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
  </p:notesMasterIdLst>
  <p:sldIdLst>
    <p:sldId id="346" r:id="rId3"/>
    <p:sldId id="549" r:id="rId4"/>
    <p:sldId id="342" r:id="rId5"/>
    <p:sldId id="347" r:id="rId6"/>
    <p:sldId id="352" r:id="rId8"/>
    <p:sldId id="387" r:id="rId9"/>
    <p:sldId id="388" r:id="rId10"/>
    <p:sldId id="389" r:id="rId11"/>
    <p:sldId id="467" r:id="rId12"/>
    <p:sldId id="468" r:id="rId13"/>
    <p:sldId id="469" r:id="rId14"/>
    <p:sldId id="392" r:id="rId15"/>
    <p:sldId id="393" r:id="rId16"/>
    <p:sldId id="394" r:id="rId17"/>
    <p:sldId id="395" r:id="rId18"/>
    <p:sldId id="449" r:id="rId19"/>
    <p:sldId id="451" r:id="rId20"/>
    <p:sldId id="450" r:id="rId21"/>
    <p:sldId id="405" r:id="rId22"/>
    <p:sldId id="406" r:id="rId23"/>
    <p:sldId id="404" r:id="rId24"/>
    <p:sldId id="401" r:id="rId25"/>
    <p:sldId id="402" r:id="rId26"/>
    <p:sldId id="407" r:id="rId27"/>
    <p:sldId id="408" r:id="rId28"/>
    <p:sldId id="398" r:id="rId29"/>
    <p:sldId id="397" r:id="rId30"/>
    <p:sldId id="400" r:id="rId31"/>
    <p:sldId id="399" r:id="rId32"/>
    <p:sldId id="409" r:id="rId33"/>
    <p:sldId id="482" r:id="rId34"/>
    <p:sldId id="410" r:id="rId35"/>
    <p:sldId id="386" r:id="rId36"/>
    <p:sldId id="412" r:id="rId37"/>
    <p:sldId id="452" r:id="rId38"/>
    <p:sldId id="453" r:id="rId39"/>
    <p:sldId id="413" r:id="rId40"/>
    <p:sldId id="454" r:id="rId41"/>
    <p:sldId id="415" r:id="rId42"/>
    <p:sldId id="455" r:id="rId43"/>
    <p:sldId id="416" r:id="rId44"/>
    <p:sldId id="457" r:id="rId45"/>
    <p:sldId id="458" r:id="rId46"/>
    <p:sldId id="459" r:id="rId47"/>
    <p:sldId id="456" r:id="rId48"/>
    <p:sldId id="460" r:id="rId49"/>
    <p:sldId id="417" r:id="rId50"/>
    <p:sldId id="472" r:id="rId51"/>
    <p:sldId id="473" r:id="rId52"/>
    <p:sldId id="471" r:id="rId53"/>
    <p:sldId id="418" r:id="rId54"/>
    <p:sldId id="419" r:id="rId55"/>
    <p:sldId id="420" r:id="rId56"/>
    <p:sldId id="421" r:id="rId57"/>
    <p:sldId id="461" r:id="rId58"/>
    <p:sldId id="422" r:id="rId59"/>
    <p:sldId id="411" r:id="rId60"/>
    <p:sldId id="474" r:id="rId61"/>
    <p:sldId id="479" r:id="rId62"/>
    <p:sldId id="481" r:id="rId63"/>
    <p:sldId id="477" r:id="rId64"/>
    <p:sldId id="480" r:id="rId65"/>
    <p:sldId id="478" r:id="rId66"/>
    <p:sldId id="424" r:id="rId67"/>
    <p:sldId id="425" r:id="rId68"/>
    <p:sldId id="426" r:id="rId69"/>
    <p:sldId id="427" r:id="rId70"/>
    <p:sldId id="464" r:id="rId71"/>
    <p:sldId id="428" r:id="rId72"/>
    <p:sldId id="470" r:id="rId73"/>
    <p:sldId id="431" r:id="rId74"/>
    <p:sldId id="429" r:id="rId75"/>
    <p:sldId id="432" r:id="rId76"/>
    <p:sldId id="465" r:id="rId77"/>
    <p:sldId id="433" r:id="rId78"/>
    <p:sldId id="434" r:id="rId79"/>
    <p:sldId id="435" r:id="rId80"/>
    <p:sldId id="443" r:id="rId81"/>
    <p:sldId id="442" r:id="rId82"/>
    <p:sldId id="436" r:id="rId83"/>
    <p:sldId id="438" r:id="rId84"/>
    <p:sldId id="466" r:id="rId85"/>
    <p:sldId id="439" r:id="rId86"/>
    <p:sldId id="440" r:id="rId87"/>
    <p:sldId id="441" r:id="rId88"/>
    <p:sldId id="447" r:id="rId89"/>
    <p:sldId id="448" r:id="rId90"/>
    <p:sldId id="444" r:id="rId91"/>
    <p:sldId id="445" r:id="rId92"/>
    <p:sldId id="550" r:id="rId93"/>
    <p:sldId id="360" r:id="rId94"/>
  </p:sldIdLst>
  <p:sldSz cx="9144000" cy="5143500" type="screen16x9"/>
  <p:notesSz cx="6858000" cy="9144000"/>
  <p:custDataLst>
    <p:tags r:id="rId9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415" userDrawn="1">
          <p15:clr>
            <a:srgbClr val="A4A3A4"/>
          </p15:clr>
        </p15:guide>
        <p15:guide id="3" pos="4929" userDrawn="1">
          <p15:clr>
            <a:srgbClr val="A4A3A4"/>
          </p15:clr>
        </p15:guide>
        <p15:guide id="4" pos="3840" userDrawn="1">
          <p15:clr>
            <a:srgbClr val="A4A3A4"/>
          </p15:clr>
        </p15:guide>
        <p15:guide id="5" orient="horz" pos="2455" userDrawn="1">
          <p15:clr>
            <a:srgbClr val="A4A3A4"/>
          </p15:clr>
        </p15:guide>
        <p15:guide id="6" pos="2978" userDrawn="1">
          <p15:clr>
            <a:srgbClr val="A4A3A4"/>
          </p15:clr>
        </p15:guide>
        <p15:guide id="7" orient="horz" pos="1195" userDrawn="1">
          <p15:clr>
            <a:srgbClr val="A4A3A4"/>
          </p15:clr>
        </p15:guide>
        <p15:guide id="8" orient="horz" pos="1841" userDrawn="1">
          <p15:clr>
            <a:srgbClr val="A4A3A4"/>
          </p15:clr>
        </p15:guide>
        <p15:guide id="9" pos="311" userDrawn="1">
          <p15:clr>
            <a:srgbClr val="A4A3A4"/>
          </p15:clr>
        </p15:guide>
        <p15:guide id="10" pos="3697" userDrawn="1">
          <p15:clr>
            <a:srgbClr val="A4A3A4"/>
          </p15:clr>
        </p15:guide>
        <p15:guide id="11" pos="2880" userDrawn="1">
          <p15:clr>
            <a:srgbClr val="A4A3A4"/>
          </p15:clr>
        </p15:guide>
        <p15:guide id="12" pos="2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D6"/>
    <a:srgbClr val="0099FF"/>
    <a:srgbClr val="FFFFFF"/>
    <a:srgbClr val="1971FF"/>
    <a:srgbClr val="F5F5F5"/>
    <a:srgbClr val="0049C0"/>
    <a:srgbClr val="D26400"/>
    <a:srgbClr val="C7C7C7"/>
    <a:srgbClr val="E73325"/>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6317" autoAdjust="0"/>
  </p:normalViewPr>
  <p:slideViewPr>
    <p:cSldViewPr snapToGrid="0" showGuides="1">
      <p:cViewPr>
        <p:scale>
          <a:sx n="66" d="100"/>
          <a:sy n="66" d="100"/>
        </p:scale>
        <p:origin x="-1896" y="-888"/>
      </p:cViewPr>
      <p:guideLst>
        <p:guide orient="horz" pos="1593"/>
        <p:guide pos="415"/>
        <p:guide pos="4929"/>
        <p:guide pos="3840"/>
        <p:guide orient="horz" pos="2455"/>
        <p:guide pos="2978"/>
        <p:guide orient="horz" pos="1195"/>
        <p:guide orient="horz" pos="1841"/>
        <p:guide pos="311"/>
        <p:guide pos="3697"/>
        <p:guide pos="2880"/>
        <p:guide pos="2234"/>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8318"/>
    </p:cViewPr>
  </p:sorter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9.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EC848-5ACB-4DCD-AFDD-59CD0ADC49E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EC848-5ACB-4DCD-AFDD-59CD0ADC49E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EC848-5ACB-4DCD-AFDD-59CD0ADC49E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EC848-5ACB-4DCD-AFDD-59CD0ADC49E5}"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CD9EC5B-60AA-4EEA-96FB-F1769984F1F0}"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dirty="0"/>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2B3FB0E-69C5-4F86-9057-5BAD3A5A1BC0}"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7" name="矩形 6"/>
          <p:cNvSpPr/>
          <p:nvPr userDrawn="1"/>
        </p:nvSpPr>
        <p:spPr>
          <a:xfrm>
            <a:off x="5856348" y="416798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04FB26-57EF-4394-BD9F-FE1CC3862CB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10A676-11B7-4C6A-9B71-9EF7920735B3}"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A54A7CE-89FC-4D1E-BFA0-2D5D38E5DF09}" type="datetime1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dirty="0"/>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B497E37-F079-4404-96D9-C945A52C3ADB}"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62D317F-4EA1-4ACA-9ED8-D8C2A60D412C}"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DEE754-E145-44BA-A006-4C2E8F916761}"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9" name="灯片编号占位符 8"/>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A56780D-7447-44B3-8172-773FAD667310}"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2C0299-6AAE-452B-AF16-8854E887FDE1}" type="datetime1">
              <a:rPr lang="zh-CN" altLang="en-US" smtClean="0"/>
            </a:fld>
            <a:endParaRPr lang="zh-CN" altLang="en-US"/>
          </a:p>
        </p:txBody>
      </p:sp>
      <p:sp>
        <p:nvSpPr>
          <p:cNvPr id="3" name="页脚占位符 2"/>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BFDDEFD-FA2A-4EEF-9B59-23514814E2B2}"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13E80E6-44A2-4235-A37D-A96E7B0FF155}"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smtClean="0"/>
              <a:t>LN/TC 0023 </a:t>
            </a:r>
            <a:r>
              <a:rPr lang="zh-CN" altLang="en-US" smtClean="0"/>
              <a:t>特种设备安全标准化技术委员会（辽宁）</a:t>
            </a:r>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microsoft.com/office/2007/relationships/hdphoto" Target="../media/image2.wdp"/><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94720A73-2636-467D-852E-398601D0F029}" type="datetime1">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altLang="zh-CN" smtClean="0"/>
              <a:t>LN/TC 0023 </a:t>
            </a:r>
            <a:r>
              <a:rPr lang="zh-CN" altLang="en-US" smtClean="0"/>
              <a:t>特种设备安全标准化技术委员会（辽宁）</a:t>
            </a:r>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F8BEFBF-5B5F-4BD2-A74A-61A97BF120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83.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84.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grayscl/>
          </a:blip>
          <a:srcRect/>
          <a:stretch>
            <a:fillRect/>
          </a:stretch>
        </a:blipFill>
        <a:effectLst/>
      </p:bgPr>
    </p:bg>
    <p:spTree>
      <p:nvGrpSpPr>
        <p:cNvPr id="1" name=""/>
        <p:cNvGrpSpPr/>
        <p:nvPr/>
      </p:nvGrpSpPr>
      <p:grpSpPr>
        <a:xfrm>
          <a:off x="0" y="0"/>
          <a:ext cx="0" cy="0"/>
          <a:chOff x="0" y="0"/>
          <a:chExt cx="0" cy="0"/>
        </a:xfrm>
      </p:grpSpPr>
      <p:sp>
        <p:nvSpPr>
          <p:cNvPr id="108" name="圆角矩形 107"/>
          <p:cNvSpPr/>
          <p:nvPr/>
        </p:nvSpPr>
        <p:spPr>
          <a:xfrm>
            <a:off x="1884400" y="1248517"/>
            <a:ext cx="944122" cy="447598"/>
          </a:xfrm>
          <a:prstGeom prst="roundRect">
            <a:avLst>
              <a:gd name="adj" fmla="val 15229"/>
            </a:avLst>
          </a:prstGeom>
          <a:solidFill>
            <a:schemeClr val="accent1"/>
          </a:solidFill>
          <a:ln w="19050">
            <a:solidFill>
              <a:schemeClr val="bg1"/>
            </a:solidFill>
          </a:ln>
          <a:effectLst>
            <a:outerShdw blurRad="406400" dist="419100" dir="114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1" name="圆角矩形 110"/>
          <p:cNvSpPr/>
          <p:nvPr/>
        </p:nvSpPr>
        <p:spPr>
          <a:xfrm>
            <a:off x="1948204" y="2464545"/>
            <a:ext cx="479260" cy="451218"/>
          </a:xfrm>
          <a:prstGeom prst="roundRect">
            <a:avLst>
              <a:gd name="adj" fmla="val 12129"/>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444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9" name="圆角矩形 88"/>
          <p:cNvSpPr/>
          <p:nvPr/>
        </p:nvSpPr>
        <p:spPr>
          <a:xfrm>
            <a:off x="739300" y="446419"/>
            <a:ext cx="451632" cy="409118"/>
          </a:xfrm>
          <a:prstGeom prst="roundRect">
            <a:avLst>
              <a:gd name="adj" fmla="val 12418"/>
            </a:avLst>
          </a:prstGeom>
          <a:gradFill>
            <a:gsLst>
              <a:gs pos="0">
                <a:schemeClr val="accent1"/>
              </a:gs>
              <a:gs pos="100000">
                <a:schemeClr val="accent1">
                  <a:lumMod val="79000"/>
                  <a:lumOff val="21000"/>
                </a:schemeClr>
              </a:gs>
            </a:gsLst>
            <a:lin ang="135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90" name="圆角矩形 89"/>
          <p:cNvSpPr/>
          <p:nvPr/>
        </p:nvSpPr>
        <p:spPr>
          <a:xfrm>
            <a:off x="588321" y="1528588"/>
            <a:ext cx="1085700" cy="1110848"/>
          </a:xfrm>
          <a:prstGeom prst="roundRect">
            <a:avLst>
              <a:gd name="adj" fmla="val 15229"/>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444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5" name="矩形 114"/>
          <p:cNvSpPr/>
          <p:nvPr/>
        </p:nvSpPr>
        <p:spPr>
          <a:xfrm>
            <a:off x="4401452" y="2704092"/>
            <a:ext cx="3669248" cy="315382"/>
          </a:xfrm>
          <a:prstGeom prst="rect">
            <a:avLst/>
          </a:prstGeom>
        </p:spPr>
        <p:txBody>
          <a:bodyPr wrap="square" lIns="38012" tIns="19006" rIns="38012" bIns="190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sz="1800"/>
            </a:pP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cs typeface="BebasNeueBold"/>
                <a:sym typeface="Arial" panose="020B0604020202020204" pitchFamily="34" charset="0"/>
              </a:rPr>
              <a:t>由</a:t>
            </a:r>
            <a:r>
              <a:rPr lang="zh-CN" altLang="en-US" sz="2000" b="1" smtClean="0">
                <a:solidFill>
                  <a:schemeClr val="tx1">
                    <a:lumMod val="65000"/>
                    <a:lumOff val="35000"/>
                  </a:schemeClr>
                </a:solidFill>
                <a:latin typeface="微软雅黑" panose="020B0503020204020204" pitchFamily="34" charset="-122"/>
                <a:ea typeface="微软雅黑" panose="020B0503020204020204" pitchFamily="34" charset="-122"/>
                <a:cs typeface="BebasNeueBold"/>
                <a:sym typeface="Arial" panose="020B0604020202020204" pitchFamily="34" charset="0"/>
              </a:rPr>
              <a:t>省</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BebasNeueBold"/>
                <a:sym typeface="Arial" panose="020B0604020202020204" pitchFamily="34" charset="0"/>
              </a:rPr>
              <a:t>局特种设备安全监察处提供</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BebasNeueBold"/>
              <a:sym typeface="Arial" panose="020B0604020202020204" pitchFamily="34" charset="0"/>
            </a:endParaRPr>
          </a:p>
        </p:txBody>
      </p:sp>
      <p:sp>
        <p:nvSpPr>
          <p:cNvPr id="116" name="矩形 115"/>
          <p:cNvSpPr/>
          <p:nvPr/>
        </p:nvSpPr>
        <p:spPr bwMode="auto">
          <a:xfrm>
            <a:off x="3489194" y="2637182"/>
            <a:ext cx="862394" cy="410818"/>
          </a:xfrm>
          <a:prstGeom prst="rect">
            <a:avLst/>
          </a:prstGeom>
          <a:solidFill>
            <a:schemeClr val="accent1"/>
          </a:solidFill>
          <a:ln w="15875" cap="rnd">
            <a:solidFill>
              <a:schemeClr val="accent1"/>
            </a:solid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117" name="矩形 116"/>
          <p:cNvSpPr/>
          <p:nvPr/>
        </p:nvSpPr>
        <p:spPr bwMode="auto">
          <a:xfrm>
            <a:off x="4351586" y="2637182"/>
            <a:ext cx="3696596" cy="410818"/>
          </a:xfrm>
          <a:prstGeom prst="rect">
            <a:avLst/>
          </a:prstGeom>
          <a:noFill/>
          <a:ln w="12700" cap="rnd">
            <a:solidFill>
              <a:schemeClr val="accent1"/>
            </a:solid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13" name="圆角矩形 12"/>
          <p:cNvSpPr/>
          <p:nvPr/>
        </p:nvSpPr>
        <p:spPr bwMode="auto">
          <a:xfrm>
            <a:off x="3310759" y="1392971"/>
            <a:ext cx="5104033" cy="961308"/>
          </a:xfrm>
          <a:prstGeom prst="roundRect">
            <a:avLst/>
          </a:prstGeom>
          <a:gradFill>
            <a:gsLst>
              <a:gs pos="18000">
                <a:schemeClr val="accent1"/>
              </a:gs>
              <a:gs pos="96000">
                <a:schemeClr val="accent1"/>
              </a:gs>
            </a:gsLst>
            <a:lin ang="13500000" scaled="1"/>
          </a:gradFill>
          <a:ln w="15875">
            <a:solidFill>
              <a:schemeClr val="bg1"/>
            </a:solidFill>
          </a:ln>
          <a:effectLst>
            <a:outerShdw blurRad="177800" dist="139700" dir="2700000" sx="91000" sy="91000" algn="tl" rotWithShape="0">
              <a:schemeClr val="bg1">
                <a:lumMod val="6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3" name="TextBox 92"/>
          <p:cNvSpPr txBox="1"/>
          <p:nvPr/>
        </p:nvSpPr>
        <p:spPr>
          <a:xfrm>
            <a:off x="3489194" y="1549608"/>
            <a:ext cx="4767064" cy="553998"/>
          </a:xfrm>
          <a:prstGeom prst="rect">
            <a:avLst/>
          </a:prstGeom>
          <a:noFill/>
        </p:spPr>
        <p:txBody>
          <a:bodyPr wrap="square" rtlCol="0">
            <a:spAutoFit/>
          </a:bodyPr>
          <a:lstStyle/>
          <a:p>
            <a:r>
              <a:rPr lang="zh-CN" altLang="en-US" sz="3000" dirty="0">
                <a:solidFill>
                  <a:schemeClr val="bg1"/>
                </a:solidFill>
                <a:latin typeface="+mj-ea"/>
                <a:ea typeface="+mj-ea"/>
              </a:rPr>
              <a:t>特种</a:t>
            </a:r>
            <a:r>
              <a:rPr lang="zh-CN" altLang="en-US" sz="3000" dirty="0" smtClean="0">
                <a:solidFill>
                  <a:schemeClr val="bg1"/>
                </a:solidFill>
                <a:latin typeface="+mj-ea"/>
                <a:ea typeface="+mj-ea"/>
              </a:rPr>
              <a:t>设备双重预防机制构建</a:t>
            </a:r>
            <a:endParaRPr lang="zh-CN" altLang="en-US" sz="3000" dirty="0" smtClean="0">
              <a:solidFill>
                <a:schemeClr val="bg1"/>
              </a:solidFill>
              <a:latin typeface="+mj-ea"/>
              <a:ea typeface="+mj-ea"/>
            </a:endParaRPr>
          </a:p>
        </p:txBody>
      </p:sp>
      <p:sp>
        <p:nvSpPr>
          <p:cNvPr id="20" name="圆角矩形 19"/>
          <p:cNvSpPr/>
          <p:nvPr/>
        </p:nvSpPr>
        <p:spPr>
          <a:xfrm>
            <a:off x="353493" y="2354279"/>
            <a:ext cx="581980" cy="582228"/>
          </a:xfrm>
          <a:prstGeom prst="roundRect">
            <a:avLst>
              <a:gd name="adj" fmla="val 21816"/>
            </a:avLst>
          </a:prstGeom>
          <a:solidFill>
            <a:schemeClr val="accent1"/>
          </a:solidFill>
          <a:ln w="19050">
            <a:solidFill>
              <a:schemeClr val="bg1"/>
            </a:solidFill>
          </a:ln>
          <a:effectLst>
            <a:outerShdw blurRad="419100" dist="444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5" name="圆角矩形 84"/>
          <p:cNvSpPr/>
          <p:nvPr/>
        </p:nvSpPr>
        <p:spPr>
          <a:xfrm>
            <a:off x="2399868" y="305469"/>
            <a:ext cx="748190" cy="674114"/>
          </a:xfrm>
          <a:prstGeom prst="roundRect">
            <a:avLst>
              <a:gd name="adj" fmla="val 1597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469900" dir="2700000" sx="90000" sy="90000" algn="tl" rotWithShape="0">
              <a:schemeClr val="tx1">
                <a:lumMod val="50000"/>
                <a:lumOff val="50000"/>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1" name="圆角矩形 20"/>
          <p:cNvSpPr/>
          <p:nvPr/>
        </p:nvSpPr>
        <p:spPr>
          <a:xfrm>
            <a:off x="1134769" y="844062"/>
            <a:ext cx="1275046" cy="1273414"/>
          </a:xfrm>
          <a:prstGeom prst="roundRect">
            <a:avLst>
              <a:gd name="adj" fmla="val 8669"/>
            </a:avLst>
          </a:prstGeom>
          <a:gradFill flip="none" rotWithShape="1">
            <a:gsLst>
              <a:gs pos="0">
                <a:schemeClr val="bg1"/>
              </a:gs>
              <a:gs pos="36000">
                <a:schemeClr val="bg1"/>
              </a:gs>
              <a:gs pos="100000">
                <a:schemeClr val="bg1">
                  <a:lumMod val="90000"/>
                </a:schemeClr>
              </a:gs>
            </a:gsLst>
            <a:lin ang="13500000" scaled="1"/>
            <a:tileRect/>
          </a:gradFill>
          <a:ln w="19050">
            <a:solidFill>
              <a:schemeClr val="bg1"/>
            </a:solidFill>
          </a:ln>
          <a:effectLst>
            <a:outerShdw blurRad="419100" dist="368300" dir="2700000" sx="90000" sy="90000" algn="tl" rotWithShape="0">
              <a:schemeClr val="tx1">
                <a:lumMod val="50000"/>
                <a:lumOff val="50000"/>
                <a:alpha val="4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1" name="圆角矩形 60"/>
          <p:cNvSpPr/>
          <p:nvPr/>
        </p:nvSpPr>
        <p:spPr>
          <a:xfrm>
            <a:off x="484000" y="191699"/>
            <a:ext cx="274388" cy="271246"/>
          </a:xfrm>
          <a:prstGeom prst="roundRect">
            <a:avLst>
              <a:gd name="adj" fmla="val 13750"/>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4" name="圆角矩形 83"/>
          <p:cNvSpPr/>
          <p:nvPr/>
        </p:nvSpPr>
        <p:spPr>
          <a:xfrm>
            <a:off x="2367306" y="2121797"/>
            <a:ext cx="548776" cy="542492"/>
          </a:xfrm>
          <a:prstGeom prst="roundRect">
            <a:avLst>
              <a:gd name="adj" fmla="val 13750"/>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444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79" name="TextBox 78"/>
          <p:cNvSpPr txBox="1"/>
          <p:nvPr/>
        </p:nvSpPr>
        <p:spPr>
          <a:xfrm>
            <a:off x="1247102" y="1170181"/>
            <a:ext cx="1360106" cy="545134"/>
          </a:xfrm>
          <a:prstGeom prst="rect">
            <a:avLst/>
          </a:prstGeom>
          <a:noFill/>
          <a:ln w="15875">
            <a:noFill/>
          </a:ln>
          <a:effectLst>
            <a:outerShdw blurRad="419100" dist="444500" dir="2700000" sx="90000" sy="90000" algn="tl" rotWithShape="0">
              <a:schemeClr val="tx1">
                <a:lumMod val="50000"/>
                <a:lumOff val="50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zh-CN" altLang="en-US" sz="4400" dirty="0">
              <a:solidFill>
                <a:schemeClr val="tx1">
                  <a:lumMod val="75000"/>
                  <a:lumOff val="25000"/>
                </a:schemeClr>
              </a:solidFill>
              <a:latin typeface="Agency FB" panose="020B0503020202020204" pitchFamily="34" charset="0"/>
            </a:endParaRPr>
          </a:p>
        </p:txBody>
      </p:sp>
      <p:grpSp>
        <p:nvGrpSpPr>
          <p:cNvPr id="57" name="组合 56"/>
          <p:cNvGrpSpPr/>
          <p:nvPr/>
        </p:nvGrpSpPr>
        <p:grpSpPr>
          <a:xfrm>
            <a:off x="7470846" y="81842"/>
            <a:ext cx="1322064" cy="245678"/>
            <a:chOff x="6400954" y="1417091"/>
            <a:chExt cx="1644764" cy="305644"/>
          </a:xfrm>
        </p:grpSpPr>
        <p:grpSp>
          <p:nvGrpSpPr>
            <p:cNvPr id="58" name="组合 57"/>
            <p:cNvGrpSpPr/>
            <p:nvPr/>
          </p:nvGrpSpPr>
          <p:grpSpPr>
            <a:xfrm>
              <a:off x="7297674" y="1417091"/>
              <a:ext cx="305647" cy="305644"/>
              <a:chOff x="5196486" y="5946187"/>
              <a:chExt cx="305647" cy="305644"/>
            </a:xfrm>
          </p:grpSpPr>
          <p:grpSp>
            <p:nvGrpSpPr>
              <p:cNvPr id="92" name="组合 91"/>
              <p:cNvGrpSpPr/>
              <p:nvPr/>
            </p:nvGrpSpPr>
            <p:grpSpPr>
              <a:xfrm>
                <a:off x="5196486" y="5946187"/>
                <a:ext cx="305647" cy="305644"/>
                <a:chOff x="1517330" y="1125257"/>
                <a:chExt cx="2204282" cy="2204282"/>
              </a:xfrm>
            </p:grpSpPr>
            <p:sp>
              <p:nvSpPr>
                <p:cNvPr id="95" name="椭圆 94"/>
                <p:cNvSpPr/>
                <p:nvPr/>
              </p:nvSpPr>
              <p:spPr>
                <a:xfrm>
                  <a:off x="1517330" y="1125257"/>
                  <a:ext cx="2204282" cy="2204282"/>
                </a:xfrm>
                <a:prstGeom prst="ellipse">
                  <a:avLst/>
                </a:prstGeom>
                <a:gradFill>
                  <a:gsLst>
                    <a:gs pos="0">
                      <a:srgbClr val="EBEBEB"/>
                    </a:gs>
                    <a:gs pos="100000">
                      <a:srgbClr val="FEFEFE"/>
                    </a:gs>
                  </a:gsLst>
                  <a:lin ang="7530000" scaled="0"/>
                </a:gradFill>
                <a:ln w="3175">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zh-CN" altLang="en-US"/>
                </a:p>
              </p:txBody>
            </p:sp>
            <p:sp>
              <p:nvSpPr>
                <p:cNvPr id="96" name="椭圆 95"/>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zh-CN" altLang="en-US">
                    <a:solidFill>
                      <a:schemeClr val="tx1"/>
                    </a:solidFill>
                  </a:endParaRPr>
                </a:p>
              </p:txBody>
            </p:sp>
          </p:grpSp>
          <p:sp>
            <p:nvSpPr>
              <p:cNvPr id="94"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defPPr>
                  <a:defRPr lang="zh-CN"/>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a:lstStyle>
              <a:p>
                <a:endParaRPr lang="zh-CN" altLang="en-US"/>
              </a:p>
            </p:txBody>
          </p:sp>
        </p:grpSp>
        <p:grpSp>
          <p:nvGrpSpPr>
            <p:cNvPr id="59" name="组合 58"/>
            <p:cNvGrpSpPr/>
            <p:nvPr/>
          </p:nvGrpSpPr>
          <p:grpSpPr>
            <a:xfrm>
              <a:off x="7740071" y="1417091"/>
              <a:ext cx="305647" cy="305644"/>
              <a:chOff x="5638883" y="5946187"/>
              <a:chExt cx="305647" cy="305644"/>
            </a:xfrm>
          </p:grpSpPr>
          <p:grpSp>
            <p:nvGrpSpPr>
              <p:cNvPr id="83" name="组合 82"/>
              <p:cNvGrpSpPr/>
              <p:nvPr/>
            </p:nvGrpSpPr>
            <p:grpSpPr>
              <a:xfrm>
                <a:off x="5638883" y="5946187"/>
                <a:ext cx="305647" cy="305644"/>
                <a:chOff x="1517330" y="1125257"/>
                <a:chExt cx="2204282" cy="2204282"/>
              </a:xfrm>
            </p:grpSpPr>
            <p:sp>
              <p:nvSpPr>
                <p:cNvPr id="88" name="椭圆 87"/>
                <p:cNvSpPr/>
                <p:nvPr/>
              </p:nvSpPr>
              <p:spPr>
                <a:xfrm>
                  <a:off x="1517330" y="1125257"/>
                  <a:ext cx="2204282" cy="2204282"/>
                </a:xfrm>
                <a:prstGeom prst="ellipse">
                  <a:avLst/>
                </a:prstGeom>
                <a:gradFill>
                  <a:gsLst>
                    <a:gs pos="0">
                      <a:srgbClr val="EBEBEB"/>
                    </a:gs>
                    <a:gs pos="100000">
                      <a:srgbClr val="FEFEFE"/>
                    </a:gs>
                  </a:gsLst>
                  <a:lin ang="7530000" scaled="0"/>
                </a:gradFill>
                <a:ln w="3175">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zh-CN" altLang="en-US"/>
                </a:p>
              </p:txBody>
            </p:sp>
            <p:sp>
              <p:nvSpPr>
                <p:cNvPr id="91" name="椭圆 90"/>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zh-CN" altLang="en-US">
                    <a:solidFill>
                      <a:schemeClr val="tx1"/>
                    </a:solidFill>
                  </a:endParaRPr>
                </a:p>
              </p:txBody>
            </p:sp>
          </p:grpSp>
          <p:sp>
            <p:nvSpPr>
              <p:cNvPr id="86"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a:lstStyle>
              <a:p>
                <a:endParaRPr lang="zh-CN" altLang="en-US"/>
              </a:p>
            </p:txBody>
          </p:sp>
        </p:grpSp>
        <p:grpSp>
          <p:nvGrpSpPr>
            <p:cNvPr id="60" name="组合 59"/>
            <p:cNvGrpSpPr/>
            <p:nvPr/>
          </p:nvGrpSpPr>
          <p:grpSpPr>
            <a:xfrm>
              <a:off x="6400954" y="1417091"/>
              <a:ext cx="305647" cy="305644"/>
              <a:chOff x="4299766" y="5946187"/>
              <a:chExt cx="305647" cy="305644"/>
            </a:xfrm>
          </p:grpSpPr>
          <p:grpSp>
            <p:nvGrpSpPr>
              <p:cNvPr id="78" name="组合 77"/>
              <p:cNvGrpSpPr/>
              <p:nvPr/>
            </p:nvGrpSpPr>
            <p:grpSpPr>
              <a:xfrm>
                <a:off x="4299766" y="5946187"/>
                <a:ext cx="305647" cy="305644"/>
                <a:chOff x="1517330" y="1125257"/>
                <a:chExt cx="2204282" cy="2204282"/>
              </a:xfrm>
            </p:grpSpPr>
            <p:sp>
              <p:nvSpPr>
                <p:cNvPr id="81" name="椭圆 80"/>
                <p:cNvSpPr/>
                <p:nvPr/>
              </p:nvSpPr>
              <p:spPr>
                <a:xfrm>
                  <a:off x="1517330" y="1125257"/>
                  <a:ext cx="2204282" cy="2204282"/>
                </a:xfrm>
                <a:prstGeom prst="ellipse">
                  <a:avLst/>
                </a:prstGeom>
                <a:gradFill>
                  <a:gsLst>
                    <a:gs pos="0">
                      <a:srgbClr val="EBEBEB"/>
                    </a:gs>
                    <a:gs pos="100000">
                      <a:srgbClr val="FEFEFE"/>
                    </a:gs>
                  </a:gsLst>
                  <a:lin ang="7530000" scaled="0"/>
                </a:gradFill>
                <a:ln w="3175">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zh-CN" altLang="en-US"/>
                </a:p>
              </p:txBody>
            </p:sp>
            <p:sp>
              <p:nvSpPr>
                <p:cNvPr id="82" name="椭圆 81"/>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zh-CN" altLang="en-US">
                    <a:solidFill>
                      <a:schemeClr val="tx1"/>
                    </a:solidFill>
                  </a:endParaRPr>
                </a:p>
              </p:txBody>
            </p:sp>
          </p:grpSp>
          <p:sp>
            <p:nvSpPr>
              <p:cNvPr id="80"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defPPr>
                  <a:defRPr lang="zh-CN"/>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a:lstStyle>
              <a:p>
                <a:endParaRPr lang="zh-CN" altLang="en-US"/>
              </a:p>
            </p:txBody>
          </p:sp>
        </p:grpSp>
        <p:grpSp>
          <p:nvGrpSpPr>
            <p:cNvPr id="63" name="组合 62"/>
            <p:cNvGrpSpPr/>
            <p:nvPr/>
          </p:nvGrpSpPr>
          <p:grpSpPr>
            <a:xfrm>
              <a:off x="6841578" y="1417091"/>
              <a:ext cx="305647" cy="305644"/>
              <a:chOff x="4740390" y="5946187"/>
              <a:chExt cx="305647" cy="305644"/>
            </a:xfrm>
          </p:grpSpPr>
          <p:grpSp>
            <p:nvGrpSpPr>
              <p:cNvPr id="72" name="组合 71"/>
              <p:cNvGrpSpPr/>
              <p:nvPr/>
            </p:nvGrpSpPr>
            <p:grpSpPr>
              <a:xfrm>
                <a:off x="4740390" y="5946187"/>
                <a:ext cx="305647" cy="305644"/>
                <a:chOff x="1517330" y="1125257"/>
                <a:chExt cx="2204282" cy="2204282"/>
              </a:xfrm>
            </p:grpSpPr>
            <p:sp>
              <p:nvSpPr>
                <p:cNvPr id="75" name="椭圆 74"/>
                <p:cNvSpPr/>
                <p:nvPr/>
              </p:nvSpPr>
              <p:spPr>
                <a:xfrm>
                  <a:off x="1517330" y="1125257"/>
                  <a:ext cx="2204282" cy="2204282"/>
                </a:xfrm>
                <a:prstGeom prst="ellipse">
                  <a:avLst/>
                </a:prstGeom>
                <a:gradFill>
                  <a:gsLst>
                    <a:gs pos="0">
                      <a:srgbClr val="EBEBEB"/>
                    </a:gs>
                    <a:gs pos="100000">
                      <a:srgbClr val="FEFEFE"/>
                    </a:gs>
                  </a:gsLst>
                  <a:lin ang="7530000" scaled="0"/>
                </a:gradFill>
                <a:ln w="3175">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zh-CN" altLang="en-US"/>
                </a:p>
              </p:txBody>
            </p:sp>
            <p:sp>
              <p:nvSpPr>
                <p:cNvPr id="77" name="椭圆 76"/>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zh-CN" altLang="en-US">
                    <a:solidFill>
                      <a:schemeClr val="tx1"/>
                    </a:solidFill>
                  </a:endParaRPr>
                </a:p>
              </p:txBody>
            </p:sp>
          </p:grpSp>
          <p:sp>
            <p:nvSpPr>
              <p:cNvPr id="74"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defPPr>
                  <a:defRPr lang="zh-CN"/>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a:lstStyle>
              <a:p>
                <a:endParaRPr lang="zh-CN" altLang="en-US"/>
              </a:p>
            </p:txBody>
          </p:sp>
        </p:grpSp>
      </p:grpSp>
      <p:pic>
        <p:nvPicPr>
          <p:cNvPr id="2" name="图片 1" descr="a 头"/>
          <p:cNvPicPr>
            <a:picLocks noChangeAspect="1"/>
          </p:cNvPicPr>
          <p:nvPr/>
        </p:nvPicPr>
        <p:blipFill>
          <a:blip r:embed="rId2"/>
          <a:stretch>
            <a:fillRect/>
          </a:stretch>
        </p:blipFill>
        <p:spPr>
          <a:xfrm>
            <a:off x="5662930" y="3237230"/>
            <a:ext cx="2928620" cy="1518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649"/>
    </mc:Choice>
    <mc:Fallback>
      <p:transition spd="slow" advTm="37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64" presetClass="path" presetSubtype="0" decel="30000" fill="hold" grpId="1" nodeType="withEffect">
                                  <p:stCondLst>
                                    <p:cond delay="0"/>
                                  </p:stCondLst>
                                  <p:childTnLst>
                                    <p:animMotion origin="layout" path="M -4.58333E-6 0.03889 L -4.58333E-6 -0.14814 " pathEditMode="relative" rAng="0" ptsTypes="AA">
                                      <p:cBhvr>
                                        <p:cTn id="9" dur="750" spd="-100000" fill="hold"/>
                                        <p:tgtEl>
                                          <p:spTgt spid="21"/>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4.58333E-6 0.03843 L -4.58333E-6 -3.7037E-6 " pathEditMode="relative" rAng="0" ptsTypes="AA">
                                      <p:cBhvr>
                                        <p:cTn id="11" dur="750" fill="hold"/>
                                        <p:tgtEl>
                                          <p:spTgt spid="21"/>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750"/>
                                        <p:tgtEl>
                                          <p:spTgt spid="108"/>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108"/>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108"/>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750"/>
                                        <p:tgtEl>
                                          <p:spTgt spid="90"/>
                                        </p:tgtEl>
                                      </p:cBhvr>
                                    </p:animEffect>
                                  </p:childTnLst>
                                </p:cTn>
                              </p:par>
                              <p:par>
                                <p:cTn id="22" presetID="63" presetClass="path" presetSubtype="0" decel="50000" fill="hold" grpId="1" nodeType="withEffect">
                                  <p:stCondLst>
                                    <p:cond delay="0"/>
                                  </p:stCondLst>
                                  <p:childTnLst>
                                    <p:animMotion origin="layout" path="M 0.01523 -3.7037E-6 L -0.10885 -3.7037E-6 " pathEditMode="relative" rAng="0" ptsTypes="AA">
                                      <p:cBhvr>
                                        <p:cTn id="23" dur="750" spd="-100000" fill="hold"/>
                                        <p:tgtEl>
                                          <p:spTgt spid="90"/>
                                        </p:tgtEl>
                                        <p:attrNameLst>
                                          <p:attrName>ppt_x</p:attrName>
                                          <p:attrName>ppt_y</p:attrName>
                                        </p:attrNameLst>
                                      </p:cBhvr>
                                      <p:rCtr x="-6211" y="0"/>
                                    </p:animMotion>
                                  </p:childTnLst>
                                </p:cTn>
                              </p:par>
                              <p:par>
                                <p:cTn id="24" presetID="35" presetClass="path" presetSubtype="0" accel="50000" decel="50000" fill="hold" grpId="2" nodeType="withEffect">
                                  <p:stCondLst>
                                    <p:cond delay="750"/>
                                  </p:stCondLst>
                                  <p:childTnLst>
                                    <p:animMotion origin="layout" path="M 0.01601 -3.7037E-6 L 8.33333E-7 -3.7037E-6 " pathEditMode="relative" rAng="0" ptsTypes="AA">
                                      <p:cBhvr>
                                        <p:cTn id="25" dur="750" fill="hold"/>
                                        <p:tgtEl>
                                          <p:spTgt spid="90"/>
                                        </p:tgtEl>
                                        <p:attrNameLst>
                                          <p:attrName>ppt_x</p:attrName>
                                          <p:attrName>ppt_y</p:attrName>
                                        </p:attrNameLst>
                                      </p:cBhvr>
                                      <p:rCtr x="-807" y="0"/>
                                    </p:animMotion>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750"/>
                                        <p:tgtEl>
                                          <p:spTgt spid="85"/>
                                        </p:tgtEl>
                                      </p:cBhvr>
                                    </p:animEffect>
                                  </p:childTnLst>
                                </p:cTn>
                              </p:par>
                              <p:par>
                                <p:cTn id="29" presetID="63" presetClass="path" presetSubtype="0" decel="50000" fill="hold" grpId="1" nodeType="withEffect">
                                  <p:stCondLst>
                                    <p:cond delay="0"/>
                                  </p:stCondLst>
                                  <p:childTnLst>
                                    <p:animMotion origin="layout" path="M 0.01523 -3.7037E-6 L -0.10885 -3.7037E-6 " pathEditMode="relative" rAng="0" ptsTypes="AA">
                                      <p:cBhvr>
                                        <p:cTn id="30" dur="750" spd="-100000" fill="hold"/>
                                        <p:tgtEl>
                                          <p:spTgt spid="85"/>
                                        </p:tgtEl>
                                        <p:attrNameLst>
                                          <p:attrName>ppt_x</p:attrName>
                                          <p:attrName>ppt_y</p:attrName>
                                        </p:attrNameLst>
                                      </p:cBhvr>
                                      <p:rCtr x="-6211" y="0"/>
                                    </p:animMotion>
                                  </p:childTnLst>
                                </p:cTn>
                              </p:par>
                              <p:par>
                                <p:cTn id="31" presetID="35" presetClass="path" presetSubtype="0" accel="50000" decel="50000" fill="hold" grpId="2" nodeType="withEffect">
                                  <p:stCondLst>
                                    <p:cond delay="750"/>
                                  </p:stCondLst>
                                  <p:childTnLst>
                                    <p:animMotion origin="layout" path="M 0.01601 -3.7037E-6 L 8.33333E-7 -3.7037E-6 " pathEditMode="relative" rAng="0" ptsTypes="AA">
                                      <p:cBhvr>
                                        <p:cTn id="32" dur="750" fill="hold"/>
                                        <p:tgtEl>
                                          <p:spTgt spid="85"/>
                                        </p:tgtEl>
                                        <p:attrNameLst>
                                          <p:attrName>ppt_x</p:attrName>
                                          <p:attrName>ppt_y</p:attrName>
                                        </p:attrNameLst>
                                      </p:cBhvr>
                                      <p:rCtr x="-807" y="0"/>
                                    </p:animMotion>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par>
                                <p:cTn id="36" presetID="42" presetClass="path" presetSubtype="0" decel="30000" fill="hold" grpId="1" nodeType="withEffect">
                                  <p:stCondLst>
                                    <p:cond delay="0"/>
                                  </p:stCondLst>
                                  <p:childTnLst>
                                    <p:animMotion origin="layout" path="M 3.125E-6 -0.03981 L 3.125E-6 0.14815 " pathEditMode="relative" rAng="0" ptsTypes="AA">
                                      <p:cBhvr>
                                        <p:cTn id="37" dur="750" spd="-100000" fill="hold"/>
                                        <p:tgtEl>
                                          <p:spTgt spid="61"/>
                                        </p:tgtEl>
                                        <p:attrNameLst>
                                          <p:attrName>ppt_x</p:attrName>
                                          <p:attrName>ppt_y</p:attrName>
                                        </p:attrNameLst>
                                      </p:cBhvr>
                                      <p:rCtr x="0" y="9398"/>
                                    </p:animMotion>
                                  </p:childTnLst>
                                </p:cTn>
                              </p:par>
                              <p:par>
                                <p:cTn id="38" presetID="42" presetClass="path" presetSubtype="0" accel="30000" decel="30000" fill="hold" grpId="2" nodeType="withEffect">
                                  <p:stCondLst>
                                    <p:cond delay="750"/>
                                  </p:stCondLst>
                                  <p:childTnLst>
                                    <p:animMotion origin="layout" path="M 3.125E-6 -0.03981 L 3.125E-6 -3.7037E-6 " pathEditMode="relative" rAng="0" ptsTypes="AA">
                                      <p:cBhvr>
                                        <p:cTn id="39" dur="750" fill="hold"/>
                                        <p:tgtEl>
                                          <p:spTgt spid="61"/>
                                        </p:tgtEl>
                                        <p:attrNameLst>
                                          <p:attrName>ppt_x</p:attrName>
                                          <p:attrName>ppt_y</p:attrName>
                                        </p:attrNameLst>
                                      </p:cBhvr>
                                      <p:rCtr x="0" y="1991"/>
                                    </p:animMotion>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750"/>
                                        <p:tgtEl>
                                          <p:spTgt spid="20"/>
                                        </p:tgtEl>
                                      </p:cBhvr>
                                    </p:animEffect>
                                  </p:childTnLst>
                                </p:cTn>
                              </p:par>
                              <p:par>
                                <p:cTn id="43" presetID="63" presetClass="path" presetSubtype="0" decel="50000" fill="hold" grpId="1" nodeType="withEffect">
                                  <p:stCondLst>
                                    <p:cond delay="0"/>
                                  </p:stCondLst>
                                  <p:childTnLst>
                                    <p:animMotion origin="layout" path="M -0.01562 -3.7037E-6 L 0.11081 -3.7037E-6 " pathEditMode="relative" rAng="0" ptsTypes="AA">
                                      <p:cBhvr>
                                        <p:cTn id="44" dur="750" spd="-100000" fill="hold"/>
                                        <p:tgtEl>
                                          <p:spTgt spid="20"/>
                                        </p:tgtEl>
                                        <p:attrNameLst>
                                          <p:attrName>ppt_x</p:attrName>
                                          <p:attrName>ppt_y</p:attrName>
                                        </p:attrNameLst>
                                      </p:cBhvr>
                                      <p:rCtr x="6315" y="0"/>
                                    </p:animMotion>
                                  </p:childTnLst>
                                </p:cTn>
                              </p:par>
                              <p:par>
                                <p:cTn id="45" presetID="35" presetClass="path" presetSubtype="0" accel="50000" decel="50000" fill="hold" grpId="2" nodeType="withEffect">
                                  <p:stCondLst>
                                    <p:cond delay="750"/>
                                  </p:stCondLst>
                                  <p:childTnLst>
                                    <p:animMotion origin="layout" path="M -0.01562 -3.7037E-6 L -2.29167E-6 -3.7037E-6 " pathEditMode="relative" rAng="0" ptsTypes="AA">
                                      <p:cBhvr>
                                        <p:cTn id="46" dur="750" fill="hold"/>
                                        <p:tgtEl>
                                          <p:spTgt spid="20"/>
                                        </p:tgtEl>
                                        <p:attrNameLst>
                                          <p:attrName>ppt_x</p:attrName>
                                          <p:attrName>ppt_y</p:attrName>
                                        </p:attrNameLst>
                                      </p:cBhvr>
                                      <p:rCtr x="781" y="0"/>
                                    </p:animMotion>
                                  </p:childTnLst>
                                </p:cTn>
                              </p:par>
                              <p:par>
                                <p:cTn id="47" presetID="10"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64" presetClass="path" presetSubtype="0" decel="30000" fill="hold" grpId="1" nodeType="withEffect">
                                  <p:stCondLst>
                                    <p:cond delay="0"/>
                                  </p:stCondLst>
                                  <p:childTnLst>
                                    <p:animMotion origin="layout" path="M -4.58333E-6 0.03889 L -4.58333E-6 -0.14814 " pathEditMode="relative" rAng="0" ptsTypes="AA">
                                      <p:cBhvr>
                                        <p:cTn id="51" dur="750" spd="-100000" fill="hold"/>
                                        <p:tgtEl>
                                          <p:spTgt spid="84"/>
                                        </p:tgtEl>
                                        <p:attrNameLst>
                                          <p:attrName>ppt_x</p:attrName>
                                          <p:attrName>ppt_y</p:attrName>
                                        </p:attrNameLst>
                                      </p:cBhvr>
                                      <p:rCtr x="0" y="-9352"/>
                                    </p:animMotion>
                                  </p:childTnLst>
                                </p:cTn>
                              </p:par>
                              <p:par>
                                <p:cTn id="52" presetID="64" presetClass="path" presetSubtype="0" accel="30000" decel="30000" fill="hold" grpId="2" nodeType="withEffect">
                                  <p:stCondLst>
                                    <p:cond delay="750"/>
                                  </p:stCondLst>
                                  <p:childTnLst>
                                    <p:animMotion origin="layout" path="M -4.58333E-6 0.03843 L -4.58333E-6 -3.7037E-6 " pathEditMode="relative" rAng="0" ptsTypes="AA">
                                      <p:cBhvr>
                                        <p:cTn id="53" dur="750" fill="hold"/>
                                        <p:tgtEl>
                                          <p:spTgt spid="84"/>
                                        </p:tgtEl>
                                        <p:attrNameLst>
                                          <p:attrName>ppt_x</p:attrName>
                                          <p:attrName>ppt_y</p:attrName>
                                        </p:attrNameLst>
                                      </p:cBhvr>
                                      <p:rCtr x="0" y="-1921"/>
                                    </p:animMotion>
                                  </p:childTnLst>
                                </p:cTn>
                              </p:par>
                              <p:par>
                                <p:cTn id="54" presetID="10" presetClass="entr" presetSubtype="0" fill="hold" grpId="0" nodeType="withEffect">
                                  <p:stCondLst>
                                    <p:cond delay="120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42" presetClass="entr" presetSubtype="0" fill="hold" nodeType="withEffect">
                                  <p:stCondLst>
                                    <p:cond delay="75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grpId="0" nodeType="withEffect">
                                  <p:stCondLst>
                                    <p:cond delay="0"/>
                                  </p:stCondLst>
                                  <p:iterate type="lt">
                                    <p:tmPct val="10000"/>
                                  </p:iterate>
                                  <p:childTnLst>
                                    <p:set>
                                      <p:cBhvr>
                                        <p:cTn id="71" dur="1" fill="hold">
                                          <p:stCondLst>
                                            <p:cond delay="0"/>
                                          </p:stCondLst>
                                        </p:cTn>
                                        <p:tgtEl>
                                          <p:spTgt spid="93"/>
                                        </p:tgtEl>
                                        <p:attrNameLst>
                                          <p:attrName>style.visibility</p:attrName>
                                        </p:attrNameLst>
                                      </p:cBhvr>
                                      <p:to>
                                        <p:strVal val="visible"/>
                                      </p:to>
                                    </p:set>
                                    <p:animEffect transition="in" filter="fade">
                                      <p:cBhvr>
                                        <p:cTn id="72" dur="750"/>
                                        <p:tgtEl>
                                          <p:spTgt spid="93"/>
                                        </p:tgtEl>
                                      </p:cBhvr>
                                    </p:animEffect>
                                  </p:childTnLst>
                                </p:cTn>
                              </p:par>
                              <p:par>
                                <p:cTn id="73" presetID="63" presetClass="path" presetSubtype="0" decel="50000" fill="hold" grpId="1" nodeType="withEffect">
                                  <p:stCondLst>
                                    <p:cond delay="0"/>
                                  </p:stCondLst>
                                  <p:iterate type="lt">
                                    <p:tmPct val="10000"/>
                                  </p:iterate>
                                  <p:childTnLst>
                                    <p:animMotion origin="layout" path="M -0.01562 -3.7037E-6 L 0.11081 -3.7037E-6 " pathEditMode="relative" rAng="0" ptsTypes="AA">
                                      <p:cBhvr>
                                        <p:cTn id="74" dur="750" spd="-100000" fill="hold"/>
                                        <p:tgtEl>
                                          <p:spTgt spid="93"/>
                                        </p:tgtEl>
                                        <p:attrNameLst>
                                          <p:attrName>ppt_x</p:attrName>
                                          <p:attrName>ppt_y</p:attrName>
                                        </p:attrNameLst>
                                      </p:cBhvr>
                                      <p:rCtr x="6315" y="0"/>
                                    </p:animMotion>
                                  </p:childTnLst>
                                </p:cTn>
                              </p:par>
                              <p:par>
                                <p:cTn id="75" presetID="35" presetClass="path" presetSubtype="0" accel="50000" decel="50000" fill="hold" grpId="2" nodeType="withEffect">
                                  <p:stCondLst>
                                    <p:cond delay="750"/>
                                  </p:stCondLst>
                                  <p:iterate type="lt">
                                    <p:tmPct val="10000"/>
                                  </p:iterate>
                                  <p:childTnLst>
                                    <p:animMotion origin="layout" path="M -0.01562 -3.7037E-6 L -2.29167E-6 -3.7037E-6 " pathEditMode="relative" rAng="0" ptsTypes="AA">
                                      <p:cBhvr>
                                        <p:cTn id="76" dur="750" fill="hold"/>
                                        <p:tgtEl>
                                          <p:spTgt spid="93"/>
                                        </p:tgtEl>
                                        <p:attrNameLst>
                                          <p:attrName>ppt_x</p:attrName>
                                          <p:attrName>ppt_y</p:attrName>
                                        </p:attrNameLst>
                                      </p:cBhvr>
                                      <p:rCtr x="781" y="0"/>
                                    </p:animMotion>
                                  </p:childTnLst>
                                </p:cTn>
                              </p:par>
                            </p:childTnLst>
                          </p:cTn>
                        </p:par>
                        <p:par>
                          <p:cTn id="77" fill="hold">
                            <p:stCondLst>
                              <p:cond delay="4074"/>
                            </p:stCondLst>
                            <p:childTnLst>
                              <p:par>
                                <p:cTn id="78" presetID="22" presetClass="entr" presetSubtype="8" fill="hold" grpId="0" nodeType="after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wipe(left)">
                                      <p:cBhvr>
                                        <p:cTn id="80" dur="500"/>
                                        <p:tgtEl>
                                          <p:spTgt spid="115"/>
                                        </p:tgtEl>
                                      </p:cBhvr>
                                    </p:animEffect>
                                  </p:childTnLst>
                                </p:cTn>
                              </p:par>
                              <p:par>
                                <p:cTn id="81" presetID="22" presetClass="entr" presetSubtype="8" fill="hold"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wipe(left)">
                                      <p:cBhvr>
                                        <p:cTn id="83" dur="500"/>
                                        <p:tgtEl>
                                          <p:spTgt spid="116"/>
                                        </p:tgtEl>
                                      </p:cBhvr>
                                    </p:animEffect>
                                  </p:childTnLst>
                                </p:cTn>
                              </p:par>
                              <p:par>
                                <p:cTn id="84" presetID="22" presetClass="entr" presetSubtype="2" fill="hold"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wipe(right)">
                                      <p:cBhvr>
                                        <p:cTn id="8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08" grpId="2" animBg="1"/>
      <p:bldP spid="111" grpId="0" animBg="1"/>
      <p:bldP spid="89" grpId="0" animBg="1"/>
      <p:bldP spid="90" grpId="0" animBg="1"/>
      <p:bldP spid="90" grpId="1" animBg="1"/>
      <p:bldP spid="90" grpId="2" animBg="1"/>
      <p:bldP spid="115" grpId="0"/>
      <p:bldP spid="13" grpId="0" animBg="1"/>
      <p:bldP spid="93" grpId="0"/>
      <p:bldP spid="93" grpId="1"/>
      <p:bldP spid="93" grpId="2"/>
      <p:bldP spid="20" grpId="0" animBg="1"/>
      <p:bldP spid="20" grpId="1" animBg="1"/>
      <p:bldP spid="20" grpId="2" animBg="1"/>
      <p:bldP spid="85" grpId="0" animBg="1"/>
      <p:bldP spid="85" grpId="1" animBg="1"/>
      <p:bldP spid="85" grpId="2" animBg="1"/>
      <p:bldP spid="21" grpId="0" animBg="1"/>
      <p:bldP spid="21" grpId="1" animBg="1"/>
      <p:bldP spid="21" grpId="2" animBg="1"/>
      <p:bldP spid="61" grpId="0" animBg="1"/>
      <p:bldP spid="61" grpId="1" animBg="1"/>
      <p:bldP spid="61" grpId="2" animBg="1"/>
      <p:bldP spid="84" grpId="0" animBg="1"/>
      <p:bldP spid="84" grpId="1" animBg="1"/>
      <p:bldP spid="84"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7" y="1002890"/>
            <a:ext cx="6909230" cy="2875146"/>
          </a:xfrm>
          <a:prstGeom prst="rect">
            <a:avLst/>
          </a:prstGeom>
          <a:noFill/>
        </p:spPr>
        <p:txBody>
          <a:bodyPr wrap="square" rtlCol="0">
            <a:spAutoFit/>
          </a:bodyPr>
          <a:lstStyle/>
          <a:p>
            <a:pPr>
              <a:lnSpc>
                <a:spcPts val="3100"/>
              </a:lnSpc>
              <a:tabLst>
                <a:tab pos="342900" algn="l"/>
                <a:tab pos="584200" algn="l"/>
              </a:tabLst>
            </a:pPr>
            <a:r>
              <a:rPr lang="zh-CN" altLang="en-US" sz="2000" dirty="0" smtClean="0">
                <a:solidFill>
                  <a:srgbClr val="000000"/>
                </a:solidFill>
                <a:latin typeface="+mn-ea"/>
                <a:cs typeface="微软雅黑" panose="020B0503020204020204" pitchFamily="34" charset="-122"/>
              </a:rPr>
              <a:t>便于监管部门和使用单位全面掌控特种设备的整体安全状况</a:t>
            </a:r>
            <a:endParaRPr lang="en-US" altLang="zh-CN" sz="2000" dirty="0" smtClean="0">
              <a:solidFill>
                <a:srgbClr val="000000"/>
              </a:solidFill>
              <a:latin typeface="+mn-ea"/>
              <a:cs typeface="微软雅黑" panose="020B0503020204020204" pitchFamily="34" charset="-122"/>
            </a:endParaRPr>
          </a:p>
          <a:p>
            <a:pPr>
              <a:lnSpc>
                <a:spcPts val="3100"/>
              </a:lnSpc>
              <a:tabLst>
                <a:tab pos="342900" algn="l"/>
                <a:tab pos="584200" algn="l"/>
              </a:tabLst>
            </a:pPr>
            <a:endParaRPr lang="en-US" altLang="zh-CN" sz="2000" dirty="0">
              <a:solidFill>
                <a:srgbClr val="000000"/>
              </a:solidFill>
              <a:latin typeface="+mn-ea"/>
              <a:cs typeface="微软雅黑" panose="020B0503020204020204" pitchFamily="34" charset="-122"/>
            </a:endParaRPr>
          </a:p>
          <a:p>
            <a:pPr>
              <a:lnSpc>
                <a:spcPts val="3100"/>
              </a:lnSpc>
              <a:tabLst>
                <a:tab pos="342900" algn="l"/>
                <a:tab pos="584200" algn="l"/>
              </a:tabLst>
            </a:pPr>
            <a:r>
              <a:rPr lang="en-US" altLang="zh-CN" sz="2000" spc="70" dirty="0" smtClean="0">
                <a:latin typeface="+mj-ea"/>
              </a:rPr>
              <a:t>“</a:t>
            </a:r>
            <a:r>
              <a:rPr lang="en-US" altLang="zh-CN" sz="2000" spc="70" dirty="0" err="1">
                <a:latin typeface="+mj-ea"/>
              </a:rPr>
              <a:t>基于风险</a:t>
            </a:r>
            <a:r>
              <a:rPr lang="en-US" altLang="zh-CN" sz="2000" spc="70" dirty="0" smtClean="0">
                <a:latin typeface="+mj-ea"/>
              </a:rPr>
              <a:t>”</a:t>
            </a:r>
            <a:r>
              <a:rPr lang="zh-CN" altLang="en-US" sz="2000" spc="70" dirty="0" smtClean="0">
                <a:latin typeface="+mj-ea"/>
              </a:rPr>
              <a:t>的</a:t>
            </a:r>
            <a:r>
              <a:rPr lang="en-US" altLang="zh-CN" sz="2000" spc="70" dirty="0" err="1" smtClean="0">
                <a:latin typeface="+mj-ea"/>
              </a:rPr>
              <a:t>过程安全管理</a:t>
            </a:r>
            <a:r>
              <a:rPr lang="zh-CN" altLang="en-US" sz="2000" spc="70" dirty="0" smtClean="0">
                <a:latin typeface="+mj-ea"/>
              </a:rPr>
              <a:t>理念有助于全面识别风险</a:t>
            </a:r>
            <a:endParaRPr lang="en-US" altLang="zh-CN" sz="2000" spc="70" dirty="0" smtClean="0">
              <a:latin typeface="+mj-ea"/>
            </a:endParaRPr>
          </a:p>
          <a:p>
            <a:pPr>
              <a:lnSpc>
                <a:spcPts val="3100"/>
              </a:lnSpc>
              <a:tabLst>
                <a:tab pos="342900" algn="l"/>
                <a:tab pos="584200" algn="l"/>
              </a:tabLst>
            </a:pPr>
            <a:endParaRPr lang="en-US" altLang="zh-CN" sz="2000" spc="70" dirty="0">
              <a:solidFill>
                <a:srgbClr val="000000"/>
              </a:solidFill>
              <a:latin typeface="+mj-ea"/>
              <a:cs typeface="微软雅黑" panose="020B0503020204020204" pitchFamily="34" charset="-122"/>
            </a:endParaRPr>
          </a:p>
          <a:p>
            <a:pPr>
              <a:lnSpc>
                <a:spcPts val="3100"/>
              </a:lnSpc>
              <a:tabLst>
                <a:tab pos="342900" algn="l"/>
                <a:tab pos="584200" algn="l"/>
              </a:tabLst>
            </a:pPr>
            <a:r>
              <a:rPr lang="zh-CN" altLang="en-US" sz="2000" spc="70" dirty="0" smtClean="0">
                <a:solidFill>
                  <a:srgbClr val="000000"/>
                </a:solidFill>
                <a:latin typeface="+mj-ea"/>
                <a:cs typeface="微软雅黑" panose="020B0503020204020204" pitchFamily="34" charset="-122"/>
              </a:rPr>
              <a:t>风险分级管控有助于管控措施的有效制定</a:t>
            </a:r>
            <a:endParaRPr lang="en-US" altLang="zh-CN" sz="2000" spc="70" dirty="0" smtClean="0">
              <a:solidFill>
                <a:srgbClr val="000000"/>
              </a:solidFill>
              <a:latin typeface="+mj-ea"/>
              <a:cs typeface="微软雅黑" panose="020B0503020204020204" pitchFamily="34" charset="-122"/>
            </a:endParaRPr>
          </a:p>
          <a:p>
            <a:pPr>
              <a:lnSpc>
                <a:spcPts val="3100"/>
              </a:lnSpc>
              <a:tabLst>
                <a:tab pos="342900" algn="l"/>
                <a:tab pos="584200" algn="l"/>
              </a:tabLst>
            </a:pPr>
            <a:endParaRPr lang="en-US" altLang="zh-CN" sz="2000" spc="70" dirty="0">
              <a:solidFill>
                <a:srgbClr val="000000"/>
              </a:solidFill>
              <a:latin typeface="+mj-ea"/>
              <a:cs typeface="微软雅黑" panose="020B0503020204020204" pitchFamily="34" charset="-122"/>
            </a:endParaRPr>
          </a:p>
          <a:p>
            <a:pPr>
              <a:lnSpc>
                <a:spcPts val="3100"/>
              </a:lnSpc>
              <a:tabLst>
                <a:tab pos="342900" algn="l"/>
                <a:tab pos="584200" algn="l"/>
              </a:tabLst>
            </a:pPr>
            <a:r>
              <a:rPr lang="zh-CN" altLang="en-US" sz="2000" spc="70" dirty="0" smtClean="0">
                <a:solidFill>
                  <a:srgbClr val="000000"/>
                </a:solidFill>
                <a:latin typeface="+mj-ea"/>
                <a:cs typeface="微软雅黑" panose="020B0503020204020204" pitchFamily="34" charset="-122"/>
              </a:rPr>
              <a:t>隐患排查治理有助于管控措施的全面落地</a:t>
            </a:r>
            <a:endParaRPr lang="en-US" altLang="zh-CN" sz="2000" dirty="0">
              <a:solidFill>
                <a:srgbClr val="000000"/>
              </a:solidFill>
              <a:latin typeface="+mn-ea"/>
              <a:cs typeface="微软雅黑" panose="020B0503020204020204" pitchFamily="34" charset="-122"/>
            </a:endParaRPr>
          </a:p>
        </p:txBody>
      </p:sp>
      <p:sp>
        <p:nvSpPr>
          <p:cNvPr id="9" name="五边形 8"/>
          <p:cNvSpPr/>
          <p:nvPr/>
        </p:nvSpPr>
        <p:spPr bwMode="auto">
          <a:xfrm>
            <a:off x="671543" y="12631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0F62C8EE-F783-4449-86C9-B4971690E0AE}"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8" name="Freeform 8"/>
          <p:cNvSpPr/>
          <p:nvPr/>
        </p:nvSpPr>
        <p:spPr bwMode="auto">
          <a:xfrm>
            <a:off x="3534362" y="407020"/>
            <a:ext cx="4174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TextBox 44"/>
          <p:cNvSpPr txBox="1"/>
          <p:nvPr/>
        </p:nvSpPr>
        <p:spPr>
          <a:xfrm>
            <a:off x="3738020" y="407020"/>
            <a:ext cx="37803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3.</a:t>
            </a:r>
            <a:r>
              <a:rPr lang="zh-CN" altLang="en-US" sz="2000" spc="70" dirty="0" smtClean="0">
                <a:solidFill>
                  <a:schemeClr val="bg1"/>
                </a:solidFill>
                <a:latin typeface="+mj-ea"/>
              </a:rPr>
              <a:t>“双重预防机制”建设意义</a:t>
            </a:r>
            <a:endParaRPr lang="en-US" altLang="zh-CN" sz="2000" spc="70" dirty="0">
              <a:solidFill>
                <a:schemeClr val="bg1"/>
              </a:solidFill>
              <a:latin typeface="+mj-ea"/>
            </a:endParaRPr>
          </a:p>
        </p:txBody>
      </p:sp>
      <p:sp>
        <p:nvSpPr>
          <p:cNvPr id="22" name="五边形 21"/>
          <p:cNvSpPr/>
          <p:nvPr/>
        </p:nvSpPr>
        <p:spPr bwMode="auto">
          <a:xfrm>
            <a:off x="671543" y="19743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4" name="五边形 23"/>
          <p:cNvSpPr/>
          <p:nvPr/>
        </p:nvSpPr>
        <p:spPr bwMode="auto">
          <a:xfrm>
            <a:off x="655811" y="27490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5" name="五边形 24"/>
          <p:cNvSpPr/>
          <p:nvPr/>
        </p:nvSpPr>
        <p:spPr bwMode="auto">
          <a:xfrm>
            <a:off x="655811" y="35745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Tree>
  </p:cSld>
  <p:clrMapOvr>
    <a:masterClrMapping/>
  </p:clrMapOvr>
  <p:transition spd="slow" advTm="23592">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3" name="日期占位符 2"/>
          <p:cNvSpPr>
            <a:spLocks noGrp="1"/>
          </p:cNvSpPr>
          <p:nvPr>
            <p:ph type="dt" sz="half" idx="10"/>
          </p:nvPr>
        </p:nvSpPr>
        <p:spPr/>
        <p:txBody>
          <a:bodyPr/>
          <a:lstStyle/>
          <a:p>
            <a:fld id="{0F62C8EE-F783-4449-86C9-B4971690E0AE}"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8" name="Freeform 8"/>
          <p:cNvSpPr/>
          <p:nvPr/>
        </p:nvSpPr>
        <p:spPr bwMode="auto">
          <a:xfrm>
            <a:off x="3534362" y="407020"/>
            <a:ext cx="4174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TextBox 44"/>
          <p:cNvSpPr txBox="1"/>
          <p:nvPr/>
        </p:nvSpPr>
        <p:spPr>
          <a:xfrm>
            <a:off x="3738020" y="407020"/>
            <a:ext cx="37803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3.</a:t>
            </a:r>
            <a:r>
              <a:rPr lang="zh-CN" altLang="en-US" sz="2000" spc="70" dirty="0" smtClean="0">
                <a:solidFill>
                  <a:schemeClr val="bg1"/>
                </a:solidFill>
                <a:latin typeface="+mj-ea"/>
              </a:rPr>
              <a:t>“双重预防机制”建设意义</a:t>
            </a:r>
            <a:endParaRPr lang="en-US" altLang="zh-CN" sz="2000" spc="70" dirty="0">
              <a:solidFill>
                <a:schemeClr val="bg1"/>
              </a:solidFill>
              <a:latin typeface="+mj-ea"/>
            </a:endParaRPr>
          </a:p>
        </p:txBody>
      </p:sp>
      <p:pic>
        <p:nvPicPr>
          <p:cNvPr id="16" name="图片 10"/>
          <p:cNvPicPr>
            <a:picLocks noChangeAspect="1"/>
          </p:cNvPicPr>
          <p:nvPr/>
        </p:nvPicPr>
        <p:blipFill>
          <a:blip r:embed="rId1"/>
          <a:stretch>
            <a:fillRect/>
          </a:stretch>
        </p:blipFill>
        <p:spPr>
          <a:xfrm>
            <a:off x="1204913" y="922339"/>
            <a:ext cx="6732587" cy="3868154"/>
          </a:xfrm>
          <a:prstGeom prst="rect">
            <a:avLst/>
          </a:prstGeom>
          <a:noFill/>
          <a:ln w="9525">
            <a:noFill/>
          </a:ln>
        </p:spPr>
      </p:pic>
    </p:spTree>
  </p:cSld>
  <p:clrMapOvr>
    <a:masterClrMapping/>
  </p:clrMapOvr>
  <p:transition spd="slow" advTm="23592">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7" y="2106440"/>
            <a:ext cx="6909230" cy="2667397"/>
          </a:xfrm>
          <a:prstGeom prst="rect">
            <a:avLst/>
          </a:prstGeom>
          <a:noFill/>
        </p:spPr>
        <p:txBody>
          <a:bodyPr wrap="square" rtlCol="0">
            <a:spAutoFit/>
          </a:bodyPr>
          <a:lstStyle/>
          <a:p>
            <a:endParaRPr lang="en-US" altLang="zh-CN" sz="400" spc="70" dirty="0">
              <a:latin typeface="+mj-ea"/>
            </a:endParaRPr>
          </a:p>
          <a:p>
            <a:pPr>
              <a:lnSpc>
                <a:spcPts val="2800"/>
              </a:lnSpc>
              <a:tabLst>
                <a:tab pos="215900" algn="l"/>
              </a:tabLst>
            </a:pPr>
            <a:r>
              <a:rPr lang="en-US" altLang="zh-CN" sz="2000" dirty="0" err="1" smtClean="0">
                <a:solidFill>
                  <a:srgbClr val="262626"/>
                </a:solidFill>
                <a:latin typeface="微软雅黑" panose="020B0503020204020204" pitchFamily="34" charset="-122"/>
                <a:cs typeface="微软雅黑" panose="020B0503020204020204" pitchFamily="34" charset="-122"/>
              </a:rPr>
              <a:t>要求坚持风险预控、关口前移</a:t>
            </a:r>
            <a:r>
              <a:rPr lang="zh-CN" altLang="en-US" sz="2000" dirty="0" smtClean="0">
                <a:solidFill>
                  <a:srgbClr val="262626"/>
                </a:solidFill>
                <a:latin typeface="微软雅黑" panose="020B0503020204020204" pitchFamily="34" charset="-122"/>
                <a:cs typeface="微软雅黑" panose="020B0503020204020204" pitchFamily="34" charset="-122"/>
              </a:rPr>
              <a:t>，</a:t>
            </a:r>
            <a:r>
              <a:rPr lang="en-US" altLang="zh-CN" sz="2000" b="1" dirty="0" smtClean="0">
                <a:solidFill>
                  <a:srgbClr val="FF0000"/>
                </a:solidFill>
                <a:latin typeface="微软雅黑" panose="020B0503020204020204" pitchFamily="34" charset="-122"/>
                <a:cs typeface="微软雅黑" panose="020B0503020204020204" pitchFamily="34" charset="-122"/>
              </a:rPr>
              <a:t>全面推行安全风险分级管控</a:t>
            </a:r>
            <a:r>
              <a:rPr lang="en-US" altLang="zh-CN" sz="2000" b="1" dirty="0">
                <a:solidFill>
                  <a:srgbClr val="FF0000"/>
                </a:solidFill>
                <a:latin typeface="微软雅黑" panose="020B0503020204020204" pitchFamily="34" charset="-122"/>
                <a:cs typeface="微软雅黑" panose="020B0503020204020204" pitchFamily="34" charset="-122"/>
              </a:rPr>
              <a:t>，进一步强化隐患排查治理</a:t>
            </a:r>
            <a:r>
              <a:rPr lang="en-US" altLang="zh-CN" sz="2000" dirty="0">
                <a:solidFill>
                  <a:srgbClr val="262626"/>
                </a:solidFill>
                <a:latin typeface="微软雅黑" panose="020B0503020204020204" pitchFamily="34" charset="-122"/>
                <a:cs typeface="微软雅黑" panose="020B0503020204020204" pitchFamily="34" charset="-122"/>
              </a:rPr>
              <a:t>，</a:t>
            </a:r>
            <a:r>
              <a:rPr lang="en-US" altLang="zh-CN" sz="2000" dirty="0" smtClean="0">
                <a:solidFill>
                  <a:srgbClr val="262626"/>
                </a:solidFill>
                <a:latin typeface="微软雅黑" panose="020B0503020204020204" pitchFamily="34" charset="-122"/>
                <a:cs typeface="微软雅黑" panose="020B0503020204020204" pitchFamily="34" charset="-122"/>
              </a:rPr>
              <a:t>尽快建立健全相关工作制度和规范</a:t>
            </a:r>
            <a:r>
              <a:rPr lang="en-US" altLang="zh-CN" sz="2000" dirty="0">
                <a:solidFill>
                  <a:srgbClr val="262626"/>
                </a:solidFill>
                <a:latin typeface="微软雅黑" panose="020B0503020204020204" pitchFamily="34" charset="-122"/>
                <a:cs typeface="微软雅黑" panose="020B0503020204020204" pitchFamily="34" charset="-122"/>
              </a:rPr>
              <a:t>，完善技术工程支撑、智能化管控、</a:t>
            </a:r>
            <a:r>
              <a:rPr lang="en-US" altLang="zh-CN" sz="2000" dirty="0" smtClean="0">
                <a:solidFill>
                  <a:srgbClr val="262626"/>
                </a:solidFill>
                <a:latin typeface="微软雅黑" panose="020B0503020204020204" pitchFamily="34" charset="-122"/>
                <a:cs typeface="微软雅黑" panose="020B0503020204020204" pitchFamily="34" charset="-122"/>
              </a:rPr>
              <a:t>第三方专业化服务的保障措施</a:t>
            </a:r>
            <a:r>
              <a:rPr lang="en-US" altLang="zh-CN" sz="2000" dirty="0">
                <a:solidFill>
                  <a:srgbClr val="262626"/>
                </a:solidFill>
                <a:latin typeface="微软雅黑" panose="020B0503020204020204" pitchFamily="34" charset="-122"/>
                <a:cs typeface="微软雅黑" panose="020B0503020204020204" pitchFamily="34" charset="-122"/>
              </a:rPr>
              <a:t>，实现企业安全风险自辨自控、隐患自查自治，</a:t>
            </a:r>
            <a:r>
              <a:rPr lang="en-US" altLang="zh-CN" sz="2000" dirty="0" smtClean="0">
                <a:solidFill>
                  <a:srgbClr val="262626"/>
                </a:solidFill>
                <a:latin typeface="微软雅黑" panose="020B0503020204020204" pitchFamily="34" charset="-122"/>
                <a:cs typeface="微软雅黑" panose="020B0503020204020204" pitchFamily="34" charset="-122"/>
              </a:rPr>
              <a:t>形成政府领导有力</a:t>
            </a:r>
            <a:r>
              <a:rPr lang="en-US" altLang="zh-CN" sz="2000" dirty="0">
                <a:solidFill>
                  <a:srgbClr val="262626"/>
                </a:solidFill>
                <a:latin typeface="微软雅黑" panose="020B0503020204020204" pitchFamily="34" charset="-122"/>
                <a:cs typeface="微软雅黑" panose="020B0503020204020204" pitchFamily="34" charset="-122"/>
              </a:rPr>
              <a:t>、部门监管有效、企业责任落实、社会参与有序的工作格局，</a:t>
            </a:r>
            <a:r>
              <a:rPr lang="en-US" altLang="zh-CN" sz="2000" dirty="0" smtClean="0">
                <a:solidFill>
                  <a:srgbClr val="262626"/>
                </a:solidFill>
                <a:latin typeface="微软雅黑" panose="020B0503020204020204" pitchFamily="34" charset="-122"/>
                <a:cs typeface="微软雅黑" panose="020B0503020204020204" pitchFamily="34" charset="-122"/>
              </a:rPr>
              <a:t>提升安全生产整体预控能力</a:t>
            </a:r>
            <a:r>
              <a:rPr lang="en-US" altLang="zh-CN" sz="2000" dirty="0">
                <a:solidFill>
                  <a:srgbClr val="262626"/>
                </a:solidFill>
                <a:latin typeface="微软雅黑" panose="020B0503020204020204" pitchFamily="34" charset="-122"/>
                <a:cs typeface="微软雅黑" panose="020B0503020204020204" pitchFamily="34" charset="-122"/>
              </a:rPr>
              <a:t>，</a:t>
            </a:r>
            <a:r>
              <a:rPr lang="en-US" altLang="zh-CN" sz="2000" dirty="0" smtClean="0">
                <a:solidFill>
                  <a:srgbClr val="262626"/>
                </a:solidFill>
                <a:latin typeface="微软雅黑" panose="020B0503020204020204" pitchFamily="34" charset="-122"/>
                <a:cs typeface="微软雅黑" panose="020B0503020204020204" pitchFamily="34" charset="-122"/>
              </a:rPr>
              <a:t>夯实遏制重特大事故的坚强基础</a:t>
            </a:r>
            <a:endParaRPr lang="en-US" altLang="zh-CN" sz="2000" dirty="0">
              <a:solidFill>
                <a:srgbClr val="262626"/>
              </a:solidFill>
              <a:latin typeface="微软雅黑" panose="020B0503020204020204" pitchFamily="34" charset="-122"/>
              <a:cs typeface="微软雅黑" panose="020B0503020204020204" pitchFamily="34" charset="-122"/>
            </a:endParaRPr>
          </a:p>
        </p:txBody>
      </p:sp>
      <p:grpSp>
        <p:nvGrpSpPr>
          <p:cNvPr id="10" name="组合 9"/>
          <p:cNvGrpSpPr/>
          <p:nvPr/>
        </p:nvGrpSpPr>
        <p:grpSpPr>
          <a:xfrm>
            <a:off x="398979" y="1171778"/>
            <a:ext cx="595835" cy="3694525"/>
            <a:chOff x="5305214" y="2177521"/>
            <a:chExt cx="2376264" cy="474055"/>
          </a:xfrm>
        </p:grpSpPr>
        <p:sp>
          <p:nvSpPr>
            <p:cNvPr id="11" name="圆角矩形 10"/>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2" name="TextBox 19"/>
            <p:cNvSpPr txBox="1"/>
            <p:nvPr/>
          </p:nvSpPr>
          <p:spPr>
            <a:xfrm>
              <a:off x="5352154" y="2198056"/>
              <a:ext cx="2303477" cy="4535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smtClean="0">
                  <a:solidFill>
                    <a:schemeClr val="bg1"/>
                  </a:solidFill>
                </a:rPr>
                <a:t>国务院安委办</a:t>
              </a:r>
              <a:endParaRPr lang="zh-CN" altLang="en-US" sz="2400" b="1" spc="100" dirty="0" smtClean="0">
                <a:solidFill>
                  <a:schemeClr val="bg1"/>
                </a:solidFill>
              </a:endParaRPr>
            </a:p>
          </p:txBody>
        </p:sp>
      </p:grpSp>
      <p:sp>
        <p:nvSpPr>
          <p:cNvPr id="16" name="Freeform 8"/>
          <p:cNvSpPr/>
          <p:nvPr/>
        </p:nvSpPr>
        <p:spPr bwMode="auto">
          <a:xfrm>
            <a:off x="3534361" y="407020"/>
            <a:ext cx="459013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3738019" y="407020"/>
            <a:ext cx="446005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 </a:t>
            </a:r>
            <a:r>
              <a:rPr lang="zh-CN" altLang="en-US" sz="2000" spc="70" dirty="0">
                <a:solidFill>
                  <a:schemeClr val="bg1"/>
                </a:solidFill>
                <a:latin typeface="+mj-ea"/>
              </a:rPr>
              <a:t>“双重预防机制”构建工作部署</a:t>
            </a:r>
            <a:endParaRPr lang="en-US" altLang="zh-CN" sz="2000" spc="70" dirty="0">
              <a:solidFill>
                <a:schemeClr val="bg1"/>
              </a:solidFill>
              <a:latin typeface="+mj-ea"/>
            </a:endParaRPr>
          </a:p>
        </p:txBody>
      </p:sp>
      <p:sp>
        <p:nvSpPr>
          <p:cNvPr id="18" name="五边形 17"/>
          <p:cNvSpPr/>
          <p:nvPr/>
        </p:nvSpPr>
        <p:spPr bwMode="auto">
          <a:xfrm>
            <a:off x="1120877" y="1463040"/>
            <a:ext cx="1401606" cy="44984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dirty="0" smtClean="0">
                <a:solidFill>
                  <a:schemeClr val="lt1"/>
                </a:solidFill>
              </a:rPr>
              <a:t>2016.10.9</a:t>
            </a:r>
            <a:endParaRPr lang="zh-CN" altLang="en-US" dirty="0">
              <a:solidFill>
                <a:schemeClr val="lt1"/>
              </a:solidFill>
            </a:endParaRPr>
          </a:p>
        </p:txBody>
      </p:sp>
      <p:grpSp>
        <p:nvGrpSpPr>
          <p:cNvPr id="19" name="组合 18"/>
          <p:cNvGrpSpPr/>
          <p:nvPr/>
        </p:nvGrpSpPr>
        <p:grpSpPr>
          <a:xfrm>
            <a:off x="2522483" y="1338950"/>
            <a:ext cx="5357985" cy="826751"/>
            <a:chOff x="5305214" y="2177521"/>
            <a:chExt cx="2376264" cy="332305"/>
          </a:xfrm>
        </p:grpSpPr>
        <p:sp>
          <p:nvSpPr>
            <p:cNvPr id="21" name="圆角矩形 20"/>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2" name="TextBox 19"/>
            <p:cNvSpPr txBox="1"/>
            <p:nvPr/>
          </p:nvSpPr>
          <p:spPr>
            <a:xfrm>
              <a:off x="5352154" y="2198056"/>
              <a:ext cx="2303477" cy="3117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tabLst>
                  <a:tab pos="215900" algn="l"/>
                </a:tabLst>
              </a:pPr>
              <a:r>
                <a:rPr lang="en-US" altLang="zh-CN" dirty="0">
                  <a:solidFill>
                    <a:schemeClr val="bg1"/>
                  </a:solidFill>
                  <a:latin typeface="微软雅黑" panose="020B0503020204020204" pitchFamily="34" charset="-122"/>
                  <a:cs typeface="微软雅黑" panose="020B0503020204020204" pitchFamily="34" charset="-122"/>
                </a:rPr>
                <a:t>《</a:t>
              </a:r>
              <a:r>
                <a:rPr lang="en-US" altLang="zh-CN" dirty="0" err="1">
                  <a:solidFill>
                    <a:schemeClr val="bg1"/>
                  </a:solidFill>
                  <a:latin typeface="微软雅黑" panose="020B0503020204020204" pitchFamily="34" charset="-122"/>
                  <a:cs typeface="微软雅黑" panose="020B0503020204020204" pitchFamily="34" charset="-122"/>
                </a:rPr>
                <a:t>关于实施遏制重特大事故工作指南构建安全风险分级管控和隐患排查治理双重预防机制的意见</a:t>
              </a:r>
              <a:r>
                <a:rPr lang="en-US" altLang="zh-CN" dirty="0">
                  <a:solidFill>
                    <a:schemeClr val="bg1"/>
                  </a:solidFill>
                  <a:latin typeface="微软雅黑" panose="020B0503020204020204" pitchFamily="34" charset="-122"/>
                  <a:cs typeface="微软雅黑" panose="020B0503020204020204" pitchFamily="34" charset="-122"/>
                </a:rPr>
                <a:t>》</a:t>
              </a:r>
              <a:endParaRPr lang="en-US" altLang="zh-CN" dirty="0">
                <a:solidFill>
                  <a:schemeClr val="bg1"/>
                </a:solidFill>
                <a:latin typeface="微软雅黑" panose="020B0503020204020204" pitchFamily="34" charset="-122"/>
                <a:cs typeface="微软雅黑" panose="020B0503020204020204" pitchFamily="34" charset="-122"/>
              </a:endParaRPr>
            </a:p>
          </p:txBody>
        </p:sp>
      </p:grpSp>
      <p:sp>
        <p:nvSpPr>
          <p:cNvPr id="3" name="日期占位符 2"/>
          <p:cNvSpPr>
            <a:spLocks noGrp="1"/>
          </p:cNvSpPr>
          <p:nvPr>
            <p:ph type="dt" sz="half" idx="10"/>
          </p:nvPr>
        </p:nvSpPr>
        <p:spPr/>
        <p:txBody>
          <a:bodyPr/>
          <a:lstStyle/>
          <a:p>
            <a:fld id="{3116C1F3-D1EC-45A3-9BCB-4EEB50591AFE}"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5008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nodeType="withEffect">
                                  <p:stCondLst>
                                    <p:cond delay="200"/>
                                  </p:stCondLst>
                                  <p:childTnLst>
                                    <p:animMotion origin="layout" path="M -0.01562 -3.7037E-6 L 0.11081 -3.7037E-6 " pathEditMode="relative" rAng="0" ptsTypes="AA">
                                      <p:cBhvr>
                                        <p:cTn id="9" dur="750" spd="-100000" fill="hold"/>
                                        <p:tgtEl>
                                          <p:spTgt spid="10"/>
                                        </p:tgtEl>
                                        <p:attrNameLst>
                                          <p:attrName>ppt_x</p:attrName>
                                          <p:attrName>ppt_y</p:attrName>
                                        </p:attrNameLst>
                                      </p:cBhvr>
                                      <p:rCtr x="6315" y="0"/>
                                    </p:animMotion>
                                  </p:childTnLst>
                                </p:cTn>
                              </p:par>
                              <p:par>
                                <p:cTn id="10" presetID="35" presetClass="path" presetSubtype="0" accel="50000" decel="50000" fill="hold" nodeType="withEffect">
                                  <p:stCondLst>
                                    <p:cond delay="950"/>
                                  </p:stCondLst>
                                  <p:childTnLst>
                                    <p:animMotion origin="layout" path="M -0.01562 -3.7037E-6 L -2.29167E-6 -3.7037E-6 " pathEditMode="relative" rAng="0" ptsTypes="AA">
                                      <p:cBhvr>
                                        <p:cTn id="11" dur="750" fill="hold"/>
                                        <p:tgtEl>
                                          <p:spTgt spid="10"/>
                                        </p:tgtEl>
                                        <p:attrNameLst>
                                          <p:attrName>ppt_x</p:attrName>
                                          <p:attrName>ppt_y</p:attrName>
                                        </p:attrNameLst>
                                      </p:cBhvr>
                                      <p:rCtr x="781" y="0"/>
                                    </p:animMotion>
                                  </p:childTnLst>
                                </p:cTn>
                              </p:par>
                              <p:par>
                                <p:cTn id="12" presetID="10" presetClass="entr" presetSubtype="0" fill="hold" nodeType="withEffect">
                                  <p:stCondLst>
                                    <p:cond delay="2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childTnLst>
                                </p:cTn>
                              </p:par>
                              <p:par>
                                <p:cTn id="15" presetID="63" presetClass="path" presetSubtype="0" decel="50000" fill="hold" nodeType="withEffect">
                                  <p:stCondLst>
                                    <p:cond delay="200"/>
                                  </p:stCondLst>
                                  <p:childTnLst>
                                    <p:animMotion origin="layout" path="M -0.01562 -3.7037E-6 L 0.11081 -3.7037E-6 " pathEditMode="relative" rAng="0" ptsTypes="AA">
                                      <p:cBhvr>
                                        <p:cTn id="16" dur="750" spd="-100000" fill="hold"/>
                                        <p:tgtEl>
                                          <p:spTgt spid="19"/>
                                        </p:tgtEl>
                                        <p:attrNameLst>
                                          <p:attrName>ppt_x</p:attrName>
                                          <p:attrName>ppt_y</p:attrName>
                                        </p:attrNameLst>
                                      </p:cBhvr>
                                      <p:rCtr x="6315" y="0"/>
                                    </p:animMotion>
                                  </p:childTnLst>
                                </p:cTn>
                              </p:par>
                              <p:par>
                                <p:cTn id="17" presetID="35" presetClass="path" presetSubtype="0" accel="50000" decel="50000" fill="hold" nodeType="withEffect">
                                  <p:stCondLst>
                                    <p:cond delay="950"/>
                                  </p:stCondLst>
                                  <p:childTnLst>
                                    <p:animMotion origin="layout" path="M -0.01562 -3.7037E-6 L -2.29167E-6 -3.7037E-6 " pathEditMode="relative" rAng="0" ptsTypes="AA">
                                      <p:cBhvr>
                                        <p:cTn id="18" dur="750" fill="hold"/>
                                        <p:tgtEl>
                                          <p:spTgt spid="19"/>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154333" y="1980313"/>
            <a:ext cx="6909230" cy="2308324"/>
          </a:xfrm>
          <a:prstGeom prst="rect">
            <a:avLst/>
          </a:prstGeom>
          <a:noFill/>
        </p:spPr>
        <p:txBody>
          <a:bodyPr wrap="square" rtlCol="0">
            <a:spAutoFit/>
          </a:bodyPr>
          <a:lstStyle/>
          <a:p>
            <a:endParaRPr lang="en-US" altLang="zh-CN" sz="400" spc="70" dirty="0">
              <a:latin typeface="+mj-ea"/>
            </a:endParaRPr>
          </a:p>
          <a:p>
            <a:pPr>
              <a:lnSpc>
                <a:spcPts val="2800"/>
              </a:lnSpc>
              <a:tabLst>
                <a:tab pos="215900" algn="l"/>
              </a:tabLst>
            </a:pPr>
            <a:r>
              <a:rPr lang="zh-CN" altLang="en-US" sz="2000" dirty="0" smtClean="0">
                <a:solidFill>
                  <a:srgbClr val="262626"/>
                </a:solidFill>
                <a:latin typeface="微软雅黑" panose="020B0503020204020204" pitchFamily="34" charset="-122"/>
                <a:cs typeface="微软雅黑" panose="020B0503020204020204" pitchFamily="34" charset="-122"/>
              </a:rPr>
              <a:t>要求到</a:t>
            </a:r>
            <a:r>
              <a:rPr lang="en-US" altLang="zh-CN" sz="2000" dirty="0" smtClean="0">
                <a:solidFill>
                  <a:srgbClr val="262626"/>
                </a:solidFill>
                <a:latin typeface="微软雅黑" panose="020B0503020204020204" pitchFamily="34" charset="-122"/>
                <a:cs typeface="微软雅黑" panose="020B0503020204020204" pitchFamily="34" charset="-122"/>
              </a:rPr>
              <a:t>2020</a:t>
            </a:r>
            <a:r>
              <a:rPr lang="zh-CN" altLang="en-US" sz="2000" dirty="0" smtClean="0">
                <a:solidFill>
                  <a:srgbClr val="262626"/>
                </a:solidFill>
                <a:latin typeface="微软雅黑" panose="020B0503020204020204" pitchFamily="34" charset="-122"/>
                <a:cs typeface="微软雅黑" panose="020B0503020204020204" pitchFamily="34" charset="-122"/>
              </a:rPr>
              <a:t>年，健全完善点（企业）、线（部门）、面（政府）相结合、风险防控与隐患排查治理相结合、打击非法违法与规范生产经营建设行为相结合的全省安全生产立体化风险预防控制体系</a:t>
            </a:r>
            <a:endParaRPr lang="en-US" altLang="zh-CN" sz="2000" dirty="0" smtClean="0">
              <a:solidFill>
                <a:srgbClr val="262626"/>
              </a:solidFill>
              <a:latin typeface="微软雅黑" panose="020B0503020204020204" pitchFamily="34" charset="-122"/>
              <a:cs typeface="微软雅黑" panose="020B0503020204020204" pitchFamily="34" charset="-122"/>
            </a:endParaRPr>
          </a:p>
          <a:p>
            <a:pPr>
              <a:lnSpc>
                <a:spcPts val="2800"/>
              </a:lnSpc>
              <a:tabLst>
                <a:tab pos="215900" algn="l"/>
              </a:tabLst>
            </a:pPr>
            <a:r>
              <a:rPr lang="zh-CN" altLang="en-US" sz="2000" dirty="0" smtClean="0">
                <a:solidFill>
                  <a:srgbClr val="262626"/>
                </a:solidFill>
                <a:latin typeface="微软雅黑" panose="020B0503020204020204" pitchFamily="34" charset="-122"/>
                <a:cs typeface="微软雅黑" panose="020B0503020204020204" pitchFamily="34" charset="-122"/>
              </a:rPr>
              <a:t>目标：</a:t>
            </a:r>
            <a:r>
              <a:rPr lang="zh-CN" altLang="en-US" sz="2000" b="1" dirty="0" smtClean="0">
                <a:solidFill>
                  <a:srgbClr val="FF0000"/>
                </a:solidFill>
                <a:latin typeface="微软雅黑" panose="020B0503020204020204" pitchFamily="34" charset="-122"/>
                <a:cs typeface="微软雅黑" panose="020B0503020204020204" pitchFamily="34" charset="-122"/>
              </a:rPr>
              <a:t>事故风险清晰可控、隐患排查治理到位、应急救援科学有序、控防体系运行有效</a:t>
            </a:r>
            <a:endParaRPr lang="en-US" altLang="zh-CN" sz="2000" b="1" dirty="0">
              <a:solidFill>
                <a:srgbClr val="FF0000"/>
              </a:solidFill>
              <a:latin typeface="微软雅黑" panose="020B0503020204020204" pitchFamily="34" charset="-122"/>
              <a:cs typeface="微软雅黑" panose="020B0503020204020204" pitchFamily="34" charset="-122"/>
            </a:endParaRPr>
          </a:p>
        </p:txBody>
      </p:sp>
      <p:grpSp>
        <p:nvGrpSpPr>
          <p:cNvPr id="10" name="组合 9"/>
          <p:cNvGrpSpPr/>
          <p:nvPr/>
        </p:nvGrpSpPr>
        <p:grpSpPr>
          <a:xfrm>
            <a:off x="398979" y="1171777"/>
            <a:ext cx="595835" cy="3316140"/>
            <a:chOff x="5305214" y="2177521"/>
            <a:chExt cx="2376264" cy="364113"/>
          </a:xfrm>
        </p:grpSpPr>
        <p:sp>
          <p:nvSpPr>
            <p:cNvPr id="11" name="圆角矩形 10"/>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2" name="TextBox 19"/>
            <p:cNvSpPr txBox="1"/>
            <p:nvPr/>
          </p:nvSpPr>
          <p:spPr>
            <a:xfrm>
              <a:off x="5352154" y="2198056"/>
              <a:ext cx="2303477" cy="3435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a:solidFill>
                    <a:schemeClr val="bg1"/>
                  </a:solidFill>
                </a:rPr>
                <a:t>辽宁省人民政府</a:t>
              </a:r>
              <a:endParaRPr lang="zh-CN" altLang="en-US" sz="2400" b="1" spc="100" dirty="0" smtClean="0">
                <a:solidFill>
                  <a:schemeClr val="bg1"/>
                </a:solidFill>
              </a:endParaRPr>
            </a:p>
          </p:txBody>
        </p:sp>
      </p:grpSp>
      <p:sp>
        <p:nvSpPr>
          <p:cNvPr id="16" name="Freeform 8"/>
          <p:cNvSpPr/>
          <p:nvPr/>
        </p:nvSpPr>
        <p:spPr bwMode="auto">
          <a:xfrm>
            <a:off x="3534361" y="407020"/>
            <a:ext cx="459013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3738019" y="407020"/>
            <a:ext cx="446005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 </a:t>
            </a:r>
            <a:r>
              <a:rPr lang="zh-CN" altLang="en-US" sz="2000" spc="70" dirty="0">
                <a:solidFill>
                  <a:schemeClr val="bg1"/>
                </a:solidFill>
                <a:latin typeface="+mj-ea"/>
              </a:rPr>
              <a:t>“双重预防机制”构建工作部署</a:t>
            </a:r>
            <a:endParaRPr lang="en-US" altLang="zh-CN" sz="2000" spc="70" dirty="0">
              <a:solidFill>
                <a:schemeClr val="bg1"/>
              </a:solidFill>
              <a:latin typeface="+mj-ea"/>
            </a:endParaRPr>
          </a:p>
        </p:txBody>
      </p:sp>
      <p:sp>
        <p:nvSpPr>
          <p:cNvPr id="18" name="五边形 17"/>
          <p:cNvSpPr/>
          <p:nvPr/>
        </p:nvSpPr>
        <p:spPr bwMode="auto">
          <a:xfrm>
            <a:off x="1120877" y="1463040"/>
            <a:ext cx="1401606" cy="44984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dirty="0" smtClean="0">
                <a:solidFill>
                  <a:schemeClr val="lt1"/>
                </a:solidFill>
              </a:rPr>
              <a:t>2016.10.30</a:t>
            </a:r>
            <a:endParaRPr lang="zh-CN" altLang="en-US" dirty="0">
              <a:solidFill>
                <a:schemeClr val="lt1"/>
              </a:solidFill>
            </a:endParaRPr>
          </a:p>
        </p:txBody>
      </p:sp>
      <p:grpSp>
        <p:nvGrpSpPr>
          <p:cNvPr id="19" name="组合 18"/>
          <p:cNvGrpSpPr/>
          <p:nvPr/>
        </p:nvGrpSpPr>
        <p:grpSpPr>
          <a:xfrm>
            <a:off x="2522483" y="1423030"/>
            <a:ext cx="5602014" cy="573933"/>
            <a:chOff x="5305214" y="2177521"/>
            <a:chExt cx="2376264" cy="346299"/>
          </a:xfrm>
        </p:grpSpPr>
        <p:sp>
          <p:nvSpPr>
            <p:cNvPr id="21" name="圆角矩形 20"/>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2" name="TextBox 19"/>
            <p:cNvSpPr txBox="1"/>
            <p:nvPr/>
          </p:nvSpPr>
          <p:spPr>
            <a:xfrm>
              <a:off x="5352154" y="2198056"/>
              <a:ext cx="2303477" cy="3257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tabLst>
                  <a:tab pos="215900" algn="l"/>
                </a:tabLst>
              </a:pPr>
              <a:r>
                <a:rPr lang="en-US" altLang="zh-CN" dirty="0" smtClean="0">
                  <a:solidFill>
                    <a:schemeClr val="bg1"/>
                  </a:solidFill>
                  <a:latin typeface="微软雅黑" panose="020B0503020204020204" pitchFamily="34" charset="-122"/>
                  <a:cs typeface="微软雅黑" panose="020B0503020204020204" pitchFamily="34" charset="-122"/>
                </a:rPr>
                <a:t>《</a:t>
              </a:r>
              <a:r>
                <a:rPr lang="en-US" altLang="zh-CN" dirty="0" err="1" smtClean="0">
                  <a:solidFill>
                    <a:schemeClr val="bg1"/>
                  </a:solidFill>
                  <a:latin typeface="微软雅黑" panose="020B0503020204020204" pitchFamily="34" charset="-122"/>
                  <a:cs typeface="微软雅黑" panose="020B0503020204020204" pitchFamily="34" charset="-122"/>
                </a:rPr>
                <a:t>关于</a:t>
              </a:r>
              <a:r>
                <a:rPr lang="zh-CN" altLang="en-US" dirty="0" smtClean="0">
                  <a:solidFill>
                    <a:schemeClr val="bg1"/>
                  </a:solidFill>
                  <a:latin typeface="微软雅黑" panose="020B0503020204020204" pitchFamily="34" charset="-122"/>
                  <a:cs typeface="微软雅黑" panose="020B0503020204020204" pitchFamily="34" charset="-122"/>
                </a:rPr>
                <a:t>推进安全生产风险预防控制体系建设</a:t>
              </a:r>
              <a:r>
                <a:rPr lang="en-US" altLang="zh-CN" dirty="0" err="1" smtClean="0">
                  <a:solidFill>
                    <a:schemeClr val="bg1"/>
                  </a:solidFill>
                  <a:latin typeface="微软雅黑" panose="020B0503020204020204" pitchFamily="34" charset="-122"/>
                  <a:cs typeface="微软雅黑" panose="020B0503020204020204" pitchFamily="34" charset="-122"/>
                </a:rPr>
                <a:t>的意见</a:t>
              </a:r>
              <a:r>
                <a:rPr lang="en-US" altLang="zh-CN" dirty="0">
                  <a:solidFill>
                    <a:schemeClr val="bg1"/>
                  </a:solidFill>
                  <a:latin typeface="微软雅黑" panose="020B0503020204020204" pitchFamily="34" charset="-122"/>
                  <a:cs typeface="微软雅黑" panose="020B0503020204020204" pitchFamily="34" charset="-122"/>
                </a:rPr>
                <a:t>》</a:t>
              </a:r>
              <a:endParaRPr lang="en-US" altLang="zh-CN" dirty="0">
                <a:solidFill>
                  <a:schemeClr val="bg1"/>
                </a:solidFill>
                <a:latin typeface="微软雅黑" panose="020B0503020204020204" pitchFamily="34" charset="-122"/>
                <a:cs typeface="微软雅黑" panose="020B0503020204020204" pitchFamily="34" charset="-122"/>
              </a:endParaRPr>
            </a:p>
          </p:txBody>
        </p:sp>
      </p:grpSp>
      <p:sp>
        <p:nvSpPr>
          <p:cNvPr id="3" name="日期占位符 2"/>
          <p:cNvSpPr>
            <a:spLocks noGrp="1"/>
          </p:cNvSpPr>
          <p:nvPr>
            <p:ph type="dt" sz="half" idx="10"/>
          </p:nvPr>
        </p:nvSpPr>
        <p:spPr/>
        <p:txBody>
          <a:bodyPr/>
          <a:lstStyle/>
          <a:p>
            <a:fld id="{A399A44A-9256-469B-BB9F-4DA569231DA2}"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72183">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nodeType="withEffect">
                                  <p:stCondLst>
                                    <p:cond delay="200"/>
                                  </p:stCondLst>
                                  <p:childTnLst>
                                    <p:animMotion origin="layout" path="M -0.01562 -3.7037E-6 L 0.11081 -3.7037E-6 " pathEditMode="relative" rAng="0" ptsTypes="AA">
                                      <p:cBhvr>
                                        <p:cTn id="9" dur="750" spd="-100000" fill="hold"/>
                                        <p:tgtEl>
                                          <p:spTgt spid="10"/>
                                        </p:tgtEl>
                                        <p:attrNameLst>
                                          <p:attrName>ppt_x</p:attrName>
                                          <p:attrName>ppt_y</p:attrName>
                                        </p:attrNameLst>
                                      </p:cBhvr>
                                      <p:rCtr x="6315" y="0"/>
                                    </p:animMotion>
                                  </p:childTnLst>
                                </p:cTn>
                              </p:par>
                              <p:par>
                                <p:cTn id="10" presetID="35" presetClass="path" presetSubtype="0" accel="50000" decel="50000" fill="hold" nodeType="withEffect">
                                  <p:stCondLst>
                                    <p:cond delay="950"/>
                                  </p:stCondLst>
                                  <p:childTnLst>
                                    <p:animMotion origin="layout" path="M -0.01562 -3.7037E-6 L -2.29167E-6 -3.7037E-6 " pathEditMode="relative" rAng="0" ptsTypes="AA">
                                      <p:cBhvr>
                                        <p:cTn id="11" dur="750" fill="hold"/>
                                        <p:tgtEl>
                                          <p:spTgt spid="10"/>
                                        </p:tgtEl>
                                        <p:attrNameLst>
                                          <p:attrName>ppt_x</p:attrName>
                                          <p:attrName>ppt_y</p:attrName>
                                        </p:attrNameLst>
                                      </p:cBhvr>
                                      <p:rCtr x="781" y="0"/>
                                    </p:animMotion>
                                  </p:childTnLst>
                                </p:cTn>
                              </p:par>
                              <p:par>
                                <p:cTn id="12" presetID="10" presetClass="entr" presetSubtype="0" fill="hold" nodeType="withEffect">
                                  <p:stCondLst>
                                    <p:cond delay="2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childTnLst>
                                </p:cTn>
                              </p:par>
                              <p:par>
                                <p:cTn id="15" presetID="63" presetClass="path" presetSubtype="0" decel="50000" fill="hold" nodeType="withEffect">
                                  <p:stCondLst>
                                    <p:cond delay="200"/>
                                  </p:stCondLst>
                                  <p:childTnLst>
                                    <p:animMotion origin="layout" path="M -0.01562 -3.7037E-6 L 0.11081 -3.7037E-6 " pathEditMode="relative" rAng="0" ptsTypes="AA">
                                      <p:cBhvr>
                                        <p:cTn id="16" dur="750" spd="-100000" fill="hold"/>
                                        <p:tgtEl>
                                          <p:spTgt spid="19"/>
                                        </p:tgtEl>
                                        <p:attrNameLst>
                                          <p:attrName>ppt_x</p:attrName>
                                          <p:attrName>ppt_y</p:attrName>
                                        </p:attrNameLst>
                                      </p:cBhvr>
                                      <p:rCtr x="6315" y="0"/>
                                    </p:animMotion>
                                  </p:childTnLst>
                                </p:cTn>
                              </p:par>
                              <p:par>
                                <p:cTn id="17" presetID="35" presetClass="path" presetSubtype="0" accel="50000" decel="50000" fill="hold" nodeType="withEffect">
                                  <p:stCondLst>
                                    <p:cond delay="950"/>
                                  </p:stCondLst>
                                  <p:childTnLst>
                                    <p:animMotion origin="layout" path="M -0.01562 -3.7037E-6 L -2.29167E-6 -3.7037E-6 " pathEditMode="relative" rAng="0" ptsTypes="AA">
                                      <p:cBhvr>
                                        <p:cTn id="18" dur="750" fill="hold"/>
                                        <p:tgtEl>
                                          <p:spTgt spid="19"/>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154333" y="2395548"/>
            <a:ext cx="6909230" cy="872034"/>
          </a:xfrm>
          <a:prstGeom prst="rect">
            <a:avLst/>
          </a:prstGeom>
          <a:noFill/>
        </p:spPr>
        <p:txBody>
          <a:bodyPr wrap="square" rtlCol="0">
            <a:spAutoFit/>
          </a:bodyPr>
          <a:lstStyle/>
          <a:p>
            <a:endParaRPr lang="en-US" altLang="zh-CN" sz="400" spc="70" dirty="0">
              <a:latin typeface="+mj-ea"/>
            </a:endParaRPr>
          </a:p>
          <a:p>
            <a:pPr>
              <a:lnSpc>
                <a:spcPts val="2800"/>
              </a:lnSpc>
              <a:tabLst>
                <a:tab pos="215900" algn="l"/>
              </a:tabLst>
            </a:pPr>
            <a:r>
              <a:rPr lang="zh-CN" altLang="en-US" sz="2000" dirty="0" smtClean="0">
                <a:solidFill>
                  <a:srgbClr val="262626"/>
                </a:solidFill>
                <a:latin typeface="微软雅黑" panose="020B0503020204020204" pitchFamily="34" charset="-122"/>
                <a:cs typeface="微软雅黑" panose="020B0503020204020204" pitchFamily="34" charset="-122"/>
              </a:rPr>
              <a:t>着力构建</a:t>
            </a:r>
            <a:r>
              <a:rPr lang="zh-CN" altLang="en-US" sz="2000" b="1" dirty="0" smtClean="0">
                <a:solidFill>
                  <a:srgbClr val="FF0000"/>
                </a:solidFill>
                <a:latin typeface="微软雅黑" panose="020B0503020204020204" pitchFamily="34" charset="-122"/>
                <a:cs typeface="微软雅黑" panose="020B0503020204020204" pitchFamily="34" charset="-122"/>
              </a:rPr>
              <a:t>特种设备风险分级管控和隐患排查治理双重预防体系</a:t>
            </a:r>
            <a:r>
              <a:rPr lang="zh-CN" altLang="en-US" sz="2000" dirty="0" smtClean="0">
                <a:solidFill>
                  <a:srgbClr val="262626"/>
                </a:solidFill>
                <a:latin typeface="微软雅黑" panose="020B0503020204020204" pitchFamily="34" charset="-122"/>
                <a:cs typeface="微软雅黑" panose="020B0503020204020204" pitchFamily="34" charset="-122"/>
              </a:rPr>
              <a:t>，确保特种设备安全运行，坚决防止特种设备事故发生</a:t>
            </a:r>
            <a:endParaRPr lang="en-US" altLang="zh-CN" sz="2000" b="1" dirty="0">
              <a:solidFill>
                <a:srgbClr val="FF0000"/>
              </a:solidFill>
              <a:latin typeface="微软雅黑" panose="020B0503020204020204" pitchFamily="34" charset="-122"/>
              <a:cs typeface="微软雅黑" panose="020B0503020204020204" pitchFamily="34" charset="-122"/>
            </a:endParaRPr>
          </a:p>
        </p:txBody>
      </p:sp>
      <p:grpSp>
        <p:nvGrpSpPr>
          <p:cNvPr id="10" name="组合 9"/>
          <p:cNvGrpSpPr/>
          <p:nvPr/>
        </p:nvGrpSpPr>
        <p:grpSpPr>
          <a:xfrm>
            <a:off x="398979" y="914418"/>
            <a:ext cx="595835" cy="5118082"/>
            <a:chOff x="5305214" y="2177521"/>
            <a:chExt cx="2376264" cy="416527"/>
          </a:xfrm>
        </p:grpSpPr>
        <p:sp>
          <p:nvSpPr>
            <p:cNvPr id="11" name="圆角矩形 10"/>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2" name="TextBox 19"/>
            <p:cNvSpPr txBox="1"/>
            <p:nvPr/>
          </p:nvSpPr>
          <p:spPr>
            <a:xfrm>
              <a:off x="5352154" y="2178382"/>
              <a:ext cx="2303477" cy="4156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a:solidFill>
                    <a:schemeClr val="bg1"/>
                  </a:solidFill>
                </a:rPr>
                <a:t>辽宁省</a:t>
              </a:r>
              <a:r>
                <a:rPr lang="zh-CN" altLang="en-US" sz="2400" b="1" spc="100" dirty="0" smtClean="0">
                  <a:solidFill>
                    <a:schemeClr val="bg1"/>
                  </a:solidFill>
                </a:rPr>
                <a:t>人民政府办公厅</a:t>
              </a:r>
              <a:endParaRPr lang="zh-CN" altLang="en-US" sz="2400" b="1" spc="100" dirty="0" smtClean="0">
                <a:solidFill>
                  <a:schemeClr val="bg1"/>
                </a:solidFill>
              </a:endParaRPr>
            </a:p>
          </p:txBody>
        </p:sp>
      </p:grpSp>
      <p:sp>
        <p:nvSpPr>
          <p:cNvPr id="16" name="Freeform 8"/>
          <p:cNvSpPr/>
          <p:nvPr/>
        </p:nvSpPr>
        <p:spPr bwMode="auto">
          <a:xfrm>
            <a:off x="3534361" y="407020"/>
            <a:ext cx="459013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3738019" y="407020"/>
            <a:ext cx="446005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 </a:t>
            </a:r>
            <a:r>
              <a:rPr lang="zh-CN" altLang="en-US" sz="2000" spc="70" dirty="0">
                <a:solidFill>
                  <a:schemeClr val="bg1"/>
                </a:solidFill>
                <a:latin typeface="+mj-ea"/>
              </a:rPr>
              <a:t>“双重预防机制”构建工作部署</a:t>
            </a:r>
            <a:endParaRPr lang="en-US" altLang="zh-CN" sz="2000" spc="70" dirty="0">
              <a:solidFill>
                <a:schemeClr val="bg1"/>
              </a:solidFill>
              <a:latin typeface="+mj-ea"/>
            </a:endParaRPr>
          </a:p>
        </p:txBody>
      </p:sp>
      <p:sp>
        <p:nvSpPr>
          <p:cNvPr id="18" name="五边形 17"/>
          <p:cNvSpPr/>
          <p:nvPr/>
        </p:nvSpPr>
        <p:spPr bwMode="auto">
          <a:xfrm>
            <a:off x="1120877" y="1463040"/>
            <a:ext cx="1401606" cy="44984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dirty="0" smtClean="0">
                <a:solidFill>
                  <a:schemeClr val="lt1"/>
                </a:solidFill>
              </a:rPr>
              <a:t>2019.1.2</a:t>
            </a:r>
            <a:endParaRPr lang="zh-CN" altLang="en-US" dirty="0">
              <a:solidFill>
                <a:schemeClr val="lt1"/>
              </a:solidFill>
            </a:endParaRPr>
          </a:p>
        </p:txBody>
      </p:sp>
      <p:grpSp>
        <p:nvGrpSpPr>
          <p:cNvPr id="19" name="组合 18"/>
          <p:cNvGrpSpPr/>
          <p:nvPr/>
        </p:nvGrpSpPr>
        <p:grpSpPr>
          <a:xfrm>
            <a:off x="2522483" y="1423032"/>
            <a:ext cx="5148317" cy="517168"/>
            <a:chOff x="5305214" y="2177521"/>
            <a:chExt cx="2376264" cy="312048"/>
          </a:xfrm>
        </p:grpSpPr>
        <p:sp>
          <p:nvSpPr>
            <p:cNvPr id="21" name="圆角矩形 20"/>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2" name="TextBox 19"/>
            <p:cNvSpPr txBox="1"/>
            <p:nvPr/>
          </p:nvSpPr>
          <p:spPr>
            <a:xfrm>
              <a:off x="5352154" y="2198056"/>
              <a:ext cx="2303477" cy="2513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tabLst>
                  <a:tab pos="215900" algn="l"/>
                </a:tabLst>
              </a:pPr>
              <a:r>
                <a:rPr lang="en-US" altLang="zh-CN" dirty="0" smtClean="0">
                  <a:solidFill>
                    <a:schemeClr val="bg1"/>
                  </a:solidFill>
                  <a:latin typeface="微软雅黑" panose="020B0503020204020204" pitchFamily="34" charset="-122"/>
                  <a:cs typeface="微软雅黑" panose="020B0503020204020204" pitchFamily="34" charset="-122"/>
                </a:rPr>
                <a:t>《</a:t>
              </a:r>
              <a:r>
                <a:rPr lang="zh-CN" altLang="en-US" dirty="0" smtClean="0">
                  <a:solidFill>
                    <a:schemeClr val="bg1"/>
                  </a:solidFill>
                  <a:latin typeface="微软雅黑" panose="020B0503020204020204" pitchFamily="34" charset="-122"/>
                  <a:cs typeface="微软雅黑" panose="020B0503020204020204" pitchFamily="34" charset="-122"/>
                </a:rPr>
                <a:t>辽宁省特种设备安全隐患专项治理工作方案</a:t>
              </a:r>
              <a:r>
                <a:rPr lang="en-US" altLang="zh-CN" dirty="0" smtClean="0">
                  <a:solidFill>
                    <a:schemeClr val="bg1"/>
                  </a:solidFill>
                  <a:latin typeface="微软雅黑" panose="020B0503020204020204" pitchFamily="34" charset="-122"/>
                  <a:cs typeface="微软雅黑" panose="020B0503020204020204" pitchFamily="34" charset="-122"/>
                </a:rPr>
                <a:t>》</a:t>
              </a:r>
              <a:endParaRPr lang="en-US" altLang="zh-CN" dirty="0">
                <a:solidFill>
                  <a:schemeClr val="bg1"/>
                </a:solidFill>
                <a:latin typeface="微软雅黑" panose="020B0503020204020204" pitchFamily="34" charset="-122"/>
                <a:cs typeface="微软雅黑" panose="020B0503020204020204" pitchFamily="34" charset="-122"/>
              </a:endParaRPr>
            </a:p>
          </p:txBody>
        </p:sp>
      </p:grpSp>
      <p:sp>
        <p:nvSpPr>
          <p:cNvPr id="3" name="日期占位符 2"/>
          <p:cNvSpPr>
            <a:spLocks noGrp="1"/>
          </p:cNvSpPr>
          <p:nvPr>
            <p:ph type="dt" sz="half" idx="10"/>
          </p:nvPr>
        </p:nvSpPr>
        <p:spPr/>
        <p:txBody>
          <a:bodyPr/>
          <a:lstStyle/>
          <a:p>
            <a:fld id="{ED8165A4-8983-4C5A-873F-88890BCDD65C}"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6645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nodeType="withEffect">
                                  <p:stCondLst>
                                    <p:cond delay="200"/>
                                  </p:stCondLst>
                                  <p:childTnLst>
                                    <p:animMotion origin="layout" path="M -0.01562 -3.7037E-6 L 0.11081 -3.7037E-6 " pathEditMode="relative" rAng="0" ptsTypes="AA">
                                      <p:cBhvr>
                                        <p:cTn id="9" dur="750" spd="-100000" fill="hold"/>
                                        <p:tgtEl>
                                          <p:spTgt spid="10"/>
                                        </p:tgtEl>
                                        <p:attrNameLst>
                                          <p:attrName>ppt_x</p:attrName>
                                          <p:attrName>ppt_y</p:attrName>
                                        </p:attrNameLst>
                                      </p:cBhvr>
                                      <p:rCtr x="6315" y="0"/>
                                    </p:animMotion>
                                  </p:childTnLst>
                                </p:cTn>
                              </p:par>
                              <p:par>
                                <p:cTn id="10" presetID="35" presetClass="path" presetSubtype="0" accel="50000" decel="50000" fill="hold" nodeType="withEffect">
                                  <p:stCondLst>
                                    <p:cond delay="950"/>
                                  </p:stCondLst>
                                  <p:childTnLst>
                                    <p:animMotion origin="layout" path="M -0.01562 -3.7037E-6 L -2.29167E-6 -3.7037E-6 " pathEditMode="relative" rAng="0" ptsTypes="AA">
                                      <p:cBhvr>
                                        <p:cTn id="11" dur="750" fill="hold"/>
                                        <p:tgtEl>
                                          <p:spTgt spid="10"/>
                                        </p:tgtEl>
                                        <p:attrNameLst>
                                          <p:attrName>ppt_x</p:attrName>
                                          <p:attrName>ppt_y</p:attrName>
                                        </p:attrNameLst>
                                      </p:cBhvr>
                                      <p:rCtr x="781" y="0"/>
                                    </p:animMotion>
                                  </p:childTnLst>
                                </p:cTn>
                              </p:par>
                              <p:par>
                                <p:cTn id="12" presetID="10" presetClass="entr" presetSubtype="0" fill="hold" nodeType="withEffect">
                                  <p:stCondLst>
                                    <p:cond delay="2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childTnLst>
                                </p:cTn>
                              </p:par>
                              <p:par>
                                <p:cTn id="15" presetID="63" presetClass="path" presetSubtype="0" decel="50000" fill="hold" nodeType="withEffect">
                                  <p:stCondLst>
                                    <p:cond delay="200"/>
                                  </p:stCondLst>
                                  <p:childTnLst>
                                    <p:animMotion origin="layout" path="M -0.01562 -3.7037E-6 L 0.11081 -3.7037E-6 " pathEditMode="relative" rAng="0" ptsTypes="AA">
                                      <p:cBhvr>
                                        <p:cTn id="16" dur="750" spd="-100000" fill="hold"/>
                                        <p:tgtEl>
                                          <p:spTgt spid="19"/>
                                        </p:tgtEl>
                                        <p:attrNameLst>
                                          <p:attrName>ppt_x</p:attrName>
                                          <p:attrName>ppt_y</p:attrName>
                                        </p:attrNameLst>
                                      </p:cBhvr>
                                      <p:rCtr x="6315" y="0"/>
                                    </p:animMotion>
                                  </p:childTnLst>
                                </p:cTn>
                              </p:par>
                              <p:par>
                                <p:cTn id="17" presetID="35" presetClass="path" presetSubtype="0" accel="50000" decel="50000" fill="hold" nodeType="withEffect">
                                  <p:stCondLst>
                                    <p:cond delay="950"/>
                                  </p:stCondLst>
                                  <p:childTnLst>
                                    <p:animMotion origin="layout" path="M -0.01562 -3.7037E-6 L -2.29167E-6 -3.7037E-6 " pathEditMode="relative" rAng="0" ptsTypes="AA">
                                      <p:cBhvr>
                                        <p:cTn id="18" dur="750" fill="hold"/>
                                        <p:tgtEl>
                                          <p:spTgt spid="19"/>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6" y="1002890"/>
            <a:ext cx="7052433" cy="3682547"/>
          </a:xfrm>
          <a:prstGeom prst="rect">
            <a:avLst/>
          </a:prstGeom>
          <a:noFill/>
        </p:spPr>
        <p:txBody>
          <a:bodyPr wrap="square" rtlCol="0">
            <a:spAutoFit/>
          </a:bodyPr>
          <a:lstStyle/>
          <a:p>
            <a:endParaRPr lang="en-US" altLang="zh-CN" sz="400" spc="70" dirty="0">
              <a:latin typeface="+mj-ea"/>
            </a:endParaRPr>
          </a:p>
          <a:p>
            <a:pPr lvl="0">
              <a:lnSpc>
                <a:spcPct val="130000"/>
              </a:lnSpc>
              <a:spcBef>
                <a:spcPts val="665"/>
              </a:spcBef>
            </a:pPr>
            <a:r>
              <a:rPr lang="zh-CN" altLang="en-US" sz="2000" spc="70" dirty="0" smtClean="0">
                <a:latin typeface="+mj-ea"/>
              </a:rPr>
              <a:t>省安委办</a:t>
            </a:r>
            <a:r>
              <a:rPr lang="en-US" altLang="zh-CN" sz="2000" spc="70" dirty="0" smtClean="0">
                <a:latin typeface="+mj-ea"/>
              </a:rPr>
              <a:t>2017.12</a:t>
            </a:r>
            <a:endParaRPr lang="en-US" altLang="zh-CN" sz="2000" spc="70" dirty="0" smtClean="0">
              <a:latin typeface="+mj-ea"/>
            </a:endParaRPr>
          </a:p>
          <a:p>
            <a:pPr lvl="0">
              <a:lnSpc>
                <a:spcPct val="130000"/>
              </a:lnSpc>
              <a:spcBef>
                <a:spcPts val="665"/>
              </a:spcBef>
            </a:pPr>
            <a:r>
              <a:rPr lang="en-US" altLang="zh-CN" sz="2000" spc="70" dirty="0" smtClean="0">
                <a:latin typeface="+mj-ea"/>
              </a:rPr>
              <a:t>《</a:t>
            </a:r>
            <a:r>
              <a:rPr lang="zh-CN" altLang="en-US" sz="2000" spc="70" dirty="0" smtClean="0">
                <a:latin typeface="+mj-ea"/>
              </a:rPr>
              <a:t>企业安全风险分级管控和隐患排查治理工作指南</a:t>
            </a:r>
            <a:r>
              <a:rPr lang="en-US" altLang="zh-CN" sz="2000" spc="70" dirty="0" smtClean="0">
                <a:latin typeface="+mj-ea"/>
              </a:rPr>
              <a:t>》</a:t>
            </a:r>
            <a:endParaRPr lang="zh-CN" altLang="en-US" sz="400" spc="70" dirty="0">
              <a:latin typeface="+mj-ea"/>
            </a:endParaRPr>
          </a:p>
          <a:p>
            <a:pPr lvl="0">
              <a:lnSpc>
                <a:spcPct val="130000"/>
              </a:lnSpc>
              <a:spcBef>
                <a:spcPts val="665"/>
              </a:spcBef>
            </a:pPr>
            <a:endParaRPr lang="en-US" altLang="zh-CN" sz="400" spc="70" dirty="0">
              <a:latin typeface="+mj-ea"/>
            </a:endParaRPr>
          </a:p>
          <a:p>
            <a:pPr lvl="0">
              <a:lnSpc>
                <a:spcPct val="130000"/>
              </a:lnSpc>
              <a:spcBef>
                <a:spcPts val="665"/>
              </a:spcBef>
            </a:pPr>
            <a:endParaRPr lang="en-US" altLang="zh-CN" sz="400" spc="70" dirty="0">
              <a:latin typeface="+mj-ea"/>
            </a:endParaRPr>
          </a:p>
          <a:p>
            <a:pPr lvl="0">
              <a:lnSpc>
                <a:spcPct val="130000"/>
              </a:lnSpc>
              <a:spcBef>
                <a:spcPts val="665"/>
              </a:spcBef>
            </a:pPr>
            <a:r>
              <a:rPr lang="zh-CN" altLang="en-US" sz="2000" spc="70" dirty="0" smtClean="0">
                <a:latin typeface="+mj-ea"/>
              </a:rPr>
              <a:t>省安管局（应急厅）</a:t>
            </a:r>
            <a:r>
              <a:rPr lang="en-US" altLang="zh-CN" sz="2000" spc="70" dirty="0" smtClean="0">
                <a:latin typeface="+mj-ea"/>
              </a:rPr>
              <a:t>2018.10.19</a:t>
            </a:r>
            <a:endParaRPr lang="en-US" altLang="zh-CN" sz="2000" spc="70" dirty="0" smtClean="0">
              <a:latin typeface="+mj-ea"/>
            </a:endParaRPr>
          </a:p>
          <a:p>
            <a:pPr lvl="0">
              <a:lnSpc>
                <a:spcPct val="130000"/>
              </a:lnSpc>
              <a:spcBef>
                <a:spcPts val="665"/>
              </a:spcBef>
            </a:pPr>
            <a:r>
              <a:rPr lang="en-US" altLang="zh-CN" sz="2000" spc="70" dirty="0" smtClean="0">
                <a:latin typeface="+mj-ea"/>
              </a:rPr>
              <a:t>《</a:t>
            </a:r>
            <a:r>
              <a:rPr lang="zh-CN" altLang="en-US" sz="2000" spc="70" dirty="0" smtClean="0">
                <a:latin typeface="+mj-ea"/>
              </a:rPr>
              <a:t>冶金企业安全风险分级管控和隐患排查治理实施细则</a:t>
            </a:r>
            <a:r>
              <a:rPr lang="en-US" altLang="zh-CN" sz="2000" spc="70" dirty="0" smtClean="0">
                <a:latin typeface="+mj-ea"/>
              </a:rPr>
              <a:t>》</a:t>
            </a:r>
            <a:endParaRPr lang="en-US" altLang="zh-CN" sz="2000" spc="70" dirty="0" smtClean="0">
              <a:latin typeface="+mj-ea"/>
            </a:endParaRPr>
          </a:p>
          <a:p>
            <a:pPr lvl="0">
              <a:lnSpc>
                <a:spcPct val="130000"/>
              </a:lnSpc>
              <a:spcBef>
                <a:spcPts val="665"/>
              </a:spcBef>
            </a:pPr>
            <a:endParaRPr lang="en-US" altLang="zh-CN" sz="800" spc="70" dirty="0">
              <a:latin typeface="+mj-ea"/>
            </a:endParaRPr>
          </a:p>
          <a:p>
            <a:pPr lvl="0">
              <a:lnSpc>
                <a:spcPct val="130000"/>
              </a:lnSpc>
              <a:spcBef>
                <a:spcPts val="665"/>
              </a:spcBef>
            </a:pPr>
            <a:r>
              <a:rPr lang="zh-CN" altLang="en-US" sz="2000" spc="70" dirty="0" smtClean="0">
                <a:latin typeface="+mj-ea"/>
              </a:rPr>
              <a:t>省市场局拟出台地方标准</a:t>
            </a:r>
            <a:endParaRPr lang="en-US" altLang="zh-CN" sz="2000" spc="70" dirty="0">
              <a:latin typeface="+mj-ea"/>
            </a:endParaRPr>
          </a:p>
          <a:p>
            <a:pPr lvl="0">
              <a:lnSpc>
                <a:spcPct val="130000"/>
              </a:lnSpc>
              <a:spcBef>
                <a:spcPts val="665"/>
              </a:spcBef>
            </a:pPr>
            <a:r>
              <a:rPr lang="en-US" altLang="zh-CN" sz="2000" spc="70" dirty="0" smtClean="0">
                <a:latin typeface="+mj-ea"/>
              </a:rPr>
              <a:t>《</a:t>
            </a:r>
            <a:r>
              <a:rPr lang="zh-CN" altLang="en-US" sz="2000" spc="70" dirty="0" smtClean="0">
                <a:latin typeface="+mj-ea"/>
              </a:rPr>
              <a:t>特种设备安全风险分级管控和隐患排查治理</a:t>
            </a:r>
            <a:r>
              <a:rPr lang="zh-CN" altLang="en-US" sz="2000" spc="70" dirty="0">
                <a:latin typeface="+mj-ea"/>
              </a:rPr>
              <a:t>实施</a:t>
            </a:r>
            <a:r>
              <a:rPr lang="zh-CN" altLang="en-US" sz="2000" spc="70" dirty="0" smtClean="0">
                <a:latin typeface="+mj-ea"/>
              </a:rPr>
              <a:t>细则</a:t>
            </a:r>
            <a:r>
              <a:rPr lang="en-US" altLang="zh-CN" sz="2000" spc="70" dirty="0" smtClean="0">
                <a:latin typeface="+mj-ea"/>
              </a:rPr>
              <a:t>》</a:t>
            </a:r>
            <a:endParaRPr lang="zh-CN" altLang="en-US" sz="2000" spc="70" dirty="0" smtClean="0">
              <a:latin typeface="+mj-ea"/>
            </a:endParaRPr>
          </a:p>
        </p:txBody>
      </p:sp>
      <p:sp>
        <p:nvSpPr>
          <p:cNvPr id="29" name="五边形 28"/>
          <p:cNvSpPr/>
          <p:nvPr/>
        </p:nvSpPr>
        <p:spPr bwMode="auto">
          <a:xfrm>
            <a:off x="671543" y="132843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671543" y="26474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0" name="Freeform 8"/>
          <p:cNvSpPr/>
          <p:nvPr/>
        </p:nvSpPr>
        <p:spPr bwMode="auto">
          <a:xfrm>
            <a:off x="3534362" y="407020"/>
            <a:ext cx="4911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TextBox 44"/>
          <p:cNvSpPr txBox="1"/>
          <p:nvPr/>
        </p:nvSpPr>
        <p:spPr>
          <a:xfrm>
            <a:off x="3674519" y="407020"/>
            <a:ext cx="47074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 </a:t>
            </a:r>
            <a:r>
              <a:rPr lang="zh-CN" altLang="en-US" sz="2000" spc="70" dirty="0">
                <a:solidFill>
                  <a:schemeClr val="bg1"/>
                </a:solidFill>
                <a:latin typeface="+mj-ea"/>
              </a:rPr>
              <a:t>“双重预防机制”构建</a:t>
            </a:r>
            <a:r>
              <a:rPr lang="zh-CN" altLang="en-US" sz="2000" spc="70" dirty="0" smtClean="0">
                <a:solidFill>
                  <a:schemeClr val="bg1"/>
                </a:solidFill>
                <a:latin typeface="+mj-ea"/>
              </a:rPr>
              <a:t>工作开展情况</a:t>
            </a:r>
            <a:endParaRPr lang="en-US" altLang="zh-CN" sz="2000" spc="70" dirty="0">
              <a:solidFill>
                <a:schemeClr val="bg1"/>
              </a:solidFill>
              <a:latin typeface="+mj-ea"/>
            </a:endParaRPr>
          </a:p>
        </p:txBody>
      </p:sp>
      <p:sp>
        <p:nvSpPr>
          <p:cNvPr id="12" name="五边形 11"/>
          <p:cNvSpPr/>
          <p:nvPr/>
        </p:nvSpPr>
        <p:spPr bwMode="auto">
          <a:xfrm>
            <a:off x="671543" y="38666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BA22C918-40A8-4BE2-97CB-287E096454E9}"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08843">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6" y="1002890"/>
            <a:ext cx="7357234" cy="3777957"/>
          </a:xfrm>
          <a:prstGeom prst="rect">
            <a:avLst/>
          </a:prstGeom>
          <a:noFill/>
        </p:spPr>
        <p:txBody>
          <a:bodyPr wrap="square" rtlCol="0">
            <a:spAutoFit/>
          </a:bodyPr>
          <a:lstStyle/>
          <a:p>
            <a:endParaRPr lang="en-US" altLang="zh-CN" sz="400" spc="70" dirty="0">
              <a:latin typeface="+mj-ea"/>
            </a:endParaRPr>
          </a:p>
          <a:p>
            <a:pPr lvl="0">
              <a:lnSpc>
                <a:spcPts val="2900"/>
              </a:lnSpc>
            </a:pPr>
            <a:r>
              <a:rPr lang="zh-CN" altLang="en-US" sz="1800" spc="70" dirty="0" smtClean="0">
                <a:latin typeface="+mn-ea"/>
              </a:rPr>
              <a:t>中国特种设备安全与节能促进会 </a:t>
            </a:r>
            <a:r>
              <a:rPr lang="en-US" altLang="zh-CN" sz="1800" spc="70" dirty="0" smtClean="0">
                <a:latin typeface="+mn-ea"/>
              </a:rPr>
              <a:t>T/CPASE GT 005-2019</a:t>
            </a:r>
            <a:endParaRPr lang="en-US" altLang="zh-CN" sz="1800" spc="70" dirty="0" smtClean="0">
              <a:latin typeface="+mn-ea"/>
            </a:endParaRPr>
          </a:p>
          <a:p>
            <a:pPr lvl="0">
              <a:lnSpc>
                <a:spcPts val="2900"/>
              </a:lnSpc>
            </a:pPr>
            <a:r>
              <a:rPr lang="en-US" altLang="zh-CN" sz="1800" spc="70" dirty="0" smtClean="0">
                <a:latin typeface="+mn-ea"/>
              </a:rPr>
              <a:t>《</a:t>
            </a:r>
            <a:r>
              <a:rPr lang="zh-CN" altLang="en-US" sz="1800" spc="70" dirty="0" smtClean="0">
                <a:latin typeface="+mn-ea"/>
              </a:rPr>
              <a:t>特种设备事故隐患分类分级</a:t>
            </a:r>
            <a:r>
              <a:rPr lang="en-US" altLang="zh-CN" sz="1800" spc="70" dirty="0" smtClean="0">
                <a:latin typeface="+mn-ea"/>
              </a:rPr>
              <a:t>》</a:t>
            </a:r>
            <a:r>
              <a:rPr lang="zh-CN" altLang="en-US" sz="1800" spc="70" dirty="0" smtClean="0">
                <a:latin typeface="+mn-ea"/>
              </a:rPr>
              <a:t>（报批稿）</a:t>
            </a:r>
            <a:endParaRPr lang="zh-CN" altLang="en-US" sz="1800" spc="70" dirty="0">
              <a:latin typeface="+mn-ea"/>
            </a:endParaRPr>
          </a:p>
          <a:p>
            <a:pPr lvl="0"/>
            <a:endParaRPr lang="en-US" altLang="zh-CN" sz="1800" spc="70" dirty="0" smtClean="0">
              <a:latin typeface="+mn-ea"/>
            </a:endParaRPr>
          </a:p>
          <a:p>
            <a:pPr lvl="0">
              <a:lnSpc>
                <a:spcPts val="2900"/>
              </a:lnSpc>
            </a:pPr>
            <a:r>
              <a:rPr lang="zh-CN" altLang="en-US" sz="1800" spc="70" dirty="0" smtClean="0">
                <a:latin typeface="+mn-ea"/>
              </a:rPr>
              <a:t>山东省地方标准</a:t>
            </a:r>
            <a:endParaRPr lang="en-US" altLang="zh-CN" sz="1800" spc="70" dirty="0" smtClean="0">
              <a:latin typeface="+mn-ea"/>
            </a:endParaRPr>
          </a:p>
          <a:p>
            <a:pPr lvl="0">
              <a:lnSpc>
                <a:spcPts val="2900"/>
              </a:lnSpc>
            </a:pPr>
            <a:r>
              <a:rPr lang="en-US" altLang="zh-CN" sz="1800" spc="70" dirty="0" smtClean="0">
                <a:latin typeface="+mn-ea"/>
              </a:rPr>
              <a:t>《</a:t>
            </a:r>
            <a:r>
              <a:rPr lang="zh-CN" altLang="en-US" sz="1800" spc="70" dirty="0" smtClean="0">
                <a:latin typeface="+mn-ea"/>
              </a:rPr>
              <a:t>特种设备安全风险分级管控体系细则</a:t>
            </a:r>
            <a:r>
              <a:rPr lang="en-US" altLang="zh-CN" sz="1800" spc="70" dirty="0" smtClean="0">
                <a:latin typeface="+mn-ea"/>
              </a:rPr>
              <a:t>》</a:t>
            </a:r>
            <a:r>
              <a:rPr lang="zh-CN" altLang="en-US" sz="1800" spc="70" dirty="0" smtClean="0">
                <a:latin typeface="+mn-ea"/>
              </a:rPr>
              <a:t>（</a:t>
            </a:r>
            <a:r>
              <a:rPr lang="en-US" altLang="zh-CN" sz="1800" spc="70" dirty="0" smtClean="0">
                <a:latin typeface="+mn-ea"/>
              </a:rPr>
              <a:t>DB37/T 3078-2017</a:t>
            </a:r>
            <a:r>
              <a:rPr lang="zh-CN" altLang="en-US" sz="1800" spc="70" dirty="0" smtClean="0">
                <a:latin typeface="+mn-ea"/>
              </a:rPr>
              <a:t>）</a:t>
            </a:r>
            <a:endParaRPr lang="en-US" altLang="zh-CN" sz="1800" spc="70" dirty="0" smtClean="0">
              <a:latin typeface="+mn-ea"/>
            </a:endParaRPr>
          </a:p>
          <a:p>
            <a:pPr>
              <a:lnSpc>
                <a:spcPts val="2900"/>
              </a:lnSpc>
            </a:pPr>
            <a:r>
              <a:rPr lang="en-US" altLang="zh-CN" sz="1800" spc="70" dirty="0">
                <a:latin typeface="+mn-ea"/>
              </a:rPr>
              <a:t>《</a:t>
            </a:r>
            <a:r>
              <a:rPr lang="zh-CN" altLang="en-US" sz="1800" spc="70" dirty="0">
                <a:latin typeface="+mn-ea"/>
              </a:rPr>
              <a:t>特种</a:t>
            </a:r>
            <a:r>
              <a:rPr lang="zh-CN" altLang="en-US" sz="1800" spc="70" dirty="0" smtClean="0">
                <a:latin typeface="+mn-ea"/>
              </a:rPr>
              <a:t>设备</a:t>
            </a:r>
            <a:r>
              <a:rPr lang="zh-CN" altLang="en-US" sz="1800" spc="70" dirty="0">
                <a:latin typeface="+mn-ea"/>
              </a:rPr>
              <a:t>事故隐患排</a:t>
            </a:r>
            <a:r>
              <a:rPr lang="zh-CN" altLang="en-US" sz="1800" spc="70" dirty="0" smtClean="0">
                <a:latin typeface="+mn-ea"/>
              </a:rPr>
              <a:t>查治理控</a:t>
            </a:r>
            <a:r>
              <a:rPr lang="zh-CN" altLang="en-US" sz="1800" spc="70" dirty="0">
                <a:latin typeface="+mn-ea"/>
              </a:rPr>
              <a:t>体系细则</a:t>
            </a:r>
            <a:r>
              <a:rPr lang="en-US" altLang="zh-CN" sz="1800" spc="70" dirty="0">
                <a:latin typeface="+mn-ea"/>
              </a:rPr>
              <a:t>》</a:t>
            </a:r>
            <a:r>
              <a:rPr lang="zh-CN" altLang="en-US" sz="1800" spc="70" dirty="0">
                <a:latin typeface="+mn-ea"/>
              </a:rPr>
              <a:t>（</a:t>
            </a:r>
            <a:r>
              <a:rPr lang="en-US" altLang="zh-CN" sz="1800" spc="70" dirty="0">
                <a:latin typeface="+mn-ea"/>
              </a:rPr>
              <a:t>DB37/T </a:t>
            </a:r>
            <a:r>
              <a:rPr lang="en-US" altLang="zh-CN" sz="1800" spc="70" dirty="0" smtClean="0">
                <a:latin typeface="+mn-ea"/>
              </a:rPr>
              <a:t>3079-2017</a:t>
            </a:r>
            <a:r>
              <a:rPr lang="zh-CN" altLang="en-US" sz="1800" spc="70" dirty="0" smtClean="0">
                <a:latin typeface="+mn-ea"/>
              </a:rPr>
              <a:t>）</a:t>
            </a:r>
            <a:endParaRPr lang="en-US" altLang="zh-CN" sz="1800" spc="70" dirty="0" smtClean="0">
              <a:latin typeface="+mn-ea"/>
            </a:endParaRPr>
          </a:p>
          <a:p>
            <a:pPr>
              <a:lnSpc>
                <a:spcPts val="2900"/>
              </a:lnSpc>
            </a:pPr>
            <a:endParaRPr lang="en-US" altLang="zh-CN" sz="1800" spc="70" dirty="0" smtClean="0">
              <a:latin typeface="+mn-ea"/>
            </a:endParaRPr>
          </a:p>
          <a:p>
            <a:pPr>
              <a:lnSpc>
                <a:spcPts val="2900"/>
              </a:lnSpc>
            </a:pPr>
            <a:r>
              <a:rPr lang="zh-CN" altLang="en-US" sz="1800" spc="70" dirty="0" smtClean="0">
                <a:latin typeface="+mn-ea"/>
              </a:rPr>
              <a:t>浙江省</a:t>
            </a:r>
            <a:r>
              <a:rPr lang="zh-CN" altLang="en-US" sz="1800" spc="70" dirty="0">
                <a:latin typeface="+mn-ea"/>
              </a:rPr>
              <a:t>地方标准</a:t>
            </a:r>
            <a:endParaRPr lang="en-US" altLang="zh-CN" sz="1800" spc="70" dirty="0">
              <a:latin typeface="+mn-ea"/>
            </a:endParaRPr>
          </a:p>
          <a:p>
            <a:pPr lvl="0">
              <a:lnSpc>
                <a:spcPts val="2900"/>
              </a:lnSpc>
            </a:pPr>
            <a:r>
              <a:rPr lang="en-US" altLang="zh-CN" sz="1800" spc="-160" dirty="0">
                <a:latin typeface="+mn-ea"/>
              </a:rPr>
              <a:t>《</a:t>
            </a:r>
            <a:r>
              <a:rPr lang="zh-CN" altLang="en-US" sz="1800" spc="-160" dirty="0">
                <a:latin typeface="+mn-ea"/>
              </a:rPr>
              <a:t>浙江省特种设备使用安全管理分类评价规范（试行）</a:t>
            </a:r>
            <a:r>
              <a:rPr lang="en-US" altLang="zh-CN" sz="1800" spc="-160" dirty="0">
                <a:latin typeface="+mn-ea"/>
              </a:rPr>
              <a:t>》</a:t>
            </a:r>
            <a:r>
              <a:rPr lang="zh-CN" altLang="en-US" sz="1800" spc="-160" dirty="0">
                <a:latin typeface="+mn-ea"/>
              </a:rPr>
              <a:t>（</a:t>
            </a:r>
            <a:r>
              <a:rPr lang="en-US" altLang="zh-CN" sz="1800" spc="-160" dirty="0">
                <a:latin typeface="+mn-ea"/>
              </a:rPr>
              <a:t>DB33/T 2126-2018</a:t>
            </a:r>
            <a:r>
              <a:rPr lang="zh-CN" altLang="en-US" sz="1800" spc="-160" dirty="0">
                <a:latin typeface="+mn-ea"/>
              </a:rPr>
              <a:t>）</a:t>
            </a:r>
            <a:endParaRPr lang="en-US" altLang="zh-CN" sz="1800" spc="-160" dirty="0">
              <a:latin typeface="+mn-ea"/>
            </a:endParaRPr>
          </a:p>
          <a:p>
            <a:pPr>
              <a:lnSpc>
                <a:spcPts val="2900"/>
              </a:lnSpc>
            </a:pPr>
            <a:endParaRPr lang="en-US" altLang="zh-CN" sz="1800" spc="70" dirty="0">
              <a:latin typeface="+mn-ea"/>
            </a:endParaRPr>
          </a:p>
        </p:txBody>
      </p:sp>
      <p:sp>
        <p:nvSpPr>
          <p:cNvPr id="29" name="五边形 28"/>
          <p:cNvSpPr/>
          <p:nvPr/>
        </p:nvSpPr>
        <p:spPr bwMode="auto">
          <a:xfrm>
            <a:off x="671543" y="123318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671543" y="2223910"/>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0" name="Freeform 8"/>
          <p:cNvSpPr/>
          <p:nvPr/>
        </p:nvSpPr>
        <p:spPr bwMode="auto">
          <a:xfrm>
            <a:off x="3534362" y="407020"/>
            <a:ext cx="4911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TextBox 44"/>
          <p:cNvSpPr txBox="1"/>
          <p:nvPr/>
        </p:nvSpPr>
        <p:spPr>
          <a:xfrm>
            <a:off x="3674519" y="407020"/>
            <a:ext cx="47074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 </a:t>
            </a:r>
            <a:r>
              <a:rPr lang="zh-CN" altLang="en-US" sz="2000" spc="70" dirty="0">
                <a:solidFill>
                  <a:schemeClr val="bg1"/>
                </a:solidFill>
                <a:latin typeface="+mj-ea"/>
              </a:rPr>
              <a:t>“双重预防机制”构建</a:t>
            </a:r>
            <a:r>
              <a:rPr lang="zh-CN" altLang="en-US" sz="2000" spc="70" dirty="0" smtClean="0">
                <a:solidFill>
                  <a:schemeClr val="bg1"/>
                </a:solidFill>
                <a:latin typeface="+mj-ea"/>
              </a:rPr>
              <a:t>工作开展情况</a:t>
            </a:r>
            <a:endParaRPr lang="en-US" altLang="zh-CN" sz="2000" spc="70" dirty="0">
              <a:solidFill>
                <a:schemeClr val="bg1"/>
              </a:solidFill>
              <a:latin typeface="+mj-ea"/>
            </a:endParaRPr>
          </a:p>
        </p:txBody>
      </p:sp>
      <p:sp>
        <p:nvSpPr>
          <p:cNvPr id="12" name="五边形 11"/>
          <p:cNvSpPr/>
          <p:nvPr/>
        </p:nvSpPr>
        <p:spPr bwMode="auto">
          <a:xfrm>
            <a:off x="671543" y="3707172"/>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BA22C918-40A8-4BE2-97CB-287E096454E9}"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08843">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5" y="1002890"/>
            <a:ext cx="7565177" cy="2662267"/>
          </a:xfrm>
          <a:prstGeom prst="rect">
            <a:avLst/>
          </a:prstGeom>
          <a:noFill/>
        </p:spPr>
        <p:txBody>
          <a:bodyPr wrap="square" rtlCol="0">
            <a:spAutoFit/>
          </a:bodyPr>
          <a:lstStyle/>
          <a:p>
            <a:endParaRPr lang="en-US" altLang="zh-CN" sz="400" spc="70" dirty="0">
              <a:latin typeface="+mj-ea"/>
            </a:endParaRPr>
          </a:p>
          <a:p>
            <a:pPr lvl="0">
              <a:lnSpc>
                <a:spcPts val="2900"/>
              </a:lnSpc>
            </a:pPr>
            <a:endParaRPr lang="en-US" altLang="zh-CN" sz="1800" spc="70" dirty="0" smtClean="0">
              <a:latin typeface="+mn-ea"/>
            </a:endParaRPr>
          </a:p>
          <a:p>
            <a:pPr lvl="0">
              <a:lnSpc>
                <a:spcPts val="2900"/>
              </a:lnSpc>
            </a:pPr>
            <a:r>
              <a:rPr lang="zh-CN" altLang="en-US" sz="1800" spc="70" dirty="0" smtClean="0">
                <a:latin typeface="+mn-ea"/>
              </a:rPr>
              <a:t>四川省质量技术监督局</a:t>
            </a:r>
            <a:endParaRPr lang="en-US" altLang="zh-CN" sz="1800" spc="70" dirty="0" smtClean="0">
              <a:latin typeface="+mn-ea"/>
            </a:endParaRPr>
          </a:p>
          <a:p>
            <a:pPr lvl="0">
              <a:lnSpc>
                <a:spcPts val="2900"/>
              </a:lnSpc>
            </a:pPr>
            <a:r>
              <a:rPr lang="en-US" altLang="zh-CN" sz="1800" spc="-140" dirty="0" smtClean="0">
                <a:latin typeface="+mn-ea"/>
              </a:rPr>
              <a:t>《</a:t>
            </a:r>
            <a:r>
              <a:rPr lang="zh-CN" altLang="en-US" sz="1800" spc="-140" dirty="0" smtClean="0">
                <a:latin typeface="+mn-ea"/>
              </a:rPr>
              <a:t>四川省特种设备安全风险分级管控和隐患排查治理工作指南</a:t>
            </a:r>
            <a:r>
              <a:rPr lang="en-US" altLang="zh-CN" sz="1800" spc="-140" dirty="0" smtClean="0">
                <a:latin typeface="+mn-ea"/>
              </a:rPr>
              <a:t>》</a:t>
            </a:r>
            <a:r>
              <a:rPr lang="zh-CN" altLang="en-US" sz="1800" spc="-140" dirty="0" smtClean="0">
                <a:latin typeface="+mn-ea"/>
              </a:rPr>
              <a:t>（</a:t>
            </a:r>
            <a:r>
              <a:rPr lang="en-US" altLang="zh-CN" sz="1800" spc="-140" dirty="0" smtClean="0">
                <a:latin typeface="+mn-ea"/>
              </a:rPr>
              <a:t>2017.6.21</a:t>
            </a:r>
            <a:r>
              <a:rPr lang="zh-CN" altLang="en-US" sz="1800" spc="-140" dirty="0" smtClean="0">
                <a:latin typeface="+mn-ea"/>
              </a:rPr>
              <a:t>）</a:t>
            </a:r>
            <a:r>
              <a:rPr lang="en-US" altLang="zh-CN" sz="1800" spc="-80" dirty="0">
                <a:latin typeface="+mn-ea"/>
              </a:rPr>
              <a:t>《</a:t>
            </a:r>
            <a:r>
              <a:rPr lang="zh-CN" altLang="en-US" sz="1800" spc="-80" dirty="0">
                <a:latin typeface="+mn-ea"/>
              </a:rPr>
              <a:t>四川省特种设备安全风险管控和隐患排查治理细则</a:t>
            </a:r>
            <a:r>
              <a:rPr lang="en-US" altLang="zh-CN" sz="1800" spc="-80" dirty="0">
                <a:latin typeface="+mn-ea"/>
              </a:rPr>
              <a:t>》</a:t>
            </a:r>
            <a:r>
              <a:rPr lang="zh-CN" altLang="en-US" sz="1800" spc="-80" dirty="0">
                <a:latin typeface="+mn-ea"/>
              </a:rPr>
              <a:t>（</a:t>
            </a:r>
            <a:r>
              <a:rPr lang="en-US" altLang="zh-CN" sz="1800" spc="-80" dirty="0">
                <a:latin typeface="+mn-ea"/>
              </a:rPr>
              <a:t>2018.10.11</a:t>
            </a:r>
            <a:r>
              <a:rPr lang="zh-CN" altLang="en-US" sz="1800" spc="-80" dirty="0">
                <a:latin typeface="+mn-ea"/>
              </a:rPr>
              <a:t>）</a:t>
            </a:r>
            <a:endParaRPr lang="en-US" altLang="zh-CN" sz="1800" spc="-80" dirty="0">
              <a:latin typeface="+mn-ea"/>
            </a:endParaRPr>
          </a:p>
          <a:p>
            <a:pPr lvl="0"/>
            <a:endParaRPr lang="en-US" altLang="zh-CN" sz="1800" spc="70" dirty="0" smtClean="0">
              <a:latin typeface="+mn-ea"/>
            </a:endParaRPr>
          </a:p>
          <a:p>
            <a:pPr lvl="0">
              <a:lnSpc>
                <a:spcPts val="2900"/>
              </a:lnSpc>
            </a:pPr>
            <a:r>
              <a:rPr lang="zh-CN" altLang="en-US" sz="1800" spc="70" dirty="0" smtClean="0">
                <a:latin typeface="+mn-ea"/>
              </a:rPr>
              <a:t>黑龙江省质量</a:t>
            </a:r>
            <a:r>
              <a:rPr lang="zh-CN" altLang="en-US" sz="1800" spc="70" dirty="0">
                <a:latin typeface="+mn-ea"/>
              </a:rPr>
              <a:t>技术监督局</a:t>
            </a:r>
            <a:endParaRPr lang="en-US" altLang="zh-CN" sz="1800" spc="70" dirty="0">
              <a:latin typeface="+mn-ea"/>
            </a:endParaRPr>
          </a:p>
          <a:p>
            <a:pPr lvl="0">
              <a:lnSpc>
                <a:spcPts val="2900"/>
              </a:lnSpc>
            </a:pPr>
            <a:r>
              <a:rPr lang="en-US" altLang="zh-CN" sz="1800" dirty="0"/>
              <a:t>《</a:t>
            </a:r>
            <a:r>
              <a:rPr lang="zh-CN" altLang="en-US" sz="1800" dirty="0"/>
              <a:t>黑龙江省特种设备安全风险分级管控和隐患排查治理工作指南</a:t>
            </a:r>
            <a:r>
              <a:rPr lang="en-US" altLang="zh-CN" sz="1800" dirty="0" smtClean="0"/>
              <a:t>》</a:t>
            </a:r>
            <a:r>
              <a:rPr lang="zh-CN" altLang="en-US" sz="1800" dirty="0" smtClean="0"/>
              <a:t>（</a:t>
            </a:r>
            <a:r>
              <a:rPr lang="en-US" altLang="zh-CN" sz="1800" dirty="0" smtClean="0"/>
              <a:t>2018</a:t>
            </a:r>
            <a:r>
              <a:rPr lang="zh-CN" altLang="en-US" sz="1800" dirty="0" smtClean="0"/>
              <a:t>）</a:t>
            </a:r>
            <a:endParaRPr lang="en-US" altLang="zh-CN" sz="1800" spc="70" dirty="0">
              <a:latin typeface="+mn-ea"/>
            </a:endParaRPr>
          </a:p>
        </p:txBody>
      </p:sp>
      <p:sp>
        <p:nvSpPr>
          <p:cNvPr id="29" name="五边形 28"/>
          <p:cNvSpPr/>
          <p:nvPr/>
        </p:nvSpPr>
        <p:spPr bwMode="auto">
          <a:xfrm>
            <a:off x="671543" y="160776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671543" y="297306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0" name="Freeform 8"/>
          <p:cNvSpPr/>
          <p:nvPr/>
        </p:nvSpPr>
        <p:spPr bwMode="auto">
          <a:xfrm>
            <a:off x="3534362" y="407020"/>
            <a:ext cx="4911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TextBox 44"/>
          <p:cNvSpPr txBox="1"/>
          <p:nvPr/>
        </p:nvSpPr>
        <p:spPr>
          <a:xfrm>
            <a:off x="3674519" y="407020"/>
            <a:ext cx="47074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 </a:t>
            </a:r>
            <a:r>
              <a:rPr lang="zh-CN" altLang="en-US" sz="2000" spc="70" dirty="0">
                <a:solidFill>
                  <a:schemeClr val="bg1"/>
                </a:solidFill>
                <a:latin typeface="+mj-ea"/>
              </a:rPr>
              <a:t>“双重预防机制”构建</a:t>
            </a:r>
            <a:r>
              <a:rPr lang="zh-CN" altLang="en-US" sz="2000" spc="70" dirty="0" smtClean="0">
                <a:solidFill>
                  <a:schemeClr val="bg1"/>
                </a:solidFill>
                <a:latin typeface="+mj-ea"/>
              </a:rPr>
              <a:t>工作开展情况</a:t>
            </a:r>
            <a:endParaRPr lang="en-US" altLang="zh-CN" sz="2000" spc="70" dirty="0">
              <a:solidFill>
                <a:schemeClr val="bg1"/>
              </a:solidFill>
              <a:latin typeface="+mj-ea"/>
            </a:endParaRPr>
          </a:p>
        </p:txBody>
      </p:sp>
      <p:sp>
        <p:nvSpPr>
          <p:cNvPr id="3" name="日期占位符 2"/>
          <p:cNvSpPr>
            <a:spLocks noGrp="1"/>
          </p:cNvSpPr>
          <p:nvPr>
            <p:ph type="dt" sz="half" idx="10"/>
          </p:nvPr>
        </p:nvSpPr>
        <p:spPr/>
        <p:txBody>
          <a:bodyPr/>
          <a:lstStyle/>
          <a:p>
            <a:fld id="{BA22C918-40A8-4BE2-97CB-287E096454E9}"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08843">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5" y="1002890"/>
            <a:ext cx="7565177" cy="3631763"/>
          </a:xfrm>
          <a:prstGeom prst="rect">
            <a:avLst/>
          </a:prstGeom>
          <a:noFill/>
        </p:spPr>
        <p:txBody>
          <a:bodyPr wrap="square" rtlCol="0">
            <a:spAutoFit/>
          </a:bodyPr>
          <a:lstStyle/>
          <a:p>
            <a:endParaRPr lang="en-US" altLang="zh-CN" sz="400" spc="70" dirty="0">
              <a:latin typeface="+mj-ea"/>
            </a:endParaRPr>
          </a:p>
          <a:p>
            <a:pPr lvl="0"/>
            <a:r>
              <a:rPr lang="zh-CN" altLang="en-US" sz="1600" spc="70" dirty="0" smtClean="0">
                <a:solidFill>
                  <a:srgbClr val="FF0000"/>
                </a:solidFill>
                <a:latin typeface="+mn-ea"/>
              </a:rPr>
              <a:t>上海市</a:t>
            </a:r>
            <a:r>
              <a:rPr lang="zh-CN" altLang="en-US" sz="1600" spc="70" dirty="0" smtClean="0">
                <a:latin typeface="+mn-ea"/>
              </a:rPr>
              <a:t> </a:t>
            </a:r>
            <a:r>
              <a:rPr lang="en-US" altLang="zh-CN" sz="1600" spc="70" dirty="0" smtClean="0">
                <a:latin typeface="+mn-ea"/>
              </a:rPr>
              <a:t> 7</a:t>
            </a:r>
            <a:r>
              <a:rPr lang="zh-CN" altLang="en-US" sz="1600" spc="70" dirty="0" smtClean="0">
                <a:latin typeface="+mn-ea"/>
              </a:rPr>
              <a:t>个地方标准</a:t>
            </a:r>
            <a:endParaRPr lang="en-US" altLang="zh-CN" sz="1600" spc="70" dirty="0" smtClean="0">
              <a:latin typeface="+mn-ea"/>
            </a:endParaRPr>
          </a:p>
          <a:p>
            <a:pPr lvl="0"/>
            <a:endParaRPr lang="en-US" altLang="zh-CN" sz="1600" spc="70" dirty="0" smtClean="0">
              <a:latin typeface="+mn-ea"/>
            </a:endParaRPr>
          </a:p>
          <a:p>
            <a:pPr lvl="0"/>
            <a:r>
              <a:rPr lang="zh-CN" altLang="en-US" sz="1600" spc="70" dirty="0" smtClean="0">
                <a:latin typeface="+mn-ea"/>
              </a:rPr>
              <a:t> </a:t>
            </a:r>
            <a:r>
              <a:rPr lang="zh-CN" altLang="en-US" sz="1600" spc="70" dirty="0" smtClean="0">
                <a:solidFill>
                  <a:srgbClr val="FF0000"/>
                </a:solidFill>
                <a:latin typeface="+mn-ea"/>
              </a:rPr>
              <a:t>试点</a:t>
            </a:r>
            <a:r>
              <a:rPr lang="zh-CN" altLang="en-US" sz="1600" spc="70" dirty="0">
                <a:latin typeface="+mn-ea"/>
              </a:rPr>
              <a:t>工作以涉及民生、人员密集场所、盛装危险化学品、事故多发的高风险特种设备使用单位为重点，突出医院、车站、客运码头、商场、公园等公众聚集场所，以及大型游乐设施、物流仓储和盛装毒性程度为极度高度危害介质、易燃易爆介质的承压类特种设备使用</a:t>
            </a:r>
            <a:r>
              <a:rPr lang="zh-CN" altLang="en-US" sz="1600" spc="70" dirty="0" smtClean="0">
                <a:latin typeface="+mn-ea"/>
              </a:rPr>
              <a:t>单位</a:t>
            </a:r>
            <a:endParaRPr lang="en-US" altLang="zh-CN" sz="1600" spc="70" dirty="0" smtClean="0">
              <a:latin typeface="+mn-ea"/>
            </a:endParaRPr>
          </a:p>
          <a:p>
            <a:pPr lvl="0"/>
            <a:endParaRPr lang="en-US" altLang="zh-CN" sz="1600" spc="70" dirty="0" smtClean="0">
              <a:latin typeface="+mn-ea"/>
            </a:endParaRPr>
          </a:p>
          <a:p>
            <a:pPr lvl="0"/>
            <a:r>
              <a:rPr lang="zh-CN" altLang="en-US" sz="1600" spc="70" dirty="0">
                <a:solidFill>
                  <a:srgbClr val="FF0000"/>
                </a:solidFill>
                <a:latin typeface="+mn-ea"/>
              </a:rPr>
              <a:t>工作内容</a:t>
            </a:r>
            <a:endParaRPr lang="en-US" altLang="zh-CN" sz="1600" spc="70" dirty="0" smtClean="0">
              <a:solidFill>
                <a:srgbClr val="FF0000"/>
              </a:solidFill>
              <a:latin typeface="+mn-ea"/>
            </a:endParaRPr>
          </a:p>
          <a:p>
            <a:pPr marL="285750" indent="-285750">
              <a:buFont typeface="Arial" panose="020B0604020202020204" pitchFamily="34" charset="0"/>
              <a:buChar char="•"/>
            </a:pPr>
            <a:r>
              <a:rPr lang="zh-CN" altLang="en-US" sz="1600" dirty="0" smtClean="0"/>
              <a:t>建立</a:t>
            </a:r>
            <a:r>
              <a:rPr lang="zh-CN" altLang="en-US" sz="1600" dirty="0"/>
              <a:t>风险清单，制定管控措施，落实专人负责，并定期检查管控措施执行</a:t>
            </a:r>
            <a:r>
              <a:rPr lang="zh-CN" altLang="en-US" sz="1600" dirty="0" smtClean="0"/>
              <a:t>情况</a:t>
            </a:r>
            <a:endParaRPr lang="en-US" altLang="zh-CN" sz="1600" dirty="0" smtClean="0"/>
          </a:p>
          <a:p>
            <a:pPr marL="285750" indent="-285750">
              <a:buFont typeface="Arial" panose="020B0604020202020204" pitchFamily="34" charset="0"/>
              <a:buChar char="•"/>
            </a:pPr>
            <a:r>
              <a:rPr lang="zh-CN" altLang="en-US" sz="1600" dirty="0" smtClean="0"/>
              <a:t>建立</a:t>
            </a:r>
            <a:r>
              <a:rPr lang="zh-CN" altLang="en-US" sz="1600" dirty="0"/>
              <a:t>隐患排查管理手册和程序文件，健全隐患排查治理的岗位责任制，通过安全管理审查、分类排查（日检、月检、年检）、安全管理评价等多种途径和方式开展隐患排查，对排查出的隐患进行分级分类，填写隐患排查记录，建立隐患台账，落实隐患整改，定期上报隐患排查治理</a:t>
            </a:r>
            <a:r>
              <a:rPr lang="zh-CN" altLang="en-US" sz="1600" dirty="0" smtClean="0"/>
              <a:t>情况</a:t>
            </a:r>
            <a:endParaRPr lang="zh-CN" altLang="en-US" sz="1600" dirty="0"/>
          </a:p>
          <a:p>
            <a:pPr lvl="0"/>
            <a:endParaRPr lang="en-US" altLang="zh-CN" sz="1800" spc="70" dirty="0">
              <a:latin typeface="+mn-ea"/>
            </a:endParaRPr>
          </a:p>
        </p:txBody>
      </p:sp>
      <p:sp>
        <p:nvSpPr>
          <p:cNvPr id="10" name="Freeform 8"/>
          <p:cNvSpPr/>
          <p:nvPr/>
        </p:nvSpPr>
        <p:spPr bwMode="auto">
          <a:xfrm>
            <a:off x="3534362" y="407020"/>
            <a:ext cx="4911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TextBox 44"/>
          <p:cNvSpPr txBox="1"/>
          <p:nvPr/>
        </p:nvSpPr>
        <p:spPr>
          <a:xfrm>
            <a:off x="3674519" y="407020"/>
            <a:ext cx="47074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 </a:t>
            </a:r>
            <a:r>
              <a:rPr lang="zh-CN" altLang="en-US" sz="2000" spc="70" dirty="0">
                <a:solidFill>
                  <a:schemeClr val="bg1"/>
                </a:solidFill>
                <a:latin typeface="+mj-ea"/>
              </a:rPr>
              <a:t>“双重预防机制”构建</a:t>
            </a:r>
            <a:r>
              <a:rPr lang="zh-CN" altLang="en-US" sz="2000" spc="70" dirty="0" smtClean="0">
                <a:solidFill>
                  <a:schemeClr val="bg1"/>
                </a:solidFill>
                <a:latin typeface="+mj-ea"/>
              </a:rPr>
              <a:t>工作开展情况</a:t>
            </a:r>
            <a:endParaRPr lang="en-US" altLang="zh-CN" sz="2000" spc="70" dirty="0">
              <a:solidFill>
                <a:schemeClr val="bg1"/>
              </a:solidFill>
              <a:latin typeface="+mj-ea"/>
            </a:endParaRPr>
          </a:p>
        </p:txBody>
      </p:sp>
      <p:sp>
        <p:nvSpPr>
          <p:cNvPr id="3" name="日期占位符 2"/>
          <p:cNvSpPr>
            <a:spLocks noGrp="1"/>
          </p:cNvSpPr>
          <p:nvPr>
            <p:ph type="dt" sz="half" idx="10"/>
          </p:nvPr>
        </p:nvSpPr>
        <p:spPr/>
        <p:txBody>
          <a:bodyPr/>
          <a:lstStyle/>
          <a:p>
            <a:fld id="{BA22C918-40A8-4BE2-97CB-287E096454E9}"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08843">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78350" y="1701195"/>
            <a:ext cx="9303630" cy="2240264"/>
          </a:xfrm>
          <a:prstGeom prst="rect">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4" name="Freeform 7"/>
          <p:cNvSpPr/>
          <p:nvPr/>
        </p:nvSpPr>
        <p:spPr bwMode="auto">
          <a:xfrm>
            <a:off x="3758307" y="812547"/>
            <a:ext cx="1433826" cy="161747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5" name="组合 64"/>
          <p:cNvGrpSpPr/>
          <p:nvPr/>
        </p:nvGrpSpPr>
        <p:grpSpPr>
          <a:xfrm>
            <a:off x="3996160" y="1125984"/>
            <a:ext cx="1263542" cy="1021081"/>
            <a:chOff x="2270761" y="2143972"/>
            <a:chExt cx="1263542" cy="1021081"/>
          </a:xfrm>
        </p:grpSpPr>
        <p:sp>
          <p:nvSpPr>
            <p:cNvPr id="66" name="TextBox 76"/>
            <p:cNvSpPr txBox="1"/>
            <p:nvPr/>
          </p:nvSpPr>
          <p:spPr>
            <a:xfrm>
              <a:off x="2431830" y="2143972"/>
              <a:ext cx="736587"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99FF"/>
                  </a:solidFill>
                  <a:latin typeface="DIN Mittelschrift Std" pitchFamily="50" charset="0"/>
                  <a:ea typeface="方正宋黑繁体" panose="03000509000000000000" pitchFamily="65" charset="-122"/>
                  <a:cs typeface="Arial Unicode MS" panose="020B0604020202020204" pitchFamily="34" charset="-122"/>
                </a:rPr>
                <a:t>02</a:t>
              </a:r>
              <a:endParaRPr lang="zh-CN" altLang="en-US" sz="3600" b="1" dirty="0">
                <a:solidFill>
                  <a:srgbClr val="0099FF"/>
                </a:solidFill>
                <a:latin typeface="DIN Mittelschrift Std" pitchFamily="50" charset="0"/>
                <a:ea typeface="方正宋黑繁体" panose="03000509000000000000" pitchFamily="65" charset="-122"/>
                <a:cs typeface="Arial Unicode MS" panose="020B0604020202020204" pitchFamily="34" charset="-122"/>
              </a:endParaRPr>
            </a:p>
          </p:txBody>
        </p:sp>
        <p:sp>
          <p:nvSpPr>
            <p:cNvPr id="67" name="TextBox 75"/>
            <p:cNvSpPr txBox="1"/>
            <p:nvPr/>
          </p:nvSpPr>
          <p:spPr>
            <a:xfrm>
              <a:off x="2270761" y="2580278"/>
              <a:ext cx="126354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solidFill>
                    <a:srgbClr val="0099FF"/>
                  </a:solidFill>
                  <a:latin typeface="思源黑体 CN Medium" pitchFamily="34" charset="-122"/>
                  <a:ea typeface="思源黑体 CN Medium" pitchFamily="34" charset="-122"/>
                  <a:cs typeface="Arial Unicode MS" panose="020B0604020202020204" pitchFamily="34" charset="-122"/>
                </a:rPr>
                <a:t>PART</a:t>
              </a:r>
              <a:r>
                <a:rPr lang="en-US" altLang="zh-CN" sz="3200" dirty="0" smtClean="0">
                  <a:solidFill>
                    <a:srgbClr val="0099FF"/>
                  </a:solidFill>
                  <a:latin typeface="思源黑体 CN Medium" pitchFamily="34" charset="-122"/>
                  <a:ea typeface="思源黑体 CN Medium" pitchFamily="34" charset="-122"/>
                  <a:cs typeface="Arial Unicode MS" panose="020B0604020202020204" pitchFamily="34" charset="-122"/>
                </a:rPr>
                <a:t> </a:t>
              </a:r>
              <a:endParaRPr lang="zh-CN" altLang="en-US" sz="4400" dirty="0">
                <a:solidFill>
                  <a:srgbClr val="0099FF"/>
                </a:solidFill>
                <a:latin typeface="思源黑体 CN Medium" pitchFamily="34" charset="-122"/>
                <a:ea typeface="思源黑体 CN Medium" pitchFamily="34" charset="-122"/>
                <a:cs typeface="Arial Unicode MS" panose="020B0604020202020204" pitchFamily="34" charset="-122"/>
              </a:endParaRPr>
            </a:p>
          </p:txBody>
        </p:sp>
      </p:grpSp>
      <p:sp>
        <p:nvSpPr>
          <p:cNvPr id="62" name="TextBox 22"/>
          <p:cNvSpPr txBox="1"/>
          <p:nvPr/>
        </p:nvSpPr>
        <p:spPr>
          <a:xfrm>
            <a:off x="596900" y="2653523"/>
            <a:ext cx="7835900" cy="698818"/>
          </a:xfrm>
          <a:prstGeom prst="rect">
            <a:avLst/>
          </a:prstGeom>
          <a:noFill/>
        </p:spPr>
        <p:txBody>
          <a:bodyPr wrap="square" lIns="82461" tIns="41230" rIns="82461" bIns="4123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bg1"/>
                </a:solidFill>
                <a:latin typeface="思源黑体 CN Medium" pitchFamily="34" charset="-122"/>
                <a:ea typeface="思源黑体 CN Medium" pitchFamily="34" charset="-122"/>
              </a:rPr>
              <a:t>特种设备双重预防工作思路和概念</a:t>
            </a:r>
            <a:endParaRPr lang="zh-CN" altLang="en-US" sz="4000" b="1" dirty="0">
              <a:solidFill>
                <a:schemeClr val="bg1"/>
              </a:solidFill>
              <a:latin typeface="思源黑体 CN Medium" pitchFamily="34" charset="-122"/>
              <a:ea typeface="思源黑体 CN Medium" pitchFamily="34" charset="-122"/>
            </a:endParaRPr>
          </a:p>
        </p:txBody>
      </p:sp>
    </p:spTree>
  </p:cSld>
  <p:clrMapOvr>
    <a:masterClrMapping/>
  </p:clrMapOvr>
  <p:transition spd="slow" advTm="203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30000" fill="hold" grpId="1" nodeType="withEffect">
                                  <p:stCondLst>
                                    <p:cond delay="0"/>
                                  </p:stCondLst>
                                  <p:childTnLst>
                                    <p:animMotion origin="layout" path="M 3.125E-6 -0.03981 L 3.125E-6 0.14815 " pathEditMode="relative" rAng="0" ptsTypes="AA">
                                      <p:cBhvr>
                                        <p:cTn id="9" dur="750" spd="-100000" fill="hold"/>
                                        <p:tgtEl>
                                          <p:spTgt spid="2"/>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3.125E-6 -0.03981 L 3.125E-6 -3.7037E-6 " pathEditMode="relative" rAng="0" ptsTypes="AA">
                                      <p:cBhvr>
                                        <p:cTn id="11" dur="750" fill="hold"/>
                                        <p:tgtEl>
                                          <p:spTgt spid="2"/>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64" presetClass="path" presetSubtype="0" decel="30000" fill="hold" grpId="1" nodeType="withEffect">
                                  <p:stCondLst>
                                    <p:cond delay="0"/>
                                  </p:stCondLst>
                                  <p:childTnLst>
                                    <p:animMotion origin="layout" path="M -4.58333E-6 0.03889 L -4.58333E-6 -0.14814 " pathEditMode="relative" rAng="0" ptsTypes="AA">
                                      <p:cBhvr>
                                        <p:cTn id="16" dur="750" spd="-100000" fill="hold"/>
                                        <p:tgtEl>
                                          <p:spTgt spid="54"/>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4.58333E-6 0.03843 L -4.58333E-6 -3.7037E-6 " pathEditMode="relative" rAng="0" ptsTypes="AA">
                                      <p:cBhvr>
                                        <p:cTn id="18" dur="750" fill="hold"/>
                                        <p:tgtEl>
                                          <p:spTgt spid="54"/>
                                        </p:tgtEl>
                                        <p:attrNameLst>
                                          <p:attrName>ppt_x</p:attrName>
                                          <p:attrName>ppt_y</p:attrName>
                                        </p:attrNameLst>
                                      </p:cBhvr>
                                      <p:rCtr x="0" y="-1921"/>
                                    </p:animMotion>
                                  </p:childTnLst>
                                </p:cTn>
                              </p:par>
                              <p:par>
                                <p:cTn id="19" presetID="53" presetClass="entr" presetSubtype="16" fill="hold" nodeType="withEffect">
                                  <p:stCondLst>
                                    <p:cond delay="75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4" grpId="0" animBg="1"/>
      <p:bldP spid="54" grpId="1" animBg="1"/>
      <p:bldP spid="5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7" name="内容占位符 6" descr="a 2"/>
          <p:cNvPicPr>
            <a:picLocks noChangeAspect="1"/>
          </p:cNvPicPr>
          <p:nvPr>
            <p:ph idx="1"/>
          </p:nvPr>
        </p:nvPicPr>
        <p:blipFill>
          <a:blip r:embed="rId1"/>
          <a:stretch>
            <a:fillRect/>
          </a:stretch>
        </p:blipFill>
        <p:spPr>
          <a:xfrm>
            <a:off x="723900" y="334010"/>
            <a:ext cx="7874000" cy="4206875"/>
          </a:xfrm>
          <a:prstGeom prst="rect">
            <a:avLst/>
          </a:prstGeom>
        </p:spPr>
      </p:pic>
      <p:sp>
        <p:nvSpPr>
          <p:cNvPr id="4" name="日期占位符 3"/>
          <p:cNvSpPr>
            <a:spLocks noGrp="1"/>
          </p:cNvSpPr>
          <p:nvPr>
            <p:ph type="dt" sz="half" idx="10"/>
          </p:nvPr>
        </p:nvSpPr>
        <p:spPr/>
        <p:txBody>
          <a:bodyPr/>
          <a:p>
            <a:fld id="{1A54A7CE-89FC-4D1E-BFA0-2D5D38E5DF09}" type="datetime11">
              <a:rPr lang="zh-CN" altLang="en-US" smtClean="0"/>
            </a:fld>
            <a:endParaRPr lang="zh-CN" altLang="en-US"/>
          </a:p>
        </p:txBody>
      </p:sp>
      <p:sp>
        <p:nvSpPr>
          <p:cNvPr id="6" name="灯片编号占位符 5"/>
          <p:cNvSpPr>
            <a:spLocks noGrp="1"/>
          </p:cNvSpPr>
          <p:nvPr>
            <p:ph type="sldNum" sz="quarter" idx="12"/>
          </p:nvPr>
        </p:nvSpPr>
        <p:spPr/>
        <p:txBody>
          <a:bodyPr/>
          <a:p>
            <a:fld id="{4F8BEFBF-5B5F-4BD2-A74A-61A97BF1200E}" type="slidenum">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23" name="TextBox 22"/>
          <p:cNvSpPr txBox="1"/>
          <p:nvPr/>
        </p:nvSpPr>
        <p:spPr>
          <a:xfrm>
            <a:off x="1215266" y="1002890"/>
            <a:ext cx="7052433" cy="2846933"/>
          </a:xfrm>
          <a:prstGeom prst="rect">
            <a:avLst/>
          </a:prstGeom>
          <a:noFill/>
        </p:spPr>
        <p:txBody>
          <a:bodyPr wrap="square" rtlCol="0">
            <a:spAutoFit/>
          </a:bodyPr>
          <a:lstStyle/>
          <a:p>
            <a:endParaRPr lang="en-US" altLang="zh-CN" sz="400" spc="70" dirty="0">
              <a:latin typeface="+mj-ea"/>
            </a:endParaRPr>
          </a:p>
          <a:p>
            <a:pPr>
              <a:lnSpc>
                <a:spcPts val="3000"/>
              </a:lnSpc>
            </a:pPr>
            <a:r>
              <a:rPr lang="zh-CN" altLang="en-US" sz="2000" dirty="0" smtClean="0">
                <a:latin typeface="微软雅黑" panose="020B0503020204020204" pitchFamily="34" charset="-122"/>
                <a:cs typeface="微软雅黑" panose="020B0503020204020204" pitchFamily="34" charset="-122"/>
              </a:rPr>
              <a:t>工作思路</a:t>
            </a:r>
            <a:endParaRPr lang="en-US" altLang="zh-CN" sz="2000" dirty="0" smtClean="0">
              <a:latin typeface="微软雅黑" panose="020B0503020204020204" pitchFamily="34" charset="-122"/>
              <a:cs typeface="微软雅黑" panose="020B0503020204020204" pitchFamily="34" charset="-122"/>
            </a:endParaRPr>
          </a:p>
          <a:p>
            <a:pPr>
              <a:lnSpc>
                <a:spcPts val="3000"/>
              </a:lnSpc>
            </a:pPr>
            <a:endParaRPr lang="en-US" altLang="zh-CN" sz="2000" dirty="0" smtClean="0">
              <a:latin typeface="微软雅黑" panose="020B0503020204020204" pitchFamily="34" charset="-122"/>
              <a:cs typeface="微软雅黑" panose="020B0503020204020204" pitchFamily="34" charset="-122"/>
            </a:endParaRPr>
          </a:p>
          <a:p>
            <a:pPr>
              <a:lnSpc>
                <a:spcPts val="3000"/>
              </a:lnSpc>
            </a:pPr>
            <a:r>
              <a:rPr lang="zh-CN" altLang="en-US" sz="2000" dirty="0" smtClean="0">
                <a:latin typeface="微软雅黑" panose="020B0503020204020204" pitchFamily="34" charset="-122"/>
                <a:cs typeface="微软雅黑" panose="020B0503020204020204" pitchFamily="34" charset="-122"/>
              </a:rPr>
              <a:t>基本概念</a:t>
            </a:r>
            <a:endParaRPr lang="en-US" altLang="zh-CN" sz="2000" dirty="0" smtClean="0">
              <a:latin typeface="微软雅黑" panose="020B0503020204020204" pitchFamily="34" charset="-122"/>
              <a:cs typeface="微软雅黑" panose="020B0503020204020204" pitchFamily="34" charset="-122"/>
            </a:endParaRPr>
          </a:p>
          <a:p>
            <a:pPr>
              <a:lnSpc>
                <a:spcPts val="3000"/>
              </a:lnSpc>
            </a:pPr>
            <a:r>
              <a:rPr lang="en-US" altLang="zh-CN" sz="2000" dirty="0">
                <a:latin typeface="微软雅黑" panose="020B0503020204020204" pitchFamily="34" charset="-122"/>
                <a:cs typeface="微软雅黑" panose="020B0503020204020204" pitchFamily="34" charset="-122"/>
              </a:rPr>
              <a:t>——</a:t>
            </a:r>
            <a:r>
              <a:rPr lang="zh-CN" altLang="en-US" sz="2000" dirty="0" smtClean="0">
                <a:latin typeface="微软雅黑" panose="020B0503020204020204" pitchFamily="34" charset="-122"/>
                <a:cs typeface="微软雅黑" panose="020B0503020204020204" pitchFamily="34" charset="-122"/>
              </a:rPr>
              <a:t>安全</a:t>
            </a:r>
            <a:endParaRPr lang="en-US" altLang="zh-CN" sz="2000" dirty="0" smtClean="0">
              <a:latin typeface="微软雅黑" panose="020B0503020204020204" pitchFamily="34" charset="-122"/>
              <a:cs typeface="微软雅黑" panose="020B0503020204020204" pitchFamily="34" charset="-122"/>
            </a:endParaRPr>
          </a:p>
          <a:p>
            <a:pPr>
              <a:lnSpc>
                <a:spcPts val="3000"/>
              </a:lnSpc>
            </a:pPr>
            <a:r>
              <a:rPr lang="en-US" altLang="zh-CN" sz="2000" dirty="0" smtClean="0">
                <a:latin typeface="微软雅黑" panose="020B0503020204020204" pitchFamily="34" charset="-122"/>
                <a:cs typeface="微软雅黑" panose="020B0503020204020204" pitchFamily="34" charset="-122"/>
              </a:rPr>
              <a:t>——</a:t>
            </a:r>
            <a:r>
              <a:rPr lang="zh-CN" altLang="en-US" sz="2000" dirty="0" smtClean="0">
                <a:latin typeface="微软雅黑" panose="020B0503020204020204" pitchFamily="34" charset="-122"/>
                <a:cs typeface="微软雅黑" panose="020B0503020204020204" pitchFamily="34" charset="-122"/>
              </a:rPr>
              <a:t>风险点与危险</a:t>
            </a:r>
            <a:r>
              <a:rPr lang="zh-CN" altLang="en-US" sz="2000" dirty="0">
                <a:latin typeface="微软雅黑" panose="020B0503020204020204" pitchFamily="34" charset="-122"/>
                <a:cs typeface="微软雅黑" panose="020B0503020204020204" pitchFamily="34" charset="-122"/>
              </a:rPr>
              <a:t>源</a:t>
            </a:r>
            <a:endParaRPr lang="en-US" altLang="zh-CN" sz="2000" dirty="0" smtClean="0">
              <a:latin typeface="微软雅黑" panose="020B0503020204020204" pitchFamily="34" charset="-122"/>
              <a:cs typeface="微软雅黑" panose="020B0503020204020204" pitchFamily="34" charset="-122"/>
            </a:endParaRPr>
          </a:p>
          <a:p>
            <a:pPr>
              <a:lnSpc>
                <a:spcPts val="3000"/>
              </a:lnSpc>
            </a:pPr>
            <a:r>
              <a:rPr lang="en-US" altLang="zh-CN" sz="2000" dirty="0" smtClean="0">
                <a:latin typeface="微软雅黑" panose="020B0503020204020204" pitchFamily="34" charset="-122"/>
                <a:cs typeface="微软雅黑" panose="020B0503020204020204" pitchFamily="34" charset="-122"/>
              </a:rPr>
              <a:t>——</a:t>
            </a:r>
            <a:r>
              <a:rPr lang="en-US" altLang="zh-CN" sz="2000" dirty="0" err="1" smtClean="0">
                <a:latin typeface="微软雅黑" panose="020B0503020204020204" pitchFamily="34" charset="-122"/>
                <a:cs typeface="微软雅黑" panose="020B0503020204020204" pitchFamily="34" charset="-122"/>
              </a:rPr>
              <a:t>风险</a:t>
            </a:r>
            <a:r>
              <a:rPr lang="zh-CN" altLang="en-US" sz="2000" dirty="0" smtClean="0">
                <a:latin typeface="微软雅黑" panose="020B0503020204020204" pitchFamily="34" charset="-122"/>
                <a:cs typeface="微软雅黑" panose="020B0503020204020204" pitchFamily="34" charset="-122"/>
              </a:rPr>
              <a:t>分级</a:t>
            </a:r>
            <a:r>
              <a:rPr lang="en-US" altLang="zh-CN" sz="2000" dirty="0" err="1" smtClean="0">
                <a:latin typeface="微软雅黑" panose="020B0503020204020204" pitchFamily="34" charset="-122"/>
                <a:cs typeface="微软雅黑" panose="020B0503020204020204" pitchFamily="34" charset="-122"/>
              </a:rPr>
              <a:t>管控</a:t>
            </a:r>
            <a:r>
              <a:rPr lang="zh-CN" altLang="en-US" sz="2000" dirty="0" smtClean="0">
                <a:latin typeface="微软雅黑" panose="020B0503020204020204" pitchFamily="34" charset="-122"/>
                <a:cs typeface="微软雅黑" panose="020B0503020204020204" pitchFamily="34" charset="-122"/>
              </a:rPr>
              <a:t>与</a:t>
            </a:r>
            <a:r>
              <a:rPr lang="en-US" altLang="zh-CN" sz="2000" dirty="0" err="1" smtClean="0">
                <a:latin typeface="微软雅黑" panose="020B0503020204020204" pitchFamily="34" charset="-122"/>
                <a:cs typeface="微软雅黑" panose="020B0503020204020204" pitchFamily="34" charset="-122"/>
              </a:rPr>
              <a:t>隐患排查治理</a:t>
            </a:r>
            <a:r>
              <a:rPr lang="zh-CN" altLang="en-US" sz="2000" dirty="0" smtClean="0">
                <a:latin typeface="微软雅黑" panose="020B0503020204020204" pitchFamily="34" charset="-122"/>
                <a:cs typeface="微软雅黑" panose="020B0503020204020204" pitchFamily="34" charset="-122"/>
              </a:rPr>
              <a:t>的区别与联系</a:t>
            </a:r>
            <a:endParaRPr lang="en-US" altLang="zh-CN" sz="800" spc="70" dirty="0">
              <a:latin typeface="+mj-ea"/>
            </a:endParaRPr>
          </a:p>
          <a:p>
            <a:pPr>
              <a:lnSpc>
                <a:spcPts val="3000"/>
              </a:lnSpc>
              <a:tabLst>
                <a:tab pos="76200" algn="l"/>
                <a:tab pos="292100" algn="l"/>
              </a:tabLst>
            </a:pPr>
            <a:r>
              <a:rPr lang="en-US" altLang="zh-CN" sz="2000" dirty="0" smtClean="0">
                <a:latin typeface="微软雅黑" panose="020B0503020204020204" pitchFamily="34" charset="-122"/>
                <a:cs typeface="微软雅黑" panose="020B0503020204020204" pitchFamily="34" charset="-122"/>
              </a:rPr>
              <a:t>——</a:t>
            </a:r>
            <a:r>
              <a:rPr lang="en-US" altLang="zh-CN" sz="2000" dirty="0" err="1" smtClean="0">
                <a:latin typeface="微软雅黑" panose="020B0503020204020204" pitchFamily="34" charset="-122"/>
                <a:cs typeface="微软雅黑" panose="020B0503020204020204" pitchFamily="34" charset="-122"/>
              </a:rPr>
              <a:t>隐患排查与安全检查的区别与联系</a:t>
            </a:r>
            <a:endParaRPr lang="en-US" altLang="zh-CN" sz="2000" dirty="0">
              <a:latin typeface="微软雅黑" panose="020B0503020204020204" pitchFamily="34" charset="-122"/>
              <a:cs typeface="微软雅黑" panose="020B0503020204020204" pitchFamily="34" charset="-122"/>
            </a:endParaRPr>
          </a:p>
        </p:txBody>
      </p:sp>
      <p:sp>
        <p:nvSpPr>
          <p:cNvPr id="29" name="五边形 28"/>
          <p:cNvSpPr/>
          <p:nvPr/>
        </p:nvSpPr>
        <p:spPr bwMode="auto">
          <a:xfrm>
            <a:off x="671543" y="122683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671543" y="19743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AC6DF882-BAEA-4E50-9982-6BB2C7B16FFD}"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70389">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18" name="Freeform 8"/>
          <p:cNvSpPr/>
          <p:nvPr/>
        </p:nvSpPr>
        <p:spPr bwMode="auto">
          <a:xfrm>
            <a:off x="5121862" y="407020"/>
            <a:ext cx="3361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TextBox 44"/>
          <p:cNvSpPr txBox="1"/>
          <p:nvPr/>
        </p:nvSpPr>
        <p:spPr>
          <a:xfrm>
            <a:off x="5262019" y="407020"/>
            <a:ext cx="33485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是否会加重使用单位负担</a:t>
            </a:r>
            <a:endParaRPr lang="en-US" altLang="zh-CN" sz="2000" spc="70" dirty="0">
              <a:solidFill>
                <a:schemeClr val="bg1"/>
              </a:solidFill>
              <a:latin typeface="+mj-ea"/>
            </a:endParaRPr>
          </a:p>
        </p:txBody>
      </p:sp>
      <p:sp>
        <p:nvSpPr>
          <p:cNvPr id="4" name="圆角矩形 3"/>
          <p:cNvSpPr/>
          <p:nvPr/>
        </p:nvSpPr>
        <p:spPr bwMode="auto">
          <a:xfrm>
            <a:off x="698500" y="1282700"/>
            <a:ext cx="2413000" cy="1549400"/>
          </a:xfrm>
          <a:prstGeom prst="roundRect">
            <a:avLst/>
          </a:prstGeom>
          <a:gradFill flip="none" rotWithShape="1">
            <a:gsLst>
              <a:gs pos="0">
                <a:schemeClr val="bg1"/>
              </a:gs>
              <a:gs pos="36000">
                <a:schemeClr val="bg1"/>
              </a:gs>
              <a:gs pos="100000">
                <a:srgbClr val="C7C7C7"/>
              </a:gs>
            </a:gsLst>
            <a:lin ang="13500000" scaled="1"/>
            <a:tileRect/>
          </a:gradFill>
          <a:ln w="22225">
            <a:solidFill>
              <a:schemeClr val="accent1">
                <a:lumMod val="60000"/>
                <a:lumOff val="40000"/>
              </a:schemeClr>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安全管理</a:t>
            </a:r>
            <a:endParaRPr lang="en-US" altLang="zh-CN" sz="2000" dirty="0" smtClean="0">
              <a:solidFill>
                <a:schemeClr val="tx1"/>
              </a:solidFill>
            </a:endParaRPr>
          </a:p>
          <a:p>
            <a:pPr algn="ctr"/>
            <a:endParaRPr lang="en-US" altLang="zh-CN" sz="2000" dirty="0" smtClean="0">
              <a:solidFill>
                <a:schemeClr val="tx1"/>
              </a:solidFill>
            </a:endParaRPr>
          </a:p>
          <a:p>
            <a:pPr algn="ctr"/>
            <a:endParaRPr lang="en-US" altLang="zh-CN" sz="2000" dirty="0">
              <a:solidFill>
                <a:schemeClr val="tx1"/>
              </a:solidFill>
            </a:endParaRPr>
          </a:p>
          <a:p>
            <a:pPr algn="ctr"/>
            <a:endParaRPr lang="zh-CN" altLang="en-US" sz="2000" dirty="0">
              <a:solidFill>
                <a:schemeClr val="tx1"/>
              </a:solidFill>
            </a:endParaRPr>
          </a:p>
        </p:txBody>
      </p:sp>
      <p:sp>
        <p:nvSpPr>
          <p:cNvPr id="3" name="椭圆 2"/>
          <p:cNvSpPr/>
          <p:nvPr/>
        </p:nvSpPr>
        <p:spPr bwMode="auto">
          <a:xfrm>
            <a:off x="1473200" y="2006600"/>
            <a:ext cx="781848" cy="431800"/>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特种设备</a:t>
            </a:r>
            <a:endParaRPr lang="zh-CN" altLang="en-US" dirty="0">
              <a:solidFill>
                <a:schemeClr val="tx1"/>
              </a:solidFill>
            </a:endParaRPr>
          </a:p>
        </p:txBody>
      </p:sp>
      <p:sp>
        <p:nvSpPr>
          <p:cNvPr id="5" name="矩形 4"/>
          <p:cNvSpPr/>
          <p:nvPr/>
        </p:nvSpPr>
        <p:spPr>
          <a:xfrm>
            <a:off x="3115882" y="1544935"/>
            <a:ext cx="591829"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椭圆 11"/>
          <p:cNvSpPr/>
          <p:nvPr/>
        </p:nvSpPr>
        <p:spPr bwMode="auto">
          <a:xfrm>
            <a:off x="3707710" y="1282700"/>
            <a:ext cx="1207189" cy="15494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设备特点</a:t>
            </a:r>
            <a:endParaRPr lang="en-US" altLang="zh-CN" dirty="0" smtClean="0">
              <a:solidFill>
                <a:schemeClr val="tx1"/>
              </a:solidFill>
            </a:endParaRPr>
          </a:p>
          <a:p>
            <a:pPr algn="ctr"/>
            <a:r>
              <a:rPr lang="zh-CN" altLang="en-US" dirty="0" smtClean="0">
                <a:solidFill>
                  <a:schemeClr val="tx1"/>
                </a:solidFill>
              </a:rPr>
              <a:t>管理理念</a:t>
            </a:r>
            <a:endParaRPr lang="en-US" altLang="zh-CN" dirty="0" smtClean="0">
              <a:solidFill>
                <a:schemeClr val="tx1"/>
              </a:solidFill>
            </a:endParaRPr>
          </a:p>
          <a:p>
            <a:pPr algn="ctr"/>
            <a:r>
              <a:rPr lang="zh-CN" altLang="en-US" dirty="0" smtClean="0">
                <a:solidFill>
                  <a:schemeClr val="tx1"/>
                </a:solidFill>
              </a:rPr>
              <a:t>法律法规部门规章</a:t>
            </a:r>
            <a:endParaRPr lang="en-US" altLang="zh-CN" dirty="0" smtClean="0">
              <a:solidFill>
                <a:schemeClr val="tx1"/>
              </a:solidFill>
            </a:endParaRPr>
          </a:p>
          <a:p>
            <a:pPr algn="ctr"/>
            <a:r>
              <a:rPr lang="zh-CN" altLang="en-US" dirty="0" smtClean="0">
                <a:solidFill>
                  <a:schemeClr val="tx1"/>
                </a:solidFill>
              </a:rPr>
              <a:t>规范文件标准</a:t>
            </a:r>
            <a:endParaRPr lang="zh-CN" altLang="en-US" dirty="0">
              <a:solidFill>
                <a:schemeClr val="tx1"/>
              </a:solidFill>
            </a:endParaRPr>
          </a:p>
        </p:txBody>
      </p:sp>
      <p:sp>
        <p:nvSpPr>
          <p:cNvPr id="16" name="矩形 15"/>
          <p:cNvSpPr/>
          <p:nvPr/>
        </p:nvSpPr>
        <p:spPr>
          <a:xfrm>
            <a:off x="4966104" y="1595735"/>
            <a:ext cx="591829"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圆角矩形 16"/>
          <p:cNvSpPr/>
          <p:nvPr/>
        </p:nvSpPr>
        <p:spPr bwMode="auto">
          <a:xfrm>
            <a:off x="5600700" y="1282700"/>
            <a:ext cx="2413000" cy="1549400"/>
          </a:xfrm>
          <a:prstGeom prst="roundRect">
            <a:avLst/>
          </a:prstGeom>
          <a:gradFill flip="none" rotWithShape="1">
            <a:gsLst>
              <a:gs pos="0">
                <a:schemeClr val="bg1"/>
              </a:gs>
              <a:gs pos="36000">
                <a:schemeClr val="bg1"/>
              </a:gs>
              <a:gs pos="100000">
                <a:srgbClr val="C7C7C7"/>
              </a:gs>
            </a:gsLst>
            <a:lin ang="13500000" scaled="1"/>
            <a:tileRect/>
          </a:gradFill>
          <a:ln w="22225">
            <a:solidFill>
              <a:schemeClr val="accent1">
                <a:lumMod val="60000"/>
                <a:lumOff val="40000"/>
              </a:schemeClr>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a:solidFill>
                  <a:schemeClr val="tx1"/>
                </a:solidFill>
              </a:rPr>
              <a:t>安全管理</a:t>
            </a:r>
            <a:endParaRPr lang="en-US" altLang="zh-CN" sz="2000" dirty="0">
              <a:solidFill>
                <a:schemeClr val="tx1"/>
              </a:solidFill>
            </a:endParaRPr>
          </a:p>
          <a:p>
            <a:pPr algn="ctr"/>
            <a:endParaRPr lang="en-US" altLang="zh-CN" sz="2000" dirty="0" smtClean="0">
              <a:solidFill>
                <a:schemeClr val="tx1"/>
              </a:solidFill>
            </a:endParaRPr>
          </a:p>
          <a:p>
            <a:pPr algn="ctr"/>
            <a:endParaRPr lang="en-US" altLang="zh-CN" sz="2000" dirty="0">
              <a:solidFill>
                <a:schemeClr val="tx1"/>
              </a:solidFill>
            </a:endParaRPr>
          </a:p>
          <a:p>
            <a:pPr algn="ctr"/>
            <a:endParaRPr lang="zh-CN" altLang="en-US" sz="2000" dirty="0">
              <a:solidFill>
                <a:schemeClr val="tx1"/>
              </a:solidFill>
            </a:endParaRPr>
          </a:p>
        </p:txBody>
      </p:sp>
      <p:sp>
        <p:nvSpPr>
          <p:cNvPr id="21" name="椭圆 20"/>
          <p:cNvSpPr/>
          <p:nvPr/>
        </p:nvSpPr>
        <p:spPr bwMode="auto">
          <a:xfrm>
            <a:off x="6047976" y="1943100"/>
            <a:ext cx="1445024" cy="6477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特种设备</a:t>
            </a:r>
            <a:endParaRPr lang="zh-CN" altLang="en-US" dirty="0">
              <a:solidFill>
                <a:schemeClr val="tx1"/>
              </a:solidFill>
            </a:endParaRPr>
          </a:p>
        </p:txBody>
      </p:sp>
      <p:sp>
        <p:nvSpPr>
          <p:cNvPr id="22" name="圆角矩形 21"/>
          <p:cNvSpPr/>
          <p:nvPr/>
        </p:nvSpPr>
        <p:spPr bwMode="auto">
          <a:xfrm>
            <a:off x="739376" y="3086100"/>
            <a:ext cx="2413000" cy="1549400"/>
          </a:xfrm>
          <a:prstGeom prst="roundRect">
            <a:avLst/>
          </a:prstGeom>
          <a:gradFill flip="none" rotWithShape="1">
            <a:gsLst>
              <a:gs pos="0">
                <a:schemeClr val="bg1"/>
              </a:gs>
              <a:gs pos="36000">
                <a:schemeClr val="bg1"/>
              </a:gs>
              <a:gs pos="100000">
                <a:srgbClr val="C7C7C7"/>
              </a:gs>
            </a:gsLst>
            <a:lin ang="13500000" scaled="1"/>
            <a:tileRect/>
          </a:gradFill>
          <a:ln w="22225">
            <a:solidFill>
              <a:schemeClr val="accent1">
                <a:lumMod val="60000"/>
                <a:lumOff val="40000"/>
              </a:schemeClr>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无安全管理</a:t>
            </a:r>
            <a:endParaRPr lang="en-US" altLang="zh-CN" sz="2000" dirty="0">
              <a:solidFill>
                <a:schemeClr val="tx1"/>
              </a:solidFill>
            </a:endParaRPr>
          </a:p>
          <a:p>
            <a:pPr algn="ctr"/>
            <a:endParaRPr lang="en-US" altLang="zh-CN" sz="2000" dirty="0" smtClean="0">
              <a:solidFill>
                <a:schemeClr val="tx1"/>
              </a:solidFill>
            </a:endParaRPr>
          </a:p>
          <a:p>
            <a:pPr algn="ctr"/>
            <a:endParaRPr lang="en-US" altLang="zh-CN" sz="2000" dirty="0">
              <a:solidFill>
                <a:schemeClr val="tx1"/>
              </a:solidFill>
            </a:endParaRPr>
          </a:p>
          <a:p>
            <a:pPr algn="ctr"/>
            <a:endParaRPr lang="zh-CN" altLang="en-US" sz="2000" dirty="0">
              <a:solidFill>
                <a:schemeClr val="tx1"/>
              </a:solidFill>
            </a:endParaRPr>
          </a:p>
        </p:txBody>
      </p:sp>
      <p:sp>
        <p:nvSpPr>
          <p:cNvPr id="23" name="椭圆 22"/>
          <p:cNvSpPr/>
          <p:nvPr/>
        </p:nvSpPr>
        <p:spPr bwMode="auto">
          <a:xfrm>
            <a:off x="1514076" y="3810000"/>
            <a:ext cx="781848" cy="4318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特种设备</a:t>
            </a:r>
            <a:endParaRPr lang="zh-CN" altLang="en-US" dirty="0">
              <a:solidFill>
                <a:schemeClr val="tx1"/>
              </a:solidFill>
            </a:endParaRPr>
          </a:p>
        </p:txBody>
      </p:sp>
      <p:sp>
        <p:nvSpPr>
          <p:cNvPr id="24" name="矩形 23"/>
          <p:cNvSpPr/>
          <p:nvPr/>
        </p:nvSpPr>
        <p:spPr>
          <a:xfrm>
            <a:off x="3156758" y="3348335"/>
            <a:ext cx="591829"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5" name="椭圆 24"/>
          <p:cNvSpPr/>
          <p:nvPr/>
        </p:nvSpPr>
        <p:spPr bwMode="auto">
          <a:xfrm>
            <a:off x="3748586" y="3086100"/>
            <a:ext cx="1207189" cy="15494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安全管理</a:t>
            </a:r>
            <a:endParaRPr lang="en-US" altLang="zh-CN" dirty="0" smtClean="0">
              <a:solidFill>
                <a:schemeClr val="tx1"/>
              </a:solidFill>
            </a:endParaRPr>
          </a:p>
          <a:p>
            <a:pPr algn="ctr"/>
            <a:r>
              <a:rPr lang="zh-CN" altLang="en-US" dirty="0">
                <a:solidFill>
                  <a:schemeClr val="tx1"/>
                </a:solidFill>
              </a:rPr>
              <a:t>双</a:t>
            </a:r>
            <a:r>
              <a:rPr lang="zh-CN" altLang="en-US" dirty="0" smtClean="0">
                <a:solidFill>
                  <a:schemeClr val="tx1"/>
                </a:solidFill>
              </a:rPr>
              <a:t>体系</a:t>
            </a:r>
            <a:endParaRPr lang="en-US" altLang="zh-CN" dirty="0" smtClean="0">
              <a:solidFill>
                <a:schemeClr val="tx1"/>
              </a:solidFill>
            </a:endParaRPr>
          </a:p>
          <a:p>
            <a:pPr algn="ctr"/>
            <a:endParaRPr lang="zh-CN" altLang="en-US" dirty="0">
              <a:solidFill>
                <a:schemeClr val="tx1"/>
              </a:solidFill>
            </a:endParaRPr>
          </a:p>
        </p:txBody>
      </p:sp>
      <p:sp>
        <p:nvSpPr>
          <p:cNvPr id="26" name="圆角矩形 25"/>
          <p:cNvSpPr/>
          <p:nvPr/>
        </p:nvSpPr>
        <p:spPr bwMode="auto">
          <a:xfrm>
            <a:off x="5641576" y="3086100"/>
            <a:ext cx="2413000" cy="1549400"/>
          </a:xfrm>
          <a:prstGeom prst="roundRect">
            <a:avLst/>
          </a:prstGeom>
          <a:gradFill flip="none" rotWithShape="1">
            <a:gsLst>
              <a:gs pos="0">
                <a:schemeClr val="bg1"/>
              </a:gs>
              <a:gs pos="36000">
                <a:schemeClr val="bg1"/>
              </a:gs>
              <a:gs pos="100000">
                <a:srgbClr val="C7C7C7"/>
              </a:gs>
            </a:gsLst>
            <a:lin ang="13500000" scaled="1"/>
            <a:tileRect/>
          </a:gradFill>
          <a:ln w="22225">
            <a:solidFill>
              <a:schemeClr val="accent1">
                <a:lumMod val="60000"/>
                <a:lumOff val="40000"/>
              </a:schemeClr>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安全管理</a:t>
            </a:r>
            <a:endParaRPr lang="en-US" altLang="zh-CN" sz="2000" dirty="0">
              <a:solidFill>
                <a:schemeClr val="tx1"/>
              </a:solidFill>
            </a:endParaRPr>
          </a:p>
          <a:p>
            <a:pPr algn="ctr"/>
            <a:endParaRPr lang="en-US" altLang="zh-CN" sz="2000" dirty="0" smtClean="0">
              <a:solidFill>
                <a:schemeClr val="tx1"/>
              </a:solidFill>
            </a:endParaRPr>
          </a:p>
          <a:p>
            <a:pPr algn="ctr"/>
            <a:endParaRPr lang="en-US" altLang="zh-CN" sz="2000" dirty="0">
              <a:solidFill>
                <a:schemeClr val="tx1"/>
              </a:solidFill>
            </a:endParaRPr>
          </a:p>
          <a:p>
            <a:pPr algn="ctr"/>
            <a:endParaRPr lang="zh-CN" altLang="en-US" sz="2000" dirty="0">
              <a:solidFill>
                <a:schemeClr val="tx1"/>
              </a:solidFill>
            </a:endParaRPr>
          </a:p>
        </p:txBody>
      </p:sp>
      <p:sp>
        <p:nvSpPr>
          <p:cNvPr id="27" name="椭圆 26"/>
          <p:cNvSpPr/>
          <p:nvPr/>
        </p:nvSpPr>
        <p:spPr bwMode="auto">
          <a:xfrm>
            <a:off x="6088852" y="3746500"/>
            <a:ext cx="1445024" cy="6477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特种设备</a:t>
            </a:r>
            <a:endParaRPr lang="zh-CN" altLang="en-US" dirty="0">
              <a:solidFill>
                <a:schemeClr val="tx1"/>
              </a:solidFill>
            </a:endParaRPr>
          </a:p>
        </p:txBody>
      </p:sp>
      <p:sp>
        <p:nvSpPr>
          <p:cNvPr id="28" name="矩形 27"/>
          <p:cNvSpPr/>
          <p:nvPr/>
        </p:nvSpPr>
        <p:spPr>
          <a:xfrm>
            <a:off x="4914900" y="3399135"/>
            <a:ext cx="591829"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9" name="椭圆 28"/>
          <p:cNvSpPr/>
          <p:nvPr/>
        </p:nvSpPr>
        <p:spPr bwMode="auto">
          <a:xfrm>
            <a:off x="784614" y="3530600"/>
            <a:ext cx="781848" cy="4318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特种设备</a:t>
            </a:r>
            <a:endParaRPr lang="zh-CN" altLang="en-US" dirty="0">
              <a:solidFill>
                <a:schemeClr val="tx1"/>
              </a:solidFill>
            </a:endParaRPr>
          </a:p>
        </p:txBody>
      </p:sp>
      <p:sp>
        <p:nvSpPr>
          <p:cNvPr id="30" name="椭圆 29"/>
          <p:cNvSpPr/>
          <p:nvPr/>
        </p:nvSpPr>
        <p:spPr bwMode="auto">
          <a:xfrm>
            <a:off x="2334034" y="3865265"/>
            <a:ext cx="781848" cy="4318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特种设备</a:t>
            </a:r>
            <a:endParaRPr lang="zh-CN" altLang="en-US" dirty="0">
              <a:solidFill>
                <a:schemeClr val="tx1"/>
              </a:solidFill>
            </a:endParaRPr>
          </a:p>
        </p:txBody>
      </p:sp>
      <p:sp>
        <p:nvSpPr>
          <p:cNvPr id="31" name="椭圆 30"/>
          <p:cNvSpPr/>
          <p:nvPr/>
        </p:nvSpPr>
        <p:spPr bwMode="auto">
          <a:xfrm>
            <a:off x="784614" y="4106565"/>
            <a:ext cx="781848" cy="431800"/>
          </a:xfrm>
          <a:prstGeom prst="ellipse">
            <a:avLst/>
          </a:prstGeom>
          <a:gradFill flip="none" rotWithShape="1">
            <a:gsLst>
              <a:gs pos="0">
                <a:srgbClr val="03D4A8"/>
              </a:gs>
              <a:gs pos="25000">
                <a:srgbClr val="21D6E0"/>
              </a:gs>
              <a:gs pos="75000">
                <a:srgbClr val="0087E6"/>
              </a:gs>
              <a:gs pos="100000">
                <a:srgbClr val="005CB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dirty="0" smtClean="0">
                <a:solidFill>
                  <a:schemeClr val="tx1"/>
                </a:solidFill>
              </a:rPr>
              <a:t>特种设备</a:t>
            </a:r>
            <a:endParaRPr lang="zh-CN" altLang="en-US" dirty="0">
              <a:solidFill>
                <a:schemeClr val="tx1"/>
              </a:solidFill>
            </a:endParaRPr>
          </a:p>
        </p:txBody>
      </p:sp>
      <p:sp>
        <p:nvSpPr>
          <p:cNvPr id="6" name="日期占位符 5"/>
          <p:cNvSpPr>
            <a:spLocks noGrp="1"/>
          </p:cNvSpPr>
          <p:nvPr>
            <p:ph type="dt" sz="half" idx="10"/>
          </p:nvPr>
        </p:nvSpPr>
        <p:spPr/>
        <p:txBody>
          <a:bodyPr/>
          <a:lstStyle/>
          <a:p>
            <a:fld id="{0FBC9DD0-6CFD-4F27-8C1E-B0C45787D78C}" type="datetime11">
              <a:rPr lang="zh-CN" altLang="en-US" smtClean="0"/>
            </a:fld>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32"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33"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ustDataLst>
      <p:tags r:id="rId1"/>
    </p:custDataLst>
  </p:cSld>
  <p:clrMapOvr>
    <a:masterClrMapping/>
  </p:clrMapOvr>
  <p:transition spd="slow" advTm="27713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6" grpId="0"/>
      <p:bldP spid="17" grpId="0" animBg="1"/>
      <p:bldP spid="21" grpId="0" animBg="1"/>
      <p:bldP spid="22" grpId="0" animBg="1"/>
      <p:bldP spid="23" grpId="0" animBg="1"/>
      <p:bldP spid="24" grpId="0"/>
      <p:bldP spid="25" grpId="0" animBg="1"/>
      <p:bldP spid="26" grpId="0" animBg="1"/>
      <p:bldP spid="27" grpId="0" animBg="1"/>
      <p:bldP spid="28" grpId="0"/>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2141612"/>
          </a:xfrm>
          <a:prstGeom prst="rect">
            <a:avLst/>
          </a:prstGeom>
          <a:noFill/>
        </p:spPr>
        <p:txBody>
          <a:bodyPr wrap="square" rtlCol="0">
            <a:spAutoFit/>
          </a:bodyPr>
          <a:lstStyle/>
          <a:p>
            <a:endParaRPr lang="en-US" altLang="zh-CN" sz="400" spc="70" dirty="0">
              <a:latin typeface="+mj-ea"/>
            </a:endParaRPr>
          </a:p>
          <a:p>
            <a:pPr>
              <a:lnSpc>
                <a:spcPts val="2900"/>
              </a:lnSpc>
              <a:tabLst>
                <a:tab pos="457200" algn="l"/>
                <a:tab pos="622300" algn="l"/>
              </a:tabLst>
            </a:pPr>
            <a:endParaRPr lang="en-US" altLang="zh-CN" sz="2000" dirty="0" smtClean="0">
              <a:solidFill>
                <a:srgbClr val="FF6600"/>
              </a:solidFill>
              <a:latin typeface="黑体" panose="02010609060101010101" pitchFamily="18" charset="-122"/>
              <a:cs typeface="黑体" panose="02010609060101010101" pitchFamily="18" charset="-122"/>
            </a:endParaRPr>
          </a:p>
          <a:p>
            <a:pPr>
              <a:lnSpc>
                <a:spcPts val="2900"/>
              </a:lnSpc>
              <a:tabLst>
                <a:tab pos="457200" algn="l"/>
                <a:tab pos="622300" algn="l"/>
              </a:tabLst>
            </a:pPr>
            <a:r>
              <a:rPr lang="zh-CN" altLang="en-US" sz="2000" dirty="0" smtClean="0">
                <a:solidFill>
                  <a:srgbClr val="FF6600"/>
                </a:solidFill>
                <a:latin typeface="黑体" panose="02010609060101010101" pitchFamily="18" charset="-122"/>
                <a:cs typeface="黑体" panose="02010609060101010101" pitchFamily="18" charset="-122"/>
              </a:rPr>
              <a:t> “</a:t>
            </a:r>
            <a:r>
              <a:rPr lang="en-US" altLang="zh-CN" sz="2000" dirty="0" err="1" smtClean="0">
                <a:solidFill>
                  <a:srgbClr val="FF6600"/>
                </a:solidFill>
                <a:latin typeface="黑体" panose="02010609060101010101" pitchFamily="18" charset="-122"/>
                <a:cs typeface="黑体" panose="02010609060101010101" pitchFamily="18" charset="-122"/>
              </a:rPr>
              <a:t>风险</a:t>
            </a:r>
            <a:r>
              <a:rPr lang="zh-CN" altLang="en-US" sz="2000" dirty="0" smtClean="0">
                <a:solidFill>
                  <a:srgbClr val="FF6600"/>
                </a:solidFill>
                <a:latin typeface="黑体" panose="02010609060101010101" pitchFamily="18" charset="-122"/>
                <a:cs typeface="黑体" panose="02010609060101010101" pitchFamily="18" charset="-122"/>
              </a:rPr>
              <a:t>可控”      “</a:t>
            </a:r>
            <a:r>
              <a:rPr lang="en-US" altLang="zh-CN" sz="2000" dirty="0" err="1">
                <a:solidFill>
                  <a:srgbClr val="FF6600"/>
                </a:solidFill>
                <a:latin typeface="黑体" panose="02010609060101010101" pitchFamily="18" charset="-122"/>
                <a:cs typeface="黑体" panose="02010609060101010101" pitchFamily="18" charset="-122"/>
              </a:rPr>
              <a:t>安全生产</a:t>
            </a:r>
            <a:r>
              <a:rPr lang="zh-CN" altLang="en-US" sz="2000" dirty="0">
                <a:solidFill>
                  <a:srgbClr val="FF6600"/>
                </a:solidFill>
                <a:latin typeface="黑体" panose="02010609060101010101" pitchFamily="18" charset="-122"/>
                <a:cs typeface="黑体" panose="02010609060101010101" pitchFamily="18" charset="-122"/>
              </a:rPr>
              <a:t>”</a:t>
            </a:r>
            <a:endParaRPr lang="en-US" altLang="zh-CN" sz="2000" dirty="0"/>
          </a:p>
          <a:p>
            <a:pPr>
              <a:lnSpc>
                <a:spcPts val="2900"/>
              </a:lnSpc>
              <a:tabLst>
                <a:tab pos="457200" algn="l"/>
                <a:tab pos="622300" algn="l"/>
              </a:tabLst>
            </a:pPr>
            <a:endParaRPr lang="en-US" altLang="zh-CN" sz="2000" dirty="0"/>
          </a:p>
          <a:p>
            <a:pPr>
              <a:lnSpc>
                <a:spcPts val="1000"/>
              </a:lnSpc>
            </a:pPr>
            <a:endParaRPr lang="en-US" altLang="zh-CN" sz="2000" dirty="0"/>
          </a:p>
          <a:p>
            <a:pPr>
              <a:lnSpc>
                <a:spcPts val="2900"/>
              </a:lnSpc>
              <a:tabLst>
                <a:tab pos="457200" algn="l"/>
                <a:tab pos="622300" algn="l"/>
              </a:tabLst>
            </a:pPr>
            <a:r>
              <a:rPr lang="zh-CN" altLang="en-US" sz="2000" dirty="0" smtClean="0">
                <a:solidFill>
                  <a:srgbClr val="FF6600"/>
                </a:solidFill>
                <a:latin typeface="黑体" panose="02010609060101010101" pitchFamily="18" charset="-122"/>
                <a:cs typeface="黑体" panose="02010609060101010101" pitchFamily="18" charset="-122"/>
              </a:rPr>
              <a:t> “未发生</a:t>
            </a:r>
            <a:r>
              <a:rPr lang="en-US" altLang="zh-CN" sz="2000" dirty="0" err="1" smtClean="0">
                <a:solidFill>
                  <a:srgbClr val="FF6600"/>
                </a:solidFill>
                <a:latin typeface="黑体" panose="02010609060101010101" pitchFamily="18" charset="-122"/>
                <a:cs typeface="黑体" panose="02010609060101010101" pitchFamily="18" charset="-122"/>
              </a:rPr>
              <a:t>事故</a:t>
            </a:r>
            <a:r>
              <a:rPr lang="zh-CN" altLang="en-US" sz="2000" dirty="0" smtClean="0">
                <a:solidFill>
                  <a:srgbClr val="FF6600"/>
                </a:solidFill>
                <a:latin typeface="黑体" panose="02010609060101010101" pitchFamily="18" charset="-122"/>
                <a:cs typeface="黑体" panose="02010609060101010101" pitchFamily="18" charset="-122"/>
              </a:rPr>
              <a:t>”</a:t>
            </a:r>
            <a:r>
              <a:rPr lang="zh-CN" altLang="en-US" sz="2000" dirty="0">
                <a:solidFill>
                  <a:srgbClr val="FF6600"/>
                </a:solidFill>
                <a:latin typeface="黑体" panose="02010609060101010101" pitchFamily="18" charset="-122"/>
                <a:cs typeface="黑体" panose="02010609060101010101" pitchFamily="18" charset="-122"/>
              </a:rPr>
              <a:t> </a:t>
            </a:r>
            <a:r>
              <a:rPr lang="zh-CN" altLang="en-US" sz="2000" dirty="0" smtClean="0">
                <a:solidFill>
                  <a:srgbClr val="FF6600"/>
                </a:solidFill>
                <a:latin typeface="黑体" panose="02010609060101010101" pitchFamily="18" charset="-122"/>
                <a:cs typeface="黑体" panose="02010609060101010101" pitchFamily="18" charset="-122"/>
              </a:rPr>
              <a:t>   “</a:t>
            </a:r>
            <a:r>
              <a:rPr lang="en-US" altLang="zh-CN" sz="2000" dirty="0" err="1" smtClean="0">
                <a:solidFill>
                  <a:srgbClr val="FF6600"/>
                </a:solidFill>
                <a:latin typeface="黑体" panose="02010609060101010101" pitchFamily="18" charset="-122"/>
                <a:cs typeface="黑体" panose="02010609060101010101" pitchFamily="18" charset="-122"/>
              </a:rPr>
              <a:t>安全生产</a:t>
            </a:r>
            <a:r>
              <a:rPr lang="zh-CN" altLang="en-US" sz="2000" dirty="0">
                <a:solidFill>
                  <a:srgbClr val="FF6600"/>
                </a:solidFill>
                <a:latin typeface="黑体" panose="02010609060101010101" pitchFamily="18" charset="-122"/>
                <a:cs typeface="黑体" panose="02010609060101010101" pitchFamily="18" charset="-122"/>
              </a:rPr>
              <a:t>”</a:t>
            </a:r>
            <a:endParaRPr lang="en-US" altLang="zh-CN" sz="2000" dirty="0"/>
          </a:p>
          <a:p>
            <a:pPr>
              <a:lnSpc>
                <a:spcPts val="2900"/>
              </a:lnSpc>
              <a:tabLst>
                <a:tab pos="457200" algn="l"/>
                <a:tab pos="622300" algn="l"/>
              </a:tabLst>
            </a:pPr>
            <a:endParaRPr lang="en-US" altLang="zh-CN" sz="2000" dirty="0"/>
          </a:p>
        </p:txBody>
      </p:sp>
      <p:sp>
        <p:nvSpPr>
          <p:cNvPr id="29" name="五边形 28"/>
          <p:cNvSpPr/>
          <p:nvPr/>
        </p:nvSpPr>
        <p:spPr bwMode="auto">
          <a:xfrm>
            <a:off x="3182169" y="160783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3204537" y="2475080"/>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0" name="Freeform 8"/>
          <p:cNvSpPr/>
          <p:nvPr/>
        </p:nvSpPr>
        <p:spPr bwMode="auto">
          <a:xfrm>
            <a:off x="5121862" y="407020"/>
            <a:ext cx="1698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TextBox 44"/>
          <p:cNvSpPr txBox="1"/>
          <p:nvPr/>
        </p:nvSpPr>
        <p:spPr>
          <a:xfrm>
            <a:off x="5262019" y="407020"/>
            <a:ext cx="15578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安全的概念</a:t>
            </a:r>
            <a:endParaRPr lang="en-US" altLang="zh-CN" sz="2000" spc="70" dirty="0">
              <a:solidFill>
                <a:schemeClr val="bg1"/>
              </a:solidFill>
              <a:latin typeface="+mj-ea"/>
            </a:endParaRPr>
          </a:p>
        </p:txBody>
      </p:sp>
      <p:sp>
        <p:nvSpPr>
          <p:cNvPr id="3" name="矩形 2"/>
          <p:cNvSpPr/>
          <p:nvPr/>
        </p:nvSpPr>
        <p:spPr>
          <a:xfrm>
            <a:off x="1350418" y="2937242"/>
            <a:ext cx="6701381" cy="964367"/>
          </a:xfrm>
          <a:prstGeom prst="rect">
            <a:avLst/>
          </a:prstGeom>
        </p:spPr>
        <p:txBody>
          <a:bodyPr wrap="square">
            <a:spAutoFit/>
          </a:bodyPr>
          <a:lstStyle/>
          <a:p>
            <a:pPr>
              <a:lnSpc>
                <a:spcPts val="3400"/>
              </a:lnSpc>
              <a:tabLst>
                <a:tab pos="723900" algn="l"/>
                <a:tab pos="1028700" algn="l"/>
              </a:tabLst>
            </a:pPr>
            <a:r>
              <a:rPr lang="en-US" altLang="zh-CN" sz="2000" b="1" dirty="0" err="1">
                <a:solidFill>
                  <a:srgbClr val="FF0000"/>
                </a:solidFill>
                <a:latin typeface="微软雅黑" panose="020B0503020204020204" pitchFamily="34" charset="-122"/>
                <a:cs typeface="微软雅黑" panose="020B0503020204020204" pitchFamily="34" charset="-122"/>
              </a:rPr>
              <a:t>安全不是不发生事故</a:t>
            </a:r>
            <a:r>
              <a:rPr lang="en-US" altLang="zh-CN" sz="2000" b="1" dirty="0" err="1">
                <a:latin typeface="微软雅黑" panose="020B0503020204020204" pitchFamily="34" charset="-122"/>
                <a:cs typeface="微软雅黑" panose="020B0503020204020204" pitchFamily="34" charset="-122"/>
              </a:rPr>
              <a:t>，</a:t>
            </a:r>
            <a:r>
              <a:rPr lang="en-US" altLang="zh-CN" sz="2000" dirty="0" err="1" smtClean="0">
                <a:latin typeface="微软雅黑" panose="020B0503020204020204" pitchFamily="34" charset="-122"/>
                <a:cs typeface="微软雅黑" panose="020B0503020204020204" pitchFamily="34" charset="-122"/>
              </a:rPr>
              <a:t>安全是所有参与工作的人</a:t>
            </a:r>
            <a:r>
              <a:rPr lang="en-US" altLang="zh-CN" sz="2000" dirty="0" err="1">
                <a:latin typeface="微软雅黑" panose="020B0503020204020204" pitchFamily="34" charset="-122"/>
                <a:cs typeface="微软雅黑" panose="020B0503020204020204" pitchFamily="34" charset="-122"/>
              </a:rPr>
              <a:t>，</a:t>
            </a:r>
            <a:r>
              <a:rPr lang="en-US" altLang="zh-CN" sz="2000" dirty="0" err="1" smtClean="0">
                <a:latin typeface="微软雅黑" panose="020B0503020204020204" pitchFamily="34" charset="-122"/>
                <a:cs typeface="微软雅黑" panose="020B0503020204020204" pitchFamily="34" charset="-122"/>
              </a:rPr>
              <a:t>采取积极的做法去识别发生事故的原因</a:t>
            </a:r>
            <a:r>
              <a:rPr lang="en-US" altLang="zh-CN" sz="2000" dirty="0" err="1">
                <a:latin typeface="微软雅黑" panose="020B0503020204020204" pitchFamily="34" charset="-122"/>
                <a:cs typeface="微软雅黑" panose="020B0503020204020204" pitchFamily="34" charset="-122"/>
              </a:rPr>
              <a:t>，</a:t>
            </a:r>
            <a:r>
              <a:rPr lang="en-US" altLang="zh-CN" sz="2000" dirty="0" err="1" smtClean="0">
                <a:latin typeface="微软雅黑" panose="020B0503020204020204" pitchFamily="34" charset="-122"/>
                <a:cs typeface="微软雅黑" panose="020B0503020204020204" pitchFamily="34" charset="-122"/>
              </a:rPr>
              <a:t>并对其实施预防性行动</a:t>
            </a:r>
            <a:endParaRPr lang="en-US" altLang="zh-CN" sz="2000" dirty="0">
              <a:latin typeface="微软雅黑" panose="020B0503020204020204" pitchFamily="34" charset="-122"/>
              <a:cs typeface="微软雅黑" panose="020B0503020204020204" pitchFamily="34" charset="-122"/>
            </a:endParaRPr>
          </a:p>
        </p:txBody>
      </p:sp>
      <p:sp>
        <p:nvSpPr>
          <p:cNvPr id="4" name="矩形 3"/>
          <p:cNvSpPr/>
          <p:nvPr/>
        </p:nvSpPr>
        <p:spPr>
          <a:xfrm>
            <a:off x="5249661" y="1222864"/>
            <a:ext cx="719339" cy="923330"/>
          </a:xfrm>
          <a:prstGeom prst="rect">
            <a:avLst/>
          </a:prstGeom>
          <a:noFill/>
        </p:spPr>
        <p:txBody>
          <a:bodyPr wrap="square" lIns="91440" tIns="45720" rIns="91440" bIns="45720">
            <a:spAutoFit/>
          </a:bodyPr>
          <a:lstStyle/>
          <a:p>
            <a:pPr algn="ctr"/>
            <a:r>
              <a:rPr lang="zh-CN" altLang="en-US" sz="54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a:t>
            </a:r>
            <a:endParaRPr lang="zh-CN" altLang="en-US" sz="54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16" name="矩形 15"/>
          <p:cNvSpPr/>
          <p:nvPr/>
        </p:nvSpPr>
        <p:spPr>
          <a:xfrm>
            <a:off x="5249661" y="2128698"/>
            <a:ext cx="719339" cy="923330"/>
          </a:xfrm>
          <a:prstGeom prst="rect">
            <a:avLst/>
          </a:prstGeom>
          <a:noFill/>
        </p:spPr>
        <p:txBody>
          <a:bodyPr wrap="square" lIns="91440" tIns="45720" rIns="91440" bIns="45720">
            <a:spAutoFit/>
          </a:bodyPr>
          <a:lstStyle/>
          <a:p>
            <a:pPr algn="ctr"/>
            <a:r>
              <a:rPr lang="en-US" altLang="zh-CN"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zh-CN" alt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9"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TextBox 20"/>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5" name="日期占位符 4"/>
          <p:cNvSpPr>
            <a:spLocks noGrp="1"/>
          </p:cNvSpPr>
          <p:nvPr>
            <p:ph type="dt" sz="half" idx="10"/>
          </p:nvPr>
        </p:nvSpPr>
        <p:spPr/>
        <p:txBody>
          <a:bodyPr/>
          <a:lstStyle/>
          <a:p>
            <a:fld id="{34BF841D-1650-4219-B9A6-991AD504A8B0}" type="datetime11">
              <a:rPr lang="zh-CN" altLang="en-US" smtClean="0"/>
            </a:fld>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20"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2"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ustDataLst>
      <p:tags r:id="rId1"/>
    </p:custDataLst>
  </p:cSld>
  <p:clrMapOvr>
    <a:masterClrMapping/>
  </p:clrMapOvr>
  <p:transition spd="slow" advTm="7416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3016210"/>
          </a:xfrm>
          <a:prstGeom prst="rect">
            <a:avLst/>
          </a:prstGeom>
          <a:noFill/>
        </p:spPr>
        <p:txBody>
          <a:bodyPr wrap="square" rtlCol="0">
            <a:spAutoFit/>
          </a:bodyPr>
          <a:lstStyle/>
          <a:p>
            <a:endParaRPr lang="en-US" altLang="zh-CN" sz="2000" spc="70" dirty="0">
              <a:latin typeface="+mn-ea"/>
            </a:endParaRPr>
          </a:p>
          <a:p>
            <a:pPr>
              <a:lnSpc>
                <a:spcPts val="2800"/>
              </a:lnSpc>
              <a:tabLst>
                <a:tab pos="558800" algn="l"/>
              </a:tabLst>
            </a:pPr>
            <a:r>
              <a:rPr lang="zh-CN" altLang="en-US" sz="2000" dirty="0" smtClean="0">
                <a:solidFill>
                  <a:srgbClr val="FF6600"/>
                </a:solidFill>
                <a:latin typeface="+mn-ea"/>
                <a:cs typeface="黑体" panose="02010609060101010101" pitchFamily="18" charset="-122"/>
              </a:rPr>
              <a:t> </a:t>
            </a:r>
            <a:r>
              <a:rPr lang="en-US" altLang="zh-CN" sz="2000" b="1" dirty="0">
                <a:solidFill>
                  <a:srgbClr val="FF0000"/>
                </a:solidFill>
                <a:latin typeface="+mn-ea"/>
                <a:cs typeface="微软雅黑" panose="020B0503020204020204" pitchFamily="34" charset="-122"/>
              </a:rPr>
              <a:t>什么叫“安全”？</a:t>
            </a:r>
            <a:r>
              <a:rPr lang="en-US" altLang="zh-CN" sz="2000" dirty="0" err="1">
                <a:solidFill>
                  <a:srgbClr val="595959"/>
                </a:solidFill>
                <a:latin typeface="+mn-ea"/>
                <a:cs typeface="微软雅黑" panose="020B0503020204020204" pitchFamily="34" charset="-122"/>
              </a:rPr>
              <a:t>安全是没有伤害、没有损失、没有危险、没有事故发生。</a:t>
            </a:r>
            <a:r>
              <a:rPr lang="en-US" altLang="zh-CN" sz="2000" dirty="0" err="1" smtClean="0">
                <a:solidFill>
                  <a:srgbClr val="595959"/>
                </a:solidFill>
                <a:latin typeface="+mn-ea"/>
                <a:cs typeface="微软雅黑" panose="020B0503020204020204" pitchFamily="34" charset="-122"/>
              </a:rPr>
              <a:t>这里说的四个没有是</a:t>
            </a:r>
            <a:r>
              <a:rPr lang="en-US" altLang="zh-CN" sz="2000" b="1" dirty="0" err="1" smtClean="0">
                <a:solidFill>
                  <a:srgbClr val="FF0000"/>
                </a:solidFill>
                <a:latin typeface="+mn-ea"/>
                <a:cs typeface="微软雅黑" panose="020B0503020204020204" pitchFamily="34" charset="-122"/>
              </a:rPr>
              <a:t>安全的表征</a:t>
            </a:r>
            <a:r>
              <a:rPr lang="en-US" altLang="zh-CN" sz="2000" dirty="0" err="1">
                <a:solidFill>
                  <a:srgbClr val="595959"/>
                </a:solidFill>
                <a:latin typeface="+mn-ea"/>
                <a:cs typeface="微软雅黑" panose="020B0503020204020204" pitchFamily="34" charset="-122"/>
              </a:rPr>
              <a:t>，是一个我们希望的结果</a:t>
            </a:r>
            <a:r>
              <a:rPr lang="en-US" altLang="zh-CN" sz="2000" dirty="0" smtClean="0">
                <a:solidFill>
                  <a:srgbClr val="595959"/>
                </a:solidFill>
                <a:latin typeface="+mn-ea"/>
                <a:cs typeface="微软雅黑" panose="020B0503020204020204" pitchFamily="34" charset="-122"/>
              </a:rPr>
              <a:t>。</a:t>
            </a:r>
            <a:endParaRPr lang="en-US" altLang="zh-CN" sz="2000" dirty="0" smtClean="0">
              <a:solidFill>
                <a:srgbClr val="595959"/>
              </a:solidFill>
              <a:latin typeface="+mn-ea"/>
              <a:cs typeface="微软雅黑" panose="020B0503020204020204" pitchFamily="34" charset="-122"/>
            </a:endParaRPr>
          </a:p>
          <a:p>
            <a:pPr>
              <a:lnSpc>
                <a:spcPts val="2800"/>
              </a:lnSpc>
              <a:tabLst>
                <a:tab pos="558800" algn="l"/>
              </a:tabLst>
            </a:pPr>
            <a:endParaRPr lang="en-US" altLang="zh-CN" sz="2000" dirty="0" smtClean="0">
              <a:solidFill>
                <a:srgbClr val="595959"/>
              </a:solidFill>
              <a:latin typeface="+mn-ea"/>
              <a:cs typeface="微软雅黑" panose="020B0503020204020204" pitchFamily="34" charset="-122"/>
            </a:endParaRPr>
          </a:p>
          <a:p>
            <a:pPr>
              <a:lnSpc>
                <a:spcPts val="2800"/>
              </a:lnSpc>
              <a:tabLst>
                <a:tab pos="558800" algn="l"/>
              </a:tabLst>
            </a:pPr>
            <a:r>
              <a:rPr lang="en-US" altLang="zh-CN" sz="2000" b="1" dirty="0" err="1" smtClean="0">
                <a:solidFill>
                  <a:srgbClr val="FF0000"/>
                </a:solidFill>
                <a:latin typeface="+mn-ea"/>
                <a:cs typeface="微软雅黑" panose="020B0503020204020204" pitchFamily="34" charset="-122"/>
              </a:rPr>
              <a:t>安全的本质应包括两层含义</a:t>
            </a:r>
            <a:r>
              <a:rPr lang="en-US" altLang="zh-CN" sz="2000" b="1" dirty="0">
                <a:solidFill>
                  <a:srgbClr val="FF0000"/>
                </a:solidFill>
                <a:latin typeface="+mn-ea"/>
                <a:cs typeface="微软雅黑" panose="020B0503020204020204" pitchFamily="34" charset="-122"/>
              </a:rPr>
              <a:t>：</a:t>
            </a:r>
            <a:endParaRPr lang="en-US" altLang="zh-CN" sz="2000" b="1" dirty="0">
              <a:solidFill>
                <a:srgbClr val="FF0000"/>
              </a:solidFill>
              <a:latin typeface="+mn-ea"/>
              <a:cs typeface="微软雅黑" panose="020B0503020204020204" pitchFamily="34" charset="-122"/>
            </a:endParaRPr>
          </a:p>
          <a:p>
            <a:pPr>
              <a:lnSpc>
                <a:spcPts val="3200"/>
              </a:lnSpc>
              <a:tabLst>
                <a:tab pos="558800" algn="l"/>
              </a:tabLst>
            </a:pPr>
            <a:r>
              <a:rPr lang="en-US" altLang="zh-CN" sz="2000" dirty="0" smtClean="0">
                <a:solidFill>
                  <a:srgbClr val="595959"/>
                </a:solidFill>
                <a:latin typeface="+mn-ea"/>
                <a:cs typeface="微软雅黑" panose="020B0503020204020204" pitchFamily="34" charset="-122"/>
              </a:rPr>
              <a:t>——</a:t>
            </a:r>
            <a:r>
              <a:rPr lang="en-US" altLang="zh-CN" sz="2000" dirty="0" err="1" smtClean="0">
                <a:solidFill>
                  <a:srgbClr val="595959"/>
                </a:solidFill>
                <a:latin typeface="+mn-ea"/>
                <a:cs typeface="微软雅黑" panose="020B0503020204020204" pitchFamily="34" charset="-122"/>
              </a:rPr>
              <a:t>预知</a:t>
            </a:r>
            <a:r>
              <a:rPr lang="en-US" altLang="zh-CN" sz="2000" dirty="0" err="1">
                <a:solidFill>
                  <a:srgbClr val="595959"/>
                </a:solidFill>
                <a:latin typeface="+mn-ea"/>
                <a:cs typeface="微软雅黑" panose="020B0503020204020204" pitchFamily="34" charset="-122"/>
              </a:rPr>
              <a:t>、预测、</a:t>
            </a:r>
            <a:r>
              <a:rPr lang="en-US" altLang="zh-CN" sz="2000" dirty="0" err="1" smtClean="0">
                <a:solidFill>
                  <a:srgbClr val="595959"/>
                </a:solidFill>
                <a:latin typeface="+mn-ea"/>
                <a:cs typeface="微软雅黑" panose="020B0503020204020204" pitchFamily="34" charset="-122"/>
              </a:rPr>
              <a:t>分析危险</a:t>
            </a:r>
            <a:endParaRPr lang="en-US" altLang="zh-CN" sz="2000" dirty="0" smtClean="0">
              <a:solidFill>
                <a:srgbClr val="595959"/>
              </a:solidFill>
              <a:latin typeface="+mn-ea"/>
              <a:cs typeface="微软雅黑" panose="020B0503020204020204" pitchFamily="34" charset="-122"/>
            </a:endParaRPr>
          </a:p>
          <a:p>
            <a:pPr>
              <a:lnSpc>
                <a:spcPts val="3200"/>
              </a:lnSpc>
              <a:tabLst>
                <a:tab pos="558800" algn="l"/>
              </a:tabLst>
            </a:pPr>
            <a:r>
              <a:rPr lang="en-US" altLang="zh-CN" sz="2000" dirty="0" smtClean="0">
                <a:solidFill>
                  <a:srgbClr val="595959"/>
                </a:solidFill>
                <a:latin typeface="+mn-ea"/>
                <a:cs typeface="微软雅黑" panose="020B0503020204020204" pitchFamily="34" charset="-122"/>
              </a:rPr>
              <a:t>——</a:t>
            </a:r>
            <a:r>
              <a:rPr lang="en-US" altLang="zh-CN" sz="2000" dirty="0" err="1" smtClean="0">
                <a:solidFill>
                  <a:srgbClr val="595959"/>
                </a:solidFill>
                <a:latin typeface="+mn-ea"/>
                <a:cs typeface="微软雅黑" panose="020B0503020204020204" pitchFamily="34" charset="-122"/>
              </a:rPr>
              <a:t>限制</a:t>
            </a:r>
            <a:r>
              <a:rPr lang="en-US" altLang="zh-CN" sz="2000" dirty="0" err="1">
                <a:solidFill>
                  <a:srgbClr val="595959"/>
                </a:solidFill>
                <a:latin typeface="+mn-ea"/>
                <a:cs typeface="微软雅黑" panose="020B0503020204020204" pitchFamily="34" charset="-122"/>
              </a:rPr>
              <a:t>、控制、</a:t>
            </a:r>
            <a:r>
              <a:rPr lang="en-US" altLang="zh-CN" sz="2000" dirty="0" err="1" smtClean="0">
                <a:solidFill>
                  <a:srgbClr val="595959"/>
                </a:solidFill>
                <a:latin typeface="+mn-ea"/>
                <a:cs typeface="微软雅黑" panose="020B0503020204020204" pitchFamily="34" charset="-122"/>
              </a:rPr>
              <a:t>消除危险</a:t>
            </a:r>
            <a:endParaRPr lang="en-US" altLang="zh-CN" sz="2000" dirty="0">
              <a:latin typeface="+mn-ea"/>
            </a:endParaRPr>
          </a:p>
        </p:txBody>
      </p:sp>
      <p:sp>
        <p:nvSpPr>
          <p:cNvPr id="29" name="五边形 28"/>
          <p:cNvSpPr/>
          <p:nvPr/>
        </p:nvSpPr>
        <p:spPr bwMode="auto">
          <a:xfrm>
            <a:off x="784614" y="1442737"/>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789078" y="2881043"/>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2" name="Freeform 8"/>
          <p:cNvSpPr/>
          <p:nvPr/>
        </p:nvSpPr>
        <p:spPr bwMode="auto">
          <a:xfrm>
            <a:off x="5121862" y="407020"/>
            <a:ext cx="1698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4" name="TextBox 44"/>
          <p:cNvSpPr txBox="1"/>
          <p:nvPr/>
        </p:nvSpPr>
        <p:spPr>
          <a:xfrm>
            <a:off x="5262019" y="407020"/>
            <a:ext cx="15578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安全的概念</a:t>
            </a:r>
            <a:endParaRPr lang="en-US" altLang="zh-CN" sz="2000" spc="70" dirty="0">
              <a:solidFill>
                <a:schemeClr val="bg1"/>
              </a:solidFill>
              <a:latin typeface="+mj-ea"/>
            </a:endParaRPr>
          </a:p>
        </p:txBody>
      </p:sp>
      <p:sp>
        <p:nvSpPr>
          <p:cNvPr id="27"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TextBox 27"/>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3" name="日期占位符 2"/>
          <p:cNvSpPr>
            <a:spLocks noGrp="1"/>
          </p:cNvSpPr>
          <p:nvPr>
            <p:ph type="dt" sz="half" idx="10"/>
          </p:nvPr>
        </p:nvSpPr>
        <p:spPr/>
        <p:txBody>
          <a:bodyPr/>
          <a:lstStyle/>
          <a:p>
            <a:fld id="{A9B7F11A-F0B3-4B0E-B70A-5E65C208C0B0}"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Sld>
  <p:clrMapOvr>
    <a:masterClrMapping/>
  </p:clrMapOvr>
  <p:transition spd="slow" advTm="47286">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4042132"/>
          </a:xfrm>
          <a:prstGeom prst="rect">
            <a:avLst/>
          </a:prstGeom>
          <a:noFill/>
        </p:spPr>
        <p:txBody>
          <a:bodyPr wrap="square" rtlCol="0">
            <a:spAutoFit/>
          </a:bodyPr>
          <a:lstStyle/>
          <a:p>
            <a:pPr lvl="0">
              <a:lnSpc>
                <a:spcPct val="150000"/>
              </a:lnSpc>
            </a:pPr>
            <a:r>
              <a:rPr lang="zh-CN" altLang="en-US" sz="2000" b="1" dirty="0" smtClean="0">
                <a:solidFill>
                  <a:srgbClr val="FF0000"/>
                </a:solidFill>
                <a:latin typeface="+mn-ea"/>
                <a:cs typeface="微软雅黑" panose="020B0503020204020204" pitchFamily="34" charset="-122"/>
                <a:sym typeface="Arial" panose="020B0604020202020204" pitchFamily="34" charset="0"/>
              </a:rPr>
              <a:t>风险</a:t>
            </a:r>
            <a:r>
              <a:rPr lang="zh-CN" altLang="en-US" sz="2000" b="1" spc="70" dirty="0" smtClean="0">
                <a:solidFill>
                  <a:srgbClr val="FF0000"/>
                </a:solidFill>
                <a:latin typeface="+mn-ea"/>
                <a:sym typeface="Arial" panose="020B0604020202020204" pitchFamily="34" charset="0"/>
              </a:rPr>
              <a:t>点：</a:t>
            </a:r>
            <a:r>
              <a:rPr lang="zh-CN" altLang="en-US" sz="2000" dirty="0" smtClean="0">
                <a:latin typeface="+mn-ea"/>
                <a:sym typeface="Arial" panose="020B0604020202020204" pitchFamily="34" charset="0"/>
              </a:rPr>
              <a:t>指</a:t>
            </a:r>
            <a:r>
              <a:rPr lang="zh-CN" altLang="en-US" sz="2000" dirty="0">
                <a:latin typeface="+mn-ea"/>
                <a:sym typeface="Arial" panose="020B0604020202020204" pitchFamily="34" charset="0"/>
              </a:rPr>
              <a:t>伴随风险的部位、设施、场所和区域，以及在特定部位、</a:t>
            </a:r>
            <a:r>
              <a:rPr lang="zh-CN" altLang="en-US" sz="2000" b="1" dirty="0">
                <a:solidFill>
                  <a:srgbClr val="FF0000"/>
                </a:solidFill>
                <a:latin typeface="+mn-ea"/>
                <a:sym typeface="Arial" panose="020B0604020202020204" pitchFamily="34" charset="0"/>
              </a:rPr>
              <a:t>设施</a:t>
            </a:r>
            <a:r>
              <a:rPr lang="zh-CN" altLang="en-US" sz="2000" dirty="0">
                <a:latin typeface="+mn-ea"/>
                <a:sym typeface="Arial" panose="020B0604020202020204" pitchFamily="34" charset="0"/>
              </a:rPr>
              <a:t>、场所和区域实施的伴随风险的</a:t>
            </a:r>
            <a:r>
              <a:rPr lang="zh-CN" altLang="en-US" sz="2000" b="1" dirty="0">
                <a:solidFill>
                  <a:srgbClr val="FF0000"/>
                </a:solidFill>
                <a:latin typeface="+mn-ea"/>
                <a:sym typeface="Arial" panose="020B0604020202020204" pitchFamily="34" charset="0"/>
              </a:rPr>
              <a:t>作业过程</a:t>
            </a:r>
            <a:r>
              <a:rPr lang="zh-CN" altLang="en-US" sz="2000" dirty="0">
                <a:latin typeface="+mn-ea"/>
                <a:sym typeface="Arial" panose="020B0604020202020204" pitchFamily="34" charset="0"/>
              </a:rPr>
              <a:t>，或以上两者的</a:t>
            </a:r>
            <a:r>
              <a:rPr lang="zh-CN" altLang="en-US" sz="2000" dirty="0" smtClean="0">
                <a:latin typeface="+mn-ea"/>
                <a:sym typeface="Arial" panose="020B0604020202020204" pitchFamily="34" charset="0"/>
              </a:rPr>
              <a:t>组合</a:t>
            </a:r>
            <a:endParaRPr lang="en-US" altLang="zh-CN" sz="2000" dirty="0" smtClean="0">
              <a:latin typeface="+mn-ea"/>
              <a:sym typeface="Arial" panose="020B0604020202020204" pitchFamily="34" charset="0"/>
            </a:endParaRPr>
          </a:p>
          <a:p>
            <a:pPr lvl="0">
              <a:lnSpc>
                <a:spcPct val="150000"/>
              </a:lnSpc>
            </a:pPr>
            <a:endParaRPr lang="en-US" altLang="zh-CN" sz="1000" dirty="0">
              <a:latin typeface="+mn-ea"/>
              <a:sym typeface="Arial" panose="020B0604020202020204" pitchFamily="34" charset="0"/>
            </a:endParaRPr>
          </a:p>
          <a:p>
            <a:pPr>
              <a:lnSpc>
                <a:spcPct val="150000"/>
              </a:lnSpc>
              <a:tabLst>
                <a:tab pos="558800" algn="l"/>
              </a:tabLst>
            </a:pPr>
            <a:r>
              <a:rPr kumimoji="1" lang="zh-CN" altLang="en-US" sz="2000" b="1" kern="0" dirty="0">
                <a:solidFill>
                  <a:srgbClr val="FF0000"/>
                </a:solidFill>
                <a:latin typeface="+mn-ea"/>
              </a:rPr>
              <a:t>风险点识别（单元划分</a:t>
            </a:r>
            <a:r>
              <a:rPr kumimoji="1" lang="zh-CN" altLang="en-US" sz="2000" b="1" kern="0" dirty="0" smtClean="0">
                <a:solidFill>
                  <a:srgbClr val="FF0000"/>
                </a:solidFill>
                <a:latin typeface="+mn-ea"/>
              </a:rPr>
              <a:t>）：</a:t>
            </a:r>
            <a:r>
              <a:rPr kumimoji="1" lang="zh-CN" altLang="en-US" sz="2000" kern="0" dirty="0" smtClean="0">
                <a:latin typeface="+mn-ea"/>
              </a:rPr>
              <a:t>可</a:t>
            </a:r>
            <a:r>
              <a:rPr kumimoji="1" lang="zh-CN" altLang="en-US" sz="2000" kern="0" dirty="0">
                <a:latin typeface="+mn-ea"/>
              </a:rPr>
              <a:t>按车间、班组、岗位所管辖的区域，以区域内</a:t>
            </a:r>
            <a:r>
              <a:rPr kumimoji="1" lang="zh-CN" altLang="en-US" sz="2000" b="1" kern="0" dirty="0">
                <a:solidFill>
                  <a:srgbClr val="FF0000"/>
                </a:solidFill>
                <a:latin typeface="+mn-ea"/>
              </a:rPr>
              <a:t>活动、过程</a:t>
            </a:r>
            <a:r>
              <a:rPr kumimoji="1" lang="zh-CN" altLang="en-US" sz="2000" kern="0" dirty="0">
                <a:latin typeface="+mn-ea"/>
              </a:rPr>
              <a:t>及所包含的</a:t>
            </a:r>
            <a:r>
              <a:rPr kumimoji="1" lang="zh-CN" altLang="en-US" sz="2000" b="1" kern="0" dirty="0">
                <a:solidFill>
                  <a:srgbClr val="FF0000"/>
                </a:solidFill>
                <a:latin typeface="+mn-ea"/>
              </a:rPr>
              <a:t>设施设备</a:t>
            </a:r>
            <a:r>
              <a:rPr kumimoji="1" lang="zh-CN" altLang="en-US" sz="2000" kern="0" dirty="0">
                <a:latin typeface="+mn-ea"/>
              </a:rPr>
              <a:t>为内容对识别单元再进行细分，形成相对独立的“模块”</a:t>
            </a:r>
            <a:r>
              <a:rPr kumimoji="1" lang="zh-CN" altLang="en-US" sz="2000" kern="0" dirty="0" smtClean="0">
                <a:latin typeface="+mn-ea"/>
              </a:rPr>
              <a:t>单元</a:t>
            </a:r>
            <a:endParaRPr kumimoji="1" lang="en-US" altLang="zh-CN" sz="2000" kern="0" dirty="0" smtClean="0">
              <a:latin typeface="+mn-ea"/>
            </a:endParaRPr>
          </a:p>
          <a:p>
            <a:pPr>
              <a:lnSpc>
                <a:spcPct val="150000"/>
              </a:lnSpc>
              <a:tabLst>
                <a:tab pos="558800" algn="l"/>
              </a:tabLst>
            </a:pPr>
            <a:endParaRPr kumimoji="1" lang="zh-CN" altLang="en-US" sz="1000" b="1" kern="0" dirty="0">
              <a:solidFill>
                <a:srgbClr val="3600FF"/>
              </a:solidFill>
              <a:latin typeface="微软雅黑" panose="020B0503020204020204" pitchFamily="34" charset="-122"/>
              <a:ea typeface="微软雅黑" panose="020B0503020204020204" pitchFamily="34" charset="-122"/>
            </a:endParaRPr>
          </a:p>
          <a:p>
            <a:pPr>
              <a:lnSpc>
                <a:spcPts val="2800"/>
              </a:lnSpc>
              <a:tabLst>
                <a:tab pos="558800" algn="l"/>
              </a:tabLst>
            </a:pPr>
            <a:r>
              <a:rPr lang="zh-CN" altLang="zh-CN" sz="2000" b="1" dirty="0" smtClean="0">
                <a:solidFill>
                  <a:srgbClr val="FF0000"/>
                </a:solidFill>
              </a:rPr>
              <a:t>使用</a:t>
            </a:r>
            <a:r>
              <a:rPr lang="zh-CN" altLang="zh-CN" sz="2000" b="1" dirty="0">
                <a:solidFill>
                  <a:srgbClr val="FF0000"/>
                </a:solidFill>
              </a:rPr>
              <a:t>单位应当以在用的单台（套）特种设备及其作业活动为辨识单元进行风险点划分</a:t>
            </a:r>
            <a:endParaRPr lang="en-US" altLang="zh-CN" sz="2000" b="1" dirty="0" smtClean="0">
              <a:solidFill>
                <a:srgbClr val="FF0000"/>
              </a:solidFill>
              <a:latin typeface="+mn-ea"/>
              <a:cs typeface="微软雅黑" panose="020B0503020204020204" pitchFamily="34" charset="-122"/>
            </a:endParaRPr>
          </a:p>
        </p:txBody>
      </p:sp>
      <p:sp>
        <p:nvSpPr>
          <p:cNvPr id="29" name="五边形 28"/>
          <p:cNvSpPr/>
          <p:nvPr/>
        </p:nvSpPr>
        <p:spPr bwMode="auto">
          <a:xfrm>
            <a:off x="784614" y="1239537"/>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789078" y="2792143"/>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2" name="Freeform 8"/>
          <p:cNvSpPr/>
          <p:nvPr/>
        </p:nvSpPr>
        <p:spPr bwMode="auto">
          <a:xfrm>
            <a:off x="5121862" y="407020"/>
            <a:ext cx="1698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t>风险点</a:t>
            </a:r>
            <a:endParaRPr lang="zh-CN" altLang="en-US" sz="2000" dirty="0"/>
          </a:p>
        </p:txBody>
      </p:sp>
      <p:sp>
        <p:nvSpPr>
          <p:cNvPr id="27"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TextBox 27"/>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13" name="TextBox 12"/>
          <p:cNvSpPr txBox="1"/>
          <p:nvPr/>
        </p:nvSpPr>
        <p:spPr>
          <a:xfrm>
            <a:off x="88909" y="4176850"/>
            <a:ext cx="1043968" cy="707886"/>
          </a:xfrm>
          <a:prstGeom prst="rect">
            <a:avLst/>
          </a:prstGeom>
          <a:noFill/>
        </p:spPr>
        <p:txBody>
          <a:bodyPr wrap="square" rtlCol="0">
            <a:spAutoFit/>
          </a:bodyPr>
          <a:lstStyle/>
          <a:p>
            <a:r>
              <a:rPr lang="zh-CN" altLang="en-US" sz="2000" dirty="0" smtClean="0"/>
              <a:t>标准</a:t>
            </a:r>
            <a:r>
              <a:rPr lang="en-US" altLang="zh-CN" sz="2000" dirty="0" smtClean="0"/>
              <a:t>5.3.1.1</a:t>
            </a:r>
            <a:endParaRPr lang="zh-CN" altLang="en-US" sz="2000" dirty="0"/>
          </a:p>
        </p:txBody>
      </p:sp>
      <p:sp>
        <p:nvSpPr>
          <p:cNvPr id="14" name="矩形标注 13"/>
          <p:cNvSpPr/>
          <p:nvPr/>
        </p:nvSpPr>
        <p:spPr bwMode="auto">
          <a:xfrm>
            <a:off x="1243328" y="4203701"/>
            <a:ext cx="7024371" cy="780848"/>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FCE74365-AB2B-4007-8388-9C423EADAFBF}"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5"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Sld>
  <p:clrMapOvr>
    <a:masterClrMapping/>
  </p:clrMapOvr>
  <p:transition spd="slow" advTm="77949">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3041858"/>
          </a:xfrm>
          <a:prstGeom prst="rect">
            <a:avLst/>
          </a:prstGeom>
          <a:noFill/>
        </p:spPr>
        <p:txBody>
          <a:bodyPr wrap="square" rtlCol="0">
            <a:spAutoFit/>
          </a:bodyPr>
          <a:lstStyle/>
          <a:p>
            <a:pPr>
              <a:lnSpc>
                <a:spcPts val="4000"/>
              </a:lnSpc>
              <a:tabLst>
                <a:tab pos="215900" algn="l"/>
              </a:tabLst>
            </a:pPr>
            <a:r>
              <a:rPr kumimoji="1" lang="zh-CN" altLang="en-US" sz="2000" b="1" kern="0" dirty="0">
                <a:solidFill>
                  <a:srgbClr val="FF0000"/>
                </a:solidFill>
                <a:latin typeface="+mn-ea"/>
              </a:rPr>
              <a:t>危险源：</a:t>
            </a:r>
            <a:r>
              <a:rPr kumimoji="1" lang="en-US" altLang="zh-CN" sz="2000" kern="0" dirty="0" err="1" smtClean="0">
                <a:latin typeface="+mn-ea"/>
              </a:rPr>
              <a:t>可能导致人员伤害和</a:t>
            </a:r>
            <a:r>
              <a:rPr kumimoji="1" lang="en-US" altLang="zh-CN" sz="2000" kern="0" dirty="0" err="1">
                <a:latin typeface="+mn-ea"/>
              </a:rPr>
              <a:t>（或）健康损害的根源、状态或行为</a:t>
            </a:r>
            <a:r>
              <a:rPr kumimoji="1" lang="en-US" altLang="zh-CN" sz="2000" kern="0" dirty="0" err="1" smtClean="0">
                <a:latin typeface="+mn-ea"/>
              </a:rPr>
              <a:t>，</a:t>
            </a:r>
            <a:r>
              <a:rPr kumimoji="1" lang="en-US" altLang="zh-CN" sz="2000" kern="0" dirty="0" err="1">
                <a:latin typeface="+mn-ea"/>
              </a:rPr>
              <a:t>或它们的组合</a:t>
            </a:r>
            <a:endParaRPr kumimoji="1" lang="en-US" altLang="zh-CN" sz="2000" kern="0" dirty="0">
              <a:latin typeface="+mn-ea"/>
            </a:endParaRPr>
          </a:p>
          <a:p>
            <a:pPr>
              <a:lnSpc>
                <a:spcPts val="3300"/>
              </a:lnSpc>
              <a:tabLst>
                <a:tab pos="215900" algn="l"/>
              </a:tabLst>
            </a:pPr>
            <a:endParaRPr kumimoji="1" lang="en-US" altLang="zh-CN" sz="1000" b="1" kern="0" dirty="0" smtClean="0">
              <a:solidFill>
                <a:srgbClr val="FF0000"/>
              </a:solidFill>
              <a:latin typeface="+mn-ea"/>
            </a:endParaRPr>
          </a:p>
          <a:p>
            <a:pPr>
              <a:lnSpc>
                <a:spcPts val="3300"/>
              </a:lnSpc>
              <a:tabLst>
                <a:tab pos="215900" algn="l"/>
              </a:tabLst>
            </a:pPr>
            <a:r>
              <a:rPr kumimoji="1" lang="zh-CN" altLang="en-US" sz="2000" b="1" kern="0" dirty="0" smtClean="0">
                <a:solidFill>
                  <a:srgbClr val="FF0000"/>
                </a:solidFill>
                <a:latin typeface="+mn-ea"/>
              </a:rPr>
              <a:t>危险源辨识：</a:t>
            </a:r>
            <a:r>
              <a:rPr kumimoji="1" lang="zh-CN" altLang="en-US" sz="2000" kern="0" dirty="0" smtClean="0">
                <a:latin typeface="+mn-ea"/>
              </a:rPr>
              <a:t>识别危险源的存在并确定其特性的过程</a:t>
            </a:r>
            <a:endParaRPr kumimoji="1" lang="zh-CN" altLang="en-US" sz="2000" kern="0" dirty="0">
              <a:latin typeface="+mn-ea"/>
            </a:endParaRPr>
          </a:p>
          <a:p>
            <a:pPr lvl="0">
              <a:lnSpc>
                <a:spcPts val="2800"/>
              </a:lnSpc>
              <a:tabLst>
                <a:tab pos="558800" algn="l"/>
              </a:tabLst>
            </a:pPr>
            <a:endParaRPr kumimoji="1" lang="zh-CN" altLang="en-US" sz="1000" b="1" kern="0" dirty="0">
              <a:solidFill>
                <a:srgbClr val="3600FF"/>
              </a:solidFill>
              <a:latin typeface="微软雅黑" panose="020B0503020204020204" pitchFamily="34" charset="-122"/>
              <a:ea typeface="微软雅黑" panose="020B0503020204020204" pitchFamily="34" charset="-122"/>
            </a:endParaRPr>
          </a:p>
          <a:p>
            <a:pPr>
              <a:lnSpc>
                <a:spcPts val="2800"/>
              </a:lnSpc>
              <a:tabLst>
                <a:tab pos="558800" algn="l"/>
              </a:tabLst>
            </a:pPr>
            <a:r>
              <a:rPr lang="zh-CN" altLang="zh-CN" sz="2000" b="1" dirty="0" smtClean="0">
                <a:solidFill>
                  <a:srgbClr val="FF0000"/>
                </a:solidFill>
              </a:rPr>
              <a:t>危险</a:t>
            </a:r>
            <a:r>
              <a:rPr lang="zh-CN" altLang="zh-CN" sz="2000" b="1" dirty="0">
                <a:solidFill>
                  <a:srgbClr val="FF0000"/>
                </a:solidFill>
              </a:rPr>
              <a:t>源辨识范围应考虑人的因素、物的因素、环境因素和管理因素四个方面</a:t>
            </a:r>
            <a:endParaRPr lang="en-US" altLang="zh-CN" sz="2000" b="1" dirty="0">
              <a:solidFill>
                <a:srgbClr val="FF0000"/>
              </a:solidFill>
            </a:endParaRPr>
          </a:p>
        </p:txBody>
      </p:sp>
      <p:sp>
        <p:nvSpPr>
          <p:cNvPr id="29" name="五边形 28"/>
          <p:cNvSpPr/>
          <p:nvPr/>
        </p:nvSpPr>
        <p:spPr bwMode="auto">
          <a:xfrm>
            <a:off x="784614" y="1239537"/>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789078" y="2601643"/>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2" name="Freeform 8"/>
          <p:cNvSpPr/>
          <p:nvPr/>
        </p:nvSpPr>
        <p:spPr bwMode="auto">
          <a:xfrm>
            <a:off x="5121862" y="407020"/>
            <a:ext cx="1698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t>危险源</a:t>
            </a:r>
            <a:endParaRPr lang="zh-CN" altLang="en-US" sz="2000" dirty="0"/>
          </a:p>
        </p:txBody>
      </p:sp>
      <p:sp>
        <p:nvSpPr>
          <p:cNvPr id="27"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TextBox 27"/>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13" name="TextBox 12"/>
          <p:cNvSpPr txBox="1"/>
          <p:nvPr/>
        </p:nvSpPr>
        <p:spPr>
          <a:xfrm>
            <a:off x="188779" y="3240325"/>
            <a:ext cx="970435" cy="707886"/>
          </a:xfrm>
          <a:prstGeom prst="rect">
            <a:avLst/>
          </a:prstGeom>
          <a:noFill/>
        </p:spPr>
        <p:txBody>
          <a:bodyPr wrap="square" rtlCol="0">
            <a:spAutoFit/>
          </a:bodyPr>
          <a:lstStyle/>
          <a:p>
            <a:r>
              <a:rPr lang="zh-CN" altLang="en-US" sz="2000" dirty="0" smtClean="0"/>
              <a:t>标准</a:t>
            </a:r>
            <a:r>
              <a:rPr lang="en-US" altLang="zh-CN" sz="2000" dirty="0" smtClean="0"/>
              <a:t>5.3.1.3</a:t>
            </a:r>
            <a:endParaRPr lang="zh-CN" altLang="en-US" sz="2000" dirty="0"/>
          </a:p>
        </p:txBody>
      </p:sp>
      <p:sp>
        <p:nvSpPr>
          <p:cNvPr id="14" name="矩形标注 13"/>
          <p:cNvSpPr/>
          <p:nvPr/>
        </p:nvSpPr>
        <p:spPr bwMode="auto">
          <a:xfrm>
            <a:off x="1243328" y="3263901"/>
            <a:ext cx="7024371" cy="780848"/>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4E77C805-E6B7-44A6-82EC-27F2BDB720A3}"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5"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Sld>
  <p:clrMapOvr>
    <a:masterClrMapping/>
  </p:clrMapOvr>
  <p:transition spd="slow" advTm="43099">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4982162" y="407020"/>
            <a:ext cx="3984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TextBox 44"/>
          <p:cNvSpPr txBox="1"/>
          <p:nvPr/>
        </p:nvSpPr>
        <p:spPr>
          <a:xfrm>
            <a:off x="5122319" y="407020"/>
            <a:ext cx="38438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风险分级管控与隐患排查治理</a:t>
            </a:r>
            <a:endParaRPr lang="en-US" altLang="zh-CN" sz="2000" spc="70" dirty="0">
              <a:solidFill>
                <a:schemeClr val="bg1"/>
              </a:solidFill>
              <a:latin typeface="+mj-ea"/>
            </a:endParaRPr>
          </a:p>
        </p:txBody>
      </p:sp>
      <p:sp>
        <p:nvSpPr>
          <p:cNvPr id="22" name="Freeform 3"/>
          <p:cNvSpPr/>
          <p:nvPr/>
        </p:nvSpPr>
        <p:spPr>
          <a:xfrm>
            <a:off x="6262115" y="1555490"/>
            <a:ext cx="2324100" cy="2705100"/>
          </a:xfrm>
          <a:custGeom>
            <a:avLst/>
            <a:gdLst>
              <a:gd name="connsiteX0" fmla="*/ 19050 w 2324100"/>
              <a:gd name="connsiteY0" fmla="*/ 400062 h 2705100"/>
              <a:gd name="connsiteX1" fmla="*/ 400062 w 2324100"/>
              <a:gd name="connsiteY1" fmla="*/ 19050 h 2705100"/>
              <a:gd name="connsiteX2" fmla="*/ 1924037 w 2324100"/>
              <a:gd name="connsiteY2" fmla="*/ 19050 h 2705100"/>
              <a:gd name="connsiteX3" fmla="*/ 2305050 w 2324100"/>
              <a:gd name="connsiteY3" fmla="*/ 400062 h 2705100"/>
              <a:gd name="connsiteX4" fmla="*/ 2305050 w 2324100"/>
              <a:gd name="connsiteY4" fmla="*/ 2305050 h 2705100"/>
              <a:gd name="connsiteX5" fmla="*/ 1924037 w 2324100"/>
              <a:gd name="connsiteY5" fmla="*/ 2686050 h 2705100"/>
              <a:gd name="connsiteX6" fmla="*/ 400062 w 2324100"/>
              <a:gd name="connsiteY6" fmla="*/ 2686050 h 2705100"/>
              <a:gd name="connsiteX7" fmla="*/ 19050 w 2324100"/>
              <a:gd name="connsiteY7" fmla="*/ 2305050 h 2705100"/>
              <a:gd name="connsiteX8" fmla="*/ 19050 w 2324100"/>
              <a:gd name="connsiteY8" fmla="*/ 400062 h 27051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324100" h="2705100">
                <a:moveTo>
                  <a:pt x="19050" y="400062"/>
                </a:moveTo>
                <a:cubicBezTo>
                  <a:pt x="19050" y="189636"/>
                  <a:pt x="189636" y="19050"/>
                  <a:pt x="400062" y="19050"/>
                </a:cubicBezTo>
                <a:lnTo>
                  <a:pt x="1924037" y="19050"/>
                </a:lnTo>
                <a:cubicBezTo>
                  <a:pt x="2134463" y="19050"/>
                  <a:pt x="2305050" y="189636"/>
                  <a:pt x="2305050" y="400062"/>
                </a:cubicBezTo>
                <a:lnTo>
                  <a:pt x="2305050" y="2305050"/>
                </a:lnTo>
                <a:cubicBezTo>
                  <a:pt x="2305050" y="2515476"/>
                  <a:pt x="2134463" y="2686050"/>
                  <a:pt x="1924037" y="2686050"/>
                </a:cubicBezTo>
                <a:lnTo>
                  <a:pt x="400062" y="2686050"/>
                </a:lnTo>
                <a:cubicBezTo>
                  <a:pt x="189636" y="2686050"/>
                  <a:pt x="19050" y="2515476"/>
                  <a:pt x="19050" y="2305050"/>
                </a:cubicBezTo>
                <a:lnTo>
                  <a:pt x="19050" y="400062"/>
                </a:lnTo>
              </a:path>
            </a:pathLst>
          </a:custGeom>
          <a:solidFill>
            <a:srgbClr val="000000">
              <a:alpha val="0"/>
            </a:srgbClr>
          </a:solidFill>
          <a:ln w="381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623316" y="1555490"/>
            <a:ext cx="2324100" cy="2705100"/>
          </a:xfrm>
          <a:custGeom>
            <a:avLst/>
            <a:gdLst>
              <a:gd name="connsiteX0" fmla="*/ 19050 w 2324100"/>
              <a:gd name="connsiteY0" fmla="*/ 400062 h 2705100"/>
              <a:gd name="connsiteX1" fmla="*/ 400062 w 2324100"/>
              <a:gd name="connsiteY1" fmla="*/ 19050 h 2705100"/>
              <a:gd name="connsiteX2" fmla="*/ 1924037 w 2324100"/>
              <a:gd name="connsiteY2" fmla="*/ 19050 h 2705100"/>
              <a:gd name="connsiteX3" fmla="*/ 2305050 w 2324100"/>
              <a:gd name="connsiteY3" fmla="*/ 400062 h 2705100"/>
              <a:gd name="connsiteX4" fmla="*/ 2305050 w 2324100"/>
              <a:gd name="connsiteY4" fmla="*/ 2305050 h 2705100"/>
              <a:gd name="connsiteX5" fmla="*/ 1924037 w 2324100"/>
              <a:gd name="connsiteY5" fmla="*/ 2686050 h 2705100"/>
              <a:gd name="connsiteX6" fmla="*/ 400062 w 2324100"/>
              <a:gd name="connsiteY6" fmla="*/ 2686050 h 2705100"/>
              <a:gd name="connsiteX7" fmla="*/ 19050 w 2324100"/>
              <a:gd name="connsiteY7" fmla="*/ 2305050 h 2705100"/>
              <a:gd name="connsiteX8" fmla="*/ 19050 w 2324100"/>
              <a:gd name="connsiteY8" fmla="*/ 400062 h 27051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324100" h="2705100">
                <a:moveTo>
                  <a:pt x="19050" y="400062"/>
                </a:moveTo>
                <a:cubicBezTo>
                  <a:pt x="19050" y="189636"/>
                  <a:pt x="189636" y="19050"/>
                  <a:pt x="400062" y="19050"/>
                </a:cubicBezTo>
                <a:lnTo>
                  <a:pt x="1924037" y="19050"/>
                </a:lnTo>
                <a:cubicBezTo>
                  <a:pt x="2134463" y="19050"/>
                  <a:pt x="2305050" y="189636"/>
                  <a:pt x="2305050" y="400062"/>
                </a:cubicBezTo>
                <a:lnTo>
                  <a:pt x="2305050" y="2305050"/>
                </a:lnTo>
                <a:cubicBezTo>
                  <a:pt x="2305050" y="2515476"/>
                  <a:pt x="2134463" y="2686050"/>
                  <a:pt x="1924037" y="2686050"/>
                </a:cubicBezTo>
                <a:lnTo>
                  <a:pt x="400062" y="2686050"/>
                </a:lnTo>
                <a:cubicBezTo>
                  <a:pt x="189636" y="2686050"/>
                  <a:pt x="19050" y="2515476"/>
                  <a:pt x="19050" y="2305050"/>
                </a:cubicBezTo>
                <a:lnTo>
                  <a:pt x="19050" y="400062"/>
                </a:lnTo>
              </a:path>
            </a:pathLst>
          </a:custGeom>
          <a:solidFill>
            <a:srgbClr val="000000">
              <a:alpha val="0"/>
            </a:srgbClr>
          </a:solidFill>
          <a:ln w="381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3"/>
          <p:cNvPicPr>
            <a:picLocks noChangeAspect="1" noChangeArrowheads="1"/>
          </p:cNvPicPr>
          <p:nvPr/>
        </p:nvPicPr>
        <p:blipFill>
          <a:blip r:embed="rId1">
            <a:duotone>
              <a:schemeClr val="accent1">
                <a:shade val="45000"/>
                <a:satMod val="135000"/>
              </a:schemeClr>
              <a:prstClr val="white"/>
            </a:duotone>
          </a:blip>
          <a:srcRect/>
          <a:stretch>
            <a:fillRect/>
          </a:stretch>
        </p:blipFill>
        <p:spPr bwMode="auto">
          <a:xfrm>
            <a:off x="3073400" y="1371600"/>
            <a:ext cx="3022600" cy="1625600"/>
          </a:xfrm>
          <a:prstGeom prst="rect">
            <a:avLst/>
          </a:prstGeom>
          <a:noFill/>
        </p:spPr>
      </p:pic>
      <p:pic>
        <p:nvPicPr>
          <p:cNvPr id="26" name="Picture 3"/>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3238500" y="3035300"/>
            <a:ext cx="927100" cy="1257300"/>
          </a:xfrm>
          <a:prstGeom prst="rect">
            <a:avLst/>
          </a:prstGeom>
          <a:noFill/>
        </p:spPr>
      </p:pic>
      <p:pic>
        <p:nvPicPr>
          <p:cNvPr id="27" name="Picture 3"/>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4889500" y="3035300"/>
            <a:ext cx="927100" cy="1257300"/>
          </a:xfrm>
          <a:prstGeom prst="rect">
            <a:avLst/>
          </a:prstGeom>
          <a:noFill/>
        </p:spPr>
      </p:pic>
      <p:sp>
        <p:nvSpPr>
          <p:cNvPr id="28" name="TextBox 1"/>
          <p:cNvSpPr txBox="1"/>
          <p:nvPr/>
        </p:nvSpPr>
        <p:spPr>
          <a:xfrm>
            <a:off x="863600" y="1816100"/>
            <a:ext cx="1846659" cy="417550"/>
          </a:xfrm>
          <a:prstGeom prst="rect">
            <a:avLst/>
          </a:prstGeom>
          <a:noFill/>
        </p:spPr>
        <p:txBody>
          <a:bodyPr wrap="none" lIns="0" tIns="0" rIns="0" rtlCol="0">
            <a:spAutoFit/>
          </a:bodyPr>
          <a:lstStyle/>
          <a:p>
            <a:pPr>
              <a:lnSpc>
                <a:spcPts val="3100"/>
              </a:lnSpc>
            </a:pPr>
            <a:r>
              <a:rPr lang="en-US" altLang="zh-CN" sz="2400" b="1" dirty="0" smtClean="0">
                <a:latin typeface="微软雅黑" panose="020B0503020204020204" pitchFamily="34" charset="-122"/>
                <a:cs typeface="微软雅黑" panose="020B0503020204020204" pitchFamily="34" charset="-122"/>
              </a:rPr>
              <a:t>风险分级管控</a:t>
            </a:r>
            <a:endParaRPr lang="en-US" altLang="zh-CN" sz="2400" b="1" dirty="0" smtClean="0">
              <a:latin typeface="微软雅黑" panose="020B0503020204020204" pitchFamily="34" charset="-122"/>
              <a:cs typeface="微软雅黑" panose="020B0503020204020204" pitchFamily="34" charset="-122"/>
            </a:endParaRPr>
          </a:p>
        </p:txBody>
      </p:sp>
      <p:sp>
        <p:nvSpPr>
          <p:cNvPr id="30" name="TextBox 1"/>
          <p:cNvSpPr txBox="1"/>
          <p:nvPr/>
        </p:nvSpPr>
        <p:spPr>
          <a:xfrm>
            <a:off x="809303" y="2413000"/>
            <a:ext cx="1650452" cy="1059264"/>
          </a:xfrm>
          <a:prstGeom prst="rect">
            <a:avLst/>
          </a:prstGeom>
          <a:noFill/>
        </p:spPr>
        <p:txBody>
          <a:bodyPr wrap="none" lIns="0" tIns="0" rIns="0" rtlCol="0">
            <a:spAutoFit/>
          </a:bodyPr>
          <a:lstStyle/>
          <a:p>
            <a:pPr algn="ctr">
              <a:lnSpc>
                <a:spcPts val="3000"/>
              </a:lnSpc>
              <a:tabLst>
                <a:tab pos="355600" algn="l"/>
                <a:tab pos="457200" algn="l"/>
              </a:tabLst>
            </a:pPr>
            <a:r>
              <a:rPr lang="en-US" altLang="zh-CN" sz="2400" dirty="0" err="1" smtClean="0">
                <a:solidFill>
                  <a:srgbClr val="CC0000"/>
                </a:solidFill>
                <a:latin typeface="微软雅黑" panose="020B0503020204020204" pitchFamily="34" charset="-122"/>
                <a:cs typeface="微软雅黑" panose="020B0503020204020204" pitchFamily="34" charset="-122"/>
              </a:rPr>
              <a:t>基于风险</a:t>
            </a:r>
            <a:endParaRPr lang="en-US" altLang="zh-CN" sz="2400" dirty="0" smtClean="0">
              <a:solidFill>
                <a:srgbClr val="CC0000"/>
              </a:solidFill>
              <a:latin typeface="微软雅黑" panose="020B0503020204020204" pitchFamily="34" charset="-122"/>
              <a:cs typeface="微软雅黑" panose="020B0503020204020204" pitchFamily="34" charset="-122"/>
            </a:endParaRPr>
          </a:p>
          <a:p>
            <a:pPr>
              <a:lnSpc>
                <a:spcPts val="1000"/>
              </a:lnSpc>
            </a:pPr>
            <a:endParaRPr lang="en-US" altLang="zh-CN" dirty="0" smtClean="0"/>
          </a:p>
          <a:p>
            <a:pPr algn="ctr">
              <a:lnSpc>
                <a:spcPts val="3900"/>
              </a:lnSpc>
              <a:tabLst>
                <a:tab pos="355600" algn="l"/>
                <a:tab pos="457200" algn="l"/>
              </a:tabLst>
            </a:pPr>
            <a:r>
              <a:rPr lang="en-US" altLang="zh-CN" sz="2795" b="1" dirty="0" err="1" smtClean="0">
                <a:solidFill>
                  <a:srgbClr val="0052D6"/>
                </a:solidFill>
                <a:latin typeface="微软雅黑" panose="020B0503020204020204" pitchFamily="34" charset="-122"/>
                <a:cs typeface="微软雅黑" panose="020B0503020204020204" pitchFamily="34" charset="-122"/>
              </a:rPr>
              <a:t>管控过程</a:t>
            </a:r>
            <a:endParaRPr lang="en-US" altLang="zh-CN" sz="2795" b="1" dirty="0" smtClean="0">
              <a:solidFill>
                <a:srgbClr val="0052D6"/>
              </a:solidFill>
              <a:latin typeface="微软雅黑" panose="020B0503020204020204" pitchFamily="34" charset="-122"/>
              <a:cs typeface="微软雅黑" panose="020B0503020204020204" pitchFamily="34" charset="-122"/>
            </a:endParaRPr>
          </a:p>
        </p:txBody>
      </p:sp>
      <p:sp>
        <p:nvSpPr>
          <p:cNvPr id="31" name="TextBox 1"/>
          <p:cNvSpPr txBox="1"/>
          <p:nvPr/>
        </p:nvSpPr>
        <p:spPr>
          <a:xfrm>
            <a:off x="4225627" y="1689100"/>
            <a:ext cx="718145" cy="477695"/>
          </a:xfrm>
          <a:prstGeom prst="rect">
            <a:avLst/>
          </a:prstGeom>
          <a:noFill/>
        </p:spPr>
        <p:txBody>
          <a:bodyPr wrap="none" lIns="0" tIns="0" rIns="0" rtlCol="0">
            <a:spAutoFit/>
          </a:bodyPr>
          <a:lstStyle/>
          <a:p>
            <a:pPr>
              <a:lnSpc>
                <a:spcPts val="3600"/>
              </a:lnSpc>
            </a:pPr>
            <a:r>
              <a:rPr lang="en-US" altLang="zh-CN" sz="2795" b="1" dirty="0" err="1" smtClean="0">
                <a:latin typeface="微软雅黑" panose="020B0503020204020204" pitchFamily="34" charset="-122"/>
                <a:cs typeface="微软雅黑" panose="020B0503020204020204" pitchFamily="34" charset="-122"/>
              </a:rPr>
              <a:t>区别</a:t>
            </a:r>
            <a:endParaRPr lang="en-US" altLang="zh-CN" sz="2795" b="1" dirty="0" smtClean="0">
              <a:latin typeface="微软雅黑" panose="020B0503020204020204" pitchFamily="34" charset="-122"/>
              <a:cs typeface="微软雅黑" panose="020B0503020204020204" pitchFamily="34" charset="-122"/>
            </a:endParaRPr>
          </a:p>
        </p:txBody>
      </p:sp>
      <p:sp>
        <p:nvSpPr>
          <p:cNvPr id="32" name="TextBox 1"/>
          <p:cNvSpPr txBox="1"/>
          <p:nvPr/>
        </p:nvSpPr>
        <p:spPr>
          <a:xfrm>
            <a:off x="6502400" y="1854200"/>
            <a:ext cx="1846659" cy="417550"/>
          </a:xfrm>
          <a:prstGeom prst="rect">
            <a:avLst/>
          </a:prstGeom>
          <a:noFill/>
        </p:spPr>
        <p:txBody>
          <a:bodyPr wrap="none" lIns="0" tIns="0" rIns="0" rtlCol="0">
            <a:spAutoFit/>
          </a:bodyPr>
          <a:lstStyle/>
          <a:p>
            <a:pPr>
              <a:lnSpc>
                <a:spcPts val="3100"/>
              </a:lnSpc>
            </a:pPr>
            <a:r>
              <a:rPr lang="en-US" altLang="zh-CN" sz="2400" b="1" dirty="0" smtClean="0">
                <a:latin typeface="微软雅黑" panose="020B0503020204020204" pitchFamily="34" charset="-122"/>
                <a:cs typeface="微软雅黑" panose="020B0503020204020204" pitchFamily="34" charset="-122"/>
              </a:rPr>
              <a:t>隐患排查治理</a:t>
            </a:r>
            <a:endParaRPr lang="en-US" altLang="zh-CN" sz="2400" b="1" dirty="0" smtClean="0">
              <a:latin typeface="微软雅黑" panose="020B0503020204020204" pitchFamily="34" charset="-122"/>
              <a:cs typeface="微软雅黑" panose="020B0503020204020204" pitchFamily="34" charset="-122"/>
            </a:endParaRPr>
          </a:p>
        </p:txBody>
      </p:sp>
      <p:sp>
        <p:nvSpPr>
          <p:cNvPr id="33" name="TextBox 1"/>
          <p:cNvSpPr txBox="1"/>
          <p:nvPr/>
        </p:nvSpPr>
        <p:spPr>
          <a:xfrm>
            <a:off x="6502400" y="2451100"/>
            <a:ext cx="1641475" cy="1059264"/>
          </a:xfrm>
          <a:prstGeom prst="rect">
            <a:avLst/>
          </a:prstGeom>
          <a:noFill/>
        </p:spPr>
        <p:txBody>
          <a:bodyPr wrap="none" lIns="0" tIns="0" rIns="0" rtlCol="0">
            <a:spAutoFit/>
          </a:bodyPr>
          <a:lstStyle/>
          <a:p>
            <a:pPr algn="ctr">
              <a:lnSpc>
                <a:spcPts val="3000"/>
              </a:lnSpc>
              <a:tabLst>
                <a:tab pos="203200" algn="l"/>
                <a:tab pos="304800" algn="l"/>
              </a:tabLst>
            </a:pPr>
            <a:r>
              <a:rPr lang="en-US" altLang="zh-CN" sz="2400" dirty="0" err="1" smtClean="0">
                <a:solidFill>
                  <a:srgbClr val="CC0000"/>
                </a:solidFill>
                <a:latin typeface="微软雅黑" panose="020B0503020204020204" pitchFamily="34" charset="-122"/>
                <a:cs typeface="微软雅黑" panose="020B0503020204020204" pitchFamily="34" charset="-122"/>
              </a:rPr>
              <a:t>基于后果</a:t>
            </a:r>
            <a:endParaRPr lang="en-US" altLang="zh-CN" sz="2400" dirty="0" smtClean="0">
              <a:solidFill>
                <a:srgbClr val="CC0000"/>
              </a:solidFill>
              <a:latin typeface="微软雅黑" panose="020B0503020204020204" pitchFamily="34" charset="-122"/>
              <a:cs typeface="微软雅黑" panose="020B0503020204020204" pitchFamily="34" charset="-122"/>
            </a:endParaRPr>
          </a:p>
          <a:p>
            <a:pPr>
              <a:lnSpc>
                <a:spcPts val="1000"/>
              </a:lnSpc>
            </a:pPr>
            <a:endParaRPr lang="en-US" altLang="zh-CN" dirty="0" smtClean="0"/>
          </a:p>
          <a:p>
            <a:pPr>
              <a:lnSpc>
                <a:spcPts val="3900"/>
              </a:lnSpc>
              <a:tabLst>
                <a:tab pos="203200" algn="l"/>
                <a:tab pos="304800" algn="l"/>
              </a:tabLst>
            </a:pPr>
            <a:r>
              <a:rPr lang="en-US" altLang="zh-CN" dirty="0" smtClean="0"/>
              <a:t>	</a:t>
            </a:r>
            <a:r>
              <a:rPr lang="en-US" altLang="zh-CN" sz="2795" b="1" dirty="0" smtClean="0">
                <a:solidFill>
                  <a:srgbClr val="0052D6"/>
                </a:solidFill>
                <a:latin typeface="微软雅黑" panose="020B0503020204020204" pitchFamily="34" charset="-122"/>
                <a:cs typeface="微软雅黑" panose="020B0503020204020204" pitchFamily="34" charset="-122"/>
              </a:rPr>
              <a:t>管控结果</a:t>
            </a:r>
            <a:endParaRPr lang="en-US" altLang="zh-CN" sz="2795" b="1" dirty="0" smtClean="0">
              <a:solidFill>
                <a:srgbClr val="0052D6"/>
              </a:solidFill>
              <a:latin typeface="微软雅黑" panose="020B0503020204020204" pitchFamily="34" charset="-122"/>
              <a:cs typeface="微软雅黑" panose="020B0503020204020204" pitchFamily="34" charset="-122"/>
            </a:endParaRPr>
          </a:p>
        </p:txBody>
      </p:sp>
      <p:sp>
        <p:nvSpPr>
          <p:cNvPr id="36"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TextBox 36"/>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3" name="日期占位符 2"/>
          <p:cNvSpPr>
            <a:spLocks noGrp="1"/>
          </p:cNvSpPr>
          <p:nvPr>
            <p:ph type="dt" sz="half" idx="10"/>
          </p:nvPr>
        </p:nvSpPr>
        <p:spPr/>
        <p:txBody>
          <a:bodyPr/>
          <a:lstStyle/>
          <a:p>
            <a:fld id="{405B374F-FDB3-4780-9F99-0574418E8A1A}"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21"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3"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Sld>
  <p:clrMapOvr>
    <a:masterClrMapping/>
  </p:clrMapOvr>
  <p:transition spd="slow" advTm="61102">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052433" cy="3259867"/>
          </a:xfrm>
          <a:prstGeom prst="rect">
            <a:avLst/>
          </a:prstGeom>
          <a:noFill/>
        </p:spPr>
        <p:txBody>
          <a:bodyPr wrap="square" rtlCol="0">
            <a:spAutoFit/>
          </a:bodyPr>
          <a:lstStyle/>
          <a:p>
            <a:pPr>
              <a:lnSpc>
                <a:spcPts val="2300"/>
              </a:lnSpc>
            </a:pPr>
            <a:r>
              <a:rPr lang="en-US" altLang="zh-CN" sz="2000" b="1" dirty="0" err="1" smtClean="0">
                <a:solidFill>
                  <a:srgbClr val="FF0000"/>
                </a:solidFill>
                <a:latin typeface="+mn-ea"/>
                <a:cs typeface="微软雅黑" panose="020B0503020204020204" pitchFamily="34" charset="-122"/>
              </a:rPr>
              <a:t>风险分级管控</a:t>
            </a:r>
            <a:r>
              <a:rPr lang="en-US" altLang="zh-CN" sz="2000" dirty="0" err="1" smtClean="0">
                <a:solidFill>
                  <a:srgbClr val="000000"/>
                </a:solidFill>
                <a:latin typeface="+mn-ea"/>
                <a:cs typeface="微软雅黑" panose="020B0503020204020204" pitchFamily="34" charset="-122"/>
              </a:rPr>
              <a:t>体系是</a:t>
            </a:r>
            <a:r>
              <a:rPr lang="en-US" altLang="zh-CN" sz="2000" b="1" dirty="0" err="1" smtClean="0">
                <a:solidFill>
                  <a:srgbClr val="FF0000"/>
                </a:solidFill>
                <a:latin typeface="+mn-ea"/>
                <a:cs typeface="微软雅黑" panose="020B0503020204020204" pitchFamily="34" charset="-122"/>
              </a:rPr>
              <a:t>隐患排查治理</a:t>
            </a:r>
            <a:r>
              <a:rPr lang="en-US" altLang="zh-CN" sz="2000" dirty="0" err="1" smtClean="0">
                <a:solidFill>
                  <a:srgbClr val="000000"/>
                </a:solidFill>
                <a:latin typeface="+mn-ea"/>
                <a:cs typeface="微软雅黑" panose="020B0503020204020204" pitchFamily="34" charset="-122"/>
              </a:rPr>
              <a:t>体系的</a:t>
            </a:r>
            <a:r>
              <a:rPr lang="en-US" altLang="zh-CN" sz="2000" dirty="0" err="1">
                <a:solidFill>
                  <a:srgbClr val="000000"/>
                </a:solidFill>
                <a:latin typeface="+mn-ea"/>
                <a:cs typeface="微软雅黑" panose="020B0503020204020204" pitchFamily="34" charset="-122"/>
              </a:rPr>
              <a:t>“基础</a:t>
            </a:r>
            <a:r>
              <a:rPr lang="en-US" altLang="zh-CN" sz="2000" dirty="0" smtClean="0">
                <a:solidFill>
                  <a:srgbClr val="000000"/>
                </a:solidFill>
                <a:latin typeface="+mn-ea"/>
                <a:cs typeface="微软雅黑" panose="020B0503020204020204" pitchFamily="34" charset="-122"/>
              </a:rPr>
              <a:t>”</a:t>
            </a:r>
            <a:endParaRPr lang="en-US" altLang="zh-CN" sz="2000" dirty="0" smtClean="0">
              <a:solidFill>
                <a:srgbClr val="000000"/>
              </a:solidFill>
              <a:latin typeface="+mn-ea"/>
              <a:cs typeface="微软雅黑" panose="020B0503020204020204" pitchFamily="34" charset="-122"/>
            </a:endParaRPr>
          </a:p>
          <a:p>
            <a:pPr>
              <a:lnSpc>
                <a:spcPts val="3200"/>
              </a:lnSpc>
            </a:pPr>
            <a:endParaRPr lang="en-US" altLang="zh-CN" sz="2000" dirty="0">
              <a:solidFill>
                <a:srgbClr val="000000"/>
              </a:solidFill>
              <a:latin typeface="+mn-ea"/>
              <a:cs typeface="微软雅黑" panose="020B0503020204020204" pitchFamily="34" charset="-122"/>
            </a:endParaRPr>
          </a:p>
          <a:p>
            <a:pPr>
              <a:lnSpc>
                <a:spcPts val="3200"/>
              </a:lnSpc>
            </a:pPr>
            <a:r>
              <a:rPr lang="en-US" altLang="zh-CN" sz="2000" dirty="0" smtClean="0">
                <a:solidFill>
                  <a:srgbClr val="000000"/>
                </a:solidFill>
                <a:latin typeface="+mn-ea"/>
                <a:cs typeface="微软雅黑" panose="020B0503020204020204" pitchFamily="34" charset="-122"/>
              </a:rPr>
              <a:t>根据风险分级管控体系的要求</a:t>
            </a:r>
            <a:r>
              <a:rPr lang="en-US" altLang="zh-CN" sz="2000" dirty="0">
                <a:solidFill>
                  <a:srgbClr val="000000"/>
                </a:solidFill>
                <a:latin typeface="+mn-ea"/>
                <a:cs typeface="微软雅黑" panose="020B0503020204020204" pitchFamily="34" charset="-122"/>
              </a:rPr>
              <a:t>，企业组织实施风险点识别、危险源辨识</a:t>
            </a:r>
            <a:r>
              <a:rPr lang="en-US" altLang="zh-CN" sz="2000" dirty="0" smtClean="0">
                <a:solidFill>
                  <a:srgbClr val="000000"/>
                </a:solidFill>
                <a:latin typeface="+mn-ea"/>
                <a:cs typeface="微软雅黑" panose="020B0503020204020204" pitchFamily="34" charset="-122"/>
              </a:rPr>
              <a:t>、风险评价</a:t>
            </a:r>
            <a:r>
              <a:rPr lang="en-US" altLang="zh-CN" sz="2000" dirty="0">
                <a:solidFill>
                  <a:srgbClr val="000000"/>
                </a:solidFill>
                <a:latin typeface="+mn-ea"/>
                <a:cs typeface="微软雅黑" panose="020B0503020204020204" pitchFamily="34" charset="-122"/>
              </a:rPr>
              <a:t>、典型措施制定和风险分级，确定风险点、危险源为</a:t>
            </a:r>
            <a:r>
              <a:rPr lang="en-US" altLang="zh-CN" sz="2000" b="1" dirty="0">
                <a:solidFill>
                  <a:srgbClr val="FF0000"/>
                </a:solidFill>
                <a:latin typeface="+mn-ea"/>
                <a:cs typeface="微软雅黑" panose="020B0503020204020204" pitchFamily="34" charset="-122"/>
              </a:rPr>
              <a:t>隐患排查</a:t>
            </a:r>
            <a:r>
              <a:rPr lang="en-US" altLang="zh-CN" sz="2000" dirty="0">
                <a:solidFill>
                  <a:srgbClr val="000000"/>
                </a:solidFill>
                <a:latin typeface="+mn-ea"/>
                <a:cs typeface="微软雅黑" panose="020B0503020204020204" pitchFamily="34" charset="-122"/>
              </a:rPr>
              <a:t>的对象，即“排查点</a:t>
            </a:r>
            <a:r>
              <a:rPr lang="en-US" altLang="zh-CN" sz="2000" dirty="0" smtClean="0">
                <a:solidFill>
                  <a:srgbClr val="000000"/>
                </a:solidFill>
                <a:latin typeface="+mn-ea"/>
                <a:cs typeface="微软雅黑" panose="020B0503020204020204" pitchFamily="34" charset="-122"/>
              </a:rPr>
              <a:t>”</a:t>
            </a:r>
            <a:endParaRPr lang="en-US" altLang="zh-CN" sz="2000" dirty="0" smtClean="0">
              <a:solidFill>
                <a:srgbClr val="000000"/>
              </a:solidFill>
              <a:latin typeface="+mn-ea"/>
              <a:cs typeface="微软雅黑" panose="020B0503020204020204" pitchFamily="34" charset="-122"/>
            </a:endParaRPr>
          </a:p>
          <a:p>
            <a:pPr>
              <a:lnSpc>
                <a:spcPts val="3200"/>
              </a:lnSpc>
            </a:pPr>
            <a:endParaRPr lang="en-US" altLang="zh-CN" sz="2000" dirty="0">
              <a:solidFill>
                <a:srgbClr val="000000"/>
              </a:solidFill>
              <a:latin typeface="+mn-ea"/>
              <a:cs typeface="微软雅黑" panose="020B0503020204020204" pitchFamily="34" charset="-122"/>
            </a:endParaRPr>
          </a:p>
          <a:p>
            <a:pPr>
              <a:lnSpc>
                <a:spcPts val="3200"/>
              </a:lnSpc>
            </a:pPr>
            <a:r>
              <a:rPr lang="en-US" altLang="zh-CN" sz="2000" dirty="0" err="1">
                <a:solidFill>
                  <a:srgbClr val="000000"/>
                </a:solidFill>
                <a:latin typeface="+mn-ea"/>
                <a:cs typeface="微软雅黑" panose="020B0503020204020204" pitchFamily="34" charset="-122"/>
              </a:rPr>
              <a:t>通过</a:t>
            </a:r>
            <a:r>
              <a:rPr lang="en-US" altLang="zh-CN" sz="2000" b="1" dirty="0" err="1">
                <a:solidFill>
                  <a:srgbClr val="FF0000"/>
                </a:solidFill>
                <a:latin typeface="+mn-ea"/>
                <a:cs typeface="微软雅黑" panose="020B0503020204020204" pitchFamily="34" charset="-122"/>
              </a:rPr>
              <a:t>隐患排查</a:t>
            </a:r>
            <a:r>
              <a:rPr lang="en-US" altLang="zh-CN" sz="2000" dirty="0" err="1">
                <a:solidFill>
                  <a:srgbClr val="000000"/>
                </a:solidFill>
                <a:latin typeface="+mn-ea"/>
                <a:cs typeface="微软雅黑" panose="020B0503020204020204" pitchFamily="34" charset="-122"/>
              </a:rPr>
              <a:t>，可能发现新的风险点、危险源，</a:t>
            </a:r>
            <a:r>
              <a:rPr lang="en-US" altLang="zh-CN" sz="2000" dirty="0" err="1" smtClean="0">
                <a:solidFill>
                  <a:srgbClr val="000000"/>
                </a:solidFill>
                <a:latin typeface="+mn-ea"/>
                <a:cs typeface="微软雅黑" panose="020B0503020204020204" pitchFamily="34" charset="-122"/>
              </a:rPr>
              <a:t>进而对风险点和危险源信息进行补充和完善</a:t>
            </a:r>
            <a:r>
              <a:rPr lang="en-US" altLang="zh-CN" sz="2000" dirty="0">
                <a:solidFill>
                  <a:srgbClr val="000000"/>
                </a:solidFill>
                <a:latin typeface="+mn-ea"/>
                <a:cs typeface="微软雅黑" panose="020B0503020204020204" pitchFamily="34" charset="-122"/>
              </a:rPr>
              <a:t>。</a:t>
            </a:r>
            <a:endParaRPr lang="en-US" altLang="zh-CN" sz="2000" dirty="0">
              <a:solidFill>
                <a:srgbClr val="000000"/>
              </a:solidFill>
              <a:latin typeface="+mn-ea"/>
              <a:cs typeface="微软雅黑" panose="020B0503020204020204" pitchFamily="34" charset="-122"/>
            </a:endParaRPr>
          </a:p>
        </p:txBody>
      </p:sp>
      <p:sp>
        <p:nvSpPr>
          <p:cNvPr id="29" name="五边形 28"/>
          <p:cNvSpPr/>
          <p:nvPr/>
        </p:nvSpPr>
        <p:spPr bwMode="auto">
          <a:xfrm>
            <a:off x="693911" y="1157784"/>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671543" y="18727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2" name="五边形 11"/>
          <p:cNvSpPr/>
          <p:nvPr/>
        </p:nvSpPr>
        <p:spPr bwMode="auto">
          <a:xfrm>
            <a:off x="671543" y="35110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1" name="Freeform 8"/>
          <p:cNvSpPr/>
          <p:nvPr/>
        </p:nvSpPr>
        <p:spPr bwMode="auto">
          <a:xfrm>
            <a:off x="4982162" y="407020"/>
            <a:ext cx="3984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2" name="TextBox 44"/>
          <p:cNvSpPr txBox="1"/>
          <p:nvPr/>
        </p:nvSpPr>
        <p:spPr>
          <a:xfrm>
            <a:off x="5122319" y="407020"/>
            <a:ext cx="38438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风险分级管控与隐患排查治理</a:t>
            </a:r>
            <a:endParaRPr lang="en-US" altLang="zh-CN" sz="2000" spc="70" dirty="0">
              <a:solidFill>
                <a:schemeClr val="bg1"/>
              </a:solidFill>
              <a:latin typeface="+mj-ea"/>
            </a:endParaRPr>
          </a:p>
        </p:txBody>
      </p:sp>
      <p:sp>
        <p:nvSpPr>
          <p:cNvPr id="26"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TextBox 26"/>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3" name="日期占位符 2"/>
          <p:cNvSpPr>
            <a:spLocks noGrp="1"/>
          </p:cNvSpPr>
          <p:nvPr>
            <p:ph type="dt" sz="half" idx="10"/>
          </p:nvPr>
        </p:nvSpPr>
        <p:spPr/>
        <p:txBody>
          <a:bodyPr/>
          <a:lstStyle/>
          <a:p>
            <a:fld id="{0920743D-9D14-4309-8992-7EBA883EBF3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5"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Sld>
  <p:clrMapOvr>
    <a:masterClrMapping/>
  </p:clrMapOvr>
  <p:transition spd="slow" advTm="84340">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五边形 28"/>
          <p:cNvSpPr/>
          <p:nvPr/>
        </p:nvSpPr>
        <p:spPr bwMode="auto">
          <a:xfrm>
            <a:off x="4341843" y="2427158"/>
            <a:ext cx="454250" cy="544642"/>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9" name="TextBox 18"/>
          <p:cNvSpPr txBox="1"/>
          <p:nvPr/>
        </p:nvSpPr>
        <p:spPr>
          <a:xfrm>
            <a:off x="1125793" y="1450071"/>
            <a:ext cx="3063732" cy="2400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tabLst>
                <a:tab pos="381000" algn="l"/>
                <a:tab pos="1028700" algn="l"/>
                <a:tab pos="1333500" algn="l"/>
                <a:tab pos="1371600" algn="l"/>
              </a:tabLst>
            </a:pPr>
            <a:r>
              <a:rPr lang="en-US" altLang="zh-CN" sz="1600" dirty="0" smtClean="0"/>
              <a:t> </a:t>
            </a:r>
            <a:r>
              <a:rPr lang="en-US" altLang="zh-CN" sz="2000" dirty="0" err="1">
                <a:solidFill>
                  <a:srgbClr val="404040"/>
                </a:solidFill>
                <a:latin typeface="+mn-ea"/>
                <a:cs typeface="微软雅黑" panose="020B0503020204020204" pitchFamily="34" charset="-122"/>
              </a:rPr>
              <a:t>上医医未病之病（养生</a:t>
            </a:r>
            <a:r>
              <a:rPr lang="en-US" altLang="zh-CN" sz="2000" dirty="0">
                <a:solidFill>
                  <a:srgbClr val="404040"/>
                </a:solidFill>
                <a:latin typeface="+mn-ea"/>
                <a:cs typeface="微软雅黑" panose="020B0503020204020204" pitchFamily="34" charset="-122"/>
              </a:rPr>
              <a:t>）</a:t>
            </a:r>
            <a:endParaRPr lang="en-US" altLang="zh-CN" sz="2000" dirty="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endParaRPr lang="en-US" altLang="zh-CN" sz="2000" dirty="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en-US" altLang="zh-CN" sz="2000" dirty="0">
                <a:solidFill>
                  <a:srgbClr val="404040"/>
                </a:solidFill>
                <a:latin typeface="+mn-ea"/>
                <a:cs typeface="微软雅黑" panose="020B0503020204020204" pitchFamily="34" charset="-122"/>
              </a:rPr>
              <a:t> </a:t>
            </a:r>
            <a:r>
              <a:rPr lang="en-US" altLang="zh-CN" sz="2000" dirty="0" err="1">
                <a:solidFill>
                  <a:srgbClr val="404040"/>
                </a:solidFill>
                <a:latin typeface="+mn-ea"/>
                <a:cs typeface="微软雅黑" panose="020B0503020204020204" pitchFamily="34" charset="-122"/>
              </a:rPr>
              <a:t>中医医欲病之病（保健</a:t>
            </a:r>
            <a:r>
              <a:rPr lang="en-US" altLang="zh-CN" sz="2000" dirty="0">
                <a:solidFill>
                  <a:srgbClr val="404040"/>
                </a:solidFill>
                <a:latin typeface="+mn-ea"/>
                <a:cs typeface="微软雅黑" panose="020B0503020204020204" pitchFamily="34" charset="-122"/>
              </a:rPr>
              <a:t>）</a:t>
            </a:r>
            <a:endParaRPr lang="en-US" altLang="zh-CN" sz="2000" dirty="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endParaRPr lang="en-US" altLang="zh-CN" sz="2000" dirty="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en-US" altLang="zh-CN" sz="2000" dirty="0" err="1" smtClean="0">
                <a:solidFill>
                  <a:srgbClr val="404040"/>
                </a:solidFill>
                <a:latin typeface="+mn-ea"/>
                <a:cs typeface="微软雅黑" panose="020B0503020204020204" pitchFamily="34" charset="-122"/>
              </a:rPr>
              <a:t>下医医</a:t>
            </a:r>
            <a:r>
              <a:rPr lang="zh-CN" altLang="en-US" sz="2000" dirty="0" smtClean="0">
                <a:solidFill>
                  <a:srgbClr val="404040"/>
                </a:solidFill>
                <a:latin typeface="+mn-ea"/>
                <a:cs typeface="微软雅黑" panose="020B0503020204020204" pitchFamily="34" charset="-122"/>
              </a:rPr>
              <a:t>已</a:t>
            </a:r>
            <a:r>
              <a:rPr lang="en-US" altLang="zh-CN" sz="2000" dirty="0" err="1" smtClean="0">
                <a:solidFill>
                  <a:srgbClr val="404040"/>
                </a:solidFill>
                <a:latin typeface="+mn-ea"/>
                <a:cs typeface="微软雅黑" panose="020B0503020204020204" pitchFamily="34" charset="-122"/>
              </a:rPr>
              <a:t>病之病</a:t>
            </a:r>
            <a:r>
              <a:rPr lang="en-US" altLang="zh-CN" sz="2000" dirty="0" err="1">
                <a:solidFill>
                  <a:srgbClr val="404040"/>
                </a:solidFill>
                <a:latin typeface="+mn-ea"/>
                <a:cs typeface="微软雅黑" panose="020B0503020204020204" pitchFamily="34" charset="-122"/>
              </a:rPr>
              <a:t>（医疗</a:t>
            </a:r>
            <a:r>
              <a:rPr lang="en-US" altLang="zh-CN" sz="2000" dirty="0">
                <a:solidFill>
                  <a:srgbClr val="404040"/>
                </a:solidFill>
                <a:latin typeface="+mn-ea"/>
                <a:cs typeface="微软雅黑" panose="020B0503020204020204" pitchFamily="34" charset="-122"/>
              </a:rPr>
              <a:t>）</a:t>
            </a:r>
            <a:endParaRPr lang="en-US" altLang="zh-CN" sz="2000" dirty="0">
              <a:solidFill>
                <a:srgbClr val="404040"/>
              </a:solidFill>
              <a:latin typeface="+mn-ea"/>
              <a:cs typeface="微软雅黑" panose="020B0503020204020204" pitchFamily="34" charset="-122"/>
            </a:endParaRPr>
          </a:p>
        </p:txBody>
      </p:sp>
      <p:sp>
        <p:nvSpPr>
          <p:cNvPr id="22" name="TextBox 21"/>
          <p:cNvSpPr txBox="1"/>
          <p:nvPr/>
        </p:nvSpPr>
        <p:spPr>
          <a:xfrm>
            <a:off x="4948493" y="1456568"/>
            <a:ext cx="2277807" cy="2400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风险</a:t>
            </a:r>
            <a:r>
              <a:rPr lang="zh-CN" altLang="en-US" sz="2000" dirty="0">
                <a:solidFill>
                  <a:srgbClr val="404040"/>
                </a:solidFill>
                <a:latin typeface="+mn-ea"/>
                <a:cs typeface="微软雅黑" panose="020B0503020204020204" pitchFamily="34" charset="-122"/>
              </a:rPr>
              <a:t>分级管</a:t>
            </a:r>
            <a:r>
              <a:rPr lang="zh-CN" altLang="en-US" sz="2000" dirty="0" smtClean="0">
                <a:solidFill>
                  <a:srgbClr val="404040"/>
                </a:solidFill>
                <a:latin typeface="+mn-ea"/>
                <a:cs typeface="微软雅黑" panose="020B0503020204020204" pitchFamily="34" charset="-122"/>
              </a:rPr>
              <a:t>控</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en-US" altLang="zh-CN" sz="2000" dirty="0" smtClean="0">
                <a:solidFill>
                  <a:srgbClr val="404040"/>
                </a:solidFill>
                <a:latin typeface="+mn-ea"/>
                <a:cs typeface="微软雅黑" panose="020B0503020204020204" pitchFamily="34" charset="-122"/>
              </a:rPr>
              <a:t> </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隐患排查治理</a:t>
            </a:r>
            <a:endParaRPr lang="en-US" altLang="zh-CN" sz="2000" dirty="0">
              <a:latin typeface="+mn-ea"/>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 </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事故应急救援</a:t>
            </a:r>
            <a:endParaRPr lang="en-US" altLang="zh-CN" sz="2000" dirty="0">
              <a:solidFill>
                <a:srgbClr val="404040"/>
              </a:solidFill>
              <a:latin typeface="+mn-ea"/>
              <a:cs typeface="微软雅黑" panose="020B0503020204020204" pitchFamily="34" charset="-122"/>
            </a:endParaRPr>
          </a:p>
        </p:txBody>
      </p:sp>
      <p:sp>
        <p:nvSpPr>
          <p:cNvPr id="25" name="Freeform 8"/>
          <p:cNvSpPr/>
          <p:nvPr/>
        </p:nvSpPr>
        <p:spPr bwMode="auto">
          <a:xfrm>
            <a:off x="4944062" y="407020"/>
            <a:ext cx="3984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6" name="TextBox 44"/>
          <p:cNvSpPr txBox="1"/>
          <p:nvPr/>
        </p:nvSpPr>
        <p:spPr>
          <a:xfrm>
            <a:off x="5084219" y="407020"/>
            <a:ext cx="38438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风险分级管控与隐患排查治理</a:t>
            </a:r>
            <a:endParaRPr lang="en-US" altLang="zh-CN" sz="2000" spc="70" dirty="0">
              <a:solidFill>
                <a:schemeClr val="bg1"/>
              </a:solidFill>
              <a:latin typeface="+mj-ea"/>
            </a:endParaRPr>
          </a:p>
        </p:txBody>
      </p:sp>
      <p:sp>
        <p:nvSpPr>
          <p:cNvPr id="30"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TextBox 30"/>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3" name="日期占位符 2"/>
          <p:cNvSpPr>
            <a:spLocks noGrp="1"/>
          </p:cNvSpPr>
          <p:nvPr>
            <p:ph type="dt" sz="half" idx="10"/>
          </p:nvPr>
        </p:nvSpPr>
        <p:spPr/>
        <p:txBody>
          <a:bodyPr/>
          <a:lstStyle/>
          <a:p>
            <a:fld id="{F18C8DDE-92FB-4AAA-B9AB-4BE6F47765B3}"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ustDataLst>
      <p:tags r:id="rId1"/>
    </p:custDataLst>
  </p:cSld>
  <p:clrMapOvr>
    <a:masterClrMapping/>
  </p:clrMapOvr>
  <p:transition spd="slow" advTm="2417">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6" y="1002890"/>
            <a:ext cx="7395334" cy="3436838"/>
          </a:xfrm>
          <a:prstGeom prst="rect">
            <a:avLst/>
          </a:prstGeom>
          <a:noFill/>
        </p:spPr>
        <p:txBody>
          <a:bodyPr wrap="square" rtlCol="0">
            <a:spAutoFit/>
          </a:bodyPr>
          <a:lstStyle/>
          <a:p>
            <a:endParaRPr lang="en-US" altLang="zh-CN" sz="400" spc="70" dirty="0">
              <a:latin typeface="+mj-ea"/>
            </a:endParaRPr>
          </a:p>
          <a:p>
            <a:pPr>
              <a:lnSpc>
                <a:spcPts val="3400"/>
              </a:lnSpc>
              <a:tabLst>
                <a:tab pos="76200" algn="l"/>
                <a:tab pos="292100" algn="l"/>
              </a:tabLst>
            </a:pPr>
            <a:r>
              <a:rPr lang="en-US" altLang="zh-CN" sz="2000" b="1" dirty="0" err="1" smtClean="0">
                <a:solidFill>
                  <a:srgbClr val="FF0000"/>
                </a:solidFill>
                <a:latin typeface="+mn-ea"/>
                <a:cs typeface="微软雅黑" panose="020B0503020204020204" pitchFamily="34" charset="-122"/>
              </a:rPr>
              <a:t>安全检查</a:t>
            </a:r>
            <a:r>
              <a:rPr lang="en-US" altLang="zh-CN" sz="2000" dirty="0" smtClean="0">
                <a:latin typeface="+mn-ea"/>
                <a:cs typeface="微软雅黑" panose="020B0503020204020204" pitchFamily="34" charset="-122"/>
              </a:rPr>
              <a:t>——</a:t>
            </a:r>
            <a:r>
              <a:rPr lang="en-US" altLang="zh-CN" sz="2000" dirty="0" err="1" smtClean="0">
                <a:solidFill>
                  <a:srgbClr val="000000"/>
                </a:solidFill>
                <a:latin typeface="+mn-ea"/>
                <a:cs typeface="微软雅黑" panose="020B0503020204020204" pitchFamily="34" charset="-122"/>
              </a:rPr>
              <a:t>通过</a:t>
            </a:r>
            <a:r>
              <a:rPr lang="zh-CN" altLang="en-US" sz="2000" dirty="0" smtClean="0">
                <a:solidFill>
                  <a:srgbClr val="000000"/>
                </a:solidFill>
                <a:latin typeface="+mn-ea"/>
                <a:cs typeface="微软雅黑" panose="020B0503020204020204" pitchFamily="34" charset="-122"/>
              </a:rPr>
              <a:t>目测</a:t>
            </a:r>
            <a:r>
              <a:rPr lang="en-US" altLang="zh-CN" sz="2000" dirty="0" smtClean="0">
                <a:solidFill>
                  <a:srgbClr val="000000"/>
                </a:solidFill>
                <a:latin typeface="+mn-ea"/>
                <a:cs typeface="微软雅黑" panose="020B0503020204020204" pitchFamily="34" charset="-122"/>
              </a:rPr>
              <a:t>、</a:t>
            </a:r>
            <a:r>
              <a:rPr lang="en-US" altLang="zh-CN" sz="2000" dirty="0" err="1">
                <a:solidFill>
                  <a:srgbClr val="000000"/>
                </a:solidFill>
                <a:latin typeface="+mn-ea"/>
                <a:cs typeface="微软雅黑" panose="020B0503020204020204" pitchFamily="34" charset="-122"/>
              </a:rPr>
              <a:t>工具检测等手段,</a:t>
            </a:r>
            <a:r>
              <a:rPr lang="en-US" altLang="zh-CN" sz="2000" dirty="0" err="1" smtClean="0">
                <a:solidFill>
                  <a:srgbClr val="000000"/>
                </a:solidFill>
                <a:latin typeface="+mn-ea"/>
                <a:cs typeface="微软雅黑" panose="020B0503020204020204" pitchFamily="34" charset="-122"/>
              </a:rPr>
              <a:t>对</a:t>
            </a:r>
            <a:r>
              <a:rPr lang="zh-CN" altLang="en-US" sz="2000" dirty="0" smtClean="0">
                <a:solidFill>
                  <a:srgbClr val="000000"/>
                </a:solidFill>
                <a:latin typeface="+mn-ea"/>
                <a:cs typeface="微软雅黑" panose="020B0503020204020204" pitchFamily="34" charset="-122"/>
              </a:rPr>
              <a:t>设备</a:t>
            </a:r>
            <a:r>
              <a:rPr lang="en-US" altLang="zh-CN" sz="2000" dirty="0" err="1" smtClean="0">
                <a:solidFill>
                  <a:srgbClr val="000000"/>
                </a:solidFill>
                <a:latin typeface="+mn-ea"/>
                <a:cs typeface="微软雅黑" panose="020B0503020204020204" pitchFamily="34" charset="-122"/>
              </a:rPr>
              <a:t>是否存在问题进行检查，检查范围狭小</a:t>
            </a:r>
            <a:r>
              <a:rPr lang="en-US" altLang="zh-CN" sz="2000" dirty="0" err="1">
                <a:solidFill>
                  <a:srgbClr val="000000"/>
                </a:solidFill>
                <a:latin typeface="+mn-ea"/>
                <a:cs typeface="微软雅黑" panose="020B0503020204020204" pitchFamily="34" charset="-122"/>
              </a:rPr>
              <a:t>，涉及的广度和深度较浅，</a:t>
            </a:r>
            <a:r>
              <a:rPr lang="en-US" altLang="zh-CN" sz="2000" dirty="0" err="1" smtClean="0">
                <a:solidFill>
                  <a:srgbClr val="000000"/>
                </a:solidFill>
                <a:latin typeface="+mn-ea"/>
                <a:cs typeface="微软雅黑" panose="020B0503020204020204" pitchFamily="34" charset="-122"/>
              </a:rPr>
              <a:t>安全检查是个人或某一专业即可完成的工作</a:t>
            </a:r>
            <a:r>
              <a:rPr lang="en-US" altLang="zh-CN" sz="2000" dirty="0" err="1">
                <a:solidFill>
                  <a:srgbClr val="000000"/>
                </a:solidFill>
                <a:latin typeface="+mn-ea"/>
                <a:cs typeface="微软雅黑" panose="020B0503020204020204" pitchFamily="34" charset="-122"/>
              </a:rPr>
              <a:t>，</a:t>
            </a:r>
            <a:r>
              <a:rPr lang="en-US" altLang="zh-CN" sz="2000" dirty="0" err="1" smtClean="0">
                <a:solidFill>
                  <a:srgbClr val="000000"/>
                </a:solidFill>
                <a:latin typeface="+mn-ea"/>
                <a:cs typeface="微软雅黑" panose="020B0503020204020204" pitchFamily="34" charset="-122"/>
              </a:rPr>
              <a:t>是随时和经常性的工作</a:t>
            </a:r>
            <a:endParaRPr lang="en-US" altLang="zh-CN" sz="2000" dirty="0">
              <a:solidFill>
                <a:srgbClr val="000000"/>
              </a:solidFill>
              <a:latin typeface="+mn-ea"/>
              <a:cs typeface="微软雅黑" panose="020B0503020204020204" pitchFamily="34" charset="-122"/>
            </a:endParaRPr>
          </a:p>
          <a:p>
            <a:pPr>
              <a:lnSpc>
                <a:spcPts val="1000"/>
              </a:lnSpc>
            </a:pPr>
            <a:endParaRPr lang="en-US" altLang="zh-CN" sz="2000" dirty="0">
              <a:latin typeface="+mn-ea"/>
            </a:endParaRPr>
          </a:p>
          <a:p>
            <a:pPr>
              <a:lnSpc>
                <a:spcPts val="2600"/>
              </a:lnSpc>
              <a:tabLst>
                <a:tab pos="76200" algn="l"/>
                <a:tab pos="292100" algn="l"/>
              </a:tabLst>
            </a:pPr>
            <a:r>
              <a:rPr lang="en-US" altLang="zh-CN" sz="2000" b="1" dirty="0" err="1" smtClean="0">
                <a:solidFill>
                  <a:srgbClr val="FF0000"/>
                </a:solidFill>
                <a:latin typeface="+mn-ea"/>
                <a:cs typeface="微软雅黑" panose="020B0503020204020204" pitchFamily="34" charset="-122"/>
              </a:rPr>
              <a:t>隐患排查</a:t>
            </a:r>
            <a:r>
              <a:rPr lang="en-US" altLang="zh-CN" sz="2000" dirty="0" smtClean="0">
                <a:latin typeface="+mn-ea"/>
                <a:cs typeface="微软雅黑" panose="020B0503020204020204" pitchFamily="34" charset="-122"/>
              </a:rPr>
              <a:t>——</a:t>
            </a:r>
            <a:r>
              <a:rPr lang="en-US" altLang="zh-CN" sz="2000" dirty="0" err="1" smtClean="0">
                <a:solidFill>
                  <a:srgbClr val="000000"/>
                </a:solidFill>
                <a:latin typeface="+mn-ea"/>
                <a:cs typeface="微软雅黑" panose="020B0503020204020204" pitchFamily="34" charset="-122"/>
              </a:rPr>
              <a:t>是用分析法对人</a:t>
            </a:r>
            <a:r>
              <a:rPr lang="en-US" altLang="zh-CN" sz="2000" dirty="0" err="1">
                <a:solidFill>
                  <a:srgbClr val="000000"/>
                </a:solidFill>
                <a:latin typeface="+mn-ea"/>
                <a:cs typeface="微软雅黑" panose="020B0503020204020204" pitchFamily="34" charset="-122"/>
              </a:rPr>
              <a:t>、机</a:t>
            </a:r>
            <a:r>
              <a:rPr lang="en-US" altLang="zh-CN" sz="2000" dirty="0" err="1" smtClean="0">
                <a:solidFill>
                  <a:srgbClr val="000000"/>
                </a:solidFill>
                <a:latin typeface="+mn-ea"/>
                <a:cs typeface="微软雅黑" panose="020B0503020204020204" pitchFamily="34" charset="-122"/>
              </a:rPr>
              <a:t>、环</a:t>
            </a:r>
            <a:r>
              <a:rPr lang="zh-CN" altLang="en-US" sz="2000" dirty="0" smtClean="0">
                <a:solidFill>
                  <a:srgbClr val="000000"/>
                </a:solidFill>
                <a:latin typeface="+mn-ea"/>
                <a:cs typeface="微软雅黑" panose="020B0503020204020204" pitchFamily="34" charset="-122"/>
              </a:rPr>
              <a:t>、管等因素</a:t>
            </a:r>
            <a:r>
              <a:rPr lang="en-US" altLang="zh-CN" sz="2000" dirty="0" err="1" smtClean="0">
                <a:solidFill>
                  <a:srgbClr val="000000"/>
                </a:solidFill>
                <a:latin typeface="+mn-ea"/>
                <a:cs typeface="微软雅黑" panose="020B0503020204020204" pitchFamily="34" charset="-122"/>
              </a:rPr>
              <a:t>进行综合分析</a:t>
            </a:r>
            <a:r>
              <a:rPr lang="zh-CN" altLang="en-US" sz="2000" dirty="0" smtClean="0">
                <a:solidFill>
                  <a:srgbClr val="000000"/>
                </a:solidFill>
                <a:latin typeface="+mn-ea"/>
                <a:cs typeface="微软雅黑" panose="020B0503020204020204" pitchFamily="34" charset="-122"/>
              </a:rPr>
              <a:t>，</a:t>
            </a:r>
            <a:r>
              <a:rPr lang="en-US" altLang="zh-CN" sz="2000" dirty="0" err="1" smtClean="0">
                <a:solidFill>
                  <a:srgbClr val="000000"/>
                </a:solidFill>
                <a:latin typeface="+mn-ea"/>
                <a:cs typeface="微软雅黑" panose="020B0503020204020204" pitchFamily="34" charset="-122"/>
              </a:rPr>
              <a:t>将隐性的影响</a:t>
            </a:r>
            <a:r>
              <a:rPr lang="zh-CN" altLang="en-US" sz="2000" dirty="0" smtClean="0">
                <a:solidFill>
                  <a:srgbClr val="000000"/>
                </a:solidFill>
                <a:latin typeface="+mn-ea"/>
                <a:cs typeface="微软雅黑" panose="020B0503020204020204" pitchFamily="34" charset="-122"/>
              </a:rPr>
              <a:t>设备使用</a:t>
            </a:r>
            <a:r>
              <a:rPr lang="en-US" altLang="zh-CN" sz="2000" dirty="0" err="1" smtClean="0">
                <a:solidFill>
                  <a:srgbClr val="000000"/>
                </a:solidFill>
                <a:latin typeface="+mn-ea"/>
                <a:cs typeface="微软雅黑" panose="020B0503020204020204" pitchFamily="34" charset="-122"/>
              </a:rPr>
              <a:t>的管理缺陷</a:t>
            </a:r>
            <a:r>
              <a:rPr lang="en-US" altLang="zh-CN" sz="2000" dirty="0" err="1">
                <a:solidFill>
                  <a:srgbClr val="000000"/>
                </a:solidFill>
                <a:latin typeface="+mn-ea"/>
                <a:cs typeface="微软雅黑" panose="020B0503020204020204" pitchFamily="34" charset="-122"/>
              </a:rPr>
              <a:t>、技术缺陷、</a:t>
            </a:r>
            <a:r>
              <a:rPr lang="en-US" altLang="zh-CN" sz="2000" dirty="0" err="1" smtClean="0">
                <a:solidFill>
                  <a:srgbClr val="000000"/>
                </a:solidFill>
                <a:latin typeface="+mn-ea"/>
                <a:cs typeface="微软雅黑" panose="020B0503020204020204" pitchFamily="34" charset="-122"/>
              </a:rPr>
              <a:t>设备缺陷等因素查找出来</a:t>
            </a:r>
            <a:endParaRPr lang="en-US" altLang="zh-CN" sz="2000" dirty="0">
              <a:solidFill>
                <a:srgbClr val="000000"/>
              </a:solidFill>
              <a:latin typeface="+mn-ea"/>
              <a:cs typeface="微软雅黑" panose="020B0503020204020204" pitchFamily="34" charset="-122"/>
            </a:endParaRPr>
          </a:p>
          <a:p>
            <a:pPr>
              <a:lnSpc>
                <a:spcPts val="3300"/>
              </a:lnSpc>
              <a:tabLst>
                <a:tab pos="76200" algn="l"/>
                <a:tab pos="292100" algn="l"/>
              </a:tabLst>
            </a:pPr>
            <a:r>
              <a:rPr lang="en-US" altLang="zh-CN" sz="2000" b="1" dirty="0" err="1" smtClean="0">
                <a:solidFill>
                  <a:srgbClr val="FF0000"/>
                </a:solidFill>
                <a:latin typeface="+mn-ea"/>
                <a:cs typeface="微软雅黑" panose="020B0503020204020204" pitchFamily="34" charset="-122"/>
              </a:rPr>
              <a:t>安全检查是查表</a:t>
            </a:r>
            <a:r>
              <a:rPr lang="en-US" altLang="zh-CN" sz="2000" b="1" dirty="0" err="1">
                <a:solidFill>
                  <a:srgbClr val="FF0000"/>
                </a:solidFill>
                <a:latin typeface="+mn-ea"/>
                <a:cs typeface="微软雅黑" panose="020B0503020204020204" pitchFamily="34" charset="-122"/>
              </a:rPr>
              <a:t>，隐患排查是查根</a:t>
            </a:r>
            <a:r>
              <a:rPr lang="en-US" altLang="zh-CN" sz="2000" dirty="0" err="1">
                <a:solidFill>
                  <a:srgbClr val="000000"/>
                </a:solidFill>
                <a:latin typeface="+mn-ea"/>
                <a:cs typeface="微软雅黑" panose="020B0503020204020204" pitchFamily="34" charset="-122"/>
              </a:rPr>
              <a:t>。</a:t>
            </a:r>
            <a:r>
              <a:rPr lang="en-US" altLang="zh-CN" sz="2000" dirty="0" err="1" smtClean="0">
                <a:solidFill>
                  <a:srgbClr val="000000"/>
                </a:solidFill>
                <a:latin typeface="+mn-ea"/>
                <a:cs typeface="微软雅黑" panose="020B0503020204020204" pitchFamily="34" charset="-122"/>
              </a:rPr>
              <a:t>我们只有把安全检查和隐患排查有机的结合应用</a:t>
            </a:r>
            <a:r>
              <a:rPr lang="en-US" altLang="zh-CN" sz="2000" dirty="0" err="1">
                <a:solidFill>
                  <a:srgbClr val="000000"/>
                </a:solidFill>
                <a:latin typeface="+mn-ea"/>
                <a:cs typeface="微软雅黑" panose="020B0503020204020204" pitchFamily="34" charset="-122"/>
              </a:rPr>
              <a:t>，才能真正做到</a:t>
            </a:r>
            <a:r>
              <a:rPr lang="en-US" altLang="zh-CN" sz="2000" b="1" dirty="0" err="1">
                <a:solidFill>
                  <a:srgbClr val="FF0000"/>
                </a:solidFill>
                <a:latin typeface="+mn-ea"/>
                <a:cs typeface="微软雅黑" panose="020B0503020204020204" pitchFamily="34" charset="-122"/>
              </a:rPr>
              <a:t>“隐患可控，事故可防</a:t>
            </a:r>
            <a:r>
              <a:rPr lang="en-US" altLang="zh-CN" sz="2000" b="1" dirty="0" smtClean="0">
                <a:solidFill>
                  <a:srgbClr val="FF0000"/>
                </a:solidFill>
                <a:latin typeface="微软雅黑" panose="020B0503020204020204" pitchFamily="34" charset="-122"/>
                <a:cs typeface="微软雅黑" panose="020B0503020204020204" pitchFamily="34" charset="-122"/>
              </a:rPr>
              <a:t>”</a:t>
            </a:r>
            <a:endParaRPr lang="en-US" altLang="zh-CN" sz="2000" dirty="0">
              <a:solidFill>
                <a:srgbClr val="FF0000"/>
              </a:solidFill>
              <a:latin typeface="微软雅黑" panose="020B0503020204020204" pitchFamily="34" charset="-122"/>
              <a:cs typeface="微软雅黑" panose="020B0503020204020204" pitchFamily="34" charset="-122"/>
            </a:endParaRPr>
          </a:p>
        </p:txBody>
      </p:sp>
      <p:sp>
        <p:nvSpPr>
          <p:cNvPr id="29" name="五边形 28"/>
          <p:cNvSpPr/>
          <p:nvPr/>
        </p:nvSpPr>
        <p:spPr bwMode="auto">
          <a:xfrm>
            <a:off x="671543" y="132843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671543" y="26474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2" name="五边形 11"/>
          <p:cNvSpPr/>
          <p:nvPr/>
        </p:nvSpPr>
        <p:spPr bwMode="auto">
          <a:xfrm>
            <a:off x="671543" y="36634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6" name="Freeform 8"/>
          <p:cNvSpPr/>
          <p:nvPr/>
        </p:nvSpPr>
        <p:spPr bwMode="auto">
          <a:xfrm>
            <a:off x="5121862" y="407020"/>
            <a:ext cx="2929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5262019" y="407020"/>
            <a:ext cx="27897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安全检查与隐患排查</a:t>
            </a:r>
            <a:endParaRPr lang="en-US" altLang="zh-CN" sz="2000" spc="70" dirty="0">
              <a:solidFill>
                <a:schemeClr val="bg1"/>
              </a:solidFill>
              <a:latin typeface="+mj-ea"/>
            </a:endParaRPr>
          </a:p>
        </p:txBody>
      </p:sp>
      <p:sp>
        <p:nvSpPr>
          <p:cNvPr id="2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TextBox 21"/>
          <p:cNvSpPr txBox="1"/>
          <p:nvPr/>
        </p:nvSpPr>
        <p:spPr>
          <a:xfrm>
            <a:off x="88490" y="401156"/>
            <a:ext cx="200578" cy="307777"/>
          </a:xfrm>
          <a:prstGeom prst="rect">
            <a:avLst/>
          </a:prstGeom>
          <a:noFill/>
        </p:spPr>
        <p:txBody>
          <a:bodyPr wrap="square" rtlCol="0">
            <a:spAutoFit/>
          </a:bodyPr>
          <a:lstStyle/>
          <a:p>
            <a:r>
              <a:rPr lang="zh-CN" altLang="en-US" b="1" dirty="0" smtClean="0"/>
              <a:t>二</a:t>
            </a:r>
            <a:endParaRPr lang="zh-CN" altLang="en-US" b="1" dirty="0"/>
          </a:p>
        </p:txBody>
      </p:sp>
      <p:sp>
        <p:nvSpPr>
          <p:cNvPr id="3" name="日期占位符 2"/>
          <p:cNvSpPr>
            <a:spLocks noGrp="1"/>
          </p:cNvSpPr>
          <p:nvPr>
            <p:ph type="dt" sz="half" idx="10"/>
          </p:nvPr>
        </p:nvSpPr>
        <p:spPr/>
        <p:txBody>
          <a:bodyPr/>
          <a:lstStyle/>
          <a:p>
            <a:fld id="{E1D11239-9268-4831-AA8D-8DDEA6193060}"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5" name="Freeform 8"/>
          <p:cNvSpPr/>
          <p:nvPr/>
        </p:nvSpPr>
        <p:spPr bwMode="auto">
          <a:xfrm>
            <a:off x="580955" y="407020"/>
            <a:ext cx="45371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0" name="TextBox 44"/>
          <p:cNvSpPr txBox="1"/>
          <p:nvPr/>
        </p:nvSpPr>
        <p:spPr>
          <a:xfrm>
            <a:off x="784614" y="407020"/>
            <a:ext cx="43334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特种设备双重预防工作思路和概念</a:t>
            </a:r>
            <a:endParaRPr lang="zh-CN" altLang="en-US" sz="2000" spc="70" dirty="0" smtClean="0">
              <a:solidFill>
                <a:schemeClr val="bg1"/>
              </a:solidFill>
              <a:latin typeface="+mj-ea"/>
              <a:ea typeface="+mj-ea"/>
            </a:endParaRPr>
          </a:p>
        </p:txBody>
      </p:sp>
    </p:spTree>
  </p:cSld>
  <p:clrMapOvr>
    <a:masterClrMapping/>
  </p:clrMapOvr>
  <p:transition spd="slow" advTm="5955">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635695" y="1599137"/>
            <a:ext cx="3090926" cy="756000"/>
            <a:chOff x="5305214" y="1392661"/>
            <a:chExt cx="2540928" cy="482200"/>
          </a:xfrm>
        </p:grpSpPr>
        <p:sp>
          <p:nvSpPr>
            <p:cNvPr id="54" name="圆角矩形 53"/>
            <p:cNvSpPr/>
            <p:nvPr/>
          </p:nvSpPr>
          <p:spPr>
            <a:xfrm>
              <a:off x="5305214" y="139266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1"/>
            </a:p>
          </p:txBody>
        </p:sp>
        <p:sp>
          <p:nvSpPr>
            <p:cNvPr id="53" name="TextBox 19"/>
            <p:cNvSpPr txBox="1"/>
            <p:nvPr/>
          </p:nvSpPr>
          <p:spPr>
            <a:xfrm>
              <a:off x="5344816" y="1413196"/>
              <a:ext cx="250132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smtClean="0">
                  <a:solidFill>
                    <a:schemeClr val="bg1"/>
                  </a:solidFill>
                </a:rPr>
                <a:t>双重预防机制概述</a:t>
              </a:r>
              <a:endParaRPr lang="zh-CN" altLang="en-US" sz="2400" b="1" spc="100" dirty="0" smtClean="0">
                <a:solidFill>
                  <a:schemeClr val="bg1"/>
                </a:solidFill>
              </a:endParaRPr>
            </a:p>
          </p:txBody>
        </p:sp>
      </p:grpSp>
      <p:grpSp>
        <p:nvGrpSpPr>
          <p:cNvPr id="3" name="组合 2"/>
          <p:cNvGrpSpPr/>
          <p:nvPr/>
        </p:nvGrpSpPr>
        <p:grpSpPr>
          <a:xfrm>
            <a:off x="2964158" y="1605791"/>
            <a:ext cx="764288" cy="1015913"/>
            <a:chOff x="4727613" y="1392260"/>
            <a:chExt cx="557844" cy="677108"/>
          </a:xfrm>
        </p:grpSpPr>
        <p:sp>
          <p:nvSpPr>
            <p:cNvPr id="50" name="圆角矩形 49"/>
            <p:cNvSpPr/>
            <p:nvPr/>
          </p:nvSpPr>
          <p:spPr>
            <a:xfrm>
              <a:off x="4756955" y="1392661"/>
              <a:ext cx="410206"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49" name="TextBox 76"/>
            <p:cNvSpPr txBox="1"/>
            <p:nvPr/>
          </p:nvSpPr>
          <p:spPr>
            <a:xfrm>
              <a:off x="4727613" y="1392260"/>
              <a:ext cx="557844" cy="6771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solidFill>
                    <a:schemeClr val="bg1"/>
                  </a:solidFill>
                  <a:latin typeface="GeoSlab703 MdCn BT" panose="02060506020205050403" pitchFamily="18" charset="0"/>
                  <a:ea typeface="方正宋黑繁体" panose="03000509000000000000" pitchFamily="65" charset="-122"/>
                  <a:cs typeface="Arial Unicode MS" panose="020B0604020202020204" pitchFamily="34" charset="-122"/>
                </a:rPr>
                <a:t> </a:t>
              </a:r>
              <a:r>
                <a:rPr lang="en-US" altLang="zh-CN" sz="2400" dirty="0" smtClean="0">
                  <a:solidFill>
                    <a:schemeClr val="bg1"/>
                  </a:solidFill>
                  <a:latin typeface="DIN Mittelschrift Std" pitchFamily="50" charset="0"/>
                  <a:ea typeface="方正宋黑繁体" panose="03000509000000000000" pitchFamily="65" charset="-122"/>
                  <a:cs typeface="Arial Unicode MS" panose="020B0604020202020204" pitchFamily="34" charset="-122"/>
                </a:rPr>
                <a:t>01</a:t>
              </a:r>
              <a:endParaRPr lang="zh-CN" altLang="en-US" sz="2400" dirty="0">
                <a:solidFill>
                  <a:schemeClr val="bg1"/>
                </a:solidFill>
                <a:latin typeface="DIN Mittelschrift Std" pitchFamily="50" charset="0"/>
                <a:ea typeface="方正宋黑繁体" panose="03000509000000000000" pitchFamily="65" charset="-122"/>
                <a:cs typeface="Arial Unicode MS" panose="020B0604020202020204" pitchFamily="34" charset="-122"/>
              </a:endParaRPr>
            </a:p>
          </p:txBody>
        </p:sp>
      </p:grpSp>
      <p:grpSp>
        <p:nvGrpSpPr>
          <p:cNvPr id="24" name="组合 23"/>
          <p:cNvGrpSpPr/>
          <p:nvPr/>
        </p:nvGrpSpPr>
        <p:grpSpPr>
          <a:xfrm>
            <a:off x="574151" y="546496"/>
            <a:ext cx="1446223" cy="1617476"/>
            <a:chOff x="1889550" y="2001923"/>
            <a:chExt cx="1446223" cy="1617476"/>
          </a:xfrm>
        </p:grpSpPr>
        <p:sp>
          <p:nvSpPr>
            <p:cNvPr id="44" name="Freeform 7"/>
            <p:cNvSpPr/>
            <p:nvPr/>
          </p:nvSpPr>
          <p:spPr bwMode="auto">
            <a:xfrm>
              <a:off x="1889550" y="2001923"/>
              <a:ext cx="1433826" cy="161747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TextBox 13"/>
            <p:cNvSpPr txBox="1"/>
            <p:nvPr/>
          </p:nvSpPr>
          <p:spPr>
            <a:xfrm>
              <a:off x="2124860" y="2526661"/>
              <a:ext cx="856483" cy="400110"/>
            </a:xfrm>
            <a:prstGeom prst="rect">
              <a:avLst/>
            </a:prstGeom>
            <a:noFill/>
            <a:ln w="15875">
              <a:no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b="1" dirty="0">
                  <a:gradFill>
                    <a:gsLst>
                      <a:gs pos="0">
                        <a:schemeClr val="accent1"/>
                      </a:gs>
                      <a:gs pos="100000">
                        <a:srgbClr val="1971FF"/>
                      </a:gs>
                    </a:gsLst>
                    <a:lin ang="13500000" scaled="1"/>
                  </a:gradFill>
                </a:rPr>
                <a:t>目录</a:t>
              </a:r>
              <a:endParaRPr lang="zh-CN" altLang="en-US" sz="2400" b="1" dirty="0">
                <a:gradFill>
                  <a:gsLst>
                    <a:gs pos="0">
                      <a:schemeClr val="accent1"/>
                    </a:gs>
                    <a:gs pos="100000">
                      <a:srgbClr val="1971FF"/>
                    </a:gs>
                  </a:gsLst>
                  <a:lin ang="13500000" scaled="1"/>
                </a:gradFill>
              </a:endParaRPr>
            </a:p>
          </p:txBody>
        </p:sp>
        <p:sp>
          <p:nvSpPr>
            <p:cNvPr id="42" name="TextBox 14"/>
            <p:cNvSpPr txBox="1"/>
            <p:nvPr/>
          </p:nvSpPr>
          <p:spPr>
            <a:xfrm>
              <a:off x="2092145" y="2851019"/>
              <a:ext cx="1243628" cy="646331"/>
            </a:xfrm>
            <a:prstGeom prst="rect">
              <a:avLst/>
            </a:prstGeom>
            <a:noFill/>
            <a:ln w="15875">
              <a:no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800" dirty="0">
                  <a:solidFill>
                    <a:schemeClr val="accent1"/>
                  </a:solidFill>
                </a:rPr>
                <a:t>CONTENTS</a:t>
              </a:r>
              <a:endParaRPr lang="zh-CN" altLang="en-US" sz="1800" dirty="0">
                <a:solidFill>
                  <a:schemeClr val="accent1"/>
                </a:solidFill>
              </a:endParaRPr>
            </a:p>
            <a:p>
              <a:endParaRPr lang="zh-CN" altLang="en-US" dirty="0">
                <a:solidFill>
                  <a:schemeClr val="accent1"/>
                </a:solidFill>
              </a:endParaRPr>
            </a:p>
          </p:txBody>
        </p:sp>
      </p:grpSp>
      <p:sp>
        <p:nvSpPr>
          <p:cNvPr id="88" name="Freeform 7"/>
          <p:cNvSpPr/>
          <p:nvPr/>
        </p:nvSpPr>
        <p:spPr bwMode="auto">
          <a:xfrm>
            <a:off x="1796719" y="1677283"/>
            <a:ext cx="468659" cy="51114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grpSp>
        <p:nvGrpSpPr>
          <p:cNvPr id="8" name="组合 7"/>
          <p:cNvGrpSpPr/>
          <p:nvPr/>
        </p:nvGrpSpPr>
        <p:grpSpPr>
          <a:xfrm>
            <a:off x="3228602" y="2419540"/>
            <a:ext cx="5204198" cy="863078"/>
            <a:chOff x="5305214" y="2177521"/>
            <a:chExt cx="2376264" cy="552463"/>
          </a:xfrm>
        </p:grpSpPr>
        <p:sp>
          <p:nvSpPr>
            <p:cNvPr id="90" name="圆角矩形 89"/>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91" name="TextBox 19"/>
            <p:cNvSpPr txBox="1"/>
            <p:nvPr/>
          </p:nvSpPr>
          <p:spPr>
            <a:xfrm>
              <a:off x="5352155" y="2198056"/>
              <a:ext cx="2329323" cy="5319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smtClean="0">
                  <a:solidFill>
                    <a:schemeClr val="bg1"/>
                  </a:solidFill>
                </a:rPr>
                <a:t>特种设备双重预防工作思路和概念</a:t>
              </a:r>
              <a:endParaRPr lang="zh-CN" altLang="en-US" sz="2400" b="1" spc="100" dirty="0" smtClean="0">
                <a:solidFill>
                  <a:schemeClr val="bg1"/>
                </a:solidFill>
              </a:endParaRPr>
            </a:p>
          </p:txBody>
        </p:sp>
      </p:grpSp>
      <p:grpSp>
        <p:nvGrpSpPr>
          <p:cNvPr id="22" name="组合 21"/>
          <p:cNvGrpSpPr/>
          <p:nvPr/>
        </p:nvGrpSpPr>
        <p:grpSpPr>
          <a:xfrm>
            <a:off x="2816688" y="3208804"/>
            <a:ext cx="4105704" cy="720000"/>
            <a:chOff x="5305214" y="2177521"/>
            <a:chExt cx="2376264" cy="447845"/>
          </a:xfrm>
        </p:grpSpPr>
        <p:sp>
          <p:nvSpPr>
            <p:cNvPr id="23" name="圆角矩形 22"/>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5" name="TextBox 19"/>
            <p:cNvSpPr txBox="1"/>
            <p:nvPr/>
          </p:nvSpPr>
          <p:spPr>
            <a:xfrm>
              <a:off x="5352155" y="2198056"/>
              <a:ext cx="2329323" cy="4273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smtClean="0">
                  <a:solidFill>
                    <a:schemeClr val="bg1"/>
                  </a:solidFill>
                </a:rPr>
                <a:t>特种设备双重预防工作程序</a:t>
              </a:r>
              <a:endParaRPr lang="zh-CN" altLang="en-US" sz="2400" b="1" spc="100" dirty="0" smtClean="0">
                <a:solidFill>
                  <a:schemeClr val="bg1"/>
                </a:solidFill>
              </a:endParaRPr>
            </a:p>
          </p:txBody>
        </p:sp>
      </p:grpSp>
      <p:grpSp>
        <p:nvGrpSpPr>
          <p:cNvPr id="29" name="组合 28"/>
          <p:cNvGrpSpPr/>
          <p:nvPr/>
        </p:nvGrpSpPr>
        <p:grpSpPr>
          <a:xfrm>
            <a:off x="2384040" y="4041534"/>
            <a:ext cx="4142275" cy="502725"/>
            <a:chOff x="5305214" y="2177521"/>
            <a:chExt cx="2376264" cy="312048"/>
          </a:xfrm>
        </p:grpSpPr>
        <p:sp>
          <p:nvSpPr>
            <p:cNvPr id="30" name="圆角矩形 29"/>
            <p:cNvSpPr/>
            <p:nvPr/>
          </p:nvSpPr>
          <p:spPr>
            <a:xfrm>
              <a:off x="5305214" y="2177521"/>
              <a:ext cx="2376264"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31" name="TextBox 19"/>
            <p:cNvSpPr txBox="1"/>
            <p:nvPr/>
          </p:nvSpPr>
          <p:spPr>
            <a:xfrm>
              <a:off x="5352155" y="2198056"/>
              <a:ext cx="2303476" cy="2865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100" dirty="0" smtClean="0">
                  <a:solidFill>
                    <a:schemeClr val="bg1"/>
                  </a:solidFill>
                </a:rPr>
                <a:t>特种设备双重预防工作成果</a:t>
              </a:r>
              <a:endParaRPr lang="zh-CN" altLang="en-US" sz="2400" b="1" spc="100" dirty="0" smtClean="0">
                <a:solidFill>
                  <a:schemeClr val="bg1"/>
                </a:solidFill>
              </a:endParaRPr>
            </a:p>
          </p:txBody>
        </p:sp>
      </p:grpSp>
      <p:grpSp>
        <p:nvGrpSpPr>
          <p:cNvPr id="39" name="组合 38"/>
          <p:cNvGrpSpPr/>
          <p:nvPr/>
        </p:nvGrpSpPr>
        <p:grpSpPr>
          <a:xfrm>
            <a:off x="2550484" y="2436043"/>
            <a:ext cx="764288" cy="468789"/>
            <a:chOff x="4727613" y="1392260"/>
            <a:chExt cx="557844" cy="312449"/>
          </a:xfrm>
        </p:grpSpPr>
        <p:sp>
          <p:nvSpPr>
            <p:cNvPr id="41" name="圆角矩形 40"/>
            <p:cNvSpPr/>
            <p:nvPr/>
          </p:nvSpPr>
          <p:spPr>
            <a:xfrm>
              <a:off x="4756955" y="1392661"/>
              <a:ext cx="410206"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43" name="TextBox 76"/>
            <p:cNvSpPr txBox="1"/>
            <p:nvPr/>
          </p:nvSpPr>
          <p:spPr>
            <a:xfrm>
              <a:off x="4727613" y="1392260"/>
              <a:ext cx="557844" cy="3077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solidFill>
                    <a:schemeClr val="bg1"/>
                  </a:solidFill>
                  <a:latin typeface="GeoSlab703 MdCn BT" panose="02060506020205050403" pitchFamily="18" charset="0"/>
                  <a:ea typeface="方正宋黑繁体" panose="03000509000000000000" pitchFamily="65" charset="-122"/>
                  <a:cs typeface="Arial Unicode MS" panose="020B0604020202020204" pitchFamily="34" charset="-122"/>
                </a:rPr>
                <a:t> </a:t>
              </a:r>
              <a:r>
                <a:rPr lang="en-US" altLang="zh-CN" sz="2400" dirty="0" smtClean="0">
                  <a:solidFill>
                    <a:schemeClr val="bg1"/>
                  </a:solidFill>
                  <a:latin typeface="DIN Mittelschrift Std" pitchFamily="50" charset="0"/>
                  <a:ea typeface="方正宋黑繁体" panose="03000509000000000000" pitchFamily="65" charset="-122"/>
                  <a:cs typeface="Arial Unicode MS" panose="020B0604020202020204" pitchFamily="34" charset="-122"/>
                </a:rPr>
                <a:t>02</a:t>
              </a:r>
              <a:endParaRPr lang="zh-CN" altLang="en-US" sz="2400" dirty="0">
                <a:solidFill>
                  <a:schemeClr val="bg1"/>
                </a:solidFill>
                <a:latin typeface="DIN Mittelschrift Std" pitchFamily="50" charset="0"/>
                <a:ea typeface="方正宋黑繁体" panose="03000509000000000000" pitchFamily="65" charset="-122"/>
                <a:cs typeface="Arial Unicode MS" panose="020B0604020202020204" pitchFamily="34" charset="-122"/>
              </a:endParaRPr>
            </a:p>
          </p:txBody>
        </p:sp>
      </p:grpSp>
      <p:grpSp>
        <p:nvGrpSpPr>
          <p:cNvPr id="45" name="组合 44"/>
          <p:cNvGrpSpPr/>
          <p:nvPr/>
        </p:nvGrpSpPr>
        <p:grpSpPr>
          <a:xfrm>
            <a:off x="2146900" y="3225143"/>
            <a:ext cx="764288" cy="468789"/>
            <a:chOff x="4727613" y="1392260"/>
            <a:chExt cx="557844" cy="312449"/>
          </a:xfrm>
        </p:grpSpPr>
        <p:sp>
          <p:nvSpPr>
            <p:cNvPr id="46" name="圆角矩形 45"/>
            <p:cNvSpPr/>
            <p:nvPr/>
          </p:nvSpPr>
          <p:spPr>
            <a:xfrm>
              <a:off x="4756955" y="1392661"/>
              <a:ext cx="410206"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47" name="TextBox 76"/>
            <p:cNvSpPr txBox="1"/>
            <p:nvPr/>
          </p:nvSpPr>
          <p:spPr>
            <a:xfrm>
              <a:off x="4727613" y="1392260"/>
              <a:ext cx="557844" cy="3077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solidFill>
                    <a:schemeClr val="bg1"/>
                  </a:solidFill>
                  <a:latin typeface="GeoSlab703 MdCn BT" panose="02060506020205050403" pitchFamily="18" charset="0"/>
                  <a:ea typeface="方正宋黑繁体" panose="03000509000000000000" pitchFamily="65" charset="-122"/>
                  <a:cs typeface="Arial Unicode MS" panose="020B0604020202020204" pitchFamily="34" charset="-122"/>
                </a:rPr>
                <a:t> </a:t>
              </a:r>
              <a:r>
                <a:rPr lang="en-US" altLang="zh-CN" sz="2400" dirty="0" smtClean="0">
                  <a:solidFill>
                    <a:schemeClr val="bg1"/>
                  </a:solidFill>
                  <a:latin typeface="DIN Mittelschrift Std" pitchFamily="50" charset="0"/>
                  <a:ea typeface="方正宋黑繁体" panose="03000509000000000000" pitchFamily="65" charset="-122"/>
                  <a:cs typeface="Arial Unicode MS" panose="020B0604020202020204" pitchFamily="34" charset="-122"/>
                </a:rPr>
                <a:t>03</a:t>
              </a:r>
              <a:endParaRPr lang="zh-CN" altLang="en-US" sz="2400" dirty="0">
                <a:solidFill>
                  <a:schemeClr val="bg1"/>
                </a:solidFill>
                <a:latin typeface="DIN Mittelschrift Std" pitchFamily="50" charset="0"/>
                <a:ea typeface="方正宋黑繁体" panose="03000509000000000000" pitchFamily="65" charset="-122"/>
                <a:cs typeface="Arial Unicode MS" panose="020B0604020202020204" pitchFamily="34" charset="-122"/>
              </a:endParaRPr>
            </a:p>
          </p:txBody>
        </p:sp>
      </p:grpSp>
      <p:grpSp>
        <p:nvGrpSpPr>
          <p:cNvPr id="48" name="组合 47"/>
          <p:cNvGrpSpPr/>
          <p:nvPr/>
        </p:nvGrpSpPr>
        <p:grpSpPr>
          <a:xfrm>
            <a:off x="1727219" y="4079320"/>
            <a:ext cx="764288" cy="468789"/>
            <a:chOff x="4727613" y="1392260"/>
            <a:chExt cx="557844" cy="312449"/>
          </a:xfrm>
        </p:grpSpPr>
        <p:sp>
          <p:nvSpPr>
            <p:cNvPr id="51" name="圆角矩形 50"/>
            <p:cNvSpPr/>
            <p:nvPr/>
          </p:nvSpPr>
          <p:spPr>
            <a:xfrm>
              <a:off x="4756955" y="1392661"/>
              <a:ext cx="410206" cy="312048"/>
            </a:xfrm>
            <a:prstGeom prst="roundRect">
              <a:avLst/>
            </a:prstGeom>
            <a:gradFill>
              <a:gsLst>
                <a:gs pos="100000">
                  <a:srgbClr val="1971FF"/>
                </a:gs>
                <a:gs pos="31000">
                  <a:schemeClr val="accent1"/>
                </a:gs>
              </a:gsLst>
              <a:lin ang="27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2" name="TextBox 76"/>
            <p:cNvSpPr txBox="1"/>
            <p:nvPr/>
          </p:nvSpPr>
          <p:spPr>
            <a:xfrm>
              <a:off x="4727613" y="1392260"/>
              <a:ext cx="557844" cy="3077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solidFill>
                    <a:schemeClr val="bg1"/>
                  </a:solidFill>
                  <a:latin typeface="GeoSlab703 MdCn BT" panose="02060506020205050403" pitchFamily="18" charset="0"/>
                  <a:ea typeface="方正宋黑繁体" panose="03000509000000000000" pitchFamily="65" charset="-122"/>
                  <a:cs typeface="Arial Unicode MS" panose="020B0604020202020204" pitchFamily="34" charset="-122"/>
                </a:rPr>
                <a:t> </a:t>
              </a:r>
              <a:r>
                <a:rPr lang="en-US" altLang="zh-CN" sz="2400" dirty="0" smtClean="0">
                  <a:solidFill>
                    <a:schemeClr val="bg1"/>
                  </a:solidFill>
                  <a:latin typeface="DIN Mittelschrift Std" pitchFamily="50" charset="0"/>
                  <a:ea typeface="方正宋黑繁体" panose="03000509000000000000" pitchFamily="65" charset="-122"/>
                  <a:cs typeface="Arial Unicode MS" panose="020B0604020202020204" pitchFamily="34" charset="-122"/>
                </a:rPr>
                <a:t>04</a:t>
              </a:r>
              <a:endParaRPr lang="zh-CN" altLang="en-US" sz="2400" dirty="0">
                <a:solidFill>
                  <a:schemeClr val="bg1"/>
                </a:solidFill>
                <a:latin typeface="DIN Mittelschrift Std" pitchFamily="50" charset="0"/>
                <a:ea typeface="方正宋黑繁体" panose="03000509000000000000" pitchFamily="65" charset="-122"/>
                <a:cs typeface="Arial Unicode MS" panose="020B0604020202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56552"/>
    </mc:Choice>
    <mc:Fallback>
      <p:transition spd="slow" advTm="56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64" presetClass="path" presetSubtype="0" decel="30000" fill="hold" nodeType="withEffect">
                                  <p:stCondLst>
                                    <p:cond delay="0"/>
                                  </p:stCondLst>
                                  <p:childTnLst>
                                    <p:animMotion origin="layout" path="M -4.58333E-6 0.03889 L -4.58333E-6 -0.14814 " pathEditMode="relative" rAng="0" ptsTypes="AA">
                                      <p:cBhvr>
                                        <p:cTn id="9" dur="750" spd="-100000" fill="hold"/>
                                        <p:tgtEl>
                                          <p:spTgt spid="24"/>
                                        </p:tgtEl>
                                        <p:attrNameLst>
                                          <p:attrName>ppt_x</p:attrName>
                                          <p:attrName>ppt_y</p:attrName>
                                        </p:attrNameLst>
                                      </p:cBhvr>
                                      <p:rCtr x="0" y="-9352"/>
                                    </p:animMotion>
                                  </p:childTnLst>
                                </p:cTn>
                              </p:par>
                              <p:par>
                                <p:cTn id="10" presetID="64" presetClass="path" presetSubtype="0" accel="30000" decel="30000" fill="hold" nodeType="withEffect">
                                  <p:stCondLst>
                                    <p:cond delay="750"/>
                                  </p:stCondLst>
                                  <p:childTnLst>
                                    <p:animMotion origin="layout" path="M -4.58333E-6 0.03843 L -4.58333E-6 -3.7037E-6 " pathEditMode="relative" rAng="0" ptsTypes="AA">
                                      <p:cBhvr>
                                        <p:cTn id="11" dur="750" fill="hold"/>
                                        <p:tgtEl>
                                          <p:spTgt spid="24"/>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750"/>
                                        <p:tgtEl>
                                          <p:spTgt spid="88"/>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88"/>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88"/>
                                        </p:tgtEl>
                                        <p:attrNameLst>
                                          <p:attrName>ppt_x</p:attrName>
                                          <p:attrName>ppt_y</p:attrName>
                                        </p:attrNameLst>
                                      </p:cBhvr>
                                      <p:rCtr x="781" y="0"/>
                                    </p:animMotion>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childTnLst>
                                </p:cTn>
                              </p:par>
                              <p:par>
                                <p:cTn id="35" presetID="63" presetClass="path" presetSubtype="0" decel="50000" fill="hold" nodeType="withEffect">
                                  <p:stCondLst>
                                    <p:cond delay="0"/>
                                  </p:stCondLst>
                                  <p:childTnLst>
                                    <p:animMotion origin="layout" path="M -0.01562 -3.7037E-6 L 0.11081 -3.7037E-6 " pathEditMode="relative" rAng="0" ptsTypes="AA">
                                      <p:cBhvr>
                                        <p:cTn id="36" dur="750" spd="-100000" fill="hold"/>
                                        <p:tgtEl>
                                          <p:spTgt spid="7"/>
                                        </p:tgtEl>
                                        <p:attrNameLst>
                                          <p:attrName>ppt_x</p:attrName>
                                          <p:attrName>ppt_y</p:attrName>
                                        </p:attrNameLst>
                                      </p:cBhvr>
                                      <p:rCtr x="6315" y="0"/>
                                    </p:animMotion>
                                  </p:childTnLst>
                                </p:cTn>
                              </p:par>
                              <p:par>
                                <p:cTn id="37" presetID="35" presetClass="path" presetSubtype="0" accel="50000" decel="50000" fill="hold" nodeType="withEffect">
                                  <p:stCondLst>
                                    <p:cond delay="750"/>
                                  </p:stCondLst>
                                  <p:childTnLst>
                                    <p:animMotion origin="layout" path="M -0.01562 -3.7037E-6 L -2.29167E-6 -3.7037E-6 " pathEditMode="relative" rAng="0" ptsTypes="AA">
                                      <p:cBhvr>
                                        <p:cTn id="38" dur="750" fill="hold"/>
                                        <p:tgtEl>
                                          <p:spTgt spid="7"/>
                                        </p:tgtEl>
                                        <p:attrNameLst>
                                          <p:attrName>ppt_x</p:attrName>
                                          <p:attrName>ppt_y</p:attrName>
                                        </p:attrNameLst>
                                      </p:cBhvr>
                                      <p:rCtr x="781" y="0"/>
                                    </p:animMotion>
                                  </p:childTnLst>
                                </p:cTn>
                              </p:par>
                              <p:par>
                                <p:cTn id="39" presetID="10" presetClass="entr" presetSubtype="0" fill="hold" nodeType="withEffect">
                                  <p:stCondLst>
                                    <p:cond delay="2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750"/>
                                        <p:tgtEl>
                                          <p:spTgt spid="8"/>
                                        </p:tgtEl>
                                      </p:cBhvr>
                                    </p:animEffect>
                                  </p:childTnLst>
                                </p:cTn>
                              </p:par>
                              <p:par>
                                <p:cTn id="42" presetID="63" presetClass="path" presetSubtype="0" decel="50000" fill="hold" nodeType="withEffect">
                                  <p:stCondLst>
                                    <p:cond delay="200"/>
                                  </p:stCondLst>
                                  <p:childTnLst>
                                    <p:animMotion origin="layout" path="M -0.01562 -3.7037E-6 L 0.11081 -3.7037E-6 " pathEditMode="relative" rAng="0" ptsTypes="AA">
                                      <p:cBhvr>
                                        <p:cTn id="43" dur="750" spd="-100000" fill="hold"/>
                                        <p:tgtEl>
                                          <p:spTgt spid="8"/>
                                        </p:tgtEl>
                                        <p:attrNameLst>
                                          <p:attrName>ppt_x</p:attrName>
                                          <p:attrName>ppt_y</p:attrName>
                                        </p:attrNameLst>
                                      </p:cBhvr>
                                      <p:rCtr x="6315" y="0"/>
                                    </p:animMotion>
                                  </p:childTnLst>
                                </p:cTn>
                              </p:par>
                              <p:par>
                                <p:cTn id="44" presetID="35" presetClass="path" presetSubtype="0" accel="50000" decel="50000" fill="hold" nodeType="withEffect">
                                  <p:stCondLst>
                                    <p:cond delay="950"/>
                                  </p:stCondLst>
                                  <p:childTnLst>
                                    <p:animMotion origin="layout" path="M -0.01562 -3.7037E-6 L -2.29167E-6 -3.7037E-6 " pathEditMode="relative" rAng="0" ptsTypes="AA">
                                      <p:cBhvr>
                                        <p:cTn id="45" dur="750" fill="hold"/>
                                        <p:tgtEl>
                                          <p:spTgt spid="8"/>
                                        </p:tgtEl>
                                        <p:attrNameLst>
                                          <p:attrName>ppt_x</p:attrName>
                                          <p:attrName>ppt_y</p:attrName>
                                        </p:attrNameLst>
                                      </p:cBhvr>
                                      <p:rCtr x="781" y="0"/>
                                    </p:animMotion>
                                  </p:childTnLst>
                                </p:cTn>
                              </p:par>
                              <p:par>
                                <p:cTn id="46" presetID="10" presetClass="entr" presetSubtype="0" fill="hold" nodeType="withEffect">
                                  <p:stCondLst>
                                    <p:cond delay="2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750"/>
                                        <p:tgtEl>
                                          <p:spTgt spid="22"/>
                                        </p:tgtEl>
                                      </p:cBhvr>
                                    </p:animEffect>
                                  </p:childTnLst>
                                </p:cTn>
                              </p:par>
                              <p:par>
                                <p:cTn id="49" presetID="63" presetClass="path" presetSubtype="0" decel="50000" fill="hold" nodeType="withEffect">
                                  <p:stCondLst>
                                    <p:cond delay="200"/>
                                  </p:stCondLst>
                                  <p:childTnLst>
                                    <p:animMotion origin="layout" path="M -0.01562 -3.7037E-6 L 0.11081 -3.7037E-6 " pathEditMode="relative" rAng="0" ptsTypes="AA">
                                      <p:cBhvr>
                                        <p:cTn id="50" dur="750" spd="-100000" fill="hold"/>
                                        <p:tgtEl>
                                          <p:spTgt spid="22"/>
                                        </p:tgtEl>
                                        <p:attrNameLst>
                                          <p:attrName>ppt_x</p:attrName>
                                          <p:attrName>ppt_y</p:attrName>
                                        </p:attrNameLst>
                                      </p:cBhvr>
                                      <p:rCtr x="6315" y="0"/>
                                    </p:animMotion>
                                  </p:childTnLst>
                                </p:cTn>
                              </p:par>
                              <p:par>
                                <p:cTn id="51" presetID="35" presetClass="path" presetSubtype="0" accel="50000" decel="50000" fill="hold" nodeType="withEffect">
                                  <p:stCondLst>
                                    <p:cond delay="950"/>
                                  </p:stCondLst>
                                  <p:childTnLst>
                                    <p:animMotion origin="layout" path="M -0.01562 -3.7037E-6 L -2.29167E-6 -3.7037E-6 " pathEditMode="relative" rAng="0" ptsTypes="AA">
                                      <p:cBhvr>
                                        <p:cTn id="52" dur="750" fill="hold"/>
                                        <p:tgtEl>
                                          <p:spTgt spid="22"/>
                                        </p:tgtEl>
                                        <p:attrNameLst>
                                          <p:attrName>ppt_x</p:attrName>
                                          <p:attrName>ppt_y</p:attrName>
                                        </p:attrNameLst>
                                      </p:cBhvr>
                                      <p:rCtr x="781" y="0"/>
                                    </p:animMotion>
                                  </p:childTnLst>
                                </p:cTn>
                              </p:par>
                              <p:par>
                                <p:cTn id="53" presetID="10" presetClass="entr" presetSubtype="0" fill="hold" nodeType="withEffect">
                                  <p:stCondLst>
                                    <p:cond delay="2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750"/>
                                        <p:tgtEl>
                                          <p:spTgt spid="29"/>
                                        </p:tgtEl>
                                      </p:cBhvr>
                                    </p:animEffect>
                                  </p:childTnLst>
                                </p:cTn>
                              </p:par>
                              <p:par>
                                <p:cTn id="56" presetID="63" presetClass="path" presetSubtype="0" decel="50000" fill="hold" nodeType="withEffect">
                                  <p:stCondLst>
                                    <p:cond delay="200"/>
                                  </p:stCondLst>
                                  <p:childTnLst>
                                    <p:animMotion origin="layout" path="M -0.01562 -3.7037E-6 L 0.11081 -3.7037E-6 " pathEditMode="relative" rAng="0" ptsTypes="AA">
                                      <p:cBhvr>
                                        <p:cTn id="57" dur="750" spd="-100000" fill="hold"/>
                                        <p:tgtEl>
                                          <p:spTgt spid="29"/>
                                        </p:tgtEl>
                                        <p:attrNameLst>
                                          <p:attrName>ppt_x</p:attrName>
                                          <p:attrName>ppt_y</p:attrName>
                                        </p:attrNameLst>
                                      </p:cBhvr>
                                      <p:rCtr x="6315" y="0"/>
                                    </p:animMotion>
                                  </p:childTnLst>
                                </p:cTn>
                              </p:par>
                              <p:par>
                                <p:cTn id="58" presetID="35" presetClass="path" presetSubtype="0" accel="50000" decel="50000" fill="hold" nodeType="withEffect">
                                  <p:stCondLst>
                                    <p:cond delay="950"/>
                                  </p:stCondLst>
                                  <p:childTnLst>
                                    <p:animMotion origin="layout" path="M -0.01562 -3.7037E-6 L -2.29167E-6 -3.7037E-6 " pathEditMode="relative" rAng="0" ptsTypes="AA">
                                      <p:cBhvr>
                                        <p:cTn id="59" dur="750" fill="hold"/>
                                        <p:tgtEl>
                                          <p:spTgt spid="29"/>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88"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78350" y="1701195"/>
            <a:ext cx="9303630" cy="2240264"/>
          </a:xfrm>
          <a:prstGeom prst="rect">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4" name="Freeform 7"/>
          <p:cNvSpPr/>
          <p:nvPr/>
        </p:nvSpPr>
        <p:spPr bwMode="auto">
          <a:xfrm>
            <a:off x="3758307" y="812547"/>
            <a:ext cx="1433826" cy="161747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5" name="组合 64"/>
          <p:cNvGrpSpPr/>
          <p:nvPr/>
        </p:nvGrpSpPr>
        <p:grpSpPr>
          <a:xfrm>
            <a:off x="3996160" y="1125984"/>
            <a:ext cx="1263542" cy="1021081"/>
            <a:chOff x="2270761" y="2143972"/>
            <a:chExt cx="1263542" cy="1021081"/>
          </a:xfrm>
        </p:grpSpPr>
        <p:sp>
          <p:nvSpPr>
            <p:cNvPr id="66" name="TextBox 76"/>
            <p:cNvSpPr txBox="1"/>
            <p:nvPr/>
          </p:nvSpPr>
          <p:spPr>
            <a:xfrm>
              <a:off x="2431830" y="2143972"/>
              <a:ext cx="736587"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99FF"/>
                  </a:solidFill>
                  <a:latin typeface="DIN Mittelschrift Std" pitchFamily="50" charset="0"/>
                  <a:ea typeface="方正宋黑繁体" panose="03000509000000000000" pitchFamily="65" charset="-122"/>
                  <a:cs typeface="Arial Unicode MS" panose="020B0604020202020204" pitchFamily="34" charset="-122"/>
                </a:rPr>
                <a:t>03</a:t>
              </a:r>
              <a:endParaRPr lang="zh-CN" altLang="en-US" sz="3600" b="1" dirty="0">
                <a:solidFill>
                  <a:srgbClr val="0099FF"/>
                </a:solidFill>
                <a:latin typeface="DIN Mittelschrift Std" pitchFamily="50" charset="0"/>
                <a:ea typeface="方正宋黑繁体" panose="03000509000000000000" pitchFamily="65" charset="-122"/>
                <a:cs typeface="Arial Unicode MS" panose="020B0604020202020204" pitchFamily="34" charset="-122"/>
              </a:endParaRPr>
            </a:p>
          </p:txBody>
        </p:sp>
        <p:sp>
          <p:nvSpPr>
            <p:cNvPr id="67" name="TextBox 75"/>
            <p:cNvSpPr txBox="1"/>
            <p:nvPr/>
          </p:nvSpPr>
          <p:spPr>
            <a:xfrm>
              <a:off x="2270761" y="2580278"/>
              <a:ext cx="126354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solidFill>
                    <a:srgbClr val="0099FF"/>
                  </a:solidFill>
                  <a:latin typeface="思源黑体 CN Medium" pitchFamily="34" charset="-122"/>
                  <a:ea typeface="思源黑体 CN Medium" pitchFamily="34" charset="-122"/>
                  <a:cs typeface="Arial Unicode MS" panose="020B0604020202020204" pitchFamily="34" charset="-122"/>
                </a:rPr>
                <a:t>PART</a:t>
              </a:r>
              <a:r>
                <a:rPr lang="en-US" altLang="zh-CN" sz="3200" dirty="0" smtClean="0">
                  <a:solidFill>
                    <a:srgbClr val="0099FF"/>
                  </a:solidFill>
                  <a:latin typeface="思源黑体 CN Medium" pitchFamily="34" charset="-122"/>
                  <a:ea typeface="思源黑体 CN Medium" pitchFamily="34" charset="-122"/>
                  <a:cs typeface="Arial Unicode MS" panose="020B0604020202020204" pitchFamily="34" charset="-122"/>
                </a:rPr>
                <a:t> </a:t>
              </a:r>
              <a:endParaRPr lang="zh-CN" altLang="en-US" sz="4400" dirty="0">
                <a:solidFill>
                  <a:srgbClr val="0099FF"/>
                </a:solidFill>
                <a:latin typeface="思源黑体 CN Medium" pitchFamily="34" charset="-122"/>
                <a:ea typeface="思源黑体 CN Medium" pitchFamily="34" charset="-122"/>
                <a:cs typeface="Arial Unicode MS" panose="020B0604020202020204" pitchFamily="34" charset="-122"/>
              </a:endParaRPr>
            </a:p>
          </p:txBody>
        </p:sp>
      </p:grpSp>
      <p:sp>
        <p:nvSpPr>
          <p:cNvPr id="62" name="TextBox 22"/>
          <p:cNvSpPr txBox="1"/>
          <p:nvPr/>
        </p:nvSpPr>
        <p:spPr>
          <a:xfrm>
            <a:off x="1295400" y="2653523"/>
            <a:ext cx="6324600" cy="698818"/>
          </a:xfrm>
          <a:prstGeom prst="rect">
            <a:avLst/>
          </a:prstGeom>
          <a:noFill/>
        </p:spPr>
        <p:txBody>
          <a:bodyPr wrap="square" lIns="82461" tIns="41230" rIns="82461" bIns="4123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bg1"/>
                </a:solidFill>
                <a:latin typeface="思源黑体 CN Medium" pitchFamily="34" charset="-122"/>
                <a:ea typeface="思源黑体 CN Medium" pitchFamily="34" charset="-122"/>
              </a:rPr>
              <a:t>特种设备双重预防工作程序</a:t>
            </a:r>
            <a:endParaRPr lang="zh-CN" altLang="en-US" sz="4000" b="1" dirty="0">
              <a:solidFill>
                <a:schemeClr val="bg1"/>
              </a:solidFill>
              <a:latin typeface="思源黑体 CN Medium" pitchFamily="34" charset="-122"/>
              <a:ea typeface="思源黑体 CN Medium" pitchFamily="34" charset="-122"/>
            </a:endParaRPr>
          </a:p>
        </p:txBody>
      </p:sp>
    </p:spTree>
  </p:cSld>
  <p:clrMapOvr>
    <a:masterClrMapping/>
  </p:clrMapOvr>
  <p:transition spd="slow" advTm="362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30000" fill="hold" grpId="1" nodeType="withEffect">
                                  <p:stCondLst>
                                    <p:cond delay="0"/>
                                  </p:stCondLst>
                                  <p:childTnLst>
                                    <p:animMotion origin="layout" path="M 3.125E-6 -0.03981 L 3.125E-6 0.14815 " pathEditMode="relative" rAng="0" ptsTypes="AA">
                                      <p:cBhvr>
                                        <p:cTn id="9" dur="750" spd="-100000" fill="hold"/>
                                        <p:tgtEl>
                                          <p:spTgt spid="2"/>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3.125E-6 -0.03981 L 3.125E-6 -3.7037E-6 " pathEditMode="relative" rAng="0" ptsTypes="AA">
                                      <p:cBhvr>
                                        <p:cTn id="11" dur="750" fill="hold"/>
                                        <p:tgtEl>
                                          <p:spTgt spid="2"/>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64" presetClass="path" presetSubtype="0" decel="30000" fill="hold" grpId="1" nodeType="withEffect">
                                  <p:stCondLst>
                                    <p:cond delay="0"/>
                                  </p:stCondLst>
                                  <p:childTnLst>
                                    <p:animMotion origin="layout" path="M -4.58333E-6 0.03889 L -4.58333E-6 -0.14814 " pathEditMode="relative" rAng="0" ptsTypes="AA">
                                      <p:cBhvr>
                                        <p:cTn id="16" dur="750" spd="-100000" fill="hold"/>
                                        <p:tgtEl>
                                          <p:spTgt spid="54"/>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4.58333E-6 0.03843 L -4.58333E-6 -3.7037E-6 " pathEditMode="relative" rAng="0" ptsTypes="AA">
                                      <p:cBhvr>
                                        <p:cTn id="18" dur="750" fill="hold"/>
                                        <p:tgtEl>
                                          <p:spTgt spid="54"/>
                                        </p:tgtEl>
                                        <p:attrNameLst>
                                          <p:attrName>ppt_x</p:attrName>
                                          <p:attrName>ppt_y</p:attrName>
                                        </p:attrNameLst>
                                      </p:cBhvr>
                                      <p:rCtr x="0" y="-1921"/>
                                    </p:animMotion>
                                  </p:childTnLst>
                                </p:cTn>
                              </p:par>
                              <p:par>
                                <p:cTn id="19" presetID="53" presetClass="entr" presetSubtype="16" fill="hold" nodeType="withEffect">
                                  <p:stCondLst>
                                    <p:cond delay="75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4" grpId="0" animBg="1"/>
      <p:bldP spid="54" grpId="1" animBg="1"/>
      <p:bldP spid="54"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2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TextBox 2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3" name="矩形 32"/>
          <p:cNvSpPr/>
          <p:nvPr/>
        </p:nvSpPr>
        <p:spPr bwMode="auto">
          <a:xfrm>
            <a:off x="229817" y="1257300"/>
            <a:ext cx="2123246" cy="4572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策划和准备</a:t>
            </a:r>
            <a:endParaRPr lang="zh-CN" altLang="en-US" sz="2000" dirty="0">
              <a:solidFill>
                <a:schemeClr val="tx1"/>
              </a:solidFill>
            </a:endParaRPr>
          </a:p>
        </p:txBody>
      </p:sp>
      <p:sp>
        <p:nvSpPr>
          <p:cNvPr id="3" name="矩形 2"/>
          <p:cNvSpPr/>
          <p:nvPr/>
        </p:nvSpPr>
        <p:spPr bwMode="auto">
          <a:xfrm>
            <a:off x="15434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机构设置</a:t>
            </a:r>
            <a:endParaRPr lang="zh-CN" altLang="en-US" sz="2000" dirty="0">
              <a:solidFill>
                <a:schemeClr val="tx1"/>
              </a:solidFill>
            </a:endParaRPr>
          </a:p>
        </p:txBody>
      </p:sp>
      <p:sp>
        <p:nvSpPr>
          <p:cNvPr id="14" name="矩形 13"/>
          <p:cNvSpPr/>
          <p:nvPr/>
        </p:nvSpPr>
        <p:spPr bwMode="auto">
          <a:xfrm>
            <a:off x="92904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人员培训</a:t>
            </a:r>
            <a:endParaRPr lang="zh-CN" altLang="en-US" sz="2000" dirty="0">
              <a:solidFill>
                <a:schemeClr val="tx1"/>
              </a:solidFill>
            </a:endParaRPr>
          </a:p>
        </p:txBody>
      </p:sp>
      <p:sp>
        <p:nvSpPr>
          <p:cNvPr id="15" name="矩形 14"/>
          <p:cNvSpPr/>
          <p:nvPr/>
        </p:nvSpPr>
        <p:spPr bwMode="auto">
          <a:xfrm>
            <a:off x="171644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资料收集</a:t>
            </a:r>
            <a:endParaRPr lang="zh-CN" altLang="en-US" sz="2000" dirty="0">
              <a:solidFill>
                <a:schemeClr val="tx1"/>
              </a:solidFill>
            </a:endParaRPr>
          </a:p>
        </p:txBody>
      </p:sp>
      <p:sp>
        <p:nvSpPr>
          <p:cNvPr id="20" name="矩形 19"/>
          <p:cNvSpPr/>
          <p:nvPr/>
        </p:nvSpPr>
        <p:spPr bwMode="auto">
          <a:xfrm>
            <a:off x="251654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安全风险辨识</a:t>
            </a:r>
            <a:endParaRPr lang="zh-CN" altLang="en-US" sz="2000" dirty="0">
              <a:solidFill>
                <a:schemeClr val="tx1"/>
              </a:solidFill>
            </a:endParaRPr>
          </a:p>
        </p:txBody>
      </p:sp>
      <p:sp>
        <p:nvSpPr>
          <p:cNvPr id="24" name="矩形 23"/>
          <p:cNvSpPr/>
          <p:nvPr/>
        </p:nvSpPr>
        <p:spPr bwMode="auto">
          <a:xfrm>
            <a:off x="33229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安全风险评估</a:t>
            </a:r>
            <a:endParaRPr lang="zh-CN" altLang="en-US" sz="2000" dirty="0">
              <a:solidFill>
                <a:schemeClr val="tx1"/>
              </a:solidFill>
            </a:endParaRPr>
          </a:p>
        </p:txBody>
      </p:sp>
      <p:sp>
        <p:nvSpPr>
          <p:cNvPr id="25" name="矩形 24"/>
          <p:cNvSpPr/>
          <p:nvPr/>
        </p:nvSpPr>
        <p:spPr bwMode="auto">
          <a:xfrm>
            <a:off x="40595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安全风险等级判定</a:t>
            </a:r>
            <a:endParaRPr lang="zh-CN" altLang="en-US" sz="2000" dirty="0">
              <a:solidFill>
                <a:schemeClr val="tx1"/>
              </a:solidFill>
            </a:endParaRPr>
          </a:p>
        </p:txBody>
      </p:sp>
      <p:sp>
        <p:nvSpPr>
          <p:cNvPr id="26" name="矩形 25"/>
          <p:cNvSpPr/>
          <p:nvPr/>
        </p:nvSpPr>
        <p:spPr bwMode="auto">
          <a:xfrm>
            <a:off x="48215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建立安全风险清单</a:t>
            </a:r>
            <a:endParaRPr lang="zh-CN" altLang="en-US" sz="2000" dirty="0">
              <a:solidFill>
                <a:schemeClr val="tx1"/>
              </a:solidFill>
            </a:endParaRPr>
          </a:p>
        </p:txBody>
      </p:sp>
      <p:sp>
        <p:nvSpPr>
          <p:cNvPr id="27" name="矩形 26"/>
          <p:cNvSpPr/>
          <p:nvPr/>
        </p:nvSpPr>
        <p:spPr bwMode="auto">
          <a:xfrm>
            <a:off x="55708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安全风险分级管控</a:t>
            </a:r>
            <a:endParaRPr lang="zh-CN" altLang="en-US" sz="2000" dirty="0">
              <a:solidFill>
                <a:schemeClr val="tx1"/>
              </a:solidFill>
            </a:endParaRPr>
          </a:p>
        </p:txBody>
      </p:sp>
      <p:sp>
        <p:nvSpPr>
          <p:cNvPr id="28" name="矩形 27"/>
          <p:cNvSpPr/>
          <p:nvPr/>
        </p:nvSpPr>
        <p:spPr bwMode="auto">
          <a:xfrm>
            <a:off x="63455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制定隐患排查计划</a:t>
            </a:r>
            <a:endParaRPr lang="zh-CN" altLang="en-US" sz="2000" dirty="0">
              <a:solidFill>
                <a:schemeClr val="tx1"/>
              </a:solidFill>
            </a:endParaRPr>
          </a:p>
        </p:txBody>
      </p:sp>
      <p:sp>
        <p:nvSpPr>
          <p:cNvPr id="30" name="矩形 29"/>
          <p:cNvSpPr/>
          <p:nvPr/>
        </p:nvSpPr>
        <p:spPr bwMode="auto">
          <a:xfrm>
            <a:off x="71075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实施隐患排查</a:t>
            </a:r>
            <a:endParaRPr lang="zh-CN" altLang="en-US" sz="2000" dirty="0">
              <a:solidFill>
                <a:schemeClr val="tx1"/>
              </a:solidFill>
            </a:endParaRPr>
          </a:p>
        </p:txBody>
      </p:sp>
      <p:sp>
        <p:nvSpPr>
          <p:cNvPr id="31" name="矩形 30"/>
          <p:cNvSpPr/>
          <p:nvPr/>
        </p:nvSpPr>
        <p:spPr bwMode="auto">
          <a:xfrm>
            <a:off x="78568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隐患治理</a:t>
            </a:r>
            <a:endParaRPr lang="zh-CN" altLang="en-US" sz="2000" dirty="0">
              <a:solidFill>
                <a:schemeClr val="tx1"/>
              </a:solidFill>
            </a:endParaRPr>
          </a:p>
        </p:txBody>
      </p:sp>
      <p:sp>
        <p:nvSpPr>
          <p:cNvPr id="32" name="矩形 31"/>
          <p:cNvSpPr/>
          <p:nvPr/>
        </p:nvSpPr>
        <p:spPr bwMode="auto">
          <a:xfrm>
            <a:off x="8568031" y="1816100"/>
            <a:ext cx="473145" cy="25273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隐患治理验收</a:t>
            </a:r>
            <a:endParaRPr lang="zh-CN" altLang="en-US" sz="2000" dirty="0">
              <a:solidFill>
                <a:schemeClr val="tx1"/>
              </a:solidFill>
            </a:endParaRPr>
          </a:p>
        </p:txBody>
      </p:sp>
      <p:sp>
        <p:nvSpPr>
          <p:cNvPr id="34" name="矩形 33"/>
          <p:cNvSpPr/>
          <p:nvPr/>
        </p:nvSpPr>
        <p:spPr bwMode="auto">
          <a:xfrm>
            <a:off x="2353063" y="1257300"/>
            <a:ext cx="2123247" cy="4572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风险辨识与评估</a:t>
            </a:r>
            <a:endParaRPr lang="zh-CN" altLang="en-US" sz="2000" dirty="0">
              <a:solidFill>
                <a:schemeClr val="tx1"/>
              </a:solidFill>
            </a:endParaRPr>
          </a:p>
        </p:txBody>
      </p:sp>
      <p:sp>
        <p:nvSpPr>
          <p:cNvPr id="35" name="矩形 34"/>
          <p:cNvSpPr/>
          <p:nvPr/>
        </p:nvSpPr>
        <p:spPr bwMode="auto">
          <a:xfrm>
            <a:off x="4476310" y="1257300"/>
            <a:ext cx="1869221" cy="4572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风险分级管控</a:t>
            </a:r>
            <a:endParaRPr lang="zh-CN" altLang="en-US" sz="2000" dirty="0">
              <a:solidFill>
                <a:schemeClr val="tx1"/>
              </a:solidFill>
            </a:endParaRPr>
          </a:p>
        </p:txBody>
      </p:sp>
      <p:sp>
        <p:nvSpPr>
          <p:cNvPr id="36" name="矩形 35"/>
          <p:cNvSpPr/>
          <p:nvPr/>
        </p:nvSpPr>
        <p:spPr bwMode="auto">
          <a:xfrm>
            <a:off x="6337213" y="1270000"/>
            <a:ext cx="2641687" cy="444500"/>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隐患排查治理</a:t>
            </a:r>
            <a:endParaRPr lang="zh-CN" altLang="en-US" sz="2000" dirty="0">
              <a:solidFill>
                <a:schemeClr val="tx1"/>
              </a:solidFill>
            </a:endParaRPr>
          </a:p>
        </p:txBody>
      </p:sp>
      <p:sp>
        <p:nvSpPr>
          <p:cNvPr id="4" name="右箭头 3"/>
          <p:cNvSpPr/>
          <p:nvPr/>
        </p:nvSpPr>
        <p:spPr bwMode="auto">
          <a:xfrm>
            <a:off x="640186" y="2921000"/>
            <a:ext cx="30155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7" name="右箭头 36"/>
          <p:cNvSpPr/>
          <p:nvPr/>
        </p:nvSpPr>
        <p:spPr bwMode="auto">
          <a:xfrm>
            <a:off x="1402186" y="2921000"/>
            <a:ext cx="30155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8" name="右箭头 37"/>
          <p:cNvSpPr/>
          <p:nvPr/>
        </p:nvSpPr>
        <p:spPr bwMode="auto">
          <a:xfrm>
            <a:off x="2189586" y="2901950"/>
            <a:ext cx="32695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9" name="右箭头 38"/>
          <p:cNvSpPr/>
          <p:nvPr/>
        </p:nvSpPr>
        <p:spPr bwMode="auto">
          <a:xfrm>
            <a:off x="2989686" y="2901950"/>
            <a:ext cx="33324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40" name="右箭头 39"/>
          <p:cNvSpPr/>
          <p:nvPr/>
        </p:nvSpPr>
        <p:spPr bwMode="auto">
          <a:xfrm>
            <a:off x="3757976" y="2901950"/>
            <a:ext cx="30155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41" name="右箭头 40"/>
          <p:cNvSpPr/>
          <p:nvPr/>
        </p:nvSpPr>
        <p:spPr bwMode="auto">
          <a:xfrm>
            <a:off x="4532676" y="2921000"/>
            <a:ext cx="273308"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42" name="右箭头 41"/>
          <p:cNvSpPr/>
          <p:nvPr/>
        </p:nvSpPr>
        <p:spPr bwMode="auto">
          <a:xfrm>
            <a:off x="5294676" y="2901950"/>
            <a:ext cx="259295"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43" name="右箭头 42"/>
          <p:cNvSpPr/>
          <p:nvPr/>
        </p:nvSpPr>
        <p:spPr bwMode="auto">
          <a:xfrm>
            <a:off x="6043976" y="2901950"/>
            <a:ext cx="280537"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44" name="右箭头 43"/>
          <p:cNvSpPr/>
          <p:nvPr/>
        </p:nvSpPr>
        <p:spPr bwMode="auto">
          <a:xfrm>
            <a:off x="6818676" y="2921000"/>
            <a:ext cx="264990"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45" name="右箭头 44"/>
          <p:cNvSpPr/>
          <p:nvPr/>
        </p:nvSpPr>
        <p:spPr bwMode="auto">
          <a:xfrm>
            <a:off x="7580676" y="2921000"/>
            <a:ext cx="274843"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46" name="右箭头 45"/>
          <p:cNvSpPr/>
          <p:nvPr/>
        </p:nvSpPr>
        <p:spPr bwMode="auto">
          <a:xfrm>
            <a:off x="8329976" y="2921000"/>
            <a:ext cx="259296" cy="355600"/>
          </a:xfrm>
          <a:prstGeom prst="rightArrow">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 name="日期占位符 4"/>
          <p:cNvSpPr>
            <a:spLocks noGrp="1"/>
          </p:cNvSpPr>
          <p:nvPr>
            <p:ph type="dt" sz="half" idx="10"/>
          </p:nvPr>
        </p:nvSpPr>
        <p:spPr/>
        <p:txBody>
          <a:bodyPr/>
          <a:lstStyle/>
          <a:p>
            <a:fld id="{6B13DC24-8941-4295-A110-2633721C99A3}" type="datetime11">
              <a:rPr lang="zh-CN" altLang="en-US" smtClean="0"/>
            </a:fld>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47" name="Freeform 8"/>
          <p:cNvSpPr/>
          <p:nvPr/>
        </p:nvSpPr>
        <p:spPr bwMode="auto">
          <a:xfrm>
            <a:off x="4486862" y="407020"/>
            <a:ext cx="1557114"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48" name="TextBox 44"/>
          <p:cNvSpPr txBox="1"/>
          <p:nvPr/>
        </p:nvSpPr>
        <p:spPr>
          <a:xfrm>
            <a:off x="4627020" y="407020"/>
            <a:ext cx="141695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标准程序</a:t>
            </a:r>
            <a:endParaRPr lang="en-US" altLang="zh-CN" sz="2000" spc="70" dirty="0">
              <a:solidFill>
                <a:schemeClr val="bg1"/>
              </a:solidFill>
              <a:latin typeface="+mj-ea"/>
            </a:endParaRPr>
          </a:p>
        </p:txBody>
      </p:sp>
    </p:spTree>
    <p:custDataLst>
      <p:tags r:id="rId1"/>
    </p:custDataLst>
  </p:cSld>
  <p:clrMapOvr>
    <a:masterClrMapping/>
  </p:clrMapOvr>
  <p:transition spd="slow" advTm="76454">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14" grpId="0" animBg="1"/>
      <p:bldP spid="15" grpId="0" animBg="1"/>
      <p:bldP spid="20" grpId="0" animBg="1"/>
      <p:bldP spid="24" grpId="0" animBg="1"/>
      <p:bldP spid="25" grpId="0" animBg="1"/>
      <p:bldP spid="26" grpId="0" animBg="1"/>
      <p:bldP spid="27" grpId="0" animBg="1"/>
      <p:bldP spid="28" grpId="0" animBg="1"/>
      <p:bldP spid="30" grpId="0" animBg="1"/>
      <p:bldP spid="31" grpId="0" animBg="1"/>
      <p:bldP spid="32" grpId="0" animBg="1"/>
      <p:bldP spid="34" grpId="0" animBg="1"/>
      <p:bldP spid="4"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接连接符 61"/>
          <p:cNvCxnSpPr/>
          <p:nvPr/>
        </p:nvCxnSpPr>
        <p:spPr>
          <a:xfrm flipV="1">
            <a:off x="460330" y="3730174"/>
            <a:ext cx="8562304" cy="14514"/>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36553" y="2452915"/>
            <a:ext cx="8562304" cy="14514"/>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861162" y="938336"/>
            <a:ext cx="0" cy="3715657"/>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763048" y="972457"/>
            <a:ext cx="0" cy="3715657"/>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2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TextBox 2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5" name="日期占位符 4"/>
          <p:cNvSpPr>
            <a:spLocks noGrp="1"/>
          </p:cNvSpPr>
          <p:nvPr>
            <p:ph type="dt" sz="half" idx="10"/>
          </p:nvPr>
        </p:nvSpPr>
        <p:spPr/>
        <p:txBody>
          <a:bodyPr/>
          <a:lstStyle/>
          <a:p>
            <a:fld id="{6B13DC24-8941-4295-A110-2633721C99A3}" type="datetime11">
              <a:rPr lang="zh-CN" altLang="en-US" smtClean="0"/>
            </a:fld>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47" name="矩形 46"/>
          <p:cNvSpPr/>
          <p:nvPr/>
        </p:nvSpPr>
        <p:spPr bwMode="auto">
          <a:xfrm>
            <a:off x="1095933" y="1571182"/>
            <a:ext cx="1276114" cy="2971787"/>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风险因素</a:t>
            </a:r>
            <a:endParaRPr lang="en-US" altLang="zh-CN" sz="2000" dirty="0" smtClean="0">
              <a:solidFill>
                <a:schemeClr val="tx1"/>
              </a:solidFill>
            </a:endParaRPr>
          </a:p>
          <a:p>
            <a:pPr algn="ctr"/>
            <a:r>
              <a:rPr lang="zh-CN" altLang="en-US" sz="2000" dirty="0" smtClean="0">
                <a:solidFill>
                  <a:schemeClr val="tx1"/>
                </a:solidFill>
              </a:rPr>
              <a:t>（附录</a:t>
            </a:r>
            <a:r>
              <a:rPr lang="en-US" altLang="zh-CN" sz="2000" dirty="0" smtClean="0">
                <a:solidFill>
                  <a:schemeClr val="tx1"/>
                </a:solidFill>
              </a:rPr>
              <a:t>C</a:t>
            </a:r>
            <a:r>
              <a:rPr lang="zh-CN" altLang="en-US" sz="2000" dirty="0" smtClean="0">
                <a:solidFill>
                  <a:schemeClr val="tx1"/>
                </a:solidFill>
              </a:rPr>
              <a:t>）</a:t>
            </a:r>
            <a:endParaRPr lang="zh-CN" altLang="en-US" sz="2000" dirty="0">
              <a:solidFill>
                <a:schemeClr val="tx1"/>
              </a:solidFill>
            </a:endParaRPr>
          </a:p>
        </p:txBody>
      </p:sp>
      <p:sp>
        <p:nvSpPr>
          <p:cNvPr id="48" name="右箭头 47"/>
          <p:cNvSpPr/>
          <p:nvPr/>
        </p:nvSpPr>
        <p:spPr bwMode="auto">
          <a:xfrm>
            <a:off x="2439922" y="1658282"/>
            <a:ext cx="79423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49" name="矩形 48"/>
          <p:cNvSpPr/>
          <p:nvPr/>
        </p:nvSpPr>
        <p:spPr bwMode="auto">
          <a:xfrm>
            <a:off x="3234157" y="1467764"/>
            <a:ext cx="1204628"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风险分级（附录</a:t>
            </a:r>
            <a:r>
              <a:rPr lang="en-US" altLang="zh-CN" sz="2000" dirty="0" smtClean="0">
                <a:solidFill>
                  <a:schemeClr val="tx1"/>
                </a:solidFill>
              </a:rPr>
              <a:t>D</a:t>
            </a:r>
            <a:r>
              <a:rPr lang="zh-CN" altLang="en-US" sz="2000" dirty="0" smtClean="0">
                <a:solidFill>
                  <a:schemeClr val="tx1"/>
                </a:solidFill>
              </a:rPr>
              <a:t>）</a:t>
            </a:r>
            <a:endParaRPr lang="zh-CN" altLang="en-US" sz="2000" dirty="0">
              <a:solidFill>
                <a:schemeClr val="tx1"/>
              </a:solidFill>
            </a:endParaRPr>
          </a:p>
        </p:txBody>
      </p:sp>
      <p:sp>
        <p:nvSpPr>
          <p:cNvPr id="50" name="TextBox 49"/>
          <p:cNvSpPr txBox="1"/>
          <p:nvPr/>
        </p:nvSpPr>
        <p:spPr>
          <a:xfrm>
            <a:off x="2286047" y="1484099"/>
            <a:ext cx="1082348" cy="307777"/>
          </a:xfrm>
          <a:prstGeom prst="rect">
            <a:avLst/>
          </a:prstGeom>
          <a:noFill/>
        </p:spPr>
        <p:txBody>
          <a:bodyPr wrap="none" rtlCol="0">
            <a:spAutoFit/>
          </a:bodyPr>
          <a:lstStyle/>
          <a:p>
            <a:r>
              <a:rPr lang="zh-CN" altLang="en-US" dirty="0" smtClean="0"/>
              <a:t>安全检查表</a:t>
            </a:r>
            <a:endParaRPr lang="zh-CN" altLang="en-US" dirty="0"/>
          </a:p>
        </p:txBody>
      </p:sp>
      <p:sp>
        <p:nvSpPr>
          <p:cNvPr id="51" name="右箭头 50"/>
          <p:cNvSpPr/>
          <p:nvPr/>
        </p:nvSpPr>
        <p:spPr bwMode="auto">
          <a:xfrm>
            <a:off x="4488742" y="1689131"/>
            <a:ext cx="79423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2" name="TextBox 51"/>
          <p:cNvSpPr txBox="1"/>
          <p:nvPr/>
        </p:nvSpPr>
        <p:spPr>
          <a:xfrm>
            <a:off x="4409757" y="1528305"/>
            <a:ext cx="902811" cy="307777"/>
          </a:xfrm>
          <a:prstGeom prst="rect">
            <a:avLst/>
          </a:prstGeom>
          <a:noFill/>
        </p:spPr>
        <p:txBody>
          <a:bodyPr wrap="none" rtlCol="0">
            <a:spAutoFit/>
          </a:bodyPr>
          <a:lstStyle/>
          <a:p>
            <a:r>
              <a:rPr lang="zh-CN" altLang="en-US" dirty="0" smtClean="0"/>
              <a:t>整机级别</a:t>
            </a:r>
            <a:endParaRPr lang="zh-CN" altLang="en-US" dirty="0"/>
          </a:p>
        </p:txBody>
      </p:sp>
      <p:sp>
        <p:nvSpPr>
          <p:cNvPr id="53" name="矩形 52"/>
          <p:cNvSpPr/>
          <p:nvPr/>
        </p:nvSpPr>
        <p:spPr bwMode="auto">
          <a:xfrm>
            <a:off x="5322041" y="1467764"/>
            <a:ext cx="2486645"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特种设备信息汇总表（台账）（附录</a:t>
            </a:r>
            <a:r>
              <a:rPr lang="en-US" altLang="zh-CN" sz="2000" dirty="0" smtClean="0">
                <a:solidFill>
                  <a:schemeClr val="tx1"/>
                </a:solidFill>
              </a:rPr>
              <a:t>B</a:t>
            </a:r>
            <a:r>
              <a:rPr lang="zh-CN" altLang="en-US" sz="2000" dirty="0" smtClean="0">
                <a:solidFill>
                  <a:schemeClr val="tx1"/>
                </a:solidFill>
              </a:rPr>
              <a:t>）</a:t>
            </a:r>
            <a:endParaRPr lang="zh-CN" altLang="en-US" sz="2000" dirty="0">
              <a:solidFill>
                <a:schemeClr val="tx1"/>
              </a:solidFill>
            </a:endParaRPr>
          </a:p>
        </p:txBody>
      </p:sp>
      <p:sp>
        <p:nvSpPr>
          <p:cNvPr id="54" name="右箭头 53"/>
          <p:cNvSpPr/>
          <p:nvPr/>
        </p:nvSpPr>
        <p:spPr bwMode="auto">
          <a:xfrm>
            <a:off x="2430103" y="2979082"/>
            <a:ext cx="79423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6" name="TextBox 55"/>
          <p:cNvSpPr txBox="1"/>
          <p:nvPr/>
        </p:nvSpPr>
        <p:spPr>
          <a:xfrm>
            <a:off x="2360374" y="2758389"/>
            <a:ext cx="902811" cy="307777"/>
          </a:xfrm>
          <a:prstGeom prst="rect">
            <a:avLst/>
          </a:prstGeom>
          <a:noFill/>
        </p:spPr>
        <p:txBody>
          <a:bodyPr wrap="none" rtlCol="0">
            <a:spAutoFit/>
          </a:bodyPr>
          <a:lstStyle/>
          <a:p>
            <a:r>
              <a:rPr lang="zh-CN" altLang="en-US" dirty="0" smtClean="0"/>
              <a:t>法律法规</a:t>
            </a:r>
            <a:endParaRPr lang="zh-CN" altLang="en-US" dirty="0"/>
          </a:p>
        </p:txBody>
      </p:sp>
      <p:sp>
        <p:nvSpPr>
          <p:cNvPr id="57" name="TextBox 56"/>
          <p:cNvSpPr txBox="1"/>
          <p:nvPr/>
        </p:nvSpPr>
        <p:spPr>
          <a:xfrm>
            <a:off x="2375814" y="3231937"/>
            <a:ext cx="902811" cy="307777"/>
          </a:xfrm>
          <a:prstGeom prst="rect">
            <a:avLst/>
          </a:prstGeom>
          <a:noFill/>
        </p:spPr>
        <p:txBody>
          <a:bodyPr wrap="none" rtlCol="0">
            <a:spAutoFit/>
          </a:bodyPr>
          <a:lstStyle/>
          <a:p>
            <a:r>
              <a:rPr lang="zh-CN" altLang="en-US" dirty="0" smtClean="0"/>
              <a:t>规范标准</a:t>
            </a:r>
            <a:endParaRPr lang="zh-CN" altLang="en-US" dirty="0"/>
          </a:p>
        </p:txBody>
      </p:sp>
      <p:sp>
        <p:nvSpPr>
          <p:cNvPr id="58" name="右箭头 57"/>
          <p:cNvSpPr/>
          <p:nvPr/>
        </p:nvSpPr>
        <p:spPr bwMode="auto">
          <a:xfrm>
            <a:off x="4509258" y="2979082"/>
            <a:ext cx="79423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9" name="矩形 58"/>
          <p:cNvSpPr/>
          <p:nvPr/>
        </p:nvSpPr>
        <p:spPr bwMode="auto">
          <a:xfrm>
            <a:off x="5322042" y="2774050"/>
            <a:ext cx="2486644"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风险管控清单</a:t>
            </a:r>
            <a:endParaRPr lang="en-US" altLang="zh-CN" sz="2000" dirty="0" smtClean="0">
              <a:solidFill>
                <a:schemeClr val="tx1"/>
              </a:solidFill>
            </a:endParaRPr>
          </a:p>
          <a:p>
            <a:pPr algn="ctr"/>
            <a:r>
              <a:rPr lang="zh-CN" altLang="en-US" sz="2000" dirty="0" smtClean="0">
                <a:solidFill>
                  <a:schemeClr val="tx1"/>
                </a:solidFill>
              </a:rPr>
              <a:t>（附录</a:t>
            </a:r>
            <a:r>
              <a:rPr lang="en-US" altLang="zh-CN" sz="2000" dirty="0" smtClean="0">
                <a:solidFill>
                  <a:schemeClr val="tx1"/>
                </a:solidFill>
              </a:rPr>
              <a:t>E</a:t>
            </a:r>
            <a:r>
              <a:rPr lang="zh-CN" altLang="en-US" sz="2000" dirty="0" smtClean="0">
                <a:solidFill>
                  <a:schemeClr val="tx1"/>
                </a:solidFill>
              </a:rPr>
              <a:t>）</a:t>
            </a:r>
            <a:endParaRPr lang="zh-CN" altLang="en-US" sz="2000" dirty="0">
              <a:solidFill>
                <a:schemeClr val="tx1"/>
              </a:solidFill>
            </a:endParaRPr>
          </a:p>
        </p:txBody>
      </p:sp>
      <p:sp>
        <p:nvSpPr>
          <p:cNvPr id="60" name="矩形 59"/>
          <p:cNvSpPr/>
          <p:nvPr/>
        </p:nvSpPr>
        <p:spPr bwMode="auto">
          <a:xfrm>
            <a:off x="3205129" y="2758389"/>
            <a:ext cx="1204628"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rgbClr val="FF0000"/>
                </a:solidFill>
              </a:rPr>
              <a:t>明确要求</a:t>
            </a:r>
            <a:endParaRPr lang="zh-CN" altLang="en-US" sz="2000" dirty="0">
              <a:solidFill>
                <a:srgbClr val="FF0000"/>
              </a:solidFill>
            </a:endParaRPr>
          </a:p>
        </p:txBody>
      </p:sp>
      <p:sp>
        <p:nvSpPr>
          <p:cNvPr id="61" name="TextBox 60"/>
          <p:cNvSpPr txBox="1"/>
          <p:nvPr/>
        </p:nvSpPr>
        <p:spPr>
          <a:xfrm>
            <a:off x="4409757" y="2801931"/>
            <a:ext cx="902811" cy="307777"/>
          </a:xfrm>
          <a:prstGeom prst="rect">
            <a:avLst/>
          </a:prstGeom>
          <a:noFill/>
        </p:spPr>
        <p:txBody>
          <a:bodyPr wrap="none" rtlCol="0">
            <a:spAutoFit/>
          </a:bodyPr>
          <a:lstStyle/>
          <a:p>
            <a:r>
              <a:rPr lang="zh-CN" altLang="en-US" dirty="0" smtClean="0"/>
              <a:t>管控措施</a:t>
            </a:r>
            <a:endParaRPr lang="zh-CN" altLang="en-US" dirty="0"/>
          </a:p>
        </p:txBody>
      </p:sp>
      <p:sp>
        <p:nvSpPr>
          <p:cNvPr id="66" name="矩形 65"/>
          <p:cNvSpPr/>
          <p:nvPr/>
        </p:nvSpPr>
        <p:spPr bwMode="auto">
          <a:xfrm>
            <a:off x="2837039" y="3922450"/>
            <a:ext cx="1880666"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隐患清单（管控措施</a:t>
            </a:r>
            <a:r>
              <a:rPr lang="en-US" altLang="zh-CN" sz="2000" dirty="0" smtClean="0">
                <a:solidFill>
                  <a:schemeClr val="tx1"/>
                </a:solidFill>
              </a:rPr>
              <a:t>+</a:t>
            </a:r>
            <a:r>
              <a:rPr lang="zh-CN" altLang="en-US" sz="2000" dirty="0" smtClean="0">
                <a:solidFill>
                  <a:schemeClr val="tx1"/>
                </a:solidFill>
              </a:rPr>
              <a:t>附录</a:t>
            </a:r>
            <a:r>
              <a:rPr lang="en-US" altLang="zh-CN" sz="2000" dirty="0" smtClean="0">
                <a:solidFill>
                  <a:schemeClr val="tx1"/>
                </a:solidFill>
              </a:rPr>
              <a:t>F</a:t>
            </a:r>
            <a:r>
              <a:rPr lang="zh-CN" altLang="en-US" sz="2000" dirty="0" smtClean="0">
                <a:solidFill>
                  <a:schemeClr val="tx1"/>
                </a:solidFill>
              </a:rPr>
              <a:t>）</a:t>
            </a:r>
            <a:endParaRPr lang="zh-CN" altLang="en-US" sz="2000" dirty="0">
              <a:solidFill>
                <a:schemeClr val="tx1"/>
              </a:solidFill>
            </a:endParaRPr>
          </a:p>
        </p:txBody>
      </p:sp>
      <p:sp>
        <p:nvSpPr>
          <p:cNvPr id="68" name="右箭头 67"/>
          <p:cNvSpPr/>
          <p:nvPr/>
        </p:nvSpPr>
        <p:spPr bwMode="auto">
          <a:xfrm>
            <a:off x="4861161" y="4143817"/>
            <a:ext cx="421815"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70" name="矩形 69"/>
          <p:cNvSpPr/>
          <p:nvPr/>
        </p:nvSpPr>
        <p:spPr bwMode="auto">
          <a:xfrm>
            <a:off x="5322041" y="3922450"/>
            <a:ext cx="2486645" cy="765664"/>
          </a:xfrm>
          <a:prstGeom prst="rect">
            <a:avLst/>
          </a:prstGeom>
          <a:gradFill flip="none" rotWithShape="1">
            <a:gsLst>
              <a:gs pos="0">
                <a:srgbClr val="FFEFD1"/>
              </a:gs>
              <a:gs pos="64999">
                <a:srgbClr val="F0EBD5"/>
              </a:gs>
              <a:gs pos="100000">
                <a:srgbClr val="D1C39F"/>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000" dirty="0" smtClean="0">
                <a:solidFill>
                  <a:schemeClr val="tx1"/>
                </a:solidFill>
              </a:rPr>
              <a:t>隐患排查治理台账</a:t>
            </a:r>
            <a:endParaRPr lang="zh-CN" altLang="en-US" sz="2000" dirty="0">
              <a:solidFill>
                <a:schemeClr val="tx1"/>
              </a:solidFill>
            </a:endParaRPr>
          </a:p>
        </p:txBody>
      </p:sp>
      <p:sp>
        <p:nvSpPr>
          <p:cNvPr id="13" name="TextBox 12"/>
          <p:cNvSpPr txBox="1"/>
          <p:nvPr/>
        </p:nvSpPr>
        <p:spPr>
          <a:xfrm>
            <a:off x="333919" y="1745701"/>
            <a:ext cx="769164" cy="707886"/>
          </a:xfrm>
          <a:prstGeom prst="rect">
            <a:avLst/>
          </a:prstGeom>
          <a:noFill/>
        </p:spPr>
        <p:txBody>
          <a:bodyPr wrap="square" rtlCol="0">
            <a:spAutoFit/>
          </a:bodyPr>
          <a:lstStyle/>
          <a:p>
            <a:r>
              <a:rPr lang="zh-CN" altLang="en-US" sz="2000" dirty="0" smtClean="0"/>
              <a:t>风险分级</a:t>
            </a:r>
            <a:endParaRPr lang="zh-CN" altLang="en-US" sz="2000" dirty="0"/>
          </a:p>
        </p:txBody>
      </p:sp>
      <p:sp>
        <p:nvSpPr>
          <p:cNvPr id="71" name="TextBox 70"/>
          <p:cNvSpPr txBox="1"/>
          <p:nvPr/>
        </p:nvSpPr>
        <p:spPr>
          <a:xfrm>
            <a:off x="318187" y="2831828"/>
            <a:ext cx="769164" cy="707886"/>
          </a:xfrm>
          <a:prstGeom prst="rect">
            <a:avLst/>
          </a:prstGeom>
          <a:noFill/>
        </p:spPr>
        <p:txBody>
          <a:bodyPr wrap="square" rtlCol="0">
            <a:spAutoFit/>
          </a:bodyPr>
          <a:lstStyle/>
          <a:p>
            <a:r>
              <a:rPr lang="zh-CN" altLang="en-US" sz="2000" dirty="0" smtClean="0"/>
              <a:t>风险管控</a:t>
            </a:r>
            <a:endParaRPr lang="zh-CN" altLang="en-US" sz="2000" dirty="0"/>
          </a:p>
        </p:txBody>
      </p:sp>
      <p:sp>
        <p:nvSpPr>
          <p:cNvPr id="72" name="TextBox 71"/>
          <p:cNvSpPr txBox="1"/>
          <p:nvPr/>
        </p:nvSpPr>
        <p:spPr>
          <a:xfrm>
            <a:off x="348817" y="3789759"/>
            <a:ext cx="769164" cy="1015663"/>
          </a:xfrm>
          <a:prstGeom prst="rect">
            <a:avLst/>
          </a:prstGeom>
          <a:noFill/>
        </p:spPr>
        <p:txBody>
          <a:bodyPr wrap="square" rtlCol="0">
            <a:spAutoFit/>
          </a:bodyPr>
          <a:lstStyle/>
          <a:p>
            <a:r>
              <a:rPr lang="zh-CN" altLang="en-US" sz="2000" dirty="0" smtClean="0"/>
              <a:t>隐患排查治理</a:t>
            </a:r>
            <a:endParaRPr lang="zh-CN" altLang="en-US" sz="2000" dirty="0"/>
          </a:p>
        </p:txBody>
      </p:sp>
      <p:sp>
        <p:nvSpPr>
          <p:cNvPr id="73" name="右箭头 72"/>
          <p:cNvSpPr/>
          <p:nvPr/>
        </p:nvSpPr>
        <p:spPr bwMode="auto">
          <a:xfrm rot="5400000">
            <a:off x="3631628" y="3555182"/>
            <a:ext cx="378941" cy="355600"/>
          </a:xfrm>
          <a:prstGeom prst="rightArrow">
            <a:avLst/>
          </a:prstGeom>
          <a:gradFill flip="none" rotWithShape="1">
            <a:gsLst>
              <a:gs pos="0">
                <a:srgbClr val="FFF200"/>
              </a:gs>
              <a:gs pos="45000">
                <a:srgbClr val="FF7A00"/>
              </a:gs>
              <a:gs pos="70000">
                <a:srgbClr val="FF0300"/>
              </a:gs>
              <a:gs pos="100000">
                <a:srgbClr val="4D0808"/>
              </a:gs>
            </a:gsLst>
            <a:lin ang="13500000" scaled="0"/>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74" name="TextBox 73"/>
          <p:cNvSpPr txBox="1"/>
          <p:nvPr/>
        </p:nvSpPr>
        <p:spPr>
          <a:xfrm>
            <a:off x="3983048" y="3583542"/>
            <a:ext cx="902811" cy="307777"/>
          </a:xfrm>
          <a:prstGeom prst="rect">
            <a:avLst/>
          </a:prstGeom>
          <a:noFill/>
        </p:spPr>
        <p:txBody>
          <a:bodyPr wrap="none" rtlCol="0">
            <a:spAutoFit/>
          </a:bodyPr>
          <a:lstStyle/>
          <a:p>
            <a:r>
              <a:rPr lang="zh-CN" altLang="en-US" dirty="0" smtClean="0"/>
              <a:t>管控措施</a:t>
            </a:r>
            <a:endParaRPr lang="zh-CN" altLang="en-US" dirty="0"/>
          </a:p>
        </p:txBody>
      </p:sp>
      <p:sp>
        <p:nvSpPr>
          <p:cNvPr id="75" name="Freeform 8"/>
          <p:cNvSpPr/>
          <p:nvPr/>
        </p:nvSpPr>
        <p:spPr bwMode="auto">
          <a:xfrm>
            <a:off x="4486862" y="407020"/>
            <a:ext cx="97050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76" name="TextBox 44"/>
          <p:cNvSpPr txBox="1"/>
          <p:nvPr/>
        </p:nvSpPr>
        <p:spPr>
          <a:xfrm>
            <a:off x="4627020" y="407020"/>
            <a:ext cx="100452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释义</a:t>
            </a:r>
            <a:endParaRPr lang="en-US" altLang="zh-CN" sz="2000" spc="70" dirty="0">
              <a:solidFill>
                <a:schemeClr val="bg1"/>
              </a:solidFill>
              <a:latin typeface="+mj-ea"/>
            </a:endParaRPr>
          </a:p>
        </p:txBody>
      </p:sp>
      <p:sp>
        <p:nvSpPr>
          <p:cNvPr id="77" name="TextBox 76"/>
          <p:cNvSpPr txBox="1"/>
          <p:nvPr/>
        </p:nvSpPr>
        <p:spPr>
          <a:xfrm>
            <a:off x="1349408" y="839741"/>
            <a:ext cx="769164" cy="707886"/>
          </a:xfrm>
          <a:prstGeom prst="rect">
            <a:avLst/>
          </a:prstGeom>
          <a:noFill/>
        </p:spPr>
        <p:txBody>
          <a:bodyPr wrap="square" rtlCol="0">
            <a:spAutoFit/>
          </a:bodyPr>
          <a:lstStyle/>
          <a:p>
            <a:r>
              <a:rPr lang="zh-CN" altLang="en-US" sz="2000" dirty="0" smtClean="0"/>
              <a:t>风险识别</a:t>
            </a:r>
            <a:endParaRPr lang="zh-CN" altLang="en-US" sz="2000" dirty="0"/>
          </a:p>
        </p:txBody>
      </p:sp>
      <p:sp>
        <p:nvSpPr>
          <p:cNvPr id="78" name="TextBox 77"/>
          <p:cNvSpPr txBox="1"/>
          <p:nvPr/>
        </p:nvSpPr>
        <p:spPr>
          <a:xfrm>
            <a:off x="6209810" y="810713"/>
            <a:ext cx="769164" cy="707886"/>
          </a:xfrm>
          <a:prstGeom prst="rect">
            <a:avLst/>
          </a:prstGeom>
          <a:noFill/>
        </p:spPr>
        <p:txBody>
          <a:bodyPr wrap="square" rtlCol="0">
            <a:spAutoFit/>
          </a:bodyPr>
          <a:lstStyle/>
          <a:p>
            <a:r>
              <a:rPr lang="zh-CN" altLang="en-US" sz="2000" dirty="0" smtClean="0">
                <a:solidFill>
                  <a:srgbClr val="FF0000"/>
                </a:solidFill>
              </a:rPr>
              <a:t>规定动作</a:t>
            </a:r>
            <a:endParaRPr lang="zh-CN" altLang="en-US" sz="2000" dirty="0">
              <a:solidFill>
                <a:srgbClr val="FF0000"/>
              </a:solidFill>
            </a:endParaRPr>
          </a:p>
        </p:txBody>
      </p:sp>
      <p:sp>
        <p:nvSpPr>
          <p:cNvPr id="79" name="TextBox 78"/>
          <p:cNvSpPr txBox="1"/>
          <p:nvPr/>
        </p:nvSpPr>
        <p:spPr>
          <a:xfrm>
            <a:off x="3475775" y="820419"/>
            <a:ext cx="769164" cy="707886"/>
          </a:xfrm>
          <a:prstGeom prst="rect">
            <a:avLst/>
          </a:prstGeom>
          <a:noFill/>
        </p:spPr>
        <p:txBody>
          <a:bodyPr wrap="square" rtlCol="0">
            <a:spAutoFit/>
          </a:bodyPr>
          <a:lstStyle/>
          <a:p>
            <a:r>
              <a:rPr lang="zh-CN" altLang="en-US" sz="2000" dirty="0" smtClean="0">
                <a:solidFill>
                  <a:srgbClr val="92D050"/>
                </a:solidFill>
              </a:rPr>
              <a:t>推荐方法</a:t>
            </a:r>
            <a:endParaRPr lang="zh-CN" altLang="en-US" sz="2000" dirty="0">
              <a:solidFill>
                <a:srgbClr val="92D050"/>
              </a:solidFill>
            </a:endParaRPr>
          </a:p>
        </p:txBody>
      </p:sp>
    </p:spTree>
    <p:custDataLst>
      <p:tags r:id="rId1"/>
    </p:custDataLst>
  </p:cSld>
  <p:clrMapOvr>
    <a:masterClrMapping/>
  </p:clrMapOvr>
  <p:transition spd="slow" advTm="76454">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animBg="1"/>
      <p:bldP spid="53" grpId="0" animBg="1"/>
      <p:bldP spid="54" grpId="0" animBg="1"/>
      <p:bldP spid="58" grpId="0" animBg="1"/>
      <p:bldP spid="59" grpId="0" animBg="1"/>
      <p:bldP spid="60" grpId="0" animBg="1"/>
      <p:bldP spid="66" grpId="0" animBg="1"/>
      <p:bldP spid="68" grpId="0" animBg="1"/>
      <p:bldP spid="70"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523590"/>
            <a:ext cx="6577781" cy="2732479"/>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a:t>使用单位应明确特种设备安全风险辨识、评估、管控和隐患排查的</a:t>
            </a:r>
            <a:r>
              <a:rPr lang="zh-CN" altLang="zh-CN" sz="2000" dirty="0">
                <a:solidFill>
                  <a:srgbClr val="FF0000"/>
                </a:solidFill>
              </a:rPr>
              <a:t>主管部门或机构</a:t>
            </a:r>
            <a:r>
              <a:rPr lang="zh-CN" altLang="zh-CN" sz="2000" dirty="0"/>
              <a:t>，负责制定完善本企业双重预防机制建设相关工作制度和工作</a:t>
            </a:r>
            <a:r>
              <a:rPr lang="zh-CN" altLang="zh-CN" sz="2000" dirty="0" smtClean="0"/>
              <a:t>方案</a:t>
            </a:r>
            <a:endParaRPr lang="en-US" altLang="zh-CN" sz="2000" dirty="0" smtClean="0"/>
          </a:p>
          <a:p>
            <a:pPr algn="just">
              <a:lnSpc>
                <a:spcPct val="125000"/>
              </a:lnSpc>
              <a:buClr>
                <a:schemeClr val="folHlink"/>
              </a:buClr>
              <a:buSzPct val="60000"/>
              <a:buFont typeface="Wingdings" panose="05000000000000000000" pitchFamily="2" charset="2"/>
              <a:buNone/>
            </a:pPr>
            <a:endParaRPr lang="en-US" altLang="zh-CN" sz="2000" dirty="0"/>
          </a:p>
          <a:p>
            <a:pPr algn="just">
              <a:lnSpc>
                <a:spcPct val="125000"/>
              </a:lnSpc>
              <a:buClr>
                <a:schemeClr val="folHlink"/>
              </a:buClr>
              <a:buSzPct val="60000"/>
              <a:buFont typeface="Wingdings" panose="05000000000000000000" pitchFamily="2" charset="2"/>
              <a:buNone/>
            </a:pPr>
            <a:r>
              <a:rPr lang="zh-CN" altLang="zh-CN" sz="2000" dirty="0" smtClean="0"/>
              <a:t>其</a:t>
            </a:r>
            <a:r>
              <a:rPr lang="zh-CN" altLang="zh-CN" sz="2000" dirty="0"/>
              <a:t>成员</a:t>
            </a:r>
            <a:r>
              <a:rPr lang="zh-CN" altLang="zh-CN" sz="2000" dirty="0">
                <a:solidFill>
                  <a:srgbClr val="FF0000"/>
                </a:solidFill>
              </a:rPr>
              <a:t>至少</a:t>
            </a:r>
            <a:r>
              <a:rPr lang="zh-CN" altLang="zh-CN" sz="2000" dirty="0"/>
              <a:t>应包括使用单位主要负责人、特种设备安全管理负责人、特种设备安全管理员和特种设备作业</a:t>
            </a:r>
            <a:r>
              <a:rPr lang="zh-CN" altLang="zh-CN" sz="2000" dirty="0" smtClean="0"/>
              <a:t>人员</a:t>
            </a:r>
            <a:endParaRPr lang="en-US" altLang="zh-CN" sz="2000" dirty="0" smtClean="0"/>
          </a:p>
          <a:p>
            <a:pPr algn="just">
              <a:lnSpc>
                <a:spcPct val="125000"/>
              </a:lnSpc>
              <a:buClr>
                <a:schemeClr val="folHlink"/>
              </a:buClr>
              <a:buSzPct val="60000"/>
              <a:buFont typeface="Wingdings" panose="05000000000000000000" pitchFamily="2" charset="2"/>
              <a:buNone/>
            </a:pPr>
            <a:endParaRPr lang="zh-CN" altLang="en-US" sz="2000" b="1" dirty="0">
              <a:latin typeface="黑体" panose="02010609060101010101" pitchFamily="18" charset="-122"/>
              <a:ea typeface="黑体" panose="02010609060101010101" pitchFamily="18" charset="-122"/>
              <a:sym typeface="Arial" panose="020B0604020202020204" pitchFamily="34" charset="0"/>
            </a:endParaRPr>
          </a:p>
        </p:txBody>
      </p:sp>
      <p:sp>
        <p:nvSpPr>
          <p:cNvPr id="29" name="五边形 28"/>
          <p:cNvSpPr/>
          <p:nvPr/>
        </p:nvSpPr>
        <p:spPr bwMode="auto">
          <a:xfrm>
            <a:off x="643030" y="1708109"/>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0" name="五边形 29"/>
          <p:cNvSpPr/>
          <p:nvPr/>
        </p:nvSpPr>
        <p:spPr bwMode="auto">
          <a:xfrm>
            <a:off x="647946" y="3230962"/>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5" name="Freeform 8"/>
          <p:cNvSpPr/>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150908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1</a:t>
            </a:r>
            <a:r>
              <a:rPr lang="zh-CN" altLang="en-US" sz="2000" spc="70" dirty="0" smtClean="0">
                <a:solidFill>
                  <a:schemeClr val="bg1"/>
                </a:solidFill>
                <a:latin typeface="+mj-ea"/>
              </a:rPr>
              <a:t>机构设置</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6" name="TextBox 65"/>
          <p:cNvSpPr txBox="1"/>
          <p:nvPr/>
        </p:nvSpPr>
        <p:spPr>
          <a:xfrm>
            <a:off x="-44291" y="1231996"/>
            <a:ext cx="790805" cy="707886"/>
          </a:xfrm>
          <a:prstGeom prst="rect">
            <a:avLst/>
          </a:prstGeom>
          <a:noFill/>
        </p:spPr>
        <p:txBody>
          <a:bodyPr wrap="square" rtlCol="0">
            <a:spAutoFit/>
          </a:bodyPr>
          <a:lstStyle/>
          <a:p>
            <a:r>
              <a:rPr lang="zh-CN" altLang="en-US" sz="2000" dirty="0" smtClean="0"/>
              <a:t>标准</a:t>
            </a:r>
            <a:r>
              <a:rPr lang="en-US" altLang="zh-CN" sz="2000" dirty="0" smtClean="0"/>
              <a:t>5.2.1</a:t>
            </a:r>
            <a:endParaRPr lang="zh-CN" altLang="en-US" sz="2000" dirty="0"/>
          </a:p>
        </p:txBody>
      </p:sp>
      <p:sp>
        <p:nvSpPr>
          <p:cNvPr id="67" name="矩形标注 66"/>
          <p:cNvSpPr/>
          <p:nvPr/>
        </p:nvSpPr>
        <p:spPr bwMode="auto">
          <a:xfrm>
            <a:off x="643030" y="1523591"/>
            <a:ext cx="7150018" cy="2515010"/>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5585F85D-C9A9-49A0-8A71-A530EC930632}"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38596">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4324261"/>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smtClean="0"/>
              <a:t>使用</a:t>
            </a:r>
            <a:r>
              <a:rPr lang="zh-CN" altLang="zh-CN" sz="2000" dirty="0"/>
              <a:t>单位也可以聘请安全技术咨询服务机构或注册安全工程师协助开展双重预防机制的建设</a:t>
            </a:r>
            <a:r>
              <a:rPr lang="zh-CN" altLang="zh-CN" sz="2000" dirty="0" smtClean="0"/>
              <a:t>工作</a:t>
            </a:r>
            <a:endParaRPr lang="en-US" altLang="zh-CN" sz="2000" dirty="0" smtClean="0"/>
          </a:p>
          <a:p>
            <a:pPr algn="just">
              <a:lnSpc>
                <a:spcPct val="125000"/>
              </a:lnSpc>
              <a:buClr>
                <a:schemeClr val="folHlink"/>
              </a:buClr>
              <a:buSzPct val="60000"/>
              <a:buFont typeface="Wingdings" panose="05000000000000000000" pitchFamily="2" charset="2"/>
              <a:buNone/>
            </a:pPr>
            <a:endParaRPr lang="en-US" altLang="zh-CN" sz="2000" dirty="0" smtClean="0"/>
          </a:p>
          <a:p>
            <a:pPr algn="just">
              <a:lnSpc>
                <a:spcPct val="125000"/>
              </a:lnSpc>
              <a:buClr>
                <a:schemeClr val="folHlink"/>
              </a:buClr>
              <a:buSzPct val="60000"/>
              <a:buFont typeface="Wingdings" panose="05000000000000000000" pitchFamily="2" charset="2"/>
              <a:buNone/>
            </a:pPr>
            <a:r>
              <a:rPr lang="zh-CN" altLang="zh-CN" sz="2000" dirty="0" smtClean="0"/>
              <a:t>双重</a:t>
            </a:r>
            <a:r>
              <a:rPr lang="zh-CN" altLang="zh-CN" sz="2000" dirty="0"/>
              <a:t>预防机制建设过程应有与在用特种设备相关的</a:t>
            </a:r>
            <a:r>
              <a:rPr lang="zh-CN" altLang="zh-CN" sz="2000" b="1" dirty="0">
                <a:solidFill>
                  <a:srgbClr val="FF0000"/>
                </a:solidFill>
              </a:rPr>
              <a:t>高级工程师或检验师</a:t>
            </a:r>
            <a:r>
              <a:rPr lang="zh-CN" altLang="zh-CN" sz="2000" dirty="0" smtClean="0">
                <a:solidFill>
                  <a:srgbClr val="FF0000"/>
                </a:solidFill>
              </a:rPr>
              <a:t>参与</a:t>
            </a:r>
            <a:r>
              <a:rPr lang="zh-CN" altLang="zh-CN" sz="2000" dirty="0" smtClean="0"/>
              <a:t>，</a:t>
            </a:r>
            <a:r>
              <a:rPr lang="zh-CN" altLang="zh-CN" sz="2000" dirty="0"/>
              <a:t>其资质应与在用特种设备的种类相</a:t>
            </a:r>
            <a:r>
              <a:rPr lang="zh-CN" altLang="zh-CN" sz="2000" dirty="0" smtClean="0"/>
              <a:t>匹配</a:t>
            </a:r>
            <a:endParaRPr lang="en-US" altLang="zh-CN" sz="2000" dirty="0" smtClean="0"/>
          </a:p>
          <a:p>
            <a:pPr algn="just">
              <a:lnSpc>
                <a:spcPct val="125000"/>
              </a:lnSpc>
              <a:buClr>
                <a:schemeClr val="folHlink"/>
              </a:buClr>
              <a:buSzPct val="60000"/>
              <a:buFont typeface="Wingdings" panose="05000000000000000000" pitchFamily="2" charset="2"/>
              <a:buNone/>
            </a:pPr>
            <a:endParaRPr lang="en-US" altLang="zh-CN" sz="2000" dirty="0" smtClean="0"/>
          </a:p>
          <a:p>
            <a:pPr marL="0" lvl="3" algn="just">
              <a:lnSpc>
                <a:spcPct val="125000"/>
              </a:lnSpc>
              <a:buClr>
                <a:schemeClr val="folHlink"/>
              </a:buClr>
              <a:buSzPct val="60000"/>
            </a:pPr>
            <a:r>
              <a:rPr lang="zh-CN" altLang="zh-CN" sz="2000" dirty="0"/>
              <a:t>对设有特种设备安全管理机构的使用单位，应当由</a:t>
            </a:r>
            <a:r>
              <a:rPr lang="zh-CN" altLang="zh-CN" sz="2000" dirty="0">
                <a:solidFill>
                  <a:srgbClr val="FF0000"/>
                </a:solidFill>
              </a:rPr>
              <a:t>特种设备安全管理机构</a:t>
            </a:r>
            <a:r>
              <a:rPr lang="zh-CN" altLang="zh-CN" sz="2000" dirty="0"/>
              <a:t>具体组织特种设备安全风险辨识、评估、管控和隐患排查</a:t>
            </a:r>
            <a:r>
              <a:rPr lang="zh-CN" altLang="zh-CN" sz="2000" dirty="0" smtClean="0"/>
              <a:t>工作</a:t>
            </a:r>
            <a:endParaRPr lang="zh-CN" altLang="zh-CN" sz="2000" dirty="0"/>
          </a:p>
          <a:p>
            <a:pPr algn="just">
              <a:lnSpc>
                <a:spcPct val="125000"/>
              </a:lnSpc>
              <a:buClr>
                <a:schemeClr val="folHlink"/>
              </a:buClr>
              <a:buSzPct val="60000"/>
              <a:buFont typeface="Wingdings" panose="05000000000000000000" pitchFamily="2" charset="2"/>
              <a:buNone/>
            </a:pPr>
            <a:endParaRPr lang="zh-CN" altLang="en-US" sz="2000" b="1" dirty="0">
              <a:latin typeface="黑体" panose="02010609060101010101" pitchFamily="18" charset="-122"/>
              <a:ea typeface="黑体" panose="02010609060101010101" pitchFamily="18" charset="-122"/>
              <a:sym typeface="Arial" panose="020B0604020202020204" pitchFamily="34" charset="0"/>
            </a:endParaRPr>
          </a:p>
        </p:txBody>
      </p:sp>
      <p:sp>
        <p:nvSpPr>
          <p:cNvPr id="29" name="五边形 28"/>
          <p:cNvSpPr/>
          <p:nvPr/>
        </p:nvSpPr>
        <p:spPr bwMode="auto">
          <a:xfrm>
            <a:off x="643030" y="1149309"/>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0" name="五边形 29"/>
          <p:cNvSpPr/>
          <p:nvPr/>
        </p:nvSpPr>
        <p:spPr bwMode="auto">
          <a:xfrm>
            <a:off x="647946" y="2329262"/>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1" name="五边形 30"/>
          <p:cNvSpPr/>
          <p:nvPr/>
        </p:nvSpPr>
        <p:spPr bwMode="auto">
          <a:xfrm>
            <a:off x="665645" y="3867191"/>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5" name="Freeform 8"/>
          <p:cNvSpPr/>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150908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1</a:t>
            </a:r>
            <a:r>
              <a:rPr lang="zh-CN" altLang="en-US" sz="2000" spc="70" dirty="0" smtClean="0">
                <a:solidFill>
                  <a:schemeClr val="bg1"/>
                </a:solidFill>
                <a:latin typeface="+mj-ea"/>
              </a:rPr>
              <a:t>机构设置</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4" name="TextBox 13"/>
          <p:cNvSpPr txBox="1"/>
          <p:nvPr/>
        </p:nvSpPr>
        <p:spPr>
          <a:xfrm>
            <a:off x="-50800" y="971099"/>
            <a:ext cx="875071" cy="707886"/>
          </a:xfrm>
          <a:prstGeom prst="rect">
            <a:avLst/>
          </a:prstGeom>
          <a:noFill/>
        </p:spPr>
        <p:txBody>
          <a:bodyPr wrap="square" rtlCol="0">
            <a:spAutoFit/>
          </a:bodyPr>
          <a:lstStyle/>
          <a:p>
            <a:r>
              <a:rPr lang="zh-CN" altLang="en-US" sz="2000" dirty="0" smtClean="0"/>
              <a:t>标准</a:t>
            </a:r>
            <a:r>
              <a:rPr lang="en-US" altLang="zh-CN" sz="2000" dirty="0" smtClean="0"/>
              <a:t>5.2.1</a:t>
            </a:r>
            <a:endParaRPr lang="zh-CN" altLang="en-US" sz="2000" dirty="0"/>
          </a:p>
        </p:txBody>
      </p:sp>
      <p:sp>
        <p:nvSpPr>
          <p:cNvPr id="15" name="矩形标注 14"/>
          <p:cNvSpPr/>
          <p:nvPr/>
        </p:nvSpPr>
        <p:spPr bwMode="auto">
          <a:xfrm>
            <a:off x="629601" y="1085809"/>
            <a:ext cx="7500455" cy="3826317"/>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AAF9E342-0F93-4323-B45B-A22FB5CF5D4E}"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42185">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4324261"/>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smtClean="0"/>
              <a:t>使用</a:t>
            </a:r>
            <a:r>
              <a:rPr lang="zh-CN" altLang="zh-CN" sz="2000" dirty="0"/>
              <a:t>单位也可以聘请安全技术咨询服务机构或注册安全工程师协助开展双重预防机制的建设</a:t>
            </a:r>
            <a:r>
              <a:rPr lang="zh-CN" altLang="zh-CN" sz="2000" dirty="0" smtClean="0"/>
              <a:t>工作</a:t>
            </a:r>
            <a:endParaRPr lang="en-US" altLang="zh-CN" sz="2000" dirty="0" smtClean="0"/>
          </a:p>
          <a:p>
            <a:pPr algn="just">
              <a:lnSpc>
                <a:spcPct val="125000"/>
              </a:lnSpc>
              <a:buClr>
                <a:schemeClr val="folHlink"/>
              </a:buClr>
              <a:buSzPct val="60000"/>
              <a:buFont typeface="Wingdings" panose="05000000000000000000" pitchFamily="2" charset="2"/>
              <a:buNone/>
            </a:pPr>
            <a:endParaRPr lang="en-US" altLang="zh-CN" sz="2000" dirty="0" smtClean="0"/>
          </a:p>
          <a:p>
            <a:pPr algn="just">
              <a:lnSpc>
                <a:spcPct val="125000"/>
              </a:lnSpc>
              <a:buClr>
                <a:schemeClr val="folHlink"/>
              </a:buClr>
              <a:buSzPct val="60000"/>
              <a:buFont typeface="Wingdings" panose="05000000000000000000" pitchFamily="2" charset="2"/>
              <a:buNone/>
            </a:pPr>
            <a:r>
              <a:rPr lang="zh-CN" altLang="zh-CN" sz="2000" dirty="0" smtClean="0"/>
              <a:t>双重</a:t>
            </a:r>
            <a:r>
              <a:rPr lang="zh-CN" altLang="zh-CN" sz="2000" dirty="0"/>
              <a:t>预防机制建设过程应有与在用特种设备相关的</a:t>
            </a:r>
            <a:r>
              <a:rPr lang="zh-CN" altLang="zh-CN" sz="2000" b="1" dirty="0">
                <a:solidFill>
                  <a:srgbClr val="FF0000"/>
                </a:solidFill>
              </a:rPr>
              <a:t>高级工程师或检验师</a:t>
            </a:r>
            <a:r>
              <a:rPr lang="zh-CN" altLang="zh-CN" sz="2000" dirty="0" smtClean="0">
                <a:solidFill>
                  <a:srgbClr val="FF0000"/>
                </a:solidFill>
              </a:rPr>
              <a:t>参与</a:t>
            </a:r>
            <a:r>
              <a:rPr lang="zh-CN" altLang="zh-CN" sz="2000" dirty="0" smtClean="0"/>
              <a:t>，</a:t>
            </a:r>
            <a:r>
              <a:rPr lang="zh-CN" altLang="zh-CN" sz="2000" dirty="0"/>
              <a:t>其资质应与在用特种设备的种类相</a:t>
            </a:r>
            <a:r>
              <a:rPr lang="zh-CN" altLang="zh-CN" sz="2000" dirty="0" smtClean="0"/>
              <a:t>匹配</a:t>
            </a:r>
            <a:endParaRPr lang="en-US" altLang="zh-CN" sz="2000" dirty="0" smtClean="0"/>
          </a:p>
          <a:p>
            <a:pPr algn="just">
              <a:lnSpc>
                <a:spcPct val="125000"/>
              </a:lnSpc>
              <a:buClr>
                <a:schemeClr val="folHlink"/>
              </a:buClr>
              <a:buSzPct val="60000"/>
              <a:buFont typeface="Wingdings" panose="05000000000000000000" pitchFamily="2" charset="2"/>
              <a:buNone/>
            </a:pPr>
            <a:endParaRPr lang="en-US" altLang="zh-CN" sz="2000" dirty="0" smtClean="0"/>
          </a:p>
          <a:p>
            <a:pPr marL="0" lvl="3" algn="just">
              <a:lnSpc>
                <a:spcPct val="125000"/>
              </a:lnSpc>
              <a:buClr>
                <a:schemeClr val="folHlink"/>
              </a:buClr>
              <a:buSzPct val="60000"/>
            </a:pPr>
            <a:r>
              <a:rPr lang="zh-CN" altLang="zh-CN" sz="2000" dirty="0"/>
              <a:t>对设有特种设备安全管理机构的使用单位，应当由</a:t>
            </a:r>
            <a:r>
              <a:rPr lang="zh-CN" altLang="zh-CN" sz="2000" dirty="0">
                <a:solidFill>
                  <a:srgbClr val="FF0000"/>
                </a:solidFill>
              </a:rPr>
              <a:t>特种设备安全管理机构</a:t>
            </a:r>
            <a:r>
              <a:rPr lang="zh-CN" altLang="zh-CN" sz="2000" dirty="0"/>
              <a:t>具体组织特种设备安全风险辨识、评估、管控和隐患排查</a:t>
            </a:r>
            <a:r>
              <a:rPr lang="zh-CN" altLang="zh-CN" sz="2000" dirty="0" smtClean="0"/>
              <a:t>工作</a:t>
            </a:r>
            <a:endParaRPr lang="zh-CN" altLang="zh-CN" sz="2000" dirty="0"/>
          </a:p>
          <a:p>
            <a:pPr algn="just">
              <a:lnSpc>
                <a:spcPct val="125000"/>
              </a:lnSpc>
              <a:buClr>
                <a:schemeClr val="folHlink"/>
              </a:buClr>
              <a:buSzPct val="60000"/>
              <a:buFont typeface="Wingdings" panose="05000000000000000000" pitchFamily="2" charset="2"/>
              <a:buNone/>
            </a:pPr>
            <a:endParaRPr lang="zh-CN" altLang="en-US" sz="2000" b="1" dirty="0">
              <a:latin typeface="黑体" panose="02010609060101010101" pitchFamily="18" charset="-122"/>
              <a:ea typeface="黑体" panose="02010609060101010101" pitchFamily="18" charset="-122"/>
              <a:sym typeface="Arial" panose="020B0604020202020204" pitchFamily="34" charset="0"/>
            </a:endParaRPr>
          </a:p>
        </p:txBody>
      </p:sp>
      <p:sp>
        <p:nvSpPr>
          <p:cNvPr id="29" name="五边形 28"/>
          <p:cNvSpPr/>
          <p:nvPr/>
        </p:nvSpPr>
        <p:spPr bwMode="auto">
          <a:xfrm>
            <a:off x="643030" y="1149309"/>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0" name="五边形 29"/>
          <p:cNvSpPr/>
          <p:nvPr/>
        </p:nvSpPr>
        <p:spPr bwMode="auto">
          <a:xfrm>
            <a:off x="647946" y="2329262"/>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1" name="五边形 30"/>
          <p:cNvSpPr/>
          <p:nvPr/>
        </p:nvSpPr>
        <p:spPr bwMode="auto">
          <a:xfrm>
            <a:off x="665645" y="3867191"/>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5" name="Freeform 8"/>
          <p:cNvSpPr/>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150908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1</a:t>
            </a:r>
            <a:r>
              <a:rPr lang="zh-CN" altLang="en-US" sz="2000" spc="70" dirty="0" smtClean="0">
                <a:solidFill>
                  <a:schemeClr val="bg1"/>
                </a:solidFill>
                <a:latin typeface="+mj-ea"/>
              </a:rPr>
              <a:t>机构设置</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4" name="TextBox 13"/>
          <p:cNvSpPr txBox="1"/>
          <p:nvPr/>
        </p:nvSpPr>
        <p:spPr>
          <a:xfrm>
            <a:off x="-50800" y="971099"/>
            <a:ext cx="875071" cy="707886"/>
          </a:xfrm>
          <a:prstGeom prst="rect">
            <a:avLst/>
          </a:prstGeom>
          <a:noFill/>
        </p:spPr>
        <p:txBody>
          <a:bodyPr wrap="square" rtlCol="0">
            <a:spAutoFit/>
          </a:bodyPr>
          <a:lstStyle/>
          <a:p>
            <a:r>
              <a:rPr lang="zh-CN" altLang="en-US" sz="2000" dirty="0" smtClean="0"/>
              <a:t>标准</a:t>
            </a:r>
            <a:r>
              <a:rPr lang="en-US" altLang="zh-CN" sz="2000" dirty="0" smtClean="0"/>
              <a:t>5.2.1</a:t>
            </a:r>
            <a:endParaRPr lang="zh-CN" altLang="en-US" sz="2000" dirty="0"/>
          </a:p>
        </p:txBody>
      </p:sp>
      <p:sp>
        <p:nvSpPr>
          <p:cNvPr id="15" name="矩形标注 14"/>
          <p:cNvSpPr/>
          <p:nvPr/>
        </p:nvSpPr>
        <p:spPr bwMode="auto">
          <a:xfrm>
            <a:off x="629601" y="1085809"/>
            <a:ext cx="7500455" cy="3826317"/>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AAF9E342-0F93-4323-B45B-A22FB5CF5D4E}"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42185">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7573133" cy="4324261"/>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en-US" sz="2000" dirty="0" smtClean="0">
                <a:solidFill>
                  <a:srgbClr val="FF0000"/>
                </a:solidFill>
              </a:rPr>
              <a:t>设置目的</a:t>
            </a:r>
            <a:endParaRPr lang="en-US" altLang="zh-CN" sz="2000" dirty="0" smtClean="0">
              <a:solidFill>
                <a:srgbClr val="FF0000"/>
              </a:solidFill>
            </a:endParaRPr>
          </a:p>
          <a:p>
            <a:pPr algn="just">
              <a:lnSpc>
                <a:spcPct val="125000"/>
              </a:lnSpc>
              <a:buClr>
                <a:schemeClr val="folHlink"/>
              </a:buClr>
              <a:buSzPct val="60000"/>
            </a:pPr>
            <a:r>
              <a:rPr lang="zh-CN" altLang="zh-CN" sz="2000" dirty="0"/>
              <a:t>制定</a:t>
            </a:r>
            <a:r>
              <a:rPr lang="zh-CN" altLang="zh-CN" sz="2000" dirty="0" smtClean="0"/>
              <a:t>完善相关</a:t>
            </a:r>
            <a:r>
              <a:rPr lang="zh-CN" altLang="zh-CN" sz="2000" dirty="0"/>
              <a:t>工作制度和工作</a:t>
            </a:r>
            <a:r>
              <a:rPr lang="zh-CN" altLang="zh-CN" sz="2000" dirty="0" smtClean="0"/>
              <a:t>方案</a:t>
            </a:r>
            <a:r>
              <a:rPr lang="zh-CN" altLang="en-US" sz="2000" dirty="0" smtClean="0"/>
              <a:t>，实施风险辨识、评估、管控和隐患排查</a:t>
            </a:r>
            <a:endParaRPr lang="en-US" altLang="zh-CN" sz="2000" dirty="0"/>
          </a:p>
          <a:p>
            <a:pPr algn="just">
              <a:lnSpc>
                <a:spcPct val="125000"/>
              </a:lnSpc>
              <a:buClr>
                <a:schemeClr val="folHlink"/>
              </a:buClr>
              <a:buSzPct val="60000"/>
              <a:buFont typeface="Wingdings" panose="05000000000000000000" pitchFamily="2" charset="2"/>
              <a:buNone/>
            </a:pPr>
            <a:r>
              <a:rPr lang="zh-CN" altLang="en-US" sz="2000" dirty="0">
                <a:solidFill>
                  <a:srgbClr val="FF0000"/>
                </a:solidFill>
              </a:rPr>
              <a:t>常见</a:t>
            </a:r>
            <a:r>
              <a:rPr lang="zh-CN" altLang="en-US" sz="2000" dirty="0" smtClean="0">
                <a:solidFill>
                  <a:srgbClr val="FF0000"/>
                </a:solidFill>
              </a:rPr>
              <a:t>型式</a:t>
            </a:r>
            <a:endParaRPr lang="en-US" altLang="zh-CN" sz="2000" dirty="0" smtClean="0">
              <a:solidFill>
                <a:srgbClr val="FF0000"/>
              </a:solidFill>
            </a:endParaRPr>
          </a:p>
          <a:p>
            <a:pPr marL="342900" indent="-342900" algn="just">
              <a:lnSpc>
                <a:spcPct val="125000"/>
              </a:lnSpc>
              <a:buSzPct val="100000"/>
              <a:buFont typeface="Arial" panose="020B0604020202020204" pitchFamily="34" charset="0"/>
              <a:buChar char="•"/>
            </a:pPr>
            <a:r>
              <a:rPr lang="zh-CN" altLang="en-US" sz="2000" dirty="0" smtClean="0"/>
              <a:t>特种设备安全管理机构</a:t>
            </a:r>
            <a:r>
              <a:rPr lang="en-US" altLang="zh-CN" sz="2000" dirty="0" smtClean="0"/>
              <a:t>+</a:t>
            </a:r>
            <a:r>
              <a:rPr lang="zh-CN" altLang="en-US" sz="2000" dirty="0"/>
              <a:t>安全管理</a:t>
            </a:r>
            <a:r>
              <a:rPr lang="zh-CN" altLang="en-US" sz="2000" dirty="0" smtClean="0"/>
              <a:t>机构</a:t>
            </a:r>
            <a:endParaRPr lang="en-US" altLang="zh-CN" sz="2000" dirty="0" smtClean="0"/>
          </a:p>
          <a:p>
            <a:pPr marL="342900" indent="-342900" algn="just">
              <a:lnSpc>
                <a:spcPct val="125000"/>
              </a:lnSpc>
              <a:buSzPct val="100000"/>
              <a:buFont typeface="Arial" panose="020B0604020202020204" pitchFamily="34" charset="0"/>
              <a:buChar char="•"/>
            </a:pPr>
            <a:r>
              <a:rPr lang="zh-CN" altLang="en-US" sz="2000" dirty="0"/>
              <a:t>特种设备安全管理机构</a:t>
            </a:r>
            <a:endParaRPr lang="en-US" altLang="zh-CN" sz="2000" dirty="0" smtClean="0"/>
          </a:p>
          <a:p>
            <a:pPr marL="342900" indent="-342900" algn="just">
              <a:lnSpc>
                <a:spcPct val="125000"/>
              </a:lnSpc>
              <a:buSzPct val="100000"/>
              <a:buFont typeface="Arial" panose="020B0604020202020204" pitchFamily="34" charset="0"/>
              <a:buChar char="•"/>
            </a:pPr>
            <a:r>
              <a:rPr lang="zh-CN" altLang="en-US" sz="2000" dirty="0" smtClean="0"/>
              <a:t>安全管理</a:t>
            </a:r>
            <a:r>
              <a:rPr lang="zh-CN" altLang="en-US" sz="2000" dirty="0"/>
              <a:t>机构</a:t>
            </a:r>
            <a:r>
              <a:rPr lang="en-US" altLang="zh-CN" sz="2000" dirty="0"/>
              <a:t>+</a:t>
            </a:r>
            <a:r>
              <a:rPr lang="zh-CN" altLang="en-US" sz="2000" dirty="0"/>
              <a:t>特种设备安全管理负责人、管理员、作业</a:t>
            </a:r>
            <a:r>
              <a:rPr lang="zh-CN" altLang="en-US" sz="2000" dirty="0" smtClean="0"/>
              <a:t>人员</a:t>
            </a:r>
            <a:endParaRPr lang="en-US" altLang="zh-CN" sz="2000" dirty="0" smtClean="0"/>
          </a:p>
          <a:p>
            <a:pPr marL="342900" indent="-342900" algn="just">
              <a:lnSpc>
                <a:spcPct val="125000"/>
              </a:lnSpc>
              <a:buSzPct val="100000"/>
              <a:buFont typeface="Arial" panose="020B0604020202020204" pitchFamily="34" charset="0"/>
              <a:buChar char="•"/>
            </a:pPr>
            <a:r>
              <a:rPr lang="zh-CN" altLang="en-US" sz="2000" dirty="0" smtClean="0"/>
              <a:t>设备管理部门</a:t>
            </a:r>
            <a:r>
              <a:rPr lang="en-US" altLang="zh-CN" sz="2000" dirty="0"/>
              <a:t>+</a:t>
            </a:r>
            <a:r>
              <a:rPr lang="zh-CN" altLang="en-US" sz="2000" dirty="0"/>
              <a:t>特种设备安全管理负责人、管理员、作业人员</a:t>
            </a:r>
            <a:endParaRPr lang="en-US" altLang="zh-CN" sz="2000" dirty="0" smtClean="0"/>
          </a:p>
          <a:p>
            <a:pPr algn="just">
              <a:lnSpc>
                <a:spcPct val="125000"/>
              </a:lnSpc>
              <a:buClr>
                <a:schemeClr val="folHlink"/>
              </a:buClr>
              <a:buSzPct val="60000"/>
              <a:buFont typeface="Wingdings" panose="05000000000000000000" pitchFamily="2" charset="2"/>
              <a:buNone/>
            </a:pPr>
            <a:r>
              <a:rPr lang="zh-CN" altLang="en-US" sz="2000" dirty="0" smtClean="0">
                <a:solidFill>
                  <a:srgbClr val="FF0000"/>
                </a:solidFill>
              </a:rPr>
              <a:t>注意</a:t>
            </a:r>
            <a:endParaRPr lang="en-US" altLang="zh-CN" sz="2000" dirty="0" smtClean="0">
              <a:solidFill>
                <a:srgbClr val="FF0000"/>
              </a:solidFill>
            </a:endParaRPr>
          </a:p>
          <a:p>
            <a:pPr algn="just">
              <a:lnSpc>
                <a:spcPct val="125000"/>
              </a:lnSpc>
              <a:buClr>
                <a:schemeClr val="folHlink"/>
              </a:buClr>
              <a:buSzPct val="60000"/>
              <a:buFont typeface="Wingdings" panose="05000000000000000000" pitchFamily="2" charset="2"/>
              <a:buNone/>
            </a:pPr>
            <a:r>
              <a:rPr lang="zh-CN" altLang="zh-CN" sz="2000" dirty="0" smtClean="0"/>
              <a:t>特种</a:t>
            </a:r>
            <a:r>
              <a:rPr lang="zh-CN" altLang="zh-CN" sz="2000" dirty="0"/>
              <a:t>设备相关的</a:t>
            </a:r>
            <a:r>
              <a:rPr lang="zh-CN" altLang="zh-CN" sz="2000" b="1" dirty="0">
                <a:solidFill>
                  <a:srgbClr val="FF0000"/>
                </a:solidFill>
              </a:rPr>
              <a:t>高级工程师或检验</a:t>
            </a:r>
            <a:r>
              <a:rPr lang="zh-CN" altLang="zh-CN" sz="2000" b="1" dirty="0" smtClean="0">
                <a:solidFill>
                  <a:srgbClr val="FF0000"/>
                </a:solidFill>
              </a:rPr>
              <a:t>师</a:t>
            </a:r>
            <a:r>
              <a:rPr lang="zh-CN" altLang="en-US" sz="2000" b="1" dirty="0" smtClean="0">
                <a:solidFill>
                  <a:srgbClr val="FF0000"/>
                </a:solidFill>
              </a:rPr>
              <a:t>（企业自由人才或外聘咨询）</a:t>
            </a:r>
            <a:endParaRPr lang="en-US" altLang="zh-CN" sz="2000" dirty="0" smtClean="0"/>
          </a:p>
          <a:p>
            <a:pPr algn="just">
              <a:lnSpc>
                <a:spcPct val="125000"/>
              </a:lnSpc>
              <a:buClr>
                <a:schemeClr val="folHlink"/>
              </a:buClr>
              <a:buSzPct val="60000"/>
              <a:buFont typeface="Wingdings" panose="05000000000000000000" pitchFamily="2" charset="2"/>
              <a:buNone/>
            </a:pPr>
            <a:endParaRPr lang="zh-CN" altLang="en-US" sz="2000" b="1" dirty="0">
              <a:latin typeface="黑体" panose="02010609060101010101" pitchFamily="18" charset="-122"/>
              <a:ea typeface="黑体" panose="02010609060101010101" pitchFamily="18" charset="-122"/>
              <a:sym typeface="Arial" panose="020B0604020202020204" pitchFamily="34" charset="0"/>
            </a:endParaRPr>
          </a:p>
        </p:txBody>
      </p:sp>
      <p:sp>
        <p:nvSpPr>
          <p:cNvPr id="29" name="五边形 28"/>
          <p:cNvSpPr/>
          <p:nvPr/>
        </p:nvSpPr>
        <p:spPr bwMode="auto">
          <a:xfrm>
            <a:off x="643030" y="1149309"/>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0" name="五边形 29"/>
          <p:cNvSpPr/>
          <p:nvPr/>
        </p:nvSpPr>
        <p:spPr bwMode="auto">
          <a:xfrm>
            <a:off x="647946" y="2329262"/>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1" name="五边形 30"/>
          <p:cNvSpPr/>
          <p:nvPr/>
        </p:nvSpPr>
        <p:spPr bwMode="auto">
          <a:xfrm>
            <a:off x="665645" y="4184691"/>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5" name="Freeform 8"/>
          <p:cNvSpPr/>
          <p:nvPr/>
        </p:nvSpPr>
        <p:spPr bwMode="auto">
          <a:xfrm>
            <a:off x="4486862" y="407020"/>
            <a:ext cx="2117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674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1</a:t>
            </a:r>
            <a:r>
              <a:rPr lang="zh-CN" altLang="en-US" sz="2000" spc="70" dirty="0" smtClean="0">
                <a:solidFill>
                  <a:schemeClr val="bg1"/>
                </a:solidFill>
                <a:latin typeface="+mj-ea"/>
              </a:rPr>
              <a:t>机构设置释义</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AF9E342-0F93-4323-B45B-A22FB5CF5D4E}"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42185">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66067" y="1447390"/>
            <a:ext cx="6577781" cy="2400657"/>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a:t>使用单位应制定风险分级管控与隐患排查治理培训计划，并纳入本单位年度安全培训计划，</a:t>
            </a:r>
            <a:r>
              <a:rPr lang="zh-CN" altLang="zh-CN" sz="2000" dirty="0">
                <a:solidFill>
                  <a:srgbClr val="FF0000"/>
                </a:solidFill>
              </a:rPr>
              <a:t>分层次、有针对性</a:t>
            </a:r>
            <a:r>
              <a:rPr lang="zh-CN" altLang="zh-CN" sz="2000" dirty="0"/>
              <a:t>地组织员工培训学习，使其掌握本单位风险类别、危险源辨识和风险评价的方法、风险评价结果、风险管控措施以及安全隐患排查治理的内容、方法和要求，并保留培训</a:t>
            </a:r>
            <a:r>
              <a:rPr lang="zh-CN" altLang="zh-CN" sz="2000" dirty="0" smtClean="0"/>
              <a:t>记录</a:t>
            </a:r>
            <a:endParaRPr lang="en-US" altLang="zh-CN" sz="2000" dirty="0" smtClean="0"/>
          </a:p>
          <a:p>
            <a:pPr algn="just">
              <a:lnSpc>
                <a:spcPct val="125000"/>
              </a:lnSpc>
              <a:buClr>
                <a:schemeClr val="folHlink"/>
              </a:buClr>
              <a:buSzPct val="60000"/>
              <a:buFont typeface="Wingdings" panose="05000000000000000000" pitchFamily="2" charset="2"/>
              <a:buNone/>
            </a:pPr>
            <a:endParaRPr lang="en-US" altLang="zh-CN" sz="2000" b="1" dirty="0">
              <a:latin typeface="黑体" panose="02010609060101010101" pitchFamily="18" charset="-122"/>
              <a:ea typeface="黑体" panose="02010609060101010101" pitchFamily="18" charset="-122"/>
              <a:sym typeface="Arial" panose="020B0604020202020204" pitchFamily="34" charset="0"/>
            </a:endParaRPr>
          </a:p>
        </p:txBody>
      </p:sp>
      <p:sp>
        <p:nvSpPr>
          <p:cNvPr id="55" name="Freeform 8"/>
          <p:cNvSpPr/>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150908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2</a:t>
            </a:r>
            <a:r>
              <a:rPr lang="zh-CN" altLang="en-US" sz="2000" spc="70" dirty="0" smtClean="0">
                <a:solidFill>
                  <a:schemeClr val="bg1"/>
                </a:solidFill>
                <a:latin typeface="+mj-ea"/>
              </a:rPr>
              <a:t>人员培训</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5" name="TextBox 14"/>
          <p:cNvSpPr txBox="1"/>
          <p:nvPr/>
        </p:nvSpPr>
        <p:spPr>
          <a:xfrm>
            <a:off x="25400" y="1688690"/>
            <a:ext cx="769739" cy="707886"/>
          </a:xfrm>
          <a:prstGeom prst="rect">
            <a:avLst/>
          </a:prstGeom>
          <a:noFill/>
        </p:spPr>
        <p:txBody>
          <a:bodyPr wrap="square" rtlCol="0">
            <a:spAutoFit/>
          </a:bodyPr>
          <a:lstStyle/>
          <a:p>
            <a:r>
              <a:rPr lang="zh-CN" altLang="en-US" sz="2000" dirty="0" smtClean="0"/>
              <a:t>标准</a:t>
            </a:r>
            <a:r>
              <a:rPr lang="en-US" altLang="zh-CN" sz="2000" dirty="0" smtClean="0"/>
              <a:t>5.2.2</a:t>
            </a:r>
            <a:endParaRPr lang="zh-CN" altLang="en-US" sz="2000" dirty="0"/>
          </a:p>
        </p:txBody>
      </p:sp>
      <p:sp>
        <p:nvSpPr>
          <p:cNvPr id="16" name="矩形标注 15"/>
          <p:cNvSpPr/>
          <p:nvPr/>
        </p:nvSpPr>
        <p:spPr bwMode="auto">
          <a:xfrm>
            <a:off x="1104900" y="1447390"/>
            <a:ext cx="6896100" cy="2046713"/>
          </a:xfrm>
          <a:prstGeom prst="wedgeRectCallout">
            <a:avLst>
              <a:gd name="adj1" fmla="val -57034"/>
              <a:gd name="adj2" fmla="val -21020"/>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72A0E63A-F79F-4381-933E-FF385D020A08}"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41219">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320390"/>
            <a:ext cx="7420733" cy="3939540"/>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zh-CN" sz="2000" dirty="0" smtClean="0">
                <a:solidFill>
                  <a:srgbClr val="FF0000"/>
                </a:solidFill>
              </a:rPr>
              <a:t>培训计划</a:t>
            </a:r>
            <a:endParaRPr lang="en-US" altLang="zh-CN" sz="2000" dirty="0" smtClean="0">
              <a:solidFill>
                <a:srgbClr val="FF0000"/>
              </a:solidFill>
            </a:endParaRPr>
          </a:p>
          <a:p>
            <a:pPr algn="just">
              <a:lnSpc>
                <a:spcPct val="125000"/>
              </a:lnSpc>
              <a:buClr>
                <a:schemeClr val="folHlink"/>
              </a:buClr>
              <a:buSzPct val="60000"/>
            </a:pPr>
            <a:r>
              <a:rPr lang="zh-CN" altLang="en-US" sz="2000" dirty="0">
                <a:latin typeface="+mn-ea"/>
                <a:sym typeface="Arial" panose="020B0604020202020204" pitchFamily="34" charset="0"/>
              </a:rPr>
              <a:t>培训时间、</a:t>
            </a:r>
            <a:r>
              <a:rPr lang="zh-CN" altLang="en-US" sz="2000" dirty="0" smtClean="0">
                <a:latin typeface="+mn-ea"/>
                <a:sym typeface="Arial" panose="020B0604020202020204" pitchFamily="34" charset="0"/>
              </a:rPr>
              <a:t>培训内容、培训地点、培训者、培训对象、</a:t>
            </a:r>
            <a:r>
              <a:rPr lang="zh-CN" altLang="en-US" sz="2000" dirty="0" smtClean="0">
                <a:solidFill>
                  <a:srgbClr val="FF0000"/>
                </a:solidFill>
                <a:latin typeface="+mn-ea"/>
                <a:sym typeface="Arial" panose="020B0604020202020204" pitchFamily="34" charset="0"/>
              </a:rPr>
              <a:t>培训方式</a:t>
            </a:r>
            <a:endParaRPr lang="en-US" altLang="zh-CN" sz="2000" dirty="0">
              <a:solidFill>
                <a:srgbClr val="FF0000"/>
              </a:solidFill>
              <a:latin typeface="+mn-ea"/>
              <a:sym typeface="Arial" panose="020B0604020202020204" pitchFamily="34" charset="0"/>
            </a:endParaRPr>
          </a:p>
          <a:p>
            <a:pPr algn="just">
              <a:lnSpc>
                <a:spcPct val="125000"/>
              </a:lnSpc>
              <a:buClr>
                <a:schemeClr val="folHlink"/>
              </a:buClr>
              <a:buSzPct val="60000"/>
              <a:buFont typeface="Wingdings" panose="05000000000000000000" pitchFamily="2" charset="2"/>
              <a:buNone/>
            </a:pPr>
            <a:endParaRPr lang="en-US" altLang="zh-CN" sz="2000" dirty="0" smtClean="0">
              <a:solidFill>
                <a:srgbClr val="FF0000"/>
              </a:solidFill>
            </a:endParaRPr>
          </a:p>
          <a:p>
            <a:pPr algn="just">
              <a:lnSpc>
                <a:spcPct val="125000"/>
              </a:lnSpc>
              <a:buClr>
                <a:schemeClr val="folHlink"/>
              </a:buClr>
              <a:buSzPct val="60000"/>
              <a:buFont typeface="Wingdings" panose="05000000000000000000" pitchFamily="2" charset="2"/>
              <a:buNone/>
            </a:pPr>
            <a:r>
              <a:rPr lang="zh-CN" altLang="zh-CN" sz="2000" dirty="0" smtClean="0">
                <a:solidFill>
                  <a:srgbClr val="FF0000"/>
                </a:solidFill>
              </a:rPr>
              <a:t>培训</a:t>
            </a:r>
            <a:r>
              <a:rPr lang="zh-CN" altLang="en-US" sz="2000" dirty="0" smtClean="0">
                <a:solidFill>
                  <a:srgbClr val="FF0000"/>
                </a:solidFill>
              </a:rPr>
              <a:t>记录</a:t>
            </a:r>
            <a:endParaRPr lang="en-US" altLang="zh-CN" sz="2000" dirty="0" smtClean="0">
              <a:solidFill>
                <a:srgbClr val="FF0000"/>
              </a:solidFill>
            </a:endParaRPr>
          </a:p>
          <a:p>
            <a:pPr algn="just">
              <a:lnSpc>
                <a:spcPct val="125000"/>
              </a:lnSpc>
              <a:buClr>
                <a:schemeClr val="folHlink"/>
              </a:buClr>
              <a:buSzPct val="60000"/>
            </a:pPr>
            <a:r>
              <a:rPr lang="zh-CN" altLang="en-US" sz="2000" dirty="0" smtClean="0">
                <a:latin typeface="+mn-ea"/>
                <a:sym typeface="Arial" panose="020B0604020202020204" pitchFamily="34" charset="0"/>
              </a:rPr>
              <a:t>培训时间、培训目的、培训内容、培训人员签到表</a:t>
            </a:r>
            <a:endParaRPr lang="en-US" altLang="zh-CN" sz="2000" dirty="0" smtClean="0">
              <a:latin typeface="+mn-ea"/>
              <a:sym typeface="Arial" panose="020B0604020202020204" pitchFamily="34" charset="0"/>
            </a:endParaRPr>
          </a:p>
          <a:p>
            <a:pPr algn="just">
              <a:lnSpc>
                <a:spcPct val="125000"/>
              </a:lnSpc>
              <a:buClr>
                <a:schemeClr val="folHlink"/>
              </a:buClr>
              <a:buSzPct val="60000"/>
            </a:pPr>
            <a:endParaRPr lang="en-US" altLang="zh-CN" sz="2000" dirty="0">
              <a:latin typeface="+mn-ea"/>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smtClean="0">
                <a:solidFill>
                  <a:srgbClr val="FF0000"/>
                </a:solidFill>
              </a:rPr>
              <a:t>注意“分层次、有针对性”</a:t>
            </a:r>
            <a:endParaRPr lang="en-US" altLang="zh-CN" sz="2000" dirty="0" smtClean="0">
              <a:solidFill>
                <a:srgbClr val="FF0000"/>
              </a:solidFill>
            </a:endParaRPr>
          </a:p>
          <a:p>
            <a:pPr marL="342900" indent="-342900" algn="just">
              <a:lnSpc>
                <a:spcPct val="125000"/>
              </a:lnSpc>
              <a:buSzPct val="100000"/>
              <a:buFont typeface="Arial" panose="020B0604020202020204" pitchFamily="34" charset="0"/>
              <a:buChar char="•"/>
            </a:pPr>
            <a:r>
              <a:rPr lang="zh-CN" altLang="en-US" sz="2000" dirty="0" smtClean="0">
                <a:latin typeface="+mn-ea"/>
                <a:sym typeface="Arial" panose="020B0604020202020204" pitchFamily="34" charset="0"/>
              </a:rPr>
              <a:t>外部</a:t>
            </a:r>
            <a:r>
              <a:rPr lang="zh-CN" altLang="en-US" sz="2000" dirty="0">
                <a:latin typeface="+mn-ea"/>
                <a:sym typeface="Arial" panose="020B0604020202020204" pitchFamily="34" charset="0"/>
              </a:rPr>
              <a:t>培训：资质培训等</a:t>
            </a:r>
            <a:endParaRPr lang="en-US" altLang="zh-CN" sz="2000" dirty="0">
              <a:latin typeface="+mn-ea"/>
              <a:sym typeface="Arial" panose="020B0604020202020204" pitchFamily="34" charset="0"/>
            </a:endParaRPr>
          </a:p>
          <a:p>
            <a:pPr marL="342900" indent="-342900" algn="just">
              <a:lnSpc>
                <a:spcPct val="125000"/>
              </a:lnSpc>
              <a:buSzPct val="100000"/>
              <a:buFont typeface="Arial" panose="020B0604020202020204" pitchFamily="34" charset="0"/>
              <a:buChar char="•"/>
            </a:pPr>
            <a:r>
              <a:rPr lang="zh-CN" altLang="en-US" sz="2000" dirty="0">
                <a:latin typeface="+mn-ea"/>
                <a:sym typeface="Arial" panose="020B0604020202020204" pitchFamily="34" charset="0"/>
              </a:rPr>
              <a:t>内部培训：针对特种</a:t>
            </a:r>
            <a:r>
              <a:rPr lang="zh-CN" altLang="en-US" sz="2000" dirty="0" smtClean="0">
                <a:latin typeface="+mn-ea"/>
                <a:sym typeface="Arial" panose="020B0604020202020204" pitchFamily="34" charset="0"/>
              </a:rPr>
              <a:t>设备</a:t>
            </a:r>
            <a:r>
              <a:rPr lang="zh-CN" altLang="en-US" sz="2000" dirty="0">
                <a:latin typeface="+mn-ea"/>
                <a:sym typeface="Arial" panose="020B0604020202020204" pitchFamily="34" charset="0"/>
              </a:rPr>
              <a:t>相关</a:t>
            </a:r>
            <a:r>
              <a:rPr lang="zh-CN" altLang="en-US" sz="2000" dirty="0" smtClean="0">
                <a:latin typeface="+mn-ea"/>
                <a:sym typeface="Arial" panose="020B0604020202020204" pitchFamily="34" charset="0"/>
              </a:rPr>
              <a:t>人员</a:t>
            </a:r>
            <a:r>
              <a:rPr lang="zh-CN" altLang="en-US" sz="2000" dirty="0">
                <a:latin typeface="+mn-ea"/>
                <a:sym typeface="Arial" panose="020B0604020202020204" pitchFamily="34" charset="0"/>
              </a:rPr>
              <a:t>开展安全教育和技能培训</a:t>
            </a:r>
            <a:endParaRPr lang="en-US" altLang="zh-CN" sz="2000" dirty="0">
              <a:latin typeface="+mn-ea"/>
              <a:sym typeface="Arial" panose="020B0604020202020204" pitchFamily="34" charset="0"/>
            </a:endParaRPr>
          </a:p>
          <a:p>
            <a:pPr algn="just">
              <a:lnSpc>
                <a:spcPct val="125000"/>
              </a:lnSpc>
              <a:buClr>
                <a:schemeClr val="folHlink"/>
              </a:buClr>
              <a:buSzPct val="60000"/>
            </a:pPr>
            <a:endParaRPr lang="zh-CN" altLang="en-US" sz="2000" dirty="0">
              <a:latin typeface="+mn-ea"/>
              <a:sym typeface="Arial" panose="020B0604020202020204" pitchFamily="34" charset="0"/>
            </a:endParaRPr>
          </a:p>
        </p:txBody>
      </p:sp>
      <p:sp>
        <p:nvSpPr>
          <p:cNvPr id="31" name="五边形 30"/>
          <p:cNvSpPr/>
          <p:nvPr/>
        </p:nvSpPr>
        <p:spPr bwMode="auto">
          <a:xfrm>
            <a:off x="665645" y="2622591"/>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5" name="Freeform 8"/>
          <p:cNvSpPr/>
          <p:nvPr/>
        </p:nvSpPr>
        <p:spPr bwMode="auto">
          <a:xfrm>
            <a:off x="4486862" y="407020"/>
            <a:ext cx="2167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0277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2</a:t>
            </a:r>
            <a:r>
              <a:rPr lang="zh-CN" altLang="en-US" sz="2000" spc="70" dirty="0" smtClean="0">
                <a:solidFill>
                  <a:schemeClr val="bg1"/>
                </a:solidFill>
                <a:latin typeface="+mj-ea"/>
              </a:rPr>
              <a:t>人员培训释义</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72A0E63A-F79F-4381-933E-FF385D020A08}"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7" name="五边形 16"/>
          <p:cNvSpPr/>
          <p:nvPr/>
        </p:nvSpPr>
        <p:spPr bwMode="auto">
          <a:xfrm>
            <a:off x="665645" y="149130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8" name="五边形 17"/>
          <p:cNvSpPr/>
          <p:nvPr/>
        </p:nvSpPr>
        <p:spPr bwMode="auto">
          <a:xfrm>
            <a:off x="665645" y="379934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Tree>
  </p:cSld>
  <p:clrMapOvr>
    <a:masterClrMapping/>
  </p:clrMapOvr>
  <p:transition spd="slow" advTm="41219">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950833" cy="4093428"/>
          </a:xfrm>
          <a:prstGeom prst="rect">
            <a:avLst/>
          </a:prstGeom>
          <a:noFill/>
        </p:spPr>
        <p:txBody>
          <a:bodyPr wrap="square" rtlCol="0">
            <a:spAutoFit/>
          </a:bodyPr>
          <a:lstStyle/>
          <a:p>
            <a:pPr marL="342900" indent="-342900">
              <a:buFont typeface="Arial" panose="020B0604020202020204" pitchFamily="34" charset="0"/>
              <a:buChar char="•"/>
            </a:pPr>
            <a:r>
              <a:rPr lang="zh-CN" altLang="zh-CN" sz="2000" dirty="0" smtClean="0"/>
              <a:t>国家</a:t>
            </a:r>
            <a:r>
              <a:rPr lang="zh-CN" altLang="zh-CN" sz="2000" dirty="0"/>
              <a:t>现行相关法律、法规、标准、特种设备安全技术</a:t>
            </a:r>
            <a:r>
              <a:rPr lang="zh-CN" altLang="zh-CN" sz="2000" dirty="0" smtClean="0"/>
              <a:t>规范</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设备基本信息汇总</a:t>
            </a:r>
            <a:r>
              <a:rPr lang="zh-CN" altLang="zh-CN" sz="2000" dirty="0" smtClean="0"/>
              <a:t>表</a:t>
            </a:r>
            <a:endParaRPr lang="en-US" altLang="zh-CN" sz="2000" dirty="0" smtClean="0"/>
          </a:p>
          <a:p>
            <a:pPr marL="342900" indent="-342900">
              <a:buFont typeface="Arial" panose="020B0604020202020204" pitchFamily="34" charset="0"/>
              <a:buChar char="•"/>
            </a:pPr>
            <a:r>
              <a:rPr lang="zh-CN" altLang="zh-CN" sz="2000" dirty="0" smtClean="0"/>
              <a:t>特种</a:t>
            </a:r>
            <a:r>
              <a:rPr lang="zh-CN" altLang="zh-CN" sz="2000" dirty="0"/>
              <a:t>设备人员情况，包括持证情况、培训情况和人员配置情况</a:t>
            </a:r>
            <a:r>
              <a:rPr lang="zh-CN" altLang="zh-CN" sz="2000" dirty="0" smtClean="0"/>
              <a:t>等</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设备安全技术</a:t>
            </a:r>
            <a:r>
              <a:rPr lang="zh-CN" altLang="zh-CN" sz="2000" dirty="0" smtClean="0"/>
              <a:t>档案</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设备安全管理</a:t>
            </a:r>
            <a:r>
              <a:rPr lang="zh-CN" altLang="zh-CN" sz="2000" dirty="0" smtClean="0"/>
              <a:t>制度</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a:t>
            </a:r>
            <a:r>
              <a:rPr lang="zh-CN" altLang="zh-CN" sz="2000" dirty="0" smtClean="0"/>
              <a:t>操作规程</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设备定期自行检查记录（报告</a:t>
            </a:r>
            <a:r>
              <a:rPr lang="zh-CN" altLang="zh-CN" sz="2000" dirty="0" smtClean="0"/>
              <a:t>）</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设备隐患排查治理</a:t>
            </a:r>
            <a:r>
              <a:rPr lang="zh-CN" altLang="zh-CN" sz="2000" dirty="0" smtClean="0"/>
              <a:t>情况</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设备应急预案及演练</a:t>
            </a:r>
            <a:r>
              <a:rPr lang="zh-CN" altLang="zh-CN" sz="2000" dirty="0" smtClean="0"/>
              <a:t>情况</a:t>
            </a:r>
            <a:endParaRPr lang="zh-CN" altLang="zh-CN" sz="2000" dirty="0"/>
          </a:p>
          <a:p>
            <a:pPr marL="342900" indent="-342900">
              <a:buFont typeface="Arial" panose="020B0604020202020204" pitchFamily="34" charset="0"/>
              <a:buChar char="•"/>
            </a:pPr>
            <a:r>
              <a:rPr lang="zh-CN" altLang="zh-CN" sz="2000" dirty="0" smtClean="0"/>
              <a:t>自然环境</a:t>
            </a:r>
            <a:r>
              <a:rPr lang="zh-CN" altLang="zh-CN" sz="2000" dirty="0"/>
              <a:t>和</a:t>
            </a:r>
            <a:r>
              <a:rPr lang="zh-CN" altLang="zh-CN" sz="2000" dirty="0" smtClean="0"/>
              <a:t>作业条件</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设备相关事故</a:t>
            </a:r>
            <a:r>
              <a:rPr lang="zh-CN" altLang="zh-CN" sz="2000" dirty="0" smtClean="0"/>
              <a:t>案例</a:t>
            </a:r>
            <a:endParaRPr lang="zh-CN" altLang="zh-CN" sz="2000" dirty="0"/>
          </a:p>
          <a:p>
            <a:pPr marL="342900" indent="-342900">
              <a:buFont typeface="Arial" panose="020B0604020202020204" pitchFamily="34" charset="0"/>
              <a:buChar char="•"/>
            </a:pPr>
            <a:r>
              <a:rPr lang="zh-CN" altLang="zh-CN" sz="2000" dirty="0" smtClean="0"/>
              <a:t>相关</a:t>
            </a:r>
            <a:r>
              <a:rPr lang="zh-CN" altLang="zh-CN" sz="2000" dirty="0"/>
              <a:t>风险管理</a:t>
            </a:r>
            <a:r>
              <a:rPr lang="zh-CN" altLang="zh-CN" sz="2000" dirty="0" smtClean="0"/>
              <a:t>资料</a:t>
            </a:r>
            <a:endParaRPr lang="zh-CN" altLang="zh-CN" sz="2000" dirty="0"/>
          </a:p>
        </p:txBody>
      </p:sp>
      <p:sp>
        <p:nvSpPr>
          <p:cNvPr id="55" name="Freeform 8"/>
          <p:cNvSpPr/>
          <p:nvPr/>
        </p:nvSpPr>
        <p:spPr bwMode="auto">
          <a:xfrm>
            <a:off x="4486862" y="407020"/>
            <a:ext cx="1649246"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150908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3</a:t>
            </a:r>
            <a:r>
              <a:rPr lang="zh-CN" altLang="en-US" sz="2000" spc="70" dirty="0" smtClean="0">
                <a:solidFill>
                  <a:schemeClr val="bg1"/>
                </a:solidFill>
                <a:latin typeface="+mj-ea"/>
              </a:rPr>
              <a:t>资料收集</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0" name="TextBox 9"/>
          <p:cNvSpPr txBox="1"/>
          <p:nvPr/>
        </p:nvSpPr>
        <p:spPr>
          <a:xfrm>
            <a:off x="123031" y="1270000"/>
            <a:ext cx="764953" cy="707886"/>
          </a:xfrm>
          <a:prstGeom prst="rect">
            <a:avLst/>
          </a:prstGeom>
          <a:noFill/>
        </p:spPr>
        <p:txBody>
          <a:bodyPr wrap="none" rtlCol="0">
            <a:spAutoFit/>
          </a:bodyPr>
          <a:lstStyle/>
          <a:p>
            <a:r>
              <a:rPr lang="zh-CN" altLang="en-US" sz="2000" dirty="0" smtClean="0"/>
              <a:t>标准</a:t>
            </a:r>
            <a:endParaRPr lang="en-US" altLang="zh-CN" sz="2000" dirty="0" smtClean="0"/>
          </a:p>
          <a:p>
            <a:r>
              <a:rPr lang="en-US" altLang="zh-CN" sz="2000" dirty="0" smtClean="0"/>
              <a:t>5.2.3</a:t>
            </a:r>
            <a:endParaRPr lang="zh-CN" altLang="en-US" sz="2000" dirty="0"/>
          </a:p>
        </p:txBody>
      </p:sp>
      <p:sp>
        <p:nvSpPr>
          <p:cNvPr id="11" name="矩形标注 10"/>
          <p:cNvSpPr/>
          <p:nvPr/>
        </p:nvSpPr>
        <p:spPr bwMode="auto">
          <a:xfrm>
            <a:off x="1054100" y="1002890"/>
            <a:ext cx="7112000" cy="4093427"/>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A94D7C75-748B-4F2F-84D0-8B0C0B074306}"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1416">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1000"/>
            <a:lum/>
            <a:extLst>
              <a:ext uri="{BEBA8EAE-BF5A-486C-A8C5-ECC9F3942E4B}">
                <a14:imgProps xmlns:a14="http://schemas.microsoft.com/office/drawing/2010/main">
                  <a14:imgLayer r:embed="rId2">
                    <a14:imgEffect>
                      <a14:brightnessContrast bright="2000"/>
                    </a14:imgEffect>
                    <a14:imgEffect>
                      <a14:sharpenSoften amount="-2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bwMode="auto">
          <a:xfrm>
            <a:off x="-78350" y="1701195"/>
            <a:ext cx="9303630" cy="2240264"/>
          </a:xfrm>
          <a:prstGeom prst="rect">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4" name="Freeform 7"/>
          <p:cNvSpPr/>
          <p:nvPr/>
        </p:nvSpPr>
        <p:spPr bwMode="auto">
          <a:xfrm>
            <a:off x="3758307" y="812547"/>
            <a:ext cx="1433826" cy="161747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5" name="组合 64"/>
          <p:cNvGrpSpPr/>
          <p:nvPr/>
        </p:nvGrpSpPr>
        <p:grpSpPr>
          <a:xfrm>
            <a:off x="3996160" y="1125984"/>
            <a:ext cx="1263542" cy="1021081"/>
            <a:chOff x="2270761" y="2143972"/>
            <a:chExt cx="1263542" cy="1021081"/>
          </a:xfrm>
        </p:grpSpPr>
        <p:sp>
          <p:nvSpPr>
            <p:cNvPr id="66" name="TextBox 76"/>
            <p:cNvSpPr txBox="1"/>
            <p:nvPr/>
          </p:nvSpPr>
          <p:spPr>
            <a:xfrm>
              <a:off x="2431830" y="2143972"/>
              <a:ext cx="736587"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99FF"/>
                  </a:solidFill>
                  <a:latin typeface="DIN Mittelschrift Std" pitchFamily="50" charset="0"/>
                  <a:ea typeface="方正宋黑繁体" panose="03000509000000000000" pitchFamily="65" charset="-122"/>
                  <a:cs typeface="Arial Unicode MS" panose="020B0604020202020204" pitchFamily="34" charset="-122"/>
                </a:rPr>
                <a:t>01</a:t>
              </a:r>
              <a:endParaRPr lang="zh-CN" altLang="en-US" sz="3600" b="1" dirty="0">
                <a:solidFill>
                  <a:srgbClr val="0099FF"/>
                </a:solidFill>
                <a:latin typeface="DIN Mittelschrift Std" pitchFamily="50" charset="0"/>
                <a:ea typeface="方正宋黑繁体" panose="03000509000000000000" pitchFamily="65" charset="-122"/>
                <a:cs typeface="Arial Unicode MS" panose="020B0604020202020204" pitchFamily="34" charset="-122"/>
              </a:endParaRPr>
            </a:p>
          </p:txBody>
        </p:sp>
        <p:sp>
          <p:nvSpPr>
            <p:cNvPr id="67" name="TextBox 75"/>
            <p:cNvSpPr txBox="1"/>
            <p:nvPr/>
          </p:nvSpPr>
          <p:spPr>
            <a:xfrm>
              <a:off x="2270761" y="2580278"/>
              <a:ext cx="126354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solidFill>
                    <a:srgbClr val="0099FF"/>
                  </a:solidFill>
                  <a:latin typeface="思源黑体 CN Medium" pitchFamily="34" charset="-122"/>
                  <a:ea typeface="思源黑体 CN Medium" pitchFamily="34" charset="-122"/>
                  <a:cs typeface="Arial Unicode MS" panose="020B0604020202020204" pitchFamily="34" charset="-122"/>
                </a:rPr>
                <a:t>PART</a:t>
              </a:r>
              <a:r>
                <a:rPr lang="en-US" altLang="zh-CN" sz="3200" dirty="0" smtClean="0">
                  <a:solidFill>
                    <a:srgbClr val="0099FF"/>
                  </a:solidFill>
                  <a:latin typeface="思源黑体 CN Medium" pitchFamily="34" charset="-122"/>
                  <a:ea typeface="思源黑体 CN Medium" pitchFamily="34" charset="-122"/>
                  <a:cs typeface="Arial Unicode MS" panose="020B0604020202020204" pitchFamily="34" charset="-122"/>
                </a:rPr>
                <a:t> </a:t>
              </a:r>
              <a:endParaRPr lang="zh-CN" altLang="en-US" sz="4400" dirty="0">
                <a:solidFill>
                  <a:srgbClr val="0099FF"/>
                </a:solidFill>
                <a:latin typeface="思源黑体 CN Medium" pitchFamily="34" charset="-122"/>
                <a:ea typeface="思源黑体 CN Medium" pitchFamily="34" charset="-122"/>
                <a:cs typeface="Arial Unicode MS" panose="020B0604020202020204" pitchFamily="34" charset="-122"/>
              </a:endParaRPr>
            </a:p>
          </p:txBody>
        </p:sp>
      </p:grpSp>
      <p:sp>
        <p:nvSpPr>
          <p:cNvPr id="62" name="TextBox 22"/>
          <p:cNvSpPr txBox="1"/>
          <p:nvPr/>
        </p:nvSpPr>
        <p:spPr>
          <a:xfrm>
            <a:off x="2330116" y="2653523"/>
            <a:ext cx="4249334" cy="698818"/>
          </a:xfrm>
          <a:prstGeom prst="rect">
            <a:avLst/>
          </a:prstGeom>
          <a:noFill/>
        </p:spPr>
        <p:txBody>
          <a:bodyPr wrap="square" lIns="82461" tIns="41230" rIns="82461" bIns="4123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bg1"/>
                </a:solidFill>
                <a:latin typeface="思源黑体 CN Medium" pitchFamily="34" charset="-122"/>
                <a:ea typeface="思源黑体 CN Medium" pitchFamily="34" charset="-122"/>
              </a:rPr>
              <a:t>双重预防机制概述</a:t>
            </a:r>
            <a:endParaRPr lang="zh-CN" altLang="en-US" sz="4000" b="1" dirty="0">
              <a:solidFill>
                <a:schemeClr val="bg1"/>
              </a:solidFill>
              <a:latin typeface="思源黑体 CN Medium" pitchFamily="34" charset="-122"/>
              <a:ea typeface="思源黑体 CN Medium" pitchFamily="34" charset="-122"/>
            </a:endParaRPr>
          </a:p>
        </p:txBody>
      </p:sp>
    </p:spTree>
  </p:cSld>
  <p:clrMapOvr>
    <a:masterClrMapping/>
  </p:clrMapOvr>
  <p:transition spd="slow" advTm="180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30000" fill="hold" grpId="1" nodeType="withEffect">
                                  <p:stCondLst>
                                    <p:cond delay="0"/>
                                  </p:stCondLst>
                                  <p:childTnLst>
                                    <p:animMotion origin="layout" path="M 3.125E-6 -0.03981 L 3.125E-6 0.14815 " pathEditMode="relative" rAng="0" ptsTypes="AA">
                                      <p:cBhvr>
                                        <p:cTn id="9" dur="750" spd="-100000" fill="hold"/>
                                        <p:tgtEl>
                                          <p:spTgt spid="2"/>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3.125E-6 -0.03981 L 3.125E-6 -3.7037E-6 " pathEditMode="relative" rAng="0" ptsTypes="AA">
                                      <p:cBhvr>
                                        <p:cTn id="11" dur="750" fill="hold"/>
                                        <p:tgtEl>
                                          <p:spTgt spid="2"/>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64" presetClass="path" presetSubtype="0" decel="30000" fill="hold" grpId="1" nodeType="withEffect">
                                  <p:stCondLst>
                                    <p:cond delay="0"/>
                                  </p:stCondLst>
                                  <p:childTnLst>
                                    <p:animMotion origin="layout" path="M -4.58333E-6 0.03889 L -4.58333E-6 -0.14814 " pathEditMode="relative" rAng="0" ptsTypes="AA">
                                      <p:cBhvr>
                                        <p:cTn id="16" dur="750" spd="-100000" fill="hold"/>
                                        <p:tgtEl>
                                          <p:spTgt spid="54"/>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4.58333E-6 0.03843 L -4.58333E-6 -3.7037E-6 " pathEditMode="relative" rAng="0" ptsTypes="AA">
                                      <p:cBhvr>
                                        <p:cTn id="18" dur="750" fill="hold"/>
                                        <p:tgtEl>
                                          <p:spTgt spid="54"/>
                                        </p:tgtEl>
                                        <p:attrNameLst>
                                          <p:attrName>ppt_x</p:attrName>
                                          <p:attrName>ppt_y</p:attrName>
                                        </p:attrNameLst>
                                      </p:cBhvr>
                                      <p:rCtr x="0" y="-1921"/>
                                    </p:animMotion>
                                  </p:childTnLst>
                                </p:cTn>
                              </p:par>
                              <p:par>
                                <p:cTn id="19" presetID="53" presetClass="entr" presetSubtype="16" fill="hold" nodeType="withEffect">
                                  <p:stCondLst>
                                    <p:cond delay="75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4" grpId="0" animBg="1"/>
      <p:bldP spid="54" grpId="1" animBg="1"/>
      <p:bldP spid="54"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nvSpPr>
        <p:spPr bwMode="auto">
          <a:xfrm>
            <a:off x="4486862" y="407020"/>
            <a:ext cx="2129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039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3</a:t>
            </a:r>
            <a:r>
              <a:rPr lang="zh-CN" altLang="en-US" sz="2000" spc="70" dirty="0" smtClean="0">
                <a:solidFill>
                  <a:schemeClr val="bg1"/>
                </a:solidFill>
                <a:latin typeface="+mj-ea"/>
              </a:rPr>
              <a:t>资料收集释义</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94D7C75-748B-4F2F-84D0-8B0C0B074306}"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5" name="表格 4"/>
          <p:cNvGraphicFramePr>
            <a:graphicFrameLocks noGrp="1"/>
          </p:cNvGraphicFramePr>
          <p:nvPr/>
        </p:nvGraphicFramePr>
        <p:xfrm>
          <a:off x="784614" y="1190678"/>
          <a:ext cx="7467599" cy="2962222"/>
        </p:xfrm>
        <a:graphic>
          <a:graphicData uri="http://schemas.openxmlformats.org/drawingml/2006/table">
            <a:tbl>
              <a:tblPr firstRow="1" firstCol="1" bandRow="1">
                <a:tableStyleId>{5C22544A-7EE6-4342-B048-85BDC9FD1C3A}</a:tableStyleId>
              </a:tblPr>
              <a:tblGrid>
                <a:gridCol w="586911"/>
                <a:gridCol w="2230700"/>
                <a:gridCol w="4649988"/>
              </a:tblGrid>
              <a:tr h="447622">
                <a:tc>
                  <a:txBody>
                    <a:bodyPr/>
                    <a:lstStyle/>
                    <a:p>
                      <a:pPr algn="ctr">
                        <a:spcAft>
                          <a:spcPts val="0"/>
                        </a:spcAft>
                      </a:pPr>
                      <a:r>
                        <a:rPr lang="zh-CN" sz="2000" kern="100" dirty="0">
                          <a:effectLst/>
                          <a:latin typeface="+mn-ea"/>
                          <a:ea typeface="+mn-ea"/>
                        </a:rPr>
                        <a:t>序号</a:t>
                      </a:r>
                      <a:endParaRPr lang="zh-CN" sz="2000" kern="100" dirty="0">
                        <a:effectLst/>
                        <a:latin typeface="+mn-ea"/>
                        <a:ea typeface="+mn-ea"/>
                      </a:endParaRPr>
                    </a:p>
                  </a:txBody>
                  <a:tcPr marL="32515" marR="32515" marT="0" marB="0" anchor="ctr"/>
                </a:tc>
                <a:tc>
                  <a:txBody>
                    <a:bodyPr/>
                    <a:lstStyle/>
                    <a:p>
                      <a:pPr algn="ctr">
                        <a:spcAft>
                          <a:spcPts val="0"/>
                        </a:spcAft>
                      </a:pPr>
                      <a:r>
                        <a:rPr lang="zh-CN" sz="2000" kern="100">
                          <a:effectLst/>
                          <a:latin typeface="+mn-ea"/>
                          <a:ea typeface="+mn-ea"/>
                        </a:rPr>
                        <a:t>名称</a:t>
                      </a:r>
                      <a:endParaRPr lang="zh-CN" sz="2000" kern="100">
                        <a:effectLst/>
                        <a:latin typeface="+mn-ea"/>
                        <a:ea typeface="+mn-ea"/>
                      </a:endParaRPr>
                    </a:p>
                  </a:txBody>
                  <a:tcPr marL="32515" marR="32515" marT="0" marB="0" anchor="ctr"/>
                </a:tc>
                <a:tc>
                  <a:txBody>
                    <a:bodyPr/>
                    <a:lstStyle/>
                    <a:p>
                      <a:pPr algn="ctr">
                        <a:spcAft>
                          <a:spcPts val="0"/>
                        </a:spcAft>
                      </a:pPr>
                      <a:r>
                        <a:rPr lang="zh-CN" sz="2000" kern="100" dirty="0">
                          <a:effectLst/>
                          <a:latin typeface="+mn-ea"/>
                          <a:ea typeface="+mn-ea"/>
                        </a:rPr>
                        <a:t>要求</a:t>
                      </a:r>
                      <a:endParaRPr lang="zh-CN" sz="2000" kern="100" dirty="0">
                        <a:effectLst/>
                        <a:latin typeface="+mn-ea"/>
                        <a:ea typeface="+mn-ea"/>
                      </a:endParaRPr>
                    </a:p>
                  </a:txBody>
                  <a:tcPr marL="32515" marR="32515" marT="0" marB="0" anchor="ctr"/>
                </a:tc>
              </a:tr>
              <a:tr h="1689100">
                <a:tc>
                  <a:txBody>
                    <a:bodyPr/>
                    <a:lstStyle/>
                    <a:p>
                      <a:pPr marL="0" lvl="0" indent="0" algn="ctr">
                        <a:spcAft>
                          <a:spcPts val="0"/>
                        </a:spcAft>
                        <a:buFont typeface="+mj-lt"/>
                        <a:buNone/>
                      </a:pPr>
                      <a:r>
                        <a:rPr lang="en-US" sz="2000" kern="100" dirty="0" smtClean="0">
                          <a:effectLst/>
                          <a:latin typeface="+mn-ea"/>
                          <a:ea typeface="+mn-ea"/>
                        </a:rPr>
                        <a:t>1</a:t>
                      </a:r>
                      <a:r>
                        <a:rPr lang="en-US" sz="2000" kern="100" dirty="0">
                          <a:effectLst/>
                          <a:latin typeface="+mn-ea"/>
                          <a:ea typeface="+mn-ea"/>
                        </a:rPr>
                        <a:t> </a:t>
                      </a:r>
                      <a:endParaRPr lang="zh-CN" sz="2000" kern="100" dirty="0">
                        <a:effectLst/>
                        <a:latin typeface="+mn-ea"/>
                        <a:ea typeface="+mn-ea"/>
                      </a:endParaRPr>
                    </a:p>
                  </a:txBody>
                  <a:tcPr marL="32515" marR="32515" marT="0" marB="0" anchor="ctr"/>
                </a:tc>
                <a:tc>
                  <a:txBody>
                    <a:bodyPr/>
                    <a:lstStyle/>
                    <a:p>
                      <a:pPr algn="ctr">
                        <a:spcAft>
                          <a:spcPts val="0"/>
                        </a:spcAft>
                      </a:pPr>
                      <a:r>
                        <a:rPr lang="zh-CN" sz="2000" kern="100" dirty="0">
                          <a:effectLst/>
                          <a:latin typeface="+mn-ea"/>
                          <a:ea typeface="+mn-ea"/>
                        </a:rPr>
                        <a:t>国家现行相关法律、法规、标准、特种设备安全技术规范</a:t>
                      </a:r>
                      <a:endParaRPr lang="zh-CN" sz="2000" kern="100" dirty="0">
                        <a:effectLst/>
                        <a:latin typeface="+mn-ea"/>
                        <a:ea typeface="+mn-ea"/>
                      </a:endParaRPr>
                    </a:p>
                  </a:txBody>
                  <a:tcPr marL="32515" marR="32515" marT="0" marB="0" anchor="ctr"/>
                </a:tc>
                <a:tc>
                  <a:txBody>
                    <a:bodyPr/>
                    <a:lstStyle/>
                    <a:p>
                      <a:pPr algn="just">
                        <a:spcAft>
                          <a:spcPts val="0"/>
                        </a:spcAft>
                      </a:pPr>
                      <a:r>
                        <a:rPr lang="zh-CN" sz="2000" kern="100" dirty="0">
                          <a:effectLst/>
                          <a:latin typeface="+mn-ea"/>
                          <a:ea typeface="+mn-ea"/>
                        </a:rPr>
                        <a:t>满足特种设备使用</a:t>
                      </a:r>
                      <a:r>
                        <a:rPr lang="zh-CN" sz="2000" kern="100" dirty="0" smtClean="0">
                          <a:effectLst/>
                          <a:latin typeface="+mn-ea"/>
                          <a:ea typeface="+mn-ea"/>
                        </a:rPr>
                        <a:t>需求</a:t>
                      </a:r>
                      <a:r>
                        <a:rPr lang="zh-CN" altLang="en-US" sz="2000" kern="100" dirty="0" smtClean="0">
                          <a:effectLst/>
                          <a:latin typeface="+mn-ea"/>
                          <a:ea typeface="+mn-ea"/>
                        </a:rPr>
                        <a:t>，如</a:t>
                      </a:r>
                      <a:r>
                        <a:rPr lang="en-US" altLang="zh-CN" sz="2000" kern="100" dirty="0" smtClean="0">
                          <a:effectLst/>
                          <a:latin typeface="+mn-ea"/>
                          <a:ea typeface="+mn-ea"/>
                        </a:rPr>
                        <a:t>《</a:t>
                      </a:r>
                      <a:r>
                        <a:rPr lang="zh-CN" altLang="en-US" sz="2000" kern="100" dirty="0" smtClean="0">
                          <a:effectLst/>
                          <a:latin typeface="+mn-ea"/>
                          <a:ea typeface="+mn-ea"/>
                        </a:rPr>
                        <a:t>中华人民共和国特种设备安全法</a:t>
                      </a:r>
                      <a:r>
                        <a:rPr lang="en-US" altLang="zh-CN" sz="2000" kern="100" dirty="0" smtClean="0">
                          <a:effectLst/>
                          <a:latin typeface="+mn-ea"/>
                          <a:ea typeface="+mn-ea"/>
                        </a:rPr>
                        <a:t>》</a:t>
                      </a:r>
                      <a:r>
                        <a:rPr lang="zh-CN" altLang="en-US" sz="2000" kern="100" dirty="0" smtClean="0">
                          <a:effectLst/>
                          <a:latin typeface="+mn-ea"/>
                          <a:ea typeface="+mn-ea"/>
                        </a:rPr>
                        <a:t>、</a:t>
                      </a:r>
                      <a:r>
                        <a:rPr lang="en-US" altLang="zh-CN" sz="2000" kern="100" dirty="0" smtClean="0">
                          <a:effectLst/>
                          <a:latin typeface="+mn-ea"/>
                          <a:ea typeface="+mn-ea"/>
                        </a:rPr>
                        <a:t>《</a:t>
                      </a:r>
                      <a:r>
                        <a:rPr lang="zh-CN" altLang="en-US" sz="2000" kern="100" dirty="0" smtClean="0">
                          <a:effectLst/>
                          <a:latin typeface="+mn-ea"/>
                          <a:ea typeface="+mn-ea"/>
                        </a:rPr>
                        <a:t>中华人民共和国安全生产法</a:t>
                      </a:r>
                      <a:r>
                        <a:rPr lang="en-US" altLang="zh-CN" sz="2000" kern="100" dirty="0" smtClean="0">
                          <a:effectLst/>
                          <a:latin typeface="+mn-ea"/>
                          <a:ea typeface="+mn-ea"/>
                        </a:rPr>
                        <a:t>》</a:t>
                      </a:r>
                      <a:r>
                        <a:rPr lang="zh-CN" altLang="en-US" sz="2000" kern="100" dirty="0" smtClean="0">
                          <a:effectLst/>
                          <a:latin typeface="+mn-ea"/>
                          <a:ea typeface="+mn-ea"/>
                        </a:rPr>
                        <a:t>、</a:t>
                      </a:r>
                      <a:r>
                        <a:rPr lang="en-US" altLang="zh-CN" sz="2000" kern="100" dirty="0" smtClean="0">
                          <a:effectLst/>
                          <a:latin typeface="+mn-ea"/>
                          <a:ea typeface="+mn-ea"/>
                        </a:rPr>
                        <a:t>《</a:t>
                      </a:r>
                      <a:r>
                        <a:rPr lang="zh-CN" altLang="en-US" sz="2000" kern="100" dirty="0" smtClean="0">
                          <a:effectLst/>
                          <a:latin typeface="+mn-ea"/>
                          <a:ea typeface="+mn-ea"/>
                        </a:rPr>
                        <a:t>特种设备安全监察条例</a:t>
                      </a:r>
                      <a:r>
                        <a:rPr lang="en-US" altLang="zh-CN" sz="2000" kern="100" dirty="0" smtClean="0">
                          <a:effectLst/>
                          <a:latin typeface="+mn-ea"/>
                          <a:ea typeface="+mn-ea"/>
                        </a:rPr>
                        <a:t>》</a:t>
                      </a:r>
                      <a:r>
                        <a:rPr lang="zh-CN" altLang="en-US" sz="2000" kern="100" dirty="0" smtClean="0">
                          <a:effectLst/>
                          <a:latin typeface="+mn-ea"/>
                          <a:ea typeface="+mn-ea"/>
                        </a:rPr>
                        <a:t>、</a:t>
                      </a:r>
                      <a:r>
                        <a:rPr lang="en-US" altLang="zh-CN" sz="2000" kern="100" dirty="0" smtClean="0">
                          <a:effectLst/>
                          <a:latin typeface="+mn-ea"/>
                          <a:ea typeface="+mn-ea"/>
                        </a:rPr>
                        <a:t>《</a:t>
                      </a:r>
                      <a:r>
                        <a:rPr lang="zh-CN" altLang="en-US" sz="2000" kern="100" dirty="0" smtClean="0">
                          <a:effectLst/>
                          <a:latin typeface="+mn-ea"/>
                          <a:ea typeface="+mn-ea"/>
                        </a:rPr>
                        <a:t>特种设备目录</a:t>
                      </a:r>
                      <a:r>
                        <a:rPr lang="en-US" altLang="zh-CN" sz="2000" kern="100" dirty="0" smtClean="0">
                          <a:effectLst/>
                          <a:latin typeface="+mn-ea"/>
                          <a:ea typeface="+mn-ea"/>
                        </a:rPr>
                        <a:t>》</a:t>
                      </a:r>
                      <a:r>
                        <a:rPr lang="zh-CN" altLang="en-US" sz="2000" kern="100" dirty="0" smtClean="0">
                          <a:effectLst/>
                          <a:latin typeface="+mn-ea"/>
                          <a:ea typeface="+mn-ea"/>
                        </a:rPr>
                        <a:t>、</a:t>
                      </a:r>
                      <a:r>
                        <a:rPr lang="en-US" altLang="zh-CN" sz="2000" kern="100" dirty="0" smtClean="0">
                          <a:effectLst/>
                          <a:latin typeface="+mn-ea"/>
                          <a:ea typeface="+mn-ea"/>
                        </a:rPr>
                        <a:t>《</a:t>
                      </a:r>
                      <a:r>
                        <a:rPr lang="zh-CN" altLang="en-US" sz="2000" kern="100" dirty="0" smtClean="0">
                          <a:effectLst/>
                          <a:latin typeface="+mn-ea"/>
                          <a:ea typeface="+mn-ea"/>
                        </a:rPr>
                        <a:t>特种设备使用管理规则</a:t>
                      </a:r>
                      <a:r>
                        <a:rPr lang="en-US" altLang="zh-CN" sz="2000" kern="100" dirty="0" smtClean="0">
                          <a:effectLst/>
                          <a:latin typeface="+mn-ea"/>
                          <a:ea typeface="+mn-ea"/>
                        </a:rPr>
                        <a:t>》</a:t>
                      </a:r>
                      <a:r>
                        <a:rPr lang="zh-CN" altLang="en-US" sz="2000" kern="100" dirty="0" smtClean="0">
                          <a:effectLst/>
                          <a:latin typeface="+mn-ea"/>
                          <a:ea typeface="+mn-ea"/>
                        </a:rPr>
                        <a:t>、相关</a:t>
                      </a:r>
                      <a:r>
                        <a:rPr lang="en-US" altLang="zh-CN" sz="2000" kern="100" dirty="0" smtClean="0">
                          <a:effectLst/>
                          <a:latin typeface="+mn-ea"/>
                          <a:ea typeface="+mn-ea"/>
                        </a:rPr>
                        <a:t>TSG</a:t>
                      </a:r>
                      <a:r>
                        <a:rPr lang="zh-CN" altLang="en-US" sz="2000" kern="100" dirty="0" smtClean="0">
                          <a:effectLst/>
                          <a:latin typeface="+mn-ea"/>
                          <a:ea typeface="+mn-ea"/>
                        </a:rPr>
                        <a:t>文件和标准</a:t>
                      </a:r>
                      <a:endParaRPr lang="zh-CN" sz="2000" kern="100" dirty="0">
                        <a:effectLst/>
                        <a:latin typeface="+mn-ea"/>
                        <a:ea typeface="+mn-ea"/>
                      </a:endParaRPr>
                    </a:p>
                  </a:txBody>
                  <a:tcPr marL="32515" marR="32515" marT="0" marB="0"/>
                </a:tc>
              </a:tr>
              <a:tr h="825500">
                <a:tc>
                  <a:txBody>
                    <a:bodyPr/>
                    <a:lstStyle/>
                    <a:p>
                      <a:pPr marL="0" lvl="0" indent="0" algn="ctr">
                        <a:spcAft>
                          <a:spcPts val="0"/>
                        </a:spcAft>
                        <a:buFont typeface="+mj-lt"/>
                        <a:buNone/>
                      </a:pPr>
                      <a:r>
                        <a:rPr lang="en-US" altLang="zh-CN" sz="2000" b="1" kern="100" dirty="0" smtClean="0">
                          <a:solidFill>
                            <a:schemeClr val="lt1"/>
                          </a:solidFill>
                          <a:effectLst/>
                          <a:latin typeface="+mn-ea"/>
                          <a:ea typeface="+mn-ea"/>
                          <a:cs typeface="+mn-cs"/>
                        </a:rPr>
                        <a:t>2</a:t>
                      </a:r>
                      <a:endParaRPr lang="zh-CN" sz="2000" b="1" kern="100" dirty="0">
                        <a:solidFill>
                          <a:schemeClr val="lt1"/>
                        </a:solidFill>
                        <a:effectLst/>
                        <a:latin typeface="+mn-ea"/>
                        <a:ea typeface="+mn-ea"/>
                        <a:cs typeface="+mn-cs"/>
                      </a:endParaRPr>
                    </a:p>
                  </a:txBody>
                  <a:tcPr marL="32515" marR="32515" marT="0" marB="0" anchor="ctr"/>
                </a:tc>
                <a:tc>
                  <a:txBody>
                    <a:bodyPr/>
                    <a:lstStyle/>
                    <a:p>
                      <a:pPr algn="ctr">
                        <a:spcAft>
                          <a:spcPts val="0"/>
                        </a:spcAft>
                      </a:pPr>
                      <a:r>
                        <a:rPr lang="zh-CN" sz="2000" kern="100">
                          <a:solidFill>
                            <a:schemeClr val="dk1"/>
                          </a:solidFill>
                          <a:effectLst/>
                          <a:latin typeface="+mn-ea"/>
                          <a:ea typeface="+mn-ea"/>
                          <a:cs typeface="+mn-cs"/>
                        </a:rPr>
                        <a:t>特种设备基本信息汇总表</a:t>
                      </a:r>
                      <a:endParaRPr lang="zh-CN" sz="2000" kern="100">
                        <a:solidFill>
                          <a:schemeClr val="dk1"/>
                        </a:solidFill>
                        <a:effectLst/>
                        <a:latin typeface="+mn-ea"/>
                        <a:ea typeface="+mn-ea"/>
                        <a:cs typeface="+mn-cs"/>
                      </a:endParaRPr>
                    </a:p>
                  </a:txBody>
                  <a:tcPr marL="68580" marR="68580" marT="0" marB="0" anchor="ctr"/>
                </a:tc>
                <a:tc>
                  <a:txBody>
                    <a:bodyPr/>
                    <a:lstStyle/>
                    <a:p>
                      <a:pPr algn="just">
                        <a:spcAft>
                          <a:spcPts val="0"/>
                        </a:spcAft>
                      </a:pPr>
                      <a:r>
                        <a:rPr lang="zh-CN" sz="2000" kern="100" dirty="0">
                          <a:solidFill>
                            <a:schemeClr val="dk1"/>
                          </a:solidFill>
                          <a:effectLst/>
                          <a:latin typeface="+mn-ea"/>
                          <a:ea typeface="+mn-ea"/>
                          <a:cs typeface="+mn-cs"/>
                        </a:rPr>
                        <a:t>参见附表</a:t>
                      </a:r>
                      <a:endParaRPr lang="zh-CN" sz="2000" kern="100" dirty="0">
                        <a:solidFill>
                          <a:schemeClr val="dk1"/>
                        </a:solidFill>
                        <a:effectLst/>
                        <a:latin typeface="+mn-ea"/>
                        <a:ea typeface="+mn-ea"/>
                        <a:cs typeface="+mn-cs"/>
                      </a:endParaRPr>
                    </a:p>
                  </a:txBody>
                  <a:tcPr marL="68580" marR="68580" marT="0" marB="0" anchor="ctr"/>
                </a:tc>
              </a:tr>
            </a:tbl>
          </a:graphicData>
        </a:graphic>
      </p:graphicFrame>
    </p:spTree>
  </p:cSld>
  <p:clrMapOvr>
    <a:masterClrMapping/>
  </p:clrMapOvr>
  <p:transition spd="slow" advTm="11416">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nvSpPr>
        <p:spPr bwMode="auto">
          <a:xfrm>
            <a:off x="4486862" y="407020"/>
            <a:ext cx="3437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32977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特种设备基本信息汇总表</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graphicFrame>
        <p:nvGraphicFramePr>
          <p:cNvPr id="3" name="表格 2"/>
          <p:cNvGraphicFramePr>
            <a:graphicFrameLocks noGrp="1"/>
          </p:cNvGraphicFramePr>
          <p:nvPr/>
        </p:nvGraphicFramePr>
        <p:xfrm>
          <a:off x="580955" y="1778067"/>
          <a:ext cx="7886699" cy="1125404"/>
        </p:xfrm>
        <a:graphic>
          <a:graphicData uri="http://schemas.openxmlformats.org/drawingml/2006/table">
            <a:tbl>
              <a:tblPr firstRow="1" firstCol="1" bandRow="1">
                <a:tableStyleId>{5C22544A-7EE6-4342-B048-85BDC9FD1C3A}</a:tableStyleId>
              </a:tblPr>
              <a:tblGrid>
                <a:gridCol w="289047"/>
                <a:gridCol w="633046"/>
                <a:gridCol w="633046"/>
                <a:gridCol w="633046"/>
                <a:gridCol w="633046"/>
                <a:gridCol w="633046"/>
                <a:gridCol w="633596"/>
                <a:gridCol w="633046"/>
                <a:gridCol w="633046"/>
                <a:gridCol w="633046"/>
                <a:gridCol w="633046"/>
                <a:gridCol w="633046"/>
                <a:gridCol w="633596"/>
              </a:tblGrid>
              <a:tr h="417547">
                <a:tc>
                  <a:txBody>
                    <a:bodyPr/>
                    <a:lstStyle/>
                    <a:p>
                      <a:pPr algn="ctr">
                        <a:spcAft>
                          <a:spcPts val="0"/>
                        </a:spcAft>
                      </a:pPr>
                      <a:r>
                        <a:rPr lang="zh-CN" sz="900" kern="100" dirty="0">
                          <a:effectLst/>
                        </a:rPr>
                        <a:t>序号</a:t>
                      </a:r>
                      <a:endParaRPr lang="zh-CN" sz="9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900" kern="100">
                          <a:effectLst/>
                        </a:rPr>
                        <a:t>设备种类</a:t>
                      </a:r>
                      <a:endParaRPr lang="zh-CN" sz="9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900" kern="100">
                          <a:effectLst/>
                        </a:rPr>
                        <a:t>设备类别</a:t>
                      </a:r>
                      <a:endParaRPr lang="zh-CN" sz="9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900" kern="100">
                          <a:effectLst/>
                        </a:rPr>
                        <a:t>设备</a:t>
                      </a:r>
                      <a:endParaRPr lang="zh-CN" sz="900" kern="100">
                        <a:effectLst/>
                      </a:endParaRPr>
                    </a:p>
                    <a:p>
                      <a:pPr algn="ctr">
                        <a:lnSpc>
                          <a:spcPts val="1900"/>
                        </a:lnSpc>
                        <a:spcAft>
                          <a:spcPts val="0"/>
                        </a:spcAft>
                      </a:pPr>
                      <a:r>
                        <a:rPr lang="zh-CN" sz="900" kern="100">
                          <a:effectLst/>
                        </a:rPr>
                        <a:t>品种</a:t>
                      </a:r>
                      <a:r>
                        <a:rPr lang="en-US" sz="900" kern="100">
                          <a:effectLst/>
                        </a:rPr>
                        <a:t>/</a:t>
                      </a:r>
                      <a:r>
                        <a:rPr lang="zh-CN" sz="900" kern="100">
                          <a:effectLst/>
                        </a:rPr>
                        <a:t>名称</a:t>
                      </a:r>
                      <a:endParaRPr lang="zh-CN" sz="9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900" kern="100" dirty="0">
                          <a:effectLst/>
                        </a:rPr>
                        <a:t>产品编号</a:t>
                      </a:r>
                      <a:endParaRPr lang="zh-CN" sz="9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型号规格</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制造单位</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注册代码</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最近一次检验日期</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下次检验日期</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lnSpc>
                          <a:spcPts val="1900"/>
                        </a:lnSpc>
                        <a:spcAft>
                          <a:spcPts val="0"/>
                        </a:spcAft>
                      </a:pPr>
                      <a:r>
                        <a:rPr lang="zh-CN" sz="900" kern="100">
                          <a:effectLst/>
                        </a:rPr>
                        <a:t>单位内编号</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dirty="0">
                          <a:effectLst/>
                        </a:rPr>
                        <a:t>设备位置</a:t>
                      </a:r>
                      <a:endParaRPr lang="zh-CN" sz="9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dirty="0">
                          <a:effectLst/>
                        </a:rPr>
                        <a:t>风险等级</a:t>
                      </a:r>
                      <a:endParaRPr lang="zh-CN" sz="900" kern="100" dirty="0">
                        <a:effectLst/>
                        <a:latin typeface="Times New Roman" panose="02020603050405020304"/>
                        <a:ea typeface="宋体" panose="02010600030101010101" pitchFamily="2" charset="-122"/>
                      </a:endParaRPr>
                    </a:p>
                  </a:txBody>
                  <a:tcPr marL="59336" marR="59336" marT="0" marB="0" anchor="ctr"/>
                </a:tc>
              </a:tr>
              <a:tr h="214268">
                <a:tc>
                  <a:txBody>
                    <a:bodyPr/>
                    <a:lstStyle/>
                    <a:p>
                      <a:pPr algn="ctr">
                        <a:spcAft>
                          <a:spcPts val="0"/>
                        </a:spcAft>
                      </a:pPr>
                      <a:r>
                        <a:rPr lang="en-US" sz="900" kern="100">
                          <a:effectLst/>
                        </a:rPr>
                        <a:t>1</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r>
              <a:tr h="214268">
                <a:tc>
                  <a:txBody>
                    <a:bodyPr/>
                    <a:lstStyle/>
                    <a:p>
                      <a:pPr algn="ctr">
                        <a:spcAft>
                          <a:spcPts val="0"/>
                        </a:spcAft>
                      </a:pPr>
                      <a:r>
                        <a:rPr lang="en-US" sz="900" kern="100">
                          <a:effectLst/>
                        </a:rPr>
                        <a:t>2</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r>
              <a:tr h="214268">
                <a:tc>
                  <a:txBody>
                    <a:bodyPr/>
                    <a:lstStyle/>
                    <a:p>
                      <a:pPr algn="ctr">
                        <a:spcAft>
                          <a:spcPts val="0"/>
                        </a:spcAft>
                      </a:pPr>
                      <a:r>
                        <a:rPr lang="en-US" sz="900" kern="100">
                          <a:effectLst/>
                        </a:rPr>
                        <a:t>3</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dirty="0">
                          <a:effectLst/>
                        </a:rPr>
                        <a:t> </a:t>
                      </a:r>
                      <a:endParaRPr lang="zh-CN" sz="9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dirty="0">
                          <a:effectLst/>
                        </a:rPr>
                        <a:t> </a:t>
                      </a:r>
                      <a:endParaRPr lang="zh-CN" sz="900" kern="100" dirty="0">
                        <a:effectLst/>
                        <a:latin typeface="Times New Roman" panose="02020603050405020304"/>
                        <a:ea typeface="宋体" panose="02010600030101010101" pitchFamily="2" charset="-122"/>
                      </a:endParaRPr>
                    </a:p>
                  </a:txBody>
                  <a:tcPr marL="59336" marR="59336" marT="0" marB="0"/>
                </a:tc>
              </a:tr>
            </a:tbl>
          </a:graphicData>
        </a:graphic>
      </p:graphicFrame>
      <p:sp>
        <p:nvSpPr>
          <p:cNvPr id="13" name="TextBox 12"/>
          <p:cNvSpPr txBox="1"/>
          <p:nvPr/>
        </p:nvSpPr>
        <p:spPr>
          <a:xfrm>
            <a:off x="-91927" y="1006445"/>
            <a:ext cx="863841" cy="707886"/>
          </a:xfrm>
          <a:prstGeom prst="rect">
            <a:avLst/>
          </a:prstGeom>
          <a:noFill/>
        </p:spPr>
        <p:txBody>
          <a:bodyPr wrap="square" rtlCol="0">
            <a:spAutoFit/>
          </a:bodyPr>
          <a:lstStyle/>
          <a:p>
            <a:r>
              <a:rPr lang="zh-CN" altLang="en-US" sz="2000" dirty="0" smtClean="0"/>
              <a:t>标准</a:t>
            </a:r>
            <a:endParaRPr lang="en-US" altLang="zh-CN" sz="2000" dirty="0" smtClean="0"/>
          </a:p>
          <a:p>
            <a:r>
              <a:rPr lang="zh-CN" altLang="en-US" sz="2000" dirty="0" smtClean="0"/>
              <a:t>附录</a:t>
            </a:r>
            <a:r>
              <a:rPr lang="en-US" altLang="zh-CN" sz="2000" dirty="0" smtClean="0"/>
              <a:t>B</a:t>
            </a:r>
            <a:endParaRPr lang="zh-CN" altLang="en-US" sz="2000" dirty="0"/>
          </a:p>
        </p:txBody>
      </p:sp>
      <p:sp>
        <p:nvSpPr>
          <p:cNvPr id="14" name="矩形标注 13"/>
          <p:cNvSpPr/>
          <p:nvPr/>
        </p:nvSpPr>
        <p:spPr bwMode="auto">
          <a:xfrm>
            <a:off x="580955" y="1638300"/>
            <a:ext cx="8029645" cy="1511300"/>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6" name="日期占位符 5"/>
          <p:cNvSpPr>
            <a:spLocks noGrp="1"/>
          </p:cNvSpPr>
          <p:nvPr>
            <p:ph type="dt" sz="half" idx="10"/>
          </p:nvPr>
        </p:nvSpPr>
        <p:spPr/>
        <p:txBody>
          <a:bodyPr/>
          <a:lstStyle/>
          <a:p>
            <a:fld id="{109E256A-FC8C-4F71-8F4D-B4BBC90FC683}" type="datetime11">
              <a:rPr lang="zh-CN" altLang="en-US" smtClean="0"/>
            </a:fld>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spTree>
    <p:custDataLst>
      <p:tags r:id="rId1"/>
    </p:custDataLst>
  </p:cSld>
  <p:clrMapOvr>
    <a:masterClrMapping/>
  </p:clrMapOvr>
  <p:transition spd="slow" advTm="22283">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nvSpPr>
        <p:spPr bwMode="auto">
          <a:xfrm>
            <a:off x="4486862" y="407020"/>
            <a:ext cx="4123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37422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特种设备基本信息汇总表</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graphicFrame>
        <p:nvGraphicFramePr>
          <p:cNvPr id="3" name="表格 2"/>
          <p:cNvGraphicFramePr>
            <a:graphicFrameLocks noGrp="1"/>
          </p:cNvGraphicFramePr>
          <p:nvPr/>
        </p:nvGraphicFramePr>
        <p:xfrm>
          <a:off x="683670" y="3251266"/>
          <a:ext cx="7685631" cy="1296782"/>
        </p:xfrm>
        <a:graphic>
          <a:graphicData uri="http://schemas.openxmlformats.org/drawingml/2006/table">
            <a:tbl>
              <a:tblPr firstRow="1" firstCol="1" bandRow="1">
                <a:tableStyleId>{5C22544A-7EE6-4342-B048-85BDC9FD1C3A}</a:tableStyleId>
              </a:tblPr>
              <a:tblGrid>
                <a:gridCol w="543439"/>
                <a:gridCol w="1770091"/>
                <a:gridCol w="1104900"/>
                <a:gridCol w="1117600"/>
                <a:gridCol w="1054100"/>
                <a:gridCol w="1066800"/>
                <a:gridCol w="1028701"/>
              </a:tblGrid>
              <a:tr h="809102">
                <a:tc>
                  <a:txBody>
                    <a:bodyPr/>
                    <a:lstStyle/>
                    <a:p>
                      <a:pPr algn="ctr">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dirty="0">
                          <a:effectLst/>
                        </a:rPr>
                        <a:t>注册代码</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a:effectLst/>
                        </a:rPr>
                        <a:t>最近一次检验日期</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smtClean="0">
                          <a:effectLst/>
                        </a:rPr>
                        <a:t>下次</a:t>
                      </a:r>
                      <a:endParaRPr lang="en-US" altLang="zh-CN" sz="1600" kern="100" dirty="0" smtClean="0">
                        <a:effectLst/>
                      </a:endParaRPr>
                    </a:p>
                    <a:p>
                      <a:pPr algn="ctr">
                        <a:lnSpc>
                          <a:spcPts val="1900"/>
                        </a:lnSpc>
                        <a:spcAft>
                          <a:spcPts val="0"/>
                        </a:spcAft>
                      </a:pPr>
                      <a:r>
                        <a:rPr lang="zh-CN" sz="1600" kern="100" dirty="0" smtClean="0">
                          <a:effectLst/>
                        </a:rPr>
                        <a:t>检验</a:t>
                      </a:r>
                      <a:r>
                        <a:rPr lang="zh-CN" sz="1600" kern="100" dirty="0">
                          <a:effectLst/>
                        </a:rPr>
                        <a:t>日期</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a:effectLst/>
                        </a:rPr>
                        <a:t>单位</a:t>
                      </a:r>
                      <a:r>
                        <a:rPr lang="zh-CN" sz="1600" kern="100" dirty="0" smtClean="0">
                          <a:effectLst/>
                        </a:rPr>
                        <a:t>内</a:t>
                      </a:r>
                      <a:endParaRPr lang="en-US" altLang="zh-CN" sz="1600" kern="100" dirty="0" smtClean="0">
                        <a:effectLst/>
                      </a:endParaRPr>
                    </a:p>
                    <a:p>
                      <a:pPr algn="ctr">
                        <a:lnSpc>
                          <a:spcPts val="1900"/>
                        </a:lnSpc>
                        <a:spcAft>
                          <a:spcPts val="0"/>
                        </a:spcAft>
                      </a:pPr>
                      <a:r>
                        <a:rPr lang="zh-CN" sz="1600" kern="100" dirty="0" smtClean="0">
                          <a:effectLst/>
                        </a:rPr>
                        <a:t>编号</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a:effectLst/>
                        </a:rPr>
                        <a:t>设备位置</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a:effectLst/>
                        </a:rPr>
                        <a:t>风险等级</a:t>
                      </a:r>
                      <a:endParaRPr lang="zh-CN" sz="1600" kern="100" dirty="0">
                        <a:effectLst/>
                        <a:latin typeface="Times New Roman" panose="02020603050405020304"/>
                        <a:ea typeface="宋体" panose="02010600030101010101" pitchFamily="2" charset="-122"/>
                      </a:endParaRPr>
                    </a:p>
                  </a:txBody>
                  <a:tcPr marL="59336" marR="59336" marT="0" marB="0" anchor="ctr"/>
                </a:tc>
              </a:tr>
              <a:tr h="359231">
                <a:tc>
                  <a:txBody>
                    <a:bodyPr/>
                    <a:lstStyle/>
                    <a:p>
                      <a:pPr algn="ctr">
                        <a:spcAft>
                          <a:spcPts val="0"/>
                        </a:spcAft>
                      </a:pPr>
                      <a:r>
                        <a:rPr lang="en-US" sz="1600" kern="100">
                          <a:effectLst/>
                        </a:rPr>
                        <a:t>1</a:t>
                      </a:r>
                      <a:endParaRPr lang="zh-CN" sz="16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a:effectLst/>
                        </a:rPr>
                        <a:t> </a:t>
                      </a:r>
                      <a:r>
                        <a:rPr lang="en-US" sz="1600" kern="100" dirty="0" smtClean="0">
                          <a:effectLst/>
                        </a:rPr>
                        <a:t>4010210359200804</a:t>
                      </a:r>
                      <a:r>
                        <a:rPr lang="en-US" altLang="zh-CN" sz="1600" kern="100" dirty="0" smtClean="0">
                          <a:effectLst/>
                        </a:rPr>
                        <a:t>H117</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a:effectLst/>
                        </a:rPr>
                        <a:t> </a:t>
                      </a:r>
                      <a:r>
                        <a:rPr lang="en-US" sz="1600" kern="100" dirty="0" smtClean="0">
                          <a:effectLst/>
                        </a:rPr>
                        <a:t>2017.9</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smtClean="0">
                          <a:effectLst/>
                        </a:rPr>
                        <a:t>2019.9</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smtClean="0">
                          <a:effectLst/>
                        </a:rPr>
                        <a:t>01</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zh-CN" altLang="en-US" sz="1600" kern="100" dirty="0" smtClean="0">
                          <a:effectLst/>
                        </a:rPr>
                        <a:t>准备车间</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zh-CN" altLang="en-US" sz="1600" kern="100" dirty="0" smtClean="0">
                          <a:effectLst/>
                        </a:rPr>
                        <a:t>一般风险</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r>
            </a:tbl>
          </a:graphicData>
        </a:graphic>
      </p:graphicFrame>
      <p:sp>
        <p:nvSpPr>
          <p:cNvPr id="6" name="日期占位符 5"/>
          <p:cNvSpPr>
            <a:spLocks noGrp="1"/>
          </p:cNvSpPr>
          <p:nvPr>
            <p:ph type="dt" sz="half" idx="10"/>
          </p:nvPr>
        </p:nvSpPr>
        <p:spPr/>
        <p:txBody>
          <a:bodyPr/>
          <a:lstStyle/>
          <a:p>
            <a:fld id="{109E256A-FC8C-4F71-8F4D-B4BBC90FC683}" type="datetime11">
              <a:rPr lang="zh-CN" altLang="en-US" smtClean="0"/>
            </a:fld>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8" name="表格 7"/>
          <p:cNvGraphicFramePr>
            <a:graphicFrameLocks noGrp="1"/>
          </p:cNvGraphicFramePr>
          <p:nvPr/>
        </p:nvGraphicFramePr>
        <p:xfrm>
          <a:off x="628650" y="1370012"/>
          <a:ext cx="7740649" cy="1456239"/>
        </p:xfrm>
        <a:graphic>
          <a:graphicData uri="http://schemas.openxmlformats.org/drawingml/2006/table">
            <a:tbl>
              <a:tblPr firstRow="1" firstCol="1" bandRow="1">
                <a:tableStyleId>{5C22544A-7EE6-4342-B048-85BDC9FD1C3A}</a:tableStyleId>
              </a:tblPr>
              <a:tblGrid>
                <a:gridCol w="547329"/>
                <a:gridCol w="1198713"/>
                <a:gridCol w="1198713"/>
                <a:gridCol w="1198713"/>
                <a:gridCol w="1198713"/>
                <a:gridCol w="1198713"/>
                <a:gridCol w="1199755"/>
              </a:tblGrid>
              <a:tr h="968559">
                <a:tc>
                  <a:txBody>
                    <a:bodyPr/>
                    <a:lstStyle/>
                    <a:p>
                      <a:pPr algn="ctr">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a:effectLst/>
                        </a:rPr>
                        <a:t>设备种类</a:t>
                      </a:r>
                      <a:endParaRPr lang="zh-CN" sz="16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dirty="0">
                          <a:effectLst/>
                        </a:rPr>
                        <a:t>设备类别</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dirty="0">
                          <a:effectLst/>
                        </a:rPr>
                        <a:t>设备</a:t>
                      </a:r>
                      <a:endParaRPr lang="zh-CN" sz="1600" kern="100" dirty="0">
                        <a:effectLst/>
                      </a:endParaRPr>
                    </a:p>
                    <a:p>
                      <a:pPr algn="ctr">
                        <a:lnSpc>
                          <a:spcPts val="1900"/>
                        </a:lnSpc>
                        <a:spcAft>
                          <a:spcPts val="0"/>
                        </a:spcAft>
                      </a:pPr>
                      <a:r>
                        <a:rPr lang="zh-CN" sz="1600" kern="100" dirty="0">
                          <a:effectLst/>
                        </a:rPr>
                        <a:t>品种</a:t>
                      </a:r>
                      <a:r>
                        <a:rPr lang="en-US" sz="1600" kern="100" dirty="0">
                          <a:effectLst/>
                        </a:rPr>
                        <a:t>/</a:t>
                      </a:r>
                      <a:r>
                        <a:rPr lang="zh-CN" sz="1600" kern="100" dirty="0">
                          <a:effectLst/>
                        </a:rPr>
                        <a:t>名称</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a:effectLst/>
                        </a:rPr>
                        <a:t>产品编号</a:t>
                      </a:r>
                      <a:endParaRPr lang="zh-CN" sz="16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a:effectLst/>
                        </a:rPr>
                        <a:t>型号规格</a:t>
                      </a:r>
                      <a:endParaRPr lang="zh-CN" sz="16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a:effectLst/>
                        </a:rPr>
                        <a:t>制造单位</a:t>
                      </a:r>
                      <a:endParaRPr lang="zh-CN" sz="1600" kern="100">
                        <a:effectLst/>
                        <a:latin typeface="Times New Roman" panose="02020603050405020304"/>
                        <a:ea typeface="宋体" panose="02010600030101010101" pitchFamily="2" charset="-122"/>
                      </a:endParaRPr>
                    </a:p>
                  </a:txBody>
                  <a:tcPr marL="59336" marR="59336" marT="0" marB="0" anchor="ctr"/>
                </a:tc>
              </a:tr>
              <a:tr h="430028">
                <a:tc>
                  <a:txBody>
                    <a:bodyPr/>
                    <a:lstStyle/>
                    <a:p>
                      <a:pPr algn="ctr">
                        <a:spcAft>
                          <a:spcPts val="0"/>
                        </a:spcAft>
                      </a:pPr>
                      <a:r>
                        <a:rPr lang="en-US" sz="1600" kern="100">
                          <a:effectLst/>
                        </a:rPr>
                        <a:t>1</a:t>
                      </a:r>
                      <a:endParaRPr lang="zh-CN" sz="16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zh-CN" altLang="en-US" sz="1600" kern="100" dirty="0" smtClean="0">
                          <a:effectLst/>
                        </a:rPr>
                        <a:t>起重机械</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a:effectLst/>
                        </a:rPr>
                        <a:t> </a:t>
                      </a:r>
                      <a:r>
                        <a:rPr lang="zh-CN" altLang="en-US" sz="1600" kern="100" dirty="0" smtClean="0">
                          <a:effectLst/>
                        </a:rPr>
                        <a:t>桥式起重机</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zh-CN" altLang="en-US" sz="1600" kern="100" dirty="0" smtClean="0">
                          <a:effectLst/>
                        </a:rPr>
                        <a:t>通用桥式起重机</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smtClean="0">
                          <a:effectLst/>
                        </a:rPr>
                        <a:t>20080009</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altLang="zh-CN" sz="1600" kern="100" dirty="0" smtClean="0">
                          <a:effectLst/>
                        </a:rPr>
                        <a:t>QD5t-16.5m A5</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zh-CN" altLang="en-US" sz="1600" kern="100" dirty="0" smtClean="0">
                          <a:effectLst/>
                        </a:rPr>
                        <a:t>开原市起重机器厂</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r>
            </a:tbl>
          </a:graphicData>
        </a:graphic>
      </p:graphicFrame>
      <p:sp>
        <p:nvSpPr>
          <p:cNvPr id="17" name="矩形 16"/>
          <p:cNvSpPr/>
          <p:nvPr/>
        </p:nvSpPr>
        <p:spPr>
          <a:xfrm>
            <a:off x="4486862" y="1504950"/>
            <a:ext cx="4453938" cy="923330"/>
          </a:xfrm>
          <a:prstGeom prst="rect">
            <a:avLst/>
          </a:prstGeom>
          <a:noFill/>
        </p:spPr>
        <p:txBody>
          <a:bodyPr wrap="square" lIns="91440" tIns="45720" rIns="91440" bIns="45720">
            <a:spAutoFit/>
          </a:bodyPr>
          <a:lstStyle/>
          <a:p>
            <a:pPr algn="ctr"/>
            <a:r>
              <a:rPr lang="zh-CN" alt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特种设备目录</a:t>
            </a:r>
            <a:endParaRPr lang="zh-CN" alt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18" name="椭圆 17"/>
          <p:cNvSpPr/>
          <p:nvPr/>
        </p:nvSpPr>
        <p:spPr bwMode="auto">
          <a:xfrm>
            <a:off x="1193800" y="1504950"/>
            <a:ext cx="3111500" cy="869950"/>
          </a:xfrm>
          <a:prstGeom prst="ellipse">
            <a:avLst/>
          </a:prstGeom>
          <a:noFill/>
          <a:ln w="22225">
            <a:solidFill>
              <a:srgbClr val="FF0000"/>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9" name="椭圆 18"/>
          <p:cNvSpPr/>
          <p:nvPr/>
        </p:nvSpPr>
        <p:spPr bwMode="auto">
          <a:xfrm>
            <a:off x="3975100" y="1739900"/>
            <a:ext cx="952500" cy="596900"/>
          </a:xfrm>
          <a:prstGeom prst="ellipse">
            <a:avLst/>
          </a:prstGeom>
          <a:noFill/>
          <a:ln w="22225">
            <a:solidFill>
              <a:srgbClr val="FF0000"/>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0" name="矩形 19"/>
          <p:cNvSpPr/>
          <p:nvPr/>
        </p:nvSpPr>
        <p:spPr>
          <a:xfrm>
            <a:off x="1739900" y="2428280"/>
            <a:ext cx="7315200" cy="923330"/>
          </a:xfrm>
          <a:prstGeom prst="rect">
            <a:avLst/>
          </a:prstGeom>
          <a:noFill/>
        </p:spPr>
        <p:txBody>
          <a:bodyPr wrap="square" lIns="91440" tIns="45720" rIns="91440" bIns="45720">
            <a:spAutoFit/>
          </a:bodyPr>
          <a:lstStyle/>
          <a:p>
            <a:pPr algn="ctr"/>
            <a:r>
              <a:rPr lang="zh-CN" alt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无品种，例如游乐设施</a:t>
            </a:r>
            <a:endParaRPr lang="zh-CN" alt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7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170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nvSpPr>
        <p:spPr bwMode="auto">
          <a:xfrm>
            <a:off x="4486862" y="407020"/>
            <a:ext cx="4123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37422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特种设备基本信息汇总表</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graphicFrame>
        <p:nvGraphicFramePr>
          <p:cNvPr id="3" name="表格 2"/>
          <p:cNvGraphicFramePr>
            <a:graphicFrameLocks noGrp="1"/>
          </p:cNvGraphicFramePr>
          <p:nvPr/>
        </p:nvGraphicFramePr>
        <p:xfrm>
          <a:off x="683670" y="3251266"/>
          <a:ext cx="7685631" cy="1296782"/>
        </p:xfrm>
        <a:graphic>
          <a:graphicData uri="http://schemas.openxmlformats.org/drawingml/2006/table">
            <a:tbl>
              <a:tblPr firstRow="1" firstCol="1" bandRow="1">
                <a:tableStyleId>{5C22544A-7EE6-4342-B048-85BDC9FD1C3A}</a:tableStyleId>
              </a:tblPr>
              <a:tblGrid>
                <a:gridCol w="543439"/>
                <a:gridCol w="1770091"/>
                <a:gridCol w="1104900"/>
                <a:gridCol w="1117600"/>
                <a:gridCol w="1054100"/>
                <a:gridCol w="1066800"/>
                <a:gridCol w="1028701"/>
              </a:tblGrid>
              <a:tr h="809102">
                <a:tc>
                  <a:txBody>
                    <a:bodyPr/>
                    <a:lstStyle/>
                    <a:p>
                      <a:pPr algn="ctr">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dirty="0">
                          <a:effectLst/>
                        </a:rPr>
                        <a:t>注册代码</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a:effectLst/>
                        </a:rPr>
                        <a:t>最近一次检验日期</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smtClean="0">
                          <a:effectLst/>
                        </a:rPr>
                        <a:t>下次</a:t>
                      </a:r>
                      <a:endParaRPr lang="en-US" altLang="zh-CN" sz="1600" kern="100" dirty="0" smtClean="0">
                        <a:effectLst/>
                      </a:endParaRPr>
                    </a:p>
                    <a:p>
                      <a:pPr algn="ctr">
                        <a:lnSpc>
                          <a:spcPts val="1900"/>
                        </a:lnSpc>
                        <a:spcAft>
                          <a:spcPts val="0"/>
                        </a:spcAft>
                      </a:pPr>
                      <a:r>
                        <a:rPr lang="zh-CN" sz="1600" kern="100" dirty="0" smtClean="0">
                          <a:effectLst/>
                        </a:rPr>
                        <a:t>检验</a:t>
                      </a:r>
                      <a:r>
                        <a:rPr lang="zh-CN" sz="1600" kern="100" dirty="0">
                          <a:effectLst/>
                        </a:rPr>
                        <a:t>日期</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a:effectLst/>
                        </a:rPr>
                        <a:t>单位</a:t>
                      </a:r>
                      <a:r>
                        <a:rPr lang="zh-CN" sz="1600" kern="100" dirty="0" smtClean="0">
                          <a:effectLst/>
                        </a:rPr>
                        <a:t>内</a:t>
                      </a:r>
                      <a:endParaRPr lang="en-US" altLang="zh-CN" sz="1600" kern="100" dirty="0" smtClean="0">
                        <a:effectLst/>
                      </a:endParaRPr>
                    </a:p>
                    <a:p>
                      <a:pPr algn="ctr">
                        <a:lnSpc>
                          <a:spcPts val="1900"/>
                        </a:lnSpc>
                        <a:spcAft>
                          <a:spcPts val="0"/>
                        </a:spcAft>
                      </a:pPr>
                      <a:r>
                        <a:rPr lang="zh-CN" sz="1600" kern="100" dirty="0" smtClean="0">
                          <a:effectLst/>
                        </a:rPr>
                        <a:t>编号</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a:effectLst/>
                        </a:rPr>
                        <a:t>设备位置</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dirty="0">
                          <a:effectLst/>
                        </a:rPr>
                        <a:t>风险等级</a:t>
                      </a:r>
                      <a:endParaRPr lang="zh-CN" sz="1600" kern="100" dirty="0">
                        <a:effectLst/>
                        <a:latin typeface="Times New Roman" panose="02020603050405020304"/>
                        <a:ea typeface="宋体" panose="02010600030101010101" pitchFamily="2" charset="-122"/>
                      </a:endParaRPr>
                    </a:p>
                  </a:txBody>
                  <a:tcPr marL="59336" marR="59336" marT="0" marB="0" anchor="ctr"/>
                </a:tc>
              </a:tr>
              <a:tr h="359231">
                <a:tc>
                  <a:txBody>
                    <a:bodyPr/>
                    <a:lstStyle/>
                    <a:p>
                      <a:pPr algn="ctr">
                        <a:spcAft>
                          <a:spcPts val="0"/>
                        </a:spcAft>
                      </a:pPr>
                      <a:r>
                        <a:rPr lang="en-US" sz="1600" kern="100">
                          <a:effectLst/>
                        </a:rPr>
                        <a:t>1</a:t>
                      </a:r>
                      <a:endParaRPr lang="zh-CN" sz="16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a:effectLst/>
                        </a:rPr>
                        <a:t> </a:t>
                      </a:r>
                      <a:r>
                        <a:rPr lang="en-US" sz="1600" kern="100" dirty="0" smtClean="0">
                          <a:effectLst/>
                        </a:rPr>
                        <a:t>4010210359200804</a:t>
                      </a:r>
                      <a:r>
                        <a:rPr lang="en-US" altLang="zh-CN" sz="1600" kern="100" dirty="0" smtClean="0">
                          <a:effectLst/>
                        </a:rPr>
                        <a:t>H117</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a:effectLst/>
                        </a:rPr>
                        <a:t> </a:t>
                      </a:r>
                      <a:r>
                        <a:rPr lang="en-US" sz="1600" kern="100" dirty="0" smtClean="0">
                          <a:effectLst/>
                        </a:rPr>
                        <a:t>2017.9</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smtClean="0">
                          <a:effectLst/>
                        </a:rPr>
                        <a:t>2019.9</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smtClean="0">
                          <a:effectLst/>
                        </a:rPr>
                        <a:t>01</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zh-CN" altLang="en-US" sz="1600" kern="100" dirty="0" smtClean="0">
                          <a:effectLst/>
                        </a:rPr>
                        <a:t>准备车间</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zh-CN" altLang="en-US" sz="1600" kern="100" dirty="0" smtClean="0">
                          <a:effectLst/>
                        </a:rPr>
                        <a:t>一般风险</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r>
            </a:tbl>
          </a:graphicData>
        </a:graphic>
      </p:graphicFrame>
      <p:sp>
        <p:nvSpPr>
          <p:cNvPr id="6" name="日期占位符 5"/>
          <p:cNvSpPr>
            <a:spLocks noGrp="1"/>
          </p:cNvSpPr>
          <p:nvPr>
            <p:ph type="dt" sz="half" idx="10"/>
          </p:nvPr>
        </p:nvSpPr>
        <p:spPr/>
        <p:txBody>
          <a:bodyPr/>
          <a:lstStyle/>
          <a:p>
            <a:fld id="{109E256A-FC8C-4F71-8F4D-B4BBC90FC683}" type="datetime11">
              <a:rPr lang="zh-CN" altLang="en-US" smtClean="0"/>
            </a:fld>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8" name="表格 7"/>
          <p:cNvGraphicFramePr>
            <a:graphicFrameLocks noGrp="1"/>
          </p:cNvGraphicFramePr>
          <p:nvPr/>
        </p:nvGraphicFramePr>
        <p:xfrm>
          <a:off x="628650" y="1370012"/>
          <a:ext cx="7740649" cy="1456239"/>
        </p:xfrm>
        <a:graphic>
          <a:graphicData uri="http://schemas.openxmlformats.org/drawingml/2006/table">
            <a:tbl>
              <a:tblPr firstRow="1" firstCol="1" bandRow="1">
                <a:tableStyleId>{5C22544A-7EE6-4342-B048-85BDC9FD1C3A}</a:tableStyleId>
              </a:tblPr>
              <a:tblGrid>
                <a:gridCol w="547329"/>
                <a:gridCol w="1198713"/>
                <a:gridCol w="1198713"/>
                <a:gridCol w="1198713"/>
                <a:gridCol w="1198713"/>
                <a:gridCol w="1198713"/>
                <a:gridCol w="1199755"/>
              </a:tblGrid>
              <a:tr h="968559">
                <a:tc>
                  <a:txBody>
                    <a:bodyPr/>
                    <a:lstStyle/>
                    <a:p>
                      <a:pPr algn="ctr">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a:effectLst/>
                        </a:rPr>
                        <a:t>设备种类</a:t>
                      </a:r>
                      <a:endParaRPr lang="zh-CN" sz="16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dirty="0">
                          <a:effectLst/>
                        </a:rPr>
                        <a:t>设备类别</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dirty="0">
                          <a:effectLst/>
                        </a:rPr>
                        <a:t>设备</a:t>
                      </a:r>
                      <a:endParaRPr lang="zh-CN" sz="1600" kern="100" dirty="0">
                        <a:effectLst/>
                      </a:endParaRPr>
                    </a:p>
                    <a:p>
                      <a:pPr algn="ctr">
                        <a:lnSpc>
                          <a:spcPts val="1900"/>
                        </a:lnSpc>
                        <a:spcAft>
                          <a:spcPts val="0"/>
                        </a:spcAft>
                      </a:pPr>
                      <a:r>
                        <a:rPr lang="zh-CN" sz="1600" kern="100" dirty="0">
                          <a:effectLst/>
                        </a:rPr>
                        <a:t>品种</a:t>
                      </a:r>
                      <a:r>
                        <a:rPr lang="en-US" sz="1600" kern="100" dirty="0">
                          <a:effectLst/>
                        </a:rPr>
                        <a:t>/</a:t>
                      </a:r>
                      <a:r>
                        <a:rPr lang="zh-CN" sz="1600" kern="100" dirty="0">
                          <a:effectLst/>
                        </a:rPr>
                        <a:t>名称</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600" kern="100">
                          <a:effectLst/>
                        </a:rPr>
                        <a:t>产品编号</a:t>
                      </a:r>
                      <a:endParaRPr lang="zh-CN" sz="16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a:effectLst/>
                        </a:rPr>
                        <a:t>型号规格</a:t>
                      </a:r>
                      <a:endParaRPr lang="zh-CN" sz="16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1600" kern="100">
                          <a:effectLst/>
                        </a:rPr>
                        <a:t>制造单位</a:t>
                      </a:r>
                      <a:endParaRPr lang="zh-CN" sz="1600" kern="100">
                        <a:effectLst/>
                        <a:latin typeface="Times New Roman" panose="02020603050405020304"/>
                        <a:ea typeface="宋体" panose="02010600030101010101" pitchFamily="2" charset="-122"/>
                      </a:endParaRPr>
                    </a:p>
                  </a:txBody>
                  <a:tcPr marL="59336" marR="59336" marT="0" marB="0" anchor="ctr"/>
                </a:tc>
              </a:tr>
              <a:tr h="430028">
                <a:tc>
                  <a:txBody>
                    <a:bodyPr/>
                    <a:lstStyle/>
                    <a:p>
                      <a:pPr algn="ctr">
                        <a:spcAft>
                          <a:spcPts val="0"/>
                        </a:spcAft>
                      </a:pPr>
                      <a:r>
                        <a:rPr lang="en-US" sz="1600" kern="100">
                          <a:effectLst/>
                        </a:rPr>
                        <a:t>1</a:t>
                      </a:r>
                      <a:endParaRPr lang="zh-CN" sz="16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zh-CN" altLang="en-US" sz="1600" kern="100" dirty="0" smtClean="0">
                          <a:effectLst/>
                        </a:rPr>
                        <a:t>起重机械</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a:effectLst/>
                        </a:rPr>
                        <a:t> </a:t>
                      </a:r>
                      <a:r>
                        <a:rPr lang="zh-CN" altLang="en-US" sz="1600" kern="100" dirty="0" smtClean="0">
                          <a:effectLst/>
                        </a:rPr>
                        <a:t>桥式起重机</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zh-CN" altLang="en-US" sz="1600" kern="100" dirty="0" smtClean="0">
                          <a:effectLst/>
                        </a:rPr>
                        <a:t>通用桥式起重机</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1600" kern="100" dirty="0" smtClean="0">
                          <a:effectLst/>
                        </a:rPr>
                        <a:t>20080009</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altLang="zh-CN" sz="1600" kern="100" dirty="0" smtClean="0">
                          <a:effectLst/>
                        </a:rPr>
                        <a:t>QD5t-16.5m A5</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zh-CN" altLang="en-US" sz="1600" kern="100" dirty="0" smtClean="0">
                          <a:effectLst/>
                        </a:rPr>
                        <a:t>开原市起重机器厂</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59336" marR="59336" marT="0" marB="0" anchor="ctr"/>
                </a:tc>
              </a:tr>
            </a:tbl>
          </a:graphicData>
        </a:graphic>
      </p:graphicFrame>
      <p:sp>
        <p:nvSpPr>
          <p:cNvPr id="19" name="椭圆 18"/>
          <p:cNvSpPr/>
          <p:nvPr/>
        </p:nvSpPr>
        <p:spPr bwMode="auto">
          <a:xfrm>
            <a:off x="1270000" y="1574800"/>
            <a:ext cx="7099300" cy="596900"/>
          </a:xfrm>
          <a:prstGeom prst="ellipse">
            <a:avLst/>
          </a:prstGeom>
          <a:noFill/>
          <a:ln w="22225">
            <a:solidFill>
              <a:srgbClr val="FF0000"/>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0" name="矩形 19"/>
          <p:cNvSpPr/>
          <p:nvPr/>
        </p:nvSpPr>
        <p:spPr>
          <a:xfrm>
            <a:off x="1016000" y="2428280"/>
            <a:ext cx="7315200" cy="923330"/>
          </a:xfrm>
          <a:prstGeom prst="rect">
            <a:avLst/>
          </a:prstGeom>
          <a:noFill/>
        </p:spPr>
        <p:txBody>
          <a:bodyPr wrap="square" lIns="91440" tIns="45720" rIns="91440" bIns="45720">
            <a:spAutoFit/>
          </a:bodyPr>
          <a:lstStyle/>
          <a:p>
            <a:pPr algn="ctr"/>
            <a:r>
              <a:rPr lang="zh-CN" alt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使用登记证、检验报告</a:t>
            </a:r>
            <a:endParaRPr lang="zh-CN" alt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21" name="椭圆 20"/>
          <p:cNvSpPr/>
          <p:nvPr/>
        </p:nvSpPr>
        <p:spPr bwMode="auto">
          <a:xfrm>
            <a:off x="1077370" y="3427810"/>
            <a:ext cx="6339430" cy="596900"/>
          </a:xfrm>
          <a:prstGeom prst="ellipse">
            <a:avLst/>
          </a:prstGeom>
          <a:noFill/>
          <a:ln w="22225">
            <a:solidFill>
              <a:srgbClr val="FF0000"/>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2" name="椭圆 21"/>
          <p:cNvSpPr/>
          <p:nvPr/>
        </p:nvSpPr>
        <p:spPr bwMode="auto">
          <a:xfrm>
            <a:off x="7378700" y="3357960"/>
            <a:ext cx="952500" cy="596900"/>
          </a:xfrm>
          <a:prstGeom prst="ellipse">
            <a:avLst/>
          </a:prstGeom>
          <a:noFill/>
          <a:ln w="22225">
            <a:solidFill>
              <a:srgbClr val="FF0000"/>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3" name="矩形 22"/>
          <p:cNvSpPr/>
          <p:nvPr/>
        </p:nvSpPr>
        <p:spPr>
          <a:xfrm>
            <a:off x="3650124" y="3608190"/>
            <a:ext cx="3647153" cy="923330"/>
          </a:xfrm>
          <a:prstGeom prst="rect">
            <a:avLst/>
          </a:prstGeom>
          <a:noFill/>
        </p:spPr>
        <p:txBody>
          <a:bodyPr wrap="none" lIns="91440" tIns="45720" rIns="91440" bIns="45720">
            <a:spAutoFit/>
          </a:bodyPr>
          <a:lstStyle/>
          <a:p>
            <a:pPr algn="ctr"/>
            <a:r>
              <a:rPr lang="zh-CN" alt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风险评估后</a:t>
            </a:r>
            <a:endParaRPr lang="zh-CN" alt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9" presetID="1" presetClass="entr" presetSubtype="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dirty="0" smtClean="0"/>
              <a:t>LN/TC 0023 </a:t>
            </a:r>
            <a:r>
              <a:rPr lang="zh-CN" altLang="en-US" dirty="0" smtClean="0"/>
              <a:t>特种设备安全标准化技术委员会（辽宁）</a:t>
            </a:r>
            <a:endParaRPr lang="zh-CN" altLang="en-US" dirty="0"/>
          </a:p>
        </p:txBody>
      </p:sp>
      <p:sp>
        <p:nvSpPr>
          <p:cNvPr id="55" name="Freeform 8"/>
          <p:cNvSpPr/>
          <p:nvPr/>
        </p:nvSpPr>
        <p:spPr bwMode="auto">
          <a:xfrm>
            <a:off x="4486862" y="407020"/>
            <a:ext cx="2129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19896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3</a:t>
            </a:r>
            <a:r>
              <a:rPr lang="zh-CN" altLang="en-US" sz="2000" spc="70" dirty="0" smtClean="0">
                <a:solidFill>
                  <a:schemeClr val="bg1"/>
                </a:solidFill>
                <a:latin typeface="+mj-ea"/>
              </a:rPr>
              <a:t>资料收集释义</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94D7C75-748B-4F2F-84D0-8B0C0B074306}"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5" name="表格 4"/>
          <p:cNvGraphicFramePr>
            <a:graphicFrameLocks noGrp="1"/>
          </p:cNvGraphicFramePr>
          <p:nvPr/>
        </p:nvGraphicFramePr>
        <p:xfrm>
          <a:off x="774700" y="1032668"/>
          <a:ext cx="8013700" cy="4068912"/>
        </p:xfrm>
        <a:graphic>
          <a:graphicData uri="http://schemas.openxmlformats.org/drawingml/2006/table">
            <a:tbl>
              <a:tblPr firstRow="1" firstCol="1" bandRow="1">
                <a:tableStyleId>{5C22544A-7EE6-4342-B048-85BDC9FD1C3A}</a:tableStyleId>
              </a:tblPr>
              <a:tblGrid>
                <a:gridCol w="559046"/>
                <a:gridCol w="787154"/>
                <a:gridCol w="6667500"/>
              </a:tblGrid>
              <a:tr h="441792">
                <a:tc>
                  <a:txBody>
                    <a:bodyPr/>
                    <a:lstStyle/>
                    <a:p>
                      <a:pPr algn="ctr">
                        <a:spcAft>
                          <a:spcPts val="0"/>
                        </a:spcAft>
                      </a:pPr>
                      <a:r>
                        <a:rPr lang="zh-CN" sz="1600" kern="100" dirty="0">
                          <a:effectLst/>
                          <a:latin typeface="+mn-ea"/>
                          <a:ea typeface="+mn-ea"/>
                        </a:rPr>
                        <a:t>序号</a:t>
                      </a:r>
                      <a:endParaRPr lang="zh-CN" sz="1600" kern="100" dirty="0">
                        <a:effectLst/>
                        <a:latin typeface="+mn-ea"/>
                        <a:ea typeface="+mn-ea"/>
                      </a:endParaRPr>
                    </a:p>
                  </a:txBody>
                  <a:tcPr marL="32515" marR="32515" marT="0" marB="0" anchor="ctr"/>
                </a:tc>
                <a:tc>
                  <a:txBody>
                    <a:bodyPr/>
                    <a:lstStyle/>
                    <a:p>
                      <a:pPr algn="ctr">
                        <a:spcAft>
                          <a:spcPts val="0"/>
                        </a:spcAft>
                      </a:pPr>
                      <a:r>
                        <a:rPr lang="zh-CN" sz="1600" kern="100">
                          <a:effectLst/>
                          <a:latin typeface="+mn-ea"/>
                          <a:ea typeface="+mn-ea"/>
                        </a:rPr>
                        <a:t>名称</a:t>
                      </a:r>
                      <a:endParaRPr lang="zh-CN" sz="1600" kern="100">
                        <a:effectLst/>
                        <a:latin typeface="+mn-ea"/>
                        <a:ea typeface="+mn-ea"/>
                      </a:endParaRPr>
                    </a:p>
                  </a:txBody>
                  <a:tcPr marL="32515" marR="32515" marT="0" marB="0" anchor="ctr"/>
                </a:tc>
                <a:tc>
                  <a:txBody>
                    <a:bodyPr/>
                    <a:lstStyle/>
                    <a:p>
                      <a:pPr algn="ctr">
                        <a:spcAft>
                          <a:spcPts val="0"/>
                        </a:spcAft>
                      </a:pPr>
                      <a:r>
                        <a:rPr lang="zh-CN" sz="1600" kern="100" dirty="0">
                          <a:effectLst/>
                          <a:latin typeface="+mn-ea"/>
                          <a:ea typeface="+mn-ea"/>
                        </a:rPr>
                        <a:t>要求</a:t>
                      </a:r>
                      <a:endParaRPr lang="zh-CN" sz="1600" kern="100" dirty="0">
                        <a:effectLst/>
                        <a:latin typeface="+mn-ea"/>
                        <a:ea typeface="+mn-ea"/>
                      </a:endParaRPr>
                    </a:p>
                  </a:txBody>
                  <a:tcPr marL="32515" marR="32515" marT="0" marB="0" anchor="ctr"/>
                </a:tc>
              </a:tr>
              <a:tr h="3313439">
                <a:tc>
                  <a:txBody>
                    <a:bodyPr/>
                    <a:lstStyle/>
                    <a:p>
                      <a:pPr marL="0" lvl="0" indent="0" algn="ctr">
                        <a:spcAft>
                          <a:spcPts val="0"/>
                        </a:spcAft>
                        <a:buFont typeface="+mj-lt"/>
                        <a:buNone/>
                      </a:pPr>
                      <a:r>
                        <a:rPr lang="en-US" sz="1600" kern="100" dirty="0" smtClean="0">
                          <a:effectLst/>
                          <a:latin typeface="+mn-ea"/>
                          <a:ea typeface="+mn-ea"/>
                        </a:rPr>
                        <a:t>3</a:t>
                      </a:r>
                      <a:r>
                        <a:rPr lang="en-US" sz="1600" kern="100" dirty="0">
                          <a:effectLst/>
                          <a:latin typeface="+mn-ea"/>
                          <a:ea typeface="+mn-ea"/>
                        </a:rPr>
                        <a:t> </a:t>
                      </a:r>
                      <a:endParaRPr lang="zh-CN" sz="1600" kern="100" dirty="0">
                        <a:effectLst/>
                        <a:latin typeface="+mn-ea"/>
                        <a:ea typeface="+mn-ea"/>
                      </a:endParaRPr>
                    </a:p>
                  </a:txBody>
                  <a:tcPr marL="32515" marR="32515" marT="0" marB="0" anchor="ctr"/>
                </a:tc>
                <a:tc>
                  <a:txBody>
                    <a:bodyPr/>
                    <a:lstStyle/>
                    <a:p>
                      <a:pPr algn="ctr">
                        <a:spcAft>
                          <a:spcPts val="0"/>
                        </a:spcAft>
                      </a:pPr>
                      <a:r>
                        <a:rPr lang="zh-CN" sz="1700" kern="100">
                          <a:effectLst/>
                          <a:latin typeface="+mn-ea"/>
                          <a:ea typeface="+mn-ea"/>
                        </a:rPr>
                        <a:t>种设备安全技术档案</a:t>
                      </a:r>
                      <a:endParaRPr lang="zh-CN" sz="1700" kern="100">
                        <a:effectLst/>
                        <a:latin typeface="+mn-ea"/>
                        <a:ea typeface="+mn-ea"/>
                      </a:endParaRPr>
                    </a:p>
                  </a:txBody>
                  <a:tcPr marL="32515" marR="32515" marT="0" marB="0" anchor="ctr"/>
                </a:tc>
                <a:tc>
                  <a:txBody>
                    <a:bodyPr/>
                    <a:lstStyle/>
                    <a:p>
                      <a:pPr algn="l">
                        <a:spcAft>
                          <a:spcPts val="0"/>
                        </a:spcAft>
                      </a:pPr>
                      <a:r>
                        <a:rPr lang="zh-CN" sz="1700" kern="100" dirty="0">
                          <a:effectLst/>
                          <a:latin typeface="+mn-ea"/>
                          <a:ea typeface="+mn-ea"/>
                        </a:rPr>
                        <a:t>至少包括以下内容：</a:t>
                      </a:r>
                      <a:endParaRPr lang="zh-CN" sz="1700" kern="100" dirty="0">
                        <a:effectLst/>
                        <a:latin typeface="+mn-ea"/>
                        <a:ea typeface="+mn-ea"/>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mn-ea"/>
                          <a:ea typeface="+mn-ea"/>
                        </a:rPr>
                        <a:t>使用登记证；</a:t>
                      </a:r>
                      <a:endParaRPr lang="zh-CN" sz="1700" kern="100" dirty="0">
                        <a:effectLst/>
                        <a:latin typeface="+mn-ea"/>
                        <a:ea typeface="+mn-ea"/>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mn-ea"/>
                          <a:ea typeface="+mn-ea"/>
                        </a:rPr>
                        <a:t>《特种设备使用登记表》；</a:t>
                      </a:r>
                      <a:endParaRPr lang="zh-CN" sz="1700" kern="100" dirty="0">
                        <a:effectLst/>
                        <a:latin typeface="+mn-ea"/>
                        <a:ea typeface="+mn-ea"/>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mn-ea"/>
                          <a:ea typeface="+mn-ea"/>
                        </a:rPr>
                        <a:t>特种设备设计、制造技术资料和文件，包括设计文件、产品质量合格证明（含合格证及其数据表、质量证明书）、安装及使用维护保养说明、监督检验证书、型式试验证书等；</a:t>
                      </a:r>
                      <a:endParaRPr lang="zh-CN" sz="1700" kern="100" dirty="0">
                        <a:effectLst/>
                        <a:latin typeface="+mn-ea"/>
                        <a:ea typeface="+mn-ea"/>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mn-ea"/>
                          <a:ea typeface="+mn-ea"/>
                        </a:rPr>
                        <a:t>特种设备安装、改造和修理方案、图样、材料质量证明书和施工质量证明文件、安装改造修理监督检验报告、验收报告等技术资料；</a:t>
                      </a:r>
                      <a:endParaRPr lang="zh-CN" sz="1700" kern="100" dirty="0">
                        <a:effectLst/>
                        <a:latin typeface="+mn-ea"/>
                        <a:ea typeface="+mn-ea"/>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mn-ea"/>
                          <a:ea typeface="+mn-ea"/>
                        </a:rPr>
                        <a:t>特种设备日常使用状况记录；</a:t>
                      </a:r>
                      <a:endParaRPr lang="zh-CN" sz="1700" kern="100" dirty="0">
                        <a:effectLst/>
                        <a:latin typeface="+mn-ea"/>
                        <a:ea typeface="+mn-ea"/>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mn-ea"/>
                          <a:ea typeface="+mn-ea"/>
                        </a:rPr>
                        <a:t>特种设备及其附属仪器仪表维护保养记录；</a:t>
                      </a:r>
                      <a:endParaRPr lang="zh-CN" sz="1700" kern="100" dirty="0">
                        <a:effectLst/>
                        <a:latin typeface="+mn-ea"/>
                        <a:ea typeface="+mn-ea"/>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mn-ea"/>
                          <a:ea typeface="+mn-ea"/>
                        </a:rPr>
                        <a:t>特种设备安全附件和安全保护装置校验、检修、更换记录和有关报告；</a:t>
                      </a:r>
                      <a:endParaRPr lang="zh-CN" sz="1700" kern="100" dirty="0">
                        <a:effectLst/>
                        <a:latin typeface="+mn-ea"/>
                        <a:ea typeface="+mn-ea"/>
                      </a:endParaRPr>
                    </a:p>
                    <a:p>
                      <a:pPr marL="342900" lvl="0" indent="-342900" algn="l">
                        <a:spcAft>
                          <a:spcPts val="0"/>
                        </a:spcAft>
                        <a:buClr>
                          <a:srgbClr val="000000"/>
                        </a:buClr>
                        <a:buFont typeface="宋体" panose="02010600030101010101" pitchFamily="2" charset="-122"/>
                        <a:buAutoNum type="alphaLcPeriod"/>
                      </a:pPr>
                      <a:r>
                        <a:rPr lang="zh-CN" sz="1700" kern="100" dirty="0">
                          <a:effectLst/>
                          <a:latin typeface="+mn-ea"/>
                          <a:ea typeface="+mn-ea"/>
                        </a:rPr>
                        <a:t>特种设备运行故障和事故记录及事故处理报告</a:t>
                      </a:r>
                      <a:endParaRPr lang="zh-CN" sz="1700" kern="100" dirty="0">
                        <a:effectLst/>
                        <a:latin typeface="+mn-ea"/>
                        <a:ea typeface="+mn-ea"/>
                      </a:endParaRPr>
                    </a:p>
                  </a:txBody>
                  <a:tcPr marL="32515" marR="32515" marT="0" marB="0"/>
                </a:tc>
              </a:tr>
            </a:tbl>
          </a:graphicData>
        </a:graphic>
      </p:graphicFrame>
    </p:spTree>
  </p:cSld>
  <p:clrMapOvr>
    <a:masterClrMapping/>
  </p:clrMapOvr>
  <p:transition spd="slow" advTm="11416">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nvSpPr>
        <p:spPr bwMode="auto">
          <a:xfrm>
            <a:off x="4486862" y="407020"/>
            <a:ext cx="2129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674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3</a:t>
            </a:r>
            <a:r>
              <a:rPr lang="zh-CN" altLang="en-US" sz="2000" spc="70" dirty="0" smtClean="0">
                <a:solidFill>
                  <a:schemeClr val="bg1"/>
                </a:solidFill>
                <a:latin typeface="+mj-ea"/>
              </a:rPr>
              <a:t>资料收集释义</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5206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94D7C75-748B-4F2F-84D0-8B0C0B074306}"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5" name="表格 4"/>
          <p:cNvGraphicFramePr>
            <a:graphicFrameLocks noGrp="1"/>
          </p:cNvGraphicFramePr>
          <p:nvPr/>
        </p:nvGraphicFramePr>
        <p:xfrm>
          <a:off x="685800" y="1045368"/>
          <a:ext cx="7924800" cy="3709273"/>
        </p:xfrm>
        <a:graphic>
          <a:graphicData uri="http://schemas.openxmlformats.org/drawingml/2006/table">
            <a:tbl>
              <a:tblPr firstRow="1" firstCol="1" bandRow="1">
                <a:tableStyleId>{5C22544A-7EE6-4342-B048-85BDC9FD1C3A}</a:tableStyleId>
              </a:tblPr>
              <a:tblGrid>
                <a:gridCol w="777730"/>
                <a:gridCol w="759496"/>
                <a:gridCol w="6387574"/>
              </a:tblGrid>
              <a:tr h="356473">
                <a:tc>
                  <a:txBody>
                    <a:bodyPr/>
                    <a:lstStyle/>
                    <a:p>
                      <a:pPr algn="ctr">
                        <a:spcAft>
                          <a:spcPts val="0"/>
                        </a:spcAft>
                      </a:pPr>
                      <a:r>
                        <a:rPr lang="zh-CN" sz="2000" kern="100" dirty="0">
                          <a:effectLst/>
                          <a:latin typeface="+mn-ea"/>
                          <a:ea typeface="+mn-ea"/>
                        </a:rPr>
                        <a:t>序号</a:t>
                      </a:r>
                      <a:endParaRPr lang="zh-CN" sz="2000" kern="100" dirty="0">
                        <a:effectLst/>
                        <a:latin typeface="+mn-ea"/>
                        <a:ea typeface="+mn-ea"/>
                      </a:endParaRPr>
                    </a:p>
                  </a:txBody>
                  <a:tcPr marL="32515" marR="32515" marT="0" marB="0" anchor="ctr"/>
                </a:tc>
                <a:tc>
                  <a:txBody>
                    <a:bodyPr/>
                    <a:lstStyle/>
                    <a:p>
                      <a:pPr algn="ctr">
                        <a:spcAft>
                          <a:spcPts val="0"/>
                        </a:spcAft>
                      </a:pPr>
                      <a:r>
                        <a:rPr lang="zh-CN" sz="2000" kern="100">
                          <a:effectLst/>
                          <a:latin typeface="+mn-ea"/>
                          <a:ea typeface="+mn-ea"/>
                        </a:rPr>
                        <a:t>名称</a:t>
                      </a:r>
                      <a:endParaRPr lang="zh-CN" sz="2000" kern="100">
                        <a:effectLst/>
                        <a:latin typeface="+mn-ea"/>
                        <a:ea typeface="+mn-ea"/>
                      </a:endParaRPr>
                    </a:p>
                  </a:txBody>
                  <a:tcPr marL="32515" marR="32515" marT="0" marB="0" anchor="ctr"/>
                </a:tc>
                <a:tc>
                  <a:txBody>
                    <a:bodyPr/>
                    <a:lstStyle/>
                    <a:p>
                      <a:pPr algn="ctr">
                        <a:spcAft>
                          <a:spcPts val="0"/>
                        </a:spcAft>
                      </a:pPr>
                      <a:r>
                        <a:rPr lang="zh-CN" sz="2000" kern="100" dirty="0">
                          <a:effectLst/>
                          <a:latin typeface="+mn-ea"/>
                          <a:ea typeface="+mn-ea"/>
                        </a:rPr>
                        <a:t>要求</a:t>
                      </a:r>
                      <a:endParaRPr lang="zh-CN" sz="2000" kern="100" dirty="0">
                        <a:effectLst/>
                        <a:latin typeface="+mn-ea"/>
                        <a:ea typeface="+mn-ea"/>
                      </a:endParaRPr>
                    </a:p>
                  </a:txBody>
                  <a:tcPr marL="32515" marR="32515" marT="0" marB="0" anchor="ctr"/>
                </a:tc>
              </a:tr>
              <a:tr h="1960602">
                <a:tc>
                  <a:txBody>
                    <a:bodyPr/>
                    <a:lstStyle/>
                    <a:p>
                      <a:pPr marL="0" lvl="0" indent="0" algn="ctr">
                        <a:spcAft>
                          <a:spcPts val="0"/>
                        </a:spcAft>
                        <a:buFont typeface="+mj-lt"/>
                        <a:buNone/>
                      </a:pPr>
                      <a:r>
                        <a:rPr lang="en-US" sz="2000" kern="100" dirty="0" smtClean="0">
                          <a:effectLst/>
                          <a:latin typeface="+mn-ea"/>
                          <a:ea typeface="+mn-ea"/>
                        </a:rPr>
                        <a:t>4</a:t>
                      </a:r>
                      <a:r>
                        <a:rPr lang="en-US" sz="2000" kern="100" dirty="0">
                          <a:effectLst/>
                          <a:latin typeface="+mn-ea"/>
                          <a:ea typeface="+mn-ea"/>
                        </a:rPr>
                        <a:t> </a:t>
                      </a:r>
                      <a:endParaRPr lang="zh-CN" sz="2000" kern="100" dirty="0">
                        <a:effectLst/>
                        <a:latin typeface="+mn-ea"/>
                        <a:ea typeface="+mn-ea"/>
                      </a:endParaRPr>
                    </a:p>
                  </a:txBody>
                  <a:tcPr marL="32515" marR="32515" marT="0" marB="0" anchor="ctr"/>
                </a:tc>
                <a:tc>
                  <a:txBody>
                    <a:bodyPr/>
                    <a:lstStyle/>
                    <a:p>
                      <a:pPr algn="ctr">
                        <a:spcAft>
                          <a:spcPts val="0"/>
                        </a:spcAft>
                      </a:pPr>
                      <a:r>
                        <a:rPr lang="zh-CN" sz="2000" kern="100">
                          <a:effectLst/>
                          <a:latin typeface="+mn-ea"/>
                          <a:ea typeface="+mn-ea"/>
                        </a:rPr>
                        <a:t>特种设备安全管理制度</a:t>
                      </a:r>
                      <a:endParaRPr lang="zh-CN" sz="2000" kern="100">
                        <a:effectLst/>
                        <a:latin typeface="+mn-ea"/>
                        <a:ea typeface="+mn-ea"/>
                      </a:endParaRPr>
                    </a:p>
                  </a:txBody>
                  <a:tcPr marL="32515" marR="32515" marT="0" marB="0" anchor="ctr"/>
                </a:tc>
                <a:tc>
                  <a:txBody>
                    <a:bodyPr/>
                    <a:lstStyle/>
                    <a:p>
                      <a:pPr algn="l">
                        <a:spcAft>
                          <a:spcPts val="0"/>
                        </a:spcAft>
                      </a:pPr>
                      <a:r>
                        <a:rPr lang="zh-CN" sz="2000" kern="100" dirty="0">
                          <a:effectLst/>
                          <a:latin typeface="+mn-ea"/>
                          <a:ea typeface="+mn-ea"/>
                        </a:rPr>
                        <a:t>至少包括以下内容：</a:t>
                      </a:r>
                      <a:endParaRPr lang="zh-CN" sz="2000" kern="100" dirty="0">
                        <a:effectLst/>
                        <a:latin typeface="+mn-ea"/>
                        <a:ea typeface="+mn-ea"/>
                      </a:endParaRPr>
                    </a:p>
                    <a:p>
                      <a:pPr marL="342900" lvl="0" indent="-342900" algn="l">
                        <a:spcAft>
                          <a:spcPts val="0"/>
                        </a:spcAft>
                        <a:buFont typeface="+mj-lt"/>
                        <a:buAutoNum type="alphaLcPeriod"/>
                      </a:pPr>
                      <a:r>
                        <a:rPr lang="zh-CN" sz="2000" kern="100" dirty="0">
                          <a:effectLst/>
                          <a:latin typeface="+mn-ea"/>
                          <a:ea typeface="+mn-ea"/>
                        </a:rPr>
                        <a:t>特种设备安全管理机构（需要设置时）和相关人员岗位职责；</a:t>
                      </a:r>
                      <a:endParaRPr lang="zh-CN" sz="2000" kern="100" dirty="0">
                        <a:effectLst/>
                        <a:latin typeface="+mn-ea"/>
                        <a:ea typeface="+mn-ea"/>
                      </a:endParaRPr>
                    </a:p>
                    <a:p>
                      <a:pPr marL="342900" lvl="0" indent="-342900" algn="l">
                        <a:spcAft>
                          <a:spcPts val="0"/>
                        </a:spcAft>
                        <a:buFont typeface="+mj-lt"/>
                        <a:buAutoNum type="alphaLcPeriod"/>
                      </a:pPr>
                      <a:r>
                        <a:rPr lang="zh-CN" sz="2000" kern="100" dirty="0">
                          <a:effectLst/>
                          <a:latin typeface="+mn-ea"/>
                          <a:ea typeface="+mn-ea"/>
                        </a:rPr>
                        <a:t>特种设备经常性维护保养、定期自行检查和有关记录制度；</a:t>
                      </a:r>
                      <a:endParaRPr lang="zh-CN" sz="2000" kern="100" dirty="0">
                        <a:effectLst/>
                        <a:latin typeface="+mn-ea"/>
                        <a:ea typeface="+mn-ea"/>
                      </a:endParaRPr>
                    </a:p>
                    <a:p>
                      <a:pPr marL="342900" lvl="0" indent="-342900" algn="l">
                        <a:spcAft>
                          <a:spcPts val="0"/>
                        </a:spcAft>
                        <a:buFont typeface="+mj-lt"/>
                        <a:buAutoNum type="alphaLcPeriod"/>
                      </a:pPr>
                      <a:r>
                        <a:rPr lang="zh-CN" sz="2000" kern="100" dirty="0">
                          <a:effectLst/>
                          <a:latin typeface="+mn-ea"/>
                          <a:ea typeface="+mn-ea"/>
                        </a:rPr>
                        <a:t>特种设备使用登记、定期检验管理制度；</a:t>
                      </a:r>
                      <a:endParaRPr lang="zh-CN" sz="2000" kern="100" dirty="0">
                        <a:effectLst/>
                        <a:latin typeface="+mn-ea"/>
                        <a:ea typeface="+mn-ea"/>
                      </a:endParaRPr>
                    </a:p>
                    <a:p>
                      <a:pPr marL="342900" lvl="0" indent="-342900" algn="l">
                        <a:spcAft>
                          <a:spcPts val="0"/>
                        </a:spcAft>
                        <a:buFont typeface="+mj-lt"/>
                        <a:buAutoNum type="alphaLcPeriod"/>
                      </a:pPr>
                      <a:r>
                        <a:rPr lang="zh-CN" sz="2000" kern="100" dirty="0">
                          <a:effectLst/>
                          <a:latin typeface="+mn-ea"/>
                          <a:ea typeface="+mn-ea"/>
                        </a:rPr>
                        <a:t>特种设备隐患排查治理制度；</a:t>
                      </a:r>
                      <a:endParaRPr lang="zh-CN" sz="2000" kern="100" dirty="0">
                        <a:effectLst/>
                        <a:latin typeface="+mn-ea"/>
                        <a:ea typeface="+mn-ea"/>
                      </a:endParaRPr>
                    </a:p>
                    <a:p>
                      <a:pPr marL="342900" lvl="0" indent="-342900" algn="l">
                        <a:spcAft>
                          <a:spcPts val="0"/>
                        </a:spcAft>
                        <a:buFont typeface="+mj-lt"/>
                        <a:buAutoNum type="alphaLcPeriod"/>
                      </a:pPr>
                      <a:r>
                        <a:rPr lang="zh-CN" sz="2000" kern="100" dirty="0">
                          <a:effectLst/>
                          <a:latin typeface="+mn-ea"/>
                          <a:ea typeface="+mn-ea"/>
                        </a:rPr>
                        <a:t>特种设备安全管理人员与作业人员管理和培训制度；</a:t>
                      </a:r>
                      <a:endParaRPr lang="zh-CN" sz="2000" kern="100" dirty="0">
                        <a:effectLst/>
                        <a:latin typeface="+mn-ea"/>
                        <a:ea typeface="+mn-ea"/>
                      </a:endParaRPr>
                    </a:p>
                    <a:p>
                      <a:pPr marL="342900" lvl="0" indent="-342900" algn="l">
                        <a:spcAft>
                          <a:spcPts val="0"/>
                        </a:spcAft>
                        <a:buFont typeface="+mj-lt"/>
                        <a:buAutoNum type="alphaLcPeriod"/>
                      </a:pPr>
                      <a:r>
                        <a:rPr lang="zh-CN" sz="2000" kern="100" dirty="0">
                          <a:effectLst/>
                          <a:latin typeface="+mn-ea"/>
                          <a:ea typeface="+mn-ea"/>
                        </a:rPr>
                        <a:t>特种设备采购、安装、改造、修理、报废等管理制度；</a:t>
                      </a:r>
                      <a:endParaRPr lang="zh-CN" sz="2000" kern="100" dirty="0">
                        <a:effectLst/>
                        <a:latin typeface="+mn-ea"/>
                        <a:ea typeface="+mn-ea"/>
                      </a:endParaRPr>
                    </a:p>
                    <a:p>
                      <a:pPr marL="342900" lvl="0" indent="-342900" algn="l">
                        <a:spcAft>
                          <a:spcPts val="0"/>
                        </a:spcAft>
                        <a:buFont typeface="+mj-lt"/>
                        <a:buAutoNum type="alphaLcPeriod"/>
                      </a:pPr>
                      <a:r>
                        <a:rPr lang="zh-CN" sz="2000" kern="100" dirty="0">
                          <a:effectLst/>
                          <a:latin typeface="+mn-ea"/>
                          <a:ea typeface="+mn-ea"/>
                        </a:rPr>
                        <a:t>特种设备应急救援管理制度；</a:t>
                      </a:r>
                      <a:endParaRPr lang="zh-CN" sz="2000" kern="100" dirty="0">
                        <a:effectLst/>
                        <a:latin typeface="+mn-ea"/>
                        <a:ea typeface="+mn-ea"/>
                      </a:endParaRPr>
                    </a:p>
                    <a:p>
                      <a:pPr marL="342900" lvl="0" indent="-342900" algn="l">
                        <a:spcAft>
                          <a:spcPts val="0"/>
                        </a:spcAft>
                        <a:buFont typeface="+mj-lt"/>
                        <a:buAutoNum type="alphaLcPeriod"/>
                      </a:pPr>
                      <a:r>
                        <a:rPr lang="zh-CN" sz="2000" kern="100" dirty="0">
                          <a:effectLst/>
                          <a:latin typeface="+mn-ea"/>
                          <a:ea typeface="+mn-ea"/>
                        </a:rPr>
                        <a:t>特种设备事故报告和处理制度</a:t>
                      </a:r>
                      <a:endParaRPr lang="zh-CN" sz="2000" kern="100" dirty="0">
                        <a:effectLst/>
                        <a:latin typeface="+mn-ea"/>
                        <a:ea typeface="+mn-ea"/>
                      </a:endParaRPr>
                    </a:p>
                  </a:txBody>
                  <a:tcPr marL="32515" marR="32515" marT="0" marB="0"/>
                </a:tc>
              </a:tr>
            </a:tbl>
          </a:graphicData>
        </a:graphic>
      </p:graphicFrame>
    </p:spTree>
  </p:cSld>
  <p:clrMapOvr>
    <a:masterClrMapping/>
  </p:clrMapOvr>
  <p:transition spd="slow" advTm="11416">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nvSpPr>
        <p:spPr bwMode="auto">
          <a:xfrm>
            <a:off x="4486862" y="407020"/>
            <a:ext cx="2142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DDEBCF"/>
              </a:gs>
              <a:gs pos="50000">
                <a:srgbClr val="9CB86E"/>
              </a:gs>
              <a:gs pos="100000">
                <a:srgbClr val="156B13"/>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420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3</a:t>
            </a:r>
            <a:r>
              <a:rPr lang="zh-CN" altLang="en-US" sz="2000" spc="70" dirty="0" smtClean="0">
                <a:solidFill>
                  <a:schemeClr val="bg1"/>
                </a:solidFill>
                <a:latin typeface="+mj-ea"/>
              </a:rPr>
              <a:t>资料收集释义</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5206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94D7C75-748B-4F2F-84D0-8B0C0B074306}"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5" name="表格 4"/>
          <p:cNvGraphicFramePr>
            <a:graphicFrameLocks noGrp="1"/>
          </p:cNvGraphicFramePr>
          <p:nvPr/>
        </p:nvGraphicFramePr>
        <p:xfrm>
          <a:off x="622300" y="918368"/>
          <a:ext cx="8102599" cy="3793332"/>
        </p:xfrm>
        <a:graphic>
          <a:graphicData uri="http://schemas.openxmlformats.org/drawingml/2006/table">
            <a:tbl>
              <a:tblPr firstRow="1" firstCol="1" bandRow="1">
                <a:tableStyleId>{5C22544A-7EE6-4342-B048-85BDC9FD1C3A}</a:tableStyleId>
              </a:tblPr>
              <a:tblGrid>
                <a:gridCol w="686163"/>
                <a:gridCol w="1315608"/>
                <a:gridCol w="6100828"/>
              </a:tblGrid>
              <a:tr h="437537">
                <a:tc>
                  <a:txBody>
                    <a:bodyPr/>
                    <a:lstStyle/>
                    <a:p>
                      <a:pPr algn="ctr">
                        <a:spcAft>
                          <a:spcPts val="0"/>
                        </a:spcAft>
                      </a:pPr>
                      <a:r>
                        <a:rPr lang="zh-CN" sz="1800" kern="100" dirty="0">
                          <a:effectLst/>
                        </a:rPr>
                        <a:t>序号</a:t>
                      </a:r>
                      <a:endParaRPr lang="zh-CN" sz="1800" kern="100" dirty="0">
                        <a:effectLst/>
                        <a:latin typeface="Times New Roman" panose="02020603050405020304"/>
                        <a:ea typeface="宋体" panose="02010600030101010101" pitchFamily="2" charset="-122"/>
                      </a:endParaRPr>
                    </a:p>
                  </a:txBody>
                  <a:tcPr marL="32515" marR="32515" marT="0" marB="0" anchor="ctr"/>
                </a:tc>
                <a:tc>
                  <a:txBody>
                    <a:bodyPr/>
                    <a:lstStyle/>
                    <a:p>
                      <a:pPr algn="ctr">
                        <a:spcAft>
                          <a:spcPts val="0"/>
                        </a:spcAft>
                      </a:pPr>
                      <a:r>
                        <a:rPr lang="zh-CN" sz="1800" kern="100">
                          <a:effectLst/>
                        </a:rPr>
                        <a:t>名称</a:t>
                      </a:r>
                      <a:endParaRPr lang="zh-CN" sz="1800" kern="100">
                        <a:effectLst/>
                        <a:latin typeface="Times New Roman" panose="02020603050405020304"/>
                        <a:ea typeface="宋体" panose="02010600030101010101" pitchFamily="2" charset="-122"/>
                      </a:endParaRPr>
                    </a:p>
                  </a:txBody>
                  <a:tcPr marL="32515" marR="32515" marT="0" marB="0" anchor="ctr"/>
                </a:tc>
                <a:tc>
                  <a:txBody>
                    <a:bodyPr/>
                    <a:lstStyle/>
                    <a:p>
                      <a:pPr algn="ctr">
                        <a:spcAft>
                          <a:spcPts val="0"/>
                        </a:spcAft>
                      </a:pPr>
                      <a:r>
                        <a:rPr lang="zh-CN" sz="1800" kern="100" dirty="0">
                          <a:effectLst/>
                        </a:rPr>
                        <a:t>要求</a:t>
                      </a:r>
                      <a:endParaRPr lang="zh-CN" sz="1800" kern="100" dirty="0">
                        <a:effectLst/>
                        <a:latin typeface="Times New Roman" panose="02020603050405020304"/>
                        <a:ea typeface="宋体" panose="02010600030101010101" pitchFamily="2" charset="-122"/>
                      </a:endParaRPr>
                    </a:p>
                  </a:txBody>
                  <a:tcPr marL="32515" marR="32515" marT="0" marB="0" anchor="ctr"/>
                </a:tc>
              </a:tr>
              <a:tr h="1118598">
                <a:tc>
                  <a:txBody>
                    <a:bodyPr/>
                    <a:lstStyle/>
                    <a:p>
                      <a:pPr marL="0" lvl="0" indent="0" algn="ctr">
                        <a:spcAft>
                          <a:spcPts val="0"/>
                        </a:spcAft>
                        <a:buFont typeface="+mj-lt"/>
                        <a:buNone/>
                      </a:pPr>
                      <a:r>
                        <a:rPr lang="en-US" sz="1800" kern="100" dirty="0" smtClean="0">
                          <a:effectLst/>
                        </a:rPr>
                        <a:t>5</a:t>
                      </a:r>
                      <a:r>
                        <a:rPr lang="en-US" sz="1800" kern="100" dirty="0">
                          <a:effectLst/>
                        </a:rPr>
                        <a:t> </a:t>
                      </a:r>
                      <a:endParaRPr lang="zh-CN" sz="1800" kern="100" dirty="0">
                        <a:effectLst/>
                        <a:latin typeface="Times New Roman" panose="02020603050405020304"/>
                        <a:ea typeface="宋体" panose="02010600030101010101" pitchFamily="2" charset="-122"/>
                      </a:endParaRPr>
                    </a:p>
                  </a:txBody>
                  <a:tcPr marL="32515" marR="32515" marT="0" marB="0" anchor="ctr"/>
                </a:tc>
                <a:tc>
                  <a:txBody>
                    <a:bodyPr/>
                    <a:lstStyle/>
                    <a:p>
                      <a:pPr algn="ctr">
                        <a:spcAft>
                          <a:spcPts val="0"/>
                        </a:spcAft>
                      </a:pPr>
                      <a:r>
                        <a:rPr lang="zh-CN" sz="1800" kern="100">
                          <a:effectLst/>
                        </a:rPr>
                        <a:t>特种设备操作规程</a:t>
                      </a:r>
                      <a:endParaRPr lang="zh-CN" sz="1800" kern="100">
                        <a:effectLst/>
                        <a:latin typeface="Times New Roman" panose="02020603050405020304"/>
                        <a:ea typeface="宋体" panose="02010600030101010101" pitchFamily="2" charset="-122"/>
                      </a:endParaRPr>
                    </a:p>
                  </a:txBody>
                  <a:tcPr marL="32515" marR="32515" marT="0" marB="0" anchor="ctr"/>
                </a:tc>
                <a:tc>
                  <a:txBody>
                    <a:bodyPr/>
                    <a:lstStyle/>
                    <a:p>
                      <a:pPr algn="just">
                        <a:spcAft>
                          <a:spcPts val="0"/>
                        </a:spcAft>
                      </a:pPr>
                      <a:r>
                        <a:rPr lang="zh-CN" sz="1800" kern="100">
                          <a:effectLst/>
                        </a:rPr>
                        <a:t>使用单位应当根据所使用设备运行特点等，制定操作规程。操作规程一般包括而被运行参数、操作程序和方法、维护保养要求、安全注意事项、巡回检查和异常情况处置规定，以及相应记录等</a:t>
                      </a:r>
                      <a:endParaRPr lang="zh-CN" sz="1800" kern="100">
                        <a:effectLst/>
                        <a:latin typeface="Times New Roman" panose="02020603050405020304"/>
                        <a:ea typeface="宋体" panose="02010600030101010101" pitchFamily="2" charset="-122"/>
                      </a:endParaRPr>
                    </a:p>
                  </a:txBody>
                  <a:tcPr marL="32515" marR="32515" marT="0" marB="0"/>
                </a:tc>
              </a:tr>
              <a:tr h="838949">
                <a:tc>
                  <a:txBody>
                    <a:bodyPr/>
                    <a:lstStyle/>
                    <a:p>
                      <a:pPr marL="0" lvl="0" indent="0" algn="ctr">
                        <a:spcAft>
                          <a:spcPts val="0"/>
                        </a:spcAft>
                        <a:buFont typeface="+mj-lt"/>
                        <a:buNone/>
                      </a:pPr>
                      <a:r>
                        <a:rPr lang="en-US" altLang="zh-CN" sz="1800" kern="100" dirty="0" smtClean="0">
                          <a:effectLst/>
                          <a:latin typeface="+mn-lt"/>
                          <a:ea typeface="+mn-ea"/>
                        </a:rPr>
                        <a:t>6</a:t>
                      </a:r>
                      <a:endParaRPr lang="zh-CN" sz="1800" kern="100" dirty="0">
                        <a:effectLst/>
                        <a:latin typeface="Times New Roman" panose="02020603050405020304"/>
                        <a:ea typeface="宋体" panose="02010600030101010101" pitchFamily="2" charset="-122"/>
                      </a:endParaRPr>
                    </a:p>
                  </a:txBody>
                  <a:tcPr marL="32515" marR="32515" marT="0" marB="0" anchor="ctr"/>
                </a:tc>
                <a:tc>
                  <a:txBody>
                    <a:bodyPr/>
                    <a:lstStyle/>
                    <a:p>
                      <a:pPr algn="ctr">
                        <a:spcAft>
                          <a:spcPts val="0"/>
                        </a:spcAft>
                      </a:pPr>
                      <a:r>
                        <a:rPr lang="zh-CN" sz="1800" kern="100">
                          <a:effectLst/>
                        </a:rPr>
                        <a:t>特种设备定期自行检查记录（报告）</a:t>
                      </a:r>
                      <a:endParaRPr lang="zh-CN" sz="1800" kern="100">
                        <a:effectLst/>
                        <a:latin typeface="Times New Roman" panose="02020603050405020304"/>
                        <a:ea typeface="宋体" panose="02010600030101010101" pitchFamily="2" charset="-122"/>
                      </a:endParaRPr>
                    </a:p>
                  </a:txBody>
                  <a:tcPr marL="32515" marR="32515" marT="0" marB="0" anchor="ctr"/>
                </a:tc>
                <a:tc>
                  <a:txBody>
                    <a:bodyPr/>
                    <a:lstStyle/>
                    <a:p>
                      <a:pPr algn="l">
                        <a:spcAft>
                          <a:spcPts val="0"/>
                        </a:spcAft>
                      </a:pPr>
                      <a:r>
                        <a:rPr lang="en-US" sz="1800" kern="100" dirty="0">
                          <a:effectLst/>
                        </a:rPr>
                        <a:t> </a:t>
                      </a:r>
                      <a:r>
                        <a:rPr lang="zh-CN" altLang="en-US" sz="1800" kern="100" dirty="0" smtClean="0">
                          <a:effectLst/>
                        </a:rPr>
                        <a:t>根据相关安全技术规范和产品使用维护保养说明的要求进行定期自行检查，并且做出记录，如电梯的年度定期检验报告等</a:t>
                      </a:r>
                      <a:endParaRPr lang="zh-CN" sz="1800" kern="100" dirty="0">
                        <a:effectLst/>
                        <a:latin typeface="Times New Roman" panose="02020603050405020304"/>
                        <a:ea typeface="宋体" panose="02010600030101010101" pitchFamily="2" charset="-122"/>
                      </a:endParaRPr>
                    </a:p>
                  </a:txBody>
                  <a:tcPr marL="32515" marR="32515" marT="0" marB="0"/>
                </a:tc>
              </a:tr>
              <a:tr h="1398248">
                <a:tc>
                  <a:txBody>
                    <a:bodyPr/>
                    <a:lstStyle/>
                    <a:p>
                      <a:pPr marL="0" lvl="0" indent="0" algn="ctr">
                        <a:spcAft>
                          <a:spcPts val="0"/>
                        </a:spcAft>
                        <a:buFont typeface="+mj-lt"/>
                        <a:buNone/>
                      </a:pPr>
                      <a:r>
                        <a:rPr lang="en-US" altLang="zh-CN" sz="1800" kern="100" dirty="0" smtClean="0">
                          <a:effectLst/>
                          <a:latin typeface="+mn-lt"/>
                          <a:ea typeface="+mn-ea"/>
                        </a:rPr>
                        <a:t>7</a:t>
                      </a:r>
                      <a:endParaRPr lang="zh-CN" sz="1800" kern="100" dirty="0">
                        <a:effectLst/>
                        <a:latin typeface="Times New Roman" panose="02020603050405020304"/>
                        <a:ea typeface="宋体" panose="02010600030101010101" pitchFamily="2" charset="-122"/>
                      </a:endParaRPr>
                    </a:p>
                  </a:txBody>
                  <a:tcPr marL="32515" marR="32515" marT="0" marB="0" anchor="ctr"/>
                </a:tc>
                <a:tc>
                  <a:txBody>
                    <a:bodyPr/>
                    <a:lstStyle/>
                    <a:p>
                      <a:pPr algn="ctr">
                        <a:spcAft>
                          <a:spcPts val="0"/>
                        </a:spcAft>
                      </a:pPr>
                      <a:r>
                        <a:rPr lang="zh-CN" sz="1800" kern="100">
                          <a:effectLst/>
                        </a:rPr>
                        <a:t>特种设备应急预案及演练情况</a:t>
                      </a:r>
                      <a:endParaRPr lang="zh-CN" sz="1800" kern="100">
                        <a:effectLst/>
                        <a:latin typeface="Times New Roman" panose="02020603050405020304"/>
                        <a:ea typeface="宋体" panose="02010600030101010101" pitchFamily="2" charset="-122"/>
                      </a:endParaRPr>
                    </a:p>
                  </a:txBody>
                  <a:tcPr marL="32515" marR="32515" marT="0" marB="0" anchor="ctr"/>
                </a:tc>
                <a:tc>
                  <a:txBody>
                    <a:bodyPr/>
                    <a:lstStyle/>
                    <a:p>
                      <a:pPr algn="l">
                        <a:spcAft>
                          <a:spcPts val="0"/>
                        </a:spcAft>
                      </a:pPr>
                      <a:r>
                        <a:rPr lang="zh-CN" sz="1800" kern="100" dirty="0">
                          <a:effectLst/>
                        </a:rPr>
                        <a:t>按规定设置特种设备安全管理机构和配备专职安全管理员的使用单位，应当制定特种设备事故应急专项预案，每年至少演练一次，并且作出记录；其他使用单位可以在综合应急预案中编制特种设备事故应急的内容，适时开展特种设备事故应急演练，并且作出记录</a:t>
                      </a:r>
                      <a:endParaRPr lang="zh-CN" sz="1800" kern="100" dirty="0">
                        <a:effectLst/>
                        <a:latin typeface="Times New Roman" panose="02020603050405020304"/>
                        <a:ea typeface="宋体" panose="02010600030101010101" pitchFamily="2" charset="-122"/>
                      </a:endParaRPr>
                    </a:p>
                  </a:txBody>
                  <a:tcPr marL="32515" marR="32515" marT="0" marB="0"/>
                </a:tc>
              </a:tr>
            </a:tbl>
          </a:graphicData>
        </a:graphic>
      </p:graphicFrame>
    </p:spTree>
  </p:cSld>
  <p:clrMapOvr>
    <a:masterClrMapping/>
  </p:clrMapOvr>
  <p:transition spd="slow" advTm="11416">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7318" y="1001488"/>
            <a:ext cx="7619999" cy="4824398"/>
          </a:xfrm>
          <a:prstGeom prst="rect">
            <a:avLst/>
          </a:prstGeom>
          <a:noFill/>
        </p:spPr>
        <p:txBody>
          <a:bodyPr wrap="square" rtlCol="0">
            <a:spAutoFit/>
          </a:bodyPr>
          <a:lstStyle/>
          <a:p>
            <a:pPr>
              <a:lnSpc>
                <a:spcPct val="150000"/>
              </a:lnSpc>
              <a:tabLst>
                <a:tab pos="558800" algn="l"/>
              </a:tabLst>
            </a:pPr>
            <a:r>
              <a:rPr kumimoji="1" lang="zh-CN" altLang="en-US" sz="2000" b="1" kern="0" dirty="0">
                <a:solidFill>
                  <a:srgbClr val="FF0000"/>
                </a:solidFill>
                <a:latin typeface="+mn-ea"/>
              </a:rPr>
              <a:t>风险点识别（单元划分）：</a:t>
            </a:r>
            <a:r>
              <a:rPr kumimoji="1" lang="zh-CN" altLang="en-US" sz="2000" kern="0" dirty="0">
                <a:latin typeface="+mn-ea"/>
              </a:rPr>
              <a:t>可按车间、班组、岗位所管辖的区域，以区域内</a:t>
            </a:r>
            <a:r>
              <a:rPr kumimoji="1" lang="zh-CN" altLang="en-US" sz="2000" b="1" kern="0" dirty="0">
                <a:solidFill>
                  <a:srgbClr val="FF0000"/>
                </a:solidFill>
                <a:latin typeface="+mn-ea"/>
              </a:rPr>
              <a:t>活动、过程</a:t>
            </a:r>
            <a:r>
              <a:rPr kumimoji="1" lang="zh-CN" altLang="en-US" sz="2000" kern="0" dirty="0">
                <a:latin typeface="+mn-ea"/>
              </a:rPr>
              <a:t>及所包含的</a:t>
            </a:r>
            <a:r>
              <a:rPr kumimoji="1" lang="zh-CN" altLang="en-US" sz="2000" b="1" kern="0" dirty="0">
                <a:solidFill>
                  <a:srgbClr val="FF0000"/>
                </a:solidFill>
                <a:latin typeface="+mn-ea"/>
              </a:rPr>
              <a:t>设施设备</a:t>
            </a:r>
            <a:r>
              <a:rPr kumimoji="1" lang="zh-CN" altLang="en-US" sz="2000" kern="0" dirty="0">
                <a:latin typeface="+mn-ea"/>
              </a:rPr>
              <a:t>为内容对识别单元再进行细分，形成相对独立的“模块”</a:t>
            </a:r>
            <a:r>
              <a:rPr kumimoji="1" lang="zh-CN" altLang="en-US" sz="2000" kern="0" dirty="0" smtClean="0">
                <a:latin typeface="+mn-ea"/>
              </a:rPr>
              <a:t>单元</a:t>
            </a:r>
            <a:endParaRPr kumimoji="1" lang="en-US" altLang="zh-CN" sz="2000" kern="0" dirty="0" smtClean="0">
              <a:latin typeface="+mn-ea"/>
            </a:endParaRPr>
          </a:p>
          <a:p>
            <a:pPr lvl="0">
              <a:lnSpc>
                <a:spcPts val="2700"/>
              </a:lnSpc>
            </a:pPr>
            <a:r>
              <a:rPr lang="zh-CN" altLang="en-US" sz="2000" b="1" dirty="0">
                <a:solidFill>
                  <a:srgbClr val="FF0000"/>
                </a:solidFill>
                <a:latin typeface="+mn-ea"/>
                <a:sym typeface="Arial" panose="020B0604020202020204" pitchFamily="34" charset="0"/>
              </a:rPr>
              <a:t>危险源：</a:t>
            </a:r>
            <a:r>
              <a:rPr lang="zh-CN" altLang="en-US" sz="2000" dirty="0">
                <a:latin typeface="+mn-ea"/>
                <a:sym typeface="Arial" panose="020B0604020202020204" pitchFamily="34" charset="0"/>
              </a:rPr>
              <a:t>可能导致人身伤害和（或）健康损害和（或）财产损失的根源、状态或行为，或它们的组合。</a:t>
            </a:r>
            <a:endParaRPr lang="zh-CN" altLang="en-US" sz="2000" dirty="0">
              <a:latin typeface="+mn-ea"/>
              <a:sym typeface="Arial" panose="020B0604020202020204" pitchFamily="34" charset="0"/>
            </a:endParaRPr>
          </a:p>
          <a:p>
            <a:pPr lvl="0">
              <a:lnSpc>
                <a:spcPts val="2700"/>
              </a:lnSpc>
            </a:pPr>
            <a:r>
              <a:rPr lang="zh-CN" altLang="en-US" sz="2000" dirty="0">
                <a:solidFill>
                  <a:srgbClr val="FF0000"/>
                </a:solidFill>
                <a:latin typeface="+mn-ea"/>
                <a:sym typeface="Arial" panose="020B0604020202020204" pitchFamily="34" charset="0"/>
              </a:rPr>
              <a:t>   </a:t>
            </a:r>
            <a:r>
              <a:rPr lang="zh-CN" altLang="en-US" sz="2000" b="1" dirty="0" smtClean="0">
                <a:solidFill>
                  <a:srgbClr val="FF0000"/>
                </a:solidFill>
                <a:latin typeface="+mn-ea"/>
                <a:sym typeface="Arial" panose="020B0604020202020204" pitchFamily="34" charset="0"/>
              </a:rPr>
              <a:t>根源：</a:t>
            </a:r>
            <a:r>
              <a:rPr lang="zh-CN" altLang="en-US" sz="2000" dirty="0" smtClean="0">
                <a:latin typeface="+mn-ea"/>
                <a:sym typeface="Arial" panose="020B0604020202020204" pitchFamily="34" charset="0"/>
              </a:rPr>
              <a:t>是</a:t>
            </a:r>
            <a:r>
              <a:rPr lang="zh-CN" altLang="en-US" sz="2000" dirty="0">
                <a:latin typeface="+mn-ea"/>
                <a:sym typeface="Arial" panose="020B0604020202020204" pitchFamily="34" charset="0"/>
              </a:rPr>
              <a:t>指具有能量或产生、释放能量的物理实体或有害物质。如运转着的机械、易燃液体、爆炸品、噪声源、粉尘源等。</a:t>
            </a:r>
            <a:endParaRPr lang="en-US" altLang="zh-CN" sz="2000" dirty="0">
              <a:latin typeface="+mn-ea"/>
              <a:sym typeface="Arial" panose="020B0604020202020204" pitchFamily="34" charset="0"/>
            </a:endParaRPr>
          </a:p>
          <a:p>
            <a:pPr lvl="0">
              <a:lnSpc>
                <a:spcPts val="2700"/>
              </a:lnSpc>
            </a:pPr>
            <a:r>
              <a:rPr lang="en-US" altLang="zh-CN" sz="2000" dirty="0">
                <a:solidFill>
                  <a:srgbClr val="FF0000"/>
                </a:solidFill>
                <a:latin typeface="+mn-ea"/>
                <a:sym typeface="Arial" panose="020B0604020202020204" pitchFamily="34" charset="0"/>
              </a:rPr>
              <a:t>   </a:t>
            </a:r>
            <a:r>
              <a:rPr lang="zh-CN" altLang="en-US" sz="2000" b="1" dirty="0" smtClean="0">
                <a:solidFill>
                  <a:srgbClr val="FF0000"/>
                </a:solidFill>
                <a:latin typeface="+mn-ea"/>
                <a:sym typeface="Arial" panose="020B0604020202020204" pitchFamily="34" charset="0"/>
              </a:rPr>
              <a:t>状态：</a:t>
            </a:r>
            <a:r>
              <a:rPr lang="zh-CN" altLang="en-US" sz="2000" dirty="0" smtClean="0">
                <a:latin typeface="+mn-ea"/>
                <a:sym typeface="Arial" panose="020B0604020202020204" pitchFamily="34" charset="0"/>
              </a:rPr>
              <a:t>是</a:t>
            </a:r>
            <a:r>
              <a:rPr lang="zh-CN" altLang="en-US" sz="2000" dirty="0">
                <a:latin typeface="+mn-ea"/>
                <a:sym typeface="Arial" panose="020B0604020202020204" pitchFamily="34" charset="0"/>
              </a:rPr>
              <a:t>指不良的物的状态和环境的状态等。</a:t>
            </a:r>
            <a:endParaRPr lang="en-US" altLang="zh-CN" sz="2000" dirty="0">
              <a:latin typeface="+mn-ea"/>
              <a:sym typeface="Arial" panose="020B0604020202020204" pitchFamily="34" charset="0"/>
            </a:endParaRPr>
          </a:p>
          <a:p>
            <a:pPr lvl="0">
              <a:lnSpc>
                <a:spcPts val="2700"/>
              </a:lnSpc>
            </a:pPr>
            <a:r>
              <a:rPr lang="en-US" altLang="zh-CN" sz="2000" b="1" dirty="0">
                <a:solidFill>
                  <a:srgbClr val="FF0000"/>
                </a:solidFill>
                <a:latin typeface="+mn-ea"/>
                <a:sym typeface="Arial" panose="020B0604020202020204" pitchFamily="34" charset="0"/>
              </a:rPr>
              <a:t>   </a:t>
            </a:r>
            <a:r>
              <a:rPr lang="zh-CN" altLang="en-US" sz="2000" b="1" dirty="0" smtClean="0">
                <a:solidFill>
                  <a:srgbClr val="FF0000"/>
                </a:solidFill>
                <a:latin typeface="+mn-ea"/>
                <a:sym typeface="Arial" panose="020B0604020202020204" pitchFamily="34" charset="0"/>
              </a:rPr>
              <a:t>行为：</a:t>
            </a:r>
            <a:r>
              <a:rPr lang="zh-CN" altLang="en-US" sz="2000" dirty="0" smtClean="0">
                <a:latin typeface="+mn-ea"/>
                <a:sym typeface="Arial" panose="020B0604020202020204" pitchFamily="34" charset="0"/>
              </a:rPr>
              <a:t>是</a:t>
            </a:r>
            <a:r>
              <a:rPr lang="zh-CN" altLang="en-US" sz="2000" dirty="0">
                <a:latin typeface="+mn-ea"/>
                <a:sym typeface="Arial" panose="020B0604020202020204" pitchFamily="34" charset="0"/>
              </a:rPr>
              <a:t>指决策人员、管理人员以及从业人员的决策行为、管理行为以及作业行为。</a:t>
            </a:r>
            <a:endParaRPr lang="en-US" altLang="zh-CN" sz="2000" dirty="0">
              <a:latin typeface="+mn-ea"/>
              <a:sym typeface="Arial" panose="020B0604020202020204" pitchFamily="34" charset="0"/>
            </a:endParaRPr>
          </a:p>
          <a:p>
            <a:pPr>
              <a:lnSpc>
                <a:spcPct val="150000"/>
              </a:lnSpc>
              <a:tabLst>
                <a:tab pos="558800" algn="l"/>
              </a:tabLst>
            </a:pPr>
            <a:endParaRPr kumimoji="1" lang="en-US" altLang="zh-CN" sz="2000" kern="0" dirty="0" smtClean="0">
              <a:latin typeface="+mn-ea"/>
            </a:endParaRPr>
          </a:p>
          <a:p>
            <a:pPr>
              <a:lnSpc>
                <a:spcPct val="150000"/>
              </a:lnSpc>
              <a:tabLst>
                <a:tab pos="558800" algn="l"/>
              </a:tabLst>
            </a:pPr>
            <a:endParaRPr kumimoji="1" lang="en-US" altLang="zh-CN" sz="2000" kern="0" dirty="0">
              <a:latin typeface="+mn-ea"/>
            </a:endParaRPr>
          </a:p>
        </p:txBody>
      </p:sp>
      <p:sp>
        <p:nvSpPr>
          <p:cNvPr id="55" name="Freeform 8"/>
          <p:cNvSpPr/>
          <p:nvPr/>
        </p:nvSpPr>
        <p:spPr bwMode="auto">
          <a:xfrm>
            <a:off x="4486862" y="407020"/>
            <a:ext cx="2244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039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5D154FC0-967E-4ED7-B961-06F53FA96011}"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6645">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85171" y="1578769"/>
            <a:ext cx="3007858" cy="3785652"/>
          </a:xfrm>
          <a:prstGeom prst="rect">
            <a:avLst/>
          </a:prstGeom>
          <a:noFill/>
        </p:spPr>
        <p:txBody>
          <a:bodyPr wrap="square" rtlCol="0">
            <a:spAutoFit/>
          </a:bodyPr>
          <a:lstStyle/>
          <a:p>
            <a:pPr lvl="0" defTabSz="914400" fontAlgn="base">
              <a:spcBef>
                <a:spcPct val="0"/>
              </a:spcBef>
              <a:spcAft>
                <a:spcPct val="0"/>
              </a:spcAft>
              <a:defRPr/>
            </a:pPr>
            <a:r>
              <a:rPr kumimoji="1" lang="zh-CN" altLang="en-US" sz="2000" kern="0" dirty="0">
                <a:solidFill>
                  <a:srgbClr val="FF0000"/>
                </a:solidFill>
                <a:latin typeface="微软雅黑" panose="020B0503020204020204" pitchFamily="34" charset="-122"/>
                <a:ea typeface="微软雅黑" panose="020B0503020204020204" pitchFamily="34" charset="-122"/>
              </a:rPr>
              <a:t>第一类危险源</a:t>
            </a:r>
            <a:r>
              <a:rPr kumimoji="1" lang="zh-CN" altLang="en-US" sz="2000" kern="0" dirty="0" smtClean="0">
                <a:solidFill>
                  <a:srgbClr val="FF0000"/>
                </a:solidFill>
                <a:latin typeface="微软雅黑" panose="020B0503020204020204" pitchFamily="34" charset="-122"/>
                <a:ea typeface="微软雅黑" panose="020B0503020204020204" pitchFamily="34" charset="-122"/>
              </a:rPr>
              <a:t>辨识</a:t>
            </a:r>
            <a:r>
              <a:rPr kumimoji="1" lang="en-US" altLang="zh-CN" sz="2000" kern="0" dirty="0" smtClean="0">
                <a:solidFill>
                  <a:srgbClr val="FF0000"/>
                </a:solidFill>
                <a:latin typeface="微软雅黑" panose="020B0503020204020204" pitchFamily="34" charset="-122"/>
                <a:ea typeface="微软雅黑" panose="020B0503020204020204" pitchFamily="34" charset="-122"/>
              </a:rPr>
              <a:t>:</a:t>
            </a:r>
            <a:r>
              <a:rPr kumimoji="1" lang="zh-CN" altLang="zh-CN" sz="2000" kern="0" dirty="0">
                <a:latin typeface="微软雅黑" panose="020B0503020204020204" pitchFamily="34" charset="-122"/>
                <a:ea typeface="微软雅黑" panose="020B0503020204020204" pitchFamily="34" charset="-122"/>
              </a:rPr>
              <a:t>使人体或物体具有较高势能的装置设备场所（如人员高处作业、吊装物等</a:t>
            </a:r>
            <a:r>
              <a:rPr kumimoji="1" lang="zh-CN" altLang="zh-CN" sz="2000" kern="0" dirty="0" smtClean="0">
                <a:latin typeface="微软雅黑" panose="020B0503020204020204" pitchFamily="34" charset="-122"/>
                <a:ea typeface="微软雅黑" panose="020B0503020204020204" pitchFamily="34" charset="-122"/>
              </a:rPr>
              <a:t>）</a:t>
            </a:r>
            <a:r>
              <a:rPr kumimoji="1" lang="en-US" altLang="zh-CN" sz="2000" kern="0" dirty="0" smtClean="0">
                <a:latin typeface="微软雅黑" panose="020B0503020204020204" pitchFamily="34" charset="-122"/>
                <a:ea typeface="微软雅黑" panose="020B0503020204020204" pitchFamily="34" charset="-122"/>
              </a:rPr>
              <a:t>,</a:t>
            </a:r>
            <a:r>
              <a:rPr kumimoji="1" lang="zh-CN" altLang="zh-CN" sz="2000" kern="0" dirty="0">
                <a:latin typeface="微软雅黑" panose="020B0503020204020204" pitchFamily="34" charset="-122"/>
                <a:ea typeface="微软雅黑" panose="020B0503020204020204" pitchFamily="34" charset="-122"/>
              </a:rPr>
              <a:t>一旦失控可能产生巨大能量的装置、设备、场所（如煤气发生炉等</a:t>
            </a:r>
            <a:endParaRPr kumimoji="1" lang="zh-CN" altLang="zh-CN" sz="2000" kern="0" dirty="0">
              <a:latin typeface="微软雅黑" panose="020B0503020204020204" pitchFamily="34" charset="-122"/>
              <a:ea typeface="微软雅黑" panose="020B0503020204020204" pitchFamily="34" charset="-122"/>
            </a:endParaRPr>
          </a:p>
          <a:p>
            <a:pPr defTabSz="914400" fontAlgn="base">
              <a:spcBef>
                <a:spcPct val="0"/>
              </a:spcBef>
              <a:spcAft>
                <a:spcPct val="0"/>
              </a:spcAft>
              <a:defRPr/>
            </a:pPr>
            <a:endParaRPr kumimoji="1" lang="zh-CN" altLang="zh-CN" sz="2000" b="1" kern="0" dirty="0">
              <a:latin typeface="微软雅黑" panose="020B0503020204020204" pitchFamily="34" charset="-122"/>
              <a:ea typeface="微软雅黑" panose="020B0503020204020204" pitchFamily="34" charset="-122"/>
            </a:endParaRPr>
          </a:p>
          <a:p>
            <a:pPr lvl="0" defTabSz="914400" fontAlgn="base">
              <a:spcBef>
                <a:spcPct val="0"/>
              </a:spcBef>
              <a:spcAft>
                <a:spcPct val="0"/>
              </a:spcAft>
              <a:defRPr/>
            </a:pPr>
            <a:endParaRPr kumimoji="1" lang="zh-CN" altLang="en-US" sz="2000" b="1" kern="0" dirty="0">
              <a:latin typeface="微软雅黑" panose="020B0503020204020204" pitchFamily="34" charset="-122"/>
              <a:ea typeface="微软雅黑" panose="020B0503020204020204" pitchFamily="34" charset="-122"/>
            </a:endParaRPr>
          </a:p>
          <a:p>
            <a:pPr>
              <a:lnSpc>
                <a:spcPct val="150000"/>
              </a:lnSpc>
              <a:tabLst>
                <a:tab pos="558800" algn="l"/>
              </a:tabLst>
            </a:pPr>
            <a:endParaRPr kumimoji="1" lang="en-US" altLang="zh-CN" sz="2000" kern="0" dirty="0" smtClean="0">
              <a:latin typeface="+mn-ea"/>
            </a:endParaRPr>
          </a:p>
          <a:p>
            <a:pPr>
              <a:lnSpc>
                <a:spcPct val="150000"/>
              </a:lnSpc>
              <a:tabLst>
                <a:tab pos="558800" algn="l"/>
              </a:tabLst>
            </a:pPr>
            <a:endParaRPr kumimoji="1" lang="en-US" altLang="zh-CN" sz="2000" kern="0" dirty="0">
              <a:latin typeface="+mn-ea"/>
            </a:endParaRPr>
          </a:p>
        </p:txBody>
      </p:sp>
      <p:sp>
        <p:nvSpPr>
          <p:cNvPr id="55" name="Freeform 8"/>
          <p:cNvSpPr/>
          <p:nvPr/>
        </p:nvSpPr>
        <p:spPr bwMode="auto">
          <a:xfrm>
            <a:off x="4486862" y="407020"/>
            <a:ext cx="2244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039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5D154FC0-967E-4ED7-B961-06F53FA96011}"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pSp>
        <p:nvGrpSpPr>
          <p:cNvPr id="12" name="组合 6"/>
          <p:cNvGrpSpPr/>
          <p:nvPr/>
        </p:nvGrpSpPr>
        <p:grpSpPr>
          <a:xfrm>
            <a:off x="4554823" y="1578769"/>
            <a:ext cx="3621088" cy="2338387"/>
            <a:chOff x="6590947" y="1438277"/>
            <a:chExt cx="3821204" cy="3049268"/>
          </a:xfrm>
        </p:grpSpPr>
        <p:sp>
          <p:nvSpPr>
            <p:cNvPr id="13" name="Rectangle 11"/>
            <p:cNvSpPr>
              <a:spLocks noChangeArrowheads="1"/>
            </p:cNvSpPr>
            <p:nvPr/>
          </p:nvSpPr>
          <p:spPr bwMode="auto">
            <a:xfrm>
              <a:off x="6590947" y="1781915"/>
              <a:ext cx="624862" cy="2320590"/>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7"/>
            <p:cNvGrpSpPr/>
            <p:nvPr/>
          </p:nvGrpSpPr>
          <p:grpSpPr>
            <a:xfrm>
              <a:off x="7731122" y="1438277"/>
              <a:ext cx="2681029" cy="3049268"/>
              <a:chOff x="7330819" y="1944690"/>
              <a:chExt cx="3517559" cy="3999822"/>
            </a:xfrm>
          </p:grpSpPr>
          <p:sp>
            <p:nvSpPr>
              <p:cNvPr id="17" name="Freeform 7"/>
              <p:cNvSpPr/>
              <p:nvPr/>
            </p:nvSpPr>
            <p:spPr bwMode="auto">
              <a:xfrm rot="10800000">
                <a:off x="7331683" y="2308557"/>
                <a:ext cx="485743" cy="2957098"/>
              </a:xfrm>
              <a:custGeom>
                <a:avLst/>
                <a:gdLst>
                  <a:gd name="T0" fmla="*/ 0 w 227"/>
                  <a:gd name="T1" fmla="*/ 0 h 2178"/>
                  <a:gd name="T2" fmla="*/ 385762 w 227"/>
                  <a:gd name="T3" fmla="*/ 0 h 2178"/>
                  <a:gd name="T4" fmla="*/ 385762 w 227"/>
                  <a:gd name="T5" fmla="*/ 3705225 h 2178"/>
                  <a:gd name="T6" fmla="*/ 0 w 227"/>
                  <a:gd name="T7" fmla="*/ 3705225 h 2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p:spPr>
            <p:txBody>
              <a:bodyPr lIns="106896" tIns="53443" rIns="106896" bIns="5344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Line 8"/>
              <p:cNvSpPr>
                <a:spLocks noChangeShapeType="1"/>
              </p:cNvSpPr>
              <p:nvPr/>
            </p:nvSpPr>
            <p:spPr bwMode="auto">
              <a:xfrm rot="10980000" flipV="1">
                <a:off x="7342672" y="4288102"/>
                <a:ext cx="454973" cy="24440"/>
              </a:xfrm>
              <a:prstGeom prst="line">
                <a:avLst/>
              </a:prstGeom>
              <a:noFill/>
              <a:ln w="19050">
                <a:solidFill>
                  <a:srgbClr val="5F5F5F"/>
                </a:solidFill>
                <a:round/>
              </a:ln>
              <a:effectLst/>
            </p:spPr>
            <p:txBody>
              <a:bodyPr lIns="106896" tIns="53443" rIns="106896" bIns="5344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Line 10"/>
              <p:cNvSpPr>
                <a:spLocks noChangeShapeType="1"/>
              </p:cNvSpPr>
              <p:nvPr/>
            </p:nvSpPr>
            <p:spPr bwMode="auto">
              <a:xfrm rot="10800000">
                <a:off x="7331683" y="3307834"/>
                <a:ext cx="485743" cy="0"/>
              </a:xfrm>
              <a:prstGeom prst="line">
                <a:avLst/>
              </a:prstGeom>
              <a:noFill/>
              <a:ln w="19050">
                <a:solidFill>
                  <a:srgbClr val="5F5F5F"/>
                </a:solidFill>
                <a:round/>
              </a:ln>
              <a:effectLst/>
            </p:spPr>
            <p:txBody>
              <a:bodyPr lIns="106896" tIns="53443" rIns="106896" bIns="5344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0" name="Rectangle 11"/>
              <p:cNvSpPr>
                <a:spLocks noChangeArrowheads="1"/>
              </p:cNvSpPr>
              <p:nvPr/>
            </p:nvSpPr>
            <p:spPr bwMode="auto">
              <a:xfrm>
                <a:off x="7797645" y="1944690"/>
                <a:ext cx="3050733" cy="733165"/>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人的因素</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人的失误</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sp>
            <p:nvSpPr>
              <p:cNvPr id="21" name="Rectangle 12"/>
              <p:cNvSpPr>
                <a:spLocks noChangeArrowheads="1"/>
              </p:cNvSpPr>
              <p:nvPr/>
            </p:nvSpPr>
            <p:spPr bwMode="auto">
              <a:xfrm>
                <a:off x="7797645" y="2930389"/>
                <a:ext cx="3050733" cy="847213"/>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物的因素 </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物的故障</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sp>
            <p:nvSpPr>
              <p:cNvPr id="22" name="Rectangle 13"/>
              <p:cNvSpPr>
                <a:spLocks noChangeArrowheads="1"/>
              </p:cNvSpPr>
              <p:nvPr/>
            </p:nvSpPr>
            <p:spPr bwMode="auto">
              <a:xfrm>
                <a:off x="7797645" y="3926951"/>
                <a:ext cx="3050733" cy="828204"/>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环境因素</a:t>
                </a: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作业条件</a:t>
                </a: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sp>
            <p:nvSpPr>
              <p:cNvPr id="24" name="Rectangle 14"/>
              <p:cNvSpPr>
                <a:spLocks noChangeArrowheads="1"/>
              </p:cNvSpPr>
              <p:nvPr/>
            </p:nvSpPr>
            <p:spPr bwMode="auto">
              <a:xfrm>
                <a:off x="7797645" y="4942521"/>
                <a:ext cx="2938638" cy="1001991"/>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管理因素</a:t>
                </a: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管理缺陷</a:t>
                </a: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ea"/>
                </a:endParaRPr>
              </a:p>
            </p:txBody>
          </p:sp>
        </p:grpSp>
        <p:sp>
          <p:nvSpPr>
            <p:cNvPr id="15" name="文本框 3"/>
            <p:cNvSpPr txBox="1">
              <a:spLocks noChangeArrowheads="1"/>
            </p:cNvSpPr>
            <p:nvPr/>
          </p:nvSpPr>
          <p:spPr bwMode="auto">
            <a:xfrm>
              <a:off x="6673034" y="1769494"/>
              <a:ext cx="381953" cy="2287468"/>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18"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18"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18"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18"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18"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18"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18"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18"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18"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第二类危险源</a:t>
              </a:r>
              <a:endParaRPr kumimoji="1"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cxnSp>
        <p:nvCxnSpPr>
          <p:cNvPr id="6" name="直接连接符 5"/>
          <p:cNvCxnSpPr/>
          <p:nvPr/>
        </p:nvCxnSpPr>
        <p:spPr>
          <a:xfrm flipH="1">
            <a:off x="5146961" y="2650331"/>
            <a:ext cx="4889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6645">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8"/>
          <p:cNvSpPr/>
          <p:nvPr/>
        </p:nvSpPr>
        <p:spPr bwMode="auto">
          <a:xfrm>
            <a:off x="4486862" y="407020"/>
            <a:ext cx="2244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039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5D154FC0-967E-4ED7-B961-06F53FA96011}"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pic>
        <p:nvPicPr>
          <p:cNvPr id="26" name="Picture 2"/>
          <p:cNvPicPr>
            <a:picLocks noChangeAspect="1"/>
          </p:cNvPicPr>
          <p:nvPr/>
        </p:nvPicPr>
        <p:blipFill>
          <a:blip r:embed="rId1"/>
          <a:stretch>
            <a:fillRect/>
          </a:stretch>
        </p:blipFill>
        <p:spPr>
          <a:xfrm>
            <a:off x="1028701" y="1346246"/>
            <a:ext cx="6400799" cy="3599512"/>
          </a:xfrm>
          <a:prstGeom prst="rect">
            <a:avLst/>
          </a:prstGeom>
          <a:noFill/>
          <a:ln w="9525">
            <a:noFill/>
          </a:ln>
        </p:spPr>
      </p:pic>
    </p:spTree>
  </p:cSld>
  <p:clrMapOvr>
    <a:masterClrMapping/>
  </p:clrMapOvr>
  <p:transition spd="slow" advTm="16645">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7" y="1002890"/>
            <a:ext cx="6577781" cy="1443985"/>
          </a:xfrm>
          <a:prstGeom prst="rect">
            <a:avLst/>
          </a:prstGeom>
          <a:noFill/>
        </p:spPr>
        <p:txBody>
          <a:bodyPr wrap="square" rtlCol="0">
            <a:spAutoFit/>
          </a:bodyPr>
          <a:lstStyle/>
          <a:p>
            <a:endParaRPr lang="en-US" altLang="zh-CN" sz="400" dirty="0" smtClean="0"/>
          </a:p>
          <a:p>
            <a:pPr lvl="0">
              <a:lnSpc>
                <a:spcPct val="130000"/>
              </a:lnSpc>
              <a:spcBef>
                <a:spcPts val="665"/>
              </a:spcBef>
            </a:pPr>
            <a:r>
              <a:rPr lang="zh-CN" altLang="en-US" sz="2000" dirty="0">
                <a:latin typeface="微软雅黑" panose="020B0503020204020204" pitchFamily="34" charset="-122"/>
                <a:ea typeface="微软雅黑" panose="020B0503020204020204" pitchFamily="34" charset="-122"/>
              </a:rPr>
              <a:t>2015年8月12日，天津港“8·12”瑞海公司危险品仓库特别重大火灾爆炸事故发生后，从国家层面开始重新思考和定位当前的安全监管模式和企业事故预防水平</a:t>
            </a:r>
            <a:r>
              <a:rPr lang="zh-CN" altLang="en-US" sz="2000" dirty="0" smtClean="0">
                <a:latin typeface="微软雅黑" panose="020B0503020204020204" pitchFamily="34" charset="-122"/>
                <a:ea typeface="微软雅黑" panose="020B0503020204020204" pitchFamily="34" charset="-122"/>
              </a:rPr>
              <a:t>问题</a:t>
            </a:r>
            <a:endParaRPr lang="zh-CN" altLang="en-US" sz="2000" dirty="0">
              <a:latin typeface="微软雅黑" panose="020B0503020204020204" pitchFamily="34" charset="-122"/>
              <a:ea typeface="微软雅黑" panose="020B0503020204020204" pitchFamily="34" charset="-122"/>
            </a:endParaRPr>
          </a:p>
        </p:txBody>
      </p:sp>
      <p:sp>
        <p:nvSpPr>
          <p:cNvPr id="29" name="五边形 28"/>
          <p:cNvSpPr/>
          <p:nvPr/>
        </p:nvSpPr>
        <p:spPr bwMode="auto">
          <a:xfrm>
            <a:off x="671543" y="132844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pic>
        <p:nvPicPr>
          <p:cNvPr id="16" name="Picture 3"/>
          <p:cNvPicPr>
            <a:picLocks noChangeAspect="1" noChangeArrowheads="1"/>
          </p:cNvPicPr>
          <p:nvPr/>
        </p:nvPicPr>
        <p:blipFill rotWithShape="1">
          <a:blip r:embed="rId1"/>
          <a:srcRect t="46386" r="1149" b="10498"/>
          <a:stretch>
            <a:fillRect/>
          </a:stretch>
        </p:blipFill>
        <p:spPr bwMode="auto">
          <a:xfrm>
            <a:off x="42040" y="2543506"/>
            <a:ext cx="9038897" cy="2217675"/>
          </a:xfrm>
          <a:prstGeom prst="rect">
            <a:avLst/>
          </a:prstGeom>
          <a:noFill/>
        </p:spPr>
      </p:pic>
      <p:sp>
        <p:nvSpPr>
          <p:cNvPr id="17" name="Freeform 8"/>
          <p:cNvSpPr/>
          <p:nvPr/>
        </p:nvSpPr>
        <p:spPr bwMode="auto">
          <a:xfrm>
            <a:off x="3534362" y="407020"/>
            <a:ext cx="346552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TextBox 44"/>
          <p:cNvSpPr txBox="1"/>
          <p:nvPr/>
        </p:nvSpPr>
        <p:spPr>
          <a:xfrm>
            <a:off x="3738020" y="407020"/>
            <a:ext cx="372432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bg1"/>
                </a:solidFill>
                <a:latin typeface="+mj-ea"/>
              </a:rPr>
              <a:t>1.</a:t>
            </a:r>
            <a:r>
              <a:rPr lang="zh-CN" altLang="en-US" sz="2000" spc="70" dirty="0">
                <a:solidFill>
                  <a:schemeClr val="bg1"/>
                </a:solidFill>
                <a:latin typeface="+mj-ea"/>
              </a:rPr>
              <a:t>“双重预防机制”来源</a:t>
            </a:r>
            <a:endParaRPr lang="en-US" altLang="zh-CN" sz="2000" spc="70" dirty="0">
              <a:solidFill>
                <a:schemeClr val="bg1"/>
              </a:solidFill>
              <a:latin typeface="+mj-ea"/>
            </a:endParaRPr>
          </a:p>
        </p:txBody>
      </p:sp>
      <p:sp>
        <p:nvSpPr>
          <p:cNvPr id="3" name="日期占位符 2"/>
          <p:cNvSpPr>
            <a:spLocks noGrp="1"/>
          </p:cNvSpPr>
          <p:nvPr>
            <p:ph type="dt" sz="half" idx="10"/>
          </p:nvPr>
        </p:nvSpPr>
        <p:spPr/>
        <p:txBody>
          <a:bodyPr/>
          <a:lstStyle/>
          <a:p>
            <a:fld id="{63BFA53E-B032-4A9B-A613-27C0CB1D4A5C}"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40317">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333090"/>
            <a:ext cx="6950833" cy="707886"/>
          </a:xfrm>
          <a:prstGeom prst="rect">
            <a:avLst/>
          </a:prstGeom>
          <a:noFill/>
        </p:spPr>
        <p:txBody>
          <a:bodyPr wrap="square" rtlCol="0">
            <a:spAutoFit/>
          </a:bodyPr>
          <a:lstStyle/>
          <a:p>
            <a:pPr marL="0" lvl="3"/>
            <a:r>
              <a:rPr lang="zh-CN" altLang="zh-CN" sz="2000" dirty="0"/>
              <a:t>为方便危险源辨识，使用单位应当以在用的</a:t>
            </a:r>
            <a:r>
              <a:rPr lang="zh-CN" altLang="zh-CN" sz="2000" dirty="0">
                <a:solidFill>
                  <a:srgbClr val="FF0000"/>
                </a:solidFill>
              </a:rPr>
              <a:t>单台（套）特种设备</a:t>
            </a:r>
            <a:r>
              <a:rPr lang="zh-CN" altLang="zh-CN" sz="2000" dirty="0"/>
              <a:t>及其</a:t>
            </a:r>
            <a:r>
              <a:rPr lang="zh-CN" altLang="zh-CN" sz="2000" dirty="0">
                <a:solidFill>
                  <a:srgbClr val="FF0000"/>
                </a:solidFill>
              </a:rPr>
              <a:t>作业活动</a:t>
            </a:r>
            <a:r>
              <a:rPr lang="zh-CN" altLang="zh-CN" sz="2000" dirty="0"/>
              <a:t>为辨识单元进行风险</a:t>
            </a:r>
            <a:r>
              <a:rPr lang="zh-CN" altLang="zh-CN" sz="2000" dirty="0" smtClean="0"/>
              <a:t>点划分</a:t>
            </a:r>
            <a:endParaRPr lang="zh-CN" altLang="zh-CN" sz="2000" dirty="0"/>
          </a:p>
        </p:txBody>
      </p:sp>
      <p:sp>
        <p:nvSpPr>
          <p:cNvPr id="55" name="Freeform 8"/>
          <p:cNvSpPr/>
          <p:nvPr/>
        </p:nvSpPr>
        <p:spPr bwMode="auto">
          <a:xfrm>
            <a:off x="4486862" y="407020"/>
            <a:ext cx="22441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039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0" name="TextBox 9"/>
          <p:cNvSpPr txBox="1"/>
          <p:nvPr/>
        </p:nvSpPr>
        <p:spPr>
          <a:xfrm>
            <a:off x="110331" y="1066800"/>
            <a:ext cx="958019" cy="707886"/>
          </a:xfrm>
          <a:prstGeom prst="rect">
            <a:avLst/>
          </a:prstGeom>
          <a:noFill/>
        </p:spPr>
        <p:txBody>
          <a:bodyPr wrap="none" rtlCol="0">
            <a:spAutoFit/>
          </a:bodyPr>
          <a:lstStyle/>
          <a:p>
            <a:r>
              <a:rPr lang="zh-CN" altLang="en-US" sz="2000" dirty="0" smtClean="0"/>
              <a:t>标准</a:t>
            </a:r>
            <a:endParaRPr lang="en-US" altLang="zh-CN" sz="2000" dirty="0" smtClean="0"/>
          </a:p>
          <a:p>
            <a:r>
              <a:rPr lang="en-US" altLang="zh-CN" sz="2000" dirty="0" smtClean="0"/>
              <a:t>5.3.1.1</a:t>
            </a:r>
            <a:endParaRPr lang="zh-CN" altLang="en-US" sz="2000" dirty="0"/>
          </a:p>
        </p:txBody>
      </p:sp>
      <p:sp>
        <p:nvSpPr>
          <p:cNvPr id="11" name="矩形标注 10"/>
          <p:cNvSpPr/>
          <p:nvPr/>
        </p:nvSpPr>
        <p:spPr bwMode="auto">
          <a:xfrm>
            <a:off x="1054100" y="1142999"/>
            <a:ext cx="7112000" cy="990601"/>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5D154FC0-967E-4ED7-B961-06F53FA96011}"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6645">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89001" y="1002890"/>
            <a:ext cx="7632700" cy="3693319"/>
          </a:xfrm>
          <a:prstGeom prst="rect">
            <a:avLst/>
          </a:prstGeom>
          <a:noFill/>
        </p:spPr>
        <p:txBody>
          <a:bodyPr wrap="square" rtlCol="0">
            <a:spAutoFit/>
          </a:bodyPr>
          <a:lstStyle/>
          <a:p>
            <a:pPr marL="0" lvl="3"/>
            <a:r>
              <a:rPr lang="zh-CN" altLang="zh-CN" sz="1800" dirty="0" smtClean="0">
                <a:solidFill>
                  <a:srgbClr val="FF0000"/>
                </a:solidFill>
              </a:rPr>
              <a:t>单台</a:t>
            </a:r>
            <a:r>
              <a:rPr lang="zh-CN" altLang="zh-CN" sz="1800" dirty="0">
                <a:solidFill>
                  <a:srgbClr val="FF0000"/>
                </a:solidFill>
              </a:rPr>
              <a:t>（套）特种</a:t>
            </a:r>
            <a:r>
              <a:rPr lang="zh-CN" altLang="zh-CN" sz="1800" dirty="0" smtClean="0">
                <a:solidFill>
                  <a:srgbClr val="FF0000"/>
                </a:solidFill>
              </a:rPr>
              <a:t>设备</a:t>
            </a:r>
            <a:r>
              <a:rPr lang="zh-CN" altLang="en-US" sz="1800" dirty="0" smtClean="0"/>
              <a:t>为</a:t>
            </a:r>
            <a:r>
              <a:rPr lang="zh-CN" altLang="zh-CN" sz="1800" dirty="0" smtClean="0"/>
              <a:t>风险点</a:t>
            </a:r>
            <a:r>
              <a:rPr lang="zh-CN" altLang="en-US" sz="1800" dirty="0" smtClean="0"/>
              <a:t>，</a:t>
            </a:r>
            <a:r>
              <a:rPr lang="zh-CN" altLang="zh-CN" sz="1800" dirty="0" smtClean="0"/>
              <a:t>分</a:t>
            </a:r>
            <a:r>
              <a:rPr lang="zh-CN" altLang="zh-CN" sz="1800" dirty="0"/>
              <a:t>以下几种：</a:t>
            </a:r>
            <a:r>
              <a:rPr lang="en-US" altLang="zh-CN" sz="1800" dirty="0"/>
              <a:t> </a:t>
            </a:r>
            <a:endParaRPr lang="zh-CN" altLang="zh-CN" sz="1800" dirty="0"/>
          </a:p>
          <a:p>
            <a:pPr marL="342900" indent="-342900">
              <a:buFont typeface="Arial" panose="020B0604020202020204" pitchFamily="34" charset="0"/>
              <a:buChar char="•"/>
            </a:pPr>
            <a:r>
              <a:rPr lang="zh-CN" altLang="zh-CN" sz="1800" dirty="0" smtClean="0"/>
              <a:t>锅炉</a:t>
            </a:r>
            <a:r>
              <a:rPr lang="zh-CN" altLang="zh-CN" sz="1800" dirty="0"/>
              <a:t>，如承压蒸汽锅炉、承压热水锅炉、有机热载体</a:t>
            </a:r>
            <a:r>
              <a:rPr lang="zh-CN" altLang="zh-CN" sz="1800" dirty="0" smtClean="0"/>
              <a:t>锅炉</a:t>
            </a:r>
            <a:r>
              <a:rPr lang="en-US" altLang="zh-CN" sz="1800" dirty="0" smtClean="0"/>
              <a:t> </a:t>
            </a:r>
            <a:endParaRPr lang="zh-CN" altLang="zh-CN" sz="1800" dirty="0"/>
          </a:p>
          <a:p>
            <a:pPr marL="342900" indent="-342900">
              <a:buFont typeface="Arial" panose="020B0604020202020204" pitchFamily="34" charset="0"/>
              <a:buChar char="•"/>
            </a:pPr>
            <a:r>
              <a:rPr lang="zh-CN" altLang="zh-CN" sz="1800" dirty="0" smtClean="0"/>
              <a:t>压力</a:t>
            </a:r>
            <a:r>
              <a:rPr lang="zh-CN" altLang="zh-CN" sz="1800" dirty="0"/>
              <a:t>容器，如固定式压力容器、移动式压力容器、氧</a:t>
            </a:r>
            <a:r>
              <a:rPr lang="zh-CN" altLang="zh-CN" sz="1800" dirty="0" smtClean="0"/>
              <a:t>舱</a:t>
            </a:r>
            <a:r>
              <a:rPr lang="en-US" altLang="zh-CN" sz="1800" dirty="0" smtClean="0"/>
              <a:t> </a:t>
            </a:r>
            <a:endParaRPr lang="zh-CN" altLang="zh-CN" sz="1800" dirty="0"/>
          </a:p>
          <a:p>
            <a:pPr marL="342900" indent="-342900">
              <a:buFont typeface="Arial" panose="020B0604020202020204" pitchFamily="34" charset="0"/>
              <a:buChar char="•"/>
            </a:pPr>
            <a:r>
              <a:rPr lang="zh-CN" altLang="zh-CN" sz="1800" dirty="0" smtClean="0"/>
              <a:t>压力</a:t>
            </a:r>
            <a:r>
              <a:rPr lang="zh-CN" altLang="zh-CN" sz="1800" dirty="0"/>
              <a:t>管道，如长输管道、公用管道、工业</a:t>
            </a:r>
            <a:r>
              <a:rPr lang="zh-CN" altLang="zh-CN" sz="1800" dirty="0" smtClean="0"/>
              <a:t>管道</a:t>
            </a:r>
            <a:r>
              <a:rPr lang="en-US" altLang="zh-CN" sz="1800" dirty="0" smtClean="0"/>
              <a:t> </a:t>
            </a:r>
            <a:endParaRPr lang="zh-CN" altLang="zh-CN" sz="1800" dirty="0"/>
          </a:p>
          <a:p>
            <a:pPr marL="342900" indent="-342900">
              <a:buFont typeface="Arial" panose="020B0604020202020204" pitchFamily="34" charset="0"/>
              <a:buChar char="•"/>
            </a:pPr>
            <a:r>
              <a:rPr lang="zh-CN" altLang="zh-CN" sz="1800" dirty="0" smtClean="0"/>
              <a:t>电梯</a:t>
            </a:r>
            <a:r>
              <a:rPr lang="zh-CN" altLang="zh-CN" sz="1800" dirty="0"/>
              <a:t>，如曳引与强制驱动电梯、液压驱动电梯、自动扶梯与自动人行道、其他类型</a:t>
            </a:r>
            <a:r>
              <a:rPr lang="zh-CN" altLang="zh-CN" sz="1800" dirty="0" smtClean="0"/>
              <a:t>电梯</a:t>
            </a:r>
            <a:r>
              <a:rPr lang="en-US" altLang="zh-CN" sz="1800" dirty="0" smtClean="0"/>
              <a:t> </a:t>
            </a:r>
            <a:endParaRPr lang="zh-CN" altLang="zh-CN" sz="1800" dirty="0"/>
          </a:p>
          <a:p>
            <a:pPr marL="342900" indent="-342900">
              <a:buFont typeface="Arial" panose="020B0604020202020204" pitchFamily="34" charset="0"/>
              <a:buChar char="•"/>
            </a:pPr>
            <a:r>
              <a:rPr lang="zh-CN" altLang="zh-CN" sz="1800" dirty="0" smtClean="0"/>
              <a:t>起重</a:t>
            </a:r>
            <a:r>
              <a:rPr lang="zh-CN" altLang="zh-CN" sz="1800" dirty="0"/>
              <a:t>机械，如桥式起重机、门式起重机、塔式起重机、流动式起重机、门座起重机、升降机、缆索式起重机、桅杆式起重机、机械式停车</a:t>
            </a:r>
            <a:r>
              <a:rPr lang="zh-CN" altLang="zh-CN" sz="1800" dirty="0" smtClean="0"/>
              <a:t>设备</a:t>
            </a:r>
            <a:r>
              <a:rPr lang="en-US" altLang="zh-CN" sz="1800" dirty="0" smtClean="0"/>
              <a:t> </a:t>
            </a:r>
            <a:endParaRPr lang="zh-CN" altLang="zh-CN" sz="1800" dirty="0"/>
          </a:p>
          <a:p>
            <a:pPr marL="342900" indent="-342900">
              <a:buFont typeface="Arial" panose="020B0604020202020204" pitchFamily="34" charset="0"/>
              <a:buChar char="•"/>
            </a:pPr>
            <a:r>
              <a:rPr lang="zh-CN" altLang="zh-CN" sz="1800" dirty="0" smtClean="0"/>
              <a:t>客运</a:t>
            </a:r>
            <a:r>
              <a:rPr lang="zh-CN" altLang="zh-CN" sz="1800" dirty="0"/>
              <a:t>索道，如客运架空索道、客运缆车、客运拖牵</a:t>
            </a:r>
            <a:r>
              <a:rPr lang="zh-CN" altLang="zh-CN" sz="1800" dirty="0" smtClean="0"/>
              <a:t>索道</a:t>
            </a:r>
            <a:r>
              <a:rPr lang="en-US" altLang="zh-CN" sz="1800" dirty="0" smtClean="0"/>
              <a:t> </a:t>
            </a:r>
            <a:endParaRPr lang="zh-CN" altLang="zh-CN" sz="1800" dirty="0"/>
          </a:p>
          <a:p>
            <a:pPr marL="342900" indent="-342900">
              <a:buFont typeface="Arial" panose="020B0604020202020204" pitchFamily="34" charset="0"/>
              <a:buChar char="•"/>
            </a:pPr>
            <a:r>
              <a:rPr lang="zh-CN" altLang="zh-CN" sz="1800" dirty="0" smtClean="0"/>
              <a:t>大型</a:t>
            </a:r>
            <a:r>
              <a:rPr lang="zh-CN" altLang="zh-CN" sz="1800" dirty="0"/>
              <a:t>游乐设施，如观览车类、滑行车类、架空游览车类、陀螺类、飞行塔类、转马类、自控飞机类、赛车类、小火车类、碰碰车类、滑道类、水上游乐设施、无动力游乐</a:t>
            </a:r>
            <a:r>
              <a:rPr lang="zh-CN" altLang="zh-CN" sz="1800" dirty="0" smtClean="0"/>
              <a:t>设施</a:t>
            </a:r>
            <a:r>
              <a:rPr lang="en-US" altLang="zh-CN" sz="1800" dirty="0" smtClean="0"/>
              <a:t> </a:t>
            </a:r>
            <a:endParaRPr lang="zh-CN" altLang="zh-CN" sz="1800" dirty="0"/>
          </a:p>
          <a:p>
            <a:pPr marL="342900" indent="-342900">
              <a:buFont typeface="Arial" panose="020B0604020202020204" pitchFamily="34" charset="0"/>
              <a:buChar char="•"/>
            </a:pPr>
            <a:r>
              <a:rPr lang="zh-CN" altLang="zh-CN" sz="1800" dirty="0" smtClean="0"/>
              <a:t>场</a:t>
            </a:r>
            <a:r>
              <a:rPr lang="zh-CN" altLang="zh-CN" sz="1800" dirty="0"/>
              <a:t>（厂）内专用机动车辆，如机动工业车辆、非公路用旅游观光</a:t>
            </a:r>
            <a:r>
              <a:rPr lang="zh-CN" altLang="zh-CN" sz="1800" dirty="0" smtClean="0"/>
              <a:t>车辆</a:t>
            </a:r>
            <a:endParaRPr lang="zh-CN" altLang="zh-CN" sz="1800" dirty="0"/>
          </a:p>
        </p:txBody>
      </p:sp>
      <p:sp>
        <p:nvSpPr>
          <p:cNvPr id="55"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6"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矩形标注 2"/>
          <p:cNvSpPr/>
          <p:nvPr/>
        </p:nvSpPr>
        <p:spPr bwMode="auto">
          <a:xfrm>
            <a:off x="784614" y="1002890"/>
            <a:ext cx="7940286" cy="3693319"/>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 name="TextBox 4"/>
          <p:cNvSpPr txBox="1"/>
          <p:nvPr/>
        </p:nvSpPr>
        <p:spPr>
          <a:xfrm>
            <a:off x="-80169" y="838200"/>
            <a:ext cx="958019" cy="707886"/>
          </a:xfrm>
          <a:prstGeom prst="rect">
            <a:avLst/>
          </a:prstGeom>
          <a:noFill/>
        </p:spPr>
        <p:txBody>
          <a:bodyPr wrap="none" rtlCol="0">
            <a:spAutoFit/>
          </a:bodyPr>
          <a:lstStyle/>
          <a:p>
            <a:r>
              <a:rPr lang="zh-CN" altLang="en-US" sz="2000" dirty="0" smtClean="0"/>
              <a:t>标准</a:t>
            </a:r>
            <a:endParaRPr lang="en-US" altLang="zh-CN" sz="2000" dirty="0" smtClean="0"/>
          </a:p>
          <a:p>
            <a:r>
              <a:rPr lang="en-US" altLang="zh-CN" sz="2000" dirty="0" smtClean="0"/>
              <a:t>5.3.1.1</a:t>
            </a:r>
            <a:endParaRPr lang="zh-CN" altLang="en-US" sz="2000" dirty="0"/>
          </a:p>
        </p:txBody>
      </p:sp>
      <p:sp>
        <p:nvSpPr>
          <p:cNvPr id="4" name="日期占位符 3"/>
          <p:cNvSpPr>
            <a:spLocks noGrp="1"/>
          </p:cNvSpPr>
          <p:nvPr>
            <p:ph type="dt" sz="half" idx="10"/>
          </p:nvPr>
        </p:nvSpPr>
        <p:spPr/>
        <p:txBody>
          <a:bodyPr/>
          <a:lstStyle/>
          <a:p>
            <a:fld id="{E00482F9-588C-47D8-9186-BC74E3C08825}" type="datetime11">
              <a:rPr lang="zh-CN" altLang="en-US" smtClean="0"/>
            </a:fld>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804">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89001" y="1574390"/>
            <a:ext cx="7632700" cy="923330"/>
          </a:xfrm>
          <a:prstGeom prst="rect">
            <a:avLst/>
          </a:prstGeom>
          <a:noFill/>
        </p:spPr>
        <p:txBody>
          <a:bodyPr wrap="square" rtlCol="0">
            <a:spAutoFit/>
          </a:bodyPr>
          <a:lstStyle/>
          <a:p>
            <a:pPr marL="0" lvl="3">
              <a:tabLst>
                <a:tab pos="0" algn="l"/>
              </a:tabLst>
            </a:pPr>
            <a:r>
              <a:rPr lang="zh-CN" altLang="zh-CN" sz="1800" dirty="0"/>
              <a:t>对移动式压力容器、气瓶</a:t>
            </a:r>
            <a:r>
              <a:rPr lang="zh-CN" altLang="zh-CN" sz="1800" dirty="0">
                <a:solidFill>
                  <a:srgbClr val="FF0000"/>
                </a:solidFill>
              </a:rPr>
              <a:t>充装作业</a:t>
            </a:r>
            <a:r>
              <a:rPr lang="zh-CN" altLang="zh-CN" sz="1800" dirty="0"/>
              <a:t>中风险点的划分，应当涵盖充装作业全过程所有常规和非常规状态的作业活动。对于</a:t>
            </a:r>
            <a:r>
              <a:rPr lang="zh-CN" altLang="zh-CN" sz="1800" dirty="0">
                <a:solidFill>
                  <a:srgbClr val="FF0000"/>
                </a:solidFill>
              </a:rPr>
              <a:t>充装前检查、充装过程、充装后检查</a:t>
            </a:r>
            <a:r>
              <a:rPr lang="zh-CN" altLang="zh-CN" sz="1800" dirty="0"/>
              <a:t>等风险等级高、可能导致严重后果的作业活动应进行重点考虑。</a:t>
            </a:r>
            <a:endParaRPr lang="zh-CN" altLang="zh-CN" sz="1800" dirty="0"/>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0" name="矩形标注 9"/>
          <p:cNvSpPr/>
          <p:nvPr/>
        </p:nvSpPr>
        <p:spPr bwMode="auto">
          <a:xfrm>
            <a:off x="784614" y="1574389"/>
            <a:ext cx="7737087" cy="1067211"/>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1" name="TextBox 10"/>
          <p:cNvSpPr txBox="1"/>
          <p:nvPr/>
        </p:nvSpPr>
        <p:spPr>
          <a:xfrm>
            <a:off x="-92482" y="977900"/>
            <a:ext cx="1159669"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5.3.1.2</a:t>
            </a:r>
            <a:endParaRPr lang="zh-CN" altLang="en-US" sz="2000" dirty="0"/>
          </a:p>
        </p:txBody>
      </p:sp>
      <p:sp>
        <p:nvSpPr>
          <p:cNvPr id="3" name="日期占位符 2"/>
          <p:cNvSpPr>
            <a:spLocks noGrp="1"/>
          </p:cNvSpPr>
          <p:nvPr>
            <p:ph type="dt" sz="half" idx="10"/>
          </p:nvPr>
        </p:nvSpPr>
        <p:spPr/>
        <p:txBody>
          <a:bodyPr/>
          <a:lstStyle/>
          <a:p>
            <a:fld id="{B0F58132-7A7C-48C1-870B-ACF01987E4E0}"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Tree>
  </p:cSld>
  <p:clrMapOvr>
    <a:masterClrMapping/>
  </p:clrMapOvr>
  <p:transition spd="slow" advTm="4169">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89001" y="1383890"/>
            <a:ext cx="7632700" cy="2862322"/>
          </a:xfrm>
          <a:prstGeom prst="rect">
            <a:avLst/>
          </a:prstGeom>
          <a:noFill/>
        </p:spPr>
        <p:txBody>
          <a:bodyPr wrap="square" rtlCol="0">
            <a:spAutoFit/>
          </a:bodyPr>
          <a:lstStyle/>
          <a:p>
            <a:pPr marL="0" lvl="3"/>
            <a:r>
              <a:rPr lang="zh-CN" altLang="zh-CN" sz="2000" dirty="0"/>
              <a:t>危险源辨识范围应考虑</a:t>
            </a:r>
            <a:r>
              <a:rPr lang="zh-CN" altLang="zh-CN" sz="2000" dirty="0">
                <a:solidFill>
                  <a:srgbClr val="FF0000"/>
                </a:solidFill>
              </a:rPr>
              <a:t>人的因素、物的因素、环境因素和管理因素</a:t>
            </a:r>
            <a:r>
              <a:rPr lang="zh-CN" altLang="zh-CN" sz="2000" dirty="0"/>
              <a:t>四个方面</a:t>
            </a:r>
            <a:r>
              <a:rPr lang="zh-CN" altLang="zh-CN" sz="2000" dirty="0" smtClean="0"/>
              <a:t>，其中</a:t>
            </a:r>
            <a:r>
              <a:rPr lang="zh-CN" altLang="zh-CN" sz="2000" dirty="0"/>
              <a:t>：</a:t>
            </a:r>
            <a:r>
              <a:rPr lang="en-US" altLang="zh-CN" sz="2000" dirty="0"/>
              <a:t> </a:t>
            </a:r>
            <a:endParaRPr lang="zh-CN" altLang="zh-CN" sz="2000" dirty="0"/>
          </a:p>
          <a:p>
            <a:pPr marL="342900" indent="-342900">
              <a:buFont typeface="Arial" panose="020B0604020202020204" pitchFamily="34" charset="0"/>
              <a:buChar char="•"/>
            </a:pPr>
            <a:r>
              <a:rPr lang="zh-CN" altLang="zh-CN" sz="2000" dirty="0" smtClean="0"/>
              <a:t>人的因素</a:t>
            </a:r>
            <a:r>
              <a:rPr lang="zh-CN" altLang="zh-CN" sz="2000" dirty="0"/>
              <a:t>应包括作业人员持证情况、安全培训情况、人员配置情况</a:t>
            </a:r>
            <a:r>
              <a:rPr lang="zh-CN" altLang="zh-CN" sz="2000" dirty="0" smtClean="0"/>
              <a:t>等</a:t>
            </a:r>
            <a:r>
              <a:rPr lang="en-US" altLang="zh-CN" sz="2000" dirty="0" smtClean="0"/>
              <a:t> </a:t>
            </a:r>
            <a:endParaRPr lang="zh-CN" altLang="zh-CN" sz="2000" dirty="0"/>
          </a:p>
          <a:p>
            <a:pPr marL="342900" indent="-342900">
              <a:buFont typeface="Arial" panose="020B0604020202020204" pitchFamily="34" charset="0"/>
              <a:buChar char="•"/>
            </a:pPr>
            <a:r>
              <a:rPr lang="zh-CN" altLang="zh-CN" sz="2000" dirty="0" smtClean="0"/>
              <a:t>物</a:t>
            </a:r>
            <a:r>
              <a:rPr lang="zh-CN" altLang="zh-CN" sz="2000" dirty="0"/>
              <a:t>的因素应包括设备状况、安全附件或安全保护装置、设备附带装置及工具、设备检验情况、事故及运行情况</a:t>
            </a:r>
            <a:r>
              <a:rPr lang="zh-CN" altLang="zh-CN" sz="2000" dirty="0" smtClean="0"/>
              <a:t>等</a:t>
            </a:r>
            <a:r>
              <a:rPr lang="en-US" altLang="zh-CN" sz="2000" dirty="0" smtClean="0"/>
              <a:t> </a:t>
            </a:r>
            <a:endParaRPr lang="zh-CN" altLang="zh-CN" sz="2000" dirty="0"/>
          </a:p>
          <a:p>
            <a:pPr marL="342900" indent="-342900">
              <a:buFont typeface="Arial" panose="020B0604020202020204" pitchFamily="34" charset="0"/>
              <a:buChar char="•"/>
            </a:pPr>
            <a:r>
              <a:rPr lang="zh-CN" altLang="zh-CN" sz="2000" dirty="0" smtClean="0"/>
              <a:t>环境因素</a:t>
            </a:r>
            <a:r>
              <a:rPr lang="zh-CN" altLang="zh-CN" sz="2000" dirty="0"/>
              <a:t>应包括使用环境和自然条件</a:t>
            </a:r>
            <a:r>
              <a:rPr lang="zh-CN" altLang="zh-CN" sz="2000" dirty="0" smtClean="0"/>
              <a:t>等</a:t>
            </a:r>
            <a:r>
              <a:rPr lang="en-US" altLang="zh-CN" sz="2000" dirty="0" smtClean="0"/>
              <a:t> </a:t>
            </a:r>
            <a:endParaRPr lang="zh-CN" altLang="zh-CN" sz="2000" dirty="0"/>
          </a:p>
          <a:p>
            <a:pPr marL="342900" indent="-342900">
              <a:buFont typeface="Arial" panose="020B0604020202020204" pitchFamily="34" charset="0"/>
              <a:buChar char="•"/>
            </a:pPr>
            <a:r>
              <a:rPr lang="zh-CN" altLang="zh-CN" sz="2000" dirty="0" smtClean="0"/>
              <a:t>管理</a:t>
            </a:r>
            <a:r>
              <a:rPr lang="zh-CN" altLang="zh-CN" sz="2000" dirty="0"/>
              <a:t>因素应包括特种设备安全管理机构、安全节能管理制度、安全与节能技术档案、操作规程、应急预案及演练情况</a:t>
            </a:r>
            <a:r>
              <a:rPr lang="zh-CN" altLang="zh-CN" sz="2000" dirty="0" smtClean="0"/>
              <a:t>等</a:t>
            </a:r>
            <a:endParaRPr lang="zh-CN" altLang="zh-CN" sz="2000" dirty="0"/>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0" name="矩形标注 9"/>
          <p:cNvSpPr/>
          <p:nvPr/>
        </p:nvSpPr>
        <p:spPr bwMode="auto">
          <a:xfrm>
            <a:off x="784615" y="1383890"/>
            <a:ext cx="7635486" cy="2862321"/>
          </a:xfrm>
          <a:prstGeom prst="wedgeRectCallout">
            <a:avLst>
              <a:gd name="adj1" fmla="val -52982"/>
              <a:gd name="adj2" fmla="val -36533"/>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1" name="TextBox 10"/>
          <p:cNvSpPr txBox="1"/>
          <p:nvPr/>
        </p:nvSpPr>
        <p:spPr>
          <a:xfrm>
            <a:off x="-92482" y="977899"/>
            <a:ext cx="1144441"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5.3.1.3</a:t>
            </a:r>
            <a:endParaRPr lang="zh-CN" altLang="en-US" sz="2000" dirty="0"/>
          </a:p>
        </p:txBody>
      </p:sp>
      <p:sp>
        <p:nvSpPr>
          <p:cNvPr id="3" name="日期占位符 2"/>
          <p:cNvSpPr>
            <a:spLocks noGrp="1"/>
          </p:cNvSpPr>
          <p:nvPr>
            <p:ph type="dt" sz="half" idx="10"/>
          </p:nvPr>
        </p:nvSpPr>
        <p:spPr/>
        <p:txBody>
          <a:bodyPr/>
          <a:lstStyle/>
          <a:p>
            <a:fld id="{BFF24309-DF71-4C64-95BD-6B99CC00E5B9}"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Tree>
  </p:cSld>
  <p:clrMapOvr>
    <a:masterClrMapping/>
  </p:clrMapOvr>
  <p:transition spd="slow" advTm="17548">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dirty="0" smtClean="0"/>
              <a:t>LN/TC 0023 </a:t>
            </a:r>
            <a:r>
              <a:rPr lang="zh-CN" altLang="en-US" dirty="0" smtClean="0"/>
              <a:t>特种设备安全标准化技术委员会（辽宁）</a:t>
            </a:r>
            <a:endParaRPr lang="zh-CN" altLang="en-US" dirty="0"/>
          </a:p>
        </p:txBody>
      </p:sp>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graphicFrame>
        <p:nvGraphicFramePr>
          <p:cNvPr id="3" name="表格 2"/>
          <p:cNvGraphicFramePr>
            <a:graphicFrameLocks noGrp="1"/>
          </p:cNvGraphicFramePr>
          <p:nvPr/>
        </p:nvGraphicFramePr>
        <p:xfrm>
          <a:off x="1500046" y="1001712"/>
          <a:ext cx="6043754" cy="4096341"/>
        </p:xfrm>
        <a:graphic>
          <a:graphicData uri="http://schemas.openxmlformats.org/drawingml/2006/table">
            <a:tbl>
              <a:tblPr firstRow="1" firstCol="1" bandRow="1">
                <a:tableStyleId>{5C22544A-7EE6-4342-B048-85BDC9FD1C3A}</a:tableStyleId>
              </a:tblPr>
              <a:tblGrid>
                <a:gridCol w="494011"/>
                <a:gridCol w="850743"/>
                <a:gridCol w="4699000"/>
              </a:tblGrid>
              <a:tr h="255861">
                <a:tc>
                  <a:txBody>
                    <a:bodyPr/>
                    <a:lstStyle/>
                    <a:p>
                      <a:pPr algn="ctr">
                        <a:spcAft>
                          <a:spcPts val="0"/>
                        </a:spcAft>
                      </a:pPr>
                      <a:r>
                        <a:rPr lang="zh-CN" sz="1200" kern="100" dirty="0">
                          <a:effectLst/>
                        </a:rPr>
                        <a:t>序号</a:t>
                      </a:r>
                      <a:endParaRPr lang="zh-CN" sz="1200" kern="100" dirty="0">
                        <a:effectLst/>
                        <a:latin typeface="Times New Roman" panose="02020603050405020304"/>
                        <a:ea typeface="宋体" panose="02010600030101010101" pitchFamily="2" charset="-122"/>
                      </a:endParaRPr>
                    </a:p>
                  </a:txBody>
                  <a:tcPr marL="61986" marR="61986" marT="0" marB="0" anchor="ctr"/>
                </a:tc>
                <a:tc>
                  <a:txBody>
                    <a:bodyPr/>
                    <a:lstStyle/>
                    <a:p>
                      <a:pPr algn="ctr">
                        <a:spcAft>
                          <a:spcPts val="0"/>
                        </a:spcAft>
                      </a:pPr>
                      <a:r>
                        <a:rPr lang="zh-CN" altLang="en-US" sz="1200" kern="100" dirty="0" smtClean="0">
                          <a:effectLst/>
                          <a:latin typeface="Times New Roman" panose="02020603050405020304"/>
                          <a:ea typeface="宋体" panose="02010600030101010101" pitchFamily="2" charset="-122"/>
                        </a:rPr>
                        <a:t>风险类型</a:t>
                      </a:r>
                      <a:endParaRPr lang="zh-CN" sz="1200" kern="100" dirty="0">
                        <a:effectLst/>
                        <a:latin typeface="Times New Roman" panose="02020603050405020304"/>
                        <a:ea typeface="宋体" panose="02010600030101010101" pitchFamily="2" charset="-122"/>
                      </a:endParaRPr>
                    </a:p>
                  </a:txBody>
                  <a:tcPr marL="61986" marR="61986" marT="0" marB="0" anchor="ctr"/>
                </a:tc>
                <a:tc>
                  <a:txBody>
                    <a:bodyPr/>
                    <a:lstStyle/>
                    <a:p>
                      <a:pPr algn="ctr">
                        <a:spcAft>
                          <a:spcPts val="0"/>
                        </a:spcAft>
                      </a:pPr>
                      <a:r>
                        <a:rPr lang="zh-CN" altLang="en-US" sz="1200" kern="100" dirty="0" smtClean="0">
                          <a:effectLst/>
                          <a:latin typeface="Times New Roman" panose="02020603050405020304"/>
                          <a:ea typeface="宋体" panose="02010600030101010101" pitchFamily="2" charset="-122"/>
                        </a:rPr>
                        <a:t>风险因素</a:t>
                      </a:r>
                      <a:endParaRPr lang="zh-CN" sz="1200" kern="100" dirty="0">
                        <a:effectLst/>
                        <a:latin typeface="Times New Roman" panose="02020603050405020304"/>
                        <a:ea typeface="宋体" panose="02010600030101010101" pitchFamily="2" charset="-122"/>
                      </a:endParaRPr>
                    </a:p>
                  </a:txBody>
                  <a:tcPr marL="61986" marR="61986" marT="0" marB="0" anchor="ctr"/>
                </a:tc>
              </a:tr>
              <a:tr h="1480340">
                <a:tc>
                  <a:txBody>
                    <a:bodyPr/>
                    <a:lstStyle/>
                    <a:p>
                      <a:pPr algn="ctr">
                        <a:spcAft>
                          <a:spcPts val="0"/>
                        </a:spcAft>
                      </a:pPr>
                      <a:r>
                        <a:rPr lang="en-US" sz="1200" kern="100">
                          <a:effectLst/>
                        </a:rPr>
                        <a:t>1</a:t>
                      </a:r>
                      <a:endParaRPr lang="zh-CN" sz="1200" kern="100">
                        <a:effectLst/>
                        <a:latin typeface="Times New Roman" panose="02020603050405020304"/>
                        <a:ea typeface="宋体" panose="02010600030101010101" pitchFamily="2" charset="-122"/>
                      </a:endParaRPr>
                    </a:p>
                  </a:txBody>
                  <a:tcPr marL="61986" marR="61986" marT="0" marB="0" anchor="ctr"/>
                </a:tc>
                <a:tc>
                  <a:txBody>
                    <a:bodyPr/>
                    <a:lstStyle/>
                    <a:p>
                      <a:pPr marL="0" indent="0" algn="ctr">
                        <a:spcAft>
                          <a:spcPts val="0"/>
                        </a:spcAft>
                      </a:pPr>
                      <a:r>
                        <a:rPr lang="zh-CN" sz="1200" kern="100" dirty="0" smtClean="0">
                          <a:effectLst/>
                        </a:rPr>
                        <a:t>人的</a:t>
                      </a:r>
                      <a:endParaRPr lang="en-US" altLang="zh-CN" sz="1200" kern="100" dirty="0" smtClean="0">
                        <a:effectLst/>
                      </a:endParaRPr>
                    </a:p>
                    <a:p>
                      <a:pPr marL="0" indent="0" algn="ctr">
                        <a:spcAft>
                          <a:spcPts val="0"/>
                        </a:spcAft>
                      </a:pPr>
                      <a:r>
                        <a:rPr lang="zh-CN" altLang="en-US" sz="1200" kern="100" dirty="0" smtClean="0">
                          <a:effectLst/>
                        </a:rPr>
                        <a:t>因素</a:t>
                      </a:r>
                      <a:endParaRPr lang="zh-CN" sz="1200" kern="100" dirty="0">
                        <a:effectLst/>
                        <a:latin typeface="Times New Roman" panose="02020603050405020304"/>
                        <a:ea typeface="宋体" panose="02010600030101010101" pitchFamily="2" charset="-122"/>
                      </a:endParaRPr>
                    </a:p>
                  </a:txBody>
                  <a:tcPr marL="61986" marR="61986" marT="0" marB="0" anchor="ctr"/>
                </a:tc>
                <a:tc>
                  <a:txBody>
                    <a:bodyPr/>
                    <a:lstStyle/>
                    <a:p>
                      <a:pPr marL="342900" lvl="0" indent="-342900" algn="just">
                        <a:spcAft>
                          <a:spcPts val="0"/>
                        </a:spcAft>
                        <a:buFont typeface="+mj-lt"/>
                        <a:buAutoNum type="arabicPeriod"/>
                      </a:pPr>
                      <a:r>
                        <a:rPr lang="zh-CN" sz="1200" kern="100" dirty="0">
                          <a:effectLst/>
                        </a:rPr>
                        <a:t>应持证人员未持证；</a:t>
                      </a:r>
                      <a:endParaRPr lang="zh-CN" sz="1200" kern="100" dirty="0">
                        <a:effectLst/>
                      </a:endParaRPr>
                    </a:p>
                    <a:p>
                      <a:pPr marL="342900" lvl="0" indent="-342900" algn="just">
                        <a:spcAft>
                          <a:spcPts val="0"/>
                        </a:spcAft>
                        <a:buFont typeface="+mj-lt"/>
                        <a:buAutoNum type="arabicPeriod"/>
                      </a:pPr>
                      <a:r>
                        <a:rPr lang="zh-CN" sz="1200" kern="100" dirty="0">
                          <a:effectLst/>
                        </a:rPr>
                        <a:t>所持证书不在有效期内；</a:t>
                      </a:r>
                      <a:endParaRPr lang="zh-CN" sz="1200" kern="100" dirty="0">
                        <a:effectLst/>
                      </a:endParaRPr>
                    </a:p>
                    <a:p>
                      <a:pPr marL="342900" lvl="0" indent="-342900" algn="just">
                        <a:spcAft>
                          <a:spcPts val="0"/>
                        </a:spcAft>
                        <a:buFont typeface="+mj-lt"/>
                        <a:buAutoNum type="arabicPeriod"/>
                      </a:pPr>
                      <a:r>
                        <a:rPr lang="zh-CN" sz="1200" kern="100" dirty="0">
                          <a:effectLst/>
                        </a:rPr>
                        <a:t>所持证书项目与作业内容不符；</a:t>
                      </a:r>
                      <a:endParaRPr lang="zh-CN" sz="1200" kern="100" dirty="0">
                        <a:effectLst/>
                      </a:endParaRPr>
                    </a:p>
                    <a:p>
                      <a:pPr marL="342900" lvl="0" indent="-342900" algn="just">
                        <a:spcAft>
                          <a:spcPts val="0"/>
                        </a:spcAft>
                        <a:buFont typeface="+mj-lt"/>
                        <a:buAutoNum type="arabicPeriod"/>
                      </a:pPr>
                      <a:r>
                        <a:rPr lang="zh-CN" sz="1200" kern="100" dirty="0">
                          <a:effectLst/>
                        </a:rPr>
                        <a:t>未按制度开展安全培训；</a:t>
                      </a:r>
                      <a:endParaRPr lang="zh-CN" sz="1200" kern="100" dirty="0">
                        <a:effectLst/>
                      </a:endParaRPr>
                    </a:p>
                    <a:p>
                      <a:pPr marL="342900" lvl="0" indent="-342900" algn="just">
                        <a:spcAft>
                          <a:spcPts val="0"/>
                        </a:spcAft>
                        <a:buFont typeface="+mj-lt"/>
                        <a:buAutoNum type="arabicPeriod"/>
                      </a:pPr>
                      <a:r>
                        <a:rPr lang="zh-CN" sz="1200" kern="100" dirty="0">
                          <a:effectLst/>
                        </a:rPr>
                        <a:t>安全培训未覆盖相关人员；</a:t>
                      </a:r>
                      <a:endParaRPr lang="zh-CN" sz="1200" kern="100" dirty="0">
                        <a:effectLst/>
                      </a:endParaRPr>
                    </a:p>
                    <a:p>
                      <a:pPr marL="342900" lvl="0" indent="-342900" algn="just">
                        <a:spcAft>
                          <a:spcPts val="0"/>
                        </a:spcAft>
                        <a:buFont typeface="+mj-lt"/>
                        <a:buAutoNum type="arabicPeriod"/>
                      </a:pPr>
                      <a:r>
                        <a:rPr lang="zh-CN" sz="1200" kern="100" dirty="0">
                          <a:effectLst/>
                        </a:rPr>
                        <a:t>未按规定逐台落实安全责任人；</a:t>
                      </a:r>
                      <a:endParaRPr lang="zh-CN" sz="1200" kern="100" dirty="0">
                        <a:effectLst/>
                      </a:endParaRPr>
                    </a:p>
                    <a:p>
                      <a:pPr marL="342900" lvl="0" indent="-342900" algn="just">
                        <a:spcAft>
                          <a:spcPts val="0"/>
                        </a:spcAft>
                        <a:buFont typeface="+mj-lt"/>
                        <a:buAutoNum type="arabicPeriod"/>
                      </a:pPr>
                      <a:r>
                        <a:rPr lang="zh-CN" sz="1200" kern="100" dirty="0">
                          <a:effectLst/>
                        </a:rPr>
                        <a:t>未按规定配置安全管理人员；</a:t>
                      </a:r>
                      <a:endParaRPr lang="zh-CN" sz="1200" kern="100" dirty="0">
                        <a:effectLst/>
                      </a:endParaRPr>
                    </a:p>
                    <a:p>
                      <a:pPr marL="342900" lvl="0" indent="-342900" algn="just">
                        <a:spcAft>
                          <a:spcPts val="0"/>
                        </a:spcAft>
                        <a:buFont typeface="+mj-lt"/>
                        <a:buAutoNum type="arabicPeriod"/>
                      </a:pPr>
                      <a:r>
                        <a:rPr lang="zh-CN" sz="1200" kern="100" dirty="0">
                          <a:effectLst/>
                        </a:rPr>
                        <a:t>未按规定配置特种设备作业人员；</a:t>
                      </a:r>
                      <a:endParaRPr lang="zh-CN" sz="1200" kern="100" dirty="0">
                        <a:effectLst/>
                      </a:endParaRPr>
                    </a:p>
                    <a:p>
                      <a:pPr marL="342900" lvl="0" indent="-342900" algn="just">
                        <a:spcAft>
                          <a:spcPts val="0"/>
                        </a:spcAft>
                        <a:buFont typeface="+mj-lt"/>
                        <a:buAutoNum type="arabicPeriod"/>
                      </a:pPr>
                      <a:r>
                        <a:rPr lang="zh-CN" sz="1200" kern="100" dirty="0">
                          <a:effectLst/>
                        </a:rPr>
                        <a:t>其他。</a:t>
                      </a:r>
                      <a:endParaRPr lang="zh-CN" sz="1200" kern="100" dirty="0">
                        <a:effectLst/>
                        <a:latin typeface="Times New Roman" panose="02020603050405020304"/>
                        <a:ea typeface="宋体" panose="02010600030101010101" pitchFamily="2" charset="-122"/>
                      </a:endParaRPr>
                    </a:p>
                  </a:txBody>
                  <a:tcPr marL="61986" marR="61986" marT="0" marB="0" anchor="ctr"/>
                </a:tc>
              </a:tr>
              <a:tr h="1973786">
                <a:tc>
                  <a:txBody>
                    <a:bodyPr/>
                    <a:lstStyle/>
                    <a:p>
                      <a:pPr algn="ctr">
                        <a:spcAft>
                          <a:spcPts val="0"/>
                        </a:spcAft>
                      </a:pPr>
                      <a:r>
                        <a:rPr lang="en-US" sz="1200" kern="100">
                          <a:effectLst/>
                        </a:rPr>
                        <a:t>2</a:t>
                      </a:r>
                      <a:endParaRPr lang="zh-CN" sz="1200" kern="100">
                        <a:effectLst/>
                        <a:latin typeface="Times New Roman" panose="02020603050405020304"/>
                        <a:ea typeface="宋体" panose="02010600030101010101" pitchFamily="2" charset="-122"/>
                      </a:endParaRPr>
                    </a:p>
                  </a:txBody>
                  <a:tcPr marL="61986" marR="61986" marT="0" marB="0" anchor="ctr"/>
                </a:tc>
                <a:tc>
                  <a:txBody>
                    <a:bodyPr/>
                    <a:lstStyle/>
                    <a:p>
                      <a:pPr marL="0" indent="0" algn="ctr">
                        <a:spcAft>
                          <a:spcPts val="0"/>
                        </a:spcAft>
                      </a:pPr>
                      <a:r>
                        <a:rPr lang="zh-CN" sz="1200" kern="100" dirty="0">
                          <a:effectLst/>
                        </a:rPr>
                        <a:t>物</a:t>
                      </a:r>
                      <a:r>
                        <a:rPr lang="zh-CN" sz="1200" kern="100" dirty="0" smtClean="0">
                          <a:effectLst/>
                        </a:rPr>
                        <a:t>的</a:t>
                      </a:r>
                      <a:endParaRPr lang="en-US" altLang="zh-CN" sz="1200" kern="100" dirty="0" smtClean="0">
                        <a:effectLst/>
                      </a:endParaRPr>
                    </a:p>
                    <a:p>
                      <a:pPr marL="0" indent="0" algn="ctr">
                        <a:spcAft>
                          <a:spcPts val="0"/>
                        </a:spcAft>
                      </a:pPr>
                      <a:r>
                        <a:rPr lang="zh-CN" altLang="en-US" sz="1200" kern="100" dirty="0" smtClean="0">
                          <a:effectLst/>
                        </a:rPr>
                        <a:t>因素</a:t>
                      </a:r>
                      <a:endParaRPr lang="zh-CN" altLang="zh-CN" sz="1200" kern="100" dirty="0">
                        <a:effectLst/>
                        <a:latin typeface="Times New Roman" panose="02020603050405020304"/>
                        <a:ea typeface="宋体" panose="02010600030101010101" pitchFamily="2" charset="-122"/>
                      </a:endParaRPr>
                    </a:p>
                  </a:txBody>
                  <a:tcPr marL="61986" marR="61986" marT="0" marB="0" anchor="ctr"/>
                </a:tc>
                <a:tc>
                  <a:txBody>
                    <a:bodyPr/>
                    <a:lstStyle/>
                    <a:p>
                      <a:pPr marL="342900" lvl="0" indent="-342900" algn="just">
                        <a:spcAft>
                          <a:spcPts val="0"/>
                        </a:spcAft>
                        <a:buFont typeface="+mj-lt"/>
                        <a:buAutoNum type="arabicPeriod"/>
                      </a:pPr>
                      <a:r>
                        <a:rPr lang="zh-CN" sz="1200" kern="100" dirty="0">
                          <a:effectLst/>
                        </a:rPr>
                        <a:t>设备的生产未按规定由取得许可的单位实施；</a:t>
                      </a:r>
                      <a:endParaRPr lang="zh-CN" sz="1200" kern="100" dirty="0">
                        <a:effectLst/>
                      </a:endParaRPr>
                    </a:p>
                    <a:p>
                      <a:pPr marL="342900" lvl="0" indent="-342900" algn="just">
                        <a:spcAft>
                          <a:spcPts val="0"/>
                        </a:spcAft>
                        <a:buFont typeface="+mj-lt"/>
                        <a:buAutoNum type="arabicPeriod"/>
                      </a:pPr>
                      <a:r>
                        <a:rPr lang="zh-CN" sz="1200" kern="100" dirty="0">
                          <a:effectLst/>
                        </a:rPr>
                        <a:t>设备无产品质量证明；</a:t>
                      </a:r>
                      <a:endParaRPr lang="zh-CN" sz="1200" kern="100" dirty="0">
                        <a:effectLst/>
                      </a:endParaRPr>
                    </a:p>
                    <a:p>
                      <a:pPr marL="342900" lvl="0" indent="-342900" algn="just">
                        <a:spcAft>
                          <a:spcPts val="0"/>
                        </a:spcAft>
                        <a:buFont typeface="+mj-lt"/>
                        <a:buAutoNum type="arabicPeriod"/>
                      </a:pPr>
                      <a:r>
                        <a:rPr lang="zh-CN" sz="1200" kern="100" dirty="0">
                          <a:effectLst/>
                        </a:rPr>
                        <a:t>设备的生产未按规定接受监督检验；</a:t>
                      </a:r>
                      <a:endParaRPr lang="zh-CN" sz="1200" kern="100" dirty="0">
                        <a:effectLst/>
                      </a:endParaRPr>
                    </a:p>
                    <a:p>
                      <a:pPr marL="342900" lvl="0" indent="-342900" algn="just">
                        <a:spcAft>
                          <a:spcPts val="0"/>
                        </a:spcAft>
                        <a:buFont typeface="+mj-lt"/>
                        <a:buAutoNum type="arabicPeriod"/>
                      </a:pPr>
                      <a:r>
                        <a:rPr lang="zh-CN" sz="1200" kern="100" dirty="0">
                          <a:effectLst/>
                        </a:rPr>
                        <a:t>设备超过设计使用年限；</a:t>
                      </a:r>
                      <a:endParaRPr lang="zh-CN" sz="1200" kern="100" dirty="0">
                        <a:effectLst/>
                      </a:endParaRPr>
                    </a:p>
                    <a:p>
                      <a:pPr marL="342900" lvl="0" indent="-342900" algn="just">
                        <a:spcAft>
                          <a:spcPts val="0"/>
                        </a:spcAft>
                        <a:buFont typeface="+mj-lt"/>
                        <a:buAutoNum type="arabicPeriod"/>
                      </a:pPr>
                      <a:r>
                        <a:rPr lang="zh-CN" sz="1200" kern="100" dirty="0">
                          <a:effectLst/>
                        </a:rPr>
                        <a:t>设备本体缺陷；</a:t>
                      </a:r>
                      <a:endParaRPr lang="zh-CN" sz="1200" kern="100" dirty="0">
                        <a:effectLst/>
                      </a:endParaRPr>
                    </a:p>
                    <a:p>
                      <a:pPr marL="342900" lvl="0" indent="-342900" algn="just">
                        <a:spcAft>
                          <a:spcPts val="0"/>
                        </a:spcAft>
                        <a:buFont typeface="+mj-lt"/>
                        <a:buAutoNum type="arabicPeriod"/>
                      </a:pPr>
                      <a:r>
                        <a:rPr lang="zh-CN" sz="1200" kern="100" dirty="0">
                          <a:effectLst/>
                        </a:rPr>
                        <a:t>设备的安全附件或安全保护装置失效或存在缺陷；</a:t>
                      </a:r>
                      <a:endParaRPr lang="zh-CN" sz="1200" kern="100" dirty="0">
                        <a:effectLst/>
                      </a:endParaRPr>
                    </a:p>
                    <a:p>
                      <a:pPr marL="342900" lvl="0" indent="-342900" algn="just">
                        <a:spcAft>
                          <a:spcPts val="0"/>
                        </a:spcAft>
                        <a:buFont typeface="+mj-lt"/>
                        <a:buAutoNum type="arabicPeriod"/>
                      </a:pPr>
                      <a:r>
                        <a:rPr lang="zh-CN" sz="1200" kern="100" dirty="0">
                          <a:effectLst/>
                        </a:rPr>
                        <a:t>设备附带装置及工具存在缺陷；</a:t>
                      </a:r>
                      <a:endParaRPr lang="zh-CN" sz="1200" kern="100" dirty="0">
                        <a:effectLst/>
                      </a:endParaRPr>
                    </a:p>
                    <a:p>
                      <a:pPr marL="342900" lvl="0" indent="-342900" algn="just">
                        <a:spcAft>
                          <a:spcPts val="0"/>
                        </a:spcAft>
                        <a:buFont typeface="+mj-lt"/>
                        <a:buAutoNum type="arabicPeriod"/>
                      </a:pPr>
                      <a:r>
                        <a:rPr lang="zh-CN" sz="1200" kern="100" dirty="0">
                          <a:effectLst/>
                        </a:rPr>
                        <a:t>设备未按要求接受检验或检验不合格仍继续使用；</a:t>
                      </a:r>
                      <a:endParaRPr lang="zh-CN" sz="1200" kern="100" dirty="0">
                        <a:effectLst/>
                      </a:endParaRPr>
                    </a:p>
                    <a:p>
                      <a:pPr marL="342900" lvl="0" indent="-342900" algn="just">
                        <a:spcAft>
                          <a:spcPts val="0"/>
                        </a:spcAft>
                        <a:buFont typeface="+mj-lt"/>
                        <a:buAutoNum type="arabicPeriod"/>
                      </a:pPr>
                      <a:r>
                        <a:rPr lang="zh-CN" sz="1200" kern="100" dirty="0">
                          <a:effectLst/>
                        </a:rPr>
                        <a:t>设备的停用或重新启用未按规定进行；</a:t>
                      </a:r>
                      <a:endParaRPr lang="zh-CN" sz="1200" kern="100" dirty="0">
                        <a:effectLst/>
                      </a:endParaRPr>
                    </a:p>
                    <a:p>
                      <a:pPr marL="342900" lvl="0" indent="-342900" algn="just">
                        <a:spcAft>
                          <a:spcPts val="0"/>
                        </a:spcAft>
                        <a:buFont typeface="+mj-lt"/>
                        <a:buAutoNum type="arabicPeriod"/>
                      </a:pPr>
                      <a:r>
                        <a:rPr lang="zh-CN" sz="1200" kern="100" dirty="0">
                          <a:effectLst/>
                        </a:rPr>
                        <a:t>设备曾发生事故；</a:t>
                      </a:r>
                      <a:endParaRPr lang="zh-CN" sz="1200" kern="100" dirty="0">
                        <a:effectLst/>
                      </a:endParaRPr>
                    </a:p>
                    <a:p>
                      <a:pPr marL="342900" lvl="0" indent="-342900" algn="just">
                        <a:spcAft>
                          <a:spcPts val="0"/>
                        </a:spcAft>
                        <a:buFont typeface="+mj-lt"/>
                        <a:buAutoNum type="arabicPeriod"/>
                      </a:pPr>
                      <a:r>
                        <a:rPr lang="zh-CN" sz="1200" kern="100" dirty="0">
                          <a:effectLst/>
                        </a:rPr>
                        <a:t>设备未按规定进行维护保养；</a:t>
                      </a:r>
                      <a:endParaRPr lang="zh-CN" sz="1200" kern="100" dirty="0">
                        <a:effectLst/>
                      </a:endParaRPr>
                    </a:p>
                    <a:p>
                      <a:pPr marL="342900" lvl="0" indent="-342900" algn="just">
                        <a:spcAft>
                          <a:spcPts val="0"/>
                        </a:spcAft>
                        <a:buFont typeface="+mj-lt"/>
                        <a:buAutoNum type="arabicPeriod"/>
                      </a:pPr>
                      <a:r>
                        <a:rPr lang="zh-CN" sz="1200" kern="100" dirty="0">
                          <a:effectLst/>
                        </a:rPr>
                        <a:t>其他。</a:t>
                      </a:r>
                      <a:endParaRPr lang="zh-CN" sz="1200" kern="100" dirty="0">
                        <a:effectLst/>
                        <a:latin typeface="Times New Roman" panose="02020603050405020304"/>
                        <a:ea typeface="宋体" panose="02010600030101010101" pitchFamily="2" charset="-122"/>
                      </a:endParaRPr>
                    </a:p>
                  </a:txBody>
                  <a:tcPr marL="61986" marR="61986" marT="0" marB="0" anchor="ctr"/>
                </a:tc>
              </a:tr>
            </a:tbl>
          </a:graphicData>
        </a:graphic>
      </p:graphicFrame>
      <p:sp>
        <p:nvSpPr>
          <p:cNvPr id="12" name="矩形标注 11"/>
          <p:cNvSpPr/>
          <p:nvPr/>
        </p:nvSpPr>
        <p:spPr bwMode="auto">
          <a:xfrm>
            <a:off x="1295400" y="977900"/>
            <a:ext cx="6515100" cy="4165600"/>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3" name="TextBox 12"/>
          <p:cNvSpPr txBox="1"/>
          <p:nvPr/>
        </p:nvSpPr>
        <p:spPr>
          <a:xfrm>
            <a:off x="199978" y="1233093"/>
            <a:ext cx="976512" cy="707886"/>
          </a:xfrm>
          <a:prstGeom prst="rect">
            <a:avLst/>
          </a:prstGeom>
          <a:noFill/>
        </p:spPr>
        <p:txBody>
          <a:bodyPr wrap="square" rtlCol="0">
            <a:spAutoFit/>
          </a:bodyPr>
          <a:lstStyle/>
          <a:p>
            <a:r>
              <a:rPr lang="zh-CN" altLang="en-US" sz="2000" dirty="0" smtClean="0"/>
              <a:t>标准</a:t>
            </a:r>
            <a:endParaRPr lang="en-US" altLang="zh-CN" sz="2000" dirty="0" smtClean="0"/>
          </a:p>
          <a:p>
            <a:r>
              <a:rPr lang="zh-CN" altLang="en-US" sz="2000" dirty="0" smtClean="0"/>
              <a:t>附录</a:t>
            </a:r>
            <a:r>
              <a:rPr lang="en-US" altLang="zh-CN" sz="2000" dirty="0" smtClean="0"/>
              <a:t>C</a:t>
            </a:r>
            <a:endParaRPr lang="zh-CN" altLang="en-US" sz="2000" dirty="0"/>
          </a:p>
        </p:txBody>
      </p:sp>
      <p:sp>
        <p:nvSpPr>
          <p:cNvPr id="4" name="日期占位符 3"/>
          <p:cNvSpPr>
            <a:spLocks noGrp="1"/>
          </p:cNvSpPr>
          <p:nvPr>
            <p:ph type="dt" sz="half" idx="10"/>
          </p:nvPr>
        </p:nvSpPr>
        <p:spPr/>
        <p:txBody>
          <a:bodyPr/>
          <a:lstStyle/>
          <a:p>
            <a:fld id="{2A853FD1-3D02-4D37-8F9E-C480B6A85880}"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Tree>
  </p:cSld>
  <p:clrMapOvr>
    <a:masterClrMapping/>
  </p:clrMapOvr>
  <p:transition spd="slow" advTm="13395">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2" name="矩形标注 11"/>
          <p:cNvSpPr/>
          <p:nvPr/>
        </p:nvSpPr>
        <p:spPr bwMode="auto">
          <a:xfrm>
            <a:off x="1295400" y="977900"/>
            <a:ext cx="5867400" cy="3860800"/>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3" name="TextBox 12"/>
          <p:cNvSpPr txBox="1"/>
          <p:nvPr/>
        </p:nvSpPr>
        <p:spPr>
          <a:xfrm>
            <a:off x="199978" y="1233093"/>
            <a:ext cx="976512" cy="707886"/>
          </a:xfrm>
          <a:prstGeom prst="rect">
            <a:avLst/>
          </a:prstGeom>
          <a:noFill/>
        </p:spPr>
        <p:txBody>
          <a:bodyPr wrap="square" rtlCol="0">
            <a:spAutoFit/>
          </a:bodyPr>
          <a:lstStyle/>
          <a:p>
            <a:r>
              <a:rPr lang="zh-CN" altLang="en-US" sz="2000" dirty="0" smtClean="0"/>
              <a:t>标准</a:t>
            </a:r>
            <a:endParaRPr lang="en-US" altLang="zh-CN" sz="2000" dirty="0" smtClean="0"/>
          </a:p>
          <a:p>
            <a:r>
              <a:rPr lang="zh-CN" altLang="en-US" sz="2000" dirty="0" smtClean="0"/>
              <a:t>附录</a:t>
            </a:r>
            <a:r>
              <a:rPr lang="en-US" altLang="zh-CN" sz="2000" dirty="0" smtClean="0"/>
              <a:t>C</a:t>
            </a:r>
            <a:endParaRPr lang="zh-CN" altLang="en-US" sz="2000" dirty="0"/>
          </a:p>
        </p:txBody>
      </p:sp>
      <p:graphicFrame>
        <p:nvGraphicFramePr>
          <p:cNvPr id="4" name="表格 3"/>
          <p:cNvGraphicFramePr>
            <a:graphicFrameLocks noGrp="1"/>
          </p:cNvGraphicFramePr>
          <p:nvPr/>
        </p:nvGraphicFramePr>
        <p:xfrm>
          <a:off x="1360781" y="1091319"/>
          <a:ext cx="5506929" cy="3696580"/>
        </p:xfrm>
        <a:graphic>
          <a:graphicData uri="http://schemas.openxmlformats.org/drawingml/2006/table">
            <a:tbl>
              <a:tblPr firstRow="1" firstCol="1" bandRow="1">
                <a:tableStyleId>{5C22544A-7EE6-4342-B048-85BDC9FD1C3A}</a:tableStyleId>
              </a:tblPr>
              <a:tblGrid>
                <a:gridCol w="450132"/>
                <a:gridCol w="919587"/>
                <a:gridCol w="4137210"/>
              </a:tblGrid>
              <a:tr h="305110">
                <a:tc>
                  <a:txBody>
                    <a:bodyPr/>
                    <a:lstStyle/>
                    <a:p>
                      <a:pPr algn="ctr">
                        <a:spcAft>
                          <a:spcPts val="0"/>
                        </a:spcAft>
                      </a:pPr>
                      <a:r>
                        <a:rPr lang="zh-CN" sz="1200" kern="100" dirty="0">
                          <a:effectLst/>
                        </a:rPr>
                        <a:t>序号</a:t>
                      </a:r>
                      <a:endParaRPr lang="zh-CN" sz="1200" kern="100" dirty="0">
                        <a:effectLst/>
                        <a:latin typeface="Times New Roman" panose="02020603050405020304"/>
                        <a:ea typeface="宋体" panose="02010600030101010101" pitchFamily="2" charset="-122"/>
                      </a:endParaRPr>
                    </a:p>
                  </a:txBody>
                  <a:tcPr marL="36263" marR="36263" marT="0" marB="0" anchor="ctr"/>
                </a:tc>
                <a:tc>
                  <a:txBody>
                    <a:bodyPr/>
                    <a:lstStyle/>
                    <a:p>
                      <a:pPr algn="ctr">
                        <a:spcAft>
                          <a:spcPts val="0"/>
                        </a:spcAft>
                      </a:pPr>
                      <a:r>
                        <a:rPr lang="zh-CN" altLang="en-US" sz="1200" kern="100" dirty="0" smtClean="0">
                          <a:effectLst/>
                          <a:latin typeface="+mn-lt"/>
                          <a:ea typeface="+mn-ea"/>
                        </a:rPr>
                        <a:t>风险类型</a:t>
                      </a:r>
                      <a:endParaRPr lang="zh-CN" sz="1200" kern="100" dirty="0">
                        <a:effectLst/>
                        <a:latin typeface="Times New Roman" panose="02020603050405020304"/>
                        <a:ea typeface="宋体" panose="02010600030101010101" pitchFamily="2" charset="-122"/>
                      </a:endParaRPr>
                    </a:p>
                  </a:txBody>
                  <a:tcPr marL="36263" marR="36263" marT="0" marB="0" anchor="ctr"/>
                </a:tc>
                <a:tc>
                  <a:txBody>
                    <a:bodyPr/>
                    <a:lstStyle/>
                    <a:p>
                      <a:pPr algn="ctr">
                        <a:spcAft>
                          <a:spcPts val="0"/>
                        </a:spcAft>
                      </a:pPr>
                      <a:r>
                        <a:rPr lang="zh-CN" altLang="en-US" sz="1200" kern="100" dirty="0" smtClean="0">
                          <a:effectLst/>
                          <a:latin typeface="+mn-lt"/>
                          <a:ea typeface="+mn-ea"/>
                        </a:rPr>
                        <a:t>风险因素</a:t>
                      </a:r>
                      <a:endParaRPr lang="zh-CN" sz="1200" kern="100" dirty="0">
                        <a:effectLst/>
                        <a:latin typeface="Times New Roman" panose="02020603050405020304"/>
                        <a:ea typeface="宋体" panose="02010600030101010101" pitchFamily="2" charset="-122"/>
                      </a:endParaRPr>
                    </a:p>
                  </a:txBody>
                  <a:tcPr marL="36263" marR="36263" marT="0" marB="0" anchor="ctr"/>
                </a:tc>
              </a:tr>
              <a:tr h="1483768">
                <a:tc>
                  <a:txBody>
                    <a:bodyPr/>
                    <a:lstStyle/>
                    <a:p>
                      <a:pPr algn="ctr">
                        <a:spcAft>
                          <a:spcPts val="0"/>
                        </a:spcAft>
                      </a:pPr>
                      <a:r>
                        <a:rPr lang="en-US" sz="1200" kern="100" dirty="0">
                          <a:effectLst/>
                        </a:rPr>
                        <a:t>3</a:t>
                      </a:r>
                      <a:endParaRPr lang="zh-CN" sz="1200" kern="100" dirty="0">
                        <a:effectLst/>
                        <a:latin typeface="Times New Roman" panose="02020603050405020304"/>
                        <a:ea typeface="宋体" panose="02010600030101010101" pitchFamily="2" charset="-122"/>
                      </a:endParaRPr>
                    </a:p>
                  </a:txBody>
                  <a:tcPr marL="36263" marR="36263" marT="0" marB="0" anchor="ctr"/>
                </a:tc>
                <a:tc>
                  <a:txBody>
                    <a:bodyPr/>
                    <a:lstStyle/>
                    <a:p>
                      <a:pPr algn="ctr">
                        <a:spcAft>
                          <a:spcPts val="0"/>
                        </a:spcAft>
                      </a:pPr>
                      <a:r>
                        <a:rPr lang="zh-CN" sz="1200" kern="100" dirty="0" smtClean="0">
                          <a:effectLst/>
                        </a:rPr>
                        <a:t>环境</a:t>
                      </a:r>
                      <a:endParaRPr lang="en-US" altLang="zh-CN" sz="1200" kern="100" dirty="0" smtClean="0">
                        <a:effectLst/>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1200" kern="100" dirty="0" smtClean="0">
                          <a:effectLst/>
                        </a:rPr>
                        <a:t>因素</a:t>
                      </a:r>
                      <a:endParaRPr lang="zh-CN" altLang="zh-CN" sz="1200" kern="100" dirty="0" smtClean="0">
                        <a:effectLst/>
                        <a:latin typeface="Times New Roman" panose="02020603050405020304"/>
                        <a:ea typeface="宋体" panose="02010600030101010101" pitchFamily="2" charset="-122"/>
                      </a:endParaRPr>
                    </a:p>
                    <a:p>
                      <a:pPr algn="ctr">
                        <a:spcAft>
                          <a:spcPts val="0"/>
                        </a:spcAft>
                      </a:pPr>
                      <a:endParaRPr lang="zh-CN" sz="1200" kern="100" dirty="0">
                        <a:effectLst/>
                        <a:latin typeface="Times New Roman" panose="02020603050405020304"/>
                        <a:ea typeface="宋体" panose="02010600030101010101" pitchFamily="2" charset="-122"/>
                      </a:endParaRPr>
                    </a:p>
                  </a:txBody>
                  <a:tcPr marL="36263" marR="36263" marT="0" marB="0" anchor="ctr"/>
                </a:tc>
                <a:tc>
                  <a:txBody>
                    <a:bodyPr/>
                    <a:lstStyle/>
                    <a:p>
                      <a:pPr marL="342900" lvl="0" indent="-342900" algn="just">
                        <a:spcAft>
                          <a:spcPts val="0"/>
                        </a:spcAft>
                        <a:buFont typeface="+mj-lt"/>
                        <a:buAutoNum type="arabicPeriod"/>
                      </a:pPr>
                      <a:r>
                        <a:rPr lang="zh-CN" sz="1200" kern="100">
                          <a:effectLst/>
                        </a:rPr>
                        <a:t>涉及易燃易爆、剧毒等危险品；</a:t>
                      </a:r>
                      <a:endParaRPr lang="zh-CN" sz="1200" kern="100">
                        <a:effectLst/>
                      </a:endParaRPr>
                    </a:p>
                    <a:p>
                      <a:pPr marL="342900" lvl="0" indent="-342900" algn="just">
                        <a:spcAft>
                          <a:spcPts val="0"/>
                        </a:spcAft>
                        <a:buFont typeface="+mj-lt"/>
                        <a:buAutoNum type="arabicPeriod"/>
                      </a:pPr>
                      <a:r>
                        <a:rPr lang="zh-CN" sz="1200" kern="100">
                          <a:effectLst/>
                        </a:rPr>
                        <a:t>涉及熔融和炽热金属等危险物品；</a:t>
                      </a:r>
                      <a:endParaRPr lang="zh-CN" sz="1200" kern="100">
                        <a:effectLst/>
                      </a:endParaRPr>
                    </a:p>
                    <a:p>
                      <a:pPr marL="342900" lvl="0" indent="-342900" algn="just">
                        <a:spcAft>
                          <a:spcPts val="0"/>
                        </a:spcAft>
                        <a:buFont typeface="+mj-lt"/>
                        <a:buAutoNum type="arabicPeriod"/>
                      </a:pPr>
                      <a:r>
                        <a:rPr lang="zh-CN" sz="1200" kern="100">
                          <a:effectLst/>
                        </a:rPr>
                        <a:t>处于公众聚集场所；</a:t>
                      </a:r>
                      <a:endParaRPr lang="zh-CN" sz="1200" kern="100">
                        <a:effectLst/>
                      </a:endParaRPr>
                    </a:p>
                    <a:p>
                      <a:pPr marL="342900" lvl="0" indent="-342900" algn="just">
                        <a:spcAft>
                          <a:spcPts val="0"/>
                        </a:spcAft>
                        <a:buFont typeface="+mj-lt"/>
                        <a:buAutoNum type="arabicPeriod"/>
                      </a:pPr>
                      <a:r>
                        <a:rPr lang="zh-CN" sz="1200" kern="100">
                          <a:effectLst/>
                        </a:rPr>
                        <a:t>为公众提供运营服务；</a:t>
                      </a:r>
                      <a:endParaRPr lang="zh-CN" sz="1200" kern="100">
                        <a:effectLst/>
                      </a:endParaRPr>
                    </a:p>
                    <a:p>
                      <a:pPr marL="342900" lvl="0" indent="-342900" algn="just">
                        <a:spcAft>
                          <a:spcPts val="0"/>
                        </a:spcAft>
                        <a:buFont typeface="+mj-lt"/>
                        <a:buAutoNum type="arabicPeriod"/>
                      </a:pPr>
                      <a:r>
                        <a:rPr lang="zh-CN" sz="1200" kern="100">
                          <a:effectLst/>
                        </a:rPr>
                        <a:t>未设置作业区域或作业路线；</a:t>
                      </a:r>
                      <a:endParaRPr lang="zh-CN" sz="1200" kern="100">
                        <a:effectLst/>
                      </a:endParaRPr>
                    </a:p>
                    <a:p>
                      <a:pPr marL="342900" lvl="0" indent="-342900" algn="just">
                        <a:spcAft>
                          <a:spcPts val="0"/>
                        </a:spcAft>
                        <a:buFont typeface="+mj-lt"/>
                        <a:buAutoNum type="arabicPeriod"/>
                      </a:pPr>
                      <a:r>
                        <a:rPr lang="zh-CN" sz="1200" kern="100">
                          <a:effectLst/>
                        </a:rPr>
                        <a:t>设备所处自然环境不符合要求；</a:t>
                      </a:r>
                      <a:endParaRPr lang="zh-CN" sz="1200" kern="100">
                        <a:effectLst/>
                      </a:endParaRPr>
                    </a:p>
                    <a:p>
                      <a:pPr marL="342900" lvl="0" indent="-342900" algn="just">
                        <a:spcAft>
                          <a:spcPts val="0"/>
                        </a:spcAft>
                        <a:buFont typeface="+mj-lt"/>
                        <a:buAutoNum type="arabicPeriod"/>
                      </a:pPr>
                      <a:r>
                        <a:rPr lang="zh-CN" sz="1200" kern="100">
                          <a:effectLst/>
                        </a:rPr>
                        <a:t>其他。</a:t>
                      </a:r>
                      <a:endParaRPr lang="zh-CN" sz="1200" kern="100">
                        <a:effectLst/>
                        <a:latin typeface="Times New Roman" panose="02020603050405020304"/>
                        <a:ea typeface="宋体" panose="02010600030101010101" pitchFamily="2" charset="-122"/>
                      </a:endParaRPr>
                    </a:p>
                  </a:txBody>
                  <a:tcPr marL="36263" marR="36263" marT="0" marB="0" anchor="ctr"/>
                </a:tc>
              </a:tr>
              <a:tr h="1907702">
                <a:tc>
                  <a:txBody>
                    <a:bodyPr/>
                    <a:lstStyle/>
                    <a:p>
                      <a:pPr algn="ctr">
                        <a:spcAft>
                          <a:spcPts val="0"/>
                        </a:spcAft>
                      </a:pPr>
                      <a:r>
                        <a:rPr lang="en-US" sz="1200" kern="100">
                          <a:effectLst/>
                        </a:rPr>
                        <a:t>4</a:t>
                      </a:r>
                      <a:endParaRPr lang="zh-CN" sz="1200" kern="100">
                        <a:effectLst/>
                        <a:latin typeface="Times New Roman" panose="02020603050405020304"/>
                        <a:ea typeface="宋体" panose="02010600030101010101" pitchFamily="2" charset="-122"/>
                      </a:endParaRPr>
                    </a:p>
                  </a:txBody>
                  <a:tcPr marL="36263" marR="36263" marT="0" marB="0" anchor="ctr"/>
                </a:tc>
                <a:tc>
                  <a:txBody>
                    <a:bodyPr/>
                    <a:lstStyle/>
                    <a:p>
                      <a:pPr marL="0" indent="0" algn="ctr">
                        <a:spcAft>
                          <a:spcPts val="0"/>
                        </a:spcAft>
                      </a:pPr>
                      <a:r>
                        <a:rPr lang="zh-CN" sz="1200" kern="100" dirty="0" smtClean="0">
                          <a:effectLst/>
                        </a:rPr>
                        <a:t>管理</a:t>
                      </a:r>
                      <a:endParaRPr lang="en-US" altLang="zh-CN" sz="1200" kern="100" dirty="0" smtClean="0">
                        <a:effectLst/>
                      </a:endParaRPr>
                    </a:p>
                    <a:p>
                      <a:pPr marL="0" indent="0" algn="ctr">
                        <a:spcAft>
                          <a:spcPts val="0"/>
                        </a:spcAft>
                      </a:pPr>
                      <a:r>
                        <a:rPr lang="zh-CN" altLang="en-US" sz="1200" kern="100" dirty="0" smtClean="0">
                          <a:effectLst/>
                        </a:rPr>
                        <a:t>因素</a:t>
                      </a:r>
                      <a:endParaRPr lang="zh-CN" altLang="zh-CN" sz="1200" kern="100" dirty="0">
                        <a:effectLst/>
                        <a:latin typeface="Times New Roman" panose="02020603050405020304"/>
                        <a:ea typeface="宋体" panose="02010600030101010101" pitchFamily="2" charset="-122"/>
                      </a:endParaRPr>
                    </a:p>
                  </a:txBody>
                  <a:tcPr marL="36263" marR="36263" marT="0" marB="0" anchor="ctr"/>
                </a:tc>
                <a:tc>
                  <a:txBody>
                    <a:bodyPr/>
                    <a:lstStyle/>
                    <a:p>
                      <a:pPr marL="342900" lvl="0" indent="-342900" algn="just">
                        <a:spcAft>
                          <a:spcPts val="0"/>
                        </a:spcAft>
                        <a:buFont typeface="+mj-lt"/>
                        <a:buAutoNum type="arabicPeriod"/>
                      </a:pPr>
                      <a:r>
                        <a:rPr lang="zh-CN" sz="1200" kern="100" dirty="0">
                          <a:effectLst/>
                        </a:rPr>
                        <a:t>未按规定设置安全管理机构；</a:t>
                      </a:r>
                      <a:endParaRPr lang="zh-CN" sz="1200" kern="100" dirty="0">
                        <a:effectLst/>
                      </a:endParaRPr>
                    </a:p>
                    <a:p>
                      <a:pPr marL="342900" lvl="0" indent="-342900" algn="just">
                        <a:spcAft>
                          <a:spcPts val="0"/>
                        </a:spcAft>
                        <a:buFont typeface="+mj-lt"/>
                        <a:buAutoNum type="arabicPeriod"/>
                      </a:pPr>
                      <a:r>
                        <a:rPr lang="zh-CN" sz="1200" kern="100" dirty="0">
                          <a:effectLst/>
                        </a:rPr>
                        <a:t>未按规定建立安全节能管理制度；</a:t>
                      </a:r>
                      <a:endParaRPr lang="zh-CN" sz="1200" kern="100" dirty="0">
                        <a:effectLst/>
                      </a:endParaRPr>
                    </a:p>
                    <a:p>
                      <a:pPr marL="342900" lvl="0" indent="-342900" algn="just">
                        <a:spcAft>
                          <a:spcPts val="0"/>
                        </a:spcAft>
                        <a:buFont typeface="+mj-lt"/>
                        <a:buAutoNum type="arabicPeriod"/>
                      </a:pPr>
                      <a:r>
                        <a:rPr lang="zh-CN" sz="1200" kern="100" dirty="0">
                          <a:effectLst/>
                        </a:rPr>
                        <a:t>未按规定办理使用登记；</a:t>
                      </a:r>
                      <a:endParaRPr lang="zh-CN" sz="1200" kern="100" dirty="0">
                        <a:effectLst/>
                      </a:endParaRPr>
                    </a:p>
                    <a:p>
                      <a:pPr marL="342900" lvl="0" indent="-342900" algn="just">
                        <a:spcAft>
                          <a:spcPts val="0"/>
                        </a:spcAft>
                        <a:buFont typeface="+mj-lt"/>
                        <a:buAutoNum type="arabicPeriod"/>
                      </a:pPr>
                      <a:r>
                        <a:rPr lang="zh-CN" sz="1200" kern="100" dirty="0">
                          <a:effectLst/>
                        </a:rPr>
                        <a:t>未按规定逐台套建立安全与节能技术档案；</a:t>
                      </a:r>
                      <a:endParaRPr lang="zh-CN" sz="1200" kern="100" dirty="0">
                        <a:effectLst/>
                      </a:endParaRPr>
                    </a:p>
                    <a:p>
                      <a:pPr marL="342900" lvl="0" indent="-342900" algn="just">
                        <a:spcAft>
                          <a:spcPts val="0"/>
                        </a:spcAft>
                        <a:buFont typeface="+mj-lt"/>
                        <a:buAutoNum type="arabicPeriod"/>
                      </a:pPr>
                      <a:r>
                        <a:rPr lang="zh-CN" sz="1200" kern="100" dirty="0">
                          <a:effectLst/>
                        </a:rPr>
                        <a:t>操作规程缺失或不健全；</a:t>
                      </a:r>
                      <a:endParaRPr lang="zh-CN" sz="1200" kern="100" dirty="0">
                        <a:effectLst/>
                      </a:endParaRPr>
                    </a:p>
                    <a:p>
                      <a:pPr marL="342900" lvl="0" indent="-342900" algn="just">
                        <a:spcAft>
                          <a:spcPts val="0"/>
                        </a:spcAft>
                        <a:buFont typeface="+mj-lt"/>
                        <a:buAutoNum type="arabicPeriod"/>
                      </a:pPr>
                      <a:r>
                        <a:rPr lang="zh-CN" sz="1200" kern="100" dirty="0">
                          <a:effectLst/>
                        </a:rPr>
                        <a:t>应急预案缺失、无效或未按规定实施演练；</a:t>
                      </a:r>
                      <a:endParaRPr lang="zh-CN" sz="1200" kern="100" dirty="0">
                        <a:effectLst/>
                      </a:endParaRPr>
                    </a:p>
                    <a:p>
                      <a:pPr marL="342900" lvl="0" indent="-342900" algn="just">
                        <a:spcAft>
                          <a:spcPts val="0"/>
                        </a:spcAft>
                        <a:buFont typeface="+mj-lt"/>
                        <a:buAutoNum type="arabicPeriod"/>
                      </a:pPr>
                      <a:r>
                        <a:rPr lang="zh-CN" sz="1200" kern="100" dirty="0">
                          <a:effectLst/>
                        </a:rPr>
                        <a:t>相关记录不符合要求；</a:t>
                      </a:r>
                      <a:endParaRPr lang="zh-CN" sz="1200" kern="100" dirty="0">
                        <a:effectLst/>
                      </a:endParaRPr>
                    </a:p>
                    <a:p>
                      <a:pPr marL="342900" lvl="0" indent="-342900" algn="just">
                        <a:spcAft>
                          <a:spcPts val="0"/>
                        </a:spcAft>
                        <a:buFont typeface="+mj-lt"/>
                        <a:buAutoNum type="arabicPeriod"/>
                      </a:pPr>
                      <a:r>
                        <a:rPr lang="zh-CN" sz="1200" kern="100" dirty="0">
                          <a:effectLst/>
                        </a:rPr>
                        <a:t>未自主开展隐患排查治理工作；</a:t>
                      </a:r>
                      <a:endParaRPr lang="zh-CN" sz="1200" kern="100" dirty="0">
                        <a:effectLst/>
                      </a:endParaRPr>
                    </a:p>
                    <a:p>
                      <a:pPr marL="342900" lvl="0" indent="-342900" algn="just">
                        <a:spcAft>
                          <a:spcPts val="0"/>
                        </a:spcAft>
                        <a:buFont typeface="+mj-lt"/>
                        <a:buAutoNum type="arabicPeriod"/>
                      </a:pPr>
                      <a:r>
                        <a:rPr lang="zh-CN" sz="1200" kern="100" dirty="0">
                          <a:effectLst/>
                        </a:rPr>
                        <a:t>其他。</a:t>
                      </a:r>
                      <a:endParaRPr lang="zh-CN" sz="1200" kern="100" dirty="0">
                        <a:effectLst/>
                        <a:latin typeface="Times New Roman" panose="02020603050405020304"/>
                        <a:ea typeface="宋体" panose="02010600030101010101" pitchFamily="2" charset="-122"/>
                      </a:endParaRPr>
                    </a:p>
                  </a:txBody>
                  <a:tcPr marL="36263" marR="36263" marT="0" marB="0" anchor="ctr"/>
                </a:tc>
              </a:tr>
            </a:tbl>
          </a:graphicData>
        </a:graphic>
      </p:graphicFrame>
      <p:sp>
        <p:nvSpPr>
          <p:cNvPr id="3" name="日期占位符 2"/>
          <p:cNvSpPr>
            <a:spLocks noGrp="1"/>
          </p:cNvSpPr>
          <p:nvPr>
            <p:ph type="dt" sz="half" idx="10"/>
          </p:nvPr>
        </p:nvSpPr>
        <p:spPr/>
        <p:txBody>
          <a:bodyPr/>
          <a:lstStyle/>
          <a:p>
            <a:fld id="{ADF7BECB-CA75-4623-8F46-6C675BBB8ABD}"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endParaRPr lang="en-US" altLang="zh-CN" sz="2000" spc="70" dirty="0">
              <a:solidFill>
                <a:schemeClr val="bg1"/>
              </a:solidFill>
              <a:latin typeface="+mj-ea"/>
            </a:endParaRPr>
          </a:p>
        </p:txBody>
      </p:sp>
    </p:spTree>
  </p:cSld>
  <p:clrMapOvr>
    <a:masterClrMapping/>
  </p:clrMapOvr>
  <p:transition spd="slow" advTm="852">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DF7BECB-CA75-4623-8F46-6C675BBB8ABD}"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4486862" y="407020"/>
            <a:ext cx="29553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2815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graphicFrame>
        <p:nvGraphicFramePr>
          <p:cNvPr id="16" name="表格 15"/>
          <p:cNvGraphicFramePr>
            <a:graphicFrameLocks noGrp="1"/>
          </p:cNvGraphicFramePr>
          <p:nvPr/>
        </p:nvGraphicFramePr>
        <p:xfrm>
          <a:off x="708414" y="2786505"/>
          <a:ext cx="8069519" cy="1718985"/>
        </p:xfrm>
        <a:graphic>
          <a:graphicData uri="http://schemas.openxmlformats.org/drawingml/2006/table">
            <a:tbl>
              <a:tblPr firstRow="1" firstCol="1" bandRow="1">
                <a:tableStyleId>{5C22544A-7EE6-4342-B048-85BDC9FD1C3A}</a:tableStyleId>
              </a:tblPr>
              <a:tblGrid>
                <a:gridCol w="612386"/>
                <a:gridCol w="889000"/>
                <a:gridCol w="990600"/>
                <a:gridCol w="876300"/>
                <a:gridCol w="1193800"/>
                <a:gridCol w="3507433"/>
              </a:tblGrid>
              <a:tr h="483527">
                <a:tc>
                  <a:txBody>
                    <a:bodyPr/>
                    <a:lstStyle/>
                    <a:p>
                      <a:pPr algn="ctr">
                        <a:lnSpc>
                          <a:spcPts val="1600"/>
                        </a:lnSpc>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设备种类</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设备类别</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设备品种</a:t>
                      </a:r>
                      <a:r>
                        <a:rPr lang="en-US" sz="1600" kern="100" dirty="0">
                          <a:effectLst/>
                        </a:rPr>
                        <a:t>/</a:t>
                      </a:r>
                      <a:r>
                        <a:rPr lang="zh-CN" sz="1600" kern="100" dirty="0">
                          <a:effectLst/>
                        </a:rPr>
                        <a:t>名称</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a:effectLst/>
                        </a:rPr>
                        <a:t>产品编号</a:t>
                      </a:r>
                      <a:r>
                        <a:rPr lang="en-US" sz="1600" kern="100">
                          <a:effectLst/>
                        </a:rPr>
                        <a:t>/</a:t>
                      </a:r>
                      <a:endParaRPr lang="zh-CN" sz="1600" kern="100">
                        <a:effectLst/>
                      </a:endParaRPr>
                    </a:p>
                    <a:p>
                      <a:pPr algn="ctr">
                        <a:lnSpc>
                          <a:spcPts val="1600"/>
                        </a:lnSpc>
                        <a:spcAft>
                          <a:spcPts val="0"/>
                        </a:spcAft>
                      </a:pPr>
                      <a:r>
                        <a:rPr lang="zh-CN" sz="1600" kern="100">
                          <a:effectLst/>
                        </a:rPr>
                        <a:t>单位内编号</a:t>
                      </a:r>
                      <a:endParaRPr lang="zh-CN" sz="16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smtClean="0">
                          <a:effectLst/>
                        </a:rPr>
                        <a:t>风险</a:t>
                      </a:r>
                      <a:r>
                        <a:rPr lang="zh-CN" altLang="en-US" sz="1600" kern="100" dirty="0" smtClean="0">
                          <a:effectLst/>
                        </a:rPr>
                        <a:t>因素</a:t>
                      </a:r>
                      <a:endParaRPr lang="zh-CN" sz="1600" kern="100" dirty="0">
                        <a:effectLst/>
                        <a:latin typeface="Times New Roman" panose="02020603050405020304"/>
                        <a:ea typeface="宋体" panose="02010600030101010101" pitchFamily="2" charset="-122"/>
                      </a:endParaRPr>
                    </a:p>
                  </a:txBody>
                  <a:tcPr marL="64454" marR="64454" marT="0" marB="0" anchor="ctr"/>
                </a:tc>
              </a:tr>
              <a:tr h="725291">
                <a:tc rowSpan="3">
                  <a:txBody>
                    <a:bodyPr/>
                    <a:lstStyle/>
                    <a:p>
                      <a:pPr algn="ctr">
                        <a:lnSpc>
                          <a:spcPts val="1600"/>
                        </a:lnSpc>
                        <a:spcAft>
                          <a:spcPts val="0"/>
                        </a:spcAft>
                      </a:pPr>
                      <a:r>
                        <a:rPr lang="en-US" sz="1600" kern="100" dirty="0" smtClean="0">
                          <a:effectLst/>
                        </a:rPr>
                        <a:t>1</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dirty="0">
                          <a:effectLst/>
                        </a:rPr>
                        <a:t>电梯</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a:effectLst/>
                        </a:rPr>
                        <a:t>曳引与强制驱动电梯</a:t>
                      </a:r>
                      <a:endParaRPr lang="zh-CN" sz="1600" kern="10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dirty="0">
                          <a:effectLst/>
                        </a:rPr>
                        <a:t>曳引驱动乘客电梯</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en-US" sz="1600" kern="100" dirty="0" smtClean="0">
                          <a:effectLst/>
                        </a:rPr>
                        <a:t>GA121080-010</a:t>
                      </a:r>
                      <a:endParaRPr lang="zh-CN" sz="1600" kern="100" dirty="0">
                        <a:effectLst/>
                      </a:endParaRPr>
                    </a:p>
                  </a:txBody>
                  <a:tcPr marL="64454" marR="64454" marT="0" marB="0" anchor="ctr"/>
                </a:tc>
                <a:tc>
                  <a:txBody>
                    <a:bodyPr/>
                    <a:lstStyle/>
                    <a:p>
                      <a:pPr algn="just">
                        <a:lnSpc>
                          <a:spcPts val="1600"/>
                        </a:lnSpc>
                        <a:spcAft>
                          <a:spcPts val="0"/>
                        </a:spcAft>
                      </a:pPr>
                      <a:r>
                        <a:rPr lang="zh-CN" sz="1600" kern="100" dirty="0">
                          <a:effectLst/>
                        </a:rPr>
                        <a:t>使用各类特种设备（不含气瓶）总量</a:t>
                      </a:r>
                      <a:r>
                        <a:rPr lang="en-US" sz="1600" kern="100" dirty="0">
                          <a:effectLst/>
                        </a:rPr>
                        <a:t>20</a:t>
                      </a:r>
                      <a:r>
                        <a:rPr lang="zh-CN" sz="1600" kern="100" dirty="0">
                          <a:effectLst/>
                        </a:rPr>
                        <a:t>台以上（含</a:t>
                      </a:r>
                      <a:r>
                        <a:rPr lang="en-US" sz="1600" kern="100" dirty="0">
                          <a:effectLst/>
                        </a:rPr>
                        <a:t>20</a:t>
                      </a:r>
                      <a:r>
                        <a:rPr lang="zh-CN" sz="1600" kern="100" dirty="0">
                          <a:effectLst/>
                        </a:rPr>
                        <a:t>台）的使用</a:t>
                      </a:r>
                      <a:r>
                        <a:rPr lang="zh-CN" sz="1600" kern="100" dirty="0" smtClean="0">
                          <a:effectLst/>
                        </a:rPr>
                        <a:t>单位</a:t>
                      </a:r>
                      <a:r>
                        <a:rPr lang="zh-CN" altLang="en-US" sz="1600" kern="100" dirty="0" smtClean="0">
                          <a:effectLst/>
                        </a:rPr>
                        <a:t>未</a:t>
                      </a:r>
                      <a:r>
                        <a:rPr lang="zh-CN" sz="1600" kern="100" dirty="0" smtClean="0">
                          <a:effectLst/>
                        </a:rPr>
                        <a:t>配备</a:t>
                      </a:r>
                      <a:r>
                        <a:rPr lang="zh-CN" sz="1600" kern="100" dirty="0">
                          <a:effectLst/>
                        </a:rPr>
                        <a:t>专职安全管理员</a:t>
                      </a:r>
                      <a:endParaRPr lang="zh-CN" sz="1600" kern="100" dirty="0">
                        <a:effectLst/>
                        <a:latin typeface="Times New Roman" panose="02020603050405020304"/>
                        <a:ea typeface="宋体" panose="02010600030101010101" pitchFamily="2" charset="-122"/>
                      </a:endParaRPr>
                    </a:p>
                  </a:txBody>
                  <a:tcPr marL="64454" marR="64454" marT="0" marB="0" anchor="ctr"/>
                </a:tc>
              </a:tr>
              <a:tr h="268403">
                <a:tc vMerge="1">
                  <a:tcPr/>
                </a:tc>
                <a:tc vMerge="1">
                  <a:tcPr/>
                </a:tc>
                <a:tc vMerge="1">
                  <a:tcPr/>
                </a:tc>
                <a:tc vMerge="1">
                  <a:tcPr/>
                </a:tc>
                <a:tc vMerge="1">
                  <a:tcPr/>
                </a:tc>
                <a:tc>
                  <a:txBody>
                    <a:bodyPr/>
                    <a:lstStyle/>
                    <a:p>
                      <a:pPr algn="just">
                        <a:lnSpc>
                          <a:spcPts val="1600"/>
                        </a:lnSpc>
                        <a:spcAft>
                          <a:spcPts val="0"/>
                        </a:spcAft>
                      </a:pPr>
                      <a:r>
                        <a:rPr lang="zh-CN" sz="1600" kern="100" dirty="0">
                          <a:effectLst/>
                        </a:rPr>
                        <a:t>未开展安全培训</a:t>
                      </a:r>
                      <a:endParaRPr lang="zh-CN" sz="1600" kern="100" dirty="0">
                        <a:effectLst/>
                        <a:latin typeface="Times New Roman" panose="02020603050405020304"/>
                        <a:ea typeface="宋体" panose="02010600030101010101" pitchFamily="2" charset="-122"/>
                      </a:endParaRPr>
                    </a:p>
                  </a:txBody>
                  <a:tcPr marL="64454" marR="64454" marT="0" marB="0" anchor="ctr"/>
                </a:tc>
              </a:tr>
              <a:tr h="241764">
                <a:tc vMerge="1">
                  <a:tcPr/>
                </a:tc>
                <a:tc vMerge="1">
                  <a:tcPr/>
                </a:tc>
                <a:tc vMerge="1">
                  <a:tcPr/>
                </a:tc>
                <a:tc vMerge="1">
                  <a:tcPr/>
                </a:tc>
                <a:tc vMerge="1">
                  <a:tcPr/>
                </a:tc>
                <a:tc>
                  <a:txBody>
                    <a:bodyPr/>
                    <a:lstStyle/>
                    <a:p>
                      <a:pPr algn="just">
                        <a:lnSpc>
                          <a:spcPts val="1600"/>
                        </a:lnSpc>
                        <a:spcAft>
                          <a:spcPts val="0"/>
                        </a:spcAft>
                      </a:pPr>
                      <a:r>
                        <a:rPr lang="zh-CN" sz="1600" kern="100" dirty="0">
                          <a:effectLst/>
                        </a:rPr>
                        <a:t>未配置安全责任人</a:t>
                      </a:r>
                      <a:endParaRPr lang="zh-CN" sz="1600" kern="100" dirty="0">
                        <a:effectLst/>
                        <a:latin typeface="Times New Roman" panose="02020603050405020304"/>
                        <a:ea typeface="宋体" panose="02010600030101010101" pitchFamily="2" charset="-122"/>
                      </a:endParaRPr>
                    </a:p>
                  </a:txBody>
                  <a:tcPr marL="64454" marR="64454" marT="0" marB="0" anchor="ctr"/>
                </a:tc>
              </a:tr>
            </a:tbl>
          </a:graphicData>
        </a:graphic>
      </p:graphicFrame>
      <p:sp>
        <p:nvSpPr>
          <p:cNvPr id="17" name="TextBox 16"/>
          <p:cNvSpPr txBox="1"/>
          <p:nvPr/>
        </p:nvSpPr>
        <p:spPr>
          <a:xfrm>
            <a:off x="1215267" y="1002890"/>
            <a:ext cx="7573133" cy="1631216"/>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en-US" sz="2000" dirty="0" smtClean="0">
                <a:solidFill>
                  <a:srgbClr val="FF0000"/>
                </a:solidFill>
              </a:rPr>
              <a:t>风险点识别（单元划分）</a:t>
            </a:r>
            <a:endParaRPr lang="en-US" altLang="zh-CN" sz="2000" dirty="0" smtClean="0">
              <a:solidFill>
                <a:srgbClr val="FF0000"/>
              </a:solidFill>
            </a:endParaRPr>
          </a:p>
          <a:p>
            <a:pPr algn="just">
              <a:lnSpc>
                <a:spcPct val="125000"/>
              </a:lnSpc>
              <a:buClr>
                <a:schemeClr val="folHlink"/>
              </a:buClr>
              <a:buSzPct val="60000"/>
            </a:pPr>
            <a:r>
              <a:rPr lang="zh-CN" altLang="en-US" sz="2000" dirty="0" smtClean="0"/>
              <a:t>单台（</a:t>
            </a:r>
            <a:r>
              <a:rPr lang="zh-CN" altLang="en-US" sz="2000" dirty="0"/>
              <a:t>套</a:t>
            </a:r>
            <a:r>
              <a:rPr lang="zh-CN" altLang="en-US" sz="2000" dirty="0" smtClean="0"/>
              <a:t>）特种设备、作业活动</a:t>
            </a:r>
            <a:endParaRPr lang="en-US" altLang="zh-CN" sz="2000" dirty="0" smtClean="0"/>
          </a:p>
          <a:p>
            <a:pPr algn="just">
              <a:lnSpc>
                <a:spcPct val="125000"/>
              </a:lnSpc>
              <a:buClr>
                <a:schemeClr val="folHlink"/>
              </a:buClr>
              <a:buSzPct val="60000"/>
            </a:pPr>
            <a:r>
              <a:rPr lang="zh-CN" altLang="en-US" sz="2000" dirty="0" smtClean="0">
                <a:solidFill>
                  <a:srgbClr val="FF0000"/>
                </a:solidFill>
              </a:rPr>
              <a:t>危险源辨识（风险辨识）</a:t>
            </a:r>
            <a:endParaRPr lang="en-US" altLang="zh-CN" sz="2000" dirty="0" smtClean="0">
              <a:solidFill>
                <a:srgbClr val="FF0000"/>
              </a:solidFill>
            </a:endParaRPr>
          </a:p>
          <a:p>
            <a:pPr algn="just">
              <a:lnSpc>
                <a:spcPct val="125000"/>
              </a:lnSpc>
              <a:buClr>
                <a:schemeClr val="folHlink"/>
              </a:buClr>
              <a:buSzPct val="60000"/>
              <a:buFont typeface="Wingdings" panose="05000000000000000000" pitchFamily="2" charset="2"/>
              <a:buNone/>
            </a:pPr>
            <a:r>
              <a:rPr lang="zh-CN" altLang="en-US" sz="2000" dirty="0" smtClean="0"/>
              <a:t>从人、物、环、管四个方面考虑，参考附录</a:t>
            </a:r>
            <a:r>
              <a:rPr lang="en-US" altLang="zh-CN" sz="2000" dirty="0" smtClean="0"/>
              <a:t>C</a:t>
            </a:r>
            <a:r>
              <a:rPr lang="zh-CN" altLang="en-US" sz="2000" dirty="0" smtClean="0"/>
              <a:t>常见风险</a:t>
            </a:r>
            <a:endParaRPr lang="en-US" altLang="zh-CN" sz="2000" dirty="0" smtClean="0"/>
          </a:p>
        </p:txBody>
      </p:sp>
      <p:sp>
        <p:nvSpPr>
          <p:cNvPr id="18" name="五边形 17"/>
          <p:cNvSpPr/>
          <p:nvPr/>
        </p:nvSpPr>
        <p:spPr bwMode="auto">
          <a:xfrm>
            <a:off x="643030" y="1149309"/>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9" name="五边形 18"/>
          <p:cNvSpPr/>
          <p:nvPr/>
        </p:nvSpPr>
        <p:spPr bwMode="auto">
          <a:xfrm>
            <a:off x="647946" y="1948262"/>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7" name="TextBox 6"/>
          <p:cNvSpPr txBox="1"/>
          <p:nvPr/>
        </p:nvSpPr>
        <p:spPr>
          <a:xfrm>
            <a:off x="1211580" y="1443788"/>
            <a:ext cx="2492990" cy="400110"/>
          </a:xfrm>
          <a:prstGeom prst="rect">
            <a:avLst/>
          </a:prstGeom>
          <a:noFill/>
        </p:spPr>
        <p:txBody>
          <a:bodyPr wrap="none" rtlCol="0">
            <a:spAutoFit/>
          </a:bodyPr>
          <a:lstStyle/>
          <a:p>
            <a:r>
              <a:rPr lang="zh-CN" altLang="en-US" sz="2000" dirty="0"/>
              <a:t>单台（套）特种设备</a:t>
            </a:r>
            <a:endParaRPr lang="zh-CN" altLang="en-US" sz="2000" dirty="0"/>
          </a:p>
        </p:txBody>
      </p:sp>
      <p:sp>
        <p:nvSpPr>
          <p:cNvPr id="8" name="TextBox 7"/>
          <p:cNvSpPr txBox="1"/>
          <p:nvPr/>
        </p:nvSpPr>
        <p:spPr>
          <a:xfrm>
            <a:off x="1469955" y="2195896"/>
            <a:ext cx="441146" cy="400110"/>
          </a:xfrm>
          <a:prstGeom prst="rect">
            <a:avLst/>
          </a:prstGeom>
          <a:noFill/>
        </p:spPr>
        <p:txBody>
          <a:bodyPr wrap="none" rtlCol="0">
            <a:spAutoFit/>
          </a:bodyPr>
          <a:lstStyle/>
          <a:p>
            <a:r>
              <a:rPr lang="zh-CN" altLang="en-US" sz="2000" dirty="0"/>
              <a:t>人</a:t>
            </a:r>
            <a:endParaRPr lang="zh-CN" altLang="en-US" sz="2000" dirty="0"/>
          </a:p>
        </p:txBody>
      </p:sp>
      <p:sp>
        <p:nvSpPr>
          <p:cNvPr id="9" name="矩形 8"/>
          <p:cNvSpPr/>
          <p:nvPr/>
        </p:nvSpPr>
        <p:spPr>
          <a:xfrm>
            <a:off x="5536535" y="2207168"/>
            <a:ext cx="869149" cy="400110"/>
          </a:xfrm>
          <a:prstGeom prst="rect">
            <a:avLst/>
          </a:prstGeom>
        </p:spPr>
        <p:txBody>
          <a:bodyPr wrap="none">
            <a:spAutoFit/>
          </a:bodyPr>
          <a:lstStyle/>
          <a:p>
            <a:r>
              <a:rPr lang="zh-CN" altLang="en-US" sz="2000" dirty="0">
                <a:latin typeface="+mn-ea"/>
              </a:rPr>
              <a:t>附录</a:t>
            </a:r>
            <a:r>
              <a:rPr lang="en-US" altLang="zh-CN" sz="2000" dirty="0">
                <a:latin typeface="+mn-ea"/>
              </a:rPr>
              <a:t>C</a:t>
            </a:r>
            <a:endParaRPr lang="zh-CN" altLang="en-US" sz="2000" dirty="0">
              <a:latin typeface="+mn-ea"/>
            </a:endParaRPr>
          </a:p>
        </p:txBody>
      </p:sp>
    </p:spTree>
  </p:cSld>
  <p:clrMapOvr>
    <a:masterClrMapping/>
  </p:clrMapOvr>
  <p:transition spd="slow" advTm="852">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decel="100000" fill="hold" grpId="1" nodeType="withEffect">
                                  <p:stCondLst>
                                    <p:cond delay="0"/>
                                  </p:stCondLst>
                                  <p:childTnLst>
                                    <p:animMotion origin="layout" path="M 0 -4.44444E-6 L -0.0625 0.36112 " pathEditMode="relative" rAng="0" ptsTypes="AA">
                                      <p:cBhvr>
                                        <p:cTn id="8" dur="3000" fill="hold"/>
                                        <p:tgtEl>
                                          <p:spTgt spid="7"/>
                                        </p:tgtEl>
                                        <p:attrNameLst>
                                          <p:attrName>ppt_x</p:attrName>
                                          <p:attrName>ppt_y</p:attrName>
                                        </p:attrNameLst>
                                      </p:cBhvr>
                                      <p:rCtr x="-3125" y="18056"/>
                                    </p:animMotion>
                                  </p:childTnLst>
                                  <p:subTnLst>
                                    <p:set>
                                      <p:cBhvr override="childStyle">
                                        <p:cTn dur="1" fill="hold" display="0" masterRel="sameClick" afterEffect="1">
                                          <p:stCondLst>
                                            <p:cond evt="end" delay="0">
                                              <p:tn val="7"/>
                                            </p:cond>
                                          </p:stCondLst>
                                        </p:cTn>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42" presetClass="path" presetSubtype="0" accel="100000" fill="hold" grpId="2" nodeType="withEffect">
                                  <p:stCondLst>
                                    <p:cond delay="0"/>
                                  </p:stCondLst>
                                  <p:childTnLst>
                                    <p:animMotion origin="layout" path="M -1.38889E-6 -1.23457E-6 L -1.38889E-6 0.25 " pathEditMode="relative" rAng="0" ptsTypes="AA">
                                      <p:cBhvr>
                                        <p:cTn id="16" dur="3000" fill="hold"/>
                                        <p:tgtEl>
                                          <p:spTgt spid="9"/>
                                        </p:tgtEl>
                                        <p:attrNameLst>
                                          <p:attrName>ppt_x</p:attrName>
                                          <p:attrName>ppt_y</p:attrName>
                                        </p:attrNameLst>
                                      </p:cBhvr>
                                      <p:rCtr x="0" y="12500"/>
                                    </p:animMotion>
                                  </p:childTnLst>
                                  <p:subTnLst>
                                    <p:set>
                                      <p:cBhvr override="childStyle">
                                        <p:cTn dur="1" fill="hold" display="0" masterRel="sameClick" afterEffect="1">
                                          <p:stCondLst>
                                            <p:cond evt="end" delay="0">
                                              <p:tn val="15"/>
                                            </p:cond>
                                          </p:stCondLst>
                                        </p:cTn>
                                        <p:tgtEl>
                                          <p:spTgt spid="9"/>
                                        </p:tgtEl>
                                        <p:attrNameLst>
                                          <p:attrName>style.visibility</p:attrName>
                                        </p:attrNameLst>
                                      </p:cBhvr>
                                      <p:to>
                                        <p:strVal val="hidden"/>
                                      </p:to>
                                    </p:set>
                                  </p:subTnLst>
                                </p:cTn>
                              </p:par>
                              <p:par>
                                <p:cTn id="17" presetID="42" presetClass="path" presetSubtype="0" accel="40000" decel="20000" fill="hold" grpId="2" nodeType="withEffect">
                                  <p:stCondLst>
                                    <p:cond delay="0"/>
                                  </p:stCondLst>
                                  <p:childTnLst>
                                    <p:animMotion origin="layout" path="M 4.16667E-6 -7.40741E-7 L 0.41111 0.25988 " pathEditMode="relative" rAng="0" ptsTypes="AA">
                                      <p:cBhvr>
                                        <p:cTn id="18" dur="3000" fill="hold"/>
                                        <p:tgtEl>
                                          <p:spTgt spid="8"/>
                                        </p:tgtEl>
                                        <p:attrNameLst>
                                          <p:attrName>ppt_x</p:attrName>
                                          <p:attrName>ppt_y</p:attrName>
                                        </p:attrNameLst>
                                      </p:cBhvr>
                                      <p:rCtr x="20556" y="12994"/>
                                    </p:animMotion>
                                  </p:childTnLst>
                                  <p:subTnLst>
                                    <p:set>
                                      <p:cBhvr override="childStyle">
                                        <p:cTn dur="1" fill="hold" display="0" masterRel="sameClick" afterEffect="1">
                                          <p:stCondLst>
                                            <p:cond evt="end" delay="0">
                                              <p:tn val="17"/>
                                            </p:cond>
                                          </p:stCondLst>
                                        </p:cTn>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2"/>
      <p:bldP spid="9" grpId="0"/>
      <p:bldP spid="9" grpId="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89"/>
            <a:ext cx="3775833" cy="3785652"/>
          </a:xfrm>
          <a:prstGeom prst="rect">
            <a:avLst/>
          </a:prstGeom>
          <a:noFill/>
        </p:spPr>
        <p:txBody>
          <a:bodyPr wrap="square" rtlCol="0">
            <a:spAutoFit/>
          </a:bodyPr>
          <a:lstStyle/>
          <a:p>
            <a:pPr marL="0" lvl="3"/>
            <a:endParaRPr lang="en-US" altLang="zh-CN" sz="2000" dirty="0" smtClean="0">
              <a:latin typeface="+mn-ea"/>
            </a:endParaRPr>
          </a:p>
          <a:p>
            <a:pPr marL="0" lvl="3"/>
            <a:r>
              <a:rPr lang="zh-CN" altLang="zh-CN" sz="2000" dirty="0" smtClean="0">
                <a:latin typeface="+mn-ea"/>
              </a:rPr>
              <a:t>安全</a:t>
            </a:r>
            <a:r>
              <a:rPr lang="zh-CN" altLang="zh-CN" sz="2000" dirty="0">
                <a:latin typeface="+mn-ea"/>
              </a:rPr>
              <a:t>风险评估是根据风险点的危险源可能发生的每种事故类型的可能性和后果严重程度确定风险的大小和等级的</a:t>
            </a:r>
            <a:r>
              <a:rPr lang="zh-CN" altLang="zh-CN" sz="2000" dirty="0" smtClean="0">
                <a:latin typeface="+mn-ea"/>
              </a:rPr>
              <a:t>过程</a:t>
            </a:r>
            <a:endParaRPr lang="en-US" altLang="zh-CN" sz="2000" dirty="0" smtClean="0">
              <a:latin typeface="+mn-ea"/>
            </a:endParaRPr>
          </a:p>
          <a:p>
            <a:pPr marL="0" lvl="3"/>
            <a:endParaRPr lang="en-US" altLang="zh-CN" sz="2000" dirty="0">
              <a:latin typeface="+mn-ea"/>
            </a:endParaRPr>
          </a:p>
          <a:p>
            <a:pPr marL="0" lvl="3"/>
            <a:r>
              <a:rPr lang="zh-CN" altLang="zh-CN" sz="2000" dirty="0" smtClean="0">
                <a:latin typeface="+mn-ea"/>
              </a:rPr>
              <a:t>特种</a:t>
            </a:r>
            <a:r>
              <a:rPr lang="zh-CN" altLang="zh-CN" sz="2000" dirty="0">
                <a:latin typeface="+mn-ea"/>
              </a:rPr>
              <a:t>设备使用单位可选用</a:t>
            </a:r>
            <a:r>
              <a:rPr lang="zh-CN" altLang="zh-CN" sz="2000" dirty="0">
                <a:solidFill>
                  <a:srgbClr val="FF0000"/>
                </a:solidFill>
                <a:latin typeface="+mn-ea"/>
              </a:rPr>
              <a:t>适用的安全风险评估方法</a:t>
            </a:r>
            <a:r>
              <a:rPr lang="zh-CN" altLang="zh-CN" sz="2000" dirty="0">
                <a:latin typeface="+mn-ea"/>
              </a:rPr>
              <a:t>，也可参考附录</a:t>
            </a:r>
            <a:r>
              <a:rPr lang="en-US" altLang="zh-CN" sz="2000" dirty="0">
                <a:latin typeface="+mn-ea"/>
              </a:rPr>
              <a:t>D</a:t>
            </a:r>
            <a:r>
              <a:rPr lang="zh-CN" altLang="zh-CN" sz="2000" dirty="0">
                <a:latin typeface="+mn-ea"/>
              </a:rPr>
              <a:t>，</a:t>
            </a:r>
            <a:r>
              <a:rPr lang="zh-CN" altLang="zh-CN" sz="2000" dirty="0" smtClean="0">
                <a:latin typeface="+mn-ea"/>
              </a:rPr>
              <a:t>采用</a:t>
            </a:r>
            <a:r>
              <a:rPr lang="zh-CN" altLang="en-US" sz="2000" dirty="0" smtClean="0">
                <a:solidFill>
                  <a:srgbClr val="FF0000"/>
                </a:solidFill>
                <a:latin typeface="+mn-ea"/>
              </a:rPr>
              <a:t>安全</a:t>
            </a:r>
            <a:r>
              <a:rPr lang="zh-CN" altLang="zh-CN" sz="2000" dirty="0" smtClean="0">
                <a:solidFill>
                  <a:srgbClr val="FF0000"/>
                </a:solidFill>
                <a:latin typeface="+mn-ea"/>
              </a:rPr>
              <a:t>检查</a:t>
            </a:r>
            <a:r>
              <a:rPr lang="zh-CN" altLang="zh-CN" sz="2000" dirty="0">
                <a:solidFill>
                  <a:srgbClr val="FF0000"/>
                </a:solidFill>
                <a:latin typeface="+mn-ea"/>
              </a:rPr>
              <a:t>表法</a:t>
            </a:r>
            <a:r>
              <a:rPr lang="zh-CN" altLang="zh-CN" sz="2000" dirty="0">
                <a:latin typeface="+mn-ea"/>
              </a:rPr>
              <a:t>确定安全风险等级。鼓励企业采用仿真模拟软件进行安全风险</a:t>
            </a:r>
            <a:r>
              <a:rPr lang="zh-CN" altLang="zh-CN" sz="2000" dirty="0" smtClean="0">
                <a:latin typeface="+mn-ea"/>
              </a:rPr>
              <a:t>评估</a:t>
            </a:r>
            <a:endParaRPr lang="en-US" altLang="zh-CN" sz="2000" dirty="0" smtClean="0">
              <a:latin typeface="+mn-ea"/>
            </a:endParaRPr>
          </a:p>
          <a:p>
            <a:pPr marL="0" lvl="3"/>
            <a:endParaRPr lang="zh-CN" altLang="zh-CN" sz="2000" dirty="0">
              <a:latin typeface="+mn-ea"/>
            </a:endParaRPr>
          </a:p>
        </p:txBody>
      </p:sp>
      <p:sp>
        <p:nvSpPr>
          <p:cNvPr id="29" name="五边形 28"/>
          <p:cNvSpPr/>
          <p:nvPr/>
        </p:nvSpPr>
        <p:spPr bwMode="auto">
          <a:xfrm>
            <a:off x="643030" y="1403309"/>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2" name="五边形 31"/>
          <p:cNvSpPr/>
          <p:nvPr/>
        </p:nvSpPr>
        <p:spPr bwMode="auto">
          <a:xfrm>
            <a:off x="671543" y="2944925"/>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643030" y="1233092"/>
            <a:ext cx="4348070" cy="3415108"/>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64" name="TextBox 63"/>
          <p:cNvSpPr txBox="1"/>
          <p:nvPr/>
        </p:nvSpPr>
        <p:spPr>
          <a:xfrm>
            <a:off x="-48296" y="915593"/>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5.3.2</a:t>
            </a:r>
            <a:endParaRPr lang="zh-CN" altLang="en-US" sz="2000" dirty="0"/>
          </a:p>
        </p:txBody>
      </p:sp>
      <p:sp>
        <p:nvSpPr>
          <p:cNvPr id="3" name="日期占位符 2"/>
          <p:cNvSpPr>
            <a:spLocks noGrp="1"/>
          </p:cNvSpPr>
          <p:nvPr>
            <p:ph type="dt" sz="half" idx="10"/>
          </p:nvPr>
        </p:nvSpPr>
        <p:spPr/>
        <p:txBody>
          <a:bodyPr/>
          <a:lstStyle/>
          <a:p>
            <a:fld id="{951945DF-FD5D-426C-9B8B-7E13439791B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6"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安全风险评估</a:t>
            </a:r>
            <a:endParaRPr lang="en-US" altLang="zh-CN" sz="2000" spc="70" dirty="0">
              <a:solidFill>
                <a:schemeClr val="bg1"/>
              </a:solidFill>
              <a:latin typeface="+mj-ea"/>
            </a:endParaRPr>
          </a:p>
        </p:txBody>
      </p:sp>
      <p:grpSp>
        <p:nvGrpSpPr>
          <p:cNvPr id="18" name="组合 69"/>
          <p:cNvGrpSpPr/>
          <p:nvPr/>
        </p:nvGrpSpPr>
        <p:grpSpPr>
          <a:xfrm>
            <a:off x="4992877" y="1494006"/>
            <a:ext cx="4040897" cy="2573871"/>
            <a:chOff x="947652" y="2109722"/>
            <a:chExt cx="5463918" cy="3500798"/>
          </a:xfrm>
        </p:grpSpPr>
        <p:grpSp>
          <p:nvGrpSpPr>
            <p:cNvPr id="19" name="Group 3"/>
            <p:cNvGrpSpPr/>
            <p:nvPr/>
          </p:nvGrpSpPr>
          <p:grpSpPr>
            <a:xfrm>
              <a:off x="1746101" y="2193925"/>
              <a:ext cx="1932731" cy="2047746"/>
              <a:chOff x="1791" y="1344"/>
              <a:chExt cx="1089" cy="1154"/>
            </a:xfrm>
          </p:grpSpPr>
          <p:sp>
            <p:nvSpPr>
              <p:cNvPr id="53" name="Freeform 4"/>
              <p:cNvSpPr/>
              <p:nvPr/>
            </p:nvSpPr>
            <p:spPr bwMode="auto">
              <a:xfrm>
                <a:off x="1791" y="1344"/>
                <a:ext cx="1089" cy="768"/>
              </a:xfrm>
              <a:custGeom>
                <a:avLst/>
                <a:gdLst>
                  <a:gd name="T0" fmla="*/ 0 w 1089"/>
                  <a:gd name="T1" fmla="*/ 225 h 768"/>
                  <a:gd name="T2" fmla="*/ 0 w 1089"/>
                  <a:gd name="T3" fmla="*/ 225 h 768"/>
                  <a:gd name="T4" fmla="*/ 54 w 1089"/>
                  <a:gd name="T5" fmla="*/ 199 h 768"/>
                  <a:gd name="T6" fmla="*/ 110 w 1089"/>
                  <a:gd name="T7" fmla="*/ 175 h 768"/>
                  <a:gd name="T8" fmla="*/ 168 w 1089"/>
                  <a:gd name="T9" fmla="*/ 153 h 768"/>
                  <a:gd name="T10" fmla="*/ 229 w 1089"/>
                  <a:gd name="T11" fmla="*/ 130 h 768"/>
                  <a:gd name="T12" fmla="*/ 291 w 1089"/>
                  <a:gd name="T13" fmla="*/ 111 h 768"/>
                  <a:gd name="T14" fmla="*/ 356 w 1089"/>
                  <a:gd name="T15" fmla="*/ 92 h 768"/>
                  <a:gd name="T16" fmla="*/ 422 w 1089"/>
                  <a:gd name="T17" fmla="*/ 75 h 768"/>
                  <a:gd name="T18" fmla="*/ 490 w 1089"/>
                  <a:gd name="T19" fmla="*/ 60 h 768"/>
                  <a:gd name="T20" fmla="*/ 560 w 1089"/>
                  <a:gd name="T21" fmla="*/ 46 h 768"/>
                  <a:gd name="T22" fmla="*/ 632 w 1089"/>
                  <a:gd name="T23" fmla="*/ 34 h 768"/>
                  <a:gd name="T24" fmla="*/ 704 w 1089"/>
                  <a:gd name="T25" fmla="*/ 23 h 768"/>
                  <a:gd name="T26" fmla="*/ 778 w 1089"/>
                  <a:gd name="T27" fmla="*/ 15 h 768"/>
                  <a:gd name="T28" fmla="*/ 855 w 1089"/>
                  <a:gd name="T29" fmla="*/ 9 h 768"/>
                  <a:gd name="T30" fmla="*/ 932 w 1089"/>
                  <a:gd name="T31" fmla="*/ 4 h 768"/>
                  <a:gd name="T32" fmla="*/ 1010 w 1089"/>
                  <a:gd name="T33" fmla="*/ 1 h 768"/>
                  <a:gd name="T34" fmla="*/ 1089 w 1089"/>
                  <a:gd name="T35" fmla="*/ 0 h 768"/>
                  <a:gd name="T36" fmla="*/ 1089 w 1089"/>
                  <a:gd name="T37" fmla="*/ 768 h 768"/>
                  <a:gd name="T38" fmla="*/ 0 w 1089"/>
                  <a:gd name="T39" fmla="*/ 22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68">
                    <a:moveTo>
                      <a:pt x="0" y="225"/>
                    </a:moveTo>
                    <a:lnTo>
                      <a:pt x="0" y="225"/>
                    </a:lnTo>
                    <a:lnTo>
                      <a:pt x="54" y="199"/>
                    </a:lnTo>
                    <a:lnTo>
                      <a:pt x="110" y="175"/>
                    </a:lnTo>
                    <a:lnTo>
                      <a:pt x="168" y="153"/>
                    </a:lnTo>
                    <a:lnTo>
                      <a:pt x="229" y="130"/>
                    </a:lnTo>
                    <a:lnTo>
                      <a:pt x="291" y="111"/>
                    </a:lnTo>
                    <a:lnTo>
                      <a:pt x="356" y="92"/>
                    </a:lnTo>
                    <a:lnTo>
                      <a:pt x="422" y="75"/>
                    </a:lnTo>
                    <a:lnTo>
                      <a:pt x="490" y="60"/>
                    </a:lnTo>
                    <a:lnTo>
                      <a:pt x="560" y="46"/>
                    </a:lnTo>
                    <a:lnTo>
                      <a:pt x="632" y="34"/>
                    </a:lnTo>
                    <a:lnTo>
                      <a:pt x="704" y="23"/>
                    </a:lnTo>
                    <a:lnTo>
                      <a:pt x="778" y="15"/>
                    </a:lnTo>
                    <a:lnTo>
                      <a:pt x="855" y="9"/>
                    </a:lnTo>
                    <a:lnTo>
                      <a:pt x="932" y="4"/>
                    </a:lnTo>
                    <a:lnTo>
                      <a:pt x="1010" y="1"/>
                    </a:lnTo>
                    <a:lnTo>
                      <a:pt x="1089" y="0"/>
                    </a:lnTo>
                    <a:lnTo>
                      <a:pt x="1089" y="768"/>
                    </a:lnTo>
                    <a:lnTo>
                      <a:pt x="0" y="225"/>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5"/>
              <p:cNvSpPr/>
              <p:nvPr/>
            </p:nvSpPr>
            <p:spPr bwMode="auto">
              <a:xfrm>
                <a:off x="1791" y="1570"/>
                <a:ext cx="1089" cy="928"/>
              </a:xfrm>
              <a:custGeom>
                <a:avLst/>
                <a:gdLst>
                  <a:gd name="T0" fmla="*/ 1089 w 1089"/>
                  <a:gd name="T1" fmla="*/ 543 h 929"/>
                  <a:gd name="T2" fmla="*/ 0 w 1089"/>
                  <a:gd name="T3" fmla="*/ 0 h 929"/>
                  <a:gd name="T4" fmla="*/ 0 w 1089"/>
                  <a:gd name="T5" fmla="*/ 385 h 929"/>
                  <a:gd name="T6" fmla="*/ 1089 w 1089"/>
                  <a:gd name="T7" fmla="*/ 929 h 929"/>
                  <a:gd name="T8" fmla="*/ 1089 w 1089"/>
                  <a:gd name="T9" fmla="*/ 543 h 929"/>
                </a:gdLst>
                <a:ahLst/>
                <a:cxnLst>
                  <a:cxn ang="0">
                    <a:pos x="T0" y="T1"/>
                  </a:cxn>
                  <a:cxn ang="0">
                    <a:pos x="T2" y="T3"/>
                  </a:cxn>
                  <a:cxn ang="0">
                    <a:pos x="T4" y="T5"/>
                  </a:cxn>
                  <a:cxn ang="0">
                    <a:pos x="T6" y="T7"/>
                  </a:cxn>
                  <a:cxn ang="0">
                    <a:pos x="T8" y="T9"/>
                  </a:cxn>
                </a:cxnLst>
                <a:rect l="0" t="0" r="r" b="b"/>
                <a:pathLst>
                  <a:path w="1089" h="929">
                    <a:moveTo>
                      <a:pt x="1089" y="543"/>
                    </a:moveTo>
                    <a:lnTo>
                      <a:pt x="0" y="0"/>
                    </a:lnTo>
                    <a:lnTo>
                      <a:pt x="0" y="385"/>
                    </a:lnTo>
                    <a:lnTo>
                      <a:pt x="1089" y="929"/>
                    </a:lnTo>
                    <a:lnTo>
                      <a:pt x="1089" y="543"/>
                    </a:lnTo>
                    <a:close/>
                  </a:path>
                </a:pathLst>
              </a:custGeom>
              <a:solidFill>
                <a:srgbClr val="DDDDDD"/>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Group 6"/>
            <p:cNvGrpSpPr/>
            <p:nvPr/>
          </p:nvGrpSpPr>
          <p:grpSpPr>
            <a:xfrm>
              <a:off x="3678832" y="2193925"/>
              <a:ext cx="1930519" cy="2047746"/>
              <a:chOff x="2880" y="1344"/>
              <a:chExt cx="1089" cy="1154"/>
            </a:xfrm>
          </p:grpSpPr>
          <p:sp>
            <p:nvSpPr>
              <p:cNvPr id="51" name="Freeform 7"/>
              <p:cNvSpPr/>
              <p:nvPr/>
            </p:nvSpPr>
            <p:spPr bwMode="auto">
              <a:xfrm>
                <a:off x="2884" y="1344"/>
                <a:ext cx="1083" cy="768"/>
              </a:xfrm>
              <a:custGeom>
                <a:avLst/>
                <a:gdLst>
                  <a:gd name="T0" fmla="*/ 1089 w 1089"/>
                  <a:gd name="T1" fmla="*/ 225 h 768"/>
                  <a:gd name="T2" fmla="*/ 1089 w 1089"/>
                  <a:gd name="T3" fmla="*/ 225 h 768"/>
                  <a:gd name="T4" fmla="*/ 1035 w 1089"/>
                  <a:gd name="T5" fmla="*/ 199 h 768"/>
                  <a:gd name="T6" fmla="*/ 979 w 1089"/>
                  <a:gd name="T7" fmla="*/ 175 h 768"/>
                  <a:gd name="T8" fmla="*/ 921 w 1089"/>
                  <a:gd name="T9" fmla="*/ 153 h 768"/>
                  <a:gd name="T10" fmla="*/ 860 w 1089"/>
                  <a:gd name="T11" fmla="*/ 130 h 768"/>
                  <a:gd name="T12" fmla="*/ 798 w 1089"/>
                  <a:gd name="T13" fmla="*/ 111 h 768"/>
                  <a:gd name="T14" fmla="*/ 733 w 1089"/>
                  <a:gd name="T15" fmla="*/ 92 h 768"/>
                  <a:gd name="T16" fmla="*/ 667 w 1089"/>
                  <a:gd name="T17" fmla="*/ 75 h 768"/>
                  <a:gd name="T18" fmla="*/ 599 w 1089"/>
                  <a:gd name="T19" fmla="*/ 60 h 768"/>
                  <a:gd name="T20" fmla="*/ 529 w 1089"/>
                  <a:gd name="T21" fmla="*/ 46 h 768"/>
                  <a:gd name="T22" fmla="*/ 457 w 1089"/>
                  <a:gd name="T23" fmla="*/ 34 h 768"/>
                  <a:gd name="T24" fmla="*/ 385 w 1089"/>
                  <a:gd name="T25" fmla="*/ 23 h 768"/>
                  <a:gd name="T26" fmla="*/ 311 w 1089"/>
                  <a:gd name="T27" fmla="*/ 15 h 768"/>
                  <a:gd name="T28" fmla="*/ 234 w 1089"/>
                  <a:gd name="T29" fmla="*/ 9 h 768"/>
                  <a:gd name="T30" fmla="*/ 157 w 1089"/>
                  <a:gd name="T31" fmla="*/ 4 h 768"/>
                  <a:gd name="T32" fmla="*/ 79 w 1089"/>
                  <a:gd name="T33" fmla="*/ 1 h 768"/>
                  <a:gd name="T34" fmla="*/ 0 w 1089"/>
                  <a:gd name="T35" fmla="*/ 0 h 768"/>
                  <a:gd name="T36" fmla="*/ 0 w 1089"/>
                  <a:gd name="T37" fmla="*/ 768 h 768"/>
                  <a:gd name="T38" fmla="*/ 1089 w 1089"/>
                  <a:gd name="T39" fmla="*/ 22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68">
                    <a:moveTo>
                      <a:pt x="1089" y="225"/>
                    </a:moveTo>
                    <a:lnTo>
                      <a:pt x="1089" y="225"/>
                    </a:lnTo>
                    <a:lnTo>
                      <a:pt x="1035" y="199"/>
                    </a:lnTo>
                    <a:lnTo>
                      <a:pt x="979" y="175"/>
                    </a:lnTo>
                    <a:lnTo>
                      <a:pt x="921" y="153"/>
                    </a:lnTo>
                    <a:lnTo>
                      <a:pt x="860" y="130"/>
                    </a:lnTo>
                    <a:lnTo>
                      <a:pt x="798" y="111"/>
                    </a:lnTo>
                    <a:lnTo>
                      <a:pt x="733" y="92"/>
                    </a:lnTo>
                    <a:lnTo>
                      <a:pt x="667" y="75"/>
                    </a:lnTo>
                    <a:lnTo>
                      <a:pt x="599" y="60"/>
                    </a:lnTo>
                    <a:lnTo>
                      <a:pt x="529" y="46"/>
                    </a:lnTo>
                    <a:lnTo>
                      <a:pt x="457" y="34"/>
                    </a:lnTo>
                    <a:lnTo>
                      <a:pt x="385" y="23"/>
                    </a:lnTo>
                    <a:lnTo>
                      <a:pt x="311" y="15"/>
                    </a:lnTo>
                    <a:lnTo>
                      <a:pt x="234" y="9"/>
                    </a:lnTo>
                    <a:lnTo>
                      <a:pt x="157" y="4"/>
                    </a:lnTo>
                    <a:lnTo>
                      <a:pt x="79" y="1"/>
                    </a:lnTo>
                    <a:lnTo>
                      <a:pt x="0" y="0"/>
                    </a:lnTo>
                    <a:lnTo>
                      <a:pt x="0" y="768"/>
                    </a:lnTo>
                    <a:lnTo>
                      <a:pt x="1089" y="225"/>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2" name="Freeform 8"/>
              <p:cNvSpPr/>
              <p:nvPr/>
            </p:nvSpPr>
            <p:spPr bwMode="auto">
              <a:xfrm>
                <a:off x="2884" y="1570"/>
                <a:ext cx="1083" cy="928"/>
              </a:xfrm>
              <a:custGeom>
                <a:avLst/>
                <a:gdLst>
                  <a:gd name="T0" fmla="*/ 0 w 1089"/>
                  <a:gd name="T1" fmla="*/ 543 h 929"/>
                  <a:gd name="T2" fmla="*/ 1089 w 1089"/>
                  <a:gd name="T3" fmla="*/ 0 h 929"/>
                  <a:gd name="T4" fmla="*/ 1089 w 1089"/>
                  <a:gd name="T5" fmla="*/ 385 h 929"/>
                  <a:gd name="T6" fmla="*/ 0 w 1089"/>
                  <a:gd name="T7" fmla="*/ 929 h 929"/>
                  <a:gd name="T8" fmla="*/ 0 w 1089"/>
                  <a:gd name="T9" fmla="*/ 543 h 929"/>
                </a:gdLst>
                <a:ahLst/>
                <a:cxnLst>
                  <a:cxn ang="0">
                    <a:pos x="T0" y="T1"/>
                  </a:cxn>
                  <a:cxn ang="0">
                    <a:pos x="T2" y="T3"/>
                  </a:cxn>
                  <a:cxn ang="0">
                    <a:pos x="T4" y="T5"/>
                  </a:cxn>
                  <a:cxn ang="0">
                    <a:pos x="T6" y="T7"/>
                  </a:cxn>
                  <a:cxn ang="0">
                    <a:pos x="T8" y="T9"/>
                  </a:cxn>
                </a:cxnLst>
                <a:rect l="0" t="0" r="r" b="b"/>
                <a:pathLst>
                  <a:path w="1089" h="929">
                    <a:moveTo>
                      <a:pt x="0" y="543"/>
                    </a:moveTo>
                    <a:lnTo>
                      <a:pt x="1089" y="0"/>
                    </a:lnTo>
                    <a:lnTo>
                      <a:pt x="1089" y="385"/>
                    </a:lnTo>
                    <a:lnTo>
                      <a:pt x="0" y="929"/>
                    </a:lnTo>
                    <a:lnTo>
                      <a:pt x="0" y="543"/>
                    </a:lnTo>
                    <a:close/>
                  </a:path>
                </a:pathLst>
              </a:cu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Group 9"/>
            <p:cNvGrpSpPr/>
            <p:nvPr/>
          </p:nvGrpSpPr>
          <p:grpSpPr>
            <a:xfrm>
              <a:off x="947799" y="2596398"/>
              <a:ext cx="2731032" cy="1647484"/>
              <a:chOff x="1341" y="1569"/>
              <a:chExt cx="1539" cy="929"/>
            </a:xfrm>
          </p:grpSpPr>
          <p:sp>
            <p:nvSpPr>
              <p:cNvPr id="49" name="Freeform 10"/>
              <p:cNvSpPr/>
              <p:nvPr/>
            </p:nvSpPr>
            <p:spPr bwMode="auto">
              <a:xfrm>
                <a:off x="1341" y="1569"/>
                <a:ext cx="1543" cy="542"/>
              </a:xfrm>
              <a:custGeom>
                <a:avLst/>
                <a:gdLst>
                  <a:gd name="T0" fmla="*/ 1539 w 1539"/>
                  <a:gd name="T1" fmla="*/ 543 h 543"/>
                  <a:gd name="T2" fmla="*/ 450 w 1539"/>
                  <a:gd name="T3" fmla="*/ 0 h 543"/>
                  <a:gd name="T4" fmla="*/ 450 w 1539"/>
                  <a:gd name="T5" fmla="*/ 0 h 543"/>
                  <a:gd name="T6" fmla="*/ 400 w 1539"/>
                  <a:gd name="T7" fmla="*/ 27 h 543"/>
                  <a:gd name="T8" fmla="*/ 351 w 1539"/>
                  <a:gd name="T9" fmla="*/ 55 h 543"/>
                  <a:gd name="T10" fmla="*/ 306 w 1539"/>
                  <a:gd name="T11" fmla="*/ 84 h 543"/>
                  <a:gd name="T12" fmla="*/ 263 w 1539"/>
                  <a:gd name="T13" fmla="*/ 114 h 543"/>
                  <a:gd name="T14" fmla="*/ 223 w 1539"/>
                  <a:gd name="T15" fmla="*/ 144 h 543"/>
                  <a:gd name="T16" fmla="*/ 186 w 1539"/>
                  <a:gd name="T17" fmla="*/ 177 h 543"/>
                  <a:gd name="T18" fmla="*/ 152 w 1539"/>
                  <a:gd name="T19" fmla="*/ 210 h 543"/>
                  <a:gd name="T20" fmla="*/ 121 w 1539"/>
                  <a:gd name="T21" fmla="*/ 245 h 543"/>
                  <a:gd name="T22" fmla="*/ 93 w 1539"/>
                  <a:gd name="T23" fmla="*/ 279 h 543"/>
                  <a:gd name="T24" fmla="*/ 80 w 1539"/>
                  <a:gd name="T25" fmla="*/ 298 h 543"/>
                  <a:gd name="T26" fmla="*/ 70 w 1539"/>
                  <a:gd name="T27" fmla="*/ 315 h 543"/>
                  <a:gd name="T28" fmla="*/ 58 w 1539"/>
                  <a:gd name="T29" fmla="*/ 333 h 543"/>
                  <a:gd name="T30" fmla="*/ 49 w 1539"/>
                  <a:gd name="T31" fmla="*/ 352 h 543"/>
                  <a:gd name="T32" fmla="*/ 39 w 1539"/>
                  <a:gd name="T33" fmla="*/ 370 h 543"/>
                  <a:gd name="T34" fmla="*/ 31 w 1539"/>
                  <a:gd name="T35" fmla="*/ 389 h 543"/>
                  <a:gd name="T36" fmla="*/ 23 w 1539"/>
                  <a:gd name="T37" fmla="*/ 407 h 543"/>
                  <a:gd name="T38" fmla="*/ 18 w 1539"/>
                  <a:gd name="T39" fmla="*/ 427 h 543"/>
                  <a:gd name="T40" fmla="*/ 13 w 1539"/>
                  <a:gd name="T41" fmla="*/ 445 h 543"/>
                  <a:gd name="T42" fmla="*/ 8 w 1539"/>
                  <a:gd name="T43" fmla="*/ 465 h 543"/>
                  <a:gd name="T44" fmla="*/ 5 w 1539"/>
                  <a:gd name="T45" fmla="*/ 485 h 543"/>
                  <a:gd name="T46" fmla="*/ 2 w 1539"/>
                  <a:gd name="T47" fmla="*/ 504 h 543"/>
                  <a:gd name="T48" fmla="*/ 1 w 1539"/>
                  <a:gd name="T49" fmla="*/ 523 h 543"/>
                  <a:gd name="T50" fmla="*/ 0 w 1539"/>
                  <a:gd name="T51" fmla="*/ 543 h 543"/>
                  <a:gd name="T52" fmla="*/ 1539 w 1539"/>
                  <a:gd name="T53"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3">
                    <a:moveTo>
                      <a:pt x="1539" y="543"/>
                    </a:moveTo>
                    <a:lnTo>
                      <a:pt x="450" y="0"/>
                    </a:lnTo>
                    <a:lnTo>
                      <a:pt x="450" y="0"/>
                    </a:lnTo>
                    <a:lnTo>
                      <a:pt x="400" y="27"/>
                    </a:lnTo>
                    <a:lnTo>
                      <a:pt x="351" y="55"/>
                    </a:lnTo>
                    <a:lnTo>
                      <a:pt x="306" y="84"/>
                    </a:lnTo>
                    <a:lnTo>
                      <a:pt x="263" y="114"/>
                    </a:lnTo>
                    <a:lnTo>
                      <a:pt x="223" y="144"/>
                    </a:lnTo>
                    <a:lnTo>
                      <a:pt x="186" y="177"/>
                    </a:lnTo>
                    <a:lnTo>
                      <a:pt x="152" y="210"/>
                    </a:lnTo>
                    <a:lnTo>
                      <a:pt x="121" y="245"/>
                    </a:lnTo>
                    <a:lnTo>
                      <a:pt x="93" y="279"/>
                    </a:lnTo>
                    <a:lnTo>
                      <a:pt x="80" y="298"/>
                    </a:lnTo>
                    <a:lnTo>
                      <a:pt x="70" y="315"/>
                    </a:lnTo>
                    <a:lnTo>
                      <a:pt x="58" y="333"/>
                    </a:lnTo>
                    <a:lnTo>
                      <a:pt x="49" y="352"/>
                    </a:lnTo>
                    <a:lnTo>
                      <a:pt x="39" y="370"/>
                    </a:lnTo>
                    <a:lnTo>
                      <a:pt x="31" y="389"/>
                    </a:lnTo>
                    <a:lnTo>
                      <a:pt x="23" y="407"/>
                    </a:lnTo>
                    <a:lnTo>
                      <a:pt x="18" y="427"/>
                    </a:lnTo>
                    <a:lnTo>
                      <a:pt x="13" y="445"/>
                    </a:lnTo>
                    <a:lnTo>
                      <a:pt x="8" y="465"/>
                    </a:lnTo>
                    <a:lnTo>
                      <a:pt x="5" y="485"/>
                    </a:lnTo>
                    <a:lnTo>
                      <a:pt x="2" y="504"/>
                    </a:lnTo>
                    <a:lnTo>
                      <a:pt x="1" y="523"/>
                    </a:lnTo>
                    <a:lnTo>
                      <a:pt x="0" y="543"/>
                    </a:lnTo>
                    <a:lnTo>
                      <a:pt x="1539" y="543"/>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0" name="Rectangle 11"/>
              <p:cNvSpPr>
                <a:spLocks noChangeArrowheads="1"/>
              </p:cNvSpPr>
              <p:nvPr/>
            </p:nvSpPr>
            <p:spPr bwMode="auto">
              <a:xfrm>
                <a:off x="1341" y="2113"/>
                <a:ext cx="1543" cy="385"/>
              </a:xfrm>
              <a:prstGeom prst="rect">
                <a:avLst/>
              </a:prstGeom>
              <a:solidFill>
                <a:srgbClr val="DDDDDD"/>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Group 12"/>
            <p:cNvGrpSpPr/>
            <p:nvPr/>
          </p:nvGrpSpPr>
          <p:grpSpPr>
            <a:xfrm>
              <a:off x="3678832" y="2596398"/>
              <a:ext cx="2728821" cy="1647484"/>
              <a:chOff x="2880" y="1569"/>
              <a:chExt cx="1539" cy="929"/>
            </a:xfrm>
          </p:grpSpPr>
          <p:sp>
            <p:nvSpPr>
              <p:cNvPr id="47" name="Freeform 13"/>
              <p:cNvSpPr/>
              <p:nvPr/>
            </p:nvSpPr>
            <p:spPr bwMode="auto">
              <a:xfrm>
                <a:off x="2884" y="1569"/>
                <a:ext cx="1535" cy="542"/>
              </a:xfrm>
              <a:custGeom>
                <a:avLst/>
                <a:gdLst>
                  <a:gd name="T0" fmla="*/ 0 w 1539"/>
                  <a:gd name="T1" fmla="*/ 543 h 543"/>
                  <a:gd name="T2" fmla="*/ 1089 w 1539"/>
                  <a:gd name="T3" fmla="*/ 0 h 543"/>
                  <a:gd name="T4" fmla="*/ 1089 w 1539"/>
                  <a:gd name="T5" fmla="*/ 0 h 543"/>
                  <a:gd name="T6" fmla="*/ 1139 w 1539"/>
                  <a:gd name="T7" fmla="*/ 27 h 543"/>
                  <a:gd name="T8" fmla="*/ 1188 w 1539"/>
                  <a:gd name="T9" fmla="*/ 55 h 543"/>
                  <a:gd name="T10" fmla="*/ 1233 w 1539"/>
                  <a:gd name="T11" fmla="*/ 84 h 543"/>
                  <a:gd name="T12" fmla="*/ 1276 w 1539"/>
                  <a:gd name="T13" fmla="*/ 114 h 543"/>
                  <a:gd name="T14" fmla="*/ 1316 w 1539"/>
                  <a:gd name="T15" fmla="*/ 144 h 543"/>
                  <a:gd name="T16" fmla="*/ 1353 w 1539"/>
                  <a:gd name="T17" fmla="*/ 177 h 543"/>
                  <a:gd name="T18" fmla="*/ 1387 w 1539"/>
                  <a:gd name="T19" fmla="*/ 210 h 543"/>
                  <a:gd name="T20" fmla="*/ 1418 w 1539"/>
                  <a:gd name="T21" fmla="*/ 245 h 543"/>
                  <a:gd name="T22" fmla="*/ 1446 w 1539"/>
                  <a:gd name="T23" fmla="*/ 279 h 543"/>
                  <a:gd name="T24" fmla="*/ 1459 w 1539"/>
                  <a:gd name="T25" fmla="*/ 298 h 543"/>
                  <a:gd name="T26" fmla="*/ 1469 w 1539"/>
                  <a:gd name="T27" fmla="*/ 315 h 543"/>
                  <a:gd name="T28" fmla="*/ 1481 w 1539"/>
                  <a:gd name="T29" fmla="*/ 333 h 543"/>
                  <a:gd name="T30" fmla="*/ 1490 w 1539"/>
                  <a:gd name="T31" fmla="*/ 352 h 543"/>
                  <a:gd name="T32" fmla="*/ 1500 w 1539"/>
                  <a:gd name="T33" fmla="*/ 370 h 543"/>
                  <a:gd name="T34" fmla="*/ 1508 w 1539"/>
                  <a:gd name="T35" fmla="*/ 389 h 543"/>
                  <a:gd name="T36" fmla="*/ 1516 w 1539"/>
                  <a:gd name="T37" fmla="*/ 407 h 543"/>
                  <a:gd name="T38" fmla="*/ 1521 w 1539"/>
                  <a:gd name="T39" fmla="*/ 427 h 543"/>
                  <a:gd name="T40" fmla="*/ 1526 w 1539"/>
                  <a:gd name="T41" fmla="*/ 445 h 543"/>
                  <a:gd name="T42" fmla="*/ 1531 w 1539"/>
                  <a:gd name="T43" fmla="*/ 465 h 543"/>
                  <a:gd name="T44" fmla="*/ 1534 w 1539"/>
                  <a:gd name="T45" fmla="*/ 485 h 543"/>
                  <a:gd name="T46" fmla="*/ 1537 w 1539"/>
                  <a:gd name="T47" fmla="*/ 504 h 543"/>
                  <a:gd name="T48" fmla="*/ 1538 w 1539"/>
                  <a:gd name="T49" fmla="*/ 523 h 543"/>
                  <a:gd name="T50" fmla="*/ 1539 w 1539"/>
                  <a:gd name="T51" fmla="*/ 543 h 543"/>
                  <a:gd name="T52" fmla="*/ 0 w 1539"/>
                  <a:gd name="T53"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3">
                    <a:moveTo>
                      <a:pt x="0" y="543"/>
                    </a:moveTo>
                    <a:lnTo>
                      <a:pt x="1089" y="0"/>
                    </a:lnTo>
                    <a:lnTo>
                      <a:pt x="1089" y="0"/>
                    </a:lnTo>
                    <a:lnTo>
                      <a:pt x="1139" y="27"/>
                    </a:lnTo>
                    <a:lnTo>
                      <a:pt x="1188" y="55"/>
                    </a:lnTo>
                    <a:lnTo>
                      <a:pt x="1233" y="84"/>
                    </a:lnTo>
                    <a:lnTo>
                      <a:pt x="1276" y="114"/>
                    </a:lnTo>
                    <a:lnTo>
                      <a:pt x="1316" y="144"/>
                    </a:lnTo>
                    <a:lnTo>
                      <a:pt x="1353" y="177"/>
                    </a:lnTo>
                    <a:lnTo>
                      <a:pt x="1387" y="210"/>
                    </a:lnTo>
                    <a:lnTo>
                      <a:pt x="1418" y="245"/>
                    </a:lnTo>
                    <a:lnTo>
                      <a:pt x="1446" y="279"/>
                    </a:lnTo>
                    <a:lnTo>
                      <a:pt x="1459" y="298"/>
                    </a:lnTo>
                    <a:lnTo>
                      <a:pt x="1469" y="315"/>
                    </a:lnTo>
                    <a:lnTo>
                      <a:pt x="1481" y="333"/>
                    </a:lnTo>
                    <a:lnTo>
                      <a:pt x="1490" y="352"/>
                    </a:lnTo>
                    <a:lnTo>
                      <a:pt x="1500" y="370"/>
                    </a:lnTo>
                    <a:lnTo>
                      <a:pt x="1508" y="389"/>
                    </a:lnTo>
                    <a:lnTo>
                      <a:pt x="1516" y="407"/>
                    </a:lnTo>
                    <a:lnTo>
                      <a:pt x="1521" y="427"/>
                    </a:lnTo>
                    <a:lnTo>
                      <a:pt x="1526" y="445"/>
                    </a:lnTo>
                    <a:lnTo>
                      <a:pt x="1531" y="465"/>
                    </a:lnTo>
                    <a:lnTo>
                      <a:pt x="1534" y="485"/>
                    </a:lnTo>
                    <a:lnTo>
                      <a:pt x="1537" y="504"/>
                    </a:lnTo>
                    <a:lnTo>
                      <a:pt x="1538" y="523"/>
                    </a:lnTo>
                    <a:lnTo>
                      <a:pt x="1539" y="543"/>
                    </a:lnTo>
                    <a:lnTo>
                      <a:pt x="0" y="543"/>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8" name="Rectangle 14"/>
              <p:cNvSpPr>
                <a:spLocks noChangeArrowheads="1"/>
              </p:cNvSpPr>
              <p:nvPr/>
            </p:nvSpPr>
            <p:spPr bwMode="auto">
              <a:xfrm>
                <a:off x="2884" y="2113"/>
                <a:ext cx="1535" cy="385"/>
              </a:xfrm>
              <a:prstGeom prst="rect">
                <a:avLst/>
              </a:pr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Group 15"/>
            <p:cNvGrpSpPr/>
            <p:nvPr/>
          </p:nvGrpSpPr>
          <p:grpSpPr>
            <a:xfrm>
              <a:off x="947799" y="3562773"/>
              <a:ext cx="2731032" cy="1646144"/>
              <a:chOff x="1341" y="2112"/>
              <a:chExt cx="1539" cy="927"/>
            </a:xfrm>
          </p:grpSpPr>
          <p:sp>
            <p:nvSpPr>
              <p:cNvPr id="44" name="Freeform 16"/>
              <p:cNvSpPr/>
              <p:nvPr/>
            </p:nvSpPr>
            <p:spPr bwMode="auto">
              <a:xfrm>
                <a:off x="1341" y="2112"/>
                <a:ext cx="1543" cy="544"/>
              </a:xfrm>
              <a:custGeom>
                <a:avLst/>
                <a:gdLst>
                  <a:gd name="T0" fmla="*/ 1539 w 1539"/>
                  <a:gd name="T1" fmla="*/ 0 h 544"/>
                  <a:gd name="T2" fmla="*/ 450 w 1539"/>
                  <a:gd name="T3" fmla="*/ 544 h 544"/>
                  <a:gd name="T4" fmla="*/ 450 w 1539"/>
                  <a:gd name="T5" fmla="*/ 544 h 544"/>
                  <a:gd name="T6" fmla="*/ 400 w 1539"/>
                  <a:gd name="T7" fmla="*/ 518 h 544"/>
                  <a:gd name="T8" fmla="*/ 351 w 1539"/>
                  <a:gd name="T9" fmla="*/ 490 h 544"/>
                  <a:gd name="T10" fmla="*/ 306 w 1539"/>
                  <a:gd name="T11" fmla="*/ 461 h 544"/>
                  <a:gd name="T12" fmla="*/ 263 w 1539"/>
                  <a:gd name="T13" fmla="*/ 431 h 544"/>
                  <a:gd name="T14" fmla="*/ 223 w 1539"/>
                  <a:gd name="T15" fmla="*/ 399 h 544"/>
                  <a:gd name="T16" fmla="*/ 186 w 1539"/>
                  <a:gd name="T17" fmla="*/ 367 h 544"/>
                  <a:gd name="T18" fmla="*/ 152 w 1539"/>
                  <a:gd name="T19" fmla="*/ 334 h 544"/>
                  <a:gd name="T20" fmla="*/ 121 w 1539"/>
                  <a:gd name="T21" fmla="*/ 300 h 544"/>
                  <a:gd name="T22" fmla="*/ 93 w 1539"/>
                  <a:gd name="T23" fmla="*/ 266 h 544"/>
                  <a:gd name="T24" fmla="*/ 80 w 1539"/>
                  <a:gd name="T25" fmla="*/ 247 h 544"/>
                  <a:gd name="T26" fmla="*/ 70 w 1539"/>
                  <a:gd name="T27" fmla="*/ 230 h 544"/>
                  <a:gd name="T28" fmla="*/ 58 w 1539"/>
                  <a:gd name="T29" fmla="*/ 211 h 544"/>
                  <a:gd name="T30" fmla="*/ 49 w 1539"/>
                  <a:gd name="T31" fmla="*/ 193 h 544"/>
                  <a:gd name="T32" fmla="*/ 39 w 1539"/>
                  <a:gd name="T33" fmla="*/ 175 h 544"/>
                  <a:gd name="T34" fmla="*/ 31 w 1539"/>
                  <a:gd name="T35" fmla="*/ 156 h 544"/>
                  <a:gd name="T36" fmla="*/ 23 w 1539"/>
                  <a:gd name="T37" fmla="*/ 136 h 544"/>
                  <a:gd name="T38" fmla="*/ 18 w 1539"/>
                  <a:gd name="T39" fmla="*/ 118 h 544"/>
                  <a:gd name="T40" fmla="*/ 13 w 1539"/>
                  <a:gd name="T41" fmla="*/ 99 h 544"/>
                  <a:gd name="T42" fmla="*/ 8 w 1539"/>
                  <a:gd name="T43" fmla="*/ 79 h 544"/>
                  <a:gd name="T44" fmla="*/ 5 w 1539"/>
                  <a:gd name="T45" fmla="*/ 60 h 544"/>
                  <a:gd name="T46" fmla="*/ 2 w 1539"/>
                  <a:gd name="T47" fmla="*/ 40 h 544"/>
                  <a:gd name="T48" fmla="*/ 1 w 1539"/>
                  <a:gd name="T49" fmla="*/ 20 h 544"/>
                  <a:gd name="T50" fmla="*/ 0 w 1539"/>
                  <a:gd name="T51" fmla="*/ 0 h 544"/>
                  <a:gd name="T52" fmla="*/ 1539 w 1539"/>
                  <a:gd name="T5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4">
                    <a:moveTo>
                      <a:pt x="1539" y="0"/>
                    </a:moveTo>
                    <a:lnTo>
                      <a:pt x="450" y="544"/>
                    </a:lnTo>
                    <a:lnTo>
                      <a:pt x="450" y="544"/>
                    </a:lnTo>
                    <a:lnTo>
                      <a:pt x="400" y="518"/>
                    </a:lnTo>
                    <a:lnTo>
                      <a:pt x="351" y="490"/>
                    </a:lnTo>
                    <a:lnTo>
                      <a:pt x="306" y="461"/>
                    </a:lnTo>
                    <a:lnTo>
                      <a:pt x="263" y="431"/>
                    </a:lnTo>
                    <a:lnTo>
                      <a:pt x="223" y="399"/>
                    </a:lnTo>
                    <a:lnTo>
                      <a:pt x="186" y="367"/>
                    </a:lnTo>
                    <a:lnTo>
                      <a:pt x="152" y="334"/>
                    </a:lnTo>
                    <a:lnTo>
                      <a:pt x="121" y="300"/>
                    </a:lnTo>
                    <a:lnTo>
                      <a:pt x="93" y="266"/>
                    </a:lnTo>
                    <a:lnTo>
                      <a:pt x="80" y="247"/>
                    </a:lnTo>
                    <a:lnTo>
                      <a:pt x="70" y="230"/>
                    </a:lnTo>
                    <a:lnTo>
                      <a:pt x="58" y="211"/>
                    </a:lnTo>
                    <a:lnTo>
                      <a:pt x="49" y="193"/>
                    </a:lnTo>
                    <a:lnTo>
                      <a:pt x="39" y="175"/>
                    </a:lnTo>
                    <a:lnTo>
                      <a:pt x="31" y="156"/>
                    </a:lnTo>
                    <a:lnTo>
                      <a:pt x="23" y="136"/>
                    </a:lnTo>
                    <a:lnTo>
                      <a:pt x="18" y="118"/>
                    </a:lnTo>
                    <a:lnTo>
                      <a:pt x="13" y="99"/>
                    </a:lnTo>
                    <a:lnTo>
                      <a:pt x="8" y="79"/>
                    </a:lnTo>
                    <a:lnTo>
                      <a:pt x="5" y="60"/>
                    </a:lnTo>
                    <a:lnTo>
                      <a:pt x="2" y="40"/>
                    </a:lnTo>
                    <a:lnTo>
                      <a:pt x="1" y="20"/>
                    </a:lnTo>
                    <a:lnTo>
                      <a:pt x="0" y="0"/>
                    </a:lnTo>
                    <a:lnTo>
                      <a:pt x="1539" y="0"/>
                    </a:lnTo>
                    <a:close/>
                  </a:path>
                </a:pathLst>
              </a:custGeom>
              <a:solidFill>
                <a:srgbClr val="FFFFFF"/>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5" name="Freeform 17"/>
              <p:cNvSpPr/>
              <p:nvPr/>
            </p:nvSpPr>
            <p:spPr bwMode="auto">
              <a:xfrm>
                <a:off x="1341" y="2112"/>
                <a:ext cx="450" cy="924"/>
              </a:xfrm>
              <a:custGeom>
                <a:avLst/>
                <a:gdLst>
                  <a:gd name="T0" fmla="*/ 450 w 450"/>
                  <a:gd name="T1" fmla="*/ 544 h 929"/>
                  <a:gd name="T2" fmla="*/ 450 w 450"/>
                  <a:gd name="T3" fmla="*/ 544 h 929"/>
                  <a:gd name="T4" fmla="*/ 400 w 450"/>
                  <a:gd name="T5" fmla="*/ 518 h 929"/>
                  <a:gd name="T6" fmla="*/ 351 w 450"/>
                  <a:gd name="T7" fmla="*/ 490 h 929"/>
                  <a:gd name="T8" fmla="*/ 306 w 450"/>
                  <a:gd name="T9" fmla="*/ 461 h 929"/>
                  <a:gd name="T10" fmla="*/ 263 w 450"/>
                  <a:gd name="T11" fmla="*/ 431 h 929"/>
                  <a:gd name="T12" fmla="*/ 223 w 450"/>
                  <a:gd name="T13" fmla="*/ 399 h 929"/>
                  <a:gd name="T14" fmla="*/ 186 w 450"/>
                  <a:gd name="T15" fmla="*/ 367 h 929"/>
                  <a:gd name="T16" fmla="*/ 152 w 450"/>
                  <a:gd name="T17" fmla="*/ 334 h 929"/>
                  <a:gd name="T18" fmla="*/ 121 w 450"/>
                  <a:gd name="T19" fmla="*/ 300 h 929"/>
                  <a:gd name="T20" fmla="*/ 93 w 450"/>
                  <a:gd name="T21" fmla="*/ 266 h 929"/>
                  <a:gd name="T22" fmla="*/ 80 w 450"/>
                  <a:gd name="T23" fmla="*/ 247 h 929"/>
                  <a:gd name="T24" fmla="*/ 70 w 450"/>
                  <a:gd name="T25" fmla="*/ 230 h 929"/>
                  <a:gd name="T26" fmla="*/ 58 w 450"/>
                  <a:gd name="T27" fmla="*/ 211 h 929"/>
                  <a:gd name="T28" fmla="*/ 49 w 450"/>
                  <a:gd name="T29" fmla="*/ 193 h 929"/>
                  <a:gd name="T30" fmla="*/ 39 w 450"/>
                  <a:gd name="T31" fmla="*/ 175 h 929"/>
                  <a:gd name="T32" fmla="*/ 31 w 450"/>
                  <a:gd name="T33" fmla="*/ 156 h 929"/>
                  <a:gd name="T34" fmla="*/ 23 w 450"/>
                  <a:gd name="T35" fmla="*/ 136 h 929"/>
                  <a:gd name="T36" fmla="*/ 18 w 450"/>
                  <a:gd name="T37" fmla="*/ 118 h 929"/>
                  <a:gd name="T38" fmla="*/ 13 w 450"/>
                  <a:gd name="T39" fmla="*/ 99 h 929"/>
                  <a:gd name="T40" fmla="*/ 8 w 450"/>
                  <a:gd name="T41" fmla="*/ 79 h 929"/>
                  <a:gd name="T42" fmla="*/ 5 w 450"/>
                  <a:gd name="T43" fmla="*/ 60 h 929"/>
                  <a:gd name="T44" fmla="*/ 2 w 450"/>
                  <a:gd name="T45" fmla="*/ 40 h 929"/>
                  <a:gd name="T46" fmla="*/ 1 w 450"/>
                  <a:gd name="T47" fmla="*/ 20 h 929"/>
                  <a:gd name="T48" fmla="*/ 0 w 450"/>
                  <a:gd name="T49" fmla="*/ 0 h 929"/>
                  <a:gd name="T50" fmla="*/ 0 w 450"/>
                  <a:gd name="T51" fmla="*/ 386 h 929"/>
                  <a:gd name="T52" fmla="*/ 0 w 450"/>
                  <a:gd name="T53" fmla="*/ 386 h 929"/>
                  <a:gd name="T54" fmla="*/ 1 w 450"/>
                  <a:gd name="T55" fmla="*/ 406 h 929"/>
                  <a:gd name="T56" fmla="*/ 2 w 450"/>
                  <a:gd name="T57" fmla="*/ 425 h 929"/>
                  <a:gd name="T58" fmla="*/ 5 w 450"/>
                  <a:gd name="T59" fmla="*/ 444 h 929"/>
                  <a:gd name="T60" fmla="*/ 8 w 450"/>
                  <a:gd name="T61" fmla="*/ 464 h 929"/>
                  <a:gd name="T62" fmla="*/ 13 w 450"/>
                  <a:gd name="T63" fmla="*/ 484 h 929"/>
                  <a:gd name="T64" fmla="*/ 18 w 450"/>
                  <a:gd name="T65" fmla="*/ 502 h 929"/>
                  <a:gd name="T66" fmla="*/ 23 w 450"/>
                  <a:gd name="T67" fmla="*/ 522 h 929"/>
                  <a:gd name="T68" fmla="*/ 31 w 450"/>
                  <a:gd name="T69" fmla="*/ 540 h 929"/>
                  <a:gd name="T70" fmla="*/ 39 w 450"/>
                  <a:gd name="T71" fmla="*/ 559 h 929"/>
                  <a:gd name="T72" fmla="*/ 49 w 450"/>
                  <a:gd name="T73" fmla="*/ 577 h 929"/>
                  <a:gd name="T74" fmla="*/ 58 w 450"/>
                  <a:gd name="T75" fmla="*/ 596 h 929"/>
                  <a:gd name="T76" fmla="*/ 70 w 450"/>
                  <a:gd name="T77" fmla="*/ 614 h 929"/>
                  <a:gd name="T78" fmla="*/ 80 w 450"/>
                  <a:gd name="T79" fmla="*/ 631 h 929"/>
                  <a:gd name="T80" fmla="*/ 93 w 450"/>
                  <a:gd name="T81" fmla="*/ 650 h 929"/>
                  <a:gd name="T82" fmla="*/ 121 w 450"/>
                  <a:gd name="T83" fmla="*/ 684 h 929"/>
                  <a:gd name="T84" fmla="*/ 152 w 450"/>
                  <a:gd name="T85" fmla="*/ 719 h 929"/>
                  <a:gd name="T86" fmla="*/ 186 w 450"/>
                  <a:gd name="T87" fmla="*/ 752 h 929"/>
                  <a:gd name="T88" fmla="*/ 223 w 450"/>
                  <a:gd name="T89" fmla="*/ 785 h 929"/>
                  <a:gd name="T90" fmla="*/ 263 w 450"/>
                  <a:gd name="T91" fmla="*/ 815 h 929"/>
                  <a:gd name="T92" fmla="*/ 306 w 450"/>
                  <a:gd name="T93" fmla="*/ 845 h 929"/>
                  <a:gd name="T94" fmla="*/ 351 w 450"/>
                  <a:gd name="T95" fmla="*/ 874 h 929"/>
                  <a:gd name="T96" fmla="*/ 400 w 450"/>
                  <a:gd name="T97" fmla="*/ 902 h 929"/>
                  <a:gd name="T98" fmla="*/ 450 w 450"/>
                  <a:gd name="T99" fmla="*/ 929 h 929"/>
                  <a:gd name="T100" fmla="*/ 450 w 450"/>
                  <a:gd name="T101" fmla="*/ 54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929">
                    <a:moveTo>
                      <a:pt x="450" y="544"/>
                    </a:moveTo>
                    <a:lnTo>
                      <a:pt x="450" y="544"/>
                    </a:lnTo>
                    <a:lnTo>
                      <a:pt x="400" y="518"/>
                    </a:lnTo>
                    <a:lnTo>
                      <a:pt x="351" y="490"/>
                    </a:lnTo>
                    <a:lnTo>
                      <a:pt x="306" y="461"/>
                    </a:lnTo>
                    <a:lnTo>
                      <a:pt x="263" y="431"/>
                    </a:lnTo>
                    <a:lnTo>
                      <a:pt x="223" y="399"/>
                    </a:lnTo>
                    <a:lnTo>
                      <a:pt x="186" y="367"/>
                    </a:lnTo>
                    <a:lnTo>
                      <a:pt x="152" y="334"/>
                    </a:lnTo>
                    <a:lnTo>
                      <a:pt x="121" y="300"/>
                    </a:lnTo>
                    <a:lnTo>
                      <a:pt x="93" y="266"/>
                    </a:lnTo>
                    <a:lnTo>
                      <a:pt x="80" y="247"/>
                    </a:lnTo>
                    <a:lnTo>
                      <a:pt x="70" y="230"/>
                    </a:lnTo>
                    <a:lnTo>
                      <a:pt x="58" y="211"/>
                    </a:lnTo>
                    <a:lnTo>
                      <a:pt x="49" y="193"/>
                    </a:lnTo>
                    <a:lnTo>
                      <a:pt x="39" y="175"/>
                    </a:lnTo>
                    <a:lnTo>
                      <a:pt x="31" y="156"/>
                    </a:lnTo>
                    <a:lnTo>
                      <a:pt x="23" y="136"/>
                    </a:lnTo>
                    <a:lnTo>
                      <a:pt x="18" y="118"/>
                    </a:lnTo>
                    <a:lnTo>
                      <a:pt x="13" y="99"/>
                    </a:lnTo>
                    <a:lnTo>
                      <a:pt x="8" y="79"/>
                    </a:lnTo>
                    <a:lnTo>
                      <a:pt x="5" y="60"/>
                    </a:lnTo>
                    <a:lnTo>
                      <a:pt x="2" y="40"/>
                    </a:lnTo>
                    <a:lnTo>
                      <a:pt x="1" y="20"/>
                    </a:lnTo>
                    <a:lnTo>
                      <a:pt x="0" y="0"/>
                    </a:lnTo>
                    <a:lnTo>
                      <a:pt x="0" y="386"/>
                    </a:lnTo>
                    <a:lnTo>
                      <a:pt x="0" y="386"/>
                    </a:lnTo>
                    <a:lnTo>
                      <a:pt x="1" y="406"/>
                    </a:lnTo>
                    <a:lnTo>
                      <a:pt x="2" y="425"/>
                    </a:lnTo>
                    <a:lnTo>
                      <a:pt x="5" y="444"/>
                    </a:lnTo>
                    <a:lnTo>
                      <a:pt x="8" y="464"/>
                    </a:lnTo>
                    <a:lnTo>
                      <a:pt x="13" y="484"/>
                    </a:lnTo>
                    <a:lnTo>
                      <a:pt x="18" y="502"/>
                    </a:lnTo>
                    <a:lnTo>
                      <a:pt x="23" y="522"/>
                    </a:lnTo>
                    <a:lnTo>
                      <a:pt x="31" y="540"/>
                    </a:lnTo>
                    <a:lnTo>
                      <a:pt x="39" y="559"/>
                    </a:lnTo>
                    <a:lnTo>
                      <a:pt x="49" y="577"/>
                    </a:lnTo>
                    <a:lnTo>
                      <a:pt x="58" y="596"/>
                    </a:lnTo>
                    <a:lnTo>
                      <a:pt x="70" y="614"/>
                    </a:lnTo>
                    <a:lnTo>
                      <a:pt x="80" y="631"/>
                    </a:lnTo>
                    <a:lnTo>
                      <a:pt x="93" y="650"/>
                    </a:lnTo>
                    <a:lnTo>
                      <a:pt x="121" y="684"/>
                    </a:lnTo>
                    <a:lnTo>
                      <a:pt x="152" y="719"/>
                    </a:lnTo>
                    <a:lnTo>
                      <a:pt x="186" y="752"/>
                    </a:lnTo>
                    <a:lnTo>
                      <a:pt x="223" y="785"/>
                    </a:lnTo>
                    <a:lnTo>
                      <a:pt x="263" y="815"/>
                    </a:lnTo>
                    <a:lnTo>
                      <a:pt x="306" y="845"/>
                    </a:lnTo>
                    <a:lnTo>
                      <a:pt x="351" y="874"/>
                    </a:lnTo>
                    <a:lnTo>
                      <a:pt x="400" y="902"/>
                    </a:lnTo>
                    <a:lnTo>
                      <a:pt x="450" y="929"/>
                    </a:lnTo>
                    <a:lnTo>
                      <a:pt x="450" y="544"/>
                    </a:lnTo>
                    <a:close/>
                  </a:path>
                </a:pathLst>
              </a:custGeom>
              <a:solidFill>
                <a:srgbClr val="C0C0C0"/>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6" name="Freeform 18"/>
              <p:cNvSpPr/>
              <p:nvPr/>
            </p:nvSpPr>
            <p:spPr bwMode="auto">
              <a:xfrm>
                <a:off x="1789" y="2112"/>
                <a:ext cx="1089" cy="924"/>
              </a:xfrm>
              <a:custGeom>
                <a:avLst/>
                <a:gdLst>
                  <a:gd name="T0" fmla="*/ 1089 w 1089"/>
                  <a:gd name="T1" fmla="*/ 386 h 929"/>
                  <a:gd name="T2" fmla="*/ 0 w 1089"/>
                  <a:gd name="T3" fmla="*/ 929 h 929"/>
                  <a:gd name="T4" fmla="*/ 0 w 1089"/>
                  <a:gd name="T5" fmla="*/ 544 h 929"/>
                  <a:gd name="T6" fmla="*/ 1089 w 1089"/>
                  <a:gd name="T7" fmla="*/ 0 h 929"/>
                  <a:gd name="T8" fmla="*/ 1089 w 1089"/>
                  <a:gd name="T9" fmla="*/ 386 h 929"/>
                </a:gdLst>
                <a:ahLst/>
                <a:cxnLst>
                  <a:cxn ang="0">
                    <a:pos x="T0" y="T1"/>
                  </a:cxn>
                  <a:cxn ang="0">
                    <a:pos x="T2" y="T3"/>
                  </a:cxn>
                  <a:cxn ang="0">
                    <a:pos x="T4" y="T5"/>
                  </a:cxn>
                  <a:cxn ang="0">
                    <a:pos x="T6" y="T7"/>
                  </a:cxn>
                  <a:cxn ang="0">
                    <a:pos x="T8" y="T9"/>
                  </a:cxn>
                </a:cxnLst>
                <a:rect l="0" t="0" r="r" b="b"/>
                <a:pathLst>
                  <a:path w="1089" h="929">
                    <a:moveTo>
                      <a:pt x="1089" y="386"/>
                    </a:moveTo>
                    <a:lnTo>
                      <a:pt x="0" y="929"/>
                    </a:lnTo>
                    <a:lnTo>
                      <a:pt x="0" y="544"/>
                    </a:lnTo>
                    <a:lnTo>
                      <a:pt x="1089" y="0"/>
                    </a:lnTo>
                    <a:lnTo>
                      <a:pt x="1089" y="386"/>
                    </a:lnTo>
                    <a:close/>
                  </a:path>
                </a:pathLst>
              </a:cu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Group 19"/>
            <p:cNvGrpSpPr/>
            <p:nvPr/>
          </p:nvGrpSpPr>
          <p:grpSpPr>
            <a:xfrm>
              <a:off x="3617460" y="3573869"/>
              <a:ext cx="2750098" cy="1649696"/>
              <a:chOff x="2576" y="1985"/>
              <a:chExt cx="1551" cy="929"/>
            </a:xfrm>
          </p:grpSpPr>
          <p:sp>
            <p:nvSpPr>
              <p:cNvPr id="42" name="Freeform 20"/>
              <p:cNvSpPr/>
              <p:nvPr/>
            </p:nvSpPr>
            <p:spPr bwMode="auto">
              <a:xfrm>
                <a:off x="2576" y="1985"/>
                <a:ext cx="1542" cy="544"/>
              </a:xfrm>
              <a:custGeom>
                <a:avLst/>
                <a:gdLst>
                  <a:gd name="T0" fmla="*/ 0 w 1539"/>
                  <a:gd name="T1" fmla="*/ 0 h 544"/>
                  <a:gd name="T2" fmla="*/ 1089 w 1539"/>
                  <a:gd name="T3" fmla="*/ 544 h 544"/>
                  <a:gd name="T4" fmla="*/ 1089 w 1539"/>
                  <a:gd name="T5" fmla="*/ 544 h 544"/>
                  <a:gd name="T6" fmla="*/ 1139 w 1539"/>
                  <a:gd name="T7" fmla="*/ 518 h 544"/>
                  <a:gd name="T8" fmla="*/ 1188 w 1539"/>
                  <a:gd name="T9" fmla="*/ 490 h 544"/>
                  <a:gd name="T10" fmla="*/ 1233 w 1539"/>
                  <a:gd name="T11" fmla="*/ 461 h 544"/>
                  <a:gd name="T12" fmla="*/ 1276 w 1539"/>
                  <a:gd name="T13" fmla="*/ 431 h 544"/>
                  <a:gd name="T14" fmla="*/ 1316 w 1539"/>
                  <a:gd name="T15" fmla="*/ 399 h 544"/>
                  <a:gd name="T16" fmla="*/ 1353 w 1539"/>
                  <a:gd name="T17" fmla="*/ 367 h 544"/>
                  <a:gd name="T18" fmla="*/ 1387 w 1539"/>
                  <a:gd name="T19" fmla="*/ 334 h 544"/>
                  <a:gd name="T20" fmla="*/ 1418 w 1539"/>
                  <a:gd name="T21" fmla="*/ 300 h 544"/>
                  <a:gd name="T22" fmla="*/ 1446 w 1539"/>
                  <a:gd name="T23" fmla="*/ 266 h 544"/>
                  <a:gd name="T24" fmla="*/ 1459 w 1539"/>
                  <a:gd name="T25" fmla="*/ 247 h 544"/>
                  <a:gd name="T26" fmla="*/ 1469 w 1539"/>
                  <a:gd name="T27" fmla="*/ 230 h 544"/>
                  <a:gd name="T28" fmla="*/ 1481 w 1539"/>
                  <a:gd name="T29" fmla="*/ 211 h 544"/>
                  <a:gd name="T30" fmla="*/ 1490 w 1539"/>
                  <a:gd name="T31" fmla="*/ 193 h 544"/>
                  <a:gd name="T32" fmla="*/ 1500 w 1539"/>
                  <a:gd name="T33" fmla="*/ 175 h 544"/>
                  <a:gd name="T34" fmla="*/ 1508 w 1539"/>
                  <a:gd name="T35" fmla="*/ 156 h 544"/>
                  <a:gd name="T36" fmla="*/ 1516 w 1539"/>
                  <a:gd name="T37" fmla="*/ 136 h 544"/>
                  <a:gd name="T38" fmla="*/ 1521 w 1539"/>
                  <a:gd name="T39" fmla="*/ 118 h 544"/>
                  <a:gd name="T40" fmla="*/ 1526 w 1539"/>
                  <a:gd name="T41" fmla="*/ 99 h 544"/>
                  <a:gd name="T42" fmla="*/ 1531 w 1539"/>
                  <a:gd name="T43" fmla="*/ 79 h 544"/>
                  <a:gd name="T44" fmla="*/ 1534 w 1539"/>
                  <a:gd name="T45" fmla="*/ 60 h 544"/>
                  <a:gd name="T46" fmla="*/ 1537 w 1539"/>
                  <a:gd name="T47" fmla="*/ 40 h 544"/>
                  <a:gd name="T48" fmla="*/ 1538 w 1539"/>
                  <a:gd name="T49" fmla="*/ 20 h 544"/>
                  <a:gd name="T50" fmla="*/ 1539 w 1539"/>
                  <a:gd name="T51" fmla="*/ 0 h 544"/>
                  <a:gd name="T52" fmla="*/ 0 w 1539"/>
                  <a:gd name="T5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4">
                    <a:moveTo>
                      <a:pt x="0" y="0"/>
                    </a:moveTo>
                    <a:lnTo>
                      <a:pt x="1089" y="544"/>
                    </a:lnTo>
                    <a:lnTo>
                      <a:pt x="1089" y="544"/>
                    </a:lnTo>
                    <a:lnTo>
                      <a:pt x="1139" y="518"/>
                    </a:lnTo>
                    <a:lnTo>
                      <a:pt x="1188" y="490"/>
                    </a:lnTo>
                    <a:lnTo>
                      <a:pt x="1233" y="461"/>
                    </a:lnTo>
                    <a:lnTo>
                      <a:pt x="1276" y="431"/>
                    </a:lnTo>
                    <a:lnTo>
                      <a:pt x="1316" y="399"/>
                    </a:lnTo>
                    <a:lnTo>
                      <a:pt x="1353" y="367"/>
                    </a:lnTo>
                    <a:lnTo>
                      <a:pt x="1387" y="334"/>
                    </a:lnTo>
                    <a:lnTo>
                      <a:pt x="1418" y="300"/>
                    </a:lnTo>
                    <a:lnTo>
                      <a:pt x="1446" y="266"/>
                    </a:lnTo>
                    <a:lnTo>
                      <a:pt x="1459" y="247"/>
                    </a:lnTo>
                    <a:lnTo>
                      <a:pt x="1469" y="230"/>
                    </a:lnTo>
                    <a:lnTo>
                      <a:pt x="1481" y="211"/>
                    </a:lnTo>
                    <a:lnTo>
                      <a:pt x="1490" y="193"/>
                    </a:lnTo>
                    <a:lnTo>
                      <a:pt x="1500" y="175"/>
                    </a:lnTo>
                    <a:lnTo>
                      <a:pt x="1508" y="156"/>
                    </a:lnTo>
                    <a:lnTo>
                      <a:pt x="1516" y="136"/>
                    </a:lnTo>
                    <a:lnTo>
                      <a:pt x="1521" y="118"/>
                    </a:lnTo>
                    <a:lnTo>
                      <a:pt x="1526" y="99"/>
                    </a:lnTo>
                    <a:lnTo>
                      <a:pt x="1531" y="79"/>
                    </a:lnTo>
                    <a:lnTo>
                      <a:pt x="1534" y="60"/>
                    </a:lnTo>
                    <a:lnTo>
                      <a:pt x="1537" y="40"/>
                    </a:lnTo>
                    <a:lnTo>
                      <a:pt x="1538" y="20"/>
                    </a:lnTo>
                    <a:lnTo>
                      <a:pt x="1539" y="0"/>
                    </a:lnTo>
                    <a:lnTo>
                      <a:pt x="0" y="0"/>
                    </a:lnTo>
                    <a:close/>
                  </a:path>
                </a:pathLst>
              </a:cu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Freeform 21"/>
              <p:cNvSpPr/>
              <p:nvPr/>
            </p:nvSpPr>
            <p:spPr bwMode="auto">
              <a:xfrm>
                <a:off x="3675" y="1985"/>
                <a:ext cx="456" cy="929"/>
              </a:xfrm>
              <a:custGeom>
                <a:avLst/>
                <a:gdLst>
                  <a:gd name="T0" fmla="*/ 0 w 450"/>
                  <a:gd name="T1" fmla="*/ 544 h 929"/>
                  <a:gd name="T2" fmla="*/ 0 w 450"/>
                  <a:gd name="T3" fmla="*/ 544 h 929"/>
                  <a:gd name="T4" fmla="*/ 50 w 450"/>
                  <a:gd name="T5" fmla="*/ 518 h 929"/>
                  <a:gd name="T6" fmla="*/ 99 w 450"/>
                  <a:gd name="T7" fmla="*/ 490 h 929"/>
                  <a:gd name="T8" fmla="*/ 144 w 450"/>
                  <a:gd name="T9" fmla="*/ 461 h 929"/>
                  <a:gd name="T10" fmla="*/ 187 w 450"/>
                  <a:gd name="T11" fmla="*/ 431 h 929"/>
                  <a:gd name="T12" fmla="*/ 227 w 450"/>
                  <a:gd name="T13" fmla="*/ 399 h 929"/>
                  <a:gd name="T14" fmla="*/ 264 w 450"/>
                  <a:gd name="T15" fmla="*/ 367 h 929"/>
                  <a:gd name="T16" fmla="*/ 298 w 450"/>
                  <a:gd name="T17" fmla="*/ 334 h 929"/>
                  <a:gd name="T18" fmla="*/ 329 w 450"/>
                  <a:gd name="T19" fmla="*/ 300 h 929"/>
                  <a:gd name="T20" fmla="*/ 357 w 450"/>
                  <a:gd name="T21" fmla="*/ 266 h 929"/>
                  <a:gd name="T22" fmla="*/ 370 w 450"/>
                  <a:gd name="T23" fmla="*/ 247 h 929"/>
                  <a:gd name="T24" fmla="*/ 380 w 450"/>
                  <a:gd name="T25" fmla="*/ 230 h 929"/>
                  <a:gd name="T26" fmla="*/ 392 w 450"/>
                  <a:gd name="T27" fmla="*/ 211 h 929"/>
                  <a:gd name="T28" fmla="*/ 401 w 450"/>
                  <a:gd name="T29" fmla="*/ 193 h 929"/>
                  <a:gd name="T30" fmla="*/ 411 w 450"/>
                  <a:gd name="T31" fmla="*/ 175 h 929"/>
                  <a:gd name="T32" fmla="*/ 419 w 450"/>
                  <a:gd name="T33" fmla="*/ 156 h 929"/>
                  <a:gd name="T34" fmla="*/ 427 w 450"/>
                  <a:gd name="T35" fmla="*/ 136 h 929"/>
                  <a:gd name="T36" fmla="*/ 432 w 450"/>
                  <a:gd name="T37" fmla="*/ 118 h 929"/>
                  <a:gd name="T38" fmla="*/ 437 w 450"/>
                  <a:gd name="T39" fmla="*/ 99 h 929"/>
                  <a:gd name="T40" fmla="*/ 442 w 450"/>
                  <a:gd name="T41" fmla="*/ 79 h 929"/>
                  <a:gd name="T42" fmla="*/ 445 w 450"/>
                  <a:gd name="T43" fmla="*/ 60 h 929"/>
                  <a:gd name="T44" fmla="*/ 448 w 450"/>
                  <a:gd name="T45" fmla="*/ 40 h 929"/>
                  <a:gd name="T46" fmla="*/ 449 w 450"/>
                  <a:gd name="T47" fmla="*/ 20 h 929"/>
                  <a:gd name="T48" fmla="*/ 450 w 450"/>
                  <a:gd name="T49" fmla="*/ 0 h 929"/>
                  <a:gd name="T50" fmla="*/ 450 w 450"/>
                  <a:gd name="T51" fmla="*/ 386 h 929"/>
                  <a:gd name="T52" fmla="*/ 450 w 450"/>
                  <a:gd name="T53" fmla="*/ 386 h 929"/>
                  <a:gd name="T54" fmla="*/ 449 w 450"/>
                  <a:gd name="T55" fmla="*/ 406 h 929"/>
                  <a:gd name="T56" fmla="*/ 448 w 450"/>
                  <a:gd name="T57" fmla="*/ 425 h 929"/>
                  <a:gd name="T58" fmla="*/ 445 w 450"/>
                  <a:gd name="T59" fmla="*/ 444 h 929"/>
                  <a:gd name="T60" fmla="*/ 442 w 450"/>
                  <a:gd name="T61" fmla="*/ 464 h 929"/>
                  <a:gd name="T62" fmla="*/ 437 w 450"/>
                  <a:gd name="T63" fmla="*/ 484 h 929"/>
                  <a:gd name="T64" fmla="*/ 432 w 450"/>
                  <a:gd name="T65" fmla="*/ 502 h 929"/>
                  <a:gd name="T66" fmla="*/ 427 w 450"/>
                  <a:gd name="T67" fmla="*/ 522 h 929"/>
                  <a:gd name="T68" fmla="*/ 419 w 450"/>
                  <a:gd name="T69" fmla="*/ 540 h 929"/>
                  <a:gd name="T70" fmla="*/ 411 w 450"/>
                  <a:gd name="T71" fmla="*/ 559 h 929"/>
                  <a:gd name="T72" fmla="*/ 401 w 450"/>
                  <a:gd name="T73" fmla="*/ 577 h 929"/>
                  <a:gd name="T74" fmla="*/ 392 w 450"/>
                  <a:gd name="T75" fmla="*/ 596 h 929"/>
                  <a:gd name="T76" fmla="*/ 380 w 450"/>
                  <a:gd name="T77" fmla="*/ 614 h 929"/>
                  <a:gd name="T78" fmla="*/ 370 w 450"/>
                  <a:gd name="T79" fmla="*/ 631 h 929"/>
                  <a:gd name="T80" fmla="*/ 357 w 450"/>
                  <a:gd name="T81" fmla="*/ 650 h 929"/>
                  <a:gd name="T82" fmla="*/ 329 w 450"/>
                  <a:gd name="T83" fmla="*/ 684 h 929"/>
                  <a:gd name="T84" fmla="*/ 298 w 450"/>
                  <a:gd name="T85" fmla="*/ 719 h 929"/>
                  <a:gd name="T86" fmla="*/ 264 w 450"/>
                  <a:gd name="T87" fmla="*/ 752 h 929"/>
                  <a:gd name="T88" fmla="*/ 227 w 450"/>
                  <a:gd name="T89" fmla="*/ 785 h 929"/>
                  <a:gd name="T90" fmla="*/ 187 w 450"/>
                  <a:gd name="T91" fmla="*/ 815 h 929"/>
                  <a:gd name="T92" fmla="*/ 144 w 450"/>
                  <a:gd name="T93" fmla="*/ 845 h 929"/>
                  <a:gd name="T94" fmla="*/ 99 w 450"/>
                  <a:gd name="T95" fmla="*/ 874 h 929"/>
                  <a:gd name="T96" fmla="*/ 50 w 450"/>
                  <a:gd name="T97" fmla="*/ 902 h 929"/>
                  <a:gd name="T98" fmla="*/ 0 w 450"/>
                  <a:gd name="T99" fmla="*/ 929 h 929"/>
                  <a:gd name="T100" fmla="*/ 0 w 450"/>
                  <a:gd name="T101" fmla="*/ 54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929">
                    <a:moveTo>
                      <a:pt x="0" y="544"/>
                    </a:moveTo>
                    <a:lnTo>
                      <a:pt x="0" y="544"/>
                    </a:lnTo>
                    <a:lnTo>
                      <a:pt x="50" y="518"/>
                    </a:lnTo>
                    <a:lnTo>
                      <a:pt x="99" y="490"/>
                    </a:lnTo>
                    <a:lnTo>
                      <a:pt x="144" y="461"/>
                    </a:lnTo>
                    <a:lnTo>
                      <a:pt x="187" y="431"/>
                    </a:lnTo>
                    <a:lnTo>
                      <a:pt x="227" y="399"/>
                    </a:lnTo>
                    <a:lnTo>
                      <a:pt x="264" y="367"/>
                    </a:lnTo>
                    <a:lnTo>
                      <a:pt x="298" y="334"/>
                    </a:lnTo>
                    <a:lnTo>
                      <a:pt x="329" y="300"/>
                    </a:lnTo>
                    <a:lnTo>
                      <a:pt x="357" y="266"/>
                    </a:lnTo>
                    <a:lnTo>
                      <a:pt x="370" y="247"/>
                    </a:lnTo>
                    <a:lnTo>
                      <a:pt x="380" y="230"/>
                    </a:lnTo>
                    <a:lnTo>
                      <a:pt x="392" y="211"/>
                    </a:lnTo>
                    <a:lnTo>
                      <a:pt x="401" y="193"/>
                    </a:lnTo>
                    <a:lnTo>
                      <a:pt x="411" y="175"/>
                    </a:lnTo>
                    <a:lnTo>
                      <a:pt x="419" y="156"/>
                    </a:lnTo>
                    <a:lnTo>
                      <a:pt x="427" y="136"/>
                    </a:lnTo>
                    <a:lnTo>
                      <a:pt x="432" y="118"/>
                    </a:lnTo>
                    <a:lnTo>
                      <a:pt x="437" y="99"/>
                    </a:lnTo>
                    <a:lnTo>
                      <a:pt x="442" y="79"/>
                    </a:lnTo>
                    <a:lnTo>
                      <a:pt x="445" y="60"/>
                    </a:lnTo>
                    <a:lnTo>
                      <a:pt x="448" y="40"/>
                    </a:lnTo>
                    <a:lnTo>
                      <a:pt x="449" y="20"/>
                    </a:lnTo>
                    <a:lnTo>
                      <a:pt x="450" y="0"/>
                    </a:lnTo>
                    <a:lnTo>
                      <a:pt x="450" y="386"/>
                    </a:lnTo>
                    <a:lnTo>
                      <a:pt x="450" y="386"/>
                    </a:lnTo>
                    <a:lnTo>
                      <a:pt x="449" y="406"/>
                    </a:lnTo>
                    <a:lnTo>
                      <a:pt x="448" y="425"/>
                    </a:lnTo>
                    <a:lnTo>
                      <a:pt x="445" y="444"/>
                    </a:lnTo>
                    <a:lnTo>
                      <a:pt x="442" y="464"/>
                    </a:lnTo>
                    <a:lnTo>
                      <a:pt x="437" y="484"/>
                    </a:lnTo>
                    <a:lnTo>
                      <a:pt x="432" y="502"/>
                    </a:lnTo>
                    <a:lnTo>
                      <a:pt x="427" y="522"/>
                    </a:lnTo>
                    <a:lnTo>
                      <a:pt x="419" y="540"/>
                    </a:lnTo>
                    <a:lnTo>
                      <a:pt x="411" y="559"/>
                    </a:lnTo>
                    <a:lnTo>
                      <a:pt x="401" y="577"/>
                    </a:lnTo>
                    <a:lnTo>
                      <a:pt x="392" y="596"/>
                    </a:lnTo>
                    <a:lnTo>
                      <a:pt x="380" y="614"/>
                    </a:lnTo>
                    <a:lnTo>
                      <a:pt x="370" y="631"/>
                    </a:lnTo>
                    <a:lnTo>
                      <a:pt x="357" y="650"/>
                    </a:lnTo>
                    <a:lnTo>
                      <a:pt x="329" y="684"/>
                    </a:lnTo>
                    <a:lnTo>
                      <a:pt x="298" y="719"/>
                    </a:lnTo>
                    <a:lnTo>
                      <a:pt x="264" y="752"/>
                    </a:lnTo>
                    <a:lnTo>
                      <a:pt x="227" y="785"/>
                    </a:lnTo>
                    <a:lnTo>
                      <a:pt x="187" y="815"/>
                    </a:lnTo>
                    <a:lnTo>
                      <a:pt x="144" y="845"/>
                    </a:lnTo>
                    <a:lnTo>
                      <a:pt x="99" y="874"/>
                    </a:lnTo>
                    <a:lnTo>
                      <a:pt x="50" y="902"/>
                    </a:lnTo>
                    <a:lnTo>
                      <a:pt x="0" y="929"/>
                    </a:lnTo>
                    <a:lnTo>
                      <a:pt x="0" y="544"/>
                    </a:lnTo>
                    <a:close/>
                  </a:path>
                </a:pathLst>
              </a:cu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6" name="Group 23"/>
            <p:cNvGrpSpPr/>
            <p:nvPr/>
          </p:nvGrpSpPr>
          <p:grpSpPr>
            <a:xfrm>
              <a:off x="3681205" y="3640411"/>
              <a:ext cx="1955803" cy="1935954"/>
              <a:chOff x="2753" y="1909"/>
              <a:chExt cx="1102" cy="1091"/>
            </a:xfrm>
          </p:grpSpPr>
          <p:sp>
            <p:nvSpPr>
              <p:cNvPr id="40" name="Freeform 24"/>
              <p:cNvSpPr/>
              <p:nvPr/>
            </p:nvSpPr>
            <p:spPr bwMode="auto">
              <a:xfrm>
                <a:off x="2766" y="1909"/>
                <a:ext cx="1089" cy="770"/>
              </a:xfrm>
              <a:custGeom>
                <a:avLst/>
                <a:gdLst>
                  <a:gd name="T0" fmla="*/ 1089 w 1089"/>
                  <a:gd name="T1" fmla="*/ 544 h 770"/>
                  <a:gd name="T2" fmla="*/ 1089 w 1089"/>
                  <a:gd name="T3" fmla="*/ 544 h 770"/>
                  <a:gd name="T4" fmla="*/ 1035 w 1089"/>
                  <a:gd name="T5" fmla="*/ 571 h 770"/>
                  <a:gd name="T6" fmla="*/ 979 w 1089"/>
                  <a:gd name="T7" fmla="*/ 594 h 770"/>
                  <a:gd name="T8" fmla="*/ 921 w 1089"/>
                  <a:gd name="T9" fmla="*/ 617 h 770"/>
                  <a:gd name="T10" fmla="*/ 860 w 1089"/>
                  <a:gd name="T11" fmla="*/ 638 h 770"/>
                  <a:gd name="T12" fmla="*/ 798 w 1089"/>
                  <a:gd name="T13" fmla="*/ 658 h 770"/>
                  <a:gd name="T14" fmla="*/ 733 w 1089"/>
                  <a:gd name="T15" fmla="*/ 678 h 770"/>
                  <a:gd name="T16" fmla="*/ 667 w 1089"/>
                  <a:gd name="T17" fmla="*/ 693 h 770"/>
                  <a:gd name="T18" fmla="*/ 599 w 1089"/>
                  <a:gd name="T19" fmla="*/ 709 h 770"/>
                  <a:gd name="T20" fmla="*/ 529 w 1089"/>
                  <a:gd name="T21" fmla="*/ 723 h 770"/>
                  <a:gd name="T22" fmla="*/ 457 w 1089"/>
                  <a:gd name="T23" fmla="*/ 736 h 770"/>
                  <a:gd name="T24" fmla="*/ 385 w 1089"/>
                  <a:gd name="T25" fmla="*/ 745 h 770"/>
                  <a:gd name="T26" fmla="*/ 311 w 1089"/>
                  <a:gd name="T27" fmla="*/ 754 h 770"/>
                  <a:gd name="T28" fmla="*/ 234 w 1089"/>
                  <a:gd name="T29" fmla="*/ 761 h 770"/>
                  <a:gd name="T30" fmla="*/ 157 w 1089"/>
                  <a:gd name="T31" fmla="*/ 766 h 770"/>
                  <a:gd name="T32" fmla="*/ 79 w 1089"/>
                  <a:gd name="T33" fmla="*/ 769 h 770"/>
                  <a:gd name="T34" fmla="*/ 0 w 1089"/>
                  <a:gd name="T35" fmla="*/ 770 h 770"/>
                  <a:gd name="T36" fmla="*/ 0 w 1089"/>
                  <a:gd name="T37" fmla="*/ 0 h 770"/>
                  <a:gd name="T38" fmla="*/ 1089 w 1089"/>
                  <a:gd name="T39" fmla="*/ 5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70">
                    <a:moveTo>
                      <a:pt x="1089" y="544"/>
                    </a:moveTo>
                    <a:lnTo>
                      <a:pt x="1089" y="544"/>
                    </a:lnTo>
                    <a:lnTo>
                      <a:pt x="1035" y="571"/>
                    </a:lnTo>
                    <a:lnTo>
                      <a:pt x="979" y="594"/>
                    </a:lnTo>
                    <a:lnTo>
                      <a:pt x="921" y="617"/>
                    </a:lnTo>
                    <a:lnTo>
                      <a:pt x="860" y="638"/>
                    </a:lnTo>
                    <a:lnTo>
                      <a:pt x="798" y="658"/>
                    </a:lnTo>
                    <a:lnTo>
                      <a:pt x="733" y="678"/>
                    </a:lnTo>
                    <a:lnTo>
                      <a:pt x="667" y="693"/>
                    </a:lnTo>
                    <a:lnTo>
                      <a:pt x="599" y="709"/>
                    </a:lnTo>
                    <a:lnTo>
                      <a:pt x="529" y="723"/>
                    </a:lnTo>
                    <a:lnTo>
                      <a:pt x="457" y="736"/>
                    </a:lnTo>
                    <a:lnTo>
                      <a:pt x="385" y="745"/>
                    </a:lnTo>
                    <a:lnTo>
                      <a:pt x="311" y="754"/>
                    </a:lnTo>
                    <a:lnTo>
                      <a:pt x="234" y="761"/>
                    </a:lnTo>
                    <a:lnTo>
                      <a:pt x="157" y="766"/>
                    </a:lnTo>
                    <a:lnTo>
                      <a:pt x="79" y="769"/>
                    </a:lnTo>
                    <a:lnTo>
                      <a:pt x="0" y="770"/>
                    </a:lnTo>
                    <a:lnTo>
                      <a:pt x="0" y="0"/>
                    </a:lnTo>
                    <a:lnTo>
                      <a:pt x="1089" y="544"/>
                    </a:lnTo>
                    <a:close/>
                  </a:path>
                </a:pathLst>
              </a:custGeom>
              <a:solidFill>
                <a:srgbClr val="FFFFFF"/>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1" name="Freeform 25"/>
              <p:cNvSpPr/>
              <p:nvPr/>
            </p:nvSpPr>
            <p:spPr bwMode="auto">
              <a:xfrm>
                <a:off x="2753" y="2390"/>
                <a:ext cx="1089" cy="607"/>
              </a:xfrm>
              <a:custGeom>
                <a:avLst/>
                <a:gdLst>
                  <a:gd name="T0" fmla="*/ 0 w 1089"/>
                  <a:gd name="T1" fmla="*/ 226 h 610"/>
                  <a:gd name="T2" fmla="*/ 0 w 1089"/>
                  <a:gd name="T3" fmla="*/ 226 h 610"/>
                  <a:gd name="T4" fmla="*/ 79 w 1089"/>
                  <a:gd name="T5" fmla="*/ 225 h 610"/>
                  <a:gd name="T6" fmla="*/ 157 w 1089"/>
                  <a:gd name="T7" fmla="*/ 222 h 610"/>
                  <a:gd name="T8" fmla="*/ 234 w 1089"/>
                  <a:gd name="T9" fmla="*/ 217 h 610"/>
                  <a:gd name="T10" fmla="*/ 311 w 1089"/>
                  <a:gd name="T11" fmla="*/ 210 h 610"/>
                  <a:gd name="T12" fmla="*/ 385 w 1089"/>
                  <a:gd name="T13" fmla="*/ 201 h 610"/>
                  <a:gd name="T14" fmla="*/ 457 w 1089"/>
                  <a:gd name="T15" fmla="*/ 192 h 610"/>
                  <a:gd name="T16" fmla="*/ 529 w 1089"/>
                  <a:gd name="T17" fmla="*/ 179 h 610"/>
                  <a:gd name="T18" fmla="*/ 599 w 1089"/>
                  <a:gd name="T19" fmla="*/ 165 h 610"/>
                  <a:gd name="T20" fmla="*/ 667 w 1089"/>
                  <a:gd name="T21" fmla="*/ 149 h 610"/>
                  <a:gd name="T22" fmla="*/ 733 w 1089"/>
                  <a:gd name="T23" fmla="*/ 134 h 610"/>
                  <a:gd name="T24" fmla="*/ 798 w 1089"/>
                  <a:gd name="T25" fmla="*/ 114 h 610"/>
                  <a:gd name="T26" fmla="*/ 860 w 1089"/>
                  <a:gd name="T27" fmla="*/ 94 h 610"/>
                  <a:gd name="T28" fmla="*/ 921 w 1089"/>
                  <a:gd name="T29" fmla="*/ 73 h 610"/>
                  <a:gd name="T30" fmla="*/ 979 w 1089"/>
                  <a:gd name="T31" fmla="*/ 50 h 610"/>
                  <a:gd name="T32" fmla="*/ 1035 w 1089"/>
                  <a:gd name="T33" fmla="*/ 27 h 610"/>
                  <a:gd name="T34" fmla="*/ 1089 w 1089"/>
                  <a:gd name="T35" fmla="*/ 0 h 610"/>
                  <a:gd name="T36" fmla="*/ 1089 w 1089"/>
                  <a:gd name="T37" fmla="*/ 385 h 610"/>
                  <a:gd name="T38" fmla="*/ 1089 w 1089"/>
                  <a:gd name="T39" fmla="*/ 385 h 610"/>
                  <a:gd name="T40" fmla="*/ 1035 w 1089"/>
                  <a:gd name="T41" fmla="*/ 411 h 610"/>
                  <a:gd name="T42" fmla="*/ 979 w 1089"/>
                  <a:gd name="T43" fmla="*/ 435 h 610"/>
                  <a:gd name="T44" fmla="*/ 921 w 1089"/>
                  <a:gd name="T45" fmla="*/ 457 h 610"/>
                  <a:gd name="T46" fmla="*/ 860 w 1089"/>
                  <a:gd name="T47" fmla="*/ 480 h 610"/>
                  <a:gd name="T48" fmla="*/ 798 w 1089"/>
                  <a:gd name="T49" fmla="*/ 499 h 610"/>
                  <a:gd name="T50" fmla="*/ 733 w 1089"/>
                  <a:gd name="T51" fmla="*/ 518 h 610"/>
                  <a:gd name="T52" fmla="*/ 667 w 1089"/>
                  <a:gd name="T53" fmla="*/ 535 h 610"/>
                  <a:gd name="T54" fmla="*/ 599 w 1089"/>
                  <a:gd name="T55" fmla="*/ 550 h 610"/>
                  <a:gd name="T56" fmla="*/ 529 w 1089"/>
                  <a:gd name="T57" fmla="*/ 564 h 610"/>
                  <a:gd name="T58" fmla="*/ 457 w 1089"/>
                  <a:gd name="T59" fmla="*/ 576 h 610"/>
                  <a:gd name="T60" fmla="*/ 385 w 1089"/>
                  <a:gd name="T61" fmla="*/ 587 h 610"/>
                  <a:gd name="T62" fmla="*/ 311 w 1089"/>
                  <a:gd name="T63" fmla="*/ 595 h 610"/>
                  <a:gd name="T64" fmla="*/ 234 w 1089"/>
                  <a:gd name="T65" fmla="*/ 601 h 610"/>
                  <a:gd name="T66" fmla="*/ 157 w 1089"/>
                  <a:gd name="T67" fmla="*/ 606 h 610"/>
                  <a:gd name="T68" fmla="*/ 79 w 1089"/>
                  <a:gd name="T69" fmla="*/ 609 h 610"/>
                  <a:gd name="T70" fmla="*/ 0 w 1089"/>
                  <a:gd name="T71" fmla="*/ 610 h 610"/>
                  <a:gd name="T72" fmla="*/ 0 w 1089"/>
                  <a:gd name="T73" fmla="*/ 22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9" h="610">
                    <a:moveTo>
                      <a:pt x="0" y="226"/>
                    </a:moveTo>
                    <a:lnTo>
                      <a:pt x="0" y="226"/>
                    </a:lnTo>
                    <a:lnTo>
                      <a:pt x="79" y="225"/>
                    </a:lnTo>
                    <a:lnTo>
                      <a:pt x="157" y="222"/>
                    </a:lnTo>
                    <a:lnTo>
                      <a:pt x="234" y="217"/>
                    </a:lnTo>
                    <a:lnTo>
                      <a:pt x="311" y="210"/>
                    </a:lnTo>
                    <a:lnTo>
                      <a:pt x="385" y="201"/>
                    </a:lnTo>
                    <a:lnTo>
                      <a:pt x="457" y="192"/>
                    </a:lnTo>
                    <a:lnTo>
                      <a:pt x="529" y="179"/>
                    </a:lnTo>
                    <a:lnTo>
                      <a:pt x="599" y="165"/>
                    </a:lnTo>
                    <a:lnTo>
                      <a:pt x="667" y="149"/>
                    </a:lnTo>
                    <a:lnTo>
                      <a:pt x="733" y="134"/>
                    </a:lnTo>
                    <a:lnTo>
                      <a:pt x="798" y="114"/>
                    </a:lnTo>
                    <a:lnTo>
                      <a:pt x="860" y="94"/>
                    </a:lnTo>
                    <a:lnTo>
                      <a:pt x="921" y="73"/>
                    </a:lnTo>
                    <a:lnTo>
                      <a:pt x="979" y="50"/>
                    </a:lnTo>
                    <a:lnTo>
                      <a:pt x="1035" y="27"/>
                    </a:lnTo>
                    <a:lnTo>
                      <a:pt x="1089" y="0"/>
                    </a:lnTo>
                    <a:lnTo>
                      <a:pt x="1089" y="385"/>
                    </a:lnTo>
                    <a:lnTo>
                      <a:pt x="1089" y="385"/>
                    </a:lnTo>
                    <a:lnTo>
                      <a:pt x="1035" y="411"/>
                    </a:lnTo>
                    <a:lnTo>
                      <a:pt x="979" y="435"/>
                    </a:lnTo>
                    <a:lnTo>
                      <a:pt x="921" y="457"/>
                    </a:lnTo>
                    <a:lnTo>
                      <a:pt x="860" y="480"/>
                    </a:lnTo>
                    <a:lnTo>
                      <a:pt x="798" y="499"/>
                    </a:lnTo>
                    <a:lnTo>
                      <a:pt x="733" y="518"/>
                    </a:lnTo>
                    <a:lnTo>
                      <a:pt x="667" y="535"/>
                    </a:lnTo>
                    <a:lnTo>
                      <a:pt x="599" y="550"/>
                    </a:lnTo>
                    <a:lnTo>
                      <a:pt x="529" y="564"/>
                    </a:lnTo>
                    <a:lnTo>
                      <a:pt x="457" y="576"/>
                    </a:lnTo>
                    <a:lnTo>
                      <a:pt x="385" y="587"/>
                    </a:lnTo>
                    <a:lnTo>
                      <a:pt x="311" y="595"/>
                    </a:lnTo>
                    <a:lnTo>
                      <a:pt x="234" y="601"/>
                    </a:lnTo>
                    <a:lnTo>
                      <a:pt x="157" y="606"/>
                    </a:lnTo>
                    <a:lnTo>
                      <a:pt x="79" y="609"/>
                    </a:lnTo>
                    <a:lnTo>
                      <a:pt x="0" y="610"/>
                    </a:lnTo>
                    <a:lnTo>
                      <a:pt x="0" y="226"/>
                    </a:lnTo>
                    <a:close/>
                  </a:path>
                </a:pathLst>
              </a:custGeom>
              <a:gradFill rotWithShape="1">
                <a:gsLst>
                  <a:gs pos="0">
                    <a:srgbClr val="C0C0C0"/>
                  </a:gs>
                  <a:gs pos="100000">
                    <a:srgbClr val="B2B2B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Group 26"/>
            <p:cNvGrpSpPr/>
            <p:nvPr/>
          </p:nvGrpSpPr>
          <p:grpSpPr>
            <a:xfrm>
              <a:off x="1746101" y="3562774"/>
              <a:ext cx="1932731" cy="2047746"/>
              <a:chOff x="1791" y="2112"/>
              <a:chExt cx="1089" cy="1154"/>
            </a:xfrm>
          </p:grpSpPr>
          <p:sp>
            <p:nvSpPr>
              <p:cNvPr id="38" name="Freeform 27"/>
              <p:cNvSpPr/>
              <p:nvPr/>
            </p:nvSpPr>
            <p:spPr bwMode="auto">
              <a:xfrm>
                <a:off x="1791" y="2112"/>
                <a:ext cx="1089" cy="771"/>
              </a:xfrm>
              <a:custGeom>
                <a:avLst/>
                <a:gdLst>
                  <a:gd name="T0" fmla="*/ 0 w 1089"/>
                  <a:gd name="T1" fmla="*/ 544 h 770"/>
                  <a:gd name="T2" fmla="*/ 0 w 1089"/>
                  <a:gd name="T3" fmla="*/ 544 h 770"/>
                  <a:gd name="T4" fmla="*/ 54 w 1089"/>
                  <a:gd name="T5" fmla="*/ 571 h 770"/>
                  <a:gd name="T6" fmla="*/ 110 w 1089"/>
                  <a:gd name="T7" fmla="*/ 594 h 770"/>
                  <a:gd name="T8" fmla="*/ 168 w 1089"/>
                  <a:gd name="T9" fmla="*/ 617 h 770"/>
                  <a:gd name="T10" fmla="*/ 229 w 1089"/>
                  <a:gd name="T11" fmla="*/ 638 h 770"/>
                  <a:gd name="T12" fmla="*/ 291 w 1089"/>
                  <a:gd name="T13" fmla="*/ 658 h 770"/>
                  <a:gd name="T14" fmla="*/ 356 w 1089"/>
                  <a:gd name="T15" fmla="*/ 678 h 770"/>
                  <a:gd name="T16" fmla="*/ 422 w 1089"/>
                  <a:gd name="T17" fmla="*/ 693 h 770"/>
                  <a:gd name="T18" fmla="*/ 490 w 1089"/>
                  <a:gd name="T19" fmla="*/ 709 h 770"/>
                  <a:gd name="T20" fmla="*/ 560 w 1089"/>
                  <a:gd name="T21" fmla="*/ 723 h 770"/>
                  <a:gd name="T22" fmla="*/ 632 w 1089"/>
                  <a:gd name="T23" fmla="*/ 736 h 770"/>
                  <a:gd name="T24" fmla="*/ 704 w 1089"/>
                  <a:gd name="T25" fmla="*/ 745 h 770"/>
                  <a:gd name="T26" fmla="*/ 778 w 1089"/>
                  <a:gd name="T27" fmla="*/ 754 h 770"/>
                  <a:gd name="T28" fmla="*/ 855 w 1089"/>
                  <a:gd name="T29" fmla="*/ 761 h 770"/>
                  <a:gd name="T30" fmla="*/ 932 w 1089"/>
                  <a:gd name="T31" fmla="*/ 766 h 770"/>
                  <a:gd name="T32" fmla="*/ 1010 w 1089"/>
                  <a:gd name="T33" fmla="*/ 769 h 770"/>
                  <a:gd name="T34" fmla="*/ 1089 w 1089"/>
                  <a:gd name="T35" fmla="*/ 770 h 770"/>
                  <a:gd name="T36" fmla="*/ 1089 w 1089"/>
                  <a:gd name="T37" fmla="*/ 0 h 770"/>
                  <a:gd name="T38" fmla="*/ 0 w 1089"/>
                  <a:gd name="T39" fmla="*/ 5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70">
                    <a:moveTo>
                      <a:pt x="0" y="544"/>
                    </a:moveTo>
                    <a:lnTo>
                      <a:pt x="0" y="544"/>
                    </a:lnTo>
                    <a:lnTo>
                      <a:pt x="54" y="571"/>
                    </a:lnTo>
                    <a:lnTo>
                      <a:pt x="110" y="594"/>
                    </a:lnTo>
                    <a:lnTo>
                      <a:pt x="168" y="617"/>
                    </a:lnTo>
                    <a:lnTo>
                      <a:pt x="229" y="638"/>
                    </a:lnTo>
                    <a:lnTo>
                      <a:pt x="291" y="658"/>
                    </a:lnTo>
                    <a:lnTo>
                      <a:pt x="356" y="678"/>
                    </a:lnTo>
                    <a:lnTo>
                      <a:pt x="422" y="693"/>
                    </a:lnTo>
                    <a:lnTo>
                      <a:pt x="490" y="709"/>
                    </a:lnTo>
                    <a:lnTo>
                      <a:pt x="560" y="723"/>
                    </a:lnTo>
                    <a:lnTo>
                      <a:pt x="632" y="736"/>
                    </a:lnTo>
                    <a:lnTo>
                      <a:pt x="704" y="745"/>
                    </a:lnTo>
                    <a:lnTo>
                      <a:pt x="778" y="754"/>
                    </a:lnTo>
                    <a:lnTo>
                      <a:pt x="855" y="761"/>
                    </a:lnTo>
                    <a:lnTo>
                      <a:pt x="932" y="766"/>
                    </a:lnTo>
                    <a:lnTo>
                      <a:pt x="1010" y="769"/>
                    </a:lnTo>
                    <a:lnTo>
                      <a:pt x="1089" y="770"/>
                    </a:lnTo>
                    <a:lnTo>
                      <a:pt x="1089" y="0"/>
                    </a:lnTo>
                    <a:lnTo>
                      <a:pt x="0" y="544"/>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28"/>
              <p:cNvSpPr/>
              <p:nvPr/>
            </p:nvSpPr>
            <p:spPr bwMode="auto">
              <a:xfrm>
                <a:off x="1791" y="2657"/>
                <a:ext cx="1089" cy="609"/>
              </a:xfrm>
              <a:custGeom>
                <a:avLst/>
                <a:gdLst>
                  <a:gd name="T0" fmla="*/ 1089 w 1089"/>
                  <a:gd name="T1" fmla="*/ 226 h 610"/>
                  <a:gd name="T2" fmla="*/ 1089 w 1089"/>
                  <a:gd name="T3" fmla="*/ 226 h 610"/>
                  <a:gd name="T4" fmla="*/ 1010 w 1089"/>
                  <a:gd name="T5" fmla="*/ 225 h 610"/>
                  <a:gd name="T6" fmla="*/ 932 w 1089"/>
                  <a:gd name="T7" fmla="*/ 222 h 610"/>
                  <a:gd name="T8" fmla="*/ 855 w 1089"/>
                  <a:gd name="T9" fmla="*/ 217 h 610"/>
                  <a:gd name="T10" fmla="*/ 778 w 1089"/>
                  <a:gd name="T11" fmla="*/ 210 h 610"/>
                  <a:gd name="T12" fmla="*/ 704 w 1089"/>
                  <a:gd name="T13" fmla="*/ 201 h 610"/>
                  <a:gd name="T14" fmla="*/ 632 w 1089"/>
                  <a:gd name="T15" fmla="*/ 192 h 610"/>
                  <a:gd name="T16" fmla="*/ 560 w 1089"/>
                  <a:gd name="T17" fmla="*/ 179 h 610"/>
                  <a:gd name="T18" fmla="*/ 490 w 1089"/>
                  <a:gd name="T19" fmla="*/ 165 h 610"/>
                  <a:gd name="T20" fmla="*/ 422 w 1089"/>
                  <a:gd name="T21" fmla="*/ 149 h 610"/>
                  <a:gd name="T22" fmla="*/ 356 w 1089"/>
                  <a:gd name="T23" fmla="*/ 134 h 610"/>
                  <a:gd name="T24" fmla="*/ 291 w 1089"/>
                  <a:gd name="T25" fmla="*/ 114 h 610"/>
                  <a:gd name="T26" fmla="*/ 229 w 1089"/>
                  <a:gd name="T27" fmla="*/ 94 h 610"/>
                  <a:gd name="T28" fmla="*/ 168 w 1089"/>
                  <a:gd name="T29" fmla="*/ 73 h 610"/>
                  <a:gd name="T30" fmla="*/ 110 w 1089"/>
                  <a:gd name="T31" fmla="*/ 50 h 610"/>
                  <a:gd name="T32" fmla="*/ 54 w 1089"/>
                  <a:gd name="T33" fmla="*/ 27 h 610"/>
                  <a:gd name="T34" fmla="*/ 0 w 1089"/>
                  <a:gd name="T35" fmla="*/ 0 h 610"/>
                  <a:gd name="T36" fmla="*/ 0 w 1089"/>
                  <a:gd name="T37" fmla="*/ 385 h 610"/>
                  <a:gd name="T38" fmla="*/ 0 w 1089"/>
                  <a:gd name="T39" fmla="*/ 385 h 610"/>
                  <a:gd name="T40" fmla="*/ 54 w 1089"/>
                  <a:gd name="T41" fmla="*/ 411 h 610"/>
                  <a:gd name="T42" fmla="*/ 110 w 1089"/>
                  <a:gd name="T43" fmla="*/ 435 h 610"/>
                  <a:gd name="T44" fmla="*/ 168 w 1089"/>
                  <a:gd name="T45" fmla="*/ 457 h 610"/>
                  <a:gd name="T46" fmla="*/ 229 w 1089"/>
                  <a:gd name="T47" fmla="*/ 480 h 610"/>
                  <a:gd name="T48" fmla="*/ 291 w 1089"/>
                  <a:gd name="T49" fmla="*/ 499 h 610"/>
                  <a:gd name="T50" fmla="*/ 356 w 1089"/>
                  <a:gd name="T51" fmla="*/ 518 h 610"/>
                  <a:gd name="T52" fmla="*/ 422 w 1089"/>
                  <a:gd name="T53" fmla="*/ 535 h 610"/>
                  <a:gd name="T54" fmla="*/ 490 w 1089"/>
                  <a:gd name="T55" fmla="*/ 550 h 610"/>
                  <a:gd name="T56" fmla="*/ 560 w 1089"/>
                  <a:gd name="T57" fmla="*/ 564 h 610"/>
                  <a:gd name="T58" fmla="*/ 632 w 1089"/>
                  <a:gd name="T59" fmla="*/ 576 h 610"/>
                  <a:gd name="T60" fmla="*/ 704 w 1089"/>
                  <a:gd name="T61" fmla="*/ 587 h 610"/>
                  <a:gd name="T62" fmla="*/ 778 w 1089"/>
                  <a:gd name="T63" fmla="*/ 595 h 610"/>
                  <a:gd name="T64" fmla="*/ 855 w 1089"/>
                  <a:gd name="T65" fmla="*/ 601 h 610"/>
                  <a:gd name="T66" fmla="*/ 932 w 1089"/>
                  <a:gd name="T67" fmla="*/ 606 h 610"/>
                  <a:gd name="T68" fmla="*/ 1010 w 1089"/>
                  <a:gd name="T69" fmla="*/ 609 h 610"/>
                  <a:gd name="T70" fmla="*/ 1089 w 1089"/>
                  <a:gd name="T71" fmla="*/ 610 h 610"/>
                  <a:gd name="T72" fmla="*/ 1089 w 1089"/>
                  <a:gd name="T73" fmla="*/ 22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9" h="610">
                    <a:moveTo>
                      <a:pt x="1089" y="226"/>
                    </a:moveTo>
                    <a:lnTo>
                      <a:pt x="1089" y="226"/>
                    </a:lnTo>
                    <a:lnTo>
                      <a:pt x="1010" y="225"/>
                    </a:lnTo>
                    <a:lnTo>
                      <a:pt x="932" y="222"/>
                    </a:lnTo>
                    <a:lnTo>
                      <a:pt x="855" y="217"/>
                    </a:lnTo>
                    <a:lnTo>
                      <a:pt x="778" y="210"/>
                    </a:lnTo>
                    <a:lnTo>
                      <a:pt x="704" y="201"/>
                    </a:lnTo>
                    <a:lnTo>
                      <a:pt x="632" y="192"/>
                    </a:lnTo>
                    <a:lnTo>
                      <a:pt x="560" y="179"/>
                    </a:lnTo>
                    <a:lnTo>
                      <a:pt x="490" y="165"/>
                    </a:lnTo>
                    <a:lnTo>
                      <a:pt x="422" y="149"/>
                    </a:lnTo>
                    <a:lnTo>
                      <a:pt x="356" y="134"/>
                    </a:lnTo>
                    <a:lnTo>
                      <a:pt x="291" y="114"/>
                    </a:lnTo>
                    <a:lnTo>
                      <a:pt x="229" y="94"/>
                    </a:lnTo>
                    <a:lnTo>
                      <a:pt x="168" y="73"/>
                    </a:lnTo>
                    <a:lnTo>
                      <a:pt x="110" y="50"/>
                    </a:lnTo>
                    <a:lnTo>
                      <a:pt x="54" y="27"/>
                    </a:lnTo>
                    <a:lnTo>
                      <a:pt x="0" y="0"/>
                    </a:lnTo>
                    <a:lnTo>
                      <a:pt x="0" y="385"/>
                    </a:lnTo>
                    <a:lnTo>
                      <a:pt x="0" y="385"/>
                    </a:lnTo>
                    <a:lnTo>
                      <a:pt x="54" y="411"/>
                    </a:lnTo>
                    <a:lnTo>
                      <a:pt x="110" y="435"/>
                    </a:lnTo>
                    <a:lnTo>
                      <a:pt x="168" y="457"/>
                    </a:lnTo>
                    <a:lnTo>
                      <a:pt x="229" y="480"/>
                    </a:lnTo>
                    <a:lnTo>
                      <a:pt x="291" y="499"/>
                    </a:lnTo>
                    <a:lnTo>
                      <a:pt x="356" y="518"/>
                    </a:lnTo>
                    <a:lnTo>
                      <a:pt x="422" y="535"/>
                    </a:lnTo>
                    <a:lnTo>
                      <a:pt x="490" y="550"/>
                    </a:lnTo>
                    <a:lnTo>
                      <a:pt x="560" y="564"/>
                    </a:lnTo>
                    <a:lnTo>
                      <a:pt x="632" y="576"/>
                    </a:lnTo>
                    <a:lnTo>
                      <a:pt x="704" y="587"/>
                    </a:lnTo>
                    <a:lnTo>
                      <a:pt x="778" y="595"/>
                    </a:lnTo>
                    <a:lnTo>
                      <a:pt x="855" y="601"/>
                    </a:lnTo>
                    <a:lnTo>
                      <a:pt x="932" y="606"/>
                    </a:lnTo>
                    <a:lnTo>
                      <a:pt x="1010" y="609"/>
                    </a:lnTo>
                    <a:lnTo>
                      <a:pt x="1089" y="610"/>
                    </a:lnTo>
                    <a:lnTo>
                      <a:pt x="1089" y="226"/>
                    </a:lnTo>
                    <a:close/>
                  </a:path>
                </a:pathLst>
              </a:custGeom>
              <a:gradFill rotWithShape="1">
                <a:gsLst>
                  <a:gs pos="0">
                    <a:srgbClr val="969696"/>
                  </a:gs>
                  <a:gs pos="100000">
                    <a:srgbClr val="808080"/>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28" name="Text Box 32"/>
            <p:cNvSpPr txBox="1">
              <a:spLocks noChangeArrowheads="1"/>
            </p:cNvSpPr>
            <p:nvPr/>
          </p:nvSpPr>
          <p:spPr bwMode="auto">
            <a:xfrm>
              <a:off x="4371494" y="3585306"/>
              <a:ext cx="1955158" cy="460477"/>
            </a:xfrm>
            <a:prstGeom prst="rect">
              <a:avLst/>
            </a:prstGeom>
            <a:noFill/>
            <a:ln>
              <a:noFill/>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1600" b="1" i="0" u="none" strike="noStrike" kern="0" cap="none" spc="0" normalizeH="0" baseline="0" noProof="0" dirty="0">
                <a:ln>
                  <a:noFill/>
                </a:ln>
                <a:solidFill>
                  <a:srgbClr val="3600FF"/>
                </a:solidFill>
                <a:effectLst/>
                <a:uLnTx/>
                <a:uFillTx/>
                <a:latin typeface="微软雅黑" panose="020B0503020204020204" pitchFamily="34" charset="-122"/>
                <a:ea typeface="微软雅黑" panose="020B0503020204020204" pitchFamily="34" charset="-122"/>
                <a:cs typeface="+mn-cs"/>
              </a:endParaRPr>
            </a:p>
          </p:txBody>
        </p:sp>
        <p:sp>
          <p:nvSpPr>
            <p:cNvPr id="30" name="Text Box 33"/>
            <p:cNvSpPr txBox="1">
              <a:spLocks noChangeArrowheads="1"/>
            </p:cNvSpPr>
            <p:nvPr/>
          </p:nvSpPr>
          <p:spPr bwMode="auto">
            <a:xfrm>
              <a:off x="3685929" y="4428801"/>
              <a:ext cx="1802223" cy="795370"/>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事故后果模拟分析法</a:t>
              </a:r>
              <a:endParaRPr kumimoji="1"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1" name="Text Box 34"/>
            <p:cNvSpPr txBox="1">
              <a:spLocks noChangeArrowheads="1"/>
            </p:cNvSpPr>
            <p:nvPr/>
          </p:nvSpPr>
          <p:spPr bwMode="auto">
            <a:xfrm>
              <a:off x="4407008" y="2924027"/>
              <a:ext cx="2004562" cy="490058"/>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情景分析法</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3" name="Text Box 35"/>
            <p:cNvSpPr txBox="1">
              <a:spLocks noChangeArrowheads="1"/>
            </p:cNvSpPr>
            <p:nvPr/>
          </p:nvSpPr>
          <p:spPr bwMode="auto">
            <a:xfrm>
              <a:off x="3628527" y="2109722"/>
              <a:ext cx="1052473" cy="847505"/>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因果分析图法</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4" name="Text Box 36"/>
            <p:cNvSpPr txBox="1">
              <a:spLocks noChangeArrowheads="1"/>
            </p:cNvSpPr>
            <p:nvPr/>
          </p:nvSpPr>
          <p:spPr bwMode="auto">
            <a:xfrm>
              <a:off x="2539695" y="2359578"/>
              <a:ext cx="1054042" cy="490058"/>
            </a:xfrm>
            <a:prstGeom prst="rect">
              <a:avLst/>
            </a:prstGeom>
            <a:noFill/>
            <a:ln>
              <a:noFill/>
            </a:ln>
            <a:effectLst/>
          </p:spPr>
          <p:txBody>
            <a:bodyPr>
              <a:spAutoFit/>
            </a:bodyPr>
            <a:lstStyle/>
            <a:p>
              <a:pPr marL="0" marR="0" lvl="0" indent="0" algn="ctr" defTabSz="913765"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头脑风暴</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5" name="Text Box 37"/>
            <p:cNvSpPr txBox="1">
              <a:spLocks noChangeArrowheads="1"/>
            </p:cNvSpPr>
            <p:nvPr/>
          </p:nvSpPr>
          <p:spPr bwMode="auto">
            <a:xfrm>
              <a:off x="947652" y="2987680"/>
              <a:ext cx="2006131" cy="490056"/>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风险矩阵法</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6" name="Text Box 38"/>
            <p:cNvSpPr txBox="1">
              <a:spLocks noChangeArrowheads="1"/>
            </p:cNvSpPr>
            <p:nvPr/>
          </p:nvSpPr>
          <p:spPr bwMode="auto">
            <a:xfrm>
              <a:off x="1048037" y="3689404"/>
              <a:ext cx="1554399" cy="490058"/>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zh-CN"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事故树</a:t>
              </a:r>
              <a:r>
                <a:rPr kumimoji="1" lang="zh-CN" altLang="zh-CN"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分析</a:t>
              </a:r>
              <a:r>
                <a:rPr kumimoji="1" lang="zh-CN" altLang="en-US"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rPr>
                <a:t>法</a:t>
              </a:r>
              <a:endParaRPr kumimoji="1" lang="zh-CN" altLang="zh-CN"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7" name="Text Box 39"/>
            <p:cNvSpPr txBox="1">
              <a:spLocks noChangeArrowheads="1"/>
            </p:cNvSpPr>
            <p:nvPr/>
          </p:nvSpPr>
          <p:spPr bwMode="auto">
            <a:xfrm>
              <a:off x="2188348" y="4089732"/>
              <a:ext cx="1554398" cy="847505"/>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作业条件</a:t>
              </a:r>
              <a:endParaRPr kumimoji="1" lang="en-US" altLang="zh-CN"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危险性法</a:t>
              </a:r>
              <a:endParaRPr kumimoji="1" lang="zh-CN" altLang="en-US" sz="16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5" name="矩形 4"/>
          <p:cNvSpPr/>
          <p:nvPr/>
        </p:nvSpPr>
        <p:spPr>
          <a:xfrm>
            <a:off x="7474335" y="2632869"/>
            <a:ext cx="1415772" cy="338554"/>
          </a:xfrm>
          <a:prstGeom prst="rect">
            <a:avLst/>
          </a:prstGeom>
        </p:spPr>
        <p:txBody>
          <a:bodyPr wrap="none">
            <a:spAutoFit/>
          </a:bodyPr>
          <a:lstStyle/>
          <a:p>
            <a:pPr lvl="0" algn="ctr" defTabSz="914400" fontAlgn="base">
              <a:spcBef>
                <a:spcPct val="0"/>
              </a:spcBef>
              <a:spcAft>
                <a:spcPct val="0"/>
              </a:spcAft>
              <a:defRPr/>
            </a:pPr>
            <a:r>
              <a:rPr kumimoji="1" lang="zh-CN" altLang="zh-CN" sz="1600" b="1" kern="0" dirty="0">
                <a:solidFill>
                  <a:srgbClr val="3600FF"/>
                </a:solidFill>
                <a:latin typeface="微软雅黑" panose="020B0503020204020204" pitchFamily="34" charset="-122"/>
                <a:ea typeface="微软雅黑" panose="020B0503020204020204" pitchFamily="34" charset="-122"/>
                <a:cs typeface="+mn-ea"/>
              </a:rPr>
              <a:t>安全检查表</a:t>
            </a:r>
            <a:r>
              <a:rPr kumimoji="1" lang="zh-CN" altLang="en-US" sz="1600" b="1" kern="0" dirty="0">
                <a:solidFill>
                  <a:srgbClr val="3600FF"/>
                </a:solidFill>
                <a:latin typeface="微软雅黑" panose="020B0503020204020204" pitchFamily="34" charset="-122"/>
                <a:ea typeface="微软雅黑" panose="020B0503020204020204" pitchFamily="34" charset="-122"/>
                <a:cs typeface="+mn-ea"/>
              </a:rPr>
              <a:t>法</a:t>
            </a:r>
            <a:endParaRPr kumimoji="1" lang="zh-CN" altLang="zh-CN" sz="1600" b="1" kern="0" dirty="0">
              <a:solidFill>
                <a:srgbClr val="3600FF"/>
              </a:solidFill>
              <a:latin typeface="微软雅黑" panose="020B0503020204020204" pitchFamily="34" charset="-122"/>
              <a:ea typeface="微软雅黑" panose="020B0503020204020204" pitchFamily="34" charset="-122"/>
            </a:endParaRPr>
          </a:p>
        </p:txBody>
      </p:sp>
    </p:spTree>
  </p:cSld>
  <p:clrMapOvr>
    <a:masterClrMapping/>
  </p:clrMapOvr>
  <p:transition spd="slow" advTm="9988">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 presetClass="entr" presetSubtype="0" fill="hold" grpId="1"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89"/>
            <a:ext cx="7391704" cy="3785652"/>
          </a:xfrm>
          <a:prstGeom prst="rect">
            <a:avLst/>
          </a:prstGeom>
          <a:noFill/>
        </p:spPr>
        <p:txBody>
          <a:bodyPr wrap="square" rtlCol="0">
            <a:spAutoFit/>
          </a:bodyPr>
          <a:lstStyle/>
          <a:p>
            <a:pPr lvl="0" defTabSz="914400" fontAlgn="base">
              <a:lnSpc>
                <a:spcPct val="150000"/>
              </a:lnSpc>
              <a:spcBef>
                <a:spcPct val="0"/>
              </a:spcBef>
              <a:spcAft>
                <a:spcPct val="0"/>
              </a:spcAft>
              <a:defRPr/>
            </a:pPr>
            <a:r>
              <a:rPr kumimoji="1" lang="zh-CN" altLang="en-US" sz="2000" b="1" kern="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风险</a:t>
            </a:r>
            <a:r>
              <a:rPr kumimoji="1" lang="zh-CN" altLang="en-US" sz="2000" b="1" kern="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矩阵方法</a:t>
            </a:r>
            <a:r>
              <a:rPr kumimoji="1" lang="zh-CN" altLang="en-US" sz="2000" kern="0" dirty="0">
                <a:latin typeface="微软雅黑" panose="020B0503020204020204" pitchFamily="34" charset="-122"/>
                <a:ea typeface="微软雅黑" panose="020B0503020204020204" pitchFamily="34" charset="-122"/>
                <a:sym typeface="Arial" panose="020B0604020202020204" pitchFamily="34" charset="0"/>
              </a:rPr>
              <a:t>给出了两个变量，分别表示该危险源潜在后果的可能性（</a:t>
            </a:r>
            <a:r>
              <a:rPr kumimoji="1" lang="en-US" altLang="zh-CN" sz="2000" kern="0" dirty="0">
                <a:latin typeface="微软雅黑" panose="020B0503020204020204" pitchFamily="34" charset="-122"/>
                <a:ea typeface="微软雅黑" panose="020B0503020204020204" pitchFamily="34" charset="-122"/>
                <a:sym typeface="Arial" panose="020B0604020202020204" pitchFamily="34" charset="0"/>
              </a:rPr>
              <a:t>L</a:t>
            </a:r>
            <a:r>
              <a:rPr kumimoji="1" lang="zh-CN" altLang="en-US" sz="2000" kern="0" dirty="0">
                <a:latin typeface="微软雅黑" panose="020B0503020204020204" pitchFamily="34" charset="-122"/>
                <a:ea typeface="微软雅黑" panose="020B0503020204020204" pitchFamily="34" charset="-122"/>
                <a:sym typeface="Arial" panose="020B0604020202020204" pitchFamily="34" charset="0"/>
              </a:rPr>
              <a:t>）和后果（</a:t>
            </a:r>
            <a:r>
              <a:rPr kumimoji="1" lang="en-US" altLang="zh-CN" sz="2000" kern="0" dirty="0">
                <a:latin typeface="微软雅黑" panose="020B0503020204020204" pitchFamily="34" charset="-122"/>
                <a:ea typeface="微软雅黑" panose="020B0503020204020204" pitchFamily="34" charset="-122"/>
                <a:sym typeface="Arial" panose="020B0604020202020204" pitchFamily="34" charset="0"/>
              </a:rPr>
              <a:t>S</a:t>
            </a:r>
            <a:r>
              <a:rPr kumimoji="1" lang="zh-CN" altLang="en-US" sz="2000" kern="0" dirty="0">
                <a:latin typeface="微软雅黑" panose="020B0503020204020204" pitchFamily="34" charset="-122"/>
                <a:ea typeface="微软雅黑" panose="020B0503020204020204" pitchFamily="34" charset="-122"/>
                <a:sym typeface="Arial" panose="020B0604020202020204" pitchFamily="34" charset="0"/>
              </a:rPr>
              <a:t>）。根据实际经验方法给出了</a:t>
            </a:r>
            <a:r>
              <a:rPr kumimoji="1" lang="en-US" altLang="zh-CN" sz="2000" kern="0" dirty="0">
                <a:latin typeface="微软雅黑" panose="020B0503020204020204" pitchFamily="34" charset="-122"/>
                <a:ea typeface="微软雅黑" panose="020B0503020204020204" pitchFamily="34" charset="-122"/>
                <a:sym typeface="Arial" panose="020B0604020202020204" pitchFamily="34" charset="0"/>
              </a:rPr>
              <a:t>2</a:t>
            </a:r>
            <a:r>
              <a:rPr kumimoji="1" lang="zh-CN" altLang="en-US" sz="2000" kern="0" dirty="0">
                <a:latin typeface="微软雅黑" panose="020B0503020204020204" pitchFamily="34" charset="-122"/>
                <a:ea typeface="微软雅黑" panose="020B0503020204020204" pitchFamily="34" charset="-122"/>
                <a:sym typeface="Arial" panose="020B0604020202020204" pitchFamily="34" charset="0"/>
              </a:rPr>
              <a:t>个自变量的各种不同情况的分数值，采取对所评价的对象根据情况进行“打分”的办法，然后</a:t>
            </a:r>
            <a:r>
              <a:rPr kumimoji="1" lang="en-US" altLang="zh-CN" sz="2000" kern="0" dirty="0">
                <a:latin typeface="微软雅黑" panose="020B0503020204020204" pitchFamily="34" charset="-122"/>
                <a:ea typeface="微软雅黑" panose="020B0503020204020204" pitchFamily="34" charset="-122"/>
                <a:sym typeface="Arial" panose="020B0604020202020204" pitchFamily="34" charset="0"/>
              </a:rPr>
              <a:t>L</a:t>
            </a:r>
            <a:r>
              <a:rPr kumimoji="1" lang="zh-CN" altLang="en-US" sz="2000" kern="0" dirty="0">
                <a:latin typeface="微软雅黑" panose="020B0503020204020204" pitchFamily="34" charset="-122"/>
                <a:ea typeface="微软雅黑" panose="020B0503020204020204" pitchFamily="34" charset="-122"/>
                <a:sym typeface="Arial" panose="020B0604020202020204" pitchFamily="34" charset="0"/>
              </a:rPr>
              <a:t>与</a:t>
            </a:r>
            <a:r>
              <a:rPr kumimoji="1" lang="en-US" altLang="zh-CN" sz="2000" kern="0" dirty="0">
                <a:latin typeface="微软雅黑" panose="020B0503020204020204" pitchFamily="34" charset="-122"/>
                <a:ea typeface="微软雅黑" panose="020B0503020204020204" pitchFamily="34" charset="-122"/>
                <a:sym typeface="Arial" panose="020B0604020202020204" pitchFamily="34" charset="0"/>
              </a:rPr>
              <a:t>S</a:t>
            </a:r>
            <a:r>
              <a:rPr kumimoji="1" lang="zh-CN" altLang="en-US" sz="2000" kern="0" dirty="0">
                <a:latin typeface="微软雅黑" panose="020B0503020204020204" pitchFamily="34" charset="-122"/>
                <a:ea typeface="微软雅黑" panose="020B0503020204020204" pitchFamily="34" charset="-122"/>
                <a:sym typeface="Arial" panose="020B0604020202020204" pitchFamily="34" charset="0"/>
              </a:rPr>
              <a:t>相乘，计算出其危险性分数值，再按危险性分数值划分的危险程度等级表，查出其危险程度的一种评价方法</a:t>
            </a:r>
            <a:r>
              <a:rPr kumimoji="1" lang="zh-CN" altLang="en-US" sz="2000" kern="0" dirty="0" smtClean="0">
                <a:latin typeface="微软雅黑" panose="020B0503020204020204" pitchFamily="34" charset="-122"/>
                <a:ea typeface="微软雅黑" panose="020B0503020204020204" pitchFamily="34" charset="-122"/>
                <a:sym typeface="Arial" panose="020B0604020202020204" pitchFamily="34" charset="0"/>
              </a:rPr>
              <a:t>。</a:t>
            </a:r>
            <a:endParaRPr kumimoji="1" lang="en-US" altLang="zh-CN" sz="2000" kern="0" dirty="0" smtClean="0">
              <a:latin typeface="微软雅黑" panose="020B0503020204020204" pitchFamily="34" charset="-122"/>
              <a:ea typeface="微软雅黑" panose="020B0503020204020204" pitchFamily="34" charset="-122"/>
              <a:sym typeface="Arial" panose="020B0604020202020204" pitchFamily="34" charset="0"/>
            </a:endParaRPr>
          </a:p>
          <a:p>
            <a:pPr lvl="0" defTabSz="914400" fontAlgn="base">
              <a:lnSpc>
                <a:spcPct val="150000"/>
              </a:lnSpc>
              <a:spcBef>
                <a:spcPct val="0"/>
              </a:spcBef>
              <a:spcAft>
                <a:spcPct val="0"/>
              </a:spcAft>
              <a:defRPr/>
            </a:pPr>
            <a:r>
              <a:rPr kumimoji="1" lang="zh-CN" altLang="en-US" sz="2000" b="1" kern="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风险：</a:t>
            </a:r>
            <a:r>
              <a:rPr kumimoji="1" lang="zh-CN" altLang="en-US" sz="2000" kern="0" dirty="0">
                <a:latin typeface="微软雅黑" panose="020B0503020204020204" pitchFamily="34" charset="-122"/>
                <a:ea typeface="微软雅黑" panose="020B0503020204020204" pitchFamily="34" charset="-122"/>
                <a:sym typeface="Arial" panose="020B0604020202020204" pitchFamily="34" charset="0"/>
              </a:rPr>
              <a:t>是指生产安全事故或健康损害事件发生的可能性和后果的组合</a:t>
            </a:r>
            <a:r>
              <a:rPr kumimoji="1" lang="zh-CN" altLang="en-US" sz="2000" kern="0" dirty="0" smtClean="0">
                <a:latin typeface="微软雅黑" panose="020B0503020204020204" pitchFamily="34" charset="-122"/>
                <a:ea typeface="微软雅黑" panose="020B0503020204020204" pitchFamily="34" charset="-122"/>
                <a:sym typeface="Arial" panose="020B0604020202020204" pitchFamily="34" charset="0"/>
              </a:rPr>
              <a:t>。</a:t>
            </a:r>
            <a:r>
              <a:rPr kumimoji="1" lang="zh-CN" altLang="en-US" sz="2000" b="1" kern="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风险</a:t>
            </a:r>
            <a:r>
              <a:rPr kumimoji="1" lang="en-US" altLang="zh-CN" sz="2000" b="1" kern="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kumimoji="1" lang="zh-CN" altLang="en-US" sz="2000" b="1" kern="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可能性</a:t>
            </a:r>
            <a:r>
              <a:rPr kumimoji="1" lang="en-US" altLang="zh-CN" sz="2000" b="1" kern="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kumimoji="1" lang="zh-CN" altLang="en-US" sz="2000" b="1" kern="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严重性</a:t>
            </a:r>
            <a:r>
              <a:rPr kumimoji="1" lang="en-US" altLang="zh-CN" sz="2000" b="1" kern="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=L</a:t>
            </a:r>
            <a:r>
              <a:rPr kumimoji="1" lang="en-US" altLang="zh-CN" sz="2000" b="1" kern="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kumimoji="1" lang="en-US" altLang="zh-CN" sz="2000" b="1" kern="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×S</a:t>
            </a:r>
            <a:endParaRPr lang="zh-CN" altLang="zh-CN" sz="2000" dirty="0">
              <a:solidFill>
                <a:srgbClr val="FF0000"/>
              </a:solidFill>
              <a:latin typeface="+mn-ea"/>
            </a:endParaRPr>
          </a:p>
        </p:txBody>
      </p:sp>
      <p:sp>
        <p:nvSpPr>
          <p:cNvPr id="29" name="五边形 28"/>
          <p:cNvSpPr/>
          <p:nvPr/>
        </p:nvSpPr>
        <p:spPr bwMode="auto">
          <a:xfrm>
            <a:off x="643030" y="1214627"/>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2" name="五边形 31"/>
          <p:cNvSpPr/>
          <p:nvPr/>
        </p:nvSpPr>
        <p:spPr bwMode="auto">
          <a:xfrm>
            <a:off x="671543" y="3931877"/>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951945DF-FD5D-426C-9B8B-7E13439791B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6"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安全风险评估</a:t>
            </a:r>
            <a:endParaRPr lang="en-US" altLang="zh-CN" sz="2000" spc="70" dirty="0">
              <a:solidFill>
                <a:schemeClr val="bg1"/>
              </a:solidFill>
              <a:latin typeface="+mj-ea"/>
            </a:endParaRPr>
          </a:p>
        </p:txBody>
      </p:sp>
      <p:sp>
        <p:nvSpPr>
          <p:cNvPr id="56" name="Freeform 8"/>
          <p:cNvSpPr/>
          <p:nvPr/>
        </p:nvSpPr>
        <p:spPr bwMode="auto">
          <a:xfrm>
            <a:off x="6758306" y="399766"/>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7" name="TextBox 44"/>
          <p:cNvSpPr txBox="1"/>
          <p:nvPr/>
        </p:nvSpPr>
        <p:spPr>
          <a:xfrm>
            <a:off x="6898464" y="399766"/>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 风险矩阵法</a:t>
            </a:r>
            <a:endParaRPr lang="en-US" altLang="zh-CN" sz="2000" spc="70" dirty="0">
              <a:solidFill>
                <a:schemeClr val="bg1"/>
              </a:solidFill>
              <a:latin typeface="+mj-ea"/>
            </a:endParaRPr>
          </a:p>
        </p:txBody>
      </p:sp>
    </p:spTree>
  </p:cSld>
  <p:clrMapOvr>
    <a:masterClrMapping/>
  </p:clrMapOvr>
  <p:transition spd="slow" advTm="9988">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951945DF-FD5D-426C-9B8B-7E13439791B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6" name="表格 5"/>
          <p:cNvGraphicFramePr>
            <a:graphicFrameLocks noGrp="1"/>
          </p:cNvGraphicFramePr>
          <p:nvPr/>
        </p:nvGraphicFramePr>
        <p:xfrm>
          <a:off x="958781" y="1497691"/>
          <a:ext cx="6995044" cy="1854200"/>
        </p:xfrm>
        <a:graphic>
          <a:graphicData uri="http://schemas.openxmlformats.org/drawingml/2006/table">
            <a:tbl>
              <a:tblPr firstRow="1" bandRow="1">
                <a:tableStyleId>{5C22544A-7EE6-4342-B048-85BDC9FD1C3A}</a:tableStyleId>
              </a:tblPr>
              <a:tblGrid>
                <a:gridCol w="1290930"/>
                <a:gridCol w="1741714"/>
                <a:gridCol w="914400"/>
                <a:gridCol w="3048000"/>
              </a:tblGrid>
              <a:tr h="370840">
                <a:tc>
                  <a:txBody>
                    <a:bodyPr/>
                    <a:lstStyle/>
                    <a:p>
                      <a:pPr algn="ctr">
                        <a:spcAft>
                          <a:spcPts val="0"/>
                        </a:spcAft>
                      </a:pPr>
                      <a:r>
                        <a:rPr lang="zh-CN" sz="2000" kern="100" dirty="0">
                          <a:solidFill>
                            <a:srgbClr val="000000"/>
                          </a:solidFill>
                          <a:effectLst/>
                          <a:latin typeface="Times New Roman" panose="02020603050405020304"/>
                          <a:ea typeface="黑体" panose="02010609060101010101" pitchFamily="18" charset="-122"/>
                        </a:rPr>
                        <a:t>指标</a:t>
                      </a:r>
                      <a:endParaRPr lang="zh-CN" sz="2000"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黑体" panose="02010609060101010101" pitchFamily="18" charset="-122"/>
                        </a:rPr>
                        <a:t>损失参数</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黑体" panose="02010609060101010101" pitchFamily="18" charset="-122"/>
                        </a:rPr>
                        <a:t>单位</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黑体" panose="02010609060101010101" pitchFamily="18" charset="-122"/>
                        </a:rPr>
                        <a:t>预期损失</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人</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死亡</a:t>
                      </a:r>
                      <a:r>
                        <a:rPr lang="en-US" sz="2000" kern="100">
                          <a:solidFill>
                            <a:srgbClr val="000000"/>
                          </a:solidFill>
                          <a:effectLst/>
                          <a:latin typeface="Times New Roman" panose="02020603050405020304"/>
                          <a:ea typeface="宋体" panose="02010600030101010101" pitchFamily="2" charset="-122"/>
                        </a:rPr>
                        <a:t>M1</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人</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 </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重伤</a:t>
                      </a:r>
                      <a:r>
                        <a:rPr lang="en-US" sz="2000" kern="100">
                          <a:solidFill>
                            <a:srgbClr val="000000"/>
                          </a:solidFill>
                          <a:effectLst/>
                          <a:latin typeface="Times New Roman" panose="02020603050405020304"/>
                          <a:ea typeface="宋体" panose="02010600030101010101" pitchFamily="2" charset="-122"/>
                        </a:rPr>
                        <a:t>M2</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人</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 </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经济损失</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经济损失</a:t>
                      </a:r>
                      <a:r>
                        <a:rPr lang="en-US" sz="2000" kern="100">
                          <a:solidFill>
                            <a:srgbClr val="000000"/>
                          </a:solidFill>
                          <a:effectLst/>
                          <a:latin typeface="Times New Roman" panose="02020603050405020304"/>
                          <a:ea typeface="宋体" panose="02010600030101010101" pitchFamily="2" charset="-122"/>
                        </a:rPr>
                        <a:t>S</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万元</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 </a:t>
                      </a:r>
                      <a:endParaRPr lang="zh-CN" sz="2000"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spcAft>
                          <a:spcPts val="0"/>
                        </a:spcAft>
                      </a:pPr>
                      <a:r>
                        <a:rPr lang="zh-CN" altLang="zh-CN" sz="2000" kern="1200" dirty="0" smtClean="0">
                          <a:solidFill>
                            <a:schemeClr val="dk1"/>
                          </a:solidFill>
                          <a:effectLst/>
                          <a:latin typeface="+mn-lt"/>
                          <a:ea typeface="+mn-ea"/>
                          <a:cs typeface="+mn-cs"/>
                        </a:rPr>
                        <a:t>预期总损失</a:t>
                      </a:r>
                      <a:r>
                        <a:rPr lang="en-US" altLang="zh-CN" sz="2000" kern="1200" dirty="0" smtClean="0">
                          <a:solidFill>
                            <a:schemeClr val="dk1"/>
                          </a:solidFill>
                          <a:effectLst/>
                          <a:latin typeface="+mn-lt"/>
                          <a:ea typeface="+mn-ea"/>
                          <a:cs typeface="+mn-cs"/>
                        </a:rPr>
                        <a:t>SUM=M1/3+M2/10+S/1000</a:t>
                      </a:r>
                      <a:endParaRPr lang="zh-CN" sz="2000"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Freeform 8"/>
          <p:cNvSpPr/>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 风险矩阵法</a:t>
            </a:r>
            <a:endParaRPr lang="en-US" altLang="zh-CN" sz="2000" spc="70" dirty="0">
              <a:solidFill>
                <a:schemeClr val="bg1"/>
              </a:solidFill>
              <a:latin typeface="+mj-ea"/>
            </a:endParaRPr>
          </a:p>
        </p:txBody>
      </p:sp>
      <p:sp>
        <p:nvSpPr>
          <p:cNvPr id="15" name="Freeform 8"/>
          <p:cNvSpPr/>
          <p:nvPr/>
        </p:nvSpPr>
        <p:spPr bwMode="auto">
          <a:xfrm>
            <a:off x="6431771" y="387763"/>
            <a:ext cx="271222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TextBox 44"/>
          <p:cNvSpPr txBox="1"/>
          <p:nvPr/>
        </p:nvSpPr>
        <p:spPr>
          <a:xfrm>
            <a:off x="6571930" y="402277"/>
            <a:ext cx="257207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事故后果严重性计算</a:t>
            </a:r>
            <a:endParaRPr lang="en-US" altLang="zh-CN" sz="2000" spc="70" dirty="0">
              <a:solidFill>
                <a:schemeClr val="bg1"/>
              </a:solidFill>
              <a:latin typeface="+mj-ea"/>
            </a:endParaRPr>
          </a:p>
        </p:txBody>
      </p:sp>
    </p:spTree>
  </p:cSld>
  <p:clrMapOvr>
    <a:masterClrMapping/>
  </p:clrMapOvr>
  <p:transition spd="slow" advTm="9988">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7" y="1002890"/>
            <a:ext cx="6909230" cy="4317079"/>
          </a:xfrm>
          <a:prstGeom prst="rect">
            <a:avLst/>
          </a:prstGeom>
          <a:noFill/>
        </p:spPr>
        <p:txBody>
          <a:bodyPr wrap="square" rtlCol="0">
            <a:spAutoFit/>
          </a:bodyPr>
          <a:lstStyle/>
          <a:p>
            <a:endParaRPr lang="en-US" altLang="zh-CN" sz="1200" spc="70" dirty="0" smtClean="0">
              <a:latin typeface="+mj-ea"/>
            </a:endParaRPr>
          </a:p>
          <a:p>
            <a:pPr lvl="0">
              <a:lnSpc>
                <a:spcPct val="130000"/>
              </a:lnSpc>
              <a:spcBef>
                <a:spcPts val="665"/>
              </a:spcBef>
            </a:pPr>
            <a:r>
              <a:rPr lang="zh-CN" altLang="en-US" sz="2000" dirty="0" smtClean="0">
                <a:latin typeface="微软雅黑" panose="020B0503020204020204" pitchFamily="34" charset="-122"/>
                <a:ea typeface="微软雅黑" panose="020B0503020204020204" pitchFamily="34" charset="-122"/>
              </a:rPr>
              <a:t>2016年1月6日</a:t>
            </a:r>
            <a:r>
              <a:rPr lang="zh-CN" altLang="en-US" sz="2000" dirty="0">
                <a:latin typeface="微软雅黑" panose="020B0503020204020204" pitchFamily="34" charset="-122"/>
                <a:ea typeface="微软雅黑" panose="020B0503020204020204" pitchFamily="34" charset="-122"/>
              </a:rPr>
              <a:t>，习近平对全面加强安全生产工作提出明确要求，强调血的教训警示我们，公共安全绝非小事，必须坚持安全发展，扎实落实安全生产责任制，堵塞各类安全漏洞，坚决遏制重特大事故频发势头，确保人民生命财产</a:t>
            </a:r>
            <a:r>
              <a:rPr lang="zh-CN" altLang="en-US" sz="2000" dirty="0" smtClean="0">
                <a:latin typeface="微软雅黑" panose="020B0503020204020204" pitchFamily="34" charset="-122"/>
                <a:ea typeface="微软雅黑" panose="020B0503020204020204" pitchFamily="34" charset="-122"/>
              </a:rPr>
              <a:t>安全</a:t>
            </a:r>
            <a:endParaRPr lang="en-US" altLang="zh-CN" sz="2000" dirty="0" smtClean="0">
              <a:latin typeface="微软雅黑" panose="020B0503020204020204" pitchFamily="34" charset="-122"/>
              <a:ea typeface="微软雅黑" panose="020B0503020204020204" pitchFamily="34" charset="-122"/>
            </a:endParaRPr>
          </a:p>
          <a:p>
            <a:pPr lvl="0">
              <a:lnSpc>
                <a:spcPct val="130000"/>
              </a:lnSpc>
              <a:spcBef>
                <a:spcPts val="665"/>
              </a:spcBef>
            </a:pPr>
            <a:endParaRPr lang="en-US" altLang="zh-CN" sz="400" dirty="0" smtClean="0">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dirty="0">
                <a:latin typeface="微软雅黑" panose="020B0503020204020204" pitchFamily="34" charset="-122"/>
                <a:ea typeface="微软雅黑" panose="020B0503020204020204" pitchFamily="34" charset="-122"/>
              </a:rPr>
              <a:t>习近平强调，重特大突发事件，不论是自然灾害还是责任事故，其中都不同程度存在主体责任不落实、</a:t>
            </a:r>
            <a:r>
              <a:rPr lang="zh-CN" altLang="en-US" sz="2000" dirty="0">
                <a:solidFill>
                  <a:srgbClr val="FF0000"/>
                </a:solidFill>
                <a:latin typeface="微软雅黑" panose="020B0503020204020204" pitchFamily="34" charset="-122"/>
                <a:ea typeface="微软雅黑" panose="020B0503020204020204" pitchFamily="34" charset="-122"/>
              </a:rPr>
              <a:t>隐患排查治理不彻底</a:t>
            </a:r>
            <a:r>
              <a:rPr lang="zh-CN" altLang="en-US" sz="2000" dirty="0">
                <a:latin typeface="微软雅黑" panose="020B0503020204020204" pitchFamily="34" charset="-122"/>
                <a:ea typeface="微软雅黑" panose="020B0503020204020204" pitchFamily="34" charset="-122"/>
              </a:rPr>
              <a:t>、法规标准不健全、安全监管执法不严格、监管体制机制不完善、安全基础薄弱、应急救援能力不强等</a:t>
            </a:r>
            <a:r>
              <a:rPr lang="zh-CN" altLang="en-US" sz="2000" dirty="0" smtClean="0">
                <a:latin typeface="微软雅黑" panose="020B0503020204020204" pitchFamily="34" charset="-122"/>
                <a:ea typeface="微软雅黑" panose="020B0503020204020204" pitchFamily="34" charset="-122"/>
              </a:rPr>
              <a:t>问题</a:t>
            </a:r>
            <a:endParaRPr lang="zh-CN" altLang="en-US" sz="2000" dirty="0">
              <a:latin typeface="微软雅黑" panose="020B0503020204020204" pitchFamily="34" charset="-122"/>
              <a:ea typeface="微软雅黑" panose="020B0503020204020204" pitchFamily="34" charset="-122"/>
            </a:endParaRPr>
          </a:p>
          <a:p>
            <a:pPr lvl="0">
              <a:lnSpc>
                <a:spcPct val="130000"/>
              </a:lnSpc>
              <a:spcBef>
                <a:spcPts val="665"/>
              </a:spcBef>
            </a:pPr>
            <a:endParaRPr lang="zh-CN" altLang="en-US" sz="2000" dirty="0">
              <a:latin typeface="微软雅黑" panose="020B0503020204020204" pitchFamily="34" charset="-122"/>
              <a:ea typeface="微软雅黑" panose="020B0503020204020204" pitchFamily="34" charset="-122"/>
            </a:endParaRPr>
          </a:p>
        </p:txBody>
      </p:sp>
      <p:sp>
        <p:nvSpPr>
          <p:cNvPr id="29" name="五边形 28"/>
          <p:cNvSpPr/>
          <p:nvPr/>
        </p:nvSpPr>
        <p:spPr bwMode="auto">
          <a:xfrm>
            <a:off x="671543" y="143354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2" name="五边形 31"/>
          <p:cNvSpPr/>
          <p:nvPr/>
        </p:nvSpPr>
        <p:spPr bwMode="auto">
          <a:xfrm>
            <a:off x="671543" y="3275135"/>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1" name="Freeform 8"/>
          <p:cNvSpPr/>
          <p:nvPr/>
        </p:nvSpPr>
        <p:spPr bwMode="auto">
          <a:xfrm>
            <a:off x="3534362" y="407020"/>
            <a:ext cx="346552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2" name="TextBox 44"/>
          <p:cNvSpPr txBox="1"/>
          <p:nvPr/>
        </p:nvSpPr>
        <p:spPr>
          <a:xfrm>
            <a:off x="3738020" y="407020"/>
            <a:ext cx="372432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bg1"/>
                </a:solidFill>
                <a:latin typeface="+mj-ea"/>
              </a:rPr>
              <a:t>1.</a:t>
            </a:r>
            <a:r>
              <a:rPr lang="zh-CN" altLang="en-US" sz="2000" spc="70" dirty="0">
                <a:solidFill>
                  <a:schemeClr val="bg1"/>
                </a:solidFill>
                <a:latin typeface="+mj-ea"/>
              </a:rPr>
              <a:t>“双重预防机制”来源</a:t>
            </a:r>
            <a:endParaRPr lang="en-US" altLang="zh-CN" sz="2000" spc="70" dirty="0">
              <a:solidFill>
                <a:schemeClr val="bg1"/>
              </a:solidFill>
              <a:latin typeface="+mj-ea"/>
            </a:endParaRPr>
          </a:p>
        </p:txBody>
      </p:sp>
      <p:sp>
        <p:nvSpPr>
          <p:cNvPr id="3" name="日期占位符 2"/>
          <p:cNvSpPr>
            <a:spLocks noGrp="1"/>
          </p:cNvSpPr>
          <p:nvPr>
            <p:ph type="dt" sz="half" idx="10"/>
          </p:nvPr>
        </p:nvSpPr>
        <p:spPr/>
        <p:txBody>
          <a:bodyPr/>
          <a:lstStyle/>
          <a:p>
            <a:fld id="{447A4690-B6DF-4641-B3E7-7ADFC843D0D6}"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60801">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951945DF-FD5D-426C-9B8B-7E13439791B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6" name="表格 5"/>
          <p:cNvGraphicFramePr>
            <a:graphicFrameLocks noGrp="1"/>
          </p:cNvGraphicFramePr>
          <p:nvPr/>
        </p:nvGraphicFramePr>
        <p:xfrm>
          <a:off x="1257300" y="1425121"/>
          <a:ext cx="6522357" cy="2225040"/>
        </p:xfrm>
        <a:graphic>
          <a:graphicData uri="http://schemas.openxmlformats.org/drawingml/2006/table">
            <a:tbl>
              <a:tblPr firstRow="1" bandRow="1">
                <a:tableStyleId>{5C22544A-7EE6-4342-B048-85BDC9FD1C3A}</a:tableStyleId>
              </a:tblPr>
              <a:tblGrid>
                <a:gridCol w="2313214"/>
                <a:gridCol w="4209143"/>
              </a:tblGrid>
              <a:tr h="370840">
                <a:tc>
                  <a:txBody>
                    <a:bodyPr/>
                    <a:lstStyle/>
                    <a:p>
                      <a:pPr algn="ctr">
                        <a:spcAft>
                          <a:spcPts val="0"/>
                        </a:spcAft>
                      </a:pPr>
                      <a:r>
                        <a:rPr lang="zh-CN" sz="2000" kern="100">
                          <a:solidFill>
                            <a:srgbClr val="000000"/>
                          </a:solidFill>
                          <a:effectLst/>
                          <a:latin typeface="Times New Roman" panose="02020603050405020304"/>
                          <a:ea typeface="黑体" panose="02010609060101010101" pitchFamily="18" charset="-122"/>
                        </a:rPr>
                        <a:t>事故后果严重程度</a:t>
                      </a:r>
                      <a:endParaRPr lang="zh-CN" sz="20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zh-CN" sz="2000" kern="100">
                          <a:solidFill>
                            <a:srgbClr val="000000"/>
                          </a:solidFill>
                          <a:effectLst/>
                          <a:latin typeface="Times New Roman" panose="02020603050405020304"/>
                          <a:ea typeface="黑体" panose="02010609060101010101" pitchFamily="18" charset="-122"/>
                        </a:rPr>
                        <a:t>判定依据</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Ⅰ</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SUM≥10</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Ⅱ</a:t>
                      </a:r>
                      <a:endParaRPr lang="zh-CN" sz="20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zh-CN" sz="2000" kern="100">
                          <a:solidFill>
                            <a:srgbClr val="000000"/>
                          </a:solidFill>
                          <a:effectLst/>
                          <a:latin typeface="Times New Roman" panose="02020603050405020304"/>
                          <a:ea typeface="宋体" panose="02010600030101010101" pitchFamily="2" charset="-122"/>
                        </a:rPr>
                        <a:t>死亡人员超过</a:t>
                      </a:r>
                      <a:r>
                        <a:rPr lang="en-US" sz="2000" kern="100">
                          <a:solidFill>
                            <a:srgbClr val="000000"/>
                          </a:solidFill>
                          <a:effectLst/>
                          <a:latin typeface="Times New Roman" panose="02020603050405020304"/>
                          <a:ea typeface="宋体" panose="02010600030101010101" pitchFamily="2" charset="-122"/>
                        </a:rPr>
                        <a:t>9</a:t>
                      </a:r>
                      <a:r>
                        <a:rPr lang="zh-CN" sz="2000" kern="100">
                          <a:solidFill>
                            <a:srgbClr val="000000"/>
                          </a:solidFill>
                          <a:effectLst/>
                          <a:latin typeface="Times New Roman" panose="02020603050405020304"/>
                          <a:ea typeface="宋体" panose="02010600030101010101" pitchFamily="2" charset="-122"/>
                        </a:rPr>
                        <a:t>人或</a:t>
                      </a:r>
                      <a:r>
                        <a:rPr lang="en-US" sz="2000" kern="100">
                          <a:solidFill>
                            <a:srgbClr val="000000"/>
                          </a:solidFill>
                          <a:effectLst/>
                          <a:latin typeface="Times New Roman" panose="02020603050405020304"/>
                          <a:ea typeface="宋体" panose="02010600030101010101" pitchFamily="2" charset="-122"/>
                        </a:rPr>
                        <a:t>5≤SUM</a:t>
                      </a:r>
                      <a:r>
                        <a:rPr lang="zh-CN" sz="2000" kern="100">
                          <a:solidFill>
                            <a:srgbClr val="000000"/>
                          </a:solidFill>
                          <a:effectLst/>
                          <a:latin typeface="Times New Roman" panose="02020603050405020304"/>
                          <a:ea typeface="宋体" panose="02010600030101010101" pitchFamily="2" charset="-122"/>
                        </a:rPr>
                        <a:t>＜</a:t>
                      </a:r>
                      <a:r>
                        <a:rPr lang="en-US" sz="2000" kern="100">
                          <a:solidFill>
                            <a:srgbClr val="000000"/>
                          </a:solidFill>
                          <a:effectLst/>
                          <a:latin typeface="Times New Roman" panose="02020603050405020304"/>
                          <a:ea typeface="宋体" panose="02010600030101010101" pitchFamily="2" charset="-122"/>
                        </a:rPr>
                        <a:t>10</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Ⅲ</a:t>
                      </a:r>
                      <a:endParaRPr lang="zh-CN" sz="20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1≤SUM</a:t>
                      </a:r>
                      <a:r>
                        <a:rPr lang="zh-CN" sz="2000" kern="100">
                          <a:solidFill>
                            <a:srgbClr val="000000"/>
                          </a:solidFill>
                          <a:effectLst/>
                          <a:latin typeface="Times New Roman" panose="02020603050405020304"/>
                          <a:ea typeface="宋体" panose="02010600030101010101" pitchFamily="2" charset="-122"/>
                        </a:rPr>
                        <a:t>＜</a:t>
                      </a:r>
                      <a:r>
                        <a:rPr lang="en-US" sz="2000" kern="100">
                          <a:solidFill>
                            <a:srgbClr val="000000"/>
                          </a:solidFill>
                          <a:effectLst/>
                          <a:latin typeface="Times New Roman" panose="02020603050405020304"/>
                          <a:ea typeface="宋体" panose="02010600030101010101" pitchFamily="2" charset="-122"/>
                        </a:rPr>
                        <a:t>5</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Ⅳ</a:t>
                      </a:r>
                      <a:endParaRPr lang="zh-CN" sz="20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SUM</a:t>
                      </a:r>
                      <a:r>
                        <a:rPr lang="zh-CN" sz="2000" kern="100">
                          <a:solidFill>
                            <a:srgbClr val="000000"/>
                          </a:solidFill>
                          <a:effectLst/>
                          <a:latin typeface="Times New Roman" panose="02020603050405020304"/>
                          <a:ea typeface="宋体" panose="02010600030101010101" pitchFamily="2" charset="-122"/>
                        </a:rPr>
                        <a:t>＜</a:t>
                      </a:r>
                      <a:r>
                        <a:rPr lang="en-US" sz="2000" kern="100">
                          <a:solidFill>
                            <a:srgbClr val="000000"/>
                          </a:solidFill>
                          <a:effectLst/>
                          <a:latin typeface="Times New Roman" panose="02020603050405020304"/>
                          <a:ea typeface="宋体" panose="02010600030101010101" pitchFamily="2" charset="-122"/>
                        </a:rPr>
                        <a:t>1</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Ⅴ</a:t>
                      </a:r>
                      <a:endParaRPr lang="zh-CN" sz="20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zh-CN" sz="2000" kern="100" dirty="0">
                          <a:solidFill>
                            <a:srgbClr val="000000"/>
                          </a:solidFill>
                          <a:effectLst/>
                          <a:latin typeface="Times New Roman" panose="02020603050405020304"/>
                          <a:ea typeface="宋体" panose="02010600030101010101" pitchFamily="2" charset="-122"/>
                        </a:rPr>
                        <a:t>无人员伤亡、财产损失小于</a:t>
                      </a:r>
                      <a:r>
                        <a:rPr lang="en-US" sz="2000" kern="100" dirty="0">
                          <a:solidFill>
                            <a:srgbClr val="000000"/>
                          </a:solidFill>
                          <a:effectLst/>
                          <a:latin typeface="Times New Roman" panose="02020603050405020304"/>
                          <a:ea typeface="宋体" panose="02010600030101010101" pitchFamily="2" charset="-122"/>
                        </a:rPr>
                        <a:t>100</a:t>
                      </a:r>
                      <a:r>
                        <a:rPr lang="zh-CN" sz="2000" kern="100" dirty="0">
                          <a:solidFill>
                            <a:srgbClr val="000000"/>
                          </a:solidFill>
                          <a:effectLst/>
                          <a:latin typeface="Times New Roman" panose="02020603050405020304"/>
                          <a:ea typeface="宋体" panose="02010600030101010101" pitchFamily="2" charset="-122"/>
                        </a:rPr>
                        <a:t>万</a:t>
                      </a:r>
                      <a:endParaRPr lang="zh-CN" sz="2000" kern="100" dirty="0">
                        <a:effectLst/>
                        <a:latin typeface="Times New Roman" panose="02020603050405020304"/>
                        <a:ea typeface="宋体" panose="02010600030101010101" pitchFamily="2" charset="-122"/>
                      </a:endParaRPr>
                    </a:p>
                  </a:txBody>
                  <a:tcPr marL="68580" marR="68580" marT="0" marB="0"/>
                </a:tc>
              </a:tr>
            </a:tbl>
          </a:graphicData>
        </a:graphic>
      </p:graphicFrame>
      <p:sp>
        <p:nvSpPr>
          <p:cNvPr id="13" name="Freeform 8"/>
          <p:cNvSpPr/>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 风险矩阵法</a:t>
            </a:r>
            <a:endParaRPr lang="en-US" altLang="zh-CN" sz="2000" spc="70" dirty="0">
              <a:solidFill>
                <a:schemeClr val="bg1"/>
              </a:solidFill>
              <a:latin typeface="+mj-ea"/>
            </a:endParaRPr>
          </a:p>
        </p:txBody>
      </p:sp>
      <p:sp>
        <p:nvSpPr>
          <p:cNvPr id="15" name="Freeform 8"/>
          <p:cNvSpPr/>
          <p:nvPr/>
        </p:nvSpPr>
        <p:spPr bwMode="auto">
          <a:xfrm>
            <a:off x="6431771" y="387763"/>
            <a:ext cx="271222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TextBox 44"/>
          <p:cNvSpPr txBox="1"/>
          <p:nvPr/>
        </p:nvSpPr>
        <p:spPr>
          <a:xfrm>
            <a:off x="6571930" y="402277"/>
            <a:ext cx="257207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事故后果严重性判定</a:t>
            </a:r>
            <a:endParaRPr lang="en-US" altLang="zh-CN" sz="2000" spc="70" dirty="0">
              <a:solidFill>
                <a:schemeClr val="bg1"/>
              </a:solidFill>
              <a:latin typeface="+mj-ea"/>
            </a:endParaRPr>
          </a:p>
        </p:txBody>
      </p:sp>
    </p:spTree>
  </p:cSld>
  <p:clrMapOvr>
    <a:masterClrMapping/>
  </p:clrMapOvr>
  <p:transition spd="slow" advTm="9988">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951945DF-FD5D-426C-9B8B-7E13439791B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3" name="Freeform 8"/>
          <p:cNvSpPr/>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 风险矩阵法</a:t>
            </a:r>
            <a:endParaRPr lang="en-US" altLang="zh-CN" sz="2000" spc="70" dirty="0">
              <a:solidFill>
                <a:schemeClr val="bg1"/>
              </a:solidFill>
              <a:latin typeface="+mj-ea"/>
            </a:endParaRPr>
          </a:p>
        </p:txBody>
      </p:sp>
      <p:sp>
        <p:nvSpPr>
          <p:cNvPr id="15" name="Freeform 8"/>
          <p:cNvSpPr/>
          <p:nvPr/>
        </p:nvSpPr>
        <p:spPr bwMode="auto">
          <a:xfrm>
            <a:off x="6431771" y="387763"/>
            <a:ext cx="271222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TextBox 44"/>
          <p:cNvSpPr txBox="1"/>
          <p:nvPr/>
        </p:nvSpPr>
        <p:spPr>
          <a:xfrm>
            <a:off x="6571930" y="402277"/>
            <a:ext cx="257207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事故发生可能性计算</a:t>
            </a:r>
            <a:endParaRPr lang="en-US" altLang="zh-CN" sz="2000" spc="70" dirty="0">
              <a:solidFill>
                <a:schemeClr val="bg1"/>
              </a:solidFill>
              <a:latin typeface="+mj-ea"/>
            </a:endParaRPr>
          </a:p>
        </p:txBody>
      </p:sp>
      <p:graphicFrame>
        <p:nvGraphicFramePr>
          <p:cNvPr id="7" name="表格 6"/>
          <p:cNvGraphicFramePr>
            <a:graphicFrameLocks noGrp="1"/>
          </p:cNvGraphicFramePr>
          <p:nvPr/>
        </p:nvGraphicFramePr>
        <p:xfrm>
          <a:off x="580956" y="1045033"/>
          <a:ext cx="8359845" cy="3744680"/>
        </p:xfrm>
        <a:graphic>
          <a:graphicData uri="http://schemas.openxmlformats.org/drawingml/2006/table">
            <a:tbl>
              <a:tblPr>
                <a:tableStyleId>{5C22544A-7EE6-4342-B048-85BDC9FD1C3A}</a:tableStyleId>
              </a:tblPr>
              <a:tblGrid>
                <a:gridCol w="1654244"/>
                <a:gridCol w="1393371"/>
                <a:gridCol w="2931886"/>
                <a:gridCol w="856343"/>
                <a:gridCol w="682171"/>
                <a:gridCol w="841830"/>
              </a:tblGrid>
              <a:tr h="187234">
                <a:tc>
                  <a:txBody>
                    <a:bodyPr/>
                    <a:lstStyle/>
                    <a:p>
                      <a:pPr algn="ctr">
                        <a:spcAft>
                          <a:spcPts val="0"/>
                        </a:spcAft>
                      </a:pPr>
                      <a:r>
                        <a:rPr lang="zh-CN" sz="1200" kern="100" dirty="0">
                          <a:effectLst/>
                        </a:rPr>
                        <a:t>指标</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200" kern="100">
                          <a:effectLst/>
                        </a:rPr>
                        <a:t>释义</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200" kern="100">
                          <a:effectLst/>
                        </a:rPr>
                        <a:t>分级</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200" kern="100">
                          <a:effectLst/>
                        </a:rPr>
                        <a:t>可能性</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200" kern="100" dirty="0">
                          <a:effectLst/>
                        </a:rPr>
                        <a:t>等级</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200" kern="100">
                          <a:effectLst/>
                        </a:rPr>
                        <a:t>等级值</a:t>
                      </a:r>
                      <a:endParaRPr lang="zh-CN" sz="1200" kern="100">
                        <a:effectLst/>
                        <a:latin typeface="Times New Roman" panose="02020603050405020304"/>
                        <a:ea typeface="宋体" panose="02010600030101010101" pitchFamily="2" charset="-122"/>
                      </a:endParaRPr>
                    </a:p>
                  </a:txBody>
                  <a:tcPr marL="68580" marR="68580" marT="0" marB="0" anchor="ctr"/>
                </a:tc>
              </a:tr>
              <a:tr h="187234">
                <a:tc rowSpan="5">
                  <a:txBody>
                    <a:bodyPr/>
                    <a:lstStyle/>
                    <a:p>
                      <a:pPr algn="ctr">
                        <a:spcAft>
                          <a:spcPts val="0"/>
                        </a:spcAft>
                      </a:pPr>
                      <a:r>
                        <a:rPr lang="zh-CN" sz="1200" kern="100">
                          <a:effectLst/>
                        </a:rPr>
                        <a:t>类似风险事故发生概率</a:t>
                      </a:r>
                      <a:r>
                        <a:rPr lang="en-US" sz="1200" kern="100">
                          <a:effectLst/>
                        </a:rPr>
                        <a:t>Q1</a:t>
                      </a:r>
                      <a:endParaRPr lang="zh-CN" sz="1200" kern="100">
                        <a:effectLst/>
                        <a:latin typeface="Times New Roman" panose="02020603050405020304"/>
                        <a:ea typeface="宋体" panose="02010600030101010101" pitchFamily="2" charset="-122"/>
                      </a:endParaRPr>
                    </a:p>
                  </a:txBody>
                  <a:tcPr marL="68580" marR="68580" marT="0" marB="0" anchor="ctr"/>
                </a:tc>
                <a:tc rowSpan="5">
                  <a:txBody>
                    <a:bodyPr/>
                    <a:lstStyle/>
                    <a:p>
                      <a:pPr algn="ctr">
                        <a:spcAft>
                          <a:spcPts val="0"/>
                        </a:spcAft>
                      </a:pPr>
                      <a:r>
                        <a:rPr lang="zh-CN" sz="1200" kern="100" dirty="0">
                          <a:effectLst/>
                        </a:rPr>
                        <a:t>国内同类风险引发事故的发生频次</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200" kern="100" dirty="0">
                          <a:effectLst/>
                        </a:rPr>
                        <a:t>过去</a:t>
                      </a:r>
                      <a:r>
                        <a:rPr lang="en-US" sz="1200" kern="100" dirty="0">
                          <a:effectLst/>
                        </a:rPr>
                        <a:t>2</a:t>
                      </a:r>
                      <a:r>
                        <a:rPr lang="zh-CN" sz="1200" kern="100" dirty="0">
                          <a:effectLst/>
                        </a:rPr>
                        <a:t>年内发生过</a:t>
                      </a:r>
                      <a:r>
                        <a:rPr lang="en-US" sz="1200" kern="100" dirty="0">
                          <a:effectLst/>
                        </a:rPr>
                        <a:t>1</a:t>
                      </a:r>
                      <a:r>
                        <a:rPr lang="zh-CN" sz="1200" kern="100" dirty="0">
                          <a:effectLst/>
                        </a:rPr>
                        <a:t>次</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A</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9</a:t>
                      </a:r>
                      <a:endParaRPr lang="zh-CN" sz="1200" kern="100">
                        <a:effectLst/>
                        <a:latin typeface="Times New Roman" panose="02020603050405020304"/>
                        <a:ea typeface="宋体" panose="02010600030101010101" pitchFamily="2" charset="-122"/>
                      </a:endParaRPr>
                    </a:p>
                  </a:txBody>
                  <a:tcPr marL="68580" marR="68580" marT="0" marB="0" anchor="ctr"/>
                </a:tc>
                <a:tc rowSpan="5">
                  <a:txBody>
                    <a:bodyPr/>
                    <a:lstStyle/>
                    <a:p>
                      <a:pPr algn="ctr">
                        <a:spcAft>
                          <a:spcPts val="0"/>
                        </a:spcAft>
                      </a:pPr>
                      <a:r>
                        <a:rPr lang="en-US" sz="1200" kern="100">
                          <a:effectLst/>
                        </a:rPr>
                        <a:t> </a:t>
                      </a:r>
                      <a:endParaRPr lang="zh-CN" sz="1200" kern="100">
                        <a:effectLst/>
                        <a:latin typeface="Times New Roman" panose="02020603050405020304"/>
                        <a:ea typeface="宋体" panose="02010600030101010101" pitchFamily="2" charset="-122"/>
                      </a:endParaRPr>
                    </a:p>
                  </a:txBody>
                  <a:tcPr marL="68580" marR="68580" marT="0" marB="0" anchor="ctr"/>
                </a:tc>
              </a:tr>
              <a:tr h="187234">
                <a:tc vMerge="1">
                  <a:tcPr/>
                </a:tc>
                <a:tc vMerge="1">
                  <a:tcPr/>
                </a:tc>
                <a:tc>
                  <a:txBody>
                    <a:bodyPr/>
                    <a:lstStyle/>
                    <a:p>
                      <a:pPr algn="ctr">
                        <a:spcAft>
                          <a:spcPts val="0"/>
                        </a:spcAft>
                      </a:pPr>
                      <a:r>
                        <a:rPr lang="zh-CN" sz="1200" kern="100">
                          <a:effectLst/>
                        </a:rPr>
                        <a:t>过去</a:t>
                      </a:r>
                      <a:r>
                        <a:rPr lang="en-US" sz="1200" kern="100">
                          <a:effectLst/>
                        </a:rPr>
                        <a:t>5</a:t>
                      </a:r>
                      <a:r>
                        <a:rPr lang="zh-CN" sz="1200" kern="100">
                          <a:effectLst/>
                        </a:rPr>
                        <a:t>年内发生过</a:t>
                      </a:r>
                      <a:r>
                        <a:rPr lang="en-US" sz="1200" kern="100">
                          <a:effectLst/>
                        </a:rPr>
                        <a:t>1</a:t>
                      </a:r>
                      <a:r>
                        <a:rPr lang="zh-CN" sz="1200" kern="100">
                          <a:effectLst/>
                        </a:rPr>
                        <a:t>次</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B</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7</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a:effectLst/>
                        </a:rPr>
                        <a:t>过去</a:t>
                      </a:r>
                      <a:r>
                        <a:rPr lang="en-US" sz="1200" kern="100">
                          <a:effectLst/>
                        </a:rPr>
                        <a:t>10</a:t>
                      </a:r>
                      <a:r>
                        <a:rPr lang="zh-CN" sz="1200" kern="100">
                          <a:effectLst/>
                        </a:rPr>
                        <a:t>年内发生过</a:t>
                      </a:r>
                      <a:r>
                        <a:rPr lang="en-US" sz="1200" kern="100">
                          <a:effectLst/>
                        </a:rPr>
                        <a:t>1</a:t>
                      </a:r>
                      <a:r>
                        <a:rPr lang="zh-CN" sz="1200" kern="100">
                          <a:effectLst/>
                        </a:rPr>
                        <a:t>次</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C</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5</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a:effectLst/>
                        </a:rPr>
                        <a:t>过去</a:t>
                      </a:r>
                      <a:r>
                        <a:rPr lang="en-US" sz="1200" kern="100">
                          <a:effectLst/>
                        </a:rPr>
                        <a:t>10</a:t>
                      </a:r>
                      <a:r>
                        <a:rPr lang="zh-CN" sz="1200" kern="100">
                          <a:effectLst/>
                        </a:rPr>
                        <a:t>年以上发生过</a:t>
                      </a:r>
                      <a:r>
                        <a:rPr lang="en-US" sz="1200" kern="100">
                          <a:effectLst/>
                        </a:rPr>
                        <a:t>1</a:t>
                      </a:r>
                      <a:r>
                        <a:rPr lang="zh-CN" sz="1200" kern="100">
                          <a:effectLst/>
                        </a:rPr>
                        <a:t>次</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D</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3</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a:effectLst/>
                        </a:rPr>
                        <a:t>过去从未发生过</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E</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1</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187234">
                <a:tc rowSpan="5">
                  <a:txBody>
                    <a:bodyPr/>
                    <a:lstStyle/>
                    <a:p>
                      <a:pPr algn="ctr">
                        <a:spcAft>
                          <a:spcPts val="0"/>
                        </a:spcAft>
                      </a:pPr>
                      <a:r>
                        <a:rPr lang="zh-CN" sz="1200" kern="100">
                          <a:effectLst/>
                        </a:rPr>
                        <a:t>企业安全管理水平</a:t>
                      </a:r>
                      <a:r>
                        <a:rPr lang="en-US" sz="1200" kern="100">
                          <a:effectLst/>
                        </a:rPr>
                        <a:t>Q2</a:t>
                      </a:r>
                      <a:endParaRPr lang="zh-CN" sz="1200" kern="100">
                        <a:effectLst/>
                        <a:latin typeface="Times New Roman" panose="02020603050405020304"/>
                        <a:ea typeface="宋体" panose="02010600030101010101" pitchFamily="2" charset="-122"/>
                      </a:endParaRPr>
                    </a:p>
                  </a:txBody>
                  <a:tcPr marL="68580" marR="68580" marT="0" marB="0" anchor="ctr"/>
                </a:tc>
                <a:tc rowSpan="5">
                  <a:txBody>
                    <a:bodyPr/>
                    <a:lstStyle/>
                    <a:p>
                      <a:pPr algn="ctr">
                        <a:spcAft>
                          <a:spcPts val="0"/>
                        </a:spcAft>
                      </a:pPr>
                      <a:r>
                        <a:rPr lang="zh-CN" sz="1200" kern="100">
                          <a:effectLst/>
                        </a:rPr>
                        <a:t>以安全生产标准化得分为评判依据</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200" kern="100" dirty="0">
                          <a:effectLst/>
                        </a:rPr>
                        <a:t>未开展安全生产标准化</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A</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9</a:t>
                      </a:r>
                      <a:endParaRPr lang="zh-CN" sz="1200" kern="100">
                        <a:effectLst/>
                        <a:latin typeface="Times New Roman" panose="02020603050405020304"/>
                        <a:ea typeface="宋体" panose="02010600030101010101" pitchFamily="2" charset="-122"/>
                      </a:endParaRPr>
                    </a:p>
                  </a:txBody>
                  <a:tcPr marL="68580" marR="68580" marT="0" marB="0" anchor="ctr"/>
                </a:tc>
                <a:tc rowSpan="5">
                  <a:txBody>
                    <a:bodyPr/>
                    <a:lstStyle/>
                    <a:p>
                      <a:pPr algn="ctr">
                        <a:spcAft>
                          <a:spcPts val="0"/>
                        </a:spcAft>
                      </a:pPr>
                      <a:r>
                        <a:rPr lang="en-US" sz="1200" kern="100">
                          <a:effectLst/>
                        </a:rPr>
                        <a:t> </a:t>
                      </a:r>
                      <a:endParaRPr lang="zh-CN" sz="1200" kern="100">
                        <a:effectLst/>
                        <a:latin typeface="Times New Roman" panose="02020603050405020304"/>
                        <a:ea typeface="宋体" panose="02010600030101010101" pitchFamily="2" charset="-122"/>
                      </a:endParaRPr>
                    </a:p>
                  </a:txBody>
                  <a:tcPr marL="68580" marR="68580" marT="0" marB="0" anchor="ctr"/>
                </a:tc>
              </a:tr>
              <a:tr h="187234">
                <a:tc vMerge="1">
                  <a:tcPr/>
                </a:tc>
                <a:tc vMerge="1">
                  <a:tcPr/>
                </a:tc>
                <a:tc>
                  <a:txBody>
                    <a:bodyPr/>
                    <a:lstStyle/>
                    <a:p>
                      <a:pPr algn="ctr">
                        <a:spcAft>
                          <a:spcPts val="0"/>
                        </a:spcAft>
                      </a:pPr>
                      <a:r>
                        <a:rPr lang="zh-CN" sz="1200" kern="100" dirty="0">
                          <a:effectLst/>
                        </a:rPr>
                        <a:t>高于</a:t>
                      </a:r>
                      <a:r>
                        <a:rPr lang="en-US" sz="1200" kern="100" dirty="0">
                          <a:effectLst/>
                        </a:rPr>
                        <a:t>60</a:t>
                      </a:r>
                      <a:r>
                        <a:rPr lang="zh-CN" sz="1200" kern="100" dirty="0">
                          <a:effectLst/>
                        </a:rPr>
                        <a:t>分</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B</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7</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effectLst/>
                        </a:rPr>
                        <a:t>高于</a:t>
                      </a:r>
                      <a:r>
                        <a:rPr lang="en-US" sz="1200" kern="100" dirty="0">
                          <a:effectLst/>
                        </a:rPr>
                        <a:t>70</a:t>
                      </a:r>
                      <a:r>
                        <a:rPr lang="zh-CN" sz="1200" kern="100" dirty="0">
                          <a:effectLst/>
                        </a:rPr>
                        <a:t>分</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C</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5</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effectLst/>
                        </a:rPr>
                        <a:t>高于</a:t>
                      </a:r>
                      <a:r>
                        <a:rPr lang="en-US" sz="1200" kern="100" dirty="0">
                          <a:effectLst/>
                        </a:rPr>
                        <a:t>80</a:t>
                      </a:r>
                      <a:r>
                        <a:rPr lang="zh-CN" sz="1200" kern="100" dirty="0">
                          <a:effectLst/>
                        </a:rPr>
                        <a:t>分</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D</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3</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effectLst/>
                        </a:rPr>
                        <a:t>高于</a:t>
                      </a:r>
                      <a:r>
                        <a:rPr lang="en-US" sz="1200" kern="100" dirty="0">
                          <a:effectLst/>
                        </a:rPr>
                        <a:t>90</a:t>
                      </a:r>
                      <a:r>
                        <a:rPr lang="zh-CN" sz="1200" kern="100" dirty="0">
                          <a:effectLst/>
                        </a:rPr>
                        <a:t>分</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E</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1</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374468">
                <a:tc rowSpan="5">
                  <a:txBody>
                    <a:bodyPr/>
                    <a:lstStyle/>
                    <a:p>
                      <a:pPr algn="ctr">
                        <a:spcAft>
                          <a:spcPts val="0"/>
                        </a:spcAft>
                      </a:pPr>
                      <a:r>
                        <a:rPr lang="zh-CN" sz="1200" kern="100">
                          <a:effectLst/>
                        </a:rPr>
                        <a:t>风险评估单元是否存在隐患</a:t>
                      </a:r>
                      <a:r>
                        <a:rPr lang="en-US" sz="1200" kern="100">
                          <a:effectLst/>
                        </a:rPr>
                        <a:t>Q3</a:t>
                      </a:r>
                      <a:endParaRPr lang="zh-CN" sz="1200" kern="100">
                        <a:effectLst/>
                        <a:latin typeface="Times New Roman" panose="02020603050405020304"/>
                        <a:ea typeface="宋体" panose="02010600030101010101" pitchFamily="2" charset="-122"/>
                      </a:endParaRPr>
                    </a:p>
                  </a:txBody>
                  <a:tcPr marL="68580" marR="68580" marT="0" marB="0" anchor="ctr"/>
                </a:tc>
                <a:tc rowSpan="5">
                  <a:txBody>
                    <a:bodyPr/>
                    <a:lstStyle/>
                    <a:p>
                      <a:pPr algn="ctr">
                        <a:spcAft>
                          <a:spcPts val="0"/>
                        </a:spcAft>
                      </a:pPr>
                      <a:r>
                        <a:rPr lang="zh-CN" sz="1200" kern="100">
                          <a:effectLst/>
                        </a:rPr>
                        <a:t>以风险评估单元存在隐患量为依据</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200" kern="100" dirty="0">
                          <a:effectLst/>
                        </a:rPr>
                        <a:t>存在特别重大安全隐患，</a:t>
                      </a:r>
                      <a:endParaRPr lang="zh-CN" sz="1200" kern="100" dirty="0">
                        <a:effectLst/>
                      </a:endParaRPr>
                    </a:p>
                    <a:p>
                      <a:pPr algn="ctr">
                        <a:spcAft>
                          <a:spcPts val="0"/>
                        </a:spcAft>
                      </a:pPr>
                      <a:r>
                        <a:rPr lang="zh-CN" sz="1200" kern="100" dirty="0">
                          <a:effectLst/>
                        </a:rPr>
                        <a:t>需立即停产</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dirty="0">
                          <a:effectLst/>
                        </a:rPr>
                        <a:t>A</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9</a:t>
                      </a:r>
                      <a:endParaRPr lang="zh-CN" sz="1200" kern="100">
                        <a:effectLst/>
                        <a:latin typeface="Times New Roman" panose="02020603050405020304"/>
                        <a:ea typeface="宋体" panose="02010600030101010101" pitchFamily="2" charset="-122"/>
                      </a:endParaRPr>
                    </a:p>
                  </a:txBody>
                  <a:tcPr marL="68580" marR="68580" marT="0" marB="0" anchor="ctr"/>
                </a:tc>
                <a:tc rowSpan="5">
                  <a:txBody>
                    <a:bodyPr/>
                    <a:lstStyle/>
                    <a:p>
                      <a:pPr algn="ctr">
                        <a:spcAft>
                          <a:spcPts val="0"/>
                        </a:spcAft>
                      </a:pPr>
                      <a:r>
                        <a:rPr lang="en-US" sz="1200" kern="100" dirty="0">
                          <a:effectLst/>
                        </a:rPr>
                        <a:t> </a:t>
                      </a:r>
                      <a:endParaRPr lang="zh-CN" sz="1200" kern="100" dirty="0">
                        <a:effectLst/>
                        <a:latin typeface="Times New Roman" panose="02020603050405020304"/>
                        <a:ea typeface="宋体" panose="02010600030101010101" pitchFamily="2" charset="-122"/>
                      </a:endParaRPr>
                    </a:p>
                  </a:txBody>
                  <a:tcPr marL="68580" marR="68580" marT="0" marB="0" anchor="ctr"/>
                </a:tc>
              </a:tr>
              <a:tr h="374468">
                <a:tc vMerge="1">
                  <a:tcPr/>
                </a:tc>
                <a:tc vMerge="1">
                  <a:tcPr/>
                </a:tc>
                <a:tc>
                  <a:txBody>
                    <a:bodyPr/>
                    <a:lstStyle/>
                    <a:p>
                      <a:pPr algn="ctr">
                        <a:spcAft>
                          <a:spcPts val="0"/>
                        </a:spcAft>
                      </a:pPr>
                      <a:r>
                        <a:rPr lang="zh-CN" sz="1200" kern="100">
                          <a:effectLst/>
                        </a:rPr>
                        <a:t>存在重大安全隐患，</a:t>
                      </a:r>
                      <a:endParaRPr lang="zh-CN" sz="1200" kern="100">
                        <a:effectLst/>
                      </a:endParaRPr>
                    </a:p>
                    <a:p>
                      <a:pPr algn="ctr">
                        <a:spcAft>
                          <a:spcPts val="0"/>
                        </a:spcAft>
                      </a:pPr>
                      <a:r>
                        <a:rPr lang="zh-CN" sz="1200" kern="100">
                          <a:effectLst/>
                        </a:rPr>
                        <a:t>需立即采取措施整改</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dirty="0">
                          <a:effectLst/>
                        </a:rPr>
                        <a:t>B</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7</a:t>
                      </a:r>
                      <a:endParaRPr lang="zh-CN" sz="1200" kern="100">
                        <a:effectLst/>
                        <a:latin typeface="Times New Roman" panose="02020603050405020304"/>
                        <a:ea typeface="宋体" panose="02010600030101010101" pitchFamily="2" charset="-122"/>
                      </a:endParaRPr>
                    </a:p>
                  </a:txBody>
                  <a:tcPr marL="68580" marR="68580" marT="0" marB="0" anchor="ctr"/>
                </a:tc>
                <a:tc vMerge="1">
                  <a:tcPr/>
                </a:tc>
              </a:tr>
              <a:tr h="374468">
                <a:tc vMerge="1">
                  <a:tcPr/>
                </a:tc>
                <a:tc vMerge="1">
                  <a:tcPr/>
                </a:tc>
                <a:tc>
                  <a:txBody>
                    <a:bodyPr/>
                    <a:lstStyle/>
                    <a:p>
                      <a:pPr algn="ctr">
                        <a:spcAft>
                          <a:spcPts val="0"/>
                        </a:spcAft>
                      </a:pPr>
                      <a:r>
                        <a:rPr lang="zh-CN" sz="1200" kern="100" dirty="0">
                          <a:solidFill>
                            <a:schemeClr val="tx1"/>
                          </a:solidFill>
                          <a:effectLst/>
                        </a:rPr>
                        <a:t>存在较大安全隐患，</a:t>
                      </a:r>
                      <a:endParaRPr lang="zh-CN" sz="1200" kern="100" dirty="0">
                        <a:solidFill>
                          <a:schemeClr val="tx1"/>
                        </a:solidFill>
                        <a:effectLst/>
                      </a:endParaRPr>
                    </a:p>
                    <a:p>
                      <a:pPr algn="ctr">
                        <a:spcAft>
                          <a:spcPts val="0"/>
                        </a:spcAft>
                      </a:pPr>
                      <a:r>
                        <a:rPr lang="zh-CN" sz="1200" kern="100" dirty="0">
                          <a:solidFill>
                            <a:schemeClr val="tx1"/>
                          </a:solidFill>
                          <a:effectLst/>
                        </a:rPr>
                        <a:t>可制定临时措施，限期整改</a:t>
                      </a:r>
                      <a:endParaRPr lang="zh-CN" sz="1200" kern="100" dirty="0">
                        <a:solidFill>
                          <a:schemeClr val="tx1"/>
                        </a:solidFill>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dirty="0">
                          <a:effectLst/>
                        </a:rPr>
                        <a:t>C</a:t>
                      </a:r>
                      <a:endParaRPr lang="zh-CN" sz="12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dirty="0">
                          <a:effectLst/>
                        </a:rPr>
                        <a:t>5</a:t>
                      </a:r>
                      <a:endParaRPr lang="zh-CN" sz="1200" kern="100" dirty="0">
                        <a:effectLst/>
                        <a:latin typeface="Times New Roman" panose="02020603050405020304"/>
                        <a:ea typeface="宋体" panose="02010600030101010101" pitchFamily="2"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solidFill>
                            <a:schemeClr val="tx1"/>
                          </a:solidFill>
                          <a:effectLst/>
                        </a:rPr>
                        <a:t>存在一般安全隐患，限期整改</a:t>
                      </a:r>
                      <a:endParaRPr lang="zh-CN" sz="1200" kern="100" dirty="0">
                        <a:solidFill>
                          <a:schemeClr val="tx1"/>
                        </a:solidFill>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D</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dirty="0">
                          <a:effectLst/>
                        </a:rPr>
                        <a:t>3</a:t>
                      </a:r>
                      <a:endParaRPr lang="zh-CN" sz="1200" kern="100" dirty="0">
                        <a:effectLst/>
                        <a:latin typeface="Times New Roman" panose="02020603050405020304"/>
                        <a:ea typeface="宋体" panose="02010600030101010101" pitchFamily="2" charset="-122"/>
                      </a:endParaRPr>
                    </a:p>
                  </a:txBody>
                  <a:tcPr marL="68580" marR="68580" marT="0" marB="0" anchor="ctr"/>
                </a:tc>
                <a:tc vMerge="1">
                  <a:tcPr/>
                </a:tc>
              </a:tr>
              <a:tr h="187234">
                <a:tc vMerge="1">
                  <a:tcPr/>
                </a:tc>
                <a:tc vMerge="1">
                  <a:tcPr/>
                </a:tc>
                <a:tc>
                  <a:txBody>
                    <a:bodyPr/>
                    <a:lstStyle/>
                    <a:p>
                      <a:pPr algn="ctr">
                        <a:spcAft>
                          <a:spcPts val="0"/>
                        </a:spcAft>
                      </a:pPr>
                      <a:r>
                        <a:rPr lang="zh-CN" sz="1200" kern="100" dirty="0">
                          <a:solidFill>
                            <a:schemeClr val="tx1"/>
                          </a:solidFill>
                          <a:effectLst/>
                        </a:rPr>
                        <a:t>无安全隐患</a:t>
                      </a:r>
                      <a:endParaRPr lang="zh-CN" sz="1200" kern="100" dirty="0">
                        <a:solidFill>
                          <a:schemeClr val="tx1"/>
                        </a:solidFill>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a:effectLst/>
                        </a:rPr>
                        <a:t>E</a:t>
                      </a:r>
                      <a:endParaRPr lang="zh-CN" sz="12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200" kern="100" dirty="0">
                          <a:effectLst/>
                        </a:rPr>
                        <a:t>1</a:t>
                      </a:r>
                      <a:endParaRPr lang="zh-CN" sz="1200" kern="100" dirty="0">
                        <a:effectLst/>
                        <a:latin typeface="Times New Roman" panose="02020603050405020304"/>
                        <a:ea typeface="宋体" panose="02010600030101010101" pitchFamily="2" charset="-122"/>
                      </a:endParaRPr>
                    </a:p>
                  </a:txBody>
                  <a:tcPr marL="68580" marR="68580" marT="0" marB="0" anchor="ctr"/>
                </a:tc>
                <a:tc vMerge="1">
                  <a:tcPr/>
                </a:tc>
              </a:tr>
              <a:tr h="187234">
                <a:tc gridSpan="6">
                  <a:txBody>
                    <a:bodyPr/>
                    <a:lstStyle/>
                    <a:p>
                      <a:pPr algn="ctr">
                        <a:spcAft>
                          <a:spcPts val="0"/>
                        </a:spcAft>
                      </a:pPr>
                      <a:r>
                        <a:rPr lang="en-US" sz="1200" kern="100" dirty="0">
                          <a:solidFill>
                            <a:srgbClr val="FF0000"/>
                          </a:solidFill>
                          <a:effectLst/>
                        </a:rPr>
                        <a:t>Q=Q1+Q2+Q3</a:t>
                      </a:r>
                      <a:endParaRPr lang="zh-CN" sz="1200" kern="100" dirty="0">
                        <a:solidFill>
                          <a:srgbClr val="FF0000"/>
                        </a:solidFill>
                        <a:effectLst/>
                        <a:latin typeface="Times New Roman" panose="02020603050405020304"/>
                        <a:ea typeface="宋体" panose="02010600030101010101" pitchFamily="2" charset="-122"/>
                      </a:endParaRPr>
                    </a:p>
                  </a:txBody>
                  <a:tcPr marL="68580" marR="68580" marT="0" marB="0" anchor="ctr"/>
                </a:tc>
                <a:tc hMerge="1">
                  <a:tcPr/>
                </a:tc>
                <a:tc hMerge="1">
                  <a:tcPr/>
                </a:tc>
                <a:tc hMerge="1">
                  <a:tcPr/>
                </a:tc>
                <a:tc hMerge="1">
                  <a:tcPr/>
                </a:tc>
                <a:tc hMerge="1">
                  <a:tcPr/>
                </a:tc>
              </a:tr>
            </a:tbl>
          </a:graphicData>
        </a:graphic>
      </p:graphicFrame>
    </p:spTree>
  </p:cSld>
  <p:clrMapOvr>
    <a:masterClrMapping/>
  </p:clrMapOvr>
  <p:transition spd="slow" advTm="9988">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951945DF-FD5D-426C-9B8B-7E13439791B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6" name="表格 5"/>
          <p:cNvGraphicFramePr>
            <a:graphicFrameLocks noGrp="1"/>
          </p:cNvGraphicFramePr>
          <p:nvPr/>
        </p:nvGraphicFramePr>
        <p:xfrm>
          <a:off x="1257300" y="1425121"/>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spcAft>
                          <a:spcPts val="0"/>
                        </a:spcAft>
                      </a:pPr>
                      <a:r>
                        <a:rPr lang="zh-CN" sz="2000" kern="100">
                          <a:solidFill>
                            <a:srgbClr val="000000"/>
                          </a:solidFill>
                          <a:effectLst/>
                          <a:latin typeface="Times New Roman" panose="02020603050405020304"/>
                          <a:ea typeface="黑体" panose="02010609060101010101" pitchFamily="18" charset="-122"/>
                        </a:rPr>
                        <a:t>事故发生可能性</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2000" kern="100">
                          <a:solidFill>
                            <a:srgbClr val="000000"/>
                          </a:solidFill>
                          <a:effectLst/>
                          <a:latin typeface="Times New Roman" panose="02020603050405020304"/>
                          <a:ea typeface="黑体" panose="02010609060101010101" pitchFamily="18" charset="-122"/>
                        </a:rPr>
                        <a:t>判定依据</a:t>
                      </a:r>
                      <a:endParaRPr lang="zh-CN" sz="2000" kern="100">
                        <a:effectLst/>
                        <a:latin typeface="Times New Roman" panose="02020603050405020304"/>
                        <a:ea typeface="宋体" panose="02010600030101010101" pitchFamily="2" charset="-122"/>
                      </a:endParaRPr>
                    </a:p>
                  </a:txBody>
                  <a:tcPr marL="68580" marR="68580" marT="0" marB="0" anchor="ctr"/>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A</a:t>
                      </a:r>
                      <a:r>
                        <a:rPr lang="zh-CN" sz="2000" kern="100">
                          <a:solidFill>
                            <a:srgbClr val="000000"/>
                          </a:solidFill>
                          <a:effectLst/>
                          <a:latin typeface="Times New Roman" panose="02020603050405020304"/>
                          <a:ea typeface="宋体" panose="02010600030101010101" pitchFamily="2" charset="-122"/>
                        </a:rPr>
                        <a:t>（很有可能）</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21</a:t>
                      </a:r>
                      <a:r>
                        <a:rPr lang="zh-CN" sz="2000" kern="100">
                          <a:solidFill>
                            <a:srgbClr val="000000"/>
                          </a:solidFill>
                          <a:effectLst/>
                          <a:latin typeface="Times New Roman" panose="02020603050405020304"/>
                          <a:ea typeface="宋体" panose="02010600030101010101" pitchFamily="2" charset="-122"/>
                        </a:rPr>
                        <a:t>＜</a:t>
                      </a:r>
                      <a:r>
                        <a:rPr lang="en-US" sz="2000" kern="100">
                          <a:solidFill>
                            <a:srgbClr val="000000"/>
                          </a:solidFill>
                          <a:effectLst/>
                          <a:latin typeface="Times New Roman" panose="02020603050405020304"/>
                          <a:ea typeface="宋体" panose="02010600030101010101" pitchFamily="2" charset="-122"/>
                        </a:rPr>
                        <a:t>Q≤27</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B</a:t>
                      </a:r>
                      <a:r>
                        <a:rPr lang="zh-CN" sz="2000" kern="100">
                          <a:solidFill>
                            <a:srgbClr val="000000"/>
                          </a:solidFill>
                          <a:effectLst/>
                          <a:latin typeface="Times New Roman" panose="02020603050405020304"/>
                          <a:ea typeface="宋体" panose="02010600030101010101" pitchFamily="2" charset="-122"/>
                        </a:rPr>
                        <a:t>（较有可能）</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15</a:t>
                      </a:r>
                      <a:r>
                        <a:rPr lang="zh-CN" sz="2000" kern="100">
                          <a:solidFill>
                            <a:srgbClr val="000000"/>
                          </a:solidFill>
                          <a:effectLst/>
                          <a:latin typeface="Times New Roman" panose="02020603050405020304"/>
                          <a:ea typeface="宋体" panose="02010600030101010101" pitchFamily="2" charset="-122"/>
                        </a:rPr>
                        <a:t>＜</a:t>
                      </a:r>
                      <a:r>
                        <a:rPr lang="en-US" sz="2000" kern="100">
                          <a:solidFill>
                            <a:srgbClr val="000000"/>
                          </a:solidFill>
                          <a:effectLst/>
                          <a:latin typeface="Times New Roman" panose="02020603050405020304"/>
                          <a:ea typeface="宋体" panose="02010600030101010101" pitchFamily="2" charset="-122"/>
                        </a:rPr>
                        <a:t>Q≤21</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C</a:t>
                      </a:r>
                      <a:r>
                        <a:rPr lang="zh-CN" sz="2000" kern="100">
                          <a:solidFill>
                            <a:srgbClr val="000000"/>
                          </a:solidFill>
                          <a:effectLst/>
                          <a:latin typeface="Times New Roman" panose="02020603050405020304"/>
                          <a:ea typeface="宋体" panose="02010600030101010101" pitchFamily="2" charset="-122"/>
                        </a:rPr>
                        <a:t>（有可能）</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9</a:t>
                      </a:r>
                      <a:r>
                        <a:rPr lang="zh-CN" sz="2000" kern="100">
                          <a:solidFill>
                            <a:srgbClr val="000000"/>
                          </a:solidFill>
                          <a:effectLst/>
                          <a:latin typeface="Times New Roman" panose="02020603050405020304"/>
                          <a:ea typeface="宋体" panose="02010600030101010101" pitchFamily="2" charset="-122"/>
                        </a:rPr>
                        <a:t>＜</a:t>
                      </a:r>
                      <a:r>
                        <a:rPr lang="en-US" sz="2000" kern="100">
                          <a:solidFill>
                            <a:srgbClr val="000000"/>
                          </a:solidFill>
                          <a:effectLst/>
                          <a:latin typeface="Times New Roman" panose="02020603050405020304"/>
                          <a:ea typeface="宋体" panose="02010600030101010101" pitchFamily="2" charset="-122"/>
                        </a:rPr>
                        <a:t>Q≤15</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D</a:t>
                      </a:r>
                      <a:r>
                        <a:rPr lang="zh-CN" sz="2000" kern="100">
                          <a:solidFill>
                            <a:srgbClr val="000000"/>
                          </a:solidFill>
                          <a:effectLst/>
                          <a:latin typeface="Times New Roman" panose="02020603050405020304"/>
                          <a:ea typeface="宋体" panose="02010600030101010101" pitchFamily="2" charset="-122"/>
                        </a:rPr>
                        <a:t>（较不可能）</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5</a:t>
                      </a:r>
                      <a:r>
                        <a:rPr lang="zh-CN" sz="2000" kern="100">
                          <a:solidFill>
                            <a:srgbClr val="000000"/>
                          </a:solidFill>
                          <a:effectLst/>
                          <a:latin typeface="Times New Roman" panose="02020603050405020304"/>
                          <a:ea typeface="宋体" panose="02010600030101010101" pitchFamily="2" charset="-122"/>
                        </a:rPr>
                        <a:t>＜</a:t>
                      </a:r>
                      <a:r>
                        <a:rPr lang="en-US" sz="2000" kern="100">
                          <a:solidFill>
                            <a:srgbClr val="000000"/>
                          </a:solidFill>
                          <a:effectLst/>
                          <a:latin typeface="Times New Roman" panose="02020603050405020304"/>
                          <a:ea typeface="宋体" panose="02010600030101010101" pitchFamily="2" charset="-122"/>
                        </a:rPr>
                        <a:t>Q≤9</a:t>
                      </a:r>
                      <a:endParaRPr lang="zh-CN" sz="2000" kern="100">
                        <a:effectLst/>
                        <a:latin typeface="Times New Roman" panose="02020603050405020304"/>
                        <a:ea typeface="宋体" panose="02010600030101010101" pitchFamily="2" charset="-122"/>
                      </a:endParaRPr>
                    </a:p>
                  </a:txBody>
                  <a:tcPr marL="68580" marR="68580" marT="0" marB="0"/>
                </a:tc>
              </a:tr>
              <a:tr h="370840">
                <a:tc>
                  <a:txBody>
                    <a:bodyPr/>
                    <a:lstStyle/>
                    <a:p>
                      <a:pPr algn="ctr">
                        <a:spcAft>
                          <a:spcPts val="0"/>
                        </a:spcAft>
                      </a:pPr>
                      <a:r>
                        <a:rPr lang="en-US" sz="2000" kern="100">
                          <a:solidFill>
                            <a:srgbClr val="000000"/>
                          </a:solidFill>
                          <a:effectLst/>
                          <a:latin typeface="Times New Roman" panose="02020603050405020304"/>
                          <a:ea typeface="宋体" panose="02010600030101010101" pitchFamily="2" charset="-122"/>
                        </a:rPr>
                        <a:t>E</a:t>
                      </a:r>
                      <a:r>
                        <a:rPr lang="zh-CN" sz="2000" kern="100">
                          <a:solidFill>
                            <a:srgbClr val="000000"/>
                          </a:solidFill>
                          <a:effectLst/>
                          <a:latin typeface="Times New Roman" panose="02020603050405020304"/>
                          <a:ea typeface="宋体" panose="02010600030101010101" pitchFamily="2" charset="-122"/>
                        </a:rPr>
                        <a:t>（基本不可能）</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100" dirty="0">
                          <a:solidFill>
                            <a:srgbClr val="000000"/>
                          </a:solidFill>
                          <a:effectLst/>
                          <a:latin typeface="Times New Roman" panose="02020603050405020304"/>
                          <a:ea typeface="宋体" panose="02010600030101010101" pitchFamily="2" charset="-122"/>
                        </a:rPr>
                        <a:t>Q≤5</a:t>
                      </a:r>
                      <a:endParaRPr lang="zh-CN" sz="2000" kern="100" dirty="0">
                        <a:effectLst/>
                        <a:latin typeface="Times New Roman" panose="02020603050405020304"/>
                        <a:ea typeface="宋体" panose="02010600030101010101" pitchFamily="2" charset="-122"/>
                      </a:endParaRPr>
                    </a:p>
                  </a:txBody>
                  <a:tcPr marL="68580" marR="68580" marT="0" marB="0"/>
                </a:tc>
              </a:tr>
            </a:tbl>
          </a:graphicData>
        </a:graphic>
      </p:graphicFrame>
      <p:sp>
        <p:nvSpPr>
          <p:cNvPr id="13" name="Freeform 8"/>
          <p:cNvSpPr/>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 风险矩阵法</a:t>
            </a:r>
            <a:endParaRPr lang="en-US" altLang="zh-CN" sz="2000" spc="70" dirty="0">
              <a:solidFill>
                <a:schemeClr val="bg1"/>
              </a:solidFill>
              <a:latin typeface="+mj-ea"/>
            </a:endParaRPr>
          </a:p>
        </p:txBody>
      </p:sp>
      <p:sp>
        <p:nvSpPr>
          <p:cNvPr id="15" name="Freeform 8"/>
          <p:cNvSpPr/>
          <p:nvPr/>
        </p:nvSpPr>
        <p:spPr bwMode="auto">
          <a:xfrm>
            <a:off x="6431771" y="387763"/>
            <a:ext cx="271222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TextBox 44"/>
          <p:cNvSpPr txBox="1"/>
          <p:nvPr/>
        </p:nvSpPr>
        <p:spPr>
          <a:xfrm>
            <a:off x="6571930" y="402277"/>
            <a:ext cx="257207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事故发生可能性判定</a:t>
            </a:r>
            <a:endParaRPr lang="en-US" altLang="zh-CN" sz="2000" spc="70" dirty="0">
              <a:solidFill>
                <a:schemeClr val="bg1"/>
              </a:solidFill>
              <a:latin typeface="+mj-ea"/>
            </a:endParaRPr>
          </a:p>
        </p:txBody>
      </p:sp>
    </p:spTree>
  </p:cSld>
  <p:clrMapOvr>
    <a:masterClrMapping/>
  </p:clrMapOvr>
  <p:transition spd="slow" advTm="9988">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951945DF-FD5D-426C-9B8B-7E13439791B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6" name="Freeform 8"/>
          <p:cNvSpPr/>
          <p:nvPr/>
        </p:nvSpPr>
        <p:spPr bwMode="auto">
          <a:xfrm>
            <a:off x="4486862" y="407020"/>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4627020" y="407020"/>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 风险矩阵法</a:t>
            </a:r>
            <a:endParaRPr lang="en-US" altLang="zh-CN" sz="2000" spc="70" dirty="0">
              <a:solidFill>
                <a:schemeClr val="bg1"/>
              </a:solidFill>
              <a:latin typeface="+mj-ea"/>
            </a:endParaRPr>
          </a:p>
        </p:txBody>
      </p:sp>
      <p:graphicFrame>
        <p:nvGraphicFramePr>
          <p:cNvPr id="6" name="表格 5"/>
          <p:cNvGraphicFramePr>
            <a:graphicFrameLocks noGrp="1"/>
          </p:cNvGraphicFramePr>
          <p:nvPr/>
        </p:nvGraphicFramePr>
        <p:xfrm>
          <a:off x="580955" y="1045029"/>
          <a:ext cx="8069554" cy="3555997"/>
        </p:xfrm>
        <a:graphic>
          <a:graphicData uri="http://schemas.openxmlformats.org/drawingml/2006/table">
            <a:tbl>
              <a:tblPr>
                <a:tableStyleId>{5C22544A-7EE6-4342-B048-85BDC9FD1C3A}</a:tableStyleId>
              </a:tblPr>
              <a:tblGrid>
                <a:gridCol w="623731"/>
                <a:gridCol w="1959428"/>
                <a:gridCol w="1242373"/>
                <a:gridCol w="1059868"/>
                <a:gridCol w="1059868"/>
                <a:gridCol w="1062143"/>
                <a:gridCol w="1062143"/>
              </a:tblGrid>
              <a:tr h="503981">
                <a:tc rowSpan="2" gridSpan="2">
                  <a:txBody>
                    <a:bodyPr/>
                    <a:lstStyle/>
                    <a:p>
                      <a:pPr algn="ctr">
                        <a:spcAft>
                          <a:spcPts val="0"/>
                        </a:spcAft>
                      </a:pPr>
                      <a:r>
                        <a:rPr lang="zh-CN" sz="1800" kern="100" dirty="0">
                          <a:effectLst/>
                          <a:latin typeface="+mn-ea"/>
                          <a:ea typeface="+mn-ea"/>
                        </a:rPr>
                        <a:t>风险等级</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cPr/>
                </a:tc>
                <a:tc gridSpan="5">
                  <a:txBody>
                    <a:bodyPr/>
                    <a:lstStyle/>
                    <a:p>
                      <a:pPr algn="ctr">
                        <a:spcAft>
                          <a:spcPts val="0"/>
                        </a:spcAft>
                      </a:pPr>
                      <a:r>
                        <a:rPr lang="zh-CN" sz="1800" kern="100" dirty="0">
                          <a:effectLst/>
                        </a:rPr>
                        <a:t>事故后果严重程度</a:t>
                      </a:r>
                      <a:endParaRPr lang="zh-CN" sz="1800" kern="100" dirty="0">
                        <a:effectLst/>
                        <a:latin typeface="Times New Roman" panose="02020603050405020304"/>
                        <a:ea typeface="宋体" panose="02010600030101010101" pitchFamily="2" charset="-122"/>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hMerge="1">
                  <a:tcPr/>
                </a:tc>
              </a:tr>
              <a:tr h="503981">
                <a:tc vMerge="1" gridSpan="2">
                  <a:tcPr/>
                </a:tc>
                <a:tc vMerge="1" hMerge="1">
                  <a:tcPr/>
                </a:tc>
                <a:tc>
                  <a:txBody>
                    <a:bodyPr/>
                    <a:lstStyle/>
                    <a:p>
                      <a:pPr algn="ctr">
                        <a:spcAft>
                          <a:spcPts val="0"/>
                        </a:spcAft>
                      </a:pPr>
                      <a:r>
                        <a:rPr lang="en-US" sz="1800" kern="100" dirty="0">
                          <a:effectLst/>
                          <a:latin typeface="+mn-ea"/>
                          <a:ea typeface="+mn-ea"/>
                        </a:rPr>
                        <a:t>Ⅰ</a:t>
                      </a:r>
                      <a:r>
                        <a:rPr lang="zh-CN" sz="1800" kern="100" dirty="0">
                          <a:effectLst/>
                          <a:latin typeface="+mn-ea"/>
                          <a:ea typeface="+mn-ea"/>
                        </a:rPr>
                        <a:t>（灾难）</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n-ea"/>
                          <a:ea typeface="+mn-ea"/>
                        </a:rPr>
                        <a:t>Ⅱ</a:t>
                      </a:r>
                      <a:r>
                        <a:rPr lang="zh-CN" sz="1800" kern="100" dirty="0">
                          <a:effectLst/>
                          <a:latin typeface="+mn-ea"/>
                          <a:ea typeface="+mn-ea"/>
                        </a:rPr>
                        <a:t>（严重）</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n-ea"/>
                          <a:ea typeface="+mn-ea"/>
                        </a:rPr>
                        <a:t>Ⅲ</a:t>
                      </a:r>
                      <a:r>
                        <a:rPr lang="zh-CN" sz="1800" kern="100" dirty="0">
                          <a:effectLst/>
                          <a:latin typeface="+mn-ea"/>
                          <a:ea typeface="+mn-ea"/>
                        </a:rPr>
                        <a:t>（较重）</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n-ea"/>
                          <a:ea typeface="+mn-ea"/>
                        </a:rPr>
                        <a:t>Ⅳ</a:t>
                      </a:r>
                      <a:r>
                        <a:rPr lang="zh-CN" sz="1800" kern="100" dirty="0">
                          <a:effectLst/>
                          <a:latin typeface="+mn-ea"/>
                          <a:ea typeface="+mn-ea"/>
                        </a:rPr>
                        <a:t>（一般）</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n-ea"/>
                          <a:ea typeface="+mn-ea"/>
                        </a:rPr>
                        <a:t>Ⅴ</a:t>
                      </a:r>
                      <a:r>
                        <a:rPr lang="zh-CN" sz="1800" kern="100" dirty="0">
                          <a:effectLst/>
                          <a:latin typeface="+mn-ea"/>
                          <a:ea typeface="+mn-ea"/>
                        </a:rPr>
                        <a:t>（较轻）</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981">
                <a:tc rowSpan="5">
                  <a:txBody>
                    <a:bodyPr/>
                    <a:lstStyle/>
                    <a:p>
                      <a:pPr algn="ctr">
                        <a:spcAft>
                          <a:spcPts val="0"/>
                        </a:spcAft>
                      </a:pPr>
                      <a:r>
                        <a:rPr lang="zh-CN" sz="1800" kern="100" dirty="0">
                          <a:effectLst/>
                          <a:latin typeface="+mn-ea"/>
                          <a:ea typeface="+mn-ea"/>
                        </a:rPr>
                        <a:t>可</a:t>
                      </a:r>
                      <a:endParaRPr lang="zh-CN" sz="1800" kern="100" dirty="0">
                        <a:effectLst/>
                        <a:latin typeface="+mn-ea"/>
                        <a:ea typeface="+mn-ea"/>
                      </a:endParaRPr>
                    </a:p>
                    <a:p>
                      <a:pPr algn="ctr">
                        <a:spcAft>
                          <a:spcPts val="0"/>
                        </a:spcAft>
                      </a:pPr>
                      <a:r>
                        <a:rPr lang="zh-CN" sz="1800" kern="100" dirty="0">
                          <a:effectLst/>
                          <a:latin typeface="+mn-ea"/>
                          <a:ea typeface="+mn-ea"/>
                        </a:rPr>
                        <a:t>能</a:t>
                      </a:r>
                      <a:endParaRPr lang="zh-CN" sz="1800" kern="100" dirty="0">
                        <a:effectLst/>
                        <a:latin typeface="+mn-ea"/>
                        <a:ea typeface="+mn-ea"/>
                      </a:endParaRPr>
                    </a:p>
                    <a:p>
                      <a:pPr algn="ctr">
                        <a:spcAft>
                          <a:spcPts val="0"/>
                        </a:spcAft>
                      </a:pPr>
                      <a:r>
                        <a:rPr lang="zh-CN" sz="1800" kern="100" dirty="0">
                          <a:effectLst/>
                          <a:latin typeface="+mn-ea"/>
                          <a:ea typeface="+mn-ea"/>
                        </a:rPr>
                        <a:t>性</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n-ea"/>
                          <a:ea typeface="+mn-ea"/>
                        </a:rPr>
                        <a:t>A</a:t>
                      </a:r>
                      <a:r>
                        <a:rPr lang="zh-CN" sz="1800" kern="100" dirty="0">
                          <a:effectLst/>
                          <a:latin typeface="+mn-ea"/>
                          <a:ea typeface="+mn-ea"/>
                        </a:rPr>
                        <a:t>（很有可能）</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effectLst/>
                          <a:latin typeface="+mn-ea"/>
                          <a:ea typeface="+mn-ea"/>
                        </a:rPr>
                        <a:t>重大风险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mn-ea"/>
                          <a:ea typeface="+mn-ea"/>
                        </a:rPr>
                        <a:t>重大风险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mn-ea"/>
                          <a:ea typeface="+mn-ea"/>
                        </a:rPr>
                        <a:t>重大风险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a:effectLst/>
                          <a:latin typeface="+mn-ea"/>
                          <a:ea typeface="+mn-ea"/>
                        </a:rPr>
                        <a:t>较大风险</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a:effectLst/>
                          <a:latin typeface="+mn-ea"/>
                          <a:ea typeface="+mn-ea"/>
                        </a:rPr>
                        <a:t>一般风险</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03981">
                <a:tc vMerge="1">
                  <a:tcPr/>
                </a:tc>
                <a:tc>
                  <a:txBody>
                    <a:bodyPr/>
                    <a:lstStyle/>
                    <a:p>
                      <a:pPr algn="ctr">
                        <a:spcAft>
                          <a:spcPts val="0"/>
                        </a:spcAft>
                      </a:pPr>
                      <a:r>
                        <a:rPr lang="en-US" sz="1800" kern="100" dirty="0">
                          <a:effectLst/>
                          <a:latin typeface="+mn-ea"/>
                          <a:ea typeface="+mn-ea"/>
                        </a:rPr>
                        <a:t>B</a:t>
                      </a:r>
                      <a:r>
                        <a:rPr lang="zh-CN" sz="1800" kern="100" dirty="0">
                          <a:effectLst/>
                          <a:latin typeface="+mn-ea"/>
                          <a:ea typeface="+mn-ea"/>
                        </a:rPr>
                        <a:t>（较有可能）</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a:effectLst/>
                          <a:latin typeface="+mn-ea"/>
                          <a:ea typeface="+mn-ea"/>
                        </a:rPr>
                        <a:t>重大风险</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mn-ea"/>
                          <a:ea typeface="+mn-ea"/>
                        </a:rPr>
                        <a:t>重大风险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mn-ea"/>
                          <a:ea typeface="+mn-ea"/>
                        </a:rPr>
                        <a:t>重大风险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dirty="0">
                          <a:effectLst/>
                          <a:latin typeface="+mn-ea"/>
                          <a:ea typeface="+mn-ea"/>
                        </a:rPr>
                        <a:t>较大风险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mn-ea"/>
                          <a:ea typeface="+mn-ea"/>
                        </a:rPr>
                        <a:t>一般风险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03981">
                <a:tc vMerge="1">
                  <a:tcPr/>
                </a:tc>
                <a:tc>
                  <a:txBody>
                    <a:bodyPr/>
                    <a:lstStyle/>
                    <a:p>
                      <a:pPr algn="ctr">
                        <a:spcAft>
                          <a:spcPts val="0"/>
                        </a:spcAft>
                      </a:pPr>
                      <a:r>
                        <a:rPr lang="en-US" sz="1800" kern="100" dirty="0">
                          <a:effectLst/>
                          <a:latin typeface="+mn-ea"/>
                          <a:ea typeface="+mn-ea"/>
                        </a:rPr>
                        <a:t>C</a:t>
                      </a:r>
                      <a:r>
                        <a:rPr lang="zh-CN" sz="1800" kern="100" dirty="0">
                          <a:effectLst/>
                          <a:latin typeface="+mn-ea"/>
                          <a:ea typeface="+mn-ea"/>
                        </a:rPr>
                        <a:t>（有可能）</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effectLst/>
                          <a:latin typeface="+mn-ea"/>
                          <a:ea typeface="+mn-ea"/>
                        </a:rPr>
                        <a:t>重大风险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zh-CN" sz="1800" kern="100">
                          <a:effectLst/>
                          <a:latin typeface="+mn-ea"/>
                          <a:ea typeface="+mn-ea"/>
                        </a:rPr>
                        <a:t>较大风险</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a:effectLst/>
                          <a:latin typeface="+mn-ea"/>
                          <a:ea typeface="+mn-ea"/>
                        </a:rPr>
                        <a:t>较大风险</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mn-ea"/>
                          <a:ea typeface="+mn-ea"/>
                        </a:rPr>
                        <a:t>较大风险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mn-ea"/>
                          <a:ea typeface="+mn-ea"/>
                        </a:rPr>
                        <a:t>低风险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03981">
                <a:tc vMerge="1">
                  <a:tcPr/>
                </a:tc>
                <a:tc>
                  <a:txBody>
                    <a:bodyPr/>
                    <a:lstStyle/>
                    <a:p>
                      <a:pPr algn="ctr">
                        <a:spcAft>
                          <a:spcPts val="0"/>
                        </a:spcAft>
                      </a:pPr>
                      <a:r>
                        <a:rPr lang="en-US" sz="1800" kern="100" dirty="0">
                          <a:effectLst/>
                          <a:latin typeface="+mn-ea"/>
                          <a:ea typeface="+mn-ea"/>
                        </a:rPr>
                        <a:t>D</a:t>
                      </a:r>
                      <a:r>
                        <a:rPr lang="zh-CN" sz="1800" kern="100" dirty="0">
                          <a:effectLst/>
                          <a:latin typeface="+mn-ea"/>
                          <a:ea typeface="+mn-ea"/>
                        </a:rPr>
                        <a:t>（较不可能）</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effectLst/>
                          <a:latin typeface="+mn-ea"/>
                          <a:ea typeface="+mn-ea"/>
                        </a:rPr>
                        <a:t>较大风险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a:effectLst/>
                          <a:latin typeface="+mn-ea"/>
                          <a:ea typeface="+mn-ea"/>
                        </a:rPr>
                        <a:t>较大风险</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mn-ea"/>
                          <a:ea typeface="+mn-ea"/>
                        </a:rPr>
                        <a:t>较大风险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CN" sz="1800" kern="100" dirty="0">
                          <a:effectLst/>
                          <a:latin typeface="+mn-ea"/>
                          <a:ea typeface="+mn-ea"/>
                        </a:rPr>
                        <a:t>一般风险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800" kern="100" dirty="0">
                          <a:effectLst/>
                          <a:latin typeface="+mn-ea"/>
                          <a:ea typeface="+mn-ea"/>
                        </a:rPr>
                        <a:t>低风险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32111">
                <a:tc vMerge="1">
                  <a:tcPr/>
                </a:tc>
                <a:tc>
                  <a:txBody>
                    <a:bodyPr/>
                    <a:lstStyle/>
                    <a:p>
                      <a:pPr algn="ctr">
                        <a:spcAft>
                          <a:spcPts val="0"/>
                        </a:spcAft>
                      </a:pPr>
                      <a:r>
                        <a:rPr lang="en-US" sz="1800" kern="100">
                          <a:effectLst/>
                          <a:latin typeface="+mn-ea"/>
                          <a:ea typeface="+mn-ea"/>
                        </a:rPr>
                        <a:t>E</a:t>
                      </a:r>
                      <a:r>
                        <a:rPr lang="zh-CN" sz="1800" kern="100">
                          <a:effectLst/>
                          <a:latin typeface="+mn-ea"/>
                          <a:ea typeface="+mn-ea"/>
                        </a:rPr>
                        <a:t>（基本不可能）</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a:effectLst/>
                          <a:latin typeface="+mn-ea"/>
                          <a:ea typeface="+mn-ea"/>
                        </a:rPr>
                        <a:t>一般风险</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800" kern="100">
                          <a:effectLst/>
                          <a:latin typeface="+mn-ea"/>
                          <a:ea typeface="+mn-ea"/>
                        </a:rPr>
                        <a:t>一般风险</a:t>
                      </a:r>
                      <a:endParaRPr lang="zh-CN" sz="1800" kern="10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800" kern="100" dirty="0">
                          <a:effectLst/>
                          <a:latin typeface="+mn-ea"/>
                          <a:ea typeface="+mn-ea"/>
                        </a:rPr>
                        <a:t>一般风险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800" kern="100" dirty="0">
                          <a:effectLst/>
                          <a:latin typeface="+mn-ea"/>
                          <a:ea typeface="+mn-ea"/>
                        </a:rPr>
                        <a:t>低风险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zh-CN" sz="1800" kern="100" dirty="0">
                          <a:effectLst/>
                          <a:latin typeface="+mn-ea"/>
                          <a:ea typeface="+mn-ea"/>
                        </a:rPr>
                        <a:t>低风险</a:t>
                      </a:r>
                      <a:endParaRPr lang="zh-CN" sz="1800" kern="100" dirty="0">
                        <a:effectLst/>
                        <a:latin typeface="+mn-ea"/>
                        <a:ea typeface="+mn-ea"/>
                      </a:endParaRPr>
                    </a:p>
                  </a:txBody>
                  <a:tcPr marL="14605" marR="14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19" name="Freeform 8"/>
          <p:cNvSpPr/>
          <p:nvPr/>
        </p:nvSpPr>
        <p:spPr bwMode="auto">
          <a:xfrm>
            <a:off x="6431772" y="402277"/>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0" name="TextBox 44"/>
          <p:cNvSpPr txBox="1"/>
          <p:nvPr/>
        </p:nvSpPr>
        <p:spPr>
          <a:xfrm>
            <a:off x="6571930" y="402277"/>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等级判定矩阵图</a:t>
            </a:r>
            <a:endParaRPr lang="en-US" altLang="zh-CN" sz="2000" spc="70" dirty="0">
              <a:solidFill>
                <a:schemeClr val="bg1"/>
              </a:solidFill>
              <a:latin typeface="+mj-ea"/>
            </a:endParaRPr>
          </a:p>
        </p:txBody>
      </p:sp>
    </p:spTree>
  </p:cSld>
  <p:clrMapOvr>
    <a:masterClrMapping/>
  </p:clrMapOvr>
  <p:transition spd="slow" advTm="9988">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485490"/>
            <a:ext cx="6577781" cy="2208297"/>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en-US" sz="2000" dirty="0">
                <a:latin typeface="黑体" panose="02010609060101010101" pitchFamily="18" charset="-122"/>
                <a:ea typeface="黑体" panose="02010609060101010101" pitchFamily="18" charset="-122"/>
                <a:sym typeface="Arial" panose="020B0604020202020204" pitchFamily="34" charset="0"/>
              </a:rPr>
              <a:t>为了系统找出系统中</a:t>
            </a:r>
            <a:r>
              <a:rPr lang="zh-CN" altLang="en-US" sz="2000" dirty="0" smtClean="0">
                <a:latin typeface="黑体" panose="02010609060101010101" pitchFamily="18" charset="-122"/>
                <a:ea typeface="黑体" panose="02010609060101010101" pitchFamily="18" charset="-122"/>
                <a:sym typeface="Arial" panose="020B0604020202020204" pitchFamily="34" charset="0"/>
              </a:rPr>
              <a:t>的</a:t>
            </a:r>
            <a:r>
              <a:rPr lang="zh-CN" altLang="en-US" sz="2000" dirty="0" smtClean="0">
                <a:solidFill>
                  <a:srgbClr val="FF0000"/>
                </a:solidFill>
                <a:latin typeface="黑体" panose="02010609060101010101" pitchFamily="18" charset="-122"/>
                <a:ea typeface="黑体" panose="02010609060101010101" pitchFamily="18" charset="-122"/>
                <a:sym typeface="Arial" panose="020B0604020202020204" pitchFamily="34" charset="0"/>
              </a:rPr>
              <a:t>风险因素</a:t>
            </a:r>
            <a:r>
              <a:rPr lang="zh-CN" altLang="en-US" sz="2000" dirty="0">
                <a:latin typeface="黑体" panose="02010609060101010101" pitchFamily="18" charset="-122"/>
                <a:ea typeface="黑体" panose="02010609060101010101" pitchFamily="18" charset="-122"/>
                <a:sym typeface="Arial" panose="020B0604020202020204" pitchFamily="34" charset="0"/>
              </a:rPr>
              <a:t>，把系统加以剖析，列出各层次</a:t>
            </a:r>
            <a:r>
              <a:rPr lang="zh-CN" altLang="en-US" sz="2000" dirty="0" smtClean="0">
                <a:latin typeface="黑体" panose="02010609060101010101" pitchFamily="18" charset="-122"/>
                <a:ea typeface="黑体" panose="02010609060101010101" pitchFamily="18" charset="-122"/>
                <a:sym typeface="Arial" panose="020B0604020202020204" pitchFamily="34" charset="0"/>
              </a:rPr>
              <a:t>的</a:t>
            </a:r>
            <a:r>
              <a:rPr lang="zh-CN" altLang="en-US" sz="2000" dirty="0" smtClean="0">
                <a:solidFill>
                  <a:srgbClr val="FF0000"/>
                </a:solidFill>
                <a:latin typeface="黑体" panose="02010609060101010101" pitchFamily="18" charset="-122"/>
                <a:ea typeface="黑体" panose="02010609060101010101" pitchFamily="18" charset="-122"/>
                <a:sym typeface="Arial" panose="020B0604020202020204" pitchFamily="34" charset="0"/>
              </a:rPr>
              <a:t>风险因素</a:t>
            </a:r>
            <a:r>
              <a:rPr lang="zh-CN" altLang="en-US" sz="2000" dirty="0" smtClean="0">
                <a:latin typeface="黑体" panose="02010609060101010101" pitchFamily="18" charset="-122"/>
                <a:ea typeface="黑体" panose="02010609060101010101" pitchFamily="18" charset="-122"/>
                <a:sym typeface="Arial" panose="020B0604020202020204" pitchFamily="34" charset="0"/>
              </a:rPr>
              <a:t>，</a:t>
            </a:r>
            <a:r>
              <a:rPr lang="zh-CN" altLang="en-US" sz="2000" dirty="0">
                <a:latin typeface="黑体" panose="02010609060101010101" pitchFamily="18" charset="-122"/>
                <a:ea typeface="黑体" panose="02010609060101010101" pitchFamily="18" charset="-122"/>
                <a:sym typeface="Arial" panose="020B0604020202020204" pitchFamily="34" charset="0"/>
              </a:rPr>
              <a:t>然后确定</a:t>
            </a:r>
            <a:r>
              <a:rPr lang="zh-CN" altLang="en-US" sz="2000" dirty="0">
                <a:solidFill>
                  <a:srgbClr val="FF0000"/>
                </a:solidFill>
                <a:latin typeface="黑体" panose="02010609060101010101" pitchFamily="18" charset="-122"/>
                <a:ea typeface="黑体" panose="02010609060101010101" pitchFamily="18" charset="-122"/>
                <a:sym typeface="Arial" panose="020B0604020202020204" pitchFamily="34" charset="0"/>
              </a:rPr>
              <a:t>检查项目</a:t>
            </a:r>
            <a:r>
              <a:rPr lang="zh-CN" altLang="en-US" sz="2000" dirty="0">
                <a:latin typeface="黑体" panose="02010609060101010101" pitchFamily="18" charset="-122"/>
                <a:ea typeface="黑体" panose="02010609060101010101" pitchFamily="18" charset="-122"/>
                <a:sym typeface="Arial" panose="020B0604020202020204" pitchFamily="34" charset="0"/>
              </a:rPr>
              <a:t>，以</a:t>
            </a:r>
            <a:r>
              <a:rPr lang="zh-CN" altLang="en-US" sz="2000" dirty="0">
                <a:solidFill>
                  <a:srgbClr val="FF0000"/>
                </a:solidFill>
                <a:latin typeface="黑体" panose="02010609060101010101" pitchFamily="18" charset="-122"/>
                <a:ea typeface="黑体" panose="02010609060101010101" pitchFamily="18" charset="-122"/>
                <a:sym typeface="Arial" panose="020B0604020202020204" pitchFamily="34" charset="0"/>
              </a:rPr>
              <a:t>提问</a:t>
            </a:r>
            <a:r>
              <a:rPr lang="zh-CN" altLang="en-US" sz="2000" dirty="0">
                <a:latin typeface="黑体" panose="02010609060101010101" pitchFamily="18" charset="-122"/>
                <a:ea typeface="黑体" panose="02010609060101010101" pitchFamily="18" charset="-122"/>
                <a:sym typeface="Arial" panose="020B0604020202020204" pitchFamily="34" charset="0"/>
              </a:rPr>
              <a:t>的方式把检查项目按系统的组成顺序编制成表，以便进行检查或</a:t>
            </a:r>
            <a:r>
              <a:rPr lang="zh-CN" altLang="en-US" sz="2000" dirty="0" smtClean="0">
                <a:latin typeface="黑体" panose="02010609060101010101" pitchFamily="18" charset="-122"/>
                <a:ea typeface="黑体" panose="02010609060101010101" pitchFamily="18" charset="-122"/>
                <a:sym typeface="Arial" panose="020B0604020202020204" pitchFamily="34" charset="0"/>
              </a:rPr>
              <a:t>评估，</a:t>
            </a:r>
            <a:r>
              <a:rPr lang="zh-CN" altLang="en-US" sz="2000" dirty="0">
                <a:latin typeface="黑体" panose="02010609060101010101" pitchFamily="18" charset="-122"/>
                <a:ea typeface="黑体" panose="02010609060101010101" pitchFamily="18" charset="-122"/>
                <a:sym typeface="Arial" panose="020B0604020202020204" pitchFamily="34" charset="0"/>
              </a:rPr>
              <a:t>这种表叫</a:t>
            </a:r>
            <a:r>
              <a:rPr lang="zh-CN" altLang="en-US" sz="2000" dirty="0">
                <a:solidFill>
                  <a:srgbClr val="FF0000"/>
                </a:solidFill>
                <a:latin typeface="黑体" panose="02010609060101010101" pitchFamily="18" charset="-122"/>
                <a:ea typeface="黑体" panose="02010609060101010101" pitchFamily="18" charset="-122"/>
                <a:sym typeface="Arial" panose="020B0604020202020204" pitchFamily="34" charset="0"/>
              </a:rPr>
              <a:t>安全检查</a:t>
            </a:r>
            <a:r>
              <a:rPr lang="zh-CN" altLang="en-US" sz="2000" dirty="0" smtClean="0">
                <a:solidFill>
                  <a:srgbClr val="FF0000"/>
                </a:solidFill>
                <a:latin typeface="黑体" panose="02010609060101010101" pitchFamily="18" charset="-122"/>
                <a:ea typeface="黑体" panose="02010609060101010101" pitchFamily="18" charset="-122"/>
                <a:sym typeface="Arial" panose="020B0604020202020204" pitchFamily="34" charset="0"/>
              </a:rPr>
              <a:t>表</a:t>
            </a:r>
            <a:endParaRPr lang="en-US" altLang="zh-CN" sz="2000" dirty="0" smtClean="0">
              <a:solidFill>
                <a:srgbClr val="FF0000"/>
              </a:solidFill>
              <a:latin typeface="黑体" panose="02010609060101010101" pitchFamily="18" charset="-122"/>
              <a:ea typeface="黑体" panose="02010609060101010101" pitchFamily="18"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endParaRPr lang="en-US" altLang="zh-CN" sz="1000" dirty="0">
              <a:latin typeface="黑体" panose="02010609060101010101" pitchFamily="18" charset="-122"/>
              <a:ea typeface="黑体" panose="02010609060101010101" pitchFamily="18" charset="-122"/>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smtClean="0">
                <a:latin typeface="黑体" panose="02010609060101010101" pitchFamily="18" charset="-122"/>
                <a:ea typeface="黑体" panose="02010609060101010101" pitchFamily="18" charset="-122"/>
                <a:sym typeface="Arial" panose="020B0604020202020204" pitchFamily="34" charset="0"/>
              </a:rPr>
              <a:t>适用于</a:t>
            </a:r>
            <a:r>
              <a:rPr lang="zh-CN" altLang="en-US" sz="2000" dirty="0" smtClean="0">
                <a:solidFill>
                  <a:srgbClr val="FF0000"/>
                </a:solidFill>
                <a:latin typeface="黑体" panose="02010609060101010101" pitchFamily="18" charset="-122"/>
                <a:ea typeface="黑体" panose="02010609060101010101" pitchFamily="18" charset="-122"/>
                <a:sym typeface="Arial" panose="020B0604020202020204" pitchFamily="34" charset="0"/>
              </a:rPr>
              <a:t>设备设施管理活动</a:t>
            </a:r>
            <a:endParaRPr lang="en-US" altLang="zh-CN" sz="1000" dirty="0">
              <a:latin typeface="黑体" panose="02010609060101010101" pitchFamily="18" charset="-122"/>
              <a:ea typeface="黑体" panose="02010609060101010101" pitchFamily="18" charset="-122"/>
              <a:sym typeface="Arial" panose="020B0604020202020204" pitchFamily="34" charset="0"/>
            </a:endParaRPr>
          </a:p>
        </p:txBody>
      </p:sp>
      <p:sp>
        <p:nvSpPr>
          <p:cNvPr id="29" name="五边形 28"/>
          <p:cNvSpPr/>
          <p:nvPr/>
        </p:nvSpPr>
        <p:spPr bwMode="auto">
          <a:xfrm>
            <a:off x="643030" y="1657309"/>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1" name="五边形 30"/>
          <p:cNvSpPr/>
          <p:nvPr/>
        </p:nvSpPr>
        <p:spPr bwMode="auto">
          <a:xfrm>
            <a:off x="665645" y="3371891"/>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7" name="Freeform 8"/>
          <p:cNvSpPr/>
          <p:nvPr/>
        </p:nvSpPr>
        <p:spPr bwMode="auto">
          <a:xfrm>
            <a:off x="4486862" y="407020"/>
            <a:ext cx="2167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21547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安全风险评估</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9897D66-E832-4895-BDE4-3E6C07878094}"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6758306" y="399766"/>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6840408" y="399766"/>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bg1"/>
                </a:solidFill>
                <a:latin typeface="+mj-ea"/>
              </a:rPr>
              <a:t>安全检查表</a:t>
            </a:r>
            <a:r>
              <a:rPr lang="zh-CN" altLang="en-US" sz="2000" spc="70" dirty="0" smtClean="0">
                <a:solidFill>
                  <a:schemeClr val="bg1"/>
                </a:solidFill>
                <a:latin typeface="+mj-ea"/>
              </a:rPr>
              <a:t>法</a:t>
            </a:r>
            <a:endParaRPr lang="en-US" altLang="zh-CN" sz="2000" spc="70" dirty="0">
              <a:solidFill>
                <a:schemeClr val="bg1"/>
              </a:solidFill>
              <a:latin typeface="+mj-ea"/>
            </a:endParaRPr>
          </a:p>
        </p:txBody>
      </p:sp>
    </p:spTree>
  </p:cSld>
  <p:clrMapOvr>
    <a:masterClrMapping/>
  </p:clrMapOvr>
  <p:transition spd="slow" advTm="16748">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2" name="矩形标注 11"/>
          <p:cNvSpPr/>
          <p:nvPr/>
        </p:nvSpPr>
        <p:spPr bwMode="auto">
          <a:xfrm>
            <a:off x="530155" y="1587036"/>
            <a:ext cx="8055045" cy="2603964"/>
          </a:xfrm>
          <a:prstGeom prst="wedgeRectCallout">
            <a:avLst>
              <a:gd name="adj1" fmla="val -52811"/>
              <a:gd name="adj2" fmla="val -47262"/>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3" name="TextBox 12"/>
          <p:cNvSpPr txBox="1"/>
          <p:nvPr/>
        </p:nvSpPr>
        <p:spPr>
          <a:xfrm>
            <a:off x="55553" y="879150"/>
            <a:ext cx="976512" cy="707886"/>
          </a:xfrm>
          <a:prstGeom prst="rect">
            <a:avLst/>
          </a:prstGeom>
          <a:noFill/>
        </p:spPr>
        <p:txBody>
          <a:bodyPr wrap="square" rtlCol="0">
            <a:spAutoFit/>
          </a:bodyPr>
          <a:lstStyle/>
          <a:p>
            <a:r>
              <a:rPr lang="zh-CN" altLang="en-US" sz="2000" dirty="0" smtClean="0"/>
              <a:t>标准</a:t>
            </a:r>
            <a:endParaRPr lang="en-US" altLang="zh-CN" sz="2000" dirty="0" smtClean="0"/>
          </a:p>
          <a:p>
            <a:r>
              <a:rPr lang="zh-CN" altLang="en-US" sz="2000" dirty="0" smtClean="0"/>
              <a:t>附录</a:t>
            </a:r>
            <a:r>
              <a:rPr lang="en-US" altLang="zh-CN" sz="2000" dirty="0" smtClean="0"/>
              <a:t>D</a:t>
            </a:r>
            <a:endParaRPr lang="zh-CN" altLang="en-US" sz="2000" dirty="0"/>
          </a:p>
        </p:txBody>
      </p:sp>
      <p:graphicFrame>
        <p:nvGraphicFramePr>
          <p:cNvPr id="3" name="表格 2"/>
          <p:cNvGraphicFramePr>
            <a:graphicFrameLocks noGrp="1"/>
          </p:cNvGraphicFramePr>
          <p:nvPr/>
        </p:nvGraphicFramePr>
        <p:xfrm>
          <a:off x="628650" y="1646324"/>
          <a:ext cx="7886699" cy="2438400"/>
        </p:xfrm>
        <a:graphic>
          <a:graphicData uri="http://schemas.openxmlformats.org/drawingml/2006/table">
            <a:tbl>
              <a:tblPr firstRow="1" firstCol="1" bandRow="1">
                <a:tableStyleId>{5C22544A-7EE6-4342-B048-85BDC9FD1C3A}</a:tableStyleId>
              </a:tblPr>
              <a:tblGrid>
                <a:gridCol w="374269"/>
                <a:gridCol w="658198"/>
                <a:gridCol w="784184"/>
                <a:gridCol w="2962199"/>
                <a:gridCol w="609647"/>
                <a:gridCol w="700603"/>
                <a:gridCol w="609647"/>
                <a:gridCol w="609647"/>
                <a:gridCol w="578305"/>
              </a:tblGrid>
              <a:tr h="309740">
                <a:tc>
                  <a:txBody>
                    <a:bodyPr/>
                    <a:lstStyle/>
                    <a:p>
                      <a:pPr algn="ctr">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66373" marR="66373" marT="0" marB="0"/>
                </a:tc>
                <a:tc>
                  <a:txBody>
                    <a:bodyPr/>
                    <a:lstStyle/>
                    <a:p>
                      <a:pPr algn="ctr">
                        <a:spcAft>
                          <a:spcPts val="0"/>
                        </a:spcAft>
                      </a:pPr>
                      <a:r>
                        <a:rPr lang="zh-CN" sz="1600" kern="100" dirty="0">
                          <a:effectLst/>
                        </a:rPr>
                        <a:t>风险因素</a:t>
                      </a:r>
                      <a:endParaRPr lang="zh-CN" sz="1600" kern="100" dirty="0">
                        <a:effectLst/>
                        <a:latin typeface="Times New Roman" panose="02020603050405020304"/>
                        <a:ea typeface="宋体" panose="02010600030101010101" pitchFamily="2" charset="-122"/>
                      </a:endParaRPr>
                    </a:p>
                  </a:txBody>
                  <a:tcPr marL="66373" marR="66373" marT="0" marB="0"/>
                </a:tc>
                <a:tc>
                  <a:txBody>
                    <a:bodyPr/>
                    <a:lstStyle/>
                    <a:p>
                      <a:pPr algn="ctr">
                        <a:spcAft>
                          <a:spcPts val="0"/>
                        </a:spcAft>
                      </a:pPr>
                      <a:r>
                        <a:rPr lang="zh-CN" sz="1600" kern="100">
                          <a:effectLst/>
                        </a:rPr>
                        <a:t>风险指标</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a:effectLst/>
                        </a:rPr>
                        <a:t>标准要求</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a:effectLst/>
                        </a:rPr>
                        <a:t>评价标准</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a:effectLst/>
                        </a:rPr>
                        <a:t>子系统权重</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a:effectLst/>
                        </a:rPr>
                        <a:t>种类系数</a:t>
                      </a:r>
                      <a:endParaRPr lang="zh-CN" sz="1600" kern="100">
                        <a:effectLst/>
                        <a:latin typeface="Times New Roman" panose="02020603050405020304"/>
                        <a:ea typeface="宋体" panose="02010600030101010101" pitchFamily="2" charset="-122"/>
                      </a:endParaRPr>
                    </a:p>
                  </a:txBody>
                  <a:tcPr marL="66373" marR="66373" marT="0" marB="0"/>
                </a:tc>
                <a:tc>
                  <a:txBody>
                    <a:bodyPr/>
                    <a:lstStyle/>
                    <a:p>
                      <a:pPr algn="ctr">
                        <a:spcAft>
                          <a:spcPts val="0"/>
                        </a:spcAft>
                      </a:pPr>
                      <a:r>
                        <a:rPr lang="zh-CN" sz="1600" kern="100">
                          <a:effectLst/>
                        </a:rPr>
                        <a:t>评价分数</a:t>
                      </a:r>
                      <a:endParaRPr lang="zh-CN" sz="1600" kern="100">
                        <a:effectLst/>
                        <a:latin typeface="Times New Roman" panose="02020603050405020304"/>
                        <a:ea typeface="宋体" panose="02010600030101010101" pitchFamily="2" charset="-122"/>
                      </a:endParaRPr>
                    </a:p>
                  </a:txBody>
                  <a:tcPr marL="66373" marR="66373" marT="0" marB="0"/>
                </a:tc>
                <a:tc>
                  <a:txBody>
                    <a:bodyPr/>
                    <a:lstStyle/>
                    <a:p>
                      <a:pPr algn="ctr">
                        <a:spcAft>
                          <a:spcPts val="0"/>
                        </a:spcAft>
                      </a:pPr>
                      <a:r>
                        <a:rPr lang="zh-CN" sz="1600" kern="100">
                          <a:effectLst/>
                        </a:rPr>
                        <a:t>风险级别</a:t>
                      </a:r>
                      <a:endParaRPr lang="zh-CN" sz="1600" kern="100">
                        <a:effectLst/>
                        <a:latin typeface="Times New Roman" panose="02020603050405020304"/>
                        <a:ea typeface="宋体" panose="02010600030101010101" pitchFamily="2" charset="-122"/>
                      </a:endParaRPr>
                    </a:p>
                  </a:txBody>
                  <a:tcPr marL="66373" marR="66373" marT="0" marB="0"/>
                </a:tc>
              </a:tr>
              <a:tr h="309740">
                <a:tc>
                  <a:txBody>
                    <a:bodyPr/>
                    <a:lstStyle/>
                    <a:p>
                      <a:pPr marL="0" lvl="0" indent="0" algn="ctr">
                        <a:spcAft>
                          <a:spcPts val="0"/>
                        </a:spcAft>
                        <a:buClr>
                          <a:srgbClr val="000000"/>
                        </a:buClr>
                        <a:buFont typeface="宋体" panose="02010600030101010101" pitchFamily="2" charset="-122"/>
                        <a:buNone/>
                      </a:pPr>
                      <a:r>
                        <a:rPr lang="en-US" sz="1600" kern="100" dirty="0">
                          <a:effectLst/>
                        </a:rPr>
                        <a:t> </a:t>
                      </a:r>
                      <a:r>
                        <a:rPr lang="en-US" sz="1600" kern="100" dirty="0" smtClean="0">
                          <a:effectLst/>
                        </a:rPr>
                        <a:t>1</a:t>
                      </a:r>
                      <a:endParaRPr lang="zh-CN" sz="1600" kern="100" dirty="0">
                        <a:effectLst/>
                        <a:latin typeface="Times New Roman" panose="02020603050405020304"/>
                        <a:ea typeface="宋体" panose="02010600030101010101" pitchFamily="2" charset="-122"/>
                      </a:endParaRPr>
                    </a:p>
                  </a:txBody>
                  <a:tcPr marL="66373" marR="66373" marT="0" marB="0"/>
                </a:tc>
                <a:tc rowSpan="3">
                  <a:txBody>
                    <a:bodyPr/>
                    <a:lstStyle/>
                    <a:p>
                      <a:pPr algn="ctr">
                        <a:spcAft>
                          <a:spcPts val="0"/>
                        </a:spcAft>
                      </a:pPr>
                      <a:r>
                        <a:rPr lang="zh-CN" sz="1600" kern="100" dirty="0" smtClean="0">
                          <a:effectLst/>
                        </a:rPr>
                        <a:t>人的因素</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dirty="0">
                          <a:effectLst/>
                        </a:rPr>
                        <a:t>人员持证</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l">
                        <a:spcAft>
                          <a:spcPts val="0"/>
                        </a:spcAft>
                      </a:pPr>
                      <a:r>
                        <a:rPr lang="zh-CN" sz="1600" kern="100" dirty="0">
                          <a:effectLst/>
                        </a:rPr>
                        <a:t>安全管理人员、作业人员应按规定持证，证书在有效期内且范围能涵盖作业内容</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a:effectLst/>
                        </a:rPr>
                        <a:t> </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a:effectLst/>
                        </a:rPr>
                        <a:t>W</a:t>
                      </a:r>
                      <a:r>
                        <a:rPr lang="en-US" sz="1600" kern="100" baseline="-25000">
                          <a:effectLst/>
                        </a:rPr>
                        <a:t>p</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a:effectLst/>
                        </a:rPr>
                        <a:t>W</a:t>
                      </a:r>
                      <a:r>
                        <a:rPr lang="en-US" sz="1600" kern="100" baseline="-25000">
                          <a:effectLst/>
                        </a:rPr>
                        <a:t>K</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a:effectLst/>
                        </a:rPr>
                        <a:t> </a:t>
                      </a:r>
                      <a:endParaRPr lang="zh-CN" sz="1600" kern="100">
                        <a:effectLst/>
                        <a:latin typeface="Times New Roman" panose="02020603050405020304"/>
                        <a:ea typeface="宋体" panose="02010600030101010101" pitchFamily="2" charset="-122"/>
                      </a:endParaRPr>
                    </a:p>
                  </a:txBody>
                  <a:tcPr marL="66373" marR="66373" marT="0" marB="0"/>
                </a:tc>
                <a:tc>
                  <a:txBody>
                    <a:bodyPr/>
                    <a:lstStyle/>
                    <a:p>
                      <a:pPr algn="ctr">
                        <a:spcAft>
                          <a:spcPts val="0"/>
                        </a:spcAft>
                      </a:pPr>
                      <a:r>
                        <a:rPr lang="en-US" sz="1600" kern="100">
                          <a:effectLst/>
                        </a:rPr>
                        <a:t> </a:t>
                      </a:r>
                      <a:endParaRPr lang="zh-CN" sz="1600" kern="100">
                        <a:effectLst/>
                        <a:latin typeface="Times New Roman" panose="02020603050405020304"/>
                        <a:ea typeface="宋体" panose="02010600030101010101" pitchFamily="2" charset="-122"/>
                      </a:endParaRPr>
                    </a:p>
                  </a:txBody>
                  <a:tcPr marL="66373" marR="66373" marT="0" marB="0"/>
                </a:tc>
              </a:tr>
              <a:tr h="309740">
                <a:tc>
                  <a:txBody>
                    <a:bodyPr/>
                    <a:lstStyle/>
                    <a:p>
                      <a:pPr marL="0" lvl="0" indent="0" algn="ctr">
                        <a:spcAft>
                          <a:spcPts val="0"/>
                        </a:spcAft>
                        <a:buClr>
                          <a:srgbClr val="000000"/>
                        </a:buClr>
                        <a:buFont typeface="宋体" panose="02010600030101010101" pitchFamily="2" charset="-122"/>
                        <a:buNone/>
                      </a:pPr>
                      <a:r>
                        <a:rPr lang="en-US" sz="1600" kern="100" dirty="0" smtClean="0">
                          <a:effectLst/>
                        </a:rPr>
                        <a:t>2</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tc>
                <a:tc vMerge="1">
                  <a:tcPr/>
                </a:tc>
                <a:tc>
                  <a:txBody>
                    <a:bodyPr/>
                    <a:lstStyle/>
                    <a:p>
                      <a:pPr algn="ctr">
                        <a:spcAft>
                          <a:spcPts val="0"/>
                        </a:spcAft>
                      </a:pPr>
                      <a:r>
                        <a:rPr lang="zh-CN" sz="1600" kern="100">
                          <a:effectLst/>
                        </a:rPr>
                        <a:t>人员安全培训</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l">
                        <a:spcAft>
                          <a:spcPts val="0"/>
                        </a:spcAft>
                      </a:pPr>
                      <a:r>
                        <a:rPr lang="zh-CN" sz="1600" kern="100" dirty="0">
                          <a:effectLst/>
                        </a:rPr>
                        <a:t>制定安全培训计划，按规定开展安全培训，并覆盖相关人员</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dirty="0" err="1">
                          <a:effectLst/>
                        </a:rPr>
                        <a:t>W</a:t>
                      </a:r>
                      <a:r>
                        <a:rPr lang="en-US" sz="1600" kern="100" baseline="-25000" dirty="0" err="1">
                          <a:effectLst/>
                        </a:rPr>
                        <a:t>p</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a:effectLst/>
                        </a:rPr>
                        <a:t>W</a:t>
                      </a:r>
                      <a:r>
                        <a:rPr lang="en-US" sz="1600" kern="100" baseline="-25000">
                          <a:effectLst/>
                        </a:rPr>
                        <a:t>K</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a:effectLst/>
                        </a:rPr>
                        <a:t> </a:t>
                      </a:r>
                      <a:endParaRPr lang="zh-CN" sz="1600" kern="100">
                        <a:effectLst/>
                        <a:latin typeface="Times New Roman" panose="02020603050405020304"/>
                        <a:ea typeface="宋体" panose="02010600030101010101" pitchFamily="2" charset="-122"/>
                      </a:endParaRPr>
                    </a:p>
                  </a:txBody>
                  <a:tcPr marL="66373" marR="66373" marT="0" marB="0"/>
                </a:tc>
                <a:tc>
                  <a:txBody>
                    <a:bodyPr/>
                    <a:lstStyle/>
                    <a:p>
                      <a:pPr algn="ctr">
                        <a:spcAft>
                          <a:spcPts val="0"/>
                        </a:spcAft>
                      </a:pPr>
                      <a:r>
                        <a:rPr lang="en-US" sz="1600" kern="100">
                          <a:effectLst/>
                        </a:rPr>
                        <a:t> </a:t>
                      </a:r>
                      <a:endParaRPr lang="zh-CN" sz="1600" kern="100">
                        <a:effectLst/>
                        <a:latin typeface="Times New Roman" panose="02020603050405020304"/>
                        <a:ea typeface="宋体" panose="02010600030101010101" pitchFamily="2" charset="-122"/>
                      </a:endParaRPr>
                    </a:p>
                  </a:txBody>
                  <a:tcPr marL="66373" marR="66373" marT="0" marB="0"/>
                </a:tc>
              </a:tr>
              <a:tr h="154870">
                <a:tc>
                  <a:txBody>
                    <a:bodyPr/>
                    <a:lstStyle/>
                    <a:p>
                      <a:pPr marL="0" lvl="0" indent="0" algn="ctr">
                        <a:spcAft>
                          <a:spcPts val="0"/>
                        </a:spcAft>
                        <a:buClr>
                          <a:srgbClr val="000000"/>
                        </a:buClr>
                        <a:buFont typeface="宋体" panose="02010600030101010101" pitchFamily="2" charset="-122"/>
                        <a:buNone/>
                      </a:pPr>
                      <a:r>
                        <a:rPr lang="en-US" sz="1600" kern="100" dirty="0">
                          <a:effectLst/>
                        </a:rPr>
                        <a:t> </a:t>
                      </a:r>
                      <a:r>
                        <a:rPr lang="en-US" sz="1600" kern="100" dirty="0" smtClean="0">
                          <a:effectLst/>
                        </a:rPr>
                        <a:t>3</a:t>
                      </a:r>
                      <a:endParaRPr lang="zh-CN" sz="1600" kern="100" dirty="0">
                        <a:effectLst/>
                        <a:latin typeface="Times New Roman" panose="02020603050405020304"/>
                        <a:ea typeface="宋体" panose="02010600030101010101" pitchFamily="2" charset="-122"/>
                      </a:endParaRPr>
                    </a:p>
                  </a:txBody>
                  <a:tcPr marL="66373" marR="66373" marT="0" marB="0"/>
                </a:tc>
                <a:tc vMerge="1">
                  <a:tcPr/>
                </a:tc>
                <a:tc>
                  <a:txBody>
                    <a:bodyPr/>
                    <a:lstStyle/>
                    <a:p>
                      <a:pPr algn="ctr">
                        <a:spcAft>
                          <a:spcPts val="0"/>
                        </a:spcAft>
                      </a:pPr>
                      <a:r>
                        <a:rPr lang="zh-CN" sz="1600" kern="100">
                          <a:effectLst/>
                        </a:rPr>
                        <a:t>人员配置</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l">
                        <a:spcAft>
                          <a:spcPts val="0"/>
                        </a:spcAft>
                      </a:pPr>
                      <a:r>
                        <a:rPr lang="zh-CN" sz="1600" kern="100">
                          <a:effectLst/>
                        </a:rPr>
                        <a:t>按规定配置安全管理人员和作业人员</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a:effectLst/>
                        </a:rPr>
                        <a:t> </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dirty="0" err="1">
                          <a:effectLst/>
                        </a:rPr>
                        <a:t>W</a:t>
                      </a:r>
                      <a:r>
                        <a:rPr lang="en-US" sz="1600" kern="100" baseline="-25000" dirty="0" err="1">
                          <a:effectLst/>
                        </a:rPr>
                        <a:t>p</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dirty="0">
                          <a:effectLst/>
                        </a:rPr>
                        <a:t>W</a:t>
                      </a:r>
                      <a:r>
                        <a:rPr lang="en-US" sz="1600" kern="100" baseline="-25000" dirty="0">
                          <a:effectLst/>
                        </a:rPr>
                        <a:t>K</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tc>
                <a:tc>
                  <a:txBody>
                    <a:bodyPr/>
                    <a:lstStyle/>
                    <a:p>
                      <a:pPr algn="ctr">
                        <a:spcAft>
                          <a:spcPts val="0"/>
                        </a:spcAft>
                      </a:pP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tc>
              </a:tr>
            </a:tbl>
          </a:graphicData>
        </a:graphic>
      </p:graphicFrame>
      <p:sp>
        <p:nvSpPr>
          <p:cNvPr id="4" name="日期占位符 3"/>
          <p:cNvSpPr>
            <a:spLocks noGrp="1"/>
          </p:cNvSpPr>
          <p:nvPr>
            <p:ph type="dt" sz="half" idx="10"/>
          </p:nvPr>
        </p:nvSpPr>
        <p:spPr/>
        <p:txBody>
          <a:bodyPr/>
          <a:lstStyle/>
          <a:p>
            <a:fld id="{7ADEF2C2-D8E5-4F15-B8F3-36432F11AA8E}"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6" name="Freeform 8"/>
          <p:cNvSpPr/>
          <p:nvPr/>
        </p:nvSpPr>
        <p:spPr bwMode="auto">
          <a:xfrm>
            <a:off x="4486862" y="407020"/>
            <a:ext cx="2167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4627020" y="407020"/>
            <a:ext cx="21547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安全风险评估</a:t>
            </a:r>
            <a:endParaRPr lang="en-US" altLang="zh-CN" sz="2000" spc="70" dirty="0">
              <a:solidFill>
                <a:schemeClr val="bg1"/>
              </a:solidFill>
              <a:latin typeface="+mj-ea"/>
            </a:endParaRPr>
          </a:p>
        </p:txBody>
      </p:sp>
      <p:sp>
        <p:nvSpPr>
          <p:cNvPr id="14" name="Freeform 8"/>
          <p:cNvSpPr/>
          <p:nvPr/>
        </p:nvSpPr>
        <p:spPr bwMode="auto">
          <a:xfrm>
            <a:off x="6758306" y="399766"/>
            <a:ext cx="1881872"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6840408" y="399766"/>
            <a:ext cx="2192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bg1"/>
                </a:solidFill>
                <a:latin typeface="+mj-ea"/>
              </a:rPr>
              <a:t>安全检查表</a:t>
            </a:r>
            <a:r>
              <a:rPr lang="zh-CN" altLang="en-US" sz="2000" spc="70" dirty="0" smtClean="0">
                <a:solidFill>
                  <a:schemeClr val="bg1"/>
                </a:solidFill>
                <a:latin typeface="+mj-ea"/>
              </a:rPr>
              <a:t>法</a:t>
            </a:r>
            <a:endParaRPr lang="en-US" altLang="zh-CN" sz="2000" spc="70" dirty="0">
              <a:solidFill>
                <a:schemeClr val="bg1"/>
              </a:solidFill>
              <a:latin typeface="+mj-ea"/>
            </a:endParaRPr>
          </a:p>
        </p:txBody>
      </p:sp>
    </p:spTree>
  </p:cSld>
  <p:clrMapOvr>
    <a:masterClrMapping/>
  </p:clrMapOvr>
  <p:transition spd="slow" advTm="5287">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12" name="矩形标注 11"/>
          <p:cNvSpPr/>
          <p:nvPr/>
        </p:nvSpPr>
        <p:spPr bwMode="auto">
          <a:xfrm>
            <a:off x="530155" y="1587036"/>
            <a:ext cx="8055045" cy="2603964"/>
          </a:xfrm>
          <a:prstGeom prst="wedgeRectCallout">
            <a:avLst>
              <a:gd name="adj1" fmla="val -52811"/>
              <a:gd name="adj2" fmla="val -47262"/>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3" name="TextBox 12"/>
          <p:cNvSpPr txBox="1"/>
          <p:nvPr/>
        </p:nvSpPr>
        <p:spPr>
          <a:xfrm>
            <a:off x="55553" y="879150"/>
            <a:ext cx="976512" cy="707886"/>
          </a:xfrm>
          <a:prstGeom prst="rect">
            <a:avLst/>
          </a:prstGeom>
          <a:noFill/>
        </p:spPr>
        <p:txBody>
          <a:bodyPr wrap="square" rtlCol="0">
            <a:spAutoFit/>
          </a:bodyPr>
          <a:lstStyle/>
          <a:p>
            <a:r>
              <a:rPr lang="zh-CN" altLang="en-US" sz="2000" dirty="0" smtClean="0"/>
              <a:t>标准</a:t>
            </a:r>
            <a:endParaRPr lang="en-US" altLang="zh-CN" sz="2000" dirty="0" smtClean="0"/>
          </a:p>
          <a:p>
            <a:r>
              <a:rPr lang="zh-CN" altLang="en-US" sz="2000" dirty="0" smtClean="0"/>
              <a:t>附录</a:t>
            </a:r>
            <a:r>
              <a:rPr lang="en-US" altLang="zh-CN" sz="2000" dirty="0" smtClean="0"/>
              <a:t>D</a:t>
            </a:r>
            <a:endParaRPr lang="zh-CN" altLang="en-US" sz="2000" dirty="0"/>
          </a:p>
        </p:txBody>
      </p:sp>
      <p:graphicFrame>
        <p:nvGraphicFramePr>
          <p:cNvPr id="4" name="表格 3"/>
          <p:cNvGraphicFramePr>
            <a:graphicFrameLocks noGrp="1"/>
          </p:cNvGraphicFramePr>
          <p:nvPr/>
        </p:nvGraphicFramePr>
        <p:xfrm>
          <a:off x="773382" y="1791738"/>
          <a:ext cx="7426960" cy="2194560"/>
        </p:xfrm>
        <a:graphic>
          <a:graphicData uri="http://schemas.openxmlformats.org/drawingml/2006/table">
            <a:tbl>
              <a:tblPr firstRow="1" firstCol="1" bandRow="1">
                <a:tableStyleId>{5C22544A-7EE6-4342-B048-85BDC9FD1C3A}</a:tableStyleId>
              </a:tblPr>
              <a:tblGrid>
                <a:gridCol w="824865"/>
                <a:gridCol w="825500"/>
                <a:gridCol w="824865"/>
                <a:gridCol w="825500"/>
                <a:gridCol w="824865"/>
                <a:gridCol w="825500"/>
                <a:gridCol w="824865"/>
                <a:gridCol w="825500"/>
                <a:gridCol w="825500"/>
              </a:tblGrid>
              <a:tr h="0">
                <a:tc>
                  <a:txBody>
                    <a:bodyPr/>
                    <a:lstStyle/>
                    <a:p>
                      <a:pPr algn="ctr">
                        <a:spcAft>
                          <a:spcPts val="0"/>
                        </a:spcAft>
                      </a:pPr>
                      <a:r>
                        <a:rPr lang="zh-CN" sz="1600" kern="100" dirty="0" smtClean="0">
                          <a:effectLst/>
                        </a:rPr>
                        <a:t>设备</a:t>
                      </a:r>
                      <a:endParaRPr lang="en-US" altLang="zh-CN" sz="1600" kern="100" dirty="0" smtClean="0">
                        <a:effectLst/>
                      </a:endParaRPr>
                    </a:p>
                    <a:p>
                      <a:pPr algn="ctr">
                        <a:spcAft>
                          <a:spcPts val="0"/>
                        </a:spcAft>
                      </a:pPr>
                      <a:r>
                        <a:rPr lang="zh-CN" sz="1600" kern="100" dirty="0" smtClean="0">
                          <a:effectLst/>
                        </a:rPr>
                        <a:t>类别</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600" kern="100">
                          <a:effectLst/>
                        </a:rPr>
                        <a:t>锅炉</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600" kern="100" dirty="0" smtClean="0">
                          <a:effectLst/>
                        </a:rPr>
                        <a:t>压力</a:t>
                      </a:r>
                      <a:endParaRPr lang="en-US" altLang="zh-CN" sz="1600" kern="100" dirty="0" smtClean="0">
                        <a:effectLst/>
                      </a:endParaRPr>
                    </a:p>
                    <a:p>
                      <a:pPr algn="ctr">
                        <a:spcAft>
                          <a:spcPts val="0"/>
                        </a:spcAft>
                      </a:pPr>
                      <a:r>
                        <a:rPr lang="zh-CN" sz="1600" kern="100" dirty="0" smtClean="0">
                          <a:effectLst/>
                        </a:rPr>
                        <a:t>容器</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600" kern="100" dirty="0" smtClean="0">
                          <a:effectLst/>
                        </a:rPr>
                        <a:t>工业</a:t>
                      </a:r>
                      <a:endParaRPr lang="en-US" altLang="zh-CN" sz="1600" kern="100" dirty="0" smtClean="0">
                        <a:effectLst/>
                      </a:endParaRPr>
                    </a:p>
                    <a:p>
                      <a:pPr algn="ctr">
                        <a:spcAft>
                          <a:spcPts val="0"/>
                        </a:spcAft>
                      </a:pPr>
                      <a:r>
                        <a:rPr lang="zh-CN" sz="1600" kern="100" dirty="0" smtClean="0">
                          <a:effectLst/>
                        </a:rPr>
                        <a:t>管道</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600" kern="100">
                          <a:effectLst/>
                        </a:rPr>
                        <a:t>电梯</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600" kern="100" dirty="0" smtClean="0">
                          <a:effectLst/>
                        </a:rPr>
                        <a:t>起重</a:t>
                      </a:r>
                      <a:endParaRPr lang="en-US" altLang="zh-CN" sz="1600" kern="100" dirty="0" smtClean="0">
                        <a:effectLst/>
                      </a:endParaRPr>
                    </a:p>
                    <a:p>
                      <a:pPr algn="ctr">
                        <a:spcAft>
                          <a:spcPts val="0"/>
                        </a:spcAft>
                      </a:pPr>
                      <a:r>
                        <a:rPr lang="zh-CN" sz="1600" kern="100" dirty="0" smtClean="0">
                          <a:effectLst/>
                        </a:rPr>
                        <a:t>机械</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600" kern="100" dirty="0" smtClean="0">
                          <a:effectLst/>
                        </a:rPr>
                        <a:t>客运</a:t>
                      </a:r>
                      <a:endParaRPr lang="en-US" altLang="zh-CN" sz="1600" kern="100" dirty="0" smtClean="0">
                        <a:effectLst/>
                      </a:endParaRPr>
                    </a:p>
                    <a:p>
                      <a:pPr algn="ctr">
                        <a:spcAft>
                          <a:spcPts val="0"/>
                        </a:spcAft>
                      </a:pPr>
                      <a:r>
                        <a:rPr lang="zh-CN" sz="1600" kern="100" dirty="0" smtClean="0">
                          <a:effectLst/>
                        </a:rPr>
                        <a:t>索道</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600" kern="100">
                          <a:effectLst/>
                        </a:rPr>
                        <a:t>大型游乐设施</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zh-CN" sz="1600" kern="100">
                          <a:effectLst/>
                        </a:rPr>
                        <a:t>场（厂）内专用机动车辆</a:t>
                      </a:r>
                      <a:endParaRPr lang="zh-CN" sz="1600" kern="100">
                        <a:effectLst/>
                        <a:latin typeface="Times New Roman" panose="02020603050405020304"/>
                        <a:ea typeface="宋体" panose="02010600030101010101" pitchFamily="2" charset="-122"/>
                      </a:endParaRPr>
                    </a:p>
                  </a:txBody>
                  <a:tcPr marL="68580" marR="68580" marT="0" marB="0" anchor="ctr"/>
                </a:tc>
              </a:tr>
              <a:tr h="0">
                <a:tc>
                  <a:txBody>
                    <a:bodyPr/>
                    <a:lstStyle/>
                    <a:p>
                      <a:pPr algn="ctr">
                        <a:spcAft>
                          <a:spcPts val="0"/>
                        </a:spcAft>
                      </a:pPr>
                      <a:r>
                        <a:rPr lang="en-US" sz="1600" kern="100">
                          <a:effectLst/>
                        </a:rPr>
                        <a:t>W</a:t>
                      </a:r>
                      <a:r>
                        <a:rPr lang="en-US" sz="1600" kern="100" baseline="-25000">
                          <a:effectLst/>
                        </a:rPr>
                        <a:t>p</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0.15</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0.1</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0.1</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r>
              <a:tr h="0">
                <a:tc>
                  <a:txBody>
                    <a:bodyPr/>
                    <a:lstStyle/>
                    <a:p>
                      <a:pPr algn="ctr">
                        <a:spcAft>
                          <a:spcPts val="0"/>
                        </a:spcAft>
                      </a:pPr>
                      <a:r>
                        <a:rPr lang="en-US" sz="1600" kern="100">
                          <a:effectLst/>
                        </a:rPr>
                        <a:t>W</a:t>
                      </a:r>
                      <a:r>
                        <a:rPr lang="en-US" sz="1600" kern="100" baseline="-25000">
                          <a:effectLst/>
                        </a:rPr>
                        <a:t>f</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0.5</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0.4</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0.5</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0.5</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0.4</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0.5</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0.5</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0.5</a:t>
                      </a:r>
                      <a:endParaRPr lang="zh-CN" sz="1600" kern="100">
                        <a:effectLst/>
                        <a:latin typeface="Times New Roman" panose="02020603050405020304"/>
                        <a:ea typeface="宋体" panose="02010600030101010101" pitchFamily="2" charset="-122"/>
                      </a:endParaRPr>
                    </a:p>
                  </a:txBody>
                  <a:tcPr marL="68580" marR="68580" marT="0" marB="0" anchor="ctr"/>
                </a:tc>
              </a:tr>
              <a:tr h="0">
                <a:tc>
                  <a:txBody>
                    <a:bodyPr/>
                    <a:lstStyle/>
                    <a:p>
                      <a:pPr algn="ctr">
                        <a:spcAft>
                          <a:spcPts val="0"/>
                        </a:spcAft>
                      </a:pPr>
                      <a:r>
                        <a:rPr lang="en-US" sz="1600" kern="100">
                          <a:effectLst/>
                        </a:rPr>
                        <a:t>W</a:t>
                      </a:r>
                      <a:r>
                        <a:rPr lang="en-US" sz="1600" kern="100" baseline="-25000">
                          <a:effectLst/>
                        </a:rPr>
                        <a:t>e</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0.3</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0.3</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0.3</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0.3</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0.3</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0.3</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0.3</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0.3</a:t>
                      </a:r>
                      <a:endParaRPr lang="zh-CN" sz="1600" kern="100">
                        <a:effectLst/>
                        <a:latin typeface="Times New Roman" panose="02020603050405020304"/>
                        <a:ea typeface="宋体" panose="02010600030101010101" pitchFamily="2" charset="-122"/>
                      </a:endParaRPr>
                    </a:p>
                  </a:txBody>
                  <a:tcPr marL="68580" marR="68580" marT="0" marB="0" anchor="ctr"/>
                </a:tc>
              </a:tr>
              <a:tr h="0">
                <a:tc>
                  <a:txBody>
                    <a:bodyPr/>
                    <a:lstStyle/>
                    <a:p>
                      <a:pPr algn="ctr">
                        <a:spcAft>
                          <a:spcPts val="0"/>
                        </a:spcAft>
                      </a:pPr>
                      <a:r>
                        <a:rPr lang="en-US" sz="1600" kern="100">
                          <a:effectLst/>
                        </a:rPr>
                        <a:t>W</a:t>
                      </a:r>
                      <a:r>
                        <a:rPr lang="en-US" sz="1600" kern="100" baseline="-25000">
                          <a:effectLst/>
                        </a:rPr>
                        <a:t>m</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0.2</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0.15</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0.1</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0.1</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0.1</a:t>
                      </a:r>
                      <a:endParaRPr lang="zh-CN" sz="1600" kern="100">
                        <a:effectLst/>
                        <a:latin typeface="Times New Roman" panose="02020603050405020304"/>
                        <a:ea typeface="宋体" panose="02010600030101010101" pitchFamily="2" charset="-122"/>
                      </a:endParaRPr>
                    </a:p>
                  </a:txBody>
                  <a:tcPr marL="68580" marR="68580" marT="0" marB="0" anchor="ctr"/>
                </a:tc>
              </a:tr>
              <a:tr h="0">
                <a:tc>
                  <a:txBody>
                    <a:bodyPr/>
                    <a:lstStyle/>
                    <a:p>
                      <a:pPr algn="ctr">
                        <a:spcAft>
                          <a:spcPts val="0"/>
                        </a:spcAft>
                      </a:pPr>
                      <a:r>
                        <a:rPr lang="en-US" sz="1600" kern="100">
                          <a:effectLst/>
                        </a:rPr>
                        <a:t>W</a:t>
                      </a:r>
                      <a:r>
                        <a:rPr lang="en-US" sz="1600" kern="100" baseline="-25000">
                          <a:effectLst/>
                        </a:rPr>
                        <a:t>K</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1.3</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1.8</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1.9</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0.8</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a:effectLst/>
                        </a:rPr>
                        <a:t>1.7</a:t>
                      </a:r>
                      <a:endParaRPr lang="zh-CN" sz="16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1</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smtClean="0">
                          <a:effectLst/>
                        </a:rPr>
                        <a:t>1.</a:t>
                      </a:r>
                      <a:r>
                        <a:rPr lang="en-US" altLang="zh-CN" sz="1600" kern="100" dirty="0" smtClean="0">
                          <a:effectLst/>
                        </a:rPr>
                        <a:t>1</a:t>
                      </a:r>
                      <a:endParaRPr lang="zh-CN" sz="1600" kern="100" dirty="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1600" kern="100" dirty="0">
                          <a:effectLst/>
                        </a:rPr>
                        <a:t>1.5</a:t>
                      </a:r>
                      <a:endParaRPr lang="zh-CN" sz="1600" kern="100" dirty="0">
                        <a:effectLst/>
                        <a:latin typeface="Times New Roman" panose="02020603050405020304"/>
                        <a:ea typeface="宋体" panose="02010600030101010101" pitchFamily="2" charset="-122"/>
                      </a:endParaRPr>
                    </a:p>
                  </a:txBody>
                  <a:tcPr marL="68580" marR="68580" marT="0" marB="0" anchor="ctr"/>
                </a:tc>
              </a:tr>
            </a:tbl>
          </a:graphicData>
        </a:graphic>
      </p:graphicFrame>
      <p:sp>
        <p:nvSpPr>
          <p:cNvPr id="14" name="Freeform 8"/>
          <p:cNvSpPr/>
          <p:nvPr/>
        </p:nvSpPr>
        <p:spPr bwMode="auto">
          <a:xfrm>
            <a:off x="4486862" y="407020"/>
            <a:ext cx="2002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18626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安全风险评估</a:t>
            </a:r>
            <a:endParaRPr lang="en-US" altLang="zh-CN" sz="2000" spc="70" dirty="0">
              <a:solidFill>
                <a:schemeClr val="bg1"/>
              </a:solidFill>
              <a:latin typeface="+mj-ea"/>
            </a:endParaRPr>
          </a:p>
        </p:txBody>
      </p:sp>
      <p:sp>
        <p:nvSpPr>
          <p:cNvPr id="3" name="日期占位符 2"/>
          <p:cNvSpPr>
            <a:spLocks noGrp="1"/>
          </p:cNvSpPr>
          <p:nvPr>
            <p:ph type="dt" sz="half" idx="10"/>
          </p:nvPr>
        </p:nvSpPr>
        <p:spPr/>
        <p:txBody>
          <a:bodyPr/>
          <a:lstStyle/>
          <a:p>
            <a:fld id="{2E3811FB-6CEA-4BB6-B58B-F81A6B1D1EC7}"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2130">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8"/>
          <p:cNvSpPr/>
          <p:nvPr/>
        </p:nvSpPr>
        <p:spPr bwMode="auto">
          <a:xfrm>
            <a:off x="4486861" y="407020"/>
            <a:ext cx="285373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18" y="407020"/>
            <a:ext cx="25865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安全风险评估</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5206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6DD7346F-D094-422C-9BC9-BAC4FC1A5571}"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17" name="表格 16"/>
          <p:cNvGraphicFramePr>
            <a:graphicFrameLocks noGrp="1"/>
          </p:cNvGraphicFramePr>
          <p:nvPr/>
        </p:nvGraphicFramePr>
        <p:xfrm>
          <a:off x="88490" y="965200"/>
          <a:ext cx="8877710" cy="3793490"/>
        </p:xfrm>
        <a:graphic>
          <a:graphicData uri="http://schemas.openxmlformats.org/drawingml/2006/table">
            <a:tbl>
              <a:tblPr firstRow="1" firstCol="1" bandRow="1">
                <a:tableStyleId>{5C22544A-7EE6-4342-B048-85BDC9FD1C3A}</a:tableStyleId>
              </a:tblPr>
              <a:tblGrid>
                <a:gridCol w="421298"/>
                <a:gridCol w="671312"/>
                <a:gridCol w="660400"/>
                <a:gridCol w="1968500"/>
                <a:gridCol w="2641600"/>
                <a:gridCol w="596900"/>
                <a:gridCol w="723900"/>
                <a:gridCol w="558800"/>
                <a:gridCol w="635000"/>
              </a:tblGrid>
              <a:tr h="647700">
                <a:tc>
                  <a:txBody>
                    <a:bodyPr/>
                    <a:lstStyle/>
                    <a:p>
                      <a:pPr algn="ctr">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dirty="0">
                          <a:effectLst/>
                        </a:rPr>
                        <a:t>风险因素</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a:effectLst/>
                        </a:rPr>
                        <a:t>风险指标</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a:effectLst/>
                        </a:rPr>
                        <a:t>标准要求</a:t>
                      </a:r>
                      <a:endParaRPr lang="zh-CN" sz="1600" kern="10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dirty="0">
                          <a:effectLst/>
                        </a:rPr>
                        <a:t>评价标准</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zh-CN" sz="1600" kern="100" dirty="0" smtClean="0">
                          <a:effectLst/>
                        </a:rPr>
                        <a:t>评价</a:t>
                      </a:r>
                      <a:r>
                        <a:rPr lang="zh-CN" altLang="en-US" sz="1600" kern="100" dirty="0" smtClean="0">
                          <a:effectLst/>
                        </a:rPr>
                        <a:t>得分</a:t>
                      </a:r>
                      <a:endParaRPr lang="zh-CN" sz="1600" kern="100" spc="-100" baseline="0" dirty="0">
                        <a:effectLst/>
                        <a:latin typeface="Times New Roman" panose="02020603050405020304"/>
                        <a:ea typeface="宋体" panose="02010600030101010101" pitchFamily="2"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zh-CN" sz="1600" kern="100" spc="-100" baseline="0" dirty="0" smtClean="0">
                          <a:effectLst/>
                        </a:rPr>
                        <a:t>子系统权重</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zh-CN" sz="1600" kern="100" dirty="0" smtClean="0">
                          <a:effectLst/>
                        </a:rPr>
                        <a:t>种类系数</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600" kern="100" dirty="0" smtClean="0">
                          <a:effectLst/>
                          <a:latin typeface="Times New Roman" panose="02020603050405020304"/>
                          <a:ea typeface="宋体" panose="02010600030101010101" pitchFamily="2" charset="-122"/>
                        </a:rPr>
                        <a:t>计算得分</a:t>
                      </a:r>
                      <a:endParaRPr lang="zh-CN" sz="1600" kern="100" dirty="0">
                        <a:effectLst/>
                        <a:latin typeface="Times New Roman" panose="02020603050405020304"/>
                        <a:ea typeface="宋体" panose="02010600030101010101" pitchFamily="2" charset="-122"/>
                      </a:endParaRPr>
                    </a:p>
                  </a:txBody>
                  <a:tcPr marL="66373" marR="66373" marT="0" marB="0" anchor="ctr"/>
                </a:tc>
              </a:tr>
              <a:tr h="1169670">
                <a:tc>
                  <a:txBody>
                    <a:bodyPr/>
                    <a:lstStyle/>
                    <a:p>
                      <a:pPr marL="0" lvl="0" indent="0" algn="ctr">
                        <a:spcAft>
                          <a:spcPts val="0"/>
                        </a:spcAft>
                        <a:buClr>
                          <a:srgbClr val="000000"/>
                        </a:buClr>
                        <a:buFont typeface="宋体" panose="02010600030101010101" pitchFamily="2" charset="-122"/>
                        <a:buNone/>
                      </a:pPr>
                      <a:r>
                        <a:rPr lang="en-US" sz="1600" kern="100" dirty="0">
                          <a:effectLst/>
                        </a:rPr>
                        <a:t> </a:t>
                      </a:r>
                      <a:r>
                        <a:rPr lang="en-US" sz="1600" kern="100" dirty="0" smtClean="0">
                          <a:effectLst/>
                        </a:rPr>
                        <a:t>1</a:t>
                      </a:r>
                      <a:endParaRPr lang="zh-CN" sz="1600" kern="100" dirty="0">
                        <a:effectLst/>
                        <a:latin typeface="Times New Roman" panose="02020603050405020304"/>
                        <a:ea typeface="宋体" panose="02010600030101010101" pitchFamily="2" charset="-122"/>
                      </a:endParaRPr>
                    </a:p>
                  </a:txBody>
                  <a:tcPr marL="66373" marR="66373" marT="0" marB="0"/>
                </a:tc>
                <a:tc rowSpan="4">
                  <a:txBody>
                    <a:bodyPr/>
                    <a:lstStyle/>
                    <a:p>
                      <a:pPr algn="ctr">
                        <a:spcAft>
                          <a:spcPts val="0"/>
                        </a:spcAft>
                      </a:pPr>
                      <a:r>
                        <a:rPr lang="zh-CN" sz="1600" kern="100" dirty="0" smtClean="0">
                          <a:effectLst/>
                        </a:rPr>
                        <a:t>人的因素</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zh-CN" sz="1600" kern="100" dirty="0">
                          <a:effectLst/>
                        </a:rPr>
                        <a:t>人员持</a:t>
                      </a:r>
                      <a:r>
                        <a:rPr lang="zh-CN" sz="1600" kern="100" dirty="0" smtClean="0">
                          <a:effectLst/>
                        </a:rPr>
                        <a:t>证</a:t>
                      </a:r>
                      <a:endParaRPr lang="en-US" altLang="zh-CN" sz="1600" kern="100" dirty="0" smtClean="0">
                        <a:effectLst/>
                      </a:endParaRPr>
                    </a:p>
                    <a:p>
                      <a:pPr algn="ctr">
                        <a:spcAft>
                          <a:spcPts val="0"/>
                        </a:spcAft>
                      </a:pPr>
                      <a:endParaRPr lang="zh-CN" altLang="zh-CN" sz="1600" kern="100" dirty="0">
                        <a:solidFill>
                          <a:srgbClr val="FF0000"/>
                        </a:solidFill>
                        <a:effectLst/>
                        <a:latin typeface="Times New Roman" panose="02020603050405020304"/>
                        <a:ea typeface="宋体" panose="02010600030101010101" pitchFamily="2" charset="-122"/>
                      </a:endParaRPr>
                    </a:p>
                  </a:txBody>
                  <a:tcPr marL="66373" marR="66373" marT="0" marB="0"/>
                </a:tc>
                <a:tc>
                  <a:txBody>
                    <a:bodyPr/>
                    <a:lstStyle/>
                    <a:p>
                      <a:pPr algn="l">
                        <a:spcAft>
                          <a:spcPts val="0"/>
                        </a:spcAft>
                      </a:pPr>
                      <a:r>
                        <a:rPr lang="zh-CN" sz="1600" kern="100" dirty="0">
                          <a:effectLst/>
                        </a:rPr>
                        <a:t>安全管理人员、作业人员应按规定持证，证书在有效期内且范围能涵盖作业内容</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l">
                        <a:spcAft>
                          <a:spcPts val="0"/>
                        </a:spcAft>
                      </a:pP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endParaRPr lang="zh-CN" altLang="en-US"/>
                    </a:p>
                  </a:txBody>
                  <a:tcPr marL="66373" marR="66373" marT="0" marB="0" anchor="ctr"/>
                </a:tc>
                <a:tc>
                  <a:txBody>
                    <a:bodyPr/>
                    <a:lstStyle/>
                    <a:p>
                      <a:pPr algn="ctr">
                        <a:spcAft>
                          <a:spcPts val="0"/>
                        </a:spcAft>
                      </a:pPr>
                      <a:r>
                        <a:rPr lang="en-US" sz="1600" kern="100" dirty="0" err="1">
                          <a:effectLst/>
                        </a:rPr>
                        <a:t>W</a:t>
                      </a:r>
                      <a:r>
                        <a:rPr lang="en-US" sz="1600" kern="100" baseline="-25000" dirty="0" err="1">
                          <a:effectLst/>
                        </a:rPr>
                        <a:t>p</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dirty="0">
                          <a:effectLst/>
                        </a:rPr>
                        <a:t>W</a:t>
                      </a:r>
                      <a:r>
                        <a:rPr lang="en-US" sz="1600" kern="100" baseline="-25000" dirty="0">
                          <a:effectLst/>
                        </a:rPr>
                        <a:t>K</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tc>
              </a:tr>
              <a:tr h="779780">
                <a:tc>
                  <a:txBody>
                    <a:bodyPr/>
                    <a:lstStyle/>
                    <a:p>
                      <a:pPr marL="0" lvl="0" indent="0" algn="ctr">
                        <a:spcAft>
                          <a:spcPts val="0"/>
                        </a:spcAft>
                        <a:buClr>
                          <a:srgbClr val="000000"/>
                        </a:buClr>
                        <a:buFont typeface="宋体" panose="02010600030101010101" pitchFamily="2" charset="-122"/>
                        <a:buNone/>
                      </a:pPr>
                      <a:r>
                        <a:rPr lang="en-US" sz="1600" kern="100" dirty="0" smtClean="0">
                          <a:effectLst/>
                        </a:rPr>
                        <a:t>2</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tc>
                <a:tc vMerge="1">
                  <a:tcPr/>
                </a:tc>
                <a:tc rowSpan="2">
                  <a:txBody>
                    <a:bodyPr/>
                    <a:lstStyle/>
                    <a:p>
                      <a:pPr algn="ctr">
                        <a:spcAft>
                          <a:spcPts val="0"/>
                        </a:spcAft>
                      </a:pPr>
                      <a:r>
                        <a:rPr lang="zh-CN" sz="1600" kern="100" dirty="0">
                          <a:effectLst/>
                        </a:rPr>
                        <a:t>人员安全</a:t>
                      </a:r>
                      <a:r>
                        <a:rPr lang="zh-CN" sz="1600" kern="100" dirty="0" smtClean="0">
                          <a:effectLst/>
                        </a:rPr>
                        <a:t>培训</a:t>
                      </a:r>
                      <a:endParaRPr lang="en-US" altLang="zh-CN" sz="1600" kern="100" dirty="0" smtClean="0">
                        <a:effectLst/>
                      </a:endParaRPr>
                    </a:p>
                    <a:p>
                      <a:pPr algn="ctr">
                        <a:spcAft>
                          <a:spcPts val="0"/>
                        </a:spcAft>
                      </a:pPr>
                      <a:endParaRPr lang="zh-CN" sz="1600" kern="100" dirty="0">
                        <a:solidFill>
                          <a:srgbClr val="FF0000"/>
                        </a:solidFill>
                        <a:effectLst/>
                        <a:latin typeface="Times New Roman" panose="02020603050405020304"/>
                        <a:ea typeface="宋体" panose="02010600030101010101" pitchFamily="2" charset="-122"/>
                      </a:endParaRPr>
                    </a:p>
                  </a:txBody>
                  <a:tcPr marL="66373" marR="66373" marT="0" marB="0"/>
                </a:tc>
                <a:tc rowSpan="2">
                  <a:txBody>
                    <a:bodyPr/>
                    <a:lstStyle/>
                    <a:p>
                      <a:pPr algn="l">
                        <a:spcAft>
                          <a:spcPts val="0"/>
                        </a:spcAft>
                      </a:pPr>
                      <a:r>
                        <a:rPr lang="zh-CN" sz="1600" kern="100" dirty="0">
                          <a:effectLst/>
                        </a:rPr>
                        <a:t>制定安全培训计划，按规定开展安全培训，并覆盖相关人员</a:t>
                      </a:r>
                      <a:endParaRPr lang="zh-CN" sz="1600" kern="100" dirty="0">
                        <a:effectLst/>
                        <a:latin typeface="Times New Roman" panose="02020603050405020304"/>
                        <a:ea typeface="宋体" panose="02010600030101010101" pitchFamily="2" charset="-122"/>
                      </a:endParaRPr>
                    </a:p>
                  </a:txBody>
                  <a:tcPr marL="66373" marR="66373" marT="0" marB="0" anchor="ctr"/>
                </a:tc>
                <a:tc rowSpan="2">
                  <a:txBody>
                    <a:bodyPr/>
                    <a:lstStyle/>
                    <a:p>
                      <a:pPr algn="l">
                        <a:spcAft>
                          <a:spcPts val="0"/>
                        </a:spcAft>
                      </a:pP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nchor="ctr"/>
                </a:tc>
                <a:tc rowSpan="2">
                  <a:txBody>
                    <a:bodyPr/>
                    <a:lstStyle/>
                    <a:p>
                      <a:endParaRPr lang="zh-CN" altLang="en-US"/>
                    </a:p>
                  </a:txBody>
                  <a:tcPr marL="66373" marR="66373" marT="0" marB="0" anchor="ctr"/>
                </a:tc>
                <a:tc rowSpan="2">
                  <a:txBody>
                    <a:bodyPr/>
                    <a:lstStyle/>
                    <a:p>
                      <a:pPr algn="ctr">
                        <a:spcAft>
                          <a:spcPts val="0"/>
                        </a:spcAft>
                      </a:pPr>
                      <a:r>
                        <a:rPr lang="en-US" sz="1600" kern="100" dirty="0" err="1">
                          <a:effectLst/>
                        </a:rPr>
                        <a:t>W</a:t>
                      </a:r>
                      <a:r>
                        <a:rPr lang="en-US" sz="1600" kern="100" baseline="-25000" dirty="0" err="1">
                          <a:effectLst/>
                        </a:rPr>
                        <a:t>p</a:t>
                      </a:r>
                      <a:endParaRPr lang="zh-CN" sz="1600" kern="100" dirty="0">
                        <a:effectLst/>
                        <a:latin typeface="Times New Roman" panose="02020603050405020304"/>
                        <a:ea typeface="宋体" panose="02010600030101010101" pitchFamily="2" charset="-122"/>
                      </a:endParaRPr>
                    </a:p>
                  </a:txBody>
                  <a:tcPr marL="66373" marR="66373" marT="0" marB="0" anchor="ctr"/>
                </a:tc>
                <a:tc rowSpan="2">
                  <a:txBody>
                    <a:bodyPr/>
                    <a:lstStyle/>
                    <a:p>
                      <a:pPr algn="ctr">
                        <a:spcAft>
                          <a:spcPts val="0"/>
                        </a:spcAft>
                      </a:pPr>
                      <a:r>
                        <a:rPr lang="en-US" sz="1600" kern="100" dirty="0">
                          <a:effectLst/>
                        </a:rPr>
                        <a:t>W</a:t>
                      </a:r>
                      <a:r>
                        <a:rPr lang="en-US" sz="1600" kern="100" baseline="-25000" dirty="0">
                          <a:effectLst/>
                        </a:rPr>
                        <a:t>K</a:t>
                      </a:r>
                      <a:endParaRPr lang="zh-CN" sz="1600" kern="100" dirty="0">
                        <a:effectLst/>
                        <a:latin typeface="Times New Roman" panose="02020603050405020304"/>
                        <a:ea typeface="宋体" panose="02010600030101010101" pitchFamily="2" charset="-122"/>
                      </a:endParaRPr>
                    </a:p>
                  </a:txBody>
                  <a:tcPr marL="66373" marR="66373" marT="0" marB="0" anchor="ctr"/>
                </a:tc>
                <a:tc rowSpan="2">
                  <a:txBody>
                    <a:bodyPr/>
                    <a:lstStyle/>
                    <a:p>
                      <a:pPr algn="ctr">
                        <a:spcAft>
                          <a:spcPts val="0"/>
                        </a:spcAft>
                      </a:pPr>
                      <a:r>
                        <a:rPr lang="en-US" sz="1600" kern="100">
                          <a:effectLst/>
                        </a:rPr>
                        <a:t> </a:t>
                      </a:r>
                      <a:endParaRPr lang="zh-CN" sz="1600" kern="100">
                        <a:effectLst/>
                        <a:latin typeface="Times New Roman" panose="02020603050405020304"/>
                        <a:ea typeface="宋体" panose="02010600030101010101" pitchFamily="2" charset="-122"/>
                      </a:endParaRPr>
                    </a:p>
                  </a:txBody>
                  <a:tcPr marL="66373" marR="66373" marT="0" marB="0"/>
                </a:tc>
              </a:tr>
              <a:tr h="281940">
                <a:tc rowSpan="2">
                  <a:txBody>
                    <a:bodyPr/>
                    <a:lstStyle/>
                    <a:p>
                      <a:pPr marL="0" lvl="0" indent="0" algn="ctr">
                        <a:spcAft>
                          <a:spcPts val="0"/>
                        </a:spcAft>
                        <a:buClr>
                          <a:srgbClr val="000000"/>
                        </a:buClr>
                        <a:buFont typeface="宋体" panose="02010600030101010101" pitchFamily="2" charset="-122"/>
                        <a:buNone/>
                      </a:pPr>
                      <a:r>
                        <a:rPr lang="en-US" sz="1600" kern="100" dirty="0">
                          <a:effectLst/>
                        </a:rPr>
                        <a:t> </a:t>
                      </a:r>
                      <a:r>
                        <a:rPr lang="en-US" sz="1600" kern="100" dirty="0" smtClean="0">
                          <a:effectLst/>
                        </a:rPr>
                        <a:t>3</a:t>
                      </a:r>
                      <a:endParaRPr lang="zh-CN" sz="1600" kern="100" dirty="0">
                        <a:effectLst/>
                        <a:latin typeface="Times New Roman" panose="02020603050405020304"/>
                        <a:ea typeface="宋体" panose="02010600030101010101" pitchFamily="2" charset="-122"/>
                      </a:endParaRPr>
                    </a:p>
                  </a:txBody>
                  <a:tcPr marL="66373" marR="66373" marT="0" marB="0"/>
                </a:tc>
                <a:tc vMerge="1">
                  <a:tcPr/>
                </a:tc>
                <a:tc vMerge="1">
                  <a:tcPr marL="66373" marR="66373" marT="0" marB="0"/>
                </a:tc>
                <a:tc vMerge="1">
                  <a:tcPr marL="66373" marR="66373" marT="0" marB="0" anchor="ctr"/>
                </a:tc>
                <a:tc vMerge="1">
                  <a:tcPr marL="66373" marR="66373" marT="0" marB="0" anchor="ctr"/>
                </a:tc>
                <a:tc vMerge="1">
                  <a:tcPr marL="66373" marR="66373" marT="0" marB="0" anchor="ctr"/>
                </a:tc>
                <a:tc vMerge="1">
                  <a:tcPr marL="66373" marR="66373" marT="0" marB="0" anchor="ctr"/>
                </a:tc>
                <a:tc vMerge="1">
                  <a:tcPr marL="66373" marR="66373" marT="0" marB="0" anchor="ctr"/>
                </a:tc>
                <a:tc vMerge="1">
                  <a:tcPr marL="66373" marR="66373" marT="0" marB="0"/>
                </a:tc>
              </a:tr>
              <a:tr h="914400">
                <a:tc vMerge="1">
                  <a:tcPr/>
                </a:tc>
                <a:tc vMerge="1">
                  <a:tcPr/>
                </a:tc>
                <a:tc>
                  <a:txBody>
                    <a:bodyPr/>
                    <a:lstStyle/>
                    <a:p>
                      <a:pPr algn="ctr">
                        <a:spcAft>
                          <a:spcPts val="0"/>
                        </a:spcAft>
                      </a:pPr>
                      <a:r>
                        <a:rPr lang="zh-CN" sz="1600" kern="100" dirty="0">
                          <a:effectLst/>
                        </a:rPr>
                        <a:t>人员</a:t>
                      </a:r>
                      <a:r>
                        <a:rPr lang="zh-CN" sz="1600" kern="100" dirty="0" smtClean="0">
                          <a:effectLst/>
                        </a:rPr>
                        <a:t>配置</a:t>
                      </a:r>
                      <a:endParaRPr lang="en-US" altLang="zh-CN" sz="1600" kern="100" dirty="0" smtClean="0">
                        <a:effectLst/>
                      </a:endParaRPr>
                    </a:p>
                    <a:p>
                      <a:pPr algn="ctr">
                        <a:spcAft>
                          <a:spcPts val="0"/>
                        </a:spcAft>
                      </a:pPr>
                      <a:endParaRPr lang="zh-CN" sz="1600" kern="100" dirty="0">
                        <a:solidFill>
                          <a:srgbClr val="FF0000"/>
                        </a:solidFill>
                        <a:effectLst/>
                        <a:latin typeface="Times New Roman" panose="02020603050405020304"/>
                        <a:ea typeface="宋体" panose="02010600030101010101" pitchFamily="2" charset="-122"/>
                      </a:endParaRPr>
                    </a:p>
                  </a:txBody>
                  <a:tcPr marL="66373" marR="66373" marT="0" marB="0"/>
                </a:tc>
                <a:tc>
                  <a:txBody>
                    <a:bodyPr/>
                    <a:lstStyle/>
                    <a:p>
                      <a:pPr algn="l">
                        <a:spcAft>
                          <a:spcPts val="0"/>
                        </a:spcAft>
                      </a:pPr>
                      <a:r>
                        <a:rPr lang="zh-CN" sz="1600" kern="100" dirty="0">
                          <a:effectLst/>
                        </a:rPr>
                        <a:t>按规定配置安全管理人员和作业人员</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l">
                        <a:spcAft>
                          <a:spcPts val="0"/>
                        </a:spcAft>
                      </a:pP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endParaRPr lang="zh-CN" altLang="en-US" dirty="0"/>
                    </a:p>
                  </a:txBody>
                  <a:tcPr marL="66373" marR="66373" marT="0" marB="0" anchor="ctr"/>
                </a:tc>
                <a:tc>
                  <a:txBody>
                    <a:bodyPr/>
                    <a:lstStyle/>
                    <a:p>
                      <a:pPr algn="ctr">
                        <a:spcAft>
                          <a:spcPts val="0"/>
                        </a:spcAft>
                      </a:pPr>
                      <a:r>
                        <a:rPr lang="en-US" sz="1600" kern="100" dirty="0" err="1">
                          <a:effectLst/>
                        </a:rPr>
                        <a:t>W</a:t>
                      </a:r>
                      <a:r>
                        <a:rPr lang="en-US" sz="1600" kern="100" baseline="-25000" dirty="0" err="1">
                          <a:effectLst/>
                        </a:rPr>
                        <a:t>p</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600" kern="100" smtClean="0">
                          <a:effectLst/>
                        </a:rPr>
                        <a:t>W</a:t>
                      </a:r>
                      <a:r>
                        <a:rPr lang="en-US" altLang="zh-CN" sz="1600" kern="100" baseline="-25000" smtClean="0">
                          <a:effectLst/>
                        </a:rPr>
                        <a:t>K</a:t>
                      </a: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nchor="ctr"/>
                </a:tc>
                <a:tc>
                  <a:txBody>
                    <a:bodyPr/>
                    <a:lstStyle/>
                    <a:p>
                      <a:pPr algn="ctr">
                        <a:spcAft>
                          <a:spcPts val="0"/>
                        </a:spcAft>
                      </a:pP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6373" marR="66373" marT="0" marB="0"/>
                </a:tc>
              </a:tr>
            </a:tbl>
          </a:graphicData>
        </a:graphic>
      </p:graphicFrame>
      <p:sp>
        <p:nvSpPr>
          <p:cNvPr id="6" name="矩形 5"/>
          <p:cNvSpPr/>
          <p:nvPr/>
        </p:nvSpPr>
        <p:spPr>
          <a:xfrm>
            <a:off x="1268284" y="2054424"/>
            <a:ext cx="486031" cy="400110"/>
          </a:xfrm>
          <a:prstGeom prst="rect">
            <a:avLst/>
          </a:prstGeom>
        </p:spPr>
        <p:txBody>
          <a:bodyPr wrap="none">
            <a:spAutoFit/>
          </a:bodyPr>
          <a:lstStyle/>
          <a:p>
            <a:pPr algn="ctr">
              <a:spcAft>
                <a:spcPts val="0"/>
              </a:spcAft>
            </a:pPr>
            <a:r>
              <a:rPr lang="en-US" altLang="zh-CN" sz="2000" kern="100" dirty="0">
                <a:solidFill>
                  <a:srgbClr val="FF0000"/>
                </a:solidFill>
                <a:latin typeface="+mn-ea"/>
              </a:rPr>
              <a:t>50</a:t>
            </a:r>
            <a:endParaRPr lang="zh-CN" altLang="zh-CN" sz="2000" kern="100" dirty="0">
              <a:solidFill>
                <a:srgbClr val="FF0000"/>
              </a:solidFill>
              <a:latin typeface="+mn-ea"/>
            </a:endParaRPr>
          </a:p>
        </p:txBody>
      </p:sp>
      <p:sp>
        <p:nvSpPr>
          <p:cNvPr id="20" name="矩形 19"/>
          <p:cNvSpPr/>
          <p:nvPr/>
        </p:nvSpPr>
        <p:spPr>
          <a:xfrm>
            <a:off x="1268284" y="3476824"/>
            <a:ext cx="486031" cy="400110"/>
          </a:xfrm>
          <a:prstGeom prst="rect">
            <a:avLst/>
          </a:prstGeom>
        </p:spPr>
        <p:txBody>
          <a:bodyPr wrap="none">
            <a:spAutoFit/>
          </a:bodyPr>
          <a:lstStyle/>
          <a:p>
            <a:pPr algn="ctr">
              <a:spcAft>
                <a:spcPts val="0"/>
              </a:spcAft>
            </a:pPr>
            <a:r>
              <a:rPr lang="en-US" altLang="zh-CN" sz="2000" kern="100" dirty="0" smtClean="0">
                <a:solidFill>
                  <a:srgbClr val="FF0000"/>
                </a:solidFill>
                <a:latin typeface="+mn-ea"/>
              </a:rPr>
              <a:t>20</a:t>
            </a:r>
            <a:endParaRPr lang="zh-CN" altLang="zh-CN" sz="2000" kern="100" dirty="0">
              <a:solidFill>
                <a:srgbClr val="FF0000"/>
              </a:solidFill>
              <a:latin typeface="+mn-ea"/>
            </a:endParaRPr>
          </a:p>
        </p:txBody>
      </p:sp>
      <p:sp>
        <p:nvSpPr>
          <p:cNvPr id="21" name="矩形 20"/>
          <p:cNvSpPr/>
          <p:nvPr/>
        </p:nvSpPr>
        <p:spPr>
          <a:xfrm>
            <a:off x="1268284" y="4238824"/>
            <a:ext cx="486031" cy="400110"/>
          </a:xfrm>
          <a:prstGeom prst="rect">
            <a:avLst/>
          </a:prstGeom>
        </p:spPr>
        <p:txBody>
          <a:bodyPr wrap="none">
            <a:spAutoFit/>
          </a:bodyPr>
          <a:lstStyle/>
          <a:p>
            <a:pPr algn="ctr">
              <a:spcAft>
                <a:spcPts val="0"/>
              </a:spcAft>
            </a:pPr>
            <a:r>
              <a:rPr lang="en-US" altLang="zh-CN" sz="2000" kern="100" dirty="0" smtClean="0">
                <a:solidFill>
                  <a:srgbClr val="FF0000"/>
                </a:solidFill>
                <a:latin typeface="+mn-ea"/>
              </a:rPr>
              <a:t>30</a:t>
            </a:r>
            <a:endParaRPr lang="zh-CN" altLang="zh-CN" sz="2000" kern="100" dirty="0">
              <a:solidFill>
                <a:srgbClr val="FF0000"/>
              </a:solidFill>
              <a:latin typeface="+mn-ea"/>
            </a:endParaRPr>
          </a:p>
        </p:txBody>
      </p:sp>
      <p:sp>
        <p:nvSpPr>
          <p:cNvPr id="7" name="矩形 6"/>
          <p:cNvSpPr/>
          <p:nvPr/>
        </p:nvSpPr>
        <p:spPr>
          <a:xfrm>
            <a:off x="3860800" y="1685092"/>
            <a:ext cx="2628900" cy="1077218"/>
          </a:xfrm>
          <a:prstGeom prst="rect">
            <a:avLst/>
          </a:prstGeom>
        </p:spPr>
        <p:txBody>
          <a:bodyPr wrap="square">
            <a:spAutoFit/>
          </a:bodyPr>
          <a:lstStyle/>
          <a:p>
            <a:r>
              <a:rPr lang="en-US" altLang="zh-CN" sz="1600" kern="100" dirty="0">
                <a:solidFill>
                  <a:srgbClr val="FF0000"/>
                </a:solidFill>
                <a:latin typeface="+mn-ea"/>
              </a:rPr>
              <a:t>1</a:t>
            </a:r>
            <a:r>
              <a:rPr lang="zh-CN" altLang="en-US" sz="1600" kern="100" dirty="0">
                <a:solidFill>
                  <a:srgbClr val="FF0000"/>
                </a:solidFill>
                <a:latin typeface="+mn-ea"/>
              </a:rPr>
              <a:t>应持证人员未持</a:t>
            </a:r>
            <a:r>
              <a:rPr lang="zh-CN" altLang="en-US" sz="1600" kern="100" dirty="0" smtClean="0">
                <a:solidFill>
                  <a:srgbClr val="FF0000"/>
                </a:solidFill>
                <a:latin typeface="+mn-ea"/>
              </a:rPr>
              <a:t>证</a:t>
            </a:r>
            <a:r>
              <a:rPr lang="en-US" altLang="zh-CN" sz="1600" kern="100" dirty="0" smtClean="0">
                <a:solidFill>
                  <a:srgbClr val="FF0000"/>
                </a:solidFill>
                <a:latin typeface="+mn-ea"/>
              </a:rPr>
              <a:t>50</a:t>
            </a:r>
            <a:endParaRPr lang="en-US" altLang="zh-CN" sz="1600" kern="100" dirty="0">
              <a:solidFill>
                <a:srgbClr val="FF0000"/>
              </a:solidFill>
              <a:latin typeface="+mn-ea"/>
            </a:endParaRPr>
          </a:p>
          <a:p>
            <a:r>
              <a:rPr lang="en-US" altLang="zh-CN" sz="1600" kern="100" dirty="0">
                <a:solidFill>
                  <a:srgbClr val="FF0000"/>
                </a:solidFill>
                <a:latin typeface="+mn-ea"/>
              </a:rPr>
              <a:t>2</a:t>
            </a:r>
            <a:r>
              <a:rPr lang="zh-CN" altLang="en-US" sz="1600" kern="100" dirty="0">
                <a:solidFill>
                  <a:srgbClr val="FF0000"/>
                </a:solidFill>
                <a:latin typeface="+mn-ea"/>
              </a:rPr>
              <a:t>所持证书不在有效期</a:t>
            </a:r>
            <a:r>
              <a:rPr lang="zh-CN" altLang="en-US" sz="1600" kern="100" dirty="0" smtClean="0">
                <a:solidFill>
                  <a:srgbClr val="FF0000"/>
                </a:solidFill>
                <a:latin typeface="+mn-ea"/>
              </a:rPr>
              <a:t>内</a:t>
            </a:r>
            <a:r>
              <a:rPr lang="en-US" altLang="zh-CN" sz="1600" kern="100" dirty="0" smtClean="0">
                <a:solidFill>
                  <a:srgbClr val="FF0000"/>
                </a:solidFill>
                <a:latin typeface="+mn-ea"/>
              </a:rPr>
              <a:t>20</a:t>
            </a:r>
            <a:endParaRPr lang="en-US" altLang="zh-CN" sz="1600" kern="100" dirty="0">
              <a:solidFill>
                <a:srgbClr val="FF0000"/>
              </a:solidFill>
              <a:latin typeface="+mn-ea"/>
            </a:endParaRPr>
          </a:p>
          <a:p>
            <a:r>
              <a:rPr lang="en-US" altLang="zh-CN" sz="1600" kern="100" dirty="0">
                <a:solidFill>
                  <a:srgbClr val="FF0000"/>
                </a:solidFill>
                <a:latin typeface="+mn-ea"/>
              </a:rPr>
              <a:t>3</a:t>
            </a:r>
            <a:r>
              <a:rPr lang="zh-CN" altLang="en-US" sz="1600" kern="100" dirty="0">
                <a:solidFill>
                  <a:srgbClr val="FF0000"/>
                </a:solidFill>
                <a:latin typeface="+mn-ea"/>
              </a:rPr>
              <a:t>所持证书项目与作业内容不符</a:t>
            </a:r>
            <a:r>
              <a:rPr lang="en-US" altLang="zh-CN" sz="1600" kern="100" dirty="0">
                <a:solidFill>
                  <a:srgbClr val="FF0000"/>
                </a:solidFill>
                <a:latin typeface="+mn-ea"/>
              </a:rPr>
              <a:t> </a:t>
            </a:r>
            <a:r>
              <a:rPr lang="en-US" altLang="zh-CN" sz="1600" kern="100" dirty="0" smtClean="0">
                <a:solidFill>
                  <a:srgbClr val="FF0000"/>
                </a:solidFill>
                <a:latin typeface="+mn-ea"/>
              </a:rPr>
              <a:t>50</a:t>
            </a:r>
            <a:endParaRPr lang="zh-CN" altLang="zh-CN" sz="1600" kern="100" dirty="0">
              <a:solidFill>
                <a:srgbClr val="FF0000"/>
              </a:solidFill>
              <a:latin typeface="+mn-ea"/>
            </a:endParaRPr>
          </a:p>
        </p:txBody>
      </p:sp>
      <p:sp>
        <p:nvSpPr>
          <p:cNvPr id="24" name="矩形 23"/>
          <p:cNvSpPr/>
          <p:nvPr/>
        </p:nvSpPr>
        <p:spPr>
          <a:xfrm>
            <a:off x="3810000" y="3927734"/>
            <a:ext cx="2628900" cy="584775"/>
          </a:xfrm>
          <a:prstGeom prst="rect">
            <a:avLst/>
          </a:prstGeom>
        </p:spPr>
        <p:txBody>
          <a:bodyPr wrap="square">
            <a:spAutoFit/>
          </a:bodyPr>
          <a:lstStyle/>
          <a:p>
            <a:r>
              <a:rPr lang="en-US" altLang="zh-CN" sz="1600" kern="100" dirty="0">
                <a:solidFill>
                  <a:srgbClr val="FF0000"/>
                </a:solidFill>
              </a:rPr>
              <a:t>1</a:t>
            </a:r>
            <a:r>
              <a:rPr lang="zh-CN" altLang="en-US" sz="1600" kern="100" dirty="0">
                <a:solidFill>
                  <a:srgbClr val="FF0000"/>
                </a:solidFill>
              </a:rPr>
              <a:t>未配置安全</a:t>
            </a:r>
            <a:r>
              <a:rPr lang="zh-CN" altLang="en-US" sz="1600" kern="100" dirty="0" smtClean="0">
                <a:solidFill>
                  <a:srgbClr val="FF0000"/>
                </a:solidFill>
              </a:rPr>
              <a:t>责任人</a:t>
            </a:r>
            <a:r>
              <a:rPr lang="en-US" altLang="zh-CN" sz="1600" kern="100" dirty="0" smtClean="0">
                <a:solidFill>
                  <a:srgbClr val="FF0000"/>
                </a:solidFill>
              </a:rPr>
              <a:t>30</a:t>
            </a:r>
            <a:endParaRPr lang="en-US" altLang="zh-CN" sz="1600" kern="100" dirty="0">
              <a:solidFill>
                <a:srgbClr val="FF0000"/>
              </a:solidFill>
            </a:endParaRPr>
          </a:p>
          <a:p>
            <a:r>
              <a:rPr lang="en-US" altLang="zh-CN" sz="1600" kern="100" dirty="0">
                <a:solidFill>
                  <a:srgbClr val="FF0000"/>
                </a:solidFill>
              </a:rPr>
              <a:t>2</a:t>
            </a:r>
            <a:r>
              <a:rPr lang="zh-CN" altLang="en-US" sz="1600" kern="100" dirty="0">
                <a:solidFill>
                  <a:srgbClr val="FF0000"/>
                </a:solidFill>
              </a:rPr>
              <a:t>作业人员数量不足</a:t>
            </a:r>
            <a:r>
              <a:rPr lang="en-US" altLang="zh-CN" sz="1600" kern="100" dirty="0">
                <a:solidFill>
                  <a:srgbClr val="FF0000"/>
                </a:solidFill>
              </a:rPr>
              <a:t> </a:t>
            </a:r>
            <a:r>
              <a:rPr lang="en-US" altLang="zh-CN" sz="1600" kern="100" dirty="0" smtClean="0">
                <a:solidFill>
                  <a:srgbClr val="FF0000"/>
                </a:solidFill>
              </a:rPr>
              <a:t>20</a:t>
            </a:r>
            <a:endParaRPr lang="zh-CN" altLang="zh-CN" sz="1600" kern="100" dirty="0">
              <a:solidFill>
                <a:srgbClr val="FF0000"/>
              </a:solidFill>
              <a:latin typeface="Times New Roman" panose="02020603050405020304"/>
              <a:ea typeface="宋体" panose="02010600030101010101" pitchFamily="2" charset="-122"/>
            </a:endParaRPr>
          </a:p>
        </p:txBody>
      </p:sp>
      <p:sp>
        <p:nvSpPr>
          <p:cNvPr id="25" name="矩形 24"/>
          <p:cNvSpPr/>
          <p:nvPr/>
        </p:nvSpPr>
        <p:spPr>
          <a:xfrm>
            <a:off x="3860800" y="2996345"/>
            <a:ext cx="2628900" cy="584775"/>
          </a:xfrm>
          <a:prstGeom prst="rect">
            <a:avLst/>
          </a:prstGeom>
        </p:spPr>
        <p:txBody>
          <a:bodyPr wrap="square">
            <a:spAutoFit/>
          </a:bodyPr>
          <a:lstStyle/>
          <a:p>
            <a:r>
              <a:rPr lang="en-US" altLang="zh-CN" sz="1600" kern="100" dirty="0">
                <a:solidFill>
                  <a:srgbClr val="FF0000"/>
                </a:solidFill>
              </a:rPr>
              <a:t>1</a:t>
            </a:r>
            <a:r>
              <a:rPr lang="zh-CN" altLang="en-US" sz="1600" kern="100" dirty="0">
                <a:solidFill>
                  <a:srgbClr val="FF0000"/>
                </a:solidFill>
              </a:rPr>
              <a:t>未开展安全</a:t>
            </a:r>
            <a:r>
              <a:rPr lang="zh-CN" altLang="en-US" sz="1600" kern="100" dirty="0" smtClean="0">
                <a:solidFill>
                  <a:srgbClr val="FF0000"/>
                </a:solidFill>
              </a:rPr>
              <a:t>培训</a:t>
            </a:r>
            <a:r>
              <a:rPr lang="en-US" altLang="zh-CN" sz="1600" kern="100" dirty="0" smtClean="0">
                <a:solidFill>
                  <a:srgbClr val="FF0000"/>
                </a:solidFill>
              </a:rPr>
              <a:t>20</a:t>
            </a:r>
            <a:endParaRPr lang="en-US" altLang="zh-CN" sz="1600" kern="100" dirty="0">
              <a:solidFill>
                <a:srgbClr val="FF0000"/>
              </a:solidFill>
            </a:endParaRPr>
          </a:p>
          <a:p>
            <a:r>
              <a:rPr lang="en-US" altLang="zh-CN" sz="1600" kern="100" dirty="0">
                <a:solidFill>
                  <a:srgbClr val="FF0000"/>
                </a:solidFill>
              </a:rPr>
              <a:t>2</a:t>
            </a:r>
            <a:r>
              <a:rPr lang="zh-CN" altLang="en-US" sz="1600" kern="100" dirty="0">
                <a:solidFill>
                  <a:srgbClr val="FF0000"/>
                </a:solidFill>
              </a:rPr>
              <a:t>培训未覆盖相关</a:t>
            </a:r>
            <a:r>
              <a:rPr lang="zh-CN" altLang="en-US" sz="1600" kern="100" dirty="0" smtClean="0">
                <a:solidFill>
                  <a:srgbClr val="FF0000"/>
                </a:solidFill>
              </a:rPr>
              <a:t>人员</a:t>
            </a:r>
            <a:r>
              <a:rPr lang="en-US" altLang="zh-CN" sz="1600" kern="100" dirty="0" smtClean="0">
                <a:solidFill>
                  <a:srgbClr val="FF0000"/>
                </a:solidFill>
              </a:rPr>
              <a:t>10</a:t>
            </a:r>
            <a:endParaRPr lang="zh-CN" altLang="zh-CN" sz="1600" kern="100" dirty="0">
              <a:solidFill>
                <a:srgbClr val="FF0000"/>
              </a:solidFill>
              <a:latin typeface="+mn-ea"/>
            </a:endParaRPr>
          </a:p>
        </p:txBody>
      </p:sp>
      <p:sp>
        <p:nvSpPr>
          <p:cNvPr id="26" name="矩形 25"/>
          <p:cNvSpPr/>
          <p:nvPr/>
        </p:nvSpPr>
        <p:spPr>
          <a:xfrm>
            <a:off x="6582982" y="2010203"/>
            <a:ext cx="486031" cy="400110"/>
          </a:xfrm>
          <a:prstGeom prst="rect">
            <a:avLst/>
          </a:prstGeom>
        </p:spPr>
        <p:txBody>
          <a:bodyPr wrap="none">
            <a:spAutoFit/>
          </a:bodyPr>
          <a:lstStyle/>
          <a:p>
            <a:pPr algn="ctr">
              <a:spcAft>
                <a:spcPts val="0"/>
              </a:spcAft>
            </a:pPr>
            <a:r>
              <a:rPr lang="en-US" altLang="zh-CN" sz="2000" kern="100" dirty="0" smtClean="0">
                <a:solidFill>
                  <a:srgbClr val="FF0000"/>
                </a:solidFill>
                <a:latin typeface="+mn-ea"/>
              </a:rPr>
              <a:t>20</a:t>
            </a:r>
            <a:endParaRPr lang="zh-CN" altLang="zh-CN" sz="2000" kern="100" dirty="0">
              <a:solidFill>
                <a:srgbClr val="FF0000"/>
              </a:solidFill>
              <a:latin typeface="+mn-ea"/>
            </a:endParaRPr>
          </a:p>
        </p:txBody>
      </p:sp>
      <p:sp>
        <p:nvSpPr>
          <p:cNvPr id="27" name="矩形 26"/>
          <p:cNvSpPr/>
          <p:nvPr/>
        </p:nvSpPr>
        <p:spPr>
          <a:xfrm>
            <a:off x="6582982" y="3191023"/>
            <a:ext cx="486031" cy="400110"/>
          </a:xfrm>
          <a:prstGeom prst="rect">
            <a:avLst/>
          </a:prstGeom>
        </p:spPr>
        <p:txBody>
          <a:bodyPr wrap="none">
            <a:spAutoFit/>
          </a:bodyPr>
          <a:lstStyle/>
          <a:p>
            <a:pPr algn="ctr">
              <a:spcAft>
                <a:spcPts val="0"/>
              </a:spcAft>
            </a:pPr>
            <a:r>
              <a:rPr lang="en-US" altLang="zh-CN" sz="2000" kern="100" dirty="0" smtClean="0">
                <a:solidFill>
                  <a:srgbClr val="FF0000"/>
                </a:solidFill>
                <a:latin typeface="+mn-ea"/>
              </a:rPr>
              <a:t>10</a:t>
            </a:r>
            <a:endParaRPr lang="zh-CN" altLang="zh-CN" sz="2000" kern="100" dirty="0">
              <a:solidFill>
                <a:srgbClr val="FF0000"/>
              </a:solidFill>
              <a:latin typeface="+mn-ea"/>
            </a:endParaRPr>
          </a:p>
        </p:txBody>
      </p:sp>
      <p:sp>
        <p:nvSpPr>
          <p:cNvPr id="28" name="矩形 27"/>
          <p:cNvSpPr/>
          <p:nvPr/>
        </p:nvSpPr>
        <p:spPr>
          <a:xfrm>
            <a:off x="6582982" y="4038769"/>
            <a:ext cx="486031" cy="400110"/>
          </a:xfrm>
          <a:prstGeom prst="rect">
            <a:avLst/>
          </a:prstGeom>
        </p:spPr>
        <p:txBody>
          <a:bodyPr wrap="none">
            <a:spAutoFit/>
          </a:bodyPr>
          <a:lstStyle/>
          <a:p>
            <a:pPr algn="ctr">
              <a:spcAft>
                <a:spcPts val="0"/>
              </a:spcAft>
            </a:pPr>
            <a:r>
              <a:rPr lang="en-US" altLang="zh-CN" sz="2000" kern="100" dirty="0" smtClean="0">
                <a:solidFill>
                  <a:srgbClr val="FF0000"/>
                </a:solidFill>
                <a:latin typeface="+mn-ea"/>
              </a:rPr>
              <a:t>30</a:t>
            </a:r>
            <a:endParaRPr lang="zh-CN" altLang="zh-CN" sz="2000" kern="100" dirty="0">
              <a:solidFill>
                <a:srgbClr val="FF0000"/>
              </a:solidFill>
              <a:latin typeface="+mn-ea"/>
            </a:endParaRPr>
          </a:p>
        </p:txBody>
      </p:sp>
      <p:sp>
        <p:nvSpPr>
          <p:cNvPr id="30" name="矩形 29"/>
          <p:cNvSpPr/>
          <p:nvPr/>
        </p:nvSpPr>
        <p:spPr>
          <a:xfrm>
            <a:off x="7069013" y="1646992"/>
            <a:ext cx="830387" cy="3170099"/>
          </a:xfrm>
          <a:prstGeom prst="rect">
            <a:avLst/>
          </a:prstGeom>
          <a:solidFill>
            <a:schemeClr val="accent1"/>
          </a:solidFill>
        </p:spPr>
        <p:txBody>
          <a:bodyPr wrap="square">
            <a:spAutoFit/>
          </a:bodyPr>
          <a:lstStyle/>
          <a:p>
            <a:pPr algn="ctr">
              <a:spcAft>
                <a:spcPts val="0"/>
              </a:spcAft>
            </a:pPr>
            <a:endParaRPr lang="en-US" altLang="zh-CN" sz="2000" kern="100" dirty="0" smtClean="0">
              <a:solidFill>
                <a:srgbClr val="FF0000"/>
              </a:solidFill>
              <a:latin typeface="+mn-ea"/>
            </a:endParaRPr>
          </a:p>
          <a:p>
            <a:pPr algn="ctr">
              <a:spcAft>
                <a:spcPts val="0"/>
              </a:spcAft>
            </a:pPr>
            <a:endParaRPr lang="en-US" altLang="zh-CN" sz="2000" kern="100" dirty="0">
              <a:solidFill>
                <a:srgbClr val="FF0000"/>
              </a:solidFill>
              <a:latin typeface="+mn-ea"/>
            </a:endParaRPr>
          </a:p>
          <a:p>
            <a:pPr algn="ctr">
              <a:spcAft>
                <a:spcPts val="0"/>
              </a:spcAft>
            </a:pPr>
            <a:endParaRPr lang="en-US" altLang="zh-CN" sz="2000" kern="100" dirty="0" smtClean="0">
              <a:solidFill>
                <a:srgbClr val="FF0000"/>
              </a:solidFill>
              <a:latin typeface="+mn-ea"/>
            </a:endParaRPr>
          </a:p>
          <a:p>
            <a:pPr algn="ctr">
              <a:spcAft>
                <a:spcPts val="0"/>
              </a:spcAft>
            </a:pPr>
            <a:endParaRPr lang="en-US" altLang="zh-CN" sz="2000" kern="100" dirty="0" smtClean="0">
              <a:solidFill>
                <a:srgbClr val="FF0000"/>
              </a:solidFill>
              <a:latin typeface="+mn-ea"/>
            </a:endParaRPr>
          </a:p>
          <a:p>
            <a:pPr algn="ctr">
              <a:spcAft>
                <a:spcPts val="0"/>
              </a:spcAft>
            </a:pPr>
            <a:r>
              <a:rPr lang="zh-CN" altLang="en-US" sz="2000" kern="100" dirty="0" smtClean="0">
                <a:solidFill>
                  <a:srgbClr val="FF0000"/>
                </a:solidFill>
                <a:latin typeface="+mn-ea"/>
              </a:rPr>
              <a:t>人</a:t>
            </a:r>
            <a:r>
              <a:rPr lang="en-US" altLang="zh-CN" sz="2000" kern="100" dirty="0" smtClean="0">
                <a:solidFill>
                  <a:srgbClr val="FF0000"/>
                </a:solidFill>
                <a:latin typeface="+mn-ea"/>
              </a:rPr>
              <a:t>10%</a:t>
            </a:r>
            <a:endParaRPr lang="en-US" altLang="zh-CN" sz="2000" kern="100" dirty="0" smtClean="0">
              <a:solidFill>
                <a:srgbClr val="FF0000"/>
              </a:solidFill>
              <a:latin typeface="+mn-ea"/>
            </a:endParaRPr>
          </a:p>
          <a:p>
            <a:pPr algn="ctr">
              <a:spcAft>
                <a:spcPts val="0"/>
              </a:spcAft>
            </a:pPr>
            <a:endParaRPr lang="en-US" altLang="zh-CN" sz="2000" kern="100" dirty="0">
              <a:solidFill>
                <a:srgbClr val="FF0000"/>
              </a:solidFill>
              <a:latin typeface="+mn-ea"/>
            </a:endParaRPr>
          </a:p>
          <a:p>
            <a:pPr algn="ctr">
              <a:spcAft>
                <a:spcPts val="0"/>
              </a:spcAft>
            </a:pPr>
            <a:endParaRPr lang="en-US" altLang="zh-CN" sz="2000" kern="100" dirty="0" smtClean="0">
              <a:solidFill>
                <a:srgbClr val="FF0000"/>
              </a:solidFill>
              <a:latin typeface="+mn-ea"/>
            </a:endParaRPr>
          </a:p>
          <a:p>
            <a:pPr algn="ctr">
              <a:spcAft>
                <a:spcPts val="0"/>
              </a:spcAft>
            </a:pPr>
            <a:endParaRPr lang="en-US" altLang="zh-CN" sz="2000" kern="100" dirty="0">
              <a:solidFill>
                <a:srgbClr val="FF0000"/>
              </a:solidFill>
              <a:latin typeface="+mn-ea"/>
            </a:endParaRPr>
          </a:p>
          <a:p>
            <a:pPr algn="ctr">
              <a:spcAft>
                <a:spcPts val="0"/>
              </a:spcAft>
            </a:pPr>
            <a:endParaRPr lang="zh-CN" altLang="zh-CN" sz="2000" kern="100" dirty="0">
              <a:solidFill>
                <a:srgbClr val="FF0000"/>
              </a:solidFill>
              <a:latin typeface="+mn-ea"/>
            </a:endParaRPr>
          </a:p>
        </p:txBody>
      </p:sp>
      <p:sp>
        <p:nvSpPr>
          <p:cNvPr id="31" name="矩形 30"/>
          <p:cNvSpPr/>
          <p:nvPr/>
        </p:nvSpPr>
        <p:spPr>
          <a:xfrm>
            <a:off x="7770934" y="1627482"/>
            <a:ext cx="638420" cy="3170099"/>
          </a:xfrm>
          <a:prstGeom prst="rect">
            <a:avLst/>
          </a:prstGeom>
          <a:solidFill>
            <a:schemeClr val="accent1"/>
          </a:solidFill>
        </p:spPr>
        <p:txBody>
          <a:bodyPr wrap="square">
            <a:spAutoFit/>
          </a:bodyPr>
          <a:lstStyle/>
          <a:p>
            <a:pPr algn="ctr">
              <a:spcAft>
                <a:spcPts val="0"/>
              </a:spcAft>
            </a:pPr>
            <a:endParaRPr lang="en-US" altLang="zh-CN" sz="2000" kern="100" dirty="0" smtClean="0">
              <a:solidFill>
                <a:srgbClr val="FF0000"/>
              </a:solidFill>
              <a:latin typeface="+mn-ea"/>
            </a:endParaRPr>
          </a:p>
          <a:p>
            <a:pPr algn="ctr">
              <a:spcAft>
                <a:spcPts val="0"/>
              </a:spcAft>
            </a:pPr>
            <a:endParaRPr lang="en-US" altLang="zh-CN" sz="2000" kern="100" dirty="0">
              <a:solidFill>
                <a:srgbClr val="FF0000"/>
              </a:solidFill>
              <a:latin typeface="+mn-ea"/>
            </a:endParaRPr>
          </a:p>
          <a:p>
            <a:pPr algn="ctr">
              <a:spcAft>
                <a:spcPts val="0"/>
              </a:spcAft>
            </a:pPr>
            <a:endParaRPr lang="en-US" altLang="zh-CN" sz="2000" kern="100" dirty="0">
              <a:solidFill>
                <a:srgbClr val="FF0000"/>
              </a:solidFill>
              <a:latin typeface="+mn-ea"/>
            </a:endParaRPr>
          </a:p>
          <a:p>
            <a:pPr algn="ctr">
              <a:spcAft>
                <a:spcPts val="0"/>
              </a:spcAft>
            </a:pPr>
            <a:r>
              <a:rPr lang="zh-CN" altLang="en-US" sz="2000" kern="100" dirty="0" smtClean="0">
                <a:solidFill>
                  <a:srgbClr val="FF0000"/>
                </a:solidFill>
                <a:latin typeface="+mn-ea"/>
              </a:rPr>
              <a:t>电梯</a:t>
            </a:r>
            <a:r>
              <a:rPr lang="en-US" altLang="zh-CN" sz="2000" kern="100" dirty="0" smtClean="0">
                <a:solidFill>
                  <a:srgbClr val="FF0000"/>
                </a:solidFill>
                <a:latin typeface="+mn-ea"/>
              </a:rPr>
              <a:t>0.8</a:t>
            </a:r>
            <a:endParaRPr lang="en-US" altLang="zh-CN" sz="2000" kern="100" dirty="0" smtClean="0">
              <a:solidFill>
                <a:srgbClr val="FF0000"/>
              </a:solidFill>
              <a:latin typeface="+mn-ea"/>
            </a:endParaRPr>
          </a:p>
          <a:p>
            <a:pPr algn="ctr">
              <a:spcAft>
                <a:spcPts val="0"/>
              </a:spcAft>
            </a:pPr>
            <a:endParaRPr lang="en-US" altLang="zh-CN" sz="2000" kern="100" dirty="0">
              <a:solidFill>
                <a:srgbClr val="FF0000"/>
              </a:solidFill>
              <a:latin typeface="+mn-ea"/>
            </a:endParaRPr>
          </a:p>
          <a:p>
            <a:pPr algn="ctr">
              <a:spcAft>
                <a:spcPts val="0"/>
              </a:spcAft>
            </a:pPr>
            <a:endParaRPr lang="en-US" altLang="zh-CN" sz="2000" kern="100" dirty="0" smtClean="0">
              <a:solidFill>
                <a:srgbClr val="FF0000"/>
              </a:solidFill>
              <a:latin typeface="+mn-ea"/>
            </a:endParaRPr>
          </a:p>
          <a:p>
            <a:pPr algn="ctr">
              <a:spcAft>
                <a:spcPts val="0"/>
              </a:spcAft>
            </a:pPr>
            <a:endParaRPr lang="en-US" altLang="zh-CN" sz="2000" kern="100" dirty="0">
              <a:solidFill>
                <a:srgbClr val="FF0000"/>
              </a:solidFill>
              <a:latin typeface="+mn-ea"/>
            </a:endParaRPr>
          </a:p>
          <a:p>
            <a:pPr algn="ctr">
              <a:spcAft>
                <a:spcPts val="0"/>
              </a:spcAft>
            </a:pPr>
            <a:endParaRPr lang="zh-CN" altLang="zh-CN" sz="2000" kern="100" dirty="0">
              <a:solidFill>
                <a:srgbClr val="FF0000"/>
              </a:solidFill>
              <a:latin typeface="+mn-ea"/>
            </a:endParaRPr>
          </a:p>
        </p:txBody>
      </p:sp>
      <p:sp>
        <p:nvSpPr>
          <p:cNvPr id="33" name="矩形 32"/>
          <p:cNvSpPr/>
          <p:nvPr/>
        </p:nvSpPr>
        <p:spPr>
          <a:xfrm>
            <a:off x="8383954" y="2010203"/>
            <a:ext cx="548548" cy="400110"/>
          </a:xfrm>
          <a:prstGeom prst="rect">
            <a:avLst/>
          </a:prstGeom>
        </p:spPr>
        <p:txBody>
          <a:bodyPr wrap="none">
            <a:spAutoFit/>
          </a:bodyPr>
          <a:lstStyle/>
          <a:p>
            <a:pPr algn="ctr">
              <a:spcAft>
                <a:spcPts val="0"/>
              </a:spcAft>
            </a:pPr>
            <a:r>
              <a:rPr lang="en-US" altLang="zh-CN" sz="2000" kern="100" dirty="0" smtClean="0">
                <a:solidFill>
                  <a:srgbClr val="FF0000"/>
                </a:solidFill>
                <a:latin typeface="+mn-ea"/>
              </a:rPr>
              <a:t>1.6</a:t>
            </a:r>
            <a:endParaRPr lang="zh-CN" altLang="zh-CN" sz="2000" kern="100" dirty="0">
              <a:solidFill>
                <a:srgbClr val="FF0000"/>
              </a:solidFill>
              <a:latin typeface="+mn-ea"/>
            </a:endParaRPr>
          </a:p>
        </p:txBody>
      </p:sp>
      <p:sp>
        <p:nvSpPr>
          <p:cNvPr id="34" name="矩形 33"/>
          <p:cNvSpPr/>
          <p:nvPr/>
        </p:nvSpPr>
        <p:spPr>
          <a:xfrm>
            <a:off x="8383954" y="3181010"/>
            <a:ext cx="548548" cy="400110"/>
          </a:xfrm>
          <a:prstGeom prst="rect">
            <a:avLst/>
          </a:prstGeom>
        </p:spPr>
        <p:txBody>
          <a:bodyPr wrap="none">
            <a:spAutoFit/>
          </a:bodyPr>
          <a:lstStyle/>
          <a:p>
            <a:pPr algn="ctr">
              <a:spcAft>
                <a:spcPts val="0"/>
              </a:spcAft>
            </a:pPr>
            <a:r>
              <a:rPr lang="en-US" altLang="zh-CN" sz="2000" kern="100" dirty="0" smtClean="0">
                <a:solidFill>
                  <a:srgbClr val="FF0000"/>
                </a:solidFill>
                <a:latin typeface="+mn-ea"/>
              </a:rPr>
              <a:t>0.8</a:t>
            </a:r>
            <a:endParaRPr lang="zh-CN" altLang="zh-CN" sz="2000" kern="100" dirty="0">
              <a:solidFill>
                <a:srgbClr val="FF0000"/>
              </a:solidFill>
              <a:latin typeface="+mn-ea"/>
            </a:endParaRPr>
          </a:p>
        </p:txBody>
      </p:sp>
      <p:sp>
        <p:nvSpPr>
          <p:cNvPr id="35" name="矩形 34"/>
          <p:cNvSpPr/>
          <p:nvPr/>
        </p:nvSpPr>
        <p:spPr>
          <a:xfrm>
            <a:off x="8358554" y="4099419"/>
            <a:ext cx="548548" cy="400110"/>
          </a:xfrm>
          <a:prstGeom prst="rect">
            <a:avLst/>
          </a:prstGeom>
        </p:spPr>
        <p:txBody>
          <a:bodyPr wrap="none">
            <a:spAutoFit/>
          </a:bodyPr>
          <a:lstStyle/>
          <a:p>
            <a:pPr algn="ctr">
              <a:spcAft>
                <a:spcPts val="0"/>
              </a:spcAft>
            </a:pPr>
            <a:r>
              <a:rPr lang="en-US" altLang="zh-CN" sz="2000" kern="100" dirty="0" smtClean="0">
                <a:solidFill>
                  <a:srgbClr val="FF0000"/>
                </a:solidFill>
                <a:latin typeface="+mn-ea"/>
              </a:rPr>
              <a:t>2.4</a:t>
            </a:r>
            <a:endParaRPr lang="zh-CN" altLang="zh-CN" sz="2000" kern="100" dirty="0">
              <a:solidFill>
                <a:srgbClr val="FF0000"/>
              </a:solidFill>
              <a:latin typeface="+mn-ea"/>
            </a:endParaRPr>
          </a:p>
        </p:txBody>
      </p:sp>
    </p:spTree>
  </p:cSld>
  <p:clrMapOvr>
    <a:masterClrMapping/>
  </p:clrMapOvr>
  <p:transition spd="slow" advTm="231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P spid="7" grpId="0"/>
      <p:bldP spid="24" grpId="0"/>
      <p:bldP spid="25" grpId="0"/>
      <p:bldP spid="26" grpId="0"/>
      <p:bldP spid="27" grpId="0"/>
      <p:bldP spid="28" grpId="0"/>
      <p:bldP spid="30" grpId="0" animBg="1"/>
      <p:bldP spid="31" grpId="0" animBg="1"/>
      <p:bldP spid="33" grpId="0"/>
      <p:bldP spid="34" grpId="0"/>
      <p:bldP spid="3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333090"/>
            <a:ext cx="6577781" cy="2208297"/>
          </a:xfrm>
          <a:prstGeom prst="rect">
            <a:avLst/>
          </a:prstGeom>
          <a:noFill/>
        </p:spPr>
        <p:txBody>
          <a:bodyPr wrap="square" rtlCol="0">
            <a:spAutoFit/>
          </a:bodyPr>
          <a:lstStyle/>
          <a:p>
            <a:pPr algn="just">
              <a:lnSpc>
                <a:spcPct val="125000"/>
              </a:lnSpc>
              <a:buClr>
                <a:schemeClr val="folHlink"/>
              </a:buClr>
              <a:buSzPct val="60000"/>
              <a:buFont typeface="Wingdings" panose="05000000000000000000" pitchFamily="2" charset="2"/>
              <a:buNone/>
            </a:pPr>
            <a:r>
              <a:rPr lang="zh-CN" altLang="en-US" sz="2000" dirty="0" smtClean="0">
                <a:latin typeface="+mn-ea"/>
                <a:sym typeface="Arial" panose="020B0604020202020204" pitchFamily="34" charset="0"/>
              </a:rPr>
              <a:t>人的因素：</a:t>
            </a:r>
            <a:r>
              <a:rPr lang="en-US" altLang="zh-CN" sz="2000" dirty="0" smtClean="0">
                <a:latin typeface="+mn-ea"/>
                <a:sym typeface="Arial" panose="020B0604020202020204" pitchFamily="34" charset="0"/>
              </a:rPr>
              <a:t>5.8</a:t>
            </a:r>
            <a:endParaRPr lang="en-US" altLang="zh-CN" sz="2000" dirty="0" smtClean="0">
              <a:latin typeface="+mn-ea"/>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a:latin typeface="+mn-ea"/>
                <a:sym typeface="Arial" panose="020B0604020202020204" pitchFamily="34" charset="0"/>
              </a:rPr>
              <a:t>物的</a:t>
            </a:r>
            <a:r>
              <a:rPr lang="zh-CN" altLang="en-US" sz="2000" dirty="0" smtClean="0">
                <a:latin typeface="+mn-ea"/>
                <a:sym typeface="Arial" panose="020B0604020202020204" pitchFamily="34" charset="0"/>
              </a:rPr>
              <a:t>因素：</a:t>
            </a:r>
            <a:r>
              <a:rPr lang="en-US" altLang="zh-CN" sz="2000" dirty="0" smtClean="0">
                <a:latin typeface="+mn-ea"/>
                <a:sym typeface="Arial" panose="020B0604020202020204" pitchFamily="34" charset="0"/>
              </a:rPr>
              <a:t>25</a:t>
            </a:r>
            <a:endParaRPr lang="en-US" altLang="zh-CN" sz="2000" dirty="0" smtClean="0">
              <a:latin typeface="+mn-ea"/>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smtClean="0">
                <a:latin typeface="+mn-ea"/>
                <a:sym typeface="Arial" panose="020B0604020202020204" pitchFamily="34" charset="0"/>
              </a:rPr>
              <a:t>环境因素：</a:t>
            </a:r>
            <a:r>
              <a:rPr lang="en-US" altLang="zh-CN" sz="2000" dirty="0" smtClean="0">
                <a:latin typeface="+mn-ea"/>
                <a:sym typeface="Arial" panose="020B0604020202020204" pitchFamily="34" charset="0"/>
              </a:rPr>
              <a:t>0</a:t>
            </a:r>
            <a:endParaRPr lang="en-US" altLang="zh-CN" sz="2000" dirty="0" smtClean="0">
              <a:latin typeface="+mn-ea"/>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a:latin typeface="+mn-ea"/>
                <a:sym typeface="Arial" panose="020B0604020202020204" pitchFamily="34" charset="0"/>
              </a:rPr>
              <a:t>管理</a:t>
            </a:r>
            <a:r>
              <a:rPr lang="zh-CN" altLang="en-US" sz="2000" dirty="0" smtClean="0">
                <a:latin typeface="+mn-ea"/>
                <a:sym typeface="Arial" panose="020B0604020202020204" pitchFamily="34" charset="0"/>
              </a:rPr>
              <a:t>因素：</a:t>
            </a:r>
            <a:r>
              <a:rPr lang="en-US" altLang="zh-CN" sz="2000" dirty="0" smtClean="0">
                <a:latin typeface="+mn-ea"/>
                <a:sym typeface="Arial" panose="020B0604020202020204" pitchFamily="34" charset="0"/>
              </a:rPr>
              <a:t>5.5</a:t>
            </a:r>
            <a:endParaRPr lang="en-US" altLang="zh-CN" sz="2000" dirty="0" smtClean="0">
              <a:latin typeface="+mn-ea"/>
              <a:sym typeface="Arial" panose="020B0604020202020204" pitchFamily="34" charset="0"/>
            </a:endParaRPr>
          </a:p>
          <a:p>
            <a:pPr algn="just">
              <a:lnSpc>
                <a:spcPct val="125000"/>
              </a:lnSpc>
              <a:buClr>
                <a:schemeClr val="folHlink"/>
              </a:buClr>
              <a:buSzPct val="60000"/>
              <a:buFont typeface="Wingdings" panose="05000000000000000000" pitchFamily="2" charset="2"/>
              <a:buNone/>
            </a:pPr>
            <a:r>
              <a:rPr lang="zh-CN" altLang="en-US" sz="2000" dirty="0" smtClean="0">
                <a:latin typeface="+mn-ea"/>
                <a:sym typeface="Arial" panose="020B0604020202020204" pitchFamily="34" charset="0"/>
              </a:rPr>
              <a:t>总得分：</a:t>
            </a:r>
            <a:r>
              <a:rPr lang="en-US" altLang="zh-CN" sz="2000" dirty="0" smtClean="0">
                <a:latin typeface="+mn-ea"/>
                <a:sym typeface="Arial" panose="020B0604020202020204" pitchFamily="34" charset="0"/>
              </a:rPr>
              <a:t>36.3</a:t>
            </a:r>
            <a:endParaRPr lang="en-US" altLang="zh-CN" sz="2000" dirty="0" smtClean="0">
              <a:latin typeface="+mn-ea"/>
              <a:sym typeface="Arial" panose="020B0604020202020204" pitchFamily="34" charset="0"/>
            </a:endParaRPr>
          </a:p>
          <a:p>
            <a:pPr algn="just">
              <a:lnSpc>
                <a:spcPct val="125000"/>
              </a:lnSpc>
              <a:buClr>
                <a:schemeClr val="folHlink"/>
              </a:buClr>
              <a:buSzPct val="60000"/>
              <a:buFont typeface="Wingdings" panose="05000000000000000000" pitchFamily="2" charset="2"/>
              <a:buNone/>
            </a:pPr>
            <a:endParaRPr lang="en-US" altLang="zh-CN" sz="1000" dirty="0">
              <a:latin typeface="黑体" panose="02010609060101010101" pitchFamily="18" charset="-122"/>
              <a:ea typeface="黑体" panose="02010609060101010101" pitchFamily="18" charset="-122"/>
              <a:sym typeface="Arial" panose="020B0604020202020204" pitchFamily="34" charset="0"/>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9897D66-E832-4895-BDE4-3E6C07878094}"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graphicFrame>
        <p:nvGraphicFramePr>
          <p:cNvPr id="6" name="表格 5"/>
          <p:cNvGraphicFramePr>
            <a:graphicFrameLocks noGrp="1"/>
          </p:cNvGraphicFramePr>
          <p:nvPr/>
        </p:nvGraphicFramePr>
        <p:xfrm>
          <a:off x="4148431" y="1416009"/>
          <a:ext cx="3408069" cy="2001520"/>
        </p:xfrm>
        <a:graphic>
          <a:graphicData uri="http://schemas.openxmlformats.org/drawingml/2006/table">
            <a:tbl>
              <a:tblPr firstRow="1" bandRow="1">
                <a:tableStyleId>{5C22544A-7EE6-4342-B048-85BDC9FD1C3A}</a:tableStyleId>
              </a:tblPr>
              <a:tblGrid>
                <a:gridCol w="550569"/>
                <a:gridCol w="1066800"/>
                <a:gridCol w="927100"/>
                <a:gridCol w="863600"/>
              </a:tblGrid>
              <a:tr h="370840">
                <a:tc>
                  <a:txBody>
                    <a:bodyPr/>
                    <a:lstStyle/>
                    <a:p>
                      <a:pPr algn="ctr"/>
                      <a:r>
                        <a:rPr lang="zh-CN" altLang="en-US" dirty="0" smtClean="0"/>
                        <a:t>序号</a:t>
                      </a:r>
                      <a:endParaRPr lang="zh-CN" altLang="en-US" dirty="0"/>
                    </a:p>
                  </a:txBody>
                  <a:tcPr anchor="ctr"/>
                </a:tc>
                <a:tc>
                  <a:txBody>
                    <a:bodyPr/>
                    <a:lstStyle/>
                    <a:p>
                      <a:pPr algn="ctr"/>
                      <a:r>
                        <a:rPr lang="zh-CN" altLang="en-US" dirty="0" smtClean="0"/>
                        <a:t>风险分值</a:t>
                      </a:r>
                      <a:endParaRPr lang="zh-CN" altLang="en-US" dirty="0"/>
                    </a:p>
                  </a:txBody>
                  <a:tcPr anchor="ctr"/>
                </a:tc>
                <a:tc>
                  <a:txBody>
                    <a:bodyPr/>
                    <a:lstStyle/>
                    <a:p>
                      <a:pPr algn="ctr"/>
                      <a:r>
                        <a:rPr lang="zh-CN" altLang="en-US" dirty="0" smtClean="0"/>
                        <a:t>风险等级</a:t>
                      </a:r>
                      <a:endParaRPr lang="zh-CN" altLang="en-US" dirty="0"/>
                    </a:p>
                  </a:txBody>
                  <a:tcPr anchor="ctr"/>
                </a:tc>
                <a:tc>
                  <a:txBody>
                    <a:bodyPr/>
                    <a:lstStyle/>
                    <a:p>
                      <a:pPr algn="ctr"/>
                      <a:r>
                        <a:rPr lang="zh-CN" altLang="en-US" dirty="0" smtClean="0"/>
                        <a:t>代表颜色</a:t>
                      </a:r>
                      <a:endParaRPr lang="zh-CN" altLang="en-US" dirty="0"/>
                    </a:p>
                  </a:txBody>
                  <a:tcPr anchor="ctr"/>
                </a:tc>
              </a:tr>
              <a:tr h="370840">
                <a:tc>
                  <a:txBody>
                    <a:bodyPr/>
                    <a:lstStyle/>
                    <a:p>
                      <a:pPr algn="ctr"/>
                      <a:r>
                        <a:rPr lang="en-US" altLang="zh-CN" dirty="0" smtClean="0"/>
                        <a:t>1</a:t>
                      </a:r>
                      <a:endParaRPr lang="zh-CN" altLang="en-US" dirty="0"/>
                    </a:p>
                  </a:txBody>
                  <a:tcPr anchor="ctr"/>
                </a:tc>
                <a:tc>
                  <a:txBody>
                    <a:bodyPr/>
                    <a:lstStyle/>
                    <a:p>
                      <a:pPr algn="ctr"/>
                      <a:r>
                        <a:rPr lang="zh-CN" altLang="en-US" dirty="0" smtClean="0"/>
                        <a:t>≥</a:t>
                      </a:r>
                      <a:r>
                        <a:rPr lang="en-US" altLang="zh-CN" dirty="0" smtClean="0"/>
                        <a:t>70</a:t>
                      </a:r>
                      <a:endParaRPr lang="zh-CN" altLang="en-US" dirty="0"/>
                    </a:p>
                  </a:txBody>
                  <a:tcPr anchor="ctr"/>
                </a:tc>
                <a:tc>
                  <a:txBody>
                    <a:bodyPr/>
                    <a:lstStyle/>
                    <a:p>
                      <a:pPr algn="ctr"/>
                      <a:r>
                        <a:rPr lang="zh-CN" altLang="en-US" dirty="0" smtClean="0"/>
                        <a:t>重大风险</a:t>
                      </a:r>
                      <a:endParaRPr lang="zh-CN" altLang="en-US" dirty="0"/>
                    </a:p>
                  </a:txBody>
                  <a:tcPr anchor="ctr"/>
                </a:tc>
                <a:tc>
                  <a:txBody>
                    <a:bodyPr/>
                    <a:lstStyle/>
                    <a:p>
                      <a:pPr algn="ctr"/>
                      <a:r>
                        <a:rPr lang="zh-CN" altLang="en-US" dirty="0" smtClean="0"/>
                        <a:t>红</a:t>
                      </a:r>
                      <a:endParaRPr lang="zh-CN" altLang="en-US" dirty="0"/>
                    </a:p>
                  </a:txBody>
                  <a:tcPr anchor="ctr"/>
                </a:tc>
              </a:tr>
              <a:tr h="370840">
                <a:tc>
                  <a:txBody>
                    <a:bodyPr/>
                    <a:lstStyle/>
                    <a:p>
                      <a:pPr algn="ctr"/>
                      <a:r>
                        <a:rPr lang="en-US" altLang="zh-CN" dirty="0" smtClean="0"/>
                        <a:t>2</a:t>
                      </a:r>
                      <a:endParaRPr lang="zh-CN" altLang="en-US" dirty="0"/>
                    </a:p>
                  </a:txBody>
                  <a:tcPr anchor="ctr"/>
                </a:tc>
                <a:tc>
                  <a:txBody>
                    <a:bodyPr/>
                    <a:lstStyle/>
                    <a:p>
                      <a:pPr algn="ctr"/>
                      <a:r>
                        <a:rPr lang="zh-CN" altLang="en-US" dirty="0" smtClean="0"/>
                        <a:t>≥</a:t>
                      </a:r>
                      <a:r>
                        <a:rPr lang="en-US" altLang="zh-CN" dirty="0" smtClean="0"/>
                        <a:t>50</a:t>
                      </a:r>
                      <a:r>
                        <a:rPr lang="zh-CN" altLang="en-US" dirty="0" smtClean="0"/>
                        <a:t>且＜</a:t>
                      </a:r>
                      <a:r>
                        <a:rPr lang="en-US" altLang="zh-CN" dirty="0" smtClean="0"/>
                        <a:t>70</a:t>
                      </a:r>
                      <a:endParaRPr lang="zh-CN" altLang="en-US" dirty="0"/>
                    </a:p>
                  </a:txBody>
                  <a:tcPr anchor="ctr"/>
                </a:tc>
                <a:tc>
                  <a:txBody>
                    <a:bodyPr/>
                    <a:lstStyle/>
                    <a:p>
                      <a:pPr algn="ctr"/>
                      <a:r>
                        <a:rPr lang="zh-CN" altLang="en-US" dirty="0" smtClean="0"/>
                        <a:t>较大风险</a:t>
                      </a:r>
                      <a:endParaRPr lang="zh-CN" altLang="en-US" dirty="0"/>
                    </a:p>
                  </a:txBody>
                  <a:tcPr anchor="ctr"/>
                </a:tc>
                <a:tc>
                  <a:txBody>
                    <a:bodyPr/>
                    <a:lstStyle/>
                    <a:p>
                      <a:pPr algn="ctr"/>
                      <a:r>
                        <a:rPr lang="zh-CN" altLang="en-US" dirty="0" smtClean="0"/>
                        <a:t>橙</a:t>
                      </a:r>
                      <a:endParaRPr lang="zh-CN" altLang="en-US" dirty="0"/>
                    </a:p>
                  </a:txBody>
                  <a:tcPr anchor="ctr"/>
                </a:tc>
              </a:tr>
              <a:tr h="370840">
                <a:tc>
                  <a:txBody>
                    <a:bodyPr/>
                    <a:lstStyle/>
                    <a:p>
                      <a:pPr algn="ctr"/>
                      <a:r>
                        <a:rPr lang="en-US" altLang="zh-CN" dirty="0" smtClean="0"/>
                        <a:t>3</a:t>
                      </a:r>
                      <a:endParaRPr lang="zh-CN" altLang="en-US"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dirty="0" smtClean="0"/>
                        <a:t>≥</a:t>
                      </a:r>
                      <a:r>
                        <a:rPr lang="en-US" altLang="zh-CN" dirty="0" smtClean="0"/>
                        <a:t>30</a:t>
                      </a:r>
                      <a:r>
                        <a:rPr lang="zh-CN" altLang="en-US" dirty="0" smtClean="0"/>
                        <a:t>且＜</a:t>
                      </a:r>
                      <a:r>
                        <a:rPr lang="en-US" altLang="zh-CN" dirty="0" smtClean="0"/>
                        <a:t>50</a:t>
                      </a:r>
                      <a:endParaRPr lang="zh-CN" altLang="en-US" dirty="0"/>
                    </a:p>
                  </a:txBody>
                  <a:tcPr anchor="ctr"/>
                </a:tc>
                <a:tc>
                  <a:txBody>
                    <a:bodyPr/>
                    <a:lstStyle/>
                    <a:p>
                      <a:pPr algn="ctr"/>
                      <a:r>
                        <a:rPr lang="zh-CN" altLang="en-US" dirty="0" smtClean="0"/>
                        <a:t>一般风险</a:t>
                      </a:r>
                      <a:endParaRPr lang="zh-CN" altLang="en-US" dirty="0"/>
                    </a:p>
                  </a:txBody>
                  <a:tcPr anchor="ctr"/>
                </a:tc>
                <a:tc>
                  <a:txBody>
                    <a:bodyPr/>
                    <a:lstStyle/>
                    <a:p>
                      <a:pPr algn="ctr"/>
                      <a:r>
                        <a:rPr lang="zh-CN" altLang="en-US" dirty="0" smtClean="0"/>
                        <a:t>黄</a:t>
                      </a:r>
                      <a:endParaRPr lang="zh-CN" altLang="en-US" dirty="0"/>
                    </a:p>
                  </a:txBody>
                  <a:tcPr anchor="ctr"/>
                </a:tc>
              </a:tr>
              <a:tr h="370840">
                <a:tc>
                  <a:txBody>
                    <a:bodyPr/>
                    <a:lstStyle/>
                    <a:p>
                      <a:pPr algn="ctr"/>
                      <a:r>
                        <a:rPr lang="en-US" altLang="zh-CN" dirty="0" smtClean="0"/>
                        <a:t>4</a:t>
                      </a:r>
                      <a:endParaRPr lang="zh-CN" altLang="en-US"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dirty="0" smtClean="0"/>
                        <a:t>＜</a:t>
                      </a:r>
                      <a:r>
                        <a:rPr lang="en-US" altLang="zh-CN" dirty="0" smtClean="0"/>
                        <a:t>30</a:t>
                      </a:r>
                      <a:endParaRPr lang="zh-CN" altLang="en-US" dirty="0"/>
                    </a:p>
                  </a:txBody>
                  <a:tcPr anchor="ctr"/>
                </a:tc>
                <a:tc>
                  <a:txBody>
                    <a:bodyPr/>
                    <a:lstStyle/>
                    <a:p>
                      <a:pPr algn="ctr"/>
                      <a:r>
                        <a:rPr lang="zh-CN" altLang="en-US" dirty="0" smtClean="0"/>
                        <a:t>低风险</a:t>
                      </a:r>
                      <a:endParaRPr lang="zh-CN" altLang="en-US" dirty="0"/>
                    </a:p>
                  </a:txBody>
                  <a:tcPr anchor="ctr"/>
                </a:tc>
                <a:tc>
                  <a:txBody>
                    <a:bodyPr/>
                    <a:lstStyle/>
                    <a:p>
                      <a:pPr algn="ctr"/>
                      <a:r>
                        <a:rPr lang="zh-CN" altLang="en-US" dirty="0" smtClean="0"/>
                        <a:t>蓝</a:t>
                      </a:r>
                      <a:endParaRPr lang="zh-CN" altLang="en-US" dirty="0"/>
                    </a:p>
                  </a:txBody>
                  <a:tcPr anchor="ctr"/>
                </a:tc>
              </a:tr>
            </a:tbl>
          </a:graphicData>
        </a:graphic>
      </p:graphicFrame>
      <p:sp>
        <p:nvSpPr>
          <p:cNvPr id="7" name="矩形 6"/>
          <p:cNvSpPr/>
          <p:nvPr/>
        </p:nvSpPr>
        <p:spPr bwMode="auto">
          <a:xfrm>
            <a:off x="4038600" y="2705100"/>
            <a:ext cx="3594100" cy="342900"/>
          </a:xfrm>
          <a:prstGeom prst="rect">
            <a:avLst/>
          </a:prstGeom>
          <a:noFill/>
          <a:ln w="22225">
            <a:solidFill>
              <a:srgbClr val="FF0000"/>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graphicFrame>
        <p:nvGraphicFramePr>
          <p:cNvPr id="17" name="表格 16"/>
          <p:cNvGraphicFramePr>
            <a:graphicFrameLocks noGrp="1"/>
          </p:cNvGraphicFramePr>
          <p:nvPr/>
        </p:nvGraphicFramePr>
        <p:xfrm>
          <a:off x="580955" y="3530667"/>
          <a:ext cx="7886699" cy="1125404"/>
        </p:xfrm>
        <a:graphic>
          <a:graphicData uri="http://schemas.openxmlformats.org/drawingml/2006/table">
            <a:tbl>
              <a:tblPr firstRow="1" firstCol="1" bandRow="1">
                <a:tableStyleId>{5C22544A-7EE6-4342-B048-85BDC9FD1C3A}</a:tableStyleId>
              </a:tblPr>
              <a:tblGrid>
                <a:gridCol w="289047"/>
                <a:gridCol w="633046"/>
                <a:gridCol w="633046"/>
                <a:gridCol w="633046"/>
                <a:gridCol w="633046"/>
                <a:gridCol w="633046"/>
                <a:gridCol w="633596"/>
                <a:gridCol w="633046"/>
                <a:gridCol w="633046"/>
                <a:gridCol w="633046"/>
                <a:gridCol w="633046"/>
                <a:gridCol w="633046"/>
                <a:gridCol w="633596"/>
              </a:tblGrid>
              <a:tr h="417547">
                <a:tc>
                  <a:txBody>
                    <a:bodyPr/>
                    <a:lstStyle/>
                    <a:p>
                      <a:pPr algn="ctr">
                        <a:spcAft>
                          <a:spcPts val="0"/>
                        </a:spcAft>
                      </a:pPr>
                      <a:r>
                        <a:rPr lang="zh-CN" sz="900" kern="100" dirty="0">
                          <a:effectLst/>
                        </a:rPr>
                        <a:t>序号</a:t>
                      </a:r>
                      <a:endParaRPr lang="zh-CN" sz="9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900" kern="100">
                          <a:effectLst/>
                        </a:rPr>
                        <a:t>设备种类</a:t>
                      </a:r>
                      <a:endParaRPr lang="zh-CN" sz="9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900" kern="100">
                          <a:effectLst/>
                        </a:rPr>
                        <a:t>设备类别</a:t>
                      </a:r>
                      <a:endParaRPr lang="zh-CN" sz="9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900" kern="100">
                          <a:effectLst/>
                        </a:rPr>
                        <a:t>设备</a:t>
                      </a:r>
                      <a:endParaRPr lang="zh-CN" sz="900" kern="100">
                        <a:effectLst/>
                      </a:endParaRPr>
                    </a:p>
                    <a:p>
                      <a:pPr algn="ctr">
                        <a:lnSpc>
                          <a:spcPts val="1900"/>
                        </a:lnSpc>
                        <a:spcAft>
                          <a:spcPts val="0"/>
                        </a:spcAft>
                      </a:pPr>
                      <a:r>
                        <a:rPr lang="zh-CN" sz="900" kern="100">
                          <a:effectLst/>
                        </a:rPr>
                        <a:t>品种</a:t>
                      </a:r>
                      <a:r>
                        <a:rPr lang="en-US" sz="900" kern="100">
                          <a:effectLst/>
                        </a:rPr>
                        <a:t>/</a:t>
                      </a:r>
                      <a:r>
                        <a:rPr lang="zh-CN" sz="900" kern="100">
                          <a:effectLst/>
                        </a:rPr>
                        <a:t>名称</a:t>
                      </a:r>
                      <a:endParaRPr lang="zh-CN" sz="9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900" kern="100" dirty="0">
                          <a:effectLst/>
                        </a:rPr>
                        <a:t>产品编号</a:t>
                      </a:r>
                      <a:endParaRPr lang="zh-CN" sz="9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型号规格</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制造单位</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注册代码</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最近一次检验日期</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a:effectLst/>
                        </a:rPr>
                        <a:t>下次检验日期</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lnSpc>
                          <a:spcPts val="1900"/>
                        </a:lnSpc>
                        <a:spcAft>
                          <a:spcPts val="0"/>
                        </a:spcAft>
                      </a:pPr>
                      <a:r>
                        <a:rPr lang="zh-CN" sz="900" kern="100">
                          <a:effectLst/>
                        </a:rPr>
                        <a:t>单位内编号</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dirty="0">
                          <a:effectLst/>
                        </a:rPr>
                        <a:t>设备位置</a:t>
                      </a:r>
                      <a:endParaRPr lang="zh-CN" sz="900" kern="100" dirty="0">
                        <a:effectLst/>
                        <a:latin typeface="Times New Roman" panose="02020603050405020304"/>
                        <a:ea typeface="宋体" panose="02010600030101010101" pitchFamily="2" charset="-122"/>
                      </a:endParaRPr>
                    </a:p>
                  </a:txBody>
                  <a:tcPr marL="59336" marR="59336" marT="0" marB="0" anchor="ctr"/>
                </a:tc>
                <a:tc>
                  <a:txBody>
                    <a:bodyPr/>
                    <a:lstStyle/>
                    <a:p>
                      <a:pPr algn="ctr">
                        <a:lnSpc>
                          <a:spcPts val="1900"/>
                        </a:lnSpc>
                        <a:spcAft>
                          <a:spcPts val="0"/>
                        </a:spcAft>
                      </a:pPr>
                      <a:r>
                        <a:rPr lang="zh-CN" sz="900" kern="100" dirty="0">
                          <a:effectLst/>
                        </a:rPr>
                        <a:t>风险等级</a:t>
                      </a:r>
                      <a:endParaRPr lang="zh-CN" sz="900" kern="100" dirty="0">
                        <a:effectLst/>
                        <a:latin typeface="Times New Roman" panose="02020603050405020304"/>
                        <a:ea typeface="宋体" panose="02010600030101010101" pitchFamily="2" charset="-122"/>
                      </a:endParaRPr>
                    </a:p>
                  </a:txBody>
                  <a:tcPr marL="59336" marR="59336" marT="0" marB="0" anchor="ctr"/>
                </a:tc>
              </a:tr>
              <a:tr h="214268">
                <a:tc>
                  <a:txBody>
                    <a:bodyPr/>
                    <a:lstStyle/>
                    <a:p>
                      <a:pPr algn="ctr">
                        <a:spcAft>
                          <a:spcPts val="0"/>
                        </a:spcAft>
                      </a:pPr>
                      <a:r>
                        <a:rPr lang="en-US" sz="900" kern="100">
                          <a:effectLst/>
                        </a:rPr>
                        <a:t>1</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r>
              <a:tr h="214268">
                <a:tc>
                  <a:txBody>
                    <a:bodyPr/>
                    <a:lstStyle/>
                    <a:p>
                      <a:pPr algn="ctr">
                        <a:spcAft>
                          <a:spcPts val="0"/>
                        </a:spcAft>
                      </a:pPr>
                      <a:r>
                        <a:rPr lang="en-US" sz="900" kern="100">
                          <a:effectLst/>
                        </a:rPr>
                        <a:t>2</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r>
              <a:tr h="214268">
                <a:tc>
                  <a:txBody>
                    <a:bodyPr/>
                    <a:lstStyle/>
                    <a:p>
                      <a:pPr algn="ctr">
                        <a:spcAft>
                          <a:spcPts val="0"/>
                        </a:spcAft>
                      </a:pPr>
                      <a:r>
                        <a:rPr lang="en-US" sz="900" kern="100">
                          <a:effectLst/>
                        </a:rPr>
                        <a:t>3</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dirty="0">
                          <a:effectLst/>
                        </a:rPr>
                        <a:t> </a:t>
                      </a:r>
                      <a:endParaRPr lang="zh-CN" sz="900" kern="100" dirty="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nchor="ctr"/>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a:effectLst/>
                        </a:rPr>
                        <a:t> </a:t>
                      </a:r>
                      <a:endParaRPr lang="zh-CN" sz="900" kern="100">
                        <a:effectLst/>
                        <a:latin typeface="Times New Roman" panose="02020603050405020304"/>
                        <a:ea typeface="宋体" panose="02010600030101010101" pitchFamily="2" charset="-122"/>
                      </a:endParaRPr>
                    </a:p>
                  </a:txBody>
                  <a:tcPr marL="59336" marR="59336" marT="0" marB="0"/>
                </a:tc>
                <a:tc>
                  <a:txBody>
                    <a:bodyPr/>
                    <a:lstStyle/>
                    <a:p>
                      <a:pPr algn="ctr">
                        <a:spcAft>
                          <a:spcPts val="0"/>
                        </a:spcAft>
                      </a:pPr>
                      <a:r>
                        <a:rPr lang="en-US" sz="900" kern="100" dirty="0">
                          <a:effectLst/>
                        </a:rPr>
                        <a:t> </a:t>
                      </a:r>
                      <a:endParaRPr lang="zh-CN" sz="900" kern="100" dirty="0">
                        <a:effectLst/>
                        <a:latin typeface="Times New Roman" panose="02020603050405020304"/>
                        <a:ea typeface="宋体" panose="02010600030101010101" pitchFamily="2" charset="-122"/>
                      </a:endParaRPr>
                    </a:p>
                  </a:txBody>
                  <a:tcPr marL="59336" marR="59336" marT="0" marB="0"/>
                </a:tc>
              </a:tr>
            </a:tbl>
          </a:graphicData>
        </a:graphic>
      </p:graphicFrame>
      <p:sp>
        <p:nvSpPr>
          <p:cNvPr id="8" name="椭圆 7"/>
          <p:cNvSpPr/>
          <p:nvPr/>
        </p:nvSpPr>
        <p:spPr bwMode="auto">
          <a:xfrm>
            <a:off x="7793048" y="3541387"/>
            <a:ext cx="792152" cy="471813"/>
          </a:xfrm>
          <a:prstGeom prst="ellipse">
            <a:avLst/>
          </a:prstGeom>
          <a:noFill/>
          <a:ln w="22225">
            <a:solidFill>
              <a:srgbClr val="FF0000"/>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9" name="Freeform 8"/>
          <p:cNvSpPr/>
          <p:nvPr/>
        </p:nvSpPr>
        <p:spPr bwMode="auto">
          <a:xfrm>
            <a:off x="4486861" y="407020"/>
            <a:ext cx="2853739"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0" name="TextBox 44"/>
          <p:cNvSpPr txBox="1"/>
          <p:nvPr/>
        </p:nvSpPr>
        <p:spPr>
          <a:xfrm>
            <a:off x="4627018" y="407020"/>
            <a:ext cx="25865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5</a:t>
            </a:r>
            <a:r>
              <a:rPr lang="zh-CN" altLang="en-US" sz="2000" spc="70" dirty="0" smtClean="0">
                <a:solidFill>
                  <a:schemeClr val="bg1"/>
                </a:solidFill>
                <a:latin typeface="+mj-ea"/>
              </a:rPr>
              <a:t>安全风险评估</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spTree>
  </p:cSld>
  <p:clrMapOvr>
    <a:masterClrMapping/>
  </p:clrMapOvr>
  <p:transition spd="slow" advTm="16748">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4374" y="1196885"/>
            <a:ext cx="6577781" cy="3170099"/>
          </a:xfrm>
          <a:prstGeom prst="rect">
            <a:avLst/>
          </a:prstGeom>
          <a:noFill/>
        </p:spPr>
        <p:txBody>
          <a:bodyPr wrap="square" rtlCol="0">
            <a:spAutoFit/>
          </a:bodyPr>
          <a:lstStyle/>
          <a:p>
            <a:pPr>
              <a:lnSpc>
                <a:spcPct val="200000"/>
              </a:lnSpc>
            </a:pPr>
            <a:r>
              <a:rPr lang="zh-CN" altLang="en-US" sz="2000" b="1" dirty="0" smtClean="0">
                <a:solidFill>
                  <a:srgbClr val="FF0000"/>
                </a:solidFill>
                <a:latin typeface="+mn-ea"/>
              </a:rPr>
              <a:t>风险</a:t>
            </a:r>
            <a:r>
              <a:rPr lang="zh-CN" altLang="en-US" sz="2000" b="1" dirty="0">
                <a:solidFill>
                  <a:srgbClr val="FF0000"/>
                </a:solidFill>
                <a:latin typeface="+mn-ea"/>
              </a:rPr>
              <a:t>分级管控</a:t>
            </a:r>
            <a:r>
              <a:rPr lang="en-US" altLang="zh-CN" sz="2000" b="1" dirty="0">
                <a:solidFill>
                  <a:srgbClr val="FF0000"/>
                </a:solidFill>
                <a:latin typeface="+mn-ea"/>
              </a:rPr>
              <a:t>: </a:t>
            </a:r>
            <a:r>
              <a:rPr lang="en-US" altLang="zh-CN" sz="2000" b="1" dirty="0">
                <a:latin typeface="+mn-ea"/>
              </a:rPr>
              <a:t> </a:t>
            </a:r>
            <a:r>
              <a:rPr lang="zh-CN" altLang="en-US" sz="2000" b="1" dirty="0">
                <a:latin typeface="+mn-ea"/>
              </a:rPr>
              <a:t>指按照风险不同级别、所需管控资源、管控能力、管控措施复杂及难易程度等因素而确定不同管控层级的风险管控方式。</a:t>
            </a:r>
            <a:endParaRPr lang="en-US" altLang="zh-CN" sz="2000" b="1" dirty="0">
              <a:latin typeface="+mn-ea"/>
            </a:endParaRPr>
          </a:p>
          <a:p>
            <a:pPr>
              <a:lnSpc>
                <a:spcPct val="200000"/>
              </a:lnSpc>
            </a:pPr>
            <a:r>
              <a:rPr lang="zh-CN" altLang="en-US" sz="2000" b="1" dirty="0">
                <a:solidFill>
                  <a:srgbClr val="FF0000"/>
                </a:solidFill>
                <a:latin typeface="+mn-ea"/>
              </a:rPr>
              <a:t>管控的基本原则是：</a:t>
            </a:r>
            <a:r>
              <a:rPr lang="zh-CN" altLang="en-US" sz="2000" b="1" dirty="0">
                <a:latin typeface="+mn-ea"/>
              </a:rPr>
              <a:t>风险越大，管控级别越高；上级负责管控的风险，下级必须负责管控，并逐级落实具体措施。</a:t>
            </a:r>
            <a:endParaRPr lang="zh-CN" altLang="en-US" sz="2000" b="1" dirty="0">
              <a:solidFill>
                <a:srgbClr val="333333"/>
              </a:solidFill>
              <a:latin typeface="+mn-ea"/>
            </a:endParaRPr>
          </a:p>
        </p:txBody>
      </p:sp>
      <p:sp>
        <p:nvSpPr>
          <p:cNvPr id="57" name="Freeform 8"/>
          <p:cNvSpPr/>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2053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6</a:t>
            </a:r>
            <a:r>
              <a:rPr lang="zh-CN" altLang="en-US" sz="2000" spc="70" dirty="0" smtClean="0">
                <a:solidFill>
                  <a:schemeClr val="bg1"/>
                </a:solidFill>
                <a:latin typeface="+mj-ea"/>
              </a:rPr>
              <a:t>风险分级管控</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6095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102533AD-4DE4-4318-A10A-34E3DD7A3C7B}"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7" y="1002890"/>
            <a:ext cx="6909230" cy="2395528"/>
          </a:xfrm>
          <a:prstGeom prst="rect">
            <a:avLst/>
          </a:prstGeom>
          <a:noFill/>
        </p:spPr>
        <p:txBody>
          <a:bodyPr wrap="square" rtlCol="0">
            <a:spAutoFit/>
          </a:bodyPr>
          <a:lstStyle/>
          <a:p>
            <a:endParaRPr lang="en-US" altLang="zh-CN" sz="400" dirty="0" smtClean="0"/>
          </a:p>
          <a:p>
            <a:endParaRPr lang="en-US" altLang="zh-CN" sz="400" dirty="0" smtClean="0"/>
          </a:p>
          <a:p>
            <a:pPr lvl="0">
              <a:lnSpc>
                <a:spcPct val="130000"/>
              </a:lnSpc>
              <a:spcBef>
                <a:spcPts val="665"/>
              </a:spcBef>
            </a:pPr>
            <a:endParaRPr lang="en-US" altLang="zh-CN" sz="2000" dirty="0" smtClean="0">
              <a:latin typeface="微软雅黑" panose="020B0503020204020204" pitchFamily="34" charset="-122"/>
              <a:ea typeface="微软雅黑" panose="020B0503020204020204" pitchFamily="34" charset="-122"/>
            </a:endParaRPr>
          </a:p>
          <a:p>
            <a:pPr lvl="0">
              <a:lnSpc>
                <a:spcPct val="130000"/>
              </a:lnSpc>
              <a:spcBef>
                <a:spcPts val="665"/>
              </a:spcBef>
            </a:pPr>
            <a:r>
              <a:rPr lang="zh-CN" altLang="en-US" sz="2000" dirty="0" smtClean="0">
                <a:latin typeface="微软雅黑" panose="020B0503020204020204" pitchFamily="34" charset="-122"/>
                <a:ea typeface="微软雅黑" panose="020B0503020204020204" pitchFamily="34" charset="-122"/>
              </a:rPr>
              <a:t>必须</a:t>
            </a:r>
            <a:r>
              <a:rPr lang="zh-CN" altLang="en-US" sz="2000" dirty="0">
                <a:latin typeface="微软雅黑" panose="020B0503020204020204" pitchFamily="34" charset="-122"/>
                <a:ea typeface="微软雅黑" panose="020B0503020204020204" pitchFamily="34" charset="-122"/>
              </a:rPr>
              <a:t>坚决遏制重特大事故频发势头，对易发重特大事故的行业领域采取</a:t>
            </a:r>
            <a:r>
              <a:rPr lang="zh-CN" altLang="en-US" sz="2000" b="1" dirty="0">
                <a:solidFill>
                  <a:srgbClr val="FF0000"/>
                </a:solidFill>
                <a:latin typeface="微软雅黑" panose="020B0503020204020204" pitchFamily="34" charset="-122"/>
                <a:ea typeface="微软雅黑" panose="020B0503020204020204" pitchFamily="34" charset="-122"/>
              </a:rPr>
              <a:t>风险分级管控、隐患排查治理双重预防性工作机制</a:t>
            </a:r>
            <a:r>
              <a:rPr lang="zh-CN" altLang="en-US" sz="2000" dirty="0">
                <a:latin typeface="微软雅黑" panose="020B0503020204020204" pitchFamily="34" charset="-122"/>
                <a:ea typeface="微软雅黑" panose="020B0503020204020204" pitchFamily="34" charset="-122"/>
              </a:rPr>
              <a:t>，推动安全生产关口前移，加强应急救援工作，最大限度减少人员伤亡和财产</a:t>
            </a:r>
            <a:r>
              <a:rPr lang="zh-CN" altLang="en-US" sz="2000" dirty="0" smtClean="0">
                <a:latin typeface="微软雅黑" panose="020B0503020204020204" pitchFamily="34" charset="-122"/>
                <a:ea typeface="微软雅黑" panose="020B0503020204020204" pitchFamily="34" charset="-122"/>
              </a:rPr>
              <a:t>损失</a:t>
            </a:r>
            <a:endParaRPr lang="zh-CN" altLang="en-US" sz="2000" dirty="0">
              <a:latin typeface="微软雅黑" panose="020B0503020204020204" pitchFamily="34" charset="-122"/>
              <a:ea typeface="微软雅黑" panose="020B0503020204020204" pitchFamily="34" charset="-122"/>
            </a:endParaRPr>
          </a:p>
        </p:txBody>
      </p:sp>
      <p:sp>
        <p:nvSpPr>
          <p:cNvPr id="29" name="五边形 28"/>
          <p:cNvSpPr/>
          <p:nvPr/>
        </p:nvSpPr>
        <p:spPr bwMode="auto">
          <a:xfrm>
            <a:off x="671543" y="187496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0" name="Freeform 8"/>
          <p:cNvSpPr/>
          <p:nvPr/>
        </p:nvSpPr>
        <p:spPr bwMode="auto">
          <a:xfrm>
            <a:off x="3534362" y="407020"/>
            <a:ext cx="346552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TextBox 44"/>
          <p:cNvSpPr txBox="1"/>
          <p:nvPr/>
        </p:nvSpPr>
        <p:spPr>
          <a:xfrm>
            <a:off x="3738020" y="407020"/>
            <a:ext cx="372432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bg1"/>
                </a:solidFill>
                <a:latin typeface="+mj-ea"/>
              </a:rPr>
              <a:t>1.</a:t>
            </a:r>
            <a:r>
              <a:rPr lang="zh-CN" altLang="en-US" sz="2000" spc="70" dirty="0">
                <a:solidFill>
                  <a:schemeClr val="bg1"/>
                </a:solidFill>
                <a:latin typeface="+mj-ea"/>
              </a:rPr>
              <a:t>“双重预防机制”来源</a:t>
            </a:r>
            <a:endParaRPr lang="en-US" altLang="zh-CN" sz="2000" spc="70" dirty="0">
              <a:solidFill>
                <a:schemeClr val="bg1"/>
              </a:solidFill>
              <a:latin typeface="+mj-ea"/>
            </a:endParaRPr>
          </a:p>
        </p:txBody>
      </p:sp>
      <p:sp>
        <p:nvSpPr>
          <p:cNvPr id="3" name="日期占位符 2"/>
          <p:cNvSpPr>
            <a:spLocks noGrp="1"/>
          </p:cNvSpPr>
          <p:nvPr>
            <p:ph type="dt" sz="half" idx="10"/>
          </p:nvPr>
        </p:nvSpPr>
        <p:spPr/>
        <p:txBody>
          <a:bodyPr/>
          <a:lstStyle/>
          <a:p>
            <a:fld id="{97805394-5C9A-4797-8FF3-7129C543C8BF}"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16809">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4374" y="1323885"/>
            <a:ext cx="6577781" cy="1631216"/>
          </a:xfrm>
          <a:prstGeom prst="rect">
            <a:avLst/>
          </a:prstGeom>
          <a:noFill/>
        </p:spPr>
        <p:txBody>
          <a:bodyPr wrap="square" rtlCol="0">
            <a:spAutoFit/>
          </a:bodyPr>
          <a:lstStyle/>
          <a:p>
            <a:pPr marL="0" lvl="3"/>
            <a:endParaRPr lang="en-US" altLang="zh-CN" sz="2000" dirty="0" smtClean="0">
              <a:latin typeface="+mn-ea"/>
            </a:endParaRPr>
          </a:p>
          <a:p>
            <a:pPr marL="0" lvl="3"/>
            <a:r>
              <a:rPr lang="zh-CN" altLang="zh-CN" sz="2000" dirty="0">
                <a:solidFill>
                  <a:srgbClr val="FF0000"/>
                </a:solidFill>
                <a:latin typeface="+mn-ea"/>
              </a:rPr>
              <a:t>使用单位是风险管控的主体</a:t>
            </a:r>
            <a:r>
              <a:rPr lang="zh-CN" altLang="zh-CN" sz="2000" dirty="0">
                <a:latin typeface="+mn-ea"/>
              </a:rPr>
              <a:t>，应建立</a:t>
            </a:r>
            <a:r>
              <a:rPr lang="zh-CN" altLang="zh-CN" sz="2000" dirty="0">
                <a:solidFill>
                  <a:srgbClr val="FF0000"/>
                </a:solidFill>
                <a:latin typeface="+mn-ea"/>
              </a:rPr>
              <a:t>特种设备安全风险管控清单</a:t>
            </a:r>
            <a:r>
              <a:rPr lang="zh-CN" altLang="zh-CN" sz="2000" dirty="0">
                <a:latin typeface="+mn-ea"/>
              </a:rPr>
              <a:t>，清单的主要项目包括设备种类、设备类别、设备编号、设备名称、风险因素、管控措施、责任部门、责任人</a:t>
            </a:r>
            <a:r>
              <a:rPr lang="zh-CN" altLang="zh-CN" sz="2000" dirty="0" smtClean="0">
                <a:latin typeface="+mn-ea"/>
              </a:rPr>
              <a:t>、</a:t>
            </a:r>
            <a:r>
              <a:rPr lang="zh-CN" altLang="en-US" sz="2000" dirty="0" smtClean="0">
                <a:latin typeface="+mn-ea"/>
              </a:rPr>
              <a:t>设备位置</a:t>
            </a:r>
            <a:r>
              <a:rPr lang="zh-CN" altLang="zh-CN" sz="2000" dirty="0" smtClean="0">
                <a:latin typeface="+mn-ea"/>
              </a:rPr>
              <a:t>等</a:t>
            </a:r>
            <a:r>
              <a:rPr lang="zh-CN" altLang="zh-CN" sz="2000" dirty="0">
                <a:latin typeface="+mn-ea"/>
              </a:rPr>
              <a:t>，</a:t>
            </a:r>
            <a:r>
              <a:rPr lang="zh-CN" altLang="zh-CN" sz="2000" dirty="0" smtClean="0">
                <a:latin typeface="+mn-ea"/>
              </a:rPr>
              <a:t>见</a:t>
            </a:r>
            <a:r>
              <a:rPr lang="zh-CN" altLang="en-US" sz="2000" dirty="0" smtClean="0">
                <a:latin typeface="+mn-ea"/>
              </a:rPr>
              <a:t>附录</a:t>
            </a:r>
            <a:r>
              <a:rPr lang="en-US" altLang="zh-CN" sz="2000" dirty="0" smtClean="0">
                <a:latin typeface="+mn-ea"/>
              </a:rPr>
              <a:t>E</a:t>
            </a:r>
            <a:endParaRPr lang="zh-CN" altLang="zh-CN" sz="2000" dirty="0">
              <a:latin typeface="+mn-ea"/>
            </a:endParaRPr>
          </a:p>
        </p:txBody>
      </p:sp>
      <p:sp>
        <p:nvSpPr>
          <p:cNvPr id="57" name="Freeform 8"/>
          <p:cNvSpPr/>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2053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6</a:t>
            </a:r>
            <a:r>
              <a:rPr lang="zh-CN" altLang="en-US" sz="2000" spc="70" dirty="0" smtClean="0">
                <a:solidFill>
                  <a:schemeClr val="bg1"/>
                </a:solidFill>
                <a:latin typeface="+mj-ea"/>
              </a:rPr>
              <a:t>风险分级管控</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6095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643030" y="1233093"/>
            <a:ext cx="7040470" cy="2018107"/>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64" name="TextBox 63"/>
          <p:cNvSpPr txBox="1"/>
          <p:nvPr/>
        </p:nvSpPr>
        <p:spPr>
          <a:xfrm>
            <a:off x="-48296" y="839393"/>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5.4.1</a:t>
            </a:r>
            <a:endParaRPr lang="zh-CN" altLang="en-US" sz="2000" dirty="0"/>
          </a:p>
        </p:txBody>
      </p:sp>
      <p:sp>
        <p:nvSpPr>
          <p:cNvPr id="3" name="日期占位符 2"/>
          <p:cNvSpPr>
            <a:spLocks noGrp="1"/>
          </p:cNvSpPr>
          <p:nvPr>
            <p:ph type="dt" sz="half" idx="10"/>
          </p:nvPr>
        </p:nvSpPr>
        <p:spPr/>
        <p:txBody>
          <a:bodyPr/>
          <a:lstStyle/>
          <a:p>
            <a:fld id="{102533AD-4DE4-4318-A10A-34E3DD7A3C7B}"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524877" y="1981200"/>
            <a:ext cx="8073023" cy="1943100"/>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64" name="TextBox 63"/>
          <p:cNvSpPr txBox="1"/>
          <p:nvPr/>
        </p:nvSpPr>
        <p:spPr>
          <a:xfrm>
            <a:off x="-48296" y="1283893"/>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zh-CN" altLang="en-US" sz="2000" dirty="0" smtClean="0"/>
              <a:t>附录</a:t>
            </a:r>
            <a:r>
              <a:rPr lang="en-US" altLang="zh-CN" sz="2000" dirty="0" smtClean="0"/>
              <a:t>E</a:t>
            </a:r>
            <a:endParaRPr lang="zh-CN" altLang="en-US" sz="2000" dirty="0"/>
          </a:p>
        </p:txBody>
      </p:sp>
      <p:graphicFrame>
        <p:nvGraphicFramePr>
          <p:cNvPr id="3" name="表格 2"/>
          <p:cNvGraphicFramePr>
            <a:graphicFrameLocks noGrp="1"/>
          </p:cNvGraphicFramePr>
          <p:nvPr/>
        </p:nvGraphicFramePr>
        <p:xfrm>
          <a:off x="628649" y="2165457"/>
          <a:ext cx="7886703" cy="1671424"/>
        </p:xfrm>
        <a:graphic>
          <a:graphicData uri="http://schemas.openxmlformats.org/drawingml/2006/table">
            <a:tbl>
              <a:tblPr firstRow="1" firstCol="1" bandRow="1">
                <a:tableStyleId>{5C22544A-7EE6-4342-B048-85BDC9FD1C3A}</a:tableStyleId>
              </a:tblPr>
              <a:tblGrid>
                <a:gridCol w="612131"/>
                <a:gridCol w="761285"/>
                <a:gridCol w="845409"/>
                <a:gridCol w="935498"/>
                <a:gridCol w="788730"/>
                <a:gridCol w="788730"/>
                <a:gridCol w="788730"/>
                <a:gridCol w="788730"/>
                <a:gridCol w="788730"/>
                <a:gridCol w="788730"/>
              </a:tblGrid>
              <a:tr h="453567">
                <a:tc>
                  <a:txBody>
                    <a:bodyPr/>
                    <a:lstStyle/>
                    <a:p>
                      <a:pPr algn="ctr">
                        <a:spcAft>
                          <a:spcPts val="0"/>
                        </a:spcAft>
                      </a:pPr>
                      <a:r>
                        <a:rPr lang="zh-CN" sz="1000" kern="100" dirty="0">
                          <a:effectLst/>
                        </a:rPr>
                        <a:t>序号</a:t>
                      </a:r>
                      <a:endParaRPr lang="zh-CN" sz="10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设备种类</a:t>
                      </a:r>
                      <a:endParaRPr lang="zh-CN" sz="1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设备类别</a:t>
                      </a:r>
                      <a:endParaRPr lang="zh-CN" sz="1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设备品种</a:t>
                      </a:r>
                      <a:r>
                        <a:rPr lang="en-US" sz="1000" kern="100">
                          <a:effectLst/>
                        </a:rPr>
                        <a:t>/</a:t>
                      </a:r>
                      <a:r>
                        <a:rPr lang="zh-CN" sz="1000" kern="100">
                          <a:effectLst/>
                        </a:rPr>
                        <a:t>名称</a:t>
                      </a:r>
                      <a:endParaRPr lang="zh-CN" sz="1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产品编号</a:t>
                      </a:r>
                      <a:r>
                        <a:rPr lang="en-US" sz="1000" kern="100">
                          <a:effectLst/>
                        </a:rPr>
                        <a:t>/</a:t>
                      </a:r>
                      <a:endParaRPr lang="zh-CN" sz="1000" kern="100">
                        <a:effectLst/>
                      </a:endParaRPr>
                    </a:p>
                    <a:p>
                      <a:pPr algn="ctr">
                        <a:lnSpc>
                          <a:spcPts val="1900"/>
                        </a:lnSpc>
                        <a:spcAft>
                          <a:spcPts val="0"/>
                        </a:spcAft>
                      </a:pPr>
                      <a:r>
                        <a:rPr lang="zh-CN" sz="1000" kern="100">
                          <a:effectLst/>
                        </a:rPr>
                        <a:t>单位内编号</a:t>
                      </a:r>
                      <a:endParaRPr lang="zh-CN" sz="1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风险因素</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900"/>
                        </a:lnSpc>
                        <a:spcAft>
                          <a:spcPts val="0"/>
                        </a:spcAft>
                      </a:pPr>
                      <a:r>
                        <a:rPr lang="zh-CN" sz="1000" kern="100">
                          <a:effectLst/>
                        </a:rPr>
                        <a:t>管控措施</a:t>
                      </a:r>
                      <a:endParaRPr lang="zh-CN" sz="1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责任部门</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900"/>
                        </a:lnSpc>
                        <a:spcAft>
                          <a:spcPts val="0"/>
                        </a:spcAft>
                      </a:pPr>
                      <a:r>
                        <a:rPr lang="zh-CN" sz="1000" kern="100">
                          <a:effectLst/>
                        </a:rPr>
                        <a:t>责任人</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900"/>
                        </a:lnSpc>
                        <a:spcAft>
                          <a:spcPts val="0"/>
                        </a:spcAft>
                      </a:pPr>
                      <a:r>
                        <a:rPr lang="zh-CN" sz="1000" kern="100">
                          <a:effectLst/>
                        </a:rPr>
                        <a:t>设备位置</a:t>
                      </a:r>
                      <a:endParaRPr lang="zh-CN" sz="1000" kern="100">
                        <a:effectLst/>
                        <a:latin typeface="Times New Roman" panose="02020603050405020304"/>
                        <a:ea typeface="宋体" panose="02010600030101010101" pitchFamily="2" charset="-122"/>
                      </a:endParaRPr>
                    </a:p>
                  </a:txBody>
                  <a:tcPr marL="64454" marR="64454" marT="0" marB="0" anchor="ctr"/>
                </a:tc>
              </a:tr>
              <a:tr h="232752">
                <a:tc>
                  <a:txBody>
                    <a:bodyPr/>
                    <a:lstStyle/>
                    <a:p>
                      <a:pPr algn="ctr">
                        <a:spcAft>
                          <a:spcPts val="0"/>
                        </a:spcAft>
                      </a:pPr>
                      <a:r>
                        <a:rPr lang="en-US" sz="1000" kern="100">
                          <a:effectLst/>
                        </a:rPr>
                        <a:t>1</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r>
              <a:tr h="232752">
                <a:tc>
                  <a:txBody>
                    <a:bodyPr/>
                    <a:lstStyle/>
                    <a:p>
                      <a:pPr algn="ctr">
                        <a:spcAft>
                          <a:spcPts val="0"/>
                        </a:spcAft>
                      </a:pPr>
                      <a:r>
                        <a:rPr lang="en-US" sz="1000" kern="100">
                          <a:effectLst/>
                        </a:rPr>
                        <a:t>2</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r>
              <a:tr h="232752">
                <a:tc>
                  <a:txBody>
                    <a:bodyPr/>
                    <a:lstStyle/>
                    <a:p>
                      <a:pPr algn="ctr">
                        <a:spcAft>
                          <a:spcPts val="0"/>
                        </a:spcAft>
                      </a:pPr>
                      <a:r>
                        <a:rPr lang="en-US" sz="1000" kern="100">
                          <a:effectLst/>
                        </a:rPr>
                        <a:t>3</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dirty="0">
                          <a:effectLst/>
                        </a:rPr>
                        <a:t> </a:t>
                      </a:r>
                      <a:endParaRPr lang="zh-CN" sz="1000" kern="100" dirty="0">
                        <a:effectLst/>
                        <a:latin typeface="Times New Roman" panose="02020603050405020304"/>
                        <a:ea typeface="宋体" panose="02010600030101010101" pitchFamily="2" charset="-122"/>
                      </a:endParaRPr>
                    </a:p>
                  </a:txBody>
                  <a:tcPr marL="64454" marR="64454" marT="0" marB="0"/>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r>
              <a:tr h="245284">
                <a:tc>
                  <a:txBody>
                    <a:bodyPr/>
                    <a:lstStyle/>
                    <a:p>
                      <a:pPr algn="ctr">
                        <a:spcAft>
                          <a:spcPts val="0"/>
                        </a:spcAft>
                      </a:pPr>
                      <a:r>
                        <a:rPr lang="en-US" sz="1000" kern="100">
                          <a:effectLst/>
                        </a:rPr>
                        <a:t>4</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r>
              <a:tr h="245284">
                <a:tc>
                  <a:txBody>
                    <a:bodyPr/>
                    <a:lstStyle/>
                    <a:p>
                      <a:pPr algn="ctr">
                        <a:spcAft>
                          <a:spcPts val="0"/>
                        </a:spcAft>
                      </a:pPr>
                      <a:r>
                        <a:rPr lang="en-US" sz="1000" kern="100">
                          <a:effectLst/>
                        </a:rPr>
                        <a:t>5</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a:effectLst/>
                        </a:rPr>
                        <a:t> </a:t>
                      </a:r>
                      <a:endParaRPr lang="zh-CN" sz="1000" kern="100">
                        <a:effectLst/>
                        <a:latin typeface="Times New Roman" panose="02020603050405020304"/>
                        <a:ea typeface="宋体" panose="02010600030101010101" pitchFamily="2" charset="-122"/>
                      </a:endParaRPr>
                    </a:p>
                  </a:txBody>
                  <a:tcPr marL="64454" marR="64454" marT="0" marB="0" anchor="ctr"/>
                </a:tc>
                <a:tc>
                  <a:txBody>
                    <a:bodyPr/>
                    <a:lstStyle/>
                    <a:p>
                      <a:pPr algn="ctr">
                        <a:spcAft>
                          <a:spcPts val="0"/>
                        </a:spcAft>
                      </a:pPr>
                      <a:r>
                        <a:rPr lang="en-US" sz="1000" kern="100" dirty="0">
                          <a:effectLst/>
                        </a:rPr>
                        <a:t> </a:t>
                      </a:r>
                      <a:endParaRPr lang="zh-CN" sz="1000" kern="100" dirty="0">
                        <a:effectLst/>
                        <a:latin typeface="Times New Roman" panose="02020603050405020304"/>
                        <a:ea typeface="宋体" panose="02010600030101010101" pitchFamily="2" charset="-122"/>
                      </a:endParaRPr>
                    </a:p>
                  </a:txBody>
                  <a:tcPr marL="64454" marR="64454" marT="0" marB="0" anchor="ctr"/>
                </a:tc>
              </a:tr>
            </a:tbl>
          </a:graphicData>
        </a:graphic>
      </p:graphicFrame>
      <p:sp>
        <p:nvSpPr>
          <p:cNvPr id="4" name="日期占位符 3"/>
          <p:cNvSpPr>
            <a:spLocks noGrp="1"/>
          </p:cNvSpPr>
          <p:nvPr>
            <p:ph type="dt" sz="half" idx="10"/>
          </p:nvPr>
        </p:nvSpPr>
        <p:spPr/>
        <p:txBody>
          <a:bodyPr/>
          <a:lstStyle/>
          <a:p>
            <a:fld id="{F78E1381-8176-4873-9C37-917C43804C4C}"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9" name="Freeform 8"/>
          <p:cNvSpPr/>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0" name="TextBox 44"/>
          <p:cNvSpPr txBox="1"/>
          <p:nvPr/>
        </p:nvSpPr>
        <p:spPr>
          <a:xfrm>
            <a:off x="4627020" y="407020"/>
            <a:ext cx="2053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6</a:t>
            </a:r>
            <a:r>
              <a:rPr lang="zh-CN" altLang="en-US" sz="2000" spc="70" dirty="0" smtClean="0">
                <a:solidFill>
                  <a:schemeClr val="bg1"/>
                </a:solidFill>
                <a:latin typeface="+mj-ea"/>
              </a:rPr>
              <a:t>风险分级管控</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3170099"/>
          </a:xfrm>
          <a:prstGeom prst="rect">
            <a:avLst/>
          </a:prstGeom>
          <a:noFill/>
        </p:spPr>
        <p:txBody>
          <a:bodyPr wrap="square" rtlCol="0">
            <a:spAutoFit/>
          </a:bodyPr>
          <a:lstStyle/>
          <a:p>
            <a:pPr marL="0" lvl="3"/>
            <a:endParaRPr lang="en-US" altLang="zh-CN" sz="2000" dirty="0" smtClean="0">
              <a:latin typeface="+mn-ea"/>
            </a:endParaRPr>
          </a:p>
          <a:p>
            <a:pPr marL="0" lvl="2"/>
            <a:r>
              <a:rPr lang="zh-CN" altLang="zh-CN" sz="2000" dirty="0">
                <a:latin typeface="+mn-ea"/>
              </a:rPr>
              <a:t>符合下列条件之一的特种设备及其作业活动，其风险应按重大风险管控：</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公众</a:t>
            </a:r>
            <a:r>
              <a:rPr lang="zh-CN" altLang="zh-CN" sz="2000" dirty="0">
                <a:latin typeface="+mn-ea"/>
              </a:rPr>
              <a:t>聚集</a:t>
            </a:r>
            <a:r>
              <a:rPr lang="zh-CN" altLang="zh-CN" sz="2000" dirty="0" smtClean="0">
                <a:latin typeface="+mn-ea"/>
              </a:rPr>
              <a:t>场所</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为</a:t>
            </a:r>
            <a:r>
              <a:rPr lang="zh-CN" altLang="zh-CN" sz="2000" dirty="0">
                <a:latin typeface="+mn-ea"/>
              </a:rPr>
              <a:t>公众提供运营服务的</a:t>
            </a:r>
            <a:r>
              <a:rPr lang="zh-CN" altLang="zh-CN" sz="2000" dirty="0" smtClean="0">
                <a:latin typeface="+mn-ea"/>
              </a:rPr>
              <a:t>电梯</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涉及</a:t>
            </a:r>
            <a:r>
              <a:rPr lang="zh-CN" altLang="zh-CN" sz="2000" dirty="0">
                <a:latin typeface="+mn-ea"/>
              </a:rPr>
              <a:t>易燃易爆、剧毒等</a:t>
            </a:r>
            <a:r>
              <a:rPr lang="zh-CN" altLang="zh-CN" sz="2000" dirty="0" smtClean="0">
                <a:latin typeface="+mn-ea"/>
              </a:rPr>
              <a:t>危险品</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涉及</a:t>
            </a:r>
            <a:r>
              <a:rPr lang="zh-CN" altLang="zh-CN" sz="2000" dirty="0">
                <a:latin typeface="+mn-ea"/>
              </a:rPr>
              <a:t>熔融和炽热金属等危险</a:t>
            </a:r>
            <a:r>
              <a:rPr lang="zh-CN" altLang="zh-CN" sz="2000" dirty="0" smtClean="0">
                <a:latin typeface="+mn-ea"/>
              </a:rPr>
              <a:t>物品</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类似</a:t>
            </a:r>
            <a:r>
              <a:rPr lang="zh-CN" altLang="zh-CN" sz="2000" dirty="0">
                <a:latin typeface="+mn-ea"/>
              </a:rPr>
              <a:t>设备因设备本体缺陷而发生</a:t>
            </a:r>
            <a:r>
              <a:rPr lang="zh-CN" altLang="zh-CN" sz="2000" dirty="0" smtClean="0">
                <a:latin typeface="+mn-ea"/>
              </a:rPr>
              <a:t>事故</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特种</a:t>
            </a:r>
            <a:r>
              <a:rPr lang="zh-CN" altLang="zh-CN" sz="2000" dirty="0">
                <a:latin typeface="+mn-ea"/>
              </a:rPr>
              <a:t>设备使用单位、检验机构或安全监督管理</a:t>
            </a:r>
            <a:r>
              <a:rPr lang="zh-CN" altLang="zh-CN" sz="2000" dirty="0" smtClean="0">
                <a:latin typeface="+mn-ea"/>
              </a:rPr>
              <a:t>部门</a:t>
            </a:r>
            <a:r>
              <a:rPr lang="zh-CN" altLang="en-US" sz="2000" dirty="0" smtClean="0">
                <a:latin typeface="+mn-ea"/>
              </a:rPr>
              <a:t>认</a:t>
            </a:r>
            <a:r>
              <a:rPr lang="zh-CN" altLang="zh-CN" sz="2000" dirty="0" smtClean="0">
                <a:latin typeface="+mn-ea"/>
              </a:rPr>
              <a:t>为</a:t>
            </a:r>
            <a:r>
              <a:rPr lang="zh-CN" altLang="zh-CN" sz="2000" dirty="0">
                <a:latin typeface="+mn-ea"/>
              </a:rPr>
              <a:t>应当作为重大风险管控的</a:t>
            </a:r>
            <a:endParaRPr lang="zh-CN" altLang="zh-CN" sz="2000" dirty="0">
              <a:latin typeface="+mn-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073226" y="1233093"/>
            <a:ext cx="6927774" cy="2939896"/>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64" name="TextBox 63"/>
          <p:cNvSpPr txBox="1"/>
          <p:nvPr/>
        </p:nvSpPr>
        <p:spPr>
          <a:xfrm>
            <a:off x="1681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5.4.3</a:t>
            </a:r>
            <a:endParaRPr lang="zh-CN" altLang="en-US" sz="2000" dirty="0"/>
          </a:p>
        </p:txBody>
      </p:sp>
      <p:sp>
        <p:nvSpPr>
          <p:cNvPr id="3" name="日期占位符 2"/>
          <p:cNvSpPr>
            <a:spLocks noGrp="1"/>
          </p:cNvSpPr>
          <p:nvPr>
            <p:ph type="dt" sz="half" idx="10"/>
          </p:nvPr>
        </p:nvSpPr>
        <p:spPr/>
        <p:txBody>
          <a:bodyPr/>
          <a:lstStyle/>
          <a:p>
            <a:fld id="{BED1DEE4-1A4F-4BF1-86C2-501853FC559A}"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2053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6</a:t>
            </a:r>
            <a:r>
              <a:rPr lang="zh-CN" altLang="en-US" sz="2000" spc="70" dirty="0" smtClean="0">
                <a:solidFill>
                  <a:schemeClr val="bg1"/>
                </a:solidFill>
                <a:latin typeface="+mj-ea"/>
              </a:rPr>
              <a:t>风险分级管控</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2862322"/>
          </a:xfrm>
          <a:prstGeom prst="rect">
            <a:avLst/>
          </a:prstGeom>
          <a:noFill/>
        </p:spPr>
        <p:txBody>
          <a:bodyPr wrap="square" rtlCol="0">
            <a:spAutoFit/>
          </a:bodyPr>
          <a:lstStyle/>
          <a:p>
            <a:pPr marL="0" lvl="3"/>
            <a:endParaRPr lang="en-US" altLang="zh-CN" sz="2000" dirty="0" smtClean="0">
              <a:latin typeface="+mn-ea"/>
            </a:endParaRPr>
          </a:p>
          <a:p>
            <a:pPr marL="0" lvl="2"/>
            <a:r>
              <a:rPr lang="zh-CN" altLang="zh-CN" sz="2000" dirty="0">
                <a:latin typeface="+mn-ea"/>
              </a:rPr>
              <a:t>使用单位应结合设备特点和特种设备相关法律、法规、规章、标准、规程的规定制定</a:t>
            </a:r>
            <a:r>
              <a:rPr lang="zh-CN" altLang="zh-CN" sz="2000" dirty="0">
                <a:solidFill>
                  <a:srgbClr val="FF0000"/>
                </a:solidFill>
                <a:latin typeface="+mn-ea"/>
              </a:rPr>
              <a:t>风险控制措施</a:t>
            </a:r>
            <a:r>
              <a:rPr lang="zh-CN" altLang="zh-CN" sz="2000" dirty="0">
                <a:latin typeface="+mn-ea"/>
              </a:rPr>
              <a:t>，包括以下方面的内容：</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工程技术</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安全管理</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人员培训</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个体防护</a:t>
            </a:r>
            <a:endParaRPr lang="zh-CN" altLang="zh-CN" sz="2000" dirty="0">
              <a:latin typeface="+mn-ea"/>
            </a:endParaRPr>
          </a:p>
          <a:p>
            <a:pPr marL="342900" indent="-342900">
              <a:buFont typeface="Arial" panose="020B0604020202020204" pitchFamily="34" charset="0"/>
              <a:buChar char="•"/>
            </a:pPr>
            <a:r>
              <a:rPr lang="zh-CN" altLang="zh-CN" sz="2000" dirty="0" smtClean="0">
                <a:latin typeface="+mn-ea"/>
              </a:rPr>
              <a:t>应急处置</a:t>
            </a:r>
            <a:endParaRPr lang="zh-CN" altLang="zh-CN" sz="2000" dirty="0">
              <a:latin typeface="+mn-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6" y="1233093"/>
            <a:ext cx="6468233" cy="2632119"/>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1681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5.4.5</a:t>
            </a:r>
            <a:endParaRPr lang="zh-CN" altLang="en-US" sz="2000" dirty="0"/>
          </a:p>
        </p:txBody>
      </p:sp>
      <p:sp>
        <p:nvSpPr>
          <p:cNvPr id="3" name="日期占位符 2"/>
          <p:cNvSpPr>
            <a:spLocks noGrp="1"/>
          </p:cNvSpPr>
          <p:nvPr>
            <p:ph type="dt" sz="half" idx="10"/>
          </p:nvPr>
        </p:nvSpPr>
        <p:spPr/>
        <p:txBody>
          <a:bodyPr/>
          <a:lstStyle/>
          <a:p>
            <a:fld id="{17E15E98-D2DF-40F3-8FB5-2798DF562046}"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5" name="Freeform 8"/>
          <p:cNvSpPr/>
          <p:nvPr/>
        </p:nvSpPr>
        <p:spPr bwMode="auto">
          <a:xfrm>
            <a:off x="4486862" y="407020"/>
            <a:ext cx="2294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4627020" y="407020"/>
            <a:ext cx="2053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6</a:t>
            </a:r>
            <a:r>
              <a:rPr lang="zh-CN" altLang="en-US" sz="2000" spc="70" dirty="0" smtClean="0">
                <a:solidFill>
                  <a:schemeClr val="bg1"/>
                </a:solidFill>
                <a:latin typeface="+mj-ea"/>
              </a:rPr>
              <a:t>风险分级管控</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DF7BECB-CA75-4623-8F46-6C675BBB8ABD}"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4486862" y="407020"/>
            <a:ext cx="29553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2815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4</a:t>
            </a:r>
            <a:r>
              <a:rPr lang="zh-CN" altLang="en-US" sz="2000" spc="70" dirty="0" smtClean="0">
                <a:solidFill>
                  <a:schemeClr val="bg1"/>
                </a:solidFill>
                <a:latin typeface="+mj-ea"/>
              </a:rPr>
              <a:t>安全风险辨识</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graphicFrame>
        <p:nvGraphicFramePr>
          <p:cNvPr id="16" name="表格 15"/>
          <p:cNvGraphicFramePr>
            <a:graphicFrameLocks noGrp="1"/>
          </p:cNvGraphicFramePr>
          <p:nvPr/>
        </p:nvGraphicFramePr>
        <p:xfrm>
          <a:off x="592260" y="1770505"/>
          <a:ext cx="8069519" cy="1718985"/>
        </p:xfrm>
        <a:graphic>
          <a:graphicData uri="http://schemas.openxmlformats.org/drawingml/2006/table">
            <a:tbl>
              <a:tblPr firstRow="1" firstCol="1" bandRow="1">
                <a:tableStyleId>{5C22544A-7EE6-4342-B048-85BDC9FD1C3A}</a:tableStyleId>
              </a:tblPr>
              <a:tblGrid>
                <a:gridCol w="612386"/>
                <a:gridCol w="889000"/>
                <a:gridCol w="990600"/>
                <a:gridCol w="876300"/>
                <a:gridCol w="1193800"/>
                <a:gridCol w="3507433"/>
              </a:tblGrid>
              <a:tr h="483527">
                <a:tc>
                  <a:txBody>
                    <a:bodyPr/>
                    <a:lstStyle/>
                    <a:p>
                      <a:pPr algn="ctr">
                        <a:lnSpc>
                          <a:spcPts val="1600"/>
                        </a:lnSpc>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设备种类</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设备类别</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设备品种</a:t>
                      </a:r>
                      <a:r>
                        <a:rPr lang="en-US" sz="1600" kern="100" dirty="0">
                          <a:effectLst/>
                        </a:rPr>
                        <a:t>/</a:t>
                      </a:r>
                      <a:r>
                        <a:rPr lang="zh-CN" sz="1600" kern="100" dirty="0">
                          <a:effectLst/>
                        </a:rPr>
                        <a:t>名称</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a:effectLst/>
                        </a:rPr>
                        <a:t>产品编号</a:t>
                      </a:r>
                      <a:r>
                        <a:rPr lang="en-US" sz="1600" kern="100">
                          <a:effectLst/>
                        </a:rPr>
                        <a:t>/</a:t>
                      </a:r>
                      <a:endParaRPr lang="zh-CN" sz="1600" kern="100">
                        <a:effectLst/>
                      </a:endParaRPr>
                    </a:p>
                    <a:p>
                      <a:pPr algn="ctr">
                        <a:lnSpc>
                          <a:spcPts val="1600"/>
                        </a:lnSpc>
                        <a:spcAft>
                          <a:spcPts val="0"/>
                        </a:spcAft>
                      </a:pPr>
                      <a:r>
                        <a:rPr lang="zh-CN" sz="1600" kern="100">
                          <a:effectLst/>
                        </a:rPr>
                        <a:t>单位内编号</a:t>
                      </a:r>
                      <a:endParaRPr lang="zh-CN" sz="16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smtClean="0">
                          <a:effectLst/>
                        </a:rPr>
                        <a:t>风险</a:t>
                      </a:r>
                      <a:r>
                        <a:rPr lang="zh-CN" altLang="en-US" sz="1600" kern="100" dirty="0" smtClean="0">
                          <a:effectLst/>
                        </a:rPr>
                        <a:t>因素</a:t>
                      </a:r>
                      <a:endParaRPr lang="zh-CN" sz="1600" kern="100" dirty="0">
                        <a:effectLst/>
                        <a:latin typeface="Times New Roman" panose="02020603050405020304"/>
                        <a:ea typeface="宋体" panose="02010600030101010101" pitchFamily="2" charset="-122"/>
                      </a:endParaRPr>
                    </a:p>
                  </a:txBody>
                  <a:tcPr marL="64454" marR="64454" marT="0" marB="0" anchor="ctr"/>
                </a:tc>
              </a:tr>
              <a:tr h="725291">
                <a:tc rowSpan="3">
                  <a:txBody>
                    <a:bodyPr/>
                    <a:lstStyle/>
                    <a:p>
                      <a:pPr algn="ctr">
                        <a:lnSpc>
                          <a:spcPts val="1600"/>
                        </a:lnSpc>
                        <a:spcAft>
                          <a:spcPts val="0"/>
                        </a:spcAft>
                      </a:pPr>
                      <a:r>
                        <a:rPr lang="en-US" sz="1600" kern="100" dirty="0" smtClean="0">
                          <a:effectLst/>
                        </a:rPr>
                        <a:t>1</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dirty="0">
                          <a:effectLst/>
                        </a:rPr>
                        <a:t>电梯</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a:effectLst/>
                        </a:rPr>
                        <a:t>曳引与强制驱动电梯</a:t>
                      </a:r>
                      <a:endParaRPr lang="zh-CN" sz="1600" kern="10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dirty="0">
                          <a:effectLst/>
                        </a:rPr>
                        <a:t>曳引驱动乘客电梯</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en-US" sz="1600" kern="100" dirty="0" smtClean="0">
                          <a:effectLst/>
                        </a:rPr>
                        <a:t>GA121080-010</a:t>
                      </a:r>
                      <a:endParaRPr lang="zh-CN" sz="1600" kern="100" dirty="0">
                        <a:effectLst/>
                      </a:endParaRPr>
                    </a:p>
                  </a:txBody>
                  <a:tcPr marL="64454" marR="64454" marT="0" marB="0" anchor="ctr"/>
                </a:tc>
                <a:tc>
                  <a:txBody>
                    <a:bodyPr/>
                    <a:lstStyle/>
                    <a:p>
                      <a:pPr algn="just">
                        <a:lnSpc>
                          <a:spcPts val="1600"/>
                        </a:lnSpc>
                        <a:spcAft>
                          <a:spcPts val="0"/>
                        </a:spcAft>
                      </a:pPr>
                      <a:r>
                        <a:rPr lang="zh-CN" sz="1600" kern="100" dirty="0">
                          <a:effectLst/>
                        </a:rPr>
                        <a:t>使用各类特种设备（不含气瓶）总量</a:t>
                      </a:r>
                      <a:r>
                        <a:rPr lang="en-US" sz="1600" kern="100" dirty="0">
                          <a:effectLst/>
                        </a:rPr>
                        <a:t>20</a:t>
                      </a:r>
                      <a:r>
                        <a:rPr lang="zh-CN" sz="1600" kern="100" dirty="0">
                          <a:effectLst/>
                        </a:rPr>
                        <a:t>台以上（含</a:t>
                      </a:r>
                      <a:r>
                        <a:rPr lang="en-US" sz="1600" kern="100" dirty="0">
                          <a:effectLst/>
                        </a:rPr>
                        <a:t>20</a:t>
                      </a:r>
                      <a:r>
                        <a:rPr lang="zh-CN" sz="1600" kern="100" dirty="0">
                          <a:effectLst/>
                        </a:rPr>
                        <a:t>台）的使用</a:t>
                      </a:r>
                      <a:r>
                        <a:rPr lang="zh-CN" sz="1600" kern="100" dirty="0" smtClean="0">
                          <a:effectLst/>
                        </a:rPr>
                        <a:t>单位</a:t>
                      </a:r>
                      <a:r>
                        <a:rPr lang="zh-CN" altLang="en-US" sz="1600" kern="100" dirty="0" smtClean="0">
                          <a:effectLst/>
                        </a:rPr>
                        <a:t>未</a:t>
                      </a:r>
                      <a:r>
                        <a:rPr lang="zh-CN" sz="1600" kern="100" dirty="0" smtClean="0">
                          <a:effectLst/>
                        </a:rPr>
                        <a:t>配备</a:t>
                      </a:r>
                      <a:r>
                        <a:rPr lang="zh-CN" sz="1600" kern="100" dirty="0">
                          <a:effectLst/>
                        </a:rPr>
                        <a:t>专职安全管理员</a:t>
                      </a:r>
                      <a:endParaRPr lang="zh-CN" sz="1600" kern="100" dirty="0">
                        <a:effectLst/>
                        <a:latin typeface="Times New Roman" panose="02020603050405020304"/>
                        <a:ea typeface="宋体" panose="02010600030101010101" pitchFamily="2" charset="-122"/>
                      </a:endParaRPr>
                    </a:p>
                  </a:txBody>
                  <a:tcPr marL="64454" marR="64454" marT="0" marB="0" anchor="ctr"/>
                </a:tc>
              </a:tr>
              <a:tr h="268403">
                <a:tc vMerge="1">
                  <a:tcPr/>
                </a:tc>
                <a:tc vMerge="1">
                  <a:tcPr/>
                </a:tc>
                <a:tc vMerge="1">
                  <a:tcPr/>
                </a:tc>
                <a:tc vMerge="1">
                  <a:tcPr/>
                </a:tc>
                <a:tc vMerge="1">
                  <a:tcPr/>
                </a:tc>
                <a:tc>
                  <a:txBody>
                    <a:bodyPr/>
                    <a:lstStyle/>
                    <a:p>
                      <a:pPr algn="just">
                        <a:lnSpc>
                          <a:spcPts val="1600"/>
                        </a:lnSpc>
                        <a:spcAft>
                          <a:spcPts val="0"/>
                        </a:spcAft>
                      </a:pPr>
                      <a:r>
                        <a:rPr lang="zh-CN" sz="1600" kern="100" dirty="0">
                          <a:effectLst/>
                        </a:rPr>
                        <a:t>未开展安全培训</a:t>
                      </a:r>
                      <a:endParaRPr lang="zh-CN" sz="1600" kern="100" dirty="0">
                        <a:effectLst/>
                        <a:latin typeface="Times New Roman" panose="02020603050405020304"/>
                        <a:ea typeface="宋体" panose="02010600030101010101" pitchFamily="2" charset="-122"/>
                      </a:endParaRPr>
                    </a:p>
                  </a:txBody>
                  <a:tcPr marL="64454" marR="64454" marT="0" marB="0" anchor="ctr"/>
                </a:tc>
              </a:tr>
              <a:tr h="241764">
                <a:tc vMerge="1">
                  <a:tcPr/>
                </a:tc>
                <a:tc vMerge="1">
                  <a:tcPr/>
                </a:tc>
                <a:tc vMerge="1">
                  <a:tcPr/>
                </a:tc>
                <a:tc vMerge="1">
                  <a:tcPr/>
                </a:tc>
                <a:tc vMerge="1">
                  <a:tcPr/>
                </a:tc>
                <a:tc>
                  <a:txBody>
                    <a:bodyPr/>
                    <a:lstStyle/>
                    <a:p>
                      <a:pPr algn="just">
                        <a:lnSpc>
                          <a:spcPts val="1600"/>
                        </a:lnSpc>
                        <a:spcAft>
                          <a:spcPts val="0"/>
                        </a:spcAft>
                      </a:pPr>
                      <a:r>
                        <a:rPr lang="zh-CN" sz="1600" kern="100" dirty="0">
                          <a:effectLst/>
                        </a:rPr>
                        <a:t>未配置安全责任人</a:t>
                      </a:r>
                      <a:endParaRPr lang="zh-CN" sz="1600" kern="100" dirty="0">
                        <a:effectLst/>
                        <a:latin typeface="Times New Roman" panose="02020603050405020304"/>
                        <a:ea typeface="宋体" panose="02010600030101010101" pitchFamily="2" charset="-122"/>
                      </a:endParaRPr>
                    </a:p>
                  </a:txBody>
                  <a:tcPr marL="64454" marR="64454" marT="0" marB="0" anchor="ctr"/>
                </a:tc>
              </a:tr>
            </a:tbl>
          </a:graphicData>
        </a:graphic>
      </p:graphicFrame>
    </p:spTree>
  </p:cSld>
  <p:clrMapOvr>
    <a:masterClrMapping/>
  </p:clrMapOvr>
  <p:transition spd="slow" advTm="852">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8"/>
          <p:cNvSpPr/>
          <p:nvPr/>
        </p:nvSpPr>
        <p:spPr bwMode="auto">
          <a:xfrm>
            <a:off x="4486862" y="407020"/>
            <a:ext cx="3349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3323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6</a:t>
            </a:r>
            <a:r>
              <a:rPr lang="zh-CN" altLang="en-US" sz="2000" spc="70" dirty="0" smtClean="0">
                <a:solidFill>
                  <a:schemeClr val="bg1"/>
                </a:solidFill>
                <a:latin typeface="+mj-ea"/>
              </a:rPr>
              <a:t>风险分级管控清单</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5206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graphicFrame>
        <p:nvGraphicFramePr>
          <p:cNvPr id="4" name="表格 3"/>
          <p:cNvGraphicFramePr>
            <a:graphicFrameLocks noGrp="1"/>
          </p:cNvGraphicFramePr>
          <p:nvPr/>
        </p:nvGraphicFramePr>
        <p:xfrm>
          <a:off x="620332" y="1042593"/>
          <a:ext cx="7785100" cy="3657600"/>
        </p:xfrm>
        <a:graphic>
          <a:graphicData uri="http://schemas.openxmlformats.org/drawingml/2006/table">
            <a:tbl>
              <a:tblPr firstRow="1" firstCol="1" bandRow="1">
                <a:tableStyleId>{5C22544A-7EE6-4342-B048-85BDC9FD1C3A}</a:tableStyleId>
              </a:tblPr>
              <a:tblGrid>
                <a:gridCol w="495300"/>
                <a:gridCol w="452825"/>
                <a:gridCol w="416273"/>
                <a:gridCol w="485245"/>
                <a:gridCol w="624166"/>
                <a:gridCol w="1594656"/>
                <a:gridCol w="1900535"/>
                <a:gridCol w="571500"/>
                <a:gridCol w="596900"/>
                <a:gridCol w="647700"/>
              </a:tblGrid>
              <a:tr h="680351">
                <a:tc>
                  <a:txBody>
                    <a:bodyPr/>
                    <a:lstStyle/>
                    <a:p>
                      <a:pPr algn="ctr">
                        <a:lnSpc>
                          <a:spcPts val="1600"/>
                        </a:lnSpc>
                        <a:spcAft>
                          <a:spcPts val="0"/>
                        </a:spcAft>
                      </a:pPr>
                      <a:r>
                        <a:rPr lang="zh-CN" sz="1600" kern="100" dirty="0">
                          <a:effectLst/>
                        </a:rPr>
                        <a:t>序号</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设备种类</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设备类别</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a:effectLst/>
                        </a:rPr>
                        <a:t>设备品种</a:t>
                      </a:r>
                      <a:r>
                        <a:rPr lang="en-US" sz="1600" kern="100" dirty="0">
                          <a:effectLst/>
                        </a:rPr>
                        <a:t>/</a:t>
                      </a:r>
                      <a:r>
                        <a:rPr lang="zh-CN" sz="1600" kern="100" dirty="0">
                          <a:effectLst/>
                        </a:rPr>
                        <a:t>名称</a:t>
                      </a:r>
                      <a:endParaRPr lang="zh-CN" sz="16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a:effectLst/>
                        </a:rPr>
                        <a:t>产品编号</a:t>
                      </a:r>
                      <a:r>
                        <a:rPr lang="en-US" sz="1600" kern="100">
                          <a:effectLst/>
                        </a:rPr>
                        <a:t>/</a:t>
                      </a:r>
                      <a:endParaRPr lang="zh-CN" sz="1600" kern="100">
                        <a:effectLst/>
                      </a:endParaRPr>
                    </a:p>
                    <a:p>
                      <a:pPr algn="ctr">
                        <a:lnSpc>
                          <a:spcPts val="1600"/>
                        </a:lnSpc>
                        <a:spcAft>
                          <a:spcPts val="0"/>
                        </a:spcAft>
                      </a:pPr>
                      <a:r>
                        <a:rPr lang="zh-CN" sz="1600" kern="100">
                          <a:effectLst/>
                        </a:rPr>
                        <a:t>单位内编号</a:t>
                      </a:r>
                      <a:endParaRPr lang="zh-CN" sz="16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dirty="0" smtClean="0">
                          <a:effectLst/>
                        </a:rPr>
                        <a:t>风险</a:t>
                      </a:r>
                      <a:r>
                        <a:rPr lang="zh-CN" altLang="en-US" sz="1600" kern="100" dirty="0" smtClean="0">
                          <a:effectLst/>
                        </a:rPr>
                        <a:t>因素</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zh-CN" sz="1600" kern="100">
                          <a:effectLst/>
                        </a:rPr>
                        <a:t>管控措施</a:t>
                      </a:r>
                      <a:endParaRPr lang="zh-CN" sz="16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600"/>
                        </a:lnSpc>
                        <a:spcAft>
                          <a:spcPts val="0"/>
                        </a:spcAft>
                      </a:pPr>
                      <a:r>
                        <a:rPr lang="zh-CN" sz="1600" kern="100">
                          <a:effectLst/>
                        </a:rPr>
                        <a:t>责任部门</a:t>
                      </a:r>
                      <a:endParaRPr lang="zh-CN" sz="1600" kern="10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zh-CN" sz="1600" kern="100">
                          <a:effectLst/>
                        </a:rPr>
                        <a:t>责任人</a:t>
                      </a:r>
                      <a:endParaRPr lang="zh-CN" sz="1600" kern="10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zh-CN" sz="1600" kern="100">
                          <a:effectLst/>
                        </a:rPr>
                        <a:t>设备位置</a:t>
                      </a:r>
                      <a:endParaRPr lang="zh-CN" sz="1600" kern="100">
                        <a:effectLst/>
                        <a:latin typeface="Times New Roman" panose="02020603050405020304"/>
                        <a:ea typeface="宋体" panose="02010600030101010101" pitchFamily="2" charset="-122"/>
                      </a:endParaRPr>
                    </a:p>
                  </a:txBody>
                  <a:tcPr marL="64454" marR="64454" marT="0" marB="0" anchor="ctr"/>
                </a:tc>
              </a:tr>
              <a:tr h="902360">
                <a:tc rowSpan="3">
                  <a:txBody>
                    <a:bodyPr/>
                    <a:lstStyle/>
                    <a:p>
                      <a:pPr algn="ctr">
                        <a:lnSpc>
                          <a:spcPts val="1600"/>
                        </a:lnSpc>
                        <a:spcAft>
                          <a:spcPts val="0"/>
                        </a:spcAft>
                      </a:pPr>
                      <a:r>
                        <a:rPr lang="en-US" sz="1600" kern="100" dirty="0" smtClean="0">
                          <a:effectLst/>
                        </a:rPr>
                        <a:t>1</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dirty="0">
                          <a:effectLst/>
                        </a:rPr>
                        <a:t>电梯</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a:effectLst/>
                        </a:rPr>
                        <a:t>曳引与强制驱动电梯</a:t>
                      </a:r>
                      <a:endParaRPr lang="zh-CN" sz="1600" kern="10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zh-CN" sz="1600" kern="100" dirty="0">
                          <a:effectLst/>
                        </a:rPr>
                        <a:t>曳引驱动乘客电梯</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en-US" sz="1600" kern="100" dirty="0">
                          <a:effectLst/>
                        </a:rPr>
                        <a:t>GA121080-010</a:t>
                      </a:r>
                      <a:endParaRPr lang="zh-CN" sz="1600" kern="100" dirty="0">
                        <a:effectLst/>
                      </a:endParaRPr>
                    </a:p>
                    <a:p>
                      <a:pPr algn="ctr">
                        <a:lnSpc>
                          <a:spcPts val="1600"/>
                        </a:lnSpc>
                        <a:spcAft>
                          <a:spcPts val="0"/>
                        </a:spcAft>
                      </a:pPr>
                      <a:r>
                        <a:rPr lang="en-US" sz="1600" kern="100" dirty="0">
                          <a:effectLst/>
                        </a:rPr>
                        <a:t>GA121080-020</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just">
                        <a:lnSpc>
                          <a:spcPts val="1600"/>
                        </a:lnSpc>
                        <a:spcAft>
                          <a:spcPts val="0"/>
                        </a:spcAft>
                      </a:pPr>
                      <a:r>
                        <a:rPr lang="zh-CN" sz="1600" kern="100" dirty="0">
                          <a:effectLst/>
                        </a:rPr>
                        <a:t>使用各类特种设备（不含气瓶）总量</a:t>
                      </a:r>
                      <a:r>
                        <a:rPr lang="en-US" sz="1600" kern="100" dirty="0">
                          <a:effectLst/>
                        </a:rPr>
                        <a:t>20</a:t>
                      </a:r>
                      <a:r>
                        <a:rPr lang="zh-CN" sz="1600" kern="100" dirty="0">
                          <a:effectLst/>
                        </a:rPr>
                        <a:t>台以上（含</a:t>
                      </a:r>
                      <a:r>
                        <a:rPr lang="en-US" sz="1600" kern="100" dirty="0">
                          <a:effectLst/>
                        </a:rPr>
                        <a:t>20</a:t>
                      </a:r>
                      <a:r>
                        <a:rPr lang="zh-CN" sz="1600" kern="100" dirty="0">
                          <a:effectLst/>
                        </a:rPr>
                        <a:t>台）的使用</a:t>
                      </a:r>
                      <a:r>
                        <a:rPr lang="zh-CN" sz="1600" kern="100" dirty="0" smtClean="0">
                          <a:effectLst/>
                        </a:rPr>
                        <a:t>单位</a:t>
                      </a:r>
                      <a:r>
                        <a:rPr lang="zh-CN" altLang="en-US" sz="1600" kern="100" dirty="0" smtClean="0">
                          <a:effectLst/>
                        </a:rPr>
                        <a:t>未</a:t>
                      </a:r>
                      <a:r>
                        <a:rPr lang="zh-CN" sz="1600" kern="100" dirty="0" smtClean="0">
                          <a:effectLst/>
                        </a:rPr>
                        <a:t>配备</a:t>
                      </a:r>
                      <a:r>
                        <a:rPr lang="zh-CN" sz="1600" kern="100" dirty="0">
                          <a:effectLst/>
                        </a:rPr>
                        <a:t>专职安全管理员</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just">
                        <a:lnSpc>
                          <a:spcPts val="1600"/>
                        </a:lnSpc>
                        <a:spcAft>
                          <a:spcPts val="0"/>
                        </a:spcAft>
                      </a:pPr>
                      <a:r>
                        <a:rPr lang="zh-CN" sz="1600" kern="100">
                          <a:effectLst/>
                        </a:rPr>
                        <a:t>根据本单位特种设备数量、特性等配备适当数量的安全管理员，应配备专职安全管理员，并取得相应的特种设备安全管理人员资格证书</a:t>
                      </a:r>
                      <a:endParaRPr lang="zh-CN" sz="1600" kern="10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en-US" sz="1600" kern="100" dirty="0">
                          <a:effectLst/>
                        </a:rPr>
                        <a:t> </a:t>
                      </a:r>
                      <a:r>
                        <a:rPr lang="en-US" sz="1600" kern="100" dirty="0" smtClean="0">
                          <a:effectLst/>
                        </a:rPr>
                        <a:t>XX</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en-US" sz="1600" kern="100" dirty="0">
                          <a:effectLst/>
                        </a:rPr>
                        <a:t> </a:t>
                      </a:r>
                      <a:r>
                        <a:rPr lang="en-US" sz="1600" kern="100" dirty="0" smtClean="0">
                          <a:effectLst/>
                        </a:rPr>
                        <a:t>XXX</a:t>
                      </a:r>
                      <a:endParaRPr lang="zh-CN" sz="1600" kern="100" dirty="0">
                        <a:effectLst/>
                        <a:latin typeface="Times New Roman" panose="02020603050405020304"/>
                        <a:ea typeface="宋体" panose="02010600030101010101" pitchFamily="2" charset="-122"/>
                      </a:endParaRPr>
                    </a:p>
                  </a:txBody>
                  <a:tcPr marL="64454" marR="64454" marT="0" marB="0" anchor="ctr"/>
                </a:tc>
                <a:tc rowSpan="3">
                  <a:txBody>
                    <a:bodyPr/>
                    <a:lstStyle/>
                    <a:p>
                      <a:pPr algn="ctr">
                        <a:lnSpc>
                          <a:spcPts val="1600"/>
                        </a:lnSpc>
                        <a:spcAft>
                          <a:spcPts val="0"/>
                        </a:spcAft>
                      </a:pPr>
                      <a:r>
                        <a:rPr lang="en-US" sz="1600" kern="100" dirty="0">
                          <a:effectLst/>
                        </a:rPr>
                        <a:t> </a:t>
                      </a:r>
                      <a:r>
                        <a:rPr lang="zh-CN" altLang="en-US" sz="1600" kern="100" dirty="0" smtClean="0">
                          <a:effectLst/>
                        </a:rPr>
                        <a:t>研发中心办公楼</a:t>
                      </a:r>
                      <a:r>
                        <a:rPr lang="en-US" sz="1600" kern="100" dirty="0">
                          <a:effectLst/>
                        </a:rPr>
                        <a:t> </a:t>
                      </a:r>
                      <a:endParaRPr lang="zh-CN" sz="1600" kern="100" dirty="0">
                        <a:effectLst/>
                        <a:latin typeface="Times New Roman" panose="02020603050405020304"/>
                        <a:ea typeface="宋体" panose="02010600030101010101" pitchFamily="2" charset="-122"/>
                      </a:endParaRPr>
                    </a:p>
                    <a:p>
                      <a:pPr algn="just">
                        <a:lnSpc>
                          <a:spcPts val="1600"/>
                        </a:lnSpc>
                        <a:spcAft>
                          <a:spcPts val="0"/>
                        </a:spcAft>
                      </a:pPr>
                      <a:r>
                        <a:rPr lang="en-US" sz="1600" kern="100" dirty="0">
                          <a:effectLst/>
                        </a:rPr>
                        <a:t> </a:t>
                      </a:r>
                      <a:endParaRPr lang="zh-CN" sz="1600" kern="100" dirty="0">
                        <a:effectLst/>
                        <a:latin typeface="Times New Roman" panose="02020603050405020304"/>
                        <a:ea typeface="宋体" panose="02010600030101010101" pitchFamily="2" charset="-122"/>
                      </a:endParaRPr>
                    </a:p>
                  </a:txBody>
                  <a:tcPr marL="64454" marR="64454" marT="0" marB="0" anchor="ctr"/>
                </a:tc>
              </a:tr>
              <a:tr h="451180">
                <a:tc vMerge="1">
                  <a:tcPr/>
                </a:tc>
                <a:tc vMerge="1">
                  <a:tcPr/>
                </a:tc>
                <a:tc vMerge="1">
                  <a:tcPr/>
                </a:tc>
                <a:tc vMerge="1">
                  <a:tcPr/>
                </a:tc>
                <a:tc vMerge="1">
                  <a:tcPr/>
                </a:tc>
                <a:tc>
                  <a:txBody>
                    <a:bodyPr/>
                    <a:lstStyle/>
                    <a:p>
                      <a:pPr algn="just">
                        <a:lnSpc>
                          <a:spcPts val="1600"/>
                        </a:lnSpc>
                        <a:spcAft>
                          <a:spcPts val="0"/>
                        </a:spcAft>
                      </a:pPr>
                      <a:r>
                        <a:rPr lang="zh-CN" sz="1600" kern="100" dirty="0">
                          <a:effectLst/>
                        </a:rPr>
                        <a:t>未开展安全培训</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just">
                        <a:lnSpc>
                          <a:spcPts val="1600"/>
                        </a:lnSpc>
                        <a:spcAft>
                          <a:spcPts val="0"/>
                        </a:spcAft>
                      </a:pPr>
                      <a:r>
                        <a:rPr lang="zh-CN" sz="1600" kern="100" dirty="0">
                          <a:effectLst/>
                        </a:rPr>
                        <a:t>制定安全培训计划，组织开展安全培训教育，保存人员培训记录</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en-US" sz="1600" kern="100" dirty="0">
                          <a:effectLst/>
                        </a:rPr>
                        <a:t> </a:t>
                      </a:r>
                      <a:r>
                        <a:rPr lang="en-US" sz="1600" kern="100" dirty="0" smtClean="0">
                          <a:effectLst/>
                        </a:rPr>
                        <a:t>XX</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en-US" sz="1600" kern="100" dirty="0">
                          <a:effectLst/>
                        </a:rPr>
                        <a:t> </a:t>
                      </a:r>
                      <a:r>
                        <a:rPr lang="en-US" sz="1600" kern="100" dirty="0" smtClean="0">
                          <a:effectLst/>
                        </a:rPr>
                        <a:t>XXX</a:t>
                      </a:r>
                      <a:endParaRPr lang="zh-CN" sz="1600" kern="100" dirty="0">
                        <a:effectLst/>
                        <a:latin typeface="Times New Roman" panose="02020603050405020304"/>
                        <a:ea typeface="宋体" panose="02010600030101010101" pitchFamily="2" charset="-122"/>
                      </a:endParaRPr>
                    </a:p>
                  </a:txBody>
                  <a:tcPr marL="64454" marR="64454" marT="0" marB="0" anchor="ctr"/>
                </a:tc>
                <a:tc vMerge="1">
                  <a:tcPr marL="64454" marR="64454" marT="0" marB="0"/>
                </a:tc>
              </a:tr>
              <a:tr h="245284">
                <a:tc vMerge="1">
                  <a:tcPr/>
                </a:tc>
                <a:tc vMerge="1">
                  <a:tcPr/>
                </a:tc>
                <a:tc vMerge="1">
                  <a:tcPr/>
                </a:tc>
                <a:tc vMerge="1">
                  <a:tcPr/>
                </a:tc>
                <a:tc vMerge="1">
                  <a:tcPr/>
                </a:tc>
                <a:tc>
                  <a:txBody>
                    <a:bodyPr/>
                    <a:lstStyle/>
                    <a:p>
                      <a:pPr algn="just">
                        <a:lnSpc>
                          <a:spcPts val="1600"/>
                        </a:lnSpc>
                        <a:spcAft>
                          <a:spcPts val="0"/>
                        </a:spcAft>
                      </a:pPr>
                      <a:r>
                        <a:rPr lang="zh-CN" sz="1600" kern="100">
                          <a:effectLst/>
                        </a:rPr>
                        <a:t>未配置安全责任人</a:t>
                      </a:r>
                      <a:endParaRPr lang="zh-CN" sz="1600" kern="100">
                        <a:effectLst/>
                        <a:latin typeface="Times New Roman" panose="02020603050405020304"/>
                        <a:ea typeface="宋体" panose="02010600030101010101" pitchFamily="2" charset="-122"/>
                      </a:endParaRPr>
                    </a:p>
                  </a:txBody>
                  <a:tcPr marL="64454" marR="64454" marT="0" marB="0" anchor="ctr"/>
                </a:tc>
                <a:tc>
                  <a:txBody>
                    <a:bodyPr/>
                    <a:lstStyle/>
                    <a:p>
                      <a:pPr algn="just">
                        <a:lnSpc>
                          <a:spcPts val="1600"/>
                        </a:lnSpc>
                        <a:spcAft>
                          <a:spcPts val="0"/>
                        </a:spcAft>
                      </a:pPr>
                      <a:r>
                        <a:rPr lang="zh-CN" sz="1600" kern="100" dirty="0">
                          <a:effectLst/>
                        </a:rPr>
                        <a:t>逐台落实安全责任人</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en-US" sz="1600" kern="100" dirty="0">
                          <a:effectLst/>
                        </a:rPr>
                        <a:t> </a:t>
                      </a:r>
                      <a:r>
                        <a:rPr lang="en-US" sz="1600" kern="100" dirty="0" smtClean="0">
                          <a:effectLst/>
                        </a:rPr>
                        <a:t>XX</a:t>
                      </a:r>
                      <a:endParaRPr lang="zh-CN" sz="1600" kern="100" dirty="0">
                        <a:effectLst/>
                        <a:latin typeface="Times New Roman" panose="02020603050405020304"/>
                        <a:ea typeface="宋体" panose="02010600030101010101" pitchFamily="2" charset="-122"/>
                      </a:endParaRPr>
                    </a:p>
                  </a:txBody>
                  <a:tcPr marL="64454" marR="64454" marT="0" marB="0" anchor="ctr"/>
                </a:tc>
                <a:tc>
                  <a:txBody>
                    <a:bodyPr/>
                    <a:lstStyle/>
                    <a:p>
                      <a:pPr algn="ctr">
                        <a:lnSpc>
                          <a:spcPts val="1600"/>
                        </a:lnSpc>
                        <a:spcAft>
                          <a:spcPts val="0"/>
                        </a:spcAft>
                      </a:pPr>
                      <a:r>
                        <a:rPr lang="en-US" sz="1600" kern="100" dirty="0">
                          <a:effectLst/>
                        </a:rPr>
                        <a:t> </a:t>
                      </a:r>
                      <a:r>
                        <a:rPr lang="en-US" sz="1600" kern="100" dirty="0" smtClean="0">
                          <a:effectLst/>
                        </a:rPr>
                        <a:t>XXX</a:t>
                      </a:r>
                      <a:endParaRPr lang="zh-CN" sz="1600" kern="100" dirty="0">
                        <a:effectLst/>
                        <a:latin typeface="Times New Roman" panose="02020603050405020304"/>
                        <a:ea typeface="宋体" panose="02010600030101010101" pitchFamily="2" charset="-122"/>
                      </a:endParaRPr>
                    </a:p>
                  </a:txBody>
                  <a:tcPr marL="64454" marR="64454" marT="0" marB="0" anchor="ctr"/>
                </a:tc>
                <a:tc vMerge="1">
                  <a:tcPr marL="64454" marR="64454" marT="0" marB="0"/>
                </a:tc>
              </a:tr>
            </a:tbl>
          </a:graphicData>
        </a:graphic>
      </p:graphicFrame>
      <p:sp>
        <p:nvSpPr>
          <p:cNvPr id="3" name="日期占位符 2"/>
          <p:cNvSpPr>
            <a:spLocks noGrp="1"/>
          </p:cNvSpPr>
          <p:nvPr>
            <p:ph type="dt" sz="half" idx="10"/>
          </p:nvPr>
        </p:nvSpPr>
        <p:spPr/>
        <p:txBody>
          <a:bodyPr/>
          <a:lstStyle/>
          <a:p>
            <a:fld id="{AAE336FB-2742-4D76-8B94-A45F43BE855D}"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6" name="矩形 5"/>
          <p:cNvSpPr/>
          <p:nvPr/>
        </p:nvSpPr>
        <p:spPr bwMode="auto">
          <a:xfrm>
            <a:off x="4741482" y="1016000"/>
            <a:ext cx="1748218" cy="3746500"/>
          </a:xfrm>
          <a:prstGeom prst="rect">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矩形 13"/>
          <p:cNvSpPr/>
          <p:nvPr/>
        </p:nvSpPr>
        <p:spPr bwMode="auto">
          <a:xfrm>
            <a:off x="6515100" y="1016000"/>
            <a:ext cx="609600" cy="3746500"/>
          </a:xfrm>
          <a:prstGeom prst="rect">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5" name="矩形 14"/>
          <p:cNvSpPr/>
          <p:nvPr/>
        </p:nvSpPr>
        <p:spPr bwMode="auto">
          <a:xfrm>
            <a:off x="7137400" y="1016000"/>
            <a:ext cx="609600" cy="3746500"/>
          </a:xfrm>
          <a:prstGeom prst="rect">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1938992"/>
          </a:xfrm>
          <a:prstGeom prst="rect">
            <a:avLst/>
          </a:prstGeom>
          <a:noFill/>
        </p:spPr>
        <p:txBody>
          <a:bodyPr wrap="square" rtlCol="0">
            <a:spAutoFit/>
          </a:bodyPr>
          <a:lstStyle/>
          <a:p>
            <a:pPr marL="0" lvl="3"/>
            <a:endParaRPr lang="en-US" altLang="zh-CN" sz="2000" dirty="0" smtClean="0">
              <a:latin typeface="+mn-ea"/>
            </a:endParaRPr>
          </a:p>
          <a:p>
            <a:pPr marL="0" lvl="3"/>
            <a:r>
              <a:rPr lang="zh-CN" altLang="zh-CN" sz="2000" dirty="0"/>
              <a:t>特种设备使用环节的事故隐患指特种设备使用单位违反相关法律、法规规章、标准和安全技术规范等相关特种设备安全管理制度的规定，或因其他因素在特种设备使用过程中存在可能导致事故发生的</a:t>
            </a:r>
            <a:r>
              <a:rPr lang="zh-CN" altLang="zh-CN" sz="2000" b="1" dirty="0">
                <a:solidFill>
                  <a:srgbClr val="FF0000"/>
                </a:solidFill>
              </a:rPr>
              <a:t>物的危险状态、人的不安全行为和管理上</a:t>
            </a:r>
            <a:r>
              <a:rPr lang="zh-CN" altLang="zh-CN" sz="2000" dirty="0"/>
              <a:t>的</a:t>
            </a:r>
            <a:r>
              <a:rPr lang="zh-CN" altLang="zh-CN" sz="2000" dirty="0" smtClean="0"/>
              <a:t>缺陷</a:t>
            </a:r>
            <a:endParaRPr lang="zh-CN" altLang="zh-CN" sz="2000" dirty="0"/>
          </a:p>
        </p:txBody>
      </p:sp>
      <p:sp>
        <p:nvSpPr>
          <p:cNvPr id="57"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20785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a:t>
            </a:r>
            <a:r>
              <a:rPr lang="zh-CN" altLang="en-US" sz="2000" spc="70" dirty="0" smtClean="0">
                <a:solidFill>
                  <a:schemeClr val="bg1"/>
                </a:solidFill>
                <a:latin typeface="+mj-ea"/>
              </a:rPr>
              <a:t>隐患</a:t>
            </a:r>
            <a:r>
              <a:rPr lang="zh-CN" altLang="en-US" sz="2000" spc="70" dirty="0">
                <a:solidFill>
                  <a:schemeClr val="bg1"/>
                </a:solidFill>
                <a:latin typeface="+mj-ea"/>
              </a:rPr>
              <a:t>排查治理</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6647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6" y="1233093"/>
            <a:ext cx="6468233" cy="1708789"/>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792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5.5.1.1</a:t>
            </a:r>
            <a:endParaRPr lang="zh-CN" altLang="en-US" sz="2000" dirty="0"/>
          </a:p>
        </p:txBody>
      </p:sp>
      <p:sp>
        <p:nvSpPr>
          <p:cNvPr id="3" name="日期占位符 2"/>
          <p:cNvSpPr>
            <a:spLocks noGrp="1"/>
          </p:cNvSpPr>
          <p:nvPr>
            <p:ph type="dt" sz="half" idx="10"/>
          </p:nvPr>
        </p:nvSpPr>
        <p:spPr/>
        <p:txBody>
          <a:bodyPr/>
          <a:lstStyle/>
          <a:p>
            <a:fld id="{BF73C774-6B71-49F0-A707-7D6C9B85EFB5}"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2554545"/>
          </a:xfrm>
          <a:prstGeom prst="rect">
            <a:avLst/>
          </a:prstGeom>
          <a:noFill/>
        </p:spPr>
        <p:txBody>
          <a:bodyPr wrap="square" rtlCol="0">
            <a:spAutoFit/>
          </a:bodyPr>
          <a:lstStyle/>
          <a:p>
            <a:pPr marL="0" lvl="3"/>
            <a:endParaRPr lang="en-US" altLang="zh-CN" sz="2000" dirty="0" smtClean="0">
              <a:latin typeface="+mn-ea"/>
            </a:endParaRPr>
          </a:p>
          <a:p>
            <a:pPr marL="0" lvl="3"/>
            <a:r>
              <a:rPr lang="zh-CN" altLang="zh-CN" sz="2000" dirty="0"/>
              <a:t>事故隐患分为</a:t>
            </a:r>
            <a:r>
              <a:rPr lang="zh-CN" altLang="zh-CN" sz="2000" dirty="0">
                <a:solidFill>
                  <a:srgbClr val="FF0000"/>
                </a:solidFill>
              </a:rPr>
              <a:t>一般事故隐患和重大事故隐患</a:t>
            </a:r>
            <a:r>
              <a:rPr lang="zh-CN" altLang="zh-CN" sz="2000" dirty="0"/>
              <a:t>。一般事故隐患，是指危害和整改难度较小，发现后能够立即整改排除的隐患。重大事故隐患，是指危害和整改难度较大，应当全部或者局部停产停业，并经过一定时间整改治理方能排除的隐患，或者因外部因素影响致使企业自身难以排除的隐患。</a:t>
            </a:r>
            <a:r>
              <a:rPr lang="zh-CN" altLang="zh-CN" sz="2000" dirty="0">
                <a:solidFill>
                  <a:srgbClr val="FF0000"/>
                </a:solidFill>
              </a:rPr>
              <a:t>事故隐患的等级</a:t>
            </a:r>
            <a:r>
              <a:rPr lang="zh-CN" altLang="zh-CN" sz="2000" dirty="0"/>
              <a:t>由组织隐患排查的使用单位依据有关法律法规和标准确定，常见的事故隐患见附录</a:t>
            </a:r>
            <a:r>
              <a:rPr lang="en-US" altLang="zh-CN" sz="2000" dirty="0" smtClean="0"/>
              <a:t>F</a:t>
            </a:r>
            <a:endParaRPr lang="zh-CN" altLang="zh-CN" sz="2000" dirty="0"/>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6" y="1233093"/>
            <a:ext cx="6722234" cy="2324342"/>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284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5.5.1.5</a:t>
            </a:r>
            <a:endParaRPr lang="zh-CN" altLang="en-US" sz="2000" dirty="0"/>
          </a:p>
        </p:txBody>
      </p:sp>
      <p:sp>
        <p:nvSpPr>
          <p:cNvPr id="3" name="日期占位符 2"/>
          <p:cNvSpPr>
            <a:spLocks noGrp="1"/>
          </p:cNvSpPr>
          <p:nvPr>
            <p:ph type="dt" sz="half" idx="10"/>
          </p:nvPr>
        </p:nvSpPr>
        <p:spPr/>
        <p:txBody>
          <a:bodyPr/>
          <a:lstStyle/>
          <a:p>
            <a:fld id="{B41B2265-BD2F-42C3-A69D-6AD15D169890}"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5"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4627020" y="407020"/>
            <a:ext cx="20785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a:t>
            </a:r>
            <a:r>
              <a:rPr lang="zh-CN" altLang="en-US" sz="2000" spc="70" dirty="0" smtClean="0">
                <a:solidFill>
                  <a:schemeClr val="bg1"/>
                </a:solidFill>
                <a:latin typeface="+mj-ea"/>
              </a:rPr>
              <a:t>隐患</a:t>
            </a:r>
            <a:r>
              <a:rPr lang="zh-CN" altLang="en-US" sz="2000" spc="70" dirty="0">
                <a:solidFill>
                  <a:schemeClr val="bg1"/>
                </a:solidFill>
                <a:latin typeface="+mj-ea"/>
              </a:rPr>
              <a:t>排查治理</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5" y="1233092"/>
            <a:ext cx="7554161" cy="3360941"/>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284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zh-CN" altLang="en-US" sz="2000" dirty="0" smtClean="0"/>
              <a:t>附录</a:t>
            </a:r>
            <a:r>
              <a:rPr lang="en-US" altLang="zh-CN" sz="2000" dirty="0" smtClean="0"/>
              <a:t>F</a:t>
            </a:r>
            <a:endParaRPr lang="zh-CN" altLang="en-US" sz="2000" dirty="0"/>
          </a:p>
        </p:txBody>
      </p:sp>
      <p:graphicFrame>
        <p:nvGraphicFramePr>
          <p:cNvPr id="3" name="表格 2"/>
          <p:cNvGraphicFramePr>
            <a:graphicFrameLocks noGrp="1"/>
          </p:cNvGraphicFramePr>
          <p:nvPr/>
        </p:nvGraphicFramePr>
        <p:xfrm>
          <a:off x="1352551" y="1287744"/>
          <a:ext cx="7315200" cy="3115308"/>
        </p:xfrm>
        <a:graphic>
          <a:graphicData uri="http://schemas.openxmlformats.org/drawingml/2006/table">
            <a:tbl>
              <a:tblPr firstRow="1" firstCol="1" bandRow="1">
                <a:tableStyleId>{5C22544A-7EE6-4342-B048-85BDC9FD1C3A}</a:tableStyleId>
              </a:tblPr>
              <a:tblGrid>
                <a:gridCol w="430804"/>
                <a:gridCol w="634632"/>
                <a:gridCol w="6249764"/>
              </a:tblGrid>
              <a:tr h="485186">
                <a:tc>
                  <a:txBody>
                    <a:bodyPr/>
                    <a:lstStyle/>
                    <a:p>
                      <a:pPr algn="ctr">
                        <a:spcAft>
                          <a:spcPts val="0"/>
                        </a:spcAft>
                      </a:pPr>
                      <a:r>
                        <a:rPr lang="zh-CN" sz="1000" kern="100" dirty="0">
                          <a:effectLst/>
                        </a:rPr>
                        <a:t>序号</a:t>
                      </a:r>
                      <a:endParaRPr lang="zh-CN" sz="10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隐患类别</a:t>
                      </a:r>
                      <a:endParaRPr lang="zh-CN" sz="1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特种设备事故隐患</a:t>
                      </a:r>
                      <a:endParaRPr lang="zh-CN" sz="1000" kern="100">
                        <a:effectLst/>
                        <a:latin typeface="Times New Roman" panose="02020603050405020304"/>
                        <a:ea typeface="宋体" panose="02010600030101010101" pitchFamily="2" charset="-122"/>
                      </a:endParaRPr>
                    </a:p>
                  </a:txBody>
                  <a:tcPr marL="0" marR="0" marT="0" marB="0" anchor="ctr"/>
                </a:tc>
              </a:tr>
              <a:tr h="174790">
                <a:tc>
                  <a:txBody>
                    <a:bodyPr/>
                    <a:lstStyle/>
                    <a:p>
                      <a:pPr algn="ctr">
                        <a:spcAft>
                          <a:spcPts val="0"/>
                        </a:spcAft>
                      </a:pPr>
                      <a:r>
                        <a:rPr lang="en-US" sz="1000" kern="100" dirty="0" smtClean="0">
                          <a:effectLst/>
                        </a:rPr>
                        <a:t>1</a:t>
                      </a:r>
                      <a:r>
                        <a:rPr lang="en-US" sz="1000" kern="100" dirty="0">
                          <a:effectLst/>
                        </a:rPr>
                        <a:t> </a:t>
                      </a:r>
                      <a:endParaRPr lang="zh-CN" sz="1000" kern="100" dirty="0">
                        <a:effectLst/>
                        <a:latin typeface="Times New Roman" panose="02020603050405020304"/>
                        <a:ea typeface="宋体" panose="02010600030101010101" pitchFamily="2" charset="-122"/>
                      </a:endParaRPr>
                    </a:p>
                  </a:txBody>
                  <a:tcPr marL="25443" marR="25443" marT="0" marB="0" anchor="ctr"/>
                </a:tc>
                <a:tc rowSpan="14">
                  <a:txBody>
                    <a:bodyPr/>
                    <a:lstStyle/>
                    <a:p>
                      <a:pPr algn="ctr">
                        <a:spcAft>
                          <a:spcPts val="0"/>
                        </a:spcAft>
                      </a:pPr>
                      <a:r>
                        <a:rPr lang="zh-CN" sz="1000" kern="100">
                          <a:effectLst/>
                        </a:rPr>
                        <a:t>设备隐患</a:t>
                      </a:r>
                      <a:endParaRPr lang="zh-CN" sz="1000" kern="100">
                        <a:effectLst/>
                        <a:latin typeface="Times New Roman" panose="02020603050405020304"/>
                        <a:ea typeface="宋体" panose="02010600030101010101" pitchFamily="2" charset="-122"/>
                      </a:endParaRPr>
                    </a:p>
                  </a:txBody>
                  <a:tcPr marL="25443" marR="25443" marT="0" marB="0" anchor="ctr"/>
                </a:tc>
                <a:tc>
                  <a:txBody>
                    <a:bodyPr/>
                    <a:lstStyle/>
                    <a:p>
                      <a:pPr algn="l">
                        <a:spcAft>
                          <a:spcPts val="0"/>
                        </a:spcAft>
                      </a:pPr>
                      <a:r>
                        <a:rPr lang="zh-CN" sz="1000" kern="100">
                          <a:effectLst/>
                        </a:rPr>
                        <a:t>在用特种设备是未取得许可进行设计、制造、安装、改造、重大修理的</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dirty="0">
                          <a:effectLst/>
                        </a:rPr>
                        <a:t> </a:t>
                      </a:r>
                      <a:r>
                        <a:rPr lang="en-US" sz="1000" kern="100" dirty="0" smtClean="0">
                          <a:effectLst/>
                        </a:rPr>
                        <a:t>2</a:t>
                      </a:r>
                      <a:endParaRPr lang="zh-CN" sz="1000" kern="100" dirty="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在用特种设备是未经检验或检验不合格的（使用资料不符合安全技术规范导致检验不合格的电梯除外）</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dirty="0">
                          <a:effectLst/>
                        </a:rPr>
                        <a:t> </a:t>
                      </a:r>
                      <a:r>
                        <a:rPr lang="en-US" sz="1000" kern="100" dirty="0" smtClean="0">
                          <a:effectLst/>
                        </a:rPr>
                        <a:t>3</a:t>
                      </a:r>
                      <a:endParaRPr lang="zh-CN" sz="1000" kern="100" dirty="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在用特种设备是国家命令淘汰的</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dirty="0">
                          <a:effectLst/>
                        </a:rPr>
                        <a:t>4</a:t>
                      </a:r>
                      <a:endParaRPr lang="zh-CN" sz="1000" kern="100" dirty="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在用特种设备是已经报废的</a:t>
                      </a:r>
                      <a:endParaRPr lang="zh-CN" sz="1000" kern="100" dirty="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a:effectLst/>
                        </a:rPr>
                        <a:t>5</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在用特种设备存在必须停用修理的超标缺陷</a:t>
                      </a:r>
                      <a:endParaRPr lang="zh-CN" sz="1000" kern="100">
                        <a:effectLst/>
                        <a:latin typeface="Times New Roman" panose="02020603050405020304"/>
                        <a:ea typeface="宋体" panose="02010600030101010101" pitchFamily="2" charset="-122"/>
                      </a:endParaRPr>
                    </a:p>
                  </a:txBody>
                  <a:tcPr marL="25443" marR="25443" marT="0" marB="0" anchor="ctr"/>
                </a:tc>
              </a:tr>
              <a:tr h="245147">
                <a:tc>
                  <a:txBody>
                    <a:bodyPr/>
                    <a:lstStyle/>
                    <a:p>
                      <a:pPr algn="ctr">
                        <a:spcAft>
                          <a:spcPts val="0"/>
                        </a:spcAft>
                      </a:pPr>
                      <a:r>
                        <a:rPr lang="en-US" sz="1000" kern="100">
                          <a:effectLst/>
                        </a:rPr>
                        <a:t>6</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特种设备存在严重事故隐患无改造、修理价值，或者达到安全技术规范规定的其他报废条件，未依法履行报废义务，并办理使用登记证书注销手续的</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a:effectLst/>
                        </a:rPr>
                        <a:t>7</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超过特种设备规定参数、使用范围的</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a:effectLst/>
                        </a:rPr>
                        <a:t>8</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特种设备或者其主要部件不符合安全技术规范，包括安全附件、安全保护装置缺少、失效或失灵</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a:effectLst/>
                        </a:rPr>
                        <a:t>9</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将非承压锅炉、非压力容器作为承压锅炉、压力容器使用或热水锅炉改为蒸汽锅炉使用</a:t>
                      </a:r>
                      <a:endParaRPr lang="zh-CN" sz="1000" kern="100">
                        <a:effectLst/>
                        <a:latin typeface="Times New Roman" panose="02020603050405020304"/>
                        <a:ea typeface="宋体" panose="02010600030101010101" pitchFamily="2" charset="-122"/>
                      </a:endParaRPr>
                    </a:p>
                  </a:txBody>
                  <a:tcPr marL="25443" marR="25443" marT="0" marB="0" anchor="ctr"/>
                </a:tc>
              </a:tr>
              <a:tr h="227842">
                <a:tc>
                  <a:txBody>
                    <a:bodyPr/>
                    <a:lstStyle/>
                    <a:p>
                      <a:pPr algn="ctr">
                        <a:spcAft>
                          <a:spcPts val="0"/>
                        </a:spcAft>
                      </a:pPr>
                      <a:r>
                        <a:rPr lang="en-US" sz="1000" kern="100">
                          <a:effectLst/>
                        </a:rPr>
                        <a:t>10</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继续使用已被召回的特种设备（含生产单位主动召回、政府相关部门强制召回）</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a:effectLst/>
                        </a:rPr>
                        <a:t>11</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气瓶、移动式压力容器充装用计量器具的选型、规格及检定不符合有关技术规范及相应标准规定</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a:effectLst/>
                        </a:rPr>
                        <a:t>12</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电梯轿厢不符合电梯安全技术规范及相关标准要求</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a:effectLst/>
                        </a:rPr>
                        <a:t>13</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特种设备出现故障或者发生异常情况，未对其进行全面检查，消除事故隐患，继续使用的</a:t>
                      </a:r>
                      <a:endParaRPr lang="zh-CN" sz="1000" kern="100">
                        <a:effectLst/>
                        <a:latin typeface="Times New Roman" panose="02020603050405020304"/>
                        <a:ea typeface="宋体" panose="02010600030101010101" pitchFamily="2" charset="-122"/>
                      </a:endParaRPr>
                    </a:p>
                  </a:txBody>
                  <a:tcPr marL="25443" marR="25443" marT="0" marB="0" anchor="ctr"/>
                </a:tc>
              </a:tr>
              <a:tr h="174790">
                <a:tc>
                  <a:txBody>
                    <a:bodyPr/>
                    <a:lstStyle/>
                    <a:p>
                      <a:pPr algn="ctr">
                        <a:spcAft>
                          <a:spcPts val="0"/>
                        </a:spcAft>
                      </a:pPr>
                      <a:r>
                        <a:rPr lang="en-US" sz="1000" kern="100">
                          <a:effectLst/>
                        </a:rPr>
                        <a:t>14</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使用被责令整改而未予整改的特种设备</a:t>
                      </a:r>
                      <a:endParaRPr lang="zh-CN" sz="1000" kern="100" dirty="0">
                        <a:effectLst/>
                        <a:latin typeface="Times New Roman" panose="02020603050405020304"/>
                        <a:ea typeface="宋体" panose="02010600030101010101" pitchFamily="2" charset="-122"/>
                      </a:endParaRPr>
                    </a:p>
                  </a:txBody>
                  <a:tcPr marL="25443" marR="25443" marT="0" marB="0" anchor="ctr"/>
                </a:tc>
              </a:tr>
            </a:tbl>
          </a:graphicData>
        </a:graphic>
      </p:graphicFrame>
      <p:sp>
        <p:nvSpPr>
          <p:cNvPr id="4" name="日期占位符 3"/>
          <p:cNvSpPr>
            <a:spLocks noGrp="1"/>
          </p:cNvSpPr>
          <p:nvPr>
            <p:ph type="dt" sz="half" idx="10"/>
          </p:nvPr>
        </p:nvSpPr>
        <p:spPr/>
        <p:txBody>
          <a:bodyPr/>
          <a:lstStyle/>
          <a:p>
            <a:fld id="{B4C9C6A3-E360-4F19-968C-21FC871A87FD}"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5"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4627020" y="407020"/>
            <a:ext cx="20785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a:t>
            </a:r>
            <a:r>
              <a:rPr lang="zh-CN" altLang="en-US" sz="2000" spc="70" dirty="0" smtClean="0">
                <a:solidFill>
                  <a:schemeClr val="bg1"/>
                </a:solidFill>
                <a:latin typeface="+mj-ea"/>
              </a:rPr>
              <a:t>隐患</a:t>
            </a:r>
            <a:r>
              <a:rPr lang="zh-CN" altLang="en-US" sz="2000" spc="70" dirty="0">
                <a:solidFill>
                  <a:schemeClr val="bg1"/>
                </a:solidFill>
                <a:latin typeface="+mj-ea"/>
              </a:rPr>
              <a:t>排查治理</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dirty="0" smtClean="0"/>
              <a:t>LN/TC 0023 </a:t>
            </a:r>
            <a:r>
              <a:rPr lang="zh-CN" altLang="en-US" dirty="0" smtClean="0"/>
              <a:t>特种设备安全标准化技术委员会（辽宁）</a:t>
            </a:r>
            <a:endParaRPr lang="zh-CN" altLang="en-US" dirty="0"/>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090671" y="903384"/>
            <a:ext cx="7171980" cy="4240116"/>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284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zh-CN" altLang="en-US" sz="2000" dirty="0" smtClean="0"/>
              <a:t>附录</a:t>
            </a:r>
            <a:r>
              <a:rPr lang="en-US" altLang="zh-CN" sz="2000" dirty="0" smtClean="0"/>
              <a:t>F</a:t>
            </a:r>
            <a:endParaRPr lang="zh-CN" altLang="en-US" sz="2000" dirty="0"/>
          </a:p>
        </p:txBody>
      </p:sp>
      <p:graphicFrame>
        <p:nvGraphicFramePr>
          <p:cNvPr id="3" name="表格 2"/>
          <p:cNvGraphicFramePr>
            <a:graphicFrameLocks noGrp="1"/>
          </p:cNvGraphicFramePr>
          <p:nvPr/>
        </p:nvGraphicFramePr>
        <p:xfrm>
          <a:off x="1148688" y="973063"/>
          <a:ext cx="7039709" cy="4051300"/>
        </p:xfrm>
        <a:graphic>
          <a:graphicData uri="http://schemas.openxmlformats.org/drawingml/2006/table">
            <a:tbl>
              <a:tblPr firstRow="1" firstCol="1" bandRow="1">
                <a:tableStyleId>{5C22544A-7EE6-4342-B048-85BDC9FD1C3A}</a:tableStyleId>
              </a:tblPr>
              <a:tblGrid>
                <a:gridCol w="296009"/>
                <a:gridCol w="542925"/>
                <a:gridCol w="6200775"/>
              </a:tblGrid>
              <a:tr h="0">
                <a:tc>
                  <a:txBody>
                    <a:bodyPr/>
                    <a:lstStyle/>
                    <a:p>
                      <a:pPr algn="ctr">
                        <a:spcAft>
                          <a:spcPts val="0"/>
                        </a:spcAft>
                      </a:pPr>
                      <a:r>
                        <a:rPr lang="zh-CN" sz="1000" kern="100" dirty="0">
                          <a:effectLst/>
                        </a:rPr>
                        <a:t>序号</a:t>
                      </a:r>
                      <a:endParaRPr lang="zh-CN" sz="10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a:effectLst/>
                        </a:rPr>
                        <a:t>隐患类别</a:t>
                      </a:r>
                      <a:endParaRPr lang="zh-CN" sz="1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1000" kern="100" dirty="0">
                          <a:effectLst/>
                        </a:rPr>
                        <a:t>特种设备事故隐患</a:t>
                      </a:r>
                      <a:endParaRPr lang="zh-CN" sz="1000" kern="100" dirty="0">
                        <a:effectLst/>
                        <a:latin typeface="Times New Roman" panose="02020603050405020304"/>
                        <a:ea typeface="宋体" panose="02010600030101010101" pitchFamily="2" charset="-122"/>
                      </a:endParaRPr>
                    </a:p>
                  </a:txBody>
                  <a:tcPr marL="0" marR="0" marT="0" marB="0" anchor="ctr"/>
                </a:tc>
              </a:tr>
              <a:tr h="0">
                <a:tc>
                  <a:txBody>
                    <a:bodyPr/>
                    <a:lstStyle/>
                    <a:p>
                      <a:pPr algn="ctr">
                        <a:spcAft>
                          <a:spcPts val="0"/>
                        </a:spcAft>
                      </a:pPr>
                      <a:r>
                        <a:rPr lang="en-US" sz="1000" kern="100" dirty="0">
                          <a:effectLst/>
                        </a:rPr>
                        <a:t>15</a:t>
                      </a:r>
                      <a:endParaRPr lang="zh-CN" sz="1000" kern="100" dirty="0">
                        <a:effectLst/>
                        <a:latin typeface="Times New Roman" panose="02020603050405020304"/>
                        <a:ea typeface="宋体" panose="02010600030101010101" pitchFamily="2" charset="-122"/>
                      </a:endParaRPr>
                    </a:p>
                  </a:txBody>
                  <a:tcPr marL="25443" marR="25443" marT="0" marB="0" anchor="ctr"/>
                </a:tc>
                <a:tc rowSpan="5">
                  <a:txBody>
                    <a:bodyPr/>
                    <a:lstStyle/>
                    <a:p>
                      <a:pPr algn="ctr">
                        <a:spcAft>
                          <a:spcPts val="0"/>
                        </a:spcAft>
                      </a:pPr>
                      <a:r>
                        <a:rPr lang="zh-CN" sz="1000" kern="100">
                          <a:effectLst/>
                        </a:rPr>
                        <a:t>设备隐患</a:t>
                      </a:r>
                      <a:endParaRPr lang="zh-CN" sz="1000" kern="100">
                        <a:effectLst/>
                        <a:latin typeface="Times New Roman" panose="02020603050405020304"/>
                        <a:ea typeface="宋体" panose="02010600030101010101" pitchFamily="2" charset="-122"/>
                      </a:endParaRPr>
                    </a:p>
                  </a:txBody>
                  <a:tcPr marL="25443" marR="25443" marT="0" marB="0" anchor="ctr"/>
                </a:tc>
                <a:tc>
                  <a:txBody>
                    <a:bodyPr/>
                    <a:lstStyle/>
                    <a:p>
                      <a:pPr algn="l">
                        <a:spcAft>
                          <a:spcPts val="0"/>
                        </a:spcAft>
                      </a:pPr>
                      <a:r>
                        <a:rPr lang="zh-CN" sz="1000" kern="100">
                          <a:effectLst/>
                        </a:rPr>
                        <a:t>特种设备发生事故不予报告而继续使用的</a:t>
                      </a:r>
                      <a:endParaRPr lang="zh-CN" sz="1000" kern="10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16</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未经许可，擅自从事移动式压力容器或者气瓶充装活动的</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17</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对不符合安全技术规范要求的移动式压力容器和气瓶进行充装的</a:t>
                      </a:r>
                      <a:endParaRPr lang="zh-CN" sz="1000" kern="10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18</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气瓶、移动式压力容器充装单位未按照规定实施充装前后检查的</a:t>
                      </a:r>
                      <a:endParaRPr lang="zh-CN" sz="1000" kern="10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19</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a:effectLst/>
                        </a:rPr>
                        <a:t>电梯使用单位委托不具备资质的单位承担电梯维护保养工作的</a:t>
                      </a:r>
                      <a:endParaRPr lang="zh-CN" sz="1000" kern="10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20</a:t>
                      </a:r>
                      <a:endParaRPr lang="zh-CN" sz="1000" kern="100">
                        <a:effectLst/>
                        <a:latin typeface="Times New Roman" panose="02020603050405020304"/>
                        <a:ea typeface="宋体" panose="02010600030101010101" pitchFamily="2" charset="-122"/>
                      </a:endParaRPr>
                    </a:p>
                  </a:txBody>
                  <a:tcPr marL="25443" marR="25443" marT="0" marB="0" anchor="ctr"/>
                </a:tc>
                <a:tc rowSpan="3">
                  <a:txBody>
                    <a:bodyPr/>
                    <a:lstStyle/>
                    <a:p>
                      <a:pPr algn="ctr">
                        <a:spcAft>
                          <a:spcPts val="0"/>
                        </a:spcAft>
                      </a:pPr>
                      <a:r>
                        <a:rPr lang="zh-CN" sz="1000" kern="100">
                          <a:effectLst/>
                        </a:rPr>
                        <a:t>人员隐患</a:t>
                      </a:r>
                      <a:endParaRPr lang="zh-CN" sz="1000" kern="100">
                        <a:effectLst/>
                        <a:latin typeface="Times New Roman" panose="02020603050405020304"/>
                        <a:ea typeface="宋体" panose="02010600030101010101" pitchFamily="2" charset="-122"/>
                      </a:endParaRPr>
                    </a:p>
                  </a:txBody>
                  <a:tcPr marL="25443" marR="25443" marT="0" marB="0" anchor="ctr"/>
                </a:tc>
                <a:tc>
                  <a:txBody>
                    <a:bodyPr/>
                    <a:lstStyle/>
                    <a:p>
                      <a:pPr algn="l">
                        <a:spcAft>
                          <a:spcPts val="0"/>
                        </a:spcAft>
                      </a:pPr>
                      <a:r>
                        <a:rPr lang="zh-CN" sz="1000" kern="100" dirty="0">
                          <a:effectLst/>
                        </a:rPr>
                        <a:t>特种设备管理人员（包括应持证的安全管理负责人和安全管理人员）、操作人员等无证上岗</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21</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特种设备管理人员、操作人员未经安全教育和技能培训</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22</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操作人员违反操作规程</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23</a:t>
                      </a:r>
                      <a:endParaRPr lang="zh-CN" sz="1000" kern="100">
                        <a:effectLst/>
                        <a:latin typeface="Times New Roman" panose="02020603050405020304"/>
                        <a:ea typeface="宋体" panose="02010600030101010101" pitchFamily="2" charset="-122"/>
                      </a:endParaRPr>
                    </a:p>
                  </a:txBody>
                  <a:tcPr marL="25443" marR="25443" marT="0" marB="0" anchor="ctr"/>
                </a:tc>
                <a:tc rowSpan="12">
                  <a:txBody>
                    <a:bodyPr/>
                    <a:lstStyle/>
                    <a:p>
                      <a:pPr algn="ctr">
                        <a:spcAft>
                          <a:spcPts val="0"/>
                        </a:spcAft>
                      </a:pPr>
                      <a:r>
                        <a:rPr lang="zh-CN" sz="1000" kern="100">
                          <a:effectLst/>
                        </a:rPr>
                        <a:t>管理隐患</a:t>
                      </a:r>
                      <a:endParaRPr lang="zh-CN" sz="1000" kern="100">
                        <a:effectLst/>
                        <a:latin typeface="Times New Roman" panose="02020603050405020304"/>
                        <a:ea typeface="宋体" panose="02010600030101010101" pitchFamily="2" charset="-122"/>
                      </a:endParaRPr>
                    </a:p>
                  </a:txBody>
                  <a:tcPr marL="25443" marR="25443" marT="0" marB="0" anchor="ctr"/>
                </a:tc>
                <a:tc>
                  <a:txBody>
                    <a:bodyPr/>
                    <a:lstStyle/>
                    <a:p>
                      <a:pPr algn="l">
                        <a:spcAft>
                          <a:spcPts val="0"/>
                        </a:spcAft>
                      </a:pPr>
                      <a:r>
                        <a:rPr lang="zh-CN" sz="1000" kern="100" dirty="0">
                          <a:effectLst/>
                        </a:rPr>
                        <a:t>在用特种设备未按照规定办理使用登记</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24</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为建立特种设备安全技术档案或者安全技术档案不符合规定要求</a:t>
                      </a:r>
                      <a:endParaRPr lang="zh-CN" sz="1000" kern="100" dirty="0">
                        <a:effectLst/>
                        <a:latin typeface="Times New Roman" panose="02020603050405020304"/>
                        <a:ea typeface="宋体" panose="02010600030101010101" pitchFamily="2" charset="-122"/>
                      </a:endParaRPr>
                    </a:p>
                  </a:txBody>
                  <a:tcPr marL="25443" marR="25443" marT="0" marB="0" anchor="ctr"/>
                </a:tc>
              </a:tr>
              <a:tr h="118732">
                <a:tc>
                  <a:txBody>
                    <a:bodyPr/>
                    <a:lstStyle/>
                    <a:p>
                      <a:pPr algn="ctr">
                        <a:spcAft>
                          <a:spcPts val="0"/>
                        </a:spcAft>
                      </a:pPr>
                      <a:r>
                        <a:rPr lang="en-US" sz="1000" kern="100">
                          <a:effectLst/>
                        </a:rPr>
                        <a:t>25</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未配备特种设备安全管理负责人；未建立岗位责任、隐患治理等管理制度和操作规程；未制定特种设备事故应急专项预案，并定期进行应急演练</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26</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未依法设置特种设备使用标志</a:t>
                      </a:r>
                      <a:endParaRPr lang="zh-CN" sz="1000" kern="100" dirty="0">
                        <a:effectLst/>
                        <a:latin typeface="Times New Roman" panose="02020603050405020304"/>
                        <a:ea typeface="宋体" panose="02010600030101010101" pitchFamily="2" charset="-122"/>
                      </a:endParaRPr>
                    </a:p>
                  </a:txBody>
                  <a:tcPr marL="25443" marR="25443" marT="0" marB="0" anchor="ctr"/>
                </a:tc>
              </a:tr>
              <a:tr h="118732">
                <a:tc>
                  <a:txBody>
                    <a:bodyPr/>
                    <a:lstStyle/>
                    <a:p>
                      <a:pPr algn="ctr">
                        <a:spcAft>
                          <a:spcPts val="0"/>
                        </a:spcAft>
                      </a:pPr>
                      <a:r>
                        <a:rPr lang="en-US" sz="1000" kern="100">
                          <a:effectLst/>
                        </a:rPr>
                        <a:t>27</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未对使用的特种设备进行经常性维护保养和定期自行检查、或者未对使用的特种设备的安全附件、安全保护装置进行定期校验、检修，并做出记录</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28</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未按照安全技术规范的要求及时申报并接受检验</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29</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特种设备运营使用单位未按规定设置特种设备安全管理机构，配备专职或兼职的特种设备安全管理人员</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30</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气瓶、移动式压力容器充装前后检查无记录</a:t>
                      </a:r>
                      <a:endParaRPr lang="zh-CN" sz="1000" kern="100" dirty="0">
                        <a:effectLst/>
                        <a:latin typeface="Times New Roman" panose="02020603050405020304"/>
                        <a:ea typeface="宋体" panose="02010600030101010101" pitchFamily="2" charset="-122"/>
                      </a:endParaRPr>
                    </a:p>
                  </a:txBody>
                  <a:tcPr marL="25443" marR="25443" marT="0" marB="0" anchor="ctr"/>
                </a:tc>
              </a:tr>
              <a:tr h="118732">
                <a:tc>
                  <a:txBody>
                    <a:bodyPr/>
                    <a:lstStyle/>
                    <a:p>
                      <a:pPr algn="ctr">
                        <a:spcAft>
                          <a:spcPts val="0"/>
                        </a:spcAft>
                      </a:pPr>
                      <a:r>
                        <a:rPr lang="en-US" sz="1000" kern="100">
                          <a:effectLst/>
                        </a:rPr>
                        <a:t>31</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客运索道、大型游乐设施每日投入使用前，未进行试运行和例行安全检查，未对安全附件和安全保护装置进行检查确认</a:t>
                      </a:r>
                      <a:endParaRPr lang="zh-CN" sz="1000" kern="100" dirty="0">
                        <a:effectLst/>
                        <a:latin typeface="Times New Roman" panose="02020603050405020304"/>
                        <a:ea typeface="宋体" panose="02010600030101010101" pitchFamily="2" charset="-122"/>
                      </a:endParaRPr>
                    </a:p>
                  </a:txBody>
                  <a:tcPr marL="25443" marR="25443" marT="0" marB="0" anchor="ctr"/>
                </a:tc>
              </a:tr>
              <a:tr h="118732">
                <a:tc>
                  <a:txBody>
                    <a:bodyPr/>
                    <a:lstStyle/>
                    <a:p>
                      <a:pPr algn="ctr">
                        <a:spcAft>
                          <a:spcPts val="0"/>
                        </a:spcAft>
                      </a:pPr>
                      <a:r>
                        <a:rPr lang="en-US" sz="1000" kern="100">
                          <a:effectLst/>
                        </a:rPr>
                        <a:t>32</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spc="-70" dirty="0">
                          <a:effectLst/>
                        </a:rPr>
                        <a:t>未将电梯、客运索道、大型游乐设施、机械式停车设备等的安全使用说明、安全注意事项和警示标志置于易于为使用者注意的显著位置</a:t>
                      </a:r>
                      <a:endParaRPr lang="zh-CN" sz="1000" kern="100" dirty="0">
                        <a:effectLst/>
                        <a:latin typeface="Times New Roman" panose="02020603050405020304"/>
                        <a:ea typeface="宋体" panose="02010600030101010101" pitchFamily="2" charset="-122"/>
                      </a:endParaRPr>
                    </a:p>
                  </a:txBody>
                  <a:tcPr marL="25443" marR="25443" marT="0" marB="0" anchor="ctr"/>
                </a:tc>
              </a:tr>
              <a:tr h="0">
                <a:tc>
                  <a:txBody>
                    <a:bodyPr/>
                    <a:lstStyle/>
                    <a:p>
                      <a:pPr algn="ctr">
                        <a:spcAft>
                          <a:spcPts val="0"/>
                        </a:spcAft>
                      </a:pPr>
                      <a:r>
                        <a:rPr lang="en-US" sz="1000" kern="100">
                          <a:effectLst/>
                        </a:rPr>
                        <a:t>33</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dirty="0">
                          <a:effectLst/>
                        </a:rPr>
                        <a:t>未按照安全技术规范的要求进行锅炉水（介）质处理</a:t>
                      </a:r>
                      <a:endParaRPr lang="zh-CN" sz="1000" kern="100" dirty="0">
                        <a:effectLst/>
                        <a:latin typeface="Times New Roman" panose="02020603050405020304"/>
                        <a:ea typeface="宋体" panose="02010600030101010101" pitchFamily="2" charset="-122"/>
                      </a:endParaRPr>
                    </a:p>
                  </a:txBody>
                  <a:tcPr marL="25443" marR="25443" marT="0" marB="0" anchor="ctr"/>
                </a:tc>
              </a:tr>
              <a:tr h="118732">
                <a:tc>
                  <a:txBody>
                    <a:bodyPr/>
                    <a:lstStyle/>
                    <a:p>
                      <a:pPr algn="ctr">
                        <a:spcAft>
                          <a:spcPts val="0"/>
                        </a:spcAft>
                      </a:pPr>
                      <a:r>
                        <a:rPr lang="en-US" sz="1000" kern="100">
                          <a:effectLst/>
                        </a:rPr>
                        <a:t>34</a:t>
                      </a:r>
                      <a:endParaRPr lang="zh-CN" sz="1000" kern="100">
                        <a:effectLst/>
                        <a:latin typeface="Times New Roman" panose="02020603050405020304"/>
                        <a:ea typeface="宋体" panose="02010600030101010101" pitchFamily="2" charset="-122"/>
                      </a:endParaRPr>
                    </a:p>
                  </a:txBody>
                  <a:tcPr marL="25443" marR="25443" marT="0" marB="0" anchor="ctr"/>
                </a:tc>
                <a:tc vMerge="1">
                  <a:tcPr/>
                </a:tc>
                <a:tc>
                  <a:txBody>
                    <a:bodyPr/>
                    <a:lstStyle/>
                    <a:p>
                      <a:pPr algn="l">
                        <a:spcAft>
                          <a:spcPts val="0"/>
                        </a:spcAft>
                      </a:pPr>
                      <a:r>
                        <a:rPr lang="zh-CN" sz="1000" kern="100" spc="-40" dirty="0">
                          <a:effectLst/>
                        </a:rPr>
                        <a:t>对安全状况等级为</a:t>
                      </a:r>
                      <a:r>
                        <a:rPr lang="en-US" sz="1000" kern="100" spc="-40" dirty="0">
                          <a:effectLst/>
                        </a:rPr>
                        <a:t>3</a:t>
                      </a:r>
                      <a:r>
                        <a:rPr lang="zh-CN" sz="1000" kern="100" spc="-40" dirty="0">
                          <a:effectLst/>
                        </a:rPr>
                        <a:t>级压力管道、</a:t>
                      </a:r>
                      <a:r>
                        <a:rPr lang="en-US" sz="1000" kern="100" spc="-40" dirty="0">
                          <a:effectLst/>
                        </a:rPr>
                        <a:t>4</a:t>
                      </a:r>
                      <a:r>
                        <a:rPr lang="zh-CN" sz="1000" kern="100" spc="-40" dirty="0">
                          <a:effectLst/>
                        </a:rPr>
                        <a:t>级固定式压力容器和检验结论为基本符合要求的锅炉未制定监控措施或措施不到位仍在使用</a:t>
                      </a:r>
                      <a:endParaRPr lang="zh-CN" sz="1000" kern="100" dirty="0">
                        <a:effectLst/>
                        <a:latin typeface="Times New Roman" panose="02020603050405020304"/>
                        <a:ea typeface="宋体" panose="02010600030101010101" pitchFamily="2" charset="-122"/>
                      </a:endParaRPr>
                    </a:p>
                  </a:txBody>
                  <a:tcPr marL="25443" marR="25443" marT="0" marB="0" anchor="ctr"/>
                </a:tc>
              </a:tr>
            </a:tbl>
          </a:graphicData>
        </a:graphic>
      </p:graphicFrame>
      <p:sp>
        <p:nvSpPr>
          <p:cNvPr id="4" name="日期占位符 3"/>
          <p:cNvSpPr>
            <a:spLocks noGrp="1"/>
          </p:cNvSpPr>
          <p:nvPr>
            <p:ph type="dt" sz="half" idx="10"/>
          </p:nvPr>
        </p:nvSpPr>
        <p:spPr/>
        <p:txBody>
          <a:bodyPr/>
          <a:lstStyle/>
          <a:p>
            <a:fld id="{7574B594-BB4C-459C-8F94-7DF3A82F3FB7}"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5" name="Freeform 8"/>
          <p:cNvSpPr/>
          <p:nvPr/>
        </p:nvSpPr>
        <p:spPr bwMode="auto">
          <a:xfrm>
            <a:off x="4486862" y="407020"/>
            <a:ext cx="22187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4627020" y="407020"/>
            <a:ext cx="20785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a:t>
            </a:r>
            <a:r>
              <a:rPr lang="zh-CN" altLang="en-US" sz="2000" spc="70" dirty="0" smtClean="0">
                <a:solidFill>
                  <a:schemeClr val="bg1"/>
                </a:solidFill>
                <a:latin typeface="+mj-ea"/>
              </a:rPr>
              <a:t>隐患</a:t>
            </a:r>
            <a:r>
              <a:rPr lang="zh-CN" altLang="en-US" sz="2000" spc="70" dirty="0">
                <a:solidFill>
                  <a:schemeClr val="bg1"/>
                </a:solidFill>
                <a:latin typeface="+mj-ea"/>
              </a:rPr>
              <a:t>排查治理</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7" y="1002890"/>
            <a:ext cx="6909230" cy="3611758"/>
          </a:xfrm>
          <a:prstGeom prst="rect">
            <a:avLst/>
          </a:prstGeom>
          <a:noFill/>
        </p:spPr>
        <p:txBody>
          <a:bodyPr wrap="square" rtlCol="0">
            <a:spAutoFit/>
          </a:bodyPr>
          <a:lstStyle/>
          <a:p>
            <a:endParaRPr lang="en-US" altLang="zh-CN" sz="2000" spc="70" dirty="0" smtClean="0">
              <a:latin typeface="+mj-ea"/>
            </a:endParaRPr>
          </a:p>
          <a:p>
            <a:endParaRPr lang="en-US" altLang="zh-CN" sz="400" spc="70" dirty="0">
              <a:latin typeface="+mj-ea"/>
            </a:endParaRPr>
          </a:p>
          <a:p>
            <a:pPr lvl="0">
              <a:lnSpc>
                <a:spcPct val="130000"/>
              </a:lnSpc>
              <a:spcBef>
                <a:spcPts val="665"/>
              </a:spcBef>
            </a:pPr>
            <a:r>
              <a:rPr lang="zh-CN" altLang="en-US" sz="2000" spc="70" dirty="0" smtClean="0">
                <a:latin typeface="+mj-ea"/>
              </a:rPr>
              <a:t>建设“双重预防机制”，</a:t>
            </a:r>
            <a:r>
              <a:rPr lang="zh-CN" altLang="en-US" sz="2000" spc="70" dirty="0">
                <a:latin typeface="+mj-ea"/>
              </a:rPr>
              <a:t>是落实党中央、国务院关于建立风险管控和隐患排查治理预防机制的重大决策部署，是实现</a:t>
            </a:r>
            <a:r>
              <a:rPr lang="zh-CN" altLang="en-US" sz="2000" spc="70" dirty="0">
                <a:solidFill>
                  <a:srgbClr val="FF0000"/>
                </a:solidFill>
                <a:latin typeface="+mj-ea"/>
              </a:rPr>
              <a:t>纵深防御、关口前移、源头治理</a:t>
            </a:r>
            <a:r>
              <a:rPr lang="zh-CN" altLang="en-US" sz="2000" spc="70" dirty="0">
                <a:latin typeface="+mj-ea"/>
              </a:rPr>
              <a:t>的有效</a:t>
            </a:r>
            <a:r>
              <a:rPr lang="zh-CN" altLang="en-US" sz="2000" spc="70" dirty="0" smtClean="0">
                <a:latin typeface="+mj-ea"/>
              </a:rPr>
              <a:t>手段</a:t>
            </a:r>
            <a:endParaRPr lang="en-US" altLang="zh-CN" sz="2000" spc="70" dirty="0" smtClean="0">
              <a:latin typeface="+mj-ea"/>
            </a:endParaRPr>
          </a:p>
          <a:p>
            <a:pPr lvl="0">
              <a:lnSpc>
                <a:spcPct val="130000"/>
              </a:lnSpc>
              <a:spcBef>
                <a:spcPts val="665"/>
              </a:spcBef>
            </a:pPr>
            <a:endParaRPr lang="zh-CN" altLang="en-US" sz="400" spc="70" dirty="0">
              <a:latin typeface="+mj-ea"/>
            </a:endParaRPr>
          </a:p>
          <a:p>
            <a:pPr lvl="0">
              <a:lnSpc>
                <a:spcPct val="130000"/>
              </a:lnSpc>
              <a:spcBef>
                <a:spcPts val="665"/>
              </a:spcBef>
            </a:pPr>
            <a:r>
              <a:rPr lang="zh-CN" altLang="en-US" sz="2000" spc="70" dirty="0" smtClean="0">
                <a:latin typeface="+mj-ea"/>
              </a:rPr>
              <a:t>建设“双重预防机制”，是落实企业</a:t>
            </a:r>
            <a:r>
              <a:rPr lang="zh-CN" altLang="en-US" sz="2000" spc="70" dirty="0">
                <a:latin typeface="+mj-ea"/>
              </a:rPr>
              <a:t>安全生产主体</a:t>
            </a:r>
            <a:r>
              <a:rPr lang="zh-CN" altLang="en-US" sz="2000" spc="70" dirty="0" smtClean="0">
                <a:latin typeface="+mj-ea"/>
              </a:rPr>
              <a:t>责任的必然要求，</a:t>
            </a:r>
            <a:r>
              <a:rPr lang="zh-CN" altLang="en-US" sz="2000" spc="70" dirty="0">
                <a:latin typeface="+mj-ea"/>
              </a:rPr>
              <a:t>是企业主要负责人的重要职责之一，是企业安全管理的重要内容，是企业</a:t>
            </a:r>
            <a:r>
              <a:rPr lang="zh-CN" altLang="en-US" sz="2000" spc="70" dirty="0">
                <a:solidFill>
                  <a:srgbClr val="FF0000"/>
                </a:solidFill>
                <a:latin typeface="+mj-ea"/>
              </a:rPr>
              <a:t>自我约束、自我纠正、自我提高</a:t>
            </a:r>
            <a:r>
              <a:rPr lang="zh-CN" altLang="en-US" sz="2000" spc="70" dirty="0">
                <a:latin typeface="+mj-ea"/>
              </a:rPr>
              <a:t>的预防事故发生的根本</a:t>
            </a:r>
            <a:r>
              <a:rPr lang="zh-CN" altLang="en-US" sz="2000" spc="70" dirty="0" smtClean="0">
                <a:latin typeface="+mj-ea"/>
              </a:rPr>
              <a:t>途径</a:t>
            </a:r>
            <a:endParaRPr lang="zh-CN" altLang="en-US" sz="2000" spc="70" dirty="0">
              <a:latin typeface="+mj-ea"/>
            </a:endParaRPr>
          </a:p>
        </p:txBody>
      </p:sp>
      <p:sp>
        <p:nvSpPr>
          <p:cNvPr id="29" name="五边形 28"/>
          <p:cNvSpPr/>
          <p:nvPr/>
        </p:nvSpPr>
        <p:spPr bwMode="auto">
          <a:xfrm>
            <a:off x="671543" y="163323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671543" y="31046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6" name="Freeform 8"/>
          <p:cNvSpPr/>
          <p:nvPr/>
        </p:nvSpPr>
        <p:spPr bwMode="auto">
          <a:xfrm>
            <a:off x="3534362" y="407020"/>
            <a:ext cx="4174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TextBox 44"/>
          <p:cNvSpPr txBox="1"/>
          <p:nvPr/>
        </p:nvSpPr>
        <p:spPr>
          <a:xfrm>
            <a:off x="3738020" y="407020"/>
            <a:ext cx="37803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a:solidFill>
                  <a:schemeClr val="bg1"/>
                </a:solidFill>
                <a:latin typeface="+mj-ea"/>
              </a:rPr>
              <a:t>2.</a:t>
            </a:r>
            <a:r>
              <a:rPr lang="zh-CN" altLang="en-US" sz="2000" spc="70" dirty="0" smtClean="0">
                <a:solidFill>
                  <a:schemeClr val="bg1"/>
                </a:solidFill>
                <a:latin typeface="+mj-ea"/>
              </a:rPr>
              <a:t>“双重预防机制”</a:t>
            </a:r>
            <a:r>
              <a:rPr lang="zh-CN" altLang="en-US" sz="2000" spc="70" dirty="0">
                <a:solidFill>
                  <a:schemeClr val="bg1"/>
                </a:solidFill>
                <a:latin typeface="+mj-ea"/>
              </a:rPr>
              <a:t>建设目的</a:t>
            </a:r>
            <a:endParaRPr lang="en-US" altLang="zh-CN" sz="2000" spc="70" dirty="0">
              <a:solidFill>
                <a:schemeClr val="bg1"/>
              </a:solidFill>
              <a:latin typeface="+mj-ea"/>
            </a:endParaRPr>
          </a:p>
        </p:txBody>
      </p:sp>
      <p:sp>
        <p:nvSpPr>
          <p:cNvPr id="3" name="日期占位符 2"/>
          <p:cNvSpPr>
            <a:spLocks noGrp="1"/>
          </p:cNvSpPr>
          <p:nvPr>
            <p:ph type="dt" sz="half" idx="10"/>
          </p:nvPr>
        </p:nvSpPr>
        <p:spPr/>
        <p:txBody>
          <a:bodyPr/>
          <a:lstStyle/>
          <a:p>
            <a:fld id="{0F62C8EE-F783-4449-86C9-B4971690E0AE}"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advTm="23592">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97971" y="1585277"/>
            <a:ext cx="6577781" cy="1015663"/>
          </a:xfrm>
          <a:prstGeom prst="rect">
            <a:avLst/>
          </a:prstGeom>
          <a:noFill/>
        </p:spPr>
        <p:txBody>
          <a:bodyPr wrap="square" rtlCol="0">
            <a:spAutoFit/>
          </a:bodyPr>
          <a:lstStyle/>
          <a:p>
            <a:pPr marL="0" lvl="3"/>
            <a:endParaRPr lang="en-US" altLang="zh-CN" sz="2000" dirty="0" smtClean="0">
              <a:latin typeface="+mn-ea"/>
            </a:endParaRPr>
          </a:p>
          <a:p>
            <a:pPr marL="0" lvl="3" indent="88900"/>
            <a:r>
              <a:rPr lang="zh-CN" altLang="zh-CN" sz="2000" dirty="0"/>
              <a:t>隐患排查计划应明确隐患排查</a:t>
            </a:r>
            <a:r>
              <a:rPr lang="zh-CN" altLang="zh-CN" sz="2000" dirty="0" smtClean="0"/>
              <a:t>的</a:t>
            </a:r>
            <a:r>
              <a:rPr lang="zh-CN" altLang="en-US" sz="2000" dirty="0" smtClean="0">
                <a:solidFill>
                  <a:srgbClr val="FF0000"/>
                </a:solidFill>
              </a:rPr>
              <a:t>项目</a:t>
            </a:r>
            <a:r>
              <a:rPr lang="zh-CN" altLang="zh-CN" sz="2000" dirty="0" smtClean="0">
                <a:solidFill>
                  <a:srgbClr val="FF0000"/>
                </a:solidFill>
              </a:rPr>
              <a:t>、</a:t>
            </a:r>
            <a:r>
              <a:rPr lang="zh-CN" altLang="zh-CN" sz="2000" dirty="0">
                <a:solidFill>
                  <a:srgbClr val="FF0000"/>
                </a:solidFill>
              </a:rPr>
              <a:t>内容</a:t>
            </a:r>
            <a:r>
              <a:rPr lang="zh-CN" altLang="zh-CN" sz="2000" dirty="0" smtClean="0">
                <a:solidFill>
                  <a:srgbClr val="FF0000"/>
                </a:solidFill>
              </a:rPr>
              <a:t>、</a:t>
            </a:r>
            <a:r>
              <a:rPr lang="zh-CN" altLang="en-US" sz="2000" dirty="0" smtClean="0">
                <a:solidFill>
                  <a:srgbClr val="FF0000"/>
                </a:solidFill>
              </a:rPr>
              <a:t>方法</a:t>
            </a:r>
            <a:r>
              <a:rPr lang="zh-CN" altLang="zh-CN" sz="2000" dirty="0" smtClean="0">
                <a:solidFill>
                  <a:srgbClr val="FF0000"/>
                </a:solidFill>
              </a:rPr>
              <a:t>、</a:t>
            </a:r>
            <a:r>
              <a:rPr lang="zh-CN" altLang="zh-CN" sz="2000" dirty="0">
                <a:solidFill>
                  <a:srgbClr val="FF0000"/>
                </a:solidFill>
              </a:rPr>
              <a:t>责任人和频次</a:t>
            </a:r>
            <a:r>
              <a:rPr lang="zh-CN" altLang="zh-CN" sz="2000" dirty="0"/>
              <a:t>。</a:t>
            </a:r>
            <a:endParaRPr lang="zh-CN" altLang="zh-CN" sz="2000" dirty="0"/>
          </a:p>
        </p:txBody>
      </p:sp>
      <p:sp>
        <p:nvSpPr>
          <p:cNvPr id="57" name="Freeform 8"/>
          <p:cNvSpPr/>
          <p:nvPr/>
        </p:nvSpPr>
        <p:spPr bwMode="auto">
          <a:xfrm>
            <a:off x="4486862" y="407020"/>
            <a:ext cx="2460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2319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7.1</a:t>
            </a:r>
            <a:r>
              <a:rPr lang="zh-CN" altLang="en-US" sz="2000" spc="70" dirty="0" smtClean="0">
                <a:solidFill>
                  <a:schemeClr val="bg1"/>
                </a:solidFill>
                <a:latin typeface="+mj-ea"/>
              </a:rPr>
              <a:t>隐患排查计划</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6" y="1767686"/>
            <a:ext cx="6287221" cy="920430"/>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28480" y="1434378"/>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5.5.2.1</a:t>
            </a:r>
            <a:endParaRPr lang="zh-CN" altLang="en-US" sz="2000" dirty="0"/>
          </a:p>
        </p:txBody>
      </p:sp>
      <p:sp>
        <p:nvSpPr>
          <p:cNvPr id="3" name="日期占位符 2"/>
          <p:cNvSpPr>
            <a:spLocks noGrp="1"/>
          </p:cNvSpPr>
          <p:nvPr>
            <p:ph type="dt" sz="half" idx="10"/>
          </p:nvPr>
        </p:nvSpPr>
        <p:spPr/>
        <p:txBody>
          <a:bodyPr/>
          <a:lstStyle/>
          <a:p>
            <a:fld id="{CFD9833A-496A-42BD-8B6E-7172B807EBF4}"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002890"/>
            <a:ext cx="6577781" cy="3785652"/>
          </a:xfrm>
          <a:prstGeom prst="rect">
            <a:avLst/>
          </a:prstGeom>
          <a:noFill/>
        </p:spPr>
        <p:txBody>
          <a:bodyPr wrap="square" rtlCol="0">
            <a:spAutoFit/>
          </a:bodyPr>
          <a:lstStyle/>
          <a:p>
            <a:pPr marL="3175" lvl="3"/>
            <a:r>
              <a:rPr lang="zh-CN" altLang="zh-CN" sz="2000" dirty="0" smtClean="0"/>
              <a:t>排</a:t>
            </a:r>
            <a:r>
              <a:rPr lang="zh-CN" altLang="zh-CN" sz="2000" dirty="0"/>
              <a:t>查内容主要包括：</a:t>
            </a:r>
            <a:r>
              <a:rPr lang="en-US" altLang="zh-CN" sz="2000" dirty="0"/>
              <a:t> </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设备安全法律、法规、规章、安全技术规范和标准的贯彻执行情况，安全生产责任制、安全管理规章制度、岗位操作规范的建立落实</a:t>
            </a:r>
            <a:r>
              <a:rPr lang="zh-CN" altLang="zh-CN" sz="2000" dirty="0" smtClean="0"/>
              <a:t>情况</a:t>
            </a:r>
            <a:r>
              <a:rPr lang="en-US" altLang="zh-CN" sz="2000" dirty="0" smtClean="0"/>
              <a:t> </a:t>
            </a:r>
            <a:endParaRPr lang="zh-CN" altLang="zh-CN" sz="2000" dirty="0"/>
          </a:p>
          <a:p>
            <a:pPr marL="342900" indent="-342900">
              <a:buFont typeface="Arial" panose="020B0604020202020204" pitchFamily="34" charset="0"/>
              <a:buChar char="•"/>
            </a:pPr>
            <a:r>
              <a:rPr lang="zh-CN" altLang="zh-CN" sz="2000" dirty="0" smtClean="0"/>
              <a:t>应急</a:t>
            </a:r>
            <a:r>
              <a:rPr lang="zh-CN" altLang="zh-CN" sz="2000" dirty="0"/>
              <a:t>（救援）预案制定、演练，应急救援物资、设备的配备、维护和使用方法的培训</a:t>
            </a:r>
            <a:r>
              <a:rPr lang="zh-CN" altLang="zh-CN" sz="2000" dirty="0" smtClean="0"/>
              <a:t>情况</a:t>
            </a:r>
            <a:r>
              <a:rPr lang="en-US" altLang="zh-CN" sz="2000" dirty="0" smtClean="0"/>
              <a:t> </a:t>
            </a:r>
            <a:endParaRPr lang="zh-CN" altLang="zh-CN" sz="2000" dirty="0"/>
          </a:p>
          <a:p>
            <a:pPr marL="342900" indent="-342900">
              <a:buFont typeface="Arial" panose="020B0604020202020204" pitchFamily="34" charset="0"/>
              <a:buChar char="•"/>
            </a:pPr>
            <a:r>
              <a:rPr lang="zh-CN" altLang="zh-CN" sz="2000" dirty="0" smtClean="0"/>
              <a:t>特种</a:t>
            </a:r>
            <a:r>
              <a:rPr lang="zh-CN" altLang="zh-CN" sz="2000" dirty="0"/>
              <a:t>设备运行状况和日常维护、保养、自行检查、检验、检测</a:t>
            </a:r>
            <a:r>
              <a:rPr lang="zh-CN" altLang="zh-CN" sz="2000" dirty="0" smtClean="0"/>
              <a:t>情况</a:t>
            </a:r>
            <a:r>
              <a:rPr lang="en-US" altLang="zh-CN" sz="2000" dirty="0" smtClean="0"/>
              <a:t> </a:t>
            </a:r>
            <a:endParaRPr lang="zh-CN" altLang="zh-CN" sz="2000" dirty="0"/>
          </a:p>
          <a:p>
            <a:pPr marL="342900" indent="-342900">
              <a:buFont typeface="Arial" panose="020B0604020202020204" pitchFamily="34" charset="0"/>
              <a:buChar char="•"/>
            </a:pPr>
            <a:r>
              <a:rPr lang="zh-CN" altLang="zh-CN" sz="2000" dirty="0" smtClean="0"/>
              <a:t>从业人员</a:t>
            </a:r>
            <a:r>
              <a:rPr lang="zh-CN" altLang="zh-CN" sz="2000" dirty="0"/>
              <a:t>接受安全教育培训、掌握安全知识和操作技能情况，作业人员培训考核和持证上岗</a:t>
            </a:r>
            <a:r>
              <a:rPr lang="zh-CN" altLang="zh-CN" sz="2000" dirty="0" smtClean="0"/>
              <a:t>情况</a:t>
            </a:r>
            <a:r>
              <a:rPr lang="en-US" altLang="zh-CN" sz="2000" dirty="0" smtClean="0"/>
              <a:t> </a:t>
            </a:r>
            <a:endParaRPr lang="zh-CN" altLang="zh-CN" sz="2000" dirty="0"/>
          </a:p>
          <a:p>
            <a:pPr marL="342900" indent="-342900">
              <a:buFont typeface="Arial" panose="020B0604020202020204" pitchFamily="34" charset="0"/>
              <a:buChar char="•"/>
            </a:pPr>
            <a:r>
              <a:rPr lang="zh-CN" altLang="zh-CN" sz="2000" dirty="0" smtClean="0"/>
              <a:t>风险</a:t>
            </a:r>
            <a:r>
              <a:rPr lang="zh-CN" altLang="zh-CN" sz="2000" dirty="0"/>
              <a:t>辨识分级管控制度的建设及措施落实</a:t>
            </a:r>
            <a:r>
              <a:rPr lang="zh-CN" altLang="zh-CN" sz="2000" dirty="0" smtClean="0"/>
              <a:t>情况</a:t>
            </a:r>
            <a:r>
              <a:rPr lang="en-US" altLang="zh-CN" sz="2000" dirty="0" smtClean="0"/>
              <a:t> </a:t>
            </a:r>
            <a:endParaRPr lang="zh-CN" altLang="zh-CN" sz="2000" dirty="0"/>
          </a:p>
          <a:p>
            <a:pPr marL="342900" indent="-342900">
              <a:buFont typeface="Arial" panose="020B0604020202020204" pitchFamily="34" charset="0"/>
              <a:buChar char="•"/>
            </a:pPr>
            <a:r>
              <a:rPr lang="zh-CN" altLang="zh-CN" sz="2000" dirty="0" smtClean="0"/>
              <a:t>其他</a:t>
            </a:r>
            <a:r>
              <a:rPr lang="zh-CN" altLang="zh-CN" sz="2000" dirty="0"/>
              <a:t>影响特种设备安全的</a:t>
            </a:r>
            <a:r>
              <a:rPr lang="zh-CN" altLang="zh-CN" sz="2000" dirty="0" smtClean="0"/>
              <a:t>情况 </a:t>
            </a:r>
            <a:endParaRPr lang="zh-CN" altLang="zh-CN" sz="2000" dirty="0"/>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6" y="1059800"/>
            <a:ext cx="6331288" cy="3728741"/>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284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5.5.2.3</a:t>
            </a:r>
            <a:endParaRPr lang="zh-CN" altLang="en-US" sz="2000" dirty="0"/>
          </a:p>
        </p:txBody>
      </p:sp>
      <p:sp>
        <p:nvSpPr>
          <p:cNvPr id="3" name="日期占位符 2"/>
          <p:cNvSpPr>
            <a:spLocks noGrp="1"/>
          </p:cNvSpPr>
          <p:nvPr>
            <p:ph type="dt" sz="half" idx="10"/>
          </p:nvPr>
        </p:nvSpPr>
        <p:spPr/>
        <p:txBody>
          <a:bodyPr/>
          <a:lstStyle/>
          <a:p>
            <a:fld id="{50D75742-7CA4-4A45-AEEF-0F42AC8331C2}"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7" name="Freeform 8"/>
          <p:cNvSpPr/>
          <p:nvPr/>
        </p:nvSpPr>
        <p:spPr bwMode="auto">
          <a:xfrm>
            <a:off x="4486862" y="407020"/>
            <a:ext cx="24600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TextBox 44"/>
          <p:cNvSpPr txBox="1"/>
          <p:nvPr/>
        </p:nvSpPr>
        <p:spPr>
          <a:xfrm>
            <a:off x="4627020" y="407020"/>
            <a:ext cx="23198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7.1</a:t>
            </a:r>
            <a:r>
              <a:rPr lang="zh-CN" altLang="en-US" sz="2000" spc="70" dirty="0" smtClean="0">
                <a:solidFill>
                  <a:schemeClr val="bg1"/>
                </a:solidFill>
                <a:latin typeface="+mj-ea"/>
              </a:rPr>
              <a:t>隐患排查计划</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3"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4"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TextBox 64"/>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ADF7BECB-CA75-4623-8F46-6C675BBB8ABD}" type="datetime11">
              <a:rPr lang="zh-CN" altLang="en-US" smtClean="0"/>
            </a:fld>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4" name="Freeform 8"/>
          <p:cNvSpPr/>
          <p:nvPr/>
        </p:nvSpPr>
        <p:spPr bwMode="auto">
          <a:xfrm>
            <a:off x="4486862" y="407020"/>
            <a:ext cx="29553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44"/>
          <p:cNvSpPr txBox="1"/>
          <p:nvPr/>
        </p:nvSpPr>
        <p:spPr>
          <a:xfrm>
            <a:off x="4627020" y="407020"/>
            <a:ext cx="28151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7.1</a:t>
            </a:r>
            <a:r>
              <a:rPr lang="zh-CN" altLang="en-US" sz="2000" spc="70" dirty="0" smtClean="0">
                <a:solidFill>
                  <a:schemeClr val="bg1"/>
                </a:solidFill>
                <a:latin typeface="+mj-ea"/>
              </a:rPr>
              <a:t>隐患排查计划</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graphicFrame>
        <p:nvGraphicFramePr>
          <p:cNvPr id="4" name="表格 3"/>
          <p:cNvGraphicFramePr>
            <a:graphicFrameLocks noGrp="1"/>
          </p:cNvGraphicFramePr>
          <p:nvPr/>
        </p:nvGraphicFramePr>
        <p:xfrm>
          <a:off x="683670" y="1331119"/>
          <a:ext cx="7888831" cy="3435811"/>
        </p:xfrm>
        <a:graphic>
          <a:graphicData uri="http://schemas.openxmlformats.org/drawingml/2006/table">
            <a:tbl>
              <a:tblPr firstRow="1" firstCol="1" bandRow="1">
                <a:tableStyleId>{5C22544A-7EE6-4342-B048-85BDC9FD1C3A}</a:tableStyleId>
              </a:tblPr>
              <a:tblGrid>
                <a:gridCol w="442489"/>
                <a:gridCol w="651845"/>
                <a:gridCol w="2913584"/>
                <a:gridCol w="1397639"/>
                <a:gridCol w="739415"/>
                <a:gridCol w="1743859"/>
              </a:tblGrid>
              <a:tr h="692611">
                <a:tc>
                  <a:txBody>
                    <a:bodyPr/>
                    <a:lstStyle/>
                    <a:p>
                      <a:pPr algn="ctr">
                        <a:spcAft>
                          <a:spcPts val="0"/>
                        </a:spcAft>
                      </a:pPr>
                      <a:r>
                        <a:rPr lang="zh-CN" sz="2000" kern="100" dirty="0">
                          <a:effectLst/>
                        </a:rPr>
                        <a:t>序号</a:t>
                      </a:r>
                      <a:endParaRPr lang="zh-CN" sz="2000" kern="100" dirty="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2000" kern="100">
                          <a:effectLst/>
                        </a:rPr>
                        <a:t>隐患项目</a:t>
                      </a:r>
                      <a:endParaRPr lang="zh-CN" sz="2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2000" kern="100">
                          <a:effectLst/>
                        </a:rPr>
                        <a:t>隐患内容</a:t>
                      </a:r>
                      <a:endParaRPr lang="zh-CN" sz="2000" kern="100">
                        <a:effectLst/>
                        <a:latin typeface="Times New Roman" panose="02020603050405020304"/>
                        <a:ea typeface="宋体" panose="02010600030101010101" pitchFamily="2" charset="-122"/>
                      </a:endParaRPr>
                    </a:p>
                  </a:txBody>
                  <a:tcPr marL="0" marR="0" marT="0" marB="0" anchor="ctr"/>
                </a:tc>
                <a:tc>
                  <a:txBody>
                    <a:bodyPr/>
                    <a:lstStyle/>
                    <a:p>
                      <a:pPr algn="ctr">
                        <a:lnSpc>
                          <a:spcPts val="1900"/>
                        </a:lnSpc>
                        <a:spcAft>
                          <a:spcPts val="0"/>
                        </a:spcAft>
                      </a:pPr>
                      <a:r>
                        <a:rPr lang="zh-CN" sz="2000" kern="100">
                          <a:effectLst/>
                        </a:rPr>
                        <a:t>排查方法</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lnSpc>
                          <a:spcPts val="1900"/>
                        </a:lnSpc>
                        <a:spcAft>
                          <a:spcPts val="0"/>
                        </a:spcAft>
                      </a:pPr>
                      <a:r>
                        <a:rPr lang="zh-CN" sz="2000" kern="100">
                          <a:effectLst/>
                        </a:rPr>
                        <a:t>责任人</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lnSpc>
                          <a:spcPts val="1900"/>
                        </a:lnSpc>
                        <a:spcAft>
                          <a:spcPts val="0"/>
                        </a:spcAft>
                      </a:pPr>
                      <a:r>
                        <a:rPr lang="zh-CN" sz="2000" kern="100">
                          <a:effectLst/>
                        </a:rPr>
                        <a:t>频次</a:t>
                      </a:r>
                      <a:endParaRPr lang="zh-CN" sz="2000" kern="100">
                        <a:effectLst/>
                        <a:latin typeface="Times New Roman" panose="02020603050405020304"/>
                        <a:ea typeface="宋体" panose="02010600030101010101" pitchFamily="2" charset="-122"/>
                      </a:endParaRPr>
                    </a:p>
                  </a:txBody>
                  <a:tcPr marL="62607" marR="62607" marT="0" marB="0" anchor="ctr"/>
                </a:tc>
              </a:tr>
              <a:tr h="958348">
                <a:tc>
                  <a:txBody>
                    <a:bodyPr/>
                    <a:lstStyle/>
                    <a:p>
                      <a:pPr algn="ctr">
                        <a:spcAft>
                          <a:spcPts val="0"/>
                        </a:spcAft>
                      </a:pPr>
                      <a:r>
                        <a:rPr lang="en-US" sz="2000" kern="100">
                          <a:effectLst/>
                        </a:rPr>
                        <a:t>1</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spcAft>
                          <a:spcPts val="0"/>
                        </a:spcAft>
                      </a:pPr>
                      <a:r>
                        <a:rPr lang="zh-CN" sz="2000" kern="100">
                          <a:effectLst/>
                        </a:rPr>
                        <a:t>设备来源</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spcAft>
                          <a:spcPts val="0"/>
                        </a:spcAft>
                      </a:pPr>
                      <a:r>
                        <a:rPr lang="zh-CN" sz="2000" kern="100">
                          <a:effectLst/>
                        </a:rPr>
                        <a:t>在用特种设备是未取得许可进行设计、制造、安装、改造、重大修理的</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spcAft>
                          <a:spcPts val="0"/>
                        </a:spcAft>
                      </a:pPr>
                      <a:r>
                        <a:rPr lang="zh-CN" sz="2000" kern="100">
                          <a:effectLst/>
                        </a:rPr>
                        <a:t>查看许可文件和审查、检验报告</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spcAft>
                          <a:spcPts val="0"/>
                        </a:spcAft>
                      </a:pPr>
                      <a:r>
                        <a:rPr lang="en-US" altLang="zh-CN" sz="2000" kern="100" dirty="0" smtClean="0">
                          <a:effectLst/>
                        </a:rPr>
                        <a:t>XXX</a:t>
                      </a:r>
                      <a:r>
                        <a:rPr lang="en-US" sz="2000" kern="100" dirty="0">
                          <a:effectLst/>
                        </a:rPr>
                        <a:t> </a:t>
                      </a:r>
                      <a:endParaRPr lang="zh-CN" sz="2000" kern="100" dirty="0">
                        <a:effectLst/>
                        <a:latin typeface="Times New Roman" panose="02020603050405020304"/>
                        <a:ea typeface="宋体" panose="02010600030101010101" pitchFamily="2" charset="-122"/>
                      </a:endParaRPr>
                    </a:p>
                  </a:txBody>
                  <a:tcPr marL="62607" marR="62607" marT="0" marB="0" anchor="ctr"/>
                </a:tc>
                <a:tc>
                  <a:txBody>
                    <a:bodyPr/>
                    <a:lstStyle/>
                    <a:p>
                      <a:pPr algn="l">
                        <a:spcAft>
                          <a:spcPts val="0"/>
                        </a:spcAft>
                      </a:pPr>
                      <a:r>
                        <a:rPr lang="zh-CN" sz="2000" kern="100" dirty="0">
                          <a:effectLst/>
                        </a:rPr>
                        <a:t>设备发生变化时</a:t>
                      </a:r>
                      <a:endParaRPr lang="zh-CN" sz="2000" kern="100" dirty="0">
                        <a:effectLst/>
                        <a:latin typeface="Times New Roman" panose="02020603050405020304"/>
                        <a:ea typeface="宋体" panose="02010600030101010101" pitchFamily="2" charset="-122"/>
                      </a:endParaRPr>
                    </a:p>
                  </a:txBody>
                  <a:tcPr marL="62607" marR="62607" marT="0" marB="0" anchor="ctr"/>
                </a:tc>
              </a:tr>
              <a:tr h="1437522">
                <a:tc>
                  <a:txBody>
                    <a:bodyPr/>
                    <a:lstStyle/>
                    <a:p>
                      <a:pPr algn="ctr">
                        <a:spcAft>
                          <a:spcPts val="0"/>
                        </a:spcAft>
                      </a:pPr>
                      <a:r>
                        <a:rPr lang="en-US" sz="2000" kern="100">
                          <a:effectLst/>
                        </a:rPr>
                        <a:t>2</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spcAft>
                          <a:spcPts val="0"/>
                        </a:spcAft>
                      </a:pPr>
                      <a:r>
                        <a:rPr lang="zh-CN" sz="2000" kern="100">
                          <a:effectLst/>
                        </a:rPr>
                        <a:t>设备检验情况</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spcAft>
                          <a:spcPts val="0"/>
                        </a:spcAft>
                      </a:pPr>
                      <a:r>
                        <a:rPr lang="zh-CN" sz="2000" kern="100">
                          <a:effectLst/>
                        </a:rPr>
                        <a:t>在用特种设备是未经检验或检验不合格的（使用资料不符合安全技术规范导致检验不合格的电梯除外）</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spcAft>
                          <a:spcPts val="0"/>
                        </a:spcAft>
                      </a:pPr>
                      <a:r>
                        <a:rPr lang="zh-CN" sz="2000" kern="100">
                          <a:effectLst/>
                        </a:rPr>
                        <a:t>查看检验报告</a:t>
                      </a:r>
                      <a:endParaRPr lang="zh-CN" sz="2000" kern="100">
                        <a:effectLst/>
                        <a:latin typeface="Times New Roman" panose="02020603050405020304"/>
                        <a:ea typeface="宋体" panose="02010600030101010101" pitchFamily="2" charset="-122"/>
                      </a:endParaRPr>
                    </a:p>
                  </a:txBody>
                  <a:tcPr marL="62607" marR="62607" marT="0" marB="0" anchor="ctr"/>
                </a:tc>
                <a:tc>
                  <a:txBody>
                    <a:bodyPr/>
                    <a:lstStyle/>
                    <a:p>
                      <a:pPr algn="ctr">
                        <a:spcAft>
                          <a:spcPts val="0"/>
                        </a:spcAft>
                      </a:pPr>
                      <a:r>
                        <a:rPr lang="en-US" sz="2000" kern="100" dirty="0">
                          <a:effectLst/>
                        </a:rPr>
                        <a:t> </a:t>
                      </a:r>
                      <a:r>
                        <a:rPr lang="en-US" altLang="zh-CN" sz="2000" kern="100" dirty="0" smtClean="0">
                          <a:effectLst/>
                        </a:rPr>
                        <a:t>XXX</a:t>
                      </a:r>
                      <a:endParaRPr lang="zh-CN" sz="2000" kern="100" dirty="0">
                        <a:effectLst/>
                        <a:latin typeface="Times New Roman" panose="02020603050405020304"/>
                        <a:ea typeface="宋体" panose="02010600030101010101" pitchFamily="2" charset="-122"/>
                      </a:endParaRPr>
                    </a:p>
                  </a:txBody>
                  <a:tcPr marL="62607" marR="62607" marT="0" marB="0" anchor="ctr"/>
                </a:tc>
                <a:tc>
                  <a:txBody>
                    <a:bodyPr/>
                    <a:lstStyle/>
                    <a:p>
                      <a:pPr algn="l">
                        <a:spcAft>
                          <a:spcPts val="0"/>
                        </a:spcAft>
                      </a:pPr>
                      <a:r>
                        <a:rPr lang="en-US" sz="2000" kern="100" dirty="0">
                          <a:effectLst/>
                        </a:rPr>
                        <a:t>1.</a:t>
                      </a:r>
                      <a:r>
                        <a:rPr lang="zh-CN" sz="2000" kern="100" dirty="0">
                          <a:effectLst/>
                        </a:rPr>
                        <a:t>每年</a:t>
                      </a:r>
                      <a:endParaRPr lang="zh-CN" sz="2000" kern="100" dirty="0">
                        <a:effectLst/>
                      </a:endParaRPr>
                    </a:p>
                    <a:p>
                      <a:pPr algn="l">
                        <a:spcAft>
                          <a:spcPts val="0"/>
                        </a:spcAft>
                      </a:pPr>
                      <a:r>
                        <a:rPr lang="en-US" sz="2000" kern="100" dirty="0">
                          <a:effectLst/>
                        </a:rPr>
                        <a:t>2.</a:t>
                      </a:r>
                      <a:r>
                        <a:rPr lang="zh-CN" sz="2000" kern="100" dirty="0">
                          <a:effectLst/>
                        </a:rPr>
                        <a:t>设备发生变化时</a:t>
                      </a:r>
                      <a:endParaRPr lang="zh-CN" sz="2000" kern="100" dirty="0">
                        <a:effectLst/>
                        <a:latin typeface="Times New Roman" panose="02020603050405020304"/>
                        <a:ea typeface="宋体" panose="02010600030101010101" pitchFamily="2" charset="-122"/>
                      </a:endParaRPr>
                    </a:p>
                  </a:txBody>
                  <a:tcPr marL="62607" marR="62607" marT="0" marB="0" anchor="ctr"/>
                </a:tc>
              </a:tr>
            </a:tbl>
          </a:graphicData>
        </a:graphic>
      </p:graphicFrame>
    </p:spTree>
  </p:cSld>
  <p:clrMapOvr>
    <a:masterClrMapping/>
  </p:clrMapOvr>
  <p:transition spd="slow" advTm="852">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5267" y="1190179"/>
            <a:ext cx="6577781" cy="1015663"/>
          </a:xfrm>
          <a:prstGeom prst="rect">
            <a:avLst/>
          </a:prstGeom>
          <a:noFill/>
        </p:spPr>
        <p:txBody>
          <a:bodyPr wrap="square" rtlCol="0">
            <a:spAutoFit/>
          </a:bodyPr>
          <a:lstStyle/>
          <a:p>
            <a:pPr marL="0" lvl="3"/>
            <a:endParaRPr lang="en-US" altLang="zh-CN" sz="2000" dirty="0" smtClean="0">
              <a:latin typeface="+mn-ea"/>
            </a:endParaRPr>
          </a:p>
          <a:p>
            <a:pPr marL="3175" lvl="3"/>
            <a:r>
              <a:rPr lang="zh-CN" altLang="zh-CN" sz="2000" dirty="0"/>
              <a:t>使用单位应按照隐患排查计划组织人员进行隐患排查，</a:t>
            </a:r>
            <a:r>
              <a:rPr lang="zh-CN" altLang="zh-CN" sz="2000" dirty="0">
                <a:solidFill>
                  <a:srgbClr val="FF0000"/>
                </a:solidFill>
              </a:rPr>
              <a:t>填写隐患排查记录，形成隐患和问题清单</a:t>
            </a:r>
            <a:endParaRPr lang="zh-CN" altLang="zh-CN" sz="2000" dirty="0">
              <a:solidFill>
                <a:srgbClr val="FF0000"/>
              </a:solidFill>
            </a:endParaRPr>
          </a:p>
        </p:txBody>
      </p:sp>
      <p:sp>
        <p:nvSpPr>
          <p:cNvPr id="57" name="Freeform 8"/>
          <p:cNvSpPr/>
          <p:nvPr/>
        </p:nvSpPr>
        <p:spPr bwMode="auto">
          <a:xfrm>
            <a:off x="4486862" y="407020"/>
            <a:ext cx="2383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22436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7.2</a:t>
            </a:r>
            <a:r>
              <a:rPr lang="zh-CN" altLang="en-US" sz="2000" spc="70" dirty="0" smtClean="0">
                <a:solidFill>
                  <a:schemeClr val="bg1"/>
                </a:solidFill>
                <a:latin typeface="+mj-ea"/>
              </a:rPr>
              <a:t>实施隐患排查</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6" y="1420382"/>
            <a:ext cx="6577782" cy="959264"/>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284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5.5.3.1</a:t>
            </a:r>
            <a:endParaRPr lang="zh-CN" altLang="en-US" sz="2000" dirty="0"/>
          </a:p>
        </p:txBody>
      </p:sp>
      <p:sp>
        <p:nvSpPr>
          <p:cNvPr id="3" name="日期占位符 2"/>
          <p:cNvSpPr>
            <a:spLocks noGrp="1"/>
          </p:cNvSpPr>
          <p:nvPr>
            <p:ph type="dt" sz="half" idx="10"/>
          </p:nvPr>
        </p:nvSpPr>
        <p:spPr/>
        <p:txBody>
          <a:bodyPr/>
          <a:lstStyle/>
          <a:p>
            <a:fld id="{96230AD3-CF06-4C12-96F1-BCCA840E5E91}"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00226" y="1233093"/>
            <a:ext cx="6577781" cy="1015663"/>
          </a:xfrm>
          <a:prstGeom prst="rect">
            <a:avLst/>
          </a:prstGeom>
          <a:noFill/>
        </p:spPr>
        <p:txBody>
          <a:bodyPr wrap="square" rtlCol="0">
            <a:spAutoFit/>
          </a:bodyPr>
          <a:lstStyle/>
          <a:p>
            <a:pPr marL="0" lvl="3"/>
            <a:endParaRPr lang="en-US" altLang="zh-CN" sz="2000" dirty="0" smtClean="0">
              <a:latin typeface="+mn-ea"/>
            </a:endParaRPr>
          </a:p>
          <a:p>
            <a:pPr marL="3175" lvl="3"/>
            <a:r>
              <a:rPr lang="zh-CN" altLang="zh-CN" sz="2000" dirty="0"/>
              <a:t>隐患排查组织部门应下达隐患整改通知书，对隐患</a:t>
            </a:r>
            <a:r>
              <a:rPr lang="zh-CN" altLang="zh-CN" sz="2000" dirty="0">
                <a:solidFill>
                  <a:srgbClr val="FF0000"/>
                </a:solidFill>
              </a:rPr>
              <a:t>整改</a:t>
            </a:r>
            <a:r>
              <a:rPr lang="zh-CN" altLang="zh-CN" sz="2000" dirty="0" smtClean="0">
                <a:solidFill>
                  <a:srgbClr val="FF0000"/>
                </a:solidFill>
              </a:rPr>
              <a:t>责任</a:t>
            </a:r>
            <a:r>
              <a:rPr lang="zh-CN" altLang="en-US" sz="2000" dirty="0" smtClean="0">
                <a:solidFill>
                  <a:srgbClr val="FF0000"/>
                </a:solidFill>
              </a:rPr>
              <a:t>部门</a:t>
            </a:r>
            <a:r>
              <a:rPr lang="zh-CN" altLang="zh-CN" sz="2000" dirty="0" smtClean="0">
                <a:solidFill>
                  <a:srgbClr val="FF0000"/>
                </a:solidFill>
              </a:rPr>
              <a:t>、</a:t>
            </a:r>
            <a:r>
              <a:rPr lang="zh-CN" altLang="zh-CN" sz="2000" dirty="0">
                <a:solidFill>
                  <a:srgbClr val="FF0000"/>
                </a:solidFill>
              </a:rPr>
              <a:t>措施建议、完成期限</a:t>
            </a:r>
            <a:r>
              <a:rPr lang="zh-CN" altLang="zh-CN" sz="2000" dirty="0"/>
              <a:t>等提出</a:t>
            </a:r>
            <a:r>
              <a:rPr lang="zh-CN" altLang="zh-CN" sz="2000" dirty="0" smtClean="0"/>
              <a:t>要求</a:t>
            </a:r>
            <a:endParaRPr lang="zh-CN" altLang="zh-CN" sz="2000" dirty="0"/>
          </a:p>
        </p:txBody>
      </p:sp>
      <p:sp>
        <p:nvSpPr>
          <p:cNvPr id="57" name="Freeform 8"/>
          <p:cNvSpPr/>
          <p:nvPr/>
        </p:nvSpPr>
        <p:spPr bwMode="auto">
          <a:xfrm>
            <a:off x="4486862" y="407020"/>
            <a:ext cx="2002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18626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7.3</a:t>
            </a:r>
            <a:r>
              <a:rPr lang="zh-CN" altLang="en-US" sz="2000" spc="70" dirty="0" smtClean="0">
                <a:solidFill>
                  <a:schemeClr val="bg1"/>
                </a:solidFill>
                <a:latin typeface="+mj-ea"/>
              </a:rPr>
              <a:t>隐患治理</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6" y="1413743"/>
            <a:ext cx="6562741" cy="981521"/>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284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5.5.4.1</a:t>
            </a:r>
            <a:endParaRPr lang="zh-CN" altLang="en-US" sz="2000" dirty="0"/>
          </a:p>
        </p:txBody>
      </p:sp>
      <p:sp>
        <p:nvSpPr>
          <p:cNvPr id="3" name="日期占位符 2"/>
          <p:cNvSpPr>
            <a:spLocks noGrp="1"/>
          </p:cNvSpPr>
          <p:nvPr>
            <p:ph type="dt" sz="half" idx="10"/>
          </p:nvPr>
        </p:nvSpPr>
        <p:spPr/>
        <p:txBody>
          <a:bodyPr/>
          <a:lstStyle/>
          <a:p>
            <a:fld id="{54CCBBA1-0FBE-4B3D-B20F-251FD9D8A96A}"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83044" y="1366451"/>
            <a:ext cx="6577781" cy="1015663"/>
          </a:xfrm>
          <a:prstGeom prst="rect">
            <a:avLst/>
          </a:prstGeom>
          <a:noFill/>
        </p:spPr>
        <p:txBody>
          <a:bodyPr wrap="square" rtlCol="0">
            <a:spAutoFit/>
          </a:bodyPr>
          <a:lstStyle/>
          <a:p>
            <a:pPr marL="0" lvl="3"/>
            <a:endParaRPr lang="en-US" altLang="zh-CN" sz="2000" dirty="0" smtClean="0">
              <a:latin typeface="+mn-ea"/>
            </a:endParaRPr>
          </a:p>
          <a:p>
            <a:pPr marL="0" lvl="3"/>
            <a:r>
              <a:rPr lang="zh-CN" altLang="zh-CN" sz="2000" dirty="0"/>
              <a:t>隐患治理完成后，使用单位应按照隐患级别组织相关人员对治理情况进行验收，填写复查验收清单，实现闭环</a:t>
            </a:r>
            <a:r>
              <a:rPr lang="zh-CN" altLang="zh-CN" sz="2000" dirty="0" smtClean="0"/>
              <a:t>管理</a:t>
            </a:r>
            <a:endParaRPr lang="zh-CN" altLang="zh-CN" sz="2000" dirty="0"/>
          </a:p>
        </p:txBody>
      </p:sp>
      <p:sp>
        <p:nvSpPr>
          <p:cNvPr id="57" name="Freeform 8"/>
          <p:cNvSpPr/>
          <p:nvPr/>
        </p:nvSpPr>
        <p:spPr bwMode="auto">
          <a:xfrm>
            <a:off x="4486862" y="407020"/>
            <a:ext cx="23076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627020" y="407020"/>
            <a:ext cx="21674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7.4</a:t>
            </a:r>
            <a:r>
              <a:rPr lang="zh-CN" altLang="en-US" sz="2000" spc="70" dirty="0" smtClean="0">
                <a:solidFill>
                  <a:schemeClr val="bg1"/>
                </a:solidFill>
                <a:latin typeface="+mj-ea"/>
              </a:rPr>
              <a:t>隐患治理验收</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63" name="矩形标注 62"/>
          <p:cNvSpPr/>
          <p:nvPr/>
        </p:nvSpPr>
        <p:spPr bwMode="auto">
          <a:xfrm>
            <a:off x="1215266" y="1420382"/>
            <a:ext cx="6645559" cy="1162171"/>
          </a:xfrm>
          <a:prstGeom prst="wedgeRectCallout">
            <a:avLst>
              <a:gd name="adj1" fmla="val -54736"/>
              <a:gd name="adj2" fmla="val -31655"/>
            </a:avLst>
          </a:prstGeom>
          <a:noFill/>
          <a:ln w="22225">
            <a:solidFill>
              <a:schemeClr val="tx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14" name="TextBox 13"/>
          <p:cNvSpPr txBox="1"/>
          <p:nvPr/>
        </p:nvSpPr>
        <p:spPr>
          <a:xfrm>
            <a:off x="28480" y="1059800"/>
            <a:ext cx="1171746" cy="707886"/>
          </a:xfrm>
          <a:prstGeom prst="rect">
            <a:avLst/>
          </a:prstGeom>
          <a:noFill/>
        </p:spPr>
        <p:txBody>
          <a:bodyPr wrap="square" rtlCol="0">
            <a:spAutoFit/>
          </a:bodyPr>
          <a:lstStyle/>
          <a:p>
            <a:r>
              <a:rPr lang="zh-CN" altLang="en-US" sz="2000" dirty="0" smtClean="0"/>
              <a:t>标准</a:t>
            </a:r>
            <a:endParaRPr lang="en-US" altLang="zh-CN" sz="2000" dirty="0" smtClean="0"/>
          </a:p>
          <a:p>
            <a:r>
              <a:rPr lang="en-US" altLang="zh-CN" sz="2000" dirty="0" smtClean="0"/>
              <a:t>5.5.5</a:t>
            </a:r>
            <a:r>
              <a:rPr lang="en-US" altLang="zh-CN" sz="2000" dirty="0"/>
              <a:t>.</a:t>
            </a:r>
            <a:r>
              <a:rPr lang="en-US" altLang="zh-CN" sz="2000" dirty="0" smtClean="0"/>
              <a:t>1</a:t>
            </a:r>
            <a:endParaRPr lang="zh-CN" altLang="en-US" sz="2000" dirty="0"/>
          </a:p>
        </p:txBody>
      </p:sp>
      <p:sp>
        <p:nvSpPr>
          <p:cNvPr id="3" name="日期占位符 2"/>
          <p:cNvSpPr>
            <a:spLocks noGrp="1"/>
          </p:cNvSpPr>
          <p:nvPr>
            <p:ph type="dt" sz="half" idx="10"/>
          </p:nvPr>
        </p:nvSpPr>
        <p:spPr/>
        <p:txBody>
          <a:bodyPr/>
          <a:lstStyle/>
          <a:p>
            <a:fld id="{CBE515C6-5114-4576-92A9-740820ED33E0}"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CBE515C6-5114-4576-92A9-740820ED33E0}"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24583" t="33828" r="32835" b="33086"/>
          <a:stretch>
            <a:fillRect/>
          </a:stretch>
        </p:blipFill>
        <p:spPr>
          <a:xfrm>
            <a:off x="226879" y="990600"/>
            <a:ext cx="2665294" cy="2768600"/>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4350" t="43211" r="16991" b="2221"/>
          <a:stretch>
            <a:fillRect/>
          </a:stretch>
        </p:blipFill>
        <p:spPr>
          <a:xfrm>
            <a:off x="2984500" y="1993900"/>
            <a:ext cx="2641600" cy="2806700"/>
          </a:xfrm>
          <a:prstGeom prst="rect">
            <a:avLst/>
          </a:prstGeom>
        </p:spPr>
      </p:pic>
      <p:sp>
        <p:nvSpPr>
          <p:cNvPr id="7" name="TextBox 6"/>
          <p:cNvSpPr txBox="1"/>
          <p:nvPr/>
        </p:nvSpPr>
        <p:spPr>
          <a:xfrm>
            <a:off x="5956300" y="847755"/>
            <a:ext cx="2933700" cy="2031325"/>
          </a:xfrm>
          <a:prstGeom prst="rect">
            <a:avLst/>
          </a:prstGeom>
          <a:noFill/>
          <a:ln>
            <a:solidFill>
              <a:schemeClr val="accent1"/>
            </a:solidFill>
          </a:ln>
        </p:spPr>
        <p:txBody>
          <a:bodyPr wrap="square" rtlCol="0">
            <a:spAutoFit/>
          </a:bodyPr>
          <a:lstStyle/>
          <a:p>
            <a:r>
              <a:rPr lang="zh-CN" altLang="en-US" sz="1800" dirty="0" smtClean="0"/>
              <a:t>风险辨识</a:t>
            </a:r>
            <a:endParaRPr lang="en-US" altLang="zh-CN" sz="1800" dirty="0" smtClean="0"/>
          </a:p>
          <a:p>
            <a:r>
              <a:rPr lang="zh-CN" altLang="en-US" sz="1800" dirty="0" smtClean="0"/>
              <a:t>物</a:t>
            </a:r>
            <a:r>
              <a:rPr lang="en-US" altLang="zh-CN" sz="1800" dirty="0" smtClean="0"/>
              <a:t>—</a:t>
            </a:r>
            <a:r>
              <a:rPr lang="zh-CN" altLang="en-US" sz="1800" dirty="0" smtClean="0"/>
              <a:t>安全保护装置失效</a:t>
            </a:r>
            <a:endParaRPr lang="en-US" altLang="zh-CN" sz="1800" dirty="0" smtClean="0"/>
          </a:p>
          <a:p>
            <a:r>
              <a:rPr lang="en-US" altLang="zh-CN" sz="1800" dirty="0"/>
              <a:t> </a:t>
            </a:r>
            <a:r>
              <a:rPr lang="en-US" altLang="zh-CN" sz="1800" dirty="0" smtClean="0"/>
              <a:t>      </a:t>
            </a:r>
            <a:r>
              <a:rPr lang="zh-CN" altLang="en-US" sz="1800" dirty="0" smtClean="0"/>
              <a:t>设备损坏</a:t>
            </a:r>
            <a:endParaRPr lang="en-US" altLang="zh-CN" sz="1800" dirty="0" smtClean="0"/>
          </a:p>
          <a:p>
            <a:r>
              <a:rPr lang="zh-CN" altLang="en-US" sz="1800" dirty="0" smtClean="0"/>
              <a:t>管</a:t>
            </a:r>
            <a:r>
              <a:rPr lang="en-US" altLang="zh-CN" sz="1800" dirty="0" smtClean="0"/>
              <a:t>—</a:t>
            </a:r>
            <a:r>
              <a:rPr lang="zh-CN" altLang="en-US" sz="1800" dirty="0" smtClean="0"/>
              <a:t>运行故障、维修记录</a:t>
            </a:r>
            <a:endParaRPr lang="en-US" altLang="zh-CN" sz="1800" dirty="0" smtClean="0"/>
          </a:p>
          <a:p>
            <a:r>
              <a:rPr lang="en-US" altLang="zh-CN" sz="1800" dirty="0"/>
              <a:t> </a:t>
            </a:r>
            <a:r>
              <a:rPr lang="en-US" altLang="zh-CN" sz="1800" dirty="0" smtClean="0"/>
              <a:t>      </a:t>
            </a:r>
            <a:r>
              <a:rPr lang="zh-CN" altLang="en-US" sz="1800" dirty="0" smtClean="0"/>
              <a:t>操作规程不健全</a:t>
            </a:r>
            <a:endParaRPr lang="en-US" altLang="zh-CN" sz="1800" dirty="0" smtClean="0"/>
          </a:p>
          <a:p>
            <a:r>
              <a:rPr lang="zh-CN" altLang="en-US" sz="1800" dirty="0" smtClean="0"/>
              <a:t>人</a:t>
            </a:r>
            <a:r>
              <a:rPr lang="en-US" altLang="zh-CN" sz="1800" dirty="0" smtClean="0"/>
              <a:t>—</a:t>
            </a:r>
            <a:r>
              <a:rPr lang="zh-CN" altLang="en-US" sz="1800" dirty="0" smtClean="0"/>
              <a:t>未落实安全责任人</a:t>
            </a:r>
            <a:endParaRPr lang="en-US" altLang="zh-CN" sz="1800" dirty="0" smtClean="0"/>
          </a:p>
          <a:p>
            <a:r>
              <a:rPr lang="en-US" altLang="zh-CN" sz="1800" dirty="0"/>
              <a:t> </a:t>
            </a:r>
            <a:r>
              <a:rPr lang="en-US" altLang="zh-CN" sz="1800" dirty="0" smtClean="0"/>
              <a:t>      </a:t>
            </a:r>
            <a:r>
              <a:rPr lang="zh-CN" altLang="en-US" sz="1800" dirty="0" smtClean="0"/>
              <a:t>人员培训</a:t>
            </a:r>
            <a:endParaRPr lang="zh-CN" altLang="en-US" sz="1800" dirty="0"/>
          </a:p>
        </p:txBody>
      </p:sp>
      <p:sp>
        <p:nvSpPr>
          <p:cNvPr id="17" name="TextBox 16"/>
          <p:cNvSpPr txBox="1"/>
          <p:nvPr/>
        </p:nvSpPr>
        <p:spPr>
          <a:xfrm>
            <a:off x="5956300" y="2988648"/>
            <a:ext cx="3060700" cy="1754326"/>
          </a:xfrm>
          <a:prstGeom prst="rect">
            <a:avLst/>
          </a:prstGeom>
          <a:noFill/>
          <a:ln>
            <a:solidFill>
              <a:schemeClr val="accent1"/>
            </a:solidFill>
          </a:ln>
        </p:spPr>
        <p:txBody>
          <a:bodyPr wrap="square" rtlCol="0">
            <a:spAutoFit/>
          </a:bodyPr>
          <a:lstStyle/>
          <a:p>
            <a:r>
              <a:rPr lang="zh-CN" altLang="en-US" sz="1800" dirty="0" smtClean="0"/>
              <a:t>管控措施</a:t>
            </a:r>
            <a:endParaRPr lang="en-US" altLang="zh-CN" sz="1800" dirty="0" smtClean="0"/>
          </a:p>
          <a:p>
            <a:pPr marL="285750" indent="-285750">
              <a:buFont typeface="Arial" panose="020B0604020202020204" pitchFamily="34" charset="0"/>
              <a:buChar char="•"/>
            </a:pPr>
            <a:r>
              <a:rPr lang="zh-CN" altLang="en-US" sz="1800" dirty="0" smtClean="0"/>
              <a:t>修复安全保护装置和设备</a:t>
            </a:r>
            <a:endParaRPr lang="en-US" altLang="zh-CN" sz="1800" dirty="0" smtClean="0"/>
          </a:p>
          <a:p>
            <a:pPr marL="285750" indent="-285750">
              <a:buFont typeface="Arial" panose="020B0604020202020204" pitchFamily="34" charset="0"/>
              <a:buChar char="•"/>
            </a:pPr>
            <a:r>
              <a:rPr lang="zh-CN" altLang="en-US" sz="1800" dirty="0" smtClean="0"/>
              <a:t>建立运行故障记录</a:t>
            </a:r>
            <a:endParaRPr lang="en-US" altLang="zh-CN" sz="1800" dirty="0" smtClean="0"/>
          </a:p>
          <a:p>
            <a:pPr marL="285750" indent="-285750">
              <a:buFont typeface="Arial" panose="020B0604020202020204" pitchFamily="34" charset="0"/>
              <a:buChar char="•"/>
            </a:pPr>
            <a:r>
              <a:rPr lang="zh-CN" altLang="en-US" sz="1800" dirty="0" smtClean="0"/>
              <a:t>健全操作规程</a:t>
            </a:r>
            <a:endParaRPr lang="en-US" altLang="zh-CN" sz="1800" dirty="0" smtClean="0"/>
          </a:p>
          <a:p>
            <a:pPr marL="285750" indent="-285750">
              <a:buFont typeface="Arial" panose="020B0604020202020204" pitchFamily="34" charset="0"/>
              <a:buChar char="•"/>
            </a:pPr>
            <a:r>
              <a:rPr lang="zh-CN" altLang="en-US" sz="1800" dirty="0" smtClean="0"/>
              <a:t>落实安全责任人</a:t>
            </a:r>
            <a:endParaRPr lang="en-US" altLang="zh-CN" sz="1800" dirty="0" smtClean="0"/>
          </a:p>
          <a:p>
            <a:pPr marL="285750" indent="-285750">
              <a:buFont typeface="Arial" panose="020B0604020202020204" pitchFamily="34" charset="0"/>
              <a:buChar char="•"/>
            </a:pPr>
            <a:r>
              <a:rPr lang="zh-CN" altLang="en-US" sz="1800" dirty="0" smtClean="0"/>
              <a:t>加强人员培训</a:t>
            </a:r>
            <a:endParaRPr lang="zh-CN" altLang="en-US" sz="1800" dirty="0"/>
          </a:p>
        </p:txBody>
      </p:sp>
      <p:sp>
        <p:nvSpPr>
          <p:cNvPr id="15" name="Freeform 8"/>
          <p:cNvSpPr/>
          <p:nvPr/>
        </p:nvSpPr>
        <p:spPr bwMode="auto">
          <a:xfrm>
            <a:off x="4486862" y="407020"/>
            <a:ext cx="2421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4627020" y="407020"/>
            <a:ext cx="22817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双预防工作</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8"/>
          <p:cNvSpPr/>
          <p:nvPr/>
        </p:nvSpPr>
        <p:spPr bwMode="auto">
          <a:xfrm>
            <a:off x="4486862" y="407020"/>
            <a:ext cx="20028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8" name="TextBox 44"/>
          <p:cNvSpPr txBox="1"/>
          <p:nvPr/>
        </p:nvSpPr>
        <p:spPr>
          <a:xfrm>
            <a:off x="4766720" y="407020"/>
            <a:ext cx="18626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a:solidFill>
                  <a:schemeClr val="bg1"/>
                </a:solidFill>
                <a:latin typeface="+mj-ea"/>
              </a:rPr>
              <a:t>工作</a:t>
            </a:r>
            <a:r>
              <a:rPr lang="zh-CN" altLang="en-US" sz="2000" spc="70" dirty="0" smtClean="0">
                <a:solidFill>
                  <a:schemeClr val="bg1"/>
                </a:solidFill>
                <a:latin typeface="+mj-ea"/>
              </a:rPr>
              <a:t>实例</a:t>
            </a:r>
            <a:endParaRPr lang="en-US" altLang="zh-CN" sz="2000" spc="70" dirty="0">
              <a:solidFill>
                <a:schemeClr val="bg1"/>
              </a:solidFill>
              <a:latin typeface="+mj-ea"/>
            </a:endParaRPr>
          </a:p>
        </p:txBody>
      </p:sp>
      <p:sp>
        <p:nvSpPr>
          <p:cNvPr id="59" name="Freeform 8"/>
          <p:cNvSpPr/>
          <p:nvPr/>
        </p:nvSpPr>
        <p:spPr bwMode="auto">
          <a:xfrm>
            <a:off x="580955" y="407020"/>
            <a:ext cx="3724345"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0"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特种设备双重预防工作程序</a:t>
            </a:r>
            <a:endParaRPr lang="zh-CN" altLang="en-US" sz="2000" spc="70" dirty="0" smtClean="0">
              <a:solidFill>
                <a:schemeClr val="bg1"/>
              </a:solidFill>
              <a:latin typeface="+mj-ea"/>
              <a:ea typeface="+mj-ea"/>
            </a:endParaRPr>
          </a:p>
        </p:txBody>
      </p:sp>
      <p:sp>
        <p:nvSpPr>
          <p:cNvPr id="61"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88490" y="401156"/>
            <a:ext cx="200578" cy="307777"/>
          </a:xfrm>
          <a:prstGeom prst="rect">
            <a:avLst/>
          </a:prstGeom>
          <a:noFill/>
        </p:spPr>
        <p:txBody>
          <a:bodyPr wrap="square" rtlCol="0">
            <a:spAutoFit/>
          </a:bodyPr>
          <a:lstStyle/>
          <a:p>
            <a:r>
              <a:rPr lang="zh-CN" altLang="en-US" b="1" dirty="0" smtClean="0"/>
              <a:t>三</a:t>
            </a:r>
            <a:endParaRPr lang="zh-CN" altLang="en-US" b="1" dirty="0"/>
          </a:p>
        </p:txBody>
      </p:sp>
      <p:sp>
        <p:nvSpPr>
          <p:cNvPr id="3" name="日期占位符 2"/>
          <p:cNvSpPr>
            <a:spLocks noGrp="1"/>
          </p:cNvSpPr>
          <p:nvPr>
            <p:ph type="dt" sz="half" idx="10"/>
          </p:nvPr>
        </p:nvSpPr>
        <p:spPr/>
        <p:txBody>
          <a:bodyPr/>
          <a:lstStyle/>
          <a:p>
            <a:fld id="{CBE515C6-5114-4576-92A9-740820ED33E0}"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24583" t="33828" r="32835" b="33086"/>
          <a:stretch>
            <a:fillRect/>
          </a:stretch>
        </p:blipFill>
        <p:spPr>
          <a:xfrm>
            <a:off x="226879" y="990600"/>
            <a:ext cx="2665294" cy="2768600"/>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4350" t="43211" r="16991" b="2221"/>
          <a:stretch>
            <a:fillRect/>
          </a:stretch>
        </p:blipFill>
        <p:spPr>
          <a:xfrm>
            <a:off x="2984500" y="1993900"/>
            <a:ext cx="2641600" cy="2806700"/>
          </a:xfrm>
          <a:prstGeom prst="rect">
            <a:avLst/>
          </a:prstGeom>
        </p:spPr>
      </p:pic>
      <p:sp>
        <p:nvSpPr>
          <p:cNvPr id="7" name="TextBox 6"/>
          <p:cNvSpPr txBox="1"/>
          <p:nvPr/>
        </p:nvSpPr>
        <p:spPr>
          <a:xfrm>
            <a:off x="5956300" y="847755"/>
            <a:ext cx="2933700" cy="2031325"/>
          </a:xfrm>
          <a:prstGeom prst="rect">
            <a:avLst/>
          </a:prstGeom>
          <a:noFill/>
          <a:ln>
            <a:solidFill>
              <a:schemeClr val="accent1"/>
            </a:solidFill>
          </a:ln>
        </p:spPr>
        <p:txBody>
          <a:bodyPr wrap="square" rtlCol="0">
            <a:spAutoFit/>
          </a:bodyPr>
          <a:lstStyle/>
          <a:p>
            <a:r>
              <a:rPr lang="zh-CN" altLang="en-US" sz="1800" dirty="0" smtClean="0"/>
              <a:t>风险辨识</a:t>
            </a:r>
            <a:endParaRPr lang="en-US" altLang="zh-CN" sz="1800" dirty="0" smtClean="0"/>
          </a:p>
          <a:p>
            <a:r>
              <a:rPr lang="zh-CN" altLang="en-US" sz="1800" dirty="0" smtClean="0"/>
              <a:t>物</a:t>
            </a:r>
            <a:r>
              <a:rPr lang="en-US" altLang="zh-CN" sz="1800" dirty="0" smtClean="0"/>
              <a:t>—</a:t>
            </a:r>
            <a:r>
              <a:rPr lang="zh-CN" altLang="en-US" sz="1800" dirty="0" smtClean="0"/>
              <a:t>安全保护装置失效</a:t>
            </a:r>
            <a:endParaRPr lang="en-US" altLang="zh-CN" sz="1800" dirty="0" smtClean="0"/>
          </a:p>
          <a:p>
            <a:r>
              <a:rPr lang="en-US" altLang="zh-CN" sz="1800" dirty="0"/>
              <a:t> </a:t>
            </a:r>
            <a:r>
              <a:rPr lang="en-US" altLang="zh-CN" sz="1800" dirty="0" smtClean="0"/>
              <a:t>      </a:t>
            </a:r>
            <a:r>
              <a:rPr lang="zh-CN" altLang="en-US" sz="1800" dirty="0" smtClean="0"/>
              <a:t>设备损坏</a:t>
            </a:r>
            <a:endParaRPr lang="en-US" altLang="zh-CN" sz="1800" dirty="0" smtClean="0"/>
          </a:p>
          <a:p>
            <a:r>
              <a:rPr lang="zh-CN" altLang="en-US" sz="1800" dirty="0" smtClean="0"/>
              <a:t>管</a:t>
            </a:r>
            <a:r>
              <a:rPr lang="en-US" altLang="zh-CN" sz="1800" dirty="0" smtClean="0"/>
              <a:t>—</a:t>
            </a:r>
            <a:r>
              <a:rPr lang="zh-CN" altLang="en-US" sz="1800" dirty="0" smtClean="0"/>
              <a:t>运行故障记录</a:t>
            </a:r>
            <a:endParaRPr lang="en-US" altLang="zh-CN" sz="1800" dirty="0" smtClean="0"/>
          </a:p>
          <a:p>
            <a:r>
              <a:rPr lang="en-US" altLang="zh-CN" sz="1800" dirty="0"/>
              <a:t> </a:t>
            </a:r>
            <a:r>
              <a:rPr lang="en-US" altLang="zh-CN" sz="1800" dirty="0" smtClean="0"/>
              <a:t>      </a:t>
            </a:r>
            <a:r>
              <a:rPr lang="zh-CN" altLang="en-US" sz="1800" dirty="0" smtClean="0"/>
              <a:t>操作规程不健全</a:t>
            </a:r>
            <a:endParaRPr lang="en-US" altLang="zh-CN" sz="1800" dirty="0" smtClean="0"/>
          </a:p>
          <a:p>
            <a:r>
              <a:rPr lang="zh-CN" altLang="en-US" sz="1800" dirty="0" smtClean="0"/>
              <a:t>人</a:t>
            </a:r>
            <a:r>
              <a:rPr lang="en-US" altLang="zh-CN" sz="1800" dirty="0" smtClean="0"/>
              <a:t>—</a:t>
            </a:r>
            <a:r>
              <a:rPr lang="zh-CN" altLang="en-US" sz="1800" dirty="0" smtClean="0"/>
              <a:t>未落实安全责任人</a:t>
            </a:r>
            <a:endParaRPr lang="en-US" altLang="zh-CN" sz="1800" dirty="0" smtClean="0"/>
          </a:p>
          <a:p>
            <a:r>
              <a:rPr lang="en-US" altLang="zh-CN" sz="1800" dirty="0"/>
              <a:t> </a:t>
            </a:r>
            <a:r>
              <a:rPr lang="en-US" altLang="zh-CN" sz="1800" dirty="0" smtClean="0"/>
              <a:t>      </a:t>
            </a:r>
            <a:r>
              <a:rPr lang="zh-CN" altLang="en-US" sz="1800" dirty="0" smtClean="0"/>
              <a:t>人员培训</a:t>
            </a:r>
            <a:endParaRPr lang="zh-CN" altLang="en-US" sz="1800" dirty="0"/>
          </a:p>
        </p:txBody>
      </p:sp>
      <p:sp>
        <p:nvSpPr>
          <p:cNvPr id="17" name="TextBox 16"/>
          <p:cNvSpPr txBox="1"/>
          <p:nvPr/>
        </p:nvSpPr>
        <p:spPr>
          <a:xfrm>
            <a:off x="5956300" y="2988648"/>
            <a:ext cx="2933700" cy="1477328"/>
          </a:xfrm>
          <a:prstGeom prst="rect">
            <a:avLst/>
          </a:prstGeom>
          <a:noFill/>
          <a:ln>
            <a:solidFill>
              <a:schemeClr val="accent1"/>
            </a:solidFill>
          </a:ln>
        </p:spPr>
        <p:txBody>
          <a:bodyPr wrap="square" rtlCol="0">
            <a:spAutoFit/>
          </a:bodyPr>
          <a:lstStyle/>
          <a:p>
            <a:r>
              <a:rPr lang="zh-CN" altLang="en-US" sz="1800" dirty="0" smtClean="0"/>
              <a:t>隐患排查治理</a:t>
            </a:r>
            <a:endParaRPr lang="en-US" altLang="zh-CN" sz="1800" dirty="0" smtClean="0"/>
          </a:p>
          <a:p>
            <a:r>
              <a:rPr lang="zh-CN" altLang="en-US" sz="1800" dirty="0" smtClean="0"/>
              <a:t>物</a:t>
            </a:r>
            <a:r>
              <a:rPr lang="en-US" altLang="zh-CN" sz="1800" dirty="0" smtClean="0"/>
              <a:t>—</a:t>
            </a:r>
            <a:r>
              <a:rPr lang="zh-CN" altLang="en-US" sz="1800" dirty="0" smtClean="0"/>
              <a:t>定期检查设备</a:t>
            </a:r>
            <a:endParaRPr lang="en-US" altLang="zh-CN" sz="1800" dirty="0" smtClean="0"/>
          </a:p>
          <a:p>
            <a:r>
              <a:rPr lang="zh-CN" altLang="en-US" sz="1800" dirty="0" smtClean="0"/>
              <a:t>管</a:t>
            </a:r>
            <a:r>
              <a:rPr lang="en-US" altLang="zh-CN" sz="1800" dirty="0" smtClean="0"/>
              <a:t>—</a:t>
            </a:r>
            <a:r>
              <a:rPr lang="zh-CN" altLang="en-US" sz="1800" dirty="0" smtClean="0"/>
              <a:t>制度和记录等执行情况</a:t>
            </a:r>
            <a:r>
              <a:rPr lang="en-US" altLang="zh-CN" sz="1800" dirty="0" smtClean="0"/>
              <a:t>  </a:t>
            </a:r>
            <a:r>
              <a:rPr lang="zh-CN" altLang="en-US" sz="1800" dirty="0" smtClean="0"/>
              <a:t>人</a:t>
            </a:r>
            <a:r>
              <a:rPr lang="en-US" altLang="zh-CN" sz="1800" dirty="0" smtClean="0"/>
              <a:t>—</a:t>
            </a:r>
            <a:r>
              <a:rPr lang="zh-CN" altLang="en-US" sz="1800" dirty="0" smtClean="0"/>
              <a:t>检查人员培训情况</a:t>
            </a:r>
            <a:endParaRPr lang="en-US" altLang="zh-CN" sz="1800" dirty="0" smtClean="0"/>
          </a:p>
          <a:p>
            <a:r>
              <a:rPr lang="en-US" altLang="zh-CN" sz="1800" dirty="0"/>
              <a:t> </a:t>
            </a:r>
            <a:r>
              <a:rPr lang="en-US" altLang="zh-CN" sz="1800" dirty="0" smtClean="0"/>
              <a:t>      </a:t>
            </a:r>
            <a:r>
              <a:rPr lang="zh-CN" altLang="en-US" sz="1800" dirty="0" smtClean="0"/>
              <a:t>操作规程执行情况</a:t>
            </a:r>
            <a:endParaRPr lang="zh-CN" altLang="en-US" sz="1800" dirty="0"/>
          </a:p>
        </p:txBody>
      </p:sp>
      <p:sp>
        <p:nvSpPr>
          <p:cNvPr id="15" name="Freeform 8"/>
          <p:cNvSpPr/>
          <p:nvPr/>
        </p:nvSpPr>
        <p:spPr bwMode="auto">
          <a:xfrm>
            <a:off x="4486862" y="407020"/>
            <a:ext cx="24219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0">
                <a:srgbClr val="FFF200"/>
              </a:gs>
              <a:gs pos="45000">
                <a:srgbClr val="FF7A00"/>
              </a:gs>
              <a:gs pos="70000">
                <a:srgbClr val="FF0300"/>
              </a:gs>
              <a:gs pos="100000">
                <a:srgbClr val="4D0808"/>
              </a:gs>
            </a:gsLst>
            <a:lin ang="2700000" scaled="0"/>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TextBox 44"/>
          <p:cNvSpPr txBox="1"/>
          <p:nvPr/>
        </p:nvSpPr>
        <p:spPr>
          <a:xfrm>
            <a:off x="4627020" y="407020"/>
            <a:ext cx="22817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rPr>
              <a:t>双预防工作</a:t>
            </a:r>
            <a:r>
              <a:rPr lang="en-US" altLang="zh-CN" sz="2000" spc="70" dirty="0" smtClean="0">
                <a:solidFill>
                  <a:schemeClr val="bg1"/>
                </a:solidFill>
                <a:latin typeface="+mj-ea"/>
              </a:rPr>
              <a:t>-</a:t>
            </a:r>
            <a:r>
              <a:rPr lang="zh-CN" altLang="en-US" sz="2000" spc="70" dirty="0" smtClean="0">
                <a:solidFill>
                  <a:schemeClr val="bg1"/>
                </a:solidFill>
                <a:latin typeface="+mj-ea"/>
              </a:rPr>
              <a:t>样例</a:t>
            </a:r>
            <a:endParaRPr lang="en-US" altLang="zh-CN" sz="2000" spc="70" dirty="0">
              <a:solidFill>
                <a:schemeClr val="bg1"/>
              </a:solidFill>
              <a:latin typeface="+mj-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78350" y="1701195"/>
            <a:ext cx="9303630" cy="2240264"/>
          </a:xfrm>
          <a:prstGeom prst="rect">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54" name="Freeform 7"/>
          <p:cNvSpPr/>
          <p:nvPr/>
        </p:nvSpPr>
        <p:spPr bwMode="auto">
          <a:xfrm>
            <a:off x="3758307" y="812547"/>
            <a:ext cx="1433826" cy="161747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5" name="组合 64"/>
          <p:cNvGrpSpPr/>
          <p:nvPr/>
        </p:nvGrpSpPr>
        <p:grpSpPr>
          <a:xfrm>
            <a:off x="3996160" y="1125984"/>
            <a:ext cx="1263542" cy="1021081"/>
            <a:chOff x="2270761" y="2143972"/>
            <a:chExt cx="1263542" cy="1021081"/>
          </a:xfrm>
        </p:grpSpPr>
        <p:sp>
          <p:nvSpPr>
            <p:cNvPr id="66" name="TextBox 76"/>
            <p:cNvSpPr txBox="1"/>
            <p:nvPr/>
          </p:nvSpPr>
          <p:spPr>
            <a:xfrm>
              <a:off x="2431830" y="2143972"/>
              <a:ext cx="736587"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99FF"/>
                  </a:solidFill>
                  <a:latin typeface="DIN Mittelschrift Std" pitchFamily="50" charset="0"/>
                  <a:ea typeface="方正宋黑繁体" panose="03000509000000000000" pitchFamily="65" charset="-122"/>
                  <a:cs typeface="Arial Unicode MS" panose="020B0604020202020204" pitchFamily="34" charset="-122"/>
                </a:rPr>
                <a:t>04</a:t>
              </a:r>
              <a:endParaRPr lang="zh-CN" altLang="en-US" sz="3600" b="1" dirty="0">
                <a:solidFill>
                  <a:srgbClr val="0099FF"/>
                </a:solidFill>
                <a:latin typeface="DIN Mittelschrift Std" pitchFamily="50" charset="0"/>
                <a:ea typeface="方正宋黑繁体" panose="03000509000000000000" pitchFamily="65" charset="-122"/>
                <a:cs typeface="Arial Unicode MS" panose="020B0604020202020204" pitchFamily="34" charset="-122"/>
              </a:endParaRPr>
            </a:p>
          </p:txBody>
        </p:sp>
        <p:sp>
          <p:nvSpPr>
            <p:cNvPr id="67" name="TextBox 75"/>
            <p:cNvSpPr txBox="1"/>
            <p:nvPr/>
          </p:nvSpPr>
          <p:spPr>
            <a:xfrm>
              <a:off x="2270761" y="2580278"/>
              <a:ext cx="126354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solidFill>
                    <a:srgbClr val="0099FF"/>
                  </a:solidFill>
                  <a:latin typeface="思源黑体 CN Medium" pitchFamily="34" charset="-122"/>
                  <a:ea typeface="思源黑体 CN Medium" pitchFamily="34" charset="-122"/>
                  <a:cs typeface="Arial Unicode MS" panose="020B0604020202020204" pitchFamily="34" charset="-122"/>
                </a:rPr>
                <a:t>PART</a:t>
              </a:r>
              <a:r>
                <a:rPr lang="en-US" altLang="zh-CN" sz="3200" dirty="0" smtClean="0">
                  <a:solidFill>
                    <a:srgbClr val="0099FF"/>
                  </a:solidFill>
                  <a:latin typeface="思源黑体 CN Medium" pitchFamily="34" charset="-122"/>
                  <a:ea typeface="思源黑体 CN Medium" pitchFamily="34" charset="-122"/>
                  <a:cs typeface="Arial Unicode MS" panose="020B0604020202020204" pitchFamily="34" charset="-122"/>
                </a:rPr>
                <a:t> </a:t>
              </a:r>
              <a:endParaRPr lang="zh-CN" altLang="en-US" sz="4400" dirty="0">
                <a:solidFill>
                  <a:srgbClr val="0099FF"/>
                </a:solidFill>
                <a:latin typeface="思源黑体 CN Medium" pitchFamily="34" charset="-122"/>
                <a:ea typeface="思源黑体 CN Medium" pitchFamily="34" charset="-122"/>
                <a:cs typeface="Arial Unicode MS" panose="020B0604020202020204" pitchFamily="34" charset="-122"/>
              </a:endParaRPr>
            </a:p>
          </p:txBody>
        </p:sp>
      </p:grpSp>
      <p:sp>
        <p:nvSpPr>
          <p:cNvPr id="62" name="TextBox 22"/>
          <p:cNvSpPr txBox="1"/>
          <p:nvPr/>
        </p:nvSpPr>
        <p:spPr>
          <a:xfrm>
            <a:off x="1276351" y="2653523"/>
            <a:ext cx="6419850" cy="698818"/>
          </a:xfrm>
          <a:prstGeom prst="rect">
            <a:avLst/>
          </a:prstGeom>
          <a:noFill/>
        </p:spPr>
        <p:txBody>
          <a:bodyPr wrap="square" lIns="82461" tIns="41230" rIns="82461" bIns="4123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smtClean="0">
                <a:solidFill>
                  <a:schemeClr val="bg1"/>
                </a:solidFill>
                <a:latin typeface="思源黑体 CN Medium" pitchFamily="34" charset="-122"/>
                <a:ea typeface="思源黑体 CN Medium" pitchFamily="34" charset="-122"/>
              </a:rPr>
              <a:t>特种设备双重预防工作成果</a:t>
            </a:r>
            <a:endParaRPr lang="zh-CN" altLang="en-US" sz="4000" b="1" dirty="0">
              <a:solidFill>
                <a:schemeClr val="bg1"/>
              </a:solidFill>
              <a:latin typeface="思源黑体 CN Medium" pitchFamily="34" charset="-122"/>
              <a:ea typeface="思源黑体 CN Medium"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30000" fill="hold" grpId="1" nodeType="withEffect">
                                  <p:stCondLst>
                                    <p:cond delay="0"/>
                                  </p:stCondLst>
                                  <p:childTnLst>
                                    <p:animMotion origin="layout" path="M 3.125E-6 -0.03981 L 3.125E-6 0.14815 " pathEditMode="relative" rAng="0" ptsTypes="AA">
                                      <p:cBhvr>
                                        <p:cTn id="9" dur="750" spd="-100000" fill="hold"/>
                                        <p:tgtEl>
                                          <p:spTgt spid="2"/>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3.125E-6 -0.03981 L 3.125E-6 -3.7037E-6 " pathEditMode="relative" rAng="0" ptsTypes="AA">
                                      <p:cBhvr>
                                        <p:cTn id="11" dur="750" fill="hold"/>
                                        <p:tgtEl>
                                          <p:spTgt spid="2"/>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64" presetClass="path" presetSubtype="0" decel="30000" fill="hold" grpId="1" nodeType="withEffect">
                                  <p:stCondLst>
                                    <p:cond delay="0"/>
                                  </p:stCondLst>
                                  <p:childTnLst>
                                    <p:animMotion origin="layout" path="M -4.58333E-6 0.03889 L -4.58333E-6 -0.14814 " pathEditMode="relative" rAng="0" ptsTypes="AA">
                                      <p:cBhvr>
                                        <p:cTn id="16" dur="750" spd="-100000" fill="hold"/>
                                        <p:tgtEl>
                                          <p:spTgt spid="54"/>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4.58333E-6 0.03843 L -4.58333E-6 -3.7037E-6 " pathEditMode="relative" rAng="0" ptsTypes="AA">
                                      <p:cBhvr>
                                        <p:cTn id="18" dur="750" fill="hold"/>
                                        <p:tgtEl>
                                          <p:spTgt spid="54"/>
                                        </p:tgtEl>
                                        <p:attrNameLst>
                                          <p:attrName>ppt_x</p:attrName>
                                          <p:attrName>ppt_y</p:attrName>
                                        </p:attrNameLst>
                                      </p:cBhvr>
                                      <p:rCtr x="0" y="-1921"/>
                                    </p:animMotion>
                                  </p:childTnLst>
                                </p:cTn>
                              </p:par>
                              <p:par>
                                <p:cTn id="19" presetID="53" presetClass="entr" presetSubtype="16" fill="hold" nodeType="withEffect">
                                  <p:stCondLst>
                                    <p:cond delay="75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4" grpId="0" animBg="1"/>
      <p:bldP spid="54" grpId="1" animBg="1"/>
      <p:bldP spid="54" grpId="2"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25793" y="992871"/>
            <a:ext cx="3063732" cy="378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人员配置、培训及持证</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设备检验、事故及运行</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安全管理机构</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404040"/>
                </a:solidFill>
                <a:latin typeface="+mn-ea"/>
                <a:cs typeface="微软雅黑" panose="020B0503020204020204" pitchFamily="34" charset="-122"/>
              </a:rPr>
              <a:t>安全技术</a:t>
            </a:r>
            <a:r>
              <a:rPr lang="zh-CN" altLang="en-US" sz="2000" dirty="0" smtClean="0">
                <a:solidFill>
                  <a:srgbClr val="404040"/>
                </a:solidFill>
                <a:latin typeface="+mn-ea"/>
                <a:cs typeface="微软雅黑" panose="020B0503020204020204" pitchFamily="34" charset="-122"/>
              </a:rPr>
              <a:t>档案</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404040"/>
                </a:solidFill>
                <a:latin typeface="+mn-ea"/>
                <a:cs typeface="微软雅黑" panose="020B0503020204020204" pitchFamily="34" charset="-122"/>
              </a:rPr>
              <a:t>安全管理</a:t>
            </a:r>
            <a:r>
              <a:rPr lang="zh-CN" altLang="en-US" sz="2000" dirty="0" smtClean="0">
                <a:solidFill>
                  <a:srgbClr val="404040"/>
                </a:solidFill>
                <a:latin typeface="+mn-ea"/>
                <a:cs typeface="微软雅黑" panose="020B0503020204020204" pitchFamily="34" charset="-122"/>
              </a:rPr>
              <a:t>制度</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操作规程</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维护保养与自查</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a:solidFill>
                  <a:srgbClr val="404040"/>
                </a:solidFill>
                <a:latin typeface="+mn-ea"/>
                <a:cs typeface="微软雅黑" panose="020B0503020204020204" pitchFamily="34" charset="-122"/>
              </a:rPr>
              <a:t>应急</a:t>
            </a:r>
            <a:r>
              <a:rPr lang="zh-CN" altLang="en-US" sz="2000" dirty="0" smtClean="0">
                <a:solidFill>
                  <a:srgbClr val="404040"/>
                </a:solidFill>
                <a:latin typeface="+mn-ea"/>
                <a:cs typeface="微软雅黑" panose="020B0503020204020204" pitchFamily="34" charset="-122"/>
              </a:rPr>
              <a:t>预案及演练</a:t>
            </a:r>
            <a:endParaRPr lang="en-US" altLang="zh-CN" sz="2000" dirty="0" smtClean="0">
              <a:solidFill>
                <a:srgbClr val="404040"/>
              </a:solidFill>
              <a:latin typeface="+mn-ea"/>
              <a:cs typeface="微软雅黑" panose="020B0503020204020204" pitchFamily="34" charset="-122"/>
            </a:endParaRPr>
          </a:p>
        </p:txBody>
      </p:sp>
      <p:sp>
        <p:nvSpPr>
          <p:cNvPr id="22" name="TextBox 21"/>
          <p:cNvSpPr txBox="1"/>
          <p:nvPr/>
        </p:nvSpPr>
        <p:spPr>
          <a:xfrm>
            <a:off x="4948493" y="1713743"/>
            <a:ext cx="281438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特种设备信息汇总表</a:t>
            </a:r>
            <a:r>
              <a:rPr lang="en-US" altLang="zh-CN" sz="2000" dirty="0" smtClean="0">
                <a:solidFill>
                  <a:srgbClr val="404040"/>
                </a:solidFill>
                <a:latin typeface="+mn-ea"/>
                <a:cs typeface="微软雅黑" panose="020B0503020204020204" pitchFamily="34" charset="-122"/>
              </a:rPr>
              <a:t> </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安全风险管控清单 </a:t>
            </a:r>
            <a:endParaRPr lang="en-US" altLang="zh-CN" sz="2000" dirty="0" smtClean="0">
              <a:solidFill>
                <a:srgbClr val="404040"/>
              </a:solidFill>
              <a:latin typeface="+mn-ea"/>
              <a:cs typeface="微软雅黑" panose="020B0503020204020204" pitchFamily="34" charset="-122"/>
            </a:endParaRPr>
          </a:p>
          <a:p>
            <a:pPr>
              <a:lnSpc>
                <a:spcPct val="150000"/>
              </a:lnSpc>
              <a:tabLst>
                <a:tab pos="381000" algn="l"/>
                <a:tab pos="1028700" algn="l"/>
                <a:tab pos="1333500" algn="l"/>
                <a:tab pos="1371600" algn="l"/>
              </a:tabLst>
            </a:pPr>
            <a:r>
              <a:rPr lang="zh-CN" altLang="en-US" sz="2000" dirty="0" smtClean="0">
                <a:solidFill>
                  <a:srgbClr val="404040"/>
                </a:solidFill>
                <a:latin typeface="+mn-ea"/>
                <a:cs typeface="微软雅黑" panose="020B0503020204020204" pitchFamily="34" charset="-122"/>
              </a:rPr>
              <a:t>隐患排查治理台账</a:t>
            </a:r>
            <a:endParaRPr lang="en-US" altLang="zh-CN" sz="2000" dirty="0">
              <a:solidFill>
                <a:srgbClr val="404040"/>
              </a:solidFill>
              <a:latin typeface="+mn-ea"/>
              <a:cs typeface="微软雅黑" panose="020B0503020204020204" pitchFamily="34" charset="-122"/>
            </a:endParaRPr>
          </a:p>
        </p:txBody>
      </p:sp>
      <p:sp>
        <p:nvSpPr>
          <p:cNvPr id="27" name="Freeform 8"/>
          <p:cNvSpPr/>
          <p:nvPr/>
        </p:nvSpPr>
        <p:spPr bwMode="auto">
          <a:xfrm>
            <a:off x="580956" y="407020"/>
            <a:ext cx="3714820"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8" name="TextBox 44"/>
          <p:cNvSpPr txBox="1"/>
          <p:nvPr/>
        </p:nvSpPr>
        <p:spPr>
          <a:xfrm>
            <a:off x="784614" y="407020"/>
            <a:ext cx="39568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特种设备双重预防工作成果</a:t>
            </a:r>
            <a:endParaRPr lang="zh-CN" altLang="en-US" sz="2000" spc="70" dirty="0" smtClean="0">
              <a:solidFill>
                <a:schemeClr val="bg1"/>
              </a:solidFill>
              <a:latin typeface="+mj-ea"/>
              <a:ea typeface="+mj-ea"/>
            </a:endParaRPr>
          </a:p>
        </p:txBody>
      </p:sp>
      <p:sp>
        <p:nvSpPr>
          <p:cNvPr id="30"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TextBox 30"/>
          <p:cNvSpPr txBox="1"/>
          <p:nvPr/>
        </p:nvSpPr>
        <p:spPr>
          <a:xfrm>
            <a:off x="88490" y="401156"/>
            <a:ext cx="200578" cy="307777"/>
          </a:xfrm>
          <a:prstGeom prst="rect">
            <a:avLst/>
          </a:prstGeom>
          <a:noFill/>
        </p:spPr>
        <p:txBody>
          <a:bodyPr wrap="square" rtlCol="0">
            <a:spAutoFit/>
          </a:bodyPr>
          <a:lstStyle/>
          <a:p>
            <a:r>
              <a:rPr lang="zh-CN" altLang="en-US" b="1" dirty="0" smtClean="0"/>
              <a:t>四</a:t>
            </a:r>
            <a:endParaRPr lang="zh-CN" altLang="en-US" b="1" dirty="0"/>
          </a:p>
        </p:txBody>
      </p:sp>
      <p:sp>
        <p:nvSpPr>
          <p:cNvPr id="3" name="日期占位符 2"/>
          <p:cNvSpPr>
            <a:spLocks noGrp="1"/>
          </p:cNvSpPr>
          <p:nvPr>
            <p:ph type="dt" sz="half" idx="10"/>
          </p:nvPr>
        </p:nvSpPr>
        <p:spPr/>
        <p:txBody>
          <a:bodyPr/>
          <a:lstStyle/>
          <a:p>
            <a:fld id="{13A25975-DEB8-4A63-96BB-38B7EA2F6A39}"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bwMode="auto">
          <a:xfrm>
            <a:off x="580955" y="407020"/>
            <a:ext cx="2656231"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TextBox 44"/>
          <p:cNvSpPr txBox="1"/>
          <p:nvPr/>
        </p:nvSpPr>
        <p:spPr>
          <a:xfrm>
            <a:off x="784614" y="407020"/>
            <a:ext cx="24525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70" dirty="0" smtClean="0">
                <a:solidFill>
                  <a:schemeClr val="bg1"/>
                </a:solidFill>
                <a:latin typeface="+mj-ea"/>
                <a:ea typeface="+mj-ea"/>
              </a:rPr>
              <a:t>双重预防机制概述</a:t>
            </a:r>
            <a:endParaRPr lang="zh-CN" altLang="en-US" sz="2000" spc="70" dirty="0" smtClean="0">
              <a:solidFill>
                <a:schemeClr val="bg1"/>
              </a:solidFill>
              <a:latin typeface="+mj-ea"/>
              <a:ea typeface="+mj-ea"/>
            </a:endParaRPr>
          </a:p>
        </p:txBody>
      </p:sp>
      <p:sp>
        <p:nvSpPr>
          <p:cNvPr id="15" name="Freeform 7"/>
          <p:cNvSpPr/>
          <p:nvPr/>
        </p:nvSpPr>
        <p:spPr bwMode="auto">
          <a:xfrm>
            <a:off x="88909" y="358296"/>
            <a:ext cx="347644" cy="38502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88490" y="401156"/>
            <a:ext cx="200578" cy="307777"/>
          </a:xfrm>
          <a:prstGeom prst="rect">
            <a:avLst/>
          </a:prstGeom>
          <a:noFill/>
        </p:spPr>
        <p:txBody>
          <a:bodyPr wrap="square" rtlCol="0">
            <a:spAutoFit/>
          </a:bodyPr>
          <a:lstStyle/>
          <a:p>
            <a:r>
              <a:rPr lang="zh-CN" altLang="en-US" b="1" dirty="0" smtClean="0"/>
              <a:t>一</a:t>
            </a:r>
            <a:endParaRPr lang="zh-CN" altLang="en-US" b="1" dirty="0"/>
          </a:p>
        </p:txBody>
      </p:sp>
      <p:sp>
        <p:nvSpPr>
          <p:cNvPr id="23" name="TextBox 22"/>
          <p:cNvSpPr txBox="1"/>
          <p:nvPr/>
        </p:nvSpPr>
        <p:spPr>
          <a:xfrm>
            <a:off x="1215267" y="1002890"/>
            <a:ext cx="6909230" cy="3257302"/>
          </a:xfrm>
          <a:prstGeom prst="rect">
            <a:avLst/>
          </a:prstGeom>
          <a:noFill/>
        </p:spPr>
        <p:txBody>
          <a:bodyPr wrap="square" rtlCol="0">
            <a:spAutoFit/>
          </a:bodyPr>
          <a:lstStyle/>
          <a:p>
            <a:endParaRPr lang="en-US" altLang="zh-CN" sz="2000" spc="70" dirty="0" smtClean="0">
              <a:latin typeface="+mj-ea"/>
            </a:endParaRPr>
          </a:p>
          <a:p>
            <a:endParaRPr lang="en-US" altLang="zh-CN" sz="400" spc="70" dirty="0">
              <a:latin typeface="+mj-ea"/>
            </a:endParaRPr>
          </a:p>
          <a:p>
            <a:pPr>
              <a:lnSpc>
                <a:spcPts val="3100"/>
              </a:lnSpc>
              <a:tabLst>
                <a:tab pos="38100" algn="l"/>
                <a:tab pos="203200" algn="l"/>
                <a:tab pos="342900" algn="l"/>
                <a:tab pos="1295400" algn="l"/>
              </a:tabLst>
            </a:pPr>
            <a:r>
              <a:rPr lang="en-US" altLang="zh-CN" sz="2000" spc="70" dirty="0">
                <a:latin typeface="+mj-ea"/>
              </a:rPr>
              <a:t>风险管理是企业安全管理的核心内容，“基于风险”是过程安全管理的重要特征。成功的事故预防经验就是事实风险管理，即危险源的辨识、风险评价以及风险控制措施的策划与实施。实施危险源管理是预防事故的源头管理，事故隐患排查与治理是事故预防预控的末端环节。</a:t>
            </a:r>
            <a:endParaRPr lang="en-US" altLang="zh-CN" sz="2000" spc="70" dirty="0">
              <a:latin typeface="+mj-ea"/>
            </a:endParaRPr>
          </a:p>
          <a:p>
            <a:pPr>
              <a:lnSpc>
                <a:spcPts val="3400"/>
              </a:lnSpc>
              <a:tabLst>
                <a:tab pos="38100" algn="l"/>
                <a:tab pos="203200" algn="l"/>
                <a:tab pos="342900" algn="l"/>
                <a:tab pos="1295400" algn="l"/>
              </a:tabLst>
            </a:pPr>
            <a:r>
              <a:rPr lang="en-US" altLang="zh-CN" sz="2000" b="1" dirty="0">
                <a:solidFill>
                  <a:srgbClr val="C00000"/>
                </a:solidFill>
                <a:latin typeface="微软雅黑" panose="020B0503020204020204" pitchFamily="34" charset="-122"/>
                <a:cs typeface="微软雅黑" panose="020B0503020204020204" pitchFamily="34" charset="-122"/>
              </a:rPr>
              <a:t>	</a:t>
            </a:r>
            <a:r>
              <a:rPr lang="zh-CN" altLang="en-US" sz="2000" b="1" dirty="0">
                <a:solidFill>
                  <a:srgbClr val="C00000"/>
                </a:solidFill>
                <a:latin typeface="微软雅黑" panose="020B0503020204020204" pitchFamily="34" charset="-122"/>
                <a:cs typeface="微软雅黑" panose="020B0503020204020204" pitchFamily="34" charset="-122"/>
              </a:rPr>
              <a:t>构建意义</a:t>
            </a:r>
            <a:r>
              <a:rPr lang="en-US" altLang="zh-CN" sz="2000" b="1" dirty="0">
                <a:solidFill>
                  <a:srgbClr val="C00000"/>
                </a:solidFill>
                <a:latin typeface="微软雅黑" panose="020B0503020204020204" pitchFamily="34" charset="-122"/>
                <a:cs typeface="微软雅黑" panose="020B0503020204020204" pitchFamily="34" charset="-122"/>
              </a:rPr>
              <a:t>：</a:t>
            </a:r>
            <a:endParaRPr lang="en-US" altLang="zh-CN" sz="2000" b="1" dirty="0">
              <a:solidFill>
                <a:srgbClr val="C00000"/>
              </a:solidFill>
              <a:latin typeface="微软雅黑" panose="020B0503020204020204" pitchFamily="34" charset="-122"/>
              <a:cs typeface="微软雅黑" panose="020B0503020204020204" pitchFamily="34" charset="-122"/>
            </a:endParaRPr>
          </a:p>
          <a:p>
            <a:pPr>
              <a:lnSpc>
                <a:spcPts val="2900"/>
              </a:lnSpc>
              <a:tabLst>
                <a:tab pos="38100" algn="l"/>
                <a:tab pos="203200" algn="l"/>
                <a:tab pos="342900" algn="l"/>
                <a:tab pos="1295400" algn="l"/>
              </a:tabLst>
            </a:pPr>
            <a:r>
              <a:rPr lang="en-US" altLang="zh-CN" sz="2000" dirty="0"/>
              <a:t>				</a:t>
            </a:r>
            <a:r>
              <a:rPr lang="en-US" altLang="zh-CN" sz="2000" b="1" dirty="0">
                <a:solidFill>
                  <a:srgbClr val="C00000"/>
                </a:solidFill>
                <a:latin typeface="微软雅黑" panose="020B0503020204020204" pitchFamily="34" charset="-122"/>
                <a:cs typeface="微软雅黑" panose="020B0503020204020204" pitchFamily="34" charset="-122"/>
              </a:rPr>
              <a:t>——</a:t>
            </a:r>
            <a:r>
              <a:rPr lang="en-US" altLang="zh-CN" sz="2000" b="1" dirty="0" err="1">
                <a:solidFill>
                  <a:srgbClr val="C00000"/>
                </a:solidFill>
                <a:latin typeface="微软雅黑" panose="020B0503020204020204" pitchFamily="34" charset="-122"/>
                <a:cs typeface="微软雅黑" panose="020B0503020204020204" pitchFamily="34" charset="-122"/>
              </a:rPr>
              <a:t>提升企业安全管理水平，防止事故的发生</a:t>
            </a:r>
            <a:endParaRPr lang="en-US" altLang="zh-CN" sz="2000" b="1" dirty="0">
              <a:solidFill>
                <a:srgbClr val="C00000"/>
              </a:solidFill>
              <a:latin typeface="微软雅黑" panose="020B0503020204020204" pitchFamily="34" charset="-122"/>
              <a:cs typeface="微软雅黑" panose="020B0503020204020204" pitchFamily="34" charset="-122"/>
            </a:endParaRPr>
          </a:p>
        </p:txBody>
      </p:sp>
      <p:sp>
        <p:nvSpPr>
          <p:cNvPr id="29" name="五边形 28"/>
          <p:cNvSpPr/>
          <p:nvPr/>
        </p:nvSpPr>
        <p:spPr bwMode="auto">
          <a:xfrm>
            <a:off x="671543" y="1557038"/>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9" name="五边形 8"/>
          <p:cNvSpPr/>
          <p:nvPr/>
        </p:nvSpPr>
        <p:spPr bwMode="auto">
          <a:xfrm>
            <a:off x="671543" y="3561886"/>
            <a:ext cx="454250" cy="153383"/>
          </a:xfrm>
          <a:prstGeom prst="homePlate">
            <a:avLst/>
          </a:prstGeom>
          <a:solidFill>
            <a:schemeClr val="accent1"/>
          </a:soli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3" name="日期占位符 2"/>
          <p:cNvSpPr>
            <a:spLocks noGrp="1"/>
          </p:cNvSpPr>
          <p:nvPr>
            <p:ph type="dt" sz="half" idx="10"/>
          </p:nvPr>
        </p:nvSpPr>
        <p:spPr/>
        <p:txBody>
          <a:bodyPr/>
          <a:lstStyle/>
          <a:p>
            <a:fld id="{0F62C8EE-F783-4449-86C9-B4971690E0AE}" type="datetime11">
              <a:rPr lang="zh-CN" altLang="en-US" smtClean="0"/>
            </a:fld>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fld>
            <a:endParaRPr lang="zh-CN" altLang="en-US"/>
          </a:p>
        </p:txBody>
      </p:sp>
      <p:sp>
        <p:nvSpPr>
          <p:cNvPr id="18" name="Freeform 8"/>
          <p:cNvSpPr/>
          <p:nvPr/>
        </p:nvSpPr>
        <p:spPr bwMode="auto">
          <a:xfrm>
            <a:off x="3534362" y="407020"/>
            <a:ext cx="4174538" cy="400110"/>
          </a:xfrm>
          <a:custGeom>
            <a:avLst/>
            <a:gdLst>
              <a:gd name="T0" fmla="*/ 2041 w 5248"/>
              <a:gd name="T1" fmla="*/ 0 h 600"/>
              <a:gd name="T2" fmla="*/ 3207 w 5248"/>
              <a:gd name="T3" fmla="*/ 0 h 600"/>
              <a:gd name="T4" fmla="*/ 4948 w 5248"/>
              <a:gd name="T5" fmla="*/ 0 h 600"/>
              <a:gd name="T6" fmla="*/ 5248 w 5248"/>
              <a:gd name="T7" fmla="*/ 300 h 600"/>
              <a:gd name="T8" fmla="*/ 4948 w 5248"/>
              <a:gd name="T9" fmla="*/ 600 h 600"/>
              <a:gd name="T10" fmla="*/ 3207 w 5248"/>
              <a:gd name="T11" fmla="*/ 600 h 600"/>
              <a:gd name="T12" fmla="*/ 2041 w 5248"/>
              <a:gd name="T13" fmla="*/ 600 h 600"/>
              <a:gd name="T14" fmla="*/ 300 w 5248"/>
              <a:gd name="T15" fmla="*/ 600 h 600"/>
              <a:gd name="T16" fmla="*/ 0 w 5248"/>
              <a:gd name="T17" fmla="*/ 300 h 600"/>
              <a:gd name="T18" fmla="*/ 300 w 5248"/>
              <a:gd name="T19" fmla="*/ 0 h 600"/>
              <a:gd name="T20" fmla="*/ 2041 w 5248"/>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8" h="600">
                <a:moveTo>
                  <a:pt x="2041" y="0"/>
                </a:moveTo>
                <a:lnTo>
                  <a:pt x="3207" y="0"/>
                </a:lnTo>
                <a:lnTo>
                  <a:pt x="4948" y="0"/>
                </a:lnTo>
                <a:lnTo>
                  <a:pt x="5248" y="300"/>
                </a:lnTo>
                <a:lnTo>
                  <a:pt x="4948" y="600"/>
                </a:lnTo>
                <a:lnTo>
                  <a:pt x="3207" y="600"/>
                </a:lnTo>
                <a:lnTo>
                  <a:pt x="2041" y="600"/>
                </a:lnTo>
                <a:lnTo>
                  <a:pt x="300" y="600"/>
                </a:lnTo>
                <a:lnTo>
                  <a:pt x="0" y="300"/>
                </a:lnTo>
                <a:lnTo>
                  <a:pt x="300" y="0"/>
                </a:lnTo>
                <a:lnTo>
                  <a:pt x="2041" y="0"/>
                </a:lnTo>
                <a:close/>
              </a:path>
            </a:pathLst>
          </a:custGeom>
          <a:gradFill>
            <a:gsLst>
              <a:gs pos="100000">
                <a:srgbClr val="1971FF"/>
              </a:gs>
              <a:gs pos="31000">
                <a:schemeClr val="accent1"/>
              </a:gs>
            </a:gsLst>
            <a:lin ang="2700000" scaled="1"/>
          </a:gradFill>
          <a:ln w="12700">
            <a:solidFill>
              <a:schemeClr val="bg1"/>
            </a:solidFill>
          </a:ln>
          <a:effectLst>
            <a:outerShdw blurRad="279400" dist="292100" dir="2700000" sx="98000" sy="98000" algn="tl" rotWithShape="0">
              <a:schemeClr val="tx1">
                <a:lumMod val="50000"/>
                <a:lumOff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TextBox 44"/>
          <p:cNvSpPr txBox="1"/>
          <p:nvPr/>
        </p:nvSpPr>
        <p:spPr>
          <a:xfrm>
            <a:off x="3738020" y="407020"/>
            <a:ext cx="37803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spc="70" dirty="0" smtClean="0">
                <a:solidFill>
                  <a:schemeClr val="bg1"/>
                </a:solidFill>
                <a:latin typeface="+mj-ea"/>
              </a:rPr>
              <a:t>3.</a:t>
            </a:r>
            <a:r>
              <a:rPr lang="zh-CN" altLang="en-US" sz="2000" spc="70" dirty="0" smtClean="0">
                <a:solidFill>
                  <a:schemeClr val="bg1"/>
                </a:solidFill>
                <a:latin typeface="+mj-ea"/>
              </a:rPr>
              <a:t>“双重预防机制”建设意义</a:t>
            </a:r>
            <a:endParaRPr lang="en-US" altLang="zh-CN" sz="2000" spc="70" dirty="0">
              <a:solidFill>
                <a:schemeClr val="bg1"/>
              </a:solidFill>
              <a:latin typeface="+mj-ea"/>
            </a:endParaRPr>
          </a:p>
        </p:txBody>
      </p:sp>
    </p:spTree>
  </p:cSld>
  <p:clrMapOvr>
    <a:masterClrMapping/>
  </p:clrMapOvr>
  <p:transition spd="slow" advTm="23592">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7" name="内容占位符 6" descr="a 尾"/>
          <p:cNvPicPr>
            <a:picLocks noChangeAspect="1"/>
          </p:cNvPicPr>
          <p:nvPr>
            <p:ph idx="1"/>
          </p:nvPr>
        </p:nvPicPr>
        <p:blipFill>
          <a:blip r:embed="rId1"/>
          <a:stretch>
            <a:fillRect/>
          </a:stretch>
        </p:blipFill>
        <p:spPr>
          <a:xfrm>
            <a:off x="1138555" y="1369060"/>
            <a:ext cx="6865620" cy="3263900"/>
          </a:xfrm>
          <a:prstGeom prst="rect">
            <a:avLst/>
          </a:prstGeom>
        </p:spPr>
      </p:pic>
      <p:sp>
        <p:nvSpPr>
          <p:cNvPr id="4" name="日期占位符 3"/>
          <p:cNvSpPr>
            <a:spLocks noGrp="1"/>
          </p:cNvSpPr>
          <p:nvPr>
            <p:ph type="dt" sz="half" idx="10"/>
          </p:nvPr>
        </p:nvSpPr>
        <p:spPr/>
        <p:txBody>
          <a:bodyPr/>
          <a:p>
            <a:fld id="{1A54A7CE-89FC-4D1E-BFA0-2D5D38E5DF09}" type="datetime11">
              <a:rPr lang="zh-CN" altLang="en-US" smtClean="0"/>
            </a:fld>
            <a:endParaRPr lang="zh-CN" altLang="en-US"/>
          </a:p>
        </p:txBody>
      </p:sp>
      <p:sp>
        <p:nvSpPr>
          <p:cNvPr id="6" name="灯片编号占位符 5"/>
          <p:cNvSpPr>
            <a:spLocks noGrp="1"/>
          </p:cNvSpPr>
          <p:nvPr>
            <p:ph type="sldNum" sz="quarter" idx="12"/>
          </p:nvPr>
        </p:nvSpPr>
        <p:spPr/>
        <p:txBody>
          <a:bodyPr/>
          <a:p>
            <a:fld id="{4F8BEFBF-5B5F-4BD2-A74A-61A97BF1200E}" type="slidenum">
              <a:rPr lang="zh-CN" altLang="en-US" smtClean="0"/>
            </a:fld>
            <a:endParaRPr lang="zh-CN"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圆角矩形 107"/>
          <p:cNvSpPr/>
          <p:nvPr/>
        </p:nvSpPr>
        <p:spPr>
          <a:xfrm>
            <a:off x="2165942" y="2345681"/>
            <a:ext cx="1212700" cy="574929"/>
          </a:xfrm>
          <a:prstGeom prst="roundRect">
            <a:avLst>
              <a:gd name="adj" fmla="val 15229"/>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06400" dist="419100" dir="114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1" name="圆角矩形 110"/>
          <p:cNvSpPr/>
          <p:nvPr/>
        </p:nvSpPr>
        <p:spPr>
          <a:xfrm>
            <a:off x="2416932" y="3600573"/>
            <a:ext cx="615595" cy="579578"/>
          </a:xfrm>
          <a:prstGeom prst="roundRect">
            <a:avLst>
              <a:gd name="adj" fmla="val 12129"/>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444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7" name="TextBox 86"/>
          <p:cNvSpPr txBox="1"/>
          <p:nvPr/>
        </p:nvSpPr>
        <p:spPr>
          <a:xfrm>
            <a:off x="4082354" y="1552635"/>
            <a:ext cx="4802074" cy="707886"/>
          </a:xfrm>
          <a:prstGeom prst="rect">
            <a:avLst/>
          </a:prstGeom>
          <a:noFill/>
        </p:spPr>
        <p:txBody>
          <a:bodyPr wrap="square" rtlCol="0">
            <a:spAutoFit/>
          </a:bodyPr>
          <a:lstStyle/>
          <a:p>
            <a:r>
              <a:rPr lang="zh-CN" altLang="en-US" sz="4000" dirty="0" smtClean="0">
                <a:solidFill>
                  <a:schemeClr val="tx1">
                    <a:lumMod val="75000"/>
                    <a:lumOff val="25000"/>
                  </a:schemeClr>
                </a:solidFill>
                <a:latin typeface="+mj-ea"/>
                <a:ea typeface="+mj-ea"/>
              </a:rPr>
              <a:t>感谢</a:t>
            </a:r>
            <a:r>
              <a:rPr lang="en-US" altLang="zh-CN" sz="4000" dirty="0" smtClean="0">
                <a:solidFill>
                  <a:schemeClr val="tx1">
                    <a:lumMod val="75000"/>
                    <a:lumOff val="25000"/>
                  </a:schemeClr>
                </a:solidFill>
                <a:latin typeface="+mj-ea"/>
                <a:ea typeface="+mj-ea"/>
              </a:rPr>
              <a:t>THANK YOU</a:t>
            </a:r>
            <a:r>
              <a:rPr lang="zh-CN" altLang="en-US" sz="4000" dirty="0" smtClean="0">
                <a:solidFill>
                  <a:schemeClr val="tx1">
                    <a:lumMod val="75000"/>
                    <a:lumOff val="25000"/>
                  </a:schemeClr>
                </a:solidFill>
                <a:latin typeface="+mj-ea"/>
                <a:ea typeface="+mj-ea"/>
              </a:rPr>
              <a:t>！</a:t>
            </a:r>
            <a:endParaRPr lang="zh-CN" altLang="en-US" sz="4000" dirty="0">
              <a:solidFill>
                <a:schemeClr val="tx1">
                  <a:lumMod val="75000"/>
                  <a:lumOff val="25000"/>
                </a:schemeClr>
              </a:solidFill>
              <a:latin typeface="+mj-ea"/>
              <a:ea typeface="+mj-ea"/>
            </a:endParaRPr>
          </a:p>
        </p:txBody>
      </p:sp>
      <p:sp>
        <p:nvSpPr>
          <p:cNvPr id="89" name="圆角矩形 88"/>
          <p:cNvSpPr/>
          <p:nvPr/>
        </p:nvSpPr>
        <p:spPr>
          <a:xfrm>
            <a:off x="1060314" y="1486676"/>
            <a:ext cx="580107" cy="525501"/>
          </a:xfrm>
          <a:prstGeom prst="roundRect">
            <a:avLst>
              <a:gd name="adj" fmla="val 12418"/>
            </a:avLst>
          </a:prstGeom>
          <a:gradFill>
            <a:gsLst>
              <a:gs pos="0">
                <a:schemeClr val="accent1"/>
              </a:gs>
              <a:gs pos="100000">
                <a:schemeClr val="accent1">
                  <a:lumMod val="79000"/>
                  <a:lumOff val="21000"/>
                </a:schemeClr>
              </a:gs>
            </a:gsLst>
            <a:lin ang="135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90" name="圆角矩形 89"/>
          <p:cNvSpPr/>
          <p:nvPr/>
        </p:nvSpPr>
        <p:spPr>
          <a:xfrm>
            <a:off x="933264" y="2336454"/>
            <a:ext cx="1394554" cy="1426856"/>
          </a:xfrm>
          <a:prstGeom prst="roundRect">
            <a:avLst>
              <a:gd name="adj" fmla="val 15229"/>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8" name="Shape 280"/>
          <p:cNvSpPr/>
          <p:nvPr/>
        </p:nvSpPr>
        <p:spPr>
          <a:xfrm>
            <a:off x="5519219" y="2962967"/>
            <a:ext cx="504056" cy="138499"/>
          </a:xfrm>
          <a:prstGeom prst="rect">
            <a:avLst/>
          </a:prstGeom>
          <a:noFill/>
          <a:ln w="12700" cap="flat">
            <a:noFill/>
            <a:miter lim="400000"/>
          </a:ln>
          <a:effectLst/>
        </p:spPr>
        <p:txBody>
          <a:bodyPr wrap="square" lIns="0" tIns="0" rIns="0" bIns="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sz="1800"/>
            </a:pPr>
            <a:r>
              <a:rPr lang="zh-CN" altLang="en-US" sz="1000" spc="100" dirty="0">
                <a:solidFill>
                  <a:schemeClr val="bg1"/>
                </a:solidFill>
                <a:latin typeface="微软雅黑" panose="020B0503020204020204" pitchFamily="34" charset="-122"/>
                <a:ea typeface="微软雅黑" panose="020B0503020204020204" pitchFamily="34" charset="-122"/>
                <a:cs typeface="Roboto Regular"/>
                <a:sym typeface="Arial" panose="020B0604020202020204" pitchFamily="34" charset="0"/>
              </a:rPr>
              <a:t>演讲</a:t>
            </a:r>
            <a:r>
              <a:rPr lang="zh-CN" altLang="en-US" sz="1000" spc="100" dirty="0" smtClean="0">
                <a:solidFill>
                  <a:schemeClr val="bg1"/>
                </a:solidFill>
                <a:latin typeface="微软雅黑" panose="020B0503020204020204" pitchFamily="34" charset="-122"/>
                <a:ea typeface="微软雅黑" panose="020B0503020204020204" pitchFamily="34" charset="-122"/>
                <a:cs typeface="Roboto Regular"/>
                <a:sym typeface="Arial" panose="020B0604020202020204" pitchFamily="34" charset="0"/>
              </a:rPr>
              <a:t>者</a:t>
            </a:r>
            <a:endParaRPr sz="1000" spc="100" dirty="0">
              <a:solidFill>
                <a:schemeClr val="bg1"/>
              </a:solidFill>
              <a:latin typeface="微软雅黑" panose="020B0503020204020204" pitchFamily="34" charset="-122"/>
              <a:ea typeface="微软雅黑" panose="020B0503020204020204" pitchFamily="34" charset="-122"/>
              <a:cs typeface="Roboto Regular"/>
              <a:sym typeface="Arial" panose="020B0604020202020204" pitchFamily="34" charset="0"/>
            </a:endParaRPr>
          </a:p>
        </p:txBody>
      </p:sp>
      <p:sp>
        <p:nvSpPr>
          <p:cNvPr id="13" name="圆角矩形 12"/>
          <p:cNvSpPr/>
          <p:nvPr/>
        </p:nvSpPr>
        <p:spPr bwMode="auto">
          <a:xfrm>
            <a:off x="4482679" y="2363969"/>
            <a:ext cx="3606553" cy="290610"/>
          </a:xfrm>
          <a:prstGeom prst="roundRect">
            <a:avLst/>
          </a:prstGeom>
          <a:gradFill>
            <a:gsLst>
              <a:gs pos="18000">
                <a:schemeClr val="accent2"/>
              </a:gs>
              <a:gs pos="96000">
                <a:srgbClr val="1971FF">
                  <a:alpha val="86000"/>
                </a:srgbClr>
              </a:gs>
            </a:gsLst>
            <a:lin ang="13500000" scaled="1"/>
          </a:gradFill>
          <a:ln w="22225">
            <a:solidFill>
              <a:schemeClr val="bg1"/>
            </a:solidFill>
          </a:ln>
          <a:effectLst>
            <a:outerShdw blurRad="177800" dist="190500" dir="2700000" sx="91000" sy="91000" algn="tl" rotWithShape="0">
              <a:schemeClr val="bg1">
                <a:lumMod val="6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sp>
        <p:nvSpPr>
          <p:cNvPr id="20" name="圆角矩形 19"/>
          <p:cNvSpPr/>
          <p:nvPr/>
        </p:nvSpPr>
        <p:spPr>
          <a:xfrm>
            <a:off x="849523" y="3509643"/>
            <a:ext cx="421582" cy="421762"/>
          </a:xfrm>
          <a:prstGeom prst="roundRect">
            <a:avLst>
              <a:gd name="adj" fmla="val 21816"/>
            </a:avLst>
          </a:prstGeom>
          <a:gradFill>
            <a:gsLst>
              <a:gs pos="0">
                <a:schemeClr val="accent1"/>
              </a:gs>
              <a:gs pos="100000">
                <a:schemeClr val="accent1">
                  <a:lumMod val="79000"/>
                  <a:lumOff val="21000"/>
                </a:schemeClr>
              </a:gs>
            </a:gsLst>
            <a:lin ang="13500000" scaled="1"/>
          </a:gradFill>
          <a:ln w="12700">
            <a:solidFill>
              <a:schemeClr val="bg1"/>
            </a:solidFill>
          </a:ln>
          <a:effectLst>
            <a:outerShdw blurRad="419100" dist="190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5" name="圆角矩形 84"/>
          <p:cNvSpPr/>
          <p:nvPr/>
        </p:nvSpPr>
        <p:spPr>
          <a:xfrm>
            <a:off x="2776980" y="1127685"/>
            <a:ext cx="961029" cy="865882"/>
          </a:xfrm>
          <a:prstGeom prst="roundRect">
            <a:avLst>
              <a:gd name="adj" fmla="val 1597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469900" dir="2700000" sx="90000" sy="90000" algn="tl" rotWithShape="0">
              <a:schemeClr val="tx1">
                <a:lumMod val="50000"/>
                <a:lumOff val="50000"/>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1" name="圆角矩形 20"/>
          <p:cNvSpPr/>
          <p:nvPr/>
        </p:nvSpPr>
        <p:spPr>
          <a:xfrm>
            <a:off x="1369242" y="1823766"/>
            <a:ext cx="1637762" cy="1635666"/>
          </a:xfrm>
          <a:prstGeom prst="roundRect">
            <a:avLst>
              <a:gd name="adj" fmla="val 8669"/>
            </a:avLst>
          </a:prstGeom>
          <a:gradFill flip="none" rotWithShape="1">
            <a:gsLst>
              <a:gs pos="0">
                <a:schemeClr val="bg1"/>
              </a:gs>
              <a:gs pos="36000">
                <a:schemeClr val="bg1"/>
              </a:gs>
              <a:gs pos="100000">
                <a:schemeClr val="bg1">
                  <a:lumMod val="90000"/>
                </a:schemeClr>
              </a:gs>
            </a:gsLst>
            <a:lin ang="13500000" scaled="1"/>
            <a:tileRect/>
          </a:gradFill>
          <a:ln w="19050">
            <a:solidFill>
              <a:schemeClr val="bg1"/>
            </a:solidFill>
          </a:ln>
          <a:effectLst>
            <a:outerShdw blurRad="419100" dist="368300" dir="2700000" sx="90000" sy="90000" algn="tl" rotWithShape="0">
              <a:schemeClr val="tx1">
                <a:lumMod val="50000"/>
                <a:lumOff val="50000"/>
                <a:alpha val="4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1" name="圆角矩形 60"/>
          <p:cNvSpPr/>
          <p:nvPr/>
        </p:nvSpPr>
        <p:spPr>
          <a:xfrm>
            <a:off x="830224" y="1251567"/>
            <a:ext cx="352443" cy="348408"/>
          </a:xfrm>
          <a:prstGeom prst="roundRect">
            <a:avLst>
              <a:gd name="adj" fmla="val 13750"/>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2" name="圆角矩形 61"/>
          <p:cNvSpPr/>
          <p:nvPr/>
        </p:nvSpPr>
        <p:spPr>
          <a:xfrm>
            <a:off x="3630742" y="3941659"/>
            <a:ext cx="334711" cy="315840"/>
          </a:xfrm>
          <a:prstGeom prst="roundRect">
            <a:avLst>
              <a:gd name="adj" fmla="val 15412"/>
            </a:avLst>
          </a:prstGeom>
          <a:gradFill flip="none" rotWithShape="1">
            <a:gsLst>
              <a:gs pos="0">
                <a:schemeClr val="bg1"/>
              </a:gs>
              <a:gs pos="36000">
                <a:schemeClr val="bg1"/>
              </a:gs>
              <a:gs pos="100000">
                <a:schemeClr val="bg1">
                  <a:lumMod val="85000"/>
                </a:schemeClr>
              </a:gs>
            </a:gsLst>
            <a:lin ang="13500000" scaled="1"/>
            <a:tileRect/>
          </a:gradFill>
          <a:ln w="12700">
            <a:solidFill>
              <a:schemeClr val="bg1"/>
            </a:solidFill>
          </a:ln>
          <a:effectLst>
            <a:outerShdw blurRad="419100" dist="266700" dir="2700000" sx="90000" sy="90000" algn="tl" rotWithShape="0">
              <a:schemeClr val="tx1">
                <a:lumMod val="50000"/>
                <a:lumOff val="50000"/>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4" name="圆角矩形 83"/>
          <p:cNvSpPr/>
          <p:nvPr/>
        </p:nvSpPr>
        <p:spPr>
          <a:xfrm>
            <a:off x="2826146" y="3244842"/>
            <a:ext cx="704887" cy="696817"/>
          </a:xfrm>
          <a:prstGeom prst="roundRect">
            <a:avLst>
              <a:gd name="adj" fmla="val 13750"/>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444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64" presetClass="path" presetSubtype="0" decel="30000" fill="hold" grpId="1" nodeType="withEffect">
                                  <p:stCondLst>
                                    <p:cond delay="0"/>
                                  </p:stCondLst>
                                  <p:childTnLst>
                                    <p:animMotion origin="layout" path="M -4.58333E-6 0.03889 L -4.58333E-6 -0.14814 " pathEditMode="relative" rAng="0" ptsTypes="AA">
                                      <p:cBhvr>
                                        <p:cTn id="9" dur="750" spd="-100000" fill="hold"/>
                                        <p:tgtEl>
                                          <p:spTgt spid="21"/>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4.58333E-6 0.03843 L -4.58333E-6 -3.7037E-6 " pathEditMode="relative" rAng="0" ptsTypes="AA">
                                      <p:cBhvr>
                                        <p:cTn id="11" dur="750" fill="hold"/>
                                        <p:tgtEl>
                                          <p:spTgt spid="21"/>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750"/>
                                        <p:tgtEl>
                                          <p:spTgt spid="108"/>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108"/>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108"/>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750"/>
                                        <p:tgtEl>
                                          <p:spTgt spid="90"/>
                                        </p:tgtEl>
                                      </p:cBhvr>
                                    </p:animEffect>
                                  </p:childTnLst>
                                </p:cTn>
                              </p:par>
                              <p:par>
                                <p:cTn id="22" presetID="63" presetClass="path" presetSubtype="0" decel="50000" fill="hold" grpId="1" nodeType="withEffect">
                                  <p:stCondLst>
                                    <p:cond delay="0"/>
                                  </p:stCondLst>
                                  <p:childTnLst>
                                    <p:animMotion origin="layout" path="M 0.01523 -3.7037E-6 L -0.10885 -3.7037E-6 " pathEditMode="relative" rAng="0" ptsTypes="AA">
                                      <p:cBhvr>
                                        <p:cTn id="23" dur="750" spd="-100000" fill="hold"/>
                                        <p:tgtEl>
                                          <p:spTgt spid="90"/>
                                        </p:tgtEl>
                                        <p:attrNameLst>
                                          <p:attrName>ppt_x</p:attrName>
                                          <p:attrName>ppt_y</p:attrName>
                                        </p:attrNameLst>
                                      </p:cBhvr>
                                      <p:rCtr x="-6211" y="0"/>
                                    </p:animMotion>
                                  </p:childTnLst>
                                </p:cTn>
                              </p:par>
                              <p:par>
                                <p:cTn id="24" presetID="35" presetClass="path" presetSubtype="0" accel="50000" decel="50000" fill="hold" grpId="2" nodeType="withEffect">
                                  <p:stCondLst>
                                    <p:cond delay="750"/>
                                  </p:stCondLst>
                                  <p:childTnLst>
                                    <p:animMotion origin="layout" path="M 0.01601 -3.7037E-6 L 8.33333E-7 -3.7037E-6 " pathEditMode="relative" rAng="0" ptsTypes="AA">
                                      <p:cBhvr>
                                        <p:cTn id="25" dur="750" fill="hold"/>
                                        <p:tgtEl>
                                          <p:spTgt spid="90"/>
                                        </p:tgtEl>
                                        <p:attrNameLst>
                                          <p:attrName>ppt_x</p:attrName>
                                          <p:attrName>ppt_y</p:attrName>
                                        </p:attrNameLst>
                                      </p:cBhvr>
                                      <p:rCtr x="-807" y="0"/>
                                    </p:animMotion>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750"/>
                                        <p:tgtEl>
                                          <p:spTgt spid="85"/>
                                        </p:tgtEl>
                                      </p:cBhvr>
                                    </p:animEffect>
                                  </p:childTnLst>
                                </p:cTn>
                              </p:par>
                              <p:par>
                                <p:cTn id="29" presetID="63" presetClass="path" presetSubtype="0" decel="50000" fill="hold" grpId="1" nodeType="withEffect">
                                  <p:stCondLst>
                                    <p:cond delay="0"/>
                                  </p:stCondLst>
                                  <p:childTnLst>
                                    <p:animMotion origin="layout" path="M 0.01523 -3.7037E-6 L -0.10885 -3.7037E-6 " pathEditMode="relative" rAng="0" ptsTypes="AA">
                                      <p:cBhvr>
                                        <p:cTn id="30" dur="750" spd="-100000" fill="hold"/>
                                        <p:tgtEl>
                                          <p:spTgt spid="85"/>
                                        </p:tgtEl>
                                        <p:attrNameLst>
                                          <p:attrName>ppt_x</p:attrName>
                                          <p:attrName>ppt_y</p:attrName>
                                        </p:attrNameLst>
                                      </p:cBhvr>
                                      <p:rCtr x="-6211" y="0"/>
                                    </p:animMotion>
                                  </p:childTnLst>
                                </p:cTn>
                              </p:par>
                              <p:par>
                                <p:cTn id="31" presetID="35" presetClass="path" presetSubtype="0" accel="50000" decel="50000" fill="hold" grpId="2" nodeType="withEffect">
                                  <p:stCondLst>
                                    <p:cond delay="750"/>
                                  </p:stCondLst>
                                  <p:childTnLst>
                                    <p:animMotion origin="layout" path="M 0.01601 -3.7037E-6 L 8.33333E-7 -3.7037E-6 " pathEditMode="relative" rAng="0" ptsTypes="AA">
                                      <p:cBhvr>
                                        <p:cTn id="32" dur="750" fill="hold"/>
                                        <p:tgtEl>
                                          <p:spTgt spid="85"/>
                                        </p:tgtEl>
                                        <p:attrNameLst>
                                          <p:attrName>ppt_x</p:attrName>
                                          <p:attrName>ppt_y</p:attrName>
                                        </p:attrNameLst>
                                      </p:cBhvr>
                                      <p:rCtr x="-807" y="0"/>
                                    </p:animMotion>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par>
                                <p:cTn id="36" presetID="42" presetClass="path" presetSubtype="0" decel="30000" fill="hold" grpId="1" nodeType="withEffect">
                                  <p:stCondLst>
                                    <p:cond delay="0"/>
                                  </p:stCondLst>
                                  <p:childTnLst>
                                    <p:animMotion origin="layout" path="M 3.125E-6 -0.03981 L 3.125E-6 0.14815 " pathEditMode="relative" rAng="0" ptsTypes="AA">
                                      <p:cBhvr>
                                        <p:cTn id="37" dur="750" spd="-100000" fill="hold"/>
                                        <p:tgtEl>
                                          <p:spTgt spid="61"/>
                                        </p:tgtEl>
                                        <p:attrNameLst>
                                          <p:attrName>ppt_x</p:attrName>
                                          <p:attrName>ppt_y</p:attrName>
                                        </p:attrNameLst>
                                      </p:cBhvr>
                                      <p:rCtr x="0" y="9398"/>
                                    </p:animMotion>
                                  </p:childTnLst>
                                </p:cTn>
                              </p:par>
                              <p:par>
                                <p:cTn id="38" presetID="42" presetClass="path" presetSubtype="0" accel="30000" decel="30000" fill="hold" grpId="2" nodeType="withEffect">
                                  <p:stCondLst>
                                    <p:cond delay="750"/>
                                  </p:stCondLst>
                                  <p:childTnLst>
                                    <p:animMotion origin="layout" path="M 3.125E-6 -0.03981 L 3.125E-6 -3.7037E-6 " pathEditMode="relative" rAng="0" ptsTypes="AA">
                                      <p:cBhvr>
                                        <p:cTn id="39" dur="750" fill="hold"/>
                                        <p:tgtEl>
                                          <p:spTgt spid="61"/>
                                        </p:tgtEl>
                                        <p:attrNameLst>
                                          <p:attrName>ppt_x</p:attrName>
                                          <p:attrName>ppt_y</p:attrName>
                                        </p:attrNameLst>
                                      </p:cBhvr>
                                      <p:rCtr x="0" y="1991"/>
                                    </p:animMotion>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750"/>
                                        <p:tgtEl>
                                          <p:spTgt spid="20"/>
                                        </p:tgtEl>
                                      </p:cBhvr>
                                    </p:animEffect>
                                  </p:childTnLst>
                                </p:cTn>
                              </p:par>
                              <p:par>
                                <p:cTn id="43" presetID="63" presetClass="path" presetSubtype="0" decel="50000" fill="hold" grpId="1" nodeType="withEffect">
                                  <p:stCondLst>
                                    <p:cond delay="0"/>
                                  </p:stCondLst>
                                  <p:childTnLst>
                                    <p:animMotion origin="layout" path="M -0.01562 -3.7037E-6 L 0.11081 -3.7037E-6 " pathEditMode="relative" rAng="0" ptsTypes="AA">
                                      <p:cBhvr>
                                        <p:cTn id="44" dur="750" spd="-100000" fill="hold"/>
                                        <p:tgtEl>
                                          <p:spTgt spid="20"/>
                                        </p:tgtEl>
                                        <p:attrNameLst>
                                          <p:attrName>ppt_x</p:attrName>
                                          <p:attrName>ppt_y</p:attrName>
                                        </p:attrNameLst>
                                      </p:cBhvr>
                                      <p:rCtr x="6315" y="0"/>
                                    </p:animMotion>
                                  </p:childTnLst>
                                </p:cTn>
                              </p:par>
                              <p:par>
                                <p:cTn id="45" presetID="35" presetClass="path" presetSubtype="0" accel="50000" decel="50000" fill="hold" grpId="2" nodeType="withEffect">
                                  <p:stCondLst>
                                    <p:cond delay="750"/>
                                  </p:stCondLst>
                                  <p:childTnLst>
                                    <p:animMotion origin="layout" path="M -0.01562 -3.7037E-6 L -2.29167E-6 -3.7037E-6 " pathEditMode="relative" rAng="0" ptsTypes="AA">
                                      <p:cBhvr>
                                        <p:cTn id="46" dur="750" fill="hold"/>
                                        <p:tgtEl>
                                          <p:spTgt spid="20"/>
                                        </p:tgtEl>
                                        <p:attrNameLst>
                                          <p:attrName>ppt_x</p:attrName>
                                          <p:attrName>ppt_y</p:attrName>
                                        </p:attrNameLst>
                                      </p:cBhvr>
                                      <p:rCtr x="781" y="0"/>
                                    </p:animMotion>
                                  </p:childTnLst>
                                </p:cTn>
                              </p:par>
                              <p:par>
                                <p:cTn id="47" presetID="10"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64" presetClass="path" presetSubtype="0" decel="30000" fill="hold" grpId="1" nodeType="withEffect">
                                  <p:stCondLst>
                                    <p:cond delay="0"/>
                                  </p:stCondLst>
                                  <p:childTnLst>
                                    <p:animMotion origin="layout" path="M -4.58333E-6 0.03889 L -4.58333E-6 -0.14814 " pathEditMode="relative" rAng="0" ptsTypes="AA">
                                      <p:cBhvr>
                                        <p:cTn id="51" dur="750" spd="-100000" fill="hold"/>
                                        <p:tgtEl>
                                          <p:spTgt spid="84"/>
                                        </p:tgtEl>
                                        <p:attrNameLst>
                                          <p:attrName>ppt_x</p:attrName>
                                          <p:attrName>ppt_y</p:attrName>
                                        </p:attrNameLst>
                                      </p:cBhvr>
                                      <p:rCtr x="0" y="-9352"/>
                                    </p:animMotion>
                                  </p:childTnLst>
                                </p:cTn>
                              </p:par>
                              <p:par>
                                <p:cTn id="52" presetID="64" presetClass="path" presetSubtype="0" accel="30000" decel="30000" fill="hold" grpId="2" nodeType="withEffect">
                                  <p:stCondLst>
                                    <p:cond delay="750"/>
                                  </p:stCondLst>
                                  <p:childTnLst>
                                    <p:animMotion origin="layout" path="M -4.58333E-6 0.03843 L -4.58333E-6 -3.7037E-6 " pathEditMode="relative" rAng="0" ptsTypes="AA">
                                      <p:cBhvr>
                                        <p:cTn id="53" dur="750" fill="hold"/>
                                        <p:tgtEl>
                                          <p:spTgt spid="84"/>
                                        </p:tgtEl>
                                        <p:attrNameLst>
                                          <p:attrName>ppt_x</p:attrName>
                                          <p:attrName>ppt_y</p:attrName>
                                        </p:attrNameLst>
                                      </p:cBhvr>
                                      <p:rCtr x="0" y="-1921"/>
                                    </p:animMotion>
                                  </p:childTnLst>
                                </p:cTn>
                              </p:par>
                              <p:par>
                                <p:cTn id="54" presetID="10" presetClass="entr" presetSubtype="0" fill="hold" grpId="0" nodeType="withEffect">
                                  <p:stCondLst>
                                    <p:cond delay="12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grpId="0" nodeType="withEffect">
                                  <p:stCondLst>
                                    <p:cond delay="1200"/>
                                  </p:stCondLst>
                                  <p:childTnLst>
                                    <p:set>
                                      <p:cBhvr>
                                        <p:cTn id="58" dur="1" fill="hold">
                                          <p:stCondLst>
                                            <p:cond delay="0"/>
                                          </p:stCondLst>
                                        </p:cTn>
                                        <p:tgtEl>
                                          <p:spTgt spid="111"/>
                                        </p:tgtEl>
                                        <p:attrNameLst>
                                          <p:attrName>style.visibility</p:attrName>
                                        </p:attrNameLst>
                                      </p:cBhvr>
                                      <p:to>
                                        <p:strVal val="visible"/>
                                      </p:to>
                                    </p:set>
                                    <p:animEffect transition="in" filter="fade">
                                      <p:cBhvr>
                                        <p:cTn id="59" dur="500"/>
                                        <p:tgtEl>
                                          <p:spTgt spid="111"/>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grpId="0" nodeType="withEffect">
                                  <p:stCondLst>
                                    <p:cond delay="0"/>
                                  </p:stCondLst>
                                  <p:iterate type="lt">
                                    <p:tmPct val="10000"/>
                                  </p:iterate>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childTnLst>
                                </p:cTn>
                              </p:par>
                              <p:par>
                                <p:cTn id="67" presetID="64" presetClass="path" presetSubtype="0" decel="30000" fill="hold" grpId="1" nodeType="withEffect">
                                  <p:stCondLst>
                                    <p:cond delay="0"/>
                                  </p:stCondLst>
                                  <p:iterate type="lt">
                                    <p:tmPct val="10000"/>
                                  </p:iterate>
                                  <p:childTnLst>
                                    <p:animMotion origin="layout" path="M -4.58333E-6 0.03889 L -4.58333E-6 -0.14814 " pathEditMode="relative" rAng="0" ptsTypes="AA">
                                      <p:cBhvr>
                                        <p:cTn id="68" dur="750" spd="-100000" fill="hold"/>
                                        <p:tgtEl>
                                          <p:spTgt spid="87"/>
                                        </p:tgtEl>
                                        <p:attrNameLst>
                                          <p:attrName>ppt_x</p:attrName>
                                          <p:attrName>ppt_y</p:attrName>
                                        </p:attrNameLst>
                                      </p:cBhvr>
                                      <p:rCtr x="0" y="-9352"/>
                                    </p:animMotion>
                                  </p:childTnLst>
                                </p:cTn>
                              </p:par>
                              <p:par>
                                <p:cTn id="69" presetID="64" presetClass="path" presetSubtype="0" accel="30000" decel="30000" fill="hold" grpId="2" nodeType="withEffect">
                                  <p:stCondLst>
                                    <p:cond delay="750"/>
                                  </p:stCondLst>
                                  <p:iterate type="lt">
                                    <p:tmPct val="10000"/>
                                  </p:iterate>
                                  <p:childTnLst>
                                    <p:animMotion origin="layout" path="M -4.58333E-6 0.03843 L -4.58333E-6 -3.7037E-6 " pathEditMode="relative" rAng="0" ptsTypes="AA">
                                      <p:cBhvr>
                                        <p:cTn id="70" dur="750" fill="hold"/>
                                        <p:tgtEl>
                                          <p:spTgt spid="87"/>
                                        </p:tgtEl>
                                        <p:attrNameLst>
                                          <p:attrName>ppt_x</p:attrName>
                                          <p:attrName>ppt_y</p:attrName>
                                        </p:attrNameLst>
                                      </p:cBhvr>
                                      <p:rCtr x="0" y="-1921"/>
                                    </p:animMotion>
                                  </p:childTnLst>
                                </p:cTn>
                              </p:par>
                            </p:childTnLst>
                          </p:cTn>
                        </p:par>
                        <p:par>
                          <p:cTn id="71" fill="hold">
                            <p:stCondLst>
                              <p:cond delay="2325"/>
                            </p:stCondLst>
                            <p:childTnLst>
                              <p:par>
                                <p:cTn id="72" presetID="10"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wipe(left)">
                                      <p:cBhvr>
                                        <p:cTn id="7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08" grpId="2" animBg="1"/>
      <p:bldP spid="111" grpId="0" animBg="1"/>
      <p:bldP spid="87" grpId="0"/>
      <p:bldP spid="87" grpId="1"/>
      <p:bldP spid="87" grpId="2"/>
      <p:bldP spid="89" grpId="0" animBg="1"/>
      <p:bldP spid="90" grpId="0" animBg="1"/>
      <p:bldP spid="90" grpId="1" animBg="1"/>
      <p:bldP spid="90" grpId="2" animBg="1"/>
      <p:bldP spid="118" grpId="0"/>
      <p:bldP spid="13" grpId="0" animBg="1"/>
      <p:bldP spid="20" grpId="0" animBg="1"/>
      <p:bldP spid="20" grpId="1" animBg="1"/>
      <p:bldP spid="20" grpId="2" animBg="1"/>
      <p:bldP spid="85" grpId="0" animBg="1"/>
      <p:bldP spid="85" grpId="1" animBg="1"/>
      <p:bldP spid="85" grpId="2" animBg="1"/>
      <p:bldP spid="21" grpId="0" animBg="1"/>
      <p:bldP spid="21" grpId="1" animBg="1"/>
      <p:bldP spid="21" grpId="2" animBg="1"/>
      <p:bldP spid="61" grpId="0" animBg="1"/>
      <p:bldP spid="61" grpId="1" animBg="1"/>
      <p:bldP spid="61" grpId="2" animBg="1"/>
      <p:bldP spid="62" grpId="0" animBg="1"/>
      <p:bldP spid="84" grpId="0" animBg="1"/>
      <p:bldP spid="84" grpId="1" animBg="1"/>
      <p:bldP spid="84" grpId="2" animBg="1"/>
    </p:bldLst>
  </p:timing>
</p:sld>
</file>

<file path=ppt/tags/tag1.xml><?xml version="1.0" encoding="utf-8"?>
<p:tagLst xmlns:p="http://schemas.openxmlformats.org/presentationml/2006/main">
  <p:tag name="TIMING" val="|65.5|30.5|52.3|39.2|11.5"/>
</p:tagLst>
</file>

<file path=ppt/tags/tag2.xml><?xml version="1.0" encoding="utf-8"?>
<p:tagLst xmlns:p="http://schemas.openxmlformats.org/presentationml/2006/main">
  <p:tag name="TIMING" val="|50.9|3.8"/>
</p:tagLst>
</file>

<file path=ppt/tags/tag3.xml><?xml version="1.0" encoding="utf-8"?>
<p:tagLst xmlns:p="http://schemas.openxmlformats.org/presentationml/2006/main">
  <p:tag name="TIMING" val="|0.5|0.9"/>
</p:tagLst>
</file>

<file path=ppt/tags/tag4.xml><?xml version="1.0" encoding="utf-8"?>
<p:tagLst xmlns:p="http://schemas.openxmlformats.org/presentationml/2006/main">
  <p:tag name="TIMING" val="|8.2|12.3|3.7|2.2|4.4|5.5|2.2|5.2|8.5|6.2|4.3|2.5|5.4"/>
</p:tagLst>
</file>

<file path=ppt/tags/tag5.xml><?xml version="1.0" encoding="utf-8"?>
<p:tagLst xmlns:p="http://schemas.openxmlformats.org/presentationml/2006/main">
  <p:tag name="TIMING" val="|8.2|12.3|3.7|2.2|4.4|5.5|2.2|5.2|8.5|6.2|4.3|2.5|5.4"/>
</p:tagLst>
</file>

<file path=ppt/tags/tag6.xml><?xml version="1.0" encoding="utf-8"?>
<p:tagLst xmlns:p="http://schemas.openxmlformats.org/presentationml/2006/main">
  <p:tag name="TIMING" val="|6.9"/>
</p:tagLst>
</file>

<file path=ppt/tags/tag7.xml><?xml version="1.0" encoding="utf-8"?>
<p:tagLst xmlns:p="http://schemas.openxmlformats.org/presentationml/2006/main">
  <p:tag name="TIMING" val="|6.9"/>
</p:tagLst>
</file>

<file path=ppt/tags/tag8.xml><?xml version="1.0" encoding="utf-8"?>
<p:tagLst xmlns:p="http://schemas.openxmlformats.org/presentationml/2006/main">
  <p:tag name="TIMING" val="|6.9"/>
</p:tagLst>
</file>

<file path=ppt/tags/tag9.xml><?xml version="1.0" encoding="utf-8"?>
<p:tagLst xmlns:p="http://schemas.openxmlformats.org/presentationml/2006/main">
  <p:tag name="ISPRING_RESOURCE_PATHS_HASH_PRESENTER" val="b4c7732435421dbf6a6252843a45f9a13ab19dc0"/>
  <p:tag name="commondata" val="eyJoZGlkIjoiM2Q4Y2M0MTAxMGRmZTZkMWUzZjg0NGZmZDVmMDc3NjUifQ=="/>
</p:tagLst>
</file>

<file path=ppt/theme/theme1.xml><?xml version="1.0" encoding="utf-8"?>
<a:theme xmlns:a="http://schemas.openxmlformats.org/drawingml/2006/main" name="第一PPT，www.1ppt.com">
  <a:themeElements>
    <a:clrScheme name="黄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自定义 1">
      <a:majorFont>
        <a:latin typeface="Franklin Gothic Medium"/>
        <a:ea typeface="微软雅黑"/>
        <a:cs typeface=""/>
      </a:majorFont>
      <a:minorFont>
        <a:latin typeface="Franklin Gothic Book"/>
        <a:ea typeface="微软雅黑"/>
        <a:cs typeface=""/>
      </a:minorFont>
    </a:fontScheme>
    <a:fmtScheme name="技巧">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a:spPr>
      <a:bodyPr rot="0" spcFirstLastPara="0" vertOverflow="overflow" horzOverflow="overflow" vert="horz" wrap="square" lIns="68580" tIns="34290" rIns="68580" bIns="34290" numCol="1" spcCol="0" rtlCol="0" fromWordArt="0" anchor="ctr" anchorCtr="0" forceAA="0" compatLnSpc="1">
        <a:noAutofit/>
      </a:bodyP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15784</Words>
  <Application>WPS 演示</Application>
  <PresentationFormat>全屏显示(16:9)</PresentationFormat>
  <Paragraphs>3314</Paragraphs>
  <Slides>91</Slides>
  <Notes>86</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91</vt:i4>
      </vt:variant>
    </vt:vector>
  </HeadingPairs>
  <TitlesOfParts>
    <vt:vector size="112" baseType="lpstr">
      <vt:lpstr>Arial</vt:lpstr>
      <vt:lpstr>宋体</vt:lpstr>
      <vt:lpstr>Wingdings</vt:lpstr>
      <vt:lpstr>Calibri</vt:lpstr>
      <vt:lpstr>微软雅黑</vt:lpstr>
      <vt:lpstr>BebasNeueBold</vt:lpstr>
      <vt:lpstr>Segoe Print</vt:lpstr>
      <vt:lpstr>Agency FB</vt:lpstr>
      <vt:lpstr>GeoSlab703 MdCn BT</vt:lpstr>
      <vt:lpstr>方正宋黑繁体</vt:lpstr>
      <vt:lpstr>Arial Unicode MS</vt:lpstr>
      <vt:lpstr>DIN Mittelschrift Std</vt:lpstr>
      <vt:lpstr>思源黑体 CN Medium</vt:lpstr>
      <vt:lpstr>Franklin Gothic Book</vt:lpstr>
      <vt:lpstr>Trebuchet MS</vt:lpstr>
      <vt:lpstr>Arial Unicode MS</vt:lpstr>
      <vt:lpstr>Franklin Gothic Medium</vt:lpstr>
      <vt:lpstr>黑体</vt:lpstr>
      <vt:lpstr>Times New Roman</vt:lpstr>
      <vt:lpstr>Roboto Regular</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creator>第一PPT</dc:creator>
  <cp:keywords>www.1ppt.com</cp:keywords>
  <dc:description>www.1ppt.com</dc:description>
  <cp:lastModifiedBy>Vivian</cp:lastModifiedBy>
  <cp:revision>526</cp:revision>
  <dcterms:created xsi:type="dcterms:W3CDTF">2015-07-20T08:12:00Z</dcterms:created>
  <dcterms:modified xsi:type="dcterms:W3CDTF">2023-12-11T02:41:16Z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481484F6BAB5471980BF4A98C7C85D3F_12</vt:lpwstr>
  </property>
  <property fmtid="{D5CDD505-2E9C-101B-9397-08002B2CF9AE}" pid="3" name="KSOProductBuildVer">
    <vt:lpwstr>2052-12.1.0.15712</vt:lpwstr>
  </property>
</Properties>
</file>