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735" r:id="rId5"/>
    <p:sldId id="302" r:id="rId6"/>
    <p:sldId id="311" r:id="rId7"/>
    <p:sldId id="532" r:id="rId8"/>
    <p:sldId id="555" r:id="rId9"/>
    <p:sldId id="580" r:id="rId10"/>
    <p:sldId id="589" r:id="rId11"/>
    <p:sldId id="590" r:id="rId12"/>
    <p:sldId id="459" r:id="rId13"/>
    <p:sldId id="489" r:id="rId14"/>
    <p:sldId id="558" r:id="rId15"/>
    <p:sldId id="557" r:id="rId16"/>
    <p:sldId id="559" r:id="rId17"/>
    <p:sldId id="593" r:id="rId18"/>
    <p:sldId id="622" r:id="rId19"/>
    <p:sldId id="651" r:id="rId20"/>
    <p:sldId id="596" r:id="rId21"/>
    <p:sldId id="597" r:id="rId22"/>
    <p:sldId id="566" r:id="rId23"/>
    <p:sldId id="600" r:id="rId24"/>
    <p:sldId id="567" r:id="rId25"/>
    <p:sldId id="601" r:id="rId26"/>
    <p:sldId id="667" r:id="rId27"/>
    <p:sldId id="683" r:id="rId28"/>
    <p:sldId id="668" r:id="rId29"/>
    <p:sldId id="652" r:id="rId30"/>
    <p:sldId id="653" r:id="rId31"/>
    <p:sldId id="654" r:id="rId32"/>
    <p:sldId id="655" r:id="rId33"/>
    <p:sldId id="656" r:id="rId34"/>
    <p:sldId id="657" r:id="rId35"/>
    <p:sldId id="658" r:id="rId36"/>
    <p:sldId id="659" r:id="rId37"/>
    <p:sldId id="661" r:id="rId38"/>
    <p:sldId id="662" r:id="rId39"/>
    <p:sldId id="669" r:id="rId40"/>
    <p:sldId id="670" r:id="rId41"/>
    <p:sldId id="671" r:id="rId42"/>
    <p:sldId id="665" r:id="rId43"/>
    <p:sldId id="672" r:id="rId44"/>
    <p:sldId id="673" r:id="rId45"/>
    <p:sldId id="674" r:id="rId46"/>
    <p:sldId id="610" r:id="rId47"/>
    <p:sldId id="604" r:id="rId48"/>
    <p:sldId id="605" r:id="rId49"/>
    <p:sldId id="624" r:id="rId50"/>
    <p:sldId id="607" r:id="rId51"/>
    <p:sldId id="626" r:id="rId52"/>
    <p:sldId id="627" r:id="rId53"/>
    <p:sldId id="628" r:id="rId54"/>
    <p:sldId id="629" r:id="rId55"/>
    <p:sldId id="675" r:id="rId56"/>
    <p:sldId id="676" r:id="rId57"/>
    <p:sldId id="630" r:id="rId58"/>
    <p:sldId id="631" r:id="rId59"/>
    <p:sldId id="598" r:id="rId60"/>
    <p:sldId id="599" r:id="rId61"/>
    <p:sldId id="613" r:id="rId62"/>
    <p:sldId id="614" r:id="rId63"/>
    <p:sldId id="615" r:id="rId64"/>
    <p:sldId id="616" r:id="rId65"/>
    <p:sldId id="617" r:id="rId66"/>
    <p:sldId id="618" r:id="rId67"/>
    <p:sldId id="619" r:id="rId68"/>
    <p:sldId id="620" r:id="rId69"/>
    <p:sldId id="621" r:id="rId70"/>
    <p:sldId id="677" r:id="rId71"/>
    <p:sldId id="678" r:id="rId72"/>
    <p:sldId id="679" r:id="rId73"/>
    <p:sldId id="680" r:id="rId74"/>
    <p:sldId id="681" r:id="rId75"/>
    <p:sldId id="682" r:id="rId76"/>
    <p:sldId id="636" r:id="rId77"/>
    <p:sldId id="554" r:id="rId78"/>
    <p:sldId id="296" r:id="rId79"/>
  </p:sldIdLst>
  <p:sldSz cx="9144000" cy="6858000" type="screen4x3"/>
  <p:notesSz cx="6858000" cy="9144000"/>
  <p:custDataLst>
    <p:tags r:id="rId8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3C1F9"/>
    <a:srgbClr val="A1C9ED"/>
    <a:srgbClr val="333333"/>
    <a:srgbClr val="5F5F5F"/>
    <a:srgbClr val="808080"/>
    <a:srgbClr val="FFFF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31"/>
    <p:restoredTop sz="94736"/>
  </p:normalViewPr>
  <p:slideViewPr>
    <p:cSldViewPr showGuides="1">
      <p:cViewPr>
        <p:scale>
          <a:sx n="75" d="100"/>
          <a:sy n="75" d="100"/>
        </p:scale>
        <p:origin x="-170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4" Type="http://schemas.openxmlformats.org/officeDocument/2006/relationships/tags" Target="tags/tag26.xml"/><Relationship Id="rId83" Type="http://schemas.openxmlformats.org/officeDocument/2006/relationships/commentAuthors" Target="commentAuthors.xml"/><Relationship Id="rId82" Type="http://schemas.openxmlformats.org/officeDocument/2006/relationships/tableStyles" Target="tableStyles.xml"/><Relationship Id="rId81" Type="http://schemas.openxmlformats.org/officeDocument/2006/relationships/viewProps" Target="viewProps.xml"/><Relationship Id="rId80" Type="http://schemas.openxmlformats.org/officeDocument/2006/relationships/presProps" Target="presProps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8850A-8D2E-4397-8DEE-C68C898D7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87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zh-CN" altLang="zh-CN" sz="1200" dirty="0"/>
            </a:fld>
            <a:endParaRPr lang="zh-CN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3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78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4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Rectangle 2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ctrTitle"/>
          </p:nvPr>
        </p:nvSpPr>
        <p:spPr>
          <a:xfrm>
            <a:off x="827088" y="877888"/>
            <a:ext cx="7772400" cy="822325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1963738"/>
            <a:ext cx="6400800" cy="817562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3CF56D-4CD4-4D04-87BA-02C8C7F910B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zh-CN" dirty="0">
                <a:latin typeface="Calibri" panose="020F0502020204030204" pitchFamily="34" charset="0"/>
              </a:rPr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5113" y="187325"/>
            <a:ext cx="2071687" cy="5834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187325"/>
            <a:ext cx="6067425" cy="5834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95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95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7704" y="51571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tags" Target="../tags/tag8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D457A-B04D-4E21-B451-6476D1B48C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 dirty="0"/>
            </a:fld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" name="标题占位符 1"/>
          <p:cNvSpPr/>
          <p:nvPr userDrawn="1"/>
        </p:nvSpPr>
        <p:spPr>
          <a:xfrm>
            <a:off x="179388" y="404813"/>
            <a:ext cx="7705725" cy="504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eaLnBrk="0" hangingPunct="0"/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49" charset="-122"/>
              </a:rPr>
              <a:t>5Why</a:t>
            </a:r>
            <a:endParaRPr lang="en-US" altLang="zh-CN" sz="28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031" name="Oval 15"/>
          <p:cNvSpPr/>
          <p:nvPr userDrawn="1"/>
        </p:nvSpPr>
        <p:spPr>
          <a:xfrm>
            <a:off x="7802563" y="6443663"/>
            <a:ext cx="152400" cy="152400"/>
          </a:xfrm>
          <a:prstGeom prst="ellipse">
            <a:avLst/>
          </a:prstGeom>
          <a:solidFill>
            <a:srgbClr val="939932"/>
          </a:solidFill>
          <a:ln w="9525">
            <a:noFill/>
          </a:ln>
        </p:spPr>
        <p:txBody>
          <a:bodyPr wrap="none" anchor="ctr" anchorCtr="0"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2" name="Oval 16"/>
          <p:cNvSpPr/>
          <p:nvPr userDrawn="1"/>
        </p:nvSpPr>
        <p:spPr>
          <a:xfrm>
            <a:off x="8023225" y="6443663"/>
            <a:ext cx="152400" cy="152400"/>
          </a:xfrm>
          <a:prstGeom prst="ellipse">
            <a:avLst/>
          </a:prstGeom>
          <a:solidFill>
            <a:srgbClr val="B24476"/>
          </a:solidFill>
          <a:ln w="9525">
            <a:noFill/>
          </a:ln>
        </p:spPr>
        <p:txBody>
          <a:bodyPr wrap="none" anchor="ctr" anchorCtr="0"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3" name="Oval 17"/>
          <p:cNvSpPr/>
          <p:nvPr userDrawn="1"/>
        </p:nvSpPr>
        <p:spPr>
          <a:xfrm>
            <a:off x="8251825" y="6443663"/>
            <a:ext cx="152400" cy="152400"/>
          </a:xfrm>
          <a:prstGeom prst="ellipse">
            <a:avLst/>
          </a:prstGeom>
          <a:solidFill>
            <a:srgbClr val="EC9F14"/>
          </a:solidFill>
          <a:ln w="9525">
            <a:noFill/>
          </a:ln>
        </p:spPr>
        <p:txBody>
          <a:bodyPr wrap="none" anchor="ctr" anchorCtr="0"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4" name="Oval 18"/>
          <p:cNvSpPr/>
          <p:nvPr userDrawn="1"/>
        </p:nvSpPr>
        <p:spPr>
          <a:xfrm>
            <a:off x="8480425" y="6443663"/>
            <a:ext cx="152400" cy="152400"/>
          </a:xfrm>
          <a:prstGeom prst="ellipse">
            <a:avLst/>
          </a:prstGeom>
          <a:solidFill>
            <a:srgbClr val="5C414F"/>
          </a:solidFill>
          <a:ln w="9525">
            <a:noFill/>
          </a:ln>
        </p:spPr>
        <p:txBody>
          <a:bodyPr wrap="none" anchor="ctr" anchorCtr="0"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6443663" y="541338"/>
            <a:ext cx="2470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丰田生产模式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TPS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学习</a:t>
            </a: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8636000" y="6364288"/>
            <a:ext cx="4000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lvl="0" eaLnBrk="1" hangingPunct="1"/>
            <a:fld id="{9A0DB2DC-4C9A-4742-B13C-FB6460FD3503}" type="slidenum">
              <a:rPr lang="zh-CN" altLang="en-US" sz="1400" dirty="0">
                <a:latin typeface="Arial" panose="020B0604020202020204" pitchFamily="34" charset="0"/>
              </a:rPr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1160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9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0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1" Type="http://schemas.openxmlformats.org/officeDocument/2006/relationships/oleObject" Target="../embeddings/oleObject6.bin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1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1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2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1" Type="http://schemas.openxmlformats.org/officeDocument/2006/relationships/oleObject" Target="../embeddings/oleObject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29.jpe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28.jpe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notesSlide" Target="../notesSlides/notesSlide75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hyperlink" Target="http://www.bofety.com/" TargetMode="External"/><Relationship Id="rId10" Type="http://schemas.openxmlformats.org/officeDocument/2006/relationships/tags" Target="../tags/tag23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47675" y="3962400"/>
            <a:ext cx="7653338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精益生产培训系列课程</a:t>
            </a:r>
            <a:endParaRPr kumimoji="0" lang="zh-CN" altLang="en-US" sz="4400" b="1" kern="1200" cap="none" spc="0" normalizeH="0" baseline="0" noProof="0" dirty="0" smtClean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372384" y="488035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034884" y="5816299"/>
            <a:ext cx="675000" cy="675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967220" y="581675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899556" y="581629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18780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808163" y="2708275"/>
            <a:ext cx="5527675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分析法简介</a:t>
            </a:r>
            <a:endParaRPr kumimoji="0" lang="zh-CN" altLang="en-US" sz="4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67" name="Picture 5" descr="标板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0" y="3598863"/>
            <a:ext cx="2630488" cy="1979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简介：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447675" y="1909763"/>
            <a:ext cx="8301038" cy="4364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分析法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，它是一种诊断性技术，被用来识别和说明因果关系链，它的根源会引起恰当地定义问题。也被称作：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为什么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为什么分析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5个为什么分析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通过不断提问为什么前一个事件会发生，直到回答“没有好的理由”或直到一个新的故障模式被发现时才停止提问。解决根本原因以防止问题重演。文件中所有带有“为什么”的语句都会定义真正的根源（通常需要至少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个“为什么”，但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Why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不是说一定就是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个，可能是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个，也可能是连问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个都没有抓到根源）。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685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的起源：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3414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5Why首创自丰田公司的大野耐一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，源于一次新闻发布会，有人问：“丰田公司的汽车质量怎么会这么好？”他回答说：“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我碰到问题至少要问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5个为什么。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大野耐一总是爱在车间走来走去，停下来向工人发问。他反复地就一个问题，问“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为什么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”，直到回答令他满意，被他问到的人也心里明白为止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这就是著名的“五个为什么”的起源。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所以，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也被称为：丰田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问法。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的关键：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480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51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鼓励解决问题的人要努力避开主观或自负的假设和逻辑陷阱，从结果着手，沿着因果关系链条，顺藤摸瓜，穿越不同的抽象层面，直至找出原有问题的根本原因。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889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简介：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8899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用中国古代的成语来说就是：“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打破沙锅问到底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的习惯，包含了锲而不舍、不断探索、追本溯源的精神。 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057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的应用：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0579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51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5Why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分析有助于解决零星的品质缺陷引发的问题。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5Why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分析被用作一个解决实际问题过程的一部分，即根本原因分析和调查。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0" name="Object 4"/>
          <p:cNvGraphicFramePr/>
          <p:nvPr/>
        </p:nvGraphicFramePr>
        <p:xfrm>
          <a:off x="684213" y="2065338"/>
          <a:ext cx="157797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404235" imgH="3659505" progId="MS_ClipArt_Gallery.2">
                  <p:embed/>
                </p:oleObj>
              </mc:Choice>
              <mc:Fallback>
                <p:oleObj name="" r:id="rId1" imgW="3404235" imgH="365950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4213" y="2065338"/>
                        <a:ext cx="1577975" cy="1560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Freeform 5"/>
          <p:cNvSpPr/>
          <p:nvPr/>
        </p:nvSpPr>
        <p:spPr>
          <a:xfrm>
            <a:off x="1093788" y="3711575"/>
            <a:ext cx="4981575" cy="382588"/>
          </a:xfrm>
          <a:custGeom>
            <a:avLst/>
            <a:gdLst/>
            <a:ahLst/>
            <a:cxnLst>
              <a:cxn ang="0">
                <a:pos x="97391" y="365850"/>
              </a:cxn>
              <a:cxn ang="0">
                <a:pos x="183826" y="351503"/>
              </a:cxn>
              <a:cxn ang="0">
                <a:pos x="298261" y="322809"/>
              </a:cxn>
              <a:cxn ang="0">
                <a:pos x="455305" y="280963"/>
              </a:cxn>
              <a:cxn ang="0">
                <a:pos x="626958" y="210423"/>
              </a:cxn>
              <a:cxn ang="0">
                <a:pos x="756001" y="98038"/>
              </a:cxn>
              <a:cxn ang="0">
                <a:pos x="827828" y="0"/>
              </a:cxn>
              <a:cxn ang="0">
                <a:pos x="899654" y="56193"/>
              </a:cxn>
              <a:cxn ang="0">
                <a:pos x="999480" y="139884"/>
              </a:cxn>
              <a:cxn ang="0">
                <a:pos x="1113915" y="182925"/>
              </a:cxn>
              <a:cxn ang="0">
                <a:pos x="1214959" y="196076"/>
              </a:cxn>
              <a:cxn ang="0">
                <a:pos x="1314785" y="196076"/>
              </a:cxn>
              <a:cxn ang="0">
                <a:pos x="1429220" y="196076"/>
              </a:cxn>
              <a:cxn ang="0">
                <a:pos x="1515655" y="196076"/>
              </a:cxn>
              <a:cxn ang="0">
                <a:pos x="1600873" y="196076"/>
              </a:cxn>
              <a:cxn ang="0">
                <a:pos x="1701916" y="168578"/>
              </a:cxn>
              <a:cxn ang="0">
                <a:pos x="1801743" y="112385"/>
              </a:cxn>
              <a:cxn ang="0">
                <a:pos x="1901569" y="70540"/>
              </a:cxn>
              <a:cxn ang="0">
                <a:pos x="2059830" y="139884"/>
              </a:cxn>
              <a:cxn ang="0">
                <a:pos x="2216874" y="210423"/>
              </a:cxn>
              <a:cxn ang="0">
                <a:pos x="2316700" y="224770"/>
              </a:cxn>
              <a:cxn ang="0">
                <a:pos x="2460353" y="239118"/>
              </a:cxn>
              <a:cxn ang="0">
                <a:pos x="2618614" y="239118"/>
              </a:cxn>
              <a:cxn ang="0">
                <a:pos x="2718440" y="224770"/>
              </a:cxn>
              <a:cxn ang="0">
                <a:pos x="2818266" y="196076"/>
              </a:cxn>
              <a:cxn ang="0">
                <a:pos x="2919310" y="168578"/>
              </a:cxn>
              <a:cxn ang="0">
                <a:pos x="3004528" y="112385"/>
              </a:cxn>
              <a:cxn ang="0">
                <a:pos x="3104354" y="196076"/>
              </a:cxn>
              <a:cxn ang="0">
                <a:pos x="3290615" y="224770"/>
              </a:cxn>
              <a:cxn ang="0">
                <a:pos x="3405050" y="239118"/>
              </a:cxn>
              <a:cxn ang="0">
                <a:pos x="3520703" y="239118"/>
              </a:cxn>
              <a:cxn ang="0">
                <a:pos x="3620529" y="239118"/>
              </a:cxn>
              <a:cxn ang="0">
                <a:pos x="3720355" y="239118"/>
              </a:cxn>
              <a:cxn ang="0">
                <a:pos x="3821399" y="224770"/>
              </a:cxn>
              <a:cxn ang="0">
                <a:pos x="3921225" y="168578"/>
              </a:cxn>
              <a:cxn ang="0">
                <a:pos x="4021051" y="139884"/>
              </a:cxn>
              <a:cxn ang="0">
                <a:pos x="4107486" y="210423"/>
              </a:cxn>
              <a:cxn ang="0">
                <a:pos x="4236530" y="239118"/>
              </a:cxn>
              <a:cxn ang="0">
                <a:pos x="4321748" y="253465"/>
              </a:cxn>
              <a:cxn ang="0">
                <a:pos x="4408183" y="253465"/>
              </a:cxn>
              <a:cxn ang="0">
                <a:pos x="4537226" y="266616"/>
              </a:cxn>
              <a:cxn ang="0">
                <a:pos x="4637053" y="266616"/>
              </a:cxn>
              <a:cxn ang="0">
                <a:pos x="4751488" y="266616"/>
              </a:cxn>
              <a:cxn ang="0">
                <a:pos x="4837923" y="253465"/>
              </a:cxn>
              <a:cxn ang="0">
                <a:pos x="4937749" y="210423"/>
              </a:cxn>
            </a:cxnLst>
            <a:pathLst>
              <a:path w="4092" h="320">
                <a:moveTo>
                  <a:pt x="0" y="319"/>
                </a:moveTo>
                <a:lnTo>
                  <a:pt x="80" y="306"/>
                </a:lnTo>
                <a:lnTo>
                  <a:pt x="116" y="306"/>
                </a:lnTo>
                <a:lnTo>
                  <a:pt x="151" y="294"/>
                </a:lnTo>
                <a:lnTo>
                  <a:pt x="210" y="282"/>
                </a:lnTo>
                <a:lnTo>
                  <a:pt x="245" y="270"/>
                </a:lnTo>
                <a:lnTo>
                  <a:pt x="304" y="247"/>
                </a:lnTo>
                <a:lnTo>
                  <a:pt x="374" y="235"/>
                </a:lnTo>
                <a:lnTo>
                  <a:pt x="468" y="200"/>
                </a:lnTo>
                <a:lnTo>
                  <a:pt x="515" y="176"/>
                </a:lnTo>
                <a:lnTo>
                  <a:pt x="563" y="129"/>
                </a:lnTo>
                <a:lnTo>
                  <a:pt x="621" y="82"/>
                </a:lnTo>
                <a:lnTo>
                  <a:pt x="657" y="47"/>
                </a:lnTo>
                <a:lnTo>
                  <a:pt x="680" y="0"/>
                </a:lnTo>
                <a:lnTo>
                  <a:pt x="715" y="12"/>
                </a:lnTo>
                <a:lnTo>
                  <a:pt x="739" y="47"/>
                </a:lnTo>
                <a:lnTo>
                  <a:pt x="774" y="70"/>
                </a:lnTo>
                <a:lnTo>
                  <a:pt x="821" y="117"/>
                </a:lnTo>
                <a:lnTo>
                  <a:pt x="868" y="141"/>
                </a:lnTo>
                <a:lnTo>
                  <a:pt x="915" y="153"/>
                </a:lnTo>
                <a:lnTo>
                  <a:pt x="951" y="164"/>
                </a:lnTo>
                <a:lnTo>
                  <a:pt x="998" y="164"/>
                </a:lnTo>
                <a:lnTo>
                  <a:pt x="1033" y="164"/>
                </a:lnTo>
                <a:lnTo>
                  <a:pt x="1080" y="164"/>
                </a:lnTo>
                <a:lnTo>
                  <a:pt x="1127" y="164"/>
                </a:lnTo>
                <a:lnTo>
                  <a:pt x="1174" y="164"/>
                </a:lnTo>
                <a:lnTo>
                  <a:pt x="1209" y="164"/>
                </a:lnTo>
                <a:lnTo>
                  <a:pt x="1245" y="164"/>
                </a:lnTo>
                <a:lnTo>
                  <a:pt x="1280" y="164"/>
                </a:lnTo>
                <a:lnTo>
                  <a:pt x="1315" y="164"/>
                </a:lnTo>
                <a:lnTo>
                  <a:pt x="1351" y="153"/>
                </a:lnTo>
                <a:lnTo>
                  <a:pt x="1398" y="141"/>
                </a:lnTo>
                <a:lnTo>
                  <a:pt x="1445" y="117"/>
                </a:lnTo>
                <a:lnTo>
                  <a:pt x="1480" y="94"/>
                </a:lnTo>
                <a:lnTo>
                  <a:pt x="1515" y="82"/>
                </a:lnTo>
                <a:lnTo>
                  <a:pt x="1562" y="59"/>
                </a:lnTo>
                <a:lnTo>
                  <a:pt x="1621" y="70"/>
                </a:lnTo>
                <a:lnTo>
                  <a:pt x="1692" y="117"/>
                </a:lnTo>
                <a:lnTo>
                  <a:pt x="1751" y="153"/>
                </a:lnTo>
                <a:lnTo>
                  <a:pt x="1821" y="176"/>
                </a:lnTo>
                <a:lnTo>
                  <a:pt x="1868" y="176"/>
                </a:lnTo>
                <a:lnTo>
                  <a:pt x="1903" y="188"/>
                </a:lnTo>
                <a:lnTo>
                  <a:pt x="1974" y="188"/>
                </a:lnTo>
                <a:lnTo>
                  <a:pt x="2021" y="200"/>
                </a:lnTo>
                <a:lnTo>
                  <a:pt x="2092" y="200"/>
                </a:lnTo>
                <a:lnTo>
                  <a:pt x="2151" y="200"/>
                </a:lnTo>
                <a:lnTo>
                  <a:pt x="2198" y="200"/>
                </a:lnTo>
                <a:lnTo>
                  <a:pt x="2233" y="188"/>
                </a:lnTo>
                <a:lnTo>
                  <a:pt x="2268" y="188"/>
                </a:lnTo>
                <a:lnTo>
                  <a:pt x="2315" y="164"/>
                </a:lnTo>
                <a:lnTo>
                  <a:pt x="2362" y="164"/>
                </a:lnTo>
                <a:lnTo>
                  <a:pt x="2398" y="141"/>
                </a:lnTo>
                <a:lnTo>
                  <a:pt x="2433" y="129"/>
                </a:lnTo>
                <a:lnTo>
                  <a:pt x="2468" y="94"/>
                </a:lnTo>
                <a:lnTo>
                  <a:pt x="2515" y="129"/>
                </a:lnTo>
                <a:lnTo>
                  <a:pt x="2550" y="164"/>
                </a:lnTo>
                <a:lnTo>
                  <a:pt x="2633" y="176"/>
                </a:lnTo>
                <a:lnTo>
                  <a:pt x="2703" y="188"/>
                </a:lnTo>
                <a:lnTo>
                  <a:pt x="2762" y="200"/>
                </a:lnTo>
                <a:lnTo>
                  <a:pt x="2797" y="200"/>
                </a:lnTo>
                <a:lnTo>
                  <a:pt x="2833" y="200"/>
                </a:lnTo>
                <a:lnTo>
                  <a:pt x="2892" y="200"/>
                </a:lnTo>
                <a:lnTo>
                  <a:pt x="2939" y="200"/>
                </a:lnTo>
                <a:lnTo>
                  <a:pt x="2974" y="200"/>
                </a:lnTo>
                <a:lnTo>
                  <a:pt x="3009" y="200"/>
                </a:lnTo>
                <a:lnTo>
                  <a:pt x="3056" y="200"/>
                </a:lnTo>
                <a:lnTo>
                  <a:pt x="3103" y="200"/>
                </a:lnTo>
                <a:lnTo>
                  <a:pt x="3139" y="188"/>
                </a:lnTo>
                <a:lnTo>
                  <a:pt x="3174" y="164"/>
                </a:lnTo>
                <a:lnTo>
                  <a:pt x="3221" y="141"/>
                </a:lnTo>
                <a:lnTo>
                  <a:pt x="3256" y="117"/>
                </a:lnTo>
                <a:lnTo>
                  <a:pt x="3303" y="117"/>
                </a:lnTo>
                <a:lnTo>
                  <a:pt x="3327" y="153"/>
                </a:lnTo>
                <a:lnTo>
                  <a:pt x="3374" y="176"/>
                </a:lnTo>
                <a:lnTo>
                  <a:pt x="3444" y="188"/>
                </a:lnTo>
                <a:lnTo>
                  <a:pt x="3480" y="200"/>
                </a:lnTo>
                <a:lnTo>
                  <a:pt x="3515" y="200"/>
                </a:lnTo>
                <a:lnTo>
                  <a:pt x="3550" y="212"/>
                </a:lnTo>
                <a:lnTo>
                  <a:pt x="3586" y="212"/>
                </a:lnTo>
                <a:lnTo>
                  <a:pt x="3621" y="212"/>
                </a:lnTo>
                <a:lnTo>
                  <a:pt x="3668" y="223"/>
                </a:lnTo>
                <a:lnTo>
                  <a:pt x="3727" y="223"/>
                </a:lnTo>
                <a:lnTo>
                  <a:pt x="3774" y="223"/>
                </a:lnTo>
                <a:lnTo>
                  <a:pt x="3809" y="223"/>
                </a:lnTo>
                <a:lnTo>
                  <a:pt x="3856" y="223"/>
                </a:lnTo>
                <a:lnTo>
                  <a:pt x="3903" y="223"/>
                </a:lnTo>
                <a:lnTo>
                  <a:pt x="3939" y="212"/>
                </a:lnTo>
                <a:lnTo>
                  <a:pt x="3974" y="212"/>
                </a:lnTo>
                <a:lnTo>
                  <a:pt x="4021" y="188"/>
                </a:lnTo>
                <a:lnTo>
                  <a:pt x="4056" y="176"/>
                </a:lnTo>
                <a:lnTo>
                  <a:pt x="4091" y="164"/>
                </a:lnTo>
              </a:path>
            </a:pathLst>
          </a:custGeom>
          <a:noFill/>
          <a:ln w="50800" cap="rnd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17412" name="Freeform 6"/>
          <p:cNvSpPr/>
          <p:nvPr/>
        </p:nvSpPr>
        <p:spPr>
          <a:xfrm>
            <a:off x="2174875" y="2851150"/>
            <a:ext cx="3127375" cy="3625850"/>
          </a:xfrm>
          <a:custGeom>
            <a:avLst/>
            <a:gdLst/>
            <a:ahLst/>
            <a:cxnLst>
              <a:cxn ang="0">
                <a:pos x="1037587" y="125939"/>
              </a:cxn>
              <a:cxn ang="0">
                <a:pos x="864656" y="281864"/>
              </a:cxn>
              <a:cxn ang="0">
                <a:pos x="714863" y="365823"/>
              </a:cxn>
              <a:cxn ang="0">
                <a:pos x="576031" y="465375"/>
              </a:cxn>
              <a:cxn ang="0">
                <a:pos x="494437" y="634494"/>
              </a:cxn>
              <a:cxn ang="0">
                <a:pos x="448160" y="803612"/>
              </a:cxn>
              <a:cxn ang="0">
                <a:pos x="367783" y="987124"/>
              </a:cxn>
              <a:cxn ang="0">
                <a:pos x="321506" y="1170635"/>
              </a:cxn>
              <a:cxn ang="0">
                <a:pos x="252090" y="1354146"/>
              </a:cxn>
              <a:cxn ang="0">
                <a:pos x="196070" y="1550851"/>
              </a:cxn>
              <a:cxn ang="0">
                <a:pos x="125436" y="1734363"/>
              </a:cxn>
              <a:cxn ang="0">
                <a:pos x="80376" y="1903481"/>
              </a:cxn>
              <a:cxn ang="0">
                <a:pos x="21921" y="2101386"/>
              </a:cxn>
              <a:cxn ang="0">
                <a:pos x="0" y="2299290"/>
              </a:cxn>
              <a:cxn ang="0">
                <a:pos x="9743" y="2537975"/>
              </a:cxn>
              <a:cxn ang="0">
                <a:pos x="80376" y="2735880"/>
              </a:cxn>
              <a:cxn ang="0">
                <a:pos x="160753" y="2904998"/>
              </a:cxn>
              <a:cxn ang="0">
                <a:pos x="298367" y="3074116"/>
              </a:cxn>
              <a:cxn ang="0">
                <a:pos x="414061" y="3215648"/>
              </a:cxn>
              <a:cxn ang="0">
                <a:pos x="563853" y="3357180"/>
              </a:cxn>
              <a:cxn ang="0">
                <a:pos x="806200" y="3497512"/>
              </a:cxn>
              <a:cxn ang="0">
                <a:pos x="980349" y="3539492"/>
              </a:cxn>
              <a:cxn ang="0">
                <a:pos x="1315251" y="3610258"/>
              </a:cxn>
              <a:cxn ang="0">
                <a:pos x="1591697" y="3624651"/>
              </a:cxn>
              <a:cxn ang="0">
                <a:pos x="1764629" y="3553885"/>
              </a:cxn>
              <a:cxn ang="0">
                <a:pos x="1960699" y="3469925"/>
              </a:cxn>
              <a:cxn ang="0">
                <a:pos x="2133630" y="3384766"/>
              </a:cxn>
              <a:cxn ang="0">
                <a:pos x="2283422" y="3328394"/>
              </a:cxn>
              <a:cxn ang="0">
                <a:pos x="2445393" y="3314001"/>
              </a:cxn>
              <a:cxn ang="0">
                <a:pos x="2630502" y="3300807"/>
              </a:cxn>
              <a:cxn ang="0">
                <a:pos x="2780295" y="3215648"/>
              </a:cxn>
              <a:cxn ang="0">
                <a:pos x="2953226" y="3074116"/>
              </a:cxn>
              <a:cxn ang="0">
                <a:pos x="3079880" y="2863018"/>
              </a:cxn>
              <a:cxn ang="0">
                <a:pos x="3115197" y="2679507"/>
              </a:cxn>
              <a:cxn ang="0">
                <a:pos x="3126157" y="2495995"/>
              </a:cxn>
              <a:cxn ang="0">
                <a:pos x="3126157" y="2256111"/>
              </a:cxn>
              <a:cxn ang="0">
                <a:pos x="3090840" y="2059406"/>
              </a:cxn>
              <a:cxn ang="0">
                <a:pos x="3044563" y="1875895"/>
              </a:cxn>
              <a:cxn ang="0">
                <a:pos x="2987325" y="1650403"/>
              </a:cxn>
              <a:cxn ang="0">
                <a:pos x="2928869" y="1423713"/>
              </a:cxn>
              <a:cxn ang="0">
                <a:pos x="2872850" y="1212615"/>
              </a:cxn>
              <a:cxn ang="0">
                <a:pos x="2721839" y="1057889"/>
              </a:cxn>
              <a:cxn ang="0">
                <a:pos x="2595185" y="930751"/>
              </a:cxn>
              <a:cxn ang="0">
                <a:pos x="2456353" y="747239"/>
              </a:cxn>
              <a:cxn ang="0">
                <a:pos x="2238363" y="592514"/>
              </a:cxn>
              <a:cxn ang="0">
                <a:pos x="2076392" y="450982"/>
              </a:cxn>
              <a:cxn ang="0">
                <a:pos x="1903461" y="409003"/>
              </a:cxn>
              <a:cxn ang="0">
                <a:pos x="1741490" y="281864"/>
              </a:cxn>
              <a:cxn ang="0">
                <a:pos x="1591697" y="112746"/>
              </a:cxn>
              <a:cxn ang="0">
                <a:pos x="1429727" y="27587"/>
              </a:cxn>
              <a:cxn ang="0">
                <a:pos x="1256796" y="0"/>
              </a:cxn>
            </a:cxnLst>
            <a:pathLst>
              <a:path w="2568" h="3023">
                <a:moveTo>
                  <a:pt x="946" y="9"/>
                </a:moveTo>
                <a:lnTo>
                  <a:pt x="919" y="70"/>
                </a:lnTo>
                <a:lnTo>
                  <a:pt x="881" y="105"/>
                </a:lnTo>
                <a:lnTo>
                  <a:pt x="852" y="105"/>
                </a:lnTo>
                <a:lnTo>
                  <a:pt x="814" y="129"/>
                </a:lnTo>
                <a:lnTo>
                  <a:pt x="776" y="176"/>
                </a:lnTo>
                <a:lnTo>
                  <a:pt x="728" y="200"/>
                </a:lnTo>
                <a:lnTo>
                  <a:pt x="710" y="235"/>
                </a:lnTo>
                <a:lnTo>
                  <a:pt x="682" y="258"/>
                </a:lnTo>
                <a:lnTo>
                  <a:pt x="644" y="270"/>
                </a:lnTo>
                <a:lnTo>
                  <a:pt x="615" y="294"/>
                </a:lnTo>
                <a:lnTo>
                  <a:pt x="587" y="305"/>
                </a:lnTo>
                <a:lnTo>
                  <a:pt x="558" y="317"/>
                </a:lnTo>
                <a:lnTo>
                  <a:pt x="529" y="341"/>
                </a:lnTo>
                <a:lnTo>
                  <a:pt x="501" y="364"/>
                </a:lnTo>
                <a:lnTo>
                  <a:pt x="473" y="388"/>
                </a:lnTo>
                <a:lnTo>
                  <a:pt x="445" y="423"/>
                </a:lnTo>
                <a:lnTo>
                  <a:pt x="435" y="458"/>
                </a:lnTo>
                <a:lnTo>
                  <a:pt x="406" y="494"/>
                </a:lnTo>
                <a:lnTo>
                  <a:pt x="406" y="529"/>
                </a:lnTo>
                <a:lnTo>
                  <a:pt x="397" y="564"/>
                </a:lnTo>
                <a:lnTo>
                  <a:pt x="397" y="599"/>
                </a:lnTo>
                <a:lnTo>
                  <a:pt x="378" y="635"/>
                </a:lnTo>
                <a:lnTo>
                  <a:pt x="368" y="670"/>
                </a:lnTo>
                <a:lnTo>
                  <a:pt x="340" y="705"/>
                </a:lnTo>
                <a:lnTo>
                  <a:pt x="331" y="740"/>
                </a:lnTo>
                <a:lnTo>
                  <a:pt x="302" y="788"/>
                </a:lnTo>
                <a:lnTo>
                  <a:pt x="302" y="823"/>
                </a:lnTo>
                <a:lnTo>
                  <a:pt x="293" y="870"/>
                </a:lnTo>
                <a:lnTo>
                  <a:pt x="274" y="905"/>
                </a:lnTo>
                <a:lnTo>
                  <a:pt x="264" y="940"/>
                </a:lnTo>
                <a:lnTo>
                  <a:pt x="264" y="976"/>
                </a:lnTo>
                <a:lnTo>
                  <a:pt x="245" y="1011"/>
                </a:lnTo>
                <a:lnTo>
                  <a:pt x="236" y="1046"/>
                </a:lnTo>
                <a:lnTo>
                  <a:pt x="217" y="1093"/>
                </a:lnTo>
                <a:lnTo>
                  <a:pt x="207" y="1129"/>
                </a:lnTo>
                <a:lnTo>
                  <a:pt x="207" y="1164"/>
                </a:lnTo>
                <a:lnTo>
                  <a:pt x="189" y="1211"/>
                </a:lnTo>
                <a:lnTo>
                  <a:pt x="169" y="1258"/>
                </a:lnTo>
                <a:lnTo>
                  <a:pt x="161" y="1293"/>
                </a:lnTo>
                <a:lnTo>
                  <a:pt x="132" y="1340"/>
                </a:lnTo>
                <a:lnTo>
                  <a:pt x="123" y="1376"/>
                </a:lnTo>
                <a:lnTo>
                  <a:pt x="113" y="1411"/>
                </a:lnTo>
                <a:lnTo>
                  <a:pt x="103" y="1446"/>
                </a:lnTo>
                <a:lnTo>
                  <a:pt x="94" y="1481"/>
                </a:lnTo>
                <a:lnTo>
                  <a:pt x="85" y="1517"/>
                </a:lnTo>
                <a:lnTo>
                  <a:pt x="75" y="1552"/>
                </a:lnTo>
                <a:lnTo>
                  <a:pt x="66" y="1587"/>
                </a:lnTo>
                <a:lnTo>
                  <a:pt x="46" y="1646"/>
                </a:lnTo>
                <a:lnTo>
                  <a:pt x="37" y="1681"/>
                </a:lnTo>
                <a:lnTo>
                  <a:pt x="28" y="1717"/>
                </a:lnTo>
                <a:lnTo>
                  <a:pt x="18" y="1752"/>
                </a:lnTo>
                <a:lnTo>
                  <a:pt x="8" y="1799"/>
                </a:lnTo>
                <a:lnTo>
                  <a:pt x="8" y="1834"/>
                </a:lnTo>
                <a:lnTo>
                  <a:pt x="0" y="1881"/>
                </a:lnTo>
                <a:lnTo>
                  <a:pt x="0" y="1917"/>
                </a:lnTo>
                <a:lnTo>
                  <a:pt x="0" y="1964"/>
                </a:lnTo>
                <a:lnTo>
                  <a:pt x="8" y="2011"/>
                </a:lnTo>
                <a:lnTo>
                  <a:pt x="8" y="2058"/>
                </a:lnTo>
                <a:lnTo>
                  <a:pt x="8" y="2116"/>
                </a:lnTo>
                <a:lnTo>
                  <a:pt x="8" y="2152"/>
                </a:lnTo>
                <a:lnTo>
                  <a:pt x="37" y="2199"/>
                </a:lnTo>
                <a:lnTo>
                  <a:pt x="46" y="2234"/>
                </a:lnTo>
                <a:lnTo>
                  <a:pt x="66" y="2281"/>
                </a:lnTo>
                <a:lnTo>
                  <a:pt x="75" y="2316"/>
                </a:lnTo>
                <a:lnTo>
                  <a:pt x="103" y="2352"/>
                </a:lnTo>
                <a:lnTo>
                  <a:pt x="123" y="2387"/>
                </a:lnTo>
                <a:lnTo>
                  <a:pt x="132" y="2422"/>
                </a:lnTo>
                <a:lnTo>
                  <a:pt x="161" y="2458"/>
                </a:lnTo>
                <a:lnTo>
                  <a:pt x="189" y="2493"/>
                </a:lnTo>
                <a:lnTo>
                  <a:pt x="207" y="2528"/>
                </a:lnTo>
                <a:lnTo>
                  <a:pt x="245" y="2563"/>
                </a:lnTo>
                <a:lnTo>
                  <a:pt x="274" y="2587"/>
                </a:lnTo>
                <a:lnTo>
                  <a:pt x="293" y="2622"/>
                </a:lnTo>
                <a:lnTo>
                  <a:pt x="322" y="2646"/>
                </a:lnTo>
                <a:lnTo>
                  <a:pt x="340" y="2681"/>
                </a:lnTo>
                <a:lnTo>
                  <a:pt x="368" y="2716"/>
                </a:lnTo>
                <a:lnTo>
                  <a:pt x="397" y="2740"/>
                </a:lnTo>
                <a:lnTo>
                  <a:pt x="426" y="2775"/>
                </a:lnTo>
                <a:lnTo>
                  <a:pt x="463" y="2799"/>
                </a:lnTo>
                <a:lnTo>
                  <a:pt x="511" y="2822"/>
                </a:lnTo>
                <a:lnTo>
                  <a:pt x="539" y="2834"/>
                </a:lnTo>
                <a:lnTo>
                  <a:pt x="596" y="2881"/>
                </a:lnTo>
                <a:lnTo>
                  <a:pt x="662" y="2916"/>
                </a:lnTo>
                <a:lnTo>
                  <a:pt x="700" y="2928"/>
                </a:lnTo>
                <a:lnTo>
                  <a:pt x="728" y="2940"/>
                </a:lnTo>
                <a:lnTo>
                  <a:pt x="766" y="2951"/>
                </a:lnTo>
                <a:lnTo>
                  <a:pt x="805" y="2951"/>
                </a:lnTo>
                <a:lnTo>
                  <a:pt x="833" y="2963"/>
                </a:lnTo>
                <a:lnTo>
                  <a:pt x="871" y="2975"/>
                </a:lnTo>
                <a:lnTo>
                  <a:pt x="956" y="2999"/>
                </a:lnTo>
                <a:lnTo>
                  <a:pt x="1080" y="3010"/>
                </a:lnTo>
                <a:lnTo>
                  <a:pt x="1174" y="3022"/>
                </a:lnTo>
                <a:lnTo>
                  <a:pt x="1203" y="3022"/>
                </a:lnTo>
                <a:lnTo>
                  <a:pt x="1269" y="3022"/>
                </a:lnTo>
                <a:lnTo>
                  <a:pt x="1307" y="3022"/>
                </a:lnTo>
                <a:lnTo>
                  <a:pt x="1345" y="3022"/>
                </a:lnTo>
                <a:lnTo>
                  <a:pt x="1373" y="3010"/>
                </a:lnTo>
                <a:lnTo>
                  <a:pt x="1402" y="2987"/>
                </a:lnTo>
                <a:lnTo>
                  <a:pt x="1449" y="2963"/>
                </a:lnTo>
                <a:lnTo>
                  <a:pt x="1496" y="2928"/>
                </a:lnTo>
                <a:lnTo>
                  <a:pt x="1524" y="2916"/>
                </a:lnTo>
                <a:lnTo>
                  <a:pt x="1572" y="2904"/>
                </a:lnTo>
                <a:lnTo>
                  <a:pt x="1610" y="2893"/>
                </a:lnTo>
                <a:lnTo>
                  <a:pt x="1667" y="2893"/>
                </a:lnTo>
                <a:lnTo>
                  <a:pt x="1695" y="2881"/>
                </a:lnTo>
                <a:lnTo>
                  <a:pt x="1714" y="2846"/>
                </a:lnTo>
                <a:lnTo>
                  <a:pt x="1752" y="2822"/>
                </a:lnTo>
                <a:lnTo>
                  <a:pt x="1780" y="2799"/>
                </a:lnTo>
                <a:lnTo>
                  <a:pt x="1809" y="2799"/>
                </a:lnTo>
                <a:lnTo>
                  <a:pt x="1838" y="2787"/>
                </a:lnTo>
                <a:lnTo>
                  <a:pt x="1875" y="2775"/>
                </a:lnTo>
                <a:lnTo>
                  <a:pt x="1913" y="2763"/>
                </a:lnTo>
                <a:lnTo>
                  <a:pt x="1941" y="2763"/>
                </a:lnTo>
                <a:lnTo>
                  <a:pt x="1970" y="2763"/>
                </a:lnTo>
                <a:lnTo>
                  <a:pt x="2008" y="2763"/>
                </a:lnTo>
                <a:lnTo>
                  <a:pt x="2055" y="2763"/>
                </a:lnTo>
                <a:lnTo>
                  <a:pt x="2093" y="2763"/>
                </a:lnTo>
                <a:lnTo>
                  <a:pt x="2131" y="2763"/>
                </a:lnTo>
                <a:lnTo>
                  <a:pt x="2160" y="2752"/>
                </a:lnTo>
                <a:lnTo>
                  <a:pt x="2198" y="2740"/>
                </a:lnTo>
                <a:lnTo>
                  <a:pt x="2226" y="2728"/>
                </a:lnTo>
                <a:lnTo>
                  <a:pt x="2254" y="2704"/>
                </a:lnTo>
                <a:lnTo>
                  <a:pt x="2283" y="2681"/>
                </a:lnTo>
                <a:lnTo>
                  <a:pt x="2330" y="2646"/>
                </a:lnTo>
                <a:lnTo>
                  <a:pt x="2368" y="2599"/>
                </a:lnTo>
                <a:lnTo>
                  <a:pt x="2397" y="2587"/>
                </a:lnTo>
                <a:lnTo>
                  <a:pt x="2425" y="2563"/>
                </a:lnTo>
                <a:lnTo>
                  <a:pt x="2463" y="2516"/>
                </a:lnTo>
                <a:lnTo>
                  <a:pt x="2482" y="2469"/>
                </a:lnTo>
                <a:lnTo>
                  <a:pt x="2510" y="2434"/>
                </a:lnTo>
                <a:lnTo>
                  <a:pt x="2529" y="2387"/>
                </a:lnTo>
                <a:lnTo>
                  <a:pt x="2548" y="2352"/>
                </a:lnTo>
                <a:lnTo>
                  <a:pt x="2548" y="2316"/>
                </a:lnTo>
                <a:lnTo>
                  <a:pt x="2558" y="2269"/>
                </a:lnTo>
                <a:lnTo>
                  <a:pt x="2558" y="2234"/>
                </a:lnTo>
                <a:lnTo>
                  <a:pt x="2567" y="2199"/>
                </a:lnTo>
                <a:lnTo>
                  <a:pt x="2567" y="2164"/>
                </a:lnTo>
                <a:lnTo>
                  <a:pt x="2567" y="2116"/>
                </a:lnTo>
                <a:lnTo>
                  <a:pt x="2567" y="2081"/>
                </a:lnTo>
                <a:lnTo>
                  <a:pt x="2567" y="2034"/>
                </a:lnTo>
                <a:lnTo>
                  <a:pt x="2567" y="1987"/>
                </a:lnTo>
                <a:lnTo>
                  <a:pt x="2567" y="1940"/>
                </a:lnTo>
                <a:lnTo>
                  <a:pt x="2567" y="1881"/>
                </a:lnTo>
                <a:lnTo>
                  <a:pt x="2558" y="1846"/>
                </a:lnTo>
                <a:lnTo>
                  <a:pt x="2558" y="1799"/>
                </a:lnTo>
                <a:lnTo>
                  <a:pt x="2548" y="1764"/>
                </a:lnTo>
                <a:lnTo>
                  <a:pt x="2538" y="1717"/>
                </a:lnTo>
                <a:lnTo>
                  <a:pt x="2529" y="1670"/>
                </a:lnTo>
                <a:lnTo>
                  <a:pt x="2529" y="1634"/>
                </a:lnTo>
                <a:lnTo>
                  <a:pt x="2510" y="1599"/>
                </a:lnTo>
                <a:lnTo>
                  <a:pt x="2500" y="1564"/>
                </a:lnTo>
                <a:lnTo>
                  <a:pt x="2482" y="1505"/>
                </a:lnTo>
                <a:lnTo>
                  <a:pt x="2482" y="1470"/>
                </a:lnTo>
                <a:lnTo>
                  <a:pt x="2463" y="1434"/>
                </a:lnTo>
                <a:lnTo>
                  <a:pt x="2453" y="1376"/>
                </a:lnTo>
                <a:lnTo>
                  <a:pt x="2444" y="1329"/>
                </a:lnTo>
                <a:lnTo>
                  <a:pt x="2434" y="1293"/>
                </a:lnTo>
                <a:lnTo>
                  <a:pt x="2425" y="1246"/>
                </a:lnTo>
                <a:lnTo>
                  <a:pt x="2405" y="1187"/>
                </a:lnTo>
                <a:lnTo>
                  <a:pt x="2397" y="1140"/>
                </a:lnTo>
                <a:lnTo>
                  <a:pt x="2387" y="1105"/>
                </a:lnTo>
                <a:lnTo>
                  <a:pt x="2377" y="1058"/>
                </a:lnTo>
                <a:lnTo>
                  <a:pt x="2359" y="1011"/>
                </a:lnTo>
                <a:lnTo>
                  <a:pt x="2339" y="976"/>
                </a:lnTo>
                <a:lnTo>
                  <a:pt x="2311" y="929"/>
                </a:lnTo>
                <a:lnTo>
                  <a:pt x="2264" y="893"/>
                </a:lnTo>
                <a:lnTo>
                  <a:pt x="2235" y="882"/>
                </a:lnTo>
                <a:lnTo>
                  <a:pt x="2206" y="858"/>
                </a:lnTo>
                <a:lnTo>
                  <a:pt x="2178" y="835"/>
                </a:lnTo>
                <a:lnTo>
                  <a:pt x="2160" y="799"/>
                </a:lnTo>
                <a:lnTo>
                  <a:pt x="2131" y="776"/>
                </a:lnTo>
                <a:lnTo>
                  <a:pt x="2103" y="740"/>
                </a:lnTo>
                <a:lnTo>
                  <a:pt x="2065" y="682"/>
                </a:lnTo>
                <a:lnTo>
                  <a:pt x="2037" y="670"/>
                </a:lnTo>
                <a:lnTo>
                  <a:pt x="2017" y="623"/>
                </a:lnTo>
                <a:lnTo>
                  <a:pt x="1979" y="599"/>
                </a:lnTo>
                <a:lnTo>
                  <a:pt x="1941" y="564"/>
                </a:lnTo>
                <a:lnTo>
                  <a:pt x="1875" y="517"/>
                </a:lnTo>
                <a:lnTo>
                  <a:pt x="1838" y="494"/>
                </a:lnTo>
                <a:lnTo>
                  <a:pt x="1800" y="458"/>
                </a:lnTo>
                <a:lnTo>
                  <a:pt x="1771" y="423"/>
                </a:lnTo>
                <a:lnTo>
                  <a:pt x="1733" y="399"/>
                </a:lnTo>
                <a:lnTo>
                  <a:pt x="1705" y="376"/>
                </a:lnTo>
                <a:lnTo>
                  <a:pt x="1676" y="376"/>
                </a:lnTo>
                <a:lnTo>
                  <a:pt x="1639" y="376"/>
                </a:lnTo>
                <a:lnTo>
                  <a:pt x="1610" y="364"/>
                </a:lnTo>
                <a:lnTo>
                  <a:pt x="1563" y="341"/>
                </a:lnTo>
                <a:lnTo>
                  <a:pt x="1524" y="305"/>
                </a:lnTo>
                <a:lnTo>
                  <a:pt x="1486" y="294"/>
                </a:lnTo>
                <a:lnTo>
                  <a:pt x="1458" y="270"/>
                </a:lnTo>
                <a:lnTo>
                  <a:pt x="1430" y="235"/>
                </a:lnTo>
                <a:lnTo>
                  <a:pt x="1392" y="188"/>
                </a:lnTo>
                <a:lnTo>
                  <a:pt x="1373" y="152"/>
                </a:lnTo>
                <a:lnTo>
                  <a:pt x="1345" y="117"/>
                </a:lnTo>
                <a:lnTo>
                  <a:pt x="1307" y="94"/>
                </a:lnTo>
                <a:lnTo>
                  <a:pt x="1279" y="70"/>
                </a:lnTo>
                <a:lnTo>
                  <a:pt x="1250" y="47"/>
                </a:lnTo>
                <a:lnTo>
                  <a:pt x="1221" y="35"/>
                </a:lnTo>
                <a:lnTo>
                  <a:pt x="1174" y="23"/>
                </a:lnTo>
                <a:lnTo>
                  <a:pt x="1146" y="11"/>
                </a:lnTo>
                <a:lnTo>
                  <a:pt x="1117" y="0"/>
                </a:lnTo>
                <a:lnTo>
                  <a:pt x="1070" y="0"/>
                </a:lnTo>
                <a:lnTo>
                  <a:pt x="1032" y="0"/>
                </a:lnTo>
                <a:lnTo>
                  <a:pt x="985" y="0"/>
                </a:lnTo>
                <a:lnTo>
                  <a:pt x="946" y="9"/>
                </a:lnTo>
                <a:lnTo>
                  <a:pt x="946" y="9"/>
                </a:lnTo>
              </a:path>
            </a:pathLst>
          </a:custGeom>
          <a:noFill/>
          <a:ln w="50800" cap="rnd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9975" name="Rectangle 7"/>
          <p:cNvSpPr>
            <a:spLocks noChangeArrowheads="1"/>
          </p:cNvSpPr>
          <p:nvPr/>
        </p:nvSpPr>
        <p:spPr bwMode="auto">
          <a:xfrm>
            <a:off x="2613025" y="3227388"/>
            <a:ext cx="20447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表面问题</a:t>
            </a:r>
            <a:endParaRPr kumimoji="1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</p:txBody>
      </p:sp>
      <p:sp>
        <p:nvSpPr>
          <p:cNvPr id="979976" name="Rectangle 8"/>
          <p:cNvSpPr>
            <a:spLocks noChangeArrowheads="1"/>
          </p:cNvSpPr>
          <p:nvPr/>
        </p:nvSpPr>
        <p:spPr bwMode="auto">
          <a:xfrm>
            <a:off x="2728913" y="4291013"/>
            <a:ext cx="198755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潜在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原因</a:t>
            </a:r>
            <a:endParaRPr kumimoji="1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</p:txBody>
      </p:sp>
      <p:sp>
        <p:nvSpPr>
          <p:cNvPr id="17415" name="Line 9"/>
          <p:cNvSpPr/>
          <p:nvPr/>
        </p:nvSpPr>
        <p:spPr>
          <a:xfrm>
            <a:off x="2262188" y="2700338"/>
            <a:ext cx="1109662" cy="574675"/>
          </a:xfrm>
          <a:prstGeom prst="line">
            <a:avLst/>
          </a:prstGeom>
          <a:ln w="50800" cap="flat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</p:sp>
      <p:sp>
        <p:nvSpPr>
          <p:cNvPr id="17416" name="Line 10"/>
          <p:cNvSpPr/>
          <p:nvPr/>
        </p:nvSpPr>
        <p:spPr>
          <a:xfrm>
            <a:off x="4014788" y="3028950"/>
            <a:ext cx="1168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17417" name="Text Box 11"/>
          <p:cNvSpPr txBox="1"/>
          <p:nvPr/>
        </p:nvSpPr>
        <p:spPr>
          <a:xfrm>
            <a:off x="5183188" y="2854325"/>
            <a:ext cx="2484437" cy="3667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现象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可感觉，可衡量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)</a:t>
            </a:r>
            <a:endParaRPr lang="en-US" altLang="zh-CN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7418" name="Line 12"/>
          <p:cNvSpPr/>
          <p:nvPr/>
        </p:nvSpPr>
        <p:spPr>
          <a:xfrm>
            <a:off x="4306888" y="4197350"/>
            <a:ext cx="1168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17419" name="Text Box 13"/>
          <p:cNvSpPr txBox="1"/>
          <p:nvPr/>
        </p:nvSpPr>
        <p:spPr>
          <a:xfrm>
            <a:off x="5307013" y="4005263"/>
            <a:ext cx="1928812" cy="3667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一次因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近因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)</a:t>
            </a:r>
            <a:endParaRPr lang="en-US" altLang="zh-CN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7420" name="Line 14"/>
          <p:cNvSpPr/>
          <p:nvPr/>
        </p:nvSpPr>
        <p:spPr>
          <a:xfrm>
            <a:off x="4424363" y="6010275"/>
            <a:ext cx="1168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17421" name="Text Box 15"/>
          <p:cNvSpPr txBox="1"/>
          <p:nvPr/>
        </p:nvSpPr>
        <p:spPr>
          <a:xfrm>
            <a:off x="5307013" y="5805488"/>
            <a:ext cx="1928812" cy="3667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</a:pP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N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次因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根因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)</a:t>
            </a:r>
            <a:endParaRPr lang="en-US" altLang="zh-CN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79984" name="Text Box 16"/>
          <p:cNvSpPr txBox="1">
            <a:spLocks noChangeArrowheads="1"/>
          </p:cNvSpPr>
          <p:nvPr/>
        </p:nvSpPr>
        <p:spPr bwMode="auto">
          <a:xfrm>
            <a:off x="7548563" y="2833688"/>
            <a:ext cx="120015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问题表象</a:t>
            </a:r>
            <a:endParaRPr kumimoji="0" lang="zh-CN" altLang="en-US" sz="20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9985" name="Text Box 17"/>
          <p:cNvSpPr txBox="1">
            <a:spLocks noChangeArrowheads="1"/>
          </p:cNvSpPr>
          <p:nvPr/>
        </p:nvSpPr>
        <p:spPr bwMode="auto">
          <a:xfrm>
            <a:off x="7548563" y="4044950"/>
            <a:ext cx="120015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直接原因</a:t>
            </a:r>
            <a:endParaRPr kumimoji="0" lang="zh-CN" altLang="en-US" sz="20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9986" name="Text Box 18"/>
          <p:cNvSpPr txBox="1">
            <a:spLocks noChangeArrowheads="1"/>
          </p:cNvSpPr>
          <p:nvPr/>
        </p:nvSpPr>
        <p:spPr bwMode="auto">
          <a:xfrm>
            <a:off x="7548563" y="4945063"/>
            <a:ext cx="120015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中间原因</a:t>
            </a:r>
            <a:endParaRPr kumimoji="0" lang="zh-CN" altLang="en-US" sz="20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9987" name="Text Box 19"/>
          <p:cNvSpPr txBox="1">
            <a:spLocks noChangeArrowheads="1"/>
          </p:cNvSpPr>
          <p:nvPr/>
        </p:nvSpPr>
        <p:spPr bwMode="auto">
          <a:xfrm>
            <a:off x="7548563" y="5845175"/>
            <a:ext cx="120015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根本原因</a:t>
            </a:r>
            <a:endParaRPr kumimoji="0" lang="zh-CN" altLang="en-US" sz="20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9988" name="Text Box 20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为什么要学习和使用5why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问题冰山</a:t>
            </a:r>
            <a:endParaRPr kumimoji="0" lang="zh-CN" altLang="en-US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9377" name="AutoShape 17"/>
          <p:cNvSpPr/>
          <p:nvPr/>
        </p:nvSpPr>
        <p:spPr>
          <a:xfrm>
            <a:off x="6011863" y="2347913"/>
            <a:ext cx="2092325" cy="309721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80421" tIns="40211" rIns="80421" bIns="40211"/>
          <a:p>
            <a:pPr defTabSz="805180" eaLnBrk="0" hangingPunct="0"/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、不是所有人都十分精通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个西格码术语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、使将来的参考书和问题指南更容易理解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、既考虑顾客的满意度又兼顾厂商的发展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9376" name="AutoShape 16"/>
          <p:cNvSpPr/>
          <p:nvPr/>
        </p:nvSpPr>
        <p:spPr>
          <a:xfrm>
            <a:off x="3419475" y="2347913"/>
            <a:ext cx="2092325" cy="309721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80421" tIns="40211" rIns="80421" bIns="40211"/>
          <a:p>
            <a:pPr defTabSz="805180" eaLnBrk="0" hangingPunct="0"/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5Why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图表会把因果路径简单地呈现出来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、因果会被概括成摘要而不需要技术细节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9375" name="AutoShape 15"/>
          <p:cNvSpPr/>
          <p:nvPr/>
        </p:nvSpPr>
        <p:spPr>
          <a:xfrm>
            <a:off x="755650" y="2347913"/>
            <a:ext cx="2092325" cy="309721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80421" tIns="40211" rIns="80421" bIns="40211"/>
          <a:p>
            <a:pPr defTabSz="805180" eaLnBrk="0" hangingPunct="0"/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、对已确定的问题根源做清晰的沟通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、对缺乏的能力作出说明以便发现问题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805180" eaLnBrk="0" hangingPunct="0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、重视潜在的系统性问题</a:t>
            </a:r>
            <a:endParaRPr lang="de-DE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为什么要学习和使用5why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8" name="Oval 4"/>
          <p:cNvSpPr/>
          <p:nvPr/>
        </p:nvSpPr>
        <p:spPr>
          <a:xfrm>
            <a:off x="887413" y="1865313"/>
            <a:ext cx="1828800" cy="612775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F7F7F7"/>
              </a:gs>
              <a:gs pos="100000">
                <a:srgbClr val="DFDFDF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18439" name="Rectangle 5"/>
          <p:cNvSpPr/>
          <p:nvPr/>
        </p:nvSpPr>
        <p:spPr>
          <a:xfrm>
            <a:off x="1100138" y="1971675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1C1C1C"/>
                </a:solidFill>
                <a:latin typeface="方正北魏楷书简体" pitchFamily="65" charset="-122"/>
                <a:ea typeface="方正北魏楷书简体" pitchFamily="65" charset="-122"/>
              </a:rPr>
              <a:t>顾客需求</a:t>
            </a:r>
            <a:endParaRPr lang="en-US" altLang="zh-CN" sz="2400" dirty="0">
              <a:solidFill>
                <a:srgbClr val="1C1C1C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8440" name="Oval 10"/>
          <p:cNvSpPr/>
          <p:nvPr/>
        </p:nvSpPr>
        <p:spPr>
          <a:xfrm>
            <a:off x="6143625" y="1865313"/>
            <a:ext cx="1828800" cy="614362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F7F7F7"/>
              </a:gs>
              <a:gs pos="100000">
                <a:srgbClr val="DFDFDF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18441" name="Rectangle 11"/>
          <p:cNvSpPr/>
          <p:nvPr/>
        </p:nvSpPr>
        <p:spPr>
          <a:xfrm>
            <a:off x="6356350" y="1971675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1C1C1C"/>
                </a:solidFill>
                <a:latin typeface="方正北魏楷书简体" pitchFamily="65" charset="-122"/>
                <a:ea typeface="方正北魏楷书简体" pitchFamily="65" charset="-122"/>
              </a:rPr>
              <a:t>大众语言</a:t>
            </a:r>
            <a:endParaRPr lang="en-US" altLang="zh-CN" sz="2400" dirty="0">
              <a:solidFill>
                <a:srgbClr val="1C1C1C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8442" name="Oval 7"/>
          <p:cNvSpPr/>
          <p:nvPr/>
        </p:nvSpPr>
        <p:spPr>
          <a:xfrm>
            <a:off x="3549650" y="1865313"/>
            <a:ext cx="1831975" cy="617537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F7F7F7"/>
              </a:gs>
              <a:gs pos="100000">
                <a:srgbClr val="DFDFDF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18443" name="Rectangle 8"/>
          <p:cNvSpPr/>
          <p:nvPr/>
        </p:nvSpPr>
        <p:spPr>
          <a:xfrm>
            <a:off x="3763963" y="1971675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1C1C1C"/>
                </a:solidFill>
                <a:latin typeface="方正北魏楷书简体" pitchFamily="65" charset="-122"/>
                <a:ea typeface="方正北魏楷书简体" pitchFamily="65" charset="-122"/>
              </a:rPr>
              <a:t>格式易懂</a:t>
            </a:r>
            <a:endParaRPr lang="en-US" altLang="zh-CN" sz="2400" dirty="0">
              <a:solidFill>
                <a:srgbClr val="1C1C1C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8444" name="AutoShape 39"/>
          <p:cNvSpPr/>
          <p:nvPr/>
        </p:nvSpPr>
        <p:spPr>
          <a:xfrm>
            <a:off x="857250" y="5773738"/>
            <a:ext cx="7277100" cy="703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C3C3C3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6796" dir="3806096" algn="ctr" rotWithShape="0">
              <a:srgbClr val="292929">
                <a:alpha val="50000"/>
              </a:srgbClr>
            </a:outerShdw>
          </a:effectLst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18445" name="Rectangle 41"/>
          <p:cNvSpPr/>
          <p:nvPr/>
        </p:nvSpPr>
        <p:spPr>
          <a:xfrm>
            <a:off x="2171700" y="5805488"/>
            <a:ext cx="4648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5why</a:t>
            </a:r>
            <a:r>
              <a:rPr lang="zh-CN" altLang="en-US" sz="3200" b="1" dirty="0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分析法的优点</a:t>
            </a:r>
            <a:endParaRPr lang="en-US" altLang="zh-CN" sz="3200" b="1" dirty="0">
              <a:solidFill>
                <a:srgbClr val="0000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77" grpId="0" animBg="1"/>
      <p:bldP spid="1039376" grpId="0" animBg="1"/>
      <p:bldP spid="10393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672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为什么要学习和使用5why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6740" name="Text Box 20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系统的方法并不急于立即解决问题，而是立足于揭示问题根源，找出长期的对策。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68"/>
          <p:cNvSpPr/>
          <p:nvPr/>
        </p:nvSpPr>
        <p:spPr>
          <a:xfrm>
            <a:off x="1317625" y="3213100"/>
            <a:ext cx="2716213" cy="3529013"/>
          </a:xfrm>
          <a:prstGeom prst="rect">
            <a:avLst/>
          </a:prstGeom>
          <a:solidFill>
            <a:srgbClr val="CCFF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1" name="Rectangle 69"/>
          <p:cNvSpPr/>
          <p:nvPr/>
        </p:nvSpPr>
        <p:spPr>
          <a:xfrm>
            <a:off x="2471738" y="5819775"/>
            <a:ext cx="1344612" cy="7175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2" name="AutoShape 70"/>
          <p:cNvSpPr/>
          <p:nvPr/>
        </p:nvSpPr>
        <p:spPr>
          <a:xfrm rot="-1469810">
            <a:off x="2200275" y="4567238"/>
            <a:ext cx="712788" cy="6175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3" name="McK Message"/>
          <p:cNvSpPr/>
          <p:nvPr/>
        </p:nvSpPr>
        <p:spPr>
          <a:xfrm>
            <a:off x="1295400" y="2938463"/>
            <a:ext cx="6518275" cy="2746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just" defTabSz="805180" eaLnBrk="0" hangingPunct="0"/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rPr>
              <a:t>            传统的方法                                            系统方法</a:t>
            </a:r>
            <a:endParaRPr lang="zh-CN" altLang="en-US" b="1" dirty="0">
              <a:solidFill>
                <a:schemeClr val="tx2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19464" name="Oval 72"/>
          <p:cNvSpPr/>
          <p:nvPr/>
        </p:nvSpPr>
        <p:spPr>
          <a:xfrm>
            <a:off x="1522413" y="3381375"/>
            <a:ext cx="827087" cy="585788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5" name="Text Box 73"/>
          <p:cNvSpPr txBox="1"/>
          <p:nvPr/>
        </p:nvSpPr>
        <p:spPr>
          <a:xfrm>
            <a:off x="1522413" y="3527425"/>
            <a:ext cx="814387" cy="292100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algn="ctr" defTabSz="805180" eaLnBrk="0" hangingPunct="0">
              <a:spcBef>
                <a:spcPct val="50000"/>
              </a:spcBef>
            </a:pPr>
            <a:r>
              <a:rPr lang="zh-CN" altLang="en-US" sz="14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问题</a:t>
            </a:r>
            <a:endParaRPr lang="zh-CN" altLang="en-US" sz="1400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6" name="Rectangle 74"/>
          <p:cNvSpPr/>
          <p:nvPr/>
        </p:nvSpPr>
        <p:spPr>
          <a:xfrm>
            <a:off x="4895850" y="3236913"/>
            <a:ext cx="2971800" cy="3505200"/>
          </a:xfrm>
          <a:prstGeom prst="rect">
            <a:avLst/>
          </a:prstGeom>
          <a:solidFill>
            <a:srgbClr val="CCFF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7" name="Oval 75"/>
          <p:cNvSpPr/>
          <p:nvPr/>
        </p:nvSpPr>
        <p:spPr>
          <a:xfrm>
            <a:off x="5119688" y="3457575"/>
            <a:ext cx="827087" cy="585788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8" name="Text Box 76"/>
          <p:cNvSpPr txBox="1"/>
          <p:nvPr/>
        </p:nvSpPr>
        <p:spPr>
          <a:xfrm>
            <a:off x="5119688" y="3603625"/>
            <a:ext cx="814387" cy="292100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algn="ctr" defTabSz="805180" eaLnBrk="0" hangingPunct="0">
              <a:spcBef>
                <a:spcPct val="50000"/>
              </a:spcBef>
            </a:pPr>
            <a:r>
              <a:rPr lang="zh-CN" altLang="en-US" sz="14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问题</a:t>
            </a:r>
            <a:endParaRPr lang="zh-CN" altLang="en-US" sz="1400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9" name="Rectangle 77"/>
          <p:cNvSpPr/>
          <p:nvPr/>
        </p:nvSpPr>
        <p:spPr>
          <a:xfrm>
            <a:off x="6273800" y="5895975"/>
            <a:ext cx="1344613" cy="7175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70" name="Text Box 78"/>
          <p:cNvSpPr txBox="1"/>
          <p:nvPr/>
        </p:nvSpPr>
        <p:spPr>
          <a:xfrm>
            <a:off x="6351588" y="6008688"/>
            <a:ext cx="1228725" cy="504825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algn="ctr" defTabSz="805180" eaLnBrk="0" hangingPunct="0">
              <a:spcBef>
                <a:spcPct val="50000"/>
              </a:spcBef>
            </a:pPr>
            <a:r>
              <a:rPr lang="zh-CN" altLang="en-US" sz="1400" b="1" dirty="0">
                <a:latin typeface="华文楷体" pitchFamily="2" charset="-122"/>
                <a:ea typeface="华文楷体" pitchFamily="2" charset="-122"/>
              </a:rPr>
              <a:t>解决方法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 </a:t>
            </a:r>
            <a:br>
              <a:rPr lang="zh-CN" altLang="en-US" sz="1400" dirty="0">
                <a:latin typeface="华文楷体" pitchFamily="2" charset="-122"/>
                <a:ea typeface="华文楷体" pitchFamily="2" charset="-122"/>
              </a:rPr>
            </a:br>
            <a:r>
              <a:rPr lang="en-US" altLang="zh-CN" sz="14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zh-CN" altLang="en-US" sz="1400" b="1" dirty="0">
                <a:latin typeface="华文楷体" pitchFamily="2" charset="-122"/>
                <a:ea typeface="华文楷体" pitchFamily="2" charset="-122"/>
              </a:rPr>
              <a:t>一劳永逸）</a:t>
            </a:r>
            <a:endParaRPr lang="zh-CN" altLang="en-US" sz="1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71" name="Line 79"/>
          <p:cNvSpPr/>
          <p:nvPr/>
        </p:nvSpPr>
        <p:spPr>
          <a:xfrm>
            <a:off x="5595938" y="4181475"/>
            <a:ext cx="0" cy="2651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2" name="Line 80"/>
          <p:cNvSpPr/>
          <p:nvPr/>
        </p:nvSpPr>
        <p:spPr>
          <a:xfrm>
            <a:off x="6953250" y="5500688"/>
            <a:ext cx="0" cy="263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3" name="Line 81"/>
          <p:cNvSpPr/>
          <p:nvPr/>
        </p:nvSpPr>
        <p:spPr>
          <a:xfrm>
            <a:off x="5867400" y="4446588"/>
            <a:ext cx="0" cy="263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4" name="Line 82"/>
          <p:cNvSpPr/>
          <p:nvPr/>
        </p:nvSpPr>
        <p:spPr>
          <a:xfrm>
            <a:off x="6410325" y="4973638"/>
            <a:ext cx="0" cy="263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5" name="Line 83"/>
          <p:cNvSpPr/>
          <p:nvPr/>
        </p:nvSpPr>
        <p:spPr>
          <a:xfrm>
            <a:off x="6138863" y="4710113"/>
            <a:ext cx="0" cy="263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6" name="Line 84"/>
          <p:cNvSpPr/>
          <p:nvPr/>
        </p:nvSpPr>
        <p:spPr>
          <a:xfrm>
            <a:off x="6681788" y="5237163"/>
            <a:ext cx="0" cy="263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7" name="Line 85"/>
          <p:cNvSpPr/>
          <p:nvPr/>
        </p:nvSpPr>
        <p:spPr>
          <a:xfrm>
            <a:off x="5595938" y="4446588"/>
            <a:ext cx="271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8" name="Line 86"/>
          <p:cNvSpPr/>
          <p:nvPr/>
        </p:nvSpPr>
        <p:spPr>
          <a:xfrm>
            <a:off x="5867400" y="4710113"/>
            <a:ext cx="2714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9" name="Line 87"/>
          <p:cNvSpPr/>
          <p:nvPr/>
        </p:nvSpPr>
        <p:spPr>
          <a:xfrm>
            <a:off x="6410325" y="5237163"/>
            <a:ext cx="2714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0" name="Line 88"/>
          <p:cNvSpPr/>
          <p:nvPr/>
        </p:nvSpPr>
        <p:spPr>
          <a:xfrm>
            <a:off x="6138863" y="4973638"/>
            <a:ext cx="271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1" name="Line 89"/>
          <p:cNvSpPr/>
          <p:nvPr/>
        </p:nvSpPr>
        <p:spPr>
          <a:xfrm>
            <a:off x="6681788" y="5500688"/>
            <a:ext cx="271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2" name="AutoShape 90"/>
          <p:cNvSpPr/>
          <p:nvPr/>
        </p:nvSpPr>
        <p:spPr>
          <a:xfrm rot="5400000" flipH="1">
            <a:off x="2992438" y="4691063"/>
            <a:ext cx="3032125" cy="5429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algn="ctr"/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83" name="Text Box 91"/>
          <p:cNvSpPr txBox="1"/>
          <p:nvPr/>
        </p:nvSpPr>
        <p:spPr>
          <a:xfrm>
            <a:off x="2446338" y="5951538"/>
            <a:ext cx="1406525" cy="504825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algn="ctr" defTabSz="805180" eaLnBrk="0" hangingPunct="0"/>
            <a:r>
              <a:rPr lang="zh-CN" altLang="en-US" sz="1400" b="1" dirty="0">
                <a:latin typeface="华文楷体" pitchFamily="2" charset="-122"/>
                <a:ea typeface="华文楷体" pitchFamily="2" charset="-122"/>
              </a:rPr>
              <a:t>解决方法</a:t>
            </a:r>
            <a:endParaRPr lang="zh-CN" altLang="en-US" sz="1400" b="1" dirty="0">
              <a:latin typeface="华文楷体" pitchFamily="2" charset="-122"/>
              <a:ea typeface="华文楷体" pitchFamily="2" charset="-122"/>
            </a:endParaRPr>
          </a:p>
          <a:p>
            <a:pPr algn="ctr" defTabSz="805180" eaLnBrk="0" hangingPunct="0"/>
            <a:r>
              <a:rPr lang="en-US" altLang="zh-CN" sz="14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zh-CN" altLang="en-US" sz="1400" b="1" dirty="0">
                <a:latin typeface="Arial" panose="020B0604020202020204" pitchFamily="34" charset="0"/>
                <a:ea typeface="华文楷体" pitchFamily="2" charset="-122"/>
              </a:rPr>
              <a:t>“</a:t>
            </a:r>
            <a:r>
              <a:rPr lang="zh-CN" altLang="en-US" sz="1400" b="1" dirty="0">
                <a:latin typeface="华文楷体" pitchFamily="2" charset="-122"/>
                <a:ea typeface="华文楷体" pitchFamily="2" charset="-122"/>
              </a:rPr>
              <a:t>快速解决</a:t>
            </a:r>
            <a:r>
              <a:rPr lang="en-US" altLang="zh-CN" sz="1400" b="1" dirty="0">
                <a:latin typeface="Arial" panose="020B0604020202020204" pitchFamily="34" charset="0"/>
                <a:ea typeface="华文楷体" pitchFamily="2" charset="-122"/>
              </a:rPr>
              <a:t>“</a:t>
            </a:r>
            <a:r>
              <a:rPr lang="en-US" altLang="zh-CN" sz="1400" b="1" dirty="0"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1400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926812" name="Group 92"/>
          <p:cNvGrpSpPr/>
          <p:nvPr/>
        </p:nvGrpSpPr>
        <p:grpSpPr>
          <a:xfrm>
            <a:off x="5276850" y="4379913"/>
            <a:ext cx="1822450" cy="1433512"/>
            <a:chOff x="3120" y="2256"/>
            <a:chExt cx="1148" cy="903"/>
          </a:xfrm>
        </p:grpSpPr>
        <p:sp>
          <p:nvSpPr>
            <p:cNvPr id="19501" name="Rectangle 93"/>
            <p:cNvSpPr/>
            <p:nvPr/>
          </p:nvSpPr>
          <p:spPr>
            <a:xfrm>
              <a:off x="3120" y="2256"/>
              <a:ext cx="432" cy="231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Why 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502" name="Rectangle 94"/>
            <p:cNvSpPr/>
            <p:nvPr/>
          </p:nvSpPr>
          <p:spPr>
            <a:xfrm>
              <a:off x="3264" y="2409"/>
              <a:ext cx="432" cy="231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Why 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503" name="Rectangle 95"/>
            <p:cNvSpPr/>
            <p:nvPr/>
          </p:nvSpPr>
          <p:spPr>
            <a:xfrm>
              <a:off x="3456" y="2553"/>
              <a:ext cx="432" cy="231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Why 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504" name="Rectangle 96"/>
            <p:cNvSpPr/>
            <p:nvPr/>
          </p:nvSpPr>
          <p:spPr>
            <a:xfrm>
              <a:off x="3648" y="2736"/>
              <a:ext cx="432" cy="231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Why 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505" name="Rectangle 97"/>
            <p:cNvSpPr/>
            <p:nvPr/>
          </p:nvSpPr>
          <p:spPr>
            <a:xfrm>
              <a:off x="3792" y="2928"/>
              <a:ext cx="476" cy="231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Why 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26818" name="Group 98"/>
          <p:cNvGrpSpPr/>
          <p:nvPr/>
        </p:nvGrpSpPr>
        <p:grpSpPr>
          <a:xfrm>
            <a:off x="5734050" y="3846513"/>
            <a:ext cx="2133600" cy="2057400"/>
            <a:chOff x="3408" y="1920"/>
            <a:chExt cx="1344" cy="1296"/>
          </a:xfrm>
        </p:grpSpPr>
        <p:sp>
          <p:nvSpPr>
            <p:cNvPr id="19492" name="Text Box 99"/>
            <p:cNvSpPr txBox="1"/>
            <p:nvPr/>
          </p:nvSpPr>
          <p:spPr>
            <a:xfrm>
              <a:off x="4512" y="3024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D8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93" name="Text Box 100"/>
            <p:cNvSpPr txBox="1"/>
            <p:nvPr/>
          </p:nvSpPr>
          <p:spPr>
            <a:xfrm>
              <a:off x="4368" y="2880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D7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94" name="Text Box 101"/>
            <p:cNvSpPr txBox="1"/>
            <p:nvPr/>
          </p:nvSpPr>
          <p:spPr>
            <a:xfrm>
              <a:off x="4224" y="2736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D6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95" name="Text Box 102"/>
            <p:cNvSpPr txBox="1"/>
            <p:nvPr/>
          </p:nvSpPr>
          <p:spPr>
            <a:xfrm>
              <a:off x="4080" y="2592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D5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96" name="Text Box 103"/>
            <p:cNvSpPr txBox="1"/>
            <p:nvPr/>
          </p:nvSpPr>
          <p:spPr>
            <a:xfrm>
              <a:off x="3936" y="2448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D4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97" name="Text Box 104"/>
            <p:cNvSpPr txBox="1"/>
            <p:nvPr/>
          </p:nvSpPr>
          <p:spPr>
            <a:xfrm>
              <a:off x="3792" y="2304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D3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98" name="Text Box 105"/>
            <p:cNvSpPr txBox="1"/>
            <p:nvPr/>
          </p:nvSpPr>
          <p:spPr>
            <a:xfrm>
              <a:off x="3648" y="2160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D2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99" name="Text Box 106"/>
            <p:cNvSpPr txBox="1"/>
            <p:nvPr/>
          </p:nvSpPr>
          <p:spPr>
            <a:xfrm>
              <a:off x="3504" y="2064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D1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500" name="Text Box 107"/>
            <p:cNvSpPr txBox="1"/>
            <p:nvPr/>
          </p:nvSpPr>
          <p:spPr>
            <a:xfrm>
              <a:off x="3408" y="1920"/>
              <a:ext cx="240" cy="19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999999"/>
              </a:prstShdw>
            </a:effec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D0</a:t>
              </a:r>
              <a:endPara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Group 287"/>
          <p:cNvGrpSpPr/>
          <p:nvPr/>
        </p:nvGrpSpPr>
        <p:grpSpPr>
          <a:xfrm>
            <a:off x="6248400" y="3313113"/>
            <a:ext cx="1639888" cy="1049337"/>
            <a:chOff x="4967" y="2920"/>
            <a:chExt cx="839" cy="601"/>
          </a:xfrm>
        </p:grpSpPr>
        <p:sp>
          <p:nvSpPr>
            <p:cNvPr id="19490" name="Text Box 279"/>
            <p:cNvSpPr txBox="1"/>
            <p:nvPr/>
          </p:nvSpPr>
          <p:spPr>
            <a:xfrm>
              <a:off x="4967" y="2976"/>
              <a:ext cx="793" cy="2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</a:rPr>
                <a:t>采用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19491" name="Freeform 284"/>
            <p:cNvSpPr/>
            <p:nvPr/>
          </p:nvSpPr>
          <p:spPr>
            <a:xfrm>
              <a:off x="5193" y="2920"/>
              <a:ext cx="613" cy="601"/>
            </a:xfrm>
            <a:custGeom>
              <a:avLst/>
              <a:gdLst>
                <a:gd name="txL" fmla="*/ 0 w 363"/>
                <a:gd name="txT" fmla="*/ 0 h 361"/>
                <a:gd name="txR" fmla="*/ 363 w 363"/>
                <a:gd name="txB" fmla="*/ 361 h 361"/>
              </a:gdLst>
              <a:ahLst/>
              <a:cxnLst>
                <a:cxn ang="0">
                  <a:pos x="14" y="343"/>
                </a:cxn>
                <a:cxn ang="0">
                  <a:pos x="150" y="574"/>
                </a:cxn>
                <a:cxn ang="0">
                  <a:pos x="233" y="504"/>
                </a:cxn>
                <a:cxn ang="0">
                  <a:pos x="613" y="20"/>
                </a:cxn>
                <a:cxn ang="0">
                  <a:pos x="598" y="0"/>
                </a:cxn>
                <a:cxn ang="0">
                  <a:pos x="182" y="420"/>
                </a:cxn>
                <a:cxn ang="0">
                  <a:pos x="111" y="300"/>
                </a:cxn>
                <a:cxn ang="0">
                  <a:pos x="14" y="343"/>
                </a:cxn>
              </a:cxnLst>
              <a:rect l="txL" t="txT" r="txR" b="txB"/>
              <a:pathLst>
                <a:path w="363" h="361">
                  <a:moveTo>
                    <a:pt x="8" y="206"/>
                  </a:moveTo>
                  <a:cubicBezTo>
                    <a:pt x="61" y="246"/>
                    <a:pt x="67" y="329"/>
                    <a:pt x="89" y="345"/>
                  </a:cubicBezTo>
                  <a:cubicBezTo>
                    <a:pt x="111" y="361"/>
                    <a:pt x="124" y="334"/>
                    <a:pt x="138" y="303"/>
                  </a:cubicBezTo>
                  <a:cubicBezTo>
                    <a:pt x="212" y="147"/>
                    <a:pt x="327" y="62"/>
                    <a:pt x="363" y="12"/>
                  </a:cubicBezTo>
                  <a:cubicBezTo>
                    <a:pt x="363" y="12"/>
                    <a:pt x="354" y="0"/>
                    <a:pt x="354" y="0"/>
                  </a:cubicBezTo>
                  <a:cubicBezTo>
                    <a:pt x="186" y="105"/>
                    <a:pt x="128" y="254"/>
                    <a:pt x="108" y="252"/>
                  </a:cubicBezTo>
                  <a:cubicBezTo>
                    <a:pt x="88" y="250"/>
                    <a:pt x="83" y="188"/>
                    <a:pt x="66" y="180"/>
                  </a:cubicBezTo>
                  <a:cubicBezTo>
                    <a:pt x="49" y="172"/>
                    <a:pt x="0" y="201"/>
                    <a:pt x="8" y="206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6831" name="Group 111"/>
          <p:cNvGrpSpPr/>
          <p:nvPr/>
        </p:nvGrpSpPr>
        <p:grpSpPr>
          <a:xfrm>
            <a:off x="2667000" y="3313113"/>
            <a:ext cx="1258888" cy="1009650"/>
            <a:chOff x="4656" y="4512"/>
            <a:chExt cx="793" cy="636"/>
          </a:xfrm>
        </p:grpSpPr>
        <p:sp>
          <p:nvSpPr>
            <p:cNvPr id="19488" name="Text Box 278"/>
            <p:cNvSpPr txBox="1"/>
            <p:nvPr/>
          </p:nvSpPr>
          <p:spPr>
            <a:xfrm>
              <a:off x="4656" y="4512"/>
              <a:ext cx="79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</a:rPr>
                <a:t>不采用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19489" name="Freeform 285"/>
            <p:cNvSpPr/>
            <p:nvPr/>
          </p:nvSpPr>
          <p:spPr>
            <a:xfrm>
              <a:off x="4656" y="4656"/>
              <a:ext cx="720" cy="492"/>
            </a:xfrm>
            <a:custGeom>
              <a:avLst/>
              <a:gdLst>
                <a:gd name="txL" fmla="*/ 0 w 273"/>
                <a:gd name="txT" fmla="*/ 0 h 254"/>
                <a:gd name="txR" fmla="*/ 273 w 273"/>
                <a:gd name="txB" fmla="*/ 254 h 254"/>
              </a:gdLst>
              <a:ahLst/>
              <a:cxnLst>
                <a:cxn ang="0">
                  <a:pos x="229" y="52"/>
                </a:cxn>
                <a:cxn ang="0">
                  <a:pos x="327" y="190"/>
                </a:cxn>
                <a:cxn ang="0">
                  <a:pos x="517" y="74"/>
                </a:cxn>
                <a:cxn ang="0">
                  <a:pos x="651" y="145"/>
                </a:cxn>
                <a:cxn ang="0">
                  <a:pos x="427" y="289"/>
                </a:cxn>
                <a:cxn ang="0">
                  <a:pos x="675" y="387"/>
                </a:cxn>
                <a:cxn ang="0">
                  <a:pos x="525" y="463"/>
                </a:cxn>
                <a:cxn ang="0">
                  <a:pos x="343" y="376"/>
                </a:cxn>
                <a:cxn ang="0">
                  <a:pos x="142" y="492"/>
                </a:cxn>
                <a:cxn ang="0">
                  <a:pos x="24" y="407"/>
                </a:cxn>
                <a:cxn ang="0">
                  <a:pos x="240" y="302"/>
                </a:cxn>
                <a:cxn ang="0">
                  <a:pos x="95" y="143"/>
                </a:cxn>
                <a:cxn ang="0">
                  <a:pos x="229" y="52"/>
                </a:cxn>
              </a:cxnLst>
              <a:rect l="txL" t="txT" r="txR" b="txB"/>
              <a:pathLst>
                <a:path w="273" h="254">
                  <a:moveTo>
                    <a:pt x="87" y="27"/>
                  </a:moveTo>
                  <a:cubicBezTo>
                    <a:pt x="97" y="69"/>
                    <a:pt x="106" y="96"/>
                    <a:pt x="124" y="98"/>
                  </a:cubicBezTo>
                  <a:lnTo>
                    <a:pt x="196" y="38"/>
                  </a:lnTo>
                  <a:cubicBezTo>
                    <a:pt x="216" y="34"/>
                    <a:pt x="264" y="66"/>
                    <a:pt x="247" y="75"/>
                  </a:cubicBezTo>
                  <a:cubicBezTo>
                    <a:pt x="220" y="90"/>
                    <a:pt x="161" y="129"/>
                    <a:pt x="162" y="149"/>
                  </a:cubicBezTo>
                  <a:cubicBezTo>
                    <a:pt x="163" y="170"/>
                    <a:pt x="221" y="195"/>
                    <a:pt x="256" y="200"/>
                  </a:cubicBezTo>
                  <a:cubicBezTo>
                    <a:pt x="273" y="202"/>
                    <a:pt x="220" y="239"/>
                    <a:pt x="199" y="239"/>
                  </a:cubicBezTo>
                  <a:cubicBezTo>
                    <a:pt x="176" y="245"/>
                    <a:pt x="154" y="191"/>
                    <a:pt x="130" y="194"/>
                  </a:cubicBezTo>
                  <a:cubicBezTo>
                    <a:pt x="106" y="197"/>
                    <a:pt x="93" y="254"/>
                    <a:pt x="54" y="254"/>
                  </a:cubicBezTo>
                  <a:cubicBezTo>
                    <a:pt x="32" y="254"/>
                    <a:pt x="0" y="227"/>
                    <a:pt x="9" y="210"/>
                  </a:cubicBezTo>
                  <a:lnTo>
                    <a:pt x="91" y="156"/>
                  </a:lnTo>
                  <a:lnTo>
                    <a:pt x="36" y="74"/>
                  </a:lnTo>
                  <a:cubicBezTo>
                    <a:pt x="35" y="53"/>
                    <a:pt x="81" y="0"/>
                    <a:pt x="87" y="27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12700" cap="flat" cmpd="sng">
              <a:solidFill>
                <a:srgbClr val="CC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877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为什么要学习和使用5why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8771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系统的问题解决方法和传统的质量控制工具均有助于改善业绩，但并非唯一的途径。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Line 51"/>
          <p:cNvSpPr/>
          <p:nvPr/>
        </p:nvSpPr>
        <p:spPr>
          <a:xfrm>
            <a:off x="1754188" y="3136900"/>
            <a:ext cx="1587" cy="30670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5" name="Line 52"/>
          <p:cNvSpPr/>
          <p:nvPr/>
        </p:nvSpPr>
        <p:spPr>
          <a:xfrm>
            <a:off x="1754188" y="6203950"/>
            <a:ext cx="5205412" cy="15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6" name="Text Box 53"/>
          <p:cNvSpPr txBox="1"/>
          <p:nvPr/>
        </p:nvSpPr>
        <p:spPr>
          <a:xfrm>
            <a:off x="395288" y="3121025"/>
            <a:ext cx="1082675" cy="354013"/>
          </a:xfrm>
          <a:prstGeom prst="rect">
            <a:avLst/>
          </a:prstGeom>
          <a:noFill/>
          <a:ln w="9525">
            <a:noFill/>
          </a:ln>
        </p:spPr>
        <p:txBody>
          <a:bodyPr wrap="none" lIns="80421" tIns="40211" rIns="80421" bIns="40211">
            <a:spAutoFit/>
          </a:bodyPr>
          <a:p>
            <a:pPr defTabSz="805180" eaLnBrk="0" hangingPunct="0"/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问题比率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0487" name="Line 54"/>
          <p:cNvSpPr/>
          <p:nvPr/>
        </p:nvSpPr>
        <p:spPr>
          <a:xfrm flipV="1">
            <a:off x="1674813" y="4921250"/>
            <a:ext cx="79375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8" name="Line 55"/>
          <p:cNvSpPr/>
          <p:nvPr/>
        </p:nvSpPr>
        <p:spPr>
          <a:xfrm flipV="1">
            <a:off x="1674813" y="3636963"/>
            <a:ext cx="7937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9" name="Line 56"/>
          <p:cNvSpPr/>
          <p:nvPr/>
        </p:nvSpPr>
        <p:spPr>
          <a:xfrm flipV="1">
            <a:off x="3490913" y="6203950"/>
            <a:ext cx="1587" cy="71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0" name="Line 57"/>
          <p:cNvSpPr/>
          <p:nvPr/>
        </p:nvSpPr>
        <p:spPr>
          <a:xfrm flipV="1">
            <a:off x="5226050" y="6203950"/>
            <a:ext cx="1588" cy="71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1" name="Line 58"/>
          <p:cNvSpPr/>
          <p:nvPr/>
        </p:nvSpPr>
        <p:spPr>
          <a:xfrm flipV="1">
            <a:off x="3490913" y="3494088"/>
            <a:ext cx="1587" cy="2709862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0492" name="Line 59"/>
          <p:cNvSpPr/>
          <p:nvPr/>
        </p:nvSpPr>
        <p:spPr>
          <a:xfrm flipV="1">
            <a:off x="5226050" y="3494088"/>
            <a:ext cx="1588" cy="2709862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0493" name="Text Box 60"/>
          <p:cNvSpPr txBox="1"/>
          <p:nvPr/>
        </p:nvSpPr>
        <p:spPr>
          <a:xfrm>
            <a:off x="1360488" y="4725988"/>
            <a:ext cx="314325" cy="261937"/>
          </a:xfrm>
          <a:prstGeom prst="rect">
            <a:avLst/>
          </a:prstGeom>
          <a:noFill/>
          <a:ln w="9525">
            <a:noFill/>
          </a:ln>
        </p:spPr>
        <p:txBody>
          <a:bodyPr wrap="none" lIns="80421" tIns="40211" rIns="80421" bIns="40211">
            <a:spAutoFit/>
          </a:bodyPr>
          <a:p>
            <a:pPr defTabSz="805180" eaLnBrk="0" hangingPunct="0"/>
            <a:r>
              <a:rPr lang="en-US" altLang="zh-CN" sz="1200" dirty="0">
                <a:latin typeface="宋体" panose="02010600030101010101" pitchFamily="2" charset="-122"/>
              </a:rPr>
              <a:t>50</a:t>
            </a:r>
            <a:endParaRPr lang="en-US" altLang="zh-CN" sz="1200" dirty="0">
              <a:latin typeface="宋体" panose="02010600030101010101" pitchFamily="2" charset="-122"/>
            </a:endParaRPr>
          </a:p>
        </p:txBody>
      </p:sp>
      <p:sp>
        <p:nvSpPr>
          <p:cNvPr id="20494" name="Text Box 61"/>
          <p:cNvSpPr txBox="1"/>
          <p:nvPr/>
        </p:nvSpPr>
        <p:spPr>
          <a:xfrm>
            <a:off x="1281113" y="3440113"/>
            <a:ext cx="390525" cy="261937"/>
          </a:xfrm>
          <a:prstGeom prst="rect">
            <a:avLst/>
          </a:prstGeom>
          <a:noFill/>
          <a:ln w="9525">
            <a:noFill/>
          </a:ln>
        </p:spPr>
        <p:txBody>
          <a:bodyPr wrap="none" lIns="80421" tIns="40211" rIns="80421" bIns="40211">
            <a:spAutoFit/>
          </a:bodyPr>
          <a:p>
            <a:pPr defTabSz="805180" eaLnBrk="0" hangingPunct="0"/>
            <a:r>
              <a:rPr lang="en-US" altLang="zh-CN" sz="1200" dirty="0">
                <a:latin typeface="宋体" panose="02010600030101010101" pitchFamily="2" charset="-122"/>
              </a:rPr>
              <a:t>100</a:t>
            </a:r>
            <a:endParaRPr lang="en-US" altLang="zh-CN" sz="1200" dirty="0">
              <a:latin typeface="宋体" panose="02010600030101010101" pitchFamily="2" charset="-122"/>
            </a:endParaRPr>
          </a:p>
        </p:txBody>
      </p:sp>
      <p:sp>
        <p:nvSpPr>
          <p:cNvPr id="20495" name="Text Box 62"/>
          <p:cNvSpPr txBox="1"/>
          <p:nvPr/>
        </p:nvSpPr>
        <p:spPr>
          <a:xfrm>
            <a:off x="1754188" y="6203950"/>
            <a:ext cx="1736725" cy="261938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algn="ctr" defTabSz="805180" eaLnBrk="0" hangingPunct="0"/>
            <a:r>
              <a:rPr lang="zh-CN" altLang="en-US" sz="1200" dirty="0">
                <a:latin typeface="宋体" panose="02010600030101010101" pitchFamily="2" charset="-122"/>
              </a:rPr>
              <a:t>树立习惯和纪律</a:t>
            </a:r>
            <a:endParaRPr lang="zh-CN" altLang="en-US" sz="1200" dirty="0">
              <a:latin typeface="宋体" panose="02010600030101010101" pitchFamily="2" charset="-122"/>
            </a:endParaRPr>
          </a:p>
        </p:txBody>
      </p:sp>
      <p:sp>
        <p:nvSpPr>
          <p:cNvPr id="20496" name="Text Box 63"/>
          <p:cNvSpPr txBox="1"/>
          <p:nvPr/>
        </p:nvSpPr>
        <p:spPr>
          <a:xfrm>
            <a:off x="3490913" y="6203950"/>
            <a:ext cx="1735137" cy="261938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algn="ctr" defTabSz="805180" eaLnBrk="0" hangingPunct="0"/>
            <a:r>
              <a:rPr lang="zh-CN" altLang="en-US" sz="1200" dirty="0">
                <a:latin typeface="宋体" panose="02010600030101010101" pitchFamily="2" charset="-122"/>
              </a:rPr>
              <a:t>采取简单方法</a:t>
            </a:r>
            <a:endParaRPr lang="zh-CN" altLang="en-US" sz="1200" dirty="0">
              <a:latin typeface="宋体" panose="02010600030101010101" pitchFamily="2" charset="-122"/>
            </a:endParaRPr>
          </a:p>
        </p:txBody>
      </p:sp>
      <p:sp>
        <p:nvSpPr>
          <p:cNvPr id="20497" name="Text Box 64"/>
          <p:cNvSpPr txBox="1"/>
          <p:nvPr/>
        </p:nvSpPr>
        <p:spPr>
          <a:xfrm>
            <a:off x="5226050" y="6203950"/>
            <a:ext cx="1733550" cy="261938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algn="ctr" defTabSz="805180" eaLnBrk="0" hangingPunct="0"/>
            <a:r>
              <a:rPr lang="zh-CN" altLang="en-US" sz="1200" dirty="0">
                <a:latin typeface="宋体" panose="02010600030101010101" pitchFamily="2" charset="-122"/>
              </a:rPr>
              <a:t>应用高级工具</a:t>
            </a:r>
            <a:endParaRPr lang="zh-CN" altLang="en-US" sz="1200" dirty="0">
              <a:latin typeface="宋体" panose="02010600030101010101" pitchFamily="2" charset="-122"/>
            </a:endParaRPr>
          </a:p>
        </p:txBody>
      </p:sp>
      <p:sp>
        <p:nvSpPr>
          <p:cNvPr id="20498" name="Line 65"/>
          <p:cNvSpPr/>
          <p:nvPr/>
        </p:nvSpPr>
        <p:spPr>
          <a:xfrm>
            <a:off x="1754188" y="3636963"/>
            <a:ext cx="1736725" cy="12842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9" name="Line 66"/>
          <p:cNvSpPr/>
          <p:nvPr/>
        </p:nvSpPr>
        <p:spPr>
          <a:xfrm>
            <a:off x="3490913" y="4921250"/>
            <a:ext cx="1735137" cy="9271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0" name="Line 67"/>
          <p:cNvSpPr/>
          <p:nvPr/>
        </p:nvSpPr>
        <p:spPr>
          <a:xfrm flipH="1" flipV="1">
            <a:off x="5226050" y="5848350"/>
            <a:ext cx="1733550" cy="2127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1" name="Oval 68"/>
          <p:cNvSpPr/>
          <p:nvPr/>
        </p:nvSpPr>
        <p:spPr>
          <a:xfrm>
            <a:off x="1833563" y="3067050"/>
            <a:ext cx="1577975" cy="855663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2" name="Text Box 69"/>
          <p:cNvSpPr txBox="1"/>
          <p:nvPr/>
        </p:nvSpPr>
        <p:spPr>
          <a:xfrm>
            <a:off x="1936750" y="3113088"/>
            <a:ext cx="1463675" cy="684212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defTabSz="805180" eaLnBrk="0" hangingPunct="0">
              <a:lnSpc>
                <a:spcPct val="11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 5why</a:t>
            </a:r>
            <a:endParaRPr lang="en-US" altLang="zh-CN" sz="12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defTabSz="805180" eaLnBrk="0" hangingPunct="0">
              <a:lnSpc>
                <a:spcPct val="11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 3 C</a:t>
            </a:r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（问题</a:t>
            </a:r>
            <a:r>
              <a:rPr lang="en-US" altLang="zh-CN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原因</a:t>
            </a:r>
            <a:r>
              <a:rPr lang="en-US" altLang="zh-CN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对策）</a:t>
            </a:r>
            <a:endParaRPr lang="zh-CN" altLang="en-US" sz="12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0503" name="Oval 70"/>
          <p:cNvSpPr/>
          <p:nvPr/>
        </p:nvSpPr>
        <p:spPr>
          <a:xfrm>
            <a:off x="3570288" y="3867150"/>
            <a:ext cx="1936750" cy="85725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4" name="Text Box 71"/>
          <p:cNvSpPr txBox="1"/>
          <p:nvPr/>
        </p:nvSpPr>
        <p:spPr>
          <a:xfrm>
            <a:off x="3622675" y="4040188"/>
            <a:ext cx="1919288" cy="517525"/>
          </a:xfrm>
          <a:prstGeom prst="rect">
            <a:avLst/>
          </a:prstGeom>
          <a:noFill/>
          <a:ln w="9525">
            <a:noFill/>
          </a:ln>
        </p:spPr>
        <p:txBody>
          <a:bodyPr lIns="80421" tIns="40211" rIns="80421" bIns="40211">
            <a:spAutoFit/>
          </a:bodyPr>
          <a:p>
            <a:pPr defTabSz="805180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 系统的问题解决方法</a:t>
            </a:r>
            <a:endParaRPr lang="zh-CN" altLang="en-US" sz="12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defTabSz="805180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 传统的质量控制工具</a:t>
            </a:r>
            <a:endParaRPr lang="zh-CN" altLang="en-US" sz="12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0505" name="Oval 72"/>
          <p:cNvSpPr/>
          <p:nvPr/>
        </p:nvSpPr>
        <p:spPr>
          <a:xfrm>
            <a:off x="5541963" y="4908550"/>
            <a:ext cx="1576387" cy="855663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6" name="Text Box 73"/>
          <p:cNvSpPr txBox="1"/>
          <p:nvPr/>
        </p:nvSpPr>
        <p:spPr>
          <a:xfrm>
            <a:off x="5673725" y="5041900"/>
            <a:ext cx="968375" cy="517525"/>
          </a:xfrm>
          <a:prstGeom prst="rect">
            <a:avLst/>
          </a:prstGeom>
          <a:noFill/>
          <a:ln w="9525">
            <a:noFill/>
          </a:ln>
        </p:spPr>
        <p:txBody>
          <a:bodyPr wrap="none" lIns="80421" tIns="40211" rIns="80421" bIns="40211">
            <a:spAutoFit/>
          </a:bodyPr>
          <a:p>
            <a:pPr defTabSz="805180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 试验设计</a:t>
            </a:r>
            <a:endParaRPr lang="zh-CN" altLang="en-US" sz="12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defTabSz="805180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</a:rPr>
              <a:t> 田口法</a:t>
            </a:r>
            <a:endParaRPr lang="zh-CN" altLang="en-US" sz="12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0507" name="AutoShape 74"/>
          <p:cNvSpPr/>
          <p:nvPr/>
        </p:nvSpPr>
        <p:spPr>
          <a:xfrm>
            <a:off x="4200525" y="3360738"/>
            <a:ext cx="315913" cy="355600"/>
          </a:xfrm>
          <a:prstGeom prst="downArrow">
            <a:avLst>
              <a:gd name="adj1" fmla="val 50000"/>
              <a:gd name="adj2" fmla="val 2814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8843" name="AutoShape 75"/>
          <p:cNvSpPr/>
          <p:nvPr/>
        </p:nvSpPr>
        <p:spPr>
          <a:xfrm>
            <a:off x="6372225" y="2781300"/>
            <a:ext cx="2308225" cy="12525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80421" tIns="40211" rIns="80421" bIns="40211" anchor="ctr" anchorCtr="0"/>
          <a:p>
            <a:pPr algn="ctr" defTabSz="805180" eaLnBrk="0" hangingPunct="0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经验证明，多数工作问题可用简单的方法予以解决。关键在于纪律性和实施。</a:t>
            </a:r>
            <a:endParaRPr lang="de-DE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8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8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589216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3234" name="Text Box 2"/>
          <p:cNvSpPr txBox="1">
            <a:spLocks noChangeArrowheads="1"/>
          </p:cNvSpPr>
          <p:nvPr/>
        </p:nvSpPr>
        <p:spPr bwMode="auto">
          <a:xfrm>
            <a:off x="755650" y="2708275"/>
            <a:ext cx="7632700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en-US" altLang="zh-CN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解决</a:t>
            </a:r>
            <a:r>
              <a:rPr kumimoji="0" lang="zh-CN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问题的方式和步骤</a:t>
            </a:r>
            <a:endParaRPr kumimoji="0" lang="zh-CN" altLang="en-US" sz="4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4" descr="标板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0" y="3598863"/>
            <a:ext cx="2630488" cy="1979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491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问题解决方式：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把问题想像成一座冰山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4916" name="Group 4"/>
          <p:cNvGrpSpPr/>
          <p:nvPr/>
        </p:nvGrpSpPr>
        <p:grpSpPr>
          <a:xfrm>
            <a:off x="1795463" y="2679700"/>
            <a:ext cx="4752975" cy="3671888"/>
            <a:chOff x="1383" y="1480"/>
            <a:chExt cx="2994" cy="2313"/>
          </a:xfrm>
        </p:grpSpPr>
        <p:sp>
          <p:nvSpPr>
            <p:cNvPr id="22593" name="Freeform 5"/>
            <p:cNvSpPr/>
            <p:nvPr/>
          </p:nvSpPr>
          <p:spPr>
            <a:xfrm>
              <a:off x="1383" y="1480"/>
              <a:ext cx="1497" cy="2313"/>
            </a:xfrm>
            <a:custGeom>
              <a:avLst/>
              <a:gdLst/>
              <a:ahLst/>
              <a:cxnLst>
                <a:cxn ang="0">
                  <a:pos x="0" y="2313"/>
                </a:cxn>
                <a:cxn ang="0">
                  <a:pos x="499" y="2086"/>
                </a:cxn>
                <a:cxn ang="0">
                  <a:pos x="817" y="1224"/>
                </a:cxn>
                <a:cxn ang="0">
                  <a:pos x="1134" y="226"/>
                </a:cxn>
                <a:cxn ang="0">
                  <a:pos x="1497" y="0"/>
                </a:cxn>
              </a:cxnLst>
              <a:pathLst>
                <a:path w="1497" h="2313">
                  <a:moveTo>
                    <a:pt x="0" y="2313"/>
                  </a:moveTo>
                  <a:cubicBezTo>
                    <a:pt x="181" y="2290"/>
                    <a:pt x="363" y="2267"/>
                    <a:pt x="499" y="2086"/>
                  </a:cubicBezTo>
                  <a:cubicBezTo>
                    <a:pt x="635" y="1905"/>
                    <a:pt x="711" y="1534"/>
                    <a:pt x="817" y="1224"/>
                  </a:cubicBezTo>
                  <a:cubicBezTo>
                    <a:pt x="923" y="914"/>
                    <a:pt x="1021" y="430"/>
                    <a:pt x="1134" y="226"/>
                  </a:cubicBezTo>
                  <a:cubicBezTo>
                    <a:pt x="1247" y="22"/>
                    <a:pt x="1429" y="38"/>
                    <a:pt x="1497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4" name="Freeform 6"/>
            <p:cNvSpPr/>
            <p:nvPr/>
          </p:nvSpPr>
          <p:spPr>
            <a:xfrm flipH="1">
              <a:off x="2880" y="1480"/>
              <a:ext cx="1497" cy="2313"/>
            </a:xfrm>
            <a:custGeom>
              <a:avLst/>
              <a:gdLst/>
              <a:ahLst/>
              <a:cxnLst>
                <a:cxn ang="0">
                  <a:pos x="0" y="2313"/>
                </a:cxn>
                <a:cxn ang="0">
                  <a:pos x="499" y="2086"/>
                </a:cxn>
                <a:cxn ang="0">
                  <a:pos x="817" y="1224"/>
                </a:cxn>
                <a:cxn ang="0">
                  <a:pos x="1134" y="226"/>
                </a:cxn>
                <a:cxn ang="0">
                  <a:pos x="1497" y="0"/>
                </a:cxn>
              </a:cxnLst>
              <a:pathLst>
                <a:path w="1497" h="2313">
                  <a:moveTo>
                    <a:pt x="0" y="2313"/>
                  </a:moveTo>
                  <a:cubicBezTo>
                    <a:pt x="181" y="2290"/>
                    <a:pt x="363" y="2267"/>
                    <a:pt x="499" y="2086"/>
                  </a:cubicBezTo>
                  <a:cubicBezTo>
                    <a:pt x="635" y="1905"/>
                    <a:pt x="711" y="1534"/>
                    <a:pt x="817" y="1224"/>
                  </a:cubicBezTo>
                  <a:cubicBezTo>
                    <a:pt x="923" y="914"/>
                    <a:pt x="1021" y="430"/>
                    <a:pt x="1134" y="226"/>
                  </a:cubicBezTo>
                  <a:cubicBezTo>
                    <a:pt x="1247" y="22"/>
                    <a:pt x="1429" y="38"/>
                    <a:pt x="1497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34919" name="Freeform 7"/>
          <p:cNvSpPr/>
          <p:nvPr/>
        </p:nvSpPr>
        <p:spPr bwMode="auto">
          <a:xfrm>
            <a:off x="1619250" y="2994025"/>
            <a:ext cx="4584700" cy="346075"/>
          </a:xfrm>
          <a:custGeom>
            <a:avLst/>
            <a:gdLst>
              <a:gd name="T0" fmla="*/ 0 w 2888"/>
              <a:gd name="T1" fmla="*/ 186 h 218"/>
              <a:gd name="T2" fmla="*/ 320 w 2888"/>
              <a:gd name="T3" fmla="*/ 178 h 218"/>
              <a:gd name="T4" fmla="*/ 624 w 2888"/>
              <a:gd name="T5" fmla="*/ 50 h 218"/>
              <a:gd name="T6" fmla="*/ 744 w 2888"/>
              <a:gd name="T7" fmla="*/ 58 h 218"/>
              <a:gd name="T8" fmla="*/ 792 w 2888"/>
              <a:gd name="T9" fmla="*/ 82 h 218"/>
              <a:gd name="T10" fmla="*/ 824 w 2888"/>
              <a:gd name="T11" fmla="*/ 130 h 218"/>
              <a:gd name="T12" fmla="*/ 872 w 2888"/>
              <a:gd name="T13" fmla="*/ 162 h 218"/>
              <a:gd name="T14" fmla="*/ 992 w 2888"/>
              <a:gd name="T15" fmla="*/ 178 h 218"/>
              <a:gd name="T16" fmla="*/ 1304 w 2888"/>
              <a:gd name="T17" fmla="*/ 122 h 218"/>
              <a:gd name="T18" fmla="*/ 1328 w 2888"/>
              <a:gd name="T19" fmla="*/ 74 h 218"/>
              <a:gd name="T20" fmla="*/ 1440 w 2888"/>
              <a:gd name="T21" fmla="*/ 42 h 218"/>
              <a:gd name="T22" fmla="*/ 1536 w 2888"/>
              <a:gd name="T23" fmla="*/ 50 h 218"/>
              <a:gd name="T24" fmla="*/ 1696 w 2888"/>
              <a:gd name="T25" fmla="*/ 138 h 218"/>
              <a:gd name="T26" fmla="*/ 1752 w 2888"/>
              <a:gd name="T27" fmla="*/ 202 h 218"/>
              <a:gd name="T28" fmla="*/ 1800 w 2888"/>
              <a:gd name="T29" fmla="*/ 218 h 218"/>
              <a:gd name="T30" fmla="*/ 1936 w 2888"/>
              <a:gd name="T31" fmla="*/ 210 h 218"/>
              <a:gd name="T32" fmla="*/ 1960 w 2888"/>
              <a:gd name="T33" fmla="*/ 202 h 218"/>
              <a:gd name="T34" fmla="*/ 1968 w 2888"/>
              <a:gd name="T35" fmla="*/ 178 h 218"/>
              <a:gd name="T36" fmla="*/ 1992 w 2888"/>
              <a:gd name="T37" fmla="*/ 162 h 218"/>
              <a:gd name="T38" fmla="*/ 2064 w 2888"/>
              <a:gd name="T39" fmla="*/ 106 h 218"/>
              <a:gd name="T40" fmla="*/ 2088 w 2888"/>
              <a:gd name="T41" fmla="*/ 90 h 218"/>
              <a:gd name="T42" fmla="*/ 2344 w 2888"/>
              <a:gd name="T43" fmla="*/ 74 h 218"/>
              <a:gd name="T44" fmla="*/ 2488 w 2888"/>
              <a:gd name="T45" fmla="*/ 130 h 218"/>
              <a:gd name="T46" fmla="*/ 2680 w 2888"/>
              <a:gd name="T47" fmla="*/ 178 h 218"/>
              <a:gd name="T48" fmla="*/ 2824 w 2888"/>
              <a:gd name="T49" fmla="*/ 178 h 218"/>
              <a:gd name="T50" fmla="*/ 2888 w 2888"/>
              <a:gd name="T51" fmla="*/ 17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8" h="218">
                <a:moveTo>
                  <a:pt x="0" y="186"/>
                </a:moveTo>
                <a:cubicBezTo>
                  <a:pt x="107" y="183"/>
                  <a:pt x="213" y="183"/>
                  <a:pt x="320" y="178"/>
                </a:cubicBezTo>
                <a:cubicBezTo>
                  <a:pt x="427" y="173"/>
                  <a:pt x="513" y="66"/>
                  <a:pt x="624" y="50"/>
                </a:cubicBezTo>
                <a:cubicBezTo>
                  <a:pt x="663" y="37"/>
                  <a:pt x="704" y="52"/>
                  <a:pt x="744" y="58"/>
                </a:cubicBezTo>
                <a:cubicBezTo>
                  <a:pt x="761" y="64"/>
                  <a:pt x="779" y="67"/>
                  <a:pt x="792" y="82"/>
                </a:cubicBezTo>
                <a:cubicBezTo>
                  <a:pt x="805" y="96"/>
                  <a:pt x="808" y="119"/>
                  <a:pt x="824" y="130"/>
                </a:cubicBezTo>
                <a:cubicBezTo>
                  <a:pt x="840" y="141"/>
                  <a:pt x="856" y="151"/>
                  <a:pt x="872" y="162"/>
                </a:cubicBezTo>
                <a:cubicBezTo>
                  <a:pt x="906" y="184"/>
                  <a:pt x="952" y="174"/>
                  <a:pt x="992" y="178"/>
                </a:cubicBezTo>
                <a:cubicBezTo>
                  <a:pt x="1086" y="171"/>
                  <a:pt x="1221" y="177"/>
                  <a:pt x="1304" y="122"/>
                </a:cubicBezTo>
                <a:cubicBezTo>
                  <a:pt x="1309" y="106"/>
                  <a:pt x="1314" y="85"/>
                  <a:pt x="1328" y="74"/>
                </a:cubicBezTo>
                <a:cubicBezTo>
                  <a:pt x="1345" y="61"/>
                  <a:pt x="1417" y="48"/>
                  <a:pt x="1440" y="42"/>
                </a:cubicBezTo>
                <a:cubicBezTo>
                  <a:pt x="1472" y="45"/>
                  <a:pt x="1504" y="46"/>
                  <a:pt x="1536" y="50"/>
                </a:cubicBezTo>
                <a:cubicBezTo>
                  <a:pt x="1576" y="55"/>
                  <a:pt x="1660" y="114"/>
                  <a:pt x="1696" y="138"/>
                </a:cubicBezTo>
                <a:cubicBezTo>
                  <a:pt x="1716" y="169"/>
                  <a:pt x="1720" y="188"/>
                  <a:pt x="1752" y="202"/>
                </a:cubicBezTo>
                <a:cubicBezTo>
                  <a:pt x="1767" y="209"/>
                  <a:pt x="1800" y="218"/>
                  <a:pt x="1800" y="218"/>
                </a:cubicBezTo>
                <a:cubicBezTo>
                  <a:pt x="1845" y="215"/>
                  <a:pt x="1891" y="215"/>
                  <a:pt x="1936" y="210"/>
                </a:cubicBezTo>
                <a:cubicBezTo>
                  <a:pt x="1944" y="209"/>
                  <a:pt x="1954" y="208"/>
                  <a:pt x="1960" y="202"/>
                </a:cubicBezTo>
                <a:cubicBezTo>
                  <a:pt x="1966" y="196"/>
                  <a:pt x="1963" y="185"/>
                  <a:pt x="1968" y="178"/>
                </a:cubicBezTo>
                <a:cubicBezTo>
                  <a:pt x="1974" y="170"/>
                  <a:pt x="1985" y="168"/>
                  <a:pt x="1992" y="162"/>
                </a:cubicBezTo>
                <a:cubicBezTo>
                  <a:pt x="2067" y="99"/>
                  <a:pt x="1943" y="187"/>
                  <a:pt x="2064" y="106"/>
                </a:cubicBezTo>
                <a:cubicBezTo>
                  <a:pt x="2072" y="101"/>
                  <a:pt x="2088" y="90"/>
                  <a:pt x="2088" y="90"/>
                </a:cubicBezTo>
                <a:cubicBezTo>
                  <a:pt x="2148" y="0"/>
                  <a:pt x="2098" y="60"/>
                  <a:pt x="2344" y="74"/>
                </a:cubicBezTo>
                <a:cubicBezTo>
                  <a:pt x="2398" y="77"/>
                  <a:pt x="2439" y="114"/>
                  <a:pt x="2488" y="130"/>
                </a:cubicBezTo>
                <a:cubicBezTo>
                  <a:pt x="2552" y="151"/>
                  <a:pt x="2613" y="168"/>
                  <a:pt x="2680" y="178"/>
                </a:cubicBezTo>
                <a:cubicBezTo>
                  <a:pt x="2741" y="198"/>
                  <a:pt x="2702" y="189"/>
                  <a:pt x="2824" y="178"/>
                </a:cubicBezTo>
                <a:cubicBezTo>
                  <a:pt x="2845" y="176"/>
                  <a:pt x="2888" y="170"/>
                  <a:pt x="2888" y="170"/>
                </a:cubicBezTo>
              </a:path>
            </a:pathLst>
          </a:cu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4920" name="Freeform 8"/>
          <p:cNvSpPr/>
          <p:nvPr/>
        </p:nvSpPr>
        <p:spPr>
          <a:xfrm>
            <a:off x="1651000" y="3100388"/>
            <a:ext cx="4968875" cy="298450"/>
          </a:xfrm>
          <a:custGeom>
            <a:avLst/>
            <a:gdLst/>
            <a:ahLst/>
            <a:cxnLst>
              <a:cxn ang="0">
                <a:pos x="0" y="227013"/>
              </a:cxn>
              <a:cxn ang="0">
                <a:pos x="288925" y="82550"/>
              </a:cxn>
              <a:cxn ang="0">
                <a:pos x="720725" y="227013"/>
              </a:cxn>
              <a:cxn ang="0">
                <a:pos x="1223963" y="82550"/>
              </a:cxn>
              <a:cxn ang="0">
                <a:pos x="1800225" y="298450"/>
              </a:cxn>
              <a:cxn ang="0">
                <a:pos x="2376488" y="82550"/>
              </a:cxn>
              <a:cxn ang="0">
                <a:pos x="2881313" y="227013"/>
              </a:cxn>
              <a:cxn ang="0">
                <a:pos x="3384550" y="82550"/>
              </a:cxn>
              <a:cxn ang="0">
                <a:pos x="3889375" y="227013"/>
              </a:cxn>
              <a:cxn ang="0">
                <a:pos x="4464050" y="11113"/>
              </a:cxn>
              <a:cxn ang="0">
                <a:pos x="4968875" y="155575"/>
              </a:cxn>
            </a:cxnLst>
            <a:pathLst>
              <a:path w="3130" h="188">
                <a:moveTo>
                  <a:pt x="0" y="143"/>
                </a:moveTo>
                <a:cubicBezTo>
                  <a:pt x="53" y="97"/>
                  <a:pt x="106" y="52"/>
                  <a:pt x="182" y="52"/>
                </a:cubicBezTo>
                <a:cubicBezTo>
                  <a:pt x="258" y="52"/>
                  <a:pt x="356" y="143"/>
                  <a:pt x="454" y="143"/>
                </a:cubicBezTo>
                <a:cubicBezTo>
                  <a:pt x="552" y="143"/>
                  <a:pt x="658" y="45"/>
                  <a:pt x="771" y="52"/>
                </a:cubicBezTo>
                <a:cubicBezTo>
                  <a:pt x="884" y="59"/>
                  <a:pt x="1013" y="188"/>
                  <a:pt x="1134" y="188"/>
                </a:cubicBezTo>
                <a:cubicBezTo>
                  <a:pt x="1255" y="188"/>
                  <a:pt x="1384" y="59"/>
                  <a:pt x="1497" y="52"/>
                </a:cubicBezTo>
                <a:cubicBezTo>
                  <a:pt x="1610" y="45"/>
                  <a:pt x="1709" y="143"/>
                  <a:pt x="1815" y="143"/>
                </a:cubicBezTo>
                <a:cubicBezTo>
                  <a:pt x="1921" y="143"/>
                  <a:pt x="2026" y="52"/>
                  <a:pt x="2132" y="52"/>
                </a:cubicBezTo>
                <a:cubicBezTo>
                  <a:pt x="2238" y="52"/>
                  <a:pt x="2337" y="150"/>
                  <a:pt x="2450" y="143"/>
                </a:cubicBezTo>
                <a:cubicBezTo>
                  <a:pt x="2563" y="136"/>
                  <a:pt x="2699" y="14"/>
                  <a:pt x="2812" y="7"/>
                </a:cubicBezTo>
                <a:cubicBezTo>
                  <a:pt x="2925" y="0"/>
                  <a:pt x="3027" y="49"/>
                  <a:pt x="3130" y="98"/>
                </a:cubicBezTo>
              </a:path>
            </a:pathLst>
          </a:custGeom>
          <a:noFill/>
          <a:ln w="28575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4921" name="Text Box 9"/>
          <p:cNvSpPr txBox="1">
            <a:spLocks noChangeArrowheads="1"/>
          </p:cNvSpPr>
          <p:nvPr/>
        </p:nvSpPr>
        <p:spPr bwMode="auto">
          <a:xfrm>
            <a:off x="1919288" y="2755900"/>
            <a:ext cx="644525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现在</a:t>
            </a:r>
            <a:endParaRPr kumimoji="0" lang="zh-CN" altLang="en-US" b="1" kern="1200" cap="none" spc="0" normalizeH="0" baseline="0" noProof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22" name="Text Box 10"/>
          <p:cNvSpPr txBox="1">
            <a:spLocks noChangeArrowheads="1"/>
          </p:cNvSpPr>
          <p:nvPr/>
        </p:nvSpPr>
        <p:spPr bwMode="auto">
          <a:xfrm>
            <a:off x="5232400" y="2836863"/>
            <a:ext cx="4889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问题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23" name="Text Box 11"/>
          <p:cNvSpPr txBox="1">
            <a:spLocks noChangeArrowheads="1"/>
          </p:cNvSpPr>
          <p:nvPr/>
        </p:nvSpPr>
        <p:spPr bwMode="auto">
          <a:xfrm>
            <a:off x="6527800" y="2836863"/>
            <a:ext cx="7937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紧急处理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24" name="Text Box 12"/>
          <p:cNvSpPr txBox="1">
            <a:spLocks noChangeArrowheads="1"/>
          </p:cNvSpPr>
          <p:nvPr/>
        </p:nvSpPr>
        <p:spPr bwMode="auto">
          <a:xfrm>
            <a:off x="6699250" y="2239963"/>
            <a:ext cx="1220788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测量</a:t>
            </a:r>
            <a:r>
              <a:rPr kumimoji="0" lang="en-US" altLang="zh-CN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/</a:t>
            </a:r>
            <a:r>
              <a:rPr kumimoji="0" lang="zh-CN" altLang="en-US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观察</a:t>
            </a:r>
            <a:endParaRPr kumimoji="0" lang="zh-CN" altLang="en-US" b="1" kern="1200" cap="none" spc="0" normalizeH="0" baseline="0" noProof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25" name="Text Box 13"/>
          <p:cNvSpPr txBox="1">
            <a:spLocks noChangeArrowheads="1"/>
          </p:cNvSpPr>
          <p:nvPr/>
        </p:nvSpPr>
        <p:spPr bwMode="auto">
          <a:xfrm>
            <a:off x="2876550" y="2468563"/>
            <a:ext cx="644525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smtClean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现象</a:t>
            </a:r>
            <a:endParaRPr kumimoji="0" lang="zh-CN" altLang="en-US" b="1" kern="1200" cap="none" spc="0" normalizeH="0" baseline="0" noProof="0" smtClean="0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26" name="Oval 14"/>
          <p:cNvSpPr/>
          <p:nvPr/>
        </p:nvSpPr>
        <p:spPr>
          <a:xfrm>
            <a:off x="3451225" y="2535238"/>
            <a:ext cx="1441450" cy="936625"/>
          </a:xfrm>
          <a:prstGeom prst="ellipse">
            <a:avLst/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4927" name="Text Box 15"/>
          <p:cNvSpPr txBox="1">
            <a:spLocks noChangeArrowheads="1"/>
          </p:cNvSpPr>
          <p:nvPr/>
        </p:nvSpPr>
        <p:spPr bwMode="auto">
          <a:xfrm>
            <a:off x="3935413" y="2668588"/>
            <a:ext cx="4508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b="1" kern="1200" cap="none" spc="0" normalizeH="0" baseline="0" noProof="0" smtClean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why</a:t>
            </a:r>
            <a:endParaRPr kumimoji="0" lang="en-US" altLang="zh-CN" sz="1400" b="1" kern="1200" cap="none" spc="0" normalizeH="0" baseline="0" noProof="0" smtClean="0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28" name="Oval 16"/>
          <p:cNvSpPr/>
          <p:nvPr/>
        </p:nvSpPr>
        <p:spPr>
          <a:xfrm>
            <a:off x="3703638" y="3543300"/>
            <a:ext cx="936625" cy="215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4929" name="Oval 17"/>
          <p:cNvSpPr/>
          <p:nvPr/>
        </p:nvSpPr>
        <p:spPr>
          <a:xfrm>
            <a:off x="3559175" y="4048125"/>
            <a:ext cx="1223963" cy="358775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4930" name="Oval 18"/>
          <p:cNvSpPr/>
          <p:nvPr/>
        </p:nvSpPr>
        <p:spPr>
          <a:xfrm>
            <a:off x="3487738" y="4724400"/>
            <a:ext cx="1368425" cy="360363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4931" name="Oval 19"/>
          <p:cNvSpPr/>
          <p:nvPr/>
        </p:nvSpPr>
        <p:spPr>
          <a:xfrm>
            <a:off x="3343275" y="5372100"/>
            <a:ext cx="1657350" cy="360363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4932" name="Oval 20"/>
          <p:cNvSpPr/>
          <p:nvPr/>
        </p:nvSpPr>
        <p:spPr>
          <a:xfrm>
            <a:off x="3019425" y="6021388"/>
            <a:ext cx="2305050" cy="360362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4933" name="Text Box 21"/>
          <p:cNvSpPr txBox="1">
            <a:spLocks noChangeArrowheads="1"/>
          </p:cNvSpPr>
          <p:nvPr/>
        </p:nvSpPr>
        <p:spPr bwMode="auto">
          <a:xfrm>
            <a:off x="3927475" y="3498850"/>
            <a:ext cx="4889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真因</a:t>
            </a:r>
            <a:endParaRPr kumimoji="0" lang="zh-CN" altLang="en-US" sz="1200" b="1" kern="1200" cap="none" spc="0" normalizeH="0" baseline="0" noProof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34" name="Text Box 22"/>
          <p:cNvSpPr txBox="1">
            <a:spLocks noChangeArrowheads="1"/>
          </p:cNvSpPr>
          <p:nvPr/>
        </p:nvSpPr>
        <p:spPr bwMode="auto">
          <a:xfrm>
            <a:off x="3927475" y="4119563"/>
            <a:ext cx="4889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真因</a:t>
            </a:r>
            <a:endParaRPr kumimoji="0" lang="zh-CN" altLang="en-US" sz="1200" b="1" kern="1200" cap="none" spc="0" normalizeH="0" baseline="0" noProof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35" name="Text Box 23"/>
          <p:cNvSpPr txBox="1">
            <a:spLocks noChangeArrowheads="1"/>
          </p:cNvSpPr>
          <p:nvPr/>
        </p:nvSpPr>
        <p:spPr bwMode="auto">
          <a:xfrm>
            <a:off x="3927475" y="4724400"/>
            <a:ext cx="4889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真因</a:t>
            </a:r>
            <a:endParaRPr kumimoji="0" lang="zh-CN" altLang="en-US" sz="1200" b="1" kern="1200" cap="none" spc="0" normalizeH="0" baseline="0" noProof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36" name="Text Box 24"/>
          <p:cNvSpPr txBox="1">
            <a:spLocks noChangeArrowheads="1"/>
          </p:cNvSpPr>
          <p:nvPr/>
        </p:nvSpPr>
        <p:spPr bwMode="auto">
          <a:xfrm>
            <a:off x="3927475" y="5445125"/>
            <a:ext cx="4889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真因</a:t>
            </a:r>
            <a:endParaRPr kumimoji="0" lang="zh-CN" altLang="en-US" sz="1200" b="1" kern="1200" cap="none" spc="0" normalizeH="0" baseline="0" noProof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37" name="Text Box 25"/>
          <p:cNvSpPr txBox="1">
            <a:spLocks noChangeArrowheads="1"/>
          </p:cNvSpPr>
          <p:nvPr/>
        </p:nvSpPr>
        <p:spPr bwMode="auto">
          <a:xfrm>
            <a:off x="3927475" y="6092825"/>
            <a:ext cx="4889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真因</a:t>
            </a:r>
            <a:endParaRPr kumimoji="0" lang="zh-CN" altLang="en-US" sz="1200" b="1" kern="1200" cap="none" spc="0" normalizeH="0" baseline="0" noProof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38" name="Line 26"/>
          <p:cNvSpPr/>
          <p:nvPr/>
        </p:nvSpPr>
        <p:spPr>
          <a:xfrm>
            <a:off x="4171950" y="3038475"/>
            <a:ext cx="0" cy="433388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934939" name="Line 27"/>
          <p:cNvSpPr/>
          <p:nvPr/>
        </p:nvSpPr>
        <p:spPr>
          <a:xfrm>
            <a:off x="3956050" y="3687763"/>
            <a:ext cx="0" cy="576262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934940" name="Line 28"/>
          <p:cNvSpPr/>
          <p:nvPr/>
        </p:nvSpPr>
        <p:spPr>
          <a:xfrm>
            <a:off x="4459288" y="4262438"/>
            <a:ext cx="0" cy="649287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934941" name="Line 29"/>
          <p:cNvSpPr/>
          <p:nvPr/>
        </p:nvSpPr>
        <p:spPr>
          <a:xfrm>
            <a:off x="3884613" y="4940300"/>
            <a:ext cx="0" cy="649288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934942" name="Line 30"/>
          <p:cNvSpPr/>
          <p:nvPr/>
        </p:nvSpPr>
        <p:spPr>
          <a:xfrm>
            <a:off x="4459288" y="5589588"/>
            <a:ext cx="0" cy="576262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934943" name="Text Box 31"/>
          <p:cNvSpPr txBox="1">
            <a:spLocks noChangeArrowheads="1"/>
          </p:cNvSpPr>
          <p:nvPr/>
        </p:nvSpPr>
        <p:spPr bwMode="auto">
          <a:xfrm>
            <a:off x="3740150" y="3436938"/>
            <a:ext cx="374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000" b="1" kern="1200" cap="none" spc="0" normalizeH="0" baseline="0" noProof="0" smtClean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why</a:t>
            </a:r>
            <a:endParaRPr kumimoji="0" lang="en-US" altLang="zh-CN" sz="1000" b="1" kern="1200" cap="none" spc="0" normalizeH="0" baseline="0" noProof="0" smtClean="0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44" name="Text Box 32"/>
          <p:cNvSpPr txBox="1">
            <a:spLocks noChangeArrowheads="1"/>
          </p:cNvSpPr>
          <p:nvPr/>
        </p:nvSpPr>
        <p:spPr bwMode="auto">
          <a:xfrm>
            <a:off x="4243388" y="4011613"/>
            <a:ext cx="374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000" b="1" kern="1200" cap="none" spc="0" normalizeH="0" baseline="0" noProof="0" smtClean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why</a:t>
            </a:r>
            <a:endParaRPr kumimoji="0" lang="en-US" altLang="zh-CN" sz="1000" b="1" kern="1200" cap="none" spc="0" normalizeH="0" baseline="0" noProof="0" smtClean="0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45" name="Text Box 33"/>
          <p:cNvSpPr txBox="1">
            <a:spLocks noChangeArrowheads="1"/>
          </p:cNvSpPr>
          <p:nvPr/>
        </p:nvSpPr>
        <p:spPr bwMode="auto">
          <a:xfrm>
            <a:off x="3667125" y="4687888"/>
            <a:ext cx="374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000" b="1" kern="1200" cap="none" spc="0" normalizeH="0" baseline="0" noProof="0" smtClean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why</a:t>
            </a:r>
            <a:endParaRPr kumimoji="0" lang="en-US" altLang="zh-CN" sz="1000" b="1" kern="1200" cap="none" spc="0" normalizeH="0" baseline="0" noProof="0" smtClean="0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46" name="Text Box 34"/>
          <p:cNvSpPr txBox="1">
            <a:spLocks noChangeArrowheads="1"/>
          </p:cNvSpPr>
          <p:nvPr/>
        </p:nvSpPr>
        <p:spPr bwMode="auto">
          <a:xfrm>
            <a:off x="4243388" y="5335588"/>
            <a:ext cx="374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000" b="1" kern="1200" cap="none" spc="0" normalizeH="0" baseline="0" noProof="0" smtClean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why</a:t>
            </a:r>
            <a:endParaRPr kumimoji="0" lang="en-US" altLang="zh-CN" sz="1000" b="1" kern="1200" cap="none" spc="0" normalizeH="0" baseline="0" noProof="0" smtClean="0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47" name="Line 35"/>
          <p:cNvSpPr/>
          <p:nvPr/>
        </p:nvSpPr>
        <p:spPr>
          <a:xfrm flipV="1">
            <a:off x="3308350" y="57324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48" name="Line 36"/>
          <p:cNvSpPr/>
          <p:nvPr/>
        </p:nvSpPr>
        <p:spPr>
          <a:xfrm flipV="1">
            <a:off x="3721100" y="57324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49" name="Line 37"/>
          <p:cNvSpPr/>
          <p:nvPr/>
        </p:nvSpPr>
        <p:spPr>
          <a:xfrm flipV="1">
            <a:off x="4135438" y="57324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0" name="Line 38"/>
          <p:cNvSpPr/>
          <p:nvPr/>
        </p:nvSpPr>
        <p:spPr>
          <a:xfrm flipV="1">
            <a:off x="4549775" y="57324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1" name="Line 39"/>
          <p:cNvSpPr/>
          <p:nvPr/>
        </p:nvSpPr>
        <p:spPr>
          <a:xfrm flipV="1">
            <a:off x="4964113" y="57324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2" name="Line 40"/>
          <p:cNvSpPr/>
          <p:nvPr/>
        </p:nvSpPr>
        <p:spPr>
          <a:xfrm flipV="1">
            <a:off x="3524250" y="50847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3" name="Line 41"/>
          <p:cNvSpPr/>
          <p:nvPr/>
        </p:nvSpPr>
        <p:spPr>
          <a:xfrm flipV="1">
            <a:off x="3937000" y="50847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4" name="Line 42"/>
          <p:cNvSpPr/>
          <p:nvPr/>
        </p:nvSpPr>
        <p:spPr>
          <a:xfrm flipV="1">
            <a:off x="4351338" y="50847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5" name="Line 43"/>
          <p:cNvSpPr/>
          <p:nvPr/>
        </p:nvSpPr>
        <p:spPr>
          <a:xfrm flipV="1">
            <a:off x="4765675" y="5084763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6" name="Line 44"/>
          <p:cNvSpPr/>
          <p:nvPr/>
        </p:nvSpPr>
        <p:spPr>
          <a:xfrm flipV="1">
            <a:off x="3740150" y="44069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7" name="Line 45"/>
          <p:cNvSpPr/>
          <p:nvPr/>
        </p:nvSpPr>
        <p:spPr>
          <a:xfrm flipV="1">
            <a:off x="4152900" y="44069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8" name="Line 46"/>
          <p:cNvSpPr/>
          <p:nvPr/>
        </p:nvSpPr>
        <p:spPr>
          <a:xfrm flipV="1">
            <a:off x="4567238" y="44069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59" name="Line 47"/>
          <p:cNvSpPr/>
          <p:nvPr/>
        </p:nvSpPr>
        <p:spPr>
          <a:xfrm flipV="1">
            <a:off x="3740150" y="37592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60" name="Line 48"/>
          <p:cNvSpPr/>
          <p:nvPr/>
        </p:nvSpPr>
        <p:spPr>
          <a:xfrm flipV="1">
            <a:off x="4152900" y="37592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61" name="Line 49"/>
          <p:cNvSpPr/>
          <p:nvPr/>
        </p:nvSpPr>
        <p:spPr>
          <a:xfrm flipV="1">
            <a:off x="4567238" y="37592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62" name="Line 50"/>
          <p:cNvSpPr/>
          <p:nvPr/>
        </p:nvSpPr>
        <p:spPr>
          <a:xfrm flipV="1">
            <a:off x="3956050" y="31115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63" name="Line 51"/>
          <p:cNvSpPr/>
          <p:nvPr/>
        </p:nvSpPr>
        <p:spPr>
          <a:xfrm flipV="1">
            <a:off x="4368800" y="3111500"/>
            <a:ext cx="0" cy="2889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64" name="Text Box 52"/>
          <p:cNvSpPr txBox="1">
            <a:spLocks noChangeArrowheads="1"/>
          </p:cNvSpPr>
          <p:nvPr/>
        </p:nvSpPr>
        <p:spPr bwMode="auto">
          <a:xfrm>
            <a:off x="1903413" y="3905250"/>
            <a:ext cx="644525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过去</a:t>
            </a:r>
            <a:endParaRPr kumimoji="0" lang="zh-CN" altLang="en-US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65" name="Line 53"/>
          <p:cNvSpPr/>
          <p:nvPr/>
        </p:nvSpPr>
        <p:spPr>
          <a:xfrm>
            <a:off x="4964113" y="2967038"/>
            <a:ext cx="2873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66" name="Line 54"/>
          <p:cNvSpPr/>
          <p:nvPr/>
        </p:nvSpPr>
        <p:spPr>
          <a:xfrm>
            <a:off x="5756275" y="2967038"/>
            <a:ext cx="7207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67" name="Line 55"/>
          <p:cNvSpPr/>
          <p:nvPr/>
        </p:nvSpPr>
        <p:spPr>
          <a:xfrm>
            <a:off x="4748213" y="3975100"/>
            <a:ext cx="2952750" cy="0"/>
          </a:xfrm>
          <a:prstGeom prst="line">
            <a:avLst/>
          </a:prstGeom>
          <a:ln w="19050" cap="rnd" cmpd="sng">
            <a:solidFill>
              <a:srgbClr val="D60093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934968" name="Line 56"/>
          <p:cNvSpPr/>
          <p:nvPr/>
        </p:nvSpPr>
        <p:spPr>
          <a:xfrm>
            <a:off x="4892675" y="5199063"/>
            <a:ext cx="2952750" cy="0"/>
          </a:xfrm>
          <a:prstGeom prst="line">
            <a:avLst/>
          </a:prstGeom>
          <a:ln w="19050" cap="rnd" cmpd="sng">
            <a:solidFill>
              <a:srgbClr val="D60093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934969" name="Text Box 57"/>
          <p:cNvSpPr txBox="1">
            <a:spLocks noChangeArrowheads="1"/>
          </p:cNvSpPr>
          <p:nvPr/>
        </p:nvSpPr>
        <p:spPr bwMode="auto">
          <a:xfrm>
            <a:off x="5180013" y="3425825"/>
            <a:ext cx="7937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一次因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（近因）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70" name="Text Box 58"/>
          <p:cNvSpPr txBox="1">
            <a:spLocks noChangeArrowheads="1"/>
          </p:cNvSpPr>
          <p:nvPr/>
        </p:nvSpPr>
        <p:spPr bwMode="auto">
          <a:xfrm>
            <a:off x="6546850" y="3425825"/>
            <a:ext cx="7937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治标对策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（暂时）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71" name="Line 59"/>
          <p:cNvSpPr/>
          <p:nvPr/>
        </p:nvSpPr>
        <p:spPr>
          <a:xfrm>
            <a:off x="4748213" y="3683000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72" name="Line 60"/>
          <p:cNvSpPr/>
          <p:nvPr/>
        </p:nvSpPr>
        <p:spPr>
          <a:xfrm>
            <a:off x="5889625" y="3683000"/>
            <a:ext cx="7207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73" name="Text Box 61"/>
          <p:cNvSpPr txBox="1">
            <a:spLocks noChangeArrowheads="1"/>
          </p:cNvSpPr>
          <p:nvPr/>
        </p:nvSpPr>
        <p:spPr bwMode="auto">
          <a:xfrm>
            <a:off x="6548438" y="4252913"/>
            <a:ext cx="7937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改善行动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74" name="Text Box 62"/>
          <p:cNvSpPr txBox="1">
            <a:spLocks noChangeArrowheads="1"/>
          </p:cNvSpPr>
          <p:nvPr/>
        </p:nvSpPr>
        <p:spPr bwMode="auto">
          <a:xfrm>
            <a:off x="6565900" y="4667250"/>
            <a:ext cx="11747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防呆</a:t>
            </a:r>
            <a:r>
              <a:rPr kumimoji="0" lang="en-US" altLang="zh-CN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/</a:t>
            </a: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防错设计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75" name="Text Box 63"/>
          <p:cNvSpPr txBox="1">
            <a:spLocks noChangeArrowheads="1"/>
          </p:cNvSpPr>
          <p:nvPr/>
        </p:nvSpPr>
        <p:spPr bwMode="auto">
          <a:xfrm>
            <a:off x="6086475" y="5719763"/>
            <a:ext cx="7937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n</a:t>
            </a: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次因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（远因）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76" name="Text Box 64"/>
          <p:cNvSpPr txBox="1">
            <a:spLocks noChangeArrowheads="1"/>
          </p:cNvSpPr>
          <p:nvPr/>
        </p:nvSpPr>
        <p:spPr bwMode="auto">
          <a:xfrm>
            <a:off x="7124700" y="5730875"/>
            <a:ext cx="7937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治本对策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smtClean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（永久）</a:t>
            </a:r>
            <a:endParaRPr kumimoji="0" lang="zh-CN" altLang="en-US" sz="1200" b="1" kern="1200" cap="none" spc="0" normalizeH="0" baseline="0" noProof="0" smtClean="0"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934977" name="Line 65"/>
          <p:cNvSpPr/>
          <p:nvPr/>
        </p:nvSpPr>
        <p:spPr>
          <a:xfrm>
            <a:off x="5324475" y="6189663"/>
            <a:ext cx="8636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34978" name="Line 66"/>
          <p:cNvSpPr/>
          <p:nvPr/>
        </p:nvSpPr>
        <p:spPr>
          <a:xfrm>
            <a:off x="6796088" y="6189663"/>
            <a:ext cx="47148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3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3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3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3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3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3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3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3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3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3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3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3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3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3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3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3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3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3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3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3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3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3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3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3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3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3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3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3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3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3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3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3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3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93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3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3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3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3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3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3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93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93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93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93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3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9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3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93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93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93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93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21" grpId="0"/>
      <p:bldP spid="934922" grpId="0"/>
      <p:bldP spid="934923" grpId="0"/>
      <p:bldP spid="934924" grpId="0"/>
      <p:bldP spid="934925" grpId="0"/>
      <p:bldP spid="934926" grpId="0" animBg="1"/>
      <p:bldP spid="934927" grpId="0"/>
      <p:bldP spid="934928" grpId="0" animBg="1"/>
      <p:bldP spid="934929" grpId="0" animBg="1"/>
      <p:bldP spid="934930" grpId="0" animBg="1"/>
      <p:bldP spid="934931" grpId="0" animBg="1"/>
      <p:bldP spid="934932" grpId="0" animBg="1"/>
      <p:bldP spid="934933" grpId="0"/>
      <p:bldP spid="934934" grpId="0"/>
      <p:bldP spid="934935" grpId="0"/>
      <p:bldP spid="934936" grpId="0"/>
      <p:bldP spid="934937" grpId="0"/>
      <p:bldP spid="934943" grpId="0"/>
      <p:bldP spid="934944" grpId="0"/>
      <p:bldP spid="934945" grpId="0"/>
      <p:bldP spid="934946" grpId="0"/>
      <p:bldP spid="934964" grpId="0"/>
      <p:bldP spid="934969" grpId="0"/>
      <p:bldP spid="934970" grpId="0"/>
      <p:bldP spid="934973" grpId="0"/>
      <p:bldP spid="934974" grpId="0"/>
      <p:bldP spid="934975" grpId="0"/>
      <p:bldP spid="9349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528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漏斗：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Oval 4"/>
          <p:cNvSpPr/>
          <p:nvPr/>
        </p:nvSpPr>
        <p:spPr>
          <a:xfrm>
            <a:off x="3041650" y="1773238"/>
            <a:ext cx="3338513" cy="811212"/>
          </a:xfrm>
          <a:prstGeom prst="ellipse">
            <a:avLst/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6" name="Oval 5"/>
          <p:cNvSpPr/>
          <p:nvPr/>
        </p:nvSpPr>
        <p:spPr>
          <a:xfrm>
            <a:off x="3841750" y="3021013"/>
            <a:ext cx="1612900" cy="498475"/>
          </a:xfrm>
          <a:prstGeom prst="ellipse">
            <a:avLst/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7" name="Arc 6"/>
          <p:cNvSpPr/>
          <p:nvPr/>
        </p:nvSpPr>
        <p:spPr>
          <a:xfrm rot="10800000">
            <a:off x="4394200" y="5327650"/>
            <a:ext cx="623888" cy="187325"/>
          </a:xfrm>
          <a:custGeom>
            <a:avLst/>
            <a:gdLst/>
            <a:ahLst/>
            <a:cxnLst>
              <a:cxn ang="0">
                <a:pos x="0" y="177213"/>
              </a:cxn>
              <a:cxn ang="0">
                <a:pos x="623888" y="187325"/>
              </a:cxn>
              <a:cxn ang="0">
                <a:pos x="311720" y="187325"/>
              </a:cxn>
            </a:cxnLst>
            <a:pathLst>
              <a:path w="43169" h="21600" fill="none">
                <a:moveTo>
                  <a:pt x="0" y="20434"/>
                </a:moveTo>
                <a:cubicBezTo>
                  <a:pt x="619" y="8974"/>
                  <a:pt x="10092" y="-1"/>
                  <a:pt x="21569" y="0"/>
                </a:cubicBezTo>
                <a:cubicBezTo>
                  <a:pt x="33498" y="0"/>
                  <a:pt x="43169" y="9670"/>
                  <a:pt x="43169" y="21600"/>
                </a:cubicBezTo>
              </a:path>
              <a:path w="43169" h="21600" stroke="0">
                <a:moveTo>
                  <a:pt x="0" y="20434"/>
                </a:moveTo>
                <a:cubicBezTo>
                  <a:pt x="619" y="8974"/>
                  <a:pt x="10092" y="-1"/>
                  <a:pt x="21569" y="0"/>
                </a:cubicBezTo>
                <a:cubicBezTo>
                  <a:pt x="33498" y="0"/>
                  <a:pt x="43169" y="9670"/>
                  <a:pt x="43169" y="21600"/>
                </a:cubicBezTo>
                <a:lnTo>
                  <a:pt x="21569" y="21600"/>
                </a:lnTo>
                <a:lnTo>
                  <a:pt x="0" y="20434"/>
                </a:lnTo>
                <a:close/>
              </a:path>
            </a:pathLst>
          </a:custGeom>
          <a:noFill/>
          <a:ln w="349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58" name="Line 7"/>
          <p:cNvSpPr/>
          <p:nvPr/>
        </p:nvSpPr>
        <p:spPr>
          <a:xfrm flipH="1">
            <a:off x="5205413" y="2209800"/>
            <a:ext cx="1184275" cy="1497013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9" name="Line 8"/>
          <p:cNvSpPr/>
          <p:nvPr/>
        </p:nvSpPr>
        <p:spPr>
          <a:xfrm>
            <a:off x="3084513" y="2271713"/>
            <a:ext cx="998537" cy="1497012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0" name="Line 9"/>
          <p:cNvSpPr/>
          <p:nvPr/>
        </p:nvSpPr>
        <p:spPr>
          <a:xfrm flipH="1">
            <a:off x="5018088" y="3706813"/>
            <a:ext cx="187325" cy="1620837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1" name="Line 10"/>
          <p:cNvSpPr/>
          <p:nvPr/>
        </p:nvSpPr>
        <p:spPr>
          <a:xfrm>
            <a:off x="4083050" y="3768725"/>
            <a:ext cx="311150" cy="1620838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2" name="Text Box 11"/>
          <p:cNvSpPr txBox="1"/>
          <p:nvPr/>
        </p:nvSpPr>
        <p:spPr>
          <a:xfrm>
            <a:off x="1900238" y="2128838"/>
            <a:ext cx="1204912" cy="457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了解情况</a:t>
            </a:r>
            <a:endParaRPr lang="zh-CN" altLang="en-US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抓住形势</a:t>
            </a:r>
            <a:endParaRPr lang="zh-CN" altLang="en-US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3" name="Text Box 12"/>
          <p:cNvSpPr txBox="1"/>
          <p:nvPr/>
        </p:nvSpPr>
        <p:spPr>
          <a:xfrm>
            <a:off x="3770313" y="1822450"/>
            <a:ext cx="1790700" cy="1825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问题鉴别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64" name="Text Box 13"/>
          <p:cNvSpPr txBox="1"/>
          <p:nvPr/>
        </p:nvSpPr>
        <p:spPr>
          <a:xfrm>
            <a:off x="4394200" y="2325688"/>
            <a:ext cx="835025" cy="182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阐明问题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65" name="Text Box 14"/>
          <p:cNvSpPr txBox="1"/>
          <p:nvPr/>
        </p:nvSpPr>
        <p:spPr>
          <a:xfrm>
            <a:off x="4270375" y="3127375"/>
            <a:ext cx="833438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原因点（</a:t>
            </a:r>
            <a:r>
              <a:rPr lang="en-US" altLang="zh-CN" sz="1200" b="1" dirty="0">
                <a:latin typeface="Times New Roman" panose="02020603050405020304" pitchFamily="18" charset="0"/>
              </a:rPr>
              <a:t>POC</a:t>
            </a:r>
            <a:r>
              <a:rPr lang="zh-CN" altLang="en-US" sz="1200" b="1" dirty="0">
                <a:latin typeface="Times New Roman" panose="02020603050405020304" pitchFamily="18" charset="0"/>
              </a:rPr>
              <a:t>）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66" name="Text Box 15"/>
          <p:cNvSpPr txBox="1"/>
          <p:nvPr/>
        </p:nvSpPr>
        <p:spPr>
          <a:xfrm>
            <a:off x="4484688" y="3800475"/>
            <a:ext cx="595312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原因</a:t>
            </a:r>
            <a:endParaRPr lang="zh-CN" altLang="en-US" sz="1100" b="1" dirty="0">
              <a:latin typeface="Times New Roman" panose="02020603050405020304" pitchFamily="18" charset="0"/>
            </a:endParaRPr>
          </a:p>
        </p:txBody>
      </p:sp>
      <p:sp>
        <p:nvSpPr>
          <p:cNvPr id="23567" name="Text Box 16"/>
          <p:cNvSpPr txBox="1"/>
          <p:nvPr/>
        </p:nvSpPr>
        <p:spPr>
          <a:xfrm>
            <a:off x="4402138" y="5505450"/>
            <a:ext cx="817562" cy="1825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根本原因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68" name="Rectangle 17"/>
          <p:cNvSpPr/>
          <p:nvPr/>
        </p:nvSpPr>
        <p:spPr>
          <a:xfrm>
            <a:off x="6202363" y="2708275"/>
            <a:ext cx="1995487" cy="37465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9" name="Text Box 18"/>
          <p:cNvSpPr txBox="1"/>
          <p:nvPr/>
        </p:nvSpPr>
        <p:spPr>
          <a:xfrm>
            <a:off x="6265863" y="2813050"/>
            <a:ext cx="1931987" cy="1825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问题发生在哪块？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70" name="Rectangle 19"/>
          <p:cNvSpPr/>
          <p:nvPr/>
        </p:nvSpPr>
        <p:spPr>
          <a:xfrm>
            <a:off x="6202363" y="3144838"/>
            <a:ext cx="1730375" cy="37465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“去看“问题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3571" name="Rectangle 20"/>
          <p:cNvSpPr/>
          <p:nvPr/>
        </p:nvSpPr>
        <p:spPr>
          <a:xfrm>
            <a:off x="6515100" y="2209800"/>
            <a:ext cx="1728788" cy="37465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72" name="Text Box 21"/>
          <p:cNvSpPr txBox="1"/>
          <p:nvPr/>
        </p:nvSpPr>
        <p:spPr>
          <a:xfrm>
            <a:off x="6638925" y="2314575"/>
            <a:ext cx="1247775" cy="1825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基本情况调查 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73" name="Rectangle 22"/>
          <p:cNvSpPr/>
          <p:nvPr/>
        </p:nvSpPr>
        <p:spPr>
          <a:xfrm>
            <a:off x="6265863" y="3956050"/>
            <a:ext cx="1727200" cy="623888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5WHY</a:t>
            </a:r>
            <a:endParaRPr lang="en-US" altLang="zh-CN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根本原因调查分析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3574" name="Text Box 23"/>
          <p:cNvSpPr txBox="1"/>
          <p:nvPr/>
        </p:nvSpPr>
        <p:spPr>
          <a:xfrm>
            <a:off x="2155825" y="4005263"/>
            <a:ext cx="520700" cy="10064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原</a:t>
            </a:r>
            <a:endParaRPr lang="zh-CN" altLang="en-US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因</a:t>
            </a:r>
            <a:endParaRPr lang="zh-CN" altLang="en-US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华文细黑" pitchFamily="2" charset="-122"/>
              </a:rPr>
              <a:t>调</a:t>
            </a:r>
            <a:endParaRPr lang="zh-CN" altLang="en-US" sz="1200" b="1" dirty="0">
              <a:solidFill>
                <a:schemeClr val="tx2"/>
              </a:solidFill>
              <a:latin typeface="华文细黑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华文细黑" pitchFamily="2" charset="-122"/>
              </a:rPr>
              <a:t>查</a:t>
            </a:r>
            <a:endParaRPr lang="zh-CN" altLang="en-US" sz="1200" b="1" dirty="0">
              <a:solidFill>
                <a:schemeClr val="tx2"/>
              </a:solidFill>
              <a:latin typeface="华文细黑" pitchFamily="2" charset="-122"/>
            </a:endParaRPr>
          </a:p>
        </p:txBody>
      </p:sp>
      <p:sp>
        <p:nvSpPr>
          <p:cNvPr id="23575" name="Line 24"/>
          <p:cNvSpPr/>
          <p:nvPr/>
        </p:nvSpPr>
        <p:spPr>
          <a:xfrm>
            <a:off x="1900238" y="3581400"/>
            <a:ext cx="174625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576" name="Line 25"/>
          <p:cNvSpPr/>
          <p:nvPr/>
        </p:nvSpPr>
        <p:spPr>
          <a:xfrm>
            <a:off x="1900238" y="5389563"/>
            <a:ext cx="174625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577" name="Text Box 26"/>
          <p:cNvSpPr txBox="1"/>
          <p:nvPr/>
        </p:nvSpPr>
        <p:spPr>
          <a:xfrm>
            <a:off x="4332288" y="3613150"/>
            <a:ext cx="873125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为什么？</a:t>
            </a:r>
            <a:r>
              <a:rPr lang="en-US" altLang="zh-CN" sz="1100" b="1" dirty="0">
                <a:latin typeface="Times New Roman" panose="02020603050405020304" pitchFamily="18" charset="0"/>
              </a:rPr>
              <a:t>1</a:t>
            </a:r>
            <a:endParaRPr lang="en-US" altLang="zh-CN" sz="1100" b="1" dirty="0">
              <a:latin typeface="Times New Roman" panose="02020603050405020304" pitchFamily="18" charset="0"/>
            </a:endParaRPr>
          </a:p>
        </p:txBody>
      </p:sp>
      <p:sp>
        <p:nvSpPr>
          <p:cNvPr id="23578" name="Line 27"/>
          <p:cNvSpPr/>
          <p:nvPr/>
        </p:nvSpPr>
        <p:spPr>
          <a:xfrm>
            <a:off x="4706938" y="5327650"/>
            <a:ext cx="0" cy="1254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9" name="Line 28"/>
          <p:cNvSpPr/>
          <p:nvPr/>
        </p:nvSpPr>
        <p:spPr>
          <a:xfrm>
            <a:off x="4706938" y="5688013"/>
            <a:ext cx="0" cy="1254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0" name="Line 29"/>
          <p:cNvSpPr/>
          <p:nvPr/>
        </p:nvSpPr>
        <p:spPr>
          <a:xfrm>
            <a:off x="4581525" y="2584450"/>
            <a:ext cx="0" cy="2492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1" name="Rectangle 30"/>
          <p:cNvSpPr/>
          <p:nvPr/>
        </p:nvSpPr>
        <p:spPr>
          <a:xfrm>
            <a:off x="3713163" y="2046288"/>
            <a:ext cx="2012950" cy="2746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华文细黑" pitchFamily="2" charset="-122"/>
                <a:ea typeface="华文细黑" pitchFamily="2" charset="-122"/>
              </a:rPr>
              <a:t>（大、模糊、复杂的问题）</a:t>
            </a:r>
            <a:endParaRPr lang="zh-CN" altLang="en-US" sz="12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582" name="Text Box 31"/>
          <p:cNvSpPr txBox="1"/>
          <p:nvPr/>
        </p:nvSpPr>
        <p:spPr>
          <a:xfrm>
            <a:off x="4021138" y="2787650"/>
            <a:ext cx="1308100" cy="1825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已定位的原因区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83" name="Text Box 32"/>
          <p:cNvSpPr txBox="1"/>
          <p:nvPr/>
        </p:nvSpPr>
        <p:spPr>
          <a:xfrm>
            <a:off x="4484688" y="4160838"/>
            <a:ext cx="595312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原因</a:t>
            </a:r>
            <a:endParaRPr lang="zh-CN" altLang="en-US" sz="1100" b="1" dirty="0">
              <a:latin typeface="Times New Roman" panose="02020603050405020304" pitchFamily="18" charset="0"/>
            </a:endParaRPr>
          </a:p>
        </p:txBody>
      </p:sp>
      <p:sp>
        <p:nvSpPr>
          <p:cNvPr id="23584" name="Text Box 33"/>
          <p:cNvSpPr txBox="1"/>
          <p:nvPr/>
        </p:nvSpPr>
        <p:spPr>
          <a:xfrm>
            <a:off x="4332288" y="3975100"/>
            <a:ext cx="873125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为什么？</a:t>
            </a:r>
            <a:r>
              <a:rPr lang="en-US" altLang="zh-CN" sz="1100" b="1" dirty="0">
                <a:latin typeface="Times New Roman" panose="02020603050405020304" pitchFamily="18" charset="0"/>
              </a:rPr>
              <a:t>2</a:t>
            </a:r>
            <a:endParaRPr lang="en-US" altLang="zh-CN" sz="1100" b="1" dirty="0">
              <a:latin typeface="Times New Roman" panose="02020603050405020304" pitchFamily="18" charset="0"/>
            </a:endParaRPr>
          </a:p>
        </p:txBody>
      </p:sp>
      <p:sp>
        <p:nvSpPr>
          <p:cNvPr id="23585" name="Text Box 34"/>
          <p:cNvSpPr txBox="1"/>
          <p:nvPr/>
        </p:nvSpPr>
        <p:spPr>
          <a:xfrm>
            <a:off x="4484688" y="4548188"/>
            <a:ext cx="595312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原因</a:t>
            </a:r>
            <a:endParaRPr lang="zh-CN" altLang="en-US" sz="1100" b="1" dirty="0">
              <a:latin typeface="Times New Roman" panose="02020603050405020304" pitchFamily="18" charset="0"/>
            </a:endParaRPr>
          </a:p>
        </p:txBody>
      </p:sp>
      <p:sp>
        <p:nvSpPr>
          <p:cNvPr id="23586" name="Text Box 35"/>
          <p:cNvSpPr txBox="1"/>
          <p:nvPr/>
        </p:nvSpPr>
        <p:spPr>
          <a:xfrm>
            <a:off x="4332288" y="4360863"/>
            <a:ext cx="873125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为什么？</a:t>
            </a:r>
            <a:r>
              <a:rPr lang="en-US" altLang="zh-CN" sz="1100" b="1" dirty="0">
                <a:latin typeface="Times New Roman" panose="02020603050405020304" pitchFamily="18" charset="0"/>
              </a:rPr>
              <a:t>3</a:t>
            </a:r>
            <a:endParaRPr lang="en-US" altLang="zh-CN" sz="1100" b="1" dirty="0">
              <a:latin typeface="Times New Roman" panose="02020603050405020304" pitchFamily="18" charset="0"/>
            </a:endParaRPr>
          </a:p>
        </p:txBody>
      </p:sp>
      <p:sp>
        <p:nvSpPr>
          <p:cNvPr id="23587" name="Text Box 36"/>
          <p:cNvSpPr txBox="1"/>
          <p:nvPr/>
        </p:nvSpPr>
        <p:spPr>
          <a:xfrm>
            <a:off x="4484688" y="4922838"/>
            <a:ext cx="595312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原因</a:t>
            </a:r>
            <a:endParaRPr lang="zh-CN" altLang="en-US" sz="1100" b="1" dirty="0">
              <a:latin typeface="Times New Roman" panose="02020603050405020304" pitchFamily="18" charset="0"/>
            </a:endParaRPr>
          </a:p>
        </p:txBody>
      </p:sp>
      <p:sp>
        <p:nvSpPr>
          <p:cNvPr id="23588" name="Text Box 37"/>
          <p:cNvSpPr txBox="1"/>
          <p:nvPr/>
        </p:nvSpPr>
        <p:spPr>
          <a:xfrm>
            <a:off x="4332288" y="4735513"/>
            <a:ext cx="873125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为什么？</a:t>
            </a:r>
            <a:r>
              <a:rPr lang="en-US" altLang="zh-CN" sz="1100" b="1" dirty="0">
                <a:latin typeface="Times New Roman" panose="02020603050405020304" pitchFamily="18" charset="0"/>
              </a:rPr>
              <a:t>4</a:t>
            </a:r>
            <a:endParaRPr lang="en-US" altLang="zh-CN" sz="1100" b="1" dirty="0">
              <a:latin typeface="Times New Roman" panose="02020603050405020304" pitchFamily="18" charset="0"/>
            </a:endParaRPr>
          </a:p>
        </p:txBody>
      </p:sp>
      <p:sp>
        <p:nvSpPr>
          <p:cNvPr id="23589" name="Text Box 38"/>
          <p:cNvSpPr txBox="1"/>
          <p:nvPr/>
        </p:nvSpPr>
        <p:spPr>
          <a:xfrm>
            <a:off x="4332288" y="5159375"/>
            <a:ext cx="873125" cy="168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100" b="1" dirty="0">
                <a:latin typeface="Times New Roman" panose="02020603050405020304" pitchFamily="18" charset="0"/>
              </a:rPr>
              <a:t>为什么？</a:t>
            </a:r>
            <a:r>
              <a:rPr lang="en-US" altLang="zh-CN" sz="1100" b="1" dirty="0">
                <a:latin typeface="Times New Roman" panose="02020603050405020304" pitchFamily="18" charset="0"/>
              </a:rPr>
              <a:t>5</a:t>
            </a:r>
            <a:endParaRPr lang="en-US" altLang="zh-CN" sz="1100" b="1" dirty="0">
              <a:latin typeface="Times New Roman" panose="02020603050405020304" pitchFamily="18" charset="0"/>
            </a:endParaRPr>
          </a:p>
        </p:txBody>
      </p:sp>
      <p:sp>
        <p:nvSpPr>
          <p:cNvPr id="23590" name="Text Box 39"/>
          <p:cNvSpPr txBox="1"/>
          <p:nvPr/>
        </p:nvSpPr>
        <p:spPr>
          <a:xfrm>
            <a:off x="4211638" y="5830888"/>
            <a:ext cx="1069975" cy="182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对策</a:t>
            </a:r>
            <a:r>
              <a:rPr lang="en-US" altLang="zh-CN" sz="1200" b="1" dirty="0">
                <a:latin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Times New Roman" panose="02020603050405020304" pitchFamily="18" charset="0"/>
              </a:rPr>
              <a:t>纠正措施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91" name="Line 40"/>
          <p:cNvSpPr/>
          <p:nvPr/>
        </p:nvSpPr>
        <p:spPr>
          <a:xfrm>
            <a:off x="4706938" y="6062663"/>
            <a:ext cx="0" cy="1254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2" name="Text Box 41"/>
          <p:cNvSpPr txBox="1"/>
          <p:nvPr/>
        </p:nvSpPr>
        <p:spPr>
          <a:xfrm>
            <a:off x="3995738" y="6467475"/>
            <a:ext cx="1579562" cy="1825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latin typeface="Times New Roman" panose="02020603050405020304" pitchFamily="18" charset="0"/>
              </a:rPr>
              <a:t>流程标准化</a:t>
            </a:r>
            <a:r>
              <a:rPr lang="en-US" altLang="zh-CN" sz="1200" b="1" dirty="0">
                <a:latin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Times New Roman" panose="02020603050405020304" pitchFamily="18" charset="0"/>
              </a:rPr>
              <a:t>吸取教训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  <p:sp>
        <p:nvSpPr>
          <p:cNvPr id="23593" name="Line 42"/>
          <p:cNvSpPr/>
          <p:nvPr/>
        </p:nvSpPr>
        <p:spPr>
          <a:xfrm>
            <a:off x="2711450" y="3643313"/>
            <a:ext cx="0" cy="1684337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</p:sp>
      <p:sp>
        <p:nvSpPr>
          <p:cNvPr id="23594" name="Line 43"/>
          <p:cNvSpPr/>
          <p:nvPr/>
        </p:nvSpPr>
        <p:spPr>
          <a:xfrm>
            <a:off x="5205413" y="2397125"/>
            <a:ext cx="12461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23595" name="Line 44"/>
          <p:cNvSpPr/>
          <p:nvPr/>
        </p:nvSpPr>
        <p:spPr>
          <a:xfrm>
            <a:off x="5205413" y="2895600"/>
            <a:ext cx="873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23596" name="Line 45"/>
          <p:cNvSpPr/>
          <p:nvPr/>
        </p:nvSpPr>
        <p:spPr>
          <a:xfrm>
            <a:off x="5143500" y="3270250"/>
            <a:ext cx="9350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23597" name="Line 46"/>
          <p:cNvSpPr/>
          <p:nvPr/>
        </p:nvSpPr>
        <p:spPr>
          <a:xfrm>
            <a:off x="5205413" y="4267200"/>
            <a:ext cx="9350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23598" name="Rectangle 47"/>
          <p:cNvSpPr/>
          <p:nvPr/>
        </p:nvSpPr>
        <p:spPr>
          <a:xfrm>
            <a:off x="4232275" y="6149975"/>
            <a:ext cx="1098550" cy="274638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pPr marL="342900" indent="-342900" algn="ctr">
              <a:spcBef>
                <a:spcPct val="50000"/>
              </a:spcBef>
            </a:pPr>
            <a:r>
              <a:rPr lang="zh-CN" altLang="en-US" sz="1200" b="1" dirty="0">
                <a:latin typeface="华文中宋" pitchFamily="2" charset="-122"/>
                <a:ea typeface="华文中宋" pitchFamily="2" charset="-122"/>
              </a:rPr>
              <a:t>评估对策成效</a:t>
            </a:r>
            <a:endParaRPr lang="zh-CN" altLang="en-US" sz="1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3599" name="Line 48"/>
          <p:cNvSpPr/>
          <p:nvPr/>
        </p:nvSpPr>
        <p:spPr>
          <a:xfrm>
            <a:off x="4706938" y="6324600"/>
            <a:ext cx="0" cy="1254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0" name="Line 49"/>
          <p:cNvSpPr/>
          <p:nvPr/>
        </p:nvSpPr>
        <p:spPr>
          <a:xfrm>
            <a:off x="2835275" y="3976688"/>
            <a:ext cx="0" cy="222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01" name="Line 50"/>
          <p:cNvSpPr/>
          <p:nvPr/>
        </p:nvSpPr>
        <p:spPr>
          <a:xfrm>
            <a:off x="2835275" y="4198938"/>
            <a:ext cx="7175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2" name="Line 51"/>
          <p:cNvSpPr/>
          <p:nvPr/>
        </p:nvSpPr>
        <p:spPr>
          <a:xfrm>
            <a:off x="2954338" y="4197350"/>
            <a:ext cx="0" cy="2206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03" name="Line 52"/>
          <p:cNvSpPr/>
          <p:nvPr/>
        </p:nvSpPr>
        <p:spPr>
          <a:xfrm>
            <a:off x="2954338" y="4418013"/>
            <a:ext cx="7175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4" name="Line 53"/>
          <p:cNvSpPr/>
          <p:nvPr/>
        </p:nvSpPr>
        <p:spPr>
          <a:xfrm>
            <a:off x="3133725" y="4418013"/>
            <a:ext cx="0" cy="2206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05" name="Line 54"/>
          <p:cNvSpPr/>
          <p:nvPr/>
        </p:nvSpPr>
        <p:spPr>
          <a:xfrm>
            <a:off x="3133725" y="4638675"/>
            <a:ext cx="7159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6" name="Line 55"/>
          <p:cNvSpPr/>
          <p:nvPr/>
        </p:nvSpPr>
        <p:spPr>
          <a:xfrm>
            <a:off x="3313113" y="4637088"/>
            <a:ext cx="0" cy="222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07" name="Line 56"/>
          <p:cNvSpPr/>
          <p:nvPr/>
        </p:nvSpPr>
        <p:spPr>
          <a:xfrm>
            <a:off x="3313113" y="4859338"/>
            <a:ext cx="7159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8" name="Line 57"/>
          <p:cNvSpPr/>
          <p:nvPr/>
        </p:nvSpPr>
        <p:spPr>
          <a:xfrm>
            <a:off x="3490913" y="4857750"/>
            <a:ext cx="0" cy="2206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09" name="Line 58"/>
          <p:cNvSpPr/>
          <p:nvPr/>
        </p:nvSpPr>
        <p:spPr>
          <a:xfrm>
            <a:off x="3490913" y="5078413"/>
            <a:ext cx="7175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10" name="Text Box 59"/>
          <p:cNvSpPr txBox="1"/>
          <p:nvPr/>
        </p:nvSpPr>
        <p:spPr>
          <a:xfrm>
            <a:off x="2835275" y="4043363"/>
            <a:ext cx="596900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000" b="1" dirty="0">
                <a:latin typeface="Times New Roman" panose="02020603050405020304" pitchFamily="18" charset="0"/>
              </a:rPr>
              <a:t>为什么？</a:t>
            </a:r>
            <a:endParaRPr lang="zh-CN" altLang="en-US" sz="1000" b="1" dirty="0">
              <a:latin typeface="Times New Roman" panose="02020603050405020304" pitchFamily="18" charset="0"/>
            </a:endParaRPr>
          </a:p>
        </p:txBody>
      </p:sp>
      <p:sp>
        <p:nvSpPr>
          <p:cNvPr id="23611" name="Text Box 60"/>
          <p:cNvSpPr txBox="1"/>
          <p:nvPr/>
        </p:nvSpPr>
        <p:spPr>
          <a:xfrm>
            <a:off x="2954338" y="4262438"/>
            <a:ext cx="598487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000" b="1" dirty="0">
                <a:latin typeface="Times New Roman" panose="02020603050405020304" pitchFamily="18" charset="0"/>
              </a:rPr>
              <a:t>为什么？</a:t>
            </a:r>
            <a:endParaRPr lang="zh-CN" altLang="en-US" sz="1000" b="1" dirty="0">
              <a:latin typeface="Times New Roman" panose="02020603050405020304" pitchFamily="18" charset="0"/>
            </a:endParaRPr>
          </a:p>
        </p:txBody>
      </p:sp>
      <p:sp>
        <p:nvSpPr>
          <p:cNvPr id="23612" name="Text Box 61"/>
          <p:cNvSpPr txBox="1"/>
          <p:nvPr/>
        </p:nvSpPr>
        <p:spPr>
          <a:xfrm>
            <a:off x="3133725" y="4483100"/>
            <a:ext cx="596900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000" b="1" dirty="0">
                <a:latin typeface="Times New Roman" panose="02020603050405020304" pitchFamily="18" charset="0"/>
              </a:rPr>
              <a:t>为什么？</a:t>
            </a:r>
            <a:endParaRPr lang="zh-CN" altLang="en-US" sz="1000" b="1" dirty="0">
              <a:latin typeface="Times New Roman" panose="02020603050405020304" pitchFamily="18" charset="0"/>
            </a:endParaRPr>
          </a:p>
        </p:txBody>
      </p:sp>
      <p:sp>
        <p:nvSpPr>
          <p:cNvPr id="23613" name="Text Box 62"/>
          <p:cNvSpPr txBox="1"/>
          <p:nvPr/>
        </p:nvSpPr>
        <p:spPr>
          <a:xfrm>
            <a:off x="3313113" y="4705350"/>
            <a:ext cx="596900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000" b="1" dirty="0">
                <a:latin typeface="Times New Roman" panose="02020603050405020304" pitchFamily="18" charset="0"/>
              </a:rPr>
              <a:t>为什么？</a:t>
            </a:r>
            <a:endParaRPr lang="zh-CN" altLang="en-US" sz="1000" b="1" dirty="0">
              <a:latin typeface="Times New Roman" panose="02020603050405020304" pitchFamily="18" charset="0"/>
            </a:endParaRPr>
          </a:p>
        </p:txBody>
      </p:sp>
      <p:sp>
        <p:nvSpPr>
          <p:cNvPr id="23614" name="Text Box 63"/>
          <p:cNvSpPr txBox="1"/>
          <p:nvPr/>
        </p:nvSpPr>
        <p:spPr>
          <a:xfrm>
            <a:off x="3490913" y="4924425"/>
            <a:ext cx="596900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000" b="1" dirty="0">
                <a:latin typeface="Times New Roman" panose="02020603050405020304" pitchFamily="18" charset="0"/>
              </a:rPr>
              <a:t>为什么？</a:t>
            </a:r>
            <a:endParaRPr lang="zh-CN" altLang="en-US" sz="1000" b="1" dirty="0">
              <a:latin typeface="Times New Roman" panose="02020603050405020304" pitchFamily="18" charset="0"/>
            </a:endParaRPr>
          </a:p>
        </p:txBody>
      </p:sp>
      <p:sp>
        <p:nvSpPr>
          <p:cNvPr id="23615" name="Line 66"/>
          <p:cNvSpPr/>
          <p:nvPr/>
        </p:nvSpPr>
        <p:spPr>
          <a:xfrm>
            <a:off x="1908175" y="1773238"/>
            <a:ext cx="2663825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616" name="Text Box 67"/>
          <p:cNvSpPr txBox="1"/>
          <p:nvPr/>
        </p:nvSpPr>
        <p:spPr>
          <a:xfrm>
            <a:off x="1998663" y="2727325"/>
            <a:ext cx="1204912" cy="414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1600" b="1" dirty="0">
                <a:solidFill>
                  <a:srgbClr val="FF9900"/>
                </a:solidFill>
                <a:latin typeface="宋体" panose="02010600030101010101" pitchFamily="2" charset="-122"/>
              </a:rPr>
              <a:t>5W2H</a:t>
            </a:r>
            <a:endParaRPr lang="en-US" altLang="zh-CN" sz="1600" b="1" dirty="0">
              <a:solidFill>
                <a:srgbClr val="FF9900"/>
              </a:solidFill>
              <a:latin typeface="宋体" panose="02010600030101010101" pitchFamily="2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1600" b="1" dirty="0">
                <a:solidFill>
                  <a:srgbClr val="FF9900"/>
                </a:solidFill>
                <a:latin typeface="宋体" panose="02010600030101010101" pitchFamily="2" charset="-122"/>
              </a:rPr>
              <a:t>5M1E</a:t>
            </a:r>
            <a:endParaRPr lang="en-US" altLang="zh-CN" sz="1600" b="1" dirty="0">
              <a:solidFill>
                <a:srgbClr val="FF9900"/>
              </a:solidFill>
              <a:latin typeface="宋体" panose="02010600030101010101" pitchFamily="2" charset="-122"/>
            </a:endParaRPr>
          </a:p>
        </p:txBody>
      </p:sp>
      <p:sp>
        <p:nvSpPr>
          <p:cNvPr id="23617" name="Text Box 68"/>
          <p:cNvSpPr txBox="1"/>
          <p:nvPr/>
        </p:nvSpPr>
        <p:spPr>
          <a:xfrm>
            <a:off x="1547813" y="4470400"/>
            <a:ext cx="1204912" cy="146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1600" b="1" dirty="0">
                <a:solidFill>
                  <a:srgbClr val="FF9900"/>
                </a:solidFill>
                <a:latin typeface="宋体" panose="02010600030101010101" pitchFamily="2" charset="-122"/>
              </a:rPr>
              <a:t>5Why</a:t>
            </a:r>
            <a:endParaRPr lang="en-US" altLang="zh-CN" sz="1600" b="1" dirty="0">
              <a:solidFill>
                <a:srgbClr val="FF9900"/>
              </a:solidFill>
              <a:latin typeface="宋体" panose="02010600030101010101" pitchFamily="2" charset="-122"/>
            </a:endParaRPr>
          </a:p>
        </p:txBody>
      </p:sp>
      <p:sp>
        <p:nvSpPr>
          <p:cNvPr id="23618" name="Line 69"/>
          <p:cNvSpPr/>
          <p:nvPr/>
        </p:nvSpPr>
        <p:spPr>
          <a:xfrm>
            <a:off x="1908175" y="6021388"/>
            <a:ext cx="174625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619" name="Text Box 70"/>
          <p:cNvSpPr txBox="1"/>
          <p:nvPr/>
        </p:nvSpPr>
        <p:spPr>
          <a:xfrm>
            <a:off x="1908175" y="5589588"/>
            <a:ext cx="1204913" cy="182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问题纠正</a:t>
            </a:r>
            <a:endParaRPr lang="zh-CN" altLang="en-US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20" name="Line 71"/>
          <p:cNvSpPr/>
          <p:nvPr/>
        </p:nvSpPr>
        <p:spPr>
          <a:xfrm>
            <a:off x="1908175" y="6021388"/>
            <a:ext cx="174625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621" name="Line 72"/>
          <p:cNvSpPr/>
          <p:nvPr/>
        </p:nvSpPr>
        <p:spPr>
          <a:xfrm>
            <a:off x="1908175" y="6597650"/>
            <a:ext cx="174625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622" name="Text Box 73"/>
          <p:cNvSpPr txBox="1"/>
          <p:nvPr/>
        </p:nvSpPr>
        <p:spPr>
          <a:xfrm>
            <a:off x="1908175" y="6199188"/>
            <a:ext cx="1204913" cy="182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预防措施</a:t>
            </a:r>
            <a:endParaRPr lang="zh-CN" altLang="en-US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23" name="Text Box 74"/>
          <p:cNvSpPr txBox="1"/>
          <p:nvPr/>
        </p:nvSpPr>
        <p:spPr>
          <a:xfrm>
            <a:off x="684213" y="6035675"/>
            <a:ext cx="1204912" cy="488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9900"/>
                </a:solidFill>
                <a:latin typeface="宋体" panose="02010600030101010101" pitchFamily="2" charset="-122"/>
              </a:rPr>
              <a:t>Error proof FMEA</a:t>
            </a:r>
            <a:endParaRPr lang="en-US" altLang="zh-CN" sz="1600" b="1" dirty="0">
              <a:solidFill>
                <a:srgbClr val="FF9900"/>
              </a:solidFill>
              <a:latin typeface="宋体" panose="02010600030101010101" pitchFamily="2" charset="-122"/>
            </a:endParaRPr>
          </a:p>
        </p:txBody>
      </p:sp>
      <p:sp>
        <p:nvSpPr>
          <p:cNvPr id="23624" name="Line 75"/>
          <p:cNvSpPr/>
          <p:nvPr/>
        </p:nvSpPr>
        <p:spPr>
          <a:xfrm>
            <a:off x="2700338" y="1816100"/>
            <a:ext cx="0" cy="1684338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</p:sp>
      <p:sp>
        <p:nvSpPr>
          <p:cNvPr id="23625" name="Line 76"/>
          <p:cNvSpPr/>
          <p:nvPr/>
        </p:nvSpPr>
        <p:spPr>
          <a:xfrm>
            <a:off x="2700338" y="5445125"/>
            <a:ext cx="0" cy="504825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</p:sp>
      <p:sp>
        <p:nvSpPr>
          <p:cNvPr id="23626" name="Line 77"/>
          <p:cNvSpPr/>
          <p:nvPr/>
        </p:nvSpPr>
        <p:spPr>
          <a:xfrm>
            <a:off x="2700338" y="6092825"/>
            <a:ext cx="0" cy="504825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696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解决问题方式：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7035" name="Group 75"/>
          <p:cNvGrpSpPr/>
          <p:nvPr/>
        </p:nvGrpSpPr>
        <p:grpSpPr>
          <a:xfrm>
            <a:off x="4057650" y="2212975"/>
            <a:ext cx="2606675" cy="4648200"/>
            <a:chOff x="2534" y="1152"/>
            <a:chExt cx="1642" cy="2928"/>
          </a:xfrm>
        </p:grpSpPr>
        <p:graphicFrame>
          <p:nvGraphicFramePr>
            <p:cNvPr id="24645" name="Object 76"/>
            <p:cNvGraphicFramePr>
              <a:graphicFrameLocks noChangeAspect="1"/>
            </p:cNvGraphicFramePr>
            <p:nvPr/>
          </p:nvGraphicFramePr>
          <p:xfrm>
            <a:off x="2534" y="1152"/>
            <a:ext cx="1642" cy="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1" imgW="3063240" imgH="2453640" progId="Word.Picture.8">
                    <p:embed/>
                  </p:oleObj>
                </mc:Choice>
                <mc:Fallback>
                  <p:oleObj name="" r:id="rId1" imgW="3063240" imgH="2453640" progId="Word.Picture.8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2">
                          <a:lum bright="70001" contrast="-58000"/>
                        </a:blip>
                        <a:srcRect b="23105"/>
                        <a:stretch>
                          <a:fillRect/>
                        </a:stretch>
                      </p:blipFill>
                      <p:spPr>
                        <a:xfrm>
                          <a:off x="2534" y="1152"/>
                          <a:ext cx="1642" cy="24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646" name="Group 77"/>
            <p:cNvGrpSpPr/>
            <p:nvPr/>
          </p:nvGrpSpPr>
          <p:grpSpPr>
            <a:xfrm>
              <a:off x="2640" y="1248"/>
              <a:ext cx="1522" cy="2832"/>
              <a:chOff x="2868" y="4272"/>
              <a:chExt cx="1522" cy="2832"/>
            </a:xfrm>
          </p:grpSpPr>
          <p:sp>
            <p:nvSpPr>
              <p:cNvPr id="24647" name="Text Box 78"/>
              <p:cNvSpPr txBox="1"/>
              <p:nvPr/>
            </p:nvSpPr>
            <p:spPr>
              <a:xfrm>
                <a:off x="2868" y="4272"/>
                <a:ext cx="1522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问题点识别（大的、模糊的、复杂的）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8" name="Rectangle 79"/>
              <p:cNvSpPr/>
              <p:nvPr/>
            </p:nvSpPr>
            <p:spPr>
              <a:xfrm>
                <a:off x="3336" y="4458"/>
                <a:ext cx="510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阐明问题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9" name="Text Box 80"/>
              <p:cNvSpPr txBox="1"/>
              <p:nvPr/>
            </p:nvSpPr>
            <p:spPr>
              <a:xfrm>
                <a:off x="3381" y="4645"/>
                <a:ext cx="574" cy="12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已定位原因区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0" name="Text Box 81"/>
              <p:cNvSpPr txBox="1"/>
              <p:nvPr/>
            </p:nvSpPr>
            <p:spPr>
              <a:xfrm>
                <a:off x="3418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1" name="Text Box 82"/>
              <p:cNvSpPr txBox="1"/>
              <p:nvPr/>
            </p:nvSpPr>
            <p:spPr>
              <a:xfrm>
                <a:off x="3339" y="5055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1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1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2" name="Text Box 83"/>
              <p:cNvSpPr txBox="1"/>
              <p:nvPr/>
            </p:nvSpPr>
            <p:spPr>
              <a:xfrm>
                <a:off x="3339" y="5353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2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2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3" name="Text Box 84"/>
              <p:cNvSpPr txBox="1"/>
              <p:nvPr/>
            </p:nvSpPr>
            <p:spPr>
              <a:xfrm>
                <a:off x="3339" y="5651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3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3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4" name="Text Box 85"/>
              <p:cNvSpPr txBox="1"/>
              <p:nvPr/>
            </p:nvSpPr>
            <p:spPr>
              <a:xfrm>
                <a:off x="3339" y="5949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4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4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5" name="Text Box 86"/>
              <p:cNvSpPr txBox="1"/>
              <p:nvPr/>
            </p:nvSpPr>
            <p:spPr>
              <a:xfrm>
                <a:off x="3339" y="6284"/>
                <a:ext cx="471" cy="22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5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6" name="Rectangle 87"/>
              <p:cNvSpPr/>
              <p:nvPr/>
            </p:nvSpPr>
            <p:spPr>
              <a:xfrm>
                <a:off x="3386" y="6510"/>
                <a:ext cx="404" cy="144"/>
              </a:xfrm>
              <a:prstGeom prst="rect">
                <a:avLst/>
              </a:prstGeom>
              <a:noFill/>
              <a:ln w="9525">
                <a:noFill/>
              </a:ln>
              <a:effectLst>
                <a:prstShdw prst="shdw17" dist="17961" dir="2699999">
                  <a:srgbClr val="999999"/>
                </a:prstShdw>
              </a:effectLst>
            </p:spPr>
            <p:txBody>
              <a:bodyPr wrap="none" anchor="ctr" anchorCtr="0">
                <a:spAutoFit/>
              </a:bodyPr>
              <a:p>
                <a:pPr algn="ctr" eaLnBrk="0" hangingPunct="0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根本原因</a:t>
                </a:r>
                <a:endParaRPr lang="zh-CN" altLang="en-US" sz="900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7" name="Text Box 88"/>
              <p:cNvSpPr txBox="1"/>
              <p:nvPr/>
            </p:nvSpPr>
            <p:spPr>
              <a:xfrm>
                <a:off x="3375" y="6731"/>
                <a:ext cx="538" cy="1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纠正措施</a:t>
                </a:r>
                <a:endParaRPr lang="zh-CN" altLang="en-US" sz="9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58" name="Text Box 89"/>
              <p:cNvSpPr txBox="1"/>
              <p:nvPr/>
            </p:nvSpPr>
            <p:spPr>
              <a:xfrm>
                <a:off x="3381" y="6955"/>
                <a:ext cx="434" cy="1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吸取教训</a:t>
                </a:r>
                <a:endParaRPr lang="zh-CN" altLang="en-US" sz="9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59" name="Text Box 90"/>
              <p:cNvSpPr txBox="1"/>
              <p:nvPr/>
            </p:nvSpPr>
            <p:spPr>
              <a:xfrm>
                <a:off x="3122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60" name="Text Box 91"/>
              <p:cNvSpPr txBox="1"/>
              <p:nvPr/>
            </p:nvSpPr>
            <p:spPr>
              <a:xfrm>
                <a:off x="3744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7052" name="AutoShape 92"/>
              <p:cNvSpPr>
                <a:spLocks noChangeArrowheads="1"/>
              </p:cNvSpPr>
              <p:nvPr/>
            </p:nvSpPr>
            <p:spPr bwMode="auto">
              <a:xfrm>
                <a:off x="3556" y="6880"/>
                <a:ext cx="73" cy="75"/>
              </a:xfrm>
              <a:prstGeom prst="downArrow">
                <a:avLst>
                  <a:gd name="adj1" fmla="val 50000"/>
                  <a:gd name="adj2" fmla="val 25685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37053" name="AutoShape 93"/>
              <p:cNvSpPr>
                <a:spLocks noChangeArrowheads="1"/>
              </p:cNvSpPr>
              <p:nvPr/>
            </p:nvSpPr>
            <p:spPr bwMode="auto">
              <a:xfrm>
                <a:off x="3544" y="6657"/>
                <a:ext cx="73" cy="74"/>
              </a:xfrm>
              <a:prstGeom prst="downArrow">
                <a:avLst>
                  <a:gd name="adj1" fmla="val 50000"/>
                  <a:gd name="adj2" fmla="val 25342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37054" name="AutoShape 94"/>
              <p:cNvSpPr>
                <a:spLocks noChangeArrowheads="1"/>
              </p:cNvSpPr>
              <p:nvPr/>
            </p:nvSpPr>
            <p:spPr bwMode="auto">
              <a:xfrm>
                <a:off x="3552" y="6433"/>
                <a:ext cx="72" cy="75"/>
              </a:xfrm>
              <a:prstGeom prst="downArrow">
                <a:avLst>
                  <a:gd name="adj1" fmla="val 50000"/>
                  <a:gd name="adj2" fmla="val 26042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</p:grpSp>
      <p:grpSp>
        <p:nvGrpSpPr>
          <p:cNvPr id="937055" name="Group 95"/>
          <p:cNvGrpSpPr/>
          <p:nvPr/>
        </p:nvGrpSpPr>
        <p:grpSpPr>
          <a:xfrm>
            <a:off x="1543050" y="2212975"/>
            <a:ext cx="2606675" cy="4648200"/>
            <a:chOff x="950" y="1152"/>
            <a:chExt cx="1642" cy="2928"/>
          </a:xfrm>
        </p:grpSpPr>
        <p:graphicFrame>
          <p:nvGraphicFramePr>
            <p:cNvPr id="24626" name="Object 96"/>
            <p:cNvGraphicFramePr>
              <a:graphicFrameLocks noChangeAspect="1"/>
            </p:cNvGraphicFramePr>
            <p:nvPr/>
          </p:nvGraphicFramePr>
          <p:xfrm>
            <a:off x="950" y="1152"/>
            <a:ext cx="1642" cy="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3" imgW="3063240" imgH="2453640" progId="Word.Picture.8">
                    <p:embed/>
                  </p:oleObj>
                </mc:Choice>
                <mc:Fallback>
                  <p:oleObj name="" r:id="rId3" imgW="3063240" imgH="2453640" progId="Word.Picture.8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2">
                          <a:lum bright="70001" contrast="-58000"/>
                        </a:blip>
                        <a:srcRect b="23105"/>
                        <a:stretch>
                          <a:fillRect/>
                        </a:stretch>
                      </p:blipFill>
                      <p:spPr>
                        <a:xfrm>
                          <a:off x="950" y="1152"/>
                          <a:ext cx="1642" cy="24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627" name="Group 97"/>
            <p:cNvGrpSpPr/>
            <p:nvPr/>
          </p:nvGrpSpPr>
          <p:grpSpPr>
            <a:xfrm>
              <a:off x="1070" y="1248"/>
              <a:ext cx="1522" cy="2832"/>
              <a:chOff x="2868" y="4272"/>
              <a:chExt cx="1522" cy="2832"/>
            </a:xfrm>
          </p:grpSpPr>
          <p:sp>
            <p:nvSpPr>
              <p:cNvPr id="24628" name="Text Box 98"/>
              <p:cNvSpPr txBox="1"/>
              <p:nvPr/>
            </p:nvSpPr>
            <p:spPr>
              <a:xfrm>
                <a:off x="2868" y="4272"/>
                <a:ext cx="1522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问题点识别（大的、模糊的、复杂的）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9" name="Rectangle 99"/>
              <p:cNvSpPr/>
              <p:nvPr/>
            </p:nvSpPr>
            <p:spPr>
              <a:xfrm>
                <a:off x="3336" y="4458"/>
                <a:ext cx="510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阐明问题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0" name="Text Box 100"/>
              <p:cNvSpPr txBox="1"/>
              <p:nvPr/>
            </p:nvSpPr>
            <p:spPr>
              <a:xfrm>
                <a:off x="3381" y="4645"/>
                <a:ext cx="574" cy="12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已定位原因区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1" name="Text Box 101"/>
              <p:cNvSpPr txBox="1"/>
              <p:nvPr/>
            </p:nvSpPr>
            <p:spPr>
              <a:xfrm>
                <a:off x="3418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2" name="Text Box 102"/>
              <p:cNvSpPr txBox="1"/>
              <p:nvPr/>
            </p:nvSpPr>
            <p:spPr>
              <a:xfrm>
                <a:off x="3339" y="5055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1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1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3" name="Text Box 103"/>
              <p:cNvSpPr txBox="1"/>
              <p:nvPr/>
            </p:nvSpPr>
            <p:spPr>
              <a:xfrm>
                <a:off x="3339" y="5353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2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2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4" name="Text Box 104"/>
              <p:cNvSpPr txBox="1"/>
              <p:nvPr/>
            </p:nvSpPr>
            <p:spPr>
              <a:xfrm>
                <a:off x="3339" y="5651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3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3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5" name="Text Box 105"/>
              <p:cNvSpPr txBox="1"/>
              <p:nvPr/>
            </p:nvSpPr>
            <p:spPr>
              <a:xfrm>
                <a:off x="3339" y="5949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4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4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6" name="Text Box 106"/>
              <p:cNvSpPr txBox="1"/>
              <p:nvPr/>
            </p:nvSpPr>
            <p:spPr>
              <a:xfrm>
                <a:off x="3339" y="6284"/>
                <a:ext cx="471" cy="22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5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7" name="Rectangle 107"/>
              <p:cNvSpPr/>
              <p:nvPr/>
            </p:nvSpPr>
            <p:spPr>
              <a:xfrm>
                <a:off x="3386" y="6510"/>
                <a:ext cx="404" cy="144"/>
              </a:xfrm>
              <a:prstGeom prst="rect">
                <a:avLst/>
              </a:prstGeom>
              <a:noFill/>
              <a:ln w="9525">
                <a:noFill/>
              </a:ln>
              <a:effectLst>
                <a:prstShdw prst="shdw17" dist="17961" dir="2699999">
                  <a:srgbClr val="999999"/>
                </a:prstShdw>
              </a:effectLst>
            </p:spPr>
            <p:txBody>
              <a:bodyPr wrap="none" anchor="ctr" anchorCtr="0">
                <a:spAutoFit/>
              </a:bodyPr>
              <a:p>
                <a:pPr algn="ctr" eaLnBrk="0" hangingPunct="0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根本原因</a:t>
                </a:r>
                <a:endParaRPr lang="zh-CN" altLang="en-US" sz="900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8" name="Text Box 108"/>
              <p:cNvSpPr txBox="1"/>
              <p:nvPr/>
            </p:nvSpPr>
            <p:spPr>
              <a:xfrm>
                <a:off x="3375" y="6731"/>
                <a:ext cx="538" cy="1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纠正措施</a:t>
                </a:r>
                <a:endParaRPr lang="zh-CN" altLang="en-US" sz="9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39" name="Text Box 109"/>
              <p:cNvSpPr txBox="1"/>
              <p:nvPr/>
            </p:nvSpPr>
            <p:spPr>
              <a:xfrm>
                <a:off x="3381" y="6955"/>
                <a:ext cx="434" cy="1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吸取教训</a:t>
                </a:r>
                <a:endParaRPr lang="zh-CN" altLang="en-US" sz="9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40" name="Text Box 110"/>
              <p:cNvSpPr txBox="1"/>
              <p:nvPr/>
            </p:nvSpPr>
            <p:spPr>
              <a:xfrm>
                <a:off x="3122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1" name="Text Box 111"/>
              <p:cNvSpPr txBox="1"/>
              <p:nvPr/>
            </p:nvSpPr>
            <p:spPr>
              <a:xfrm>
                <a:off x="3744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7072" name="AutoShape 112"/>
              <p:cNvSpPr>
                <a:spLocks noChangeArrowheads="1"/>
              </p:cNvSpPr>
              <p:nvPr/>
            </p:nvSpPr>
            <p:spPr bwMode="auto">
              <a:xfrm>
                <a:off x="3556" y="6880"/>
                <a:ext cx="73" cy="75"/>
              </a:xfrm>
              <a:prstGeom prst="downArrow">
                <a:avLst>
                  <a:gd name="adj1" fmla="val 50000"/>
                  <a:gd name="adj2" fmla="val 25685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37073" name="AutoShape 113"/>
              <p:cNvSpPr>
                <a:spLocks noChangeArrowheads="1"/>
              </p:cNvSpPr>
              <p:nvPr/>
            </p:nvSpPr>
            <p:spPr bwMode="auto">
              <a:xfrm>
                <a:off x="3544" y="6657"/>
                <a:ext cx="73" cy="74"/>
              </a:xfrm>
              <a:prstGeom prst="downArrow">
                <a:avLst>
                  <a:gd name="adj1" fmla="val 50000"/>
                  <a:gd name="adj2" fmla="val 25342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37074" name="AutoShape 114"/>
              <p:cNvSpPr>
                <a:spLocks noChangeArrowheads="1"/>
              </p:cNvSpPr>
              <p:nvPr/>
            </p:nvSpPr>
            <p:spPr bwMode="auto">
              <a:xfrm>
                <a:off x="3552" y="6433"/>
                <a:ext cx="72" cy="75"/>
              </a:xfrm>
              <a:prstGeom prst="downArrow">
                <a:avLst>
                  <a:gd name="adj1" fmla="val 50000"/>
                  <a:gd name="adj2" fmla="val 26042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</p:grpSp>
      <p:grpSp>
        <p:nvGrpSpPr>
          <p:cNvPr id="937075" name="Group 115"/>
          <p:cNvGrpSpPr/>
          <p:nvPr/>
        </p:nvGrpSpPr>
        <p:grpSpPr>
          <a:xfrm>
            <a:off x="6588125" y="2165350"/>
            <a:ext cx="2606675" cy="4648200"/>
            <a:chOff x="4128" y="1152"/>
            <a:chExt cx="1642" cy="2928"/>
          </a:xfrm>
        </p:grpSpPr>
        <p:graphicFrame>
          <p:nvGraphicFramePr>
            <p:cNvPr id="24607" name="Object 116"/>
            <p:cNvGraphicFramePr>
              <a:graphicFrameLocks noChangeAspect="1"/>
            </p:cNvGraphicFramePr>
            <p:nvPr/>
          </p:nvGraphicFramePr>
          <p:xfrm>
            <a:off x="4128" y="1152"/>
            <a:ext cx="1642" cy="2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3063240" imgH="2453640" progId="Word.Picture.8">
                    <p:embed/>
                  </p:oleObj>
                </mc:Choice>
                <mc:Fallback>
                  <p:oleObj name="" r:id="rId4" imgW="3063240" imgH="2453640" progId="Word.Picture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>
                          <a:lum bright="70001" contrast="-58000"/>
                        </a:blip>
                        <a:srcRect b="23105"/>
                        <a:stretch>
                          <a:fillRect/>
                        </a:stretch>
                      </p:blipFill>
                      <p:spPr>
                        <a:xfrm>
                          <a:off x="4128" y="1152"/>
                          <a:ext cx="1642" cy="25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608" name="Group 117"/>
            <p:cNvGrpSpPr/>
            <p:nvPr/>
          </p:nvGrpSpPr>
          <p:grpSpPr>
            <a:xfrm>
              <a:off x="4224" y="1248"/>
              <a:ext cx="1522" cy="2832"/>
              <a:chOff x="2868" y="4272"/>
              <a:chExt cx="1522" cy="2832"/>
            </a:xfrm>
          </p:grpSpPr>
          <p:sp>
            <p:nvSpPr>
              <p:cNvPr id="24609" name="Text Box 118"/>
              <p:cNvSpPr txBox="1"/>
              <p:nvPr/>
            </p:nvSpPr>
            <p:spPr>
              <a:xfrm>
                <a:off x="2868" y="4272"/>
                <a:ext cx="1522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问题点识别（大的、模糊的、复杂的）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0" name="Rectangle 119"/>
              <p:cNvSpPr/>
              <p:nvPr/>
            </p:nvSpPr>
            <p:spPr>
              <a:xfrm>
                <a:off x="3336" y="4458"/>
                <a:ext cx="510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阐明问题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1" name="Text Box 120"/>
              <p:cNvSpPr txBox="1"/>
              <p:nvPr/>
            </p:nvSpPr>
            <p:spPr>
              <a:xfrm>
                <a:off x="3381" y="4645"/>
                <a:ext cx="574" cy="12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已定位原因区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2" name="Text Box 121"/>
              <p:cNvSpPr txBox="1"/>
              <p:nvPr/>
            </p:nvSpPr>
            <p:spPr>
              <a:xfrm>
                <a:off x="3418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3" name="Text Box 122"/>
              <p:cNvSpPr txBox="1"/>
              <p:nvPr/>
            </p:nvSpPr>
            <p:spPr>
              <a:xfrm>
                <a:off x="3339" y="5055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1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1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4" name="Text Box 123"/>
              <p:cNvSpPr txBox="1"/>
              <p:nvPr/>
            </p:nvSpPr>
            <p:spPr>
              <a:xfrm>
                <a:off x="3339" y="5353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2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2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5" name="Text Box 124"/>
              <p:cNvSpPr txBox="1"/>
              <p:nvPr/>
            </p:nvSpPr>
            <p:spPr>
              <a:xfrm>
                <a:off x="3339" y="5651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3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3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6" name="Text Box 125"/>
              <p:cNvSpPr txBox="1"/>
              <p:nvPr/>
            </p:nvSpPr>
            <p:spPr>
              <a:xfrm>
                <a:off x="3339" y="5949"/>
                <a:ext cx="471" cy="2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4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zh-CN" altLang="en-US" sz="900" dirty="0">
                    <a:latin typeface="Times New Roman" panose="02020603050405020304" pitchFamily="18" charset="0"/>
                  </a:rPr>
                  <a:t>原因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4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7" name="Text Box 126"/>
              <p:cNvSpPr txBox="1"/>
              <p:nvPr/>
            </p:nvSpPr>
            <p:spPr>
              <a:xfrm>
                <a:off x="3339" y="6284"/>
                <a:ext cx="471" cy="22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ctr"/>
                <a:r>
                  <a:rPr lang="en-US" altLang="zh-CN" sz="900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900" dirty="0">
                    <a:latin typeface="Times New Roman" panose="02020603050405020304" pitchFamily="18" charset="0"/>
                  </a:rPr>
                  <a:t>？ </a:t>
                </a:r>
                <a:r>
                  <a:rPr lang="en-US" altLang="zh-CN" sz="900" dirty="0">
                    <a:latin typeface="Times New Roman" panose="02020603050405020304" pitchFamily="18" charset="0"/>
                  </a:rPr>
                  <a:t>5</a:t>
                </a:r>
                <a:endParaRPr lang="en-US" altLang="zh-CN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8" name="Rectangle 127"/>
              <p:cNvSpPr/>
              <p:nvPr/>
            </p:nvSpPr>
            <p:spPr>
              <a:xfrm>
                <a:off x="3386" y="6510"/>
                <a:ext cx="404" cy="144"/>
              </a:xfrm>
              <a:prstGeom prst="rect">
                <a:avLst/>
              </a:prstGeom>
              <a:noFill/>
              <a:ln w="9525">
                <a:noFill/>
              </a:ln>
              <a:effectLst>
                <a:prstShdw prst="shdw17" dist="17961" dir="2699999">
                  <a:srgbClr val="999999"/>
                </a:prstShdw>
              </a:effectLst>
            </p:spPr>
            <p:txBody>
              <a:bodyPr wrap="none" anchor="ctr" anchorCtr="0">
                <a:spAutoFit/>
              </a:bodyPr>
              <a:p>
                <a:pPr algn="ctr" eaLnBrk="0" hangingPunct="0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根本原因</a:t>
                </a:r>
                <a:endParaRPr lang="zh-CN" altLang="en-US" sz="900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9" name="Text Box 128"/>
              <p:cNvSpPr txBox="1"/>
              <p:nvPr/>
            </p:nvSpPr>
            <p:spPr>
              <a:xfrm>
                <a:off x="3375" y="6731"/>
                <a:ext cx="538" cy="1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纠正措施</a:t>
                </a:r>
                <a:endParaRPr lang="zh-CN" altLang="en-US" sz="9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20" name="Text Box 129"/>
              <p:cNvSpPr txBox="1"/>
              <p:nvPr/>
            </p:nvSpPr>
            <p:spPr>
              <a:xfrm>
                <a:off x="3381" y="6955"/>
                <a:ext cx="434" cy="1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吸取教训</a:t>
                </a:r>
                <a:endParaRPr lang="zh-CN" altLang="en-US" sz="9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21" name="Text Box 130"/>
              <p:cNvSpPr txBox="1"/>
              <p:nvPr/>
            </p:nvSpPr>
            <p:spPr>
              <a:xfrm>
                <a:off x="3122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2" name="Text Box 131"/>
              <p:cNvSpPr txBox="1"/>
              <p:nvPr/>
            </p:nvSpPr>
            <p:spPr>
              <a:xfrm>
                <a:off x="3744" y="4831"/>
                <a:ext cx="428" cy="1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900" dirty="0">
                    <a:latin typeface="Times New Roman" panose="02020603050405020304" pitchFamily="18" charset="0"/>
                  </a:rPr>
                  <a:t>原因点</a:t>
                </a:r>
                <a:endParaRPr lang="zh-CN" altLang="en-US" sz="9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7092" name="AutoShape 132"/>
              <p:cNvSpPr>
                <a:spLocks noChangeArrowheads="1"/>
              </p:cNvSpPr>
              <p:nvPr/>
            </p:nvSpPr>
            <p:spPr bwMode="auto">
              <a:xfrm>
                <a:off x="3556" y="6880"/>
                <a:ext cx="73" cy="75"/>
              </a:xfrm>
              <a:prstGeom prst="downArrow">
                <a:avLst>
                  <a:gd name="adj1" fmla="val 50000"/>
                  <a:gd name="adj2" fmla="val 25685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37093" name="AutoShape 133"/>
              <p:cNvSpPr>
                <a:spLocks noChangeArrowheads="1"/>
              </p:cNvSpPr>
              <p:nvPr/>
            </p:nvSpPr>
            <p:spPr bwMode="auto">
              <a:xfrm>
                <a:off x="3544" y="6657"/>
                <a:ext cx="73" cy="74"/>
              </a:xfrm>
              <a:prstGeom prst="downArrow">
                <a:avLst>
                  <a:gd name="adj1" fmla="val 50000"/>
                  <a:gd name="adj2" fmla="val 25342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37094" name="AutoShape 134"/>
              <p:cNvSpPr>
                <a:spLocks noChangeArrowheads="1"/>
              </p:cNvSpPr>
              <p:nvPr/>
            </p:nvSpPr>
            <p:spPr bwMode="auto">
              <a:xfrm>
                <a:off x="3552" y="6433"/>
                <a:ext cx="72" cy="75"/>
              </a:xfrm>
              <a:prstGeom prst="downArrow">
                <a:avLst>
                  <a:gd name="adj1" fmla="val 50000"/>
                  <a:gd name="adj2" fmla="val 26042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4582" name="Line 148"/>
          <p:cNvSpPr/>
          <p:nvPr/>
        </p:nvSpPr>
        <p:spPr>
          <a:xfrm flipH="1">
            <a:off x="34925" y="6859588"/>
            <a:ext cx="756285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3" name="AutoShape 150"/>
          <p:cNvSpPr/>
          <p:nvPr/>
        </p:nvSpPr>
        <p:spPr>
          <a:xfrm>
            <a:off x="4302125" y="765175"/>
            <a:ext cx="1905000" cy="533400"/>
          </a:xfrm>
          <a:prstGeom prst="flowChartAlternateProcess">
            <a:avLst/>
          </a:prstGeom>
          <a:solidFill>
            <a:srgbClr val="FFFF00"/>
          </a:solidFill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 wrap="none" anchor="ctr" anchorCtr="0"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系统解决问题 </a:t>
            </a:r>
            <a:endParaRPr lang="zh-CN" altLang="en-US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5WHY</a:t>
            </a:r>
            <a:endParaRPr lang="zh-CN" altLang="en-US" sz="2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37111" name="Group 151"/>
          <p:cNvGrpSpPr/>
          <p:nvPr/>
        </p:nvGrpSpPr>
        <p:grpSpPr>
          <a:xfrm>
            <a:off x="1787525" y="1244600"/>
            <a:ext cx="3467100" cy="914400"/>
            <a:chOff x="1104" y="672"/>
            <a:chExt cx="2184" cy="576"/>
          </a:xfrm>
        </p:grpSpPr>
        <p:sp>
          <p:nvSpPr>
            <p:cNvPr id="24605" name="AutoShape 152"/>
            <p:cNvSpPr/>
            <p:nvPr/>
          </p:nvSpPr>
          <p:spPr>
            <a:xfrm>
              <a:off x="1104" y="912"/>
              <a:ext cx="1200" cy="336"/>
            </a:xfrm>
            <a:prstGeom prst="flowChartAlternateProcess">
              <a:avLst/>
            </a:prstGeom>
            <a:solidFill>
              <a:srgbClr val="FFFF00"/>
            </a:solidFill>
            <a:ln w="9525">
              <a:noFill/>
            </a:ln>
            <a:effectLst>
              <a:prstShdw prst="shdw17" dist="17961" dir="2699999">
                <a:srgbClr val="999900"/>
              </a:prstShdw>
            </a:effectLst>
          </p:spPr>
          <p:txBody>
            <a:bodyPr wrap="none" anchor="ctr" anchorCtr="0"/>
            <a:p>
              <a:pPr algn="ctr"/>
              <a: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为什么会发生</a:t>
              </a:r>
              <a:b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</a:b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（失效链</a:t>
              </a:r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技术层面）</a:t>
              </a:r>
              <a:endPara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4606" name="AutoShape 153"/>
            <p:cNvCxnSpPr>
              <a:stCxn id="24605" idx="0"/>
              <a:endCxn id="24583" idx="2"/>
            </p:cNvCxnSpPr>
            <p:nvPr/>
          </p:nvCxnSpPr>
          <p:spPr>
            <a:xfrm rot="-5400000">
              <a:off x="2376" y="0"/>
              <a:ext cx="240" cy="1584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993D00"/>
              </a:prstShdw>
            </a:effectLst>
          </p:spPr>
        </p:cxnSp>
      </p:grpSp>
      <p:grpSp>
        <p:nvGrpSpPr>
          <p:cNvPr id="937114" name="Group 154"/>
          <p:cNvGrpSpPr/>
          <p:nvPr/>
        </p:nvGrpSpPr>
        <p:grpSpPr>
          <a:xfrm>
            <a:off x="5254625" y="1244600"/>
            <a:ext cx="3619500" cy="914400"/>
            <a:chOff x="3288" y="672"/>
            <a:chExt cx="2280" cy="576"/>
          </a:xfrm>
        </p:grpSpPr>
        <p:sp>
          <p:nvSpPr>
            <p:cNvPr id="24603" name="AutoShape 155"/>
            <p:cNvSpPr/>
            <p:nvPr/>
          </p:nvSpPr>
          <p:spPr>
            <a:xfrm>
              <a:off x="4368" y="912"/>
              <a:ext cx="1200" cy="336"/>
            </a:xfrm>
            <a:prstGeom prst="flowChartAlternateProcess">
              <a:avLst/>
            </a:prstGeom>
            <a:solidFill>
              <a:srgbClr val="FFFF00"/>
            </a:solidFill>
            <a:ln w="9525">
              <a:noFill/>
            </a:ln>
            <a:effectLst>
              <a:prstShdw prst="shdw17" dist="17961" dir="2699999">
                <a:srgbClr val="999900"/>
              </a:prstShdw>
            </a:effectLst>
          </p:spPr>
          <p:txBody>
            <a:bodyPr wrap="none" anchor="ctr" anchorCtr="0"/>
            <a:p>
              <a:pPr algn="ctr"/>
              <a: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为什么体系允许</a:t>
              </a:r>
              <a:endPara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过程</a:t>
              </a:r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流程</a:t>
              </a:r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职责</a:t>
              </a:r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资源</a:t>
              </a:r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en-US" altLang="zh-CN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4604" name="AutoShape 156"/>
            <p:cNvCxnSpPr>
              <a:stCxn id="24603" idx="0"/>
              <a:endCxn id="24583" idx="2"/>
            </p:cNvCxnSpPr>
            <p:nvPr/>
          </p:nvCxnSpPr>
          <p:spPr>
            <a:xfrm rot="5400000" flipH="1">
              <a:off x="4008" y="-48"/>
              <a:ext cx="240" cy="1680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993D00"/>
              </a:prstShdw>
            </a:effectLst>
          </p:spPr>
        </p:cxnSp>
      </p:grpSp>
      <p:grpSp>
        <p:nvGrpSpPr>
          <p:cNvPr id="937117" name="Group 157"/>
          <p:cNvGrpSpPr/>
          <p:nvPr/>
        </p:nvGrpSpPr>
        <p:grpSpPr>
          <a:xfrm>
            <a:off x="4302125" y="1244600"/>
            <a:ext cx="1905000" cy="914400"/>
            <a:chOff x="2688" y="672"/>
            <a:chExt cx="1200" cy="576"/>
          </a:xfrm>
        </p:grpSpPr>
        <p:sp>
          <p:nvSpPr>
            <p:cNvPr id="24601" name="AutoShape 158"/>
            <p:cNvSpPr/>
            <p:nvPr/>
          </p:nvSpPr>
          <p:spPr>
            <a:xfrm>
              <a:off x="2688" y="912"/>
              <a:ext cx="1200" cy="336"/>
            </a:xfrm>
            <a:prstGeom prst="flowChartAlternateProcess">
              <a:avLst/>
            </a:prstGeom>
            <a:solidFill>
              <a:srgbClr val="FFFF00"/>
            </a:solidFill>
            <a:ln w="9525">
              <a:noFill/>
            </a:ln>
            <a:effectLst>
              <a:prstShdw prst="shdw17" dist="17961" dir="2699999">
                <a:srgbClr val="999900"/>
              </a:prstShdw>
            </a:effectLst>
          </p:spPr>
          <p:txBody>
            <a:bodyPr wrap="none" anchor="ctr" anchorCtr="0"/>
            <a:p>
              <a:pPr algn="ctr"/>
              <a: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为什么会流出</a:t>
              </a:r>
              <a:endPara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（检验</a:t>
              </a:r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试验</a:t>
              </a:r>
              <a:r>
                <a:rPr lang="en-US" altLang="zh-CN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抽检）</a:t>
              </a:r>
              <a:endPara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4602" name="AutoShape 159"/>
            <p:cNvCxnSpPr>
              <a:stCxn id="24601" idx="0"/>
              <a:endCxn id="24583" idx="2"/>
            </p:cNvCxnSpPr>
            <p:nvPr/>
          </p:nvCxnSpPr>
          <p:spPr>
            <a:xfrm rot="-5400000">
              <a:off x="3168" y="792"/>
              <a:ext cx="240" cy="0"/>
            </a:xfrm>
            <a:prstGeom prst="straightConnector1">
              <a:avLst/>
            </a:prstGeom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  <a:effectLst>
              <a:prstShdw prst="shdw17" dist="17961" dir="2699999">
                <a:srgbClr val="993D00"/>
              </a:prstShdw>
            </a:effectLst>
          </p:spPr>
        </p:cxnSp>
      </p:grpSp>
      <p:grpSp>
        <p:nvGrpSpPr>
          <p:cNvPr id="937133" name="Group 173"/>
          <p:cNvGrpSpPr/>
          <p:nvPr/>
        </p:nvGrpSpPr>
        <p:grpSpPr>
          <a:xfrm>
            <a:off x="34925" y="2133600"/>
            <a:ext cx="8569325" cy="4749800"/>
            <a:chOff x="22" y="1344"/>
            <a:chExt cx="4808" cy="2992"/>
          </a:xfrm>
        </p:grpSpPr>
        <p:sp>
          <p:nvSpPr>
            <p:cNvPr id="24588" name="Text Box 141"/>
            <p:cNvSpPr txBox="1"/>
            <p:nvPr/>
          </p:nvSpPr>
          <p:spPr>
            <a:xfrm>
              <a:off x="214" y="1568"/>
              <a:ext cx="618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了解情况</a:t>
              </a:r>
              <a:endPara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/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抓住形势</a:t>
              </a:r>
              <a: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en-US" altLang="zh-CN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89" name="Text Box 144"/>
            <p:cNvSpPr txBox="1"/>
            <p:nvPr/>
          </p:nvSpPr>
          <p:spPr>
            <a:xfrm>
              <a:off x="214" y="2877"/>
              <a:ext cx="618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原因调查</a:t>
              </a:r>
              <a: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en-US" altLang="zh-CN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90" name="Text Box 145"/>
            <p:cNvSpPr txBox="1"/>
            <p:nvPr/>
          </p:nvSpPr>
          <p:spPr>
            <a:xfrm>
              <a:off x="214" y="3871"/>
              <a:ext cx="618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问题纠正</a:t>
              </a:r>
              <a: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en-US" altLang="zh-CN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91" name="Text Box 147"/>
            <p:cNvSpPr txBox="1"/>
            <p:nvPr/>
          </p:nvSpPr>
          <p:spPr>
            <a:xfrm>
              <a:off x="214" y="4124"/>
              <a:ext cx="618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预防措施</a:t>
              </a:r>
              <a:r>
                <a:rPr lang="zh-CN" altLang="en-US" sz="1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en-US" altLang="zh-CN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4592" name="Group 172"/>
            <p:cNvGrpSpPr/>
            <p:nvPr/>
          </p:nvGrpSpPr>
          <p:grpSpPr>
            <a:xfrm>
              <a:off x="22" y="1344"/>
              <a:ext cx="4808" cy="2976"/>
              <a:chOff x="113" y="1344"/>
              <a:chExt cx="4808" cy="2976"/>
            </a:xfrm>
          </p:grpSpPr>
          <p:sp>
            <p:nvSpPr>
              <p:cNvPr id="24593" name="Line 166"/>
              <p:cNvSpPr/>
              <p:nvPr/>
            </p:nvSpPr>
            <p:spPr>
              <a:xfrm flipV="1">
                <a:off x="249" y="4110"/>
                <a:ext cx="0" cy="21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24594" name="Line 167"/>
              <p:cNvSpPr/>
              <p:nvPr/>
            </p:nvSpPr>
            <p:spPr>
              <a:xfrm flipV="1">
                <a:off x="249" y="3838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24595" name="Line 138"/>
              <p:cNvSpPr/>
              <p:nvPr/>
            </p:nvSpPr>
            <p:spPr>
              <a:xfrm flipH="1">
                <a:off x="113" y="2160"/>
                <a:ext cx="4808" cy="2"/>
              </a:xfrm>
              <a:prstGeom prst="line">
                <a:avLst/>
              </a:prstGeom>
              <a:ln w="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96" name="Line 139"/>
              <p:cNvSpPr/>
              <p:nvPr/>
            </p:nvSpPr>
            <p:spPr>
              <a:xfrm flipH="1" flipV="1">
                <a:off x="113" y="1346"/>
                <a:ext cx="4768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97" name="Line 142"/>
              <p:cNvSpPr/>
              <p:nvPr/>
            </p:nvSpPr>
            <p:spPr>
              <a:xfrm flipH="1">
                <a:off x="113" y="3842"/>
                <a:ext cx="4768" cy="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98" name="Line 149"/>
              <p:cNvSpPr/>
              <p:nvPr/>
            </p:nvSpPr>
            <p:spPr>
              <a:xfrm flipH="1">
                <a:off x="113" y="4089"/>
                <a:ext cx="4777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99" name="Line 168"/>
              <p:cNvSpPr/>
              <p:nvPr/>
            </p:nvSpPr>
            <p:spPr>
              <a:xfrm flipV="1">
                <a:off x="249" y="2160"/>
                <a:ext cx="0" cy="167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24600" name="Line 169"/>
              <p:cNvSpPr/>
              <p:nvPr/>
            </p:nvSpPr>
            <p:spPr>
              <a:xfrm flipV="1">
                <a:off x="249" y="1344"/>
                <a:ext cx="0" cy="81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93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93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93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3"/>
          <p:cNvGrpSpPr/>
          <p:nvPr/>
        </p:nvGrpSpPr>
        <p:grpSpPr>
          <a:xfrm>
            <a:off x="611188" y="1658938"/>
            <a:ext cx="7848600" cy="5154612"/>
            <a:chOff x="144" y="480"/>
            <a:chExt cx="5472" cy="3792"/>
          </a:xfrm>
        </p:grpSpPr>
        <p:sp>
          <p:nvSpPr>
            <p:cNvPr id="25604" name="Line 4"/>
            <p:cNvSpPr/>
            <p:nvPr/>
          </p:nvSpPr>
          <p:spPr>
            <a:xfrm>
              <a:off x="4368" y="528"/>
              <a:ext cx="0" cy="37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05" name="Rectangle 5"/>
            <p:cNvSpPr/>
            <p:nvPr/>
          </p:nvSpPr>
          <p:spPr>
            <a:xfrm>
              <a:off x="144" y="528"/>
              <a:ext cx="5472" cy="3744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6" name="Line 6"/>
            <p:cNvSpPr/>
            <p:nvPr/>
          </p:nvSpPr>
          <p:spPr>
            <a:xfrm>
              <a:off x="852" y="977"/>
              <a:ext cx="126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07" name="Rectangle 7"/>
            <p:cNvSpPr/>
            <p:nvPr/>
          </p:nvSpPr>
          <p:spPr>
            <a:xfrm>
              <a:off x="1312" y="864"/>
              <a:ext cx="768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ma</a:t>
              </a:r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制造？</a:t>
              </a:r>
              <a:endParaRPr lang="zh-CN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08" name="Rectangle 8"/>
            <p:cNvSpPr/>
            <p:nvPr/>
          </p:nvSpPr>
          <p:spPr>
            <a:xfrm>
              <a:off x="1104" y="866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1W</a:t>
              </a:r>
              <a:endParaRPr lang="en-US" altLang="zh-CN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09" name="Rectangle 9"/>
            <p:cNvSpPr/>
            <p:nvPr/>
          </p:nvSpPr>
          <p:spPr>
            <a:xfrm>
              <a:off x="2112" y="864"/>
              <a:ext cx="960" cy="207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mb</a:t>
              </a:r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5610" name="Group 10"/>
            <p:cNvGrpSpPr/>
            <p:nvPr/>
          </p:nvGrpSpPr>
          <p:grpSpPr>
            <a:xfrm>
              <a:off x="1504" y="977"/>
              <a:ext cx="832" cy="225"/>
              <a:chOff x="1440" y="1872"/>
              <a:chExt cx="1344" cy="288"/>
            </a:xfrm>
          </p:grpSpPr>
          <p:sp>
            <p:nvSpPr>
              <p:cNvPr id="25700" name="Line 11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701" name="Line 12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11" name="Rectangle 13"/>
            <p:cNvSpPr/>
            <p:nvPr/>
          </p:nvSpPr>
          <p:spPr>
            <a:xfrm>
              <a:off x="1328" y="1104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2W</a:t>
              </a:r>
              <a:endParaRPr lang="en-US" altLang="zh-CN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12" name="Rectangle 14"/>
            <p:cNvSpPr/>
            <p:nvPr/>
          </p:nvSpPr>
          <p:spPr>
            <a:xfrm>
              <a:off x="1536" y="1056"/>
              <a:ext cx="928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为什么</a:t>
              </a:r>
              <a:r>
                <a:rPr lang="en-US" altLang="zh-CN" sz="1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mb</a:t>
              </a:r>
              <a:r>
                <a:rPr lang="zh-CN" altLang="en-US" sz="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13" name="Rectangle 15"/>
            <p:cNvSpPr/>
            <p:nvPr/>
          </p:nvSpPr>
          <p:spPr>
            <a:xfrm>
              <a:off x="2336" y="1071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r>
                <a:rPr lang="en-US" altLang="zh-CN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mc</a:t>
              </a:r>
              <a:r>
                <a:rPr lang="zh-CN" altLang="en-US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引起</a:t>
              </a:r>
              <a:endParaRPr lang="zh-CN" altLang="en-US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4" name="Rectangle 16"/>
            <p:cNvSpPr/>
            <p:nvPr/>
          </p:nvSpPr>
          <p:spPr>
            <a:xfrm>
              <a:off x="2688" y="1272"/>
              <a:ext cx="959" cy="230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r>
                <a:rPr lang="en-US" altLang="zh-CN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md</a:t>
              </a:r>
              <a:r>
                <a:rPr lang="zh-CN" altLang="en-US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引起</a:t>
              </a:r>
              <a:endParaRPr lang="zh-CN" altLang="en-US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5" name="Rectangle 17"/>
            <p:cNvSpPr/>
            <p:nvPr/>
          </p:nvSpPr>
          <p:spPr>
            <a:xfrm>
              <a:off x="3136" y="1712"/>
              <a:ext cx="1184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/>
              <a:r>
                <a:rPr lang="en-US" altLang="zh-CN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Root case </a:t>
              </a:r>
              <a:r>
                <a:rPr lang="zh-CN" altLang="en-US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真因引起</a:t>
              </a:r>
              <a:endParaRPr lang="zh-CN" altLang="en-US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16" name="Group 18"/>
            <p:cNvGrpSpPr/>
            <p:nvPr/>
          </p:nvGrpSpPr>
          <p:grpSpPr>
            <a:xfrm>
              <a:off x="1792" y="1202"/>
              <a:ext cx="896" cy="206"/>
              <a:chOff x="1440" y="1872"/>
              <a:chExt cx="1344" cy="288"/>
            </a:xfrm>
          </p:grpSpPr>
          <p:sp>
            <p:nvSpPr>
              <p:cNvPr id="25698" name="Line 19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99" name="Line 20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17" name="Rectangle 21"/>
            <p:cNvSpPr/>
            <p:nvPr/>
          </p:nvSpPr>
          <p:spPr>
            <a:xfrm>
              <a:off x="1600" y="1314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3W</a:t>
              </a:r>
              <a:endParaRPr lang="en-US" altLang="zh-CN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18" name="Rectangle 22"/>
            <p:cNvSpPr/>
            <p:nvPr/>
          </p:nvSpPr>
          <p:spPr>
            <a:xfrm>
              <a:off x="1824" y="1296"/>
              <a:ext cx="928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>
                <a:lnSpc>
                  <a:spcPct val="80000"/>
                </a:lnSpc>
              </a:pPr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mc</a:t>
              </a:r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5619" name="Group 23"/>
            <p:cNvGrpSpPr/>
            <p:nvPr/>
          </p:nvGrpSpPr>
          <p:grpSpPr>
            <a:xfrm>
              <a:off x="2080" y="1408"/>
              <a:ext cx="864" cy="225"/>
              <a:chOff x="1440" y="1872"/>
              <a:chExt cx="1344" cy="288"/>
            </a:xfrm>
          </p:grpSpPr>
          <p:sp>
            <p:nvSpPr>
              <p:cNvPr id="25696" name="Line 24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97" name="Line 25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20" name="Rectangle 26"/>
            <p:cNvSpPr/>
            <p:nvPr/>
          </p:nvSpPr>
          <p:spPr>
            <a:xfrm>
              <a:off x="1888" y="1558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4W</a:t>
              </a:r>
              <a:endParaRPr lang="en-US" altLang="zh-CN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21" name="Rectangle 27"/>
            <p:cNvSpPr/>
            <p:nvPr/>
          </p:nvSpPr>
          <p:spPr>
            <a:xfrm>
              <a:off x="2176" y="1521"/>
              <a:ext cx="768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md</a:t>
              </a:r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22" name="Rectangle 28"/>
            <p:cNvSpPr/>
            <p:nvPr/>
          </p:nvSpPr>
          <p:spPr>
            <a:xfrm>
              <a:off x="2944" y="1502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r>
                <a:rPr lang="en-US" altLang="zh-CN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me</a:t>
              </a:r>
              <a:r>
                <a:rPr lang="zh-CN" altLang="en-US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引起</a:t>
              </a:r>
              <a:endParaRPr lang="zh-CN" altLang="en-US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23" name="Group 29"/>
            <p:cNvGrpSpPr/>
            <p:nvPr/>
          </p:nvGrpSpPr>
          <p:grpSpPr>
            <a:xfrm>
              <a:off x="2336" y="1634"/>
              <a:ext cx="800" cy="206"/>
              <a:chOff x="1440" y="1872"/>
              <a:chExt cx="1344" cy="288"/>
            </a:xfrm>
          </p:grpSpPr>
          <p:sp>
            <p:nvSpPr>
              <p:cNvPr id="25694" name="Line 30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95" name="Line 31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24" name="Rectangle 32"/>
            <p:cNvSpPr/>
            <p:nvPr/>
          </p:nvSpPr>
          <p:spPr>
            <a:xfrm>
              <a:off x="2144" y="1784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5W</a:t>
              </a:r>
              <a:endParaRPr lang="en-US" altLang="zh-CN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25" name="Rectangle 33"/>
            <p:cNvSpPr/>
            <p:nvPr/>
          </p:nvSpPr>
          <p:spPr>
            <a:xfrm>
              <a:off x="2304" y="1747"/>
              <a:ext cx="768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me</a:t>
              </a:r>
              <a:r>
                <a:rPr lang="zh-CN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26" name="Line 34"/>
            <p:cNvSpPr/>
            <p:nvPr/>
          </p:nvSpPr>
          <p:spPr>
            <a:xfrm>
              <a:off x="843" y="2132"/>
              <a:ext cx="1285" cy="4"/>
            </a:xfrm>
            <a:prstGeom prst="line">
              <a:avLst/>
            </a:prstGeom>
            <a:ln w="38100" cap="flat" cmpd="sng">
              <a:solidFill>
                <a:srgbClr val="CC00F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27" name="Rectangle 35"/>
            <p:cNvSpPr/>
            <p:nvPr/>
          </p:nvSpPr>
          <p:spPr>
            <a:xfrm>
              <a:off x="1104" y="2016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1W</a:t>
              </a:r>
              <a:endParaRPr lang="en-US" altLang="zh-CN" sz="9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28" name="Line 36"/>
            <p:cNvSpPr/>
            <p:nvPr/>
          </p:nvSpPr>
          <p:spPr>
            <a:xfrm flipV="1">
              <a:off x="843" y="3280"/>
              <a:ext cx="1277" cy="1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29" name="Rectangle 37"/>
            <p:cNvSpPr/>
            <p:nvPr/>
          </p:nvSpPr>
          <p:spPr>
            <a:xfrm>
              <a:off x="1104" y="3168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1W</a:t>
              </a:r>
              <a:endParaRPr lang="en-US" altLang="zh-CN" sz="900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30" name="Line 38"/>
            <p:cNvSpPr/>
            <p:nvPr/>
          </p:nvSpPr>
          <p:spPr>
            <a:xfrm>
              <a:off x="864" y="720"/>
              <a:ext cx="0" cy="25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31" name="Rectangle 39"/>
            <p:cNvSpPr/>
            <p:nvPr/>
          </p:nvSpPr>
          <p:spPr>
            <a:xfrm>
              <a:off x="480" y="576"/>
              <a:ext cx="864" cy="144"/>
            </a:xfrm>
            <a:prstGeom prst="rect">
              <a:avLst/>
            </a:prstGeom>
            <a:noFill/>
            <a:ln w="222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不正常现象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32" name="Rectangle 40"/>
            <p:cNvSpPr/>
            <p:nvPr/>
          </p:nvSpPr>
          <p:spPr>
            <a:xfrm>
              <a:off x="1268" y="2016"/>
              <a:ext cx="768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oa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流出？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33" name="Rectangle 41"/>
            <p:cNvSpPr/>
            <p:nvPr/>
          </p:nvSpPr>
          <p:spPr>
            <a:xfrm>
              <a:off x="2112" y="2016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CC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ob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5634" name="Group 42"/>
            <p:cNvGrpSpPr/>
            <p:nvPr/>
          </p:nvGrpSpPr>
          <p:grpSpPr>
            <a:xfrm>
              <a:off x="1504" y="2129"/>
              <a:ext cx="832" cy="225"/>
              <a:chOff x="1440" y="1872"/>
              <a:chExt cx="1344" cy="288"/>
            </a:xfrm>
          </p:grpSpPr>
          <p:sp>
            <p:nvSpPr>
              <p:cNvPr id="25692" name="Line 43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93" name="Line 44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35" name="Rectangle 45"/>
            <p:cNvSpPr/>
            <p:nvPr/>
          </p:nvSpPr>
          <p:spPr>
            <a:xfrm>
              <a:off x="1280" y="2208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2W</a:t>
              </a:r>
              <a:endParaRPr lang="en-US" altLang="zh-CN" sz="9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36" name="Rectangle 46"/>
            <p:cNvSpPr/>
            <p:nvPr/>
          </p:nvSpPr>
          <p:spPr>
            <a:xfrm>
              <a:off x="1408" y="2242"/>
              <a:ext cx="1056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ob</a:t>
              </a:r>
              <a:r>
                <a:rPr lang="zh-CN" altLang="en-US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37" name="Rectangle 47"/>
            <p:cNvSpPr/>
            <p:nvPr/>
          </p:nvSpPr>
          <p:spPr>
            <a:xfrm>
              <a:off x="2336" y="2223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CC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oc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38" name="Rectangle 48"/>
            <p:cNvSpPr/>
            <p:nvPr/>
          </p:nvSpPr>
          <p:spPr>
            <a:xfrm>
              <a:off x="2688" y="2432"/>
              <a:ext cx="959" cy="222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CC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od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39" name="Rectangle 49"/>
            <p:cNvSpPr/>
            <p:nvPr/>
          </p:nvSpPr>
          <p:spPr>
            <a:xfrm>
              <a:off x="3136" y="2864"/>
              <a:ext cx="1184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CC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Root case 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真因引起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5640" name="Group 50"/>
            <p:cNvGrpSpPr/>
            <p:nvPr/>
          </p:nvGrpSpPr>
          <p:grpSpPr>
            <a:xfrm>
              <a:off x="1792" y="2354"/>
              <a:ext cx="896" cy="206"/>
              <a:chOff x="1440" y="1872"/>
              <a:chExt cx="1344" cy="288"/>
            </a:xfrm>
          </p:grpSpPr>
          <p:sp>
            <p:nvSpPr>
              <p:cNvPr id="25690" name="Line 51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91" name="Line 52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41" name="Rectangle 53"/>
            <p:cNvSpPr/>
            <p:nvPr/>
          </p:nvSpPr>
          <p:spPr>
            <a:xfrm>
              <a:off x="1616" y="2448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3W</a:t>
              </a:r>
              <a:endParaRPr lang="en-US" altLang="zh-CN" sz="9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42" name="Rectangle 54"/>
            <p:cNvSpPr/>
            <p:nvPr/>
          </p:nvSpPr>
          <p:spPr>
            <a:xfrm>
              <a:off x="1824" y="2448"/>
              <a:ext cx="928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>
                <a:lnSpc>
                  <a:spcPct val="80000"/>
                </a:lnSpc>
              </a:pP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oc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5643" name="Group 55"/>
            <p:cNvGrpSpPr/>
            <p:nvPr/>
          </p:nvGrpSpPr>
          <p:grpSpPr>
            <a:xfrm>
              <a:off x="2080" y="2560"/>
              <a:ext cx="864" cy="225"/>
              <a:chOff x="1440" y="1872"/>
              <a:chExt cx="1344" cy="288"/>
            </a:xfrm>
          </p:grpSpPr>
          <p:sp>
            <p:nvSpPr>
              <p:cNvPr id="25688" name="Line 56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89" name="Line 57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44" name="Rectangle 58"/>
            <p:cNvSpPr/>
            <p:nvPr/>
          </p:nvSpPr>
          <p:spPr>
            <a:xfrm>
              <a:off x="1888" y="2640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4W</a:t>
              </a:r>
              <a:endParaRPr lang="en-US" altLang="zh-CN" sz="9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45" name="Rectangle 59"/>
            <p:cNvSpPr/>
            <p:nvPr/>
          </p:nvSpPr>
          <p:spPr>
            <a:xfrm>
              <a:off x="2176" y="2673"/>
              <a:ext cx="768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od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46" name="Rectangle 60"/>
            <p:cNvSpPr/>
            <p:nvPr/>
          </p:nvSpPr>
          <p:spPr>
            <a:xfrm>
              <a:off x="2944" y="2654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CC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oe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5647" name="Group 61"/>
            <p:cNvGrpSpPr/>
            <p:nvPr/>
          </p:nvGrpSpPr>
          <p:grpSpPr>
            <a:xfrm>
              <a:off x="2336" y="2786"/>
              <a:ext cx="800" cy="206"/>
              <a:chOff x="1440" y="1872"/>
              <a:chExt cx="1344" cy="288"/>
            </a:xfrm>
          </p:grpSpPr>
          <p:sp>
            <p:nvSpPr>
              <p:cNvPr id="25686" name="Line 62"/>
              <p:cNvSpPr/>
              <p:nvPr/>
            </p:nvSpPr>
            <p:spPr>
              <a:xfrm>
                <a:off x="144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87" name="Line 63"/>
              <p:cNvSpPr/>
              <p:nvPr/>
            </p:nvSpPr>
            <p:spPr>
              <a:xfrm>
                <a:off x="1440" y="2160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CC00FF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sp>
          <p:nvSpPr>
            <p:cNvPr id="25648" name="Rectangle 64"/>
            <p:cNvSpPr/>
            <p:nvPr/>
          </p:nvSpPr>
          <p:spPr>
            <a:xfrm>
              <a:off x="2144" y="2880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CC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5W</a:t>
              </a:r>
              <a:endParaRPr lang="en-US" altLang="zh-CN" sz="9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49" name="Rectangle 65"/>
            <p:cNvSpPr/>
            <p:nvPr/>
          </p:nvSpPr>
          <p:spPr>
            <a:xfrm>
              <a:off x="2304" y="2899"/>
              <a:ext cx="768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oe</a:t>
              </a:r>
              <a:r>
                <a:rPr lang="zh-CN" altLang="en-US" sz="900" b="1" dirty="0">
                  <a:solidFill>
                    <a:srgbClr val="CC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50" name="Rectangle 66"/>
            <p:cNvSpPr/>
            <p:nvPr/>
          </p:nvSpPr>
          <p:spPr>
            <a:xfrm>
              <a:off x="1344" y="3168"/>
              <a:ext cx="768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为什么系统允许</a:t>
              </a:r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sa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51" name="Rectangle 67"/>
            <p:cNvSpPr/>
            <p:nvPr/>
          </p:nvSpPr>
          <p:spPr>
            <a:xfrm>
              <a:off x="2112" y="3168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33CC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sb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52" name="Line 68"/>
            <p:cNvSpPr/>
            <p:nvPr/>
          </p:nvSpPr>
          <p:spPr>
            <a:xfrm>
              <a:off x="1504" y="3281"/>
              <a:ext cx="0" cy="225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53" name="Line 69"/>
            <p:cNvSpPr/>
            <p:nvPr/>
          </p:nvSpPr>
          <p:spPr>
            <a:xfrm>
              <a:off x="1488" y="3504"/>
              <a:ext cx="832" cy="0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54" name="Rectangle 70"/>
            <p:cNvSpPr/>
            <p:nvPr/>
          </p:nvSpPr>
          <p:spPr>
            <a:xfrm>
              <a:off x="1280" y="3360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2W</a:t>
              </a:r>
              <a:endParaRPr lang="en-US" altLang="zh-CN" sz="900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55" name="Rectangle 71"/>
            <p:cNvSpPr/>
            <p:nvPr/>
          </p:nvSpPr>
          <p:spPr>
            <a:xfrm>
              <a:off x="1632" y="3360"/>
              <a:ext cx="576" cy="1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sb</a:t>
              </a:r>
              <a:r>
                <a:rPr lang="zh-CN" altLang="en-US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56" name="Rectangle 72"/>
            <p:cNvSpPr/>
            <p:nvPr/>
          </p:nvSpPr>
          <p:spPr>
            <a:xfrm>
              <a:off x="2336" y="3375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33CC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sc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57" name="Rectangle 73"/>
            <p:cNvSpPr/>
            <p:nvPr/>
          </p:nvSpPr>
          <p:spPr>
            <a:xfrm>
              <a:off x="2688" y="3584"/>
              <a:ext cx="959" cy="222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33CC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sd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58" name="Rectangle 74"/>
            <p:cNvSpPr/>
            <p:nvPr/>
          </p:nvSpPr>
          <p:spPr>
            <a:xfrm>
              <a:off x="3136" y="4016"/>
              <a:ext cx="1184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33CC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Root case 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真因引起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59" name="Line 75"/>
            <p:cNvSpPr/>
            <p:nvPr/>
          </p:nvSpPr>
          <p:spPr>
            <a:xfrm>
              <a:off x="1792" y="3506"/>
              <a:ext cx="0" cy="206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60" name="Line 76"/>
            <p:cNvSpPr/>
            <p:nvPr/>
          </p:nvSpPr>
          <p:spPr>
            <a:xfrm>
              <a:off x="1792" y="3712"/>
              <a:ext cx="896" cy="0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61" name="Rectangle 77"/>
            <p:cNvSpPr/>
            <p:nvPr/>
          </p:nvSpPr>
          <p:spPr>
            <a:xfrm>
              <a:off x="1616" y="3602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3W</a:t>
              </a:r>
              <a:endParaRPr lang="en-US" altLang="zh-CN" sz="900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62" name="Rectangle 78"/>
            <p:cNvSpPr/>
            <p:nvPr/>
          </p:nvSpPr>
          <p:spPr>
            <a:xfrm>
              <a:off x="2016" y="3600"/>
              <a:ext cx="62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>
                <a:lnSpc>
                  <a:spcPct val="80000"/>
                </a:lnSpc>
              </a:pP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sc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63" name="Line 79"/>
            <p:cNvSpPr/>
            <p:nvPr/>
          </p:nvSpPr>
          <p:spPr>
            <a:xfrm>
              <a:off x="2080" y="3712"/>
              <a:ext cx="0" cy="225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64" name="Line 80"/>
            <p:cNvSpPr/>
            <p:nvPr/>
          </p:nvSpPr>
          <p:spPr>
            <a:xfrm>
              <a:off x="2080" y="3937"/>
              <a:ext cx="864" cy="0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65" name="Rectangle 81"/>
            <p:cNvSpPr/>
            <p:nvPr/>
          </p:nvSpPr>
          <p:spPr>
            <a:xfrm>
              <a:off x="1888" y="3792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4W</a:t>
              </a:r>
              <a:endParaRPr lang="en-US" altLang="zh-CN" sz="900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66" name="Rectangle 82"/>
            <p:cNvSpPr/>
            <p:nvPr/>
          </p:nvSpPr>
          <p:spPr>
            <a:xfrm>
              <a:off x="2176" y="3744"/>
              <a:ext cx="608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sd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67" name="Rectangle 83"/>
            <p:cNvSpPr/>
            <p:nvPr/>
          </p:nvSpPr>
          <p:spPr>
            <a:xfrm>
              <a:off x="2944" y="3806"/>
              <a:ext cx="959" cy="206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5400" cap="flat" cmpd="sng">
              <a:solidFill>
                <a:srgbClr val="33CC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se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引起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68" name="Line 84"/>
            <p:cNvSpPr/>
            <p:nvPr/>
          </p:nvSpPr>
          <p:spPr>
            <a:xfrm>
              <a:off x="2336" y="3938"/>
              <a:ext cx="0" cy="206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69" name="Line 85"/>
            <p:cNvSpPr/>
            <p:nvPr/>
          </p:nvSpPr>
          <p:spPr>
            <a:xfrm>
              <a:off x="2336" y="4144"/>
              <a:ext cx="800" cy="0"/>
            </a:xfrm>
            <a:prstGeom prst="line">
              <a:avLst/>
            </a:prstGeom>
            <a:ln w="38100" cap="flat" cmpd="sng">
              <a:solidFill>
                <a:srgbClr val="33CC33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70" name="Rectangle 86"/>
            <p:cNvSpPr/>
            <p:nvPr/>
          </p:nvSpPr>
          <p:spPr>
            <a:xfrm>
              <a:off x="2144" y="4032"/>
              <a:ext cx="160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900" b="1" dirty="0">
                  <a:solidFill>
                    <a:srgbClr val="33CC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5W</a:t>
              </a:r>
              <a:endParaRPr lang="en-US" altLang="zh-CN" sz="900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71" name="Rectangle 87"/>
            <p:cNvSpPr/>
            <p:nvPr/>
          </p:nvSpPr>
          <p:spPr>
            <a:xfrm>
              <a:off x="2448" y="4032"/>
              <a:ext cx="624" cy="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</a:t>
              </a:r>
              <a:r>
                <a:rPr lang="en-US" altLang="zh-CN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se</a:t>
              </a:r>
              <a:r>
                <a:rPr lang="zh-CN" altLang="en-US" sz="900" b="1" dirty="0">
                  <a:solidFill>
                    <a:srgbClr val="33CC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？</a:t>
              </a:r>
              <a:endParaRPr lang="zh-CN" altLang="en-US" sz="900" b="1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72" name="Rectangle 88"/>
            <p:cNvSpPr/>
            <p:nvPr/>
          </p:nvSpPr>
          <p:spPr>
            <a:xfrm>
              <a:off x="288" y="1154"/>
              <a:ext cx="480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1600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M</a:t>
              </a:r>
              <a:r>
                <a:rPr lang="zh-CN" altLang="en-US" sz="1600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： 如何发生？</a:t>
              </a:r>
              <a:endParaRPr lang="zh-CN" altLang="en-US" sz="1600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3" name="Rectangle 89"/>
            <p:cNvSpPr/>
            <p:nvPr/>
          </p:nvSpPr>
          <p:spPr>
            <a:xfrm>
              <a:off x="240" y="2258"/>
              <a:ext cx="480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1600" b="1" baseline="-4000" dirty="0">
                  <a:solidFill>
                    <a:srgbClr val="CC00FF"/>
                  </a:solidFill>
                  <a:latin typeface="Arial" panose="020B0604020202020204" pitchFamily="34" charset="0"/>
                </a:rPr>
                <a:t>O</a:t>
              </a:r>
              <a:r>
                <a:rPr lang="zh-CN" altLang="en-US" sz="1600" b="1" baseline="-4000" dirty="0">
                  <a:solidFill>
                    <a:srgbClr val="CC00FF"/>
                  </a:solidFill>
                  <a:latin typeface="Arial" panose="020B0604020202020204" pitchFamily="34" charset="0"/>
                </a:rPr>
                <a:t>：为何流出？</a:t>
              </a:r>
              <a:endParaRPr lang="zh-CN" altLang="en-US" sz="1600" b="1" baseline="-4000" dirty="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4" name="Rectangle 90"/>
            <p:cNvSpPr/>
            <p:nvPr/>
          </p:nvSpPr>
          <p:spPr>
            <a:xfrm>
              <a:off x="288" y="3410"/>
              <a:ext cx="576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1600" b="1" baseline="-4000" dirty="0">
                  <a:solidFill>
                    <a:srgbClr val="33CC33"/>
                  </a:solidFill>
                  <a:latin typeface="Arial" panose="020B0604020202020204" pitchFamily="34" charset="0"/>
                </a:rPr>
                <a:t>S</a:t>
              </a:r>
              <a:r>
                <a:rPr lang="zh-CN" altLang="en-US" sz="1600" b="1" baseline="-4000" dirty="0">
                  <a:solidFill>
                    <a:srgbClr val="33CC33"/>
                  </a:solidFill>
                  <a:latin typeface="Arial" panose="020B0604020202020204" pitchFamily="34" charset="0"/>
                </a:rPr>
                <a:t>：为何系统允许？</a:t>
              </a:r>
              <a:endParaRPr lang="zh-CN" altLang="en-US" sz="1600" b="1" baseline="-4000" dirty="0">
                <a:solidFill>
                  <a:srgbClr val="33CC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5" name="Line 91"/>
            <p:cNvSpPr/>
            <p:nvPr/>
          </p:nvSpPr>
          <p:spPr>
            <a:xfrm>
              <a:off x="144" y="768"/>
              <a:ext cx="547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76" name="Rectangle 92"/>
            <p:cNvSpPr/>
            <p:nvPr/>
          </p:nvSpPr>
          <p:spPr>
            <a:xfrm>
              <a:off x="4032" y="480"/>
              <a:ext cx="288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真因</a:t>
              </a:r>
              <a:endParaRPr lang="zh-CN" altLang="en-US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7" name="Rectangle 93"/>
            <p:cNvSpPr/>
            <p:nvPr/>
          </p:nvSpPr>
          <p:spPr>
            <a:xfrm>
              <a:off x="4656" y="480"/>
              <a:ext cx="768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纠正措施</a:t>
              </a:r>
              <a:endParaRPr lang="zh-CN" altLang="en-US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678" name="AutoShape 94"/>
            <p:cNvCxnSpPr>
              <a:stCxn id="25639" idx="3"/>
              <a:endCxn id="25680" idx="1"/>
            </p:cNvCxnSpPr>
            <p:nvPr/>
          </p:nvCxnSpPr>
          <p:spPr>
            <a:xfrm flipV="1">
              <a:off x="4328" y="2112"/>
              <a:ext cx="184" cy="855"/>
            </a:xfrm>
            <a:prstGeom prst="bentConnector3">
              <a:avLst>
                <a:gd name="adj1" fmla="val 47824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25679" name="Rectangle 95"/>
            <p:cNvSpPr/>
            <p:nvPr/>
          </p:nvSpPr>
          <p:spPr>
            <a:xfrm>
              <a:off x="4512" y="816"/>
              <a:ext cx="81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M</a:t>
              </a:r>
              <a:r>
                <a:rPr lang="zh-CN" altLang="en-US" b="1" baseline="-4000" dirty="0">
                  <a:solidFill>
                    <a:srgbClr val="0000FF"/>
                  </a:solidFill>
                  <a:latin typeface="Arial" panose="020B0604020202020204" pitchFamily="34" charset="0"/>
                </a:rPr>
                <a:t>真因纠正措施：</a:t>
              </a:r>
              <a:endParaRPr lang="zh-CN" altLang="en-US" b="1" baseline="-40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80" name="Rectangle 96"/>
            <p:cNvSpPr/>
            <p:nvPr/>
          </p:nvSpPr>
          <p:spPr>
            <a:xfrm>
              <a:off x="4512" y="2016"/>
              <a:ext cx="81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b="1" baseline="-4000" dirty="0">
                  <a:solidFill>
                    <a:srgbClr val="CC00FF"/>
                  </a:solidFill>
                  <a:latin typeface="Arial" panose="020B0604020202020204" pitchFamily="34" charset="0"/>
                </a:rPr>
                <a:t>O</a:t>
              </a:r>
              <a:r>
                <a:rPr lang="zh-CN" altLang="en-US" b="1" baseline="-4000" dirty="0">
                  <a:solidFill>
                    <a:srgbClr val="CC00FF"/>
                  </a:solidFill>
                  <a:latin typeface="Arial" panose="020B0604020202020204" pitchFamily="34" charset="0"/>
                </a:rPr>
                <a:t>真因</a:t>
              </a:r>
              <a:r>
                <a:rPr lang="en-US" altLang="zh-CN" b="1" baseline="-4000" dirty="0">
                  <a:solidFill>
                    <a:srgbClr val="CC00FF"/>
                  </a:solidFill>
                  <a:latin typeface="Arial" panose="020B0604020202020204" pitchFamily="34" charset="0"/>
                </a:rPr>
                <a:t>2</a:t>
              </a:r>
              <a:r>
                <a:rPr lang="zh-CN" altLang="en-US" b="1" baseline="-4000" dirty="0">
                  <a:solidFill>
                    <a:srgbClr val="CC00FF"/>
                  </a:solidFill>
                  <a:latin typeface="Arial" panose="020B0604020202020204" pitchFamily="34" charset="0"/>
                </a:rPr>
                <a:t>纠正措施：</a:t>
              </a:r>
              <a:endParaRPr lang="zh-CN" altLang="en-US" b="1" baseline="-4000" dirty="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81" name="Rectangle 97"/>
            <p:cNvSpPr/>
            <p:nvPr/>
          </p:nvSpPr>
          <p:spPr>
            <a:xfrm>
              <a:off x="4512" y="3168"/>
              <a:ext cx="86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b="1" baseline="-4000" dirty="0">
                  <a:solidFill>
                    <a:srgbClr val="33CC33"/>
                  </a:solidFill>
                  <a:latin typeface="Arial" panose="020B0604020202020204" pitchFamily="34" charset="0"/>
                </a:rPr>
                <a:t>S</a:t>
              </a:r>
              <a:r>
                <a:rPr lang="zh-CN" altLang="en-US" b="1" baseline="-4000" dirty="0">
                  <a:solidFill>
                    <a:srgbClr val="33CC33"/>
                  </a:solidFill>
                  <a:latin typeface="Arial" panose="020B0604020202020204" pitchFamily="34" charset="0"/>
                </a:rPr>
                <a:t>真因</a:t>
              </a:r>
              <a:r>
                <a:rPr lang="en-US" altLang="zh-CN" b="1" baseline="-4000" dirty="0">
                  <a:solidFill>
                    <a:srgbClr val="33CC33"/>
                  </a:solidFill>
                  <a:latin typeface="Arial" panose="020B0604020202020204" pitchFamily="34" charset="0"/>
                </a:rPr>
                <a:t>3</a:t>
              </a:r>
              <a:r>
                <a:rPr lang="zh-CN" altLang="en-US" b="1" baseline="-4000" dirty="0">
                  <a:solidFill>
                    <a:srgbClr val="33CC33"/>
                  </a:solidFill>
                  <a:latin typeface="Arial" panose="020B0604020202020204" pitchFamily="34" charset="0"/>
                </a:rPr>
                <a:t>纠正措施：</a:t>
              </a:r>
              <a:endParaRPr lang="zh-CN" altLang="en-US" b="1" baseline="-4000" dirty="0">
                <a:solidFill>
                  <a:srgbClr val="33CC33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682" name="AutoShape 98"/>
            <p:cNvCxnSpPr>
              <a:stCxn id="25658" idx="3"/>
              <a:endCxn id="25681" idx="1"/>
            </p:cNvCxnSpPr>
            <p:nvPr/>
          </p:nvCxnSpPr>
          <p:spPr>
            <a:xfrm flipV="1">
              <a:off x="4328" y="3264"/>
              <a:ext cx="184" cy="855"/>
            </a:xfrm>
            <a:prstGeom prst="bentConnector3">
              <a:avLst>
                <a:gd name="adj1" fmla="val 47824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5683" name="AutoShape 99"/>
            <p:cNvCxnSpPr>
              <a:stCxn id="25615" idx="3"/>
              <a:endCxn id="25679" idx="1"/>
            </p:cNvCxnSpPr>
            <p:nvPr/>
          </p:nvCxnSpPr>
          <p:spPr>
            <a:xfrm flipV="1">
              <a:off x="4328" y="912"/>
              <a:ext cx="184" cy="903"/>
            </a:xfrm>
            <a:prstGeom prst="bentConnector3">
              <a:avLst>
                <a:gd name="adj1" fmla="val 47824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25684" name="Line 100"/>
            <p:cNvSpPr/>
            <p:nvPr/>
          </p:nvSpPr>
          <p:spPr>
            <a:xfrm>
              <a:off x="144" y="3120"/>
              <a:ext cx="54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5685" name="Line 101"/>
            <p:cNvSpPr/>
            <p:nvPr/>
          </p:nvSpPr>
          <p:spPr>
            <a:xfrm>
              <a:off x="144" y="1968"/>
              <a:ext cx="54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074278" name="Text Box 10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解决问题方式：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309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解决问题方式：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透过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5M1E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作系统分析</a:t>
            </a:r>
            <a:endParaRPr kumimoji="0" lang="zh-CN" altLang="en-US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AutoShape 3"/>
          <p:cNvSpPr/>
          <p:nvPr/>
        </p:nvSpPr>
        <p:spPr>
          <a:xfrm>
            <a:off x="539750" y="2274888"/>
            <a:ext cx="6653213" cy="1009650"/>
          </a:xfrm>
          <a:prstGeom prst="roundRect">
            <a:avLst>
              <a:gd name="adj" fmla="val 11921"/>
            </a:avLst>
          </a:prstGeom>
          <a:solidFill>
            <a:srgbClr val="FF9900"/>
          </a:solidFill>
          <a:ln w="25400" cap="flat" cmpd="sng">
            <a:solidFill>
              <a:srgbClr val="FEFFFF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为什么该特定问题会发生？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6628" name="AutoShape 12"/>
          <p:cNvSpPr/>
          <p:nvPr/>
        </p:nvSpPr>
        <p:spPr>
          <a:xfrm>
            <a:off x="539750" y="1989138"/>
            <a:ext cx="3384550" cy="5461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400" dirty="0">
                <a:latin typeface="Arial" panose="020B0604020202020204" pitchFamily="34" charset="0"/>
                <a:ea typeface="方正粗倩简体" pitchFamily="65" charset="-122"/>
              </a:rPr>
              <a:t>人、机、料</a:t>
            </a:r>
            <a:endParaRPr lang="zh-CN" altLang="en-US" sz="2400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26629" name="AutoShape 3"/>
          <p:cNvSpPr/>
          <p:nvPr/>
        </p:nvSpPr>
        <p:spPr>
          <a:xfrm>
            <a:off x="539750" y="3787775"/>
            <a:ext cx="6653213" cy="1009650"/>
          </a:xfrm>
          <a:prstGeom prst="roundRect">
            <a:avLst>
              <a:gd name="adj" fmla="val 11921"/>
            </a:avLst>
          </a:prstGeom>
          <a:solidFill>
            <a:srgbClr val="FF9900"/>
          </a:solidFill>
          <a:ln w="25400" cap="flat" cmpd="sng">
            <a:solidFill>
              <a:srgbClr val="FEFFFF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为什么该问题没有被检查、检验到？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6630" name="AutoShape 12"/>
          <p:cNvSpPr/>
          <p:nvPr/>
        </p:nvSpPr>
        <p:spPr>
          <a:xfrm>
            <a:off x="539750" y="3500438"/>
            <a:ext cx="3384550" cy="5461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400" dirty="0">
                <a:latin typeface="Arial" panose="020B0604020202020204" pitchFamily="34" charset="0"/>
                <a:ea typeface="方正粗倩简体" pitchFamily="65" charset="-122"/>
              </a:rPr>
              <a:t>方法</a:t>
            </a:r>
            <a:endParaRPr lang="zh-CN" altLang="en-US" sz="2400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26631" name="AutoShape 3"/>
          <p:cNvSpPr/>
          <p:nvPr/>
        </p:nvSpPr>
        <p:spPr>
          <a:xfrm>
            <a:off x="539750" y="5299075"/>
            <a:ext cx="6653213" cy="1009650"/>
          </a:xfrm>
          <a:prstGeom prst="roundRect">
            <a:avLst>
              <a:gd name="adj" fmla="val 11921"/>
            </a:avLst>
          </a:prstGeom>
          <a:solidFill>
            <a:srgbClr val="FF9900"/>
          </a:solidFill>
          <a:ln w="25400" cap="flat" cmpd="sng">
            <a:solidFill>
              <a:srgbClr val="FEFFFF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为什么管理体系、流程会允许该问题发生？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6632" name="AutoShape 12"/>
          <p:cNvSpPr/>
          <p:nvPr/>
        </p:nvSpPr>
        <p:spPr>
          <a:xfrm>
            <a:off x="539750" y="5013325"/>
            <a:ext cx="3384550" cy="5461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400" dirty="0">
                <a:latin typeface="Arial" panose="020B0604020202020204" pitchFamily="34" charset="0"/>
                <a:ea typeface="方正粗倩简体" pitchFamily="65" charset="-122"/>
              </a:rPr>
              <a:t>环境</a:t>
            </a:r>
            <a:endParaRPr lang="zh-CN" altLang="en-US" sz="2400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若问题的答案有一个以上的原因，则应找出每个原因的根源。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8300" name="Text Box 28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解决问题方式：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对原因的细分</a:t>
            </a:r>
            <a:endParaRPr kumimoji="0" lang="zh-CN" altLang="en-US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AutoShape 55"/>
          <p:cNvSpPr/>
          <p:nvPr/>
        </p:nvSpPr>
        <p:spPr>
          <a:xfrm>
            <a:off x="3759200" y="2708275"/>
            <a:ext cx="1676400" cy="457200"/>
          </a:xfrm>
          <a:prstGeom prst="flowChartAlternateProcess">
            <a:avLst/>
          </a:prstGeom>
          <a:solidFill>
            <a:schemeClr val="tx2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发现的问题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53" name="AutoShape 56"/>
          <p:cNvSpPr/>
          <p:nvPr/>
        </p:nvSpPr>
        <p:spPr>
          <a:xfrm>
            <a:off x="1368425" y="3644900"/>
            <a:ext cx="1655763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直接原因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54" name="AutoShape 57"/>
          <p:cNvSpPr/>
          <p:nvPr/>
        </p:nvSpPr>
        <p:spPr>
          <a:xfrm>
            <a:off x="4932363" y="3619500"/>
            <a:ext cx="1655762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直接原因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55" name="AutoShape 58"/>
          <p:cNvSpPr/>
          <p:nvPr/>
        </p:nvSpPr>
        <p:spPr>
          <a:xfrm>
            <a:off x="1366838" y="4379913"/>
            <a:ext cx="1655762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56" name="AutoShape 59"/>
          <p:cNvSpPr/>
          <p:nvPr/>
        </p:nvSpPr>
        <p:spPr>
          <a:xfrm>
            <a:off x="1368425" y="5114925"/>
            <a:ext cx="1655763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57" name="AutoShape 60"/>
          <p:cNvSpPr/>
          <p:nvPr/>
        </p:nvSpPr>
        <p:spPr>
          <a:xfrm>
            <a:off x="3779838" y="4371975"/>
            <a:ext cx="1655762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58" name="AutoShape 61"/>
          <p:cNvSpPr/>
          <p:nvPr/>
        </p:nvSpPr>
        <p:spPr>
          <a:xfrm>
            <a:off x="3779838" y="5124450"/>
            <a:ext cx="1655762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59" name="AutoShape 62"/>
          <p:cNvSpPr/>
          <p:nvPr/>
        </p:nvSpPr>
        <p:spPr>
          <a:xfrm>
            <a:off x="6154738" y="4362450"/>
            <a:ext cx="1655762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60" name="AutoShape 63"/>
          <p:cNvSpPr/>
          <p:nvPr/>
        </p:nvSpPr>
        <p:spPr>
          <a:xfrm>
            <a:off x="6156325" y="5106988"/>
            <a:ext cx="1655763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61" name="AutoShape 64"/>
          <p:cNvSpPr/>
          <p:nvPr/>
        </p:nvSpPr>
        <p:spPr>
          <a:xfrm>
            <a:off x="1366838" y="5851525"/>
            <a:ext cx="1655762" cy="457200"/>
          </a:xfrm>
          <a:prstGeom prst="flowChartAlternateProcess">
            <a:avLst/>
          </a:prstGeom>
          <a:solidFill>
            <a:schemeClr val="tx2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根本原因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62" name="AutoShape 65"/>
          <p:cNvSpPr/>
          <p:nvPr/>
        </p:nvSpPr>
        <p:spPr>
          <a:xfrm>
            <a:off x="3779838" y="5876925"/>
            <a:ext cx="1655762" cy="457200"/>
          </a:xfrm>
          <a:prstGeom prst="flowChartAlternateProcess">
            <a:avLst/>
          </a:prstGeom>
          <a:solidFill>
            <a:schemeClr val="tx2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根本原因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7663" name="AutoShape 66"/>
          <p:cNvSpPr/>
          <p:nvPr/>
        </p:nvSpPr>
        <p:spPr>
          <a:xfrm>
            <a:off x="6156325" y="5851525"/>
            <a:ext cx="1655763" cy="457200"/>
          </a:xfrm>
          <a:prstGeom prst="flowChartAlternateProcess">
            <a:avLst/>
          </a:prstGeom>
          <a:solidFill>
            <a:schemeClr val="tx2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根本原因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cxnSp>
        <p:nvCxnSpPr>
          <p:cNvPr id="27664" name="AutoShape 67"/>
          <p:cNvCxnSpPr>
            <a:stCxn id="27652" idx="2"/>
            <a:endCxn id="27653" idx="0"/>
          </p:cNvCxnSpPr>
          <p:nvPr/>
        </p:nvCxnSpPr>
        <p:spPr>
          <a:xfrm flipH="1">
            <a:off x="2197100" y="3179763"/>
            <a:ext cx="2400300" cy="45085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5" name="AutoShape 68"/>
          <p:cNvCxnSpPr>
            <a:stCxn id="27652" idx="2"/>
            <a:endCxn id="27654" idx="0"/>
          </p:cNvCxnSpPr>
          <p:nvPr/>
        </p:nvCxnSpPr>
        <p:spPr>
          <a:xfrm>
            <a:off x="4597400" y="3179763"/>
            <a:ext cx="1163638" cy="42545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6" name="AutoShape 69"/>
          <p:cNvCxnSpPr>
            <a:stCxn id="27653" idx="2"/>
            <a:endCxn id="27655" idx="0"/>
          </p:cNvCxnSpPr>
          <p:nvPr/>
        </p:nvCxnSpPr>
        <p:spPr>
          <a:xfrm flipH="1">
            <a:off x="2195513" y="4116388"/>
            <a:ext cx="1587" cy="24923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7" name="AutoShape 70"/>
          <p:cNvCxnSpPr>
            <a:stCxn id="27655" idx="2"/>
            <a:endCxn id="27656" idx="0"/>
          </p:cNvCxnSpPr>
          <p:nvPr/>
        </p:nvCxnSpPr>
        <p:spPr>
          <a:xfrm>
            <a:off x="2195513" y="4851400"/>
            <a:ext cx="1587" cy="24923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8" name="AutoShape 71"/>
          <p:cNvCxnSpPr>
            <a:stCxn id="27656" idx="2"/>
            <a:endCxn id="27661" idx="0"/>
          </p:cNvCxnSpPr>
          <p:nvPr/>
        </p:nvCxnSpPr>
        <p:spPr>
          <a:xfrm flipH="1">
            <a:off x="2195513" y="5586413"/>
            <a:ext cx="1587" cy="25082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9" name="AutoShape 72"/>
          <p:cNvCxnSpPr>
            <a:stCxn id="27654" idx="2"/>
            <a:endCxn id="27657" idx="0"/>
          </p:cNvCxnSpPr>
          <p:nvPr/>
        </p:nvCxnSpPr>
        <p:spPr>
          <a:xfrm flipH="1">
            <a:off x="4608513" y="4090988"/>
            <a:ext cx="1152525" cy="2667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70" name="AutoShape 73"/>
          <p:cNvCxnSpPr>
            <a:stCxn id="27654" idx="2"/>
            <a:endCxn id="27659" idx="0"/>
          </p:cNvCxnSpPr>
          <p:nvPr/>
        </p:nvCxnSpPr>
        <p:spPr>
          <a:xfrm>
            <a:off x="5761038" y="4090988"/>
            <a:ext cx="1222375" cy="257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71" name="AutoShape 74"/>
          <p:cNvCxnSpPr>
            <a:stCxn id="27657" idx="2"/>
            <a:endCxn id="27658" idx="0"/>
          </p:cNvCxnSpPr>
          <p:nvPr/>
        </p:nvCxnSpPr>
        <p:spPr>
          <a:xfrm>
            <a:off x="4608513" y="4843463"/>
            <a:ext cx="0" cy="2667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72" name="AutoShape 75"/>
          <p:cNvCxnSpPr>
            <a:stCxn id="27658" idx="2"/>
            <a:endCxn id="27662" idx="0"/>
          </p:cNvCxnSpPr>
          <p:nvPr/>
        </p:nvCxnSpPr>
        <p:spPr>
          <a:xfrm>
            <a:off x="4608513" y="5595938"/>
            <a:ext cx="0" cy="2667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73" name="AutoShape 76"/>
          <p:cNvCxnSpPr>
            <a:stCxn id="27659" idx="2"/>
            <a:endCxn id="27660" idx="0"/>
          </p:cNvCxnSpPr>
          <p:nvPr/>
        </p:nvCxnSpPr>
        <p:spPr>
          <a:xfrm>
            <a:off x="6983413" y="4833938"/>
            <a:ext cx="1587" cy="258762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74" name="AutoShape 77"/>
          <p:cNvCxnSpPr>
            <a:stCxn id="27660" idx="2"/>
            <a:endCxn id="27663" idx="0"/>
          </p:cNvCxnSpPr>
          <p:nvPr/>
        </p:nvCxnSpPr>
        <p:spPr>
          <a:xfrm>
            <a:off x="6985000" y="5578475"/>
            <a:ext cx="0" cy="258763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应用步骤：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1411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4个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大的步骤：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、说明问题并描述相关信息。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、问“为什么”直到找出根本原因。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、制定对策并执行。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、执行后，验证有效性；如：有效进行定置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/标准化/经验总结。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WordArt 4"/>
          <p:cNvSpPr>
            <a:spLocks noTextEdit="1"/>
          </p:cNvSpPr>
          <p:nvPr/>
        </p:nvSpPr>
        <p:spPr>
          <a:xfrm>
            <a:off x="990600" y="4419600"/>
            <a:ext cx="6858000" cy="1409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大家认为哪一步比较容易犯错呢？</a:t>
            </a:r>
            <a:endParaRPr lang="zh-CN" altLang="en-US" sz="3600" b="1">
              <a:ln w="952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3458" name="Text Box 2"/>
          <p:cNvSpPr txBox="1">
            <a:spLocks noChangeArrowheads="1"/>
          </p:cNvSpPr>
          <p:nvPr/>
        </p:nvSpPr>
        <p:spPr bwMode="auto">
          <a:xfrm>
            <a:off x="447675" y="1909763"/>
            <a:ext cx="8301038" cy="2708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准确的认识问题，是解决问题的前提。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1" kern="1200" cap="none" spc="0" normalizeH="0" baseline="0" noProof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我们失败的原因多半是因为尝试用正确的方法解决错误的问题。</a:t>
            </a:r>
            <a:endParaRPr kumimoji="0" lang="zh-CN" altLang="en-US" sz="2800" b="1" kern="1200" cap="none" spc="0" normalizeH="0" baseline="0" noProof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						—— </a:t>
            </a:r>
            <a:r>
              <a:rPr kumimoji="0" lang="zh-CN" altLang="en-US" sz="28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阿可夫</a:t>
            </a:r>
            <a:endParaRPr kumimoji="0" lang="zh-CN" altLang="en-US" sz="28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3459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应用步骤：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550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应用步骤：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5507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990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千万别忽视第一步：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要向有关人员清晰陈述所发生的问题和相关信息，做到让所有相关人员都了解要分析问题是什么，即使是不熟悉该类问题的人员。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24" name="Picture 4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8538" y="3500438"/>
            <a:ext cx="3294062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5509" name="AutoShape 5"/>
          <p:cNvSpPr/>
          <p:nvPr/>
        </p:nvSpPr>
        <p:spPr>
          <a:xfrm>
            <a:off x="5724525" y="3429000"/>
            <a:ext cx="3168650" cy="1873250"/>
          </a:xfrm>
          <a:prstGeom prst="cloudCallout">
            <a:avLst>
              <a:gd name="adj1" fmla="val -49199"/>
              <a:gd name="adj2" fmla="val 69491"/>
            </a:avLst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华文中宋" pitchFamily="2" charset="-122"/>
                <a:ea typeface="MS PGothic" panose="020B0600070205080204" pitchFamily="34" charset="-128"/>
              </a:rPr>
              <a:t>如果不想这样！</a:t>
            </a:r>
            <a:endParaRPr lang="zh-CN" altLang="en-US" b="1" dirty="0">
              <a:latin typeface="华文中宋" pitchFamily="2" charset="-122"/>
              <a:ea typeface="MS PGothic" panose="020B0600070205080204" pitchFamily="34" charset="-128"/>
            </a:endParaRPr>
          </a:p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华文中宋" pitchFamily="2" charset="-122"/>
                <a:ea typeface="MS PGothic" panose="020B0600070205080204" pitchFamily="34" charset="-128"/>
              </a:rPr>
              <a:t>千万别忘记第一步</a:t>
            </a:r>
            <a:endParaRPr lang="zh-CN" altLang="en-US" b="1" dirty="0">
              <a:latin typeface="华文中宋" pitchFamily="2" charset="-122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47813" y="2708275"/>
            <a:ext cx="6048375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问题分析法</a:t>
            </a:r>
            <a:endParaRPr kumimoji="0" lang="zh-CN" altLang="en-US" sz="4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099" name="Picture 6" descr="精益思想"/>
          <p:cNvPicPr/>
          <p:nvPr/>
        </p:nvPicPr>
        <p:blipFill>
          <a:blip r:embed="rId1"/>
          <a:stretch>
            <a:fillRect/>
          </a:stretch>
        </p:blipFill>
        <p:spPr>
          <a:xfrm>
            <a:off x="1908175" y="4437063"/>
            <a:ext cx="14319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7" descr="改善世界的机器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850" y="4437063"/>
            <a:ext cx="143192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把握现状：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7555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465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第一步：识别问题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在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过程的第一步，你可以意识到问题可能是大的、含糊的或是复杂的，你有一些信息，但没有详细事实。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我了解什么？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960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把握现状：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60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第二步：阐明问题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过程的下一步是阐明问题，为了得到一个更清楚的认识。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实际发生了什么？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什么应发生？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165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把握现状：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465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第三步：分解问题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在这一点，如有必要，把问题分解成更小的单个元素。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我还要对问题了解什么？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那里还有其它问题吗？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369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把握现状：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3414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第四步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：查找原因要点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(PoC) 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现在，焦点集中在查找问题原因的实际要点上。你需要追溯来了解第一手的原因要点。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我们需要去哪里？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我们需要了解什么？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谁可能会有有关此问题的信息？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574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把握现状：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5747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3889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第五步：掌握问题倾向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为了掌握问题倾向，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谁？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那一个？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什么时间？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多少频次？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多大量？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5748" name="WordArt 4"/>
          <p:cNvSpPr>
            <a:spLocks noChangeArrowheads="1" noChangeShapeType="1" noTextEdit="1"/>
          </p:cNvSpPr>
          <p:nvPr/>
        </p:nvSpPr>
        <p:spPr bwMode="auto">
          <a:xfrm>
            <a:off x="1763713" y="4611687"/>
            <a:ext cx="6858000" cy="14097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在问“</a:t>
            </a:r>
            <a:r>
              <a:rPr kumimoji="0" lang="en-US" altLang="zh-CN" sz="3600" b="1" i="0" u="none" strike="noStrike" kern="10" cap="none" spc="0" normalizeH="0" baseline="0" noProof="0" smtClean="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WHY”</a:t>
            </a:r>
            <a:r>
              <a:rPr kumimoji="0" lang="zh-CN" altLang="en-US" sz="3600" b="1" i="0" u="none" strike="noStrike" kern="10" cap="none" spc="0" normalizeH="0" baseline="0" noProof="0" smtClean="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之前，问以上这些问题很重要。</a:t>
            </a:r>
            <a:endParaRPr kumimoji="0" lang="zh-CN" altLang="en-US" sz="3600" b="1" i="0" u="none" strike="noStrike" kern="10" cap="none" spc="0" normalizeH="0" baseline="0" noProof="0" smtClean="0">
              <a:ln w="9525">
                <a:solidFill>
                  <a:srgbClr val="FF9900"/>
                </a:solidFill>
                <a:round/>
              </a:ln>
              <a:solidFill>
                <a:srgbClr val="FF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984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原因调查：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984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4364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第六步：识别和确认异常事件的直接原因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如果原因明显，验证它。如果原因不明显，考虑潜在的原因和检查类似事故，以事实为基础确认直接原因。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问题为什么发生？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我能看到问题的直接原因吗？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如果不能，我猜想潜在原因是什么？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我怎么核实最可能的潜在的原因？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我怎么确认直接原因？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189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原因调查：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1891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3889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第七步：使用“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5Why”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调查方法来建立一个通向根本原因的原因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效果关系链。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处理直接原因会防止再发生吗？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如果不能，我能发现下一级原因吗？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如果不能，我怀疑什么是下一级原因呢？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我怎么才能核实和确认下一级有原因呢？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处理这一级原因会防止再发生吗？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237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原因调查：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2371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4364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第七步：如果不能，继续问“为什么”直到找到根本原因。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在必须处理以防止再发生的原因处停止，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我已经找到问题的根本原因了吗？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我能通过处理这个原因来防止再发生吗？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这个原因能通过以事实为依据的原因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效果关系链与问题联系起来吗？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这个链通过了“因此”检验了吗？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如果我再问“为什么”会进入另一个问题吗？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441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原因调查：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第七步：确认你已经使用“５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Why”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调查方法来回答这些问题。 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为什么我们有了这个问题？</a:t>
            </a:r>
            <a:endParaRPr kumimoji="0" lang="en-US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为什么问题会到达顾客处？</a:t>
            </a:r>
            <a:endParaRPr kumimoji="0" lang="en-US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为什么我们的系统允许问题发生？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Group 137"/>
          <p:cNvGrpSpPr/>
          <p:nvPr/>
        </p:nvGrpSpPr>
        <p:grpSpPr>
          <a:xfrm>
            <a:off x="1403350" y="1681163"/>
            <a:ext cx="6370638" cy="4772025"/>
            <a:chOff x="884" y="1059"/>
            <a:chExt cx="4013" cy="3006"/>
          </a:xfrm>
        </p:grpSpPr>
        <p:sp>
          <p:nvSpPr>
            <p:cNvPr id="40964" name="Oval 4"/>
            <p:cNvSpPr/>
            <p:nvPr/>
          </p:nvSpPr>
          <p:spPr>
            <a:xfrm>
              <a:off x="2186" y="3314"/>
              <a:ext cx="150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65" name="Text Box 5"/>
            <p:cNvSpPr txBox="1"/>
            <p:nvPr/>
          </p:nvSpPr>
          <p:spPr>
            <a:xfrm>
              <a:off x="2186" y="3314"/>
              <a:ext cx="301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66" name="AutoShape 6"/>
            <p:cNvSpPr/>
            <p:nvPr/>
          </p:nvSpPr>
          <p:spPr>
            <a:xfrm>
              <a:off x="884" y="1059"/>
              <a:ext cx="951" cy="801"/>
            </a:xfrm>
            <a:prstGeom prst="flowChartExtra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67" name="AutoShape 7"/>
            <p:cNvSpPr/>
            <p:nvPr/>
          </p:nvSpPr>
          <p:spPr>
            <a:xfrm>
              <a:off x="1185" y="1588"/>
              <a:ext cx="1001" cy="801"/>
            </a:xfrm>
            <a:prstGeom prst="flowChartExtra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68" name="Oval 8"/>
            <p:cNvSpPr/>
            <p:nvPr/>
          </p:nvSpPr>
          <p:spPr>
            <a:xfrm>
              <a:off x="984" y="1681"/>
              <a:ext cx="150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69" name="Oval 9"/>
            <p:cNvSpPr/>
            <p:nvPr/>
          </p:nvSpPr>
          <p:spPr>
            <a:xfrm>
              <a:off x="1185" y="1681"/>
              <a:ext cx="150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70" name="Text Box 10"/>
            <p:cNvSpPr txBox="1"/>
            <p:nvPr/>
          </p:nvSpPr>
          <p:spPr>
            <a:xfrm>
              <a:off x="1185" y="1681"/>
              <a:ext cx="250" cy="15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71" name="Oval 11"/>
            <p:cNvSpPr/>
            <p:nvPr/>
          </p:nvSpPr>
          <p:spPr>
            <a:xfrm>
              <a:off x="1385" y="1681"/>
              <a:ext cx="150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72" name="Text Box 12"/>
            <p:cNvSpPr txBox="1"/>
            <p:nvPr/>
          </p:nvSpPr>
          <p:spPr>
            <a:xfrm>
              <a:off x="1385" y="1681"/>
              <a:ext cx="271" cy="15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73" name="Oval 13"/>
            <p:cNvSpPr/>
            <p:nvPr/>
          </p:nvSpPr>
          <p:spPr>
            <a:xfrm>
              <a:off x="1585" y="1681"/>
              <a:ext cx="150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74" name="Oval 14"/>
            <p:cNvSpPr/>
            <p:nvPr/>
          </p:nvSpPr>
          <p:spPr>
            <a:xfrm>
              <a:off x="1936" y="2213"/>
              <a:ext cx="150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75" name="Text Box 15"/>
            <p:cNvSpPr txBox="1"/>
            <p:nvPr/>
          </p:nvSpPr>
          <p:spPr>
            <a:xfrm>
              <a:off x="1936" y="2213"/>
              <a:ext cx="301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76" name="Oval 16"/>
            <p:cNvSpPr/>
            <p:nvPr/>
          </p:nvSpPr>
          <p:spPr>
            <a:xfrm>
              <a:off x="1285" y="2213"/>
              <a:ext cx="150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77" name="Text Box 17"/>
            <p:cNvSpPr txBox="1"/>
            <p:nvPr/>
          </p:nvSpPr>
          <p:spPr>
            <a:xfrm>
              <a:off x="1285" y="2213"/>
              <a:ext cx="250" cy="19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78" name="Oval 18"/>
            <p:cNvSpPr/>
            <p:nvPr/>
          </p:nvSpPr>
          <p:spPr>
            <a:xfrm>
              <a:off x="1485" y="2213"/>
              <a:ext cx="150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79" name="Text Box 19"/>
            <p:cNvSpPr txBox="1"/>
            <p:nvPr/>
          </p:nvSpPr>
          <p:spPr>
            <a:xfrm>
              <a:off x="1485" y="2213"/>
              <a:ext cx="250" cy="19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80" name="Oval 20"/>
            <p:cNvSpPr/>
            <p:nvPr/>
          </p:nvSpPr>
          <p:spPr>
            <a:xfrm>
              <a:off x="1685" y="2213"/>
              <a:ext cx="151" cy="15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81" name="Text Box 21"/>
            <p:cNvSpPr txBox="1"/>
            <p:nvPr/>
          </p:nvSpPr>
          <p:spPr>
            <a:xfrm>
              <a:off x="1685" y="2213"/>
              <a:ext cx="251" cy="19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40982" name="Group 22"/>
            <p:cNvGrpSpPr/>
            <p:nvPr/>
          </p:nvGrpSpPr>
          <p:grpSpPr>
            <a:xfrm>
              <a:off x="984" y="1681"/>
              <a:ext cx="150" cy="151"/>
              <a:chOff x="1728" y="4176"/>
              <a:chExt cx="432" cy="432"/>
            </a:xfrm>
          </p:grpSpPr>
          <p:sp>
            <p:nvSpPr>
              <p:cNvPr id="41092" name="Line 23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93" name="Line 24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983" name="Group 25"/>
            <p:cNvGrpSpPr/>
            <p:nvPr/>
          </p:nvGrpSpPr>
          <p:grpSpPr>
            <a:xfrm>
              <a:off x="1185" y="1681"/>
              <a:ext cx="150" cy="150"/>
              <a:chOff x="1728" y="4176"/>
              <a:chExt cx="432" cy="432"/>
            </a:xfrm>
          </p:grpSpPr>
          <p:sp>
            <p:nvSpPr>
              <p:cNvPr id="41090" name="Line 26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91" name="Line 27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984" name="Group 28"/>
            <p:cNvGrpSpPr/>
            <p:nvPr/>
          </p:nvGrpSpPr>
          <p:grpSpPr>
            <a:xfrm>
              <a:off x="1385" y="1681"/>
              <a:ext cx="150" cy="151"/>
              <a:chOff x="1728" y="4176"/>
              <a:chExt cx="432" cy="432"/>
            </a:xfrm>
          </p:grpSpPr>
          <p:sp>
            <p:nvSpPr>
              <p:cNvPr id="41088" name="Line 29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9" name="Line 30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985" name="Group 31"/>
            <p:cNvGrpSpPr/>
            <p:nvPr/>
          </p:nvGrpSpPr>
          <p:grpSpPr>
            <a:xfrm>
              <a:off x="1285" y="2213"/>
              <a:ext cx="150" cy="151"/>
              <a:chOff x="1728" y="4176"/>
              <a:chExt cx="432" cy="432"/>
            </a:xfrm>
          </p:grpSpPr>
          <p:sp>
            <p:nvSpPr>
              <p:cNvPr id="41086" name="Line 32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7" name="Line 33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986" name="Group 34"/>
            <p:cNvGrpSpPr/>
            <p:nvPr/>
          </p:nvGrpSpPr>
          <p:grpSpPr>
            <a:xfrm>
              <a:off x="1485" y="2213"/>
              <a:ext cx="150" cy="151"/>
              <a:chOff x="1728" y="4176"/>
              <a:chExt cx="432" cy="432"/>
            </a:xfrm>
          </p:grpSpPr>
          <p:sp>
            <p:nvSpPr>
              <p:cNvPr id="41084" name="Line 35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5" name="Line 36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987" name="Group 37"/>
            <p:cNvGrpSpPr/>
            <p:nvPr/>
          </p:nvGrpSpPr>
          <p:grpSpPr>
            <a:xfrm>
              <a:off x="1685" y="2213"/>
              <a:ext cx="151" cy="151"/>
              <a:chOff x="1728" y="4176"/>
              <a:chExt cx="432" cy="432"/>
            </a:xfrm>
          </p:grpSpPr>
          <p:sp>
            <p:nvSpPr>
              <p:cNvPr id="41082" name="Line 38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3" name="Line 39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988" name="AutoShape 40"/>
            <p:cNvSpPr/>
            <p:nvPr/>
          </p:nvSpPr>
          <p:spPr>
            <a:xfrm>
              <a:off x="1485" y="2113"/>
              <a:ext cx="1051" cy="802"/>
            </a:xfrm>
            <a:prstGeom prst="flowChartExtra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89" name="Oval 41"/>
            <p:cNvSpPr/>
            <p:nvPr/>
          </p:nvSpPr>
          <p:spPr>
            <a:xfrm>
              <a:off x="1685" y="2764"/>
              <a:ext cx="151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90" name="Text Box 42"/>
            <p:cNvSpPr txBox="1"/>
            <p:nvPr/>
          </p:nvSpPr>
          <p:spPr>
            <a:xfrm>
              <a:off x="1685" y="2764"/>
              <a:ext cx="251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40991" name="Group 43"/>
            <p:cNvGrpSpPr/>
            <p:nvPr/>
          </p:nvGrpSpPr>
          <p:grpSpPr>
            <a:xfrm>
              <a:off x="1685" y="2764"/>
              <a:ext cx="151" cy="150"/>
              <a:chOff x="1728" y="4176"/>
              <a:chExt cx="432" cy="432"/>
            </a:xfrm>
          </p:grpSpPr>
          <p:sp>
            <p:nvSpPr>
              <p:cNvPr id="41080" name="Line 44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1" name="Line 45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992" name="Oval 46"/>
            <p:cNvSpPr/>
            <p:nvPr/>
          </p:nvSpPr>
          <p:spPr>
            <a:xfrm>
              <a:off x="1936" y="2765"/>
              <a:ext cx="150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93" name="Text Box 47"/>
            <p:cNvSpPr txBox="1"/>
            <p:nvPr/>
          </p:nvSpPr>
          <p:spPr>
            <a:xfrm>
              <a:off x="1936" y="2764"/>
              <a:ext cx="3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94" name="Oval 48"/>
            <p:cNvSpPr/>
            <p:nvPr/>
          </p:nvSpPr>
          <p:spPr>
            <a:xfrm>
              <a:off x="2186" y="2765"/>
              <a:ext cx="150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95" name="Text Box 49"/>
            <p:cNvSpPr txBox="1"/>
            <p:nvPr/>
          </p:nvSpPr>
          <p:spPr>
            <a:xfrm>
              <a:off x="2186" y="2764"/>
              <a:ext cx="301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40996" name="Group 50"/>
            <p:cNvGrpSpPr/>
            <p:nvPr/>
          </p:nvGrpSpPr>
          <p:grpSpPr>
            <a:xfrm>
              <a:off x="1936" y="2765"/>
              <a:ext cx="150" cy="150"/>
              <a:chOff x="1728" y="4176"/>
              <a:chExt cx="432" cy="432"/>
            </a:xfrm>
          </p:grpSpPr>
          <p:sp>
            <p:nvSpPr>
              <p:cNvPr id="41078" name="Line 51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9" name="Line 52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997" name="AutoShape 53"/>
            <p:cNvSpPr/>
            <p:nvPr/>
          </p:nvSpPr>
          <p:spPr>
            <a:xfrm>
              <a:off x="1735" y="2665"/>
              <a:ext cx="1052" cy="801"/>
            </a:xfrm>
            <a:prstGeom prst="flowChartExtra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98" name="Oval 54"/>
            <p:cNvSpPr/>
            <p:nvPr/>
          </p:nvSpPr>
          <p:spPr>
            <a:xfrm>
              <a:off x="1936" y="3316"/>
              <a:ext cx="150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0999" name="Group 55"/>
            <p:cNvGrpSpPr/>
            <p:nvPr/>
          </p:nvGrpSpPr>
          <p:grpSpPr>
            <a:xfrm>
              <a:off x="1936" y="3316"/>
              <a:ext cx="150" cy="150"/>
              <a:chOff x="1728" y="4176"/>
              <a:chExt cx="432" cy="432"/>
            </a:xfrm>
          </p:grpSpPr>
          <p:sp>
            <p:nvSpPr>
              <p:cNvPr id="41076" name="Line 56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7" name="Line 57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1000" name="Oval 58"/>
            <p:cNvSpPr/>
            <p:nvPr/>
          </p:nvSpPr>
          <p:spPr>
            <a:xfrm>
              <a:off x="2436" y="3316"/>
              <a:ext cx="151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01" name="Text Box 59"/>
            <p:cNvSpPr txBox="1"/>
            <p:nvPr/>
          </p:nvSpPr>
          <p:spPr>
            <a:xfrm>
              <a:off x="2436" y="3314"/>
              <a:ext cx="351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41002" name="Group 60"/>
            <p:cNvGrpSpPr/>
            <p:nvPr/>
          </p:nvGrpSpPr>
          <p:grpSpPr>
            <a:xfrm>
              <a:off x="2186" y="3316"/>
              <a:ext cx="150" cy="150"/>
              <a:chOff x="1728" y="4176"/>
              <a:chExt cx="432" cy="432"/>
            </a:xfrm>
          </p:grpSpPr>
          <p:sp>
            <p:nvSpPr>
              <p:cNvPr id="41074" name="Line 61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5" name="Line 62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1003" name="Text Box 63"/>
            <p:cNvSpPr txBox="1"/>
            <p:nvPr/>
          </p:nvSpPr>
          <p:spPr>
            <a:xfrm>
              <a:off x="1936" y="3314"/>
              <a:ext cx="301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04" name="Oval 64"/>
            <p:cNvSpPr/>
            <p:nvPr/>
          </p:nvSpPr>
          <p:spPr>
            <a:xfrm>
              <a:off x="2436" y="3865"/>
              <a:ext cx="151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05" name="Text Box 65"/>
            <p:cNvSpPr txBox="1"/>
            <p:nvPr/>
          </p:nvSpPr>
          <p:spPr>
            <a:xfrm>
              <a:off x="2436" y="3865"/>
              <a:ext cx="301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06" name="AutoShape 66"/>
            <p:cNvSpPr/>
            <p:nvPr/>
          </p:nvSpPr>
          <p:spPr>
            <a:xfrm>
              <a:off x="1985" y="3215"/>
              <a:ext cx="1052" cy="801"/>
            </a:xfrm>
            <a:prstGeom prst="flowChartExtra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07" name="Oval 67"/>
            <p:cNvSpPr/>
            <p:nvPr/>
          </p:nvSpPr>
          <p:spPr>
            <a:xfrm>
              <a:off x="2186" y="3866"/>
              <a:ext cx="150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1008" name="Group 68"/>
            <p:cNvGrpSpPr/>
            <p:nvPr/>
          </p:nvGrpSpPr>
          <p:grpSpPr>
            <a:xfrm>
              <a:off x="2186" y="3866"/>
              <a:ext cx="150" cy="150"/>
              <a:chOff x="1728" y="4176"/>
              <a:chExt cx="432" cy="432"/>
            </a:xfrm>
          </p:grpSpPr>
          <p:sp>
            <p:nvSpPr>
              <p:cNvPr id="41072" name="Line 69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3" name="Line 70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1009" name="Oval 71"/>
            <p:cNvSpPr/>
            <p:nvPr/>
          </p:nvSpPr>
          <p:spPr>
            <a:xfrm>
              <a:off x="2687" y="3866"/>
              <a:ext cx="150" cy="15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10" name="Text Box 72"/>
            <p:cNvSpPr txBox="1"/>
            <p:nvPr/>
          </p:nvSpPr>
          <p:spPr>
            <a:xfrm>
              <a:off x="2687" y="3865"/>
              <a:ext cx="428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41011" name="Group 73"/>
            <p:cNvGrpSpPr/>
            <p:nvPr/>
          </p:nvGrpSpPr>
          <p:grpSpPr>
            <a:xfrm>
              <a:off x="2436" y="3865"/>
              <a:ext cx="151" cy="150"/>
              <a:chOff x="1728" y="4176"/>
              <a:chExt cx="432" cy="432"/>
            </a:xfrm>
          </p:grpSpPr>
          <p:sp>
            <p:nvSpPr>
              <p:cNvPr id="41070" name="Line 74"/>
              <p:cNvSpPr/>
              <p:nvPr/>
            </p:nvSpPr>
            <p:spPr>
              <a:xfrm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1" name="Line 75"/>
              <p:cNvSpPr/>
              <p:nvPr/>
            </p:nvSpPr>
            <p:spPr>
              <a:xfrm flipH="1">
                <a:off x="1728" y="4176"/>
                <a:ext cx="432" cy="43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1012" name="Text Box 76"/>
            <p:cNvSpPr txBox="1"/>
            <p:nvPr/>
          </p:nvSpPr>
          <p:spPr>
            <a:xfrm>
              <a:off x="2186" y="3865"/>
              <a:ext cx="379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41013" name="Group 77"/>
            <p:cNvGrpSpPr/>
            <p:nvPr/>
          </p:nvGrpSpPr>
          <p:grpSpPr>
            <a:xfrm>
              <a:off x="2286" y="3465"/>
              <a:ext cx="450" cy="401"/>
              <a:chOff x="5472" y="9360"/>
              <a:chExt cx="1296" cy="1152"/>
            </a:xfrm>
          </p:grpSpPr>
          <p:sp>
            <p:nvSpPr>
              <p:cNvPr id="41066" name="Freeform 78"/>
              <p:cNvSpPr/>
              <p:nvPr/>
            </p:nvSpPr>
            <p:spPr>
              <a:xfrm>
                <a:off x="6128" y="9360"/>
                <a:ext cx="1" cy="6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36"/>
                  </a:cxn>
                </a:cxnLst>
                <a:pathLst>
                  <a:path w="1" h="636">
                    <a:moveTo>
                      <a:pt x="0" y="0"/>
                    </a:moveTo>
                    <a:lnTo>
                      <a:pt x="1" y="636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067" name="Line 79"/>
              <p:cNvSpPr/>
              <p:nvPr/>
            </p:nvSpPr>
            <p:spPr>
              <a:xfrm>
                <a:off x="6129" y="9996"/>
                <a:ext cx="0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68" name="Line 80"/>
              <p:cNvSpPr/>
              <p:nvPr/>
            </p:nvSpPr>
            <p:spPr>
              <a:xfrm flipH="1">
                <a:off x="5472" y="9996"/>
                <a:ext cx="657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69" name="Line 81"/>
              <p:cNvSpPr/>
              <p:nvPr/>
            </p:nvSpPr>
            <p:spPr>
              <a:xfrm>
                <a:off x="6129" y="9996"/>
                <a:ext cx="639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grpSp>
          <p:nvGrpSpPr>
            <p:cNvPr id="41014" name="Group 82"/>
            <p:cNvGrpSpPr/>
            <p:nvPr/>
          </p:nvGrpSpPr>
          <p:grpSpPr>
            <a:xfrm>
              <a:off x="2036" y="2915"/>
              <a:ext cx="450" cy="401"/>
              <a:chOff x="5472" y="9360"/>
              <a:chExt cx="1296" cy="1152"/>
            </a:xfrm>
          </p:grpSpPr>
          <p:sp>
            <p:nvSpPr>
              <p:cNvPr id="41062" name="Freeform 83"/>
              <p:cNvSpPr/>
              <p:nvPr/>
            </p:nvSpPr>
            <p:spPr>
              <a:xfrm>
                <a:off x="6128" y="9360"/>
                <a:ext cx="1" cy="6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36"/>
                  </a:cxn>
                </a:cxnLst>
                <a:pathLst>
                  <a:path w="1" h="636">
                    <a:moveTo>
                      <a:pt x="0" y="0"/>
                    </a:moveTo>
                    <a:lnTo>
                      <a:pt x="1" y="636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063" name="Line 84"/>
              <p:cNvSpPr/>
              <p:nvPr/>
            </p:nvSpPr>
            <p:spPr>
              <a:xfrm>
                <a:off x="6129" y="9996"/>
                <a:ext cx="0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64" name="Line 85"/>
              <p:cNvSpPr/>
              <p:nvPr/>
            </p:nvSpPr>
            <p:spPr>
              <a:xfrm flipH="1">
                <a:off x="5472" y="9996"/>
                <a:ext cx="657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65" name="Line 86"/>
              <p:cNvSpPr/>
              <p:nvPr/>
            </p:nvSpPr>
            <p:spPr>
              <a:xfrm>
                <a:off x="6129" y="9996"/>
                <a:ext cx="639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grpSp>
          <p:nvGrpSpPr>
            <p:cNvPr id="41015" name="Group 87"/>
            <p:cNvGrpSpPr/>
            <p:nvPr/>
          </p:nvGrpSpPr>
          <p:grpSpPr>
            <a:xfrm>
              <a:off x="1785" y="2364"/>
              <a:ext cx="451" cy="401"/>
              <a:chOff x="5472" y="9360"/>
              <a:chExt cx="1296" cy="1152"/>
            </a:xfrm>
          </p:grpSpPr>
          <p:sp>
            <p:nvSpPr>
              <p:cNvPr id="41058" name="Freeform 88"/>
              <p:cNvSpPr/>
              <p:nvPr/>
            </p:nvSpPr>
            <p:spPr>
              <a:xfrm>
                <a:off x="6128" y="9360"/>
                <a:ext cx="1" cy="6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36"/>
                  </a:cxn>
                </a:cxnLst>
                <a:pathLst>
                  <a:path w="1" h="636">
                    <a:moveTo>
                      <a:pt x="0" y="0"/>
                    </a:moveTo>
                    <a:lnTo>
                      <a:pt x="1" y="636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059" name="Line 89"/>
              <p:cNvSpPr/>
              <p:nvPr/>
            </p:nvSpPr>
            <p:spPr>
              <a:xfrm>
                <a:off x="6129" y="9996"/>
                <a:ext cx="0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60" name="Line 90"/>
              <p:cNvSpPr/>
              <p:nvPr/>
            </p:nvSpPr>
            <p:spPr>
              <a:xfrm flipH="1">
                <a:off x="5472" y="9996"/>
                <a:ext cx="657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61" name="Line 91"/>
              <p:cNvSpPr/>
              <p:nvPr/>
            </p:nvSpPr>
            <p:spPr>
              <a:xfrm>
                <a:off x="6129" y="9996"/>
                <a:ext cx="639" cy="51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41016" name="Freeform 92"/>
            <p:cNvSpPr/>
            <p:nvPr/>
          </p:nvSpPr>
          <p:spPr>
            <a:xfrm>
              <a:off x="1664" y="1825"/>
              <a:ext cx="0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2"/>
                </a:cxn>
              </a:cxnLst>
              <a:pathLst>
                <a:path w="1" h="638">
                  <a:moveTo>
                    <a:pt x="0" y="0"/>
                  </a:moveTo>
                  <a:lnTo>
                    <a:pt x="0" y="638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17" name="Line 93"/>
            <p:cNvSpPr/>
            <p:nvPr/>
          </p:nvSpPr>
          <p:spPr>
            <a:xfrm flipH="1">
              <a:off x="1385" y="2034"/>
              <a:ext cx="278" cy="1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18" name="Line 94"/>
            <p:cNvSpPr/>
            <p:nvPr/>
          </p:nvSpPr>
          <p:spPr>
            <a:xfrm>
              <a:off x="1663" y="2034"/>
              <a:ext cx="322" cy="1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19" name="Line 95"/>
            <p:cNvSpPr/>
            <p:nvPr/>
          </p:nvSpPr>
          <p:spPr>
            <a:xfrm>
              <a:off x="1664" y="2034"/>
              <a:ext cx="71" cy="1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20" name="Line 96"/>
            <p:cNvSpPr/>
            <p:nvPr/>
          </p:nvSpPr>
          <p:spPr>
            <a:xfrm flipH="1">
              <a:off x="1585" y="2034"/>
              <a:ext cx="78" cy="1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21" name="Freeform 97"/>
            <p:cNvSpPr/>
            <p:nvPr/>
          </p:nvSpPr>
          <p:spPr>
            <a:xfrm>
              <a:off x="1334" y="1300"/>
              <a:ext cx="0" cy="2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1"/>
                </a:cxn>
              </a:cxnLst>
              <a:pathLst>
                <a:path w="1" h="638">
                  <a:moveTo>
                    <a:pt x="0" y="0"/>
                  </a:moveTo>
                  <a:lnTo>
                    <a:pt x="0" y="638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22" name="Line 98"/>
            <p:cNvSpPr/>
            <p:nvPr/>
          </p:nvSpPr>
          <p:spPr>
            <a:xfrm flipH="1">
              <a:off x="1055" y="1509"/>
              <a:ext cx="279" cy="1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23" name="Line 99"/>
            <p:cNvSpPr/>
            <p:nvPr/>
          </p:nvSpPr>
          <p:spPr>
            <a:xfrm>
              <a:off x="1334" y="1509"/>
              <a:ext cx="322" cy="1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24" name="Line 100"/>
            <p:cNvSpPr/>
            <p:nvPr/>
          </p:nvSpPr>
          <p:spPr>
            <a:xfrm>
              <a:off x="1334" y="1509"/>
              <a:ext cx="101" cy="1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25" name="Line 101"/>
            <p:cNvSpPr/>
            <p:nvPr/>
          </p:nvSpPr>
          <p:spPr>
            <a:xfrm flipH="1">
              <a:off x="1256" y="1509"/>
              <a:ext cx="78" cy="1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26" name="AutoShape 102"/>
            <p:cNvSpPr/>
            <p:nvPr/>
          </p:nvSpPr>
          <p:spPr>
            <a:xfrm rot="970067">
              <a:off x="1135" y="1108"/>
              <a:ext cx="450" cy="250"/>
            </a:xfrm>
            <a:prstGeom prst="irregularSeal2">
              <a:avLst/>
            </a:prstGeom>
            <a:solidFill>
              <a:srgbClr val="FF99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27" name="Line 103"/>
            <p:cNvSpPr/>
            <p:nvPr/>
          </p:nvSpPr>
          <p:spPr>
            <a:xfrm>
              <a:off x="1485" y="1207"/>
              <a:ext cx="5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41028" name="Line 104"/>
            <p:cNvSpPr/>
            <p:nvPr/>
          </p:nvSpPr>
          <p:spPr>
            <a:xfrm flipV="1">
              <a:off x="1735" y="1730"/>
              <a:ext cx="568" cy="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41029" name="Line 105"/>
            <p:cNvSpPr/>
            <p:nvPr/>
          </p:nvSpPr>
          <p:spPr>
            <a:xfrm>
              <a:off x="2085" y="2314"/>
              <a:ext cx="55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41030" name="Line 106"/>
            <p:cNvSpPr/>
            <p:nvPr/>
          </p:nvSpPr>
          <p:spPr>
            <a:xfrm>
              <a:off x="2336" y="2815"/>
              <a:ext cx="5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41031" name="Line 107"/>
            <p:cNvSpPr/>
            <p:nvPr/>
          </p:nvSpPr>
          <p:spPr>
            <a:xfrm>
              <a:off x="2586" y="3382"/>
              <a:ext cx="5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41032" name="Line 108"/>
            <p:cNvSpPr/>
            <p:nvPr/>
          </p:nvSpPr>
          <p:spPr>
            <a:xfrm>
              <a:off x="2836" y="3916"/>
              <a:ext cx="5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41033" name="Line 109"/>
            <p:cNvSpPr/>
            <p:nvPr/>
          </p:nvSpPr>
          <p:spPr>
            <a:xfrm>
              <a:off x="2013" y="1207"/>
              <a:ext cx="1" cy="551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34" name="Line 110"/>
            <p:cNvSpPr/>
            <p:nvPr/>
          </p:nvSpPr>
          <p:spPr>
            <a:xfrm>
              <a:off x="2303" y="1730"/>
              <a:ext cx="0" cy="601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35" name="Line 111"/>
            <p:cNvSpPr/>
            <p:nvPr/>
          </p:nvSpPr>
          <p:spPr>
            <a:xfrm>
              <a:off x="2636" y="2314"/>
              <a:ext cx="0" cy="501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36" name="Line 112"/>
            <p:cNvSpPr/>
            <p:nvPr/>
          </p:nvSpPr>
          <p:spPr>
            <a:xfrm>
              <a:off x="2865" y="2815"/>
              <a:ext cx="0" cy="567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37" name="Line 113"/>
            <p:cNvSpPr/>
            <p:nvPr/>
          </p:nvSpPr>
          <p:spPr>
            <a:xfrm>
              <a:off x="3137" y="3382"/>
              <a:ext cx="0" cy="534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38" name="Text Box 114"/>
            <p:cNvSpPr txBox="1"/>
            <p:nvPr/>
          </p:nvSpPr>
          <p:spPr>
            <a:xfrm>
              <a:off x="1985" y="1108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20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异常的发生</a:t>
              </a:r>
              <a:endParaRPr lang="zh-CN" altLang="en-US" sz="20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39" name="Text Box 115"/>
            <p:cNvSpPr txBox="1"/>
            <p:nvPr/>
          </p:nvSpPr>
          <p:spPr>
            <a:xfrm>
              <a:off x="2036" y="1366"/>
              <a:ext cx="1279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后果 关系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zh-CN" sz="1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0" name="Text Box 116"/>
            <p:cNvSpPr txBox="1"/>
            <p:nvPr/>
          </p:nvSpPr>
          <p:spPr>
            <a:xfrm>
              <a:off x="2263" y="1681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直接原因</a:t>
              </a:r>
              <a:endParaRPr lang="zh-CN" altLang="en-US" sz="20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1" name="Text Box 117"/>
            <p:cNvSpPr txBox="1"/>
            <p:nvPr/>
          </p:nvSpPr>
          <p:spPr>
            <a:xfrm>
              <a:off x="2636" y="2264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zh-CN" sz="20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2" name="Text Box 118"/>
            <p:cNvSpPr txBox="1"/>
            <p:nvPr/>
          </p:nvSpPr>
          <p:spPr>
            <a:xfrm>
              <a:off x="2865" y="2765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xx</a:t>
              </a:r>
              <a:endParaRPr lang="en-US" altLang="zh-CN" sz="20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3" name="Text Box 119"/>
            <p:cNvSpPr txBox="1"/>
            <p:nvPr/>
          </p:nvSpPr>
          <p:spPr>
            <a:xfrm>
              <a:off x="3115" y="3316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xxx</a:t>
              </a:r>
              <a:endParaRPr lang="en-US" altLang="zh-CN" sz="20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4" name="Text Box 120"/>
            <p:cNvSpPr txBox="1"/>
            <p:nvPr/>
          </p:nvSpPr>
          <p:spPr>
            <a:xfrm>
              <a:off x="3366" y="3793"/>
              <a:ext cx="1279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2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根本原因</a:t>
              </a:r>
              <a:endPara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5" name="Text Box 121"/>
            <p:cNvSpPr txBox="1"/>
            <p:nvPr/>
          </p:nvSpPr>
          <p:spPr>
            <a:xfrm>
              <a:off x="1593" y="1268"/>
              <a:ext cx="492" cy="1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为什么？</a:t>
              </a:r>
              <a:endParaRPr lang="zh-CN" altLang="en-US" sz="11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6" name="Text Box 122"/>
            <p:cNvSpPr txBox="1"/>
            <p:nvPr/>
          </p:nvSpPr>
          <p:spPr>
            <a:xfrm>
              <a:off x="1844" y="1787"/>
              <a:ext cx="558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为什么？</a:t>
              </a:r>
              <a:endParaRPr lang="zh-CN" altLang="en-US" sz="11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7" name="Text Box 123"/>
            <p:cNvSpPr txBox="1"/>
            <p:nvPr/>
          </p:nvSpPr>
          <p:spPr>
            <a:xfrm>
              <a:off x="2216" y="2375"/>
              <a:ext cx="595" cy="14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为什么？</a:t>
              </a:r>
              <a:endParaRPr lang="zh-CN" altLang="en-US" sz="11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8" name="Text Box 124"/>
            <p:cNvSpPr txBox="1"/>
            <p:nvPr/>
          </p:nvSpPr>
          <p:spPr>
            <a:xfrm>
              <a:off x="2457" y="2926"/>
              <a:ext cx="626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为什么？</a:t>
              </a:r>
              <a:endParaRPr lang="zh-CN" altLang="en-US" sz="11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49" name="Text Box 125"/>
            <p:cNvSpPr txBox="1"/>
            <p:nvPr/>
          </p:nvSpPr>
          <p:spPr>
            <a:xfrm>
              <a:off x="2720" y="3507"/>
              <a:ext cx="635" cy="1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为什么？</a:t>
              </a:r>
              <a:endParaRPr lang="zh-CN" altLang="en-US" sz="11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50" name="Text Box 126"/>
            <p:cNvSpPr txBox="1"/>
            <p:nvPr/>
          </p:nvSpPr>
          <p:spPr>
            <a:xfrm>
              <a:off x="984" y="1681"/>
              <a:ext cx="301" cy="15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51" name="Text Box 127"/>
            <p:cNvSpPr txBox="1"/>
            <p:nvPr/>
          </p:nvSpPr>
          <p:spPr>
            <a:xfrm>
              <a:off x="1585" y="1681"/>
              <a:ext cx="35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buNone/>
              </a:pPr>
              <a:r>
                <a:rPr lang="en-US" altLang="zh-CN" sz="1200" dirty="0">
                  <a:latin typeface="Arial" panose="020B0604020202020204" pitchFamily="34" charset="0"/>
                  <a:ea typeface="华文细黑" pitchFamily="2" charset="-122"/>
                </a:rPr>
                <a:t>C</a:t>
              </a:r>
              <a:endParaRPr lang="en-US" altLang="zh-CN" sz="1200" b="1" dirty="0">
                <a:latin typeface="Arial" panose="020B0604020202020204" pitchFamily="34" charset="0"/>
                <a:ea typeface="华文细黑" pitchFamily="2" charset="-122"/>
              </a:endParaRPr>
            </a:p>
            <a:p>
              <a:pPr eaLnBrk="0" hangingPunct="0">
                <a:buNone/>
              </a:pPr>
              <a:endParaRPr lang="en-US" altLang="zh-CN" sz="2400" dirty="0">
                <a:latin typeface="Times New Roman" panose="02020603050405020304" pitchFamily="18" charset="0"/>
                <a:ea typeface="华文细黑" pitchFamily="2" charset="-122"/>
              </a:endParaRPr>
            </a:p>
          </p:txBody>
        </p:sp>
        <p:sp>
          <p:nvSpPr>
            <p:cNvPr id="41052" name="Text Box 128"/>
            <p:cNvSpPr txBox="1"/>
            <p:nvPr/>
          </p:nvSpPr>
          <p:spPr>
            <a:xfrm>
              <a:off x="2303" y="1939"/>
              <a:ext cx="1279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后果 关系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zh-CN" sz="1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53" name="Text Box 129"/>
            <p:cNvSpPr txBox="1"/>
            <p:nvPr/>
          </p:nvSpPr>
          <p:spPr>
            <a:xfrm>
              <a:off x="2678" y="2523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后果 关系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zh-CN" sz="1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54" name="Text Box 130"/>
            <p:cNvSpPr txBox="1"/>
            <p:nvPr/>
          </p:nvSpPr>
          <p:spPr>
            <a:xfrm>
              <a:off x="2845" y="3024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后果 关系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zh-CN" sz="1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55" name="Text Box 131"/>
            <p:cNvSpPr txBox="1"/>
            <p:nvPr/>
          </p:nvSpPr>
          <p:spPr>
            <a:xfrm>
              <a:off x="3109" y="3608"/>
              <a:ext cx="1280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原因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后果 关系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zh-CN" sz="1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56" name="Line 132"/>
            <p:cNvSpPr/>
            <p:nvPr/>
          </p:nvSpPr>
          <p:spPr>
            <a:xfrm flipV="1">
              <a:off x="4521" y="1229"/>
              <a:ext cx="0" cy="242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057" name="Rectangle 133"/>
            <p:cNvSpPr/>
            <p:nvPr/>
          </p:nvSpPr>
          <p:spPr>
            <a:xfrm>
              <a:off x="4188" y="3566"/>
              <a:ext cx="709" cy="417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marL="342900" indent="-342900" algn="ctr">
                <a:spcBef>
                  <a:spcPct val="20000"/>
                </a:spcBef>
                <a:buFont typeface="Wingdings" panose="05000000000000000000" pitchFamily="2" charset="2"/>
              </a:pPr>
              <a:r>
                <a:rPr lang="en-US" altLang="zh-CN" b="1" dirty="0">
                  <a:latin typeface="华文中宋" pitchFamily="2" charset="-122"/>
                  <a:ea typeface="华文中宋" pitchFamily="2" charset="-122"/>
                </a:rPr>
                <a:t>“</a:t>
              </a:r>
              <a:r>
                <a:rPr lang="zh-CN" altLang="en-US" b="1" dirty="0">
                  <a:latin typeface="华文中宋" pitchFamily="2" charset="-122"/>
                  <a:ea typeface="华文中宋" pitchFamily="2" charset="-122"/>
                </a:rPr>
                <a:t>因此</a:t>
              </a:r>
              <a:r>
                <a:rPr lang="en-US" altLang="zh-CN" b="1" dirty="0">
                  <a:latin typeface="华文中宋" pitchFamily="2" charset="-122"/>
                  <a:ea typeface="华文中宋" pitchFamily="2" charset="-122"/>
                </a:rPr>
                <a:t>”</a:t>
              </a:r>
              <a:endParaRPr lang="en-US" altLang="zh-CN" b="1" dirty="0">
                <a:latin typeface="华文中宋" pitchFamily="2" charset="-122"/>
                <a:ea typeface="华文中宋" pitchFamily="2" charset="-122"/>
              </a:endParaRPr>
            </a:p>
            <a:p>
              <a:pPr marL="342900" indent="-342900" algn="ctr">
                <a:spcBef>
                  <a:spcPct val="20000"/>
                </a:spcBef>
                <a:buFont typeface="Wingdings" panose="05000000000000000000" pitchFamily="2" charset="2"/>
              </a:pPr>
              <a:r>
                <a:rPr lang="zh-CN" altLang="en-US" b="1" dirty="0">
                  <a:latin typeface="华文中宋" pitchFamily="2" charset="-122"/>
                  <a:ea typeface="华文中宋" pitchFamily="2" charset="-122"/>
                </a:rPr>
                <a:t>验证</a:t>
              </a:r>
              <a:endParaRPr lang="zh-CN" altLang="en-US" b="1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086598" name="Text Box 134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原因调查：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剥笋法</a:t>
            </a:r>
            <a:endParaRPr kumimoji="0" lang="zh-CN" altLang="en-US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2952750" y="1839913"/>
            <a:ext cx="3779838" cy="2378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分析法简介</a:t>
            </a:r>
            <a:endParaRPr kumimoji="0" lang="zh-CN" altLang="en-US" sz="2000" b="1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5Why解决问题的方式和步骤</a:t>
            </a:r>
            <a:endParaRPr kumimoji="0" lang="en-US" altLang="zh-CN" sz="2000" b="1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5Why的应用原则和要点</a:t>
            </a:r>
            <a:endParaRPr kumimoji="0" lang="zh-CN" altLang="en-US" sz="2000" b="1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经典案例解析</a:t>
            </a:r>
            <a:endParaRPr kumimoji="0" lang="zh-CN" altLang="en-US" sz="2000" b="1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0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的精髓</a:t>
            </a:r>
            <a:endParaRPr kumimoji="0" lang="zh-CN" altLang="en-US" sz="2000" b="1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2951163" y="1196975"/>
            <a:ext cx="3240088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目录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803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问题纠正：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8035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465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第八步：采取明确的措施来处理问题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使用临时措施来去除异常现象直到根本原因能够被处理掉。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临时措施会遏止问题直到永久解决措施能被实施吗？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851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问题纠正：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8515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990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第八步：采取明确的措施来处理问题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实施纠正措施来处理根本原因以防止再发生。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纠正措施会防止问题发生吗？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056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第三部分 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问题纠正：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056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第八步：采取明确的措施来处理问题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跟踪并核实结果。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解决方案有效吗？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我如何确认？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使用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分析法检查清单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261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分析法检查清单：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59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0" y="1196975"/>
            <a:ext cx="4311650" cy="51847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5394" name="Text Box 2"/>
          <p:cNvSpPr txBox="1">
            <a:spLocks noChangeArrowheads="1"/>
          </p:cNvSpPr>
          <p:nvPr/>
        </p:nvSpPr>
        <p:spPr bwMode="auto">
          <a:xfrm>
            <a:off x="1246188" y="2708275"/>
            <a:ext cx="6651625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en-US" altLang="zh-CN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</a:t>
            </a:r>
            <a:r>
              <a:rPr kumimoji="0" lang="en-US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</a:t>
            </a:r>
            <a:r>
              <a:rPr kumimoji="0" lang="zh-CN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原则和要点</a:t>
            </a:r>
            <a:endParaRPr kumimoji="0" lang="zh-CN" altLang="en-US" sz="4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6083" name="Picture 4" descr="标板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0" y="3598863"/>
            <a:ext cx="2630488" cy="1979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310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的指导原则：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3107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3414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、总的指导方针：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用创新性思维思考，可以天真、可以异想天开的去分析；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要绝对的客观，确认所描述的状态为事实，而非推断、猜测，可以的话，使用数据进行说明；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不要认为答案是显而易见的；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如果你自己不完全熟悉过程，就组建一个相关部门组成的小组来完成分析；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515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应用指导原则：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465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、原因能够被“因为我们能行”所代替吗？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（当决定纠正措施时这个很有用）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、原因容易被理解吗？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、在逻辑和信任方面有什么飞跃吗？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（豁然开朗的感觉）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、愚公移山的精神。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（深挖“冰山”）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4" name="Group 2"/>
          <p:cNvGrpSpPr/>
          <p:nvPr/>
        </p:nvGrpSpPr>
        <p:grpSpPr>
          <a:xfrm>
            <a:off x="1938338" y="1268413"/>
            <a:ext cx="762000" cy="533400"/>
            <a:chOff x="2304" y="864"/>
            <a:chExt cx="480" cy="336"/>
          </a:xfrm>
        </p:grpSpPr>
        <p:sp>
          <p:nvSpPr>
            <p:cNvPr id="49160" name="Line 3"/>
            <p:cNvSpPr/>
            <p:nvPr/>
          </p:nvSpPr>
          <p:spPr>
            <a:xfrm>
              <a:off x="2304" y="960"/>
              <a:ext cx="480" cy="0"/>
            </a:xfrm>
            <a:prstGeom prst="line">
              <a:avLst/>
            </a:prstGeom>
            <a:ln w="79375" cap="flat" cmpd="sng">
              <a:solidFill>
                <a:srgbClr val="FF0000"/>
              </a:solidFill>
              <a:prstDash val="solid"/>
              <a:headEnd type="none" w="med" len="med"/>
              <a:tailEnd type="none" w="lg" len="lg"/>
            </a:ln>
          </p:spPr>
        </p:sp>
        <p:sp>
          <p:nvSpPr>
            <p:cNvPr id="49161" name="Line 4"/>
            <p:cNvSpPr/>
            <p:nvPr/>
          </p:nvSpPr>
          <p:spPr>
            <a:xfrm>
              <a:off x="2304" y="1104"/>
              <a:ext cx="480" cy="0"/>
            </a:xfrm>
            <a:prstGeom prst="line">
              <a:avLst/>
            </a:prstGeom>
            <a:ln w="79375" cap="flat" cmpd="sng">
              <a:solidFill>
                <a:srgbClr val="FF0000"/>
              </a:solidFill>
              <a:prstDash val="solid"/>
              <a:headEnd type="none" w="med" len="med"/>
              <a:tailEnd type="none" w="lg" len="lg"/>
            </a:ln>
          </p:spPr>
        </p:sp>
        <p:sp>
          <p:nvSpPr>
            <p:cNvPr id="49162" name="Line 5"/>
            <p:cNvSpPr/>
            <p:nvPr/>
          </p:nvSpPr>
          <p:spPr>
            <a:xfrm>
              <a:off x="2448" y="864"/>
              <a:ext cx="240" cy="336"/>
            </a:xfrm>
            <a:prstGeom prst="line">
              <a:avLst/>
            </a:prstGeom>
            <a:ln w="79375" cap="flat" cmpd="sng">
              <a:solidFill>
                <a:srgbClr val="FF0000"/>
              </a:solidFill>
              <a:prstDash val="solid"/>
              <a:headEnd type="none" w="med" len="med"/>
              <a:tailEnd type="none" w="lg" len="lg"/>
            </a:ln>
          </p:spPr>
        </p:sp>
      </p:grpSp>
      <p:pic>
        <p:nvPicPr>
          <p:cNvPr id="49155" name="Picture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828800"/>
            <a:ext cx="32004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7" descr="MCj0140671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057400"/>
            <a:ext cx="4094163" cy="310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4072" name="Text Box 8"/>
          <p:cNvSpPr txBox="1">
            <a:spLocks noChangeArrowheads="1"/>
          </p:cNvSpPr>
          <p:nvPr/>
        </p:nvSpPr>
        <p:spPr bwMode="auto">
          <a:xfrm>
            <a:off x="2794000" y="2349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</a:t>
            </a:r>
            <a:endParaRPr kumimoji="0" lang="en-US" altLang="zh-CN" sz="5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49158" name="WordArt 9"/>
          <p:cNvSpPr>
            <a:spLocks noTextEdit="1"/>
          </p:cNvSpPr>
          <p:nvPr/>
        </p:nvSpPr>
        <p:spPr>
          <a:xfrm>
            <a:off x="1524000" y="5334000"/>
            <a:ext cx="6096000" cy="1025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原则：找到根本原因</a:t>
            </a:r>
            <a:endParaRPr lang="zh-CN" altLang="en-US" sz="32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4074" name="Text Box 10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五个为什么              问五次为什么</a:t>
            </a:r>
            <a:endParaRPr kumimoji="0" lang="zh-CN" altLang="en-US" sz="2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925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避免不自然的推论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9251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千万不能用类似借口的内容回答所提出的为什么：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AutoShape 8"/>
          <p:cNvSpPr/>
          <p:nvPr/>
        </p:nvSpPr>
        <p:spPr>
          <a:xfrm>
            <a:off x="381000" y="3540125"/>
            <a:ext cx="25146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作业方法没有明确</a:t>
            </a:r>
            <a:endParaRPr lang="en-US" altLang="zh-CN" sz="2000" dirty="0">
              <a:latin typeface="宋体" panose="02010600030101010101" pitchFamily="2" charset="-122"/>
            </a:endParaRPr>
          </a:p>
        </p:txBody>
      </p:sp>
      <p:sp>
        <p:nvSpPr>
          <p:cNvPr id="50181" name="AutoShape 9"/>
          <p:cNvSpPr/>
          <p:nvPr/>
        </p:nvSpPr>
        <p:spPr>
          <a:xfrm>
            <a:off x="3810000" y="3540125"/>
            <a:ext cx="2971800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很少进行该作业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50182" name="Line 10"/>
          <p:cNvSpPr/>
          <p:nvPr/>
        </p:nvSpPr>
        <p:spPr>
          <a:xfrm>
            <a:off x="2895600" y="3768725"/>
            <a:ext cx="762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0183" name="Rectangle 11"/>
          <p:cNvSpPr/>
          <p:nvPr/>
        </p:nvSpPr>
        <p:spPr>
          <a:xfrm>
            <a:off x="1143000" y="2397125"/>
            <a:ext cx="1676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00"/>
                </a:solidFill>
                <a:latin typeface="Bodoni MT Black" pitchFamily="18" charset="0"/>
                <a:ea typeface="华文细黑" pitchFamily="2" charset="-122"/>
              </a:rPr>
              <a:t>WHY</a:t>
            </a:r>
            <a:r>
              <a:rPr lang="zh-CN" altLang="en-US" sz="2400" b="1" dirty="0">
                <a:solidFill>
                  <a:srgbClr val="000000"/>
                </a:solidFill>
                <a:latin typeface="Bodoni MT Black" pitchFamily="18" charset="0"/>
                <a:ea typeface="华文细黑" pitchFamily="2" charset="-122"/>
              </a:rPr>
              <a:t>？</a:t>
            </a:r>
            <a:endParaRPr lang="zh-CN" altLang="en-US" sz="2400" b="1" dirty="0">
              <a:solidFill>
                <a:srgbClr val="000000"/>
              </a:solidFill>
              <a:latin typeface="Bodoni MT Black" pitchFamily="18" charset="0"/>
              <a:ea typeface="华文细黑" pitchFamily="2" charset="-122"/>
            </a:endParaRPr>
          </a:p>
        </p:txBody>
      </p:sp>
      <p:sp>
        <p:nvSpPr>
          <p:cNvPr id="50184" name="AutoShape 12"/>
          <p:cNvSpPr/>
          <p:nvPr/>
        </p:nvSpPr>
        <p:spPr>
          <a:xfrm>
            <a:off x="4267200" y="4302125"/>
            <a:ext cx="2514600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要做的事情太多了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50185" name="AutoShape 13"/>
          <p:cNvSpPr/>
          <p:nvPr/>
        </p:nvSpPr>
        <p:spPr>
          <a:xfrm>
            <a:off x="381000" y="4302125"/>
            <a:ext cx="29718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没有及时进行仪器矫正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50186" name="Line 14"/>
          <p:cNvSpPr/>
          <p:nvPr/>
        </p:nvSpPr>
        <p:spPr>
          <a:xfrm>
            <a:off x="3429000" y="4530725"/>
            <a:ext cx="762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0187" name="AutoShape 15"/>
          <p:cNvSpPr/>
          <p:nvPr/>
        </p:nvSpPr>
        <p:spPr>
          <a:xfrm>
            <a:off x="381000" y="4987925"/>
            <a:ext cx="16764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铅笔芯断了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50188" name="Line 16"/>
          <p:cNvSpPr/>
          <p:nvPr/>
        </p:nvSpPr>
        <p:spPr>
          <a:xfrm>
            <a:off x="2133600" y="5216525"/>
            <a:ext cx="762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0189" name="AutoShape 17"/>
          <p:cNvSpPr/>
          <p:nvPr/>
        </p:nvSpPr>
        <p:spPr>
          <a:xfrm>
            <a:off x="2895600" y="4987925"/>
            <a:ext cx="2514600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用的是</a:t>
            </a:r>
            <a:r>
              <a:rPr lang="en-US" altLang="zh-CN" sz="2000" dirty="0">
                <a:latin typeface="宋体" panose="02010600030101010101" pitchFamily="2" charset="-122"/>
              </a:rPr>
              <a:t>2B</a:t>
            </a:r>
            <a:r>
              <a:rPr lang="zh-CN" altLang="en-US" sz="2000" dirty="0">
                <a:latin typeface="宋体" panose="02010600030101010101" pitchFamily="2" charset="-122"/>
              </a:rPr>
              <a:t>的铅笔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50190" name="AutoShape 18"/>
          <p:cNvSpPr/>
          <p:nvPr/>
        </p:nvSpPr>
        <p:spPr>
          <a:xfrm>
            <a:off x="381000" y="2778125"/>
            <a:ext cx="17526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没有修理设备</a:t>
            </a:r>
            <a:endParaRPr lang="en-US" altLang="zh-CN" sz="2000" dirty="0">
              <a:latin typeface="宋体" panose="02010600030101010101" pitchFamily="2" charset="-122"/>
            </a:endParaRPr>
          </a:p>
        </p:txBody>
      </p:sp>
      <p:sp>
        <p:nvSpPr>
          <p:cNvPr id="50191" name="Line 19"/>
          <p:cNvSpPr/>
          <p:nvPr/>
        </p:nvSpPr>
        <p:spPr>
          <a:xfrm>
            <a:off x="2209800" y="3006725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0192" name="AutoShape 20"/>
          <p:cNvSpPr/>
          <p:nvPr/>
        </p:nvSpPr>
        <p:spPr>
          <a:xfrm>
            <a:off x="2514600" y="2778125"/>
            <a:ext cx="1981200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设备全负荷运作</a:t>
            </a:r>
            <a:endParaRPr lang="en-US" altLang="zh-CN" sz="2000" dirty="0">
              <a:latin typeface="宋体" panose="02010600030101010101" pitchFamily="2" charset="-122"/>
            </a:endParaRPr>
          </a:p>
        </p:txBody>
      </p:sp>
      <p:sp>
        <p:nvSpPr>
          <p:cNvPr id="949269" name="Line 21"/>
          <p:cNvSpPr/>
          <p:nvPr/>
        </p:nvSpPr>
        <p:spPr>
          <a:xfrm>
            <a:off x="4572000" y="3006725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949270" name="AutoShape 22"/>
          <p:cNvSpPr/>
          <p:nvPr/>
        </p:nvSpPr>
        <p:spPr>
          <a:xfrm>
            <a:off x="4876800" y="2778125"/>
            <a:ext cx="1219200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生产量多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949271" name="Line 23"/>
          <p:cNvSpPr/>
          <p:nvPr/>
        </p:nvSpPr>
        <p:spPr>
          <a:xfrm>
            <a:off x="6172200" y="3006725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949272" name="AutoShape 24"/>
          <p:cNvSpPr/>
          <p:nvPr/>
        </p:nvSpPr>
        <p:spPr>
          <a:xfrm>
            <a:off x="6477000" y="2778125"/>
            <a:ext cx="1905000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接了很多定单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949273" name="AutoShape 25"/>
          <p:cNvSpPr/>
          <p:nvPr/>
        </p:nvSpPr>
        <p:spPr>
          <a:xfrm>
            <a:off x="7086600" y="3768725"/>
            <a:ext cx="1676400" cy="457200"/>
          </a:xfrm>
          <a:prstGeom prst="flowChartAlternateProcess">
            <a:avLst/>
          </a:prstGeom>
          <a:solidFill>
            <a:schemeClr val="tx2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dirty="0">
                <a:latin typeface="宋体" panose="02010600030101010101" pitchFamily="2" charset="-122"/>
              </a:rPr>
              <a:t>公司要赚钱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949274" name="Line 26"/>
          <p:cNvSpPr/>
          <p:nvPr/>
        </p:nvSpPr>
        <p:spPr>
          <a:xfrm>
            <a:off x="7772400" y="3311525"/>
            <a:ext cx="0" cy="38100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50199" name="AutoShape 39"/>
          <p:cNvSpPr/>
          <p:nvPr/>
        </p:nvSpPr>
        <p:spPr>
          <a:xfrm>
            <a:off x="857250" y="5773738"/>
            <a:ext cx="7277100" cy="703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C3C3C3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6796" dir="3806096" algn="ctr" rotWithShape="0">
              <a:srgbClr val="292929">
                <a:alpha val="50000"/>
              </a:srgbClr>
            </a:outerShdw>
          </a:effectLst>
        </p:spPr>
        <p:txBody>
          <a:bodyPr wrap="none" anchor="ctr" anchorCtr="0"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推论要理性、客观，千万要避免借口类答案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4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70" grpId="0" animBg="1"/>
      <p:bldP spid="949272" grpId="0" animBg="1"/>
      <p:bldP spid="94927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816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避免对原因的追求牵涉到了人的心理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816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、牵涉到了人的心理面，往往就导不出再发防止对策。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、为什么的矛头要指向能够由此导出再发防止对策的设备面，管理的制度面等等。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担当者很忙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作业者心情烦躁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检查人员在检查的时候想着其他的事情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8550" name="Text Box 6"/>
          <p:cNvSpPr txBox="1">
            <a:spLocks noChangeArrowheads="1"/>
          </p:cNvSpPr>
          <p:nvPr/>
        </p:nvSpPr>
        <p:spPr bwMode="auto">
          <a:xfrm>
            <a:off x="447675" y="2249488"/>
            <a:ext cx="8301038" cy="3227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经常去现场观察，才能发现应该做什么，应该改善什么？</a:t>
            </a:r>
            <a:endParaRPr kumimoji="0" lang="zh-CN" altLang="en-US" sz="2800" b="1" kern="1200" cap="none" spc="0" normalizeH="0" baseline="0" noProof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—— </a:t>
            </a:r>
            <a:r>
              <a:rPr kumimoji="0" lang="zh-CN" altLang="en-US" sz="28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大野耐一</a:t>
            </a:r>
            <a:endParaRPr kumimoji="0" lang="zh-CN" altLang="en-US" sz="28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algn="r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（丰田生产方式主要创始人之一）</a:t>
            </a:r>
            <a:endParaRPr kumimoji="0" lang="zh-CN" altLang="en-US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2800" b="1" kern="1200" cap="none" spc="0" normalizeH="0" baseline="0" noProof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大野耐一参观某个生产厂家的故事！</a:t>
            </a:r>
            <a:endParaRPr kumimoji="0" lang="zh-CN" altLang="en-US" sz="2800" b="1" kern="1200" cap="none" spc="0" normalizeH="0" baseline="0" noProof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0210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避免围绕问题本身，避免责任推卸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AutoShape 4"/>
          <p:cNvSpPr/>
          <p:nvPr/>
        </p:nvSpPr>
        <p:spPr>
          <a:xfrm>
            <a:off x="3630613" y="1773238"/>
            <a:ext cx="1744662" cy="38735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XX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问题发生了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28" name="Line 5"/>
          <p:cNvSpPr/>
          <p:nvPr/>
        </p:nvSpPr>
        <p:spPr>
          <a:xfrm>
            <a:off x="4503738" y="2211388"/>
            <a:ext cx="0" cy="38735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2229" name="Text Box 6"/>
          <p:cNvSpPr txBox="1"/>
          <p:nvPr/>
        </p:nvSpPr>
        <p:spPr>
          <a:xfrm>
            <a:off x="2687638" y="2276475"/>
            <a:ext cx="1163637" cy="277813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lg" len="lg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为什么？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30" name="AutoShape 7"/>
          <p:cNvSpPr/>
          <p:nvPr/>
        </p:nvSpPr>
        <p:spPr>
          <a:xfrm>
            <a:off x="3630613" y="2651125"/>
            <a:ext cx="1744662" cy="38735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XXX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部品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XXX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了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31" name="AutoShape 8"/>
          <p:cNvSpPr/>
          <p:nvPr/>
        </p:nvSpPr>
        <p:spPr>
          <a:xfrm>
            <a:off x="3276600" y="3530600"/>
            <a:ext cx="2454275" cy="38735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试制阶段的研讨不充分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32" name="Line 9"/>
          <p:cNvSpPr/>
          <p:nvPr/>
        </p:nvSpPr>
        <p:spPr>
          <a:xfrm>
            <a:off x="4503738" y="3089275"/>
            <a:ext cx="0" cy="388938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2233" name="Line 10"/>
          <p:cNvSpPr/>
          <p:nvPr/>
        </p:nvSpPr>
        <p:spPr>
          <a:xfrm>
            <a:off x="4503738" y="3970338"/>
            <a:ext cx="0" cy="38735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2234" name="AutoShape 11"/>
          <p:cNvSpPr/>
          <p:nvPr/>
        </p:nvSpPr>
        <p:spPr>
          <a:xfrm>
            <a:off x="3502025" y="4408488"/>
            <a:ext cx="2001838" cy="38735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开发阶段人员不够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35" name="Line 12"/>
          <p:cNvSpPr/>
          <p:nvPr/>
        </p:nvSpPr>
        <p:spPr>
          <a:xfrm>
            <a:off x="4503738" y="4848225"/>
            <a:ext cx="0" cy="38735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2236" name="Text Box 13"/>
          <p:cNvSpPr txBox="1"/>
          <p:nvPr/>
        </p:nvSpPr>
        <p:spPr>
          <a:xfrm>
            <a:off x="2687638" y="3148013"/>
            <a:ext cx="1163637" cy="277812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lg" len="lg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为什么？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37" name="Text Box 14"/>
          <p:cNvSpPr txBox="1"/>
          <p:nvPr/>
        </p:nvSpPr>
        <p:spPr>
          <a:xfrm>
            <a:off x="2689225" y="4019550"/>
            <a:ext cx="1162050" cy="277813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lg" len="lg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为什么？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38" name="AutoShape 15"/>
          <p:cNvSpPr/>
          <p:nvPr/>
        </p:nvSpPr>
        <p:spPr>
          <a:xfrm>
            <a:off x="3502025" y="5286375"/>
            <a:ext cx="2001838" cy="38735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XXX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部门没有预算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39" name="Line 16"/>
          <p:cNvSpPr/>
          <p:nvPr/>
        </p:nvSpPr>
        <p:spPr>
          <a:xfrm>
            <a:off x="4503738" y="5726113"/>
            <a:ext cx="0" cy="38735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2240" name="AutoShape 17"/>
          <p:cNvSpPr/>
          <p:nvPr/>
        </p:nvSpPr>
        <p:spPr>
          <a:xfrm>
            <a:off x="3502025" y="6165850"/>
            <a:ext cx="2001838" cy="387350"/>
          </a:xfrm>
          <a:prstGeom prst="flowChartAlternateProcess">
            <a:avLst/>
          </a:prstGeom>
          <a:solidFill>
            <a:schemeClr val="tx2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社长小气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!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41" name="Text Box 18"/>
          <p:cNvSpPr txBox="1"/>
          <p:nvPr/>
        </p:nvSpPr>
        <p:spPr>
          <a:xfrm>
            <a:off x="2689225" y="4891088"/>
            <a:ext cx="1162050" cy="277812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lg" len="lg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为什么？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242" name="Text Box 19"/>
          <p:cNvSpPr txBox="1"/>
          <p:nvPr/>
        </p:nvSpPr>
        <p:spPr>
          <a:xfrm>
            <a:off x="2689225" y="5764213"/>
            <a:ext cx="1162050" cy="277812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lg" len="lg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</a:rPr>
              <a:t>为什么？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225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注意层和层间的相关性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2259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每个为什么的问题和答案间必须有必然关系。	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2" name="AutoShape 4"/>
          <p:cNvSpPr/>
          <p:nvPr/>
        </p:nvSpPr>
        <p:spPr>
          <a:xfrm>
            <a:off x="611188" y="2781300"/>
            <a:ext cx="46482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观光缆车的玻璃窗由于水蒸气变得模糊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53253" name="Line 5"/>
          <p:cNvSpPr/>
          <p:nvPr/>
        </p:nvSpPr>
        <p:spPr>
          <a:xfrm>
            <a:off x="5411788" y="3009900"/>
            <a:ext cx="381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3254" name="AutoShape 6"/>
          <p:cNvSpPr/>
          <p:nvPr/>
        </p:nvSpPr>
        <p:spPr>
          <a:xfrm>
            <a:off x="5868988" y="2781300"/>
            <a:ext cx="21336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里面乘了六个人</a:t>
            </a:r>
            <a:endParaRPr lang="en-US" altLang="zh-CN" sz="2000" b="1" dirty="0">
              <a:latin typeface="华文细黑" pitchFamily="2" charset="-122"/>
            </a:endParaRPr>
          </a:p>
        </p:txBody>
      </p:sp>
      <p:sp>
        <p:nvSpPr>
          <p:cNvPr id="53255" name="AutoShape 7"/>
          <p:cNvSpPr/>
          <p:nvPr/>
        </p:nvSpPr>
        <p:spPr>
          <a:xfrm>
            <a:off x="611188" y="3695700"/>
            <a:ext cx="46482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观光缆车的玻璃窗由于水蒸气变得模糊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53256" name="Line 8"/>
          <p:cNvSpPr/>
          <p:nvPr/>
        </p:nvSpPr>
        <p:spPr>
          <a:xfrm>
            <a:off x="5411788" y="3924300"/>
            <a:ext cx="381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3257" name="AutoShape 9"/>
          <p:cNvSpPr/>
          <p:nvPr/>
        </p:nvSpPr>
        <p:spPr>
          <a:xfrm>
            <a:off x="5868988" y="3695700"/>
            <a:ext cx="2590800" cy="4572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观光缆车内外有温差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53258" name="AutoShape 10"/>
          <p:cNvSpPr/>
          <p:nvPr/>
        </p:nvSpPr>
        <p:spPr>
          <a:xfrm>
            <a:off x="5868988" y="4305300"/>
            <a:ext cx="2590800" cy="762000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观光缆车内空气湿度</a:t>
            </a:r>
            <a:endParaRPr lang="zh-CN" altLang="en-US" sz="2000" b="1" dirty="0">
              <a:latin typeface="华文细黑" pitchFamily="2" charset="-122"/>
            </a:endParaRPr>
          </a:p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升高了（水份饱和度）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53259" name="AutoShape 39"/>
          <p:cNvSpPr/>
          <p:nvPr/>
        </p:nvSpPr>
        <p:spPr>
          <a:xfrm>
            <a:off x="857250" y="5773738"/>
            <a:ext cx="7277100" cy="703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C3C3C3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6796" dir="3806096" algn="ctr" rotWithShape="0">
              <a:srgbClr val="292929">
                <a:alpha val="50000"/>
              </a:srgbClr>
            </a:outerShdw>
          </a:effectLst>
        </p:spPr>
        <p:txBody>
          <a:bodyPr wrap="none" anchor="ctr" anchorCtr="0"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两个为什么间必须紧密相关，不要跳步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430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注意现象只记录事实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4307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就“刚才还在使用的手机，现在找不到了“的事件描述其现象。	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6" name="AutoShape 12"/>
          <p:cNvSpPr/>
          <p:nvPr/>
        </p:nvSpPr>
        <p:spPr>
          <a:xfrm>
            <a:off x="2743200" y="3176588"/>
            <a:ext cx="36576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宋体" panose="02010600030101010101" pitchFamily="2" charset="-122"/>
              </a:rPr>
              <a:t>手机随手放在某个地方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54277" name="AutoShape 13"/>
          <p:cNvSpPr/>
          <p:nvPr/>
        </p:nvSpPr>
        <p:spPr>
          <a:xfrm>
            <a:off x="2743200" y="3938588"/>
            <a:ext cx="36576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宋体" panose="02010600030101010101" pitchFamily="2" charset="-122"/>
              </a:rPr>
              <a:t>手机掉落在某个地方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54278" name="AutoShape 14"/>
          <p:cNvSpPr/>
          <p:nvPr/>
        </p:nvSpPr>
        <p:spPr>
          <a:xfrm>
            <a:off x="2743200" y="4700588"/>
            <a:ext cx="3657600" cy="457200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宋体" panose="02010600030101010101" pitchFamily="2" charset="-122"/>
              </a:rPr>
              <a:t>手机没有在一直放置的口袋中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54279" name="AutoShape 39"/>
          <p:cNvSpPr/>
          <p:nvPr/>
        </p:nvSpPr>
        <p:spPr>
          <a:xfrm>
            <a:off x="857250" y="5773738"/>
            <a:ext cx="7277100" cy="703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C3C3C3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6796" dir="3806096" algn="ctr" rotWithShape="0">
              <a:srgbClr val="292929">
                <a:alpha val="50000"/>
              </a:srgbClr>
            </a:outerShdw>
          </a:effectLst>
        </p:spPr>
        <p:txBody>
          <a:bodyPr wrap="none" anchor="ctr" anchorCtr="0"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确认在现象栏中都是事实，而非推论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670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分析要充分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6707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151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分析不充分的话，之后根据所找出原因做出的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措施、对策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，通常只能是对应（异常处置），而非对策（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防止再次发生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）。</a:t>
            </a: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875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分析要充分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3" name="AutoShape 4"/>
          <p:cNvSpPr/>
          <p:nvPr/>
        </p:nvSpPr>
        <p:spPr>
          <a:xfrm>
            <a:off x="1182688" y="1844675"/>
            <a:ext cx="1343025" cy="403225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设备停机了</a:t>
            </a:r>
            <a:endParaRPr lang="en-US" altLang="zh-CN" b="1" dirty="0">
              <a:latin typeface="宋体" panose="02010600030101010101" pitchFamily="2" charset="-122"/>
            </a:endParaRPr>
          </a:p>
        </p:txBody>
      </p:sp>
      <p:sp>
        <p:nvSpPr>
          <p:cNvPr id="56324" name="AutoShape 5"/>
          <p:cNvSpPr/>
          <p:nvPr/>
        </p:nvSpPr>
        <p:spPr>
          <a:xfrm>
            <a:off x="1182688" y="3455988"/>
            <a:ext cx="2214562" cy="401637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元件</a:t>
            </a:r>
            <a:r>
              <a:rPr lang="en-US" altLang="zh-CN" b="1" dirty="0">
                <a:latin typeface="宋体" panose="02010600030101010101" pitchFamily="2" charset="-122"/>
              </a:rPr>
              <a:t>A</a:t>
            </a:r>
            <a:r>
              <a:rPr lang="zh-CN" altLang="en-US" b="1" dirty="0">
                <a:latin typeface="宋体" panose="02010600030101010101" pitchFamily="2" charset="-122"/>
              </a:rPr>
              <a:t>偏离正确位置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56325" name="AutoShape 6"/>
          <p:cNvSpPr/>
          <p:nvPr/>
        </p:nvSpPr>
        <p:spPr>
          <a:xfrm>
            <a:off x="1182688" y="2649538"/>
            <a:ext cx="1409700" cy="403225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设备过载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56326" name="AutoShape 7"/>
          <p:cNvSpPr/>
          <p:nvPr/>
        </p:nvSpPr>
        <p:spPr>
          <a:xfrm>
            <a:off x="1182688" y="4260850"/>
            <a:ext cx="1611312" cy="403225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限度开关失效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56327" name="Line 8"/>
          <p:cNvSpPr/>
          <p:nvPr/>
        </p:nvSpPr>
        <p:spPr>
          <a:xfrm>
            <a:off x="1785938" y="2314575"/>
            <a:ext cx="0" cy="2682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56328" name="Line 9"/>
          <p:cNvSpPr/>
          <p:nvPr/>
        </p:nvSpPr>
        <p:spPr>
          <a:xfrm>
            <a:off x="1785938" y="3119438"/>
            <a:ext cx="0" cy="2682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56329" name="AutoShape 10"/>
          <p:cNvSpPr/>
          <p:nvPr/>
        </p:nvSpPr>
        <p:spPr>
          <a:xfrm>
            <a:off x="4135438" y="4327525"/>
            <a:ext cx="1611312" cy="403225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更换限度开关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56330" name="AutoShape 11"/>
          <p:cNvSpPr/>
          <p:nvPr/>
        </p:nvSpPr>
        <p:spPr>
          <a:xfrm>
            <a:off x="3195638" y="4327525"/>
            <a:ext cx="604837" cy="469900"/>
          </a:xfrm>
          <a:prstGeom prst="rightArrow">
            <a:avLst>
              <a:gd name="adj1" fmla="val 50000"/>
              <a:gd name="adj2" fmla="val 32179"/>
            </a:avLst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lin ang="0" scaled="1"/>
            <a:tileRect/>
          </a:gradFill>
          <a:ln w="38100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6331" name="Line 12"/>
          <p:cNvSpPr/>
          <p:nvPr/>
        </p:nvSpPr>
        <p:spPr>
          <a:xfrm>
            <a:off x="1785938" y="4797425"/>
            <a:ext cx="0" cy="2682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56332" name="AutoShape 13"/>
          <p:cNvSpPr/>
          <p:nvPr/>
        </p:nvSpPr>
        <p:spPr>
          <a:xfrm>
            <a:off x="1182688" y="5133975"/>
            <a:ext cx="1879600" cy="401638"/>
          </a:xfrm>
          <a:prstGeom prst="flowChartAlternateProcess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被加工粉末卡住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56333" name="Line 14"/>
          <p:cNvSpPr/>
          <p:nvPr/>
        </p:nvSpPr>
        <p:spPr>
          <a:xfrm>
            <a:off x="1785938" y="5603875"/>
            <a:ext cx="0" cy="2682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56334" name="AutoShape 15"/>
          <p:cNvSpPr/>
          <p:nvPr/>
        </p:nvSpPr>
        <p:spPr>
          <a:xfrm>
            <a:off x="1182688" y="5938838"/>
            <a:ext cx="3892550" cy="403225"/>
          </a:xfrm>
          <a:prstGeom prst="flowChartAlternateProcess">
            <a:avLst/>
          </a:prstGeom>
          <a:solidFill>
            <a:schemeClr val="tx2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加工粉末的出口正好对着限度开关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56335" name="Line 17"/>
          <p:cNvSpPr/>
          <p:nvPr/>
        </p:nvSpPr>
        <p:spPr>
          <a:xfrm>
            <a:off x="1785938" y="3925888"/>
            <a:ext cx="0" cy="2682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56336" name="AutoShape 18"/>
          <p:cNvSpPr/>
          <p:nvPr/>
        </p:nvSpPr>
        <p:spPr>
          <a:xfrm>
            <a:off x="6015038" y="5938838"/>
            <a:ext cx="1946275" cy="403225"/>
          </a:xfrm>
          <a:prstGeom prst="flowChartAlternateProcess">
            <a:avLst/>
          </a:prstGeom>
          <a:solidFill>
            <a:srgbClr val="FF9900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宋体" panose="02010600030101010101" pitchFamily="2" charset="-122"/>
              </a:rPr>
              <a:t>移动限度开关位置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56337" name="AutoShape 19"/>
          <p:cNvSpPr/>
          <p:nvPr/>
        </p:nvSpPr>
        <p:spPr>
          <a:xfrm>
            <a:off x="5292725" y="5949950"/>
            <a:ext cx="604838" cy="469900"/>
          </a:xfrm>
          <a:prstGeom prst="rightArrow">
            <a:avLst>
              <a:gd name="adj1" fmla="val 50000"/>
              <a:gd name="adj2" fmla="val 32179"/>
            </a:avLst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lin ang="0" scaled="1"/>
            <a:tileRect/>
          </a:gradFill>
          <a:ln w="38100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对分析的结果进行确认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6355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澳洲政府捐赠了两只袋鼠给新西兰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……	</a:t>
            </a:r>
            <a:endParaRPr kumimoji="0" lang="en-US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7348" name="Picture 8" descr="news_200331911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3933825"/>
            <a:ext cx="3292475" cy="247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8402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8280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应用要点：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对分析的结果进行确认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840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三现原则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”，现场确认分析改善的结果。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	</a:t>
            </a: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8372" name="Group 5"/>
          <p:cNvGrpSpPr/>
          <p:nvPr/>
        </p:nvGrpSpPr>
        <p:grpSpPr>
          <a:xfrm rot="801507">
            <a:off x="4408488" y="4346575"/>
            <a:ext cx="1773237" cy="1530350"/>
            <a:chOff x="3174" y="2656"/>
            <a:chExt cx="1549" cy="1351"/>
          </a:xfrm>
        </p:grpSpPr>
        <p:sp>
          <p:nvSpPr>
            <p:cNvPr id="58390" name="AutoShape 6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8391" name="AutoShape 7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8392" name="AutoShape 8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6D440E"/>
                </a:gs>
                <a:gs pos="100000">
                  <a:srgbClr val="EC941E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8373" name="Group 9"/>
          <p:cNvGrpSpPr/>
          <p:nvPr/>
        </p:nvGrpSpPr>
        <p:grpSpPr>
          <a:xfrm rot="801507">
            <a:off x="4727575" y="2903538"/>
            <a:ext cx="1828800" cy="1493837"/>
            <a:chOff x="2057" y="862"/>
            <a:chExt cx="1549" cy="1351"/>
          </a:xfrm>
        </p:grpSpPr>
        <p:sp>
          <p:nvSpPr>
            <p:cNvPr id="58387" name="AutoShape 10"/>
            <p:cNvSpPr/>
            <p:nvPr/>
          </p:nvSpPr>
          <p:spPr>
            <a:xfrm>
              <a:off x="2070" y="885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8388" name="AutoShape 11"/>
            <p:cNvSpPr/>
            <p:nvPr/>
          </p:nvSpPr>
          <p:spPr>
            <a:xfrm>
              <a:off x="2057" y="862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8389" name="AutoShape 12"/>
            <p:cNvSpPr/>
            <p:nvPr/>
          </p:nvSpPr>
          <p:spPr>
            <a:xfrm>
              <a:off x="2147" y="942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8374" name="Group 13"/>
          <p:cNvGrpSpPr/>
          <p:nvPr/>
        </p:nvGrpSpPr>
        <p:grpSpPr>
          <a:xfrm rot="801507">
            <a:off x="3286125" y="3279775"/>
            <a:ext cx="1754188" cy="1601788"/>
            <a:chOff x="1110" y="2656"/>
            <a:chExt cx="1549" cy="1351"/>
          </a:xfrm>
        </p:grpSpPr>
        <p:sp>
          <p:nvSpPr>
            <p:cNvPr id="58384" name="AutoShape 14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8385" name="AutoShape 15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8386" name="AutoShape 16"/>
            <p:cNvSpPr/>
            <p:nvPr/>
          </p:nvSpPr>
          <p:spPr>
            <a:xfrm>
              <a:off x="1200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8375" name="Text Box 17"/>
          <p:cNvSpPr txBox="1"/>
          <p:nvPr/>
        </p:nvSpPr>
        <p:spPr>
          <a:xfrm rot="801507">
            <a:off x="6200775" y="2890838"/>
            <a:ext cx="1841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8376" name="Text Box 18"/>
          <p:cNvSpPr txBox="1"/>
          <p:nvPr/>
        </p:nvSpPr>
        <p:spPr>
          <a:xfrm rot="801507">
            <a:off x="4292600" y="3455988"/>
            <a:ext cx="1841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8377" name="Text Box 19"/>
          <p:cNvSpPr txBox="1"/>
          <p:nvPr/>
        </p:nvSpPr>
        <p:spPr>
          <a:xfrm rot="801507">
            <a:off x="5781675" y="4752975"/>
            <a:ext cx="1841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8420" name="Text Box 20"/>
          <p:cNvSpPr txBox="1">
            <a:spLocks noChangeArrowheads="1"/>
          </p:cNvSpPr>
          <p:nvPr/>
        </p:nvSpPr>
        <p:spPr bwMode="auto">
          <a:xfrm>
            <a:off x="4962525" y="3324225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+mn-cs"/>
              </a:rPr>
              <a:t>现场</a:t>
            </a:r>
            <a:endParaRPr kumimoji="0" lang="zh-CN" altLang="en-US" sz="36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98421" name="Text Box 21"/>
          <p:cNvSpPr txBox="1">
            <a:spLocks noChangeArrowheads="1"/>
          </p:cNvSpPr>
          <p:nvPr/>
        </p:nvSpPr>
        <p:spPr bwMode="auto">
          <a:xfrm>
            <a:off x="4810125" y="4727575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+mn-cs"/>
              </a:rPr>
              <a:t>现物</a:t>
            </a:r>
            <a:endParaRPr kumimoji="0" lang="zh-CN" altLang="en-US" sz="36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98422" name="Text Box 22"/>
          <p:cNvSpPr txBox="1">
            <a:spLocks noChangeArrowheads="1"/>
          </p:cNvSpPr>
          <p:nvPr/>
        </p:nvSpPr>
        <p:spPr bwMode="auto">
          <a:xfrm>
            <a:off x="3514725" y="3736975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+mn-cs"/>
              </a:rPr>
              <a:t>现实</a:t>
            </a:r>
            <a:endParaRPr kumimoji="0" lang="zh-CN" altLang="en-US" sz="36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98423" name="Rectangle 23"/>
          <p:cNvSpPr>
            <a:spLocks noChangeArrowheads="1"/>
          </p:cNvSpPr>
          <p:nvPr/>
        </p:nvSpPr>
        <p:spPr bwMode="auto">
          <a:xfrm>
            <a:off x="6715125" y="3279775"/>
            <a:ext cx="2022475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亲自到现场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82" name="Rectangle 24"/>
          <p:cNvSpPr/>
          <p:nvPr/>
        </p:nvSpPr>
        <p:spPr>
          <a:xfrm>
            <a:off x="6732588" y="4956175"/>
            <a:ext cx="2057400" cy="82232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</a:rPr>
              <a:t>亲自看实物、接触实物。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998425" name="Rectangle 25"/>
          <p:cNvSpPr>
            <a:spLocks noChangeArrowheads="1"/>
          </p:cNvSpPr>
          <p:nvPr/>
        </p:nvSpPr>
        <p:spPr bwMode="auto">
          <a:xfrm>
            <a:off x="320675" y="4076700"/>
            <a:ext cx="2738438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亲自去了解现实情况，分析原因。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0818" name="Text Box 2"/>
          <p:cNvSpPr txBox="1">
            <a:spLocks noChangeArrowheads="1"/>
          </p:cNvSpPr>
          <p:nvPr/>
        </p:nvSpPr>
        <p:spPr bwMode="auto">
          <a:xfrm>
            <a:off x="1808163" y="2708275"/>
            <a:ext cx="5527675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5Why经典案例解析</a:t>
            </a:r>
            <a:endParaRPr kumimoji="0" lang="zh-CN" altLang="en-US" sz="4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9395" name="Picture 4" descr="标板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0" y="3598863"/>
            <a:ext cx="2630488" cy="1979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286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案例一：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大野耐一运用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2867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一问：“为什么机器停了？”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答：“因为超过了负荷，保险丝就断了。”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二问：“为什么超负荷呢？”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答：“因为轴承的润滑不够。”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三问：“为什么润滑不够？”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答：“因为润滑泵吸不上油来。”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153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案例一：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大野耐一运用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3414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四问：“为什么吸不上油来？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endParaRPr kumimoji="0" lang="zh-CN" altLang="zh-CN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答：“因为油泵轴磨损、松动了。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五问：“为什么磨损了呢？”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再答：“因为没有安装过滤器，混进了铁屑等杂质。”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经过连续五次不停地问“为什么”，才找到问题的真正原因和解决的方法，在油泵轴上安装过滤器。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0706" name="Text Box 2"/>
          <p:cNvSpPr txBox="1">
            <a:spLocks noChangeArrowheads="1"/>
          </p:cNvSpPr>
          <p:nvPr/>
        </p:nvSpPr>
        <p:spPr bwMode="auto">
          <a:xfrm>
            <a:off x="447675" y="1587500"/>
            <a:ext cx="8301038" cy="4537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观察现场、了解现场说起来简单，可实际上，真正落实到现场有哪些问题、需要怎样改善就没有那么容易了。只有发现了问题，才能够运用自己的知识和经验去解决。所以，发现问题对于改善来说至关重要。一定要仔细观察，看到问题的本质。在重复这项工作的过程中自然就实现了改善。</a:t>
            </a:r>
            <a:endParaRPr kumimoji="0" lang="zh-CN" altLang="en-US" sz="2800" b="1" kern="1200" cap="none" spc="0" normalizeH="0" baseline="0" noProof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“观看”、“观察”、“审视”，随时训练自己透彻了解现场的能力，这才是丰田方式。</a:t>
            </a:r>
            <a:endParaRPr kumimoji="0" lang="zh-CN" altLang="en-US" sz="2800" b="1" kern="1200" cap="none" spc="0" normalizeH="0" baseline="0" noProof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358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案例二：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A车间地板上有一滩油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467" name="Group 4"/>
          <p:cNvGrpSpPr/>
          <p:nvPr/>
        </p:nvGrpSpPr>
        <p:grpSpPr>
          <a:xfrm>
            <a:off x="2051050" y="1844675"/>
            <a:ext cx="4829175" cy="4752975"/>
            <a:chOff x="2160" y="720"/>
            <a:chExt cx="3090" cy="3090"/>
          </a:xfrm>
        </p:grpSpPr>
        <p:pic>
          <p:nvPicPr>
            <p:cNvPr id="62469" name="Picture 5" descr="factory_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60" y="720"/>
              <a:ext cx="3090" cy="30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470" name="Picture 6" descr="2004020789264_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2F8"/>
                </a:clrFrom>
                <a:clrTo>
                  <a:srgbClr val="F7F2F8">
                    <a:alpha val="0"/>
                  </a:srgbClr>
                </a:clrTo>
              </a:clrChange>
              <a:lum bright="-29999" contrast="-78000"/>
            </a:blip>
            <a:stretch>
              <a:fillRect/>
            </a:stretch>
          </p:blipFill>
          <p:spPr>
            <a:xfrm rot="2471433">
              <a:off x="3394" y="2917"/>
              <a:ext cx="432" cy="40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2468" name="Oval 7"/>
          <p:cNvSpPr/>
          <p:nvPr/>
        </p:nvSpPr>
        <p:spPr>
          <a:xfrm>
            <a:off x="3851275" y="5084763"/>
            <a:ext cx="838200" cy="76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lg" len="lg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7"/>
          <p:cNvSpPr/>
          <p:nvPr/>
        </p:nvSpPr>
        <p:spPr>
          <a:xfrm>
            <a:off x="609600" y="3182938"/>
            <a:ext cx="3505200" cy="6397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/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案例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</a:rPr>
              <a:t>2-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漏油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AutoShape 8"/>
          <p:cNvSpPr/>
          <p:nvPr/>
        </p:nvSpPr>
        <p:spPr>
          <a:xfrm>
            <a:off x="381000" y="1125538"/>
            <a:ext cx="2174875" cy="457200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地板上有一滩油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AutoShape 9"/>
          <p:cNvSpPr/>
          <p:nvPr/>
        </p:nvSpPr>
        <p:spPr>
          <a:xfrm>
            <a:off x="3352800" y="2268538"/>
            <a:ext cx="24384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为什么机器会漏油？ 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3493" name="AutoShape 10"/>
          <p:cNvSpPr/>
          <p:nvPr/>
        </p:nvSpPr>
        <p:spPr>
          <a:xfrm>
            <a:off x="6477000" y="2339975"/>
            <a:ext cx="2286000" cy="461963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衬垫非预期磨损 </a:t>
            </a:r>
            <a:endParaRPr lang="zh-CN" altLang="en-US" sz="2000" b="1" dirty="0">
              <a:solidFill>
                <a:schemeClr val="bg1"/>
              </a:solidFill>
              <a:latin typeface="华文细黑" pitchFamily="2" charset="-122"/>
            </a:endParaRPr>
          </a:p>
        </p:txBody>
      </p:sp>
      <p:sp>
        <p:nvSpPr>
          <p:cNvPr id="63494" name="AutoShape 11"/>
          <p:cNvSpPr/>
          <p:nvPr/>
        </p:nvSpPr>
        <p:spPr>
          <a:xfrm>
            <a:off x="3810000" y="4630738"/>
            <a:ext cx="51054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latin typeface="宋体" panose="02010600030101010101" pitchFamily="2" charset="-122"/>
              </a:rPr>
              <a:t>为什么</a:t>
            </a:r>
            <a:r>
              <a:rPr lang="zh-CN" altLang="en-US" sz="2000" b="1" dirty="0">
                <a:latin typeface="华文细黑" pitchFamily="2" charset="-122"/>
              </a:rPr>
              <a:t>新采购的衬垫质量水平没有达到要求？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3495" name="AutoShape 12"/>
          <p:cNvSpPr/>
          <p:nvPr/>
        </p:nvSpPr>
        <p:spPr>
          <a:xfrm>
            <a:off x="3810000" y="6230938"/>
            <a:ext cx="5105400" cy="457200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采购部的绩效考核标准太偏重降低短期成本 </a:t>
            </a:r>
            <a:endParaRPr lang="zh-CN" altLang="en-US" sz="2000" b="1" dirty="0">
              <a:solidFill>
                <a:schemeClr val="bg1"/>
              </a:solidFill>
              <a:latin typeface="华文细黑" pitchFamily="2" charset="-122"/>
            </a:endParaRPr>
          </a:p>
        </p:txBody>
      </p:sp>
      <p:sp>
        <p:nvSpPr>
          <p:cNvPr id="63496" name="AutoShape 13"/>
          <p:cNvSpPr/>
          <p:nvPr/>
        </p:nvSpPr>
        <p:spPr>
          <a:xfrm>
            <a:off x="457200" y="5392738"/>
            <a:ext cx="40386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r>
              <a:rPr lang="zh-CN" altLang="en-US" sz="2000" b="1" dirty="0">
                <a:latin typeface="华文细黑" pitchFamily="2" charset="-122"/>
              </a:rPr>
              <a:t>为什么采购的时候只考虑报价呢？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3497" name="AutoShape 14"/>
          <p:cNvSpPr/>
          <p:nvPr/>
        </p:nvSpPr>
        <p:spPr>
          <a:xfrm>
            <a:off x="3352800" y="1658938"/>
            <a:ext cx="2362200" cy="457200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一台机器漏油了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8" name="AutoShape 15"/>
          <p:cNvSpPr/>
          <p:nvPr/>
        </p:nvSpPr>
        <p:spPr>
          <a:xfrm>
            <a:off x="5486400" y="2954338"/>
            <a:ext cx="32766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为什么衬垫会非预期</a:t>
            </a:r>
            <a:r>
              <a:rPr lang="ja-JP" altLang="en-US" sz="2000" b="1" dirty="0">
                <a:latin typeface="华文细黑" pitchFamily="2" charset="-122"/>
              </a:rPr>
              <a:t>磨损</a:t>
            </a:r>
            <a:r>
              <a:rPr lang="ja-JP" altLang="zh-CN" sz="2000" b="1" dirty="0">
                <a:latin typeface="华文细黑" pitchFamily="2" charset="-122"/>
              </a:rPr>
              <a:t> </a:t>
            </a:r>
            <a:r>
              <a:rPr lang="zh-CN" altLang="en-US" sz="2000" b="1" dirty="0">
                <a:latin typeface="华文细黑" pitchFamily="2" charset="-122"/>
              </a:rPr>
              <a:t>？</a:t>
            </a:r>
            <a:endParaRPr lang="en-US" altLang="ja-JP" sz="2000" b="1" dirty="0">
              <a:latin typeface="华文细黑" pitchFamily="2" charset="-122"/>
            </a:endParaRPr>
          </a:p>
        </p:txBody>
      </p:sp>
      <p:sp>
        <p:nvSpPr>
          <p:cNvPr id="63499" name="AutoShape 16"/>
          <p:cNvSpPr/>
          <p:nvPr/>
        </p:nvSpPr>
        <p:spPr>
          <a:xfrm>
            <a:off x="381000" y="4778375"/>
            <a:ext cx="2819400" cy="461963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</a:rPr>
              <a:t>采购的时候只</a:t>
            </a:r>
            <a:r>
              <a:rPr lang="ja-JP" altLang="en-US" sz="2000" b="1" dirty="0">
                <a:solidFill>
                  <a:schemeClr val="bg1"/>
                </a:solidFill>
                <a:latin typeface="宋体" panose="02010600030101010101" pitchFamily="2" charset="-122"/>
              </a:rPr>
              <a:t>考虑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</a:rPr>
              <a:t>报价</a:t>
            </a:r>
            <a:endParaRPr lang="zh-CN" altLang="en-US" sz="20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63500" name="Freeform 17"/>
          <p:cNvSpPr/>
          <p:nvPr/>
        </p:nvSpPr>
        <p:spPr>
          <a:xfrm flipH="1">
            <a:off x="2819400" y="1658938"/>
            <a:ext cx="533400" cy="5334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531561" y="60158"/>
              </a:cxn>
              <a:cxn ang="0">
                <a:pos x="522364" y="116305"/>
              </a:cxn>
              <a:cxn ang="0">
                <a:pos x="507650" y="168442"/>
              </a:cxn>
              <a:cxn ang="0">
                <a:pos x="483739" y="216568"/>
              </a:cxn>
              <a:cxn ang="0">
                <a:pos x="454310" y="260684"/>
              </a:cxn>
              <a:cxn ang="0">
                <a:pos x="415684" y="300789"/>
              </a:cxn>
              <a:cxn ang="0">
                <a:pos x="369701" y="339558"/>
              </a:cxn>
              <a:cxn ang="0">
                <a:pos x="314522" y="374316"/>
              </a:cxn>
              <a:cxn ang="0">
                <a:pos x="248307" y="407737"/>
              </a:cxn>
              <a:cxn ang="0">
                <a:pos x="172895" y="438484"/>
              </a:cxn>
              <a:cxn ang="0">
                <a:pos x="172895" y="533400"/>
              </a:cxn>
              <a:cxn ang="0">
                <a:pos x="0" y="343568"/>
              </a:cxn>
              <a:cxn ang="0">
                <a:pos x="172895" y="153737"/>
              </a:cxn>
              <a:cxn ang="0">
                <a:pos x="172895" y="248653"/>
              </a:cxn>
              <a:cxn ang="0">
                <a:pos x="206003" y="245979"/>
              </a:cxn>
              <a:cxn ang="0">
                <a:pos x="242789" y="237958"/>
              </a:cxn>
              <a:cxn ang="0">
                <a:pos x="281414" y="224589"/>
              </a:cxn>
              <a:cxn ang="0">
                <a:pos x="320040" y="207211"/>
              </a:cxn>
              <a:cxn ang="0">
                <a:pos x="360505" y="187158"/>
              </a:cxn>
              <a:cxn ang="0">
                <a:pos x="397291" y="164432"/>
              </a:cxn>
              <a:cxn ang="0">
                <a:pos x="434077" y="139032"/>
              </a:cxn>
              <a:cxn ang="0">
                <a:pos x="465346" y="110958"/>
              </a:cxn>
              <a:cxn ang="0">
                <a:pos x="492935" y="82884"/>
              </a:cxn>
              <a:cxn ang="0">
                <a:pos x="513168" y="54811"/>
              </a:cxn>
              <a:cxn ang="0">
                <a:pos x="527882" y="26737"/>
              </a:cxn>
              <a:cxn ang="0">
                <a:pos x="531561" y="0"/>
              </a:cxn>
              <a:cxn ang="0">
                <a:pos x="5334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3300">
                  <a:alpha val="100000"/>
                </a:srgbClr>
              </a:gs>
              <a:gs pos="100000">
                <a:srgbClr val="CEBEA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1" name="Freeform 18"/>
          <p:cNvSpPr/>
          <p:nvPr/>
        </p:nvSpPr>
        <p:spPr>
          <a:xfrm flipH="1">
            <a:off x="5943600" y="2268538"/>
            <a:ext cx="533400" cy="5334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531561" y="60158"/>
              </a:cxn>
              <a:cxn ang="0">
                <a:pos x="522364" y="116305"/>
              </a:cxn>
              <a:cxn ang="0">
                <a:pos x="507650" y="168442"/>
              </a:cxn>
              <a:cxn ang="0">
                <a:pos x="483739" y="216568"/>
              </a:cxn>
              <a:cxn ang="0">
                <a:pos x="454310" y="260684"/>
              </a:cxn>
              <a:cxn ang="0">
                <a:pos x="415684" y="300789"/>
              </a:cxn>
              <a:cxn ang="0">
                <a:pos x="369701" y="339558"/>
              </a:cxn>
              <a:cxn ang="0">
                <a:pos x="314522" y="374316"/>
              </a:cxn>
              <a:cxn ang="0">
                <a:pos x="248307" y="407737"/>
              </a:cxn>
              <a:cxn ang="0">
                <a:pos x="172895" y="438484"/>
              </a:cxn>
              <a:cxn ang="0">
                <a:pos x="172895" y="533400"/>
              </a:cxn>
              <a:cxn ang="0">
                <a:pos x="0" y="343568"/>
              </a:cxn>
              <a:cxn ang="0">
                <a:pos x="172895" y="153737"/>
              </a:cxn>
              <a:cxn ang="0">
                <a:pos x="172895" y="248653"/>
              </a:cxn>
              <a:cxn ang="0">
                <a:pos x="206003" y="245979"/>
              </a:cxn>
              <a:cxn ang="0">
                <a:pos x="242789" y="237958"/>
              </a:cxn>
              <a:cxn ang="0">
                <a:pos x="281414" y="224589"/>
              </a:cxn>
              <a:cxn ang="0">
                <a:pos x="320040" y="207211"/>
              </a:cxn>
              <a:cxn ang="0">
                <a:pos x="360505" y="187158"/>
              </a:cxn>
              <a:cxn ang="0">
                <a:pos x="397291" y="164432"/>
              </a:cxn>
              <a:cxn ang="0">
                <a:pos x="434077" y="139032"/>
              </a:cxn>
              <a:cxn ang="0">
                <a:pos x="465346" y="110958"/>
              </a:cxn>
              <a:cxn ang="0">
                <a:pos x="492935" y="82884"/>
              </a:cxn>
              <a:cxn ang="0">
                <a:pos x="513168" y="54811"/>
              </a:cxn>
              <a:cxn ang="0">
                <a:pos x="527882" y="26737"/>
              </a:cxn>
              <a:cxn ang="0">
                <a:pos x="531561" y="0"/>
              </a:cxn>
              <a:cxn ang="0">
                <a:pos x="5334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3300">
                  <a:alpha val="100000"/>
                </a:srgbClr>
              </a:gs>
              <a:gs pos="100000">
                <a:srgbClr val="CEBEA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2" name="Freeform 19"/>
          <p:cNvSpPr/>
          <p:nvPr/>
        </p:nvSpPr>
        <p:spPr>
          <a:xfrm flipH="1">
            <a:off x="3352800" y="5926138"/>
            <a:ext cx="533400" cy="5334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531561" y="60158"/>
              </a:cxn>
              <a:cxn ang="0">
                <a:pos x="522364" y="116305"/>
              </a:cxn>
              <a:cxn ang="0">
                <a:pos x="507650" y="168442"/>
              </a:cxn>
              <a:cxn ang="0">
                <a:pos x="483739" y="216568"/>
              </a:cxn>
              <a:cxn ang="0">
                <a:pos x="454310" y="260684"/>
              </a:cxn>
              <a:cxn ang="0">
                <a:pos x="415684" y="300789"/>
              </a:cxn>
              <a:cxn ang="0">
                <a:pos x="369701" y="339558"/>
              </a:cxn>
              <a:cxn ang="0">
                <a:pos x="314522" y="374316"/>
              </a:cxn>
              <a:cxn ang="0">
                <a:pos x="248307" y="407737"/>
              </a:cxn>
              <a:cxn ang="0">
                <a:pos x="172895" y="438484"/>
              </a:cxn>
              <a:cxn ang="0">
                <a:pos x="172895" y="533400"/>
              </a:cxn>
              <a:cxn ang="0">
                <a:pos x="0" y="343568"/>
              </a:cxn>
              <a:cxn ang="0">
                <a:pos x="172895" y="153737"/>
              </a:cxn>
              <a:cxn ang="0">
                <a:pos x="172895" y="248653"/>
              </a:cxn>
              <a:cxn ang="0">
                <a:pos x="206003" y="245979"/>
              </a:cxn>
              <a:cxn ang="0">
                <a:pos x="242789" y="237958"/>
              </a:cxn>
              <a:cxn ang="0">
                <a:pos x="281414" y="224589"/>
              </a:cxn>
              <a:cxn ang="0">
                <a:pos x="320040" y="207211"/>
              </a:cxn>
              <a:cxn ang="0">
                <a:pos x="360505" y="187158"/>
              </a:cxn>
              <a:cxn ang="0">
                <a:pos x="397291" y="164432"/>
              </a:cxn>
              <a:cxn ang="0">
                <a:pos x="434077" y="139032"/>
              </a:cxn>
              <a:cxn ang="0">
                <a:pos x="465346" y="110958"/>
              </a:cxn>
              <a:cxn ang="0">
                <a:pos x="492935" y="82884"/>
              </a:cxn>
              <a:cxn ang="0">
                <a:pos x="513168" y="54811"/>
              </a:cxn>
              <a:cxn ang="0">
                <a:pos x="527882" y="26737"/>
              </a:cxn>
              <a:cxn ang="0">
                <a:pos x="531561" y="0"/>
              </a:cxn>
              <a:cxn ang="0">
                <a:pos x="5334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3300">
                  <a:alpha val="100000"/>
                </a:srgbClr>
              </a:gs>
              <a:gs pos="100000">
                <a:srgbClr val="CEBEA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3" name="AutoShape 20"/>
          <p:cNvSpPr/>
          <p:nvPr/>
        </p:nvSpPr>
        <p:spPr>
          <a:xfrm>
            <a:off x="381000" y="1735138"/>
            <a:ext cx="24384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为什么地上会有油？</a:t>
            </a:r>
            <a:r>
              <a:rPr lang="ja-JP" altLang="en-US" sz="2000" b="1" dirty="0">
                <a:latin typeface="华文细黑" pitchFamily="2" charset="-122"/>
                <a:ea typeface="MS PGothic" panose="020B0600070205080204" pitchFamily="34" charset="-128"/>
              </a:rPr>
              <a:t>　</a:t>
            </a:r>
            <a:endParaRPr lang="zh-CN" altLang="en-US" sz="2000" b="1" dirty="0">
              <a:latin typeface="华文细黑" pitchFamily="2" charset="-122"/>
              <a:ea typeface="MS PGothic" panose="020B0600070205080204" pitchFamily="34" charset="-128"/>
            </a:endParaRPr>
          </a:p>
        </p:txBody>
      </p:sp>
      <p:sp>
        <p:nvSpPr>
          <p:cNvPr id="63504" name="AutoShape 21"/>
          <p:cNvSpPr/>
          <p:nvPr/>
        </p:nvSpPr>
        <p:spPr>
          <a:xfrm>
            <a:off x="4114800" y="4021138"/>
            <a:ext cx="4495800" cy="461962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新采购的衬垫质量水平没有达到要求</a:t>
            </a:r>
            <a:endParaRPr lang="zh-CN" altLang="en-US" sz="2000" b="1" dirty="0">
              <a:solidFill>
                <a:schemeClr val="bg1"/>
              </a:solidFill>
              <a:latin typeface="华文细黑" pitchFamily="2" charset="-122"/>
            </a:endParaRPr>
          </a:p>
        </p:txBody>
      </p:sp>
      <p:sp>
        <p:nvSpPr>
          <p:cNvPr id="63505" name="Freeform 22"/>
          <p:cNvSpPr/>
          <p:nvPr/>
        </p:nvSpPr>
        <p:spPr>
          <a:xfrm>
            <a:off x="5867400" y="3487738"/>
            <a:ext cx="457200" cy="533400"/>
          </a:xfrm>
          <a:custGeom>
            <a:avLst/>
            <a:gdLst/>
            <a:ahLst/>
            <a:cxnLst>
              <a:cxn ang="0">
                <a:pos x="457200" y="0"/>
              </a:cxn>
              <a:cxn ang="0">
                <a:pos x="455623" y="60158"/>
              </a:cxn>
              <a:cxn ang="0">
                <a:pos x="447741" y="116305"/>
              </a:cxn>
              <a:cxn ang="0">
                <a:pos x="435128" y="168442"/>
              </a:cxn>
              <a:cxn ang="0">
                <a:pos x="414633" y="216568"/>
              </a:cxn>
              <a:cxn ang="0">
                <a:pos x="389408" y="260684"/>
              </a:cxn>
              <a:cxn ang="0">
                <a:pos x="356301" y="300789"/>
              </a:cxn>
              <a:cxn ang="0">
                <a:pos x="316887" y="339558"/>
              </a:cxn>
              <a:cxn ang="0">
                <a:pos x="269590" y="374316"/>
              </a:cxn>
              <a:cxn ang="0">
                <a:pos x="212834" y="407737"/>
              </a:cxn>
              <a:cxn ang="0">
                <a:pos x="148196" y="438484"/>
              </a:cxn>
              <a:cxn ang="0">
                <a:pos x="148196" y="533400"/>
              </a:cxn>
              <a:cxn ang="0">
                <a:pos x="0" y="343568"/>
              </a:cxn>
              <a:cxn ang="0">
                <a:pos x="148196" y="153737"/>
              </a:cxn>
              <a:cxn ang="0">
                <a:pos x="148196" y="248653"/>
              </a:cxn>
              <a:cxn ang="0">
                <a:pos x="176574" y="245979"/>
              </a:cxn>
              <a:cxn ang="0">
                <a:pos x="208105" y="237958"/>
              </a:cxn>
              <a:cxn ang="0">
                <a:pos x="241212" y="224589"/>
              </a:cxn>
              <a:cxn ang="0">
                <a:pos x="274320" y="207211"/>
              </a:cxn>
              <a:cxn ang="0">
                <a:pos x="309004" y="187158"/>
              </a:cxn>
              <a:cxn ang="0">
                <a:pos x="340535" y="164432"/>
              </a:cxn>
              <a:cxn ang="0">
                <a:pos x="372066" y="139032"/>
              </a:cxn>
              <a:cxn ang="0">
                <a:pos x="398868" y="110958"/>
              </a:cxn>
              <a:cxn ang="0">
                <a:pos x="422516" y="82884"/>
              </a:cxn>
              <a:cxn ang="0">
                <a:pos x="439858" y="54811"/>
              </a:cxn>
              <a:cxn ang="0">
                <a:pos x="452470" y="26737"/>
              </a:cxn>
              <a:cxn ang="0">
                <a:pos x="455623" y="0"/>
              </a:cxn>
              <a:cxn ang="0">
                <a:pos x="4572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96633">
                  <a:alpha val="100000"/>
                </a:srgbClr>
              </a:gs>
              <a:gs pos="100000">
                <a:srgbClr val="DFCEB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6" name="Freeform 23"/>
          <p:cNvSpPr/>
          <p:nvPr/>
        </p:nvSpPr>
        <p:spPr>
          <a:xfrm>
            <a:off x="3276600" y="4706938"/>
            <a:ext cx="457200" cy="533400"/>
          </a:xfrm>
          <a:custGeom>
            <a:avLst/>
            <a:gdLst/>
            <a:ahLst/>
            <a:cxnLst>
              <a:cxn ang="0">
                <a:pos x="457200" y="0"/>
              </a:cxn>
              <a:cxn ang="0">
                <a:pos x="455623" y="60158"/>
              </a:cxn>
              <a:cxn ang="0">
                <a:pos x="447741" y="116305"/>
              </a:cxn>
              <a:cxn ang="0">
                <a:pos x="435128" y="168442"/>
              </a:cxn>
              <a:cxn ang="0">
                <a:pos x="414633" y="216568"/>
              </a:cxn>
              <a:cxn ang="0">
                <a:pos x="389408" y="260684"/>
              </a:cxn>
              <a:cxn ang="0">
                <a:pos x="356301" y="300789"/>
              </a:cxn>
              <a:cxn ang="0">
                <a:pos x="316887" y="339558"/>
              </a:cxn>
              <a:cxn ang="0">
                <a:pos x="269590" y="374316"/>
              </a:cxn>
              <a:cxn ang="0">
                <a:pos x="212834" y="407737"/>
              </a:cxn>
              <a:cxn ang="0">
                <a:pos x="148196" y="438484"/>
              </a:cxn>
              <a:cxn ang="0">
                <a:pos x="148196" y="533400"/>
              </a:cxn>
              <a:cxn ang="0">
                <a:pos x="0" y="343568"/>
              </a:cxn>
              <a:cxn ang="0">
                <a:pos x="148196" y="153737"/>
              </a:cxn>
              <a:cxn ang="0">
                <a:pos x="148196" y="248653"/>
              </a:cxn>
              <a:cxn ang="0">
                <a:pos x="176574" y="245979"/>
              </a:cxn>
              <a:cxn ang="0">
                <a:pos x="208105" y="237958"/>
              </a:cxn>
              <a:cxn ang="0">
                <a:pos x="241212" y="224589"/>
              </a:cxn>
              <a:cxn ang="0">
                <a:pos x="274320" y="207211"/>
              </a:cxn>
              <a:cxn ang="0">
                <a:pos x="309004" y="187158"/>
              </a:cxn>
              <a:cxn ang="0">
                <a:pos x="340535" y="164432"/>
              </a:cxn>
              <a:cxn ang="0">
                <a:pos x="372066" y="139032"/>
              </a:cxn>
              <a:cxn ang="0">
                <a:pos x="398868" y="110958"/>
              </a:cxn>
              <a:cxn ang="0">
                <a:pos x="422516" y="82884"/>
              </a:cxn>
              <a:cxn ang="0">
                <a:pos x="439858" y="54811"/>
              </a:cxn>
              <a:cxn ang="0">
                <a:pos x="452470" y="26737"/>
              </a:cxn>
              <a:cxn ang="0">
                <a:pos x="455623" y="0"/>
              </a:cxn>
              <a:cxn ang="0">
                <a:pos x="4572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96633">
                  <a:alpha val="100000"/>
                </a:srgbClr>
              </a:gs>
              <a:gs pos="100000">
                <a:srgbClr val="DFCEB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对策：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调整绩效考核指标。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4515" name="Group 5"/>
          <p:cNvGrpSpPr/>
          <p:nvPr/>
        </p:nvGrpSpPr>
        <p:grpSpPr>
          <a:xfrm>
            <a:off x="4178300" y="2578100"/>
            <a:ext cx="4038600" cy="3176588"/>
            <a:chOff x="3168" y="2016"/>
            <a:chExt cx="1852" cy="1488"/>
          </a:xfrm>
        </p:grpSpPr>
        <p:sp>
          <p:nvSpPr>
            <p:cNvPr id="64519" name="Rectangle 6"/>
            <p:cNvSpPr/>
            <p:nvPr/>
          </p:nvSpPr>
          <p:spPr>
            <a:xfrm>
              <a:off x="4032" y="2352"/>
              <a:ext cx="96" cy="960"/>
            </a:xfrm>
            <a:prstGeom prst="rect">
              <a:avLst/>
            </a:prstGeom>
            <a:solidFill>
              <a:srgbClr val="00007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520" name="Freeform 7"/>
            <p:cNvSpPr/>
            <p:nvPr/>
          </p:nvSpPr>
          <p:spPr>
            <a:xfrm>
              <a:off x="3696" y="3306"/>
              <a:ext cx="767" cy="198"/>
            </a:xfrm>
            <a:custGeom>
              <a:avLst/>
              <a:gdLst/>
              <a:ahLst/>
              <a:cxnLst>
                <a:cxn ang="0">
                  <a:pos x="767" y="198"/>
                </a:cxn>
                <a:cxn ang="0">
                  <a:pos x="763" y="178"/>
                </a:cxn>
                <a:cxn ang="0">
                  <a:pos x="756" y="158"/>
                </a:cxn>
                <a:cxn ang="0">
                  <a:pos x="745" y="139"/>
                </a:cxn>
                <a:cxn ang="0">
                  <a:pos x="730" y="121"/>
                </a:cxn>
                <a:cxn ang="0">
                  <a:pos x="713" y="104"/>
                </a:cxn>
                <a:cxn ang="0">
                  <a:pos x="693" y="87"/>
                </a:cxn>
                <a:cxn ang="0">
                  <a:pos x="672" y="72"/>
                </a:cxn>
                <a:cxn ang="0">
                  <a:pos x="647" y="58"/>
                </a:cxn>
                <a:cxn ang="0">
                  <a:pos x="619" y="45"/>
                </a:cxn>
                <a:cxn ang="0">
                  <a:pos x="591" y="34"/>
                </a:cxn>
                <a:cxn ang="0">
                  <a:pos x="560" y="24"/>
                </a:cxn>
                <a:cxn ang="0">
                  <a:pos x="528" y="15"/>
                </a:cxn>
                <a:cxn ang="0">
                  <a:pos x="493" y="9"/>
                </a:cxn>
                <a:cxn ang="0">
                  <a:pos x="458" y="4"/>
                </a:cxn>
                <a:cxn ang="0">
                  <a:pos x="421" y="1"/>
                </a:cxn>
                <a:cxn ang="0">
                  <a:pos x="384" y="0"/>
                </a:cxn>
                <a:cxn ang="0">
                  <a:pos x="346" y="1"/>
                </a:cxn>
                <a:cxn ang="0">
                  <a:pos x="310" y="4"/>
                </a:cxn>
                <a:cxn ang="0">
                  <a:pos x="275" y="9"/>
                </a:cxn>
                <a:cxn ang="0">
                  <a:pos x="241" y="15"/>
                </a:cxn>
                <a:cxn ang="0">
                  <a:pos x="208" y="24"/>
                </a:cxn>
                <a:cxn ang="0">
                  <a:pos x="178" y="34"/>
                </a:cxn>
                <a:cxn ang="0">
                  <a:pos x="148" y="45"/>
                </a:cxn>
                <a:cxn ang="0">
                  <a:pos x="121" y="58"/>
                </a:cxn>
                <a:cxn ang="0">
                  <a:pos x="97" y="72"/>
                </a:cxn>
                <a:cxn ang="0">
                  <a:pos x="74" y="87"/>
                </a:cxn>
                <a:cxn ang="0">
                  <a:pos x="55" y="104"/>
                </a:cxn>
                <a:cxn ang="0">
                  <a:pos x="37" y="121"/>
                </a:cxn>
                <a:cxn ang="0">
                  <a:pos x="23" y="139"/>
                </a:cxn>
                <a:cxn ang="0">
                  <a:pos x="12" y="158"/>
                </a:cxn>
                <a:cxn ang="0">
                  <a:pos x="5" y="178"/>
                </a:cxn>
                <a:cxn ang="0">
                  <a:pos x="0" y="198"/>
                </a:cxn>
                <a:cxn ang="0">
                  <a:pos x="767" y="198"/>
                </a:cxn>
              </a:cxnLst>
              <a:pathLst>
                <a:path w="767" h="198">
                  <a:moveTo>
                    <a:pt x="767" y="198"/>
                  </a:moveTo>
                  <a:lnTo>
                    <a:pt x="763" y="178"/>
                  </a:lnTo>
                  <a:lnTo>
                    <a:pt x="756" y="158"/>
                  </a:lnTo>
                  <a:lnTo>
                    <a:pt x="745" y="139"/>
                  </a:lnTo>
                  <a:lnTo>
                    <a:pt x="730" y="121"/>
                  </a:lnTo>
                  <a:lnTo>
                    <a:pt x="713" y="104"/>
                  </a:lnTo>
                  <a:lnTo>
                    <a:pt x="693" y="87"/>
                  </a:lnTo>
                  <a:lnTo>
                    <a:pt x="672" y="72"/>
                  </a:lnTo>
                  <a:lnTo>
                    <a:pt x="647" y="58"/>
                  </a:lnTo>
                  <a:lnTo>
                    <a:pt x="619" y="45"/>
                  </a:lnTo>
                  <a:lnTo>
                    <a:pt x="591" y="34"/>
                  </a:lnTo>
                  <a:lnTo>
                    <a:pt x="560" y="24"/>
                  </a:lnTo>
                  <a:lnTo>
                    <a:pt x="528" y="15"/>
                  </a:lnTo>
                  <a:lnTo>
                    <a:pt x="493" y="9"/>
                  </a:lnTo>
                  <a:lnTo>
                    <a:pt x="458" y="4"/>
                  </a:lnTo>
                  <a:lnTo>
                    <a:pt x="421" y="1"/>
                  </a:lnTo>
                  <a:lnTo>
                    <a:pt x="384" y="0"/>
                  </a:lnTo>
                  <a:lnTo>
                    <a:pt x="346" y="1"/>
                  </a:lnTo>
                  <a:lnTo>
                    <a:pt x="310" y="4"/>
                  </a:lnTo>
                  <a:lnTo>
                    <a:pt x="275" y="9"/>
                  </a:lnTo>
                  <a:lnTo>
                    <a:pt x="241" y="15"/>
                  </a:lnTo>
                  <a:lnTo>
                    <a:pt x="208" y="24"/>
                  </a:lnTo>
                  <a:lnTo>
                    <a:pt x="178" y="34"/>
                  </a:lnTo>
                  <a:lnTo>
                    <a:pt x="148" y="45"/>
                  </a:lnTo>
                  <a:lnTo>
                    <a:pt x="121" y="58"/>
                  </a:lnTo>
                  <a:lnTo>
                    <a:pt x="97" y="72"/>
                  </a:lnTo>
                  <a:lnTo>
                    <a:pt x="74" y="87"/>
                  </a:lnTo>
                  <a:lnTo>
                    <a:pt x="55" y="104"/>
                  </a:lnTo>
                  <a:lnTo>
                    <a:pt x="37" y="121"/>
                  </a:lnTo>
                  <a:lnTo>
                    <a:pt x="23" y="139"/>
                  </a:lnTo>
                  <a:lnTo>
                    <a:pt x="12" y="158"/>
                  </a:lnTo>
                  <a:lnTo>
                    <a:pt x="5" y="178"/>
                  </a:lnTo>
                  <a:lnTo>
                    <a:pt x="0" y="198"/>
                  </a:lnTo>
                  <a:lnTo>
                    <a:pt x="767" y="198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1" name="Freeform 8"/>
            <p:cNvSpPr/>
            <p:nvPr/>
          </p:nvSpPr>
          <p:spPr>
            <a:xfrm>
              <a:off x="3482" y="2640"/>
              <a:ext cx="201" cy="391"/>
            </a:xfrm>
            <a:custGeom>
              <a:avLst/>
              <a:gdLst/>
              <a:ahLst/>
              <a:cxnLst>
                <a:cxn ang="0">
                  <a:pos x="201" y="385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182" y="391"/>
                </a:cxn>
                <a:cxn ang="0">
                  <a:pos x="201" y="385"/>
                </a:cxn>
              </a:cxnLst>
              <a:pathLst>
                <a:path w="162" h="389">
                  <a:moveTo>
                    <a:pt x="162" y="383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47" y="389"/>
                  </a:lnTo>
                  <a:lnTo>
                    <a:pt x="162" y="383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2" name="Freeform 9"/>
            <p:cNvSpPr/>
            <p:nvPr/>
          </p:nvSpPr>
          <p:spPr>
            <a:xfrm>
              <a:off x="3437" y="2640"/>
              <a:ext cx="54" cy="41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18"/>
                </a:cxn>
                <a:cxn ang="0">
                  <a:pos x="15" y="419"/>
                </a:cxn>
                <a:cxn ang="0">
                  <a:pos x="54" y="1"/>
                </a:cxn>
                <a:cxn ang="0">
                  <a:pos x="39" y="0"/>
                </a:cxn>
              </a:cxnLst>
              <a:pathLst>
                <a:path w="54" h="419">
                  <a:moveTo>
                    <a:pt x="39" y="0"/>
                  </a:moveTo>
                  <a:lnTo>
                    <a:pt x="0" y="418"/>
                  </a:lnTo>
                  <a:lnTo>
                    <a:pt x="15" y="419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3" name="Freeform 10"/>
            <p:cNvSpPr/>
            <p:nvPr/>
          </p:nvSpPr>
          <p:spPr>
            <a:xfrm>
              <a:off x="3206" y="2640"/>
              <a:ext cx="250" cy="403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0" y="395"/>
                </a:cxn>
                <a:cxn ang="0">
                  <a:pos x="14" y="403"/>
                </a:cxn>
                <a:cxn ang="0">
                  <a:pos x="250" y="7"/>
                </a:cxn>
                <a:cxn ang="0">
                  <a:pos x="236" y="0"/>
                </a:cxn>
              </a:cxnLst>
              <a:pathLst>
                <a:path w="239" h="391">
                  <a:moveTo>
                    <a:pt x="226" y="0"/>
                  </a:moveTo>
                  <a:lnTo>
                    <a:pt x="0" y="383"/>
                  </a:lnTo>
                  <a:lnTo>
                    <a:pt x="13" y="391"/>
                  </a:lnTo>
                  <a:lnTo>
                    <a:pt x="239" y="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4" name="Freeform 11"/>
            <p:cNvSpPr/>
            <p:nvPr/>
          </p:nvSpPr>
          <p:spPr>
            <a:xfrm rot="-1137558">
              <a:off x="3394" y="2208"/>
              <a:ext cx="1406" cy="248"/>
            </a:xfrm>
            <a:custGeom>
              <a:avLst/>
              <a:gdLst/>
              <a:ahLst/>
              <a:cxnLst>
                <a:cxn ang="0">
                  <a:pos x="1399" y="0"/>
                </a:cxn>
                <a:cxn ang="0">
                  <a:pos x="1406" y="52"/>
                </a:cxn>
                <a:cxn ang="0">
                  <a:pos x="7" y="248"/>
                </a:cxn>
                <a:cxn ang="0">
                  <a:pos x="0" y="196"/>
                </a:cxn>
                <a:cxn ang="0">
                  <a:pos x="1399" y="0"/>
                </a:cxn>
              </a:cxnLst>
              <a:pathLst>
                <a:path w="1406" h="248">
                  <a:moveTo>
                    <a:pt x="1399" y="0"/>
                  </a:moveTo>
                  <a:lnTo>
                    <a:pt x="1406" y="52"/>
                  </a:lnTo>
                  <a:lnTo>
                    <a:pt x="7" y="248"/>
                  </a:lnTo>
                  <a:lnTo>
                    <a:pt x="0" y="1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5" name="Freeform 12"/>
            <p:cNvSpPr/>
            <p:nvPr/>
          </p:nvSpPr>
          <p:spPr>
            <a:xfrm>
              <a:off x="3978" y="2160"/>
              <a:ext cx="150" cy="149"/>
            </a:xfrm>
            <a:custGeom>
              <a:avLst/>
              <a:gdLst/>
              <a:ahLst/>
              <a:cxnLst>
                <a:cxn ang="0">
                  <a:pos x="75" y="149"/>
                </a:cxn>
                <a:cxn ang="0">
                  <a:pos x="90" y="148"/>
                </a:cxn>
                <a:cxn ang="0">
                  <a:pos x="105" y="144"/>
                </a:cxn>
                <a:cxn ang="0">
                  <a:pos x="118" y="136"/>
                </a:cxn>
                <a:cxn ang="0">
                  <a:pos x="129" y="128"/>
                </a:cxn>
                <a:cxn ang="0">
                  <a:pos x="137" y="117"/>
                </a:cxn>
                <a:cxn ang="0">
                  <a:pos x="145" y="104"/>
                </a:cxn>
                <a:cxn ang="0">
                  <a:pos x="149" y="89"/>
                </a:cxn>
                <a:cxn ang="0">
                  <a:pos x="150" y="74"/>
                </a:cxn>
                <a:cxn ang="0">
                  <a:pos x="149" y="59"/>
                </a:cxn>
                <a:cxn ang="0">
                  <a:pos x="145" y="46"/>
                </a:cxn>
                <a:cxn ang="0">
                  <a:pos x="137" y="33"/>
                </a:cxn>
                <a:cxn ang="0">
                  <a:pos x="129" y="22"/>
                </a:cxn>
                <a:cxn ang="0">
                  <a:pos x="118" y="13"/>
                </a:cxn>
                <a:cxn ang="0">
                  <a:pos x="105" y="6"/>
                </a:cxn>
                <a:cxn ang="0">
                  <a:pos x="90" y="1"/>
                </a:cxn>
                <a:cxn ang="0">
                  <a:pos x="75" y="0"/>
                </a:cxn>
                <a:cxn ang="0">
                  <a:pos x="60" y="1"/>
                </a:cxn>
                <a:cxn ang="0">
                  <a:pos x="46" y="6"/>
                </a:cxn>
                <a:cxn ang="0">
                  <a:pos x="33" y="13"/>
                </a:cxn>
                <a:cxn ang="0">
                  <a:pos x="22" y="22"/>
                </a:cxn>
                <a:cxn ang="0">
                  <a:pos x="13" y="33"/>
                </a:cxn>
                <a:cxn ang="0">
                  <a:pos x="6" y="46"/>
                </a:cxn>
                <a:cxn ang="0">
                  <a:pos x="1" y="59"/>
                </a:cxn>
                <a:cxn ang="0">
                  <a:pos x="0" y="74"/>
                </a:cxn>
                <a:cxn ang="0">
                  <a:pos x="1" y="89"/>
                </a:cxn>
                <a:cxn ang="0">
                  <a:pos x="6" y="104"/>
                </a:cxn>
                <a:cxn ang="0">
                  <a:pos x="13" y="117"/>
                </a:cxn>
                <a:cxn ang="0">
                  <a:pos x="22" y="128"/>
                </a:cxn>
                <a:cxn ang="0">
                  <a:pos x="33" y="136"/>
                </a:cxn>
                <a:cxn ang="0">
                  <a:pos x="46" y="144"/>
                </a:cxn>
                <a:cxn ang="0">
                  <a:pos x="60" y="148"/>
                </a:cxn>
                <a:cxn ang="0">
                  <a:pos x="75" y="149"/>
                </a:cxn>
              </a:cxnLst>
              <a:pathLst>
                <a:path w="150" h="149">
                  <a:moveTo>
                    <a:pt x="75" y="149"/>
                  </a:moveTo>
                  <a:lnTo>
                    <a:pt x="90" y="148"/>
                  </a:lnTo>
                  <a:lnTo>
                    <a:pt x="105" y="144"/>
                  </a:lnTo>
                  <a:lnTo>
                    <a:pt x="118" y="136"/>
                  </a:lnTo>
                  <a:lnTo>
                    <a:pt x="129" y="128"/>
                  </a:lnTo>
                  <a:lnTo>
                    <a:pt x="137" y="117"/>
                  </a:lnTo>
                  <a:lnTo>
                    <a:pt x="145" y="104"/>
                  </a:lnTo>
                  <a:lnTo>
                    <a:pt x="149" y="89"/>
                  </a:lnTo>
                  <a:lnTo>
                    <a:pt x="150" y="74"/>
                  </a:lnTo>
                  <a:lnTo>
                    <a:pt x="149" y="59"/>
                  </a:lnTo>
                  <a:lnTo>
                    <a:pt x="145" y="46"/>
                  </a:lnTo>
                  <a:lnTo>
                    <a:pt x="137" y="33"/>
                  </a:lnTo>
                  <a:lnTo>
                    <a:pt x="129" y="22"/>
                  </a:lnTo>
                  <a:lnTo>
                    <a:pt x="118" y="13"/>
                  </a:lnTo>
                  <a:lnTo>
                    <a:pt x="105" y="6"/>
                  </a:lnTo>
                  <a:lnTo>
                    <a:pt x="90" y="1"/>
                  </a:lnTo>
                  <a:lnTo>
                    <a:pt x="75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3"/>
                  </a:lnTo>
                  <a:lnTo>
                    <a:pt x="22" y="22"/>
                  </a:lnTo>
                  <a:lnTo>
                    <a:pt x="13" y="33"/>
                  </a:lnTo>
                  <a:lnTo>
                    <a:pt x="6" y="46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6" y="104"/>
                  </a:lnTo>
                  <a:lnTo>
                    <a:pt x="13" y="117"/>
                  </a:lnTo>
                  <a:lnTo>
                    <a:pt x="22" y="128"/>
                  </a:lnTo>
                  <a:lnTo>
                    <a:pt x="33" y="136"/>
                  </a:lnTo>
                  <a:lnTo>
                    <a:pt x="46" y="144"/>
                  </a:lnTo>
                  <a:lnTo>
                    <a:pt x="60" y="148"/>
                  </a:lnTo>
                  <a:lnTo>
                    <a:pt x="75" y="149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6" name="Freeform 13"/>
            <p:cNvSpPr/>
            <p:nvPr/>
          </p:nvSpPr>
          <p:spPr>
            <a:xfrm>
              <a:off x="4498" y="2038"/>
              <a:ext cx="165" cy="394"/>
            </a:xfrm>
            <a:custGeom>
              <a:avLst/>
              <a:gdLst/>
              <a:ahLst/>
              <a:cxnLst>
                <a:cxn ang="0">
                  <a:pos x="14" y="394"/>
                </a:cxn>
                <a:cxn ang="0">
                  <a:pos x="165" y="0"/>
                </a:cxn>
                <a:cxn ang="0">
                  <a:pos x="146" y="5"/>
                </a:cxn>
                <a:cxn ang="0">
                  <a:pos x="0" y="388"/>
                </a:cxn>
                <a:cxn ang="0">
                  <a:pos x="14" y="394"/>
                </a:cxn>
              </a:cxnLst>
              <a:pathLst>
                <a:path w="165" h="394">
                  <a:moveTo>
                    <a:pt x="14" y="394"/>
                  </a:moveTo>
                  <a:lnTo>
                    <a:pt x="165" y="0"/>
                  </a:lnTo>
                  <a:lnTo>
                    <a:pt x="146" y="5"/>
                  </a:lnTo>
                  <a:lnTo>
                    <a:pt x="0" y="388"/>
                  </a:lnTo>
                  <a:lnTo>
                    <a:pt x="14" y="394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7" name="Freeform 14"/>
            <p:cNvSpPr/>
            <p:nvPr/>
          </p:nvSpPr>
          <p:spPr>
            <a:xfrm>
              <a:off x="4689" y="2030"/>
              <a:ext cx="56" cy="4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" y="419"/>
                </a:cxn>
                <a:cxn ang="0">
                  <a:pos x="56" y="418"/>
                </a:cxn>
                <a:cxn ang="0">
                  <a:pos x="15" y="0"/>
                </a:cxn>
                <a:cxn ang="0">
                  <a:pos x="0" y="1"/>
                </a:cxn>
              </a:cxnLst>
              <a:pathLst>
                <a:path w="56" h="419">
                  <a:moveTo>
                    <a:pt x="0" y="1"/>
                  </a:moveTo>
                  <a:lnTo>
                    <a:pt x="40" y="419"/>
                  </a:lnTo>
                  <a:lnTo>
                    <a:pt x="56" y="418"/>
                  </a:lnTo>
                  <a:lnTo>
                    <a:pt x="1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8" name="Freeform 15"/>
            <p:cNvSpPr/>
            <p:nvPr/>
          </p:nvSpPr>
          <p:spPr>
            <a:xfrm>
              <a:off x="4721" y="2016"/>
              <a:ext cx="254" cy="4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1" y="417"/>
                </a:cxn>
                <a:cxn ang="0">
                  <a:pos x="254" y="409"/>
                </a:cxn>
                <a:cxn ang="0">
                  <a:pos x="13" y="0"/>
                </a:cxn>
                <a:cxn ang="0">
                  <a:pos x="0" y="7"/>
                </a:cxn>
              </a:cxnLst>
              <a:pathLst>
                <a:path w="254" h="417">
                  <a:moveTo>
                    <a:pt x="0" y="7"/>
                  </a:moveTo>
                  <a:lnTo>
                    <a:pt x="241" y="417"/>
                  </a:lnTo>
                  <a:lnTo>
                    <a:pt x="254" y="409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9" name="Freeform 16"/>
            <p:cNvSpPr/>
            <p:nvPr/>
          </p:nvSpPr>
          <p:spPr>
            <a:xfrm>
              <a:off x="3168" y="3022"/>
              <a:ext cx="554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1" y="36"/>
                </a:cxn>
                <a:cxn ang="0">
                  <a:pos x="5" y="63"/>
                </a:cxn>
                <a:cxn ang="0">
                  <a:pos x="12" y="90"/>
                </a:cxn>
                <a:cxn ang="0">
                  <a:pos x="22" y="115"/>
                </a:cxn>
                <a:cxn ang="0">
                  <a:pos x="34" y="140"/>
                </a:cxn>
                <a:cxn ang="0">
                  <a:pos x="48" y="163"/>
                </a:cxn>
                <a:cxn ang="0">
                  <a:pos x="63" y="184"/>
                </a:cxn>
                <a:cxn ang="0">
                  <a:pos x="81" y="204"/>
                </a:cxn>
                <a:cxn ang="0">
                  <a:pos x="101" y="222"/>
                </a:cxn>
                <a:cxn ang="0">
                  <a:pos x="122" y="237"/>
                </a:cxn>
                <a:cxn ang="0">
                  <a:pos x="145" y="252"/>
                </a:cxn>
                <a:cxn ang="0">
                  <a:pos x="170" y="264"/>
                </a:cxn>
                <a:cxn ang="0">
                  <a:pos x="195" y="273"/>
                </a:cxn>
                <a:cxn ang="0">
                  <a:pos x="222" y="280"/>
                </a:cxn>
                <a:cxn ang="0">
                  <a:pos x="249" y="284"/>
                </a:cxn>
                <a:cxn ang="0">
                  <a:pos x="277" y="285"/>
                </a:cxn>
                <a:cxn ang="0">
                  <a:pos x="306" y="284"/>
                </a:cxn>
                <a:cxn ang="0">
                  <a:pos x="333" y="280"/>
                </a:cxn>
                <a:cxn ang="0">
                  <a:pos x="359" y="273"/>
                </a:cxn>
                <a:cxn ang="0">
                  <a:pos x="385" y="264"/>
                </a:cxn>
                <a:cxn ang="0">
                  <a:pos x="409" y="252"/>
                </a:cxn>
                <a:cxn ang="0">
                  <a:pos x="432" y="237"/>
                </a:cxn>
                <a:cxn ang="0">
                  <a:pos x="452" y="222"/>
                </a:cxn>
                <a:cxn ang="0">
                  <a:pos x="473" y="204"/>
                </a:cxn>
                <a:cxn ang="0">
                  <a:pos x="491" y="184"/>
                </a:cxn>
                <a:cxn ang="0">
                  <a:pos x="507" y="163"/>
                </a:cxn>
                <a:cxn ang="0">
                  <a:pos x="520" y="140"/>
                </a:cxn>
                <a:cxn ang="0">
                  <a:pos x="532" y="115"/>
                </a:cxn>
                <a:cxn ang="0">
                  <a:pos x="542" y="90"/>
                </a:cxn>
                <a:cxn ang="0">
                  <a:pos x="548" y="63"/>
                </a:cxn>
                <a:cxn ang="0">
                  <a:pos x="553" y="36"/>
                </a:cxn>
                <a:cxn ang="0">
                  <a:pos x="554" y="8"/>
                </a:cxn>
                <a:cxn ang="0">
                  <a:pos x="554" y="5"/>
                </a:cxn>
                <a:cxn ang="0">
                  <a:pos x="554" y="3"/>
                </a:cxn>
                <a:cxn ang="0">
                  <a:pos x="554" y="2"/>
                </a:cxn>
                <a:cxn ang="0">
                  <a:pos x="554" y="0"/>
                </a:cxn>
                <a:cxn ang="0">
                  <a:pos x="0" y="0"/>
                </a:cxn>
              </a:cxnLst>
              <a:pathLst>
                <a:path w="554" h="285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36"/>
                  </a:lnTo>
                  <a:lnTo>
                    <a:pt x="5" y="63"/>
                  </a:lnTo>
                  <a:lnTo>
                    <a:pt x="12" y="90"/>
                  </a:lnTo>
                  <a:lnTo>
                    <a:pt x="22" y="115"/>
                  </a:lnTo>
                  <a:lnTo>
                    <a:pt x="34" y="140"/>
                  </a:lnTo>
                  <a:lnTo>
                    <a:pt x="48" y="163"/>
                  </a:lnTo>
                  <a:lnTo>
                    <a:pt x="63" y="184"/>
                  </a:lnTo>
                  <a:lnTo>
                    <a:pt x="81" y="204"/>
                  </a:lnTo>
                  <a:lnTo>
                    <a:pt x="101" y="222"/>
                  </a:lnTo>
                  <a:lnTo>
                    <a:pt x="122" y="237"/>
                  </a:lnTo>
                  <a:lnTo>
                    <a:pt x="145" y="252"/>
                  </a:lnTo>
                  <a:lnTo>
                    <a:pt x="170" y="264"/>
                  </a:lnTo>
                  <a:lnTo>
                    <a:pt x="195" y="273"/>
                  </a:lnTo>
                  <a:lnTo>
                    <a:pt x="222" y="280"/>
                  </a:lnTo>
                  <a:lnTo>
                    <a:pt x="249" y="284"/>
                  </a:lnTo>
                  <a:lnTo>
                    <a:pt x="277" y="285"/>
                  </a:lnTo>
                  <a:lnTo>
                    <a:pt x="306" y="284"/>
                  </a:lnTo>
                  <a:lnTo>
                    <a:pt x="333" y="280"/>
                  </a:lnTo>
                  <a:lnTo>
                    <a:pt x="359" y="273"/>
                  </a:lnTo>
                  <a:lnTo>
                    <a:pt x="385" y="264"/>
                  </a:lnTo>
                  <a:lnTo>
                    <a:pt x="409" y="252"/>
                  </a:lnTo>
                  <a:lnTo>
                    <a:pt x="432" y="237"/>
                  </a:lnTo>
                  <a:lnTo>
                    <a:pt x="452" y="222"/>
                  </a:lnTo>
                  <a:lnTo>
                    <a:pt x="473" y="204"/>
                  </a:lnTo>
                  <a:lnTo>
                    <a:pt x="491" y="184"/>
                  </a:lnTo>
                  <a:lnTo>
                    <a:pt x="507" y="163"/>
                  </a:lnTo>
                  <a:lnTo>
                    <a:pt x="520" y="140"/>
                  </a:lnTo>
                  <a:lnTo>
                    <a:pt x="532" y="115"/>
                  </a:lnTo>
                  <a:lnTo>
                    <a:pt x="542" y="90"/>
                  </a:lnTo>
                  <a:lnTo>
                    <a:pt x="548" y="63"/>
                  </a:lnTo>
                  <a:lnTo>
                    <a:pt x="553" y="36"/>
                  </a:lnTo>
                  <a:lnTo>
                    <a:pt x="554" y="8"/>
                  </a:lnTo>
                  <a:lnTo>
                    <a:pt x="554" y="5"/>
                  </a:lnTo>
                  <a:lnTo>
                    <a:pt x="554" y="3"/>
                  </a:lnTo>
                  <a:lnTo>
                    <a:pt x="554" y="2"/>
                  </a:lnTo>
                  <a:lnTo>
                    <a:pt x="5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0" name="Freeform 17"/>
            <p:cNvSpPr/>
            <p:nvPr/>
          </p:nvSpPr>
          <p:spPr>
            <a:xfrm>
              <a:off x="3338" y="3071"/>
              <a:ext cx="327" cy="35"/>
            </a:xfrm>
            <a:custGeom>
              <a:avLst/>
              <a:gdLst/>
              <a:ahLst/>
              <a:cxnLst>
                <a:cxn ang="0">
                  <a:pos x="317" y="35"/>
                </a:cxn>
                <a:cxn ang="0">
                  <a:pos x="321" y="26"/>
                </a:cxn>
                <a:cxn ang="0">
                  <a:pos x="323" y="17"/>
                </a:cxn>
                <a:cxn ang="0">
                  <a:pos x="325" y="9"/>
                </a:cxn>
                <a:cxn ang="0">
                  <a:pos x="327" y="0"/>
                </a:cxn>
                <a:cxn ang="0">
                  <a:pos x="0" y="23"/>
                </a:cxn>
                <a:cxn ang="0">
                  <a:pos x="317" y="35"/>
                </a:cxn>
              </a:cxnLst>
              <a:pathLst>
                <a:path w="327" h="35">
                  <a:moveTo>
                    <a:pt x="317" y="35"/>
                  </a:moveTo>
                  <a:lnTo>
                    <a:pt x="321" y="26"/>
                  </a:lnTo>
                  <a:lnTo>
                    <a:pt x="323" y="17"/>
                  </a:lnTo>
                  <a:lnTo>
                    <a:pt x="325" y="9"/>
                  </a:lnTo>
                  <a:lnTo>
                    <a:pt x="327" y="0"/>
                  </a:lnTo>
                  <a:lnTo>
                    <a:pt x="0" y="23"/>
                  </a:lnTo>
                  <a:lnTo>
                    <a:pt x="317" y="35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1" name="Freeform 18"/>
            <p:cNvSpPr/>
            <p:nvPr/>
          </p:nvSpPr>
          <p:spPr>
            <a:xfrm>
              <a:off x="3340" y="3134"/>
              <a:ext cx="303" cy="32"/>
            </a:xfrm>
            <a:custGeom>
              <a:avLst/>
              <a:gdLst/>
              <a:ahLst/>
              <a:cxnLst>
                <a:cxn ang="0">
                  <a:pos x="286" y="32"/>
                </a:cxn>
                <a:cxn ang="0">
                  <a:pos x="290" y="24"/>
                </a:cxn>
                <a:cxn ang="0">
                  <a:pos x="296" y="17"/>
                </a:cxn>
                <a:cxn ang="0">
                  <a:pos x="300" y="8"/>
                </a:cxn>
                <a:cxn ang="0">
                  <a:pos x="303" y="0"/>
                </a:cxn>
                <a:cxn ang="0">
                  <a:pos x="0" y="22"/>
                </a:cxn>
                <a:cxn ang="0">
                  <a:pos x="286" y="32"/>
                </a:cxn>
              </a:cxnLst>
              <a:pathLst>
                <a:path w="303" h="32">
                  <a:moveTo>
                    <a:pt x="286" y="32"/>
                  </a:moveTo>
                  <a:lnTo>
                    <a:pt x="290" y="24"/>
                  </a:lnTo>
                  <a:lnTo>
                    <a:pt x="296" y="17"/>
                  </a:lnTo>
                  <a:lnTo>
                    <a:pt x="300" y="8"/>
                  </a:lnTo>
                  <a:lnTo>
                    <a:pt x="303" y="0"/>
                  </a:lnTo>
                  <a:lnTo>
                    <a:pt x="0" y="22"/>
                  </a:lnTo>
                  <a:lnTo>
                    <a:pt x="286" y="32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2" name="Freeform 19"/>
            <p:cNvSpPr/>
            <p:nvPr/>
          </p:nvSpPr>
          <p:spPr>
            <a:xfrm>
              <a:off x="3350" y="3198"/>
              <a:ext cx="252" cy="27"/>
            </a:xfrm>
            <a:custGeom>
              <a:avLst/>
              <a:gdLst/>
              <a:ahLst/>
              <a:cxnLst>
                <a:cxn ang="0">
                  <a:pos x="226" y="27"/>
                </a:cxn>
                <a:cxn ang="0">
                  <a:pos x="232" y="21"/>
                </a:cxn>
                <a:cxn ang="0">
                  <a:pos x="239" y="15"/>
                </a:cxn>
                <a:cxn ang="0">
                  <a:pos x="245" y="8"/>
                </a:cxn>
                <a:cxn ang="0">
                  <a:pos x="252" y="0"/>
                </a:cxn>
                <a:cxn ang="0">
                  <a:pos x="0" y="19"/>
                </a:cxn>
                <a:cxn ang="0">
                  <a:pos x="226" y="27"/>
                </a:cxn>
              </a:cxnLst>
              <a:pathLst>
                <a:path w="252" h="27">
                  <a:moveTo>
                    <a:pt x="226" y="27"/>
                  </a:moveTo>
                  <a:lnTo>
                    <a:pt x="232" y="21"/>
                  </a:lnTo>
                  <a:lnTo>
                    <a:pt x="239" y="15"/>
                  </a:lnTo>
                  <a:lnTo>
                    <a:pt x="245" y="8"/>
                  </a:lnTo>
                  <a:lnTo>
                    <a:pt x="252" y="0"/>
                  </a:lnTo>
                  <a:lnTo>
                    <a:pt x="0" y="19"/>
                  </a:lnTo>
                  <a:lnTo>
                    <a:pt x="226" y="27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3" name="Freeform 20"/>
            <p:cNvSpPr/>
            <p:nvPr/>
          </p:nvSpPr>
          <p:spPr>
            <a:xfrm>
              <a:off x="4464" y="2402"/>
              <a:ext cx="556" cy="28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36"/>
                </a:cxn>
                <a:cxn ang="0">
                  <a:pos x="5" y="64"/>
                </a:cxn>
                <a:cxn ang="0">
                  <a:pos x="13" y="91"/>
                </a:cxn>
                <a:cxn ang="0">
                  <a:pos x="22" y="116"/>
                </a:cxn>
                <a:cxn ang="0">
                  <a:pos x="34" y="141"/>
                </a:cxn>
                <a:cxn ang="0">
                  <a:pos x="48" y="164"/>
                </a:cxn>
                <a:cxn ang="0">
                  <a:pos x="64" y="184"/>
                </a:cxn>
                <a:cxn ang="0">
                  <a:pos x="81" y="204"/>
                </a:cxn>
                <a:cxn ang="0">
                  <a:pos x="101" y="223"/>
                </a:cxn>
                <a:cxn ang="0">
                  <a:pos x="123" y="238"/>
                </a:cxn>
                <a:cxn ang="0">
                  <a:pos x="146" y="252"/>
                </a:cxn>
                <a:cxn ang="0">
                  <a:pos x="171" y="264"/>
                </a:cxn>
                <a:cxn ang="0">
                  <a:pos x="196" y="274"/>
                </a:cxn>
                <a:cxn ang="0">
                  <a:pos x="223" y="280"/>
                </a:cxn>
                <a:cxn ang="0">
                  <a:pos x="250" y="285"/>
                </a:cxn>
                <a:cxn ang="0">
                  <a:pos x="278" y="286"/>
                </a:cxn>
                <a:cxn ang="0">
                  <a:pos x="307" y="285"/>
                </a:cxn>
                <a:cxn ang="0">
                  <a:pos x="334" y="280"/>
                </a:cxn>
                <a:cxn ang="0">
                  <a:pos x="361" y="274"/>
                </a:cxn>
                <a:cxn ang="0">
                  <a:pos x="386" y="264"/>
                </a:cxn>
                <a:cxn ang="0">
                  <a:pos x="411" y="252"/>
                </a:cxn>
                <a:cxn ang="0">
                  <a:pos x="434" y="238"/>
                </a:cxn>
                <a:cxn ang="0">
                  <a:pos x="455" y="223"/>
                </a:cxn>
                <a:cxn ang="0">
                  <a:pos x="474" y="204"/>
                </a:cxn>
                <a:cxn ang="0">
                  <a:pos x="493" y="184"/>
                </a:cxn>
                <a:cxn ang="0">
                  <a:pos x="508" y="164"/>
                </a:cxn>
                <a:cxn ang="0">
                  <a:pos x="522" y="141"/>
                </a:cxn>
                <a:cxn ang="0">
                  <a:pos x="534" y="116"/>
                </a:cxn>
                <a:cxn ang="0">
                  <a:pos x="544" y="91"/>
                </a:cxn>
                <a:cxn ang="0">
                  <a:pos x="550" y="64"/>
                </a:cxn>
                <a:cxn ang="0">
                  <a:pos x="555" y="36"/>
                </a:cxn>
                <a:cxn ang="0">
                  <a:pos x="556" y="8"/>
                </a:cxn>
                <a:cxn ang="0">
                  <a:pos x="556" y="6"/>
                </a:cxn>
                <a:cxn ang="0">
                  <a:pos x="556" y="5"/>
                </a:cxn>
                <a:cxn ang="0">
                  <a:pos x="556" y="3"/>
                </a:cxn>
                <a:cxn ang="0">
                  <a:pos x="556" y="0"/>
                </a:cxn>
                <a:cxn ang="0">
                  <a:pos x="1" y="0"/>
                </a:cxn>
              </a:cxnLst>
              <a:pathLst>
                <a:path w="556" h="286">
                  <a:moveTo>
                    <a:pt x="1" y="0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36"/>
                  </a:lnTo>
                  <a:lnTo>
                    <a:pt x="5" y="64"/>
                  </a:lnTo>
                  <a:lnTo>
                    <a:pt x="13" y="91"/>
                  </a:lnTo>
                  <a:lnTo>
                    <a:pt x="22" y="116"/>
                  </a:lnTo>
                  <a:lnTo>
                    <a:pt x="34" y="141"/>
                  </a:lnTo>
                  <a:lnTo>
                    <a:pt x="48" y="164"/>
                  </a:lnTo>
                  <a:lnTo>
                    <a:pt x="64" y="184"/>
                  </a:lnTo>
                  <a:lnTo>
                    <a:pt x="81" y="204"/>
                  </a:lnTo>
                  <a:lnTo>
                    <a:pt x="101" y="223"/>
                  </a:lnTo>
                  <a:lnTo>
                    <a:pt x="123" y="238"/>
                  </a:lnTo>
                  <a:lnTo>
                    <a:pt x="146" y="252"/>
                  </a:lnTo>
                  <a:lnTo>
                    <a:pt x="171" y="264"/>
                  </a:lnTo>
                  <a:lnTo>
                    <a:pt x="196" y="274"/>
                  </a:lnTo>
                  <a:lnTo>
                    <a:pt x="223" y="280"/>
                  </a:lnTo>
                  <a:lnTo>
                    <a:pt x="250" y="285"/>
                  </a:lnTo>
                  <a:lnTo>
                    <a:pt x="278" y="286"/>
                  </a:lnTo>
                  <a:lnTo>
                    <a:pt x="307" y="285"/>
                  </a:lnTo>
                  <a:lnTo>
                    <a:pt x="334" y="280"/>
                  </a:lnTo>
                  <a:lnTo>
                    <a:pt x="361" y="274"/>
                  </a:lnTo>
                  <a:lnTo>
                    <a:pt x="386" y="264"/>
                  </a:lnTo>
                  <a:lnTo>
                    <a:pt x="411" y="252"/>
                  </a:lnTo>
                  <a:lnTo>
                    <a:pt x="434" y="238"/>
                  </a:lnTo>
                  <a:lnTo>
                    <a:pt x="455" y="223"/>
                  </a:lnTo>
                  <a:lnTo>
                    <a:pt x="474" y="204"/>
                  </a:lnTo>
                  <a:lnTo>
                    <a:pt x="493" y="184"/>
                  </a:lnTo>
                  <a:lnTo>
                    <a:pt x="508" y="164"/>
                  </a:lnTo>
                  <a:lnTo>
                    <a:pt x="522" y="141"/>
                  </a:lnTo>
                  <a:lnTo>
                    <a:pt x="534" y="116"/>
                  </a:lnTo>
                  <a:lnTo>
                    <a:pt x="544" y="91"/>
                  </a:lnTo>
                  <a:lnTo>
                    <a:pt x="550" y="64"/>
                  </a:lnTo>
                  <a:lnTo>
                    <a:pt x="555" y="36"/>
                  </a:lnTo>
                  <a:lnTo>
                    <a:pt x="556" y="8"/>
                  </a:lnTo>
                  <a:lnTo>
                    <a:pt x="556" y="6"/>
                  </a:lnTo>
                  <a:lnTo>
                    <a:pt x="556" y="5"/>
                  </a:lnTo>
                  <a:lnTo>
                    <a:pt x="556" y="3"/>
                  </a:lnTo>
                  <a:lnTo>
                    <a:pt x="5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7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4" name="Freeform 21"/>
            <p:cNvSpPr/>
            <p:nvPr/>
          </p:nvSpPr>
          <p:spPr>
            <a:xfrm>
              <a:off x="4631" y="2466"/>
              <a:ext cx="329" cy="33"/>
            </a:xfrm>
            <a:custGeom>
              <a:avLst/>
              <a:gdLst/>
              <a:ahLst/>
              <a:cxnLst>
                <a:cxn ang="0">
                  <a:pos x="319" y="33"/>
                </a:cxn>
                <a:cxn ang="0">
                  <a:pos x="322" y="25"/>
                </a:cxn>
                <a:cxn ang="0">
                  <a:pos x="325" y="17"/>
                </a:cxn>
                <a:cxn ang="0">
                  <a:pos x="327" y="8"/>
                </a:cxn>
                <a:cxn ang="0">
                  <a:pos x="329" y="0"/>
                </a:cxn>
                <a:cxn ang="0">
                  <a:pos x="0" y="22"/>
                </a:cxn>
                <a:cxn ang="0">
                  <a:pos x="319" y="33"/>
                </a:cxn>
              </a:cxnLst>
              <a:pathLst>
                <a:path w="329" h="33">
                  <a:moveTo>
                    <a:pt x="319" y="33"/>
                  </a:moveTo>
                  <a:lnTo>
                    <a:pt x="322" y="25"/>
                  </a:lnTo>
                  <a:lnTo>
                    <a:pt x="325" y="17"/>
                  </a:lnTo>
                  <a:lnTo>
                    <a:pt x="327" y="8"/>
                  </a:lnTo>
                  <a:lnTo>
                    <a:pt x="329" y="0"/>
                  </a:lnTo>
                  <a:lnTo>
                    <a:pt x="0" y="22"/>
                  </a:lnTo>
                  <a:lnTo>
                    <a:pt x="319" y="33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5" name="Freeform 22"/>
            <p:cNvSpPr/>
            <p:nvPr/>
          </p:nvSpPr>
          <p:spPr>
            <a:xfrm>
              <a:off x="4634" y="2529"/>
              <a:ext cx="305" cy="31"/>
            </a:xfrm>
            <a:custGeom>
              <a:avLst/>
              <a:gdLst/>
              <a:ahLst/>
              <a:cxnLst>
                <a:cxn ang="0">
                  <a:pos x="288" y="31"/>
                </a:cxn>
                <a:cxn ang="0">
                  <a:pos x="292" y="24"/>
                </a:cxn>
                <a:cxn ang="0">
                  <a:pos x="297" y="15"/>
                </a:cxn>
                <a:cxn ang="0">
                  <a:pos x="301" y="7"/>
                </a:cxn>
                <a:cxn ang="0">
                  <a:pos x="305" y="0"/>
                </a:cxn>
                <a:cxn ang="0">
                  <a:pos x="0" y="20"/>
                </a:cxn>
                <a:cxn ang="0">
                  <a:pos x="288" y="31"/>
                </a:cxn>
              </a:cxnLst>
              <a:pathLst>
                <a:path w="305" h="31">
                  <a:moveTo>
                    <a:pt x="288" y="31"/>
                  </a:moveTo>
                  <a:lnTo>
                    <a:pt x="292" y="24"/>
                  </a:lnTo>
                  <a:lnTo>
                    <a:pt x="297" y="15"/>
                  </a:lnTo>
                  <a:lnTo>
                    <a:pt x="301" y="7"/>
                  </a:lnTo>
                  <a:lnTo>
                    <a:pt x="305" y="0"/>
                  </a:lnTo>
                  <a:lnTo>
                    <a:pt x="0" y="20"/>
                  </a:lnTo>
                  <a:lnTo>
                    <a:pt x="288" y="31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6" name="Freeform 23"/>
            <p:cNvSpPr/>
            <p:nvPr/>
          </p:nvSpPr>
          <p:spPr>
            <a:xfrm>
              <a:off x="4644" y="2593"/>
              <a:ext cx="253" cy="26"/>
            </a:xfrm>
            <a:custGeom>
              <a:avLst/>
              <a:gdLst/>
              <a:ahLst/>
              <a:cxnLst>
                <a:cxn ang="0">
                  <a:pos x="227" y="26"/>
                </a:cxn>
                <a:cxn ang="0">
                  <a:pos x="234" y="20"/>
                </a:cxn>
                <a:cxn ang="0">
                  <a:pos x="241" y="13"/>
                </a:cxn>
                <a:cxn ang="0">
                  <a:pos x="247" y="7"/>
                </a:cxn>
                <a:cxn ang="0">
                  <a:pos x="253" y="0"/>
                </a:cxn>
                <a:cxn ang="0">
                  <a:pos x="0" y="17"/>
                </a:cxn>
                <a:cxn ang="0">
                  <a:pos x="227" y="26"/>
                </a:cxn>
              </a:cxnLst>
              <a:pathLst>
                <a:path w="253" h="26">
                  <a:moveTo>
                    <a:pt x="227" y="26"/>
                  </a:moveTo>
                  <a:lnTo>
                    <a:pt x="234" y="20"/>
                  </a:lnTo>
                  <a:lnTo>
                    <a:pt x="241" y="13"/>
                  </a:lnTo>
                  <a:lnTo>
                    <a:pt x="247" y="7"/>
                  </a:lnTo>
                  <a:lnTo>
                    <a:pt x="253" y="0"/>
                  </a:lnTo>
                  <a:lnTo>
                    <a:pt x="0" y="17"/>
                  </a:lnTo>
                  <a:lnTo>
                    <a:pt x="227" y="26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7" name="Freeform 24"/>
            <p:cNvSpPr/>
            <p:nvPr/>
          </p:nvSpPr>
          <p:spPr>
            <a:xfrm>
              <a:off x="3949" y="3369"/>
              <a:ext cx="373" cy="26"/>
            </a:xfrm>
            <a:custGeom>
              <a:avLst/>
              <a:gdLst/>
              <a:ahLst/>
              <a:cxnLst>
                <a:cxn ang="0">
                  <a:pos x="373" y="26"/>
                </a:cxn>
                <a:cxn ang="0">
                  <a:pos x="368" y="23"/>
                </a:cxn>
                <a:cxn ang="0">
                  <a:pos x="361" y="20"/>
                </a:cxn>
                <a:cxn ang="0">
                  <a:pos x="356" y="17"/>
                </a:cxn>
                <a:cxn ang="0">
                  <a:pos x="349" y="13"/>
                </a:cxn>
                <a:cxn ang="0">
                  <a:pos x="344" y="10"/>
                </a:cxn>
                <a:cxn ang="0">
                  <a:pos x="337" y="7"/>
                </a:cxn>
                <a:cxn ang="0">
                  <a:pos x="331" y="3"/>
                </a:cxn>
                <a:cxn ang="0">
                  <a:pos x="324" y="0"/>
                </a:cxn>
                <a:cxn ang="0">
                  <a:pos x="0" y="14"/>
                </a:cxn>
                <a:cxn ang="0">
                  <a:pos x="373" y="26"/>
                </a:cxn>
              </a:cxnLst>
              <a:pathLst>
                <a:path w="373" h="26">
                  <a:moveTo>
                    <a:pt x="373" y="26"/>
                  </a:moveTo>
                  <a:lnTo>
                    <a:pt x="368" y="23"/>
                  </a:lnTo>
                  <a:lnTo>
                    <a:pt x="361" y="20"/>
                  </a:lnTo>
                  <a:lnTo>
                    <a:pt x="356" y="17"/>
                  </a:lnTo>
                  <a:lnTo>
                    <a:pt x="349" y="13"/>
                  </a:lnTo>
                  <a:lnTo>
                    <a:pt x="344" y="10"/>
                  </a:lnTo>
                  <a:lnTo>
                    <a:pt x="337" y="7"/>
                  </a:lnTo>
                  <a:lnTo>
                    <a:pt x="331" y="3"/>
                  </a:lnTo>
                  <a:lnTo>
                    <a:pt x="324" y="0"/>
                  </a:lnTo>
                  <a:lnTo>
                    <a:pt x="0" y="14"/>
                  </a:lnTo>
                  <a:lnTo>
                    <a:pt x="373" y="26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8" name="Freeform 25"/>
            <p:cNvSpPr/>
            <p:nvPr/>
          </p:nvSpPr>
          <p:spPr>
            <a:xfrm>
              <a:off x="3985" y="3428"/>
              <a:ext cx="402" cy="29"/>
            </a:xfrm>
            <a:custGeom>
              <a:avLst/>
              <a:gdLst/>
              <a:ahLst/>
              <a:cxnLst>
                <a:cxn ang="0">
                  <a:pos x="402" y="29"/>
                </a:cxn>
                <a:cxn ang="0">
                  <a:pos x="397" y="22"/>
                </a:cxn>
                <a:cxn ang="0">
                  <a:pos x="391" y="14"/>
                </a:cxn>
                <a:cxn ang="0">
                  <a:pos x="385" y="7"/>
                </a:cxn>
                <a:cxn ang="0">
                  <a:pos x="377" y="0"/>
                </a:cxn>
                <a:cxn ang="0">
                  <a:pos x="0" y="15"/>
                </a:cxn>
                <a:cxn ang="0">
                  <a:pos x="402" y="29"/>
                </a:cxn>
              </a:cxnLst>
              <a:pathLst>
                <a:path w="402" h="29">
                  <a:moveTo>
                    <a:pt x="402" y="29"/>
                  </a:moveTo>
                  <a:lnTo>
                    <a:pt x="397" y="22"/>
                  </a:lnTo>
                  <a:lnTo>
                    <a:pt x="391" y="14"/>
                  </a:lnTo>
                  <a:lnTo>
                    <a:pt x="385" y="7"/>
                  </a:lnTo>
                  <a:lnTo>
                    <a:pt x="377" y="0"/>
                  </a:lnTo>
                  <a:lnTo>
                    <a:pt x="0" y="15"/>
                  </a:lnTo>
                  <a:lnTo>
                    <a:pt x="402" y="29"/>
                  </a:lnTo>
                  <a:close/>
                </a:path>
              </a:pathLst>
            </a:custGeom>
            <a:solidFill>
              <a:srgbClr val="282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4516" name="Rectangle 26"/>
          <p:cNvSpPr/>
          <p:nvPr/>
        </p:nvSpPr>
        <p:spPr>
          <a:xfrm>
            <a:off x="6921500" y="4025900"/>
            <a:ext cx="1385888" cy="488950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质量合格率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4517" name="Rectangle 27"/>
          <p:cNvSpPr/>
          <p:nvPr/>
        </p:nvSpPr>
        <p:spPr>
          <a:xfrm>
            <a:off x="3949700" y="5245100"/>
            <a:ext cx="1557338" cy="6096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成本降低率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67708" name="Text Box 28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案例二：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A车间地板上有一滩油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案例三：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迟到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39" name="Rectangle 27"/>
          <p:cNvSpPr/>
          <p:nvPr/>
        </p:nvSpPr>
        <p:spPr>
          <a:xfrm>
            <a:off x="0" y="1682750"/>
            <a:ext cx="82296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</a:pPr>
            <a:endParaRPr lang="zh-CN" altLang="en-US" sz="2000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65540" name="AutoShape 28"/>
          <p:cNvSpPr/>
          <p:nvPr/>
        </p:nvSpPr>
        <p:spPr>
          <a:xfrm>
            <a:off x="111125" y="1758950"/>
            <a:ext cx="3165475" cy="463550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今天上班迟到了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分钟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AutoShape 29"/>
          <p:cNvSpPr/>
          <p:nvPr/>
        </p:nvSpPr>
        <p:spPr>
          <a:xfrm>
            <a:off x="2743200" y="3130550"/>
            <a:ext cx="28956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为什么会比平时晚出门？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5542" name="AutoShape 30"/>
          <p:cNvSpPr/>
          <p:nvPr/>
        </p:nvSpPr>
        <p:spPr>
          <a:xfrm>
            <a:off x="6248400" y="3278188"/>
            <a:ext cx="2819400" cy="461962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起床比平时晚了</a:t>
            </a:r>
            <a:r>
              <a:rPr lang="en-US" altLang="zh-CN" sz="2000" b="1" dirty="0">
                <a:solidFill>
                  <a:schemeClr val="bg1"/>
                </a:solidFill>
                <a:latin typeface="华文细黑" pitchFamily="2" charset="-122"/>
              </a:rPr>
              <a:t>15</a:t>
            </a: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分钟</a:t>
            </a:r>
            <a:endParaRPr lang="zh-CN" altLang="en-US" sz="2000" b="1" dirty="0">
              <a:solidFill>
                <a:schemeClr val="bg1"/>
              </a:solidFill>
              <a:latin typeface="华文细黑" pitchFamily="2" charset="-122"/>
            </a:endParaRPr>
          </a:p>
        </p:txBody>
      </p:sp>
      <p:sp>
        <p:nvSpPr>
          <p:cNvPr id="65543" name="AutoShape 31"/>
          <p:cNvSpPr/>
          <p:nvPr/>
        </p:nvSpPr>
        <p:spPr>
          <a:xfrm>
            <a:off x="3429000" y="4654550"/>
            <a:ext cx="28956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latin typeface="宋体" panose="02010600030101010101" pitchFamily="2" charset="-122"/>
              </a:rPr>
              <a:t>为什么闹钟闹不醒你</a:t>
            </a:r>
            <a:r>
              <a:rPr lang="zh-CN" altLang="en-US" sz="2000" b="1" dirty="0">
                <a:latin typeface="华文细黑" pitchFamily="2" charset="-122"/>
              </a:rPr>
              <a:t>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5544" name="AutoShape 32"/>
          <p:cNvSpPr/>
          <p:nvPr/>
        </p:nvSpPr>
        <p:spPr>
          <a:xfrm>
            <a:off x="3429000" y="5645150"/>
            <a:ext cx="2667000" cy="457200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昨晚深夜</a:t>
            </a:r>
            <a:r>
              <a:rPr lang="en-US" altLang="zh-CN" sz="2000" b="1" dirty="0">
                <a:solidFill>
                  <a:schemeClr val="bg1"/>
                </a:solidFill>
                <a:latin typeface="华文细黑" pitchFamily="2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点才睡着</a:t>
            </a:r>
            <a:endParaRPr lang="zh-CN" altLang="en-US" sz="2000" b="1" dirty="0">
              <a:solidFill>
                <a:schemeClr val="bg1"/>
              </a:solidFill>
              <a:latin typeface="华文细黑" pitchFamily="2" charset="-122"/>
            </a:endParaRPr>
          </a:p>
        </p:txBody>
      </p:sp>
      <p:sp>
        <p:nvSpPr>
          <p:cNvPr id="65545" name="AutoShape 33"/>
          <p:cNvSpPr/>
          <p:nvPr/>
        </p:nvSpPr>
        <p:spPr>
          <a:xfrm>
            <a:off x="228600" y="5497513"/>
            <a:ext cx="25146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r>
              <a:rPr lang="zh-CN" altLang="en-US" sz="2000" b="1" dirty="0">
                <a:latin typeface="华文细黑" pitchFamily="2" charset="-122"/>
              </a:rPr>
              <a:t>为什么睡的太熟呢？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5546" name="AutoShape 34"/>
          <p:cNvSpPr/>
          <p:nvPr/>
        </p:nvSpPr>
        <p:spPr>
          <a:xfrm>
            <a:off x="3200400" y="2520950"/>
            <a:ext cx="2819400" cy="457200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出门比平时晚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分钟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5547" name="AutoShape 35"/>
          <p:cNvSpPr/>
          <p:nvPr/>
        </p:nvSpPr>
        <p:spPr>
          <a:xfrm>
            <a:off x="6400800" y="3892550"/>
            <a:ext cx="22098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为什么起床会晚？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5548" name="AutoShape 36"/>
          <p:cNvSpPr/>
          <p:nvPr/>
        </p:nvSpPr>
        <p:spPr>
          <a:xfrm>
            <a:off x="152400" y="4878388"/>
            <a:ext cx="2590800" cy="461962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</a:rPr>
              <a:t>睡的太熟了，没听到 </a:t>
            </a:r>
            <a:endParaRPr lang="zh-CN" altLang="en-US" sz="20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65549" name="Freeform 37"/>
          <p:cNvSpPr/>
          <p:nvPr/>
        </p:nvSpPr>
        <p:spPr>
          <a:xfrm flipH="1">
            <a:off x="2667000" y="2292350"/>
            <a:ext cx="533400" cy="5334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531561" y="60158"/>
              </a:cxn>
              <a:cxn ang="0">
                <a:pos x="522364" y="116305"/>
              </a:cxn>
              <a:cxn ang="0">
                <a:pos x="507650" y="168442"/>
              </a:cxn>
              <a:cxn ang="0">
                <a:pos x="483739" y="216568"/>
              </a:cxn>
              <a:cxn ang="0">
                <a:pos x="454310" y="260684"/>
              </a:cxn>
              <a:cxn ang="0">
                <a:pos x="415684" y="300789"/>
              </a:cxn>
              <a:cxn ang="0">
                <a:pos x="369701" y="339558"/>
              </a:cxn>
              <a:cxn ang="0">
                <a:pos x="314522" y="374316"/>
              </a:cxn>
              <a:cxn ang="0">
                <a:pos x="248307" y="407737"/>
              </a:cxn>
              <a:cxn ang="0">
                <a:pos x="172895" y="438484"/>
              </a:cxn>
              <a:cxn ang="0">
                <a:pos x="172895" y="533400"/>
              </a:cxn>
              <a:cxn ang="0">
                <a:pos x="0" y="343568"/>
              </a:cxn>
              <a:cxn ang="0">
                <a:pos x="172895" y="153737"/>
              </a:cxn>
              <a:cxn ang="0">
                <a:pos x="172895" y="248653"/>
              </a:cxn>
              <a:cxn ang="0">
                <a:pos x="206003" y="245979"/>
              </a:cxn>
              <a:cxn ang="0">
                <a:pos x="242789" y="237958"/>
              </a:cxn>
              <a:cxn ang="0">
                <a:pos x="281414" y="224589"/>
              </a:cxn>
              <a:cxn ang="0">
                <a:pos x="320040" y="207211"/>
              </a:cxn>
              <a:cxn ang="0">
                <a:pos x="360505" y="187158"/>
              </a:cxn>
              <a:cxn ang="0">
                <a:pos x="397291" y="164432"/>
              </a:cxn>
              <a:cxn ang="0">
                <a:pos x="434077" y="139032"/>
              </a:cxn>
              <a:cxn ang="0">
                <a:pos x="465346" y="110958"/>
              </a:cxn>
              <a:cxn ang="0">
                <a:pos x="492935" y="82884"/>
              </a:cxn>
              <a:cxn ang="0">
                <a:pos x="513168" y="54811"/>
              </a:cxn>
              <a:cxn ang="0">
                <a:pos x="527882" y="26737"/>
              </a:cxn>
              <a:cxn ang="0">
                <a:pos x="531561" y="0"/>
              </a:cxn>
              <a:cxn ang="0">
                <a:pos x="5334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3300">
                  <a:alpha val="100000"/>
                </a:srgbClr>
              </a:gs>
              <a:gs pos="100000">
                <a:srgbClr val="CEBEA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0" name="Freeform 38"/>
          <p:cNvSpPr/>
          <p:nvPr/>
        </p:nvSpPr>
        <p:spPr>
          <a:xfrm flipH="1">
            <a:off x="5715000" y="3130550"/>
            <a:ext cx="533400" cy="5334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531561" y="60158"/>
              </a:cxn>
              <a:cxn ang="0">
                <a:pos x="522364" y="116305"/>
              </a:cxn>
              <a:cxn ang="0">
                <a:pos x="507650" y="168442"/>
              </a:cxn>
              <a:cxn ang="0">
                <a:pos x="483739" y="216568"/>
              </a:cxn>
              <a:cxn ang="0">
                <a:pos x="454310" y="260684"/>
              </a:cxn>
              <a:cxn ang="0">
                <a:pos x="415684" y="300789"/>
              </a:cxn>
              <a:cxn ang="0">
                <a:pos x="369701" y="339558"/>
              </a:cxn>
              <a:cxn ang="0">
                <a:pos x="314522" y="374316"/>
              </a:cxn>
              <a:cxn ang="0">
                <a:pos x="248307" y="407737"/>
              </a:cxn>
              <a:cxn ang="0">
                <a:pos x="172895" y="438484"/>
              </a:cxn>
              <a:cxn ang="0">
                <a:pos x="172895" y="533400"/>
              </a:cxn>
              <a:cxn ang="0">
                <a:pos x="0" y="343568"/>
              </a:cxn>
              <a:cxn ang="0">
                <a:pos x="172895" y="153737"/>
              </a:cxn>
              <a:cxn ang="0">
                <a:pos x="172895" y="248653"/>
              </a:cxn>
              <a:cxn ang="0">
                <a:pos x="206003" y="245979"/>
              </a:cxn>
              <a:cxn ang="0">
                <a:pos x="242789" y="237958"/>
              </a:cxn>
              <a:cxn ang="0">
                <a:pos x="281414" y="224589"/>
              </a:cxn>
              <a:cxn ang="0">
                <a:pos x="320040" y="207211"/>
              </a:cxn>
              <a:cxn ang="0">
                <a:pos x="360505" y="187158"/>
              </a:cxn>
              <a:cxn ang="0">
                <a:pos x="397291" y="164432"/>
              </a:cxn>
              <a:cxn ang="0">
                <a:pos x="434077" y="139032"/>
              </a:cxn>
              <a:cxn ang="0">
                <a:pos x="465346" y="110958"/>
              </a:cxn>
              <a:cxn ang="0">
                <a:pos x="492935" y="82884"/>
              </a:cxn>
              <a:cxn ang="0">
                <a:pos x="513168" y="54811"/>
              </a:cxn>
              <a:cxn ang="0">
                <a:pos x="527882" y="26737"/>
              </a:cxn>
              <a:cxn ang="0">
                <a:pos x="531561" y="0"/>
              </a:cxn>
              <a:cxn ang="0">
                <a:pos x="5334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3300">
                  <a:alpha val="100000"/>
                </a:srgbClr>
              </a:gs>
              <a:gs pos="100000">
                <a:srgbClr val="CEBEA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1" name="Freeform 39"/>
          <p:cNvSpPr/>
          <p:nvPr/>
        </p:nvSpPr>
        <p:spPr>
          <a:xfrm flipH="1">
            <a:off x="2819400" y="5568950"/>
            <a:ext cx="533400" cy="5334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531561" y="60158"/>
              </a:cxn>
              <a:cxn ang="0">
                <a:pos x="522364" y="116305"/>
              </a:cxn>
              <a:cxn ang="0">
                <a:pos x="507650" y="168442"/>
              </a:cxn>
              <a:cxn ang="0">
                <a:pos x="483739" y="216568"/>
              </a:cxn>
              <a:cxn ang="0">
                <a:pos x="454310" y="260684"/>
              </a:cxn>
              <a:cxn ang="0">
                <a:pos x="415684" y="300789"/>
              </a:cxn>
              <a:cxn ang="0">
                <a:pos x="369701" y="339558"/>
              </a:cxn>
              <a:cxn ang="0">
                <a:pos x="314522" y="374316"/>
              </a:cxn>
              <a:cxn ang="0">
                <a:pos x="248307" y="407737"/>
              </a:cxn>
              <a:cxn ang="0">
                <a:pos x="172895" y="438484"/>
              </a:cxn>
              <a:cxn ang="0">
                <a:pos x="172895" y="533400"/>
              </a:cxn>
              <a:cxn ang="0">
                <a:pos x="0" y="343568"/>
              </a:cxn>
              <a:cxn ang="0">
                <a:pos x="172895" y="153737"/>
              </a:cxn>
              <a:cxn ang="0">
                <a:pos x="172895" y="248653"/>
              </a:cxn>
              <a:cxn ang="0">
                <a:pos x="206003" y="245979"/>
              </a:cxn>
              <a:cxn ang="0">
                <a:pos x="242789" y="237958"/>
              </a:cxn>
              <a:cxn ang="0">
                <a:pos x="281414" y="224589"/>
              </a:cxn>
              <a:cxn ang="0">
                <a:pos x="320040" y="207211"/>
              </a:cxn>
              <a:cxn ang="0">
                <a:pos x="360505" y="187158"/>
              </a:cxn>
              <a:cxn ang="0">
                <a:pos x="397291" y="164432"/>
              </a:cxn>
              <a:cxn ang="0">
                <a:pos x="434077" y="139032"/>
              </a:cxn>
              <a:cxn ang="0">
                <a:pos x="465346" y="110958"/>
              </a:cxn>
              <a:cxn ang="0">
                <a:pos x="492935" y="82884"/>
              </a:cxn>
              <a:cxn ang="0">
                <a:pos x="513168" y="54811"/>
              </a:cxn>
              <a:cxn ang="0">
                <a:pos x="527882" y="26737"/>
              </a:cxn>
              <a:cxn ang="0">
                <a:pos x="531561" y="0"/>
              </a:cxn>
              <a:cxn ang="0">
                <a:pos x="5334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3300">
                  <a:alpha val="100000"/>
                </a:srgbClr>
              </a:gs>
              <a:gs pos="100000">
                <a:srgbClr val="CEBEA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2" name="AutoShape 40"/>
          <p:cNvSpPr/>
          <p:nvPr/>
        </p:nvSpPr>
        <p:spPr>
          <a:xfrm>
            <a:off x="152400" y="2368550"/>
            <a:ext cx="24384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latin typeface="华文细黑" pitchFamily="2" charset="-122"/>
              </a:rPr>
              <a:t>为什么会迟到？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5553" name="AutoShape 41"/>
          <p:cNvSpPr/>
          <p:nvPr/>
        </p:nvSpPr>
        <p:spPr>
          <a:xfrm>
            <a:off x="3352800" y="4044950"/>
            <a:ext cx="2362200" cy="461963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没有被闹钟闹醒</a:t>
            </a:r>
            <a:endParaRPr lang="zh-CN" altLang="en-US" sz="2000" b="1" dirty="0">
              <a:solidFill>
                <a:schemeClr val="bg1"/>
              </a:solidFill>
              <a:latin typeface="华文细黑" pitchFamily="2" charset="-122"/>
            </a:endParaRPr>
          </a:p>
        </p:txBody>
      </p:sp>
      <p:sp>
        <p:nvSpPr>
          <p:cNvPr id="65554" name="Freeform 42"/>
          <p:cNvSpPr/>
          <p:nvPr/>
        </p:nvSpPr>
        <p:spPr>
          <a:xfrm>
            <a:off x="5791200" y="3892550"/>
            <a:ext cx="457200" cy="533400"/>
          </a:xfrm>
          <a:custGeom>
            <a:avLst/>
            <a:gdLst/>
            <a:ahLst/>
            <a:cxnLst>
              <a:cxn ang="0">
                <a:pos x="457200" y="0"/>
              </a:cxn>
              <a:cxn ang="0">
                <a:pos x="455623" y="60158"/>
              </a:cxn>
              <a:cxn ang="0">
                <a:pos x="447741" y="116305"/>
              </a:cxn>
              <a:cxn ang="0">
                <a:pos x="435128" y="168442"/>
              </a:cxn>
              <a:cxn ang="0">
                <a:pos x="414633" y="216568"/>
              </a:cxn>
              <a:cxn ang="0">
                <a:pos x="389408" y="260684"/>
              </a:cxn>
              <a:cxn ang="0">
                <a:pos x="356301" y="300789"/>
              </a:cxn>
              <a:cxn ang="0">
                <a:pos x="316887" y="339558"/>
              </a:cxn>
              <a:cxn ang="0">
                <a:pos x="269590" y="374316"/>
              </a:cxn>
              <a:cxn ang="0">
                <a:pos x="212834" y="407737"/>
              </a:cxn>
              <a:cxn ang="0">
                <a:pos x="148196" y="438484"/>
              </a:cxn>
              <a:cxn ang="0">
                <a:pos x="148196" y="533400"/>
              </a:cxn>
              <a:cxn ang="0">
                <a:pos x="0" y="343568"/>
              </a:cxn>
              <a:cxn ang="0">
                <a:pos x="148196" y="153737"/>
              </a:cxn>
              <a:cxn ang="0">
                <a:pos x="148196" y="248653"/>
              </a:cxn>
              <a:cxn ang="0">
                <a:pos x="176574" y="245979"/>
              </a:cxn>
              <a:cxn ang="0">
                <a:pos x="208105" y="237958"/>
              </a:cxn>
              <a:cxn ang="0">
                <a:pos x="241212" y="224589"/>
              </a:cxn>
              <a:cxn ang="0">
                <a:pos x="274320" y="207211"/>
              </a:cxn>
              <a:cxn ang="0">
                <a:pos x="309004" y="187158"/>
              </a:cxn>
              <a:cxn ang="0">
                <a:pos x="340535" y="164432"/>
              </a:cxn>
              <a:cxn ang="0">
                <a:pos x="372066" y="139032"/>
              </a:cxn>
              <a:cxn ang="0">
                <a:pos x="398868" y="110958"/>
              </a:cxn>
              <a:cxn ang="0">
                <a:pos x="422516" y="82884"/>
              </a:cxn>
              <a:cxn ang="0">
                <a:pos x="439858" y="54811"/>
              </a:cxn>
              <a:cxn ang="0">
                <a:pos x="452470" y="26737"/>
              </a:cxn>
              <a:cxn ang="0">
                <a:pos x="455623" y="0"/>
              </a:cxn>
              <a:cxn ang="0">
                <a:pos x="4572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96633">
                  <a:alpha val="100000"/>
                </a:srgbClr>
              </a:gs>
              <a:gs pos="100000">
                <a:srgbClr val="DFCEB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5" name="Freeform 43"/>
          <p:cNvSpPr/>
          <p:nvPr/>
        </p:nvSpPr>
        <p:spPr>
          <a:xfrm>
            <a:off x="2819400" y="4730750"/>
            <a:ext cx="457200" cy="533400"/>
          </a:xfrm>
          <a:custGeom>
            <a:avLst/>
            <a:gdLst/>
            <a:ahLst/>
            <a:cxnLst>
              <a:cxn ang="0">
                <a:pos x="457200" y="0"/>
              </a:cxn>
              <a:cxn ang="0">
                <a:pos x="455623" y="60158"/>
              </a:cxn>
              <a:cxn ang="0">
                <a:pos x="447741" y="116305"/>
              </a:cxn>
              <a:cxn ang="0">
                <a:pos x="435128" y="168442"/>
              </a:cxn>
              <a:cxn ang="0">
                <a:pos x="414633" y="216568"/>
              </a:cxn>
              <a:cxn ang="0">
                <a:pos x="389408" y="260684"/>
              </a:cxn>
              <a:cxn ang="0">
                <a:pos x="356301" y="300789"/>
              </a:cxn>
              <a:cxn ang="0">
                <a:pos x="316887" y="339558"/>
              </a:cxn>
              <a:cxn ang="0">
                <a:pos x="269590" y="374316"/>
              </a:cxn>
              <a:cxn ang="0">
                <a:pos x="212834" y="407737"/>
              </a:cxn>
              <a:cxn ang="0">
                <a:pos x="148196" y="438484"/>
              </a:cxn>
              <a:cxn ang="0">
                <a:pos x="148196" y="533400"/>
              </a:cxn>
              <a:cxn ang="0">
                <a:pos x="0" y="343568"/>
              </a:cxn>
              <a:cxn ang="0">
                <a:pos x="148196" y="153737"/>
              </a:cxn>
              <a:cxn ang="0">
                <a:pos x="148196" y="248653"/>
              </a:cxn>
              <a:cxn ang="0">
                <a:pos x="176574" y="245979"/>
              </a:cxn>
              <a:cxn ang="0">
                <a:pos x="208105" y="237958"/>
              </a:cxn>
              <a:cxn ang="0">
                <a:pos x="241212" y="224589"/>
              </a:cxn>
              <a:cxn ang="0">
                <a:pos x="274320" y="207211"/>
              </a:cxn>
              <a:cxn ang="0">
                <a:pos x="309004" y="187158"/>
              </a:cxn>
              <a:cxn ang="0">
                <a:pos x="340535" y="164432"/>
              </a:cxn>
              <a:cxn ang="0">
                <a:pos x="372066" y="139032"/>
              </a:cxn>
              <a:cxn ang="0">
                <a:pos x="398868" y="110958"/>
              </a:cxn>
              <a:cxn ang="0">
                <a:pos x="422516" y="82884"/>
              </a:cxn>
              <a:cxn ang="0">
                <a:pos x="439858" y="54811"/>
              </a:cxn>
              <a:cxn ang="0">
                <a:pos x="452470" y="26737"/>
              </a:cxn>
              <a:cxn ang="0">
                <a:pos x="455623" y="0"/>
              </a:cxn>
              <a:cxn ang="0">
                <a:pos x="4572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96633">
                  <a:alpha val="100000"/>
                </a:srgbClr>
              </a:gs>
              <a:gs pos="100000">
                <a:srgbClr val="DFCEB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6" name="AutoShape 44"/>
          <p:cNvSpPr/>
          <p:nvPr/>
        </p:nvSpPr>
        <p:spPr>
          <a:xfrm>
            <a:off x="3429000" y="6254750"/>
            <a:ext cx="2514600" cy="457200"/>
          </a:xfrm>
          <a:prstGeom prst="flowChartAlternateProcess">
            <a:avLst/>
          </a:prstGeom>
          <a:solidFill>
            <a:srgbClr val="FFFFFF"/>
          </a:solidFill>
          <a:ln w="101600" cap="flat" cmpd="thinThick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r>
              <a:rPr lang="zh-CN" altLang="en-US" sz="2000" b="1" dirty="0">
                <a:latin typeface="华文细黑" pitchFamily="2" charset="-122"/>
              </a:rPr>
              <a:t>为什么昨天失眠呢？</a:t>
            </a:r>
            <a:endParaRPr lang="zh-CN" altLang="en-US" sz="2000" b="1" dirty="0">
              <a:latin typeface="华文细黑" pitchFamily="2" charset="-122"/>
            </a:endParaRPr>
          </a:p>
        </p:txBody>
      </p:sp>
      <p:sp>
        <p:nvSpPr>
          <p:cNvPr id="65557" name="Freeform 45"/>
          <p:cNvSpPr/>
          <p:nvPr/>
        </p:nvSpPr>
        <p:spPr>
          <a:xfrm flipH="1">
            <a:off x="6019800" y="6330950"/>
            <a:ext cx="533400" cy="5334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531561" y="60158"/>
              </a:cxn>
              <a:cxn ang="0">
                <a:pos x="522364" y="116305"/>
              </a:cxn>
              <a:cxn ang="0">
                <a:pos x="507650" y="168442"/>
              </a:cxn>
              <a:cxn ang="0">
                <a:pos x="483739" y="216568"/>
              </a:cxn>
              <a:cxn ang="0">
                <a:pos x="454310" y="260684"/>
              </a:cxn>
              <a:cxn ang="0">
                <a:pos x="415684" y="300789"/>
              </a:cxn>
              <a:cxn ang="0">
                <a:pos x="369701" y="339558"/>
              </a:cxn>
              <a:cxn ang="0">
                <a:pos x="314522" y="374316"/>
              </a:cxn>
              <a:cxn ang="0">
                <a:pos x="248307" y="407737"/>
              </a:cxn>
              <a:cxn ang="0">
                <a:pos x="172895" y="438484"/>
              </a:cxn>
              <a:cxn ang="0">
                <a:pos x="172895" y="533400"/>
              </a:cxn>
              <a:cxn ang="0">
                <a:pos x="0" y="343568"/>
              </a:cxn>
              <a:cxn ang="0">
                <a:pos x="172895" y="153737"/>
              </a:cxn>
              <a:cxn ang="0">
                <a:pos x="172895" y="248653"/>
              </a:cxn>
              <a:cxn ang="0">
                <a:pos x="206003" y="245979"/>
              </a:cxn>
              <a:cxn ang="0">
                <a:pos x="242789" y="237958"/>
              </a:cxn>
              <a:cxn ang="0">
                <a:pos x="281414" y="224589"/>
              </a:cxn>
              <a:cxn ang="0">
                <a:pos x="320040" y="207211"/>
              </a:cxn>
              <a:cxn ang="0">
                <a:pos x="360505" y="187158"/>
              </a:cxn>
              <a:cxn ang="0">
                <a:pos x="397291" y="164432"/>
              </a:cxn>
              <a:cxn ang="0">
                <a:pos x="434077" y="139032"/>
              </a:cxn>
              <a:cxn ang="0">
                <a:pos x="465346" y="110958"/>
              </a:cxn>
              <a:cxn ang="0">
                <a:pos x="492935" y="82884"/>
              </a:cxn>
              <a:cxn ang="0">
                <a:pos x="513168" y="54811"/>
              </a:cxn>
              <a:cxn ang="0">
                <a:pos x="527882" y="26737"/>
              </a:cxn>
              <a:cxn ang="0">
                <a:pos x="531561" y="0"/>
              </a:cxn>
              <a:cxn ang="0">
                <a:pos x="533400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3300">
                  <a:alpha val="100000"/>
                </a:srgbClr>
              </a:gs>
              <a:gs pos="100000">
                <a:srgbClr val="CEBEAE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8" name="AutoShape 46"/>
          <p:cNvSpPr/>
          <p:nvPr/>
        </p:nvSpPr>
        <p:spPr>
          <a:xfrm>
            <a:off x="6324600" y="6067425"/>
            <a:ext cx="2667000" cy="457200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</a:rPr>
              <a:t>昨天下午喝了咖啡</a:t>
            </a:r>
            <a:endParaRPr lang="en-US" altLang="zh-CN" sz="2000" b="1" dirty="0">
              <a:solidFill>
                <a:schemeClr val="bg1"/>
              </a:solidFill>
              <a:latin typeface="华文细黑" pitchFamily="2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177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案例三：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迟到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1799" name="Text Box 2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对策：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换个时间如何？换种饮料如何？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6564" name="Picture 24" descr="bil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463" y="3429000"/>
            <a:ext cx="3860800" cy="290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382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案例四：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杰弗逊纪念馆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7" name="AutoShape 6"/>
          <p:cNvSpPr/>
          <p:nvPr/>
        </p:nvSpPr>
        <p:spPr>
          <a:xfrm>
            <a:off x="1317625" y="2032000"/>
            <a:ext cx="6508750" cy="5334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问题：</a:t>
            </a:r>
            <a:r>
              <a:rPr lang="zh-CN" altLang="en-US" sz="2400" b="1" dirty="0">
                <a:latin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</a:rPr>
              <a:t>杰弗逊纪念馆墙面破损情况很严重</a:t>
            </a:r>
            <a:r>
              <a:rPr lang="zh-CN" altLang="en-US" sz="2400" b="1" dirty="0">
                <a:latin typeface="宋体" panose="02010600030101010101" pitchFamily="2" charset="-122"/>
              </a:rPr>
              <a:t>”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pic>
        <p:nvPicPr>
          <p:cNvPr id="67588" name="Picture 7" descr="Building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2876550"/>
            <a:ext cx="6934200" cy="3144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AutoShape 5"/>
          <p:cNvSpPr/>
          <p:nvPr/>
        </p:nvSpPr>
        <p:spPr>
          <a:xfrm>
            <a:off x="4722813" y="4238625"/>
            <a:ext cx="3733800" cy="4572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30000"/>
              </a:spcBef>
            </a:pPr>
            <a:r>
              <a:rPr lang="zh-CN" altLang="en-US" sz="2200" b="1" dirty="0">
                <a:latin typeface="宋体" panose="02010600030101010101" pitchFamily="2" charset="-122"/>
              </a:rPr>
              <a:t>有很多蜘蛛，鸟喜欢吃蜘蛛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68611" name="AutoShape 6"/>
          <p:cNvSpPr/>
          <p:nvPr/>
        </p:nvSpPr>
        <p:spPr>
          <a:xfrm>
            <a:off x="5332413" y="5915025"/>
            <a:ext cx="3200400" cy="4572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200" b="1" dirty="0">
                <a:latin typeface="宋体" panose="02010600030101010101" pitchFamily="2" charset="-122"/>
              </a:rPr>
              <a:t>周围聚集了大量的鸟</a:t>
            </a:r>
            <a:endParaRPr lang="en-US" altLang="zh-CN" sz="2200" b="1" dirty="0">
              <a:latin typeface="宋体" panose="02010600030101010101" pitchFamily="2" charset="-122"/>
            </a:endParaRPr>
          </a:p>
        </p:txBody>
      </p:sp>
      <p:sp>
        <p:nvSpPr>
          <p:cNvPr id="68612" name="AutoShape 7"/>
          <p:cNvSpPr/>
          <p:nvPr/>
        </p:nvSpPr>
        <p:spPr>
          <a:xfrm>
            <a:off x="836613" y="4010025"/>
            <a:ext cx="2057400" cy="609600"/>
          </a:xfrm>
          <a:prstGeom prst="downArrow">
            <a:avLst>
              <a:gd name="adj1" fmla="val 50000"/>
              <a:gd name="adj2" fmla="val 44791"/>
            </a:avLst>
          </a:prstGeom>
          <a:solidFill>
            <a:schemeClr val="tx1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FFFF99"/>
                </a:solidFill>
                <a:latin typeface="宋体" panose="02010600030101010101" pitchFamily="2" charset="-122"/>
              </a:rPr>
              <a:t>WHY</a:t>
            </a:r>
            <a:endParaRPr lang="zh-CN" altLang="en-US" sz="2200" b="1" dirty="0">
              <a:solidFill>
                <a:srgbClr val="FFFF99"/>
              </a:solidFill>
              <a:latin typeface="宋体" panose="02010600030101010101" pitchFamily="2" charset="-122"/>
            </a:endParaRPr>
          </a:p>
        </p:txBody>
      </p:sp>
      <p:sp>
        <p:nvSpPr>
          <p:cNvPr id="68613" name="AutoShape 8"/>
          <p:cNvSpPr/>
          <p:nvPr/>
        </p:nvSpPr>
        <p:spPr>
          <a:xfrm>
            <a:off x="608013" y="2867025"/>
            <a:ext cx="3429000" cy="9144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200" b="1" dirty="0">
                <a:latin typeface="宋体" panose="02010600030101010101" pitchFamily="2" charset="-122"/>
              </a:rPr>
              <a:t>经常用化学性质很强烈</a:t>
            </a:r>
            <a:endParaRPr lang="zh-CN" altLang="en-US" sz="2200" b="1" dirty="0"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200" b="1" dirty="0">
                <a:latin typeface="宋体" panose="02010600030101010101" pitchFamily="2" charset="-122"/>
              </a:rPr>
              <a:t>的清洗液对其进行清洗</a:t>
            </a:r>
            <a:endParaRPr lang="en-US" altLang="zh-CN" sz="2200" b="1" dirty="0">
              <a:latin typeface="宋体" panose="02010600030101010101" pitchFamily="2" charset="-122"/>
            </a:endParaRPr>
          </a:p>
        </p:txBody>
      </p:sp>
      <p:sp>
        <p:nvSpPr>
          <p:cNvPr id="68614" name="AutoShape 9"/>
          <p:cNvSpPr/>
          <p:nvPr/>
        </p:nvSpPr>
        <p:spPr>
          <a:xfrm>
            <a:off x="531813" y="4848225"/>
            <a:ext cx="3124200" cy="4572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30000"/>
              </a:spcBef>
            </a:pPr>
            <a:r>
              <a:rPr lang="zh-CN" altLang="en-US" sz="2200" b="1" dirty="0">
                <a:latin typeface="宋体" panose="02010600030101010101" pitchFamily="2" charset="-122"/>
              </a:rPr>
              <a:t>为了清除大量的鸟粪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68615" name="AutoShape 10"/>
          <p:cNvSpPr/>
          <p:nvPr/>
        </p:nvSpPr>
        <p:spPr>
          <a:xfrm>
            <a:off x="4799013" y="2790825"/>
            <a:ext cx="3657600" cy="4572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30000"/>
              </a:spcBef>
            </a:pPr>
            <a:r>
              <a:rPr lang="zh-CN" altLang="en-US" sz="2200" b="1" dirty="0">
                <a:latin typeface="宋体" panose="02010600030101010101" pitchFamily="2" charset="-122"/>
              </a:rPr>
              <a:t>有很多小昆虫，蜘蛛吃昆虫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68616" name="AutoShape 11"/>
          <p:cNvSpPr/>
          <p:nvPr/>
        </p:nvSpPr>
        <p:spPr>
          <a:xfrm>
            <a:off x="5484813" y="1343025"/>
            <a:ext cx="2971800" cy="4572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30000"/>
              </a:spcBef>
            </a:pPr>
            <a:r>
              <a:rPr lang="zh-CN" altLang="en-US" sz="2200" b="1" dirty="0">
                <a:latin typeface="宋体" panose="02010600030101010101" pitchFamily="2" charset="-122"/>
              </a:rPr>
              <a:t>被黄昏的灯光所吸引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68617" name="AutoShape 12"/>
          <p:cNvSpPr/>
          <p:nvPr/>
        </p:nvSpPr>
        <p:spPr>
          <a:xfrm>
            <a:off x="608013" y="1343025"/>
            <a:ext cx="4648200" cy="457200"/>
          </a:xfrm>
          <a:prstGeom prst="roundRect">
            <a:avLst>
              <a:gd name="adj" fmla="val 16667"/>
            </a:avLst>
          </a:prstGeom>
          <a:pattFill prst="pct50">
            <a:fgClr>
              <a:srgbClr val="FFFF66"/>
            </a:fgClr>
            <a:bgClr>
              <a:schemeClr val="bg1"/>
            </a:bgClr>
          </a:pattFill>
          <a:ln w="104775" cap="flat" cmpd="thickThin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30000"/>
              </a:spcBef>
            </a:pPr>
            <a:r>
              <a:rPr lang="zh-CN" altLang="en-US" sz="2200" b="1" dirty="0">
                <a:latin typeface="宋体" panose="02010600030101010101" pitchFamily="2" charset="-122"/>
              </a:rPr>
              <a:t>杰弗逊纪念馆墙面破损情况很严重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68618" name="AutoShape 13"/>
          <p:cNvSpPr/>
          <p:nvPr/>
        </p:nvSpPr>
        <p:spPr>
          <a:xfrm>
            <a:off x="836613" y="2028825"/>
            <a:ext cx="2057400" cy="609600"/>
          </a:xfrm>
          <a:prstGeom prst="downArrow">
            <a:avLst>
              <a:gd name="adj1" fmla="val 50000"/>
              <a:gd name="adj2" fmla="val 44791"/>
            </a:avLst>
          </a:prstGeom>
          <a:solidFill>
            <a:schemeClr val="tx1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FFFF99"/>
                </a:solidFill>
                <a:latin typeface="宋体" panose="02010600030101010101" pitchFamily="2" charset="-122"/>
              </a:rPr>
              <a:t>WHY</a:t>
            </a:r>
            <a:endParaRPr lang="zh-CN" altLang="en-US" sz="2200" b="1" dirty="0">
              <a:solidFill>
                <a:srgbClr val="FFFF99"/>
              </a:solidFill>
              <a:latin typeface="宋体" panose="02010600030101010101" pitchFamily="2" charset="-122"/>
            </a:endParaRPr>
          </a:p>
        </p:txBody>
      </p:sp>
      <p:sp>
        <p:nvSpPr>
          <p:cNvPr id="68619" name="AutoShape 14"/>
          <p:cNvSpPr/>
          <p:nvPr/>
        </p:nvSpPr>
        <p:spPr>
          <a:xfrm>
            <a:off x="6399213" y="1952625"/>
            <a:ext cx="2057400" cy="609600"/>
          </a:xfrm>
          <a:prstGeom prst="upArrow">
            <a:avLst>
              <a:gd name="adj1" fmla="val 55398"/>
              <a:gd name="adj2" fmla="val 41407"/>
            </a:avLst>
          </a:prstGeom>
          <a:solidFill>
            <a:schemeClr val="tx1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FFFF99"/>
                </a:solidFill>
                <a:latin typeface="宋体" panose="02010600030101010101" pitchFamily="2" charset="-122"/>
              </a:rPr>
              <a:t>WHY</a:t>
            </a:r>
            <a:endParaRPr lang="en-US" altLang="zh-CN" sz="2200" b="1" dirty="0">
              <a:solidFill>
                <a:srgbClr val="FFFF99"/>
              </a:solidFill>
              <a:latin typeface="宋体" panose="02010600030101010101" pitchFamily="2" charset="-122"/>
            </a:endParaRPr>
          </a:p>
        </p:txBody>
      </p:sp>
      <p:sp>
        <p:nvSpPr>
          <p:cNvPr id="68620" name="AutoShape 15"/>
          <p:cNvSpPr/>
          <p:nvPr/>
        </p:nvSpPr>
        <p:spPr>
          <a:xfrm>
            <a:off x="6399213" y="3400425"/>
            <a:ext cx="2057400" cy="609600"/>
          </a:xfrm>
          <a:prstGeom prst="upArrow">
            <a:avLst>
              <a:gd name="adj1" fmla="val 55398"/>
              <a:gd name="adj2" fmla="val 41407"/>
            </a:avLst>
          </a:prstGeom>
          <a:solidFill>
            <a:schemeClr val="tx1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FFFF99"/>
                </a:solidFill>
                <a:latin typeface="宋体" panose="02010600030101010101" pitchFamily="2" charset="-122"/>
              </a:rPr>
              <a:t>WHY</a:t>
            </a:r>
            <a:endParaRPr lang="en-US" altLang="zh-CN" sz="2200" b="1" dirty="0">
              <a:solidFill>
                <a:srgbClr val="FFFF99"/>
              </a:solidFill>
              <a:latin typeface="宋体" panose="02010600030101010101" pitchFamily="2" charset="-122"/>
            </a:endParaRPr>
          </a:p>
        </p:txBody>
      </p:sp>
      <p:sp>
        <p:nvSpPr>
          <p:cNvPr id="68621" name="AutoShape 16"/>
          <p:cNvSpPr/>
          <p:nvPr/>
        </p:nvSpPr>
        <p:spPr>
          <a:xfrm>
            <a:off x="6399213" y="4924425"/>
            <a:ext cx="2057400" cy="609600"/>
          </a:xfrm>
          <a:prstGeom prst="upArrow">
            <a:avLst>
              <a:gd name="adj1" fmla="val 55398"/>
              <a:gd name="adj2" fmla="val 41407"/>
            </a:avLst>
          </a:prstGeom>
          <a:solidFill>
            <a:schemeClr val="tx1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FFFF99"/>
                </a:solidFill>
                <a:latin typeface="宋体" panose="02010600030101010101" pitchFamily="2" charset="-122"/>
              </a:rPr>
              <a:t>WHY</a:t>
            </a:r>
            <a:endParaRPr lang="en-US" altLang="zh-CN" sz="2200" b="1" dirty="0">
              <a:solidFill>
                <a:srgbClr val="FFFF99"/>
              </a:solidFill>
              <a:latin typeface="宋体" panose="02010600030101010101" pitchFamily="2" charset="-122"/>
            </a:endParaRPr>
          </a:p>
        </p:txBody>
      </p:sp>
      <p:sp>
        <p:nvSpPr>
          <p:cNvPr id="68622" name="AutoShape 17"/>
          <p:cNvSpPr/>
          <p:nvPr/>
        </p:nvSpPr>
        <p:spPr>
          <a:xfrm rot="5400000">
            <a:off x="2703513" y="4352925"/>
            <a:ext cx="838200" cy="3505200"/>
          </a:xfrm>
          <a:custGeom>
            <a:avLst/>
            <a:gdLst>
              <a:gd name="txL" fmla="*/ 0 w 21600"/>
              <a:gd name="txT" fmla="*/ 12494 h 21600"/>
              <a:gd name="txR" fmla="*/ 18531 w 21600"/>
              <a:gd name="txB" fmla="*/ 21600 h 21600"/>
            </a:gdLst>
            <a:ahLst/>
            <a:cxnLst>
              <a:cxn ang="17694720">
                <a:pos x="567531" y="0"/>
              </a:cxn>
              <a:cxn ang="11796480">
                <a:pos x="296863" y="790455"/>
              </a:cxn>
              <a:cxn ang="11796480">
                <a:pos x="0" y="2766349"/>
              </a:cxn>
              <a:cxn ang="5898240">
                <a:pos x="359572" y="3505200"/>
              </a:cxn>
              <a:cxn ang="0">
                <a:pos x="719106" y="2213307"/>
              </a:cxn>
              <a:cxn ang="0">
                <a:pos x="838200" y="790455"/>
              </a:cxn>
            </a:cxnLst>
            <a:rect l="txL" t="txT" r="txR" b="txB"/>
            <a:pathLst>
              <a:path w="21600" h="21600">
                <a:moveTo>
                  <a:pt x="14625" y="0"/>
                </a:moveTo>
                <a:lnTo>
                  <a:pt x="7650" y="4871"/>
                </a:lnTo>
                <a:lnTo>
                  <a:pt x="10719" y="4871"/>
                </a:lnTo>
                <a:lnTo>
                  <a:pt x="10719" y="12494"/>
                </a:lnTo>
                <a:lnTo>
                  <a:pt x="0" y="12494"/>
                </a:lnTo>
                <a:lnTo>
                  <a:pt x="0" y="21600"/>
                </a:lnTo>
                <a:lnTo>
                  <a:pt x="18531" y="21600"/>
                </a:lnTo>
                <a:lnTo>
                  <a:pt x="18531" y="4871"/>
                </a:lnTo>
                <a:lnTo>
                  <a:pt x="21600" y="4871"/>
                </a:lnTo>
                <a:lnTo>
                  <a:pt x="14625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marL="342900" indent="-342900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FFFF99"/>
                </a:solidFill>
                <a:latin typeface="宋体" panose="02010600030101010101" pitchFamily="2" charset="-122"/>
              </a:rPr>
              <a:t>  WHY</a:t>
            </a:r>
            <a:endParaRPr lang="en-US" altLang="zh-CN" sz="2200" b="1" dirty="0">
              <a:solidFill>
                <a:srgbClr val="FFFF99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对策：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天未黑前拉上窗帘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案例四：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杰弗逊纪念馆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9636" name="Picture 6" descr="chuangliana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3068638"/>
            <a:ext cx="285115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0802" name="Text Box 2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在与拥有可疑材料的供应商咨询后，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XYZ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公司意识到一定要对材料的改变“妥协”，否则就会付出大量额外费用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XYZ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公司决定对供应商的改变作出妥协并且加速生产熔炉的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PM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进度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公司针对问题被解决一事与顾客进行沟通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但是顾客仍然不满意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0803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案例五：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XYZ公司运用5个为什么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2850" name="Text Box 2"/>
          <p:cNvSpPr txBox="1">
            <a:spLocks noChangeArrowheads="1"/>
          </p:cNvSpPr>
          <p:nvPr/>
        </p:nvSpPr>
        <p:spPr bwMode="auto">
          <a:xfrm>
            <a:off x="447675" y="1909763"/>
            <a:ext cx="8301038" cy="294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在与拥有可疑材料的供应商咨询后，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XYZ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公司意识到一定要对材料的改变“妥协”，否则就会付出大量额外费用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XYZ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公司决定对供应商的改变作出妥协并且加速生产熔炉的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PM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进度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公司针对问题被解决一事与顾客进行沟通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但是顾客仍然不满意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2851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案例五：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XYZ公司运用5个为什么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1907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丢失的10个钱去哪里了？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1908" name="Text Box 4"/>
          <p:cNvSpPr txBox="1">
            <a:spLocks noChangeArrowheads="1"/>
          </p:cNvSpPr>
          <p:nvPr/>
        </p:nvSpPr>
        <p:spPr bwMode="auto">
          <a:xfrm>
            <a:off x="447675" y="1909763"/>
            <a:ext cx="8301038" cy="4364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从前有三个书生去考状元，离开考还有十日，他们相约一起找了一家客栈备考。老板收了他们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300个钱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，可是觉得这几个书生不容易，就对店小二说：“这是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50个钱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，把它给那三个书生，看了他们挺不容易的！”店小二接过那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50个钱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，心想：“三个人分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50个钱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，怎么分？”这时店小二想到了一个好办法：自己拿走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20个钱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，一人分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10个钱正好。分了钱以后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，等于每个人交了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90个钱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，可是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3乘以90等于270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，加上店小二的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20个钱才290个钱。那么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丢失的</a:t>
            </a: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10个钱去哪里了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店小二怎么也想不明白？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你能帮他想明白吗？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4898" name="Text Box 2"/>
          <p:cNvSpPr txBox="1">
            <a:spLocks noChangeArrowheads="1"/>
          </p:cNvSpPr>
          <p:nvPr/>
        </p:nvSpPr>
        <p:spPr bwMode="auto">
          <a:xfrm>
            <a:off x="447675" y="1909763"/>
            <a:ext cx="8301038" cy="566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顾客要求做一项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分析：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4899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案例五：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XYZ公司运用5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hy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2708" name="Object 6"/>
          <p:cNvGraphicFramePr>
            <a:graphicFrameLocks noChangeAspect="1"/>
          </p:cNvGraphicFramePr>
          <p:nvPr/>
        </p:nvGraphicFramePr>
        <p:xfrm>
          <a:off x="395288" y="2474913"/>
          <a:ext cx="82804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6878300" imgH="7670800" progId="Visio.Drawing.11">
                  <p:embed/>
                </p:oleObj>
              </mc:Choice>
              <mc:Fallback>
                <p:oleObj name="" r:id="rId1" imgW="16878300" imgH="7670800" progId="Visio.Drawing.11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2474913"/>
                        <a:ext cx="8280400" cy="376237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6946" name="Text Box 2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但是，顾客仍然不满意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。顾客想要知道为什么问题永远不会发生在零部件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A1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6950" name="Text Box 6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案例五：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XYZ公司运用5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hy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3732" name="Object 8"/>
          <p:cNvGraphicFramePr>
            <a:graphicFrameLocks noChangeAspect="1"/>
          </p:cNvGraphicFramePr>
          <p:nvPr/>
        </p:nvGraphicFramePr>
        <p:xfrm>
          <a:off x="395288" y="2922588"/>
          <a:ext cx="82804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7983200" imgH="7670800" progId="Visio.Drawing.11">
                  <p:embed/>
                </p:oleObj>
              </mc:Choice>
              <mc:Fallback>
                <p:oleObj name="" r:id="rId1" imgW="17983200" imgH="7670800" progId="Visio.Drawing.11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2922588"/>
                        <a:ext cx="8280400" cy="35306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8994" name="Text Box 2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但是，顾客仍然不满意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 </a:t>
            </a: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顾客想要知道为什么问题没有早一点被发现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8998" name="Text Box 6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案例五：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XYZ公司运用5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hy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4756" name="Object 7"/>
          <p:cNvGraphicFramePr>
            <a:graphicFrameLocks noChangeAspect="1"/>
          </p:cNvGraphicFramePr>
          <p:nvPr/>
        </p:nvGraphicFramePr>
        <p:xfrm>
          <a:off x="395288" y="2924175"/>
          <a:ext cx="8208962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7983200" imgH="7670800" progId="Visio.Drawing.11">
                  <p:embed/>
                </p:oleObj>
              </mc:Choice>
              <mc:Fallback>
                <p:oleObj name="" r:id="rId1" imgW="17983200" imgH="7670800" progId="Visio.Drawing.11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2924175"/>
                        <a:ext cx="8208962" cy="3500438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1042" name="Text Box 2"/>
          <p:cNvSpPr txBox="1">
            <a:spLocks noChangeArrowheads="1"/>
          </p:cNvSpPr>
          <p:nvPr/>
        </p:nvSpPr>
        <p:spPr bwMode="auto">
          <a:xfrm>
            <a:off x="447675" y="1909763"/>
            <a:ext cx="8301038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但是，顾客仍然不满意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 </a:t>
            </a:r>
            <a:endParaRPr kumimoji="0" lang="en-US" altLang="zh-CN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顾客想要知道为什么系统不能预防问题的发生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1046" name="AutoShape 6"/>
          <p:cNvSpPr/>
          <p:nvPr/>
        </p:nvSpPr>
        <p:spPr>
          <a:xfrm>
            <a:off x="6227763" y="3068638"/>
            <a:ext cx="2308225" cy="12525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80421" tIns="40211" rIns="80421" bIns="40211" anchor="ctr" anchorCtr="0"/>
          <a:p>
            <a:pPr algn="ctr" defTabSz="805180" eaLnBrk="0" hangingPunct="0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现在顾客对分析满意了，但显然还有其他的工作需要完成</a:t>
            </a:r>
            <a:endParaRPr lang="de-DE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11047" name="Text Box 7"/>
          <p:cNvSpPr txBox="1">
            <a:spLocks noChangeArrowheads="1"/>
          </p:cNvSpPr>
          <p:nvPr/>
        </p:nvSpPr>
        <p:spPr bwMode="auto">
          <a:xfrm>
            <a:off x="179388" y="1316038"/>
            <a:ext cx="6480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案例五： </a:t>
            </a:r>
            <a:r>
              <a:rPr kumimoji="0" lang="zh-CN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XYZ公司运用5</a:t>
            </a:r>
            <a:r>
              <a:rPr kumimoji="0" lang="zh-CN" altLang="en-US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</a:t>
            </a:r>
            <a:r>
              <a:rPr kumimoji="0" lang="en-US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hy</a:t>
            </a:r>
            <a:r>
              <a:rPr kumimoji="0" lang="en-US" altLang="zh-CN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zh-CN" sz="240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5781" name="Object 8"/>
          <p:cNvGraphicFramePr>
            <a:graphicFrameLocks noChangeAspect="1"/>
          </p:cNvGraphicFramePr>
          <p:nvPr/>
        </p:nvGraphicFramePr>
        <p:xfrm>
          <a:off x="468313" y="2924175"/>
          <a:ext cx="8207375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7983200" imgH="7670800" progId="Visio.Drawing.11">
                  <p:embed/>
                </p:oleObj>
              </mc:Choice>
              <mc:Fallback>
                <p:oleObj name="" r:id="rId1" imgW="17983200" imgH="7670800" progId="Visio.Drawing.11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2924175"/>
                        <a:ext cx="8207375" cy="349885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8642" name="Text Box 2"/>
          <p:cNvSpPr txBox="1">
            <a:spLocks noChangeArrowheads="1"/>
          </p:cNvSpPr>
          <p:nvPr/>
        </p:nvSpPr>
        <p:spPr bwMode="auto">
          <a:xfrm>
            <a:off x="1808163" y="2708275"/>
            <a:ext cx="5527675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4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的精髓</a:t>
            </a:r>
            <a:endParaRPr kumimoji="0" lang="zh-CN" altLang="en-US" sz="4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6803" name="Picture 4" descr="标板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0" y="3598863"/>
            <a:ext cx="2630488" cy="1979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的精髓：</a:t>
            </a:r>
            <a:endParaRPr kumimoji="0" lang="en-US" altLang="zh-CN" sz="24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8659" name="Text Box 3"/>
          <p:cNvSpPr txBox="1">
            <a:spLocks noChangeArrowheads="1"/>
          </p:cNvSpPr>
          <p:nvPr/>
        </p:nvSpPr>
        <p:spPr bwMode="auto">
          <a:xfrm>
            <a:off x="447675" y="1909763"/>
            <a:ext cx="8301038" cy="3098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简单来说，就是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kern="1200" cap="none" spc="0" normalizeH="0" baseline="0" noProof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多问几次为什么？</a:t>
            </a: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>
                <a:srgbClr val="FF99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通过反复的提问，使解决问题的人避开主观或自负的假设和逻辑陷阱，从结果着手，沿着因果关系链条，顺藤摸瓜，穿越不同的抽象层面，直至找出原有问题的根本原因。</a:t>
            </a:r>
            <a:endParaRPr kumimoji="0" lang="zh-CN" altLang="en-US" sz="2400" kern="1200" cap="none" spc="0" normalizeH="0" baseline="0" noProof="0" smtClean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865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8659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charRg st="1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8659">
                                            <p:txEl>
                                              <p:charRg st="19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97650" y="6292850"/>
            <a:ext cx="229552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2013</a:t>
            </a:r>
            <a:r>
              <a:rPr kumimoji="0" lang="zh-CN" altLang="en-US" sz="1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</a:t>
            </a:r>
            <a:r>
              <a:rPr kumimoji="0" lang="en-US" altLang="zh-CN" sz="1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1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月</a:t>
            </a:r>
            <a:r>
              <a:rPr kumimoji="0" lang="en-US" altLang="zh-CN" sz="1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26</a:t>
            </a:r>
            <a:r>
              <a:rPr kumimoji="0" lang="zh-CN" altLang="en-US" sz="14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日第一次修订</a:t>
            </a:r>
            <a:endParaRPr kumimoji="0" lang="zh-CN" altLang="en-US" sz="14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>
            <p:custDataLst>
              <p:tags r:id="rId1"/>
            </p:custDataLst>
          </p:nvPr>
        </p:nvSpPr>
        <p:spPr>
          <a:xfrm>
            <a:off x="395757" y="404652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21989" y="1683786"/>
            <a:ext cx="3963299" cy="884705"/>
          </a:xfrm>
        </p:spPr>
        <p:txBody>
          <a:bodyPr>
            <a:noAutofit/>
          </a:bodyPr>
          <a:p>
            <a:pPr algn="ctr"/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781040" y="3968750"/>
            <a:ext cx="30480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810250" y="4231005"/>
            <a:ext cx="108331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708501" y="378986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2024063" y="281794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11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2386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哲理小故事：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19" name="图片 3" descr="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3" y="1841500"/>
            <a:ext cx="746125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AutoShape 3"/>
          <p:cNvSpPr/>
          <p:nvPr/>
        </p:nvSpPr>
        <p:spPr>
          <a:xfrm>
            <a:off x="1319213" y="2055813"/>
            <a:ext cx="6653212" cy="1144587"/>
          </a:xfrm>
          <a:prstGeom prst="roundRect">
            <a:avLst>
              <a:gd name="adj" fmla="val 11921"/>
            </a:avLst>
          </a:prstGeom>
          <a:solidFill>
            <a:srgbClr val="FF9900"/>
          </a:solidFill>
          <a:ln w="25400" cap="flat" cmpd="sng">
            <a:solidFill>
              <a:srgbClr val="FEFFFF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pic>
        <p:nvPicPr>
          <p:cNvPr id="9221" name="Picture 9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2098675"/>
            <a:ext cx="674687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AutoShape 12"/>
          <p:cNvSpPr/>
          <p:nvPr/>
        </p:nvSpPr>
        <p:spPr>
          <a:xfrm>
            <a:off x="1319213" y="1828800"/>
            <a:ext cx="6629400" cy="5461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9223" name="Text Box 15"/>
          <p:cNvSpPr txBox="1"/>
          <p:nvPr/>
        </p:nvSpPr>
        <p:spPr>
          <a:xfrm>
            <a:off x="1730375" y="24384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b="1" dirty="0">
                <a:solidFill>
                  <a:srgbClr val="FEFFFF"/>
                </a:solidFill>
                <a:latin typeface="方正北魏楷书简体" pitchFamily="65" charset="-122"/>
                <a:ea typeface="方正北魏楷书简体" pitchFamily="65" charset="-122"/>
              </a:rPr>
              <a:t>妈妈：因为我们的身体没有骨骼的支撑，只能爬，又爬不快，所以要这个壳的保护！</a:t>
            </a:r>
            <a:endParaRPr lang="en-US" altLang="zh-CN" b="1" dirty="0">
              <a:solidFill>
                <a:srgbClr val="FE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224" name="Rectangle 18"/>
          <p:cNvSpPr/>
          <p:nvPr/>
        </p:nvSpPr>
        <p:spPr>
          <a:xfrm>
            <a:off x="1243013" y="1917700"/>
            <a:ext cx="6629400" cy="42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方正北魏楷书简体" pitchFamily="65" charset="-122"/>
                <a:ea typeface="方正北魏楷书简体" pitchFamily="65" charset="-122"/>
              </a:rPr>
              <a:t>小蜗牛：为什么我们从生下来，就要背负这个又重又硬的壳呢？</a:t>
            </a:r>
            <a:endParaRPr lang="en-US" altLang="zh-CN" b="1" dirty="0">
              <a:solidFill>
                <a:schemeClr val="accent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9225" name="图片 22" descr="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3" y="3429000"/>
            <a:ext cx="746125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AutoShape 3"/>
          <p:cNvSpPr/>
          <p:nvPr/>
        </p:nvSpPr>
        <p:spPr>
          <a:xfrm>
            <a:off x="1319213" y="3643313"/>
            <a:ext cx="6653212" cy="1144587"/>
          </a:xfrm>
          <a:prstGeom prst="roundRect">
            <a:avLst>
              <a:gd name="adj" fmla="val 11921"/>
            </a:avLst>
          </a:prstGeom>
          <a:solidFill>
            <a:srgbClr val="FF9900"/>
          </a:solidFill>
          <a:ln w="25400" cap="flat" cmpd="sng">
            <a:solidFill>
              <a:srgbClr val="FEFFFF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pic>
        <p:nvPicPr>
          <p:cNvPr id="9227" name="Picture 9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3686175"/>
            <a:ext cx="674687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8" name="AutoShape 12"/>
          <p:cNvSpPr/>
          <p:nvPr/>
        </p:nvSpPr>
        <p:spPr>
          <a:xfrm>
            <a:off x="1319213" y="3416300"/>
            <a:ext cx="6629400" cy="5461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9229" name="Text Box 15"/>
          <p:cNvSpPr txBox="1"/>
          <p:nvPr/>
        </p:nvSpPr>
        <p:spPr>
          <a:xfrm>
            <a:off x="1730375" y="4157663"/>
            <a:ext cx="6019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b="1" dirty="0">
                <a:solidFill>
                  <a:srgbClr val="FEFFFF"/>
                </a:solidFill>
                <a:latin typeface="方正北魏楷书简体" pitchFamily="65" charset="-122"/>
                <a:ea typeface="方正北魏楷书简体" pitchFamily="65" charset="-122"/>
              </a:rPr>
              <a:t>妈妈：因为毛虫姐姐能变成蝴蝶，天空会保护她啊！</a:t>
            </a:r>
            <a:endParaRPr lang="en-US" altLang="zh-CN" b="1" dirty="0">
              <a:solidFill>
                <a:srgbClr val="FE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230" name="Rectangle 18"/>
          <p:cNvSpPr/>
          <p:nvPr/>
        </p:nvSpPr>
        <p:spPr>
          <a:xfrm>
            <a:off x="1243013" y="3505200"/>
            <a:ext cx="6858000" cy="42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方正北魏楷书简体" pitchFamily="65" charset="-122"/>
                <a:ea typeface="方正北魏楷书简体" pitchFamily="65" charset="-122"/>
              </a:rPr>
              <a:t>小蜗牛：毛虫姐姐没有骨头，也爬不快，为什么她不用背这壳呢？</a:t>
            </a:r>
            <a:endParaRPr lang="en-US" altLang="zh-CN" b="1" dirty="0">
              <a:solidFill>
                <a:schemeClr val="accent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231" name="AutoShape 6"/>
          <p:cNvSpPr/>
          <p:nvPr/>
        </p:nvSpPr>
        <p:spPr>
          <a:xfrm flipV="1">
            <a:off x="1493838" y="5721350"/>
            <a:ext cx="6397625" cy="661988"/>
          </a:xfrm>
          <a:custGeom>
            <a:avLst/>
            <a:gdLst>
              <a:gd name="txL" fmla="*/ 3707 w 21600"/>
              <a:gd name="txT" fmla="*/ 3707 h 21600"/>
              <a:gd name="txR" fmla="*/ 17893 w 21600"/>
              <a:gd name="txB" fmla="*/ 17893 h 21600"/>
            </a:gdLst>
            <a:ahLst/>
            <a:cxnLst>
              <a:cxn ang="0">
                <a:pos x="1727595107" y="10144169"/>
              </a:cxn>
              <a:cxn ang="0">
                <a:pos x="947444723" y="20288339"/>
              </a:cxn>
              <a:cxn ang="0">
                <a:pos x="167294043" y="10144169"/>
              </a:cxn>
              <a:cxn ang="0">
                <a:pos x="947444723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8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9232" name="图片 29" descr="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3" y="5041900"/>
            <a:ext cx="746125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3" name="AutoShape 3"/>
          <p:cNvSpPr/>
          <p:nvPr/>
        </p:nvSpPr>
        <p:spPr>
          <a:xfrm>
            <a:off x="1319213" y="5256213"/>
            <a:ext cx="6653212" cy="1144587"/>
          </a:xfrm>
          <a:prstGeom prst="roundRect">
            <a:avLst>
              <a:gd name="adj" fmla="val 11921"/>
            </a:avLst>
          </a:prstGeom>
          <a:solidFill>
            <a:srgbClr val="FF9900"/>
          </a:solidFill>
          <a:ln w="25400" cap="flat" cmpd="sng">
            <a:solidFill>
              <a:srgbClr val="FEFFFF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pic>
        <p:nvPicPr>
          <p:cNvPr id="9234" name="Picture 9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5299075"/>
            <a:ext cx="674687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5" name="AutoShape 12"/>
          <p:cNvSpPr/>
          <p:nvPr/>
        </p:nvSpPr>
        <p:spPr>
          <a:xfrm>
            <a:off x="1319213" y="5029200"/>
            <a:ext cx="6629400" cy="7620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9236" name="Text Box 15"/>
          <p:cNvSpPr txBox="1"/>
          <p:nvPr/>
        </p:nvSpPr>
        <p:spPr>
          <a:xfrm>
            <a:off x="1730375" y="5910263"/>
            <a:ext cx="6019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b="1" dirty="0">
                <a:solidFill>
                  <a:srgbClr val="FEFFFF"/>
                </a:solidFill>
                <a:latin typeface="方正北魏楷书简体" pitchFamily="65" charset="-122"/>
                <a:ea typeface="方正北魏楷书简体" pitchFamily="65" charset="-122"/>
              </a:rPr>
              <a:t>妈妈：因为蚯蚓弟弟会钻土，大地会保护他啊！</a:t>
            </a:r>
            <a:endParaRPr lang="en-US" altLang="zh-CN" b="1" dirty="0">
              <a:solidFill>
                <a:srgbClr val="FE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237" name="Rectangle 18"/>
          <p:cNvSpPr/>
          <p:nvPr/>
        </p:nvSpPr>
        <p:spPr>
          <a:xfrm>
            <a:off x="1243013" y="5029200"/>
            <a:ext cx="6781800" cy="75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方正北魏楷书简体" pitchFamily="65" charset="-122"/>
                <a:ea typeface="方正北魏楷书简体" pitchFamily="65" charset="-122"/>
              </a:rPr>
              <a:t>小蜗牛：可是蚯蚓弟弟没有骨头、爬不快，也不会变成蝴蝶，为什么他不用背这个又重又硬的壳呢？</a:t>
            </a:r>
            <a:endParaRPr lang="en-US" altLang="zh-CN" b="1" dirty="0">
              <a:solidFill>
                <a:schemeClr val="accent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4434" name="Text Box 2"/>
          <p:cNvSpPr txBox="1">
            <a:spLocks noChangeArrowheads="1"/>
          </p:cNvSpPr>
          <p:nvPr/>
        </p:nvSpPr>
        <p:spPr bwMode="auto">
          <a:xfrm>
            <a:off x="179388" y="1316038"/>
            <a:ext cx="54006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哲理小故事：</a:t>
            </a:r>
            <a:endParaRPr kumimoji="0" lang="zh-CN" altLang="en-US" sz="2400" b="1" kern="1200" cap="none" spc="0" normalizeH="0" baseline="0" noProof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3" name="图片 4" descr="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146300"/>
            <a:ext cx="746125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AutoShape 3"/>
          <p:cNvSpPr/>
          <p:nvPr/>
        </p:nvSpPr>
        <p:spPr>
          <a:xfrm>
            <a:off x="1306513" y="2360613"/>
            <a:ext cx="6653212" cy="1144587"/>
          </a:xfrm>
          <a:prstGeom prst="roundRect">
            <a:avLst>
              <a:gd name="adj" fmla="val 11921"/>
            </a:avLst>
          </a:prstGeom>
          <a:solidFill>
            <a:srgbClr val="FF9900"/>
          </a:solidFill>
          <a:ln w="25400" cap="flat" cmpd="sng">
            <a:solidFill>
              <a:srgbClr val="FEFFFF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p>
            <a:endParaRPr lang="zh-CN" altLang="en-US" b="1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pic>
        <p:nvPicPr>
          <p:cNvPr id="10245" name="Picture 9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63" y="2403475"/>
            <a:ext cx="674687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AutoShape 12"/>
          <p:cNvSpPr/>
          <p:nvPr/>
        </p:nvSpPr>
        <p:spPr>
          <a:xfrm>
            <a:off x="1306513" y="2133600"/>
            <a:ext cx="66294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方正粗倩简体" pitchFamily="65" charset="-122"/>
            </a:endParaRPr>
          </a:p>
        </p:txBody>
      </p:sp>
      <p:sp>
        <p:nvSpPr>
          <p:cNvPr id="10247" name="Text Box 15"/>
          <p:cNvSpPr txBox="1"/>
          <p:nvPr/>
        </p:nvSpPr>
        <p:spPr>
          <a:xfrm>
            <a:off x="1611313" y="2667000"/>
            <a:ext cx="6019800" cy="67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b="1" dirty="0">
                <a:solidFill>
                  <a:srgbClr val="FEFFFF"/>
                </a:solidFill>
                <a:latin typeface="方正北魏楷书简体" pitchFamily="65" charset="-122"/>
                <a:ea typeface="方正北魏楷书简体" pitchFamily="65" charset="-122"/>
              </a:rPr>
              <a:t>妈妈：所以我们有壳啊。</a:t>
            </a:r>
            <a:endParaRPr lang="en-US" altLang="zh-CN" b="1" dirty="0">
              <a:solidFill>
                <a:srgbClr val="FEFFFF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 eaLnBrk="0" hangingPunct="0"/>
            <a:r>
              <a:rPr lang="zh-CN" altLang="en-US" sz="2000" b="1" i="1" dirty="0">
                <a:solidFill>
                  <a:srgbClr val="FEFFFF"/>
                </a:solidFill>
                <a:latin typeface="方正北魏楷书简体" pitchFamily="65" charset="-122"/>
                <a:ea typeface="方正北魏楷书简体" pitchFamily="65" charset="-122"/>
              </a:rPr>
              <a:t>      我们不靠天，也不靠地，我们靠自己！</a:t>
            </a:r>
            <a:endParaRPr lang="en-US" altLang="zh-CN" sz="2000" b="1" i="1" dirty="0">
              <a:solidFill>
                <a:srgbClr val="FE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0248" name="Rectangle 18"/>
          <p:cNvSpPr/>
          <p:nvPr/>
        </p:nvSpPr>
        <p:spPr>
          <a:xfrm>
            <a:off x="1230313" y="2133600"/>
            <a:ext cx="6781800" cy="42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方正北魏楷书简体" pitchFamily="65" charset="-122"/>
                <a:ea typeface="方正北魏楷书简体" pitchFamily="65" charset="-122"/>
              </a:rPr>
              <a:t>小蜗牛哭着说：我们好可怜，天空不保护，大地也不保护！</a:t>
            </a:r>
            <a:endParaRPr lang="en-US" altLang="zh-CN" b="1" dirty="0">
              <a:solidFill>
                <a:schemeClr val="accent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77963" y="4365625"/>
            <a:ext cx="6553200" cy="184943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cap="flat" cmpd="sng">
            <a:solidFill>
              <a:srgbClr val="234995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像蜗牛妈妈一样：我们凡事要靠自己。</a:t>
            </a:r>
            <a:endParaRPr lang="en-US" altLang="zh-CN" sz="2800" b="1" dirty="0">
              <a:solidFill>
                <a:schemeClr val="tx2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像小蜗牛一样：凡事多问几个为什么！</a:t>
            </a:r>
            <a:endParaRPr lang="zh-CN" altLang="en-US" sz="2800" b="1" dirty="0">
              <a:solidFill>
                <a:schemeClr val="tx2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博富特">
  <a:themeElements>
    <a:clrScheme name="Office 主题 1">
      <a:dk1>
        <a:srgbClr val="000000"/>
      </a:dk1>
      <a:lt1>
        <a:srgbClr val="FFFFFF"/>
      </a:lt1>
      <a:dk2>
        <a:srgbClr val="0066CC"/>
      </a:dk2>
      <a:lt2>
        <a:srgbClr val="DCDCDC"/>
      </a:lt2>
      <a:accent1>
        <a:srgbClr val="333333"/>
      </a:accent1>
      <a:accent2>
        <a:srgbClr val="4D4D4D"/>
      </a:accent2>
      <a:accent3>
        <a:srgbClr val="FFFFFF"/>
      </a:accent3>
      <a:accent4>
        <a:srgbClr val="000000"/>
      </a:accent4>
      <a:accent5>
        <a:srgbClr val="ADADAD"/>
      </a:accent5>
      <a:accent6>
        <a:srgbClr val="454545"/>
      </a:accent6>
      <a:hlink>
        <a:srgbClr val="5F5F5F"/>
      </a:hlink>
      <a:folHlink>
        <a:srgbClr val="969696"/>
      </a:folHlink>
    </a:clrScheme>
    <a:fontScheme name="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 1">
        <a:dk1>
          <a:srgbClr val="000000"/>
        </a:dk1>
        <a:lt1>
          <a:srgbClr val="FFFFFF"/>
        </a:lt1>
        <a:dk2>
          <a:srgbClr val="0066CC"/>
        </a:dk2>
        <a:lt2>
          <a:srgbClr val="DCDCDC"/>
        </a:lt2>
        <a:accent1>
          <a:srgbClr val="333333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454545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7807</Words>
  <Application>WPS 演示</Application>
  <PresentationFormat/>
  <Paragraphs>1157</Paragraphs>
  <Slides>76</Slides>
  <Notes>75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76</vt:i4>
      </vt:variant>
    </vt:vector>
  </HeadingPairs>
  <TitlesOfParts>
    <vt:vector size="106" baseType="lpstr">
      <vt:lpstr>Arial</vt:lpstr>
      <vt:lpstr>宋体</vt:lpstr>
      <vt:lpstr>Wingdings</vt:lpstr>
      <vt:lpstr>Calibri</vt:lpstr>
      <vt:lpstr>黑体</vt:lpstr>
      <vt:lpstr>方正粗倩简体</vt:lpstr>
      <vt:lpstr>方正北魏楷书简体</vt:lpstr>
      <vt:lpstr>HG丸ｺﾞｼｯｸM-PRO</vt:lpstr>
      <vt:lpstr>MS Gothic</vt:lpstr>
      <vt:lpstr>华文中宋</vt:lpstr>
      <vt:lpstr>华文楷体</vt:lpstr>
      <vt:lpstr>微软雅黑</vt:lpstr>
      <vt:lpstr>仿宋</vt:lpstr>
      <vt:lpstr>Times New Roman</vt:lpstr>
      <vt:lpstr>华文细黑</vt:lpstr>
      <vt:lpstr>MS PGothic</vt:lpstr>
      <vt:lpstr>Bodoni MT Black</vt:lpstr>
      <vt:lpstr>ksdb</vt:lpstr>
      <vt:lpstr>Arial Unicode MS</vt:lpstr>
      <vt:lpstr>楷体</vt:lpstr>
      <vt:lpstr>汉仪旗黑-85S</vt:lpstr>
      <vt:lpstr>博富特</vt:lpstr>
      <vt:lpstr>MS_ClipArt_Gallery.2</vt:lpstr>
      <vt:lpstr>Word.Picture.8</vt:lpstr>
      <vt:lpstr>Word.Picture.8</vt:lpstr>
      <vt:lpstr>Word.Picture.8</vt:lpstr>
      <vt:lpstr>Visio.Drawing.11</vt:lpstr>
      <vt:lpstr>Visio.Drawing.11</vt:lpstr>
      <vt:lpstr>Visio.Drawing.11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一分厂精益办公室</dc:title>
  <dc:creator>广东奥马电器股份有限公司一分厂精益办公室</dc:creator>
  <cp:lastModifiedBy>little fairy</cp:lastModifiedBy>
  <cp:revision>3501</cp:revision>
  <dcterms:created xsi:type="dcterms:W3CDTF">2010-01-04T11:21:55Z</dcterms:created>
  <dcterms:modified xsi:type="dcterms:W3CDTF">2023-12-07T06:46:17Z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6AC60069C7374EE0B757C659531381FD_13</vt:lpwstr>
  </property>
</Properties>
</file>