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 id="2147483672" r:id="rId4"/>
    <p:sldMasterId id="2147483684" r:id="rId5"/>
    <p:sldMasterId id="2147483697" r:id="rId6"/>
  </p:sldMasterIdLst>
  <p:sldIdLst>
    <p:sldId id="502" r:id="rId7"/>
    <p:sldId id="677" r:id="rId8"/>
    <p:sldId id="561" r:id="rId9"/>
    <p:sldId id="587" r:id="rId10"/>
    <p:sldId id="591" r:id="rId11"/>
    <p:sldId id="586" r:id="rId12"/>
    <p:sldId id="589" r:id="rId13"/>
    <p:sldId id="592" r:id="rId14"/>
    <p:sldId id="594" r:id="rId15"/>
    <p:sldId id="595" r:id="rId16"/>
    <p:sldId id="596" r:id="rId17"/>
    <p:sldId id="597" r:id="rId18"/>
    <p:sldId id="598" r:id="rId19"/>
    <p:sldId id="599" r:id="rId20"/>
    <p:sldId id="600" r:id="rId21"/>
    <p:sldId id="584" r:id="rId22"/>
    <p:sldId id="630" r:id="rId23"/>
    <p:sldId id="570" r:id="rId24"/>
    <p:sldId id="623" r:id="rId25"/>
    <p:sldId id="624" r:id="rId26"/>
    <p:sldId id="625" r:id="rId27"/>
    <p:sldId id="626" r:id="rId28"/>
    <p:sldId id="627" r:id="rId29"/>
    <p:sldId id="628" r:id="rId30"/>
    <p:sldId id="629" r:id="rId31"/>
    <p:sldId id="571" r:id="rId32"/>
    <p:sldId id="618" r:id="rId33"/>
    <p:sldId id="619" r:id="rId34"/>
    <p:sldId id="620" r:id="rId35"/>
    <p:sldId id="621" r:id="rId36"/>
    <p:sldId id="622" r:id="rId37"/>
    <p:sldId id="616" r:id="rId38"/>
    <p:sldId id="609" r:id="rId39"/>
    <p:sldId id="611" r:id="rId40"/>
    <p:sldId id="572" r:id="rId41"/>
    <p:sldId id="610" r:id="rId42"/>
    <p:sldId id="617" r:id="rId43"/>
    <p:sldId id="573" r:id="rId44"/>
    <p:sldId id="604" r:id="rId45"/>
    <p:sldId id="603" r:id="rId46"/>
    <p:sldId id="605" r:id="rId47"/>
    <p:sldId id="612" r:id="rId48"/>
    <p:sldId id="613" r:id="rId49"/>
    <p:sldId id="614" r:id="rId50"/>
    <p:sldId id="659" r:id="rId51"/>
    <p:sldId id="660" r:id="rId52"/>
    <p:sldId id="663" r:id="rId53"/>
    <p:sldId id="671" r:id="rId54"/>
    <p:sldId id="664" r:id="rId55"/>
    <p:sldId id="665" r:id="rId56"/>
    <p:sldId id="666" r:id="rId57"/>
    <p:sldId id="667" r:id="rId58"/>
    <p:sldId id="668" r:id="rId59"/>
    <p:sldId id="679" r:id="rId60"/>
  </p:sldIdLst>
  <p:sldSz cx="9144000" cy="6858000" type="screen4x3"/>
  <p:notesSz cx="6755130" cy="9866630"/>
  <p:custDataLst>
    <p:tags r:id="rId65"/>
  </p:custDataLst>
  <p:defaultTextStyle>
    <a:defPPr>
      <a:defRPr lang="ru-RU"/>
    </a:defPPr>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b="0" i="0" u="none" kern="1200">
        <a:solidFill>
          <a:schemeClr val="tx1"/>
        </a:solidFill>
        <a:latin typeface="Arial" panose="020B0604020202020204" pitchFamily="34" charset="0"/>
        <a:ea typeface="楷体_GB2312" pitchFamily="49" charset="-122"/>
        <a:cs typeface="+mn-cs"/>
      </a:defRPr>
    </a:lvl1pPr>
    <a:lvl2pPr marL="457200" lvl="1" indent="0" algn="ctr" defTabSz="914400" rtl="0" eaLnBrk="0" fontAlgn="base" latinLnBrk="0" hangingPunct="0">
      <a:lnSpc>
        <a:spcPct val="100000"/>
      </a:lnSpc>
      <a:spcBef>
        <a:spcPct val="0"/>
      </a:spcBef>
      <a:spcAft>
        <a:spcPct val="0"/>
      </a:spcAft>
      <a:buSzPct val="100000"/>
      <a:buFont typeface="Arial" panose="020B0604020202020204" pitchFamily="34" charset="0"/>
      <a:buNone/>
      <a:defRPr sz="1800" b="0" i="0" u="none" kern="1200">
        <a:solidFill>
          <a:schemeClr val="tx1"/>
        </a:solidFill>
        <a:latin typeface="Arial" panose="020B0604020202020204" pitchFamily="34" charset="0"/>
        <a:ea typeface="楷体_GB2312" pitchFamily="49" charset="-122"/>
        <a:cs typeface="+mn-cs"/>
      </a:defRPr>
    </a:lvl2pPr>
    <a:lvl3pPr marL="914400" lvl="2" indent="0" algn="ctr" defTabSz="914400" rtl="0" eaLnBrk="0" fontAlgn="base" latinLnBrk="0" hangingPunct="0">
      <a:lnSpc>
        <a:spcPct val="100000"/>
      </a:lnSpc>
      <a:spcBef>
        <a:spcPct val="0"/>
      </a:spcBef>
      <a:spcAft>
        <a:spcPct val="0"/>
      </a:spcAft>
      <a:buSzPct val="100000"/>
      <a:buFont typeface="Arial" panose="020B0604020202020204" pitchFamily="34" charset="0"/>
      <a:buNone/>
      <a:defRPr sz="1800" b="0" i="0" u="none" kern="1200">
        <a:solidFill>
          <a:schemeClr val="tx1"/>
        </a:solidFill>
        <a:latin typeface="Arial" panose="020B0604020202020204" pitchFamily="34" charset="0"/>
        <a:ea typeface="楷体_GB2312" pitchFamily="49" charset="-122"/>
        <a:cs typeface="+mn-cs"/>
      </a:defRPr>
    </a:lvl3pPr>
    <a:lvl4pPr marL="1371600" lvl="3" indent="0" algn="ctr" defTabSz="914400" rtl="0" eaLnBrk="0" fontAlgn="base" latinLnBrk="0" hangingPunct="0">
      <a:lnSpc>
        <a:spcPct val="100000"/>
      </a:lnSpc>
      <a:spcBef>
        <a:spcPct val="0"/>
      </a:spcBef>
      <a:spcAft>
        <a:spcPct val="0"/>
      </a:spcAft>
      <a:buSzPct val="100000"/>
      <a:buFont typeface="Arial" panose="020B0604020202020204" pitchFamily="34" charset="0"/>
      <a:buNone/>
      <a:defRPr sz="1800" b="0" i="0" u="none" kern="1200">
        <a:solidFill>
          <a:schemeClr val="tx1"/>
        </a:solidFill>
        <a:latin typeface="Arial" panose="020B0604020202020204" pitchFamily="34" charset="0"/>
        <a:ea typeface="楷体_GB2312" pitchFamily="49" charset="-122"/>
        <a:cs typeface="+mn-cs"/>
      </a:defRPr>
    </a:lvl4pPr>
    <a:lvl5pPr marL="1828800" lvl="4" indent="0" algn="ctr" defTabSz="914400" rtl="0" eaLnBrk="0" fontAlgn="base" latinLnBrk="0" hangingPunct="0">
      <a:lnSpc>
        <a:spcPct val="100000"/>
      </a:lnSpc>
      <a:spcBef>
        <a:spcPct val="0"/>
      </a:spcBef>
      <a:spcAft>
        <a:spcPct val="0"/>
      </a:spcAft>
      <a:buSzPct val="100000"/>
      <a:buFont typeface="Arial" panose="020B0604020202020204" pitchFamily="34" charset="0"/>
      <a:buNone/>
      <a:defRPr sz="1800" b="0" i="0" u="none" kern="1200">
        <a:solidFill>
          <a:schemeClr val="tx1"/>
        </a:solidFill>
        <a:latin typeface="Arial" panose="020B0604020202020204" pitchFamily="34" charset="0"/>
        <a:ea typeface="楷体_GB2312" pitchFamily="49" charset="-122"/>
        <a:cs typeface="+mn-cs"/>
      </a:defRPr>
    </a:lvl5pPr>
    <a:lvl6pPr marL="2286000" lvl="5" indent="0" algn="ctr" defTabSz="914400" rtl="0" eaLnBrk="0" fontAlgn="base" latinLnBrk="0" hangingPunct="0">
      <a:lnSpc>
        <a:spcPct val="100000"/>
      </a:lnSpc>
      <a:spcBef>
        <a:spcPct val="0"/>
      </a:spcBef>
      <a:spcAft>
        <a:spcPct val="0"/>
      </a:spcAft>
      <a:buClrTx/>
      <a:buSzPct val="100000"/>
      <a:buFont typeface="Arial" panose="020B0604020202020204" pitchFamily="34" charset="0"/>
      <a:buNone/>
      <a:defRPr sz="1800" b="0" i="0" u="none" kern="1200">
        <a:solidFill>
          <a:schemeClr val="tx1"/>
        </a:solidFill>
        <a:latin typeface="Arial" panose="020B0604020202020204" pitchFamily="34" charset="0"/>
        <a:ea typeface="楷体_GB2312" pitchFamily="49" charset="-122"/>
        <a:cs typeface="+mn-cs"/>
      </a:defRPr>
    </a:lvl6pPr>
    <a:lvl7pPr marL="2743200" lvl="6" indent="0" algn="ctr" defTabSz="914400" rtl="0" eaLnBrk="0" fontAlgn="base" latinLnBrk="0" hangingPunct="0">
      <a:lnSpc>
        <a:spcPct val="100000"/>
      </a:lnSpc>
      <a:spcBef>
        <a:spcPct val="0"/>
      </a:spcBef>
      <a:spcAft>
        <a:spcPct val="0"/>
      </a:spcAft>
      <a:buClrTx/>
      <a:buSzPct val="100000"/>
      <a:buFont typeface="Arial" panose="020B0604020202020204" pitchFamily="34" charset="0"/>
      <a:buNone/>
      <a:defRPr sz="1800" b="0" i="0" u="none" kern="1200">
        <a:solidFill>
          <a:schemeClr val="tx1"/>
        </a:solidFill>
        <a:latin typeface="Arial" panose="020B0604020202020204" pitchFamily="34" charset="0"/>
        <a:ea typeface="楷体_GB2312" pitchFamily="49" charset="-122"/>
        <a:cs typeface="+mn-cs"/>
      </a:defRPr>
    </a:lvl7pPr>
    <a:lvl8pPr marL="3200400" lvl="7" indent="0" algn="ctr" defTabSz="914400" rtl="0" eaLnBrk="0" fontAlgn="base" latinLnBrk="0" hangingPunct="0">
      <a:lnSpc>
        <a:spcPct val="100000"/>
      </a:lnSpc>
      <a:spcBef>
        <a:spcPct val="0"/>
      </a:spcBef>
      <a:spcAft>
        <a:spcPct val="0"/>
      </a:spcAft>
      <a:buClrTx/>
      <a:buSzPct val="100000"/>
      <a:buFont typeface="Arial" panose="020B0604020202020204" pitchFamily="34" charset="0"/>
      <a:buNone/>
      <a:defRPr sz="1800" b="0" i="0" u="none" kern="1200">
        <a:solidFill>
          <a:schemeClr val="tx1"/>
        </a:solidFill>
        <a:latin typeface="Arial" panose="020B0604020202020204" pitchFamily="34" charset="0"/>
        <a:ea typeface="楷体_GB2312" pitchFamily="49" charset="-122"/>
        <a:cs typeface="+mn-cs"/>
      </a:defRPr>
    </a:lvl8pPr>
    <a:lvl9pPr marL="3657600" lvl="8" indent="0" algn="ctr" defTabSz="914400" rtl="0" eaLnBrk="0" fontAlgn="base" latinLnBrk="0" hangingPunct="0">
      <a:lnSpc>
        <a:spcPct val="100000"/>
      </a:lnSpc>
      <a:spcBef>
        <a:spcPct val="0"/>
      </a:spcBef>
      <a:spcAft>
        <a:spcPct val="0"/>
      </a:spcAft>
      <a:buClrTx/>
      <a:buSzPct val="100000"/>
      <a:buFont typeface="Arial" panose="020B0604020202020204" pitchFamily="34" charset="0"/>
      <a:buNone/>
      <a:defRPr sz="1800" b="0" i="0" u="none" kern="1200">
        <a:solidFill>
          <a:schemeClr val="tx1"/>
        </a:solidFill>
        <a:latin typeface="Arial" panose="020B0604020202020204" pitchFamily="34" charset="0"/>
        <a:ea typeface="楷体_GB2312"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0" d="100"/>
          <a:sy n="90"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5" Type="http://schemas.openxmlformats.org/officeDocument/2006/relationships/tags" Target="tags/tag20.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4.xml"/><Relationship Id="rId6" Type="http://schemas.openxmlformats.org/officeDocument/2006/relationships/slideMaster" Target="slideMasters/slideMaster5.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8685" y="115888"/>
            <a:ext cx="2130028" cy="51133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8600" y="115888"/>
            <a:ext cx="6266605" cy="511333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85738" y="1195388"/>
            <a:ext cx="149118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1737789" y="1195388"/>
            <a:ext cx="149118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757738" y="152400"/>
            <a:ext cx="1524000" cy="51577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85738" y="152400"/>
            <a:ext cx="4483652" cy="51577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27038" y="1122363"/>
            <a:ext cx="4063619" cy="51974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6519" y="1122363"/>
            <a:ext cx="4063619" cy="51974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0" y="1114425"/>
            <a:ext cx="4128183"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0530" y="1114425"/>
            <a:ext cx="4128183"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4879" y="161925"/>
            <a:ext cx="2075260" cy="61579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100" y="161925"/>
            <a:ext cx="6105474" cy="61579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75310" y="1242060"/>
            <a:ext cx="4420870" cy="4964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27038" y="1122363"/>
            <a:ext cx="4063619" cy="51974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6519" y="1122363"/>
            <a:ext cx="4063619" cy="51974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4879" y="161925"/>
            <a:ext cx="2075260" cy="61579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9100" y="161925"/>
            <a:ext cx="6105474" cy="61579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6" Type="http://schemas.openxmlformats.org/officeDocument/2006/relationships/theme" Target="../theme/theme4.xml"/><Relationship Id="rId15" Type="http://schemas.openxmlformats.org/officeDocument/2006/relationships/image" Target="../media/image4.png"/><Relationship Id="rId14" Type="http://schemas.openxmlformats.org/officeDocument/2006/relationships/tags" Target="../tags/tag8.xml"/><Relationship Id="rId13" Type="http://schemas.openxmlformats.org/officeDocument/2006/relationships/image" Target="../media/image3.png"/><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3" Type="http://schemas.openxmlformats.org/officeDocument/2006/relationships/theme" Target="../theme/theme5.xml"/><Relationship Id="rId12" Type="http://schemas.openxmlformats.org/officeDocument/2006/relationships/image" Target="../media/image5.png"/><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p:nvPr>
            <p:ph type="title"/>
          </p:nvPr>
        </p:nvSpPr>
        <p:spPr>
          <a:xfrm>
            <a:off x="228600" y="115888"/>
            <a:ext cx="7297738" cy="6858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Rectangle 3"/>
          <p:cNvSpPr/>
          <p:nvPr>
            <p:ph type="body" idx="1"/>
          </p:nvPr>
        </p:nvSpPr>
        <p:spPr>
          <a:xfrm>
            <a:off x="323850" y="1114425"/>
            <a:ext cx="8424863" cy="4114800"/>
          </a:xfrm>
          <a:prstGeom prst="rect">
            <a:avLst/>
          </a:prstGeom>
          <a:noFill/>
          <a:ln w="9525">
            <a:noFill/>
          </a:ln>
        </p:spPr>
        <p:txBody>
          <a:bodyPr/>
          <a:p>
            <a:pPr lvl="0"/>
            <a:r>
              <a:rPr lang="zh-CN" altLang="en-US"/>
              <a:t>单击此处编辑母版文本样式</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marL="0" lvl="0" indent="0" algn="l" defTabSz="914400" rtl="0" eaLnBrk="0" fontAlgn="base" hangingPunct="0">
        <a:lnSpc>
          <a:spcPct val="100000"/>
        </a:lnSpc>
        <a:spcBef>
          <a:spcPct val="0"/>
        </a:spcBef>
        <a:spcAft>
          <a:spcPct val="0"/>
        </a:spcAft>
        <a:buSzPct val="100000"/>
        <a:buNone/>
        <a:defRPr sz="2400" b="1"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2400" b="1" i="0" u="none" kern="1200">
          <a:solidFill>
            <a:schemeClr val="tx2"/>
          </a:solidFill>
          <a:latin typeface="Tahoma" panose="020B0604030504040204" pitchFamily="34" charset="0"/>
          <a:ea typeface="楷体_GB2312"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2400" b="1" i="0" u="none" kern="1200">
          <a:solidFill>
            <a:schemeClr val="tx2"/>
          </a:solidFill>
          <a:latin typeface="Tahoma" panose="020B0604030504040204" pitchFamily="34" charset="0"/>
          <a:ea typeface="楷体_GB2312"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2400" b="1" i="0" u="none" kern="1200">
          <a:solidFill>
            <a:schemeClr val="tx2"/>
          </a:solidFill>
          <a:latin typeface="Tahoma" panose="020B0604030504040204" pitchFamily="34" charset="0"/>
          <a:ea typeface="楷体_GB2312"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2400" b="1" i="0" u="none" kern="1200">
          <a:solidFill>
            <a:schemeClr val="tx2"/>
          </a:solidFill>
          <a:latin typeface="Tahoma" panose="020B0604030504040204" pitchFamily="34" charset="0"/>
          <a:ea typeface="楷体_GB2312" pitchFamily="49" charset="-122"/>
          <a:cs typeface="+mj-cs"/>
        </a:defRPr>
      </a:lvl5pPr>
    </p:titleStyle>
    <p:bodyStyle>
      <a:lvl1pPr marL="342900" lvl="0" indent="-342900" algn="l" defTabSz="914400" rtl="0" eaLnBrk="0" fontAlgn="base" hangingPunct="0">
        <a:lnSpc>
          <a:spcPct val="100000"/>
        </a:lnSpc>
        <a:spcBef>
          <a:spcPct val="20000"/>
        </a:spcBef>
        <a:spcAft>
          <a:spcPct val="0"/>
        </a:spcAft>
        <a:buClr>
          <a:schemeClr val="bg2"/>
        </a:buClr>
        <a:buSzPct val="100000"/>
        <a:buFont typeface="Wingdings" panose="05000000000000000000" pitchFamily="2" charset="2"/>
        <a:buChar char="n"/>
        <a:defRPr sz="3200" b="0" i="0" u="none" kern="120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
          <a:schemeClr val="bg2"/>
        </a:buClr>
        <a:buSzPct val="100000"/>
        <a:buFont typeface="Wingdings" panose="05000000000000000000" pitchFamily="2" charset="2"/>
        <a:buChar char="•"/>
        <a:defRPr sz="2800" b="0" i="0" u="none" kern="1200">
          <a:solidFill>
            <a:schemeClr val="tx1"/>
          </a:solidFill>
          <a:latin typeface="Tahoma" panose="020B0604030504040204"/>
          <a:ea typeface="宋体" panose="02010600030101010101" pitchFamily="2" charset="-122"/>
          <a:cs typeface="+mn-cs"/>
        </a:defRPr>
      </a:lvl2pPr>
      <a:lvl3pPr marL="1143000" lvl="2" indent="-228600" algn="l" defTabSz="914400" rtl="0" eaLnBrk="0" fontAlgn="base" hangingPunct="0">
        <a:lnSpc>
          <a:spcPct val="100000"/>
        </a:lnSpc>
        <a:spcBef>
          <a:spcPct val="20000"/>
        </a:spcBef>
        <a:spcAft>
          <a:spcPct val="0"/>
        </a:spcAft>
        <a:buClr>
          <a:schemeClr val="bg2"/>
        </a:buClr>
        <a:buSzPct val="100000"/>
        <a:buFont typeface="Wingdings" panose="05000000000000000000" pitchFamily="2" charset="2"/>
        <a:buChar char="Ø"/>
        <a:defRPr sz="1600" b="0" i="0" u="none" kern="1200">
          <a:solidFill>
            <a:schemeClr val="tx1"/>
          </a:solidFill>
          <a:latin typeface="Tahoma" panose="020B0604030504040204"/>
          <a:ea typeface="宋体" panose="02010600030101010101" pitchFamily="2" charset="-122"/>
          <a:cs typeface="+mn-cs"/>
        </a:defRPr>
      </a:lvl3pPr>
      <a:lvl4pPr marL="1600200" lvl="3" indent="-228600" algn="l" defTabSz="914400" rtl="0" eaLnBrk="0" fontAlgn="base" hangingPunct="0">
        <a:lnSpc>
          <a:spcPct val="100000"/>
        </a:lnSpc>
        <a:spcBef>
          <a:spcPct val="20000"/>
        </a:spcBef>
        <a:spcAft>
          <a:spcPct val="0"/>
        </a:spcAft>
        <a:buSzPct val="100000"/>
        <a:buFont typeface="Wingdings" panose="05000000000000000000" pitchFamily="2" charset="2"/>
        <a:buChar char="–"/>
        <a:defRPr sz="1400" b="0" i="0" u="none" kern="1200">
          <a:solidFill>
            <a:schemeClr val="tx1"/>
          </a:solidFill>
          <a:latin typeface="Tahoma" panose="020B0604030504040204"/>
          <a:ea typeface="宋体" panose="02010600030101010101" pitchFamily="2" charset="-122"/>
          <a:cs typeface="+mn-cs"/>
        </a:defRPr>
      </a:lvl4pPr>
      <a:lvl5pPr marL="2057400" lvl="4" indent="-228600" algn="l" defTabSz="914400" rtl="0" eaLnBrk="0" fontAlgn="base" hangingPunct="0">
        <a:lnSpc>
          <a:spcPct val="100000"/>
        </a:lnSpc>
        <a:spcBef>
          <a:spcPct val="20000"/>
        </a:spcBef>
        <a:spcAft>
          <a:spcPct val="0"/>
        </a:spcAft>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Tx/>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Tx/>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Tx/>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Tx/>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30" name="Rectangle 2"/>
          <p:cNvSpPr/>
          <p:nvPr>
            <p:ph type="title"/>
          </p:nvPr>
        </p:nvSpPr>
        <p:spPr>
          <a:xfrm>
            <a:off x="185738" y="152400"/>
            <a:ext cx="6096000" cy="685800"/>
          </a:xfrm>
          <a:prstGeom prst="rect">
            <a:avLst/>
          </a:prstGeom>
          <a:noFill/>
          <a:ln w="9525">
            <a:noFill/>
          </a:ln>
        </p:spPr>
        <p:txBody>
          <a:bodyPr anchor="ctr" anchorCtr="0"/>
          <a:p>
            <a:pPr lvl="0"/>
            <a:r>
              <a:rPr lang="zh-CN" altLang="en-US"/>
              <a:t>单击此处编辑母版标题样式</a:t>
            </a:r>
            <a:endParaRPr lang="zh-CN" altLang="en-US"/>
          </a:p>
        </p:txBody>
      </p:sp>
      <p:sp>
        <p:nvSpPr>
          <p:cNvPr id="1031" name="Rectangle 3"/>
          <p:cNvSpPr/>
          <p:nvPr>
            <p:ph type="body" idx="1"/>
          </p:nvPr>
        </p:nvSpPr>
        <p:spPr>
          <a:xfrm>
            <a:off x="185738" y="1195388"/>
            <a:ext cx="3043237"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marL="0" lvl="0" indent="0" algn="l" defTabSz="914400" rtl="0" eaLnBrk="0" fontAlgn="base" hangingPunct="0">
        <a:lnSpc>
          <a:spcPct val="100000"/>
        </a:lnSpc>
        <a:spcBef>
          <a:spcPct val="0"/>
        </a:spcBef>
        <a:spcAft>
          <a:spcPct val="0"/>
        </a:spcAft>
        <a:buSzPct val="100000"/>
        <a:buNone/>
        <a:defRPr sz="2400" b="1" i="0" u="none" kern="1200">
          <a:solidFill>
            <a:schemeClr val="tx2"/>
          </a:solidFill>
          <a:latin typeface="+mj-lt"/>
          <a:ea typeface="+mj-ea"/>
          <a:cs typeface="+mj-cs"/>
        </a:defRPr>
      </a:lvl1pPr>
      <a:lvl2pPr marL="0" lvl="1" indent="0" algn="l" defTabSz="914400" rtl="0" eaLnBrk="0" fontAlgn="base" hangingPunct="0">
        <a:lnSpc>
          <a:spcPct val="100000"/>
        </a:lnSpc>
        <a:spcBef>
          <a:spcPct val="0"/>
        </a:spcBef>
        <a:spcAft>
          <a:spcPct val="0"/>
        </a:spcAft>
        <a:buClrTx/>
        <a:buSzPct val="100000"/>
        <a:buFontTx/>
        <a:buNone/>
        <a:defRPr sz="2400" b="1" i="0" u="none" kern="1200">
          <a:solidFill>
            <a:schemeClr val="tx2"/>
          </a:solidFill>
          <a:latin typeface="Tahoma" panose="020B0604030504040204" pitchFamily="34" charset="0"/>
          <a:ea typeface="楷体_GB2312" pitchFamily="49" charset="-122"/>
          <a:cs typeface="+mj-cs"/>
        </a:defRPr>
      </a:lvl2pPr>
      <a:lvl3pPr marL="0" lvl="2" indent="0" algn="l" defTabSz="914400" rtl="0" eaLnBrk="0" fontAlgn="base" hangingPunct="0">
        <a:lnSpc>
          <a:spcPct val="100000"/>
        </a:lnSpc>
        <a:spcBef>
          <a:spcPct val="0"/>
        </a:spcBef>
        <a:spcAft>
          <a:spcPct val="0"/>
        </a:spcAft>
        <a:buClrTx/>
        <a:buSzPct val="100000"/>
        <a:buFontTx/>
        <a:buNone/>
        <a:defRPr sz="2400" b="1" i="0" u="none" kern="1200">
          <a:solidFill>
            <a:schemeClr val="tx2"/>
          </a:solidFill>
          <a:latin typeface="Tahoma" panose="020B0604030504040204" pitchFamily="34" charset="0"/>
          <a:ea typeface="楷体_GB2312" pitchFamily="49" charset="-122"/>
          <a:cs typeface="+mj-cs"/>
        </a:defRPr>
      </a:lvl3pPr>
      <a:lvl4pPr marL="0" lvl="3" indent="0" algn="l" defTabSz="914400" rtl="0" eaLnBrk="0" fontAlgn="base" hangingPunct="0">
        <a:lnSpc>
          <a:spcPct val="100000"/>
        </a:lnSpc>
        <a:spcBef>
          <a:spcPct val="0"/>
        </a:spcBef>
        <a:spcAft>
          <a:spcPct val="0"/>
        </a:spcAft>
        <a:buClrTx/>
        <a:buSzPct val="100000"/>
        <a:buFontTx/>
        <a:buNone/>
        <a:defRPr sz="2400" b="1" i="0" u="none" kern="1200">
          <a:solidFill>
            <a:schemeClr val="tx2"/>
          </a:solidFill>
          <a:latin typeface="Tahoma" panose="020B0604030504040204" pitchFamily="34" charset="0"/>
          <a:ea typeface="楷体_GB2312" pitchFamily="49" charset="-122"/>
          <a:cs typeface="+mj-cs"/>
        </a:defRPr>
      </a:lvl4pPr>
      <a:lvl5pPr marL="0" lvl="4" indent="0" algn="l" defTabSz="914400" rtl="0" eaLnBrk="0" fontAlgn="base" hangingPunct="0">
        <a:lnSpc>
          <a:spcPct val="100000"/>
        </a:lnSpc>
        <a:spcBef>
          <a:spcPct val="0"/>
        </a:spcBef>
        <a:spcAft>
          <a:spcPct val="0"/>
        </a:spcAft>
        <a:buClrTx/>
        <a:buSzPct val="100000"/>
        <a:buFontTx/>
        <a:buNone/>
        <a:defRPr sz="2400" b="1" i="0" u="none" kern="1200">
          <a:solidFill>
            <a:schemeClr val="tx2"/>
          </a:solidFill>
          <a:latin typeface="Tahoma" panose="020B0604030504040204" pitchFamily="34" charset="0"/>
          <a:ea typeface="楷体_GB2312" pitchFamily="49" charset="-122"/>
          <a:cs typeface="+mj-cs"/>
        </a:defRPr>
      </a:lvl5pPr>
    </p:titleStyle>
    <p:bodyStyle>
      <a:lvl1pPr marL="342900" lvl="0" indent="-342900" algn="l" defTabSz="914400" rtl="0" eaLnBrk="0" fontAlgn="base" hangingPunct="0">
        <a:lnSpc>
          <a:spcPct val="110000"/>
        </a:lnSpc>
        <a:spcBef>
          <a:spcPct val="40000"/>
        </a:spcBef>
        <a:spcAft>
          <a:spcPct val="0"/>
        </a:spcAft>
        <a:buClr>
          <a:schemeClr val="tx1"/>
        </a:buClr>
        <a:buSzPct val="80000"/>
        <a:buFont typeface="Wingdings" panose="05000000000000000000" pitchFamily="2" charset="2"/>
        <a:buChar char="n"/>
        <a:defRPr sz="1600" b="0" i="0" u="none" kern="1200">
          <a:solidFill>
            <a:schemeClr val="tx1"/>
          </a:solidFill>
          <a:latin typeface="+mn-lt"/>
          <a:ea typeface="+mn-ea"/>
          <a:cs typeface="+mn-cs"/>
        </a:defRPr>
      </a:lvl1pPr>
      <a:lvl2pPr marL="601980" lvl="1" indent="-144780" algn="l" defTabSz="914400" rtl="0" eaLnBrk="0" fontAlgn="base" hangingPunct="0">
        <a:lnSpc>
          <a:spcPct val="110000"/>
        </a:lnSpc>
        <a:spcBef>
          <a:spcPct val="40000"/>
        </a:spcBef>
        <a:spcAft>
          <a:spcPct val="0"/>
        </a:spcAft>
        <a:buClr>
          <a:schemeClr val="tx1"/>
        </a:buClr>
        <a:buSzPct val="80000"/>
        <a:buFont typeface="Wingdings" panose="05000000000000000000" pitchFamily="2" charset="2"/>
        <a:buChar char="∙"/>
        <a:defRPr sz="1400" b="0" i="0" u="none" kern="1200">
          <a:solidFill>
            <a:schemeClr val="tx1"/>
          </a:solidFill>
          <a:latin typeface="Tahoma" panose="020B0604030504040204"/>
          <a:ea typeface="楷体_GB2312" pitchFamily="49" charset="-122"/>
          <a:cs typeface="+mn-cs"/>
        </a:defRPr>
      </a:lvl2pPr>
      <a:lvl3pPr marL="1143000" lvl="2" indent="-228600" algn="l" defTabSz="914400" rtl="0" eaLnBrk="0" fontAlgn="base" hangingPunct="0">
        <a:lnSpc>
          <a:spcPct val="100000"/>
        </a:lnSpc>
        <a:spcBef>
          <a:spcPct val="20000"/>
        </a:spcBef>
        <a:spcAft>
          <a:spcPct val="0"/>
        </a:spcAft>
        <a:buClr>
          <a:schemeClr val="bg2"/>
        </a:buClr>
        <a:buSzPct val="100000"/>
        <a:buFont typeface="Wingdings" panose="05000000000000000000" pitchFamily="2" charset="2"/>
        <a:buChar char="Ø"/>
        <a:defRPr sz="1600" b="0" i="0" u="none" kern="1200">
          <a:solidFill>
            <a:schemeClr val="tx1"/>
          </a:solidFill>
          <a:latin typeface="Tahoma" panose="020B0604030504040204"/>
          <a:ea typeface="宋体" panose="02010600030101010101" pitchFamily="2" charset="-122"/>
          <a:cs typeface="+mn-cs"/>
        </a:defRPr>
      </a:lvl3pPr>
      <a:lvl4pPr marL="1600200" lvl="3" indent="-228600" algn="l" defTabSz="914400" rtl="0" eaLnBrk="0" fontAlgn="base" hangingPunct="0">
        <a:lnSpc>
          <a:spcPct val="100000"/>
        </a:lnSpc>
        <a:spcBef>
          <a:spcPct val="20000"/>
        </a:spcBef>
        <a:spcAft>
          <a:spcPct val="0"/>
        </a:spcAft>
        <a:buSzPct val="100000"/>
        <a:buFont typeface="Wingdings" panose="05000000000000000000" pitchFamily="2" charset="2"/>
        <a:buChar char="–"/>
        <a:defRPr sz="1400" b="0" i="0" u="none" kern="1200">
          <a:solidFill>
            <a:schemeClr val="tx1"/>
          </a:solidFill>
          <a:latin typeface="Tahoma" panose="020B0604030504040204"/>
          <a:ea typeface="宋体" panose="02010600030101010101" pitchFamily="2" charset="-122"/>
          <a:cs typeface="+mn-cs"/>
        </a:defRPr>
      </a:lvl4pPr>
      <a:lvl5pPr marL="2057400" lvl="4" indent="-228600" algn="l" defTabSz="914400" rtl="0" eaLnBrk="0" fontAlgn="base" hangingPunct="0">
        <a:lnSpc>
          <a:spcPct val="100000"/>
        </a:lnSpc>
        <a:spcBef>
          <a:spcPct val="20000"/>
        </a:spcBef>
        <a:spcAft>
          <a:spcPct val="0"/>
        </a:spcAft>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Tx/>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Tx/>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Tx/>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Tx/>
        <a:buSzPct val="100000"/>
        <a:buFont typeface="Wingdings" panose="05000000000000000000" pitchFamily="2" charset="2"/>
        <a:buChar char="»"/>
        <a:defRPr sz="1200" b="0" i="0" u="none" kern="1200">
          <a:solidFill>
            <a:schemeClr val="tx1"/>
          </a:solidFill>
          <a:latin typeface="Tahoma" panose="020B060403050404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34" name="Rectangle 2"/>
          <p:cNvSpPr/>
          <p:nvPr>
            <p:ph type="title"/>
          </p:nvPr>
        </p:nvSpPr>
        <p:spPr>
          <a:xfrm>
            <a:off x="457200" y="274638"/>
            <a:ext cx="8229600" cy="1143000"/>
          </a:xfrm>
          <a:prstGeom prst="rect">
            <a:avLst/>
          </a:prstGeom>
          <a:noFill/>
          <a:ln w="9525">
            <a:noFill/>
          </a:ln>
        </p:spPr>
        <p:txBody>
          <a:bodyPr anchor="ctr" anchorCtr="0"/>
          <a:p>
            <a:pPr lvl="0"/>
            <a:r>
              <a:rPr lang="zh-CN" altLang="en-US"/>
              <a:t>按一下以編輯母片標題樣式</a:t>
            </a:r>
            <a:endParaRPr lang="zh-CN" altLang="en-US"/>
          </a:p>
        </p:txBody>
      </p:sp>
      <p:sp>
        <p:nvSpPr>
          <p:cNvPr id="1035" name="Rectangle 3"/>
          <p:cNvSpPr/>
          <p:nvPr>
            <p:ph type="body" idx="1"/>
          </p:nvPr>
        </p:nvSpPr>
        <p:spPr>
          <a:xfrm>
            <a:off x="457200" y="1600200"/>
            <a:ext cx="8229600" cy="4525963"/>
          </a:xfrm>
          <a:prstGeom prst="rect">
            <a:avLst/>
          </a:prstGeom>
          <a:noFill/>
          <a:ln w="9525">
            <a:noFill/>
          </a:ln>
        </p:spPr>
        <p:txBody>
          <a:bodyPr/>
          <a:p>
            <a:pPr lvl="0"/>
            <a:r>
              <a:rPr lang="zh-CN" altLang="en-US"/>
              <a:t>按一下以編輯母片</a:t>
            </a:r>
            <a:endParaRPr lang="zh-CN" altLang="en-US"/>
          </a:p>
          <a:p>
            <a:pPr lvl="1"/>
            <a:r>
              <a:rPr lang="zh-CN" altLang="en-US"/>
              <a:t>第二層</a:t>
            </a:r>
            <a:endParaRPr lang="zh-CN" altLang="en-US"/>
          </a:p>
          <a:p>
            <a:pPr lvl="2"/>
            <a:r>
              <a:rPr lang="zh-CN" altLang="en-US"/>
              <a:t>第三層</a:t>
            </a:r>
            <a:endParaRPr lang="zh-CN" altLang="en-US"/>
          </a:p>
          <a:p>
            <a:pPr lvl="3"/>
            <a:r>
              <a:rPr lang="zh-CN" altLang="en-US"/>
              <a:t>第四層</a:t>
            </a:r>
            <a:endParaRPr lang="zh-CN" altLang="en-US"/>
          </a:p>
          <a:p>
            <a:pPr lvl="4"/>
            <a:r>
              <a:rPr lang="zh-CN" altLang="en-US"/>
              <a:t>第五層</a:t>
            </a:r>
            <a:endParaRPr lang="zh-CN" altLang="en-US"/>
          </a:p>
        </p:txBody>
      </p:sp>
      <p:sp>
        <p:nvSpPr>
          <p:cNvPr id="1036" name="Rectangle 4"/>
          <p:cNvSpPr/>
          <p:nvPr>
            <p:ph type="dt" sz="half" idx="2"/>
          </p:nvPr>
        </p:nvSpPr>
        <p:spPr>
          <a:xfrm>
            <a:off x="457200" y="6245225"/>
            <a:ext cx="2133600" cy="476250"/>
          </a:xfrm>
          <a:prstGeom prst="rect">
            <a:avLst/>
          </a:prstGeom>
          <a:noFill/>
          <a:ln w="9525">
            <a:noFill/>
          </a:ln>
        </p:spPr>
        <p:txBody>
          <a:bodyPr/>
          <a:lstStyle>
            <a:lvl1pPr marL="0" indent="0" algn="l" fontAlgn="base">
              <a:buFont typeface="Arial" panose="020B0604020202020204" pitchFamily="34" charset="0"/>
              <a:defRPr sz="1400">
                <a:solidFill>
                  <a:schemeClr val="tx1"/>
                </a:solidFill>
                <a:latin typeface="Arial" panose="020B0604020202020204"/>
                <a:ea typeface="PMingLiU" pitchFamily="18" charset="-120"/>
              </a:defRPr>
            </a:lvl1pPr>
          </a:lstStyle>
          <a:p>
            <a:pPr lvl="0" defTabSz="914400" rtl="0" eaLnBrk="1" latinLnBrk="0" hangingPunct="1">
              <a:lnSpc>
                <a:spcPct val="100000"/>
              </a:lnSpc>
              <a:spcBef>
                <a:spcPct val="0"/>
              </a:spcBef>
              <a:spcAft>
                <a:spcPct val="0"/>
              </a:spcAft>
              <a:buClrTx/>
              <a:buSzPct val="100000"/>
            </a:pPr>
            <a:fld id="{BB962C8B-B14F-4D97-AF65-F5344CB8AC3E}" type="datetime1">
              <a:rPr lang="zh-CN" altLang="en-US"/>
            </a:fld>
            <a:endParaRPr lang="zh-CN" altLang="en-US"/>
          </a:p>
        </p:txBody>
      </p:sp>
      <p:sp>
        <p:nvSpPr>
          <p:cNvPr id="1037" name="Rectangle 5"/>
          <p:cNvSpPr/>
          <p:nvPr>
            <p:ph type="ftr" sz="quarter" idx="3"/>
          </p:nvPr>
        </p:nvSpPr>
        <p:spPr>
          <a:xfrm>
            <a:off x="3124200" y="6245225"/>
            <a:ext cx="2895600" cy="476250"/>
          </a:xfrm>
          <a:prstGeom prst="rect">
            <a:avLst/>
          </a:prstGeom>
          <a:noFill/>
          <a:ln w="9525">
            <a:noFill/>
          </a:ln>
        </p:spPr>
        <p:txBody>
          <a:bodyPr/>
          <a:lstStyle>
            <a:lvl1pPr marL="0" indent="0" algn="l" fontAlgn="base">
              <a:buFont typeface="Arial" panose="020B0604020202020204" pitchFamily="34" charset="0"/>
              <a:defRPr sz="1400">
                <a:solidFill>
                  <a:schemeClr val="tx1"/>
                </a:solidFill>
                <a:latin typeface="Arial" panose="020B0604020202020204"/>
                <a:ea typeface="PMingLiU" pitchFamily="18" charset="-120"/>
              </a:defRPr>
            </a:lvl1pPr>
          </a:lstStyle>
          <a:p>
            <a:pPr lvl="0" defTabSz="914400" rtl="0" eaLnBrk="1" latinLnBrk="0" hangingPunct="1">
              <a:lnSpc>
                <a:spcPct val="100000"/>
              </a:lnSpc>
              <a:spcBef>
                <a:spcPct val="0"/>
              </a:spcBef>
              <a:spcAft>
                <a:spcPct val="0"/>
              </a:spcAft>
              <a:buClrTx/>
              <a:buSzPct val="100000"/>
            </a:pPr>
            <a:r>
              <a:rPr lang="en-US" altLang="zh-CN"/>
              <a:t>-</a:t>
            </a:r>
            <a:endParaRPr lang="en-US" altLang="zh-CN" sz="1400" u="none">
              <a:solidFill>
                <a:schemeClr val="tx1"/>
              </a:solidFill>
              <a:latin typeface="Arial" panose="020B0604020202020204"/>
              <a:ea typeface="PMingLiU" pitchFamily="18" charset="-120"/>
            </a:endParaRPr>
          </a:p>
        </p:txBody>
      </p:sp>
      <p:sp>
        <p:nvSpPr>
          <p:cNvPr id="1038" name="Rectangle 6"/>
          <p:cNvSpPr/>
          <p:nvPr>
            <p:ph type="sldNum" sz="quarter" idx="4"/>
          </p:nvPr>
        </p:nvSpPr>
        <p:spPr>
          <a:xfrm>
            <a:off x="6553200" y="6245225"/>
            <a:ext cx="2133600" cy="476250"/>
          </a:xfrm>
          <a:prstGeom prst="rect">
            <a:avLst/>
          </a:prstGeom>
          <a:noFill/>
          <a:ln w="9525">
            <a:noFill/>
          </a:ln>
        </p:spPr>
        <p:txBody>
          <a:bodyPr/>
          <a:lstStyle>
            <a:lvl1pPr marL="0" indent="0" algn="r" fontAlgn="base">
              <a:buFont typeface="Arial" panose="020B0604020202020204" pitchFamily="34" charset="0"/>
              <a:defRPr sz="1400">
                <a:solidFill>
                  <a:schemeClr val="tx1"/>
                </a:solidFill>
                <a:latin typeface="Arial" panose="020B0604020202020204"/>
                <a:ea typeface="PMingLiU" pitchFamily="18" charset="-120"/>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zh-TW" altLang="en-US"/>
            </a:fld>
            <a:endParaRPr lang="zh-TW" altLang="en-US" sz="1400" u="none">
              <a:solidFill>
                <a:schemeClr val="tx1"/>
              </a:solidFill>
              <a:latin typeface="Arial" panose="020B0604020202020204"/>
              <a:ea typeface="PMingLiU" pitchFamily="18" charset="-120"/>
            </a:endParaRPr>
          </a:p>
        </p:txBody>
      </p:sp>
      <p:pic>
        <p:nvPicPr>
          <p:cNvPr id="1039" name="Picture 7" descr="template-V06"/>
          <p:cNvPicPr>
            <a:picLocks noChangeAspect="1"/>
          </p:cNvPicPr>
          <p:nvPr/>
        </p:nvPicPr>
        <p:blipFill>
          <a:blip r:embed="rId12"/>
          <a:srcRect r="33673"/>
          <a:stretch>
            <a:fillRect/>
          </a:stretch>
        </p:blipFill>
        <p:spPr>
          <a:xfrm>
            <a:off x="-34925" y="-11112"/>
            <a:ext cx="6453188" cy="6880225"/>
          </a:xfrm>
          <a:prstGeom prst="rect">
            <a:avLst/>
          </a:prstGeom>
          <a:noFill/>
          <a:ln w="9525">
            <a:noFill/>
          </a:ln>
        </p:spPr>
      </p:pic>
      <p:pic>
        <p:nvPicPr>
          <p:cNvPr id="1040" name="Picture 8" descr="template-V06"/>
          <p:cNvPicPr>
            <a:picLocks noChangeAspect="1"/>
          </p:cNvPicPr>
          <p:nvPr/>
        </p:nvPicPr>
        <p:blipFill>
          <a:blip r:embed="rId12"/>
          <a:srcRect l="33673"/>
          <a:stretch>
            <a:fillRect/>
          </a:stretch>
        </p:blipFill>
        <p:spPr>
          <a:xfrm>
            <a:off x="2692400" y="-11112"/>
            <a:ext cx="6454775" cy="6880225"/>
          </a:xfrm>
          <a:prstGeom prst="rect">
            <a:avLst/>
          </a:prstGeom>
          <a:noFill/>
          <a:ln w="9525">
            <a:noFill/>
          </a:ln>
        </p:spPr>
      </p:pic>
      <p:sp>
        <p:nvSpPr>
          <p:cNvPr id="1041" name="Rectangle 9"/>
          <p:cNvSpPr/>
          <p:nvPr/>
        </p:nvSpPr>
        <p:spPr>
          <a:xfrm>
            <a:off x="6051550" y="6400800"/>
            <a:ext cx="1905000" cy="457200"/>
          </a:xfrm>
          <a:prstGeom prst="rect">
            <a:avLst/>
          </a:prstGeom>
          <a:noFill/>
          <a:ln w="9525">
            <a:noFill/>
          </a:ln>
        </p:spPr>
        <p:txBody>
          <a:bodyPr/>
          <a:p>
            <a:pPr marL="0" lvl="0" indent="0" algn="r" eaLnBrk="1" latinLnBrk="0" hangingPunct="1">
              <a:buClrTx/>
              <a:buFontTx/>
            </a:pPr>
            <a:fld id="{9A0DB2DC-4C9A-4742-B13C-FB6460FD3503}" type="slidenum">
              <a:rPr lang="en-US" altLang="zh-CN" sz="1400">
                <a:latin typeface="Tahoma" panose="020B0604030504040204" pitchFamily="34" charset="0"/>
                <a:ea typeface="宋体" panose="02010600030101010101" pitchFamily="2" charset="-122"/>
              </a:rPr>
            </a:fld>
            <a:endParaRPr lang="en-US" altLang="zh-CN" sz="1400">
              <a:latin typeface="Tahoma" panose="020B060403050404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marL="0" lvl="0"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mj-lt"/>
          <a:ea typeface="+mj-ea"/>
          <a:cs typeface="+mj-cs"/>
        </a:defRPr>
      </a:lvl1pPr>
      <a:lvl2pPr marL="0" lvl="1" indent="0" algn="ctr" defTabSz="914400" rtl="0" eaLnBrk="0" fontAlgn="base" hangingPunct="0">
        <a:lnSpc>
          <a:spcPct val="100000"/>
        </a:lnSpc>
        <a:spcBef>
          <a:spcPct val="0"/>
        </a:spcBef>
        <a:spcAft>
          <a:spcPct val="0"/>
        </a:spcAft>
        <a:buClrTx/>
        <a:buSzPct val="100000"/>
        <a:buFontTx/>
        <a:buNone/>
        <a:defRPr sz="4400" b="0" i="0" u="none" kern="1200">
          <a:solidFill>
            <a:schemeClr val="tx2"/>
          </a:solidFill>
          <a:latin typeface="Arial" panose="020B0604020202020204" pitchFamily="34" charset="0"/>
          <a:ea typeface="宋体" panose="02010600030101010101" pitchFamily="2" charset="-122"/>
          <a:cs typeface="+mj-cs"/>
        </a:defRPr>
      </a:lvl2pPr>
      <a:lvl3pPr marL="0" lvl="2" indent="0" algn="ctr" defTabSz="914400" rtl="0" eaLnBrk="0" fontAlgn="base" hangingPunct="0">
        <a:lnSpc>
          <a:spcPct val="100000"/>
        </a:lnSpc>
        <a:spcBef>
          <a:spcPct val="0"/>
        </a:spcBef>
        <a:spcAft>
          <a:spcPct val="0"/>
        </a:spcAft>
        <a:buClrTx/>
        <a:buSzPct val="100000"/>
        <a:buFontTx/>
        <a:buNone/>
        <a:defRPr sz="4400" b="0" i="0" u="none" kern="1200">
          <a:solidFill>
            <a:schemeClr val="tx2"/>
          </a:solidFill>
          <a:latin typeface="Arial" panose="020B0604020202020204" pitchFamily="34" charset="0"/>
          <a:ea typeface="宋体" panose="02010600030101010101" pitchFamily="2" charset="-122"/>
          <a:cs typeface="+mj-cs"/>
        </a:defRPr>
      </a:lvl3pPr>
      <a:lvl4pPr marL="0" lvl="3" indent="0" algn="ctr" defTabSz="914400" rtl="0" eaLnBrk="0" fontAlgn="base" hangingPunct="0">
        <a:lnSpc>
          <a:spcPct val="100000"/>
        </a:lnSpc>
        <a:spcBef>
          <a:spcPct val="0"/>
        </a:spcBef>
        <a:spcAft>
          <a:spcPct val="0"/>
        </a:spcAft>
        <a:buClrTx/>
        <a:buSzPct val="100000"/>
        <a:buFontTx/>
        <a:buNone/>
        <a:defRPr sz="4400" b="0" i="0" u="none" kern="1200">
          <a:solidFill>
            <a:schemeClr val="tx2"/>
          </a:solidFill>
          <a:latin typeface="Arial" panose="020B0604020202020204" pitchFamily="34" charset="0"/>
          <a:ea typeface="宋体" panose="02010600030101010101" pitchFamily="2" charset="-122"/>
          <a:cs typeface="+mj-cs"/>
        </a:defRPr>
      </a:lvl4pPr>
      <a:lvl5pPr marL="0" lvl="4" indent="0" algn="ctr" defTabSz="914400" rtl="0" eaLnBrk="0" fontAlgn="base" hangingPunct="0">
        <a:lnSpc>
          <a:spcPct val="100000"/>
        </a:lnSpc>
        <a:spcBef>
          <a:spcPct val="0"/>
        </a:spcBef>
        <a:spcAft>
          <a:spcPct val="0"/>
        </a:spcAft>
        <a:buClrTx/>
        <a:buSzPct val="100000"/>
        <a:buFontTx/>
        <a:buNone/>
        <a:defRPr sz="4400" b="0" i="0" u="none" kern="1200">
          <a:solidFill>
            <a:schemeClr val="tx2"/>
          </a:solidFill>
          <a:latin typeface="Arial" panose="020B0604020202020204" pitchFamily="34" charset="0"/>
          <a:ea typeface="宋体" panose="02010600030101010101" pitchFamily="2" charset="-122"/>
          <a:cs typeface="+mj-cs"/>
        </a:defRPr>
      </a:lvl5pPr>
    </p:titleStyle>
    <p:bodyStyle>
      <a:lvl1pPr marL="342900" lvl="0" indent="-342900" algn="l" defTabSz="914400" rtl="0" eaLnBrk="0" fontAlgn="base" hangingPunct="0">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SzPct val="100000"/>
        <a:buFontTx/>
        <a:buChar char="–"/>
        <a:defRPr sz="2800" b="0" i="0" u="none" kern="1200">
          <a:solidFill>
            <a:schemeClr val="tx1"/>
          </a:solidFill>
          <a:latin typeface="Arial" panose="020B0604020202020204"/>
          <a:ea typeface="宋体" panose="02010600030101010101" pitchFamily="2" charset="-122"/>
          <a:cs typeface="+mn-cs"/>
        </a:defRPr>
      </a:lvl2pPr>
      <a:lvl3pPr marL="1143000" lvl="2" indent="-228600" algn="l" defTabSz="914400" rtl="0" eaLnBrk="0" fontAlgn="base" hangingPunct="0">
        <a:lnSpc>
          <a:spcPct val="100000"/>
        </a:lnSpc>
        <a:spcBef>
          <a:spcPct val="20000"/>
        </a:spcBef>
        <a:spcAft>
          <a:spcPct val="0"/>
        </a:spcAft>
        <a:buSzPct val="100000"/>
        <a:buFontTx/>
        <a:buChar char="•"/>
        <a:defRPr sz="2400" b="0" i="0" u="none" kern="1200">
          <a:solidFill>
            <a:schemeClr val="tx1"/>
          </a:solidFill>
          <a:latin typeface="Arial" panose="020B0604020202020204"/>
          <a:ea typeface="宋体" panose="02010600030101010101" pitchFamily="2" charset="-122"/>
          <a:cs typeface="+mn-cs"/>
        </a:defRPr>
      </a:lvl3pPr>
      <a:lvl4pPr marL="1600200" lvl="3"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宋体" panose="02010600030101010101" pitchFamily="2" charset="-122"/>
          <a:cs typeface="+mn-cs"/>
        </a:defRPr>
      </a:lvl4pPr>
      <a:lvl5pPr marL="2057400" lvl="4"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44" name="图片 6"/>
          <p:cNvPicPr>
            <a:picLocks noChangeAspect="1"/>
          </p:cNvPicPr>
          <p:nvPr userDrawn="1"/>
        </p:nvPicPr>
        <p:blipFill>
          <a:blip r:embed="rId13"/>
          <a:stretch>
            <a:fillRect/>
          </a:stretch>
        </p:blipFill>
        <p:spPr>
          <a:xfrm>
            <a:off x="0" y="-7937"/>
            <a:ext cx="9144000" cy="6865937"/>
          </a:xfrm>
          <a:prstGeom prst="rect">
            <a:avLst/>
          </a:prstGeom>
          <a:noFill/>
          <a:ln w="9525">
            <a:noFill/>
          </a:ln>
        </p:spPr>
      </p:pic>
      <p:sp>
        <p:nvSpPr>
          <p:cNvPr id="1045" name="KSO_BT1"/>
          <p:cNvSpPr/>
          <p:nvPr>
            <p:ph type="title"/>
          </p:nvPr>
        </p:nvSpPr>
        <p:spPr>
          <a:xfrm>
            <a:off x="419100" y="161925"/>
            <a:ext cx="8291513" cy="700088"/>
          </a:xfrm>
          <a:prstGeom prst="rect">
            <a:avLst/>
          </a:prstGeom>
          <a:noFill/>
          <a:ln w="9525">
            <a:noFill/>
          </a:ln>
        </p:spPr>
        <p:txBody>
          <a:bodyPr anchor="b" anchorCtr="0"/>
          <a:p>
            <a:pPr lvl="0"/>
            <a:r>
              <a:rPr lang="zh-CN" altLang="en-US"/>
              <a:t>单击此处编辑母版标题样式</a:t>
            </a:r>
            <a:endParaRPr lang="zh-CN" altLang="en-US"/>
          </a:p>
        </p:txBody>
      </p:sp>
      <p:sp>
        <p:nvSpPr>
          <p:cNvPr id="1046" name="KSO_BC1"/>
          <p:cNvSpPr/>
          <p:nvPr>
            <p:ph type="body" idx="1"/>
          </p:nvPr>
        </p:nvSpPr>
        <p:spPr>
          <a:xfrm>
            <a:off x="427038" y="1122363"/>
            <a:ext cx="8293100" cy="519747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72246" y="2601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marL="0" lvl="0" indent="0" algn="l" defTabSz="914400" rtl="0" eaLnBrk="0" fontAlgn="base" hangingPunct="0">
        <a:lnSpc>
          <a:spcPct val="90000"/>
        </a:lnSpc>
        <a:spcBef>
          <a:spcPct val="0"/>
        </a:spcBef>
        <a:spcAft>
          <a:spcPct val="0"/>
        </a:spcAft>
        <a:buSzPct val="100000"/>
        <a:buNone/>
        <a:defRPr sz="3200" b="1" i="0" u="none" kern="1200">
          <a:solidFill>
            <a:srgbClr val="035388"/>
          </a:solidFill>
          <a:latin typeface="+mj-lt"/>
          <a:ea typeface="+mj-ea"/>
          <a:cs typeface="+mj-cs"/>
        </a:defRPr>
      </a:lvl1pPr>
      <a:lvl2pPr marL="0" lvl="1" indent="0" algn="l" defTabSz="914400" rtl="0" eaLnBrk="0" fontAlgn="base" hangingPunct="0">
        <a:lnSpc>
          <a:spcPct val="90000"/>
        </a:lnSpc>
        <a:spcBef>
          <a:spcPct val="0"/>
        </a:spcBef>
        <a:spcAft>
          <a:spcPct val="0"/>
        </a:spcAft>
        <a:buClrTx/>
        <a:buSzPct val="100000"/>
        <a:buFontTx/>
        <a:buNone/>
        <a:defRPr sz="3200" b="1" i="0" u="none" kern="1200">
          <a:solidFill>
            <a:srgbClr val="035388"/>
          </a:solidFill>
          <a:latin typeface="Arial Black" panose="020B0A04020102020204" pitchFamily="34" charset="0"/>
          <a:ea typeface="微软雅黑" panose="020B0503020204020204" charset="-122"/>
          <a:cs typeface="+mj-cs"/>
        </a:defRPr>
      </a:lvl2pPr>
      <a:lvl3pPr marL="0" lvl="2" indent="0" algn="l" defTabSz="914400" rtl="0" eaLnBrk="0" fontAlgn="base" hangingPunct="0">
        <a:lnSpc>
          <a:spcPct val="90000"/>
        </a:lnSpc>
        <a:spcBef>
          <a:spcPct val="0"/>
        </a:spcBef>
        <a:spcAft>
          <a:spcPct val="0"/>
        </a:spcAft>
        <a:buClrTx/>
        <a:buSzPct val="100000"/>
        <a:buFontTx/>
        <a:buNone/>
        <a:defRPr sz="3200" b="1" i="0" u="none" kern="1200">
          <a:solidFill>
            <a:srgbClr val="035388"/>
          </a:solidFill>
          <a:latin typeface="Arial Black" panose="020B0A04020102020204" pitchFamily="34" charset="0"/>
          <a:ea typeface="微软雅黑" panose="020B0503020204020204" charset="-122"/>
          <a:cs typeface="+mj-cs"/>
        </a:defRPr>
      </a:lvl3pPr>
      <a:lvl4pPr marL="0" lvl="3" indent="0" algn="l" defTabSz="914400" rtl="0" eaLnBrk="0" fontAlgn="base" hangingPunct="0">
        <a:lnSpc>
          <a:spcPct val="90000"/>
        </a:lnSpc>
        <a:spcBef>
          <a:spcPct val="0"/>
        </a:spcBef>
        <a:spcAft>
          <a:spcPct val="0"/>
        </a:spcAft>
        <a:buClrTx/>
        <a:buSzPct val="100000"/>
        <a:buFontTx/>
        <a:buNone/>
        <a:defRPr sz="3200" b="1" i="0" u="none" kern="1200">
          <a:solidFill>
            <a:srgbClr val="035388"/>
          </a:solidFill>
          <a:latin typeface="Arial Black" panose="020B0A04020102020204" pitchFamily="34" charset="0"/>
          <a:ea typeface="微软雅黑" panose="020B0503020204020204" charset="-122"/>
          <a:cs typeface="+mj-cs"/>
        </a:defRPr>
      </a:lvl4pPr>
      <a:lvl5pPr marL="0" lvl="4" indent="0" algn="l" defTabSz="914400" rtl="0" eaLnBrk="0" fontAlgn="base" hangingPunct="0">
        <a:lnSpc>
          <a:spcPct val="90000"/>
        </a:lnSpc>
        <a:spcBef>
          <a:spcPct val="0"/>
        </a:spcBef>
        <a:spcAft>
          <a:spcPct val="0"/>
        </a:spcAft>
        <a:buClrTx/>
        <a:buSzPct val="100000"/>
        <a:buFontTx/>
        <a:buNone/>
        <a:defRPr sz="3200" b="1" i="0" u="none" kern="1200">
          <a:solidFill>
            <a:srgbClr val="035388"/>
          </a:solidFill>
          <a:latin typeface="Arial Black" panose="020B0A04020102020204" pitchFamily="34" charset="0"/>
          <a:ea typeface="微软雅黑" panose="020B0503020204020204" charset="-122"/>
          <a:cs typeface="+mj-cs"/>
        </a:defRPr>
      </a:lvl5pPr>
    </p:titleStyle>
    <p:body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b="0" i="0" u="none" kern="1200">
          <a:solidFill>
            <a:srgbClr val="1985A7"/>
          </a:solidFill>
          <a:latin typeface="+mn-lt"/>
          <a:ea typeface="+mn-ea"/>
          <a:cs typeface="+mn-cs"/>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b="0" i="0" u="none" kern="1200">
          <a:solidFill>
            <a:srgbClr val="646464"/>
          </a:solidFill>
          <a:latin typeface="幼圆" pitchFamily="49" charset="-122"/>
          <a:ea typeface="幼圆" pitchFamily="49" charset="-122"/>
          <a:cs typeface="+mn-cs"/>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b="0" i="0" u="none" kern="1200">
          <a:solidFill>
            <a:schemeClr val="tx1"/>
          </a:solidFill>
          <a:latin typeface="Arial" panose="020B0604020202020204"/>
          <a:ea typeface="幼圆" pitchFamily="49" charset="-122"/>
          <a:cs typeface="+mn-cs"/>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5pPr>
      <a:lvl6pPr marL="2514600" lvl="5" indent="-228600" algn="l" defTabSz="914400" rtl="0" eaLnBrk="0" fontAlgn="base" hangingPunct="0">
        <a:lnSpc>
          <a:spcPct val="90000"/>
        </a:lnSpc>
        <a:spcBef>
          <a:spcPts val="500"/>
        </a:spcBef>
        <a:spcAft>
          <a:spcPct val="0"/>
        </a:spcAft>
        <a:buClrTx/>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6pPr>
      <a:lvl7pPr marL="2971800" lvl="6" indent="-228600" algn="l" defTabSz="914400" rtl="0" eaLnBrk="0" fontAlgn="base" hangingPunct="0">
        <a:lnSpc>
          <a:spcPct val="90000"/>
        </a:lnSpc>
        <a:spcBef>
          <a:spcPts val="500"/>
        </a:spcBef>
        <a:spcAft>
          <a:spcPct val="0"/>
        </a:spcAft>
        <a:buClrTx/>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7pPr>
      <a:lvl8pPr marL="3429000" lvl="7" indent="-228600" algn="l" defTabSz="914400" rtl="0" eaLnBrk="0" fontAlgn="base" hangingPunct="0">
        <a:lnSpc>
          <a:spcPct val="90000"/>
        </a:lnSpc>
        <a:spcBef>
          <a:spcPts val="500"/>
        </a:spcBef>
        <a:spcAft>
          <a:spcPct val="0"/>
        </a:spcAft>
        <a:buClrTx/>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8pPr>
      <a:lvl9pPr marL="3886200" lvl="8" indent="-228600" algn="l" defTabSz="914400" rtl="0" eaLnBrk="0" fontAlgn="base" hangingPunct="0">
        <a:lnSpc>
          <a:spcPct val="90000"/>
        </a:lnSpc>
        <a:spcBef>
          <a:spcPts val="500"/>
        </a:spcBef>
        <a:spcAft>
          <a:spcPct val="0"/>
        </a:spcAft>
        <a:buClrTx/>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49" name="图片 7"/>
          <p:cNvPicPr>
            <a:picLocks noChangeAspect="1"/>
          </p:cNvPicPr>
          <p:nvPr/>
        </p:nvPicPr>
        <p:blipFill>
          <a:blip r:embed="rId12"/>
          <a:srcRect t="1865" r="671"/>
          <a:stretch>
            <a:fillRect/>
          </a:stretch>
        </p:blipFill>
        <p:spPr>
          <a:xfrm>
            <a:off x="0" y="0"/>
            <a:ext cx="9151938" cy="6873875"/>
          </a:xfrm>
          <a:prstGeom prst="rect">
            <a:avLst/>
          </a:prstGeom>
          <a:noFill/>
          <a:ln w="9525">
            <a:noFill/>
          </a:ln>
        </p:spPr>
      </p:pic>
      <p:sp>
        <p:nvSpPr>
          <p:cNvPr id="1050" name="KSO_BT1"/>
          <p:cNvSpPr/>
          <p:nvPr>
            <p:ph type="title"/>
          </p:nvPr>
        </p:nvSpPr>
        <p:spPr>
          <a:xfrm>
            <a:off x="419100" y="161925"/>
            <a:ext cx="8291513" cy="700088"/>
          </a:xfrm>
          <a:prstGeom prst="rect">
            <a:avLst/>
          </a:prstGeom>
          <a:noFill/>
          <a:ln w="9525">
            <a:noFill/>
          </a:ln>
        </p:spPr>
        <p:txBody>
          <a:bodyPr anchor="b" anchorCtr="0"/>
          <a:p>
            <a:pPr lvl="0"/>
            <a:r>
              <a:rPr lang="zh-CN" altLang="en-US"/>
              <a:t>单击此处编辑母版标题样式</a:t>
            </a:r>
            <a:endParaRPr lang="zh-CN" altLang="en-US"/>
          </a:p>
        </p:txBody>
      </p:sp>
      <p:sp>
        <p:nvSpPr>
          <p:cNvPr id="1051" name="KSO_BC1"/>
          <p:cNvSpPr/>
          <p:nvPr>
            <p:ph type="body" idx="1"/>
          </p:nvPr>
        </p:nvSpPr>
        <p:spPr>
          <a:xfrm>
            <a:off x="427038" y="1122363"/>
            <a:ext cx="8293100" cy="519747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marL="0" lvl="0" indent="0" algn="l" defTabSz="914400" rtl="0" eaLnBrk="0" fontAlgn="base" hangingPunct="0">
        <a:lnSpc>
          <a:spcPct val="90000"/>
        </a:lnSpc>
        <a:spcBef>
          <a:spcPct val="0"/>
        </a:spcBef>
        <a:spcAft>
          <a:spcPct val="0"/>
        </a:spcAft>
        <a:buSzPct val="100000"/>
        <a:buNone/>
        <a:defRPr sz="3200" b="1" i="0" u="none" kern="1200">
          <a:solidFill>
            <a:srgbClr val="035388"/>
          </a:solidFill>
          <a:latin typeface="+mj-lt"/>
          <a:ea typeface="+mj-ea"/>
          <a:cs typeface="+mj-cs"/>
        </a:defRPr>
      </a:lvl1pPr>
      <a:lvl2pPr marL="0" lvl="1" indent="0" algn="l" defTabSz="914400" rtl="0" eaLnBrk="0" fontAlgn="base" hangingPunct="0">
        <a:lnSpc>
          <a:spcPct val="90000"/>
        </a:lnSpc>
        <a:spcBef>
          <a:spcPct val="0"/>
        </a:spcBef>
        <a:spcAft>
          <a:spcPct val="0"/>
        </a:spcAft>
        <a:buClrTx/>
        <a:buSzPct val="100000"/>
        <a:buFontTx/>
        <a:buNone/>
        <a:defRPr sz="3200" b="1" i="0" u="none" kern="1200">
          <a:solidFill>
            <a:srgbClr val="035388"/>
          </a:solidFill>
          <a:latin typeface="Arial Black" panose="020B0A04020102020204" pitchFamily="34" charset="0"/>
          <a:ea typeface="微软雅黑" panose="020B0503020204020204" charset="-122"/>
          <a:cs typeface="+mj-cs"/>
        </a:defRPr>
      </a:lvl2pPr>
      <a:lvl3pPr marL="0" lvl="2" indent="0" algn="l" defTabSz="914400" rtl="0" eaLnBrk="0" fontAlgn="base" hangingPunct="0">
        <a:lnSpc>
          <a:spcPct val="90000"/>
        </a:lnSpc>
        <a:spcBef>
          <a:spcPct val="0"/>
        </a:spcBef>
        <a:spcAft>
          <a:spcPct val="0"/>
        </a:spcAft>
        <a:buClrTx/>
        <a:buSzPct val="100000"/>
        <a:buFontTx/>
        <a:buNone/>
        <a:defRPr sz="3200" b="1" i="0" u="none" kern="1200">
          <a:solidFill>
            <a:srgbClr val="035388"/>
          </a:solidFill>
          <a:latin typeface="Arial Black" panose="020B0A04020102020204" pitchFamily="34" charset="0"/>
          <a:ea typeface="微软雅黑" panose="020B0503020204020204" charset="-122"/>
          <a:cs typeface="+mj-cs"/>
        </a:defRPr>
      </a:lvl3pPr>
      <a:lvl4pPr marL="0" lvl="3" indent="0" algn="l" defTabSz="914400" rtl="0" eaLnBrk="0" fontAlgn="base" hangingPunct="0">
        <a:lnSpc>
          <a:spcPct val="90000"/>
        </a:lnSpc>
        <a:spcBef>
          <a:spcPct val="0"/>
        </a:spcBef>
        <a:spcAft>
          <a:spcPct val="0"/>
        </a:spcAft>
        <a:buClrTx/>
        <a:buSzPct val="100000"/>
        <a:buFontTx/>
        <a:buNone/>
        <a:defRPr sz="3200" b="1" i="0" u="none" kern="1200">
          <a:solidFill>
            <a:srgbClr val="035388"/>
          </a:solidFill>
          <a:latin typeface="Arial Black" panose="020B0A04020102020204" pitchFamily="34" charset="0"/>
          <a:ea typeface="微软雅黑" panose="020B0503020204020204" charset="-122"/>
          <a:cs typeface="+mj-cs"/>
        </a:defRPr>
      </a:lvl4pPr>
      <a:lvl5pPr marL="0" lvl="4" indent="0" algn="l" defTabSz="914400" rtl="0" eaLnBrk="0" fontAlgn="base" hangingPunct="0">
        <a:lnSpc>
          <a:spcPct val="90000"/>
        </a:lnSpc>
        <a:spcBef>
          <a:spcPct val="0"/>
        </a:spcBef>
        <a:spcAft>
          <a:spcPct val="0"/>
        </a:spcAft>
        <a:buClrTx/>
        <a:buSzPct val="100000"/>
        <a:buFontTx/>
        <a:buNone/>
        <a:defRPr sz="3200" b="1" i="0" u="none" kern="1200">
          <a:solidFill>
            <a:srgbClr val="035388"/>
          </a:solidFill>
          <a:latin typeface="Arial Black" panose="020B0A04020102020204" pitchFamily="34" charset="0"/>
          <a:ea typeface="微软雅黑" panose="020B0503020204020204" charset="-122"/>
          <a:cs typeface="+mj-cs"/>
        </a:defRPr>
      </a:lvl5pPr>
    </p:titleStyle>
    <p:body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b="0" i="0" u="none" kern="1200">
          <a:solidFill>
            <a:srgbClr val="1985A7"/>
          </a:solidFill>
          <a:latin typeface="+mn-lt"/>
          <a:ea typeface="+mn-ea"/>
          <a:cs typeface="+mn-cs"/>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b="0" i="0" u="none" kern="1200">
          <a:solidFill>
            <a:srgbClr val="646464"/>
          </a:solidFill>
          <a:latin typeface="幼圆" pitchFamily="49" charset="-122"/>
          <a:ea typeface="幼圆" pitchFamily="49" charset="-122"/>
          <a:cs typeface="+mn-cs"/>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b="0" i="0" u="none" kern="1200">
          <a:solidFill>
            <a:schemeClr val="tx1"/>
          </a:solidFill>
          <a:latin typeface="Arial" panose="020B0604020202020204"/>
          <a:ea typeface="幼圆" pitchFamily="49" charset="-122"/>
          <a:cs typeface="+mn-cs"/>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5pPr>
      <a:lvl6pPr marL="2514600" lvl="5" indent="-228600" algn="l" defTabSz="914400" rtl="0" eaLnBrk="0" fontAlgn="base" hangingPunct="0">
        <a:lnSpc>
          <a:spcPct val="90000"/>
        </a:lnSpc>
        <a:spcBef>
          <a:spcPts val="500"/>
        </a:spcBef>
        <a:spcAft>
          <a:spcPct val="0"/>
        </a:spcAft>
        <a:buClrTx/>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6pPr>
      <a:lvl7pPr marL="2971800" lvl="6" indent="-228600" algn="l" defTabSz="914400" rtl="0" eaLnBrk="0" fontAlgn="base" hangingPunct="0">
        <a:lnSpc>
          <a:spcPct val="90000"/>
        </a:lnSpc>
        <a:spcBef>
          <a:spcPts val="500"/>
        </a:spcBef>
        <a:spcAft>
          <a:spcPct val="0"/>
        </a:spcAft>
        <a:buClrTx/>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7pPr>
      <a:lvl8pPr marL="3429000" lvl="7" indent="-228600" algn="l" defTabSz="914400" rtl="0" eaLnBrk="0" fontAlgn="base" hangingPunct="0">
        <a:lnSpc>
          <a:spcPct val="90000"/>
        </a:lnSpc>
        <a:spcBef>
          <a:spcPts val="500"/>
        </a:spcBef>
        <a:spcAft>
          <a:spcPct val="0"/>
        </a:spcAft>
        <a:buClrTx/>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8pPr>
      <a:lvl9pPr marL="3886200" lvl="8" indent="-228600" algn="l" defTabSz="914400" rtl="0" eaLnBrk="0" fontAlgn="base" hangingPunct="0">
        <a:lnSpc>
          <a:spcPct val="90000"/>
        </a:lnSpc>
        <a:spcBef>
          <a:spcPts val="500"/>
        </a:spcBef>
        <a:spcAft>
          <a:spcPct val="0"/>
        </a:spcAft>
        <a:buClrTx/>
        <a:buSzPct val="100000"/>
        <a:buFont typeface="Arial" panose="020B0604020202020204" pitchFamily="34" charset="0"/>
        <a:buChar char="•"/>
        <a:defRPr sz="1800" b="0" i="0" u="none" kern="1200">
          <a:solidFill>
            <a:schemeClr val="tx1"/>
          </a:solidFill>
          <a:latin typeface="Arial" panose="020B0604020202020204"/>
          <a:ea typeface="幼圆" pitchFamily="49"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40.xml"/><Relationship Id="rId2" Type="http://schemas.openxmlformats.org/officeDocument/2006/relationships/image" Target="../media/image9.w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0.xml"/><Relationship Id="rId5" Type="http://schemas.openxmlformats.org/officeDocument/2006/relationships/tags" Target="../tags/tag14.xml"/><Relationship Id="rId4" Type="http://schemas.openxmlformats.org/officeDocument/2006/relationships/image" Target="../media/image4.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slide" Target="slide1.xml"/><Relationship Id="rId2" Type="http://schemas.openxmlformats.org/officeDocument/2006/relationships/slide" Target="slide6.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40.xml"/><Relationship Id="rId2" Type="http://schemas.openxmlformats.org/officeDocument/2006/relationships/image" Target="../media/image11.wmf"/><Relationship Id="rId1"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13.jpeg"/><Relationship Id="rId4" Type="http://schemas.openxmlformats.org/officeDocument/2006/relationships/tags" Target="../tags/tag17.xml"/><Relationship Id="rId3" Type="http://schemas.openxmlformats.org/officeDocument/2006/relationships/image" Target="../media/image12.jpeg"/><Relationship Id="rId2" Type="http://schemas.openxmlformats.org/officeDocument/2006/relationships/tags" Target="../tags/tag16.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灯片编号占位符 3"/>
          <p:cNvSpPr/>
          <p:nvPr/>
        </p:nvSpPr>
        <p:spPr>
          <a:xfrm>
            <a:off x="2916238" y="6500813"/>
            <a:ext cx="1905000" cy="45720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fld id="{9A0DB2DC-4C9A-4742-B13C-FB6460FD3503}" type="slidenum">
              <a:rPr lang="en-US" altLang="zh-CN" sz="1400">
                <a:solidFill>
                  <a:schemeClr val="tx1"/>
                </a:solidFill>
                <a:latin typeface="Tahoma" panose="020B0604030504040204" pitchFamily="34" charset="0"/>
                <a:ea typeface="楷体" panose="02010609060101010101" charset="-122"/>
              </a:rPr>
            </a:fld>
            <a:endParaRPr lang="en-US" altLang="zh-CN" sz="1400">
              <a:solidFill>
                <a:schemeClr val="tx1"/>
              </a:solidFill>
              <a:latin typeface="Tahoma" panose="020B0604030504040204" pitchFamily="34" charset="0"/>
              <a:ea typeface="楷体" panose="02010609060101010101" charset="-122"/>
            </a:endParaRPr>
          </a:p>
        </p:txBody>
      </p:sp>
      <p:sp>
        <p:nvSpPr>
          <p:cNvPr id="2051" name="Text Box 6"/>
          <p:cNvSpPr/>
          <p:nvPr/>
        </p:nvSpPr>
        <p:spPr>
          <a:xfrm>
            <a:off x="1616075" y="4365625"/>
            <a:ext cx="5911850" cy="1068388"/>
          </a:xfrm>
          <a:prstGeom prst="rect">
            <a:avLst/>
          </a:prstGeom>
          <a:noFill/>
          <a:ln w="9525">
            <a:noFill/>
          </a:ln>
        </p:spPr>
        <p:txBody>
          <a:bodyPr lIns="0" tIns="0" rIns="0" bIns="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2800" b="1">
                <a:solidFill>
                  <a:srgbClr val="0033CC"/>
                </a:solidFill>
                <a:latin typeface="楷体_GB2312" pitchFamily="49" charset="-122"/>
                <a:ea typeface="楷体" panose="02010609060101010101" charset="-122"/>
              </a:rPr>
              <a:t> </a:t>
            </a:r>
            <a:endParaRPr lang="zh-CN" altLang="en-US" sz="2800" b="1">
              <a:solidFill>
                <a:srgbClr val="0033CC"/>
              </a:solidFill>
              <a:latin typeface="楷体_GB2312" pitchFamily="49" charset="-122"/>
              <a:ea typeface="楷体" panose="02010609060101010101" charset="-122"/>
            </a:endParaRPr>
          </a:p>
          <a:p>
            <a:pPr marL="0" lvl="0" indent="0" algn="ctr" eaLnBrk="1" hangingPunct="1">
              <a:lnSpc>
                <a:spcPct val="100000"/>
              </a:lnSpc>
              <a:spcBef>
                <a:spcPct val="50000"/>
              </a:spcBef>
              <a:buClrTx/>
              <a:buSzPct val="100000"/>
              <a:buFont typeface="Arial" panose="020B0604020202020204" pitchFamily="34" charset="0"/>
              <a:buNone/>
            </a:pPr>
            <a:r>
              <a:rPr lang="zh-CN" altLang="en-US" sz="2800" b="1">
                <a:solidFill>
                  <a:srgbClr val="0033CC"/>
                </a:solidFill>
                <a:latin typeface="楷体_GB2312" pitchFamily="49" charset="-122"/>
                <a:ea typeface="楷体" panose="02010609060101010101" charset="-122"/>
              </a:rPr>
              <a:t> </a:t>
            </a:r>
            <a:endParaRPr lang="zh-CN" altLang="en-US" sz="2800" b="1">
              <a:solidFill>
                <a:srgbClr val="0033CC"/>
              </a:solidFill>
              <a:latin typeface="楷体_GB2312" pitchFamily="49" charset="-122"/>
              <a:ea typeface="楷体" panose="02010609060101010101" charset="-122"/>
            </a:endParaRPr>
          </a:p>
        </p:txBody>
      </p:sp>
      <p:sp>
        <p:nvSpPr>
          <p:cNvPr id="2052" name="Rectangle 4"/>
          <p:cNvSpPr/>
          <p:nvPr/>
        </p:nvSpPr>
        <p:spPr>
          <a:xfrm>
            <a:off x="828675" y="2852738"/>
            <a:ext cx="7775575" cy="1470025"/>
          </a:xfrm>
          <a:prstGeom prst="rect">
            <a:avLst/>
          </a:prstGeom>
          <a:solidFill>
            <a:srgbClr val="00FFFF"/>
          </a:solidFill>
          <a:ln w="9525">
            <a:noFill/>
          </a:ln>
        </p:spPr>
        <p:txBody>
          <a:bodyPr anchor="ctr" anchorCtr="0"/>
          <a:p>
            <a:pPr algn="ctr">
              <a:lnSpc>
                <a:spcPct val="90000"/>
              </a:lnSpc>
              <a:buFontTx/>
            </a:pPr>
            <a:r>
              <a:rPr lang="zh-CN" altLang="en-US" sz="7200" b="1">
                <a:solidFill>
                  <a:srgbClr val="FF0000"/>
                </a:solidFill>
                <a:latin typeface="Arial Black" panose="020B0A04020102020204" pitchFamily="34" charset="0"/>
                <a:ea typeface="楷体" panose="02010609060101010101" charset="-122"/>
              </a:rPr>
              <a:t>施工现场管理</a:t>
            </a:r>
            <a:endParaRPr lang="zh-CN" altLang="en-US" sz="7200" b="1">
              <a:solidFill>
                <a:srgbClr val="FF0000"/>
              </a:solidFill>
              <a:latin typeface="Arial Black" panose="020B0A04020102020204" pitchFamily="34" charset="0"/>
              <a:ea typeface="楷体" panose="02010609060101010101"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012339" y="420534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74839" y="514129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3"/>
            </p:custDataLst>
          </p:nvPr>
        </p:nvSpPr>
        <p:spPr>
          <a:xfrm>
            <a:off x="6607175" y="514175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10" name="椭圆 9"/>
          <p:cNvSpPr/>
          <p:nvPr>
            <p:custDataLst>
              <p:tags r:id="rId4"/>
            </p:custDataLst>
          </p:nvPr>
        </p:nvSpPr>
        <p:spPr>
          <a:xfrm>
            <a:off x="7539511" y="514129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spTree>
  </p:cSld>
  <p:clrMapOvr>
    <a:masterClrMapping/>
  </p:clrMapOvr>
  <p:transition advTm="2000">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3"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24"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25" name="Rectangle 3"/>
          <p:cNvSpPr/>
          <p:nvPr/>
        </p:nvSpPr>
        <p:spPr>
          <a:xfrm>
            <a:off x="539750" y="1484313"/>
            <a:ext cx="7785100" cy="45466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a:t>
            </a:r>
            <a:r>
              <a:rPr lang="en-US" altLang="zh-CN" b="1">
                <a:solidFill>
                  <a:schemeClr val="tx1"/>
                </a:solidFill>
                <a:latin typeface="宋体" panose="02010600030101010101" pitchFamily="2" charset="-122"/>
                <a:ea typeface="楷体" panose="02010609060101010101" charset="-122"/>
              </a:rPr>
              <a:t>1</a:t>
            </a:r>
            <a:r>
              <a:rPr lang="zh-CN" altLang="en-US" b="1">
                <a:solidFill>
                  <a:schemeClr val="tx1"/>
                </a:solidFill>
                <a:latin typeface="宋体" panose="02010600030101010101" pitchFamily="2" charset="-122"/>
                <a:ea typeface="楷体" panose="02010609060101010101" charset="-122"/>
              </a:rPr>
              <a:t>）安全生产管理制度：</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现阶段已经比较成熟的安全生产管理制度有（八项）：</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      </a:t>
            </a:r>
            <a:r>
              <a:rPr lang="zh-CN" altLang="en-US" sz="1800" b="1">
                <a:solidFill>
                  <a:srgbClr val="FF0000"/>
                </a:solidFill>
                <a:latin typeface="宋体" panose="02010600030101010101" pitchFamily="2" charset="-122"/>
                <a:ea typeface="楷体" panose="02010609060101010101" charset="-122"/>
              </a:rPr>
              <a:t>●安全生产责任制度；</a:t>
            </a:r>
            <a:r>
              <a:rPr lang="en-US" altLang="zh-CN" sz="1800" b="1">
                <a:solidFill>
                  <a:srgbClr val="FF0000"/>
                </a:solidFill>
                <a:latin typeface="宋体" panose="02010600030101010101" pitchFamily="2" charset="-122"/>
                <a:ea typeface="楷体" panose="02010609060101010101" charset="-122"/>
              </a:rPr>
              <a:t>--</a:t>
            </a:r>
            <a:r>
              <a:rPr lang="zh-CN" altLang="en-US" sz="1800" b="1">
                <a:solidFill>
                  <a:srgbClr val="FF0000"/>
                </a:solidFill>
                <a:latin typeface="宋体" panose="02010600030101010101" pitchFamily="2" charset="-122"/>
                <a:ea typeface="楷体" panose="02010609060101010101" charset="-122"/>
              </a:rPr>
              <a:t>核心</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●安全教育制度；</a:t>
            </a:r>
            <a:r>
              <a:rPr lang="en-US" altLang="zh-CN" sz="1800" b="1">
                <a:solidFill>
                  <a:srgbClr val="FF0000"/>
                </a:solidFill>
                <a:latin typeface="宋体" panose="02010600030101010101" pitchFamily="2" charset="-122"/>
                <a:ea typeface="楷体" panose="02010609060101010101" charset="-122"/>
              </a:rPr>
              <a:t>--</a:t>
            </a:r>
            <a:r>
              <a:rPr lang="zh-CN" altLang="en-US" sz="1800" b="1">
                <a:solidFill>
                  <a:srgbClr val="FF0000"/>
                </a:solidFill>
                <a:latin typeface="宋体" panose="02010600030101010101" pitchFamily="2" charset="-122"/>
                <a:ea typeface="楷体" panose="02010609060101010101" charset="-122"/>
              </a:rPr>
              <a:t>特种作业（登高、电工）</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a:t>
            </a:r>
            <a:r>
              <a:rPr lang="en-US" altLang="zh-CN" sz="1800" b="1">
                <a:solidFill>
                  <a:srgbClr val="FF0000"/>
                </a:solidFill>
                <a:latin typeface="宋体" panose="02010600030101010101" pitchFamily="2" charset="-122"/>
                <a:ea typeface="楷体" panose="02010609060101010101" charset="-122"/>
              </a:rPr>
              <a:t>--</a:t>
            </a:r>
            <a:r>
              <a:rPr lang="zh-CN" altLang="en-US" sz="1800" b="1">
                <a:solidFill>
                  <a:srgbClr val="FF0000"/>
                </a:solidFill>
                <a:latin typeface="宋体" panose="02010600030101010101" pitchFamily="2" charset="-122"/>
                <a:ea typeface="楷体" panose="02010609060101010101" charset="-122"/>
              </a:rPr>
              <a:t>三级安全教育（公司级、部门级、班组级）</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●安全检查制度；</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●安全措施计划制度；</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●安全监察制度；</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●伤亡事故和职业病统计报告处理制度；</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●“三同时”制度；</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安全生产法规定：生产经营单位新建、改建、扩建工程项目的安全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设施必须与主体工程</a:t>
            </a:r>
            <a:r>
              <a:rPr lang="zh-CN" altLang="en-US" sz="1800" b="1">
                <a:solidFill>
                  <a:srgbClr val="FF0000"/>
                </a:solidFill>
                <a:latin typeface="宋体" panose="02010600030101010101" pitchFamily="2" charset="-122"/>
                <a:ea typeface="楷体" panose="02010609060101010101" charset="-122"/>
              </a:rPr>
              <a:t>同时设计、同时施工、同时投入生产和使用。</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●安全预评价制度；</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endParaRPr lang="en-US" altLang="zh-CN"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8"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29"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30"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31" name="Rectangle 3"/>
          <p:cNvSpPr/>
          <p:nvPr/>
        </p:nvSpPr>
        <p:spPr>
          <a:xfrm>
            <a:off x="539750" y="1484313"/>
            <a:ext cx="7785100" cy="231933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a:t>
            </a:r>
            <a:r>
              <a:rPr lang="en-US" altLang="zh-CN" b="1">
                <a:solidFill>
                  <a:schemeClr val="tx1"/>
                </a:solidFill>
                <a:latin typeface="宋体" panose="02010600030101010101" pitchFamily="2" charset="-122"/>
                <a:ea typeface="楷体" panose="02010609060101010101" charset="-122"/>
              </a:rPr>
              <a:t>2</a:t>
            </a:r>
            <a:r>
              <a:rPr lang="zh-CN" altLang="en-US" b="1">
                <a:solidFill>
                  <a:schemeClr val="tx1"/>
                </a:solidFill>
                <a:latin typeface="宋体" panose="02010600030101010101" pitchFamily="2" charset="-122"/>
                <a:ea typeface="楷体" panose="02010609060101010101" charset="-122"/>
              </a:rPr>
              <a:t>）危险源辨识与风险评价：</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根据危险源在事故发生发展中的作用把危险源分为两大类：</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●第一类危险源</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ea typeface="楷体" panose="02010609060101010101" charset="-122"/>
              </a:rPr>
              <a:t>              第一类危险源</a:t>
            </a:r>
            <a:r>
              <a:rPr lang="zh-CN" altLang="en-US" sz="1800">
                <a:solidFill>
                  <a:schemeClr val="tx1"/>
                </a:solidFill>
                <a:latin typeface="宋体" panose="02010600030101010101" pitchFamily="2" charset="-122"/>
                <a:ea typeface="楷体" panose="02010609060101010101" charset="-122"/>
              </a:rPr>
              <a:t>是事故发生的物理本质，一般的说，系统具有的能量</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越大，存在的危险物质越多，则其潜在的危险性和危害性也就越大。</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●第二类危险源</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400">
                <a:solidFill>
                  <a:schemeClr val="tx1"/>
                </a:solidFill>
                <a:ea typeface="楷体" panose="02010609060101010101" charset="-122"/>
              </a:rPr>
              <a:t>                   </a:t>
            </a:r>
            <a:r>
              <a:rPr lang="zh-CN" altLang="en-US" sz="1800">
                <a:solidFill>
                  <a:schemeClr val="tx1"/>
                </a:solidFill>
                <a:ea typeface="楷体" panose="02010609060101010101" charset="-122"/>
              </a:rPr>
              <a:t>第二类危险源主要体现在设备故障或缺陷（物的不安全状态）、人</a:t>
            </a:r>
            <a:endParaRPr lang="zh-CN" altLang="en-US" sz="1800">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ea typeface="楷体" panose="02010609060101010101" charset="-122"/>
              </a:rPr>
              <a:t>        为失误（人的不安全行为）和管理缺陷等几个方面。</a:t>
            </a:r>
            <a:endParaRPr lang="zh-CN" altLang="en-US" sz="1800">
              <a:solidFill>
                <a:schemeClr val="tx1"/>
              </a:solidFill>
              <a:ea typeface="楷体" panose="02010609060101010101" charset="-122"/>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4"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35"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36"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37" name="Oval 5"/>
          <p:cNvSpPr/>
          <p:nvPr/>
        </p:nvSpPr>
        <p:spPr>
          <a:xfrm>
            <a:off x="2227263" y="1631950"/>
            <a:ext cx="1444625" cy="636588"/>
          </a:xfrm>
          <a:prstGeom prst="ellipse">
            <a:avLst/>
          </a:prstGeom>
          <a:solidFill>
            <a:srgbClr val="FFFF00"/>
          </a:solidFill>
          <a:ln w="9525" cap="flat" cmpd="sng">
            <a:solidFill>
              <a:srgbClr val="FF99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38" name="Text Box 6"/>
          <p:cNvSpPr/>
          <p:nvPr/>
        </p:nvSpPr>
        <p:spPr>
          <a:xfrm>
            <a:off x="2433638" y="1746250"/>
            <a:ext cx="1033462" cy="4572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200" b="1">
                <a:solidFill>
                  <a:srgbClr val="FF3300"/>
                </a:solidFill>
                <a:latin typeface="Times New Roman" panose="02020603050405020304" pitchFamily="18" charset="0"/>
                <a:ea typeface="楷体" panose="02010609060101010101" charset="-122"/>
              </a:rPr>
              <a:t>人的不安全行为</a:t>
            </a:r>
            <a:endParaRPr lang="zh-CN" altLang="en-US" sz="1200" b="1">
              <a:solidFill>
                <a:srgbClr val="FF3300"/>
              </a:solidFill>
              <a:latin typeface="Times New Roman" panose="02020603050405020304" pitchFamily="18" charset="0"/>
              <a:ea typeface="楷体" panose="02010609060101010101" charset="-122"/>
            </a:endParaRPr>
          </a:p>
        </p:txBody>
      </p:sp>
      <p:sp>
        <p:nvSpPr>
          <p:cNvPr id="2139" name="Oval 7"/>
          <p:cNvSpPr/>
          <p:nvPr/>
        </p:nvSpPr>
        <p:spPr>
          <a:xfrm>
            <a:off x="5256213" y="1573213"/>
            <a:ext cx="1444625" cy="636587"/>
          </a:xfrm>
          <a:prstGeom prst="ellipse">
            <a:avLst/>
          </a:prstGeom>
          <a:solidFill>
            <a:srgbClr val="FFFF00"/>
          </a:solidFill>
          <a:ln w="9525" cap="flat" cmpd="sng">
            <a:solidFill>
              <a:srgbClr val="FF99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40" name="Text Box 8"/>
          <p:cNvSpPr/>
          <p:nvPr/>
        </p:nvSpPr>
        <p:spPr>
          <a:xfrm>
            <a:off x="5462588" y="1687513"/>
            <a:ext cx="1033462" cy="4572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200" b="1">
                <a:solidFill>
                  <a:srgbClr val="0000CC"/>
                </a:solidFill>
                <a:latin typeface="Times New Roman" panose="02020603050405020304" pitchFamily="18" charset="0"/>
                <a:ea typeface="楷体" panose="02010609060101010101" charset="-122"/>
              </a:rPr>
              <a:t>环境的不安全条件</a:t>
            </a:r>
            <a:endParaRPr lang="zh-CN" altLang="en-US" sz="1200" b="1">
              <a:solidFill>
                <a:srgbClr val="0000CC"/>
              </a:solidFill>
              <a:latin typeface="Times New Roman" panose="02020603050405020304" pitchFamily="18" charset="0"/>
              <a:ea typeface="楷体" panose="02010609060101010101" charset="-122"/>
            </a:endParaRPr>
          </a:p>
        </p:txBody>
      </p:sp>
      <p:sp>
        <p:nvSpPr>
          <p:cNvPr id="2141" name="Oval 9"/>
          <p:cNvSpPr/>
          <p:nvPr/>
        </p:nvSpPr>
        <p:spPr>
          <a:xfrm>
            <a:off x="2227263" y="2847975"/>
            <a:ext cx="1444625" cy="636588"/>
          </a:xfrm>
          <a:prstGeom prst="ellipse">
            <a:avLst/>
          </a:prstGeom>
          <a:solidFill>
            <a:srgbClr val="FFFF00"/>
          </a:solidFill>
          <a:ln w="9525" cap="flat" cmpd="sng">
            <a:solidFill>
              <a:srgbClr val="FF99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42" name="Text Box 10"/>
          <p:cNvSpPr/>
          <p:nvPr/>
        </p:nvSpPr>
        <p:spPr>
          <a:xfrm>
            <a:off x="2433638" y="2963863"/>
            <a:ext cx="1033462" cy="4572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200" b="1">
                <a:solidFill>
                  <a:srgbClr val="FF33CC"/>
                </a:solidFill>
                <a:latin typeface="Times New Roman" panose="02020603050405020304" pitchFamily="18" charset="0"/>
                <a:ea typeface="楷体" panose="02010609060101010101" charset="-122"/>
              </a:rPr>
              <a:t>物的不安全状态</a:t>
            </a:r>
            <a:endParaRPr lang="zh-CN" altLang="en-US" sz="1200" b="1">
              <a:solidFill>
                <a:srgbClr val="FF33CC"/>
              </a:solidFill>
              <a:latin typeface="Times New Roman" panose="02020603050405020304" pitchFamily="18" charset="0"/>
              <a:ea typeface="楷体" panose="02010609060101010101" charset="-122"/>
            </a:endParaRPr>
          </a:p>
        </p:txBody>
      </p:sp>
      <p:sp>
        <p:nvSpPr>
          <p:cNvPr id="2143" name="Oval 11"/>
          <p:cNvSpPr/>
          <p:nvPr/>
        </p:nvSpPr>
        <p:spPr>
          <a:xfrm>
            <a:off x="5324475" y="2847975"/>
            <a:ext cx="1446213" cy="636588"/>
          </a:xfrm>
          <a:prstGeom prst="ellipse">
            <a:avLst/>
          </a:prstGeom>
          <a:solidFill>
            <a:srgbClr val="FFFF00"/>
          </a:solidFill>
          <a:ln w="9525" cap="flat" cmpd="sng">
            <a:solidFill>
              <a:srgbClr val="FF99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44" name="Text Box 12"/>
          <p:cNvSpPr/>
          <p:nvPr/>
        </p:nvSpPr>
        <p:spPr>
          <a:xfrm>
            <a:off x="5530850" y="3055938"/>
            <a:ext cx="1035050" cy="27463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200" b="1">
                <a:solidFill>
                  <a:srgbClr val="008000"/>
                </a:solidFill>
                <a:latin typeface="Times New Roman" panose="02020603050405020304" pitchFamily="18" charset="0"/>
                <a:ea typeface="楷体" panose="02010609060101010101" charset="-122"/>
              </a:rPr>
              <a:t>管理缺陷</a:t>
            </a:r>
            <a:endParaRPr lang="zh-CN" altLang="en-US" sz="1200" b="1">
              <a:solidFill>
                <a:srgbClr val="008000"/>
              </a:solidFill>
              <a:latin typeface="Times New Roman" panose="02020603050405020304" pitchFamily="18" charset="0"/>
              <a:ea typeface="楷体" panose="02010609060101010101" charset="-122"/>
            </a:endParaRPr>
          </a:p>
        </p:txBody>
      </p:sp>
      <p:sp>
        <p:nvSpPr>
          <p:cNvPr id="2145" name="Oval 13"/>
          <p:cNvSpPr/>
          <p:nvPr/>
        </p:nvSpPr>
        <p:spPr>
          <a:xfrm>
            <a:off x="4016375" y="2209800"/>
            <a:ext cx="895350" cy="695325"/>
          </a:xfrm>
          <a:prstGeom prst="ellipse">
            <a:avLst/>
          </a:prstGeom>
          <a:solidFill>
            <a:srgbClr val="046FB6"/>
          </a:solidFill>
          <a:ln w="9525" cap="flat" cmpd="sng">
            <a:solidFill>
              <a:srgbClr val="FF99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46" name="Text Box 14"/>
          <p:cNvSpPr/>
          <p:nvPr/>
        </p:nvSpPr>
        <p:spPr>
          <a:xfrm>
            <a:off x="4016375" y="2395538"/>
            <a:ext cx="896938" cy="334962"/>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600" b="1">
                <a:solidFill>
                  <a:srgbClr val="FF3300"/>
                </a:solidFill>
                <a:latin typeface="Times New Roman" panose="02020603050405020304" pitchFamily="18" charset="0"/>
                <a:ea typeface="楷体" panose="02010609060101010101" charset="-122"/>
              </a:rPr>
              <a:t>事  故</a:t>
            </a:r>
            <a:endParaRPr lang="zh-CN" altLang="en-US" sz="1600" b="1">
              <a:solidFill>
                <a:srgbClr val="FF3300"/>
              </a:solidFill>
              <a:latin typeface="Times New Roman" panose="02020603050405020304" pitchFamily="18" charset="0"/>
              <a:ea typeface="楷体" panose="02010609060101010101" charset="-122"/>
            </a:endParaRPr>
          </a:p>
        </p:txBody>
      </p:sp>
      <p:cxnSp>
        <p:nvCxnSpPr>
          <p:cNvPr id="2147" name="Line 15"/>
          <p:cNvCxnSpPr/>
          <p:nvPr/>
        </p:nvCxnSpPr>
        <p:spPr>
          <a:xfrm>
            <a:off x="3563938" y="2133600"/>
            <a:ext cx="522287" cy="250825"/>
          </a:xfrm>
          <a:prstGeom prst="line">
            <a:avLst/>
          </a:prstGeom>
          <a:ln w="12700" cap="flat" cmpd="sng">
            <a:solidFill>
              <a:srgbClr val="FF9900"/>
            </a:solidFill>
            <a:prstDash val="solid"/>
            <a:headEnd type="none" w="med" len="med"/>
            <a:tailEnd type="triangle" w="med" len="med"/>
          </a:ln>
        </p:spPr>
      </p:cxnSp>
      <p:cxnSp>
        <p:nvCxnSpPr>
          <p:cNvPr id="2148" name="Line 16"/>
          <p:cNvCxnSpPr/>
          <p:nvPr/>
        </p:nvCxnSpPr>
        <p:spPr>
          <a:xfrm flipV="1">
            <a:off x="3635375" y="2852738"/>
            <a:ext cx="576263" cy="284162"/>
          </a:xfrm>
          <a:prstGeom prst="line">
            <a:avLst/>
          </a:prstGeom>
          <a:ln w="12700" cap="flat" cmpd="sng">
            <a:solidFill>
              <a:srgbClr val="FF9900"/>
            </a:solidFill>
            <a:prstDash val="solid"/>
            <a:headEnd type="none" w="med" len="med"/>
            <a:tailEnd type="triangle" w="med" len="med"/>
          </a:ln>
        </p:spPr>
      </p:cxnSp>
      <p:cxnSp>
        <p:nvCxnSpPr>
          <p:cNvPr id="2149" name="Line 17"/>
          <p:cNvCxnSpPr/>
          <p:nvPr/>
        </p:nvCxnSpPr>
        <p:spPr>
          <a:xfrm flipV="1">
            <a:off x="4841875" y="2093913"/>
            <a:ext cx="550863" cy="290512"/>
          </a:xfrm>
          <a:prstGeom prst="line">
            <a:avLst/>
          </a:prstGeom>
          <a:ln w="9525" cap="flat" cmpd="sng">
            <a:solidFill>
              <a:srgbClr val="FF9900"/>
            </a:solidFill>
            <a:prstDash val="solid"/>
            <a:headEnd type="triangle" w="med" len="med"/>
            <a:tailEnd type="none" w="med" len="med"/>
          </a:ln>
        </p:spPr>
      </p:cxnSp>
      <p:cxnSp>
        <p:nvCxnSpPr>
          <p:cNvPr id="2150" name="Line 18"/>
          <p:cNvCxnSpPr/>
          <p:nvPr/>
        </p:nvCxnSpPr>
        <p:spPr>
          <a:xfrm>
            <a:off x="4716463" y="2852738"/>
            <a:ext cx="576262" cy="288925"/>
          </a:xfrm>
          <a:prstGeom prst="line">
            <a:avLst/>
          </a:prstGeom>
          <a:ln w="9525" cap="flat" cmpd="sng">
            <a:solidFill>
              <a:srgbClr val="FF9900"/>
            </a:solidFill>
            <a:prstDash val="solid"/>
            <a:headEnd type="triangle" w="med" len="med"/>
            <a:tailEnd type="none" w="med" len="med"/>
          </a:ln>
        </p:spPr>
      </p:cxnSp>
      <p:sp>
        <p:nvSpPr>
          <p:cNvPr id="2151" name="Rectangle 20"/>
          <p:cNvSpPr/>
          <p:nvPr/>
        </p:nvSpPr>
        <p:spPr>
          <a:xfrm>
            <a:off x="1214438" y="3500438"/>
            <a:ext cx="7785100" cy="277653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en-US" altLang="zh-CN" sz="1600">
                <a:solidFill>
                  <a:schemeClr val="tx1"/>
                </a:solidFill>
                <a:latin typeface="宋体" panose="02010600030101010101" pitchFamily="2" charset="-122"/>
                <a:ea typeface="楷体" panose="02010609060101010101" charset="-122"/>
              </a:rPr>
              <a:t>●</a:t>
            </a:r>
            <a:r>
              <a:rPr lang="zh-CN" altLang="en-US" sz="1600">
                <a:solidFill>
                  <a:schemeClr val="tx1"/>
                </a:solidFill>
                <a:latin typeface="宋体" panose="02010600030101010101" pitchFamily="2" charset="-122"/>
                <a:ea typeface="楷体" panose="02010609060101010101" charset="-122"/>
              </a:rPr>
              <a:t>人的不安全行为</a:t>
            </a:r>
            <a:endParaRPr lang="zh-CN" altLang="en-US" sz="16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ea typeface="楷体" panose="02010609060101010101" charset="-122"/>
              </a:rPr>
              <a:t>    可归纳为操作失误、忽视安全、忽视警告、造成安全装置失效；使用不安全设备；  </a:t>
            </a:r>
            <a:endParaRPr lang="zh-CN" altLang="en-US" sz="1600">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ea typeface="楷体" panose="02010609060101010101" charset="-122"/>
              </a:rPr>
              <a:t>    用手代替工具操作；物体存放不当；冒险进入危险场所；攀、坐不安全位置；在必  </a:t>
            </a:r>
            <a:endParaRPr lang="zh-CN" altLang="en-US" sz="1600">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ea typeface="楷体" panose="02010609060101010101" charset="-122"/>
              </a:rPr>
              <a:t>    须使用个人防护用品用具的作业或场合中，忽视其使用等。</a:t>
            </a:r>
            <a:endParaRPr lang="zh-CN" altLang="en-US" sz="1600">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latin typeface="宋体" panose="02010600030101010101" pitchFamily="2" charset="-122"/>
                <a:ea typeface="楷体" panose="02010609060101010101" charset="-122"/>
              </a:rPr>
              <a:t>●物的不安全状态</a:t>
            </a:r>
            <a:endParaRPr lang="zh-CN" altLang="en-US" sz="16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400">
                <a:solidFill>
                  <a:schemeClr val="tx1"/>
                </a:solidFill>
                <a:ea typeface="楷体" panose="02010609060101010101" charset="-122"/>
              </a:rPr>
              <a:t>    </a:t>
            </a:r>
            <a:r>
              <a:rPr lang="zh-CN" altLang="en-US" sz="1600">
                <a:solidFill>
                  <a:schemeClr val="tx1"/>
                </a:solidFill>
                <a:latin typeface="宋体" panose="02010600030101010101" pitchFamily="2" charset="-122"/>
                <a:ea typeface="楷体" panose="02010609060101010101" charset="-122"/>
              </a:rPr>
              <a:t>由于物的能量可能释放引起事故的状态，称为物的不安全状态。在生产过程中，物</a:t>
            </a:r>
            <a:endParaRPr lang="zh-CN" altLang="en-US" sz="16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latin typeface="宋体" panose="02010600030101010101" pitchFamily="2" charset="-122"/>
                <a:ea typeface="楷体" panose="02010609060101010101" charset="-122"/>
              </a:rPr>
              <a:t>  的不安全状  态极易出现。例如电缆绝缘层破坏会造成人员触电。</a:t>
            </a:r>
            <a:endParaRPr lang="zh-CN" altLang="en-US" sz="16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ea typeface="楷体" panose="02010609060101010101" charset="-122"/>
              </a:rPr>
              <a:t>●环境的不安全条件</a:t>
            </a:r>
            <a:endParaRPr lang="zh-CN" altLang="en-US" sz="1600">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ea typeface="楷体" panose="02010609060101010101" charset="-122"/>
              </a:rPr>
              <a:t>   施工现场的周边环境可能存在不安全的因素，例如自然灾害、触电、高空坠物等。</a:t>
            </a:r>
            <a:endParaRPr lang="zh-CN" altLang="en-US" sz="1600">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ea typeface="楷体" panose="02010609060101010101" charset="-122"/>
              </a:rPr>
              <a:t>●管理缺陷</a:t>
            </a:r>
            <a:endParaRPr lang="zh-CN" altLang="en-US" sz="1600">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ea typeface="楷体" panose="02010609060101010101" charset="-122"/>
              </a:rPr>
              <a:t>    包括安全培训教育、安全交底、监督检查、总结分析等。</a:t>
            </a:r>
            <a:endParaRPr lang="zh-CN" altLang="en-US" sz="1600">
              <a:solidFill>
                <a:schemeClr val="tx1"/>
              </a:solidFill>
              <a:ea typeface="楷体" panose="02010609060101010101" charset="-122"/>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4"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55"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56"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57" name="Rectangle 3"/>
          <p:cNvSpPr/>
          <p:nvPr/>
        </p:nvSpPr>
        <p:spPr>
          <a:xfrm>
            <a:off x="539750" y="1484313"/>
            <a:ext cx="7785100" cy="491172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a:t>
            </a:r>
            <a:r>
              <a:rPr lang="en-US" altLang="zh-CN" b="1">
                <a:solidFill>
                  <a:schemeClr val="tx1"/>
                </a:solidFill>
                <a:latin typeface="宋体" panose="02010600030101010101" pitchFamily="2" charset="-122"/>
                <a:ea typeface="楷体" panose="02010609060101010101" charset="-122"/>
              </a:rPr>
              <a:t>3</a:t>
            </a:r>
            <a:r>
              <a:rPr lang="zh-CN" altLang="en-US" b="1">
                <a:solidFill>
                  <a:schemeClr val="tx1"/>
                </a:solidFill>
                <a:latin typeface="宋体" panose="02010600030101010101" pitchFamily="2" charset="-122"/>
                <a:ea typeface="楷体" panose="02010609060101010101" charset="-122"/>
              </a:rPr>
              <a:t>）安全技术措施：</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   </a:t>
            </a:r>
            <a:r>
              <a:rPr lang="en-US" altLang="zh-CN" sz="1800" b="1">
                <a:solidFill>
                  <a:schemeClr val="tx1"/>
                </a:solidFill>
                <a:latin typeface="宋体" panose="02010600030101010101" pitchFamily="2" charset="-122"/>
                <a:ea typeface="楷体" panose="02010609060101010101" charset="-122"/>
              </a:rPr>
              <a:t>Ⅰ </a:t>
            </a:r>
            <a:r>
              <a:rPr lang="zh-CN" altLang="en-US" sz="1800">
                <a:solidFill>
                  <a:schemeClr val="tx1"/>
                </a:solidFill>
                <a:latin typeface="宋体" panose="02010600030101010101" pitchFamily="2" charset="-122"/>
                <a:ea typeface="楷体" panose="02010609060101010101" charset="-122"/>
              </a:rPr>
              <a:t>施工安全控制程序：</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① 确定每项具体建设项目的安全目标；</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sz="1600" b="1">
                <a:solidFill>
                  <a:schemeClr val="tx1"/>
                </a:solidFill>
                <a:latin typeface="宋体" panose="02010600030101010101" pitchFamily="2" charset="-122"/>
                <a:ea typeface="楷体" panose="02010609060101010101" charset="-122"/>
              </a:rPr>
              <a:t>通过“</a:t>
            </a:r>
            <a:r>
              <a:rPr lang="zh-CN" altLang="en-US" sz="1600" b="1">
                <a:solidFill>
                  <a:srgbClr val="FF0000"/>
                </a:solidFill>
                <a:latin typeface="宋体" panose="02010600030101010101" pitchFamily="2" charset="-122"/>
                <a:ea typeface="楷体" panose="02010609060101010101" charset="-122"/>
              </a:rPr>
              <a:t>目标管理</a:t>
            </a:r>
            <a:r>
              <a:rPr lang="zh-CN" altLang="en-US" sz="1600" b="1">
                <a:solidFill>
                  <a:schemeClr val="tx1"/>
                </a:solidFill>
                <a:latin typeface="宋体" panose="02010600030101010101" pitchFamily="2" charset="-122"/>
                <a:ea typeface="楷体" panose="02010609060101010101" charset="-122"/>
              </a:rPr>
              <a:t>”实现</a:t>
            </a:r>
            <a:r>
              <a:rPr lang="zh-CN" altLang="en-US" sz="1600" b="1">
                <a:solidFill>
                  <a:srgbClr val="FF0000"/>
                </a:solidFill>
                <a:latin typeface="宋体" panose="02010600030101010101" pitchFamily="2" charset="-122"/>
                <a:ea typeface="楷体" panose="02010609060101010101" charset="-122"/>
              </a:rPr>
              <a:t>全员安全控制</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② 编制建设工程项目安全技术措施计划；</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sz="1600">
                <a:solidFill>
                  <a:schemeClr val="tx1"/>
                </a:solidFill>
                <a:latin typeface="宋体" panose="02010600030101010101" pitchFamily="2" charset="-122"/>
                <a:ea typeface="楷体" panose="02010609060101010101" charset="-122"/>
              </a:rPr>
              <a:t>是落实“预防为主”方针的具体体现</a:t>
            </a:r>
            <a:endParaRPr lang="zh-CN" altLang="en-US" sz="16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③ 安全技术措施计划的落实和实施；</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sz="1600" b="1">
                <a:solidFill>
                  <a:srgbClr val="FF0000"/>
                </a:solidFill>
                <a:latin typeface="宋体" panose="02010600030101010101" pitchFamily="2" charset="-122"/>
                <a:ea typeface="楷体" panose="02010609060101010101" charset="-122"/>
              </a:rPr>
              <a:t>包括建立健全安全生产责任制、设置安全生产设施、采用安全技术和应急措</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ea typeface="楷体" panose="02010609060101010101" charset="-122"/>
              </a:rPr>
              <a:t>       施，进行安全教育和培训，安全检查，事故处理，沟通和交流信息，</a:t>
            </a:r>
            <a:r>
              <a:rPr lang="zh-CN" altLang="en-US" sz="1600">
                <a:solidFill>
                  <a:schemeClr val="tx1"/>
                </a:solidFill>
                <a:latin typeface="宋体" panose="02010600030101010101" pitchFamily="2" charset="-122"/>
                <a:ea typeface="楷体" panose="02010609060101010101" charset="-122"/>
              </a:rPr>
              <a:t>通过一</a:t>
            </a:r>
            <a:endParaRPr lang="zh-CN" altLang="en-US" sz="16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latin typeface="宋体" panose="02010600030101010101" pitchFamily="2" charset="-122"/>
                <a:ea typeface="楷体" panose="02010609060101010101" charset="-122"/>
              </a:rPr>
              <a:t>       系列安全措施的贯彻，使生产作业的安全状况处于受控状态。</a:t>
            </a:r>
            <a:endParaRPr lang="zh-CN" altLang="en-US" sz="16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④ 安全技术措施计划的验证；</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⑤ 持续改进；</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400" b="1">
                <a:solidFill>
                  <a:schemeClr val="tx1"/>
                </a:solidFill>
                <a:ea typeface="楷体" panose="02010609060101010101" charset="-122"/>
              </a:rPr>
              <a:t>       </a:t>
            </a:r>
            <a:r>
              <a:rPr lang="en-US" altLang="zh-CN" sz="1800">
                <a:solidFill>
                  <a:schemeClr val="tx1"/>
                </a:solidFill>
                <a:latin typeface="宋体" panose="02010600030101010101" pitchFamily="2" charset="-122"/>
                <a:ea typeface="楷体" panose="02010609060101010101" charset="-122"/>
              </a:rPr>
              <a:t>Ⅱ </a:t>
            </a:r>
            <a:r>
              <a:rPr lang="zh-CN" altLang="en-US" sz="1800">
                <a:solidFill>
                  <a:schemeClr val="tx1"/>
                </a:solidFill>
                <a:latin typeface="宋体" panose="02010600030101010101" pitchFamily="2" charset="-122"/>
                <a:ea typeface="楷体" panose="02010609060101010101" charset="-122"/>
              </a:rPr>
              <a:t>施工安全技术措施的要求：</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ea typeface="楷体" panose="02010609060101010101" charset="-122"/>
              </a:rPr>
              <a:t>   ① 必须在开工前制定；② 全面性；③ 针对性；④ 具体、可靠；</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ea typeface="楷体" panose="02010609060101010101" charset="-122"/>
              </a:rPr>
              <a:t>   ⑤ 应急预案；⑥ 可行性和操作性。</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400" b="1">
                <a:solidFill>
                  <a:schemeClr val="tx1"/>
                </a:solidFill>
                <a:ea typeface="楷体" panose="02010609060101010101" charset="-122"/>
              </a:rPr>
              <a:t>       </a:t>
            </a:r>
            <a:endParaRPr lang="zh-CN" altLang="en-US" sz="1400" b="1">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61"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62"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63" name="Rectangle 3"/>
          <p:cNvSpPr/>
          <p:nvPr/>
        </p:nvSpPr>
        <p:spPr>
          <a:xfrm>
            <a:off x="539750" y="1484313"/>
            <a:ext cx="7927975" cy="137318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a:t>
            </a:r>
            <a:r>
              <a:rPr lang="en-US" altLang="zh-CN" b="1">
                <a:solidFill>
                  <a:schemeClr val="tx1"/>
                </a:solidFill>
                <a:latin typeface="宋体" panose="02010600030101010101" pitchFamily="2" charset="-122"/>
                <a:ea typeface="楷体" panose="02010609060101010101" charset="-122"/>
              </a:rPr>
              <a:t>4</a:t>
            </a:r>
            <a:r>
              <a:rPr lang="zh-CN" altLang="en-US" b="1">
                <a:solidFill>
                  <a:schemeClr val="tx1"/>
                </a:solidFill>
                <a:latin typeface="宋体" panose="02010600030101010101" pitchFamily="2" charset="-122"/>
                <a:ea typeface="楷体" panose="02010609060101010101" charset="-122"/>
              </a:rPr>
              <a:t>）安全检查：</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latin typeface="宋体" panose="02010600030101010101" pitchFamily="2" charset="-122"/>
                <a:ea typeface="楷体" panose="02010609060101010101" charset="-122"/>
              </a:rPr>
              <a:t>      主要内容：“五查”即</a:t>
            </a:r>
            <a:r>
              <a:rPr lang="zh-CN" altLang="en-US" sz="1600" b="1">
                <a:solidFill>
                  <a:srgbClr val="FF0000"/>
                </a:solidFill>
                <a:latin typeface="宋体" panose="02010600030101010101" pitchFamily="2" charset="-122"/>
                <a:ea typeface="楷体" panose="02010609060101010101" charset="-122"/>
              </a:rPr>
              <a:t>查思想、查管理、查隐患、查整改、查事故处理。</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latin typeface="宋体" panose="02010600030101010101" pitchFamily="2" charset="-122"/>
                <a:ea typeface="楷体" panose="02010609060101010101" charset="-122"/>
              </a:rPr>
              <a:t>      日常施工过程中，我们重点是查隐患，内容包括作业现场是否符合安全生产要</a:t>
            </a:r>
            <a:endParaRPr lang="zh-CN" altLang="en-US" sz="16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latin typeface="宋体" panose="02010600030101010101" pitchFamily="2" charset="-122"/>
                <a:ea typeface="楷体" panose="02010609060101010101" charset="-122"/>
              </a:rPr>
              <a:t>  求，检查人员深入作业现场，工程主、辅材的存放，检查施工人员的劳动条件、防  </a:t>
            </a:r>
            <a:endParaRPr lang="zh-CN" altLang="en-US" sz="16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a:solidFill>
                  <a:schemeClr val="tx1"/>
                </a:solidFill>
                <a:latin typeface="宋体" panose="02010600030101010101" pitchFamily="2" charset="-122"/>
                <a:ea typeface="楷体" panose="02010609060101010101" charset="-122"/>
              </a:rPr>
              <a:t>  护设施状况，个人劳动防护用品的使用是否符合规定。</a:t>
            </a:r>
            <a:endParaRPr lang="zh-CN" altLang="en-US" sz="1600">
              <a:solidFill>
                <a:schemeClr val="tx1"/>
              </a:solidFill>
              <a:latin typeface="宋体" panose="02010600030101010101" pitchFamily="2" charset="-122"/>
              <a:ea typeface="楷体" panose="02010609060101010101" charset="-122"/>
            </a:endParaRPr>
          </a:p>
        </p:txBody>
      </p:sp>
      <p:graphicFrame>
        <p:nvGraphicFramePr>
          <p:cNvPr id="2164" name="Object 5"/>
          <p:cNvGraphicFramePr>
            <a:graphicFrameLocks noChangeAspect="1"/>
          </p:cNvGraphicFramePr>
          <p:nvPr/>
        </p:nvGraphicFramePr>
        <p:xfrm>
          <a:off x="2555875" y="2924175"/>
          <a:ext cx="1295400" cy="1133475"/>
        </p:xfrm>
        <a:graphic>
          <a:graphicData uri="http://schemas.openxmlformats.org/presentationml/2006/ole">
            <mc:AlternateContent xmlns:mc="http://schemas.openxmlformats.org/markup-compatibility/2006">
              <mc:Choice xmlns:v="urn:schemas-microsoft-com:vml" Requires="v">
                <p:oleObj spid="_x0000_s3076" name="" showAsIcon="1" r:id="rId1" imgW="765810" imgH="800735" progId="Word.Document.8">
                  <p:embed/>
                </p:oleObj>
              </mc:Choice>
              <mc:Fallback>
                <p:oleObj name="" showAsIcon="1" r:id="rId1" imgW="765810" imgH="800735" progId="Word.Document.8">
                  <p:embed/>
                  <p:pic>
                    <p:nvPicPr>
                      <p:cNvPr id="0" name="图片 3075"/>
                      <p:cNvPicPr/>
                      <p:nvPr/>
                    </p:nvPicPr>
                    <p:blipFill>
                      <a:blip r:embed="rId2"/>
                      <a:stretch>
                        <a:fillRect/>
                      </a:stretch>
                    </p:blipFill>
                    <p:spPr>
                      <a:xfrm>
                        <a:off x="2555875" y="2924175"/>
                        <a:ext cx="1295400" cy="1133475"/>
                      </a:xfrm>
                      <a:prstGeom prst="rect">
                        <a:avLst/>
                      </a:prstGeom>
                      <a:noFill/>
                      <a:ln w="38100">
                        <a:noFill/>
                        <a:miter/>
                      </a:ln>
                    </p:spPr>
                  </p:pic>
                </p:oleObj>
              </mc:Fallback>
            </mc:AlternateContent>
          </a:graphicData>
        </a:graphic>
      </p:graphicFrame>
      <p:sp>
        <p:nvSpPr>
          <p:cNvPr id="2165" name="Rectangle 7"/>
          <p:cNvSpPr/>
          <p:nvPr/>
        </p:nvSpPr>
        <p:spPr>
          <a:xfrm>
            <a:off x="1428750" y="3714750"/>
            <a:ext cx="7062788" cy="2776538"/>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sz="1600" b="1">
                <a:solidFill>
                  <a:schemeClr val="tx1"/>
                </a:solidFill>
                <a:latin typeface="宋体" panose="02010600030101010101" pitchFamily="2" charset="-122"/>
                <a:ea typeface="楷体" panose="02010609060101010101" charset="-122"/>
              </a:rPr>
              <a:t>施工过程中设备安全方面的注意事项：</a:t>
            </a:r>
            <a:endParaRPr lang="zh-CN" altLang="en-US" sz="1600"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ea typeface="楷体" panose="02010609060101010101" charset="-122"/>
              </a:rPr>
              <a:t>1</a:t>
            </a:r>
            <a:r>
              <a:rPr lang="zh-CN" altLang="en-US" sz="1600" b="1">
                <a:solidFill>
                  <a:srgbClr val="FF0000"/>
                </a:solidFill>
                <a:latin typeface="宋体" panose="02010600030101010101" pitchFamily="2" charset="-122"/>
                <a:ea typeface="楷体" panose="02010609060101010101" charset="-122"/>
              </a:rPr>
              <a:t>、材料、设备搬运、运输过程，避免激烈碰撞；</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ea typeface="楷体" panose="02010609060101010101" charset="-122"/>
              </a:rPr>
              <a:t>2</a:t>
            </a:r>
            <a:r>
              <a:rPr lang="zh-CN" altLang="en-US" sz="1600" b="1">
                <a:solidFill>
                  <a:srgbClr val="FF0000"/>
                </a:solidFill>
                <a:latin typeface="宋体" panose="02010600030101010101" pitchFamily="2" charset="-122"/>
                <a:ea typeface="楷体" panose="02010609060101010101" charset="-122"/>
              </a:rPr>
              <a:t>、施工现场用电环境必须满足要求；</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ea typeface="楷体" panose="02010609060101010101" charset="-122"/>
              </a:rPr>
              <a:t>3</a:t>
            </a:r>
            <a:r>
              <a:rPr lang="zh-CN" altLang="en-US" sz="1600" b="1">
                <a:solidFill>
                  <a:srgbClr val="FF0000"/>
                </a:solidFill>
                <a:latin typeface="宋体" panose="02010600030101010101" pitchFamily="2" charset="-122"/>
                <a:ea typeface="楷体" panose="02010609060101010101" charset="-122"/>
              </a:rPr>
              <a:t>、用电工具应远离水源或潮湿区域、远离温度过热区域。</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b="1">
                <a:solidFill>
                  <a:schemeClr val="tx1"/>
                </a:solidFill>
                <a:latin typeface="宋体" panose="02010600030101010101" pitchFamily="2" charset="-122"/>
                <a:ea typeface="楷体" panose="02010609060101010101" charset="-122"/>
              </a:rPr>
              <a:t>施工过程中施工安全方面的要求：</a:t>
            </a:r>
            <a:endParaRPr lang="zh-CN" altLang="en-US" sz="1600"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ea typeface="楷体" panose="02010609060101010101" charset="-122"/>
              </a:rPr>
              <a:t>1</a:t>
            </a:r>
            <a:r>
              <a:rPr lang="zh-CN" altLang="en-US" sz="1600" b="1">
                <a:solidFill>
                  <a:srgbClr val="FF0000"/>
                </a:solidFill>
                <a:latin typeface="宋体" panose="02010600030101010101" pitchFamily="2" charset="-122"/>
                <a:ea typeface="楷体" panose="02010609060101010101" charset="-122"/>
              </a:rPr>
              <a:t>、明确现场安全管理目标；</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ea typeface="楷体" panose="02010609060101010101" charset="-122"/>
              </a:rPr>
              <a:t>2</a:t>
            </a:r>
            <a:r>
              <a:rPr lang="zh-CN" altLang="en-US" sz="1600" b="1">
                <a:solidFill>
                  <a:srgbClr val="FF0000"/>
                </a:solidFill>
                <a:latin typeface="宋体" panose="02010600030101010101" pitchFamily="2" charset="-122"/>
                <a:ea typeface="楷体" panose="02010609060101010101" charset="-122"/>
              </a:rPr>
              <a:t>、明确安全责任制，员工安全意识教育；</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ea typeface="楷体" panose="02010609060101010101" charset="-122"/>
              </a:rPr>
              <a:t>3</a:t>
            </a:r>
            <a:r>
              <a:rPr lang="zh-CN" altLang="en-US" sz="1600" b="1">
                <a:solidFill>
                  <a:srgbClr val="FF0000"/>
                </a:solidFill>
                <a:latin typeface="宋体" panose="02010600030101010101" pitchFamily="2" charset="-122"/>
                <a:ea typeface="楷体" panose="02010609060101010101" charset="-122"/>
              </a:rPr>
              <a:t>、技术安全交底，危险源辨识，进场设备、工器具安全性能检查；</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ea typeface="楷体" panose="02010609060101010101" charset="-122"/>
              </a:rPr>
              <a:t>4</a:t>
            </a:r>
            <a:r>
              <a:rPr lang="zh-CN" altLang="en-US" sz="1600" b="1">
                <a:solidFill>
                  <a:srgbClr val="FF0000"/>
                </a:solidFill>
                <a:latin typeface="宋体" panose="02010600030101010101" pitchFamily="2" charset="-122"/>
                <a:ea typeface="楷体" panose="02010609060101010101" charset="-122"/>
              </a:rPr>
              <a:t>、针对危险源采取必要的安全防护措施和在现场设置安全警示标志；</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ea typeface="楷体" panose="02010609060101010101" charset="-122"/>
              </a:rPr>
              <a:t>5</a:t>
            </a:r>
            <a:r>
              <a:rPr lang="zh-CN" altLang="en-US" sz="1600" b="1">
                <a:solidFill>
                  <a:srgbClr val="FF0000"/>
                </a:solidFill>
                <a:latin typeface="宋体" panose="02010600030101010101" pitchFamily="2" charset="-122"/>
                <a:ea typeface="楷体" panose="02010609060101010101" charset="-122"/>
              </a:rPr>
              <a:t>、施工现场安全检查与考核；</a:t>
            </a:r>
            <a:endParaRPr lang="zh-CN" altLang="en-US" sz="16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ea typeface="楷体" panose="02010609060101010101" charset="-122"/>
              </a:rPr>
              <a:t>6</a:t>
            </a:r>
            <a:r>
              <a:rPr lang="zh-CN" altLang="en-US" sz="1600" b="1">
                <a:solidFill>
                  <a:srgbClr val="FF0000"/>
                </a:solidFill>
                <a:latin typeface="宋体" panose="02010600030101010101" pitchFamily="2" charset="-122"/>
                <a:ea typeface="楷体" panose="02010609060101010101" charset="-122"/>
              </a:rPr>
              <a:t>、施工应急预案的准备。</a:t>
            </a:r>
            <a:endParaRPr lang="zh-CN" altLang="en-US" sz="1600" b="1">
              <a:solidFill>
                <a:srgbClr val="FF0000"/>
              </a:solidFill>
              <a:latin typeface="宋体" panose="02010600030101010101" pitchFamily="2" charset="-122"/>
              <a:ea typeface="楷体" panose="02010609060101010101" charset="-122"/>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8"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69"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70"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chemeClr val="bg1"/>
                </a:solidFill>
                <a:latin typeface="Times New Roman" panose="02020603050405020304" pitchFamily="18" charset="0"/>
                <a:ea typeface="楷体" panose="02010609060101010101" charset="-122"/>
              </a:rPr>
              <a:t>一、安全管理</a:t>
            </a:r>
            <a:endParaRPr lang="zh-CN" altLang="en-US" sz="3200" b="1">
              <a:solidFill>
                <a:schemeClr val="bg1"/>
              </a:solidFill>
              <a:latin typeface="Times New Roman" panose="02020603050405020304" pitchFamily="18" charset="0"/>
              <a:ea typeface="楷体" panose="02010609060101010101" charset="-122"/>
            </a:endParaRPr>
          </a:p>
        </p:txBody>
      </p:sp>
      <p:sp>
        <p:nvSpPr>
          <p:cNvPr id="2171" name="AutoShape 3" descr="安全管理"/>
          <p:cNvSpPr/>
          <p:nvPr/>
        </p:nvSpPr>
        <p:spPr>
          <a:xfrm>
            <a:off x="684213" y="2924175"/>
            <a:ext cx="7775575" cy="1008063"/>
          </a:xfrm>
          <a:prstGeom prst="roundRect">
            <a:avLst>
              <a:gd name="adj" fmla="val 16667"/>
            </a:avLst>
          </a:prstGeom>
          <a:solidFill>
            <a:srgbClr val="FF6600"/>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72" name="Text Box 4"/>
          <p:cNvSpPr/>
          <p:nvPr/>
        </p:nvSpPr>
        <p:spPr>
          <a:xfrm>
            <a:off x="681038" y="2997200"/>
            <a:ext cx="7496175" cy="7016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4000">
                <a:solidFill>
                  <a:schemeClr val="tx1"/>
                </a:solidFill>
                <a:ea typeface="楷体" panose="02010609060101010101" charset="-122"/>
              </a:rPr>
              <a:t>（三）、常用缩语</a:t>
            </a:r>
            <a:endParaRPr lang="zh-CN" altLang="en-US" sz="4000">
              <a:solidFill>
                <a:schemeClr val="tx1"/>
              </a:solidFill>
              <a:ea typeface="楷体" panose="02010609060101010101" charset="-122"/>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5"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76"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77"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78" name="Rectangle 3"/>
          <p:cNvSpPr/>
          <p:nvPr/>
        </p:nvSpPr>
        <p:spPr>
          <a:xfrm>
            <a:off x="539750" y="1700213"/>
            <a:ext cx="7785100" cy="256222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安全生产常用缩语：</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a:t>
            </a:r>
            <a:r>
              <a:rPr lang="en-US" altLang="zh-CN" sz="1800" b="1">
                <a:solidFill>
                  <a:srgbClr val="FF0000"/>
                </a:solidFill>
                <a:latin typeface="宋体" panose="02010600030101010101" pitchFamily="2" charset="-122"/>
                <a:ea typeface="楷体" panose="02010609060101010101" charset="-122"/>
              </a:rPr>
              <a:t>1</a:t>
            </a:r>
            <a:r>
              <a:rPr lang="zh-CN" altLang="en-US" sz="1800" b="1">
                <a:solidFill>
                  <a:srgbClr val="FF0000"/>
                </a:solidFill>
                <a:latin typeface="宋体" panose="02010600030101010101" pitchFamily="2" charset="-122"/>
                <a:ea typeface="楷体" panose="02010609060101010101" charset="-122"/>
              </a:rPr>
              <a:t>）三违：违章指挥、违章作业、违反劳动纪律；</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a:t>
            </a:r>
            <a:r>
              <a:rPr lang="en-US" altLang="zh-CN" sz="1800" b="1">
                <a:solidFill>
                  <a:srgbClr val="FF0000"/>
                </a:solidFill>
                <a:latin typeface="宋体" panose="02010600030101010101" pitchFamily="2" charset="-122"/>
                <a:ea typeface="楷体" panose="02010609060101010101" charset="-122"/>
              </a:rPr>
              <a:t>2</a:t>
            </a:r>
            <a:r>
              <a:rPr lang="zh-CN" altLang="en-US" sz="1800" b="1">
                <a:solidFill>
                  <a:srgbClr val="FF0000"/>
                </a:solidFill>
                <a:latin typeface="宋体" panose="02010600030101010101" pitchFamily="2" charset="-122"/>
                <a:ea typeface="楷体" panose="02010609060101010101" charset="-122"/>
              </a:rPr>
              <a:t>）四不伤害：不伤害他人，不伤害自己，</a:t>
            </a:r>
            <a:endParaRPr lang="zh-CN" altLang="en-US" sz="1800" b="1">
              <a:solidFill>
                <a:srgbClr val="FF0000"/>
              </a:solidFill>
              <a:latin typeface="宋体" panose="02010600030101010101" pitchFamily="2" charset="-122"/>
              <a:ea typeface="楷体" panose="02010609060101010101" charset="-122"/>
            </a:endParaRPr>
          </a:p>
          <a:p>
            <a:pPr marL="457200" lvl="1" indent="0" eaLnBrk="1" hangingPunct="1">
              <a:lnSpc>
                <a:spcPct val="100000"/>
              </a:lnSpc>
              <a:spcAft>
                <a:spcPct val="0"/>
              </a:spcAft>
              <a:buClrTx/>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不被他人伤害，保护他人不受伤害；</a:t>
            </a:r>
            <a:endParaRPr lang="zh-CN" altLang="en-US" sz="1800" b="1">
              <a:solidFill>
                <a:srgbClr val="FF0000"/>
              </a:solidFill>
              <a:latin typeface="宋体" panose="02010600030101010101" pitchFamily="2" charset="-122"/>
              <a:ea typeface="楷体" panose="02010609060101010101" charset="-122"/>
            </a:endParaRPr>
          </a:p>
          <a:p>
            <a:pPr marL="457200" lvl="1" indent="0" eaLnBrk="1" hangingPunct="1">
              <a:lnSpc>
                <a:spcPct val="100000"/>
              </a:lnSpc>
              <a:spcAft>
                <a:spcPct val="0"/>
              </a:spcAft>
              <a:buClrTx/>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a:t>
            </a:r>
            <a:r>
              <a:rPr lang="en-US" altLang="zh-CN" sz="1800" b="1">
                <a:solidFill>
                  <a:srgbClr val="FF0000"/>
                </a:solidFill>
                <a:latin typeface="宋体" panose="02010600030101010101" pitchFamily="2" charset="-122"/>
                <a:ea typeface="楷体" panose="02010609060101010101" charset="-122"/>
              </a:rPr>
              <a:t>3</a:t>
            </a:r>
            <a:r>
              <a:rPr lang="zh-CN" altLang="en-US" sz="1800" b="1">
                <a:solidFill>
                  <a:srgbClr val="FF0000"/>
                </a:solidFill>
                <a:latin typeface="宋体" panose="02010600030101010101" pitchFamily="2" charset="-122"/>
                <a:ea typeface="楷体" panose="02010609060101010101" charset="-122"/>
              </a:rPr>
              <a:t>）三级安全教育：公司级、部门级、班组级</a:t>
            </a:r>
            <a:endParaRPr lang="zh-CN" altLang="en-US" sz="1800" b="1">
              <a:solidFill>
                <a:srgbClr val="FF0000"/>
              </a:solidFill>
              <a:latin typeface="宋体" panose="02010600030101010101" pitchFamily="2" charset="-122"/>
              <a:ea typeface="楷体" panose="02010609060101010101" charset="-122"/>
            </a:endParaRPr>
          </a:p>
          <a:p>
            <a:pPr marL="457200" lvl="1" indent="0" eaLnBrk="1" hangingPunct="1">
              <a:lnSpc>
                <a:spcPct val="100000"/>
              </a:lnSpc>
              <a:spcAft>
                <a:spcPct val="0"/>
              </a:spcAft>
              <a:buClrTx/>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a:t>
            </a:r>
            <a:r>
              <a:rPr lang="en-US" altLang="zh-CN" sz="1800" b="1">
                <a:solidFill>
                  <a:srgbClr val="FF0000"/>
                </a:solidFill>
                <a:latin typeface="宋体" panose="02010600030101010101" pitchFamily="2" charset="-122"/>
                <a:ea typeface="楷体" panose="02010609060101010101" charset="-122"/>
              </a:rPr>
              <a:t>4</a:t>
            </a:r>
            <a:r>
              <a:rPr lang="zh-CN" altLang="en-US" sz="1800" b="1">
                <a:solidFill>
                  <a:srgbClr val="FF0000"/>
                </a:solidFill>
                <a:latin typeface="宋体" panose="02010600030101010101" pitchFamily="2" charset="-122"/>
                <a:ea typeface="楷体" panose="02010609060101010101" charset="-122"/>
              </a:rPr>
              <a:t>）四不放过：事故原因没有查清不放过、</a:t>
            </a:r>
            <a:endParaRPr lang="zh-CN" altLang="en-US" sz="1800" b="1">
              <a:solidFill>
                <a:srgbClr val="FF0000"/>
              </a:solidFill>
              <a:latin typeface="宋体" panose="02010600030101010101" pitchFamily="2" charset="-122"/>
              <a:ea typeface="楷体" panose="02010609060101010101" charset="-122"/>
            </a:endParaRPr>
          </a:p>
          <a:p>
            <a:pPr marL="457200" lvl="1" indent="0" eaLnBrk="1" hangingPunct="1">
              <a:lnSpc>
                <a:spcPct val="100000"/>
              </a:lnSpc>
              <a:spcAft>
                <a:spcPct val="0"/>
              </a:spcAft>
              <a:buClrTx/>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事故责任者没有严肃处理不放过、</a:t>
            </a:r>
            <a:endParaRPr lang="zh-CN" altLang="en-US" sz="1800" b="1">
              <a:solidFill>
                <a:srgbClr val="FF0000"/>
              </a:solidFill>
              <a:latin typeface="宋体" panose="02010600030101010101" pitchFamily="2" charset="-122"/>
              <a:ea typeface="楷体" panose="02010609060101010101" charset="-122"/>
            </a:endParaRPr>
          </a:p>
          <a:p>
            <a:pPr marL="457200" lvl="1" indent="0" eaLnBrk="1" hangingPunct="1">
              <a:lnSpc>
                <a:spcPct val="100000"/>
              </a:lnSpc>
              <a:spcAft>
                <a:spcPct val="0"/>
              </a:spcAft>
              <a:buClrTx/>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相关人员没有受到教育不放过、</a:t>
            </a:r>
            <a:endParaRPr lang="zh-CN" altLang="en-US" sz="1800" b="1">
              <a:solidFill>
                <a:srgbClr val="FF0000"/>
              </a:solidFill>
              <a:latin typeface="宋体" panose="02010600030101010101" pitchFamily="2" charset="-122"/>
              <a:ea typeface="楷体" panose="02010609060101010101" charset="-122"/>
            </a:endParaRPr>
          </a:p>
          <a:p>
            <a:pPr marL="457200" lvl="1" indent="0" eaLnBrk="1" hangingPunct="1">
              <a:lnSpc>
                <a:spcPct val="100000"/>
              </a:lnSpc>
              <a:spcAft>
                <a:spcPct val="0"/>
              </a:spcAft>
              <a:buClrTx/>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防范措施没有落实不放过；</a:t>
            </a:r>
            <a:endParaRPr lang="zh-CN" altLang="en-US" sz="1800" b="1">
              <a:solidFill>
                <a:srgbClr val="FF0000"/>
              </a:solidFill>
              <a:latin typeface="宋体" panose="02010600030101010101" pitchFamily="2" charset="-122"/>
              <a:ea typeface="楷体" panose="02010609060101010101" charset="-122"/>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82"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二、质量管理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83" name="AutoShape 6" descr="安全管理"/>
          <p:cNvSpPr/>
          <p:nvPr/>
        </p:nvSpPr>
        <p:spPr>
          <a:xfrm>
            <a:off x="466725" y="2349500"/>
            <a:ext cx="1512888" cy="1008063"/>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84" name="Text Box 7"/>
          <p:cNvSpPr/>
          <p:nvPr/>
        </p:nvSpPr>
        <p:spPr>
          <a:xfrm>
            <a:off x="466725" y="2565400"/>
            <a:ext cx="1514475" cy="4572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2400" b="1">
                <a:solidFill>
                  <a:srgbClr val="FFFF00"/>
                </a:solidFill>
                <a:ea typeface="楷体" panose="02010609060101010101" charset="-122"/>
              </a:rPr>
              <a:t>质量管理</a:t>
            </a:r>
            <a:endParaRPr lang="zh-CN" altLang="en-US" sz="2400" b="1">
              <a:solidFill>
                <a:srgbClr val="FFFF00"/>
              </a:solidFill>
              <a:ea typeface="楷体" panose="02010609060101010101" charset="-122"/>
            </a:endParaRPr>
          </a:p>
        </p:txBody>
      </p:sp>
      <p:sp>
        <p:nvSpPr>
          <p:cNvPr id="2185" name="AutoShape 8" descr="安全管理"/>
          <p:cNvSpPr/>
          <p:nvPr/>
        </p:nvSpPr>
        <p:spPr>
          <a:xfrm>
            <a:off x="3635375" y="1844675"/>
            <a:ext cx="1944688"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86" name="Text Box 9"/>
          <p:cNvSpPr/>
          <p:nvPr/>
        </p:nvSpPr>
        <p:spPr>
          <a:xfrm>
            <a:off x="3633788" y="1916113"/>
            <a:ext cx="187325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一、基本知识</a:t>
            </a:r>
            <a:endParaRPr lang="zh-CN" altLang="en-US" b="1">
              <a:solidFill>
                <a:srgbClr val="FFFF00"/>
              </a:solidFill>
              <a:ea typeface="楷体" panose="02010609060101010101" charset="-122"/>
            </a:endParaRPr>
          </a:p>
        </p:txBody>
      </p:sp>
      <p:sp>
        <p:nvSpPr>
          <p:cNvPr id="2187" name="AutoShape 10"/>
          <p:cNvSpPr/>
          <p:nvPr/>
        </p:nvSpPr>
        <p:spPr>
          <a:xfrm>
            <a:off x="2843213" y="1412875"/>
            <a:ext cx="4608512" cy="2447925"/>
          </a:xfrm>
          <a:prstGeom prst="bracePair">
            <a:avLst>
              <a:gd name="adj" fmla="val 8333"/>
            </a:avLst>
          </a:prstGeom>
          <a:noFill/>
          <a:ln w="63500" cap="flat" cmpd="sng">
            <a:solidFill>
              <a:srgbClr val="FF66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88" name="AutoShape 11"/>
          <p:cNvSpPr/>
          <p:nvPr/>
        </p:nvSpPr>
        <p:spPr>
          <a:xfrm>
            <a:off x="2051050" y="2636838"/>
            <a:ext cx="863600" cy="360362"/>
          </a:xfrm>
          <a:prstGeom prst="notchedRightArrow">
            <a:avLst>
              <a:gd name="adj1" fmla="val 50000"/>
              <a:gd name="adj2" fmla="val 59079"/>
            </a:avLst>
          </a:prstGeom>
          <a:solidFill>
            <a:srgbClr val="FF6600"/>
          </a:solidFill>
          <a:ln w="12700" cap="flat" cmpd="sng">
            <a:solidFill>
              <a:srgbClr val="47494B"/>
            </a:solidFill>
            <a:prstDash val="solid"/>
            <a:miter/>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89" name="AutoShape 12" descr="安全管理"/>
          <p:cNvSpPr/>
          <p:nvPr/>
        </p:nvSpPr>
        <p:spPr>
          <a:xfrm>
            <a:off x="3563938" y="2924175"/>
            <a:ext cx="3527425"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90" name="Text Box 13"/>
          <p:cNvSpPr/>
          <p:nvPr/>
        </p:nvSpPr>
        <p:spPr>
          <a:xfrm>
            <a:off x="3633788" y="2997200"/>
            <a:ext cx="3386137"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en-US" altLang="zh-CN" b="1">
                <a:solidFill>
                  <a:srgbClr val="FFFF00"/>
                </a:solidFill>
                <a:ea typeface="楷体" panose="02010609060101010101" charset="-122"/>
              </a:rPr>
              <a:t> </a:t>
            </a:r>
            <a:r>
              <a:rPr lang="zh-CN" altLang="en-US" b="1">
                <a:solidFill>
                  <a:srgbClr val="FFFF00"/>
                </a:solidFill>
                <a:ea typeface="楷体" panose="02010609060101010101" charset="-122"/>
              </a:rPr>
              <a:t>二、项目的质量管理</a:t>
            </a:r>
            <a:endParaRPr lang="zh-CN" altLang="en-US" b="1">
              <a:solidFill>
                <a:srgbClr val="FFFF00"/>
              </a:solidFill>
              <a:ea typeface="楷体" panose="02010609060101010101" charset="-122"/>
            </a:endParaRPr>
          </a:p>
        </p:txBody>
      </p:sp>
      <p:sp>
        <p:nvSpPr>
          <p:cNvPr id="2191" name="AutoShape 18"/>
          <p:cNvSpPr/>
          <p:nvPr/>
        </p:nvSpPr>
        <p:spPr>
          <a:xfrm>
            <a:off x="3059113" y="3573463"/>
            <a:ext cx="4465637" cy="2808287"/>
          </a:xfrm>
          <a:prstGeom prst="upArrowCallout">
            <a:avLst>
              <a:gd name="adj1" fmla="val 39738"/>
              <a:gd name="adj2" fmla="val 39768"/>
              <a:gd name="adj3" fmla="val 10541"/>
              <a:gd name="adj4" fmla="val 79236"/>
            </a:avLst>
          </a:prstGeom>
          <a:solidFill>
            <a:srgbClr val="FFFFFF"/>
          </a:solidFill>
          <a:ln w="38100" cap="flat" cmpd="sng">
            <a:solidFill>
              <a:srgbClr val="CC99FF"/>
            </a:solidFill>
            <a:prstDash val="solid"/>
            <a:miter/>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92" name="Text Box 19"/>
          <p:cNvSpPr/>
          <p:nvPr/>
        </p:nvSpPr>
        <p:spPr>
          <a:xfrm>
            <a:off x="3059113" y="4292600"/>
            <a:ext cx="4397375" cy="1906588"/>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50000"/>
              </a:spcBef>
              <a:buClrTx/>
              <a:buSzPct val="100000"/>
              <a:buFont typeface="Arial" panose="020B0604020202020204" pitchFamily="34" charset="0"/>
              <a:buNone/>
            </a:pPr>
            <a:r>
              <a:rPr lang="en-US" altLang="zh-CN" sz="1400">
                <a:solidFill>
                  <a:schemeClr val="tx1"/>
                </a:solidFill>
                <a:latin typeface="宋体" panose="02010600030101010101" pitchFamily="2" charset="-122"/>
                <a:ea typeface="楷体" panose="02010609060101010101" charset="-122"/>
              </a:rPr>
              <a:t>1</a:t>
            </a:r>
            <a:r>
              <a:rPr lang="zh-CN" altLang="en-US" sz="1400">
                <a:solidFill>
                  <a:schemeClr val="tx1"/>
                </a:solidFill>
                <a:latin typeface="宋体" panose="02010600030101010101" pitchFamily="2" charset="-122"/>
                <a:ea typeface="楷体" panose="02010609060101010101" charset="-122"/>
              </a:rPr>
              <a:t>、项目</a:t>
            </a:r>
            <a:r>
              <a:rPr lang="zh-CN" altLang="en-US" sz="1400">
                <a:solidFill>
                  <a:schemeClr val="tx2"/>
                </a:solidFill>
                <a:latin typeface="宋体" panose="02010600030101010101" pitchFamily="2" charset="-122"/>
                <a:ea typeface="楷体" panose="02010609060101010101" charset="-122"/>
              </a:rPr>
              <a:t>质量管理控制关键点</a:t>
            </a:r>
            <a:endParaRPr lang="zh-CN" altLang="en-US" sz="1400">
              <a:solidFill>
                <a:schemeClr val="tx2"/>
              </a:solidFill>
              <a:latin typeface="宋体" panose="02010600030101010101" pitchFamily="2" charset="-122"/>
              <a:ea typeface="楷体" panose="02010609060101010101" charset="-122"/>
            </a:endParaRPr>
          </a:p>
          <a:p>
            <a:pPr marL="0" lvl="0" indent="0" algn="l" eaLnBrk="1" hangingPunct="1">
              <a:lnSpc>
                <a:spcPct val="100000"/>
              </a:lnSpc>
              <a:spcBef>
                <a:spcPct val="50000"/>
              </a:spcBef>
              <a:buClrTx/>
              <a:buSzPct val="100000"/>
              <a:buFont typeface="Arial" panose="020B0604020202020204" pitchFamily="34" charset="0"/>
              <a:buNone/>
            </a:pPr>
            <a:r>
              <a:rPr lang="en-US" altLang="zh-CN" sz="1400">
                <a:solidFill>
                  <a:schemeClr val="tx2"/>
                </a:solidFill>
                <a:latin typeface="宋体" panose="02010600030101010101" pitchFamily="2" charset="-122"/>
                <a:ea typeface="楷体" panose="02010609060101010101" charset="-122"/>
              </a:rPr>
              <a:t>2</a:t>
            </a:r>
            <a:r>
              <a:rPr lang="zh-CN" altLang="en-US" sz="1400">
                <a:solidFill>
                  <a:schemeClr val="tx2"/>
                </a:solidFill>
                <a:latin typeface="宋体" panose="02010600030101010101" pitchFamily="2" charset="-122"/>
                <a:ea typeface="楷体" panose="02010609060101010101" charset="-122"/>
              </a:rPr>
              <a:t>、熟悉工程质量标准</a:t>
            </a:r>
            <a:endParaRPr lang="zh-CN" altLang="en-US" sz="1400">
              <a:solidFill>
                <a:schemeClr val="tx2"/>
              </a:solidFill>
              <a:latin typeface="宋体" panose="02010600030101010101" pitchFamily="2" charset="-122"/>
              <a:ea typeface="楷体" panose="02010609060101010101" charset="-122"/>
            </a:endParaRPr>
          </a:p>
          <a:p>
            <a:pPr marL="0" lvl="0" indent="0" algn="l" eaLnBrk="1" hangingPunct="1">
              <a:lnSpc>
                <a:spcPct val="100000"/>
              </a:lnSpc>
              <a:spcBef>
                <a:spcPct val="50000"/>
              </a:spcBef>
              <a:buClrTx/>
              <a:buSzPct val="100000"/>
              <a:buFont typeface="Arial" panose="020B0604020202020204" pitchFamily="34" charset="0"/>
              <a:buNone/>
            </a:pPr>
            <a:r>
              <a:rPr lang="en-US" altLang="zh-CN" sz="1400">
                <a:solidFill>
                  <a:schemeClr val="tx2"/>
                </a:solidFill>
                <a:latin typeface="宋体" panose="02010600030101010101" pitchFamily="2" charset="-122"/>
                <a:ea typeface="楷体" panose="02010609060101010101" charset="-122"/>
              </a:rPr>
              <a:t>3</a:t>
            </a:r>
            <a:r>
              <a:rPr lang="zh-CN" altLang="en-US" sz="1400">
                <a:solidFill>
                  <a:schemeClr val="tx2"/>
                </a:solidFill>
                <a:latin typeface="宋体" panose="02010600030101010101" pitchFamily="2" charset="-122"/>
                <a:ea typeface="楷体" panose="02010609060101010101" charset="-122"/>
              </a:rPr>
              <a:t>、统一施工规范，进行施工人员培训</a:t>
            </a:r>
            <a:endParaRPr lang="zh-CN" altLang="en-US" sz="1400">
              <a:solidFill>
                <a:schemeClr val="tx2"/>
              </a:solidFill>
              <a:latin typeface="宋体" panose="02010600030101010101" pitchFamily="2" charset="-122"/>
              <a:ea typeface="楷体" panose="02010609060101010101" charset="-122"/>
            </a:endParaRPr>
          </a:p>
          <a:p>
            <a:pPr marL="0" lvl="0" indent="0" algn="l" eaLnBrk="1" hangingPunct="1">
              <a:lnSpc>
                <a:spcPct val="100000"/>
              </a:lnSpc>
              <a:spcBef>
                <a:spcPct val="50000"/>
              </a:spcBef>
              <a:buClrTx/>
              <a:buSzPct val="100000"/>
              <a:buFont typeface="Arial" panose="020B0604020202020204" pitchFamily="34" charset="0"/>
              <a:buNone/>
            </a:pPr>
            <a:r>
              <a:rPr lang="en-US" altLang="zh-CN" sz="1400">
                <a:solidFill>
                  <a:schemeClr val="tx2"/>
                </a:solidFill>
                <a:latin typeface="宋体" panose="02010600030101010101" pitchFamily="2" charset="-122"/>
                <a:ea typeface="楷体" panose="02010609060101010101" charset="-122"/>
              </a:rPr>
              <a:t>4</a:t>
            </a:r>
            <a:r>
              <a:rPr lang="zh-CN" altLang="en-US" sz="1400">
                <a:solidFill>
                  <a:schemeClr val="tx2"/>
                </a:solidFill>
                <a:latin typeface="宋体" panose="02010600030101010101" pitchFamily="2" charset="-122"/>
                <a:ea typeface="楷体" panose="02010609060101010101" charset="-122"/>
              </a:rPr>
              <a:t>、施工过程质量控制，关键点质量保证</a:t>
            </a:r>
            <a:endParaRPr lang="zh-CN" altLang="en-US" sz="1400">
              <a:solidFill>
                <a:schemeClr val="tx2"/>
              </a:solidFill>
              <a:latin typeface="宋体" panose="02010600030101010101" pitchFamily="2" charset="-122"/>
              <a:ea typeface="楷体" panose="02010609060101010101" charset="-122"/>
            </a:endParaRPr>
          </a:p>
          <a:p>
            <a:pPr marL="0" lvl="0" indent="0" algn="l" eaLnBrk="1" hangingPunct="1">
              <a:lnSpc>
                <a:spcPct val="100000"/>
              </a:lnSpc>
              <a:spcBef>
                <a:spcPct val="50000"/>
              </a:spcBef>
              <a:buClrTx/>
              <a:buSzPct val="100000"/>
              <a:buFont typeface="Arial" panose="020B0604020202020204" pitchFamily="34" charset="0"/>
              <a:buNone/>
            </a:pPr>
            <a:r>
              <a:rPr lang="en-US" altLang="zh-CN" sz="1400">
                <a:solidFill>
                  <a:schemeClr val="tx2"/>
                </a:solidFill>
                <a:latin typeface="宋体" panose="02010600030101010101" pitchFamily="2" charset="-122"/>
                <a:ea typeface="楷体" panose="02010609060101010101" charset="-122"/>
              </a:rPr>
              <a:t>5</a:t>
            </a:r>
            <a:r>
              <a:rPr lang="zh-CN" altLang="en-US" sz="1400">
                <a:solidFill>
                  <a:schemeClr val="tx2"/>
                </a:solidFill>
                <a:latin typeface="宋体" panose="02010600030101010101" pitchFamily="2" charset="-122"/>
                <a:ea typeface="楷体" panose="02010609060101010101" charset="-122"/>
              </a:rPr>
              <a:t>、完工质量抽查</a:t>
            </a:r>
            <a:endParaRPr lang="zh-CN" altLang="en-US" sz="1400">
              <a:solidFill>
                <a:schemeClr val="tx2"/>
              </a:solidFill>
              <a:latin typeface="宋体" panose="02010600030101010101" pitchFamily="2" charset="-122"/>
              <a:ea typeface="楷体" panose="02010609060101010101" charset="-122"/>
            </a:endParaRPr>
          </a:p>
          <a:p>
            <a:pPr marL="0" lvl="0" indent="0" algn="l" eaLnBrk="1" hangingPunct="1">
              <a:lnSpc>
                <a:spcPct val="100000"/>
              </a:lnSpc>
              <a:spcBef>
                <a:spcPct val="50000"/>
              </a:spcBef>
              <a:buClrTx/>
              <a:buSzPct val="100000"/>
              <a:buFont typeface="Arial" panose="020B0604020202020204" pitchFamily="34" charset="0"/>
              <a:buNone/>
            </a:pPr>
            <a:r>
              <a:rPr lang="en-US" altLang="zh-CN" sz="1400">
                <a:solidFill>
                  <a:schemeClr val="tx2"/>
                </a:solidFill>
                <a:latin typeface="宋体" panose="02010600030101010101" pitchFamily="2" charset="-122"/>
                <a:ea typeface="楷体" panose="02010609060101010101" charset="-122"/>
              </a:rPr>
              <a:t>6</a:t>
            </a:r>
            <a:r>
              <a:rPr lang="zh-CN" altLang="en-US" sz="1400">
                <a:solidFill>
                  <a:schemeClr val="tx2"/>
                </a:solidFill>
                <a:latin typeface="宋体" panose="02010600030101010101" pitchFamily="2" charset="-122"/>
                <a:ea typeface="楷体" panose="02010609060101010101" charset="-122"/>
              </a:rPr>
              <a:t>、工程质量问题统计、分析和整改</a:t>
            </a:r>
            <a:endParaRPr lang="zh-CN" altLang="en-US" sz="1400">
              <a:solidFill>
                <a:schemeClr val="tx2"/>
              </a:solidFill>
              <a:latin typeface="宋体" panose="02010600030101010101" pitchFamily="2" charset="-122"/>
              <a:ea typeface="楷体" panose="02010609060101010101" charset="-122"/>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5"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96"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97"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二、质量管理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98" name="Rectangle 3"/>
          <p:cNvSpPr/>
          <p:nvPr/>
        </p:nvSpPr>
        <p:spPr>
          <a:xfrm>
            <a:off x="539750" y="1484313"/>
            <a:ext cx="7785100" cy="1770062"/>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（一）基本知识</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质量管理经历百年来的发展，目前已发展至全面质量管理。</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ea typeface="楷体" panose="02010609060101010101" charset="-122"/>
              </a:rPr>
              <a:t>       质量管理</a:t>
            </a:r>
            <a:r>
              <a:rPr lang="zh-CN" altLang="en-US" sz="1800">
                <a:solidFill>
                  <a:schemeClr val="tx1"/>
                </a:solidFill>
                <a:latin typeface="宋体" panose="02010600030101010101" pitchFamily="2" charset="-122"/>
                <a:ea typeface="楷体" panose="02010609060101010101" charset="-122"/>
              </a:rPr>
              <a:t>就是一个组织以质量为中心，以全员参与为基础，目的在于通过让顾客满意和本组织所有成员及社会受益而达到长期成功的管理途径。</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全面质量管理的基本方法可以概况为四句话十八字，即，一个过程，四个阶段，八个步骤，数理统计方法。</a:t>
            </a:r>
            <a:endParaRPr lang="zh-CN" altLang="en-US" sz="1800">
              <a:solidFill>
                <a:schemeClr val="tx1"/>
              </a:solidFill>
              <a:latin typeface="宋体" panose="02010600030101010101" pitchFamily="2" charset="-122"/>
              <a:ea typeface="楷体" panose="02010609060101010101" charset="-122"/>
            </a:endParaRPr>
          </a:p>
        </p:txBody>
      </p:sp>
      <p:pic>
        <p:nvPicPr>
          <p:cNvPr id="2199" name="Picture 5" descr="PDCA%E5%BE%AA%E7%8E%AF"/>
          <p:cNvPicPr>
            <a:picLocks noChangeAspect="1"/>
          </p:cNvPicPr>
          <p:nvPr/>
        </p:nvPicPr>
        <p:blipFill>
          <a:blip r:embed="rId1"/>
          <a:stretch>
            <a:fillRect/>
          </a:stretch>
        </p:blipFill>
        <p:spPr>
          <a:xfrm>
            <a:off x="5003800" y="2924175"/>
            <a:ext cx="3744913" cy="3429000"/>
          </a:xfrm>
          <a:prstGeom prst="rect">
            <a:avLst/>
          </a:prstGeom>
          <a:noFill/>
          <a:ln w="9525">
            <a:noFill/>
          </a:ln>
        </p:spPr>
      </p:pic>
      <p:sp>
        <p:nvSpPr>
          <p:cNvPr id="2200" name="Rectangle 7"/>
          <p:cNvSpPr/>
          <p:nvPr/>
        </p:nvSpPr>
        <p:spPr>
          <a:xfrm>
            <a:off x="539750" y="3213100"/>
            <a:ext cx="4613275" cy="30511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en-US" altLang="zh-CN" sz="1800">
                <a:solidFill>
                  <a:schemeClr val="tx1"/>
                </a:solidFill>
                <a:latin typeface="宋体" panose="02010600030101010101" pitchFamily="2" charset="-122"/>
                <a:ea typeface="楷体" panose="02010609060101010101" charset="-122"/>
              </a:rPr>
              <a:t>    </a:t>
            </a:r>
            <a:r>
              <a:rPr lang="zh-CN" altLang="en-US" sz="1800">
                <a:solidFill>
                  <a:schemeClr val="tx1"/>
                </a:solidFill>
                <a:latin typeface="宋体" panose="02010600030101010101" pitchFamily="2" charset="-122"/>
                <a:ea typeface="楷体" panose="02010609060101010101" charset="-122"/>
              </a:rPr>
              <a:t>一个过程，即企业管理是一个过程。企业在不同时间内，应完成不同的工作任务。企业的每项生产经营活动，都有一个产生、形成、实施和验证的过程。</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sz="1800" b="1">
                <a:solidFill>
                  <a:srgbClr val="FF0000"/>
                </a:solidFill>
                <a:latin typeface="宋体" panose="02010600030101010101" pitchFamily="2" charset="-122"/>
                <a:ea typeface="楷体" panose="02010609060101010101" charset="-122"/>
              </a:rPr>
              <a:t>四个阶段，</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计划（P</a:t>
            </a:r>
            <a:r>
              <a:rPr lang="en-US" altLang="zh-CN" sz="1800" b="1">
                <a:solidFill>
                  <a:srgbClr val="FF0000"/>
                </a:solidFill>
                <a:latin typeface="宋体" panose="02010600030101010101" pitchFamily="2" charset="-122"/>
                <a:ea typeface="楷体" panose="02010609060101010101" charset="-122"/>
              </a:rPr>
              <a:t>lan</a:t>
            </a:r>
            <a:r>
              <a:rPr lang="zh-CN" altLang="en-US" sz="1800" b="1">
                <a:solidFill>
                  <a:srgbClr val="FF0000"/>
                </a:solidFill>
                <a:latin typeface="宋体" panose="02010600030101010101" pitchFamily="2" charset="-122"/>
                <a:ea typeface="楷体" panose="02010609060101010101" charset="-122"/>
              </a:rPr>
              <a:t>）</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执行 </a:t>
            </a:r>
            <a:r>
              <a:rPr lang="en-US" altLang="zh-CN" sz="1800" b="1">
                <a:solidFill>
                  <a:srgbClr val="FF0000"/>
                </a:solidFill>
                <a:latin typeface="宋体" panose="02010600030101010101" pitchFamily="2" charset="-122"/>
                <a:ea typeface="楷体" panose="02010609060101010101" charset="-122"/>
              </a:rPr>
              <a:t>(</a:t>
            </a:r>
            <a:r>
              <a:rPr lang="zh-CN" altLang="en-US" sz="1800" b="1">
                <a:solidFill>
                  <a:srgbClr val="FF0000"/>
                </a:solidFill>
                <a:latin typeface="宋体" panose="02010600030101010101" pitchFamily="2" charset="-122"/>
                <a:ea typeface="楷体" panose="02010609060101010101" charset="-122"/>
              </a:rPr>
              <a:t>D</a:t>
            </a:r>
            <a:r>
              <a:rPr lang="en-US" altLang="zh-CN" sz="1800" b="1">
                <a:solidFill>
                  <a:srgbClr val="FF0000"/>
                </a:solidFill>
                <a:latin typeface="宋体" panose="02010600030101010101" pitchFamily="2" charset="-122"/>
                <a:ea typeface="楷体" panose="02010609060101010101" charset="-122"/>
              </a:rPr>
              <a:t>o)</a:t>
            </a:r>
            <a:endParaRPr lang="en-US" altLang="zh-CN"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检查（C</a:t>
            </a:r>
            <a:r>
              <a:rPr lang="en-US" altLang="zh-CN" sz="1800" b="1">
                <a:solidFill>
                  <a:srgbClr val="FF0000"/>
                </a:solidFill>
                <a:latin typeface="宋体" panose="02010600030101010101" pitchFamily="2" charset="-122"/>
                <a:ea typeface="楷体" panose="02010609060101010101" charset="-122"/>
              </a:rPr>
              <a:t>heck</a:t>
            </a:r>
            <a:r>
              <a:rPr lang="zh-CN" altLang="en-US" sz="1800" b="1">
                <a:solidFill>
                  <a:srgbClr val="FF0000"/>
                </a:solidFill>
                <a:latin typeface="宋体" panose="02010600030101010101" pitchFamily="2" charset="-122"/>
                <a:ea typeface="楷体" panose="02010609060101010101" charset="-122"/>
              </a:rPr>
              <a:t>）</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处理（A</a:t>
            </a:r>
            <a:r>
              <a:rPr lang="en-US" altLang="zh-CN" sz="1800" b="1">
                <a:solidFill>
                  <a:srgbClr val="FF0000"/>
                </a:solidFill>
                <a:latin typeface="宋体" panose="02010600030101010101" pitchFamily="2" charset="-122"/>
                <a:ea typeface="楷体" panose="02010609060101010101" charset="-122"/>
              </a:rPr>
              <a:t>ction</a:t>
            </a:r>
            <a:r>
              <a:rPr lang="zh-CN" altLang="en-US" sz="1800" b="1">
                <a:solidFill>
                  <a:srgbClr val="FF0000"/>
                </a:solidFill>
                <a:latin typeface="宋体" panose="02010600030101010101" pitchFamily="2" charset="-122"/>
                <a:ea typeface="楷体" panose="02010609060101010101" charset="-122"/>
              </a:rPr>
              <a:t>）</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四阶段的循环方式，简称</a:t>
            </a:r>
            <a:r>
              <a:rPr lang="en-US" altLang="zh-CN" sz="1800" b="1">
                <a:solidFill>
                  <a:srgbClr val="FF0000"/>
                </a:solidFill>
                <a:latin typeface="宋体" panose="02010600030101010101" pitchFamily="2" charset="-122"/>
                <a:ea typeface="楷体" panose="02010609060101010101" charset="-122"/>
              </a:rPr>
              <a:t>PDCA</a:t>
            </a:r>
            <a:r>
              <a:rPr lang="zh-CN" altLang="en-US" sz="1800" b="1">
                <a:solidFill>
                  <a:srgbClr val="FF0000"/>
                </a:solidFill>
                <a:latin typeface="宋体" panose="02010600030101010101" pitchFamily="2" charset="-122"/>
                <a:ea typeface="楷体" panose="02010609060101010101" charset="-122"/>
              </a:rPr>
              <a:t>循环。 </a:t>
            </a:r>
            <a:endParaRPr lang="zh-CN" altLang="en-US" sz="1800" b="1">
              <a:solidFill>
                <a:srgbClr val="FF0000"/>
              </a:solidFill>
              <a:latin typeface="宋体" panose="02010600030101010101" pitchFamily="2" charset="-122"/>
              <a:ea typeface="楷体" panose="02010609060101010101" charset="-122"/>
            </a:endParaRPr>
          </a:p>
          <a:p>
            <a:pPr marL="0" lvl="0" indent="0" algn="ctr" eaLnBrk="1" hangingPunct="1">
              <a:lnSpc>
                <a:spcPct val="100000"/>
              </a:lnSpc>
              <a:spcBef>
                <a:spcPct val="0"/>
              </a:spcBef>
              <a:buClrTx/>
              <a:buSzPct val="100000"/>
              <a:buFont typeface="Arial" panose="020B0604020202020204" pitchFamily="34" charset="0"/>
              <a:buNone/>
            </a:pPr>
            <a:endParaRPr lang="en-US" altLang="zh-CN" sz="1400" b="1">
              <a:solidFill>
                <a:srgbClr val="FF0000"/>
              </a:solidFill>
              <a:ea typeface="楷体" panose="02010609060101010101" charset="-122"/>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3"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04"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二、质量管理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05" name="Rectangle 3"/>
          <p:cNvSpPr/>
          <p:nvPr/>
        </p:nvSpPr>
        <p:spPr>
          <a:xfrm>
            <a:off x="539750" y="1700213"/>
            <a:ext cx="7785100" cy="360045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endParaRPr lang="en-US" altLang="zh-CN" sz="1400" b="1">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800">
                <a:solidFill>
                  <a:schemeClr val="tx1"/>
                </a:solidFill>
                <a:latin typeface="宋体" panose="02010600030101010101" pitchFamily="2" charset="-122"/>
                <a:ea typeface="楷体" panose="02010609060101010101" charset="-122"/>
              </a:rPr>
              <a:t>    </a:t>
            </a:r>
            <a:r>
              <a:rPr lang="zh-CN" altLang="en-US" sz="1800">
                <a:solidFill>
                  <a:schemeClr val="tx1"/>
                </a:solidFill>
                <a:latin typeface="宋体" panose="02010600030101010101" pitchFamily="2" charset="-122"/>
                <a:ea typeface="楷体" panose="02010609060101010101" charset="-122"/>
              </a:rPr>
              <a:t>八个步骤，为了解决和改进质量问题，</a:t>
            </a:r>
            <a:r>
              <a:rPr lang="en-US" altLang="zh-CN" sz="1800">
                <a:solidFill>
                  <a:schemeClr val="tx1"/>
                </a:solidFill>
                <a:latin typeface="宋体" panose="02010600030101010101" pitchFamily="2" charset="-122"/>
                <a:ea typeface="楷体" panose="02010609060101010101" charset="-122"/>
              </a:rPr>
              <a:t>PDCA</a:t>
            </a:r>
            <a:r>
              <a:rPr lang="zh-CN" altLang="en-US" sz="1800">
                <a:solidFill>
                  <a:schemeClr val="tx1"/>
                </a:solidFill>
                <a:latin typeface="宋体" panose="02010600030101010101" pitchFamily="2" charset="-122"/>
                <a:ea typeface="楷体" panose="02010609060101010101" charset="-122"/>
              </a:rPr>
              <a:t>循环中的四个阶段还可以具体划分为八个步骤。</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a:t>
            </a:r>
            <a:r>
              <a:rPr lang="en-US" altLang="zh-CN" sz="1800">
                <a:solidFill>
                  <a:schemeClr val="tx1"/>
                </a:solidFill>
                <a:latin typeface="宋体" panose="02010600030101010101" pitchFamily="2" charset="-122"/>
                <a:ea typeface="楷体" panose="02010609060101010101" charset="-122"/>
              </a:rPr>
              <a:t>1)</a:t>
            </a:r>
            <a:r>
              <a:rPr lang="zh-CN" altLang="en-US" sz="1800">
                <a:solidFill>
                  <a:schemeClr val="tx1"/>
                </a:solidFill>
                <a:latin typeface="宋体" panose="02010600030101010101" pitchFamily="2" charset="-122"/>
                <a:ea typeface="楷体" panose="02010609060101010101" charset="-122"/>
              </a:rPr>
              <a:t>计划阶段：分析现状，找出存在的质量问题；分析产生质量问题的各种</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原因或影响因素；找出影响质量的主要因素；针对影响质量的主要因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素，提出计划，制定措施。</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a:t>
            </a:r>
            <a:r>
              <a:rPr lang="en-US" altLang="zh-CN" sz="1800">
                <a:solidFill>
                  <a:schemeClr val="tx1"/>
                </a:solidFill>
                <a:latin typeface="宋体" panose="02010600030101010101" pitchFamily="2" charset="-122"/>
                <a:ea typeface="楷体" panose="02010609060101010101" charset="-122"/>
              </a:rPr>
              <a:t>2)</a:t>
            </a:r>
            <a:r>
              <a:rPr lang="zh-CN" altLang="en-US" sz="1800">
                <a:solidFill>
                  <a:schemeClr val="tx1"/>
                </a:solidFill>
                <a:latin typeface="宋体" panose="02010600030101010101" pitchFamily="2" charset="-122"/>
                <a:ea typeface="楷体" panose="02010609060101010101" charset="-122"/>
              </a:rPr>
              <a:t>执行阶段：执行计划，落实措施。</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a:t>
            </a:r>
            <a:r>
              <a:rPr lang="en-US" altLang="zh-CN" sz="1800">
                <a:solidFill>
                  <a:schemeClr val="tx1"/>
                </a:solidFill>
                <a:latin typeface="宋体" panose="02010600030101010101" pitchFamily="2" charset="-122"/>
                <a:ea typeface="楷体" panose="02010609060101010101" charset="-122"/>
              </a:rPr>
              <a:t>3)</a:t>
            </a:r>
            <a:r>
              <a:rPr lang="zh-CN" altLang="en-US" sz="1800">
                <a:solidFill>
                  <a:schemeClr val="tx1"/>
                </a:solidFill>
                <a:latin typeface="宋体" panose="02010600030101010101" pitchFamily="2" charset="-122"/>
                <a:ea typeface="楷体" panose="02010609060101010101" charset="-122"/>
              </a:rPr>
              <a:t>检查阶段：检查计划的实施情况。</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a:t>
            </a:r>
            <a:r>
              <a:rPr lang="en-US" altLang="zh-CN" sz="1800">
                <a:solidFill>
                  <a:schemeClr val="tx1"/>
                </a:solidFill>
                <a:latin typeface="宋体" panose="02010600030101010101" pitchFamily="2" charset="-122"/>
                <a:ea typeface="楷体" panose="02010609060101010101" charset="-122"/>
              </a:rPr>
              <a:t>4)</a:t>
            </a:r>
            <a:r>
              <a:rPr lang="zh-CN" altLang="en-US" sz="1800">
                <a:solidFill>
                  <a:schemeClr val="tx1"/>
                </a:solidFill>
                <a:latin typeface="宋体" panose="02010600030101010101" pitchFamily="2" charset="-122"/>
                <a:ea typeface="楷体" panose="02010609060101010101" charset="-122"/>
              </a:rPr>
              <a:t>处理阶段：总结经验，巩固成绩，工作结果标准化；提出尚未解决的问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题，转入下一个循环。</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ea typeface="楷体" panose="02010609060101010101" charset="-122"/>
              </a:rPr>
              <a:t>       </a:t>
            </a:r>
            <a:r>
              <a:rPr lang="zh-CN" altLang="en-US" sz="1800" b="1">
                <a:solidFill>
                  <a:schemeClr val="tx1"/>
                </a:solidFill>
                <a:ea typeface="楷体" panose="02010609060101010101" charset="-122"/>
              </a:rPr>
              <a:t>全面质量管理有三个核心的特征</a:t>
            </a:r>
            <a:r>
              <a:rPr lang="zh-CN" altLang="en-US" sz="1800">
                <a:solidFill>
                  <a:schemeClr val="tx1"/>
                </a:solidFill>
                <a:ea typeface="楷体" panose="02010609060101010101" charset="-122"/>
              </a:rPr>
              <a:t>：即</a:t>
            </a:r>
            <a:r>
              <a:rPr lang="zh-CN" altLang="en-US" sz="1800" b="1">
                <a:solidFill>
                  <a:srgbClr val="FF0000"/>
                </a:solidFill>
                <a:ea typeface="楷体" panose="02010609060101010101" charset="-122"/>
              </a:rPr>
              <a:t>全员参加的质量管理、全过程的质量管理和全面的质量管理。</a:t>
            </a:r>
            <a:r>
              <a:rPr lang="zh-CN" altLang="en-US" sz="1400" b="1">
                <a:solidFill>
                  <a:srgbClr val="FF0000"/>
                </a:solidFill>
                <a:ea typeface="楷体" panose="02010609060101010101" charset="-122"/>
              </a:rPr>
              <a:t> </a:t>
            </a:r>
            <a:endParaRPr lang="zh-CN" altLang="en-US" sz="1400" b="1">
              <a:solidFill>
                <a:srgbClr val="FF0000"/>
              </a:solidFill>
              <a:ea typeface="楷体" panose="02010609060101010101" charset="-122"/>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900" y="1714500"/>
            <a:ext cx="601091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246" y="26019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8"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09"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210"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二、质量管理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11" name="Rectangle 3"/>
          <p:cNvSpPr/>
          <p:nvPr/>
        </p:nvSpPr>
        <p:spPr>
          <a:xfrm>
            <a:off x="539750" y="1700213"/>
            <a:ext cx="7785100" cy="4424362"/>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endParaRPr lang="en-US" altLang="zh-CN" sz="1400" b="1">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a:solidFill>
                  <a:schemeClr val="tx1"/>
                </a:solidFill>
                <a:latin typeface="宋体" panose="02010600030101010101" pitchFamily="2" charset="-122"/>
                <a:ea typeface="楷体" panose="02010609060101010101" charset="-122"/>
              </a:rPr>
              <a:t>（二）</a:t>
            </a:r>
            <a:r>
              <a:rPr lang="zh-CN" altLang="en-US" b="1">
                <a:solidFill>
                  <a:schemeClr val="tx1"/>
                </a:solidFill>
                <a:latin typeface="宋体" panose="02010600030101010101" pitchFamily="2" charset="-122"/>
                <a:ea typeface="楷体" panose="02010609060101010101" charset="-122"/>
              </a:rPr>
              <a:t>项目的质量管理</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b="1">
                <a:solidFill>
                  <a:srgbClr val="FF0000"/>
                </a:solidFill>
                <a:latin typeface="宋体" panose="02010600030101010101" pitchFamily="2" charset="-122"/>
                <a:ea typeface="楷体" panose="02010609060101010101" charset="-122"/>
              </a:rPr>
              <a:t>（</a:t>
            </a:r>
            <a:r>
              <a:rPr lang="en-US" altLang="zh-CN" b="1">
                <a:solidFill>
                  <a:srgbClr val="FF0000"/>
                </a:solidFill>
                <a:latin typeface="宋体" panose="02010600030101010101" pitchFamily="2" charset="-122"/>
                <a:ea typeface="楷体" panose="02010609060101010101" charset="-122"/>
              </a:rPr>
              <a:t>1</a:t>
            </a:r>
            <a:r>
              <a:rPr lang="zh-CN" altLang="en-US" b="1">
                <a:solidFill>
                  <a:srgbClr val="FF0000"/>
                </a:solidFill>
                <a:latin typeface="宋体" panose="02010600030101010101" pitchFamily="2" charset="-122"/>
                <a:ea typeface="楷体" panose="02010609060101010101" charset="-122"/>
              </a:rPr>
              <a:t>）质量管理控制关键点</a:t>
            </a:r>
            <a:endParaRPr lang="zh-CN" altLang="en-US"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① 熟悉设计文件，了解客户要求。</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② 熟悉工程质量标准。</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③ 统一施工规范，进行施工人员培训。</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④ 施工过程质量控制，关键点质量保证。</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⑤ 完工质量抽查。</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⑥ 质量问题统计、分析和整改。</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设计文件和图纸是工程建设思想、方案的书面体现，读懂设计文件和施工图纸是工程施工的基础。</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① 应及时获得施工设计和施工图纸。</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② 对于设计存在的疑问，应与设计人员确认核实，切忌主观臆断。</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③ 对于客户的特殊要求，如有设计有出入，应联合客户、设计人员进行</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沟通，确定原设计是否需要变更。</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endParaRPr lang="en-US" altLang="zh-CN" sz="1400">
              <a:solidFill>
                <a:schemeClr val="tx2"/>
              </a:solidFill>
              <a:latin typeface="宋体" panose="02010600030101010101" pitchFamily="2" charset="-122"/>
              <a:ea typeface="楷体" panose="02010609060101010101" charset="-122"/>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4"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15"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216"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二、质量管理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17" name="Rectangle 3"/>
          <p:cNvSpPr/>
          <p:nvPr/>
        </p:nvSpPr>
        <p:spPr>
          <a:xfrm>
            <a:off x="539750" y="1700213"/>
            <a:ext cx="7785100" cy="308133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endParaRPr lang="en-US" altLang="zh-CN" sz="1400" b="1">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b="1">
                <a:solidFill>
                  <a:srgbClr val="FF0000"/>
                </a:solidFill>
                <a:latin typeface="宋体" panose="02010600030101010101" pitchFamily="2" charset="-122"/>
                <a:ea typeface="楷体" panose="02010609060101010101" charset="-122"/>
              </a:rPr>
              <a:t>（</a:t>
            </a:r>
            <a:r>
              <a:rPr lang="en-US" altLang="zh-CN" b="1">
                <a:solidFill>
                  <a:srgbClr val="FF0000"/>
                </a:solidFill>
                <a:latin typeface="宋体" panose="02010600030101010101" pitchFamily="2" charset="-122"/>
                <a:ea typeface="楷体" panose="02010609060101010101" charset="-122"/>
              </a:rPr>
              <a:t>2</a:t>
            </a:r>
            <a:r>
              <a:rPr lang="zh-CN" altLang="en-US" b="1">
                <a:solidFill>
                  <a:srgbClr val="FF0000"/>
                </a:solidFill>
                <a:latin typeface="宋体" panose="02010600030101010101" pitchFamily="2" charset="-122"/>
                <a:ea typeface="楷体" panose="02010609060101010101" charset="-122"/>
              </a:rPr>
              <a:t>）熟悉工程质量标准</a:t>
            </a:r>
            <a:endParaRPr lang="zh-CN" altLang="en-US"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400">
                <a:solidFill>
                  <a:schemeClr val="tx2"/>
                </a:solidFill>
                <a:ea typeface="楷体" panose="02010609060101010101" charset="-122"/>
              </a:rPr>
              <a:t>         </a:t>
            </a:r>
            <a:r>
              <a:rPr lang="zh-CN" altLang="en-US" sz="1800">
                <a:solidFill>
                  <a:schemeClr val="tx1"/>
                </a:solidFill>
                <a:latin typeface="宋体" panose="02010600030101010101" pitchFamily="2" charset="-122"/>
                <a:ea typeface="楷体" panose="02010609060101010101" charset="-122"/>
              </a:rPr>
              <a:t>符合客户要求是工程项目施工质量的最终目标。明确的、统一的工程质量标准是保证工程质量的基石和依据，起到指导和规范施工的作用。施工人员只有熟悉工程质量标准，才能依据标准施工，控制工程建设质量。</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① 在项目准备阶段，由项目经理组织与客户、监理、设计四方共同讨</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论，结合公司工程质量标准，充分考虑客户的质量需求、施工规范、</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设计要求以及合同的相关约定，制定该项目的质量标准。</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② 开工前，施工队伍必须及时从项目经理那里获取质量标准；</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③ 施工人员对项目质量标准应仔细学习，熟悉标准。对不了解的地方和</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项目经理进行交流沟通，彻底吃透和掌握质量标准。</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0"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21"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二、质量管理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22" name="Rectangle 3"/>
          <p:cNvSpPr/>
          <p:nvPr/>
        </p:nvSpPr>
        <p:spPr>
          <a:xfrm>
            <a:off x="539750" y="1700213"/>
            <a:ext cx="7785100" cy="341788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rgbClr val="FF0000"/>
                </a:solidFill>
                <a:latin typeface="宋体" panose="02010600030101010101" pitchFamily="2" charset="-122"/>
                <a:ea typeface="楷体" panose="02010609060101010101" charset="-122"/>
              </a:rPr>
              <a:t>（</a:t>
            </a:r>
            <a:r>
              <a:rPr lang="en-US" altLang="zh-CN" b="1">
                <a:solidFill>
                  <a:srgbClr val="FF0000"/>
                </a:solidFill>
                <a:latin typeface="宋体" panose="02010600030101010101" pitchFamily="2" charset="-122"/>
                <a:ea typeface="楷体" panose="02010609060101010101" charset="-122"/>
              </a:rPr>
              <a:t>3</a:t>
            </a:r>
            <a:r>
              <a:rPr lang="zh-CN" altLang="en-US" b="1">
                <a:solidFill>
                  <a:srgbClr val="FF0000"/>
                </a:solidFill>
                <a:latin typeface="宋体" panose="02010600030101010101" pitchFamily="2" charset="-122"/>
                <a:ea typeface="楷体" panose="02010609060101010101" charset="-122"/>
              </a:rPr>
              <a:t>）统一施工规范，进行施工人员培训</a:t>
            </a:r>
            <a:endParaRPr lang="zh-CN" altLang="en-US"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2"/>
                </a:solidFill>
                <a:latin typeface="宋体" panose="02010600030101010101" pitchFamily="2" charset="-122"/>
                <a:ea typeface="楷体" panose="02010609060101010101" charset="-122"/>
              </a:rPr>
              <a:t>    </a:t>
            </a:r>
            <a:r>
              <a:rPr lang="zh-CN" altLang="en-US" sz="1800">
                <a:solidFill>
                  <a:schemeClr val="tx1"/>
                </a:solidFill>
                <a:latin typeface="宋体" panose="02010600030101010101" pitchFamily="2" charset="-122"/>
                <a:ea typeface="楷体" panose="02010609060101010101" charset="-122"/>
              </a:rPr>
              <a:t>要使施工人员掌握和熟悉硬件安装和质量标准，提高工程建设的能力和水平；示范站点是工程项目质量标准的直观体现。施工人员通过参观学习示范站点，比照质量标准，进一步熟悉和掌握项目质量标准。</a:t>
            </a:r>
            <a:r>
              <a:rPr lang="zh-CN" altLang="en-US" sz="1800" b="1">
                <a:solidFill>
                  <a:schemeClr val="tx1"/>
                </a:solidFill>
                <a:latin typeface="宋体" panose="02010600030101010101" pitchFamily="2" charset="-122"/>
                <a:ea typeface="楷体" panose="02010609060101010101" charset="-122"/>
              </a:rPr>
              <a:t>  </a:t>
            </a:r>
            <a:endParaRPr lang="zh-CN" altLang="en-US" sz="1800"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① 工程开工前，项目经理必须组织对施工人员进行培训，培训内容包括</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施工工艺、质量标准，达到所有施工人员熟悉工程质量标准的目的。</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② 工程开工前，项目经理必须组织施工队长参观学习样板间，比照</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样板间，进一步熟悉项目质量标准和要求。同时，施工队长及时从项目经理处获取相关资料及标准，组织队内人员进行工前学习培训，使所有施工都熟悉施工质量标准、规范和要求。</a:t>
            </a:r>
            <a:r>
              <a:rPr lang="zh-CN" altLang="en-US" sz="1800" b="1">
                <a:solidFill>
                  <a:schemeClr val="tx1"/>
                </a:solidFill>
                <a:latin typeface="宋体" panose="02010600030101010101" pitchFamily="2" charset="-122"/>
                <a:ea typeface="楷体" panose="02010609060101010101" charset="-122"/>
              </a:rPr>
              <a:t> </a:t>
            </a: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③ 项目经理监督各施工队按照既有的项目质量标准。</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5"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26"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二、质量管理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27" name="Rectangle 3"/>
          <p:cNvSpPr/>
          <p:nvPr/>
        </p:nvSpPr>
        <p:spPr>
          <a:xfrm>
            <a:off x="539750" y="1700213"/>
            <a:ext cx="7785100" cy="2868612"/>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rgbClr val="FF0000"/>
                </a:solidFill>
                <a:latin typeface="宋体" panose="02010600030101010101" pitchFamily="2" charset="-122"/>
                <a:ea typeface="楷体" panose="02010609060101010101" charset="-122"/>
              </a:rPr>
              <a:t>（</a:t>
            </a:r>
            <a:r>
              <a:rPr lang="en-US" altLang="zh-CN" b="1">
                <a:solidFill>
                  <a:srgbClr val="FF0000"/>
                </a:solidFill>
                <a:latin typeface="宋体" panose="02010600030101010101" pitchFamily="2" charset="-122"/>
                <a:ea typeface="楷体" panose="02010609060101010101" charset="-122"/>
              </a:rPr>
              <a:t>4</a:t>
            </a:r>
            <a:r>
              <a:rPr lang="zh-CN" altLang="en-US" b="1">
                <a:solidFill>
                  <a:srgbClr val="FF0000"/>
                </a:solidFill>
                <a:latin typeface="宋体" panose="02010600030101010101" pitchFamily="2" charset="-122"/>
                <a:ea typeface="楷体" panose="02010609060101010101" charset="-122"/>
              </a:rPr>
              <a:t>）站点施工过程质量控制，站点过程关键点质量保证</a:t>
            </a:r>
            <a:endParaRPr lang="zh-CN" altLang="en-US"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过程决定结果。施工队长必须监控每一道工序的建设过程质量，保证过程质量符合设计要求和质量标准，发现问题及时予以纠正，否则一道工序完工后发现问题再去返工，直接影响到项目的进度和成本。过程质量不合格，直接为验收和设备运行埋下隐患。</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① </a:t>
            </a:r>
            <a:r>
              <a:rPr lang="zh-CN" altLang="en-US" sz="1800" b="1">
                <a:solidFill>
                  <a:srgbClr val="FF0000"/>
                </a:solidFill>
                <a:latin typeface="宋体" panose="02010600030101010101" pitchFamily="2" charset="-122"/>
                <a:ea typeface="楷体" panose="02010609060101010101" charset="-122"/>
              </a:rPr>
              <a:t>装饰工程施工的几个关键过程：基础作业、防火防腐、动火作业、高空作业、隐蔽工程、防水工程、配电箱制作安装、线管敷设、给水管打压试验、洁具灯具安装、面层材料安装、成品保护。</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② 施工队长必须对以上几个关键过程的质量进行检查和控制，保证过程质</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量符合设计要求和质量标准。</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0"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31"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二、质量管理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32" name="Rectangle 3"/>
          <p:cNvSpPr/>
          <p:nvPr/>
        </p:nvSpPr>
        <p:spPr>
          <a:xfrm>
            <a:off x="539750" y="1700213"/>
            <a:ext cx="7785100" cy="341788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rgbClr val="FF0000"/>
                </a:solidFill>
                <a:latin typeface="宋体" panose="02010600030101010101" pitchFamily="2" charset="-122"/>
                <a:ea typeface="楷体" panose="02010609060101010101" charset="-122"/>
              </a:rPr>
              <a:t>（</a:t>
            </a:r>
            <a:r>
              <a:rPr lang="en-US" altLang="zh-CN" b="1">
                <a:solidFill>
                  <a:srgbClr val="FF0000"/>
                </a:solidFill>
                <a:latin typeface="宋体" panose="02010600030101010101" pitchFamily="2" charset="-122"/>
                <a:ea typeface="楷体" panose="02010609060101010101" charset="-122"/>
              </a:rPr>
              <a:t>5</a:t>
            </a:r>
            <a:r>
              <a:rPr lang="zh-CN" altLang="en-US" b="1">
                <a:solidFill>
                  <a:srgbClr val="FF0000"/>
                </a:solidFill>
                <a:latin typeface="宋体" panose="02010600030101010101" pitchFamily="2" charset="-122"/>
                <a:ea typeface="楷体" panose="02010609060101010101" charset="-122"/>
              </a:rPr>
              <a:t>）完工质量抽查</a:t>
            </a:r>
            <a:endParaRPr lang="zh-CN" altLang="en-US"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为了实时监督施工队伍的施工质量和施工的规范性，及时发现和纠正施工队伍在施工过程中存在的质量问题，项目经理部应例行开展对施工队伍施工质量的抽检。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  ① 制定抽查计划：</a:t>
            </a:r>
            <a:r>
              <a:rPr lang="zh-CN" altLang="en-US" sz="1800">
                <a:solidFill>
                  <a:schemeClr val="tx1"/>
                </a:solidFill>
                <a:latin typeface="宋体" panose="02010600030101010101" pitchFamily="2" charset="-122"/>
                <a:ea typeface="楷体" panose="02010609060101010101" charset="-122"/>
              </a:rPr>
              <a:t>根据总体的施工进度，结合施工队伍质量自检及施工</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质量情况，每周例行制定针对施工队伍的站点施工质量抽检计划。原</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则上应保持不少于</a:t>
            </a:r>
            <a:r>
              <a:rPr lang="en-US" altLang="zh-CN" sz="1800">
                <a:solidFill>
                  <a:srgbClr val="FF0000"/>
                </a:solidFill>
                <a:latin typeface="宋体" panose="02010600030101010101" pitchFamily="2" charset="-122"/>
                <a:ea typeface="楷体" panose="02010609060101010101" charset="-122"/>
              </a:rPr>
              <a:t>30%</a:t>
            </a:r>
            <a:r>
              <a:rPr lang="zh-CN" altLang="en-US" sz="1800">
                <a:solidFill>
                  <a:schemeClr val="tx1"/>
                </a:solidFill>
                <a:latin typeface="宋体" panose="02010600030101010101" pitchFamily="2" charset="-122"/>
                <a:ea typeface="楷体" panose="02010609060101010101" charset="-122"/>
              </a:rPr>
              <a:t>的抽检比例。</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  ② 现场抽查：</a:t>
            </a:r>
            <a:r>
              <a:rPr lang="zh-CN" altLang="en-US" sz="1800">
                <a:solidFill>
                  <a:schemeClr val="tx1"/>
                </a:solidFill>
                <a:latin typeface="宋体" panose="02010600030101010101" pitchFamily="2" charset="-122"/>
                <a:ea typeface="楷体" panose="02010609060101010101" charset="-122"/>
              </a:rPr>
              <a:t>现场针对施工队伍对项目质量标准和施工规范执行情况的</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检查，包括施工行为规范、安全作业规范、设备安装规范、项目质量</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标准的符合度等 ，检查过程中发现的质量问题必须拍照备案，并在现</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场指导施工队伍及时纠正和解决。对于遗留未解决的重大质量问题，</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项目经理以整改通知的形式要求施工队伍限期整改并反馈整改结果。</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5"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36"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二、质量管理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37" name="Rectangle 3"/>
          <p:cNvSpPr/>
          <p:nvPr/>
        </p:nvSpPr>
        <p:spPr>
          <a:xfrm>
            <a:off x="539750" y="1700213"/>
            <a:ext cx="7785100" cy="317023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rgbClr val="FF0000"/>
                </a:solidFill>
                <a:latin typeface="宋体" panose="02010600030101010101" pitchFamily="2" charset="-122"/>
                <a:ea typeface="楷体" panose="02010609060101010101" charset="-122"/>
              </a:rPr>
              <a:t>（</a:t>
            </a:r>
            <a:r>
              <a:rPr lang="en-US" altLang="zh-CN" b="1">
                <a:solidFill>
                  <a:srgbClr val="FF0000"/>
                </a:solidFill>
                <a:latin typeface="宋体" panose="02010600030101010101" pitchFamily="2" charset="-122"/>
                <a:ea typeface="楷体" panose="02010609060101010101" charset="-122"/>
              </a:rPr>
              <a:t>6</a:t>
            </a:r>
            <a:r>
              <a:rPr lang="zh-CN" altLang="en-US" b="1">
                <a:solidFill>
                  <a:srgbClr val="FF0000"/>
                </a:solidFill>
                <a:latin typeface="宋体" panose="02010600030101010101" pitchFamily="2" charset="-122"/>
                <a:ea typeface="楷体" panose="02010609060101010101" charset="-122"/>
              </a:rPr>
              <a:t>）工程质量问题统计、分析和整改</a:t>
            </a:r>
            <a:endParaRPr lang="zh-CN" altLang="en-US"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为了在项目施工过程中“通过预防，不让质量问题发生”和“防止发生过的质量问题再发生”，项目部应及时对项目施工过程出现的质量问题进行汇总和统计，分析并制定纠正预防措施，整改闭环。</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  ① 项目部对于</a:t>
            </a:r>
            <a:r>
              <a:rPr lang="zh-CN" altLang="en-US" sz="1800">
                <a:solidFill>
                  <a:schemeClr val="tx1"/>
                </a:solidFill>
                <a:latin typeface="宋体" panose="02010600030101010101" pitchFamily="2" charset="-122"/>
                <a:ea typeface="楷体" panose="02010609060101010101" charset="-122"/>
              </a:rPr>
              <a:t>质检员的质量抽查报告，及时统计分析，分类别整理出突出的质量问题，以</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工程质量日报</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的形式，及时通报给项目部所有成员。每天跟踪和刷新问题的整改情况。对于发生的严重的、普遍的质量问题，要成立内部的质量问题整改小组，重点投入，按时完成整改。</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  ② 处罚：</a:t>
            </a:r>
            <a:r>
              <a:rPr lang="zh-CN" altLang="en-US" sz="1800">
                <a:solidFill>
                  <a:schemeClr val="tx1"/>
                </a:solidFill>
                <a:latin typeface="宋体" panose="02010600030101010101" pitchFamily="2" charset="-122"/>
                <a:ea typeface="楷体" panose="02010609060101010101" charset="-122"/>
              </a:rPr>
              <a:t>对于所查施工队伍出现了严重质量问题或屡教不改，项目经理</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有权作出对施工队伍的处罚决定。</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90000"/>
              </a:lnSpc>
              <a:spcBef>
                <a:spcPct val="20000"/>
              </a:spcBef>
              <a:buClrTx/>
              <a:buSzPct val="100000"/>
              <a:buFont typeface="Arial" panose="020B0604020202020204" pitchFamily="34" charset="0"/>
              <a:buNone/>
            </a:pPr>
            <a:endParaRPr lang="en-US" altLang="zh-CN"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0"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41"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242"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三、进度管理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43" name="AutoShape 3" descr="安全管理"/>
          <p:cNvSpPr/>
          <p:nvPr/>
        </p:nvSpPr>
        <p:spPr>
          <a:xfrm>
            <a:off x="1116013" y="3213100"/>
            <a:ext cx="1728787" cy="576263"/>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44" name="Text Box 4"/>
          <p:cNvSpPr/>
          <p:nvPr/>
        </p:nvSpPr>
        <p:spPr>
          <a:xfrm>
            <a:off x="1185863" y="3213100"/>
            <a:ext cx="1658937" cy="4572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2400" b="1">
                <a:solidFill>
                  <a:srgbClr val="FFFF00"/>
                </a:solidFill>
                <a:ea typeface="楷体" panose="02010609060101010101" charset="-122"/>
              </a:rPr>
              <a:t>进度管理</a:t>
            </a:r>
            <a:endParaRPr lang="zh-CN" altLang="en-US" sz="2400" b="1">
              <a:solidFill>
                <a:srgbClr val="FFFF00"/>
              </a:solidFill>
              <a:ea typeface="楷体" panose="02010609060101010101" charset="-122"/>
            </a:endParaRPr>
          </a:p>
        </p:txBody>
      </p:sp>
      <p:sp>
        <p:nvSpPr>
          <p:cNvPr id="2245" name="AutoShape 5" descr="安全管理"/>
          <p:cNvSpPr/>
          <p:nvPr/>
        </p:nvSpPr>
        <p:spPr>
          <a:xfrm>
            <a:off x="4572000" y="3502025"/>
            <a:ext cx="1944688"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46" name="Text Box 6"/>
          <p:cNvSpPr/>
          <p:nvPr/>
        </p:nvSpPr>
        <p:spPr>
          <a:xfrm>
            <a:off x="4570413" y="3573463"/>
            <a:ext cx="187325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三、要点</a:t>
            </a:r>
            <a:endParaRPr lang="zh-CN" altLang="en-US" b="1">
              <a:solidFill>
                <a:srgbClr val="FFFF00"/>
              </a:solidFill>
              <a:ea typeface="楷体" panose="02010609060101010101" charset="-122"/>
            </a:endParaRPr>
          </a:p>
        </p:txBody>
      </p:sp>
      <p:sp>
        <p:nvSpPr>
          <p:cNvPr id="2247" name="AutoShape 7"/>
          <p:cNvSpPr/>
          <p:nvPr/>
        </p:nvSpPr>
        <p:spPr>
          <a:xfrm>
            <a:off x="3922713" y="1916113"/>
            <a:ext cx="3313112" cy="3168650"/>
          </a:xfrm>
          <a:prstGeom prst="bracePair">
            <a:avLst>
              <a:gd name="adj" fmla="val 8333"/>
            </a:avLst>
          </a:prstGeom>
          <a:noFill/>
          <a:ln w="63500" cap="flat" cmpd="sng">
            <a:solidFill>
              <a:srgbClr val="FF66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48" name="AutoShape 8"/>
          <p:cNvSpPr/>
          <p:nvPr/>
        </p:nvSpPr>
        <p:spPr>
          <a:xfrm>
            <a:off x="2987675" y="3284538"/>
            <a:ext cx="863600" cy="360362"/>
          </a:xfrm>
          <a:prstGeom prst="notchedRightArrow">
            <a:avLst>
              <a:gd name="adj1" fmla="val 50000"/>
              <a:gd name="adj2" fmla="val 59079"/>
            </a:avLst>
          </a:prstGeom>
          <a:solidFill>
            <a:srgbClr val="FF6600"/>
          </a:solidFill>
          <a:ln w="12700" cap="flat" cmpd="sng">
            <a:solidFill>
              <a:srgbClr val="47494B"/>
            </a:solidFill>
            <a:prstDash val="solid"/>
            <a:miter/>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49" name="AutoShape 9" descr="安全管理"/>
          <p:cNvSpPr/>
          <p:nvPr/>
        </p:nvSpPr>
        <p:spPr>
          <a:xfrm>
            <a:off x="4572000" y="2133600"/>
            <a:ext cx="1944688" cy="431800"/>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50" name="Text Box 10"/>
          <p:cNvSpPr/>
          <p:nvPr/>
        </p:nvSpPr>
        <p:spPr>
          <a:xfrm>
            <a:off x="4641850" y="2133600"/>
            <a:ext cx="187325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一、概念</a:t>
            </a:r>
            <a:endParaRPr lang="zh-CN" altLang="en-US" b="1">
              <a:solidFill>
                <a:srgbClr val="FFFF00"/>
              </a:solidFill>
              <a:ea typeface="楷体" panose="02010609060101010101" charset="-122"/>
            </a:endParaRPr>
          </a:p>
        </p:txBody>
      </p:sp>
      <p:sp>
        <p:nvSpPr>
          <p:cNvPr id="2251" name="AutoShape 11" descr="安全管理"/>
          <p:cNvSpPr/>
          <p:nvPr/>
        </p:nvSpPr>
        <p:spPr>
          <a:xfrm>
            <a:off x="4572000" y="2781300"/>
            <a:ext cx="1944688" cy="433388"/>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52" name="Text Box 12"/>
          <p:cNvSpPr/>
          <p:nvPr/>
        </p:nvSpPr>
        <p:spPr>
          <a:xfrm>
            <a:off x="4570413" y="2781300"/>
            <a:ext cx="187325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二、内容</a:t>
            </a:r>
            <a:endParaRPr lang="zh-CN" altLang="en-US" b="1">
              <a:solidFill>
                <a:srgbClr val="FFFF00"/>
              </a:solidFill>
              <a:ea typeface="楷体" panose="02010609060101010101" charset="-122"/>
            </a:endParaRPr>
          </a:p>
        </p:txBody>
      </p:sp>
      <p:sp>
        <p:nvSpPr>
          <p:cNvPr id="2253" name="AutoShape 13" descr="安全管理"/>
          <p:cNvSpPr/>
          <p:nvPr/>
        </p:nvSpPr>
        <p:spPr>
          <a:xfrm>
            <a:off x="4500563" y="4221163"/>
            <a:ext cx="2160587"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54" name="Text Box 14"/>
          <p:cNvSpPr/>
          <p:nvPr/>
        </p:nvSpPr>
        <p:spPr>
          <a:xfrm>
            <a:off x="4570413" y="4294188"/>
            <a:ext cx="2017712"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四、问题及对策</a:t>
            </a:r>
            <a:endParaRPr lang="zh-CN" altLang="en-US" b="1">
              <a:solidFill>
                <a:srgbClr val="FFFF00"/>
              </a:solidFill>
              <a:ea typeface="楷体" panose="02010609060101010101" charset="-122"/>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7"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58"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三、进度管理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59" name="Rectangle 3"/>
          <p:cNvSpPr/>
          <p:nvPr/>
        </p:nvSpPr>
        <p:spPr>
          <a:xfrm>
            <a:off x="457200" y="1600200"/>
            <a:ext cx="8229600" cy="4525963"/>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l" eaLnBrk="1" hangingPunct="1">
              <a:lnSpc>
                <a:spcPct val="90000"/>
              </a:lnSpc>
              <a:spcBef>
                <a:spcPct val="20000"/>
              </a:spcBef>
              <a:buClrTx/>
              <a:buSzPct val="100000"/>
              <a:buFont typeface="Arial" panose="020B0604020202020204" pitchFamily="34" charset="0"/>
              <a:buNone/>
            </a:pPr>
            <a:r>
              <a:rPr lang="en-US" altLang="zh-CN" sz="1800">
                <a:solidFill>
                  <a:schemeClr val="tx1"/>
                </a:solidFill>
                <a:latin typeface="宋体" panose="02010600030101010101" pitchFamily="2" charset="-122"/>
                <a:ea typeface="楷体" panose="02010609060101010101" charset="-122"/>
              </a:rPr>
              <a:t>  </a:t>
            </a:r>
            <a:r>
              <a:rPr lang="zh-CN" altLang="en-US" b="1">
                <a:solidFill>
                  <a:schemeClr val="tx1"/>
                </a:solidFill>
                <a:latin typeface="宋体" panose="02010600030101010101" pitchFamily="2" charset="-122"/>
                <a:ea typeface="楷体" panose="02010609060101010101" charset="-122"/>
              </a:rPr>
              <a:t>（一）什么是</a:t>
            </a:r>
            <a:r>
              <a:rPr lang="zh-CN" altLang="en-US" b="1">
                <a:solidFill>
                  <a:schemeClr val="tx1"/>
                </a:solidFill>
                <a:ea typeface="楷体" panose="02010609060101010101" charset="-122"/>
              </a:rPr>
              <a:t>项目进度管理</a:t>
            </a:r>
            <a:r>
              <a:rPr lang="zh-CN" altLang="en-US" sz="1800">
                <a:solidFill>
                  <a:schemeClr val="tx1"/>
                </a:solidFill>
                <a:latin typeface="宋体" panose="02010600030101010101" pitchFamily="2" charset="-122"/>
                <a:ea typeface="楷体" panose="02010609060101010101" charset="-122"/>
              </a:rPr>
              <a:t>？</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sz="1800" b="1">
                <a:solidFill>
                  <a:schemeClr val="tx1"/>
                </a:solidFill>
                <a:ea typeface="楷体" panose="02010609060101010101" charset="-122"/>
              </a:rPr>
              <a:t>项目进度管理</a:t>
            </a:r>
            <a:r>
              <a:rPr lang="zh-CN" altLang="en-US" sz="1800">
                <a:solidFill>
                  <a:schemeClr val="tx1"/>
                </a:solidFill>
                <a:ea typeface="楷体" panose="02010609060101010101" charset="-122"/>
              </a:rPr>
              <a:t>是指在项目实施过程中，对各阶段的进展程度和项目最终完成的期限所进行的管理。是在规定的时间内，拟定出合理且经济的进度计划（包括多级管理的子计划），在执行该计划的过程中，经常要检查实际进度是否按计划要求进行，若出现偏差，便要及时找出原因，采取必要的补救措施或调整、修改原计划，直至项目完成。其目的是保旺项目能在满足其时间约束条件的前提下实现其总体目标。</a:t>
            </a:r>
            <a:endParaRPr lang="zh-CN" altLang="en-US" sz="1800">
              <a:solidFill>
                <a:schemeClr val="tx1"/>
              </a:solidFill>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ea typeface="楷体" panose="02010609060101010101" charset="-122"/>
              </a:rPr>
              <a:t>            项目进度管理是一个</a:t>
            </a:r>
            <a:r>
              <a:rPr lang="zh-CN" altLang="en-US" sz="1800" b="1">
                <a:solidFill>
                  <a:srgbClr val="FF0000"/>
                </a:solidFill>
                <a:ea typeface="楷体" panose="02010609060101010101" charset="-122"/>
              </a:rPr>
              <a:t>动态</a:t>
            </a:r>
            <a:r>
              <a:rPr lang="zh-CN" altLang="en-US" sz="1800">
                <a:solidFill>
                  <a:schemeClr val="tx1"/>
                </a:solidFill>
                <a:ea typeface="楷体" panose="02010609060101010101" charset="-122"/>
              </a:rPr>
              <a:t>的管理过程。</a:t>
            </a:r>
            <a:endParaRPr lang="zh-CN" altLang="en-US" sz="1800">
              <a:solidFill>
                <a:schemeClr val="tx1"/>
              </a:solidFill>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ea typeface="楷体" panose="02010609060101010101" charset="-122"/>
              </a:rPr>
              <a:t>            在工程施工实践中，必须树立和坚持一个</a:t>
            </a:r>
            <a:r>
              <a:rPr lang="zh-CN" altLang="en-US" sz="1800" b="1">
                <a:solidFill>
                  <a:srgbClr val="FF0000"/>
                </a:solidFill>
                <a:ea typeface="楷体" panose="02010609060101010101" charset="-122"/>
              </a:rPr>
              <a:t>最基本的工程管理原则</a:t>
            </a:r>
            <a:r>
              <a:rPr lang="zh-CN" altLang="en-US" sz="1800">
                <a:solidFill>
                  <a:schemeClr val="tx1"/>
                </a:solidFill>
                <a:ea typeface="楷体" panose="02010609060101010101" charset="-122"/>
              </a:rPr>
              <a:t>，即在</a:t>
            </a:r>
            <a:r>
              <a:rPr lang="zh-CN" altLang="en-US" sz="1800" b="1">
                <a:solidFill>
                  <a:srgbClr val="FF0000"/>
                </a:solidFill>
                <a:ea typeface="楷体" panose="02010609060101010101" charset="-122"/>
              </a:rPr>
              <a:t>确保工程质量的和施工安全</a:t>
            </a:r>
            <a:r>
              <a:rPr lang="zh-CN" altLang="en-US" sz="1800">
                <a:solidFill>
                  <a:schemeClr val="tx1"/>
                </a:solidFill>
                <a:ea typeface="楷体" panose="02010609060101010101" charset="-122"/>
              </a:rPr>
              <a:t>的前提下，管理工程的进度。</a:t>
            </a:r>
            <a:br>
              <a:rPr lang="zh-CN" altLang="en-US" sz="1800">
                <a:solidFill>
                  <a:schemeClr val="tx1"/>
                </a:solidFill>
                <a:latin typeface="宋体" panose="02010600030101010101" pitchFamily="2" charset="-122"/>
                <a:ea typeface="楷体" panose="02010609060101010101" charset="-122"/>
              </a:rPr>
            </a:b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2"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63"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三、进度管理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64" name="Rectangle 3"/>
          <p:cNvSpPr/>
          <p:nvPr/>
        </p:nvSpPr>
        <p:spPr>
          <a:xfrm>
            <a:off x="457200" y="1600200"/>
            <a:ext cx="8229600" cy="4525963"/>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l" eaLnBrk="1" hangingPunct="1">
              <a:lnSpc>
                <a:spcPct val="90000"/>
              </a:lnSpc>
              <a:spcBef>
                <a:spcPct val="20000"/>
              </a:spcBef>
              <a:buClrTx/>
              <a:buSzPct val="100000"/>
              <a:buFont typeface="Arial" panose="020B0604020202020204" pitchFamily="34" charset="0"/>
              <a:buNone/>
            </a:pPr>
            <a:r>
              <a:rPr lang="en-US" altLang="zh-CN" sz="1800">
                <a:solidFill>
                  <a:schemeClr val="tx1"/>
                </a:solidFill>
                <a:latin typeface="宋体" panose="02010600030101010101" pitchFamily="2" charset="-122"/>
                <a:ea typeface="楷体" panose="02010609060101010101" charset="-122"/>
              </a:rPr>
              <a:t>  </a:t>
            </a:r>
            <a:r>
              <a:rPr lang="zh-CN" altLang="en-US" b="1">
                <a:solidFill>
                  <a:schemeClr val="tx1"/>
                </a:solidFill>
                <a:latin typeface="宋体" panose="02010600030101010101" pitchFamily="2" charset="-122"/>
                <a:ea typeface="楷体" panose="02010609060101010101" charset="-122"/>
              </a:rPr>
              <a:t>（二）</a:t>
            </a:r>
            <a:r>
              <a:rPr lang="zh-CN" altLang="en-US" b="1">
                <a:solidFill>
                  <a:schemeClr val="tx1"/>
                </a:solidFill>
                <a:ea typeface="楷体" panose="02010609060101010101" charset="-122"/>
              </a:rPr>
              <a:t>项目进度管理的内容</a:t>
            </a:r>
            <a:r>
              <a:rPr lang="zh-CN" altLang="en-US" sz="3200">
                <a:solidFill>
                  <a:schemeClr val="tx1"/>
                </a:solidFill>
                <a:ea typeface="楷体" panose="02010609060101010101" charset="-122"/>
              </a:rPr>
              <a:t> </a:t>
            </a:r>
            <a:endParaRPr lang="zh-CN" altLang="en-US" sz="3200">
              <a:solidFill>
                <a:schemeClr val="tx1"/>
              </a:solidFill>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sz="1800" b="1">
                <a:solidFill>
                  <a:srgbClr val="FF0000"/>
                </a:solidFill>
                <a:latin typeface="宋体" panose="02010600030101010101" pitchFamily="2" charset="-122"/>
                <a:ea typeface="楷体" panose="02010609060101010101" charset="-122"/>
              </a:rPr>
              <a:t>项目进度管理包括两大部分的内容，即项目进度计划的制定和项目进度计划的控制。</a:t>
            </a: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en-US" altLang="zh-CN" b="1">
                <a:solidFill>
                  <a:schemeClr val="tx1"/>
                </a:solidFill>
                <a:latin typeface="宋体" panose="02010600030101010101" pitchFamily="2" charset="-122"/>
                <a:ea typeface="楷体" panose="02010609060101010101" charset="-122"/>
              </a:rPr>
              <a:t>1</a:t>
            </a:r>
            <a:r>
              <a:rPr lang="zh-CN" altLang="en-US" b="1">
                <a:solidFill>
                  <a:schemeClr val="tx1"/>
                </a:solidFill>
                <a:latin typeface="宋体" panose="02010600030101010101" pitchFamily="2" charset="-122"/>
                <a:ea typeface="楷体" panose="02010609060101010101" charset="-122"/>
              </a:rPr>
              <a:t>、项目进度计划的制定</a:t>
            </a: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在项目实施之前，必须先制定出一个切实可行的、科学的进度计划，然后再按计划逐步实施。其制定步骤一股包括收集信息资料、进行项目结构分解、项目活动时间估算、项目进度计划编制等几个步骤。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为保证项目进度计划的科学性和合理性，在编制进度计划前，必须收集真实、可信的信息资料，以作为编制进度计划的依据。这 信息资料包括项目背景、项目实施条件、项目实施单位，及人员数量和技术水平、项目实施各个阶段的定额规定等等。 　　</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7"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68"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三、进度管理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69" name="Rectangle 3"/>
          <p:cNvSpPr/>
          <p:nvPr/>
        </p:nvSpPr>
        <p:spPr>
          <a:xfrm>
            <a:off x="457200" y="1600200"/>
            <a:ext cx="8229600" cy="4525963"/>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a:solidFill>
                  <a:schemeClr val="tx1"/>
                </a:solidFill>
                <a:latin typeface="宋体" panose="02010600030101010101" pitchFamily="2" charset="-122"/>
                <a:ea typeface="楷体" panose="02010609060101010101" charset="-122"/>
              </a:rPr>
              <a:t>　</a:t>
            </a:r>
            <a:r>
              <a:rPr lang="en-US" altLang="zh-CN" b="1">
                <a:solidFill>
                  <a:schemeClr val="tx1"/>
                </a:solidFill>
                <a:latin typeface="宋体" panose="02010600030101010101" pitchFamily="2" charset="-122"/>
                <a:ea typeface="楷体" panose="02010609060101010101" charset="-122"/>
              </a:rPr>
              <a:t>2</a:t>
            </a:r>
            <a:r>
              <a:rPr lang="zh-CN" altLang="en-US" b="1">
                <a:solidFill>
                  <a:schemeClr val="tx1"/>
                </a:solidFill>
                <a:latin typeface="宋体" panose="02010600030101010101" pitchFamily="2" charset="-122"/>
                <a:ea typeface="楷体" panose="02010609060101010101" charset="-122"/>
              </a:rPr>
              <a:t>、项目进度计划的控制</a:t>
            </a: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在项目进度管理中，制定出一个科学、合理的项目进度计划，只是为项目进度的科学管理提供了可靠的前提和依据，但并不等于项目进度的管理就不再存在问题。在项目实施过程中， 由于外部环境和条件的变化，往往会造成实际进度与计划进度发生偏差，如不能及时发现这些偏差并加以纠正，项目进度管理目标的实现就一定会受到影响。所以，必须实行项目进度计划控制。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项目进度计划控制的方法是以项目进度计划为依据，在实施过程中对实施情况不断进行跟踪检查，收集有关实际进度的信息，比较和分析实际进度与计划进度的偏差，找出偏差产生的原因和解决办法，确定调整措施，对原进度计划进行修改后再予以实施。随后继续检查、分析、修正；再检查、分析、修正</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直至项目最终完成。</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5" name="日期占位符 3"/>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056" name="灯片编号占位符 5"/>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pic>
        <p:nvPicPr>
          <p:cNvPr id="2057" name="Picture 2" descr="Fiber2"/>
          <p:cNvPicPr>
            <a:picLocks noChangeAspect="1"/>
          </p:cNvPicPr>
          <p:nvPr/>
        </p:nvPicPr>
        <p:blipFill>
          <a:blip r:embed="rId1"/>
          <a:stretch>
            <a:fillRect/>
          </a:stretch>
        </p:blipFill>
        <p:spPr>
          <a:xfrm>
            <a:off x="323850" y="1485900"/>
            <a:ext cx="4075113" cy="4219575"/>
          </a:xfrm>
          <a:prstGeom prst="rect">
            <a:avLst/>
          </a:prstGeom>
          <a:noFill/>
          <a:ln w="9525">
            <a:noFill/>
          </a:ln>
        </p:spPr>
      </p:pic>
      <p:sp>
        <p:nvSpPr>
          <p:cNvPr id="2058" name="Arc 3"/>
          <p:cNvSpPr/>
          <p:nvPr/>
        </p:nvSpPr>
        <p:spPr>
          <a:xfrm>
            <a:off x="1992313" y="549275"/>
            <a:ext cx="2152650" cy="5616575"/>
          </a:xfrm>
          <a:noFill/>
          <a:ln w="28575" cap="flat" cmpd="sng">
            <a:solidFill>
              <a:srgbClr val="000080"/>
            </a:solidFill>
            <a:prstDash val="sysDot"/>
            <a:headEnd type="none" w="med" len="med"/>
            <a:tailEnd type="none" w="med" len="med"/>
          </a:ln>
        </p:spPr>
        <p:txBody>
          <a:bodyPr/>
          <a:p>
            <a:endParaRPr lang="zh-CN" altLang="en-US"/>
          </a:p>
        </p:txBody>
      </p:sp>
      <p:sp>
        <p:nvSpPr>
          <p:cNvPr id="2059" name="Arc 4"/>
          <p:cNvSpPr/>
          <p:nvPr/>
        </p:nvSpPr>
        <p:spPr>
          <a:xfrm>
            <a:off x="2055813" y="549275"/>
            <a:ext cx="2078037" cy="5616575"/>
          </a:xfrm>
          <a:noFill/>
          <a:ln w="28575" cap="flat" cmpd="sng">
            <a:solidFill>
              <a:srgbClr val="000080"/>
            </a:solidFill>
            <a:prstDash val="sysDot"/>
            <a:headEnd type="none" w="med" len="med"/>
            <a:tailEnd type="none" w="med" len="med"/>
          </a:ln>
        </p:spPr>
        <p:txBody>
          <a:bodyPr/>
          <a:p>
            <a:endParaRPr lang="zh-CN" altLang="en-US"/>
          </a:p>
        </p:txBody>
      </p:sp>
      <p:sp>
        <p:nvSpPr>
          <p:cNvPr id="2060" name="Oval 5">
            <a:hlinkClick r:id="rId2" action="ppaction://hlinksldjump"/>
          </p:cNvPr>
          <p:cNvSpPr/>
          <p:nvPr/>
        </p:nvSpPr>
        <p:spPr>
          <a:xfrm>
            <a:off x="2771775" y="620713"/>
            <a:ext cx="427038" cy="444500"/>
          </a:xfrm>
          <a:prstGeom prst="ellipse">
            <a:avLst/>
          </a:prstGeom>
          <a:gradFill rotWithShape="0">
            <a:gsLst>
              <a:gs pos="0">
                <a:srgbClr val="FFFFFF"/>
              </a:gs>
              <a:gs pos="100000">
                <a:srgbClr val="046FB6"/>
              </a:gs>
            </a:gsLst>
            <a:path path="shape">
              <a:fillToRect l="50000" t="50000" r="50000" b="50000"/>
            </a:path>
            <a:tileRect/>
          </a:gradFill>
          <a:ln w="12700" cap="flat" cmpd="sng">
            <a:solidFill>
              <a:srgbClr val="002D86"/>
            </a:solidFill>
            <a:prstDash val="solid"/>
            <a:round/>
            <a:headEnd type="none" w="med" len="med"/>
            <a:tailEnd type="none" w="med" len="med"/>
          </a:ln>
          <a:effectLst>
            <a:outerShdw dist="35921" dir="2699999" algn="ctr" rotWithShape="0">
              <a:schemeClr val="tx2"/>
            </a:outerShdw>
          </a:effectLst>
        </p:spPr>
        <p:txBody>
          <a:bodyPr wrap="none" lIns="0" tIns="0" rIns="0" bIns="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a:lnSpc>
                <a:spcPct val="100000"/>
              </a:lnSpc>
              <a:spcBef>
                <a:spcPct val="0"/>
              </a:spcBef>
              <a:buClrTx/>
              <a:buSzPct val="100000"/>
              <a:buFont typeface="Arial" panose="020B0604020202020204" pitchFamily="34" charset="0"/>
              <a:buNone/>
            </a:pPr>
            <a:r>
              <a:rPr lang="en-US" altLang="zh-CN" sz="2400" b="1">
                <a:solidFill>
                  <a:schemeClr val="hlink"/>
                </a:solidFill>
                <a:effectLst>
                  <a:outerShdw blurRad="38100" dist="38100" dir="2700000">
                    <a:srgbClr val="000000"/>
                  </a:outerShdw>
                </a:effectLst>
                <a:latin typeface="仿宋体"/>
                <a:ea typeface="楷体" panose="02010609060101010101" charset="-122"/>
              </a:rPr>
              <a:t>1</a:t>
            </a:r>
            <a:endParaRPr lang="en-US" altLang="zh-CN" sz="2400" b="1">
              <a:solidFill>
                <a:schemeClr val="hlink"/>
              </a:solidFill>
              <a:effectLst>
                <a:outerShdw blurRad="38100" dist="38100" dir="2700000">
                  <a:srgbClr val="000000"/>
                </a:outerShdw>
              </a:effectLst>
              <a:latin typeface="仿宋体"/>
              <a:ea typeface="楷体" panose="02010609060101010101" charset="-122"/>
            </a:endParaRPr>
          </a:p>
        </p:txBody>
      </p:sp>
      <p:sp>
        <p:nvSpPr>
          <p:cNvPr id="2061" name="Oval 6">
            <a:hlinkClick r:id="rId2" action="ppaction://hlinksldjump"/>
          </p:cNvPr>
          <p:cNvSpPr/>
          <p:nvPr/>
        </p:nvSpPr>
        <p:spPr>
          <a:xfrm>
            <a:off x="3419475" y="1341438"/>
            <a:ext cx="412750" cy="444500"/>
          </a:xfrm>
          <a:prstGeom prst="ellipse">
            <a:avLst/>
          </a:prstGeom>
          <a:gradFill rotWithShape="0">
            <a:gsLst>
              <a:gs pos="0">
                <a:srgbClr val="576869"/>
              </a:gs>
              <a:gs pos="100000">
                <a:srgbClr val="046FB6"/>
              </a:gs>
            </a:gsLst>
            <a:lin ang="0"/>
            <a:tileRect/>
          </a:gradFill>
          <a:ln w="12700" cap="flat" cmpd="sng">
            <a:solidFill>
              <a:srgbClr val="002D86"/>
            </a:solidFill>
            <a:prstDash val="solid"/>
            <a:round/>
            <a:headEnd type="none" w="med" len="med"/>
            <a:tailEnd type="none" w="med" len="med"/>
          </a:ln>
          <a:effectLst>
            <a:outerShdw dist="35921" dir="2699999" algn="ctr" rotWithShape="0">
              <a:schemeClr val="tx2"/>
            </a:outerShdw>
          </a:effectLst>
        </p:spPr>
        <p:txBody>
          <a:bodyPr wrap="none" lIns="0" tIns="0" rIns="0" bIns="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a:lnSpc>
                <a:spcPct val="100000"/>
              </a:lnSpc>
              <a:spcBef>
                <a:spcPct val="0"/>
              </a:spcBef>
              <a:buClrTx/>
              <a:buSzPct val="100000"/>
              <a:buFont typeface="Arial" panose="020B0604020202020204" pitchFamily="34" charset="0"/>
              <a:buNone/>
            </a:pPr>
            <a:r>
              <a:rPr lang="en-US" altLang="zh-CN" sz="2400" b="1">
                <a:solidFill>
                  <a:schemeClr val="hlink"/>
                </a:solidFill>
                <a:effectLst>
                  <a:outerShdw blurRad="38100" dist="38100" dir="2700000">
                    <a:srgbClr val="000000"/>
                  </a:outerShdw>
                </a:effectLst>
                <a:latin typeface="仿宋体"/>
                <a:ea typeface="楷体" panose="02010609060101010101" charset="-122"/>
              </a:rPr>
              <a:t>2</a:t>
            </a:r>
            <a:endParaRPr lang="en-US" altLang="zh-CN" sz="2400" b="1">
              <a:solidFill>
                <a:schemeClr val="hlink"/>
              </a:solidFill>
              <a:effectLst>
                <a:outerShdw blurRad="38100" dist="38100" dir="2700000">
                  <a:srgbClr val="000000"/>
                </a:outerShdw>
              </a:effectLst>
              <a:latin typeface="仿宋体"/>
              <a:ea typeface="楷体" panose="02010609060101010101" charset="-122"/>
            </a:endParaRPr>
          </a:p>
        </p:txBody>
      </p:sp>
      <p:sp>
        <p:nvSpPr>
          <p:cNvPr id="2062" name="Text Box 7"/>
          <p:cNvSpPr/>
          <p:nvPr/>
        </p:nvSpPr>
        <p:spPr>
          <a:xfrm>
            <a:off x="4810125" y="3763963"/>
            <a:ext cx="2746375"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endParaRPr lang="zh-CN" altLang="en-US" i="1">
              <a:solidFill>
                <a:srgbClr val="000099"/>
              </a:solidFill>
              <a:latin typeface="Times New Roman" panose="02020603050405020304" pitchFamily="18" charset="0"/>
              <a:ea typeface="楷体" panose="02010609060101010101" charset="-122"/>
            </a:endParaRPr>
          </a:p>
        </p:txBody>
      </p:sp>
      <p:sp>
        <p:nvSpPr>
          <p:cNvPr id="2063" name="AutoShape 8">
            <a:hlinkClick r:id="rId3" action="ppaction://hlinksldjump"/>
          </p:cNvPr>
          <p:cNvSpPr/>
          <p:nvPr/>
        </p:nvSpPr>
        <p:spPr>
          <a:xfrm>
            <a:off x="4429125" y="2925763"/>
            <a:ext cx="4248150" cy="533400"/>
          </a:xfrm>
          <a:prstGeom prst="roundRect">
            <a:avLst>
              <a:gd name="adj" fmla="val 16667"/>
            </a:avLst>
          </a:prstGeom>
          <a:gradFill rotWithShape="0">
            <a:gsLst>
              <a:gs pos="0">
                <a:srgbClr val="22B1DE"/>
              </a:gs>
              <a:gs pos="100000">
                <a:srgbClr val="181847"/>
              </a:gs>
            </a:gsLst>
            <a:lin ang="0"/>
            <a:tileRect/>
          </a:gradFill>
          <a:ln w="25400" cap="flat" cmpd="sng">
            <a:solidFill>
              <a:srgbClr val="0066FF"/>
            </a:solidFill>
            <a:prstDash val="solid"/>
            <a:headEnd type="none" w="med" len="med"/>
            <a:tailEnd type="none" w="med" len="med"/>
          </a:ln>
          <a:effectLst>
            <a:outerShdw dist="107763" dir="2699999" algn="ctr" rotWithShape="0">
              <a:srgbClr val="B2B2B2"/>
            </a:outerShdw>
          </a:effectLst>
        </p:spPr>
        <p:txBody>
          <a:bodyPr lIns="54000" tIns="46800" rIns="5400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285750" lvl="0" indent="-285750" eaLnBrk="1" hangingPunct="1">
              <a:lnSpc>
                <a:spcPct val="100000"/>
              </a:lnSpc>
              <a:spcBef>
                <a:spcPct val="0"/>
              </a:spcBef>
              <a:buClrTx/>
              <a:buSzPct val="100000"/>
              <a:buFont typeface="Arial" panose="020B0604020202020204" pitchFamily="34" charset="0"/>
              <a:buNone/>
            </a:pPr>
            <a:r>
              <a:rPr lang="en-US" altLang="zh-CN" sz="2400" b="1">
                <a:solidFill>
                  <a:schemeClr val="bg1"/>
                </a:solidFill>
                <a:latin typeface="楷体_GB2312" pitchFamily="49" charset="-122"/>
                <a:ea typeface="楷体" panose="02010609060101010101" charset="-122"/>
              </a:rPr>
              <a:t>  </a:t>
            </a:r>
            <a:r>
              <a:rPr lang="zh-CN" altLang="en-US" sz="2400" b="1">
                <a:solidFill>
                  <a:schemeClr val="bg1"/>
                </a:solidFill>
                <a:latin typeface="楷体_GB2312" pitchFamily="49" charset="-122"/>
                <a:ea typeface="楷体" panose="02010609060101010101" charset="-122"/>
              </a:rPr>
              <a:t>四、材料管理</a:t>
            </a:r>
            <a:endParaRPr lang="zh-CN" altLang="en-US" sz="2400" b="1">
              <a:solidFill>
                <a:schemeClr val="bg1"/>
              </a:solidFill>
              <a:latin typeface="楷体_GB2312" pitchFamily="49" charset="-122"/>
              <a:ea typeface="楷体" panose="02010609060101010101" charset="-122"/>
            </a:endParaRPr>
          </a:p>
        </p:txBody>
      </p:sp>
      <p:sp>
        <p:nvSpPr>
          <p:cNvPr id="2064" name="AutoShape 9">
            <a:hlinkClick r:id="rId3" action="ppaction://hlinksldjump"/>
          </p:cNvPr>
          <p:cNvSpPr/>
          <p:nvPr/>
        </p:nvSpPr>
        <p:spPr>
          <a:xfrm>
            <a:off x="4429125" y="1270000"/>
            <a:ext cx="4248150" cy="533400"/>
          </a:xfrm>
          <a:prstGeom prst="roundRect">
            <a:avLst>
              <a:gd name="adj" fmla="val 16667"/>
            </a:avLst>
          </a:prstGeom>
          <a:gradFill rotWithShape="0">
            <a:gsLst>
              <a:gs pos="0">
                <a:srgbClr val="22B1DE"/>
              </a:gs>
              <a:gs pos="100000">
                <a:srgbClr val="181847"/>
              </a:gs>
            </a:gsLst>
            <a:lin ang="0"/>
            <a:tileRect/>
          </a:gradFill>
          <a:ln w="25400" cap="flat" cmpd="sng">
            <a:solidFill>
              <a:srgbClr val="0066FF"/>
            </a:solidFill>
            <a:prstDash val="solid"/>
            <a:headEnd type="none" w="med" len="med"/>
            <a:tailEnd type="none" w="med" len="med"/>
          </a:ln>
          <a:effectLst>
            <a:outerShdw dist="107763" dir="2699999" algn="ctr" rotWithShape="0">
              <a:srgbClr val="B2B2B2"/>
            </a:outerShdw>
          </a:effectLst>
        </p:spPr>
        <p:txBody>
          <a:bodyPr lIns="54000" tIns="46800" rIns="5400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285750" lvl="0" indent="-285750" algn="l" eaLnBrk="1" hangingPunct="1">
              <a:lnSpc>
                <a:spcPct val="100000"/>
              </a:lnSpc>
              <a:spcBef>
                <a:spcPct val="0"/>
              </a:spcBef>
              <a:buClrTx/>
              <a:buSzPct val="100000"/>
              <a:buFont typeface="Arial" panose="020B0604020202020204" pitchFamily="34" charset="0"/>
              <a:buNone/>
            </a:pPr>
            <a:r>
              <a:rPr lang="en-US" altLang="zh-CN" sz="2400" b="1">
                <a:solidFill>
                  <a:schemeClr val="bg1"/>
                </a:solidFill>
                <a:latin typeface="楷体_GB2312" pitchFamily="49" charset="-122"/>
                <a:ea typeface="楷体" panose="02010609060101010101" charset="-122"/>
              </a:rPr>
              <a:t>  </a:t>
            </a:r>
            <a:r>
              <a:rPr lang="zh-CN" altLang="en-US" sz="2400" b="1">
                <a:solidFill>
                  <a:schemeClr val="bg1"/>
                </a:solidFill>
                <a:latin typeface="楷体_GB2312" pitchFamily="49" charset="-122"/>
                <a:ea typeface="楷体" panose="02010609060101010101" charset="-122"/>
              </a:rPr>
              <a:t>二、质量管理</a:t>
            </a:r>
            <a:endParaRPr lang="zh-CN" altLang="en-US" sz="2400" b="1">
              <a:solidFill>
                <a:schemeClr val="bg1"/>
              </a:solidFill>
              <a:latin typeface="楷体_GB2312" pitchFamily="49" charset="-122"/>
              <a:ea typeface="楷体" panose="02010609060101010101" charset="-122"/>
            </a:endParaRPr>
          </a:p>
        </p:txBody>
      </p:sp>
      <p:sp>
        <p:nvSpPr>
          <p:cNvPr id="2065" name="Oval 10">
            <a:hlinkClick r:id="rId2" action="ppaction://hlinksldjump"/>
          </p:cNvPr>
          <p:cNvSpPr/>
          <p:nvPr/>
        </p:nvSpPr>
        <p:spPr>
          <a:xfrm>
            <a:off x="3779838" y="2133600"/>
            <a:ext cx="409575" cy="457200"/>
          </a:xfrm>
          <a:prstGeom prst="ellipse">
            <a:avLst/>
          </a:prstGeom>
          <a:gradFill rotWithShape="0">
            <a:gsLst>
              <a:gs pos="0">
                <a:srgbClr val="576869"/>
              </a:gs>
              <a:gs pos="100000">
                <a:srgbClr val="046FB6"/>
              </a:gs>
            </a:gsLst>
            <a:lin ang="0"/>
            <a:tileRect/>
          </a:gradFill>
          <a:ln w="12700" cap="flat" cmpd="sng">
            <a:solidFill>
              <a:srgbClr val="002D86"/>
            </a:solidFill>
            <a:prstDash val="solid"/>
            <a:round/>
            <a:headEnd type="none" w="med" len="med"/>
            <a:tailEnd type="none" w="med" len="med"/>
          </a:ln>
          <a:effectLst>
            <a:outerShdw dist="35921" dir="2699999" algn="ctr" rotWithShape="0">
              <a:schemeClr val="tx2"/>
            </a:outerShdw>
          </a:effectLst>
        </p:spPr>
        <p:txBody>
          <a:bodyPr wrap="none" lIns="0" tIns="0" rIns="0" bIns="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a:lnSpc>
                <a:spcPct val="100000"/>
              </a:lnSpc>
              <a:spcBef>
                <a:spcPct val="0"/>
              </a:spcBef>
              <a:buClrTx/>
              <a:buSzPct val="100000"/>
              <a:buFont typeface="Arial" panose="020B0604020202020204" pitchFamily="34" charset="0"/>
              <a:buNone/>
            </a:pPr>
            <a:r>
              <a:rPr lang="en-US" altLang="zh-CN" sz="2400" b="1">
                <a:solidFill>
                  <a:schemeClr val="hlink"/>
                </a:solidFill>
                <a:effectLst>
                  <a:outerShdw blurRad="38100" dist="38100" dir="2700000">
                    <a:srgbClr val="000000"/>
                  </a:outerShdw>
                </a:effectLst>
                <a:latin typeface="仿宋体"/>
                <a:ea typeface="楷体" panose="02010609060101010101" charset="-122"/>
              </a:rPr>
              <a:t>3</a:t>
            </a:r>
            <a:endParaRPr lang="en-US" altLang="zh-CN" sz="2400" b="1">
              <a:solidFill>
                <a:schemeClr val="hlink"/>
              </a:solidFill>
              <a:effectLst>
                <a:outerShdw blurRad="38100" dist="38100" dir="2700000">
                  <a:srgbClr val="000000"/>
                </a:outerShdw>
              </a:effectLst>
              <a:latin typeface="仿宋体"/>
              <a:ea typeface="楷体" panose="02010609060101010101" charset="-122"/>
            </a:endParaRPr>
          </a:p>
        </p:txBody>
      </p:sp>
      <p:sp>
        <p:nvSpPr>
          <p:cNvPr id="2066" name="Oval 11">
            <a:hlinkClick r:id="rId2" action="ppaction://hlinksldjump"/>
          </p:cNvPr>
          <p:cNvSpPr/>
          <p:nvPr/>
        </p:nvSpPr>
        <p:spPr>
          <a:xfrm>
            <a:off x="3924300" y="2997200"/>
            <a:ext cx="425450" cy="444500"/>
          </a:xfrm>
          <a:prstGeom prst="ellipse">
            <a:avLst/>
          </a:prstGeom>
          <a:gradFill rotWithShape="0">
            <a:gsLst>
              <a:gs pos="0">
                <a:srgbClr val="576869"/>
              </a:gs>
              <a:gs pos="100000">
                <a:srgbClr val="046FB6"/>
              </a:gs>
            </a:gsLst>
            <a:lin ang="0"/>
            <a:tileRect/>
          </a:gradFill>
          <a:ln w="12700" cap="flat" cmpd="sng">
            <a:solidFill>
              <a:srgbClr val="002D86"/>
            </a:solidFill>
            <a:prstDash val="solid"/>
            <a:round/>
            <a:headEnd type="none" w="med" len="med"/>
            <a:tailEnd type="none" w="med" len="med"/>
          </a:ln>
          <a:effectLst>
            <a:outerShdw dist="35921" dir="2699999" algn="ctr" rotWithShape="0">
              <a:schemeClr val="tx2"/>
            </a:outerShdw>
          </a:effectLst>
        </p:spPr>
        <p:txBody>
          <a:bodyPr wrap="none" lIns="0" tIns="0" rIns="0" bIns="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a:lnSpc>
                <a:spcPct val="100000"/>
              </a:lnSpc>
              <a:spcBef>
                <a:spcPct val="0"/>
              </a:spcBef>
              <a:buClrTx/>
              <a:buSzPct val="100000"/>
              <a:buFont typeface="Arial" panose="020B0604020202020204" pitchFamily="34" charset="0"/>
              <a:buNone/>
            </a:pPr>
            <a:r>
              <a:rPr lang="en-US" altLang="zh-CN" sz="2400" b="1">
                <a:solidFill>
                  <a:schemeClr val="hlink"/>
                </a:solidFill>
                <a:effectLst>
                  <a:outerShdw blurRad="38100" dist="38100" dir="2700000">
                    <a:srgbClr val="000000"/>
                  </a:outerShdw>
                </a:effectLst>
                <a:latin typeface="仿宋体"/>
                <a:ea typeface="楷体" panose="02010609060101010101" charset="-122"/>
              </a:rPr>
              <a:t>4</a:t>
            </a:r>
            <a:endParaRPr lang="en-US" altLang="zh-CN" sz="2400" b="1">
              <a:solidFill>
                <a:schemeClr val="hlink"/>
              </a:solidFill>
              <a:effectLst>
                <a:outerShdw blurRad="38100" dist="38100" dir="2700000">
                  <a:srgbClr val="000000"/>
                </a:outerShdw>
              </a:effectLst>
              <a:latin typeface="仿宋体"/>
              <a:ea typeface="楷体" panose="02010609060101010101" charset="-122"/>
            </a:endParaRPr>
          </a:p>
        </p:txBody>
      </p:sp>
      <p:sp>
        <p:nvSpPr>
          <p:cNvPr id="2067" name="AutoShape 12">
            <a:hlinkClick r:id="rId3" action="ppaction://hlinksldjump"/>
          </p:cNvPr>
          <p:cNvSpPr/>
          <p:nvPr/>
        </p:nvSpPr>
        <p:spPr>
          <a:xfrm>
            <a:off x="4429125" y="2060575"/>
            <a:ext cx="4248150" cy="533400"/>
          </a:xfrm>
          <a:prstGeom prst="roundRect">
            <a:avLst>
              <a:gd name="adj" fmla="val 16667"/>
            </a:avLst>
          </a:prstGeom>
          <a:gradFill rotWithShape="0">
            <a:gsLst>
              <a:gs pos="0">
                <a:srgbClr val="22B1DE"/>
              </a:gs>
              <a:gs pos="100000">
                <a:srgbClr val="181847"/>
              </a:gs>
            </a:gsLst>
            <a:lin ang="0"/>
            <a:tileRect/>
          </a:gradFill>
          <a:ln w="25400" cap="flat" cmpd="sng">
            <a:solidFill>
              <a:srgbClr val="0066FF"/>
            </a:solidFill>
            <a:prstDash val="solid"/>
            <a:headEnd type="none" w="med" len="med"/>
            <a:tailEnd type="none" w="med" len="med"/>
          </a:ln>
          <a:effectLst>
            <a:outerShdw dist="107763" dir="2699999" algn="ctr" rotWithShape="0">
              <a:srgbClr val="B2B2B2"/>
            </a:outerShdw>
          </a:effectLst>
        </p:spPr>
        <p:txBody>
          <a:bodyPr lIns="54000" tIns="46800" rIns="5400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285750" lvl="0" indent="-285750" eaLnBrk="1" hangingPunct="1">
              <a:lnSpc>
                <a:spcPct val="100000"/>
              </a:lnSpc>
              <a:spcBef>
                <a:spcPct val="0"/>
              </a:spcBef>
              <a:buClrTx/>
              <a:buSzPct val="100000"/>
              <a:buFont typeface="Arial" panose="020B0604020202020204" pitchFamily="34" charset="0"/>
              <a:buNone/>
            </a:pPr>
            <a:r>
              <a:rPr lang="en-US" altLang="zh-CN" sz="2400" b="1">
                <a:solidFill>
                  <a:schemeClr val="bg1"/>
                </a:solidFill>
                <a:latin typeface="楷体_GB2312" pitchFamily="49" charset="-122"/>
                <a:ea typeface="楷体" panose="02010609060101010101" charset="-122"/>
              </a:rPr>
              <a:t>  </a:t>
            </a:r>
            <a:r>
              <a:rPr lang="zh-CN" altLang="en-US" sz="2400" b="1">
                <a:solidFill>
                  <a:schemeClr val="bg1"/>
                </a:solidFill>
                <a:latin typeface="楷体_GB2312" pitchFamily="49" charset="-122"/>
                <a:ea typeface="楷体" panose="02010609060101010101" charset="-122"/>
              </a:rPr>
              <a:t>三、进度管理</a:t>
            </a:r>
            <a:endParaRPr lang="zh-CN" altLang="en-US" sz="2400" b="1">
              <a:solidFill>
                <a:schemeClr val="bg1"/>
              </a:solidFill>
              <a:latin typeface="楷体_GB2312" pitchFamily="49" charset="-122"/>
              <a:ea typeface="楷体" panose="02010609060101010101" charset="-122"/>
            </a:endParaRPr>
          </a:p>
        </p:txBody>
      </p:sp>
      <p:sp>
        <p:nvSpPr>
          <p:cNvPr id="2068" name="AutoShape 13">
            <a:hlinkClick r:id="rId3" action="ppaction://hlinksldjump"/>
          </p:cNvPr>
          <p:cNvSpPr/>
          <p:nvPr/>
        </p:nvSpPr>
        <p:spPr>
          <a:xfrm>
            <a:off x="4429125" y="476250"/>
            <a:ext cx="4248150" cy="533400"/>
          </a:xfrm>
          <a:prstGeom prst="roundRect">
            <a:avLst>
              <a:gd name="adj" fmla="val 16667"/>
            </a:avLst>
          </a:prstGeom>
          <a:gradFill rotWithShape="0">
            <a:gsLst>
              <a:gs pos="0">
                <a:srgbClr val="22B1DE"/>
              </a:gs>
              <a:gs pos="100000">
                <a:srgbClr val="181847"/>
              </a:gs>
            </a:gsLst>
            <a:lin ang="0"/>
            <a:tileRect/>
          </a:gradFill>
          <a:ln w="25400" cap="flat" cmpd="sng">
            <a:solidFill>
              <a:srgbClr val="0066FF"/>
            </a:solidFill>
            <a:prstDash val="solid"/>
            <a:headEnd type="none" w="med" len="med"/>
            <a:tailEnd type="none" w="med" len="med"/>
          </a:ln>
          <a:effectLst>
            <a:outerShdw dist="107763" dir="2699999" algn="ctr" rotWithShape="0">
              <a:srgbClr val="B2B2B2"/>
            </a:outerShdw>
          </a:effectLst>
        </p:spPr>
        <p:txBody>
          <a:bodyPr lIns="54000" tIns="46800" rIns="5400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285750" lvl="0" indent="-285750" algn="l" eaLnBrk="1" hangingPunct="1">
              <a:lnSpc>
                <a:spcPct val="100000"/>
              </a:lnSpc>
              <a:spcBef>
                <a:spcPct val="0"/>
              </a:spcBef>
              <a:buClrTx/>
              <a:buSzPct val="100000"/>
              <a:buFont typeface="Arial" panose="020B0604020202020204" pitchFamily="34" charset="0"/>
              <a:buNone/>
            </a:pPr>
            <a:r>
              <a:rPr lang="en-US" altLang="zh-CN" sz="2400" b="1">
                <a:solidFill>
                  <a:schemeClr val="bg1"/>
                </a:solidFill>
                <a:latin typeface="楷体_GB2312" pitchFamily="49" charset="-122"/>
                <a:ea typeface="楷体" panose="02010609060101010101" charset="-122"/>
              </a:rPr>
              <a:t>  </a:t>
            </a:r>
            <a:r>
              <a:rPr lang="zh-CN" altLang="en-US" sz="2400" b="1">
                <a:solidFill>
                  <a:schemeClr val="bg1"/>
                </a:solidFill>
                <a:latin typeface="楷体_GB2312" pitchFamily="49" charset="-122"/>
                <a:ea typeface="楷体" panose="02010609060101010101" charset="-122"/>
              </a:rPr>
              <a:t>一、安全管理</a:t>
            </a:r>
            <a:endParaRPr lang="zh-CN" altLang="en-US" sz="2400" b="1">
              <a:solidFill>
                <a:schemeClr val="bg1"/>
              </a:solidFill>
              <a:latin typeface="楷体_GB2312" pitchFamily="49" charset="-122"/>
              <a:ea typeface="楷体" panose="02010609060101010101" charset="-122"/>
            </a:endParaRPr>
          </a:p>
        </p:txBody>
      </p:sp>
      <p:sp>
        <p:nvSpPr>
          <p:cNvPr id="2069" name="Oval 14">
            <a:hlinkClick r:id="rId2" action="ppaction://hlinksldjump"/>
          </p:cNvPr>
          <p:cNvSpPr/>
          <p:nvPr/>
        </p:nvSpPr>
        <p:spPr>
          <a:xfrm>
            <a:off x="3852863" y="3789363"/>
            <a:ext cx="425450" cy="444500"/>
          </a:xfrm>
          <a:prstGeom prst="ellipse">
            <a:avLst/>
          </a:prstGeom>
          <a:gradFill rotWithShape="0">
            <a:gsLst>
              <a:gs pos="0">
                <a:srgbClr val="576869"/>
              </a:gs>
              <a:gs pos="100000">
                <a:srgbClr val="046FB6"/>
              </a:gs>
            </a:gsLst>
            <a:lin ang="0"/>
            <a:tileRect/>
          </a:gradFill>
          <a:ln w="12700" cap="flat" cmpd="sng">
            <a:solidFill>
              <a:srgbClr val="002D86"/>
            </a:solidFill>
            <a:prstDash val="solid"/>
            <a:round/>
            <a:headEnd type="none" w="med" len="med"/>
            <a:tailEnd type="none" w="med" len="med"/>
          </a:ln>
          <a:effectLst>
            <a:outerShdw dist="35921" dir="2699999" algn="ctr" rotWithShape="0">
              <a:schemeClr val="tx2"/>
            </a:outerShdw>
          </a:effectLst>
        </p:spPr>
        <p:txBody>
          <a:bodyPr wrap="none" lIns="0" tIns="0" rIns="0" bIns="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a:lnSpc>
                <a:spcPct val="100000"/>
              </a:lnSpc>
              <a:spcBef>
                <a:spcPct val="0"/>
              </a:spcBef>
              <a:buClrTx/>
              <a:buSzPct val="100000"/>
              <a:buFont typeface="Arial" panose="020B0604020202020204" pitchFamily="34" charset="0"/>
              <a:buNone/>
            </a:pPr>
            <a:r>
              <a:rPr lang="en-US" altLang="zh-CN" sz="2400" b="1">
                <a:solidFill>
                  <a:schemeClr val="hlink"/>
                </a:solidFill>
                <a:effectLst>
                  <a:outerShdw blurRad="38100" dist="38100" dir="2700000">
                    <a:srgbClr val="000000"/>
                  </a:outerShdw>
                </a:effectLst>
                <a:latin typeface="仿宋体"/>
                <a:ea typeface="楷体" panose="02010609060101010101" charset="-122"/>
              </a:rPr>
              <a:t>5</a:t>
            </a:r>
            <a:endParaRPr lang="en-US" altLang="zh-CN" sz="2400" b="1">
              <a:solidFill>
                <a:schemeClr val="hlink"/>
              </a:solidFill>
              <a:effectLst>
                <a:outerShdw blurRad="38100" dist="38100" dir="2700000">
                  <a:srgbClr val="000000"/>
                </a:outerShdw>
              </a:effectLst>
              <a:latin typeface="仿宋体"/>
              <a:ea typeface="楷体" panose="02010609060101010101" charset="-122"/>
            </a:endParaRPr>
          </a:p>
        </p:txBody>
      </p:sp>
      <p:sp>
        <p:nvSpPr>
          <p:cNvPr id="2070" name="AutoShape 15">
            <a:hlinkClick r:id="rId3" action="ppaction://hlinksldjump"/>
          </p:cNvPr>
          <p:cNvSpPr/>
          <p:nvPr/>
        </p:nvSpPr>
        <p:spPr>
          <a:xfrm>
            <a:off x="4429125" y="3717925"/>
            <a:ext cx="4248150" cy="533400"/>
          </a:xfrm>
          <a:prstGeom prst="roundRect">
            <a:avLst>
              <a:gd name="adj" fmla="val 16667"/>
            </a:avLst>
          </a:prstGeom>
          <a:gradFill rotWithShape="0">
            <a:gsLst>
              <a:gs pos="0">
                <a:srgbClr val="22B1DE"/>
              </a:gs>
              <a:gs pos="100000">
                <a:srgbClr val="181847"/>
              </a:gs>
            </a:gsLst>
            <a:lin ang="0"/>
            <a:tileRect/>
          </a:gradFill>
          <a:ln w="25400" cap="flat" cmpd="sng">
            <a:solidFill>
              <a:srgbClr val="0066FF"/>
            </a:solidFill>
            <a:prstDash val="solid"/>
            <a:headEnd type="none" w="med" len="med"/>
            <a:tailEnd type="none" w="med" len="med"/>
          </a:ln>
          <a:effectLst>
            <a:outerShdw dist="107763" dir="2699999" algn="ctr" rotWithShape="0">
              <a:srgbClr val="B2B2B2"/>
            </a:outerShdw>
          </a:effectLst>
        </p:spPr>
        <p:txBody>
          <a:bodyPr lIns="54000" tIns="46800" rIns="5400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285750" lvl="0" indent="-285750" eaLnBrk="1" hangingPunct="1">
              <a:lnSpc>
                <a:spcPct val="100000"/>
              </a:lnSpc>
              <a:spcBef>
                <a:spcPct val="0"/>
              </a:spcBef>
              <a:buClrTx/>
              <a:buSzPct val="100000"/>
              <a:buFont typeface="Arial" panose="020B0604020202020204" pitchFamily="34" charset="0"/>
              <a:buNone/>
            </a:pPr>
            <a:r>
              <a:rPr lang="en-US" altLang="zh-CN" sz="2400" b="1">
                <a:solidFill>
                  <a:schemeClr val="bg1"/>
                </a:solidFill>
                <a:latin typeface="楷体_GB2312" pitchFamily="49" charset="-122"/>
                <a:ea typeface="楷体" panose="02010609060101010101" charset="-122"/>
              </a:rPr>
              <a:t>  </a:t>
            </a:r>
            <a:r>
              <a:rPr lang="zh-CN" altLang="en-US" sz="2400" b="1">
                <a:solidFill>
                  <a:schemeClr val="bg1"/>
                </a:solidFill>
                <a:latin typeface="楷体_GB2312" pitchFamily="49" charset="-122"/>
                <a:ea typeface="楷体" panose="02010609060101010101" charset="-122"/>
              </a:rPr>
              <a:t>五、文明施工管理</a:t>
            </a:r>
            <a:endParaRPr lang="zh-CN" altLang="en-US" sz="2400" b="1">
              <a:solidFill>
                <a:schemeClr val="bg1"/>
              </a:solidFill>
              <a:latin typeface="楷体_GB2312" pitchFamily="49" charset="-122"/>
              <a:ea typeface="楷体" panose="02010609060101010101" charset="-122"/>
            </a:endParaRPr>
          </a:p>
        </p:txBody>
      </p:sp>
      <p:sp>
        <p:nvSpPr>
          <p:cNvPr id="2071" name="Oval 5">
            <a:hlinkClick r:id="rId2" action="ppaction://hlinksldjump"/>
          </p:cNvPr>
          <p:cNvSpPr/>
          <p:nvPr/>
        </p:nvSpPr>
        <p:spPr>
          <a:xfrm>
            <a:off x="3635375" y="4510088"/>
            <a:ext cx="427038" cy="444500"/>
          </a:xfrm>
          <a:prstGeom prst="ellipse">
            <a:avLst/>
          </a:prstGeom>
          <a:gradFill rotWithShape="0">
            <a:gsLst>
              <a:gs pos="0">
                <a:srgbClr val="FFFFFF"/>
              </a:gs>
              <a:gs pos="100000">
                <a:srgbClr val="046FB6"/>
              </a:gs>
            </a:gsLst>
            <a:path path="shape">
              <a:fillToRect l="50000" t="50000" r="50000" b="50000"/>
            </a:path>
            <a:tileRect/>
          </a:gradFill>
          <a:ln w="12700" cap="flat" cmpd="sng">
            <a:solidFill>
              <a:srgbClr val="002D86"/>
            </a:solidFill>
            <a:prstDash val="solid"/>
            <a:round/>
            <a:headEnd type="none" w="med" len="med"/>
            <a:tailEnd type="none" w="med" len="med"/>
          </a:ln>
          <a:effectLst>
            <a:outerShdw dist="35921" dir="2699999" algn="ctr" rotWithShape="0">
              <a:schemeClr val="tx2"/>
            </a:outerShdw>
          </a:effectLst>
        </p:spPr>
        <p:txBody>
          <a:bodyPr wrap="none" lIns="0" tIns="0" rIns="0" bIns="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a:lnSpc>
                <a:spcPct val="100000"/>
              </a:lnSpc>
              <a:spcBef>
                <a:spcPct val="0"/>
              </a:spcBef>
              <a:buClrTx/>
              <a:buSzPct val="100000"/>
              <a:buFont typeface="Arial" panose="020B0604020202020204" pitchFamily="34" charset="0"/>
              <a:buNone/>
            </a:pPr>
            <a:r>
              <a:rPr lang="zh-CN" altLang="en-US" sz="2400" b="1">
                <a:solidFill>
                  <a:schemeClr val="hlink"/>
                </a:solidFill>
                <a:effectLst>
                  <a:outerShdw blurRad="38100" dist="38100" dir="2700000">
                    <a:srgbClr val="000000"/>
                  </a:outerShdw>
                </a:effectLst>
                <a:latin typeface="仿宋体"/>
                <a:ea typeface="楷体" panose="02010609060101010101" charset="-122"/>
              </a:rPr>
              <a:t>6</a:t>
            </a:r>
            <a:endParaRPr lang="zh-CN" altLang="en-US" sz="2400" b="1">
              <a:solidFill>
                <a:schemeClr val="hlink"/>
              </a:solidFill>
              <a:effectLst>
                <a:outerShdw blurRad="38100" dist="38100" dir="2700000">
                  <a:srgbClr val="000000"/>
                </a:outerShdw>
              </a:effectLst>
              <a:latin typeface="仿宋体"/>
              <a:ea typeface="楷体" panose="02010609060101010101" charset="-122"/>
            </a:endParaRPr>
          </a:p>
        </p:txBody>
      </p:sp>
      <p:sp>
        <p:nvSpPr>
          <p:cNvPr id="2072" name="AutoShape 15">
            <a:hlinkClick r:id="rId3" action="ppaction://hlinksldjump"/>
          </p:cNvPr>
          <p:cNvSpPr/>
          <p:nvPr/>
        </p:nvSpPr>
        <p:spPr>
          <a:xfrm>
            <a:off x="4429125" y="4510088"/>
            <a:ext cx="4248150" cy="533400"/>
          </a:xfrm>
          <a:prstGeom prst="roundRect">
            <a:avLst>
              <a:gd name="adj" fmla="val 16667"/>
            </a:avLst>
          </a:prstGeom>
          <a:gradFill rotWithShape="0">
            <a:gsLst>
              <a:gs pos="0">
                <a:srgbClr val="22B1DE"/>
              </a:gs>
              <a:gs pos="100000">
                <a:srgbClr val="181847"/>
              </a:gs>
            </a:gsLst>
            <a:lin ang="0"/>
            <a:tileRect/>
          </a:gradFill>
          <a:ln w="25400" cap="flat" cmpd="sng">
            <a:solidFill>
              <a:srgbClr val="0066FF"/>
            </a:solidFill>
            <a:prstDash val="solid"/>
            <a:headEnd type="none" w="med" len="med"/>
            <a:tailEnd type="none" w="med" len="med"/>
          </a:ln>
          <a:effectLst>
            <a:outerShdw dist="107763" dir="2699999" algn="ctr" rotWithShape="0">
              <a:srgbClr val="B2B2B2"/>
            </a:outerShdw>
          </a:effectLst>
        </p:spPr>
        <p:txBody>
          <a:bodyPr lIns="54000" tIns="46800" rIns="5400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285750" lvl="0" indent="-285750" eaLnBrk="1" hangingPunct="1">
              <a:lnSpc>
                <a:spcPct val="100000"/>
              </a:lnSpc>
              <a:spcBef>
                <a:spcPct val="0"/>
              </a:spcBef>
              <a:buClrTx/>
              <a:buSzPct val="100000"/>
              <a:buFont typeface="Arial" panose="020B0604020202020204" pitchFamily="34" charset="0"/>
              <a:buNone/>
            </a:pPr>
            <a:r>
              <a:rPr lang="en-US" altLang="zh-CN" sz="2400" b="1">
                <a:solidFill>
                  <a:schemeClr val="bg1"/>
                </a:solidFill>
                <a:latin typeface="楷体_GB2312" pitchFamily="49" charset="-122"/>
                <a:ea typeface="楷体" panose="02010609060101010101" charset="-122"/>
              </a:rPr>
              <a:t>  </a:t>
            </a:r>
            <a:r>
              <a:rPr lang="zh-CN" altLang="en-US" sz="2400" b="1">
                <a:solidFill>
                  <a:schemeClr val="bg1"/>
                </a:solidFill>
                <a:latin typeface="楷体_GB2312" pitchFamily="49" charset="-122"/>
                <a:ea typeface="楷体" panose="02010609060101010101" charset="-122"/>
              </a:rPr>
              <a:t>六、项目部管理</a:t>
            </a:r>
            <a:endParaRPr lang="zh-CN" altLang="en-US" sz="2400" b="1">
              <a:solidFill>
                <a:schemeClr val="bg1"/>
              </a:solidFill>
              <a:latin typeface="楷体_GB2312" pitchFamily="49" charset="-122"/>
              <a:ea typeface="楷体" panose="02010609060101010101" charset="-122"/>
            </a:endParaRPr>
          </a:p>
        </p:txBody>
      </p:sp>
      <p:sp>
        <p:nvSpPr>
          <p:cNvPr id="2073" name="AutoShape 15">
            <a:hlinkClick r:id="rId3" action="ppaction://hlinksldjump"/>
          </p:cNvPr>
          <p:cNvSpPr/>
          <p:nvPr/>
        </p:nvSpPr>
        <p:spPr>
          <a:xfrm>
            <a:off x="4429125" y="5302250"/>
            <a:ext cx="4248150" cy="533400"/>
          </a:xfrm>
          <a:prstGeom prst="roundRect">
            <a:avLst>
              <a:gd name="adj" fmla="val 16667"/>
            </a:avLst>
          </a:prstGeom>
          <a:gradFill rotWithShape="0">
            <a:gsLst>
              <a:gs pos="0">
                <a:srgbClr val="22B1DE"/>
              </a:gs>
              <a:gs pos="100000">
                <a:srgbClr val="181847"/>
              </a:gs>
            </a:gsLst>
            <a:lin ang="0"/>
            <a:tileRect/>
          </a:gradFill>
          <a:ln w="25400" cap="flat" cmpd="sng">
            <a:solidFill>
              <a:srgbClr val="0066FF"/>
            </a:solidFill>
            <a:prstDash val="solid"/>
            <a:headEnd type="none" w="med" len="med"/>
            <a:tailEnd type="none" w="med" len="med"/>
          </a:ln>
          <a:effectLst>
            <a:outerShdw dist="107763" dir="2699999" algn="ctr" rotWithShape="0">
              <a:srgbClr val="B2B2B2"/>
            </a:outerShdw>
          </a:effectLst>
        </p:spPr>
        <p:txBody>
          <a:bodyPr lIns="54000" tIns="46800" rIns="5400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285750" lvl="0" indent="-285750" eaLnBrk="1" hangingPunct="1">
              <a:lnSpc>
                <a:spcPct val="100000"/>
              </a:lnSpc>
              <a:spcBef>
                <a:spcPct val="0"/>
              </a:spcBef>
              <a:buClrTx/>
              <a:buSzPct val="100000"/>
              <a:buFont typeface="Arial" panose="020B0604020202020204" pitchFamily="34" charset="0"/>
              <a:buNone/>
            </a:pPr>
            <a:r>
              <a:rPr lang="en-US" altLang="zh-CN" sz="2400" b="1">
                <a:solidFill>
                  <a:schemeClr val="bg1"/>
                </a:solidFill>
                <a:latin typeface="楷体_GB2312" pitchFamily="49" charset="-122"/>
                <a:ea typeface="楷体" panose="02010609060101010101" charset="-122"/>
              </a:rPr>
              <a:t>  </a:t>
            </a:r>
            <a:r>
              <a:rPr lang="zh-CN" altLang="en-US" sz="2400" b="1">
                <a:solidFill>
                  <a:schemeClr val="bg1"/>
                </a:solidFill>
                <a:latin typeface="楷体_GB2312" pitchFamily="49" charset="-122"/>
                <a:ea typeface="楷体" panose="02010609060101010101" charset="-122"/>
              </a:rPr>
              <a:t>七、施工队伍管理</a:t>
            </a:r>
            <a:endParaRPr lang="zh-CN" altLang="en-US" sz="2400" b="1">
              <a:solidFill>
                <a:schemeClr val="bg1"/>
              </a:solidFill>
              <a:latin typeface="楷体_GB2312" pitchFamily="49" charset="-122"/>
              <a:ea typeface="楷体" panose="02010609060101010101" charset="-122"/>
            </a:endParaRPr>
          </a:p>
        </p:txBody>
      </p:sp>
      <p:sp>
        <p:nvSpPr>
          <p:cNvPr id="2074" name="Oval 5">
            <a:hlinkClick r:id="rId2" action="ppaction://hlinksldjump"/>
          </p:cNvPr>
          <p:cNvSpPr/>
          <p:nvPr/>
        </p:nvSpPr>
        <p:spPr>
          <a:xfrm>
            <a:off x="3132138" y="5302250"/>
            <a:ext cx="427037" cy="444500"/>
          </a:xfrm>
          <a:prstGeom prst="ellipse">
            <a:avLst/>
          </a:prstGeom>
          <a:gradFill rotWithShape="0">
            <a:gsLst>
              <a:gs pos="0">
                <a:srgbClr val="FFFFFF"/>
              </a:gs>
              <a:gs pos="100000">
                <a:srgbClr val="046FB6"/>
              </a:gs>
            </a:gsLst>
            <a:path path="shape">
              <a:fillToRect l="50000" t="50000" r="50000" b="50000"/>
            </a:path>
            <a:tileRect/>
          </a:gradFill>
          <a:ln w="12700" cap="flat" cmpd="sng">
            <a:solidFill>
              <a:srgbClr val="002D86"/>
            </a:solidFill>
            <a:prstDash val="solid"/>
            <a:round/>
            <a:headEnd type="none" w="med" len="med"/>
            <a:tailEnd type="none" w="med" len="med"/>
          </a:ln>
          <a:effectLst>
            <a:outerShdw dist="35921" dir="2699999" algn="ctr" rotWithShape="0">
              <a:schemeClr val="tx2"/>
            </a:outerShdw>
          </a:effectLst>
        </p:spPr>
        <p:txBody>
          <a:bodyPr wrap="none" lIns="0" tIns="0" rIns="0" bIns="0"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a:lnSpc>
                <a:spcPct val="100000"/>
              </a:lnSpc>
              <a:spcBef>
                <a:spcPct val="0"/>
              </a:spcBef>
              <a:buClrTx/>
              <a:buSzPct val="100000"/>
              <a:buFont typeface="Arial" panose="020B0604020202020204" pitchFamily="34" charset="0"/>
              <a:buNone/>
            </a:pPr>
            <a:r>
              <a:rPr lang="zh-CN" altLang="en-US" sz="2400" b="1">
                <a:solidFill>
                  <a:schemeClr val="hlink"/>
                </a:solidFill>
                <a:effectLst>
                  <a:outerShdw blurRad="38100" dist="38100" dir="2700000">
                    <a:srgbClr val="000000"/>
                  </a:outerShdw>
                </a:effectLst>
                <a:latin typeface="仿宋体"/>
                <a:ea typeface="楷体" panose="02010609060101010101" charset="-122"/>
              </a:rPr>
              <a:t>7</a:t>
            </a:r>
            <a:endParaRPr lang="zh-CN" altLang="en-US" sz="2400" b="1">
              <a:solidFill>
                <a:schemeClr val="hlink"/>
              </a:solidFill>
              <a:effectLst>
                <a:outerShdw blurRad="38100" dist="38100" dir="2700000">
                  <a:srgbClr val="000000"/>
                </a:outerShdw>
              </a:effectLst>
              <a:latin typeface="仿宋体"/>
              <a:ea typeface="楷体" panose="02010609060101010101" charset="-122"/>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2"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73"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三、进度管理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74" name="Rectangle 3"/>
          <p:cNvSpPr/>
          <p:nvPr/>
        </p:nvSpPr>
        <p:spPr>
          <a:xfrm>
            <a:off x="457200" y="1600200"/>
            <a:ext cx="8229600" cy="4525963"/>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l" eaLnBrk="1" hangingPunct="1">
              <a:lnSpc>
                <a:spcPct val="90000"/>
              </a:lnSpc>
              <a:spcBef>
                <a:spcPct val="20000"/>
              </a:spcBef>
              <a:buClrTx/>
              <a:buSzPct val="100000"/>
              <a:buFont typeface="Arial" panose="020B0604020202020204" pitchFamily="34" charset="0"/>
              <a:buNone/>
            </a:pPr>
            <a:r>
              <a:rPr lang="en-US" altLang="zh-CN" sz="1800">
                <a:solidFill>
                  <a:schemeClr val="tx1"/>
                </a:solidFill>
                <a:latin typeface="宋体" panose="02010600030101010101" pitchFamily="2" charset="-122"/>
                <a:ea typeface="楷体" panose="02010609060101010101" charset="-122"/>
              </a:rPr>
              <a:t>  </a:t>
            </a:r>
            <a:r>
              <a:rPr lang="zh-CN" altLang="en-US" b="1">
                <a:solidFill>
                  <a:schemeClr val="tx1"/>
                </a:solidFill>
                <a:latin typeface="宋体" panose="02010600030101010101" pitchFamily="2" charset="-122"/>
                <a:ea typeface="楷体" panose="02010609060101010101" charset="-122"/>
              </a:rPr>
              <a:t>（三）</a:t>
            </a:r>
            <a:r>
              <a:rPr lang="zh-CN" altLang="en-US" b="1">
                <a:solidFill>
                  <a:schemeClr val="tx1"/>
                </a:solidFill>
                <a:ea typeface="楷体" panose="02010609060101010101" charset="-122"/>
              </a:rPr>
              <a:t>项目进度管理的要点</a:t>
            </a:r>
            <a:r>
              <a:rPr lang="zh-CN" altLang="en-US" sz="3200">
                <a:solidFill>
                  <a:schemeClr val="tx1"/>
                </a:solidFill>
                <a:ea typeface="楷体" panose="02010609060101010101" charset="-122"/>
              </a:rPr>
              <a:t> </a:t>
            </a:r>
            <a:endParaRPr lang="zh-CN" altLang="en-US" sz="3200">
              <a:solidFill>
                <a:schemeClr val="tx1"/>
              </a:solidFill>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en-US" altLang="zh-CN" sz="1800">
                <a:solidFill>
                  <a:schemeClr val="tx1"/>
                </a:solidFill>
                <a:latin typeface="宋体" panose="02010600030101010101" pitchFamily="2" charset="-122"/>
                <a:ea typeface="楷体" panose="02010609060101010101" charset="-122"/>
              </a:rPr>
              <a:t>1.</a:t>
            </a:r>
            <a:r>
              <a:rPr lang="zh-CN" altLang="en-US" sz="1800">
                <a:solidFill>
                  <a:schemeClr val="tx1"/>
                </a:solidFill>
                <a:latin typeface="宋体" panose="02010600030101010101" pitchFamily="2" charset="-122"/>
                <a:ea typeface="楷体" panose="02010609060101010101" charset="-122"/>
              </a:rPr>
              <a:t>建立项目管理的模式与组织架构。一个成功的项目，必然有一个成功的管</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理团队，一套规范的工作模式、操作程序、业务制度，一流的管理目标。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en-US" altLang="zh-CN" sz="1800">
                <a:solidFill>
                  <a:schemeClr val="tx1"/>
                </a:solidFill>
                <a:latin typeface="宋体" panose="02010600030101010101" pitchFamily="2" charset="-122"/>
                <a:ea typeface="楷体" panose="02010609060101010101" charset="-122"/>
              </a:rPr>
              <a:t>2.</a:t>
            </a:r>
            <a:r>
              <a:rPr lang="zh-CN" altLang="en-US" sz="1800">
                <a:solidFill>
                  <a:schemeClr val="tx1"/>
                </a:solidFill>
                <a:latin typeface="宋体" panose="02010600030101010101" pitchFamily="2" charset="-122"/>
                <a:ea typeface="楷体" panose="02010609060101010101" charset="-122"/>
              </a:rPr>
              <a:t>建立一个严密的合同网络体系。一个较大的工程，是由很多的建设者参加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的共同体，这就需要有一个严密的合同体系，调动大家的积极性，从而避</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免相互的拆台、扯皮。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en-US" altLang="zh-CN" sz="1800">
                <a:solidFill>
                  <a:schemeClr val="tx1"/>
                </a:solidFill>
                <a:latin typeface="宋体" panose="02010600030101010101" pitchFamily="2" charset="-122"/>
                <a:ea typeface="楷体" panose="02010609060101010101" charset="-122"/>
              </a:rPr>
              <a:t>3.</a:t>
            </a:r>
            <a:r>
              <a:rPr lang="zh-CN" altLang="en-US" sz="1800">
                <a:solidFill>
                  <a:schemeClr val="tx1"/>
                </a:solidFill>
                <a:latin typeface="宋体" panose="02010600030101010101" pitchFamily="2" charset="-122"/>
                <a:ea typeface="楷体" panose="02010609060101010101" charset="-122"/>
              </a:rPr>
              <a:t>制定一个切实可行的三级工程计划（总进度计划、月进度计划、周进度计划）。这一计划不仅要包含施工单位的工作，更重要的是要包含业主的工作、设计单位的工作、监理单位的工作，以及充分考虑与施工密切相关的政府部门的工作的影响。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7"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278"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279" name="Rectangle 2"/>
          <p:cNvSpPr/>
          <p:nvPr/>
        </p:nvSpPr>
        <p:spPr>
          <a:xfrm>
            <a:off x="1330325"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三、进度管理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280" name="Rectangle 3"/>
          <p:cNvSpPr/>
          <p:nvPr/>
        </p:nvSpPr>
        <p:spPr>
          <a:xfrm>
            <a:off x="457200" y="1600200"/>
            <a:ext cx="8229600" cy="53340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l" eaLnBrk="1" hangingPunct="1">
              <a:lnSpc>
                <a:spcPct val="90000"/>
              </a:lnSpc>
              <a:spcBef>
                <a:spcPct val="20000"/>
              </a:spcBef>
              <a:buClrTx/>
              <a:buSzPct val="100000"/>
              <a:buFont typeface="Arial" panose="020B0604020202020204" pitchFamily="34" charset="0"/>
              <a:buNone/>
            </a:pPr>
            <a:r>
              <a:rPr lang="en-US" altLang="zh-CN" sz="1800">
                <a:solidFill>
                  <a:schemeClr val="tx1"/>
                </a:solidFill>
                <a:latin typeface="宋体" panose="02010600030101010101" pitchFamily="2" charset="-122"/>
                <a:ea typeface="楷体" panose="02010609060101010101" charset="-122"/>
              </a:rPr>
              <a:t>  </a:t>
            </a:r>
            <a:r>
              <a:rPr lang="zh-CN" altLang="en-US" b="1">
                <a:solidFill>
                  <a:schemeClr val="tx1"/>
                </a:solidFill>
                <a:latin typeface="宋体" panose="02010600030101010101" pitchFamily="2" charset="-122"/>
                <a:ea typeface="楷体" panose="02010609060101010101" charset="-122"/>
              </a:rPr>
              <a:t>（四）存在的问题及相关的对策</a:t>
            </a:r>
            <a:r>
              <a:rPr lang="zh-CN" altLang="en-US" sz="3200">
                <a:solidFill>
                  <a:schemeClr val="tx1"/>
                </a:solidFill>
                <a:ea typeface="楷体" panose="02010609060101010101" charset="-122"/>
              </a:rPr>
              <a:t> </a:t>
            </a:r>
            <a:endParaRPr lang="zh-CN" altLang="en-US" sz="3200">
              <a:solidFill>
                <a:schemeClr val="tx1"/>
              </a:solidFill>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100000"/>
              </a:lnSpc>
              <a:spcBef>
                <a:spcPct val="20000"/>
              </a:spcBef>
              <a:buClrTx/>
              <a:buSzPct val="100000"/>
              <a:buFont typeface="Arial" panose="020B0604020202020204" pitchFamily="34" charset="0"/>
              <a:buNone/>
            </a:pPr>
            <a:endParaRPr lang="en-US" altLang="zh-CN" sz="1800">
              <a:solidFill>
                <a:schemeClr val="tx1"/>
              </a:solidFill>
              <a:latin typeface="宋体" panose="02010600030101010101" pitchFamily="2" charset="-122"/>
              <a:ea typeface="楷体" panose="02010609060101010101" charset="-122"/>
            </a:endParaRPr>
          </a:p>
        </p:txBody>
      </p:sp>
      <p:sp>
        <p:nvSpPr>
          <p:cNvPr id="2281" name="AutoShape 9"/>
          <p:cNvSpPr/>
          <p:nvPr/>
        </p:nvSpPr>
        <p:spPr>
          <a:xfrm>
            <a:off x="468313" y="2997200"/>
            <a:ext cx="2447925" cy="2663825"/>
          </a:xfrm>
          <a:prstGeom prst="roundRect">
            <a:avLst>
              <a:gd name="adj" fmla="val 16667"/>
            </a:avLst>
          </a:prstGeom>
          <a:solidFill>
            <a:srgbClr val="CC99FF"/>
          </a:solidFill>
          <a:ln w="12700" cap="flat" cmpd="sng">
            <a:solidFill>
              <a:srgbClr val="99CCFF"/>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cxnSp>
        <p:nvCxnSpPr>
          <p:cNvPr id="2282" name="Line 10"/>
          <p:cNvCxnSpPr/>
          <p:nvPr/>
        </p:nvCxnSpPr>
        <p:spPr>
          <a:xfrm>
            <a:off x="468313" y="3644900"/>
            <a:ext cx="2447925" cy="0"/>
          </a:xfrm>
          <a:prstGeom prst="line">
            <a:avLst/>
          </a:prstGeom>
          <a:ln w="12700" cap="flat" cmpd="sng">
            <a:solidFill>
              <a:srgbClr val="47494B"/>
            </a:solidFill>
            <a:prstDash val="solid"/>
            <a:headEnd type="none" w="med" len="med"/>
            <a:tailEnd type="none" w="med" len="med"/>
          </a:ln>
        </p:spPr>
      </p:cxnSp>
      <p:sp>
        <p:nvSpPr>
          <p:cNvPr id="2283" name="Text Box 13"/>
          <p:cNvSpPr/>
          <p:nvPr/>
        </p:nvSpPr>
        <p:spPr>
          <a:xfrm>
            <a:off x="1116013" y="2492375"/>
            <a:ext cx="1441450" cy="3048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84" name="Text Box 15"/>
          <p:cNvSpPr/>
          <p:nvPr/>
        </p:nvSpPr>
        <p:spPr>
          <a:xfrm>
            <a:off x="754063" y="2997200"/>
            <a:ext cx="1946275" cy="64135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800" b="1">
                <a:solidFill>
                  <a:schemeClr val="tx1"/>
                </a:solidFill>
                <a:ea typeface="楷体" panose="02010609060101010101" charset="-122"/>
              </a:rPr>
              <a:t>制约因素多，管理不到位</a:t>
            </a:r>
            <a:r>
              <a:rPr lang="zh-CN" altLang="en-US" sz="1400">
                <a:solidFill>
                  <a:schemeClr val="tx1"/>
                </a:solidFill>
                <a:ea typeface="楷体" panose="02010609060101010101" charset="-122"/>
              </a:rPr>
              <a:t> </a:t>
            </a:r>
            <a:endParaRPr lang="zh-CN" altLang="en-US" sz="1400">
              <a:solidFill>
                <a:schemeClr val="tx1"/>
              </a:solidFill>
              <a:ea typeface="楷体" panose="02010609060101010101" charset="-122"/>
            </a:endParaRPr>
          </a:p>
        </p:txBody>
      </p:sp>
      <p:sp>
        <p:nvSpPr>
          <p:cNvPr id="2285" name="Text Box 16"/>
          <p:cNvSpPr/>
          <p:nvPr/>
        </p:nvSpPr>
        <p:spPr>
          <a:xfrm>
            <a:off x="3706813" y="3860800"/>
            <a:ext cx="2233612" cy="3048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86" name="Text Box 17"/>
          <p:cNvSpPr/>
          <p:nvPr/>
        </p:nvSpPr>
        <p:spPr>
          <a:xfrm>
            <a:off x="538163" y="3716338"/>
            <a:ext cx="2305050" cy="180022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600">
                <a:solidFill>
                  <a:schemeClr val="tx1"/>
                </a:solidFill>
                <a:ea typeface="楷体" panose="02010609060101010101" charset="-122"/>
              </a:rPr>
              <a:t>诸如：自身的管理水平、施工现场环境、劳动力需求状况、设计变更的影响、资金问题、物资供应问题、风险问题、以及其他建设相关方的影响等等。</a:t>
            </a:r>
            <a:r>
              <a:rPr lang="zh-CN" altLang="en-US" sz="1400">
                <a:solidFill>
                  <a:schemeClr val="tx1"/>
                </a:solidFill>
                <a:ea typeface="楷体" panose="02010609060101010101" charset="-122"/>
              </a:rPr>
              <a:t> </a:t>
            </a:r>
            <a:endParaRPr lang="zh-CN" altLang="en-US" sz="1400">
              <a:solidFill>
                <a:schemeClr val="tx1"/>
              </a:solidFill>
              <a:ea typeface="楷体" panose="02010609060101010101" charset="-122"/>
            </a:endParaRPr>
          </a:p>
        </p:txBody>
      </p:sp>
      <p:sp>
        <p:nvSpPr>
          <p:cNvPr id="2287" name="AutoShape 19"/>
          <p:cNvSpPr/>
          <p:nvPr/>
        </p:nvSpPr>
        <p:spPr>
          <a:xfrm>
            <a:off x="2987675" y="2997200"/>
            <a:ext cx="1223963" cy="2663825"/>
          </a:xfrm>
          <a:prstGeom prst="roundRect">
            <a:avLst>
              <a:gd name="adj" fmla="val 16667"/>
            </a:avLst>
          </a:prstGeom>
          <a:solidFill>
            <a:srgbClr val="CC99FF"/>
          </a:solidFill>
          <a:ln w="12700" cap="flat" cmpd="sng">
            <a:solidFill>
              <a:srgbClr val="99CCFF"/>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88" name="Text Box 21"/>
          <p:cNvSpPr/>
          <p:nvPr/>
        </p:nvSpPr>
        <p:spPr>
          <a:xfrm>
            <a:off x="3059113" y="3284538"/>
            <a:ext cx="1009650" cy="201295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800" b="1">
                <a:solidFill>
                  <a:schemeClr val="tx1"/>
                </a:solidFill>
                <a:ea typeface="楷体" panose="02010609060101010101" charset="-122"/>
              </a:rPr>
              <a:t>没有把握好进度、成本、质量之间的关系</a:t>
            </a:r>
            <a:br>
              <a:rPr lang="zh-CN" altLang="en-US" sz="1800" b="1">
                <a:solidFill>
                  <a:schemeClr val="tx1"/>
                </a:solidFill>
                <a:ea typeface="楷体" panose="02010609060101010101" charset="-122"/>
              </a:rPr>
            </a:br>
            <a:endParaRPr lang="zh-CN" altLang="en-US" sz="1800" b="1">
              <a:solidFill>
                <a:schemeClr val="tx1"/>
              </a:solidFill>
              <a:ea typeface="楷体" panose="02010609060101010101" charset="-122"/>
            </a:endParaRPr>
          </a:p>
        </p:txBody>
      </p:sp>
      <p:sp>
        <p:nvSpPr>
          <p:cNvPr id="2289" name="AutoShape 24"/>
          <p:cNvSpPr/>
          <p:nvPr/>
        </p:nvSpPr>
        <p:spPr>
          <a:xfrm>
            <a:off x="4284663" y="4149725"/>
            <a:ext cx="863600" cy="288925"/>
          </a:xfrm>
          <a:solidFill>
            <a:srgbClr val="99CC00"/>
          </a:solidFill>
          <a:ln w="12700" cap="flat" cmpd="sng">
            <a:solidFill>
              <a:srgbClr val="47494B"/>
            </a:solidFill>
            <a:prstDash val="solid"/>
            <a:headEnd type="none" w="med" len="med"/>
            <a:tailEnd type="none" w="med" len="med"/>
          </a:ln>
        </p:spPr>
        <p:txBody>
          <a:bodyPr/>
          <a:p>
            <a:endParaRPr lang="zh-CN" altLang="en-US"/>
          </a:p>
        </p:txBody>
      </p:sp>
      <p:sp>
        <p:nvSpPr>
          <p:cNvPr id="2290" name="Oval 27"/>
          <p:cNvSpPr/>
          <p:nvPr/>
        </p:nvSpPr>
        <p:spPr>
          <a:xfrm>
            <a:off x="1116013" y="2276475"/>
            <a:ext cx="2808287" cy="576263"/>
          </a:xfrm>
          <a:prstGeom prst="ellipse">
            <a:avLst/>
          </a:prstGeom>
          <a:solidFill>
            <a:srgbClr val="99CCFF"/>
          </a:solidFill>
          <a:ln w="38100" cap="flat" cmpd="sng">
            <a:solidFill>
              <a:srgbClr val="99CCFF"/>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b="1">
                <a:solidFill>
                  <a:srgbClr val="FF0000"/>
                </a:solidFill>
                <a:ea typeface="楷体" panose="02010609060101010101" charset="-122"/>
              </a:rPr>
              <a:t>存在的问题</a:t>
            </a:r>
            <a:endParaRPr lang="zh-CN" altLang="en-US" b="1">
              <a:solidFill>
                <a:srgbClr val="FF0000"/>
              </a:solidFill>
              <a:ea typeface="楷体" panose="02010609060101010101" charset="-122"/>
            </a:endParaRPr>
          </a:p>
        </p:txBody>
      </p:sp>
      <p:sp>
        <p:nvSpPr>
          <p:cNvPr id="2291" name="Oval 28"/>
          <p:cNvSpPr/>
          <p:nvPr/>
        </p:nvSpPr>
        <p:spPr>
          <a:xfrm>
            <a:off x="5435600" y="2276475"/>
            <a:ext cx="2808288" cy="576263"/>
          </a:xfrm>
          <a:prstGeom prst="ellipse">
            <a:avLst/>
          </a:prstGeom>
          <a:solidFill>
            <a:srgbClr val="99CCFF"/>
          </a:solidFill>
          <a:ln w="38100" cap="flat" cmpd="sng">
            <a:solidFill>
              <a:srgbClr val="99CCFF"/>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b="1">
                <a:solidFill>
                  <a:srgbClr val="FF0000"/>
                </a:solidFill>
                <a:ea typeface="楷体" panose="02010609060101010101" charset="-122"/>
              </a:rPr>
              <a:t>解决的对策</a:t>
            </a:r>
            <a:endParaRPr lang="zh-CN" altLang="en-US" b="1">
              <a:solidFill>
                <a:srgbClr val="FF0000"/>
              </a:solidFill>
              <a:ea typeface="楷体" panose="02010609060101010101" charset="-122"/>
            </a:endParaRPr>
          </a:p>
        </p:txBody>
      </p:sp>
      <p:sp>
        <p:nvSpPr>
          <p:cNvPr id="2292" name="AutoShape 29"/>
          <p:cNvSpPr/>
          <p:nvPr/>
        </p:nvSpPr>
        <p:spPr>
          <a:xfrm>
            <a:off x="5292725" y="3068638"/>
            <a:ext cx="792163" cy="2592387"/>
          </a:xfrm>
          <a:prstGeom prst="roundRect">
            <a:avLst>
              <a:gd name="adj" fmla="val 16667"/>
            </a:avLst>
          </a:prstGeom>
          <a:solidFill>
            <a:srgbClr val="CC99FF"/>
          </a:solidFill>
          <a:ln w="12700" cap="flat" cmpd="sng">
            <a:solidFill>
              <a:srgbClr val="99CCFF"/>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93" name="Text Box 30"/>
          <p:cNvSpPr/>
          <p:nvPr/>
        </p:nvSpPr>
        <p:spPr>
          <a:xfrm>
            <a:off x="5364163" y="3355975"/>
            <a:ext cx="649287" cy="201295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800" b="1">
                <a:solidFill>
                  <a:schemeClr val="tx1"/>
                </a:solidFill>
                <a:ea typeface="楷体" panose="02010609060101010101" charset="-122"/>
              </a:rPr>
              <a:t>建高效团队，实施科学管理</a:t>
            </a:r>
            <a:r>
              <a:rPr lang="zh-CN" altLang="en-US" sz="1400">
                <a:solidFill>
                  <a:schemeClr val="tx1"/>
                </a:solidFill>
                <a:ea typeface="楷体" panose="02010609060101010101" charset="-122"/>
              </a:rPr>
              <a:t> </a:t>
            </a:r>
            <a:br>
              <a:rPr lang="zh-CN" altLang="en-US" sz="1800" b="1">
                <a:solidFill>
                  <a:schemeClr val="tx1"/>
                </a:solidFill>
                <a:ea typeface="楷体" panose="02010609060101010101" charset="-122"/>
              </a:rPr>
            </a:br>
            <a:endParaRPr lang="zh-CN" altLang="en-US" sz="1800" b="1">
              <a:solidFill>
                <a:schemeClr val="tx1"/>
              </a:solidFill>
              <a:ea typeface="楷体" panose="02010609060101010101" charset="-122"/>
            </a:endParaRPr>
          </a:p>
        </p:txBody>
      </p:sp>
      <p:sp>
        <p:nvSpPr>
          <p:cNvPr id="2294" name="AutoShape 31"/>
          <p:cNvSpPr/>
          <p:nvPr/>
        </p:nvSpPr>
        <p:spPr>
          <a:xfrm>
            <a:off x="6229350" y="3070225"/>
            <a:ext cx="792163" cy="2592388"/>
          </a:xfrm>
          <a:prstGeom prst="roundRect">
            <a:avLst>
              <a:gd name="adj" fmla="val 16667"/>
            </a:avLst>
          </a:prstGeom>
          <a:solidFill>
            <a:srgbClr val="CC99FF"/>
          </a:solidFill>
          <a:ln w="12700" cap="flat" cmpd="sng">
            <a:solidFill>
              <a:srgbClr val="99CCFF"/>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95" name="Text Box 32"/>
          <p:cNvSpPr/>
          <p:nvPr/>
        </p:nvSpPr>
        <p:spPr>
          <a:xfrm>
            <a:off x="6300788" y="3357563"/>
            <a:ext cx="649287" cy="228758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800" b="1">
                <a:solidFill>
                  <a:schemeClr val="tx1"/>
                </a:solidFill>
                <a:ea typeface="楷体" panose="02010609060101010101" charset="-122"/>
              </a:rPr>
              <a:t>以进度计划为主，制定其他计划</a:t>
            </a:r>
            <a:r>
              <a:rPr lang="zh-CN" altLang="en-US" sz="1400">
                <a:solidFill>
                  <a:schemeClr val="tx1"/>
                </a:solidFill>
                <a:ea typeface="楷体" panose="02010609060101010101" charset="-122"/>
              </a:rPr>
              <a:t> </a:t>
            </a:r>
            <a:br>
              <a:rPr lang="zh-CN" altLang="en-US" sz="1800" b="1">
                <a:solidFill>
                  <a:schemeClr val="tx1"/>
                </a:solidFill>
                <a:ea typeface="楷体" panose="02010609060101010101" charset="-122"/>
              </a:rPr>
            </a:br>
            <a:endParaRPr lang="zh-CN" altLang="en-US" sz="1800" b="1">
              <a:solidFill>
                <a:schemeClr val="tx1"/>
              </a:solidFill>
              <a:ea typeface="楷体" panose="02010609060101010101" charset="-122"/>
            </a:endParaRPr>
          </a:p>
        </p:txBody>
      </p:sp>
      <p:sp>
        <p:nvSpPr>
          <p:cNvPr id="2296" name="AutoShape 34"/>
          <p:cNvSpPr/>
          <p:nvPr/>
        </p:nvSpPr>
        <p:spPr>
          <a:xfrm>
            <a:off x="7164388" y="3068638"/>
            <a:ext cx="1152525" cy="2592387"/>
          </a:xfrm>
          <a:prstGeom prst="roundRect">
            <a:avLst>
              <a:gd name="adj" fmla="val 16667"/>
            </a:avLst>
          </a:prstGeom>
          <a:solidFill>
            <a:srgbClr val="CC99FF"/>
          </a:solidFill>
          <a:ln w="12700" cap="flat" cmpd="sng">
            <a:solidFill>
              <a:srgbClr val="99CCFF"/>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297" name="Text Box 35"/>
          <p:cNvSpPr/>
          <p:nvPr/>
        </p:nvSpPr>
        <p:spPr>
          <a:xfrm>
            <a:off x="7235825" y="3355975"/>
            <a:ext cx="1011238" cy="2074863"/>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1600" b="1">
                <a:solidFill>
                  <a:schemeClr val="tx1"/>
                </a:solidFill>
                <a:latin typeface="宋体" panose="02010600030101010101" pitchFamily="2" charset="-122"/>
                <a:ea typeface="楷体" panose="02010609060101010101" charset="-122"/>
              </a:rPr>
              <a:t>制定一个切实可行的工程计划，进行项目进度计划的检查与评价</a:t>
            </a:r>
            <a:r>
              <a:rPr lang="zh-CN" altLang="en-US" sz="1400">
                <a:solidFill>
                  <a:schemeClr val="tx1"/>
                </a:solidFill>
                <a:latin typeface="宋体" panose="02010600030101010101" pitchFamily="2" charset="-122"/>
                <a:ea typeface="楷体" panose="02010609060101010101" charset="-122"/>
              </a:rPr>
              <a:t> </a:t>
            </a:r>
            <a:br>
              <a:rPr lang="zh-CN" altLang="en-US" sz="1800" b="1">
                <a:solidFill>
                  <a:schemeClr val="tx1"/>
                </a:solidFill>
                <a:latin typeface="宋体" panose="02010600030101010101" pitchFamily="2" charset="-122"/>
                <a:ea typeface="楷体" panose="02010609060101010101" charset="-122"/>
              </a:rPr>
            </a:br>
            <a:endParaRPr lang="zh-CN" altLang="en-US" sz="1800" b="1">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0"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01" name="Rectangle 2"/>
          <p:cNvSpPr/>
          <p:nvPr/>
        </p:nvSpPr>
        <p:spPr>
          <a:xfrm>
            <a:off x="1474788"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四、材料管理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02" name="Rectangle 3"/>
          <p:cNvSpPr/>
          <p:nvPr/>
        </p:nvSpPr>
        <p:spPr>
          <a:xfrm>
            <a:off x="827088" y="1628775"/>
            <a:ext cx="8229600" cy="4525963"/>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ctr" eaLnBrk="1" hangingPunct="1">
              <a:lnSpc>
                <a:spcPct val="90000"/>
              </a:lnSpc>
              <a:spcBef>
                <a:spcPct val="20000"/>
              </a:spcBef>
              <a:buClrTx/>
              <a:buSzPct val="100000"/>
              <a:buFont typeface="Arial" panose="020B0604020202020204" pitchFamily="34" charset="0"/>
              <a:buNone/>
            </a:pPr>
            <a:br>
              <a:rPr lang="en-US" altLang="zh-CN" sz="3200">
                <a:solidFill>
                  <a:schemeClr val="tx1"/>
                </a:solidFill>
                <a:ea typeface="楷体" panose="02010609060101010101" charset="-122"/>
              </a:rPr>
            </a:br>
            <a:endParaRPr lang="en-US" altLang="zh-CN" sz="3200">
              <a:solidFill>
                <a:schemeClr val="tx1"/>
              </a:solidFill>
              <a:ea typeface="楷体" panose="02010609060101010101" charset="-122"/>
            </a:endParaRPr>
          </a:p>
        </p:txBody>
      </p:sp>
      <p:sp>
        <p:nvSpPr>
          <p:cNvPr id="2303" name="AutoShape 6" descr="安全管理"/>
          <p:cNvSpPr/>
          <p:nvPr/>
        </p:nvSpPr>
        <p:spPr>
          <a:xfrm>
            <a:off x="1403350" y="2997200"/>
            <a:ext cx="1512888" cy="1008063"/>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04" name="Text Box 7"/>
          <p:cNvSpPr/>
          <p:nvPr/>
        </p:nvSpPr>
        <p:spPr>
          <a:xfrm>
            <a:off x="1403350" y="3213100"/>
            <a:ext cx="1514475" cy="4572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2400" b="1">
                <a:solidFill>
                  <a:srgbClr val="FFFF00"/>
                </a:solidFill>
                <a:ea typeface="楷体" panose="02010609060101010101" charset="-122"/>
              </a:rPr>
              <a:t>材料管理</a:t>
            </a:r>
            <a:endParaRPr lang="zh-CN" altLang="en-US" sz="2400" b="1">
              <a:solidFill>
                <a:srgbClr val="FFFF00"/>
              </a:solidFill>
              <a:ea typeface="楷体" panose="02010609060101010101" charset="-122"/>
            </a:endParaRPr>
          </a:p>
        </p:txBody>
      </p:sp>
      <p:sp>
        <p:nvSpPr>
          <p:cNvPr id="2305" name="AutoShape 8" descr="安全管理"/>
          <p:cNvSpPr/>
          <p:nvPr/>
        </p:nvSpPr>
        <p:spPr>
          <a:xfrm>
            <a:off x="4572000" y="4437063"/>
            <a:ext cx="1944688"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06" name="Text Box 9"/>
          <p:cNvSpPr/>
          <p:nvPr/>
        </p:nvSpPr>
        <p:spPr>
          <a:xfrm>
            <a:off x="4570413" y="4508500"/>
            <a:ext cx="187325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三、注意事项</a:t>
            </a:r>
            <a:endParaRPr lang="zh-CN" altLang="en-US" b="1">
              <a:solidFill>
                <a:srgbClr val="FFFF00"/>
              </a:solidFill>
              <a:ea typeface="楷体" panose="02010609060101010101" charset="-122"/>
            </a:endParaRPr>
          </a:p>
        </p:txBody>
      </p:sp>
      <p:sp>
        <p:nvSpPr>
          <p:cNvPr id="2307" name="AutoShape 10"/>
          <p:cNvSpPr/>
          <p:nvPr/>
        </p:nvSpPr>
        <p:spPr>
          <a:xfrm>
            <a:off x="3922713" y="1916113"/>
            <a:ext cx="3313112" cy="3168650"/>
          </a:xfrm>
          <a:prstGeom prst="bracePair">
            <a:avLst>
              <a:gd name="adj" fmla="val 8333"/>
            </a:avLst>
          </a:prstGeom>
          <a:noFill/>
          <a:ln w="63500" cap="flat" cmpd="sng">
            <a:solidFill>
              <a:srgbClr val="FF66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08" name="AutoShape 11"/>
          <p:cNvSpPr/>
          <p:nvPr/>
        </p:nvSpPr>
        <p:spPr>
          <a:xfrm>
            <a:off x="2987675" y="3284538"/>
            <a:ext cx="863600" cy="360362"/>
          </a:xfrm>
          <a:prstGeom prst="notchedRightArrow">
            <a:avLst>
              <a:gd name="adj1" fmla="val 50000"/>
              <a:gd name="adj2" fmla="val 59079"/>
            </a:avLst>
          </a:prstGeom>
          <a:solidFill>
            <a:srgbClr val="FF6600"/>
          </a:solidFill>
          <a:ln w="12700" cap="flat" cmpd="sng">
            <a:solidFill>
              <a:srgbClr val="47494B"/>
            </a:solidFill>
            <a:prstDash val="solid"/>
            <a:miter/>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09" name="AutoShape 12" descr="安全管理"/>
          <p:cNvSpPr/>
          <p:nvPr/>
        </p:nvSpPr>
        <p:spPr>
          <a:xfrm>
            <a:off x="4572000" y="2205038"/>
            <a:ext cx="1944688" cy="719137"/>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10" name="Text Box 13"/>
          <p:cNvSpPr/>
          <p:nvPr/>
        </p:nvSpPr>
        <p:spPr>
          <a:xfrm>
            <a:off x="4641850" y="2205038"/>
            <a:ext cx="1873250" cy="7016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一、施工过程中的材料管理</a:t>
            </a:r>
            <a:endParaRPr lang="zh-CN" altLang="en-US" b="1">
              <a:solidFill>
                <a:srgbClr val="FFFF00"/>
              </a:solidFill>
              <a:ea typeface="楷体" panose="02010609060101010101" charset="-122"/>
            </a:endParaRPr>
          </a:p>
        </p:txBody>
      </p:sp>
      <p:sp>
        <p:nvSpPr>
          <p:cNvPr id="2311" name="AutoShape 15" descr="安全管理"/>
          <p:cNvSpPr/>
          <p:nvPr/>
        </p:nvSpPr>
        <p:spPr>
          <a:xfrm>
            <a:off x="4572000" y="3357563"/>
            <a:ext cx="1944688" cy="7207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12" name="Text Box 16"/>
          <p:cNvSpPr/>
          <p:nvPr/>
        </p:nvSpPr>
        <p:spPr>
          <a:xfrm>
            <a:off x="4570413" y="3357563"/>
            <a:ext cx="1873250" cy="7016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二、材料存放     发放管理</a:t>
            </a:r>
            <a:endParaRPr lang="zh-CN" altLang="en-US" b="1">
              <a:solidFill>
                <a:srgbClr val="FFFF00"/>
              </a:solidFill>
              <a:ea typeface="楷体" panose="02010609060101010101" charset="-122"/>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5"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16" name="Rectangle 2"/>
          <p:cNvSpPr/>
          <p:nvPr/>
        </p:nvSpPr>
        <p:spPr>
          <a:xfrm>
            <a:off x="1474788"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四、材料管理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17" name="Rectangle 3"/>
          <p:cNvSpPr/>
          <p:nvPr/>
        </p:nvSpPr>
        <p:spPr>
          <a:xfrm>
            <a:off x="468313" y="1484313"/>
            <a:ext cx="8229600" cy="4824412"/>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l" eaLnBrk="1" hangingPunct="1">
              <a:lnSpc>
                <a:spcPct val="90000"/>
              </a:lnSpc>
              <a:spcBef>
                <a:spcPct val="20000"/>
              </a:spcBef>
              <a:buClrTx/>
              <a:buSzPct val="100000"/>
              <a:buFont typeface="Arial" panose="020B0604020202020204" pitchFamily="34" charset="0"/>
              <a:buNone/>
            </a:pPr>
            <a:r>
              <a:rPr lang="en-US" altLang="zh-CN" sz="1800">
                <a:solidFill>
                  <a:schemeClr val="tx1"/>
                </a:solidFill>
                <a:latin typeface="宋体" panose="02010600030101010101" pitchFamily="2" charset="-122"/>
                <a:ea typeface="楷体" panose="02010609060101010101" charset="-122"/>
              </a:rPr>
              <a:t>  </a:t>
            </a:r>
            <a:r>
              <a:rPr lang="zh-CN" altLang="en-US" b="1">
                <a:solidFill>
                  <a:srgbClr val="FF0000"/>
                </a:solidFill>
                <a:latin typeface="宋体" panose="02010600030101010101" pitchFamily="2" charset="-122"/>
                <a:ea typeface="楷体" panose="02010609060101010101" charset="-122"/>
              </a:rPr>
              <a:t>（一）施工过程中的材料管理</a:t>
            </a:r>
            <a:r>
              <a:rPr lang="zh-CN" altLang="en-US" sz="1800">
                <a:solidFill>
                  <a:schemeClr val="tx1"/>
                </a:solidFill>
                <a:latin typeface="宋体" panose="02010600030101010101" pitchFamily="2" charset="-122"/>
                <a:ea typeface="楷体" panose="02010609060101010101" charset="-122"/>
              </a:rPr>
              <a:t> </a:t>
            </a:r>
            <a:br>
              <a:rPr lang="zh-CN" altLang="en-US" sz="1800">
                <a:solidFill>
                  <a:schemeClr val="tx1"/>
                </a:solidFill>
                <a:latin typeface="宋体" panose="02010600030101010101" pitchFamily="2" charset="-122"/>
                <a:ea typeface="楷体" panose="02010609060101010101" charset="-122"/>
              </a:rPr>
            </a:b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施工过程是劳动对象“加工”、“改造”的过程，是材料消耗的过程，称为“牺牲”过程或使用过程。使用过程中材料管理的中心任务就是检查、验证进场施工所用材料的质量，妥善保管进场的物资，严格、合理地使用各种材料，降低消耗，保证实现管理目标。 </a:t>
            </a:r>
            <a:br>
              <a:rPr lang="zh-CN" altLang="en-US" sz="1800">
                <a:solidFill>
                  <a:schemeClr val="tx1"/>
                </a:solidFill>
                <a:latin typeface="宋体" panose="02010600030101010101" pitchFamily="2" charset="-122"/>
                <a:ea typeface="楷体" panose="02010609060101010101" charset="-122"/>
              </a:rPr>
            </a:br>
            <a:r>
              <a:rPr lang="en-US" altLang="zh-CN" sz="1800">
                <a:solidFill>
                  <a:schemeClr val="tx1"/>
                </a:solidFill>
                <a:latin typeface="宋体" panose="02010600030101010101" pitchFamily="2" charset="-122"/>
                <a:ea typeface="楷体" panose="02010609060101010101" charset="-122"/>
              </a:rPr>
              <a:t>1</a:t>
            </a:r>
            <a:r>
              <a:rPr lang="zh-CN" altLang="en-US" sz="1800">
                <a:solidFill>
                  <a:schemeClr val="tx1"/>
                </a:solidFill>
                <a:latin typeface="宋体" panose="02010600030101010101" pitchFamily="2" charset="-122"/>
                <a:ea typeface="楷体" panose="02010609060101010101" charset="-122"/>
              </a:rPr>
              <a:t>、施工前的准备工作：这是现场材料管理的开始，为材料管理创造良好的环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境和提供必要的条件。其主要内容如下。</a:t>
            </a:r>
            <a:r>
              <a:rPr lang="en-US" altLang="zh-CN" sz="1800">
                <a:solidFill>
                  <a:schemeClr val="tx1"/>
                </a:solidFill>
                <a:latin typeface="宋体" panose="02010600030101010101" pitchFamily="2" charset="-122"/>
                <a:ea typeface="楷体" panose="02010609060101010101" charset="-122"/>
              </a:rPr>
              <a:t>(1)</a:t>
            </a:r>
            <a:r>
              <a:rPr lang="zh-CN" altLang="en-US" sz="1800">
                <a:solidFill>
                  <a:schemeClr val="tx1"/>
                </a:solidFill>
                <a:latin typeface="宋体" panose="02010600030101010101" pitchFamily="2" charset="-122"/>
                <a:ea typeface="楷体" panose="02010609060101010101" charset="-122"/>
              </a:rPr>
              <a:t>了解工程进度要求，掌握各</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类材料的需用量和质量要求。</a:t>
            </a:r>
            <a:r>
              <a:rPr lang="en-US" altLang="zh-CN" sz="1800">
                <a:solidFill>
                  <a:schemeClr val="tx1"/>
                </a:solidFill>
                <a:latin typeface="宋体" panose="02010600030101010101" pitchFamily="2" charset="-122"/>
                <a:ea typeface="楷体" panose="02010609060101010101" charset="-122"/>
              </a:rPr>
              <a:t>(2)</a:t>
            </a:r>
            <a:r>
              <a:rPr lang="zh-CN" altLang="en-US" sz="1800">
                <a:solidFill>
                  <a:schemeClr val="tx1"/>
                </a:solidFill>
                <a:latin typeface="宋体" panose="02010600030101010101" pitchFamily="2" charset="-122"/>
                <a:ea typeface="楷体" panose="02010609060101010101" charset="-122"/>
              </a:rPr>
              <a:t>了解材料的供应方式。</a:t>
            </a:r>
            <a:r>
              <a:rPr lang="en-US" altLang="zh-CN" sz="1800">
                <a:solidFill>
                  <a:schemeClr val="tx1"/>
                </a:solidFill>
                <a:latin typeface="宋体" panose="02010600030101010101" pitchFamily="2" charset="-122"/>
                <a:ea typeface="楷体" panose="02010609060101010101" charset="-122"/>
              </a:rPr>
              <a:t>(3)</a:t>
            </a:r>
            <a:r>
              <a:rPr lang="zh-CN" altLang="en-US" sz="1800">
                <a:solidFill>
                  <a:schemeClr val="tx1"/>
                </a:solidFill>
                <a:latin typeface="宋体" panose="02010600030101010101" pitchFamily="2" charset="-122"/>
                <a:ea typeface="楷体" panose="02010609060101010101" charset="-122"/>
              </a:rPr>
              <a:t>确定材料管理</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目标，与供应部门签订供应合同。</a:t>
            </a:r>
            <a:r>
              <a:rPr lang="en-US" altLang="zh-CN" sz="1800">
                <a:solidFill>
                  <a:schemeClr val="tx1"/>
                </a:solidFill>
                <a:latin typeface="宋体" panose="02010600030101010101" pitchFamily="2" charset="-122"/>
                <a:ea typeface="楷体" panose="02010609060101010101" charset="-122"/>
              </a:rPr>
              <a:t>(4)</a:t>
            </a:r>
            <a:r>
              <a:rPr lang="zh-CN" altLang="en-US" sz="1800">
                <a:solidFill>
                  <a:schemeClr val="tx1"/>
                </a:solidFill>
                <a:latin typeface="宋体" panose="02010600030101010101" pitchFamily="2" charset="-122"/>
                <a:ea typeface="楷体" panose="02010609060101010101" charset="-122"/>
              </a:rPr>
              <a:t>作好现场材料平面布置规划。</a:t>
            </a:r>
            <a:r>
              <a:rPr lang="en-US" altLang="zh-CN" sz="1800">
                <a:solidFill>
                  <a:schemeClr val="tx1"/>
                </a:solidFill>
                <a:latin typeface="宋体" panose="02010600030101010101" pitchFamily="2" charset="-122"/>
                <a:ea typeface="楷体" panose="02010609060101010101" charset="-122"/>
              </a:rPr>
              <a:t>(5)</a:t>
            </a:r>
            <a:r>
              <a:rPr lang="zh-CN" altLang="en-US" sz="1800">
                <a:solidFill>
                  <a:schemeClr val="tx1"/>
                </a:solidFill>
                <a:latin typeface="宋体" panose="02010600030101010101" pitchFamily="2" charset="-122"/>
                <a:ea typeface="楷体" panose="02010609060101010101" charset="-122"/>
              </a:rPr>
              <a:t>作</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好场地、仓库、道路等设施及有关任务的准备。 </a:t>
            </a:r>
            <a:br>
              <a:rPr lang="zh-CN" altLang="en-US" sz="1800">
                <a:solidFill>
                  <a:schemeClr val="tx1"/>
                </a:solidFill>
                <a:latin typeface="宋体" panose="02010600030101010101" pitchFamily="2" charset="-122"/>
                <a:ea typeface="楷体" panose="02010609060101010101" charset="-122"/>
              </a:rPr>
            </a:br>
            <a:r>
              <a:rPr lang="en-US" altLang="zh-CN" sz="1800" b="1">
                <a:solidFill>
                  <a:srgbClr val="FF0000"/>
                </a:solidFill>
                <a:latin typeface="宋体" panose="02010600030101010101" pitchFamily="2" charset="-122"/>
                <a:ea typeface="楷体" panose="02010609060101010101" charset="-122"/>
              </a:rPr>
              <a:t>2</a:t>
            </a:r>
            <a:r>
              <a:rPr lang="zh-CN" altLang="en-US" sz="1800" b="1">
                <a:solidFill>
                  <a:srgbClr val="FF0000"/>
                </a:solidFill>
                <a:latin typeface="宋体" panose="02010600030101010101" pitchFamily="2" charset="-122"/>
                <a:ea typeface="楷体" panose="02010609060101010101" charset="-122"/>
              </a:rPr>
              <a:t>、施工中的组织管理工作：这是现场材料管理和管理目标的实施阶段，其</a:t>
            </a:r>
            <a:endParaRPr lang="zh-CN" altLang="en-US" sz="1800" b="1">
              <a:solidFill>
                <a:srgbClr val="FF0000"/>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主要内容如下。</a:t>
            </a:r>
            <a:r>
              <a:rPr lang="en-US" altLang="zh-CN" sz="1800" b="1">
                <a:solidFill>
                  <a:srgbClr val="FF0000"/>
                </a:solidFill>
                <a:latin typeface="宋体" panose="02010600030101010101" pitchFamily="2" charset="-122"/>
                <a:ea typeface="楷体" panose="02010609060101010101" charset="-122"/>
              </a:rPr>
              <a:t>(1)</a:t>
            </a:r>
            <a:r>
              <a:rPr lang="zh-CN" altLang="en-US" sz="1800" b="1">
                <a:solidFill>
                  <a:srgbClr val="FF0000"/>
                </a:solidFill>
                <a:latin typeface="宋体" panose="02010600030101010101" pitchFamily="2" charset="-122"/>
                <a:ea typeface="楷体" panose="02010609060101010101" charset="-122"/>
              </a:rPr>
              <a:t>合理安排材料进场，作好现场材料验收。</a:t>
            </a:r>
            <a:r>
              <a:rPr lang="en-US" altLang="zh-CN" sz="1800" b="1">
                <a:solidFill>
                  <a:srgbClr val="FF0000"/>
                </a:solidFill>
                <a:latin typeface="宋体" panose="02010600030101010101" pitchFamily="2" charset="-122"/>
                <a:ea typeface="楷体" panose="02010609060101010101" charset="-122"/>
              </a:rPr>
              <a:t>(2)</a:t>
            </a:r>
            <a:r>
              <a:rPr lang="zh-CN" altLang="en-US" sz="1800" b="1">
                <a:solidFill>
                  <a:srgbClr val="FF0000"/>
                </a:solidFill>
                <a:latin typeface="宋体" panose="02010600030101010101" pitchFamily="2" charset="-122"/>
                <a:ea typeface="楷体" panose="02010609060101010101" charset="-122"/>
              </a:rPr>
              <a:t>履行供</a:t>
            </a:r>
            <a:endParaRPr lang="zh-CN" altLang="en-US" sz="1800" b="1">
              <a:solidFill>
                <a:srgbClr val="FF0000"/>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应合同，保证施工需要。</a:t>
            </a:r>
            <a:r>
              <a:rPr lang="en-US" altLang="zh-CN" sz="1800" b="1">
                <a:solidFill>
                  <a:srgbClr val="FF0000"/>
                </a:solidFill>
                <a:latin typeface="宋体" panose="02010600030101010101" pitchFamily="2" charset="-122"/>
                <a:ea typeface="楷体" panose="02010609060101010101" charset="-122"/>
              </a:rPr>
              <a:t>(3)</a:t>
            </a:r>
            <a:r>
              <a:rPr lang="zh-CN" altLang="en-US" sz="1800" b="1">
                <a:solidFill>
                  <a:srgbClr val="FF0000"/>
                </a:solidFill>
                <a:latin typeface="宋体" panose="02010600030101010101" pitchFamily="2" charset="-122"/>
                <a:ea typeface="楷体" panose="02010609060101010101" charset="-122"/>
              </a:rPr>
              <a:t>掌握施工进度变化，及时调整材料配套供应</a:t>
            </a:r>
            <a:endParaRPr lang="zh-CN" altLang="en-US" sz="1800" b="1">
              <a:solidFill>
                <a:srgbClr val="FF0000"/>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计划。</a:t>
            </a:r>
            <a:r>
              <a:rPr lang="en-US" altLang="zh-CN" sz="1800" b="1">
                <a:solidFill>
                  <a:srgbClr val="FF0000"/>
                </a:solidFill>
                <a:latin typeface="宋体" panose="02010600030101010101" pitchFamily="2" charset="-122"/>
                <a:ea typeface="楷体" panose="02010609060101010101" charset="-122"/>
              </a:rPr>
              <a:t>(4)</a:t>
            </a:r>
            <a:r>
              <a:rPr lang="zh-CN" altLang="en-US" sz="1800" b="1">
                <a:solidFill>
                  <a:srgbClr val="FF0000"/>
                </a:solidFill>
                <a:latin typeface="宋体" panose="02010600030101010101" pitchFamily="2" charset="-122"/>
                <a:ea typeface="楷体" panose="02010609060101010101" charset="-122"/>
              </a:rPr>
              <a:t>加强现场物资保管，减少损失和浪费，防止丢失。</a:t>
            </a:r>
            <a:r>
              <a:rPr lang="en-US" altLang="zh-CN" sz="1800" b="1">
                <a:solidFill>
                  <a:srgbClr val="FF0000"/>
                </a:solidFill>
                <a:latin typeface="宋体" panose="02010600030101010101" pitchFamily="2" charset="-122"/>
                <a:ea typeface="楷体" panose="02010609060101010101" charset="-122"/>
              </a:rPr>
              <a:t>(5)</a:t>
            </a:r>
            <a:r>
              <a:rPr lang="zh-CN" altLang="en-US" sz="1800" b="1">
                <a:solidFill>
                  <a:srgbClr val="FF0000"/>
                </a:solidFill>
                <a:latin typeface="宋体" panose="02010600030101010101" pitchFamily="2" charset="-122"/>
                <a:ea typeface="楷体" panose="02010609060101010101" charset="-122"/>
              </a:rPr>
              <a:t>组织料</a:t>
            </a:r>
            <a:endParaRPr lang="zh-CN" altLang="en-US" sz="1800" b="1">
              <a:solidFill>
                <a:srgbClr val="FF0000"/>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具的合理使用。</a:t>
            </a:r>
            <a:r>
              <a:rPr lang="zh-CN" altLang="en-US" sz="1800">
                <a:solidFill>
                  <a:schemeClr val="tx1"/>
                </a:solidFill>
                <a:latin typeface="宋体" panose="02010600030101010101" pitchFamily="2" charset="-122"/>
                <a:ea typeface="楷体" panose="02010609060101010101" charset="-122"/>
              </a:rPr>
              <a:t> </a:t>
            </a:r>
            <a:br>
              <a:rPr lang="zh-CN" altLang="en-US" sz="1800">
                <a:solidFill>
                  <a:schemeClr val="tx1"/>
                </a:solidFill>
                <a:latin typeface="宋体" panose="02010600030101010101" pitchFamily="2" charset="-122"/>
                <a:ea typeface="楷体" panose="02010609060101010101" charset="-122"/>
              </a:rPr>
            </a:b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0"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21" name="Rectangle 2"/>
          <p:cNvSpPr/>
          <p:nvPr/>
        </p:nvSpPr>
        <p:spPr>
          <a:xfrm>
            <a:off x="1474788"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四、材料管理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22" name="Rectangle 3"/>
          <p:cNvSpPr/>
          <p:nvPr/>
        </p:nvSpPr>
        <p:spPr>
          <a:xfrm>
            <a:off x="457200" y="1600200"/>
            <a:ext cx="8229600" cy="4525963"/>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l" eaLnBrk="1" hangingPunct="1">
              <a:lnSpc>
                <a:spcPct val="90000"/>
              </a:lnSpc>
              <a:spcBef>
                <a:spcPct val="20000"/>
              </a:spcBef>
              <a:buClrTx/>
              <a:buSzPct val="100000"/>
              <a:buFont typeface="Arial" panose="020B0604020202020204" pitchFamily="34" charset="0"/>
              <a:buNone/>
            </a:pPr>
            <a:br>
              <a:rPr lang="en-US" altLang="zh-CN" sz="1800">
                <a:solidFill>
                  <a:schemeClr val="tx1"/>
                </a:solidFill>
                <a:latin typeface="宋体" panose="02010600030101010101" pitchFamily="2" charset="-122"/>
                <a:ea typeface="楷体" panose="02010609060101010101" charset="-122"/>
              </a:rPr>
            </a:br>
            <a:r>
              <a:rPr lang="en-US" altLang="zh-CN" sz="1800">
                <a:solidFill>
                  <a:schemeClr val="tx1"/>
                </a:solidFill>
                <a:latin typeface="宋体" panose="02010600030101010101" pitchFamily="2" charset="-122"/>
                <a:ea typeface="楷体" panose="02010609060101010101" charset="-122"/>
              </a:rPr>
              <a:t>3</a:t>
            </a:r>
            <a:r>
              <a:rPr lang="zh-CN" altLang="en-US" sz="1800">
                <a:solidFill>
                  <a:schemeClr val="tx1"/>
                </a:solidFill>
                <a:latin typeface="宋体" panose="02010600030101010101" pitchFamily="2" charset="-122"/>
                <a:ea typeface="楷体" panose="02010609060101010101" charset="-122"/>
              </a:rPr>
              <a:t>、施工收尾阶段：施工即将结束时，现场管理工作的主要内容有：</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en-US" altLang="zh-CN" sz="1800">
                <a:solidFill>
                  <a:schemeClr val="tx1"/>
                </a:solidFill>
                <a:latin typeface="宋体" panose="02010600030101010101" pitchFamily="2" charset="-122"/>
                <a:ea typeface="楷体" panose="02010609060101010101" charset="-122"/>
              </a:rPr>
              <a:t>(1)</a:t>
            </a:r>
            <a:r>
              <a:rPr lang="zh-CN" altLang="en-US" sz="1800">
                <a:solidFill>
                  <a:schemeClr val="tx1"/>
                </a:solidFill>
                <a:latin typeface="宋体" panose="02010600030101010101" pitchFamily="2" charset="-122"/>
                <a:ea typeface="楷体" panose="02010609060101010101" charset="-122"/>
              </a:rPr>
              <a:t>根据收尾工程，清理料具，并填写单个项目的</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材料平衡表</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en-US" altLang="zh-CN" sz="1800">
                <a:solidFill>
                  <a:schemeClr val="tx1"/>
                </a:solidFill>
                <a:latin typeface="宋体" panose="02010600030101010101" pitchFamily="2" charset="-122"/>
                <a:ea typeface="楷体" panose="02010609060101010101" charset="-122"/>
              </a:rPr>
              <a:t>(2)</a:t>
            </a:r>
            <a:r>
              <a:rPr lang="zh-CN" altLang="en-US" sz="1800">
                <a:solidFill>
                  <a:schemeClr val="tx1"/>
                </a:solidFill>
                <a:latin typeface="宋体" panose="02010600030101010101" pitchFamily="2" charset="-122"/>
                <a:ea typeface="楷体" panose="02010609060101010101" charset="-122"/>
              </a:rPr>
              <a:t>施工单位统计各自承担项目剩余材料的品名和数量，多余材料处理。</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en-US" altLang="zh-CN" sz="1800">
                <a:solidFill>
                  <a:schemeClr val="tx1"/>
                </a:solidFill>
                <a:latin typeface="宋体" panose="02010600030101010101" pitchFamily="2" charset="-122"/>
                <a:ea typeface="楷体" panose="02010609060101010101" charset="-122"/>
              </a:rPr>
              <a:t>(3)</a:t>
            </a:r>
            <a:r>
              <a:rPr lang="zh-CN" altLang="en-US" sz="1800">
                <a:solidFill>
                  <a:schemeClr val="tx1"/>
                </a:solidFill>
                <a:latin typeface="宋体" panose="02010600030101010101" pitchFamily="2" charset="-122"/>
                <a:ea typeface="楷体" panose="02010609060101010101" charset="-122"/>
              </a:rPr>
              <a:t>及时拆除临时设备；</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en-US" altLang="zh-CN" sz="1800">
                <a:solidFill>
                  <a:schemeClr val="tx1"/>
                </a:solidFill>
                <a:latin typeface="宋体" panose="02010600030101010101" pitchFamily="2" charset="-122"/>
                <a:ea typeface="楷体" panose="02010609060101010101" charset="-122"/>
              </a:rPr>
              <a:t>(4)</a:t>
            </a:r>
            <a:r>
              <a:rPr lang="zh-CN" altLang="en-US" sz="1800">
                <a:solidFill>
                  <a:schemeClr val="tx1"/>
                </a:solidFill>
                <a:latin typeface="宋体" panose="02010600030101010101" pitchFamily="2" charset="-122"/>
                <a:ea typeface="楷体" panose="02010609060101010101" charset="-122"/>
              </a:rPr>
              <a:t>做好废旧物资的回收和移交。</a:t>
            </a:r>
            <a:r>
              <a:rPr lang="zh-CN" altLang="en-US" sz="1800">
                <a:solidFill>
                  <a:schemeClr val="tx1"/>
                </a:solidFill>
                <a:ea typeface="楷体" panose="02010609060101010101" charset="-122"/>
              </a:rPr>
              <a:t> </a:t>
            </a:r>
            <a:endParaRPr lang="zh-CN" altLang="en-US" sz="1800">
              <a:solidFill>
                <a:schemeClr val="tx1"/>
              </a:solidFill>
              <a:ea typeface="楷体" panose="02010609060101010101" charset="-122"/>
            </a:endParaRPr>
          </a:p>
        </p:txBody>
      </p:sp>
      <p:graphicFrame>
        <p:nvGraphicFramePr>
          <p:cNvPr id="2323" name="Object 4"/>
          <p:cNvGraphicFramePr>
            <a:graphicFrameLocks noChangeAspect="1"/>
          </p:cNvGraphicFramePr>
          <p:nvPr/>
        </p:nvGraphicFramePr>
        <p:xfrm>
          <a:off x="3708400" y="2552700"/>
          <a:ext cx="1368425" cy="1233488"/>
        </p:xfrm>
        <a:graphic>
          <a:graphicData uri="http://schemas.openxmlformats.org/presentationml/2006/ole">
            <mc:AlternateContent xmlns:mc="http://schemas.openxmlformats.org/markup-compatibility/2006">
              <mc:Choice xmlns:v="urn:schemas-microsoft-com:vml" Requires="v">
                <p:oleObj spid="_x0000_s3077" name="" showAsIcon="1" r:id="rId1" imgW="914400" imgH="611505" progId="Excel.Sheet.8">
                  <p:embed/>
                </p:oleObj>
              </mc:Choice>
              <mc:Fallback>
                <p:oleObj name="" showAsIcon="1" r:id="rId1" imgW="914400" imgH="611505" progId="Excel.Sheet.8">
                  <p:embed/>
                  <p:pic>
                    <p:nvPicPr>
                      <p:cNvPr id="0" name="图片 3076"/>
                      <p:cNvPicPr/>
                      <p:nvPr/>
                    </p:nvPicPr>
                    <p:blipFill>
                      <a:blip r:embed="rId2"/>
                      <a:stretch>
                        <a:fillRect/>
                      </a:stretch>
                    </p:blipFill>
                    <p:spPr>
                      <a:xfrm>
                        <a:off x="3708400" y="2552700"/>
                        <a:ext cx="1368425" cy="1233488"/>
                      </a:xfrm>
                      <a:prstGeom prst="rect">
                        <a:avLst/>
                      </a:prstGeom>
                      <a:noFill/>
                      <a:ln w="38100">
                        <a:noFill/>
                        <a:miter/>
                      </a:ln>
                    </p:spPr>
                  </p:pic>
                </p:oleObj>
              </mc:Fallback>
            </mc:AlternateContent>
          </a:graphicData>
        </a:graphic>
      </p:graphicFrame>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6"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27" name="Rectangle 2"/>
          <p:cNvSpPr/>
          <p:nvPr/>
        </p:nvSpPr>
        <p:spPr>
          <a:xfrm>
            <a:off x="1474788"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四、材料管理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28" name="Rectangle 5"/>
          <p:cNvSpPr/>
          <p:nvPr/>
        </p:nvSpPr>
        <p:spPr>
          <a:xfrm>
            <a:off x="468313" y="1484313"/>
            <a:ext cx="8229600" cy="4525962"/>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b="1">
                <a:solidFill>
                  <a:srgbClr val="FF0000"/>
                </a:solidFill>
                <a:latin typeface="宋体" panose="02010600030101010101" pitchFamily="2" charset="-122"/>
                <a:ea typeface="楷体" panose="02010609060101010101" charset="-122"/>
              </a:rPr>
              <a:t>（二）、材料存放发放管理</a:t>
            </a:r>
            <a:endParaRPr lang="zh-CN" altLang="en-US" b="1">
              <a:solidFill>
                <a:srgbClr val="FF0000"/>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br>
              <a:rPr lang="zh-CN" altLang="en-US" sz="1800">
                <a:solidFill>
                  <a:schemeClr val="tx1"/>
                </a:solidFill>
                <a:latin typeface="宋体" panose="02010600030101010101" pitchFamily="2" charset="-122"/>
                <a:ea typeface="楷体" panose="02010609060101010101" charset="-122"/>
              </a:rPr>
            </a:br>
            <a:r>
              <a:rPr lang="zh-CN" altLang="en-US" sz="1800">
                <a:solidFill>
                  <a:schemeClr val="tx1"/>
                </a:solidFill>
                <a:latin typeface="宋体" panose="02010600030101010101" pitchFamily="2" charset="-122"/>
                <a:ea typeface="楷体" panose="02010609060101010101" charset="-122"/>
              </a:rPr>
              <a:t>　　材料购回至使用是有一定时间差的。在这段时间内</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应加强材料存放管理，不能因保管不善而降低使用寿命或发生遗失、被盗等情况。</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主要应注意两点： </a:t>
            </a:r>
            <a:br>
              <a:rPr lang="zh-CN" altLang="en-US" sz="1800">
                <a:solidFill>
                  <a:schemeClr val="tx1"/>
                </a:solidFill>
                <a:latin typeface="宋体" panose="02010600030101010101" pitchFamily="2" charset="-122"/>
                <a:ea typeface="楷体" panose="02010609060101010101" charset="-122"/>
              </a:rPr>
            </a:br>
            <a:r>
              <a:rPr lang="zh-CN" altLang="en-US" sz="1800">
                <a:solidFill>
                  <a:schemeClr val="tx1"/>
                </a:solidFill>
                <a:latin typeface="宋体" panose="02010600030101010101" pitchFamily="2" charset="-122"/>
                <a:ea typeface="楷体" panose="02010609060101010101" charset="-122"/>
              </a:rPr>
              <a:t>　　其一，专门库房，妥善存放。材料应存放于符合要求的专门材料库房，否则，会降低材料的使用寿命。如电线电缆、线管及配件等材料，应避免潮湿、雨淋。</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其二，标识清楚，分类存放。并做好记录和统计，以便于后期的物资移交和归还。</a:t>
            </a:r>
            <a:endParaRPr lang="zh-CN" altLang="en-US" sz="1800">
              <a:solidFill>
                <a:schemeClr val="tx1"/>
              </a:solidFill>
              <a:latin typeface="宋体" panose="02010600030101010101" pitchFamily="2" charset="-122"/>
              <a:ea typeface="楷体" panose="02010609060101010101" charset="-122"/>
            </a:endParaRPr>
          </a:p>
          <a:p>
            <a:pPr marL="342900" lvl="0" indent="-342900" algn="l" eaLnBrk="1" hangingPunct="1">
              <a:lnSpc>
                <a:spcPct val="90000"/>
              </a:lnSpc>
              <a:spcBef>
                <a:spcPct val="2000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另外对于材料的发放，要实行“先进先出，推陈储新”的原则，施工单位的物资耗用应结合分部、分项工程的核算、严格实行限额</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定额领料制度，在施工前必须由施工单位开签限额领料单，限额领料单必须按栏目要求填写，不可缺项。对贵重和用量较大的物品，可以根据使用情况，凭领料小票分多次发放。对易破损的物品，材料员在发放时需作较详细的验交，并由领用双方在凭证上签字认可。</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1"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32" name="Rectangle 2"/>
          <p:cNvSpPr/>
          <p:nvPr/>
        </p:nvSpPr>
        <p:spPr>
          <a:xfrm>
            <a:off x="1474788" y="404813"/>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四、材料管理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33" name="Rectangle 3"/>
          <p:cNvSpPr/>
          <p:nvPr/>
        </p:nvSpPr>
        <p:spPr>
          <a:xfrm>
            <a:off x="457200" y="1600200"/>
            <a:ext cx="8229600" cy="4525963"/>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42900" lvl="0" indent="-342900" algn="ctr" eaLnBrk="1" hangingPunct="1">
              <a:lnSpc>
                <a:spcPct val="90000"/>
              </a:lnSpc>
              <a:spcBef>
                <a:spcPct val="20000"/>
              </a:spcBef>
              <a:buClrTx/>
              <a:buSzPct val="100000"/>
              <a:buFont typeface="Arial" panose="020B0604020202020204" pitchFamily="34" charset="0"/>
              <a:buNone/>
            </a:pPr>
            <a:br>
              <a:rPr lang="en-US" altLang="zh-CN" sz="3200">
                <a:solidFill>
                  <a:schemeClr val="tx1"/>
                </a:solidFill>
                <a:ea typeface="楷体" panose="02010609060101010101" charset="-122"/>
              </a:rPr>
            </a:br>
            <a:endParaRPr lang="en-US" altLang="zh-CN" sz="3200">
              <a:solidFill>
                <a:schemeClr val="tx1"/>
              </a:solidFill>
              <a:ea typeface="楷体" panose="02010609060101010101" charset="-122"/>
            </a:endParaRPr>
          </a:p>
        </p:txBody>
      </p:sp>
      <p:sp>
        <p:nvSpPr>
          <p:cNvPr id="2334" name="Rectangle 4"/>
          <p:cNvSpPr/>
          <p:nvPr/>
        </p:nvSpPr>
        <p:spPr>
          <a:xfrm>
            <a:off x="1042988" y="2662238"/>
            <a:ext cx="7048500" cy="2044700"/>
          </a:xfrm>
          <a:prstGeom prst="rect">
            <a:avLst/>
          </a:prstGeom>
          <a:noFill/>
          <a:ln w="9525">
            <a:noFill/>
          </a:ln>
        </p:spPr>
        <p:txBody>
          <a:bodyPr anchor="ctr" anchorCtr="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45720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（三）注意事项</a:t>
            </a:r>
            <a:endParaRPr lang="zh-CN" altLang="en-US" b="1">
              <a:solidFill>
                <a:schemeClr val="tx1"/>
              </a:solidFill>
              <a:latin typeface="宋体" panose="02010600030101010101" pitchFamily="2" charset="-122"/>
              <a:ea typeface="楷体" panose="02010609060101010101" charset="-122"/>
            </a:endParaRPr>
          </a:p>
          <a:p>
            <a:pPr marL="0" lvl="0" indent="457200" algn="l" eaLnBrk="1" hangingPunct="1">
              <a:lnSpc>
                <a:spcPct val="100000"/>
              </a:lnSpc>
              <a:spcBef>
                <a:spcPct val="0"/>
              </a:spcBef>
              <a:buClrTx/>
              <a:buSzPct val="100000"/>
              <a:buFont typeface="Arial" panose="020B0604020202020204" pitchFamily="34" charset="0"/>
              <a:buNone/>
            </a:pPr>
            <a:endParaRPr lang="zh-CN" altLang="en-US" sz="1800">
              <a:solidFill>
                <a:schemeClr val="tx1"/>
              </a:solidFill>
              <a:ea typeface="楷体" panose="02010609060101010101" charset="-122"/>
            </a:endParaRPr>
          </a:p>
          <a:p>
            <a:pPr marL="0" lvl="0" indent="45720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项目部是工程材料的使用、保管部门，并负责工余料、拆旧料的汇集和移交工作。保管过程中应采取防盗、（必要时）防雨、防晒、防霉变措施。 </a:t>
            </a:r>
            <a:endParaRPr lang="zh-CN" altLang="en-US" sz="1800" b="1">
              <a:solidFill>
                <a:srgbClr val="FF0000"/>
              </a:solidFill>
              <a:latin typeface="宋体" panose="02010600030101010101" pitchFamily="2" charset="-122"/>
              <a:ea typeface="楷体" panose="02010609060101010101" charset="-122"/>
            </a:endParaRPr>
          </a:p>
          <a:p>
            <a:pPr marL="0" lvl="0" indent="45720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项目部应配备专（兼）职材料员，负责材料的管理工作，对工程中消耗的材料也要以适宜的方式建立台帐，做到帐物相符、收支平衡。</a:t>
            </a:r>
            <a:r>
              <a:rPr lang="zh-CN" altLang="en-US" sz="1800" b="1">
                <a:solidFill>
                  <a:srgbClr val="FF0000"/>
                </a:solidFill>
                <a:ea typeface="楷体" panose="02010609060101010101" charset="-122"/>
              </a:rPr>
              <a:t> </a:t>
            </a:r>
            <a:endParaRPr lang="zh-CN" altLang="en-US" sz="1800" b="1">
              <a:solidFill>
                <a:srgbClr val="FF0000"/>
              </a:solidFill>
              <a:ea typeface="楷体" panose="02010609060101010101" charset="-122"/>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7"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38"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339" name="Rectangle 2"/>
          <p:cNvSpPr/>
          <p:nvPr/>
        </p:nvSpPr>
        <p:spPr>
          <a:xfrm>
            <a:off x="1474788" y="404813"/>
            <a:ext cx="35306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五、文明施工管理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40" name="AutoShape 4" descr="安全管理"/>
          <p:cNvSpPr/>
          <p:nvPr/>
        </p:nvSpPr>
        <p:spPr>
          <a:xfrm>
            <a:off x="684213" y="2924175"/>
            <a:ext cx="1511300" cy="1008063"/>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41" name="Text Box 5"/>
          <p:cNvSpPr/>
          <p:nvPr/>
        </p:nvSpPr>
        <p:spPr>
          <a:xfrm>
            <a:off x="609600" y="2997200"/>
            <a:ext cx="1658938" cy="823913"/>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2400" b="1">
                <a:solidFill>
                  <a:srgbClr val="FF0000"/>
                </a:solidFill>
                <a:ea typeface="楷体" panose="02010609060101010101" charset="-122"/>
              </a:rPr>
              <a:t>文明施工管理</a:t>
            </a:r>
            <a:endParaRPr lang="zh-CN" altLang="en-US" sz="2400" b="1">
              <a:solidFill>
                <a:srgbClr val="FF0000"/>
              </a:solidFill>
              <a:ea typeface="楷体" panose="02010609060101010101" charset="-122"/>
            </a:endParaRPr>
          </a:p>
        </p:txBody>
      </p:sp>
      <p:sp>
        <p:nvSpPr>
          <p:cNvPr id="2342" name="AutoShape 6" descr="安全管理"/>
          <p:cNvSpPr/>
          <p:nvPr/>
        </p:nvSpPr>
        <p:spPr>
          <a:xfrm>
            <a:off x="3924300" y="3644900"/>
            <a:ext cx="2952750"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43" name="Text Box 7"/>
          <p:cNvSpPr/>
          <p:nvPr/>
        </p:nvSpPr>
        <p:spPr>
          <a:xfrm>
            <a:off x="3922713" y="3716338"/>
            <a:ext cx="2595562"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en-US" altLang="zh-CN" b="1">
                <a:solidFill>
                  <a:srgbClr val="FF0000"/>
                </a:solidFill>
                <a:ea typeface="楷体" panose="02010609060101010101" charset="-122"/>
              </a:rPr>
              <a:t> </a:t>
            </a:r>
            <a:r>
              <a:rPr lang="zh-CN" altLang="en-US" b="1">
                <a:solidFill>
                  <a:srgbClr val="FF0000"/>
                </a:solidFill>
                <a:ea typeface="楷体" panose="02010609060101010101" charset="-122"/>
              </a:rPr>
              <a:t>三、持证上岗要求</a:t>
            </a:r>
            <a:endParaRPr lang="zh-CN" altLang="en-US" b="1">
              <a:solidFill>
                <a:srgbClr val="FF0000"/>
              </a:solidFill>
              <a:ea typeface="楷体" panose="02010609060101010101" charset="-122"/>
            </a:endParaRPr>
          </a:p>
        </p:txBody>
      </p:sp>
      <p:sp>
        <p:nvSpPr>
          <p:cNvPr id="2344" name="AutoShape 8"/>
          <p:cNvSpPr/>
          <p:nvPr/>
        </p:nvSpPr>
        <p:spPr>
          <a:xfrm>
            <a:off x="3276600" y="1844675"/>
            <a:ext cx="4392613" cy="3529013"/>
          </a:xfrm>
          <a:prstGeom prst="bracePair">
            <a:avLst>
              <a:gd name="adj" fmla="val 8333"/>
            </a:avLst>
          </a:prstGeom>
          <a:noFill/>
          <a:ln w="63500" cap="flat" cmpd="sng">
            <a:solidFill>
              <a:srgbClr val="FF66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45" name="AutoShape 9"/>
          <p:cNvSpPr/>
          <p:nvPr/>
        </p:nvSpPr>
        <p:spPr>
          <a:xfrm>
            <a:off x="2339975" y="3213100"/>
            <a:ext cx="863600" cy="360363"/>
          </a:xfrm>
          <a:prstGeom prst="notchedRightArrow">
            <a:avLst>
              <a:gd name="adj1" fmla="val 50000"/>
              <a:gd name="adj2" fmla="val 59079"/>
            </a:avLst>
          </a:prstGeom>
          <a:solidFill>
            <a:srgbClr val="FF6600"/>
          </a:solidFill>
          <a:ln w="12700" cap="flat" cmpd="sng">
            <a:solidFill>
              <a:srgbClr val="47494B"/>
            </a:solidFill>
            <a:prstDash val="solid"/>
            <a:miter/>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46" name="AutoShape 10" descr="安全管理"/>
          <p:cNvSpPr/>
          <p:nvPr/>
        </p:nvSpPr>
        <p:spPr>
          <a:xfrm>
            <a:off x="3924300" y="1989138"/>
            <a:ext cx="3024188" cy="719137"/>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47" name="Text Box 11"/>
          <p:cNvSpPr/>
          <p:nvPr/>
        </p:nvSpPr>
        <p:spPr>
          <a:xfrm>
            <a:off x="3922713" y="1989138"/>
            <a:ext cx="3027362" cy="7016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0000"/>
                </a:solidFill>
                <a:ea typeface="楷体" panose="02010609060101010101" charset="-122"/>
              </a:rPr>
              <a:t>一、劳动防护用品的      穿戴与使用</a:t>
            </a:r>
            <a:endParaRPr lang="zh-CN" altLang="en-US" b="1">
              <a:solidFill>
                <a:srgbClr val="FF0000"/>
              </a:solidFill>
              <a:ea typeface="楷体" panose="02010609060101010101" charset="-122"/>
            </a:endParaRPr>
          </a:p>
        </p:txBody>
      </p:sp>
      <p:sp>
        <p:nvSpPr>
          <p:cNvPr id="2348" name="AutoShape 12" descr="安全管理"/>
          <p:cNvSpPr/>
          <p:nvPr/>
        </p:nvSpPr>
        <p:spPr>
          <a:xfrm>
            <a:off x="3924300" y="2924175"/>
            <a:ext cx="3024188"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49" name="Text Box 13"/>
          <p:cNvSpPr/>
          <p:nvPr/>
        </p:nvSpPr>
        <p:spPr>
          <a:xfrm>
            <a:off x="3922713" y="2997200"/>
            <a:ext cx="266700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0000"/>
                </a:solidFill>
                <a:ea typeface="楷体" panose="02010609060101010101" charset="-122"/>
              </a:rPr>
              <a:t>二、行为举止方面</a:t>
            </a:r>
            <a:endParaRPr lang="zh-CN" altLang="en-US" b="1">
              <a:solidFill>
                <a:srgbClr val="FF0000"/>
              </a:solidFill>
              <a:ea typeface="楷体" panose="02010609060101010101" charset="-122"/>
            </a:endParaRPr>
          </a:p>
        </p:txBody>
      </p:sp>
      <p:sp>
        <p:nvSpPr>
          <p:cNvPr id="2350" name="AutoShape 14" descr="安全管理"/>
          <p:cNvSpPr/>
          <p:nvPr/>
        </p:nvSpPr>
        <p:spPr>
          <a:xfrm>
            <a:off x="3924300" y="4365625"/>
            <a:ext cx="2952750" cy="792163"/>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351" name="Text Box 15"/>
          <p:cNvSpPr/>
          <p:nvPr/>
        </p:nvSpPr>
        <p:spPr>
          <a:xfrm>
            <a:off x="3778250" y="4438650"/>
            <a:ext cx="3171825" cy="7016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0000"/>
                </a:solidFill>
                <a:ea typeface="楷体" panose="02010609060101010101" charset="-122"/>
              </a:rPr>
              <a:t>四、安全警示标志的         悬挂与置放</a:t>
            </a:r>
            <a:endParaRPr lang="zh-CN" altLang="en-US" b="1">
              <a:solidFill>
                <a:srgbClr val="FF0000"/>
              </a:solidFill>
              <a:ea typeface="楷体" panose="02010609060101010101" charset="-122"/>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4"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55" name="Rectangle 2"/>
          <p:cNvSpPr/>
          <p:nvPr/>
        </p:nvSpPr>
        <p:spPr>
          <a:xfrm>
            <a:off x="1474788" y="404813"/>
            <a:ext cx="35306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五、文明施工管理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56" name="Rectangle 3"/>
          <p:cNvSpPr/>
          <p:nvPr/>
        </p:nvSpPr>
        <p:spPr>
          <a:xfrm>
            <a:off x="684213" y="1557338"/>
            <a:ext cx="7856537" cy="369252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（一）劳动防护用品的穿戴与使用</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600" b="1">
                <a:solidFill>
                  <a:schemeClr val="tx1"/>
                </a:solidFill>
                <a:latin typeface="宋体" panose="02010600030101010101" pitchFamily="2" charset="-122"/>
                <a:ea typeface="楷体" panose="02010609060101010101" charset="-122"/>
              </a:rPr>
              <a:t>    </a:t>
            </a:r>
            <a:r>
              <a:rPr lang="zh-CN" altLang="en-US" sz="1800" b="1">
                <a:solidFill>
                  <a:srgbClr val="FF0000"/>
                </a:solidFill>
                <a:latin typeface="宋体" panose="02010600030101010101" pitchFamily="2" charset="-122"/>
                <a:ea typeface="楷体" panose="02010609060101010101" charset="-122"/>
              </a:rPr>
              <a:t>各施工单位应当按照个人劳动防护用品管理办法的规定，加强对从业人员劳动防护用品的领用、保管、使用、更新等情况的监督及检查，确保施工人员按使用规则正确穿戴和使用防护用品。</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① 防护着装的穿着</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施工人员应统一穿着服装。</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② 工作鞋的穿着</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施工人员在工作期间应按规定穿着符合</a:t>
            </a:r>
            <a:r>
              <a:rPr lang="en-US" altLang="zh-CN" sz="1800">
                <a:solidFill>
                  <a:schemeClr val="tx1"/>
                </a:solidFill>
                <a:latin typeface="宋体" panose="02010600030101010101" pitchFamily="2" charset="-122"/>
                <a:ea typeface="楷体" panose="02010609060101010101" charset="-122"/>
              </a:rPr>
              <a:t>GB12011-200</a:t>
            </a:r>
            <a:r>
              <a:rPr lang="zh-CN" altLang="en-US" sz="1800">
                <a:solidFill>
                  <a:schemeClr val="tx1"/>
                </a:solidFill>
                <a:latin typeface="宋体" panose="02010600030101010101" pitchFamily="2" charset="-122"/>
                <a:ea typeface="楷体" panose="02010609060101010101" charset="-122"/>
              </a:rPr>
              <a:t>9</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电绝缘鞋通用技术</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条件</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的绝缘鞋。不允许穿凉鞋、拖鞋进入施工现场。</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③ 防护手套的使用</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登高作业人员和从事物体搬运工作的人员以及在严寒冰冻气候下的施工人员，在工作期间应当按规定佩戴防护手套（布质或纱质手</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套）或防寒手套。</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9"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60" name="Rectangle 2"/>
          <p:cNvSpPr/>
          <p:nvPr/>
        </p:nvSpPr>
        <p:spPr>
          <a:xfrm>
            <a:off x="1474788" y="404813"/>
            <a:ext cx="3386137"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五、文明施工管理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61" name="Rectangle 3"/>
          <p:cNvSpPr/>
          <p:nvPr/>
        </p:nvSpPr>
        <p:spPr>
          <a:xfrm>
            <a:off x="684213" y="1557338"/>
            <a:ext cx="7856537" cy="448468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en-US" altLang="zh-CN" sz="1800">
                <a:solidFill>
                  <a:schemeClr val="tx1"/>
                </a:solidFill>
                <a:latin typeface="宋体" panose="02010600030101010101" pitchFamily="2" charset="-122"/>
                <a:ea typeface="楷体" panose="02010609060101010101" charset="-122"/>
              </a:rPr>
              <a:t>④ </a:t>
            </a:r>
            <a:r>
              <a:rPr lang="zh-CN" altLang="en-US" sz="1800">
                <a:solidFill>
                  <a:schemeClr val="tx1"/>
                </a:solidFill>
                <a:latin typeface="宋体" panose="02010600030101010101" pitchFamily="2" charset="-122"/>
                <a:ea typeface="楷体" panose="02010609060101010101" charset="-122"/>
              </a:rPr>
              <a:t>安全帽的使用</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从事线路施工人员，在施工期间应按规定正确佩戴符合G</a:t>
            </a:r>
            <a:r>
              <a:rPr lang="en-US" altLang="zh-CN" sz="1800">
                <a:solidFill>
                  <a:schemeClr val="tx1"/>
                </a:solidFill>
                <a:latin typeface="宋体" panose="02010600030101010101" pitchFamily="2" charset="-122"/>
                <a:ea typeface="楷体" panose="02010609060101010101" charset="-122"/>
              </a:rPr>
              <a:t>B2811-</a:t>
            </a:r>
            <a:r>
              <a:rPr lang="zh-CN" altLang="en-US" sz="1800">
                <a:solidFill>
                  <a:schemeClr val="tx1"/>
                </a:solidFill>
                <a:latin typeface="宋体" panose="02010600030101010101" pitchFamily="2" charset="-122"/>
                <a:ea typeface="楷体" panose="02010609060101010101" charset="-122"/>
              </a:rPr>
              <a:t>2007标准的盔式、复合衬、塑料安全帽。安全帽应当有厂名、厂址、型号、生产日期、</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合格证和安监证。佩戴安全帽时，帽衬与帽壳内顶应保持</a:t>
            </a:r>
            <a:r>
              <a:rPr lang="en-US" altLang="zh-CN" sz="1800">
                <a:solidFill>
                  <a:schemeClr val="tx1"/>
                </a:solidFill>
                <a:latin typeface="宋体" panose="02010600030101010101" pitchFamily="2" charset="-122"/>
                <a:ea typeface="楷体" panose="02010609060101010101" charset="-122"/>
              </a:rPr>
              <a:t>25-50MM</a:t>
            </a:r>
            <a:r>
              <a:rPr lang="zh-CN" altLang="en-US" sz="1800">
                <a:solidFill>
                  <a:schemeClr val="tx1"/>
                </a:solidFill>
                <a:latin typeface="宋体" panose="02010600030101010101" pitchFamily="2" charset="-122"/>
                <a:ea typeface="楷体" panose="02010609060101010101" charset="-122"/>
              </a:rPr>
              <a:t>空间，扣好下颏，戴正安全帽。</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施工班组长和专、兼职安全员应经常检查施工人员的安全帽是否完好，当</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发现损坏时，应及时更换，以保持安全帽符合规定要求。</a:t>
            </a:r>
            <a:r>
              <a:rPr lang="zh-CN" altLang="en-US" sz="1800" b="1">
                <a:solidFill>
                  <a:srgbClr val="FF0000"/>
                </a:solidFill>
                <a:latin typeface="宋体" panose="02010600030101010101" pitchFamily="2" charset="-122"/>
                <a:ea typeface="楷体" panose="02010609060101010101" charset="-122"/>
              </a:rPr>
              <a:t>安全帽的使用期限不应超过两年半时间。</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⑤ </a:t>
            </a:r>
            <a:r>
              <a:rPr lang="zh-CN" altLang="en-US" sz="1800">
                <a:solidFill>
                  <a:schemeClr val="tx1"/>
                </a:solidFill>
                <a:latin typeface="宋体" panose="02010600030101010101" pitchFamily="2" charset="-122"/>
                <a:ea typeface="楷体" panose="02010609060101010101" charset="-122"/>
              </a:rPr>
              <a:t>安全带的使用</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登高作业人员在上杆、登塔等高处作业时，必须正确佩戴符安全带，安全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带的带体上应有合格证等标志。</a:t>
            </a:r>
            <a:r>
              <a:rPr lang="zh-CN" altLang="en-US" sz="1800" b="1">
                <a:solidFill>
                  <a:srgbClr val="FF0000"/>
                </a:solidFill>
                <a:latin typeface="宋体" panose="02010600030101010101" pitchFamily="2" charset="-122"/>
                <a:ea typeface="楷体" panose="02010609060101010101" charset="-122"/>
              </a:rPr>
              <a:t>安全带的使用要求是：安全带应做垂直</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悬挂，高挂低用，必须挂在牢固的闭合的构件上</a:t>
            </a:r>
            <a:r>
              <a:rPr lang="zh-CN" altLang="en-US" sz="1800">
                <a:solidFill>
                  <a:schemeClr val="tx1"/>
                </a:solidFill>
                <a:latin typeface="宋体" panose="02010600030101010101" pitchFamily="2" charset="-122"/>
                <a:ea typeface="楷体" panose="02010609060101010101" charset="-122"/>
              </a:rPr>
              <a:t>；当做水平位置悬挂使</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用时，注意防止摆动和碰撞；不准将绳打结使用，也不准将钩直接挂在不</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牢固物上；安全带使用两年后，应按批量抽验一次；使用频繁的安全带，</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要经常进行外观检查，发现异常时，应立即更换新的安全带。</a:t>
            </a:r>
            <a:r>
              <a:rPr lang="zh-CN" altLang="en-US" sz="1800" b="1">
                <a:solidFill>
                  <a:srgbClr val="FF0000"/>
                </a:solidFill>
                <a:latin typeface="宋体" panose="02010600030101010101" pitchFamily="2" charset="-122"/>
                <a:ea typeface="楷体" panose="02010609060101010101" charset="-122"/>
              </a:rPr>
              <a:t>安全带使</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用期为</a:t>
            </a:r>
            <a:r>
              <a:rPr lang="en-US" altLang="zh-CN" sz="1800" b="1">
                <a:solidFill>
                  <a:srgbClr val="FF0000"/>
                </a:solidFill>
                <a:latin typeface="宋体" panose="02010600030101010101" pitchFamily="2" charset="-122"/>
                <a:ea typeface="楷体" panose="02010609060101010101" charset="-122"/>
              </a:rPr>
              <a:t>3</a:t>
            </a:r>
            <a:r>
              <a:rPr lang="zh-CN" altLang="en-US" sz="1800" b="1">
                <a:solidFill>
                  <a:srgbClr val="FF0000"/>
                </a:solidFill>
                <a:latin typeface="宋体" panose="02010600030101010101" pitchFamily="2" charset="-122"/>
                <a:ea typeface="楷体" panose="02010609060101010101" charset="-122"/>
              </a:rPr>
              <a:t>～</a:t>
            </a:r>
            <a:r>
              <a:rPr lang="en-US" altLang="zh-CN" sz="1800" b="1">
                <a:solidFill>
                  <a:srgbClr val="FF0000"/>
                </a:solidFill>
                <a:latin typeface="宋体" panose="02010600030101010101" pitchFamily="2" charset="-122"/>
                <a:ea typeface="楷体" panose="02010609060101010101" charset="-122"/>
              </a:rPr>
              <a:t>5</a:t>
            </a:r>
            <a:r>
              <a:rPr lang="zh-CN" altLang="en-US" sz="1800" b="1">
                <a:solidFill>
                  <a:srgbClr val="FF0000"/>
                </a:solidFill>
                <a:latin typeface="宋体" panose="02010600030101010101" pitchFamily="2" charset="-122"/>
                <a:ea typeface="楷体" panose="02010609060101010101" charset="-122"/>
              </a:rPr>
              <a:t>年，发现异常应提前报废。</a:t>
            </a:r>
            <a:endParaRPr lang="zh-CN" altLang="en-US" sz="1800" b="1">
              <a:solidFill>
                <a:srgbClr val="FF0000"/>
              </a:solidFill>
              <a:latin typeface="宋体" panose="02010600030101010101" pitchFamily="2" charset="-122"/>
              <a:ea typeface="楷体" panose="02010609060101010101" charset="-122"/>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7"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078"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079"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080" name="AutoShape 5" descr="安全管理"/>
          <p:cNvSpPr/>
          <p:nvPr/>
        </p:nvSpPr>
        <p:spPr>
          <a:xfrm>
            <a:off x="1116013" y="2997200"/>
            <a:ext cx="1512887" cy="1008063"/>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081" name="Text Box 6"/>
          <p:cNvSpPr/>
          <p:nvPr/>
        </p:nvSpPr>
        <p:spPr>
          <a:xfrm>
            <a:off x="1116013" y="3213100"/>
            <a:ext cx="1514475" cy="457200"/>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2400" b="1">
                <a:solidFill>
                  <a:srgbClr val="FFFF00"/>
                </a:solidFill>
                <a:ea typeface="楷体" panose="02010609060101010101" charset="-122"/>
              </a:rPr>
              <a:t>安全管理</a:t>
            </a:r>
            <a:endParaRPr lang="zh-CN" altLang="en-US" sz="2400" b="1">
              <a:solidFill>
                <a:srgbClr val="FFFF00"/>
              </a:solidFill>
              <a:ea typeface="楷体" panose="02010609060101010101" charset="-122"/>
            </a:endParaRPr>
          </a:p>
        </p:txBody>
      </p:sp>
      <p:sp>
        <p:nvSpPr>
          <p:cNvPr id="2082" name="AutoShape 9" descr="安全管理"/>
          <p:cNvSpPr/>
          <p:nvPr/>
        </p:nvSpPr>
        <p:spPr>
          <a:xfrm>
            <a:off x="4284663" y="2133600"/>
            <a:ext cx="1944687"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083" name="Text Box 10"/>
          <p:cNvSpPr/>
          <p:nvPr/>
        </p:nvSpPr>
        <p:spPr>
          <a:xfrm>
            <a:off x="4283075" y="2205038"/>
            <a:ext cx="187325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一、概      念</a:t>
            </a:r>
            <a:endParaRPr lang="zh-CN" altLang="en-US" b="1">
              <a:solidFill>
                <a:srgbClr val="FFFF00"/>
              </a:solidFill>
              <a:ea typeface="楷体" panose="02010609060101010101" charset="-122"/>
            </a:endParaRPr>
          </a:p>
        </p:txBody>
      </p:sp>
      <p:sp>
        <p:nvSpPr>
          <p:cNvPr id="2084" name="AutoShape 11"/>
          <p:cNvSpPr/>
          <p:nvPr/>
        </p:nvSpPr>
        <p:spPr>
          <a:xfrm>
            <a:off x="3635375" y="1916113"/>
            <a:ext cx="3313113" cy="3168650"/>
          </a:xfrm>
          <a:prstGeom prst="bracePair">
            <a:avLst>
              <a:gd name="adj" fmla="val 8333"/>
            </a:avLst>
          </a:prstGeom>
          <a:noFill/>
          <a:ln w="63500" cap="flat" cmpd="sng">
            <a:solidFill>
              <a:srgbClr val="FF6600"/>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085" name="AutoShape 12"/>
          <p:cNvSpPr/>
          <p:nvPr/>
        </p:nvSpPr>
        <p:spPr>
          <a:xfrm>
            <a:off x="2700338" y="3284538"/>
            <a:ext cx="863600" cy="360362"/>
          </a:xfrm>
          <a:prstGeom prst="notchedRightArrow">
            <a:avLst>
              <a:gd name="adj1" fmla="val 50000"/>
              <a:gd name="adj2" fmla="val 59079"/>
            </a:avLst>
          </a:prstGeom>
          <a:solidFill>
            <a:srgbClr val="FF6600"/>
          </a:solidFill>
          <a:ln w="12700" cap="flat" cmpd="sng">
            <a:solidFill>
              <a:srgbClr val="47494B"/>
            </a:solidFill>
            <a:prstDash val="solid"/>
            <a:miter/>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086" name="AutoShape 13" descr="安全管理"/>
          <p:cNvSpPr/>
          <p:nvPr/>
        </p:nvSpPr>
        <p:spPr>
          <a:xfrm>
            <a:off x="4284663" y="3213100"/>
            <a:ext cx="1944687"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087" name="Text Box 14"/>
          <p:cNvSpPr/>
          <p:nvPr/>
        </p:nvSpPr>
        <p:spPr>
          <a:xfrm>
            <a:off x="4283075" y="3213100"/>
            <a:ext cx="187325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二、主要内容</a:t>
            </a:r>
            <a:endParaRPr lang="zh-CN" altLang="en-US" b="1">
              <a:solidFill>
                <a:srgbClr val="FFFF00"/>
              </a:solidFill>
              <a:ea typeface="楷体" panose="02010609060101010101" charset="-122"/>
            </a:endParaRPr>
          </a:p>
        </p:txBody>
      </p:sp>
      <p:sp>
        <p:nvSpPr>
          <p:cNvPr id="2088" name="Text Box 15"/>
          <p:cNvSpPr/>
          <p:nvPr/>
        </p:nvSpPr>
        <p:spPr>
          <a:xfrm>
            <a:off x="4065588" y="4221163"/>
            <a:ext cx="187325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主要内容</a:t>
            </a:r>
            <a:endParaRPr lang="zh-CN" altLang="en-US" b="1">
              <a:solidFill>
                <a:srgbClr val="FFFF00"/>
              </a:solidFill>
              <a:ea typeface="楷体" panose="02010609060101010101" charset="-122"/>
            </a:endParaRPr>
          </a:p>
        </p:txBody>
      </p:sp>
      <p:sp>
        <p:nvSpPr>
          <p:cNvPr id="2089" name="AutoShape 16" descr="安全管理"/>
          <p:cNvSpPr/>
          <p:nvPr/>
        </p:nvSpPr>
        <p:spPr>
          <a:xfrm>
            <a:off x="4284663" y="4292600"/>
            <a:ext cx="1944687" cy="504825"/>
          </a:xfrm>
          <a:prstGeom prst="roundRect">
            <a:avLst>
              <a:gd name="adj" fmla="val 16667"/>
            </a:avLst>
          </a:prstGeom>
          <a:solidFill>
            <a:srgbClr val="0033CC"/>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090" name="Text Box 17"/>
          <p:cNvSpPr/>
          <p:nvPr/>
        </p:nvSpPr>
        <p:spPr>
          <a:xfrm>
            <a:off x="4283075" y="4292600"/>
            <a:ext cx="1873250" cy="3968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b="1">
                <a:solidFill>
                  <a:srgbClr val="FFFF00"/>
                </a:solidFill>
                <a:ea typeface="楷体" panose="02010609060101010101" charset="-122"/>
              </a:rPr>
              <a:t>三、常用缩语</a:t>
            </a:r>
            <a:endParaRPr lang="zh-CN" altLang="en-US" b="1">
              <a:solidFill>
                <a:srgbClr val="FFFF00"/>
              </a:solidFill>
              <a:ea typeface="楷体" panose="02010609060101010101" charset="-122"/>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4"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65" name="Rectangle 2"/>
          <p:cNvSpPr/>
          <p:nvPr/>
        </p:nvSpPr>
        <p:spPr>
          <a:xfrm>
            <a:off x="1474788" y="404813"/>
            <a:ext cx="3386137"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五、文明施工管理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66" name="Rectangle 3"/>
          <p:cNvSpPr/>
          <p:nvPr/>
        </p:nvSpPr>
        <p:spPr>
          <a:xfrm>
            <a:off x="684213" y="1557338"/>
            <a:ext cx="7856537" cy="2868612"/>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（二）行为举止方面</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sz="1800" b="1">
                <a:solidFill>
                  <a:srgbClr val="FF0000"/>
                </a:solidFill>
                <a:latin typeface="宋体" panose="02010600030101010101" pitchFamily="2" charset="-122"/>
                <a:ea typeface="楷体" panose="02010609060101010101" charset="-122"/>
              </a:rPr>
              <a:t>所有施工人员进入施工现场应做到：仪容整洁、举止得体、礼貌用语、文明施工、遵章守纪，确保安全，以充分体现公司的良好形象。</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① </a:t>
            </a:r>
            <a:r>
              <a:rPr lang="zh-CN" altLang="en-US" sz="1800">
                <a:solidFill>
                  <a:schemeClr val="tx1"/>
                </a:solidFill>
                <a:latin typeface="宋体" panose="02010600030101010101" pitchFamily="2" charset="-122"/>
                <a:ea typeface="楷体" panose="02010609060101010101" charset="-122"/>
              </a:rPr>
              <a:t>所有施工人员在施工现场作业时，必须严格遵守各项安全生产制度</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和规定要求，自觉服从客户（包括随工、监理）的管理；</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② </a:t>
            </a:r>
            <a:r>
              <a:rPr lang="zh-CN" altLang="en-US" sz="1800">
                <a:solidFill>
                  <a:schemeClr val="tx1"/>
                </a:solidFill>
                <a:latin typeface="宋体" panose="02010600030101010101" pitchFamily="2" charset="-122"/>
                <a:ea typeface="楷体" panose="02010609060101010101" charset="-122"/>
              </a:rPr>
              <a:t>施工人员应注意个人及企业形象，不得蓄长发、敞怀或 赤膊；不得在禁烟场所吸烟、随地吐痰、打闹、嬉骂；不得酒后作业。</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③ </a:t>
            </a:r>
            <a:r>
              <a:rPr lang="zh-CN" altLang="en-US" sz="1800">
                <a:solidFill>
                  <a:schemeClr val="tx1"/>
                </a:solidFill>
                <a:latin typeface="宋体" panose="02010600030101010101" pitchFamily="2" charset="-122"/>
                <a:ea typeface="楷体" panose="02010609060101010101" charset="-122"/>
              </a:rPr>
              <a:t>进出入工地时需与相关人员打招呼，并按要求及时到安保部门登</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记、办理证件，服从管理；禁止与任何人发生任何口角冲突；禁止与施工现场周围居民、用户、路人发生争吵、打架事件；</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9"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70" name="Rectangle 2"/>
          <p:cNvSpPr/>
          <p:nvPr/>
        </p:nvSpPr>
        <p:spPr>
          <a:xfrm>
            <a:off x="1474788" y="404813"/>
            <a:ext cx="3603625"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五、文明施工管理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71" name="Rectangle 3"/>
          <p:cNvSpPr/>
          <p:nvPr/>
        </p:nvSpPr>
        <p:spPr>
          <a:xfrm>
            <a:off x="611188" y="1916113"/>
            <a:ext cx="7856537" cy="228758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en-US" altLang="zh-CN" sz="1800" b="1">
                <a:solidFill>
                  <a:schemeClr val="tx1"/>
                </a:solidFill>
                <a:ea typeface="楷体" panose="02010609060101010101" charset="-122"/>
              </a:rPr>
              <a:t>④ </a:t>
            </a:r>
            <a:r>
              <a:rPr lang="zh-CN" altLang="en-US" sz="1800">
                <a:solidFill>
                  <a:schemeClr val="tx1"/>
                </a:solidFill>
                <a:latin typeface="宋体" panose="02010600030101010101" pitchFamily="2" charset="-122"/>
                <a:ea typeface="楷体" panose="02010609060101010101" charset="-122"/>
              </a:rPr>
              <a:t>爱护物品，不得损坏和随意搬动各种消防设施和器材；严格遵守管理规定、防火安全规定、临时用电规定和用水规定；</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ea typeface="楷体" panose="02010609060101010101" charset="-122"/>
              </a:rPr>
              <a:t>⑤ </a:t>
            </a:r>
            <a:r>
              <a:rPr lang="zh-CN" altLang="en-US" sz="1800">
                <a:solidFill>
                  <a:schemeClr val="tx1"/>
                </a:solidFill>
                <a:latin typeface="宋体" panose="02010600030101010101" pitchFamily="2" charset="-122"/>
                <a:ea typeface="楷体" panose="02010609060101010101" charset="-122"/>
              </a:rPr>
              <a:t>施工中应做到文明施工、清洁生产。施工过程中的废弃物品不得随意丢</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弃，应分类存放；现场物品需保持清洁、整齐，每天施工完毕后需将现场</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打扫干净；</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ea typeface="楷体" panose="02010609060101010101" charset="-122"/>
              </a:rPr>
              <a:t>⑥ </a:t>
            </a:r>
            <a:r>
              <a:rPr lang="zh-CN" altLang="en-US" sz="1800">
                <a:solidFill>
                  <a:schemeClr val="tx1"/>
                </a:solidFill>
                <a:latin typeface="宋体" panose="02010600030101010101" pitchFamily="2" charset="-122"/>
                <a:ea typeface="楷体" panose="02010609060101010101" charset="-122"/>
              </a:rPr>
              <a:t>施工中注意节约材料，对多余的材料、拆旧料，要整齐堆放、妥善保管，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按规定统一上交。严禁发生偷盗或监守自盗材料，杜绝任何截留、挪用和盗卖等违法行为。</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4"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75" name="Rectangle 2"/>
          <p:cNvSpPr/>
          <p:nvPr/>
        </p:nvSpPr>
        <p:spPr>
          <a:xfrm>
            <a:off x="1474788" y="404813"/>
            <a:ext cx="3386137"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五、文明施工管理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76" name="Rectangle 3"/>
          <p:cNvSpPr/>
          <p:nvPr/>
        </p:nvSpPr>
        <p:spPr>
          <a:xfrm>
            <a:off x="684213" y="1557338"/>
            <a:ext cx="7856537" cy="2868612"/>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（三）持证上岗要求</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① 所有施工人员，必须严格按照规定做到持证上岗。如有遗失，应及时补领。所有施工人员，施工过程中应统一佩戴施工证件，</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施工证</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应有施工人员姓名、照片、工号和公司钢印，并应做到人证相符，严禁挪用他人证件。</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② </a:t>
            </a:r>
            <a:r>
              <a:rPr lang="zh-CN" altLang="en-US" sz="1800" b="1">
                <a:solidFill>
                  <a:srgbClr val="FF0000"/>
                </a:solidFill>
                <a:latin typeface="宋体" panose="02010600030101010101" pitchFamily="2" charset="-122"/>
                <a:ea typeface="楷体" panose="02010609060101010101" charset="-122"/>
              </a:rPr>
              <a:t>特种作业人员应确保经过特种作业操作资格培训，并考试合格，取得证</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ea typeface="楷体" panose="02010609060101010101" charset="-122"/>
              </a:rPr>
              <a:t>   书。施工过程中应随身携带和保管好特种作业操作资格证书（电工证、电焊证）的复印件，以备检查。</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③ 各施工单位安全、质量管理人员，应佩戴统一印制的安全、质量检查证件 </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进行执法检查。</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9"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80" name="Rectangle 2"/>
          <p:cNvSpPr/>
          <p:nvPr/>
        </p:nvSpPr>
        <p:spPr>
          <a:xfrm>
            <a:off x="1474788" y="404813"/>
            <a:ext cx="3386137"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五、文明施工管理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81" name="Rectangle 3"/>
          <p:cNvSpPr/>
          <p:nvPr/>
        </p:nvSpPr>
        <p:spPr>
          <a:xfrm>
            <a:off x="684213" y="1557338"/>
            <a:ext cx="7856537" cy="39655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（四）安全警示标志的悬挂与置放</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r>
              <a:rPr lang="zh-CN" altLang="en-US" sz="1800" b="1">
                <a:solidFill>
                  <a:srgbClr val="FF0000"/>
                </a:solidFill>
                <a:latin typeface="宋体" panose="02010600030101010101" pitchFamily="2" charset="-122"/>
                <a:ea typeface="楷体" panose="02010609060101010101" charset="-122"/>
              </a:rPr>
              <a:t>根据施工环境不同，选用对应的数量适宜的安全警示标志，并指定专人并将其放置在恰当的位置，以发挥其对施工人员和其他相关人员的提醒、警示等作用。</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① 室内作业应当在施工现场的醒目处正确悬挂有安全色的</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正在施工，注意</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安全</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的安全警示标志；</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② </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禁止合闸</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和</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当心触电</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安全警示标志应悬挂在施工过程中涉及的电</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源、闸刀等危险部位；</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③ 施工时，应当正确摆放有支架的、有安全色的</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禁止靠近 当</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心电缆</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（正面）</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正在施工 注意安全</a:t>
            </a:r>
            <a:r>
              <a:rPr lang="en-US" altLang="zh-CN" sz="1800">
                <a:solidFill>
                  <a:schemeClr val="tx1"/>
                </a:solidFill>
                <a:latin typeface="宋体" panose="02010600030101010101" pitchFamily="2" charset="-122"/>
                <a:ea typeface="楷体" panose="02010609060101010101" charset="-122"/>
              </a:rPr>
              <a:t>》</a:t>
            </a:r>
            <a:r>
              <a:rPr lang="zh-CN" altLang="en-US" sz="1800">
                <a:solidFill>
                  <a:schemeClr val="tx1"/>
                </a:solidFill>
                <a:latin typeface="宋体" panose="02010600030101010101" pitchFamily="2" charset="-122"/>
                <a:ea typeface="楷体" panose="02010609060101010101" charset="-122"/>
              </a:rPr>
              <a:t>（反面）的安全警示标志；</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④ 施工时，锥形筒、围挡、围栏、图标等安全警示标志需根据实</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际需求确定数量、确保完好并摆放到位。撤除时，应按规定先后顺序进行</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迅速撤除。</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endParaRPr lang="en-US" altLang="zh-CN" sz="1800" b="1">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4"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385" name="Rectangle 2"/>
          <p:cNvSpPr/>
          <p:nvPr/>
        </p:nvSpPr>
        <p:spPr>
          <a:xfrm>
            <a:off x="1474788" y="404813"/>
            <a:ext cx="3386137"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五、文明施工管理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386" name="Rectangle 3"/>
          <p:cNvSpPr/>
          <p:nvPr/>
        </p:nvSpPr>
        <p:spPr>
          <a:xfrm>
            <a:off x="684213" y="1557338"/>
            <a:ext cx="7856537" cy="1465262"/>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endParaRPr lang="en-US" altLang="zh-CN"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en-US" altLang="zh-CN" sz="1800">
                <a:solidFill>
                  <a:schemeClr val="tx1"/>
                </a:solidFill>
                <a:latin typeface="宋体" panose="02010600030101010101" pitchFamily="2" charset="-122"/>
                <a:ea typeface="楷体" panose="02010609060101010101" charset="-122"/>
              </a:rPr>
              <a:t>⑤ </a:t>
            </a:r>
            <a:r>
              <a:rPr lang="zh-CN" altLang="en-US" sz="1800">
                <a:solidFill>
                  <a:schemeClr val="tx1"/>
                </a:solidFill>
                <a:latin typeface="宋体" panose="02010600030101010101" pitchFamily="2" charset="-122"/>
                <a:ea typeface="楷体" panose="02010609060101010101" charset="-122"/>
              </a:rPr>
              <a:t>夜间施工，应悬挂红色安全警示灯或带有反光的安全警示标志，以警示行</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人、车辆注意安全；必要时，派专人监护，严禁无关人员逗留。</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⑥ 涉电作业，应当在作业点的醒目位置悬挂有安全色的的安全警示标志。</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⑦ 室内作业的安全警示标志应用塑料材质。</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9" name="Rectangle 2"/>
          <p:cNvSpPr/>
          <p:nvPr>
            <p:ph type="title" idx="4294967295"/>
          </p:nvPr>
        </p:nvSpPr>
        <p:spPr>
          <a:ln/>
        </p:spPr>
        <p:txBody>
          <a:bodyPr wrap="square" lIns="91440" tIns="45720" rIns="91440" bIns="45720" anchor="b" anchorCtr="0"/>
          <a:p>
            <a:pPr eaLnBrk="1" hangingPunct="1"/>
            <a:r>
              <a:rPr lang="zh-CN" altLang="en-US">
                <a:solidFill>
                  <a:srgbClr val="0033CC"/>
                </a:solidFill>
                <a:latin typeface="Times New Roman" panose="02020603050405020304" pitchFamily="18" charset="0"/>
                <a:ea typeface="楷体" panose="02010609060101010101" charset="-122"/>
              </a:rPr>
              <a:t>     六、项目部管理</a:t>
            </a:r>
            <a:endParaRPr lang="zh-CN" altLang="en-US">
              <a:solidFill>
                <a:srgbClr val="0033CC"/>
              </a:solidFill>
              <a:latin typeface="Times New Roman" panose="02020603050405020304" pitchFamily="18" charset="0"/>
              <a:ea typeface="楷体" panose="02010609060101010101" charset="-122"/>
            </a:endParaRPr>
          </a:p>
        </p:txBody>
      </p:sp>
      <p:sp>
        <p:nvSpPr>
          <p:cNvPr id="2390" name="Rectangle 3"/>
          <p:cNvSpPr/>
          <p:nvPr>
            <p:ph type="body" idx="4294967295"/>
          </p:nvPr>
        </p:nvSpPr>
        <p:spPr>
          <a:ln/>
        </p:spPr>
        <p:txBody>
          <a:bodyPr wrap="square" lIns="91440" tIns="45720" rIns="91440" bIns="45720" anchor="t" anchorCtr="0"/>
          <a:p>
            <a:pPr eaLnBrk="1" hangingPunct="1">
              <a:buClr>
                <a:srgbClr val="7B93D7"/>
              </a:buClr>
            </a:pPr>
            <a:r>
              <a:rPr lang="zh-CN" altLang="en-US" sz="1400">
                <a:latin typeface="宋体" panose="02010600030101010101" pitchFamily="2" charset="-122"/>
                <a:ea typeface="楷体" panose="02010609060101010101" charset="-122"/>
              </a:rPr>
              <a:t>项目部日常管理</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项目部所有现场管理人员，必须比施工人员早半个小时到达施工现场，由项目经理主持开每日早会，每人3分钟，总结昨天施工情况及问题，安排今天施工。早会做会议记录，每周汇总整理电子版报公司工程部。每周一早会后，每人提交自己的上周工作总结及本周工作计划。</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项目部所有现场管理人员，必须每天记录《施工日志》，对现场的问题和处理办法进行如实记录，每天必须拍摄照片若干，每周将文字和图片整理成电子版发送公司工程部。</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项目经理或现场经理每周上报电子版现场情况汇报（关键位置现场照片和进度销项表）。汇报分为2个版本，总包版本和公司版本。总包版本主要反映上周施工进度及本周施工计划；公司版本除了反映上周施工情况和本周施工计划外，还要重点反映需要公司配合的相关事宜。</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项目部安全员，必须每天参与施工队伍的早会，并对施工工人的衣着形象、防护装备、特种作业证件进行检查，施工安全必须每天强调。</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项目部安全员，参加施工队伍早会时，要求施工工人每天亲自在施工人员表上签字，以统计实际施工人数，掌握施工人员尤其是带班人员的到场情况。</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建立项目微信群，质检员每天下班前按照要求，发送若干固定位置、固定角度的现场图片到群里，把现场的基本进度情况反馈给相关同事和领导。</a:t>
            </a:r>
            <a:endParaRPr lang="zh-CN" altLang="en-US" sz="1400">
              <a:latin typeface="宋体" panose="02010600030101010101" pitchFamily="2" charset="-122"/>
              <a:ea typeface="楷体" panose="02010609060101010101" charset="-122"/>
            </a:endParaRPr>
          </a:p>
          <a:p>
            <a:pPr eaLnBrk="1" hangingPunct="1">
              <a:buClr>
                <a:srgbClr val="7B93D7"/>
              </a:buClr>
            </a:pPr>
            <a:endParaRPr lang="zh-CN" altLang="en-US" sz="1200">
              <a:latin typeface="宋体" panose="02010600030101010101" pitchFamily="2" charset="-122"/>
              <a:ea typeface="楷体" panose="02010609060101010101" charset="-122"/>
            </a:endParaRPr>
          </a:p>
          <a:p>
            <a:pPr eaLnBrk="1" hangingPunct="1">
              <a:buClr>
                <a:srgbClr val="7B93D7"/>
              </a:buClr>
            </a:pPr>
            <a:endParaRPr lang="zh-CN" altLang="en-US" sz="1200">
              <a:latin typeface="宋体" panose="02010600030101010101" pitchFamily="2" charset="-122"/>
              <a:ea typeface="楷体" panose="020106090601010101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3" name="Rectangle 2"/>
          <p:cNvSpPr/>
          <p:nvPr>
            <p:ph type="title" idx="4294967295"/>
          </p:nvPr>
        </p:nvSpPr>
        <p:spPr>
          <a:ln/>
        </p:spPr>
        <p:txBody>
          <a:bodyPr wrap="square" lIns="91440" tIns="45720" rIns="91440" bIns="45720" anchor="b" anchorCtr="0"/>
          <a:p>
            <a:pPr eaLnBrk="1" hangingPunct="1"/>
            <a:r>
              <a:rPr lang="zh-CN" altLang="en-US">
                <a:solidFill>
                  <a:srgbClr val="0033CC"/>
                </a:solidFill>
                <a:latin typeface="Times New Roman" panose="02020603050405020304" pitchFamily="18" charset="0"/>
                <a:ea typeface="楷体" panose="02010609060101010101" charset="-122"/>
              </a:rPr>
              <a:t>六、项目部管理</a:t>
            </a:r>
            <a:endParaRPr lang="zh-CN" altLang="en-US">
              <a:solidFill>
                <a:srgbClr val="0033CC"/>
              </a:solidFill>
              <a:latin typeface="Times New Roman" panose="02020603050405020304" pitchFamily="18" charset="0"/>
              <a:ea typeface="楷体" panose="02010609060101010101" charset="-122"/>
            </a:endParaRPr>
          </a:p>
        </p:txBody>
      </p:sp>
      <p:sp>
        <p:nvSpPr>
          <p:cNvPr id="2394" name="Rectangle 3"/>
          <p:cNvSpPr/>
          <p:nvPr>
            <p:ph type="body" idx="4294967295"/>
          </p:nvPr>
        </p:nvSpPr>
        <p:spPr>
          <a:ln/>
        </p:spPr>
        <p:txBody>
          <a:bodyPr wrap="square" lIns="91440" tIns="45720" rIns="91440" bIns="45720" anchor="t" anchorCtr="0"/>
          <a:p>
            <a:pPr eaLnBrk="1" hangingPunct="1">
              <a:buClr>
                <a:srgbClr val="7B93D7"/>
              </a:buClr>
            </a:pPr>
            <a:r>
              <a:rPr lang="zh-CN" altLang="en-US" sz="1800">
                <a:latin typeface="宋体" panose="02010600030101010101" pitchFamily="2" charset="-122"/>
                <a:ea typeface="楷体" panose="02010609060101010101" charset="-122"/>
              </a:rPr>
              <a:t>项目部施工员（水、电工程师）必须参与施工队伍的早会，对今天的施工做出重点强调，对应的施工班组下达施工任务单，一式两份双方签字交底。</a:t>
            </a:r>
            <a:endParaRPr lang="zh-CN" altLang="en-US" sz="1800">
              <a:latin typeface="宋体" panose="02010600030101010101" pitchFamily="2" charset="-122"/>
              <a:ea typeface="楷体" panose="02010609060101010101" charset="-122"/>
            </a:endParaRPr>
          </a:p>
          <a:p>
            <a:pPr eaLnBrk="1" hangingPunct="1">
              <a:buClr>
                <a:srgbClr val="7B93D7"/>
              </a:buClr>
            </a:pPr>
            <a:r>
              <a:rPr lang="zh-CN" altLang="en-US" sz="1800">
                <a:latin typeface="宋体" panose="02010600030101010101" pitchFamily="2" charset="-122"/>
                <a:ea typeface="楷体" panose="02010609060101010101" charset="-122"/>
              </a:rPr>
              <a:t>项目部管理人员尤其是安全员、质检员、资料员，工作日必须每天去总包单位、监理单位的相关对口人员处报道一次，询问相关情况。</a:t>
            </a:r>
            <a:endParaRPr lang="zh-CN" altLang="en-US" sz="1800">
              <a:ea typeface="楷体" panose="02010609060101010101" charset="-122"/>
            </a:endParaRPr>
          </a:p>
          <a:p>
            <a:pPr eaLnBrk="1" hangingPunct="1">
              <a:buClr>
                <a:srgbClr val="7B93D7"/>
              </a:buClr>
            </a:pPr>
            <a:r>
              <a:rPr lang="zh-CN" altLang="en-US" sz="1800">
                <a:ea typeface="楷体" panose="02010609060101010101" charset="-122"/>
              </a:rPr>
              <a:t>项目部材料员每周报材料进场计划和下周材料资金使用计划给项目部和公司。</a:t>
            </a:r>
            <a:endParaRPr lang="zh-CN" altLang="en-US" sz="1800">
              <a:ea typeface="楷体" panose="02010609060101010101" charset="-122"/>
            </a:endParaRPr>
          </a:p>
          <a:p>
            <a:pPr eaLnBrk="1" hangingPunct="1">
              <a:buClr>
                <a:srgbClr val="7B93D7"/>
              </a:buClr>
            </a:pPr>
            <a:r>
              <a:rPr lang="zh-CN" altLang="en-US" sz="1800">
                <a:ea typeface="楷体" panose="02010609060101010101" charset="-122"/>
              </a:rPr>
              <a:t>项目部出具的任何文件，都要附加《递送单》作为签收回执；文件送达对方，把对方签字的《递送单》（《递送单》上必须有收到文件的名称、数量、签收人、签收时间）送回资料员处备案。</a:t>
            </a:r>
            <a:endParaRPr lang="zh-CN" altLang="en-US" sz="1800">
              <a:ea typeface="楷体" panose="02010609060101010101" charset="-122"/>
            </a:endParaRPr>
          </a:p>
          <a:p>
            <a:pPr eaLnBrk="1" hangingPunct="1">
              <a:buClr>
                <a:srgbClr val="7B93D7"/>
              </a:buClr>
            </a:pPr>
            <a:r>
              <a:rPr lang="zh-CN" altLang="en-US" sz="1800">
                <a:ea typeface="楷体" panose="02010609060101010101" charset="-122"/>
              </a:rPr>
              <a:t>施工现场的卫生清理工作要重点抓，工完料清、人走料清要重点落实，尤其是中午休班之前，必须进行简单清理。</a:t>
            </a:r>
            <a:endParaRPr lang="zh-CN" altLang="en-US" sz="1800">
              <a:ea typeface="楷体" panose="02010609060101010101" charset="-122"/>
            </a:endParaRPr>
          </a:p>
          <a:p>
            <a:pPr eaLnBrk="1" hangingPunct="1">
              <a:buClr>
                <a:srgbClr val="7B93D7"/>
              </a:buClr>
            </a:pPr>
            <a:r>
              <a:rPr lang="zh-CN" altLang="en-US" sz="1800">
                <a:ea typeface="楷体" panose="02010609060101010101" charset="-122"/>
              </a:rPr>
              <a:t>在项目施工期间，项目部所有管理人员，不得以任何理由参加任何分包单位或供应商的宴请。</a:t>
            </a:r>
            <a:endParaRPr lang="zh-CN" altLang="en-US" sz="1800">
              <a:ea typeface="楷体" panose="02010609060101010101" charset="-122"/>
            </a:endParaRPr>
          </a:p>
          <a:p>
            <a:pPr eaLnBrk="1" hangingPunct="1">
              <a:buClr>
                <a:srgbClr val="7B93D7"/>
              </a:buClr>
            </a:pPr>
            <a:endParaRPr lang="zh-CN" altLang="en-US">
              <a:ea typeface="楷体" panose="0201060906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7" name="Rectangle 2"/>
          <p:cNvSpPr/>
          <p:nvPr>
            <p:ph type="title" idx="4294967295"/>
          </p:nvPr>
        </p:nvSpPr>
        <p:spPr>
          <a:ln/>
        </p:spPr>
        <p:txBody>
          <a:bodyPr wrap="square" lIns="91440" tIns="45720" rIns="91440" bIns="45720" anchor="b" anchorCtr="0"/>
          <a:p>
            <a:pPr eaLnBrk="1" hangingPunct="1"/>
            <a:r>
              <a:rPr lang="zh-CN" altLang="en-US">
                <a:solidFill>
                  <a:srgbClr val="0033CC"/>
                </a:solidFill>
                <a:latin typeface="Times New Roman" panose="02020603050405020304" pitchFamily="18" charset="0"/>
                <a:ea typeface="楷体" panose="02010609060101010101" charset="-122"/>
              </a:rPr>
              <a:t>七、施工队伍管理</a:t>
            </a:r>
            <a:endParaRPr lang="zh-CN" altLang="en-US">
              <a:solidFill>
                <a:srgbClr val="0033CC"/>
              </a:solidFill>
              <a:latin typeface="Times New Roman" panose="02020603050405020304" pitchFamily="18" charset="0"/>
              <a:ea typeface="楷体" panose="02010609060101010101" charset="-122"/>
            </a:endParaRPr>
          </a:p>
        </p:txBody>
      </p:sp>
      <p:sp>
        <p:nvSpPr>
          <p:cNvPr id="2398" name="Rectangle 3"/>
          <p:cNvSpPr/>
          <p:nvPr>
            <p:ph type="body" idx="4294967295"/>
          </p:nvPr>
        </p:nvSpPr>
        <p:spPr>
          <a:ln/>
        </p:spPr>
        <p:txBody>
          <a:bodyPr wrap="square" lIns="91440" tIns="45720" rIns="91440" bIns="45720" anchor="t" anchorCtr="0"/>
          <a:p>
            <a:pPr eaLnBrk="1" hangingPunct="1">
              <a:buClr>
                <a:srgbClr val="7B93D7"/>
              </a:buClr>
            </a:pPr>
            <a:endParaRPr lang="zh-CN" altLang="en-US" sz="1800">
              <a:latin typeface="宋体" panose="02010600030101010101" pitchFamily="2" charset="-122"/>
              <a:ea typeface="楷体" panose="02010609060101010101" charset="-122"/>
            </a:endParaRPr>
          </a:p>
          <a:p>
            <a:pPr eaLnBrk="1" hangingPunct="1">
              <a:buClr>
                <a:srgbClr val="7B93D7"/>
              </a:buClr>
            </a:pPr>
            <a:endParaRPr lang="zh-CN" altLang="en-US" sz="1800">
              <a:latin typeface="宋体" panose="02010600030101010101" pitchFamily="2" charset="-122"/>
              <a:ea typeface="楷体" panose="02010609060101010101" charset="-122"/>
            </a:endParaRPr>
          </a:p>
        </p:txBody>
      </p:sp>
      <p:sp>
        <p:nvSpPr>
          <p:cNvPr id="2399" name="Rectangle 4"/>
          <p:cNvSpPr/>
          <p:nvPr/>
        </p:nvSpPr>
        <p:spPr>
          <a:xfrm>
            <a:off x="395288" y="836613"/>
            <a:ext cx="8281987" cy="5545137"/>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57505" lvl="0" indent="-357505" eaLnBrk="1" hangingPunct="1">
              <a:buClr>
                <a:srgbClr val="7B93D7"/>
              </a:buClr>
            </a:pPr>
            <a:r>
              <a:rPr lang="zh-CN" altLang="en-US" sz="2400">
                <a:latin typeface="宋体" panose="02010600030101010101" pitchFamily="2" charset="-122"/>
                <a:ea typeface="楷体" panose="02010609060101010101" charset="-122"/>
              </a:rPr>
              <a:t>（一）施工队伍管理：</a:t>
            </a:r>
            <a:endParaRPr lang="zh-CN" altLang="en-US" sz="2400">
              <a:latin typeface="宋体" panose="02010600030101010101" pitchFamily="2" charset="-122"/>
              <a:ea typeface="楷体" panose="02010609060101010101" charset="-122"/>
            </a:endParaRPr>
          </a:p>
          <a:p>
            <a:pPr marL="357505" lvl="0" indent="-357505" eaLnBrk="1" hangingPunct="1">
              <a:buClr>
                <a:srgbClr val="7B93D7"/>
              </a:buClr>
            </a:pPr>
            <a:r>
              <a:rPr lang="zh-CN" altLang="en-US">
                <a:latin typeface="宋体" panose="02010600030101010101" pitchFamily="2" charset="-122"/>
                <a:ea typeface="楷体" panose="02010609060101010101" charset="-122"/>
              </a:rPr>
              <a:t>   1.严格要求施工人员的形象</a:t>
            </a:r>
            <a:endParaRPr lang="zh-CN" altLang="en-US">
              <a:latin typeface="宋体" panose="02010600030101010101" pitchFamily="2" charset="-122"/>
              <a:ea typeface="楷体" panose="02010609060101010101" charset="-122"/>
            </a:endParaRPr>
          </a:p>
          <a:p>
            <a:pPr marL="357505" lvl="0" indent="-357505" eaLnBrk="1" hangingPunct="1">
              <a:buClr>
                <a:srgbClr val="7B93D7"/>
              </a:buClr>
            </a:pPr>
            <a:r>
              <a:rPr lang="zh-CN" altLang="en-US">
                <a:latin typeface="宋体" panose="02010600030101010101" pitchFamily="2" charset="-122"/>
                <a:ea typeface="楷体" panose="02010609060101010101" charset="-122"/>
              </a:rPr>
              <a:t>   严格要求施工人员必须穿统一的工服、佩戴安全帽，挂胸牌；形象不整、证件不齐者不准进入施工现场。</a:t>
            </a:r>
            <a:endParaRPr lang="zh-CN" altLang="en-US">
              <a:latin typeface="宋体" panose="02010600030101010101" pitchFamily="2" charset="-122"/>
              <a:ea typeface="楷体" panose="02010609060101010101" charset="-122"/>
            </a:endParaRPr>
          </a:p>
          <a:p>
            <a:pPr marL="357505" lvl="0" indent="-357505" eaLnBrk="1" hangingPunct="1">
              <a:buClr>
                <a:srgbClr val="7B93D7"/>
              </a:buClr>
            </a:pPr>
            <a:r>
              <a:rPr lang="zh-CN" altLang="en-US">
                <a:latin typeface="宋体" panose="02010600030101010101" pitchFamily="2" charset="-122"/>
                <a:ea typeface="楷体" panose="02010609060101010101" charset="-122"/>
              </a:rPr>
              <a:t>   这不仅仅是公司形象统一的要求，更是纪律的要求。</a:t>
            </a:r>
            <a:endParaRPr lang="zh-CN" altLang="en-US">
              <a:latin typeface="宋体" panose="02010600030101010101" pitchFamily="2" charset="-122"/>
              <a:ea typeface="楷体" panose="02010609060101010101" charset="-122"/>
            </a:endParaRPr>
          </a:p>
          <a:p>
            <a:pPr marL="357505" lvl="0" indent="-357505" eaLnBrk="1" hangingPunct="1">
              <a:buClr>
                <a:srgbClr val="7B93D7"/>
              </a:buClr>
            </a:pPr>
            <a:r>
              <a:rPr lang="zh-CN" altLang="en-US">
                <a:latin typeface="宋体" panose="02010600030101010101" pitchFamily="2" charset="-122"/>
                <a:ea typeface="楷体" panose="02010609060101010101" charset="-122"/>
              </a:rPr>
              <a:t>   形象好是进入施工现场的先决条件，只有做到这一点，才算是一个良好的开始，才是一个遵纪守法的施工队伍成型的第一步。</a:t>
            </a:r>
            <a:endParaRPr lang="zh-CN" altLang="en-US">
              <a:latin typeface="宋体" panose="02010600030101010101" pitchFamily="2" charset="-122"/>
              <a:ea typeface="楷体" panose="02010609060101010101" charset="-122"/>
            </a:endParaRPr>
          </a:p>
          <a:p>
            <a:pPr marL="357505" lvl="0" indent="-357505" eaLnBrk="1" hangingPunct="1">
              <a:buClr>
                <a:srgbClr val="7B93D7"/>
              </a:buClr>
            </a:pPr>
            <a:endParaRPr lang="zh-CN" altLang="en-US">
              <a:latin typeface="宋体" panose="02010600030101010101" pitchFamily="2" charset="-122"/>
              <a:ea typeface="楷体" panose="02010609060101010101" charset="-122"/>
            </a:endParaRPr>
          </a:p>
          <a:p>
            <a:pPr marL="357505" lvl="0" indent="-357505" eaLnBrk="1" hangingPunct="1">
              <a:buClr>
                <a:srgbClr val="7B93D7"/>
              </a:buClr>
            </a:pPr>
            <a:endParaRPr lang="zh-CN" altLang="en-US" sz="1400">
              <a:latin typeface="宋体" panose="02010600030101010101" pitchFamily="2" charset="-122"/>
              <a:ea typeface="楷体" panose="020106090601010101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2" name="Rectangle 2"/>
          <p:cNvSpPr/>
          <p:nvPr>
            <p:ph type="title" idx="4294967295"/>
          </p:nvPr>
        </p:nvSpPr>
        <p:spPr>
          <a:ln/>
        </p:spPr>
        <p:txBody>
          <a:bodyPr wrap="square" lIns="91440" tIns="45720" rIns="91440" bIns="45720" anchor="b" anchorCtr="0"/>
          <a:p>
            <a:pPr eaLnBrk="1" hangingPunct="1"/>
            <a:r>
              <a:rPr lang="zh-CN" altLang="en-US">
                <a:solidFill>
                  <a:srgbClr val="0033CC"/>
                </a:solidFill>
                <a:latin typeface="Times New Roman" panose="02020603050405020304" pitchFamily="18" charset="0"/>
                <a:ea typeface="楷体" panose="02010609060101010101" charset="-122"/>
              </a:rPr>
              <a:t>七、施工队伍管理</a:t>
            </a:r>
            <a:endParaRPr lang="zh-CN" altLang="en-US">
              <a:solidFill>
                <a:srgbClr val="0033CC"/>
              </a:solidFill>
              <a:latin typeface="Times New Roman" panose="02020603050405020304" pitchFamily="18" charset="0"/>
              <a:ea typeface="楷体" panose="02010609060101010101" charset="-122"/>
            </a:endParaRPr>
          </a:p>
        </p:txBody>
      </p:sp>
      <p:sp>
        <p:nvSpPr>
          <p:cNvPr id="2403" name="Rectangle 3"/>
          <p:cNvSpPr/>
          <p:nvPr>
            <p:ph type="body" idx="4294967295"/>
          </p:nvPr>
        </p:nvSpPr>
        <p:spPr>
          <a:ln/>
        </p:spPr>
        <p:txBody>
          <a:bodyPr wrap="square" lIns="91440" tIns="45720" rIns="91440" bIns="45720" anchor="t" anchorCtr="0"/>
          <a:p>
            <a:pPr eaLnBrk="1" hangingPunct="1">
              <a:buClr>
                <a:srgbClr val="7B93D7"/>
              </a:buClr>
            </a:pPr>
            <a:endParaRPr lang="zh-CN" altLang="en-US" sz="1800">
              <a:latin typeface="宋体" panose="02010600030101010101" pitchFamily="2" charset="-122"/>
              <a:ea typeface="楷体" panose="02010609060101010101" charset="-122"/>
            </a:endParaRPr>
          </a:p>
          <a:p>
            <a:pPr eaLnBrk="1" hangingPunct="1">
              <a:buClr>
                <a:srgbClr val="7B93D7"/>
              </a:buClr>
            </a:pPr>
            <a:endParaRPr lang="zh-CN" altLang="en-US" sz="1800">
              <a:latin typeface="宋体" panose="02010600030101010101" pitchFamily="2" charset="-122"/>
              <a:ea typeface="楷体" panose="02010609060101010101" charset="-122"/>
            </a:endParaRPr>
          </a:p>
        </p:txBody>
      </p:sp>
      <p:sp>
        <p:nvSpPr>
          <p:cNvPr id="2404" name="Rectangle 4"/>
          <p:cNvSpPr/>
          <p:nvPr/>
        </p:nvSpPr>
        <p:spPr>
          <a:xfrm>
            <a:off x="395288" y="836613"/>
            <a:ext cx="8281987" cy="5545137"/>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357505" lvl="0" indent="-357505" eaLnBrk="1" hangingPunct="1">
              <a:buClr>
                <a:srgbClr val="7B93D7"/>
              </a:buClr>
            </a:pPr>
            <a:r>
              <a:rPr lang="zh-CN" altLang="en-US" sz="1800">
                <a:latin typeface="宋体" panose="02010600030101010101" pitchFamily="2" charset="-122"/>
                <a:ea typeface="楷体" panose="02010609060101010101" charset="-122"/>
              </a:rPr>
              <a:t>2.要尊重施工人员</a:t>
            </a:r>
            <a:endParaRPr lang="zh-CN" altLang="en-US" sz="1800">
              <a:latin typeface="宋体" panose="02010600030101010101" pitchFamily="2" charset="-122"/>
              <a:ea typeface="楷体" panose="02010609060101010101" charset="-122"/>
            </a:endParaRPr>
          </a:p>
          <a:p>
            <a:pPr marL="357505" lvl="0" indent="-357505" eaLnBrk="1" hangingPunct="1">
              <a:buClr>
                <a:srgbClr val="7B93D7"/>
              </a:buClr>
            </a:pPr>
            <a:r>
              <a:rPr lang="zh-CN" altLang="en-US" sz="1800">
                <a:latin typeface="宋体" panose="02010600030101010101" pitchFamily="2" charset="-122"/>
                <a:ea typeface="楷体" panose="02010609060101010101" charset="-122"/>
              </a:rPr>
              <a:t>   作为一名管理者考虑问题、处理问题时我们要把层次、觉悟、境界拔得更高一些；</a:t>
            </a:r>
            <a:endParaRPr lang="zh-CN" altLang="en-US" sz="1800">
              <a:latin typeface="宋体" panose="02010600030101010101" pitchFamily="2" charset="-122"/>
              <a:ea typeface="楷体" panose="02010609060101010101" charset="-122"/>
            </a:endParaRPr>
          </a:p>
          <a:p>
            <a:pPr marL="357505" lvl="0" indent="-357505" eaLnBrk="1" hangingPunct="1">
              <a:buClr>
                <a:srgbClr val="7B93D7"/>
              </a:buClr>
            </a:pPr>
            <a:r>
              <a:rPr lang="zh-CN" altLang="en-US" sz="1800">
                <a:latin typeface="宋体" panose="02010600030101010101" pitchFamily="2" charset="-122"/>
                <a:ea typeface="楷体" panose="02010609060101010101" charset="-122"/>
              </a:rPr>
              <a:t>   在与工人打交道时，在给施工队伍服务时我们要把身价、位置放低一些，尊重他们。</a:t>
            </a:r>
            <a:endParaRPr lang="zh-CN" altLang="en-US" sz="1800">
              <a:latin typeface="宋体" panose="02010600030101010101" pitchFamily="2" charset="-122"/>
              <a:ea typeface="楷体" panose="02010609060101010101" charset="-122"/>
            </a:endParaRPr>
          </a:p>
          <a:p>
            <a:pPr marL="357505" lvl="0" indent="-357505" eaLnBrk="1" hangingPunct="1">
              <a:buClr>
                <a:srgbClr val="7B93D7"/>
              </a:buClr>
            </a:pPr>
            <a:r>
              <a:rPr lang="zh-CN" altLang="en-US" sz="1800">
                <a:latin typeface="宋体" panose="02010600030101010101" pitchFamily="2" charset="-122"/>
                <a:ea typeface="楷体" panose="02010609060101010101" charset="-122"/>
              </a:rPr>
              <a:t>高高在上，指手划脚，恶言恶语，他们难免会产生逆反心理----即使知道自己做得不对也不去整改。</a:t>
            </a:r>
            <a:endParaRPr lang="zh-CN" altLang="en-US" sz="1800">
              <a:latin typeface="宋体" panose="02010600030101010101" pitchFamily="2" charset="-122"/>
              <a:ea typeface="楷体" panose="02010609060101010101" charset="-122"/>
            </a:endParaRPr>
          </a:p>
          <a:p>
            <a:pPr marL="357505" lvl="0" indent="-357505" eaLnBrk="1" hangingPunct="1">
              <a:buClr>
                <a:srgbClr val="7B93D7"/>
              </a:buClr>
            </a:pPr>
            <a:r>
              <a:rPr lang="zh-CN" altLang="en-US" sz="1800">
                <a:latin typeface="宋体" panose="02010600030101010101" pitchFamily="2" charset="-122"/>
                <a:ea typeface="楷体" panose="02010609060101010101" charset="-122"/>
              </a:rPr>
              <a:t>大家一定要发自内心地认识到，民工不比我们低一等，我们也不比他们高半头，我们是合作伙伴，只是分工不同。</a:t>
            </a:r>
            <a:endParaRPr lang="zh-CN" altLang="en-US" sz="1800">
              <a:latin typeface="宋体" panose="02010600030101010101" pitchFamily="2" charset="-122"/>
              <a:ea typeface="楷体" panose="02010609060101010101" charset="-122"/>
            </a:endParaRPr>
          </a:p>
          <a:p>
            <a:pPr marL="357505" lvl="0" indent="-357505" eaLnBrk="1" hangingPunct="1">
              <a:buClr>
                <a:srgbClr val="7B93D7"/>
              </a:buClr>
            </a:pPr>
            <a:endParaRPr lang="zh-CN" altLang="en-US" sz="1800">
              <a:latin typeface="宋体" panose="02010600030101010101" pitchFamily="2" charset="-122"/>
              <a:ea typeface="楷体" panose="02010609060101010101" charset="-122"/>
            </a:endParaRPr>
          </a:p>
          <a:p>
            <a:pPr marL="357505" lvl="0" indent="-357505" eaLnBrk="1" hangingPunct="1">
              <a:buClr>
                <a:srgbClr val="7B93D7"/>
              </a:buClr>
            </a:pPr>
            <a:endParaRPr lang="zh-CN" altLang="en-US" sz="1400">
              <a:latin typeface="宋体" panose="02010600030101010101" pitchFamily="2" charset="-122"/>
              <a:ea typeface="楷体" panose="020106090601010101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7" name="Rectangle 2"/>
          <p:cNvSpPr/>
          <p:nvPr>
            <p:ph type="title" idx="4294967295"/>
          </p:nvPr>
        </p:nvSpPr>
        <p:spPr>
          <a:ln/>
        </p:spPr>
        <p:txBody>
          <a:bodyPr wrap="square" lIns="91440" tIns="45720" rIns="91440" bIns="45720" anchor="b" anchorCtr="0"/>
          <a:p>
            <a:pPr eaLnBrk="1" hangingPunct="1"/>
            <a:r>
              <a:rPr lang="zh-CN" altLang="en-US">
                <a:solidFill>
                  <a:srgbClr val="0033CC"/>
                </a:solidFill>
                <a:latin typeface="Times New Roman" panose="02020603050405020304" pitchFamily="18" charset="0"/>
                <a:ea typeface="楷体" panose="02010609060101010101" charset="-122"/>
              </a:rPr>
              <a:t>七、施工队伍管理</a:t>
            </a:r>
            <a:endParaRPr lang="zh-CN" altLang="en-US">
              <a:solidFill>
                <a:srgbClr val="0033CC"/>
              </a:solidFill>
              <a:latin typeface="Times New Roman" panose="02020603050405020304" pitchFamily="18" charset="0"/>
              <a:ea typeface="楷体" panose="02010609060101010101" charset="-122"/>
            </a:endParaRPr>
          </a:p>
        </p:txBody>
      </p:sp>
      <p:sp>
        <p:nvSpPr>
          <p:cNvPr id="2408" name="Rectangle 3"/>
          <p:cNvSpPr/>
          <p:nvPr>
            <p:ph type="body" idx="4294967295"/>
          </p:nvPr>
        </p:nvSpPr>
        <p:spPr>
          <a:xfrm>
            <a:off x="427038" y="909638"/>
            <a:ext cx="8293100" cy="5411787"/>
          </a:xfrm>
          <a:ln/>
        </p:spPr>
        <p:txBody>
          <a:bodyPr wrap="square" lIns="91440" tIns="45720" rIns="91440" bIns="45720" anchor="t" anchorCtr="0"/>
          <a:p>
            <a:pPr eaLnBrk="1" hangingPunct="1">
              <a:buClr>
                <a:srgbClr val="7B93D7"/>
              </a:buClr>
            </a:pPr>
            <a:r>
              <a:rPr lang="zh-CN" altLang="en-US" sz="1400">
                <a:latin typeface="宋体" panose="02010600030101010101" pitchFamily="2" charset="-122"/>
                <a:ea typeface="楷体" panose="02010609060101010101" charset="-122"/>
              </a:rPr>
              <a:t>3.要在尊重的基础上，搞好对施工队伍的服务</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所谓管理，一方面在管，按国家、地方、行业、企业的要求去做；一方面是理，按一定的程序，理清头绪，合理地去做。</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对人的管理一方面在于对他人的管理，一方面在于对自己的管理。一方面是监督， 一方面是服务。其实，监督也是一种服务，管理的精髓应该是服务。国家对人民的管理首先是一种服务，企业对工人的管理首先也应该是一种服务。</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在我们感觉施工队伍不好管理的时候，我们应该认真地想一想，我们对施工队伍服务的怎么样？物资设备是否及时到位了？工作面是否及时提供了？工作环境是否安全、文明？安全保证措施是否到位？我们项目部的测量放线工作是否到位？我们的技术工作是否到位？是否因为技术工作不到位引起了无谓的返工？我们技术人员是否加强了过程的跟踪服务、技术指导、控制、及时提醒？是否等到分项工程已经完成，已经形成了难以更改甚至无法更改的既成问题才命令工人更改？我们技术人员是否只会死扣书本，甚至讲外行话？我们是否做到了事前的技术与安全交底？</a:t>
            </a:r>
            <a:endParaRPr lang="zh-CN" altLang="en-US" sz="1400">
              <a:latin typeface="宋体" panose="02010600030101010101" pitchFamily="2" charset="-122"/>
              <a:ea typeface="楷体" panose="02010609060101010101" charset="-122"/>
            </a:endParaRPr>
          </a:p>
          <a:p>
            <a:pPr eaLnBrk="1" hangingPunct="1">
              <a:buClr>
                <a:srgbClr val="7B93D7"/>
              </a:buClr>
            </a:pPr>
            <a:r>
              <a:rPr lang="zh-CN" altLang="en-US" sz="1400">
                <a:latin typeface="宋体" panose="02010600030101010101" pitchFamily="2" charset="-122"/>
                <a:ea typeface="楷体" panose="02010609060101010101" charset="-122"/>
              </a:rPr>
              <a:t>我们应该充分地认识到，所有的工作安排、监督、控制、管理、纠偏都是一种服务。抱着服务的心态，抱着为工人着想的心态才能做好工程管理。每个工人在工地花的每一分钱都是我们施工企业的。我们提供好服务，工人才会真正听从我们的管理。提高服务意识，避免造成窝工、返工、工效降低的情况。</a:t>
            </a:r>
            <a:endParaRPr lang="zh-CN" altLang="en-US" sz="1400">
              <a:latin typeface="宋体" panose="02010600030101010101" pitchFamily="2" charset="-122"/>
              <a:ea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3"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094"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095" name="AutoShape 15" descr="安全管理"/>
          <p:cNvSpPr/>
          <p:nvPr/>
        </p:nvSpPr>
        <p:spPr>
          <a:xfrm>
            <a:off x="684213" y="2924175"/>
            <a:ext cx="7775575" cy="1008063"/>
          </a:xfrm>
          <a:prstGeom prst="roundRect">
            <a:avLst>
              <a:gd name="adj" fmla="val 16667"/>
            </a:avLst>
          </a:prstGeom>
          <a:solidFill>
            <a:srgbClr val="FF6600"/>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096" name="Text Box 16"/>
          <p:cNvSpPr/>
          <p:nvPr/>
        </p:nvSpPr>
        <p:spPr>
          <a:xfrm>
            <a:off x="681038" y="2997200"/>
            <a:ext cx="7496175" cy="7016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4000">
                <a:solidFill>
                  <a:schemeClr val="tx1"/>
                </a:solidFill>
                <a:ea typeface="楷体" panose="02010609060101010101" charset="-122"/>
              </a:rPr>
              <a:t>（一）、安全及安全管理的概念</a:t>
            </a:r>
            <a:endParaRPr lang="zh-CN" altLang="en-US" sz="4000">
              <a:solidFill>
                <a:schemeClr val="tx1"/>
              </a:solidFill>
              <a:ea typeface="楷体" panose="02010609060101010101" charset="-122"/>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1" name="Rectangle 2"/>
          <p:cNvSpPr/>
          <p:nvPr>
            <p:ph type="title" idx="4294967295"/>
          </p:nvPr>
        </p:nvSpPr>
        <p:spPr>
          <a:ln/>
        </p:spPr>
        <p:txBody>
          <a:bodyPr wrap="square" lIns="91440" tIns="45720" rIns="91440" bIns="45720" anchor="b" anchorCtr="0"/>
          <a:p>
            <a:pPr eaLnBrk="1" hangingPunct="1"/>
            <a:r>
              <a:rPr lang="zh-CN" altLang="en-US">
                <a:solidFill>
                  <a:srgbClr val="0033CC"/>
                </a:solidFill>
                <a:latin typeface="Times New Roman" panose="02020603050405020304" pitchFamily="18" charset="0"/>
                <a:ea typeface="楷体" panose="02010609060101010101" charset="-122"/>
              </a:rPr>
              <a:t>七、施工队伍管理</a:t>
            </a:r>
            <a:endParaRPr lang="zh-CN" altLang="en-US">
              <a:solidFill>
                <a:srgbClr val="0033CC"/>
              </a:solidFill>
              <a:latin typeface="Times New Roman" panose="02020603050405020304" pitchFamily="18" charset="0"/>
              <a:ea typeface="楷体" panose="02010609060101010101" charset="-122"/>
            </a:endParaRPr>
          </a:p>
        </p:txBody>
      </p:sp>
      <p:sp>
        <p:nvSpPr>
          <p:cNvPr id="2412" name="Rectangle 3"/>
          <p:cNvSpPr/>
          <p:nvPr>
            <p:ph type="body" idx="4294967295"/>
          </p:nvPr>
        </p:nvSpPr>
        <p:spPr>
          <a:ln/>
        </p:spPr>
        <p:txBody>
          <a:bodyPr wrap="square" lIns="91440" tIns="45720" rIns="91440" bIns="45720" anchor="t" anchorCtr="0"/>
          <a:p>
            <a:pPr eaLnBrk="1" hangingPunct="1">
              <a:buClr>
                <a:srgbClr val="7B93D7"/>
              </a:buClr>
            </a:pPr>
            <a:r>
              <a:rPr lang="zh-CN" altLang="en-US" sz="1800">
                <a:latin typeface="宋体" panose="02010600030101010101" pitchFamily="2" charset="-122"/>
                <a:ea typeface="楷体" panose="02010609060101010101" charset="-122"/>
              </a:rPr>
              <a:t>4.要在尊重、服务的基础上提高管理手段和方法</a:t>
            </a:r>
            <a:endParaRPr lang="zh-CN" altLang="en-US" sz="1800">
              <a:latin typeface="宋体" panose="02010600030101010101" pitchFamily="2" charset="-122"/>
              <a:ea typeface="楷体" panose="02010609060101010101" charset="-122"/>
            </a:endParaRPr>
          </a:p>
          <a:p>
            <a:pPr eaLnBrk="1" hangingPunct="1">
              <a:buClr>
                <a:srgbClr val="7B93D7"/>
              </a:buClr>
            </a:pPr>
            <a:r>
              <a:rPr lang="zh-CN" altLang="en-US" sz="1800">
                <a:latin typeface="宋体" panose="02010600030101010101" pitchFamily="2" charset="-122"/>
                <a:ea typeface="楷体" panose="02010609060101010101" charset="-122"/>
              </a:rPr>
              <a:t>尊重和服务非常重要，但尊重和服务代替不了管理，以尊重和服务为核心的人本管理不是管理的全部，管理者还需要具有必要的方法、手段、策略。</a:t>
            </a:r>
            <a:endParaRPr lang="zh-CN" altLang="en-US" sz="1800">
              <a:latin typeface="宋体" panose="02010600030101010101" pitchFamily="2" charset="-122"/>
              <a:ea typeface="楷体" panose="02010609060101010101" charset="-122"/>
            </a:endParaRPr>
          </a:p>
          <a:p>
            <a:pPr eaLnBrk="1" hangingPunct="1">
              <a:buClr>
                <a:srgbClr val="7B93D7"/>
              </a:buClr>
            </a:pPr>
            <a:r>
              <a:rPr lang="zh-CN" altLang="en-US" sz="1800">
                <a:latin typeface="宋体" panose="02010600030101010101" pitchFamily="2" charset="-122"/>
                <a:ea typeface="楷体" panose="02010609060101010101" charset="-122"/>
              </a:rPr>
              <a:t>（1）找到有效的沟通对象，做有意义的沟通。</a:t>
            </a:r>
            <a:endParaRPr lang="zh-CN" altLang="en-US" sz="1800">
              <a:latin typeface="宋体" panose="02010600030101010101" pitchFamily="2" charset="-122"/>
              <a:ea typeface="楷体" panose="02010609060101010101" charset="-122"/>
            </a:endParaRPr>
          </a:p>
          <a:p>
            <a:pPr eaLnBrk="1" hangingPunct="1">
              <a:buClr>
                <a:srgbClr val="7B93D7"/>
              </a:buClr>
            </a:pPr>
            <a:r>
              <a:rPr lang="zh-CN" altLang="en-US" sz="1800">
                <a:latin typeface="宋体" panose="02010600030101010101" pitchFamily="2" charset="-122"/>
                <a:ea typeface="楷体" panose="02010609060101010101" charset="-122"/>
              </a:rPr>
              <a:t>针对现场出现的问题，可以与工人直接沟通，可以讨论施工工艺、做法；但是一定不要对工人下达改造、返工的命令。</a:t>
            </a:r>
            <a:endParaRPr lang="zh-CN" altLang="en-US" sz="1800">
              <a:latin typeface="宋体" panose="02010600030101010101" pitchFamily="2" charset="-122"/>
              <a:ea typeface="楷体" panose="02010609060101010101" charset="-122"/>
            </a:endParaRPr>
          </a:p>
          <a:p>
            <a:pPr eaLnBrk="1" hangingPunct="1">
              <a:buClr>
                <a:srgbClr val="7B93D7"/>
              </a:buClr>
            </a:pPr>
            <a:r>
              <a:rPr lang="zh-CN" altLang="en-US" sz="1800">
                <a:latin typeface="宋体" panose="02010600030101010101" pitchFamily="2" charset="-122"/>
                <a:ea typeface="楷体" panose="02010609060101010101" charset="-122"/>
              </a:rPr>
              <a:t>所有的要求，都要找到有效的沟通对象。现场问题，要与能做主的带班负责人沟通，才能保证在最短的时间内把要求传达下去。</a:t>
            </a:r>
            <a:endParaRPr lang="zh-CN" altLang="en-US" sz="1800">
              <a:latin typeface="宋体" panose="02010600030101010101" pitchFamily="2" charset="-122"/>
              <a:ea typeface="楷体" panose="02010609060101010101" charset="-122"/>
            </a:endParaRPr>
          </a:p>
          <a:p>
            <a:pPr eaLnBrk="1" hangingPunct="1">
              <a:buClr>
                <a:srgbClr val="7B93D7"/>
              </a:buClr>
            </a:pPr>
            <a:r>
              <a:rPr lang="zh-CN" altLang="en-US" sz="1800">
                <a:latin typeface="宋体" panose="02010600030101010101" pitchFamily="2" charset="-122"/>
                <a:ea typeface="楷体" panose="02010609060101010101" charset="-122"/>
              </a:rPr>
              <a:t>尽管可以向经理汇报，利用领导的力量，但是，这是最后一招，不要轻易使用，要尽量把问题解决在基层，不要总是上交问题。</a:t>
            </a:r>
            <a:endParaRPr lang="zh-CN" altLang="en-US" sz="1800">
              <a:latin typeface="宋体" panose="02010600030101010101" pitchFamily="2" charset="-122"/>
              <a:ea typeface="楷体" panose="02010609060101010101"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5" name="Rectangle 2"/>
          <p:cNvSpPr/>
          <p:nvPr>
            <p:ph type="title" idx="4294967295"/>
          </p:nvPr>
        </p:nvSpPr>
        <p:spPr>
          <a:ln/>
        </p:spPr>
        <p:txBody>
          <a:bodyPr wrap="square" lIns="91440" tIns="45720" rIns="91440" bIns="45720" anchor="b" anchorCtr="0"/>
          <a:p>
            <a:pPr eaLnBrk="1" hangingPunct="1"/>
            <a:r>
              <a:rPr lang="zh-CN" altLang="en-US">
                <a:solidFill>
                  <a:srgbClr val="0033CC"/>
                </a:solidFill>
                <a:latin typeface="Times New Roman" panose="02020603050405020304" pitchFamily="18" charset="0"/>
                <a:ea typeface="楷体" panose="02010609060101010101" charset="-122"/>
              </a:rPr>
              <a:t>七、施工队伍管理</a:t>
            </a:r>
            <a:endParaRPr lang="zh-CN" altLang="en-US">
              <a:solidFill>
                <a:srgbClr val="0033CC"/>
              </a:solidFill>
              <a:latin typeface="Times New Roman" panose="02020603050405020304" pitchFamily="18" charset="0"/>
              <a:ea typeface="楷体" panose="02010609060101010101" charset="-122"/>
            </a:endParaRPr>
          </a:p>
        </p:txBody>
      </p:sp>
      <p:sp>
        <p:nvSpPr>
          <p:cNvPr id="2416" name="Rectangle 3"/>
          <p:cNvSpPr/>
          <p:nvPr>
            <p:ph type="body" idx="4294967295"/>
          </p:nvPr>
        </p:nvSpPr>
        <p:spPr>
          <a:ln/>
        </p:spPr>
        <p:txBody>
          <a:bodyPr wrap="square" lIns="91440" tIns="45720" rIns="91440" bIns="45720" anchor="t" anchorCtr="0"/>
          <a:p>
            <a:pPr eaLnBrk="1" hangingPunct="1">
              <a:buClr>
                <a:srgbClr val="7B93D7"/>
              </a:buClr>
            </a:pPr>
            <a:r>
              <a:rPr lang="zh-CN" altLang="en-US">
                <a:latin typeface="宋体" panose="02010600030101010101" pitchFamily="2" charset="-122"/>
                <a:ea typeface="楷体" panose="02010609060101010101" charset="-122"/>
              </a:rPr>
              <a:t>（2）现场技术交底简单、明了、书面化。</a:t>
            </a:r>
            <a:endParaRPr lang="zh-CN" altLang="en-US">
              <a:latin typeface="宋体" panose="02010600030101010101" pitchFamily="2" charset="-122"/>
              <a:ea typeface="楷体" panose="02010609060101010101" charset="-122"/>
            </a:endParaRPr>
          </a:p>
          <a:p>
            <a:pPr eaLnBrk="1" hangingPunct="1">
              <a:buClr>
                <a:srgbClr val="7B93D7"/>
              </a:buClr>
            </a:pPr>
            <a:r>
              <a:rPr lang="zh-CN" altLang="en-US">
                <a:latin typeface="宋体" panose="02010600030101010101" pitchFamily="2" charset="-122"/>
                <a:ea typeface="楷体" panose="02010609060101010101" charset="-122"/>
              </a:rPr>
              <a:t>施工技术简单、明了，将复杂的技术简单化，要让施工队伍彻底明白为止，必要的时间以书面的形式确认要求，并双方签字确认。</a:t>
            </a:r>
            <a:endParaRPr lang="zh-CN" altLang="en-US">
              <a:latin typeface="宋体" panose="02010600030101010101" pitchFamily="2" charset="-122"/>
              <a:ea typeface="楷体" panose="02010609060101010101" charset="-122"/>
            </a:endParaRPr>
          </a:p>
          <a:p>
            <a:pPr eaLnBrk="1" hangingPunct="1">
              <a:buClr>
                <a:srgbClr val="7B93D7"/>
              </a:buClr>
            </a:pPr>
            <a:endParaRPr lang="zh-CN" altLang="en-US">
              <a:latin typeface="宋体" panose="02010600030101010101" pitchFamily="2" charset="-122"/>
              <a:ea typeface="楷体" panose="02010609060101010101" charset="-122"/>
            </a:endParaRPr>
          </a:p>
          <a:p>
            <a:pPr eaLnBrk="1" hangingPunct="1">
              <a:buClr>
                <a:srgbClr val="7B93D7"/>
              </a:buClr>
            </a:pPr>
            <a:r>
              <a:rPr lang="zh-CN" altLang="en-US">
                <a:latin typeface="宋体" panose="02010600030101010101" pitchFamily="2" charset="-122"/>
                <a:ea typeface="楷体" panose="02010609060101010101" charset="-122"/>
              </a:rPr>
              <a:t>（3）所有的要求都要有反馈、有追踪，要不辞辛苦。</a:t>
            </a:r>
            <a:endParaRPr lang="zh-CN" altLang="en-US">
              <a:latin typeface="宋体" panose="02010600030101010101" pitchFamily="2" charset="-122"/>
              <a:ea typeface="楷体" panose="02010609060101010101" charset="-122"/>
            </a:endParaRPr>
          </a:p>
          <a:p>
            <a:pPr eaLnBrk="1" hangingPunct="1">
              <a:buClr>
                <a:srgbClr val="7B93D7"/>
              </a:buClr>
            </a:pPr>
            <a:r>
              <a:rPr lang="zh-CN" altLang="en-US">
                <a:latin typeface="宋体" panose="02010600030101010101" pitchFamily="2" charset="-122"/>
                <a:ea typeface="楷体" panose="02010609060101010101" charset="-122"/>
              </a:rPr>
              <a:t>所有的要求，都要有追踪；一种施工做法不是交代下去就完了，要有追踪，有反馈。</a:t>
            </a:r>
            <a:endParaRPr lang="zh-CN" altLang="en-US">
              <a:latin typeface="宋体" panose="02010600030101010101" pitchFamily="2" charset="-122"/>
              <a:ea typeface="楷体" panose="02010609060101010101" charset="-122"/>
            </a:endParaRPr>
          </a:p>
          <a:p>
            <a:pPr eaLnBrk="1" hangingPunct="1">
              <a:buClr>
                <a:srgbClr val="7B93D7"/>
              </a:buClr>
            </a:pPr>
            <a:r>
              <a:rPr lang="zh-CN" altLang="en-US">
                <a:latin typeface="宋体" panose="02010600030101010101" pitchFamily="2" charset="-122"/>
                <a:ea typeface="楷体" panose="02010609060101010101" charset="-122"/>
              </a:rPr>
              <a:t>施工管理人员要做到腿勤、嘴勤、脑勤、手勤、眼勤，及时发现问题，分析问题，解决问题。</a:t>
            </a:r>
            <a:endParaRPr lang="zh-CN" altLang="en-US">
              <a:latin typeface="宋体" panose="02010600030101010101" pitchFamily="2" charset="-122"/>
              <a:ea typeface="楷体" panose="02010609060101010101" charset="-122"/>
            </a:endParaRPr>
          </a:p>
          <a:p>
            <a:pPr eaLnBrk="1" hangingPunct="1">
              <a:buClr>
                <a:srgbClr val="7B93D7"/>
              </a:buClr>
            </a:pPr>
            <a:endParaRPr lang="zh-CN" altLang="en-US" sz="1200">
              <a:latin typeface="宋体" panose="02010600030101010101" pitchFamily="2" charset="-122"/>
              <a:ea typeface="楷体" panose="02010609060101010101"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9" name="Rectangle 2"/>
          <p:cNvSpPr/>
          <p:nvPr>
            <p:ph type="title" idx="4294967295"/>
          </p:nvPr>
        </p:nvSpPr>
        <p:spPr>
          <a:ln/>
        </p:spPr>
        <p:txBody>
          <a:bodyPr wrap="square" lIns="91440" tIns="45720" rIns="91440" bIns="45720" anchor="b" anchorCtr="0"/>
          <a:p>
            <a:pPr eaLnBrk="1" hangingPunct="1"/>
            <a:r>
              <a:rPr lang="zh-CN" altLang="en-US">
                <a:solidFill>
                  <a:srgbClr val="0033CC"/>
                </a:solidFill>
                <a:latin typeface="Times New Roman" panose="02020603050405020304" pitchFamily="18" charset="0"/>
                <a:ea typeface="楷体" panose="02010609060101010101" charset="-122"/>
              </a:rPr>
              <a:t>七、施工队伍管理</a:t>
            </a:r>
            <a:endParaRPr lang="zh-CN" altLang="en-US">
              <a:solidFill>
                <a:srgbClr val="0033CC"/>
              </a:solidFill>
              <a:latin typeface="Times New Roman" panose="02020603050405020304" pitchFamily="18" charset="0"/>
              <a:ea typeface="楷体" panose="02010609060101010101" charset="-122"/>
            </a:endParaRPr>
          </a:p>
        </p:txBody>
      </p:sp>
      <p:sp>
        <p:nvSpPr>
          <p:cNvPr id="2420" name="Rectangle 3"/>
          <p:cNvSpPr/>
          <p:nvPr>
            <p:ph type="body" idx="4294967295"/>
          </p:nvPr>
        </p:nvSpPr>
        <p:spPr>
          <a:xfrm>
            <a:off x="427038" y="838200"/>
            <a:ext cx="8293100" cy="5483225"/>
          </a:xfrm>
          <a:ln/>
        </p:spPr>
        <p:txBody>
          <a:bodyPr wrap="square" lIns="91440" tIns="45720" rIns="91440" bIns="45720" anchor="t" anchorCtr="0"/>
          <a:p>
            <a:pPr eaLnBrk="1" hangingPunct="1">
              <a:buClr>
                <a:srgbClr val="7B93D7"/>
              </a:buClr>
            </a:pPr>
            <a:endParaRPr lang="zh-CN" altLang="en-US" sz="1800">
              <a:latin typeface="宋体" panose="02010600030101010101" pitchFamily="2" charset="-122"/>
              <a:ea typeface="楷体" panose="02010609060101010101" charset="-122"/>
            </a:endParaRPr>
          </a:p>
          <a:p>
            <a:pPr eaLnBrk="1" hangingPunct="1">
              <a:buClr>
                <a:srgbClr val="7B93D7"/>
              </a:buClr>
            </a:pPr>
            <a:r>
              <a:rPr lang="zh-CN" altLang="en-US" sz="1800">
                <a:latin typeface="宋体" panose="02010600030101010101" pitchFamily="2" charset="-122"/>
                <a:ea typeface="楷体" panose="02010609060101010101" charset="-122"/>
              </a:rPr>
              <a:t>（4）奖罚分明。</a:t>
            </a:r>
            <a:endParaRPr lang="zh-CN" altLang="en-US" sz="1800">
              <a:latin typeface="宋体" panose="02010600030101010101" pitchFamily="2" charset="-122"/>
              <a:ea typeface="楷体" panose="02010609060101010101" charset="-122"/>
            </a:endParaRPr>
          </a:p>
          <a:p>
            <a:pPr eaLnBrk="1" hangingPunct="1">
              <a:buClr>
                <a:srgbClr val="7B93D7"/>
              </a:buClr>
            </a:pPr>
            <a:r>
              <a:rPr lang="zh-CN" altLang="en-US" sz="1800">
                <a:latin typeface="宋体" panose="02010600030101010101" pitchFamily="2" charset="-122"/>
                <a:ea typeface="楷体" panose="02010609060101010101" charset="-122"/>
              </a:rPr>
              <a:t>奖励和罚款都是管理的一种手段，罚款不可过多过勤，否则，工人会非常反感，甚至麻木、无所谓，这时罚款会变得苍白无力，会成为一种失效的手段。奖励可以作为一种常用的手段，并且要奖励到位，对一次性通过验收的班组小额奖励，对工完料净场地清的文明施工班组奖励，对安全工作做得好的班组奖励，对材料使用节约的工人奖励，对整改及时者奖励，采用各种小奖励来促进各方面的管理工作。</a:t>
            </a:r>
            <a:endParaRPr lang="zh-CN" altLang="en-US" sz="1800">
              <a:latin typeface="宋体" panose="02010600030101010101" pitchFamily="2" charset="-122"/>
              <a:ea typeface="楷体" panose="02010609060101010101"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3" name="Rectangle 2"/>
          <p:cNvSpPr/>
          <p:nvPr>
            <p:ph type="title" idx="4294967295"/>
          </p:nvPr>
        </p:nvSpPr>
        <p:spPr>
          <a:ln/>
        </p:spPr>
        <p:txBody>
          <a:bodyPr wrap="square" lIns="91440" tIns="45720" rIns="91440" bIns="45720" anchor="b" anchorCtr="0"/>
          <a:p>
            <a:pPr eaLnBrk="1" hangingPunct="1"/>
            <a:r>
              <a:rPr lang="zh-CN" altLang="en-US">
                <a:solidFill>
                  <a:srgbClr val="0033CC"/>
                </a:solidFill>
                <a:latin typeface="Times New Roman" panose="02020603050405020304" pitchFamily="18" charset="0"/>
                <a:ea typeface="楷体" panose="02010609060101010101" charset="-122"/>
              </a:rPr>
              <a:t>七、施工队伍管理</a:t>
            </a:r>
            <a:endParaRPr lang="zh-CN" altLang="en-US">
              <a:solidFill>
                <a:srgbClr val="0033CC"/>
              </a:solidFill>
              <a:latin typeface="Times New Roman" panose="02020603050405020304" pitchFamily="18" charset="0"/>
              <a:ea typeface="楷体" panose="02010609060101010101" charset="-122"/>
            </a:endParaRPr>
          </a:p>
        </p:txBody>
      </p:sp>
      <p:sp>
        <p:nvSpPr>
          <p:cNvPr id="2424" name="Rectangle 3"/>
          <p:cNvSpPr/>
          <p:nvPr>
            <p:ph type="body" idx="4294967295"/>
          </p:nvPr>
        </p:nvSpPr>
        <p:spPr>
          <a:ln/>
        </p:spPr>
        <p:txBody>
          <a:bodyPr wrap="square" lIns="91440" tIns="45720" rIns="91440" bIns="45720" anchor="t" anchorCtr="0"/>
          <a:p>
            <a:pPr eaLnBrk="1" hangingPunct="1">
              <a:lnSpc>
                <a:spcPct val="90000"/>
              </a:lnSpc>
              <a:buClr>
                <a:srgbClr val="7B93D7"/>
              </a:buClr>
            </a:pPr>
            <a:r>
              <a:rPr lang="zh-CN" altLang="en-US" sz="1800">
                <a:latin typeface="宋体" panose="02010600030101010101" pitchFamily="2" charset="-122"/>
                <a:ea typeface="楷体" panose="02010609060101010101" charset="-122"/>
              </a:rPr>
              <a:t>5.建立长期有效的竞争氛围，一个单位工程尽量由2支以上的施工队伍分包，这样才能在管理的博弈中不受施工队伍的牵制，占据主动。几个施工队，实行竞争上岗。</a:t>
            </a:r>
            <a:endParaRPr lang="zh-CN" altLang="en-US" sz="1800">
              <a:latin typeface="宋体" panose="02010600030101010101" pitchFamily="2" charset="-122"/>
              <a:ea typeface="楷体" panose="02010609060101010101" charset="-122"/>
            </a:endParaRPr>
          </a:p>
          <a:p>
            <a:pPr eaLnBrk="1" hangingPunct="1">
              <a:lnSpc>
                <a:spcPct val="90000"/>
              </a:lnSpc>
              <a:buClr>
                <a:srgbClr val="7B93D7"/>
              </a:buClr>
            </a:pPr>
            <a:endParaRPr lang="zh-CN" altLang="en-US" sz="1800">
              <a:latin typeface="宋体" panose="02010600030101010101" pitchFamily="2" charset="-122"/>
              <a:ea typeface="楷体" panose="02010609060101010101" charset="-122"/>
            </a:endParaRPr>
          </a:p>
          <a:p>
            <a:pPr eaLnBrk="1" hangingPunct="1">
              <a:lnSpc>
                <a:spcPct val="90000"/>
              </a:lnSpc>
              <a:buClr>
                <a:srgbClr val="7B93D7"/>
              </a:buClr>
            </a:pPr>
            <a:r>
              <a:rPr lang="zh-CN" altLang="en-US" sz="1800">
                <a:latin typeface="宋体" panose="02010600030101010101" pitchFamily="2" charset="-122"/>
                <a:ea typeface="楷体" panose="02010609060101010101" charset="-122"/>
              </a:rPr>
              <a:t>管理是一个漫长而持续不断地过程，我们完全没有必要因为队伍没有完全听从管理而抱怨，更不能因为他们不听从管理而放弃。我们要多想办法----表扬、奖励、罚款、谈心、讲道理、交朋友……用多种手段进行管理，坚持原则，不放松低线，意志坚定地做好质量、安全、文明施工、成本控制、工期管理。做好施工队伍的管理。</a:t>
            </a:r>
            <a:endParaRPr lang="zh-CN" altLang="en-US" sz="1800">
              <a:latin typeface="宋体" panose="02010600030101010101" pitchFamily="2" charset="-122"/>
              <a:ea typeface="楷体" panose="02010609060101010101"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2186071"/>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21045" y="3968750"/>
            <a:ext cx="300799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39790" y="4231005"/>
            <a:ext cx="100330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29214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32022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74205" y="4907915"/>
            <a:ext cx="7842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00"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01" name="Rectangle 3"/>
          <p:cNvSpPr/>
          <p:nvPr/>
        </p:nvSpPr>
        <p:spPr>
          <a:xfrm>
            <a:off x="539750" y="1700213"/>
            <a:ext cx="7785100" cy="3386137"/>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en-US" altLang="zh-CN" sz="1800" b="1">
                <a:solidFill>
                  <a:schemeClr val="tx1"/>
                </a:solidFill>
                <a:latin typeface="宋体" panose="02010600030101010101" pitchFamily="2" charset="-122"/>
                <a:ea typeface="楷体" panose="02010609060101010101" charset="-122"/>
              </a:rPr>
              <a:t>    </a:t>
            </a:r>
            <a:r>
              <a:rPr lang="zh-CN" altLang="en-US" sz="1800">
                <a:solidFill>
                  <a:schemeClr val="tx1"/>
                </a:solidFill>
                <a:latin typeface="宋体" panose="02010600030101010101" pitchFamily="2" charset="-122"/>
                <a:ea typeface="楷体" panose="02010609060101010101" charset="-122"/>
              </a:rPr>
              <a:t>安全靠什么？安全靠责任心。在日常的生活工作中，在上班的每时、每分里，安全的隐患随时都象凶残的野兽张着血盆大口，盯着我们脆弱的肉体，麻痹的神经。只有按分守已、循规蹈矩（安全生产操作规程）、踏踏实实做人做事，强化安全意识，增强责任心，生产的安全才不受威胁。只有增强责任心，安全才有保障，生命才会美丽。</a:t>
            </a:r>
            <a:br>
              <a:rPr lang="zh-CN" altLang="en-US" sz="1800">
                <a:solidFill>
                  <a:schemeClr val="tx1"/>
                </a:solidFill>
                <a:latin typeface="宋体" panose="02010600030101010101" pitchFamily="2" charset="-122"/>
                <a:ea typeface="楷体" panose="02010609060101010101" charset="-122"/>
              </a:rPr>
            </a:br>
            <a:r>
              <a:rPr lang="zh-CN" altLang="en-US" sz="1800">
                <a:solidFill>
                  <a:schemeClr val="tx1"/>
                </a:solidFill>
                <a:latin typeface="宋体" panose="02010600030101010101" pitchFamily="2" charset="-122"/>
                <a:ea typeface="楷体" panose="02010609060101010101" charset="-122"/>
              </a:rPr>
              <a:t>    安全靠人，人必须有一定的安全素质，即道德修养，责任心，业务技能，健康的身体等；</a:t>
            </a:r>
            <a:br>
              <a:rPr lang="zh-CN" altLang="en-US" sz="1800">
                <a:solidFill>
                  <a:schemeClr val="tx1"/>
                </a:solidFill>
                <a:latin typeface="宋体" panose="02010600030101010101" pitchFamily="2" charset="-122"/>
                <a:ea typeface="楷体" panose="02010609060101010101" charset="-122"/>
              </a:rPr>
            </a:br>
            <a:r>
              <a:rPr lang="zh-CN" altLang="en-US" sz="1800">
                <a:solidFill>
                  <a:schemeClr val="tx1"/>
                </a:solidFill>
                <a:latin typeface="宋体" panose="02010600030101010101" pitchFamily="2" charset="-122"/>
                <a:ea typeface="楷体" panose="02010609060101010101" charset="-122"/>
              </a:rPr>
              <a:t>    安全靠企业领导，领导高度重视，舍得投入，提供良好的工作环境；</a:t>
            </a:r>
            <a:br>
              <a:rPr lang="zh-CN" altLang="en-US" sz="1800">
                <a:solidFill>
                  <a:schemeClr val="tx1"/>
                </a:solidFill>
                <a:latin typeface="宋体" panose="02010600030101010101" pitchFamily="2" charset="-122"/>
                <a:ea typeface="楷体" panose="02010609060101010101" charset="-122"/>
              </a:rPr>
            </a:br>
            <a:r>
              <a:rPr lang="zh-CN" altLang="en-US" sz="1800">
                <a:solidFill>
                  <a:schemeClr val="tx1"/>
                </a:solidFill>
                <a:latin typeface="宋体" panose="02010600030101010101" pitchFamily="2" charset="-122"/>
                <a:ea typeface="楷体" panose="02010609060101010101" charset="-122"/>
              </a:rPr>
              <a:t>    安全靠制度，用科学的制度规范员工的行为；</a:t>
            </a:r>
            <a:br>
              <a:rPr lang="zh-CN" altLang="en-US" sz="1800">
                <a:solidFill>
                  <a:schemeClr val="tx1"/>
                </a:solidFill>
                <a:latin typeface="宋体" panose="02010600030101010101" pitchFamily="2" charset="-122"/>
                <a:ea typeface="楷体" panose="02010609060101010101" charset="-122"/>
              </a:rPr>
            </a:br>
            <a:r>
              <a:rPr lang="zh-CN" altLang="en-US" sz="1800">
                <a:solidFill>
                  <a:schemeClr val="tx1"/>
                </a:solidFill>
                <a:latin typeface="宋体" panose="02010600030101010101" pitchFamily="2" charset="-122"/>
                <a:ea typeface="楷体" panose="02010609060101010101" charset="-122"/>
              </a:rPr>
              <a:t>    安全靠机制，建立健全奖惩机制，逐级落实安全责任，实行重奖重罚；</a:t>
            </a:r>
            <a:br>
              <a:rPr lang="zh-CN" altLang="en-US" sz="1800">
                <a:solidFill>
                  <a:schemeClr val="tx1"/>
                </a:solidFill>
                <a:latin typeface="宋体" panose="02010600030101010101" pitchFamily="2" charset="-122"/>
                <a:ea typeface="楷体" panose="02010609060101010101" charset="-122"/>
              </a:rPr>
            </a:br>
            <a:r>
              <a:rPr lang="zh-CN" altLang="en-US" sz="1800">
                <a:solidFill>
                  <a:schemeClr val="tx1"/>
                </a:solidFill>
                <a:latin typeface="宋体" panose="02010600030101010101" pitchFamily="2" charset="-122"/>
                <a:ea typeface="楷体" panose="02010609060101010101" charset="-122"/>
              </a:rPr>
              <a:t>    安全靠管理，建立安全管理体系，重视过程控制，实现规范化管理。</a:t>
            </a:r>
            <a:br>
              <a:rPr lang="zh-CN" altLang="en-US" sz="1800">
                <a:solidFill>
                  <a:schemeClr val="tx1"/>
                </a:solidFill>
                <a:latin typeface="宋体" panose="02010600030101010101" pitchFamily="2" charset="-122"/>
                <a:ea typeface="楷体" panose="02010609060101010101" charset="-122"/>
              </a:rPr>
            </a:br>
            <a:r>
              <a:rPr lang="zh-CN" altLang="en-US" sz="1800">
                <a:solidFill>
                  <a:schemeClr val="tx1"/>
                </a:solidFill>
                <a:latin typeface="宋体" panose="02010600030101010101" pitchFamily="2" charset="-122"/>
                <a:ea typeface="楷体" panose="02010609060101010101" charset="-122"/>
              </a:rPr>
              <a:t>    安全是一个系统工程，必须长抓不懈。</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4"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05"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06"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07" name="Rectangle 3"/>
          <p:cNvSpPr/>
          <p:nvPr/>
        </p:nvSpPr>
        <p:spPr>
          <a:xfrm>
            <a:off x="539750" y="1484313"/>
            <a:ext cx="7785100" cy="2868612"/>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en-US" altLang="zh-CN" b="1">
                <a:solidFill>
                  <a:schemeClr val="tx1"/>
                </a:solidFill>
                <a:latin typeface="宋体" panose="02010600030101010101" pitchFamily="2" charset="-122"/>
                <a:ea typeface="楷体" panose="02010609060101010101" charset="-122"/>
              </a:rPr>
              <a:t>2</a:t>
            </a:r>
            <a:r>
              <a:rPr lang="zh-CN" altLang="en-US" b="1">
                <a:solidFill>
                  <a:schemeClr val="tx1"/>
                </a:solidFill>
                <a:latin typeface="宋体" panose="02010600030101010101" pitchFamily="2" charset="-122"/>
                <a:ea typeface="楷体" panose="02010609060101010101" charset="-122"/>
              </a:rPr>
              <a:t>、安全管理的定义：</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ea typeface="楷体" panose="02010609060101010101" charset="-122"/>
              </a:rPr>
              <a:t>       所谓安全生产管理，就是针对人们在生产过程中的安全问题，运用有效的资源，发挥人们的智慧，通过人们的努力，进行有关决策、计划、组织和控制等话动，实现生产过程中人与机器设备、物料、环境的和谐，达到安全生产的目标。</a:t>
            </a:r>
            <a:endParaRPr lang="zh-CN" altLang="en-US" sz="1800">
              <a:solidFill>
                <a:schemeClr val="tx1"/>
              </a:solidFill>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安全管理就是利用管理的活动，将事故预防、应急措施与保险补偿三种手段有机地结合在一起、以达到保障安全的目的。</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安全生产管理的对象是企业的员工，涉及到企业中的所有人员、设备设施、物料、环境、财务、信息等各个方面。</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a:t>
            </a:r>
            <a:endParaRPr lang="zh-CN" altLang="en-US" sz="1800">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0"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11"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12"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chemeClr val="bg1"/>
                </a:solidFill>
                <a:latin typeface="Times New Roman" panose="02020603050405020304" pitchFamily="18" charset="0"/>
                <a:ea typeface="楷体" panose="02010609060101010101" charset="-122"/>
              </a:rPr>
              <a:t>一、安全管理</a:t>
            </a:r>
            <a:endParaRPr lang="zh-CN" altLang="en-US" sz="3200" b="1">
              <a:solidFill>
                <a:schemeClr val="bg1"/>
              </a:solidFill>
              <a:latin typeface="Times New Roman" panose="02020603050405020304" pitchFamily="18" charset="0"/>
              <a:ea typeface="楷体" panose="02010609060101010101" charset="-122"/>
            </a:endParaRPr>
          </a:p>
        </p:txBody>
      </p:sp>
      <p:sp>
        <p:nvSpPr>
          <p:cNvPr id="2113" name="AutoShape 3" descr="安全管理"/>
          <p:cNvSpPr/>
          <p:nvPr/>
        </p:nvSpPr>
        <p:spPr>
          <a:xfrm>
            <a:off x="611188" y="2924175"/>
            <a:ext cx="7777162" cy="1008063"/>
          </a:xfrm>
          <a:prstGeom prst="roundRect">
            <a:avLst>
              <a:gd name="adj" fmla="val 16667"/>
            </a:avLst>
          </a:prstGeom>
          <a:solidFill>
            <a:srgbClr val="FF6600"/>
          </a:solidFill>
          <a:ln w="12700" cap="flat" cmpd="sng">
            <a:solidFill>
              <a:srgbClr val="47494B"/>
            </a:solidFill>
            <a:prstDash val="solid"/>
            <a:headEnd type="none" w="med" len="med"/>
            <a:tailEnd type="none" w="med" len="med"/>
          </a:ln>
        </p:spPr>
        <p:txBody>
          <a:bodyPr wrap="none" anchor="ctr" anchorCtr="0"/>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endParaRPr lang="zh-CN" altLang="en-US" sz="1400">
              <a:solidFill>
                <a:schemeClr val="tx1"/>
              </a:solidFill>
              <a:ea typeface="楷体" panose="02010609060101010101" charset="-122"/>
            </a:endParaRPr>
          </a:p>
        </p:txBody>
      </p:sp>
      <p:sp>
        <p:nvSpPr>
          <p:cNvPr id="2114" name="Text Box 4"/>
          <p:cNvSpPr/>
          <p:nvPr/>
        </p:nvSpPr>
        <p:spPr>
          <a:xfrm>
            <a:off x="392113" y="2997200"/>
            <a:ext cx="7929562" cy="7016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50000"/>
              </a:spcBef>
              <a:buClrTx/>
              <a:buSzPct val="100000"/>
              <a:buFont typeface="Arial" panose="020B0604020202020204" pitchFamily="34" charset="0"/>
              <a:buNone/>
            </a:pPr>
            <a:r>
              <a:rPr lang="zh-CN" altLang="en-US" sz="4000">
                <a:solidFill>
                  <a:schemeClr val="tx1"/>
                </a:solidFill>
                <a:ea typeface="楷体" panose="02010609060101010101" charset="-122"/>
              </a:rPr>
              <a:t>（二）、安全生产管理的主要内容</a:t>
            </a:r>
            <a:endParaRPr lang="zh-CN" altLang="en-US" sz="4000">
              <a:solidFill>
                <a:schemeClr val="tx1"/>
              </a:solidFill>
              <a:ea typeface="楷体" panose="02010609060101010101" charset="-12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7" name="日期占位符 1"/>
          <p:cNvSpPr/>
          <p:nvPr/>
        </p:nvSpPr>
        <p:spPr>
          <a:xfrm>
            <a:off x="457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fld id="{BB962C8B-B14F-4D97-AF65-F5344CB8AC3E}" type="datetime1">
              <a:rPr lang="zh-CN" altLang="en-US" sz="1400">
                <a:solidFill>
                  <a:schemeClr val="tx1"/>
                </a:solidFill>
                <a:ea typeface="楷体" panose="02010609060101010101" charset="-122"/>
              </a:rPr>
            </a:fld>
            <a:endParaRPr lang="zh-CN" altLang="en-US" sz="1400">
              <a:solidFill>
                <a:schemeClr val="tx1"/>
              </a:solidFill>
              <a:ea typeface="楷体" panose="02010609060101010101" charset="-122"/>
            </a:endParaRPr>
          </a:p>
        </p:txBody>
      </p:sp>
      <p:sp>
        <p:nvSpPr>
          <p:cNvPr id="2118" name="灯片编号占位符 3"/>
          <p:cNvSpPr/>
          <p:nvPr/>
        </p:nvSpPr>
        <p:spPr>
          <a:xfrm>
            <a:off x="6553200" y="6245225"/>
            <a:ext cx="2133600" cy="476250"/>
          </a:xfrm>
          <a:prstGeom prst="rect">
            <a:avLst/>
          </a:prstGeom>
          <a:noFill/>
          <a:ln w="9525">
            <a:noFill/>
          </a:ln>
        </p:spPr>
        <p:txBody>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r" eaLnBrk="1" hangingPunct="1">
              <a:lnSpc>
                <a:spcPct val="100000"/>
              </a:lnSpc>
              <a:spcBef>
                <a:spcPct val="0"/>
              </a:spcBef>
              <a:buClrTx/>
              <a:buSzPct val="100000"/>
              <a:buFont typeface="Arial" panose="020B0604020202020204" pitchFamily="34" charset="0"/>
              <a:buNone/>
            </a:pPr>
            <a:endParaRPr lang="en-US" altLang="zh-CN" sz="1400">
              <a:solidFill>
                <a:schemeClr val="tx1"/>
              </a:solidFill>
              <a:ea typeface="楷体" panose="02010609060101010101" charset="-122"/>
            </a:endParaRPr>
          </a:p>
        </p:txBody>
      </p:sp>
      <p:sp>
        <p:nvSpPr>
          <p:cNvPr id="2119" name="Rectangle 2"/>
          <p:cNvSpPr/>
          <p:nvPr/>
        </p:nvSpPr>
        <p:spPr>
          <a:xfrm>
            <a:off x="1401763" y="333375"/>
            <a:ext cx="2667000" cy="581025"/>
          </a:xfrm>
          <a:prstGeom prst="rect">
            <a:avLst/>
          </a:prstGeom>
          <a:noFill/>
          <a:ln w="9525">
            <a:noFill/>
          </a:ln>
        </p:spPr>
        <p:txBody>
          <a:bodyPr lIns="54000" tIns="46800" rIns="54000">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ctr" eaLnBrk="1" hangingPunct="1">
              <a:lnSpc>
                <a:spcPct val="100000"/>
              </a:lnSpc>
              <a:spcBef>
                <a:spcPct val="0"/>
              </a:spcBef>
              <a:buClrTx/>
              <a:buSzPct val="100000"/>
              <a:buFont typeface="Arial" panose="020B0604020202020204" pitchFamily="34" charset="0"/>
              <a:buNone/>
            </a:pPr>
            <a:r>
              <a:rPr lang="zh-CN" altLang="en-US" sz="3200" b="1">
                <a:solidFill>
                  <a:srgbClr val="0033CC"/>
                </a:solidFill>
                <a:latin typeface="Times New Roman" panose="02020603050405020304" pitchFamily="18" charset="0"/>
                <a:ea typeface="楷体" panose="02010609060101010101" charset="-122"/>
              </a:rPr>
              <a:t>一、安全管理</a:t>
            </a:r>
            <a:endParaRPr lang="zh-CN" altLang="en-US" sz="3200" b="1">
              <a:solidFill>
                <a:srgbClr val="0033CC"/>
              </a:solidFill>
              <a:latin typeface="Times New Roman" panose="02020603050405020304" pitchFamily="18" charset="0"/>
              <a:ea typeface="楷体" panose="02010609060101010101" charset="-122"/>
            </a:endParaRPr>
          </a:p>
        </p:txBody>
      </p:sp>
      <p:sp>
        <p:nvSpPr>
          <p:cNvPr id="2120" name="Rectangle 3"/>
          <p:cNvSpPr/>
          <p:nvPr/>
        </p:nvSpPr>
        <p:spPr>
          <a:xfrm>
            <a:off x="539750" y="1484313"/>
            <a:ext cx="7785100" cy="3965575"/>
          </a:xfrm>
          <a:prstGeom prst="rect">
            <a:avLst/>
          </a:prstGeom>
          <a:noFill/>
          <a:ln w="9525">
            <a:noFill/>
          </a:ln>
        </p:spPr>
        <p:txBody>
          <a:bodyPr>
            <a:spAutoFit/>
          </a:bodyPr>
          <a:lstStyle>
            <a:lvl1pPr marL="357505" lvl="0" indent="-357505" algn="just" defTabSz="914400" rtl="0" eaLnBrk="0" fontAlgn="base" hangingPunct="0">
              <a:lnSpc>
                <a:spcPct val="110000"/>
              </a:lnSpc>
              <a:spcBef>
                <a:spcPts val="1800"/>
              </a:spcBef>
              <a:spcAft>
                <a:spcPct val="0"/>
              </a:spcAft>
              <a:buClr>
                <a:srgbClr val="7B93D7"/>
              </a:buClr>
              <a:buSzPct val="110000"/>
              <a:buFont typeface="Webdings" panose="05030102010509060703" pitchFamily="18" charset="2"/>
              <a:buChar char=""/>
              <a:defRPr sz="2000" u="none" kern="1200">
                <a:solidFill>
                  <a:srgbClr val="1985A7"/>
                </a:solidFill>
                <a:latin typeface="Arial" panose="020B0604020202020204"/>
                <a:ea typeface="微软雅黑" panose="020B0503020204020204" charset="-122"/>
              </a:defRPr>
            </a:lvl1pPr>
            <a:lvl2pPr marL="357505" lvl="1" indent="-357505" algn="l" defTabSz="914400" rtl="0" eaLnBrk="0" fontAlgn="base" hangingPunct="0">
              <a:lnSpc>
                <a:spcPct val="130000"/>
              </a:lnSpc>
              <a:spcBef>
                <a:spcPct val="0"/>
              </a:spcBef>
              <a:spcAft>
                <a:spcPts val="600"/>
              </a:spcAft>
              <a:buClr>
                <a:srgbClr val="7AD0EB"/>
              </a:buClr>
              <a:buSzPct val="100000"/>
              <a:buFont typeface="幼圆" pitchFamily="49" charset="-122"/>
              <a:buChar char=" "/>
              <a:defRPr sz="1600" u="none" kern="1200">
                <a:solidFill>
                  <a:srgbClr val="646464"/>
                </a:solidFill>
                <a:latin typeface="幼圆" pitchFamily="49" charset="-122"/>
                <a:ea typeface="幼圆" pitchFamily="49" charset="-122"/>
              </a:defRPr>
            </a:lvl2pPr>
            <a:lvl3pPr marL="1143000" lvl="2"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2000" u="none" kern="1200">
                <a:solidFill>
                  <a:schemeClr val="tx1"/>
                </a:solidFill>
                <a:latin typeface="Arial" panose="020B0604020202020204"/>
                <a:ea typeface="幼圆" pitchFamily="49" charset="-122"/>
              </a:defRPr>
            </a:lvl3pPr>
            <a:lvl4pPr marL="1600200" lvl="3"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4pPr>
            <a:lvl5pPr marL="2057400" lvl="4" indent="-228600" algn="l" defTabSz="914400" rtl="0" eaLnBrk="0" fontAlgn="base" hangingPunct="0">
              <a:lnSpc>
                <a:spcPct val="90000"/>
              </a:lnSpc>
              <a:spcBef>
                <a:spcPts val="500"/>
              </a:spcBef>
              <a:spcAft>
                <a:spcPct val="0"/>
              </a:spcAft>
              <a:buSzPct val="100000"/>
              <a:buFont typeface="Arial" panose="020B0604020202020204" pitchFamily="34" charset="0"/>
              <a:buChar char="•"/>
              <a:defRPr sz="1800" u="none" kern="1200">
                <a:solidFill>
                  <a:schemeClr val="tx1"/>
                </a:solidFill>
                <a:latin typeface="Arial" panose="020B0604020202020204"/>
                <a:ea typeface="幼圆" pitchFamily="49" charset="-122"/>
              </a:defRPr>
            </a:lvl5pPr>
          </a:lstStyle>
          <a:p>
            <a:pPr marL="0" lvl="0" indent="0" algn="l" eaLnBrk="1" hangingPunct="1">
              <a:lnSpc>
                <a:spcPct val="100000"/>
              </a:lnSpc>
              <a:spcBef>
                <a:spcPct val="0"/>
              </a:spcBef>
              <a:buClrTx/>
              <a:buSzPct val="100000"/>
              <a:buFont typeface="Arial" panose="020B0604020202020204" pitchFamily="34" charset="0"/>
              <a:buNone/>
            </a:pPr>
            <a:r>
              <a:rPr lang="zh-CN" altLang="en-US" b="1">
                <a:solidFill>
                  <a:schemeClr val="tx1"/>
                </a:solidFill>
                <a:latin typeface="宋体" panose="02010600030101010101" pitchFamily="2" charset="-122"/>
                <a:ea typeface="楷体" panose="02010609060101010101" charset="-122"/>
              </a:rPr>
              <a:t>主要内容：</a:t>
            </a:r>
            <a:endParaRPr lang="zh-CN" altLang="en-US"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    </a:t>
            </a:r>
            <a:r>
              <a:rPr lang="zh-CN" altLang="en-US" sz="1800">
                <a:solidFill>
                  <a:schemeClr val="tx1"/>
                </a:solidFill>
                <a:latin typeface="宋体" panose="02010600030101010101" pitchFamily="2" charset="-122"/>
                <a:ea typeface="楷体" panose="02010609060101010101" charset="-122"/>
              </a:rPr>
              <a:t>针对施工企业而言，安全生产管理的内容主要包括：安全方针和目标、安全管理组织机构和网络、安全生产责任制、安全规章制度、安全生产操作规程、项目的安全策划、危险源辨识、风险评价与控制、安全培训教育、安全技术措施、安全检查、安全标准化、安全文化和安全活动、事故调查处理、安全信息、安全统计等。</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其中</a:t>
            </a:r>
            <a:r>
              <a:rPr lang="zh-CN" altLang="en-US" sz="1800" b="1">
                <a:solidFill>
                  <a:srgbClr val="FF0000"/>
                </a:solidFill>
                <a:latin typeface="宋体" panose="02010600030101010101" pitchFamily="2" charset="-122"/>
                <a:ea typeface="楷体" panose="02010609060101010101" charset="-122"/>
              </a:rPr>
              <a:t>安全文化、安全法制、安全责任、安全科技和安全投入统称为安全生产的“五要素”。</a:t>
            </a:r>
            <a:endParaRPr lang="zh-CN" altLang="en-US" sz="1800" b="1">
              <a:solidFill>
                <a:srgbClr val="FF0000"/>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a:solidFill>
                  <a:schemeClr val="tx1"/>
                </a:solidFill>
                <a:latin typeface="宋体" panose="02010600030101010101" pitchFamily="2" charset="-122"/>
                <a:ea typeface="楷体" panose="02010609060101010101" charset="-122"/>
              </a:rPr>
              <a:t>    具体为以下四个方面：</a:t>
            </a:r>
            <a:endParaRPr lang="zh-CN" altLang="en-US" sz="1800">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a:t>
            </a:r>
            <a:r>
              <a:rPr lang="en-US" altLang="zh-CN" sz="1800" b="1">
                <a:solidFill>
                  <a:schemeClr val="tx1"/>
                </a:solidFill>
                <a:latin typeface="宋体" panose="02010600030101010101" pitchFamily="2" charset="-122"/>
                <a:ea typeface="楷体" panose="02010609060101010101" charset="-122"/>
              </a:rPr>
              <a:t>1</a:t>
            </a:r>
            <a:r>
              <a:rPr lang="zh-CN" altLang="en-US" sz="1800" b="1">
                <a:solidFill>
                  <a:schemeClr val="tx1"/>
                </a:solidFill>
                <a:latin typeface="宋体" panose="02010600030101010101" pitchFamily="2" charset="-122"/>
                <a:ea typeface="楷体" panose="02010609060101010101" charset="-122"/>
              </a:rPr>
              <a:t>）安全生产管理制度；</a:t>
            </a:r>
            <a:endParaRPr lang="zh-CN" altLang="en-US" sz="1800"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a:t>
            </a:r>
            <a:r>
              <a:rPr lang="en-US" altLang="zh-CN" sz="1800" b="1">
                <a:solidFill>
                  <a:schemeClr val="tx1"/>
                </a:solidFill>
                <a:latin typeface="宋体" panose="02010600030101010101" pitchFamily="2" charset="-122"/>
                <a:ea typeface="楷体" panose="02010609060101010101" charset="-122"/>
              </a:rPr>
              <a:t>2</a:t>
            </a:r>
            <a:r>
              <a:rPr lang="zh-CN" altLang="en-US" sz="1800" b="1">
                <a:solidFill>
                  <a:schemeClr val="tx1"/>
                </a:solidFill>
                <a:latin typeface="宋体" panose="02010600030101010101" pitchFamily="2" charset="-122"/>
                <a:ea typeface="楷体" panose="02010609060101010101" charset="-122"/>
              </a:rPr>
              <a:t>）危险源辨识与风险评价；</a:t>
            </a:r>
            <a:endParaRPr lang="zh-CN" altLang="en-US" sz="1800"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a:t>
            </a:r>
            <a:r>
              <a:rPr lang="en-US" altLang="zh-CN" sz="1800" b="1">
                <a:solidFill>
                  <a:schemeClr val="tx1"/>
                </a:solidFill>
                <a:latin typeface="宋体" panose="02010600030101010101" pitchFamily="2" charset="-122"/>
                <a:ea typeface="楷体" panose="02010609060101010101" charset="-122"/>
              </a:rPr>
              <a:t>3</a:t>
            </a:r>
            <a:r>
              <a:rPr lang="zh-CN" altLang="en-US" sz="1800" b="1">
                <a:solidFill>
                  <a:schemeClr val="tx1"/>
                </a:solidFill>
                <a:latin typeface="宋体" panose="02010600030101010101" pitchFamily="2" charset="-122"/>
                <a:ea typeface="楷体" panose="02010609060101010101" charset="-122"/>
              </a:rPr>
              <a:t>）安全技术措施；</a:t>
            </a:r>
            <a:endParaRPr lang="zh-CN" altLang="en-US" sz="1800"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r>
              <a:rPr lang="zh-CN" altLang="en-US" sz="1800" b="1">
                <a:solidFill>
                  <a:schemeClr val="tx1"/>
                </a:solidFill>
                <a:latin typeface="宋体" panose="02010600030101010101" pitchFamily="2" charset="-122"/>
                <a:ea typeface="楷体" panose="02010609060101010101" charset="-122"/>
              </a:rPr>
              <a:t>（</a:t>
            </a:r>
            <a:r>
              <a:rPr lang="en-US" altLang="zh-CN" sz="1800" b="1">
                <a:solidFill>
                  <a:schemeClr val="tx1"/>
                </a:solidFill>
                <a:latin typeface="宋体" panose="02010600030101010101" pitchFamily="2" charset="-122"/>
                <a:ea typeface="楷体" panose="02010609060101010101" charset="-122"/>
              </a:rPr>
              <a:t>4</a:t>
            </a:r>
            <a:r>
              <a:rPr lang="zh-CN" altLang="en-US" sz="1800" b="1">
                <a:solidFill>
                  <a:schemeClr val="tx1"/>
                </a:solidFill>
                <a:latin typeface="宋体" panose="02010600030101010101" pitchFamily="2" charset="-122"/>
                <a:ea typeface="楷体" panose="02010609060101010101" charset="-122"/>
              </a:rPr>
              <a:t>）安全检查。</a:t>
            </a:r>
            <a:endParaRPr lang="zh-CN" altLang="en-US" sz="1800" b="1">
              <a:solidFill>
                <a:schemeClr val="tx1"/>
              </a:solidFill>
              <a:latin typeface="宋体" panose="02010600030101010101" pitchFamily="2" charset="-122"/>
              <a:ea typeface="楷体" panose="02010609060101010101" charset="-122"/>
            </a:endParaRPr>
          </a:p>
          <a:p>
            <a:pPr marL="0" lvl="0" indent="0" algn="l" eaLnBrk="1" hangingPunct="1">
              <a:lnSpc>
                <a:spcPct val="100000"/>
              </a:lnSpc>
              <a:spcBef>
                <a:spcPct val="0"/>
              </a:spcBef>
              <a:buClrTx/>
              <a:buSzPct val="100000"/>
              <a:buFont typeface="Arial" panose="020B0604020202020204" pitchFamily="34" charset="0"/>
              <a:buNone/>
            </a:pPr>
            <a:endParaRPr lang="en-US" altLang="zh-CN" sz="1800" b="1">
              <a:solidFill>
                <a:schemeClr val="tx1"/>
              </a:solidFill>
              <a:latin typeface="宋体" panose="02010600030101010101" pitchFamily="2" charset="-122"/>
              <a:ea typeface="楷体" panose="02010609060101010101" charset="-122"/>
            </a:endParaRPr>
          </a:p>
        </p:txBody>
      </p:sp>
    </p:spTree>
  </p:cSld>
  <p:clrMapOvr>
    <a:masterClrMapping/>
  </p:clrMapOvr>
  <p:transition spd="med"/>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1_默认设计模板">
  <a:themeElements>
    <a:clrScheme name="1_默认设计模板 11">
      <a:dk1>
        <a:srgbClr val="000000"/>
      </a:dk1>
      <a:lt1>
        <a:srgbClr val="FFFFFF"/>
      </a:lt1>
      <a:dk2>
        <a:srgbClr val="000000"/>
      </a:dk2>
      <a:lt2>
        <a:srgbClr val="FFAA00"/>
      </a:lt2>
      <a:accent1>
        <a:srgbClr val="FFFFFF"/>
      </a:accent1>
      <a:accent2>
        <a:srgbClr val="99CCFF"/>
      </a:accent2>
      <a:accent3>
        <a:srgbClr val="FFFFFF"/>
      </a:accent3>
      <a:accent4>
        <a:srgbClr val="000000"/>
      </a:accent4>
      <a:accent5>
        <a:srgbClr val="FFFFFF"/>
      </a:accent5>
      <a:accent6>
        <a:srgbClr val="8AB9E7"/>
      </a:accent6>
      <a:hlink>
        <a:srgbClr val="366B7E"/>
      </a:hlink>
      <a:folHlink>
        <a:srgbClr val="FFAA00"/>
      </a:folHlink>
    </a:clrScheme>
    <a:fontScheme name="">
      <a:majorFont>
        <a:latin typeface="Tahoma"/>
        <a:ea typeface="楷体_GB2312"/>
        <a:cs typeface=""/>
      </a:majorFont>
      <a:minorFont>
        <a:latin typeface="Tahoma"/>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lnDef>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8">
        <a:dk1>
          <a:srgbClr val="000000"/>
        </a:dk1>
        <a:lt1>
          <a:srgbClr val="FFFFFF"/>
        </a:lt1>
        <a:dk2>
          <a:srgbClr val="000000"/>
        </a:dk2>
        <a:lt2>
          <a:srgbClr val="FF9900"/>
        </a:lt2>
        <a:accent1>
          <a:srgbClr val="008080"/>
        </a:accent1>
        <a:accent2>
          <a:srgbClr val="33CCCC"/>
        </a:accent2>
        <a:accent3>
          <a:srgbClr val="FFFFFF"/>
        </a:accent3>
        <a:accent4>
          <a:srgbClr val="000000"/>
        </a:accent4>
        <a:accent5>
          <a:srgbClr val="AAC0C0"/>
        </a:accent5>
        <a:accent6>
          <a:srgbClr val="2DB9B9"/>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1_默认设计模板 9">
        <a:dk1>
          <a:srgbClr val="000000"/>
        </a:dk1>
        <a:lt1>
          <a:srgbClr val="FFFFFF"/>
        </a:lt1>
        <a:dk2>
          <a:srgbClr val="000000"/>
        </a:dk2>
        <a:lt2>
          <a:srgbClr val="FFFFFF"/>
        </a:lt2>
        <a:accent1>
          <a:srgbClr val="FFFFFF"/>
        </a:accent1>
        <a:accent2>
          <a:srgbClr val="366B7E"/>
        </a:accent2>
        <a:accent3>
          <a:srgbClr val="FFFFFF"/>
        </a:accent3>
        <a:accent4>
          <a:srgbClr val="000000"/>
        </a:accent4>
        <a:accent5>
          <a:srgbClr val="FFFFFF"/>
        </a:accent5>
        <a:accent6>
          <a:srgbClr val="306072"/>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1_默认设计模板 10">
        <a:dk1>
          <a:srgbClr val="000000"/>
        </a:dk1>
        <a:lt1>
          <a:srgbClr val="FFFFFF"/>
        </a:lt1>
        <a:dk2>
          <a:srgbClr val="000000"/>
        </a:dk2>
        <a:lt2>
          <a:srgbClr val="FFAA00"/>
        </a:lt2>
        <a:accent1>
          <a:srgbClr val="FFFFFF"/>
        </a:accent1>
        <a:accent2>
          <a:srgbClr val="366B7E"/>
        </a:accent2>
        <a:accent3>
          <a:srgbClr val="FFFFFF"/>
        </a:accent3>
        <a:accent4>
          <a:srgbClr val="000000"/>
        </a:accent4>
        <a:accent5>
          <a:srgbClr val="FFFFFF"/>
        </a:accent5>
        <a:accent6>
          <a:srgbClr val="306072"/>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1_默认设计模板 11">
        <a:dk1>
          <a:srgbClr val="000000"/>
        </a:dk1>
        <a:lt1>
          <a:srgbClr val="FFFFFF"/>
        </a:lt1>
        <a:dk2>
          <a:srgbClr val="000000"/>
        </a:dk2>
        <a:lt2>
          <a:srgbClr val="FFAA00"/>
        </a:lt2>
        <a:accent1>
          <a:srgbClr val="FFFFFF"/>
        </a:accent1>
        <a:accent2>
          <a:srgbClr val="99CCFF"/>
        </a:accent2>
        <a:accent3>
          <a:srgbClr val="FFFFFF"/>
        </a:accent3>
        <a:accent4>
          <a:srgbClr val="000000"/>
        </a:accent4>
        <a:accent5>
          <a:srgbClr val="FFFFFF"/>
        </a:accent5>
        <a:accent6>
          <a:srgbClr val="8AB9E7"/>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FF"/>
        </a:dk2>
        <a:lt2>
          <a:srgbClr val="FFFF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FF"/>
        </a:dk2>
        <a:lt2>
          <a:srgbClr val="FFFF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FF"/>
        </a:dk2>
        <a:lt2>
          <a:srgbClr val="FFFF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2_默认设计模板 11">
      <a:dk1>
        <a:srgbClr val="000000"/>
      </a:dk1>
      <a:lt1>
        <a:srgbClr val="FFFFFF"/>
      </a:lt1>
      <a:dk2>
        <a:srgbClr val="000000"/>
      </a:dk2>
      <a:lt2>
        <a:srgbClr val="FFAA00"/>
      </a:lt2>
      <a:accent1>
        <a:srgbClr val="FFFFFF"/>
      </a:accent1>
      <a:accent2>
        <a:srgbClr val="99CCFF"/>
      </a:accent2>
      <a:accent3>
        <a:srgbClr val="FFFFFF"/>
      </a:accent3>
      <a:accent4>
        <a:srgbClr val="000000"/>
      </a:accent4>
      <a:accent5>
        <a:srgbClr val="FFFFFF"/>
      </a:accent5>
      <a:accent6>
        <a:srgbClr val="8AB9E7"/>
      </a:accent6>
      <a:hlink>
        <a:srgbClr val="366B7E"/>
      </a:hlink>
      <a:folHlink>
        <a:srgbClr val="FFAA00"/>
      </a:folHlink>
    </a:clrScheme>
    <a:fontScheme name="">
      <a:majorFont>
        <a:latin typeface="Tahoma"/>
        <a:ea typeface="楷体_GB2312"/>
        <a:cs typeface=""/>
      </a:majorFont>
      <a:minorFont>
        <a:latin typeface="Tahoma"/>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lnDef>
  </a:objectDefaults>
  <a:extraClrSchemeLst>
    <a:extraClrScheme>
      <a:clrScheme name="2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默认设计模板 8">
        <a:dk1>
          <a:srgbClr val="000000"/>
        </a:dk1>
        <a:lt1>
          <a:srgbClr val="FFFFFF"/>
        </a:lt1>
        <a:dk2>
          <a:srgbClr val="000000"/>
        </a:dk2>
        <a:lt2>
          <a:srgbClr val="FF9900"/>
        </a:lt2>
        <a:accent1>
          <a:srgbClr val="008080"/>
        </a:accent1>
        <a:accent2>
          <a:srgbClr val="33CCCC"/>
        </a:accent2>
        <a:accent3>
          <a:srgbClr val="FFFFFF"/>
        </a:accent3>
        <a:accent4>
          <a:srgbClr val="000000"/>
        </a:accent4>
        <a:accent5>
          <a:srgbClr val="AAC0C0"/>
        </a:accent5>
        <a:accent6>
          <a:srgbClr val="2DB9B9"/>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2_默认设计模板 9">
        <a:dk1>
          <a:srgbClr val="000000"/>
        </a:dk1>
        <a:lt1>
          <a:srgbClr val="FFFFFF"/>
        </a:lt1>
        <a:dk2>
          <a:srgbClr val="000000"/>
        </a:dk2>
        <a:lt2>
          <a:srgbClr val="FFFFFF"/>
        </a:lt2>
        <a:accent1>
          <a:srgbClr val="FFFFFF"/>
        </a:accent1>
        <a:accent2>
          <a:srgbClr val="366B7E"/>
        </a:accent2>
        <a:accent3>
          <a:srgbClr val="FFFFFF"/>
        </a:accent3>
        <a:accent4>
          <a:srgbClr val="000000"/>
        </a:accent4>
        <a:accent5>
          <a:srgbClr val="FFFFFF"/>
        </a:accent5>
        <a:accent6>
          <a:srgbClr val="306072"/>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2_默认设计模板 10">
        <a:dk1>
          <a:srgbClr val="000000"/>
        </a:dk1>
        <a:lt1>
          <a:srgbClr val="FFFFFF"/>
        </a:lt1>
        <a:dk2>
          <a:srgbClr val="000000"/>
        </a:dk2>
        <a:lt2>
          <a:srgbClr val="FFAA00"/>
        </a:lt2>
        <a:accent1>
          <a:srgbClr val="FFFFFF"/>
        </a:accent1>
        <a:accent2>
          <a:srgbClr val="366B7E"/>
        </a:accent2>
        <a:accent3>
          <a:srgbClr val="FFFFFF"/>
        </a:accent3>
        <a:accent4>
          <a:srgbClr val="000000"/>
        </a:accent4>
        <a:accent5>
          <a:srgbClr val="FFFFFF"/>
        </a:accent5>
        <a:accent6>
          <a:srgbClr val="306072"/>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2_默认设计模板 11">
        <a:dk1>
          <a:srgbClr val="000000"/>
        </a:dk1>
        <a:lt1>
          <a:srgbClr val="FFFFFF"/>
        </a:lt1>
        <a:dk2>
          <a:srgbClr val="000000"/>
        </a:dk2>
        <a:lt2>
          <a:srgbClr val="FFAA00"/>
        </a:lt2>
        <a:accent1>
          <a:srgbClr val="FFFFFF"/>
        </a:accent1>
        <a:accent2>
          <a:srgbClr val="99CCFF"/>
        </a:accent2>
        <a:accent3>
          <a:srgbClr val="FFFFFF"/>
        </a:accent3>
        <a:accent4>
          <a:srgbClr val="000000"/>
        </a:accent4>
        <a:accent5>
          <a:srgbClr val="FFFFFF"/>
        </a:accent5>
        <a:accent6>
          <a:srgbClr val="8AB9E7"/>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FF"/>
        </a:dk2>
        <a:lt2>
          <a:srgbClr val="FFFF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FF"/>
        </a:dk2>
        <a:lt2>
          <a:srgbClr val="FFFF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FF"/>
        </a:dk2>
        <a:lt2>
          <a:srgbClr val="FFFF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9BBB59"/>
        </a:accent3>
        <a:accent4>
          <a:srgbClr val="8064A2"/>
        </a:accent4>
        <a:accent5>
          <a:srgbClr val="4BACC6"/>
        </a:accent5>
        <a:accent6>
          <a:srgbClr val="F79646"/>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008080"/>
        </a:accent1>
        <a:accent2>
          <a:srgbClr val="33CCCC"/>
        </a:accent2>
        <a:accent3>
          <a:srgbClr val="9BBB59"/>
        </a:accent3>
        <a:accent4>
          <a:srgbClr val="8064A2"/>
        </a:accent4>
        <a:accent5>
          <a:srgbClr val="4BACC6"/>
        </a:accent5>
        <a:accent6>
          <a:srgbClr val="F79646"/>
        </a:accent6>
        <a:hlink>
          <a:srgbClr val="66CCFF"/>
        </a:hlink>
        <a:folHlink>
          <a:srgbClr val="00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366B7E"/>
        </a:accent2>
        <a:accent3>
          <a:srgbClr val="9BBB59"/>
        </a:accent3>
        <a:accent4>
          <a:srgbClr val="8064A2"/>
        </a:accent4>
        <a:accent5>
          <a:srgbClr val="4BACC6"/>
        </a:accent5>
        <a:accent6>
          <a:srgbClr val="F79646"/>
        </a:accent6>
        <a:hlink>
          <a:srgbClr val="99CCFF"/>
        </a:hlink>
        <a:folHlink>
          <a:srgbClr val="FFAA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AA00"/>
        </a:lt2>
        <a:accent1>
          <a:srgbClr val="FFFFFF"/>
        </a:accent1>
        <a:accent2>
          <a:srgbClr val="99CCFF"/>
        </a:accent2>
        <a:accent3>
          <a:srgbClr val="9BBB59"/>
        </a:accent3>
        <a:accent4>
          <a:srgbClr val="8064A2"/>
        </a:accent4>
        <a:accent5>
          <a:srgbClr val="4BACC6"/>
        </a:accent5>
        <a:accent6>
          <a:srgbClr val="F79646"/>
        </a:accent6>
        <a:hlink>
          <a:srgbClr val="366B7E"/>
        </a:hlink>
        <a:folHlink>
          <a:srgbClr val="FFAA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005A58"/>
        </a:dk1>
        <a:lt1>
          <a:srgbClr val="FFFFFF"/>
        </a:lt1>
        <a:dk2>
          <a:srgbClr val="008080"/>
        </a:dk2>
        <a:lt2>
          <a:srgbClr val="FFFF99"/>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5C1F00"/>
        </a:dk1>
        <a:lt1>
          <a:srgbClr val="FFFFFF"/>
        </a:lt1>
        <a:dk2>
          <a:srgbClr val="800000"/>
        </a:dk2>
        <a:lt2>
          <a:srgbClr val="DFD293"/>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003366"/>
        </a:dk1>
        <a:lt1>
          <a:srgbClr val="FFFFFF"/>
        </a:lt1>
        <a:dk2>
          <a:srgbClr val="000099"/>
        </a:dk2>
        <a:lt2>
          <a:srgbClr val="CCFFFF"/>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336699"/>
        </a:dk1>
        <a:lt1>
          <a:srgbClr val="FFFFFF"/>
        </a:lt1>
        <a:dk2>
          <a:srgbClr val="000000"/>
        </a:dk2>
        <a:lt2>
          <a:srgbClr val="E3EBF1"/>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777777"/>
        </a:dk1>
        <a:lt1>
          <a:srgbClr val="FFFFFF"/>
        </a:lt1>
        <a:dk2>
          <a:srgbClr val="686B5D"/>
        </a:dk2>
        <a:lt2>
          <a:srgbClr val="D1D1CB"/>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3E3E5C"/>
        </a:dk1>
        <a:lt1>
          <a:srgbClr val="FFFFFF"/>
        </a:lt1>
        <a:dk2>
          <a:srgbClr val="666699"/>
        </a:dk2>
        <a:lt2>
          <a:srgbClr val="FFFFFF"/>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2D2015"/>
        </a:dk1>
        <a:lt1>
          <a:srgbClr val="FFFFFF"/>
        </a:lt1>
        <a:dk2>
          <a:srgbClr val="523E26"/>
        </a:dk2>
        <a:lt2>
          <a:srgbClr val="DFC08D"/>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005A58"/>
        </a:dk1>
        <a:lt1>
          <a:srgbClr val="FFFFFF"/>
        </a:lt1>
        <a:dk2>
          <a:srgbClr val="008080"/>
        </a:dk2>
        <a:lt2>
          <a:srgbClr val="FFFF99"/>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5C1F00"/>
        </a:dk1>
        <a:lt1>
          <a:srgbClr val="FFFFFF"/>
        </a:lt1>
        <a:dk2>
          <a:srgbClr val="800000"/>
        </a:dk2>
        <a:lt2>
          <a:srgbClr val="DFD293"/>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003366"/>
        </a:dk1>
        <a:lt1>
          <a:srgbClr val="FFFFFF"/>
        </a:lt1>
        <a:dk2>
          <a:srgbClr val="000099"/>
        </a:dk2>
        <a:lt2>
          <a:srgbClr val="CCFFFF"/>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336699"/>
        </a:dk1>
        <a:lt1>
          <a:srgbClr val="FFFFFF"/>
        </a:lt1>
        <a:dk2>
          <a:srgbClr val="000000"/>
        </a:dk2>
        <a:lt2>
          <a:srgbClr val="E3EBF1"/>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777777"/>
        </a:dk1>
        <a:lt1>
          <a:srgbClr val="FFFFFF"/>
        </a:lt1>
        <a:dk2>
          <a:srgbClr val="686B5D"/>
        </a:dk2>
        <a:lt2>
          <a:srgbClr val="D1D1CB"/>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3E3E5C"/>
        </a:dk1>
        <a:lt1>
          <a:srgbClr val="FFFFFF"/>
        </a:lt1>
        <a:dk2>
          <a:srgbClr val="666699"/>
        </a:dk2>
        <a:lt2>
          <a:srgbClr val="FFFFFF"/>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2D2015"/>
        </a:dk1>
        <a:lt1>
          <a:srgbClr val="FFFFFF"/>
        </a:lt1>
        <a:dk2>
          <a:srgbClr val="523E26"/>
        </a:dk2>
        <a:lt2>
          <a:srgbClr val="DFC08D"/>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005A58"/>
        </a:dk1>
        <a:lt1>
          <a:srgbClr val="FFFFFF"/>
        </a:lt1>
        <a:dk2>
          <a:srgbClr val="008080"/>
        </a:dk2>
        <a:lt2>
          <a:srgbClr val="FFFF99"/>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5C1F00"/>
        </a:dk1>
        <a:lt1>
          <a:srgbClr val="FFFFFF"/>
        </a:lt1>
        <a:dk2>
          <a:srgbClr val="800000"/>
        </a:dk2>
        <a:lt2>
          <a:srgbClr val="DFD293"/>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003366"/>
        </a:dk1>
        <a:lt1>
          <a:srgbClr val="FFFFFF"/>
        </a:lt1>
        <a:dk2>
          <a:srgbClr val="000099"/>
        </a:dk2>
        <a:lt2>
          <a:srgbClr val="CCFFFF"/>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336699"/>
        </a:dk1>
        <a:lt1>
          <a:srgbClr val="FFFFFF"/>
        </a:lt1>
        <a:dk2>
          <a:srgbClr val="000000"/>
        </a:dk2>
        <a:lt2>
          <a:srgbClr val="E3EBF1"/>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777777"/>
        </a:dk1>
        <a:lt1>
          <a:srgbClr val="FFFFFF"/>
        </a:lt1>
        <a:dk2>
          <a:srgbClr val="686B5D"/>
        </a:dk2>
        <a:lt2>
          <a:srgbClr val="D1D1CB"/>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3E3E5C"/>
        </a:dk1>
        <a:lt1>
          <a:srgbClr val="FFFFFF"/>
        </a:lt1>
        <a:dk2>
          <a:srgbClr val="666699"/>
        </a:dk2>
        <a:lt2>
          <a:srgbClr val="FFFFFF"/>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2D2015"/>
        </a:dk1>
        <a:lt1>
          <a:srgbClr val="FFFFFF"/>
        </a:lt1>
        <a:dk2>
          <a:srgbClr val="523E26"/>
        </a:dk2>
        <a:lt2>
          <a:srgbClr val="DFC08D"/>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博富特">
  <a:themeElements>
    <a:clrScheme name="A000120140929A60PWBG 1">
      <a:dk1>
        <a:srgbClr val="47494B"/>
      </a:dk1>
      <a:lt1>
        <a:srgbClr val="FFFFFF"/>
      </a:lt1>
      <a:dk2>
        <a:srgbClr val="454749"/>
      </a:dk2>
      <a:lt2>
        <a:srgbClr val="EAF5FC"/>
      </a:lt2>
      <a:accent1>
        <a:srgbClr val="046FB6"/>
      </a:accent1>
      <a:accent2>
        <a:srgbClr val="22B1DE"/>
      </a:accent2>
      <a:accent3>
        <a:srgbClr val="FFFFFF"/>
      </a:accent3>
      <a:accent4>
        <a:srgbClr val="3B3D3F"/>
      </a:accent4>
      <a:accent5>
        <a:srgbClr val="AABBD7"/>
      </a:accent5>
      <a:accent6>
        <a:srgbClr val="1EA0C9"/>
      </a:accent6>
      <a:hlink>
        <a:srgbClr val="00B0F0"/>
      </a:hlink>
      <a:folHlink>
        <a:srgbClr val="AFB2B4"/>
      </a:folHlink>
    </a:clrScheme>
    <a:fontScheme name="">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lnDef>
  </a:objectDefaults>
  <a:extraClrSchemeLst>
    <a:extraClrScheme>
      <a:clrScheme name="A000120140929A60PWBG 1">
        <a:dk1>
          <a:srgbClr val="47494B"/>
        </a:dk1>
        <a:lt1>
          <a:srgbClr val="FFFFFF"/>
        </a:lt1>
        <a:dk2>
          <a:srgbClr val="454749"/>
        </a:dk2>
        <a:lt2>
          <a:srgbClr val="EAF5FC"/>
        </a:lt2>
        <a:accent1>
          <a:srgbClr val="046FB6"/>
        </a:accent1>
        <a:accent2>
          <a:srgbClr val="22B1DE"/>
        </a:accent2>
        <a:accent3>
          <a:srgbClr val="FFFFFF"/>
        </a:accent3>
        <a:accent4>
          <a:srgbClr val="3B3D3F"/>
        </a:accent4>
        <a:accent5>
          <a:srgbClr val="AABBD7"/>
        </a:accent5>
        <a:accent6>
          <a:srgbClr val="1EA0C9"/>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A000120140929A60PWBG">
  <a:themeElements>
    <a:clrScheme name="A000120140929A60PWBG 1">
      <a:dk1>
        <a:srgbClr val="47494B"/>
      </a:dk1>
      <a:lt1>
        <a:srgbClr val="FFFFFF"/>
      </a:lt1>
      <a:dk2>
        <a:srgbClr val="454749"/>
      </a:dk2>
      <a:lt2>
        <a:srgbClr val="EAF5FC"/>
      </a:lt2>
      <a:accent1>
        <a:srgbClr val="046FB6"/>
      </a:accent1>
      <a:accent2>
        <a:srgbClr val="22B1DE"/>
      </a:accent2>
      <a:accent3>
        <a:srgbClr val="FFFFFF"/>
      </a:accent3>
      <a:accent4>
        <a:srgbClr val="3B3D3F"/>
      </a:accent4>
      <a:accent5>
        <a:srgbClr val="AABBD7"/>
      </a:accent5>
      <a:accent6>
        <a:srgbClr val="1EA0C9"/>
      </a:accent6>
      <a:hlink>
        <a:srgbClr val="00B0F0"/>
      </a:hlink>
      <a:folHlink>
        <a:srgbClr val="AFB2B4"/>
      </a:folHlink>
    </a:clrScheme>
    <a:fontScheme name="">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lnDef>
  </a:objectDefaults>
  <a:extraClrSchemeLst>
    <a:extraClrScheme>
      <a:clrScheme name="A000120140929A60PWBG 1">
        <a:dk1>
          <a:srgbClr val="47494B"/>
        </a:dk1>
        <a:lt1>
          <a:srgbClr val="FFFFFF"/>
        </a:lt1>
        <a:dk2>
          <a:srgbClr val="454749"/>
        </a:dk2>
        <a:lt2>
          <a:srgbClr val="EAF5FC"/>
        </a:lt2>
        <a:accent1>
          <a:srgbClr val="046FB6"/>
        </a:accent1>
        <a:accent2>
          <a:srgbClr val="22B1DE"/>
        </a:accent2>
        <a:accent3>
          <a:srgbClr val="FFFFFF"/>
        </a:accent3>
        <a:accent4>
          <a:srgbClr val="3B3D3F"/>
        </a:accent4>
        <a:accent5>
          <a:srgbClr val="AABBD7"/>
        </a:accent5>
        <a:accent6>
          <a:srgbClr val="1EA0C9"/>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
      <a:clrScheme name="">
        <a:dk1>
          <a:srgbClr val="47494B"/>
        </a:dk1>
        <a:lt1>
          <a:srgbClr val="FFFFFF"/>
        </a:lt1>
        <a:dk2>
          <a:srgbClr val="454749"/>
        </a:dk2>
        <a:lt2>
          <a:srgbClr val="EAF5FC"/>
        </a:lt2>
        <a:accent1>
          <a:srgbClr val="046FB6"/>
        </a:accent1>
        <a:accent2>
          <a:srgbClr val="22B1DE"/>
        </a:accent2>
        <a:accent3>
          <a:srgbClr val="9BBB59"/>
        </a:accent3>
        <a:accent4>
          <a:srgbClr val="8064A2"/>
        </a:accent4>
        <a:accent5>
          <a:srgbClr val="4BACC6"/>
        </a:accent5>
        <a:accent6>
          <a:srgbClr val="F79646"/>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13212</Words>
  <Application>WPS 演示</Application>
  <PresentationFormat>Экран</PresentationFormat>
  <Paragraphs>717</Paragraphs>
  <Slides>54</Slides>
  <Notes>0</Notes>
  <HiddenSlides>0</HiddenSlides>
  <MMClips>0</MMClips>
  <ScaleCrop>false</ScaleCrop>
  <HeadingPairs>
    <vt:vector size="8" baseType="variant">
      <vt:variant>
        <vt:lpstr>已用的字体</vt:lpstr>
      </vt:variant>
      <vt:variant>
        <vt:i4>23</vt:i4>
      </vt:variant>
      <vt:variant>
        <vt:lpstr>主题</vt:lpstr>
      </vt:variant>
      <vt:variant>
        <vt:i4>5</vt:i4>
      </vt:variant>
      <vt:variant>
        <vt:lpstr>嵌入 OLE 服务器</vt:lpstr>
      </vt:variant>
      <vt:variant>
        <vt:i4>2</vt:i4>
      </vt:variant>
      <vt:variant>
        <vt:lpstr>幻灯片标题</vt:lpstr>
      </vt:variant>
      <vt:variant>
        <vt:i4>54</vt:i4>
      </vt:variant>
    </vt:vector>
  </HeadingPairs>
  <TitlesOfParts>
    <vt:vector size="84" baseType="lpstr">
      <vt:lpstr>Arial</vt:lpstr>
      <vt:lpstr>宋体</vt:lpstr>
      <vt:lpstr>Wingdings</vt:lpstr>
      <vt:lpstr>楷体_GB2312</vt:lpstr>
      <vt:lpstr>新宋体</vt:lpstr>
      <vt:lpstr>Tahoma</vt:lpstr>
      <vt:lpstr>Tahoma</vt:lpstr>
      <vt:lpstr>Arial</vt:lpstr>
      <vt:lpstr>PMingLiU</vt:lpstr>
      <vt:lpstr>MingLiU-ExtB</vt:lpstr>
      <vt:lpstr>Arial Black</vt:lpstr>
      <vt:lpstr>微软雅黑</vt:lpstr>
      <vt:lpstr>Arial Black</vt:lpstr>
      <vt:lpstr>Webdings</vt:lpstr>
      <vt:lpstr>幼圆</vt:lpstr>
      <vt:lpstr>楷体</vt:lpstr>
      <vt:lpstr>仿宋体</vt:lpstr>
      <vt:lpstr>仿宋</vt:lpstr>
      <vt:lpstr>Times New Roman</vt:lpstr>
      <vt:lpstr>Arial Unicode MS</vt:lpstr>
      <vt:lpstr>Calibri</vt:lpstr>
      <vt:lpstr>汉仪旗黑-85S</vt:lpstr>
      <vt:lpstr>黑体</vt:lpstr>
      <vt:lpstr>1_默认设计模板</vt:lpstr>
      <vt:lpstr>2_默认设计模板</vt:lpstr>
      <vt:lpstr>預設簡報設計</vt:lpstr>
      <vt:lpstr>博富特</vt:lpstr>
      <vt:lpstr>1_A000120140929A60PWBG</vt:lpstr>
      <vt:lpstr>Word.Document.8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whw</dc:creator>
  <cp:lastModifiedBy>little fairy</cp:lastModifiedBy>
  <cp:revision>1228</cp:revision>
  <dcterms:created xsi:type="dcterms:W3CDTF">2008-06-27T01:46:44Z</dcterms:created>
  <dcterms:modified xsi:type="dcterms:W3CDTF">2023-12-27T03:29:24Z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D556A4171FE34BB6B2EB946F2CCE0453_13</vt:lpwstr>
  </property>
</Properties>
</file>