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314" r:id="rId5"/>
    <p:sldId id="269" r:id="rId6"/>
    <p:sldId id="270" r:id="rId7"/>
    <p:sldId id="272" r:id="rId8"/>
    <p:sldId id="276" r:id="rId9"/>
    <p:sldId id="275" r:id="rId10"/>
    <p:sldId id="274" r:id="rId11"/>
    <p:sldId id="277" r:id="rId12"/>
    <p:sldId id="297" r:id="rId13"/>
    <p:sldId id="285" r:id="rId14"/>
    <p:sldId id="286" r:id="rId15"/>
    <p:sldId id="298" r:id="rId16"/>
    <p:sldId id="287" r:id="rId17"/>
    <p:sldId id="288" r:id="rId18"/>
    <p:sldId id="293" r:id="rId19"/>
    <p:sldId id="292" r:id="rId20"/>
    <p:sldId id="291" r:id="rId21"/>
    <p:sldId id="294" r:id="rId22"/>
    <p:sldId id="295" r:id="rId23"/>
    <p:sldId id="299" r:id="rId24"/>
    <p:sldId id="300" r:id="rId25"/>
    <p:sldId id="289" r:id="rId26"/>
    <p:sldId id="290" r:id="rId27"/>
    <p:sldId id="263" r:id="rId28"/>
    <p:sldId id="296" r:id="rId29"/>
    <p:sldId id="316" r:id="rId30"/>
  </p:sldIdLst>
  <p:sldSz cx="9144000" cy="6858000" type="screen4x3"/>
  <p:notesSz cx="6858000" cy="9144000"/>
  <p:custDataLst>
    <p:tags r:id="rId35"/>
  </p:custDataLst>
  <p:defaultTextStyle>
    <a:defPPr>
      <a:defRPr lang="zh-CN"/>
    </a:defPPr>
    <a:lvl1pPr marL="0" lvl="0" indent="0" algn="l" defTabSz="914400" rtl="0" eaLnBrk="1" fontAlgn="base" latinLnBrk="0" hangingPunct="1">
      <a:lnSpc>
        <a:spcPct val="100000"/>
      </a:lnSpc>
      <a:spcBef>
        <a:spcPct val="0"/>
      </a:spcBef>
      <a:spcAft>
        <a:spcPct val="0"/>
      </a:spcAft>
      <a:buSzPct val="100000"/>
      <a:buNone/>
      <a:defRPr sz="1600" b="0" i="0" u="none"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ClrTx/>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ClrTx/>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ClrTx/>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ClrTx/>
      <a:buSzPct val="100000"/>
      <a:buFontTx/>
      <a:buNone/>
      <a:defRPr sz="1600" b="0" i="0" u="none"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50" d="100"/>
          <a:sy n="5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2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89280" y="1243965"/>
            <a:ext cx="4391025" cy="469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 name="弧形 9"/>
          <p:cNvSpPr/>
          <p:nvPr userDrawn="1">
            <p:custDataLst>
              <p:tags r:id="rId3"/>
            </p:custDataLst>
          </p:nvPr>
        </p:nvSpPr>
        <p:spPr>
          <a:xfrm>
            <a:off x="2988530" y="1988964"/>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981075"/>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36846" y="981075"/>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274638"/>
            <a:ext cx="2078038" cy="5232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113647" cy="5232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tags" Target="../tags/tag9.xml"/><Relationship Id="rId12" Type="http://schemas.openxmlformats.org/officeDocument/2006/relationships/image" Target="../media/image4.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marL="0" indent="0" algn="l"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marL="0" indent="0" algn="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pic>
        <p:nvPicPr>
          <p:cNvPr id="1031" name="Picture 8"/>
          <p:cNvPicPr>
            <a:picLocks noChangeAspect="1"/>
          </p:cNvPicPr>
          <p:nvPr userDrawn="1"/>
        </p:nvPicPr>
        <p:blipFill>
          <a:blip r:embed="rId13"/>
          <a:stretch>
            <a:fillRect/>
          </a:stretch>
        </p:blipFill>
        <p:spPr>
          <a:xfrm>
            <a:off x="0" y="0"/>
            <a:ext cx="9144000" cy="6858000"/>
          </a:xfrm>
          <a:prstGeom prst="rect">
            <a:avLst/>
          </a:prstGeom>
          <a:noFill/>
          <a:ln w="9525">
            <a:noFill/>
          </a:ln>
        </p:spPr>
      </p:pic>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35" name="Picture 9"/>
          <p:cNvPicPr>
            <a:picLocks noChangeAspect="1"/>
          </p:cNvPicPr>
          <p:nvPr userDrawn="1"/>
        </p:nvPicPr>
        <p:blipFill>
          <a:blip r:embed="rId12"/>
          <a:stretch>
            <a:fillRect/>
          </a:stretch>
        </p:blipFill>
        <p:spPr>
          <a:xfrm>
            <a:off x="0" y="0"/>
            <a:ext cx="9144000" cy="6858000"/>
          </a:xfrm>
          <a:prstGeom prst="rect">
            <a:avLst/>
          </a:prstGeom>
          <a:noFill/>
          <a:ln w="9525">
            <a:noFill/>
          </a:ln>
        </p:spPr>
      </p:pic>
      <p:sp>
        <p:nvSpPr>
          <p:cNvPr id="1036" name="Rectangle 2"/>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37" name="Rectangle 3"/>
          <p:cNvSpPr/>
          <p:nvPr>
            <p:ph type="body" idx="1"/>
          </p:nvPr>
        </p:nvSpPr>
        <p:spPr>
          <a:xfrm>
            <a:off x="539750" y="981075"/>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8" name="Rectangle 4"/>
          <p:cNvSpPr>
            <a:spLocks noGrp="1"/>
          </p:cNvSpPr>
          <p:nvPr>
            <p:ph type="dt" sz="half" idx="2"/>
          </p:nvPr>
        </p:nvSpPr>
        <p:spPr>
          <a:xfrm>
            <a:off x="457200" y="6245225"/>
            <a:ext cx="2133600" cy="476250"/>
          </a:xfrm>
          <a:prstGeom prst="rect">
            <a:avLst/>
          </a:prstGeom>
          <a:noFill/>
          <a:ln w="9525">
            <a:noFill/>
          </a:ln>
        </p:spPr>
        <p:txBody>
          <a:bodyPr/>
          <a:lstStyle>
            <a:lvl1pPr marL="0" indent="0" algn="l"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39" name="Rectangle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40" name="Rectangle 6"/>
          <p:cNvSpPr>
            <a:spLocks noGrp="1"/>
          </p:cNvSpPr>
          <p:nvPr>
            <p:ph type="sldNum" sz="quarter" idx="4"/>
          </p:nvPr>
        </p:nvSpPr>
        <p:spPr>
          <a:xfrm>
            <a:off x="6553200" y="6245225"/>
            <a:ext cx="2133600" cy="476250"/>
          </a:xfrm>
          <a:prstGeom prst="rect">
            <a:avLst/>
          </a:prstGeom>
          <a:noFill/>
          <a:ln w="9525">
            <a:noFill/>
          </a:ln>
        </p:spPr>
        <p:txBody>
          <a:bodyPr/>
          <a:lstStyle>
            <a:lvl1pPr marL="0" indent="0" algn="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宋体" panose="0201060003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5.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wmf"/></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4.jpeg"/><Relationship Id="rId4" Type="http://schemas.openxmlformats.org/officeDocument/2006/relationships/tags" Target="../tags/tag18.xml"/><Relationship Id="rId3" Type="http://schemas.openxmlformats.org/officeDocument/2006/relationships/image" Target="../media/image13.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5"/>
          <p:cNvPicPr>
            <a:picLocks noChangeAspect="1"/>
          </p:cNvPicPr>
          <p:nvPr/>
        </p:nvPicPr>
        <p:blipFill>
          <a:blip r:embed="rId1"/>
          <a:stretch>
            <a:fillRect/>
          </a:stretch>
        </p:blipFill>
        <p:spPr>
          <a:xfrm>
            <a:off x="8201025" y="5819775"/>
            <a:ext cx="942975" cy="1038225"/>
          </a:xfrm>
          <a:prstGeom prst="rect">
            <a:avLst/>
          </a:prstGeom>
          <a:noFill/>
          <a:ln w="9525">
            <a:noFill/>
          </a:ln>
        </p:spPr>
      </p:pic>
      <p:sp>
        <p:nvSpPr>
          <p:cNvPr id="2052" name="矩形 2051"/>
          <p:cNvSpPr/>
          <p:nvPr/>
        </p:nvSpPr>
        <p:spPr>
          <a:xfrm>
            <a:off x="1835150" y="1773238"/>
            <a:ext cx="6696075" cy="762000"/>
          </a:xfrm>
          <a:prstGeom prst="rect">
            <a:avLst/>
          </a:prstGeom>
          <a:noFill/>
          <a:ln w="9525">
            <a:noFill/>
          </a:ln>
        </p:spPr>
        <p:txBody>
          <a:bodyPr>
            <a:spAutoFit/>
          </a:bodyPr>
          <a:p>
            <a:pPr>
              <a:spcBef>
                <a:spcPct val="50000"/>
              </a:spcBef>
            </a:pPr>
            <a:r>
              <a:rPr lang="zh-CN" altLang="en-US" sz="4400">
                <a:solidFill>
                  <a:schemeClr val="bg1"/>
                </a:solidFill>
                <a:ea typeface="华文隶书" charset="-122"/>
              </a:rPr>
              <a:t>电气火灾监控系统介绍</a:t>
            </a:r>
            <a:endParaRPr lang="zh-CN" altLang="en-US" sz="4400">
              <a:solidFill>
                <a:schemeClr val="bg1"/>
              </a:solidFill>
              <a:ea typeface="华文隶书"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5939949" y="36446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2449" y="458058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200" b="1">
                <a:solidFill>
                  <a:schemeClr val="dk1">
                    <a:lumMod val="85000"/>
                    <a:lumOff val="15000"/>
                  </a:schemeClr>
                </a:solidFill>
              </a:rPr>
              <a:t>全面</a:t>
            </a:r>
            <a:endParaRPr lang="zh-CN" altLang="en-US" sz="1200" b="1">
              <a:solidFill>
                <a:schemeClr val="dk1">
                  <a:lumMod val="85000"/>
                  <a:lumOff val="15000"/>
                </a:schemeClr>
              </a:solidFill>
            </a:endParaRPr>
          </a:p>
        </p:txBody>
      </p:sp>
      <p:sp>
        <p:nvSpPr>
          <p:cNvPr id="9" name="椭圆 8"/>
          <p:cNvSpPr/>
          <p:nvPr>
            <p:custDataLst>
              <p:tags r:id="rId4"/>
            </p:custDataLst>
          </p:nvPr>
        </p:nvSpPr>
        <p:spPr>
          <a:xfrm>
            <a:off x="6534785" y="45810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200" b="1">
                <a:solidFill>
                  <a:schemeClr val="dk1">
                    <a:lumMod val="85000"/>
                    <a:lumOff val="15000"/>
                  </a:schemeClr>
                </a:solidFill>
              </a:rPr>
              <a:t>专业</a:t>
            </a:r>
            <a:endParaRPr lang="zh-CN" altLang="en-US" sz="1200" b="1">
              <a:solidFill>
                <a:schemeClr val="dk1">
                  <a:lumMod val="85000"/>
                  <a:lumOff val="15000"/>
                </a:schemeClr>
              </a:solidFill>
            </a:endParaRPr>
          </a:p>
        </p:txBody>
      </p:sp>
      <p:sp>
        <p:nvSpPr>
          <p:cNvPr id="10" name="椭圆 9"/>
          <p:cNvSpPr/>
          <p:nvPr>
            <p:custDataLst>
              <p:tags r:id="rId5"/>
            </p:custDataLst>
          </p:nvPr>
        </p:nvSpPr>
        <p:spPr>
          <a:xfrm>
            <a:off x="7467121" y="45805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200" b="1">
                <a:solidFill>
                  <a:schemeClr val="dk1">
                    <a:lumMod val="85000"/>
                    <a:lumOff val="15000"/>
                  </a:schemeClr>
                </a:solidFill>
              </a:rPr>
              <a:t>实用</a:t>
            </a:r>
            <a:endParaRPr lang="zh-CN" altLang="en-US" sz="12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2" name="标题 2081"/>
          <p:cNvSpPr/>
          <p:nvPr>
            <p:ph type="title" idx="4294967295"/>
          </p:nvPr>
        </p:nvSpPr>
        <p:spPr>
          <a:ln/>
        </p:spPr>
        <p:txBody>
          <a:bodyPr anchor="ctr" anchorCtr="0"/>
          <a:p>
            <a:r>
              <a:rPr lang="en-US" altLang="zh-CN" b="1">
                <a:solidFill>
                  <a:schemeClr val="tx1"/>
                </a:solidFill>
              </a:rPr>
              <a:t>3</a:t>
            </a:r>
            <a:r>
              <a:rPr lang="zh-CN" altLang="en-US" b="1">
                <a:solidFill>
                  <a:schemeClr val="tx1"/>
                </a:solidFill>
              </a:rPr>
              <a:t>、国家规范</a:t>
            </a:r>
            <a:r>
              <a:rPr lang="zh-CN" altLang="en-US"/>
              <a:t> </a:t>
            </a:r>
            <a:endParaRPr lang="zh-CN" altLang="en-US"/>
          </a:p>
        </p:txBody>
      </p:sp>
      <p:sp>
        <p:nvSpPr>
          <p:cNvPr id="2083" name="文本占位符 2082"/>
          <p:cNvSpPr/>
          <p:nvPr>
            <p:ph type="body" idx="4294967295"/>
          </p:nvPr>
        </p:nvSpPr>
        <p:spPr>
          <a:ln/>
        </p:spPr>
        <p:txBody>
          <a:bodyPr/>
          <a:p>
            <a:pPr>
              <a:buNone/>
            </a:pPr>
            <a:r>
              <a:rPr lang="en-US" altLang="zh-CN" sz="2800">
                <a:solidFill>
                  <a:schemeClr val="bg1"/>
                </a:solidFill>
              </a:rPr>
              <a:t>GB50045-2019</a:t>
            </a:r>
            <a:r>
              <a:rPr lang="zh-CN" altLang="en-US" sz="2800">
                <a:solidFill>
                  <a:schemeClr val="bg1"/>
                </a:solidFill>
              </a:rPr>
              <a:t>高层民用建筑设计防火规范</a:t>
            </a:r>
            <a:endParaRPr lang="zh-CN" altLang="en-US" sz="2800">
              <a:solidFill>
                <a:schemeClr val="bg1"/>
              </a:solidFill>
            </a:endParaRPr>
          </a:p>
          <a:p>
            <a:pPr>
              <a:buNone/>
            </a:pPr>
            <a:r>
              <a:rPr lang="en-US" altLang="zh-CN" sz="2800">
                <a:solidFill>
                  <a:schemeClr val="bg1"/>
                </a:solidFill>
              </a:rPr>
              <a:t>GB14287.1</a:t>
            </a:r>
            <a:r>
              <a:rPr lang="zh-CN" altLang="en-US" sz="2800">
                <a:solidFill>
                  <a:schemeClr val="bg1"/>
                </a:solidFill>
              </a:rPr>
              <a:t>电气火灾监控系统第</a:t>
            </a:r>
            <a:r>
              <a:rPr lang="en-US" altLang="zh-CN" sz="2800">
                <a:solidFill>
                  <a:schemeClr val="bg1"/>
                </a:solidFill>
              </a:rPr>
              <a:t>1</a:t>
            </a:r>
            <a:r>
              <a:rPr lang="zh-CN" altLang="en-US" sz="2800">
                <a:solidFill>
                  <a:schemeClr val="bg1"/>
                </a:solidFill>
              </a:rPr>
              <a:t>部分电气火灾监控设备 </a:t>
            </a:r>
            <a:endParaRPr lang="en-US" altLang="zh-CN" sz="2800">
              <a:solidFill>
                <a:schemeClr val="bg1"/>
              </a:solidFill>
            </a:endParaRPr>
          </a:p>
          <a:p>
            <a:pPr>
              <a:buNone/>
            </a:pPr>
            <a:r>
              <a:rPr lang="en-US" altLang="zh-CN" sz="2800">
                <a:solidFill>
                  <a:schemeClr val="bg1"/>
                </a:solidFill>
              </a:rPr>
              <a:t>GB14287.2</a:t>
            </a:r>
            <a:r>
              <a:rPr lang="zh-CN" altLang="en-US" sz="2800">
                <a:solidFill>
                  <a:schemeClr val="bg1"/>
                </a:solidFill>
              </a:rPr>
              <a:t>电气火灾监控系统 第</a:t>
            </a:r>
            <a:r>
              <a:rPr lang="en-US" altLang="zh-CN" sz="2800">
                <a:solidFill>
                  <a:schemeClr val="bg1"/>
                </a:solidFill>
              </a:rPr>
              <a:t>2</a:t>
            </a:r>
            <a:r>
              <a:rPr lang="zh-CN" altLang="en-US" sz="2800">
                <a:solidFill>
                  <a:schemeClr val="bg1"/>
                </a:solidFill>
              </a:rPr>
              <a:t>部分：剩余电流式电气火灾监控探测器 </a:t>
            </a:r>
            <a:endParaRPr lang="en-US" altLang="zh-CN" sz="2800">
              <a:solidFill>
                <a:schemeClr val="bg1"/>
              </a:solidFill>
            </a:endParaRPr>
          </a:p>
          <a:p>
            <a:pPr>
              <a:buNone/>
            </a:pPr>
            <a:r>
              <a:rPr lang="en-US" altLang="zh-CN" sz="2800">
                <a:solidFill>
                  <a:schemeClr val="bg1"/>
                </a:solidFill>
              </a:rPr>
              <a:t>GB14287.3</a:t>
            </a:r>
            <a:r>
              <a:rPr lang="zh-CN" altLang="en-US" sz="2800">
                <a:solidFill>
                  <a:schemeClr val="bg1"/>
                </a:solidFill>
              </a:rPr>
              <a:t>电气火灾监控系统 第</a:t>
            </a:r>
            <a:r>
              <a:rPr lang="en-US" altLang="zh-CN" sz="2800">
                <a:solidFill>
                  <a:schemeClr val="bg1"/>
                </a:solidFill>
              </a:rPr>
              <a:t>3</a:t>
            </a:r>
            <a:r>
              <a:rPr lang="zh-CN" altLang="en-US" sz="2800">
                <a:solidFill>
                  <a:schemeClr val="bg1"/>
                </a:solidFill>
              </a:rPr>
              <a:t>部分测温式电气火灾监控探测器</a:t>
            </a:r>
            <a:endParaRPr lang="zh-CN" altLang="en-US" sz="2800">
              <a:solidFill>
                <a:schemeClr val="bg1"/>
              </a:solidFill>
            </a:endParaRPr>
          </a:p>
          <a:p>
            <a:pPr>
              <a:buNone/>
            </a:pPr>
            <a:r>
              <a:rPr lang="en-US" altLang="zh-CN" sz="2800">
                <a:solidFill>
                  <a:schemeClr val="bg1"/>
                </a:solidFill>
              </a:rPr>
              <a:t>GB50016-2019</a:t>
            </a:r>
            <a:r>
              <a:rPr lang="zh-CN" altLang="en-US" sz="2800">
                <a:solidFill>
                  <a:schemeClr val="bg1"/>
                </a:solidFill>
              </a:rPr>
              <a:t>建筑设计防火规范 </a:t>
            </a:r>
            <a:endParaRPr lang="zh-CN" altLang="en-US" sz="2800">
              <a:solidFill>
                <a:schemeClr val="bg1"/>
              </a:solidFill>
            </a:endParaRPr>
          </a:p>
          <a:p>
            <a:pPr>
              <a:buNone/>
            </a:pPr>
            <a:r>
              <a:rPr lang="en-US" altLang="zh-CN" sz="2800">
                <a:solidFill>
                  <a:schemeClr val="bg1"/>
                </a:solidFill>
              </a:rPr>
              <a:t>JGJ16-2019</a:t>
            </a:r>
            <a:r>
              <a:rPr lang="zh-CN" altLang="en-US" sz="2800">
                <a:solidFill>
                  <a:schemeClr val="bg1"/>
                </a:solidFill>
              </a:rPr>
              <a:t>民用建筑电气设计规范</a:t>
            </a:r>
            <a:endParaRPr lang="zh-CN" altLang="en-US" sz="28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6" name="标题 2085"/>
          <p:cNvSpPr/>
          <p:nvPr>
            <p:ph type="title" idx="4294967295"/>
          </p:nvPr>
        </p:nvSpPr>
        <p:spPr>
          <a:ln/>
        </p:spPr>
        <p:txBody>
          <a:bodyPr anchor="ctr" anchorCtr="0"/>
          <a:p>
            <a:r>
              <a:rPr lang="zh-CN" altLang="en-US">
                <a:solidFill>
                  <a:schemeClr val="bg1"/>
                </a:solidFill>
              </a:rPr>
              <a:t>电气火灾系统总体组成</a:t>
            </a:r>
            <a:endParaRPr lang="zh-CN" altLang="en-US">
              <a:solidFill>
                <a:schemeClr val="bg1"/>
              </a:solidFill>
            </a:endParaRPr>
          </a:p>
        </p:txBody>
      </p:sp>
      <p:sp>
        <p:nvSpPr>
          <p:cNvPr id="2087" name="文本占位符 2086"/>
          <p:cNvSpPr/>
          <p:nvPr>
            <p:ph type="body" idx="4294967295"/>
          </p:nvPr>
        </p:nvSpPr>
        <p:spPr>
          <a:ln/>
        </p:spPr>
        <p:txBody>
          <a:bodyPr/>
          <a:p>
            <a:pPr>
              <a:lnSpc>
                <a:spcPct val="90000"/>
              </a:lnSpc>
            </a:pPr>
            <a:r>
              <a:rPr lang="zh-CN" altLang="en-US" sz="2800">
                <a:solidFill>
                  <a:schemeClr val="bg1"/>
                </a:solidFill>
              </a:rPr>
              <a:t>电气火灾监控系统由电气火灾监控器、剩余电流式电气火灾监控探测器、测温式电气火灾监控探测器和电气火灾监控主机构成。</a:t>
            </a:r>
            <a:endParaRPr lang="zh-CN" altLang="en-US" sz="2800">
              <a:solidFill>
                <a:schemeClr val="bg1"/>
              </a:solidFill>
            </a:endParaRPr>
          </a:p>
          <a:p>
            <a:pPr>
              <a:lnSpc>
                <a:spcPct val="90000"/>
              </a:lnSpc>
            </a:pPr>
            <a:endParaRPr lang="zh-CN" altLang="en-US" sz="2800">
              <a:solidFill>
                <a:schemeClr val="bg1"/>
              </a:solidFill>
            </a:endParaRPr>
          </a:p>
          <a:p>
            <a:pPr>
              <a:lnSpc>
                <a:spcPct val="90000"/>
              </a:lnSpc>
            </a:pPr>
            <a:r>
              <a:rPr lang="zh-CN" altLang="en-US" sz="2800">
                <a:solidFill>
                  <a:schemeClr val="bg1"/>
                </a:solidFill>
              </a:rPr>
              <a:t>一台电气火灾监控主机通过总线方式或网络传输方式与多台电气火灾监控器相联</a:t>
            </a:r>
            <a:r>
              <a:rPr lang="en-US" altLang="zh-CN" sz="2800">
                <a:solidFill>
                  <a:schemeClr val="bg1"/>
                </a:solidFill>
              </a:rPr>
              <a:t>,</a:t>
            </a:r>
            <a:r>
              <a:rPr lang="zh-CN" altLang="en-US" sz="2800">
                <a:solidFill>
                  <a:schemeClr val="bg1"/>
                </a:solidFill>
              </a:rPr>
              <a:t>在电气火灾监控主机和电气火灾监控器上集中显示各个探测器传来的检测数据，并智能分析故障数据，可对故障点进行控制，防止这些故障点引起的电气电路火灾。</a:t>
            </a:r>
            <a:endParaRPr lang="zh-CN" altLang="en-US" sz="28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0" name="文本占位符 2089"/>
          <p:cNvSpPr/>
          <p:nvPr>
            <p:ph type="body" idx="4294967295"/>
          </p:nvPr>
        </p:nvSpPr>
        <p:spPr>
          <a:xfrm>
            <a:off x="914400" y="692150"/>
            <a:ext cx="8229600" cy="4525963"/>
          </a:xfrm>
          <a:ln/>
        </p:spPr>
        <p:txBody>
          <a:bodyPr/>
          <a:p>
            <a:pPr>
              <a:lnSpc>
                <a:spcPct val="80000"/>
              </a:lnSpc>
              <a:buNone/>
            </a:pPr>
            <a:r>
              <a:rPr lang="zh-CN" altLang="en-US" sz="2400">
                <a:solidFill>
                  <a:schemeClr val="bg1"/>
                </a:solidFill>
              </a:rPr>
              <a:t>    </a:t>
            </a:r>
            <a:r>
              <a:rPr lang="zh-CN" altLang="en-US" sz="2600">
                <a:solidFill>
                  <a:schemeClr val="bg1"/>
                </a:solidFill>
              </a:rPr>
              <a:t>监控器与剩余电流探测器、温度探测器、电流探测器</a:t>
            </a:r>
            <a:endParaRPr lang="zh-CN" altLang="en-US" sz="2600">
              <a:solidFill>
                <a:schemeClr val="bg1"/>
              </a:solidFill>
            </a:endParaRPr>
          </a:p>
          <a:p>
            <a:pPr>
              <a:lnSpc>
                <a:spcPct val="80000"/>
              </a:lnSpc>
              <a:buNone/>
            </a:pPr>
            <a:r>
              <a:rPr lang="zh-CN" altLang="en-US" sz="2600">
                <a:solidFill>
                  <a:schemeClr val="bg1"/>
                </a:solidFill>
              </a:rPr>
              <a:t>以及其他探测器等共同构成电气火灾监控 系统的前置部</a:t>
            </a:r>
            <a:endParaRPr lang="zh-CN" altLang="en-US" sz="2600">
              <a:solidFill>
                <a:schemeClr val="bg1"/>
              </a:solidFill>
            </a:endParaRPr>
          </a:p>
          <a:p>
            <a:pPr>
              <a:lnSpc>
                <a:spcPct val="80000"/>
              </a:lnSpc>
              <a:buNone/>
            </a:pPr>
            <a:r>
              <a:rPr lang="zh-CN" altLang="en-US" sz="2600">
                <a:solidFill>
                  <a:schemeClr val="bg1"/>
                </a:solidFill>
              </a:rPr>
              <a:t>分</a:t>
            </a:r>
            <a:r>
              <a:rPr lang="en-US" altLang="zh-CN" sz="2600">
                <a:solidFill>
                  <a:schemeClr val="bg1"/>
                </a:solidFill>
              </a:rPr>
              <a:t>,</a:t>
            </a:r>
            <a:endParaRPr lang="en-US" altLang="zh-CN" sz="2600">
              <a:solidFill>
                <a:schemeClr val="bg1"/>
              </a:solidFill>
            </a:endParaRPr>
          </a:p>
          <a:p>
            <a:pPr>
              <a:lnSpc>
                <a:spcPct val="80000"/>
              </a:lnSpc>
              <a:buNone/>
            </a:pPr>
            <a:r>
              <a:rPr lang="zh-CN" altLang="en-US" sz="2600">
                <a:solidFill>
                  <a:schemeClr val="bg1"/>
                </a:solidFill>
              </a:rPr>
              <a:t>    </a:t>
            </a:r>
            <a:endParaRPr lang="zh-CN" altLang="en-US" sz="2600">
              <a:solidFill>
                <a:schemeClr val="bg1"/>
              </a:solidFill>
            </a:endParaRPr>
          </a:p>
          <a:p>
            <a:pPr>
              <a:lnSpc>
                <a:spcPct val="80000"/>
              </a:lnSpc>
              <a:buNone/>
            </a:pPr>
            <a:r>
              <a:rPr lang="zh-CN" altLang="en-US" sz="2600">
                <a:solidFill>
                  <a:schemeClr val="bg1"/>
                </a:solidFill>
              </a:rPr>
              <a:t>剩余电流探测器、温度探测器、电流探测器、雷击探</a:t>
            </a:r>
            <a:endParaRPr lang="zh-CN" altLang="en-US" sz="2600">
              <a:solidFill>
                <a:schemeClr val="bg1"/>
              </a:solidFill>
            </a:endParaRPr>
          </a:p>
          <a:p>
            <a:pPr>
              <a:lnSpc>
                <a:spcPct val="80000"/>
              </a:lnSpc>
              <a:buNone/>
            </a:pPr>
            <a:r>
              <a:rPr lang="zh-CN" altLang="en-US" sz="2600">
                <a:solidFill>
                  <a:schemeClr val="bg1"/>
                </a:solidFill>
              </a:rPr>
              <a:t>测器分别可以监测配电回路的剩余电流、温度、工作电</a:t>
            </a:r>
            <a:endParaRPr lang="zh-CN" altLang="en-US" sz="2600">
              <a:solidFill>
                <a:schemeClr val="bg1"/>
              </a:solidFill>
            </a:endParaRPr>
          </a:p>
          <a:p>
            <a:pPr>
              <a:lnSpc>
                <a:spcPct val="80000"/>
              </a:lnSpc>
              <a:buNone/>
            </a:pPr>
            <a:r>
              <a:rPr lang="zh-CN" altLang="en-US" sz="2600">
                <a:solidFill>
                  <a:schemeClr val="bg1"/>
                </a:solidFill>
              </a:rPr>
              <a:t>流、工作电压</a:t>
            </a:r>
            <a:r>
              <a:rPr lang="en-US" altLang="zh-CN" sz="2600">
                <a:solidFill>
                  <a:schemeClr val="bg1"/>
                </a:solidFill>
              </a:rPr>
              <a:t>,</a:t>
            </a:r>
            <a:r>
              <a:rPr lang="zh-CN" altLang="en-US" sz="2600">
                <a:solidFill>
                  <a:schemeClr val="bg1"/>
                </a:solidFill>
              </a:rPr>
              <a:t>浪涌保护器防雷状态、雷击时间和次数，</a:t>
            </a:r>
            <a:endParaRPr lang="zh-CN" altLang="en-US" sz="2600">
              <a:solidFill>
                <a:schemeClr val="bg1"/>
              </a:solidFill>
            </a:endParaRPr>
          </a:p>
          <a:p>
            <a:pPr>
              <a:lnSpc>
                <a:spcPct val="80000"/>
              </a:lnSpc>
              <a:buNone/>
            </a:pPr>
            <a:r>
              <a:rPr lang="zh-CN" altLang="en-US" sz="2600">
                <a:solidFill>
                  <a:schemeClr val="bg1"/>
                </a:solidFill>
              </a:rPr>
              <a:t>并将检测信号输送给监控器。</a:t>
            </a:r>
            <a:endParaRPr lang="zh-CN" altLang="en-US" sz="2600">
              <a:solidFill>
                <a:schemeClr val="bg1"/>
              </a:solidFill>
            </a:endParaRPr>
          </a:p>
          <a:p>
            <a:pPr>
              <a:lnSpc>
                <a:spcPct val="80000"/>
              </a:lnSpc>
              <a:buNone/>
            </a:pPr>
            <a:endParaRPr lang="zh-CN" altLang="en-US" sz="2600">
              <a:solidFill>
                <a:schemeClr val="bg1"/>
              </a:solidFill>
            </a:endParaRPr>
          </a:p>
          <a:p>
            <a:pPr>
              <a:lnSpc>
                <a:spcPct val="80000"/>
              </a:lnSpc>
              <a:buNone/>
            </a:pPr>
            <a:r>
              <a:rPr lang="zh-CN" altLang="en-US" sz="2600">
                <a:solidFill>
                  <a:schemeClr val="bg1"/>
                </a:solidFill>
              </a:rPr>
              <a:t>   监控器的主要功能是对配电回路的剩余电流、温度、</a:t>
            </a:r>
            <a:endParaRPr lang="zh-CN" altLang="en-US" sz="2600">
              <a:solidFill>
                <a:schemeClr val="bg1"/>
              </a:solidFill>
            </a:endParaRPr>
          </a:p>
          <a:p>
            <a:pPr>
              <a:lnSpc>
                <a:spcPct val="80000"/>
              </a:lnSpc>
              <a:buNone/>
            </a:pPr>
            <a:r>
              <a:rPr lang="zh-CN" altLang="en-US" sz="2600">
                <a:solidFill>
                  <a:schemeClr val="bg1"/>
                </a:solidFill>
              </a:rPr>
              <a:t>工作电流、工作电压</a:t>
            </a:r>
            <a:r>
              <a:rPr lang="en-US" altLang="zh-CN" sz="2600">
                <a:solidFill>
                  <a:schemeClr val="bg1"/>
                </a:solidFill>
              </a:rPr>
              <a:t>,</a:t>
            </a:r>
            <a:r>
              <a:rPr lang="zh-CN" altLang="en-US" sz="2600">
                <a:solidFill>
                  <a:schemeClr val="bg1"/>
                </a:solidFill>
              </a:rPr>
              <a:t>浪涌保护器防雷状态、雷击时间和</a:t>
            </a:r>
            <a:endParaRPr lang="zh-CN" altLang="en-US" sz="2600">
              <a:solidFill>
                <a:schemeClr val="bg1"/>
              </a:solidFill>
            </a:endParaRPr>
          </a:p>
          <a:p>
            <a:pPr>
              <a:lnSpc>
                <a:spcPct val="80000"/>
              </a:lnSpc>
              <a:buNone/>
            </a:pPr>
            <a:r>
              <a:rPr lang="zh-CN" altLang="en-US" sz="2600">
                <a:solidFill>
                  <a:schemeClr val="bg1"/>
                </a:solidFill>
              </a:rPr>
              <a:t>次数进行有效监控并记录，并且将实时数据上传至集中</a:t>
            </a:r>
            <a:endParaRPr lang="zh-CN" altLang="en-US" sz="2600">
              <a:solidFill>
                <a:schemeClr val="bg1"/>
              </a:solidFill>
            </a:endParaRPr>
          </a:p>
          <a:p>
            <a:pPr>
              <a:lnSpc>
                <a:spcPct val="80000"/>
              </a:lnSpc>
              <a:buNone/>
            </a:pPr>
            <a:r>
              <a:rPr lang="zh-CN" altLang="en-US" sz="2600">
                <a:solidFill>
                  <a:schemeClr val="bg1"/>
                </a:solidFill>
              </a:rPr>
              <a:t>监控设备。</a:t>
            </a:r>
            <a:endParaRPr lang="zh-CN" altLang="en-US" sz="26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3" name="标题 2092"/>
          <p:cNvSpPr/>
          <p:nvPr>
            <p:ph type="title" idx="4294967295"/>
          </p:nvPr>
        </p:nvSpPr>
        <p:spPr>
          <a:xfrm>
            <a:off x="457200" y="-130175"/>
            <a:ext cx="8229600" cy="1143000"/>
          </a:xfrm>
          <a:ln/>
        </p:spPr>
        <p:txBody>
          <a:bodyPr anchor="ctr" anchorCtr="0"/>
          <a:p/>
        </p:txBody>
      </p:sp>
      <p:sp>
        <p:nvSpPr>
          <p:cNvPr id="2094" name="文本占位符 2093"/>
          <p:cNvSpPr/>
          <p:nvPr>
            <p:ph type="body" idx="4294967295"/>
          </p:nvPr>
        </p:nvSpPr>
        <p:spPr>
          <a:xfrm>
            <a:off x="457200" y="1195388"/>
            <a:ext cx="8229600" cy="4525962"/>
          </a:xfrm>
          <a:ln/>
        </p:spPr>
        <p:txBody>
          <a:bodyPr/>
          <a:p/>
        </p:txBody>
      </p:sp>
      <p:pic>
        <p:nvPicPr>
          <p:cNvPr id="2095" name="图片 2094"/>
          <p:cNvPicPr>
            <a:picLocks noChangeAspect="1"/>
          </p:cNvPicPr>
          <p:nvPr/>
        </p:nvPicPr>
        <p:blipFill>
          <a:blip r:embed="rId1"/>
          <a:stretch>
            <a:fillRect/>
          </a:stretch>
        </p:blipFill>
        <p:spPr>
          <a:xfrm>
            <a:off x="0" y="0"/>
            <a:ext cx="9144000" cy="6208713"/>
          </a:xfrm>
          <a:prstGeom prst="rect">
            <a:avLst/>
          </a:prstGeom>
          <a:noFill/>
          <a:ln w="9525">
            <a:noFill/>
          </a:ln>
        </p:spPr>
      </p:pic>
      <p:cxnSp>
        <p:nvCxnSpPr>
          <p:cNvPr id="2096" name="直接连接符 2095"/>
          <p:cNvCxnSpPr/>
          <p:nvPr/>
        </p:nvCxnSpPr>
        <p:spPr>
          <a:xfrm>
            <a:off x="8316913" y="3168650"/>
            <a:ext cx="0" cy="431800"/>
          </a:xfrm>
          <a:prstGeom prst="line">
            <a:avLst/>
          </a:prstGeom>
          <a:ln w="9525" cap="flat" cmpd="sng">
            <a:solidFill>
              <a:srgbClr val="000000"/>
            </a:solidFill>
            <a:prstDash val="solid"/>
            <a:headEnd type="none" w="med" len="med"/>
            <a:tailEnd type="triangle" w="med" len="med"/>
          </a:ln>
        </p:spPr>
      </p:cxnSp>
      <p:sp>
        <p:nvSpPr>
          <p:cNvPr id="2097" name="爆炸形 1 2096"/>
          <p:cNvSpPr/>
          <p:nvPr/>
        </p:nvSpPr>
        <p:spPr>
          <a:xfrm>
            <a:off x="8172450" y="3887788"/>
            <a:ext cx="215900" cy="288925"/>
          </a:xfrm>
          <a:prstGeom prst="irregularSeal1">
            <a:avLst/>
          </a:prstGeom>
          <a:solidFill>
            <a:srgbClr val="BBE0E3"/>
          </a:solidFill>
          <a:ln w="9525" cap="flat" cmpd="sng">
            <a:solidFill>
              <a:srgbClr val="000000"/>
            </a:solidFill>
            <a:prstDash val="solid"/>
            <a:miter/>
            <a:headEnd type="none" w="med" len="med"/>
            <a:tailEnd type="none" w="med" len="med"/>
          </a:ln>
        </p:spPr>
        <p:txBody>
          <a:bodyPr/>
          <a:p>
            <a:endParaRPr lang="zh-CN" altLang="en-US"/>
          </a:p>
        </p:txBody>
      </p:sp>
      <p:sp>
        <p:nvSpPr>
          <p:cNvPr id="2098" name="八角星 2097"/>
          <p:cNvSpPr/>
          <p:nvPr/>
        </p:nvSpPr>
        <p:spPr>
          <a:xfrm>
            <a:off x="7380288" y="3960813"/>
            <a:ext cx="144462" cy="215900"/>
          </a:xfrm>
          <a:prstGeom prst="star8">
            <a:avLst>
              <a:gd name="adj" fmla="val 38426"/>
            </a:avLst>
          </a:prstGeom>
          <a:solidFill>
            <a:srgbClr val="BBE0E3"/>
          </a:solidFill>
          <a:ln w="9525" cap="flat" cmpd="sng">
            <a:solidFill>
              <a:srgbClr val="000000"/>
            </a:solidFill>
            <a:prstDash val="solid"/>
            <a:miter/>
            <a:headEnd type="none" w="med" len="med"/>
            <a:tailEnd type="none" w="med" len="med"/>
          </a:ln>
        </p:spPr>
        <p:txBody>
          <a:bodyPr/>
          <a:p>
            <a:endParaRPr lang="zh-CN" altLang="en-US"/>
          </a:p>
        </p:txBody>
      </p:sp>
      <p:cxnSp>
        <p:nvCxnSpPr>
          <p:cNvPr id="2099" name="直接连接符 2098"/>
          <p:cNvCxnSpPr/>
          <p:nvPr/>
        </p:nvCxnSpPr>
        <p:spPr>
          <a:xfrm flipH="1">
            <a:off x="7596188" y="3960813"/>
            <a:ext cx="288925" cy="0"/>
          </a:xfrm>
          <a:prstGeom prst="line">
            <a:avLst/>
          </a:prstGeom>
          <a:ln w="9525" cap="flat" cmpd="sng">
            <a:solidFill>
              <a:srgbClr val="000000"/>
            </a:solidFill>
            <a:prstDash val="solid"/>
            <a:headEnd type="none" w="med" len="med"/>
            <a:tailEnd type="triangle" w="med" len="med"/>
          </a:ln>
        </p:spPr>
      </p:cxnSp>
      <p:cxnSp>
        <p:nvCxnSpPr>
          <p:cNvPr id="2100" name="直接连接符 2099"/>
          <p:cNvCxnSpPr/>
          <p:nvPr/>
        </p:nvCxnSpPr>
        <p:spPr>
          <a:xfrm flipH="1">
            <a:off x="900113" y="4464050"/>
            <a:ext cx="6480175" cy="0"/>
          </a:xfrm>
          <a:prstGeom prst="line">
            <a:avLst/>
          </a:prstGeom>
          <a:ln w="9525" cap="flat" cmpd="sng">
            <a:solidFill>
              <a:srgbClr val="000000"/>
            </a:solidFill>
            <a:prstDash val="solid"/>
            <a:headEnd type="none" w="med" len="med"/>
            <a:tailEnd type="triangle" w="med" len="med"/>
          </a:ln>
        </p:spPr>
      </p:cxnSp>
      <p:cxnSp>
        <p:nvCxnSpPr>
          <p:cNvPr id="2101" name="直接连接符 2100"/>
          <p:cNvCxnSpPr/>
          <p:nvPr/>
        </p:nvCxnSpPr>
        <p:spPr>
          <a:xfrm flipV="1">
            <a:off x="684213" y="1800225"/>
            <a:ext cx="0" cy="2592388"/>
          </a:xfrm>
          <a:prstGeom prst="line">
            <a:avLst/>
          </a:prstGeom>
          <a:ln w="9525" cap="flat" cmpd="sng">
            <a:solidFill>
              <a:srgbClr val="000000"/>
            </a:solidFill>
            <a:prstDash val="solid"/>
            <a:headEnd type="none" w="med" len="med"/>
            <a:tailEnd type="triangle" w="med" len="med"/>
          </a:ln>
        </p:spPr>
      </p:cxnSp>
      <p:cxnSp>
        <p:nvCxnSpPr>
          <p:cNvPr id="2102" name="直接连接符 2101"/>
          <p:cNvCxnSpPr/>
          <p:nvPr/>
        </p:nvCxnSpPr>
        <p:spPr>
          <a:xfrm>
            <a:off x="900113" y="1295400"/>
            <a:ext cx="2663825" cy="0"/>
          </a:xfrm>
          <a:prstGeom prst="line">
            <a:avLst/>
          </a:prstGeom>
          <a:ln w="9525" cap="flat" cmpd="sng">
            <a:solidFill>
              <a:srgbClr val="000000"/>
            </a:solidFill>
            <a:prstDash val="solid"/>
            <a:headEnd type="none" w="med" len="med"/>
            <a:tailEnd type="triangle" w="med" len="med"/>
          </a:ln>
        </p:spPr>
      </p:cxnSp>
      <p:sp>
        <p:nvSpPr>
          <p:cNvPr id="2103" name="十六角星 2102"/>
          <p:cNvSpPr/>
          <p:nvPr/>
        </p:nvSpPr>
        <p:spPr>
          <a:xfrm>
            <a:off x="4716463" y="1295400"/>
            <a:ext cx="431800" cy="431800"/>
          </a:xfrm>
          <a:prstGeom prst="star16">
            <a:avLst>
              <a:gd name="adj" fmla="val 38426"/>
            </a:avLst>
          </a:prstGeom>
          <a:solidFill>
            <a:srgbClr val="BBE0E3"/>
          </a:solidFill>
          <a:ln w="9525" cap="flat" cmpd="sng">
            <a:solidFill>
              <a:srgbClr val="000000"/>
            </a:solidFill>
            <a:prstDash val="solid"/>
            <a:miter/>
            <a:headEnd type="none" w="med" len="med"/>
            <a:tailEnd type="none" w="med" len="med"/>
          </a:ln>
        </p:spPr>
        <p:txBody>
          <a:bodyPr/>
          <a:p>
            <a:endParaRPr lang="zh-CN" altLang="en-US"/>
          </a:p>
        </p:txBody>
      </p:sp>
      <p:sp>
        <p:nvSpPr>
          <p:cNvPr id="2104" name="圆角矩形标注 2103"/>
          <p:cNvSpPr/>
          <p:nvPr/>
        </p:nvSpPr>
        <p:spPr>
          <a:xfrm>
            <a:off x="5076825" y="576263"/>
            <a:ext cx="2447925" cy="863600"/>
          </a:xfrm>
          <a:prstGeom prst="wedgeRoundRectCallout">
            <a:avLst>
              <a:gd name="adj1" fmla="val -44681"/>
              <a:gd name="adj2" fmla="val 70037"/>
              <a:gd name="adj3" fmla="val 16667"/>
            </a:avLst>
          </a:prstGeom>
          <a:solidFill>
            <a:srgbClr val="BBE0E3"/>
          </a:solidFill>
          <a:ln w="9525" cap="flat" cmpd="sng">
            <a:solidFill>
              <a:srgbClr val="000000"/>
            </a:solidFill>
            <a:prstDash val="solid"/>
            <a:miter/>
            <a:headEnd type="none" w="med" len="med"/>
            <a:tailEnd type="none" w="med" len="med"/>
          </a:ln>
        </p:spPr>
        <p:txBody>
          <a:bodyPr/>
          <a:p>
            <a:pPr algn="ctr"/>
            <a:r>
              <a:rPr lang="zh-CN" altLang="en-US" sz="1800"/>
              <a:t>不好，</a:t>
            </a:r>
            <a:r>
              <a:rPr lang="en-US" altLang="zh-CN" sz="1800"/>
              <a:t>1AP</a:t>
            </a:r>
            <a:r>
              <a:rPr lang="zh-CN" altLang="en-US" sz="1800"/>
              <a:t>配电箱有漏电，快去看下</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096"/>
                                        </p:tgtEl>
                                        <p:attrNameLst>
                                          <p:attrName>style.visibility</p:attrName>
                                        </p:attrNameLst>
                                      </p:cBhvr>
                                      <p:to>
                                        <p:strVal val="visible"/>
                                      </p:to>
                                    </p:set>
                                    <p:animEffect transition="in" filter="blinds(horizontal)">
                                      <p:cBhvr additive="base">
                                        <p:cTn id="7" dur="500"/>
                                        <p:tgtEl>
                                          <p:spTgt spid="20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childTnLst>
                                    <p:set>
                                      <p:cBhvr additive="base">
                                        <p:cTn id="11" dur="1" fill="hold">
                                          <p:stCondLst>
                                            <p:cond delay="0"/>
                                          </p:stCondLst>
                                        </p:cTn>
                                        <p:tgtEl>
                                          <p:spTgt spid="2097"/>
                                        </p:tgtEl>
                                        <p:attrNameLst>
                                          <p:attrName>style.visibility</p:attrName>
                                        </p:attrNameLst>
                                      </p:cBhvr>
                                      <p:to>
                                        <p:strVal val="visible"/>
                                      </p:to>
                                    </p:set>
                                    <p:animEffect transition="in" filter="blinds(horizontal)">
                                      <p:cBhvr additive="base">
                                        <p:cTn id="12" dur="500"/>
                                        <p:tgtEl>
                                          <p:spTgt spid="20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childTnLst>
                                    <p:set>
                                      <p:cBhvr additive="base">
                                        <p:cTn id="16" dur="1" fill="hold">
                                          <p:stCondLst>
                                            <p:cond delay="0"/>
                                          </p:stCondLst>
                                        </p:cTn>
                                        <p:tgtEl>
                                          <p:spTgt spid="2099"/>
                                        </p:tgtEl>
                                        <p:attrNameLst>
                                          <p:attrName>style.visibility</p:attrName>
                                        </p:attrNameLst>
                                      </p:cBhvr>
                                      <p:to>
                                        <p:strVal val="visible"/>
                                      </p:to>
                                    </p:set>
                                    <p:animEffect transition="in" filter="blinds(horizontal)">
                                      <p:cBhvr additive="base">
                                        <p:cTn id="17" dur="500"/>
                                        <p:tgtEl>
                                          <p:spTgt spid="20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childTnLst>
                                    <p:set>
                                      <p:cBhvr additive="base">
                                        <p:cTn id="21" dur="1" fill="hold">
                                          <p:stCondLst>
                                            <p:cond delay="0"/>
                                          </p:stCondLst>
                                        </p:cTn>
                                        <p:tgtEl>
                                          <p:spTgt spid="2098"/>
                                        </p:tgtEl>
                                        <p:attrNameLst>
                                          <p:attrName>style.visibility</p:attrName>
                                        </p:attrNameLst>
                                      </p:cBhvr>
                                      <p:to>
                                        <p:strVal val="visible"/>
                                      </p:to>
                                    </p:set>
                                    <p:animEffect transition="in" filter="blinds(horizontal)">
                                      <p:cBhvr additive="base">
                                        <p:cTn id="22" dur="500"/>
                                        <p:tgtEl>
                                          <p:spTgt spid="209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childTnLst>
                                    <p:animScale>
                                      <p:cBhvr additive="base">
                                        <p:cTn id="26" dur="2000" fill="hold"/>
                                        <p:tgtEl>
                                          <p:spTgt spid="2098"/>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childTnLst>
                                    <p:set>
                                      <p:cBhvr additive="base">
                                        <p:cTn id="30" dur="1" fill="hold">
                                          <p:stCondLst>
                                            <p:cond delay="0"/>
                                          </p:stCondLst>
                                        </p:cTn>
                                        <p:tgtEl>
                                          <p:spTgt spid="2100"/>
                                        </p:tgtEl>
                                        <p:attrNameLst>
                                          <p:attrName>style.visibility</p:attrName>
                                        </p:attrNameLst>
                                      </p:cBhvr>
                                      <p:to>
                                        <p:strVal val="visible"/>
                                      </p:to>
                                    </p:set>
                                    <p:animEffect transition="in" filter="blinds(horizontal)">
                                      <p:cBhvr additive="base">
                                        <p:cTn id="31" dur="500"/>
                                        <p:tgtEl>
                                          <p:spTgt spid="210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childTnLst>
                                    <p:set>
                                      <p:cBhvr additive="base">
                                        <p:cTn id="35" dur="1" fill="hold">
                                          <p:stCondLst>
                                            <p:cond delay="0"/>
                                          </p:stCondLst>
                                        </p:cTn>
                                        <p:tgtEl>
                                          <p:spTgt spid="2100"/>
                                        </p:tgtEl>
                                        <p:attrNameLst>
                                          <p:attrName>style.visibility</p:attrName>
                                        </p:attrNameLst>
                                      </p:cBhvr>
                                      <p:to>
                                        <p:strVal val="visible"/>
                                      </p:to>
                                    </p:set>
                                    <p:animEffect transition="in" filter="blinds(horizontal)">
                                      <p:cBhvr additive="base">
                                        <p:cTn id="36" dur="500"/>
                                        <p:tgtEl>
                                          <p:spTgt spid="210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childTnLst>
                                    <p:set>
                                      <p:cBhvr additive="base">
                                        <p:cTn id="40" dur="1" fill="hold">
                                          <p:stCondLst>
                                            <p:cond delay="0"/>
                                          </p:stCondLst>
                                        </p:cTn>
                                        <p:tgtEl>
                                          <p:spTgt spid="2101"/>
                                        </p:tgtEl>
                                        <p:attrNameLst>
                                          <p:attrName>style.visibility</p:attrName>
                                        </p:attrNameLst>
                                      </p:cBhvr>
                                      <p:to>
                                        <p:strVal val="visible"/>
                                      </p:to>
                                    </p:set>
                                    <p:animEffect transition="in" filter="blinds(horizontal)">
                                      <p:cBhvr additive="base">
                                        <p:cTn id="41" dur="500"/>
                                        <p:tgtEl>
                                          <p:spTgt spid="210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childTnLst>
                                    <p:set>
                                      <p:cBhvr additive="base">
                                        <p:cTn id="45" dur="1" fill="hold">
                                          <p:stCondLst>
                                            <p:cond delay="0"/>
                                          </p:stCondLst>
                                        </p:cTn>
                                        <p:tgtEl>
                                          <p:spTgt spid="2102"/>
                                        </p:tgtEl>
                                        <p:attrNameLst>
                                          <p:attrName>style.visibility</p:attrName>
                                        </p:attrNameLst>
                                      </p:cBhvr>
                                      <p:to>
                                        <p:strVal val="visible"/>
                                      </p:to>
                                    </p:set>
                                    <p:animEffect transition="in" filter="blinds(horizontal)">
                                      <p:cBhvr additive="base">
                                        <p:cTn id="46" dur="500"/>
                                        <p:tgtEl>
                                          <p:spTgt spid="210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childTnLst>
                                    <p:animScale>
                                      <p:cBhvr additive="base">
                                        <p:cTn id="50" dur="2000" fill="hold"/>
                                        <p:tgtEl>
                                          <p:spTgt spid="2103"/>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childTnLst>
                                    <p:set>
                                      <p:cBhvr additive="base">
                                        <p:cTn id="54" dur="1" fill="hold">
                                          <p:stCondLst>
                                            <p:cond delay="0"/>
                                          </p:stCondLst>
                                        </p:cTn>
                                        <p:tgtEl>
                                          <p:spTgt spid="2104"/>
                                        </p:tgtEl>
                                        <p:attrNameLst>
                                          <p:attrName>style.visibility</p:attrName>
                                        </p:attrNameLst>
                                      </p:cBhvr>
                                      <p:to>
                                        <p:strVal val="visible"/>
                                      </p:to>
                                    </p:set>
                                    <p:anim by="(-#ppt_w*2)" calcmode="lin" valueType="num">
                                      <p:cBhvr additive="base">
                                        <p:cTn id="55" dur="500" fill="hold">
                                          <p:stCondLst>
                                            <p:cond delay="0"/>
                                          </p:stCondLst>
                                        </p:cTn>
                                        <p:tgtEl>
                                          <p:spTgt spid="2104"/>
                                        </p:tgtEl>
                                        <p:attrNameLst>
                                          <p:attrName>ppt_w</p:attrName>
                                        </p:attrNameLst>
                                      </p:cBhvr>
                                    </p:anim>
                                    <p:anim by="(#ppt_w*0.50)" calcmode="lin" valueType="num">
                                      <p:cBhvr additive="base">
                                        <p:cTn id="56" dur="500" decel="50000" fill="hold">
                                          <p:stCondLst>
                                            <p:cond delay="0"/>
                                          </p:stCondLst>
                                        </p:cTn>
                                        <p:tgtEl>
                                          <p:spTgt spid="2104"/>
                                        </p:tgtEl>
                                        <p:attrNameLst>
                                          <p:attrName>ppt_x</p:attrName>
                                        </p:attrNameLst>
                                      </p:cBhvr>
                                    </p:anim>
                                    <p:anim from="(-#ppt_h/2)" to="(#ppt_y)" calcmode="lin" valueType="num">
                                      <p:cBhvr additive="base">
                                        <p:cTn id="57" dur="1000" fill="hold">
                                          <p:stCondLst>
                                            <p:cond delay="0"/>
                                          </p:stCondLst>
                                        </p:cTn>
                                        <p:tgtEl>
                                          <p:spTgt spid="2104"/>
                                        </p:tgtEl>
                                        <p:attrNameLst>
                                          <p:attrName>ppt_y</p:attrName>
                                        </p:attrNameLst>
                                      </p:cBhvr>
                                    </p:anim>
                                    <p:animRot by="21600000">
                                      <p:cBhvr additive="base">
                                        <p:cTn id="58" dur="1000" fill="hold">
                                          <p:stCondLst>
                                            <p:cond delay="0"/>
                                          </p:stCondLst>
                                        </p:cTn>
                                        <p:tgtEl>
                                          <p:spTgt spid="2104"/>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childTnLst>
                                    <p:animScale>
                                      <p:cBhvr additive="base">
                                        <p:cTn id="62" dur="2000" fill="hold"/>
                                        <p:tgtEl>
                                          <p:spTgt spid="210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childTnLst>
                                    <p:set>
                                      <p:cBhvr additive="base">
                                        <p:cTn id="66" dur="1" fill="hold">
                                          <p:stCondLst>
                                            <p:cond delay="0"/>
                                          </p:stCondLst>
                                        </p:cTn>
                                        <p:tgtEl>
                                          <p:spTgt spid="2103"/>
                                        </p:tgtEl>
                                        <p:attrNameLst>
                                          <p:attrName>style.visibility</p:attrName>
                                        </p:attrNameLst>
                                      </p:cBhvr>
                                      <p:to>
                                        <p:strVal val="visible"/>
                                      </p:to>
                                    </p:set>
                                    <p:animEffect transition="in" filter="blinds(horizontal)">
                                      <p:cBhvr additive="base">
                                        <p:cTn id="67" dur="500"/>
                                        <p:tgtEl>
                                          <p:spTgt spid="210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nodeType="clickEffect">
                                  <p:childTnLst>
                                    <p:animScale>
                                      <p:cBhvr additive="base">
                                        <p:cTn id="71" dur="2000" fill="hold"/>
                                        <p:tgtEl>
                                          <p:spTgt spid="21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7" name="标题 2106"/>
          <p:cNvSpPr/>
          <p:nvPr>
            <p:ph type="title" idx="4294967295"/>
          </p:nvPr>
        </p:nvSpPr>
        <p:spPr>
          <a:ln/>
        </p:spPr>
        <p:txBody>
          <a:bodyPr anchor="ctr" anchorCtr="0"/>
          <a:p/>
        </p:txBody>
      </p:sp>
      <p:sp>
        <p:nvSpPr>
          <p:cNvPr id="2108" name="文本占位符 2107"/>
          <p:cNvSpPr/>
          <p:nvPr>
            <p:ph type="body" idx="4294967295"/>
          </p:nvPr>
        </p:nvSpPr>
        <p:spPr>
          <a:ln/>
        </p:spPr>
        <p:txBody>
          <a:bodyPr/>
          <a:p>
            <a:pPr>
              <a:lnSpc>
                <a:spcPct val="80000"/>
              </a:lnSpc>
              <a:buNone/>
            </a:pPr>
            <a:r>
              <a:rPr lang="zh-CN" altLang="en-US" sz="2800">
                <a:solidFill>
                  <a:schemeClr val="bg1"/>
                </a:solidFill>
              </a:rPr>
              <a:t>   当受监控的某一回路的剩余电流、温度或工作电</a:t>
            </a:r>
            <a:endParaRPr lang="zh-CN" altLang="en-US" sz="2800">
              <a:solidFill>
                <a:schemeClr val="bg1"/>
              </a:solidFill>
            </a:endParaRPr>
          </a:p>
          <a:p>
            <a:pPr>
              <a:lnSpc>
                <a:spcPct val="80000"/>
              </a:lnSpc>
              <a:buNone/>
            </a:pPr>
            <a:r>
              <a:rPr lang="zh-CN" altLang="en-US" sz="2800">
                <a:solidFill>
                  <a:schemeClr val="bg1"/>
                </a:solidFill>
              </a:rPr>
              <a:t>流等超过事先设定的预报警值时发出声光预报警信</a:t>
            </a:r>
            <a:endParaRPr lang="zh-CN" altLang="en-US" sz="2800">
              <a:solidFill>
                <a:schemeClr val="bg1"/>
              </a:solidFill>
            </a:endParaRPr>
          </a:p>
          <a:p>
            <a:pPr>
              <a:lnSpc>
                <a:spcPct val="80000"/>
              </a:lnSpc>
              <a:buNone/>
            </a:pPr>
            <a:r>
              <a:rPr lang="zh-CN" altLang="en-US" sz="2800">
                <a:solidFill>
                  <a:schemeClr val="bg1"/>
                </a:solidFill>
              </a:rPr>
              <a:t>号，超过事先设定的报警值时发出声光报警信号</a:t>
            </a:r>
            <a:r>
              <a:rPr lang="en-US" altLang="zh-CN" sz="2800">
                <a:solidFill>
                  <a:schemeClr val="bg1"/>
                </a:solidFill>
              </a:rPr>
              <a:t>,</a:t>
            </a:r>
            <a:r>
              <a:rPr lang="zh-CN" altLang="en-US" sz="2800">
                <a:solidFill>
                  <a:schemeClr val="bg1"/>
                </a:solidFill>
              </a:rPr>
              <a:t>或</a:t>
            </a:r>
            <a:endParaRPr lang="zh-CN" altLang="en-US" sz="2800">
              <a:solidFill>
                <a:schemeClr val="bg1"/>
              </a:solidFill>
            </a:endParaRPr>
          </a:p>
          <a:p>
            <a:pPr>
              <a:lnSpc>
                <a:spcPct val="80000"/>
              </a:lnSpc>
              <a:buNone/>
            </a:pPr>
            <a:r>
              <a:rPr lang="zh-CN" altLang="en-US" sz="2800">
                <a:solidFill>
                  <a:schemeClr val="bg1"/>
                </a:solidFill>
              </a:rPr>
              <a:t>者其他检测数据与预先设定的正常数据有偏差时，</a:t>
            </a:r>
            <a:endParaRPr lang="zh-CN" altLang="en-US" sz="2800">
              <a:solidFill>
                <a:schemeClr val="bg1"/>
              </a:solidFill>
            </a:endParaRPr>
          </a:p>
          <a:p>
            <a:pPr>
              <a:lnSpc>
                <a:spcPct val="80000"/>
              </a:lnSpc>
              <a:buNone/>
            </a:pPr>
            <a:r>
              <a:rPr lang="zh-CN" altLang="en-US" sz="2800">
                <a:solidFill>
                  <a:schemeClr val="bg1"/>
                </a:solidFill>
              </a:rPr>
              <a:t>均发出声光报警信号。</a:t>
            </a:r>
            <a:endParaRPr lang="zh-CN" altLang="en-US" sz="2800">
              <a:solidFill>
                <a:schemeClr val="bg1"/>
              </a:solidFill>
            </a:endParaRPr>
          </a:p>
          <a:p>
            <a:pPr>
              <a:lnSpc>
                <a:spcPct val="80000"/>
              </a:lnSpc>
              <a:buNone/>
            </a:pPr>
            <a:endParaRPr lang="zh-CN" altLang="en-US" sz="2800">
              <a:solidFill>
                <a:schemeClr val="bg1"/>
              </a:solidFill>
            </a:endParaRPr>
          </a:p>
          <a:p>
            <a:pPr>
              <a:lnSpc>
                <a:spcPct val="80000"/>
              </a:lnSpc>
              <a:buNone/>
            </a:pPr>
            <a:r>
              <a:rPr lang="zh-CN" altLang="en-US" sz="2800">
                <a:solidFill>
                  <a:schemeClr val="bg1"/>
                </a:solidFill>
              </a:rPr>
              <a:t>   并可根据用户事先设定情况，可以在规定的时间</a:t>
            </a:r>
            <a:endParaRPr lang="zh-CN" altLang="en-US" sz="2800">
              <a:solidFill>
                <a:schemeClr val="bg1"/>
              </a:solidFill>
            </a:endParaRPr>
          </a:p>
          <a:p>
            <a:pPr>
              <a:lnSpc>
                <a:spcPct val="80000"/>
              </a:lnSpc>
              <a:buNone/>
            </a:pPr>
            <a:r>
              <a:rPr lang="zh-CN" altLang="en-US" sz="2800">
                <a:solidFill>
                  <a:schemeClr val="bg1"/>
                </a:solidFill>
              </a:rPr>
              <a:t>内切断受监控回路的供电电源</a:t>
            </a:r>
            <a:r>
              <a:rPr lang="en-US" altLang="zh-CN" sz="2800">
                <a:solidFill>
                  <a:schemeClr val="bg1"/>
                </a:solidFill>
              </a:rPr>
              <a:t>,</a:t>
            </a:r>
            <a:r>
              <a:rPr lang="zh-CN" altLang="en-US" sz="2800">
                <a:solidFill>
                  <a:schemeClr val="bg1"/>
                </a:solidFill>
              </a:rPr>
              <a:t>同时通过二总线将报</a:t>
            </a:r>
            <a:endParaRPr lang="zh-CN" altLang="en-US" sz="2800">
              <a:solidFill>
                <a:schemeClr val="bg1"/>
              </a:solidFill>
            </a:endParaRPr>
          </a:p>
          <a:p>
            <a:pPr>
              <a:lnSpc>
                <a:spcPct val="80000"/>
              </a:lnSpc>
              <a:buNone/>
            </a:pPr>
            <a:r>
              <a:rPr lang="zh-CN" altLang="en-US" sz="2800">
                <a:solidFill>
                  <a:schemeClr val="bg1"/>
                </a:solidFill>
              </a:rPr>
              <a:t>警信号或预警信号发送至集中监控设备，而且也可</a:t>
            </a:r>
            <a:endParaRPr lang="zh-CN" altLang="en-US" sz="2800">
              <a:solidFill>
                <a:schemeClr val="bg1"/>
              </a:solidFill>
            </a:endParaRPr>
          </a:p>
          <a:p>
            <a:pPr>
              <a:lnSpc>
                <a:spcPct val="80000"/>
              </a:lnSpc>
              <a:buNone/>
            </a:pPr>
            <a:r>
              <a:rPr lang="zh-CN" altLang="en-US" sz="2800">
                <a:solidFill>
                  <a:schemeClr val="bg1"/>
                </a:solidFill>
              </a:rPr>
              <a:t>以通过集中监控主机进行远程操作和控制。</a:t>
            </a:r>
            <a:endParaRPr lang="zh-CN" altLang="en-US" sz="2800">
              <a:solidFill>
                <a:schemeClr val="bg1"/>
              </a:solidFill>
            </a:endParaRPr>
          </a:p>
          <a:p>
            <a:pPr>
              <a:lnSpc>
                <a:spcPct val="80000"/>
              </a:lnSpc>
            </a:pPr>
            <a:endParaRPr lang="zh-CN" altLang="en-US" sz="20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1" name="标题 2110"/>
          <p:cNvSpPr/>
          <p:nvPr>
            <p:ph type="title" idx="4294967295"/>
          </p:nvPr>
        </p:nvSpPr>
        <p:spPr>
          <a:xfrm>
            <a:off x="468313" y="0"/>
            <a:ext cx="8229600" cy="1143000"/>
          </a:xfrm>
          <a:ln/>
        </p:spPr>
        <p:txBody>
          <a:bodyPr anchor="ctr" anchorCtr="0"/>
          <a:p>
            <a:r>
              <a:rPr lang="zh-CN" altLang="en-US"/>
              <a:t>电气火灾监控系统基本功能</a:t>
            </a:r>
            <a:endParaRPr lang="zh-CN" altLang="en-US"/>
          </a:p>
        </p:txBody>
      </p:sp>
      <p:sp>
        <p:nvSpPr>
          <p:cNvPr id="2112" name="文本占位符 2111"/>
          <p:cNvSpPr/>
          <p:nvPr>
            <p:ph type="body" idx="4294967295"/>
          </p:nvPr>
        </p:nvSpPr>
        <p:spPr>
          <a:xfrm>
            <a:off x="468313" y="620713"/>
            <a:ext cx="8280400" cy="5329237"/>
          </a:xfrm>
          <a:ln/>
        </p:spPr>
        <p:txBody>
          <a:bodyPr/>
          <a:p>
            <a:pPr>
              <a:lnSpc>
                <a:spcPct val="80000"/>
              </a:lnSpc>
              <a:buNone/>
            </a:pPr>
            <a:endParaRPr lang="zh-CN" altLang="en-US" sz="900"/>
          </a:p>
          <a:p>
            <a:pPr>
              <a:lnSpc>
                <a:spcPct val="80000"/>
              </a:lnSpc>
            </a:pPr>
            <a:endParaRPr lang="zh-CN" altLang="en-US" sz="2800"/>
          </a:p>
          <a:p>
            <a:pPr>
              <a:lnSpc>
                <a:spcPct val="80000"/>
              </a:lnSpc>
            </a:pPr>
            <a:r>
              <a:rPr lang="zh-CN" altLang="en-US" sz="2400">
                <a:solidFill>
                  <a:srgbClr val="FF0000"/>
                </a:solidFill>
              </a:rPr>
              <a:t>实时监控功能</a:t>
            </a:r>
            <a:endParaRPr lang="zh-CN" altLang="en-US" sz="2400">
              <a:solidFill>
                <a:srgbClr val="FF0000"/>
              </a:solidFill>
            </a:endParaRPr>
          </a:p>
          <a:p>
            <a:pPr>
              <a:lnSpc>
                <a:spcPct val="80000"/>
              </a:lnSpc>
              <a:buNone/>
            </a:pPr>
            <a:r>
              <a:rPr lang="zh-CN" altLang="en-US" sz="2400">
                <a:solidFill>
                  <a:schemeClr val="bg1"/>
                </a:solidFill>
              </a:rPr>
              <a:t>    </a:t>
            </a:r>
            <a:r>
              <a:rPr lang="zh-CN" altLang="en-US" sz="2000">
                <a:solidFill>
                  <a:schemeClr val="bg1"/>
                </a:solidFill>
              </a:rPr>
              <a:t>在集中监控设备、微型计算机上</a:t>
            </a:r>
            <a:r>
              <a:rPr lang="en-US" altLang="zh-CN" sz="2000">
                <a:solidFill>
                  <a:schemeClr val="bg1"/>
                </a:solidFill>
              </a:rPr>
              <a:t>,</a:t>
            </a:r>
            <a:r>
              <a:rPr lang="zh-CN" altLang="en-US" sz="2000">
                <a:solidFill>
                  <a:schemeClr val="bg1"/>
                </a:solidFill>
              </a:rPr>
              <a:t>能够显示所有监控点的剩余电流值、温度值和电流值、电压值以及防雷器产品的状态和线路上的雷击次数和时间 </a:t>
            </a:r>
            <a:r>
              <a:rPr lang="en-US" altLang="zh-CN" sz="2000">
                <a:solidFill>
                  <a:schemeClr val="bg1"/>
                </a:solidFill>
              </a:rPr>
              <a:t>,</a:t>
            </a:r>
            <a:r>
              <a:rPr lang="zh-CN" altLang="en-US" sz="2000">
                <a:solidFill>
                  <a:schemeClr val="bg1"/>
                </a:solidFill>
              </a:rPr>
              <a:t>并能够采用时间历程曲线的方式显示出这些数值的大小和变化趋势</a:t>
            </a:r>
            <a:r>
              <a:rPr lang="en-US" altLang="zh-CN" sz="2000">
                <a:solidFill>
                  <a:schemeClr val="bg1"/>
                </a:solidFill>
              </a:rPr>
              <a:t>.</a:t>
            </a:r>
            <a:endParaRPr lang="en-US" altLang="zh-CN" sz="2000">
              <a:solidFill>
                <a:schemeClr val="bg1"/>
              </a:solidFill>
            </a:endParaRPr>
          </a:p>
          <a:p>
            <a:pPr>
              <a:lnSpc>
                <a:spcPct val="80000"/>
              </a:lnSpc>
            </a:pPr>
            <a:r>
              <a:rPr lang="zh-CN" altLang="en-US" sz="2400">
                <a:solidFill>
                  <a:srgbClr val="FF0000"/>
                </a:solidFill>
              </a:rPr>
              <a:t>远程控制功能</a:t>
            </a:r>
            <a:endParaRPr lang="zh-CN" altLang="en-US" sz="2400">
              <a:solidFill>
                <a:srgbClr val="FF0000"/>
              </a:solidFill>
            </a:endParaRPr>
          </a:p>
          <a:p>
            <a:pPr>
              <a:lnSpc>
                <a:spcPct val="80000"/>
              </a:lnSpc>
              <a:buNone/>
            </a:pPr>
            <a:r>
              <a:rPr lang="zh-CN" altLang="en-US" sz="2400">
                <a:solidFill>
                  <a:schemeClr val="bg1"/>
                </a:solidFill>
              </a:rPr>
              <a:t>     </a:t>
            </a:r>
            <a:r>
              <a:rPr lang="zh-CN" altLang="en-US" sz="2000">
                <a:solidFill>
                  <a:schemeClr val="bg1"/>
                </a:solidFill>
              </a:rPr>
              <a:t>电气火灾监控系统除了能够对配电主回路</a:t>
            </a:r>
            <a:endParaRPr lang="zh-CN" altLang="en-US" sz="2000">
              <a:solidFill>
                <a:schemeClr val="bg1"/>
              </a:solidFill>
            </a:endParaRPr>
          </a:p>
          <a:p>
            <a:pPr>
              <a:lnSpc>
                <a:spcPct val="80000"/>
              </a:lnSpc>
              <a:buNone/>
            </a:pPr>
            <a:r>
              <a:rPr lang="zh-CN" altLang="en-US" sz="2000">
                <a:solidFill>
                  <a:schemeClr val="bg1"/>
                </a:solidFill>
              </a:rPr>
              <a:t>的运行状况自动进行监控外</a:t>
            </a:r>
            <a:r>
              <a:rPr lang="en-US" altLang="zh-CN" sz="2000">
                <a:solidFill>
                  <a:schemeClr val="bg1"/>
                </a:solidFill>
              </a:rPr>
              <a:t>,</a:t>
            </a:r>
            <a:r>
              <a:rPr lang="zh-CN" altLang="en-US" sz="2000">
                <a:solidFill>
                  <a:schemeClr val="bg1"/>
                </a:solidFill>
              </a:rPr>
              <a:t>还允许操作人员</a:t>
            </a:r>
            <a:endParaRPr lang="zh-CN" altLang="en-US" sz="2000">
              <a:solidFill>
                <a:schemeClr val="bg1"/>
              </a:solidFill>
            </a:endParaRPr>
          </a:p>
          <a:p>
            <a:pPr>
              <a:lnSpc>
                <a:spcPct val="80000"/>
              </a:lnSpc>
              <a:buNone/>
            </a:pPr>
            <a:r>
              <a:rPr lang="zh-CN" altLang="en-US" sz="2000">
                <a:solidFill>
                  <a:schemeClr val="bg1"/>
                </a:solidFill>
              </a:rPr>
              <a:t>远程手动切断某特定回路的电源开关</a:t>
            </a:r>
            <a:r>
              <a:rPr lang="en-US" altLang="zh-CN" sz="2000">
                <a:solidFill>
                  <a:schemeClr val="bg1"/>
                </a:solidFill>
              </a:rPr>
              <a:t>(</a:t>
            </a:r>
            <a:r>
              <a:rPr lang="zh-CN" altLang="en-US" sz="2000">
                <a:solidFill>
                  <a:schemeClr val="bg1"/>
                </a:solidFill>
              </a:rPr>
              <a:t>必须需</a:t>
            </a:r>
            <a:endParaRPr lang="zh-CN" altLang="en-US" sz="2000">
              <a:solidFill>
                <a:schemeClr val="bg1"/>
              </a:solidFill>
            </a:endParaRPr>
          </a:p>
          <a:p>
            <a:pPr>
              <a:lnSpc>
                <a:spcPct val="80000"/>
              </a:lnSpc>
              <a:buNone/>
            </a:pPr>
            <a:r>
              <a:rPr lang="zh-CN" altLang="en-US" sz="2000">
                <a:solidFill>
                  <a:schemeClr val="bg1"/>
                </a:solidFill>
              </a:rPr>
              <a:t>要超级密码</a:t>
            </a:r>
            <a:r>
              <a:rPr lang="en-US" altLang="zh-CN" sz="2000">
                <a:solidFill>
                  <a:schemeClr val="bg1"/>
                </a:solidFill>
              </a:rPr>
              <a:t>),</a:t>
            </a:r>
            <a:r>
              <a:rPr lang="zh-CN" altLang="en-US" sz="2000">
                <a:solidFill>
                  <a:schemeClr val="bg1"/>
                </a:solidFill>
              </a:rPr>
              <a:t>当发现某点的剩余电流值或者温</a:t>
            </a:r>
            <a:endParaRPr lang="zh-CN" altLang="en-US" sz="2000">
              <a:solidFill>
                <a:schemeClr val="bg1"/>
              </a:solidFill>
            </a:endParaRPr>
          </a:p>
          <a:p>
            <a:pPr>
              <a:lnSpc>
                <a:spcPct val="80000"/>
              </a:lnSpc>
              <a:buNone/>
            </a:pPr>
            <a:r>
              <a:rPr lang="zh-CN" altLang="en-US" sz="2000">
                <a:solidFill>
                  <a:schemeClr val="bg1"/>
                </a:solidFill>
              </a:rPr>
              <a:t>度或工作电流值或者电压值等出现异常现象时</a:t>
            </a:r>
            <a:endParaRPr lang="zh-CN" altLang="en-US" sz="2000">
              <a:solidFill>
                <a:schemeClr val="bg1"/>
              </a:solidFill>
            </a:endParaRPr>
          </a:p>
          <a:p>
            <a:pPr>
              <a:lnSpc>
                <a:spcPct val="80000"/>
              </a:lnSpc>
              <a:buNone/>
            </a:pPr>
            <a:r>
              <a:rPr lang="en-US" altLang="zh-CN" sz="2000">
                <a:solidFill>
                  <a:schemeClr val="bg1"/>
                </a:solidFill>
              </a:rPr>
              <a:t>,</a:t>
            </a:r>
            <a:r>
              <a:rPr lang="zh-CN" altLang="en-US" sz="2000">
                <a:solidFill>
                  <a:schemeClr val="bg1"/>
                </a:solidFill>
              </a:rPr>
              <a:t>可以通过微型计算机、集中监控设备远程切断</a:t>
            </a:r>
            <a:endParaRPr lang="zh-CN" altLang="en-US" sz="2000">
              <a:solidFill>
                <a:schemeClr val="bg1"/>
              </a:solidFill>
            </a:endParaRPr>
          </a:p>
          <a:p>
            <a:pPr>
              <a:lnSpc>
                <a:spcPct val="80000"/>
              </a:lnSpc>
              <a:buNone/>
            </a:pPr>
            <a:r>
              <a:rPr lang="zh-CN" altLang="en-US" sz="2000">
                <a:solidFill>
                  <a:schemeClr val="bg1"/>
                </a:solidFill>
              </a:rPr>
              <a:t>该线路的电源开关，保障后续用电设备的安全</a:t>
            </a:r>
            <a:r>
              <a:rPr lang="en-US" altLang="zh-CN" sz="2000">
                <a:solidFill>
                  <a:schemeClr val="bg1"/>
                </a:solidFill>
              </a:rPr>
              <a:t>.</a:t>
            </a:r>
            <a:endParaRPr lang="zh-CN" altLang="en-US" sz="2000">
              <a:solidFill>
                <a:schemeClr val="bg1"/>
              </a:solidFill>
            </a:endParaRPr>
          </a:p>
        </p:txBody>
      </p:sp>
      <p:pic>
        <p:nvPicPr>
          <p:cNvPr id="2113" name="图片 2112"/>
          <p:cNvPicPr>
            <a:picLocks noChangeAspect="1"/>
          </p:cNvPicPr>
          <p:nvPr/>
        </p:nvPicPr>
        <p:blipFill>
          <a:blip r:embed="rId1"/>
          <a:stretch>
            <a:fillRect/>
          </a:stretch>
        </p:blipFill>
        <p:spPr>
          <a:xfrm>
            <a:off x="6516688" y="3068638"/>
            <a:ext cx="2100262" cy="2592387"/>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6" name="标题 2115"/>
          <p:cNvSpPr/>
          <p:nvPr>
            <p:ph type="title" idx="4294967295"/>
          </p:nvPr>
        </p:nvSpPr>
        <p:spPr>
          <a:ln/>
        </p:spPr>
        <p:txBody>
          <a:bodyPr anchor="ctr" anchorCtr="0"/>
          <a:p/>
        </p:txBody>
      </p:sp>
      <p:sp>
        <p:nvSpPr>
          <p:cNvPr id="2117" name="文本占位符 2116"/>
          <p:cNvSpPr/>
          <p:nvPr>
            <p:ph type="body" idx="4294967295"/>
          </p:nvPr>
        </p:nvSpPr>
        <p:spPr>
          <a:ln/>
        </p:spPr>
        <p:txBody>
          <a:bodyPr/>
          <a:p>
            <a:pPr>
              <a:lnSpc>
                <a:spcPct val="80000"/>
              </a:lnSpc>
            </a:pPr>
            <a:r>
              <a:rPr lang="zh-CN" altLang="en-US" sz="2800">
                <a:solidFill>
                  <a:srgbClr val="FF0000"/>
                </a:solidFill>
              </a:rPr>
              <a:t>剩余电流保护功能</a:t>
            </a:r>
            <a:endParaRPr lang="zh-CN" altLang="en-US" sz="2800">
              <a:solidFill>
                <a:srgbClr val="FF0000"/>
              </a:solidFill>
            </a:endParaRPr>
          </a:p>
          <a:p>
            <a:pPr>
              <a:lnSpc>
                <a:spcPct val="80000"/>
              </a:lnSpc>
              <a:buNone/>
            </a:pPr>
            <a:r>
              <a:rPr lang="zh-CN" altLang="en-US" sz="2800">
                <a:solidFill>
                  <a:schemeClr val="bg1"/>
                </a:solidFill>
              </a:rPr>
              <a:t>  </a:t>
            </a:r>
            <a:r>
              <a:rPr lang="zh-CN" altLang="en-US" sz="2400">
                <a:solidFill>
                  <a:schemeClr val="bg1"/>
                </a:solidFill>
              </a:rPr>
              <a:t>探测器可以探测配电回路上的剩余电流的在线数值</a:t>
            </a:r>
            <a:r>
              <a:rPr lang="en-US" altLang="zh-CN" sz="2400">
                <a:solidFill>
                  <a:schemeClr val="bg1"/>
                </a:solidFill>
              </a:rPr>
              <a:t>,</a:t>
            </a:r>
            <a:r>
              <a:rPr lang="zh-CN" altLang="en-US" sz="2400">
                <a:solidFill>
                  <a:schemeClr val="bg1"/>
                </a:solidFill>
              </a:rPr>
              <a:t>一旦发生异常，立即发出声光报警信号</a:t>
            </a:r>
            <a:r>
              <a:rPr lang="en-US" altLang="zh-CN" sz="2400">
                <a:solidFill>
                  <a:schemeClr val="bg1"/>
                </a:solidFill>
              </a:rPr>
              <a:t>,</a:t>
            </a:r>
            <a:r>
              <a:rPr lang="zh-CN" altLang="en-US" sz="2400">
                <a:solidFill>
                  <a:schemeClr val="bg1"/>
                </a:solidFill>
              </a:rPr>
              <a:t>准确报出故障线路地址</a:t>
            </a:r>
            <a:r>
              <a:rPr lang="en-US" altLang="zh-CN" sz="2400">
                <a:solidFill>
                  <a:schemeClr val="bg1"/>
                </a:solidFill>
              </a:rPr>
              <a:t>.  .</a:t>
            </a:r>
            <a:r>
              <a:rPr lang="zh-CN" altLang="en-US" sz="2400">
                <a:solidFill>
                  <a:schemeClr val="bg1"/>
                </a:solidFill>
              </a:rPr>
              <a:t>当配电回路的剩余电流达到预设报警值时</a:t>
            </a:r>
            <a:r>
              <a:rPr lang="en-US" altLang="zh-CN" sz="2400">
                <a:solidFill>
                  <a:schemeClr val="bg1"/>
                </a:solidFill>
              </a:rPr>
              <a:t>,</a:t>
            </a:r>
            <a:r>
              <a:rPr lang="zh-CN" altLang="en-US" sz="2400">
                <a:solidFill>
                  <a:schemeClr val="bg1"/>
                </a:solidFill>
              </a:rPr>
              <a:t>能在规定时间发出报警，并可以切断供电电源（须事先设置），剩余电流报警值和动作时间整定值都是事先连续可调</a:t>
            </a:r>
            <a:r>
              <a:rPr lang="en-US" altLang="zh-CN" sz="2400">
                <a:solidFill>
                  <a:schemeClr val="bg1"/>
                </a:solidFill>
              </a:rPr>
              <a:t>.</a:t>
            </a:r>
            <a:endParaRPr lang="en-US" altLang="zh-CN" sz="2400">
              <a:solidFill>
                <a:schemeClr val="bg1"/>
              </a:solidFill>
            </a:endParaRPr>
          </a:p>
          <a:p>
            <a:pPr>
              <a:lnSpc>
                <a:spcPct val="80000"/>
              </a:lnSpc>
            </a:pPr>
            <a:r>
              <a:rPr lang="zh-CN" altLang="en-US" sz="2800">
                <a:solidFill>
                  <a:srgbClr val="FF0000"/>
                </a:solidFill>
              </a:rPr>
              <a:t>过电流保护功能</a:t>
            </a:r>
            <a:endParaRPr lang="zh-CN" altLang="en-US" sz="2800">
              <a:solidFill>
                <a:srgbClr val="FF0000"/>
              </a:solidFill>
            </a:endParaRPr>
          </a:p>
          <a:p>
            <a:pPr>
              <a:lnSpc>
                <a:spcPct val="80000"/>
              </a:lnSpc>
              <a:buNone/>
            </a:pPr>
            <a:r>
              <a:rPr lang="zh-CN" altLang="en-US" sz="2800">
                <a:solidFill>
                  <a:schemeClr val="bg1"/>
                </a:solidFill>
              </a:rPr>
              <a:t>   </a:t>
            </a:r>
            <a:r>
              <a:rPr lang="zh-CN" altLang="en-US" sz="2400">
                <a:solidFill>
                  <a:schemeClr val="bg1"/>
                </a:solidFill>
              </a:rPr>
              <a:t>探测器可以探测配电回路上的三相工作电流在线数值</a:t>
            </a:r>
            <a:r>
              <a:rPr lang="en-US" altLang="zh-CN" sz="2400">
                <a:solidFill>
                  <a:schemeClr val="bg1"/>
                </a:solidFill>
              </a:rPr>
              <a:t>, </a:t>
            </a:r>
            <a:r>
              <a:rPr lang="zh-CN" altLang="en-US" sz="2400">
                <a:solidFill>
                  <a:schemeClr val="bg1"/>
                </a:solidFill>
              </a:rPr>
              <a:t>一旦发生异常，发出声光报警信号</a:t>
            </a:r>
            <a:r>
              <a:rPr lang="en-US" altLang="zh-CN" sz="2400">
                <a:solidFill>
                  <a:schemeClr val="bg1"/>
                </a:solidFill>
              </a:rPr>
              <a:t>,</a:t>
            </a:r>
            <a:r>
              <a:rPr lang="zh-CN" altLang="en-US" sz="2400">
                <a:solidFill>
                  <a:schemeClr val="bg1"/>
                </a:solidFill>
              </a:rPr>
              <a:t>准确报出故障线路地址</a:t>
            </a:r>
            <a:r>
              <a:rPr lang="en-US" altLang="zh-CN" sz="2400">
                <a:solidFill>
                  <a:schemeClr val="bg1"/>
                </a:solidFill>
              </a:rPr>
              <a:t>..</a:t>
            </a:r>
            <a:r>
              <a:rPr lang="zh-CN" altLang="en-US" sz="2400">
                <a:solidFill>
                  <a:schemeClr val="bg1"/>
                </a:solidFill>
              </a:rPr>
              <a:t>当配电回路的工作电流达到报警值时</a:t>
            </a:r>
            <a:r>
              <a:rPr lang="en-US" altLang="zh-CN" sz="2400">
                <a:solidFill>
                  <a:schemeClr val="bg1"/>
                </a:solidFill>
              </a:rPr>
              <a:t>, </a:t>
            </a:r>
            <a:r>
              <a:rPr lang="zh-CN" altLang="en-US" sz="2400">
                <a:solidFill>
                  <a:schemeClr val="bg1"/>
                </a:solidFill>
              </a:rPr>
              <a:t>能在规定时间发出报警，并可以切断供电电源（须事先设置）。且过电流报警值和动作时间整定值为事先连续可调</a:t>
            </a:r>
            <a:r>
              <a:rPr lang="en-US" altLang="zh-CN" sz="2400">
                <a:solidFill>
                  <a:schemeClr val="bg1"/>
                </a:solidFill>
              </a:rPr>
              <a:t>.</a:t>
            </a:r>
            <a:endParaRPr lang="zh-CN" altLang="en-US" sz="2400">
              <a:solidFill>
                <a:schemeClr val="bg1"/>
              </a:solidFill>
            </a:endParaRPr>
          </a:p>
          <a:p>
            <a:pPr>
              <a:lnSpc>
                <a:spcPct val="80000"/>
              </a:lnSpc>
            </a:pPr>
            <a:endParaRPr lang="zh-CN" altLang="en-US" sz="2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0" name="文本占位符 2119"/>
          <p:cNvSpPr/>
          <p:nvPr>
            <p:ph type="body" idx="4294967295"/>
          </p:nvPr>
        </p:nvSpPr>
        <p:spPr>
          <a:xfrm>
            <a:off x="539750" y="1052513"/>
            <a:ext cx="8229600" cy="4525962"/>
          </a:xfrm>
          <a:ln/>
        </p:spPr>
        <p:txBody>
          <a:bodyPr/>
          <a:p>
            <a:pPr>
              <a:lnSpc>
                <a:spcPct val="90000"/>
              </a:lnSpc>
              <a:buNone/>
            </a:pPr>
            <a:endParaRPr lang="zh-CN" altLang="en-US" sz="2400"/>
          </a:p>
          <a:p>
            <a:pPr>
              <a:lnSpc>
                <a:spcPct val="90000"/>
              </a:lnSpc>
            </a:pPr>
            <a:r>
              <a:rPr lang="zh-CN" altLang="en-US" sz="2400">
                <a:solidFill>
                  <a:srgbClr val="FF0000"/>
                </a:solidFill>
              </a:rPr>
              <a:t>温度保护功能</a:t>
            </a:r>
            <a:endParaRPr lang="zh-CN" altLang="en-US" sz="2400">
              <a:solidFill>
                <a:srgbClr val="FF0000"/>
              </a:solidFill>
            </a:endParaRPr>
          </a:p>
          <a:p>
            <a:pPr>
              <a:lnSpc>
                <a:spcPct val="90000"/>
              </a:lnSpc>
              <a:buNone/>
            </a:pPr>
            <a:r>
              <a:rPr lang="zh-CN" altLang="en-US" sz="2400">
                <a:solidFill>
                  <a:schemeClr val="bg1"/>
                </a:solidFill>
              </a:rPr>
              <a:t>    </a:t>
            </a:r>
            <a:r>
              <a:rPr lang="zh-CN" altLang="en-US" sz="2000">
                <a:solidFill>
                  <a:schemeClr val="bg1"/>
                </a:solidFill>
              </a:rPr>
              <a:t>探测器可以探测监视指定部位的温度变化</a:t>
            </a:r>
            <a:r>
              <a:rPr lang="en-US" altLang="zh-CN" sz="2000">
                <a:solidFill>
                  <a:schemeClr val="bg1"/>
                </a:solidFill>
              </a:rPr>
              <a:t>,</a:t>
            </a:r>
            <a:r>
              <a:rPr lang="zh-CN" altLang="en-US" sz="2000">
                <a:solidFill>
                  <a:schemeClr val="bg1"/>
                </a:solidFill>
              </a:rPr>
              <a:t>并将温度值实时传送给集中监控设备</a:t>
            </a:r>
            <a:r>
              <a:rPr lang="en-US" altLang="zh-CN" sz="2000">
                <a:solidFill>
                  <a:schemeClr val="bg1"/>
                </a:solidFill>
              </a:rPr>
              <a:t>,</a:t>
            </a:r>
            <a:r>
              <a:rPr lang="zh-CN" altLang="en-US" sz="2000">
                <a:solidFill>
                  <a:schemeClr val="bg1"/>
                </a:solidFill>
              </a:rPr>
              <a:t>当监视部位的温度达到报警设定值时</a:t>
            </a:r>
            <a:r>
              <a:rPr lang="en-US" altLang="zh-CN" sz="2000">
                <a:solidFill>
                  <a:schemeClr val="bg1"/>
                </a:solidFill>
              </a:rPr>
              <a:t>,</a:t>
            </a:r>
            <a:r>
              <a:rPr lang="zh-CN" altLang="en-US" sz="2000">
                <a:solidFill>
                  <a:schemeClr val="bg1"/>
                </a:solidFill>
              </a:rPr>
              <a:t>发出声光报警信号</a:t>
            </a:r>
            <a:r>
              <a:rPr lang="en-US" altLang="zh-CN" sz="2000">
                <a:solidFill>
                  <a:schemeClr val="bg1"/>
                </a:solidFill>
              </a:rPr>
              <a:t>,</a:t>
            </a:r>
            <a:r>
              <a:rPr lang="zh-CN" altLang="en-US" sz="2000">
                <a:solidFill>
                  <a:schemeClr val="bg1"/>
                </a:solidFill>
              </a:rPr>
              <a:t>准确报出被监控部位的配电箱地址</a:t>
            </a:r>
            <a:r>
              <a:rPr lang="en-US" altLang="zh-CN" sz="2000">
                <a:solidFill>
                  <a:schemeClr val="bg1"/>
                </a:solidFill>
              </a:rPr>
              <a:t>.</a:t>
            </a:r>
            <a:r>
              <a:rPr lang="zh-CN" altLang="en-US" sz="2000">
                <a:solidFill>
                  <a:schemeClr val="bg1"/>
                </a:solidFill>
              </a:rPr>
              <a:t>且温度的报警值和动作时间整定值为事先连续可调</a:t>
            </a:r>
            <a:r>
              <a:rPr lang="en-US" altLang="zh-CN" sz="2000">
                <a:solidFill>
                  <a:schemeClr val="bg1"/>
                </a:solidFill>
              </a:rPr>
              <a:t>.</a:t>
            </a:r>
            <a:endParaRPr lang="en-US" altLang="zh-CN" sz="2000">
              <a:solidFill>
                <a:schemeClr val="bg1"/>
              </a:solidFill>
            </a:endParaRPr>
          </a:p>
          <a:p>
            <a:pPr>
              <a:lnSpc>
                <a:spcPct val="90000"/>
              </a:lnSpc>
            </a:pPr>
            <a:r>
              <a:rPr lang="zh-CN" altLang="en-US" sz="2400">
                <a:solidFill>
                  <a:srgbClr val="FF0000"/>
                </a:solidFill>
              </a:rPr>
              <a:t>过欠压报警功能</a:t>
            </a:r>
            <a:endParaRPr lang="zh-CN" altLang="en-US" sz="2400">
              <a:solidFill>
                <a:srgbClr val="FF0000"/>
              </a:solidFill>
            </a:endParaRPr>
          </a:p>
          <a:p>
            <a:pPr>
              <a:lnSpc>
                <a:spcPct val="90000"/>
              </a:lnSpc>
              <a:buNone/>
            </a:pPr>
            <a:r>
              <a:rPr lang="zh-CN" altLang="en-US" sz="2400">
                <a:solidFill>
                  <a:schemeClr val="bg1"/>
                </a:solidFill>
              </a:rPr>
              <a:t>  </a:t>
            </a:r>
            <a:r>
              <a:rPr lang="zh-CN" altLang="en-US" sz="2000">
                <a:solidFill>
                  <a:schemeClr val="bg1"/>
                </a:solidFill>
              </a:rPr>
              <a:t>当被监控回路任一回路工作电压低于欠压</a:t>
            </a:r>
            <a:endParaRPr lang="zh-CN" altLang="en-US" sz="2000">
              <a:solidFill>
                <a:schemeClr val="bg1"/>
              </a:solidFill>
            </a:endParaRPr>
          </a:p>
          <a:p>
            <a:pPr>
              <a:lnSpc>
                <a:spcPct val="90000"/>
              </a:lnSpc>
              <a:buNone/>
            </a:pPr>
            <a:r>
              <a:rPr lang="zh-CN" altLang="en-US" sz="2000">
                <a:solidFill>
                  <a:schemeClr val="bg1"/>
                </a:solidFill>
              </a:rPr>
              <a:t>规定值时</a:t>
            </a:r>
            <a:r>
              <a:rPr lang="en-US" altLang="zh-CN" sz="2000">
                <a:solidFill>
                  <a:schemeClr val="bg1"/>
                </a:solidFill>
              </a:rPr>
              <a:t>,</a:t>
            </a:r>
            <a:r>
              <a:rPr lang="zh-CN" altLang="en-US" sz="2000">
                <a:solidFill>
                  <a:schemeClr val="bg1"/>
                </a:solidFill>
              </a:rPr>
              <a:t>发出欠压报警信号</a:t>
            </a:r>
            <a:r>
              <a:rPr lang="en-US" altLang="zh-CN" sz="2000">
                <a:solidFill>
                  <a:schemeClr val="bg1"/>
                </a:solidFill>
              </a:rPr>
              <a:t>;</a:t>
            </a:r>
            <a:r>
              <a:rPr lang="zh-CN" altLang="en-US" sz="2000">
                <a:solidFill>
                  <a:schemeClr val="bg1"/>
                </a:solidFill>
              </a:rPr>
              <a:t>当被监控回路</a:t>
            </a:r>
            <a:endParaRPr lang="zh-CN" altLang="en-US" sz="2000">
              <a:solidFill>
                <a:schemeClr val="bg1"/>
              </a:solidFill>
            </a:endParaRPr>
          </a:p>
          <a:p>
            <a:pPr>
              <a:lnSpc>
                <a:spcPct val="90000"/>
              </a:lnSpc>
              <a:buNone/>
            </a:pPr>
            <a:r>
              <a:rPr lang="zh-CN" altLang="en-US" sz="2000">
                <a:solidFill>
                  <a:schemeClr val="bg1"/>
                </a:solidFill>
              </a:rPr>
              <a:t>任一回路工作电压高于过压规定值时</a:t>
            </a:r>
            <a:r>
              <a:rPr lang="en-US" altLang="zh-CN" sz="2000">
                <a:solidFill>
                  <a:schemeClr val="bg1"/>
                </a:solidFill>
              </a:rPr>
              <a:t>,</a:t>
            </a:r>
            <a:r>
              <a:rPr lang="zh-CN" altLang="en-US" sz="2000">
                <a:solidFill>
                  <a:schemeClr val="bg1"/>
                </a:solidFill>
              </a:rPr>
              <a:t>发出</a:t>
            </a:r>
            <a:endParaRPr lang="zh-CN" altLang="en-US" sz="2000">
              <a:solidFill>
                <a:schemeClr val="bg1"/>
              </a:solidFill>
            </a:endParaRPr>
          </a:p>
          <a:p>
            <a:pPr>
              <a:lnSpc>
                <a:spcPct val="90000"/>
              </a:lnSpc>
              <a:buNone/>
            </a:pPr>
            <a:r>
              <a:rPr lang="zh-CN" altLang="en-US" sz="2000">
                <a:solidFill>
                  <a:schemeClr val="bg1"/>
                </a:solidFill>
              </a:rPr>
              <a:t>过压报警信号</a:t>
            </a:r>
            <a:r>
              <a:rPr lang="en-US" altLang="zh-CN" sz="2000">
                <a:solidFill>
                  <a:schemeClr val="bg1"/>
                </a:solidFill>
              </a:rPr>
              <a:t>.</a:t>
            </a:r>
            <a:r>
              <a:rPr lang="zh-CN" altLang="en-US" sz="2000">
                <a:solidFill>
                  <a:schemeClr val="bg1"/>
                </a:solidFill>
              </a:rPr>
              <a:t>并将报警信号及三相电压值</a:t>
            </a:r>
            <a:endParaRPr lang="zh-CN" altLang="en-US" sz="2000">
              <a:solidFill>
                <a:schemeClr val="bg1"/>
              </a:solidFill>
            </a:endParaRPr>
          </a:p>
          <a:p>
            <a:pPr>
              <a:lnSpc>
                <a:spcPct val="90000"/>
              </a:lnSpc>
              <a:buNone/>
            </a:pPr>
            <a:r>
              <a:rPr lang="zh-CN" altLang="en-US" sz="2000">
                <a:solidFill>
                  <a:schemeClr val="bg1"/>
                </a:solidFill>
              </a:rPr>
              <a:t>通过现场总线传送到集中监控设备</a:t>
            </a:r>
            <a:r>
              <a:rPr lang="en-US" altLang="zh-CN" sz="2400">
                <a:solidFill>
                  <a:schemeClr val="bg1"/>
                </a:solidFill>
              </a:rPr>
              <a:t>.</a:t>
            </a:r>
            <a:endParaRPr lang="zh-CN" altLang="en-US" sz="2400">
              <a:solidFill>
                <a:schemeClr val="bg1"/>
              </a:solidFill>
            </a:endParaRPr>
          </a:p>
        </p:txBody>
      </p:sp>
      <p:pic>
        <p:nvPicPr>
          <p:cNvPr id="2121" name="图片 2120"/>
          <p:cNvPicPr>
            <a:picLocks noChangeAspect="1"/>
          </p:cNvPicPr>
          <p:nvPr/>
        </p:nvPicPr>
        <p:blipFill>
          <a:blip r:embed="rId1"/>
          <a:stretch>
            <a:fillRect/>
          </a:stretch>
        </p:blipFill>
        <p:spPr>
          <a:xfrm>
            <a:off x="6588125" y="2924175"/>
            <a:ext cx="2333625" cy="28797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4" name="标题 2123"/>
          <p:cNvSpPr/>
          <p:nvPr>
            <p:ph type="title" idx="4294967295"/>
          </p:nvPr>
        </p:nvSpPr>
        <p:spPr>
          <a:ln/>
        </p:spPr>
        <p:txBody>
          <a:bodyPr anchor="ctr" anchorCtr="0"/>
          <a:p/>
        </p:txBody>
      </p:sp>
      <p:sp>
        <p:nvSpPr>
          <p:cNvPr id="2125" name="文本占位符 2124"/>
          <p:cNvSpPr/>
          <p:nvPr>
            <p:ph type="body" idx="4294967295"/>
          </p:nvPr>
        </p:nvSpPr>
        <p:spPr>
          <a:xfrm>
            <a:off x="468313" y="1196975"/>
            <a:ext cx="8229600" cy="4525963"/>
          </a:xfrm>
          <a:ln/>
        </p:spPr>
        <p:txBody>
          <a:bodyPr/>
          <a:p>
            <a:pPr>
              <a:lnSpc>
                <a:spcPct val="80000"/>
              </a:lnSpc>
            </a:pPr>
            <a:endParaRPr lang="zh-CN" altLang="en-US" sz="2000"/>
          </a:p>
          <a:p>
            <a:pPr>
              <a:lnSpc>
                <a:spcPct val="80000"/>
              </a:lnSpc>
            </a:pPr>
            <a:r>
              <a:rPr lang="zh-CN" altLang="en-US" sz="2400">
                <a:solidFill>
                  <a:srgbClr val="FF0000"/>
                </a:solidFill>
              </a:rPr>
              <a:t>防雷监测功能</a:t>
            </a:r>
            <a:endParaRPr lang="zh-CN" altLang="en-US" sz="2400">
              <a:solidFill>
                <a:srgbClr val="FF0000"/>
              </a:solidFill>
            </a:endParaRPr>
          </a:p>
          <a:p>
            <a:pPr>
              <a:lnSpc>
                <a:spcPct val="80000"/>
              </a:lnSpc>
              <a:buNone/>
            </a:pPr>
            <a:r>
              <a:rPr lang="zh-CN" altLang="en-US" sz="2000">
                <a:solidFill>
                  <a:schemeClr val="bg1"/>
                </a:solidFill>
              </a:rPr>
              <a:t>   监控器可以对线路中的雷击电流或者浪涌电流进行如实记录，进行雷击计数，并详细记录雷击发生的准确时间，便于对这些数据进行详尽分析。</a:t>
            </a:r>
            <a:endParaRPr lang="zh-CN" altLang="en-US" sz="2000">
              <a:solidFill>
                <a:schemeClr val="bg1"/>
              </a:solidFill>
            </a:endParaRPr>
          </a:p>
          <a:p>
            <a:pPr>
              <a:lnSpc>
                <a:spcPct val="80000"/>
              </a:lnSpc>
            </a:pPr>
            <a:r>
              <a:rPr lang="zh-CN" altLang="en-US" sz="2400">
                <a:solidFill>
                  <a:srgbClr val="FF0000"/>
                </a:solidFill>
              </a:rPr>
              <a:t>隐患预警功能</a:t>
            </a:r>
            <a:endParaRPr lang="zh-CN" altLang="en-US" sz="2400">
              <a:solidFill>
                <a:srgbClr val="FF0000"/>
              </a:solidFill>
            </a:endParaRPr>
          </a:p>
          <a:p>
            <a:pPr>
              <a:lnSpc>
                <a:spcPct val="80000"/>
              </a:lnSpc>
              <a:buNone/>
            </a:pPr>
            <a:r>
              <a:rPr lang="zh-CN" altLang="en-US" sz="2000">
                <a:solidFill>
                  <a:schemeClr val="bg1"/>
                </a:solidFill>
              </a:rPr>
              <a:t>在本 电气火灾监控系统中，该系统具有预</a:t>
            </a:r>
            <a:endParaRPr lang="zh-CN" altLang="en-US" sz="2000">
              <a:solidFill>
                <a:schemeClr val="bg1"/>
              </a:solidFill>
            </a:endParaRPr>
          </a:p>
          <a:p>
            <a:pPr>
              <a:lnSpc>
                <a:spcPct val="80000"/>
              </a:lnSpc>
              <a:buNone/>
            </a:pPr>
            <a:r>
              <a:rPr lang="zh-CN" altLang="en-US" sz="2000">
                <a:solidFill>
                  <a:schemeClr val="bg1"/>
                </a:solidFill>
              </a:rPr>
              <a:t>报警功能</a:t>
            </a:r>
            <a:r>
              <a:rPr lang="en-US" altLang="zh-CN" sz="2000">
                <a:solidFill>
                  <a:schemeClr val="bg1"/>
                </a:solidFill>
              </a:rPr>
              <a:t>,</a:t>
            </a:r>
            <a:r>
              <a:rPr lang="zh-CN" altLang="en-US" sz="2000">
                <a:solidFill>
                  <a:schemeClr val="bg1"/>
                </a:solidFill>
              </a:rPr>
              <a:t>它的意义是当配电主回路中的剩</a:t>
            </a:r>
            <a:endParaRPr lang="zh-CN" altLang="en-US" sz="2000">
              <a:solidFill>
                <a:schemeClr val="bg1"/>
              </a:solidFill>
            </a:endParaRPr>
          </a:p>
          <a:p>
            <a:pPr>
              <a:lnSpc>
                <a:spcPct val="80000"/>
              </a:lnSpc>
              <a:buNone/>
            </a:pPr>
            <a:r>
              <a:rPr lang="zh-CN" altLang="en-US" sz="2000">
                <a:solidFill>
                  <a:schemeClr val="bg1"/>
                </a:solidFill>
              </a:rPr>
              <a:t>余电流或某一相的工作电流达到事先设定</a:t>
            </a:r>
            <a:endParaRPr lang="zh-CN" altLang="en-US" sz="2000">
              <a:solidFill>
                <a:schemeClr val="bg1"/>
              </a:solidFill>
            </a:endParaRPr>
          </a:p>
          <a:p>
            <a:pPr>
              <a:lnSpc>
                <a:spcPct val="80000"/>
              </a:lnSpc>
              <a:buNone/>
            </a:pPr>
            <a:r>
              <a:rPr lang="zh-CN" altLang="en-US" sz="2000">
                <a:solidFill>
                  <a:schemeClr val="bg1"/>
                </a:solidFill>
              </a:rPr>
              <a:t>的预报警值时</a:t>
            </a:r>
            <a:r>
              <a:rPr lang="en-US" altLang="zh-CN" sz="2000">
                <a:solidFill>
                  <a:schemeClr val="bg1"/>
                </a:solidFill>
              </a:rPr>
              <a:t>,</a:t>
            </a:r>
            <a:r>
              <a:rPr lang="zh-CN" altLang="en-US" sz="2000">
                <a:solidFill>
                  <a:schemeClr val="bg1"/>
                </a:solidFill>
              </a:rPr>
              <a:t>只发出预报警信号，而不进</a:t>
            </a:r>
            <a:endParaRPr lang="zh-CN" altLang="en-US" sz="2000">
              <a:solidFill>
                <a:schemeClr val="bg1"/>
              </a:solidFill>
            </a:endParaRPr>
          </a:p>
          <a:p>
            <a:pPr>
              <a:lnSpc>
                <a:spcPct val="80000"/>
              </a:lnSpc>
              <a:buNone/>
            </a:pPr>
            <a:r>
              <a:rPr lang="zh-CN" altLang="en-US" sz="2000">
                <a:solidFill>
                  <a:schemeClr val="bg1"/>
                </a:solidFill>
              </a:rPr>
              <a:t>行任何断开电源操作。这样可以使操作人</a:t>
            </a:r>
            <a:endParaRPr lang="zh-CN" altLang="en-US" sz="2000">
              <a:solidFill>
                <a:schemeClr val="bg1"/>
              </a:solidFill>
            </a:endParaRPr>
          </a:p>
          <a:p>
            <a:pPr>
              <a:lnSpc>
                <a:spcPct val="80000"/>
              </a:lnSpc>
              <a:buNone/>
            </a:pPr>
            <a:r>
              <a:rPr lang="zh-CN" altLang="en-US" sz="2000">
                <a:solidFill>
                  <a:schemeClr val="bg1"/>
                </a:solidFill>
              </a:rPr>
              <a:t>员有足够的时间查清和处理配电回路的异</a:t>
            </a:r>
            <a:endParaRPr lang="zh-CN" altLang="en-US" sz="2000">
              <a:solidFill>
                <a:schemeClr val="bg1"/>
              </a:solidFill>
            </a:endParaRPr>
          </a:p>
          <a:p>
            <a:pPr>
              <a:lnSpc>
                <a:spcPct val="80000"/>
              </a:lnSpc>
              <a:buNone/>
            </a:pPr>
            <a:r>
              <a:rPr lang="zh-CN" altLang="en-US" sz="2000">
                <a:solidFill>
                  <a:schemeClr val="bg1"/>
                </a:solidFill>
              </a:rPr>
              <a:t>常情况</a:t>
            </a:r>
            <a:r>
              <a:rPr lang="en-US" altLang="zh-CN" sz="2000">
                <a:solidFill>
                  <a:schemeClr val="bg1"/>
                </a:solidFill>
              </a:rPr>
              <a:t>,</a:t>
            </a:r>
            <a:r>
              <a:rPr lang="zh-CN" altLang="en-US" sz="2000">
                <a:solidFill>
                  <a:schemeClr val="bg1"/>
                </a:solidFill>
              </a:rPr>
              <a:t>避免故障的发生</a:t>
            </a:r>
            <a:r>
              <a:rPr lang="en-US" altLang="zh-CN" sz="2000">
                <a:solidFill>
                  <a:schemeClr val="bg1"/>
                </a:solidFill>
              </a:rPr>
              <a:t>.</a:t>
            </a:r>
            <a:endParaRPr lang="zh-CN" altLang="en-US" sz="2000">
              <a:solidFill>
                <a:schemeClr val="bg1"/>
              </a:solidFill>
            </a:endParaRPr>
          </a:p>
        </p:txBody>
      </p:sp>
      <p:pic>
        <p:nvPicPr>
          <p:cNvPr id="2126" name="图片 2125"/>
          <p:cNvPicPr>
            <a:picLocks noChangeAspect="1"/>
          </p:cNvPicPr>
          <p:nvPr/>
        </p:nvPicPr>
        <p:blipFill>
          <a:blip r:embed="rId1"/>
          <a:stretch>
            <a:fillRect/>
          </a:stretch>
        </p:blipFill>
        <p:spPr>
          <a:xfrm>
            <a:off x="6300788" y="3068638"/>
            <a:ext cx="2101850" cy="259238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 name="标题 2128"/>
          <p:cNvSpPr/>
          <p:nvPr>
            <p:ph type="title" idx="4294967295"/>
          </p:nvPr>
        </p:nvSpPr>
        <p:spPr>
          <a:ln/>
        </p:spPr>
        <p:txBody>
          <a:bodyPr anchor="ctr" anchorCtr="0"/>
          <a:p/>
        </p:txBody>
      </p:sp>
      <p:sp>
        <p:nvSpPr>
          <p:cNvPr id="2130" name="文本占位符 2129"/>
          <p:cNvSpPr/>
          <p:nvPr>
            <p:ph type="body" idx="4294967295"/>
          </p:nvPr>
        </p:nvSpPr>
        <p:spPr>
          <a:xfrm>
            <a:off x="457200" y="549275"/>
            <a:ext cx="8686800" cy="5257800"/>
          </a:xfrm>
          <a:ln/>
        </p:spPr>
        <p:txBody>
          <a:bodyPr/>
          <a:p>
            <a:pPr>
              <a:lnSpc>
                <a:spcPct val="90000"/>
              </a:lnSpc>
            </a:pPr>
            <a:endParaRPr lang="zh-CN" altLang="en-US" sz="2800"/>
          </a:p>
          <a:p>
            <a:pPr>
              <a:lnSpc>
                <a:spcPct val="90000"/>
              </a:lnSpc>
            </a:pPr>
            <a:r>
              <a:rPr lang="zh-CN" altLang="en-US" sz="2400">
                <a:solidFill>
                  <a:srgbClr val="FF0000"/>
                </a:solidFill>
              </a:rPr>
              <a:t>区域选择性保护功能</a:t>
            </a:r>
            <a:endParaRPr lang="zh-CN" altLang="en-US" sz="2400">
              <a:solidFill>
                <a:srgbClr val="FF0000"/>
              </a:solidFill>
            </a:endParaRPr>
          </a:p>
          <a:p>
            <a:pPr>
              <a:lnSpc>
                <a:spcPct val="90000"/>
              </a:lnSpc>
              <a:buNone/>
            </a:pPr>
            <a:r>
              <a:rPr lang="zh-CN" altLang="en-US" sz="3600">
                <a:solidFill>
                  <a:schemeClr val="bg1"/>
                </a:solidFill>
              </a:rPr>
              <a:t>         </a:t>
            </a:r>
            <a:r>
              <a:rPr lang="zh-CN" altLang="en-US" sz="2000">
                <a:solidFill>
                  <a:schemeClr val="bg1"/>
                </a:solidFill>
              </a:rPr>
              <a:t>在配电回路中串联的两个或多个监控探测器</a:t>
            </a:r>
            <a:r>
              <a:rPr lang="en-US" altLang="zh-CN" sz="2000">
                <a:solidFill>
                  <a:schemeClr val="bg1"/>
                </a:solidFill>
              </a:rPr>
              <a:t>,</a:t>
            </a:r>
            <a:r>
              <a:rPr lang="zh-CN" altLang="en-US" sz="2000">
                <a:solidFill>
                  <a:schemeClr val="bg1"/>
                </a:solidFill>
              </a:rPr>
              <a:t>其动作特性的配合使在给定的范围内出现剩余电流过大或短路时</a:t>
            </a:r>
            <a:r>
              <a:rPr lang="en-US" altLang="zh-CN" sz="2000">
                <a:solidFill>
                  <a:schemeClr val="bg1"/>
                </a:solidFill>
              </a:rPr>
              <a:t>,</a:t>
            </a:r>
            <a:r>
              <a:rPr lang="zh-CN" altLang="en-US" sz="2000">
                <a:solidFill>
                  <a:schemeClr val="bg1"/>
                </a:solidFill>
              </a:rPr>
              <a:t>指定在这个范围动作的监控探测器发出的脱扣信号</a:t>
            </a:r>
            <a:r>
              <a:rPr lang="en-US" altLang="zh-CN" sz="2000">
                <a:solidFill>
                  <a:schemeClr val="bg1"/>
                </a:solidFill>
              </a:rPr>
              <a:t>,</a:t>
            </a:r>
            <a:r>
              <a:rPr lang="zh-CN" altLang="en-US" sz="2000">
                <a:solidFill>
                  <a:schemeClr val="bg1"/>
                </a:solidFill>
              </a:rPr>
              <a:t>而其他监控他测器不动作</a:t>
            </a:r>
            <a:r>
              <a:rPr lang="en-US" altLang="zh-CN" sz="2000">
                <a:solidFill>
                  <a:schemeClr val="bg1"/>
                </a:solidFill>
              </a:rPr>
              <a:t>.</a:t>
            </a:r>
            <a:r>
              <a:rPr lang="zh-CN" altLang="en-US" sz="2000">
                <a:solidFill>
                  <a:schemeClr val="bg1"/>
                </a:solidFill>
              </a:rPr>
              <a:t>避免了下级漏电或短路引起越级跳闸、造成大面积停电</a:t>
            </a:r>
            <a:r>
              <a:rPr lang="en-US" altLang="zh-CN" sz="2000">
                <a:solidFill>
                  <a:schemeClr val="bg1"/>
                </a:solidFill>
              </a:rPr>
              <a:t>.</a:t>
            </a:r>
            <a:r>
              <a:rPr lang="zh-CN" altLang="en-US" sz="2000">
                <a:solidFill>
                  <a:schemeClr val="bg1"/>
                </a:solidFill>
              </a:rPr>
              <a:t>电气火灾监控系统采用智能化控制单元</a:t>
            </a:r>
            <a:r>
              <a:rPr lang="en-US" altLang="zh-CN" sz="2000">
                <a:solidFill>
                  <a:schemeClr val="bg1"/>
                </a:solidFill>
              </a:rPr>
              <a:t>,</a:t>
            </a:r>
            <a:r>
              <a:rPr lang="zh-CN" altLang="en-US" sz="2000">
                <a:solidFill>
                  <a:schemeClr val="bg1"/>
                </a:solidFill>
              </a:rPr>
              <a:t>当发生漏电或短路故障时</a:t>
            </a:r>
            <a:r>
              <a:rPr lang="en-US" altLang="zh-CN" sz="2000">
                <a:solidFill>
                  <a:schemeClr val="bg1"/>
                </a:solidFill>
              </a:rPr>
              <a:t>,</a:t>
            </a:r>
            <a:r>
              <a:rPr lang="zh-CN" altLang="en-US" sz="2000">
                <a:solidFill>
                  <a:schemeClr val="bg1"/>
                </a:solidFill>
              </a:rPr>
              <a:t>只有紧靠故障点的断路器处于瞬时保护状态</a:t>
            </a:r>
            <a:r>
              <a:rPr lang="en-US" altLang="zh-CN" sz="2000">
                <a:solidFill>
                  <a:schemeClr val="bg1"/>
                </a:solidFill>
              </a:rPr>
              <a:t>,</a:t>
            </a:r>
            <a:r>
              <a:rPr lang="zh-CN" altLang="en-US" sz="2000">
                <a:solidFill>
                  <a:schemeClr val="bg1"/>
                </a:solidFill>
              </a:rPr>
              <a:t>其他上级断路器处于定时保护状态</a:t>
            </a:r>
            <a:r>
              <a:rPr lang="en-US" altLang="zh-CN" sz="2000">
                <a:solidFill>
                  <a:schemeClr val="bg1"/>
                </a:solidFill>
              </a:rPr>
              <a:t>,</a:t>
            </a:r>
            <a:r>
              <a:rPr lang="zh-CN" altLang="en-US" sz="2000">
                <a:solidFill>
                  <a:schemeClr val="bg1"/>
                </a:solidFill>
              </a:rPr>
              <a:t>保证断路器选择性动作</a:t>
            </a:r>
            <a:endParaRPr lang="zh-CN" altLang="en-US" sz="2000">
              <a:solidFill>
                <a:schemeClr val="bg1"/>
              </a:solidFill>
            </a:endParaRPr>
          </a:p>
          <a:p>
            <a:pPr>
              <a:lnSpc>
                <a:spcPct val="90000"/>
              </a:lnSpc>
              <a:buNone/>
            </a:pPr>
            <a:r>
              <a:rPr lang="zh-CN" altLang="en-US" sz="2000">
                <a:solidFill>
                  <a:schemeClr val="bg1"/>
                </a:solidFill>
              </a:rPr>
              <a:t> </a:t>
            </a:r>
            <a:r>
              <a:rPr lang="zh-CN" altLang="en-US" sz="2400">
                <a:solidFill>
                  <a:srgbClr val="FF0000"/>
                </a:solidFill>
              </a:rPr>
              <a:t>显示和存储功能</a:t>
            </a:r>
            <a:endParaRPr lang="zh-CN" altLang="en-US" sz="2400">
              <a:solidFill>
                <a:srgbClr val="FF0000"/>
              </a:solidFill>
            </a:endParaRPr>
          </a:p>
          <a:p>
            <a:pPr>
              <a:lnSpc>
                <a:spcPct val="90000"/>
              </a:lnSpc>
              <a:buNone/>
            </a:pPr>
            <a:r>
              <a:rPr lang="zh-CN" altLang="en-US" sz="2000">
                <a:solidFill>
                  <a:schemeClr val="bg1"/>
                </a:solidFill>
              </a:rPr>
              <a:t>电气火灾监控系统能在集中监控</a:t>
            </a:r>
            <a:endParaRPr lang="zh-CN" altLang="en-US" sz="2000">
              <a:solidFill>
                <a:schemeClr val="bg1"/>
              </a:solidFill>
            </a:endParaRPr>
          </a:p>
          <a:p>
            <a:pPr>
              <a:lnSpc>
                <a:spcPct val="90000"/>
              </a:lnSpc>
              <a:buNone/>
            </a:pPr>
            <a:r>
              <a:rPr lang="zh-CN" altLang="en-US" sz="2000">
                <a:solidFill>
                  <a:schemeClr val="bg1"/>
                </a:solidFill>
              </a:rPr>
              <a:t>设备、微型计算机上显示指定点故障发生点的三相</a:t>
            </a:r>
            <a:endParaRPr lang="zh-CN" altLang="en-US" sz="2000">
              <a:solidFill>
                <a:schemeClr val="bg1"/>
              </a:solidFill>
            </a:endParaRPr>
          </a:p>
          <a:p>
            <a:pPr>
              <a:lnSpc>
                <a:spcPct val="90000"/>
              </a:lnSpc>
              <a:buNone/>
            </a:pPr>
            <a:r>
              <a:rPr lang="zh-CN" altLang="en-US" sz="2000">
                <a:solidFill>
                  <a:schemeClr val="bg1"/>
                </a:solidFill>
              </a:rPr>
              <a:t>电流和剩余电流的数值</a:t>
            </a:r>
            <a:r>
              <a:rPr lang="en-US" altLang="zh-CN" sz="2000">
                <a:solidFill>
                  <a:schemeClr val="bg1"/>
                </a:solidFill>
              </a:rPr>
              <a:t>,</a:t>
            </a:r>
            <a:r>
              <a:rPr lang="zh-CN" altLang="en-US" sz="2000">
                <a:solidFill>
                  <a:schemeClr val="bg1"/>
                </a:solidFill>
              </a:rPr>
              <a:t>能将故障线路地址、故障类</a:t>
            </a:r>
            <a:endParaRPr lang="zh-CN" altLang="en-US" sz="2000">
              <a:solidFill>
                <a:schemeClr val="bg1"/>
              </a:solidFill>
            </a:endParaRPr>
          </a:p>
          <a:p>
            <a:pPr>
              <a:lnSpc>
                <a:spcPct val="90000"/>
              </a:lnSpc>
              <a:buNone/>
            </a:pPr>
            <a:r>
              <a:rPr lang="zh-CN" altLang="en-US" sz="2000">
                <a:solidFill>
                  <a:schemeClr val="bg1"/>
                </a:solidFill>
              </a:rPr>
              <a:t>型、故障发生时间和剩余电流、三相电流值</a:t>
            </a:r>
            <a:r>
              <a:rPr lang="en-US" altLang="zh-CN" sz="2000">
                <a:solidFill>
                  <a:schemeClr val="bg1"/>
                </a:solidFill>
              </a:rPr>
              <a:t>,</a:t>
            </a:r>
            <a:r>
              <a:rPr lang="zh-CN" altLang="en-US" sz="2000">
                <a:solidFill>
                  <a:schemeClr val="bg1"/>
                </a:solidFill>
              </a:rPr>
              <a:t>以及各</a:t>
            </a:r>
            <a:endParaRPr lang="zh-CN" altLang="en-US" sz="2000">
              <a:solidFill>
                <a:schemeClr val="bg1"/>
              </a:solidFill>
            </a:endParaRPr>
          </a:p>
          <a:p>
            <a:pPr>
              <a:lnSpc>
                <a:spcPct val="90000"/>
              </a:lnSpc>
              <a:buNone/>
            </a:pPr>
            <a:r>
              <a:rPr lang="zh-CN" altLang="en-US" sz="2000">
                <a:solidFill>
                  <a:schemeClr val="bg1"/>
                </a:solidFill>
              </a:rPr>
              <a:t>种操作试验信号显示并存储</a:t>
            </a:r>
            <a:r>
              <a:rPr lang="en-US" altLang="zh-CN" sz="2000">
                <a:solidFill>
                  <a:schemeClr val="bg1"/>
                </a:solidFill>
              </a:rPr>
              <a:t>. </a:t>
            </a:r>
            <a:endParaRPr lang="en-US" altLang="zh-CN" sz="2000">
              <a:solidFill>
                <a:schemeClr val="bg1"/>
              </a:solidFill>
            </a:endParaRPr>
          </a:p>
        </p:txBody>
      </p:sp>
      <p:pic>
        <p:nvPicPr>
          <p:cNvPr id="2131" name="图片 2130"/>
          <p:cNvPicPr>
            <a:picLocks noChangeAspect="1"/>
          </p:cNvPicPr>
          <p:nvPr/>
        </p:nvPicPr>
        <p:blipFill>
          <a:blip r:embed="rId1"/>
          <a:stretch>
            <a:fillRect/>
          </a:stretch>
        </p:blipFill>
        <p:spPr>
          <a:xfrm>
            <a:off x="6443663" y="4049713"/>
            <a:ext cx="2276475" cy="280828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365" y="1714500"/>
            <a:ext cx="58864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2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55102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10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4" name="标题 2133"/>
          <p:cNvSpPr/>
          <p:nvPr>
            <p:ph type="title" idx="4294967295"/>
          </p:nvPr>
        </p:nvSpPr>
        <p:spPr>
          <a:ln/>
        </p:spPr>
        <p:txBody>
          <a:bodyPr anchor="ctr" anchorCtr="0"/>
          <a:p/>
        </p:txBody>
      </p:sp>
      <p:sp>
        <p:nvSpPr>
          <p:cNvPr id="2135" name="文本占位符 2134"/>
          <p:cNvSpPr/>
          <p:nvPr>
            <p:ph type="body" idx="4294967295"/>
          </p:nvPr>
        </p:nvSpPr>
        <p:spPr>
          <a:xfrm>
            <a:off x="468313" y="1052513"/>
            <a:ext cx="8229600" cy="4525962"/>
          </a:xfrm>
          <a:ln/>
        </p:spPr>
        <p:txBody>
          <a:bodyPr/>
          <a:p>
            <a:pPr>
              <a:lnSpc>
                <a:spcPct val="80000"/>
              </a:lnSpc>
            </a:pPr>
            <a:endParaRPr lang="zh-CN" altLang="en-US" sz="2000"/>
          </a:p>
          <a:p>
            <a:pPr>
              <a:lnSpc>
                <a:spcPct val="80000"/>
              </a:lnSpc>
            </a:pPr>
            <a:r>
              <a:rPr lang="zh-CN" altLang="en-US" sz="2400">
                <a:solidFill>
                  <a:srgbClr val="FF0000"/>
                </a:solidFill>
              </a:rPr>
              <a:t>现场总线通信</a:t>
            </a:r>
            <a:endParaRPr lang="zh-CN" altLang="en-US" sz="2400">
              <a:solidFill>
                <a:srgbClr val="FF0000"/>
              </a:solidFill>
            </a:endParaRPr>
          </a:p>
          <a:p>
            <a:pPr>
              <a:lnSpc>
                <a:spcPct val="80000"/>
              </a:lnSpc>
              <a:buNone/>
            </a:pPr>
            <a:r>
              <a:rPr lang="zh-CN" altLang="en-US" sz="2000">
                <a:solidFill>
                  <a:schemeClr val="bg1"/>
                </a:solidFill>
              </a:rPr>
              <a:t>    采用现场总线通讯技术</a:t>
            </a:r>
            <a:r>
              <a:rPr lang="en-US" altLang="zh-CN" sz="2000">
                <a:solidFill>
                  <a:schemeClr val="bg1"/>
                </a:solidFill>
              </a:rPr>
              <a:t>,</a:t>
            </a:r>
            <a:r>
              <a:rPr lang="zh-CN" altLang="en-US" sz="2000">
                <a:solidFill>
                  <a:schemeClr val="bg1"/>
                </a:solidFill>
              </a:rPr>
              <a:t>不断地对所有监控探测器、系统布线以及集中监控设备本身进行故障检测</a:t>
            </a:r>
            <a:r>
              <a:rPr lang="en-US" altLang="zh-CN" sz="2000">
                <a:solidFill>
                  <a:schemeClr val="bg1"/>
                </a:solidFill>
              </a:rPr>
              <a:t>,</a:t>
            </a:r>
            <a:r>
              <a:rPr lang="zh-CN" altLang="en-US" sz="2000">
                <a:solidFill>
                  <a:schemeClr val="bg1"/>
                </a:solidFill>
              </a:rPr>
              <a:t>提高了系统的可靠性</a:t>
            </a:r>
            <a:r>
              <a:rPr lang="en-US" altLang="zh-CN" sz="2000">
                <a:solidFill>
                  <a:schemeClr val="bg1"/>
                </a:solidFill>
              </a:rPr>
              <a:t>.</a:t>
            </a:r>
            <a:r>
              <a:rPr lang="zh-CN" altLang="en-US" sz="2000">
                <a:solidFill>
                  <a:schemeClr val="bg1"/>
                </a:solidFill>
              </a:rPr>
              <a:t>该通信系统的可靠提高</a:t>
            </a:r>
            <a:r>
              <a:rPr lang="en-US" altLang="zh-CN" sz="2000">
                <a:solidFill>
                  <a:schemeClr val="bg1"/>
                </a:solidFill>
              </a:rPr>
              <a:t>,</a:t>
            </a:r>
            <a:r>
              <a:rPr lang="zh-CN" altLang="en-US" sz="2000">
                <a:solidFill>
                  <a:schemeClr val="bg1"/>
                </a:solidFill>
              </a:rPr>
              <a:t>扩展性好</a:t>
            </a:r>
            <a:r>
              <a:rPr lang="en-US" altLang="zh-CN" sz="2000">
                <a:solidFill>
                  <a:schemeClr val="bg1"/>
                </a:solidFill>
              </a:rPr>
              <a:t>,</a:t>
            </a:r>
            <a:r>
              <a:rPr lang="zh-CN" altLang="en-US" sz="2000">
                <a:solidFill>
                  <a:schemeClr val="bg1"/>
                </a:solidFill>
              </a:rPr>
              <a:t>并可和其他控制系统相关</a:t>
            </a:r>
            <a:r>
              <a:rPr lang="en-US" altLang="zh-CN" sz="2000">
                <a:solidFill>
                  <a:schemeClr val="bg1"/>
                </a:solidFill>
              </a:rPr>
              <a:t>,</a:t>
            </a:r>
            <a:r>
              <a:rPr lang="zh-CN" altLang="en-US" sz="2000">
                <a:solidFill>
                  <a:schemeClr val="bg1"/>
                </a:solidFill>
              </a:rPr>
              <a:t>传输距离最远可达</a:t>
            </a:r>
            <a:r>
              <a:rPr lang="en-US" altLang="zh-CN" sz="2000">
                <a:solidFill>
                  <a:schemeClr val="bg1"/>
                </a:solidFill>
              </a:rPr>
              <a:t>1.5km.</a:t>
            </a:r>
            <a:endParaRPr lang="zh-CN" altLang="en-US" sz="2000">
              <a:solidFill>
                <a:schemeClr val="bg1"/>
              </a:solidFill>
            </a:endParaRPr>
          </a:p>
          <a:p>
            <a:pPr>
              <a:lnSpc>
                <a:spcPct val="80000"/>
              </a:lnSpc>
            </a:pPr>
            <a:r>
              <a:rPr lang="zh-CN" altLang="en-US" sz="2400">
                <a:solidFill>
                  <a:srgbClr val="FF0000"/>
                </a:solidFill>
              </a:rPr>
              <a:t> 无线监控功能</a:t>
            </a:r>
            <a:endParaRPr lang="zh-CN" altLang="en-US" sz="2400">
              <a:solidFill>
                <a:srgbClr val="FF0000"/>
              </a:solidFill>
            </a:endParaRPr>
          </a:p>
          <a:p>
            <a:pPr>
              <a:lnSpc>
                <a:spcPct val="80000"/>
              </a:lnSpc>
              <a:buNone/>
            </a:pPr>
            <a:r>
              <a:rPr lang="zh-CN" altLang="en-US" sz="2000">
                <a:solidFill>
                  <a:schemeClr val="bg1"/>
                </a:solidFill>
              </a:rPr>
              <a:t>     集中监控设备具有与用户手机通讯的功</a:t>
            </a:r>
            <a:endParaRPr lang="zh-CN" altLang="en-US" sz="2000">
              <a:solidFill>
                <a:schemeClr val="bg1"/>
              </a:solidFill>
            </a:endParaRPr>
          </a:p>
          <a:p>
            <a:pPr>
              <a:lnSpc>
                <a:spcPct val="80000"/>
              </a:lnSpc>
              <a:buNone/>
            </a:pPr>
            <a:r>
              <a:rPr lang="zh-CN" altLang="en-US" sz="2000">
                <a:solidFill>
                  <a:schemeClr val="bg1"/>
                </a:solidFill>
              </a:rPr>
              <a:t>能</a:t>
            </a:r>
            <a:r>
              <a:rPr lang="en-US" altLang="zh-CN" sz="2000">
                <a:solidFill>
                  <a:schemeClr val="bg1"/>
                </a:solidFill>
              </a:rPr>
              <a:t>.</a:t>
            </a:r>
            <a:r>
              <a:rPr lang="zh-CN" altLang="en-US" sz="2000">
                <a:solidFill>
                  <a:schemeClr val="bg1"/>
                </a:solidFill>
              </a:rPr>
              <a:t>当被监控回路出现各种预报警事故时</a:t>
            </a:r>
            <a:r>
              <a:rPr lang="en-US" altLang="zh-CN" sz="2000">
                <a:solidFill>
                  <a:schemeClr val="bg1"/>
                </a:solidFill>
              </a:rPr>
              <a:t>,</a:t>
            </a:r>
            <a:endParaRPr lang="en-US" altLang="zh-CN" sz="2000">
              <a:solidFill>
                <a:schemeClr val="bg1"/>
              </a:solidFill>
            </a:endParaRPr>
          </a:p>
          <a:p>
            <a:pPr>
              <a:lnSpc>
                <a:spcPct val="80000"/>
              </a:lnSpc>
              <a:buNone/>
            </a:pPr>
            <a:r>
              <a:rPr lang="zh-CN" altLang="en-US" sz="2000">
                <a:solidFill>
                  <a:schemeClr val="bg1"/>
                </a:solidFill>
              </a:rPr>
              <a:t>集中监控设备通过通讯模块</a:t>
            </a:r>
            <a:r>
              <a:rPr lang="en-US" altLang="zh-CN" sz="2000">
                <a:solidFill>
                  <a:schemeClr val="bg1"/>
                </a:solidFill>
              </a:rPr>
              <a:t>(</a:t>
            </a:r>
            <a:r>
              <a:rPr lang="zh-CN" altLang="en-US" sz="2000">
                <a:solidFill>
                  <a:schemeClr val="bg1"/>
                </a:solidFill>
              </a:rPr>
              <a:t>加装</a:t>
            </a:r>
            <a:r>
              <a:rPr lang="en-US" altLang="zh-CN" sz="2000">
                <a:solidFill>
                  <a:schemeClr val="bg1"/>
                </a:solidFill>
              </a:rPr>
              <a:t>)</a:t>
            </a:r>
            <a:r>
              <a:rPr lang="zh-CN" altLang="en-US" sz="2000">
                <a:solidFill>
                  <a:schemeClr val="bg1"/>
                </a:solidFill>
              </a:rPr>
              <a:t>将各种</a:t>
            </a:r>
            <a:endParaRPr lang="zh-CN" altLang="en-US" sz="2000">
              <a:solidFill>
                <a:schemeClr val="bg1"/>
              </a:solidFill>
            </a:endParaRPr>
          </a:p>
          <a:p>
            <a:pPr>
              <a:lnSpc>
                <a:spcPct val="80000"/>
              </a:lnSpc>
              <a:buNone/>
            </a:pPr>
            <a:r>
              <a:rPr lang="zh-CN" altLang="en-US" sz="2000">
                <a:solidFill>
                  <a:schemeClr val="bg1"/>
                </a:solidFill>
              </a:rPr>
              <a:t>预报警信号通过手机短信方式发送至用户</a:t>
            </a:r>
            <a:endParaRPr lang="zh-CN" altLang="en-US" sz="2000">
              <a:solidFill>
                <a:schemeClr val="bg1"/>
              </a:solidFill>
            </a:endParaRPr>
          </a:p>
          <a:p>
            <a:pPr>
              <a:lnSpc>
                <a:spcPct val="80000"/>
              </a:lnSpc>
              <a:buNone/>
            </a:pPr>
            <a:r>
              <a:rPr lang="zh-CN" altLang="en-US" sz="2000">
                <a:solidFill>
                  <a:schemeClr val="bg1"/>
                </a:solidFill>
              </a:rPr>
              <a:t>手机上</a:t>
            </a:r>
            <a:r>
              <a:rPr lang="en-US" altLang="zh-CN" sz="2000">
                <a:solidFill>
                  <a:schemeClr val="bg1"/>
                </a:solidFill>
              </a:rPr>
              <a:t>,</a:t>
            </a:r>
            <a:r>
              <a:rPr lang="zh-CN" altLang="en-US" sz="2000">
                <a:solidFill>
                  <a:schemeClr val="bg1"/>
                </a:solidFill>
              </a:rPr>
              <a:t>使用户能及时掌握配电回路的运行</a:t>
            </a:r>
            <a:endParaRPr lang="zh-CN" altLang="en-US" sz="2000">
              <a:solidFill>
                <a:schemeClr val="bg1"/>
              </a:solidFill>
            </a:endParaRPr>
          </a:p>
          <a:p>
            <a:pPr>
              <a:lnSpc>
                <a:spcPct val="80000"/>
              </a:lnSpc>
              <a:buNone/>
            </a:pPr>
            <a:r>
              <a:rPr lang="zh-CN" altLang="en-US" sz="2000">
                <a:solidFill>
                  <a:schemeClr val="bg1"/>
                </a:solidFill>
              </a:rPr>
              <a:t>状况</a:t>
            </a:r>
            <a:r>
              <a:rPr lang="en-US" altLang="zh-CN" sz="2000">
                <a:solidFill>
                  <a:schemeClr val="bg1"/>
                </a:solidFill>
              </a:rPr>
              <a:t>,</a:t>
            </a:r>
            <a:r>
              <a:rPr lang="zh-CN" altLang="en-US" sz="2000">
                <a:solidFill>
                  <a:schemeClr val="bg1"/>
                </a:solidFill>
              </a:rPr>
              <a:t>同时</a:t>
            </a:r>
            <a:r>
              <a:rPr lang="en-US" altLang="zh-CN" sz="2000">
                <a:solidFill>
                  <a:schemeClr val="bg1"/>
                </a:solidFill>
              </a:rPr>
              <a:t>,</a:t>
            </a:r>
            <a:r>
              <a:rPr lang="zh-CN" altLang="en-US" sz="2000">
                <a:solidFill>
                  <a:schemeClr val="bg1"/>
                </a:solidFill>
              </a:rPr>
              <a:t>用户也可通过手机短信形式给</a:t>
            </a:r>
            <a:endParaRPr lang="zh-CN" altLang="en-US" sz="2000">
              <a:solidFill>
                <a:schemeClr val="bg1"/>
              </a:solidFill>
            </a:endParaRPr>
          </a:p>
          <a:p>
            <a:pPr>
              <a:lnSpc>
                <a:spcPct val="80000"/>
              </a:lnSpc>
              <a:buNone/>
            </a:pPr>
            <a:r>
              <a:rPr lang="zh-CN" altLang="en-US" sz="2000">
                <a:solidFill>
                  <a:schemeClr val="bg1"/>
                </a:solidFill>
              </a:rPr>
              <a:t>集中监控设备发送指令</a:t>
            </a:r>
            <a:r>
              <a:rPr lang="en-US" altLang="zh-CN" sz="2000">
                <a:solidFill>
                  <a:schemeClr val="bg1"/>
                </a:solidFill>
              </a:rPr>
              <a:t>(</a:t>
            </a:r>
            <a:r>
              <a:rPr lang="zh-CN" altLang="en-US" sz="2000">
                <a:solidFill>
                  <a:schemeClr val="bg1"/>
                </a:solidFill>
              </a:rPr>
              <a:t>需要授权</a:t>
            </a:r>
            <a:r>
              <a:rPr lang="en-US" altLang="zh-CN" sz="2000">
                <a:solidFill>
                  <a:schemeClr val="bg1"/>
                </a:solidFill>
              </a:rPr>
              <a:t>),</a:t>
            </a:r>
            <a:r>
              <a:rPr lang="zh-CN" altLang="en-US" sz="2000">
                <a:solidFill>
                  <a:schemeClr val="bg1"/>
                </a:solidFill>
              </a:rPr>
              <a:t>完成集</a:t>
            </a:r>
            <a:endParaRPr lang="zh-CN" altLang="en-US" sz="2000">
              <a:solidFill>
                <a:schemeClr val="bg1"/>
              </a:solidFill>
            </a:endParaRPr>
          </a:p>
          <a:p>
            <a:pPr>
              <a:lnSpc>
                <a:spcPct val="80000"/>
              </a:lnSpc>
              <a:buNone/>
            </a:pPr>
            <a:r>
              <a:rPr lang="zh-CN" altLang="en-US" sz="2000">
                <a:solidFill>
                  <a:schemeClr val="bg1"/>
                </a:solidFill>
              </a:rPr>
              <a:t>中监控设备的各项功能</a:t>
            </a:r>
            <a:r>
              <a:rPr lang="en-US" altLang="zh-CN" sz="2000">
                <a:solidFill>
                  <a:schemeClr val="bg1"/>
                </a:solidFill>
              </a:rPr>
              <a:t>.</a:t>
            </a:r>
            <a:endParaRPr lang="zh-CN" altLang="en-US" sz="2000">
              <a:solidFill>
                <a:schemeClr val="bg1"/>
              </a:solidFill>
            </a:endParaRPr>
          </a:p>
        </p:txBody>
      </p:sp>
      <p:pic>
        <p:nvPicPr>
          <p:cNvPr id="2136" name="图片 2135"/>
          <p:cNvPicPr>
            <a:picLocks noChangeAspect="1"/>
          </p:cNvPicPr>
          <p:nvPr/>
        </p:nvPicPr>
        <p:blipFill>
          <a:blip r:embed="rId1"/>
          <a:stretch>
            <a:fillRect/>
          </a:stretch>
        </p:blipFill>
        <p:spPr>
          <a:xfrm>
            <a:off x="5795963" y="2924175"/>
            <a:ext cx="2276475" cy="2808288"/>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 name="Rectangle 2"/>
          <p:cNvSpPr>
            <a:spLocks noGrp="1"/>
          </p:cNvSpPr>
          <p:nvPr>
            <p:ph type="title" idx="4294967295"/>
          </p:nvPr>
        </p:nvSpPr>
        <p:spPr>
          <a:xfrm>
            <a:off x="1403350" y="333375"/>
            <a:ext cx="3024188" cy="1143000"/>
          </a:xfrm>
          <a:ln/>
        </p:spPr>
        <p:txBody>
          <a:bodyPr wrap="square" lIns="91440" tIns="45720" rIns="91440" bIns="45720" anchor="ctr" anchorCtr="0"/>
          <a:p>
            <a:pPr algn="l" eaLnBrk="1" hangingPunct="1"/>
            <a:r>
              <a:rPr lang="en-US" altLang="zh-CN" b="1">
                <a:solidFill>
                  <a:schemeClr val="bg1"/>
                </a:solidFill>
                <a:effectLst>
                  <a:outerShdw blurRad="38100" dist="38100" dir="2700000">
                    <a:srgbClr val="C0C0C0"/>
                  </a:outerShdw>
                </a:effectLst>
                <a:ea typeface="宋体-方正超大字符集" charset="-122"/>
              </a:rPr>
              <a:t>BOCC</a:t>
            </a:r>
            <a:r>
              <a:rPr lang="zh-CN" altLang="en-US" b="1">
                <a:solidFill>
                  <a:schemeClr val="bg1"/>
                </a:solidFill>
                <a:effectLst>
                  <a:outerShdw blurRad="38100" dist="38100" dir="2700000">
                    <a:srgbClr val="C0C0C0"/>
                  </a:outerShdw>
                </a:effectLst>
                <a:ea typeface="宋体-方正超大字符集" charset="-122"/>
              </a:rPr>
              <a:t>电气火灾监控产品</a:t>
            </a:r>
            <a:endParaRPr lang="zh-CN" altLang="en-US" b="1">
              <a:solidFill>
                <a:schemeClr val="bg1"/>
              </a:solidFill>
              <a:effectLst>
                <a:outerShdw blurRad="38100" dist="38100" dir="2700000">
                  <a:srgbClr val="C0C0C0"/>
                </a:outerShdw>
              </a:effectLst>
              <a:ea typeface="宋体-方正超大字符集" charset="-122"/>
            </a:endParaRPr>
          </a:p>
        </p:txBody>
      </p:sp>
      <p:pic>
        <p:nvPicPr>
          <p:cNvPr id="2140" name="Picture 4"/>
          <p:cNvPicPr>
            <a:picLocks noChangeAspect="1"/>
          </p:cNvPicPr>
          <p:nvPr/>
        </p:nvPicPr>
        <p:blipFill>
          <a:blip r:embed="rId1">
            <a:clrChange>
              <a:clrFrom>
                <a:srgbClr val="D8E9EC"/>
              </a:clrFrom>
              <a:clrTo>
                <a:srgbClr val="D8E9EC">
                  <a:alpha val="0"/>
                </a:srgbClr>
              </a:clrTo>
            </a:clrChange>
          </a:blip>
          <a:stretch>
            <a:fillRect/>
          </a:stretch>
        </p:blipFill>
        <p:spPr>
          <a:xfrm>
            <a:off x="0" y="0"/>
            <a:ext cx="1547813" cy="1547813"/>
          </a:xfrm>
          <a:prstGeom prst="rect">
            <a:avLst/>
          </a:prstGeom>
          <a:noFill/>
          <a:ln w="9525">
            <a:noFill/>
          </a:ln>
        </p:spPr>
      </p:pic>
      <p:sp>
        <p:nvSpPr>
          <p:cNvPr id="2141" name="Rectangle 10"/>
          <p:cNvSpPr/>
          <p:nvPr/>
        </p:nvSpPr>
        <p:spPr>
          <a:xfrm>
            <a:off x="539750" y="2205038"/>
            <a:ext cx="1657350" cy="647700"/>
          </a:xfrm>
          <a:prstGeom prst="rect">
            <a:avLst/>
          </a:prstGeom>
          <a:noFill/>
          <a:ln w="9525">
            <a:noFill/>
          </a:ln>
        </p:spPr>
        <p:txBody>
          <a:bodyPr anchor="ctr" anchorCtr="0"/>
          <a:p>
            <a:r>
              <a:rPr lang="en-US" altLang="zh-CN" sz="2400">
                <a:solidFill>
                  <a:schemeClr val="bg1"/>
                </a:solidFill>
                <a:effectLst>
                  <a:outerShdw blurRad="38100" dist="38100" dir="2700000">
                    <a:srgbClr val="C0C0C0"/>
                  </a:outerShdw>
                </a:effectLst>
                <a:ea typeface="华文行楷" charset="-122"/>
              </a:rPr>
              <a:t>5</a:t>
            </a:r>
            <a:r>
              <a:rPr lang="zh-CN" altLang="en-US" sz="2400">
                <a:solidFill>
                  <a:schemeClr val="bg1"/>
                </a:solidFill>
                <a:effectLst>
                  <a:outerShdw blurRad="38100" dist="38100" dir="2700000">
                    <a:srgbClr val="C0C0C0"/>
                  </a:outerShdw>
                </a:effectLst>
                <a:ea typeface="华文行楷" charset="-122"/>
              </a:rPr>
              <a:t>项专利</a:t>
            </a:r>
            <a:endParaRPr lang="en-US" altLang="zh-CN" sz="2400">
              <a:solidFill>
                <a:schemeClr val="bg1"/>
              </a:solidFill>
              <a:effectLst>
                <a:outerShdw blurRad="38100" dist="38100" dir="2700000">
                  <a:srgbClr val="C0C0C0"/>
                </a:outerShdw>
              </a:effectLst>
              <a:ea typeface="华文行楷" charset="-122"/>
            </a:endParaRPr>
          </a:p>
        </p:txBody>
      </p:sp>
      <p:sp>
        <p:nvSpPr>
          <p:cNvPr id="2142" name="Rectangle 11"/>
          <p:cNvSpPr/>
          <p:nvPr/>
        </p:nvSpPr>
        <p:spPr>
          <a:xfrm>
            <a:off x="971550" y="3213100"/>
            <a:ext cx="1657350" cy="1920875"/>
          </a:xfrm>
          <a:prstGeom prst="rect">
            <a:avLst/>
          </a:prstGeom>
          <a:noFill/>
          <a:ln w="9525">
            <a:noFill/>
          </a:ln>
        </p:spPr>
        <p:txBody>
          <a:bodyPr>
            <a:spAutoFit/>
          </a:bodyPr>
          <a:p>
            <a:endParaRPr lang="en-US" altLang="zh-CN" sz="2000" b="1" u="sng">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ndParaRPr>
          </a:p>
        </p:txBody>
      </p:sp>
      <p:sp>
        <p:nvSpPr>
          <p:cNvPr id="2143" name="Rectangle 16"/>
          <p:cNvSpPr/>
          <p:nvPr/>
        </p:nvSpPr>
        <p:spPr>
          <a:xfrm>
            <a:off x="2916238" y="3284538"/>
            <a:ext cx="1657350" cy="647700"/>
          </a:xfrm>
          <a:prstGeom prst="rect">
            <a:avLst/>
          </a:prstGeom>
          <a:noFill/>
          <a:ln w="9525">
            <a:noFill/>
          </a:ln>
        </p:spPr>
        <p:txBody>
          <a:bodyPr anchor="ctr" anchorCtr="0"/>
          <a:p>
            <a:r>
              <a:rPr lang="zh-CN" altLang="en-US" sz="2400">
                <a:solidFill>
                  <a:schemeClr val="bg1"/>
                </a:solidFill>
                <a:effectLst>
                  <a:outerShdw blurRad="38100" dist="38100" dir="2700000">
                    <a:srgbClr val="C0C0C0"/>
                  </a:outerShdw>
                </a:effectLst>
                <a:ea typeface="华文行楷" charset="-122"/>
              </a:rPr>
              <a:t>通过国家消防电子产品质量监督检验中心型式检验</a:t>
            </a:r>
            <a:endParaRPr lang="zh-CN" altLang="en-US" sz="2400">
              <a:solidFill>
                <a:schemeClr val="bg1"/>
              </a:solidFill>
              <a:effectLst>
                <a:outerShdw blurRad="38100" dist="38100" dir="2700000">
                  <a:srgbClr val="C0C0C0"/>
                </a:outerShdw>
              </a:effectLst>
              <a:ea typeface="华文行楷" charset="-122"/>
            </a:endParaRPr>
          </a:p>
        </p:txBody>
      </p:sp>
      <p:sp>
        <p:nvSpPr>
          <p:cNvPr id="2144" name="Rectangle 17"/>
          <p:cNvSpPr/>
          <p:nvPr/>
        </p:nvSpPr>
        <p:spPr>
          <a:xfrm>
            <a:off x="5292725" y="3644900"/>
            <a:ext cx="1657350" cy="647700"/>
          </a:xfrm>
          <a:prstGeom prst="rect">
            <a:avLst/>
          </a:prstGeom>
          <a:noFill/>
          <a:ln w="9525">
            <a:noFill/>
          </a:ln>
        </p:spPr>
        <p:txBody>
          <a:bodyPr anchor="ctr" anchorCtr="0"/>
          <a:p>
            <a:r>
              <a:rPr lang="zh-CN" altLang="en-US" sz="2400">
                <a:solidFill>
                  <a:schemeClr val="bg1"/>
                </a:solidFill>
                <a:effectLst>
                  <a:outerShdw blurRad="38100" dist="38100" dir="2700000">
                    <a:srgbClr val="C0C0C0"/>
                  </a:outerShdw>
                </a:effectLst>
                <a:ea typeface="华文行楷" charset="-122"/>
              </a:rPr>
              <a:t>已经应用于大型火车站站、大型卖场等</a:t>
            </a:r>
            <a:endParaRPr lang="zh-CN" altLang="en-US" sz="2400">
              <a:solidFill>
                <a:schemeClr val="bg1"/>
              </a:solidFill>
              <a:effectLst>
                <a:outerShdw blurRad="38100" dist="38100" dir="2700000">
                  <a:srgbClr val="C0C0C0"/>
                </a:outerShdw>
              </a:effectLst>
              <a:ea typeface="华文行楷" charset="-122"/>
            </a:endParaRPr>
          </a:p>
        </p:txBody>
      </p:sp>
      <p:pic>
        <p:nvPicPr>
          <p:cNvPr id="2145" name="Picture 39"/>
          <p:cNvPicPr>
            <a:picLocks noChangeAspect="1"/>
          </p:cNvPicPr>
          <p:nvPr/>
        </p:nvPicPr>
        <p:blipFill>
          <a:blip r:embed="rId2"/>
          <a:stretch>
            <a:fillRect/>
          </a:stretch>
        </p:blipFill>
        <p:spPr>
          <a:xfrm>
            <a:off x="8201025" y="5819775"/>
            <a:ext cx="942975" cy="1038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childTnLst>
                                    <p:animRot by="21600000">
                                      <p:cBhvr additive="base">
                                        <p:cTn id="6" dur="2000" fill="hold"/>
                                        <p:tgtEl>
                                          <p:spTgt spid="2140"/>
                                        </p:tgtEl>
                                        <p:attrNameLst>
                                          <p:attrName>r</p:attrName>
                                        </p:attrNameLst>
                                      </p:cBhvr>
                                    </p:animRot>
                                  </p:childTnLst>
                                </p:cTn>
                              </p:par>
                              <p:par>
                                <p:cTn id="7" presetID="12" presetClass="entr" presetSubtype="8" fill="hold" grpId="0" nodeType="withEffect">
                                  <p:childTnLst>
                                    <p:set>
                                      <p:cBhvr additive="base">
                                        <p:cTn id="8" dur="1" fill="hold">
                                          <p:stCondLst>
                                            <p:cond delay="0"/>
                                          </p:stCondLst>
                                        </p:cTn>
                                        <p:tgtEl>
                                          <p:spTgt spid="2139"/>
                                        </p:tgtEl>
                                        <p:attrNameLst>
                                          <p:attrName>style.visibility</p:attrName>
                                        </p:attrNameLst>
                                      </p:cBhvr>
                                      <p:to>
                                        <p:strVal val="visible"/>
                                      </p:to>
                                    </p:set>
                                    <p:animEffect transition="in" filter="slide(fromLeft)">
                                      <p:cBhvr additive="base">
                                        <p:cTn id="9" dur="2000"/>
                                        <p:tgtEl>
                                          <p:spTgt spid="2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8" name="Rectangle 2"/>
          <p:cNvSpPr>
            <a:spLocks noGrp="1"/>
          </p:cNvSpPr>
          <p:nvPr>
            <p:ph type="title" idx="4294967295"/>
          </p:nvPr>
        </p:nvSpPr>
        <p:spPr>
          <a:xfrm>
            <a:off x="1403350" y="333375"/>
            <a:ext cx="3024188" cy="1143000"/>
          </a:xfrm>
          <a:ln/>
        </p:spPr>
        <p:txBody>
          <a:bodyPr wrap="square" lIns="91440" tIns="45720" rIns="91440" bIns="45720" anchor="ctr" anchorCtr="0"/>
          <a:p>
            <a:pPr algn="l" eaLnBrk="1" hangingPunct="1"/>
            <a:r>
              <a:rPr lang="en-US" altLang="zh-CN" b="1">
                <a:solidFill>
                  <a:schemeClr val="bg1"/>
                </a:solidFill>
                <a:effectLst>
                  <a:outerShdw blurRad="38100" dist="38100" dir="2700000">
                    <a:srgbClr val="C0C0C0"/>
                  </a:outerShdw>
                </a:effectLst>
                <a:ea typeface="宋体-方正超大字符集" charset="-122"/>
              </a:rPr>
              <a:t>BOCC</a:t>
            </a:r>
            <a:r>
              <a:rPr lang="zh-CN" altLang="en-US" b="1">
                <a:solidFill>
                  <a:schemeClr val="bg1"/>
                </a:solidFill>
                <a:effectLst>
                  <a:outerShdw blurRad="38100" dist="38100" dir="2700000">
                    <a:srgbClr val="C0C0C0"/>
                  </a:outerShdw>
                </a:effectLst>
                <a:ea typeface="宋体-方正超大字符集" charset="-122"/>
              </a:rPr>
              <a:t>电气火灾监控产品</a:t>
            </a:r>
            <a:endParaRPr lang="zh-CN" altLang="en-US" b="1">
              <a:solidFill>
                <a:schemeClr val="bg1"/>
              </a:solidFill>
              <a:effectLst>
                <a:outerShdw blurRad="38100" dist="38100" dir="2700000">
                  <a:srgbClr val="C0C0C0"/>
                </a:outerShdw>
              </a:effectLst>
              <a:ea typeface="宋体-方正超大字符集" charset="-122"/>
            </a:endParaRPr>
          </a:p>
        </p:txBody>
      </p:sp>
      <p:pic>
        <p:nvPicPr>
          <p:cNvPr id="2149" name="Picture 4"/>
          <p:cNvPicPr>
            <a:picLocks noChangeAspect="1"/>
          </p:cNvPicPr>
          <p:nvPr/>
        </p:nvPicPr>
        <p:blipFill>
          <a:blip r:embed="rId1">
            <a:clrChange>
              <a:clrFrom>
                <a:srgbClr val="D8E9EC"/>
              </a:clrFrom>
              <a:clrTo>
                <a:srgbClr val="D8E9EC">
                  <a:alpha val="0"/>
                </a:srgbClr>
              </a:clrTo>
            </a:clrChange>
          </a:blip>
          <a:stretch>
            <a:fillRect/>
          </a:stretch>
        </p:blipFill>
        <p:spPr>
          <a:xfrm>
            <a:off x="0" y="0"/>
            <a:ext cx="1547813" cy="1547813"/>
          </a:xfrm>
          <a:prstGeom prst="rect">
            <a:avLst/>
          </a:prstGeom>
          <a:noFill/>
          <a:ln w="9525">
            <a:noFill/>
          </a:ln>
        </p:spPr>
      </p:pic>
      <p:sp>
        <p:nvSpPr>
          <p:cNvPr id="2150" name="Rectangle 10"/>
          <p:cNvSpPr/>
          <p:nvPr/>
        </p:nvSpPr>
        <p:spPr>
          <a:xfrm>
            <a:off x="539750" y="2205038"/>
            <a:ext cx="1657350" cy="647700"/>
          </a:xfrm>
          <a:prstGeom prst="rect">
            <a:avLst/>
          </a:prstGeom>
          <a:noFill/>
          <a:ln w="9525">
            <a:noFill/>
          </a:ln>
        </p:spPr>
        <p:txBody>
          <a:bodyPr anchor="ctr" anchorCtr="0"/>
          <a:p>
            <a:r>
              <a:rPr lang="zh-CN" altLang="en-US" sz="2400">
                <a:solidFill>
                  <a:schemeClr val="bg1"/>
                </a:solidFill>
                <a:effectLst>
                  <a:outerShdw blurRad="38100" dist="38100" dir="2700000">
                    <a:srgbClr val="C0C0C0"/>
                  </a:outerShdw>
                </a:effectLst>
                <a:ea typeface="华文行楷" charset="-122"/>
              </a:rPr>
              <a:t>完全智能化：参数全部外部可调</a:t>
            </a:r>
            <a:endParaRPr lang="zh-CN" altLang="en-US" sz="2400">
              <a:solidFill>
                <a:schemeClr val="bg1"/>
              </a:solidFill>
              <a:effectLst>
                <a:outerShdw blurRad="38100" dist="38100" dir="2700000">
                  <a:srgbClr val="C0C0C0"/>
                </a:outerShdw>
              </a:effectLst>
              <a:ea typeface="华文行楷" charset="-122"/>
            </a:endParaRPr>
          </a:p>
        </p:txBody>
      </p:sp>
      <p:sp>
        <p:nvSpPr>
          <p:cNvPr id="2151" name="Rectangle 11"/>
          <p:cNvSpPr/>
          <p:nvPr/>
        </p:nvSpPr>
        <p:spPr>
          <a:xfrm>
            <a:off x="971550" y="3213100"/>
            <a:ext cx="1657350" cy="1920875"/>
          </a:xfrm>
          <a:prstGeom prst="rect">
            <a:avLst/>
          </a:prstGeom>
          <a:noFill/>
          <a:ln w="9525">
            <a:noFill/>
          </a:ln>
        </p:spPr>
        <p:txBody>
          <a:bodyPr>
            <a:spAutoFit/>
          </a:bodyPr>
          <a:p>
            <a:endParaRPr lang="en-US" altLang="zh-CN" sz="2000" b="1" u="sng">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a typeface="华文行楷" charset="-122"/>
            </a:endParaRPr>
          </a:p>
          <a:p>
            <a:endParaRPr lang="en-US" altLang="zh-CN" sz="2000">
              <a:solidFill>
                <a:schemeClr val="bg1"/>
              </a:solidFill>
            </a:endParaRPr>
          </a:p>
        </p:txBody>
      </p:sp>
      <p:sp>
        <p:nvSpPr>
          <p:cNvPr id="2152" name="Rectangle 16"/>
          <p:cNvSpPr/>
          <p:nvPr/>
        </p:nvSpPr>
        <p:spPr>
          <a:xfrm>
            <a:off x="2916238" y="3284538"/>
            <a:ext cx="1657350" cy="647700"/>
          </a:xfrm>
          <a:prstGeom prst="rect">
            <a:avLst/>
          </a:prstGeom>
          <a:noFill/>
          <a:ln w="9525">
            <a:noFill/>
          </a:ln>
        </p:spPr>
        <p:txBody>
          <a:bodyPr anchor="ctr" anchorCtr="0"/>
          <a:p>
            <a:r>
              <a:rPr lang="zh-CN" altLang="en-US" sz="2400">
                <a:solidFill>
                  <a:srgbClr val="FF0066"/>
                </a:solidFill>
                <a:effectLst>
                  <a:outerShdw blurRad="38100" dist="38100" dir="2700000">
                    <a:srgbClr val="C0C0C0"/>
                  </a:outerShdw>
                </a:effectLst>
                <a:ea typeface="华文行楷" charset="-122"/>
              </a:rPr>
              <a:t>数字化传输：保证准确性和抗干扰性</a:t>
            </a:r>
            <a:endParaRPr lang="zh-CN" altLang="en-US" sz="2400">
              <a:solidFill>
                <a:srgbClr val="FF0066"/>
              </a:solidFill>
              <a:effectLst>
                <a:outerShdw blurRad="38100" dist="38100" dir="2700000">
                  <a:srgbClr val="C0C0C0"/>
                </a:outerShdw>
              </a:effectLst>
              <a:ea typeface="华文行楷" charset="-122"/>
            </a:endParaRPr>
          </a:p>
        </p:txBody>
      </p:sp>
      <p:sp>
        <p:nvSpPr>
          <p:cNvPr id="2153" name="Rectangle 17"/>
          <p:cNvSpPr/>
          <p:nvPr/>
        </p:nvSpPr>
        <p:spPr>
          <a:xfrm>
            <a:off x="5292725" y="3644900"/>
            <a:ext cx="1657350" cy="647700"/>
          </a:xfrm>
          <a:prstGeom prst="rect">
            <a:avLst/>
          </a:prstGeom>
          <a:noFill/>
          <a:ln w="9525">
            <a:noFill/>
          </a:ln>
        </p:spPr>
        <p:txBody>
          <a:bodyPr anchor="ctr" anchorCtr="0"/>
          <a:p>
            <a:r>
              <a:rPr lang="zh-CN" altLang="en-US" sz="2400">
                <a:solidFill>
                  <a:srgbClr val="FF0066"/>
                </a:solidFill>
                <a:effectLst>
                  <a:outerShdw blurRad="38100" dist="38100" dir="2700000">
                    <a:srgbClr val="C0C0C0"/>
                  </a:outerShdw>
                </a:effectLst>
                <a:ea typeface="华文行楷" charset="-122"/>
              </a:rPr>
              <a:t>多路之间数字化传输：手递手连接，安装简单、数据准确、互不影响</a:t>
            </a:r>
            <a:endParaRPr lang="zh-CN" altLang="en-US" sz="2400">
              <a:solidFill>
                <a:srgbClr val="FF0066"/>
              </a:solidFill>
              <a:effectLst>
                <a:outerShdw blurRad="38100" dist="38100" dir="2700000">
                  <a:srgbClr val="C0C0C0"/>
                </a:outerShdw>
              </a:effectLst>
              <a:ea typeface="华文行楷" charset="-122"/>
            </a:endParaRPr>
          </a:p>
        </p:txBody>
      </p:sp>
      <p:pic>
        <p:nvPicPr>
          <p:cNvPr id="2154" name="Picture 39"/>
          <p:cNvPicPr>
            <a:picLocks noChangeAspect="1"/>
          </p:cNvPicPr>
          <p:nvPr/>
        </p:nvPicPr>
        <p:blipFill>
          <a:blip r:embed="rId2"/>
          <a:stretch>
            <a:fillRect/>
          </a:stretch>
        </p:blipFill>
        <p:spPr>
          <a:xfrm>
            <a:off x="8201025" y="5819775"/>
            <a:ext cx="942975" cy="1038225"/>
          </a:xfrm>
          <a:prstGeom prst="rect">
            <a:avLst/>
          </a:prstGeom>
          <a:noFill/>
          <a:ln w="9525">
            <a:noFill/>
          </a:ln>
        </p:spPr>
      </p:pic>
      <p:sp>
        <p:nvSpPr>
          <p:cNvPr id="2155" name="Rectangle 17"/>
          <p:cNvSpPr/>
          <p:nvPr/>
        </p:nvSpPr>
        <p:spPr>
          <a:xfrm>
            <a:off x="5292725" y="3644900"/>
            <a:ext cx="1657350" cy="647700"/>
          </a:xfrm>
          <a:prstGeom prst="rect">
            <a:avLst/>
          </a:prstGeom>
          <a:noFill/>
          <a:ln w="9525">
            <a:noFill/>
          </a:ln>
        </p:spPr>
        <p:txBody>
          <a:bodyPr anchor="ctr" anchorCtr="0"/>
          <a:p>
            <a:r>
              <a:rPr lang="zh-CN" altLang="en-US" sz="2400">
                <a:solidFill>
                  <a:schemeClr val="bg1"/>
                </a:solidFill>
                <a:effectLst>
                  <a:outerShdw blurRad="38100" dist="38100" dir="2700000">
                    <a:srgbClr val="C0C0C0"/>
                  </a:outerShdw>
                </a:effectLst>
                <a:ea typeface="华文行楷" charset="-122"/>
              </a:rPr>
              <a:t>监测数据全面：单监控器可监测漏电流、温度、防雷器状态、雷击情况、电压、电流等</a:t>
            </a:r>
            <a:endParaRPr lang="zh-CN" altLang="en-US" sz="2400">
              <a:solidFill>
                <a:schemeClr val="bg1"/>
              </a:solidFill>
              <a:effectLst>
                <a:outerShdw blurRad="38100" dist="38100" dir="2700000">
                  <a:srgbClr val="C0C0C0"/>
                </a:outerShdw>
              </a:effectLst>
              <a:ea typeface="华文行楷" charset="-122"/>
            </a:endParaRPr>
          </a:p>
        </p:txBody>
      </p:sp>
      <p:sp>
        <p:nvSpPr>
          <p:cNvPr id="2156" name="Rectangle 16"/>
          <p:cNvSpPr/>
          <p:nvPr/>
        </p:nvSpPr>
        <p:spPr>
          <a:xfrm>
            <a:off x="2916238" y="3284538"/>
            <a:ext cx="1657350" cy="647700"/>
          </a:xfrm>
          <a:prstGeom prst="rect">
            <a:avLst/>
          </a:prstGeom>
          <a:noFill/>
          <a:ln w="9525">
            <a:noFill/>
          </a:ln>
        </p:spPr>
        <p:txBody>
          <a:bodyPr anchor="ctr" anchorCtr="0"/>
          <a:p>
            <a:r>
              <a:rPr lang="zh-CN" altLang="en-US" sz="2400">
                <a:solidFill>
                  <a:schemeClr val="bg1"/>
                </a:solidFill>
                <a:effectLst>
                  <a:outerShdw blurRad="38100" dist="38100" dir="2700000">
                    <a:srgbClr val="C0C0C0"/>
                  </a:outerShdw>
                </a:effectLst>
                <a:ea typeface="华文行楷" charset="-122"/>
              </a:rPr>
              <a:t>体积小：整体体积小，且外形整体尺寸均相等</a:t>
            </a:r>
            <a:endParaRPr lang="zh-CN" altLang="en-US" sz="2400">
              <a:solidFill>
                <a:schemeClr val="bg1"/>
              </a:solidFill>
              <a:effectLst>
                <a:outerShdw blurRad="38100" dist="38100" dir="2700000">
                  <a:srgbClr val="C0C0C0"/>
                </a:outerShdw>
              </a:effectLst>
              <a:ea typeface="华文行楷"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childTnLst>
                                    <p:animRot by="21600000">
                                      <p:cBhvr additive="base">
                                        <p:cTn id="6" dur="2000" fill="hold"/>
                                        <p:tgtEl>
                                          <p:spTgt spid="2149"/>
                                        </p:tgtEl>
                                        <p:attrNameLst>
                                          <p:attrName>r</p:attrName>
                                        </p:attrNameLst>
                                      </p:cBhvr>
                                    </p:animRot>
                                  </p:childTnLst>
                                </p:cTn>
                              </p:par>
                              <p:par>
                                <p:cTn id="7" presetID="12" presetClass="entr" presetSubtype="8" fill="hold" grpId="0" nodeType="withEffect">
                                  <p:childTnLst>
                                    <p:set>
                                      <p:cBhvr additive="base">
                                        <p:cTn id="8" dur="1" fill="hold">
                                          <p:stCondLst>
                                            <p:cond delay="0"/>
                                          </p:stCondLst>
                                        </p:cTn>
                                        <p:tgtEl>
                                          <p:spTgt spid="2148"/>
                                        </p:tgtEl>
                                        <p:attrNameLst>
                                          <p:attrName>style.visibility</p:attrName>
                                        </p:attrNameLst>
                                      </p:cBhvr>
                                      <p:to>
                                        <p:strVal val="visible"/>
                                      </p:to>
                                    </p:set>
                                    <p:animEffect transition="in" filter="slide(fromLeft)">
                                      <p:cBhvr additive="base">
                                        <p:cTn id="9" dur="2000"/>
                                        <p:tgtEl>
                                          <p:spTgt spid="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9" name="标题 2158"/>
          <p:cNvSpPr/>
          <p:nvPr>
            <p:ph type="title" idx="4294967295"/>
          </p:nvPr>
        </p:nvSpPr>
        <p:spPr>
          <a:ln/>
        </p:spPr>
        <p:txBody>
          <a:bodyPr anchor="ctr" anchorCtr="0"/>
          <a:p>
            <a:r>
              <a:rPr lang="en-US" altLang="zh-CN">
                <a:solidFill>
                  <a:schemeClr val="bg1"/>
                </a:solidFill>
              </a:rPr>
              <a:t>BOCC</a:t>
            </a:r>
            <a:r>
              <a:rPr lang="zh-CN" altLang="en-US">
                <a:solidFill>
                  <a:schemeClr val="bg1"/>
                </a:solidFill>
              </a:rPr>
              <a:t>电气火灾监控系统特点</a:t>
            </a:r>
            <a:endParaRPr lang="zh-CN" altLang="en-US">
              <a:solidFill>
                <a:schemeClr val="bg1"/>
              </a:solidFill>
            </a:endParaRPr>
          </a:p>
        </p:txBody>
      </p:sp>
      <p:sp>
        <p:nvSpPr>
          <p:cNvPr id="2160" name="文本占位符 2159"/>
          <p:cNvSpPr/>
          <p:nvPr>
            <p:ph type="body" sz="half" idx="4294967295"/>
          </p:nvPr>
        </p:nvSpPr>
        <p:spPr>
          <a:xfrm>
            <a:off x="457200" y="1600200"/>
            <a:ext cx="4038600" cy="4525963"/>
          </a:xfrm>
          <a:ln/>
        </p:spPr>
        <p:txBody>
          <a:bodyPr/>
          <a:lstStyle>
            <a:lvl1pPr marL="342900" lvl="0" indent="-342900" algn="l" defTabSz="914400" rtl="0" eaLnBrk="0" fontAlgn="base" latinLnBrk="0" hangingPunct="0">
              <a:lnSpc>
                <a:spcPct val="100000"/>
              </a:lnSpc>
              <a:spcBef>
                <a:spcPct val="20000"/>
              </a:spcBef>
              <a:spcAft>
                <a:spcPct val="0"/>
              </a:spcAft>
              <a:buClrTx/>
              <a:buSzPct val="100000"/>
              <a:buFontTx/>
              <a:defRPr sz="2800" b="0" i="0" u="none">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Pct val="100000"/>
              <a:buFontTx/>
              <a:defRPr sz="2400" b="0" i="0" u="none">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Pct val="100000"/>
              <a:buFontTx/>
              <a:defRPr sz="2000" b="0" i="0" u="none">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Pct val="100000"/>
              <a:buFontTx/>
              <a:defRPr sz="1800" b="0" i="0" u="none">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Pct val="100000"/>
              <a:buFontTx/>
              <a:defRPr sz="1800" b="0" i="0" u="none">
                <a:solidFill>
                  <a:schemeClr val="tx1"/>
                </a:solidFill>
                <a:latin typeface="Arial" panose="020B0604020202020204" pitchFamily="34" charset="0"/>
                <a:ea typeface="宋体" panose="02010600030101010101" pitchFamily="2" charset="-122"/>
              </a:defRPr>
            </a:lvl5pPr>
          </a:lstStyle>
          <a:p>
            <a:pPr lvl="0"/>
            <a:r>
              <a:rPr lang="zh-CN" altLang="en-US">
                <a:solidFill>
                  <a:schemeClr val="bg1"/>
                </a:solidFill>
              </a:rPr>
              <a:t>体积小</a:t>
            </a:r>
            <a:endParaRPr lang="zh-CN" altLang="en-US">
              <a:solidFill>
                <a:schemeClr val="bg1"/>
              </a:solidFill>
            </a:endParaRPr>
          </a:p>
          <a:p>
            <a:pPr lvl="0"/>
            <a:r>
              <a:rPr lang="zh-CN" altLang="en-US">
                <a:solidFill>
                  <a:schemeClr val="bg1"/>
                </a:solidFill>
              </a:rPr>
              <a:t>功能齐全</a:t>
            </a:r>
            <a:endParaRPr lang="zh-CN" altLang="en-US">
              <a:solidFill>
                <a:schemeClr val="bg1"/>
              </a:solidFill>
            </a:endParaRPr>
          </a:p>
          <a:p>
            <a:pPr lvl="0"/>
            <a:r>
              <a:rPr lang="zh-CN" altLang="en-US">
                <a:solidFill>
                  <a:schemeClr val="bg1"/>
                </a:solidFill>
              </a:rPr>
              <a:t>全中文显示</a:t>
            </a:r>
            <a:endParaRPr lang="zh-CN" altLang="en-US">
              <a:solidFill>
                <a:schemeClr val="bg1"/>
              </a:solidFill>
            </a:endParaRPr>
          </a:p>
        </p:txBody>
      </p:sp>
      <p:pic>
        <p:nvPicPr>
          <p:cNvPr id="2161" name="内容占位符 2160"/>
          <p:cNvPicPr>
            <a:picLocks noChangeAspect="1"/>
          </p:cNvPicPr>
          <p:nvPr>
            <p:ph sz="quarter" idx="1"/>
          </p:nvPr>
        </p:nvPicPr>
        <p:blipFill>
          <a:blip r:embed="rId1"/>
          <a:stretch>
            <a:fillRect/>
          </a:stretch>
        </p:blipFill>
        <p:spPr>
          <a:xfrm>
            <a:off x="1116013" y="2565400"/>
            <a:ext cx="7307262" cy="3308350"/>
          </a:xfrm>
          <a:prstGeom prst="rect">
            <a:avLst/>
          </a:prstGeom>
          <a:ln/>
        </p:spPr>
      </p:pic>
      <p:cxnSp>
        <p:nvCxnSpPr>
          <p:cNvPr id="2162" name="直接连接符 2161"/>
          <p:cNvCxnSpPr/>
          <p:nvPr/>
        </p:nvCxnSpPr>
        <p:spPr>
          <a:xfrm>
            <a:off x="5148263" y="2349500"/>
            <a:ext cx="0" cy="1008063"/>
          </a:xfrm>
          <a:prstGeom prst="line">
            <a:avLst/>
          </a:prstGeom>
          <a:ln w="12700" cap="flat" cmpd="sng">
            <a:solidFill>
              <a:srgbClr val="FF0000"/>
            </a:solidFill>
            <a:prstDash val="solid"/>
            <a:headEnd type="none" w="med" len="med"/>
            <a:tailEnd type="triangle" w="med" len="med"/>
          </a:ln>
        </p:spPr>
      </p:cxnSp>
      <p:sp>
        <p:nvSpPr>
          <p:cNvPr id="2163" name="爆炸形 1 2162"/>
          <p:cNvSpPr/>
          <p:nvPr/>
        </p:nvSpPr>
        <p:spPr>
          <a:xfrm>
            <a:off x="4572000" y="4005263"/>
            <a:ext cx="431800" cy="503237"/>
          </a:xfrm>
          <a:prstGeom prst="irregularSeal1">
            <a:avLst/>
          </a:prstGeom>
          <a:solidFill>
            <a:srgbClr val="BBE0E3"/>
          </a:solidFill>
          <a:ln w="9525" cap="flat" cmpd="sng">
            <a:solidFill>
              <a:srgbClr val="000000"/>
            </a:solidFill>
            <a:prstDash val="solid"/>
            <a:miter/>
            <a:headEnd type="none" w="med" len="med"/>
            <a:tailEnd type="none" w="med" len="med"/>
          </a:ln>
        </p:spPr>
        <p:txBody>
          <a:bodyPr/>
          <a:p>
            <a:endParaRPr lang="zh-CN" altLang="en-US"/>
          </a:p>
        </p:txBody>
      </p:sp>
      <p:cxnSp>
        <p:nvCxnSpPr>
          <p:cNvPr id="2164" name="直接连接符 2163"/>
          <p:cNvCxnSpPr/>
          <p:nvPr/>
        </p:nvCxnSpPr>
        <p:spPr>
          <a:xfrm flipH="1">
            <a:off x="3059113" y="4149725"/>
            <a:ext cx="792162" cy="0"/>
          </a:xfrm>
          <a:prstGeom prst="line">
            <a:avLst/>
          </a:prstGeom>
          <a:ln w="9525" cap="flat" cmpd="sng">
            <a:solidFill>
              <a:srgbClr val="000000"/>
            </a:solidFill>
            <a:prstDash val="solid"/>
            <a:headEnd type="none" w="med" len="med"/>
            <a:tailEnd type="triangle" w="med" len="med"/>
          </a:ln>
        </p:spPr>
      </p:cxnSp>
      <p:sp>
        <p:nvSpPr>
          <p:cNvPr id="2165" name="八角星 2164"/>
          <p:cNvSpPr/>
          <p:nvPr/>
        </p:nvSpPr>
        <p:spPr>
          <a:xfrm>
            <a:off x="2124075" y="4724400"/>
            <a:ext cx="217488" cy="288925"/>
          </a:xfrm>
          <a:prstGeom prst="star8">
            <a:avLst>
              <a:gd name="adj" fmla="val 38426"/>
            </a:avLst>
          </a:prstGeom>
          <a:solidFill>
            <a:srgbClr val="BBE0E3"/>
          </a:solidFill>
          <a:ln w="9525" cap="flat" cmpd="sng">
            <a:solidFill>
              <a:srgbClr val="FF0000"/>
            </a:solidFill>
            <a:prstDash val="solid"/>
            <a:miter/>
            <a:headEnd type="none" w="med" len="med"/>
            <a:tailEnd type="none" w="med" len="med"/>
          </a:ln>
        </p:spPr>
        <p:txBody>
          <a:bodyPr wrap="none" anchor="ctr" anchorCtr="0"/>
          <a:p>
            <a:pPr algn="ctr"/>
            <a:endParaRPr lang="zh-CN" altLang="en-US"/>
          </a:p>
        </p:txBody>
      </p:sp>
      <p:sp>
        <p:nvSpPr>
          <p:cNvPr id="2166" name="圆角矩形标注 2165"/>
          <p:cNvSpPr/>
          <p:nvPr/>
        </p:nvSpPr>
        <p:spPr>
          <a:xfrm>
            <a:off x="971550" y="2276475"/>
            <a:ext cx="2881313" cy="1152525"/>
          </a:xfrm>
          <a:prstGeom prst="wedgeRoundRectCallout">
            <a:avLst>
              <a:gd name="adj1" fmla="val -3056"/>
              <a:gd name="adj2" fmla="val 114463"/>
              <a:gd name="adj3" fmla="val 16667"/>
            </a:avLst>
          </a:prstGeom>
          <a:solidFill>
            <a:srgbClr val="BBE0E3"/>
          </a:solidFill>
          <a:ln w="9525" cap="flat" cmpd="sng">
            <a:solidFill>
              <a:srgbClr val="000000"/>
            </a:solidFill>
            <a:prstDash val="solid"/>
            <a:miter/>
            <a:headEnd type="none" w="med" len="med"/>
            <a:tailEnd type="none" w="med" len="med"/>
          </a:ln>
        </p:spPr>
        <p:txBody>
          <a:bodyPr/>
          <a:p>
            <a:pPr algn="ctr"/>
            <a:r>
              <a:rPr lang="zh-CN" altLang="en-US" sz="2400"/>
              <a:t>不好了，有漏电</a:t>
            </a:r>
            <a:endParaRPr lang="zh-CN" altLang="en-US" sz="2400"/>
          </a:p>
          <a:p>
            <a:pPr algn="ctr"/>
            <a:r>
              <a:rPr lang="zh-CN" altLang="en-US" sz="2400"/>
              <a:t>赶紧查看下</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childTnLst>
                                    <p:set>
                                      <p:cBhvr additive="base">
                                        <p:cTn id="6" dur="1" fill="hold">
                                          <p:stCondLst>
                                            <p:cond delay="0"/>
                                          </p:stCondLst>
                                        </p:cTn>
                                        <p:tgtEl>
                                          <p:spTgt spid="2162"/>
                                        </p:tgtEl>
                                        <p:attrNameLst>
                                          <p:attrName>style.visibility</p:attrName>
                                        </p:attrNameLst>
                                      </p:cBhvr>
                                      <p:to>
                                        <p:strVal val="visible"/>
                                      </p:to>
                                    </p:set>
                                    <p:animEffect transition="in" filter="blinds(horizontal)">
                                      <p:cBhvr additive="base">
                                        <p:cTn id="7" dur="500"/>
                                        <p:tgtEl>
                                          <p:spTgt spid="21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childTnLst>
                                    <p:set>
                                      <p:cBhvr additive="base">
                                        <p:cTn id="11" dur="1" fill="hold">
                                          <p:stCondLst>
                                            <p:cond delay="0"/>
                                          </p:stCondLst>
                                        </p:cTn>
                                        <p:tgtEl>
                                          <p:spTgt spid="21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childTnLst>
                                    <p:set>
                                      <p:cBhvr additive="base">
                                        <p:cTn id="15" dur="1" fill="hold">
                                          <p:stCondLst>
                                            <p:cond delay="0"/>
                                          </p:stCondLst>
                                        </p:cTn>
                                        <p:tgtEl>
                                          <p:spTgt spid="2164"/>
                                        </p:tgtEl>
                                        <p:attrNameLst>
                                          <p:attrName>style.visibility</p:attrName>
                                        </p:attrNameLst>
                                      </p:cBhvr>
                                      <p:to>
                                        <p:strVal val="visible"/>
                                      </p:to>
                                    </p:set>
                                    <p:animEffect transition="in" filter="blinds(horizontal)">
                                      <p:cBhvr additive="base">
                                        <p:cTn id="16" dur="500"/>
                                        <p:tgtEl>
                                          <p:spTgt spid="21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3" nodeType="clickEffect">
                                  <p:childTnLst>
                                    <p:set>
                                      <p:cBhvr additive="base">
                                        <p:cTn id="20" dur="1" fill="hold">
                                          <p:stCondLst>
                                            <p:cond delay="0"/>
                                          </p:stCondLst>
                                        </p:cTn>
                                        <p:tgtEl>
                                          <p:spTgt spid="2165"/>
                                        </p:tgtEl>
                                        <p:attrNameLst>
                                          <p:attrName>style.visibility</p:attrName>
                                        </p:attrNameLst>
                                      </p:cBhvr>
                                      <p:to>
                                        <p:strVal val="visible"/>
                                      </p:to>
                                    </p:set>
                                    <p:animEffect transition="in" filter="fade">
                                      <p:cBhvr additive="base">
                                        <p:cTn id="21" dur="2000"/>
                                        <p:tgtEl>
                                          <p:spTgt spid="2165"/>
                                        </p:tgtEl>
                                      </p:cBhvr>
                                    </p:animEffect>
                                  </p:childTnLst>
                                </p:cTn>
                              </p:par>
                            </p:childTnLst>
                          </p:cTn>
                        </p:par>
                        <p:par>
                          <p:cTn id="22" fill="hold">
                            <p:stCondLst>
                              <p:cond delay="2000"/>
                            </p:stCondLst>
                            <p:childTnLst>
                              <p:par>
                                <p:cTn id="23" presetID="6" presetClass="emph" presetSubtype="0" fill="hold" grpId="1" nodeType="afterEffect">
                                  <p:childTnLst>
                                    <p:animScale>
                                      <p:cBhvr additive="base">
                                        <p:cTn id="24" dur="1000" fill="hold"/>
                                        <p:tgtEl>
                                          <p:spTgt spid="2165"/>
                                        </p:tgtEl>
                                      </p:cBhvr>
                                      <p:by x="150000" y="150000"/>
                                    </p:animScale>
                                  </p:childTnLst>
                                </p:cTn>
                              </p:par>
                            </p:childTnLst>
                          </p:cTn>
                        </p:par>
                        <p:par>
                          <p:cTn id="25" fill="hold">
                            <p:stCondLst>
                              <p:cond delay="3000"/>
                            </p:stCondLst>
                            <p:childTnLst>
                              <p:par>
                                <p:cTn id="26" presetID="6" presetClass="emph" presetSubtype="0" fill="hold" grpId="2" nodeType="afterEffect">
                                  <p:childTnLst>
                                    <p:animScale>
                                      <p:cBhvr additive="base">
                                        <p:cTn id="27" dur="2000" fill="hold"/>
                                        <p:tgtEl>
                                          <p:spTgt spid="2165"/>
                                        </p:tgtEl>
                                      </p:cBhvr>
                                      <p:by x="150000" y="150000"/>
                                    </p:animScale>
                                  </p:childTnLst>
                                </p:cTn>
                              </p:par>
                            </p:childTnLst>
                          </p:cTn>
                        </p:par>
                        <p:par>
                          <p:cTn id="28" fill="hold">
                            <p:stCondLst>
                              <p:cond delay="5000"/>
                            </p:stCondLst>
                            <p:childTnLst>
                              <p:par>
                                <p:cTn id="29" presetID="24" presetClass="entr" presetSubtype="0" fill="hold" grpId="3" nodeType="afterEffect">
                                  <p:childTnLst>
                                    <p:set>
                                      <p:cBhvr additive="base">
                                        <p:cTn id="30" dur="1" fill="hold">
                                          <p:stCondLst>
                                            <p:cond delay="0"/>
                                          </p:stCondLst>
                                        </p:cTn>
                                        <p:tgtEl>
                                          <p:spTgt spid="2165"/>
                                        </p:tgtEl>
                                        <p:attrNameLst>
                                          <p:attrName>style.visibility</p:attrName>
                                        </p:attrNameLst>
                                      </p:cBhvr>
                                      <p:to>
                                        <p:strVal val="visible"/>
                                      </p:to>
                                    </p:set>
                                    <p:anim calcmode="lin" valueType="num">
                                      <p:cBhvr additive="base">
                                        <p:cTn id="31" dur="1" fill="hold"/>
                                        <p:tgtEl>
                                          <p:spTgt spid="2165"/>
                                        </p:tgtEl>
                                        <p:attrNameLst>
                                          <p:attrName>style.visibility</p:attrName>
                                        </p:attrNameLst>
                                      </p:cBhvr>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4" nodeType="clickEffect">
                                  <p:childTnLst>
                                    <p:set>
                                      <p:cBhvr additive="base">
                                        <p:cTn id="35" dur="1" fill="hold">
                                          <p:stCondLst>
                                            <p:cond delay="0"/>
                                          </p:stCondLst>
                                        </p:cTn>
                                        <p:tgtEl>
                                          <p:spTgt spid="2166"/>
                                        </p:tgtEl>
                                        <p:attrNameLst>
                                          <p:attrName>style.visibility</p:attrName>
                                        </p:attrNameLst>
                                      </p:cBhvr>
                                      <p:to>
                                        <p:strVal val="visible"/>
                                      </p:to>
                                    </p:set>
                                    <p:anim by="(-#ppt_w*2)" calcmode="lin" valueType="num">
                                      <p:cBhvr additive="base">
                                        <p:cTn id="36" dur="500" fill="hold">
                                          <p:stCondLst>
                                            <p:cond delay="0"/>
                                          </p:stCondLst>
                                        </p:cTn>
                                        <p:tgtEl>
                                          <p:spTgt spid="2166"/>
                                        </p:tgtEl>
                                        <p:attrNameLst>
                                          <p:attrName>ppt_w</p:attrName>
                                        </p:attrNameLst>
                                      </p:cBhvr>
                                    </p:anim>
                                    <p:anim by="(#ppt_w*0.50)" calcmode="lin" valueType="num">
                                      <p:cBhvr additive="base">
                                        <p:cTn id="37" dur="500" decel="50000" fill="hold">
                                          <p:stCondLst>
                                            <p:cond delay="0"/>
                                          </p:stCondLst>
                                        </p:cTn>
                                        <p:tgtEl>
                                          <p:spTgt spid="2166"/>
                                        </p:tgtEl>
                                        <p:attrNameLst>
                                          <p:attrName>ppt_x</p:attrName>
                                        </p:attrNameLst>
                                      </p:cBhvr>
                                    </p:anim>
                                    <p:anim from="(-#ppt_h/2)" to="(#ppt_y)" calcmode="lin" valueType="num">
                                      <p:cBhvr additive="base">
                                        <p:cTn id="38" dur="1000" fill="hold">
                                          <p:stCondLst>
                                            <p:cond delay="0"/>
                                          </p:stCondLst>
                                        </p:cTn>
                                        <p:tgtEl>
                                          <p:spTgt spid="2166"/>
                                        </p:tgtEl>
                                        <p:attrNameLst>
                                          <p:attrName>ppt_y</p:attrName>
                                        </p:attrNameLst>
                                      </p:cBhvr>
                                    </p:anim>
                                    <p:animRot by="21600000">
                                      <p:cBhvr additive="base">
                                        <p:cTn id="39" dur="1000" fill="hold">
                                          <p:stCondLst>
                                            <p:cond delay="0"/>
                                          </p:stCondLst>
                                        </p:cTn>
                                        <p:tgtEl>
                                          <p:spTgt spid="21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 grpId="0" animBg="1"/>
      <p:bldP spid="2165" grpId="1" animBg="1"/>
      <p:bldP spid="2165" grpId="2" animBg="1"/>
      <p:bldP spid="2165" grpId="3" animBg="1"/>
      <p:bldP spid="2166" grpId="4"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9" name="标题 2168"/>
          <p:cNvSpPr/>
          <p:nvPr>
            <p:ph type="title" idx="4294967295"/>
          </p:nvPr>
        </p:nvSpPr>
        <p:spPr>
          <a:ln/>
        </p:spPr>
        <p:txBody>
          <a:bodyPr anchor="ctr" anchorCtr="0"/>
          <a:p>
            <a:r>
              <a:rPr lang="zh-CN" altLang="en-US">
                <a:solidFill>
                  <a:schemeClr val="bg1"/>
                </a:solidFill>
              </a:rPr>
              <a:t>特点</a:t>
            </a:r>
            <a:endParaRPr lang="zh-CN" altLang="en-US">
              <a:solidFill>
                <a:schemeClr val="bg1"/>
              </a:solidFill>
            </a:endParaRPr>
          </a:p>
        </p:txBody>
      </p:sp>
      <p:pic>
        <p:nvPicPr>
          <p:cNvPr id="2170" name="图片 2169"/>
          <p:cNvPicPr>
            <a:picLocks noChangeAspect="1"/>
          </p:cNvPicPr>
          <p:nvPr/>
        </p:nvPicPr>
        <p:blipFill>
          <a:blip r:embed="rId1"/>
          <a:stretch>
            <a:fillRect/>
          </a:stretch>
        </p:blipFill>
        <p:spPr>
          <a:xfrm>
            <a:off x="6011863" y="2636838"/>
            <a:ext cx="2771775" cy="3419475"/>
          </a:xfrm>
          <a:prstGeom prst="rect">
            <a:avLst/>
          </a:prstGeom>
          <a:noFill/>
          <a:ln w="9525">
            <a:noFill/>
          </a:ln>
        </p:spPr>
      </p:pic>
      <p:sp>
        <p:nvSpPr>
          <p:cNvPr id="2171" name="矩形 2170"/>
          <p:cNvSpPr/>
          <p:nvPr/>
        </p:nvSpPr>
        <p:spPr>
          <a:xfrm>
            <a:off x="457200" y="1600200"/>
            <a:ext cx="5770563" cy="4525963"/>
          </a:xfrm>
          <a:prstGeom prst="rect">
            <a:avLst/>
          </a:prstGeom>
          <a:noFill/>
          <a:ln w="9525">
            <a:noFill/>
          </a:ln>
        </p:spPr>
        <p:txBody>
          <a:bodyPr/>
          <a:lstStyle>
            <a:lvl1pPr marL="342900" lvl="0" indent="-342900" algn="l" defTabSz="914400" rtl="0" eaLnBrk="0" fontAlgn="base" latinLnBrk="0" hangingPunct="0">
              <a:lnSpc>
                <a:spcPct val="100000"/>
              </a:lnSpc>
              <a:spcBef>
                <a:spcPct val="20000"/>
              </a:spcBef>
              <a:spcAft>
                <a:spcPct val="0"/>
              </a:spcAft>
              <a:buClrTx/>
              <a:buSzPct val="100000"/>
              <a:buFontTx/>
              <a:buChar char="•"/>
              <a:defRPr sz="2800" u="none" kern="1200">
                <a:solidFill>
                  <a:schemeClr val="tx1"/>
                </a:solidFill>
                <a:latin typeface="Arial" panose="020B0604020202020204" pitchFamily="34" charset="0"/>
                <a:ea typeface="宋体" panose="02010600030101010101" pitchFamily="2" charset="-122"/>
              </a:defRPr>
            </a:lvl1pPr>
            <a:lvl2pPr marL="742950" lvl="1" indent="-285750" algn="l" defTabSz="914400" rtl="0" eaLnBrk="0" fontAlgn="base" latinLnBrk="0" hangingPunct="0">
              <a:lnSpc>
                <a:spcPct val="100000"/>
              </a:lnSpc>
              <a:spcBef>
                <a:spcPct val="20000"/>
              </a:spcBef>
              <a:spcAft>
                <a:spcPct val="0"/>
              </a:spcAft>
              <a:buClrTx/>
              <a:buSzPct val="100000"/>
              <a:buFontTx/>
              <a:buChar char="–"/>
              <a:defRPr sz="2400" u="none" kern="1200">
                <a:solidFill>
                  <a:schemeClr val="tx1"/>
                </a:solidFill>
                <a:latin typeface="Arial" panose="020B0604020202020204" pitchFamily="34" charset="0"/>
                <a:ea typeface="宋体" panose="02010600030101010101" pitchFamily="2" charset="-122"/>
              </a:defRPr>
            </a:lvl2pPr>
            <a:lvl3pPr marL="1143000" lvl="2" indent="-228600" algn="l" defTabSz="914400" rtl="0" eaLnBrk="0" fontAlgn="base" latinLnBrk="0" hangingPunct="0">
              <a:lnSpc>
                <a:spcPct val="100000"/>
              </a:lnSpc>
              <a:spcBef>
                <a:spcPct val="20000"/>
              </a:spcBef>
              <a:spcAft>
                <a:spcPct val="0"/>
              </a:spcAft>
              <a:buClrTx/>
              <a:buSzPct val="100000"/>
              <a:buFontTx/>
              <a:buChar char="•"/>
              <a:defRPr sz="2000" u="none" kern="1200">
                <a:solidFill>
                  <a:schemeClr val="tx1"/>
                </a:solidFill>
                <a:latin typeface="Arial" panose="020B0604020202020204" pitchFamily="34" charset="0"/>
                <a:ea typeface="宋体" panose="02010600030101010101" pitchFamily="2" charset="-122"/>
              </a:defRPr>
            </a:lvl3pPr>
            <a:lvl4pPr marL="1600200" lvl="3" indent="-228600" algn="l" defTabSz="914400" rtl="0" eaLnBrk="0" fontAlgn="base" latinLnBrk="0" hangingPunct="0">
              <a:lnSpc>
                <a:spcPct val="100000"/>
              </a:lnSpc>
              <a:spcBef>
                <a:spcPct val="20000"/>
              </a:spcBef>
              <a:spcAft>
                <a:spcPct val="0"/>
              </a:spcAft>
              <a:buClrTx/>
              <a:buSzPct val="100000"/>
              <a:buFontTx/>
              <a:buChar char="–"/>
              <a:defRPr sz="1800" u="none" kern="1200">
                <a:solidFill>
                  <a:schemeClr val="tx1"/>
                </a:solidFill>
                <a:latin typeface="Arial" panose="020B0604020202020204" pitchFamily="34" charset="0"/>
                <a:ea typeface="宋体" panose="02010600030101010101" pitchFamily="2" charset="-122"/>
              </a:defRPr>
            </a:lvl4pPr>
            <a:lvl5pPr marL="2057400" lvl="4" indent="-228600" algn="l" defTabSz="914400" rtl="0" eaLnBrk="0" fontAlgn="base" latinLnBrk="0" hangingPunct="0">
              <a:lnSpc>
                <a:spcPct val="100000"/>
              </a:lnSpc>
              <a:spcBef>
                <a:spcPct val="20000"/>
              </a:spcBef>
              <a:spcAft>
                <a:spcPct val="0"/>
              </a:spcAft>
              <a:buClrTx/>
              <a:buSzPct val="100000"/>
              <a:buFontTx/>
              <a:buChar char="»"/>
              <a:defRPr sz="1800" u="none" kern="1200">
                <a:solidFill>
                  <a:schemeClr val="tx1"/>
                </a:solidFill>
                <a:latin typeface="Arial" panose="020B0604020202020204" pitchFamily="34" charset="0"/>
                <a:ea typeface="宋体" panose="02010600030101010101" pitchFamily="2" charset="-122"/>
              </a:defRPr>
            </a:lvl5pPr>
          </a:lstStyle>
          <a:p>
            <a:pPr lvl="0"/>
            <a:r>
              <a:rPr lang="zh-CN" altLang="en-US">
                <a:solidFill>
                  <a:schemeClr val="bg1"/>
                </a:solidFill>
              </a:rPr>
              <a:t>监测面广：漏电流、温度、过电压、欠电压、过流、雷击</a:t>
            </a:r>
            <a:endParaRPr lang="en-US" altLang="zh-CN">
              <a:solidFill>
                <a:schemeClr val="bg1"/>
              </a:solidFill>
            </a:endParaRPr>
          </a:p>
          <a:p>
            <a:pPr lvl="0"/>
            <a:r>
              <a:rPr lang="zh-CN" altLang="en-US">
                <a:solidFill>
                  <a:schemeClr val="bg1"/>
                </a:solidFill>
              </a:rPr>
              <a:t>报警：可根据现场情况进行报警数据调整</a:t>
            </a:r>
            <a:endParaRPr lang="zh-CN" altLang="en-US">
              <a:solidFill>
                <a:schemeClr val="bg1"/>
              </a:solidFill>
            </a:endParaRPr>
          </a:p>
          <a:p>
            <a:pPr lvl="0"/>
            <a:r>
              <a:rPr lang="zh-CN" altLang="en-US">
                <a:solidFill>
                  <a:schemeClr val="bg1"/>
                </a:solidFill>
              </a:rPr>
              <a:t>联网：组成监控系统</a:t>
            </a:r>
            <a:endParaRPr lang="zh-CN" altLang="en-US">
              <a:solidFill>
                <a:schemeClr val="bg1"/>
              </a:solidFill>
            </a:endParaRPr>
          </a:p>
          <a:p>
            <a:pPr lvl="0"/>
            <a:r>
              <a:rPr lang="zh-CN" altLang="en-US">
                <a:solidFill>
                  <a:schemeClr val="bg1"/>
                </a:solidFill>
              </a:rPr>
              <a:t>报警延时：防止误报警</a:t>
            </a:r>
            <a:endParaRPr lang="zh-CN" altLang="en-US">
              <a:solidFill>
                <a:schemeClr val="bg1"/>
              </a:solidFill>
            </a:endParaRPr>
          </a:p>
          <a:p>
            <a:pPr lvl="0"/>
            <a:r>
              <a:rPr lang="zh-CN" altLang="en-US">
                <a:solidFill>
                  <a:schemeClr val="bg1"/>
                </a:solidFill>
              </a:rPr>
              <a:t>脱扣：可以选择对主电路脱扣处理</a:t>
            </a:r>
            <a:endParaRPr lang="zh-CN"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4" name="Rectangle 2"/>
          <p:cNvSpPr>
            <a:spLocks noGrp="1"/>
          </p:cNvSpPr>
          <p:nvPr>
            <p:ph type="title" idx="4294967295"/>
          </p:nvPr>
        </p:nvSpPr>
        <p:spPr>
          <a:ln/>
        </p:spPr>
        <p:txBody>
          <a:bodyPr wrap="square" lIns="91440" tIns="45720" rIns="91440" bIns="45720" anchor="ctr" anchorCtr="0"/>
          <a:p>
            <a:pPr algn="l" eaLnBrk="1" hangingPunct="1"/>
            <a:r>
              <a:rPr lang="zh-CN" altLang="en-US" sz="4000" b="1">
                <a:solidFill>
                  <a:schemeClr val="bg1"/>
                </a:solidFill>
                <a:effectLst>
                  <a:outerShdw blurRad="38100" dist="38100" dir="2700000">
                    <a:srgbClr val="C0C0C0"/>
                  </a:outerShdw>
                </a:effectLst>
                <a:ea typeface="华文中宋" charset="-122"/>
              </a:rPr>
              <a:t>结束语</a:t>
            </a:r>
            <a:r>
              <a:rPr lang="en-US" altLang="zh-CN" sz="4000" b="1">
                <a:solidFill>
                  <a:schemeClr val="bg1"/>
                </a:solidFill>
                <a:effectLst>
                  <a:outerShdw blurRad="38100" dist="38100" dir="2700000">
                    <a:srgbClr val="C0C0C0"/>
                  </a:outerShdw>
                </a:effectLst>
                <a:ea typeface="华文中宋" charset="-122"/>
              </a:rPr>
              <a:t>:</a:t>
            </a:r>
            <a:r>
              <a:rPr lang="zh-CN" altLang="en-US" sz="2400" b="1">
                <a:solidFill>
                  <a:schemeClr val="bg1"/>
                </a:solidFill>
                <a:effectLst>
                  <a:outerShdw blurRad="38100" dist="38100" dir="2700000">
                    <a:srgbClr val="C0C0C0"/>
                  </a:outerShdw>
                </a:effectLst>
                <a:ea typeface="华文中宋" charset="-122"/>
              </a:rPr>
              <a:t>减少和降低电气火灾是我们的责任和目标</a:t>
            </a:r>
            <a:endParaRPr lang="zh-CN" altLang="en-US" sz="2400" b="1">
              <a:solidFill>
                <a:schemeClr val="bg1"/>
              </a:solidFill>
              <a:effectLst>
                <a:outerShdw blurRad="38100" dist="38100" dir="2700000">
                  <a:srgbClr val="C0C0C0"/>
                </a:outerShdw>
              </a:effectLst>
              <a:ea typeface="华文中宋" charset="-122"/>
            </a:endParaRPr>
          </a:p>
        </p:txBody>
      </p:sp>
      <p:sp>
        <p:nvSpPr>
          <p:cNvPr id="2175" name="Rectangle 3"/>
          <p:cNvSpPr/>
          <p:nvPr>
            <p:ph type="body" idx="4294967295"/>
          </p:nvPr>
        </p:nvSpPr>
        <p:spPr>
          <a:xfrm>
            <a:off x="684213" y="2924175"/>
            <a:ext cx="8229600" cy="965200"/>
          </a:xfrm>
          <a:ln/>
        </p:spPr>
        <p:txBody>
          <a:bodyPr wrap="square" lIns="91440" tIns="45720" rIns="91440" bIns="45720" anchor="t" anchorCtr="0"/>
          <a:p>
            <a:pPr algn="ctr" eaLnBrk="1" hangingPunct="1">
              <a:buNone/>
            </a:pPr>
            <a:endParaRPr lang="en-US" altLang="zh-CN" sz="3600" b="1">
              <a:solidFill>
                <a:schemeClr val="bg1"/>
              </a:solidFill>
            </a:endParaRPr>
          </a:p>
          <a:p>
            <a:pPr algn="ctr" eaLnBrk="1" hangingPunct="1">
              <a:buNone/>
            </a:pPr>
            <a:r>
              <a:rPr lang="en-US" altLang="zh-CN" sz="3600" b="1">
                <a:solidFill>
                  <a:schemeClr val="bg1"/>
                </a:solidFill>
              </a:rPr>
              <a:t>THANKS!</a:t>
            </a:r>
            <a:endParaRPr lang="en-US" altLang="zh-CN" sz="3600" b="1">
              <a:solidFill>
                <a:schemeClr val="bg1"/>
              </a:solidFill>
            </a:endParaRPr>
          </a:p>
          <a:p>
            <a:pPr eaLnBrk="1" hangingPunct="1"/>
            <a:endParaRPr lang="en-US" altLang="zh-CN" sz="3600">
              <a:solidFill>
                <a:schemeClr val="bg1"/>
              </a:solidFill>
            </a:endParaRPr>
          </a:p>
        </p:txBody>
      </p:sp>
      <p:pic>
        <p:nvPicPr>
          <p:cNvPr id="2176" name="Picture 4"/>
          <p:cNvPicPr>
            <a:picLocks noChangeAspect="1"/>
          </p:cNvPicPr>
          <p:nvPr/>
        </p:nvPicPr>
        <p:blipFill>
          <a:blip r:embed="rId1"/>
          <a:stretch>
            <a:fillRect/>
          </a:stretch>
        </p:blipFill>
        <p:spPr>
          <a:xfrm>
            <a:off x="8201025" y="5819775"/>
            <a:ext cx="942975" cy="10382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9" name="标题 2178"/>
          <p:cNvSpPr/>
          <p:nvPr>
            <p:ph type="title" idx="4294967295"/>
          </p:nvPr>
        </p:nvSpPr>
        <p:spPr>
          <a:ln/>
        </p:spPr>
        <p:txBody>
          <a:bodyPr anchor="ctr" anchorCtr="0"/>
          <a:p/>
        </p:txBody>
      </p:sp>
      <p:pic>
        <p:nvPicPr>
          <p:cNvPr id="2180" name="内容占位符 2179"/>
          <p:cNvPicPr>
            <a:picLocks noChangeAspect="1"/>
          </p:cNvPicPr>
          <p:nvPr>
            <p:ph idx="1"/>
          </p:nvPr>
        </p:nvPicPr>
        <p:blipFill>
          <a:blip r:embed="rId1"/>
          <a:stretch>
            <a:fillRect/>
          </a:stretch>
        </p:blipFill>
        <p:spPr>
          <a:xfrm>
            <a:off x="3708400" y="2420938"/>
            <a:ext cx="1870075" cy="4008437"/>
          </a:xfrm>
          <a:prstGeom prst="rect">
            <a:avLst/>
          </a:prstGeom>
          <a:ln/>
        </p:spPr>
      </p:pic>
      <p:sp>
        <p:nvSpPr>
          <p:cNvPr id="2181" name="矩形 2180"/>
          <p:cNvSpPr/>
          <p:nvPr/>
        </p:nvSpPr>
        <p:spPr>
          <a:xfrm>
            <a:off x="2771775" y="1412875"/>
            <a:ext cx="4441825" cy="914400"/>
          </a:xfrm>
          <a:prstGeom prst="rect">
            <a:avLst/>
          </a:prstGeom>
          <a:noFill/>
          <a:ln w="9525">
            <a:noFill/>
          </a:ln>
        </p:spPr>
        <p:txBody>
          <a:bodyPr anchor="ctr" anchorCtr="0"/>
          <a:lstStyle>
            <a:lvl1pPr marL="0" lvl="0" indent="0" algn="ctr" defTabSz="914400" rtl="0" eaLnBrk="0" fontAlgn="base" hangingPunct="0">
              <a:lnSpc>
                <a:spcPct val="100000"/>
              </a:lnSpc>
              <a:spcBef>
                <a:spcPct val="0"/>
              </a:spcBef>
              <a:spcAft>
                <a:spcPct val="0"/>
              </a:spcAft>
              <a:buSzPct val="100000"/>
              <a:buNone/>
              <a:defRPr sz="4400" u="none" kern="1200">
                <a:solidFill>
                  <a:schemeClr val="tx2"/>
                </a:solidFill>
                <a:latin typeface="Arial" panose="020B0604020202020204"/>
                <a:ea typeface="宋体" panose="02010600030101010101" pitchFamily="2" charset="-122"/>
              </a:defRPr>
            </a:lvl1pPr>
            <a:lvl2pPr marL="0" lvl="1" indent="0" algn="ctr" defTabSz="914400" rtl="0" eaLnBrk="0" fontAlgn="base" hangingPunct="0">
              <a:lnSpc>
                <a:spcPct val="100000"/>
              </a:lnSpc>
              <a:spcBef>
                <a:spcPct val="0"/>
              </a:spcBef>
              <a:spcAft>
                <a:spcPct val="0"/>
              </a:spcAft>
              <a:buSzPct val="100000"/>
              <a:buNone/>
              <a:defRPr sz="4400" u="none" kern="1200">
                <a:solidFill>
                  <a:schemeClr val="tx2"/>
                </a:solidFill>
                <a:latin typeface="Arial" panose="020B0604020202020204" pitchFamily="34" charset="0"/>
                <a:ea typeface="宋体" panose="02010600030101010101" pitchFamily="2" charset="-122"/>
              </a:defRPr>
            </a:lvl2pPr>
            <a:lvl3pPr marL="0" lvl="2" indent="0" algn="ctr" defTabSz="914400" rtl="0" eaLnBrk="0" fontAlgn="base" hangingPunct="0">
              <a:lnSpc>
                <a:spcPct val="100000"/>
              </a:lnSpc>
              <a:spcBef>
                <a:spcPct val="0"/>
              </a:spcBef>
              <a:spcAft>
                <a:spcPct val="0"/>
              </a:spcAft>
              <a:buSzPct val="100000"/>
              <a:buNone/>
              <a:defRPr sz="4400" u="none" kern="1200">
                <a:solidFill>
                  <a:schemeClr val="tx2"/>
                </a:solidFill>
                <a:latin typeface="Arial" panose="020B0604020202020204" pitchFamily="34" charset="0"/>
                <a:ea typeface="宋体" panose="02010600030101010101" pitchFamily="2" charset="-122"/>
              </a:defRPr>
            </a:lvl3pPr>
            <a:lvl4pPr marL="0" lvl="3" indent="0" algn="ctr" defTabSz="914400" rtl="0" eaLnBrk="0" fontAlgn="base" hangingPunct="0">
              <a:lnSpc>
                <a:spcPct val="100000"/>
              </a:lnSpc>
              <a:spcBef>
                <a:spcPct val="0"/>
              </a:spcBef>
              <a:spcAft>
                <a:spcPct val="0"/>
              </a:spcAft>
              <a:buSzPct val="100000"/>
              <a:buNone/>
              <a:defRPr sz="4400" u="none" kern="1200">
                <a:solidFill>
                  <a:schemeClr val="tx2"/>
                </a:solidFill>
                <a:latin typeface="Arial" panose="020B0604020202020204" pitchFamily="34" charset="0"/>
                <a:ea typeface="宋体" panose="02010600030101010101" pitchFamily="2" charset="-122"/>
              </a:defRPr>
            </a:lvl4pPr>
            <a:lvl5pPr marL="0" lvl="4" indent="0" algn="ctr" defTabSz="914400" rtl="0" eaLnBrk="0" fontAlgn="base" hangingPunct="0">
              <a:lnSpc>
                <a:spcPct val="100000"/>
              </a:lnSpc>
              <a:spcBef>
                <a:spcPct val="0"/>
              </a:spcBef>
              <a:spcAft>
                <a:spcPct val="0"/>
              </a:spcAft>
              <a:buSzPct val="100000"/>
              <a:buNone/>
              <a:defRPr sz="4400" u="none" kern="1200">
                <a:solidFill>
                  <a:schemeClr val="tx2"/>
                </a:solidFill>
                <a:latin typeface="Arial" panose="020B0604020202020204" pitchFamily="34" charset="0"/>
                <a:ea typeface="宋体" panose="02010600030101010101" pitchFamily="2" charset="-122"/>
              </a:defRPr>
            </a:lvl5pPr>
          </a:lstStyle>
          <a:p>
            <a:pPr lvl="0"/>
            <a:r>
              <a:rPr lang="en-US" altLang="zh-CN">
                <a:solidFill>
                  <a:srgbClr val="FD0000"/>
                </a:solidFill>
              </a:rPr>
              <a:t>Any</a:t>
            </a:r>
            <a:r>
              <a:rPr lang="en-US" altLang="zh-CN" b="1">
                <a:solidFill>
                  <a:srgbClr val="FD0000"/>
                </a:solidFill>
              </a:rPr>
              <a:t> </a:t>
            </a:r>
            <a:r>
              <a:rPr lang="en-US" altLang="zh-CN">
                <a:solidFill>
                  <a:srgbClr val="FD0000"/>
                </a:solidFill>
              </a:rPr>
              <a:t>Questions</a:t>
            </a:r>
            <a:r>
              <a:rPr lang="en-US" altLang="zh-CN" b="1">
                <a:solidFill>
                  <a:srgbClr val="FD0000"/>
                </a:solidFill>
              </a:rPr>
              <a:t>?</a:t>
            </a:r>
            <a:endParaRPr lang="en-US" altLang="zh-CN" b="1">
              <a:solidFill>
                <a:srgbClr val="FD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2625" y="3968750"/>
            <a:ext cx="30664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9305" y="4149090"/>
            <a:ext cx="10242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6" name="文本占位符 2055"/>
          <p:cNvSpPr/>
          <p:nvPr>
            <p:ph type="body" idx="4294967295"/>
          </p:nvPr>
        </p:nvSpPr>
        <p:spPr>
          <a:xfrm>
            <a:off x="0" y="1600200"/>
            <a:ext cx="9144000" cy="4525963"/>
          </a:xfrm>
          <a:ln/>
        </p:spPr>
        <p:txBody>
          <a:bodyPr/>
          <a:p>
            <a:pPr>
              <a:buNone/>
            </a:pPr>
            <a:r>
              <a:rPr lang="zh-CN" altLang="en-US">
                <a:solidFill>
                  <a:schemeClr val="bg1"/>
                </a:solidFill>
              </a:rPr>
              <a:t>        </a:t>
            </a:r>
            <a:r>
              <a:rPr lang="en-US" altLang="zh-CN">
                <a:solidFill>
                  <a:schemeClr val="bg1"/>
                </a:solidFill>
              </a:rPr>
              <a:t>2019</a:t>
            </a:r>
            <a:r>
              <a:rPr lang="zh-CN" altLang="en-US">
                <a:solidFill>
                  <a:schemeClr val="bg1"/>
                </a:solidFill>
              </a:rPr>
              <a:t>年和</a:t>
            </a:r>
            <a:r>
              <a:rPr lang="en-US" altLang="zh-CN">
                <a:solidFill>
                  <a:schemeClr val="bg1"/>
                </a:solidFill>
              </a:rPr>
              <a:t>2019</a:t>
            </a:r>
            <a:r>
              <a:rPr lang="zh-CN" altLang="en-US">
                <a:solidFill>
                  <a:schemeClr val="bg1"/>
                </a:solidFill>
              </a:rPr>
              <a:t>年我国发生火灾</a:t>
            </a:r>
            <a:r>
              <a:rPr lang="en-US" altLang="zh-CN">
                <a:solidFill>
                  <a:schemeClr val="bg1"/>
                </a:solidFill>
              </a:rPr>
              <a:t>300356</a:t>
            </a:r>
            <a:r>
              <a:rPr lang="zh-CN" altLang="en-US">
                <a:solidFill>
                  <a:schemeClr val="bg1"/>
                </a:solidFill>
              </a:rPr>
              <a:t>起（不包含森林、草原、军队、矿井地下部分火灾），发生电气火灾</a:t>
            </a:r>
            <a:r>
              <a:rPr lang="en-US" altLang="zh-CN">
                <a:solidFill>
                  <a:schemeClr val="bg1"/>
                </a:solidFill>
              </a:rPr>
              <a:t>86846</a:t>
            </a:r>
            <a:r>
              <a:rPr lang="zh-CN" altLang="en-US">
                <a:solidFill>
                  <a:schemeClr val="bg1"/>
                </a:solidFill>
              </a:rPr>
              <a:t>起，比例为</a:t>
            </a:r>
            <a:r>
              <a:rPr lang="en-US" altLang="zh-CN">
                <a:solidFill>
                  <a:schemeClr val="bg1"/>
                </a:solidFill>
              </a:rPr>
              <a:t>28.9%</a:t>
            </a:r>
            <a:r>
              <a:rPr lang="zh-CN" altLang="en-US">
                <a:solidFill>
                  <a:schemeClr val="bg1"/>
                </a:solidFill>
              </a:rPr>
              <a:t>。</a:t>
            </a:r>
            <a:endParaRPr lang="zh-CN" altLang="en-US">
              <a:solidFill>
                <a:schemeClr val="bg1"/>
              </a:solidFill>
            </a:endParaRPr>
          </a:p>
          <a:p>
            <a:pPr>
              <a:buNone/>
            </a:pPr>
            <a:r>
              <a:rPr lang="zh-CN" altLang="en-US">
                <a:solidFill>
                  <a:schemeClr val="bg1"/>
                </a:solidFill>
              </a:rPr>
              <a:t>        总体趋势是电气火灾发生的起数不断增加，所占比例也是不断增加。</a:t>
            </a:r>
            <a:endParaRPr lang="zh-CN"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9" name="文本占位符 2058"/>
          <p:cNvSpPr/>
          <p:nvPr>
            <p:ph type="body" idx="4294967295"/>
          </p:nvPr>
        </p:nvSpPr>
        <p:spPr>
          <a:xfrm>
            <a:off x="539750" y="333375"/>
            <a:ext cx="8604250" cy="6119813"/>
          </a:xfrm>
          <a:ln/>
        </p:spPr>
        <p:txBody>
          <a:bodyPr/>
          <a:p>
            <a:pPr>
              <a:lnSpc>
                <a:spcPct val="80000"/>
              </a:lnSpc>
              <a:spcBef>
                <a:spcPct val="0"/>
              </a:spcBef>
              <a:buNone/>
            </a:pPr>
            <a:r>
              <a:rPr lang="zh-CN" altLang="en-US" sz="1800">
                <a:solidFill>
                  <a:schemeClr val="bg1"/>
                </a:solidFill>
              </a:rPr>
              <a:t>   </a:t>
            </a:r>
            <a:r>
              <a:rPr lang="zh-CN" altLang="en-US" sz="2400">
                <a:solidFill>
                  <a:schemeClr val="bg1"/>
                </a:solidFill>
              </a:rPr>
              <a:t>近期电气火灾事故多发，人员生命财产损失严重。</a:t>
            </a:r>
            <a:endParaRPr lang="zh-CN" altLang="en-US" sz="2400">
              <a:solidFill>
                <a:schemeClr val="bg1"/>
              </a:solidFill>
            </a:endParaRPr>
          </a:p>
          <a:p>
            <a:pPr>
              <a:lnSpc>
                <a:spcPct val="80000"/>
              </a:lnSpc>
              <a:spcBef>
                <a:spcPct val="0"/>
              </a:spcBef>
              <a:buNone/>
            </a:pPr>
            <a:endParaRPr lang="zh-CN" altLang="en-US" sz="2400">
              <a:solidFill>
                <a:schemeClr val="bg1"/>
              </a:solidFill>
            </a:endParaRPr>
          </a:p>
          <a:p>
            <a:pPr>
              <a:lnSpc>
                <a:spcPct val="80000"/>
              </a:lnSpc>
              <a:spcBef>
                <a:spcPct val="0"/>
              </a:spcBef>
              <a:buNone/>
            </a:pPr>
            <a:r>
              <a:rPr lang="en-US" altLang="zh-CN" sz="2400">
                <a:solidFill>
                  <a:schemeClr val="bg1"/>
                </a:solidFill>
              </a:rPr>
              <a:t>1</a:t>
            </a:r>
            <a:r>
              <a:rPr lang="zh-CN" altLang="en-US" sz="2400">
                <a:solidFill>
                  <a:schemeClr val="bg1"/>
                </a:solidFill>
              </a:rPr>
              <a:t>、 </a:t>
            </a:r>
            <a:r>
              <a:rPr lang="en-US" altLang="zh-CN" sz="2400">
                <a:solidFill>
                  <a:schemeClr val="bg1"/>
                </a:solidFill>
              </a:rPr>
              <a:t>2019</a:t>
            </a:r>
            <a:r>
              <a:rPr lang="zh-CN" altLang="en-US" sz="2400">
                <a:solidFill>
                  <a:schemeClr val="bg1"/>
                </a:solidFill>
              </a:rPr>
              <a:t>年</a:t>
            </a:r>
            <a:r>
              <a:rPr lang="en-US" altLang="zh-CN" sz="2400">
                <a:solidFill>
                  <a:schemeClr val="bg1"/>
                </a:solidFill>
              </a:rPr>
              <a:t>8</a:t>
            </a:r>
            <a:r>
              <a:rPr lang="zh-CN" altLang="en-US" sz="2400">
                <a:solidFill>
                  <a:schemeClr val="bg1"/>
                </a:solidFill>
              </a:rPr>
              <a:t>月</a:t>
            </a:r>
            <a:r>
              <a:rPr lang="en-US" altLang="zh-CN" sz="2400">
                <a:solidFill>
                  <a:schemeClr val="bg1"/>
                </a:solidFill>
              </a:rPr>
              <a:t>6</a:t>
            </a:r>
            <a:r>
              <a:rPr lang="zh-CN" altLang="en-US" sz="2400">
                <a:solidFill>
                  <a:schemeClr val="bg1"/>
                </a:solidFill>
              </a:rPr>
              <a:t>日，山东省招远市玲南矿业公司罗山金矿盲竖井发生一起电缆起火事故，</a:t>
            </a:r>
            <a:r>
              <a:rPr lang="en-US" altLang="zh-CN" sz="2400">
                <a:solidFill>
                  <a:schemeClr val="bg1"/>
                </a:solidFill>
              </a:rPr>
              <a:t>313</a:t>
            </a:r>
            <a:r>
              <a:rPr lang="zh-CN" altLang="en-US" sz="2400">
                <a:solidFill>
                  <a:schemeClr val="bg1"/>
                </a:solidFill>
              </a:rPr>
              <a:t>名作业人员安全升井，</a:t>
            </a:r>
            <a:r>
              <a:rPr lang="en-US" altLang="zh-CN" sz="2400">
                <a:solidFill>
                  <a:schemeClr val="bg1"/>
                </a:solidFill>
              </a:rPr>
              <a:t>16</a:t>
            </a:r>
            <a:r>
              <a:rPr lang="zh-CN" altLang="en-US" sz="2400">
                <a:solidFill>
                  <a:schemeClr val="bg1"/>
                </a:solidFill>
              </a:rPr>
              <a:t>人遇难；</a:t>
            </a:r>
            <a:endParaRPr lang="zh-CN" altLang="en-US" sz="2400">
              <a:solidFill>
                <a:schemeClr val="bg1"/>
              </a:solidFill>
            </a:endParaRPr>
          </a:p>
          <a:p>
            <a:pPr>
              <a:lnSpc>
                <a:spcPct val="80000"/>
              </a:lnSpc>
              <a:spcBef>
                <a:spcPct val="0"/>
              </a:spcBef>
              <a:buNone/>
            </a:pPr>
            <a:endParaRPr lang="zh-CN" altLang="en-US" sz="2400">
              <a:solidFill>
                <a:schemeClr val="bg1"/>
              </a:solidFill>
            </a:endParaRPr>
          </a:p>
          <a:p>
            <a:pPr>
              <a:lnSpc>
                <a:spcPct val="80000"/>
              </a:lnSpc>
              <a:spcBef>
                <a:spcPct val="0"/>
              </a:spcBef>
              <a:buNone/>
            </a:pPr>
            <a:r>
              <a:rPr lang="en-US" altLang="zh-CN" sz="2400">
                <a:solidFill>
                  <a:schemeClr val="bg1"/>
                </a:solidFill>
              </a:rPr>
              <a:t>2</a:t>
            </a:r>
            <a:r>
              <a:rPr lang="zh-CN" altLang="en-US" sz="2400">
                <a:solidFill>
                  <a:schemeClr val="bg1"/>
                </a:solidFill>
              </a:rPr>
              <a:t>、</a:t>
            </a:r>
            <a:r>
              <a:rPr lang="en-US" altLang="zh-CN" sz="2400">
                <a:solidFill>
                  <a:schemeClr val="bg1"/>
                </a:solidFill>
              </a:rPr>
              <a:t>2019</a:t>
            </a:r>
            <a:r>
              <a:rPr lang="zh-CN" altLang="en-US" sz="2400">
                <a:solidFill>
                  <a:schemeClr val="bg1"/>
                </a:solidFill>
              </a:rPr>
              <a:t>年</a:t>
            </a:r>
            <a:r>
              <a:rPr lang="en-US" altLang="zh-CN" sz="2400">
                <a:solidFill>
                  <a:schemeClr val="bg1"/>
                </a:solidFill>
              </a:rPr>
              <a:t>8</a:t>
            </a:r>
            <a:r>
              <a:rPr lang="zh-CN" altLang="en-US" sz="2400">
                <a:solidFill>
                  <a:schemeClr val="bg1"/>
                </a:solidFill>
              </a:rPr>
              <a:t>月</a:t>
            </a:r>
            <a:r>
              <a:rPr lang="en-US" altLang="zh-CN" sz="2400">
                <a:solidFill>
                  <a:schemeClr val="bg1"/>
                </a:solidFill>
              </a:rPr>
              <a:t>28</a:t>
            </a:r>
            <a:r>
              <a:rPr lang="zh-CN" altLang="en-US" sz="2400">
                <a:solidFill>
                  <a:schemeClr val="bg1"/>
                </a:solidFill>
              </a:rPr>
              <a:t>日，沈阳万达广场售楼处电气火灾，</a:t>
            </a:r>
            <a:r>
              <a:rPr lang="en-US" altLang="zh-CN" sz="2400">
                <a:solidFill>
                  <a:schemeClr val="bg1"/>
                </a:solidFill>
              </a:rPr>
              <a:t>9</a:t>
            </a:r>
            <a:r>
              <a:rPr lang="zh-CN" altLang="en-US" sz="2400">
                <a:solidFill>
                  <a:schemeClr val="bg1"/>
                </a:solidFill>
              </a:rPr>
              <a:t>人伤</a:t>
            </a:r>
            <a:r>
              <a:rPr lang="en-US" altLang="zh-CN" sz="2400">
                <a:solidFill>
                  <a:schemeClr val="bg1"/>
                </a:solidFill>
              </a:rPr>
              <a:t>9</a:t>
            </a:r>
            <a:r>
              <a:rPr lang="zh-CN" altLang="en-US" sz="2400">
                <a:solidFill>
                  <a:schemeClr val="bg1"/>
                </a:solidFill>
              </a:rPr>
              <a:t>人亡。</a:t>
            </a:r>
            <a:endParaRPr lang="zh-CN" altLang="en-US" sz="2400">
              <a:solidFill>
                <a:schemeClr val="bg1"/>
              </a:solidFill>
            </a:endParaRPr>
          </a:p>
          <a:p>
            <a:pPr>
              <a:lnSpc>
                <a:spcPct val="80000"/>
              </a:lnSpc>
              <a:spcBef>
                <a:spcPct val="0"/>
              </a:spcBef>
              <a:buNone/>
            </a:pPr>
            <a:r>
              <a:rPr lang="en-US" altLang="zh-CN" sz="2400">
                <a:solidFill>
                  <a:schemeClr val="bg1"/>
                </a:solidFill>
              </a:rPr>
              <a:t>3</a:t>
            </a:r>
            <a:r>
              <a:rPr lang="zh-CN" altLang="en-US" sz="2400">
                <a:solidFill>
                  <a:schemeClr val="bg1"/>
                </a:solidFill>
              </a:rPr>
              <a:t>、</a:t>
            </a:r>
            <a:r>
              <a:rPr lang="en-US" altLang="zh-CN" sz="2400">
                <a:solidFill>
                  <a:schemeClr val="bg1"/>
                </a:solidFill>
              </a:rPr>
              <a:t>……</a:t>
            </a:r>
            <a:endParaRPr lang="en-US" altLang="zh-CN" sz="2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2" name="标题 2061"/>
          <p:cNvSpPr/>
          <p:nvPr>
            <p:ph type="title" idx="4294967295"/>
          </p:nvPr>
        </p:nvSpPr>
        <p:spPr>
          <a:ln/>
        </p:spPr>
        <p:txBody>
          <a:bodyPr anchor="ctr" anchorCtr="0"/>
          <a:p>
            <a:r>
              <a:rPr lang="en-US" altLang="zh-CN">
                <a:solidFill>
                  <a:schemeClr val="bg1"/>
                </a:solidFill>
              </a:rPr>
              <a:t>1</a:t>
            </a:r>
            <a:r>
              <a:rPr lang="zh-CN" altLang="en-US">
                <a:solidFill>
                  <a:schemeClr val="bg1"/>
                </a:solidFill>
              </a:rPr>
              <a:t>、电气火灾主要特征</a:t>
            </a:r>
            <a:r>
              <a:rPr lang="zh-CN" altLang="en-US"/>
              <a:t> </a:t>
            </a:r>
            <a:endParaRPr lang="zh-CN" altLang="en-US"/>
          </a:p>
        </p:txBody>
      </p:sp>
      <p:sp>
        <p:nvSpPr>
          <p:cNvPr id="2063" name="文本占位符 2062"/>
          <p:cNvSpPr/>
          <p:nvPr>
            <p:ph type="body" idx="4294967295"/>
          </p:nvPr>
        </p:nvSpPr>
        <p:spPr>
          <a:ln/>
        </p:spPr>
        <p:txBody>
          <a:bodyPr/>
          <a:p>
            <a:pPr>
              <a:buNone/>
            </a:pPr>
            <a:r>
              <a:rPr lang="en-US" altLang="zh-CN">
                <a:solidFill>
                  <a:schemeClr val="bg1"/>
                </a:solidFill>
              </a:rPr>
              <a:t>1</a:t>
            </a:r>
            <a:r>
              <a:rPr lang="zh-CN" altLang="en-US">
                <a:solidFill>
                  <a:schemeClr val="bg1"/>
                </a:solidFill>
              </a:rPr>
              <a:t>）隐蔽性强。由于漏电与短路通常都发生在电器设备内部及电线的交叉部位，因此电气起火的最初部位是看不到的，只有当火灾已经形成并发展成大火后才能看到，但此时火势已大，再扑救已经很困难。</a:t>
            </a:r>
            <a:r>
              <a:rPr lang="zh-CN" altLang="en-US"/>
              <a:t> </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6" name="标题 2065"/>
          <p:cNvSpPr/>
          <p:nvPr>
            <p:ph type="title" idx="4294967295"/>
          </p:nvPr>
        </p:nvSpPr>
        <p:spPr>
          <a:ln/>
        </p:spPr>
        <p:txBody>
          <a:bodyPr anchor="ctr" anchorCtr="0"/>
          <a:p/>
        </p:txBody>
      </p:sp>
      <p:sp>
        <p:nvSpPr>
          <p:cNvPr id="2067" name="文本占位符 2066"/>
          <p:cNvSpPr/>
          <p:nvPr>
            <p:ph type="body" idx="4294967295"/>
          </p:nvPr>
        </p:nvSpPr>
        <p:spPr>
          <a:ln/>
        </p:spPr>
        <p:txBody>
          <a:bodyPr/>
          <a:p>
            <a:pPr>
              <a:buNone/>
            </a:pPr>
            <a:r>
              <a:rPr lang="en-US" altLang="zh-CN">
                <a:solidFill>
                  <a:schemeClr val="bg1"/>
                </a:solidFill>
              </a:rPr>
              <a:t>2</a:t>
            </a:r>
            <a:r>
              <a:rPr lang="zh-CN" altLang="en-US">
                <a:solidFill>
                  <a:schemeClr val="bg1"/>
                </a:solidFill>
              </a:rPr>
              <a:t>）随机性大。电气设备布置分散，发火的位置很难进行预测，并且起火的时间和概率都很难定量化。正是这种突发性和意外性给矿井电气火灾的管理和预防都带来一定难度，并且事故一旦发生容易酿成恶性事故。 </a:t>
            </a:r>
            <a:endParaRPr lang="zh-CN"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0" name="标题 2069"/>
          <p:cNvSpPr/>
          <p:nvPr>
            <p:ph type="title" idx="4294967295"/>
          </p:nvPr>
        </p:nvSpPr>
        <p:spPr>
          <a:ln/>
        </p:spPr>
        <p:txBody>
          <a:bodyPr anchor="ctr" anchorCtr="0"/>
          <a:p/>
        </p:txBody>
      </p:sp>
      <p:sp>
        <p:nvSpPr>
          <p:cNvPr id="2071" name="文本占位符 2070"/>
          <p:cNvSpPr/>
          <p:nvPr>
            <p:ph type="body" idx="4294967295"/>
          </p:nvPr>
        </p:nvSpPr>
        <p:spPr>
          <a:ln/>
        </p:spPr>
        <p:txBody>
          <a:bodyPr/>
          <a:p>
            <a:pPr>
              <a:buNone/>
            </a:pPr>
            <a:r>
              <a:rPr lang="en-US" altLang="zh-CN">
                <a:solidFill>
                  <a:schemeClr val="bg1"/>
                </a:solidFill>
              </a:rPr>
              <a:t>3</a:t>
            </a:r>
            <a:r>
              <a:rPr lang="zh-CN" altLang="en-US">
                <a:solidFill>
                  <a:schemeClr val="bg1"/>
                </a:solidFill>
              </a:rPr>
              <a:t>）燃烧速度快。电缆着火时，由于短路或过流时的电线温度特别高，导致火焰沿着电线燃烧的速度非常快、蔓延也快。</a:t>
            </a:r>
            <a:r>
              <a:rPr lang="zh-CN" altLang="en-US"/>
              <a:t> </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4" name="标题 2073"/>
          <p:cNvSpPr/>
          <p:nvPr>
            <p:ph type="title" idx="4294967295"/>
          </p:nvPr>
        </p:nvSpPr>
        <p:spPr>
          <a:ln/>
        </p:spPr>
        <p:txBody>
          <a:bodyPr anchor="ctr" anchorCtr="0"/>
          <a:p/>
        </p:txBody>
      </p:sp>
      <p:sp>
        <p:nvSpPr>
          <p:cNvPr id="2075" name="文本占位符 2074"/>
          <p:cNvSpPr/>
          <p:nvPr>
            <p:ph type="body" idx="4294967295"/>
          </p:nvPr>
        </p:nvSpPr>
        <p:spPr>
          <a:ln/>
        </p:spPr>
        <p:txBody>
          <a:bodyPr/>
          <a:p>
            <a:pPr>
              <a:buNone/>
            </a:pPr>
            <a:r>
              <a:rPr lang="en-US" altLang="zh-CN">
                <a:solidFill>
                  <a:schemeClr val="bg1"/>
                </a:solidFill>
              </a:rPr>
              <a:t>4</a:t>
            </a:r>
            <a:r>
              <a:rPr lang="zh-CN" altLang="en-US">
                <a:solidFill>
                  <a:schemeClr val="bg1"/>
                </a:solidFill>
              </a:rPr>
              <a:t>）扑救困难。电线或电气设备着火时一般是在其内部，看不到起火点，且不能用水来扑救，所以带电的电线着火时不易扑救。</a:t>
            </a:r>
            <a:endParaRPr lang="zh-CN" altLang="en-US">
              <a:solidFill>
                <a:schemeClr val="bg1"/>
              </a:solidFill>
            </a:endParaRPr>
          </a:p>
          <a:p>
            <a:pPr>
              <a:buNone/>
            </a:pPr>
            <a:r>
              <a:rPr lang="zh-CN" altLang="en-US">
                <a:solidFill>
                  <a:schemeClr val="bg1"/>
                </a:solidFill>
              </a:rPr>
              <a:t> </a:t>
            </a:r>
            <a:r>
              <a:rPr lang="en-US" altLang="zh-CN">
                <a:solidFill>
                  <a:schemeClr val="bg1"/>
                </a:solidFill>
              </a:rPr>
              <a:t>5</a:t>
            </a:r>
            <a:r>
              <a:rPr lang="zh-CN" altLang="en-US">
                <a:solidFill>
                  <a:schemeClr val="bg1"/>
                </a:solidFill>
              </a:rPr>
              <a:t>）损失程度大。电气火灾的发生，通常不仅会单纯导致电气设备的损坏，而且还将殃及人员安全。</a:t>
            </a:r>
            <a:r>
              <a:rPr lang="zh-CN" altLang="en-US"/>
              <a:t>  </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 name="标题 2077"/>
          <p:cNvSpPr/>
          <p:nvPr>
            <p:ph type="title" idx="4294967295"/>
          </p:nvPr>
        </p:nvSpPr>
        <p:spPr>
          <a:ln/>
        </p:spPr>
        <p:txBody>
          <a:bodyPr anchor="ctr" anchorCtr="0"/>
          <a:p>
            <a:r>
              <a:rPr lang="en-US" altLang="zh-CN" b="1">
                <a:solidFill>
                  <a:schemeClr val="bg1"/>
                </a:solidFill>
              </a:rPr>
              <a:t>3</a:t>
            </a:r>
            <a:r>
              <a:rPr lang="zh-CN" altLang="en-US" b="1">
                <a:solidFill>
                  <a:schemeClr val="bg1"/>
                </a:solidFill>
              </a:rPr>
              <a:t>、电气火灾原因</a:t>
            </a:r>
            <a:r>
              <a:rPr lang="zh-CN" altLang="en-US"/>
              <a:t> </a:t>
            </a:r>
            <a:endParaRPr lang="zh-CN" altLang="en-US"/>
          </a:p>
        </p:txBody>
      </p:sp>
      <p:sp>
        <p:nvSpPr>
          <p:cNvPr id="2079" name="文本占位符 2078"/>
          <p:cNvSpPr/>
          <p:nvPr>
            <p:ph type="body" idx="4294967295"/>
          </p:nvPr>
        </p:nvSpPr>
        <p:spPr>
          <a:ln/>
        </p:spPr>
        <p:txBody>
          <a:bodyPr/>
          <a:p>
            <a:r>
              <a:rPr lang="zh-CN" altLang="en-US">
                <a:solidFill>
                  <a:schemeClr val="bg1"/>
                </a:solidFill>
              </a:rPr>
              <a:t>     在使用电能时，引起火灾的源由可能是电弧、火花，以及炽热与发热的高温导电部分。起初可能致使电气设备中的绝缘材料燃烧，接着火焰传到其它可燃材料上，这就发生电气火灾。引起井电气火灾的原因是多种多样的，如过载、短路、接触不良、电弧火花、漏电等原因。 </a:t>
            </a:r>
            <a:endParaRPr lang="zh-CN" altLang="en-US">
              <a:solidFill>
                <a:schemeClr val="bg1"/>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FFCC"/>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FFFFFF"/>
        </a:accent3>
        <a:accent4>
          <a:srgbClr val="004C4B"/>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FFFFFF"/>
        </a:accent3>
        <a:accent4>
          <a:srgbClr val="4E1900"/>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FFFFFF"/>
        </a:accent3>
        <a:accent4>
          <a:srgbClr val="002A57"/>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FFFFFF"/>
        </a:accent3>
        <a:accent4>
          <a:srgbClr val="2A5783"/>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FFFFFF"/>
        </a:accent3>
        <a:accent4>
          <a:srgbClr val="666666"/>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FFFFFF"/>
        </a:accent3>
        <a:accent4>
          <a:srgbClr val="34344E"/>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FFFFFF"/>
        </a:accent3>
        <a:accent4>
          <a:srgbClr val="251A10"/>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FFCC"/>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005A58"/>
        </a:dk1>
        <a:lt1>
          <a:srgbClr val="FFFFFF"/>
        </a:lt1>
        <a:dk2>
          <a:srgbClr val="008080"/>
        </a:dk2>
        <a:lt2>
          <a:srgbClr val="FFFF99"/>
        </a:lt2>
        <a:accent1>
          <a:srgbClr val="006462"/>
        </a:accent1>
        <a:accent2>
          <a:srgbClr val="6D6FC7"/>
        </a:accent2>
        <a:accent3>
          <a:srgbClr val="FFFFFF"/>
        </a:accent3>
        <a:accent4>
          <a:srgbClr val="004C4B"/>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5C1F00"/>
        </a:dk1>
        <a:lt1>
          <a:srgbClr val="FFFFFF"/>
        </a:lt1>
        <a:dk2>
          <a:srgbClr val="800000"/>
        </a:dk2>
        <a:lt2>
          <a:srgbClr val="DFD293"/>
        </a:lt2>
        <a:accent1>
          <a:srgbClr val="CC3300"/>
        </a:accent1>
        <a:accent2>
          <a:srgbClr val="BE7960"/>
        </a:accent2>
        <a:accent3>
          <a:srgbClr val="FFFFFF"/>
        </a:accent3>
        <a:accent4>
          <a:srgbClr val="4E1900"/>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003366"/>
        </a:dk1>
        <a:lt1>
          <a:srgbClr val="FFFFFF"/>
        </a:lt1>
        <a:dk2>
          <a:srgbClr val="000099"/>
        </a:dk2>
        <a:lt2>
          <a:srgbClr val="CCFFFF"/>
        </a:lt2>
        <a:accent1>
          <a:srgbClr val="3366CC"/>
        </a:accent1>
        <a:accent2>
          <a:srgbClr val="00B000"/>
        </a:accent2>
        <a:accent3>
          <a:srgbClr val="FFFFFF"/>
        </a:accent3>
        <a:accent4>
          <a:srgbClr val="002A57"/>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336699"/>
        </a:dk1>
        <a:lt1>
          <a:srgbClr val="FFFFFF"/>
        </a:lt1>
        <a:dk2>
          <a:srgbClr val="000000"/>
        </a:dk2>
        <a:lt2>
          <a:srgbClr val="E3EBF1"/>
        </a:lt2>
        <a:accent1>
          <a:srgbClr val="003399"/>
        </a:accent1>
        <a:accent2>
          <a:srgbClr val="468A4B"/>
        </a:accent2>
        <a:accent3>
          <a:srgbClr val="FFFFFF"/>
        </a:accent3>
        <a:accent4>
          <a:srgbClr val="2A5783"/>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777777"/>
        </a:dk1>
        <a:lt1>
          <a:srgbClr val="FFFFFF"/>
        </a:lt1>
        <a:dk2>
          <a:srgbClr val="686B5D"/>
        </a:dk2>
        <a:lt2>
          <a:srgbClr val="D1D1CB"/>
        </a:lt2>
        <a:accent1>
          <a:srgbClr val="909082"/>
        </a:accent1>
        <a:accent2>
          <a:srgbClr val="809EA8"/>
        </a:accent2>
        <a:accent3>
          <a:srgbClr val="FFFFFF"/>
        </a:accent3>
        <a:accent4>
          <a:srgbClr val="666666"/>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3E3E5C"/>
        </a:dk1>
        <a:lt1>
          <a:srgbClr val="FFFFFF"/>
        </a:lt1>
        <a:dk2>
          <a:srgbClr val="666699"/>
        </a:dk2>
        <a:lt2>
          <a:srgbClr val="FFFFFF"/>
        </a:lt2>
        <a:accent1>
          <a:srgbClr val="60597B"/>
        </a:accent1>
        <a:accent2>
          <a:srgbClr val="6666FF"/>
        </a:accent2>
        <a:accent3>
          <a:srgbClr val="FFFFFF"/>
        </a:accent3>
        <a:accent4>
          <a:srgbClr val="34344E"/>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2D2015"/>
        </a:dk1>
        <a:lt1>
          <a:srgbClr val="FFFFFF"/>
        </a:lt1>
        <a:dk2>
          <a:srgbClr val="523E26"/>
        </a:dk2>
        <a:lt2>
          <a:srgbClr val="DFC08D"/>
        </a:lt2>
        <a:accent1>
          <a:srgbClr val="8C7B70"/>
        </a:accent1>
        <a:accent2>
          <a:srgbClr val="8F5F2F"/>
        </a:accent2>
        <a:accent3>
          <a:srgbClr val="FFFFFF"/>
        </a:accent3>
        <a:accent4>
          <a:srgbClr val="251A10"/>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3747</Words>
  <Application>WPS 演示</Application>
  <PresentationFormat>Экран</PresentationFormat>
  <Paragraphs>219</Paragraphs>
  <Slides>27</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vt:lpstr>
      <vt:lpstr>宋体</vt:lpstr>
      <vt:lpstr>Wingdings</vt:lpstr>
      <vt:lpstr>Arial</vt:lpstr>
      <vt:lpstr>华文隶书</vt:lpstr>
      <vt:lpstr>微软雅黑</vt:lpstr>
      <vt:lpstr>宋体-方正超大字符集</vt:lpstr>
      <vt:lpstr>华文行楷</vt:lpstr>
      <vt:lpstr>华文中宋</vt:lpstr>
      <vt:lpstr>Arial Unicode MS</vt:lpstr>
      <vt:lpstr>Calibri</vt:lpstr>
      <vt:lpstr>楷体</vt:lpstr>
      <vt:lpstr>汉仪旗黑-85S</vt:lpstr>
      <vt:lpstr>黑体</vt:lpstr>
      <vt:lpstr>设计模板</vt:lpstr>
      <vt:lpstr>1_设计模板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2019-03-11T12:23:42Z</cp:lastPrinted>
  <dcterms:created xsi:type="dcterms:W3CDTF">2019-03-11T12:23:42Z</dcterms:created>
  <dcterms:modified xsi:type="dcterms:W3CDTF">2023-12-06T06:45:02Z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DE88E17E4CC54C12920F7E3C1BA3CF5E_13</vt:lpwstr>
  </property>
  <property fmtid="{D5CDD505-2E9C-101B-9397-08002B2CF9AE}" pid="3" name="KSOProductBuildVer">
    <vt:lpwstr>2052-12.1.0.15990</vt:lpwstr>
  </property>
</Properties>
</file>