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0" r:id="rId16"/>
  </p:sldIdLst>
  <p:sldSz cx="9144000" cy="5715000" type="screen16x1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1"/>
            <a:ext cx="7772400" cy="14834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334"/>
            <a:ext cx="6400800" cy="12276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2719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6501"/>
            <a:ext cx="2057400" cy="373944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6501"/>
            <a:ext cx="6019800" cy="3739446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70056"/>
            <a:ext cx="4051700" cy="45018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500308"/>
            <a:ext cx="2683069" cy="2981188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218883"/>
            <a:ext cx="3963299" cy="98300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291978"/>
            <a:ext cx="3963299" cy="682626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228600" y="190500"/>
            <a:ext cx="8695944" cy="394716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 userDrawn="1"/>
        </p:nvSpPr>
        <p:spPr bwMode="hidden">
          <a:xfrm>
            <a:off x="6047441" y="3502994"/>
            <a:ext cx="2876429" cy="595023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 userDrawn="1"/>
        </p:nvSpPr>
        <p:spPr bwMode="hidden">
          <a:xfrm>
            <a:off x="2619320" y="3396075"/>
            <a:ext cx="5544515" cy="70844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 userDrawn="1"/>
        </p:nvSpPr>
        <p:spPr bwMode="hidden">
          <a:xfrm>
            <a:off x="2828728" y="3406302"/>
            <a:ext cx="5467980" cy="64522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 userDrawn="1"/>
        </p:nvSpPr>
        <p:spPr bwMode="hidden">
          <a:xfrm>
            <a:off x="5609489" y="3395146"/>
            <a:ext cx="3308000" cy="54295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 userDrawn="1"/>
        </p:nvSpPr>
        <p:spPr bwMode="hidden">
          <a:xfrm>
            <a:off x="211665" y="3382130"/>
            <a:ext cx="8723376" cy="1108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052967"/>
            <a:ext cx="7772400" cy="1270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197874"/>
            <a:ext cx="6417734" cy="7831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31761"/>
            <a:ext cx="3822192" cy="53313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857501"/>
            <a:ext cx="3820055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31761"/>
            <a:ext cx="3822192" cy="53313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3822192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hidden">
          <a:xfrm>
            <a:off x="211665" y="595160"/>
            <a:ext cx="8723376" cy="1108229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984501"/>
            <a:ext cx="3352800" cy="15875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352800" cy="104394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24000"/>
            <a:ext cx="3904076" cy="3175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82223"/>
            <a:ext cx="3812645" cy="202494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321278"/>
            <a:ext cx="3818467" cy="20178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3566160" cy="24384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228600" y="190500"/>
            <a:ext cx="8695944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1665" y="1399525"/>
            <a:ext cx="8723376" cy="1108229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940"/>
            <a:ext cx="8229600" cy="104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5208470"/>
            <a:ext cx="378669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5208470"/>
            <a:ext cx="378669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5208470"/>
            <a:ext cx="116182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229556"/>
            <a:ext cx="7408333" cy="287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2719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17.jpeg"/><Relationship Id="rId4" Type="http://schemas.openxmlformats.org/officeDocument/2006/relationships/tags" Target="../tags/tag19.xml"/><Relationship Id="rId3" Type="http://schemas.openxmlformats.org/officeDocument/2006/relationships/image" Target="../media/image16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61)"/>
          <p:cNvPicPr>
            <a:picLocks noChangeAspect="1"/>
          </p:cNvPicPr>
          <p:nvPr/>
        </p:nvPicPr>
        <p:blipFill>
          <a:blip r:embed="rId1"/>
          <a:srcRect t="4383" b="1419"/>
          <a:stretch>
            <a:fillRect/>
          </a:stretch>
        </p:blipFill>
        <p:spPr>
          <a:xfrm>
            <a:off x="-1270" y="-7620"/>
            <a:ext cx="9161780" cy="574611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472565"/>
            <a:ext cx="8641080" cy="7950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br>
              <a:rPr lang="en-US" altLang="zh-CN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高处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坠落十大类型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796439" y="30013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458939" y="393733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391275" y="39377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323611" y="39373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2719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797493"/>
            <a:ext cx="8640960" cy="2787840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梯子上作业坠落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① </a:t>
            </a:r>
            <a:r>
              <a:rPr lang="zh-CN" altLang="en-US" sz="1600" dirty="0">
                <a:solidFill>
                  <a:schemeClr val="tx1"/>
                </a:solidFill>
              </a:rPr>
              <a:t>使用坏梯子或梯子超载断裂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② 梯脚无防滑措施、使用时滑倒或垫高使用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③ 梯子没有靠稳或斜度大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④ 人字架两片间没有用绳或链拉牢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⑤ 在梯子上作业方法不当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⑥ 人在梯子上移动梯子。</a:t>
            </a:r>
            <a:endParaRPr lang="zh-CN" altLang="en-US" sz="1600" dirty="0">
              <a:solidFill>
                <a:schemeClr val="tx1"/>
              </a:solidFill>
            </a:endParaRPr>
          </a:p>
          <a:p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3204"/>
            <a:ext cx="525658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857500"/>
            <a:ext cx="8640960" cy="246027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天花板上检修坠</a:t>
            </a:r>
            <a:r>
              <a:rPr lang="zh-CN" altLang="en-US" dirty="0" smtClean="0">
                <a:solidFill>
                  <a:schemeClr val="tx1"/>
                </a:solidFill>
              </a:rPr>
              <a:t>落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① </a:t>
            </a:r>
            <a:r>
              <a:rPr lang="zh-CN" altLang="en-US" sz="1600" dirty="0">
                <a:solidFill>
                  <a:schemeClr val="tx1"/>
                </a:solidFill>
              </a:rPr>
              <a:t>光线太暗，操作时没有铺脚手板或沿屋架上弦走动时不慎踩空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② 由于个人生理或身体的原因，在操作时，不慎坠落。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/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3204"/>
            <a:ext cx="5328592" cy="25802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797493"/>
            <a:ext cx="8640960" cy="278784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chemeClr val="tx1"/>
                </a:solidFill>
              </a:rPr>
              <a:t>龙门吊转料平台上坠落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</a:rPr>
              <a:t>① </a:t>
            </a:r>
            <a:r>
              <a:rPr lang="zh-CN" altLang="en-US" sz="1400" dirty="0">
                <a:solidFill>
                  <a:schemeClr val="tx1"/>
                </a:solidFill>
              </a:rPr>
              <a:t>龙门吊转料平台口转料平台搭设不符合规范；搭设材料钢管、踏脚板不合格，致平台倒塌，人员坠落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② 龙门吊转料平台邻边无防护，没有用</a:t>
            </a:r>
            <a:r>
              <a:rPr lang="en-US" altLang="zh-CN" sz="1400" dirty="0">
                <a:solidFill>
                  <a:schemeClr val="tx1"/>
                </a:solidFill>
              </a:rPr>
              <a:t>1.2m </a:t>
            </a:r>
            <a:r>
              <a:rPr lang="zh-CN" altLang="en-US" sz="1400" dirty="0">
                <a:solidFill>
                  <a:schemeClr val="tx1"/>
                </a:solidFill>
              </a:rPr>
              <a:t>高的安全防护栏杆及安全防护网做防护，人员不小心从龙门吊转料平台口邻边坠落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③ 龙门吊转料平台没有照明装置，晚上工人作业，不小心从高空坠落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④龙门吊转料平台无安全防护门，或有安全防护门但无扣钩卡，或有防护门及扣钩卡但无人落实，致使工人不小心坠落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⑤ 工人在龙门吊转料平台打架或嬉戏，不小心坠落</a:t>
            </a:r>
            <a:endParaRPr lang="zh-CN" altLang="en-US" sz="1400" dirty="0">
              <a:solidFill>
                <a:schemeClr val="tx1"/>
              </a:solidFill>
            </a:endParaRPr>
          </a:p>
          <a:p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1196"/>
            <a:ext cx="5400600" cy="26402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797493"/>
            <a:ext cx="8640960" cy="278784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chemeClr val="tx1"/>
                </a:solidFill>
              </a:rPr>
              <a:t>临边坠落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</a:rPr>
              <a:t>①</a:t>
            </a:r>
            <a:r>
              <a:rPr lang="zh-CN" altLang="en-US" sz="1400" dirty="0">
                <a:solidFill>
                  <a:schemeClr val="tx1"/>
                </a:solidFill>
              </a:rPr>
              <a:t>楼层周边、屋顶面周边、阳台周边、转料平台周边、楼道周边、顶棚及屋面造型周边等建筑作业面周边，无防护，没有安设安全防护栏或安设防护栏没有验收不合格，作业人员不慎高空坠落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② 作业人员违章作业，在邻边嬉戏或喝了酒作业不慎坠落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③ 邻边防护栏损坏或被人移走没有及时发现，导致人员坠落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④ 作业人员在邻边打架，导致人员坠落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⑤ 作业难度大，作业困难，防护不到位或有防护但没按规范要求施工，没经过验收，防护不到位不合格，工人作业时不慎坠落</a:t>
            </a:r>
            <a:endParaRPr lang="zh-CN" altLang="en-US" sz="1400" dirty="0">
              <a:solidFill>
                <a:schemeClr val="tx1"/>
              </a:solidFill>
            </a:endParaRPr>
          </a:p>
          <a:p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1196"/>
            <a:ext cx="5256584" cy="25802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3993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46115" y="3397250"/>
            <a:ext cx="308292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4456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39460" y="3659505"/>
            <a:ext cx="105410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4861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5053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5334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70395" y="4336415"/>
            <a:ext cx="78803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3357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143000"/>
            <a:ext cx="569658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5433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2575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1430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4271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2719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1620180"/>
          </a:xfrm>
        </p:spPr>
        <p:txBody>
          <a:bodyPr>
            <a:normAutofit fontScale="90000"/>
          </a:bodyPr>
          <a:lstStyle/>
          <a:p>
            <a:br>
              <a:rPr lang="en-US" altLang="zh-CN" sz="2000" dirty="0" smtClean="0">
                <a:solidFill>
                  <a:schemeClr val="tx1"/>
                </a:solidFill>
              </a:rPr>
            </a:br>
            <a:br>
              <a:rPr lang="en-US" altLang="zh-CN" sz="2000" dirty="0">
                <a:solidFill>
                  <a:schemeClr val="tx1"/>
                </a:solidFill>
              </a:rPr>
            </a:br>
            <a:br>
              <a:rPr lang="en-US" altLang="zh-CN" sz="2000" dirty="0" smtClean="0">
                <a:solidFill>
                  <a:schemeClr val="tx1"/>
                </a:solidFill>
              </a:rPr>
            </a:br>
            <a:r>
              <a:rPr lang="zh-CN" altLang="en-US" sz="3100" b="1" dirty="0" smtClean="0">
                <a:solidFill>
                  <a:schemeClr val="tx1"/>
                </a:solidFill>
              </a:rPr>
              <a:t>高处</a:t>
            </a:r>
            <a:r>
              <a:rPr lang="zh-CN" altLang="en-US" sz="3100" b="1" dirty="0">
                <a:solidFill>
                  <a:schemeClr val="tx1"/>
                </a:solidFill>
              </a:rPr>
              <a:t>坠落十大类型，记住这些风险点就能避免事故</a:t>
            </a:r>
            <a:br>
              <a:rPr lang="zh-CN" altLang="en-US" sz="2000" dirty="0"/>
            </a:br>
            <a:endParaRPr lang="zh-CN" alt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1777380"/>
            <a:ext cx="8640960" cy="380795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/>
                </a:solidFill>
              </a:rPr>
              <a:t>据</a:t>
            </a:r>
            <a:r>
              <a:rPr lang="zh-CN" altLang="en-US" sz="1800" dirty="0">
                <a:solidFill>
                  <a:schemeClr val="tx1"/>
                </a:solidFill>
              </a:rPr>
              <a:t>统计，高处坠落事故高居事故榜首。在进行高空作业时，我们需要做好各种万无一失的安全工作，才能保证我们的安全</a:t>
            </a:r>
            <a:r>
              <a:rPr lang="zh-CN" altLang="en-US" sz="1800" dirty="0" smtClean="0">
                <a:solidFill>
                  <a:schemeClr val="tx1"/>
                </a:solidFill>
              </a:rPr>
              <a:t>。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/>
                </a:solidFill>
              </a:rPr>
              <a:t>面对</a:t>
            </a:r>
            <a:r>
              <a:rPr lang="en-US" altLang="zh-CN" sz="1800" dirty="0">
                <a:solidFill>
                  <a:schemeClr val="tx1"/>
                </a:solidFill>
              </a:rPr>
              <a:t>10</a:t>
            </a:r>
            <a:r>
              <a:rPr lang="zh-CN" altLang="en-US" sz="1800" dirty="0">
                <a:solidFill>
                  <a:schemeClr val="tx1"/>
                </a:solidFill>
              </a:rPr>
              <a:t>种易出现高处坠落的类型，我们需要充分了解事故风险点，希望对大家在高处作业安全防范上有帮助！</a:t>
            </a:r>
            <a:endParaRPr lang="zh-CN" altLang="en-US" sz="1800" dirty="0">
              <a:solidFill>
                <a:schemeClr val="tx1"/>
              </a:solidFill>
            </a:endParaRPr>
          </a:p>
          <a:p>
            <a:endParaRPr lang="zh-CN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797493"/>
            <a:ext cx="8640960" cy="27878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 smtClean="0">
                <a:solidFill>
                  <a:schemeClr val="tx1"/>
                </a:solidFill>
              </a:rPr>
              <a:t>洞口坠落</a:t>
            </a:r>
            <a:endParaRPr lang="en-US" altLang="zh-CN" sz="30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① </a:t>
            </a:r>
            <a:r>
              <a:rPr lang="zh-CN" altLang="en-US" sz="1600" dirty="0">
                <a:solidFill>
                  <a:schemeClr val="tx1"/>
                </a:solidFill>
              </a:rPr>
              <a:t>洞口操作不慎，身体失稳。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② </a:t>
            </a:r>
            <a:r>
              <a:rPr lang="zh-CN" altLang="en-US" sz="1600" dirty="0">
                <a:solidFill>
                  <a:schemeClr val="tx1"/>
                </a:solidFill>
              </a:rPr>
              <a:t>走动时候，不小心身落洞口。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③ </a:t>
            </a:r>
            <a:r>
              <a:rPr lang="zh-CN" altLang="en-US" sz="1600" dirty="0">
                <a:solidFill>
                  <a:schemeClr val="tx1"/>
                </a:solidFill>
              </a:rPr>
              <a:t>坐躺在洞口边缘休息失误落入洞口。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④ </a:t>
            </a:r>
            <a:r>
              <a:rPr lang="zh-CN" altLang="en-US" sz="1600" dirty="0">
                <a:solidFill>
                  <a:schemeClr val="tx1"/>
                </a:solidFill>
              </a:rPr>
              <a:t>在洞口旁边嬉闹起哄打架，无意坠入洞口。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⑤ </a:t>
            </a:r>
            <a:r>
              <a:rPr lang="zh-CN" altLang="en-US" sz="1600" dirty="0">
                <a:solidFill>
                  <a:schemeClr val="tx1"/>
                </a:solidFill>
              </a:rPr>
              <a:t>洞口没有安全防护措施。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⑥ </a:t>
            </a:r>
            <a:r>
              <a:rPr lang="zh-CN" altLang="en-US" sz="1600" dirty="0">
                <a:solidFill>
                  <a:schemeClr val="tx1"/>
                </a:solidFill>
              </a:rPr>
              <a:t>安全防护措施不牢、不合格或损坏未及时检查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r>
              <a:rPr lang="zh-CN" altLang="en-US" sz="700" dirty="0" smtClean="0"/>
              <a:t>⑦ </a:t>
            </a:r>
            <a:r>
              <a:rPr lang="zh-CN" altLang="en-US" sz="700" dirty="0"/>
              <a:t>没有醒目警标。</a:t>
            </a:r>
            <a:endParaRPr lang="zh-CN" altLang="en-US" sz="700" dirty="0"/>
          </a:p>
          <a:p>
            <a:pPr>
              <a:lnSpc>
                <a:spcPct val="150000"/>
              </a:lnSpc>
            </a:pPr>
            <a:endParaRPr lang="zh-CN" altLang="en-US" sz="7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752528" cy="2797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641476"/>
            <a:ext cx="8640960" cy="2787840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脚手架坠落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tx1"/>
                </a:solidFill>
              </a:rPr>
              <a:t>① </a:t>
            </a:r>
            <a:r>
              <a:rPr lang="zh-CN" altLang="en-US" sz="1400" dirty="0">
                <a:solidFill>
                  <a:schemeClr val="tx1"/>
                </a:solidFill>
              </a:rPr>
              <a:t>脚踩探头脚手板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② 走动时踩空、绊、跌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tx1"/>
                </a:solidFill>
              </a:rPr>
              <a:t>③ </a:t>
            </a:r>
            <a:r>
              <a:rPr lang="zh-CN" altLang="en-US" sz="1400" dirty="0">
                <a:solidFill>
                  <a:schemeClr val="tx1"/>
                </a:solidFill>
              </a:rPr>
              <a:t>操作时弯腰转身不慎碰到杆件等身体失稳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④ 坐在栏杆架子上或站在栏杆、高空架子上作业或在脚手架上休息嬉闹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⑤ 脚手板没有满铺或铺设不稳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⑥ </a:t>
            </a:r>
            <a:r>
              <a:rPr lang="zh-CN" altLang="en-US" sz="1400" dirty="0" smtClean="0">
                <a:solidFill>
                  <a:schemeClr val="tx1"/>
                </a:solidFill>
              </a:rPr>
              <a:t>没有</a:t>
            </a:r>
            <a:r>
              <a:rPr lang="zh-CN" altLang="en-US" sz="1400" dirty="0">
                <a:solidFill>
                  <a:schemeClr val="tx1"/>
                </a:solidFill>
              </a:rPr>
              <a:t>扎防护栏杆或防护栏杆已经损坏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⑦ 操作层下没有铺安全防护层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⑧ 脚手架离墙面距离超过</a:t>
            </a:r>
            <a:r>
              <a:rPr lang="en-US" altLang="zh-CN" sz="1400" dirty="0">
                <a:solidFill>
                  <a:schemeClr val="tx1"/>
                </a:solidFill>
              </a:rPr>
              <a:t>20cm</a:t>
            </a:r>
            <a:r>
              <a:rPr lang="zh-CN" altLang="en-US" sz="1400" dirty="0">
                <a:solidFill>
                  <a:schemeClr val="tx1"/>
                </a:solidFill>
              </a:rPr>
              <a:t>，没有防护措施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⑨ 脚手架超载损坏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7207"/>
            <a:ext cx="4968552" cy="24374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797493"/>
            <a:ext cx="8640960" cy="2787840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悬空坠落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tx1"/>
                </a:solidFill>
              </a:rPr>
              <a:t>① </a:t>
            </a:r>
            <a:r>
              <a:rPr lang="zh-CN" altLang="en-US" sz="1400" dirty="0">
                <a:solidFill>
                  <a:schemeClr val="tx1"/>
                </a:solidFill>
              </a:rPr>
              <a:t>立足面狭小，作业用力过猛，身体失稳，重心超出立足地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② 脚底打滑或不慎踩空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③ 随重物坠落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④ 身体不舒服行动失稳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⑤ 没有系安全带或没有正确使用安全带或走动时取下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⑥ 安全带挂钩不牢固，或没有牢固的挂钩地方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⑦现场未设置安全绳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⑧作业面方为设置安全兜网。</a:t>
            </a:r>
            <a:endParaRPr lang="zh-CN" altLang="en-US" sz="1400" dirty="0">
              <a:solidFill>
                <a:schemeClr val="tx1"/>
              </a:solidFill>
            </a:endParaRPr>
          </a:p>
          <a:p>
            <a:endParaRPr lang="zh-CN" altLang="en-US" sz="1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256584" cy="2785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5516" y="2917507"/>
            <a:ext cx="8640960" cy="2460273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踩破轻型屋面坠落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① </a:t>
            </a:r>
            <a:r>
              <a:rPr lang="zh-CN" altLang="en-US" sz="1600" dirty="0">
                <a:solidFill>
                  <a:schemeClr val="tx1"/>
                </a:solidFill>
              </a:rPr>
              <a:t>没有使用板梯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② 作业人员没系安全带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③ 作业人员操作或移动时不慎踩破石棉瓦或其他轻型屋面机构</a:t>
            </a:r>
            <a:r>
              <a:rPr lang="zh-CN" altLang="en-US" sz="2400" dirty="0">
                <a:solidFill>
                  <a:schemeClr val="tx1"/>
                </a:solidFill>
              </a:rPr>
              <a:t>。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4680520" cy="28182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927160"/>
            <a:ext cx="8640960" cy="2450620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拆除工作中坠落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l"/>
            <a:endParaRPr lang="en-US" altLang="zh-CN" sz="14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tx1"/>
                </a:solidFill>
              </a:rPr>
              <a:t>① </a:t>
            </a:r>
            <a:r>
              <a:rPr lang="zh-CN" altLang="en-US" sz="1400" dirty="0">
                <a:solidFill>
                  <a:schemeClr val="tx1"/>
                </a:solidFill>
              </a:rPr>
              <a:t>站在不稳定部件上面从事拆除等工作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② 拆除脚手架、井架、龙门架等没有系安全带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③ 拆除井架、龙门架没有预先栓好临时钢丝网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④ 人随重物坠落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⑤ 操作者用力过猛，身体失稳。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dirty="0" smtClean="0">
                <a:solidFill>
                  <a:schemeClr val="tx1"/>
                </a:solidFill>
              </a:rPr>
              <a:t>⑥ </a:t>
            </a:r>
            <a:r>
              <a:rPr lang="zh-CN" altLang="en-US" sz="1400" dirty="0">
                <a:solidFill>
                  <a:schemeClr val="tx1"/>
                </a:solidFill>
              </a:rPr>
              <a:t>楼板架上堆放拆除的材料超载，造成压断楼板等坍塌。</a:t>
            </a:r>
            <a:endParaRPr lang="zh-CN" altLang="en-US" sz="1400" dirty="0">
              <a:solidFill>
                <a:schemeClr val="tx1"/>
              </a:solidFill>
            </a:endParaRPr>
          </a:p>
          <a:p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24536" cy="2700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7207"/>
            <a:ext cx="8640960" cy="2580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2797493"/>
            <a:ext cx="8640960" cy="278784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从屋面沿口坠落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① </a:t>
            </a:r>
            <a:r>
              <a:rPr lang="zh-CN" altLang="en-US" sz="1600" dirty="0">
                <a:solidFill>
                  <a:schemeClr val="tx1"/>
                </a:solidFill>
              </a:rPr>
              <a:t>屋面坡度大于</a:t>
            </a:r>
            <a:r>
              <a:rPr lang="en-US" altLang="zh-CN" sz="1600" dirty="0">
                <a:solidFill>
                  <a:schemeClr val="tx1"/>
                </a:solidFill>
              </a:rPr>
              <a:t>25 </a:t>
            </a:r>
            <a:r>
              <a:rPr lang="zh-CN" altLang="en-US" sz="1600" dirty="0">
                <a:solidFill>
                  <a:schemeClr val="tx1"/>
                </a:solidFill>
              </a:rPr>
              <a:t>度，无防滑、防坠落安全措施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② 在屋面不慎身体失稳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③ 身体不适，突然头晕休克，导致从屋面高空坠落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④ 沿口构件不牢或踩断，人随之坠落</a:t>
            </a:r>
            <a:r>
              <a:rPr lang="zh-CN" altLang="en-US" sz="1600" dirty="0"/>
              <a:t>。</a:t>
            </a:r>
            <a:endParaRPr lang="zh-CN" altLang="en-US" sz="16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3204"/>
            <a:ext cx="5112568" cy="25202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1784</Words>
  <Application>WPS 演示</Application>
  <PresentationFormat>全屏显示(16:10)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Symbol</vt:lpstr>
      <vt:lpstr>微软雅黑</vt:lpstr>
      <vt:lpstr>Candara</vt:lpstr>
      <vt:lpstr>Arial Unicode MS</vt:lpstr>
      <vt:lpstr>华文新魏</vt:lpstr>
      <vt:lpstr>ksdb</vt:lpstr>
      <vt:lpstr>华文楷体</vt:lpstr>
      <vt:lpstr>Calibri</vt:lpstr>
      <vt:lpstr>楷体</vt:lpstr>
      <vt:lpstr>汉仪旗黑-85S</vt:lpstr>
      <vt:lpstr>黑体</vt:lpstr>
      <vt:lpstr>波形</vt:lpstr>
      <vt:lpstr>   高处坠落十大类型</vt:lpstr>
      <vt:lpstr>PowerPoint 演示文稿</vt:lpstr>
      <vt:lpstr>   高处坠落十大类型，记住这些风险点就能避免事故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dcterms:created xsi:type="dcterms:W3CDTF">2020-11-09T06:41:00Z</dcterms:created>
  <dcterms:modified xsi:type="dcterms:W3CDTF">2023-12-07T08:14:18Z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9172B9EA2F4A4BFBB81A3DD6261FC072_13</vt:lpwstr>
  </property>
</Properties>
</file>