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ZoMoEA0eHphTJtv+ARLQSR==" textCheckSum="cNoXA9==" fHybridRaster="0" shapeId="455682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455682" name="Rectangle 2"/>
    <p:cNvSpPr>
      <a:spLocks noGrp="1" noChangeArrowheads="1"/>
    </p:cNvSpPr>
    <p:nvPr>
      <p:ph type="title" idx="4294967295"/>
    </p:nvPr>
  </p:nvSpPr>
  <p:spPr>
    <a:xfrm>
      <a:off x="611188" y="2060575"/>
      <a:ext cx="7772400" cy="1143000"/>
    </a:xfrm>
  </p:spPr>
  <p:txBody>
    <a:bodyPr wrap="square" lIns="91440" tIns="45720" rIns="91440" bIns="45720" numCol="1" anchor="ctr" anchorCtr="0" compatLnSpc="1"/>
    <a:lstStyle/>
    <a:p>
      <a:pPr lvl="0"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altLang="zh-CN" sz="2400" b="0" i="0" u="none" strike="noStrike" kern="1200" cap="none" spc="0" normalizeH="0" baseline="0" noProof="0" smtClean="0">
          <a:ln>
            <a:noFill/>
          </a:ln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     </a:t>
      </a:r>
      <a: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三、整改要求</a:t>
      </a:r>
      <a:b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</a:br>
      <a:b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uLnTx/>
          <a:uFillTx/>
          <a:latin typeface="+mj-lt"/>
          <a:ea typeface="+mj-ea"/>
          <a:cs typeface="+mj-cs"/>
        </a:rPr>
      </a:br>
      <a: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（一）统一认识，加强领导。</a:t>
      </a:r>
      <a:b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</a:br>
      <a: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（二）坚持原则性与灵活性相结合。</a:t>
      </a:r>
      <a:b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</a:br>
      <a: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（三）突出重点，对症施治。</a:t>
      </a:r>
      <a:b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</a:br>
      <a: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（四）依法监督，服务于民。</a:t>
      </a:r>
      <a:b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</a:br>
      <a:r>
        <a:rPr kumimoji="0" lang="zh-CN" altLang="en-US" sz="2400" b="0" i="0" u="none" strike="noStrike" kern="1200" cap="none" spc="0" normalizeH="0" baseline="0" noProof="0" smtClean="0">
          <a:ln>
            <a:noFill/>
          </a:ln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+mj-lt"/>
          <a:ea typeface="+mj-ea"/>
          <a:cs typeface="+mj-cs"/>
        </a:rPr>
        <a:t>（五）建立预防机制。</a:t>
      </a:r>
      <a:endParaRPr kumimoji="0" lang="zh-CN" altLang="en-US" sz="2400" b="0" i="0" u="none" strike="noStrike" kern="1200" cap="none" spc="0" normalizeH="0" baseline="0" noProof="0" smtClean="0">
        <a:ln>
          <a:noFill/>
        </a:ln>
        <a:solidFill>
          <a:schemeClr val="accent2"/>
        </a:solidFill>
        <a:effectLst>
          <a:outerShdw blurRad="38100" dist="38100" dir="2700000" algn="tl">
            <a:srgbClr val="000000"/>
          </a:outerShdw>
        </a:effectLst>
        <a:uLnTx/>
        <a:uFillTx/>
        <a:latin typeface="+mj-lt"/>
        <a:ea typeface="+mj-ea"/>
        <a:cs typeface="+mj-cs"/>
      </a:endParaRPr>
    </a:p>
  </p:txBody>
</p:sp>
</file>