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5"/>
  </p:notesMasterIdLst>
  <p:handoutMasterIdLst>
    <p:handoutMasterId r:id="rId66"/>
  </p:handoutMasterIdLst>
  <p:sldIdLst>
    <p:sldId id="270" r:id="rId4"/>
    <p:sldId id="334" r:id="rId5"/>
    <p:sldId id="262" r:id="rId6"/>
    <p:sldId id="264"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5" r:id="rId64"/>
  </p:sldIdLst>
  <p:sldSz cx="12192000" cy="6858000"/>
  <p:notesSz cx="6858000" cy="9144000"/>
  <p:custDataLst>
    <p:tags r:id="rId70"/>
  </p:custDataLst>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3296" userDrawn="1">
          <p15:clr>
            <a:srgbClr val="A4A3A4"/>
          </p15:clr>
        </p15:guide>
        <p15:guide id="2" orient="horz" pos="1721" userDrawn="1">
          <p15:clr>
            <a:srgbClr val="A4A3A4"/>
          </p15:clr>
        </p15:guide>
        <p15:guide id="3" pos="7321" userDrawn="1">
          <p15:clr>
            <a:srgbClr val="A4A3A4"/>
          </p15:clr>
        </p15:guide>
        <p15:guide id="4" pos="340" userDrawn="1">
          <p15:clr>
            <a:srgbClr val="A4A3A4"/>
          </p15:clr>
        </p15:guide>
        <p15:guide id="5" pos="13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16"/>
    <a:srgbClr val="E56500"/>
    <a:srgbClr val="FEB74F"/>
    <a:srgbClr val="AB3D3D"/>
    <a:srgbClr val="E58C4A"/>
    <a:srgbClr val="63A56C"/>
    <a:srgbClr val="DD8637"/>
    <a:srgbClr val="8EBAAE"/>
    <a:srgbClr val="55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p:restoredTop sz="94660"/>
  </p:normalViewPr>
  <p:slideViewPr>
    <p:cSldViewPr snapToGrid="0" showGuides="1">
      <p:cViewPr varScale="1">
        <p:scale>
          <a:sx n="70" d="100"/>
          <a:sy n="70" d="100"/>
        </p:scale>
        <p:origin x="732" y="66"/>
      </p:cViewPr>
      <p:guideLst>
        <p:guide orient="horz" pos="3296"/>
        <p:guide orient="horz" pos="1721"/>
        <p:guide pos="7321"/>
        <p:guide pos="340"/>
        <p:guide pos="1383"/>
      </p:guideLst>
    </p:cSldViewPr>
  </p:slideViewPr>
  <p:notesTextViewPr>
    <p:cViewPr>
      <p:scale>
        <a:sx n="3" d="2"/>
        <a:sy n="3" d="2"/>
      </p:scale>
      <p:origin x="0" y="0"/>
    </p:cViewPr>
  </p:notesTextViewPr>
  <p:sorterViewPr showFormatting="0">
    <p:cViewPr>
      <p:scale>
        <a:sx n="176" d="100"/>
        <a:sy n="176" d="100"/>
      </p:scale>
      <p:origin x="0" y="-35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1.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notesMaster" Target="notesMasters/notes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8" name="文本占位符 17"/>
          <p:cNvSpPr>
            <a:spLocks noGrp="1"/>
          </p:cNvSpPr>
          <p:nvPr>
            <p:ph type="body" sz="quarter" idx="10"/>
          </p:nvPr>
        </p:nvSpPr>
        <p:spPr>
          <a:xfrm>
            <a:off x="5347981" y="283038"/>
            <a:ext cx="6316662" cy="388937"/>
          </a:xfrm>
          <a:noFill/>
        </p:spPr>
        <p:txBody>
          <a:bodyPr>
            <a:noAutofit/>
          </a:bodyPr>
          <a:lstStyle>
            <a:lvl1pPr marL="0" indent="0" algn="r">
              <a:buNone/>
              <a:defRPr sz="2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endParaRPr lang="zh-CN" altLang="en-US" dirty="0"/>
          </a:p>
        </p:txBody>
      </p:sp>
      <p:grpSp>
        <p:nvGrpSpPr>
          <p:cNvPr id="7" name="组合 7"/>
          <p:cNvGrpSpPr/>
          <p:nvPr/>
        </p:nvGrpSpPr>
        <p:grpSpPr>
          <a:xfrm>
            <a:off x="-5376" y="6498499"/>
            <a:ext cx="12192000" cy="364591"/>
            <a:chOff x="2306687" y="141242"/>
            <a:chExt cx="9880955" cy="364591"/>
          </a:xfrm>
          <a:solidFill>
            <a:srgbClr val="FF7E16"/>
          </a:solidFill>
        </p:grpSpPr>
        <p:sp>
          <p:nvSpPr>
            <p:cNvPr id="8" name="矩形 7"/>
            <p:cNvSpPr/>
            <p:nvPr/>
          </p:nvSpPr>
          <p:spPr>
            <a:xfrm>
              <a:off x="2311045" y="203199"/>
              <a:ext cx="9876597" cy="3026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 name="直接连接符 8"/>
            <p:cNvCxnSpPr/>
            <p:nvPr/>
          </p:nvCxnSpPr>
          <p:spPr>
            <a:xfrm>
              <a:off x="2306687" y="141242"/>
              <a:ext cx="9880955" cy="0"/>
            </a:xfrm>
            <a:prstGeom prst="line">
              <a:avLst/>
            </a:prstGeom>
            <a:grpFill/>
            <a:ln w="38100">
              <a:solidFill>
                <a:srgbClr val="E56500"/>
              </a:solidFill>
            </a:ln>
          </p:spPr>
          <p:style>
            <a:lnRef idx="1">
              <a:schemeClr val="accent1"/>
            </a:lnRef>
            <a:fillRef idx="0">
              <a:schemeClr val="accent1"/>
            </a:fillRef>
            <a:effectRef idx="0">
              <a:schemeClr val="accent1"/>
            </a:effectRef>
            <a:fontRef idx="minor">
              <a:schemeClr val="tx1"/>
            </a:fontRef>
          </p:style>
        </p:cxnSp>
      </p:grpSp>
      <p:grpSp>
        <p:nvGrpSpPr>
          <p:cNvPr id="11" name="组合 15"/>
          <p:cNvGrpSpPr/>
          <p:nvPr/>
        </p:nvGrpSpPr>
        <p:grpSpPr>
          <a:xfrm rot="5400000" flipH="1" flipV="1">
            <a:off x="11728145" y="206978"/>
            <a:ext cx="388937" cy="528024"/>
            <a:chOff x="2306674" y="141242"/>
            <a:chExt cx="9880955" cy="364591"/>
          </a:xfrm>
          <a:solidFill>
            <a:srgbClr val="FF7E16"/>
          </a:solidFill>
        </p:grpSpPr>
        <p:sp>
          <p:nvSpPr>
            <p:cNvPr id="12" name="矩形 11"/>
            <p:cNvSpPr/>
            <p:nvPr/>
          </p:nvSpPr>
          <p:spPr>
            <a:xfrm>
              <a:off x="2311018" y="203199"/>
              <a:ext cx="9876598" cy="302634"/>
            </a:xfrm>
            <a:prstGeom prst="rect">
              <a:avLst/>
            </a:prstGeom>
            <a:solidFill>
              <a:srgbClr val="FF7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2306674" y="141242"/>
              <a:ext cx="9880955" cy="0"/>
            </a:xfrm>
            <a:prstGeom prst="line">
              <a:avLst/>
            </a:prstGeom>
            <a:grpFill/>
            <a:ln w="38100">
              <a:solidFill>
                <a:srgbClr val="E56500"/>
              </a:solidFill>
            </a:ln>
          </p:spPr>
          <p:style>
            <a:lnRef idx="1">
              <a:schemeClr val="accent1"/>
            </a:lnRef>
            <a:fillRef idx="0">
              <a:schemeClr val="accent1"/>
            </a:fillRef>
            <a:effectRef idx="0">
              <a:schemeClr val="accent1"/>
            </a:effectRef>
            <a:fontRef idx="minor">
              <a:schemeClr val="tx1"/>
            </a:fontRef>
          </p:style>
        </p:cxnSp>
      </p:grpSp>
      <p:sp>
        <p:nvSpPr>
          <p:cNvPr id="2"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3"/>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8" name="文本占位符 17"/>
          <p:cNvSpPr>
            <a:spLocks noGrp="1"/>
          </p:cNvSpPr>
          <p:nvPr>
            <p:ph type="body" sz="quarter" idx="10"/>
          </p:nvPr>
        </p:nvSpPr>
        <p:spPr>
          <a:xfrm>
            <a:off x="200252" y="73252"/>
            <a:ext cx="6316662" cy="388937"/>
          </a:xfrm>
          <a:noFill/>
        </p:spPr>
        <p:txBody>
          <a:bodyPr>
            <a:noAutofit/>
          </a:bodyPr>
          <a:lstStyle>
            <a:lvl1pPr marL="0" indent="0">
              <a:buNone/>
              <a:defRPr sz="2400" b="1">
                <a:solidFill>
                  <a:schemeClr val="bg1"/>
                </a:solidFill>
                <a:latin typeface="微软雅黑" panose="020B0503020204020204" pitchFamily="34" charset="-122"/>
                <a:ea typeface="微软雅黑" panose="020B0503020204020204" pitchFamily="34" charset="-122"/>
              </a:defRPr>
            </a:lvl1pPr>
          </a:lstStyle>
          <a:p>
            <a:pPr lvl="0"/>
            <a:endParaRPr lang="zh-CN" altLang="en-US" dirty="0"/>
          </a:p>
        </p:txBody>
      </p:sp>
      <p:grpSp>
        <p:nvGrpSpPr>
          <p:cNvPr id="7" name="组合 5"/>
          <p:cNvGrpSpPr/>
          <p:nvPr/>
        </p:nvGrpSpPr>
        <p:grpSpPr>
          <a:xfrm>
            <a:off x="-7644" y="0"/>
            <a:ext cx="12199644" cy="599796"/>
            <a:chOff x="-7644" y="0"/>
            <a:chExt cx="12199644" cy="599796"/>
          </a:xfrm>
          <a:solidFill>
            <a:srgbClr val="FF7E16"/>
          </a:solidFill>
        </p:grpSpPr>
        <p:pic>
          <p:nvPicPr>
            <p:cNvPr id="8" name="图片 7"/>
            <p:cNvPicPr>
              <a:picLocks noChangeAspect="1"/>
            </p:cNvPicPr>
            <p:nvPr/>
          </p:nvPicPr>
          <p:blipFill rotWithShape="1">
            <a:blip r:embed="rId2"/>
            <a:srcRect l="13980" t="12167" r="15173" b="14018"/>
            <a:stretch>
              <a:fillRect/>
            </a:stretch>
          </p:blipFill>
          <p:spPr>
            <a:xfrm>
              <a:off x="11194954" y="59307"/>
              <a:ext cx="942454" cy="388069"/>
            </a:xfrm>
            <a:prstGeom prst="rect">
              <a:avLst/>
            </a:prstGeom>
            <a:grpFill/>
          </p:spPr>
        </p:pic>
        <p:grpSp>
          <p:nvGrpSpPr>
            <p:cNvPr id="9" name="组合 7"/>
            <p:cNvGrpSpPr/>
            <p:nvPr/>
          </p:nvGrpSpPr>
          <p:grpSpPr>
            <a:xfrm>
              <a:off x="-7644" y="0"/>
              <a:ext cx="12199644" cy="599796"/>
              <a:chOff x="-7644" y="0"/>
              <a:chExt cx="12199644" cy="599796"/>
            </a:xfrm>
            <a:grpFill/>
          </p:grpSpPr>
          <p:grpSp>
            <p:nvGrpSpPr>
              <p:cNvPr id="10" name="组合 8"/>
              <p:cNvGrpSpPr/>
              <p:nvPr/>
            </p:nvGrpSpPr>
            <p:grpSpPr>
              <a:xfrm>
                <a:off x="-7644" y="0"/>
                <a:ext cx="11202598" cy="491319"/>
                <a:chOff x="-7644" y="0"/>
                <a:chExt cx="11202598" cy="491319"/>
              </a:xfrm>
              <a:grpFill/>
            </p:grpSpPr>
            <p:sp>
              <p:nvSpPr>
                <p:cNvPr id="14" name="矩形 13"/>
                <p:cNvSpPr/>
                <p:nvPr/>
              </p:nvSpPr>
              <p:spPr>
                <a:xfrm>
                  <a:off x="0" y="0"/>
                  <a:ext cx="11194954" cy="491319"/>
                </a:xfrm>
                <a:prstGeom prst="rect">
                  <a:avLst/>
                </a:prstGeom>
                <a:solidFill>
                  <a:srgbClr val="037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5400000">
                  <a:off x="-23117" y="159597"/>
                  <a:ext cx="224370" cy="1934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 name="组合 9"/>
              <p:cNvGrpSpPr/>
              <p:nvPr/>
            </p:nvGrpSpPr>
            <p:grpSpPr>
              <a:xfrm>
                <a:off x="0" y="518615"/>
                <a:ext cx="12192000" cy="81181"/>
                <a:chOff x="0" y="518615"/>
                <a:chExt cx="12192000" cy="81181"/>
              </a:xfrm>
              <a:grpFill/>
            </p:grpSpPr>
            <p:cxnSp>
              <p:nvCxnSpPr>
                <p:cNvPr id="12" name="直接连接符 11"/>
                <p:cNvCxnSpPr/>
                <p:nvPr/>
              </p:nvCxnSpPr>
              <p:spPr>
                <a:xfrm>
                  <a:off x="0" y="518615"/>
                  <a:ext cx="12192000" cy="0"/>
                </a:xfrm>
                <a:prstGeom prst="line">
                  <a:avLst/>
                </a:prstGeom>
                <a:grpFill/>
                <a:ln w="38100">
                  <a:solidFill>
                    <a:srgbClr val="00579E"/>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nvSpPr>
              <p:spPr>
                <a:xfrm rot="10800000">
                  <a:off x="620604" y="536387"/>
                  <a:ext cx="744171" cy="63409"/>
                </a:xfrm>
                <a:prstGeom prst="triangle">
                  <a:avLst/>
                </a:prstGeom>
                <a:solidFill>
                  <a:srgbClr val="00579E"/>
                </a:solidFill>
                <a:ln>
                  <a:solidFill>
                    <a:srgbClr val="005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sp>
        <p:nvSpPr>
          <p:cNvPr id="2" name="日期占位符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3"/>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lvl="0" algn="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emf"/></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397125"/>
            <a:ext cx="12192000" cy="1803400"/>
          </a:xfrm>
          <a:prstGeom prst="rect">
            <a:avLst/>
          </a:prstGeom>
          <a:solidFill>
            <a:srgbClr val="E5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143000" y="2689023"/>
            <a:ext cx="9906000" cy="1188720"/>
          </a:xfrm>
          <a:prstGeom prst="rect">
            <a:avLst/>
          </a:prstGeom>
        </p:spPr>
        <p:txBody>
          <a:bodyPr wrap="square">
            <a:spAutoFit/>
          </a:bodyPr>
          <a:lstStyle/>
          <a:p>
            <a:pPr marL="342900" lvl="0" indent="-342900" algn="ctr"/>
            <a:r>
              <a:rPr lang="zh-CN" altLang="en-US" sz="7200" b="1" dirty="0">
                <a:latin typeface="楷体_GB2312" charset="-122"/>
                <a:ea typeface="楷体_GB2312" charset="-122"/>
                <a:sym typeface="+mn-ea"/>
              </a:rPr>
              <a:t>防错法及案例分析</a:t>
            </a:r>
            <a:endParaRPr lang="zh-CN" altLang="en-US" sz="7200" b="1" dirty="0">
              <a:solidFill>
                <a:schemeClr val="bg1"/>
              </a:solidFill>
              <a:latin typeface="楷体_GB2312" charset="-122"/>
              <a:ea typeface="楷体_GB2312" charset="-122"/>
              <a:sym typeface="+mn-ea"/>
            </a:endParaRPr>
          </a:p>
        </p:txBody>
      </p:sp>
      <p:cxnSp>
        <p:nvCxnSpPr>
          <p:cNvPr id="10" name="直接连接符 9"/>
          <p:cNvCxnSpPr/>
          <p:nvPr/>
        </p:nvCxnSpPr>
        <p:spPr>
          <a:xfrm>
            <a:off x="0" y="6858000"/>
            <a:ext cx="12192000" cy="0"/>
          </a:xfrm>
          <a:prstGeom prst="line">
            <a:avLst/>
          </a:prstGeom>
          <a:solidFill>
            <a:srgbClr val="FF7E16"/>
          </a:solidFill>
          <a:ln w="38100">
            <a:solidFill>
              <a:srgbClr val="E56500"/>
            </a:solidFill>
          </a:ln>
        </p:spPr>
        <p:style>
          <a:lnRef idx="1">
            <a:schemeClr val="accent1"/>
          </a:lnRef>
          <a:fillRef idx="0">
            <a:schemeClr val="accent1"/>
          </a:fillRef>
          <a:effectRef idx="0">
            <a:schemeClr val="accent1"/>
          </a:effectRef>
          <a:fontRef idx="minor">
            <a:schemeClr val="tx1"/>
          </a:fontRef>
        </p:style>
      </p:cxnSp>
      <p:pic>
        <p:nvPicPr>
          <p:cNvPr id="2" name="图片 1" descr="a 头"/>
          <p:cNvPicPr>
            <a:picLocks noChangeAspect="1"/>
          </p:cNvPicPr>
          <p:nvPr/>
        </p:nvPicPr>
        <p:blipFill>
          <a:blip r:embed="rId1"/>
          <a:stretch>
            <a:fillRect/>
          </a:stretch>
        </p:blipFill>
        <p:spPr>
          <a:xfrm>
            <a:off x="7669530" y="438912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34274" name="矩形 1334273"/>
          <p:cNvSpPr/>
          <p:nvPr/>
        </p:nvSpPr>
        <p:spPr>
          <a:xfrm>
            <a:off x="445135" y="1496060"/>
            <a:ext cx="11220450" cy="1037590"/>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sz="2800" dirty="0">
                <a:latin typeface="楷体_GB2312" charset="-122"/>
              </a:rPr>
              <a:t>    </a:t>
            </a:r>
            <a:r>
              <a:rPr lang="zh-CN" altLang="en-US" sz="2800" dirty="0">
                <a:latin typeface="楷体_GB2312" charset="-122"/>
              </a:rPr>
              <a:t>这类失误是由于作业者不小心所造成，失误的很大一部分是由此类原因造成。</a:t>
            </a:r>
            <a:endParaRPr lang="zh-CN" altLang="en-US" sz="2800" dirty="0">
              <a:latin typeface="楷体_GB2312" charset="-122"/>
            </a:endParaRPr>
          </a:p>
        </p:txBody>
      </p:sp>
      <p:sp>
        <p:nvSpPr>
          <p:cNvPr id="1334275" name="文本框 1334274"/>
          <p:cNvSpPr txBox="1"/>
          <p:nvPr/>
        </p:nvSpPr>
        <p:spPr>
          <a:xfrm>
            <a:off x="444818" y="880110"/>
            <a:ext cx="5329237" cy="519113"/>
          </a:xfrm>
          <a:prstGeom prst="rect">
            <a:avLst/>
          </a:prstGeom>
          <a:noFill/>
          <a:ln w="9525">
            <a:noFill/>
          </a:ln>
        </p:spPr>
        <p:txBody>
          <a:bodyPr>
            <a:spAutoFit/>
          </a:bodyPr>
          <a:lstStyle/>
          <a:p>
            <a:pPr lvl="0">
              <a:spcBef>
                <a:spcPct val="50000"/>
              </a:spcBef>
            </a:pPr>
            <a:r>
              <a:rPr lang="zh-CN" altLang="en-US" sz="2800" b="1" dirty="0">
                <a:solidFill>
                  <a:srgbClr val="FF0000"/>
                </a:solidFill>
                <a:latin typeface="宋体" panose="02010600030101010101" pitchFamily="2" charset="-122"/>
                <a:ea typeface="宋体" panose="02010600030101010101" pitchFamily="2" charset="-122"/>
              </a:rPr>
              <a:t>（</a:t>
            </a:r>
            <a:r>
              <a:rPr lang="en-US" altLang="zh-CN" sz="2800" b="1" dirty="0">
                <a:solidFill>
                  <a:srgbClr val="FF0000"/>
                </a:solidFill>
                <a:latin typeface="宋体" panose="02010600030101010101" pitchFamily="2" charset="-122"/>
                <a:ea typeface="宋体" panose="02010600030101010101" pitchFamily="2" charset="-122"/>
              </a:rPr>
              <a:t>4</a:t>
            </a:r>
            <a:r>
              <a:rPr lang="zh-CN" altLang="en-US" sz="2800" b="1" dirty="0">
                <a:solidFill>
                  <a:srgbClr val="FF0000"/>
                </a:solidFill>
                <a:latin typeface="宋体" panose="02010600030101010101" pitchFamily="2" charset="-122"/>
                <a:ea typeface="宋体" panose="02010600030101010101" pitchFamily="2" charset="-122"/>
              </a:rPr>
              <a:t>）</a:t>
            </a:r>
            <a:r>
              <a:rPr lang="zh-TW" altLang="en-US" sz="2800" b="1" dirty="0">
                <a:solidFill>
                  <a:srgbClr val="FF0000"/>
                </a:solidFill>
                <a:latin typeface="宋体" panose="02010600030101010101" pitchFamily="2" charset="-122"/>
                <a:ea typeface="宋体" panose="02010600030101010101" pitchFamily="2" charset="-122"/>
              </a:rPr>
              <a:t>疏忽</a:t>
            </a:r>
            <a:endParaRPr lang="zh-TW" altLang="en-US" sz="2800" b="1">
              <a:solidFill>
                <a:srgbClr val="FF0000"/>
              </a:solidFill>
              <a:latin typeface="宋体" panose="02010600030101010101" pitchFamily="2" charset="-122"/>
              <a:ea typeface="宋体" panose="02010600030101010101" pitchFamily="2" charset="-122"/>
            </a:endParaRPr>
          </a:p>
        </p:txBody>
      </p:sp>
      <p:sp>
        <p:nvSpPr>
          <p:cNvPr id="1336322" name="矩形 1336321"/>
          <p:cNvSpPr/>
          <p:nvPr/>
        </p:nvSpPr>
        <p:spPr>
          <a:xfrm>
            <a:off x="444500" y="3546475"/>
            <a:ext cx="11220450" cy="2376805"/>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dirty="0">
                <a:latin typeface="黑体" panose="02010609060101010101" charset="-122"/>
                <a:ea typeface="黑体" panose="02010609060101010101" charset="-122"/>
              </a:rPr>
              <a:t>    </a:t>
            </a:r>
            <a:r>
              <a:rPr lang="zh-CN" altLang="en-US" sz="2800" dirty="0">
                <a:latin typeface="楷体_GB2312" charset="-122"/>
                <a:cs typeface="+mn-ea"/>
              </a:rPr>
              <a:t>由于缺乏作业指导或作业指导不当，发生失误的概率是相当大的。如装配机壳，假设正确的装配方法是先装一颗螺丝，后装对角螺丝，第三步装其余螺丝中的一个，如作业指导为随机装配螺丝，则可能发生装配间隙等失误。</a:t>
            </a:r>
            <a:endParaRPr lang="zh-CN" altLang="en-US" sz="2800" dirty="0">
              <a:latin typeface="楷体_GB2312" charset="-122"/>
              <a:cs typeface="+mn-ea"/>
            </a:endParaRPr>
          </a:p>
        </p:txBody>
      </p:sp>
      <p:sp>
        <p:nvSpPr>
          <p:cNvPr id="1336323" name="文本框 1336322"/>
          <p:cNvSpPr txBox="1"/>
          <p:nvPr/>
        </p:nvSpPr>
        <p:spPr>
          <a:xfrm>
            <a:off x="406400" y="2850515"/>
            <a:ext cx="6119813" cy="518160"/>
          </a:xfrm>
          <a:prstGeom prst="rect">
            <a:avLst/>
          </a:prstGeom>
          <a:noFill/>
          <a:ln w="9525">
            <a:noFill/>
          </a:ln>
        </p:spPr>
        <p:txBody>
          <a:bodyPr>
            <a:spAutoFit/>
          </a:bodyPr>
          <a:lstStyle/>
          <a:p>
            <a:pPr lvl="0">
              <a:spcBef>
                <a:spcPct val="50000"/>
              </a:spcBef>
            </a:pPr>
            <a:r>
              <a:rPr lang="zh-TW" altLang="en-US" sz="2800" b="1" dirty="0">
                <a:solidFill>
                  <a:srgbClr val="FF0000"/>
                </a:solidFill>
                <a:latin typeface="宋体" panose="02010600030101010101" pitchFamily="2" charset="-122"/>
                <a:ea typeface="宋体" panose="02010600030101010101" pitchFamily="2" charset="-122"/>
                <a:cs typeface="+mn-ea"/>
              </a:rPr>
              <a:t>（5）缺乏适当的作业指导</a:t>
            </a:r>
            <a:endParaRPr lang="zh-TW" altLang="en-US" sz="2800" b="1" dirty="0">
              <a:solidFill>
                <a:srgbClr val="FF0000"/>
              </a:solidFill>
              <a:latin typeface="宋体" panose="02010600030101010101" pitchFamily="2" charset="-122"/>
              <a:ea typeface="宋体" panose="02010600030101010101" pitchFamily="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4275"/>
                                        </p:tgtEl>
                                        <p:attrNameLst>
                                          <p:attrName>style.visibility</p:attrName>
                                        </p:attrNameLst>
                                      </p:cBhvr>
                                      <p:to>
                                        <p:strVal val="visible"/>
                                      </p:to>
                                    </p:set>
                                    <p:animEffect transition="in" filter="slide(fromTop)">
                                      <p:cBhvr>
                                        <p:cTn id="7" dur="500"/>
                                        <p:tgtEl>
                                          <p:spTgt spid="13342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4274"/>
                                        </p:tgtEl>
                                        <p:attrNameLst>
                                          <p:attrName>style.visibility</p:attrName>
                                        </p:attrNameLst>
                                      </p:cBhvr>
                                      <p:to>
                                        <p:strVal val="visible"/>
                                      </p:to>
                                    </p:set>
                                    <p:animEffect transition="in" filter="slide(fromTop)">
                                      <p:cBhvr>
                                        <p:cTn id="12" dur="500"/>
                                        <p:tgtEl>
                                          <p:spTgt spid="133427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36323"/>
                                        </p:tgtEl>
                                        <p:attrNameLst>
                                          <p:attrName>style.visibility</p:attrName>
                                        </p:attrNameLst>
                                      </p:cBhvr>
                                      <p:to>
                                        <p:strVal val="visible"/>
                                      </p:to>
                                    </p:set>
                                    <p:animEffect transition="in" filter="slide(fromTop)">
                                      <p:cBhvr>
                                        <p:cTn id="17" dur="500"/>
                                        <p:tgtEl>
                                          <p:spTgt spid="13363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6322"/>
                                        </p:tgtEl>
                                        <p:attrNameLst>
                                          <p:attrName>style.visibility</p:attrName>
                                        </p:attrNameLst>
                                      </p:cBhvr>
                                      <p:to>
                                        <p:strVal val="visible"/>
                                      </p:to>
                                    </p:set>
                                    <p:animEffect transition="in" filter="checkerboard(across)">
                                      <p:cBhvr>
                                        <p:cTn id="22" dur="500"/>
                                        <p:tgtEl>
                                          <p:spTgt spid="133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74" grpId="0" bldLvl="0" animBg="1"/>
      <p:bldP spid="1334275" grpId="0"/>
      <p:bldP spid="1336322" grpId="0" bldLvl="0" animBg="1"/>
      <p:bldP spid="13363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46563" name="矩形 1346562"/>
          <p:cNvSpPr/>
          <p:nvPr/>
        </p:nvSpPr>
        <p:spPr>
          <a:xfrm>
            <a:off x="710565" y="1412875"/>
            <a:ext cx="10816590" cy="1007745"/>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dirty="0"/>
              <a:t>      </a:t>
            </a:r>
            <a:r>
              <a:rPr lang="zh-CN" altLang="en-US" sz="2800" dirty="0">
                <a:latin typeface="楷体_GB2312" charset="-122"/>
                <a:cs typeface="+mn-ea"/>
              </a:rPr>
              <a:t> 当我们的行动由于判断的延迟而迟缓时我们会犯错误。例如，学习开车的人踩刹车较慢。</a:t>
            </a:r>
            <a:endParaRPr lang="zh-CN" altLang="en-US" sz="2800" dirty="0">
              <a:latin typeface="楷体_GB2312" charset="-122"/>
              <a:cs typeface="+mn-ea"/>
            </a:endParaRPr>
          </a:p>
        </p:txBody>
      </p:sp>
      <p:sp>
        <p:nvSpPr>
          <p:cNvPr id="1346565" name="文本框 1346564"/>
          <p:cNvSpPr txBox="1"/>
          <p:nvPr/>
        </p:nvSpPr>
        <p:spPr>
          <a:xfrm>
            <a:off x="373698" y="893763"/>
            <a:ext cx="6119812" cy="518160"/>
          </a:xfrm>
          <a:prstGeom prst="rect">
            <a:avLst/>
          </a:prstGeom>
          <a:noFill/>
          <a:ln w="9525">
            <a:noFill/>
          </a:ln>
        </p:spPr>
        <p:txBody>
          <a:bodyPr>
            <a:spAutoFit/>
          </a:bodyPr>
          <a:lstStyle/>
          <a:p>
            <a:pPr lvl="0" algn="l">
              <a:spcBef>
                <a:spcPct val="50000"/>
              </a:spcBef>
            </a:pPr>
            <a:r>
              <a:rPr lang="zh-TW" altLang="en-US" sz="2800" b="1" dirty="0">
                <a:solidFill>
                  <a:srgbClr val="FF0000"/>
                </a:solidFill>
                <a:latin typeface="宋体" panose="02010600030101010101" pitchFamily="2" charset="-122"/>
                <a:ea typeface="宋体" panose="02010600030101010101" pitchFamily="2" charset="-122"/>
                <a:cs typeface="+mn-ea"/>
              </a:rPr>
              <a:t>（6）</a:t>
            </a:r>
            <a:r>
              <a:rPr lang="zh-TW" altLang="en-US" sz="2800" b="1" dirty="0">
                <a:solidFill>
                  <a:srgbClr val="FF0000"/>
                </a:solidFill>
                <a:latin typeface="宋体" panose="02010600030101010101" pitchFamily="2" charset="-122"/>
                <a:cs typeface="+mn-ea"/>
              </a:rPr>
              <a:t>行动迟缓</a:t>
            </a:r>
            <a:endParaRPr lang="zh-TW" altLang="en-US" sz="2800" b="1" dirty="0">
              <a:solidFill>
                <a:srgbClr val="FF0000"/>
              </a:solidFill>
              <a:latin typeface="宋体" panose="02010600030101010101" pitchFamily="2" charset="-122"/>
              <a:cs typeface="+mn-ea"/>
            </a:endParaRPr>
          </a:p>
        </p:txBody>
      </p:sp>
      <p:sp>
        <p:nvSpPr>
          <p:cNvPr id="1338370" name="矩形 1338369"/>
          <p:cNvSpPr/>
          <p:nvPr/>
        </p:nvSpPr>
        <p:spPr>
          <a:xfrm>
            <a:off x="710565" y="3549650"/>
            <a:ext cx="10816590" cy="1272540"/>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zh-CN" altLang="en-US" sz="2800" dirty="0">
                <a:latin typeface="楷体_GB2312" charset="-122"/>
                <a:cs typeface="+mn-ea"/>
              </a:rPr>
              <a:t>    由于突发事件而导致作业人员措手不及，如设备故障、停电，从而引起失误，现实中此类原因引起的失误较少。</a:t>
            </a:r>
            <a:endParaRPr lang="zh-CN" altLang="en-US" sz="2800" dirty="0">
              <a:latin typeface="楷体_GB2312" charset="-122"/>
              <a:cs typeface="+mn-ea"/>
            </a:endParaRPr>
          </a:p>
        </p:txBody>
      </p:sp>
      <p:sp>
        <p:nvSpPr>
          <p:cNvPr id="1338371" name="文本框 1338370"/>
          <p:cNvSpPr txBox="1"/>
          <p:nvPr/>
        </p:nvSpPr>
        <p:spPr>
          <a:xfrm>
            <a:off x="359728" y="2808605"/>
            <a:ext cx="6119812" cy="518160"/>
          </a:xfrm>
          <a:prstGeom prst="rect">
            <a:avLst/>
          </a:prstGeom>
          <a:noFill/>
          <a:ln w="9525">
            <a:noFill/>
          </a:ln>
        </p:spPr>
        <p:txBody>
          <a:bodyPr>
            <a:spAutoFit/>
          </a:bodyPr>
          <a:lstStyle/>
          <a:p>
            <a:pPr lvl="0" algn="l">
              <a:spcBef>
                <a:spcPct val="50000"/>
              </a:spcBef>
            </a:pPr>
            <a:r>
              <a:rPr lang="zh-TW" altLang="en-US" sz="2800" b="1" dirty="0">
                <a:solidFill>
                  <a:srgbClr val="FF0000"/>
                </a:solidFill>
                <a:latin typeface="宋体" panose="02010600030101010101" pitchFamily="2" charset="-122"/>
                <a:ea typeface="宋体" panose="02010600030101010101" pitchFamily="2" charset="-122"/>
                <a:cs typeface="+mn-ea"/>
              </a:rPr>
              <a:t>（7）突发事件</a:t>
            </a:r>
            <a:endParaRPr lang="zh-TW" altLang="en-US" sz="2800" b="1" dirty="0">
              <a:solidFill>
                <a:srgbClr val="FF0000"/>
              </a:solidFill>
              <a:latin typeface="宋体" panose="02010600030101010101" pitchFamily="2" charset="-122"/>
              <a:ea typeface="宋体" panose="02010600030101010101" pitchFamily="2" charset="-122"/>
              <a:cs typeface="+mn-ea"/>
            </a:endParaRPr>
          </a:p>
        </p:txBody>
      </p:sp>
      <p:sp>
        <p:nvSpPr>
          <p:cNvPr id="1340418" name="矩形 1340417"/>
          <p:cNvSpPr/>
          <p:nvPr/>
        </p:nvSpPr>
        <p:spPr>
          <a:xfrm>
            <a:off x="709930" y="5487035"/>
            <a:ext cx="10816590" cy="720725"/>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dirty="0">
                <a:latin typeface="黑体" panose="02010609060101010101" charset="-122"/>
                <a:ea typeface="黑体" panose="02010609060101010101" charset="-122"/>
              </a:rPr>
              <a:t>      </a:t>
            </a:r>
            <a:r>
              <a:rPr lang="zh-CN" altLang="en-US" sz="2800" dirty="0">
                <a:latin typeface="楷体_GB2312" charset="-122"/>
                <a:cs typeface="+mn-ea"/>
              </a:rPr>
              <a:t>出于某种原因，作业者有意造成的失误。</a:t>
            </a:r>
            <a:endParaRPr lang="zh-CN" altLang="en-US" dirty="0">
              <a:latin typeface="黑体" panose="02010609060101010101" charset="-122"/>
              <a:ea typeface="黑体" panose="02010609060101010101" charset="-122"/>
            </a:endParaRPr>
          </a:p>
        </p:txBody>
      </p:sp>
      <p:sp>
        <p:nvSpPr>
          <p:cNvPr id="1340419" name="文本框 1340418"/>
          <p:cNvSpPr txBox="1"/>
          <p:nvPr/>
        </p:nvSpPr>
        <p:spPr>
          <a:xfrm>
            <a:off x="334963" y="4931728"/>
            <a:ext cx="5329237" cy="519112"/>
          </a:xfrm>
          <a:prstGeom prst="rect">
            <a:avLst/>
          </a:prstGeom>
          <a:noFill/>
          <a:ln w="9525">
            <a:noFill/>
          </a:ln>
        </p:spPr>
        <p:txBody>
          <a:bodyPr>
            <a:spAutoFit/>
          </a:bodyPr>
          <a:lstStyle/>
          <a:p>
            <a:pPr lvl="0">
              <a:spcBef>
                <a:spcPct val="50000"/>
              </a:spcBef>
            </a:pPr>
            <a:r>
              <a:rPr lang="zh-CN" altLang="en-US" sz="2800" b="1" dirty="0">
                <a:solidFill>
                  <a:srgbClr val="FF0000"/>
                </a:solidFill>
                <a:latin typeface="宋体" panose="02010600030101010101" pitchFamily="2" charset="-122"/>
                <a:ea typeface="宋体" panose="02010600030101010101" pitchFamily="2" charset="-122"/>
              </a:rPr>
              <a:t>（</a:t>
            </a:r>
            <a:r>
              <a:rPr lang="en-US" altLang="zh-CN" sz="2800" b="1" dirty="0">
                <a:solidFill>
                  <a:srgbClr val="FF0000"/>
                </a:solidFill>
                <a:latin typeface="宋体" panose="02010600030101010101" pitchFamily="2" charset="-122"/>
                <a:ea typeface="宋体" panose="02010600030101010101" pitchFamily="2" charset="-122"/>
              </a:rPr>
              <a:t>8</a:t>
            </a:r>
            <a:r>
              <a:rPr lang="zh-CN" altLang="en-US" sz="2800" b="1" dirty="0">
                <a:solidFill>
                  <a:srgbClr val="FF0000"/>
                </a:solidFill>
                <a:latin typeface="宋体" panose="02010600030101010101" pitchFamily="2" charset="-122"/>
                <a:ea typeface="宋体" panose="02010600030101010101" pitchFamily="2" charset="-122"/>
              </a:rPr>
              <a:t>）故意失误</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46565"/>
                                        </p:tgtEl>
                                        <p:attrNameLst>
                                          <p:attrName>style.visibility</p:attrName>
                                        </p:attrNameLst>
                                      </p:cBhvr>
                                      <p:to>
                                        <p:strVal val="visible"/>
                                      </p:to>
                                    </p:set>
                                    <p:animEffect transition="in" filter="slide(fromTop)">
                                      <p:cBhvr>
                                        <p:cTn id="7" dur="500"/>
                                        <p:tgtEl>
                                          <p:spTgt spid="134656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46563"/>
                                        </p:tgtEl>
                                        <p:attrNameLst>
                                          <p:attrName>style.visibility</p:attrName>
                                        </p:attrNameLst>
                                      </p:cBhvr>
                                      <p:to>
                                        <p:strVal val="visible"/>
                                      </p:to>
                                    </p:set>
                                    <p:animEffect transition="in" filter="slide(fromBottom)">
                                      <p:cBhvr>
                                        <p:cTn id="12" dur="500"/>
                                        <p:tgtEl>
                                          <p:spTgt spid="134656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38371"/>
                                        </p:tgtEl>
                                        <p:attrNameLst>
                                          <p:attrName>style.visibility</p:attrName>
                                        </p:attrNameLst>
                                      </p:cBhvr>
                                      <p:to>
                                        <p:strVal val="visible"/>
                                      </p:to>
                                    </p:set>
                                    <p:animEffect transition="in" filter="slide(fromTop)">
                                      <p:cBhvr>
                                        <p:cTn id="17" dur="500"/>
                                        <p:tgtEl>
                                          <p:spTgt spid="133837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8370"/>
                                        </p:tgtEl>
                                        <p:attrNameLst>
                                          <p:attrName>style.visibility</p:attrName>
                                        </p:attrNameLst>
                                      </p:cBhvr>
                                      <p:to>
                                        <p:strVal val="visible"/>
                                      </p:to>
                                    </p:set>
                                    <p:animEffect transition="in" filter="slide(fromBottom)">
                                      <p:cBhvr>
                                        <p:cTn id="22" dur="500"/>
                                        <p:tgtEl>
                                          <p:spTgt spid="133837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40419"/>
                                        </p:tgtEl>
                                        <p:attrNameLst>
                                          <p:attrName>style.visibility</p:attrName>
                                        </p:attrNameLst>
                                      </p:cBhvr>
                                      <p:to>
                                        <p:strVal val="visible"/>
                                      </p:to>
                                    </p:set>
                                    <p:animEffect transition="in" filter="slide(fromTop)">
                                      <p:cBhvr>
                                        <p:cTn id="27" dur="500"/>
                                        <p:tgtEl>
                                          <p:spTgt spid="134041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40418"/>
                                        </p:tgtEl>
                                        <p:attrNameLst>
                                          <p:attrName>style.visibility</p:attrName>
                                        </p:attrNameLst>
                                      </p:cBhvr>
                                      <p:to>
                                        <p:strVal val="visible"/>
                                      </p:to>
                                    </p:set>
                                    <p:animEffect transition="in" filter="slide(fromBottom)">
                                      <p:cBhvr>
                                        <p:cTn id="32" dur="500"/>
                                        <p:tgtEl>
                                          <p:spTgt spid="134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3" grpId="0" bldLvl="0" animBg="1"/>
      <p:bldP spid="1346565" grpId="0"/>
      <p:bldP spid="1338370" grpId="0" bldLvl="0" animBg="1"/>
      <p:bldP spid="1338371" grpId="0"/>
      <p:bldP spid="1340418" grpId="0" bldLvl="0" animBg="1"/>
      <p:bldP spid="13404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graphicFrame>
        <p:nvGraphicFramePr>
          <p:cNvPr id="1348655" name="内容占位符 1348654"/>
          <p:cNvGraphicFramePr>
            <a:graphicFrameLocks noGrp="1"/>
          </p:cNvGraphicFramePr>
          <p:nvPr>
            <p:ph/>
          </p:nvPr>
        </p:nvGraphicFramePr>
        <p:xfrm>
          <a:off x="1324928" y="1256348"/>
          <a:ext cx="5786438" cy="4624388"/>
        </p:xfrm>
        <a:graphic>
          <a:graphicData uri="http://schemas.openxmlformats.org/drawingml/2006/table">
            <a:tbl>
              <a:tblPr/>
              <a:tblGrid>
                <a:gridCol w="3986213"/>
                <a:gridCol w="1800225"/>
              </a:tblGrid>
              <a:tr h="471488">
                <a:tc>
                  <a:txBody>
                    <a:bodyPr/>
                    <a:lstStyle/>
                    <a:p>
                      <a:pPr lvl="0" algn="ctr">
                        <a:buNone/>
                      </a:pPr>
                      <a:r>
                        <a:rPr lang="zh-CN" altLang="en-US" sz="2400" b="1" dirty="0">
                          <a:latin typeface="楷体_GB2312" charset="-122"/>
                          <a:ea typeface="楷体_GB2312" charset="-122"/>
                        </a:rPr>
                        <a:t>错误原因</a:t>
                      </a:r>
                      <a:endParaRPr lang="zh-CN" altLang="en-US" sz="2400" b="1" dirty="0">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400" b="1" dirty="0">
                          <a:latin typeface="楷体_GB2312" charset="-122"/>
                          <a:ea typeface="楷体_GB2312" charset="-122"/>
                        </a:rPr>
                        <a:t>原因归类</a:t>
                      </a:r>
                      <a:endParaRPr lang="zh-CN" altLang="en-US" sz="2400" b="1" dirty="0">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7">
                <a:tc>
                  <a:txBody>
                    <a:bodyPr/>
                    <a:lstStyle/>
                    <a:p>
                      <a:pPr lvl="0" algn="ctr">
                        <a:buNone/>
                      </a:pPr>
                      <a:r>
                        <a:rPr lang="zh-CN" altLang="en-US" sz="2400" b="1" dirty="0">
                          <a:solidFill>
                            <a:schemeClr val="tx1"/>
                          </a:solidFill>
                          <a:latin typeface="楷体_GB2312" charset="-122"/>
                          <a:ea typeface="楷体_GB2312" charset="-122"/>
                        </a:rPr>
                        <a:t>忘记</a:t>
                      </a:r>
                      <a:endParaRPr lang="zh-CN"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8">
                <a:tc>
                  <a:txBody>
                    <a:bodyPr/>
                    <a:lstStyle/>
                    <a:p>
                      <a:pPr lvl="0" algn="ctr">
                        <a:lnSpc>
                          <a:spcPct val="100000"/>
                        </a:lnSpc>
                        <a:spcBef>
                          <a:spcPct val="50000"/>
                        </a:spcBef>
                        <a:buClr>
                          <a:srgbClr val="000000"/>
                        </a:buClr>
                        <a:buNone/>
                      </a:pPr>
                      <a:r>
                        <a:rPr lang="zh-CN" altLang="en-US" sz="2400" b="1" dirty="0">
                          <a:solidFill>
                            <a:schemeClr val="tx1"/>
                          </a:solidFill>
                          <a:latin typeface="楷体_GB2312" charset="-122"/>
                          <a:ea typeface="楷体_GB2312" charset="-122"/>
                        </a:rPr>
                        <a:t>对过程</a:t>
                      </a:r>
                      <a:r>
                        <a:rPr lang="en-US" altLang="zh-CN" sz="2400" b="1" dirty="0">
                          <a:solidFill>
                            <a:schemeClr val="tx1"/>
                          </a:solidFill>
                          <a:latin typeface="楷体_GB2312" charset="-122"/>
                          <a:ea typeface="楷体_GB2312" charset="-122"/>
                        </a:rPr>
                        <a:t>/</a:t>
                      </a:r>
                      <a:r>
                        <a:rPr lang="zh-CN" altLang="en-US" sz="2400" b="1" dirty="0">
                          <a:solidFill>
                            <a:schemeClr val="tx1"/>
                          </a:solidFill>
                          <a:latin typeface="楷体_GB2312" charset="-122"/>
                          <a:ea typeface="楷体_GB2312" charset="-122"/>
                        </a:rPr>
                        <a:t>作业不熟悉</a:t>
                      </a:r>
                      <a:endParaRPr lang="zh-CN"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7">
                <a:tc>
                  <a:txBody>
                    <a:bodyPr/>
                    <a:lstStyle/>
                    <a:p>
                      <a:pPr lvl="0" algn="ctr">
                        <a:buNone/>
                      </a:pPr>
                      <a:r>
                        <a:rPr lang="zh-CN" altLang="en-US" sz="2400" b="1" dirty="0">
                          <a:solidFill>
                            <a:schemeClr val="tx1"/>
                          </a:solidFill>
                          <a:latin typeface="楷体_GB2312" charset="-122"/>
                          <a:ea typeface="楷体_GB2312" charset="-122"/>
                        </a:rPr>
                        <a:t>识别错误</a:t>
                      </a:r>
                      <a:endParaRPr lang="zh-CN"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8">
                <a:tc>
                  <a:txBody>
                    <a:bodyPr/>
                    <a:lstStyle/>
                    <a:p>
                      <a:pPr lvl="0" algn="ctr">
                        <a:buNone/>
                      </a:pPr>
                      <a:r>
                        <a:rPr lang="zh-TW" altLang="en-US" sz="2400" b="1" dirty="0">
                          <a:solidFill>
                            <a:schemeClr val="tx1"/>
                          </a:solidFill>
                          <a:latin typeface="楷体_GB2312" charset="-122"/>
                          <a:ea typeface="楷体_GB2312" charset="-122"/>
                        </a:rPr>
                        <a:t>疏忽</a:t>
                      </a:r>
                      <a:endParaRPr lang="zh-TW"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7">
                <a:tc>
                  <a:txBody>
                    <a:bodyPr/>
                    <a:lstStyle/>
                    <a:p>
                      <a:pPr lvl="0" algn="ctr">
                        <a:buNone/>
                      </a:pPr>
                      <a:r>
                        <a:rPr lang="zh-CN" altLang="en-US" sz="2400" b="1" dirty="0">
                          <a:solidFill>
                            <a:schemeClr val="tx1"/>
                          </a:solidFill>
                          <a:latin typeface="楷体_GB2312" charset="-122"/>
                          <a:ea typeface="楷体_GB2312" charset="-122"/>
                        </a:rPr>
                        <a:t>行动迟缓</a:t>
                      </a:r>
                      <a:endParaRPr lang="zh-CN"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688">
                <a:tc>
                  <a:txBody>
                    <a:bodyPr/>
                    <a:lstStyle/>
                    <a:p>
                      <a:pPr lvl="0" algn="ctr">
                        <a:buNone/>
                      </a:pPr>
                      <a:r>
                        <a:rPr lang="zh-CN" altLang="en-US" sz="2400" b="1" dirty="0">
                          <a:solidFill>
                            <a:schemeClr val="tx1"/>
                          </a:solidFill>
                          <a:latin typeface="楷体_GB2312" charset="-122"/>
                          <a:ea typeface="楷体_GB2312" charset="-122"/>
                        </a:rPr>
                        <a:t>故意失误</a:t>
                      </a:r>
                      <a:endParaRPr lang="zh-CN" altLang="en-US" sz="2400"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FF0066"/>
                          </a:solidFill>
                          <a:latin typeface="楷体_GB2312" charset="-122"/>
                          <a:ea typeface="楷体_GB2312" charset="-122"/>
                        </a:rPr>
                        <a:t>人</a:t>
                      </a:r>
                      <a:endParaRPr lang="zh-CN" altLang="en-US" sz="2000" b="1" dirty="0">
                        <a:solidFill>
                          <a:srgbClr val="FF0066"/>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7">
                <a:tc>
                  <a:txBody>
                    <a:bodyPr/>
                    <a:lstStyle/>
                    <a:p>
                      <a:pPr lvl="0" algn="ctr">
                        <a:buNone/>
                      </a:pPr>
                      <a:r>
                        <a:rPr lang="zh-CN" altLang="en-US" b="1" dirty="0">
                          <a:solidFill>
                            <a:schemeClr val="tx1"/>
                          </a:solidFill>
                          <a:latin typeface="楷体_GB2312" charset="-122"/>
                          <a:ea typeface="楷体_GB2312" charset="-122"/>
                        </a:rPr>
                        <a:t>缺乏适当的作业指导</a:t>
                      </a:r>
                      <a:endParaRPr lang="zh-CN" altLang="en-US"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00FF00"/>
                          </a:solidFill>
                          <a:latin typeface="楷体_GB2312" charset="-122"/>
                          <a:ea typeface="楷体_GB2312" charset="-122"/>
                        </a:rPr>
                        <a:t>方法</a:t>
                      </a:r>
                      <a:endParaRPr lang="zh-CN" altLang="en-US" sz="2000" b="1" dirty="0">
                        <a:solidFill>
                          <a:srgbClr val="00FF00"/>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1488">
                <a:tc>
                  <a:txBody>
                    <a:bodyPr/>
                    <a:lstStyle/>
                    <a:p>
                      <a:pPr lvl="0" algn="ctr">
                        <a:buNone/>
                      </a:pPr>
                      <a:r>
                        <a:rPr lang="zh-CN" altLang="en-US" b="1" dirty="0">
                          <a:solidFill>
                            <a:schemeClr val="tx1"/>
                          </a:solidFill>
                          <a:latin typeface="楷体_GB2312" charset="-122"/>
                          <a:ea typeface="楷体_GB2312" charset="-122"/>
                        </a:rPr>
                        <a:t>突发事件</a:t>
                      </a:r>
                      <a:endParaRPr lang="zh-CN" altLang="en-US" b="1" dirty="0">
                        <a:solidFill>
                          <a:schemeClr val="tx1"/>
                        </a:solidFill>
                        <a:latin typeface="楷体_GB2312" charset="-122"/>
                        <a:ea typeface="楷体_GB231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lvl="0" algn="ctr">
                        <a:buNone/>
                      </a:pPr>
                      <a:r>
                        <a:rPr lang="zh-CN" altLang="en-US" sz="2000" b="1" dirty="0">
                          <a:solidFill>
                            <a:srgbClr val="00FF00"/>
                          </a:solidFill>
                          <a:latin typeface="楷体_GB2312" charset="-122"/>
                          <a:ea typeface="楷体_GB2312" charset="-122"/>
                        </a:rPr>
                        <a:t>环境</a:t>
                      </a:r>
                      <a:endParaRPr lang="zh-CN" altLang="en-US" sz="2000" b="1" dirty="0">
                        <a:solidFill>
                          <a:srgbClr val="00FF00"/>
                        </a:solidFill>
                        <a:latin typeface="楷体_GB2312" charset="-122"/>
                        <a:ea typeface="楷体_GB231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48656" name="矩形 1348655"/>
          <p:cNvSpPr/>
          <p:nvPr/>
        </p:nvSpPr>
        <p:spPr>
          <a:xfrm>
            <a:off x="8341043" y="1515428"/>
            <a:ext cx="1871662" cy="944880"/>
          </a:xfrm>
          <a:prstGeom prst="rect">
            <a:avLst/>
          </a:prstGeom>
          <a:noFill/>
          <a:ln w="25400">
            <a:noFill/>
          </a:ln>
        </p:spPr>
        <p:txBody>
          <a:bodyPr>
            <a:spAutoFit/>
          </a:bodyPr>
          <a:lstStyle/>
          <a:p>
            <a:pPr lvl="0"/>
            <a:r>
              <a:rPr lang="zh-CN" altLang="en-US" sz="2800" b="1" dirty="0">
                <a:latin typeface="楷体_GB2312" charset="-122"/>
                <a:ea typeface="楷体_GB2312" charset="-122"/>
              </a:rPr>
              <a:t>错误的第一因素是</a:t>
            </a:r>
            <a:endParaRPr lang="zh-CN" altLang="en-US" sz="2800" b="1" dirty="0">
              <a:latin typeface="楷体_GB2312" charset="-122"/>
              <a:ea typeface="楷体_GB2312" charset="-122"/>
            </a:endParaRPr>
          </a:p>
        </p:txBody>
      </p:sp>
      <p:pic>
        <p:nvPicPr>
          <p:cNvPr id="1348657" name="图片 1348656" descr="问号"/>
          <p:cNvPicPr>
            <a:picLocks noChangeAspect="1"/>
          </p:cNvPicPr>
          <p:nvPr/>
        </p:nvPicPr>
        <p:blipFill>
          <a:blip r:embed="rId1"/>
          <a:stretch>
            <a:fillRect/>
          </a:stretch>
        </p:blipFill>
        <p:spPr>
          <a:xfrm>
            <a:off x="7956868" y="2523490"/>
            <a:ext cx="2795587" cy="3168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348657"/>
                                        </p:tgtEl>
                                        <p:attrNameLst>
                                          <p:attrName>style.visibility</p:attrName>
                                        </p:attrNameLst>
                                      </p:cBhvr>
                                      <p:to>
                                        <p:strVal val="visible"/>
                                      </p:to>
                                    </p:set>
                                    <p:anim calcmode="lin" valueType="num">
                                      <p:cBhvr>
                                        <p:cTn id="7" dur="500" fill="hold"/>
                                        <p:tgtEl>
                                          <p:spTgt spid="1348657"/>
                                        </p:tgtEl>
                                        <p:attrNameLst>
                                          <p:attrName>ppt_w</p:attrName>
                                        </p:attrNameLst>
                                      </p:cBhvr>
                                      <p:tavLst>
                                        <p:tav tm="0">
                                          <p:val>
                                            <p:fltVal val="0"/>
                                          </p:val>
                                        </p:tav>
                                        <p:tav tm="100000">
                                          <p:val>
                                            <p:strVal val="#ppt_w"/>
                                          </p:val>
                                        </p:tav>
                                      </p:tavLst>
                                    </p:anim>
                                    <p:anim calcmode="lin" valueType="num">
                                      <p:cBhvr>
                                        <p:cTn id="8" dur="500" fill="hold"/>
                                        <p:tgtEl>
                                          <p:spTgt spid="134865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348657"/>
                                        </p:tgtEl>
                                        <p:attrNameLst>
                                          <p:attrName>style.visibility</p:attrName>
                                        </p:attrNameLst>
                                      </p:cBhvr>
                                      <p:to>
                                        <p:strVal val="visible"/>
                                      </p:to>
                                    </p:set>
                                    <p:anim calcmode="lin" valueType="num">
                                      <p:cBhvr>
                                        <p:cTn id="12" dur="500" fill="hold"/>
                                        <p:tgtEl>
                                          <p:spTgt spid="1348657"/>
                                        </p:tgtEl>
                                        <p:attrNameLst>
                                          <p:attrName>ppt_w</p:attrName>
                                        </p:attrNameLst>
                                      </p:cBhvr>
                                      <p:tavLst>
                                        <p:tav tm="0">
                                          <p:val>
                                            <p:fltVal val="0"/>
                                          </p:val>
                                        </p:tav>
                                        <p:tav tm="100000">
                                          <p:val>
                                            <p:strVal val="#ppt_w"/>
                                          </p:val>
                                        </p:tav>
                                      </p:tavLst>
                                    </p:anim>
                                    <p:anim calcmode="lin" valueType="num">
                                      <p:cBhvr>
                                        <p:cTn id="13" dur="500" fill="hold"/>
                                        <p:tgtEl>
                                          <p:spTgt spid="134865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48655"/>
                                        </p:tgtEl>
                                        <p:attrNameLst>
                                          <p:attrName>style.visibility</p:attrName>
                                        </p:attrNameLst>
                                      </p:cBhvr>
                                      <p:to>
                                        <p:strVal val="visible"/>
                                      </p:to>
                                    </p:set>
                                    <p:animEffect transition="in" filter="blinds(horizontal)">
                                      <p:cBhvr>
                                        <p:cTn id="18" dur="500"/>
                                        <p:tgtEl>
                                          <p:spTgt spid="1348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pic>
        <p:nvPicPr>
          <p:cNvPr id="1349636" name="图片 1349635" descr="QQ截图20140522203942"/>
          <p:cNvPicPr>
            <a:picLocks noChangeAspect="1"/>
          </p:cNvPicPr>
          <p:nvPr/>
        </p:nvPicPr>
        <p:blipFill>
          <a:blip r:embed="rId1"/>
          <a:stretch>
            <a:fillRect/>
          </a:stretch>
        </p:blipFill>
        <p:spPr>
          <a:xfrm>
            <a:off x="1878330" y="1005205"/>
            <a:ext cx="8614410" cy="52800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grpSp>
        <p:nvGrpSpPr>
          <p:cNvPr id="3" name="组合 2"/>
          <p:cNvGrpSpPr/>
          <p:nvPr/>
        </p:nvGrpSpPr>
        <p:grpSpPr>
          <a:xfrm>
            <a:off x="1647190" y="1395095"/>
            <a:ext cx="9020810" cy="4733290"/>
            <a:chOff x="2594" y="1647"/>
            <a:chExt cx="12459" cy="5730"/>
          </a:xfrm>
        </p:grpSpPr>
        <p:pic>
          <p:nvPicPr>
            <p:cNvPr id="1351684" name="图片 1351683" descr="QQ截图20140522204100"/>
            <p:cNvPicPr>
              <a:picLocks noChangeAspect="1"/>
            </p:cNvPicPr>
            <p:nvPr/>
          </p:nvPicPr>
          <p:blipFill>
            <a:blip r:embed="rId1"/>
            <a:stretch>
              <a:fillRect/>
            </a:stretch>
          </p:blipFill>
          <p:spPr>
            <a:xfrm>
              <a:off x="2594" y="1647"/>
              <a:ext cx="5805" cy="5730"/>
            </a:xfrm>
            <a:prstGeom prst="rect">
              <a:avLst/>
            </a:prstGeom>
            <a:noFill/>
            <a:ln w="9525">
              <a:noFill/>
            </a:ln>
          </p:spPr>
        </p:pic>
        <p:pic>
          <p:nvPicPr>
            <p:cNvPr id="1351685" name="图片 1351684" descr="QQ截图20140522204113"/>
            <p:cNvPicPr>
              <a:picLocks noChangeAspect="1"/>
            </p:cNvPicPr>
            <p:nvPr/>
          </p:nvPicPr>
          <p:blipFill>
            <a:blip r:embed="rId2"/>
            <a:stretch>
              <a:fillRect/>
            </a:stretch>
          </p:blipFill>
          <p:spPr>
            <a:xfrm>
              <a:off x="9399" y="1647"/>
              <a:ext cx="5655" cy="5610"/>
            </a:xfrm>
            <a:prstGeom prst="rect">
              <a:avLst/>
            </a:prstGeom>
            <a:noFill/>
            <a:ln w="9525">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52708" name="矩形 1352707"/>
          <p:cNvSpPr/>
          <p:nvPr/>
        </p:nvSpPr>
        <p:spPr>
          <a:xfrm>
            <a:off x="1477010" y="1932940"/>
            <a:ext cx="6520815" cy="3383280"/>
          </a:xfrm>
          <a:prstGeom prst="rect">
            <a:avLst/>
          </a:prstGeom>
          <a:noFill/>
          <a:ln w="25400">
            <a:solidFill>
              <a:srgbClr val="FFC000"/>
            </a:solidFill>
          </a:ln>
        </p:spPr>
        <p:txBody>
          <a:bodyPr wrap="square">
            <a:spAutoFit/>
          </a:bodyPr>
          <a:lstStyle/>
          <a:p>
            <a:pPr marL="342900" lvl="0" indent="-342900">
              <a:buChar char="•"/>
            </a:pPr>
            <a:r>
              <a:rPr lang="zh-CN" altLang="en-US" sz="3600" b="1" dirty="0">
                <a:latin typeface="楷体_GB2312" charset="-122"/>
                <a:ea typeface="楷体_GB2312" charset="-122"/>
              </a:rPr>
              <a:t>误导产生的错觉 </a:t>
            </a:r>
            <a:endParaRPr lang="zh-CN" altLang="en-US" sz="3600" b="1" dirty="0">
              <a:latin typeface="楷体_GB2312" charset="-122"/>
              <a:ea typeface="楷体_GB2312" charset="-122"/>
            </a:endParaRPr>
          </a:p>
          <a:p>
            <a:pPr marL="342900" lvl="0" indent="-342900">
              <a:buChar char="•"/>
            </a:pPr>
            <a:r>
              <a:rPr lang="zh-CN" altLang="en-US" sz="3600" b="1" dirty="0">
                <a:latin typeface="楷体_GB2312" charset="-122"/>
                <a:ea typeface="楷体_GB2312" charset="-122"/>
              </a:rPr>
              <a:t>过分关注产生的幻觉 </a:t>
            </a:r>
            <a:endParaRPr lang="zh-CN" altLang="en-US" sz="3600" b="1" dirty="0">
              <a:latin typeface="楷体_GB2312" charset="-122"/>
              <a:ea typeface="楷体_GB2312" charset="-122"/>
            </a:endParaRPr>
          </a:p>
          <a:p>
            <a:pPr marL="342900" lvl="0" indent="-342900">
              <a:buChar char="•"/>
            </a:pPr>
            <a:r>
              <a:rPr lang="zh-CN" altLang="en-US" sz="3600" b="1" dirty="0">
                <a:latin typeface="楷体_GB2312" charset="-122"/>
                <a:ea typeface="楷体_GB2312" charset="-122"/>
              </a:rPr>
              <a:t>观察的细致程度 </a:t>
            </a:r>
            <a:endParaRPr lang="zh-CN" altLang="en-US" sz="3600" b="1" dirty="0">
              <a:latin typeface="楷体_GB2312" charset="-122"/>
              <a:ea typeface="楷体_GB2312" charset="-122"/>
            </a:endParaRPr>
          </a:p>
          <a:p>
            <a:pPr marL="342900" lvl="0" indent="-342900">
              <a:buChar char="•"/>
            </a:pPr>
            <a:r>
              <a:rPr lang="zh-CN" altLang="en-US" sz="3600" b="1" dirty="0">
                <a:latin typeface="楷体_GB2312" charset="-122"/>
                <a:ea typeface="楷体_GB2312" charset="-122"/>
              </a:rPr>
              <a:t>观察的不同角度 </a:t>
            </a:r>
            <a:endParaRPr lang="zh-CN" altLang="en-US" sz="3600" b="1" dirty="0">
              <a:latin typeface="楷体_GB2312" charset="-122"/>
              <a:ea typeface="楷体_GB2312" charset="-122"/>
            </a:endParaRPr>
          </a:p>
          <a:p>
            <a:pPr marL="342900" lvl="0" indent="-342900">
              <a:buChar char="•"/>
            </a:pPr>
            <a:r>
              <a:rPr lang="zh-CN" altLang="en-US" sz="3600" b="1" dirty="0">
                <a:latin typeface="楷体_GB2312" charset="-122"/>
                <a:ea typeface="楷体_GB2312" charset="-122"/>
              </a:rPr>
              <a:t>惯性思维 </a:t>
            </a:r>
            <a:endParaRPr lang="zh-CN" altLang="en-US" sz="3600" b="1" dirty="0">
              <a:latin typeface="楷体_GB2312" charset="-122"/>
              <a:ea typeface="楷体_GB2312" charset="-122"/>
            </a:endParaRPr>
          </a:p>
          <a:p>
            <a:pPr marL="342900" lvl="0" indent="-342900">
              <a:buChar char="•"/>
            </a:pPr>
            <a:r>
              <a:rPr lang="zh-CN" altLang="en-US" sz="3600" b="1" dirty="0">
                <a:latin typeface="楷体_GB2312" charset="-122"/>
                <a:ea typeface="楷体_GB2312" charset="-122"/>
              </a:rPr>
              <a:t>盲点 </a:t>
            </a:r>
            <a:endParaRPr lang="zh-CN" altLang="en-US" sz="3600" b="1" dirty="0">
              <a:latin typeface="楷体_GB2312" charset="-122"/>
              <a:ea typeface="楷体_GB2312" charset="-122"/>
            </a:endParaRPr>
          </a:p>
        </p:txBody>
      </p:sp>
      <p:sp>
        <p:nvSpPr>
          <p:cNvPr id="1352712" name="矩形 1352711"/>
          <p:cNvSpPr/>
          <p:nvPr/>
        </p:nvSpPr>
        <p:spPr>
          <a:xfrm>
            <a:off x="1332230" y="1047750"/>
            <a:ext cx="6393180" cy="640080"/>
          </a:xfrm>
          <a:prstGeom prst="rect">
            <a:avLst/>
          </a:prstGeom>
          <a:noFill/>
          <a:ln w="25400">
            <a:noFill/>
          </a:ln>
        </p:spPr>
        <p:txBody>
          <a:bodyPr wrap="square">
            <a:spAutoFit/>
          </a:bodyPr>
          <a:lstStyle/>
          <a:p>
            <a:pPr marL="342900" lvl="0" indent="-342900"/>
            <a:r>
              <a:rPr lang="zh-CN" altLang="en-US" sz="3600" b="1" dirty="0">
                <a:latin typeface="楷体_GB2312" charset="-122"/>
                <a:ea typeface="楷体_GB2312" charset="-122"/>
              </a:rPr>
              <a:t>还有什么导致了错误的出现 </a:t>
            </a:r>
            <a:endParaRPr lang="zh-CN" altLang="en-US" sz="3600" b="1" dirty="0">
              <a:latin typeface="楷体_GB2312" charset="-122"/>
              <a:ea typeface="楷体_GB231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50658" name="标题 1350657"/>
          <p:cNvSpPr>
            <a:spLocks noGrp="1" noRot="1"/>
          </p:cNvSpPr>
          <p:nvPr>
            <p:ph type="title"/>
          </p:nvPr>
        </p:nvSpPr>
        <p:spPr>
          <a:xfrm>
            <a:off x="1027430" y="1209675"/>
            <a:ext cx="6710680" cy="762000"/>
          </a:xfrm>
        </p:spPr>
        <p:txBody>
          <a:bodyPr anchor="ctr"/>
          <a:lstStyle/>
          <a:p>
            <a:r>
              <a:rPr lang="zh-CN" altLang="en-US" b="1" dirty="0">
                <a:solidFill>
                  <a:srgbClr val="3333FF"/>
                </a:solidFill>
                <a:latin typeface="楷体_GB2312" charset="-122"/>
                <a:ea typeface="楷体_GB2312" charset="-122"/>
              </a:rPr>
              <a:t>质量管理大师戴明认为</a:t>
            </a:r>
            <a:r>
              <a:rPr lang="en-US" altLang="zh-CN" b="1">
                <a:solidFill>
                  <a:srgbClr val="3333FF"/>
                </a:solidFill>
                <a:latin typeface="楷体_GB2312" charset="-122"/>
                <a:ea typeface="楷体_GB2312" charset="-122"/>
              </a:rPr>
              <a:t>:</a:t>
            </a:r>
            <a:endParaRPr lang="en-US" altLang="zh-CN" b="1">
              <a:solidFill>
                <a:srgbClr val="3333FF"/>
              </a:solidFill>
              <a:latin typeface="楷体_GB2312" charset="-122"/>
              <a:ea typeface="楷体_GB2312" charset="-122"/>
            </a:endParaRPr>
          </a:p>
        </p:txBody>
      </p:sp>
      <p:sp>
        <p:nvSpPr>
          <p:cNvPr id="1350659" name="矩形 1350658"/>
          <p:cNvSpPr/>
          <p:nvPr/>
        </p:nvSpPr>
        <p:spPr>
          <a:xfrm>
            <a:off x="1367473" y="2640013"/>
            <a:ext cx="4392612" cy="1582737"/>
          </a:xfrm>
          <a:prstGeom prst="rect">
            <a:avLst/>
          </a:prstGeom>
          <a:noFill/>
          <a:ln w="9525">
            <a:noFill/>
          </a:ln>
        </p:spPr>
        <p:txBody>
          <a:bodyPr anchor="ctr"/>
          <a:lstStyle>
            <a:lvl1pPr marL="0" lvl="0" indent="0" algn="l" defTabSz="914400" eaLnBrk="1" fontAlgn="base" latinLnBrk="0" hangingPunct="1">
              <a:lnSpc>
                <a:spcPct val="125000"/>
              </a:lnSpc>
              <a:spcBef>
                <a:spcPct val="0"/>
              </a:spcBef>
              <a:spcAft>
                <a:spcPct val="0"/>
              </a:spcAft>
              <a:buClr>
                <a:srgbClr val="000000"/>
              </a:buClr>
              <a:buNone/>
              <a:defRPr sz="2800" b="1" i="0" u="none" kern="1200" baseline="0">
                <a:solidFill>
                  <a:schemeClr val="hlink"/>
                </a:solidFill>
                <a:latin typeface="Arial" panose="020B0604020202020204" pitchFamily="34" charset="0"/>
                <a:ea typeface="楷体_GB2312" charset="-122"/>
              </a:defRPr>
            </a:lvl1pPr>
          </a:lstStyle>
          <a:p>
            <a:pPr lvl="0"/>
            <a:r>
              <a:rPr lang="zh-CN" altLang="en-US" dirty="0">
                <a:solidFill>
                  <a:srgbClr val="3333FF"/>
                </a:solidFill>
              </a:rPr>
              <a:t>错误</a:t>
            </a:r>
            <a:br>
              <a:rPr lang="zh-CN" altLang="en-US" dirty="0">
                <a:solidFill>
                  <a:srgbClr val="3333FF"/>
                </a:solidFill>
              </a:rPr>
            </a:br>
            <a:r>
              <a:rPr lang="en-US" altLang="zh-CN" u="sng" dirty="0">
                <a:solidFill>
                  <a:srgbClr val="3333FF"/>
                </a:solidFill>
              </a:rPr>
              <a:t>94%</a:t>
            </a:r>
            <a:r>
              <a:rPr lang="zh-CN" altLang="en-US" u="sng" dirty="0">
                <a:solidFill>
                  <a:srgbClr val="3333FF"/>
                </a:solidFill>
              </a:rPr>
              <a:t>起因于系统</a:t>
            </a:r>
            <a:br>
              <a:rPr lang="zh-CN" altLang="en-US" u="sng" dirty="0">
                <a:solidFill>
                  <a:srgbClr val="3333FF"/>
                </a:solidFill>
              </a:rPr>
            </a:br>
            <a:r>
              <a:rPr lang="en-US" altLang="zh-CN" u="sng" dirty="0">
                <a:solidFill>
                  <a:srgbClr val="3333FF"/>
                </a:solidFill>
              </a:rPr>
              <a:t>6%</a:t>
            </a:r>
            <a:r>
              <a:rPr lang="zh-CN" altLang="en-US" u="sng" dirty="0">
                <a:solidFill>
                  <a:srgbClr val="3333FF"/>
                </a:solidFill>
              </a:rPr>
              <a:t>起因于人员等特殊原因</a:t>
            </a:r>
            <a:endParaRPr lang="zh-CN" altLang="en-US" u="sng" dirty="0">
              <a:solidFill>
                <a:srgbClr val="3333FF"/>
              </a:solidFill>
            </a:endParaRPr>
          </a:p>
        </p:txBody>
      </p:sp>
      <p:pic>
        <p:nvPicPr>
          <p:cNvPr id="1350661" name="图片 1350660" descr="201209071002209507"/>
          <p:cNvPicPr>
            <a:picLocks noChangeAspect="1"/>
          </p:cNvPicPr>
          <p:nvPr/>
        </p:nvPicPr>
        <p:blipFill>
          <a:blip r:embed="rId1"/>
          <a:stretch>
            <a:fillRect/>
          </a:stretch>
        </p:blipFill>
        <p:spPr>
          <a:xfrm>
            <a:off x="6610350" y="2291080"/>
            <a:ext cx="5030470" cy="31324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50658"/>
                                        </p:tgtEl>
                                        <p:attrNameLst>
                                          <p:attrName>style.visibility</p:attrName>
                                        </p:attrNameLst>
                                      </p:cBhvr>
                                      <p:to>
                                        <p:strVal val="visible"/>
                                      </p:to>
                                    </p:set>
                                    <p:animEffect transition="in" filter="slide(fromTop)">
                                      <p:cBhvr>
                                        <p:cTn id="7" dur="500"/>
                                        <p:tgtEl>
                                          <p:spTgt spid="135065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50659"/>
                                        </p:tgtEl>
                                        <p:attrNameLst>
                                          <p:attrName>style.visibility</p:attrName>
                                        </p:attrNameLst>
                                      </p:cBhvr>
                                      <p:to>
                                        <p:strVal val="visible"/>
                                      </p:to>
                                    </p:set>
                                    <p:animEffect transition="in" filter="slide(fromBottom)">
                                      <p:cBhvr>
                                        <p:cTn id="12" dur="5000"/>
                                        <p:tgtEl>
                                          <p:spTgt spid="135065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50661"/>
                                        </p:tgtEl>
                                        <p:attrNameLst>
                                          <p:attrName>style.visibility</p:attrName>
                                        </p:attrNameLst>
                                      </p:cBhvr>
                                      <p:to>
                                        <p:strVal val="visible"/>
                                      </p:to>
                                    </p:set>
                                    <p:anim calcmode="lin" valueType="num">
                                      <p:cBhvr additive="base">
                                        <p:cTn id="17" dur="500" fill="hold"/>
                                        <p:tgtEl>
                                          <p:spTgt spid="1350661"/>
                                        </p:tgtEl>
                                        <p:attrNameLst>
                                          <p:attrName>ppt_x</p:attrName>
                                        </p:attrNameLst>
                                      </p:cBhvr>
                                      <p:tavLst>
                                        <p:tav tm="0">
                                          <p:val>
                                            <p:strVal val="1+#ppt_w/2"/>
                                          </p:val>
                                        </p:tav>
                                        <p:tav tm="100000">
                                          <p:val>
                                            <p:strVal val="#ppt_x"/>
                                          </p:val>
                                        </p:tav>
                                      </p:tavLst>
                                    </p:anim>
                                    <p:anim calcmode="lin" valueType="num">
                                      <p:cBhvr additive="base">
                                        <p:cTn id="18" dur="500" fill="hold"/>
                                        <p:tgtEl>
                                          <p:spTgt spid="1350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58" grpId="0"/>
      <p:bldP spid="13506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grpSp>
        <p:nvGrpSpPr>
          <p:cNvPr id="3" name="组合 2"/>
          <p:cNvGrpSpPr/>
          <p:nvPr/>
        </p:nvGrpSpPr>
        <p:grpSpPr>
          <a:xfrm>
            <a:off x="962793" y="452120"/>
            <a:ext cx="10227812" cy="3749148"/>
            <a:chOff x="107" y="2838"/>
            <a:chExt cx="13103" cy="4377"/>
          </a:xfrm>
        </p:grpSpPr>
        <p:sp>
          <p:nvSpPr>
            <p:cNvPr id="1355799" name="矩形 1355798"/>
            <p:cNvSpPr/>
            <p:nvPr/>
          </p:nvSpPr>
          <p:spPr>
            <a:xfrm>
              <a:off x="4593" y="2838"/>
              <a:ext cx="4082" cy="4377"/>
            </a:xfrm>
            <a:prstGeom prst="rect">
              <a:avLst/>
            </a:prstGeom>
            <a:noFill/>
            <a:ln w="25400">
              <a:noFill/>
            </a:ln>
          </p:spPr>
          <p:txBody>
            <a:bodyPr>
              <a:spAutoFit/>
            </a:bodyPr>
            <a:lstStyle/>
            <a:p>
              <a:pPr marL="342900" lvl="0" indent="-342900"/>
              <a:r>
                <a:rPr lang="zh-CN" altLang="en-US" sz="24000" b="1" dirty="0">
                  <a:latin typeface="楷体_GB2312" charset="-122"/>
                  <a:ea typeface="楷体_GB2312" charset="-122"/>
                </a:rPr>
                <a:t>｛</a:t>
              </a:r>
              <a:endParaRPr lang="zh-CN" altLang="en-US" sz="24000" b="1" dirty="0">
                <a:latin typeface="楷体_GB2312" charset="-122"/>
                <a:ea typeface="楷体_GB2312" charset="-122"/>
              </a:endParaRPr>
            </a:p>
          </p:txBody>
        </p:sp>
        <p:grpSp>
          <p:nvGrpSpPr>
            <p:cNvPr id="1355781" name="组合 1355780"/>
            <p:cNvGrpSpPr/>
            <p:nvPr/>
          </p:nvGrpSpPr>
          <p:grpSpPr>
            <a:xfrm>
              <a:off x="107" y="4508"/>
              <a:ext cx="1813" cy="907"/>
              <a:chOff x="2991" y="1849"/>
              <a:chExt cx="725" cy="363"/>
            </a:xfrm>
          </p:grpSpPr>
          <p:sp>
            <p:nvSpPr>
              <p:cNvPr id="1355782" name="矩形 1355781"/>
              <p:cNvSpPr/>
              <p:nvPr/>
            </p:nvSpPr>
            <p:spPr>
              <a:xfrm>
                <a:off x="2991" y="1849"/>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sz="2000" b="1">
                  <a:latin typeface="楷体_GB2312" charset="-122"/>
                  <a:ea typeface="楷体_GB2312" charset="-122"/>
                </a:endParaRPr>
              </a:p>
            </p:txBody>
          </p:sp>
          <p:sp>
            <p:nvSpPr>
              <p:cNvPr id="1355783" name="文本框 1355782"/>
              <p:cNvSpPr txBox="1"/>
              <p:nvPr/>
            </p:nvSpPr>
            <p:spPr>
              <a:xfrm>
                <a:off x="3037" y="1894"/>
                <a:ext cx="635" cy="242"/>
              </a:xfrm>
              <a:prstGeom prst="rect">
                <a:avLst/>
              </a:prstGeom>
              <a:noFill/>
              <a:ln w="25400">
                <a:noFill/>
              </a:ln>
            </p:spPr>
            <p:txBody>
              <a:bodyPr>
                <a:spAutoFit/>
              </a:bodyPr>
              <a:lstStyle/>
              <a:p>
                <a:pPr marL="342900" lvl="0" indent="-342900" algn="ctr">
                  <a:spcBef>
                    <a:spcPct val="50000"/>
                  </a:spcBef>
                </a:pPr>
                <a:r>
                  <a:rPr lang="zh-CN" altLang="en-US" sz="2800" b="1" dirty="0">
                    <a:latin typeface="楷体_GB2312" charset="-122"/>
                    <a:ea typeface="楷体_GB2312" charset="-122"/>
                  </a:rPr>
                  <a:t>错误</a:t>
                </a:r>
                <a:endParaRPr lang="zh-CN" altLang="en-US" sz="2800" b="1" dirty="0">
                  <a:latin typeface="楷体_GB2312" charset="-122"/>
                  <a:ea typeface="楷体_GB2312" charset="-122"/>
                </a:endParaRPr>
              </a:p>
            </p:txBody>
          </p:sp>
        </p:grpSp>
        <p:grpSp>
          <p:nvGrpSpPr>
            <p:cNvPr id="1355784" name="组合 1355783"/>
            <p:cNvGrpSpPr/>
            <p:nvPr/>
          </p:nvGrpSpPr>
          <p:grpSpPr>
            <a:xfrm>
              <a:off x="3395" y="4508"/>
              <a:ext cx="1812" cy="907"/>
              <a:chOff x="4306" y="1849"/>
              <a:chExt cx="725" cy="363"/>
            </a:xfrm>
          </p:grpSpPr>
          <p:sp>
            <p:nvSpPr>
              <p:cNvPr id="1355785" name="矩形 1355784"/>
              <p:cNvSpPr/>
              <p:nvPr/>
            </p:nvSpPr>
            <p:spPr>
              <a:xfrm>
                <a:off x="4306" y="1849"/>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sz="2000" b="1">
                  <a:latin typeface="楷体_GB2312" charset="-122"/>
                  <a:ea typeface="楷体_GB2312" charset="-122"/>
                </a:endParaRPr>
              </a:p>
            </p:txBody>
          </p:sp>
          <p:sp>
            <p:nvSpPr>
              <p:cNvPr id="1355786" name="文本框 1355785"/>
              <p:cNvSpPr txBox="1"/>
              <p:nvPr/>
            </p:nvSpPr>
            <p:spPr>
              <a:xfrm>
                <a:off x="4352" y="1894"/>
                <a:ext cx="635" cy="242"/>
              </a:xfrm>
              <a:prstGeom prst="rect">
                <a:avLst/>
              </a:prstGeom>
              <a:noFill/>
              <a:ln w="25400">
                <a:noFill/>
              </a:ln>
            </p:spPr>
            <p:txBody>
              <a:bodyPr>
                <a:spAutoFit/>
              </a:bodyPr>
              <a:lstStyle/>
              <a:p>
                <a:pPr marL="342900" lvl="0" indent="-342900" algn="ctr">
                  <a:spcBef>
                    <a:spcPct val="50000"/>
                  </a:spcBef>
                </a:pPr>
                <a:r>
                  <a:rPr lang="zh-CN" altLang="en-US" sz="2800" b="1" dirty="0">
                    <a:latin typeface="楷体_GB2312" charset="-122"/>
                    <a:ea typeface="楷体_GB2312" charset="-122"/>
                  </a:rPr>
                  <a:t>缺陷</a:t>
                </a:r>
                <a:endParaRPr lang="zh-CN" altLang="en-US" sz="2800" b="1" dirty="0">
                  <a:latin typeface="楷体_GB2312" charset="-122"/>
                  <a:ea typeface="楷体_GB2312" charset="-122"/>
                </a:endParaRPr>
              </a:p>
            </p:txBody>
          </p:sp>
        </p:grpSp>
        <p:sp>
          <p:nvSpPr>
            <p:cNvPr id="1355787" name="右箭头 1355786"/>
            <p:cNvSpPr/>
            <p:nvPr/>
          </p:nvSpPr>
          <p:spPr>
            <a:xfrm>
              <a:off x="2024" y="4789"/>
              <a:ext cx="1247"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sz="2000" b="1">
                <a:latin typeface="楷体_GB2312" charset="-122"/>
                <a:ea typeface="楷体_GB2312" charset="-122"/>
              </a:endParaRPr>
            </a:p>
          </p:txBody>
        </p:sp>
        <p:sp>
          <p:nvSpPr>
            <p:cNvPr id="1355788" name="右箭头 1355787"/>
            <p:cNvSpPr/>
            <p:nvPr/>
          </p:nvSpPr>
          <p:spPr>
            <a:xfrm>
              <a:off x="5201" y="4789"/>
              <a:ext cx="1248"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sz="2000" b="1">
                <a:latin typeface="楷体_GB2312" charset="-122"/>
                <a:ea typeface="楷体_GB2312" charset="-122"/>
              </a:endParaRPr>
            </a:p>
          </p:txBody>
        </p:sp>
        <p:sp>
          <p:nvSpPr>
            <p:cNvPr id="1355790" name="矩形 1355789"/>
            <p:cNvSpPr/>
            <p:nvPr/>
          </p:nvSpPr>
          <p:spPr>
            <a:xfrm>
              <a:off x="8105" y="6168"/>
              <a:ext cx="5105" cy="605"/>
            </a:xfrm>
            <a:prstGeom prst="rect">
              <a:avLst/>
            </a:prstGeom>
            <a:solidFill>
              <a:schemeClr val="hlink">
                <a:alpha val="63000"/>
              </a:schemeClr>
            </a:solidFill>
            <a:ln w="25400">
              <a:noFill/>
            </a:ln>
          </p:spPr>
          <p:txBody>
            <a:bodyPr>
              <a:spAutoFit/>
            </a:bodyPr>
            <a:lstStyle/>
            <a:p>
              <a:pPr marL="342900" lvl="0" indent="-342900"/>
              <a:r>
                <a:rPr lang="zh-CN" altLang="en-US" sz="2800" b="1" dirty="0">
                  <a:latin typeface="楷体_GB2312" charset="-122"/>
                  <a:ea typeface="楷体_GB2312" charset="-122"/>
                </a:rPr>
                <a:t>丢失业务</a:t>
              </a:r>
              <a:endParaRPr lang="zh-CN" altLang="en-US" sz="2800" b="1" dirty="0">
                <a:latin typeface="楷体_GB2312" charset="-122"/>
                <a:ea typeface="楷体_GB2312" charset="-122"/>
              </a:endParaRPr>
            </a:p>
          </p:txBody>
        </p:sp>
        <p:sp>
          <p:nvSpPr>
            <p:cNvPr id="1355791" name="矩形 1355790"/>
            <p:cNvSpPr/>
            <p:nvPr/>
          </p:nvSpPr>
          <p:spPr>
            <a:xfrm>
              <a:off x="8108" y="3560"/>
              <a:ext cx="5102" cy="605"/>
            </a:xfrm>
            <a:prstGeom prst="rect">
              <a:avLst/>
            </a:prstGeom>
            <a:solidFill>
              <a:schemeClr val="hlink">
                <a:alpha val="63000"/>
              </a:schemeClr>
            </a:solidFill>
            <a:ln w="25400">
              <a:noFill/>
            </a:ln>
          </p:spPr>
          <p:txBody>
            <a:bodyPr>
              <a:spAutoFit/>
            </a:bodyPr>
            <a:lstStyle/>
            <a:p>
              <a:pPr marL="342900" lvl="0" indent="-342900"/>
              <a:r>
                <a:rPr lang="zh-CN" altLang="en-US" sz="2800" b="1" dirty="0">
                  <a:latin typeface="楷体_GB2312" charset="-122"/>
                  <a:ea typeface="楷体_GB2312" charset="-122"/>
                </a:rPr>
                <a:t>增加成本</a:t>
              </a:r>
              <a:endParaRPr lang="zh-CN" altLang="en-US" sz="2800" b="1" dirty="0">
                <a:latin typeface="楷体_GB2312" charset="-122"/>
                <a:ea typeface="楷体_GB2312" charset="-122"/>
              </a:endParaRPr>
            </a:p>
          </p:txBody>
        </p:sp>
        <p:sp>
          <p:nvSpPr>
            <p:cNvPr id="1355792" name="矩形 1355791"/>
            <p:cNvSpPr/>
            <p:nvPr/>
          </p:nvSpPr>
          <p:spPr>
            <a:xfrm>
              <a:off x="8108" y="4393"/>
              <a:ext cx="5102" cy="605"/>
            </a:xfrm>
            <a:prstGeom prst="rect">
              <a:avLst/>
            </a:prstGeom>
            <a:solidFill>
              <a:schemeClr val="hlink">
                <a:alpha val="63000"/>
              </a:schemeClr>
            </a:solidFill>
            <a:ln w="25400">
              <a:noFill/>
            </a:ln>
          </p:spPr>
          <p:txBody>
            <a:bodyPr>
              <a:spAutoFit/>
            </a:bodyPr>
            <a:lstStyle/>
            <a:p>
              <a:pPr marL="342900" lvl="0" indent="-342900"/>
              <a:r>
                <a:rPr lang="zh-CN" altLang="en-US" sz="2800" b="1" dirty="0">
                  <a:latin typeface="楷体_GB2312" charset="-122"/>
                  <a:ea typeface="楷体_GB2312" charset="-122"/>
                </a:rPr>
                <a:t>时间损失</a:t>
              </a:r>
              <a:endParaRPr lang="zh-CN" altLang="en-US" sz="2800" b="1" dirty="0">
                <a:latin typeface="楷体_GB2312" charset="-122"/>
                <a:ea typeface="楷体_GB2312" charset="-122"/>
              </a:endParaRPr>
            </a:p>
          </p:txBody>
        </p:sp>
        <p:sp>
          <p:nvSpPr>
            <p:cNvPr id="1355793" name="矩形 1355792"/>
            <p:cNvSpPr/>
            <p:nvPr/>
          </p:nvSpPr>
          <p:spPr>
            <a:xfrm>
              <a:off x="8108" y="5260"/>
              <a:ext cx="5090" cy="605"/>
            </a:xfrm>
            <a:prstGeom prst="rect">
              <a:avLst/>
            </a:prstGeom>
            <a:solidFill>
              <a:schemeClr val="hlink">
                <a:alpha val="63000"/>
              </a:schemeClr>
            </a:solidFill>
            <a:ln w="25400">
              <a:noFill/>
            </a:ln>
          </p:spPr>
          <p:txBody>
            <a:bodyPr wrap="square" anchor="t">
              <a:spAutoFit/>
            </a:bodyPr>
            <a:lstStyle/>
            <a:p>
              <a:pPr marL="342900" lvl="0" indent="-342900"/>
              <a:r>
                <a:rPr lang="zh-CN" altLang="en-US" sz="2800" b="1" dirty="0">
                  <a:latin typeface="楷体_GB2312" charset="-122"/>
                  <a:ea typeface="楷体_GB2312" charset="-122"/>
                </a:rPr>
                <a:t>带来危险或可能的伤害</a:t>
              </a:r>
              <a:endParaRPr lang="zh-CN" altLang="en-US" sz="2800" b="1" dirty="0">
                <a:latin typeface="楷体_GB2312" charset="-122"/>
                <a:ea typeface="楷体_GB2312" charset="-122"/>
              </a:endParaRPr>
            </a:p>
          </p:txBody>
        </p:sp>
      </p:gr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56805" name="矩形 1356804"/>
          <p:cNvSpPr/>
          <p:nvPr/>
        </p:nvSpPr>
        <p:spPr>
          <a:xfrm>
            <a:off x="1025525" y="4829810"/>
            <a:ext cx="7705725" cy="1188720"/>
          </a:xfrm>
          <a:prstGeom prst="rect">
            <a:avLst/>
          </a:prstGeom>
          <a:noFill/>
          <a:ln w="25400">
            <a:noFill/>
          </a:ln>
        </p:spPr>
        <p:txBody>
          <a:bodyPr>
            <a:spAutoFit/>
          </a:bodyPr>
          <a:lstStyle/>
          <a:p>
            <a:pPr marL="342900" lvl="0" indent="-342900"/>
            <a:r>
              <a:rPr lang="en-US" altLang="zh-CN" sz="2400" b="1" dirty="0">
                <a:latin typeface="楷体_GB2312" charset="-122"/>
                <a:ea typeface="楷体_GB2312" charset="-122"/>
              </a:rPr>
              <a:t>–</a:t>
            </a:r>
            <a:r>
              <a:rPr lang="zh-CN" altLang="en-US" sz="2400" b="1" dirty="0">
                <a:latin typeface="楷体_GB2312" charset="-122"/>
                <a:ea typeface="楷体_GB2312" charset="-122"/>
              </a:rPr>
              <a:t>减少所有的缺陷，避免所有的问题！ </a:t>
            </a:r>
            <a:endParaRPr lang="zh-CN" altLang="en-US" sz="2400" b="1" dirty="0">
              <a:latin typeface="楷体_GB2312" charset="-122"/>
              <a:ea typeface="楷体_GB2312" charset="-122"/>
            </a:endParaRPr>
          </a:p>
          <a:p>
            <a:pPr marL="342900" lvl="0" indent="-342900"/>
            <a:r>
              <a:rPr lang="zh-CN" altLang="en-US" sz="2400" b="1" dirty="0">
                <a:latin typeface="楷体_GB2312" charset="-122"/>
                <a:ea typeface="楷体_GB2312" charset="-122"/>
              </a:rPr>
              <a:t>  </a:t>
            </a:r>
            <a:r>
              <a:rPr lang="en-US" altLang="zh-CN" sz="2400" b="1" dirty="0">
                <a:latin typeface="楷体_GB2312" charset="-122"/>
                <a:ea typeface="楷体_GB2312" charset="-122"/>
              </a:rPr>
              <a:t>–</a:t>
            </a:r>
            <a:r>
              <a:rPr lang="zh-CN" altLang="en-US" sz="2400" b="1" dirty="0">
                <a:latin typeface="楷体_GB2312" charset="-122"/>
                <a:ea typeface="楷体_GB2312" charset="-122"/>
              </a:rPr>
              <a:t>如果缺陷不能减少，问题不能避免，我们期望对我们不良的影响最小，损失最小！ </a:t>
            </a:r>
            <a:endParaRPr lang="zh-CN" altLang="en-US" sz="2400" b="1" dirty="0">
              <a:latin typeface="楷体_GB2312" charset="-122"/>
              <a:ea typeface="楷体_GB2312" charset="-122"/>
            </a:endParaRPr>
          </a:p>
        </p:txBody>
      </p:sp>
      <p:sp>
        <p:nvSpPr>
          <p:cNvPr id="1356806" name="矩形 1356805"/>
          <p:cNvSpPr/>
          <p:nvPr/>
        </p:nvSpPr>
        <p:spPr>
          <a:xfrm>
            <a:off x="1312863" y="4056698"/>
            <a:ext cx="2507615" cy="518160"/>
          </a:xfrm>
          <a:prstGeom prst="rect">
            <a:avLst/>
          </a:prstGeom>
          <a:noFill/>
          <a:ln w="25400">
            <a:noFill/>
          </a:ln>
        </p:spPr>
        <p:txBody>
          <a:bodyPr wrap="none" anchor="t">
            <a:spAutoFit/>
          </a:bodyPr>
          <a:lstStyle/>
          <a:p>
            <a:pPr marL="342900" lvl="0" indent="-342900"/>
            <a:r>
              <a:rPr lang="zh-CN" altLang="en-US" sz="2800" b="1" dirty="0">
                <a:latin typeface="楷体_GB2312" charset="-122"/>
                <a:ea typeface="楷体_GB2312" charset="-122"/>
              </a:rPr>
              <a:t>我们的期望： </a:t>
            </a:r>
            <a:endParaRPr lang="zh-CN" altLang="en-US" sz="2800" b="1" dirty="0">
              <a:latin typeface="楷体_GB2312" charset="-122"/>
              <a:ea typeface="楷体_GB231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6805"/>
                                        </p:tgtEl>
                                        <p:attrNameLst>
                                          <p:attrName>style.visibility</p:attrName>
                                        </p:attrNameLst>
                                      </p:cBhvr>
                                      <p:to>
                                        <p:strVal val="visible"/>
                                      </p:to>
                                    </p:set>
                                    <p:animEffect transition="in" filter="blinds(horizontal)">
                                      <p:cBhvr>
                                        <p:cTn id="7" dur="500"/>
                                        <p:tgtEl>
                                          <p:spTgt spid="135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、防错的定义 </a:t>
            </a:r>
            <a:endParaRPr lang="zh-CN" altLang="en-US" sz="2400" b="1" dirty="0">
              <a:latin typeface="楷体_GB2312" charset="-122"/>
              <a:ea typeface="楷体_GB2312" charset="-122"/>
            </a:endParaRPr>
          </a:p>
        </p:txBody>
      </p:sp>
      <p:sp>
        <p:nvSpPr>
          <p:cNvPr id="1357827" name="Rectangle 3"/>
          <p:cNvSpPr/>
          <p:nvPr/>
        </p:nvSpPr>
        <p:spPr>
          <a:xfrm>
            <a:off x="2346960" y="2219008"/>
            <a:ext cx="8064500" cy="304800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2400" dirty="0">
                <a:latin typeface="宋体" panose="02010600030101010101" pitchFamily="2" charset="-122"/>
                <a:ea typeface="宋体" panose="02010600030101010101" pitchFamily="2" charset="-122"/>
              </a:rPr>
              <a:t>     </a:t>
            </a:r>
            <a:endParaRPr lang="en-US" altLang="zh-CN" sz="2400">
              <a:solidFill>
                <a:schemeClr val="tx2"/>
              </a:solidFill>
              <a:latin typeface="宋体" panose="02010600030101010101" pitchFamily="2" charset="-122"/>
              <a:ea typeface="宋体" panose="02010600030101010101" pitchFamily="2" charset="-122"/>
            </a:endParaRPr>
          </a:p>
        </p:txBody>
      </p:sp>
      <p:sp>
        <p:nvSpPr>
          <p:cNvPr id="1357829" name="文本框 1357828"/>
          <p:cNvSpPr txBox="1"/>
          <p:nvPr/>
        </p:nvSpPr>
        <p:spPr>
          <a:xfrm>
            <a:off x="1908175" y="1094105"/>
            <a:ext cx="8167370" cy="1158240"/>
          </a:xfrm>
          <a:prstGeom prst="rect">
            <a:avLst/>
          </a:prstGeom>
          <a:noFill/>
          <a:ln w="9525">
            <a:noFill/>
          </a:ln>
        </p:spPr>
        <p:txBody>
          <a:bodyPr wrap="square">
            <a:spAutoFit/>
          </a:bodyPr>
          <a:lstStyle/>
          <a:p>
            <a:pPr lvl="0" eaLnBrk="0" hangingPunct="0">
              <a:spcBef>
                <a:spcPct val="50000"/>
              </a:spcBef>
            </a:pPr>
            <a:r>
              <a:rPr lang="zh-CN" altLang="en-US" sz="2800" b="1" dirty="0">
                <a:latin typeface="楷体_GB2312" charset="-122"/>
                <a:ea typeface="楷体_GB2312" charset="-122"/>
              </a:rPr>
              <a:t>传统防止错误方式</a:t>
            </a:r>
            <a:endParaRPr lang="zh-CN" altLang="en-US" sz="2800" b="1" dirty="0">
              <a:latin typeface="楷体_GB2312" charset="-122"/>
              <a:ea typeface="楷体_GB2312" charset="-122"/>
            </a:endParaRPr>
          </a:p>
          <a:p>
            <a:pPr lvl="0" eaLnBrk="0" hangingPunct="0">
              <a:spcBef>
                <a:spcPct val="50000"/>
              </a:spcBef>
            </a:pPr>
            <a:r>
              <a:rPr lang="zh-CN" altLang="en-US" sz="2800" b="1" dirty="0">
                <a:latin typeface="楷体_GB2312" charset="-122"/>
                <a:ea typeface="楷体_GB2312" charset="-122"/>
              </a:rPr>
              <a:t>    以培训与处罚相结合，对人为失误进行控制。</a:t>
            </a:r>
            <a:r>
              <a:rPr lang="zh-CN" altLang="en-US" sz="2400" b="1">
                <a:latin typeface="楷体_GB2312" charset="-122"/>
                <a:ea typeface="楷体_GB2312" charset="-122"/>
              </a:rPr>
              <a:t>     </a:t>
            </a:r>
            <a:endParaRPr lang="zh-CN" altLang="en-US" sz="2400" b="1">
              <a:latin typeface="楷体_GB2312" charset="-122"/>
              <a:ea typeface="楷体_GB2312" charset="-122"/>
            </a:endParaRPr>
          </a:p>
        </p:txBody>
      </p:sp>
      <p:pic>
        <p:nvPicPr>
          <p:cNvPr id="1357830" name="图片 1357829" descr="培训"/>
          <p:cNvPicPr>
            <a:picLocks noChangeAspect="1"/>
          </p:cNvPicPr>
          <p:nvPr/>
        </p:nvPicPr>
        <p:blipFill>
          <a:blip r:embed="rId1"/>
          <a:stretch>
            <a:fillRect/>
          </a:stretch>
        </p:blipFill>
        <p:spPr>
          <a:xfrm>
            <a:off x="2058035" y="2650808"/>
            <a:ext cx="3744913" cy="2386012"/>
          </a:xfrm>
          <a:prstGeom prst="rect">
            <a:avLst/>
          </a:prstGeom>
          <a:noFill/>
          <a:ln w="9525">
            <a:noFill/>
          </a:ln>
        </p:spPr>
      </p:pic>
      <p:pic>
        <p:nvPicPr>
          <p:cNvPr id="1357831" name="图片 1357830" descr="10442912_917570"/>
          <p:cNvPicPr>
            <a:picLocks noChangeAspect="1"/>
          </p:cNvPicPr>
          <p:nvPr/>
        </p:nvPicPr>
        <p:blipFill>
          <a:blip r:embed="rId2"/>
          <a:stretch>
            <a:fillRect/>
          </a:stretch>
        </p:blipFill>
        <p:spPr>
          <a:xfrm>
            <a:off x="7099935" y="2753995"/>
            <a:ext cx="3311525" cy="2297113"/>
          </a:xfrm>
          <a:prstGeom prst="rect">
            <a:avLst/>
          </a:prstGeom>
          <a:noFill/>
          <a:ln w="9525">
            <a:noFill/>
          </a:ln>
        </p:spPr>
      </p:pic>
      <p:sp>
        <p:nvSpPr>
          <p:cNvPr id="1357832" name="文本框 1357831"/>
          <p:cNvSpPr txBox="1"/>
          <p:nvPr/>
        </p:nvSpPr>
        <p:spPr>
          <a:xfrm>
            <a:off x="6091873" y="3007995"/>
            <a:ext cx="647700" cy="1555750"/>
          </a:xfrm>
          <a:prstGeom prst="rect">
            <a:avLst/>
          </a:prstGeom>
          <a:noFill/>
          <a:ln w="9525">
            <a:noFill/>
          </a:ln>
        </p:spPr>
        <p:txBody>
          <a:bodyPr>
            <a:spAutoFit/>
          </a:bodyPr>
          <a:lstStyle/>
          <a:p>
            <a:pPr lvl="0" eaLnBrk="0" hangingPunct="0">
              <a:spcBef>
                <a:spcPct val="50000"/>
              </a:spcBef>
            </a:pPr>
            <a:r>
              <a:rPr lang="en-US" altLang="zh-CN" sz="9600" b="1">
                <a:solidFill>
                  <a:srgbClr val="E20212"/>
                </a:solidFill>
                <a:latin typeface="Arial" panose="020B0604020202020204" pitchFamily="34" charset="0"/>
                <a:ea typeface="宋体" panose="02010600030101010101" pitchFamily="2" charset="-122"/>
              </a:rPr>
              <a:t>+</a:t>
            </a:r>
            <a:endParaRPr lang="en-US" altLang="zh-CN" sz="9600" b="1">
              <a:solidFill>
                <a:srgbClr val="E20212"/>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7829"/>
                                        </p:tgtEl>
                                        <p:attrNameLst>
                                          <p:attrName>style.visibility</p:attrName>
                                        </p:attrNameLst>
                                      </p:cBhvr>
                                      <p:to>
                                        <p:strVal val="visible"/>
                                      </p:to>
                                    </p:set>
                                    <p:animEffect transition="in" filter="slide(fromBottom)">
                                      <p:cBhvr>
                                        <p:cTn id="7" dur="500"/>
                                        <p:tgtEl>
                                          <p:spTgt spid="13578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578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578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57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29" grpId="0"/>
      <p:bldP spid="13578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、防错的定义 </a:t>
            </a:r>
            <a:endParaRPr lang="zh-CN" altLang="en-US" sz="2400" b="1" dirty="0">
              <a:latin typeface="楷体_GB2312" charset="-122"/>
              <a:ea typeface="楷体_GB2312" charset="-122"/>
            </a:endParaRPr>
          </a:p>
        </p:txBody>
      </p:sp>
      <p:sp>
        <p:nvSpPr>
          <p:cNvPr id="1206276" name="Rectangle 3"/>
          <p:cNvSpPr/>
          <p:nvPr/>
        </p:nvSpPr>
        <p:spPr>
          <a:xfrm>
            <a:off x="287655" y="1541145"/>
            <a:ext cx="11140440" cy="229616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3600" b="1" dirty="0">
                <a:latin typeface="楷体_GB2312" charset="-122"/>
                <a:ea typeface="楷体_GB2312" charset="-122"/>
              </a:rPr>
              <a:t>      </a:t>
            </a:r>
            <a:r>
              <a:rPr lang="zh-CN" altLang="en-US" sz="3600" b="1" dirty="0">
                <a:latin typeface="楷体_GB2312" charset="-122"/>
                <a:ea typeface="楷体_GB2312" charset="-122"/>
              </a:rPr>
              <a:t>防错，也叫防呆，是指通过设计一种方法或程序，通过防错防呆技术和装置的应用，替代过去依靠工人完成的重复劳动，消除产生差错的条件或使出错的机会减到最低，进而杜绝缺陷。</a:t>
            </a:r>
            <a:endParaRPr lang="zh-CN" altLang="en-US" sz="3600" b="1" dirty="0">
              <a:latin typeface="楷体_GB2312" charset="-122"/>
              <a:ea typeface="楷体_GB2312" charset="-122"/>
            </a:endParaRPr>
          </a:p>
        </p:txBody>
      </p:sp>
      <p:sp>
        <p:nvSpPr>
          <p:cNvPr id="6"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6276"/>
                                        </p:tgtEl>
                                        <p:attrNameLst>
                                          <p:attrName>style.visibility</p:attrName>
                                        </p:attrNameLst>
                                      </p:cBhvr>
                                      <p:to>
                                        <p:strVal val="visible"/>
                                      </p:to>
                                    </p:set>
                                    <p:animEffect transition="in" filter="blinds(horizontal)">
                                      <p:cBhvr>
                                        <p:cTn id="7" dur="500"/>
                                        <p:tgtEl>
                                          <p:spTgt spid="120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 2"/>
          <p:cNvPicPr>
            <a:picLocks noChangeAspect="1"/>
          </p:cNvPicPr>
          <p:nvPr/>
        </p:nvPicPr>
        <p:blipFill>
          <a:blip r:embed="rId1"/>
          <a:stretch>
            <a:fillRect/>
          </a:stretch>
        </p:blipFill>
        <p:spPr>
          <a:xfrm>
            <a:off x="213360" y="286385"/>
            <a:ext cx="11765280" cy="6285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、防错的意义  </a:t>
            </a:r>
            <a:endParaRPr lang="zh-CN" altLang="en-US" sz="2400" b="1" dirty="0">
              <a:latin typeface="楷体_GB2312" charset="-122"/>
              <a:ea typeface="楷体_GB2312" charset="-122"/>
            </a:endParaRPr>
          </a:p>
        </p:txBody>
      </p:sp>
      <p:sp>
        <p:nvSpPr>
          <p:cNvPr id="1321987" name="文本占位符 1321986"/>
          <p:cNvSpPr>
            <a:spLocks noGrp="1" noRot="1"/>
          </p:cNvSpPr>
          <p:nvPr/>
        </p:nvSpPr>
        <p:spPr>
          <a:xfrm>
            <a:off x="752475" y="1245870"/>
            <a:ext cx="10650855" cy="1539875"/>
          </a:xfrm>
          <a:prstGeom prst="rect">
            <a:avLst/>
          </a:prstGeom>
          <a:solidFill>
            <a:srgbClr val="CCFFCC">
              <a:alpha val="100000"/>
            </a:srgbClr>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pPr>
              <a:lnSpc>
                <a:spcPct val="80000"/>
              </a:lnSpc>
            </a:pPr>
            <a:r>
              <a:rPr lang="en-US" altLang="zh-CN" dirty="0">
                <a:latin typeface="楷体_GB2312" charset="-122"/>
                <a:ea typeface="楷体_GB2312" charset="-122"/>
              </a:rPr>
              <a:t> </a:t>
            </a:r>
            <a:endParaRPr lang="en-US" altLang="zh-CN" dirty="0">
              <a:latin typeface="楷体_GB2312" charset="-122"/>
              <a:ea typeface="楷体_GB2312" charset="-122"/>
            </a:endParaRPr>
          </a:p>
          <a:p>
            <a:pPr>
              <a:lnSpc>
                <a:spcPct val="80000"/>
              </a:lnSpc>
            </a:pPr>
            <a:r>
              <a:rPr lang="zh-CN" altLang="en-US" dirty="0">
                <a:latin typeface="楷体_GB2312" charset="-122"/>
                <a:ea typeface="楷体_GB2312" charset="-122"/>
              </a:rPr>
              <a:t>简单地说就是如何去防止错误发生的方法。</a:t>
            </a:r>
            <a:endParaRPr lang="zh-CN" altLang="en-US" dirty="0">
              <a:latin typeface="楷体_GB2312" charset="-122"/>
              <a:ea typeface="楷体_GB2312" charset="-122"/>
            </a:endParaRPr>
          </a:p>
          <a:p>
            <a:pPr>
              <a:lnSpc>
                <a:spcPct val="80000"/>
              </a:lnSpc>
            </a:pPr>
            <a:r>
              <a:rPr lang="zh-CN" altLang="en-US" dirty="0">
                <a:latin typeface="楷体_GB2312" charset="-122"/>
                <a:ea typeface="楷体_GB2312" charset="-122"/>
              </a:rPr>
              <a:t>    狭义：如何设计一个东西，使错误绝不会发生。</a:t>
            </a:r>
            <a:endParaRPr lang="zh-CN" altLang="en-US" dirty="0">
              <a:latin typeface="楷体_GB2312" charset="-122"/>
              <a:ea typeface="楷体_GB2312" charset="-122"/>
            </a:endParaRPr>
          </a:p>
          <a:p>
            <a:pPr>
              <a:lnSpc>
                <a:spcPct val="80000"/>
              </a:lnSpc>
            </a:pPr>
            <a:r>
              <a:rPr lang="zh-CN" altLang="en-US" dirty="0">
                <a:latin typeface="楷体_GB2312" charset="-122"/>
                <a:ea typeface="楷体_GB2312" charset="-122"/>
              </a:rPr>
              <a:t>    广义：如何设计一个东西，而使错误发生的机会减至最低的程度。</a:t>
            </a:r>
            <a:endParaRPr lang="zh-CN" altLang="en-US" dirty="0">
              <a:latin typeface="楷体_GB2312" charset="-122"/>
              <a:ea typeface="楷体_GB2312" charset="-122"/>
            </a:endParaRPr>
          </a:p>
          <a:p>
            <a:pPr>
              <a:lnSpc>
                <a:spcPct val="80000"/>
              </a:lnSpc>
            </a:pPr>
            <a:endParaRPr lang="zh-CN" altLang="en-US" dirty="0">
              <a:latin typeface="楷体_GB2312" charset="-122"/>
              <a:ea typeface="楷体_GB2312" charset="-122"/>
            </a:endParaRPr>
          </a:p>
        </p:txBody>
      </p:sp>
      <p:sp>
        <p:nvSpPr>
          <p:cNvPr id="1321990" name="文本框 1321989"/>
          <p:cNvSpPr txBox="1"/>
          <p:nvPr/>
        </p:nvSpPr>
        <p:spPr>
          <a:xfrm>
            <a:off x="450850" y="3134360"/>
            <a:ext cx="11354435" cy="2225040"/>
          </a:xfrm>
          <a:prstGeom prst="rect">
            <a:avLst/>
          </a:prstGeom>
          <a:noFill/>
          <a:ln w="25400">
            <a:noFill/>
          </a:ln>
        </p:spPr>
        <p:txBody>
          <a:bodyPr wrap="square">
            <a:spAutoFit/>
          </a:bodyPr>
          <a:lstStyle/>
          <a:p>
            <a:pPr marL="342900" lvl="0" indent="-342900"/>
            <a:r>
              <a:rPr lang="zh-CN" altLang="en-US" sz="2800" b="1" dirty="0">
                <a:solidFill>
                  <a:schemeClr val="hlink"/>
                </a:solidFill>
                <a:latin typeface="楷体_GB2312" charset="-122"/>
                <a:ea typeface="楷体_GB2312" charset="-122"/>
              </a:rPr>
              <a:t>因此，更具体的说“防错法”是：</a:t>
            </a:r>
            <a:endParaRPr lang="zh-CN" altLang="en-US" sz="2800" b="1" dirty="0">
              <a:solidFill>
                <a:schemeClr val="hlink"/>
              </a:solidFill>
              <a:latin typeface="楷体_GB2312" charset="-122"/>
              <a:ea typeface="楷体_GB2312" charset="-122"/>
            </a:endParaRPr>
          </a:p>
          <a:p>
            <a:pPr marL="342900" lvl="0" indent="-342900"/>
            <a:r>
              <a:rPr lang="zh-CN" altLang="en-US" sz="2800" b="1" dirty="0">
                <a:solidFill>
                  <a:schemeClr val="hlink"/>
                </a:solidFill>
                <a:latin typeface="楷体_GB2312" charset="-122"/>
                <a:ea typeface="楷体_GB2312" charset="-122"/>
              </a:rPr>
              <a:t>    </a:t>
            </a:r>
            <a:r>
              <a:rPr lang="en-US" altLang="zh-CN" sz="2800" b="1" dirty="0">
                <a:solidFill>
                  <a:schemeClr val="hlink"/>
                </a:solidFill>
                <a:latin typeface="楷体_GB2312" charset="-122"/>
                <a:ea typeface="楷体_GB2312" charset="-122"/>
              </a:rPr>
              <a:t>1.</a:t>
            </a:r>
            <a:r>
              <a:rPr lang="zh-CN" altLang="en-US" sz="2800" b="1" dirty="0">
                <a:solidFill>
                  <a:schemeClr val="hlink"/>
                </a:solidFill>
                <a:latin typeface="楷体_GB2312" charset="-122"/>
                <a:ea typeface="楷体_GB2312" charset="-122"/>
              </a:rPr>
              <a:t>具有即使有人为疏忽也不会发生错误的构造</a:t>
            </a:r>
            <a:r>
              <a:rPr lang="en-US" altLang="zh-CN" sz="2800" b="1" dirty="0">
                <a:solidFill>
                  <a:schemeClr val="hlink"/>
                </a:solidFill>
                <a:latin typeface="楷体_GB2312" charset="-122"/>
                <a:ea typeface="楷体_GB2312" charset="-122"/>
              </a:rPr>
              <a:t>──</a:t>
            </a:r>
            <a:r>
              <a:rPr lang="zh-CN" altLang="en-US" sz="2800" b="1" dirty="0">
                <a:solidFill>
                  <a:schemeClr val="hlink"/>
                </a:solidFill>
                <a:latin typeface="楷体_GB2312" charset="-122"/>
                <a:ea typeface="楷体_GB2312" charset="-122"/>
              </a:rPr>
              <a:t>不需要注意力。</a:t>
            </a:r>
            <a:endParaRPr lang="zh-CN" altLang="en-US" sz="2800" b="1" dirty="0">
              <a:solidFill>
                <a:schemeClr val="hlink"/>
              </a:solidFill>
              <a:latin typeface="楷体_GB2312" charset="-122"/>
              <a:ea typeface="楷体_GB2312" charset="-122"/>
            </a:endParaRPr>
          </a:p>
          <a:p>
            <a:pPr marL="342900" lvl="0" indent="-342900"/>
            <a:r>
              <a:rPr lang="zh-CN" altLang="en-US" sz="2800" b="1" dirty="0">
                <a:solidFill>
                  <a:schemeClr val="hlink"/>
                </a:solidFill>
                <a:latin typeface="楷体_GB2312" charset="-122"/>
                <a:ea typeface="楷体_GB2312" charset="-122"/>
              </a:rPr>
              <a:t>    </a:t>
            </a:r>
            <a:r>
              <a:rPr lang="en-US" altLang="zh-CN" sz="2800" b="1" dirty="0">
                <a:solidFill>
                  <a:schemeClr val="hlink"/>
                </a:solidFill>
                <a:latin typeface="楷体_GB2312" charset="-122"/>
                <a:ea typeface="楷体_GB2312" charset="-122"/>
              </a:rPr>
              <a:t>2.</a:t>
            </a:r>
            <a:r>
              <a:rPr lang="zh-CN" altLang="en-US" sz="2800" b="1" dirty="0">
                <a:solidFill>
                  <a:schemeClr val="hlink"/>
                </a:solidFill>
                <a:latin typeface="楷体_GB2312" charset="-122"/>
                <a:ea typeface="楷体_GB2312" charset="-122"/>
              </a:rPr>
              <a:t>具有外行人来做也不会错的构造</a:t>
            </a:r>
            <a:r>
              <a:rPr lang="en-US" altLang="zh-CN" sz="2800" b="1" dirty="0">
                <a:solidFill>
                  <a:schemeClr val="hlink"/>
                </a:solidFill>
                <a:latin typeface="楷体_GB2312" charset="-122"/>
                <a:ea typeface="楷体_GB2312" charset="-122"/>
              </a:rPr>
              <a:t>──</a:t>
            </a:r>
            <a:r>
              <a:rPr lang="zh-CN" altLang="en-US" sz="2800" b="1" dirty="0">
                <a:solidFill>
                  <a:schemeClr val="hlink"/>
                </a:solidFill>
                <a:latin typeface="楷体_GB2312" charset="-122"/>
                <a:ea typeface="楷体_GB2312" charset="-122"/>
              </a:rPr>
              <a:t>不需要经验与直觉。</a:t>
            </a:r>
            <a:endParaRPr lang="zh-CN" altLang="en-US" sz="2800" b="1" dirty="0">
              <a:solidFill>
                <a:schemeClr val="hlink"/>
              </a:solidFill>
              <a:latin typeface="楷体_GB2312" charset="-122"/>
              <a:ea typeface="楷体_GB2312" charset="-122"/>
            </a:endParaRPr>
          </a:p>
          <a:p>
            <a:pPr marL="342900" lvl="0" indent="-342900"/>
            <a:r>
              <a:rPr lang="zh-CN" altLang="en-US" sz="2800" b="1" dirty="0">
                <a:solidFill>
                  <a:schemeClr val="hlink"/>
                </a:solidFill>
                <a:latin typeface="楷体_GB2312" charset="-122"/>
                <a:ea typeface="楷体_GB2312" charset="-122"/>
              </a:rPr>
              <a:t>    </a:t>
            </a:r>
            <a:r>
              <a:rPr lang="en-US" altLang="zh-CN" sz="2800" b="1" dirty="0">
                <a:solidFill>
                  <a:schemeClr val="hlink"/>
                </a:solidFill>
                <a:latin typeface="楷体_GB2312" charset="-122"/>
                <a:ea typeface="楷体_GB2312" charset="-122"/>
              </a:rPr>
              <a:t>3.</a:t>
            </a:r>
            <a:r>
              <a:rPr lang="zh-CN" altLang="en-US" sz="2800" b="1" dirty="0">
                <a:solidFill>
                  <a:schemeClr val="hlink"/>
                </a:solidFill>
                <a:latin typeface="楷体_GB2312" charset="-122"/>
                <a:ea typeface="楷体_GB2312" charset="-122"/>
              </a:rPr>
              <a:t>具有不管是谁或在何时工作都不会出差错的构造</a:t>
            </a:r>
            <a:r>
              <a:rPr lang="en-US" altLang="zh-CN" sz="2800" b="1" dirty="0">
                <a:solidFill>
                  <a:schemeClr val="hlink"/>
                </a:solidFill>
                <a:latin typeface="楷体_GB2312" charset="-122"/>
                <a:ea typeface="楷体_GB2312" charset="-122"/>
              </a:rPr>
              <a:t>──</a:t>
            </a:r>
            <a:r>
              <a:rPr lang="zh-CN" altLang="en-US" sz="2800" b="1" dirty="0">
                <a:solidFill>
                  <a:schemeClr val="hlink"/>
                </a:solidFill>
                <a:latin typeface="楷体_GB2312" charset="-122"/>
                <a:ea typeface="楷体_GB2312" charset="-122"/>
              </a:rPr>
              <a:t>不需要专门知识与高度的技能。</a:t>
            </a:r>
            <a:endParaRPr lang="zh-CN" altLang="en-US" sz="2800" b="1" dirty="0">
              <a:solidFill>
                <a:schemeClr val="hlink"/>
              </a:solidFill>
              <a:latin typeface="楷体_GB2312" charset="-122"/>
              <a:ea typeface="楷体_GB2312" charset="-122"/>
            </a:endParaRPr>
          </a:p>
        </p:txBody>
      </p:sp>
      <p:sp>
        <p:nvSpPr>
          <p:cNvPr id="7"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21990"/>
                                        </p:tgtEl>
                                        <p:attrNameLst>
                                          <p:attrName>style.visibility</p:attrName>
                                        </p:attrNameLst>
                                      </p:cBhvr>
                                      <p:to>
                                        <p:strVal val="visible"/>
                                      </p:to>
                                    </p:set>
                                    <p:anim calcmode="lin" valueType="num">
                                      <p:cBhvr>
                                        <p:cTn id="7" dur="500" fill="hold"/>
                                        <p:tgtEl>
                                          <p:spTgt spid="1321990"/>
                                        </p:tgtEl>
                                        <p:attrNameLst>
                                          <p:attrName>ppt_x</p:attrName>
                                        </p:attrNameLst>
                                      </p:cBhvr>
                                      <p:tavLst>
                                        <p:tav tm="0">
                                          <p:val>
                                            <p:strVal val="#ppt_x"/>
                                          </p:val>
                                        </p:tav>
                                        <p:tav tm="100000">
                                          <p:val>
                                            <p:strVal val="#ppt_x"/>
                                          </p:val>
                                        </p:tav>
                                      </p:tavLst>
                                    </p:anim>
                                    <p:anim calcmode="lin" valueType="num">
                                      <p:cBhvr>
                                        <p:cTn id="8" dur="500" fill="hold"/>
                                        <p:tgtEl>
                                          <p:spTgt spid="1321990"/>
                                        </p:tgtEl>
                                        <p:attrNameLst>
                                          <p:attrName>ppt_y</p:attrName>
                                        </p:attrNameLst>
                                      </p:cBhvr>
                                      <p:tavLst>
                                        <p:tav tm="0">
                                          <p:val>
                                            <p:strVal val="#ppt_y-#ppt_h/2"/>
                                          </p:val>
                                        </p:tav>
                                        <p:tav tm="100000">
                                          <p:val>
                                            <p:strVal val="#ppt_y"/>
                                          </p:val>
                                        </p:tav>
                                      </p:tavLst>
                                    </p:anim>
                                    <p:anim calcmode="lin" valueType="num">
                                      <p:cBhvr>
                                        <p:cTn id="9" dur="500" fill="hold"/>
                                        <p:tgtEl>
                                          <p:spTgt spid="1321990"/>
                                        </p:tgtEl>
                                        <p:attrNameLst>
                                          <p:attrName>ppt_w</p:attrName>
                                        </p:attrNameLst>
                                      </p:cBhvr>
                                      <p:tavLst>
                                        <p:tav tm="0">
                                          <p:val>
                                            <p:strVal val="#ppt_w"/>
                                          </p:val>
                                        </p:tav>
                                        <p:tav tm="100000">
                                          <p:val>
                                            <p:strVal val="#ppt_w"/>
                                          </p:val>
                                        </p:tav>
                                      </p:tavLst>
                                    </p:anim>
                                    <p:anim calcmode="lin" valueType="num">
                                      <p:cBhvr>
                                        <p:cTn id="10" dur="500" fill="hold"/>
                                        <p:tgtEl>
                                          <p:spTgt spid="1321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、防错的作用 </a:t>
            </a:r>
            <a:endParaRPr lang="zh-CN" altLang="en-US" sz="2400" b="1" dirty="0">
              <a:latin typeface="楷体_GB2312" charset="-122"/>
              <a:ea typeface="楷体_GB2312" charset="-122"/>
            </a:endParaRPr>
          </a:p>
        </p:txBody>
      </p:sp>
      <p:sp>
        <p:nvSpPr>
          <p:cNvPr id="1284099" name="Rectangle 3"/>
          <p:cNvSpPr/>
          <p:nvPr/>
        </p:nvSpPr>
        <p:spPr>
          <a:xfrm>
            <a:off x="752475" y="1393825"/>
            <a:ext cx="7848600" cy="576263"/>
          </a:xfrm>
          <a:prstGeom prst="rect">
            <a:avLst/>
          </a:prstGeom>
          <a:noFill/>
          <a:ln w="9525">
            <a:noFill/>
          </a:ln>
        </p:spPr>
        <p:txBody>
          <a:bodyPr/>
          <a:lstStyle/>
          <a:p>
            <a:pPr lvl="0" eaLnBrk="0" hangingPunct="0">
              <a:buClr>
                <a:srgbClr val="FF0000"/>
              </a:buClr>
              <a:buFont typeface="Wingdings" panose="05000000000000000000" pitchFamily="2" charset="2"/>
              <a:buNone/>
            </a:pPr>
            <a:r>
              <a:rPr lang="zh-CN" altLang="en-US" sz="2800" b="1" dirty="0">
                <a:latin typeface="华文细黑" pitchFamily="2" charset="-122"/>
                <a:ea typeface="华文细黑" pitchFamily="2" charset="-122"/>
              </a:rPr>
              <a:t>主要的作用概括为以下几个方面：</a:t>
            </a:r>
            <a:endParaRPr lang="zh-CN" altLang="en-US" sz="2800" b="1" dirty="0">
              <a:solidFill>
                <a:schemeClr val="tx2"/>
              </a:solidFill>
              <a:latin typeface="华文细黑" pitchFamily="2" charset="-122"/>
              <a:ea typeface="华文细黑" pitchFamily="2" charset="-122"/>
            </a:endParaRPr>
          </a:p>
        </p:txBody>
      </p:sp>
      <p:sp>
        <p:nvSpPr>
          <p:cNvPr id="1284100" name="Rectangle 3"/>
          <p:cNvSpPr/>
          <p:nvPr/>
        </p:nvSpPr>
        <p:spPr>
          <a:xfrm>
            <a:off x="752475" y="2292985"/>
            <a:ext cx="10636885" cy="189738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rPr>
              <a:t>（</a:t>
            </a:r>
            <a:r>
              <a:rPr lang="en-US" altLang="zh-CN" sz="2800" b="1" dirty="0">
                <a:latin typeface="华文楷体" pitchFamily="2" charset="-122"/>
                <a:ea typeface="华文楷体" pitchFamily="2" charset="-122"/>
              </a:rPr>
              <a:t>1</a:t>
            </a:r>
            <a:r>
              <a:rPr lang="zh-CN" altLang="en-US" sz="2800" b="1" dirty="0">
                <a:latin typeface="华文楷体" pitchFamily="2" charset="-122"/>
                <a:ea typeface="华文楷体" pitchFamily="2" charset="-122"/>
              </a:rPr>
              <a:t>）提升产品质量</a:t>
            </a:r>
            <a:endParaRPr lang="zh-CN" altLang="en-US" sz="2800" b="1" dirty="0">
              <a:latin typeface="华文楷体" pitchFamily="2" charset="-122"/>
              <a:ea typeface="华文楷体" pitchFamily="2" charset="-122"/>
            </a:endParaRPr>
          </a:p>
          <a:p>
            <a:pPr marL="342900" lvl="0" indent="-34290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rPr>
              <a:t>             </a:t>
            </a:r>
            <a:endParaRPr lang="zh-CN" altLang="en-US" sz="2800" b="1" dirty="0">
              <a:latin typeface="华文楷体" pitchFamily="2" charset="-122"/>
              <a:ea typeface="华文楷体" pitchFamily="2" charset="-122"/>
            </a:endParaRPr>
          </a:p>
          <a:p>
            <a:pPr marL="342900" lvl="0" indent="-34290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rPr>
              <a:t>      防错法消除了工人作业困难的作业，防止失误的发生，消除缺陷，可做到首次工作合格，消除返工与检查，提高产品质量。</a:t>
            </a:r>
            <a:endParaRPr lang="zh-CN" altLang="en-US" sz="2800" b="1" dirty="0">
              <a:solidFill>
                <a:schemeClr val="tx2"/>
              </a:solidFill>
              <a:latin typeface="华文楷体" pitchFamily="2" charset="-122"/>
              <a:ea typeface="华文楷体" pitchFamily="2" charset="-122"/>
            </a:endParaRPr>
          </a:p>
        </p:txBody>
      </p:sp>
      <p:sp>
        <p:nvSpPr>
          <p:cNvPr id="7"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、防错的作用 </a:t>
            </a:r>
            <a:endParaRPr lang="zh-CN" altLang="en-US" sz="2400" b="1" dirty="0">
              <a:latin typeface="楷体_GB2312" charset="-122"/>
              <a:ea typeface="楷体_GB2312" charset="-122"/>
            </a:endParaRPr>
          </a:p>
        </p:txBody>
      </p:sp>
      <p:pic>
        <p:nvPicPr>
          <p:cNvPr id="1291271" name="图片 1291270" descr="xin_2405040109455002810012"/>
          <p:cNvPicPr>
            <a:picLocks noChangeAspect="1"/>
          </p:cNvPicPr>
          <p:nvPr/>
        </p:nvPicPr>
        <p:blipFill>
          <a:blip r:embed="rId1"/>
          <a:stretch>
            <a:fillRect/>
          </a:stretch>
        </p:blipFill>
        <p:spPr>
          <a:xfrm>
            <a:off x="1451928" y="2902585"/>
            <a:ext cx="4286250" cy="3048000"/>
          </a:xfrm>
          <a:prstGeom prst="rect">
            <a:avLst/>
          </a:prstGeom>
          <a:noFill/>
          <a:ln w="9525">
            <a:noFill/>
          </a:ln>
        </p:spPr>
      </p:pic>
      <p:sp>
        <p:nvSpPr>
          <p:cNvPr id="1291269" name="Rectangle 3"/>
          <p:cNvSpPr/>
          <p:nvPr/>
        </p:nvSpPr>
        <p:spPr>
          <a:xfrm>
            <a:off x="752475" y="1005205"/>
            <a:ext cx="10782935" cy="1655445"/>
          </a:xfrm>
          <a:prstGeom prst="rect">
            <a:avLst/>
          </a:prstGeom>
          <a:noFill/>
          <a:ln w="9525">
            <a:noFill/>
          </a:ln>
        </p:spPr>
        <p:txBody>
          <a:bodyPr/>
          <a:lstStyle/>
          <a:p>
            <a:pPr lvl="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cs typeface="+mn-ea"/>
              </a:rPr>
              <a:t>（2）提升效率</a:t>
            </a:r>
            <a:endParaRPr lang="zh-CN" altLang="en-US" sz="2800" b="1" dirty="0">
              <a:latin typeface="华文楷体" pitchFamily="2" charset="-122"/>
              <a:ea typeface="华文楷体" pitchFamily="2" charset="-122"/>
              <a:cs typeface="+mn-ea"/>
            </a:endParaRPr>
          </a:p>
          <a:p>
            <a:pPr lvl="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cs typeface="+mn-ea"/>
              </a:rPr>
              <a:t>        </a:t>
            </a:r>
            <a:endParaRPr lang="zh-CN" altLang="en-US" sz="2800" b="1" dirty="0">
              <a:latin typeface="华文楷体" pitchFamily="2" charset="-122"/>
              <a:ea typeface="华文楷体" pitchFamily="2" charset="-122"/>
              <a:cs typeface="+mn-ea"/>
            </a:endParaRPr>
          </a:p>
          <a:p>
            <a:pPr lvl="0"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cs typeface="+mn-ea"/>
              </a:rPr>
              <a:t>    防错措施可以消除或降低操作人员对发生错误的担心，提高操作效率。同时也减少一些处理质量问题的时间</a:t>
            </a:r>
            <a:r>
              <a:rPr lang="zh-CN" altLang="en-US" sz="2400" dirty="0">
                <a:latin typeface="华文楷体" pitchFamily="2" charset="-122"/>
                <a:ea typeface="华文楷体" pitchFamily="2" charset="-122"/>
              </a:rPr>
              <a:t>。            </a:t>
            </a:r>
            <a:endParaRPr lang="zh-CN" altLang="en-US" sz="2400">
              <a:solidFill>
                <a:schemeClr val="tx2"/>
              </a:solidFill>
              <a:latin typeface="华文楷体" pitchFamily="2" charset="-122"/>
              <a:ea typeface="华文楷体" pitchFamily="2" charset="-122"/>
            </a:endParaRPr>
          </a:p>
        </p:txBody>
      </p:sp>
      <p:pic>
        <p:nvPicPr>
          <p:cNvPr id="1291272" name="图片 1291271" descr="限速"/>
          <p:cNvPicPr>
            <a:picLocks noChangeAspect="1"/>
          </p:cNvPicPr>
          <p:nvPr/>
        </p:nvPicPr>
        <p:blipFill>
          <a:blip r:embed="rId2"/>
          <a:stretch>
            <a:fillRect/>
          </a:stretch>
        </p:blipFill>
        <p:spPr>
          <a:xfrm>
            <a:off x="6133465" y="2891790"/>
            <a:ext cx="4633595" cy="3069590"/>
          </a:xfrm>
          <a:prstGeom prst="rect">
            <a:avLst/>
          </a:prstGeom>
          <a:noFill/>
          <a:ln w="9525">
            <a:noFill/>
          </a:ln>
        </p:spPr>
      </p:pic>
      <p:sp>
        <p:nvSpPr>
          <p:cNvPr id="8"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、防错的作用</a:t>
            </a:r>
            <a:endParaRPr lang="zh-CN" altLang="en-US" sz="2400" b="1" dirty="0">
              <a:latin typeface="楷体_GB2312" charset="-122"/>
              <a:ea typeface="楷体_GB2312" charset="-122"/>
            </a:endParaRPr>
          </a:p>
        </p:txBody>
      </p:sp>
      <p:sp>
        <p:nvSpPr>
          <p:cNvPr id="1285123" name="Rectangle 3"/>
          <p:cNvSpPr/>
          <p:nvPr/>
        </p:nvSpPr>
        <p:spPr>
          <a:xfrm>
            <a:off x="335915" y="1121410"/>
            <a:ext cx="11329670" cy="2089150"/>
          </a:xfrm>
          <a:prstGeom prst="rect">
            <a:avLst/>
          </a:prstGeom>
          <a:noFill/>
          <a:ln w="9525">
            <a:noFill/>
          </a:ln>
        </p:spPr>
        <p:txBody>
          <a:bodyPr/>
          <a:lstStyle/>
          <a:p>
            <a:pPr lvl="0" algn="l" eaLnBrk="0" hangingPunct="0">
              <a:buClr>
                <a:srgbClr val="FF0000"/>
              </a:buClr>
              <a:buFont typeface="Wingdings" panose="05000000000000000000" pitchFamily="2" charset="2"/>
              <a:buNone/>
            </a:pPr>
            <a:r>
              <a:rPr lang="en-US" altLang="zh-CN" sz="2400" dirty="0">
                <a:latin typeface="华文楷体" pitchFamily="2" charset="-122"/>
                <a:ea typeface="华文楷体" pitchFamily="2" charset="-122"/>
              </a:rPr>
              <a:t> </a:t>
            </a:r>
            <a:r>
              <a:rPr lang="zh-CN" altLang="en-US" sz="2800" b="1" dirty="0">
                <a:latin typeface="华文楷体" pitchFamily="2" charset="-122"/>
                <a:ea typeface="华文楷体" pitchFamily="2" charset="-122"/>
                <a:cs typeface="+mn-ea"/>
              </a:rPr>
              <a:t>（3）减少对技能的依赖，降低工人的工作强度</a:t>
            </a:r>
            <a:endParaRPr lang="zh-CN" altLang="en-US" sz="2800" b="1" dirty="0">
              <a:latin typeface="华文楷体" pitchFamily="2" charset="-122"/>
              <a:ea typeface="华文楷体" pitchFamily="2" charset="-122"/>
              <a:cs typeface="+mn-ea"/>
            </a:endParaRPr>
          </a:p>
          <a:p>
            <a:pPr lvl="0" algn="l" eaLnBrk="0" hangingPunct="0">
              <a:buClr>
                <a:srgbClr val="FF0000"/>
              </a:buClr>
              <a:buFont typeface="Wingdings" panose="05000000000000000000" pitchFamily="2" charset="2"/>
              <a:buNone/>
            </a:pPr>
            <a:endParaRPr lang="zh-CN" altLang="en-US" sz="2800" b="1" dirty="0">
              <a:latin typeface="华文楷体" pitchFamily="2" charset="-122"/>
              <a:ea typeface="华文楷体" pitchFamily="2" charset="-122"/>
              <a:cs typeface="+mn-ea"/>
            </a:endParaRPr>
          </a:p>
          <a:p>
            <a:pPr lvl="0" algn="l"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cs typeface="+mn-ea"/>
              </a:rPr>
              <a:t>     取代了依靠人为记忆、经验等制度规范行为，降低人为问题的发生概率。降低工作人员的劳动强度，对其工作能力进行一定程度上的解放。</a:t>
            </a:r>
            <a:endParaRPr lang="zh-CN" altLang="en-US" sz="2800" b="1" dirty="0">
              <a:latin typeface="华文楷体" pitchFamily="2" charset="-122"/>
              <a:ea typeface="华文楷体" pitchFamily="2" charset="-122"/>
              <a:cs typeface="+mn-ea"/>
            </a:endParaRPr>
          </a:p>
        </p:txBody>
      </p:sp>
      <p:sp>
        <p:nvSpPr>
          <p:cNvPr id="1290244" name="Rectangle 3"/>
          <p:cNvSpPr/>
          <p:nvPr/>
        </p:nvSpPr>
        <p:spPr>
          <a:xfrm>
            <a:off x="94615" y="3559810"/>
            <a:ext cx="11279505" cy="1657350"/>
          </a:xfrm>
          <a:prstGeom prst="rect">
            <a:avLst/>
          </a:prstGeom>
          <a:noFill/>
          <a:ln w="9525">
            <a:noFill/>
          </a:ln>
        </p:spPr>
        <p:txBody>
          <a:bodyPr/>
          <a:lstStyle/>
          <a:p>
            <a:pPr lvl="0" algn="l" eaLnBrk="0" hangingPunct="0">
              <a:buClr>
                <a:srgbClr val="FF0000"/>
              </a:buClr>
              <a:buFont typeface="Wingdings" panose="05000000000000000000" pitchFamily="2" charset="2"/>
              <a:buNone/>
            </a:pPr>
            <a:r>
              <a:rPr lang="en-US" altLang="zh-CN" sz="2400" dirty="0">
                <a:latin typeface="华文楷体" pitchFamily="2" charset="-122"/>
                <a:ea typeface="华文楷体" pitchFamily="2" charset="-122"/>
              </a:rPr>
              <a:t>   </a:t>
            </a:r>
            <a:r>
              <a:rPr lang="zh-CN" altLang="en-US" sz="2800" b="1" dirty="0">
                <a:latin typeface="华文楷体" pitchFamily="2" charset="-122"/>
                <a:ea typeface="华文楷体" pitchFamily="2" charset="-122"/>
                <a:cs typeface="+mn-ea"/>
              </a:rPr>
              <a:t>（4）消除作业危险，提供安全保障。</a:t>
            </a:r>
            <a:endParaRPr lang="zh-CN" altLang="en-US" sz="2800" b="1" dirty="0">
              <a:latin typeface="华文楷体" pitchFamily="2" charset="-122"/>
              <a:ea typeface="华文楷体" pitchFamily="2" charset="-122"/>
              <a:cs typeface="+mn-ea"/>
            </a:endParaRPr>
          </a:p>
          <a:p>
            <a:pPr lvl="0" algn="l" eaLnBrk="0" hangingPunct="0">
              <a:buClr>
                <a:srgbClr val="FF0000"/>
              </a:buClr>
              <a:buFont typeface="Wingdings" panose="05000000000000000000" pitchFamily="2" charset="2"/>
              <a:buNone/>
            </a:pPr>
            <a:endParaRPr lang="zh-CN" altLang="en-US" sz="2800" b="1" dirty="0">
              <a:latin typeface="华文楷体" pitchFamily="2" charset="-122"/>
              <a:ea typeface="华文楷体" pitchFamily="2" charset="-122"/>
              <a:cs typeface="+mn-ea"/>
            </a:endParaRPr>
          </a:p>
          <a:p>
            <a:pPr lvl="0" algn="l" eaLnBrk="0" hangingPunct="0">
              <a:buClr>
                <a:srgbClr val="FF0000"/>
              </a:buClr>
              <a:buFont typeface="Wingdings" panose="05000000000000000000" pitchFamily="2" charset="2"/>
              <a:buNone/>
            </a:pPr>
            <a:r>
              <a:rPr lang="zh-CN" altLang="en-US" sz="2800" b="1" dirty="0">
                <a:latin typeface="华文楷体" pitchFamily="2" charset="-122"/>
                <a:ea typeface="华文楷体" pitchFamily="2" charset="-122"/>
                <a:cs typeface="+mn-ea"/>
              </a:rPr>
              <a:t>      防错法能够防止操作人员因为失误或其他原因而引起的安全隐患，保障生产流程的正常运行。</a:t>
            </a:r>
            <a:endParaRPr lang="zh-CN" altLang="en-US" sz="2800" b="1" dirty="0">
              <a:latin typeface="华文楷体" pitchFamily="2" charset="-122"/>
              <a:ea typeface="华文楷体" pitchFamily="2" charset="-122"/>
              <a:cs typeface="+mn-ea"/>
            </a:endParaRPr>
          </a:p>
        </p:txBody>
      </p:sp>
      <p:sp>
        <p:nvSpPr>
          <p:cNvPr id="7"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二、防错概述</a:t>
            </a:r>
            <a:endParaRPr lang="zh-CN" altLang="en-US" sz="3200" b="1">
              <a:latin typeface="宋体" panose="02010600030101010101" pitchFamily="2" charset="-122"/>
              <a:ea typeface="宋体" panose="02010600030101010101" pitchFamily="2" charset="-122"/>
            </a:endParaRPr>
          </a:p>
          <a:p>
            <a:pPr lvl="0" eaLnBrk="0" hangingPunct="0"/>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楷体_GB2312" charset="-122"/>
              <a:ea typeface="楷体_GB231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、防错的方法 </a:t>
            </a:r>
            <a:endParaRPr lang="zh-CN" altLang="en-US" sz="2400" b="1" dirty="0">
              <a:latin typeface="楷体_GB2312" charset="-122"/>
              <a:ea typeface="楷体_GB2312" charset="-122"/>
            </a:endParaRPr>
          </a:p>
        </p:txBody>
      </p:sp>
      <p:grpSp>
        <p:nvGrpSpPr>
          <p:cNvPr id="3" name="组合 2"/>
          <p:cNvGrpSpPr/>
          <p:nvPr/>
        </p:nvGrpSpPr>
        <p:grpSpPr>
          <a:xfrm>
            <a:off x="1757680" y="503555"/>
            <a:ext cx="8030845" cy="5841654"/>
            <a:chOff x="3692" y="1475"/>
            <a:chExt cx="11235" cy="8438"/>
          </a:xfrm>
        </p:grpSpPr>
        <p:sp>
          <p:nvSpPr>
            <p:cNvPr id="1286148" name="Rectangle 15"/>
            <p:cNvSpPr/>
            <p:nvPr/>
          </p:nvSpPr>
          <p:spPr>
            <a:xfrm>
              <a:off x="4870" y="4905"/>
              <a:ext cx="170" cy="374"/>
            </a:xfrm>
            <a:prstGeom prst="rect">
              <a:avLst/>
            </a:prstGeom>
            <a:noFill/>
            <a:ln w="9525">
              <a:noFill/>
            </a:ln>
          </p:spPr>
          <p:txBody>
            <a:bodyPr wrap="square" lIns="0" tIns="0" rIns="0" bIns="0">
              <a:spAutoFit/>
            </a:bodyPr>
            <a:lstStyle/>
            <a:p>
              <a:pPr lvl="0"/>
              <a:r>
                <a:rPr lang="en-US" altLang="ja-JP" sz="1700">
                  <a:solidFill>
                    <a:srgbClr val="000000"/>
                  </a:solidFill>
                  <a:latin typeface="楷体_GB2312" charset="-122"/>
                  <a:ea typeface="楷体_GB2312" charset="-122"/>
                </a:rPr>
                <a:t> </a:t>
              </a:r>
              <a:endParaRPr lang="en-US" altLang="ja-JP" sz="1700">
                <a:solidFill>
                  <a:srgbClr val="000000"/>
                </a:solidFill>
                <a:latin typeface="楷体_GB2312" charset="-122"/>
                <a:ea typeface="楷体_GB2312" charset="-122"/>
              </a:endParaRPr>
            </a:p>
          </p:txBody>
        </p:sp>
        <p:sp>
          <p:nvSpPr>
            <p:cNvPr id="1286150" name="Rectangle 17"/>
            <p:cNvSpPr/>
            <p:nvPr/>
          </p:nvSpPr>
          <p:spPr>
            <a:xfrm>
              <a:off x="4870" y="5393"/>
              <a:ext cx="85" cy="374"/>
            </a:xfrm>
            <a:prstGeom prst="rect">
              <a:avLst/>
            </a:prstGeom>
            <a:noFill/>
            <a:ln w="9525">
              <a:noFill/>
            </a:ln>
          </p:spPr>
          <p:txBody>
            <a:bodyPr wrap="square" lIns="0" tIns="0" rIns="0" bIns="0">
              <a:spAutoFit/>
            </a:bodyPr>
            <a:lstStyle/>
            <a:p>
              <a:pPr lvl="0"/>
              <a:r>
                <a:rPr lang="en-US" altLang="ja-JP" sz="1700">
                  <a:solidFill>
                    <a:srgbClr val="000000"/>
                  </a:solidFill>
                  <a:latin typeface="楷体_GB2312" charset="-122"/>
                  <a:ea typeface="楷体_GB2312" charset="-122"/>
                </a:rPr>
                <a:t> </a:t>
              </a:r>
              <a:endParaRPr lang="en-US" altLang="ja-JP" sz="1700">
                <a:solidFill>
                  <a:srgbClr val="000000"/>
                </a:solidFill>
                <a:latin typeface="楷体_GB2312" charset="-122"/>
                <a:ea typeface="楷体_GB2312" charset="-122"/>
              </a:endParaRPr>
            </a:p>
          </p:txBody>
        </p:sp>
        <p:grpSp>
          <p:nvGrpSpPr>
            <p:cNvPr id="1286244" name="组合 1286243"/>
            <p:cNvGrpSpPr/>
            <p:nvPr/>
          </p:nvGrpSpPr>
          <p:grpSpPr>
            <a:xfrm>
              <a:off x="5250" y="2935"/>
              <a:ext cx="1710" cy="1713"/>
              <a:chOff x="827" y="1156"/>
              <a:chExt cx="684" cy="685"/>
            </a:xfrm>
          </p:grpSpPr>
          <p:sp>
            <p:nvSpPr>
              <p:cNvPr id="1286153" name="Oval 24"/>
              <p:cNvSpPr/>
              <p:nvPr/>
            </p:nvSpPr>
            <p:spPr>
              <a:xfrm>
                <a:off x="827" y="1156"/>
                <a:ext cx="684" cy="685"/>
              </a:xfrm>
              <a:prstGeom prst="ellipse">
                <a:avLst/>
              </a:prstGeom>
              <a:solidFill>
                <a:srgbClr val="FFFFFF"/>
              </a:solidFill>
              <a:ln w="14288" cap="flat" cmpd="sng">
                <a:solidFill>
                  <a:srgbClr val="000000"/>
                </a:solidFill>
                <a:prstDash val="solid"/>
                <a:headEnd type="none" w="med" len="med"/>
                <a:tailEnd type="none" w="med" len="med"/>
              </a:ln>
            </p:spPr>
            <p:txBody>
              <a:bodyPr/>
              <a:lstStyle/>
              <a:p>
                <a:pPr lvl="0"/>
                <a:endParaRPr lang="ja-JP" altLang="en-US" sz="1800" dirty="0">
                  <a:latin typeface="楷体_GB2312" charset="-122"/>
                  <a:ea typeface="楷体_GB2312" charset="-122"/>
                </a:endParaRPr>
              </a:p>
            </p:txBody>
          </p:sp>
          <p:sp>
            <p:nvSpPr>
              <p:cNvPr id="1286154" name="Rectangle 25"/>
              <p:cNvSpPr/>
              <p:nvPr/>
            </p:nvSpPr>
            <p:spPr>
              <a:xfrm>
                <a:off x="933" y="1346"/>
                <a:ext cx="571" cy="343"/>
              </a:xfrm>
              <a:prstGeom prst="rect">
                <a:avLst/>
              </a:prstGeom>
              <a:noFill/>
              <a:ln w="9525">
                <a:noFill/>
              </a:ln>
            </p:spPr>
            <p:txBody>
              <a:bodyPr/>
              <a:lstStyle/>
              <a:p>
                <a:pPr lvl="0"/>
                <a:endParaRPr lang="ja-JP" altLang="en-US" sz="1800" dirty="0">
                  <a:latin typeface="楷体_GB2312" charset="-122"/>
                  <a:ea typeface="楷体_GB2312" charset="-122"/>
                </a:endParaRPr>
              </a:p>
            </p:txBody>
          </p:sp>
          <p:sp>
            <p:nvSpPr>
              <p:cNvPr id="1286155" name="Rectangle 26"/>
              <p:cNvSpPr/>
              <p:nvPr/>
            </p:nvSpPr>
            <p:spPr>
              <a:xfrm>
                <a:off x="976" y="1368"/>
                <a:ext cx="384" cy="211"/>
              </a:xfrm>
              <a:prstGeom prst="rect">
                <a:avLst/>
              </a:prstGeom>
              <a:noFill/>
              <a:ln w="9525">
                <a:noFill/>
              </a:ln>
            </p:spPr>
            <p:txBody>
              <a:bodyPr wrap="square" lIns="0" tIns="0" rIns="0" bIns="0">
                <a:spAutoFit/>
              </a:bodyPr>
              <a:lstStyle/>
              <a:p>
                <a:pPr lvl="0"/>
                <a:r>
                  <a:rPr lang="zh-CN" altLang="en-US" sz="2400" b="1" dirty="0">
                    <a:latin typeface="楷体_GB2312" charset="-122"/>
                    <a:ea typeface="楷体_GB2312" charset="-122"/>
                  </a:rPr>
                  <a:t>原因</a:t>
                </a:r>
                <a:endParaRPr lang="zh-CN" altLang="en-US" sz="2400" b="1" dirty="0">
                  <a:latin typeface="楷体_GB2312" charset="-122"/>
                  <a:ea typeface="楷体_GB2312" charset="-122"/>
                </a:endParaRPr>
              </a:p>
            </p:txBody>
          </p:sp>
          <p:sp>
            <p:nvSpPr>
              <p:cNvPr id="1286156" name="Rectangle 27"/>
              <p:cNvSpPr/>
              <p:nvPr/>
            </p:nvSpPr>
            <p:spPr>
              <a:xfrm>
                <a:off x="1292" y="1423"/>
                <a:ext cx="38" cy="167"/>
              </a:xfrm>
              <a:prstGeom prst="rect">
                <a:avLst/>
              </a:prstGeom>
              <a:noFill/>
              <a:ln w="9525">
                <a:noFill/>
              </a:ln>
            </p:spPr>
            <p:txBody>
              <a:bodyPr wrap="square" lIns="0" tIns="0" rIns="0" bIns="0">
                <a:spAutoFit/>
              </a:bodyPr>
              <a:lstStyle/>
              <a:p>
                <a:pPr lvl="0"/>
                <a:r>
                  <a:rPr lang="en-US" altLang="ja-JP" sz="1900">
                    <a:solidFill>
                      <a:srgbClr val="000000"/>
                    </a:solidFill>
                    <a:latin typeface="楷体_GB2312" charset="-122"/>
                    <a:ea typeface="楷体_GB2312" charset="-122"/>
                  </a:rPr>
                  <a:t> </a:t>
                </a:r>
                <a:endParaRPr lang="en-US" altLang="ja-JP" sz="1900">
                  <a:solidFill>
                    <a:srgbClr val="000000"/>
                  </a:solidFill>
                  <a:latin typeface="楷体_GB2312" charset="-122"/>
                  <a:ea typeface="楷体_GB2312" charset="-122"/>
                </a:endParaRPr>
              </a:p>
            </p:txBody>
          </p:sp>
        </p:grpSp>
        <p:sp>
          <p:nvSpPr>
            <p:cNvPr id="1286157" name="Freeform 28"/>
            <p:cNvSpPr/>
            <p:nvPr/>
          </p:nvSpPr>
          <p:spPr>
            <a:xfrm>
              <a:off x="7135" y="3243"/>
              <a:ext cx="960" cy="1137"/>
            </a:xfrm>
            <a:custGeom>
              <a:avLst/>
              <a:gdLst>
                <a:gd name="txL" fmla="*/ 0 w 384"/>
                <a:gd name="txT" fmla="*/ 0 h 455"/>
                <a:gd name="txR" fmla="*/ 384 w 384"/>
                <a:gd name="txB" fmla="*/ 455 h 455"/>
              </a:gdLst>
              <a:ahLst/>
              <a:cxnLst>
                <a:cxn ang="0">
                  <a:pos x="457200" y="0"/>
                </a:cxn>
                <a:cxn ang="0">
                  <a:pos x="457200" y="180975"/>
                </a:cxn>
                <a:cxn ang="0">
                  <a:pos x="0" y="180975"/>
                </a:cxn>
                <a:cxn ang="0">
                  <a:pos x="0" y="542925"/>
                </a:cxn>
                <a:cxn ang="0">
                  <a:pos x="457200" y="542925"/>
                </a:cxn>
                <a:cxn ang="0">
                  <a:pos x="457200" y="722312"/>
                </a:cxn>
                <a:cxn ang="0">
                  <a:pos x="609600" y="361950"/>
                </a:cxn>
                <a:cxn ang="0">
                  <a:pos x="457200" y="0"/>
                </a:cxn>
              </a:cxnLst>
              <a:rect l="txL" t="txT" r="txR" b="txB"/>
              <a:pathLst>
                <a:path w="384" h="455">
                  <a:moveTo>
                    <a:pt x="288" y="0"/>
                  </a:moveTo>
                  <a:lnTo>
                    <a:pt x="288" y="114"/>
                  </a:lnTo>
                  <a:lnTo>
                    <a:pt x="0" y="114"/>
                  </a:lnTo>
                  <a:lnTo>
                    <a:pt x="0" y="342"/>
                  </a:lnTo>
                  <a:lnTo>
                    <a:pt x="288" y="342"/>
                  </a:lnTo>
                  <a:lnTo>
                    <a:pt x="288" y="455"/>
                  </a:lnTo>
                  <a:lnTo>
                    <a:pt x="384" y="228"/>
                  </a:lnTo>
                  <a:lnTo>
                    <a:pt x="288" y="0"/>
                  </a:lnTo>
                  <a:close/>
                </a:path>
              </a:pathLst>
            </a:custGeom>
            <a:solidFill>
              <a:srgbClr val="FFFFFF"/>
            </a:solidFill>
            <a:ln w="14288" cap="flat" cmpd="sng">
              <a:solidFill>
                <a:srgbClr val="00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58" name="Freeform 29"/>
            <p:cNvSpPr/>
            <p:nvPr/>
          </p:nvSpPr>
          <p:spPr>
            <a:xfrm>
              <a:off x="9517" y="3220"/>
              <a:ext cx="955" cy="1138"/>
            </a:xfrm>
            <a:custGeom>
              <a:avLst/>
              <a:gdLst>
                <a:gd name="txL" fmla="*/ 0 w 382"/>
                <a:gd name="txT" fmla="*/ 0 h 455"/>
                <a:gd name="txR" fmla="*/ 382 w 382"/>
                <a:gd name="txB" fmla="*/ 455 h 455"/>
              </a:gdLst>
              <a:ahLst/>
              <a:cxnLst>
                <a:cxn ang="0">
                  <a:pos x="455613" y="0"/>
                </a:cxn>
                <a:cxn ang="0">
                  <a:pos x="455613" y="180975"/>
                </a:cxn>
                <a:cxn ang="0">
                  <a:pos x="0" y="180975"/>
                </a:cxn>
                <a:cxn ang="0">
                  <a:pos x="0" y="542925"/>
                </a:cxn>
                <a:cxn ang="0">
                  <a:pos x="455613" y="542925"/>
                </a:cxn>
                <a:cxn ang="0">
                  <a:pos x="455613" y="722313"/>
                </a:cxn>
                <a:cxn ang="0">
                  <a:pos x="606425" y="361950"/>
                </a:cxn>
                <a:cxn ang="0">
                  <a:pos x="455613" y="0"/>
                </a:cxn>
              </a:cxnLst>
              <a:rect l="txL" t="txT" r="txR" b="txB"/>
              <a:pathLst>
                <a:path w="382" h="455">
                  <a:moveTo>
                    <a:pt x="287" y="0"/>
                  </a:moveTo>
                  <a:lnTo>
                    <a:pt x="287" y="114"/>
                  </a:lnTo>
                  <a:lnTo>
                    <a:pt x="0" y="114"/>
                  </a:lnTo>
                  <a:lnTo>
                    <a:pt x="0" y="342"/>
                  </a:lnTo>
                  <a:lnTo>
                    <a:pt x="287" y="342"/>
                  </a:lnTo>
                  <a:lnTo>
                    <a:pt x="287" y="455"/>
                  </a:lnTo>
                  <a:lnTo>
                    <a:pt x="382" y="228"/>
                  </a:lnTo>
                  <a:lnTo>
                    <a:pt x="287" y="0"/>
                  </a:lnTo>
                  <a:close/>
                </a:path>
              </a:pathLst>
            </a:custGeom>
            <a:solidFill>
              <a:srgbClr val="FFFFFF"/>
            </a:solidFill>
            <a:ln w="14288" cap="flat" cmpd="sng">
              <a:solidFill>
                <a:srgbClr val="00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59" name="Freeform 30"/>
            <p:cNvSpPr/>
            <p:nvPr/>
          </p:nvSpPr>
          <p:spPr>
            <a:xfrm>
              <a:off x="12647" y="3220"/>
              <a:ext cx="955" cy="1138"/>
            </a:xfrm>
            <a:custGeom>
              <a:avLst/>
              <a:gdLst>
                <a:gd name="txL" fmla="*/ 0 w 382"/>
                <a:gd name="txT" fmla="*/ 0 h 455"/>
                <a:gd name="txR" fmla="*/ 382 w 382"/>
                <a:gd name="txB" fmla="*/ 455 h 455"/>
              </a:gdLst>
              <a:ahLst/>
              <a:cxnLst>
                <a:cxn ang="0">
                  <a:pos x="454025" y="0"/>
                </a:cxn>
                <a:cxn ang="0">
                  <a:pos x="454025" y="180975"/>
                </a:cxn>
                <a:cxn ang="0">
                  <a:pos x="0" y="180975"/>
                </a:cxn>
                <a:cxn ang="0">
                  <a:pos x="0" y="542925"/>
                </a:cxn>
                <a:cxn ang="0">
                  <a:pos x="454025" y="542925"/>
                </a:cxn>
                <a:cxn ang="0">
                  <a:pos x="454025" y="722313"/>
                </a:cxn>
                <a:cxn ang="0">
                  <a:pos x="606425" y="361950"/>
                </a:cxn>
                <a:cxn ang="0">
                  <a:pos x="454025" y="0"/>
                </a:cxn>
              </a:cxnLst>
              <a:rect l="txL" t="txT" r="txR" b="txB"/>
              <a:pathLst>
                <a:path w="382" h="455">
                  <a:moveTo>
                    <a:pt x="286" y="0"/>
                  </a:moveTo>
                  <a:lnTo>
                    <a:pt x="286" y="114"/>
                  </a:lnTo>
                  <a:lnTo>
                    <a:pt x="0" y="114"/>
                  </a:lnTo>
                  <a:lnTo>
                    <a:pt x="0" y="342"/>
                  </a:lnTo>
                  <a:lnTo>
                    <a:pt x="286" y="342"/>
                  </a:lnTo>
                  <a:lnTo>
                    <a:pt x="286" y="455"/>
                  </a:lnTo>
                  <a:lnTo>
                    <a:pt x="382" y="228"/>
                  </a:lnTo>
                  <a:lnTo>
                    <a:pt x="286" y="0"/>
                  </a:lnTo>
                  <a:close/>
                </a:path>
              </a:pathLst>
            </a:custGeom>
            <a:solidFill>
              <a:srgbClr val="FFFFFF"/>
            </a:solidFill>
            <a:ln w="14288" cap="flat" cmpd="sng">
              <a:solidFill>
                <a:srgbClr val="00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grpSp>
          <p:nvGrpSpPr>
            <p:cNvPr id="1286246" name="组合 1286245"/>
            <p:cNvGrpSpPr/>
            <p:nvPr/>
          </p:nvGrpSpPr>
          <p:grpSpPr>
            <a:xfrm>
              <a:off x="10495" y="2935"/>
              <a:ext cx="1995" cy="1713"/>
              <a:chOff x="2925" y="1156"/>
              <a:chExt cx="798" cy="685"/>
            </a:xfrm>
          </p:grpSpPr>
          <p:sp>
            <p:nvSpPr>
              <p:cNvPr id="1286163" name="Oval 35"/>
              <p:cNvSpPr/>
              <p:nvPr/>
            </p:nvSpPr>
            <p:spPr>
              <a:xfrm>
                <a:off x="2989" y="1156"/>
                <a:ext cx="684" cy="685"/>
              </a:xfrm>
              <a:prstGeom prst="ellipse">
                <a:avLst/>
              </a:prstGeom>
              <a:solidFill>
                <a:srgbClr val="FFFFFF"/>
              </a:solidFill>
              <a:ln w="14288" cap="flat" cmpd="sng">
                <a:solidFill>
                  <a:srgbClr val="000000"/>
                </a:solidFill>
                <a:prstDash val="solid"/>
                <a:headEnd type="none" w="med" len="med"/>
                <a:tailEnd type="none" w="med" len="med"/>
              </a:ln>
            </p:spPr>
            <p:txBody>
              <a:bodyPr/>
              <a:lstStyle/>
              <a:p>
                <a:pPr lvl="0"/>
                <a:endParaRPr lang="ja-JP" altLang="en-US" sz="1800" dirty="0">
                  <a:latin typeface="楷体_GB2312" charset="-122"/>
                  <a:ea typeface="楷体_GB2312" charset="-122"/>
                </a:endParaRPr>
              </a:p>
            </p:txBody>
          </p:sp>
          <p:sp>
            <p:nvSpPr>
              <p:cNvPr id="1286164" name="Rectangle 36"/>
              <p:cNvSpPr/>
              <p:nvPr/>
            </p:nvSpPr>
            <p:spPr>
              <a:xfrm>
                <a:off x="2925" y="1232"/>
                <a:ext cx="798" cy="571"/>
              </a:xfrm>
              <a:prstGeom prst="rect">
                <a:avLst/>
              </a:prstGeom>
              <a:noFill/>
              <a:ln w="9525">
                <a:noFill/>
              </a:ln>
            </p:spPr>
            <p:txBody>
              <a:bodyPr/>
              <a:lstStyle/>
              <a:p>
                <a:pPr lvl="0"/>
                <a:endParaRPr lang="ja-JP" altLang="en-US" sz="1800" dirty="0">
                  <a:latin typeface="楷体_GB2312" charset="-122"/>
                  <a:ea typeface="楷体_GB2312" charset="-122"/>
                </a:endParaRPr>
              </a:p>
            </p:txBody>
          </p:sp>
          <p:sp>
            <p:nvSpPr>
              <p:cNvPr id="1286165" name="Rectangle 37"/>
              <p:cNvSpPr/>
              <p:nvPr/>
            </p:nvSpPr>
            <p:spPr>
              <a:xfrm>
                <a:off x="3129" y="1293"/>
                <a:ext cx="384" cy="211"/>
              </a:xfrm>
              <a:prstGeom prst="rect">
                <a:avLst/>
              </a:prstGeom>
              <a:noFill/>
              <a:ln w="9525">
                <a:noFill/>
              </a:ln>
            </p:spPr>
            <p:txBody>
              <a:bodyPr wrap="square" lIns="0" tIns="0" rIns="0" bIns="0">
                <a:spAutoFit/>
              </a:bodyPr>
              <a:lstStyle/>
              <a:p>
                <a:pPr lvl="0"/>
                <a:r>
                  <a:rPr lang="zh-CN" altLang="en-US" sz="2400" b="1" dirty="0">
                    <a:latin typeface="楷体_GB2312" charset="-122"/>
                    <a:ea typeface="楷体_GB2312" charset="-122"/>
                  </a:rPr>
                  <a:t>缺陷</a:t>
                </a:r>
                <a:endParaRPr lang="zh-CN" altLang="en-US" sz="2400" b="1" dirty="0">
                  <a:latin typeface="楷体_GB2312" charset="-122"/>
                  <a:ea typeface="楷体_GB2312" charset="-122"/>
                </a:endParaRPr>
              </a:p>
            </p:txBody>
          </p:sp>
          <p:sp>
            <p:nvSpPr>
              <p:cNvPr id="1286166" name="Rectangle 38"/>
              <p:cNvSpPr/>
              <p:nvPr/>
            </p:nvSpPr>
            <p:spPr>
              <a:xfrm>
                <a:off x="3475" y="1298"/>
                <a:ext cx="38" cy="167"/>
              </a:xfrm>
              <a:prstGeom prst="rect">
                <a:avLst/>
              </a:prstGeom>
              <a:noFill/>
              <a:ln w="9525">
                <a:noFill/>
              </a:ln>
            </p:spPr>
            <p:txBody>
              <a:bodyPr wrap="square" lIns="0" tIns="0" rIns="0" bIns="0">
                <a:spAutoFit/>
              </a:bodyPr>
              <a:lstStyle/>
              <a:p>
                <a:pPr lvl="0"/>
                <a:r>
                  <a:rPr lang="en-US" altLang="ja-JP" sz="1900">
                    <a:solidFill>
                      <a:srgbClr val="000000"/>
                    </a:solidFill>
                    <a:latin typeface="楷体_GB2312" charset="-122"/>
                    <a:ea typeface="楷体_GB2312" charset="-122"/>
                  </a:rPr>
                  <a:t> </a:t>
                </a:r>
                <a:endParaRPr lang="en-US" altLang="ja-JP" sz="1900">
                  <a:solidFill>
                    <a:srgbClr val="000000"/>
                  </a:solidFill>
                  <a:latin typeface="楷体_GB2312" charset="-122"/>
                  <a:ea typeface="楷体_GB2312" charset="-122"/>
                </a:endParaRPr>
              </a:p>
            </p:txBody>
          </p:sp>
          <p:sp>
            <p:nvSpPr>
              <p:cNvPr id="1286167" name="Rectangle 39"/>
              <p:cNvSpPr/>
              <p:nvPr/>
            </p:nvSpPr>
            <p:spPr>
              <a:xfrm>
                <a:off x="3088" y="1562"/>
                <a:ext cx="43" cy="141"/>
              </a:xfrm>
              <a:prstGeom prst="rect">
                <a:avLst/>
              </a:prstGeom>
              <a:noFill/>
              <a:ln w="9525">
                <a:noFill/>
              </a:ln>
            </p:spPr>
            <p:txBody>
              <a:bodyPr wrap="square" lIns="0" tIns="0" rIns="0" bIns="0">
                <a:spAutoFit/>
              </a:bodyPr>
              <a:lstStyle/>
              <a:p>
                <a:pPr lvl="0"/>
                <a:r>
                  <a:rPr lang="en-US" altLang="ja-JP" sz="1600" b="1">
                    <a:solidFill>
                      <a:srgbClr val="000000"/>
                    </a:solidFill>
                    <a:latin typeface="楷体_GB2312" charset="-122"/>
                    <a:ea typeface="楷体_GB2312" charset="-122"/>
                  </a:rPr>
                  <a:t>(</a:t>
                </a:r>
                <a:endParaRPr lang="en-US" altLang="ja-JP" sz="1600" b="1">
                  <a:solidFill>
                    <a:srgbClr val="000000"/>
                  </a:solidFill>
                  <a:latin typeface="楷体_GB2312" charset="-122"/>
                  <a:ea typeface="楷体_GB2312" charset="-122"/>
                </a:endParaRPr>
              </a:p>
            </p:txBody>
          </p:sp>
          <p:sp>
            <p:nvSpPr>
              <p:cNvPr id="1286168" name="Rectangle 40"/>
              <p:cNvSpPr/>
              <p:nvPr/>
            </p:nvSpPr>
            <p:spPr>
              <a:xfrm>
                <a:off x="3130" y="1555"/>
                <a:ext cx="384" cy="141"/>
              </a:xfrm>
              <a:prstGeom prst="rect">
                <a:avLst/>
              </a:prstGeom>
              <a:noFill/>
              <a:ln w="9525">
                <a:noFill/>
              </a:ln>
            </p:spPr>
            <p:txBody>
              <a:bodyPr wrap="square" lIns="0" tIns="0" rIns="0" bIns="0">
                <a:spAutoFit/>
              </a:bodyPr>
              <a:lstStyle/>
              <a:p>
                <a:pPr lvl="0"/>
                <a:r>
                  <a:rPr lang="zh-CN" altLang="en-US" sz="1600" b="1" dirty="0">
                    <a:latin typeface="楷体_GB2312" charset="-122"/>
                    <a:ea typeface="楷体_GB2312" charset="-122"/>
                  </a:rPr>
                  <a:t>不良品</a:t>
                </a:r>
                <a:endParaRPr lang="zh-CN" altLang="en-US" sz="1600" b="1" dirty="0">
                  <a:latin typeface="楷体_GB2312" charset="-122"/>
                  <a:ea typeface="楷体_GB2312" charset="-122"/>
                </a:endParaRPr>
              </a:p>
            </p:txBody>
          </p:sp>
          <p:sp>
            <p:nvSpPr>
              <p:cNvPr id="1286169" name="Rectangle 41"/>
              <p:cNvSpPr/>
              <p:nvPr/>
            </p:nvSpPr>
            <p:spPr>
              <a:xfrm>
                <a:off x="3511" y="1571"/>
                <a:ext cx="43" cy="141"/>
              </a:xfrm>
              <a:prstGeom prst="rect">
                <a:avLst/>
              </a:prstGeom>
              <a:noFill/>
              <a:ln w="9525">
                <a:noFill/>
              </a:ln>
            </p:spPr>
            <p:txBody>
              <a:bodyPr wrap="square" lIns="0" tIns="0" rIns="0" bIns="0">
                <a:spAutoFit/>
              </a:bodyPr>
              <a:lstStyle/>
              <a:p>
                <a:pPr lvl="0"/>
                <a:r>
                  <a:rPr lang="en-US" altLang="ja-JP" sz="1600" b="1">
                    <a:solidFill>
                      <a:srgbClr val="000000"/>
                    </a:solidFill>
                    <a:latin typeface="楷体_GB2312" charset="-122"/>
                    <a:ea typeface="楷体_GB2312" charset="-122"/>
                  </a:rPr>
                  <a:t>)</a:t>
                </a:r>
                <a:endParaRPr lang="en-US" altLang="ja-JP" sz="1600" b="1">
                  <a:solidFill>
                    <a:srgbClr val="000000"/>
                  </a:solidFill>
                  <a:latin typeface="楷体_GB2312" charset="-122"/>
                  <a:ea typeface="楷体_GB2312" charset="-122"/>
                </a:endParaRPr>
              </a:p>
            </p:txBody>
          </p:sp>
        </p:grpSp>
        <p:grpSp>
          <p:nvGrpSpPr>
            <p:cNvPr id="1286247" name="组合 1286246"/>
            <p:cNvGrpSpPr/>
            <p:nvPr/>
          </p:nvGrpSpPr>
          <p:grpSpPr>
            <a:xfrm>
              <a:off x="13785" y="2368"/>
              <a:ext cx="1142" cy="2847"/>
              <a:chOff x="4241" y="929"/>
              <a:chExt cx="457" cy="1139"/>
            </a:xfrm>
          </p:grpSpPr>
          <p:sp>
            <p:nvSpPr>
              <p:cNvPr id="1286170" name="Oval 43"/>
              <p:cNvSpPr/>
              <p:nvPr/>
            </p:nvSpPr>
            <p:spPr>
              <a:xfrm>
                <a:off x="4241" y="929"/>
                <a:ext cx="457" cy="1139"/>
              </a:xfrm>
              <a:prstGeom prst="ellipse">
                <a:avLst/>
              </a:prstGeom>
              <a:solidFill>
                <a:srgbClr val="FFFFFF"/>
              </a:solidFill>
              <a:ln w="14288" cap="flat" cmpd="sng">
                <a:solidFill>
                  <a:srgbClr val="000000"/>
                </a:solidFill>
                <a:prstDash val="solid"/>
                <a:headEnd type="none" w="med" len="med"/>
                <a:tailEnd type="none" w="med" len="med"/>
              </a:ln>
            </p:spPr>
            <p:txBody>
              <a:bodyPr/>
              <a:lstStyle/>
              <a:p>
                <a:pPr lvl="0"/>
                <a:endParaRPr lang="ja-JP" altLang="en-US" sz="1800" dirty="0">
                  <a:latin typeface="楷体_GB2312" charset="-122"/>
                  <a:ea typeface="楷体_GB2312" charset="-122"/>
                </a:endParaRPr>
              </a:p>
            </p:txBody>
          </p:sp>
          <p:sp>
            <p:nvSpPr>
              <p:cNvPr id="1286171" name="Rectangle 44"/>
              <p:cNvSpPr/>
              <p:nvPr/>
            </p:nvSpPr>
            <p:spPr>
              <a:xfrm>
                <a:off x="4332" y="1156"/>
                <a:ext cx="226" cy="798"/>
              </a:xfrm>
              <a:prstGeom prst="rect">
                <a:avLst/>
              </a:prstGeom>
              <a:noFill/>
              <a:ln w="9525">
                <a:noFill/>
              </a:ln>
            </p:spPr>
            <p:txBody>
              <a:bodyPr/>
              <a:lstStyle/>
              <a:p>
                <a:pPr lvl="0"/>
                <a:r>
                  <a:rPr lang="zh-CN" altLang="en-US" sz="1800" b="1" dirty="0">
                    <a:latin typeface="楷体_GB2312" charset="-122"/>
                    <a:ea typeface="楷体_GB2312" charset="-122"/>
                  </a:rPr>
                  <a:t>后</a:t>
                </a:r>
                <a:endParaRPr lang="zh-CN" altLang="en-US" sz="1800" b="1" dirty="0">
                  <a:latin typeface="楷体_GB2312" charset="-122"/>
                  <a:ea typeface="楷体_GB2312" charset="-122"/>
                </a:endParaRPr>
              </a:p>
              <a:p>
                <a:pPr lvl="0"/>
                <a:r>
                  <a:rPr lang="zh-CN" altLang="en-US" sz="1800" b="1" dirty="0">
                    <a:latin typeface="楷体_GB2312" charset="-122"/>
                    <a:ea typeface="楷体_GB2312" charset="-122"/>
                  </a:rPr>
                  <a:t>工</a:t>
                </a:r>
                <a:endParaRPr lang="zh-CN" altLang="en-US" sz="1800" b="1" dirty="0">
                  <a:latin typeface="楷体_GB2312" charset="-122"/>
                  <a:ea typeface="楷体_GB2312" charset="-122"/>
                </a:endParaRPr>
              </a:p>
              <a:p>
                <a:pPr lvl="0"/>
                <a:r>
                  <a:rPr lang="zh-CN" altLang="en-US" sz="1800" b="1" dirty="0">
                    <a:latin typeface="楷体_GB2312" charset="-122"/>
                    <a:ea typeface="楷体_GB2312" charset="-122"/>
                  </a:rPr>
                  <a:t>序</a:t>
                </a:r>
                <a:endParaRPr lang="zh-CN" altLang="en-US" sz="1800" b="1" dirty="0">
                  <a:latin typeface="楷体_GB2312" charset="-122"/>
                  <a:ea typeface="楷体_GB2312" charset="-122"/>
                </a:endParaRPr>
              </a:p>
            </p:txBody>
          </p:sp>
          <p:sp>
            <p:nvSpPr>
              <p:cNvPr id="1286172" name="Rectangle 48"/>
              <p:cNvSpPr/>
              <p:nvPr/>
            </p:nvSpPr>
            <p:spPr>
              <a:xfrm rot="5400000">
                <a:off x="4461" y="1511"/>
                <a:ext cx="38" cy="162"/>
              </a:xfrm>
              <a:prstGeom prst="rect">
                <a:avLst/>
              </a:prstGeom>
              <a:noFill/>
              <a:ln w="9525">
                <a:noFill/>
              </a:ln>
            </p:spPr>
            <p:txBody>
              <a:bodyPr wrap="square" lIns="0" tIns="0" rIns="0" bIns="0">
                <a:spAutoFit/>
              </a:bodyPr>
              <a:lstStyle/>
              <a:p>
                <a:pPr lvl="0"/>
                <a:r>
                  <a:rPr lang="en-US" altLang="ja-JP" sz="1900" b="1">
                    <a:solidFill>
                      <a:srgbClr val="000000"/>
                    </a:solidFill>
                    <a:latin typeface="楷体_GB2312" charset="-122"/>
                    <a:ea typeface="楷体_GB2312" charset="-122"/>
                  </a:rPr>
                  <a:t> </a:t>
                </a:r>
                <a:endParaRPr lang="en-US" altLang="ja-JP" sz="1900" b="1">
                  <a:solidFill>
                    <a:srgbClr val="000000"/>
                  </a:solidFill>
                  <a:latin typeface="楷体_GB2312" charset="-122"/>
                  <a:ea typeface="楷体_GB2312" charset="-122"/>
                </a:endParaRPr>
              </a:p>
            </p:txBody>
          </p:sp>
          <p:sp>
            <p:nvSpPr>
              <p:cNvPr id="1286173" name="Rectangle 50"/>
              <p:cNvSpPr/>
              <p:nvPr/>
            </p:nvSpPr>
            <p:spPr>
              <a:xfrm rot="5400000">
                <a:off x="4461" y="1741"/>
                <a:ext cx="38" cy="162"/>
              </a:xfrm>
              <a:prstGeom prst="rect">
                <a:avLst/>
              </a:prstGeom>
              <a:noFill/>
              <a:ln w="9525">
                <a:noFill/>
              </a:ln>
            </p:spPr>
            <p:txBody>
              <a:bodyPr wrap="square" lIns="0" tIns="0" rIns="0" bIns="0">
                <a:spAutoFit/>
              </a:bodyPr>
              <a:lstStyle/>
              <a:p>
                <a:pPr lvl="0"/>
                <a:r>
                  <a:rPr lang="en-US" altLang="ja-JP" sz="1900" b="1">
                    <a:solidFill>
                      <a:srgbClr val="000000"/>
                    </a:solidFill>
                    <a:latin typeface="楷体_GB2312" charset="-122"/>
                    <a:ea typeface="楷体_GB2312" charset="-122"/>
                  </a:rPr>
                  <a:t> </a:t>
                </a:r>
                <a:endParaRPr lang="en-US" altLang="ja-JP" sz="1900" b="1">
                  <a:solidFill>
                    <a:srgbClr val="000000"/>
                  </a:solidFill>
                  <a:latin typeface="楷体_GB2312" charset="-122"/>
                  <a:ea typeface="楷体_GB2312" charset="-122"/>
                </a:endParaRPr>
              </a:p>
            </p:txBody>
          </p:sp>
        </p:grpSp>
        <p:grpSp>
          <p:nvGrpSpPr>
            <p:cNvPr id="1286174" name="Group 64"/>
            <p:cNvGrpSpPr/>
            <p:nvPr/>
          </p:nvGrpSpPr>
          <p:grpSpPr>
            <a:xfrm>
              <a:off x="7120" y="2385"/>
              <a:ext cx="692" cy="3123"/>
              <a:chOff x="1658" y="684"/>
              <a:chExt cx="198" cy="1285"/>
            </a:xfrm>
          </p:grpSpPr>
          <p:sp>
            <p:nvSpPr>
              <p:cNvPr id="1286175" name="Freeform 51"/>
              <p:cNvSpPr/>
              <p:nvPr/>
            </p:nvSpPr>
            <p:spPr>
              <a:xfrm>
                <a:off x="1837" y="1887"/>
                <a:ext cx="19" cy="82"/>
              </a:xfrm>
              <a:custGeom>
                <a:avLst/>
                <a:gdLst>
                  <a:gd name="txL" fmla="*/ 0 w 19"/>
                  <a:gd name="txT" fmla="*/ 0 h 82"/>
                  <a:gd name="txR" fmla="*/ 19 w 19"/>
                  <a:gd name="txB" fmla="*/ 82 h 82"/>
                </a:gdLst>
                <a:ahLst/>
                <a:cxnLst>
                  <a:cxn ang="0">
                    <a:pos x="9" y="79"/>
                  </a:cxn>
                  <a:cxn ang="0">
                    <a:pos x="11" y="79"/>
                  </a:cxn>
                  <a:cxn ang="0">
                    <a:pos x="13" y="80"/>
                  </a:cxn>
                  <a:cxn ang="0">
                    <a:pos x="14" y="82"/>
                  </a:cxn>
                  <a:cxn ang="0">
                    <a:pos x="14" y="82"/>
                  </a:cxn>
                  <a:cxn ang="0">
                    <a:pos x="16" y="80"/>
                  </a:cxn>
                  <a:cxn ang="0">
                    <a:pos x="17" y="79"/>
                  </a:cxn>
                  <a:cxn ang="0">
                    <a:pos x="19" y="77"/>
                  </a:cxn>
                  <a:cxn ang="0">
                    <a:pos x="19" y="77"/>
                  </a:cxn>
                  <a:cxn ang="0">
                    <a:pos x="9" y="5"/>
                  </a:cxn>
                  <a:cxn ang="0">
                    <a:pos x="9" y="3"/>
                  </a:cxn>
                  <a:cxn ang="0">
                    <a:pos x="8" y="2"/>
                  </a:cxn>
                  <a:cxn ang="0">
                    <a:pos x="6" y="0"/>
                  </a:cxn>
                  <a:cxn ang="0">
                    <a:pos x="5" y="0"/>
                  </a:cxn>
                  <a:cxn ang="0">
                    <a:pos x="3" y="2"/>
                  </a:cxn>
                  <a:cxn ang="0">
                    <a:pos x="2" y="3"/>
                  </a:cxn>
                  <a:cxn ang="0">
                    <a:pos x="0" y="5"/>
                  </a:cxn>
                  <a:cxn ang="0">
                    <a:pos x="0" y="6"/>
                  </a:cxn>
                  <a:cxn ang="0">
                    <a:pos x="9" y="79"/>
                  </a:cxn>
                </a:cxnLst>
                <a:rect l="txL" t="txT" r="txR" b="txB"/>
                <a:pathLst>
                  <a:path w="19" h="82">
                    <a:moveTo>
                      <a:pt x="9" y="79"/>
                    </a:moveTo>
                    <a:lnTo>
                      <a:pt x="11" y="79"/>
                    </a:lnTo>
                    <a:lnTo>
                      <a:pt x="13" y="80"/>
                    </a:lnTo>
                    <a:lnTo>
                      <a:pt x="14" y="82"/>
                    </a:lnTo>
                    <a:lnTo>
                      <a:pt x="16" y="80"/>
                    </a:lnTo>
                    <a:lnTo>
                      <a:pt x="17" y="79"/>
                    </a:lnTo>
                    <a:lnTo>
                      <a:pt x="19" y="77"/>
                    </a:lnTo>
                    <a:lnTo>
                      <a:pt x="9" y="5"/>
                    </a:lnTo>
                    <a:lnTo>
                      <a:pt x="9" y="3"/>
                    </a:lnTo>
                    <a:lnTo>
                      <a:pt x="8" y="2"/>
                    </a:lnTo>
                    <a:lnTo>
                      <a:pt x="6" y="0"/>
                    </a:lnTo>
                    <a:lnTo>
                      <a:pt x="5" y="0"/>
                    </a:lnTo>
                    <a:lnTo>
                      <a:pt x="3" y="2"/>
                    </a:lnTo>
                    <a:lnTo>
                      <a:pt x="2" y="3"/>
                    </a:lnTo>
                    <a:lnTo>
                      <a:pt x="0" y="5"/>
                    </a:lnTo>
                    <a:lnTo>
                      <a:pt x="0" y="6"/>
                    </a:lnTo>
                    <a:lnTo>
                      <a:pt x="9"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76" name="Freeform 52"/>
              <p:cNvSpPr/>
              <p:nvPr/>
            </p:nvSpPr>
            <p:spPr>
              <a:xfrm>
                <a:off x="1825" y="1788"/>
                <a:ext cx="18" cy="81"/>
              </a:xfrm>
              <a:custGeom>
                <a:avLst/>
                <a:gdLst>
                  <a:gd name="txL" fmla="*/ 0 w 18"/>
                  <a:gd name="txT" fmla="*/ 0 h 81"/>
                  <a:gd name="txR" fmla="*/ 18 w 18"/>
                  <a:gd name="txB" fmla="*/ 81 h 81"/>
                </a:gdLst>
                <a:ahLst/>
                <a:cxnLst>
                  <a:cxn ang="0">
                    <a:pos x="9" y="78"/>
                  </a:cxn>
                  <a:cxn ang="0">
                    <a:pos x="11" y="79"/>
                  </a:cxn>
                  <a:cxn ang="0">
                    <a:pos x="12" y="81"/>
                  </a:cxn>
                  <a:cxn ang="0">
                    <a:pos x="14" y="81"/>
                  </a:cxn>
                  <a:cxn ang="0">
                    <a:pos x="15" y="81"/>
                  </a:cxn>
                  <a:cxn ang="0">
                    <a:pos x="17" y="81"/>
                  </a:cxn>
                  <a:cxn ang="0">
                    <a:pos x="18" y="79"/>
                  </a:cxn>
                  <a:cxn ang="0">
                    <a:pos x="18" y="78"/>
                  </a:cxn>
                  <a:cxn ang="0">
                    <a:pos x="18" y="76"/>
                  </a:cxn>
                  <a:cxn ang="0">
                    <a:pos x="9" y="4"/>
                  </a:cxn>
                  <a:cxn ang="0">
                    <a:pos x="9" y="2"/>
                  </a:cxn>
                  <a:cxn ang="0">
                    <a:pos x="8" y="0"/>
                  </a:cxn>
                  <a:cxn ang="0">
                    <a:pos x="6" y="0"/>
                  </a:cxn>
                  <a:cxn ang="0">
                    <a:pos x="5" y="0"/>
                  </a:cxn>
                  <a:cxn ang="0">
                    <a:pos x="3" y="0"/>
                  </a:cxn>
                  <a:cxn ang="0">
                    <a:pos x="2" y="2"/>
                  </a:cxn>
                  <a:cxn ang="0">
                    <a:pos x="0" y="4"/>
                  </a:cxn>
                  <a:cxn ang="0">
                    <a:pos x="0" y="5"/>
                  </a:cxn>
                  <a:cxn ang="0">
                    <a:pos x="9" y="78"/>
                  </a:cxn>
                </a:cxnLst>
                <a:rect l="txL" t="txT" r="txR" b="txB"/>
                <a:pathLst>
                  <a:path w="18" h="81">
                    <a:moveTo>
                      <a:pt x="9" y="78"/>
                    </a:moveTo>
                    <a:lnTo>
                      <a:pt x="11" y="79"/>
                    </a:lnTo>
                    <a:lnTo>
                      <a:pt x="12" y="81"/>
                    </a:lnTo>
                    <a:lnTo>
                      <a:pt x="14" y="81"/>
                    </a:lnTo>
                    <a:lnTo>
                      <a:pt x="15" y="81"/>
                    </a:lnTo>
                    <a:lnTo>
                      <a:pt x="17" y="81"/>
                    </a:lnTo>
                    <a:lnTo>
                      <a:pt x="18" y="79"/>
                    </a:lnTo>
                    <a:lnTo>
                      <a:pt x="18" y="78"/>
                    </a:lnTo>
                    <a:lnTo>
                      <a:pt x="18" y="76"/>
                    </a:lnTo>
                    <a:lnTo>
                      <a:pt x="9" y="4"/>
                    </a:lnTo>
                    <a:lnTo>
                      <a:pt x="9" y="2"/>
                    </a:lnTo>
                    <a:lnTo>
                      <a:pt x="8" y="0"/>
                    </a:lnTo>
                    <a:lnTo>
                      <a:pt x="6" y="0"/>
                    </a:lnTo>
                    <a:lnTo>
                      <a:pt x="5" y="0"/>
                    </a:lnTo>
                    <a:lnTo>
                      <a:pt x="3" y="0"/>
                    </a:lnTo>
                    <a:lnTo>
                      <a:pt x="2" y="2"/>
                    </a:lnTo>
                    <a:lnTo>
                      <a:pt x="0" y="4"/>
                    </a:lnTo>
                    <a:lnTo>
                      <a:pt x="0" y="5"/>
                    </a:lnTo>
                    <a:lnTo>
                      <a:pt x="9"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77" name="Freeform 53"/>
              <p:cNvSpPr/>
              <p:nvPr/>
            </p:nvSpPr>
            <p:spPr>
              <a:xfrm>
                <a:off x="1813" y="1688"/>
                <a:ext cx="18" cy="82"/>
              </a:xfrm>
              <a:custGeom>
                <a:avLst/>
                <a:gdLst>
                  <a:gd name="txL" fmla="*/ 0 w 18"/>
                  <a:gd name="txT" fmla="*/ 0 h 82"/>
                  <a:gd name="txR" fmla="*/ 18 w 18"/>
                  <a:gd name="txB" fmla="*/ 82 h 82"/>
                </a:gdLst>
                <a:ahLst/>
                <a:cxnLst>
                  <a:cxn ang="0">
                    <a:pos x="9" y="78"/>
                  </a:cxn>
                  <a:cxn ang="0">
                    <a:pos x="11" y="79"/>
                  </a:cxn>
                  <a:cxn ang="0">
                    <a:pos x="12" y="81"/>
                  </a:cxn>
                  <a:cxn ang="0">
                    <a:pos x="14" y="82"/>
                  </a:cxn>
                  <a:cxn ang="0">
                    <a:pos x="15" y="82"/>
                  </a:cxn>
                  <a:cxn ang="0">
                    <a:pos x="17" y="81"/>
                  </a:cxn>
                  <a:cxn ang="0">
                    <a:pos x="18" y="79"/>
                  </a:cxn>
                  <a:cxn ang="0">
                    <a:pos x="18" y="78"/>
                  </a:cxn>
                  <a:cxn ang="0">
                    <a:pos x="18" y="76"/>
                  </a:cxn>
                  <a:cxn ang="0">
                    <a:pos x="9" y="5"/>
                  </a:cxn>
                  <a:cxn ang="0">
                    <a:pos x="9" y="3"/>
                  </a:cxn>
                  <a:cxn ang="0">
                    <a:pos x="8" y="2"/>
                  </a:cxn>
                  <a:cxn ang="0">
                    <a:pos x="6" y="0"/>
                  </a:cxn>
                  <a:cxn ang="0">
                    <a:pos x="5" y="0"/>
                  </a:cxn>
                  <a:cxn ang="0">
                    <a:pos x="3" y="2"/>
                  </a:cxn>
                  <a:cxn ang="0">
                    <a:pos x="2" y="3"/>
                  </a:cxn>
                  <a:cxn ang="0">
                    <a:pos x="0" y="5"/>
                  </a:cxn>
                  <a:cxn ang="0">
                    <a:pos x="0" y="6"/>
                  </a:cxn>
                  <a:cxn ang="0">
                    <a:pos x="9" y="78"/>
                  </a:cxn>
                </a:cxnLst>
                <a:rect l="txL" t="txT" r="txR" b="txB"/>
                <a:pathLst>
                  <a:path w="18" h="82">
                    <a:moveTo>
                      <a:pt x="9" y="78"/>
                    </a:moveTo>
                    <a:lnTo>
                      <a:pt x="11" y="79"/>
                    </a:lnTo>
                    <a:lnTo>
                      <a:pt x="12" y="81"/>
                    </a:lnTo>
                    <a:lnTo>
                      <a:pt x="14" y="82"/>
                    </a:lnTo>
                    <a:lnTo>
                      <a:pt x="15" y="82"/>
                    </a:lnTo>
                    <a:lnTo>
                      <a:pt x="17" y="81"/>
                    </a:lnTo>
                    <a:lnTo>
                      <a:pt x="18" y="79"/>
                    </a:lnTo>
                    <a:lnTo>
                      <a:pt x="18" y="78"/>
                    </a:lnTo>
                    <a:lnTo>
                      <a:pt x="18" y="76"/>
                    </a:lnTo>
                    <a:lnTo>
                      <a:pt x="9" y="5"/>
                    </a:lnTo>
                    <a:lnTo>
                      <a:pt x="9" y="3"/>
                    </a:lnTo>
                    <a:lnTo>
                      <a:pt x="8" y="2"/>
                    </a:lnTo>
                    <a:lnTo>
                      <a:pt x="6" y="0"/>
                    </a:lnTo>
                    <a:lnTo>
                      <a:pt x="5" y="0"/>
                    </a:lnTo>
                    <a:lnTo>
                      <a:pt x="3" y="2"/>
                    </a:lnTo>
                    <a:lnTo>
                      <a:pt x="2" y="3"/>
                    </a:lnTo>
                    <a:lnTo>
                      <a:pt x="0" y="5"/>
                    </a:lnTo>
                    <a:lnTo>
                      <a:pt x="0" y="6"/>
                    </a:lnTo>
                    <a:lnTo>
                      <a:pt x="9"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78" name="Freeform 54"/>
              <p:cNvSpPr/>
              <p:nvPr/>
            </p:nvSpPr>
            <p:spPr>
              <a:xfrm>
                <a:off x="1801" y="1590"/>
                <a:ext cx="18" cy="80"/>
              </a:xfrm>
              <a:custGeom>
                <a:avLst/>
                <a:gdLst>
                  <a:gd name="txL" fmla="*/ 0 w 18"/>
                  <a:gd name="txT" fmla="*/ 0 h 80"/>
                  <a:gd name="txR" fmla="*/ 18 w 18"/>
                  <a:gd name="txB" fmla="*/ 80 h 80"/>
                </a:gdLst>
                <a:ahLst/>
                <a:cxnLst>
                  <a:cxn ang="0">
                    <a:pos x="9" y="77"/>
                  </a:cxn>
                  <a:cxn ang="0">
                    <a:pos x="11" y="79"/>
                  </a:cxn>
                  <a:cxn ang="0">
                    <a:pos x="12" y="80"/>
                  </a:cxn>
                  <a:cxn ang="0">
                    <a:pos x="14" y="80"/>
                  </a:cxn>
                  <a:cxn ang="0">
                    <a:pos x="15" y="80"/>
                  </a:cxn>
                  <a:cxn ang="0">
                    <a:pos x="17" y="80"/>
                  </a:cxn>
                  <a:cxn ang="0">
                    <a:pos x="18" y="79"/>
                  </a:cxn>
                  <a:cxn ang="0">
                    <a:pos x="18" y="77"/>
                  </a:cxn>
                  <a:cxn ang="0">
                    <a:pos x="18" y="76"/>
                  </a:cxn>
                  <a:cxn ang="0">
                    <a:pos x="9" y="3"/>
                  </a:cxn>
                  <a:cxn ang="0">
                    <a:pos x="9" y="1"/>
                  </a:cxn>
                  <a:cxn ang="0">
                    <a:pos x="8" y="0"/>
                  </a:cxn>
                  <a:cxn ang="0">
                    <a:pos x="6" y="0"/>
                  </a:cxn>
                  <a:cxn ang="0">
                    <a:pos x="5" y="0"/>
                  </a:cxn>
                  <a:cxn ang="0">
                    <a:pos x="3" y="0"/>
                  </a:cxn>
                  <a:cxn ang="0">
                    <a:pos x="1" y="1"/>
                  </a:cxn>
                  <a:cxn ang="0">
                    <a:pos x="0" y="3"/>
                  </a:cxn>
                  <a:cxn ang="0">
                    <a:pos x="0" y="4"/>
                  </a:cxn>
                  <a:cxn ang="0">
                    <a:pos x="9" y="77"/>
                  </a:cxn>
                </a:cxnLst>
                <a:rect l="txL" t="txT" r="txR" b="txB"/>
                <a:pathLst>
                  <a:path w="18" h="80">
                    <a:moveTo>
                      <a:pt x="9" y="77"/>
                    </a:moveTo>
                    <a:lnTo>
                      <a:pt x="11" y="79"/>
                    </a:lnTo>
                    <a:lnTo>
                      <a:pt x="12" y="80"/>
                    </a:lnTo>
                    <a:lnTo>
                      <a:pt x="14" y="80"/>
                    </a:lnTo>
                    <a:lnTo>
                      <a:pt x="15" y="80"/>
                    </a:lnTo>
                    <a:lnTo>
                      <a:pt x="17" y="80"/>
                    </a:lnTo>
                    <a:lnTo>
                      <a:pt x="18" y="79"/>
                    </a:lnTo>
                    <a:lnTo>
                      <a:pt x="18" y="77"/>
                    </a:lnTo>
                    <a:lnTo>
                      <a:pt x="18" y="76"/>
                    </a:lnTo>
                    <a:lnTo>
                      <a:pt x="9" y="3"/>
                    </a:lnTo>
                    <a:lnTo>
                      <a:pt x="9" y="1"/>
                    </a:lnTo>
                    <a:lnTo>
                      <a:pt x="8" y="0"/>
                    </a:lnTo>
                    <a:lnTo>
                      <a:pt x="6" y="0"/>
                    </a:lnTo>
                    <a:lnTo>
                      <a:pt x="5" y="0"/>
                    </a:lnTo>
                    <a:lnTo>
                      <a:pt x="3" y="0"/>
                    </a:lnTo>
                    <a:lnTo>
                      <a:pt x="1" y="1"/>
                    </a:lnTo>
                    <a:lnTo>
                      <a:pt x="0" y="3"/>
                    </a:lnTo>
                    <a:lnTo>
                      <a:pt x="0" y="4"/>
                    </a:lnTo>
                    <a:lnTo>
                      <a:pt x="9"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79" name="Freeform 55"/>
              <p:cNvSpPr/>
              <p:nvPr/>
            </p:nvSpPr>
            <p:spPr>
              <a:xfrm>
                <a:off x="1789" y="1490"/>
                <a:ext cx="18" cy="82"/>
              </a:xfrm>
              <a:custGeom>
                <a:avLst/>
                <a:gdLst>
                  <a:gd name="txL" fmla="*/ 0 w 18"/>
                  <a:gd name="txT" fmla="*/ 0 h 82"/>
                  <a:gd name="txR" fmla="*/ 18 w 18"/>
                  <a:gd name="txB" fmla="*/ 82 h 82"/>
                </a:gdLst>
                <a:ahLst/>
                <a:cxnLst>
                  <a:cxn ang="0">
                    <a:pos x="9" y="77"/>
                  </a:cxn>
                  <a:cxn ang="0">
                    <a:pos x="10" y="78"/>
                  </a:cxn>
                  <a:cxn ang="0">
                    <a:pos x="12" y="80"/>
                  </a:cxn>
                  <a:cxn ang="0">
                    <a:pos x="13" y="82"/>
                  </a:cxn>
                  <a:cxn ang="0">
                    <a:pos x="15" y="82"/>
                  </a:cxn>
                  <a:cxn ang="0">
                    <a:pos x="17" y="80"/>
                  </a:cxn>
                  <a:cxn ang="0">
                    <a:pos x="18" y="78"/>
                  </a:cxn>
                  <a:cxn ang="0">
                    <a:pos x="18" y="77"/>
                  </a:cxn>
                  <a:cxn ang="0">
                    <a:pos x="18" y="75"/>
                  </a:cxn>
                  <a:cxn ang="0">
                    <a:pos x="9" y="4"/>
                  </a:cxn>
                  <a:cxn ang="0">
                    <a:pos x="9" y="3"/>
                  </a:cxn>
                  <a:cxn ang="0">
                    <a:pos x="7" y="1"/>
                  </a:cxn>
                  <a:cxn ang="0">
                    <a:pos x="6" y="0"/>
                  </a:cxn>
                  <a:cxn ang="0">
                    <a:pos x="4" y="0"/>
                  </a:cxn>
                  <a:cxn ang="0">
                    <a:pos x="3" y="1"/>
                  </a:cxn>
                  <a:cxn ang="0">
                    <a:pos x="1" y="3"/>
                  </a:cxn>
                  <a:cxn ang="0">
                    <a:pos x="0" y="4"/>
                  </a:cxn>
                  <a:cxn ang="0">
                    <a:pos x="0" y="6"/>
                  </a:cxn>
                  <a:cxn ang="0">
                    <a:pos x="9" y="77"/>
                  </a:cxn>
                </a:cxnLst>
                <a:rect l="txL" t="txT" r="txR" b="txB"/>
                <a:pathLst>
                  <a:path w="18" h="82">
                    <a:moveTo>
                      <a:pt x="9" y="77"/>
                    </a:moveTo>
                    <a:lnTo>
                      <a:pt x="10" y="78"/>
                    </a:lnTo>
                    <a:lnTo>
                      <a:pt x="12" y="80"/>
                    </a:lnTo>
                    <a:lnTo>
                      <a:pt x="13" y="82"/>
                    </a:lnTo>
                    <a:lnTo>
                      <a:pt x="15" y="82"/>
                    </a:lnTo>
                    <a:lnTo>
                      <a:pt x="17" y="80"/>
                    </a:lnTo>
                    <a:lnTo>
                      <a:pt x="18" y="78"/>
                    </a:lnTo>
                    <a:lnTo>
                      <a:pt x="18" y="77"/>
                    </a:lnTo>
                    <a:lnTo>
                      <a:pt x="18" y="75"/>
                    </a:lnTo>
                    <a:lnTo>
                      <a:pt x="9" y="4"/>
                    </a:lnTo>
                    <a:lnTo>
                      <a:pt x="9" y="3"/>
                    </a:lnTo>
                    <a:lnTo>
                      <a:pt x="7" y="1"/>
                    </a:lnTo>
                    <a:lnTo>
                      <a:pt x="6" y="0"/>
                    </a:lnTo>
                    <a:lnTo>
                      <a:pt x="4" y="0"/>
                    </a:lnTo>
                    <a:lnTo>
                      <a:pt x="3" y="1"/>
                    </a:lnTo>
                    <a:lnTo>
                      <a:pt x="1" y="3"/>
                    </a:lnTo>
                    <a:lnTo>
                      <a:pt x="0" y="4"/>
                    </a:lnTo>
                    <a:lnTo>
                      <a:pt x="0" y="6"/>
                    </a:lnTo>
                    <a:lnTo>
                      <a:pt x="9"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0" name="Freeform 56"/>
              <p:cNvSpPr/>
              <p:nvPr/>
            </p:nvSpPr>
            <p:spPr>
              <a:xfrm>
                <a:off x="1777" y="1391"/>
                <a:ext cx="18" cy="80"/>
              </a:xfrm>
              <a:custGeom>
                <a:avLst/>
                <a:gdLst>
                  <a:gd name="txL" fmla="*/ 0 w 18"/>
                  <a:gd name="txT" fmla="*/ 0 h 80"/>
                  <a:gd name="txR" fmla="*/ 18 w 18"/>
                  <a:gd name="txB" fmla="*/ 80 h 80"/>
                </a:gdLst>
                <a:ahLst/>
                <a:cxnLst>
                  <a:cxn ang="0">
                    <a:pos x="9" y="77"/>
                  </a:cxn>
                  <a:cxn ang="0">
                    <a:pos x="10" y="79"/>
                  </a:cxn>
                  <a:cxn ang="0">
                    <a:pos x="12" y="80"/>
                  </a:cxn>
                  <a:cxn ang="0">
                    <a:pos x="13" y="80"/>
                  </a:cxn>
                  <a:cxn ang="0">
                    <a:pos x="15" y="80"/>
                  </a:cxn>
                  <a:cxn ang="0">
                    <a:pos x="16" y="80"/>
                  </a:cxn>
                  <a:cxn ang="0">
                    <a:pos x="18" y="79"/>
                  </a:cxn>
                  <a:cxn ang="0">
                    <a:pos x="18" y="77"/>
                  </a:cxn>
                  <a:cxn ang="0">
                    <a:pos x="18" y="76"/>
                  </a:cxn>
                  <a:cxn ang="0">
                    <a:pos x="9" y="3"/>
                  </a:cxn>
                  <a:cxn ang="0">
                    <a:pos x="9" y="2"/>
                  </a:cxn>
                  <a:cxn ang="0">
                    <a:pos x="7" y="0"/>
                  </a:cxn>
                  <a:cxn ang="0">
                    <a:pos x="6" y="0"/>
                  </a:cxn>
                  <a:cxn ang="0">
                    <a:pos x="4" y="0"/>
                  </a:cxn>
                  <a:cxn ang="0">
                    <a:pos x="3" y="0"/>
                  </a:cxn>
                  <a:cxn ang="0">
                    <a:pos x="1" y="2"/>
                  </a:cxn>
                  <a:cxn ang="0">
                    <a:pos x="0" y="3"/>
                  </a:cxn>
                  <a:cxn ang="0">
                    <a:pos x="0" y="5"/>
                  </a:cxn>
                  <a:cxn ang="0">
                    <a:pos x="9" y="77"/>
                  </a:cxn>
                </a:cxnLst>
                <a:rect l="txL" t="txT" r="txR" b="txB"/>
                <a:pathLst>
                  <a:path w="18" h="80">
                    <a:moveTo>
                      <a:pt x="9" y="77"/>
                    </a:moveTo>
                    <a:lnTo>
                      <a:pt x="10" y="79"/>
                    </a:lnTo>
                    <a:lnTo>
                      <a:pt x="12" y="80"/>
                    </a:lnTo>
                    <a:lnTo>
                      <a:pt x="13" y="80"/>
                    </a:lnTo>
                    <a:lnTo>
                      <a:pt x="15" y="80"/>
                    </a:lnTo>
                    <a:lnTo>
                      <a:pt x="16" y="80"/>
                    </a:lnTo>
                    <a:lnTo>
                      <a:pt x="18" y="79"/>
                    </a:lnTo>
                    <a:lnTo>
                      <a:pt x="18" y="77"/>
                    </a:lnTo>
                    <a:lnTo>
                      <a:pt x="18" y="76"/>
                    </a:lnTo>
                    <a:lnTo>
                      <a:pt x="9" y="3"/>
                    </a:lnTo>
                    <a:lnTo>
                      <a:pt x="9" y="2"/>
                    </a:lnTo>
                    <a:lnTo>
                      <a:pt x="7" y="0"/>
                    </a:lnTo>
                    <a:lnTo>
                      <a:pt x="6" y="0"/>
                    </a:lnTo>
                    <a:lnTo>
                      <a:pt x="4" y="0"/>
                    </a:lnTo>
                    <a:lnTo>
                      <a:pt x="3" y="0"/>
                    </a:lnTo>
                    <a:lnTo>
                      <a:pt x="1" y="2"/>
                    </a:lnTo>
                    <a:lnTo>
                      <a:pt x="0" y="3"/>
                    </a:lnTo>
                    <a:lnTo>
                      <a:pt x="0" y="5"/>
                    </a:lnTo>
                    <a:lnTo>
                      <a:pt x="9"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1" name="Freeform 57"/>
              <p:cNvSpPr/>
              <p:nvPr/>
            </p:nvSpPr>
            <p:spPr>
              <a:xfrm>
                <a:off x="1765" y="1291"/>
                <a:ext cx="18" cy="82"/>
              </a:xfrm>
              <a:custGeom>
                <a:avLst/>
                <a:gdLst>
                  <a:gd name="txL" fmla="*/ 0 w 18"/>
                  <a:gd name="txT" fmla="*/ 0 h 82"/>
                  <a:gd name="txR" fmla="*/ 18 w 18"/>
                  <a:gd name="txB" fmla="*/ 82 h 82"/>
                </a:gdLst>
                <a:ahLst/>
                <a:cxnLst>
                  <a:cxn ang="0">
                    <a:pos x="9" y="77"/>
                  </a:cxn>
                  <a:cxn ang="0">
                    <a:pos x="10" y="79"/>
                  </a:cxn>
                  <a:cxn ang="0">
                    <a:pos x="12" y="80"/>
                  </a:cxn>
                  <a:cxn ang="0">
                    <a:pos x="13" y="82"/>
                  </a:cxn>
                  <a:cxn ang="0">
                    <a:pos x="15" y="82"/>
                  </a:cxn>
                  <a:cxn ang="0">
                    <a:pos x="16" y="80"/>
                  </a:cxn>
                  <a:cxn ang="0">
                    <a:pos x="18" y="79"/>
                  </a:cxn>
                  <a:cxn ang="0">
                    <a:pos x="18" y="77"/>
                  </a:cxn>
                  <a:cxn ang="0">
                    <a:pos x="18" y="76"/>
                  </a:cxn>
                  <a:cxn ang="0">
                    <a:pos x="9" y="4"/>
                  </a:cxn>
                  <a:cxn ang="0">
                    <a:pos x="9" y="3"/>
                  </a:cxn>
                  <a:cxn ang="0">
                    <a:pos x="7" y="1"/>
                  </a:cxn>
                  <a:cxn ang="0">
                    <a:pos x="6" y="0"/>
                  </a:cxn>
                  <a:cxn ang="0">
                    <a:pos x="4" y="0"/>
                  </a:cxn>
                  <a:cxn ang="0">
                    <a:pos x="3" y="1"/>
                  </a:cxn>
                  <a:cxn ang="0">
                    <a:pos x="1" y="3"/>
                  </a:cxn>
                  <a:cxn ang="0">
                    <a:pos x="0" y="4"/>
                  </a:cxn>
                  <a:cxn ang="0">
                    <a:pos x="0" y="6"/>
                  </a:cxn>
                  <a:cxn ang="0">
                    <a:pos x="9" y="77"/>
                  </a:cxn>
                </a:cxnLst>
                <a:rect l="txL" t="txT" r="txR" b="txB"/>
                <a:pathLst>
                  <a:path w="18" h="82">
                    <a:moveTo>
                      <a:pt x="9" y="77"/>
                    </a:moveTo>
                    <a:lnTo>
                      <a:pt x="10" y="79"/>
                    </a:lnTo>
                    <a:lnTo>
                      <a:pt x="12" y="80"/>
                    </a:lnTo>
                    <a:lnTo>
                      <a:pt x="13" y="82"/>
                    </a:lnTo>
                    <a:lnTo>
                      <a:pt x="15" y="82"/>
                    </a:lnTo>
                    <a:lnTo>
                      <a:pt x="16" y="80"/>
                    </a:lnTo>
                    <a:lnTo>
                      <a:pt x="18" y="79"/>
                    </a:lnTo>
                    <a:lnTo>
                      <a:pt x="18" y="77"/>
                    </a:lnTo>
                    <a:lnTo>
                      <a:pt x="18" y="76"/>
                    </a:lnTo>
                    <a:lnTo>
                      <a:pt x="9" y="4"/>
                    </a:lnTo>
                    <a:lnTo>
                      <a:pt x="9" y="3"/>
                    </a:lnTo>
                    <a:lnTo>
                      <a:pt x="7" y="1"/>
                    </a:lnTo>
                    <a:lnTo>
                      <a:pt x="6" y="0"/>
                    </a:lnTo>
                    <a:lnTo>
                      <a:pt x="4" y="0"/>
                    </a:lnTo>
                    <a:lnTo>
                      <a:pt x="3" y="1"/>
                    </a:lnTo>
                    <a:lnTo>
                      <a:pt x="1" y="3"/>
                    </a:lnTo>
                    <a:lnTo>
                      <a:pt x="0" y="4"/>
                    </a:lnTo>
                    <a:lnTo>
                      <a:pt x="0" y="6"/>
                    </a:lnTo>
                    <a:lnTo>
                      <a:pt x="9"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2" name="Freeform 58"/>
              <p:cNvSpPr/>
              <p:nvPr/>
            </p:nvSpPr>
            <p:spPr>
              <a:xfrm>
                <a:off x="1752" y="1192"/>
                <a:ext cx="19" cy="81"/>
              </a:xfrm>
              <a:custGeom>
                <a:avLst/>
                <a:gdLst>
                  <a:gd name="txL" fmla="*/ 0 w 19"/>
                  <a:gd name="txT" fmla="*/ 0 h 81"/>
                  <a:gd name="txR" fmla="*/ 19 w 19"/>
                  <a:gd name="txB" fmla="*/ 81 h 81"/>
                </a:gdLst>
                <a:ahLst/>
                <a:cxnLst>
                  <a:cxn ang="0">
                    <a:pos x="10" y="78"/>
                  </a:cxn>
                  <a:cxn ang="0">
                    <a:pos x="11" y="79"/>
                  </a:cxn>
                  <a:cxn ang="0">
                    <a:pos x="13" y="81"/>
                  </a:cxn>
                  <a:cxn ang="0">
                    <a:pos x="14" y="81"/>
                  </a:cxn>
                  <a:cxn ang="0">
                    <a:pos x="16" y="81"/>
                  </a:cxn>
                  <a:cxn ang="0">
                    <a:pos x="17" y="81"/>
                  </a:cxn>
                  <a:cxn ang="0">
                    <a:pos x="19" y="79"/>
                  </a:cxn>
                  <a:cxn ang="0">
                    <a:pos x="19" y="78"/>
                  </a:cxn>
                  <a:cxn ang="0">
                    <a:pos x="19" y="76"/>
                  </a:cxn>
                  <a:cxn ang="0">
                    <a:pos x="10" y="3"/>
                  </a:cxn>
                  <a:cxn ang="0">
                    <a:pos x="10" y="2"/>
                  </a:cxn>
                  <a:cxn ang="0">
                    <a:pos x="8" y="0"/>
                  </a:cxn>
                  <a:cxn ang="0">
                    <a:pos x="6" y="0"/>
                  </a:cxn>
                  <a:cxn ang="0">
                    <a:pos x="5" y="0"/>
                  </a:cxn>
                  <a:cxn ang="0">
                    <a:pos x="3" y="0"/>
                  </a:cxn>
                  <a:cxn ang="0">
                    <a:pos x="2" y="2"/>
                  </a:cxn>
                  <a:cxn ang="0">
                    <a:pos x="0" y="3"/>
                  </a:cxn>
                  <a:cxn ang="0">
                    <a:pos x="0" y="5"/>
                  </a:cxn>
                  <a:cxn ang="0">
                    <a:pos x="10" y="78"/>
                  </a:cxn>
                </a:cxnLst>
                <a:rect l="txL" t="txT" r="txR" b="txB"/>
                <a:pathLst>
                  <a:path w="19" h="81">
                    <a:moveTo>
                      <a:pt x="10" y="78"/>
                    </a:moveTo>
                    <a:lnTo>
                      <a:pt x="11" y="79"/>
                    </a:lnTo>
                    <a:lnTo>
                      <a:pt x="13" y="81"/>
                    </a:lnTo>
                    <a:lnTo>
                      <a:pt x="14" y="81"/>
                    </a:lnTo>
                    <a:lnTo>
                      <a:pt x="16" y="81"/>
                    </a:lnTo>
                    <a:lnTo>
                      <a:pt x="17" y="81"/>
                    </a:lnTo>
                    <a:lnTo>
                      <a:pt x="19" y="79"/>
                    </a:lnTo>
                    <a:lnTo>
                      <a:pt x="19" y="78"/>
                    </a:lnTo>
                    <a:lnTo>
                      <a:pt x="19" y="76"/>
                    </a:lnTo>
                    <a:lnTo>
                      <a:pt x="10" y="3"/>
                    </a:lnTo>
                    <a:lnTo>
                      <a:pt x="10" y="2"/>
                    </a:lnTo>
                    <a:lnTo>
                      <a:pt x="8" y="0"/>
                    </a:lnTo>
                    <a:lnTo>
                      <a:pt x="6" y="0"/>
                    </a:lnTo>
                    <a:lnTo>
                      <a:pt x="5" y="0"/>
                    </a:lnTo>
                    <a:lnTo>
                      <a:pt x="3" y="0"/>
                    </a:lnTo>
                    <a:lnTo>
                      <a:pt x="2" y="2"/>
                    </a:lnTo>
                    <a:lnTo>
                      <a:pt x="0" y="3"/>
                    </a:lnTo>
                    <a:lnTo>
                      <a:pt x="0" y="5"/>
                    </a:lnTo>
                    <a:lnTo>
                      <a:pt x="10"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3" name="Freeform 59"/>
              <p:cNvSpPr/>
              <p:nvPr/>
            </p:nvSpPr>
            <p:spPr>
              <a:xfrm>
                <a:off x="1740" y="1092"/>
                <a:ext cx="18" cy="82"/>
              </a:xfrm>
              <a:custGeom>
                <a:avLst/>
                <a:gdLst>
                  <a:gd name="txL" fmla="*/ 0 w 18"/>
                  <a:gd name="txT" fmla="*/ 0 h 82"/>
                  <a:gd name="txR" fmla="*/ 18 w 18"/>
                  <a:gd name="txB" fmla="*/ 82 h 82"/>
                </a:gdLst>
                <a:ahLst/>
                <a:cxnLst>
                  <a:cxn ang="0">
                    <a:pos x="9" y="78"/>
                  </a:cxn>
                  <a:cxn ang="0">
                    <a:pos x="11" y="79"/>
                  </a:cxn>
                  <a:cxn ang="0">
                    <a:pos x="12" y="81"/>
                  </a:cxn>
                  <a:cxn ang="0">
                    <a:pos x="14" y="82"/>
                  </a:cxn>
                  <a:cxn ang="0">
                    <a:pos x="15" y="82"/>
                  </a:cxn>
                  <a:cxn ang="0">
                    <a:pos x="17" y="81"/>
                  </a:cxn>
                  <a:cxn ang="0">
                    <a:pos x="18" y="79"/>
                  </a:cxn>
                  <a:cxn ang="0">
                    <a:pos x="18" y="78"/>
                  </a:cxn>
                  <a:cxn ang="0">
                    <a:pos x="18" y="76"/>
                  </a:cxn>
                  <a:cxn ang="0">
                    <a:pos x="9" y="5"/>
                  </a:cxn>
                  <a:cxn ang="0">
                    <a:pos x="9" y="3"/>
                  </a:cxn>
                  <a:cxn ang="0">
                    <a:pos x="8" y="2"/>
                  </a:cxn>
                  <a:cxn ang="0">
                    <a:pos x="6" y="0"/>
                  </a:cxn>
                  <a:cxn ang="0">
                    <a:pos x="5" y="0"/>
                  </a:cxn>
                  <a:cxn ang="0">
                    <a:pos x="3" y="2"/>
                  </a:cxn>
                  <a:cxn ang="0">
                    <a:pos x="2" y="3"/>
                  </a:cxn>
                  <a:cxn ang="0">
                    <a:pos x="0" y="5"/>
                  </a:cxn>
                  <a:cxn ang="0">
                    <a:pos x="0" y="6"/>
                  </a:cxn>
                  <a:cxn ang="0">
                    <a:pos x="9" y="78"/>
                  </a:cxn>
                </a:cxnLst>
                <a:rect l="txL" t="txT" r="txR" b="txB"/>
                <a:pathLst>
                  <a:path w="18" h="82">
                    <a:moveTo>
                      <a:pt x="9" y="78"/>
                    </a:moveTo>
                    <a:lnTo>
                      <a:pt x="11" y="79"/>
                    </a:lnTo>
                    <a:lnTo>
                      <a:pt x="12" y="81"/>
                    </a:lnTo>
                    <a:lnTo>
                      <a:pt x="14" y="82"/>
                    </a:lnTo>
                    <a:lnTo>
                      <a:pt x="15" y="82"/>
                    </a:lnTo>
                    <a:lnTo>
                      <a:pt x="17" y="81"/>
                    </a:lnTo>
                    <a:lnTo>
                      <a:pt x="18" y="79"/>
                    </a:lnTo>
                    <a:lnTo>
                      <a:pt x="18" y="78"/>
                    </a:lnTo>
                    <a:lnTo>
                      <a:pt x="18" y="76"/>
                    </a:lnTo>
                    <a:lnTo>
                      <a:pt x="9" y="5"/>
                    </a:lnTo>
                    <a:lnTo>
                      <a:pt x="9" y="3"/>
                    </a:lnTo>
                    <a:lnTo>
                      <a:pt x="8" y="2"/>
                    </a:lnTo>
                    <a:lnTo>
                      <a:pt x="6" y="0"/>
                    </a:lnTo>
                    <a:lnTo>
                      <a:pt x="5" y="0"/>
                    </a:lnTo>
                    <a:lnTo>
                      <a:pt x="3" y="2"/>
                    </a:lnTo>
                    <a:lnTo>
                      <a:pt x="2" y="3"/>
                    </a:lnTo>
                    <a:lnTo>
                      <a:pt x="0" y="5"/>
                    </a:lnTo>
                    <a:lnTo>
                      <a:pt x="0" y="6"/>
                    </a:lnTo>
                    <a:lnTo>
                      <a:pt x="9"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4" name="Freeform 60"/>
              <p:cNvSpPr/>
              <p:nvPr/>
            </p:nvSpPr>
            <p:spPr>
              <a:xfrm>
                <a:off x="1728" y="994"/>
                <a:ext cx="18" cy="80"/>
              </a:xfrm>
              <a:custGeom>
                <a:avLst/>
                <a:gdLst>
                  <a:gd name="txL" fmla="*/ 0 w 18"/>
                  <a:gd name="txT" fmla="*/ 0 h 80"/>
                  <a:gd name="txR" fmla="*/ 18 w 18"/>
                  <a:gd name="txB" fmla="*/ 80 h 80"/>
                </a:gdLst>
                <a:ahLst/>
                <a:cxnLst>
                  <a:cxn ang="0">
                    <a:pos x="9" y="77"/>
                  </a:cxn>
                  <a:cxn ang="0">
                    <a:pos x="11" y="78"/>
                  </a:cxn>
                  <a:cxn ang="0">
                    <a:pos x="12" y="80"/>
                  </a:cxn>
                  <a:cxn ang="0">
                    <a:pos x="14" y="80"/>
                  </a:cxn>
                  <a:cxn ang="0">
                    <a:pos x="15" y="80"/>
                  </a:cxn>
                  <a:cxn ang="0">
                    <a:pos x="17" y="80"/>
                  </a:cxn>
                  <a:cxn ang="0">
                    <a:pos x="18" y="78"/>
                  </a:cxn>
                  <a:cxn ang="0">
                    <a:pos x="18" y="77"/>
                  </a:cxn>
                  <a:cxn ang="0">
                    <a:pos x="18" y="75"/>
                  </a:cxn>
                  <a:cxn ang="0">
                    <a:pos x="9" y="3"/>
                  </a:cxn>
                  <a:cxn ang="0">
                    <a:pos x="9" y="1"/>
                  </a:cxn>
                  <a:cxn ang="0">
                    <a:pos x="8" y="0"/>
                  </a:cxn>
                  <a:cxn ang="0">
                    <a:pos x="6" y="0"/>
                  </a:cxn>
                  <a:cxn ang="0">
                    <a:pos x="5" y="0"/>
                  </a:cxn>
                  <a:cxn ang="0">
                    <a:pos x="3" y="0"/>
                  </a:cxn>
                  <a:cxn ang="0">
                    <a:pos x="2" y="1"/>
                  </a:cxn>
                  <a:cxn ang="0">
                    <a:pos x="0" y="3"/>
                  </a:cxn>
                  <a:cxn ang="0">
                    <a:pos x="0" y="4"/>
                  </a:cxn>
                  <a:cxn ang="0">
                    <a:pos x="9" y="77"/>
                  </a:cxn>
                </a:cxnLst>
                <a:rect l="txL" t="txT" r="txR" b="txB"/>
                <a:pathLst>
                  <a:path w="18" h="80">
                    <a:moveTo>
                      <a:pt x="9" y="77"/>
                    </a:moveTo>
                    <a:lnTo>
                      <a:pt x="11" y="78"/>
                    </a:lnTo>
                    <a:lnTo>
                      <a:pt x="12" y="80"/>
                    </a:lnTo>
                    <a:lnTo>
                      <a:pt x="14" y="80"/>
                    </a:lnTo>
                    <a:lnTo>
                      <a:pt x="15" y="80"/>
                    </a:lnTo>
                    <a:lnTo>
                      <a:pt x="17" y="80"/>
                    </a:lnTo>
                    <a:lnTo>
                      <a:pt x="18" y="78"/>
                    </a:lnTo>
                    <a:lnTo>
                      <a:pt x="18" y="77"/>
                    </a:lnTo>
                    <a:lnTo>
                      <a:pt x="18" y="75"/>
                    </a:lnTo>
                    <a:lnTo>
                      <a:pt x="9" y="3"/>
                    </a:lnTo>
                    <a:lnTo>
                      <a:pt x="9" y="1"/>
                    </a:lnTo>
                    <a:lnTo>
                      <a:pt x="8" y="0"/>
                    </a:lnTo>
                    <a:lnTo>
                      <a:pt x="6" y="0"/>
                    </a:lnTo>
                    <a:lnTo>
                      <a:pt x="5" y="0"/>
                    </a:lnTo>
                    <a:lnTo>
                      <a:pt x="3" y="0"/>
                    </a:lnTo>
                    <a:lnTo>
                      <a:pt x="2" y="1"/>
                    </a:lnTo>
                    <a:lnTo>
                      <a:pt x="0" y="3"/>
                    </a:lnTo>
                    <a:lnTo>
                      <a:pt x="0" y="4"/>
                    </a:lnTo>
                    <a:lnTo>
                      <a:pt x="9"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5" name="Freeform 61"/>
              <p:cNvSpPr/>
              <p:nvPr/>
            </p:nvSpPr>
            <p:spPr>
              <a:xfrm>
                <a:off x="1718" y="893"/>
                <a:ext cx="16" cy="82"/>
              </a:xfrm>
              <a:custGeom>
                <a:avLst/>
                <a:gdLst>
                  <a:gd name="txL" fmla="*/ 0 w 16"/>
                  <a:gd name="txT" fmla="*/ 0 h 82"/>
                  <a:gd name="txR" fmla="*/ 16 w 16"/>
                  <a:gd name="txB" fmla="*/ 82 h 82"/>
                </a:gdLst>
                <a:ahLst/>
                <a:cxnLst>
                  <a:cxn ang="0">
                    <a:pos x="7" y="78"/>
                  </a:cxn>
                  <a:cxn ang="0">
                    <a:pos x="9" y="79"/>
                  </a:cxn>
                  <a:cxn ang="0">
                    <a:pos x="10" y="81"/>
                  </a:cxn>
                  <a:cxn ang="0">
                    <a:pos x="12" y="82"/>
                  </a:cxn>
                  <a:cxn ang="0">
                    <a:pos x="13" y="82"/>
                  </a:cxn>
                  <a:cxn ang="0">
                    <a:pos x="15" y="81"/>
                  </a:cxn>
                  <a:cxn ang="0">
                    <a:pos x="16" y="79"/>
                  </a:cxn>
                  <a:cxn ang="0">
                    <a:pos x="16" y="78"/>
                  </a:cxn>
                  <a:cxn ang="0">
                    <a:pos x="16" y="76"/>
                  </a:cxn>
                  <a:cxn ang="0">
                    <a:pos x="9" y="5"/>
                  </a:cxn>
                  <a:cxn ang="0">
                    <a:pos x="7" y="3"/>
                  </a:cxn>
                  <a:cxn ang="0">
                    <a:pos x="6" y="2"/>
                  </a:cxn>
                  <a:cxn ang="0">
                    <a:pos x="4" y="0"/>
                  </a:cxn>
                  <a:cxn ang="0">
                    <a:pos x="3" y="0"/>
                  </a:cxn>
                  <a:cxn ang="0">
                    <a:pos x="1" y="2"/>
                  </a:cxn>
                  <a:cxn ang="0">
                    <a:pos x="0" y="3"/>
                  </a:cxn>
                  <a:cxn ang="0">
                    <a:pos x="0" y="5"/>
                  </a:cxn>
                  <a:cxn ang="0">
                    <a:pos x="0" y="6"/>
                  </a:cxn>
                  <a:cxn ang="0">
                    <a:pos x="7" y="78"/>
                  </a:cxn>
                </a:cxnLst>
                <a:rect l="txL" t="txT" r="txR" b="txB"/>
                <a:pathLst>
                  <a:path w="16" h="82">
                    <a:moveTo>
                      <a:pt x="7" y="78"/>
                    </a:moveTo>
                    <a:lnTo>
                      <a:pt x="9" y="79"/>
                    </a:lnTo>
                    <a:lnTo>
                      <a:pt x="10" y="81"/>
                    </a:lnTo>
                    <a:lnTo>
                      <a:pt x="12" y="82"/>
                    </a:lnTo>
                    <a:lnTo>
                      <a:pt x="13" y="82"/>
                    </a:lnTo>
                    <a:lnTo>
                      <a:pt x="15" y="81"/>
                    </a:lnTo>
                    <a:lnTo>
                      <a:pt x="16" y="79"/>
                    </a:lnTo>
                    <a:lnTo>
                      <a:pt x="16" y="78"/>
                    </a:lnTo>
                    <a:lnTo>
                      <a:pt x="16" y="76"/>
                    </a:lnTo>
                    <a:lnTo>
                      <a:pt x="9" y="5"/>
                    </a:lnTo>
                    <a:lnTo>
                      <a:pt x="7" y="3"/>
                    </a:lnTo>
                    <a:lnTo>
                      <a:pt x="6" y="2"/>
                    </a:lnTo>
                    <a:lnTo>
                      <a:pt x="4" y="0"/>
                    </a:lnTo>
                    <a:lnTo>
                      <a:pt x="3" y="0"/>
                    </a:lnTo>
                    <a:lnTo>
                      <a:pt x="1" y="2"/>
                    </a:lnTo>
                    <a:lnTo>
                      <a:pt x="0" y="3"/>
                    </a:lnTo>
                    <a:lnTo>
                      <a:pt x="0" y="5"/>
                    </a:lnTo>
                    <a:lnTo>
                      <a:pt x="0" y="6"/>
                    </a:lnTo>
                    <a:lnTo>
                      <a:pt x="7"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6" name="Freeform 62"/>
              <p:cNvSpPr/>
              <p:nvPr/>
            </p:nvSpPr>
            <p:spPr>
              <a:xfrm>
                <a:off x="1705" y="795"/>
                <a:ext cx="17" cy="80"/>
              </a:xfrm>
              <a:custGeom>
                <a:avLst/>
                <a:gdLst>
                  <a:gd name="txL" fmla="*/ 0 w 17"/>
                  <a:gd name="txT" fmla="*/ 0 h 80"/>
                  <a:gd name="txR" fmla="*/ 17 w 17"/>
                  <a:gd name="txB" fmla="*/ 80 h 80"/>
                </a:gdLst>
                <a:ahLst/>
                <a:cxnLst>
                  <a:cxn ang="0">
                    <a:pos x="8" y="77"/>
                  </a:cxn>
                  <a:cxn ang="0">
                    <a:pos x="9" y="79"/>
                  </a:cxn>
                  <a:cxn ang="0">
                    <a:pos x="11" y="80"/>
                  </a:cxn>
                  <a:cxn ang="0">
                    <a:pos x="13" y="80"/>
                  </a:cxn>
                  <a:cxn ang="0">
                    <a:pos x="14" y="80"/>
                  </a:cxn>
                  <a:cxn ang="0">
                    <a:pos x="16" y="80"/>
                  </a:cxn>
                  <a:cxn ang="0">
                    <a:pos x="17" y="79"/>
                  </a:cxn>
                  <a:cxn ang="0">
                    <a:pos x="17" y="77"/>
                  </a:cxn>
                  <a:cxn ang="0">
                    <a:pos x="17" y="76"/>
                  </a:cxn>
                  <a:cxn ang="0">
                    <a:pos x="9" y="3"/>
                  </a:cxn>
                  <a:cxn ang="0">
                    <a:pos x="8" y="1"/>
                  </a:cxn>
                  <a:cxn ang="0">
                    <a:pos x="6" y="0"/>
                  </a:cxn>
                  <a:cxn ang="0">
                    <a:pos x="5" y="0"/>
                  </a:cxn>
                  <a:cxn ang="0">
                    <a:pos x="3" y="0"/>
                  </a:cxn>
                  <a:cxn ang="0">
                    <a:pos x="2" y="0"/>
                  </a:cxn>
                  <a:cxn ang="0">
                    <a:pos x="0" y="1"/>
                  </a:cxn>
                  <a:cxn ang="0">
                    <a:pos x="0" y="3"/>
                  </a:cxn>
                  <a:cxn ang="0">
                    <a:pos x="0" y="4"/>
                  </a:cxn>
                  <a:cxn ang="0">
                    <a:pos x="8" y="77"/>
                  </a:cxn>
                </a:cxnLst>
                <a:rect l="txL" t="txT" r="txR" b="txB"/>
                <a:pathLst>
                  <a:path w="17" h="80">
                    <a:moveTo>
                      <a:pt x="8" y="77"/>
                    </a:moveTo>
                    <a:lnTo>
                      <a:pt x="9" y="79"/>
                    </a:lnTo>
                    <a:lnTo>
                      <a:pt x="11" y="80"/>
                    </a:lnTo>
                    <a:lnTo>
                      <a:pt x="13" y="80"/>
                    </a:lnTo>
                    <a:lnTo>
                      <a:pt x="14" y="80"/>
                    </a:lnTo>
                    <a:lnTo>
                      <a:pt x="16" y="80"/>
                    </a:lnTo>
                    <a:lnTo>
                      <a:pt x="17" y="79"/>
                    </a:lnTo>
                    <a:lnTo>
                      <a:pt x="17" y="77"/>
                    </a:lnTo>
                    <a:lnTo>
                      <a:pt x="17" y="76"/>
                    </a:lnTo>
                    <a:lnTo>
                      <a:pt x="9" y="3"/>
                    </a:lnTo>
                    <a:lnTo>
                      <a:pt x="8" y="1"/>
                    </a:lnTo>
                    <a:lnTo>
                      <a:pt x="6" y="0"/>
                    </a:lnTo>
                    <a:lnTo>
                      <a:pt x="5" y="0"/>
                    </a:lnTo>
                    <a:lnTo>
                      <a:pt x="3" y="0"/>
                    </a:lnTo>
                    <a:lnTo>
                      <a:pt x="2" y="0"/>
                    </a:lnTo>
                    <a:lnTo>
                      <a:pt x="0" y="1"/>
                    </a:lnTo>
                    <a:lnTo>
                      <a:pt x="0" y="3"/>
                    </a:lnTo>
                    <a:lnTo>
                      <a:pt x="0" y="4"/>
                    </a:lnTo>
                    <a:lnTo>
                      <a:pt x="8"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87" name="Freeform 63"/>
              <p:cNvSpPr/>
              <p:nvPr/>
            </p:nvSpPr>
            <p:spPr>
              <a:xfrm>
                <a:off x="1658" y="684"/>
                <a:ext cx="99" cy="106"/>
              </a:xfrm>
              <a:custGeom>
                <a:avLst/>
                <a:gdLst>
                  <a:gd name="txL" fmla="*/ 0 w 99"/>
                  <a:gd name="txT" fmla="*/ 0 h 106"/>
                  <a:gd name="txR" fmla="*/ 99 w 99"/>
                  <a:gd name="txB" fmla="*/ 106 h 106"/>
                </a:gdLst>
                <a:ahLst/>
                <a:cxnLst>
                  <a:cxn ang="0">
                    <a:pos x="99" y="94"/>
                  </a:cxn>
                  <a:cxn ang="0">
                    <a:pos x="37" y="0"/>
                  </a:cxn>
                  <a:cxn ang="0">
                    <a:pos x="0" y="106"/>
                  </a:cxn>
                  <a:cxn ang="0">
                    <a:pos x="99" y="94"/>
                  </a:cxn>
                </a:cxnLst>
                <a:rect l="txL" t="txT" r="txR" b="txB"/>
                <a:pathLst>
                  <a:path w="99" h="106">
                    <a:moveTo>
                      <a:pt x="99" y="94"/>
                    </a:moveTo>
                    <a:lnTo>
                      <a:pt x="37" y="0"/>
                    </a:lnTo>
                    <a:lnTo>
                      <a:pt x="0" y="106"/>
                    </a:lnTo>
                    <a:lnTo>
                      <a:pt x="99" y="94"/>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grpSp>
        <p:grpSp>
          <p:nvGrpSpPr>
            <p:cNvPr id="1286188" name="Group 84"/>
            <p:cNvGrpSpPr/>
            <p:nvPr/>
          </p:nvGrpSpPr>
          <p:grpSpPr>
            <a:xfrm rot="-1190359">
              <a:off x="9815" y="1753"/>
              <a:ext cx="975" cy="4940"/>
              <a:chOff x="2605" y="714"/>
              <a:chExt cx="161" cy="1824"/>
            </a:xfrm>
          </p:grpSpPr>
          <p:sp>
            <p:nvSpPr>
              <p:cNvPr id="1286189" name="Freeform 65"/>
              <p:cNvSpPr/>
              <p:nvPr/>
            </p:nvSpPr>
            <p:spPr>
              <a:xfrm>
                <a:off x="2752" y="2456"/>
                <a:ext cx="14" cy="82"/>
              </a:xfrm>
              <a:custGeom>
                <a:avLst/>
                <a:gdLst>
                  <a:gd name="txL" fmla="*/ 0 w 14"/>
                  <a:gd name="txT" fmla="*/ 0 h 82"/>
                  <a:gd name="txR" fmla="*/ 14 w 14"/>
                  <a:gd name="txB" fmla="*/ 82 h 82"/>
                </a:gdLst>
                <a:ahLst/>
                <a:cxnLst>
                  <a:cxn ang="0">
                    <a:pos x="5" y="79"/>
                  </a:cxn>
                  <a:cxn ang="0">
                    <a:pos x="6" y="79"/>
                  </a:cxn>
                  <a:cxn ang="0">
                    <a:pos x="8" y="80"/>
                  </a:cxn>
                  <a:cxn ang="0">
                    <a:pos x="9" y="82"/>
                  </a:cxn>
                  <a:cxn ang="0">
                    <a:pos x="9" y="82"/>
                  </a:cxn>
                  <a:cxn ang="0">
                    <a:pos x="11" y="80"/>
                  </a:cxn>
                  <a:cxn ang="0">
                    <a:pos x="12" y="79"/>
                  </a:cxn>
                  <a:cxn ang="0">
                    <a:pos x="14" y="77"/>
                  </a:cxn>
                  <a:cxn ang="0">
                    <a:pos x="14" y="77"/>
                  </a:cxn>
                  <a:cxn ang="0">
                    <a:pos x="9" y="5"/>
                  </a:cxn>
                  <a:cxn ang="0">
                    <a:pos x="9" y="3"/>
                  </a:cxn>
                  <a:cxn ang="0">
                    <a:pos x="8" y="1"/>
                  </a:cxn>
                  <a:cxn ang="0">
                    <a:pos x="6" y="0"/>
                  </a:cxn>
                  <a:cxn ang="0">
                    <a:pos x="5" y="0"/>
                  </a:cxn>
                  <a:cxn ang="0">
                    <a:pos x="3" y="1"/>
                  </a:cxn>
                  <a:cxn ang="0">
                    <a:pos x="2" y="3"/>
                  </a:cxn>
                  <a:cxn ang="0">
                    <a:pos x="0" y="5"/>
                  </a:cxn>
                  <a:cxn ang="0">
                    <a:pos x="0" y="6"/>
                  </a:cxn>
                  <a:cxn ang="0">
                    <a:pos x="5" y="79"/>
                  </a:cxn>
                </a:cxnLst>
                <a:rect l="txL" t="txT" r="txR" b="txB"/>
                <a:pathLst>
                  <a:path w="14" h="82">
                    <a:moveTo>
                      <a:pt x="5" y="79"/>
                    </a:moveTo>
                    <a:lnTo>
                      <a:pt x="6" y="79"/>
                    </a:lnTo>
                    <a:lnTo>
                      <a:pt x="8" y="80"/>
                    </a:lnTo>
                    <a:lnTo>
                      <a:pt x="9" y="82"/>
                    </a:lnTo>
                    <a:lnTo>
                      <a:pt x="11" y="80"/>
                    </a:lnTo>
                    <a:lnTo>
                      <a:pt x="12" y="79"/>
                    </a:lnTo>
                    <a:lnTo>
                      <a:pt x="14" y="77"/>
                    </a:lnTo>
                    <a:lnTo>
                      <a:pt x="9" y="5"/>
                    </a:lnTo>
                    <a:lnTo>
                      <a:pt x="9" y="3"/>
                    </a:lnTo>
                    <a:lnTo>
                      <a:pt x="8" y="1"/>
                    </a:lnTo>
                    <a:lnTo>
                      <a:pt x="6" y="0"/>
                    </a:lnTo>
                    <a:lnTo>
                      <a:pt x="5" y="0"/>
                    </a:lnTo>
                    <a:lnTo>
                      <a:pt x="3" y="1"/>
                    </a:lnTo>
                    <a:lnTo>
                      <a:pt x="2" y="3"/>
                    </a:lnTo>
                    <a:lnTo>
                      <a:pt x="0" y="5"/>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0" name="Freeform 66"/>
              <p:cNvSpPr/>
              <p:nvPr/>
            </p:nvSpPr>
            <p:spPr>
              <a:xfrm>
                <a:off x="2746" y="2356"/>
                <a:ext cx="14" cy="82"/>
              </a:xfrm>
              <a:custGeom>
                <a:avLst/>
                <a:gdLst>
                  <a:gd name="txL" fmla="*/ 0 w 14"/>
                  <a:gd name="txT" fmla="*/ 0 h 82"/>
                  <a:gd name="txR" fmla="*/ 14 w 14"/>
                  <a:gd name="txB" fmla="*/ 82 h 82"/>
                </a:gdLst>
                <a:ahLst/>
                <a:cxnLst>
                  <a:cxn ang="0">
                    <a:pos x="5" y="79"/>
                  </a:cxn>
                  <a:cxn ang="0">
                    <a:pos x="5" y="80"/>
                  </a:cxn>
                  <a:cxn ang="0">
                    <a:pos x="6" y="82"/>
                  </a:cxn>
                  <a:cxn ang="0">
                    <a:pos x="8" y="82"/>
                  </a:cxn>
                  <a:cxn ang="0">
                    <a:pos x="9" y="82"/>
                  </a:cxn>
                  <a:cxn ang="0">
                    <a:pos x="11" y="82"/>
                  </a:cxn>
                  <a:cxn ang="0">
                    <a:pos x="12" y="80"/>
                  </a:cxn>
                  <a:cxn ang="0">
                    <a:pos x="14" y="79"/>
                  </a:cxn>
                  <a:cxn ang="0">
                    <a:pos x="14" y="77"/>
                  </a:cxn>
                  <a:cxn ang="0">
                    <a:pos x="9" y="4"/>
                  </a:cxn>
                  <a:cxn ang="0">
                    <a:pos x="8" y="3"/>
                  </a:cxn>
                  <a:cxn ang="0">
                    <a:pos x="6" y="1"/>
                  </a:cxn>
                  <a:cxn ang="0">
                    <a:pos x="5" y="0"/>
                  </a:cxn>
                  <a:cxn ang="0">
                    <a:pos x="3" y="0"/>
                  </a:cxn>
                  <a:cxn ang="0">
                    <a:pos x="2" y="1"/>
                  </a:cxn>
                  <a:cxn ang="0">
                    <a:pos x="0" y="3"/>
                  </a:cxn>
                  <a:cxn ang="0">
                    <a:pos x="0" y="4"/>
                  </a:cxn>
                  <a:cxn ang="0">
                    <a:pos x="0" y="6"/>
                  </a:cxn>
                  <a:cxn ang="0">
                    <a:pos x="5" y="79"/>
                  </a:cxn>
                </a:cxnLst>
                <a:rect l="txL" t="txT" r="txR" b="txB"/>
                <a:pathLst>
                  <a:path w="14" h="82">
                    <a:moveTo>
                      <a:pt x="5" y="79"/>
                    </a:moveTo>
                    <a:lnTo>
                      <a:pt x="5" y="80"/>
                    </a:lnTo>
                    <a:lnTo>
                      <a:pt x="6" y="82"/>
                    </a:lnTo>
                    <a:lnTo>
                      <a:pt x="8" y="82"/>
                    </a:lnTo>
                    <a:lnTo>
                      <a:pt x="9" y="82"/>
                    </a:lnTo>
                    <a:lnTo>
                      <a:pt x="11" y="82"/>
                    </a:lnTo>
                    <a:lnTo>
                      <a:pt x="12" y="80"/>
                    </a:lnTo>
                    <a:lnTo>
                      <a:pt x="14" y="79"/>
                    </a:lnTo>
                    <a:lnTo>
                      <a:pt x="14" y="77"/>
                    </a:lnTo>
                    <a:lnTo>
                      <a:pt x="9" y="4"/>
                    </a:lnTo>
                    <a:lnTo>
                      <a:pt x="8" y="3"/>
                    </a:lnTo>
                    <a:lnTo>
                      <a:pt x="6" y="1"/>
                    </a:lnTo>
                    <a:lnTo>
                      <a:pt x="5" y="0"/>
                    </a:lnTo>
                    <a:lnTo>
                      <a:pt x="3" y="0"/>
                    </a:lnTo>
                    <a:lnTo>
                      <a:pt x="2" y="1"/>
                    </a:lnTo>
                    <a:lnTo>
                      <a:pt x="0" y="3"/>
                    </a:lnTo>
                    <a:lnTo>
                      <a:pt x="0" y="4"/>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1" name="Freeform 67"/>
              <p:cNvSpPr/>
              <p:nvPr/>
            </p:nvSpPr>
            <p:spPr>
              <a:xfrm>
                <a:off x="2740" y="2256"/>
                <a:ext cx="14" cy="82"/>
              </a:xfrm>
              <a:custGeom>
                <a:avLst/>
                <a:gdLst>
                  <a:gd name="txL" fmla="*/ 0 w 14"/>
                  <a:gd name="txT" fmla="*/ 0 h 82"/>
                  <a:gd name="txR" fmla="*/ 14 w 14"/>
                  <a:gd name="txB" fmla="*/ 82 h 82"/>
                </a:gdLst>
                <a:ahLst/>
                <a:cxnLst>
                  <a:cxn ang="0">
                    <a:pos x="5" y="79"/>
                  </a:cxn>
                  <a:cxn ang="0">
                    <a:pos x="5" y="80"/>
                  </a:cxn>
                  <a:cxn ang="0">
                    <a:pos x="6" y="82"/>
                  </a:cxn>
                  <a:cxn ang="0">
                    <a:pos x="8" y="82"/>
                  </a:cxn>
                  <a:cxn ang="0">
                    <a:pos x="9" y="82"/>
                  </a:cxn>
                  <a:cxn ang="0">
                    <a:pos x="11" y="82"/>
                  </a:cxn>
                  <a:cxn ang="0">
                    <a:pos x="12" y="80"/>
                  </a:cxn>
                  <a:cxn ang="0">
                    <a:pos x="14" y="79"/>
                  </a:cxn>
                  <a:cxn ang="0">
                    <a:pos x="14" y="77"/>
                  </a:cxn>
                  <a:cxn ang="0">
                    <a:pos x="9" y="4"/>
                  </a:cxn>
                  <a:cxn ang="0">
                    <a:pos x="8" y="3"/>
                  </a:cxn>
                  <a:cxn ang="0">
                    <a:pos x="6" y="1"/>
                  </a:cxn>
                  <a:cxn ang="0">
                    <a:pos x="5" y="0"/>
                  </a:cxn>
                  <a:cxn ang="0">
                    <a:pos x="3" y="0"/>
                  </a:cxn>
                  <a:cxn ang="0">
                    <a:pos x="2" y="1"/>
                  </a:cxn>
                  <a:cxn ang="0">
                    <a:pos x="0" y="3"/>
                  </a:cxn>
                  <a:cxn ang="0">
                    <a:pos x="0" y="4"/>
                  </a:cxn>
                  <a:cxn ang="0">
                    <a:pos x="0" y="6"/>
                  </a:cxn>
                  <a:cxn ang="0">
                    <a:pos x="5" y="79"/>
                  </a:cxn>
                </a:cxnLst>
                <a:rect l="txL" t="txT" r="txR" b="txB"/>
                <a:pathLst>
                  <a:path w="14" h="82">
                    <a:moveTo>
                      <a:pt x="5" y="79"/>
                    </a:moveTo>
                    <a:lnTo>
                      <a:pt x="5" y="80"/>
                    </a:lnTo>
                    <a:lnTo>
                      <a:pt x="6" y="82"/>
                    </a:lnTo>
                    <a:lnTo>
                      <a:pt x="8" y="82"/>
                    </a:lnTo>
                    <a:lnTo>
                      <a:pt x="9" y="82"/>
                    </a:lnTo>
                    <a:lnTo>
                      <a:pt x="11" y="82"/>
                    </a:lnTo>
                    <a:lnTo>
                      <a:pt x="12" y="80"/>
                    </a:lnTo>
                    <a:lnTo>
                      <a:pt x="14" y="79"/>
                    </a:lnTo>
                    <a:lnTo>
                      <a:pt x="14" y="77"/>
                    </a:lnTo>
                    <a:lnTo>
                      <a:pt x="9" y="4"/>
                    </a:lnTo>
                    <a:lnTo>
                      <a:pt x="8" y="3"/>
                    </a:lnTo>
                    <a:lnTo>
                      <a:pt x="6" y="1"/>
                    </a:lnTo>
                    <a:lnTo>
                      <a:pt x="5" y="0"/>
                    </a:lnTo>
                    <a:lnTo>
                      <a:pt x="3" y="0"/>
                    </a:lnTo>
                    <a:lnTo>
                      <a:pt x="2" y="1"/>
                    </a:lnTo>
                    <a:lnTo>
                      <a:pt x="0" y="3"/>
                    </a:lnTo>
                    <a:lnTo>
                      <a:pt x="0" y="4"/>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2" name="Freeform 68"/>
              <p:cNvSpPr/>
              <p:nvPr/>
            </p:nvSpPr>
            <p:spPr>
              <a:xfrm>
                <a:off x="2734" y="2156"/>
                <a:ext cx="14" cy="82"/>
              </a:xfrm>
              <a:custGeom>
                <a:avLst/>
                <a:gdLst>
                  <a:gd name="txL" fmla="*/ 0 w 14"/>
                  <a:gd name="txT" fmla="*/ 0 h 82"/>
                  <a:gd name="txR" fmla="*/ 14 w 14"/>
                  <a:gd name="txB" fmla="*/ 82 h 82"/>
                </a:gdLst>
                <a:ahLst/>
                <a:cxnLst>
                  <a:cxn ang="0">
                    <a:pos x="5" y="78"/>
                  </a:cxn>
                  <a:cxn ang="0">
                    <a:pos x="5" y="80"/>
                  </a:cxn>
                  <a:cxn ang="0">
                    <a:pos x="6" y="82"/>
                  </a:cxn>
                  <a:cxn ang="0">
                    <a:pos x="8" y="82"/>
                  </a:cxn>
                  <a:cxn ang="0">
                    <a:pos x="9" y="82"/>
                  </a:cxn>
                  <a:cxn ang="0">
                    <a:pos x="11" y="82"/>
                  </a:cxn>
                  <a:cxn ang="0">
                    <a:pos x="12" y="80"/>
                  </a:cxn>
                  <a:cxn ang="0">
                    <a:pos x="14" y="78"/>
                  </a:cxn>
                  <a:cxn ang="0">
                    <a:pos x="14" y="77"/>
                  </a:cxn>
                  <a:cxn ang="0">
                    <a:pos x="9" y="4"/>
                  </a:cxn>
                  <a:cxn ang="0">
                    <a:pos x="8" y="3"/>
                  </a:cxn>
                  <a:cxn ang="0">
                    <a:pos x="6" y="1"/>
                  </a:cxn>
                  <a:cxn ang="0">
                    <a:pos x="5" y="0"/>
                  </a:cxn>
                  <a:cxn ang="0">
                    <a:pos x="3" y="0"/>
                  </a:cxn>
                  <a:cxn ang="0">
                    <a:pos x="2" y="1"/>
                  </a:cxn>
                  <a:cxn ang="0">
                    <a:pos x="0" y="3"/>
                  </a:cxn>
                  <a:cxn ang="0">
                    <a:pos x="0" y="4"/>
                  </a:cxn>
                  <a:cxn ang="0">
                    <a:pos x="0" y="6"/>
                  </a:cxn>
                  <a:cxn ang="0">
                    <a:pos x="5" y="78"/>
                  </a:cxn>
                </a:cxnLst>
                <a:rect l="txL" t="txT" r="txR" b="txB"/>
                <a:pathLst>
                  <a:path w="14" h="82">
                    <a:moveTo>
                      <a:pt x="5" y="78"/>
                    </a:moveTo>
                    <a:lnTo>
                      <a:pt x="5" y="80"/>
                    </a:lnTo>
                    <a:lnTo>
                      <a:pt x="6" y="82"/>
                    </a:lnTo>
                    <a:lnTo>
                      <a:pt x="8" y="82"/>
                    </a:lnTo>
                    <a:lnTo>
                      <a:pt x="9" y="82"/>
                    </a:lnTo>
                    <a:lnTo>
                      <a:pt x="11" y="82"/>
                    </a:lnTo>
                    <a:lnTo>
                      <a:pt x="12" y="80"/>
                    </a:lnTo>
                    <a:lnTo>
                      <a:pt x="14" y="78"/>
                    </a:lnTo>
                    <a:lnTo>
                      <a:pt x="14" y="77"/>
                    </a:lnTo>
                    <a:lnTo>
                      <a:pt x="9" y="4"/>
                    </a:lnTo>
                    <a:lnTo>
                      <a:pt x="8" y="3"/>
                    </a:lnTo>
                    <a:lnTo>
                      <a:pt x="6" y="1"/>
                    </a:lnTo>
                    <a:lnTo>
                      <a:pt x="5" y="0"/>
                    </a:lnTo>
                    <a:lnTo>
                      <a:pt x="3" y="0"/>
                    </a:lnTo>
                    <a:lnTo>
                      <a:pt x="2" y="1"/>
                    </a:lnTo>
                    <a:lnTo>
                      <a:pt x="0" y="3"/>
                    </a:lnTo>
                    <a:lnTo>
                      <a:pt x="0" y="4"/>
                    </a:lnTo>
                    <a:lnTo>
                      <a:pt x="0" y="6"/>
                    </a:lnTo>
                    <a:lnTo>
                      <a:pt x="5"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3" name="Freeform 69"/>
              <p:cNvSpPr/>
              <p:nvPr/>
            </p:nvSpPr>
            <p:spPr>
              <a:xfrm>
                <a:off x="2728" y="2057"/>
                <a:ext cx="14" cy="82"/>
              </a:xfrm>
              <a:custGeom>
                <a:avLst/>
                <a:gdLst>
                  <a:gd name="txL" fmla="*/ 0 w 14"/>
                  <a:gd name="txT" fmla="*/ 0 h 82"/>
                  <a:gd name="txR" fmla="*/ 14 w 14"/>
                  <a:gd name="txB" fmla="*/ 82 h 82"/>
                </a:gdLst>
                <a:ahLst/>
                <a:cxnLst>
                  <a:cxn ang="0">
                    <a:pos x="5" y="77"/>
                  </a:cxn>
                  <a:cxn ang="0">
                    <a:pos x="5" y="79"/>
                  </a:cxn>
                  <a:cxn ang="0">
                    <a:pos x="6" y="80"/>
                  </a:cxn>
                  <a:cxn ang="0">
                    <a:pos x="8" y="82"/>
                  </a:cxn>
                  <a:cxn ang="0">
                    <a:pos x="9" y="82"/>
                  </a:cxn>
                  <a:cxn ang="0">
                    <a:pos x="11" y="80"/>
                  </a:cxn>
                  <a:cxn ang="0">
                    <a:pos x="12" y="79"/>
                  </a:cxn>
                  <a:cxn ang="0">
                    <a:pos x="14" y="77"/>
                  </a:cxn>
                  <a:cxn ang="0">
                    <a:pos x="14" y="76"/>
                  </a:cxn>
                  <a:cxn ang="0">
                    <a:pos x="9" y="3"/>
                  </a:cxn>
                  <a:cxn ang="0">
                    <a:pos x="8" y="2"/>
                  </a:cxn>
                  <a:cxn ang="0">
                    <a:pos x="6" y="0"/>
                  </a:cxn>
                  <a:cxn ang="0">
                    <a:pos x="5" y="0"/>
                  </a:cxn>
                  <a:cxn ang="0">
                    <a:pos x="3" y="0"/>
                  </a:cxn>
                  <a:cxn ang="0">
                    <a:pos x="2" y="0"/>
                  </a:cxn>
                  <a:cxn ang="0">
                    <a:pos x="0" y="2"/>
                  </a:cxn>
                  <a:cxn ang="0">
                    <a:pos x="0" y="3"/>
                  </a:cxn>
                  <a:cxn ang="0">
                    <a:pos x="0" y="5"/>
                  </a:cxn>
                  <a:cxn ang="0">
                    <a:pos x="5" y="77"/>
                  </a:cxn>
                </a:cxnLst>
                <a:rect l="txL" t="txT" r="txR" b="txB"/>
                <a:pathLst>
                  <a:path w="14" h="82">
                    <a:moveTo>
                      <a:pt x="5" y="77"/>
                    </a:moveTo>
                    <a:lnTo>
                      <a:pt x="5" y="79"/>
                    </a:lnTo>
                    <a:lnTo>
                      <a:pt x="6" y="80"/>
                    </a:lnTo>
                    <a:lnTo>
                      <a:pt x="8" y="82"/>
                    </a:lnTo>
                    <a:lnTo>
                      <a:pt x="9" y="82"/>
                    </a:lnTo>
                    <a:lnTo>
                      <a:pt x="11" y="80"/>
                    </a:lnTo>
                    <a:lnTo>
                      <a:pt x="12" y="79"/>
                    </a:lnTo>
                    <a:lnTo>
                      <a:pt x="14" y="77"/>
                    </a:lnTo>
                    <a:lnTo>
                      <a:pt x="14" y="76"/>
                    </a:lnTo>
                    <a:lnTo>
                      <a:pt x="9" y="3"/>
                    </a:lnTo>
                    <a:lnTo>
                      <a:pt x="8" y="2"/>
                    </a:lnTo>
                    <a:lnTo>
                      <a:pt x="6" y="0"/>
                    </a:lnTo>
                    <a:lnTo>
                      <a:pt x="5" y="0"/>
                    </a:lnTo>
                    <a:lnTo>
                      <a:pt x="3" y="0"/>
                    </a:lnTo>
                    <a:lnTo>
                      <a:pt x="2" y="0"/>
                    </a:lnTo>
                    <a:lnTo>
                      <a:pt x="0" y="2"/>
                    </a:lnTo>
                    <a:lnTo>
                      <a:pt x="0" y="3"/>
                    </a:lnTo>
                    <a:lnTo>
                      <a:pt x="0" y="5"/>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4" name="Freeform 70"/>
              <p:cNvSpPr/>
              <p:nvPr/>
            </p:nvSpPr>
            <p:spPr>
              <a:xfrm>
                <a:off x="2720" y="1957"/>
                <a:ext cx="14" cy="82"/>
              </a:xfrm>
              <a:custGeom>
                <a:avLst/>
                <a:gdLst>
                  <a:gd name="txL" fmla="*/ 0 w 14"/>
                  <a:gd name="txT" fmla="*/ 0 h 82"/>
                  <a:gd name="txR" fmla="*/ 14 w 14"/>
                  <a:gd name="txB" fmla="*/ 82 h 82"/>
                </a:gdLst>
                <a:ahLst/>
                <a:cxnLst>
                  <a:cxn ang="0">
                    <a:pos x="5" y="77"/>
                  </a:cxn>
                  <a:cxn ang="0">
                    <a:pos x="7" y="79"/>
                  </a:cxn>
                  <a:cxn ang="0">
                    <a:pos x="8" y="80"/>
                  </a:cxn>
                  <a:cxn ang="0">
                    <a:pos x="10" y="82"/>
                  </a:cxn>
                  <a:cxn ang="0">
                    <a:pos x="11" y="82"/>
                  </a:cxn>
                  <a:cxn ang="0">
                    <a:pos x="13" y="80"/>
                  </a:cxn>
                  <a:cxn ang="0">
                    <a:pos x="14" y="79"/>
                  </a:cxn>
                  <a:cxn ang="0">
                    <a:pos x="14" y="77"/>
                  </a:cxn>
                  <a:cxn ang="0">
                    <a:pos x="14" y="76"/>
                  </a:cxn>
                  <a:cxn ang="0">
                    <a:pos x="10" y="3"/>
                  </a:cxn>
                  <a:cxn ang="0">
                    <a:pos x="10" y="1"/>
                  </a:cxn>
                  <a:cxn ang="0">
                    <a:pos x="8" y="0"/>
                  </a:cxn>
                  <a:cxn ang="0">
                    <a:pos x="7" y="0"/>
                  </a:cxn>
                  <a:cxn ang="0">
                    <a:pos x="5" y="0"/>
                  </a:cxn>
                  <a:cxn ang="0">
                    <a:pos x="4" y="0"/>
                  </a:cxn>
                  <a:cxn ang="0">
                    <a:pos x="2" y="1"/>
                  </a:cxn>
                  <a:cxn ang="0">
                    <a:pos x="0" y="3"/>
                  </a:cxn>
                  <a:cxn ang="0">
                    <a:pos x="0" y="4"/>
                  </a:cxn>
                  <a:cxn ang="0">
                    <a:pos x="5" y="77"/>
                  </a:cxn>
                </a:cxnLst>
                <a:rect l="txL" t="txT" r="txR" b="txB"/>
                <a:pathLst>
                  <a:path w="14" h="82">
                    <a:moveTo>
                      <a:pt x="5" y="77"/>
                    </a:moveTo>
                    <a:lnTo>
                      <a:pt x="7" y="79"/>
                    </a:lnTo>
                    <a:lnTo>
                      <a:pt x="8" y="80"/>
                    </a:lnTo>
                    <a:lnTo>
                      <a:pt x="10" y="82"/>
                    </a:lnTo>
                    <a:lnTo>
                      <a:pt x="11" y="82"/>
                    </a:lnTo>
                    <a:lnTo>
                      <a:pt x="13" y="80"/>
                    </a:lnTo>
                    <a:lnTo>
                      <a:pt x="14" y="79"/>
                    </a:lnTo>
                    <a:lnTo>
                      <a:pt x="14" y="77"/>
                    </a:lnTo>
                    <a:lnTo>
                      <a:pt x="14" y="76"/>
                    </a:lnTo>
                    <a:lnTo>
                      <a:pt x="10" y="3"/>
                    </a:lnTo>
                    <a:lnTo>
                      <a:pt x="10" y="1"/>
                    </a:lnTo>
                    <a:lnTo>
                      <a:pt x="8" y="0"/>
                    </a:lnTo>
                    <a:lnTo>
                      <a:pt x="7" y="0"/>
                    </a:lnTo>
                    <a:lnTo>
                      <a:pt x="5" y="0"/>
                    </a:lnTo>
                    <a:lnTo>
                      <a:pt x="4" y="0"/>
                    </a:lnTo>
                    <a:lnTo>
                      <a:pt x="2" y="1"/>
                    </a:lnTo>
                    <a:lnTo>
                      <a:pt x="0" y="3"/>
                    </a:lnTo>
                    <a:lnTo>
                      <a:pt x="0" y="4"/>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5" name="Freeform 71"/>
              <p:cNvSpPr/>
              <p:nvPr/>
            </p:nvSpPr>
            <p:spPr>
              <a:xfrm>
                <a:off x="2714" y="1857"/>
                <a:ext cx="14" cy="82"/>
              </a:xfrm>
              <a:custGeom>
                <a:avLst/>
                <a:gdLst>
                  <a:gd name="txL" fmla="*/ 0 w 14"/>
                  <a:gd name="txT" fmla="*/ 0 h 82"/>
                  <a:gd name="txR" fmla="*/ 14 w 14"/>
                  <a:gd name="txB" fmla="*/ 82 h 82"/>
                </a:gdLst>
                <a:ahLst/>
                <a:cxnLst>
                  <a:cxn ang="0">
                    <a:pos x="5" y="77"/>
                  </a:cxn>
                  <a:cxn ang="0">
                    <a:pos x="6" y="79"/>
                  </a:cxn>
                  <a:cxn ang="0">
                    <a:pos x="8" y="80"/>
                  </a:cxn>
                  <a:cxn ang="0">
                    <a:pos x="10" y="82"/>
                  </a:cxn>
                  <a:cxn ang="0">
                    <a:pos x="11" y="82"/>
                  </a:cxn>
                  <a:cxn ang="0">
                    <a:pos x="13" y="80"/>
                  </a:cxn>
                  <a:cxn ang="0">
                    <a:pos x="14" y="79"/>
                  </a:cxn>
                  <a:cxn ang="0">
                    <a:pos x="14" y="77"/>
                  </a:cxn>
                  <a:cxn ang="0">
                    <a:pos x="14" y="76"/>
                  </a:cxn>
                  <a:cxn ang="0">
                    <a:pos x="10" y="3"/>
                  </a:cxn>
                  <a:cxn ang="0">
                    <a:pos x="10" y="1"/>
                  </a:cxn>
                  <a:cxn ang="0">
                    <a:pos x="8" y="0"/>
                  </a:cxn>
                  <a:cxn ang="0">
                    <a:pos x="6" y="0"/>
                  </a:cxn>
                  <a:cxn ang="0">
                    <a:pos x="5" y="0"/>
                  </a:cxn>
                  <a:cxn ang="0">
                    <a:pos x="3" y="0"/>
                  </a:cxn>
                  <a:cxn ang="0">
                    <a:pos x="2" y="1"/>
                  </a:cxn>
                  <a:cxn ang="0">
                    <a:pos x="0" y="3"/>
                  </a:cxn>
                  <a:cxn ang="0">
                    <a:pos x="0" y="4"/>
                  </a:cxn>
                  <a:cxn ang="0">
                    <a:pos x="5" y="77"/>
                  </a:cxn>
                </a:cxnLst>
                <a:rect l="txL" t="txT" r="txR" b="txB"/>
                <a:pathLst>
                  <a:path w="14" h="82">
                    <a:moveTo>
                      <a:pt x="5" y="77"/>
                    </a:moveTo>
                    <a:lnTo>
                      <a:pt x="6" y="79"/>
                    </a:lnTo>
                    <a:lnTo>
                      <a:pt x="8" y="80"/>
                    </a:lnTo>
                    <a:lnTo>
                      <a:pt x="10" y="82"/>
                    </a:lnTo>
                    <a:lnTo>
                      <a:pt x="11" y="82"/>
                    </a:lnTo>
                    <a:lnTo>
                      <a:pt x="13" y="80"/>
                    </a:lnTo>
                    <a:lnTo>
                      <a:pt x="14" y="79"/>
                    </a:lnTo>
                    <a:lnTo>
                      <a:pt x="14" y="77"/>
                    </a:lnTo>
                    <a:lnTo>
                      <a:pt x="14" y="76"/>
                    </a:lnTo>
                    <a:lnTo>
                      <a:pt x="10" y="3"/>
                    </a:lnTo>
                    <a:lnTo>
                      <a:pt x="10" y="1"/>
                    </a:lnTo>
                    <a:lnTo>
                      <a:pt x="8" y="0"/>
                    </a:lnTo>
                    <a:lnTo>
                      <a:pt x="6" y="0"/>
                    </a:lnTo>
                    <a:lnTo>
                      <a:pt x="5" y="0"/>
                    </a:lnTo>
                    <a:lnTo>
                      <a:pt x="3" y="0"/>
                    </a:lnTo>
                    <a:lnTo>
                      <a:pt x="2" y="1"/>
                    </a:lnTo>
                    <a:lnTo>
                      <a:pt x="0" y="3"/>
                    </a:lnTo>
                    <a:lnTo>
                      <a:pt x="0" y="4"/>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6" name="Freeform 72"/>
              <p:cNvSpPr/>
              <p:nvPr/>
            </p:nvSpPr>
            <p:spPr>
              <a:xfrm>
                <a:off x="2708" y="1757"/>
                <a:ext cx="14" cy="82"/>
              </a:xfrm>
              <a:custGeom>
                <a:avLst/>
                <a:gdLst>
                  <a:gd name="txL" fmla="*/ 0 w 14"/>
                  <a:gd name="txT" fmla="*/ 0 h 82"/>
                  <a:gd name="txR" fmla="*/ 14 w 14"/>
                  <a:gd name="txB" fmla="*/ 82 h 82"/>
                </a:gdLst>
                <a:ahLst/>
                <a:cxnLst>
                  <a:cxn ang="0">
                    <a:pos x="5" y="77"/>
                  </a:cxn>
                  <a:cxn ang="0">
                    <a:pos x="6" y="78"/>
                  </a:cxn>
                  <a:cxn ang="0">
                    <a:pos x="8" y="80"/>
                  </a:cxn>
                  <a:cxn ang="0">
                    <a:pos x="9" y="82"/>
                  </a:cxn>
                  <a:cxn ang="0">
                    <a:pos x="11" y="82"/>
                  </a:cxn>
                  <a:cxn ang="0">
                    <a:pos x="12" y="80"/>
                  </a:cxn>
                  <a:cxn ang="0">
                    <a:pos x="14" y="78"/>
                  </a:cxn>
                  <a:cxn ang="0">
                    <a:pos x="14" y="77"/>
                  </a:cxn>
                  <a:cxn ang="0">
                    <a:pos x="14" y="75"/>
                  </a:cxn>
                  <a:cxn ang="0">
                    <a:pos x="9" y="3"/>
                  </a:cxn>
                  <a:cxn ang="0">
                    <a:pos x="9" y="1"/>
                  </a:cxn>
                  <a:cxn ang="0">
                    <a:pos x="8" y="0"/>
                  </a:cxn>
                  <a:cxn ang="0">
                    <a:pos x="6" y="0"/>
                  </a:cxn>
                  <a:cxn ang="0">
                    <a:pos x="5" y="0"/>
                  </a:cxn>
                  <a:cxn ang="0">
                    <a:pos x="3" y="0"/>
                  </a:cxn>
                  <a:cxn ang="0">
                    <a:pos x="2" y="1"/>
                  </a:cxn>
                  <a:cxn ang="0">
                    <a:pos x="0" y="3"/>
                  </a:cxn>
                  <a:cxn ang="0">
                    <a:pos x="0" y="4"/>
                  </a:cxn>
                  <a:cxn ang="0">
                    <a:pos x="5" y="77"/>
                  </a:cxn>
                </a:cxnLst>
                <a:rect l="txL" t="txT" r="txR" b="txB"/>
                <a:pathLst>
                  <a:path w="14" h="82">
                    <a:moveTo>
                      <a:pt x="5" y="77"/>
                    </a:moveTo>
                    <a:lnTo>
                      <a:pt x="6" y="78"/>
                    </a:lnTo>
                    <a:lnTo>
                      <a:pt x="8" y="80"/>
                    </a:lnTo>
                    <a:lnTo>
                      <a:pt x="9" y="82"/>
                    </a:lnTo>
                    <a:lnTo>
                      <a:pt x="11" y="82"/>
                    </a:lnTo>
                    <a:lnTo>
                      <a:pt x="12" y="80"/>
                    </a:lnTo>
                    <a:lnTo>
                      <a:pt x="14" y="78"/>
                    </a:lnTo>
                    <a:lnTo>
                      <a:pt x="14" y="77"/>
                    </a:lnTo>
                    <a:lnTo>
                      <a:pt x="14" y="75"/>
                    </a:lnTo>
                    <a:lnTo>
                      <a:pt x="9" y="3"/>
                    </a:lnTo>
                    <a:lnTo>
                      <a:pt x="9" y="1"/>
                    </a:lnTo>
                    <a:lnTo>
                      <a:pt x="8" y="0"/>
                    </a:lnTo>
                    <a:lnTo>
                      <a:pt x="6" y="0"/>
                    </a:lnTo>
                    <a:lnTo>
                      <a:pt x="5" y="0"/>
                    </a:lnTo>
                    <a:lnTo>
                      <a:pt x="3" y="0"/>
                    </a:lnTo>
                    <a:lnTo>
                      <a:pt x="2" y="1"/>
                    </a:lnTo>
                    <a:lnTo>
                      <a:pt x="0" y="3"/>
                    </a:lnTo>
                    <a:lnTo>
                      <a:pt x="0" y="4"/>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7" name="Freeform 73"/>
              <p:cNvSpPr/>
              <p:nvPr/>
            </p:nvSpPr>
            <p:spPr>
              <a:xfrm>
                <a:off x="2702" y="1656"/>
                <a:ext cx="14" cy="82"/>
              </a:xfrm>
              <a:custGeom>
                <a:avLst/>
                <a:gdLst>
                  <a:gd name="txL" fmla="*/ 0 w 14"/>
                  <a:gd name="txT" fmla="*/ 0 h 82"/>
                  <a:gd name="txR" fmla="*/ 14 w 14"/>
                  <a:gd name="txB" fmla="*/ 82 h 82"/>
                </a:gdLst>
                <a:ahLst/>
                <a:cxnLst>
                  <a:cxn ang="0">
                    <a:pos x="5" y="79"/>
                  </a:cxn>
                  <a:cxn ang="0">
                    <a:pos x="6" y="81"/>
                  </a:cxn>
                  <a:cxn ang="0">
                    <a:pos x="8" y="82"/>
                  </a:cxn>
                  <a:cxn ang="0">
                    <a:pos x="9" y="82"/>
                  </a:cxn>
                  <a:cxn ang="0">
                    <a:pos x="11" y="82"/>
                  </a:cxn>
                  <a:cxn ang="0">
                    <a:pos x="12" y="82"/>
                  </a:cxn>
                  <a:cxn ang="0">
                    <a:pos x="14" y="81"/>
                  </a:cxn>
                  <a:cxn ang="0">
                    <a:pos x="14" y="79"/>
                  </a:cxn>
                  <a:cxn ang="0">
                    <a:pos x="14" y="78"/>
                  </a:cxn>
                  <a:cxn ang="0">
                    <a:pos x="9" y="5"/>
                  </a:cxn>
                  <a:cxn ang="0">
                    <a:pos x="9" y="4"/>
                  </a:cxn>
                  <a:cxn ang="0">
                    <a:pos x="8" y="2"/>
                  </a:cxn>
                  <a:cxn ang="0">
                    <a:pos x="6" y="0"/>
                  </a:cxn>
                  <a:cxn ang="0">
                    <a:pos x="5" y="0"/>
                  </a:cxn>
                  <a:cxn ang="0">
                    <a:pos x="3" y="2"/>
                  </a:cxn>
                  <a:cxn ang="0">
                    <a:pos x="2" y="4"/>
                  </a:cxn>
                  <a:cxn ang="0">
                    <a:pos x="0" y="5"/>
                  </a:cxn>
                  <a:cxn ang="0">
                    <a:pos x="0" y="7"/>
                  </a:cxn>
                  <a:cxn ang="0">
                    <a:pos x="5" y="79"/>
                  </a:cxn>
                </a:cxnLst>
                <a:rect l="txL" t="txT" r="txR" b="txB"/>
                <a:pathLst>
                  <a:path w="14" h="82">
                    <a:moveTo>
                      <a:pt x="5" y="79"/>
                    </a:moveTo>
                    <a:lnTo>
                      <a:pt x="6" y="81"/>
                    </a:lnTo>
                    <a:lnTo>
                      <a:pt x="8" y="82"/>
                    </a:lnTo>
                    <a:lnTo>
                      <a:pt x="9" y="82"/>
                    </a:lnTo>
                    <a:lnTo>
                      <a:pt x="11" y="82"/>
                    </a:lnTo>
                    <a:lnTo>
                      <a:pt x="12" y="82"/>
                    </a:lnTo>
                    <a:lnTo>
                      <a:pt x="14" y="81"/>
                    </a:lnTo>
                    <a:lnTo>
                      <a:pt x="14" y="79"/>
                    </a:lnTo>
                    <a:lnTo>
                      <a:pt x="14" y="78"/>
                    </a:lnTo>
                    <a:lnTo>
                      <a:pt x="9" y="5"/>
                    </a:lnTo>
                    <a:lnTo>
                      <a:pt x="9" y="4"/>
                    </a:lnTo>
                    <a:lnTo>
                      <a:pt x="8" y="2"/>
                    </a:lnTo>
                    <a:lnTo>
                      <a:pt x="6" y="0"/>
                    </a:lnTo>
                    <a:lnTo>
                      <a:pt x="5" y="0"/>
                    </a:lnTo>
                    <a:lnTo>
                      <a:pt x="3" y="2"/>
                    </a:lnTo>
                    <a:lnTo>
                      <a:pt x="2" y="4"/>
                    </a:lnTo>
                    <a:lnTo>
                      <a:pt x="0" y="5"/>
                    </a:lnTo>
                    <a:lnTo>
                      <a:pt x="0" y="7"/>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8" name="Freeform 74"/>
              <p:cNvSpPr/>
              <p:nvPr/>
            </p:nvSpPr>
            <p:spPr>
              <a:xfrm>
                <a:off x="2696" y="1556"/>
                <a:ext cx="14" cy="82"/>
              </a:xfrm>
              <a:custGeom>
                <a:avLst/>
                <a:gdLst>
                  <a:gd name="txL" fmla="*/ 0 w 14"/>
                  <a:gd name="txT" fmla="*/ 0 h 82"/>
                  <a:gd name="txR" fmla="*/ 14 w 14"/>
                  <a:gd name="txB" fmla="*/ 82 h 82"/>
                </a:gdLst>
                <a:ahLst/>
                <a:cxnLst>
                  <a:cxn ang="0">
                    <a:pos x="5" y="79"/>
                  </a:cxn>
                  <a:cxn ang="0">
                    <a:pos x="5" y="81"/>
                  </a:cxn>
                  <a:cxn ang="0">
                    <a:pos x="6" y="82"/>
                  </a:cxn>
                  <a:cxn ang="0">
                    <a:pos x="8" y="82"/>
                  </a:cxn>
                  <a:cxn ang="0">
                    <a:pos x="9" y="82"/>
                  </a:cxn>
                  <a:cxn ang="0">
                    <a:pos x="11" y="82"/>
                  </a:cxn>
                  <a:cxn ang="0">
                    <a:pos x="12" y="81"/>
                  </a:cxn>
                  <a:cxn ang="0">
                    <a:pos x="14" y="79"/>
                  </a:cxn>
                  <a:cxn ang="0">
                    <a:pos x="14" y="78"/>
                  </a:cxn>
                  <a:cxn ang="0">
                    <a:pos x="9" y="5"/>
                  </a:cxn>
                  <a:cxn ang="0">
                    <a:pos x="8" y="3"/>
                  </a:cxn>
                  <a:cxn ang="0">
                    <a:pos x="6" y="2"/>
                  </a:cxn>
                  <a:cxn ang="0">
                    <a:pos x="5" y="0"/>
                  </a:cxn>
                  <a:cxn ang="0">
                    <a:pos x="3" y="0"/>
                  </a:cxn>
                  <a:cxn ang="0">
                    <a:pos x="2" y="2"/>
                  </a:cxn>
                  <a:cxn ang="0">
                    <a:pos x="0" y="3"/>
                  </a:cxn>
                  <a:cxn ang="0">
                    <a:pos x="0" y="5"/>
                  </a:cxn>
                  <a:cxn ang="0">
                    <a:pos x="0" y="6"/>
                  </a:cxn>
                  <a:cxn ang="0">
                    <a:pos x="5" y="79"/>
                  </a:cxn>
                </a:cxnLst>
                <a:rect l="txL" t="txT" r="txR" b="txB"/>
                <a:pathLst>
                  <a:path w="14" h="82">
                    <a:moveTo>
                      <a:pt x="5" y="79"/>
                    </a:moveTo>
                    <a:lnTo>
                      <a:pt x="5" y="81"/>
                    </a:lnTo>
                    <a:lnTo>
                      <a:pt x="6" y="82"/>
                    </a:lnTo>
                    <a:lnTo>
                      <a:pt x="8" y="82"/>
                    </a:lnTo>
                    <a:lnTo>
                      <a:pt x="9" y="82"/>
                    </a:lnTo>
                    <a:lnTo>
                      <a:pt x="11" y="82"/>
                    </a:lnTo>
                    <a:lnTo>
                      <a:pt x="12" y="81"/>
                    </a:lnTo>
                    <a:lnTo>
                      <a:pt x="14" y="79"/>
                    </a:lnTo>
                    <a:lnTo>
                      <a:pt x="14" y="78"/>
                    </a:lnTo>
                    <a:lnTo>
                      <a:pt x="9" y="5"/>
                    </a:lnTo>
                    <a:lnTo>
                      <a:pt x="8" y="3"/>
                    </a:lnTo>
                    <a:lnTo>
                      <a:pt x="6" y="2"/>
                    </a:lnTo>
                    <a:lnTo>
                      <a:pt x="5" y="0"/>
                    </a:lnTo>
                    <a:lnTo>
                      <a:pt x="3" y="0"/>
                    </a:lnTo>
                    <a:lnTo>
                      <a:pt x="2" y="2"/>
                    </a:lnTo>
                    <a:lnTo>
                      <a:pt x="0" y="3"/>
                    </a:lnTo>
                    <a:lnTo>
                      <a:pt x="0" y="5"/>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199" name="Freeform 75"/>
              <p:cNvSpPr/>
              <p:nvPr/>
            </p:nvSpPr>
            <p:spPr>
              <a:xfrm>
                <a:off x="2690" y="1456"/>
                <a:ext cx="14" cy="82"/>
              </a:xfrm>
              <a:custGeom>
                <a:avLst/>
                <a:gdLst>
                  <a:gd name="txL" fmla="*/ 0 w 14"/>
                  <a:gd name="txT" fmla="*/ 0 h 82"/>
                  <a:gd name="txR" fmla="*/ 14 w 14"/>
                  <a:gd name="txB" fmla="*/ 82 h 82"/>
                </a:gdLst>
                <a:ahLst/>
                <a:cxnLst>
                  <a:cxn ang="0">
                    <a:pos x="5" y="79"/>
                  </a:cxn>
                  <a:cxn ang="0">
                    <a:pos x="5" y="81"/>
                  </a:cxn>
                  <a:cxn ang="0">
                    <a:pos x="6" y="82"/>
                  </a:cxn>
                  <a:cxn ang="0">
                    <a:pos x="8" y="82"/>
                  </a:cxn>
                  <a:cxn ang="0">
                    <a:pos x="9" y="82"/>
                  </a:cxn>
                  <a:cxn ang="0">
                    <a:pos x="11" y="82"/>
                  </a:cxn>
                  <a:cxn ang="0">
                    <a:pos x="12" y="81"/>
                  </a:cxn>
                  <a:cxn ang="0">
                    <a:pos x="14" y="79"/>
                  </a:cxn>
                  <a:cxn ang="0">
                    <a:pos x="14" y="78"/>
                  </a:cxn>
                  <a:cxn ang="0">
                    <a:pos x="9" y="5"/>
                  </a:cxn>
                  <a:cxn ang="0">
                    <a:pos x="8" y="3"/>
                  </a:cxn>
                  <a:cxn ang="0">
                    <a:pos x="6" y="2"/>
                  </a:cxn>
                  <a:cxn ang="0">
                    <a:pos x="5" y="0"/>
                  </a:cxn>
                  <a:cxn ang="0">
                    <a:pos x="3" y="0"/>
                  </a:cxn>
                  <a:cxn ang="0">
                    <a:pos x="2" y="2"/>
                  </a:cxn>
                  <a:cxn ang="0">
                    <a:pos x="0" y="3"/>
                  </a:cxn>
                  <a:cxn ang="0">
                    <a:pos x="0" y="5"/>
                  </a:cxn>
                  <a:cxn ang="0">
                    <a:pos x="0" y="6"/>
                  </a:cxn>
                  <a:cxn ang="0">
                    <a:pos x="5" y="79"/>
                  </a:cxn>
                </a:cxnLst>
                <a:rect l="txL" t="txT" r="txR" b="txB"/>
                <a:pathLst>
                  <a:path w="14" h="82">
                    <a:moveTo>
                      <a:pt x="5" y="79"/>
                    </a:moveTo>
                    <a:lnTo>
                      <a:pt x="5" y="81"/>
                    </a:lnTo>
                    <a:lnTo>
                      <a:pt x="6" y="82"/>
                    </a:lnTo>
                    <a:lnTo>
                      <a:pt x="8" y="82"/>
                    </a:lnTo>
                    <a:lnTo>
                      <a:pt x="9" y="82"/>
                    </a:lnTo>
                    <a:lnTo>
                      <a:pt x="11" y="82"/>
                    </a:lnTo>
                    <a:lnTo>
                      <a:pt x="12" y="81"/>
                    </a:lnTo>
                    <a:lnTo>
                      <a:pt x="14" y="79"/>
                    </a:lnTo>
                    <a:lnTo>
                      <a:pt x="14" y="78"/>
                    </a:lnTo>
                    <a:lnTo>
                      <a:pt x="9" y="5"/>
                    </a:lnTo>
                    <a:lnTo>
                      <a:pt x="8" y="3"/>
                    </a:lnTo>
                    <a:lnTo>
                      <a:pt x="6" y="2"/>
                    </a:lnTo>
                    <a:lnTo>
                      <a:pt x="5" y="0"/>
                    </a:lnTo>
                    <a:lnTo>
                      <a:pt x="3" y="0"/>
                    </a:lnTo>
                    <a:lnTo>
                      <a:pt x="2" y="2"/>
                    </a:lnTo>
                    <a:lnTo>
                      <a:pt x="0" y="3"/>
                    </a:lnTo>
                    <a:lnTo>
                      <a:pt x="0" y="5"/>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0" name="Freeform 76"/>
              <p:cNvSpPr/>
              <p:nvPr/>
            </p:nvSpPr>
            <p:spPr>
              <a:xfrm>
                <a:off x="2684" y="1358"/>
                <a:ext cx="14" cy="80"/>
              </a:xfrm>
              <a:custGeom>
                <a:avLst/>
                <a:gdLst>
                  <a:gd name="txL" fmla="*/ 0 w 14"/>
                  <a:gd name="txT" fmla="*/ 0 h 80"/>
                  <a:gd name="txR" fmla="*/ 14 w 14"/>
                  <a:gd name="txB" fmla="*/ 80 h 80"/>
                </a:gdLst>
                <a:ahLst/>
                <a:cxnLst>
                  <a:cxn ang="0">
                    <a:pos x="5" y="77"/>
                  </a:cxn>
                  <a:cxn ang="0">
                    <a:pos x="5" y="79"/>
                  </a:cxn>
                  <a:cxn ang="0">
                    <a:pos x="6" y="80"/>
                  </a:cxn>
                  <a:cxn ang="0">
                    <a:pos x="8" y="80"/>
                  </a:cxn>
                  <a:cxn ang="0">
                    <a:pos x="9" y="80"/>
                  </a:cxn>
                  <a:cxn ang="0">
                    <a:pos x="11" y="80"/>
                  </a:cxn>
                  <a:cxn ang="0">
                    <a:pos x="12" y="79"/>
                  </a:cxn>
                  <a:cxn ang="0">
                    <a:pos x="14" y="77"/>
                  </a:cxn>
                  <a:cxn ang="0">
                    <a:pos x="14" y="75"/>
                  </a:cxn>
                  <a:cxn ang="0">
                    <a:pos x="9" y="3"/>
                  </a:cxn>
                  <a:cxn ang="0">
                    <a:pos x="8" y="1"/>
                  </a:cxn>
                  <a:cxn ang="0">
                    <a:pos x="6" y="0"/>
                  </a:cxn>
                  <a:cxn ang="0">
                    <a:pos x="5" y="0"/>
                  </a:cxn>
                  <a:cxn ang="0">
                    <a:pos x="3" y="0"/>
                  </a:cxn>
                  <a:cxn ang="0">
                    <a:pos x="2" y="0"/>
                  </a:cxn>
                  <a:cxn ang="0">
                    <a:pos x="0" y="1"/>
                  </a:cxn>
                  <a:cxn ang="0">
                    <a:pos x="0" y="3"/>
                  </a:cxn>
                  <a:cxn ang="0">
                    <a:pos x="0" y="4"/>
                  </a:cxn>
                  <a:cxn ang="0">
                    <a:pos x="5" y="77"/>
                  </a:cxn>
                </a:cxnLst>
                <a:rect l="txL" t="txT" r="txR" b="txB"/>
                <a:pathLst>
                  <a:path w="14" h="80">
                    <a:moveTo>
                      <a:pt x="5" y="77"/>
                    </a:moveTo>
                    <a:lnTo>
                      <a:pt x="5" y="79"/>
                    </a:lnTo>
                    <a:lnTo>
                      <a:pt x="6" y="80"/>
                    </a:lnTo>
                    <a:lnTo>
                      <a:pt x="8" y="80"/>
                    </a:lnTo>
                    <a:lnTo>
                      <a:pt x="9" y="80"/>
                    </a:lnTo>
                    <a:lnTo>
                      <a:pt x="11" y="80"/>
                    </a:lnTo>
                    <a:lnTo>
                      <a:pt x="12" y="79"/>
                    </a:lnTo>
                    <a:lnTo>
                      <a:pt x="14" y="77"/>
                    </a:lnTo>
                    <a:lnTo>
                      <a:pt x="14" y="75"/>
                    </a:lnTo>
                    <a:lnTo>
                      <a:pt x="9" y="3"/>
                    </a:lnTo>
                    <a:lnTo>
                      <a:pt x="8" y="1"/>
                    </a:lnTo>
                    <a:lnTo>
                      <a:pt x="6" y="0"/>
                    </a:lnTo>
                    <a:lnTo>
                      <a:pt x="5" y="0"/>
                    </a:lnTo>
                    <a:lnTo>
                      <a:pt x="3" y="0"/>
                    </a:lnTo>
                    <a:lnTo>
                      <a:pt x="2" y="0"/>
                    </a:lnTo>
                    <a:lnTo>
                      <a:pt x="0" y="1"/>
                    </a:lnTo>
                    <a:lnTo>
                      <a:pt x="0" y="3"/>
                    </a:lnTo>
                    <a:lnTo>
                      <a:pt x="0" y="4"/>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1" name="Freeform 77"/>
              <p:cNvSpPr/>
              <p:nvPr/>
            </p:nvSpPr>
            <p:spPr>
              <a:xfrm>
                <a:off x="2678" y="1258"/>
                <a:ext cx="14" cy="81"/>
              </a:xfrm>
              <a:custGeom>
                <a:avLst/>
                <a:gdLst>
                  <a:gd name="txL" fmla="*/ 0 w 14"/>
                  <a:gd name="txT" fmla="*/ 0 h 81"/>
                  <a:gd name="txR" fmla="*/ 14 w 14"/>
                  <a:gd name="txB" fmla="*/ 81 h 81"/>
                </a:gdLst>
                <a:ahLst/>
                <a:cxnLst>
                  <a:cxn ang="0">
                    <a:pos x="5" y="77"/>
                  </a:cxn>
                  <a:cxn ang="0">
                    <a:pos x="5" y="78"/>
                  </a:cxn>
                  <a:cxn ang="0">
                    <a:pos x="6" y="80"/>
                  </a:cxn>
                  <a:cxn ang="0">
                    <a:pos x="8" y="81"/>
                  </a:cxn>
                  <a:cxn ang="0">
                    <a:pos x="9" y="81"/>
                  </a:cxn>
                  <a:cxn ang="0">
                    <a:pos x="11" y="80"/>
                  </a:cxn>
                  <a:cxn ang="0">
                    <a:pos x="12" y="78"/>
                  </a:cxn>
                  <a:cxn ang="0">
                    <a:pos x="14" y="77"/>
                  </a:cxn>
                  <a:cxn ang="0">
                    <a:pos x="14" y="75"/>
                  </a:cxn>
                  <a:cxn ang="0">
                    <a:pos x="9" y="3"/>
                  </a:cxn>
                  <a:cxn ang="0">
                    <a:pos x="8" y="1"/>
                  </a:cxn>
                  <a:cxn ang="0">
                    <a:pos x="6" y="0"/>
                  </a:cxn>
                  <a:cxn ang="0">
                    <a:pos x="5" y="0"/>
                  </a:cxn>
                  <a:cxn ang="0">
                    <a:pos x="3" y="0"/>
                  </a:cxn>
                  <a:cxn ang="0">
                    <a:pos x="2" y="0"/>
                  </a:cxn>
                  <a:cxn ang="0">
                    <a:pos x="0" y="1"/>
                  </a:cxn>
                  <a:cxn ang="0">
                    <a:pos x="0" y="3"/>
                  </a:cxn>
                  <a:cxn ang="0">
                    <a:pos x="0" y="4"/>
                  </a:cxn>
                  <a:cxn ang="0">
                    <a:pos x="5" y="77"/>
                  </a:cxn>
                </a:cxnLst>
                <a:rect l="txL" t="txT" r="txR" b="txB"/>
                <a:pathLst>
                  <a:path w="14" h="81">
                    <a:moveTo>
                      <a:pt x="5" y="77"/>
                    </a:moveTo>
                    <a:lnTo>
                      <a:pt x="5" y="78"/>
                    </a:lnTo>
                    <a:lnTo>
                      <a:pt x="6" y="80"/>
                    </a:lnTo>
                    <a:lnTo>
                      <a:pt x="8" y="81"/>
                    </a:lnTo>
                    <a:lnTo>
                      <a:pt x="9" y="81"/>
                    </a:lnTo>
                    <a:lnTo>
                      <a:pt x="11" y="80"/>
                    </a:lnTo>
                    <a:lnTo>
                      <a:pt x="12" y="78"/>
                    </a:lnTo>
                    <a:lnTo>
                      <a:pt x="14" y="77"/>
                    </a:lnTo>
                    <a:lnTo>
                      <a:pt x="14" y="75"/>
                    </a:lnTo>
                    <a:lnTo>
                      <a:pt x="9" y="3"/>
                    </a:lnTo>
                    <a:lnTo>
                      <a:pt x="8" y="1"/>
                    </a:lnTo>
                    <a:lnTo>
                      <a:pt x="6" y="0"/>
                    </a:lnTo>
                    <a:lnTo>
                      <a:pt x="5" y="0"/>
                    </a:lnTo>
                    <a:lnTo>
                      <a:pt x="3" y="0"/>
                    </a:lnTo>
                    <a:lnTo>
                      <a:pt x="2" y="0"/>
                    </a:lnTo>
                    <a:lnTo>
                      <a:pt x="0" y="1"/>
                    </a:lnTo>
                    <a:lnTo>
                      <a:pt x="0" y="3"/>
                    </a:lnTo>
                    <a:lnTo>
                      <a:pt x="0" y="4"/>
                    </a:lnTo>
                    <a:lnTo>
                      <a:pt x="5" y="77"/>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2" name="Freeform 78"/>
              <p:cNvSpPr/>
              <p:nvPr/>
            </p:nvSpPr>
            <p:spPr>
              <a:xfrm>
                <a:off x="2672" y="1157"/>
                <a:ext cx="14" cy="82"/>
              </a:xfrm>
              <a:custGeom>
                <a:avLst/>
                <a:gdLst>
                  <a:gd name="txL" fmla="*/ 0 w 14"/>
                  <a:gd name="txT" fmla="*/ 0 h 82"/>
                  <a:gd name="txR" fmla="*/ 14 w 14"/>
                  <a:gd name="txB" fmla="*/ 82 h 82"/>
                </a:gdLst>
                <a:ahLst/>
                <a:cxnLst>
                  <a:cxn ang="0">
                    <a:pos x="4" y="78"/>
                  </a:cxn>
                  <a:cxn ang="0">
                    <a:pos x="4" y="79"/>
                  </a:cxn>
                  <a:cxn ang="0">
                    <a:pos x="6" y="81"/>
                  </a:cxn>
                  <a:cxn ang="0">
                    <a:pos x="8" y="82"/>
                  </a:cxn>
                  <a:cxn ang="0">
                    <a:pos x="9" y="82"/>
                  </a:cxn>
                  <a:cxn ang="0">
                    <a:pos x="11" y="81"/>
                  </a:cxn>
                  <a:cxn ang="0">
                    <a:pos x="12" y="79"/>
                  </a:cxn>
                  <a:cxn ang="0">
                    <a:pos x="14" y="78"/>
                  </a:cxn>
                  <a:cxn ang="0">
                    <a:pos x="14" y="76"/>
                  </a:cxn>
                  <a:cxn ang="0">
                    <a:pos x="9" y="3"/>
                  </a:cxn>
                  <a:cxn ang="0">
                    <a:pos x="8" y="2"/>
                  </a:cxn>
                  <a:cxn ang="0">
                    <a:pos x="6" y="0"/>
                  </a:cxn>
                  <a:cxn ang="0">
                    <a:pos x="4" y="0"/>
                  </a:cxn>
                  <a:cxn ang="0">
                    <a:pos x="3" y="0"/>
                  </a:cxn>
                  <a:cxn ang="0">
                    <a:pos x="1" y="0"/>
                  </a:cxn>
                  <a:cxn ang="0">
                    <a:pos x="0" y="2"/>
                  </a:cxn>
                  <a:cxn ang="0">
                    <a:pos x="0" y="3"/>
                  </a:cxn>
                  <a:cxn ang="0">
                    <a:pos x="0" y="5"/>
                  </a:cxn>
                  <a:cxn ang="0">
                    <a:pos x="4" y="78"/>
                  </a:cxn>
                </a:cxnLst>
                <a:rect l="txL" t="txT" r="txR" b="txB"/>
                <a:pathLst>
                  <a:path w="14" h="82">
                    <a:moveTo>
                      <a:pt x="4" y="78"/>
                    </a:moveTo>
                    <a:lnTo>
                      <a:pt x="4" y="79"/>
                    </a:lnTo>
                    <a:lnTo>
                      <a:pt x="6" y="81"/>
                    </a:lnTo>
                    <a:lnTo>
                      <a:pt x="8" y="82"/>
                    </a:lnTo>
                    <a:lnTo>
                      <a:pt x="9" y="82"/>
                    </a:lnTo>
                    <a:lnTo>
                      <a:pt x="11" y="81"/>
                    </a:lnTo>
                    <a:lnTo>
                      <a:pt x="12" y="79"/>
                    </a:lnTo>
                    <a:lnTo>
                      <a:pt x="14" y="78"/>
                    </a:lnTo>
                    <a:lnTo>
                      <a:pt x="14" y="76"/>
                    </a:lnTo>
                    <a:lnTo>
                      <a:pt x="9" y="3"/>
                    </a:lnTo>
                    <a:lnTo>
                      <a:pt x="8" y="2"/>
                    </a:lnTo>
                    <a:lnTo>
                      <a:pt x="6" y="0"/>
                    </a:lnTo>
                    <a:lnTo>
                      <a:pt x="4" y="0"/>
                    </a:lnTo>
                    <a:lnTo>
                      <a:pt x="3" y="0"/>
                    </a:lnTo>
                    <a:lnTo>
                      <a:pt x="1" y="0"/>
                    </a:lnTo>
                    <a:lnTo>
                      <a:pt x="0" y="2"/>
                    </a:lnTo>
                    <a:lnTo>
                      <a:pt x="0" y="3"/>
                    </a:lnTo>
                    <a:lnTo>
                      <a:pt x="0" y="5"/>
                    </a:lnTo>
                    <a:lnTo>
                      <a:pt x="4"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3" name="Freeform 79"/>
              <p:cNvSpPr/>
              <p:nvPr/>
            </p:nvSpPr>
            <p:spPr>
              <a:xfrm>
                <a:off x="2664" y="1057"/>
                <a:ext cx="14" cy="82"/>
              </a:xfrm>
              <a:custGeom>
                <a:avLst/>
                <a:gdLst>
                  <a:gd name="txL" fmla="*/ 0 w 14"/>
                  <a:gd name="txT" fmla="*/ 0 h 82"/>
                  <a:gd name="txR" fmla="*/ 14 w 14"/>
                  <a:gd name="txB" fmla="*/ 82 h 82"/>
                </a:gdLst>
                <a:ahLst/>
                <a:cxnLst>
                  <a:cxn ang="0">
                    <a:pos x="5" y="78"/>
                  </a:cxn>
                  <a:cxn ang="0">
                    <a:pos x="6" y="79"/>
                  </a:cxn>
                  <a:cxn ang="0">
                    <a:pos x="8" y="81"/>
                  </a:cxn>
                  <a:cxn ang="0">
                    <a:pos x="9" y="82"/>
                  </a:cxn>
                  <a:cxn ang="0">
                    <a:pos x="11" y="82"/>
                  </a:cxn>
                  <a:cxn ang="0">
                    <a:pos x="12" y="81"/>
                  </a:cxn>
                  <a:cxn ang="0">
                    <a:pos x="14" y="79"/>
                  </a:cxn>
                  <a:cxn ang="0">
                    <a:pos x="14" y="78"/>
                  </a:cxn>
                  <a:cxn ang="0">
                    <a:pos x="14" y="76"/>
                  </a:cxn>
                  <a:cxn ang="0">
                    <a:pos x="9" y="3"/>
                  </a:cxn>
                  <a:cxn ang="0">
                    <a:pos x="9" y="2"/>
                  </a:cxn>
                  <a:cxn ang="0">
                    <a:pos x="8" y="0"/>
                  </a:cxn>
                  <a:cxn ang="0">
                    <a:pos x="6" y="0"/>
                  </a:cxn>
                  <a:cxn ang="0">
                    <a:pos x="5" y="0"/>
                  </a:cxn>
                  <a:cxn ang="0">
                    <a:pos x="3" y="0"/>
                  </a:cxn>
                  <a:cxn ang="0">
                    <a:pos x="2" y="2"/>
                  </a:cxn>
                  <a:cxn ang="0">
                    <a:pos x="0" y="3"/>
                  </a:cxn>
                  <a:cxn ang="0">
                    <a:pos x="0" y="5"/>
                  </a:cxn>
                  <a:cxn ang="0">
                    <a:pos x="5" y="78"/>
                  </a:cxn>
                </a:cxnLst>
                <a:rect l="txL" t="txT" r="txR" b="txB"/>
                <a:pathLst>
                  <a:path w="14" h="82">
                    <a:moveTo>
                      <a:pt x="5" y="78"/>
                    </a:moveTo>
                    <a:lnTo>
                      <a:pt x="6" y="79"/>
                    </a:lnTo>
                    <a:lnTo>
                      <a:pt x="8" y="81"/>
                    </a:lnTo>
                    <a:lnTo>
                      <a:pt x="9" y="82"/>
                    </a:lnTo>
                    <a:lnTo>
                      <a:pt x="11" y="82"/>
                    </a:lnTo>
                    <a:lnTo>
                      <a:pt x="12" y="81"/>
                    </a:lnTo>
                    <a:lnTo>
                      <a:pt x="14" y="79"/>
                    </a:lnTo>
                    <a:lnTo>
                      <a:pt x="14" y="78"/>
                    </a:lnTo>
                    <a:lnTo>
                      <a:pt x="14" y="76"/>
                    </a:lnTo>
                    <a:lnTo>
                      <a:pt x="9" y="3"/>
                    </a:lnTo>
                    <a:lnTo>
                      <a:pt x="9" y="2"/>
                    </a:lnTo>
                    <a:lnTo>
                      <a:pt x="8" y="0"/>
                    </a:lnTo>
                    <a:lnTo>
                      <a:pt x="6" y="0"/>
                    </a:lnTo>
                    <a:lnTo>
                      <a:pt x="5" y="0"/>
                    </a:lnTo>
                    <a:lnTo>
                      <a:pt x="3" y="0"/>
                    </a:lnTo>
                    <a:lnTo>
                      <a:pt x="2" y="2"/>
                    </a:lnTo>
                    <a:lnTo>
                      <a:pt x="0" y="3"/>
                    </a:lnTo>
                    <a:lnTo>
                      <a:pt x="0" y="5"/>
                    </a:lnTo>
                    <a:lnTo>
                      <a:pt x="5"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4" name="Freeform 80"/>
              <p:cNvSpPr/>
              <p:nvPr/>
            </p:nvSpPr>
            <p:spPr>
              <a:xfrm>
                <a:off x="2658" y="957"/>
                <a:ext cx="14" cy="82"/>
              </a:xfrm>
              <a:custGeom>
                <a:avLst/>
                <a:gdLst>
                  <a:gd name="txL" fmla="*/ 0 w 14"/>
                  <a:gd name="txT" fmla="*/ 0 h 82"/>
                  <a:gd name="txR" fmla="*/ 14 w 14"/>
                  <a:gd name="txB" fmla="*/ 82 h 82"/>
                </a:gdLst>
                <a:ahLst/>
                <a:cxnLst>
                  <a:cxn ang="0">
                    <a:pos x="5" y="78"/>
                  </a:cxn>
                  <a:cxn ang="0">
                    <a:pos x="6" y="79"/>
                  </a:cxn>
                  <a:cxn ang="0">
                    <a:pos x="8" y="81"/>
                  </a:cxn>
                  <a:cxn ang="0">
                    <a:pos x="9" y="82"/>
                  </a:cxn>
                  <a:cxn ang="0">
                    <a:pos x="11" y="82"/>
                  </a:cxn>
                  <a:cxn ang="0">
                    <a:pos x="12" y="81"/>
                  </a:cxn>
                  <a:cxn ang="0">
                    <a:pos x="14" y="79"/>
                  </a:cxn>
                  <a:cxn ang="0">
                    <a:pos x="14" y="78"/>
                  </a:cxn>
                  <a:cxn ang="0">
                    <a:pos x="14" y="76"/>
                  </a:cxn>
                  <a:cxn ang="0">
                    <a:pos x="9" y="5"/>
                  </a:cxn>
                  <a:cxn ang="0">
                    <a:pos x="9" y="3"/>
                  </a:cxn>
                  <a:cxn ang="0">
                    <a:pos x="8" y="2"/>
                  </a:cxn>
                  <a:cxn ang="0">
                    <a:pos x="6" y="0"/>
                  </a:cxn>
                  <a:cxn ang="0">
                    <a:pos x="5" y="0"/>
                  </a:cxn>
                  <a:cxn ang="0">
                    <a:pos x="3" y="2"/>
                  </a:cxn>
                  <a:cxn ang="0">
                    <a:pos x="2" y="3"/>
                  </a:cxn>
                  <a:cxn ang="0">
                    <a:pos x="0" y="5"/>
                  </a:cxn>
                  <a:cxn ang="0">
                    <a:pos x="0" y="6"/>
                  </a:cxn>
                  <a:cxn ang="0">
                    <a:pos x="5" y="78"/>
                  </a:cxn>
                </a:cxnLst>
                <a:rect l="txL" t="txT" r="txR" b="txB"/>
                <a:pathLst>
                  <a:path w="14" h="82">
                    <a:moveTo>
                      <a:pt x="5" y="78"/>
                    </a:moveTo>
                    <a:lnTo>
                      <a:pt x="6" y="79"/>
                    </a:lnTo>
                    <a:lnTo>
                      <a:pt x="8" y="81"/>
                    </a:lnTo>
                    <a:lnTo>
                      <a:pt x="9" y="82"/>
                    </a:lnTo>
                    <a:lnTo>
                      <a:pt x="11" y="82"/>
                    </a:lnTo>
                    <a:lnTo>
                      <a:pt x="12" y="81"/>
                    </a:lnTo>
                    <a:lnTo>
                      <a:pt x="14" y="79"/>
                    </a:lnTo>
                    <a:lnTo>
                      <a:pt x="14" y="78"/>
                    </a:lnTo>
                    <a:lnTo>
                      <a:pt x="14" y="76"/>
                    </a:lnTo>
                    <a:lnTo>
                      <a:pt x="9" y="5"/>
                    </a:lnTo>
                    <a:lnTo>
                      <a:pt x="9" y="3"/>
                    </a:lnTo>
                    <a:lnTo>
                      <a:pt x="8" y="2"/>
                    </a:lnTo>
                    <a:lnTo>
                      <a:pt x="6" y="0"/>
                    </a:lnTo>
                    <a:lnTo>
                      <a:pt x="5" y="0"/>
                    </a:lnTo>
                    <a:lnTo>
                      <a:pt x="3" y="2"/>
                    </a:lnTo>
                    <a:lnTo>
                      <a:pt x="2" y="3"/>
                    </a:lnTo>
                    <a:lnTo>
                      <a:pt x="0" y="5"/>
                    </a:lnTo>
                    <a:lnTo>
                      <a:pt x="0" y="6"/>
                    </a:lnTo>
                    <a:lnTo>
                      <a:pt x="5" y="78"/>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5" name="Freeform 81"/>
              <p:cNvSpPr/>
              <p:nvPr/>
            </p:nvSpPr>
            <p:spPr>
              <a:xfrm>
                <a:off x="2652" y="857"/>
                <a:ext cx="14" cy="82"/>
              </a:xfrm>
              <a:custGeom>
                <a:avLst/>
                <a:gdLst>
                  <a:gd name="txL" fmla="*/ 0 w 14"/>
                  <a:gd name="txT" fmla="*/ 0 h 82"/>
                  <a:gd name="txR" fmla="*/ 14 w 14"/>
                  <a:gd name="txB" fmla="*/ 82 h 82"/>
                </a:gdLst>
                <a:ahLst/>
                <a:cxnLst>
                  <a:cxn ang="0">
                    <a:pos x="5" y="79"/>
                  </a:cxn>
                  <a:cxn ang="0">
                    <a:pos x="6" y="80"/>
                  </a:cxn>
                  <a:cxn ang="0">
                    <a:pos x="8" y="82"/>
                  </a:cxn>
                  <a:cxn ang="0">
                    <a:pos x="9" y="82"/>
                  </a:cxn>
                  <a:cxn ang="0">
                    <a:pos x="11" y="82"/>
                  </a:cxn>
                  <a:cxn ang="0">
                    <a:pos x="12" y="82"/>
                  </a:cxn>
                  <a:cxn ang="0">
                    <a:pos x="14" y="80"/>
                  </a:cxn>
                  <a:cxn ang="0">
                    <a:pos x="14" y="79"/>
                  </a:cxn>
                  <a:cxn ang="0">
                    <a:pos x="14" y="77"/>
                  </a:cxn>
                  <a:cxn ang="0">
                    <a:pos x="9" y="5"/>
                  </a:cxn>
                  <a:cxn ang="0">
                    <a:pos x="9" y="3"/>
                  </a:cxn>
                  <a:cxn ang="0">
                    <a:pos x="8" y="2"/>
                  </a:cxn>
                  <a:cxn ang="0">
                    <a:pos x="6" y="0"/>
                  </a:cxn>
                  <a:cxn ang="0">
                    <a:pos x="5" y="0"/>
                  </a:cxn>
                  <a:cxn ang="0">
                    <a:pos x="3" y="2"/>
                  </a:cxn>
                  <a:cxn ang="0">
                    <a:pos x="2" y="3"/>
                  </a:cxn>
                  <a:cxn ang="0">
                    <a:pos x="0" y="5"/>
                  </a:cxn>
                  <a:cxn ang="0">
                    <a:pos x="0" y="6"/>
                  </a:cxn>
                  <a:cxn ang="0">
                    <a:pos x="5" y="79"/>
                  </a:cxn>
                </a:cxnLst>
                <a:rect l="txL" t="txT" r="txR" b="txB"/>
                <a:pathLst>
                  <a:path w="14" h="82">
                    <a:moveTo>
                      <a:pt x="5" y="79"/>
                    </a:moveTo>
                    <a:lnTo>
                      <a:pt x="6" y="80"/>
                    </a:lnTo>
                    <a:lnTo>
                      <a:pt x="8" y="82"/>
                    </a:lnTo>
                    <a:lnTo>
                      <a:pt x="9" y="82"/>
                    </a:lnTo>
                    <a:lnTo>
                      <a:pt x="11" y="82"/>
                    </a:lnTo>
                    <a:lnTo>
                      <a:pt x="12" y="82"/>
                    </a:lnTo>
                    <a:lnTo>
                      <a:pt x="14" y="80"/>
                    </a:lnTo>
                    <a:lnTo>
                      <a:pt x="14" y="79"/>
                    </a:lnTo>
                    <a:lnTo>
                      <a:pt x="14" y="77"/>
                    </a:lnTo>
                    <a:lnTo>
                      <a:pt x="9" y="5"/>
                    </a:lnTo>
                    <a:lnTo>
                      <a:pt x="9" y="3"/>
                    </a:lnTo>
                    <a:lnTo>
                      <a:pt x="8" y="2"/>
                    </a:lnTo>
                    <a:lnTo>
                      <a:pt x="6" y="0"/>
                    </a:lnTo>
                    <a:lnTo>
                      <a:pt x="5" y="0"/>
                    </a:lnTo>
                    <a:lnTo>
                      <a:pt x="3" y="2"/>
                    </a:lnTo>
                    <a:lnTo>
                      <a:pt x="2" y="3"/>
                    </a:lnTo>
                    <a:lnTo>
                      <a:pt x="0" y="5"/>
                    </a:lnTo>
                    <a:lnTo>
                      <a:pt x="0" y="6"/>
                    </a:lnTo>
                    <a:lnTo>
                      <a:pt x="5" y="79"/>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6" name="Freeform 82"/>
              <p:cNvSpPr/>
              <p:nvPr/>
            </p:nvSpPr>
            <p:spPr>
              <a:xfrm>
                <a:off x="2649" y="804"/>
                <a:ext cx="11" cy="35"/>
              </a:xfrm>
              <a:custGeom>
                <a:avLst/>
                <a:gdLst>
                  <a:gd name="txL" fmla="*/ 0 w 11"/>
                  <a:gd name="txT" fmla="*/ 0 h 35"/>
                  <a:gd name="txR" fmla="*/ 11 w 11"/>
                  <a:gd name="txB" fmla="*/ 35 h 35"/>
                </a:gdLst>
                <a:ahLst/>
                <a:cxnLst>
                  <a:cxn ang="0">
                    <a:pos x="2" y="32"/>
                  </a:cxn>
                  <a:cxn ang="0">
                    <a:pos x="3" y="33"/>
                  </a:cxn>
                  <a:cxn ang="0">
                    <a:pos x="5" y="35"/>
                  </a:cxn>
                  <a:cxn ang="0">
                    <a:pos x="6" y="35"/>
                  </a:cxn>
                  <a:cxn ang="0">
                    <a:pos x="8" y="35"/>
                  </a:cxn>
                  <a:cxn ang="0">
                    <a:pos x="9" y="35"/>
                  </a:cxn>
                  <a:cxn ang="0">
                    <a:pos x="11" y="33"/>
                  </a:cxn>
                  <a:cxn ang="0">
                    <a:pos x="11" y="32"/>
                  </a:cxn>
                  <a:cxn ang="0">
                    <a:pos x="11" y="30"/>
                  </a:cxn>
                  <a:cxn ang="0">
                    <a:pos x="9" y="4"/>
                  </a:cxn>
                  <a:cxn ang="0">
                    <a:pos x="8" y="3"/>
                  </a:cxn>
                  <a:cxn ang="0">
                    <a:pos x="6" y="1"/>
                  </a:cxn>
                  <a:cxn ang="0">
                    <a:pos x="5" y="0"/>
                  </a:cxn>
                  <a:cxn ang="0">
                    <a:pos x="5" y="0"/>
                  </a:cxn>
                  <a:cxn ang="0">
                    <a:pos x="3" y="1"/>
                  </a:cxn>
                  <a:cxn ang="0">
                    <a:pos x="2" y="3"/>
                  </a:cxn>
                  <a:cxn ang="0">
                    <a:pos x="0" y="4"/>
                  </a:cxn>
                  <a:cxn ang="0">
                    <a:pos x="0" y="6"/>
                  </a:cxn>
                  <a:cxn ang="0">
                    <a:pos x="2" y="32"/>
                  </a:cxn>
                </a:cxnLst>
                <a:rect l="txL" t="txT" r="txR" b="txB"/>
                <a:pathLst>
                  <a:path w="11" h="35">
                    <a:moveTo>
                      <a:pt x="2" y="32"/>
                    </a:moveTo>
                    <a:lnTo>
                      <a:pt x="3" y="33"/>
                    </a:lnTo>
                    <a:lnTo>
                      <a:pt x="5" y="35"/>
                    </a:lnTo>
                    <a:lnTo>
                      <a:pt x="6" y="35"/>
                    </a:lnTo>
                    <a:lnTo>
                      <a:pt x="8" y="35"/>
                    </a:lnTo>
                    <a:lnTo>
                      <a:pt x="9" y="35"/>
                    </a:lnTo>
                    <a:lnTo>
                      <a:pt x="11" y="33"/>
                    </a:lnTo>
                    <a:lnTo>
                      <a:pt x="11" y="32"/>
                    </a:lnTo>
                    <a:lnTo>
                      <a:pt x="11" y="30"/>
                    </a:lnTo>
                    <a:lnTo>
                      <a:pt x="9" y="4"/>
                    </a:lnTo>
                    <a:lnTo>
                      <a:pt x="8" y="3"/>
                    </a:lnTo>
                    <a:lnTo>
                      <a:pt x="6" y="1"/>
                    </a:lnTo>
                    <a:lnTo>
                      <a:pt x="5" y="0"/>
                    </a:lnTo>
                    <a:lnTo>
                      <a:pt x="3" y="1"/>
                    </a:lnTo>
                    <a:lnTo>
                      <a:pt x="2" y="3"/>
                    </a:lnTo>
                    <a:lnTo>
                      <a:pt x="0" y="4"/>
                    </a:lnTo>
                    <a:lnTo>
                      <a:pt x="0" y="6"/>
                    </a:lnTo>
                    <a:lnTo>
                      <a:pt x="2" y="32"/>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07" name="Freeform 83"/>
              <p:cNvSpPr/>
              <p:nvPr/>
            </p:nvSpPr>
            <p:spPr>
              <a:xfrm>
                <a:off x="2605" y="714"/>
                <a:ext cx="99" cy="102"/>
              </a:xfrm>
              <a:custGeom>
                <a:avLst/>
                <a:gdLst>
                  <a:gd name="txL" fmla="*/ 0 w 99"/>
                  <a:gd name="txT" fmla="*/ 0 h 102"/>
                  <a:gd name="txR" fmla="*/ 99 w 99"/>
                  <a:gd name="txB" fmla="*/ 102 h 102"/>
                </a:gdLst>
                <a:ahLst/>
                <a:cxnLst>
                  <a:cxn ang="0">
                    <a:pos x="99" y="96"/>
                  </a:cxn>
                  <a:cxn ang="0">
                    <a:pos x="43" y="0"/>
                  </a:cxn>
                  <a:cxn ang="0">
                    <a:pos x="0" y="102"/>
                  </a:cxn>
                  <a:cxn ang="0">
                    <a:pos x="99" y="96"/>
                  </a:cxn>
                </a:cxnLst>
                <a:rect l="txL" t="txT" r="txR" b="txB"/>
                <a:pathLst>
                  <a:path w="99" h="102">
                    <a:moveTo>
                      <a:pt x="99" y="96"/>
                    </a:moveTo>
                    <a:lnTo>
                      <a:pt x="43" y="0"/>
                    </a:lnTo>
                    <a:lnTo>
                      <a:pt x="0" y="102"/>
                    </a:lnTo>
                    <a:lnTo>
                      <a:pt x="99" y="96"/>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grpSp>
        <p:grpSp>
          <p:nvGrpSpPr>
            <p:cNvPr id="1286208" name="Group 102"/>
            <p:cNvGrpSpPr/>
            <p:nvPr/>
          </p:nvGrpSpPr>
          <p:grpSpPr>
            <a:xfrm>
              <a:off x="11845" y="1720"/>
              <a:ext cx="1690" cy="4628"/>
              <a:chOff x="3554" y="714"/>
              <a:chExt cx="587" cy="1596"/>
            </a:xfrm>
          </p:grpSpPr>
          <p:sp>
            <p:nvSpPr>
              <p:cNvPr id="1286209" name="Freeform 85"/>
              <p:cNvSpPr/>
              <p:nvPr/>
            </p:nvSpPr>
            <p:spPr>
              <a:xfrm>
                <a:off x="3554" y="2233"/>
                <a:ext cx="33" cy="77"/>
              </a:xfrm>
              <a:custGeom>
                <a:avLst/>
                <a:gdLst>
                  <a:gd name="txL" fmla="*/ 0 w 33"/>
                  <a:gd name="txT" fmla="*/ 0 h 77"/>
                  <a:gd name="txR" fmla="*/ 33 w 33"/>
                  <a:gd name="txB" fmla="*/ 77 h 77"/>
                </a:gdLst>
                <a:ahLst/>
                <a:cxnLst>
                  <a:cxn ang="0">
                    <a:pos x="0" y="73"/>
                  </a:cxn>
                  <a:cxn ang="0">
                    <a:pos x="0" y="73"/>
                  </a:cxn>
                  <a:cxn ang="0">
                    <a:pos x="1" y="74"/>
                  </a:cxn>
                  <a:cxn ang="0">
                    <a:pos x="3" y="76"/>
                  </a:cxn>
                  <a:cxn ang="0">
                    <a:pos x="4" y="77"/>
                  </a:cxn>
                  <a:cxn ang="0">
                    <a:pos x="4" y="77"/>
                  </a:cxn>
                  <a:cxn ang="0">
                    <a:pos x="6" y="76"/>
                  </a:cxn>
                  <a:cxn ang="0">
                    <a:pos x="7" y="74"/>
                  </a:cxn>
                  <a:cxn ang="0">
                    <a:pos x="9" y="74"/>
                  </a:cxn>
                  <a:cxn ang="0">
                    <a:pos x="33" y="5"/>
                  </a:cxn>
                  <a:cxn ang="0">
                    <a:pos x="33" y="3"/>
                  </a:cxn>
                  <a:cxn ang="0">
                    <a:pos x="33" y="1"/>
                  </a:cxn>
                  <a:cxn ang="0">
                    <a:pos x="31" y="0"/>
                  </a:cxn>
                  <a:cxn ang="0">
                    <a:pos x="30" y="0"/>
                  </a:cxn>
                  <a:cxn ang="0">
                    <a:pos x="28" y="0"/>
                  </a:cxn>
                  <a:cxn ang="0">
                    <a:pos x="27" y="0"/>
                  </a:cxn>
                  <a:cxn ang="0">
                    <a:pos x="25" y="1"/>
                  </a:cxn>
                  <a:cxn ang="0">
                    <a:pos x="24" y="3"/>
                  </a:cxn>
                  <a:cxn ang="0">
                    <a:pos x="0" y="73"/>
                  </a:cxn>
                </a:cxnLst>
                <a:rect l="txL" t="txT" r="txR" b="txB"/>
                <a:pathLst>
                  <a:path w="33" h="77">
                    <a:moveTo>
                      <a:pt x="0" y="73"/>
                    </a:moveTo>
                    <a:lnTo>
                      <a:pt x="0" y="73"/>
                    </a:lnTo>
                    <a:lnTo>
                      <a:pt x="1" y="74"/>
                    </a:lnTo>
                    <a:lnTo>
                      <a:pt x="3" y="76"/>
                    </a:lnTo>
                    <a:lnTo>
                      <a:pt x="4" y="77"/>
                    </a:lnTo>
                    <a:lnTo>
                      <a:pt x="6" y="76"/>
                    </a:lnTo>
                    <a:lnTo>
                      <a:pt x="7" y="74"/>
                    </a:lnTo>
                    <a:lnTo>
                      <a:pt x="9" y="74"/>
                    </a:lnTo>
                    <a:lnTo>
                      <a:pt x="33" y="5"/>
                    </a:lnTo>
                    <a:lnTo>
                      <a:pt x="33" y="3"/>
                    </a:lnTo>
                    <a:lnTo>
                      <a:pt x="33" y="1"/>
                    </a:lnTo>
                    <a:lnTo>
                      <a:pt x="31" y="0"/>
                    </a:lnTo>
                    <a:lnTo>
                      <a:pt x="30" y="0"/>
                    </a:lnTo>
                    <a:lnTo>
                      <a:pt x="28" y="0"/>
                    </a:lnTo>
                    <a:lnTo>
                      <a:pt x="27" y="0"/>
                    </a:lnTo>
                    <a:lnTo>
                      <a:pt x="25" y="1"/>
                    </a:lnTo>
                    <a:lnTo>
                      <a:pt x="24" y="3"/>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0" name="Freeform 86"/>
              <p:cNvSpPr/>
              <p:nvPr/>
            </p:nvSpPr>
            <p:spPr>
              <a:xfrm>
                <a:off x="3587" y="2139"/>
                <a:ext cx="33" cy="77"/>
              </a:xfrm>
              <a:custGeom>
                <a:avLst/>
                <a:gdLst>
                  <a:gd name="txL" fmla="*/ 0 w 33"/>
                  <a:gd name="txT" fmla="*/ 0 h 77"/>
                  <a:gd name="txR" fmla="*/ 33 w 33"/>
                  <a:gd name="txB" fmla="*/ 77 h 77"/>
                </a:gdLst>
                <a:ahLst/>
                <a:cxnLst>
                  <a:cxn ang="0">
                    <a:pos x="0" y="71"/>
                  </a:cxn>
                  <a:cxn ang="0">
                    <a:pos x="0" y="73"/>
                  </a:cxn>
                  <a:cxn ang="0">
                    <a:pos x="1" y="74"/>
                  </a:cxn>
                  <a:cxn ang="0">
                    <a:pos x="3" y="76"/>
                  </a:cxn>
                  <a:cxn ang="0">
                    <a:pos x="4" y="77"/>
                  </a:cxn>
                  <a:cxn ang="0">
                    <a:pos x="6" y="77"/>
                  </a:cxn>
                  <a:cxn ang="0">
                    <a:pos x="7" y="76"/>
                  </a:cxn>
                  <a:cxn ang="0">
                    <a:pos x="9" y="74"/>
                  </a:cxn>
                  <a:cxn ang="0">
                    <a:pos x="9" y="73"/>
                  </a:cxn>
                  <a:cxn ang="0">
                    <a:pos x="33" y="4"/>
                  </a:cxn>
                  <a:cxn ang="0">
                    <a:pos x="33" y="3"/>
                  </a:cxn>
                  <a:cxn ang="0">
                    <a:pos x="33" y="1"/>
                  </a:cxn>
                  <a:cxn ang="0">
                    <a:pos x="32" y="0"/>
                  </a:cxn>
                  <a:cxn ang="0">
                    <a:pos x="30" y="0"/>
                  </a:cxn>
                  <a:cxn ang="0">
                    <a:pos x="29" y="0"/>
                  </a:cxn>
                  <a:cxn ang="0">
                    <a:pos x="27" y="0"/>
                  </a:cxn>
                  <a:cxn ang="0">
                    <a:pos x="26" y="1"/>
                  </a:cxn>
                  <a:cxn ang="0">
                    <a:pos x="24" y="3"/>
                  </a:cxn>
                  <a:cxn ang="0">
                    <a:pos x="0" y="71"/>
                  </a:cxn>
                </a:cxnLst>
                <a:rect l="txL" t="txT" r="txR" b="txB"/>
                <a:pathLst>
                  <a:path w="33" h="77">
                    <a:moveTo>
                      <a:pt x="0" y="71"/>
                    </a:moveTo>
                    <a:lnTo>
                      <a:pt x="0" y="73"/>
                    </a:lnTo>
                    <a:lnTo>
                      <a:pt x="1" y="74"/>
                    </a:lnTo>
                    <a:lnTo>
                      <a:pt x="3" y="76"/>
                    </a:lnTo>
                    <a:lnTo>
                      <a:pt x="4" y="77"/>
                    </a:lnTo>
                    <a:lnTo>
                      <a:pt x="6" y="77"/>
                    </a:lnTo>
                    <a:lnTo>
                      <a:pt x="7" y="76"/>
                    </a:lnTo>
                    <a:lnTo>
                      <a:pt x="9" y="74"/>
                    </a:lnTo>
                    <a:lnTo>
                      <a:pt x="9" y="73"/>
                    </a:lnTo>
                    <a:lnTo>
                      <a:pt x="33" y="4"/>
                    </a:lnTo>
                    <a:lnTo>
                      <a:pt x="33" y="3"/>
                    </a:lnTo>
                    <a:lnTo>
                      <a:pt x="33" y="1"/>
                    </a:lnTo>
                    <a:lnTo>
                      <a:pt x="32" y="0"/>
                    </a:lnTo>
                    <a:lnTo>
                      <a:pt x="30" y="0"/>
                    </a:lnTo>
                    <a:lnTo>
                      <a:pt x="29" y="0"/>
                    </a:lnTo>
                    <a:lnTo>
                      <a:pt x="27" y="0"/>
                    </a:lnTo>
                    <a:lnTo>
                      <a:pt x="26" y="1"/>
                    </a:lnTo>
                    <a:lnTo>
                      <a:pt x="24" y="3"/>
                    </a:lnTo>
                    <a:lnTo>
                      <a:pt x="0" y="7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1" name="Freeform 87"/>
              <p:cNvSpPr/>
              <p:nvPr/>
            </p:nvSpPr>
            <p:spPr>
              <a:xfrm>
                <a:off x="3620" y="2043"/>
                <a:ext cx="34" cy="79"/>
              </a:xfrm>
              <a:custGeom>
                <a:avLst/>
                <a:gdLst>
                  <a:gd name="txL" fmla="*/ 0 w 34"/>
                  <a:gd name="txT" fmla="*/ 0 h 79"/>
                  <a:gd name="txR" fmla="*/ 34 w 34"/>
                  <a:gd name="txB" fmla="*/ 79 h 79"/>
                </a:gdLst>
                <a:ahLst/>
                <a:cxnLst>
                  <a:cxn ang="0">
                    <a:pos x="0" y="73"/>
                  </a:cxn>
                  <a:cxn ang="0">
                    <a:pos x="0" y="75"/>
                  </a:cxn>
                  <a:cxn ang="0">
                    <a:pos x="2" y="76"/>
                  </a:cxn>
                  <a:cxn ang="0">
                    <a:pos x="3" y="78"/>
                  </a:cxn>
                  <a:cxn ang="0">
                    <a:pos x="5" y="79"/>
                  </a:cxn>
                  <a:cxn ang="0">
                    <a:pos x="6" y="79"/>
                  </a:cxn>
                  <a:cxn ang="0">
                    <a:pos x="8" y="78"/>
                  </a:cxn>
                  <a:cxn ang="0">
                    <a:pos x="9" y="76"/>
                  </a:cxn>
                  <a:cxn ang="0">
                    <a:pos x="9" y="75"/>
                  </a:cxn>
                  <a:cxn ang="0">
                    <a:pos x="34" y="6"/>
                  </a:cxn>
                  <a:cxn ang="0">
                    <a:pos x="34" y="5"/>
                  </a:cxn>
                  <a:cxn ang="0">
                    <a:pos x="34" y="3"/>
                  </a:cxn>
                  <a:cxn ang="0">
                    <a:pos x="32" y="2"/>
                  </a:cxn>
                  <a:cxn ang="0">
                    <a:pos x="31" y="0"/>
                  </a:cxn>
                  <a:cxn ang="0">
                    <a:pos x="29" y="0"/>
                  </a:cxn>
                  <a:cxn ang="0">
                    <a:pos x="28" y="2"/>
                  </a:cxn>
                  <a:cxn ang="0">
                    <a:pos x="26" y="3"/>
                  </a:cxn>
                  <a:cxn ang="0">
                    <a:pos x="25" y="5"/>
                  </a:cxn>
                  <a:cxn ang="0">
                    <a:pos x="0" y="73"/>
                  </a:cxn>
                </a:cxnLst>
                <a:rect l="txL" t="txT" r="txR" b="txB"/>
                <a:pathLst>
                  <a:path w="34" h="79">
                    <a:moveTo>
                      <a:pt x="0" y="73"/>
                    </a:moveTo>
                    <a:lnTo>
                      <a:pt x="0" y="75"/>
                    </a:lnTo>
                    <a:lnTo>
                      <a:pt x="2" y="76"/>
                    </a:lnTo>
                    <a:lnTo>
                      <a:pt x="3" y="78"/>
                    </a:lnTo>
                    <a:lnTo>
                      <a:pt x="5" y="79"/>
                    </a:lnTo>
                    <a:lnTo>
                      <a:pt x="6" y="79"/>
                    </a:lnTo>
                    <a:lnTo>
                      <a:pt x="8" y="78"/>
                    </a:lnTo>
                    <a:lnTo>
                      <a:pt x="9" y="76"/>
                    </a:lnTo>
                    <a:lnTo>
                      <a:pt x="9" y="75"/>
                    </a:lnTo>
                    <a:lnTo>
                      <a:pt x="34" y="6"/>
                    </a:lnTo>
                    <a:lnTo>
                      <a:pt x="34" y="5"/>
                    </a:lnTo>
                    <a:lnTo>
                      <a:pt x="34" y="3"/>
                    </a:lnTo>
                    <a:lnTo>
                      <a:pt x="32" y="2"/>
                    </a:lnTo>
                    <a:lnTo>
                      <a:pt x="31" y="0"/>
                    </a:lnTo>
                    <a:lnTo>
                      <a:pt x="29" y="0"/>
                    </a:lnTo>
                    <a:lnTo>
                      <a:pt x="28" y="2"/>
                    </a:lnTo>
                    <a:lnTo>
                      <a:pt x="26" y="3"/>
                    </a:lnTo>
                    <a:lnTo>
                      <a:pt x="25"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2" name="Freeform 88"/>
              <p:cNvSpPr/>
              <p:nvPr/>
            </p:nvSpPr>
            <p:spPr>
              <a:xfrm>
                <a:off x="3654" y="1949"/>
                <a:ext cx="35" cy="78"/>
              </a:xfrm>
              <a:custGeom>
                <a:avLst/>
                <a:gdLst>
                  <a:gd name="txL" fmla="*/ 0 w 35"/>
                  <a:gd name="txT" fmla="*/ 0 h 78"/>
                  <a:gd name="txR" fmla="*/ 35 w 35"/>
                  <a:gd name="txB" fmla="*/ 78 h 78"/>
                </a:gdLst>
                <a:ahLst/>
                <a:cxnLst>
                  <a:cxn ang="0">
                    <a:pos x="0" y="73"/>
                  </a:cxn>
                  <a:cxn ang="0">
                    <a:pos x="0" y="75"/>
                  </a:cxn>
                  <a:cxn ang="0">
                    <a:pos x="1" y="76"/>
                  </a:cxn>
                  <a:cxn ang="0">
                    <a:pos x="3" y="78"/>
                  </a:cxn>
                  <a:cxn ang="0">
                    <a:pos x="4" y="78"/>
                  </a:cxn>
                  <a:cxn ang="0">
                    <a:pos x="6" y="78"/>
                  </a:cxn>
                  <a:cxn ang="0">
                    <a:pos x="7" y="78"/>
                  </a:cxn>
                  <a:cxn ang="0">
                    <a:pos x="9" y="76"/>
                  </a:cxn>
                  <a:cxn ang="0">
                    <a:pos x="9" y="75"/>
                  </a:cxn>
                  <a:cxn ang="0">
                    <a:pos x="35" y="6"/>
                  </a:cxn>
                  <a:cxn ang="0">
                    <a:pos x="35" y="5"/>
                  </a:cxn>
                  <a:cxn ang="0">
                    <a:pos x="33" y="3"/>
                  </a:cxn>
                  <a:cxn ang="0">
                    <a:pos x="32" y="2"/>
                  </a:cxn>
                  <a:cxn ang="0">
                    <a:pos x="30" y="0"/>
                  </a:cxn>
                  <a:cxn ang="0">
                    <a:pos x="28" y="0"/>
                  </a:cxn>
                  <a:cxn ang="0">
                    <a:pos x="27" y="2"/>
                  </a:cxn>
                  <a:cxn ang="0">
                    <a:pos x="25" y="3"/>
                  </a:cxn>
                  <a:cxn ang="0">
                    <a:pos x="25" y="5"/>
                  </a:cxn>
                  <a:cxn ang="0">
                    <a:pos x="0" y="73"/>
                  </a:cxn>
                </a:cxnLst>
                <a:rect l="txL" t="txT" r="txR" b="txB"/>
                <a:pathLst>
                  <a:path w="35" h="78">
                    <a:moveTo>
                      <a:pt x="0" y="73"/>
                    </a:moveTo>
                    <a:lnTo>
                      <a:pt x="0" y="75"/>
                    </a:lnTo>
                    <a:lnTo>
                      <a:pt x="1" y="76"/>
                    </a:lnTo>
                    <a:lnTo>
                      <a:pt x="3" y="78"/>
                    </a:lnTo>
                    <a:lnTo>
                      <a:pt x="4" y="78"/>
                    </a:lnTo>
                    <a:lnTo>
                      <a:pt x="6" y="78"/>
                    </a:lnTo>
                    <a:lnTo>
                      <a:pt x="7" y="78"/>
                    </a:lnTo>
                    <a:lnTo>
                      <a:pt x="9" y="76"/>
                    </a:lnTo>
                    <a:lnTo>
                      <a:pt x="9" y="75"/>
                    </a:lnTo>
                    <a:lnTo>
                      <a:pt x="35" y="6"/>
                    </a:lnTo>
                    <a:lnTo>
                      <a:pt x="35" y="5"/>
                    </a:lnTo>
                    <a:lnTo>
                      <a:pt x="33" y="3"/>
                    </a:lnTo>
                    <a:lnTo>
                      <a:pt x="32" y="2"/>
                    </a:lnTo>
                    <a:lnTo>
                      <a:pt x="30" y="0"/>
                    </a:lnTo>
                    <a:lnTo>
                      <a:pt x="28" y="0"/>
                    </a:lnTo>
                    <a:lnTo>
                      <a:pt x="27" y="2"/>
                    </a:lnTo>
                    <a:lnTo>
                      <a:pt x="25" y="3"/>
                    </a:lnTo>
                    <a:lnTo>
                      <a:pt x="25"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3" name="Freeform 89"/>
              <p:cNvSpPr/>
              <p:nvPr/>
            </p:nvSpPr>
            <p:spPr>
              <a:xfrm>
                <a:off x="3689" y="1855"/>
                <a:ext cx="33" cy="78"/>
              </a:xfrm>
              <a:custGeom>
                <a:avLst/>
                <a:gdLst>
                  <a:gd name="txL" fmla="*/ 0 w 33"/>
                  <a:gd name="txT" fmla="*/ 0 h 78"/>
                  <a:gd name="txR" fmla="*/ 33 w 33"/>
                  <a:gd name="txB" fmla="*/ 78 h 78"/>
                </a:gdLst>
                <a:ahLst/>
                <a:cxnLst>
                  <a:cxn ang="0">
                    <a:pos x="0" y="73"/>
                  </a:cxn>
                  <a:cxn ang="0">
                    <a:pos x="0" y="75"/>
                  </a:cxn>
                  <a:cxn ang="0">
                    <a:pos x="0" y="76"/>
                  </a:cxn>
                  <a:cxn ang="0">
                    <a:pos x="1" y="78"/>
                  </a:cxn>
                  <a:cxn ang="0">
                    <a:pos x="3" y="78"/>
                  </a:cxn>
                  <a:cxn ang="0">
                    <a:pos x="4" y="78"/>
                  </a:cxn>
                  <a:cxn ang="0">
                    <a:pos x="6" y="78"/>
                  </a:cxn>
                  <a:cxn ang="0">
                    <a:pos x="7" y="76"/>
                  </a:cxn>
                  <a:cxn ang="0">
                    <a:pos x="9" y="75"/>
                  </a:cxn>
                  <a:cxn ang="0">
                    <a:pos x="33" y="6"/>
                  </a:cxn>
                  <a:cxn ang="0">
                    <a:pos x="33" y="5"/>
                  </a:cxn>
                  <a:cxn ang="0">
                    <a:pos x="31" y="3"/>
                  </a:cxn>
                  <a:cxn ang="0">
                    <a:pos x="30" y="2"/>
                  </a:cxn>
                  <a:cxn ang="0">
                    <a:pos x="28" y="0"/>
                  </a:cxn>
                  <a:cxn ang="0">
                    <a:pos x="27" y="0"/>
                  </a:cxn>
                  <a:cxn ang="0">
                    <a:pos x="25" y="2"/>
                  </a:cxn>
                  <a:cxn ang="0">
                    <a:pos x="24" y="3"/>
                  </a:cxn>
                  <a:cxn ang="0">
                    <a:pos x="24" y="5"/>
                  </a:cxn>
                  <a:cxn ang="0">
                    <a:pos x="0" y="73"/>
                  </a:cxn>
                </a:cxnLst>
                <a:rect l="txL" t="txT" r="txR" b="txB"/>
                <a:pathLst>
                  <a:path w="33" h="78">
                    <a:moveTo>
                      <a:pt x="0" y="73"/>
                    </a:moveTo>
                    <a:lnTo>
                      <a:pt x="0" y="75"/>
                    </a:lnTo>
                    <a:lnTo>
                      <a:pt x="0" y="76"/>
                    </a:lnTo>
                    <a:lnTo>
                      <a:pt x="1" y="78"/>
                    </a:lnTo>
                    <a:lnTo>
                      <a:pt x="3" y="78"/>
                    </a:lnTo>
                    <a:lnTo>
                      <a:pt x="4" y="78"/>
                    </a:lnTo>
                    <a:lnTo>
                      <a:pt x="6" y="78"/>
                    </a:lnTo>
                    <a:lnTo>
                      <a:pt x="7" y="76"/>
                    </a:lnTo>
                    <a:lnTo>
                      <a:pt x="9" y="75"/>
                    </a:lnTo>
                    <a:lnTo>
                      <a:pt x="33" y="6"/>
                    </a:lnTo>
                    <a:lnTo>
                      <a:pt x="33" y="5"/>
                    </a:lnTo>
                    <a:lnTo>
                      <a:pt x="31" y="3"/>
                    </a:lnTo>
                    <a:lnTo>
                      <a:pt x="30" y="2"/>
                    </a:lnTo>
                    <a:lnTo>
                      <a:pt x="28" y="0"/>
                    </a:lnTo>
                    <a:lnTo>
                      <a:pt x="27" y="0"/>
                    </a:lnTo>
                    <a:lnTo>
                      <a:pt x="25" y="2"/>
                    </a:lnTo>
                    <a:lnTo>
                      <a:pt x="24" y="3"/>
                    </a:lnTo>
                    <a:lnTo>
                      <a:pt x="24"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4" name="Freeform 90"/>
              <p:cNvSpPr/>
              <p:nvPr/>
            </p:nvSpPr>
            <p:spPr>
              <a:xfrm>
                <a:off x="3722" y="1761"/>
                <a:ext cx="33" cy="78"/>
              </a:xfrm>
              <a:custGeom>
                <a:avLst/>
                <a:gdLst>
                  <a:gd name="txL" fmla="*/ 0 w 33"/>
                  <a:gd name="txT" fmla="*/ 0 h 78"/>
                  <a:gd name="txR" fmla="*/ 33 w 33"/>
                  <a:gd name="txB" fmla="*/ 78 h 78"/>
                </a:gdLst>
                <a:ahLst/>
                <a:cxnLst>
                  <a:cxn ang="0">
                    <a:pos x="0" y="73"/>
                  </a:cxn>
                  <a:cxn ang="0">
                    <a:pos x="0" y="74"/>
                  </a:cxn>
                  <a:cxn ang="0">
                    <a:pos x="0" y="76"/>
                  </a:cxn>
                  <a:cxn ang="0">
                    <a:pos x="1" y="78"/>
                  </a:cxn>
                  <a:cxn ang="0">
                    <a:pos x="3" y="78"/>
                  </a:cxn>
                  <a:cxn ang="0">
                    <a:pos x="4" y="78"/>
                  </a:cxn>
                  <a:cxn ang="0">
                    <a:pos x="6" y="78"/>
                  </a:cxn>
                  <a:cxn ang="0">
                    <a:pos x="8" y="76"/>
                  </a:cxn>
                  <a:cxn ang="0">
                    <a:pos x="9" y="74"/>
                  </a:cxn>
                  <a:cxn ang="0">
                    <a:pos x="33" y="5"/>
                  </a:cxn>
                  <a:cxn ang="0">
                    <a:pos x="33" y="3"/>
                  </a:cxn>
                  <a:cxn ang="0">
                    <a:pos x="32" y="2"/>
                  </a:cxn>
                  <a:cxn ang="0">
                    <a:pos x="30" y="0"/>
                  </a:cxn>
                  <a:cxn ang="0">
                    <a:pos x="29" y="0"/>
                  </a:cxn>
                  <a:cxn ang="0">
                    <a:pos x="27" y="0"/>
                  </a:cxn>
                  <a:cxn ang="0">
                    <a:pos x="26" y="0"/>
                  </a:cxn>
                  <a:cxn ang="0">
                    <a:pos x="24" y="2"/>
                  </a:cxn>
                  <a:cxn ang="0">
                    <a:pos x="24" y="3"/>
                  </a:cxn>
                  <a:cxn ang="0">
                    <a:pos x="0" y="73"/>
                  </a:cxn>
                </a:cxnLst>
                <a:rect l="txL" t="txT" r="txR" b="txB"/>
                <a:pathLst>
                  <a:path w="33" h="78">
                    <a:moveTo>
                      <a:pt x="0" y="73"/>
                    </a:moveTo>
                    <a:lnTo>
                      <a:pt x="0" y="74"/>
                    </a:lnTo>
                    <a:lnTo>
                      <a:pt x="0" y="76"/>
                    </a:lnTo>
                    <a:lnTo>
                      <a:pt x="1" y="78"/>
                    </a:lnTo>
                    <a:lnTo>
                      <a:pt x="3" y="78"/>
                    </a:lnTo>
                    <a:lnTo>
                      <a:pt x="4" y="78"/>
                    </a:lnTo>
                    <a:lnTo>
                      <a:pt x="6" y="78"/>
                    </a:lnTo>
                    <a:lnTo>
                      <a:pt x="8" y="76"/>
                    </a:lnTo>
                    <a:lnTo>
                      <a:pt x="9" y="74"/>
                    </a:lnTo>
                    <a:lnTo>
                      <a:pt x="33" y="5"/>
                    </a:lnTo>
                    <a:lnTo>
                      <a:pt x="33" y="3"/>
                    </a:lnTo>
                    <a:lnTo>
                      <a:pt x="32" y="2"/>
                    </a:lnTo>
                    <a:lnTo>
                      <a:pt x="30" y="0"/>
                    </a:lnTo>
                    <a:lnTo>
                      <a:pt x="29" y="0"/>
                    </a:lnTo>
                    <a:lnTo>
                      <a:pt x="27" y="0"/>
                    </a:lnTo>
                    <a:lnTo>
                      <a:pt x="26" y="0"/>
                    </a:lnTo>
                    <a:lnTo>
                      <a:pt x="24" y="2"/>
                    </a:lnTo>
                    <a:lnTo>
                      <a:pt x="24" y="3"/>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5" name="Freeform 91"/>
              <p:cNvSpPr/>
              <p:nvPr/>
            </p:nvSpPr>
            <p:spPr>
              <a:xfrm>
                <a:off x="3755" y="1667"/>
                <a:ext cx="34" cy="77"/>
              </a:xfrm>
              <a:custGeom>
                <a:avLst/>
                <a:gdLst>
                  <a:gd name="txL" fmla="*/ 0 w 34"/>
                  <a:gd name="txT" fmla="*/ 0 h 77"/>
                  <a:gd name="txR" fmla="*/ 34 w 34"/>
                  <a:gd name="txB" fmla="*/ 77 h 77"/>
                </a:gdLst>
                <a:ahLst/>
                <a:cxnLst>
                  <a:cxn ang="0">
                    <a:pos x="0" y="71"/>
                  </a:cxn>
                  <a:cxn ang="0">
                    <a:pos x="0" y="73"/>
                  </a:cxn>
                  <a:cxn ang="0">
                    <a:pos x="0" y="74"/>
                  </a:cxn>
                  <a:cxn ang="0">
                    <a:pos x="2" y="76"/>
                  </a:cxn>
                  <a:cxn ang="0">
                    <a:pos x="3" y="77"/>
                  </a:cxn>
                  <a:cxn ang="0">
                    <a:pos x="5" y="77"/>
                  </a:cxn>
                  <a:cxn ang="0">
                    <a:pos x="6" y="76"/>
                  </a:cxn>
                  <a:cxn ang="0">
                    <a:pos x="8" y="74"/>
                  </a:cxn>
                  <a:cxn ang="0">
                    <a:pos x="9" y="73"/>
                  </a:cxn>
                  <a:cxn ang="0">
                    <a:pos x="34" y="5"/>
                  </a:cxn>
                  <a:cxn ang="0">
                    <a:pos x="34" y="3"/>
                  </a:cxn>
                  <a:cxn ang="0">
                    <a:pos x="32" y="2"/>
                  </a:cxn>
                  <a:cxn ang="0">
                    <a:pos x="31" y="0"/>
                  </a:cxn>
                  <a:cxn ang="0">
                    <a:pos x="29" y="0"/>
                  </a:cxn>
                  <a:cxn ang="0">
                    <a:pos x="28" y="0"/>
                  </a:cxn>
                  <a:cxn ang="0">
                    <a:pos x="26" y="0"/>
                  </a:cxn>
                  <a:cxn ang="0">
                    <a:pos x="25" y="2"/>
                  </a:cxn>
                  <a:cxn ang="0">
                    <a:pos x="25" y="3"/>
                  </a:cxn>
                  <a:cxn ang="0">
                    <a:pos x="0" y="71"/>
                  </a:cxn>
                </a:cxnLst>
                <a:rect l="txL" t="txT" r="txR" b="txB"/>
                <a:pathLst>
                  <a:path w="34" h="77">
                    <a:moveTo>
                      <a:pt x="0" y="71"/>
                    </a:moveTo>
                    <a:lnTo>
                      <a:pt x="0" y="73"/>
                    </a:lnTo>
                    <a:lnTo>
                      <a:pt x="0" y="74"/>
                    </a:lnTo>
                    <a:lnTo>
                      <a:pt x="2" y="76"/>
                    </a:lnTo>
                    <a:lnTo>
                      <a:pt x="3" y="77"/>
                    </a:lnTo>
                    <a:lnTo>
                      <a:pt x="5" y="77"/>
                    </a:lnTo>
                    <a:lnTo>
                      <a:pt x="6" y="76"/>
                    </a:lnTo>
                    <a:lnTo>
                      <a:pt x="8" y="74"/>
                    </a:lnTo>
                    <a:lnTo>
                      <a:pt x="9" y="73"/>
                    </a:lnTo>
                    <a:lnTo>
                      <a:pt x="34" y="5"/>
                    </a:lnTo>
                    <a:lnTo>
                      <a:pt x="34" y="3"/>
                    </a:lnTo>
                    <a:lnTo>
                      <a:pt x="32" y="2"/>
                    </a:lnTo>
                    <a:lnTo>
                      <a:pt x="31" y="0"/>
                    </a:lnTo>
                    <a:lnTo>
                      <a:pt x="29" y="0"/>
                    </a:lnTo>
                    <a:lnTo>
                      <a:pt x="28" y="0"/>
                    </a:lnTo>
                    <a:lnTo>
                      <a:pt x="26" y="0"/>
                    </a:lnTo>
                    <a:lnTo>
                      <a:pt x="25" y="2"/>
                    </a:lnTo>
                    <a:lnTo>
                      <a:pt x="25" y="3"/>
                    </a:lnTo>
                    <a:lnTo>
                      <a:pt x="0" y="7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6" name="Freeform 92"/>
              <p:cNvSpPr/>
              <p:nvPr/>
            </p:nvSpPr>
            <p:spPr>
              <a:xfrm>
                <a:off x="3789" y="1573"/>
                <a:ext cx="33" cy="77"/>
              </a:xfrm>
              <a:custGeom>
                <a:avLst/>
                <a:gdLst>
                  <a:gd name="txL" fmla="*/ 0 w 33"/>
                  <a:gd name="txT" fmla="*/ 0 h 77"/>
                  <a:gd name="txR" fmla="*/ 33 w 33"/>
                  <a:gd name="txB" fmla="*/ 77 h 77"/>
                </a:gdLst>
                <a:ahLst/>
                <a:cxnLst>
                  <a:cxn ang="0">
                    <a:pos x="0" y="71"/>
                  </a:cxn>
                  <a:cxn ang="0">
                    <a:pos x="0" y="73"/>
                  </a:cxn>
                  <a:cxn ang="0">
                    <a:pos x="1" y="74"/>
                  </a:cxn>
                  <a:cxn ang="0">
                    <a:pos x="3" y="76"/>
                  </a:cxn>
                  <a:cxn ang="0">
                    <a:pos x="4" y="77"/>
                  </a:cxn>
                  <a:cxn ang="0">
                    <a:pos x="6" y="77"/>
                  </a:cxn>
                  <a:cxn ang="0">
                    <a:pos x="7" y="76"/>
                  </a:cxn>
                  <a:cxn ang="0">
                    <a:pos x="9" y="74"/>
                  </a:cxn>
                  <a:cxn ang="0">
                    <a:pos x="9" y="73"/>
                  </a:cxn>
                  <a:cxn ang="0">
                    <a:pos x="33" y="5"/>
                  </a:cxn>
                  <a:cxn ang="0">
                    <a:pos x="33" y="3"/>
                  </a:cxn>
                  <a:cxn ang="0">
                    <a:pos x="33" y="2"/>
                  </a:cxn>
                  <a:cxn ang="0">
                    <a:pos x="32" y="0"/>
                  </a:cxn>
                  <a:cxn ang="0">
                    <a:pos x="30" y="0"/>
                  </a:cxn>
                  <a:cxn ang="0">
                    <a:pos x="29" y="0"/>
                  </a:cxn>
                  <a:cxn ang="0">
                    <a:pos x="27" y="0"/>
                  </a:cxn>
                  <a:cxn ang="0">
                    <a:pos x="25" y="2"/>
                  </a:cxn>
                  <a:cxn ang="0">
                    <a:pos x="24" y="3"/>
                  </a:cxn>
                  <a:cxn ang="0">
                    <a:pos x="0" y="71"/>
                  </a:cxn>
                </a:cxnLst>
                <a:rect l="txL" t="txT" r="txR" b="txB"/>
                <a:pathLst>
                  <a:path w="33" h="77">
                    <a:moveTo>
                      <a:pt x="0" y="71"/>
                    </a:moveTo>
                    <a:lnTo>
                      <a:pt x="0" y="73"/>
                    </a:lnTo>
                    <a:lnTo>
                      <a:pt x="1" y="74"/>
                    </a:lnTo>
                    <a:lnTo>
                      <a:pt x="3" y="76"/>
                    </a:lnTo>
                    <a:lnTo>
                      <a:pt x="4" y="77"/>
                    </a:lnTo>
                    <a:lnTo>
                      <a:pt x="6" y="77"/>
                    </a:lnTo>
                    <a:lnTo>
                      <a:pt x="7" y="76"/>
                    </a:lnTo>
                    <a:lnTo>
                      <a:pt x="9" y="74"/>
                    </a:lnTo>
                    <a:lnTo>
                      <a:pt x="9" y="73"/>
                    </a:lnTo>
                    <a:lnTo>
                      <a:pt x="33" y="5"/>
                    </a:lnTo>
                    <a:lnTo>
                      <a:pt x="33" y="3"/>
                    </a:lnTo>
                    <a:lnTo>
                      <a:pt x="33" y="2"/>
                    </a:lnTo>
                    <a:lnTo>
                      <a:pt x="32" y="0"/>
                    </a:lnTo>
                    <a:lnTo>
                      <a:pt x="30" y="0"/>
                    </a:lnTo>
                    <a:lnTo>
                      <a:pt x="29" y="0"/>
                    </a:lnTo>
                    <a:lnTo>
                      <a:pt x="27" y="0"/>
                    </a:lnTo>
                    <a:lnTo>
                      <a:pt x="25" y="2"/>
                    </a:lnTo>
                    <a:lnTo>
                      <a:pt x="24" y="3"/>
                    </a:lnTo>
                    <a:lnTo>
                      <a:pt x="0" y="7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7" name="Freeform 93"/>
              <p:cNvSpPr/>
              <p:nvPr/>
            </p:nvSpPr>
            <p:spPr>
              <a:xfrm>
                <a:off x="3822" y="1477"/>
                <a:ext cx="33" cy="79"/>
              </a:xfrm>
              <a:custGeom>
                <a:avLst/>
                <a:gdLst>
                  <a:gd name="txL" fmla="*/ 0 w 33"/>
                  <a:gd name="txT" fmla="*/ 0 h 79"/>
                  <a:gd name="txR" fmla="*/ 33 w 33"/>
                  <a:gd name="txB" fmla="*/ 79 h 79"/>
                </a:gdLst>
                <a:ahLst/>
                <a:cxnLst>
                  <a:cxn ang="0">
                    <a:pos x="0" y="73"/>
                  </a:cxn>
                  <a:cxn ang="0">
                    <a:pos x="0" y="75"/>
                  </a:cxn>
                  <a:cxn ang="0">
                    <a:pos x="2" y="76"/>
                  </a:cxn>
                  <a:cxn ang="0">
                    <a:pos x="3" y="78"/>
                  </a:cxn>
                  <a:cxn ang="0">
                    <a:pos x="5" y="79"/>
                  </a:cxn>
                  <a:cxn ang="0">
                    <a:pos x="6" y="79"/>
                  </a:cxn>
                  <a:cxn ang="0">
                    <a:pos x="8" y="78"/>
                  </a:cxn>
                  <a:cxn ang="0">
                    <a:pos x="9" y="76"/>
                  </a:cxn>
                  <a:cxn ang="0">
                    <a:pos x="9" y="75"/>
                  </a:cxn>
                  <a:cxn ang="0">
                    <a:pos x="33" y="7"/>
                  </a:cxn>
                  <a:cxn ang="0">
                    <a:pos x="33" y="5"/>
                  </a:cxn>
                  <a:cxn ang="0">
                    <a:pos x="33" y="4"/>
                  </a:cxn>
                  <a:cxn ang="0">
                    <a:pos x="32" y="2"/>
                  </a:cxn>
                  <a:cxn ang="0">
                    <a:pos x="30" y="0"/>
                  </a:cxn>
                  <a:cxn ang="0">
                    <a:pos x="29" y="0"/>
                  </a:cxn>
                  <a:cxn ang="0">
                    <a:pos x="27" y="2"/>
                  </a:cxn>
                  <a:cxn ang="0">
                    <a:pos x="26" y="4"/>
                  </a:cxn>
                  <a:cxn ang="0">
                    <a:pos x="24" y="5"/>
                  </a:cxn>
                  <a:cxn ang="0">
                    <a:pos x="0" y="73"/>
                  </a:cxn>
                </a:cxnLst>
                <a:rect l="txL" t="txT" r="txR" b="txB"/>
                <a:pathLst>
                  <a:path w="33" h="79">
                    <a:moveTo>
                      <a:pt x="0" y="73"/>
                    </a:moveTo>
                    <a:lnTo>
                      <a:pt x="0" y="75"/>
                    </a:lnTo>
                    <a:lnTo>
                      <a:pt x="2" y="76"/>
                    </a:lnTo>
                    <a:lnTo>
                      <a:pt x="3" y="78"/>
                    </a:lnTo>
                    <a:lnTo>
                      <a:pt x="5" y="79"/>
                    </a:lnTo>
                    <a:lnTo>
                      <a:pt x="6" y="79"/>
                    </a:lnTo>
                    <a:lnTo>
                      <a:pt x="8" y="78"/>
                    </a:lnTo>
                    <a:lnTo>
                      <a:pt x="9" y="76"/>
                    </a:lnTo>
                    <a:lnTo>
                      <a:pt x="9" y="75"/>
                    </a:lnTo>
                    <a:lnTo>
                      <a:pt x="33" y="7"/>
                    </a:lnTo>
                    <a:lnTo>
                      <a:pt x="33" y="5"/>
                    </a:lnTo>
                    <a:lnTo>
                      <a:pt x="33" y="4"/>
                    </a:lnTo>
                    <a:lnTo>
                      <a:pt x="32" y="2"/>
                    </a:lnTo>
                    <a:lnTo>
                      <a:pt x="30" y="0"/>
                    </a:lnTo>
                    <a:lnTo>
                      <a:pt x="29" y="0"/>
                    </a:lnTo>
                    <a:lnTo>
                      <a:pt x="27" y="2"/>
                    </a:lnTo>
                    <a:lnTo>
                      <a:pt x="26" y="4"/>
                    </a:lnTo>
                    <a:lnTo>
                      <a:pt x="24"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8" name="Freeform 94"/>
              <p:cNvSpPr/>
              <p:nvPr/>
            </p:nvSpPr>
            <p:spPr>
              <a:xfrm>
                <a:off x="3855" y="1383"/>
                <a:ext cx="34" cy="78"/>
              </a:xfrm>
              <a:custGeom>
                <a:avLst/>
                <a:gdLst>
                  <a:gd name="txL" fmla="*/ 0 w 34"/>
                  <a:gd name="txT" fmla="*/ 0 h 78"/>
                  <a:gd name="txR" fmla="*/ 34 w 34"/>
                  <a:gd name="txB" fmla="*/ 78 h 78"/>
                </a:gdLst>
                <a:ahLst/>
                <a:cxnLst>
                  <a:cxn ang="0">
                    <a:pos x="0" y="73"/>
                  </a:cxn>
                  <a:cxn ang="0">
                    <a:pos x="0" y="75"/>
                  </a:cxn>
                  <a:cxn ang="0">
                    <a:pos x="2" y="76"/>
                  </a:cxn>
                  <a:cxn ang="0">
                    <a:pos x="3" y="78"/>
                  </a:cxn>
                  <a:cxn ang="0">
                    <a:pos x="5" y="78"/>
                  </a:cxn>
                  <a:cxn ang="0">
                    <a:pos x="7" y="78"/>
                  </a:cxn>
                  <a:cxn ang="0">
                    <a:pos x="8" y="78"/>
                  </a:cxn>
                  <a:cxn ang="0">
                    <a:pos x="10" y="76"/>
                  </a:cxn>
                  <a:cxn ang="0">
                    <a:pos x="10" y="75"/>
                  </a:cxn>
                  <a:cxn ang="0">
                    <a:pos x="34" y="6"/>
                  </a:cxn>
                  <a:cxn ang="0">
                    <a:pos x="34" y="5"/>
                  </a:cxn>
                  <a:cxn ang="0">
                    <a:pos x="34" y="3"/>
                  </a:cxn>
                  <a:cxn ang="0">
                    <a:pos x="32" y="2"/>
                  </a:cxn>
                  <a:cxn ang="0">
                    <a:pos x="31" y="0"/>
                  </a:cxn>
                  <a:cxn ang="0">
                    <a:pos x="29" y="0"/>
                  </a:cxn>
                  <a:cxn ang="0">
                    <a:pos x="28" y="2"/>
                  </a:cxn>
                  <a:cxn ang="0">
                    <a:pos x="26" y="3"/>
                  </a:cxn>
                  <a:cxn ang="0">
                    <a:pos x="25" y="5"/>
                  </a:cxn>
                  <a:cxn ang="0">
                    <a:pos x="0" y="73"/>
                  </a:cxn>
                </a:cxnLst>
                <a:rect l="txL" t="txT" r="txR" b="txB"/>
                <a:pathLst>
                  <a:path w="34" h="78">
                    <a:moveTo>
                      <a:pt x="0" y="73"/>
                    </a:moveTo>
                    <a:lnTo>
                      <a:pt x="0" y="75"/>
                    </a:lnTo>
                    <a:lnTo>
                      <a:pt x="2" y="76"/>
                    </a:lnTo>
                    <a:lnTo>
                      <a:pt x="3" y="78"/>
                    </a:lnTo>
                    <a:lnTo>
                      <a:pt x="5" y="78"/>
                    </a:lnTo>
                    <a:lnTo>
                      <a:pt x="7" y="78"/>
                    </a:lnTo>
                    <a:lnTo>
                      <a:pt x="8" y="78"/>
                    </a:lnTo>
                    <a:lnTo>
                      <a:pt x="10" y="76"/>
                    </a:lnTo>
                    <a:lnTo>
                      <a:pt x="10" y="75"/>
                    </a:lnTo>
                    <a:lnTo>
                      <a:pt x="34" y="6"/>
                    </a:lnTo>
                    <a:lnTo>
                      <a:pt x="34" y="5"/>
                    </a:lnTo>
                    <a:lnTo>
                      <a:pt x="34" y="3"/>
                    </a:lnTo>
                    <a:lnTo>
                      <a:pt x="32" y="2"/>
                    </a:lnTo>
                    <a:lnTo>
                      <a:pt x="31" y="0"/>
                    </a:lnTo>
                    <a:lnTo>
                      <a:pt x="29" y="0"/>
                    </a:lnTo>
                    <a:lnTo>
                      <a:pt x="28" y="2"/>
                    </a:lnTo>
                    <a:lnTo>
                      <a:pt x="26" y="3"/>
                    </a:lnTo>
                    <a:lnTo>
                      <a:pt x="25"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19" name="Freeform 95"/>
              <p:cNvSpPr/>
              <p:nvPr/>
            </p:nvSpPr>
            <p:spPr>
              <a:xfrm>
                <a:off x="3889" y="1289"/>
                <a:ext cx="35" cy="78"/>
              </a:xfrm>
              <a:custGeom>
                <a:avLst/>
                <a:gdLst>
                  <a:gd name="txL" fmla="*/ 0 w 35"/>
                  <a:gd name="txT" fmla="*/ 0 h 78"/>
                  <a:gd name="txR" fmla="*/ 35 w 35"/>
                  <a:gd name="txB" fmla="*/ 78 h 78"/>
                </a:gdLst>
                <a:ahLst/>
                <a:cxnLst>
                  <a:cxn ang="0">
                    <a:pos x="0" y="73"/>
                  </a:cxn>
                  <a:cxn ang="0">
                    <a:pos x="0" y="75"/>
                  </a:cxn>
                  <a:cxn ang="0">
                    <a:pos x="1" y="76"/>
                  </a:cxn>
                  <a:cxn ang="0">
                    <a:pos x="3" y="78"/>
                  </a:cxn>
                  <a:cxn ang="0">
                    <a:pos x="4" y="78"/>
                  </a:cxn>
                  <a:cxn ang="0">
                    <a:pos x="6" y="78"/>
                  </a:cxn>
                  <a:cxn ang="0">
                    <a:pos x="7" y="78"/>
                  </a:cxn>
                  <a:cxn ang="0">
                    <a:pos x="9" y="76"/>
                  </a:cxn>
                  <a:cxn ang="0">
                    <a:pos x="9" y="75"/>
                  </a:cxn>
                  <a:cxn ang="0">
                    <a:pos x="35" y="6"/>
                  </a:cxn>
                  <a:cxn ang="0">
                    <a:pos x="35" y="5"/>
                  </a:cxn>
                  <a:cxn ang="0">
                    <a:pos x="33" y="3"/>
                  </a:cxn>
                  <a:cxn ang="0">
                    <a:pos x="32" y="2"/>
                  </a:cxn>
                  <a:cxn ang="0">
                    <a:pos x="30" y="0"/>
                  </a:cxn>
                  <a:cxn ang="0">
                    <a:pos x="29" y="0"/>
                  </a:cxn>
                  <a:cxn ang="0">
                    <a:pos x="27" y="2"/>
                  </a:cxn>
                  <a:cxn ang="0">
                    <a:pos x="26" y="3"/>
                  </a:cxn>
                  <a:cxn ang="0">
                    <a:pos x="26" y="5"/>
                  </a:cxn>
                  <a:cxn ang="0">
                    <a:pos x="0" y="73"/>
                  </a:cxn>
                </a:cxnLst>
                <a:rect l="txL" t="txT" r="txR" b="txB"/>
                <a:pathLst>
                  <a:path w="35" h="78">
                    <a:moveTo>
                      <a:pt x="0" y="73"/>
                    </a:moveTo>
                    <a:lnTo>
                      <a:pt x="0" y="75"/>
                    </a:lnTo>
                    <a:lnTo>
                      <a:pt x="1" y="76"/>
                    </a:lnTo>
                    <a:lnTo>
                      <a:pt x="3" y="78"/>
                    </a:lnTo>
                    <a:lnTo>
                      <a:pt x="4" y="78"/>
                    </a:lnTo>
                    <a:lnTo>
                      <a:pt x="6" y="78"/>
                    </a:lnTo>
                    <a:lnTo>
                      <a:pt x="7" y="78"/>
                    </a:lnTo>
                    <a:lnTo>
                      <a:pt x="9" y="76"/>
                    </a:lnTo>
                    <a:lnTo>
                      <a:pt x="9" y="75"/>
                    </a:lnTo>
                    <a:lnTo>
                      <a:pt x="35" y="6"/>
                    </a:lnTo>
                    <a:lnTo>
                      <a:pt x="35" y="5"/>
                    </a:lnTo>
                    <a:lnTo>
                      <a:pt x="33" y="3"/>
                    </a:lnTo>
                    <a:lnTo>
                      <a:pt x="32" y="2"/>
                    </a:lnTo>
                    <a:lnTo>
                      <a:pt x="30" y="0"/>
                    </a:lnTo>
                    <a:lnTo>
                      <a:pt x="29" y="0"/>
                    </a:lnTo>
                    <a:lnTo>
                      <a:pt x="27" y="2"/>
                    </a:lnTo>
                    <a:lnTo>
                      <a:pt x="26" y="3"/>
                    </a:lnTo>
                    <a:lnTo>
                      <a:pt x="26" y="5"/>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0" name="Freeform 96"/>
              <p:cNvSpPr/>
              <p:nvPr/>
            </p:nvSpPr>
            <p:spPr>
              <a:xfrm>
                <a:off x="3924" y="1195"/>
                <a:ext cx="33" cy="78"/>
              </a:xfrm>
              <a:custGeom>
                <a:avLst/>
                <a:gdLst>
                  <a:gd name="txL" fmla="*/ 0 w 33"/>
                  <a:gd name="txT" fmla="*/ 0 h 78"/>
                  <a:gd name="txR" fmla="*/ 33 w 33"/>
                  <a:gd name="txB" fmla="*/ 78 h 78"/>
                </a:gdLst>
                <a:ahLst/>
                <a:cxnLst>
                  <a:cxn ang="0">
                    <a:pos x="0" y="73"/>
                  </a:cxn>
                  <a:cxn ang="0">
                    <a:pos x="0" y="75"/>
                  </a:cxn>
                  <a:cxn ang="0">
                    <a:pos x="0" y="76"/>
                  </a:cxn>
                  <a:cxn ang="0">
                    <a:pos x="1" y="78"/>
                  </a:cxn>
                  <a:cxn ang="0">
                    <a:pos x="3" y="78"/>
                  </a:cxn>
                  <a:cxn ang="0">
                    <a:pos x="4" y="78"/>
                  </a:cxn>
                  <a:cxn ang="0">
                    <a:pos x="6" y="78"/>
                  </a:cxn>
                  <a:cxn ang="0">
                    <a:pos x="7" y="76"/>
                  </a:cxn>
                  <a:cxn ang="0">
                    <a:pos x="9" y="75"/>
                  </a:cxn>
                  <a:cxn ang="0">
                    <a:pos x="33" y="5"/>
                  </a:cxn>
                  <a:cxn ang="0">
                    <a:pos x="33" y="3"/>
                  </a:cxn>
                  <a:cxn ang="0">
                    <a:pos x="32" y="2"/>
                  </a:cxn>
                  <a:cxn ang="0">
                    <a:pos x="30" y="0"/>
                  </a:cxn>
                  <a:cxn ang="0">
                    <a:pos x="29" y="0"/>
                  </a:cxn>
                  <a:cxn ang="0">
                    <a:pos x="27" y="0"/>
                  </a:cxn>
                  <a:cxn ang="0">
                    <a:pos x="26" y="0"/>
                  </a:cxn>
                  <a:cxn ang="0">
                    <a:pos x="24" y="2"/>
                  </a:cxn>
                  <a:cxn ang="0">
                    <a:pos x="24" y="3"/>
                  </a:cxn>
                  <a:cxn ang="0">
                    <a:pos x="0" y="73"/>
                  </a:cxn>
                </a:cxnLst>
                <a:rect l="txL" t="txT" r="txR" b="txB"/>
                <a:pathLst>
                  <a:path w="33" h="78">
                    <a:moveTo>
                      <a:pt x="0" y="73"/>
                    </a:moveTo>
                    <a:lnTo>
                      <a:pt x="0" y="75"/>
                    </a:lnTo>
                    <a:lnTo>
                      <a:pt x="0" y="76"/>
                    </a:lnTo>
                    <a:lnTo>
                      <a:pt x="1" y="78"/>
                    </a:lnTo>
                    <a:lnTo>
                      <a:pt x="3" y="78"/>
                    </a:lnTo>
                    <a:lnTo>
                      <a:pt x="4" y="78"/>
                    </a:lnTo>
                    <a:lnTo>
                      <a:pt x="6" y="78"/>
                    </a:lnTo>
                    <a:lnTo>
                      <a:pt x="7" y="76"/>
                    </a:lnTo>
                    <a:lnTo>
                      <a:pt x="9" y="75"/>
                    </a:lnTo>
                    <a:lnTo>
                      <a:pt x="33" y="5"/>
                    </a:lnTo>
                    <a:lnTo>
                      <a:pt x="33" y="3"/>
                    </a:lnTo>
                    <a:lnTo>
                      <a:pt x="32" y="2"/>
                    </a:lnTo>
                    <a:lnTo>
                      <a:pt x="30" y="0"/>
                    </a:lnTo>
                    <a:lnTo>
                      <a:pt x="29" y="0"/>
                    </a:lnTo>
                    <a:lnTo>
                      <a:pt x="27" y="0"/>
                    </a:lnTo>
                    <a:lnTo>
                      <a:pt x="26" y="0"/>
                    </a:lnTo>
                    <a:lnTo>
                      <a:pt x="24" y="2"/>
                    </a:lnTo>
                    <a:lnTo>
                      <a:pt x="24" y="3"/>
                    </a:lnTo>
                    <a:lnTo>
                      <a:pt x="0" y="7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1" name="Freeform 97"/>
              <p:cNvSpPr/>
              <p:nvPr/>
            </p:nvSpPr>
            <p:spPr>
              <a:xfrm>
                <a:off x="3957" y="1101"/>
                <a:ext cx="34" cy="78"/>
              </a:xfrm>
              <a:custGeom>
                <a:avLst/>
                <a:gdLst>
                  <a:gd name="txL" fmla="*/ 0 w 34"/>
                  <a:gd name="txT" fmla="*/ 0 h 78"/>
                  <a:gd name="txR" fmla="*/ 34 w 34"/>
                  <a:gd name="txB" fmla="*/ 78 h 78"/>
                </a:gdLst>
                <a:ahLst/>
                <a:cxnLst>
                  <a:cxn ang="0">
                    <a:pos x="0" y="72"/>
                  </a:cxn>
                  <a:cxn ang="0">
                    <a:pos x="0" y="73"/>
                  </a:cxn>
                  <a:cxn ang="0">
                    <a:pos x="0" y="75"/>
                  </a:cxn>
                  <a:cxn ang="0">
                    <a:pos x="2" y="76"/>
                  </a:cxn>
                  <a:cxn ang="0">
                    <a:pos x="3" y="78"/>
                  </a:cxn>
                  <a:cxn ang="0">
                    <a:pos x="5" y="78"/>
                  </a:cxn>
                  <a:cxn ang="0">
                    <a:pos x="6" y="76"/>
                  </a:cxn>
                  <a:cxn ang="0">
                    <a:pos x="8" y="75"/>
                  </a:cxn>
                  <a:cxn ang="0">
                    <a:pos x="9" y="73"/>
                  </a:cxn>
                  <a:cxn ang="0">
                    <a:pos x="34" y="5"/>
                  </a:cxn>
                  <a:cxn ang="0">
                    <a:pos x="34" y="3"/>
                  </a:cxn>
                  <a:cxn ang="0">
                    <a:pos x="32" y="2"/>
                  </a:cxn>
                  <a:cxn ang="0">
                    <a:pos x="30" y="0"/>
                  </a:cxn>
                  <a:cxn ang="0">
                    <a:pos x="29" y="0"/>
                  </a:cxn>
                  <a:cxn ang="0">
                    <a:pos x="27" y="0"/>
                  </a:cxn>
                  <a:cxn ang="0">
                    <a:pos x="26" y="0"/>
                  </a:cxn>
                  <a:cxn ang="0">
                    <a:pos x="24" y="2"/>
                  </a:cxn>
                  <a:cxn ang="0">
                    <a:pos x="24" y="3"/>
                  </a:cxn>
                  <a:cxn ang="0">
                    <a:pos x="0" y="72"/>
                  </a:cxn>
                </a:cxnLst>
                <a:rect l="txL" t="txT" r="txR" b="txB"/>
                <a:pathLst>
                  <a:path w="34" h="78">
                    <a:moveTo>
                      <a:pt x="0" y="72"/>
                    </a:moveTo>
                    <a:lnTo>
                      <a:pt x="0" y="73"/>
                    </a:lnTo>
                    <a:lnTo>
                      <a:pt x="0" y="75"/>
                    </a:lnTo>
                    <a:lnTo>
                      <a:pt x="2" y="76"/>
                    </a:lnTo>
                    <a:lnTo>
                      <a:pt x="3" y="78"/>
                    </a:lnTo>
                    <a:lnTo>
                      <a:pt x="5" y="78"/>
                    </a:lnTo>
                    <a:lnTo>
                      <a:pt x="6" y="76"/>
                    </a:lnTo>
                    <a:lnTo>
                      <a:pt x="8" y="75"/>
                    </a:lnTo>
                    <a:lnTo>
                      <a:pt x="9" y="73"/>
                    </a:lnTo>
                    <a:lnTo>
                      <a:pt x="34" y="5"/>
                    </a:lnTo>
                    <a:lnTo>
                      <a:pt x="34" y="3"/>
                    </a:lnTo>
                    <a:lnTo>
                      <a:pt x="32" y="2"/>
                    </a:lnTo>
                    <a:lnTo>
                      <a:pt x="30" y="0"/>
                    </a:lnTo>
                    <a:lnTo>
                      <a:pt x="29" y="0"/>
                    </a:lnTo>
                    <a:lnTo>
                      <a:pt x="27" y="0"/>
                    </a:lnTo>
                    <a:lnTo>
                      <a:pt x="26" y="0"/>
                    </a:lnTo>
                    <a:lnTo>
                      <a:pt x="24" y="2"/>
                    </a:lnTo>
                    <a:lnTo>
                      <a:pt x="24" y="3"/>
                    </a:lnTo>
                    <a:lnTo>
                      <a:pt x="0" y="72"/>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2" name="Freeform 98"/>
              <p:cNvSpPr/>
              <p:nvPr/>
            </p:nvSpPr>
            <p:spPr>
              <a:xfrm>
                <a:off x="3991" y="1007"/>
                <a:ext cx="33" cy="78"/>
              </a:xfrm>
              <a:custGeom>
                <a:avLst/>
                <a:gdLst>
                  <a:gd name="txL" fmla="*/ 0 w 33"/>
                  <a:gd name="txT" fmla="*/ 0 h 78"/>
                  <a:gd name="txR" fmla="*/ 33 w 33"/>
                  <a:gd name="txB" fmla="*/ 78 h 78"/>
                </a:gdLst>
                <a:ahLst/>
                <a:cxnLst>
                  <a:cxn ang="0">
                    <a:pos x="0" y="71"/>
                  </a:cxn>
                  <a:cxn ang="0">
                    <a:pos x="0" y="73"/>
                  </a:cxn>
                  <a:cxn ang="0">
                    <a:pos x="0" y="75"/>
                  </a:cxn>
                  <a:cxn ang="0">
                    <a:pos x="1" y="76"/>
                  </a:cxn>
                  <a:cxn ang="0">
                    <a:pos x="3" y="78"/>
                  </a:cxn>
                  <a:cxn ang="0">
                    <a:pos x="4" y="78"/>
                  </a:cxn>
                  <a:cxn ang="0">
                    <a:pos x="6" y="76"/>
                  </a:cxn>
                  <a:cxn ang="0">
                    <a:pos x="7" y="75"/>
                  </a:cxn>
                  <a:cxn ang="0">
                    <a:pos x="9" y="73"/>
                  </a:cxn>
                  <a:cxn ang="0">
                    <a:pos x="33" y="5"/>
                  </a:cxn>
                  <a:cxn ang="0">
                    <a:pos x="33" y="3"/>
                  </a:cxn>
                  <a:cxn ang="0">
                    <a:pos x="33" y="2"/>
                  </a:cxn>
                  <a:cxn ang="0">
                    <a:pos x="31" y="0"/>
                  </a:cxn>
                  <a:cxn ang="0">
                    <a:pos x="30" y="0"/>
                  </a:cxn>
                  <a:cxn ang="0">
                    <a:pos x="28" y="0"/>
                  </a:cxn>
                  <a:cxn ang="0">
                    <a:pos x="27" y="0"/>
                  </a:cxn>
                  <a:cxn ang="0">
                    <a:pos x="25" y="2"/>
                  </a:cxn>
                  <a:cxn ang="0">
                    <a:pos x="24" y="3"/>
                  </a:cxn>
                  <a:cxn ang="0">
                    <a:pos x="0" y="71"/>
                  </a:cxn>
                </a:cxnLst>
                <a:rect l="txL" t="txT" r="txR" b="txB"/>
                <a:pathLst>
                  <a:path w="33" h="78">
                    <a:moveTo>
                      <a:pt x="0" y="71"/>
                    </a:moveTo>
                    <a:lnTo>
                      <a:pt x="0" y="73"/>
                    </a:lnTo>
                    <a:lnTo>
                      <a:pt x="0" y="75"/>
                    </a:lnTo>
                    <a:lnTo>
                      <a:pt x="1" y="76"/>
                    </a:lnTo>
                    <a:lnTo>
                      <a:pt x="3" y="78"/>
                    </a:lnTo>
                    <a:lnTo>
                      <a:pt x="4" y="78"/>
                    </a:lnTo>
                    <a:lnTo>
                      <a:pt x="6" y="76"/>
                    </a:lnTo>
                    <a:lnTo>
                      <a:pt x="7" y="75"/>
                    </a:lnTo>
                    <a:lnTo>
                      <a:pt x="9" y="73"/>
                    </a:lnTo>
                    <a:lnTo>
                      <a:pt x="33" y="5"/>
                    </a:lnTo>
                    <a:lnTo>
                      <a:pt x="33" y="3"/>
                    </a:lnTo>
                    <a:lnTo>
                      <a:pt x="33" y="2"/>
                    </a:lnTo>
                    <a:lnTo>
                      <a:pt x="31" y="0"/>
                    </a:lnTo>
                    <a:lnTo>
                      <a:pt x="30" y="0"/>
                    </a:lnTo>
                    <a:lnTo>
                      <a:pt x="28" y="0"/>
                    </a:lnTo>
                    <a:lnTo>
                      <a:pt x="27" y="0"/>
                    </a:lnTo>
                    <a:lnTo>
                      <a:pt x="25" y="2"/>
                    </a:lnTo>
                    <a:lnTo>
                      <a:pt x="24" y="3"/>
                    </a:lnTo>
                    <a:lnTo>
                      <a:pt x="0" y="7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3" name="Freeform 99"/>
              <p:cNvSpPr/>
              <p:nvPr/>
            </p:nvSpPr>
            <p:spPr>
              <a:xfrm>
                <a:off x="4024" y="912"/>
                <a:ext cx="33" cy="79"/>
              </a:xfrm>
              <a:custGeom>
                <a:avLst/>
                <a:gdLst>
                  <a:gd name="txL" fmla="*/ 0 w 33"/>
                  <a:gd name="txT" fmla="*/ 0 h 79"/>
                  <a:gd name="txR" fmla="*/ 33 w 33"/>
                  <a:gd name="txB" fmla="*/ 79 h 79"/>
                </a:gdLst>
                <a:ahLst/>
                <a:cxnLst>
                  <a:cxn ang="0">
                    <a:pos x="0" y="72"/>
                  </a:cxn>
                  <a:cxn ang="0">
                    <a:pos x="0" y="74"/>
                  </a:cxn>
                  <a:cxn ang="0">
                    <a:pos x="1" y="75"/>
                  </a:cxn>
                  <a:cxn ang="0">
                    <a:pos x="3" y="77"/>
                  </a:cxn>
                  <a:cxn ang="0">
                    <a:pos x="4" y="79"/>
                  </a:cxn>
                  <a:cxn ang="0">
                    <a:pos x="6" y="79"/>
                  </a:cxn>
                  <a:cxn ang="0">
                    <a:pos x="7" y="77"/>
                  </a:cxn>
                  <a:cxn ang="0">
                    <a:pos x="9" y="75"/>
                  </a:cxn>
                  <a:cxn ang="0">
                    <a:pos x="9" y="74"/>
                  </a:cxn>
                  <a:cxn ang="0">
                    <a:pos x="33" y="6"/>
                  </a:cxn>
                  <a:cxn ang="0">
                    <a:pos x="33" y="4"/>
                  </a:cxn>
                  <a:cxn ang="0">
                    <a:pos x="33" y="3"/>
                  </a:cxn>
                  <a:cxn ang="0">
                    <a:pos x="32" y="1"/>
                  </a:cxn>
                  <a:cxn ang="0">
                    <a:pos x="30" y="0"/>
                  </a:cxn>
                  <a:cxn ang="0">
                    <a:pos x="29" y="0"/>
                  </a:cxn>
                  <a:cxn ang="0">
                    <a:pos x="27" y="1"/>
                  </a:cxn>
                  <a:cxn ang="0">
                    <a:pos x="26" y="3"/>
                  </a:cxn>
                  <a:cxn ang="0">
                    <a:pos x="24" y="4"/>
                  </a:cxn>
                  <a:cxn ang="0">
                    <a:pos x="0" y="72"/>
                  </a:cxn>
                </a:cxnLst>
                <a:rect l="txL" t="txT" r="txR" b="txB"/>
                <a:pathLst>
                  <a:path w="33" h="79">
                    <a:moveTo>
                      <a:pt x="0" y="72"/>
                    </a:moveTo>
                    <a:lnTo>
                      <a:pt x="0" y="74"/>
                    </a:lnTo>
                    <a:lnTo>
                      <a:pt x="1" y="75"/>
                    </a:lnTo>
                    <a:lnTo>
                      <a:pt x="3" y="77"/>
                    </a:lnTo>
                    <a:lnTo>
                      <a:pt x="4" y="79"/>
                    </a:lnTo>
                    <a:lnTo>
                      <a:pt x="6" y="79"/>
                    </a:lnTo>
                    <a:lnTo>
                      <a:pt x="7" y="77"/>
                    </a:lnTo>
                    <a:lnTo>
                      <a:pt x="9" y="75"/>
                    </a:lnTo>
                    <a:lnTo>
                      <a:pt x="9" y="74"/>
                    </a:lnTo>
                    <a:lnTo>
                      <a:pt x="33" y="6"/>
                    </a:lnTo>
                    <a:lnTo>
                      <a:pt x="33" y="4"/>
                    </a:lnTo>
                    <a:lnTo>
                      <a:pt x="33" y="3"/>
                    </a:lnTo>
                    <a:lnTo>
                      <a:pt x="32" y="1"/>
                    </a:lnTo>
                    <a:lnTo>
                      <a:pt x="30" y="0"/>
                    </a:lnTo>
                    <a:lnTo>
                      <a:pt x="29" y="0"/>
                    </a:lnTo>
                    <a:lnTo>
                      <a:pt x="27" y="1"/>
                    </a:lnTo>
                    <a:lnTo>
                      <a:pt x="26" y="3"/>
                    </a:lnTo>
                    <a:lnTo>
                      <a:pt x="24" y="4"/>
                    </a:lnTo>
                    <a:lnTo>
                      <a:pt x="0" y="72"/>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4" name="Freeform 100"/>
              <p:cNvSpPr/>
              <p:nvPr/>
            </p:nvSpPr>
            <p:spPr>
              <a:xfrm>
                <a:off x="4057" y="818"/>
                <a:ext cx="34" cy="77"/>
              </a:xfrm>
              <a:custGeom>
                <a:avLst/>
                <a:gdLst>
                  <a:gd name="txL" fmla="*/ 0 w 34"/>
                  <a:gd name="txT" fmla="*/ 0 h 77"/>
                  <a:gd name="txR" fmla="*/ 34 w 34"/>
                  <a:gd name="txB" fmla="*/ 77 h 77"/>
                </a:gdLst>
                <a:ahLst/>
                <a:cxnLst>
                  <a:cxn ang="0">
                    <a:pos x="0" y="72"/>
                  </a:cxn>
                  <a:cxn ang="0">
                    <a:pos x="0" y="74"/>
                  </a:cxn>
                  <a:cxn ang="0">
                    <a:pos x="2" y="75"/>
                  </a:cxn>
                  <a:cxn ang="0">
                    <a:pos x="3" y="77"/>
                  </a:cxn>
                  <a:cxn ang="0">
                    <a:pos x="5" y="77"/>
                  </a:cxn>
                  <a:cxn ang="0">
                    <a:pos x="6" y="77"/>
                  </a:cxn>
                  <a:cxn ang="0">
                    <a:pos x="8" y="77"/>
                  </a:cxn>
                  <a:cxn ang="0">
                    <a:pos x="9" y="75"/>
                  </a:cxn>
                  <a:cxn ang="0">
                    <a:pos x="9" y="74"/>
                  </a:cxn>
                  <a:cxn ang="0">
                    <a:pos x="34" y="6"/>
                  </a:cxn>
                  <a:cxn ang="0">
                    <a:pos x="34" y="4"/>
                  </a:cxn>
                  <a:cxn ang="0">
                    <a:pos x="34" y="3"/>
                  </a:cxn>
                  <a:cxn ang="0">
                    <a:pos x="32" y="1"/>
                  </a:cxn>
                  <a:cxn ang="0">
                    <a:pos x="31" y="0"/>
                  </a:cxn>
                  <a:cxn ang="0">
                    <a:pos x="29" y="0"/>
                  </a:cxn>
                  <a:cxn ang="0">
                    <a:pos x="28" y="1"/>
                  </a:cxn>
                  <a:cxn ang="0">
                    <a:pos x="26" y="3"/>
                  </a:cxn>
                  <a:cxn ang="0">
                    <a:pos x="25" y="4"/>
                  </a:cxn>
                  <a:cxn ang="0">
                    <a:pos x="0" y="72"/>
                  </a:cxn>
                </a:cxnLst>
                <a:rect l="txL" t="txT" r="txR" b="txB"/>
                <a:pathLst>
                  <a:path w="34" h="77">
                    <a:moveTo>
                      <a:pt x="0" y="72"/>
                    </a:moveTo>
                    <a:lnTo>
                      <a:pt x="0" y="74"/>
                    </a:lnTo>
                    <a:lnTo>
                      <a:pt x="2" y="75"/>
                    </a:lnTo>
                    <a:lnTo>
                      <a:pt x="3" y="77"/>
                    </a:lnTo>
                    <a:lnTo>
                      <a:pt x="5" y="77"/>
                    </a:lnTo>
                    <a:lnTo>
                      <a:pt x="6" y="77"/>
                    </a:lnTo>
                    <a:lnTo>
                      <a:pt x="8" y="77"/>
                    </a:lnTo>
                    <a:lnTo>
                      <a:pt x="9" y="75"/>
                    </a:lnTo>
                    <a:lnTo>
                      <a:pt x="9" y="74"/>
                    </a:lnTo>
                    <a:lnTo>
                      <a:pt x="34" y="6"/>
                    </a:lnTo>
                    <a:lnTo>
                      <a:pt x="34" y="4"/>
                    </a:lnTo>
                    <a:lnTo>
                      <a:pt x="34" y="3"/>
                    </a:lnTo>
                    <a:lnTo>
                      <a:pt x="32" y="1"/>
                    </a:lnTo>
                    <a:lnTo>
                      <a:pt x="31" y="0"/>
                    </a:lnTo>
                    <a:lnTo>
                      <a:pt x="29" y="0"/>
                    </a:lnTo>
                    <a:lnTo>
                      <a:pt x="28" y="1"/>
                    </a:lnTo>
                    <a:lnTo>
                      <a:pt x="26" y="3"/>
                    </a:lnTo>
                    <a:lnTo>
                      <a:pt x="25" y="4"/>
                    </a:lnTo>
                    <a:lnTo>
                      <a:pt x="0" y="72"/>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5" name="Freeform 101"/>
              <p:cNvSpPr/>
              <p:nvPr/>
            </p:nvSpPr>
            <p:spPr>
              <a:xfrm>
                <a:off x="4047" y="714"/>
                <a:ext cx="94" cy="110"/>
              </a:xfrm>
              <a:custGeom>
                <a:avLst/>
                <a:gdLst>
                  <a:gd name="txL" fmla="*/ 0 w 94"/>
                  <a:gd name="txT" fmla="*/ 0 h 110"/>
                  <a:gd name="txR" fmla="*/ 94 w 94"/>
                  <a:gd name="txB" fmla="*/ 110 h 110"/>
                </a:gdLst>
                <a:ahLst/>
                <a:cxnLst>
                  <a:cxn ang="0">
                    <a:pos x="94" y="110"/>
                  </a:cxn>
                  <a:cxn ang="0">
                    <a:pos x="82" y="0"/>
                  </a:cxn>
                  <a:cxn ang="0">
                    <a:pos x="0" y="76"/>
                  </a:cxn>
                  <a:cxn ang="0">
                    <a:pos x="94" y="110"/>
                  </a:cxn>
                </a:cxnLst>
                <a:rect l="txL" t="txT" r="txR" b="txB"/>
                <a:pathLst>
                  <a:path w="94" h="110">
                    <a:moveTo>
                      <a:pt x="94" y="110"/>
                    </a:moveTo>
                    <a:lnTo>
                      <a:pt x="82" y="0"/>
                    </a:lnTo>
                    <a:lnTo>
                      <a:pt x="0" y="76"/>
                    </a:lnTo>
                    <a:lnTo>
                      <a:pt x="94" y="110"/>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grpSp>
        <p:grpSp>
          <p:nvGrpSpPr>
            <p:cNvPr id="1286226" name="Group 113"/>
            <p:cNvGrpSpPr/>
            <p:nvPr/>
          </p:nvGrpSpPr>
          <p:grpSpPr>
            <a:xfrm>
              <a:off x="7775" y="5508"/>
              <a:ext cx="3732" cy="1065"/>
              <a:chOff x="1846" y="1960"/>
              <a:chExt cx="692" cy="692"/>
            </a:xfrm>
          </p:grpSpPr>
          <p:sp>
            <p:nvSpPr>
              <p:cNvPr id="1286227" name="Freeform 103"/>
              <p:cNvSpPr/>
              <p:nvPr/>
            </p:nvSpPr>
            <p:spPr>
              <a:xfrm>
                <a:off x="1846" y="1960"/>
                <a:ext cx="61" cy="61"/>
              </a:xfrm>
              <a:custGeom>
                <a:avLst/>
                <a:gdLst>
                  <a:gd name="txL" fmla="*/ 0 w 61"/>
                  <a:gd name="txT" fmla="*/ 0 h 61"/>
                  <a:gd name="txR" fmla="*/ 61 w 61"/>
                  <a:gd name="txB" fmla="*/ 61 h 61"/>
                </a:gdLst>
                <a:ahLst/>
                <a:cxnLst>
                  <a:cxn ang="0">
                    <a:pos x="10" y="3"/>
                  </a:cxn>
                  <a:cxn ang="0">
                    <a:pos x="7" y="1"/>
                  </a:cxn>
                  <a:cxn ang="0">
                    <a:pos x="5" y="0"/>
                  </a:cxn>
                  <a:cxn ang="0">
                    <a:pos x="5" y="0"/>
                  </a:cxn>
                  <a:cxn ang="0">
                    <a:pos x="4" y="1"/>
                  </a:cxn>
                  <a:cxn ang="0">
                    <a:pos x="2" y="3"/>
                  </a:cxn>
                  <a:cxn ang="0">
                    <a:pos x="0" y="4"/>
                  </a:cxn>
                  <a:cxn ang="0">
                    <a:pos x="0" y="4"/>
                  </a:cxn>
                  <a:cxn ang="0">
                    <a:pos x="2" y="7"/>
                  </a:cxn>
                  <a:cxn ang="0">
                    <a:pos x="52" y="58"/>
                  </a:cxn>
                  <a:cxn ang="0">
                    <a:pos x="54" y="59"/>
                  </a:cxn>
                  <a:cxn ang="0">
                    <a:pos x="55" y="61"/>
                  </a:cxn>
                  <a:cxn ang="0">
                    <a:pos x="57" y="61"/>
                  </a:cxn>
                  <a:cxn ang="0">
                    <a:pos x="58" y="59"/>
                  </a:cxn>
                  <a:cxn ang="0">
                    <a:pos x="60" y="58"/>
                  </a:cxn>
                  <a:cxn ang="0">
                    <a:pos x="61" y="56"/>
                  </a:cxn>
                  <a:cxn ang="0">
                    <a:pos x="61" y="55"/>
                  </a:cxn>
                  <a:cxn ang="0">
                    <a:pos x="60" y="53"/>
                  </a:cxn>
                  <a:cxn ang="0">
                    <a:pos x="10" y="3"/>
                  </a:cxn>
                </a:cxnLst>
                <a:rect l="txL" t="txT" r="txR" b="txB"/>
                <a:pathLst>
                  <a:path w="61" h="61">
                    <a:moveTo>
                      <a:pt x="10" y="3"/>
                    </a:moveTo>
                    <a:lnTo>
                      <a:pt x="7" y="1"/>
                    </a:lnTo>
                    <a:lnTo>
                      <a:pt x="5" y="0"/>
                    </a:lnTo>
                    <a:lnTo>
                      <a:pt x="4" y="1"/>
                    </a:lnTo>
                    <a:lnTo>
                      <a:pt x="2" y="3"/>
                    </a:lnTo>
                    <a:lnTo>
                      <a:pt x="0" y="4"/>
                    </a:lnTo>
                    <a:lnTo>
                      <a:pt x="2" y="7"/>
                    </a:lnTo>
                    <a:lnTo>
                      <a:pt x="52" y="58"/>
                    </a:lnTo>
                    <a:lnTo>
                      <a:pt x="54" y="59"/>
                    </a:lnTo>
                    <a:lnTo>
                      <a:pt x="55" y="61"/>
                    </a:lnTo>
                    <a:lnTo>
                      <a:pt x="57" y="61"/>
                    </a:lnTo>
                    <a:lnTo>
                      <a:pt x="58" y="59"/>
                    </a:lnTo>
                    <a:lnTo>
                      <a:pt x="60" y="58"/>
                    </a:lnTo>
                    <a:lnTo>
                      <a:pt x="61" y="56"/>
                    </a:lnTo>
                    <a:lnTo>
                      <a:pt x="61" y="55"/>
                    </a:lnTo>
                    <a:lnTo>
                      <a:pt x="60" y="53"/>
                    </a:lnTo>
                    <a:lnTo>
                      <a:pt x="10"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8" name="Freeform 104"/>
              <p:cNvSpPr/>
              <p:nvPr/>
            </p:nvSpPr>
            <p:spPr>
              <a:xfrm>
                <a:off x="1918" y="2031"/>
                <a:ext cx="60" cy="61"/>
              </a:xfrm>
              <a:custGeom>
                <a:avLst/>
                <a:gdLst>
                  <a:gd name="txL" fmla="*/ 0 w 60"/>
                  <a:gd name="txT" fmla="*/ 0 h 61"/>
                  <a:gd name="txR" fmla="*/ 60 w 60"/>
                  <a:gd name="txB" fmla="*/ 61 h 61"/>
                </a:gdLst>
                <a:ahLst/>
                <a:cxnLst>
                  <a:cxn ang="0">
                    <a:pos x="7" y="2"/>
                  </a:cxn>
                  <a:cxn ang="0">
                    <a:pos x="6" y="0"/>
                  </a:cxn>
                  <a:cxn ang="0">
                    <a:pos x="4" y="0"/>
                  </a:cxn>
                  <a:cxn ang="0">
                    <a:pos x="3" y="0"/>
                  </a:cxn>
                  <a:cxn ang="0">
                    <a:pos x="1" y="0"/>
                  </a:cxn>
                  <a:cxn ang="0">
                    <a:pos x="0" y="2"/>
                  </a:cxn>
                  <a:cxn ang="0">
                    <a:pos x="0" y="3"/>
                  </a:cxn>
                  <a:cxn ang="0">
                    <a:pos x="0" y="5"/>
                  </a:cxn>
                  <a:cxn ang="0">
                    <a:pos x="0" y="6"/>
                  </a:cxn>
                  <a:cxn ang="0">
                    <a:pos x="51" y="58"/>
                  </a:cxn>
                  <a:cxn ang="0">
                    <a:pos x="53" y="59"/>
                  </a:cxn>
                  <a:cxn ang="0">
                    <a:pos x="54" y="61"/>
                  </a:cxn>
                  <a:cxn ang="0">
                    <a:pos x="56" y="61"/>
                  </a:cxn>
                  <a:cxn ang="0">
                    <a:pos x="57" y="59"/>
                  </a:cxn>
                  <a:cxn ang="0">
                    <a:pos x="59" y="58"/>
                  </a:cxn>
                  <a:cxn ang="0">
                    <a:pos x="60" y="56"/>
                  </a:cxn>
                  <a:cxn ang="0">
                    <a:pos x="60" y="55"/>
                  </a:cxn>
                  <a:cxn ang="0">
                    <a:pos x="59" y="53"/>
                  </a:cxn>
                  <a:cxn ang="0">
                    <a:pos x="7" y="2"/>
                  </a:cxn>
                </a:cxnLst>
                <a:rect l="txL" t="txT" r="txR" b="txB"/>
                <a:pathLst>
                  <a:path w="60" h="61">
                    <a:moveTo>
                      <a:pt x="7" y="2"/>
                    </a:moveTo>
                    <a:lnTo>
                      <a:pt x="6" y="0"/>
                    </a:lnTo>
                    <a:lnTo>
                      <a:pt x="4" y="0"/>
                    </a:lnTo>
                    <a:lnTo>
                      <a:pt x="3" y="0"/>
                    </a:lnTo>
                    <a:lnTo>
                      <a:pt x="1" y="0"/>
                    </a:lnTo>
                    <a:lnTo>
                      <a:pt x="0" y="2"/>
                    </a:lnTo>
                    <a:lnTo>
                      <a:pt x="0" y="3"/>
                    </a:lnTo>
                    <a:lnTo>
                      <a:pt x="0" y="5"/>
                    </a:lnTo>
                    <a:lnTo>
                      <a:pt x="0" y="6"/>
                    </a:lnTo>
                    <a:lnTo>
                      <a:pt x="51" y="58"/>
                    </a:lnTo>
                    <a:lnTo>
                      <a:pt x="53" y="59"/>
                    </a:lnTo>
                    <a:lnTo>
                      <a:pt x="54" y="61"/>
                    </a:lnTo>
                    <a:lnTo>
                      <a:pt x="56" y="61"/>
                    </a:lnTo>
                    <a:lnTo>
                      <a:pt x="57" y="59"/>
                    </a:lnTo>
                    <a:lnTo>
                      <a:pt x="59" y="58"/>
                    </a:lnTo>
                    <a:lnTo>
                      <a:pt x="60" y="56"/>
                    </a:lnTo>
                    <a:lnTo>
                      <a:pt x="60" y="55"/>
                    </a:lnTo>
                    <a:lnTo>
                      <a:pt x="59" y="53"/>
                    </a:lnTo>
                    <a:lnTo>
                      <a:pt x="7" y="2"/>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29" name="Freeform 105"/>
              <p:cNvSpPr/>
              <p:nvPr/>
            </p:nvSpPr>
            <p:spPr>
              <a:xfrm>
                <a:off x="1988" y="2101"/>
                <a:ext cx="60" cy="61"/>
              </a:xfrm>
              <a:custGeom>
                <a:avLst/>
                <a:gdLst>
                  <a:gd name="txL" fmla="*/ 0 w 60"/>
                  <a:gd name="txT" fmla="*/ 0 h 61"/>
                  <a:gd name="txR" fmla="*/ 60 w 60"/>
                  <a:gd name="txB" fmla="*/ 61 h 61"/>
                </a:gdLst>
                <a:ahLst/>
                <a:cxnLst>
                  <a:cxn ang="0">
                    <a:pos x="9" y="3"/>
                  </a:cxn>
                  <a:cxn ang="0">
                    <a:pos x="7" y="1"/>
                  </a:cxn>
                  <a:cxn ang="0">
                    <a:pos x="6" y="0"/>
                  </a:cxn>
                  <a:cxn ang="0">
                    <a:pos x="4" y="0"/>
                  </a:cxn>
                  <a:cxn ang="0">
                    <a:pos x="3" y="1"/>
                  </a:cxn>
                  <a:cxn ang="0">
                    <a:pos x="1" y="3"/>
                  </a:cxn>
                  <a:cxn ang="0">
                    <a:pos x="0" y="5"/>
                  </a:cxn>
                  <a:cxn ang="0">
                    <a:pos x="0" y="6"/>
                  </a:cxn>
                  <a:cxn ang="0">
                    <a:pos x="1" y="8"/>
                  </a:cxn>
                  <a:cxn ang="0">
                    <a:pos x="53" y="59"/>
                  </a:cxn>
                  <a:cxn ang="0">
                    <a:pos x="54" y="61"/>
                  </a:cxn>
                  <a:cxn ang="0">
                    <a:pos x="56" y="61"/>
                  </a:cxn>
                  <a:cxn ang="0">
                    <a:pos x="57" y="61"/>
                  </a:cxn>
                  <a:cxn ang="0">
                    <a:pos x="59" y="61"/>
                  </a:cxn>
                  <a:cxn ang="0">
                    <a:pos x="60" y="59"/>
                  </a:cxn>
                  <a:cxn ang="0">
                    <a:pos x="60" y="58"/>
                  </a:cxn>
                  <a:cxn ang="0">
                    <a:pos x="60" y="56"/>
                  </a:cxn>
                  <a:cxn ang="0">
                    <a:pos x="60" y="55"/>
                  </a:cxn>
                  <a:cxn ang="0">
                    <a:pos x="9" y="3"/>
                  </a:cxn>
                </a:cxnLst>
                <a:rect l="txL" t="txT" r="txR" b="txB"/>
                <a:pathLst>
                  <a:path w="60" h="61">
                    <a:moveTo>
                      <a:pt x="9" y="3"/>
                    </a:moveTo>
                    <a:lnTo>
                      <a:pt x="7" y="1"/>
                    </a:lnTo>
                    <a:lnTo>
                      <a:pt x="6" y="0"/>
                    </a:lnTo>
                    <a:lnTo>
                      <a:pt x="4" y="0"/>
                    </a:lnTo>
                    <a:lnTo>
                      <a:pt x="3" y="1"/>
                    </a:lnTo>
                    <a:lnTo>
                      <a:pt x="1" y="3"/>
                    </a:lnTo>
                    <a:lnTo>
                      <a:pt x="0" y="5"/>
                    </a:lnTo>
                    <a:lnTo>
                      <a:pt x="0" y="6"/>
                    </a:lnTo>
                    <a:lnTo>
                      <a:pt x="1" y="8"/>
                    </a:lnTo>
                    <a:lnTo>
                      <a:pt x="53" y="59"/>
                    </a:lnTo>
                    <a:lnTo>
                      <a:pt x="54" y="61"/>
                    </a:lnTo>
                    <a:lnTo>
                      <a:pt x="56" y="61"/>
                    </a:lnTo>
                    <a:lnTo>
                      <a:pt x="57" y="61"/>
                    </a:lnTo>
                    <a:lnTo>
                      <a:pt x="59" y="61"/>
                    </a:lnTo>
                    <a:lnTo>
                      <a:pt x="60" y="59"/>
                    </a:lnTo>
                    <a:lnTo>
                      <a:pt x="60" y="58"/>
                    </a:lnTo>
                    <a:lnTo>
                      <a:pt x="60" y="56"/>
                    </a:lnTo>
                    <a:lnTo>
                      <a:pt x="60" y="55"/>
                    </a:lnTo>
                    <a:lnTo>
                      <a:pt x="9"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0" name="Freeform 106"/>
              <p:cNvSpPr/>
              <p:nvPr/>
            </p:nvSpPr>
            <p:spPr>
              <a:xfrm>
                <a:off x="2059" y="2172"/>
                <a:ext cx="61" cy="61"/>
              </a:xfrm>
              <a:custGeom>
                <a:avLst/>
                <a:gdLst>
                  <a:gd name="txL" fmla="*/ 0 w 61"/>
                  <a:gd name="txT" fmla="*/ 0 h 61"/>
                  <a:gd name="txR" fmla="*/ 61 w 61"/>
                  <a:gd name="txB" fmla="*/ 61 h 61"/>
                </a:gdLst>
                <a:ahLst/>
                <a:cxnLst>
                  <a:cxn ang="0">
                    <a:pos x="9" y="3"/>
                  </a:cxn>
                  <a:cxn ang="0">
                    <a:pos x="6" y="2"/>
                  </a:cxn>
                  <a:cxn ang="0">
                    <a:pos x="4" y="0"/>
                  </a:cxn>
                  <a:cxn ang="0">
                    <a:pos x="4" y="0"/>
                  </a:cxn>
                  <a:cxn ang="0">
                    <a:pos x="3" y="2"/>
                  </a:cxn>
                  <a:cxn ang="0">
                    <a:pos x="1" y="3"/>
                  </a:cxn>
                  <a:cxn ang="0">
                    <a:pos x="0" y="5"/>
                  </a:cxn>
                  <a:cxn ang="0">
                    <a:pos x="0" y="5"/>
                  </a:cxn>
                  <a:cxn ang="0">
                    <a:pos x="1" y="8"/>
                  </a:cxn>
                  <a:cxn ang="0">
                    <a:pos x="51" y="58"/>
                  </a:cxn>
                  <a:cxn ang="0">
                    <a:pos x="53" y="59"/>
                  </a:cxn>
                  <a:cxn ang="0">
                    <a:pos x="55" y="61"/>
                  </a:cxn>
                  <a:cxn ang="0">
                    <a:pos x="56" y="61"/>
                  </a:cxn>
                  <a:cxn ang="0">
                    <a:pos x="58" y="59"/>
                  </a:cxn>
                  <a:cxn ang="0">
                    <a:pos x="59" y="58"/>
                  </a:cxn>
                  <a:cxn ang="0">
                    <a:pos x="61" y="56"/>
                  </a:cxn>
                  <a:cxn ang="0">
                    <a:pos x="61" y="55"/>
                  </a:cxn>
                  <a:cxn ang="0">
                    <a:pos x="59" y="53"/>
                  </a:cxn>
                  <a:cxn ang="0">
                    <a:pos x="9" y="3"/>
                  </a:cxn>
                </a:cxnLst>
                <a:rect l="txL" t="txT" r="txR" b="txB"/>
                <a:pathLst>
                  <a:path w="61" h="61">
                    <a:moveTo>
                      <a:pt x="9" y="3"/>
                    </a:moveTo>
                    <a:lnTo>
                      <a:pt x="6" y="2"/>
                    </a:lnTo>
                    <a:lnTo>
                      <a:pt x="4" y="0"/>
                    </a:lnTo>
                    <a:lnTo>
                      <a:pt x="3" y="2"/>
                    </a:lnTo>
                    <a:lnTo>
                      <a:pt x="1" y="3"/>
                    </a:lnTo>
                    <a:lnTo>
                      <a:pt x="0" y="5"/>
                    </a:lnTo>
                    <a:lnTo>
                      <a:pt x="1" y="8"/>
                    </a:lnTo>
                    <a:lnTo>
                      <a:pt x="51" y="58"/>
                    </a:lnTo>
                    <a:lnTo>
                      <a:pt x="53" y="59"/>
                    </a:lnTo>
                    <a:lnTo>
                      <a:pt x="55" y="61"/>
                    </a:lnTo>
                    <a:lnTo>
                      <a:pt x="56" y="61"/>
                    </a:lnTo>
                    <a:lnTo>
                      <a:pt x="58" y="59"/>
                    </a:lnTo>
                    <a:lnTo>
                      <a:pt x="59" y="58"/>
                    </a:lnTo>
                    <a:lnTo>
                      <a:pt x="61" y="56"/>
                    </a:lnTo>
                    <a:lnTo>
                      <a:pt x="61" y="55"/>
                    </a:lnTo>
                    <a:lnTo>
                      <a:pt x="59" y="53"/>
                    </a:lnTo>
                    <a:lnTo>
                      <a:pt x="9"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1" name="Freeform 107"/>
              <p:cNvSpPr/>
              <p:nvPr/>
            </p:nvSpPr>
            <p:spPr>
              <a:xfrm>
                <a:off x="2130" y="2244"/>
                <a:ext cx="61" cy="60"/>
              </a:xfrm>
              <a:custGeom>
                <a:avLst/>
                <a:gdLst>
                  <a:gd name="txL" fmla="*/ 0 w 61"/>
                  <a:gd name="txT" fmla="*/ 0 h 60"/>
                  <a:gd name="txR" fmla="*/ 61 w 61"/>
                  <a:gd name="txB" fmla="*/ 60 h 60"/>
                </a:gdLst>
                <a:ahLst/>
                <a:cxnLst>
                  <a:cxn ang="0">
                    <a:pos x="8" y="1"/>
                  </a:cxn>
                  <a:cxn ang="0">
                    <a:pos x="6" y="0"/>
                  </a:cxn>
                  <a:cxn ang="0">
                    <a:pos x="5" y="0"/>
                  </a:cxn>
                  <a:cxn ang="0">
                    <a:pos x="3" y="0"/>
                  </a:cxn>
                  <a:cxn ang="0">
                    <a:pos x="2" y="0"/>
                  </a:cxn>
                  <a:cxn ang="0">
                    <a:pos x="0" y="1"/>
                  </a:cxn>
                  <a:cxn ang="0">
                    <a:pos x="0" y="3"/>
                  </a:cxn>
                  <a:cxn ang="0">
                    <a:pos x="0" y="4"/>
                  </a:cxn>
                  <a:cxn ang="0">
                    <a:pos x="0" y="6"/>
                  </a:cxn>
                  <a:cxn ang="0">
                    <a:pos x="52" y="57"/>
                  </a:cxn>
                  <a:cxn ang="0">
                    <a:pos x="53" y="59"/>
                  </a:cxn>
                  <a:cxn ang="0">
                    <a:pos x="55" y="60"/>
                  </a:cxn>
                  <a:cxn ang="0">
                    <a:pos x="56" y="60"/>
                  </a:cxn>
                  <a:cxn ang="0">
                    <a:pos x="58" y="59"/>
                  </a:cxn>
                  <a:cxn ang="0">
                    <a:pos x="59" y="57"/>
                  </a:cxn>
                  <a:cxn ang="0">
                    <a:pos x="61" y="56"/>
                  </a:cxn>
                  <a:cxn ang="0">
                    <a:pos x="61" y="54"/>
                  </a:cxn>
                  <a:cxn ang="0">
                    <a:pos x="59" y="53"/>
                  </a:cxn>
                  <a:cxn ang="0">
                    <a:pos x="8" y="1"/>
                  </a:cxn>
                </a:cxnLst>
                <a:rect l="txL" t="txT" r="txR" b="txB"/>
                <a:pathLst>
                  <a:path w="61" h="60">
                    <a:moveTo>
                      <a:pt x="8" y="1"/>
                    </a:moveTo>
                    <a:lnTo>
                      <a:pt x="6" y="0"/>
                    </a:lnTo>
                    <a:lnTo>
                      <a:pt x="5" y="0"/>
                    </a:lnTo>
                    <a:lnTo>
                      <a:pt x="3" y="0"/>
                    </a:lnTo>
                    <a:lnTo>
                      <a:pt x="2" y="0"/>
                    </a:lnTo>
                    <a:lnTo>
                      <a:pt x="0" y="1"/>
                    </a:lnTo>
                    <a:lnTo>
                      <a:pt x="0" y="3"/>
                    </a:lnTo>
                    <a:lnTo>
                      <a:pt x="0" y="4"/>
                    </a:lnTo>
                    <a:lnTo>
                      <a:pt x="0" y="6"/>
                    </a:lnTo>
                    <a:lnTo>
                      <a:pt x="52" y="57"/>
                    </a:lnTo>
                    <a:lnTo>
                      <a:pt x="53" y="59"/>
                    </a:lnTo>
                    <a:lnTo>
                      <a:pt x="55" y="60"/>
                    </a:lnTo>
                    <a:lnTo>
                      <a:pt x="56" y="60"/>
                    </a:lnTo>
                    <a:lnTo>
                      <a:pt x="58" y="59"/>
                    </a:lnTo>
                    <a:lnTo>
                      <a:pt x="59" y="57"/>
                    </a:lnTo>
                    <a:lnTo>
                      <a:pt x="61" y="56"/>
                    </a:lnTo>
                    <a:lnTo>
                      <a:pt x="61" y="54"/>
                    </a:lnTo>
                    <a:lnTo>
                      <a:pt x="59" y="53"/>
                    </a:lnTo>
                    <a:lnTo>
                      <a:pt x="8" y="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2" name="Freeform 108"/>
              <p:cNvSpPr/>
              <p:nvPr/>
            </p:nvSpPr>
            <p:spPr>
              <a:xfrm>
                <a:off x="2200" y="2313"/>
                <a:ext cx="61" cy="61"/>
              </a:xfrm>
              <a:custGeom>
                <a:avLst/>
                <a:gdLst>
                  <a:gd name="txL" fmla="*/ 0 w 61"/>
                  <a:gd name="txT" fmla="*/ 0 h 61"/>
                  <a:gd name="txR" fmla="*/ 61 w 61"/>
                  <a:gd name="txB" fmla="*/ 61 h 61"/>
                </a:gdLst>
                <a:ahLst/>
                <a:cxnLst>
                  <a:cxn ang="0">
                    <a:pos x="9" y="3"/>
                  </a:cxn>
                  <a:cxn ang="0">
                    <a:pos x="8" y="2"/>
                  </a:cxn>
                  <a:cxn ang="0">
                    <a:pos x="6" y="0"/>
                  </a:cxn>
                  <a:cxn ang="0">
                    <a:pos x="5" y="0"/>
                  </a:cxn>
                  <a:cxn ang="0">
                    <a:pos x="3" y="2"/>
                  </a:cxn>
                  <a:cxn ang="0">
                    <a:pos x="2" y="3"/>
                  </a:cxn>
                  <a:cxn ang="0">
                    <a:pos x="0" y="5"/>
                  </a:cxn>
                  <a:cxn ang="0">
                    <a:pos x="0" y="6"/>
                  </a:cxn>
                  <a:cxn ang="0">
                    <a:pos x="2" y="8"/>
                  </a:cxn>
                  <a:cxn ang="0">
                    <a:pos x="53" y="60"/>
                  </a:cxn>
                  <a:cxn ang="0">
                    <a:pos x="55" y="61"/>
                  </a:cxn>
                  <a:cxn ang="0">
                    <a:pos x="56" y="61"/>
                  </a:cxn>
                  <a:cxn ang="0">
                    <a:pos x="58" y="61"/>
                  </a:cxn>
                  <a:cxn ang="0">
                    <a:pos x="59" y="61"/>
                  </a:cxn>
                  <a:cxn ang="0">
                    <a:pos x="61" y="60"/>
                  </a:cxn>
                  <a:cxn ang="0">
                    <a:pos x="61" y="58"/>
                  </a:cxn>
                  <a:cxn ang="0">
                    <a:pos x="61" y="56"/>
                  </a:cxn>
                  <a:cxn ang="0">
                    <a:pos x="61" y="55"/>
                  </a:cxn>
                  <a:cxn ang="0">
                    <a:pos x="9" y="3"/>
                  </a:cxn>
                </a:cxnLst>
                <a:rect l="txL" t="txT" r="txR" b="txB"/>
                <a:pathLst>
                  <a:path w="61" h="61">
                    <a:moveTo>
                      <a:pt x="9" y="3"/>
                    </a:moveTo>
                    <a:lnTo>
                      <a:pt x="8" y="2"/>
                    </a:lnTo>
                    <a:lnTo>
                      <a:pt x="6" y="0"/>
                    </a:lnTo>
                    <a:lnTo>
                      <a:pt x="5" y="0"/>
                    </a:lnTo>
                    <a:lnTo>
                      <a:pt x="3" y="2"/>
                    </a:lnTo>
                    <a:lnTo>
                      <a:pt x="2" y="3"/>
                    </a:lnTo>
                    <a:lnTo>
                      <a:pt x="0" y="5"/>
                    </a:lnTo>
                    <a:lnTo>
                      <a:pt x="0" y="6"/>
                    </a:lnTo>
                    <a:lnTo>
                      <a:pt x="2" y="8"/>
                    </a:lnTo>
                    <a:lnTo>
                      <a:pt x="53" y="60"/>
                    </a:lnTo>
                    <a:lnTo>
                      <a:pt x="55" y="61"/>
                    </a:lnTo>
                    <a:lnTo>
                      <a:pt x="56" y="61"/>
                    </a:lnTo>
                    <a:lnTo>
                      <a:pt x="58" y="61"/>
                    </a:lnTo>
                    <a:lnTo>
                      <a:pt x="59" y="61"/>
                    </a:lnTo>
                    <a:lnTo>
                      <a:pt x="61" y="60"/>
                    </a:lnTo>
                    <a:lnTo>
                      <a:pt x="61" y="58"/>
                    </a:lnTo>
                    <a:lnTo>
                      <a:pt x="61" y="56"/>
                    </a:lnTo>
                    <a:lnTo>
                      <a:pt x="61" y="55"/>
                    </a:lnTo>
                    <a:lnTo>
                      <a:pt x="9"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3" name="Freeform 109"/>
              <p:cNvSpPr/>
              <p:nvPr/>
            </p:nvSpPr>
            <p:spPr>
              <a:xfrm>
                <a:off x="2271" y="2385"/>
                <a:ext cx="61" cy="60"/>
              </a:xfrm>
              <a:custGeom>
                <a:avLst/>
                <a:gdLst>
                  <a:gd name="txL" fmla="*/ 0 w 61"/>
                  <a:gd name="txT" fmla="*/ 0 h 60"/>
                  <a:gd name="txR" fmla="*/ 61 w 61"/>
                  <a:gd name="txB" fmla="*/ 60 h 60"/>
                </a:gdLst>
                <a:ahLst/>
                <a:cxnLst>
                  <a:cxn ang="0">
                    <a:pos x="9" y="3"/>
                  </a:cxn>
                  <a:cxn ang="0">
                    <a:pos x="6" y="1"/>
                  </a:cxn>
                  <a:cxn ang="0">
                    <a:pos x="5" y="0"/>
                  </a:cxn>
                  <a:cxn ang="0">
                    <a:pos x="5" y="0"/>
                  </a:cxn>
                  <a:cxn ang="0">
                    <a:pos x="3" y="1"/>
                  </a:cxn>
                  <a:cxn ang="0">
                    <a:pos x="2" y="3"/>
                  </a:cxn>
                  <a:cxn ang="0">
                    <a:pos x="0" y="4"/>
                  </a:cxn>
                  <a:cxn ang="0">
                    <a:pos x="0" y="4"/>
                  </a:cxn>
                  <a:cxn ang="0">
                    <a:pos x="2" y="7"/>
                  </a:cxn>
                  <a:cxn ang="0">
                    <a:pos x="52" y="57"/>
                  </a:cxn>
                  <a:cxn ang="0">
                    <a:pos x="53" y="59"/>
                  </a:cxn>
                  <a:cxn ang="0">
                    <a:pos x="55" y="60"/>
                  </a:cxn>
                  <a:cxn ang="0">
                    <a:pos x="56" y="60"/>
                  </a:cxn>
                  <a:cxn ang="0">
                    <a:pos x="58" y="59"/>
                  </a:cxn>
                  <a:cxn ang="0">
                    <a:pos x="60" y="57"/>
                  </a:cxn>
                  <a:cxn ang="0">
                    <a:pos x="61" y="56"/>
                  </a:cxn>
                  <a:cxn ang="0">
                    <a:pos x="61" y="54"/>
                  </a:cxn>
                  <a:cxn ang="0">
                    <a:pos x="60" y="53"/>
                  </a:cxn>
                  <a:cxn ang="0">
                    <a:pos x="9" y="3"/>
                  </a:cxn>
                </a:cxnLst>
                <a:rect l="txL" t="txT" r="txR" b="txB"/>
                <a:pathLst>
                  <a:path w="61" h="60">
                    <a:moveTo>
                      <a:pt x="9" y="3"/>
                    </a:moveTo>
                    <a:lnTo>
                      <a:pt x="6" y="1"/>
                    </a:lnTo>
                    <a:lnTo>
                      <a:pt x="5" y="0"/>
                    </a:lnTo>
                    <a:lnTo>
                      <a:pt x="3" y="1"/>
                    </a:lnTo>
                    <a:lnTo>
                      <a:pt x="2" y="3"/>
                    </a:lnTo>
                    <a:lnTo>
                      <a:pt x="0" y="4"/>
                    </a:lnTo>
                    <a:lnTo>
                      <a:pt x="2" y="7"/>
                    </a:lnTo>
                    <a:lnTo>
                      <a:pt x="52" y="57"/>
                    </a:lnTo>
                    <a:lnTo>
                      <a:pt x="53" y="59"/>
                    </a:lnTo>
                    <a:lnTo>
                      <a:pt x="55" y="60"/>
                    </a:lnTo>
                    <a:lnTo>
                      <a:pt x="56" y="60"/>
                    </a:lnTo>
                    <a:lnTo>
                      <a:pt x="58" y="59"/>
                    </a:lnTo>
                    <a:lnTo>
                      <a:pt x="60" y="57"/>
                    </a:lnTo>
                    <a:lnTo>
                      <a:pt x="61" y="56"/>
                    </a:lnTo>
                    <a:lnTo>
                      <a:pt x="61" y="54"/>
                    </a:lnTo>
                    <a:lnTo>
                      <a:pt x="60" y="53"/>
                    </a:lnTo>
                    <a:lnTo>
                      <a:pt x="9"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4" name="Freeform 110"/>
              <p:cNvSpPr/>
              <p:nvPr/>
            </p:nvSpPr>
            <p:spPr>
              <a:xfrm>
                <a:off x="2343" y="2456"/>
                <a:ext cx="60" cy="61"/>
              </a:xfrm>
              <a:custGeom>
                <a:avLst/>
                <a:gdLst>
                  <a:gd name="txL" fmla="*/ 0 w 60"/>
                  <a:gd name="txT" fmla="*/ 0 h 61"/>
                  <a:gd name="txR" fmla="*/ 60 w 60"/>
                  <a:gd name="txB" fmla="*/ 61 h 61"/>
                </a:gdLst>
                <a:ahLst/>
                <a:cxnLst>
                  <a:cxn ang="0">
                    <a:pos x="7" y="1"/>
                  </a:cxn>
                  <a:cxn ang="0">
                    <a:pos x="6" y="0"/>
                  </a:cxn>
                  <a:cxn ang="0">
                    <a:pos x="4" y="0"/>
                  </a:cxn>
                  <a:cxn ang="0">
                    <a:pos x="3" y="0"/>
                  </a:cxn>
                  <a:cxn ang="0">
                    <a:pos x="1" y="0"/>
                  </a:cxn>
                  <a:cxn ang="0">
                    <a:pos x="0" y="1"/>
                  </a:cxn>
                  <a:cxn ang="0">
                    <a:pos x="0" y="3"/>
                  </a:cxn>
                  <a:cxn ang="0">
                    <a:pos x="0" y="5"/>
                  </a:cxn>
                  <a:cxn ang="0">
                    <a:pos x="0" y="6"/>
                  </a:cxn>
                  <a:cxn ang="0">
                    <a:pos x="51" y="58"/>
                  </a:cxn>
                  <a:cxn ang="0">
                    <a:pos x="53" y="59"/>
                  </a:cxn>
                  <a:cxn ang="0">
                    <a:pos x="54" y="61"/>
                  </a:cxn>
                  <a:cxn ang="0">
                    <a:pos x="56" y="61"/>
                  </a:cxn>
                  <a:cxn ang="0">
                    <a:pos x="57" y="59"/>
                  </a:cxn>
                  <a:cxn ang="0">
                    <a:pos x="59" y="58"/>
                  </a:cxn>
                  <a:cxn ang="0">
                    <a:pos x="60" y="56"/>
                  </a:cxn>
                  <a:cxn ang="0">
                    <a:pos x="60" y="55"/>
                  </a:cxn>
                  <a:cxn ang="0">
                    <a:pos x="59" y="53"/>
                  </a:cxn>
                  <a:cxn ang="0">
                    <a:pos x="7" y="1"/>
                  </a:cxn>
                </a:cxnLst>
                <a:rect l="txL" t="txT" r="txR" b="txB"/>
                <a:pathLst>
                  <a:path w="60" h="61">
                    <a:moveTo>
                      <a:pt x="7" y="1"/>
                    </a:moveTo>
                    <a:lnTo>
                      <a:pt x="6" y="0"/>
                    </a:lnTo>
                    <a:lnTo>
                      <a:pt x="4" y="0"/>
                    </a:lnTo>
                    <a:lnTo>
                      <a:pt x="3" y="0"/>
                    </a:lnTo>
                    <a:lnTo>
                      <a:pt x="1" y="0"/>
                    </a:lnTo>
                    <a:lnTo>
                      <a:pt x="0" y="1"/>
                    </a:lnTo>
                    <a:lnTo>
                      <a:pt x="0" y="3"/>
                    </a:lnTo>
                    <a:lnTo>
                      <a:pt x="0" y="5"/>
                    </a:lnTo>
                    <a:lnTo>
                      <a:pt x="0" y="6"/>
                    </a:lnTo>
                    <a:lnTo>
                      <a:pt x="51" y="58"/>
                    </a:lnTo>
                    <a:lnTo>
                      <a:pt x="53" y="59"/>
                    </a:lnTo>
                    <a:lnTo>
                      <a:pt x="54" y="61"/>
                    </a:lnTo>
                    <a:lnTo>
                      <a:pt x="56" y="61"/>
                    </a:lnTo>
                    <a:lnTo>
                      <a:pt x="57" y="59"/>
                    </a:lnTo>
                    <a:lnTo>
                      <a:pt x="59" y="58"/>
                    </a:lnTo>
                    <a:lnTo>
                      <a:pt x="60" y="56"/>
                    </a:lnTo>
                    <a:lnTo>
                      <a:pt x="60" y="55"/>
                    </a:lnTo>
                    <a:lnTo>
                      <a:pt x="59" y="53"/>
                    </a:lnTo>
                    <a:lnTo>
                      <a:pt x="7" y="1"/>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5" name="Freeform 111"/>
              <p:cNvSpPr/>
              <p:nvPr/>
            </p:nvSpPr>
            <p:spPr>
              <a:xfrm>
                <a:off x="2412" y="2526"/>
                <a:ext cx="61" cy="60"/>
              </a:xfrm>
              <a:custGeom>
                <a:avLst/>
                <a:gdLst>
                  <a:gd name="txL" fmla="*/ 0 w 61"/>
                  <a:gd name="txT" fmla="*/ 0 h 60"/>
                  <a:gd name="txR" fmla="*/ 61 w 61"/>
                  <a:gd name="txB" fmla="*/ 60 h 60"/>
                </a:gdLst>
                <a:ahLst/>
                <a:cxnLst>
                  <a:cxn ang="0">
                    <a:pos x="10" y="3"/>
                  </a:cxn>
                  <a:cxn ang="0">
                    <a:pos x="8" y="1"/>
                  </a:cxn>
                  <a:cxn ang="0">
                    <a:pos x="7" y="0"/>
                  </a:cxn>
                  <a:cxn ang="0">
                    <a:pos x="5" y="0"/>
                  </a:cxn>
                  <a:cxn ang="0">
                    <a:pos x="3" y="1"/>
                  </a:cxn>
                  <a:cxn ang="0">
                    <a:pos x="2" y="3"/>
                  </a:cxn>
                  <a:cxn ang="0">
                    <a:pos x="0" y="4"/>
                  </a:cxn>
                  <a:cxn ang="0">
                    <a:pos x="0" y="6"/>
                  </a:cxn>
                  <a:cxn ang="0">
                    <a:pos x="2" y="7"/>
                  </a:cxn>
                  <a:cxn ang="0">
                    <a:pos x="54" y="59"/>
                  </a:cxn>
                  <a:cxn ang="0">
                    <a:pos x="55" y="60"/>
                  </a:cxn>
                  <a:cxn ang="0">
                    <a:pos x="57" y="60"/>
                  </a:cxn>
                  <a:cxn ang="0">
                    <a:pos x="58" y="60"/>
                  </a:cxn>
                  <a:cxn ang="0">
                    <a:pos x="60" y="60"/>
                  </a:cxn>
                  <a:cxn ang="0">
                    <a:pos x="61" y="59"/>
                  </a:cxn>
                  <a:cxn ang="0">
                    <a:pos x="61" y="57"/>
                  </a:cxn>
                  <a:cxn ang="0">
                    <a:pos x="61" y="56"/>
                  </a:cxn>
                  <a:cxn ang="0">
                    <a:pos x="61" y="54"/>
                  </a:cxn>
                  <a:cxn ang="0">
                    <a:pos x="10" y="3"/>
                  </a:cxn>
                </a:cxnLst>
                <a:rect l="txL" t="txT" r="txR" b="txB"/>
                <a:pathLst>
                  <a:path w="61" h="60">
                    <a:moveTo>
                      <a:pt x="10" y="3"/>
                    </a:moveTo>
                    <a:lnTo>
                      <a:pt x="8" y="1"/>
                    </a:lnTo>
                    <a:lnTo>
                      <a:pt x="7" y="0"/>
                    </a:lnTo>
                    <a:lnTo>
                      <a:pt x="5" y="0"/>
                    </a:lnTo>
                    <a:lnTo>
                      <a:pt x="3" y="1"/>
                    </a:lnTo>
                    <a:lnTo>
                      <a:pt x="2" y="3"/>
                    </a:lnTo>
                    <a:lnTo>
                      <a:pt x="0" y="4"/>
                    </a:lnTo>
                    <a:lnTo>
                      <a:pt x="0" y="6"/>
                    </a:lnTo>
                    <a:lnTo>
                      <a:pt x="2" y="7"/>
                    </a:lnTo>
                    <a:lnTo>
                      <a:pt x="54" y="59"/>
                    </a:lnTo>
                    <a:lnTo>
                      <a:pt x="55" y="60"/>
                    </a:lnTo>
                    <a:lnTo>
                      <a:pt x="57" y="60"/>
                    </a:lnTo>
                    <a:lnTo>
                      <a:pt x="58" y="60"/>
                    </a:lnTo>
                    <a:lnTo>
                      <a:pt x="60" y="60"/>
                    </a:lnTo>
                    <a:lnTo>
                      <a:pt x="61" y="59"/>
                    </a:lnTo>
                    <a:lnTo>
                      <a:pt x="61" y="57"/>
                    </a:lnTo>
                    <a:lnTo>
                      <a:pt x="61" y="56"/>
                    </a:lnTo>
                    <a:lnTo>
                      <a:pt x="61" y="54"/>
                    </a:lnTo>
                    <a:lnTo>
                      <a:pt x="10"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sp>
            <p:nvSpPr>
              <p:cNvPr id="1286236" name="Freeform 112"/>
              <p:cNvSpPr/>
              <p:nvPr/>
            </p:nvSpPr>
            <p:spPr>
              <a:xfrm>
                <a:off x="2484" y="2597"/>
                <a:ext cx="54" cy="55"/>
              </a:xfrm>
              <a:custGeom>
                <a:avLst/>
                <a:gdLst>
                  <a:gd name="txL" fmla="*/ 0 w 54"/>
                  <a:gd name="txT" fmla="*/ 0 h 55"/>
                  <a:gd name="txR" fmla="*/ 54 w 54"/>
                  <a:gd name="txB" fmla="*/ 55 h 55"/>
                </a:gdLst>
                <a:ahLst/>
                <a:cxnLst>
                  <a:cxn ang="0">
                    <a:pos x="9" y="3"/>
                  </a:cxn>
                  <a:cxn ang="0">
                    <a:pos x="6" y="2"/>
                  </a:cxn>
                  <a:cxn ang="0">
                    <a:pos x="4" y="0"/>
                  </a:cxn>
                  <a:cxn ang="0">
                    <a:pos x="4" y="0"/>
                  </a:cxn>
                  <a:cxn ang="0">
                    <a:pos x="3" y="2"/>
                  </a:cxn>
                  <a:cxn ang="0">
                    <a:pos x="1" y="3"/>
                  </a:cxn>
                  <a:cxn ang="0">
                    <a:pos x="0" y="5"/>
                  </a:cxn>
                  <a:cxn ang="0">
                    <a:pos x="0" y="5"/>
                  </a:cxn>
                  <a:cxn ang="0">
                    <a:pos x="1" y="8"/>
                  </a:cxn>
                  <a:cxn ang="0">
                    <a:pos x="47" y="53"/>
                  </a:cxn>
                  <a:cxn ang="0">
                    <a:pos x="48" y="53"/>
                  </a:cxn>
                  <a:cxn ang="0">
                    <a:pos x="50" y="55"/>
                  </a:cxn>
                  <a:cxn ang="0">
                    <a:pos x="50" y="55"/>
                  </a:cxn>
                  <a:cxn ang="0">
                    <a:pos x="51" y="53"/>
                  </a:cxn>
                  <a:cxn ang="0">
                    <a:pos x="53" y="52"/>
                  </a:cxn>
                  <a:cxn ang="0">
                    <a:pos x="54" y="50"/>
                  </a:cxn>
                  <a:cxn ang="0">
                    <a:pos x="54" y="50"/>
                  </a:cxn>
                  <a:cxn ang="0">
                    <a:pos x="54" y="49"/>
                  </a:cxn>
                  <a:cxn ang="0">
                    <a:pos x="9" y="3"/>
                  </a:cxn>
                </a:cxnLst>
                <a:rect l="txL" t="txT" r="txR" b="txB"/>
                <a:pathLst>
                  <a:path w="54" h="55">
                    <a:moveTo>
                      <a:pt x="9" y="3"/>
                    </a:moveTo>
                    <a:lnTo>
                      <a:pt x="6" y="2"/>
                    </a:lnTo>
                    <a:lnTo>
                      <a:pt x="4" y="0"/>
                    </a:lnTo>
                    <a:lnTo>
                      <a:pt x="3" y="2"/>
                    </a:lnTo>
                    <a:lnTo>
                      <a:pt x="1" y="3"/>
                    </a:lnTo>
                    <a:lnTo>
                      <a:pt x="0" y="5"/>
                    </a:lnTo>
                    <a:lnTo>
                      <a:pt x="1" y="8"/>
                    </a:lnTo>
                    <a:lnTo>
                      <a:pt x="47" y="53"/>
                    </a:lnTo>
                    <a:lnTo>
                      <a:pt x="48" y="53"/>
                    </a:lnTo>
                    <a:lnTo>
                      <a:pt x="50" y="55"/>
                    </a:lnTo>
                    <a:lnTo>
                      <a:pt x="51" y="53"/>
                    </a:lnTo>
                    <a:lnTo>
                      <a:pt x="53" y="52"/>
                    </a:lnTo>
                    <a:lnTo>
                      <a:pt x="54" y="50"/>
                    </a:lnTo>
                    <a:lnTo>
                      <a:pt x="54" y="49"/>
                    </a:lnTo>
                    <a:lnTo>
                      <a:pt x="9" y="3"/>
                    </a:lnTo>
                    <a:close/>
                  </a:path>
                </a:pathLst>
              </a:custGeom>
              <a:solidFill>
                <a:srgbClr val="000000"/>
              </a:solidFill>
              <a:ln w="9525" cap="flat" cmpd="sng">
                <a:solidFill>
                  <a:srgbClr val="FF0000"/>
                </a:solidFill>
                <a:prstDash val="solid"/>
                <a:round/>
                <a:headEnd type="none" w="med" len="med"/>
                <a:tailEnd type="none" w="med" len="med"/>
              </a:ln>
            </p:spPr>
            <p:txBody>
              <a:bodyPr/>
              <a:lstStyle/>
              <a:p>
                <a:pPr lvl="0"/>
                <a:endParaRPr sz="1800" dirty="0">
                  <a:latin typeface="楷体_GB2312" charset="-122"/>
                  <a:ea typeface="楷体_GB2312" charset="-122"/>
                </a:endParaRPr>
              </a:p>
            </p:txBody>
          </p:sp>
        </p:grpSp>
        <p:grpSp>
          <p:nvGrpSpPr>
            <p:cNvPr id="1286245" name="组合 1286244"/>
            <p:cNvGrpSpPr/>
            <p:nvPr/>
          </p:nvGrpSpPr>
          <p:grpSpPr>
            <a:xfrm>
              <a:off x="8250" y="2440"/>
              <a:ext cx="1142" cy="2848"/>
              <a:chOff x="2027" y="958"/>
              <a:chExt cx="457" cy="1139"/>
            </a:xfrm>
          </p:grpSpPr>
          <p:sp>
            <p:nvSpPr>
              <p:cNvPr id="1286160" name="Oval 31"/>
              <p:cNvSpPr/>
              <p:nvPr/>
            </p:nvSpPr>
            <p:spPr>
              <a:xfrm>
                <a:off x="2027" y="958"/>
                <a:ext cx="457" cy="1139"/>
              </a:xfrm>
              <a:prstGeom prst="ellipse">
                <a:avLst/>
              </a:prstGeom>
              <a:solidFill>
                <a:srgbClr val="FFFFFF"/>
              </a:solidFill>
              <a:ln w="14288" cap="flat" cmpd="sng">
                <a:solidFill>
                  <a:srgbClr val="000000"/>
                </a:solidFill>
                <a:prstDash val="solid"/>
                <a:headEnd type="none" w="med" len="med"/>
                <a:tailEnd type="none" w="med" len="med"/>
              </a:ln>
            </p:spPr>
            <p:txBody>
              <a:bodyPr/>
              <a:lstStyle/>
              <a:p>
                <a:pPr lvl="0"/>
                <a:endParaRPr lang="ja-JP" altLang="en-US" sz="1800" dirty="0">
                  <a:latin typeface="楷体_GB2312" charset="-122"/>
                  <a:ea typeface="楷体_GB2312" charset="-122"/>
                </a:endParaRPr>
              </a:p>
            </p:txBody>
          </p:sp>
          <p:sp>
            <p:nvSpPr>
              <p:cNvPr id="1286161" name="Rectangle 32"/>
              <p:cNvSpPr/>
              <p:nvPr/>
            </p:nvSpPr>
            <p:spPr>
              <a:xfrm>
                <a:off x="2079" y="1156"/>
                <a:ext cx="373" cy="798"/>
              </a:xfrm>
              <a:prstGeom prst="rect">
                <a:avLst/>
              </a:prstGeom>
              <a:noFill/>
              <a:ln w="9525">
                <a:noFill/>
              </a:ln>
            </p:spPr>
            <p:txBody>
              <a:bodyPr/>
              <a:lstStyle/>
              <a:p>
                <a:pPr lvl="0"/>
                <a:endParaRPr lang="ja-JP" altLang="en-US" sz="1800" dirty="0">
                  <a:latin typeface="楷体_GB2312" charset="-122"/>
                  <a:ea typeface="楷体_GB2312" charset="-122"/>
                </a:endParaRPr>
              </a:p>
            </p:txBody>
          </p:sp>
          <p:sp>
            <p:nvSpPr>
              <p:cNvPr id="1286162" name="Rectangle 34"/>
              <p:cNvSpPr/>
              <p:nvPr/>
            </p:nvSpPr>
            <p:spPr>
              <a:xfrm rot="5400000">
                <a:off x="2226" y="1671"/>
                <a:ext cx="34" cy="145"/>
              </a:xfrm>
              <a:prstGeom prst="rect">
                <a:avLst/>
              </a:prstGeom>
              <a:noFill/>
              <a:ln w="9525">
                <a:noFill/>
              </a:ln>
            </p:spPr>
            <p:txBody>
              <a:bodyPr wrap="square" lIns="0" tIns="0" rIns="0" bIns="0">
                <a:spAutoFit/>
              </a:bodyPr>
              <a:lstStyle/>
              <a:p>
                <a:pPr lvl="0"/>
                <a:r>
                  <a:rPr lang="en-US" altLang="ja-JP" sz="1700" b="1">
                    <a:solidFill>
                      <a:srgbClr val="000000"/>
                    </a:solidFill>
                    <a:latin typeface="楷体_GB2312" charset="-122"/>
                    <a:ea typeface="楷体_GB2312" charset="-122"/>
                  </a:rPr>
                  <a:t> </a:t>
                </a:r>
                <a:endParaRPr lang="en-US" altLang="ja-JP" sz="1700" b="1">
                  <a:solidFill>
                    <a:srgbClr val="000000"/>
                  </a:solidFill>
                  <a:latin typeface="楷体_GB2312" charset="-122"/>
                  <a:ea typeface="楷体_GB2312" charset="-122"/>
                </a:endParaRPr>
              </a:p>
            </p:txBody>
          </p:sp>
          <p:sp>
            <p:nvSpPr>
              <p:cNvPr id="1286237" name="Rectangle 109"/>
              <p:cNvSpPr/>
              <p:nvPr/>
            </p:nvSpPr>
            <p:spPr>
              <a:xfrm>
                <a:off x="2154" y="1061"/>
                <a:ext cx="182" cy="861"/>
              </a:xfrm>
              <a:prstGeom prst="rect">
                <a:avLst/>
              </a:prstGeom>
              <a:solidFill>
                <a:schemeClr val="bg1"/>
              </a:solidFill>
              <a:ln w="9525">
                <a:noFill/>
              </a:ln>
            </p:spPr>
            <p:txBody>
              <a:bodyPr wrap="none" anchor="ctr"/>
              <a:lstStyle/>
              <a:p>
                <a:pPr lvl="0" algn="ctr"/>
                <a:r>
                  <a:rPr lang="zh-CN" altLang="en-US" sz="1800" b="1" dirty="0">
                    <a:latin typeface="楷体_GB2312" charset="-122"/>
                    <a:ea typeface="楷体_GB2312" charset="-122"/>
                  </a:rPr>
                  <a:t>错</a:t>
                </a:r>
                <a:endParaRPr lang="zh-CN" altLang="en-US" sz="1800" b="1" dirty="0">
                  <a:latin typeface="楷体_GB2312" charset="-122"/>
                  <a:ea typeface="楷体_GB2312" charset="-122"/>
                </a:endParaRPr>
              </a:p>
              <a:p>
                <a:pPr lvl="0" algn="ctr"/>
                <a:r>
                  <a:rPr lang="zh-CN" altLang="en-US" sz="1800" b="1" dirty="0">
                    <a:latin typeface="楷体_GB2312" charset="-122"/>
                    <a:ea typeface="楷体_GB2312" charset="-122"/>
                  </a:rPr>
                  <a:t>误</a:t>
                </a:r>
                <a:endParaRPr lang="zh-CN" altLang="en-US" sz="1800" b="1" dirty="0">
                  <a:latin typeface="楷体_GB2312" charset="-122"/>
                  <a:ea typeface="楷体_GB2312" charset="-122"/>
                </a:endParaRPr>
              </a:p>
              <a:p>
                <a:pPr lvl="0" algn="ctr"/>
                <a:r>
                  <a:rPr lang="zh-CN" altLang="en-US" sz="1800" b="1" dirty="0">
                    <a:latin typeface="楷体_GB2312" charset="-122"/>
                    <a:ea typeface="楷体_GB2312" charset="-122"/>
                  </a:rPr>
                  <a:t>过</a:t>
                </a:r>
                <a:endParaRPr lang="zh-CN" altLang="en-US" sz="1800" b="1" dirty="0">
                  <a:latin typeface="楷体_GB2312" charset="-122"/>
                  <a:ea typeface="楷体_GB2312" charset="-122"/>
                </a:endParaRPr>
              </a:p>
              <a:p>
                <a:pPr lvl="0" algn="ctr"/>
                <a:r>
                  <a:rPr lang="zh-CN" altLang="en-US" sz="1800" b="1" dirty="0">
                    <a:latin typeface="楷体_GB2312" charset="-122"/>
                    <a:ea typeface="楷体_GB2312" charset="-122"/>
                  </a:rPr>
                  <a:t>失</a:t>
                </a:r>
                <a:endParaRPr lang="zh-CN" altLang="en-US" sz="1800" b="1" dirty="0">
                  <a:latin typeface="楷体_GB2312" charset="-122"/>
                  <a:ea typeface="楷体_GB2312" charset="-122"/>
                </a:endParaRPr>
              </a:p>
            </p:txBody>
          </p:sp>
        </p:grpSp>
        <p:sp>
          <p:nvSpPr>
            <p:cNvPr id="1286238" name="Text Box 123"/>
            <p:cNvSpPr txBox="1"/>
            <p:nvPr/>
          </p:nvSpPr>
          <p:spPr>
            <a:xfrm>
              <a:off x="4145" y="7485"/>
              <a:ext cx="7030" cy="2428"/>
            </a:xfrm>
            <a:prstGeom prst="rect">
              <a:avLst/>
            </a:prstGeom>
            <a:solidFill>
              <a:schemeClr val="bg1"/>
            </a:solidFill>
            <a:ln w="9525">
              <a:noFill/>
            </a:ln>
          </p:spPr>
          <p:txBody>
            <a:bodyPr/>
            <a:lstStyle/>
            <a:p>
              <a:pPr lvl="0">
                <a:spcBef>
                  <a:spcPct val="50000"/>
                </a:spcBef>
              </a:pPr>
              <a:r>
                <a:rPr lang="ja-JP" altLang="en-US" sz="2400" b="1" dirty="0">
                  <a:solidFill>
                    <a:srgbClr val="0000CC"/>
                  </a:solidFill>
                  <a:latin typeface="楷体_GB2312" charset="-122"/>
                  <a:ea typeface="楷体_GB2312" charset="-122"/>
                </a:rPr>
                <a:t>1　</a:t>
              </a:r>
              <a:r>
                <a:rPr lang="zh-CN" altLang="en-US" sz="2400" b="1" dirty="0">
                  <a:solidFill>
                    <a:srgbClr val="0000CC"/>
                  </a:solidFill>
                  <a:latin typeface="楷体_GB2312" charset="-122"/>
                  <a:ea typeface="楷体_GB2312" charset="-122"/>
                </a:rPr>
                <a:t>消灭发生原因</a:t>
              </a:r>
              <a:endParaRPr lang="zh-CN" altLang="en-US" sz="2400" b="1" dirty="0">
                <a:solidFill>
                  <a:srgbClr val="0000CC"/>
                </a:solidFill>
                <a:latin typeface="楷体_GB2312" charset="-122"/>
                <a:ea typeface="楷体_GB2312" charset="-122"/>
              </a:endParaRPr>
            </a:p>
            <a:p>
              <a:pPr lvl="0">
                <a:spcBef>
                  <a:spcPct val="50000"/>
                </a:spcBef>
              </a:pPr>
              <a:r>
                <a:rPr lang="en-US" altLang="zh-CN" sz="2400" b="1" dirty="0">
                  <a:solidFill>
                    <a:srgbClr val="0000CC"/>
                  </a:solidFill>
                  <a:latin typeface="楷体_GB2312" charset="-122"/>
                  <a:ea typeface="楷体_GB2312" charset="-122"/>
                </a:rPr>
                <a:t>2</a:t>
              </a:r>
              <a:r>
                <a:rPr lang="zh-CN" altLang="en-US" sz="2400" b="1" dirty="0">
                  <a:solidFill>
                    <a:srgbClr val="0000CC"/>
                  </a:solidFill>
                  <a:latin typeface="楷体_GB2312" charset="-122"/>
                  <a:ea typeface="楷体_GB2312" charset="-122"/>
                </a:rPr>
                <a:t>　即使犯错也不会产生不良     </a:t>
              </a:r>
              <a:endParaRPr lang="zh-CN" altLang="en-US" sz="2400" b="1" dirty="0">
                <a:solidFill>
                  <a:srgbClr val="0000CC"/>
                </a:solidFill>
                <a:latin typeface="楷体_GB2312" charset="-122"/>
                <a:ea typeface="楷体_GB2312" charset="-122"/>
              </a:endParaRPr>
            </a:p>
            <a:p>
              <a:pPr lvl="0">
                <a:spcBef>
                  <a:spcPct val="50000"/>
                </a:spcBef>
              </a:pPr>
              <a:r>
                <a:rPr lang="ja-JP" altLang="zh-CN" sz="2400" b="1" dirty="0">
                  <a:solidFill>
                    <a:srgbClr val="0000CC"/>
                  </a:solidFill>
                  <a:latin typeface="楷体_GB2312" charset="-122"/>
                  <a:ea typeface="楷体_GB2312" charset="-122"/>
                </a:rPr>
                <a:t>3   </a:t>
              </a:r>
              <a:r>
                <a:rPr lang="zh-CN" altLang="en-US" sz="2400" b="1" dirty="0">
                  <a:solidFill>
                    <a:srgbClr val="0000CC"/>
                  </a:solidFill>
                  <a:latin typeface="楷体_GB2312" charset="-122"/>
                  <a:ea typeface="楷体_GB2312" charset="-122"/>
                </a:rPr>
                <a:t>防止不良品流出</a:t>
              </a:r>
              <a:endParaRPr lang="ja-JP" altLang="en-US" sz="2400" b="1" dirty="0">
                <a:solidFill>
                  <a:srgbClr val="0000CC"/>
                </a:solidFill>
                <a:latin typeface="楷体_GB2312" charset="-122"/>
                <a:ea typeface="楷体_GB2312" charset="-122"/>
              </a:endParaRPr>
            </a:p>
          </p:txBody>
        </p:sp>
        <p:sp>
          <p:nvSpPr>
            <p:cNvPr id="1286239" name="文本框 1286238"/>
            <p:cNvSpPr txBox="1"/>
            <p:nvPr/>
          </p:nvSpPr>
          <p:spPr>
            <a:xfrm>
              <a:off x="4145" y="6693"/>
              <a:ext cx="4987" cy="660"/>
            </a:xfrm>
            <a:prstGeom prst="rect">
              <a:avLst/>
            </a:prstGeom>
            <a:noFill/>
            <a:ln w="9525" cap="flat" cmpd="sng">
              <a:solidFill>
                <a:schemeClr val="tx1"/>
              </a:solidFill>
              <a:prstDash val="solid"/>
              <a:miter/>
              <a:headEnd type="none" w="med" len="med"/>
              <a:tailEnd type="none" w="med" len="med"/>
            </a:ln>
          </p:spPr>
          <p:txBody>
            <a:bodyPr>
              <a:spAutoFit/>
            </a:bodyPr>
            <a:lstStyle/>
            <a:p>
              <a:pPr lvl="0" eaLnBrk="0" hangingPunct="0">
                <a:spcBef>
                  <a:spcPct val="50000"/>
                </a:spcBef>
              </a:pPr>
              <a:r>
                <a:rPr lang="zh-CN" altLang="en-US" sz="2400" b="1" dirty="0">
                  <a:latin typeface="楷体_GB2312" charset="-122"/>
                  <a:ea typeface="楷体_GB2312" charset="-122"/>
                </a:rPr>
                <a:t>防错的三种思考方式</a:t>
              </a:r>
              <a:endParaRPr lang="zh-CN" altLang="en-US" sz="2400" b="1" dirty="0">
                <a:latin typeface="楷体_GB2312" charset="-122"/>
                <a:ea typeface="楷体_GB2312" charset="-122"/>
              </a:endParaRPr>
            </a:p>
          </p:txBody>
        </p:sp>
        <p:sp>
          <p:nvSpPr>
            <p:cNvPr id="1286243" name="文本框 1286242"/>
            <p:cNvSpPr txBox="1"/>
            <p:nvPr/>
          </p:nvSpPr>
          <p:spPr>
            <a:xfrm>
              <a:off x="3692" y="1475"/>
              <a:ext cx="4875" cy="72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endParaRPr lang="zh-CN" altLang="en-US" sz="2800" b="1" dirty="0">
                <a:latin typeface="楷体_GB2312" charset="-122"/>
                <a:ea typeface="楷体_GB2312" charset="-122"/>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a:t>
            </a:r>
            <a:r>
              <a:rPr lang="zh-CN" altLang="en-US" sz="3600" b="1" dirty="0">
                <a:latin typeface="楷体_GB2312" charset="-122"/>
                <a:ea typeface="楷体_GB2312" charset="-122"/>
                <a:cs typeface="+mn-ea"/>
                <a:sym typeface="+mn-ea"/>
              </a:rPr>
              <a:t>思路</a:t>
            </a:r>
            <a:r>
              <a:rPr lang="zh-CN" altLang="en-US" sz="3600" b="1" dirty="0">
                <a:latin typeface="楷体_GB2312" charset="-122"/>
                <a:ea typeface="楷体_GB2312" charset="-122"/>
                <a:sym typeface="+mn-ea"/>
              </a:rPr>
              <a:t> </a:t>
            </a:r>
            <a:endParaRPr lang="zh-CN" altLang="en-US" sz="2400" b="1" dirty="0">
              <a:latin typeface="楷体_GB2312" charset="-122"/>
              <a:ea typeface="楷体_GB2312" charset="-122"/>
            </a:endParaRPr>
          </a:p>
        </p:txBody>
      </p:sp>
      <p:sp>
        <p:nvSpPr>
          <p:cNvPr id="1212420" name="Rectangle 3"/>
          <p:cNvSpPr/>
          <p:nvPr/>
        </p:nvSpPr>
        <p:spPr>
          <a:xfrm>
            <a:off x="2275840" y="2119313"/>
            <a:ext cx="8064500" cy="304800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2400" dirty="0">
                <a:latin typeface="宋体" panose="02010600030101010101" pitchFamily="2" charset="-122"/>
                <a:ea typeface="宋体" panose="02010600030101010101" pitchFamily="2" charset="-122"/>
              </a:rPr>
              <a:t>     </a:t>
            </a:r>
            <a:endParaRPr lang="en-US" altLang="zh-CN" sz="2400">
              <a:solidFill>
                <a:schemeClr val="tx2"/>
              </a:solidFill>
              <a:latin typeface="宋体" panose="02010600030101010101" pitchFamily="2" charset="-122"/>
              <a:ea typeface="宋体" panose="02010600030101010101" pitchFamily="2" charset="-122"/>
            </a:endParaRPr>
          </a:p>
        </p:txBody>
      </p:sp>
      <p:sp>
        <p:nvSpPr>
          <p:cNvPr id="1212422" name="文本框 1212421"/>
          <p:cNvSpPr txBox="1"/>
          <p:nvPr/>
        </p:nvSpPr>
        <p:spPr>
          <a:xfrm>
            <a:off x="3139440" y="1765300"/>
            <a:ext cx="5329238" cy="2225675"/>
          </a:xfrm>
          <a:prstGeom prst="rect">
            <a:avLst/>
          </a:prstGeom>
          <a:noFill/>
          <a:ln w="9525">
            <a:noFill/>
          </a:ln>
        </p:spPr>
        <p:txBody>
          <a:bodyPr>
            <a:spAutoFit/>
          </a:bodyPr>
          <a:lstStyle/>
          <a:p>
            <a:pPr lvl="0" eaLnBrk="0" hangingPunct="0">
              <a:spcBef>
                <a:spcPct val="50000"/>
              </a:spcBef>
            </a:pP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消除</a:t>
            </a:r>
            <a:endParaRPr lang="zh-CN" altLang="en-US" sz="2000" b="1" dirty="0">
              <a:latin typeface="Arial" panose="020B0604020202020204" pitchFamily="34" charset="0"/>
              <a:ea typeface="宋体" panose="02010600030101010101" pitchFamily="2" charset="-122"/>
            </a:endParaRPr>
          </a:p>
          <a:p>
            <a:pPr lvl="0" eaLnBrk="0" hangingPunct="0">
              <a:spcBef>
                <a:spcPct val="50000"/>
              </a:spcBef>
            </a:pPr>
            <a:r>
              <a:rPr lang="zh-CN" altLang="en-US" sz="2000" b="1" dirty="0">
                <a:latin typeface="Arial" panose="020B0604020202020204" pitchFamily="34" charset="0"/>
                <a:ea typeface="宋体" panose="02010600030101010101" pitchFamily="2" charset="-122"/>
              </a:rPr>
              <a:t>                                        替代</a:t>
            </a:r>
            <a:endParaRPr lang="zh-CN" altLang="en-US" sz="2000" b="1" dirty="0">
              <a:latin typeface="Arial" panose="020B0604020202020204" pitchFamily="34" charset="0"/>
              <a:ea typeface="宋体" panose="02010600030101010101" pitchFamily="2" charset="-122"/>
            </a:endParaRPr>
          </a:p>
          <a:p>
            <a:pPr lvl="0" eaLnBrk="0" hangingPunct="0">
              <a:spcBef>
                <a:spcPct val="50000"/>
              </a:spcBef>
            </a:pPr>
            <a:r>
              <a:rPr lang="zh-CN" altLang="en-US" sz="2000" b="1" dirty="0">
                <a:latin typeface="Arial" panose="020B0604020202020204" pitchFamily="34" charset="0"/>
                <a:ea typeface="宋体" panose="02010600030101010101" pitchFamily="2" charset="-122"/>
              </a:rPr>
              <a:t>                            简化</a:t>
            </a:r>
            <a:endParaRPr lang="zh-CN" altLang="en-US" sz="2000" b="1" dirty="0">
              <a:latin typeface="Arial" panose="020B0604020202020204" pitchFamily="34" charset="0"/>
              <a:ea typeface="宋体" panose="02010600030101010101" pitchFamily="2" charset="-122"/>
            </a:endParaRPr>
          </a:p>
          <a:p>
            <a:pPr lvl="0" eaLnBrk="0" hangingPunct="0">
              <a:spcBef>
                <a:spcPct val="50000"/>
              </a:spcBef>
            </a:pPr>
            <a:r>
              <a:rPr lang="zh-CN" altLang="en-US" sz="2000" b="1" dirty="0">
                <a:latin typeface="Arial" panose="020B0604020202020204" pitchFamily="34" charset="0"/>
                <a:ea typeface="宋体" panose="02010600030101010101" pitchFamily="2" charset="-122"/>
              </a:rPr>
              <a:t>              检测</a:t>
            </a:r>
            <a:endParaRPr lang="zh-CN" altLang="en-US" sz="2000" b="1" dirty="0">
              <a:latin typeface="Arial" panose="020B0604020202020204" pitchFamily="34" charset="0"/>
              <a:ea typeface="宋体" panose="02010600030101010101" pitchFamily="2" charset="-122"/>
            </a:endParaRPr>
          </a:p>
          <a:p>
            <a:pPr lvl="0" eaLnBrk="0" hangingPunct="0">
              <a:spcBef>
                <a:spcPct val="50000"/>
              </a:spcBef>
            </a:pPr>
            <a:r>
              <a:rPr lang="zh-CN" altLang="en-US" sz="2000" b="1" dirty="0">
                <a:latin typeface="Arial" panose="020B0604020202020204" pitchFamily="34" charset="0"/>
                <a:ea typeface="宋体" panose="02010600030101010101" pitchFamily="2" charset="-122"/>
              </a:rPr>
              <a:t>减少</a:t>
            </a:r>
            <a:endParaRPr lang="zh-CN" altLang="en-US" sz="2000" b="1" dirty="0">
              <a:latin typeface="Arial" panose="020B0604020202020204" pitchFamily="34" charset="0"/>
              <a:ea typeface="宋体" panose="02010600030101010101" pitchFamily="2" charset="-122"/>
            </a:endParaRPr>
          </a:p>
        </p:txBody>
      </p:sp>
      <p:sp>
        <p:nvSpPr>
          <p:cNvPr id="1212423" name="右箭头 1212422"/>
          <p:cNvSpPr/>
          <p:nvPr/>
        </p:nvSpPr>
        <p:spPr>
          <a:xfrm rot="-1647708">
            <a:off x="3325178" y="3103563"/>
            <a:ext cx="5135562" cy="863600"/>
          </a:xfrm>
          <a:prstGeom prst="rightArrow">
            <a:avLst>
              <a:gd name="adj1" fmla="val 50000"/>
              <a:gd name="adj2" fmla="val 148667"/>
            </a:avLst>
          </a:prstGeom>
          <a:solidFill>
            <a:srgbClr val="FFFF00"/>
          </a:solidFill>
          <a:ln w="9525" cap="flat" cmpd="sng">
            <a:solidFill>
              <a:schemeClr val="tx1"/>
            </a:solidFill>
            <a:prstDash val="solid"/>
            <a:miter/>
            <a:headEnd type="none" w="med" len="med"/>
            <a:tailEnd type="none"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12423"/>
                                        </p:tgtEl>
                                        <p:attrNameLst>
                                          <p:attrName>style.visibility</p:attrName>
                                        </p:attrNameLst>
                                      </p:cBhvr>
                                      <p:to>
                                        <p:strVal val="visible"/>
                                      </p:to>
                                    </p:set>
                                    <p:anim calcmode="lin" valueType="num">
                                      <p:cBhvr additive="base">
                                        <p:cTn id="7" dur="500" fill="hold"/>
                                        <p:tgtEl>
                                          <p:spTgt spid="1212423"/>
                                        </p:tgtEl>
                                        <p:attrNameLst>
                                          <p:attrName>ppt_x</p:attrName>
                                        </p:attrNameLst>
                                      </p:cBhvr>
                                      <p:tavLst>
                                        <p:tav tm="0">
                                          <p:val>
                                            <p:strVal val="0-#ppt_w/2"/>
                                          </p:val>
                                        </p:tav>
                                        <p:tav tm="100000">
                                          <p:val>
                                            <p:strVal val="#ppt_x"/>
                                          </p:val>
                                        </p:tav>
                                      </p:tavLst>
                                    </p:anim>
                                    <p:anim calcmode="lin" valueType="num">
                                      <p:cBhvr additive="base">
                                        <p:cTn id="8" dur="500" fill="hold"/>
                                        <p:tgtEl>
                                          <p:spTgt spid="1212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a:t>
            </a:r>
            <a:r>
              <a:rPr lang="zh-CN" altLang="en-US" sz="3600" b="1" dirty="0">
                <a:latin typeface="楷体_GB2312" charset="-122"/>
                <a:ea typeface="楷体_GB2312" charset="-122"/>
                <a:cs typeface="+mn-ea"/>
                <a:sym typeface="+mn-ea"/>
              </a:rPr>
              <a:t>思路</a:t>
            </a:r>
            <a:r>
              <a:rPr lang="zh-CN" altLang="en-US" sz="3600" b="1" dirty="0">
                <a:latin typeface="楷体_GB2312" charset="-122"/>
                <a:ea typeface="楷体_GB2312" charset="-122"/>
                <a:sym typeface="+mn-ea"/>
              </a:rPr>
              <a:t> </a:t>
            </a:r>
            <a:endParaRPr lang="zh-CN" altLang="en-US" sz="2400" b="1" dirty="0">
              <a:latin typeface="楷体_GB2312" charset="-122"/>
              <a:ea typeface="楷体_GB2312" charset="-122"/>
            </a:endParaRPr>
          </a:p>
        </p:txBody>
      </p:sp>
      <p:graphicFrame>
        <p:nvGraphicFramePr>
          <p:cNvPr id="1299499" name="内容占位符 1299498"/>
          <p:cNvGraphicFramePr>
            <a:graphicFrameLocks noGrp="1"/>
          </p:cNvGraphicFramePr>
          <p:nvPr>
            <p:ph/>
          </p:nvPr>
        </p:nvGraphicFramePr>
        <p:xfrm>
          <a:off x="935355" y="916940"/>
          <a:ext cx="10389235" cy="5511800"/>
        </p:xfrm>
        <a:graphic>
          <a:graphicData uri="http://schemas.openxmlformats.org/drawingml/2006/table">
            <a:tbl>
              <a:tblPr/>
              <a:tblGrid>
                <a:gridCol w="1574165"/>
                <a:gridCol w="3724910"/>
                <a:gridCol w="3956685"/>
                <a:gridCol w="1133475"/>
              </a:tblGrid>
              <a:tr h="669925">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rgbClr val="FF0000"/>
                          </a:solidFill>
                          <a:latin typeface="华文楷体" pitchFamily="2" charset="-122"/>
                          <a:ea typeface="华文楷体" pitchFamily="2" charset="-122"/>
                        </a:rPr>
                        <a:t>防错思路</a:t>
                      </a:r>
                      <a:endParaRPr lang="zh-TW" altLang="en-US" sz="2000" dirty="0">
                        <a:solidFill>
                          <a:srgbClr val="FF0000"/>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rgbClr val="FF0000"/>
                          </a:solidFill>
                          <a:latin typeface="华文楷体" pitchFamily="2" charset="-122"/>
                          <a:ea typeface="华文楷体" pitchFamily="2" charset="-122"/>
                        </a:rPr>
                        <a:t>目  标</a:t>
                      </a:r>
                      <a:endParaRPr lang="zh-TW" altLang="en-US" sz="2000" dirty="0">
                        <a:solidFill>
                          <a:srgbClr val="FF0000"/>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rgbClr val="FF0000"/>
                          </a:solidFill>
                          <a:latin typeface="华文楷体" pitchFamily="2" charset="-122"/>
                          <a:ea typeface="华文楷体" pitchFamily="2" charset="-122"/>
                        </a:rPr>
                        <a:t>方  法</a:t>
                      </a:r>
                      <a:endParaRPr lang="zh-TW" altLang="en-US" sz="2000" dirty="0">
                        <a:solidFill>
                          <a:srgbClr val="FF0000"/>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rgbClr val="FF0000"/>
                          </a:solidFill>
                          <a:latin typeface="华文楷体" pitchFamily="2" charset="-122"/>
                          <a:ea typeface="华文楷体" pitchFamily="2" charset="-122"/>
                        </a:rPr>
                        <a:t>评价</a:t>
                      </a:r>
                      <a:endParaRPr lang="zh-TW" altLang="en-US" sz="2000" dirty="0">
                        <a:solidFill>
                          <a:srgbClr val="FF0000"/>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995680">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chemeClr val="tx1"/>
                          </a:solidFill>
                          <a:latin typeface="华文楷体" pitchFamily="2" charset="-122"/>
                          <a:ea typeface="华文楷体" pitchFamily="2" charset="-122"/>
                        </a:rPr>
                        <a:t>削除</a:t>
                      </a:r>
                      <a:endParaRPr lang="zh-TW" altLang="en-US" sz="2000" dirty="0">
                        <a:solidFill>
                          <a:schemeClr val="tx1"/>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消除可能的失误</a:t>
                      </a:r>
                      <a:endParaRPr lang="zh-CN"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通过产品及制造过程的重</a:t>
                      </a:r>
                      <a:endParaRPr lang="zh-CN" altLang="en-US" sz="2000" dirty="0">
                        <a:latin typeface="华文楷体" pitchFamily="2" charset="-122"/>
                        <a:ea typeface="华文楷体" pitchFamily="2" charset="-122"/>
                      </a:endParaRPr>
                    </a:p>
                    <a:p>
                      <a:pPr lvl="0">
                        <a:spcBef>
                          <a:spcPct val="0"/>
                        </a:spcBef>
                        <a:buClr>
                          <a:srgbClr val="000000"/>
                        </a:buClr>
                        <a:buNone/>
                      </a:pPr>
                      <a:r>
                        <a:rPr lang="zh-TW" altLang="en-US" sz="2000" dirty="0">
                          <a:latin typeface="华文楷体" pitchFamily="2" charset="-122"/>
                          <a:ea typeface="华文楷体" pitchFamily="2" charset="-122"/>
                        </a:rPr>
                        <a:t>新设计，加入</a:t>
                      </a:r>
                      <a:r>
                        <a:rPr lang="zh-CN" altLang="en-US" sz="2000" dirty="0">
                          <a:latin typeface="华文楷体" pitchFamily="2" charset="-122"/>
                          <a:ea typeface="华文楷体" pitchFamily="2" charset="-122"/>
                        </a:rPr>
                        <a:t>防错</a:t>
                      </a:r>
                      <a:r>
                        <a:rPr lang="zh-TW" altLang="en-US" sz="2000" dirty="0">
                          <a:latin typeface="华文楷体" pitchFamily="2" charset="-122"/>
                          <a:ea typeface="华文楷体" pitchFamily="2" charset="-122"/>
                        </a:rPr>
                        <a:t>方法</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latin typeface="华文楷体" pitchFamily="2" charset="-122"/>
                          <a:ea typeface="华文楷体" pitchFamily="2" charset="-122"/>
                        </a:rPr>
                        <a:t>最好</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965835">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chemeClr val="tx1"/>
                          </a:solidFill>
                          <a:latin typeface="华文楷体" pitchFamily="2" charset="-122"/>
                          <a:ea typeface="华文楷体" pitchFamily="2" charset="-122"/>
                        </a:rPr>
                        <a:t>替代</a:t>
                      </a:r>
                      <a:endParaRPr lang="zh-TW" altLang="en-US" sz="2000" dirty="0">
                        <a:solidFill>
                          <a:schemeClr val="tx1"/>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用更可靠的过程代替目前的过程以降低失误</a:t>
                      </a:r>
                      <a:endParaRPr lang="zh-CN"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运用机器人技术或自动化</a:t>
                      </a:r>
                      <a:r>
                        <a:rPr lang="zh-TW" altLang="en-US" sz="2000" dirty="0">
                          <a:latin typeface="华文楷体" pitchFamily="2" charset="-122"/>
                          <a:ea typeface="华文楷体" pitchFamily="2" charset="-122"/>
                        </a:rPr>
                        <a:t>生产技术</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latin typeface="华文楷体" pitchFamily="2" charset="-122"/>
                          <a:ea typeface="华文楷体" pitchFamily="2" charset="-122"/>
                        </a:rPr>
                        <a:t>较好</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957580">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chemeClr val="tx1"/>
                          </a:solidFill>
                          <a:latin typeface="华文楷体" pitchFamily="2" charset="-122"/>
                          <a:ea typeface="华文楷体" pitchFamily="2" charset="-122"/>
                        </a:rPr>
                        <a:t>简化</a:t>
                      </a:r>
                      <a:endParaRPr lang="zh-TW" altLang="en-US" sz="2000" dirty="0">
                        <a:solidFill>
                          <a:schemeClr val="tx1"/>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使作业更容易完成</a:t>
                      </a:r>
                      <a:endParaRPr lang="zh-CN"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合并生产步骤</a:t>
                      </a:r>
                      <a:r>
                        <a:rPr lang="zh-TW" altLang="en-US" sz="2000" dirty="0">
                          <a:latin typeface="华文楷体" pitchFamily="2" charset="-122"/>
                          <a:ea typeface="华文楷体" pitchFamily="2" charset="-122"/>
                        </a:rPr>
                        <a:t>，实施工业工程改善</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latin typeface="华文楷体" pitchFamily="2" charset="-122"/>
                          <a:ea typeface="华文楷体" pitchFamily="2" charset="-122"/>
                        </a:rPr>
                        <a:t>较好</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963295">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chemeClr val="tx1"/>
                          </a:solidFill>
                          <a:latin typeface="华文楷体" pitchFamily="2" charset="-122"/>
                          <a:ea typeface="华文楷体" pitchFamily="2" charset="-122"/>
                        </a:rPr>
                        <a:t>检测</a:t>
                      </a:r>
                      <a:endParaRPr lang="zh-TW" altLang="en-US" sz="2000" dirty="0">
                        <a:solidFill>
                          <a:schemeClr val="tx1"/>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失误时自动提示，防止缺陷的产生和扩大化</a:t>
                      </a:r>
                      <a:endParaRPr lang="zh-CN"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使用计算机软件</a:t>
                      </a:r>
                      <a:r>
                        <a:rPr lang="zh-TW" altLang="en-US" sz="2400" dirty="0">
                          <a:latin typeface="华文楷体" pitchFamily="2" charset="-122"/>
                          <a:ea typeface="华文楷体" pitchFamily="2" charset="-122"/>
                        </a:rPr>
                        <a:t>，在操作失</a:t>
                      </a:r>
                      <a:endParaRPr lang="zh-TW" altLang="en-US" sz="2400" dirty="0">
                        <a:latin typeface="华文楷体" pitchFamily="2" charset="-122"/>
                        <a:ea typeface="华文楷体" pitchFamily="2" charset="-122"/>
                      </a:endParaRPr>
                    </a:p>
                    <a:p>
                      <a:pPr lvl="0">
                        <a:spcBef>
                          <a:spcPct val="0"/>
                        </a:spcBef>
                        <a:buClr>
                          <a:srgbClr val="000000"/>
                        </a:buClr>
                        <a:buNone/>
                      </a:pPr>
                      <a:r>
                        <a:rPr lang="zh-CN" altLang="en-US" sz="2000" dirty="0">
                          <a:latin typeface="华文楷体" pitchFamily="2" charset="-122"/>
                          <a:ea typeface="华文楷体" pitchFamily="2" charset="-122"/>
                        </a:rPr>
                        <a:t>误时予以告警</a:t>
                      </a:r>
                      <a:r>
                        <a:rPr lang="en-US" altLang="zh-TW" sz="2000">
                          <a:latin typeface="华文楷体" pitchFamily="2" charset="-122"/>
                          <a:ea typeface="华文楷体" pitchFamily="2" charset="-122"/>
                        </a:rPr>
                        <a:t>.</a:t>
                      </a:r>
                      <a:endParaRPr lang="en-US" altLang="zh-TW" sz="200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latin typeface="华文楷体" pitchFamily="2" charset="-122"/>
                          <a:ea typeface="华文楷体" pitchFamily="2" charset="-122"/>
                        </a:rPr>
                        <a:t>较好</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959485">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solidFill>
                            <a:schemeClr val="tx1"/>
                          </a:solidFill>
                          <a:latin typeface="华文楷体" pitchFamily="2" charset="-122"/>
                          <a:ea typeface="华文楷体" pitchFamily="2" charset="-122"/>
                        </a:rPr>
                        <a:t>减少</a:t>
                      </a:r>
                      <a:endParaRPr lang="zh-TW" altLang="en-US" sz="2000" dirty="0">
                        <a:solidFill>
                          <a:schemeClr val="tx1"/>
                        </a:solidFill>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将失误影响降至最低</a:t>
                      </a:r>
                      <a:endParaRPr lang="zh-CN"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spcBef>
                          <a:spcPct val="0"/>
                        </a:spcBef>
                        <a:buClr>
                          <a:srgbClr val="000000"/>
                        </a:buClr>
                        <a:buNone/>
                      </a:pPr>
                      <a:r>
                        <a:rPr lang="zh-CN" altLang="en-US" sz="2000" dirty="0">
                          <a:latin typeface="华文楷体" pitchFamily="2" charset="-122"/>
                          <a:ea typeface="华文楷体" pitchFamily="2" charset="-122"/>
                        </a:rPr>
                        <a:t>采用保险丝进行过载保护</a:t>
                      </a:r>
                      <a:r>
                        <a:rPr lang="zh-TW" altLang="en-US" sz="2000" dirty="0">
                          <a:latin typeface="华文楷体" pitchFamily="2" charset="-122"/>
                          <a:ea typeface="华文楷体" pitchFamily="2" charset="-122"/>
                        </a:rPr>
                        <a:t>等</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000" b="1" i="0" u="none" kern="1200" baseline="0">
                          <a:solidFill>
                            <a:schemeClr val="hlink"/>
                          </a:solidFill>
                          <a:latin typeface="Arial" panose="020B0604020202020204" pitchFamily="34" charset="0"/>
                          <a:ea typeface="楷体_GB2312" charset="-122"/>
                        </a:defRPr>
                      </a:lvl1pPr>
                      <a:lvl2pPr marL="538480" lvl="1" indent="-538480">
                        <a:buClr>
                          <a:schemeClr val="tx2"/>
                        </a:buClr>
                        <a:buSzPct val="85000"/>
                        <a:defRPr sz="2000" kern="1200"/>
                      </a:lvl2pPr>
                      <a:lvl3pPr marL="1003300" lvl="2" indent="-1003300">
                        <a:buClr>
                          <a:schemeClr val="hlink"/>
                        </a:buClr>
                        <a:defRPr sz="2000" kern="1200"/>
                      </a:lvl3pPr>
                      <a:lvl4pPr marL="1411605" lvl="3" indent="-1411605">
                        <a:buClr>
                          <a:schemeClr val="tx2"/>
                        </a:buClr>
                        <a:defRPr sz="2000" kern="1200"/>
                      </a:lvl4pPr>
                      <a:lvl5pPr marL="1828800" lvl="4" indent="-1828800">
                        <a:buClr>
                          <a:schemeClr val="hlink"/>
                        </a:buClr>
                        <a:buFont typeface="Wingdings 2" pitchFamily="18" charset="2"/>
                        <a:defRPr sz="2000" kern="1200"/>
                      </a:lvl5pPr>
                    </a:lstStyle>
                    <a:p>
                      <a:pPr lvl="0" algn="ctr">
                        <a:spcBef>
                          <a:spcPct val="0"/>
                        </a:spcBef>
                        <a:buClr>
                          <a:srgbClr val="000000"/>
                        </a:buClr>
                        <a:buNone/>
                      </a:pPr>
                      <a:r>
                        <a:rPr lang="zh-TW" altLang="en-US" sz="2000" dirty="0">
                          <a:latin typeface="华文楷体" pitchFamily="2" charset="-122"/>
                          <a:ea typeface="华文楷体" pitchFamily="2" charset="-122"/>
                        </a:rPr>
                        <a:t>好</a:t>
                      </a:r>
                      <a:endParaRPr lang="zh-TW" altLang="en-US" sz="2000" dirty="0">
                        <a:latin typeface="华文楷体" pitchFamily="2" charset="-122"/>
                        <a:ea typeface="华文楷体"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a:t>
            </a:r>
            <a:r>
              <a:rPr lang="zh-CN" altLang="en-US" sz="3600" b="1" dirty="0">
                <a:latin typeface="楷体_GB2312" charset="-122"/>
                <a:ea typeface="楷体_GB2312" charset="-122"/>
                <a:cs typeface="+mn-ea"/>
                <a:sym typeface="+mn-ea"/>
              </a:rPr>
              <a:t>思路</a:t>
            </a:r>
            <a:r>
              <a:rPr lang="zh-CN" altLang="en-US" sz="3600" b="1" dirty="0">
                <a:latin typeface="楷体_GB2312" charset="-122"/>
                <a:ea typeface="楷体_GB2312" charset="-122"/>
                <a:sym typeface="+mn-ea"/>
              </a:rPr>
              <a:t> </a:t>
            </a:r>
            <a:endParaRPr lang="zh-CN" altLang="en-US" sz="2400" b="1" dirty="0">
              <a:latin typeface="楷体_GB2312" charset="-122"/>
              <a:ea typeface="楷体_GB2312" charset="-122"/>
            </a:endParaRPr>
          </a:p>
        </p:txBody>
      </p:sp>
      <p:sp>
        <p:nvSpPr>
          <p:cNvPr id="1311746" name="标题 1311745"/>
          <p:cNvSpPr>
            <a:spLocks noGrp="1" noRot="1"/>
          </p:cNvSpPr>
          <p:nvPr>
            <p:ph type="title"/>
          </p:nvPr>
        </p:nvSpPr>
        <p:spPr>
          <a:xfrm>
            <a:off x="556895" y="791210"/>
            <a:ext cx="11108690" cy="1143000"/>
          </a:xfrm>
        </p:spPr>
        <p:txBody>
          <a:bodyPr anchor="ctr"/>
          <a:lstStyle/>
          <a:p>
            <a:r>
              <a:rPr lang="en-US" altLang="zh-CN" sz="2800" b="1" dirty="0">
                <a:latin typeface="华文楷体" pitchFamily="2" charset="-122"/>
                <a:ea typeface="华文楷体" pitchFamily="2" charset="-122"/>
              </a:rPr>
              <a:t>    </a:t>
            </a:r>
            <a:r>
              <a:rPr lang="zh-CN" altLang="en-US" sz="2800" b="1" dirty="0">
                <a:latin typeface="华文楷体" pitchFamily="2" charset="-122"/>
                <a:ea typeface="华文楷体" pitchFamily="2" charset="-122"/>
              </a:rPr>
              <a:t>从上表可看出， 防错的思路有减少失误、简化作业， 替代、削除、检测失误等， 从其目标及采用的方法来看</a:t>
            </a:r>
            <a:r>
              <a:rPr lang="en-US" altLang="zh-TW" sz="2800" b="1">
                <a:latin typeface="华文楷体" pitchFamily="2" charset="-122"/>
                <a:ea typeface="华文楷体" pitchFamily="2" charset="-122"/>
              </a:rPr>
              <a:t>:</a:t>
            </a:r>
            <a:endParaRPr lang="en-US" altLang="zh-TW" sz="2800" b="1">
              <a:latin typeface="华文楷体" pitchFamily="2" charset="-122"/>
              <a:ea typeface="华文楷体" pitchFamily="2" charset="-122"/>
            </a:endParaRPr>
          </a:p>
        </p:txBody>
      </p:sp>
      <p:sp>
        <p:nvSpPr>
          <p:cNvPr id="1311747" name="文本占位符 1311746"/>
          <p:cNvSpPr>
            <a:spLocks noGrp="1" noRot="1"/>
          </p:cNvSpPr>
          <p:nvPr/>
        </p:nvSpPr>
        <p:spPr>
          <a:xfrm>
            <a:off x="772478" y="1749425"/>
            <a:ext cx="2862262" cy="544513"/>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pPr>
              <a:lnSpc>
                <a:spcPct val="90000"/>
              </a:lnSpc>
            </a:pPr>
            <a:r>
              <a:rPr lang="en-US" altLang="zh-CN" sz="2800" dirty="0">
                <a:latin typeface="楷体_GB2312" charset="-122"/>
                <a:ea typeface="楷体_GB2312" charset="-122"/>
              </a:rPr>
              <a:t>1</a:t>
            </a:r>
            <a:r>
              <a:rPr lang="zh-CN" altLang="en-US" sz="2800" dirty="0">
                <a:latin typeface="楷体_GB2312" charset="-122"/>
                <a:ea typeface="楷体_GB2312" charset="-122"/>
              </a:rPr>
              <a:t>、消除失误</a:t>
            </a:r>
            <a:endParaRPr lang="zh-TW" altLang="en-US" sz="2800">
              <a:latin typeface="楷体_GB2312" charset="-122"/>
              <a:ea typeface="楷体_GB2312" charset="-122"/>
            </a:endParaRPr>
          </a:p>
        </p:txBody>
      </p:sp>
      <p:sp>
        <p:nvSpPr>
          <p:cNvPr id="1311748" name="文本框 1311747"/>
          <p:cNvSpPr txBox="1"/>
          <p:nvPr/>
        </p:nvSpPr>
        <p:spPr>
          <a:xfrm>
            <a:off x="772795" y="2395855"/>
            <a:ext cx="10615295" cy="1371600"/>
          </a:xfrm>
          <a:prstGeom prst="rect">
            <a:avLst/>
          </a:prstGeom>
          <a:solidFill>
            <a:srgbClr val="99CCFF"/>
          </a:solidFill>
          <a:ln w="9525">
            <a:noFill/>
          </a:ln>
        </p:spPr>
        <p:txBody>
          <a:bodyPr wrap="square">
            <a:spAutoFit/>
          </a:bodyPr>
          <a:lstStyle/>
          <a:p>
            <a:pPr lvl="0">
              <a:spcBef>
                <a:spcPct val="50000"/>
              </a:spcBef>
            </a:pPr>
            <a:r>
              <a:rPr lang="en-US" altLang="zh-CN" sz="2800" b="1" dirty="0">
                <a:latin typeface="楷体_GB2312" charset="-122"/>
                <a:ea typeface="楷体_GB2312" charset="-122"/>
              </a:rPr>
              <a:t>    </a:t>
            </a:r>
            <a:r>
              <a:rPr lang="zh-CN" altLang="zh-CN" sz="2800" b="1" dirty="0">
                <a:latin typeface="楷体_GB2312" charset="-122"/>
                <a:ea typeface="楷体_GB2312" charset="-122"/>
              </a:rPr>
              <a:t>削除失误是最好的防错方法。 因为其从设计角度即考虑到可能出现的作业等失误并用防错方法进行预防。 这是从源头防止失误和缺陷的方法，符合质量的经济性原则</a:t>
            </a:r>
            <a:r>
              <a:rPr lang="zh-CN" altLang="zh-TW" sz="2800" b="1" dirty="0">
                <a:latin typeface="楷体_GB2312" charset="-122"/>
                <a:ea typeface="楷体_GB2312" charset="-122"/>
              </a:rPr>
              <a:t>， </a:t>
            </a:r>
            <a:r>
              <a:rPr lang="zh-CN" altLang="zh-CN" sz="2800" b="1" dirty="0">
                <a:latin typeface="楷体_GB2312" charset="-122"/>
                <a:ea typeface="楷体_GB2312" charset="-122"/>
              </a:rPr>
              <a:t>是防错法的发展方向。</a:t>
            </a:r>
            <a:endParaRPr lang="zh-TW" altLang="en-US" sz="2800" b="1">
              <a:latin typeface="楷体_GB2312" charset="-122"/>
              <a:ea typeface="楷体_GB2312" charset="-122"/>
            </a:endParaRPr>
          </a:p>
        </p:txBody>
      </p:sp>
      <p:sp>
        <p:nvSpPr>
          <p:cNvPr id="1313794" name="标题 1313793"/>
          <p:cNvSpPr>
            <a:spLocks noGrp="1" noRot="1"/>
          </p:cNvSpPr>
          <p:nvPr/>
        </p:nvSpPr>
        <p:spPr>
          <a:xfrm>
            <a:off x="799148" y="3758565"/>
            <a:ext cx="2894012" cy="627063"/>
          </a:xfrm>
          <a:prstGeom prst="rect">
            <a:avLst/>
          </a:prstGeom>
          <a:noFill/>
          <a:ln w="9525">
            <a:noFill/>
          </a:ln>
        </p:spPr>
        <p:txBody>
          <a:bodyPr anchor="ctr"/>
          <a:lstStyle>
            <a:lvl1pPr marL="0" lvl="0" indent="0" algn="l" defTabSz="914400" eaLnBrk="1" fontAlgn="base" latinLnBrk="0" hangingPunct="1">
              <a:lnSpc>
                <a:spcPct val="125000"/>
              </a:lnSpc>
              <a:spcBef>
                <a:spcPct val="0"/>
              </a:spcBef>
              <a:spcAft>
                <a:spcPct val="0"/>
              </a:spcAft>
              <a:buClr>
                <a:srgbClr val="000000"/>
              </a:buClr>
              <a:buNone/>
              <a:defRPr sz="2800" b="1" i="0" u="none" kern="1200" baseline="0">
                <a:solidFill>
                  <a:schemeClr val="hlink"/>
                </a:solidFill>
                <a:latin typeface="+mj-lt"/>
                <a:ea typeface="+mj-ea"/>
                <a:cs typeface="+mj-cs"/>
              </a:defRPr>
            </a:lvl1pPr>
          </a:lstStyle>
          <a:p>
            <a:pPr algn="l">
              <a:lnSpc>
                <a:spcPct val="90000"/>
              </a:lnSpc>
              <a:spcBef>
                <a:spcPct val="20000"/>
              </a:spcBef>
              <a:buClr>
                <a:schemeClr val="hlink"/>
              </a:buClr>
              <a:buFont typeface="Wingdings" panose="05000000000000000000" pitchFamily="2" charset="2"/>
            </a:pPr>
            <a:r>
              <a:rPr lang="zh-CN" altLang="en-US" dirty="0">
                <a:latin typeface="楷体_GB2312" charset="-122"/>
                <a:ea typeface="楷体_GB2312" charset="-122"/>
                <a:cs typeface="+mn-cs"/>
              </a:rPr>
              <a:t>2、替代法</a:t>
            </a:r>
            <a:endParaRPr lang="zh-CN" altLang="en-US" dirty="0">
              <a:latin typeface="楷体_GB2312" charset="-122"/>
              <a:ea typeface="楷体_GB2312" charset="-122"/>
              <a:cs typeface="+mn-cs"/>
            </a:endParaRPr>
          </a:p>
        </p:txBody>
      </p:sp>
      <p:sp>
        <p:nvSpPr>
          <p:cNvPr id="1313795" name="文本框 1313794"/>
          <p:cNvSpPr txBox="1"/>
          <p:nvPr/>
        </p:nvSpPr>
        <p:spPr>
          <a:xfrm>
            <a:off x="799465" y="4406265"/>
            <a:ext cx="10588625" cy="1798320"/>
          </a:xfrm>
          <a:prstGeom prst="rect">
            <a:avLst/>
          </a:prstGeom>
          <a:solidFill>
            <a:srgbClr val="CCFFFF"/>
          </a:solidFill>
          <a:ln w="9525">
            <a:noFill/>
          </a:ln>
        </p:spPr>
        <p:txBody>
          <a:bodyPr wrap="square">
            <a:spAutoFit/>
          </a:bodyPr>
          <a:lstStyle/>
          <a:p>
            <a:pPr lvl="0">
              <a:spcBef>
                <a:spcPct val="50000"/>
              </a:spcBef>
            </a:pPr>
            <a:r>
              <a:rPr lang="en-US" altLang="zh-CN" sz="2800" dirty="0">
                <a:latin typeface="华文楷体" pitchFamily="2" charset="-122"/>
                <a:ea typeface="华文楷体" pitchFamily="2" charset="-122"/>
              </a:rPr>
              <a:t>  </a:t>
            </a:r>
            <a:r>
              <a:rPr lang="en-US" altLang="zh-CN" sz="2800" b="1" dirty="0">
                <a:latin typeface="楷体_GB2312" charset="-122"/>
                <a:ea typeface="楷体_GB2312" charset="-122"/>
                <a:cs typeface="+mn-ea"/>
              </a:rPr>
              <a:t>  替代法是对硬件设施进行更新和改善，使过程不过多依赖于作业人员，从而降低由于人为原因造成的失误(占失误的部分)。这种防错方法可以大大防低失误率，为一种较好的防错方法，缺点在于投入过大，另外由于设备问题导致的失误无法防止。</a:t>
            </a:r>
            <a:r>
              <a:rPr lang="zh-TW" altLang="en-US" sz="2800">
                <a:latin typeface="华文楷体" pitchFamily="2" charset="-122"/>
                <a:ea typeface="华文楷体" pitchFamily="2" charset="-122"/>
              </a:rPr>
              <a:t> </a:t>
            </a:r>
            <a:endParaRPr lang="zh-TW" altLang="en-US" sz="2800">
              <a:latin typeface="华文楷体" pitchFamily="2" charset="-122"/>
              <a:ea typeface="华文楷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1</a:t>
            </a:r>
            <a:r>
              <a:rPr lang="zh-CN" altLang="en-US" sz="3600" b="1" dirty="0">
                <a:latin typeface="楷体_GB2312" charset="-122"/>
                <a:ea typeface="楷体_GB2312" charset="-122"/>
                <a:sym typeface="+mn-ea"/>
              </a:rPr>
              <a:t>、防错的</a:t>
            </a:r>
            <a:r>
              <a:rPr lang="zh-CN" altLang="en-US" sz="3600" b="1" dirty="0">
                <a:latin typeface="楷体_GB2312" charset="-122"/>
                <a:ea typeface="楷体_GB2312" charset="-122"/>
                <a:cs typeface="+mn-ea"/>
                <a:sym typeface="+mn-ea"/>
              </a:rPr>
              <a:t>思路</a:t>
            </a:r>
            <a:endParaRPr lang="zh-CN" altLang="en-US" sz="2400" b="1" dirty="0">
              <a:latin typeface="楷体_GB2312" charset="-122"/>
              <a:ea typeface="楷体_GB2312" charset="-122"/>
            </a:endParaRPr>
          </a:p>
        </p:txBody>
      </p:sp>
      <p:sp>
        <p:nvSpPr>
          <p:cNvPr id="1315842" name="标题 1315841"/>
          <p:cNvSpPr>
            <a:spLocks noGrp="1" noRot="1"/>
          </p:cNvSpPr>
          <p:nvPr>
            <p:ph type="title"/>
          </p:nvPr>
        </p:nvSpPr>
        <p:spPr>
          <a:xfrm>
            <a:off x="841693" y="1005205"/>
            <a:ext cx="2894012" cy="627063"/>
          </a:xfrm>
        </p:spPr>
        <p:txBody>
          <a:bodyPr anchor="ctr"/>
          <a:lstStyle/>
          <a:p>
            <a:pPr marL="762000" indent="-762000"/>
            <a:r>
              <a:rPr lang="zh-CN" altLang="en-US" sz="2800" b="1" dirty="0">
                <a:solidFill>
                  <a:schemeClr val="hlink"/>
                </a:solidFill>
                <a:latin typeface="楷体_GB2312" charset="-122"/>
                <a:ea typeface="楷体_GB2312" charset="-122"/>
                <a:cs typeface="+mn-cs"/>
              </a:rPr>
              <a:t>3、简化</a:t>
            </a:r>
            <a:r>
              <a:rPr lang="zh-TW" altLang="en-US" dirty="0">
                <a:solidFill>
                  <a:schemeClr val="tx1"/>
                </a:solidFill>
                <a:latin typeface="华文楷体" pitchFamily="2" charset="-122"/>
                <a:ea typeface="华文楷体" pitchFamily="2" charset="-122"/>
              </a:rPr>
              <a:t> </a:t>
            </a:r>
            <a:endParaRPr lang="zh-TW" altLang="en-US" dirty="0">
              <a:solidFill>
                <a:schemeClr val="tx1"/>
              </a:solidFill>
              <a:latin typeface="华文楷体" pitchFamily="2" charset="-122"/>
              <a:ea typeface="华文楷体" pitchFamily="2" charset="-122"/>
            </a:endParaRPr>
          </a:p>
        </p:txBody>
      </p:sp>
      <p:sp>
        <p:nvSpPr>
          <p:cNvPr id="1315843" name="文本框 1315842"/>
          <p:cNvSpPr txBox="1"/>
          <p:nvPr/>
        </p:nvSpPr>
        <p:spPr>
          <a:xfrm>
            <a:off x="842010" y="1652905"/>
            <a:ext cx="10822940" cy="1371600"/>
          </a:xfrm>
          <a:prstGeom prst="rect">
            <a:avLst/>
          </a:prstGeom>
          <a:solidFill>
            <a:srgbClr val="CCFFFF"/>
          </a:solidFill>
          <a:ln w="9525">
            <a:noFill/>
          </a:ln>
        </p:spPr>
        <p:txBody>
          <a:bodyPr wrap="square">
            <a:spAutoFit/>
          </a:bodyPr>
          <a:lstStyle/>
          <a:p>
            <a:pPr lvl="0">
              <a:spcBef>
                <a:spcPct val="50000"/>
              </a:spcBef>
            </a:pPr>
            <a:r>
              <a:rPr lang="en-US" altLang="zh-CN" sz="2800" dirty="0">
                <a:latin typeface="华文楷体" pitchFamily="2" charset="-122"/>
                <a:ea typeface="华文楷体" pitchFamily="2" charset="-122"/>
              </a:rPr>
              <a:t>    </a:t>
            </a:r>
            <a:r>
              <a:rPr lang="zh-CN" altLang="zh-CN" sz="2800" b="1" dirty="0">
                <a:latin typeface="华文楷体" pitchFamily="2" charset="-122"/>
                <a:ea typeface="华文楷体" pitchFamily="2" charset="-122"/>
              </a:rPr>
              <a:t>简化是通过合并、削减等方法对作业流程进行简化，流程越简单、出现操作失误的概率越低。因此，简化流程为较好的防错方法之一，但流程简化并不能完全防止人为缺陷的产生。</a:t>
            </a:r>
            <a:endParaRPr lang="zh-TW" altLang="en-US" sz="1800" b="1">
              <a:latin typeface="华文楷体" pitchFamily="2" charset="-122"/>
              <a:ea typeface="华文楷体" pitchFamily="2" charset="-122"/>
            </a:endParaRPr>
          </a:p>
        </p:txBody>
      </p:sp>
      <p:sp>
        <p:nvSpPr>
          <p:cNvPr id="1317890" name="标题 1317889"/>
          <p:cNvSpPr>
            <a:spLocks noGrp="1" noRot="1"/>
          </p:cNvSpPr>
          <p:nvPr/>
        </p:nvSpPr>
        <p:spPr>
          <a:xfrm>
            <a:off x="933133" y="3048953"/>
            <a:ext cx="2894012" cy="627062"/>
          </a:xfrm>
          <a:prstGeom prst="rect">
            <a:avLst/>
          </a:prstGeom>
          <a:noFill/>
          <a:ln w="9525">
            <a:noFill/>
          </a:ln>
        </p:spPr>
        <p:txBody>
          <a:bodyPr anchor="ctr"/>
          <a:lstStyle>
            <a:lvl1pPr marL="0" lvl="0" indent="0" algn="l" defTabSz="914400" eaLnBrk="1" fontAlgn="base" latinLnBrk="0" hangingPunct="1">
              <a:lnSpc>
                <a:spcPct val="125000"/>
              </a:lnSpc>
              <a:spcBef>
                <a:spcPct val="0"/>
              </a:spcBef>
              <a:spcAft>
                <a:spcPct val="0"/>
              </a:spcAft>
              <a:buClr>
                <a:srgbClr val="000000"/>
              </a:buClr>
              <a:buNone/>
              <a:defRPr sz="2800" b="1" i="0" u="none" kern="1200" baseline="0">
                <a:solidFill>
                  <a:schemeClr val="hlink"/>
                </a:solidFill>
                <a:latin typeface="+mj-lt"/>
                <a:ea typeface="+mj-ea"/>
                <a:cs typeface="+mj-cs"/>
              </a:defRPr>
            </a:lvl1pPr>
          </a:lstStyle>
          <a:p>
            <a:pPr marL="762000" indent="-762000"/>
            <a:r>
              <a:rPr lang="zh-CN" altLang="en-US" dirty="0">
                <a:latin typeface="楷体_GB2312" charset="-122"/>
                <a:ea typeface="楷体_GB2312" charset="-122"/>
                <a:cs typeface="+mn-cs"/>
              </a:rPr>
              <a:t>4、检测</a:t>
            </a:r>
            <a:r>
              <a:rPr lang="zh-TW" altLang="en-US" dirty="0">
                <a:latin typeface="华文楷体" pitchFamily="2" charset="-122"/>
                <a:ea typeface="华文楷体" pitchFamily="2" charset="-122"/>
              </a:rPr>
              <a:t> </a:t>
            </a:r>
            <a:endParaRPr lang="zh-TW" altLang="en-US">
              <a:solidFill>
                <a:schemeClr val="tx1"/>
              </a:solidFill>
              <a:latin typeface="华文楷体" pitchFamily="2" charset="-122"/>
              <a:ea typeface="华文楷体" pitchFamily="2" charset="-122"/>
            </a:endParaRPr>
          </a:p>
        </p:txBody>
      </p:sp>
      <p:sp>
        <p:nvSpPr>
          <p:cNvPr id="1317891" name="文本框 1317890"/>
          <p:cNvSpPr txBox="1"/>
          <p:nvPr/>
        </p:nvSpPr>
        <p:spPr>
          <a:xfrm>
            <a:off x="861695" y="3836670"/>
            <a:ext cx="10802620" cy="944880"/>
          </a:xfrm>
          <a:prstGeom prst="rect">
            <a:avLst/>
          </a:prstGeom>
          <a:solidFill>
            <a:srgbClr val="CCFFFF"/>
          </a:solidFill>
          <a:ln w="9525">
            <a:noFill/>
          </a:ln>
        </p:spPr>
        <p:txBody>
          <a:bodyPr wrap="square">
            <a:spAutoFit/>
          </a:bodyPr>
          <a:lstStyle/>
          <a:p>
            <a:pPr lvl="0">
              <a:spcBef>
                <a:spcPct val="50000"/>
              </a:spcBef>
            </a:pPr>
            <a:r>
              <a:rPr lang="zh-TW" altLang="zh-CN" sz="1800" b="1" dirty="0">
                <a:latin typeface="华文楷体" pitchFamily="2" charset="-122"/>
                <a:ea typeface="华文楷体" pitchFamily="2" charset="-122"/>
              </a:rPr>
              <a:t> </a:t>
            </a:r>
            <a:r>
              <a:rPr lang="zh-TW" altLang="en-US" sz="1800" b="1">
                <a:latin typeface="华文楷体" pitchFamily="2" charset="-122"/>
                <a:ea typeface="华文楷体" pitchFamily="2" charset="-122"/>
              </a:rPr>
              <a:t> </a:t>
            </a:r>
            <a:r>
              <a:rPr lang="zh-TW" altLang="zh-CN" sz="1800" b="1" dirty="0">
                <a:latin typeface="华文楷体" pitchFamily="2" charset="-122"/>
                <a:ea typeface="华文楷体" pitchFamily="2" charset="-122"/>
              </a:rPr>
              <a:t> </a:t>
            </a:r>
            <a:r>
              <a:rPr lang="zh-TW" altLang="en-US" sz="1800" b="1">
                <a:latin typeface="华文楷体" pitchFamily="2" charset="-122"/>
                <a:ea typeface="华文楷体" pitchFamily="2" charset="-122"/>
              </a:rPr>
              <a:t> </a:t>
            </a:r>
            <a:r>
              <a:rPr lang="zh-TW" altLang="zh-CN" sz="1800" b="1" dirty="0">
                <a:latin typeface="华文楷体" pitchFamily="2" charset="-122"/>
                <a:ea typeface="华文楷体" pitchFamily="2" charset="-122"/>
              </a:rPr>
              <a:t> </a:t>
            </a:r>
            <a:r>
              <a:rPr lang="zh-TW" altLang="en-US" sz="1800" b="1">
                <a:latin typeface="华文楷体" pitchFamily="2" charset="-122"/>
                <a:ea typeface="华文楷体" pitchFamily="2" charset="-122"/>
              </a:rPr>
              <a:t> </a:t>
            </a:r>
            <a:r>
              <a:rPr lang="zh-TW" altLang="zh-CN" sz="1800" b="1" dirty="0">
                <a:latin typeface="华文楷体" pitchFamily="2" charset="-122"/>
                <a:ea typeface="华文楷体" pitchFamily="2" charset="-122"/>
              </a:rPr>
              <a:t> </a:t>
            </a:r>
            <a:r>
              <a:rPr lang="zh-CN" altLang="en-US" sz="2800" b="1" dirty="0">
                <a:latin typeface="华文楷体" pitchFamily="2" charset="-122"/>
                <a:ea typeface="华文楷体" pitchFamily="2" charset="-122"/>
              </a:rPr>
              <a:t>检测是在作业失误时自动提示的防错方法， 大都通过计算器软件实现， 为目前广泛使用的防错方法。</a:t>
            </a:r>
            <a:endParaRPr lang="zh-CN" altLang="en-US" sz="2800" b="1" dirty="0">
              <a:latin typeface="华文楷体" pitchFamily="2" charset="-122"/>
              <a:ea typeface="华文楷体" pitchFamily="2" charset="-122"/>
            </a:endParaRPr>
          </a:p>
        </p:txBody>
      </p:sp>
      <p:sp>
        <p:nvSpPr>
          <p:cNvPr id="1317892" name="矩形 1317891"/>
          <p:cNvSpPr/>
          <p:nvPr/>
        </p:nvSpPr>
        <p:spPr>
          <a:xfrm>
            <a:off x="1004570" y="4742498"/>
            <a:ext cx="2736850" cy="627062"/>
          </a:xfrm>
          <a:prstGeom prst="rect">
            <a:avLst/>
          </a:prstGeom>
          <a:noFill/>
          <a:ln w="9525">
            <a:noFill/>
          </a:ln>
        </p:spPr>
        <p:txBody>
          <a:bodyPr anchor="ctr"/>
          <a:lstStyle>
            <a:lvl1pPr marL="0" lvl="0" indent="0" algn="l" defTabSz="914400" eaLnBrk="1" fontAlgn="base" latinLnBrk="0" hangingPunct="1">
              <a:lnSpc>
                <a:spcPct val="125000"/>
              </a:lnSpc>
              <a:spcBef>
                <a:spcPct val="0"/>
              </a:spcBef>
              <a:spcAft>
                <a:spcPct val="0"/>
              </a:spcAft>
              <a:buClr>
                <a:srgbClr val="000000"/>
              </a:buClr>
              <a:buNone/>
              <a:defRPr sz="2800" b="1" i="0" u="none" kern="1200" baseline="0">
                <a:solidFill>
                  <a:schemeClr val="hlink"/>
                </a:solidFill>
                <a:latin typeface="Arial" panose="020B0604020202020204" pitchFamily="34" charset="0"/>
                <a:ea typeface="楷体_GB2312" charset="-122"/>
              </a:defRPr>
            </a:lvl1pPr>
          </a:lstStyle>
          <a:p>
            <a:pPr marL="762000" lvl="0" indent="-762000"/>
            <a:r>
              <a:rPr lang="zh-CN" altLang="en-US" dirty="0">
                <a:latin typeface="楷体_GB2312" charset="-122"/>
                <a:cs typeface="+mn-cs"/>
              </a:rPr>
              <a:t>5、减少</a:t>
            </a:r>
            <a:r>
              <a:rPr lang="zh-TW" altLang="en-US" sz="2400" dirty="0">
                <a:latin typeface="华文楷体" pitchFamily="2" charset="-122"/>
                <a:ea typeface="华文楷体" pitchFamily="2" charset="-122"/>
              </a:rPr>
              <a:t> </a:t>
            </a:r>
            <a:endParaRPr lang="zh-TW" altLang="en-US" sz="2400">
              <a:solidFill>
                <a:schemeClr val="tx1"/>
              </a:solidFill>
              <a:latin typeface="华文楷体" pitchFamily="2" charset="-122"/>
              <a:ea typeface="华文楷体" pitchFamily="2" charset="-122"/>
            </a:endParaRPr>
          </a:p>
        </p:txBody>
      </p:sp>
      <p:sp>
        <p:nvSpPr>
          <p:cNvPr id="1317893" name="文本框 1317892"/>
          <p:cNvSpPr txBox="1"/>
          <p:nvPr/>
        </p:nvSpPr>
        <p:spPr>
          <a:xfrm>
            <a:off x="861695" y="5463540"/>
            <a:ext cx="10802620" cy="944880"/>
          </a:xfrm>
          <a:prstGeom prst="rect">
            <a:avLst/>
          </a:prstGeom>
          <a:solidFill>
            <a:srgbClr val="99CCFF"/>
          </a:solidFill>
          <a:ln w="9525">
            <a:noFill/>
          </a:ln>
        </p:spPr>
        <p:txBody>
          <a:bodyPr wrap="square">
            <a:spAutoFit/>
          </a:bodyPr>
          <a:lstStyle/>
          <a:p>
            <a:pPr lvl="0">
              <a:spcBef>
                <a:spcPct val="50000"/>
              </a:spcBef>
            </a:pPr>
            <a:r>
              <a:rPr lang="en-US" altLang="zh-CN" sz="2800" b="1" dirty="0">
                <a:latin typeface="华文楷体" pitchFamily="2" charset="-122"/>
                <a:ea typeface="华文楷体" pitchFamily="2" charset="-122"/>
              </a:rPr>
              <a:t>    </a:t>
            </a:r>
            <a:r>
              <a:rPr lang="zh-CN" altLang="zh-CN" sz="2800" b="1" dirty="0">
                <a:latin typeface="华文楷体" pitchFamily="2" charset="-122"/>
                <a:ea typeface="华文楷体" pitchFamily="2" charset="-122"/>
              </a:rPr>
              <a:t>从减少由于失误所造成的损失的角度出发</a:t>
            </a:r>
            <a:r>
              <a:rPr lang="zh-CN" altLang="zh-TW" sz="2800" b="1" dirty="0">
                <a:latin typeface="华文楷体" pitchFamily="2" charset="-122"/>
                <a:ea typeface="华文楷体" pitchFamily="2" charset="-122"/>
              </a:rPr>
              <a:t>， </a:t>
            </a:r>
            <a:r>
              <a:rPr lang="zh-CN" altLang="zh-CN" sz="2800" b="1" dirty="0">
                <a:latin typeface="华文楷体" pitchFamily="2" charset="-122"/>
                <a:ea typeface="华文楷体" pitchFamily="2" charset="-122"/>
              </a:rPr>
              <a:t>即发生失误后</a:t>
            </a:r>
            <a:r>
              <a:rPr lang="zh-CN" altLang="zh-TW" sz="2800" b="1" dirty="0">
                <a:latin typeface="华文楷体" pitchFamily="2" charset="-122"/>
                <a:ea typeface="华文楷体" pitchFamily="2" charset="-122"/>
              </a:rPr>
              <a:t>， </a:t>
            </a:r>
            <a:r>
              <a:rPr lang="zh-CN" altLang="zh-CN" sz="2800" b="1" dirty="0">
                <a:latin typeface="华文楷体" pitchFamily="2" charset="-122"/>
                <a:ea typeface="华文楷体" pitchFamily="2" charset="-122"/>
              </a:rPr>
              <a:t>将损失降至最低或可接受范围。</a:t>
            </a:r>
            <a:endParaRPr lang="zh-TW" altLang="en-US" sz="2800" b="1">
              <a:latin typeface="华文楷体" pitchFamily="2" charset="-122"/>
              <a:ea typeface="华文楷体"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a:t>
            </a:r>
            <a:endParaRPr lang="zh-CN" altLang="en-US" sz="2400" b="1" dirty="0">
              <a:latin typeface="楷体_GB2312" charset="-122"/>
              <a:ea typeface="楷体_GB2312" charset="-122"/>
            </a:endParaRPr>
          </a:p>
        </p:txBody>
      </p:sp>
      <p:sp>
        <p:nvSpPr>
          <p:cNvPr id="1362947" name="Text Box 5"/>
          <p:cNvSpPr txBox="1"/>
          <p:nvPr/>
        </p:nvSpPr>
        <p:spPr>
          <a:xfrm>
            <a:off x="752475" y="1218565"/>
            <a:ext cx="10913745" cy="1371600"/>
          </a:xfrm>
          <a:prstGeom prst="rect">
            <a:avLst/>
          </a:prstGeom>
          <a:noFill/>
          <a:ln w="25400">
            <a:noFill/>
          </a:ln>
        </p:spPr>
        <p:txBody>
          <a:bodyPr wrap="square">
            <a:spAutoFit/>
          </a:bodyPr>
          <a:lstStyle/>
          <a:p>
            <a:pPr lvl="0"/>
            <a:r>
              <a:rPr lang="zh-CN" altLang="en-US" sz="2800" b="1" dirty="0">
                <a:latin typeface="楷体_GB2312" charset="-122"/>
                <a:ea typeface="楷体_GB2312" charset="-122"/>
              </a:rPr>
              <a:t>被动防错</a:t>
            </a:r>
            <a:endParaRPr lang="zh-CN" altLang="en-US" sz="2800" b="1" dirty="0">
              <a:latin typeface="楷体_GB2312" charset="-122"/>
              <a:ea typeface="楷体_GB2312" charset="-122"/>
            </a:endParaRPr>
          </a:p>
          <a:p>
            <a:pPr lvl="0"/>
            <a:r>
              <a:rPr lang="zh-CN" altLang="en-US" sz="2800" b="1" dirty="0">
                <a:latin typeface="楷体_GB2312" charset="-122"/>
                <a:ea typeface="楷体_GB2312" charset="-122"/>
              </a:rPr>
              <a:t>    指在通过改善硬件的某些特性使人少范错误以实现防呆的手法，特点是依赖操作者的注意力。</a:t>
            </a:r>
            <a:endParaRPr lang="zh-CN" altLang="en-US" sz="2800" b="1" dirty="0">
              <a:latin typeface="楷体_GB2312" charset="-122"/>
              <a:ea typeface="楷体_GB2312" charset="-122"/>
            </a:endParaRPr>
          </a:p>
        </p:txBody>
      </p:sp>
      <p:grpSp>
        <p:nvGrpSpPr>
          <p:cNvPr id="1362948" name="组合 1362947"/>
          <p:cNvGrpSpPr/>
          <p:nvPr/>
        </p:nvGrpSpPr>
        <p:grpSpPr>
          <a:xfrm>
            <a:off x="4097655" y="2658745"/>
            <a:ext cx="3872230" cy="3568700"/>
            <a:chOff x="528" y="1008"/>
            <a:chExt cx="1901" cy="2308"/>
          </a:xfrm>
        </p:grpSpPr>
        <p:grpSp>
          <p:nvGrpSpPr>
            <p:cNvPr id="1362949" name="Group 4"/>
            <p:cNvGrpSpPr/>
            <p:nvPr/>
          </p:nvGrpSpPr>
          <p:grpSpPr>
            <a:xfrm>
              <a:off x="528" y="2164"/>
              <a:ext cx="1901" cy="1152"/>
              <a:chOff x="691" y="1776"/>
              <a:chExt cx="1901" cy="1296"/>
            </a:xfrm>
          </p:grpSpPr>
          <p:sp>
            <p:nvSpPr>
              <p:cNvPr id="1362950" name="AutoShape 5"/>
              <p:cNvSpPr/>
              <p:nvPr/>
            </p:nvSpPr>
            <p:spPr>
              <a:xfrm>
                <a:off x="691" y="1776"/>
                <a:ext cx="1901" cy="1152"/>
              </a:xfrm>
              <a:prstGeom prst="parallelogram">
                <a:avLst>
                  <a:gd name="adj" fmla="val 41254"/>
                </a:avLst>
              </a:prstGeom>
              <a:noFill/>
              <a:ln w="9525" cap="flat" cmpd="sng">
                <a:solidFill>
                  <a:schemeClr val="tx1"/>
                </a:solidFill>
                <a:prstDash val="solid"/>
                <a:miter/>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51" name="Rectangle 6"/>
              <p:cNvSpPr/>
              <p:nvPr/>
            </p:nvSpPr>
            <p:spPr>
              <a:xfrm>
                <a:off x="699" y="2931"/>
                <a:ext cx="1413" cy="141"/>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52" name="Line 7"/>
              <p:cNvSpPr/>
              <p:nvPr/>
            </p:nvSpPr>
            <p:spPr>
              <a:xfrm>
                <a:off x="2592" y="1776"/>
                <a:ext cx="0" cy="144"/>
              </a:xfrm>
              <a:prstGeom prst="line">
                <a:avLst/>
              </a:prstGeom>
              <a:ln w="9525" cap="flat" cmpd="sng">
                <a:solidFill>
                  <a:schemeClr val="tx1"/>
                </a:solidFill>
                <a:prstDash val="solid"/>
                <a:headEnd type="none" w="med" len="med"/>
                <a:tailEnd type="none" w="med" len="med"/>
              </a:ln>
            </p:spPr>
          </p:sp>
          <p:sp>
            <p:nvSpPr>
              <p:cNvPr id="1362953" name="Line 8"/>
              <p:cNvSpPr/>
              <p:nvPr/>
            </p:nvSpPr>
            <p:spPr>
              <a:xfrm flipV="1">
                <a:off x="2112" y="1920"/>
                <a:ext cx="480" cy="1152"/>
              </a:xfrm>
              <a:prstGeom prst="line">
                <a:avLst/>
              </a:prstGeom>
              <a:ln w="9525" cap="flat" cmpd="sng">
                <a:solidFill>
                  <a:schemeClr val="tx1"/>
                </a:solidFill>
                <a:prstDash val="solid"/>
                <a:headEnd type="none" w="med" len="med"/>
                <a:tailEnd type="none" w="med" len="med"/>
              </a:ln>
            </p:spPr>
          </p:sp>
        </p:grpSp>
        <p:sp>
          <p:nvSpPr>
            <p:cNvPr id="1362954" name="Oval 9"/>
            <p:cNvSpPr/>
            <p:nvPr/>
          </p:nvSpPr>
          <p:spPr>
            <a:xfrm>
              <a:off x="1037" y="2548"/>
              <a:ext cx="192" cy="171"/>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55" name="Oval 10"/>
            <p:cNvSpPr/>
            <p:nvPr/>
          </p:nvSpPr>
          <p:spPr>
            <a:xfrm>
              <a:off x="1373" y="2548"/>
              <a:ext cx="192" cy="171"/>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56" name="Oval 11"/>
            <p:cNvSpPr/>
            <p:nvPr/>
          </p:nvSpPr>
          <p:spPr>
            <a:xfrm>
              <a:off x="1757" y="2548"/>
              <a:ext cx="192" cy="171"/>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grpSp>
          <p:nvGrpSpPr>
            <p:cNvPr id="1362957" name="Group 57"/>
            <p:cNvGrpSpPr/>
            <p:nvPr/>
          </p:nvGrpSpPr>
          <p:grpSpPr>
            <a:xfrm>
              <a:off x="1104" y="1636"/>
              <a:ext cx="960" cy="480"/>
              <a:chOff x="1248" y="1632"/>
              <a:chExt cx="864" cy="384"/>
            </a:xfrm>
          </p:grpSpPr>
          <p:sp>
            <p:nvSpPr>
              <p:cNvPr id="1362958" name="Oval 13"/>
              <p:cNvSpPr/>
              <p:nvPr/>
            </p:nvSpPr>
            <p:spPr>
              <a:xfrm>
                <a:off x="1248" y="1632"/>
                <a:ext cx="144"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59" name="Oval 14"/>
              <p:cNvSpPr/>
              <p:nvPr/>
            </p:nvSpPr>
            <p:spPr>
              <a:xfrm>
                <a:off x="1248" y="1920"/>
                <a:ext cx="144"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60" name="Line 15"/>
              <p:cNvSpPr/>
              <p:nvPr/>
            </p:nvSpPr>
            <p:spPr>
              <a:xfrm>
                <a:off x="1248" y="1680"/>
                <a:ext cx="0" cy="288"/>
              </a:xfrm>
              <a:prstGeom prst="line">
                <a:avLst/>
              </a:prstGeom>
              <a:ln w="9525" cap="flat" cmpd="sng">
                <a:solidFill>
                  <a:schemeClr val="tx1"/>
                </a:solidFill>
                <a:prstDash val="solid"/>
                <a:headEnd type="none" w="med" len="med"/>
                <a:tailEnd type="none" w="med" len="med"/>
              </a:ln>
            </p:spPr>
          </p:sp>
          <p:sp>
            <p:nvSpPr>
              <p:cNvPr id="1362961" name="Line 16"/>
              <p:cNvSpPr/>
              <p:nvPr/>
            </p:nvSpPr>
            <p:spPr>
              <a:xfrm>
                <a:off x="1392" y="1680"/>
                <a:ext cx="0" cy="288"/>
              </a:xfrm>
              <a:prstGeom prst="line">
                <a:avLst/>
              </a:prstGeom>
              <a:ln w="9525" cap="flat" cmpd="sng">
                <a:solidFill>
                  <a:schemeClr val="tx1"/>
                </a:solidFill>
                <a:prstDash val="solid"/>
                <a:headEnd type="none" w="med" len="med"/>
                <a:tailEnd type="none" w="med" len="med"/>
              </a:ln>
            </p:spPr>
          </p:sp>
          <p:sp>
            <p:nvSpPr>
              <p:cNvPr id="1362962" name="Oval 18"/>
              <p:cNvSpPr/>
              <p:nvPr/>
            </p:nvSpPr>
            <p:spPr>
              <a:xfrm>
                <a:off x="1584" y="1632"/>
                <a:ext cx="144"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63" name="Oval 19"/>
              <p:cNvSpPr/>
              <p:nvPr/>
            </p:nvSpPr>
            <p:spPr>
              <a:xfrm>
                <a:off x="1584" y="1920"/>
                <a:ext cx="144" cy="96"/>
              </a:xfrm>
              <a:prstGeom prst="ellipse">
                <a:avLst/>
              </a:prstGeom>
              <a:solidFill>
                <a:srgbClr val="FFFF00"/>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64" name="Line 20"/>
              <p:cNvSpPr/>
              <p:nvPr/>
            </p:nvSpPr>
            <p:spPr>
              <a:xfrm>
                <a:off x="1584" y="1680"/>
                <a:ext cx="0" cy="288"/>
              </a:xfrm>
              <a:prstGeom prst="line">
                <a:avLst/>
              </a:prstGeom>
              <a:ln w="9525" cap="flat" cmpd="sng">
                <a:solidFill>
                  <a:schemeClr val="tx1"/>
                </a:solidFill>
                <a:prstDash val="solid"/>
                <a:headEnd type="none" w="med" len="med"/>
                <a:tailEnd type="none" w="med" len="med"/>
              </a:ln>
            </p:spPr>
          </p:sp>
          <p:sp>
            <p:nvSpPr>
              <p:cNvPr id="1362965" name="Line 21"/>
              <p:cNvSpPr/>
              <p:nvPr/>
            </p:nvSpPr>
            <p:spPr>
              <a:xfrm>
                <a:off x="1728" y="1680"/>
                <a:ext cx="0" cy="288"/>
              </a:xfrm>
              <a:prstGeom prst="line">
                <a:avLst/>
              </a:prstGeom>
              <a:ln w="9525" cap="flat" cmpd="sng">
                <a:solidFill>
                  <a:schemeClr val="tx1"/>
                </a:solidFill>
                <a:prstDash val="solid"/>
                <a:headEnd type="none" w="med" len="med"/>
                <a:tailEnd type="none" w="med" len="med"/>
              </a:ln>
            </p:spPr>
          </p:sp>
          <p:sp>
            <p:nvSpPr>
              <p:cNvPr id="1362966" name="Oval 23"/>
              <p:cNvSpPr/>
              <p:nvPr/>
            </p:nvSpPr>
            <p:spPr>
              <a:xfrm>
                <a:off x="1968" y="1632"/>
                <a:ext cx="144"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67" name="Oval 24"/>
              <p:cNvSpPr/>
              <p:nvPr/>
            </p:nvSpPr>
            <p:spPr>
              <a:xfrm>
                <a:off x="1968" y="1920"/>
                <a:ext cx="144" cy="96"/>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lstStyle/>
              <a:p>
                <a:pPr lvl="0"/>
                <a:endParaRPr sz="2400" b="1" dirty="0">
                  <a:latin typeface="楷体_GB2312" charset="-122"/>
                  <a:ea typeface="楷体_GB2312" charset="-122"/>
                </a:endParaRPr>
              </a:p>
            </p:txBody>
          </p:sp>
          <p:sp>
            <p:nvSpPr>
              <p:cNvPr id="1362968" name="Line 25"/>
              <p:cNvSpPr/>
              <p:nvPr/>
            </p:nvSpPr>
            <p:spPr>
              <a:xfrm>
                <a:off x="1968" y="1680"/>
                <a:ext cx="0" cy="288"/>
              </a:xfrm>
              <a:prstGeom prst="line">
                <a:avLst/>
              </a:prstGeom>
              <a:ln w="9525" cap="flat" cmpd="sng">
                <a:solidFill>
                  <a:schemeClr val="tx1"/>
                </a:solidFill>
                <a:prstDash val="solid"/>
                <a:headEnd type="none" w="med" len="med"/>
                <a:tailEnd type="none" w="med" len="med"/>
              </a:ln>
            </p:spPr>
          </p:sp>
          <p:sp>
            <p:nvSpPr>
              <p:cNvPr id="1362969" name="Line 26"/>
              <p:cNvSpPr/>
              <p:nvPr/>
            </p:nvSpPr>
            <p:spPr>
              <a:xfrm>
                <a:off x="2112" y="1680"/>
                <a:ext cx="0" cy="288"/>
              </a:xfrm>
              <a:prstGeom prst="line">
                <a:avLst/>
              </a:prstGeom>
              <a:ln w="9525" cap="flat" cmpd="sng">
                <a:solidFill>
                  <a:schemeClr val="tx1"/>
                </a:solidFill>
                <a:prstDash val="solid"/>
                <a:headEnd type="none" w="med" len="med"/>
                <a:tailEnd type="none" w="med" len="med"/>
              </a:ln>
            </p:spPr>
          </p:sp>
        </p:grpSp>
        <p:sp>
          <p:nvSpPr>
            <p:cNvPr id="1362970" name="Text Box 27"/>
            <p:cNvSpPr txBox="1"/>
            <p:nvPr/>
          </p:nvSpPr>
          <p:spPr>
            <a:xfrm>
              <a:off x="1093" y="1326"/>
              <a:ext cx="261" cy="296"/>
            </a:xfrm>
            <a:prstGeom prst="rect">
              <a:avLst/>
            </a:prstGeom>
            <a:noFill/>
            <a:ln w="9525">
              <a:noFill/>
            </a:ln>
          </p:spPr>
          <p:txBody>
            <a:bodyPr wrap="square">
              <a:spAutoFit/>
            </a:bodyPr>
            <a:lstStyle/>
            <a:p>
              <a:pPr lvl="0"/>
              <a:r>
                <a:rPr lang="en-US" altLang="zh-CN" sz="2400" b="1">
                  <a:latin typeface="楷体_GB2312" charset="-122"/>
                  <a:ea typeface="楷体_GB2312" charset="-122"/>
                </a:rPr>
                <a:t>A</a:t>
              </a:r>
              <a:endParaRPr lang="en-US" altLang="zh-CN" sz="2400" b="1">
                <a:latin typeface="楷体_GB2312" charset="-122"/>
                <a:ea typeface="楷体_GB2312" charset="-122"/>
              </a:endParaRPr>
            </a:p>
          </p:txBody>
        </p:sp>
        <p:sp>
          <p:nvSpPr>
            <p:cNvPr id="1362971" name="Text Box 28"/>
            <p:cNvSpPr txBox="1"/>
            <p:nvPr/>
          </p:nvSpPr>
          <p:spPr>
            <a:xfrm>
              <a:off x="1430" y="1326"/>
              <a:ext cx="261" cy="296"/>
            </a:xfrm>
            <a:prstGeom prst="rect">
              <a:avLst/>
            </a:prstGeom>
            <a:noFill/>
            <a:ln w="9525">
              <a:noFill/>
            </a:ln>
          </p:spPr>
          <p:txBody>
            <a:bodyPr wrap="square">
              <a:spAutoFit/>
            </a:bodyPr>
            <a:lstStyle/>
            <a:p>
              <a:pPr lvl="0"/>
              <a:r>
                <a:rPr lang="en-US" altLang="zh-CN" sz="2400" b="1">
                  <a:latin typeface="楷体_GB2312" charset="-122"/>
                  <a:ea typeface="楷体_GB2312" charset="-122"/>
                </a:rPr>
                <a:t>B</a:t>
              </a:r>
              <a:endParaRPr lang="en-US" altLang="zh-CN" sz="2400" b="1">
                <a:latin typeface="楷体_GB2312" charset="-122"/>
                <a:ea typeface="楷体_GB2312" charset="-122"/>
              </a:endParaRPr>
            </a:p>
          </p:txBody>
        </p:sp>
        <p:sp>
          <p:nvSpPr>
            <p:cNvPr id="1362972" name="Text Box 29"/>
            <p:cNvSpPr txBox="1"/>
            <p:nvPr/>
          </p:nvSpPr>
          <p:spPr>
            <a:xfrm>
              <a:off x="1824" y="1330"/>
              <a:ext cx="261" cy="296"/>
            </a:xfrm>
            <a:prstGeom prst="rect">
              <a:avLst/>
            </a:prstGeom>
            <a:noFill/>
            <a:ln w="9525">
              <a:noFill/>
            </a:ln>
          </p:spPr>
          <p:txBody>
            <a:bodyPr wrap="square">
              <a:spAutoFit/>
            </a:bodyPr>
            <a:lstStyle/>
            <a:p>
              <a:pPr lvl="0"/>
              <a:r>
                <a:rPr lang="en-US" altLang="zh-CN" sz="2400" b="1">
                  <a:latin typeface="楷体_GB2312" charset="-122"/>
                  <a:ea typeface="楷体_GB2312" charset="-122"/>
                </a:rPr>
                <a:t>C</a:t>
              </a:r>
              <a:endParaRPr lang="en-US" altLang="zh-CN" sz="2400" b="1">
                <a:latin typeface="楷体_GB2312" charset="-122"/>
                <a:ea typeface="楷体_GB2312" charset="-122"/>
              </a:endParaRPr>
            </a:p>
          </p:txBody>
        </p:sp>
        <p:sp>
          <p:nvSpPr>
            <p:cNvPr id="11323" name="Text Box 59"/>
            <p:cNvSpPr txBox="1">
              <a:spLocks noChangeArrowheads="1"/>
            </p:cNvSpPr>
            <p:nvPr/>
          </p:nvSpPr>
          <p:spPr bwMode="auto">
            <a:xfrm>
              <a:off x="1031" y="1008"/>
              <a:ext cx="1092" cy="375"/>
            </a:xfrm>
            <a:prstGeom prst="rect">
              <a:avLst/>
            </a:prstGeom>
            <a:noFill/>
            <a:ln w="9525">
              <a:noFill/>
              <a:miter lim="800000"/>
            </a:ln>
            <a:effectLst/>
          </p:spPr>
          <p:txBody>
            <a:bodyPr wrap="square">
              <a:spAutoFit/>
            </a:bodyPr>
            <a:lstStyle/>
            <a:p>
              <a:pPr lvl="0"/>
              <a:r>
                <a:rPr lang="zh-CN" altLang="en-US" sz="3200" b="1" dirty="0">
                  <a:solidFill>
                    <a:srgbClr val="FF0000"/>
                  </a:solidFill>
                  <a:effectLst>
                    <a:outerShdw blurRad="38100" dist="38100" dir="2700000">
                      <a:srgbClr val="C0C0C0"/>
                    </a:outerShdw>
                  </a:effectLst>
                  <a:latin typeface="楷体_GB2312" charset="-122"/>
                  <a:ea typeface="楷体_GB2312" charset="-122"/>
                </a:rPr>
                <a:t>被动防错</a:t>
              </a:r>
              <a:endParaRPr lang="zh-CN" altLang="en-US" sz="3200" b="1" dirty="0">
                <a:solidFill>
                  <a:srgbClr val="FF0000"/>
                </a:solidFill>
                <a:effectLst>
                  <a:outerShdw blurRad="38100" dist="38100" dir="2700000">
                    <a:srgbClr val="C0C0C0"/>
                  </a:outerShdw>
                </a:effectLst>
                <a:latin typeface="楷体_GB2312" charset="-122"/>
                <a:ea typeface="楷体_GB231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组合 4"/>
          <p:cNvGrpSpPr/>
          <p:nvPr/>
        </p:nvGrpSpPr>
        <p:grpSpPr>
          <a:xfrm>
            <a:off x="1111885" y="1088708"/>
            <a:ext cx="5165725" cy="3495675"/>
            <a:chOff x="481125" y="1872126"/>
            <a:chExt cx="5166137" cy="3495290"/>
          </a:xfrm>
        </p:grpSpPr>
        <p:grpSp>
          <p:nvGrpSpPr>
            <p:cNvPr id="5125" name="组合 2"/>
            <p:cNvGrpSpPr/>
            <p:nvPr/>
          </p:nvGrpSpPr>
          <p:grpSpPr>
            <a:xfrm flipH="1">
              <a:off x="1717293" y="1891129"/>
              <a:ext cx="3929969" cy="3391961"/>
              <a:chOff x="5939740" y="1891129"/>
              <a:chExt cx="3929969" cy="3391961"/>
            </a:xfrm>
          </p:grpSpPr>
          <p:grpSp>
            <p:nvGrpSpPr>
              <p:cNvPr id="5127" name="组合 139"/>
              <p:cNvGrpSpPr/>
              <p:nvPr/>
            </p:nvGrpSpPr>
            <p:grpSpPr>
              <a:xfrm>
                <a:off x="5939740" y="1891129"/>
                <a:ext cx="3929969" cy="3391961"/>
                <a:chOff x="2528888" y="2111375"/>
                <a:chExt cx="2968626" cy="2562225"/>
              </a:xfrm>
            </p:grpSpPr>
            <p:sp>
              <p:nvSpPr>
                <p:cNvPr id="5133" name="Freeform 5"/>
                <p:cNvSpPr/>
                <p:nvPr/>
              </p:nvSpPr>
              <p:spPr>
                <a:xfrm>
                  <a:off x="2976563" y="2944813"/>
                  <a:ext cx="1531938" cy="1492250"/>
                </a:xfrm>
                <a:custGeom>
                  <a:avLst/>
                  <a:gdLst>
                    <a:gd name="txL" fmla="*/ 0 w 407"/>
                    <a:gd name="txT" fmla="*/ 0 h 396"/>
                    <a:gd name="txR" fmla="*/ 407 w 407"/>
                    <a:gd name="txB" fmla="*/ 396 h 396"/>
                  </a:gdLst>
                  <a:ahLst/>
                  <a:cxnLst>
                    <a:cxn ang="0">
                      <a:pos x="500609" y="1492250"/>
                    </a:cxn>
                    <a:cxn ang="0">
                      <a:pos x="0" y="1492250"/>
                    </a:cxn>
                    <a:cxn ang="0">
                      <a:pos x="0" y="1428189"/>
                    </a:cxn>
                    <a:cxn ang="0">
                      <a:pos x="500609" y="1428189"/>
                    </a:cxn>
                    <a:cxn ang="0">
                      <a:pos x="628584" y="1394274"/>
                    </a:cxn>
                    <a:cxn ang="0">
                      <a:pos x="677516" y="1337749"/>
                    </a:cxn>
                    <a:cxn ang="0">
                      <a:pos x="782907" y="1077736"/>
                    </a:cxn>
                    <a:cxn ang="0">
                      <a:pos x="843130" y="651917"/>
                    </a:cxn>
                    <a:cxn ang="0">
                      <a:pos x="933466" y="184647"/>
                    </a:cxn>
                    <a:cxn ang="0">
                      <a:pos x="1001218" y="71598"/>
                    </a:cxn>
                    <a:cxn ang="0">
                      <a:pos x="1072733" y="22610"/>
                    </a:cxn>
                    <a:cxn ang="0">
                      <a:pos x="1208236" y="3768"/>
                    </a:cxn>
                    <a:cxn ang="0">
                      <a:pos x="1238348" y="3768"/>
                    </a:cxn>
                    <a:cxn ang="0">
                      <a:pos x="1531938" y="3768"/>
                    </a:cxn>
                    <a:cxn ang="0">
                      <a:pos x="1531938" y="67830"/>
                    </a:cxn>
                    <a:cxn ang="0">
                      <a:pos x="1208236" y="67830"/>
                    </a:cxn>
                    <a:cxn ang="0">
                      <a:pos x="1102845" y="79134"/>
                    </a:cxn>
                    <a:cxn ang="0">
                      <a:pos x="1046385" y="116818"/>
                    </a:cxn>
                    <a:cxn ang="0">
                      <a:pos x="993690" y="207257"/>
                    </a:cxn>
                    <a:cxn ang="0">
                      <a:pos x="907118" y="655686"/>
                    </a:cxn>
                    <a:cxn ang="0">
                      <a:pos x="843130" y="1092809"/>
                    </a:cxn>
                    <a:cxn ang="0">
                      <a:pos x="730211" y="1375432"/>
                    </a:cxn>
                    <a:cxn ang="0">
                      <a:pos x="669988" y="1443262"/>
                    </a:cxn>
                    <a:cxn ang="0">
                      <a:pos x="500609" y="1492250"/>
                    </a:cxn>
                  </a:cxnLst>
                  <a:rect l="txL" t="txT" r="txR" b="tx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rgbClr val="C64242"/>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4" name="Oval 6"/>
                <p:cNvSpPr/>
                <p:nvPr/>
              </p:nvSpPr>
              <p:spPr>
                <a:xfrm>
                  <a:off x="2540001" y="4146550"/>
                  <a:ext cx="515938" cy="515938"/>
                </a:xfrm>
                <a:prstGeom prst="ellipse">
                  <a:avLst/>
                </a:prstGeom>
                <a:solidFill>
                  <a:srgbClr val="E8E8E8"/>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5" name="Freeform 7"/>
                <p:cNvSpPr>
                  <a:spLocks noEditPoints="1"/>
                </p:cNvSpPr>
                <p:nvPr/>
              </p:nvSpPr>
              <p:spPr>
                <a:xfrm>
                  <a:off x="2528888" y="4130675"/>
                  <a:ext cx="541338" cy="542925"/>
                </a:xfrm>
                <a:custGeom>
                  <a:avLst/>
                  <a:gdLst>
                    <a:gd name="txL" fmla="*/ 0 w 144"/>
                    <a:gd name="txT" fmla="*/ 0 h 144"/>
                    <a:gd name="txR" fmla="*/ 144 w 144"/>
                    <a:gd name="txB" fmla="*/ 144 h 144"/>
                  </a:gdLst>
                  <a:ahLst/>
                  <a:cxnLst>
                    <a:cxn ang="0">
                      <a:pos x="270669" y="542925"/>
                    </a:cxn>
                    <a:cxn ang="0">
                      <a:pos x="0" y="271463"/>
                    </a:cxn>
                    <a:cxn ang="0">
                      <a:pos x="270669" y="0"/>
                    </a:cxn>
                    <a:cxn ang="0">
                      <a:pos x="541338" y="271463"/>
                    </a:cxn>
                    <a:cxn ang="0">
                      <a:pos x="270669" y="542925"/>
                    </a:cxn>
                    <a:cxn ang="0">
                      <a:pos x="270669" y="26392"/>
                    </a:cxn>
                    <a:cxn ang="0">
                      <a:pos x="26315" y="271463"/>
                    </a:cxn>
                    <a:cxn ang="0">
                      <a:pos x="270669" y="516533"/>
                    </a:cxn>
                    <a:cxn ang="0">
                      <a:pos x="515023" y="271463"/>
                    </a:cxn>
                    <a:cxn ang="0">
                      <a:pos x="270669" y="26392"/>
                    </a:cxn>
                  </a:cxnLst>
                  <a:rect l="txL" t="txT" r="txR" b="txB"/>
                  <a:pathLst>
                    <a:path w="144" h="144">
                      <a:moveTo>
                        <a:pt x="72" y="144"/>
                      </a:moveTo>
                      <a:cubicBezTo>
                        <a:pt x="32" y="144"/>
                        <a:pt x="0" y="112"/>
                        <a:pt x="0" y="72"/>
                      </a:cubicBezTo>
                      <a:cubicBezTo>
                        <a:pt x="0" y="33"/>
                        <a:pt x="32" y="0"/>
                        <a:pt x="72" y="0"/>
                      </a:cubicBezTo>
                      <a:cubicBezTo>
                        <a:pt x="111" y="0"/>
                        <a:pt x="144" y="33"/>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rgbClr val="C64242"/>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6" name="Freeform 11"/>
                <p:cNvSpPr/>
                <p:nvPr/>
              </p:nvSpPr>
              <p:spPr>
                <a:xfrm>
                  <a:off x="2949576" y="2801938"/>
                  <a:ext cx="1524000" cy="960438"/>
                </a:xfrm>
                <a:custGeom>
                  <a:avLst/>
                  <a:gdLst>
                    <a:gd name="txL" fmla="*/ 0 w 405"/>
                    <a:gd name="txT" fmla="*/ 0 h 255"/>
                    <a:gd name="txR" fmla="*/ 405 w 405"/>
                    <a:gd name="txB" fmla="*/ 255 h 255"/>
                  </a:gdLst>
                  <a:ahLst/>
                  <a:cxnLst>
                    <a:cxn ang="0">
                      <a:pos x="376296" y="960438"/>
                    </a:cxn>
                    <a:cxn ang="0">
                      <a:pos x="353719" y="960438"/>
                    </a:cxn>
                    <a:cxn ang="0">
                      <a:pos x="0" y="960438"/>
                    </a:cxn>
                    <a:cxn ang="0">
                      <a:pos x="0" y="896409"/>
                    </a:cxn>
                    <a:cxn ang="0">
                      <a:pos x="353719" y="896409"/>
                    </a:cxn>
                    <a:cxn ang="0">
                      <a:pos x="515526" y="866277"/>
                    </a:cxn>
                    <a:cxn ang="0">
                      <a:pos x="639704" y="617694"/>
                    </a:cxn>
                    <a:cxn ang="0">
                      <a:pos x="688622" y="369110"/>
                    </a:cxn>
                    <a:cxn ang="0">
                      <a:pos x="733778" y="180788"/>
                    </a:cxn>
                    <a:cxn ang="0">
                      <a:pos x="857956" y="33898"/>
                    </a:cxn>
                    <a:cxn ang="0">
                      <a:pos x="1042341" y="0"/>
                    </a:cxn>
                    <a:cxn ang="0">
                      <a:pos x="1524000" y="0"/>
                    </a:cxn>
                    <a:cxn ang="0">
                      <a:pos x="1524000" y="64029"/>
                    </a:cxn>
                    <a:cxn ang="0">
                      <a:pos x="1042341" y="64029"/>
                    </a:cxn>
                    <a:cxn ang="0">
                      <a:pos x="891822" y="90394"/>
                    </a:cxn>
                    <a:cxn ang="0">
                      <a:pos x="793985" y="203387"/>
                    </a:cxn>
                    <a:cxn ang="0">
                      <a:pos x="748830" y="380409"/>
                    </a:cxn>
                    <a:cxn ang="0">
                      <a:pos x="699911" y="628993"/>
                    </a:cxn>
                    <a:cxn ang="0">
                      <a:pos x="556919" y="915241"/>
                    </a:cxn>
                    <a:cxn ang="0">
                      <a:pos x="376296" y="960438"/>
                    </a:cxn>
                  </a:cxnLst>
                  <a:rect l="txL" t="txT" r="txR" b="tx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rgbClr val="DD8637"/>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7" name="Oval 12"/>
                <p:cNvSpPr/>
                <p:nvPr/>
              </p:nvSpPr>
              <p:spPr>
                <a:xfrm>
                  <a:off x="2540001" y="3471863"/>
                  <a:ext cx="515938" cy="515938"/>
                </a:xfrm>
                <a:prstGeom prst="ellipse">
                  <a:avLst/>
                </a:prstGeom>
                <a:solidFill>
                  <a:srgbClr val="E8E8E8"/>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8" name="Freeform 13"/>
                <p:cNvSpPr>
                  <a:spLocks noEditPoints="1"/>
                </p:cNvSpPr>
                <p:nvPr/>
              </p:nvSpPr>
              <p:spPr>
                <a:xfrm>
                  <a:off x="2528888" y="3457575"/>
                  <a:ext cx="541338" cy="546100"/>
                </a:xfrm>
                <a:custGeom>
                  <a:avLst/>
                  <a:gdLst>
                    <a:gd name="txL" fmla="*/ 0 w 144"/>
                    <a:gd name="txT" fmla="*/ 0 h 145"/>
                    <a:gd name="txR" fmla="*/ 144 w 144"/>
                    <a:gd name="txB" fmla="*/ 145 h 145"/>
                  </a:gdLst>
                  <a:ahLst/>
                  <a:cxnLst>
                    <a:cxn ang="0">
                      <a:pos x="270669" y="546100"/>
                    </a:cxn>
                    <a:cxn ang="0">
                      <a:pos x="0" y="274933"/>
                    </a:cxn>
                    <a:cxn ang="0">
                      <a:pos x="270669" y="0"/>
                    </a:cxn>
                    <a:cxn ang="0">
                      <a:pos x="541338" y="274933"/>
                    </a:cxn>
                    <a:cxn ang="0">
                      <a:pos x="270669" y="546100"/>
                    </a:cxn>
                    <a:cxn ang="0">
                      <a:pos x="270669" y="26363"/>
                    </a:cxn>
                    <a:cxn ang="0">
                      <a:pos x="26315" y="274933"/>
                    </a:cxn>
                    <a:cxn ang="0">
                      <a:pos x="270669" y="519737"/>
                    </a:cxn>
                    <a:cxn ang="0">
                      <a:pos x="515023" y="274933"/>
                    </a:cxn>
                    <a:cxn ang="0">
                      <a:pos x="270669" y="26363"/>
                    </a:cxn>
                  </a:cxnLst>
                  <a:rect l="txL" t="txT" r="txR" b="txB"/>
                  <a:pathLst>
                    <a:path w="144" h="145">
                      <a:moveTo>
                        <a:pt x="72" y="145"/>
                      </a:moveTo>
                      <a:cubicBezTo>
                        <a:pt x="32" y="145"/>
                        <a:pt x="0" y="112"/>
                        <a:pt x="0" y="73"/>
                      </a:cubicBezTo>
                      <a:cubicBezTo>
                        <a:pt x="0" y="33"/>
                        <a:pt x="32" y="0"/>
                        <a:pt x="72" y="0"/>
                      </a:cubicBezTo>
                      <a:cubicBezTo>
                        <a:pt x="111" y="0"/>
                        <a:pt x="144" y="33"/>
                        <a:pt x="144" y="73"/>
                      </a:cubicBezTo>
                      <a:cubicBezTo>
                        <a:pt x="144" y="112"/>
                        <a:pt x="111" y="145"/>
                        <a:pt x="72" y="145"/>
                      </a:cubicBezTo>
                      <a:close/>
                      <a:moveTo>
                        <a:pt x="72" y="7"/>
                      </a:moveTo>
                      <a:cubicBezTo>
                        <a:pt x="36" y="7"/>
                        <a:pt x="7" y="37"/>
                        <a:pt x="7" y="73"/>
                      </a:cubicBezTo>
                      <a:cubicBezTo>
                        <a:pt x="7" y="108"/>
                        <a:pt x="36" y="138"/>
                        <a:pt x="72" y="138"/>
                      </a:cubicBezTo>
                      <a:cubicBezTo>
                        <a:pt x="108" y="138"/>
                        <a:pt x="137" y="108"/>
                        <a:pt x="137" y="73"/>
                      </a:cubicBezTo>
                      <a:cubicBezTo>
                        <a:pt x="137" y="37"/>
                        <a:pt x="108" y="7"/>
                        <a:pt x="72" y="7"/>
                      </a:cubicBezTo>
                      <a:close/>
                    </a:path>
                  </a:pathLst>
                </a:custGeom>
                <a:solidFill>
                  <a:srgbClr val="DD8637"/>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39" name="Freeform 17"/>
                <p:cNvSpPr/>
                <p:nvPr/>
              </p:nvSpPr>
              <p:spPr>
                <a:xfrm>
                  <a:off x="2949576" y="2654300"/>
                  <a:ext cx="1501775" cy="433388"/>
                </a:xfrm>
                <a:custGeom>
                  <a:avLst/>
                  <a:gdLst>
                    <a:gd name="txL" fmla="*/ 0 w 399"/>
                    <a:gd name="txT" fmla="*/ 0 h 115"/>
                    <a:gd name="txR" fmla="*/ 399 w 399"/>
                    <a:gd name="txB" fmla="*/ 115 h 115"/>
                  </a:gdLst>
                  <a:ahLst/>
                  <a:cxnLst>
                    <a:cxn ang="0">
                      <a:pos x="398968" y="433388"/>
                    </a:cxn>
                    <a:cxn ang="0">
                      <a:pos x="387676" y="433388"/>
                    </a:cxn>
                    <a:cxn ang="0">
                      <a:pos x="0" y="433388"/>
                    </a:cxn>
                    <a:cxn ang="0">
                      <a:pos x="0" y="369322"/>
                    </a:cxn>
                    <a:cxn ang="0">
                      <a:pos x="391440" y="369322"/>
                    </a:cxn>
                    <a:cxn ang="0">
                      <a:pos x="602216" y="207273"/>
                    </a:cxn>
                    <a:cxn ang="0">
                      <a:pos x="873212" y="7537"/>
                    </a:cxn>
                    <a:cxn ang="0">
                      <a:pos x="1501775" y="7537"/>
                    </a:cxn>
                    <a:cxn ang="0">
                      <a:pos x="1501775" y="71603"/>
                    </a:cxn>
                    <a:cxn ang="0">
                      <a:pos x="873212" y="71603"/>
                    </a:cxn>
                    <a:cxn ang="0">
                      <a:pos x="662437" y="233653"/>
                    </a:cxn>
                    <a:cxn ang="0">
                      <a:pos x="398968" y="433388"/>
                    </a:cxn>
                  </a:cxnLst>
                  <a:rect l="txL" t="txT" r="txR" b="tx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rgbClr val="6A99AA"/>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0" name="Oval 18"/>
                <p:cNvSpPr/>
                <p:nvPr/>
              </p:nvSpPr>
              <p:spPr>
                <a:xfrm>
                  <a:off x="2540001" y="2797175"/>
                  <a:ext cx="515938" cy="515938"/>
                </a:xfrm>
                <a:prstGeom prst="ellipse">
                  <a:avLst/>
                </a:prstGeom>
                <a:solidFill>
                  <a:srgbClr val="E8E8E8"/>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1" name="Freeform 19"/>
                <p:cNvSpPr>
                  <a:spLocks noEditPoints="1"/>
                </p:cNvSpPr>
                <p:nvPr/>
              </p:nvSpPr>
              <p:spPr>
                <a:xfrm>
                  <a:off x="2528888" y="2786063"/>
                  <a:ext cx="541338" cy="542925"/>
                </a:xfrm>
                <a:custGeom>
                  <a:avLst/>
                  <a:gdLst>
                    <a:gd name="txL" fmla="*/ 0 w 144"/>
                    <a:gd name="txT" fmla="*/ 0 h 144"/>
                    <a:gd name="txR" fmla="*/ 144 w 144"/>
                    <a:gd name="txB" fmla="*/ 144 h 144"/>
                  </a:gdLst>
                  <a:ahLst/>
                  <a:cxnLst>
                    <a:cxn ang="0">
                      <a:pos x="270669" y="542925"/>
                    </a:cxn>
                    <a:cxn ang="0">
                      <a:pos x="0" y="271463"/>
                    </a:cxn>
                    <a:cxn ang="0">
                      <a:pos x="270669" y="0"/>
                    </a:cxn>
                    <a:cxn ang="0">
                      <a:pos x="541338" y="271463"/>
                    </a:cxn>
                    <a:cxn ang="0">
                      <a:pos x="270669" y="542925"/>
                    </a:cxn>
                    <a:cxn ang="0">
                      <a:pos x="270669" y="26392"/>
                    </a:cxn>
                    <a:cxn ang="0">
                      <a:pos x="26315" y="271463"/>
                    </a:cxn>
                    <a:cxn ang="0">
                      <a:pos x="270669" y="516533"/>
                    </a:cxn>
                    <a:cxn ang="0">
                      <a:pos x="515023" y="271463"/>
                    </a:cxn>
                    <a:cxn ang="0">
                      <a:pos x="270669" y="26392"/>
                    </a:cxn>
                  </a:cxnLst>
                  <a:rect l="txL" t="txT" r="txR" b="txB"/>
                  <a:pathLst>
                    <a:path w="144" h="144">
                      <a:moveTo>
                        <a:pt x="72" y="144"/>
                      </a:moveTo>
                      <a:cubicBezTo>
                        <a:pt x="32" y="144"/>
                        <a:pt x="0" y="111"/>
                        <a:pt x="0" y="72"/>
                      </a:cubicBezTo>
                      <a:cubicBezTo>
                        <a:pt x="0" y="32"/>
                        <a:pt x="32" y="0"/>
                        <a:pt x="72" y="0"/>
                      </a:cubicBezTo>
                      <a:cubicBezTo>
                        <a:pt x="111" y="0"/>
                        <a:pt x="144" y="32"/>
                        <a:pt x="144" y="72"/>
                      </a:cubicBezTo>
                      <a:cubicBezTo>
                        <a:pt x="144" y="111"/>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rgbClr val="6A99AA"/>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2" name="Freeform 23"/>
                <p:cNvSpPr/>
                <p:nvPr/>
              </p:nvSpPr>
              <p:spPr>
                <a:xfrm>
                  <a:off x="2949576" y="2371725"/>
                  <a:ext cx="1539875" cy="214313"/>
                </a:xfrm>
                <a:custGeom>
                  <a:avLst/>
                  <a:gdLst>
                    <a:gd name="txL" fmla="*/ 0 w 409"/>
                    <a:gd name="txT" fmla="*/ 0 h 57"/>
                    <a:gd name="txR" fmla="*/ 409 w 409"/>
                    <a:gd name="txB" fmla="*/ 57 h 57"/>
                  </a:gdLst>
                  <a:ahLst/>
                  <a:cxnLst>
                    <a:cxn ang="0">
                      <a:pos x="1539875" y="214313"/>
                    </a:cxn>
                    <a:cxn ang="0">
                      <a:pos x="914889" y="214313"/>
                    </a:cxn>
                    <a:cxn ang="0">
                      <a:pos x="673931" y="127836"/>
                    </a:cxn>
                    <a:cxn ang="0">
                      <a:pos x="440502" y="63918"/>
                    </a:cxn>
                    <a:cxn ang="0">
                      <a:pos x="0" y="63918"/>
                    </a:cxn>
                    <a:cxn ang="0">
                      <a:pos x="0" y="0"/>
                    </a:cxn>
                    <a:cxn ang="0">
                      <a:pos x="440502" y="0"/>
                    </a:cxn>
                    <a:cxn ang="0">
                      <a:pos x="715345" y="78957"/>
                    </a:cxn>
                    <a:cxn ang="0">
                      <a:pos x="914889" y="150395"/>
                    </a:cxn>
                    <a:cxn ang="0">
                      <a:pos x="1539875" y="150395"/>
                    </a:cxn>
                    <a:cxn ang="0">
                      <a:pos x="1539875" y="214313"/>
                    </a:cxn>
                  </a:cxnLst>
                  <a:rect l="txL" t="txT" r="txR" b="tx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rgbClr val="63A56C"/>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3" name="Oval 24"/>
                <p:cNvSpPr/>
                <p:nvPr/>
              </p:nvSpPr>
              <p:spPr>
                <a:xfrm>
                  <a:off x="2540001" y="2124075"/>
                  <a:ext cx="515938" cy="515938"/>
                </a:xfrm>
                <a:prstGeom prst="ellipse">
                  <a:avLst/>
                </a:prstGeom>
                <a:solidFill>
                  <a:srgbClr val="E8E8E8"/>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4" name="Freeform 25"/>
                <p:cNvSpPr>
                  <a:spLocks noEditPoints="1"/>
                </p:cNvSpPr>
                <p:nvPr/>
              </p:nvSpPr>
              <p:spPr>
                <a:xfrm>
                  <a:off x="2528888" y="2111375"/>
                  <a:ext cx="541338" cy="542925"/>
                </a:xfrm>
                <a:custGeom>
                  <a:avLst/>
                  <a:gdLst>
                    <a:gd name="txL" fmla="*/ 0 w 144"/>
                    <a:gd name="txT" fmla="*/ 0 h 144"/>
                    <a:gd name="txR" fmla="*/ 144 w 144"/>
                    <a:gd name="txB" fmla="*/ 144 h 144"/>
                  </a:gdLst>
                  <a:ahLst/>
                  <a:cxnLst>
                    <a:cxn ang="0">
                      <a:pos x="270669" y="542925"/>
                    </a:cxn>
                    <a:cxn ang="0">
                      <a:pos x="0" y="271463"/>
                    </a:cxn>
                    <a:cxn ang="0">
                      <a:pos x="270669" y="0"/>
                    </a:cxn>
                    <a:cxn ang="0">
                      <a:pos x="541338" y="271463"/>
                    </a:cxn>
                    <a:cxn ang="0">
                      <a:pos x="270669" y="542925"/>
                    </a:cxn>
                    <a:cxn ang="0">
                      <a:pos x="270669" y="26392"/>
                    </a:cxn>
                    <a:cxn ang="0">
                      <a:pos x="26315" y="271463"/>
                    </a:cxn>
                    <a:cxn ang="0">
                      <a:pos x="270669" y="516533"/>
                    </a:cxn>
                    <a:cxn ang="0">
                      <a:pos x="515023" y="271463"/>
                    </a:cxn>
                    <a:cxn ang="0">
                      <a:pos x="270669" y="26392"/>
                    </a:cxn>
                  </a:cxnLst>
                  <a:rect l="txL" t="txT" r="txR" b="txB"/>
                  <a:pathLst>
                    <a:path w="144" h="144">
                      <a:moveTo>
                        <a:pt x="72" y="144"/>
                      </a:moveTo>
                      <a:cubicBezTo>
                        <a:pt x="32" y="144"/>
                        <a:pt x="0" y="112"/>
                        <a:pt x="0" y="72"/>
                      </a:cubicBezTo>
                      <a:cubicBezTo>
                        <a:pt x="0" y="32"/>
                        <a:pt x="32" y="0"/>
                        <a:pt x="72" y="0"/>
                      </a:cubicBezTo>
                      <a:cubicBezTo>
                        <a:pt x="111" y="0"/>
                        <a:pt x="144" y="32"/>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rgbClr val="63A56C"/>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5" name="Freeform 29"/>
                <p:cNvSpPr>
                  <a:spLocks noEditPoints="1"/>
                </p:cNvSpPr>
                <p:nvPr/>
              </p:nvSpPr>
              <p:spPr>
                <a:xfrm>
                  <a:off x="4349751" y="2179638"/>
                  <a:ext cx="1147763" cy="1149350"/>
                </a:xfrm>
                <a:custGeom>
                  <a:avLst/>
                  <a:gdLst>
                    <a:gd name="txL" fmla="*/ 0 w 305"/>
                    <a:gd name="txT" fmla="*/ 0 h 305"/>
                    <a:gd name="txR" fmla="*/ 305 w 305"/>
                    <a:gd name="txB" fmla="*/ 305 h 305"/>
                  </a:gdLst>
                  <a:ahLst/>
                  <a:cxnLst>
                    <a:cxn ang="0">
                      <a:pos x="1147763" y="580328"/>
                    </a:cxn>
                    <a:cxn ang="0">
                      <a:pos x="1064974" y="452203"/>
                    </a:cxn>
                    <a:cxn ang="0">
                      <a:pos x="1110131" y="369299"/>
                    </a:cxn>
                    <a:cxn ang="0">
                      <a:pos x="978421" y="271322"/>
                    </a:cxn>
                    <a:cxn ang="0">
                      <a:pos x="985947" y="173345"/>
                    </a:cxn>
                    <a:cxn ang="0">
                      <a:pos x="835421" y="143198"/>
                    </a:cxn>
                    <a:cxn ang="0">
                      <a:pos x="805316" y="48989"/>
                    </a:cxn>
                    <a:cxn ang="0">
                      <a:pos x="643500" y="75367"/>
                    </a:cxn>
                    <a:cxn ang="0">
                      <a:pos x="583289" y="0"/>
                    </a:cxn>
                    <a:cxn ang="0">
                      <a:pos x="451579" y="82904"/>
                    </a:cxn>
                    <a:cxn ang="0">
                      <a:pos x="368789" y="41452"/>
                    </a:cxn>
                    <a:cxn ang="0">
                      <a:pos x="270947" y="173345"/>
                    </a:cxn>
                    <a:cxn ang="0">
                      <a:pos x="173105" y="165808"/>
                    </a:cxn>
                    <a:cxn ang="0">
                      <a:pos x="143000" y="316542"/>
                    </a:cxn>
                    <a:cxn ang="0">
                      <a:pos x="48921" y="342921"/>
                    </a:cxn>
                    <a:cxn ang="0">
                      <a:pos x="75263" y="504960"/>
                    </a:cxn>
                    <a:cxn ang="0">
                      <a:pos x="0" y="569022"/>
                    </a:cxn>
                    <a:cxn ang="0">
                      <a:pos x="86553" y="697147"/>
                    </a:cxn>
                    <a:cxn ang="0">
                      <a:pos x="41395" y="780051"/>
                    </a:cxn>
                    <a:cxn ang="0">
                      <a:pos x="173105" y="881796"/>
                    </a:cxn>
                    <a:cxn ang="0">
                      <a:pos x="165579" y="976005"/>
                    </a:cxn>
                    <a:cxn ang="0">
                      <a:pos x="316105" y="1009921"/>
                    </a:cxn>
                    <a:cxn ang="0">
                      <a:pos x="342447" y="1100361"/>
                    </a:cxn>
                    <a:cxn ang="0">
                      <a:pos x="504263" y="1073983"/>
                    </a:cxn>
                    <a:cxn ang="0">
                      <a:pos x="568237" y="1149350"/>
                    </a:cxn>
                    <a:cxn ang="0">
                      <a:pos x="696184" y="1066446"/>
                    </a:cxn>
                    <a:cxn ang="0">
                      <a:pos x="778973" y="1111666"/>
                    </a:cxn>
                    <a:cxn ang="0">
                      <a:pos x="880579" y="976005"/>
                    </a:cxn>
                    <a:cxn ang="0">
                      <a:pos x="974658" y="983542"/>
                    </a:cxn>
                    <a:cxn ang="0">
                      <a:pos x="1004763" y="836576"/>
                    </a:cxn>
                    <a:cxn ang="0">
                      <a:pos x="1098842" y="806429"/>
                    </a:cxn>
                    <a:cxn ang="0">
                      <a:pos x="1072500" y="644390"/>
                    </a:cxn>
                    <a:cxn ang="0">
                      <a:pos x="703710" y="976005"/>
                    </a:cxn>
                    <a:cxn ang="0">
                      <a:pos x="444053" y="177113"/>
                    </a:cxn>
                    <a:cxn ang="0">
                      <a:pos x="703710" y="976005"/>
                    </a:cxn>
                  </a:cxnLst>
                  <a:rect l="txL" t="txT" r="txR" b="tx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DF8D56"/>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146" name="Freeform 30"/>
                <p:cNvSpPr/>
                <p:nvPr/>
              </p:nvSpPr>
              <p:spPr>
                <a:xfrm>
                  <a:off x="4535488" y="2368550"/>
                  <a:ext cx="769938" cy="771525"/>
                </a:xfrm>
                <a:custGeom>
                  <a:avLst/>
                  <a:gdLst>
                    <a:gd name="txL" fmla="*/ 0 w 205"/>
                    <a:gd name="txT" fmla="*/ 0 h 205"/>
                    <a:gd name="txR" fmla="*/ 205 w 205"/>
                    <a:gd name="txB" fmla="*/ 205 h 205"/>
                  </a:gdLst>
                  <a:ahLst/>
                  <a:cxnLst>
                    <a:cxn ang="0">
                      <a:pos x="713601" y="278502"/>
                    </a:cxn>
                    <a:cxn ang="0">
                      <a:pos x="492009" y="715072"/>
                    </a:cxn>
                    <a:cxn ang="0">
                      <a:pos x="56337" y="489260"/>
                    </a:cxn>
                    <a:cxn ang="0">
                      <a:pos x="277929" y="56453"/>
                    </a:cxn>
                    <a:cxn ang="0">
                      <a:pos x="713601" y="278502"/>
                    </a:cxn>
                  </a:cxnLst>
                  <a:rect l="txL" t="txT" r="txR" b="tx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DF8D56"/>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grpSp>
          <p:sp>
            <p:nvSpPr>
              <p:cNvPr id="5128" name="文本框 147"/>
              <p:cNvSpPr txBox="1"/>
              <p:nvPr/>
            </p:nvSpPr>
            <p:spPr>
              <a:xfrm>
                <a:off x="8393882" y="2498304"/>
                <a:ext cx="1103401" cy="461665"/>
              </a:xfrm>
              <a:prstGeom prst="rect">
                <a:avLst/>
              </a:prstGeom>
              <a:noFill/>
              <a:ln w="9525">
                <a:noFill/>
              </a:ln>
            </p:spPr>
            <p:txBody>
              <a:bodyPr>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rPr>
                  <a:t>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29" name="文本框 148"/>
              <p:cNvSpPr txBox="1"/>
              <p:nvPr/>
            </p:nvSpPr>
            <p:spPr>
              <a:xfrm>
                <a:off x="5992348" y="2015002"/>
                <a:ext cx="506821" cy="461665"/>
              </a:xfrm>
              <a:prstGeom prst="rect">
                <a:avLst/>
              </a:prstGeom>
              <a:noFill/>
              <a:ln w="9525">
                <a:noFill/>
              </a:ln>
            </p:spPr>
            <p:txBody>
              <a:bodyPr>
                <a:spAutoFit/>
              </a:bodyPr>
              <a:lstStyle/>
              <a:p>
                <a:pPr lvl="0"/>
                <a:r>
                  <a:rPr lang="en-US" altLang="zh-CN" sz="2400" b="1" dirty="0">
                    <a:solidFill>
                      <a:srgbClr val="63A56C"/>
                    </a:solidFill>
                    <a:latin typeface="微软雅黑" panose="020B0503020204020204" pitchFamily="34" charset="-122"/>
                    <a:ea typeface="微软雅黑" panose="020B0503020204020204" pitchFamily="34" charset="-122"/>
                  </a:rPr>
                  <a:t>A</a:t>
                </a:r>
                <a:endParaRPr lang="zh-CN" altLang="en-US" sz="2400" b="1" dirty="0">
                  <a:solidFill>
                    <a:srgbClr val="63A56C"/>
                  </a:solidFill>
                  <a:latin typeface="微软雅黑" panose="020B0503020204020204" pitchFamily="34" charset="-122"/>
                  <a:ea typeface="微软雅黑" panose="020B0503020204020204" pitchFamily="34" charset="-122"/>
                </a:endParaRPr>
              </a:p>
            </p:txBody>
          </p:sp>
          <p:sp>
            <p:nvSpPr>
              <p:cNvPr id="5130" name="文本框 149"/>
              <p:cNvSpPr txBox="1"/>
              <p:nvPr/>
            </p:nvSpPr>
            <p:spPr>
              <a:xfrm>
                <a:off x="5985998" y="2916225"/>
                <a:ext cx="506821" cy="461665"/>
              </a:xfrm>
              <a:prstGeom prst="rect">
                <a:avLst/>
              </a:prstGeom>
              <a:noFill/>
              <a:ln w="9525">
                <a:noFill/>
              </a:ln>
            </p:spPr>
            <p:txBody>
              <a:bodyPr>
                <a:spAutoFit/>
              </a:bodyPr>
              <a:lstStyle/>
              <a:p>
                <a:pPr lvl="0"/>
                <a:r>
                  <a:rPr lang="en-US" altLang="zh-CN" sz="2400" b="1" dirty="0">
                    <a:solidFill>
                      <a:srgbClr val="6A99AA"/>
                    </a:solidFill>
                    <a:latin typeface="微软雅黑" panose="020B0503020204020204" pitchFamily="34" charset="-122"/>
                    <a:ea typeface="微软雅黑" panose="020B0503020204020204" pitchFamily="34" charset="-122"/>
                  </a:rPr>
                  <a:t>B</a:t>
                </a:r>
                <a:endParaRPr lang="zh-CN" altLang="en-US" sz="2400" b="1" dirty="0">
                  <a:solidFill>
                    <a:srgbClr val="6A99AA"/>
                  </a:solidFill>
                  <a:latin typeface="微软雅黑" panose="020B0503020204020204" pitchFamily="34" charset="-122"/>
                  <a:ea typeface="微软雅黑" panose="020B0503020204020204" pitchFamily="34" charset="-122"/>
                </a:endParaRPr>
              </a:p>
            </p:txBody>
          </p:sp>
          <p:sp>
            <p:nvSpPr>
              <p:cNvPr id="5131" name="文本框 150"/>
              <p:cNvSpPr txBox="1"/>
              <p:nvPr/>
            </p:nvSpPr>
            <p:spPr>
              <a:xfrm>
                <a:off x="6005048" y="3815071"/>
                <a:ext cx="506821" cy="461665"/>
              </a:xfrm>
              <a:prstGeom prst="rect">
                <a:avLst/>
              </a:prstGeom>
              <a:noFill/>
              <a:ln w="9525">
                <a:noFill/>
              </a:ln>
            </p:spPr>
            <p:txBody>
              <a:bodyPr>
                <a:spAutoFit/>
              </a:bodyPr>
              <a:lstStyle/>
              <a:p>
                <a:pPr lvl="0"/>
                <a:r>
                  <a:rPr lang="en-US" altLang="zh-CN" sz="2400" b="1" dirty="0">
                    <a:solidFill>
                      <a:srgbClr val="DD8637"/>
                    </a:solidFill>
                    <a:latin typeface="微软雅黑" panose="020B0503020204020204" pitchFamily="34" charset="-122"/>
                    <a:ea typeface="微软雅黑" panose="020B0503020204020204" pitchFamily="34" charset="-122"/>
                  </a:rPr>
                  <a:t>C</a:t>
                </a:r>
                <a:endParaRPr lang="zh-CN" altLang="en-US" sz="2400" b="1" dirty="0">
                  <a:solidFill>
                    <a:srgbClr val="DD8637"/>
                  </a:solidFill>
                  <a:latin typeface="微软雅黑" panose="020B0503020204020204" pitchFamily="34" charset="-122"/>
                  <a:ea typeface="微软雅黑" panose="020B0503020204020204" pitchFamily="34" charset="-122"/>
                </a:endParaRPr>
              </a:p>
            </p:txBody>
          </p:sp>
          <p:sp>
            <p:nvSpPr>
              <p:cNvPr id="5132" name="文本框 151"/>
              <p:cNvSpPr txBox="1"/>
              <p:nvPr/>
            </p:nvSpPr>
            <p:spPr>
              <a:xfrm>
                <a:off x="5995523" y="4703783"/>
                <a:ext cx="506821" cy="461665"/>
              </a:xfrm>
              <a:prstGeom prst="rect">
                <a:avLst/>
              </a:prstGeom>
              <a:noFill/>
              <a:ln w="9525">
                <a:noFill/>
              </a:ln>
            </p:spPr>
            <p:txBody>
              <a:bodyPr>
                <a:spAutoFit/>
              </a:bodyPr>
              <a:lstStyle/>
              <a:p>
                <a:pPr lvl="0"/>
                <a:r>
                  <a:rPr lang="en-US" altLang="zh-CN" sz="2400" b="1" dirty="0">
                    <a:solidFill>
                      <a:srgbClr val="C64242"/>
                    </a:solidFill>
                    <a:latin typeface="微软雅黑" panose="020B0503020204020204" pitchFamily="34" charset="-122"/>
                    <a:ea typeface="微软雅黑" panose="020B0503020204020204" pitchFamily="34" charset="-122"/>
                  </a:rPr>
                  <a:t>D</a:t>
                </a:r>
                <a:endParaRPr lang="zh-CN" altLang="en-US" sz="2400" b="1" dirty="0">
                  <a:solidFill>
                    <a:srgbClr val="C64242"/>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a:blip r:embed="rId1">
              <a:duotone>
                <a:schemeClr val="accent2">
                  <a:shade val="45000"/>
                  <a:satMod val="135000"/>
                </a:schemeClr>
                <a:prstClr val="white"/>
              </a:duotone>
              <a:lum bright="-20000" contrast="40000"/>
            </a:blip>
            <a:stretch>
              <a:fillRect/>
            </a:stretch>
          </p:blipFill>
          <p:spPr>
            <a:xfrm>
              <a:off x="481125" y="1872126"/>
              <a:ext cx="1142690" cy="3495290"/>
            </a:xfrm>
            <a:prstGeom prst="rect">
              <a:avLst/>
            </a:prstGeom>
          </p:spPr>
        </p:pic>
      </p:grpSp>
      <p:sp>
        <p:nvSpPr>
          <p:cNvPr id="3" name="Freeform 5"/>
          <p:cNvSpPr/>
          <p:nvPr/>
        </p:nvSpPr>
        <p:spPr>
          <a:xfrm flipH="1">
            <a:off x="3243580" y="2594610"/>
            <a:ext cx="2362200" cy="2430145"/>
          </a:xfrm>
          <a:custGeom>
            <a:avLst/>
            <a:gdLst>
              <a:gd name="txL" fmla="*/ 0 w 407"/>
              <a:gd name="txT" fmla="*/ 0 h 396"/>
              <a:gd name="txR" fmla="*/ 407 w 407"/>
              <a:gd name="txB" fmla="*/ 396 h 396"/>
            </a:gdLst>
            <a:ahLst/>
            <a:cxnLst>
              <a:cxn ang="0">
                <a:pos x="500609" y="1492250"/>
              </a:cxn>
              <a:cxn ang="0">
                <a:pos x="0" y="1492250"/>
              </a:cxn>
              <a:cxn ang="0">
                <a:pos x="0" y="1428189"/>
              </a:cxn>
              <a:cxn ang="0">
                <a:pos x="500609" y="1428189"/>
              </a:cxn>
              <a:cxn ang="0">
                <a:pos x="628584" y="1394274"/>
              </a:cxn>
              <a:cxn ang="0">
                <a:pos x="677516" y="1337749"/>
              </a:cxn>
              <a:cxn ang="0">
                <a:pos x="782907" y="1077736"/>
              </a:cxn>
              <a:cxn ang="0">
                <a:pos x="843130" y="651917"/>
              </a:cxn>
              <a:cxn ang="0">
                <a:pos x="933466" y="184647"/>
              </a:cxn>
              <a:cxn ang="0">
                <a:pos x="1001218" y="71598"/>
              </a:cxn>
              <a:cxn ang="0">
                <a:pos x="1072733" y="22610"/>
              </a:cxn>
              <a:cxn ang="0">
                <a:pos x="1208236" y="3768"/>
              </a:cxn>
              <a:cxn ang="0">
                <a:pos x="1238348" y="3768"/>
              </a:cxn>
              <a:cxn ang="0">
                <a:pos x="1531938" y="3768"/>
              </a:cxn>
              <a:cxn ang="0">
                <a:pos x="1531938" y="67830"/>
              </a:cxn>
              <a:cxn ang="0">
                <a:pos x="1208236" y="67830"/>
              </a:cxn>
              <a:cxn ang="0">
                <a:pos x="1102845" y="79134"/>
              </a:cxn>
              <a:cxn ang="0">
                <a:pos x="1046385" y="116818"/>
              </a:cxn>
              <a:cxn ang="0">
                <a:pos x="993690" y="207257"/>
              </a:cxn>
              <a:cxn ang="0">
                <a:pos x="907118" y="655686"/>
              </a:cxn>
              <a:cxn ang="0">
                <a:pos x="843130" y="1092809"/>
              </a:cxn>
              <a:cxn ang="0">
                <a:pos x="730211" y="1375432"/>
              </a:cxn>
              <a:cxn ang="0">
                <a:pos x="669988" y="1443262"/>
              </a:cxn>
              <a:cxn ang="0">
                <a:pos x="500609" y="1492250"/>
              </a:cxn>
            </a:cxnLst>
            <a:rect l="txL" t="txT" r="txR" b="tx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tx2"/>
          </a:solidFill>
          <a:ln w="9525">
            <a:no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4" name="Freeform 7"/>
          <p:cNvSpPr>
            <a:spLocks noEditPoints="1"/>
          </p:cNvSpPr>
          <p:nvPr/>
        </p:nvSpPr>
        <p:spPr>
          <a:xfrm flipH="1">
            <a:off x="5605475" y="4640381"/>
            <a:ext cx="716585" cy="718822"/>
          </a:xfrm>
          <a:custGeom>
            <a:avLst/>
            <a:gdLst>
              <a:gd name="txL" fmla="*/ 0 w 144"/>
              <a:gd name="txT" fmla="*/ 0 h 144"/>
              <a:gd name="txR" fmla="*/ 144 w 144"/>
              <a:gd name="txB" fmla="*/ 144 h 144"/>
            </a:gdLst>
            <a:ahLst/>
            <a:cxnLst>
              <a:cxn ang="0">
                <a:pos x="270669" y="542925"/>
              </a:cxn>
              <a:cxn ang="0">
                <a:pos x="0" y="271463"/>
              </a:cxn>
              <a:cxn ang="0">
                <a:pos x="270669" y="0"/>
              </a:cxn>
              <a:cxn ang="0">
                <a:pos x="541338" y="271463"/>
              </a:cxn>
              <a:cxn ang="0">
                <a:pos x="270669" y="542925"/>
              </a:cxn>
              <a:cxn ang="0">
                <a:pos x="270669" y="26392"/>
              </a:cxn>
              <a:cxn ang="0">
                <a:pos x="26315" y="271463"/>
              </a:cxn>
              <a:cxn ang="0">
                <a:pos x="270669" y="516533"/>
              </a:cxn>
              <a:cxn ang="0">
                <a:pos x="515023" y="271463"/>
              </a:cxn>
              <a:cxn ang="0">
                <a:pos x="270669" y="26392"/>
              </a:cxn>
            </a:cxnLst>
            <a:rect l="txL" t="txT" r="txR" b="txB"/>
            <a:pathLst>
              <a:path w="144" h="144">
                <a:moveTo>
                  <a:pt x="72" y="144"/>
                </a:moveTo>
                <a:cubicBezTo>
                  <a:pt x="32" y="144"/>
                  <a:pt x="0" y="112"/>
                  <a:pt x="0" y="72"/>
                </a:cubicBezTo>
                <a:cubicBezTo>
                  <a:pt x="0" y="33"/>
                  <a:pt x="32" y="0"/>
                  <a:pt x="72" y="0"/>
                </a:cubicBezTo>
                <a:cubicBezTo>
                  <a:pt x="111" y="0"/>
                  <a:pt x="144" y="33"/>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rgbClr val="C64242"/>
          </a:solidFill>
          <a:ln w="9525">
            <a:solidFill>
              <a:schemeClr val="accent1">
                <a:lumMod val="75000"/>
              </a:schemeClr>
            </a:solidFill>
          </a:ln>
        </p:spPr>
        <p:txBody>
          <a:bodyPr/>
          <a:lstStyle/>
          <a:p>
            <a:pPr lvl="0"/>
            <a:endParaRPr lang="zh-CN" altLang="en-US" dirty="0">
              <a:latin typeface="Calibri" panose="020F0502020204030204" pitchFamily="34" charset="0"/>
              <a:ea typeface="宋体" panose="02010600030101010101" pitchFamily="2" charset="-122"/>
            </a:endParaRPr>
          </a:p>
        </p:txBody>
      </p:sp>
      <p:sp>
        <p:nvSpPr>
          <p:cNvPr id="5" name="文本框 151"/>
          <p:cNvSpPr txBox="1"/>
          <p:nvPr/>
        </p:nvSpPr>
        <p:spPr>
          <a:xfrm flipH="1">
            <a:off x="5716321" y="4788087"/>
            <a:ext cx="506781" cy="457200"/>
          </a:xfrm>
          <a:prstGeom prst="rect">
            <a:avLst/>
          </a:prstGeom>
          <a:noFill/>
          <a:ln w="9525">
            <a:noFill/>
          </a:ln>
        </p:spPr>
        <p:txBody>
          <a:bodyPr>
            <a:spAutoFit/>
          </a:bodyPr>
          <a:lstStyle/>
          <a:p>
            <a:pPr lvl="0"/>
            <a:r>
              <a:rPr lang="en-US" altLang="zh-CN" sz="2400" b="1" dirty="0">
                <a:solidFill>
                  <a:srgbClr val="C64242"/>
                </a:solidFill>
                <a:latin typeface="微软雅黑" panose="020B0503020204020204" pitchFamily="34" charset="-122"/>
                <a:ea typeface="微软雅黑" panose="020B0503020204020204" pitchFamily="34" charset="-122"/>
              </a:rPr>
              <a:t>F</a:t>
            </a:r>
            <a:endParaRPr lang="en-US" altLang="zh-CN" sz="2400" b="1" dirty="0">
              <a:solidFill>
                <a:srgbClr val="C64242"/>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923280" y="1215390"/>
            <a:ext cx="3221990" cy="579120"/>
          </a:xfrm>
          <a:prstGeom prst="rect">
            <a:avLst/>
          </a:prstGeom>
          <a:noFill/>
        </p:spPr>
        <p:txBody>
          <a:bodyPr wrap="none" rtlCol="0" anchor="t">
            <a:spAutoFit/>
          </a:bodyPr>
          <a:lstStyle/>
          <a:p>
            <a:pPr lvl="0" indent="180975">
              <a:buClr>
                <a:srgbClr val="FF0000"/>
              </a:buClr>
              <a:buFont typeface="Wingdings" panose="05000000000000000000" pitchFamily="2" charset="2"/>
              <a:buNone/>
            </a:pPr>
            <a:r>
              <a:rPr lang="zh-CN" altLang="en-US" sz="3200" b="1" dirty="0">
                <a:latin typeface="Arial" panose="020B0604020202020204" pitchFamily="34" charset="0"/>
                <a:ea typeface="黑体" panose="02010609060101010101" charset="-122"/>
                <a:sym typeface="+mn-ea"/>
              </a:rPr>
              <a:t>“错误”的概述</a:t>
            </a:r>
            <a:endParaRPr lang="zh-CN" altLang="en-US" sz="3200" b="1" dirty="0">
              <a:latin typeface="Arial" panose="020B0604020202020204" pitchFamily="34" charset="0"/>
              <a:ea typeface="黑体" panose="02010609060101010101" charset="-122"/>
              <a:sym typeface="+mn-ea"/>
            </a:endParaRPr>
          </a:p>
        </p:txBody>
      </p:sp>
      <p:sp>
        <p:nvSpPr>
          <p:cNvPr id="7" name="文本框 6"/>
          <p:cNvSpPr txBox="1"/>
          <p:nvPr/>
        </p:nvSpPr>
        <p:spPr>
          <a:xfrm>
            <a:off x="6186805" y="2093595"/>
            <a:ext cx="1997075" cy="579120"/>
          </a:xfrm>
          <a:prstGeom prst="rect">
            <a:avLst/>
          </a:prstGeom>
          <a:noFill/>
        </p:spPr>
        <p:txBody>
          <a:bodyPr wrap="none" rtlCol="0" anchor="t">
            <a:spAutoFit/>
          </a:bodyPr>
          <a:lstStyle/>
          <a:p>
            <a:pPr lvl="0" indent="180975">
              <a:buClr>
                <a:srgbClr val="FF0000"/>
              </a:buClr>
              <a:buFont typeface="Wingdings" panose="05000000000000000000" pitchFamily="2" charset="2"/>
              <a:buNone/>
            </a:pPr>
            <a:r>
              <a:rPr lang="zh-CN" altLang="en-US" sz="3200" b="1" dirty="0">
                <a:latin typeface="Arial" panose="020B0604020202020204" pitchFamily="34" charset="0"/>
                <a:ea typeface="黑体" panose="02010609060101010101" charset="-122"/>
                <a:cs typeface="+mn-ea"/>
                <a:sym typeface="+mn-ea"/>
              </a:rPr>
              <a:t>防错概述</a:t>
            </a:r>
            <a:endParaRPr lang="zh-CN" altLang="en-US" sz="3200" b="1" dirty="0">
              <a:latin typeface="Arial" panose="020B0604020202020204" pitchFamily="34" charset="0"/>
              <a:ea typeface="黑体" panose="02010609060101010101" charset="-122"/>
              <a:cs typeface="+mn-ea"/>
            </a:endParaRPr>
          </a:p>
        </p:txBody>
      </p:sp>
      <p:sp>
        <p:nvSpPr>
          <p:cNvPr id="8" name="文本框 7"/>
          <p:cNvSpPr txBox="1"/>
          <p:nvPr/>
        </p:nvSpPr>
        <p:spPr>
          <a:xfrm>
            <a:off x="6175375" y="2914650"/>
            <a:ext cx="2405380" cy="579120"/>
          </a:xfrm>
          <a:prstGeom prst="rect">
            <a:avLst/>
          </a:prstGeom>
          <a:noFill/>
        </p:spPr>
        <p:txBody>
          <a:bodyPr wrap="none" rtlCol="0" anchor="t">
            <a:spAutoFit/>
          </a:bodyPr>
          <a:lstStyle/>
          <a:p>
            <a:pPr lvl="0" indent="180975">
              <a:buClr>
                <a:srgbClr val="FF0000"/>
              </a:buClr>
              <a:buFont typeface="Wingdings" panose="05000000000000000000" pitchFamily="2" charset="2"/>
              <a:buNone/>
            </a:pPr>
            <a:r>
              <a:rPr lang="zh-CN" altLang="en-US" sz="3200" b="1" dirty="0">
                <a:latin typeface="Arial" panose="020B0604020202020204" pitchFamily="34" charset="0"/>
                <a:ea typeface="黑体" panose="02010609060101010101" charset="-122"/>
                <a:cs typeface="+mn-ea"/>
                <a:sym typeface="+mn-ea"/>
              </a:rPr>
              <a:t>防错的方法</a:t>
            </a:r>
            <a:endParaRPr lang="zh-CN" altLang="en-US" sz="3200" b="1" dirty="0">
              <a:latin typeface="Arial" panose="020B0604020202020204" pitchFamily="34" charset="0"/>
              <a:ea typeface="黑体" panose="02010609060101010101" charset="-122"/>
              <a:cs typeface="+mn-ea"/>
            </a:endParaRPr>
          </a:p>
        </p:txBody>
      </p:sp>
      <p:sp>
        <p:nvSpPr>
          <p:cNvPr id="9" name="文本框 8"/>
          <p:cNvSpPr txBox="1"/>
          <p:nvPr/>
        </p:nvSpPr>
        <p:spPr>
          <a:xfrm>
            <a:off x="6379845" y="3804285"/>
            <a:ext cx="2224405" cy="579120"/>
          </a:xfrm>
          <a:prstGeom prst="rect">
            <a:avLst/>
          </a:prstGeom>
          <a:noFill/>
        </p:spPr>
        <p:txBody>
          <a:bodyPr wrap="none" rtlCol="0" anchor="t">
            <a:spAutoFit/>
          </a:bodyPr>
          <a:lstStyle/>
          <a:p>
            <a:r>
              <a:rPr lang="zh-CN" altLang="en-US" sz="3200" b="1" dirty="0">
                <a:latin typeface="Arial" panose="020B0604020202020204" pitchFamily="34" charset="0"/>
                <a:ea typeface="黑体" panose="02010609060101010101" charset="-122"/>
                <a:cs typeface="+mn-ea"/>
                <a:sym typeface="+mn-ea"/>
              </a:rPr>
              <a:t>防错的运用</a:t>
            </a:r>
            <a:endParaRPr lang="zh-CN" altLang="en-US" sz="3200" b="1" dirty="0">
              <a:latin typeface="Arial" panose="020B0604020202020204" pitchFamily="34" charset="0"/>
              <a:ea typeface="黑体" panose="02010609060101010101" charset="-122"/>
              <a:cs typeface="+mn-ea"/>
            </a:endParaRPr>
          </a:p>
        </p:txBody>
      </p:sp>
      <p:sp>
        <p:nvSpPr>
          <p:cNvPr id="10" name="文本框 9"/>
          <p:cNvSpPr txBox="1"/>
          <p:nvPr/>
        </p:nvSpPr>
        <p:spPr>
          <a:xfrm>
            <a:off x="6140450" y="4682490"/>
            <a:ext cx="3221990" cy="579120"/>
          </a:xfrm>
          <a:prstGeom prst="rect">
            <a:avLst/>
          </a:prstGeom>
          <a:noFill/>
        </p:spPr>
        <p:txBody>
          <a:bodyPr wrap="none" rtlCol="0" anchor="t">
            <a:spAutoFit/>
          </a:bodyPr>
          <a:lstStyle/>
          <a:p>
            <a:pPr lvl="0" indent="180975">
              <a:buClr>
                <a:srgbClr val="FF0000"/>
              </a:buClr>
              <a:buFont typeface="Wingdings" panose="05000000000000000000" pitchFamily="2" charset="2"/>
              <a:buNone/>
            </a:pPr>
            <a:r>
              <a:rPr lang="zh-CN" altLang="en-US" sz="3200" b="1" dirty="0">
                <a:latin typeface="Arial" panose="020B0604020202020204" pitchFamily="34" charset="0"/>
                <a:ea typeface="黑体" panose="02010609060101010101" charset="-122"/>
                <a:cs typeface="+mn-ea"/>
                <a:sym typeface="+mn-ea"/>
              </a:rPr>
              <a:t>案例分享与分析</a:t>
            </a:r>
            <a:endParaRPr lang="zh-CN" altLang="en-US" sz="3200" b="1" dirty="0">
              <a:latin typeface="Arial" panose="020B0604020202020204" pitchFamily="34" charset="0"/>
              <a:ea typeface="黑体" panose="02010609060101010101" charset="-122"/>
              <a:cs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grpSp>
        <p:nvGrpSpPr>
          <p:cNvPr id="1363970" name="组合 1363969"/>
          <p:cNvGrpSpPr/>
          <p:nvPr/>
        </p:nvGrpSpPr>
        <p:grpSpPr>
          <a:xfrm>
            <a:off x="3615055" y="2767965"/>
            <a:ext cx="3758565" cy="3588385"/>
            <a:chOff x="3216" y="960"/>
            <a:chExt cx="1901" cy="2404"/>
          </a:xfrm>
        </p:grpSpPr>
        <p:grpSp>
          <p:nvGrpSpPr>
            <p:cNvPr id="1363971" name="Group 30"/>
            <p:cNvGrpSpPr/>
            <p:nvPr/>
          </p:nvGrpSpPr>
          <p:grpSpPr>
            <a:xfrm>
              <a:off x="3216" y="2212"/>
              <a:ext cx="1901" cy="1152"/>
              <a:chOff x="691" y="1776"/>
              <a:chExt cx="1901" cy="1296"/>
            </a:xfrm>
          </p:grpSpPr>
          <p:sp>
            <p:nvSpPr>
              <p:cNvPr id="1363972" name="AutoShape 31"/>
              <p:cNvSpPr/>
              <p:nvPr/>
            </p:nvSpPr>
            <p:spPr>
              <a:xfrm>
                <a:off x="691" y="1776"/>
                <a:ext cx="1901" cy="1152"/>
              </a:xfrm>
              <a:prstGeom prst="parallelogram">
                <a:avLst>
                  <a:gd name="adj" fmla="val 41254"/>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73" name="Rectangle 32"/>
              <p:cNvSpPr/>
              <p:nvPr/>
            </p:nvSpPr>
            <p:spPr>
              <a:xfrm>
                <a:off x="699" y="2931"/>
                <a:ext cx="1413" cy="141"/>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74" name="Line 33"/>
              <p:cNvSpPr/>
              <p:nvPr/>
            </p:nvSpPr>
            <p:spPr>
              <a:xfrm>
                <a:off x="2592" y="1776"/>
                <a:ext cx="0" cy="144"/>
              </a:xfrm>
              <a:prstGeom prst="line">
                <a:avLst/>
              </a:prstGeom>
              <a:ln w="9525" cap="flat" cmpd="sng">
                <a:solidFill>
                  <a:schemeClr val="tx1"/>
                </a:solidFill>
                <a:prstDash val="solid"/>
                <a:headEnd type="none" w="med" len="med"/>
                <a:tailEnd type="none" w="med" len="med"/>
              </a:ln>
            </p:spPr>
          </p:sp>
          <p:sp>
            <p:nvSpPr>
              <p:cNvPr id="1363975" name="Line 34"/>
              <p:cNvSpPr/>
              <p:nvPr/>
            </p:nvSpPr>
            <p:spPr>
              <a:xfrm flipV="1">
                <a:off x="2112" y="1920"/>
                <a:ext cx="480" cy="1152"/>
              </a:xfrm>
              <a:prstGeom prst="line">
                <a:avLst/>
              </a:prstGeom>
              <a:ln w="9525" cap="flat" cmpd="sng">
                <a:solidFill>
                  <a:schemeClr val="tx1"/>
                </a:solidFill>
                <a:prstDash val="solid"/>
                <a:headEnd type="none" w="med" len="med"/>
                <a:tailEnd type="none" w="med" len="med"/>
              </a:ln>
            </p:spPr>
          </p:sp>
        </p:grpSp>
        <p:sp>
          <p:nvSpPr>
            <p:cNvPr id="1363976" name="Oval 35"/>
            <p:cNvSpPr/>
            <p:nvPr/>
          </p:nvSpPr>
          <p:spPr>
            <a:xfrm>
              <a:off x="4205" y="2596"/>
              <a:ext cx="192" cy="171"/>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77" name="AutoShape 36"/>
            <p:cNvSpPr/>
            <p:nvPr/>
          </p:nvSpPr>
          <p:spPr>
            <a:xfrm>
              <a:off x="3840" y="2500"/>
              <a:ext cx="192" cy="288"/>
            </a:xfrm>
            <a:prstGeom prst="parallelogram">
              <a:avLst>
                <a:gd name="adj" fmla="val 25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78" name="AutoShape 37"/>
            <p:cNvSpPr/>
            <p:nvPr/>
          </p:nvSpPr>
          <p:spPr>
            <a:xfrm>
              <a:off x="4560" y="2548"/>
              <a:ext cx="240" cy="240"/>
            </a:xfrm>
            <a:prstGeom prst="triangle">
              <a:avLst>
                <a:gd name="adj" fmla="val 50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grpSp>
          <p:nvGrpSpPr>
            <p:cNvPr id="1363979" name="Group 58"/>
            <p:cNvGrpSpPr/>
            <p:nvPr/>
          </p:nvGrpSpPr>
          <p:grpSpPr>
            <a:xfrm>
              <a:off x="3936" y="1588"/>
              <a:ext cx="960" cy="480"/>
              <a:chOff x="4032" y="1584"/>
              <a:chExt cx="960" cy="432"/>
            </a:xfrm>
          </p:grpSpPr>
          <p:grpSp>
            <p:nvGrpSpPr>
              <p:cNvPr id="1363980" name="Group 38"/>
              <p:cNvGrpSpPr/>
              <p:nvPr/>
            </p:nvGrpSpPr>
            <p:grpSpPr>
              <a:xfrm>
                <a:off x="4032" y="1584"/>
                <a:ext cx="144" cy="432"/>
                <a:chOff x="4032" y="1488"/>
                <a:chExt cx="192" cy="480"/>
              </a:xfrm>
            </p:grpSpPr>
            <p:sp>
              <p:nvSpPr>
                <p:cNvPr id="1363981" name="Rectangle 39"/>
                <p:cNvSpPr/>
                <p:nvPr/>
              </p:nvSpPr>
              <p:spPr>
                <a:xfrm>
                  <a:off x="4032" y="1680"/>
                  <a:ext cx="144" cy="288"/>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82" name="AutoShape 40"/>
                <p:cNvSpPr/>
                <p:nvPr/>
              </p:nvSpPr>
              <p:spPr>
                <a:xfrm>
                  <a:off x="4032" y="1488"/>
                  <a:ext cx="192" cy="192"/>
                </a:xfrm>
                <a:prstGeom prst="parallelogram">
                  <a:avLst>
                    <a:gd name="adj" fmla="val 25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83" name="Line 41"/>
                <p:cNvSpPr/>
                <p:nvPr/>
              </p:nvSpPr>
              <p:spPr>
                <a:xfrm>
                  <a:off x="4224" y="1488"/>
                  <a:ext cx="0" cy="384"/>
                </a:xfrm>
                <a:prstGeom prst="line">
                  <a:avLst/>
                </a:prstGeom>
                <a:ln w="9525" cap="flat" cmpd="sng">
                  <a:solidFill>
                    <a:schemeClr val="tx1"/>
                  </a:solidFill>
                  <a:prstDash val="solid"/>
                  <a:headEnd type="none" w="med" len="med"/>
                  <a:tailEnd type="none" w="med" len="med"/>
                </a:ln>
              </p:spPr>
            </p:sp>
            <p:sp>
              <p:nvSpPr>
                <p:cNvPr id="1363984" name="Line 42"/>
                <p:cNvSpPr/>
                <p:nvPr/>
              </p:nvSpPr>
              <p:spPr>
                <a:xfrm flipH="1">
                  <a:off x="4176" y="1872"/>
                  <a:ext cx="48" cy="96"/>
                </a:xfrm>
                <a:prstGeom prst="line">
                  <a:avLst/>
                </a:prstGeom>
                <a:ln w="9525" cap="flat" cmpd="sng">
                  <a:solidFill>
                    <a:schemeClr val="tx1"/>
                  </a:solidFill>
                  <a:prstDash val="solid"/>
                  <a:headEnd type="none" w="med" len="med"/>
                  <a:tailEnd type="none" w="med" len="med"/>
                </a:ln>
              </p:spPr>
            </p:sp>
          </p:grpSp>
          <p:grpSp>
            <p:nvGrpSpPr>
              <p:cNvPr id="1363985" name="Group 43"/>
              <p:cNvGrpSpPr/>
              <p:nvPr/>
            </p:nvGrpSpPr>
            <p:grpSpPr>
              <a:xfrm>
                <a:off x="4416" y="1584"/>
                <a:ext cx="144" cy="432"/>
                <a:chOff x="1248" y="1632"/>
                <a:chExt cx="192" cy="384"/>
              </a:xfrm>
            </p:grpSpPr>
            <p:sp>
              <p:nvSpPr>
                <p:cNvPr id="1363986" name="Oval 44"/>
                <p:cNvSpPr/>
                <p:nvPr/>
              </p:nvSpPr>
              <p:spPr>
                <a:xfrm>
                  <a:off x="1248" y="1632"/>
                  <a:ext cx="192"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87" name="Oval 45"/>
                <p:cNvSpPr/>
                <p:nvPr/>
              </p:nvSpPr>
              <p:spPr>
                <a:xfrm>
                  <a:off x="1248" y="1920"/>
                  <a:ext cx="192"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88" name="Line 46"/>
                <p:cNvSpPr/>
                <p:nvPr/>
              </p:nvSpPr>
              <p:spPr>
                <a:xfrm>
                  <a:off x="1248" y="1680"/>
                  <a:ext cx="0" cy="288"/>
                </a:xfrm>
                <a:prstGeom prst="line">
                  <a:avLst/>
                </a:prstGeom>
                <a:ln w="9525" cap="flat" cmpd="sng">
                  <a:solidFill>
                    <a:schemeClr val="tx1"/>
                  </a:solidFill>
                  <a:prstDash val="solid"/>
                  <a:headEnd type="none" w="med" len="med"/>
                  <a:tailEnd type="none" w="med" len="med"/>
                </a:ln>
              </p:spPr>
            </p:sp>
            <p:sp>
              <p:nvSpPr>
                <p:cNvPr id="1363989" name="Line 47"/>
                <p:cNvSpPr/>
                <p:nvPr/>
              </p:nvSpPr>
              <p:spPr>
                <a:xfrm>
                  <a:off x="1440" y="1680"/>
                  <a:ext cx="0" cy="288"/>
                </a:xfrm>
                <a:prstGeom prst="line">
                  <a:avLst/>
                </a:prstGeom>
                <a:ln w="9525" cap="flat" cmpd="sng">
                  <a:solidFill>
                    <a:schemeClr val="tx1"/>
                  </a:solidFill>
                  <a:prstDash val="solid"/>
                  <a:headEnd type="none" w="med" len="med"/>
                  <a:tailEnd type="none" w="med" len="med"/>
                </a:ln>
              </p:spPr>
            </p:sp>
          </p:grpSp>
          <p:grpSp>
            <p:nvGrpSpPr>
              <p:cNvPr id="1363990" name="Group 48"/>
              <p:cNvGrpSpPr/>
              <p:nvPr/>
            </p:nvGrpSpPr>
            <p:grpSpPr>
              <a:xfrm>
                <a:off x="4800" y="1584"/>
                <a:ext cx="192" cy="432"/>
                <a:chOff x="4800" y="1488"/>
                <a:chExt cx="240" cy="480"/>
              </a:xfrm>
            </p:grpSpPr>
            <p:sp>
              <p:nvSpPr>
                <p:cNvPr id="1363991" name="Rectangle 49"/>
                <p:cNvSpPr/>
                <p:nvPr/>
              </p:nvSpPr>
              <p:spPr>
                <a:xfrm>
                  <a:off x="4800" y="1728"/>
                  <a:ext cx="240" cy="240"/>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363992" name="AutoShape 50"/>
                <p:cNvSpPr/>
                <p:nvPr/>
              </p:nvSpPr>
              <p:spPr>
                <a:xfrm>
                  <a:off x="4800" y="1488"/>
                  <a:ext cx="240" cy="240"/>
                </a:xfrm>
                <a:prstGeom prst="triangle">
                  <a:avLst>
                    <a:gd name="adj" fmla="val 50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grpSp>
        </p:grpSp>
        <p:sp>
          <p:nvSpPr>
            <p:cNvPr id="1363993" name="Text Box 51"/>
            <p:cNvSpPr txBox="1"/>
            <p:nvPr/>
          </p:nvSpPr>
          <p:spPr>
            <a:xfrm>
              <a:off x="3926" y="1296"/>
              <a:ext cx="292" cy="306"/>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A</a:t>
              </a:r>
              <a:endParaRPr lang="en-US" altLang="zh-CN" sz="2400">
                <a:latin typeface="Times New Roman" panose="02020603050405020304" pitchFamily="18" charset="0"/>
                <a:ea typeface="宋体" panose="02010600030101010101" pitchFamily="2" charset="-122"/>
              </a:endParaRPr>
            </a:p>
          </p:txBody>
        </p:sp>
        <p:sp>
          <p:nvSpPr>
            <p:cNvPr id="1363994" name="Text Box 52"/>
            <p:cNvSpPr txBox="1"/>
            <p:nvPr/>
          </p:nvSpPr>
          <p:spPr>
            <a:xfrm>
              <a:off x="4262" y="1296"/>
              <a:ext cx="279" cy="306"/>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B</a:t>
              </a:r>
              <a:endParaRPr lang="en-US" altLang="zh-CN" sz="2400">
                <a:latin typeface="Times New Roman" panose="02020603050405020304" pitchFamily="18" charset="0"/>
                <a:ea typeface="宋体" panose="02010600030101010101" pitchFamily="2" charset="-122"/>
              </a:endParaRPr>
            </a:p>
          </p:txBody>
        </p:sp>
        <p:sp>
          <p:nvSpPr>
            <p:cNvPr id="1363995" name="Text Box 53"/>
            <p:cNvSpPr txBox="1"/>
            <p:nvPr/>
          </p:nvSpPr>
          <p:spPr>
            <a:xfrm>
              <a:off x="4655" y="1299"/>
              <a:ext cx="280" cy="306"/>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C</a:t>
              </a:r>
              <a:endParaRPr lang="en-US" altLang="zh-CN" sz="2400">
                <a:latin typeface="Times New Roman" panose="02020603050405020304" pitchFamily="18" charset="0"/>
                <a:ea typeface="宋体" panose="02010600030101010101" pitchFamily="2" charset="-122"/>
              </a:endParaRPr>
            </a:p>
          </p:txBody>
        </p:sp>
        <p:sp>
          <p:nvSpPr>
            <p:cNvPr id="11325" name="Text Box 61"/>
            <p:cNvSpPr txBox="1">
              <a:spLocks noChangeArrowheads="1"/>
            </p:cNvSpPr>
            <p:nvPr/>
          </p:nvSpPr>
          <p:spPr bwMode="auto">
            <a:xfrm>
              <a:off x="3858" y="960"/>
              <a:ext cx="1013" cy="347"/>
            </a:xfrm>
            <a:prstGeom prst="rect">
              <a:avLst/>
            </a:prstGeom>
            <a:noFill/>
            <a:ln w="9525">
              <a:noFill/>
              <a:miter lim="800000"/>
            </a:ln>
            <a:effectLst/>
          </p:spPr>
          <p:txBody>
            <a:bodyPr wrap="square">
              <a:spAutoFit/>
            </a:bodyPr>
            <a:lstStyle/>
            <a:p>
              <a:pPr lvl="0"/>
              <a:r>
                <a:rPr lang="zh-CN" altLang="en-US" sz="2800" b="1" dirty="0">
                  <a:solidFill>
                    <a:srgbClr val="FF0000"/>
                  </a:solidFill>
                  <a:effectLst>
                    <a:outerShdw blurRad="38100" dist="38100" dir="2700000">
                      <a:srgbClr val="C0C0C0"/>
                    </a:outerShdw>
                  </a:effectLst>
                  <a:latin typeface="Times New Roman" panose="02020603050405020304" pitchFamily="18" charset="0"/>
                  <a:ea typeface="华文楷体" pitchFamily="2" charset="-122"/>
                </a:rPr>
                <a:t>主动防错</a:t>
              </a:r>
              <a:endParaRPr lang="zh-CN" altLang="en-US" sz="2800" b="1" dirty="0">
                <a:solidFill>
                  <a:srgbClr val="FF0000"/>
                </a:solidFill>
                <a:effectLst>
                  <a:outerShdw blurRad="38100" dist="38100" dir="2700000">
                    <a:srgbClr val="C0C0C0"/>
                  </a:outerShdw>
                </a:effectLst>
                <a:latin typeface="Times New Roman" panose="02020603050405020304" pitchFamily="18" charset="0"/>
                <a:ea typeface="华文楷体" pitchFamily="2" charset="-122"/>
              </a:endParaRPr>
            </a:p>
          </p:txBody>
        </p:sp>
      </p:grpSp>
      <p:sp>
        <p:nvSpPr>
          <p:cNvPr id="1363997" name="矩形 1363996"/>
          <p:cNvSpPr/>
          <p:nvPr/>
        </p:nvSpPr>
        <p:spPr>
          <a:xfrm>
            <a:off x="752475" y="1170940"/>
            <a:ext cx="10913110" cy="1371600"/>
          </a:xfrm>
          <a:prstGeom prst="rect">
            <a:avLst/>
          </a:prstGeom>
          <a:noFill/>
          <a:ln w="9525">
            <a:noFill/>
          </a:ln>
        </p:spPr>
        <p:txBody>
          <a:bodyPr wrap="square">
            <a:spAutoFit/>
          </a:bodyPr>
          <a:lstStyle/>
          <a:p>
            <a:pPr lvl="0" algn="l"/>
            <a:r>
              <a:rPr lang="zh-CN" altLang="en-US" sz="2800" b="1" dirty="0">
                <a:latin typeface="楷体_GB2312" charset="-122"/>
                <a:ea typeface="楷体_GB2312" charset="-122"/>
                <a:cs typeface="+mn-ea"/>
              </a:rPr>
              <a:t>主动防错</a:t>
            </a:r>
            <a:endParaRPr lang="zh-CN" altLang="en-US" sz="2800" b="1" dirty="0">
              <a:latin typeface="楷体_GB2312" charset="-122"/>
              <a:ea typeface="楷体_GB2312" charset="-122"/>
              <a:cs typeface="+mn-ea"/>
            </a:endParaRPr>
          </a:p>
          <a:p>
            <a:pPr lvl="0" algn="l"/>
            <a:r>
              <a:rPr lang="zh-CN" altLang="en-US" sz="2800" b="1" dirty="0">
                <a:latin typeface="楷体_GB2312" charset="-122"/>
                <a:ea typeface="楷体_GB2312" charset="-122"/>
                <a:cs typeface="+mn-ea"/>
              </a:rPr>
              <a:t>    指采用专门防错机构，器具，仪器，软件等工具或设计自动化来防止失误产生，特点是不依赖操作者的注意力。</a:t>
            </a:r>
            <a:endParaRPr lang="zh-CN" altLang="en-US" sz="2400" dirty="0">
              <a:latin typeface="黑体" panose="02010609060101010101" charset="-122"/>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14469" name="文本框 1214468"/>
          <p:cNvSpPr txBox="1"/>
          <p:nvPr/>
        </p:nvSpPr>
        <p:spPr>
          <a:xfrm>
            <a:off x="611505" y="1059180"/>
            <a:ext cx="11054080" cy="1371600"/>
          </a:xfrm>
          <a:prstGeom prst="rect">
            <a:avLst/>
          </a:prstGeom>
          <a:noFill/>
          <a:ln w="9525">
            <a:noFill/>
          </a:ln>
        </p:spPr>
        <p:txBody>
          <a:bodyPr wrap="square">
            <a:spAutoFit/>
          </a:bodyPr>
          <a:lstStyle/>
          <a:p>
            <a:pPr lvl="0" eaLnBrk="0" hangingPunct="0">
              <a:spcBef>
                <a:spcPct val="50000"/>
              </a:spcBef>
            </a:pPr>
            <a:r>
              <a:rPr lang="en-US" altLang="zh-CN" sz="2800" b="1" dirty="0">
                <a:latin typeface="华文楷体" pitchFamily="2" charset="-122"/>
                <a:ea typeface="华文楷体" pitchFamily="2" charset="-122"/>
              </a:rPr>
              <a:t>    </a:t>
            </a:r>
            <a:r>
              <a:rPr lang="zh-CN" altLang="en-US" sz="2800" b="1" dirty="0">
                <a:latin typeface="华文楷体" pitchFamily="2" charset="-122"/>
                <a:ea typeface="华文楷体" pitchFamily="2" charset="-122"/>
              </a:rPr>
              <a:t>错误发生的原因很多，对错误进行识别并判断何时何地在哪个流程中为何发生，采用各种方法对其进行纠正和消除，以下主要讲述常用的</a:t>
            </a:r>
            <a:r>
              <a:rPr lang="en-US" altLang="zh-CN" sz="2800" b="1" dirty="0">
                <a:solidFill>
                  <a:srgbClr val="FF0000"/>
                </a:solidFill>
                <a:latin typeface="华文楷体" pitchFamily="2" charset="-122"/>
                <a:ea typeface="华文楷体" pitchFamily="2" charset="-122"/>
              </a:rPr>
              <a:t>10</a:t>
            </a:r>
            <a:r>
              <a:rPr lang="zh-CN" altLang="en-US" sz="2800" b="1" dirty="0">
                <a:solidFill>
                  <a:srgbClr val="FF0000"/>
                </a:solidFill>
                <a:latin typeface="华文楷体" pitchFamily="2" charset="-122"/>
                <a:ea typeface="华文楷体" pitchFamily="2" charset="-122"/>
              </a:rPr>
              <a:t>种防错原理。</a:t>
            </a:r>
            <a:endParaRPr lang="zh-CN" altLang="en-US" sz="2800" b="1" dirty="0">
              <a:solidFill>
                <a:srgbClr val="FF0000"/>
              </a:solidFill>
              <a:latin typeface="华文楷体" pitchFamily="2" charset="-122"/>
              <a:ea typeface="华文楷体" pitchFamily="2" charset="-122"/>
            </a:endParaRPr>
          </a:p>
        </p:txBody>
      </p:sp>
      <p:sp>
        <p:nvSpPr>
          <p:cNvPr id="1214470" name="文本框 1214469"/>
          <p:cNvSpPr txBox="1"/>
          <p:nvPr/>
        </p:nvSpPr>
        <p:spPr>
          <a:xfrm>
            <a:off x="611505" y="2613660"/>
            <a:ext cx="10904855" cy="1295400"/>
          </a:xfrm>
          <a:prstGeom prst="rect">
            <a:avLst/>
          </a:prstGeom>
          <a:noFill/>
          <a:ln w="9525">
            <a:solidFill>
              <a:srgbClr val="FFC000"/>
            </a:solid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rPr>
              <a:t>1</a:t>
            </a:r>
            <a:r>
              <a:rPr lang="zh-CN" altLang="en-US" sz="2400" b="1" dirty="0">
                <a:latin typeface="华文楷体" pitchFamily="2" charset="-122"/>
                <a:ea typeface="华文楷体" pitchFamily="2" charset="-122"/>
              </a:rPr>
              <a:t>、断根原理</a:t>
            </a:r>
            <a:endParaRPr lang="zh-CN" altLang="en-US" sz="2400" b="1" dirty="0">
              <a:latin typeface="华文楷体" pitchFamily="2" charset="-122"/>
              <a:ea typeface="华文楷体" pitchFamily="2" charset="-122"/>
            </a:endParaRPr>
          </a:p>
          <a:p>
            <a:pPr lvl="0" eaLnBrk="0" hangingPunct="0">
              <a:spcBef>
                <a:spcPct val="50000"/>
              </a:spcBef>
            </a:pPr>
            <a:r>
              <a:rPr lang="zh-CN" altLang="en-US" sz="2200" b="1" dirty="0">
                <a:latin typeface="华文楷体" pitchFamily="2" charset="-122"/>
                <a:ea typeface="华文楷体" pitchFamily="2" charset="-122"/>
              </a:rPr>
              <a:t>    断绝形成错误的条件，从根本上排除造成错误的原因，使错误不会发生。如，长时间离家时关闭水、电、气的总开关，防止意外。</a:t>
            </a:r>
            <a:endParaRPr lang="zh-CN" altLang="en-US" sz="2200" b="1">
              <a:latin typeface="华文楷体" pitchFamily="2" charset="-122"/>
              <a:ea typeface="华文楷体"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a:t>
            </a:r>
            <a:endParaRPr lang="zh-CN" altLang="en-US" sz="2400" b="1" dirty="0">
              <a:latin typeface="楷体_GB2312" charset="-122"/>
              <a:ea typeface="楷体_GB2312" charset="-122"/>
            </a:endParaRPr>
          </a:p>
        </p:txBody>
      </p:sp>
      <p:sp>
        <p:nvSpPr>
          <p:cNvPr id="1215492" name="Rectangle 3"/>
          <p:cNvSpPr/>
          <p:nvPr/>
        </p:nvSpPr>
        <p:spPr>
          <a:xfrm>
            <a:off x="607695" y="1550988"/>
            <a:ext cx="8064500" cy="304800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2400" dirty="0">
                <a:latin typeface="华文楷体" pitchFamily="2" charset="-122"/>
                <a:ea typeface="华文楷体" pitchFamily="2" charset="-122"/>
              </a:rPr>
              <a:t>     </a:t>
            </a:r>
            <a:endParaRPr lang="en-US" altLang="zh-CN" sz="2400">
              <a:solidFill>
                <a:schemeClr val="tx2"/>
              </a:solidFill>
              <a:latin typeface="华文楷体" pitchFamily="2" charset="-122"/>
              <a:ea typeface="华文楷体" pitchFamily="2" charset="-122"/>
            </a:endParaRPr>
          </a:p>
        </p:txBody>
      </p:sp>
      <p:sp>
        <p:nvSpPr>
          <p:cNvPr id="1215493" name="文本框 1215492"/>
          <p:cNvSpPr txBox="1"/>
          <p:nvPr/>
        </p:nvSpPr>
        <p:spPr>
          <a:xfrm>
            <a:off x="752475" y="1167130"/>
            <a:ext cx="10252710" cy="1005840"/>
          </a:xfrm>
          <a:prstGeom prst="rect">
            <a:avLst/>
          </a:prstGeom>
          <a:noFill/>
          <a:ln w="9525">
            <a:solidFill>
              <a:srgbClr val="FF0000"/>
            </a:solid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cs typeface="+mn-ea"/>
              </a:rPr>
              <a:t>2、保险原理</a:t>
            </a:r>
            <a:endParaRPr lang="en-US" altLang="zh-CN" sz="2400" b="1" dirty="0">
              <a:latin typeface="华文楷体" pitchFamily="2" charset="-122"/>
              <a:ea typeface="华文楷体" pitchFamily="2" charset="-122"/>
              <a:cs typeface="+mn-ea"/>
            </a:endParaRPr>
          </a:p>
          <a:p>
            <a:pPr lvl="0" eaLnBrk="0" hangingPunct="0">
              <a:spcBef>
                <a:spcPct val="50000"/>
              </a:spcBef>
            </a:pPr>
            <a:r>
              <a:rPr lang="en-US" altLang="zh-CN" sz="2400" b="1" dirty="0">
                <a:latin typeface="华文楷体" pitchFamily="2" charset="-122"/>
                <a:ea typeface="华文楷体" pitchFamily="2" charset="-122"/>
                <a:cs typeface="+mn-ea"/>
              </a:rPr>
              <a:t>         需要两个或以上动作共同或按顺序执行才能开始工作</a:t>
            </a:r>
            <a:r>
              <a:rPr lang="zh-CN" altLang="en-US" sz="2200" dirty="0">
                <a:latin typeface="华文楷体" pitchFamily="2" charset="-122"/>
                <a:ea typeface="华文楷体" pitchFamily="2" charset="-122"/>
              </a:rPr>
              <a:t>。</a:t>
            </a:r>
            <a:endParaRPr lang="zh-CN" altLang="en-US" sz="2200" dirty="0">
              <a:latin typeface="华文楷体" pitchFamily="2" charset="-122"/>
              <a:ea typeface="华文楷体" pitchFamily="2" charset="-122"/>
            </a:endParaRPr>
          </a:p>
        </p:txBody>
      </p:sp>
      <p:pic>
        <p:nvPicPr>
          <p:cNvPr id="1215494" name="图片 1215493" descr="4"/>
          <p:cNvPicPr>
            <a:picLocks noChangeAspect="1"/>
          </p:cNvPicPr>
          <p:nvPr/>
        </p:nvPicPr>
        <p:blipFill>
          <a:blip r:embed="rId1"/>
          <a:stretch>
            <a:fillRect/>
          </a:stretch>
        </p:blipFill>
        <p:spPr>
          <a:xfrm>
            <a:off x="3021965" y="2343150"/>
            <a:ext cx="5273040" cy="2941320"/>
          </a:xfrm>
          <a:prstGeom prst="rect">
            <a:avLst/>
          </a:prstGeom>
          <a:noFill/>
          <a:ln w="9525">
            <a:noFill/>
          </a:ln>
        </p:spPr>
      </p:pic>
      <p:sp>
        <p:nvSpPr>
          <p:cNvPr id="1215495" name="文本框 1215494"/>
          <p:cNvSpPr txBox="1"/>
          <p:nvPr/>
        </p:nvSpPr>
        <p:spPr>
          <a:xfrm>
            <a:off x="2899410" y="5284470"/>
            <a:ext cx="5702300" cy="518160"/>
          </a:xfrm>
          <a:prstGeom prst="rect">
            <a:avLst/>
          </a:prstGeom>
          <a:noFill/>
          <a:ln w="9525">
            <a:noFill/>
          </a:ln>
        </p:spPr>
        <p:txBody>
          <a:bodyPr wrap="square">
            <a:spAutoFit/>
            <a:scene3d>
              <a:camera prst="orthographicFront"/>
              <a:lightRig rig="threePt" dir="t"/>
            </a:scene3d>
          </a:bodyPr>
          <a:lstStyle/>
          <a:p>
            <a:pPr lvl="0" eaLnBrk="0" hangingPunct="0">
              <a:spcBef>
                <a:spcPct val="50000"/>
              </a:spcBef>
            </a:pPr>
            <a:r>
              <a:rPr lang="zh-CN" altLang="en-US" sz="2800"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需要双手同时按键有效，保证安全</a:t>
            </a:r>
            <a:r>
              <a:rPr lang="en-US" altLang="zh-CN" sz="280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a:t>
            </a:r>
            <a:endParaRPr lang="en-US" altLang="zh-CN" sz="280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a:t>
            </a:r>
            <a:endParaRPr lang="zh-CN" altLang="en-US" sz="2400" b="1" dirty="0">
              <a:latin typeface="楷体_GB2312" charset="-122"/>
              <a:ea typeface="楷体_GB2312" charset="-122"/>
            </a:endParaRPr>
          </a:p>
        </p:txBody>
      </p:sp>
      <p:sp>
        <p:nvSpPr>
          <p:cNvPr id="1216516" name="Rectangle 3"/>
          <p:cNvSpPr/>
          <p:nvPr/>
        </p:nvSpPr>
        <p:spPr>
          <a:xfrm>
            <a:off x="610870" y="1465263"/>
            <a:ext cx="8064500" cy="304800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2400" dirty="0">
                <a:latin typeface="华文楷体" pitchFamily="2" charset="-122"/>
                <a:ea typeface="华文楷体" pitchFamily="2" charset="-122"/>
              </a:rPr>
              <a:t>     </a:t>
            </a:r>
            <a:endParaRPr lang="en-US" altLang="zh-CN" sz="2400">
              <a:solidFill>
                <a:schemeClr val="tx2"/>
              </a:solidFill>
              <a:latin typeface="华文楷体" pitchFamily="2" charset="-122"/>
              <a:ea typeface="华文楷体" pitchFamily="2" charset="-122"/>
            </a:endParaRPr>
          </a:p>
        </p:txBody>
      </p:sp>
      <p:sp>
        <p:nvSpPr>
          <p:cNvPr id="1216517" name="文本框 1216516"/>
          <p:cNvSpPr txBox="1"/>
          <p:nvPr/>
        </p:nvSpPr>
        <p:spPr>
          <a:xfrm>
            <a:off x="826770" y="1104900"/>
            <a:ext cx="10705465" cy="1249680"/>
          </a:xfrm>
          <a:prstGeom prst="rect">
            <a:avLst/>
          </a:prstGeom>
          <a:noFill/>
          <a:ln w="9525">
            <a:solidFill>
              <a:srgbClr val="00B050"/>
            </a:solidFill>
          </a:ln>
        </p:spPr>
        <p:txBody>
          <a:bodyPr wrap="square">
            <a:spAutoFit/>
          </a:bodyPr>
          <a:lstStyle/>
          <a:p>
            <a:pPr lvl="0" eaLnBrk="0" hangingPunct="0">
              <a:spcBef>
                <a:spcPct val="50000"/>
              </a:spcBef>
            </a:pPr>
            <a:r>
              <a:rPr lang="en-US" altLang="zh-CN" sz="2800" b="1" dirty="0">
                <a:latin typeface="华文楷体" pitchFamily="2" charset="-122"/>
                <a:ea typeface="华文楷体" pitchFamily="2" charset="-122"/>
              </a:rPr>
              <a:t>3</a:t>
            </a:r>
            <a:r>
              <a:rPr lang="zh-CN" altLang="en-US" sz="2800" b="1" dirty="0">
                <a:latin typeface="华文楷体" pitchFamily="2" charset="-122"/>
                <a:ea typeface="华文楷体" pitchFamily="2" charset="-122"/>
              </a:rPr>
              <a:t>、自动原理</a:t>
            </a:r>
            <a:endParaRPr lang="zh-CN" altLang="en-US" sz="2800" b="1">
              <a:latin typeface="华文楷体" pitchFamily="2" charset="-122"/>
              <a:ea typeface="华文楷体" pitchFamily="2" charset="-122"/>
            </a:endParaRPr>
          </a:p>
          <a:p>
            <a:pPr lvl="0" eaLnBrk="0" hangingPunct="0"/>
            <a:r>
              <a:rPr lang="zh-CN" altLang="en-US" sz="2400" dirty="0">
                <a:effectLst>
                  <a:outerShdw blurRad="38100" dist="38100" dir="2700000">
                    <a:srgbClr val="C0C0C0"/>
                  </a:outerShdw>
                </a:effectLst>
                <a:latin typeface="华文楷体" pitchFamily="2" charset="-122"/>
                <a:ea typeface="华文楷体" pitchFamily="2" charset="-122"/>
              </a:rPr>
              <a:t>    </a:t>
            </a:r>
            <a:r>
              <a:rPr lang="zh-CN" altLang="en-US" sz="2400" b="1" dirty="0">
                <a:effectLst>
                  <a:outerShdw blurRad="38100" dist="38100" dir="2700000">
                    <a:srgbClr val="C0C0C0"/>
                  </a:outerShdw>
                </a:effectLst>
                <a:latin typeface="华文楷体" pitchFamily="2" charset="-122"/>
                <a:ea typeface="华文楷体" pitchFamily="2" charset="-122"/>
              </a:rPr>
              <a:t>以各种光学，电学，力学，机构学、化学原理来限制某些动作的执行或不执行，以避免错误发生</a:t>
            </a:r>
            <a:r>
              <a:rPr lang="zh-CN" altLang="en-US" sz="2400" b="1" dirty="0">
                <a:latin typeface="华文楷体" pitchFamily="2" charset="-122"/>
                <a:ea typeface="华文楷体" pitchFamily="2" charset="-122"/>
              </a:rPr>
              <a:t>。</a:t>
            </a:r>
            <a:endParaRPr lang="zh-CN" altLang="en-US" sz="2400" b="1" dirty="0">
              <a:latin typeface="华文楷体" pitchFamily="2" charset="-122"/>
              <a:ea typeface="华文楷体" pitchFamily="2" charset="-122"/>
            </a:endParaRPr>
          </a:p>
        </p:txBody>
      </p:sp>
      <p:grpSp>
        <p:nvGrpSpPr>
          <p:cNvPr id="3" name="组合 2"/>
          <p:cNvGrpSpPr/>
          <p:nvPr/>
        </p:nvGrpSpPr>
        <p:grpSpPr>
          <a:xfrm>
            <a:off x="2109470" y="2545080"/>
            <a:ext cx="8382000" cy="3604260"/>
            <a:chOff x="1870" y="4008"/>
            <a:chExt cx="11340" cy="4310"/>
          </a:xfrm>
        </p:grpSpPr>
        <p:pic>
          <p:nvPicPr>
            <p:cNvPr id="1216518" name="图片 1216517" descr="1"/>
            <p:cNvPicPr>
              <a:picLocks noChangeAspect="1"/>
            </p:cNvPicPr>
            <p:nvPr/>
          </p:nvPicPr>
          <p:blipFill>
            <a:blip r:embed="rId1"/>
            <a:stretch>
              <a:fillRect/>
            </a:stretch>
          </p:blipFill>
          <p:spPr>
            <a:xfrm>
              <a:off x="1870" y="4008"/>
              <a:ext cx="4307" cy="4082"/>
            </a:xfrm>
            <a:prstGeom prst="rect">
              <a:avLst/>
            </a:prstGeom>
            <a:noFill/>
            <a:ln w="9525">
              <a:noFill/>
            </a:ln>
          </p:spPr>
        </p:pic>
        <p:pic>
          <p:nvPicPr>
            <p:cNvPr id="1216524" name="图片 1216523" descr="20300000246938132522555524450"/>
            <p:cNvPicPr>
              <a:picLocks noChangeAspect="1"/>
            </p:cNvPicPr>
            <p:nvPr/>
          </p:nvPicPr>
          <p:blipFill>
            <a:blip r:embed="rId2"/>
            <a:stretch>
              <a:fillRect/>
            </a:stretch>
          </p:blipFill>
          <p:spPr>
            <a:xfrm>
              <a:off x="7880" y="4320"/>
              <a:ext cx="5330" cy="3998"/>
            </a:xfrm>
            <a:prstGeom prst="rect">
              <a:avLst/>
            </a:prstGeom>
            <a:noFill/>
            <a:ln w="9525">
              <a:noFill/>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pic>
        <p:nvPicPr>
          <p:cNvPr id="1296390" name="图片 1296389" descr="光感路灯"/>
          <p:cNvPicPr>
            <a:picLocks noChangeAspect="1"/>
          </p:cNvPicPr>
          <p:nvPr/>
        </p:nvPicPr>
        <p:blipFill>
          <a:blip r:embed="rId1"/>
          <a:stretch>
            <a:fillRect/>
          </a:stretch>
        </p:blipFill>
        <p:spPr>
          <a:xfrm>
            <a:off x="2404745" y="908050"/>
            <a:ext cx="3382963" cy="2571750"/>
          </a:xfrm>
          <a:prstGeom prst="rect">
            <a:avLst/>
          </a:prstGeom>
          <a:noFill/>
          <a:ln w="9525">
            <a:noFill/>
          </a:ln>
        </p:spPr>
      </p:pic>
      <p:pic>
        <p:nvPicPr>
          <p:cNvPr id="1296392" name="图片 1296391" descr="2005-7-131118937"/>
          <p:cNvPicPr>
            <a:picLocks noChangeAspect="1"/>
          </p:cNvPicPr>
          <p:nvPr/>
        </p:nvPicPr>
        <p:blipFill>
          <a:blip r:embed="rId2"/>
          <a:stretch>
            <a:fillRect/>
          </a:stretch>
        </p:blipFill>
        <p:spPr>
          <a:xfrm>
            <a:off x="6581458" y="908050"/>
            <a:ext cx="3024187" cy="2592388"/>
          </a:xfrm>
          <a:prstGeom prst="rect">
            <a:avLst/>
          </a:prstGeom>
          <a:noFill/>
          <a:ln w="9525">
            <a:noFill/>
          </a:ln>
        </p:spPr>
      </p:pic>
      <p:pic>
        <p:nvPicPr>
          <p:cNvPr id="1296394" name="图片 1296393" descr="%E8%B6%85%E5%B8%82%E9%80%9A%E9%81%93%E9%97%A8"/>
          <p:cNvPicPr>
            <a:picLocks noChangeAspect="1"/>
          </p:cNvPicPr>
          <p:nvPr/>
        </p:nvPicPr>
        <p:blipFill>
          <a:blip r:embed="rId3"/>
          <a:stretch>
            <a:fillRect/>
          </a:stretch>
        </p:blipFill>
        <p:spPr>
          <a:xfrm>
            <a:off x="2404745" y="3875088"/>
            <a:ext cx="3384550" cy="2389187"/>
          </a:xfrm>
          <a:prstGeom prst="rect">
            <a:avLst/>
          </a:prstGeom>
          <a:noFill/>
          <a:ln w="9525">
            <a:noFill/>
          </a:ln>
        </p:spPr>
      </p:pic>
      <p:pic>
        <p:nvPicPr>
          <p:cNvPr id="1296396" name="图片 1296395" descr="662666001260073865"/>
          <p:cNvPicPr>
            <a:picLocks noChangeAspect="1"/>
          </p:cNvPicPr>
          <p:nvPr/>
        </p:nvPicPr>
        <p:blipFill>
          <a:blip r:embed="rId4"/>
          <a:stretch>
            <a:fillRect/>
          </a:stretch>
        </p:blipFill>
        <p:spPr>
          <a:xfrm>
            <a:off x="6652895" y="3933825"/>
            <a:ext cx="2647950" cy="2295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96390"/>
                                        </p:tgtEl>
                                        <p:attrNameLst>
                                          <p:attrName>style.visibility</p:attrName>
                                        </p:attrNameLst>
                                      </p:cBhvr>
                                      <p:to>
                                        <p:strVal val="visible"/>
                                      </p:to>
                                    </p:set>
                                    <p:anim calcmode="lin" valueType="num">
                                      <p:cBhvr additive="base">
                                        <p:cTn id="7" dur="500" fill="hold"/>
                                        <p:tgtEl>
                                          <p:spTgt spid="1296390"/>
                                        </p:tgtEl>
                                        <p:attrNameLst>
                                          <p:attrName>ppt_x</p:attrName>
                                        </p:attrNameLst>
                                      </p:cBhvr>
                                      <p:tavLst>
                                        <p:tav tm="0">
                                          <p:val>
                                            <p:strVal val="#ppt_x"/>
                                          </p:val>
                                        </p:tav>
                                        <p:tav tm="100000">
                                          <p:val>
                                            <p:strVal val="#ppt_x"/>
                                          </p:val>
                                        </p:tav>
                                      </p:tavLst>
                                    </p:anim>
                                    <p:anim calcmode="lin" valueType="num">
                                      <p:cBhvr additive="base">
                                        <p:cTn id="8" dur="500" fill="hold"/>
                                        <p:tgtEl>
                                          <p:spTgt spid="129639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96392"/>
                                        </p:tgtEl>
                                        <p:attrNameLst>
                                          <p:attrName>style.visibility</p:attrName>
                                        </p:attrNameLst>
                                      </p:cBhvr>
                                      <p:to>
                                        <p:strVal val="visible"/>
                                      </p:to>
                                    </p:set>
                                    <p:anim calcmode="lin" valueType="num">
                                      <p:cBhvr additive="base">
                                        <p:cTn id="11" dur="500" fill="hold"/>
                                        <p:tgtEl>
                                          <p:spTgt spid="1296392"/>
                                        </p:tgtEl>
                                        <p:attrNameLst>
                                          <p:attrName>ppt_x</p:attrName>
                                        </p:attrNameLst>
                                      </p:cBhvr>
                                      <p:tavLst>
                                        <p:tav tm="0">
                                          <p:val>
                                            <p:strVal val="1+#ppt_w/2"/>
                                          </p:val>
                                        </p:tav>
                                        <p:tav tm="100000">
                                          <p:val>
                                            <p:strVal val="#ppt_x"/>
                                          </p:val>
                                        </p:tav>
                                      </p:tavLst>
                                    </p:anim>
                                    <p:anim calcmode="lin" valueType="num">
                                      <p:cBhvr additive="base">
                                        <p:cTn id="12" dur="500" fill="hold"/>
                                        <p:tgtEl>
                                          <p:spTgt spid="129639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96394"/>
                                        </p:tgtEl>
                                        <p:attrNameLst>
                                          <p:attrName>style.visibility</p:attrName>
                                        </p:attrNameLst>
                                      </p:cBhvr>
                                      <p:to>
                                        <p:strVal val="visible"/>
                                      </p:to>
                                    </p:set>
                                    <p:anim calcmode="lin" valueType="num">
                                      <p:cBhvr additive="base">
                                        <p:cTn id="15" dur="500" fill="hold"/>
                                        <p:tgtEl>
                                          <p:spTgt spid="1296394"/>
                                        </p:tgtEl>
                                        <p:attrNameLst>
                                          <p:attrName>ppt_x</p:attrName>
                                        </p:attrNameLst>
                                      </p:cBhvr>
                                      <p:tavLst>
                                        <p:tav tm="0">
                                          <p:val>
                                            <p:strVal val="0-#ppt_w/2"/>
                                          </p:val>
                                        </p:tav>
                                        <p:tav tm="100000">
                                          <p:val>
                                            <p:strVal val="#ppt_x"/>
                                          </p:val>
                                        </p:tav>
                                      </p:tavLst>
                                    </p:anim>
                                    <p:anim calcmode="lin" valueType="num">
                                      <p:cBhvr additive="base">
                                        <p:cTn id="16" dur="500" fill="hold"/>
                                        <p:tgtEl>
                                          <p:spTgt spid="129639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96396"/>
                                        </p:tgtEl>
                                        <p:attrNameLst>
                                          <p:attrName>style.visibility</p:attrName>
                                        </p:attrNameLst>
                                      </p:cBhvr>
                                      <p:to>
                                        <p:strVal val="visible"/>
                                      </p:to>
                                    </p:set>
                                    <p:anim calcmode="lin" valueType="num">
                                      <p:cBhvr additive="base">
                                        <p:cTn id="19" dur="500" fill="hold"/>
                                        <p:tgtEl>
                                          <p:spTgt spid="1296396"/>
                                        </p:tgtEl>
                                        <p:attrNameLst>
                                          <p:attrName>ppt_x</p:attrName>
                                        </p:attrNameLst>
                                      </p:cBhvr>
                                      <p:tavLst>
                                        <p:tav tm="0">
                                          <p:val>
                                            <p:strVal val="#ppt_x"/>
                                          </p:val>
                                        </p:tav>
                                        <p:tav tm="100000">
                                          <p:val>
                                            <p:strVal val="#ppt_x"/>
                                          </p:val>
                                        </p:tav>
                                      </p:tavLst>
                                    </p:anim>
                                    <p:anim calcmode="lin" valueType="num">
                                      <p:cBhvr additive="base">
                                        <p:cTn id="20" dur="500" fill="hold"/>
                                        <p:tgtEl>
                                          <p:spTgt spid="1296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17540" name="Rectangle 3"/>
          <p:cNvSpPr/>
          <p:nvPr/>
        </p:nvSpPr>
        <p:spPr>
          <a:xfrm>
            <a:off x="625475" y="1904683"/>
            <a:ext cx="8064500" cy="3048000"/>
          </a:xfrm>
          <a:prstGeom prst="rect">
            <a:avLst/>
          </a:prstGeom>
          <a:noFill/>
          <a:ln w="9525">
            <a:noFill/>
          </a:ln>
        </p:spPr>
        <p:txBody>
          <a:bodyPr/>
          <a:lstStyle/>
          <a:p>
            <a:pPr marL="342900" lvl="0" indent="-342900" eaLnBrk="0" hangingPunct="0">
              <a:buClr>
                <a:srgbClr val="FF0000"/>
              </a:buClr>
              <a:buFont typeface="Wingdings" panose="05000000000000000000" pitchFamily="2" charset="2"/>
              <a:buNone/>
            </a:pPr>
            <a:r>
              <a:rPr lang="en-US" altLang="zh-CN" sz="2400" dirty="0">
                <a:latin typeface="华文楷体" pitchFamily="2" charset="-122"/>
                <a:ea typeface="华文楷体" pitchFamily="2" charset="-122"/>
              </a:rPr>
              <a:t>     </a:t>
            </a:r>
            <a:endParaRPr lang="en-US" altLang="zh-CN" sz="2400">
              <a:solidFill>
                <a:schemeClr val="tx2"/>
              </a:solidFill>
              <a:latin typeface="华文楷体" pitchFamily="2" charset="-122"/>
              <a:ea typeface="华文楷体" pitchFamily="2" charset="-122"/>
            </a:endParaRPr>
          </a:p>
        </p:txBody>
      </p:sp>
      <p:sp>
        <p:nvSpPr>
          <p:cNvPr id="1217541" name="文本框 1217540"/>
          <p:cNvSpPr txBox="1"/>
          <p:nvPr/>
        </p:nvSpPr>
        <p:spPr>
          <a:xfrm>
            <a:off x="697230" y="896620"/>
            <a:ext cx="10968355" cy="1428750"/>
          </a:xfrm>
          <a:prstGeom prst="rect">
            <a:avLst/>
          </a:prstGeom>
          <a:noFill/>
          <a:ln w="9525">
            <a:no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rPr>
              <a:t>4</a:t>
            </a:r>
            <a:r>
              <a:rPr lang="zh-CN" altLang="en-US" sz="2400" b="1" dirty="0">
                <a:latin typeface="华文楷体" pitchFamily="2" charset="-122"/>
                <a:ea typeface="华文楷体" pitchFamily="2" charset="-122"/>
              </a:rPr>
              <a:t>、顺序原理</a:t>
            </a:r>
            <a:endParaRPr lang="zh-CN" altLang="en-US" sz="2400" b="1">
              <a:latin typeface="华文楷体" pitchFamily="2" charset="-122"/>
              <a:ea typeface="华文楷体" pitchFamily="2" charset="-122"/>
            </a:endParaRPr>
          </a:p>
          <a:p>
            <a:pPr lvl="0" eaLnBrk="0" hangingPunct="0">
              <a:lnSpc>
                <a:spcPct val="120000"/>
              </a:lnSpc>
              <a:spcBef>
                <a:spcPct val="50000"/>
              </a:spcBef>
            </a:pPr>
            <a:r>
              <a:rPr lang="zh-CN" altLang="en-US" sz="2000" b="1" dirty="0">
                <a:latin typeface="华文楷体" pitchFamily="2" charset="-122"/>
                <a:ea typeface="华文楷体" pitchFamily="2" charset="-122"/>
              </a:rPr>
              <a:t>     </a:t>
            </a:r>
            <a:r>
              <a:rPr lang="zh-CN" altLang="en-US" sz="2200" b="1" dirty="0">
                <a:latin typeface="华文楷体" pitchFamily="2" charset="-122"/>
                <a:ea typeface="华文楷体" pitchFamily="2" charset="-122"/>
              </a:rPr>
              <a:t>为避免工作顺序或流程顺序发生错误，可以按照编号排列，从而减少或避免错误的发生。</a:t>
            </a:r>
            <a:endParaRPr lang="zh-CN" altLang="en-US" sz="2200" b="1">
              <a:latin typeface="华文楷体" pitchFamily="2" charset="-122"/>
              <a:ea typeface="华文楷体" pitchFamily="2" charset="-122"/>
            </a:endParaRPr>
          </a:p>
        </p:txBody>
      </p:sp>
      <p:grpSp>
        <p:nvGrpSpPr>
          <p:cNvPr id="3" name="组合 2"/>
          <p:cNvGrpSpPr/>
          <p:nvPr/>
        </p:nvGrpSpPr>
        <p:grpSpPr>
          <a:xfrm>
            <a:off x="1698625" y="2552700"/>
            <a:ext cx="8630920" cy="3515360"/>
            <a:chOff x="1553" y="4020"/>
            <a:chExt cx="11642" cy="4350"/>
          </a:xfrm>
        </p:grpSpPr>
        <p:pic>
          <p:nvPicPr>
            <p:cNvPr id="1217554" name="图片 1217553" descr="jjxm"/>
            <p:cNvPicPr>
              <a:picLocks noChangeAspect="1"/>
            </p:cNvPicPr>
            <p:nvPr/>
          </p:nvPicPr>
          <p:blipFill>
            <a:blip r:embed="rId1"/>
            <a:stretch>
              <a:fillRect/>
            </a:stretch>
          </p:blipFill>
          <p:spPr>
            <a:xfrm>
              <a:off x="1553" y="4247"/>
              <a:ext cx="5825" cy="3898"/>
            </a:xfrm>
            <a:prstGeom prst="rect">
              <a:avLst/>
            </a:prstGeom>
            <a:noFill/>
            <a:ln w="9525">
              <a:noFill/>
            </a:ln>
          </p:spPr>
        </p:pic>
        <p:pic>
          <p:nvPicPr>
            <p:cNvPr id="1217556" name="图片 1217555" descr="hk11502_1"/>
            <p:cNvPicPr>
              <a:picLocks noChangeAspect="1"/>
            </p:cNvPicPr>
            <p:nvPr/>
          </p:nvPicPr>
          <p:blipFill>
            <a:blip r:embed="rId2"/>
            <a:stretch>
              <a:fillRect/>
            </a:stretch>
          </p:blipFill>
          <p:spPr>
            <a:xfrm>
              <a:off x="8243" y="4020"/>
              <a:ext cx="4952" cy="4350"/>
            </a:xfrm>
            <a:prstGeom prst="rect">
              <a:avLst/>
            </a:prstGeom>
            <a:noFill/>
            <a:ln w="9525">
              <a:noFill/>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18565" name="文本框 1218564"/>
          <p:cNvSpPr txBox="1"/>
          <p:nvPr/>
        </p:nvSpPr>
        <p:spPr>
          <a:xfrm>
            <a:off x="752475" y="902970"/>
            <a:ext cx="10913745" cy="1295400"/>
          </a:xfrm>
          <a:prstGeom prst="rect">
            <a:avLst/>
          </a:prstGeom>
          <a:noFill/>
          <a:ln w="9525">
            <a:no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rPr>
              <a:t>5</a:t>
            </a:r>
            <a:r>
              <a:rPr lang="zh-CN" altLang="en-US" sz="2400" b="1" dirty="0">
                <a:latin typeface="华文楷体" pitchFamily="2" charset="-122"/>
                <a:ea typeface="华文楷体" pitchFamily="2" charset="-122"/>
              </a:rPr>
              <a:t>、隔离原理</a:t>
            </a:r>
            <a:endParaRPr lang="zh-CN" altLang="en-US" sz="2400" b="1">
              <a:latin typeface="华文楷体" pitchFamily="2" charset="-122"/>
              <a:ea typeface="华文楷体" pitchFamily="2" charset="-122"/>
            </a:endParaRPr>
          </a:p>
          <a:p>
            <a:pPr lvl="0" eaLnBrk="0" hangingPunct="0">
              <a:spcBef>
                <a:spcPct val="50000"/>
              </a:spcBef>
            </a:pPr>
            <a:r>
              <a:rPr lang="zh-CN" altLang="en-US" sz="2000" b="1" dirty="0">
                <a:latin typeface="华文楷体" pitchFamily="2" charset="-122"/>
                <a:ea typeface="华文楷体" pitchFamily="2" charset="-122"/>
              </a:rPr>
              <a:t>         </a:t>
            </a:r>
            <a:r>
              <a:rPr lang="zh-CN" altLang="en-US" sz="2200" b="1" dirty="0">
                <a:latin typeface="华文楷体" pitchFamily="2" charset="-122"/>
                <a:ea typeface="华文楷体" pitchFamily="2" charset="-122"/>
              </a:rPr>
              <a:t>也成为保护原理，指靠分隔不同区域等方式，达到保护某些区域的目的。如：喷漆车间的隔离设置、高速公路隔离带。</a:t>
            </a:r>
            <a:endParaRPr lang="zh-CN" altLang="en-US" sz="2200" b="1">
              <a:latin typeface="华文楷体" pitchFamily="2" charset="-122"/>
              <a:ea typeface="华文楷体" pitchFamily="2" charset="-122"/>
            </a:endParaRPr>
          </a:p>
        </p:txBody>
      </p:sp>
      <p:grpSp>
        <p:nvGrpSpPr>
          <p:cNvPr id="3" name="组合 2"/>
          <p:cNvGrpSpPr/>
          <p:nvPr/>
        </p:nvGrpSpPr>
        <p:grpSpPr>
          <a:xfrm>
            <a:off x="1245870" y="2342515"/>
            <a:ext cx="9728835" cy="3908425"/>
            <a:chOff x="730" y="3689"/>
            <a:chExt cx="12700" cy="5058"/>
          </a:xfrm>
        </p:grpSpPr>
        <p:pic>
          <p:nvPicPr>
            <p:cNvPr id="1218569" name="图片 1218568" descr="u=250664340,75673231&amp;fm=23&amp;gp=0"/>
            <p:cNvPicPr>
              <a:picLocks noChangeAspect="1"/>
            </p:cNvPicPr>
            <p:nvPr/>
          </p:nvPicPr>
          <p:blipFill>
            <a:blip r:embed="rId1"/>
            <a:stretch>
              <a:fillRect/>
            </a:stretch>
          </p:blipFill>
          <p:spPr>
            <a:xfrm>
              <a:off x="730" y="3917"/>
              <a:ext cx="6765" cy="4500"/>
            </a:xfrm>
            <a:prstGeom prst="rect">
              <a:avLst/>
            </a:prstGeom>
            <a:noFill/>
            <a:ln w="9525">
              <a:noFill/>
            </a:ln>
          </p:spPr>
        </p:pic>
        <p:sp>
          <p:nvSpPr>
            <p:cNvPr id="1218570" name="矩形 1218569"/>
            <p:cNvSpPr/>
            <p:nvPr/>
          </p:nvSpPr>
          <p:spPr>
            <a:xfrm rot="1152490">
              <a:off x="3112" y="4709"/>
              <a:ext cx="1020" cy="3628"/>
            </a:xfrm>
            <a:prstGeom prst="rect">
              <a:avLst/>
            </a:prstGeom>
            <a:solidFill>
              <a:schemeClr val="accent1">
                <a:alpha val="0"/>
              </a:schemeClr>
            </a:solidFill>
            <a:ln w="38100" cap="flat" cmpd="sng">
              <a:solidFill>
                <a:schemeClr val="tx2"/>
              </a:solidFill>
              <a:prstDash val="solid"/>
              <a:miter/>
              <a:headEnd type="none" w="med" len="med"/>
              <a:tailEnd type="none" w="med" len="med"/>
            </a:ln>
          </p:spPr>
          <p:txBody>
            <a:bodyPr/>
            <a:lstStyle/>
            <a:p>
              <a:endParaRPr lang="zh-CN" altLang="en-US" b="1"/>
            </a:p>
          </p:txBody>
        </p:sp>
        <p:pic>
          <p:nvPicPr>
            <p:cNvPr id="1218575" name="图片 1218574" descr="u=3686160210,1239234204&amp;fm=21&amp;gp=0"/>
            <p:cNvPicPr>
              <a:picLocks noChangeAspect="1"/>
            </p:cNvPicPr>
            <p:nvPr/>
          </p:nvPicPr>
          <p:blipFill>
            <a:blip r:embed="rId2"/>
            <a:stretch>
              <a:fillRect/>
            </a:stretch>
          </p:blipFill>
          <p:spPr>
            <a:xfrm>
              <a:off x="9235" y="3689"/>
              <a:ext cx="4082" cy="2548"/>
            </a:xfrm>
            <a:prstGeom prst="rect">
              <a:avLst/>
            </a:prstGeom>
            <a:noFill/>
            <a:ln w="9525">
              <a:noFill/>
            </a:ln>
          </p:spPr>
        </p:pic>
        <p:pic>
          <p:nvPicPr>
            <p:cNvPr id="1218577" name="图片 1218576" descr="u=4055560224,2863363019&amp;fm=21&amp;gp=0"/>
            <p:cNvPicPr>
              <a:picLocks noChangeAspect="1"/>
            </p:cNvPicPr>
            <p:nvPr/>
          </p:nvPicPr>
          <p:blipFill>
            <a:blip r:embed="rId3"/>
            <a:stretch>
              <a:fillRect/>
            </a:stretch>
          </p:blipFill>
          <p:spPr>
            <a:xfrm>
              <a:off x="9122" y="6297"/>
              <a:ext cx="4308" cy="2450"/>
            </a:xfrm>
            <a:prstGeom prst="rect">
              <a:avLst/>
            </a:prstGeom>
            <a:noFill/>
            <a:ln w="9525">
              <a:noFill/>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87173" name="文本框 1287172"/>
          <p:cNvSpPr txBox="1"/>
          <p:nvPr/>
        </p:nvSpPr>
        <p:spPr>
          <a:xfrm>
            <a:off x="752475" y="1031240"/>
            <a:ext cx="3966845" cy="2956560"/>
          </a:xfrm>
          <a:prstGeom prst="rect">
            <a:avLst/>
          </a:prstGeom>
          <a:noFill/>
          <a:ln w="9525">
            <a:noFill/>
          </a:ln>
        </p:spPr>
        <p:txBody>
          <a:bodyPr wrap="square">
            <a:spAutoFit/>
          </a:bodyPr>
          <a:lstStyle/>
          <a:p>
            <a:pPr lvl="0" eaLnBrk="0" hangingPunct="0">
              <a:spcBef>
                <a:spcPct val="50000"/>
              </a:spcBef>
            </a:pPr>
            <a:r>
              <a:rPr lang="en-US" altLang="zh-CN" sz="2800" b="1" dirty="0">
                <a:latin typeface="华文楷体" pitchFamily="2" charset="-122"/>
                <a:ea typeface="华文楷体" pitchFamily="2" charset="-122"/>
              </a:rPr>
              <a:t>6</a:t>
            </a:r>
            <a:r>
              <a:rPr lang="zh-CN" altLang="en-US" sz="3200" b="1" dirty="0">
                <a:latin typeface="华文楷体" pitchFamily="2" charset="-122"/>
                <a:ea typeface="华文楷体" pitchFamily="2" charset="-122"/>
              </a:rPr>
              <a:t>、相符原理</a:t>
            </a:r>
            <a:endParaRPr lang="zh-CN" altLang="en-US" sz="3200" b="1" dirty="0">
              <a:latin typeface="华文楷体" pitchFamily="2" charset="-122"/>
              <a:ea typeface="华文楷体" pitchFamily="2" charset="-122"/>
            </a:endParaRPr>
          </a:p>
          <a:p>
            <a:pPr lvl="0" eaLnBrk="0" hangingPunct="0">
              <a:spcBef>
                <a:spcPct val="50000"/>
              </a:spcBef>
            </a:pPr>
            <a:r>
              <a:rPr lang="zh-CN" altLang="en-US" sz="2400" b="1" dirty="0">
                <a:latin typeface="华文楷体" pitchFamily="2" charset="-122"/>
                <a:ea typeface="华文楷体" pitchFamily="2" charset="-122"/>
              </a:rPr>
              <a:t>        通过检查动作或结构的符合性来防止错误的发生，可以以形状、符号、数学公式、声音、数量等方式来检验。日常生活中有很多类似的设计。</a:t>
            </a:r>
            <a:endParaRPr lang="zh-CN" altLang="en-US" sz="2400" b="1" dirty="0">
              <a:latin typeface="华文楷体" pitchFamily="2" charset="-122"/>
              <a:ea typeface="华文楷体" pitchFamily="2" charset="-122"/>
            </a:endParaRPr>
          </a:p>
        </p:txBody>
      </p:sp>
      <p:grpSp>
        <p:nvGrpSpPr>
          <p:cNvPr id="1287205" name="组合 1287204"/>
          <p:cNvGrpSpPr/>
          <p:nvPr/>
        </p:nvGrpSpPr>
        <p:grpSpPr>
          <a:xfrm>
            <a:off x="1356360" y="3606800"/>
            <a:ext cx="2848610" cy="2800985"/>
            <a:chOff x="158" y="2604"/>
            <a:chExt cx="1660" cy="1621"/>
          </a:xfrm>
        </p:grpSpPr>
        <p:grpSp>
          <p:nvGrpSpPr>
            <p:cNvPr id="1287179" name="Group 30"/>
            <p:cNvGrpSpPr/>
            <p:nvPr/>
          </p:nvGrpSpPr>
          <p:grpSpPr>
            <a:xfrm>
              <a:off x="158" y="3322"/>
              <a:ext cx="1660" cy="903"/>
              <a:chOff x="691" y="1776"/>
              <a:chExt cx="1901" cy="1296"/>
            </a:xfrm>
          </p:grpSpPr>
          <p:sp>
            <p:nvSpPr>
              <p:cNvPr id="1287180" name="AutoShape 31"/>
              <p:cNvSpPr/>
              <p:nvPr/>
            </p:nvSpPr>
            <p:spPr>
              <a:xfrm>
                <a:off x="691" y="1776"/>
                <a:ext cx="1901" cy="1152"/>
              </a:xfrm>
              <a:prstGeom prst="parallelogram">
                <a:avLst>
                  <a:gd name="adj" fmla="val 41254"/>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81" name="Rectangle 32"/>
              <p:cNvSpPr/>
              <p:nvPr/>
            </p:nvSpPr>
            <p:spPr>
              <a:xfrm>
                <a:off x="699" y="2931"/>
                <a:ext cx="1413" cy="141"/>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82" name="Line 33"/>
              <p:cNvSpPr/>
              <p:nvPr/>
            </p:nvSpPr>
            <p:spPr>
              <a:xfrm>
                <a:off x="2592" y="1776"/>
                <a:ext cx="0" cy="144"/>
              </a:xfrm>
              <a:prstGeom prst="line">
                <a:avLst/>
              </a:prstGeom>
              <a:ln w="9525" cap="flat" cmpd="sng">
                <a:solidFill>
                  <a:schemeClr val="tx1"/>
                </a:solidFill>
                <a:prstDash val="solid"/>
                <a:headEnd type="none" w="med" len="med"/>
                <a:tailEnd type="none" w="med" len="med"/>
              </a:ln>
            </p:spPr>
          </p:sp>
          <p:sp>
            <p:nvSpPr>
              <p:cNvPr id="1287183" name="Line 34"/>
              <p:cNvSpPr/>
              <p:nvPr/>
            </p:nvSpPr>
            <p:spPr>
              <a:xfrm flipV="1">
                <a:off x="2112" y="1920"/>
                <a:ext cx="480" cy="1152"/>
              </a:xfrm>
              <a:prstGeom prst="line">
                <a:avLst/>
              </a:prstGeom>
              <a:ln w="9525" cap="flat" cmpd="sng">
                <a:solidFill>
                  <a:schemeClr val="tx1"/>
                </a:solidFill>
                <a:prstDash val="solid"/>
                <a:headEnd type="none" w="med" len="med"/>
                <a:tailEnd type="none" w="med" len="med"/>
              </a:ln>
            </p:spPr>
          </p:sp>
        </p:grpSp>
        <p:sp>
          <p:nvSpPr>
            <p:cNvPr id="1287184" name="Oval 35"/>
            <p:cNvSpPr/>
            <p:nvPr/>
          </p:nvSpPr>
          <p:spPr>
            <a:xfrm>
              <a:off x="1022" y="3623"/>
              <a:ext cx="167" cy="134"/>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85" name="AutoShape 36"/>
            <p:cNvSpPr/>
            <p:nvPr/>
          </p:nvSpPr>
          <p:spPr>
            <a:xfrm>
              <a:off x="703" y="3548"/>
              <a:ext cx="168" cy="226"/>
            </a:xfrm>
            <a:prstGeom prst="parallelogram">
              <a:avLst>
                <a:gd name="adj" fmla="val 25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86" name="AutoShape 37"/>
            <p:cNvSpPr/>
            <p:nvPr/>
          </p:nvSpPr>
          <p:spPr>
            <a:xfrm>
              <a:off x="1332" y="3586"/>
              <a:ext cx="209" cy="188"/>
            </a:xfrm>
            <a:prstGeom prst="triangle">
              <a:avLst>
                <a:gd name="adj" fmla="val 50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grpSp>
          <p:nvGrpSpPr>
            <p:cNvPr id="1287187" name="Group 58"/>
            <p:cNvGrpSpPr/>
            <p:nvPr/>
          </p:nvGrpSpPr>
          <p:grpSpPr>
            <a:xfrm>
              <a:off x="787" y="2833"/>
              <a:ext cx="838" cy="376"/>
              <a:chOff x="4032" y="1584"/>
              <a:chExt cx="960" cy="432"/>
            </a:xfrm>
          </p:grpSpPr>
          <p:grpSp>
            <p:nvGrpSpPr>
              <p:cNvPr id="1287188" name="Group 38"/>
              <p:cNvGrpSpPr/>
              <p:nvPr/>
            </p:nvGrpSpPr>
            <p:grpSpPr>
              <a:xfrm>
                <a:off x="4032" y="1584"/>
                <a:ext cx="144" cy="432"/>
                <a:chOff x="4032" y="1488"/>
                <a:chExt cx="192" cy="480"/>
              </a:xfrm>
            </p:grpSpPr>
            <p:sp>
              <p:nvSpPr>
                <p:cNvPr id="1287189" name="Rectangle 39"/>
                <p:cNvSpPr/>
                <p:nvPr/>
              </p:nvSpPr>
              <p:spPr>
                <a:xfrm>
                  <a:off x="4032" y="1680"/>
                  <a:ext cx="144" cy="288"/>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90" name="AutoShape 40"/>
                <p:cNvSpPr/>
                <p:nvPr/>
              </p:nvSpPr>
              <p:spPr>
                <a:xfrm>
                  <a:off x="4032" y="1488"/>
                  <a:ext cx="192" cy="192"/>
                </a:xfrm>
                <a:prstGeom prst="parallelogram">
                  <a:avLst>
                    <a:gd name="adj" fmla="val 25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91" name="Line 41"/>
                <p:cNvSpPr/>
                <p:nvPr/>
              </p:nvSpPr>
              <p:spPr>
                <a:xfrm>
                  <a:off x="4224" y="1488"/>
                  <a:ext cx="0" cy="384"/>
                </a:xfrm>
                <a:prstGeom prst="line">
                  <a:avLst/>
                </a:prstGeom>
                <a:ln w="9525" cap="flat" cmpd="sng">
                  <a:solidFill>
                    <a:schemeClr val="tx1"/>
                  </a:solidFill>
                  <a:prstDash val="solid"/>
                  <a:headEnd type="none" w="med" len="med"/>
                  <a:tailEnd type="none" w="med" len="med"/>
                </a:ln>
              </p:spPr>
            </p:sp>
            <p:sp>
              <p:nvSpPr>
                <p:cNvPr id="1287192" name="Line 42"/>
                <p:cNvSpPr/>
                <p:nvPr/>
              </p:nvSpPr>
              <p:spPr>
                <a:xfrm flipH="1">
                  <a:off x="4176" y="1872"/>
                  <a:ext cx="48" cy="96"/>
                </a:xfrm>
                <a:prstGeom prst="line">
                  <a:avLst/>
                </a:prstGeom>
                <a:ln w="9525" cap="flat" cmpd="sng">
                  <a:solidFill>
                    <a:schemeClr val="tx1"/>
                  </a:solidFill>
                  <a:prstDash val="solid"/>
                  <a:headEnd type="none" w="med" len="med"/>
                  <a:tailEnd type="none" w="med" len="med"/>
                </a:ln>
              </p:spPr>
            </p:sp>
          </p:grpSp>
          <p:grpSp>
            <p:nvGrpSpPr>
              <p:cNvPr id="1287193" name="Group 43"/>
              <p:cNvGrpSpPr/>
              <p:nvPr/>
            </p:nvGrpSpPr>
            <p:grpSpPr>
              <a:xfrm>
                <a:off x="4416" y="1584"/>
                <a:ext cx="144" cy="432"/>
                <a:chOff x="1248" y="1632"/>
                <a:chExt cx="192" cy="384"/>
              </a:xfrm>
            </p:grpSpPr>
            <p:sp>
              <p:nvSpPr>
                <p:cNvPr id="1287194" name="Oval 44"/>
                <p:cNvSpPr/>
                <p:nvPr/>
              </p:nvSpPr>
              <p:spPr>
                <a:xfrm>
                  <a:off x="1248" y="1632"/>
                  <a:ext cx="192"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95" name="Oval 45"/>
                <p:cNvSpPr/>
                <p:nvPr/>
              </p:nvSpPr>
              <p:spPr>
                <a:xfrm>
                  <a:off x="1248" y="1920"/>
                  <a:ext cx="192" cy="96"/>
                </a:xfrm>
                <a:prstGeom prst="ellipse">
                  <a:avLst/>
                </a:prstGeom>
                <a:noFill/>
                <a:ln w="9525" cap="flat" cmpd="sng">
                  <a:solidFill>
                    <a:schemeClr val="tx1"/>
                  </a:solidFill>
                  <a:prstDash val="solid"/>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196" name="Line 46"/>
                <p:cNvSpPr/>
                <p:nvPr/>
              </p:nvSpPr>
              <p:spPr>
                <a:xfrm>
                  <a:off x="1248" y="1680"/>
                  <a:ext cx="0" cy="288"/>
                </a:xfrm>
                <a:prstGeom prst="line">
                  <a:avLst/>
                </a:prstGeom>
                <a:ln w="9525" cap="flat" cmpd="sng">
                  <a:solidFill>
                    <a:schemeClr val="tx1"/>
                  </a:solidFill>
                  <a:prstDash val="solid"/>
                  <a:headEnd type="none" w="med" len="med"/>
                  <a:tailEnd type="none" w="med" len="med"/>
                </a:ln>
              </p:spPr>
            </p:sp>
            <p:sp>
              <p:nvSpPr>
                <p:cNvPr id="1287197" name="Line 47"/>
                <p:cNvSpPr/>
                <p:nvPr/>
              </p:nvSpPr>
              <p:spPr>
                <a:xfrm>
                  <a:off x="1440" y="1680"/>
                  <a:ext cx="0" cy="288"/>
                </a:xfrm>
                <a:prstGeom prst="line">
                  <a:avLst/>
                </a:prstGeom>
                <a:ln w="9525" cap="flat" cmpd="sng">
                  <a:solidFill>
                    <a:schemeClr val="tx1"/>
                  </a:solidFill>
                  <a:prstDash val="solid"/>
                  <a:headEnd type="none" w="med" len="med"/>
                  <a:tailEnd type="none" w="med" len="med"/>
                </a:ln>
              </p:spPr>
            </p:sp>
          </p:grpSp>
          <p:grpSp>
            <p:nvGrpSpPr>
              <p:cNvPr id="1287198" name="Group 48"/>
              <p:cNvGrpSpPr/>
              <p:nvPr/>
            </p:nvGrpSpPr>
            <p:grpSpPr>
              <a:xfrm>
                <a:off x="4800" y="1584"/>
                <a:ext cx="192" cy="432"/>
                <a:chOff x="4800" y="1488"/>
                <a:chExt cx="240" cy="480"/>
              </a:xfrm>
            </p:grpSpPr>
            <p:sp>
              <p:nvSpPr>
                <p:cNvPr id="1287199" name="Rectangle 49"/>
                <p:cNvSpPr/>
                <p:nvPr/>
              </p:nvSpPr>
              <p:spPr>
                <a:xfrm>
                  <a:off x="4800" y="1728"/>
                  <a:ext cx="240" cy="240"/>
                </a:xfrm>
                <a:prstGeom prst="rect">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sp>
              <p:nvSpPr>
                <p:cNvPr id="1287200" name="AutoShape 50"/>
                <p:cNvSpPr/>
                <p:nvPr/>
              </p:nvSpPr>
              <p:spPr>
                <a:xfrm>
                  <a:off x="4800" y="1488"/>
                  <a:ext cx="240" cy="240"/>
                </a:xfrm>
                <a:prstGeom prst="triangle">
                  <a:avLst>
                    <a:gd name="adj" fmla="val 50000"/>
                  </a:avLst>
                </a:prstGeom>
                <a:noFill/>
                <a:ln w="9525" cap="flat" cmpd="sng">
                  <a:solidFill>
                    <a:schemeClr val="tx1"/>
                  </a:solidFill>
                  <a:prstDash val="solid"/>
                  <a:miter/>
                  <a:headEnd type="none" w="med" len="med"/>
                  <a:tailEnd type="none" w="med" len="med"/>
                </a:ln>
              </p:spPr>
              <p:txBody>
                <a:bodyPr wrap="none" anchor="ctr"/>
                <a:lstStyle/>
                <a:p>
                  <a:pPr lvl="0"/>
                  <a:endParaRPr sz="2400" dirty="0">
                    <a:latin typeface="Times New Roman" panose="02020603050405020304" pitchFamily="18" charset="0"/>
                    <a:ea typeface="隶书" pitchFamily="49" charset="-122"/>
                  </a:endParaRPr>
                </a:p>
              </p:txBody>
            </p:sp>
          </p:grpSp>
        </p:grpSp>
        <p:sp>
          <p:nvSpPr>
            <p:cNvPr id="1287201" name="Text Box 51"/>
            <p:cNvSpPr txBox="1"/>
            <p:nvPr/>
          </p:nvSpPr>
          <p:spPr>
            <a:xfrm>
              <a:off x="778" y="2604"/>
              <a:ext cx="255" cy="265"/>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A</a:t>
              </a:r>
              <a:endParaRPr lang="en-US" altLang="zh-CN" sz="2400">
                <a:latin typeface="Times New Roman" panose="02020603050405020304" pitchFamily="18" charset="0"/>
                <a:ea typeface="宋体" panose="02010600030101010101" pitchFamily="2" charset="-122"/>
              </a:endParaRPr>
            </a:p>
          </p:txBody>
        </p:sp>
        <p:sp>
          <p:nvSpPr>
            <p:cNvPr id="1287202" name="Text Box 52"/>
            <p:cNvSpPr txBox="1"/>
            <p:nvPr/>
          </p:nvSpPr>
          <p:spPr>
            <a:xfrm>
              <a:off x="1071" y="2604"/>
              <a:ext cx="244" cy="265"/>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B</a:t>
              </a:r>
              <a:endParaRPr lang="en-US" altLang="zh-CN" sz="2400">
                <a:latin typeface="Times New Roman" panose="02020603050405020304" pitchFamily="18" charset="0"/>
                <a:ea typeface="宋体" panose="02010600030101010101" pitchFamily="2" charset="-122"/>
              </a:endParaRPr>
            </a:p>
          </p:txBody>
        </p:sp>
        <p:sp>
          <p:nvSpPr>
            <p:cNvPr id="1287203" name="Text Box 53"/>
            <p:cNvSpPr txBox="1"/>
            <p:nvPr/>
          </p:nvSpPr>
          <p:spPr>
            <a:xfrm>
              <a:off x="1415" y="2607"/>
              <a:ext cx="244" cy="265"/>
            </a:xfrm>
            <a:prstGeom prst="rect">
              <a:avLst/>
            </a:prstGeom>
            <a:noFill/>
            <a:ln w="9525">
              <a:noFill/>
            </a:ln>
          </p:spPr>
          <p:txBody>
            <a:bodyPr wrap="square">
              <a:spAutoFit/>
            </a:bodyPr>
            <a:lstStyle/>
            <a:p>
              <a:pPr lvl="0"/>
              <a:r>
                <a:rPr lang="en-US" altLang="zh-CN" sz="2400">
                  <a:latin typeface="Times New Roman" panose="02020603050405020304" pitchFamily="18" charset="0"/>
                  <a:ea typeface="宋体" panose="02010600030101010101" pitchFamily="2" charset="-122"/>
                </a:rPr>
                <a:t>C</a:t>
              </a:r>
              <a:endParaRPr lang="en-US" altLang="zh-CN" sz="2400">
                <a:latin typeface="Times New Roman" panose="02020603050405020304" pitchFamily="18" charset="0"/>
                <a:ea typeface="宋体" panose="02010600030101010101" pitchFamily="2" charset="-122"/>
              </a:endParaRPr>
            </a:p>
          </p:txBody>
        </p:sp>
      </p:grpSp>
      <p:grpSp>
        <p:nvGrpSpPr>
          <p:cNvPr id="3" name="组合 2"/>
          <p:cNvGrpSpPr/>
          <p:nvPr/>
        </p:nvGrpSpPr>
        <p:grpSpPr>
          <a:xfrm>
            <a:off x="5245735" y="1002665"/>
            <a:ext cx="5795645" cy="4930775"/>
            <a:chOff x="7887" y="1579"/>
            <a:chExt cx="7470" cy="6556"/>
          </a:xfrm>
        </p:grpSpPr>
        <p:pic>
          <p:nvPicPr>
            <p:cNvPr id="1287175" name="图片 1287174" descr="ceBaiLX6Prxc"/>
            <p:cNvPicPr>
              <a:picLocks noChangeAspect="1"/>
            </p:cNvPicPr>
            <p:nvPr/>
          </p:nvPicPr>
          <p:blipFill>
            <a:blip r:embed="rId1"/>
            <a:stretch>
              <a:fillRect/>
            </a:stretch>
          </p:blipFill>
          <p:spPr>
            <a:xfrm>
              <a:off x="7887" y="1579"/>
              <a:ext cx="7470" cy="6557"/>
            </a:xfrm>
            <a:prstGeom prst="rect">
              <a:avLst/>
            </a:prstGeom>
            <a:noFill/>
            <a:ln w="9525">
              <a:noFill/>
            </a:ln>
          </p:spPr>
        </p:pic>
        <p:sp>
          <p:nvSpPr>
            <p:cNvPr id="1287206" name="矩形 1287205"/>
            <p:cNvSpPr/>
            <p:nvPr/>
          </p:nvSpPr>
          <p:spPr>
            <a:xfrm>
              <a:off x="8907" y="3391"/>
              <a:ext cx="2495" cy="683"/>
            </a:xfrm>
            <a:prstGeom prst="rect">
              <a:avLst/>
            </a:prstGeom>
            <a:noFill/>
            <a:ln w="38100" cap="flat" cmpd="sng">
              <a:solidFill>
                <a:schemeClr val="tx2"/>
              </a:solidFill>
              <a:prstDash val="solid"/>
              <a:miter/>
              <a:headEnd type="none" w="med" len="med"/>
              <a:tailEnd type="none" w="med" len="med"/>
            </a:ln>
          </p:spPr>
          <p:txBody>
            <a:bodyPr/>
            <a:lstStyle/>
            <a:p>
              <a:endParaRPr lang="zh-CN" altLang="en-US">
                <a:solidFill>
                  <a:srgbClr val="FF0000"/>
                </a:solidFill>
              </a:endParaRPr>
            </a:p>
          </p:txBody>
        </p:sp>
        <p:sp>
          <p:nvSpPr>
            <p:cNvPr id="1287207" name="矩形 1287206"/>
            <p:cNvSpPr/>
            <p:nvPr/>
          </p:nvSpPr>
          <p:spPr>
            <a:xfrm>
              <a:off x="7887" y="5774"/>
              <a:ext cx="3515" cy="455"/>
            </a:xfrm>
            <a:prstGeom prst="rect">
              <a:avLst/>
            </a:prstGeom>
            <a:noFill/>
            <a:ln w="38100" cap="flat" cmpd="sng">
              <a:solidFill>
                <a:schemeClr val="tx2"/>
              </a:solidFill>
              <a:prstDash val="solid"/>
              <a:miter/>
              <a:headEnd type="none" w="med" len="med"/>
              <a:tailEnd type="none" w="med" len="med"/>
            </a:ln>
          </p:spPr>
          <p:txBody>
            <a:bodyPr/>
            <a:lstStyle/>
            <a:p>
              <a:endParaRPr lang="zh-CN" altLang="en-US">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7205"/>
                                        </p:tgtEl>
                                        <p:attrNameLst>
                                          <p:attrName>style.visibility</p:attrName>
                                        </p:attrNameLst>
                                      </p:cBhvr>
                                      <p:to>
                                        <p:strVal val="visible"/>
                                      </p:to>
                                    </p:set>
                                    <p:anim calcmode="lin" valueType="num">
                                      <p:cBhvr additive="base">
                                        <p:cTn id="7" dur="500" fill="hold"/>
                                        <p:tgtEl>
                                          <p:spTgt spid="1287205"/>
                                        </p:tgtEl>
                                        <p:attrNameLst>
                                          <p:attrName>ppt_x</p:attrName>
                                        </p:attrNameLst>
                                      </p:cBhvr>
                                      <p:tavLst>
                                        <p:tav tm="0">
                                          <p:val>
                                            <p:strVal val="#ppt_x"/>
                                          </p:val>
                                        </p:tav>
                                        <p:tav tm="100000">
                                          <p:val>
                                            <p:strVal val="#ppt_x"/>
                                          </p:val>
                                        </p:tav>
                                      </p:tavLst>
                                    </p:anim>
                                    <p:anim calcmode="lin" valueType="num">
                                      <p:cBhvr additive="base">
                                        <p:cTn id="8" dur="500" fill="hold"/>
                                        <p:tgtEl>
                                          <p:spTgt spid="1287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19589" name="文本框 1219588"/>
          <p:cNvSpPr txBox="1"/>
          <p:nvPr/>
        </p:nvSpPr>
        <p:spPr>
          <a:xfrm>
            <a:off x="468630" y="1051560"/>
            <a:ext cx="11196955" cy="1428750"/>
          </a:xfrm>
          <a:prstGeom prst="rect">
            <a:avLst/>
          </a:prstGeom>
          <a:noFill/>
          <a:ln w="9525">
            <a:solidFill>
              <a:schemeClr val="accent5">
                <a:lumMod val="60000"/>
                <a:lumOff val="40000"/>
              </a:schemeClr>
            </a:solidFill>
          </a:ln>
        </p:spPr>
        <p:txBody>
          <a:bodyPr wrap="square">
            <a:spAutoFit/>
            <a:scene3d>
              <a:camera prst="orthographicFront"/>
              <a:lightRig rig="threePt" dir="t"/>
            </a:scene3d>
          </a:bodyPr>
          <a:lstStyle/>
          <a:p>
            <a:pPr lvl="0" eaLnBrk="0" hangingPunct="0">
              <a:spcBef>
                <a:spcPct val="50000"/>
              </a:spcBef>
            </a:pPr>
            <a:r>
              <a:rPr lang="en-US" altLang="zh-CN" sz="24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7</a:t>
            </a:r>
            <a:r>
              <a:rPr lang="zh-CN" altLang="en-US" sz="24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、复制原理</a:t>
            </a:r>
            <a:endParaRPr lang="zh-CN" altLang="en-US" sz="24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endParaRPr>
          </a:p>
          <a:p>
            <a:pPr lvl="0" eaLnBrk="0" hangingPunct="0">
              <a:lnSpc>
                <a:spcPct val="120000"/>
              </a:lnSpc>
              <a:spcBef>
                <a:spcPct val="50000"/>
              </a:spcBef>
            </a:pPr>
            <a:r>
              <a:rPr lang="zh-CN" altLang="en-US" sz="22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        同一件工作，如果需要多次发生，采用复制的方式来达成，这样既省时又不会产生错误。如</a:t>
            </a:r>
            <a:r>
              <a:rPr lang="en-US" altLang="zh-CN" sz="22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a:t>
            </a:r>
            <a:r>
              <a:rPr lang="zh-CN" altLang="en-US" sz="22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rPr>
              <a:t>复写纸等。</a:t>
            </a:r>
            <a:endParaRPr lang="zh-CN" altLang="en-US" sz="2200" b="1" dirty="0">
              <a:solidFill>
                <a:schemeClr val="tx1"/>
              </a:solidFill>
              <a:effectLst>
                <a:outerShdw blurRad="38100" dist="19050" dir="2700000" algn="tl" rotWithShape="0">
                  <a:schemeClr val="dk1">
                    <a:alpha val="40000"/>
                  </a:schemeClr>
                </a:outerShdw>
              </a:effectLst>
              <a:latin typeface="华文楷体" pitchFamily="2" charset="-122"/>
              <a:ea typeface="华文楷体" pitchFamily="2" charset="-122"/>
            </a:endParaRPr>
          </a:p>
        </p:txBody>
      </p:sp>
      <p:grpSp>
        <p:nvGrpSpPr>
          <p:cNvPr id="1219597" name="组合 1219596"/>
          <p:cNvGrpSpPr/>
          <p:nvPr/>
        </p:nvGrpSpPr>
        <p:grpSpPr>
          <a:xfrm>
            <a:off x="3298190" y="2615565"/>
            <a:ext cx="5417185" cy="3688080"/>
            <a:chOff x="1383" y="1979"/>
            <a:chExt cx="3000" cy="1938"/>
          </a:xfrm>
        </p:grpSpPr>
        <p:pic>
          <p:nvPicPr>
            <p:cNvPr id="1219593" name="图片 1219592" descr="20110327191327-1390338544"/>
            <p:cNvPicPr>
              <a:picLocks noChangeAspect="1"/>
            </p:cNvPicPr>
            <p:nvPr/>
          </p:nvPicPr>
          <p:blipFill>
            <a:blip r:embed="rId1"/>
            <a:stretch>
              <a:fillRect/>
            </a:stretch>
          </p:blipFill>
          <p:spPr>
            <a:xfrm>
              <a:off x="1383" y="1979"/>
              <a:ext cx="3000" cy="1938"/>
            </a:xfrm>
            <a:prstGeom prst="rect">
              <a:avLst/>
            </a:prstGeom>
            <a:noFill/>
            <a:ln w="9525">
              <a:noFill/>
            </a:ln>
          </p:spPr>
        </p:pic>
        <p:sp>
          <p:nvSpPr>
            <p:cNvPr id="1219594" name="椭圆 1219593"/>
            <p:cNvSpPr/>
            <p:nvPr/>
          </p:nvSpPr>
          <p:spPr>
            <a:xfrm>
              <a:off x="3243" y="2840"/>
              <a:ext cx="363" cy="182"/>
            </a:xfrm>
            <a:prstGeom prst="ellipse">
              <a:avLst/>
            </a:prstGeom>
            <a:solidFill>
              <a:schemeClr val="accent1">
                <a:alpha val="0"/>
              </a:schemeClr>
            </a:solidFill>
            <a:ln w="38100" cap="flat" cmpd="sng">
              <a:solidFill>
                <a:srgbClr val="FF0000"/>
              </a:solidFill>
              <a:prstDash val="solid"/>
              <a:headEnd type="none" w="med" len="med"/>
              <a:tailEnd type="none" w="med" len="me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19597"/>
                                        </p:tgtEl>
                                        <p:attrNameLst>
                                          <p:attrName>style.visibility</p:attrName>
                                        </p:attrNameLst>
                                      </p:cBhvr>
                                      <p:to>
                                        <p:strVal val="visible"/>
                                      </p:to>
                                    </p:set>
                                    <p:animEffect transition="in" filter="checkerboard(across)">
                                      <p:cBhvr>
                                        <p:cTn id="7" dur="500"/>
                                        <p:tgtEl>
                                          <p:spTgt spid="1219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grpSp>
        <p:nvGrpSpPr>
          <p:cNvPr id="1364996" name="组合 1364995"/>
          <p:cNvGrpSpPr>
            <a:grpSpLocks noChangeAspect="1"/>
          </p:cNvGrpSpPr>
          <p:nvPr/>
        </p:nvGrpSpPr>
        <p:grpSpPr>
          <a:xfrm>
            <a:off x="2068830" y="1346835"/>
            <a:ext cx="8326120" cy="4883785"/>
            <a:chOff x="1134" y="6302"/>
            <a:chExt cx="7980" cy="4680"/>
          </a:xfrm>
        </p:grpSpPr>
        <p:sp>
          <p:nvSpPr>
            <p:cNvPr id="1364997" name="矩形 1364996"/>
            <p:cNvSpPr>
              <a:spLocks noChangeAspect="1"/>
            </p:cNvSpPr>
            <p:nvPr/>
          </p:nvSpPr>
          <p:spPr>
            <a:xfrm>
              <a:off x="1134" y="6302"/>
              <a:ext cx="7980" cy="4680"/>
            </a:xfrm>
            <a:prstGeom prst="rect">
              <a:avLst/>
            </a:prstGeom>
            <a:noFill/>
            <a:ln w="9525">
              <a:noFill/>
            </a:ln>
          </p:spPr>
          <p:txBody>
            <a:bodyPr/>
            <a:lstStyle/>
            <a:p>
              <a:endParaRPr lang="zh-CN" altLang="en-US"/>
            </a:p>
          </p:txBody>
        </p:sp>
        <p:sp>
          <p:nvSpPr>
            <p:cNvPr id="1364998" name="直接连接符 1364997"/>
            <p:cNvSpPr>
              <a:spLocks noChangeAspect="1"/>
            </p:cNvSpPr>
            <p:nvPr/>
          </p:nvSpPr>
          <p:spPr>
            <a:xfrm>
              <a:off x="5312" y="6590"/>
              <a:ext cx="1" cy="3768"/>
            </a:xfrm>
            <a:prstGeom prst="line">
              <a:avLst/>
            </a:prstGeom>
            <a:ln w="12700" cap="flat" cmpd="sng">
              <a:solidFill>
                <a:srgbClr val="000000"/>
              </a:solidFill>
              <a:prstDash val="solid"/>
              <a:headEnd type="none" w="sm" len="sm"/>
              <a:tailEnd type="none" w="sm" len="sm"/>
            </a:ln>
          </p:spPr>
        </p:sp>
        <p:sp>
          <p:nvSpPr>
            <p:cNvPr id="1364999" name="矩形 1364998"/>
            <p:cNvSpPr>
              <a:spLocks noChangeAspect="1"/>
            </p:cNvSpPr>
            <p:nvPr/>
          </p:nvSpPr>
          <p:spPr>
            <a:xfrm>
              <a:off x="1722" y="9695"/>
              <a:ext cx="3130" cy="501"/>
            </a:xfrm>
            <a:prstGeom prst="rect">
              <a:avLst/>
            </a:prstGeom>
            <a:noFill/>
            <a:ln w="9525">
              <a:noFill/>
            </a:ln>
          </p:spPr>
          <p:txBody>
            <a:bodyPr lIns="21600" tIns="10800" rIns="21600" bIns="10800"/>
            <a:lstStyle/>
            <a:p>
              <a:pPr marL="342900" lvl="0" indent="-342900" algn="just"/>
              <a:r>
                <a:rPr lang="zh-CN" altLang="en-US" sz="900" dirty="0">
                  <a:solidFill>
                    <a:srgbClr val="000000"/>
                  </a:solidFill>
                  <a:latin typeface="宋体" panose="02010600030101010101" pitchFamily="2" charset="-122"/>
                  <a:ea typeface="宋体" panose="02010600030101010101" pitchFamily="2" charset="-122"/>
                </a:rPr>
                <a:t>导致错误的定位线、当零件被修整时造成缺陷零件</a:t>
              </a:r>
              <a:endParaRPr lang="zh-CN" altLang="en-US" sz="2400" dirty="0">
                <a:latin typeface="黑体" panose="02010609060101010101" charset="-122"/>
                <a:ea typeface="黑体" panose="02010609060101010101" charset="-122"/>
              </a:endParaRPr>
            </a:p>
          </p:txBody>
        </p:sp>
        <p:sp>
          <p:nvSpPr>
            <p:cNvPr id="1365000" name="矩形 1364999"/>
            <p:cNvSpPr>
              <a:spLocks noChangeAspect="1"/>
            </p:cNvSpPr>
            <p:nvPr/>
          </p:nvSpPr>
          <p:spPr>
            <a:xfrm>
              <a:off x="5736" y="9696"/>
              <a:ext cx="3230" cy="267"/>
            </a:xfrm>
            <a:prstGeom prst="rect">
              <a:avLst/>
            </a:prstGeom>
            <a:noFill/>
            <a:ln w="9525">
              <a:noFill/>
            </a:ln>
          </p:spPr>
          <p:txBody>
            <a:bodyPr lIns="21600" tIns="10800" rIns="21600" bIns="10800"/>
            <a:lstStyle/>
            <a:p>
              <a:pPr marL="342900" lvl="0" indent="-342900" algn="just"/>
              <a:r>
                <a:rPr lang="zh-CN" altLang="en-US" sz="900" dirty="0">
                  <a:solidFill>
                    <a:srgbClr val="000000"/>
                  </a:solidFill>
                  <a:latin typeface="宋体" panose="02010600030101010101" pitchFamily="2" charset="-122"/>
                  <a:ea typeface="宋体" panose="02010600030101010101" pitchFamily="2" charset="-122"/>
                </a:rPr>
                <a:t>使用模板允许精确的外围划线</a:t>
              </a:r>
              <a:endParaRPr lang="zh-CN" altLang="en-US" sz="2400" dirty="0">
                <a:latin typeface="黑体" panose="02010609060101010101" charset="-122"/>
                <a:ea typeface="黑体" panose="02010609060101010101" charset="-122"/>
              </a:endParaRPr>
            </a:p>
          </p:txBody>
        </p:sp>
        <p:sp>
          <p:nvSpPr>
            <p:cNvPr id="1365001" name="矩形 1365000"/>
            <p:cNvSpPr>
              <a:spLocks noChangeAspect="1"/>
            </p:cNvSpPr>
            <p:nvPr/>
          </p:nvSpPr>
          <p:spPr>
            <a:xfrm>
              <a:off x="4196" y="8721"/>
              <a:ext cx="1192" cy="420"/>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定位孔</a:t>
              </a:r>
              <a:endParaRPr lang="zh-CN" altLang="en-US" sz="2400" dirty="0">
                <a:latin typeface="黑体" panose="02010609060101010101" charset="-122"/>
                <a:ea typeface="黑体" panose="02010609060101010101" charset="-122"/>
              </a:endParaRPr>
            </a:p>
          </p:txBody>
        </p:sp>
        <p:sp>
          <p:nvSpPr>
            <p:cNvPr id="1365002" name="直接连接符 1365001"/>
            <p:cNvSpPr>
              <a:spLocks noChangeAspect="1"/>
            </p:cNvSpPr>
            <p:nvPr/>
          </p:nvSpPr>
          <p:spPr>
            <a:xfrm>
              <a:off x="2265" y="8761"/>
              <a:ext cx="0" cy="147"/>
            </a:xfrm>
            <a:prstGeom prst="line">
              <a:avLst/>
            </a:prstGeom>
            <a:ln w="12699" cap="flat" cmpd="sng">
              <a:solidFill>
                <a:srgbClr val="000000"/>
              </a:solidFill>
              <a:prstDash val="solid"/>
              <a:headEnd type="none" w="sm" len="sm"/>
              <a:tailEnd type="none" w="sm" len="sm"/>
            </a:ln>
          </p:spPr>
        </p:sp>
        <p:sp>
          <p:nvSpPr>
            <p:cNvPr id="1365003" name="直接连接符 1365002"/>
            <p:cNvSpPr>
              <a:spLocks noChangeAspect="1"/>
            </p:cNvSpPr>
            <p:nvPr/>
          </p:nvSpPr>
          <p:spPr>
            <a:xfrm>
              <a:off x="2265" y="8911"/>
              <a:ext cx="1845" cy="0"/>
            </a:xfrm>
            <a:prstGeom prst="line">
              <a:avLst/>
            </a:prstGeom>
            <a:ln w="12699" cap="flat" cmpd="sng">
              <a:solidFill>
                <a:srgbClr val="000000"/>
              </a:solidFill>
              <a:prstDash val="solid"/>
              <a:headEnd type="none" w="sm" len="sm"/>
              <a:tailEnd type="none" w="sm" len="sm"/>
            </a:ln>
          </p:spPr>
        </p:sp>
        <p:sp>
          <p:nvSpPr>
            <p:cNvPr id="1365004" name="直接连接符 1365003"/>
            <p:cNvSpPr>
              <a:spLocks noChangeAspect="1"/>
            </p:cNvSpPr>
            <p:nvPr/>
          </p:nvSpPr>
          <p:spPr>
            <a:xfrm flipV="1">
              <a:off x="4110" y="8099"/>
              <a:ext cx="616" cy="815"/>
            </a:xfrm>
            <a:prstGeom prst="line">
              <a:avLst/>
            </a:prstGeom>
            <a:ln w="12699" cap="flat" cmpd="sng">
              <a:solidFill>
                <a:srgbClr val="000000"/>
              </a:solidFill>
              <a:prstDash val="solid"/>
              <a:headEnd type="none" w="sm" len="sm"/>
              <a:tailEnd type="none" w="sm" len="sm"/>
            </a:ln>
          </p:spPr>
        </p:sp>
        <p:sp>
          <p:nvSpPr>
            <p:cNvPr id="1365005" name="直接连接符 1365004"/>
            <p:cNvSpPr>
              <a:spLocks noChangeAspect="1"/>
            </p:cNvSpPr>
            <p:nvPr/>
          </p:nvSpPr>
          <p:spPr>
            <a:xfrm>
              <a:off x="4724" y="7962"/>
              <a:ext cx="0" cy="140"/>
            </a:xfrm>
            <a:prstGeom prst="line">
              <a:avLst/>
            </a:prstGeom>
            <a:ln w="12699" cap="flat" cmpd="sng">
              <a:solidFill>
                <a:srgbClr val="000000"/>
              </a:solidFill>
              <a:prstDash val="solid"/>
              <a:headEnd type="none" w="sm" len="sm"/>
              <a:tailEnd type="none" w="sm" len="sm"/>
            </a:ln>
          </p:spPr>
        </p:sp>
        <p:sp>
          <p:nvSpPr>
            <p:cNvPr id="1365006" name="直接连接符 1365005"/>
            <p:cNvSpPr>
              <a:spLocks noChangeAspect="1"/>
            </p:cNvSpPr>
            <p:nvPr/>
          </p:nvSpPr>
          <p:spPr>
            <a:xfrm>
              <a:off x="4115" y="8761"/>
              <a:ext cx="0" cy="147"/>
            </a:xfrm>
            <a:prstGeom prst="line">
              <a:avLst/>
            </a:prstGeom>
            <a:ln w="12699" cap="flat" cmpd="sng">
              <a:solidFill>
                <a:srgbClr val="000000"/>
              </a:solidFill>
              <a:prstDash val="solid"/>
              <a:headEnd type="none" w="sm" len="sm"/>
              <a:tailEnd type="none" w="sm" len="sm"/>
            </a:ln>
          </p:spPr>
        </p:sp>
        <p:grpSp>
          <p:nvGrpSpPr>
            <p:cNvPr id="1365007" name="组合 1365006"/>
            <p:cNvGrpSpPr>
              <a:grpSpLocks noChangeAspect="1"/>
            </p:cNvGrpSpPr>
            <p:nvPr/>
          </p:nvGrpSpPr>
          <p:grpSpPr>
            <a:xfrm>
              <a:off x="2265" y="7960"/>
              <a:ext cx="2459" cy="804"/>
              <a:chOff x="629" y="2012"/>
              <a:chExt cx="1700" cy="676"/>
            </a:xfrm>
          </p:grpSpPr>
          <p:sp>
            <p:nvSpPr>
              <p:cNvPr id="1365008" name="直接连接符 1365007"/>
              <p:cNvSpPr>
                <a:spLocks noChangeAspect="1"/>
              </p:cNvSpPr>
              <p:nvPr/>
            </p:nvSpPr>
            <p:spPr>
              <a:xfrm flipH="1">
                <a:off x="631" y="2012"/>
                <a:ext cx="574" cy="676"/>
              </a:xfrm>
              <a:prstGeom prst="line">
                <a:avLst/>
              </a:prstGeom>
              <a:ln w="12699" cap="flat" cmpd="sng">
                <a:solidFill>
                  <a:srgbClr val="000000"/>
                </a:solidFill>
                <a:prstDash val="solid"/>
                <a:headEnd type="none" w="sm" len="sm"/>
                <a:tailEnd type="none" w="sm" len="sm"/>
              </a:ln>
            </p:spPr>
          </p:sp>
          <p:sp>
            <p:nvSpPr>
              <p:cNvPr id="1365009" name="直接连接符 1365008"/>
              <p:cNvSpPr>
                <a:spLocks noChangeAspect="1"/>
              </p:cNvSpPr>
              <p:nvPr/>
            </p:nvSpPr>
            <p:spPr>
              <a:xfrm>
                <a:off x="1197" y="2016"/>
                <a:ext cx="1130" cy="0"/>
              </a:xfrm>
              <a:prstGeom prst="line">
                <a:avLst/>
              </a:prstGeom>
              <a:ln w="12699" cap="flat" cmpd="sng">
                <a:solidFill>
                  <a:srgbClr val="000000"/>
                </a:solidFill>
                <a:prstDash val="solid"/>
                <a:headEnd type="none" w="sm" len="sm"/>
                <a:tailEnd type="none" w="sm" len="sm"/>
              </a:ln>
            </p:spPr>
          </p:sp>
          <p:sp>
            <p:nvSpPr>
              <p:cNvPr id="1365010" name="直接连接符 1365009"/>
              <p:cNvSpPr>
                <a:spLocks noChangeAspect="1"/>
              </p:cNvSpPr>
              <p:nvPr/>
            </p:nvSpPr>
            <p:spPr>
              <a:xfrm>
                <a:off x="629" y="2688"/>
                <a:ext cx="1279" cy="0"/>
              </a:xfrm>
              <a:prstGeom prst="line">
                <a:avLst/>
              </a:prstGeom>
              <a:ln w="12699" cap="flat" cmpd="sng">
                <a:solidFill>
                  <a:srgbClr val="000000"/>
                </a:solidFill>
                <a:prstDash val="solid"/>
                <a:headEnd type="none" w="sm" len="sm"/>
                <a:tailEnd type="none" w="sm" len="sm"/>
              </a:ln>
            </p:spPr>
          </p:sp>
          <p:sp>
            <p:nvSpPr>
              <p:cNvPr id="1365011" name="直接连接符 1365010"/>
              <p:cNvSpPr>
                <a:spLocks noChangeAspect="1"/>
              </p:cNvSpPr>
              <p:nvPr/>
            </p:nvSpPr>
            <p:spPr>
              <a:xfrm flipH="1">
                <a:off x="1902" y="2014"/>
                <a:ext cx="427" cy="672"/>
              </a:xfrm>
              <a:prstGeom prst="line">
                <a:avLst/>
              </a:prstGeom>
              <a:ln w="12699" cap="flat" cmpd="sng">
                <a:solidFill>
                  <a:srgbClr val="000000"/>
                </a:solidFill>
                <a:prstDash val="solid"/>
                <a:headEnd type="none" w="sm" len="sm"/>
                <a:tailEnd type="none" w="sm" len="sm"/>
              </a:ln>
            </p:spPr>
          </p:sp>
        </p:grpSp>
        <p:sp>
          <p:nvSpPr>
            <p:cNvPr id="1365012" name="椭圆 1365011"/>
            <p:cNvSpPr>
              <a:spLocks noChangeAspect="1"/>
            </p:cNvSpPr>
            <p:nvPr/>
          </p:nvSpPr>
          <p:spPr>
            <a:xfrm>
              <a:off x="3934" y="8614"/>
              <a:ext cx="99" cy="66"/>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sp>
          <p:nvSpPr>
            <p:cNvPr id="1365013" name="椭圆 1365012"/>
            <p:cNvSpPr>
              <a:spLocks noChangeAspect="1"/>
            </p:cNvSpPr>
            <p:nvPr/>
          </p:nvSpPr>
          <p:spPr>
            <a:xfrm>
              <a:off x="4420" y="8019"/>
              <a:ext cx="95" cy="63"/>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grpSp>
          <p:nvGrpSpPr>
            <p:cNvPr id="1365014" name="组合 1365013"/>
            <p:cNvGrpSpPr>
              <a:grpSpLocks noChangeAspect="1"/>
            </p:cNvGrpSpPr>
            <p:nvPr/>
          </p:nvGrpSpPr>
          <p:grpSpPr>
            <a:xfrm>
              <a:off x="2413" y="7995"/>
              <a:ext cx="2192" cy="718"/>
              <a:chOff x="731" y="2042"/>
              <a:chExt cx="1517" cy="603"/>
            </a:xfrm>
          </p:grpSpPr>
          <p:sp>
            <p:nvSpPr>
              <p:cNvPr id="1365015" name="直接连接符 1365014"/>
              <p:cNvSpPr>
                <a:spLocks noChangeAspect="1"/>
              </p:cNvSpPr>
              <p:nvPr/>
            </p:nvSpPr>
            <p:spPr>
              <a:xfrm flipH="1">
                <a:off x="731" y="2042"/>
                <a:ext cx="513" cy="603"/>
              </a:xfrm>
              <a:prstGeom prst="line">
                <a:avLst/>
              </a:prstGeom>
              <a:ln w="12699" cap="flat" cmpd="sng">
                <a:solidFill>
                  <a:srgbClr val="000000"/>
                </a:solidFill>
                <a:prstDash val="sysDot"/>
                <a:headEnd type="none" w="sm" len="sm"/>
                <a:tailEnd type="none" w="sm" len="sm"/>
              </a:ln>
            </p:spPr>
          </p:sp>
          <p:sp>
            <p:nvSpPr>
              <p:cNvPr id="1365016" name="直接连接符 1365015"/>
              <p:cNvSpPr>
                <a:spLocks noChangeAspect="1"/>
              </p:cNvSpPr>
              <p:nvPr/>
            </p:nvSpPr>
            <p:spPr>
              <a:xfrm>
                <a:off x="1236" y="2045"/>
                <a:ext cx="1010" cy="0"/>
              </a:xfrm>
              <a:prstGeom prst="line">
                <a:avLst/>
              </a:prstGeom>
              <a:ln w="12699" cap="flat" cmpd="sng">
                <a:solidFill>
                  <a:srgbClr val="000000"/>
                </a:solidFill>
                <a:prstDash val="sysDot"/>
                <a:headEnd type="none" w="sm" len="sm"/>
                <a:tailEnd type="none" w="sm" len="sm"/>
              </a:ln>
            </p:spPr>
          </p:sp>
          <p:sp>
            <p:nvSpPr>
              <p:cNvPr id="1365017" name="直接连接符 1365016"/>
              <p:cNvSpPr>
                <a:spLocks noChangeAspect="1"/>
              </p:cNvSpPr>
              <p:nvPr/>
            </p:nvSpPr>
            <p:spPr>
              <a:xfrm flipH="1">
                <a:off x="1866" y="2044"/>
                <a:ext cx="382" cy="599"/>
              </a:xfrm>
              <a:prstGeom prst="line">
                <a:avLst/>
              </a:prstGeom>
              <a:ln w="12699" cap="flat" cmpd="sng">
                <a:solidFill>
                  <a:srgbClr val="000000"/>
                </a:solidFill>
                <a:prstDash val="sysDot"/>
                <a:headEnd type="none" w="sm" len="sm"/>
                <a:tailEnd type="none" w="sm" len="sm"/>
              </a:ln>
            </p:spPr>
          </p:sp>
          <p:sp>
            <p:nvSpPr>
              <p:cNvPr id="1365018" name="直接连接符 1365017"/>
              <p:cNvSpPr>
                <a:spLocks noChangeAspect="1"/>
              </p:cNvSpPr>
              <p:nvPr/>
            </p:nvSpPr>
            <p:spPr>
              <a:xfrm>
                <a:off x="735" y="2641"/>
                <a:ext cx="118" cy="0"/>
              </a:xfrm>
              <a:prstGeom prst="line">
                <a:avLst/>
              </a:prstGeom>
              <a:ln w="12699" cap="flat" cmpd="sng">
                <a:solidFill>
                  <a:srgbClr val="000000"/>
                </a:solidFill>
                <a:prstDash val="sysDot"/>
                <a:headEnd type="none" w="sm" len="sm"/>
                <a:tailEnd type="none" w="sm" len="sm"/>
              </a:ln>
            </p:spPr>
          </p:sp>
          <p:sp>
            <p:nvSpPr>
              <p:cNvPr id="1365019" name="直接连接符 1365018"/>
              <p:cNvSpPr>
                <a:spLocks noChangeAspect="1"/>
              </p:cNvSpPr>
              <p:nvPr/>
            </p:nvSpPr>
            <p:spPr>
              <a:xfrm flipV="1">
                <a:off x="851" y="2588"/>
                <a:ext cx="42" cy="53"/>
              </a:xfrm>
              <a:prstGeom prst="line">
                <a:avLst/>
              </a:prstGeom>
              <a:ln w="12699" cap="flat" cmpd="sng">
                <a:solidFill>
                  <a:srgbClr val="000000"/>
                </a:solidFill>
                <a:prstDash val="sysDot"/>
                <a:headEnd type="none" w="sm" len="sm"/>
                <a:tailEnd type="none" w="sm" len="sm"/>
              </a:ln>
            </p:spPr>
          </p:sp>
          <p:sp>
            <p:nvSpPr>
              <p:cNvPr id="1365020" name="直接连接符 1365019"/>
              <p:cNvSpPr>
                <a:spLocks noChangeAspect="1"/>
              </p:cNvSpPr>
              <p:nvPr/>
            </p:nvSpPr>
            <p:spPr>
              <a:xfrm>
                <a:off x="891" y="2588"/>
                <a:ext cx="293" cy="0"/>
              </a:xfrm>
              <a:prstGeom prst="line">
                <a:avLst/>
              </a:prstGeom>
              <a:ln w="12699" cap="flat" cmpd="sng">
                <a:solidFill>
                  <a:srgbClr val="000000"/>
                </a:solidFill>
                <a:prstDash val="sysDot"/>
                <a:headEnd type="none" w="sm" len="sm"/>
                <a:tailEnd type="none" w="sm" len="sm"/>
              </a:ln>
            </p:spPr>
          </p:sp>
          <p:sp>
            <p:nvSpPr>
              <p:cNvPr id="1365021" name="直接连接符 1365020"/>
              <p:cNvSpPr>
                <a:spLocks noChangeAspect="1"/>
              </p:cNvSpPr>
              <p:nvPr/>
            </p:nvSpPr>
            <p:spPr>
              <a:xfrm flipH="1">
                <a:off x="1146" y="2586"/>
                <a:ext cx="38" cy="55"/>
              </a:xfrm>
              <a:prstGeom prst="line">
                <a:avLst/>
              </a:prstGeom>
              <a:ln w="12699" cap="flat" cmpd="sng">
                <a:solidFill>
                  <a:srgbClr val="000000"/>
                </a:solidFill>
                <a:prstDash val="sysDot"/>
                <a:headEnd type="none" w="sm" len="sm"/>
                <a:tailEnd type="none" w="sm" len="sm"/>
              </a:ln>
            </p:spPr>
          </p:sp>
          <p:sp>
            <p:nvSpPr>
              <p:cNvPr id="1365022" name="直接连接符 1365021"/>
              <p:cNvSpPr>
                <a:spLocks noChangeAspect="1"/>
              </p:cNvSpPr>
              <p:nvPr/>
            </p:nvSpPr>
            <p:spPr>
              <a:xfrm>
                <a:off x="1151" y="2641"/>
                <a:ext cx="200" cy="0"/>
              </a:xfrm>
              <a:prstGeom prst="line">
                <a:avLst/>
              </a:prstGeom>
              <a:ln w="12699" cap="flat" cmpd="sng">
                <a:solidFill>
                  <a:srgbClr val="000000"/>
                </a:solidFill>
                <a:prstDash val="sysDot"/>
                <a:headEnd type="none" w="sm" len="sm"/>
                <a:tailEnd type="none" w="sm" len="sm"/>
              </a:ln>
            </p:spPr>
          </p:sp>
          <p:sp>
            <p:nvSpPr>
              <p:cNvPr id="1365023" name="直接连接符 1365022"/>
              <p:cNvSpPr>
                <a:spLocks noChangeAspect="1"/>
              </p:cNvSpPr>
              <p:nvPr/>
            </p:nvSpPr>
            <p:spPr>
              <a:xfrm flipV="1">
                <a:off x="1349" y="2590"/>
                <a:ext cx="40" cy="51"/>
              </a:xfrm>
              <a:prstGeom prst="line">
                <a:avLst/>
              </a:prstGeom>
              <a:ln w="12699" cap="flat" cmpd="sng">
                <a:solidFill>
                  <a:srgbClr val="000000"/>
                </a:solidFill>
                <a:prstDash val="sysDot"/>
                <a:headEnd type="none" w="sm" len="sm"/>
                <a:tailEnd type="none" w="sm" len="sm"/>
              </a:ln>
            </p:spPr>
          </p:sp>
          <p:sp>
            <p:nvSpPr>
              <p:cNvPr id="1365024" name="直接连接符 1365023"/>
              <p:cNvSpPr>
                <a:spLocks noChangeAspect="1"/>
              </p:cNvSpPr>
              <p:nvPr/>
            </p:nvSpPr>
            <p:spPr>
              <a:xfrm>
                <a:off x="1389" y="2588"/>
                <a:ext cx="300" cy="0"/>
              </a:xfrm>
              <a:prstGeom prst="line">
                <a:avLst/>
              </a:prstGeom>
              <a:ln w="12699" cap="flat" cmpd="sng">
                <a:solidFill>
                  <a:srgbClr val="000000"/>
                </a:solidFill>
                <a:prstDash val="sysDot"/>
                <a:headEnd type="none" w="sm" len="sm"/>
                <a:tailEnd type="none" w="sm" len="sm"/>
              </a:ln>
            </p:spPr>
          </p:sp>
          <p:sp>
            <p:nvSpPr>
              <p:cNvPr id="1365025" name="直接连接符 1365024"/>
              <p:cNvSpPr>
                <a:spLocks noChangeAspect="1"/>
              </p:cNvSpPr>
              <p:nvPr/>
            </p:nvSpPr>
            <p:spPr>
              <a:xfrm flipH="1">
                <a:off x="1659" y="2586"/>
                <a:ext cx="32" cy="55"/>
              </a:xfrm>
              <a:prstGeom prst="line">
                <a:avLst/>
              </a:prstGeom>
              <a:ln w="12699" cap="flat" cmpd="sng">
                <a:solidFill>
                  <a:srgbClr val="000000"/>
                </a:solidFill>
                <a:prstDash val="sysDot"/>
                <a:headEnd type="none" w="sm" len="sm"/>
                <a:tailEnd type="none" w="sm" len="sm"/>
              </a:ln>
            </p:spPr>
          </p:sp>
          <p:sp>
            <p:nvSpPr>
              <p:cNvPr id="1365026" name="直接连接符 1365025"/>
              <p:cNvSpPr>
                <a:spLocks noChangeAspect="1"/>
              </p:cNvSpPr>
              <p:nvPr/>
            </p:nvSpPr>
            <p:spPr>
              <a:xfrm>
                <a:off x="1661" y="2641"/>
                <a:ext cx="207" cy="0"/>
              </a:xfrm>
              <a:prstGeom prst="line">
                <a:avLst/>
              </a:prstGeom>
              <a:ln w="12699" cap="flat" cmpd="sng">
                <a:solidFill>
                  <a:srgbClr val="000000"/>
                </a:solidFill>
                <a:prstDash val="sysDot"/>
                <a:headEnd type="none" w="sm" len="sm"/>
                <a:tailEnd type="none" w="sm" len="sm"/>
              </a:ln>
            </p:spPr>
          </p:sp>
        </p:grpSp>
        <p:sp>
          <p:nvSpPr>
            <p:cNvPr id="1365027" name="直接连接符 1365026"/>
            <p:cNvSpPr>
              <a:spLocks noChangeAspect="1"/>
            </p:cNvSpPr>
            <p:nvPr/>
          </p:nvSpPr>
          <p:spPr>
            <a:xfrm flipV="1">
              <a:off x="3131" y="7685"/>
              <a:ext cx="235" cy="231"/>
            </a:xfrm>
            <a:prstGeom prst="line">
              <a:avLst/>
            </a:prstGeom>
            <a:ln w="12699" cap="flat" cmpd="sng">
              <a:solidFill>
                <a:srgbClr val="000000"/>
              </a:solidFill>
              <a:prstDash val="solid"/>
              <a:headEnd type="none" w="sm" len="sm"/>
              <a:tailEnd type="none" w="sm" len="sm"/>
            </a:ln>
          </p:spPr>
        </p:sp>
        <p:sp>
          <p:nvSpPr>
            <p:cNvPr id="1365028" name="直接连接符 1365027"/>
            <p:cNvSpPr>
              <a:spLocks noChangeAspect="1"/>
            </p:cNvSpPr>
            <p:nvPr/>
          </p:nvSpPr>
          <p:spPr>
            <a:xfrm flipV="1">
              <a:off x="3262" y="7685"/>
              <a:ext cx="237" cy="231"/>
            </a:xfrm>
            <a:prstGeom prst="line">
              <a:avLst/>
            </a:prstGeom>
            <a:ln w="12699" cap="flat" cmpd="sng">
              <a:solidFill>
                <a:srgbClr val="000000"/>
              </a:solidFill>
              <a:prstDash val="solid"/>
              <a:headEnd type="none" w="sm" len="sm"/>
              <a:tailEnd type="none" w="sm" len="sm"/>
            </a:ln>
          </p:spPr>
        </p:sp>
        <p:sp>
          <p:nvSpPr>
            <p:cNvPr id="1365029" name="直接连接符 1365028"/>
            <p:cNvSpPr>
              <a:spLocks noChangeAspect="1"/>
            </p:cNvSpPr>
            <p:nvPr/>
          </p:nvSpPr>
          <p:spPr>
            <a:xfrm flipV="1">
              <a:off x="4747" y="7685"/>
              <a:ext cx="180" cy="231"/>
            </a:xfrm>
            <a:prstGeom prst="line">
              <a:avLst/>
            </a:prstGeom>
            <a:ln w="12699" cap="flat" cmpd="sng">
              <a:solidFill>
                <a:srgbClr val="000000"/>
              </a:solidFill>
              <a:prstDash val="solid"/>
              <a:headEnd type="none" w="sm" len="sm"/>
              <a:tailEnd type="none" w="sm" len="sm"/>
            </a:ln>
          </p:spPr>
        </p:sp>
        <p:sp>
          <p:nvSpPr>
            <p:cNvPr id="1365030" name="直接连接符 1365029"/>
            <p:cNvSpPr>
              <a:spLocks noChangeAspect="1"/>
            </p:cNvSpPr>
            <p:nvPr/>
          </p:nvSpPr>
          <p:spPr>
            <a:xfrm flipV="1">
              <a:off x="1750" y="8962"/>
              <a:ext cx="321" cy="307"/>
            </a:xfrm>
            <a:prstGeom prst="line">
              <a:avLst/>
            </a:prstGeom>
            <a:ln w="12699" cap="flat" cmpd="sng">
              <a:solidFill>
                <a:srgbClr val="000000"/>
              </a:solidFill>
              <a:prstDash val="solid"/>
              <a:headEnd type="none" w="sm" len="sm"/>
              <a:tailEnd type="none" w="sm" len="sm"/>
            </a:ln>
          </p:spPr>
        </p:sp>
        <p:sp>
          <p:nvSpPr>
            <p:cNvPr id="1365031" name="直接连接符 1365030"/>
            <p:cNvSpPr>
              <a:spLocks noChangeAspect="1"/>
            </p:cNvSpPr>
            <p:nvPr/>
          </p:nvSpPr>
          <p:spPr>
            <a:xfrm flipH="1">
              <a:off x="3802" y="8962"/>
              <a:ext cx="172" cy="231"/>
            </a:xfrm>
            <a:prstGeom prst="line">
              <a:avLst/>
            </a:prstGeom>
            <a:ln w="12699" cap="flat" cmpd="sng">
              <a:solidFill>
                <a:srgbClr val="000000"/>
              </a:solidFill>
              <a:prstDash val="solid"/>
              <a:headEnd type="none" w="sm" len="sm"/>
              <a:tailEnd type="none" w="sm" len="sm"/>
            </a:ln>
          </p:spPr>
        </p:sp>
        <p:sp>
          <p:nvSpPr>
            <p:cNvPr id="1365032" name="直接连接符 1365031"/>
            <p:cNvSpPr>
              <a:spLocks noChangeAspect="1"/>
            </p:cNvSpPr>
            <p:nvPr/>
          </p:nvSpPr>
          <p:spPr>
            <a:xfrm flipV="1">
              <a:off x="3838" y="8962"/>
              <a:ext cx="221" cy="307"/>
            </a:xfrm>
            <a:prstGeom prst="line">
              <a:avLst/>
            </a:prstGeom>
            <a:ln w="12699" cap="flat" cmpd="sng">
              <a:solidFill>
                <a:srgbClr val="000000"/>
              </a:solidFill>
              <a:prstDash val="solid"/>
              <a:headEnd type="none" w="sm" len="sm"/>
              <a:tailEnd type="none" w="sm" len="sm"/>
            </a:ln>
          </p:spPr>
        </p:sp>
        <p:sp>
          <p:nvSpPr>
            <p:cNvPr id="1365033" name="直接连接符 1365032"/>
            <p:cNvSpPr>
              <a:spLocks noChangeAspect="1"/>
            </p:cNvSpPr>
            <p:nvPr/>
          </p:nvSpPr>
          <p:spPr>
            <a:xfrm flipH="1">
              <a:off x="2446" y="8962"/>
              <a:ext cx="174" cy="231"/>
            </a:xfrm>
            <a:prstGeom prst="line">
              <a:avLst/>
            </a:prstGeom>
            <a:ln w="12699" cap="flat" cmpd="sng">
              <a:solidFill>
                <a:srgbClr val="000000"/>
              </a:solidFill>
              <a:prstDash val="solid"/>
              <a:headEnd type="none" w="sm" len="sm"/>
              <a:tailEnd type="none" w="sm" len="sm"/>
            </a:ln>
          </p:spPr>
        </p:sp>
        <p:sp>
          <p:nvSpPr>
            <p:cNvPr id="1365034" name="直接连接符 1365033"/>
            <p:cNvSpPr>
              <a:spLocks noChangeAspect="1"/>
            </p:cNvSpPr>
            <p:nvPr/>
          </p:nvSpPr>
          <p:spPr>
            <a:xfrm flipV="1">
              <a:off x="2536" y="8962"/>
              <a:ext cx="169" cy="228"/>
            </a:xfrm>
            <a:prstGeom prst="line">
              <a:avLst/>
            </a:prstGeom>
            <a:ln w="12699" cap="flat" cmpd="sng">
              <a:solidFill>
                <a:srgbClr val="000000"/>
              </a:solidFill>
              <a:prstDash val="solid"/>
              <a:headEnd type="none" w="sm" len="sm"/>
              <a:tailEnd type="none" w="sm" len="sm"/>
            </a:ln>
          </p:spPr>
        </p:sp>
        <p:sp>
          <p:nvSpPr>
            <p:cNvPr id="1365035" name="直接连接符 1365034"/>
            <p:cNvSpPr>
              <a:spLocks noChangeAspect="1"/>
            </p:cNvSpPr>
            <p:nvPr/>
          </p:nvSpPr>
          <p:spPr>
            <a:xfrm flipH="1">
              <a:off x="3040" y="8962"/>
              <a:ext cx="174" cy="231"/>
            </a:xfrm>
            <a:prstGeom prst="line">
              <a:avLst/>
            </a:prstGeom>
            <a:ln w="12699" cap="flat" cmpd="sng">
              <a:solidFill>
                <a:srgbClr val="000000"/>
              </a:solidFill>
              <a:prstDash val="solid"/>
              <a:headEnd type="none" w="sm" len="sm"/>
              <a:tailEnd type="none" w="sm" len="sm"/>
            </a:ln>
          </p:spPr>
        </p:sp>
        <p:sp>
          <p:nvSpPr>
            <p:cNvPr id="1365036" name="直接连接符 1365035"/>
            <p:cNvSpPr>
              <a:spLocks noChangeAspect="1"/>
            </p:cNvSpPr>
            <p:nvPr/>
          </p:nvSpPr>
          <p:spPr>
            <a:xfrm flipV="1">
              <a:off x="3196" y="8962"/>
              <a:ext cx="170" cy="228"/>
            </a:xfrm>
            <a:prstGeom prst="line">
              <a:avLst/>
            </a:prstGeom>
            <a:ln w="12699" cap="flat" cmpd="sng">
              <a:solidFill>
                <a:srgbClr val="000000"/>
              </a:solidFill>
              <a:prstDash val="solid"/>
              <a:headEnd type="none" w="sm" len="sm"/>
              <a:tailEnd type="none" w="sm" len="sm"/>
            </a:ln>
          </p:spPr>
        </p:sp>
        <p:sp>
          <p:nvSpPr>
            <p:cNvPr id="1365037" name="直接连接符 1365036"/>
            <p:cNvSpPr>
              <a:spLocks noChangeAspect="1"/>
            </p:cNvSpPr>
            <p:nvPr/>
          </p:nvSpPr>
          <p:spPr>
            <a:xfrm flipH="1">
              <a:off x="1752" y="9269"/>
              <a:ext cx="803" cy="0"/>
            </a:xfrm>
            <a:prstGeom prst="line">
              <a:avLst/>
            </a:prstGeom>
            <a:ln w="12699" cap="flat" cmpd="sng">
              <a:solidFill>
                <a:srgbClr val="000000"/>
              </a:solidFill>
              <a:prstDash val="solid"/>
              <a:headEnd type="none" w="sm" len="sm"/>
              <a:tailEnd type="stealth" w="med" len="lg"/>
            </a:ln>
          </p:spPr>
        </p:sp>
        <p:sp>
          <p:nvSpPr>
            <p:cNvPr id="1365038" name="直接连接符 1365037"/>
            <p:cNvSpPr>
              <a:spLocks noChangeAspect="1"/>
            </p:cNvSpPr>
            <p:nvPr/>
          </p:nvSpPr>
          <p:spPr>
            <a:xfrm>
              <a:off x="2989" y="9269"/>
              <a:ext cx="851" cy="0"/>
            </a:xfrm>
            <a:prstGeom prst="line">
              <a:avLst/>
            </a:prstGeom>
            <a:ln w="12699" cap="flat" cmpd="sng">
              <a:solidFill>
                <a:srgbClr val="000000"/>
              </a:solidFill>
              <a:prstDash val="solid"/>
              <a:headEnd type="none" w="sm" len="sm"/>
              <a:tailEnd type="stealth" w="med" len="lg"/>
            </a:ln>
          </p:spPr>
        </p:sp>
        <p:sp>
          <p:nvSpPr>
            <p:cNvPr id="1365039" name="直接连接符 1365038"/>
            <p:cNvSpPr>
              <a:spLocks noChangeAspect="1"/>
            </p:cNvSpPr>
            <p:nvPr/>
          </p:nvSpPr>
          <p:spPr>
            <a:xfrm flipH="1">
              <a:off x="4002" y="9092"/>
              <a:ext cx="219" cy="0"/>
            </a:xfrm>
            <a:prstGeom prst="line">
              <a:avLst/>
            </a:prstGeom>
            <a:ln w="12699" cap="flat" cmpd="sng">
              <a:solidFill>
                <a:srgbClr val="000000"/>
              </a:solidFill>
              <a:prstDash val="solid"/>
              <a:headEnd type="none" w="sm" len="sm"/>
              <a:tailEnd type="stealth" w="med" len="lg"/>
            </a:ln>
          </p:spPr>
        </p:sp>
        <p:sp>
          <p:nvSpPr>
            <p:cNvPr id="1365040" name="直接连接符 1365039"/>
            <p:cNvSpPr>
              <a:spLocks noChangeAspect="1"/>
            </p:cNvSpPr>
            <p:nvPr/>
          </p:nvSpPr>
          <p:spPr>
            <a:xfrm>
              <a:off x="3262" y="9092"/>
              <a:ext cx="599" cy="0"/>
            </a:xfrm>
            <a:prstGeom prst="line">
              <a:avLst/>
            </a:prstGeom>
            <a:ln w="12699" cap="flat" cmpd="sng">
              <a:solidFill>
                <a:srgbClr val="000000"/>
              </a:solidFill>
              <a:prstDash val="solid"/>
              <a:headEnd type="stealth" w="med" len="lg"/>
              <a:tailEnd type="stealth" w="med" len="lg"/>
            </a:ln>
          </p:spPr>
        </p:sp>
        <p:sp>
          <p:nvSpPr>
            <p:cNvPr id="1365041" name="直接连接符 1365040"/>
            <p:cNvSpPr>
              <a:spLocks noChangeAspect="1"/>
            </p:cNvSpPr>
            <p:nvPr/>
          </p:nvSpPr>
          <p:spPr>
            <a:xfrm>
              <a:off x="2644" y="9092"/>
              <a:ext cx="440" cy="0"/>
            </a:xfrm>
            <a:prstGeom prst="line">
              <a:avLst/>
            </a:prstGeom>
            <a:ln w="12699" cap="flat" cmpd="sng">
              <a:solidFill>
                <a:srgbClr val="000000"/>
              </a:solidFill>
              <a:prstDash val="solid"/>
              <a:headEnd type="stealth" w="med" len="lg"/>
              <a:tailEnd type="stealth" w="med" len="lg"/>
            </a:ln>
          </p:spPr>
        </p:sp>
        <p:sp>
          <p:nvSpPr>
            <p:cNvPr id="1365042" name="直接连接符 1365041"/>
            <p:cNvSpPr>
              <a:spLocks noChangeAspect="1"/>
            </p:cNvSpPr>
            <p:nvPr/>
          </p:nvSpPr>
          <p:spPr>
            <a:xfrm>
              <a:off x="2280" y="9092"/>
              <a:ext cx="219" cy="0"/>
            </a:xfrm>
            <a:prstGeom prst="line">
              <a:avLst/>
            </a:prstGeom>
            <a:ln w="12699" cap="flat" cmpd="sng">
              <a:solidFill>
                <a:srgbClr val="000000"/>
              </a:solidFill>
              <a:prstDash val="solid"/>
              <a:headEnd type="none" w="sm" len="sm"/>
              <a:tailEnd type="stealth" w="med" len="lg"/>
            </a:ln>
          </p:spPr>
        </p:sp>
        <p:sp>
          <p:nvSpPr>
            <p:cNvPr id="1365043" name="直接连接符 1365042"/>
            <p:cNvSpPr>
              <a:spLocks noChangeAspect="1"/>
            </p:cNvSpPr>
            <p:nvPr/>
          </p:nvSpPr>
          <p:spPr>
            <a:xfrm flipH="1">
              <a:off x="3501" y="7736"/>
              <a:ext cx="473" cy="0"/>
            </a:xfrm>
            <a:prstGeom prst="line">
              <a:avLst/>
            </a:prstGeom>
            <a:ln w="12699" cap="flat" cmpd="sng">
              <a:solidFill>
                <a:srgbClr val="000000"/>
              </a:solidFill>
              <a:prstDash val="solid"/>
              <a:headEnd type="none" w="sm" len="sm"/>
              <a:tailEnd type="stealth" w="med" len="lg"/>
            </a:ln>
          </p:spPr>
        </p:sp>
        <p:sp>
          <p:nvSpPr>
            <p:cNvPr id="1365044" name="直接连接符 1365043"/>
            <p:cNvSpPr>
              <a:spLocks noChangeAspect="1"/>
            </p:cNvSpPr>
            <p:nvPr/>
          </p:nvSpPr>
          <p:spPr>
            <a:xfrm>
              <a:off x="4370" y="7736"/>
              <a:ext cx="459" cy="0"/>
            </a:xfrm>
            <a:prstGeom prst="line">
              <a:avLst/>
            </a:prstGeom>
            <a:ln w="12699" cap="flat" cmpd="sng">
              <a:solidFill>
                <a:srgbClr val="000000"/>
              </a:solidFill>
              <a:prstDash val="solid"/>
              <a:headEnd type="none" w="sm" len="sm"/>
              <a:tailEnd type="stealth" w="med" len="lg"/>
            </a:ln>
          </p:spPr>
        </p:sp>
        <p:sp>
          <p:nvSpPr>
            <p:cNvPr id="1365045" name="直接连接符 1365044"/>
            <p:cNvSpPr>
              <a:spLocks noChangeAspect="1"/>
            </p:cNvSpPr>
            <p:nvPr/>
          </p:nvSpPr>
          <p:spPr>
            <a:xfrm>
              <a:off x="3030" y="7736"/>
              <a:ext cx="219" cy="0"/>
            </a:xfrm>
            <a:prstGeom prst="line">
              <a:avLst/>
            </a:prstGeom>
            <a:ln w="12699" cap="flat" cmpd="sng">
              <a:solidFill>
                <a:srgbClr val="000000"/>
              </a:solidFill>
              <a:prstDash val="solid"/>
              <a:headEnd type="none" w="sm" len="sm"/>
              <a:tailEnd type="stealth" w="med" len="lg"/>
            </a:ln>
          </p:spPr>
        </p:sp>
        <p:sp>
          <p:nvSpPr>
            <p:cNvPr id="1365046" name="直接连接符 1365045"/>
            <p:cNvSpPr>
              <a:spLocks noChangeAspect="1"/>
            </p:cNvSpPr>
            <p:nvPr/>
          </p:nvSpPr>
          <p:spPr>
            <a:xfrm flipH="1">
              <a:off x="2864" y="7956"/>
              <a:ext cx="161" cy="0"/>
            </a:xfrm>
            <a:prstGeom prst="line">
              <a:avLst/>
            </a:prstGeom>
            <a:ln w="12699" cap="flat" cmpd="sng">
              <a:solidFill>
                <a:srgbClr val="000000"/>
              </a:solidFill>
              <a:prstDash val="solid"/>
              <a:headEnd type="none" w="sm" len="sm"/>
              <a:tailEnd type="none" w="sm" len="sm"/>
            </a:ln>
          </p:spPr>
        </p:sp>
        <p:sp>
          <p:nvSpPr>
            <p:cNvPr id="1365047" name="直接连接符 1365046"/>
            <p:cNvSpPr>
              <a:spLocks noChangeAspect="1"/>
            </p:cNvSpPr>
            <p:nvPr/>
          </p:nvSpPr>
          <p:spPr>
            <a:xfrm flipH="1">
              <a:off x="2821" y="7988"/>
              <a:ext cx="162" cy="0"/>
            </a:xfrm>
            <a:prstGeom prst="line">
              <a:avLst/>
            </a:prstGeom>
            <a:ln w="12699" cap="flat" cmpd="sng">
              <a:solidFill>
                <a:srgbClr val="000000"/>
              </a:solidFill>
              <a:prstDash val="solid"/>
              <a:headEnd type="none" w="sm" len="sm"/>
              <a:tailEnd type="none" w="sm" len="sm"/>
            </a:ln>
          </p:spPr>
        </p:sp>
        <p:sp>
          <p:nvSpPr>
            <p:cNvPr id="1365048" name="直接连接符 1365047"/>
            <p:cNvSpPr>
              <a:spLocks noChangeAspect="1"/>
            </p:cNvSpPr>
            <p:nvPr/>
          </p:nvSpPr>
          <p:spPr>
            <a:xfrm flipH="1">
              <a:off x="2083" y="8708"/>
              <a:ext cx="163" cy="0"/>
            </a:xfrm>
            <a:prstGeom prst="line">
              <a:avLst/>
            </a:prstGeom>
            <a:ln w="12699" cap="flat" cmpd="sng">
              <a:solidFill>
                <a:srgbClr val="000000"/>
              </a:solidFill>
              <a:prstDash val="solid"/>
              <a:headEnd type="none" w="sm" len="sm"/>
              <a:tailEnd type="none" w="sm" len="sm"/>
            </a:ln>
          </p:spPr>
        </p:sp>
        <p:sp>
          <p:nvSpPr>
            <p:cNvPr id="1365049" name="直接连接符 1365048"/>
            <p:cNvSpPr>
              <a:spLocks noChangeAspect="1"/>
            </p:cNvSpPr>
            <p:nvPr/>
          </p:nvSpPr>
          <p:spPr>
            <a:xfrm flipH="1">
              <a:off x="2037" y="8756"/>
              <a:ext cx="162" cy="0"/>
            </a:xfrm>
            <a:prstGeom prst="line">
              <a:avLst/>
            </a:prstGeom>
            <a:ln w="12699" cap="flat" cmpd="sng">
              <a:solidFill>
                <a:srgbClr val="000000"/>
              </a:solidFill>
              <a:prstDash val="solid"/>
              <a:headEnd type="none" w="sm" len="sm"/>
              <a:tailEnd type="none" w="sm" len="sm"/>
            </a:ln>
          </p:spPr>
        </p:sp>
        <p:sp>
          <p:nvSpPr>
            <p:cNvPr id="1365050" name="直接连接符 1365049"/>
            <p:cNvSpPr>
              <a:spLocks noChangeAspect="1"/>
            </p:cNvSpPr>
            <p:nvPr/>
          </p:nvSpPr>
          <p:spPr>
            <a:xfrm flipH="1">
              <a:off x="2983" y="7780"/>
              <a:ext cx="142" cy="156"/>
            </a:xfrm>
            <a:prstGeom prst="line">
              <a:avLst/>
            </a:prstGeom>
            <a:ln w="12699" cap="flat" cmpd="sng">
              <a:solidFill>
                <a:srgbClr val="000000"/>
              </a:solidFill>
              <a:prstDash val="solid"/>
              <a:headEnd type="none" w="sm" len="sm"/>
              <a:tailEnd type="stealth" w="med" len="lg"/>
            </a:ln>
          </p:spPr>
        </p:sp>
        <p:sp>
          <p:nvSpPr>
            <p:cNvPr id="1365051" name="直接连接符 1365050"/>
            <p:cNvSpPr>
              <a:spLocks noChangeAspect="1"/>
            </p:cNvSpPr>
            <p:nvPr/>
          </p:nvSpPr>
          <p:spPr>
            <a:xfrm flipH="1">
              <a:off x="2206" y="8508"/>
              <a:ext cx="142" cy="157"/>
            </a:xfrm>
            <a:prstGeom prst="line">
              <a:avLst/>
            </a:prstGeom>
            <a:ln w="12699" cap="flat" cmpd="sng">
              <a:solidFill>
                <a:srgbClr val="000000"/>
              </a:solidFill>
              <a:prstDash val="solid"/>
              <a:headEnd type="none" w="sm" len="sm"/>
              <a:tailEnd type="stealth" w="med" len="lg"/>
            </a:ln>
          </p:spPr>
        </p:sp>
        <p:sp>
          <p:nvSpPr>
            <p:cNvPr id="1365052" name="直接连接符 1365051"/>
            <p:cNvSpPr>
              <a:spLocks noChangeAspect="1"/>
            </p:cNvSpPr>
            <p:nvPr/>
          </p:nvSpPr>
          <p:spPr>
            <a:xfrm flipV="1">
              <a:off x="2781" y="8012"/>
              <a:ext cx="145" cy="154"/>
            </a:xfrm>
            <a:prstGeom prst="line">
              <a:avLst/>
            </a:prstGeom>
            <a:ln w="12699" cap="flat" cmpd="sng">
              <a:solidFill>
                <a:srgbClr val="000000"/>
              </a:solidFill>
              <a:prstDash val="solid"/>
              <a:headEnd type="none" w="sm" len="sm"/>
              <a:tailEnd type="stealth" w="med" len="lg"/>
            </a:ln>
          </p:spPr>
        </p:sp>
        <p:sp>
          <p:nvSpPr>
            <p:cNvPr id="1365053" name="直接连接符 1365052"/>
            <p:cNvSpPr>
              <a:spLocks noChangeAspect="1"/>
            </p:cNvSpPr>
            <p:nvPr/>
          </p:nvSpPr>
          <p:spPr>
            <a:xfrm flipV="1">
              <a:off x="1972" y="8783"/>
              <a:ext cx="147" cy="155"/>
            </a:xfrm>
            <a:prstGeom prst="line">
              <a:avLst/>
            </a:prstGeom>
            <a:ln w="12699" cap="flat" cmpd="sng">
              <a:solidFill>
                <a:srgbClr val="000000"/>
              </a:solidFill>
              <a:prstDash val="solid"/>
              <a:headEnd type="none" w="sm" len="sm"/>
              <a:tailEnd type="stealth" w="med" len="lg"/>
            </a:ln>
          </p:spPr>
        </p:sp>
        <p:sp>
          <p:nvSpPr>
            <p:cNvPr id="1365054" name="直接连接符 1365053"/>
            <p:cNvSpPr>
              <a:spLocks noChangeAspect="1"/>
            </p:cNvSpPr>
            <p:nvPr/>
          </p:nvSpPr>
          <p:spPr>
            <a:xfrm flipH="1" flipV="1">
              <a:off x="2125" y="7871"/>
              <a:ext cx="614" cy="517"/>
            </a:xfrm>
            <a:prstGeom prst="line">
              <a:avLst/>
            </a:prstGeom>
            <a:ln w="12699" cap="flat" cmpd="sng">
              <a:solidFill>
                <a:srgbClr val="000000"/>
              </a:solidFill>
              <a:prstDash val="solid"/>
              <a:headEnd type="none" w="sm" len="sm"/>
              <a:tailEnd type="none" w="sm" len="sm"/>
            </a:ln>
          </p:spPr>
        </p:sp>
        <p:sp>
          <p:nvSpPr>
            <p:cNvPr id="1365055" name="直接连接符 1365054"/>
            <p:cNvSpPr>
              <a:spLocks noChangeAspect="1"/>
            </p:cNvSpPr>
            <p:nvPr/>
          </p:nvSpPr>
          <p:spPr>
            <a:xfrm>
              <a:off x="4472" y="8054"/>
              <a:ext cx="374" cy="602"/>
            </a:xfrm>
            <a:prstGeom prst="line">
              <a:avLst/>
            </a:prstGeom>
            <a:ln w="12699" cap="flat" cmpd="sng">
              <a:solidFill>
                <a:srgbClr val="000000"/>
              </a:solidFill>
              <a:prstDash val="solid"/>
              <a:headEnd type="none" w="sm" len="sm"/>
              <a:tailEnd type="none" w="sm" len="sm"/>
            </a:ln>
          </p:spPr>
        </p:sp>
        <p:sp>
          <p:nvSpPr>
            <p:cNvPr id="1365056" name="直接连接符 1365055"/>
            <p:cNvSpPr>
              <a:spLocks noChangeAspect="1"/>
            </p:cNvSpPr>
            <p:nvPr/>
          </p:nvSpPr>
          <p:spPr>
            <a:xfrm>
              <a:off x="3985" y="8650"/>
              <a:ext cx="584" cy="49"/>
            </a:xfrm>
            <a:prstGeom prst="line">
              <a:avLst/>
            </a:prstGeom>
            <a:ln w="12699" cap="flat" cmpd="sng">
              <a:solidFill>
                <a:srgbClr val="000000"/>
              </a:solidFill>
              <a:prstDash val="solid"/>
              <a:headEnd type="none" w="sm" len="sm"/>
              <a:tailEnd type="none" w="sm" len="sm"/>
            </a:ln>
          </p:spPr>
        </p:sp>
        <p:sp>
          <p:nvSpPr>
            <p:cNvPr id="1365057" name="矩形 1365056"/>
            <p:cNvSpPr>
              <a:spLocks noChangeAspect="1"/>
            </p:cNvSpPr>
            <p:nvPr/>
          </p:nvSpPr>
          <p:spPr>
            <a:xfrm>
              <a:off x="1430" y="7565"/>
              <a:ext cx="1349" cy="420"/>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整齐的面板线</a:t>
              </a:r>
              <a:endParaRPr lang="zh-CN" altLang="en-US" sz="2400" dirty="0">
                <a:latin typeface="黑体" panose="02010609060101010101" charset="-122"/>
                <a:ea typeface="黑体" panose="02010609060101010101" charset="-122"/>
              </a:endParaRPr>
            </a:p>
          </p:txBody>
        </p:sp>
        <p:sp>
          <p:nvSpPr>
            <p:cNvPr id="1365058" name="矩形 1365057"/>
            <p:cNvSpPr>
              <a:spLocks noChangeAspect="1"/>
            </p:cNvSpPr>
            <p:nvPr/>
          </p:nvSpPr>
          <p:spPr>
            <a:xfrm>
              <a:off x="1280" y="7138"/>
              <a:ext cx="3670" cy="420"/>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手工测量并划整齐的外围线</a:t>
              </a:r>
              <a:endParaRPr lang="zh-CN" altLang="en-US" sz="2400" dirty="0">
                <a:latin typeface="黑体" panose="02010609060101010101" charset="-122"/>
                <a:ea typeface="黑体" panose="02010609060101010101" charset="-122"/>
              </a:endParaRPr>
            </a:p>
          </p:txBody>
        </p:sp>
        <p:sp>
          <p:nvSpPr>
            <p:cNvPr id="1365059" name="直接连接符 1365058"/>
            <p:cNvSpPr>
              <a:spLocks noChangeAspect="1"/>
            </p:cNvSpPr>
            <p:nvPr/>
          </p:nvSpPr>
          <p:spPr>
            <a:xfrm>
              <a:off x="6209" y="9260"/>
              <a:ext cx="0" cy="148"/>
            </a:xfrm>
            <a:prstGeom prst="line">
              <a:avLst/>
            </a:prstGeom>
            <a:ln w="12699" cap="flat" cmpd="sng">
              <a:solidFill>
                <a:srgbClr val="000000"/>
              </a:solidFill>
              <a:prstDash val="solid"/>
              <a:headEnd type="none" w="sm" len="sm"/>
              <a:tailEnd type="none" w="sm" len="sm"/>
            </a:ln>
          </p:spPr>
        </p:sp>
        <p:sp>
          <p:nvSpPr>
            <p:cNvPr id="1365060" name="直接连接符 1365059"/>
            <p:cNvSpPr>
              <a:spLocks noChangeAspect="1"/>
            </p:cNvSpPr>
            <p:nvPr/>
          </p:nvSpPr>
          <p:spPr>
            <a:xfrm>
              <a:off x="6209" y="9409"/>
              <a:ext cx="1848" cy="0"/>
            </a:xfrm>
            <a:prstGeom prst="line">
              <a:avLst/>
            </a:prstGeom>
            <a:ln w="12699" cap="flat" cmpd="sng">
              <a:solidFill>
                <a:srgbClr val="000000"/>
              </a:solidFill>
              <a:prstDash val="solid"/>
              <a:headEnd type="none" w="sm" len="sm"/>
              <a:tailEnd type="none" w="sm" len="sm"/>
            </a:ln>
          </p:spPr>
        </p:sp>
        <p:sp>
          <p:nvSpPr>
            <p:cNvPr id="1365061" name="直接连接符 1365060"/>
            <p:cNvSpPr>
              <a:spLocks noChangeAspect="1"/>
            </p:cNvSpPr>
            <p:nvPr/>
          </p:nvSpPr>
          <p:spPr>
            <a:xfrm flipV="1">
              <a:off x="8057" y="8598"/>
              <a:ext cx="616" cy="814"/>
            </a:xfrm>
            <a:prstGeom prst="line">
              <a:avLst/>
            </a:prstGeom>
            <a:ln w="12699" cap="flat" cmpd="sng">
              <a:solidFill>
                <a:srgbClr val="000000"/>
              </a:solidFill>
              <a:prstDash val="solid"/>
              <a:headEnd type="none" w="sm" len="sm"/>
              <a:tailEnd type="none" w="sm" len="sm"/>
            </a:ln>
          </p:spPr>
        </p:sp>
        <p:sp>
          <p:nvSpPr>
            <p:cNvPr id="1365062" name="直接连接符 1365061"/>
            <p:cNvSpPr>
              <a:spLocks noChangeAspect="1"/>
            </p:cNvSpPr>
            <p:nvPr/>
          </p:nvSpPr>
          <p:spPr>
            <a:xfrm>
              <a:off x="8668" y="8461"/>
              <a:ext cx="0" cy="139"/>
            </a:xfrm>
            <a:prstGeom prst="line">
              <a:avLst/>
            </a:prstGeom>
            <a:ln w="12699" cap="flat" cmpd="sng">
              <a:solidFill>
                <a:srgbClr val="000000"/>
              </a:solidFill>
              <a:prstDash val="solid"/>
              <a:headEnd type="none" w="sm" len="sm"/>
              <a:tailEnd type="none" w="sm" len="sm"/>
            </a:ln>
          </p:spPr>
        </p:sp>
        <p:sp>
          <p:nvSpPr>
            <p:cNvPr id="1365063" name="直接连接符 1365062"/>
            <p:cNvSpPr>
              <a:spLocks noChangeAspect="1"/>
            </p:cNvSpPr>
            <p:nvPr/>
          </p:nvSpPr>
          <p:spPr>
            <a:xfrm>
              <a:off x="8059" y="9260"/>
              <a:ext cx="0" cy="148"/>
            </a:xfrm>
            <a:prstGeom prst="line">
              <a:avLst/>
            </a:prstGeom>
            <a:ln w="12699" cap="flat" cmpd="sng">
              <a:solidFill>
                <a:srgbClr val="000000"/>
              </a:solidFill>
              <a:prstDash val="solid"/>
              <a:headEnd type="none" w="sm" len="sm"/>
              <a:tailEnd type="none" w="sm" len="sm"/>
            </a:ln>
          </p:spPr>
        </p:sp>
        <p:sp>
          <p:nvSpPr>
            <p:cNvPr id="1365064" name="直接连接符 1365063"/>
            <p:cNvSpPr>
              <a:spLocks noChangeAspect="1"/>
            </p:cNvSpPr>
            <p:nvPr/>
          </p:nvSpPr>
          <p:spPr>
            <a:xfrm flipH="1">
              <a:off x="6213" y="8458"/>
              <a:ext cx="830" cy="804"/>
            </a:xfrm>
            <a:prstGeom prst="line">
              <a:avLst/>
            </a:prstGeom>
            <a:ln w="12699" cap="flat" cmpd="sng">
              <a:solidFill>
                <a:srgbClr val="000000"/>
              </a:solidFill>
              <a:prstDash val="solid"/>
              <a:headEnd type="none" w="sm" len="sm"/>
              <a:tailEnd type="none" w="sm" len="sm"/>
            </a:ln>
          </p:spPr>
        </p:sp>
        <p:sp>
          <p:nvSpPr>
            <p:cNvPr id="1365065" name="直接连接符 1365064"/>
            <p:cNvSpPr>
              <a:spLocks noChangeAspect="1"/>
            </p:cNvSpPr>
            <p:nvPr/>
          </p:nvSpPr>
          <p:spPr>
            <a:xfrm>
              <a:off x="7032" y="8463"/>
              <a:ext cx="1635" cy="0"/>
            </a:xfrm>
            <a:prstGeom prst="line">
              <a:avLst/>
            </a:prstGeom>
            <a:ln w="12699" cap="flat" cmpd="sng">
              <a:solidFill>
                <a:srgbClr val="000000"/>
              </a:solidFill>
              <a:prstDash val="solid"/>
              <a:headEnd type="none" w="sm" len="sm"/>
              <a:tailEnd type="none" w="sm" len="sm"/>
            </a:ln>
          </p:spPr>
        </p:sp>
        <p:sp>
          <p:nvSpPr>
            <p:cNvPr id="1365066" name="直接连接符 1365065"/>
            <p:cNvSpPr>
              <a:spLocks noChangeAspect="1"/>
            </p:cNvSpPr>
            <p:nvPr/>
          </p:nvSpPr>
          <p:spPr>
            <a:xfrm>
              <a:off x="6209" y="9262"/>
              <a:ext cx="1850" cy="0"/>
            </a:xfrm>
            <a:prstGeom prst="line">
              <a:avLst/>
            </a:prstGeom>
            <a:ln w="12699" cap="flat" cmpd="sng">
              <a:solidFill>
                <a:srgbClr val="000000"/>
              </a:solidFill>
              <a:prstDash val="solid"/>
              <a:headEnd type="none" w="sm" len="sm"/>
              <a:tailEnd type="none" w="sm" len="sm"/>
            </a:ln>
          </p:spPr>
        </p:sp>
        <p:sp>
          <p:nvSpPr>
            <p:cNvPr id="1365067" name="直接连接符 1365066"/>
            <p:cNvSpPr>
              <a:spLocks noChangeAspect="1"/>
            </p:cNvSpPr>
            <p:nvPr/>
          </p:nvSpPr>
          <p:spPr>
            <a:xfrm flipH="1">
              <a:off x="8059" y="8461"/>
              <a:ext cx="609" cy="799"/>
            </a:xfrm>
            <a:prstGeom prst="line">
              <a:avLst/>
            </a:prstGeom>
            <a:ln w="12699" cap="flat" cmpd="sng">
              <a:solidFill>
                <a:srgbClr val="000000"/>
              </a:solidFill>
              <a:prstDash val="solid"/>
              <a:headEnd type="none" w="sm" len="sm"/>
              <a:tailEnd type="none" w="sm" len="sm"/>
            </a:ln>
          </p:spPr>
        </p:sp>
        <p:sp>
          <p:nvSpPr>
            <p:cNvPr id="1365068" name="椭圆 1365067"/>
            <p:cNvSpPr>
              <a:spLocks noChangeAspect="1"/>
            </p:cNvSpPr>
            <p:nvPr/>
          </p:nvSpPr>
          <p:spPr>
            <a:xfrm>
              <a:off x="7879" y="9113"/>
              <a:ext cx="101" cy="67"/>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sp>
          <p:nvSpPr>
            <p:cNvPr id="1365069" name="椭圆 1365068"/>
            <p:cNvSpPr>
              <a:spLocks noChangeAspect="1"/>
            </p:cNvSpPr>
            <p:nvPr/>
          </p:nvSpPr>
          <p:spPr>
            <a:xfrm>
              <a:off x="8363" y="8516"/>
              <a:ext cx="96" cy="64"/>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grpSp>
          <p:nvGrpSpPr>
            <p:cNvPr id="1365070" name="组合 1365069"/>
            <p:cNvGrpSpPr>
              <a:grpSpLocks noChangeAspect="1"/>
            </p:cNvGrpSpPr>
            <p:nvPr/>
          </p:nvGrpSpPr>
          <p:grpSpPr>
            <a:xfrm>
              <a:off x="6359" y="8494"/>
              <a:ext cx="2192" cy="718"/>
              <a:chOff x="3255" y="2502"/>
              <a:chExt cx="1516" cy="604"/>
            </a:xfrm>
          </p:grpSpPr>
          <p:sp>
            <p:nvSpPr>
              <p:cNvPr id="1365071" name="直接连接符 1365070"/>
              <p:cNvSpPr>
                <a:spLocks noChangeAspect="1"/>
              </p:cNvSpPr>
              <p:nvPr/>
            </p:nvSpPr>
            <p:spPr>
              <a:xfrm flipH="1">
                <a:off x="3255" y="2502"/>
                <a:ext cx="512" cy="604"/>
              </a:xfrm>
              <a:prstGeom prst="line">
                <a:avLst/>
              </a:prstGeom>
              <a:ln w="12699" cap="flat" cmpd="sng">
                <a:solidFill>
                  <a:srgbClr val="000000"/>
                </a:solidFill>
                <a:prstDash val="sysDot"/>
                <a:headEnd type="none" w="sm" len="sm"/>
                <a:tailEnd type="none" w="sm" len="sm"/>
              </a:ln>
            </p:spPr>
          </p:sp>
          <p:sp>
            <p:nvSpPr>
              <p:cNvPr id="1365072" name="直接连接符 1365071"/>
              <p:cNvSpPr>
                <a:spLocks noChangeAspect="1"/>
              </p:cNvSpPr>
              <p:nvPr/>
            </p:nvSpPr>
            <p:spPr>
              <a:xfrm>
                <a:off x="3759" y="2506"/>
                <a:ext cx="1010" cy="0"/>
              </a:xfrm>
              <a:prstGeom prst="line">
                <a:avLst/>
              </a:prstGeom>
              <a:ln w="12699" cap="flat" cmpd="sng">
                <a:solidFill>
                  <a:srgbClr val="000000"/>
                </a:solidFill>
                <a:prstDash val="sysDot"/>
                <a:headEnd type="none" w="sm" len="sm"/>
                <a:tailEnd type="none" w="sm" len="sm"/>
              </a:ln>
            </p:spPr>
          </p:sp>
          <p:sp>
            <p:nvSpPr>
              <p:cNvPr id="1365073" name="直接连接符 1365072"/>
              <p:cNvSpPr>
                <a:spLocks noChangeAspect="1"/>
              </p:cNvSpPr>
              <p:nvPr/>
            </p:nvSpPr>
            <p:spPr>
              <a:xfrm flipH="1">
                <a:off x="4389" y="2505"/>
                <a:ext cx="382" cy="599"/>
              </a:xfrm>
              <a:prstGeom prst="line">
                <a:avLst/>
              </a:prstGeom>
              <a:ln w="12699" cap="flat" cmpd="sng">
                <a:solidFill>
                  <a:srgbClr val="000000"/>
                </a:solidFill>
                <a:prstDash val="sysDot"/>
                <a:headEnd type="none" w="sm" len="sm"/>
                <a:tailEnd type="none" w="sm" len="sm"/>
              </a:ln>
            </p:spPr>
          </p:sp>
          <p:sp>
            <p:nvSpPr>
              <p:cNvPr id="1365074" name="直接连接符 1365073"/>
              <p:cNvSpPr>
                <a:spLocks noChangeAspect="1"/>
              </p:cNvSpPr>
              <p:nvPr/>
            </p:nvSpPr>
            <p:spPr>
              <a:xfrm>
                <a:off x="3259" y="3102"/>
                <a:ext cx="117" cy="0"/>
              </a:xfrm>
              <a:prstGeom prst="line">
                <a:avLst/>
              </a:prstGeom>
              <a:ln w="12699" cap="flat" cmpd="sng">
                <a:solidFill>
                  <a:srgbClr val="000000"/>
                </a:solidFill>
                <a:prstDash val="sysDot"/>
                <a:headEnd type="none" w="sm" len="sm"/>
                <a:tailEnd type="none" w="sm" len="sm"/>
              </a:ln>
            </p:spPr>
          </p:sp>
          <p:sp>
            <p:nvSpPr>
              <p:cNvPr id="1365075" name="直接连接符 1365074"/>
              <p:cNvSpPr>
                <a:spLocks noChangeAspect="1"/>
              </p:cNvSpPr>
              <p:nvPr/>
            </p:nvSpPr>
            <p:spPr>
              <a:xfrm flipV="1">
                <a:off x="3374" y="3049"/>
                <a:ext cx="42" cy="53"/>
              </a:xfrm>
              <a:prstGeom prst="line">
                <a:avLst/>
              </a:prstGeom>
              <a:ln w="12699" cap="flat" cmpd="sng">
                <a:solidFill>
                  <a:srgbClr val="000000"/>
                </a:solidFill>
                <a:prstDash val="sysDot"/>
                <a:headEnd type="none" w="sm" len="sm"/>
                <a:tailEnd type="none" w="sm" len="sm"/>
              </a:ln>
            </p:spPr>
          </p:sp>
          <p:sp>
            <p:nvSpPr>
              <p:cNvPr id="1365076" name="直接连接符 1365075"/>
              <p:cNvSpPr>
                <a:spLocks noChangeAspect="1"/>
              </p:cNvSpPr>
              <p:nvPr/>
            </p:nvSpPr>
            <p:spPr>
              <a:xfrm>
                <a:off x="3414" y="3049"/>
                <a:ext cx="293" cy="0"/>
              </a:xfrm>
              <a:prstGeom prst="line">
                <a:avLst/>
              </a:prstGeom>
              <a:ln w="12699" cap="flat" cmpd="sng">
                <a:solidFill>
                  <a:srgbClr val="000000"/>
                </a:solidFill>
                <a:prstDash val="sysDot"/>
                <a:headEnd type="none" w="sm" len="sm"/>
                <a:tailEnd type="none" w="sm" len="sm"/>
              </a:ln>
            </p:spPr>
          </p:sp>
          <p:sp>
            <p:nvSpPr>
              <p:cNvPr id="1365077" name="直接连接符 1365076"/>
              <p:cNvSpPr>
                <a:spLocks noChangeAspect="1"/>
              </p:cNvSpPr>
              <p:nvPr/>
            </p:nvSpPr>
            <p:spPr>
              <a:xfrm flipH="1">
                <a:off x="3669" y="3046"/>
                <a:ext cx="38" cy="56"/>
              </a:xfrm>
              <a:prstGeom prst="line">
                <a:avLst/>
              </a:prstGeom>
              <a:ln w="12699" cap="flat" cmpd="sng">
                <a:solidFill>
                  <a:srgbClr val="000000"/>
                </a:solidFill>
                <a:prstDash val="sysDot"/>
                <a:headEnd type="none" w="sm" len="sm"/>
                <a:tailEnd type="none" w="sm" len="sm"/>
              </a:ln>
            </p:spPr>
          </p:sp>
          <p:sp>
            <p:nvSpPr>
              <p:cNvPr id="1365078" name="直接连接符 1365077"/>
              <p:cNvSpPr>
                <a:spLocks noChangeAspect="1"/>
              </p:cNvSpPr>
              <p:nvPr/>
            </p:nvSpPr>
            <p:spPr>
              <a:xfrm>
                <a:off x="3675" y="3102"/>
                <a:ext cx="199" cy="0"/>
              </a:xfrm>
              <a:prstGeom prst="line">
                <a:avLst/>
              </a:prstGeom>
              <a:ln w="12699" cap="flat" cmpd="sng">
                <a:solidFill>
                  <a:srgbClr val="000000"/>
                </a:solidFill>
                <a:prstDash val="sysDot"/>
                <a:headEnd type="none" w="sm" len="sm"/>
                <a:tailEnd type="none" w="sm" len="sm"/>
              </a:ln>
            </p:spPr>
          </p:sp>
          <p:sp>
            <p:nvSpPr>
              <p:cNvPr id="1365079" name="直接连接符 1365078"/>
              <p:cNvSpPr>
                <a:spLocks noChangeAspect="1"/>
              </p:cNvSpPr>
              <p:nvPr/>
            </p:nvSpPr>
            <p:spPr>
              <a:xfrm flipV="1">
                <a:off x="3872" y="3051"/>
                <a:ext cx="40" cy="51"/>
              </a:xfrm>
              <a:prstGeom prst="line">
                <a:avLst/>
              </a:prstGeom>
              <a:ln w="12699" cap="flat" cmpd="sng">
                <a:solidFill>
                  <a:srgbClr val="000000"/>
                </a:solidFill>
                <a:prstDash val="sysDot"/>
                <a:headEnd type="none" w="sm" len="sm"/>
                <a:tailEnd type="none" w="sm" len="sm"/>
              </a:ln>
            </p:spPr>
          </p:sp>
          <p:sp>
            <p:nvSpPr>
              <p:cNvPr id="1365080" name="直接连接符 1365079"/>
              <p:cNvSpPr>
                <a:spLocks noChangeAspect="1"/>
              </p:cNvSpPr>
              <p:nvPr/>
            </p:nvSpPr>
            <p:spPr>
              <a:xfrm>
                <a:off x="3912" y="3049"/>
                <a:ext cx="300" cy="0"/>
              </a:xfrm>
              <a:prstGeom prst="line">
                <a:avLst/>
              </a:prstGeom>
              <a:ln w="12699" cap="flat" cmpd="sng">
                <a:solidFill>
                  <a:srgbClr val="000000"/>
                </a:solidFill>
                <a:prstDash val="sysDot"/>
                <a:headEnd type="none" w="sm" len="sm"/>
                <a:tailEnd type="none" w="sm" len="sm"/>
              </a:ln>
            </p:spPr>
          </p:sp>
          <p:sp>
            <p:nvSpPr>
              <p:cNvPr id="1365081" name="直接连接符 1365080"/>
              <p:cNvSpPr>
                <a:spLocks noChangeAspect="1"/>
              </p:cNvSpPr>
              <p:nvPr/>
            </p:nvSpPr>
            <p:spPr>
              <a:xfrm flipH="1">
                <a:off x="4182" y="3046"/>
                <a:ext cx="32" cy="56"/>
              </a:xfrm>
              <a:prstGeom prst="line">
                <a:avLst/>
              </a:prstGeom>
              <a:ln w="12699" cap="flat" cmpd="sng">
                <a:solidFill>
                  <a:srgbClr val="000000"/>
                </a:solidFill>
                <a:prstDash val="sysDot"/>
                <a:headEnd type="none" w="sm" len="sm"/>
                <a:tailEnd type="none" w="sm" len="sm"/>
              </a:ln>
            </p:spPr>
          </p:sp>
          <p:sp>
            <p:nvSpPr>
              <p:cNvPr id="1365082" name="直接连接符 1365081"/>
              <p:cNvSpPr>
                <a:spLocks noChangeAspect="1"/>
              </p:cNvSpPr>
              <p:nvPr/>
            </p:nvSpPr>
            <p:spPr>
              <a:xfrm>
                <a:off x="4184" y="3102"/>
                <a:ext cx="207" cy="0"/>
              </a:xfrm>
              <a:prstGeom prst="line">
                <a:avLst/>
              </a:prstGeom>
              <a:ln w="12699" cap="flat" cmpd="sng">
                <a:solidFill>
                  <a:srgbClr val="000000"/>
                </a:solidFill>
                <a:prstDash val="sysDot"/>
                <a:headEnd type="none" w="sm" len="sm"/>
                <a:tailEnd type="none" w="sm" len="sm"/>
              </a:ln>
            </p:spPr>
          </p:sp>
        </p:grpSp>
        <p:sp>
          <p:nvSpPr>
            <p:cNvPr id="1365083" name="椭圆 1365082"/>
            <p:cNvSpPr>
              <a:spLocks noChangeAspect="1"/>
            </p:cNvSpPr>
            <p:nvPr/>
          </p:nvSpPr>
          <p:spPr>
            <a:xfrm>
              <a:off x="7888" y="8301"/>
              <a:ext cx="102" cy="65"/>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sp>
          <p:nvSpPr>
            <p:cNvPr id="1365084" name="椭圆 1365083"/>
            <p:cNvSpPr>
              <a:spLocks noChangeAspect="1"/>
            </p:cNvSpPr>
            <p:nvPr/>
          </p:nvSpPr>
          <p:spPr>
            <a:xfrm>
              <a:off x="8375" y="7705"/>
              <a:ext cx="95" cy="65"/>
            </a:xfrm>
            <a:prstGeom prst="ellipse">
              <a:avLst/>
            </a:prstGeom>
            <a:solidFill>
              <a:srgbClr val="FFFFFF"/>
            </a:solidFill>
            <a:ln w="12699" cap="flat" cmpd="sng">
              <a:solidFill>
                <a:srgbClr val="000000"/>
              </a:solidFill>
              <a:prstDash val="solid"/>
              <a:headEnd type="none" w="med" len="med"/>
              <a:tailEnd type="none" w="med" len="med"/>
            </a:ln>
          </p:spPr>
          <p:txBody>
            <a:bodyPr/>
            <a:lstStyle/>
            <a:p>
              <a:endParaRPr lang="zh-CN" altLang="en-US"/>
            </a:p>
          </p:txBody>
        </p:sp>
        <p:grpSp>
          <p:nvGrpSpPr>
            <p:cNvPr id="1365085" name="组合 1365084"/>
            <p:cNvGrpSpPr>
              <a:grpSpLocks noChangeAspect="1"/>
            </p:cNvGrpSpPr>
            <p:nvPr/>
          </p:nvGrpSpPr>
          <p:grpSpPr>
            <a:xfrm>
              <a:off x="6369" y="7682"/>
              <a:ext cx="2194" cy="718"/>
              <a:chOff x="3262" y="1820"/>
              <a:chExt cx="1517" cy="603"/>
            </a:xfrm>
          </p:grpSpPr>
          <p:sp>
            <p:nvSpPr>
              <p:cNvPr id="1365086" name="直接连接符 1365085"/>
              <p:cNvSpPr>
                <a:spLocks noChangeAspect="1"/>
              </p:cNvSpPr>
              <p:nvPr/>
            </p:nvSpPr>
            <p:spPr>
              <a:xfrm flipH="1">
                <a:off x="3262" y="1820"/>
                <a:ext cx="512" cy="603"/>
              </a:xfrm>
              <a:prstGeom prst="line">
                <a:avLst/>
              </a:prstGeom>
              <a:ln w="12699" cap="flat" cmpd="sng">
                <a:solidFill>
                  <a:srgbClr val="000000"/>
                </a:solidFill>
                <a:prstDash val="solid"/>
                <a:headEnd type="none" w="sm" len="sm"/>
                <a:tailEnd type="none" w="sm" len="sm"/>
              </a:ln>
            </p:spPr>
          </p:sp>
          <p:sp>
            <p:nvSpPr>
              <p:cNvPr id="1365087" name="直接连接符 1365086"/>
              <p:cNvSpPr>
                <a:spLocks noChangeAspect="1"/>
              </p:cNvSpPr>
              <p:nvPr/>
            </p:nvSpPr>
            <p:spPr>
              <a:xfrm>
                <a:off x="3767" y="1823"/>
                <a:ext cx="1010" cy="0"/>
              </a:xfrm>
              <a:prstGeom prst="line">
                <a:avLst/>
              </a:prstGeom>
              <a:ln w="12699" cap="flat" cmpd="sng">
                <a:solidFill>
                  <a:srgbClr val="000000"/>
                </a:solidFill>
                <a:prstDash val="solid"/>
                <a:headEnd type="none" w="sm" len="sm"/>
                <a:tailEnd type="none" w="sm" len="sm"/>
              </a:ln>
            </p:spPr>
          </p:sp>
          <p:sp>
            <p:nvSpPr>
              <p:cNvPr id="1365088" name="直接连接符 1365087"/>
              <p:cNvSpPr>
                <a:spLocks noChangeAspect="1"/>
              </p:cNvSpPr>
              <p:nvPr/>
            </p:nvSpPr>
            <p:spPr>
              <a:xfrm flipH="1">
                <a:off x="4397" y="1822"/>
                <a:ext cx="382" cy="599"/>
              </a:xfrm>
              <a:prstGeom prst="line">
                <a:avLst/>
              </a:prstGeom>
              <a:ln w="12699" cap="flat" cmpd="sng">
                <a:solidFill>
                  <a:srgbClr val="000000"/>
                </a:solidFill>
                <a:prstDash val="solid"/>
                <a:headEnd type="none" w="sm" len="sm"/>
                <a:tailEnd type="none" w="sm" len="sm"/>
              </a:ln>
            </p:spPr>
          </p:sp>
          <p:sp>
            <p:nvSpPr>
              <p:cNvPr id="1365089" name="直接连接符 1365088"/>
              <p:cNvSpPr>
                <a:spLocks noChangeAspect="1"/>
              </p:cNvSpPr>
              <p:nvPr/>
            </p:nvSpPr>
            <p:spPr>
              <a:xfrm>
                <a:off x="3266" y="2419"/>
                <a:ext cx="118" cy="0"/>
              </a:xfrm>
              <a:prstGeom prst="line">
                <a:avLst/>
              </a:prstGeom>
              <a:ln w="12699" cap="flat" cmpd="sng">
                <a:solidFill>
                  <a:srgbClr val="000000"/>
                </a:solidFill>
                <a:prstDash val="solid"/>
                <a:headEnd type="none" w="sm" len="sm"/>
                <a:tailEnd type="none" w="sm" len="sm"/>
              </a:ln>
            </p:spPr>
          </p:sp>
          <p:sp>
            <p:nvSpPr>
              <p:cNvPr id="1365090" name="直接连接符 1365089"/>
              <p:cNvSpPr>
                <a:spLocks noChangeAspect="1"/>
              </p:cNvSpPr>
              <p:nvPr/>
            </p:nvSpPr>
            <p:spPr>
              <a:xfrm flipV="1">
                <a:off x="3382" y="2366"/>
                <a:ext cx="42" cy="53"/>
              </a:xfrm>
              <a:prstGeom prst="line">
                <a:avLst/>
              </a:prstGeom>
              <a:ln w="12699" cap="flat" cmpd="sng">
                <a:solidFill>
                  <a:srgbClr val="000000"/>
                </a:solidFill>
                <a:prstDash val="solid"/>
                <a:headEnd type="none" w="sm" len="sm"/>
                <a:tailEnd type="none" w="sm" len="sm"/>
              </a:ln>
            </p:spPr>
          </p:sp>
          <p:sp>
            <p:nvSpPr>
              <p:cNvPr id="1365091" name="直接连接符 1365090"/>
              <p:cNvSpPr>
                <a:spLocks noChangeAspect="1"/>
              </p:cNvSpPr>
              <p:nvPr/>
            </p:nvSpPr>
            <p:spPr>
              <a:xfrm>
                <a:off x="3422" y="2366"/>
                <a:ext cx="293" cy="0"/>
              </a:xfrm>
              <a:prstGeom prst="line">
                <a:avLst/>
              </a:prstGeom>
              <a:ln w="12699" cap="flat" cmpd="sng">
                <a:solidFill>
                  <a:srgbClr val="000000"/>
                </a:solidFill>
                <a:prstDash val="solid"/>
                <a:headEnd type="none" w="sm" len="sm"/>
                <a:tailEnd type="none" w="sm" len="sm"/>
              </a:ln>
            </p:spPr>
          </p:sp>
          <p:sp>
            <p:nvSpPr>
              <p:cNvPr id="1365092" name="直接连接符 1365091"/>
              <p:cNvSpPr>
                <a:spLocks noChangeAspect="1"/>
              </p:cNvSpPr>
              <p:nvPr/>
            </p:nvSpPr>
            <p:spPr>
              <a:xfrm flipH="1">
                <a:off x="3677" y="2364"/>
                <a:ext cx="38" cy="55"/>
              </a:xfrm>
              <a:prstGeom prst="line">
                <a:avLst/>
              </a:prstGeom>
              <a:ln w="12699" cap="flat" cmpd="sng">
                <a:solidFill>
                  <a:srgbClr val="000000"/>
                </a:solidFill>
                <a:prstDash val="solid"/>
                <a:headEnd type="none" w="sm" len="sm"/>
                <a:tailEnd type="none" w="sm" len="sm"/>
              </a:ln>
            </p:spPr>
          </p:sp>
          <p:sp>
            <p:nvSpPr>
              <p:cNvPr id="1365093" name="直接连接符 1365092"/>
              <p:cNvSpPr>
                <a:spLocks noChangeAspect="1"/>
              </p:cNvSpPr>
              <p:nvPr/>
            </p:nvSpPr>
            <p:spPr>
              <a:xfrm>
                <a:off x="3682" y="2419"/>
                <a:ext cx="200" cy="0"/>
              </a:xfrm>
              <a:prstGeom prst="line">
                <a:avLst/>
              </a:prstGeom>
              <a:ln w="12699" cap="flat" cmpd="sng">
                <a:solidFill>
                  <a:srgbClr val="000000"/>
                </a:solidFill>
                <a:prstDash val="solid"/>
                <a:headEnd type="none" w="sm" len="sm"/>
                <a:tailEnd type="none" w="sm" len="sm"/>
              </a:ln>
            </p:spPr>
          </p:sp>
          <p:sp>
            <p:nvSpPr>
              <p:cNvPr id="1365094" name="直接连接符 1365093"/>
              <p:cNvSpPr>
                <a:spLocks noChangeAspect="1"/>
              </p:cNvSpPr>
              <p:nvPr/>
            </p:nvSpPr>
            <p:spPr>
              <a:xfrm flipV="1">
                <a:off x="3880" y="2368"/>
                <a:ext cx="40" cy="51"/>
              </a:xfrm>
              <a:prstGeom prst="line">
                <a:avLst/>
              </a:prstGeom>
              <a:ln w="12699" cap="flat" cmpd="sng">
                <a:solidFill>
                  <a:srgbClr val="000000"/>
                </a:solidFill>
                <a:prstDash val="solid"/>
                <a:headEnd type="none" w="sm" len="sm"/>
                <a:tailEnd type="none" w="sm" len="sm"/>
              </a:ln>
            </p:spPr>
          </p:sp>
          <p:sp>
            <p:nvSpPr>
              <p:cNvPr id="1365095" name="直接连接符 1365094"/>
              <p:cNvSpPr>
                <a:spLocks noChangeAspect="1"/>
              </p:cNvSpPr>
              <p:nvPr/>
            </p:nvSpPr>
            <p:spPr>
              <a:xfrm>
                <a:off x="3920" y="2366"/>
                <a:ext cx="300" cy="0"/>
              </a:xfrm>
              <a:prstGeom prst="line">
                <a:avLst/>
              </a:prstGeom>
              <a:ln w="12699" cap="flat" cmpd="sng">
                <a:solidFill>
                  <a:srgbClr val="000000"/>
                </a:solidFill>
                <a:prstDash val="solid"/>
                <a:headEnd type="none" w="sm" len="sm"/>
                <a:tailEnd type="none" w="sm" len="sm"/>
              </a:ln>
            </p:spPr>
          </p:sp>
          <p:sp>
            <p:nvSpPr>
              <p:cNvPr id="1365096" name="直接连接符 1365095"/>
              <p:cNvSpPr>
                <a:spLocks noChangeAspect="1"/>
              </p:cNvSpPr>
              <p:nvPr/>
            </p:nvSpPr>
            <p:spPr>
              <a:xfrm flipH="1">
                <a:off x="4190" y="2364"/>
                <a:ext cx="32" cy="55"/>
              </a:xfrm>
              <a:prstGeom prst="line">
                <a:avLst/>
              </a:prstGeom>
              <a:ln w="12699" cap="flat" cmpd="sng">
                <a:solidFill>
                  <a:srgbClr val="000000"/>
                </a:solidFill>
                <a:prstDash val="solid"/>
                <a:headEnd type="none" w="sm" len="sm"/>
                <a:tailEnd type="none" w="sm" len="sm"/>
              </a:ln>
            </p:spPr>
          </p:sp>
          <p:sp>
            <p:nvSpPr>
              <p:cNvPr id="1365097" name="直接连接符 1365096"/>
              <p:cNvSpPr>
                <a:spLocks noChangeAspect="1"/>
              </p:cNvSpPr>
              <p:nvPr/>
            </p:nvSpPr>
            <p:spPr>
              <a:xfrm>
                <a:off x="4191" y="2419"/>
                <a:ext cx="208" cy="0"/>
              </a:xfrm>
              <a:prstGeom prst="line">
                <a:avLst/>
              </a:prstGeom>
              <a:ln w="12699" cap="flat" cmpd="sng">
                <a:solidFill>
                  <a:srgbClr val="000000"/>
                </a:solidFill>
                <a:prstDash val="solid"/>
                <a:headEnd type="none" w="sm" len="sm"/>
                <a:tailEnd type="none" w="sm" len="sm"/>
              </a:ln>
            </p:spPr>
          </p:sp>
        </p:grpSp>
        <p:sp>
          <p:nvSpPr>
            <p:cNvPr id="1365098" name="直接连接符 1365097"/>
            <p:cNvSpPr>
              <a:spLocks noChangeAspect="1"/>
            </p:cNvSpPr>
            <p:nvPr/>
          </p:nvSpPr>
          <p:spPr>
            <a:xfrm flipH="1" flipV="1">
              <a:off x="6235" y="8664"/>
              <a:ext cx="460" cy="212"/>
            </a:xfrm>
            <a:prstGeom prst="line">
              <a:avLst/>
            </a:prstGeom>
            <a:ln w="12699" cap="flat" cmpd="sng">
              <a:solidFill>
                <a:srgbClr val="000000"/>
              </a:solidFill>
              <a:prstDash val="solid"/>
              <a:headEnd type="none" w="sm" len="sm"/>
              <a:tailEnd type="none" w="sm" len="sm"/>
            </a:ln>
          </p:spPr>
        </p:sp>
        <p:sp>
          <p:nvSpPr>
            <p:cNvPr id="1365099" name="矩形 1365098"/>
            <p:cNvSpPr>
              <a:spLocks noChangeAspect="1"/>
            </p:cNvSpPr>
            <p:nvPr/>
          </p:nvSpPr>
          <p:spPr>
            <a:xfrm>
              <a:off x="6755" y="8018"/>
              <a:ext cx="1108" cy="420"/>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整齐的模板</a:t>
              </a:r>
              <a:endParaRPr lang="zh-CN" altLang="en-US" sz="2400" dirty="0">
                <a:latin typeface="黑体" panose="02010609060101010101" charset="-122"/>
                <a:ea typeface="黑体" panose="02010609060101010101" charset="-122"/>
              </a:endParaRPr>
            </a:p>
          </p:txBody>
        </p:sp>
        <p:sp>
          <p:nvSpPr>
            <p:cNvPr id="1365100" name="直接连接符 1365099"/>
            <p:cNvSpPr>
              <a:spLocks noChangeAspect="1"/>
            </p:cNvSpPr>
            <p:nvPr/>
          </p:nvSpPr>
          <p:spPr>
            <a:xfrm flipV="1">
              <a:off x="8413" y="7875"/>
              <a:ext cx="0" cy="641"/>
            </a:xfrm>
            <a:prstGeom prst="line">
              <a:avLst/>
            </a:prstGeom>
            <a:ln w="12699" cap="flat" cmpd="sng">
              <a:solidFill>
                <a:srgbClr val="000000"/>
              </a:solidFill>
              <a:prstDash val="solid"/>
              <a:headEnd type="none" w="sm" len="sm"/>
              <a:tailEnd type="none" w="sm" len="sm"/>
            </a:ln>
          </p:spPr>
        </p:sp>
        <p:sp>
          <p:nvSpPr>
            <p:cNvPr id="1365101" name="直接连接符 1365100"/>
            <p:cNvSpPr>
              <a:spLocks noChangeAspect="1"/>
            </p:cNvSpPr>
            <p:nvPr/>
          </p:nvSpPr>
          <p:spPr>
            <a:xfrm flipV="1">
              <a:off x="7930" y="8395"/>
              <a:ext cx="0" cy="715"/>
            </a:xfrm>
            <a:prstGeom prst="line">
              <a:avLst/>
            </a:prstGeom>
            <a:ln w="12699" cap="flat" cmpd="sng">
              <a:solidFill>
                <a:srgbClr val="000000"/>
              </a:solidFill>
              <a:prstDash val="solid"/>
              <a:headEnd type="none" w="sm" len="sm"/>
              <a:tailEnd type="none" w="sm" len="sm"/>
            </a:ln>
          </p:spPr>
        </p:sp>
        <p:sp>
          <p:nvSpPr>
            <p:cNvPr id="1365102" name="直接连接符 1365101"/>
            <p:cNvSpPr>
              <a:spLocks noChangeAspect="1"/>
            </p:cNvSpPr>
            <p:nvPr/>
          </p:nvSpPr>
          <p:spPr>
            <a:xfrm flipV="1">
              <a:off x="8413" y="7295"/>
              <a:ext cx="0" cy="415"/>
            </a:xfrm>
            <a:prstGeom prst="line">
              <a:avLst/>
            </a:prstGeom>
            <a:ln w="12699" cap="flat" cmpd="sng">
              <a:solidFill>
                <a:srgbClr val="000000"/>
              </a:solidFill>
              <a:prstDash val="solid"/>
              <a:headEnd type="stealth" w="med" len="lg"/>
              <a:tailEnd type="none" w="sm" len="sm"/>
            </a:ln>
          </p:spPr>
        </p:sp>
        <p:sp>
          <p:nvSpPr>
            <p:cNvPr id="1365103" name="直接连接符 1365102"/>
            <p:cNvSpPr>
              <a:spLocks noChangeAspect="1"/>
            </p:cNvSpPr>
            <p:nvPr/>
          </p:nvSpPr>
          <p:spPr>
            <a:xfrm flipV="1">
              <a:off x="7930" y="7295"/>
              <a:ext cx="0" cy="1008"/>
            </a:xfrm>
            <a:prstGeom prst="line">
              <a:avLst/>
            </a:prstGeom>
            <a:ln w="12699" cap="flat" cmpd="sng">
              <a:solidFill>
                <a:srgbClr val="000000"/>
              </a:solidFill>
              <a:prstDash val="solid"/>
              <a:headEnd type="stealth" w="med" len="lg"/>
              <a:tailEnd type="none" w="sm" len="sm"/>
            </a:ln>
          </p:spPr>
        </p:sp>
        <p:sp>
          <p:nvSpPr>
            <p:cNvPr id="1365104" name="矩形 1365103"/>
            <p:cNvSpPr>
              <a:spLocks noChangeAspect="1"/>
            </p:cNvSpPr>
            <p:nvPr/>
          </p:nvSpPr>
          <p:spPr>
            <a:xfrm>
              <a:off x="1962" y="6614"/>
              <a:ext cx="2770" cy="336"/>
            </a:xfrm>
            <a:prstGeom prst="rect">
              <a:avLst/>
            </a:prstGeom>
            <a:noFill/>
            <a:ln w="9525">
              <a:noFill/>
            </a:ln>
          </p:spPr>
          <p:txBody>
            <a:bodyPr lIns="92075" tIns="46038" rIns="92075" bIns="46038"/>
            <a:lstStyle/>
            <a:p>
              <a:pPr lvl="1" algn="ctr"/>
              <a:r>
                <a:rPr lang="zh-CN" altLang="en-US" sz="900" dirty="0">
                  <a:solidFill>
                    <a:srgbClr val="000000"/>
                  </a:solidFill>
                  <a:latin typeface="宋体" panose="02010600030101010101" pitchFamily="2" charset="-122"/>
                  <a:ea typeface="宋体" panose="02010600030101010101" pitchFamily="2" charset="-122"/>
                </a:rPr>
                <a:t>防错之前</a:t>
              </a:r>
              <a:endParaRPr lang="zh-CN" altLang="en-US" sz="2400" dirty="0">
                <a:latin typeface="黑体" panose="02010609060101010101" charset="-122"/>
                <a:ea typeface="黑体" panose="02010609060101010101" charset="-122"/>
              </a:endParaRPr>
            </a:p>
          </p:txBody>
        </p:sp>
        <p:sp>
          <p:nvSpPr>
            <p:cNvPr id="1365105" name="矩形 1365104"/>
            <p:cNvSpPr>
              <a:spLocks noChangeAspect="1"/>
            </p:cNvSpPr>
            <p:nvPr/>
          </p:nvSpPr>
          <p:spPr>
            <a:xfrm>
              <a:off x="5952" y="6614"/>
              <a:ext cx="2690" cy="336"/>
            </a:xfrm>
            <a:prstGeom prst="rect">
              <a:avLst/>
            </a:prstGeom>
            <a:noFill/>
            <a:ln w="9525">
              <a:noFill/>
            </a:ln>
          </p:spPr>
          <p:txBody>
            <a:bodyPr lIns="92075" tIns="46038" rIns="92075" bIns="46038"/>
            <a:lstStyle/>
            <a:p>
              <a:pPr lvl="1" algn="ctr"/>
              <a:r>
                <a:rPr lang="zh-CN" altLang="en-US" sz="900" dirty="0">
                  <a:solidFill>
                    <a:srgbClr val="000000"/>
                  </a:solidFill>
                  <a:latin typeface="宋体" panose="02010600030101010101" pitchFamily="2" charset="-122"/>
                  <a:ea typeface="宋体" panose="02010600030101010101" pitchFamily="2" charset="-122"/>
                </a:rPr>
                <a:t>防错之后</a:t>
              </a:r>
              <a:endParaRPr lang="zh-CN" altLang="en-US" sz="2400" dirty="0">
                <a:latin typeface="黑体" panose="02010609060101010101" charset="-122"/>
                <a:ea typeface="黑体" panose="02010609060101010101" charset="-122"/>
              </a:endParaRPr>
            </a:p>
          </p:txBody>
        </p:sp>
        <p:sp>
          <p:nvSpPr>
            <p:cNvPr id="1365106" name="矩形 1365105"/>
            <p:cNvSpPr>
              <a:spLocks noChangeAspect="1"/>
            </p:cNvSpPr>
            <p:nvPr/>
          </p:nvSpPr>
          <p:spPr>
            <a:xfrm>
              <a:off x="7569" y="7015"/>
              <a:ext cx="1190" cy="420"/>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定位孔</a:t>
              </a:r>
              <a:endParaRPr lang="zh-CN" altLang="en-US" sz="2400" dirty="0">
                <a:latin typeface="黑体" panose="02010609060101010101" charset="-122"/>
                <a:ea typeface="黑体" panose="02010609060101010101" charset="-122"/>
              </a:endParaRPr>
            </a:p>
          </p:txBody>
        </p:sp>
        <p:sp>
          <p:nvSpPr>
            <p:cNvPr id="1365107" name="矩形 1365106"/>
            <p:cNvSpPr>
              <a:spLocks noChangeAspect="1"/>
            </p:cNvSpPr>
            <p:nvPr/>
          </p:nvSpPr>
          <p:spPr>
            <a:xfrm>
              <a:off x="5334" y="8355"/>
              <a:ext cx="1249" cy="267"/>
            </a:xfrm>
            <a:prstGeom prst="rect">
              <a:avLst/>
            </a:prstGeom>
            <a:noFill/>
            <a:ln w="9525">
              <a:noFill/>
            </a:ln>
          </p:spPr>
          <p:txBody>
            <a:bodyPr lIns="21600" tIns="10800" rIns="21600" bIns="10800"/>
            <a:lstStyle/>
            <a:p>
              <a:pPr marL="342900" lvl="0" indent="-342900" algn="ctr"/>
              <a:r>
                <a:rPr lang="zh-CN" altLang="en-US" sz="900" dirty="0">
                  <a:solidFill>
                    <a:srgbClr val="000000"/>
                  </a:solidFill>
                  <a:latin typeface="宋体" panose="02010600030101010101" pitchFamily="2" charset="-122"/>
                  <a:ea typeface="宋体" panose="02010600030101010101" pitchFamily="2" charset="-122"/>
                </a:rPr>
                <a:t>整齐的面板线</a:t>
              </a:r>
              <a:endParaRPr lang="zh-CN" altLang="en-US" sz="2400" dirty="0">
                <a:latin typeface="黑体" panose="02010609060101010101" charset="-122"/>
                <a:ea typeface="黑体" panose="02010609060101010101" charset="-122"/>
              </a:endParaRPr>
            </a:p>
          </p:txBody>
        </p:sp>
      </p:grpSp>
      <p:sp>
        <p:nvSpPr>
          <p:cNvPr id="1365110" name="矩形 1365109"/>
          <p:cNvSpPr/>
          <p:nvPr/>
        </p:nvSpPr>
        <p:spPr>
          <a:xfrm>
            <a:off x="806450" y="920115"/>
            <a:ext cx="1851025" cy="457200"/>
          </a:xfrm>
          <a:prstGeom prst="rect">
            <a:avLst/>
          </a:prstGeom>
          <a:noFill/>
          <a:ln w="25400">
            <a:noFill/>
          </a:ln>
        </p:spPr>
        <p:txBody>
          <a:bodyPr wrap="none" anchor="t">
            <a:spAutoFit/>
          </a:bodyPr>
          <a:lstStyle/>
          <a:p>
            <a:pPr marL="342900" lvl="0" indent="-342900" eaLnBrk="0" hangingPunct="0">
              <a:spcBef>
                <a:spcPct val="50000"/>
              </a:spcBef>
            </a:pPr>
            <a:r>
              <a:rPr lang="en-US" altLang="zh-CN" sz="2400" b="1" dirty="0">
                <a:latin typeface="华文楷体" pitchFamily="2" charset="-122"/>
                <a:ea typeface="华文楷体" pitchFamily="2" charset="-122"/>
              </a:rPr>
              <a:t>7</a:t>
            </a:r>
            <a:r>
              <a:rPr lang="zh-CN" altLang="en-US" sz="2400" b="1" dirty="0">
                <a:latin typeface="华文楷体" pitchFamily="2" charset="-122"/>
                <a:ea typeface="华文楷体" pitchFamily="2" charset="-122"/>
              </a:rPr>
              <a:t>、复制原理</a:t>
            </a:r>
            <a:endParaRPr lang="zh-CN" altLang="en-US" sz="2400" b="1" dirty="0">
              <a:latin typeface="华文楷体" pitchFamily="2" charset="-122"/>
              <a:ea typeface="华文楷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42468" name="矩形 1342467"/>
          <p:cNvSpPr/>
          <p:nvPr/>
        </p:nvSpPr>
        <p:spPr>
          <a:xfrm>
            <a:off x="160020" y="859790"/>
            <a:ext cx="11463655" cy="518160"/>
          </a:xfrm>
          <a:prstGeom prst="rect">
            <a:avLst/>
          </a:prstGeom>
          <a:noFill/>
          <a:ln w="25400">
            <a:noFill/>
          </a:ln>
        </p:spPr>
        <p:txBody>
          <a:bodyPr wrap="square">
            <a:spAutoFit/>
          </a:bodyPr>
          <a:lstStyle/>
          <a:p>
            <a:pPr lvl="0"/>
            <a:r>
              <a:rPr lang="en-US" altLang="zh-CN" sz="2800" b="1" dirty="0">
                <a:latin typeface="楷体_GB2312" charset="-122"/>
                <a:ea typeface="楷体_GB2312" charset="-122"/>
              </a:rPr>
              <a:t>   </a:t>
            </a:r>
            <a:r>
              <a:rPr lang="zh-CN" altLang="en-US" sz="2800" b="1" dirty="0">
                <a:latin typeface="楷体_GB2312" charset="-122"/>
                <a:ea typeface="楷体_GB2312" charset="-122"/>
              </a:rPr>
              <a:t>错误是预期过程的任何偏离，是人们由于疏忽、无意识等偶尔犯下的。 </a:t>
            </a:r>
            <a:endParaRPr lang="zh-CN" altLang="en-US" sz="2800" b="1" dirty="0">
              <a:latin typeface="楷体_GB2312" charset="-122"/>
              <a:ea typeface="楷体_GB2312" charset="-122"/>
            </a:endParaRPr>
          </a:p>
        </p:txBody>
      </p:sp>
      <p:sp>
        <p:nvSpPr>
          <p:cNvPr id="1342484" name="文本框 1342483"/>
          <p:cNvSpPr txBox="1"/>
          <p:nvPr/>
        </p:nvSpPr>
        <p:spPr>
          <a:xfrm>
            <a:off x="713105" y="157480"/>
            <a:ext cx="1903095" cy="640080"/>
          </a:xfrm>
          <a:prstGeom prst="rect">
            <a:avLst/>
          </a:prstGeom>
          <a:noFill/>
          <a:ln w="25400">
            <a:solidFill>
              <a:srgbClr val="FF0000"/>
            </a:solidFill>
          </a:ln>
        </p:spPr>
        <p:txBody>
          <a:bodyPr wrap="square">
            <a:spAutoFit/>
          </a:bodyPr>
          <a:lstStyle/>
          <a:p>
            <a:pPr marL="342900" lvl="0" indent="-342900">
              <a:spcBef>
                <a:spcPct val="50000"/>
              </a:spcBef>
            </a:pPr>
            <a:r>
              <a:rPr lang="en-US" altLang="zh-CN" sz="3600" b="1" dirty="0">
                <a:solidFill>
                  <a:schemeClr val="tx1"/>
                </a:solidFill>
                <a:effectLst>
                  <a:outerShdw blurRad="38100" dist="19050" dir="2700000" algn="tl" rotWithShape="0">
                    <a:schemeClr val="dk1">
                      <a:alpha val="40000"/>
                    </a:schemeClr>
                  </a:outerShdw>
                </a:effectLst>
                <a:latin typeface="楷体_GB2312" charset="-122"/>
                <a:ea typeface="楷体_GB2312" charset="-122"/>
              </a:rPr>
              <a:t>1</a:t>
            </a:r>
            <a:r>
              <a:rPr lang="zh-CN" altLang="en-US" sz="3600" b="1" dirty="0">
                <a:solidFill>
                  <a:schemeClr val="tx1"/>
                </a:solidFill>
                <a:effectLst>
                  <a:outerShdw blurRad="38100" dist="19050" dir="2700000" algn="tl" rotWithShape="0">
                    <a:schemeClr val="dk1">
                      <a:alpha val="40000"/>
                    </a:schemeClr>
                  </a:outerShdw>
                </a:effectLst>
                <a:latin typeface="楷体_GB2312" charset="-122"/>
                <a:ea typeface="楷体_GB2312" charset="-122"/>
              </a:rPr>
              <a:t>、定义</a:t>
            </a:r>
            <a:endParaRPr lang="zh-CN" altLang="en-US" sz="3600" b="1" dirty="0">
              <a:solidFill>
                <a:schemeClr val="tx1"/>
              </a:solidFill>
              <a:effectLst>
                <a:outerShdw blurRad="38100" dist="19050" dir="2700000" algn="tl" rotWithShape="0">
                  <a:schemeClr val="dk1">
                    <a:alpha val="40000"/>
                  </a:schemeClr>
                </a:outerShdw>
              </a:effectLst>
              <a:latin typeface="楷体_GB2312" charset="-122"/>
              <a:ea typeface="楷体_GB2312" charset="-122"/>
            </a:endParaRPr>
          </a:p>
        </p:txBody>
      </p:sp>
      <p:sp>
        <p:nvSpPr>
          <p:cNvPr id="1342485" name="文本框 1342484"/>
          <p:cNvSpPr txBox="1"/>
          <p:nvPr/>
        </p:nvSpPr>
        <p:spPr>
          <a:xfrm>
            <a:off x="1332230" y="1543685"/>
            <a:ext cx="9744075" cy="944880"/>
          </a:xfrm>
          <a:prstGeom prst="rect">
            <a:avLst/>
          </a:prstGeom>
          <a:noFill/>
          <a:ln w="25400">
            <a:noFill/>
          </a:ln>
        </p:spPr>
        <p:txBody>
          <a:bodyPr wrap="square">
            <a:spAutoFit/>
          </a:bodyPr>
          <a:lstStyle/>
          <a:p>
            <a:pPr lvl="0">
              <a:buChar char="•"/>
            </a:pPr>
            <a:r>
              <a:rPr lang="zh-CN" altLang="en-US" sz="2800" b="1" dirty="0">
                <a:latin typeface="楷体_GB2312" charset="-122"/>
                <a:ea typeface="楷体_GB2312" charset="-122"/>
              </a:rPr>
              <a:t>人们犯错是自然事件，是人都会犯错，无意识的错误不仅是可能的，而且是难以避免的。 </a:t>
            </a:r>
            <a:endParaRPr lang="zh-CN" altLang="en-US" sz="2800" b="1" dirty="0">
              <a:latin typeface="楷体_GB2312" charset="-122"/>
              <a:ea typeface="楷体_GB2312" charset="-122"/>
            </a:endParaRPr>
          </a:p>
        </p:txBody>
      </p:sp>
      <p:sp>
        <p:nvSpPr>
          <p:cNvPr id="1342486" name="文本框 1342485"/>
          <p:cNvSpPr txBox="1"/>
          <p:nvPr/>
        </p:nvSpPr>
        <p:spPr>
          <a:xfrm>
            <a:off x="1331913" y="2694305"/>
            <a:ext cx="6913562" cy="518160"/>
          </a:xfrm>
          <a:prstGeom prst="rect">
            <a:avLst/>
          </a:prstGeom>
          <a:noFill/>
          <a:ln w="25400">
            <a:noFill/>
          </a:ln>
        </p:spPr>
        <p:txBody>
          <a:bodyPr>
            <a:spAutoFit/>
          </a:bodyPr>
          <a:lstStyle/>
          <a:p>
            <a:pPr lvl="0">
              <a:spcBef>
                <a:spcPct val="50000"/>
              </a:spcBef>
              <a:buChar char="•"/>
            </a:pPr>
            <a:r>
              <a:rPr lang="zh-CN" altLang="en-US" sz="2800" b="1" dirty="0">
                <a:latin typeface="楷体_GB2312" charset="-122"/>
                <a:ea typeface="楷体_GB2312" charset="-122"/>
              </a:rPr>
              <a:t>机器并不是不犯错误。</a:t>
            </a:r>
            <a:endParaRPr lang="zh-CN" altLang="en-US" sz="2800" b="1" dirty="0">
              <a:latin typeface="楷体_GB2312" charset="-122"/>
              <a:ea typeface="楷体_GB2312" charset="-122"/>
            </a:endParaRPr>
          </a:p>
        </p:txBody>
      </p:sp>
      <p:sp>
        <p:nvSpPr>
          <p:cNvPr id="1360900" name="矩形 1360899"/>
          <p:cNvSpPr/>
          <p:nvPr/>
        </p:nvSpPr>
        <p:spPr>
          <a:xfrm>
            <a:off x="674053" y="4330065"/>
            <a:ext cx="5903912" cy="1615440"/>
          </a:xfrm>
          <a:prstGeom prst="rect">
            <a:avLst/>
          </a:prstGeom>
          <a:noFill/>
          <a:ln w="25400">
            <a:noFill/>
          </a:ln>
        </p:spPr>
        <p:txBody>
          <a:bodyPr>
            <a:spAutoFit/>
          </a:bodyPr>
          <a:lstStyle/>
          <a:p>
            <a:pPr marL="342900" lvl="0" indent="-342900"/>
            <a:r>
              <a:rPr lang="zh-CN" altLang="en-US" sz="2800" b="1" dirty="0">
                <a:latin typeface="楷体_GB2312" charset="-122"/>
                <a:ea typeface="楷体_GB2312" charset="-122"/>
              </a:rPr>
              <a:t>缺陷是错误的后果。</a:t>
            </a:r>
            <a:r>
              <a:rPr lang="zh-CN" altLang="en-US" sz="2400" b="1" dirty="0">
                <a:latin typeface="楷体_GB2312" charset="-122"/>
                <a:ea typeface="楷体_GB2312" charset="-122"/>
              </a:rPr>
              <a:t> </a:t>
            </a:r>
            <a:endParaRPr lang="zh-CN" altLang="en-US" sz="2400" b="1" dirty="0">
              <a:latin typeface="楷体_GB2312" charset="-122"/>
              <a:ea typeface="楷体_GB2312" charset="-122"/>
            </a:endParaRPr>
          </a:p>
          <a:p>
            <a:pPr marL="342900" lvl="0" indent="-342900"/>
            <a:endParaRPr lang="zh-CN" altLang="en-US" sz="2400" b="1" dirty="0">
              <a:latin typeface="楷体_GB2312" charset="-122"/>
              <a:ea typeface="楷体_GB2312" charset="-122"/>
            </a:endParaRPr>
          </a:p>
          <a:p>
            <a:pPr marL="342900" lvl="0" indent="-342900"/>
            <a:r>
              <a:rPr lang="en-US" altLang="zh-CN" sz="2400" b="1" dirty="0">
                <a:latin typeface="楷体_GB2312" charset="-122"/>
                <a:ea typeface="楷体_GB2312" charset="-122"/>
              </a:rPr>
              <a:t>–</a:t>
            </a:r>
            <a:r>
              <a:rPr lang="zh-CN" altLang="en-US" sz="2400" b="1" dirty="0">
                <a:latin typeface="楷体_GB2312" charset="-122"/>
                <a:ea typeface="楷体_GB2312" charset="-122"/>
              </a:rPr>
              <a:t>所有的缺陷由错误产生； </a:t>
            </a:r>
            <a:endParaRPr lang="zh-CN" altLang="en-US" sz="2400" b="1" dirty="0">
              <a:latin typeface="楷体_GB2312" charset="-122"/>
              <a:ea typeface="楷体_GB2312" charset="-122"/>
            </a:endParaRPr>
          </a:p>
          <a:p>
            <a:pPr marL="342900" lvl="0" indent="-342900"/>
            <a:r>
              <a:rPr lang="en-US" altLang="zh-CN" sz="2400" b="1" dirty="0">
                <a:latin typeface="楷体_GB2312" charset="-122"/>
                <a:ea typeface="楷体_GB2312" charset="-122"/>
              </a:rPr>
              <a:t>–</a:t>
            </a:r>
            <a:r>
              <a:rPr lang="zh-CN" altLang="en-US" sz="2400" b="1" dirty="0">
                <a:latin typeface="楷体_GB2312" charset="-122"/>
                <a:ea typeface="楷体_GB2312" charset="-122"/>
              </a:rPr>
              <a:t>不是所有的错误都产生缺陷。</a:t>
            </a:r>
            <a:endParaRPr lang="zh-CN" altLang="en-US" sz="2400" b="1" dirty="0">
              <a:latin typeface="楷体_GB2312" charset="-122"/>
              <a:ea typeface="楷体_GB2312" charset="-122"/>
            </a:endParaRPr>
          </a:p>
        </p:txBody>
      </p:sp>
      <p:sp>
        <p:nvSpPr>
          <p:cNvPr id="1360910" name="文本框 1360909"/>
          <p:cNvSpPr txBox="1"/>
          <p:nvPr/>
        </p:nvSpPr>
        <p:spPr>
          <a:xfrm>
            <a:off x="684530" y="3361055"/>
            <a:ext cx="3239770"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rPr>
              <a:t>2、错误与缺陷</a:t>
            </a:r>
            <a:endParaRPr lang="zh-CN" altLang="en-US" sz="3200" dirty="0">
              <a:latin typeface="黑体" panose="02010609060101010101" charset="-122"/>
              <a:ea typeface="黑体" panose="02010609060101010101" charset="-122"/>
            </a:endParaRPr>
          </a:p>
        </p:txBody>
      </p:sp>
      <p:sp>
        <p:nvSpPr>
          <p:cNvPr id="1360918" name="文本框 1360917"/>
          <p:cNvSpPr txBox="1"/>
          <p:nvPr/>
        </p:nvSpPr>
        <p:spPr>
          <a:xfrm>
            <a:off x="5779770" y="2941955"/>
            <a:ext cx="792163" cy="1555750"/>
          </a:xfrm>
          <a:prstGeom prst="rect">
            <a:avLst/>
          </a:prstGeom>
          <a:noFill/>
          <a:ln w="25400">
            <a:noFill/>
          </a:ln>
        </p:spPr>
        <p:txBody>
          <a:bodyPr>
            <a:spAutoFit/>
          </a:bodyPr>
          <a:lstStyle/>
          <a:p>
            <a:pPr marL="342900" lvl="0" indent="-342900">
              <a:spcBef>
                <a:spcPct val="50000"/>
              </a:spcBef>
            </a:pPr>
            <a:r>
              <a:rPr lang="en-US" altLang="zh-CN" sz="9600" b="1">
                <a:latin typeface="黑体" panose="02010609060101010101" charset="-122"/>
                <a:ea typeface="黑体" panose="02010609060101010101" charset="-122"/>
              </a:rPr>
              <a:t>=</a:t>
            </a:r>
            <a:endParaRPr lang="en-US" altLang="zh-CN" sz="9600" b="1">
              <a:latin typeface="黑体" panose="02010609060101010101" charset="-122"/>
              <a:ea typeface="黑体" panose="02010609060101010101" charset="-122"/>
            </a:endParaRPr>
          </a:p>
        </p:txBody>
      </p:sp>
      <p:grpSp>
        <p:nvGrpSpPr>
          <p:cNvPr id="3" name="组合 2"/>
          <p:cNvGrpSpPr/>
          <p:nvPr/>
        </p:nvGrpSpPr>
        <p:grpSpPr>
          <a:xfrm>
            <a:off x="4585335" y="2997835"/>
            <a:ext cx="3237865" cy="1310640"/>
            <a:chOff x="4253" y="6698"/>
            <a:chExt cx="5099" cy="2064"/>
          </a:xfrm>
        </p:grpSpPr>
        <p:grpSp>
          <p:nvGrpSpPr>
            <p:cNvPr id="1360911" name="组合 1360910"/>
            <p:cNvGrpSpPr/>
            <p:nvPr/>
          </p:nvGrpSpPr>
          <p:grpSpPr>
            <a:xfrm>
              <a:off x="4253" y="7378"/>
              <a:ext cx="1812" cy="907"/>
              <a:chOff x="3152" y="2115"/>
              <a:chExt cx="725" cy="363"/>
            </a:xfrm>
          </p:grpSpPr>
          <p:sp>
            <p:nvSpPr>
              <p:cNvPr id="1360912" name="矩形 1360911"/>
              <p:cNvSpPr/>
              <p:nvPr/>
            </p:nvSpPr>
            <p:spPr>
              <a:xfrm>
                <a:off x="3152"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a:p>
            </p:txBody>
          </p:sp>
          <p:sp>
            <p:nvSpPr>
              <p:cNvPr id="1360913" name="文本框 1360912"/>
              <p:cNvSpPr txBox="1"/>
              <p:nvPr/>
            </p:nvSpPr>
            <p:spPr>
              <a:xfrm>
                <a:off x="3198" y="2160"/>
                <a:ext cx="635" cy="288"/>
              </a:xfrm>
              <a:prstGeom prst="rect">
                <a:avLst/>
              </a:prstGeom>
              <a:noFill/>
              <a:ln w="25400">
                <a:noFill/>
              </a:ln>
            </p:spPr>
            <p:txBody>
              <a:bodyPr>
                <a:spAutoFit/>
              </a:bodyPr>
              <a:lstStyle/>
              <a:p>
                <a:pPr marL="342900" lvl="0" indent="-342900" algn="ctr">
                  <a:spcBef>
                    <a:spcPct val="50000"/>
                  </a:spcBef>
                </a:pPr>
                <a:r>
                  <a:rPr lang="zh-CN" altLang="en-US" sz="2400" dirty="0">
                    <a:latin typeface="黑体" panose="02010609060101010101" charset="-122"/>
                    <a:ea typeface="黑体" panose="02010609060101010101" charset="-122"/>
                  </a:rPr>
                  <a:t>错误</a:t>
                </a:r>
                <a:endParaRPr lang="zh-CN" altLang="en-US" sz="2400" dirty="0">
                  <a:latin typeface="黑体" panose="02010609060101010101" charset="-122"/>
                  <a:ea typeface="黑体" panose="02010609060101010101" charset="-122"/>
                </a:endParaRPr>
              </a:p>
            </p:txBody>
          </p:sp>
        </p:grpSp>
        <p:grpSp>
          <p:nvGrpSpPr>
            <p:cNvPr id="1360914" name="组合 1360913"/>
            <p:cNvGrpSpPr/>
            <p:nvPr/>
          </p:nvGrpSpPr>
          <p:grpSpPr>
            <a:xfrm>
              <a:off x="7540" y="7378"/>
              <a:ext cx="1813" cy="907"/>
              <a:chOff x="4467" y="2115"/>
              <a:chExt cx="725" cy="363"/>
            </a:xfrm>
          </p:grpSpPr>
          <p:sp>
            <p:nvSpPr>
              <p:cNvPr id="1360915" name="矩形 1360914"/>
              <p:cNvSpPr/>
              <p:nvPr/>
            </p:nvSpPr>
            <p:spPr>
              <a:xfrm>
                <a:off x="4467"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a:p>
            </p:txBody>
          </p:sp>
          <p:sp>
            <p:nvSpPr>
              <p:cNvPr id="1360916" name="文本框 1360915"/>
              <p:cNvSpPr txBox="1"/>
              <p:nvPr/>
            </p:nvSpPr>
            <p:spPr>
              <a:xfrm>
                <a:off x="4513" y="2160"/>
                <a:ext cx="635" cy="288"/>
              </a:xfrm>
              <a:prstGeom prst="rect">
                <a:avLst/>
              </a:prstGeom>
              <a:noFill/>
              <a:ln w="25400">
                <a:noFill/>
              </a:ln>
            </p:spPr>
            <p:txBody>
              <a:bodyPr>
                <a:spAutoFit/>
              </a:bodyPr>
              <a:lstStyle/>
              <a:p>
                <a:pPr marL="342900" lvl="0" indent="-342900" algn="ctr">
                  <a:spcBef>
                    <a:spcPct val="50000"/>
                  </a:spcBef>
                </a:pPr>
                <a:r>
                  <a:rPr lang="zh-CN" altLang="en-US" sz="2400" dirty="0">
                    <a:latin typeface="黑体" panose="02010609060101010101" charset="-122"/>
                    <a:ea typeface="黑体" panose="02010609060101010101" charset="-122"/>
                  </a:rPr>
                  <a:t>缺陷</a:t>
                </a:r>
                <a:endParaRPr lang="zh-CN" altLang="en-US" sz="2400" dirty="0">
                  <a:latin typeface="黑体" panose="02010609060101010101" charset="-122"/>
                  <a:ea typeface="黑体" panose="02010609060101010101" charset="-122"/>
                </a:endParaRPr>
              </a:p>
            </p:txBody>
          </p:sp>
        </p:grpSp>
        <p:sp>
          <p:nvSpPr>
            <p:cNvPr id="1360919" name="文本框 1360918"/>
            <p:cNvSpPr txBox="1"/>
            <p:nvPr/>
          </p:nvSpPr>
          <p:spPr>
            <a:xfrm>
              <a:off x="6065" y="6698"/>
              <a:ext cx="1475" cy="2065"/>
            </a:xfrm>
            <a:prstGeom prst="rect">
              <a:avLst/>
            </a:prstGeom>
            <a:noFill/>
            <a:ln w="25400">
              <a:noFill/>
            </a:ln>
          </p:spPr>
          <p:txBody>
            <a:bodyPr>
              <a:spAutoFit/>
            </a:bodyPr>
            <a:lstStyle/>
            <a:p>
              <a:pPr marL="342900" lvl="0" indent="-342900">
                <a:spcBef>
                  <a:spcPct val="50000"/>
                </a:spcBef>
              </a:pPr>
              <a:r>
                <a:rPr lang="zh-CN" altLang="en-US" sz="8000" b="1" dirty="0">
                  <a:solidFill>
                    <a:srgbClr val="E20212"/>
                  </a:solidFill>
                  <a:latin typeface="黑体" panose="02010609060101010101" charset="-122"/>
                  <a:ea typeface="黑体" panose="02010609060101010101" charset="-122"/>
                </a:rPr>
                <a:t>？</a:t>
              </a:r>
              <a:endParaRPr lang="zh-CN" altLang="en-US" sz="8000" b="1" dirty="0">
                <a:solidFill>
                  <a:srgbClr val="E20212"/>
                </a:solidFill>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42468"/>
                                        </p:tgtEl>
                                        <p:attrNameLst>
                                          <p:attrName>style.visibility</p:attrName>
                                        </p:attrNameLst>
                                      </p:cBhvr>
                                      <p:to>
                                        <p:strVal val="visible"/>
                                      </p:to>
                                    </p:set>
                                    <p:anim calcmode="lin" valueType="num">
                                      <p:cBhvr additive="base">
                                        <p:cTn id="7" dur="500" fill="hold"/>
                                        <p:tgtEl>
                                          <p:spTgt spid="1342468"/>
                                        </p:tgtEl>
                                        <p:attrNameLst>
                                          <p:attrName>ppt_x</p:attrName>
                                        </p:attrNameLst>
                                      </p:cBhvr>
                                      <p:tavLst>
                                        <p:tav tm="0">
                                          <p:val>
                                            <p:strVal val="1+#ppt_w/2"/>
                                          </p:val>
                                        </p:tav>
                                        <p:tav tm="100000">
                                          <p:val>
                                            <p:strVal val="#ppt_x"/>
                                          </p:val>
                                        </p:tav>
                                      </p:tavLst>
                                    </p:anim>
                                    <p:anim calcmode="lin" valueType="num">
                                      <p:cBhvr additive="base">
                                        <p:cTn id="8" dur="500" fill="hold"/>
                                        <p:tgtEl>
                                          <p:spTgt spid="13424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2485"/>
                                        </p:tgtEl>
                                        <p:attrNameLst>
                                          <p:attrName>style.visibility</p:attrName>
                                        </p:attrNameLst>
                                      </p:cBhvr>
                                      <p:to>
                                        <p:strVal val="visible"/>
                                      </p:to>
                                    </p:set>
                                    <p:anim calcmode="lin" valueType="num">
                                      <p:cBhvr additive="base">
                                        <p:cTn id="13" dur="1000" fill="hold"/>
                                        <p:tgtEl>
                                          <p:spTgt spid="1342485"/>
                                        </p:tgtEl>
                                        <p:attrNameLst>
                                          <p:attrName>ppt_x</p:attrName>
                                        </p:attrNameLst>
                                      </p:cBhvr>
                                      <p:tavLst>
                                        <p:tav tm="0">
                                          <p:val>
                                            <p:strVal val="0-#ppt_w/2"/>
                                          </p:val>
                                        </p:tav>
                                        <p:tav tm="100000">
                                          <p:val>
                                            <p:strVal val="#ppt_x"/>
                                          </p:val>
                                        </p:tav>
                                      </p:tavLst>
                                    </p:anim>
                                    <p:anim calcmode="lin" valueType="num">
                                      <p:cBhvr additive="base">
                                        <p:cTn id="14" dur="1000" fill="hold"/>
                                        <p:tgtEl>
                                          <p:spTgt spid="13424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2486"/>
                                        </p:tgtEl>
                                        <p:attrNameLst>
                                          <p:attrName>style.visibility</p:attrName>
                                        </p:attrNameLst>
                                      </p:cBhvr>
                                      <p:to>
                                        <p:strVal val="visible"/>
                                      </p:to>
                                    </p:set>
                                    <p:anim calcmode="lin" valueType="num">
                                      <p:cBhvr additive="base">
                                        <p:cTn id="19" dur="1000" fill="hold"/>
                                        <p:tgtEl>
                                          <p:spTgt spid="1342486"/>
                                        </p:tgtEl>
                                        <p:attrNameLst>
                                          <p:attrName>ppt_x</p:attrName>
                                        </p:attrNameLst>
                                      </p:cBhvr>
                                      <p:tavLst>
                                        <p:tav tm="0">
                                          <p:val>
                                            <p:strVal val="0-#ppt_w/2"/>
                                          </p:val>
                                        </p:tav>
                                        <p:tav tm="100000">
                                          <p:val>
                                            <p:strVal val="#ppt_x"/>
                                          </p:val>
                                        </p:tav>
                                      </p:tavLst>
                                    </p:anim>
                                    <p:anim calcmode="lin" valueType="num">
                                      <p:cBhvr additive="base">
                                        <p:cTn id="20" dur="1000" fill="hold"/>
                                        <p:tgtEl>
                                          <p:spTgt spid="134248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360918"/>
                                        </p:tgtEl>
                                        <p:attrNameLst>
                                          <p:attrName>style.visibility</p:attrName>
                                        </p:attrNameLst>
                                      </p:cBhvr>
                                      <p:to>
                                        <p:strVal val="visible"/>
                                      </p:to>
                                    </p:set>
                                    <p:animEffect transition="in" filter="slide(fromLeft)">
                                      <p:cBhvr>
                                        <p:cTn id="24" dur="500"/>
                                        <p:tgtEl>
                                          <p:spTgt spid="13609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60900"/>
                                        </p:tgtEl>
                                        <p:attrNameLst>
                                          <p:attrName>style.visibility</p:attrName>
                                        </p:attrNameLst>
                                      </p:cBhvr>
                                      <p:to>
                                        <p:strVal val="visible"/>
                                      </p:to>
                                    </p:set>
                                    <p:anim calcmode="lin" valueType="num">
                                      <p:cBhvr additive="base">
                                        <p:cTn id="29" dur="500" fill="hold"/>
                                        <p:tgtEl>
                                          <p:spTgt spid="1360900"/>
                                        </p:tgtEl>
                                        <p:attrNameLst>
                                          <p:attrName>ppt_x</p:attrName>
                                        </p:attrNameLst>
                                      </p:cBhvr>
                                      <p:tavLst>
                                        <p:tav tm="0">
                                          <p:val>
                                            <p:strVal val="#ppt_x"/>
                                          </p:val>
                                        </p:tav>
                                        <p:tav tm="100000">
                                          <p:val>
                                            <p:strVal val="#ppt_x"/>
                                          </p:val>
                                        </p:tav>
                                      </p:tavLst>
                                    </p:anim>
                                    <p:anim calcmode="lin" valueType="num">
                                      <p:cBhvr additive="base">
                                        <p:cTn id="30" dur="500" fill="hold"/>
                                        <p:tgtEl>
                                          <p:spTgt spid="136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8" grpId="0"/>
      <p:bldP spid="1342485" grpId="0"/>
      <p:bldP spid="1342486" grpId="0"/>
      <p:bldP spid="1360900" grpId="0"/>
      <p:bldP spid="13609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88196" name="文本框 1288195"/>
          <p:cNvSpPr txBox="1"/>
          <p:nvPr/>
        </p:nvSpPr>
        <p:spPr>
          <a:xfrm>
            <a:off x="752475" y="1173480"/>
            <a:ext cx="10913110" cy="1529715"/>
          </a:xfrm>
          <a:prstGeom prst="rect">
            <a:avLst/>
          </a:prstGeom>
          <a:noFill/>
          <a:ln w="9525">
            <a:no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rPr>
              <a:t>8</a:t>
            </a:r>
            <a:r>
              <a:rPr lang="zh-CN" altLang="en-US" sz="2400" b="1" dirty="0">
                <a:latin typeface="华文楷体" pitchFamily="2" charset="-122"/>
                <a:ea typeface="华文楷体" pitchFamily="2" charset="-122"/>
              </a:rPr>
              <a:t>、层别原理</a:t>
            </a:r>
            <a:endParaRPr lang="zh-CN" altLang="en-US" sz="2400" b="1">
              <a:latin typeface="华文楷体" pitchFamily="2" charset="-122"/>
              <a:ea typeface="华文楷体" pitchFamily="2" charset="-122"/>
            </a:endParaRPr>
          </a:p>
          <a:p>
            <a:pPr lvl="0" eaLnBrk="0" hangingPunct="0">
              <a:spcBef>
                <a:spcPct val="50000"/>
              </a:spcBef>
            </a:pPr>
            <a:r>
              <a:rPr lang="zh-CN" altLang="en-US" sz="2000" b="1" dirty="0">
                <a:latin typeface="华文楷体" pitchFamily="2" charset="-122"/>
                <a:ea typeface="华文楷体" pitchFamily="2" charset="-122"/>
              </a:rPr>
              <a:t>    </a:t>
            </a:r>
            <a:r>
              <a:rPr lang="zh-CN" altLang="en-US" sz="2200" b="1" dirty="0">
                <a:latin typeface="华文楷体" pitchFamily="2" charset="-122"/>
                <a:ea typeface="华文楷体" pitchFamily="2" charset="-122"/>
              </a:rPr>
              <a:t>充分运用各种感官将不同的作业进行区分。</a:t>
            </a:r>
            <a:endParaRPr lang="zh-CN" altLang="en-US" sz="2200" b="1" dirty="0">
              <a:latin typeface="华文楷体" pitchFamily="2" charset="-122"/>
              <a:ea typeface="华文楷体" pitchFamily="2" charset="-122"/>
            </a:endParaRPr>
          </a:p>
          <a:p>
            <a:pPr lvl="0" eaLnBrk="0" hangingPunct="0">
              <a:lnSpc>
                <a:spcPct val="120000"/>
              </a:lnSpc>
              <a:spcBef>
                <a:spcPct val="50000"/>
              </a:spcBef>
            </a:pPr>
            <a:r>
              <a:rPr lang="zh-CN" altLang="en-US" sz="2200" b="1" dirty="0">
                <a:latin typeface="华文楷体" pitchFamily="2" charset="-122"/>
                <a:ea typeface="华文楷体" pitchFamily="2" charset="-122"/>
              </a:rPr>
              <a:t>    如：不同颜色的标示：将不良品挂上“红色”标签，将重修品挂上“黄色”标签等</a:t>
            </a:r>
            <a:endParaRPr lang="zh-CN" altLang="en-US" sz="2200" b="1">
              <a:latin typeface="华文楷体" pitchFamily="2" charset="-122"/>
              <a:ea typeface="华文楷体" pitchFamily="2" charset="-122"/>
            </a:endParaRPr>
          </a:p>
        </p:txBody>
      </p:sp>
      <p:sp>
        <p:nvSpPr>
          <p:cNvPr id="1288200" name="矩形 1288199"/>
          <p:cNvSpPr/>
          <p:nvPr/>
        </p:nvSpPr>
        <p:spPr>
          <a:xfrm>
            <a:off x="681038" y="3334068"/>
            <a:ext cx="5616575" cy="1552575"/>
          </a:xfrm>
          <a:prstGeom prst="rect">
            <a:avLst/>
          </a:prstGeom>
          <a:noFill/>
          <a:ln w="25400">
            <a:noFill/>
          </a:ln>
        </p:spPr>
        <p:txBody>
          <a:bodyPr>
            <a:spAutoFit/>
          </a:bodyPr>
          <a:lstStyle/>
          <a:p>
            <a:pPr marL="342900" lvl="0" indent="-342900"/>
            <a:r>
              <a:rPr lang="zh-CN" altLang="en-US" sz="2400" b="1" dirty="0">
                <a:latin typeface="华文楷体" pitchFamily="2" charset="-122"/>
                <a:ea typeface="华文楷体" pitchFamily="2" charset="-122"/>
              </a:rPr>
              <a:t>人类对颜色的共通认识是：</a:t>
            </a:r>
            <a:endParaRPr lang="zh-CN" altLang="en-US" sz="2400" b="1" dirty="0">
              <a:latin typeface="华文楷体" pitchFamily="2" charset="-122"/>
              <a:ea typeface="华文楷体" pitchFamily="2" charset="-122"/>
            </a:endParaRPr>
          </a:p>
          <a:p>
            <a:pPr marL="342900" lvl="0" indent="-342900"/>
            <a:r>
              <a:rPr lang="zh-CN" altLang="en-US" sz="2400" b="1" dirty="0">
                <a:solidFill>
                  <a:srgbClr val="00FF00"/>
                </a:solidFill>
                <a:latin typeface="华文楷体" pitchFamily="2" charset="-122"/>
                <a:ea typeface="华文楷体" pitchFamily="2" charset="-122"/>
              </a:rPr>
              <a:t>绿色：表示“安全”或“良好” </a:t>
            </a:r>
            <a:endParaRPr lang="zh-CN" altLang="en-US" sz="2400" b="1" dirty="0">
              <a:solidFill>
                <a:srgbClr val="00FF00"/>
              </a:solidFill>
              <a:latin typeface="华文楷体" pitchFamily="2" charset="-122"/>
              <a:ea typeface="华文楷体" pitchFamily="2" charset="-122"/>
            </a:endParaRPr>
          </a:p>
          <a:p>
            <a:pPr marL="342900" lvl="0" indent="-342900"/>
            <a:r>
              <a:rPr lang="zh-CN" altLang="en-US" sz="2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rPr>
              <a:t>黄色：表示“警示，注意” 或“重修品”</a:t>
            </a:r>
            <a:endParaRPr lang="zh-CN" altLang="en-US" sz="2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endParaRPr>
          </a:p>
          <a:p>
            <a:pPr marL="342900" lvl="0" indent="-342900"/>
            <a:r>
              <a:rPr lang="zh-CN" altLang="en-US" sz="2400" b="1" dirty="0">
                <a:solidFill>
                  <a:srgbClr val="FD0303"/>
                </a:solidFill>
                <a:latin typeface="华文楷体" pitchFamily="2" charset="-122"/>
                <a:ea typeface="华文楷体" pitchFamily="2" charset="-122"/>
              </a:rPr>
              <a:t>红色：表示“危险”或“不良品”</a:t>
            </a:r>
            <a:endParaRPr lang="zh-CN" altLang="en-US" sz="2400" b="1" dirty="0">
              <a:solidFill>
                <a:srgbClr val="FD0303"/>
              </a:solidFill>
              <a:latin typeface="华文楷体" pitchFamily="2" charset="-122"/>
              <a:ea typeface="华文楷体" pitchFamily="2" charset="-122"/>
            </a:endParaRPr>
          </a:p>
        </p:txBody>
      </p:sp>
      <p:pic>
        <p:nvPicPr>
          <p:cNvPr id="1288202" name="图片 1288201" descr="u=1463919300,2634363949&amp;fm=23&amp;gp=0"/>
          <p:cNvPicPr>
            <a:picLocks noChangeAspect="1"/>
          </p:cNvPicPr>
          <p:nvPr/>
        </p:nvPicPr>
        <p:blipFill>
          <a:blip r:embed="rId1"/>
          <a:stretch>
            <a:fillRect/>
          </a:stretch>
        </p:blipFill>
        <p:spPr>
          <a:xfrm>
            <a:off x="6525895" y="2703195"/>
            <a:ext cx="3827145" cy="366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8200"/>
                                        </p:tgtEl>
                                        <p:attrNameLst>
                                          <p:attrName>style.visibility</p:attrName>
                                        </p:attrNameLst>
                                      </p:cBhvr>
                                      <p:to>
                                        <p:strVal val="visible"/>
                                      </p:to>
                                    </p:set>
                                    <p:anim calcmode="lin" valueType="num">
                                      <p:cBhvr additive="base">
                                        <p:cTn id="7" dur="500" fill="hold"/>
                                        <p:tgtEl>
                                          <p:spTgt spid="1288200"/>
                                        </p:tgtEl>
                                        <p:attrNameLst>
                                          <p:attrName>ppt_x</p:attrName>
                                        </p:attrNameLst>
                                      </p:cBhvr>
                                      <p:tavLst>
                                        <p:tav tm="0">
                                          <p:val>
                                            <p:strVal val="#ppt_x"/>
                                          </p:val>
                                        </p:tav>
                                        <p:tav tm="100000">
                                          <p:val>
                                            <p:strVal val="#ppt_x"/>
                                          </p:val>
                                        </p:tav>
                                      </p:tavLst>
                                    </p:anim>
                                    <p:anim calcmode="lin" valueType="num">
                                      <p:cBhvr additive="base">
                                        <p:cTn id="8" dur="500" fill="hold"/>
                                        <p:tgtEl>
                                          <p:spTgt spid="12882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88202"/>
                                        </p:tgtEl>
                                        <p:attrNameLst>
                                          <p:attrName>style.visibility</p:attrName>
                                        </p:attrNameLst>
                                      </p:cBhvr>
                                      <p:to>
                                        <p:strVal val="visible"/>
                                      </p:to>
                                    </p:set>
                                    <p:anim calcmode="lin" valueType="num">
                                      <p:cBhvr additive="base">
                                        <p:cTn id="12" dur="500" fill="hold"/>
                                        <p:tgtEl>
                                          <p:spTgt spid="1288202"/>
                                        </p:tgtEl>
                                        <p:attrNameLst>
                                          <p:attrName>ppt_x</p:attrName>
                                        </p:attrNameLst>
                                      </p:cBhvr>
                                      <p:tavLst>
                                        <p:tav tm="0">
                                          <p:val>
                                            <p:strVal val="1+#ppt_w/2"/>
                                          </p:val>
                                        </p:tav>
                                        <p:tav tm="100000">
                                          <p:val>
                                            <p:strVal val="#ppt_x"/>
                                          </p:val>
                                        </p:tav>
                                      </p:tavLst>
                                    </p:anim>
                                    <p:anim calcmode="lin" valueType="num">
                                      <p:cBhvr additive="base">
                                        <p:cTn id="13" dur="500" fill="hold"/>
                                        <p:tgtEl>
                                          <p:spTgt spid="1288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20613" name="文本框 1220612"/>
          <p:cNvSpPr txBox="1"/>
          <p:nvPr/>
        </p:nvSpPr>
        <p:spPr>
          <a:xfrm>
            <a:off x="1236980" y="948055"/>
            <a:ext cx="7705725" cy="960120"/>
          </a:xfrm>
          <a:prstGeom prst="rect">
            <a:avLst/>
          </a:prstGeom>
          <a:noFill/>
          <a:ln w="9525">
            <a:solidFill>
              <a:srgbClr val="AB3D3D"/>
            </a:solidFill>
          </a:ln>
        </p:spPr>
        <p:txBody>
          <a:bodyPr>
            <a:spAutoFit/>
          </a:bodyPr>
          <a:lstStyle/>
          <a:p>
            <a:pPr lvl="0" eaLnBrk="0" hangingPunct="0">
              <a:spcBef>
                <a:spcPct val="50000"/>
              </a:spcBef>
            </a:pPr>
            <a:r>
              <a:rPr lang="en-US" altLang="zh-CN" sz="2400" b="1" dirty="0">
                <a:latin typeface="华文楷体" pitchFamily="2" charset="-122"/>
                <a:ea typeface="华文楷体" pitchFamily="2" charset="-122"/>
              </a:rPr>
              <a:t>9</a:t>
            </a:r>
            <a:r>
              <a:rPr lang="zh-CN" altLang="en-US" sz="2400" b="1" dirty="0">
                <a:latin typeface="华文楷体" pitchFamily="2" charset="-122"/>
                <a:ea typeface="华文楷体" pitchFamily="2" charset="-122"/>
              </a:rPr>
              <a:t>、警告原理</a:t>
            </a:r>
            <a:endParaRPr lang="zh-CN" altLang="en-US" sz="2400" b="1">
              <a:latin typeface="华文楷体" pitchFamily="2" charset="-122"/>
              <a:ea typeface="华文楷体" pitchFamily="2" charset="-122"/>
            </a:endParaRPr>
          </a:p>
          <a:p>
            <a:pPr lvl="0" eaLnBrk="0" hangingPunct="0">
              <a:spcBef>
                <a:spcPct val="50000"/>
              </a:spcBef>
            </a:pPr>
            <a:r>
              <a:rPr lang="zh-CN" altLang="en-US" sz="2200" b="1" dirty="0">
                <a:latin typeface="华文楷体" pitchFamily="2" charset="-122"/>
                <a:ea typeface="华文楷体" pitchFamily="2" charset="-122"/>
              </a:rPr>
              <a:t>   当存在不正常情况时，以警告的方式发出信号。</a:t>
            </a:r>
            <a:endParaRPr lang="zh-CN" altLang="en-US" sz="2200" b="1" dirty="0">
              <a:latin typeface="华文楷体" pitchFamily="2" charset="-122"/>
              <a:ea typeface="华文楷体" pitchFamily="2" charset="-122"/>
            </a:endParaRPr>
          </a:p>
        </p:txBody>
      </p:sp>
      <p:sp>
        <p:nvSpPr>
          <p:cNvPr id="1220618" name="Text Box 4"/>
          <p:cNvSpPr txBox="1"/>
          <p:nvPr/>
        </p:nvSpPr>
        <p:spPr>
          <a:xfrm>
            <a:off x="1746250" y="2046605"/>
            <a:ext cx="7261860" cy="1920240"/>
          </a:xfrm>
          <a:prstGeom prst="rect">
            <a:avLst/>
          </a:prstGeom>
          <a:noFill/>
          <a:ln w="25400">
            <a:noFill/>
          </a:ln>
        </p:spPr>
        <p:txBody>
          <a:bodyPr wrap="none">
            <a:spAutoFit/>
          </a:bodyPr>
          <a:lstStyle/>
          <a:p>
            <a:pPr marL="342900" lvl="0" indent="-342900"/>
            <a:r>
              <a:rPr lang="zh-CN" altLang="en-US" sz="2400" b="1" dirty="0">
                <a:solidFill>
                  <a:srgbClr val="FF0000"/>
                </a:solidFill>
                <a:latin typeface="华文楷体" pitchFamily="2" charset="-122"/>
                <a:ea typeface="华文楷体" pitchFamily="2" charset="-122"/>
              </a:rPr>
              <a:t>例：</a:t>
            </a:r>
            <a:endParaRPr lang="zh-CN" altLang="en-US" sz="2400" b="1" dirty="0">
              <a:solidFill>
                <a:srgbClr val="FF0000"/>
              </a:solidFill>
              <a:latin typeface="华文楷体" pitchFamily="2" charset="-122"/>
              <a:ea typeface="华文楷体" pitchFamily="2" charset="-122"/>
            </a:endParaRPr>
          </a:p>
          <a:p>
            <a:pPr marL="342900" lvl="0" indent="-342900">
              <a:buAutoNum type="arabicPeriod"/>
            </a:pPr>
            <a:r>
              <a:rPr lang="zh-CN" altLang="en-US" sz="2400" b="1" dirty="0">
                <a:solidFill>
                  <a:srgbClr val="FF0000"/>
                </a:solidFill>
                <a:latin typeface="华文楷体" pitchFamily="2" charset="-122"/>
                <a:ea typeface="华文楷体" pitchFamily="2" charset="-122"/>
              </a:rPr>
              <a:t>车子速度过高时，警告灯就亮起来。</a:t>
            </a:r>
            <a:endParaRPr lang="zh-CN" altLang="en-US" sz="2400" b="1" dirty="0">
              <a:solidFill>
                <a:srgbClr val="FF0000"/>
              </a:solidFill>
              <a:latin typeface="华文楷体" pitchFamily="2" charset="-122"/>
              <a:ea typeface="华文楷体" pitchFamily="2" charset="-122"/>
            </a:endParaRPr>
          </a:p>
          <a:p>
            <a:pPr marL="342900" lvl="0" indent="-342900">
              <a:buAutoNum type="arabicPeriod"/>
            </a:pPr>
            <a:r>
              <a:rPr lang="zh-CN" altLang="en-US" sz="2400" b="1" dirty="0">
                <a:solidFill>
                  <a:srgbClr val="FF0000"/>
                </a:solidFill>
                <a:latin typeface="华文楷体" pitchFamily="2" charset="-122"/>
                <a:ea typeface="华文楷体" pitchFamily="2" charset="-122"/>
              </a:rPr>
              <a:t>安全带没系好，车门没关好，警告灯就亮起来。</a:t>
            </a:r>
            <a:endParaRPr lang="zh-CN" altLang="en-US" sz="2400" b="1" dirty="0">
              <a:solidFill>
                <a:srgbClr val="FF0000"/>
              </a:solidFill>
              <a:latin typeface="华文楷体" pitchFamily="2" charset="-122"/>
              <a:ea typeface="华文楷体" pitchFamily="2" charset="-122"/>
            </a:endParaRPr>
          </a:p>
          <a:p>
            <a:pPr marL="342900" lvl="0" indent="-342900">
              <a:buAutoNum type="arabicPeriod"/>
            </a:pPr>
            <a:r>
              <a:rPr lang="zh-CN" altLang="en-US" sz="2400" b="1" dirty="0">
                <a:solidFill>
                  <a:srgbClr val="FF0000"/>
                </a:solidFill>
                <a:latin typeface="华文楷体" pitchFamily="2" charset="-122"/>
                <a:ea typeface="华文楷体" pitchFamily="2" charset="-122"/>
              </a:rPr>
              <a:t>操作电脑时，按键错误，发出警告声音。</a:t>
            </a:r>
            <a:endParaRPr lang="zh-CN" altLang="en-US" sz="2400" b="1" dirty="0">
              <a:solidFill>
                <a:srgbClr val="FF0000"/>
              </a:solidFill>
              <a:latin typeface="华文楷体" pitchFamily="2" charset="-122"/>
              <a:ea typeface="华文楷体" pitchFamily="2" charset="-122"/>
            </a:endParaRPr>
          </a:p>
          <a:p>
            <a:pPr marL="342900" lvl="0" indent="-342900">
              <a:buAutoNum type="arabicPeriod"/>
            </a:pPr>
            <a:r>
              <a:rPr lang="en-US" altLang="zh-CN" sz="2400" b="1" dirty="0">
                <a:solidFill>
                  <a:srgbClr val="FF0000"/>
                </a:solidFill>
                <a:latin typeface="华文楷体" pitchFamily="2" charset="-122"/>
                <a:ea typeface="华文楷体" pitchFamily="2" charset="-122"/>
              </a:rPr>
              <a:t>word</a:t>
            </a:r>
            <a:r>
              <a:rPr lang="zh-CN" altLang="en-US" sz="2400" b="1" dirty="0">
                <a:solidFill>
                  <a:srgbClr val="FF0000"/>
                </a:solidFill>
                <a:latin typeface="华文楷体" pitchFamily="2" charset="-122"/>
                <a:ea typeface="华文楷体" pitchFamily="2" charset="-122"/>
              </a:rPr>
              <a:t>文档中的英文单词出错时，页面自动红线提醒</a:t>
            </a:r>
            <a:endParaRPr lang="zh-CN" altLang="en-US" sz="2400" b="1" dirty="0">
              <a:solidFill>
                <a:srgbClr val="FF0000"/>
              </a:solidFill>
              <a:latin typeface="华文楷体" pitchFamily="2" charset="-122"/>
              <a:ea typeface="华文楷体" pitchFamily="2" charset="-122"/>
            </a:endParaRPr>
          </a:p>
        </p:txBody>
      </p:sp>
      <p:grpSp>
        <p:nvGrpSpPr>
          <p:cNvPr id="3" name="组合 2"/>
          <p:cNvGrpSpPr/>
          <p:nvPr/>
        </p:nvGrpSpPr>
        <p:grpSpPr>
          <a:xfrm>
            <a:off x="1607185" y="3990975"/>
            <a:ext cx="8611235" cy="2379345"/>
            <a:chOff x="1948" y="5388"/>
            <a:chExt cx="12867" cy="3592"/>
          </a:xfrm>
        </p:grpSpPr>
        <p:pic>
          <p:nvPicPr>
            <p:cNvPr id="1220624" name="图片 1220623" descr="u=2823859122,3566313534&amp;fm=23&amp;gp=0"/>
            <p:cNvPicPr>
              <a:picLocks noChangeAspect="1"/>
            </p:cNvPicPr>
            <p:nvPr/>
          </p:nvPicPr>
          <p:blipFill>
            <a:blip r:embed="rId1"/>
            <a:stretch>
              <a:fillRect/>
            </a:stretch>
          </p:blipFill>
          <p:spPr>
            <a:xfrm>
              <a:off x="8423" y="5432"/>
              <a:ext cx="6393" cy="3529"/>
            </a:xfrm>
            <a:prstGeom prst="rect">
              <a:avLst/>
            </a:prstGeom>
            <a:noFill/>
            <a:ln w="9525">
              <a:noFill/>
            </a:ln>
          </p:spPr>
        </p:pic>
        <p:pic>
          <p:nvPicPr>
            <p:cNvPr id="1220626" name="图片 1220625" descr="u=330391415,1227062302&amp;fm=23&amp;gp=0"/>
            <p:cNvPicPr>
              <a:picLocks noChangeAspect="1"/>
            </p:cNvPicPr>
            <p:nvPr/>
          </p:nvPicPr>
          <p:blipFill>
            <a:blip r:embed="rId2"/>
            <a:stretch>
              <a:fillRect/>
            </a:stretch>
          </p:blipFill>
          <p:spPr>
            <a:xfrm>
              <a:off x="1948" y="5388"/>
              <a:ext cx="6000" cy="359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0618"/>
                                        </p:tgtEl>
                                        <p:attrNameLst>
                                          <p:attrName>style.visibility</p:attrName>
                                        </p:attrNameLst>
                                      </p:cBhvr>
                                      <p:to>
                                        <p:strVal val="visible"/>
                                      </p:to>
                                    </p:set>
                                    <p:animEffect transition="in" filter="blinds(horizontal)">
                                      <p:cBhvr>
                                        <p:cTn id="7" dur="500"/>
                                        <p:tgtEl>
                                          <p:spTgt spid="1220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三、防错的方法</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sym typeface="+mn-ea"/>
              </a:rPr>
              <a:t>2</a:t>
            </a:r>
            <a:r>
              <a:rPr lang="zh-CN" altLang="en-US" sz="3600" b="1" dirty="0">
                <a:latin typeface="楷体_GB2312" charset="-122"/>
                <a:ea typeface="楷体_GB2312" charset="-122"/>
                <a:sym typeface="+mn-ea"/>
              </a:rPr>
              <a:t>、防错的原理 </a:t>
            </a:r>
            <a:endParaRPr lang="zh-CN" altLang="en-US" sz="2400" b="1" dirty="0">
              <a:latin typeface="楷体_GB2312" charset="-122"/>
              <a:ea typeface="楷体_GB2312" charset="-122"/>
            </a:endParaRPr>
          </a:p>
        </p:txBody>
      </p:sp>
      <p:sp>
        <p:nvSpPr>
          <p:cNvPr id="1289221" name="文本框 1289220"/>
          <p:cNvSpPr txBox="1"/>
          <p:nvPr/>
        </p:nvSpPr>
        <p:spPr>
          <a:xfrm>
            <a:off x="684530" y="957580"/>
            <a:ext cx="10981055" cy="1463040"/>
          </a:xfrm>
          <a:prstGeom prst="rect">
            <a:avLst/>
          </a:prstGeom>
          <a:noFill/>
          <a:ln w="9525">
            <a:solidFill>
              <a:srgbClr val="00B050"/>
            </a:solidFill>
          </a:ln>
        </p:spPr>
        <p:txBody>
          <a:bodyPr wrap="square">
            <a:spAutoFit/>
          </a:bodyPr>
          <a:lstStyle/>
          <a:p>
            <a:pPr lvl="0" eaLnBrk="0" hangingPunct="0">
              <a:spcBef>
                <a:spcPct val="50000"/>
              </a:spcBef>
            </a:pPr>
            <a:r>
              <a:rPr lang="en-US" altLang="zh-CN" sz="2400" b="1" dirty="0">
                <a:latin typeface="华文楷体" pitchFamily="2" charset="-122"/>
                <a:ea typeface="华文楷体" pitchFamily="2" charset="-122"/>
              </a:rPr>
              <a:t>10</a:t>
            </a:r>
            <a:r>
              <a:rPr lang="zh-CN" altLang="en-US" sz="2400" b="1" dirty="0">
                <a:latin typeface="华文楷体" pitchFamily="2" charset="-122"/>
                <a:ea typeface="华文楷体" pitchFamily="2" charset="-122"/>
              </a:rPr>
              <a:t>、缓和原理</a:t>
            </a:r>
            <a:endParaRPr lang="zh-CN" altLang="en-US" sz="2400" b="1">
              <a:latin typeface="华文楷体" pitchFamily="2" charset="-122"/>
              <a:ea typeface="华文楷体" pitchFamily="2" charset="-122"/>
            </a:endParaRPr>
          </a:p>
          <a:p>
            <a:pPr lvl="0" eaLnBrk="0" hangingPunct="0">
              <a:spcBef>
                <a:spcPct val="50000"/>
              </a:spcBef>
            </a:pPr>
            <a:r>
              <a:rPr lang="zh-CN" altLang="en-US" sz="2200" b="1" dirty="0">
                <a:latin typeface="华文楷体" pitchFamily="2" charset="-122"/>
                <a:ea typeface="华文楷体" pitchFamily="2" charset="-122"/>
              </a:rPr>
              <a:t>通过各种方式尽可能减少错误发生后造成   的危害程度。</a:t>
            </a:r>
            <a:endParaRPr lang="zh-CN" altLang="en-US" sz="2200" b="1" dirty="0">
              <a:latin typeface="华文楷体" pitchFamily="2" charset="-122"/>
              <a:ea typeface="华文楷体" pitchFamily="2" charset="-122"/>
            </a:endParaRPr>
          </a:p>
          <a:p>
            <a:pPr lvl="0" eaLnBrk="0" hangingPunct="0">
              <a:spcBef>
                <a:spcPct val="50000"/>
              </a:spcBef>
            </a:pPr>
            <a:r>
              <a:rPr lang="zh-CN" altLang="en-US" sz="2200" b="1" dirty="0">
                <a:latin typeface="华文楷体" pitchFamily="2" charset="-122"/>
                <a:ea typeface="华文楷体" pitchFamily="2" charset="-122"/>
              </a:rPr>
              <a:t>如：安全带、安全气囊、头盔等</a:t>
            </a:r>
            <a:endParaRPr lang="zh-CN" altLang="en-US" sz="2200" b="1">
              <a:latin typeface="华文楷体" pitchFamily="2" charset="-122"/>
              <a:ea typeface="华文楷体" pitchFamily="2" charset="-122"/>
            </a:endParaRPr>
          </a:p>
        </p:txBody>
      </p:sp>
      <p:pic>
        <p:nvPicPr>
          <p:cNvPr id="1289222" name="图片 1289221" descr="3"/>
          <p:cNvPicPr>
            <a:picLocks noChangeAspect="1"/>
          </p:cNvPicPr>
          <p:nvPr/>
        </p:nvPicPr>
        <p:blipFill>
          <a:blip r:embed="rId1"/>
          <a:stretch>
            <a:fillRect/>
          </a:stretch>
        </p:blipFill>
        <p:spPr>
          <a:xfrm>
            <a:off x="7695883" y="2533968"/>
            <a:ext cx="1655762" cy="1512887"/>
          </a:xfrm>
          <a:prstGeom prst="rect">
            <a:avLst/>
          </a:prstGeom>
          <a:noFill/>
          <a:ln w="9525">
            <a:noFill/>
          </a:ln>
        </p:spPr>
      </p:pic>
      <p:pic>
        <p:nvPicPr>
          <p:cNvPr id="1289224" name="图片 1289223" descr="7e3bbb3b-679e-4469-b0d1-99e105ef8196"/>
          <p:cNvPicPr>
            <a:picLocks noChangeAspect="1"/>
          </p:cNvPicPr>
          <p:nvPr/>
        </p:nvPicPr>
        <p:blipFill>
          <a:blip r:embed="rId2"/>
          <a:stretch>
            <a:fillRect/>
          </a:stretch>
        </p:blipFill>
        <p:spPr>
          <a:xfrm>
            <a:off x="1574483" y="3254693"/>
            <a:ext cx="4762500" cy="2981325"/>
          </a:xfrm>
          <a:prstGeom prst="rect">
            <a:avLst/>
          </a:prstGeom>
          <a:noFill/>
          <a:ln w="9525">
            <a:noFill/>
          </a:ln>
        </p:spPr>
      </p:pic>
      <p:pic>
        <p:nvPicPr>
          <p:cNvPr id="1289226" name="图片 1289225" descr="16084857706947_2278904_6"/>
          <p:cNvPicPr>
            <a:picLocks noChangeAspect="1"/>
          </p:cNvPicPr>
          <p:nvPr/>
        </p:nvPicPr>
        <p:blipFill>
          <a:blip r:embed="rId3"/>
          <a:stretch>
            <a:fillRect/>
          </a:stretch>
        </p:blipFill>
        <p:spPr>
          <a:xfrm>
            <a:off x="6614795" y="3973830"/>
            <a:ext cx="3311525" cy="2438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89224"/>
                                        </p:tgtEl>
                                        <p:attrNameLst>
                                          <p:attrName>style.visibility</p:attrName>
                                        </p:attrNameLst>
                                      </p:cBhvr>
                                      <p:to>
                                        <p:strVal val="visible"/>
                                      </p:to>
                                    </p:set>
                                    <p:anim calcmode="lin" valueType="num">
                                      <p:cBhvr additive="base">
                                        <p:cTn id="7" dur="500" fill="hold"/>
                                        <p:tgtEl>
                                          <p:spTgt spid="1289224"/>
                                        </p:tgtEl>
                                        <p:attrNameLst>
                                          <p:attrName>ppt_x</p:attrName>
                                        </p:attrNameLst>
                                      </p:cBhvr>
                                      <p:tavLst>
                                        <p:tav tm="0">
                                          <p:val>
                                            <p:strVal val="0-#ppt_w/2"/>
                                          </p:val>
                                        </p:tav>
                                        <p:tav tm="100000">
                                          <p:val>
                                            <p:strVal val="#ppt_x"/>
                                          </p:val>
                                        </p:tav>
                                      </p:tavLst>
                                    </p:anim>
                                    <p:anim calcmode="lin" valueType="num">
                                      <p:cBhvr additive="base">
                                        <p:cTn id="8" dur="500" fill="hold"/>
                                        <p:tgtEl>
                                          <p:spTgt spid="128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楷体_GB2312" charset="-122"/>
              <a:ea typeface="楷体_GB2312" charset="-122"/>
              <a:sym typeface="+mn-ea"/>
            </a:endParaRPr>
          </a:p>
        </p:txBody>
      </p:sp>
      <p:sp>
        <p:nvSpPr>
          <p:cNvPr id="1301507" name="副标题 1301506"/>
          <p:cNvSpPr>
            <a:spLocks noGrp="1" noRot="1"/>
          </p:cNvSpPr>
          <p:nvPr>
            <p:ph type="subTitle" idx="1"/>
          </p:nvPr>
        </p:nvSpPr>
        <p:spPr>
          <a:xfrm>
            <a:off x="513715" y="1617345"/>
            <a:ext cx="11151870" cy="2016125"/>
          </a:xfrm>
          <a:solidFill>
            <a:srgbClr val="CCFFCC">
              <a:alpha val="100000"/>
            </a:srgbClr>
          </a:solidFill>
        </p:spPr>
        <p:txBody>
          <a:bodyPr anchor="t"/>
          <a:lstStyle/>
          <a:p>
            <a:pPr algn="l" defTabSz="914400">
              <a:buFont typeface="Wingdings" panose="05000000000000000000" pitchFamily="2" charset="2"/>
              <a:buNone/>
            </a:pPr>
            <a:r>
              <a:rPr lang="en-US" altLang="zh-CN" sz="3600" kern="1200" baseline="0" dirty="0">
                <a:latin typeface="楷体_GB2312" charset="-122"/>
                <a:ea typeface="楷体_GB2312" charset="-122"/>
              </a:rPr>
              <a:t>    </a:t>
            </a:r>
            <a:r>
              <a:rPr lang="zh-CN" altLang="zh-CN" sz="3600" kern="1200" baseline="0" dirty="0">
                <a:latin typeface="楷体_GB2312" charset="-122"/>
                <a:ea typeface="楷体_GB2312" charset="-122"/>
              </a:rPr>
              <a:t>防错法广泛应用于各行各业</a:t>
            </a:r>
            <a:r>
              <a:rPr lang="zh-CN" altLang="zh-TW" sz="3600" kern="1200" baseline="0" dirty="0">
                <a:latin typeface="楷体_GB2312" charset="-122"/>
                <a:ea typeface="楷体_GB2312" charset="-122"/>
              </a:rPr>
              <a:t>， </a:t>
            </a:r>
            <a:r>
              <a:rPr lang="zh-CN" altLang="zh-CN" sz="3600" kern="1200" baseline="0" dirty="0">
                <a:latin typeface="楷体_GB2312" charset="-122"/>
                <a:ea typeface="楷体_GB2312" charset="-122"/>
              </a:rPr>
              <a:t>如制造业的自检、互检和专检</a:t>
            </a:r>
            <a:r>
              <a:rPr lang="zh-CN" altLang="zh-TW" sz="3600" kern="1200" baseline="0" dirty="0">
                <a:latin typeface="楷体_GB2312" charset="-122"/>
                <a:ea typeface="楷体_GB2312" charset="-122"/>
              </a:rPr>
              <a:t>， </a:t>
            </a:r>
            <a:r>
              <a:rPr lang="zh-CN" altLang="zh-CN" sz="3600" kern="1200" baseline="0" dirty="0">
                <a:latin typeface="楷体_GB2312" charset="-122"/>
                <a:ea typeface="楷体_GB2312" charset="-122"/>
              </a:rPr>
              <a:t>交易过程的文件批准程序等</a:t>
            </a:r>
            <a:r>
              <a:rPr lang="zh-CN" altLang="zh-TW" sz="3600" kern="1200" baseline="0" dirty="0">
                <a:latin typeface="楷体_GB2312" charset="-122"/>
                <a:ea typeface="楷体_GB2312" charset="-122"/>
              </a:rPr>
              <a:t>， </a:t>
            </a:r>
            <a:r>
              <a:rPr lang="zh-CN" altLang="zh-CN" sz="3600" kern="1200" baseline="0" dirty="0">
                <a:latin typeface="楷体_GB2312" charset="-122"/>
                <a:ea typeface="楷体_GB2312" charset="-122"/>
              </a:rPr>
              <a:t>只是大多数组织没有有意地广泛采用</a:t>
            </a:r>
            <a:r>
              <a:rPr lang="zh-CN" altLang="zh-TW" sz="3600" kern="1200" baseline="0" dirty="0">
                <a:latin typeface="楷体_GB2312" charset="-122"/>
                <a:ea typeface="楷体_GB2312" charset="-122"/>
              </a:rPr>
              <a:t>， </a:t>
            </a:r>
            <a:r>
              <a:rPr lang="zh-CN" altLang="zh-CN" sz="3600" kern="1200" baseline="0" dirty="0">
                <a:latin typeface="楷体_GB2312" charset="-122"/>
                <a:ea typeface="楷体_GB2312" charset="-122"/>
              </a:rPr>
              <a:t>使用防错法的防错技术水平有较大差别而已 。</a:t>
            </a:r>
            <a:endParaRPr lang="zh-CN" altLang="zh-CN" sz="3600" kern="1200" baseline="0" dirty="0">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96738" name="标题 1396737"/>
          <p:cNvSpPr>
            <a:spLocks noGrp="1" noRot="1"/>
          </p:cNvSpPr>
          <p:nvPr>
            <p:ph type="title"/>
          </p:nvPr>
        </p:nvSpPr>
        <p:spPr>
          <a:xfrm>
            <a:off x="827405" y="908050"/>
            <a:ext cx="5002530" cy="650875"/>
          </a:xfrm>
        </p:spPr>
        <p:txBody>
          <a:bodyPr anchor="ctr"/>
          <a:lstStyle/>
          <a:p>
            <a:r>
              <a:rPr lang="zh-CN" altLang="en-US" b="1" dirty="0">
                <a:latin typeface="楷体_GB2312" charset="-122"/>
                <a:ea typeface="楷体_GB2312" charset="-122"/>
              </a:rPr>
              <a:t>防错设计的思维</a:t>
            </a:r>
            <a:endParaRPr lang="zh-CN" altLang="en-US" b="1" dirty="0">
              <a:latin typeface="楷体_GB2312" charset="-122"/>
              <a:ea typeface="楷体_GB2312" charset="-122"/>
            </a:endParaRPr>
          </a:p>
        </p:txBody>
      </p:sp>
      <p:sp>
        <p:nvSpPr>
          <p:cNvPr id="1396739" name="文本占位符 1396738"/>
          <p:cNvSpPr>
            <a:spLocks noGrp="1" noRot="1"/>
          </p:cNvSpPr>
          <p:nvPr/>
        </p:nvSpPr>
        <p:spPr>
          <a:xfrm>
            <a:off x="684530" y="2637155"/>
            <a:ext cx="10981055" cy="2665095"/>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pPr marL="179705" lvl="1" indent="0"/>
            <a:r>
              <a:rPr lang="en-US" altLang="zh-CN" sz="2800" dirty="0">
                <a:latin typeface="楷体_GB2312" charset="-122"/>
                <a:ea typeface="楷体_GB2312" charset="-122"/>
              </a:rPr>
              <a:t>1</a:t>
            </a:r>
            <a:r>
              <a:rPr lang="zh-CN" altLang="en-US" sz="2800" dirty="0">
                <a:latin typeface="楷体_GB2312" charset="-122"/>
                <a:ea typeface="楷体_GB2312" charset="-122"/>
              </a:rPr>
              <a:t>、特性识别</a:t>
            </a:r>
            <a:endParaRPr lang="zh-CN" altLang="en-US" sz="2800" dirty="0">
              <a:latin typeface="楷体_GB2312" charset="-122"/>
              <a:ea typeface="楷体_GB2312" charset="-122"/>
            </a:endParaRPr>
          </a:p>
          <a:p>
            <a:pPr marL="179705" lvl="1" indent="0"/>
            <a:r>
              <a:rPr lang="zh-CN" altLang="en-US" dirty="0">
                <a:latin typeface="楷体_GB2312" charset="-122"/>
                <a:ea typeface="楷体_GB2312" charset="-122"/>
              </a:rPr>
              <a:t>    </a:t>
            </a:r>
            <a:r>
              <a:rPr lang="zh-CN" altLang="en-US" sz="2800" dirty="0">
                <a:latin typeface="楷体_GB2312" charset="-122"/>
                <a:ea typeface="楷体_GB2312" charset="-122"/>
              </a:rPr>
              <a:t>有没有缺陷的产品的特性是有差异的。为了识别这种差异，物体的外形、重量、颜色、光泽度、比重、粘度、温度、声音等等特性，在一定的检测手段下均可以作为防错的设计原理。</a:t>
            </a:r>
            <a:endParaRPr lang="zh-CN" altLang="en-US" sz="2800" dirty="0">
              <a:latin typeface="楷体_GB2312" charset="-122"/>
              <a:ea typeface="楷体_GB2312" charset="-122"/>
            </a:endParaRPr>
          </a:p>
        </p:txBody>
      </p:sp>
      <p:sp>
        <p:nvSpPr>
          <p:cNvPr id="1396743" name="矩形 1396742"/>
          <p:cNvSpPr/>
          <p:nvPr/>
        </p:nvSpPr>
        <p:spPr>
          <a:xfrm>
            <a:off x="683895" y="1773238"/>
            <a:ext cx="9657715" cy="624840"/>
          </a:xfrm>
          <a:prstGeom prst="rect">
            <a:avLst/>
          </a:prstGeom>
          <a:noFill/>
          <a:ln w="25400">
            <a:noFill/>
          </a:ln>
        </p:spPr>
        <p:txBody>
          <a:bodyPr wrap="none" anchor="t">
            <a:spAutoFit/>
          </a:bodyPr>
          <a:lstStyle/>
          <a:p>
            <a:pPr marL="179705" lvl="1" indent="0">
              <a:lnSpc>
                <a:spcPct val="125000"/>
              </a:lnSpc>
              <a:spcBef>
                <a:spcPct val="20000"/>
              </a:spcBef>
              <a:buClr>
                <a:schemeClr val="tx2"/>
              </a:buClr>
              <a:buSzPct val="85000"/>
              <a:buFont typeface="Wingdings" panose="05000000000000000000" pitchFamily="2" charset="2"/>
              <a:buNone/>
            </a:pPr>
            <a:r>
              <a:rPr lang="zh-CN" altLang="en-US" sz="2800" b="1" dirty="0">
                <a:solidFill>
                  <a:schemeClr val="hlink"/>
                </a:solidFill>
                <a:latin typeface="楷体_GB2312" charset="-122"/>
                <a:ea typeface="楷体_GB2312" charset="-122"/>
              </a:rPr>
              <a:t>防错设计的技术思维源于两大内容：</a:t>
            </a:r>
            <a:r>
              <a:rPr lang="zh-CN" altLang="en-US" sz="2800" b="1" dirty="0">
                <a:solidFill>
                  <a:schemeClr val="tx2"/>
                </a:solidFill>
                <a:latin typeface="楷体_GB2312" charset="-122"/>
                <a:ea typeface="楷体_GB2312" charset="-122"/>
              </a:rPr>
              <a:t>特性识别和流程识别</a:t>
            </a:r>
            <a:r>
              <a:rPr lang="zh-CN" altLang="en-US" sz="2800" b="1" dirty="0">
                <a:solidFill>
                  <a:schemeClr val="hlink"/>
                </a:solidFill>
                <a:latin typeface="楷体_GB2312" charset="-122"/>
                <a:ea typeface="楷体_GB2312" charset="-122"/>
              </a:rPr>
              <a:t>。</a:t>
            </a:r>
            <a:endParaRPr lang="zh-CN" altLang="en-US" sz="2800" b="1" dirty="0">
              <a:solidFill>
                <a:schemeClr val="hlink"/>
              </a:solidFill>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6050"/>
            <a:ext cx="4804410" cy="640080"/>
          </a:xfrm>
          <a:prstGeom prst="rect">
            <a:avLst/>
          </a:prstGeom>
          <a:noFill/>
          <a:ln w="25400">
            <a:solidFill>
              <a:srgbClr val="FF0000"/>
            </a:solidFill>
          </a:ln>
        </p:spPr>
        <p:txBody>
          <a:bodyPr wrap="square">
            <a:spAutoFit/>
          </a:bodyPr>
          <a:lstStyle/>
          <a:p>
            <a:pPr lvl="0" algn="l"/>
            <a:r>
              <a:rPr lang="zh-CN" altLang="en-US" sz="3600" b="1" dirty="0">
                <a:latin typeface="楷体_GB2312" charset="-122"/>
                <a:ea typeface="楷体_GB2312" charset="-122"/>
                <a:sym typeface="+mn-ea"/>
              </a:rPr>
              <a:t>（一）防错设计的思维</a:t>
            </a:r>
            <a:endParaRPr lang="zh-CN" altLang="en-US" sz="2400" b="1" dirty="0">
              <a:latin typeface="楷体_GB2312" charset="-122"/>
              <a:ea typeface="楷体_GB2312" charset="-122"/>
            </a:endParaRPr>
          </a:p>
        </p:txBody>
      </p:sp>
      <p:sp>
        <p:nvSpPr>
          <p:cNvPr id="1397767" name="矩形 1397766"/>
          <p:cNvSpPr/>
          <p:nvPr/>
        </p:nvSpPr>
        <p:spPr>
          <a:xfrm>
            <a:off x="752475" y="1147445"/>
            <a:ext cx="10913110" cy="4071620"/>
          </a:xfrm>
          <a:prstGeom prst="rect">
            <a:avLst/>
          </a:prstGeom>
          <a:noFill/>
          <a:ln w="25400">
            <a:noFill/>
          </a:ln>
        </p:spPr>
        <p:txBody>
          <a:bodyPr wrap="square">
            <a:spAutoFit/>
          </a:bodyPr>
          <a:lstStyle/>
          <a:p>
            <a:pPr marL="179705" lvl="1" indent="0">
              <a:lnSpc>
                <a:spcPct val="125000"/>
              </a:lnSpc>
              <a:spcBef>
                <a:spcPct val="20000"/>
              </a:spcBef>
              <a:buClr>
                <a:schemeClr val="tx2"/>
              </a:buClr>
              <a:buSzPct val="85000"/>
              <a:buFont typeface="Wingdings" panose="05000000000000000000" pitchFamily="2" charset="2"/>
              <a:buNone/>
            </a:pPr>
            <a:r>
              <a:rPr lang="en-US" altLang="zh-CN" sz="3200" b="1" dirty="0">
                <a:solidFill>
                  <a:schemeClr val="hlink"/>
                </a:solidFill>
                <a:latin typeface="楷体_GB2312" charset="-122"/>
                <a:ea typeface="楷体_GB2312" charset="-122"/>
              </a:rPr>
              <a:t>2</a:t>
            </a:r>
            <a:r>
              <a:rPr lang="zh-CN" altLang="en-US" sz="3200" b="1" dirty="0">
                <a:solidFill>
                  <a:schemeClr val="hlink"/>
                </a:solidFill>
                <a:latin typeface="楷体_GB2312" charset="-122"/>
                <a:ea typeface="楷体_GB2312" charset="-122"/>
              </a:rPr>
              <a:t>、流程识别</a:t>
            </a:r>
            <a:endParaRPr lang="zh-CN" altLang="en-US" sz="3200" b="1" dirty="0">
              <a:solidFill>
                <a:schemeClr val="hlink"/>
              </a:solidFill>
              <a:latin typeface="楷体_GB2312" charset="-122"/>
              <a:ea typeface="楷体_GB2312" charset="-122"/>
            </a:endParaRPr>
          </a:p>
          <a:p>
            <a:pPr marL="179705" lvl="1" indent="0">
              <a:lnSpc>
                <a:spcPct val="125000"/>
              </a:lnSpc>
              <a:spcBef>
                <a:spcPct val="20000"/>
              </a:spcBef>
              <a:buClr>
                <a:schemeClr val="tx2"/>
              </a:buClr>
              <a:buSzPct val="85000"/>
              <a:buFont typeface="Wingdings" panose="05000000000000000000" pitchFamily="2" charset="2"/>
              <a:buNone/>
            </a:pPr>
            <a:r>
              <a:rPr lang="zh-CN" altLang="en-US" sz="2800" b="1" dirty="0">
                <a:solidFill>
                  <a:schemeClr val="hlink"/>
                </a:solidFill>
                <a:latin typeface="楷体_GB2312" charset="-122"/>
                <a:ea typeface="楷体_GB2312" charset="-122"/>
              </a:rPr>
              <a:t>     人的操作动作顺序会有错误的可能，机器也会因故障而不按照标准的程序运行。当流程发生错误的时候．往往意味着不合格品的产生。</a:t>
            </a:r>
            <a:r>
              <a:rPr lang="zh-CN" altLang="en-US" sz="2800" b="1" u="sng" dirty="0">
                <a:solidFill>
                  <a:schemeClr val="tx2"/>
                </a:solidFill>
                <a:latin typeface="楷体_GB2312" charset="-122"/>
                <a:ea typeface="楷体_GB2312" charset="-122"/>
              </a:rPr>
              <a:t>防错的另一个目的就是监测流程。</a:t>
            </a:r>
            <a:endParaRPr lang="zh-CN" altLang="en-US" sz="2800" b="1" u="sng" dirty="0">
              <a:solidFill>
                <a:schemeClr val="tx2"/>
              </a:solidFill>
              <a:latin typeface="楷体_GB2312" charset="-122"/>
              <a:ea typeface="楷体_GB2312" charset="-122"/>
            </a:endParaRPr>
          </a:p>
          <a:p>
            <a:pPr marL="179705" lvl="1" indent="0">
              <a:lnSpc>
                <a:spcPct val="125000"/>
              </a:lnSpc>
              <a:spcBef>
                <a:spcPct val="20000"/>
              </a:spcBef>
              <a:buClr>
                <a:schemeClr val="tx2"/>
              </a:buClr>
              <a:buSzPct val="85000"/>
              <a:buFont typeface="Wingdings" panose="05000000000000000000" pitchFamily="2" charset="2"/>
              <a:buNone/>
            </a:pPr>
            <a:r>
              <a:rPr lang="zh-CN" altLang="en-US" sz="2800" b="1" dirty="0">
                <a:solidFill>
                  <a:schemeClr val="hlink"/>
                </a:solidFill>
                <a:latin typeface="楷体_GB2312" charset="-122"/>
                <a:ea typeface="楷体_GB2312" charset="-122"/>
              </a:rPr>
              <a:t>     不仅监测，还可以促进作业的标准化。一旦标准化的作业被作业者培养为操作习惯，就能够最大幅度地减少人为操作中的变异，从而实现生产过程的稳定化．确保加工出来的产品质量稳定。</a:t>
            </a:r>
            <a:endParaRPr lang="zh-CN" altLang="en-US" sz="2800" b="1" dirty="0">
              <a:solidFill>
                <a:schemeClr val="hlink"/>
              </a:solidFill>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6050"/>
            <a:ext cx="7537450" cy="640080"/>
          </a:xfrm>
          <a:prstGeom prst="rect">
            <a:avLst/>
          </a:prstGeom>
          <a:noFill/>
          <a:ln w="25400">
            <a:solidFill>
              <a:srgbClr val="FF0000"/>
            </a:solidFill>
          </a:ln>
        </p:spPr>
        <p:txBody>
          <a:bodyPr wrap="square">
            <a:spAutoFit/>
          </a:bodyPr>
          <a:lstStyle/>
          <a:p>
            <a:pPr lvl="0" algn="l"/>
            <a:r>
              <a:rPr lang="zh-CN" altLang="en-US" sz="3600" b="1" dirty="0">
                <a:latin typeface="楷体_GB2312" charset="-122"/>
                <a:ea typeface="楷体_GB2312" charset="-122"/>
                <a:cs typeface="+mn-ea"/>
                <a:sym typeface="+mn-ea"/>
              </a:rPr>
              <a:t>（二）关于防错， 应树立以下观念</a:t>
            </a:r>
            <a:endParaRPr lang="zh-CN" altLang="en-US" sz="2400" b="1" dirty="0">
              <a:latin typeface="楷体_GB2312" charset="-122"/>
              <a:ea typeface="楷体_GB2312" charset="-122"/>
            </a:endParaRPr>
          </a:p>
        </p:txBody>
      </p:sp>
      <p:sp>
        <p:nvSpPr>
          <p:cNvPr id="1303556" name="文本框 1303555"/>
          <p:cNvSpPr txBox="1"/>
          <p:nvPr/>
        </p:nvSpPr>
        <p:spPr>
          <a:xfrm>
            <a:off x="752475" y="1180465"/>
            <a:ext cx="10913110" cy="2466340"/>
          </a:xfrm>
          <a:prstGeom prst="rect">
            <a:avLst/>
          </a:prstGeom>
          <a:solidFill>
            <a:srgbClr val="CCFFFF"/>
          </a:solidFill>
          <a:ln w="9525">
            <a:noFill/>
          </a:ln>
        </p:spPr>
        <p:txBody>
          <a:bodyPr wrap="square">
            <a:spAutoFit/>
          </a:bodyPr>
          <a:lstStyle/>
          <a:p>
            <a:pPr marL="342900" lvl="0" indent="-342900">
              <a:lnSpc>
                <a:spcPct val="130000"/>
              </a:lnSpc>
            </a:pPr>
            <a:r>
              <a:rPr lang="en-US" altLang="zh-CN" sz="2400" b="1" dirty="0">
                <a:latin typeface="华文楷体" pitchFamily="2" charset="-122"/>
                <a:ea typeface="华文楷体" pitchFamily="2" charset="-122"/>
              </a:rPr>
              <a:t>1</a:t>
            </a:r>
            <a:r>
              <a:rPr lang="zh-CN" altLang="en-US" sz="2400" b="1" dirty="0">
                <a:latin typeface="华文楷体" pitchFamily="2" charset="-122"/>
                <a:ea typeface="华文楷体" pitchFamily="2" charset="-122"/>
              </a:rPr>
              <a:t>、防错装置并不需要大量的资源投入或很高的技术水平。</a:t>
            </a:r>
            <a:endParaRPr lang="zh-CN" altLang="en-US" sz="2400" b="1" dirty="0">
              <a:latin typeface="华文楷体" pitchFamily="2" charset="-122"/>
              <a:ea typeface="华文楷体" pitchFamily="2" charset="-122"/>
            </a:endParaRPr>
          </a:p>
          <a:p>
            <a:pPr marL="342900" lvl="0" indent="-342900">
              <a:lnSpc>
                <a:spcPct val="130000"/>
              </a:lnSpc>
            </a:pPr>
            <a:r>
              <a:rPr lang="en-US" altLang="zh-CN" sz="2400" b="1" dirty="0">
                <a:latin typeface="华文楷体" pitchFamily="2" charset="-122"/>
                <a:ea typeface="华文楷体" pitchFamily="2" charset="-122"/>
              </a:rPr>
              <a:t>2</a:t>
            </a:r>
            <a:r>
              <a:rPr lang="zh-CN" altLang="en-US" sz="2400" b="1" dirty="0">
                <a:latin typeface="华文楷体" pitchFamily="2" charset="-122"/>
                <a:ea typeface="华文楷体" pitchFamily="2" charset="-122"/>
              </a:rPr>
              <a:t>、任一作业过程均可通过预先设计时加入防错技术</a:t>
            </a:r>
            <a:r>
              <a:rPr lang="zh-CN" altLang="zh-CN" sz="2400" b="1" dirty="0">
                <a:latin typeface="华文楷体" pitchFamily="2" charset="-122"/>
                <a:ea typeface="华文楷体" pitchFamily="2" charset="-122"/>
              </a:rPr>
              <a:t>而防止人为失误。</a:t>
            </a:r>
            <a:endParaRPr lang="zh-CN" altLang="en-US" sz="2400" b="1" dirty="0">
              <a:latin typeface="华文楷体" pitchFamily="2" charset="-122"/>
              <a:ea typeface="华文楷体" pitchFamily="2" charset="-122"/>
            </a:endParaRPr>
          </a:p>
          <a:p>
            <a:pPr marL="342900" lvl="0" indent="-342900">
              <a:lnSpc>
                <a:spcPct val="130000"/>
              </a:lnSpc>
            </a:pPr>
            <a:r>
              <a:rPr lang="en-US" altLang="zh-CN" sz="2400" b="1" dirty="0">
                <a:latin typeface="华文楷体" pitchFamily="2" charset="-122"/>
                <a:ea typeface="华文楷体" pitchFamily="2" charset="-122"/>
              </a:rPr>
              <a:t>3</a:t>
            </a:r>
            <a:r>
              <a:rPr lang="zh-CN" altLang="en-US" sz="2400" b="1" dirty="0">
                <a:latin typeface="华文楷体" pitchFamily="2" charset="-122"/>
                <a:ea typeface="华文楷体" pitchFamily="2" charset="-122"/>
              </a:rPr>
              <a:t>、防错是持续改善过程。</a:t>
            </a:r>
            <a:endParaRPr lang="zh-CN" altLang="en-US" sz="2400" b="1" dirty="0">
              <a:latin typeface="华文楷体" pitchFamily="2" charset="-122"/>
              <a:ea typeface="华文楷体" pitchFamily="2" charset="-122"/>
            </a:endParaRPr>
          </a:p>
          <a:p>
            <a:pPr marL="342900" lvl="0" indent="-342900">
              <a:lnSpc>
                <a:spcPct val="130000"/>
              </a:lnSpc>
            </a:pPr>
            <a:r>
              <a:rPr lang="en-US" altLang="zh-CN" sz="2400" b="1" dirty="0">
                <a:latin typeface="华文楷体" pitchFamily="2" charset="-122"/>
                <a:ea typeface="华文楷体" pitchFamily="2" charset="-122"/>
              </a:rPr>
              <a:t>4</a:t>
            </a:r>
            <a:r>
              <a:rPr lang="zh-CN" altLang="en-US" sz="2400" b="1" dirty="0">
                <a:latin typeface="华文楷体" pitchFamily="2" charset="-122"/>
                <a:ea typeface="华文楷体" pitchFamily="2" charset="-122"/>
              </a:rPr>
              <a:t>、防错应立足于预防， 在设计伊始即应考虑各过程操作时</a:t>
            </a:r>
            <a:r>
              <a:rPr lang="zh-CN" altLang="zh-CN" sz="2400" b="1" dirty="0">
                <a:latin typeface="华文楷体" pitchFamily="2" charset="-122"/>
                <a:ea typeface="华文楷体" pitchFamily="2" charset="-122"/>
              </a:rPr>
              <a:t>的防错方法。</a:t>
            </a:r>
            <a:endParaRPr lang="zh-CN" altLang="zh-CN" sz="2400" b="1" dirty="0">
              <a:latin typeface="华文楷体" pitchFamily="2" charset="-122"/>
              <a:ea typeface="华文楷体" pitchFamily="2" charset="-122"/>
            </a:endParaRPr>
          </a:p>
          <a:p>
            <a:pPr marL="342900" lvl="0" indent="-342900">
              <a:lnSpc>
                <a:spcPct val="130000"/>
              </a:lnSpc>
            </a:pPr>
            <a:r>
              <a:rPr lang="en-US" altLang="zh-CN" sz="2400" b="1" dirty="0">
                <a:latin typeface="华文楷体" pitchFamily="2" charset="-122"/>
                <a:ea typeface="华文楷体" pitchFamily="2" charset="-122"/>
              </a:rPr>
              <a:t>5</a:t>
            </a:r>
            <a:r>
              <a:rPr lang="zh-CN" altLang="en-US" sz="2400" b="1" dirty="0">
                <a:latin typeface="华文楷体" pitchFamily="2" charset="-122"/>
                <a:ea typeface="华文楷体" pitchFamily="2" charset="-122"/>
              </a:rPr>
              <a:t>、在所有可能产生问题的场所均考虑防错方法 。</a:t>
            </a:r>
            <a:endParaRPr lang="zh-TW" altLang="en-US" sz="2400" b="1">
              <a:latin typeface="华文楷体" pitchFamily="2" charset="-122"/>
              <a:ea typeface="华文楷体" pitchFamily="2" charset="-122"/>
            </a:endParaRPr>
          </a:p>
        </p:txBody>
      </p:sp>
      <p:sp>
        <p:nvSpPr>
          <p:cNvPr id="1303557" name="文本框 1303556"/>
          <p:cNvSpPr txBox="1"/>
          <p:nvPr/>
        </p:nvSpPr>
        <p:spPr>
          <a:xfrm>
            <a:off x="1297305" y="4097655"/>
            <a:ext cx="9112250" cy="518160"/>
          </a:xfrm>
          <a:prstGeom prst="rect">
            <a:avLst/>
          </a:prstGeom>
          <a:solidFill>
            <a:srgbClr val="99CCFF"/>
          </a:solidFill>
          <a:ln w="9525" cap="flat" cmpd="sng">
            <a:solidFill>
              <a:srgbClr val="99CCFF"/>
            </a:solidFill>
            <a:prstDash val="solid"/>
            <a:miter/>
            <a:headEnd type="none" w="med" len="med"/>
            <a:tailEnd type="none" w="med" len="med"/>
          </a:ln>
        </p:spPr>
        <p:txBody>
          <a:bodyPr wrap="square">
            <a:spAutoFit/>
          </a:bodyPr>
          <a:lstStyle/>
          <a:p>
            <a:pPr lvl="0"/>
            <a:r>
              <a:rPr lang="zh-CN" altLang="en-US" sz="2800" dirty="0">
                <a:latin typeface="华文楷体" pitchFamily="2" charset="-122"/>
                <a:ea typeface="华文楷体" pitchFamily="2" charset="-122"/>
              </a:rPr>
              <a:t>秉承以上观念去进行过程管理， 可以使防错法有效实施。</a:t>
            </a:r>
            <a:endParaRPr lang="zh-TW" altLang="en-US" sz="280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5075555" cy="640080"/>
          </a:xfrm>
          <a:prstGeom prst="rect">
            <a:avLst/>
          </a:prstGeom>
          <a:noFill/>
          <a:ln w="25400">
            <a:solidFill>
              <a:srgbClr val="FF0000"/>
            </a:solidFill>
          </a:ln>
        </p:spPr>
        <p:txBody>
          <a:bodyPr wrap="square">
            <a:spAutoFit/>
          </a:bodyPr>
          <a:lstStyle/>
          <a:p>
            <a:pPr lvl="0" algn="l"/>
            <a:r>
              <a:rPr lang="zh-CN" altLang="en-US" sz="3600" b="1" dirty="0">
                <a:latin typeface="华文楷体" pitchFamily="2" charset="-122"/>
                <a:ea typeface="华文楷体" pitchFamily="2" charset="-122"/>
                <a:sym typeface="+mn-ea"/>
              </a:rPr>
              <a:t>（三）设计防错的原则</a:t>
            </a:r>
            <a:endParaRPr lang="zh-CN" altLang="en-US" sz="2400" b="1" dirty="0">
              <a:latin typeface="楷体_GB2312" charset="-122"/>
              <a:ea typeface="楷体_GB2312" charset="-122"/>
            </a:endParaRPr>
          </a:p>
        </p:txBody>
      </p:sp>
      <p:sp>
        <p:nvSpPr>
          <p:cNvPr id="1398793" name="文本框 1398792"/>
          <p:cNvSpPr txBox="1"/>
          <p:nvPr/>
        </p:nvSpPr>
        <p:spPr>
          <a:xfrm>
            <a:off x="3747135" y="2159953"/>
            <a:ext cx="3097213" cy="466725"/>
          </a:xfrm>
          <a:prstGeom prst="rect">
            <a:avLst/>
          </a:prstGeom>
          <a:solidFill>
            <a:srgbClr val="99CCFF"/>
          </a:solidFill>
          <a:ln w="9525" cap="flat" cmpd="sng">
            <a:solidFill>
              <a:srgbClr val="99CCFF"/>
            </a:solidFill>
            <a:prstDash val="solid"/>
            <a:miter/>
            <a:headEnd type="none" w="med" len="med"/>
            <a:tailEnd type="none" w="med" len="med"/>
          </a:ln>
        </p:spPr>
        <p:txBody>
          <a:bodyPr>
            <a:spAutoFit/>
          </a:bodyPr>
          <a:lstStyle/>
          <a:p>
            <a:pPr lvl="0" algn="ctr"/>
            <a:r>
              <a:rPr lang="zh-CN" altLang="en-US" sz="2400" b="1" dirty="0">
                <a:latin typeface="黑体" panose="02010609060101010101" charset="-122"/>
                <a:ea typeface="黑体" panose="02010609060101010101" charset="-122"/>
              </a:rPr>
              <a:t>使作业不需要技能</a:t>
            </a:r>
            <a:endParaRPr lang="zh-TW" altLang="en-US" sz="2400" b="1">
              <a:latin typeface="黑体" panose="02010609060101010101" charset="-122"/>
              <a:ea typeface="黑体" panose="02010609060101010101" charset="-122"/>
            </a:endParaRPr>
          </a:p>
        </p:txBody>
      </p:sp>
      <p:sp>
        <p:nvSpPr>
          <p:cNvPr id="1398797" name="文本框 1398796"/>
          <p:cNvSpPr txBox="1"/>
          <p:nvPr/>
        </p:nvSpPr>
        <p:spPr>
          <a:xfrm>
            <a:off x="3748723" y="1223328"/>
            <a:ext cx="3097212" cy="466725"/>
          </a:xfrm>
          <a:prstGeom prst="rect">
            <a:avLst/>
          </a:prstGeom>
          <a:solidFill>
            <a:srgbClr val="99CCFF"/>
          </a:solidFill>
          <a:ln w="9525" cap="flat" cmpd="sng">
            <a:solidFill>
              <a:srgbClr val="99CCFF"/>
            </a:solidFill>
            <a:prstDash val="solid"/>
            <a:miter/>
            <a:headEnd type="none" w="med" len="med"/>
            <a:tailEnd type="none" w="med" len="med"/>
          </a:ln>
        </p:spPr>
        <p:txBody>
          <a:bodyPr>
            <a:spAutoFit/>
          </a:bodyPr>
          <a:lstStyle/>
          <a:p>
            <a:pPr lvl="0" algn="ctr"/>
            <a:r>
              <a:rPr lang="zh-CN" altLang="en-US" sz="2400" b="1" dirty="0">
                <a:latin typeface="黑体" panose="02010609060101010101" charset="-122"/>
                <a:ea typeface="黑体" panose="02010609060101010101" charset="-122"/>
              </a:rPr>
              <a:t>使作业动作不困难</a:t>
            </a:r>
            <a:endParaRPr lang="zh-TW" altLang="en-US" sz="2400" b="1">
              <a:latin typeface="黑体" panose="02010609060101010101" charset="-122"/>
              <a:ea typeface="黑体" panose="02010609060101010101" charset="-122"/>
            </a:endParaRPr>
          </a:p>
        </p:txBody>
      </p:sp>
      <p:sp>
        <p:nvSpPr>
          <p:cNvPr id="1398799" name="文本框 1398798"/>
          <p:cNvSpPr txBox="1"/>
          <p:nvPr/>
        </p:nvSpPr>
        <p:spPr>
          <a:xfrm>
            <a:off x="3748723" y="3094990"/>
            <a:ext cx="3097212" cy="466725"/>
          </a:xfrm>
          <a:prstGeom prst="rect">
            <a:avLst/>
          </a:prstGeom>
          <a:solidFill>
            <a:srgbClr val="99CCFF"/>
          </a:solidFill>
          <a:ln w="9525" cap="flat" cmpd="sng">
            <a:solidFill>
              <a:srgbClr val="99CCFF"/>
            </a:solidFill>
            <a:prstDash val="solid"/>
            <a:miter/>
            <a:headEnd type="none" w="med" len="med"/>
            <a:tailEnd type="none" w="med" len="med"/>
          </a:ln>
        </p:spPr>
        <p:txBody>
          <a:bodyPr>
            <a:spAutoFit/>
          </a:bodyPr>
          <a:lstStyle/>
          <a:p>
            <a:pPr lvl="0" algn="ctr"/>
            <a:r>
              <a:rPr lang="zh-CN" altLang="en-US" sz="2400" b="1" dirty="0">
                <a:latin typeface="黑体" panose="02010609060101010101" charset="-122"/>
                <a:ea typeface="黑体" panose="02010609060101010101" charset="-122"/>
              </a:rPr>
              <a:t>使作业不依赖感官</a:t>
            </a:r>
            <a:endParaRPr lang="zh-CN" altLang="en-US" sz="2400" b="1" dirty="0">
              <a:latin typeface="黑体" panose="02010609060101010101" charset="-122"/>
              <a:ea typeface="黑体" panose="02010609060101010101" charset="-122"/>
            </a:endParaRPr>
          </a:p>
        </p:txBody>
      </p:sp>
      <p:sp>
        <p:nvSpPr>
          <p:cNvPr id="1398800" name="文本框 1398799"/>
          <p:cNvSpPr txBox="1"/>
          <p:nvPr/>
        </p:nvSpPr>
        <p:spPr>
          <a:xfrm>
            <a:off x="3747135" y="4068128"/>
            <a:ext cx="3097213" cy="466725"/>
          </a:xfrm>
          <a:prstGeom prst="rect">
            <a:avLst/>
          </a:prstGeom>
          <a:solidFill>
            <a:srgbClr val="99CCFF"/>
          </a:solidFill>
          <a:ln w="9525" cap="flat" cmpd="sng">
            <a:solidFill>
              <a:srgbClr val="99CCFF"/>
            </a:solidFill>
            <a:prstDash val="solid"/>
            <a:miter/>
            <a:headEnd type="none" w="med" len="med"/>
            <a:tailEnd type="none" w="med" len="med"/>
          </a:ln>
        </p:spPr>
        <p:txBody>
          <a:bodyPr>
            <a:spAutoFit/>
          </a:bodyPr>
          <a:lstStyle/>
          <a:p>
            <a:pPr lvl="0" algn="ctr"/>
            <a:r>
              <a:rPr lang="zh-CN" altLang="en-US" sz="2400" b="1" dirty="0">
                <a:latin typeface="黑体" panose="02010609060101010101" charset="-122"/>
                <a:ea typeface="黑体" panose="02010609060101010101" charset="-122"/>
              </a:rPr>
              <a:t>使作业不会有危险</a:t>
            </a:r>
            <a:endParaRPr lang="zh-CN" altLang="en-US" sz="24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99810" name="文本框 1399809"/>
          <p:cNvSpPr txBox="1"/>
          <p:nvPr/>
        </p:nvSpPr>
        <p:spPr>
          <a:xfrm>
            <a:off x="611505" y="1215390"/>
            <a:ext cx="11054715" cy="1920240"/>
          </a:xfrm>
          <a:prstGeom prst="rect">
            <a:avLst/>
          </a:prstGeom>
          <a:noFill/>
          <a:ln w="25400">
            <a:noFill/>
          </a:ln>
        </p:spPr>
        <p:txBody>
          <a:bodyPr wrap="square">
            <a:spAutoFit/>
          </a:bodyPr>
          <a:lstStyle/>
          <a:p>
            <a:pPr lvl="0"/>
            <a:r>
              <a:rPr lang="en-US" altLang="zh-CN" sz="2400" dirty="0">
                <a:latin typeface="黑体" panose="02010609060101010101" charset="-122"/>
                <a:ea typeface="黑体" panose="02010609060101010101" charset="-122"/>
              </a:rPr>
              <a:t>    </a:t>
            </a:r>
            <a:r>
              <a:rPr lang="zh-CN" altLang="en-US" sz="2400" dirty="0">
                <a:latin typeface="黑体" panose="02010609060101010101" charset="-122"/>
                <a:ea typeface="黑体" panose="02010609060101010101" charset="-122"/>
              </a:rPr>
              <a:t>一个世界</a:t>
            </a:r>
            <a:r>
              <a:rPr lang="en-US" altLang="zh-CN" sz="2400" dirty="0">
                <a:latin typeface="黑体" panose="02010609060101010101" charset="-122"/>
                <a:ea typeface="黑体" panose="02010609060101010101" charset="-122"/>
              </a:rPr>
              <a:t>500</a:t>
            </a:r>
            <a:r>
              <a:rPr lang="zh-CN" altLang="en-US" sz="2400" dirty="0">
                <a:latin typeface="黑体" panose="02010609060101010101" charset="-122"/>
                <a:ea typeface="黑体" panose="02010609060101010101" charset="-122"/>
              </a:rPr>
              <a:t>强的日用品生产商，在制造香皂的生产线上发现会有没有香皂的空盒子从流水线上流入包装箱，造成客户投诉，于是工厂立即为此成立一个团队来解决这个问题，通过一系列分析并请来专业人员对流水线进行改造，在最后一段流水线增加了一个称重装置，并能自动将重量超出设定公差的包装盒剥离流水线，经过一段时间的监视使用，最后成功解决了该问题，并在整个集团中分享。 </a:t>
            </a:r>
            <a:endParaRPr lang="zh-CN" altLang="en-US" sz="2400" dirty="0">
              <a:latin typeface="黑体" panose="02010609060101010101" charset="-122"/>
              <a:ea typeface="黑体" panose="02010609060101010101" charset="-122"/>
            </a:endParaRPr>
          </a:p>
        </p:txBody>
      </p:sp>
      <p:sp>
        <p:nvSpPr>
          <p:cNvPr id="1399811" name="文本框 1399810"/>
          <p:cNvSpPr txBox="1"/>
          <p:nvPr/>
        </p:nvSpPr>
        <p:spPr>
          <a:xfrm>
            <a:off x="611505" y="3525520"/>
            <a:ext cx="11054080" cy="1554480"/>
          </a:xfrm>
          <a:prstGeom prst="rect">
            <a:avLst/>
          </a:prstGeom>
          <a:noFill/>
          <a:ln w="25400">
            <a:noFill/>
          </a:ln>
        </p:spPr>
        <p:txBody>
          <a:bodyPr wrap="square">
            <a:spAutoFit/>
          </a:bodyPr>
          <a:lstStyle/>
          <a:p>
            <a:pPr lvl="0" indent="622300"/>
            <a:r>
              <a:rPr lang="zh-CN" altLang="en-US" sz="2400" dirty="0">
                <a:latin typeface="黑体" panose="02010609060101010101" charset="-122"/>
                <a:ea typeface="黑体" panose="02010609060101010101" charset="-122"/>
              </a:rPr>
              <a:t>同时另一个做肥皂的乡镇企业也发生了同样的问题，空包装盒流入包装箱，私人老板立马命令生产线班长解决此问题。那位班长在生产线转了半天后，找来一台电扇，调整了一下距离流水线的距离，风扇的风正好可以将空盒子吹下来，班长满意的走了。 </a:t>
            </a:r>
            <a:endParaRPr lang="zh-CN" altLang="en-US" sz="24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82" name="文本框 1330181"/>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05610" name="文本框 1305609"/>
          <p:cNvSpPr txBox="1"/>
          <p:nvPr/>
        </p:nvSpPr>
        <p:spPr>
          <a:xfrm>
            <a:off x="881380" y="1380490"/>
            <a:ext cx="10769600" cy="640080"/>
          </a:xfrm>
          <a:prstGeom prst="rect">
            <a:avLst/>
          </a:prstGeom>
          <a:solidFill>
            <a:srgbClr val="CCFFFF">
              <a:alpha val="0"/>
            </a:srgbClr>
          </a:solidFill>
          <a:ln w="9525">
            <a:noFill/>
          </a:ln>
        </p:spPr>
        <p:txBody>
          <a:bodyPr wrap="square">
            <a:spAutoFit/>
          </a:bodyPr>
          <a:lstStyle/>
          <a:p>
            <a:pPr marL="342900" lvl="0" indent="-342900"/>
            <a:r>
              <a:rPr lang="en-US" altLang="zh-CN" sz="3600" b="1" dirty="0">
                <a:latin typeface="华文楷体" pitchFamily="2" charset="-122"/>
                <a:ea typeface="华文楷体" pitchFamily="2" charset="-122"/>
              </a:rPr>
              <a:t>1</a:t>
            </a:r>
            <a:r>
              <a:rPr lang="zh-CN" altLang="en-US" sz="3600" b="1" dirty="0">
                <a:latin typeface="华文楷体" pitchFamily="2" charset="-122"/>
                <a:ea typeface="华文楷体" pitchFamily="2" charset="-122"/>
              </a:rPr>
              <a:t>、确定产品</a:t>
            </a:r>
            <a:r>
              <a:rPr lang="en-US" altLang="zh-CN" sz="3600" b="1" dirty="0">
                <a:latin typeface="华文楷体" pitchFamily="2" charset="-122"/>
                <a:ea typeface="华文楷体" pitchFamily="2" charset="-122"/>
              </a:rPr>
              <a:t>/ </a:t>
            </a:r>
            <a:r>
              <a:rPr lang="zh-CN" altLang="en-US" sz="3600" b="1" dirty="0">
                <a:latin typeface="华文楷体" pitchFamily="2" charset="-122"/>
                <a:ea typeface="华文楷体" pitchFamily="2" charset="-122"/>
              </a:rPr>
              <a:t>服务缺陷并收集数据。</a:t>
            </a:r>
            <a:endParaRPr lang="zh-CN" altLang="en-US" sz="3600" b="1" dirty="0">
              <a:latin typeface="华文楷体" pitchFamily="2" charset="-122"/>
              <a:ea typeface="华文楷体" pitchFamily="2" charset="-122"/>
            </a:endParaRPr>
          </a:p>
        </p:txBody>
      </p:sp>
      <p:sp>
        <p:nvSpPr>
          <p:cNvPr id="1305611" name="文本框 1305610"/>
          <p:cNvSpPr txBox="1"/>
          <p:nvPr/>
        </p:nvSpPr>
        <p:spPr>
          <a:xfrm>
            <a:off x="879475" y="2245995"/>
            <a:ext cx="10769600" cy="640080"/>
          </a:xfrm>
          <a:prstGeom prst="rect">
            <a:avLst/>
          </a:prstGeom>
          <a:solidFill>
            <a:srgbClr val="CCFFFF">
              <a:alpha val="0"/>
            </a:srgbClr>
          </a:solidFill>
          <a:ln w="9525">
            <a:noFill/>
          </a:ln>
        </p:spPr>
        <p:txBody>
          <a:bodyPr wrap="square">
            <a:spAutoFit/>
          </a:bodyPr>
          <a:lstStyle/>
          <a:p>
            <a:pPr marL="342900" lvl="0" indent="-342900"/>
            <a:r>
              <a:rPr lang="en-US" altLang="zh-CN" sz="3600" b="1" dirty="0">
                <a:latin typeface="华文楷体" pitchFamily="2" charset="-122"/>
                <a:ea typeface="华文楷体" pitchFamily="2" charset="-122"/>
              </a:rPr>
              <a:t>2</a:t>
            </a:r>
            <a:r>
              <a:rPr lang="zh-CN" altLang="en-US" sz="3600" b="1" dirty="0">
                <a:latin typeface="华文楷体" pitchFamily="2" charset="-122"/>
                <a:ea typeface="华文楷体" pitchFamily="2" charset="-122"/>
              </a:rPr>
              <a:t>、追溯缺陷的发生工序和产生工序。</a:t>
            </a:r>
            <a:endParaRPr lang="zh-CN" altLang="en-US" sz="3600" b="1" dirty="0">
              <a:latin typeface="华文楷体" pitchFamily="2" charset="-122"/>
              <a:ea typeface="华文楷体" pitchFamily="2" charset="-122"/>
            </a:endParaRPr>
          </a:p>
        </p:txBody>
      </p:sp>
      <p:sp>
        <p:nvSpPr>
          <p:cNvPr id="1305612" name="文本框 1305611"/>
          <p:cNvSpPr txBox="1"/>
          <p:nvPr/>
        </p:nvSpPr>
        <p:spPr>
          <a:xfrm>
            <a:off x="881380" y="3093720"/>
            <a:ext cx="10769600" cy="640080"/>
          </a:xfrm>
          <a:prstGeom prst="rect">
            <a:avLst/>
          </a:prstGeom>
          <a:solidFill>
            <a:srgbClr val="CCFFFF">
              <a:alpha val="0"/>
            </a:srgbClr>
          </a:solidFill>
          <a:ln w="9525">
            <a:noFill/>
          </a:ln>
        </p:spPr>
        <p:txBody>
          <a:bodyPr wrap="square">
            <a:spAutoFit/>
          </a:bodyPr>
          <a:lstStyle/>
          <a:p>
            <a:pPr marL="342900" lvl="0" indent="-342900"/>
            <a:r>
              <a:rPr lang="en-US" altLang="zh-CN" sz="3600" b="1" dirty="0">
                <a:latin typeface="华文楷体" pitchFamily="2" charset="-122"/>
                <a:ea typeface="华文楷体" pitchFamily="2" charset="-122"/>
              </a:rPr>
              <a:t>3</a:t>
            </a:r>
            <a:r>
              <a:rPr lang="zh-CN" altLang="en-US" sz="3600" b="1" dirty="0">
                <a:latin typeface="华文楷体" pitchFamily="2" charset="-122"/>
                <a:ea typeface="华文楷体" pitchFamily="2" charset="-122"/>
              </a:rPr>
              <a:t>、确认缺陷产生工序的作业指导书。</a:t>
            </a:r>
            <a:endParaRPr lang="zh-CN" altLang="en-US" sz="3600" b="1" dirty="0">
              <a:latin typeface="华文楷体" pitchFamily="2" charset="-122"/>
              <a:ea typeface="华文楷体" pitchFamily="2" charset="-122"/>
            </a:endParaRPr>
          </a:p>
        </p:txBody>
      </p:sp>
      <p:sp>
        <p:nvSpPr>
          <p:cNvPr id="1305613" name="文本框 1305612"/>
          <p:cNvSpPr txBox="1"/>
          <p:nvPr/>
        </p:nvSpPr>
        <p:spPr>
          <a:xfrm>
            <a:off x="881380" y="3973195"/>
            <a:ext cx="10769600" cy="640080"/>
          </a:xfrm>
          <a:prstGeom prst="rect">
            <a:avLst/>
          </a:prstGeom>
          <a:solidFill>
            <a:srgbClr val="CCFFFF">
              <a:alpha val="0"/>
            </a:srgbClr>
          </a:solidFill>
          <a:ln w="9525">
            <a:noFill/>
          </a:ln>
        </p:spPr>
        <p:txBody>
          <a:bodyPr wrap="square">
            <a:spAutoFit/>
          </a:bodyPr>
          <a:lstStyle/>
          <a:p>
            <a:pPr marL="342900" lvl="0" indent="-342900"/>
            <a:r>
              <a:rPr lang="en-US" altLang="zh-CN" sz="3600" b="1" dirty="0">
                <a:latin typeface="华文楷体" pitchFamily="2" charset="-122"/>
                <a:ea typeface="华文楷体" pitchFamily="2" charset="-122"/>
              </a:rPr>
              <a:t>4</a:t>
            </a:r>
            <a:r>
              <a:rPr lang="zh-CN" altLang="en-US" sz="3600" b="1" dirty="0">
                <a:latin typeface="华文楷体" pitchFamily="2" charset="-122"/>
                <a:ea typeface="华文楷体" pitchFamily="2" charset="-122"/>
              </a:rPr>
              <a:t>、确认实际作业过程与作业指导书之间的差异。</a:t>
            </a:r>
            <a:endParaRPr lang="zh-CN" altLang="en-US" sz="3600"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44540" name="文本框 1344539"/>
          <p:cNvSpPr txBox="1"/>
          <p:nvPr/>
        </p:nvSpPr>
        <p:spPr>
          <a:xfrm>
            <a:off x="684213" y="119698"/>
            <a:ext cx="3382962"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rPr>
              <a:t>2、错误与缺陷</a:t>
            </a:r>
            <a:endPar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endParaRPr>
          </a:p>
        </p:txBody>
      </p:sp>
      <p:grpSp>
        <p:nvGrpSpPr>
          <p:cNvPr id="3" name="组合 2"/>
          <p:cNvGrpSpPr/>
          <p:nvPr/>
        </p:nvGrpSpPr>
        <p:grpSpPr>
          <a:xfrm>
            <a:off x="1126490" y="1651000"/>
            <a:ext cx="9768375" cy="3631565"/>
            <a:chOff x="850" y="2116"/>
            <a:chExt cx="12135" cy="5719"/>
          </a:xfrm>
        </p:grpSpPr>
        <p:grpSp>
          <p:nvGrpSpPr>
            <p:cNvPr id="1344542" name="组合 1344541"/>
            <p:cNvGrpSpPr/>
            <p:nvPr/>
          </p:nvGrpSpPr>
          <p:grpSpPr>
            <a:xfrm>
              <a:off x="1190" y="2116"/>
              <a:ext cx="1813" cy="908"/>
              <a:chOff x="476" y="1480"/>
              <a:chExt cx="725" cy="363"/>
            </a:xfrm>
          </p:grpSpPr>
          <p:sp>
            <p:nvSpPr>
              <p:cNvPr id="1344518" name="矩形 1344517"/>
              <p:cNvSpPr/>
              <p:nvPr/>
            </p:nvSpPr>
            <p:spPr>
              <a:xfrm>
                <a:off x="476" y="1480"/>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22" name="文本框 1344521"/>
              <p:cNvSpPr txBox="1"/>
              <p:nvPr/>
            </p:nvSpPr>
            <p:spPr>
              <a:xfrm>
                <a:off x="521" y="1525"/>
                <a:ext cx="635" cy="288"/>
              </a:xfrm>
              <a:prstGeom prst="rect">
                <a:avLst/>
              </a:prstGeom>
              <a:noFill/>
              <a:ln w="25400">
                <a:noFill/>
              </a:ln>
            </p:spPr>
            <p:txBody>
              <a:bodyPr>
                <a:spAutoFit/>
              </a:bodyPr>
              <a:lstStyle/>
              <a:p>
                <a:pPr marL="342900" lvl="0" indent="-342900" algn="ctr">
                  <a:spcBef>
                    <a:spcPct val="50000"/>
                  </a:spcBef>
                </a:pPr>
                <a:r>
                  <a:rPr lang="zh-CN" altLang="en-US" sz="2400" b="1" dirty="0">
                    <a:latin typeface="楷体_GB2312" charset="-122"/>
                    <a:ea typeface="楷体_GB2312" charset="-122"/>
                  </a:rPr>
                  <a:t>意图</a:t>
                </a:r>
                <a:endParaRPr lang="zh-CN" altLang="en-US" sz="2400" b="1" dirty="0">
                  <a:latin typeface="楷体_GB2312" charset="-122"/>
                  <a:ea typeface="楷体_GB2312" charset="-122"/>
                </a:endParaRPr>
              </a:p>
            </p:txBody>
          </p:sp>
        </p:grpSp>
        <p:grpSp>
          <p:nvGrpSpPr>
            <p:cNvPr id="1344526" name="组合 1344525"/>
            <p:cNvGrpSpPr/>
            <p:nvPr/>
          </p:nvGrpSpPr>
          <p:grpSpPr>
            <a:xfrm>
              <a:off x="4593" y="2116"/>
              <a:ext cx="1812" cy="908"/>
              <a:chOff x="1610" y="2115"/>
              <a:chExt cx="725" cy="363"/>
            </a:xfrm>
          </p:grpSpPr>
          <p:sp>
            <p:nvSpPr>
              <p:cNvPr id="1344519" name="矩形 1344518"/>
              <p:cNvSpPr/>
              <p:nvPr/>
            </p:nvSpPr>
            <p:spPr>
              <a:xfrm>
                <a:off x="1610"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23" name="文本框 1344522"/>
              <p:cNvSpPr txBox="1"/>
              <p:nvPr/>
            </p:nvSpPr>
            <p:spPr>
              <a:xfrm>
                <a:off x="1655" y="2160"/>
                <a:ext cx="635" cy="288"/>
              </a:xfrm>
              <a:prstGeom prst="rect">
                <a:avLst/>
              </a:prstGeom>
              <a:noFill/>
              <a:ln w="25400">
                <a:noFill/>
              </a:ln>
            </p:spPr>
            <p:txBody>
              <a:bodyPr>
                <a:spAutoFit/>
              </a:bodyPr>
              <a:lstStyle/>
              <a:p>
                <a:pPr marL="342900" lvl="0" indent="-342900" algn="ctr">
                  <a:spcBef>
                    <a:spcPct val="50000"/>
                  </a:spcBef>
                </a:pPr>
                <a:r>
                  <a:rPr lang="zh-CN" altLang="en-US" sz="2400" b="1" dirty="0">
                    <a:latin typeface="楷体_GB2312" charset="-122"/>
                    <a:ea typeface="楷体_GB2312" charset="-122"/>
                  </a:rPr>
                  <a:t>偏离</a:t>
                </a:r>
                <a:endParaRPr lang="zh-CN" altLang="en-US" sz="2400" b="1" dirty="0">
                  <a:latin typeface="楷体_GB2312" charset="-122"/>
                  <a:ea typeface="楷体_GB2312" charset="-122"/>
                </a:endParaRPr>
              </a:p>
            </p:txBody>
          </p:sp>
        </p:grpSp>
        <p:grpSp>
          <p:nvGrpSpPr>
            <p:cNvPr id="1344527" name="组合 1344526"/>
            <p:cNvGrpSpPr/>
            <p:nvPr/>
          </p:nvGrpSpPr>
          <p:grpSpPr>
            <a:xfrm>
              <a:off x="7880" y="2116"/>
              <a:ext cx="1813" cy="908"/>
              <a:chOff x="3152" y="2115"/>
              <a:chExt cx="725" cy="363"/>
            </a:xfrm>
          </p:grpSpPr>
          <p:sp>
            <p:nvSpPr>
              <p:cNvPr id="1344520" name="矩形 1344519"/>
              <p:cNvSpPr/>
              <p:nvPr/>
            </p:nvSpPr>
            <p:spPr>
              <a:xfrm>
                <a:off x="3152"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24" name="文本框 1344523"/>
              <p:cNvSpPr txBox="1"/>
              <p:nvPr/>
            </p:nvSpPr>
            <p:spPr>
              <a:xfrm>
                <a:off x="3198" y="2160"/>
                <a:ext cx="635" cy="288"/>
              </a:xfrm>
              <a:prstGeom prst="rect">
                <a:avLst/>
              </a:prstGeom>
              <a:noFill/>
              <a:ln w="25400">
                <a:noFill/>
              </a:ln>
            </p:spPr>
            <p:txBody>
              <a:bodyPr>
                <a:spAutoFit/>
              </a:bodyPr>
              <a:lstStyle/>
              <a:p>
                <a:pPr marL="342900" lvl="0" indent="-342900" algn="ctr">
                  <a:spcBef>
                    <a:spcPct val="50000"/>
                  </a:spcBef>
                </a:pPr>
                <a:r>
                  <a:rPr lang="zh-CN" altLang="en-US" sz="2400" b="1" dirty="0">
                    <a:latin typeface="楷体_GB2312" charset="-122"/>
                    <a:ea typeface="楷体_GB2312" charset="-122"/>
                  </a:rPr>
                  <a:t>后果</a:t>
                </a:r>
                <a:endParaRPr lang="zh-CN" altLang="en-US" sz="2400" b="1" dirty="0">
                  <a:latin typeface="楷体_GB2312" charset="-122"/>
                  <a:ea typeface="楷体_GB2312" charset="-122"/>
                </a:endParaRPr>
              </a:p>
            </p:txBody>
          </p:sp>
        </p:grpSp>
        <p:grpSp>
          <p:nvGrpSpPr>
            <p:cNvPr id="1344528" name="组合 1344527"/>
            <p:cNvGrpSpPr/>
            <p:nvPr/>
          </p:nvGrpSpPr>
          <p:grpSpPr>
            <a:xfrm>
              <a:off x="11168" y="2116"/>
              <a:ext cx="1812" cy="908"/>
              <a:chOff x="4467" y="2115"/>
              <a:chExt cx="725" cy="363"/>
            </a:xfrm>
          </p:grpSpPr>
          <p:sp>
            <p:nvSpPr>
              <p:cNvPr id="1344521" name="矩形 1344520"/>
              <p:cNvSpPr/>
              <p:nvPr/>
            </p:nvSpPr>
            <p:spPr>
              <a:xfrm>
                <a:off x="4467"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25" name="文本框 1344524"/>
              <p:cNvSpPr txBox="1"/>
              <p:nvPr/>
            </p:nvSpPr>
            <p:spPr>
              <a:xfrm>
                <a:off x="4513" y="2160"/>
                <a:ext cx="635" cy="288"/>
              </a:xfrm>
              <a:prstGeom prst="rect">
                <a:avLst/>
              </a:prstGeom>
              <a:noFill/>
              <a:ln w="25400">
                <a:noFill/>
              </a:ln>
            </p:spPr>
            <p:txBody>
              <a:bodyPr>
                <a:spAutoFit/>
              </a:bodyPr>
              <a:lstStyle/>
              <a:p>
                <a:pPr marL="342900" lvl="0" indent="-342900" algn="ctr">
                  <a:spcBef>
                    <a:spcPct val="50000"/>
                  </a:spcBef>
                </a:pPr>
                <a:r>
                  <a:rPr lang="zh-CN" altLang="en-US" sz="2400" b="1" dirty="0">
                    <a:latin typeface="楷体_GB2312" charset="-122"/>
                    <a:ea typeface="楷体_GB2312" charset="-122"/>
                  </a:rPr>
                  <a:t>缺陷</a:t>
                </a:r>
                <a:endParaRPr lang="zh-CN" altLang="en-US" sz="2400" b="1" dirty="0">
                  <a:latin typeface="楷体_GB2312" charset="-122"/>
                  <a:ea typeface="楷体_GB2312" charset="-122"/>
                </a:endParaRPr>
              </a:p>
            </p:txBody>
          </p:sp>
        </p:grpSp>
        <p:sp>
          <p:nvSpPr>
            <p:cNvPr id="1344529" name="右箭头 1344528"/>
            <p:cNvSpPr/>
            <p:nvPr/>
          </p:nvSpPr>
          <p:spPr>
            <a:xfrm>
              <a:off x="3118" y="2456"/>
              <a:ext cx="1247"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30" name="右箭头 1344529"/>
            <p:cNvSpPr/>
            <p:nvPr/>
          </p:nvSpPr>
          <p:spPr>
            <a:xfrm>
              <a:off x="6405" y="2456"/>
              <a:ext cx="1248"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31" name="右箭头 1344530"/>
            <p:cNvSpPr/>
            <p:nvPr/>
          </p:nvSpPr>
          <p:spPr>
            <a:xfrm>
              <a:off x="9808" y="2341"/>
              <a:ext cx="1247"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32" name="右箭头 1344531"/>
            <p:cNvSpPr/>
            <p:nvPr/>
          </p:nvSpPr>
          <p:spPr>
            <a:xfrm rot="16200000">
              <a:off x="4818" y="3701"/>
              <a:ext cx="1247" cy="340"/>
            </a:xfrm>
            <a:prstGeom prst="rightArrow">
              <a:avLst>
                <a:gd name="adj1" fmla="val 50000"/>
                <a:gd name="adj2" fmla="val 91727"/>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grpSp>
          <p:nvGrpSpPr>
            <p:cNvPr id="1344533" name="组合 1344532"/>
            <p:cNvGrpSpPr/>
            <p:nvPr/>
          </p:nvGrpSpPr>
          <p:grpSpPr>
            <a:xfrm>
              <a:off x="4478" y="4611"/>
              <a:ext cx="1812" cy="908"/>
              <a:chOff x="1610" y="2115"/>
              <a:chExt cx="725" cy="363"/>
            </a:xfrm>
          </p:grpSpPr>
          <p:sp>
            <p:nvSpPr>
              <p:cNvPr id="1344534" name="矩形 1344533"/>
              <p:cNvSpPr/>
              <p:nvPr/>
            </p:nvSpPr>
            <p:spPr>
              <a:xfrm>
                <a:off x="1610" y="2115"/>
                <a:ext cx="725" cy="363"/>
              </a:xfrm>
              <a:prstGeom prst="rect">
                <a:avLst/>
              </a:prstGeom>
              <a:noFill/>
              <a:ln w="25400" cap="flat" cmpd="sng">
                <a:solidFill>
                  <a:schemeClr val="tx1"/>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44535" name="文本框 1344534"/>
              <p:cNvSpPr txBox="1"/>
              <p:nvPr/>
            </p:nvSpPr>
            <p:spPr>
              <a:xfrm>
                <a:off x="1655" y="2160"/>
                <a:ext cx="635" cy="288"/>
              </a:xfrm>
              <a:prstGeom prst="rect">
                <a:avLst/>
              </a:prstGeom>
              <a:noFill/>
              <a:ln w="25400">
                <a:noFill/>
              </a:ln>
            </p:spPr>
            <p:txBody>
              <a:bodyPr>
                <a:spAutoFit/>
              </a:bodyPr>
              <a:lstStyle/>
              <a:p>
                <a:pPr marL="342900" lvl="0" indent="-342900" algn="ctr">
                  <a:spcBef>
                    <a:spcPct val="50000"/>
                  </a:spcBef>
                </a:pPr>
                <a:r>
                  <a:rPr lang="zh-CN" altLang="en-US" sz="2400" b="1" dirty="0">
                    <a:latin typeface="楷体_GB2312" charset="-122"/>
                    <a:ea typeface="楷体_GB2312" charset="-122"/>
                  </a:rPr>
                  <a:t>原因</a:t>
                </a:r>
                <a:endParaRPr lang="zh-CN" altLang="en-US" sz="2400" b="1" dirty="0">
                  <a:latin typeface="楷体_GB2312" charset="-122"/>
                  <a:ea typeface="楷体_GB2312" charset="-122"/>
                </a:endParaRPr>
              </a:p>
            </p:txBody>
          </p:sp>
        </p:grpSp>
        <p:sp>
          <p:nvSpPr>
            <p:cNvPr id="1344536" name="矩形 1344535"/>
            <p:cNvSpPr/>
            <p:nvPr/>
          </p:nvSpPr>
          <p:spPr>
            <a:xfrm>
              <a:off x="850" y="3249"/>
              <a:ext cx="3514" cy="1104"/>
            </a:xfrm>
            <a:prstGeom prst="rect">
              <a:avLst/>
            </a:prstGeom>
            <a:noFill/>
            <a:ln w="25400">
              <a:noFill/>
            </a:ln>
          </p:spPr>
          <p:txBody>
            <a:bodyPr wrap="square">
              <a:spAutoFit/>
            </a:bodyPr>
            <a:lstStyle/>
            <a:p>
              <a:pPr lvl="0"/>
              <a:r>
                <a:rPr lang="zh-CN" altLang="en-US" sz="2000" b="1" dirty="0">
                  <a:latin typeface="楷体_GB2312" charset="-122"/>
                  <a:ea typeface="楷体_GB2312" charset="-122"/>
                </a:rPr>
                <a:t>过程的某一部分希望如何运转</a:t>
              </a:r>
              <a:endParaRPr lang="zh-CN" altLang="en-US" sz="2000" b="1" dirty="0">
                <a:latin typeface="楷体_GB2312" charset="-122"/>
                <a:ea typeface="楷体_GB2312" charset="-122"/>
              </a:endParaRPr>
            </a:p>
          </p:txBody>
        </p:sp>
        <p:sp>
          <p:nvSpPr>
            <p:cNvPr id="1344537" name="矩形 1344536"/>
            <p:cNvSpPr/>
            <p:nvPr/>
          </p:nvSpPr>
          <p:spPr>
            <a:xfrm>
              <a:off x="6520" y="4611"/>
              <a:ext cx="4892" cy="1584"/>
            </a:xfrm>
            <a:prstGeom prst="rect">
              <a:avLst/>
            </a:prstGeom>
            <a:noFill/>
            <a:ln w="25400">
              <a:noFill/>
            </a:ln>
          </p:spPr>
          <p:txBody>
            <a:bodyPr wrap="square">
              <a:spAutoFit/>
            </a:bodyPr>
            <a:lstStyle/>
            <a:p>
              <a:pPr lvl="0"/>
              <a:r>
                <a:rPr lang="zh-CN" altLang="en-US" sz="2000" b="1" dirty="0">
                  <a:latin typeface="楷体_GB2312" charset="-122"/>
                  <a:ea typeface="楷体_GB2312" charset="-122"/>
                </a:rPr>
                <a:t>发生偏离的原因。一旦显示出一种偏离，一定有其可信的或实际的原因</a:t>
              </a:r>
              <a:endParaRPr lang="zh-CN" altLang="en-US" sz="2000" b="1" dirty="0">
                <a:latin typeface="楷体_GB2312" charset="-122"/>
                <a:ea typeface="楷体_GB2312" charset="-122"/>
              </a:endParaRPr>
            </a:p>
          </p:txBody>
        </p:sp>
        <p:sp>
          <p:nvSpPr>
            <p:cNvPr id="1344538" name="矩形 1344537"/>
            <p:cNvSpPr/>
            <p:nvPr/>
          </p:nvSpPr>
          <p:spPr>
            <a:xfrm>
              <a:off x="7995" y="3014"/>
              <a:ext cx="1588" cy="1104"/>
            </a:xfrm>
            <a:prstGeom prst="rect">
              <a:avLst/>
            </a:prstGeom>
            <a:noFill/>
            <a:ln w="25400">
              <a:noFill/>
            </a:ln>
          </p:spPr>
          <p:txBody>
            <a:bodyPr>
              <a:spAutoFit/>
            </a:bodyPr>
            <a:lstStyle/>
            <a:p>
              <a:pPr lvl="0"/>
              <a:r>
                <a:rPr lang="zh-CN" altLang="en-US" sz="2000" b="1" dirty="0">
                  <a:latin typeface="楷体_GB2312" charset="-122"/>
                  <a:ea typeface="楷体_GB2312" charset="-122"/>
                </a:rPr>
                <a:t>所发生偏离的结果</a:t>
              </a:r>
              <a:endParaRPr lang="zh-CN" altLang="en-US" sz="2000" b="1" dirty="0">
                <a:latin typeface="楷体_GB2312" charset="-122"/>
                <a:ea typeface="楷体_GB2312" charset="-122"/>
              </a:endParaRPr>
            </a:p>
          </p:txBody>
        </p:sp>
        <p:sp>
          <p:nvSpPr>
            <p:cNvPr id="1344541" name="矩形 1344540"/>
            <p:cNvSpPr/>
            <p:nvPr/>
          </p:nvSpPr>
          <p:spPr>
            <a:xfrm>
              <a:off x="1078" y="6539"/>
              <a:ext cx="11907" cy="1296"/>
            </a:xfrm>
            <a:prstGeom prst="rect">
              <a:avLst/>
            </a:prstGeom>
            <a:noFill/>
            <a:ln w="25400">
              <a:noFill/>
            </a:ln>
          </p:spPr>
          <p:txBody>
            <a:bodyPr>
              <a:spAutoFit/>
            </a:bodyPr>
            <a:lstStyle/>
            <a:p>
              <a:pPr lvl="0"/>
              <a:r>
                <a:rPr lang="en-US" altLang="zh-CN" sz="2400" b="1" dirty="0">
                  <a:latin typeface="楷体_GB2312" charset="-122"/>
                  <a:ea typeface="楷体_GB2312" charset="-122"/>
                </a:rPr>
                <a:t>    </a:t>
              </a:r>
              <a:r>
                <a:rPr lang="zh-CN" altLang="en-US" sz="2400" b="1" dirty="0">
                  <a:latin typeface="楷体_GB2312" charset="-122"/>
                  <a:ea typeface="楷体_GB2312" charset="-122"/>
                </a:rPr>
                <a:t>因为错误是造成缺陷的原因，因此可以通过消除或控制错误来预防缺陷的出现。 </a:t>
              </a:r>
              <a:endParaRPr lang="zh-CN" altLang="en-US" sz="2400" b="1" dirty="0">
                <a:latin typeface="楷体_GB2312" charset="-122"/>
                <a:ea typeface="楷体_GB2312" charset="-122"/>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07652" name="文本框 1307651"/>
          <p:cNvSpPr txBox="1"/>
          <p:nvPr/>
        </p:nvSpPr>
        <p:spPr>
          <a:xfrm>
            <a:off x="752475" y="926783"/>
            <a:ext cx="5761038" cy="518160"/>
          </a:xfrm>
          <a:prstGeom prst="rect">
            <a:avLst/>
          </a:prstGeom>
          <a:solidFill>
            <a:srgbClr val="CCFFFF"/>
          </a:solidFill>
          <a:ln w="9525">
            <a:noFill/>
          </a:ln>
        </p:spPr>
        <p:txBody>
          <a:bodyPr>
            <a:spAutoFit/>
          </a:bodyPr>
          <a:lstStyle/>
          <a:p>
            <a:pPr marL="342900" lvl="0" indent="-342900"/>
            <a:r>
              <a:rPr lang="en-US" altLang="zh-CN" sz="2800" b="1" dirty="0">
                <a:latin typeface="楷体_GB2312" charset="-122"/>
                <a:ea typeface="楷体_GB2312" charset="-122"/>
              </a:rPr>
              <a:t>5</a:t>
            </a:r>
            <a:r>
              <a:rPr lang="zh-CN" altLang="en-US" sz="2800" b="1" dirty="0">
                <a:latin typeface="楷体_GB2312" charset="-122"/>
                <a:ea typeface="楷体_GB2312" charset="-122"/>
              </a:rPr>
              <a:t>、确认工序是否存在以下问题</a:t>
            </a:r>
            <a:r>
              <a:rPr lang="en-US" altLang="zh-TW" sz="2800" b="1">
                <a:latin typeface="楷体_GB2312" charset="-122"/>
                <a:ea typeface="楷体_GB2312" charset="-122"/>
              </a:rPr>
              <a:t>:</a:t>
            </a:r>
            <a:endParaRPr lang="en-US" altLang="zh-TW" sz="2800" b="1">
              <a:latin typeface="楷体_GB2312" charset="-122"/>
              <a:ea typeface="楷体_GB2312" charset="-122"/>
            </a:endParaRPr>
          </a:p>
        </p:txBody>
      </p:sp>
      <p:sp>
        <p:nvSpPr>
          <p:cNvPr id="1307653" name="文本框 1307652"/>
          <p:cNvSpPr txBox="1"/>
          <p:nvPr/>
        </p:nvSpPr>
        <p:spPr>
          <a:xfrm>
            <a:off x="752158" y="1528763"/>
            <a:ext cx="7272337" cy="4580255"/>
          </a:xfrm>
          <a:prstGeom prst="rect">
            <a:avLst/>
          </a:prstGeom>
          <a:solidFill>
            <a:srgbClr val="99CCFF"/>
          </a:solidFill>
          <a:ln w="9525" cap="flat" cmpd="sng">
            <a:solidFill>
              <a:schemeClr val="tx1"/>
            </a:solidFill>
            <a:prstDash val="solid"/>
            <a:miter/>
            <a:headEnd type="none" w="med" len="med"/>
            <a:tailEnd type="none" w="med" len="med"/>
          </a:ln>
        </p:spPr>
        <p:txBody>
          <a:bodyPr>
            <a:spAutoFit/>
          </a:bodyPr>
          <a:lstStyle/>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1</a:t>
            </a:r>
            <a:r>
              <a:rPr lang="zh-CN" altLang="en-US" sz="2400" b="1" dirty="0">
                <a:latin typeface="楷体_GB2312" charset="-122"/>
                <a:ea typeface="楷体_GB2312" charset="-122"/>
              </a:rPr>
              <a:t>）该工序是否在调整中</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2</a:t>
            </a:r>
            <a:r>
              <a:rPr lang="zh-CN" altLang="en-US" sz="2400" b="1" dirty="0">
                <a:latin typeface="楷体_GB2312" charset="-122"/>
                <a:ea typeface="楷体_GB2312" charset="-122"/>
              </a:rPr>
              <a:t>）该工序的作业工具或设备是否发生变更</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3</a:t>
            </a:r>
            <a:r>
              <a:rPr lang="zh-CN" altLang="en-US" sz="2400" b="1" dirty="0">
                <a:latin typeface="楷体_GB2312" charset="-122"/>
                <a:ea typeface="楷体_GB2312" charset="-122"/>
              </a:rPr>
              <a:t>）该工序的规格、参数和</a:t>
            </a:r>
            <a:r>
              <a:rPr lang="zh-CN" altLang="zh-CN" sz="2400" b="1" dirty="0">
                <a:latin typeface="楷体_GB2312" charset="-122"/>
                <a:ea typeface="楷体_GB2312" charset="-122"/>
              </a:rPr>
              <a:t>作业标准是否发生变化</a:t>
            </a:r>
            <a:r>
              <a:rPr lang="zh-CN" altLang="zh-TW" sz="2400" b="1" dirty="0">
                <a:latin typeface="楷体_GB2312" charset="-122"/>
                <a:ea typeface="楷体_GB2312" charset="-122"/>
              </a:rPr>
              <a:t>.</a:t>
            </a:r>
            <a:endParaRPr lang="zh-CN" altLang="zh-TW" sz="2400" b="1" dirty="0">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4</a:t>
            </a:r>
            <a:r>
              <a:rPr lang="zh-CN" altLang="en-US" sz="2400" b="1" dirty="0">
                <a:latin typeface="楷体_GB2312" charset="-122"/>
                <a:ea typeface="楷体_GB2312" charset="-122"/>
              </a:rPr>
              <a:t>）是否存在部品相混或堆放过多部品</a:t>
            </a:r>
            <a:r>
              <a:rPr lang="en-US" altLang="zh-CN" sz="2400" b="1">
                <a:latin typeface="楷体_GB2312" charset="-122"/>
                <a:ea typeface="楷体_GB2312" charset="-122"/>
              </a:rPr>
              <a:t>.</a:t>
            </a:r>
            <a:endParaRPr lang="en-US" altLang="zh-CN" sz="2400" b="1">
              <a:latin typeface="楷体_GB2312" charset="-122"/>
              <a:ea typeface="楷体_GB2312" charset="-122"/>
            </a:endParaRPr>
          </a:p>
          <a:p>
            <a:pPr lvl="0" indent="0">
              <a:lnSpc>
                <a:spcPct val="110000"/>
              </a:lnSpc>
            </a:pPr>
            <a:r>
              <a:rPr lang="en-US" altLang="zh-CN" sz="2400" b="1" dirty="0">
                <a:latin typeface="楷体_GB2312" charset="-122"/>
                <a:ea typeface="楷体_GB2312" charset="-122"/>
              </a:rPr>
              <a:t> </a:t>
            </a:r>
            <a:r>
              <a:rPr lang="zh-CN" altLang="en-US" sz="2400" b="1" dirty="0">
                <a:latin typeface="楷体_GB2312" charset="-122"/>
                <a:ea typeface="楷体_GB2312" charset="-122"/>
              </a:rPr>
              <a:t>（</a:t>
            </a:r>
            <a:r>
              <a:rPr lang="en-US" altLang="zh-CN" sz="2400" b="1" dirty="0">
                <a:latin typeface="楷体_GB2312" charset="-122"/>
                <a:ea typeface="楷体_GB2312" charset="-122"/>
              </a:rPr>
              <a:t>5</a:t>
            </a:r>
            <a:r>
              <a:rPr lang="zh-CN" altLang="en-US" sz="2400" b="1" dirty="0">
                <a:latin typeface="楷体_GB2312" charset="-122"/>
                <a:ea typeface="楷体_GB2312" charset="-122"/>
              </a:rPr>
              <a:t>）该工序操作步骤是否太多</a:t>
            </a:r>
            <a:r>
              <a:rPr lang="en-US" altLang="zh-TW" sz="2800" b="1">
                <a:latin typeface="楷体_GB2312" charset="-122"/>
                <a:ea typeface="楷体_GB2312" charset="-122"/>
              </a:rPr>
              <a:t>.</a:t>
            </a:r>
            <a:endParaRPr lang="en-US" altLang="zh-TW" sz="28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6</a:t>
            </a:r>
            <a:r>
              <a:rPr lang="zh-CN" altLang="en-US" sz="2400" b="1" dirty="0">
                <a:latin typeface="楷体_GB2312" charset="-122"/>
                <a:ea typeface="楷体_GB2312" charset="-122"/>
              </a:rPr>
              <a:t>）该工序是否作业量不足</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7</a:t>
            </a:r>
            <a:r>
              <a:rPr lang="zh-CN" altLang="en-US" sz="2400" b="1" dirty="0">
                <a:latin typeface="楷体_GB2312" charset="-122"/>
                <a:ea typeface="楷体_GB2312" charset="-122"/>
              </a:rPr>
              <a:t>）该工序作业标准是否够</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8</a:t>
            </a:r>
            <a:r>
              <a:rPr lang="zh-CN" altLang="en-US" sz="2400" b="1" dirty="0">
                <a:latin typeface="楷体_GB2312" charset="-122"/>
                <a:ea typeface="楷体_GB2312" charset="-122"/>
              </a:rPr>
              <a:t>）该工序作业是否平衡</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9</a:t>
            </a:r>
            <a:r>
              <a:rPr lang="zh-CN" altLang="en-US" sz="2400" b="1" dirty="0">
                <a:latin typeface="楷体_GB2312" charset="-122"/>
                <a:ea typeface="楷体_GB2312" charset="-122"/>
              </a:rPr>
              <a:t>）该工序是否堆积过多品</a:t>
            </a:r>
            <a:r>
              <a:rPr lang="en-US" altLang="zh-CN" sz="2400" b="1">
                <a:latin typeface="楷体_GB2312" charset="-122"/>
                <a:ea typeface="楷体_GB2312" charset="-122"/>
              </a:rPr>
              <a:t>.</a:t>
            </a:r>
            <a:endParaRPr lang="en-US" altLang="zh-CN" sz="2400" b="1">
              <a:latin typeface="楷体_GB2312" charset="-122"/>
              <a:ea typeface="楷体_GB2312" charset="-122"/>
            </a:endParaRPr>
          </a:p>
          <a:p>
            <a:pPr marL="179705" lvl="1" indent="0">
              <a:lnSpc>
                <a:spcPct val="110000"/>
              </a:lnSpc>
            </a:pPr>
            <a:r>
              <a:rPr lang="zh-CN" altLang="en-US" sz="2400" b="1" dirty="0">
                <a:latin typeface="楷体_GB2312" charset="-122"/>
                <a:ea typeface="楷体_GB2312" charset="-122"/>
              </a:rPr>
              <a:t>（</a:t>
            </a:r>
            <a:r>
              <a:rPr lang="en-US" altLang="zh-CN" sz="2400" b="1" dirty="0">
                <a:latin typeface="楷体_GB2312" charset="-122"/>
                <a:ea typeface="楷体_GB2312" charset="-122"/>
              </a:rPr>
              <a:t>10</a:t>
            </a:r>
            <a:r>
              <a:rPr lang="zh-CN" altLang="en-US" sz="2400" b="1" dirty="0">
                <a:latin typeface="楷体_GB2312" charset="-122"/>
                <a:ea typeface="楷体_GB2312" charset="-122"/>
              </a:rPr>
              <a:t>）该工序作业环境如何</a:t>
            </a:r>
            <a:r>
              <a:rPr lang="en-US" altLang="zh-CN" sz="2400" b="1">
                <a:latin typeface="楷体_GB2312" charset="-122"/>
                <a:ea typeface="楷体_GB2312" charset="-122"/>
              </a:rPr>
              <a:t>.</a:t>
            </a:r>
            <a:endParaRPr lang="en-US" altLang="zh-CN" sz="2400" b="1">
              <a:latin typeface="楷体_GB2312" charset="-122"/>
              <a:ea typeface="楷体_GB2312" charset="-122"/>
            </a:endParaRPr>
          </a:p>
          <a:p>
            <a:pPr lvl="0" indent="0">
              <a:lnSpc>
                <a:spcPct val="110000"/>
              </a:lnSpc>
            </a:pPr>
            <a:r>
              <a:rPr lang="en-US" altLang="zh-CN" sz="2400" b="1" dirty="0">
                <a:latin typeface="楷体_GB2312" charset="-122"/>
                <a:ea typeface="楷体_GB2312" charset="-122"/>
              </a:rPr>
              <a:t> </a:t>
            </a:r>
            <a:r>
              <a:rPr lang="zh-CN" altLang="en-US" sz="2400" b="1" dirty="0">
                <a:latin typeface="楷体_GB2312" charset="-122"/>
                <a:ea typeface="楷体_GB2312" charset="-122"/>
              </a:rPr>
              <a:t>（</a:t>
            </a:r>
            <a:r>
              <a:rPr lang="en-US" altLang="zh-CN" sz="2400" b="1" dirty="0">
                <a:latin typeface="楷体_GB2312" charset="-122"/>
                <a:ea typeface="楷体_GB2312" charset="-122"/>
              </a:rPr>
              <a:t>11</a:t>
            </a:r>
            <a:r>
              <a:rPr lang="zh-CN" altLang="en-US" sz="2400" b="1" dirty="0">
                <a:latin typeface="楷体_GB2312" charset="-122"/>
                <a:ea typeface="楷体_GB2312" charset="-122"/>
              </a:rPr>
              <a:t>）</a:t>
            </a:r>
            <a:r>
              <a:rPr lang="zh-CN" altLang="zh-TW" sz="2400" b="1" dirty="0">
                <a:latin typeface="楷体_GB2312" charset="-122"/>
                <a:ea typeface="楷体_GB2312" charset="-122"/>
              </a:rPr>
              <a:t>该工序作业节拍是否快</a:t>
            </a:r>
            <a:r>
              <a:rPr lang="en-US" altLang="zh-TW" sz="2400" b="1">
                <a:latin typeface="楷体_GB2312" charset="-122"/>
                <a:ea typeface="楷体_GB2312" charset="-122"/>
              </a:rPr>
              <a:t>.</a:t>
            </a:r>
            <a:endParaRPr lang="en-US" altLang="zh-TW" sz="2400" b="1">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四、防错法应用</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09700" name="文本框 1309699"/>
          <p:cNvSpPr txBox="1"/>
          <p:nvPr/>
        </p:nvSpPr>
        <p:spPr>
          <a:xfrm>
            <a:off x="852805" y="1348105"/>
            <a:ext cx="8998585" cy="640080"/>
          </a:xfrm>
          <a:prstGeom prst="rect">
            <a:avLst/>
          </a:prstGeom>
          <a:solidFill>
            <a:schemeClr val="bg1"/>
          </a:solidFill>
          <a:ln w="9525">
            <a:noFill/>
          </a:ln>
        </p:spPr>
        <p:txBody>
          <a:bodyPr wrap="square">
            <a:spAutoFit/>
          </a:bodyPr>
          <a:lstStyle/>
          <a:p>
            <a:pPr marL="342900" lvl="0" indent="-342900"/>
            <a:r>
              <a:rPr lang="en-US" altLang="zh-CN" sz="3600" b="1" dirty="0">
                <a:latin typeface="楷体_GB2312" charset="-122"/>
                <a:ea typeface="楷体_GB2312" charset="-122"/>
              </a:rPr>
              <a:t>06</a:t>
            </a:r>
            <a:r>
              <a:rPr lang="zh-CN" altLang="en-US" sz="3600" b="1" dirty="0">
                <a:latin typeface="楷体_GB2312" charset="-122"/>
                <a:ea typeface="楷体_GB2312" charset="-122"/>
              </a:rPr>
              <a:t>、分析缺陷原因</a:t>
            </a:r>
            <a:r>
              <a:rPr lang="en-US" altLang="zh-CN" sz="3600" b="1">
                <a:latin typeface="楷体_GB2312" charset="-122"/>
                <a:ea typeface="楷体_GB2312" charset="-122"/>
              </a:rPr>
              <a:t>.</a:t>
            </a:r>
            <a:endParaRPr lang="en-US" altLang="zh-CN" sz="3600" b="1">
              <a:latin typeface="楷体_GB2312" charset="-122"/>
              <a:ea typeface="楷体_GB2312" charset="-122"/>
            </a:endParaRPr>
          </a:p>
        </p:txBody>
      </p:sp>
      <p:sp>
        <p:nvSpPr>
          <p:cNvPr id="1309705" name="文本框 1309704"/>
          <p:cNvSpPr txBox="1"/>
          <p:nvPr/>
        </p:nvSpPr>
        <p:spPr>
          <a:xfrm>
            <a:off x="852805" y="2197100"/>
            <a:ext cx="8998585" cy="640080"/>
          </a:xfrm>
          <a:prstGeom prst="rect">
            <a:avLst/>
          </a:prstGeom>
          <a:solidFill>
            <a:schemeClr val="bg1"/>
          </a:solidFill>
          <a:ln w="9525">
            <a:noFill/>
          </a:ln>
        </p:spPr>
        <p:txBody>
          <a:bodyPr wrap="square">
            <a:spAutoFit/>
          </a:bodyPr>
          <a:lstStyle/>
          <a:p>
            <a:pPr marL="342900" lvl="0" indent="-342900"/>
            <a:r>
              <a:rPr lang="en-US" altLang="zh-CN" sz="3600" b="1" dirty="0">
                <a:latin typeface="楷体_GB2312" charset="-122"/>
                <a:ea typeface="楷体_GB2312" charset="-122"/>
              </a:rPr>
              <a:t>07</a:t>
            </a:r>
            <a:r>
              <a:rPr lang="zh-CN" altLang="en-US" sz="3600" b="1" dirty="0">
                <a:latin typeface="楷体_GB2312" charset="-122"/>
                <a:ea typeface="楷体_GB2312" charset="-122"/>
              </a:rPr>
              <a:t>、分析作业失误原因</a:t>
            </a:r>
            <a:r>
              <a:rPr lang="en-US" altLang="zh-CN" sz="3600" b="1">
                <a:latin typeface="楷体_GB2312" charset="-122"/>
                <a:ea typeface="楷体_GB2312" charset="-122"/>
              </a:rPr>
              <a:t>.</a:t>
            </a:r>
            <a:endParaRPr lang="en-US" altLang="zh-CN" sz="3600" b="1">
              <a:latin typeface="楷体_GB2312" charset="-122"/>
              <a:ea typeface="楷体_GB2312" charset="-122"/>
            </a:endParaRPr>
          </a:p>
        </p:txBody>
      </p:sp>
      <p:sp>
        <p:nvSpPr>
          <p:cNvPr id="1309706" name="文本框 1309705"/>
          <p:cNvSpPr txBox="1"/>
          <p:nvPr/>
        </p:nvSpPr>
        <p:spPr>
          <a:xfrm>
            <a:off x="852805" y="3129280"/>
            <a:ext cx="11188065" cy="640080"/>
          </a:xfrm>
          <a:prstGeom prst="rect">
            <a:avLst/>
          </a:prstGeom>
          <a:solidFill>
            <a:schemeClr val="bg1"/>
          </a:solidFill>
          <a:ln w="9525">
            <a:noFill/>
          </a:ln>
        </p:spPr>
        <p:txBody>
          <a:bodyPr wrap="square">
            <a:spAutoFit/>
          </a:bodyPr>
          <a:lstStyle/>
          <a:p>
            <a:pPr marL="342900" lvl="0" indent="-342900"/>
            <a:r>
              <a:rPr lang="en-US" altLang="zh-CN" sz="3600" b="1" dirty="0">
                <a:latin typeface="楷体_GB2312" charset="-122"/>
                <a:ea typeface="楷体_GB2312" charset="-122"/>
              </a:rPr>
              <a:t>08</a:t>
            </a:r>
            <a:r>
              <a:rPr lang="zh-CN" altLang="en-US" sz="3600" b="1" dirty="0">
                <a:latin typeface="楷体_GB2312" charset="-122"/>
                <a:ea typeface="楷体_GB2312" charset="-122"/>
              </a:rPr>
              <a:t>、设计防错装置或防错程序以预防或检测同类失误</a:t>
            </a:r>
            <a:r>
              <a:rPr lang="en-US" altLang="zh-CN" sz="3600" b="1">
                <a:latin typeface="楷体_GB2312" charset="-122"/>
                <a:ea typeface="楷体_GB2312" charset="-122"/>
              </a:rPr>
              <a:t>.</a:t>
            </a:r>
            <a:endParaRPr lang="en-US" altLang="zh-CN" sz="3600" b="1">
              <a:latin typeface="楷体_GB2312" charset="-122"/>
              <a:ea typeface="楷体_GB2312" charset="-122"/>
            </a:endParaRPr>
          </a:p>
        </p:txBody>
      </p:sp>
      <p:sp>
        <p:nvSpPr>
          <p:cNvPr id="1309707" name="文本框 1309706"/>
          <p:cNvSpPr txBox="1"/>
          <p:nvPr/>
        </p:nvSpPr>
        <p:spPr>
          <a:xfrm>
            <a:off x="852805" y="4156075"/>
            <a:ext cx="8998585" cy="640080"/>
          </a:xfrm>
          <a:prstGeom prst="rect">
            <a:avLst/>
          </a:prstGeom>
          <a:solidFill>
            <a:schemeClr val="bg1"/>
          </a:solidFill>
          <a:ln w="9525">
            <a:noFill/>
          </a:ln>
        </p:spPr>
        <p:txBody>
          <a:bodyPr wrap="square">
            <a:spAutoFit/>
          </a:bodyPr>
          <a:lstStyle/>
          <a:p>
            <a:pPr marL="342900" lvl="0" indent="-342900"/>
            <a:r>
              <a:rPr lang="en-US" altLang="zh-CN" sz="3600" b="1" dirty="0">
                <a:latin typeface="楷体_GB2312" charset="-122"/>
                <a:ea typeface="楷体_GB2312" charset="-122"/>
              </a:rPr>
              <a:t>09</a:t>
            </a:r>
            <a:r>
              <a:rPr lang="zh-CN" altLang="en-US" sz="3600" b="1" dirty="0">
                <a:latin typeface="楷体_GB2312" charset="-122"/>
                <a:ea typeface="楷体_GB2312" charset="-122"/>
              </a:rPr>
              <a:t>、确认防错效果， 必要时进行过程调整</a:t>
            </a:r>
            <a:r>
              <a:rPr lang="en-US" altLang="zh-CN" sz="3600" b="1">
                <a:latin typeface="楷体_GB2312" charset="-122"/>
                <a:ea typeface="楷体_GB2312" charset="-122"/>
              </a:rPr>
              <a:t>.</a:t>
            </a:r>
            <a:endParaRPr lang="en-US" altLang="zh-CN" sz="3600" b="1">
              <a:latin typeface="楷体_GB2312" charset="-122"/>
              <a:ea typeface="楷体_GB2312" charset="-122"/>
            </a:endParaRPr>
          </a:p>
        </p:txBody>
      </p:sp>
      <p:sp>
        <p:nvSpPr>
          <p:cNvPr id="1309708" name="文本框 1309707"/>
          <p:cNvSpPr txBox="1"/>
          <p:nvPr/>
        </p:nvSpPr>
        <p:spPr>
          <a:xfrm>
            <a:off x="852805" y="4948555"/>
            <a:ext cx="8998585" cy="640080"/>
          </a:xfrm>
          <a:prstGeom prst="rect">
            <a:avLst/>
          </a:prstGeom>
          <a:solidFill>
            <a:schemeClr val="bg1"/>
          </a:solidFill>
          <a:ln w="9525">
            <a:noFill/>
          </a:ln>
        </p:spPr>
        <p:txBody>
          <a:bodyPr wrap="square">
            <a:spAutoFit/>
          </a:bodyPr>
          <a:lstStyle/>
          <a:p>
            <a:pPr marL="342900" lvl="0" indent="-342900"/>
            <a:r>
              <a:rPr lang="en-US" altLang="zh-CN" sz="3600" b="1" dirty="0">
                <a:latin typeface="楷体_GB2312" charset="-122"/>
                <a:ea typeface="楷体_GB2312" charset="-122"/>
              </a:rPr>
              <a:t>10</a:t>
            </a:r>
            <a:r>
              <a:rPr lang="zh-CN" altLang="en-US" sz="3600" b="1" dirty="0">
                <a:latin typeface="楷体_GB2312" charset="-122"/>
                <a:ea typeface="楷体_GB2312" charset="-122"/>
              </a:rPr>
              <a:t>、持续控制及改善。</a:t>
            </a:r>
            <a:endParaRPr lang="zh-CN" altLang="en-US" sz="3600" b="1" dirty="0">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楷体_GB2312" charset="-122"/>
              <a:ea typeface="楷体_GB2312" charset="-122"/>
              <a:sym typeface="+mn-ea"/>
            </a:endParaRPr>
          </a:p>
        </p:txBody>
      </p:sp>
      <p:sp>
        <p:nvSpPr>
          <p:cNvPr id="3" name="文本框 2"/>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68067" name="文本占位符 1368066"/>
          <p:cNvSpPr>
            <a:spLocks noGrp="1" noRot="1"/>
          </p:cNvSpPr>
          <p:nvPr/>
        </p:nvSpPr>
        <p:spPr>
          <a:xfrm>
            <a:off x="906145" y="993775"/>
            <a:ext cx="10577830" cy="178816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sz="2800" dirty="0">
                <a:solidFill>
                  <a:srgbClr val="FF0000"/>
                </a:solidFill>
                <a:latin typeface="楷体_GB2312" charset="-122"/>
                <a:ea typeface="楷体_GB2312" charset="-122"/>
              </a:rPr>
              <a:t>    </a:t>
            </a:r>
            <a:r>
              <a:rPr lang="zh-CN" altLang="en-US" sz="2800" dirty="0">
                <a:solidFill>
                  <a:srgbClr val="FF0000"/>
                </a:solidFill>
                <a:latin typeface="楷体_GB2312" charset="-122"/>
                <a:ea typeface="楷体_GB2312" charset="-122"/>
              </a:rPr>
              <a:t>手机中的</a:t>
            </a:r>
            <a:r>
              <a:rPr lang="en-US" altLang="zh-CN" sz="2800" dirty="0">
                <a:solidFill>
                  <a:srgbClr val="FF0000"/>
                </a:solidFill>
                <a:latin typeface="楷体_GB2312" charset="-122"/>
                <a:ea typeface="楷体_GB2312" charset="-122"/>
              </a:rPr>
              <a:t>SIM</a:t>
            </a:r>
            <a:r>
              <a:rPr lang="zh-CN" altLang="en-US" sz="2800" dirty="0">
                <a:solidFill>
                  <a:srgbClr val="FF0000"/>
                </a:solidFill>
                <a:latin typeface="楷体_GB2312" charset="-122"/>
                <a:ea typeface="楷体_GB2312" charset="-122"/>
              </a:rPr>
              <a:t>卡外型设计就是防错的体现，</a:t>
            </a:r>
            <a:r>
              <a:rPr lang="en-US" altLang="zh-CN" sz="2800" dirty="0">
                <a:solidFill>
                  <a:srgbClr val="FF0000"/>
                </a:solidFill>
                <a:latin typeface="楷体_GB2312" charset="-122"/>
                <a:ea typeface="楷体_GB2312" charset="-122"/>
              </a:rPr>
              <a:t>SIM</a:t>
            </a:r>
            <a:r>
              <a:rPr lang="zh-CN" altLang="en-US" sz="2800" dirty="0">
                <a:solidFill>
                  <a:srgbClr val="FF0000"/>
                </a:solidFill>
                <a:latin typeface="楷体_GB2312" charset="-122"/>
                <a:ea typeface="楷体_GB2312" charset="-122"/>
              </a:rPr>
              <a:t>卡的外形是矩形少一个角，这样就同手机的标识形成唯一的对应。试想，如果不是少一个角，手机卡可以有四种装法，其中三种是错误的。</a:t>
            </a:r>
            <a:endParaRPr lang="zh-CN" altLang="en-US" sz="2800" dirty="0">
              <a:solidFill>
                <a:srgbClr val="FF0000"/>
              </a:solidFill>
              <a:latin typeface="楷体_GB2312" charset="-122"/>
              <a:ea typeface="楷体_GB2312" charset="-122"/>
            </a:endParaRPr>
          </a:p>
        </p:txBody>
      </p:sp>
      <p:pic>
        <p:nvPicPr>
          <p:cNvPr id="1368070" name="图片 1368069" descr="ceqShr908vtI"/>
          <p:cNvPicPr>
            <a:picLocks noChangeAspect="1"/>
          </p:cNvPicPr>
          <p:nvPr/>
        </p:nvPicPr>
        <p:blipFill>
          <a:blip r:embed="rId1"/>
          <a:stretch>
            <a:fillRect/>
          </a:stretch>
        </p:blipFill>
        <p:spPr>
          <a:xfrm>
            <a:off x="2626678" y="3221038"/>
            <a:ext cx="3311525" cy="2482850"/>
          </a:xfrm>
          <a:prstGeom prst="rect">
            <a:avLst/>
          </a:prstGeom>
          <a:noFill/>
          <a:ln w="9525">
            <a:noFill/>
          </a:ln>
        </p:spPr>
      </p:pic>
      <p:pic>
        <p:nvPicPr>
          <p:cNvPr id="1368072" name="图片 1368071" descr="20020808075251736519"/>
          <p:cNvPicPr>
            <a:picLocks noChangeAspect="1"/>
          </p:cNvPicPr>
          <p:nvPr/>
        </p:nvPicPr>
        <p:blipFill>
          <a:blip r:embed="rId2"/>
          <a:stretch>
            <a:fillRect/>
          </a:stretch>
        </p:blipFill>
        <p:spPr>
          <a:xfrm>
            <a:off x="7235190" y="3148013"/>
            <a:ext cx="2925763" cy="2416175"/>
          </a:xfrm>
          <a:prstGeom prst="rect">
            <a:avLst/>
          </a:prstGeom>
          <a:noFill/>
          <a:ln w="9525">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72163" name="文本占位符 1372162"/>
          <p:cNvSpPr>
            <a:spLocks noGrp="1" noRot="1"/>
          </p:cNvSpPr>
          <p:nvPr/>
        </p:nvSpPr>
        <p:spPr>
          <a:xfrm>
            <a:off x="436245" y="1386205"/>
            <a:ext cx="11229340" cy="162052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pPr>
              <a:lnSpc>
                <a:spcPct val="115000"/>
              </a:lnSpc>
            </a:pPr>
            <a:r>
              <a:rPr lang="en-US" altLang="zh-CN" dirty="0"/>
              <a:t>        </a:t>
            </a:r>
            <a:r>
              <a:rPr lang="zh-CN" altLang="en-US" dirty="0"/>
              <a:t>问题：在早期的照相机产品中，在不过胶卷的状态下快门可以重复按下。很多人在拍摄后忘记过胶卷，在照下一张像时造成重复曝光，导致相片损坏。</a:t>
            </a:r>
            <a:endParaRPr lang="zh-CN" altLang="en-US" dirty="0"/>
          </a:p>
        </p:txBody>
      </p:sp>
      <p:sp>
        <p:nvSpPr>
          <p:cNvPr id="1372168" name="矩形 1372167"/>
          <p:cNvSpPr/>
          <p:nvPr/>
        </p:nvSpPr>
        <p:spPr>
          <a:xfrm>
            <a:off x="752475" y="2750820"/>
            <a:ext cx="10614025" cy="2651760"/>
          </a:xfrm>
          <a:prstGeom prst="rect">
            <a:avLst/>
          </a:prstGeom>
          <a:noFill/>
          <a:ln w="25400">
            <a:solidFill>
              <a:srgbClr val="FFC000"/>
            </a:solidFill>
          </a:ln>
        </p:spPr>
        <p:txBody>
          <a:bodyPr wrap="square">
            <a:spAutoFit/>
          </a:bodyPr>
          <a:lstStyle/>
          <a:p>
            <a:pPr lvl="0"/>
            <a:r>
              <a:rPr lang="zh-CN" altLang="en-US" sz="2400" dirty="0">
                <a:solidFill>
                  <a:schemeClr val="hlink"/>
                </a:solidFill>
                <a:latin typeface="黑体" panose="02010609060101010101" charset="-122"/>
                <a:ea typeface="黑体" panose="02010609060101010101" charset="-122"/>
              </a:rPr>
              <a:t>解决方法：</a:t>
            </a:r>
            <a:endParaRPr lang="zh-CN" altLang="en-US" sz="2400" dirty="0">
              <a:solidFill>
                <a:schemeClr val="hlink"/>
              </a:solidFill>
              <a:latin typeface="黑体" panose="02010609060101010101" charset="-122"/>
              <a:ea typeface="黑体" panose="02010609060101010101" charset="-122"/>
            </a:endParaRPr>
          </a:p>
          <a:p>
            <a:pPr marL="179705" lvl="1" indent="0"/>
            <a:r>
              <a:rPr lang="zh-CN" altLang="en-US" sz="2400" dirty="0">
                <a:solidFill>
                  <a:schemeClr val="hlink"/>
                </a:solidFill>
                <a:latin typeface="黑体" panose="02010609060101010101" charset="-122"/>
                <a:ea typeface="黑体" panose="02010609060101010101" charset="-122"/>
              </a:rPr>
              <a:t>      在相机快门上加装一机构，如拍摄者在拍摄一次后如忘记过卷，则无法按下快门，只有过卷后，快门方可按下。这属于检测型防错，并未造成缺陷。</a:t>
            </a:r>
            <a:endParaRPr lang="zh-CN" altLang="en-US" sz="2400" dirty="0">
              <a:solidFill>
                <a:schemeClr val="hlink"/>
              </a:solidFill>
              <a:latin typeface="黑体" panose="02010609060101010101" charset="-122"/>
              <a:ea typeface="黑体" panose="02010609060101010101" charset="-122"/>
            </a:endParaRPr>
          </a:p>
          <a:p>
            <a:pPr marL="179705" lvl="1" indent="0"/>
            <a:r>
              <a:rPr lang="zh-CN" altLang="en-US" sz="2400" dirty="0">
                <a:solidFill>
                  <a:schemeClr val="hlink"/>
                </a:solidFill>
                <a:latin typeface="黑体" panose="02010609060101010101" charset="-122"/>
                <a:ea typeface="黑体" panose="02010609060101010101" charset="-122"/>
              </a:rPr>
              <a:t>      在照相机上加装自动过卷马达，只要拍摄者按下快门，则过卷马达自动过卷。这属于预防型防错，即消除了失误产生的机会，因而是一程更好的防错方法。</a:t>
            </a:r>
            <a:endParaRPr lang="zh-CN" altLang="en-US" sz="2400" dirty="0">
              <a:solidFill>
                <a:schemeClr val="hlink"/>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68"/>
                                        </p:tgtEl>
                                        <p:attrNameLst>
                                          <p:attrName>style.visibility</p:attrName>
                                        </p:attrNameLst>
                                      </p:cBhvr>
                                      <p:to>
                                        <p:strVal val="visible"/>
                                      </p:to>
                                    </p:set>
                                    <p:anim calcmode="lin" valueType="num">
                                      <p:cBhvr additive="base">
                                        <p:cTn id="7" dur="500" fill="hold"/>
                                        <p:tgtEl>
                                          <p:spTgt spid="1372168"/>
                                        </p:tgtEl>
                                        <p:attrNameLst>
                                          <p:attrName>ppt_x</p:attrName>
                                        </p:attrNameLst>
                                      </p:cBhvr>
                                      <p:tavLst>
                                        <p:tav tm="0">
                                          <p:val>
                                            <p:strVal val="#ppt_x"/>
                                          </p:val>
                                        </p:tav>
                                        <p:tav tm="100000">
                                          <p:val>
                                            <p:strVal val="#ppt_x"/>
                                          </p:val>
                                        </p:tav>
                                      </p:tavLst>
                                    </p:anim>
                                    <p:anim calcmode="lin" valueType="num">
                                      <p:cBhvr additive="base">
                                        <p:cTn id="8" dur="500" fill="hold"/>
                                        <p:tgtEl>
                                          <p:spTgt spid="1372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68"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627189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（四）防错法实施的一般步骤</a:t>
            </a:r>
            <a:r>
              <a:rPr lang="zh-TW" altLang="en-US" sz="36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楷体_GB2312" charset="-122"/>
                <a:sym typeface="+mn-ea"/>
              </a:rPr>
              <a:t> </a:t>
            </a:r>
            <a:endParaRPr lang="zh-CN" altLang="en-US" sz="2400" b="1" dirty="0">
              <a:latin typeface="楷体_GB2312" charset="-122"/>
              <a:ea typeface="楷体_GB2312" charset="-122"/>
            </a:endParaRPr>
          </a:p>
        </p:txBody>
      </p:sp>
      <p:sp>
        <p:nvSpPr>
          <p:cNvPr id="1373187" name="文本占位符 1373186"/>
          <p:cNvSpPr>
            <a:spLocks noGrp="1" noRot="1"/>
          </p:cNvSpPr>
          <p:nvPr/>
        </p:nvSpPr>
        <p:spPr>
          <a:xfrm>
            <a:off x="395605" y="981075"/>
            <a:ext cx="11407775" cy="12954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dirty="0"/>
              <a:t>       </a:t>
            </a:r>
            <a:r>
              <a:rPr lang="zh-CN" altLang="en-US" dirty="0"/>
              <a:t>问题：电动工具、附件、说明书及合格证作为一个一体化包装送至客户，但总是发生漏装或错装事件。在对装配线员工进行培训及惩罚后效果均不明显。</a:t>
            </a:r>
            <a:endParaRPr lang="zh-CN" altLang="en-US" dirty="0"/>
          </a:p>
          <a:p>
            <a:endParaRPr lang="zh-CN" altLang="en-US" dirty="0"/>
          </a:p>
        </p:txBody>
      </p:sp>
      <p:pic>
        <p:nvPicPr>
          <p:cNvPr id="1373188" name="图片 1373187" descr="图片4"/>
          <p:cNvPicPr>
            <a:picLocks noChangeAspect="1"/>
          </p:cNvPicPr>
          <p:nvPr/>
        </p:nvPicPr>
        <p:blipFill>
          <a:blip r:embed="rId1"/>
          <a:stretch>
            <a:fillRect/>
          </a:stretch>
        </p:blipFill>
        <p:spPr>
          <a:xfrm>
            <a:off x="4000500" y="5139055"/>
            <a:ext cx="4445000" cy="1270000"/>
          </a:xfrm>
          <a:prstGeom prst="rect">
            <a:avLst/>
          </a:prstGeom>
          <a:noFill/>
          <a:ln w="9525">
            <a:noFill/>
          </a:ln>
        </p:spPr>
      </p:pic>
      <p:sp>
        <p:nvSpPr>
          <p:cNvPr id="1373192" name="矩形 1373191"/>
          <p:cNvSpPr/>
          <p:nvPr/>
        </p:nvSpPr>
        <p:spPr>
          <a:xfrm>
            <a:off x="539750" y="2421255"/>
            <a:ext cx="11126470" cy="2651760"/>
          </a:xfrm>
          <a:prstGeom prst="rect">
            <a:avLst/>
          </a:prstGeom>
          <a:noFill/>
          <a:ln w="12700" cmpd="sng">
            <a:solidFill>
              <a:schemeClr val="accent1">
                <a:shade val="50000"/>
              </a:schemeClr>
            </a:solidFill>
            <a:prstDash val="solid"/>
          </a:ln>
        </p:spPr>
        <p:txBody>
          <a:bodyPr wrap="square">
            <a:spAutoFit/>
          </a:bodyPr>
          <a:lstStyle/>
          <a:p>
            <a:pPr lvl="0"/>
            <a:r>
              <a:rPr lang="zh-CN" altLang="en-US" sz="2400" dirty="0">
                <a:solidFill>
                  <a:schemeClr val="hlink"/>
                </a:solidFill>
                <a:latin typeface="黑体" panose="02010609060101010101" charset="-122"/>
                <a:ea typeface="黑体" panose="02010609060101010101" charset="-122"/>
              </a:rPr>
              <a:t>解决方法：</a:t>
            </a:r>
            <a:endParaRPr lang="zh-CN" altLang="en-US" sz="2400" dirty="0">
              <a:solidFill>
                <a:schemeClr val="hlink"/>
              </a:solidFill>
              <a:latin typeface="黑体" panose="02010609060101010101" charset="-122"/>
              <a:ea typeface="黑体" panose="02010609060101010101" charset="-122"/>
            </a:endParaRPr>
          </a:p>
          <a:p>
            <a:pPr marL="179705" lvl="1" indent="0"/>
            <a:r>
              <a:rPr lang="zh-CN" altLang="en-US" sz="2400" dirty="0">
                <a:solidFill>
                  <a:schemeClr val="hlink"/>
                </a:solidFill>
                <a:latin typeface="黑体" panose="02010609060101010101" charset="-122"/>
                <a:ea typeface="黑体" panose="02010609060101010101" charset="-122"/>
              </a:rPr>
              <a:t>      设计专用包装模板，每位包装员工人手一个。模板设计成凹型，电动工具、附件、说明书及合格证各占一个位置，在装好后将包装吸塑盒扣在模板上，反转模板后，所有东西同时装入吸塑盒。如果少了一件，模板中相对应的位置就是空的，可以立即发现。该模板示意如下：</a:t>
            </a:r>
            <a:endParaRPr lang="zh-CN" altLang="en-US" sz="2400" dirty="0">
              <a:solidFill>
                <a:schemeClr val="hlink"/>
              </a:solidFill>
              <a:latin typeface="黑体" panose="02010609060101010101" charset="-122"/>
              <a:ea typeface="黑体" panose="02010609060101010101" charset="-122"/>
            </a:endParaRPr>
          </a:p>
          <a:p>
            <a:pPr marL="179705" lvl="1" indent="0"/>
            <a:r>
              <a:rPr lang="zh-CN" altLang="en-US" sz="2400" dirty="0">
                <a:solidFill>
                  <a:schemeClr val="hlink"/>
                </a:solidFill>
                <a:latin typeface="黑体" panose="02010609060101010101" charset="-122"/>
                <a:ea typeface="黑体" panose="02010609060101010101" charset="-122"/>
              </a:rPr>
              <a:t>       这种防错方法属于检测式防错，可以完全杜绝了作业失误的发生。结构简单、而且效率高，同时未增加作业员负担。</a:t>
            </a:r>
            <a:endParaRPr lang="zh-CN" altLang="en-US" sz="2400" dirty="0">
              <a:solidFill>
                <a:schemeClr val="hlink"/>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3192"/>
                                        </p:tgtEl>
                                        <p:attrNameLst>
                                          <p:attrName>style.visibility</p:attrName>
                                        </p:attrNameLst>
                                      </p:cBhvr>
                                      <p:to>
                                        <p:strVal val="visible"/>
                                      </p:to>
                                    </p:set>
                                    <p:anim calcmode="lin" valueType="num">
                                      <p:cBhvr additive="base">
                                        <p:cTn id="7" dur="500" fill="hold"/>
                                        <p:tgtEl>
                                          <p:spTgt spid="1373192"/>
                                        </p:tgtEl>
                                        <p:attrNameLst>
                                          <p:attrName>ppt_x</p:attrName>
                                        </p:attrNameLst>
                                      </p:cBhvr>
                                      <p:tavLst>
                                        <p:tav tm="0">
                                          <p:val>
                                            <p:strVal val="#ppt_x"/>
                                          </p:val>
                                        </p:tav>
                                        <p:tav tm="100000">
                                          <p:val>
                                            <p:strVal val="#ppt_x"/>
                                          </p:val>
                                        </p:tav>
                                      </p:tavLst>
                                    </p:anim>
                                    <p:anim calcmode="lin" valueType="num">
                                      <p:cBhvr additive="base">
                                        <p:cTn id="8" dur="500" fill="hold"/>
                                        <p:tgtEl>
                                          <p:spTgt spid="13731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73188"/>
                                        </p:tgtEl>
                                        <p:attrNameLst>
                                          <p:attrName>style.visibility</p:attrName>
                                        </p:attrNameLst>
                                      </p:cBhvr>
                                      <p:to>
                                        <p:strVal val="visible"/>
                                      </p:to>
                                    </p:set>
                                    <p:animEffect transition="in" filter="slide(fromBottom)">
                                      <p:cBhvr>
                                        <p:cTn id="13" dur="500"/>
                                        <p:tgtEl>
                                          <p:spTgt spid="137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9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3040380"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ym typeface="+mn-ea"/>
              </a:rPr>
              <a:t>防止种类误认</a:t>
            </a:r>
            <a:endParaRPr lang="zh-CN" altLang="en-US" sz="2400" b="1" dirty="0">
              <a:latin typeface="楷体_GB2312" charset="-122"/>
              <a:ea typeface="楷体_GB2312" charset="-122"/>
            </a:endParaRPr>
          </a:p>
        </p:txBody>
      </p:sp>
      <p:sp>
        <p:nvSpPr>
          <p:cNvPr id="1375235" name="文本占位符 1375234"/>
          <p:cNvSpPr>
            <a:spLocks noGrp="1" noRot="1"/>
          </p:cNvSpPr>
          <p:nvPr/>
        </p:nvSpPr>
        <p:spPr>
          <a:xfrm>
            <a:off x="611505" y="1137920"/>
            <a:ext cx="11054080" cy="15494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dirty="0"/>
              <a:t>       </a:t>
            </a:r>
            <a:r>
              <a:rPr lang="zh-CN" altLang="en-US" dirty="0"/>
              <a:t>外形上稍微有点差异的同一形状的部件有</a:t>
            </a:r>
            <a:r>
              <a:rPr lang="en-US" altLang="zh-CN" dirty="0"/>
              <a:t>3</a:t>
            </a:r>
            <a:r>
              <a:rPr lang="zh-CN" altLang="en-US" dirty="0"/>
              <a:t>个尺寸加工前适用的洗净筐是共通的，采用专业化的洗净筐可以防止不同尺寸的部件混入错误。</a:t>
            </a:r>
            <a:endParaRPr lang="zh-CN" altLang="en-US" dirty="0"/>
          </a:p>
        </p:txBody>
      </p:sp>
      <p:pic>
        <p:nvPicPr>
          <p:cNvPr id="1375236" name="图片 1375235"/>
          <p:cNvPicPr>
            <a:picLocks noChangeAspect="1"/>
          </p:cNvPicPr>
          <p:nvPr/>
        </p:nvPicPr>
        <p:blipFill>
          <a:blip r:embed="rId1">
            <a:clrChange>
              <a:clrFrom>
                <a:srgbClr val="FDFCFA"/>
              </a:clrFrom>
              <a:clrTo>
                <a:srgbClr val="FDFCFA">
                  <a:alpha val="0"/>
                </a:srgbClr>
              </a:clrTo>
            </a:clrChange>
          </a:blip>
          <a:stretch>
            <a:fillRect/>
          </a:stretch>
        </p:blipFill>
        <p:spPr>
          <a:xfrm>
            <a:off x="2056765" y="2421890"/>
            <a:ext cx="8145780" cy="3895090"/>
          </a:xfrm>
          <a:prstGeom prst="rect">
            <a:avLst/>
          </a:prstGeom>
          <a:noFill/>
          <a:ln w="9525">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2973070"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sym typeface="+mn-ea"/>
              </a:rPr>
              <a:t>防止安装错误</a:t>
            </a:r>
            <a:endParaRPr lang="zh-CN" altLang="en-US" sz="2400" b="1" dirty="0">
              <a:latin typeface="楷体_GB2312" charset="-122"/>
              <a:ea typeface="楷体_GB2312" charset="-122"/>
            </a:endParaRPr>
          </a:p>
        </p:txBody>
      </p:sp>
      <p:sp>
        <p:nvSpPr>
          <p:cNvPr id="1376259" name="文本占位符 1376258"/>
          <p:cNvSpPr>
            <a:spLocks noGrp="1" noRot="1"/>
          </p:cNvSpPr>
          <p:nvPr/>
        </p:nvSpPr>
        <p:spPr>
          <a:xfrm>
            <a:off x="869315" y="1213485"/>
            <a:ext cx="10796270" cy="9398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sz="2800" dirty="0"/>
              <a:t>       </a:t>
            </a:r>
            <a:r>
              <a:rPr lang="zh-CN" altLang="en-US" sz="2800" dirty="0"/>
              <a:t>电路板和盒子安装时，容易产生反方向组装的错误，将卡爪和安装孔设计为非对称的避免安装错误</a:t>
            </a:r>
            <a:endParaRPr lang="zh-CN" altLang="en-US" sz="2800" dirty="0"/>
          </a:p>
        </p:txBody>
      </p:sp>
      <p:pic>
        <p:nvPicPr>
          <p:cNvPr id="1376260" name="图片 1376259"/>
          <p:cNvPicPr>
            <a:picLocks noChangeAspect="1"/>
          </p:cNvPicPr>
          <p:nvPr/>
        </p:nvPicPr>
        <p:blipFill>
          <a:blip r:embed="rId1"/>
          <a:stretch>
            <a:fillRect/>
          </a:stretch>
        </p:blipFill>
        <p:spPr>
          <a:xfrm>
            <a:off x="2214245" y="2689860"/>
            <a:ext cx="7741285" cy="3771265"/>
          </a:xfrm>
          <a:prstGeom prst="rect">
            <a:avLst/>
          </a:prstGeom>
          <a:noFill/>
          <a:ln w="9525">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268795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latin typeface="楷体_GB2312" charset="-122"/>
                <a:ea typeface="楷体_GB2312" charset="-122"/>
                <a:sym typeface="+mn-ea"/>
              </a:rPr>
              <a:t>防止未加工</a:t>
            </a:r>
            <a:endParaRPr lang="zh-CN" altLang="en-US" sz="2400" b="1" dirty="0">
              <a:latin typeface="楷体_GB2312" charset="-122"/>
              <a:ea typeface="楷体_GB2312" charset="-122"/>
            </a:endParaRPr>
          </a:p>
        </p:txBody>
      </p:sp>
      <p:sp>
        <p:nvSpPr>
          <p:cNvPr id="1378307" name="文本占位符 1378306"/>
          <p:cNvSpPr>
            <a:spLocks noGrp="1" noRot="1"/>
          </p:cNvSpPr>
          <p:nvPr/>
        </p:nvSpPr>
        <p:spPr>
          <a:xfrm>
            <a:off x="619760" y="1055370"/>
            <a:ext cx="11045825" cy="9398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sz="2800" dirty="0"/>
              <a:t>         </a:t>
            </a:r>
            <a:r>
              <a:rPr lang="zh-CN" altLang="en-US" sz="2800" dirty="0"/>
              <a:t>部件一共有</a:t>
            </a:r>
            <a:r>
              <a:rPr lang="en-US" altLang="zh-CN" sz="2800" dirty="0"/>
              <a:t>5</a:t>
            </a:r>
            <a:r>
              <a:rPr lang="zh-CN" altLang="en-US" sz="2800" dirty="0"/>
              <a:t>个需要加工的孔，经常被遗漏</a:t>
            </a:r>
            <a:r>
              <a:rPr lang="en-US" altLang="zh-CN" sz="2800" dirty="0"/>
              <a:t>1-2</a:t>
            </a:r>
            <a:r>
              <a:rPr lang="zh-CN" altLang="en-US" sz="2800" dirty="0"/>
              <a:t>个，应用计数器进行计数，全部孔都加工完成后部件才可以被取下。</a:t>
            </a:r>
            <a:endParaRPr lang="zh-CN" altLang="en-US" sz="2800" dirty="0"/>
          </a:p>
        </p:txBody>
      </p:sp>
      <p:pic>
        <p:nvPicPr>
          <p:cNvPr id="1378308" name="图片 1378307"/>
          <p:cNvPicPr>
            <a:picLocks noChangeAspect="1"/>
          </p:cNvPicPr>
          <p:nvPr/>
        </p:nvPicPr>
        <p:blipFill>
          <a:blip r:embed="rId1"/>
          <a:stretch>
            <a:fillRect/>
          </a:stretch>
        </p:blipFill>
        <p:spPr>
          <a:xfrm>
            <a:off x="2118995" y="2421890"/>
            <a:ext cx="7947660" cy="3852545"/>
          </a:xfrm>
          <a:prstGeom prst="rect">
            <a:avLst/>
          </a:prstGeom>
          <a:noFill/>
          <a:ln w="9525">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3173730"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latin typeface="楷体_GB2312" charset="-122"/>
                <a:ea typeface="楷体_GB2312" charset="-122"/>
                <a:sym typeface="+mn-ea"/>
              </a:rPr>
              <a:t>防止取出错误</a:t>
            </a:r>
            <a:endParaRPr lang="zh-CN" altLang="en-US" sz="2400" b="1" dirty="0">
              <a:latin typeface="楷体_GB2312" charset="-122"/>
              <a:ea typeface="楷体_GB2312" charset="-122"/>
            </a:endParaRPr>
          </a:p>
        </p:txBody>
      </p:sp>
      <p:sp>
        <p:nvSpPr>
          <p:cNvPr id="1379331" name="文本占位符 1379330"/>
          <p:cNvSpPr>
            <a:spLocks noGrp="1" noRot="1"/>
          </p:cNvSpPr>
          <p:nvPr/>
        </p:nvSpPr>
        <p:spPr>
          <a:xfrm>
            <a:off x="920115" y="944880"/>
            <a:ext cx="10745470" cy="9398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en-US" altLang="zh-CN" dirty="0"/>
              <a:t>       </a:t>
            </a:r>
            <a:r>
              <a:rPr lang="zh-CN" altLang="en-US" dirty="0"/>
              <a:t>类似的部件放在相邻的箱子里，取出时常常发生错误，设置翻版放置取出错误。</a:t>
            </a:r>
            <a:endParaRPr lang="zh-CN" altLang="en-US" dirty="0"/>
          </a:p>
        </p:txBody>
      </p:sp>
      <p:pic>
        <p:nvPicPr>
          <p:cNvPr id="1379332" name="图片 1379331"/>
          <p:cNvPicPr>
            <a:picLocks noChangeAspect="1"/>
          </p:cNvPicPr>
          <p:nvPr/>
        </p:nvPicPr>
        <p:blipFill>
          <a:blip r:embed="rId1"/>
          <a:stretch>
            <a:fillRect/>
          </a:stretch>
        </p:blipFill>
        <p:spPr>
          <a:xfrm>
            <a:off x="1711325" y="2453640"/>
            <a:ext cx="8769350" cy="3639820"/>
          </a:xfrm>
          <a:prstGeom prst="rect">
            <a:avLst/>
          </a:prstGeom>
          <a:noFill/>
          <a:ln w="9525">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楷体_GB2312" charset="-122"/>
                <a:ea typeface="楷体_GB2312" charset="-122"/>
                <a:sym typeface="+mn-ea"/>
              </a:rPr>
              <a:t>五、案例分享与分析</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752475" y="146050"/>
            <a:ext cx="3073400"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dirty="0">
                <a:latin typeface="楷体_GB2312" charset="-122"/>
                <a:ea typeface="楷体_GB2312" charset="-122"/>
                <a:sym typeface="+mn-ea"/>
              </a:rPr>
              <a:t>防止装夹错误</a:t>
            </a:r>
            <a:endParaRPr lang="zh-CN" altLang="en-US" sz="2400" b="1" dirty="0">
              <a:latin typeface="楷体_GB2312" charset="-122"/>
              <a:ea typeface="楷体_GB2312" charset="-122"/>
            </a:endParaRPr>
          </a:p>
        </p:txBody>
      </p:sp>
      <p:sp>
        <p:nvSpPr>
          <p:cNvPr id="1381379" name="文本占位符 1381378"/>
          <p:cNvSpPr>
            <a:spLocks noGrp="1" noRot="1"/>
          </p:cNvSpPr>
          <p:nvPr/>
        </p:nvSpPr>
        <p:spPr>
          <a:xfrm>
            <a:off x="685800" y="1134110"/>
            <a:ext cx="10979785" cy="828675"/>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pPr>
              <a:lnSpc>
                <a:spcPct val="105000"/>
              </a:lnSpc>
            </a:pPr>
            <a:r>
              <a:rPr lang="en-US" altLang="zh-CN" sz="2800" dirty="0">
                <a:latin typeface="楷体_GB2312" charset="-122"/>
                <a:ea typeface="楷体_GB2312" charset="-122"/>
              </a:rPr>
              <a:t>       </a:t>
            </a:r>
            <a:r>
              <a:rPr lang="zh-CN" altLang="en-US" sz="2800" dirty="0">
                <a:latin typeface="楷体_GB2312" charset="-122"/>
                <a:ea typeface="楷体_GB2312" charset="-122"/>
              </a:rPr>
              <a:t>问题： 用钻床来钻孔时，常常因为组件置放反向而造成钻洞位置错误，而这种错误往往要等到组装时才发现。</a:t>
            </a:r>
            <a:endParaRPr lang="zh-CN" altLang="en-US" sz="2800" dirty="0">
              <a:latin typeface="楷体_GB2312" charset="-122"/>
              <a:ea typeface="楷体_GB2312" charset="-122"/>
            </a:endParaRPr>
          </a:p>
        </p:txBody>
      </p:sp>
      <p:grpSp>
        <p:nvGrpSpPr>
          <p:cNvPr id="1381381" name="组合 1381380"/>
          <p:cNvGrpSpPr>
            <a:grpSpLocks noChangeAspect="1"/>
          </p:cNvGrpSpPr>
          <p:nvPr/>
        </p:nvGrpSpPr>
        <p:grpSpPr>
          <a:xfrm>
            <a:off x="2008505" y="2192020"/>
            <a:ext cx="7832090" cy="3982085"/>
            <a:chOff x="1134" y="1418"/>
            <a:chExt cx="7980" cy="4056"/>
          </a:xfrm>
        </p:grpSpPr>
        <p:sp>
          <p:nvSpPr>
            <p:cNvPr id="1381382" name="矩形 1381381"/>
            <p:cNvSpPr>
              <a:spLocks noChangeAspect="1"/>
            </p:cNvSpPr>
            <p:nvPr/>
          </p:nvSpPr>
          <p:spPr>
            <a:xfrm>
              <a:off x="1134" y="1418"/>
              <a:ext cx="7980" cy="4056"/>
            </a:xfrm>
            <a:prstGeom prst="rect">
              <a:avLst/>
            </a:prstGeom>
            <a:noFill/>
            <a:ln w="9525">
              <a:noFill/>
            </a:ln>
          </p:spPr>
          <p:txBody>
            <a:bodyPr/>
            <a:lstStyle/>
            <a:p>
              <a:endParaRPr lang="zh-CN" altLang="en-US">
                <a:latin typeface="楷体_GB2312" charset="-122"/>
                <a:ea typeface="楷体_GB2312" charset="-122"/>
              </a:endParaRPr>
            </a:p>
          </p:txBody>
        </p:sp>
        <p:grpSp>
          <p:nvGrpSpPr>
            <p:cNvPr id="1381383" name="组合 1381382"/>
            <p:cNvGrpSpPr/>
            <p:nvPr/>
          </p:nvGrpSpPr>
          <p:grpSpPr>
            <a:xfrm>
              <a:off x="1554" y="1730"/>
              <a:ext cx="3365" cy="3309"/>
              <a:chOff x="1554" y="1730"/>
              <a:chExt cx="3365" cy="3309"/>
            </a:xfrm>
          </p:grpSpPr>
          <p:sp>
            <p:nvSpPr>
              <p:cNvPr id="1381384" name="矩形 1381383"/>
              <p:cNvSpPr>
                <a:spLocks noChangeAspect="1"/>
              </p:cNvSpPr>
              <p:nvPr/>
            </p:nvSpPr>
            <p:spPr>
              <a:xfrm>
                <a:off x="2757" y="1730"/>
                <a:ext cx="1011" cy="379"/>
              </a:xfrm>
              <a:prstGeom prst="rect">
                <a:avLst/>
              </a:prstGeom>
              <a:noFill/>
              <a:ln w="9525">
                <a:noFill/>
              </a:ln>
            </p:spPr>
            <p:txBody>
              <a:bodyPr lIns="92075" tIns="46038" rIns="92075" bIns="46038"/>
              <a:lstStyle/>
              <a:p>
                <a:pPr lvl="1" algn="ctr"/>
                <a:r>
                  <a:rPr lang="zh-CN" altLang="en-US" sz="900" dirty="0">
                    <a:solidFill>
                      <a:srgbClr val="000000"/>
                    </a:solidFill>
                    <a:latin typeface="楷体_GB2312" charset="-122"/>
                    <a:ea typeface="楷体_GB2312" charset="-122"/>
                  </a:rPr>
                  <a:t>防错之前</a:t>
                </a:r>
                <a:endParaRPr lang="zh-CN" altLang="en-US" sz="900" dirty="0">
                  <a:solidFill>
                    <a:srgbClr val="000000"/>
                  </a:solidFill>
                  <a:latin typeface="楷体_GB2312" charset="-122"/>
                  <a:ea typeface="楷体_GB2312" charset="-122"/>
                </a:endParaRPr>
              </a:p>
            </p:txBody>
          </p:sp>
          <p:sp>
            <p:nvSpPr>
              <p:cNvPr id="1381385" name="直接连接符 1381384"/>
              <p:cNvSpPr>
                <a:spLocks noChangeAspect="1"/>
              </p:cNvSpPr>
              <p:nvPr/>
            </p:nvSpPr>
            <p:spPr>
              <a:xfrm>
                <a:off x="2121" y="2502"/>
                <a:ext cx="1" cy="46"/>
              </a:xfrm>
              <a:prstGeom prst="line">
                <a:avLst/>
              </a:prstGeom>
              <a:ln w="12700" cap="flat" cmpd="sng">
                <a:solidFill>
                  <a:srgbClr val="000000"/>
                </a:solidFill>
                <a:prstDash val="solid"/>
                <a:headEnd type="none" w="sm" len="sm"/>
                <a:tailEnd type="none" w="sm" len="sm"/>
              </a:ln>
            </p:spPr>
          </p:sp>
          <p:sp>
            <p:nvSpPr>
              <p:cNvPr id="1381386" name="直接连接符 1381385"/>
              <p:cNvSpPr>
                <a:spLocks noChangeAspect="1"/>
              </p:cNvSpPr>
              <p:nvPr/>
            </p:nvSpPr>
            <p:spPr>
              <a:xfrm>
                <a:off x="2118" y="2550"/>
                <a:ext cx="793" cy="999"/>
              </a:xfrm>
              <a:prstGeom prst="line">
                <a:avLst/>
              </a:prstGeom>
              <a:ln w="12700" cap="flat" cmpd="sng">
                <a:solidFill>
                  <a:srgbClr val="000000"/>
                </a:solidFill>
                <a:prstDash val="solid"/>
                <a:headEnd type="none" w="sm" len="sm"/>
                <a:tailEnd type="none" w="sm" len="sm"/>
              </a:ln>
            </p:spPr>
          </p:sp>
          <p:sp>
            <p:nvSpPr>
              <p:cNvPr id="1381387" name="直接连接符 1381386"/>
              <p:cNvSpPr>
                <a:spLocks noChangeAspect="1"/>
              </p:cNvSpPr>
              <p:nvPr/>
            </p:nvSpPr>
            <p:spPr>
              <a:xfrm flipV="1">
                <a:off x="2913" y="3197"/>
                <a:ext cx="1347" cy="355"/>
              </a:xfrm>
              <a:prstGeom prst="line">
                <a:avLst/>
              </a:prstGeom>
              <a:ln w="12700" cap="flat" cmpd="sng">
                <a:solidFill>
                  <a:srgbClr val="000000"/>
                </a:solidFill>
                <a:prstDash val="solid"/>
                <a:headEnd type="none" w="sm" len="sm"/>
                <a:tailEnd type="none" w="sm" len="sm"/>
              </a:ln>
            </p:spPr>
          </p:sp>
          <p:sp>
            <p:nvSpPr>
              <p:cNvPr id="1381388" name="直接连接符 1381387"/>
              <p:cNvSpPr>
                <a:spLocks noChangeAspect="1"/>
              </p:cNvSpPr>
              <p:nvPr/>
            </p:nvSpPr>
            <p:spPr>
              <a:xfrm>
                <a:off x="2913" y="3488"/>
                <a:ext cx="1" cy="67"/>
              </a:xfrm>
              <a:prstGeom prst="line">
                <a:avLst/>
              </a:prstGeom>
              <a:ln w="12700" cap="flat" cmpd="sng">
                <a:solidFill>
                  <a:srgbClr val="000000"/>
                </a:solidFill>
                <a:prstDash val="solid"/>
                <a:headEnd type="none" w="sm" len="sm"/>
                <a:tailEnd type="none" w="sm" len="sm"/>
              </a:ln>
            </p:spPr>
          </p:sp>
          <p:sp>
            <p:nvSpPr>
              <p:cNvPr id="1381389" name="直接连接符 1381388"/>
              <p:cNvSpPr>
                <a:spLocks noChangeAspect="1"/>
              </p:cNvSpPr>
              <p:nvPr/>
            </p:nvSpPr>
            <p:spPr>
              <a:xfrm>
                <a:off x="4262" y="3133"/>
                <a:ext cx="1" cy="62"/>
              </a:xfrm>
              <a:prstGeom prst="line">
                <a:avLst/>
              </a:prstGeom>
              <a:ln w="12700" cap="flat" cmpd="sng">
                <a:solidFill>
                  <a:srgbClr val="000000"/>
                </a:solidFill>
                <a:prstDash val="solid"/>
                <a:headEnd type="none" w="sm" len="sm"/>
                <a:tailEnd type="none" w="sm" len="sm"/>
              </a:ln>
            </p:spPr>
          </p:sp>
          <p:sp>
            <p:nvSpPr>
              <p:cNvPr id="1381390" name="直接连接符 1381389"/>
              <p:cNvSpPr>
                <a:spLocks noChangeAspect="1"/>
              </p:cNvSpPr>
              <p:nvPr/>
            </p:nvSpPr>
            <p:spPr>
              <a:xfrm flipV="1">
                <a:off x="2121" y="2195"/>
                <a:ext cx="1221" cy="305"/>
              </a:xfrm>
              <a:prstGeom prst="line">
                <a:avLst/>
              </a:prstGeom>
              <a:ln w="12700" cap="flat" cmpd="sng">
                <a:solidFill>
                  <a:srgbClr val="000000"/>
                </a:solidFill>
                <a:prstDash val="solid"/>
                <a:headEnd type="none" w="sm" len="sm"/>
                <a:tailEnd type="none" w="sm" len="sm"/>
              </a:ln>
            </p:spPr>
          </p:sp>
          <p:sp>
            <p:nvSpPr>
              <p:cNvPr id="1381391" name="直接连接符 1381390"/>
              <p:cNvSpPr>
                <a:spLocks noChangeAspect="1"/>
              </p:cNvSpPr>
              <p:nvPr/>
            </p:nvSpPr>
            <p:spPr>
              <a:xfrm>
                <a:off x="3334" y="2192"/>
                <a:ext cx="923" cy="936"/>
              </a:xfrm>
              <a:prstGeom prst="line">
                <a:avLst/>
              </a:prstGeom>
              <a:ln w="12700" cap="flat" cmpd="sng">
                <a:solidFill>
                  <a:srgbClr val="000000"/>
                </a:solidFill>
                <a:prstDash val="solid"/>
                <a:headEnd type="none" w="sm" len="sm"/>
                <a:tailEnd type="none" w="sm" len="sm"/>
              </a:ln>
            </p:spPr>
          </p:sp>
          <p:sp>
            <p:nvSpPr>
              <p:cNvPr id="1381392" name="直接连接符 1381391"/>
              <p:cNvSpPr>
                <a:spLocks noChangeAspect="1"/>
              </p:cNvSpPr>
              <p:nvPr/>
            </p:nvSpPr>
            <p:spPr>
              <a:xfrm flipH="1">
                <a:off x="2917" y="3128"/>
                <a:ext cx="1343" cy="360"/>
              </a:xfrm>
              <a:prstGeom prst="line">
                <a:avLst/>
              </a:prstGeom>
              <a:ln w="12700" cap="flat" cmpd="sng">
                <a:solidFill>
                  <a:srgbClr val="000000"/>
                </a:solidFill>
                <a:prstDash val="solid"/>
                <a:headEnd type="none" w="sm" len="sm"/>
                <a:tailEnd type="none" w="sm" len="sm"/>
              </a:ln>
            </p:spPr>
          </p:sp>
          <p:sp>
            <p:nvSpPr>
              <p:cNvPr id="1381393" name="直接连接符 1381392"/>
              <p:cNvSpPr>
                <a:spLocks noChangeAspect="1"/>
              </p:cNvSpPr>
              <p:nvPr/>
            </p:nvSpPr>
            <p:spPr>
              <a:xfrm flipH="1" flipV="1">
                <a:off x="2118" y="2497"/>
                <a:ext cx="795" cy="989"/>
              </a:xfrm>
              <a:prstGeom prst="line">
                <a:avLst/>
              </a:prstGeom>
              <a:ln w="12700" cap="flat" cmpd="sng">
                <a:solidFill>
                  <a:srgbClr val="000000"/>
                </a:solidFill>
                <a:prstDash val="solid"/>
                <a:headEnd type="none" w="sm" len="sm"/>
                <a:tailEnd type="none" w="sm" len="sm"/>
              </a:ln>
            </p:spPr>
          </p:sp>
          <p:sp>
            <p:nvSpPr>
              <p:cNvPr id="1381394" name="直接连接符 1381393"/>
              <p:cNvSpPr>
                <a:spLocks noChangeAspect="1"/>
              </p:cNvSpPr>
              <p:nvPr/>
            </p:nvSpPr>
            <p:spPr>
              <a:xfrm>
                <a:off x="2586" y="2537"/>
                <a:ext cx="1" cy="201"/>
              </a:xfrm>
              <a:prstGeom prst="line">
                <a:avLst/>
              </a:prstGeom>
              <a:ln w="12700" cap="flat" cmpd="sng">
                <a:solidFill>
                  <a:srgbClr val="000000"/>
                </a:solidFill>
                <a:prstDash val="solid"/>
                <a:headEnd type="none" w="sm" len="sm"/>
                <a:tailEnd type="none" w="sm" len="sm"/>
              </a:ln>
            </p:spPr>
          </p:sp>
          <p:sp>
            <p:nvSpPr>
              <p:cNvPr id="1381395" name="直接连接符 1381394"/>
              <p:cNvSpPr>
                <a:spLocks noChangeAspect="1"/>
              </p:cNvSpPr>
              <p:nvPr/>
            </p:nvSpPr>
            <p:spPr>
              <a:xfrm>
                <a:off x="2584" y="2736"/>
                <a:ext cx="376" cy="459"/>
              </a:xfrm>
              <a:prstGeom prst="line">
                <a:avLst/>
              </a:prstGeom>
              <a:ln w="12700" cap="flat" cmpd="sng">
                <a:solidFill>
                  <a:srgbClr val="000000"/>
                </a:solidFill>
                <a:prstDash val="solid"/>
                <a:headEnd type="none" w="sm" len="sm"/>
                <a:tailEnd type="none" w="sm" len="sm"/>
              </a:ln>
            </p:spPr>
          </p:sp>
          <p:sp>
            <p:nvSpPr>
              <p:cNvPr id="1381396" name="直接连接符 1381395"/>
              <p:cNvSpPr>
                <a:spLocks noChangeAspect="1"/>
              </p:cNvSpPr>
              <p:nvPr/>
            </p:nvSpPr>
            <p:spPr>
              <a:xfrm flipV="1">
                <a:off x="3280" y="3112"/>
                <a:ext cx="596" cy="156"/>
              </a:xfrm>
              <a:prstGeom prst="line">
                <a:avLst/>
              </a:prstGeom>
              <a:ln w="12700" cap="flat" cmpd="sng">
                <a:solidFill>
                  <a:srgbClr val="000000"/>
                </a:solidFill>
                <a:prstDash val="solid"/>
                <a:headEnd type="none" w="sm" len="sm"/>
                <a:tailEnd type="none" w="sm" len="sm"/>
              </a:ln>
            </p:spPr>
          </p:sp>
          <p:sp>
            <p:nvSpPr>
              <p:cNvPr id="1381397" name="直接连接符 1381396"/>
              <p:cNvSpPr>
                <a:spLocks noChangeAspect="1"/>
              </p:cNvSpPr>
              <p:nvPr/>
            </p:nvSpPr>
            <p:spPr>
              <a:xfrm flipV="1">
                <a:off x="3876" y="2911"/>
                <a:ext cx="1" cy="201"/>
              </a:xfrm>
              <a:prstGeom prst="line">
                <a:avLst/>
              </a:prstGeom>
              <a:ln w="12700" cap="flat" cmpd="sng">
                <a:solidFill>
                  <a:srgbClr val="000000"/>
                </a:solidFill>
                <a:prstDash val="solid"/>
                <a:headEnd type="none" w="sm" len="sm"/>
                <a:tailEnd type="none" w="sm" len="sm"/>
              </a:ln>
            </p:spPr>
          </p:sp>
          <p:sp>
            <p:nvSpPr>
              <p:cNvPr id="1381398" name="直接连接符 1381397"/>
              <p:cNvSpPr>
                <a:spLocks noChangeAspect="1"/>
              </p:cNvSpPr>
              <p:nvPr/>
            </p:nvSpPr>
            <p:spPr>
              <a:xfrm flipH="1">
                <a:off x="3277" y="2911"/>
                <a:ext cx="597" cy="154"/>
              </a:xfrm>
              <a:prstGeom prst="line">
                <a:avLst/>
              </a:prstGeom>
              <a:ln w="12700" cap="flat" cmpd="sng">
                <a:solidFill>
                  <a:srgbClr val="000000"/>
                </a:solidFill>
                <a:prstDash val="solid"/>
                <a:headEnd type="none" w="sm" len="sm"/>
                <a:tailEnd type="none" w="sm" len="sm"/>
              </a:ln>
            </p:spPr>
          </p:sp>
          <p:sp>
            <p:nvSpPr>
              <p:cNvPr id="1381399" name="直接连接符 1381398"/>
              <p:cNvSpPr>
                <a:spLocks noChangeAspect="1"/>
              </p:cNvSpPr>
              <p:nvPr/>
            </p:nvSpPr>
            <p:spPr>
              <a:xfrm flipV="1">
                <a:off x="3280" y="3062"/>
                <a:ext cx="1" cy="201"/>
              </a:xfrm>
              <a:prstGeom prst="line">
                <a:avLst/>
              </a:prstGeom>
              <a:ln w="12700" cap="flat" cmpd="sng">
                <a:solidFill>
                  <a:srgbClr val="000000"/>
                </a:solidFill>
                <a:prstDash val="solid"/>
                <a:headEnd type="none" w="sm" len="sm"/>
                <a:tailEnd type="none" w="sm" len="sm"/>
              </a:ln>
            </p:spPr>
          </p:sp>
          <p:sp>
            <p:nvSpPr>
              <p:cNvPr id="1381400" name="直接连接符 1381399"/>
              <p:cNvSpPr>
                <a:spLocks noChangeAspect="1"/>
              </p:cNvSpPr>
              <p:nvPr/>
            </p:nvSpPr>
            <p:spPr>
              <a:xfrm>
                <a:off x="2587" y="2540"/>
                <a:ext cx="369" cy="453"/>
              </a:xfrm>
              <a:prstGeom prst="line">
                <a:avLst/>
              </a:prstGeom>
              <a:ln w="12700" cap="flat" cmpd="sng">
                <a:solidFill>
                  <a:srgbClr val="000000"/>
                </a:solidFill>
                <a:prstDash val="solid"/>
                <a:headEnd type="none" w="sm" len="sm"/>
                <a:tailEnd type="none" w="sm" len="sm"/>
              </a:ln>
            </p:spPr>
          </p:sp>
          <p:sp>
            <p:nvSpPr>
              <p:cNvPr id="1381401" name="直接连接符 1381400"/>
              <p:cNvSpPr>
                <a:spLocks noChangeAspect="1"/>
              </p:cNvSpPr>
              <p:nvPr/>
            </p:nvSpPr>
            <p:spPr>
              <a:xfrm flipV="1">
                <a:off x="2586" y="2346"/>
                <a:ext cx="726" cy="189"/>
              </a:xfrm>
              <a:prstGeom prst="line">
                <a:avLst/>
              </a:prstGeom>
              <a:ln w="12700" cap="flat" cmpd="sng">
                <a:solidFill>
                  <a:srgbClr val="000000"/>
                </a:solidFill>
                <a:prstDash val="solid"/>
                <a:headEnd type="none" w="sm" len="sm"/>
                <a:tailEnd type="none" w="sm" len="sm"/>
              </a:ln>
            </p:spPr>
          </p:sp>
          <p:sp>
            <p:nvSpPr>
              <p:cNvPr id="1381402" name="直接连接符 1381401"/>
              <p:cNvSpPr>
                <a:spLocks noChangeAspect="1"/>
              </p:cNvSpPr>
              <p:nvPr/>
            </p:nvSpPr>
            <p:spPr>
              <a:xfrm>
                <a:off x="3312" y="2343"/>
                <a:ext cx="564" cy="568"/>
              </a:xfrm>
              <a:prstGeom prst="line">
                <a:avLst/>
              </a:prstGeom>
              <a:ln w="12700" cap="flat" cmpd="sng">
                <a:solidFill>
                  <a:srgbClr val="000000"/>
                </a:solidFill>
                <a:prstDash val="solid"/>
                <a:headEnd type="none" w="sm" len="sm"/>
                <a:tailEnd type="none" w="sm" len="sm"/>
              </a:ln>
            </p:spPr>
          </p:sp>
          <p:grpSp>
            <p:nvGrpSpPr>
              <p:cNvPr id="1381403" name="组合 1381402"/>
              <p:cNvGrpSpPr>
                <a:grpSpLocks noChangeAspect="1"/>
              </p:cNvGrpSpPr>
              <p:nvPr/>
            </p:nvGrpSpPr>
            <p:grpSpPr>
              <a:xfrm>
                <a:off x="3515" y="3096"/>
                <a:ext cx="213" cy="172"/>
                <a:chOff x="1514" y="1978"/>
                <a:chExt cx="143" cy="138"/>
              </a:xfrm>
            </p:grpSpPr>
            <p:sp>
              <p:nvSpPr>
                <p:cNvPr id="1381404" name="直接连接符 1381403"/>
                <p:cNvSpPr>
                  <a:spLocks noChangeAspect="1"/>
                </p:cNvSpPr>
                <p:nvPr/>
              </p:nvSpPr>
              <p:spPr>
                <a:xfrm flipV="1">
                  <a:off x="1516" y="2003"/>
                  <a:ext cx="0" cy="60"/>
                </a:xfrm>
                <a:prstGeom prst="line">
                  <a:avLst/>
                </a:prstGeom>
                <a:ln w="12700" cap="flat" cmpd="sng">
                  <a:solidFill>
                    <a:srgbClr val="000000"/>
                  </a:solidFill>
                  <a:prstDash val="solid"/>
                  <a:headEnd type="none" w="sm" len="sm"/>
                  <a:tailEnd type="none" w="sm" len="sm"/>
                </a:ln>
              </p:spPr>
            </p:sp>
            <p:sp>
              <p:nvSpPr>
                <p:cNvPr id="1381405" name="直接连接符 1381404"/>
                <p:cNvSpPr>
                  <a:spLocks noChangeAspect="1"/>
                </p:cNvSpPr>
                <p:nvPr/>
              </p:nvSpPr>
              <p:spPr>
                <a:xfrm flipV="1">
                  <a:off x="1514" y="1980"/>
                  <a:ext cx="97" cy="25"/>
                </a:xfrm>
                <a:prstGeom prst="line">
                  <a:avLst/>
                </a:prstGeom>
                <a:ln w="12700" cap="flat" cmpd="sng">
                  <a:solidFill>
                    <a:srgbClr val="000000"/>
                  </a:solidFill>
                  <a:prstDash val="solid"/>
                  <a:headEnd type="none" w="sm" len="sm"/>
                  <a:tailEnd type="none" w="sm" len="sm"/>
                </a:ln>
              </p:spPr>
            </p:sp>
            <p:sp>
              <p:nvSpPr>
                <p:cNvPr id="1381406" name="直接连接符 1381405"/>
                <p:cNvSpPr>
                  <a:spLocks noChangeAspect="1"/>
                </p:cNvSpPr>
                <p:nvPr/>
              </p:nvSpPr>
              <p:spPr>
                <a:xfrm>
                  <a:off x="1613" y="1978"/>
                  <a:ext cx="0" cy="53"/>
                </a:xfrm>
                <a:prstGeom prst="line">
                  <a:avLst/>
                </a:prstGeom>
                <a:ln w="12700" cap="flat" cmpd="sng">
                  <a:solidFill>
                    <a:srgbClr val="000000"/>
                  </a:solidFill>
                  <a:prstDash val="solid"/>
                  <a:headEnd type="none" w="sm" len="sm"/>
                  <a:tailEnd type="none" w="sm" len="sm"/>
                </a:ln>
              </p:spPr>
            </p:sp>
            <p:grpSp>
              <p:nvGrpSpPr>
                <p:cNvPr id="1381407" name="组合 1381406"/>
                <p:cNvGrpSpPr>
                  <a:grpSpLocks noChangeAspect="1"/>
                </p:cNvGrpSpPr>
                <p:nvPr/>
              </p:nvGrpSpPr>
              <p:grpSpPr>
                <a:xfrm>
                  <a:off x="1516" y="2035"/>
                  <a:ext cx="141" cy="81"/>
                  <a:chOff x="1516" y="2035"/>
                  <a:chExt cx="141" cy="81"/>
                </a:xfrm>
              </p:grpSpPr>
              <p:sp>
                <p:nvSpPr>
                  <p:cNvPr id="1381408" name="直接连接符 1381407"/>
                  <p:cNvSpPr>
                    <a:spLocks noChangeAspect="1"/>
                  </p:cNvSpPr>
                  <p:nvPr/>
                </p:nvSpPr>
                <p:spPr>
                  <a:xfrm>
                    <a:off x="1516" y="2067"/>
                    <a:ext cx="48" cy="49"/>
                  </a:xfrm>
                  <a:prstGeom prst="line">
                    <a:avLst/>
                  </a:prstGeom>
                  <a:ln w="12700" cap="flat" cmpd="sng">
                    <a:solidFill>
                      <a:srgbClr val="000000"/>
                    </a:solidFill>
                    <a:prstDash val="solid"/>
                    <a:headEnd type="none" w="sm" len="sm"/>
                    <a:tailEnd type="none" w="sm" len="sm"/>
                  </a:ln>
                </p:spPr>
              </p:sp>
              <p:sp>
                <p:nvSpPr>
                  <p:cNvPr id="1381409" name="直接连接符 1381408"/>
                  <p:cNvSpPr>
                    <a:spLocks noChangeAspect="1"/>
                  </p:cNvSpPr>
                  <p:nvPr/>
                </p:nvSpPr>
                <p:spPr>
                  <a:xfrm flipV="1">
                    <a:off x="1564" y="2084"/>
                    <a:ext cx="89" cy="30"/>
                  </a:xfrm>
                  <a:prstGeom prst="line">
                    <a:avLst/>
                  </a:prstGeom>
                  <a:ln w="12700" cap="flat" cmpd="sng">
                    <a:solidFill>
                      <a:srgbClr val="000000"/>
                    </a:solidFill>
                    <a:prstDash val="solid"/>
                    <a:headEnd type="none" w="sm" len="sm"/>
                    <a:tailEnd type="none" w="sm" len="sm"/>
                  </a:ln>
                </p:spPr>
              </p:sp>
              <p:sp>
                <p:nvSpPr>
                  <p:cNvPr id="1381410" name="直接连接符 1381409"/>
                  <p:cNvSpPr>
                    <a:spLocks noChangeAspect="1"/>
                  </p:cNvSpPr>
                  <p:nvPr/>
                </p:nvSpPr>
                <p:spPr>
                  <a:xfrm>
                    <a:off x="1611" y="2035"/>
                    <a:ext cx="46" cy="47"/>
                  </a:xfrm>
                  <a:prstGeom prst="line">
                    <a:avLst/>
                  </a:prstGeom>
                  <a:ln w="12700" cap="flat" cmpd="sng">
                    <a:solidFill>
                      <a:srgbClr val="000000"/>
                    </a:solidFill>
                    <a:prstDash val="solid"/>
                    <a:headEnd type="none" w="sm" len="sm"/>
                    <a:tailEnd type="none" w="sm" len="sm"/>
                  </a:ln>
                </p:spPr>
              </p:sp>
            </p:grpSp>
          </p:grpSp>
          <p:grpSp>
            <p:nvGrpSpPr>
              <p:cNvPr id="1381411" name="组合 1381410"/>
              <p:cNvGrpSpPr>
                <a:grpSpLocks noChangeAspect="1"/>
              </p:cNvGrpSpPr>
              <p:nvPr/>
            </p:nvGrpSpPr>
            <p:grpSpPr>
              <a:xfrm>
                <a:off x="2846" y="2215"/>
                <a:ext cx="727" cy="388"/>
                <a:chOff x="1073" y="1267"/>
                <a:chExt cx="481" cy="314"/>
              </a:xfrm>
            </p:grpSpPr>
            <p:sp>
              <p:nvSpPr>
                <p:cNvPr id="1381412" name="直接连接符 1381411"/>
                <p:cNvSpPr>
                  <a:spLocks noChangeAspect="1"/>
                </p:cNvSpPr>
                <p:nvPr/>
              </p:nvSpPr>
              <p:spPr>
                <a:xfrm flipV="1">
                  <a:off x="1379" y="1295"/>
                  <a:ext cx="0" cy="79"/>
                </a:xfrm>
                <a:prstGeom prst="line">
                  <a:avLst/>
                </a:prstGeom>
                <a:ln w="12700" cap="flat" cmpd="sng">
                  <a:solidFill>
                    <a:srgbClr val="000000"/>
                  </a:solidFill>
                  <a:prstDash val="solid"/>
                  <a:headEnd type="none" w="sm" len="sm"/>
                  <a:tailEnd type="none" w="sm" len="sm"/>
                </a:ln>
              </p:spPr>
            </p:sp>
            <p:sp>
              <p:nvSpPr>
                <p:cNvPr id="1381413" name="直接连接符 1381412"/>
                <p:cNvSpPr>
                  <a:spLocks noChangeAspect="1"/>
                </p:cNvSpPr>
                <p:nvPr/>
              </p:nvSpPr>
              <p:spPr>
                <a:xfrm flipV="1">
                  <a:off x="1089" y="1389"/>
                  <a:ext cx="0" cy="74"/>
                </a:xfrm>
                <a:prstGeom prst="line">
                  <a:avLst/>
                </a:prstGeom>
                <a:ln w="12700" cap="flat" cmpd="sng">
                  <a:solidFill>
                    <a:srgbClr val="000000"/>
                  </a:solidFill>
                  <a:prstDash val="solid"/>
                  <a:headEnd type="none" w="sm" len="sm"/>
                  <a:tailEnd type="none" w="sm" len="sm"/>
                </a:ln>
              </p:spPr>
            </p:sp>
            <p:sp>
              <p:nvSpPr>
                <p:cNvPr id="1381414" name="直接连接符 1381413"/>
                <p:cNvSpPr>
                  <a:spLocks noChangeAspect="1"/>
                </p:cNvSpPr>
                <p:nvPr/>
              </p:nvSpPr>
              <p:spPr>
                <a:xfrm flipV="1">
                  <a:off x="1537" y="1476"/>
                  <a:ext cx="0" cy="86"/>
                </a:xfrm>
                <a:prstGeom prst="line">
                  <a:avLst/>
                </a:prstGeom>
                <a:ln w="12700" cap="flat" cmpd="sng">
                  <a:solidFill>
                    <a:srgbClr val="000000"/>
                  </a:solidFill>
                  <a:prstDash val="solid"/>
                  <a:headEnd type="none" w="sm" len="sm"/>
                  <a:tailEnd type="none" w="sm" len="sm"/>
                </a:ln>
              </p:spPr>
            </p:sp>
            <p:sp>
              <p:nvSpPr>
                <p:cNvPr id="1381415" name="直接连接符 1381414"/>
                <p:cNvSpPr>
                  <a:spLocks noChangeAspect="1"/>
                </p:cNvSpPr>
                <p:nvPr/>
              </p:nvSpPr>
              <p:spPr>
                <a:xfrm flipV="1">
                  <a:off x="1089" y="1297"/>
                  <a:ext cx="290" cy="94"/>
                </a:xfrm>
                <a:prstGeom prst="line">
                  <a:avLst/>
                </a:prstGeom>
                <a:ln w="12700" cap="flat" cmpd="sng">
                  <a:solidFill>
                    <a:srgbClr val="000000"/>
                  </a:solidFill>
                  <a:prstDash val="solid"/>
                  <a:headEnd type="none" w="sm" len="sm"/>
                  <a:tailEnd type="none" w="sm" len="sm"/>
                </a:ln>
              </p:spPr>
            </p:sp>
            <p:sp>
              <p:nvSpPr>
                <p:cNvPr id="1381416" name="直接连接符 1381415"/>
                <p:cNvSpPr>
                  <a:spLocks noChangeAspect="1"/>
                </p:cNvSpPr>
                <p:nvPr/>
              </p:nvSpPr>
              <p:spPr>
                <a:xfrm>
                  <a:off x="1377" y="1293"/>
                  <a:ext cx="158" cy="190"/>
                </a:xfrm>
                <a:prstGeom prst="line">
                  <a:avLst/>
                </a:prstGeom>
                <a:ln w="12700" cap="flat" cmpd="sng">
                  <a:solidFill>
                    <a:srgbClr val="000000"/>
                  </a:solidFill>
                  <a:prstDash val="solid"/>
                  <a:headEnd type="none" w="sm" len="sm"/>
                  <a:tailEnd type="none" w="sm" len="sm"/>
                </a:ln>
              </p:spPr>
            </p:sp>
            <p:sp>
              <p:nvSpPr>
                <p:cNvPr id="1381417" name="直接连接符 1381416"/>
                <p:cNvSpPr>
                  <a:spLocks noChangeAspect="1"/>
                </p:cNvSpPr>
                <p:nvPr/>
              </p:nvSpPr>
              <p:spPr>
                <a:xfrm flipV="1">
                  <a:off x="1075" y="1271"/>
                  <a:ext cx="310" cy="101"/>
                </a:xfrm>
                <a:prstGeom prst="line">
                  <a:avLst/>
                </a:prstGeom>
                <a:ln w="12700" cap="flat" cmpd="sng">
                  <a:solidFill>
                    <a:srgbClr val="000000"/>
                  </a:solidFill>
                  <a:prstDash val="solid"/>
                  <a:headEnd type="none" w="sm" len="sm"/>
                  <a:tailEnd type="none" w="sm" len="sm"/>
                </a:ln>
              </p:spPr>
            </p:sp>
            <p:sp>
              <p:nvSpPr>
                <p:cNvPr id="1381418" name="直接连接符 1381417"/>
                <p:cNvSpPr>
                  <a:spLocks noChangeAspect="1"/>
                </p:cNvSpPr>
                <p:nvPr/>
              </p:nvSpPr>
              <p:spPr>
                <a:xfrm>
                  <a:off x="1383" y="1267"/>
                  <a:ext cx="171" cy="207"/>
                </a:xfrm>
                <a:prstGeom prst="line">
                  <a:avLst/>
                </a:prstGeom>
                <a:ln w="12700" cap="flat" cmpd="sng">
                  <a:solidFill>
                    <a:srgbClr val="000000"/>
                  </a:solidFill>
                  <a:prstDash val="solid"/>
                  <a:headEnd type="none" w="sm" len="sm"/>
                  <a:tailEnd type="none" w="sm" len="sm"/>
                </a:ln>
              </p:spPr>
            </p:sp>
            <p:sp>
              <p:nvSpPr>
                <p:cNvPr id="1381419" name="直接连接符 1381418"/>
                <p:cNvSpPr>
                  <a:spLocks noChangeAspect="1"/>
                </p:cNvSpPr>
                <p:nvPr/>
              </p:nvSpPr>
              <p:spPr>
                <a:xfrm flipH="1">
                  <a:off x="1537" y="1468"/>
                  <a:ext cx="17" cy="10"/>
                </a:xfrm>
                <a:prstGeom prst="line">
                  <a:avLst/>
                </a:prstGeom>
                <a:ln w="12700" cap="flat" cmpd="sng">
                  <a:solidFill>
                    <a:srgbClr val="000000"/>
                  </a:solidFill>
                  <a:prstDash val="solid"/>
                  <a:headEnd type="none" w="sm" len="sm"/>
                  <a:tailEnd type="none" w="sm" len="sm"/>
                </a:ln>
              </p:spPr>
            </p:sp>
            <p:sp>
              <p:nvSpPr>
                <p:cNvPr id="1381420" name="直接连接符 1381419"/>
                <p:cNvSpPr>
                  <a:spLocks noChangeAspect="1"/>
                </p:cNvSpPr>
                <p:nvPr/>
              </p:nvSpPr>
              <p:spPr>
                <a:xfrm>
                  <a:off x="1552" y="1470"/>
                  <a:ext cx="0" cy="111"/>
                </a:xfrm>
                <a:prstGeom prst="line">
                  <a:avLst/>
                </a:prstGeom>
                <a:ln w="12700" cap="flat" cmpd="sng">
                  <a:solidFill>
                    <a:srgbClr val="000000"/>
                  </a:solidFill>
                  <a:prstDash val="solid"/>
                  <a:headEnd type="none" w="sm" len="sm"/>
                  <a:tailEnd type="none" w="sm" len="sm"/>
                </a:ln>
              </p:spPr>
            </p:sp>
            <p:sp>
              <p:nvSpPr>
                <p:cNvPr id="1381421" name="直接连接符 1381420"/>
                <p:cNvSpPr>
                  <a:spLocks noChangeAspect="1"/>
                </p:cNvSpPr>
                <p:nvPr/>
              </p:nvSpPr>
              <p:spPr>
                <a:xfrm>
                  <a:off x="1075" y="1370"/>
                  <a:ext cx="0" cy="98"/>
                </a:xfrm>
                <a:prstGeom prst="line">
                  <a:avLst/>
                </a:prstGeom>
                <a:ln w="12700" cap="flat" cmpd="sng">
                  <a:solidFill>
                    <a:srgbClr val="000000"/>
                  </a:solidFill>
                  <a:prstDash val="solid"/>
                  <a:headEnd type="none" w="sm" len="sm"/>
                  <a:tailEnd type="none" w="sm" len="sm"/>
                </a:ln>
              </p:spPr>
            </p:sp>
            <p:sp>
              <p:nvSpPr>
                <p:cNvPr id="1381422" name="直接连接符 1381421"/>
                <p:cNvSpPr>
                  <a:spLocks noChangeAspect="1"/>
                </p:cNvSpPr>
                <p:nvPr/>
              </p:nvSpPr>
              <p:spPr>
                <a:xfrm flipH="1" flipV="1">
                  <a:off x="1073" y="1374"/>
                  <a:ext cx="16" cy="17"/>
                </a:xfrm>
                <a:prstGeom prst="line">
                  <a:avLst/>
                </a:prstGeom>
                <a:ln w="12700" cap="flat" cmpd="sng">
                  <a:solidFill>
                    <a:srgbClr val="000000"/>
                  </a:solidFill>
                  <a:prstDash val="solid"/>
                  <a:headEnd type="none" w="sm" len="sm"/>
                  <a:tailEnd type="none" w="sm" len="sm"/>
                </a:ln>
              </p:spPr>
            </p:sp>
          </p:grpSp>
          <p:sp>
            <p:nvSpPr>
              <p:cNvPr id="1381423" name="直接连接符 1381422"/>
              <p:cNvSpPr>
                <a:spLocks noChangeAspect="1"/>
              </p:cNvSpPr>
              <p:nvPr/>
            </p:nvSpPr>
            <p:spPr>
              <a:xfrm>
                <a:off x="2962" y="2995"/>
                <a:ext cx="323" cy="70"/>
              </a:xfrm>
              <a:prstGeom prst="line">
                <a:avLst/>
              </a:prstGeom>
              <a:ln w="12700" cap="flat" cmpd="sng">
                <a:solidFill>
                  <a:srgbClr val="000000"/>
                </a:solidFill>
                <a:prstDash val="solid"/>
                <a:headEnd type="none" w="sm" len="sm"/>
                <a:tailEnd type="none" w="sm" len="sm"/>
              </a:ln>
            </p:spPr>
          </p:sp>
          <p:sp>
            <p:nvSpPr>
              <p:cNvPr id="1381424" name="直接连接符 1381423"/>
              <p:cNvSpPr>
                <a:spLocks noChangeAspect="1"/>
              </p:cNvSpPr>
              <p:nvPr/>
            </p:nvSpPr>
            <p:spPr>
              <a:xfrm flipV="1">
                <a:off x="2960" y="2990"/>
                <a:ext cx="1" cy="210"/>
              </a:xfrm>
              <a:prstGeom prst="line">
                <a:avLst/>
              </a:prstGeom>
              <a:ln w="12700" cap="flat" cmpd="sng">
                <a:solidFill>
                  <a:srgbClr val="000000"/>
                </a:solidFill>
                <a:prstDash val="solid"/>
                <a:headEnd type="none" w="sm" len="sm"/>
                <a:tailEnd type="none" w="sm" len="sm"/>
              </a:ln>
            </p:spPr>
          </p:sp>
          <p:sp>
            <p:nvSpPr>
              <p:cNvPr id="1381425" name="直接连接符 1381424"/>
              <p:cNvSpPr>
                <a:spLocks noChangeAspect="1"/>
              </p:cNvSpPr>
              <p:nvPr/>
            </p:nvSpPr>
            <p:spPr>
              <a:xfrm>
                <a:off x="2956" y="3200"/>
                <a:ext cx="321" cy="68"/>
              </a:xfrm>
              <a:prstGeom prst="line">
                <a:avLst/>
              </a:prstGeom>
              <a:ln w="12700" cap="flat" cmpd="sng">
                <a:solidFill>
                  <a:srgbClr val="000000"/>
                </a:solidFill>
                <a:prstDash val="solid"/>
                <a:headEnd type="none" w="sm" len="sm"/>
                <a:tailEnd type="none" w="sm" len="sm"/>
              </a:ln>
            </p:spPr>
          </p:sp>
          <p:sp>
            <p:nvSpPr>
              <p:cNvPr id="1381426" name="矩形 1381425"/>
              <p:cNvSpPr>
                <a:spLocks noChangeAspect="1"/>
              </p:cNvSpPr>
              <p:nvPr/>
            </p:nvSpPr>
            <p:spPr>
              <a:xfrm>
                <a:off x="1554" y="2990"/>
                <a:ext cx="859" cy="300"/>
              </a:xfrm>
              <a:prstGeom prst="rect">
                <a:avLst/>
              </a:prstGeom>
              <a:noFill/>
              <a:ln w="12700">
                <a:noFill/>
              </a:ln>
            </p:spPr>
            <p:txBody>
              <a:bodyPr lIns="21600" tIns="10800" rIns="21600" bIns="10800"/>
              <a:lstStyle/>
              <a:p>
                <a:pPr marL="342900" lvl="0" indent="-342900" algn="ctr"/>
                <a:r>
                  <a:rPr lang="zh-CN" altLang="en-US" sz="900" dirty="0">
                    <a:solidFill>
                      <a:srgbClr val="000000"/>
                    </a:solidFill>
                    <a:latin typeface="楷体_GB2312" charset="-122"/>
                    <a:ea typeface="楷体_GB2312" charset="-122"/>
                  </a:rPr>
                  <a:t>正确</a:t>
                </a:r>
                <a:endParaRPr lang="zh-CN" altLang="en-US" sz="900" dirty="0">
                  <a:solidFill>
                    <a:srgbClr val="000000"/>
                  </a:solidFill>
                  <a:latin typeface="楷体_GB2312" charset="-122"/>
                  <a:ea typeface="楷体_GB2312" charset="-122"/>
                </a:endParaRPr>
              </a:p>
            </p:txBody>
          </p:sp>
          <p:sp>
            <p:nvSpPr>
              <p:cNvPr id="1381427" name="矩形 1381426"/>
              <p:cNvSpPr>
                <a:spLocks noChangeAspect="1"/>
              </p:cNvSpPr>
              <p:nvPr/>
            </p:nvSpPr>
            <p:spPr>
              <a:xfrm>
                <a:off x="4088" y="2155"/>
                <a:ext cx="831" cy="378"/>
              </a:xfrm>
              <a:prstGeom prst="rect">
                <a:avLst/>
              </a:prstGeom>
              <a:noFill/>
              <a:ln w="12700">
                <a:noFill/>
              </a:ln>
            </p:spPr>
            <p:txBody>
              <a:bodyPr lIns="92075" tIns="46038" rIns="92075" bIns="46038"/>
              <a:lstStyle/>
              <a:p>
                <a:pPr marL="342900" lvl="0" indent="-342900" algn="ctr"/>
                <a:r>
                  <a:rPr lang="zh-CN" altLang="en-US" sz="900" dirty="0">
                    <a:solidFill>
                      <a:srgbClr val="000000"/>
                    </a:solidFill>
                    <a:latin typeface="楷体_GB2312" charset="-122"/>
                    <a:ea typeface="楷体_GB2312" charset="-122"/>
                  </a:rPr>
                  <a:t>定位角</a:t>
                </a:r>
                <a:endParaRPr lang="zh-CN" altLang="en-US" sz="900" dirty="0">
                  <a:solidFill>
                    <a:srgbClr val="000000"/>
                  </a:solidFill>
                  <a:latin typeface="楷体_GB2312" charset="-122"/>
                  <a:ea typeface="楷体_GB2312" charset="-122"/>
                </a:endParaRPr>
              </a:p>
            </p:txBody>
          </p:sp>
          <p:sp>
            <p:nvSpPr>
              <p:cNvPr id="1381428" name="直接连接符 1381427"/>
              <p:cNvSpPr>
                <a:spLocks noChangeAspect="1"/>
              </p:cNvSpPr>
              <p:nvPr/>
            </p:nvSpPr>
            <p:spPr>
              <a:xfrm flipH="1" flipV="1">
                <a:off x="3487" y="2330"/>
                <a:ext cx="534" cy="72"/>
              </a:xfrm>
              <a:prstGeom prst="line">
                <a:avLst/>
              </a:prstGeom>
              <a:ln w="12700" cap="flat" cmpd="sng">
                <a:solidFill>
                  <a:srgbClr val="000000"/>
                </a:solidFill>
                <a:prstDash val="solid"/>
                <a:headEnd type="none" w="sm" len="sm"/>
                <a:tailEnd type="stealth" w="med" len="lg"/>
              </a:ln>
            </p:spPr>
          </p:sp>
          <p:sp>
            <p:nvSpPr>
              <p:cNvPr id="1381429" name="直接连接符 1381428"/>
              <p:cNvSpPr>
                <a:spLocks noChangeAspect="1"/>
              </p:cNvSpPr>
              <p:nvPr/>
            </p:nvSpPr>
            <p:spPr>
              <a:xfrm flipH="1">
                <a:off x="3602" y="2399"/>
                <a:ext cx="426" cy="652"/>
              </a:xfrm>
              <a:prstGeom prst="line">
                <a:avLst/>
              </a:prstGeom>
              <a:ln w="12700" cap="flat" cmpd="sng">
                <a:solidFill>
                  <a:srgbClr val="000000"/>
                </a:solidFill>
                <a:prstDash val="solid"/>
                <a:headEnd type="none" w="sm" len="sm"/>
                <a:tailEnd type="stealth" w="med" len="lg"/>
              </a:ln>
            </p:spPr>
          </p:sp>
          <p:sp>
            <p:nvSpPr>
              <p:cNvPr id="1381430" name="直接连接符 1381429"/>
              <p:cNvSpPr>
                <a:spLocks noChangeAspect="1"/>
              </p:cNvSpPr>
              <p:nvPr/>
            </p:nvSpPr>
            <p:spPr>
              <a:xfrm>
                <a:off x="2586" y="4024"/>
                <a:ext cx="1" cy="200"/>
              </a:xfrm>
              <a:prstGeom prst="line">
                <a:avLst/>
              </a:prstGeom>
              <a:ln w="12700" cap="flat" cmpd="sng">
                <a:solidFill>
                  <a:srgbClr val="000000"/>
                </a:solidFill>
                <a:prstDash val="solid"/>
                <a:headEnd type="none" w="sm" len="sm"/>
                <a:tailEnd type="none" w="sm" len="sm"/>
              </a:ln>
            </p:spPr>
          </p:sp>
          <p:sp>
            <p:nvSpPr>
              <p:cNvPr id="1381431" name="直接连接符 1381430"/>
              <p:cNvSpPr>
                <a:spLocks noChangeAspect="1"/>
              </p:cNvSpPr>
              <p:nvPr/>
            </p:nvSpPr>
            <p:spPr>
              <a:xfrm>
                <a:off x="2584" y="4223"/>
                <a:ext cx="478" cy="593"/>
              </a:xfrm>
              <a:prstGeom prst="line">
                <a:avLst/>
              </a:prstGeom>
              <a:ln w="12700" cap="flat" cmpd="sng">
                <a:solidFill>
                  <a:srgbClr val="000000"/>
                </a:solidFill>
                <a:prstDash val="solid"/>
                <a:headEnd type="none" w="sm" len="sm"/>
                <a:tailEnd type="none" w="sm" len="sm"/>
              </a:ln>
            </p:spPr>
          </p:sp>
          <p:sp>
            <p:nvSpPr>
              <p:cNvPr id="1381432" name="直接连接符 1381431"/>
              <p:cNvSpPr>
                <a:spLocks noChangeAspect="1"/>
              </p:cNvSpPr>
              <p:nvPr/>
            </p:nvSpPr>
            <p:spPr>
              <a:xfrm flipV="1">
                <a:off x="3062" y="4599"/>
                <a:ext cx="810" cy="217"/>
              </a:xfrm>
              <a:prstGeom prst="line">
                <a:avLst/>
              </a:prstGeom>
              <a:ln w="12700" cap="flat" cmpd="sng">
                <a:solidFill>
                  <a:srgbClr val="000000"/>
                </a:solidFill>
                <a:prstDash val="solid"/>
                <a:headEnd type="none" w="sm" len="sm"/>
                <a:tailEnd type="none" w="sm" len="sm"/>
              </a:ln>
            </p:spPr>
          </p:sp>
          <p:sp>
            <p:nvSpPr>
              <p:cNvPr id="1381433" name="直接连接符 1381432"/>
              <p:cNvSpPr>
                <a:spLocks noChangeAspect="1"/>
              </p:cNvSpPr>
              <p:nvPr/>
            </p:nvSpPr>
            <p:spPr>
              <a:xfrm flipV="1">
                <a:off x="3876" y="4398"/>
                <a:ext cx="1" cy="201"/>
              </a:xfrm>
              <a:prstGeom prst="line">
                <a:avLst/>
              </a:prstGeom>
              <a:ln w="12700" cap="flat" cmpd="sng">
                <a:solidFill>
                  <a:srgbClr val="000000"/>
                </a:solidFill>
                <a:prstDash val="solid"/>
                <a:headEnd type="none" w="sm" len="sm"/>
                <a:tailEnd type="none" w="sm" len="sm"/>
              </a:ln>
            </p:spPr>
          </p:sp>
          <p:sp>
            <p:nvSpPr>
              <p:cNvPr id="1381434" name="直接连接符 1381433"/>
              <p:cNvSpPr>
                <a:spLocks noChangeAspect="1"/>
              </p:cNvSpPr>
              <p:nvPr/>
            </p:nvSpPr>
            <p:spPr>
              <a:xfrm flipH="1">
                <a:off x="3067" y="4398"/>
                <a:ext cx="805" cy="216"/>
              </a:xfrm>
              <a:prstGeom prst="line">
                <a:avLst/>
              </a:prstGeom>
              <a:ln w="12700" cap="flat" cmpd="sng">
                <a:solidFill>
                  <a:srgbClr val="000000"/>
                </a:solidFill>
                <a:prstDash val="solid"/>
                <a:headEnd type="none" w="sm" len="sm"/>
                <a:tailEnd type="none" w="sm" len="sm"/>
              </a:ln>
            </p:spPr>
          </p:sp>
          <p:sp>
            <p:nvSpPr>
              <p:cNvPr id="1381435" name="直接连接符 1381434"/>
              <p:cNvSpPr>
                <a:spLocks noChangeAspect="1"/>
              </p:cNvSpPr>
              <p:nvPr/>
            </p:nvSpPr>
            <p:spPr>
              <a:xfrm flipV="1">
                <a:off x="3062" y="4612"/>
                <a:ext cx="1" cy="202"/>
              </a:xfrm>
              <a:prstGeom prst="line">
                <a:avLst/>
              </a:prstGeom>
              <a:ln w="12700" cap="flat" cmpd="sng">
                <a:solidFill>
                  <a:srgbClr val="000000"/>
                </a:solidFill>
                <a:prstDash val="solid"/>
                <a:headEnd type="none" w="sm" len="sm"/>
                <a:tailEnd type="none" w="sm" len="sm"/>
              </a:ln>
            </p:spPr>
          </p:sp>
          <p:sp>
            <p:nvSpPr>
              <p:cNvPr id="1381436" name="直接连接符 1381435"/>
              <p:cNvSpPr>
                <a:spLocks noChangeAspect="1"/>
              </p:cNvSpPr>
              <p:nvPr/>
            </p:nvSpPr>
            <p:spPr>
              <a:xfrm>
                <a:off x="2587" y="4027"/>
                <a:ext cx="475" cy="585"/>
              </a:xfrm>
              <a:prstGeom prst="line">
                <a:avLst/>
              </a:prstGeom>
              <a:ln w="12700" cap="flat" cmpd="sng">
                <a:solidFill>
                  <a:srgbClr val="000000"/>
                </a:solidFill>
                <a:prstDash val="solid"/>
                <a:headEnd type="none" w="sm" len="sm"/>
                <a:tailEnd type="none" w="sm" len="sm"/>
              </a:ln>
            </p:spPr>
          </p:sp>
          <p:sp>
            <p:nvSpPr>
              <p:cNvPr id="1381437" name="直接连接符 1381436"/>
              <p:cNvSpPr>
                <a:spLocks noChangeAspect="1"/>
              </p:cNvSpPr>
              <p:nvPr/>
            </p:nvSpPr>
            <p:spPr>
              <a:xfrm flipV="1">
                <a:off x="2586" y="3889"/>
                <a:ext cx="519" cy="132"/>
              </a:xfrm>
              <a:prstGeom prst="line">
                <a:avLst/>
              </a:prstGeom>
              <a:ln w="12700" cap="flat" cmpd="sng">
                <a:solidFill>
                  <a:srgbClr val="000000"/>
                </a:solidFill>
                <a:prstDash val="solid"/>
                <a:headEnd type="none" w="sm" len="sm"/>
                <a:tailEnd type="none" w="sm" len="sm"/>
              </a:ln>
            </p:spPr>
          </p:sp>
          <p:sp>
            <p:nvSpPr>
              <p:cNvPr id="1381438" name="直接连接符 1381437"/>
              <p:cNvSpPr>
                <a:spLocks noChangeAspect="1"/>
              </p:cNvSpPr>
              <p:nvPr/>
            </p:nvSpPr>
            <p:spPr>
              <a:xfrm>
                <a:off x="3424" y="3952"/>
                <a:ext cx="452" cy="446"/>
              </a:xfrm>
              <a:prstGeom prst="line">
                <a:avLst/>
              </a:prstGeom>
              <a:ln w="12700" cap="flat" cmpd="sng">
                <a:solidFill>
                  <a:srgbClr val="000000"/>
                </a:solidFill>
                <a:prstDash val="solid"/>
                <a:headEnd type="none" w="sm" len="sm"/>
                <a:tailEnd type="none" w="sm" len="sm"/>
              </a:ln>
            </p:spPr>
          </p:sp>
          <p:sp>
            <p:nvSpPr>
              <p:cNvPr id="1381439" name="直接连接符 1381438"/>
              <p:cNvSpPr>
                <a:spLocks noChangeAspect="1"/>
              </p:cNvSpPr>
              <p:nvPr/>
            </p:nvSpPr>
            <p:spPr>
              <a:xfrm>
                <a:off x="3108" y="3886"/>
                <a:ext cx="322" cy="69"/>
              </a:xfrm>
              <a:prstGeom prst="line">
                <a:avLst/>
              </a:prstGeom>
              <a:ln w="12700" cap="flat" cmpd="sng">
                <a:solidFill>
                  <a:srgbClr val="000000"/>
                </a:solidFill>
                <a:prstDash val="solid"/>
                <a:headEnd type="none" w="sm" len="sm"/>
                <a:tailEnd type="none" w="sm" len="sm"/>
              </a:ln>
            </p:spPr>
          </p:sp>
          <p:sp>
            <p:nvSpPr>
              <p:cNvPr id="1381440" name="直接连接符 1381439"/>
              <p:cNvSpPr>
                <a:spLocks noChangeAspect="1"/>
              </p:cNvSpPr>
              <p:nvPr/>
            </p:nvSpPr>
            <p:spPr>
              <a:xfrm flipV="1">
                <a:off x="3505" y="4618"/>
                <a:ext cx="1" cy="74"/>
              </a:xfrm>
              <a:prstGeom prst="line">
                <a:avLst/>
              </a:prstGeom>
              <a:ln w="12700" cap="flat" cmpd="sng">
                <a:solidFill>
                  <a:srgbClr val="000000"/>
                </a:solidFill>
                <a:prstDash val="solid"/>
                <a:headEnd type="none" w="sm" len="sm"/>
                <a:tailEnd type="none" w="sm" len="sm"/>
              </a:ln>
            </p:spPr>
          </p:sp>
          <p:sp>
            <p:nvSpPr>
              <p:cNvPr id="1381441" name="直接连接符 1381440"/>
              <p:cNvSpPr>
                <a:spLocks noChangeAspect="1"/>
              </p:cNvSpPr>
              <p:nvPr/>
            </p:nvSpPr>
            <p:spPr>
              <a:xfrm flipV="1">
                <a:off x="3502" y="4586"/>
                <a:ext cx="146" cy="34"/>
              </a:xfrm>
              <a:prstGeom prst="line">
                <a:avLst/>
              </a:prstGeom>
              <a:ln w="12700" cap="flat" cmpd="sng">
                <a:solidFill>
                  <a:srgbClr val="000000"/>
                </a:solidFill>
                <a:prstDash val="solid"/>
                <a:headEnd type="none" w="sm" len="sm"/>
                <a:tailEnd type="none" w="sm" len="sm"/>
              </a:ln>
            </p:spPr>
          </p:sp>
          <p:sp>
            <p:nvSpPr>
              <p:cNvPr id="1381442" name="直接连接符 1381441"/>
              <p:cNvSpPr>
                <a:spLocks noChangeAspect="1"/>
              </p:cNvSpPr>
              <p:nvPr/>
            </p:nvSpPr>
            <p:spPr>
              <a:xfrm>
                <a:off x="3649" y="4586"/>
                <a:ext cx="1" cy="66"/>
              </a:xfrm>
              <a:prstGeom prst="line">
                <a:avLst/>
              </a:prstGeom>
              <a:ln w="12700" cap="flat" cmpd="sng">
                <a:solidFill>
                  <a:srgbClr val="000000"/>
                </a:solidFill>
                <a:prstDash val="solid"/>
                <a:headEnd type="none" w="sm" len="sm"/>
                <a:tailEnd type="none" w="sm" len="sm"/>
              </a:ln>
            </p:spPr>
          </p:sp>
          <p:grpSp>
            <p:nvGrpSpPr>
              <p:cNvPr id="1381443" name="组合 1381442"/>
              <p:cNvGrpSpPr>
                <a:grpSpLocks noChangeAspect="1"/>
              </p:cNvGrpSpPr>
              <p:nvPr/>
            </p:nvGrpSpPr>
            <p:grpSpPr>
              <a:xfrm>
                <a:off x="3505" y="4657"/>
                <a:ext cx="211" cy="101"/>
                <a:chOff x="1509" y="3575"/>
                <a:chExt cx="140" cy="82"/>
              </a:xfrm>
            </p:grpSpPr>
            <p:sp>
              <p:nvSpPr>
                <p:cNvPr id="1381444" name="直接连接符 1381443"/>
                <p:cNvSpPr>
                  <a:spLocks noChangeAspect="1"/>
                </p:cNvSpPr>
                <p:nvPr/>
              </p:nvSpPr>
              <p:spPr>
                <a:xfrm>
                  <a:off x="1509" y="3607"/>
                  <a:ext cx="47" cy="50"/>
                </a:xfrm>
                <a:prstGeom prst="line">
                  <a:avLst/>
                </a:prstGeom>
                <a:ln w="12700" cap="flat" cmpd="sng">
                  <a:solidFill>
                    <a:srgbClr val="000000"/>
                  </a:solidFill>
                  <a:prstDash val="solid"/>
                  <a:headEnd type="none" w="sm" len="sm"/>
                  <a:tailEnd type="none" w="sm" len="sm"/>
                </a:ln>
              </p:spPr>
            </p:sp>
            <p:sp>
              <p:nvSpPr>
                <p:cNvPr id="1381445" name="直接连接符 1381444"/>
                <p:cNvSpPr>
                  <a:spLocks noChangeAspect="1"/>
                </p:cNvSpPr>
                <p:nvPr/>
              </p:nvSpPr>
              <p:spPr>
                <a:xfrm flipV="1">
                  <a:off x="1556" y="3625"/>
                  <a:ext cx="89" cy="29"/>
                </a:xfrm>
                <a:prstGeom prst="line">
                  <a:avLst/>
                </a:prstGeom>
                <a:ln w="12700" cap="flat" cmpd="sng">
                  <a:solidFill>
                    <a:srgbClr val="000000"/>
                  </a:solidFill>
                  <a:prstDash val="solid"/>
                  <a:headEnd type="none" w="sm" len="sm"/>
                  <a:tailEnd type="none" w="sm" len="sm"/>
                </a:ln>
              </p:spPr>
            </p:sp>
            <p:sp>
              <p:nvSpPr>
                <p:cNvPr id="1381446" name="直接连接符 1381445"/>
                <p:cNvSpPr>
                  <a:spLocks noChangeAspect="1"/>
                </p:cNvSpPr>
                <p:nvPr/>
              </p:nvSpPr>
              <p:spPr>
                <a:xfrm>
                  <a:off x="1604" y="3575"/>
                  <a:ext cx="45" cy="47"/>
                </a:xfrm>
                <a:prstGeom prst="line">
                  <a:avLst/>
                </a:prstGeom>
                <a:ln w="12700" cap="flat" cmpd="sng">
                  <a:solidFill>
                    <a:srgbClr val="000000"/>
                  </a:solidFill>
                  <a:prstDash val="solid"/>
                  <a:headEnd type="none" w="sm" len="sm"/>
                  <a:tailEnd type="none" w="sm" len="sm"/>
                </a:ln>
              </p:spPr>
            </p:sp>
          </p:grpSp>
          <p:grpSp>
            <p:nvGrpSpPr>
              <p:cNvPr id="1381447" name="组合 1381446"/>
              <p:cNvGrpSpPr>
                <a:grpSpLocks noChangeAspect="1"/>
              </p:cNvGrpSpPr>
              <p:nvPr/>
            </p:nvGrpSpPr>
            <p:grpSpPr>
              <a:xfrm>
                <a:off x="2846" y="3703"/>
                <a:ext cx="727" cy="390"/>
                <a:chOff x="1073" y="2807"/>
                <a:chExt cx="481" cy="314"/>
              </a:xfrm>
            </p:grpSpPr>
            <p:sp>
              <p:nvSpPr>
                <p:cNvPr id="1381448" name="直接连接符 1381447"/>
                <p:cNvSpPr>
                  <a:spLocks noChangeAspect="1"/>
                </p:cNvSpPr>
                <p:nvPr/>
              </p:nvSpPr>
              <p:spPr>
                <a:xfrm flipV="1">
                  <a:off x="1377" y="2835"/>
                  <a:ext cx="0" cy="152"/>
                </a:xfrm>
                <a:prstGeom prst="line">
                  <a:avLst/>
                </a:prstGeom>
                <a:ln w="12700" cap="flat" cmpd="sng">
                  <a:solidFill>
                    <a:srgbClr val="000000"/>
                  </a:solidFill>
                  <a:prstDash val="solid"/>
                  <a:headEnd type="none" w="sm" len="sm"/>
                  <a:tailEnd type="none" w="sm" len="sm"/>
                </a:ln>
              </p:spPr>
            </p:sp>
            <p:sp>
              <p:nvSpPr>
                <p:cNvPr id="1381449" name="直接连接符 1381448"/>
                <p:cNvSpPr>
                  <a:spLocks noChangeAspect="1"/>
                </p:cNvSpPr>
                <p:nvPr/>
              </p:nvSpPr>
              <p:spPr>
                <a:xfrm flipV="1">
                  <a:off x="1089" y="2927"/>
                  <a:ext cx="0" cy="75"/>
                </a:xfrm>
                <a:prstGeom prst="line">
                  <a:avLst/>
                </a:prstGeom>
                <a:ln w="12700" cap="flat" cmpd="sng">
                  <a:solidFill>
                    <a:srgbClr val="000000"/>
                  </a:solidFill>
                  <a:prstDash val="solid"/>
                  <a:headEnd type="none" w="sm" len="sm"/>
                  <a:tailEnd type="none" w="sm" len="sm"/>
                </a:ln>
              </p:spPr>
            </p:sp>
            <p:sp>
              <p:nvSpPr>
                <p:cNvPr id="1381450" name="直接连接符 1381449"/>
                <p:cNvSpPr>
                  <a:spLocks noChangeAspect="1"/>
                </p:cNvSpPr>
                <p:nvPr/>
              </p:nvSpPr>
              <p:spPr>
                <a:xfrm flipV="1">
                  <a:off x="1537" y="3017"/>
                  <a:ext cx="0" cy="85"/>
                </a:xfrm>
                <a:prstGeom prst="line">
                  <a:avLst/>
                </a:prstGeom>
                <a:ln w="12700" cap="flat" cmpd="sng">
                  <a:solidFill>
                    <a:srgbClr val="000000"/>
                  </a:solidFill>
                  <a:prstDash val="solid"/>
                  <a:headEnd type="none" w="sm" len="sm"/>
                  <a:tailEnd type="none" w="sm" len="sm"/>
                </a:ln>
              </p:spPr>
            </p:sp>
            <p:sp>
              <p:nvSpPr>
                <p:cNvPr id="1381451" name="直接连接符 1381450"/>
                <p:cNvSpPr>
                  <a:spLocks noChangeAspect="1"/>
                </p:cNvSpPr>
                <p:nvPr/>
              </p:nvSpPr>
              <p:spPr>
                <a:xfrm flipV="1">
                  <a:off x="1089" y="2837"/>
                  <a:ext cx="290" cy="94"/>
                </a:xfrm>
                <a:prstGeom prst="line">
                  <a:avLst/>
                </a:prstGeom>
                <a:ln w="12700" cap="flat" cmpd="sng">
                  <a:solidFill>
                    <a:srgbClr val="000000"/>
                  </a:solidFill>
                  <a:prstDash val="solid"/>
                  <a:headEnd type="none" w="sm" len="sm"/>
                  <a:tailEnd type="none" w="sm" len="sm"/>
                </a:ln>
              </p:spPr>
            </p:sp>
            <p:sp>
              <p:nvSpPr>
                <p:cNvPr id="1381452" name="直接连接符 1381451"/>
                <p:cNvSpPr>
                  <a:spLocks noChangeAspect="1"/>
                </p:cNvSpPr>
                <p:nvPr/>
              </p:nvSpPr>
              <p:spPr>
                <a:xfrm>
                  <a:off x="1377" y="2833"/>
                  <a:ext cx="158" cy="190"/>
                </a:xfrm>
                <a:prstGeom prst="line">
                  <a:avLst/>
                </a:prstGeom>
                <a:ln w="12700" cap="flat" cmpd="sng">
                  <a:solidFill>
                    <a:srgbClr val="000000"/>
                  </a:solidFill>
                  <a:prstDash val="solid"/>
                  <a:headEnd type="none" w="sm" len="sm"/>
                  <a:tailEnd type="none" w="sm" len="sm"/>
                </a:ln>
              </p:spPr>
            </p:sp>
            <p:sp>
              <p:nvSpPr>
                <p:cNvPr id="1381453" name="直接连接符 1381452"/>
                <p:cNvSpPr>
                  <a:spLocks noChangeAspect="1"/>
                </p:cNvSpPr>
                <p:nvPr/>
              </p:nvSpPr>
              <p:spPr>
                <a:xfrm flipV="1">
                  <a:off x="1075" y="2812"/>
                  <a:ext cx="310" cy="100"/>
                </a:xfrm>
                <a:prstGeom prst="line">
                  <a:avLst/>
                </a:prstGeom>
                <a:ln w="12700" cap="flat" cmpd="sng">
                  <a:solidFill>
                    <a:srgbClr val="000000"/>
                  </a:solidFill>
                  <a:prstDash val="solid"/>
                  <a:headEnd type="none" w="sm" len="sm"/>
                  <a:tailEnd type="none" w="sm" len="sm"/>
                </a:ln>
              </p:spPr>
            </p:sp>
            <p:sp>
              <p:nvSpPr>
                <p:cNvPr id="1381454" name="直接连接符 1381453"/>
                <p:cNvSpPr>
                  <a:spLocks noChangeAspect="1"/>
                </p:cNvSpPr>
                <p:nvPr/>
              </p:nvSpPr>
              <p:spPr>
                <a:xfrm>
                  <a:off x="1383" y="2807"/>
                  <a:ext cx="171" cy="207"/>
                </a:xfrm>
                <a:prstGeom prst="line">
                  <a:avLst/>
                </a:prstGeom>
                <a:ln w="12700" cap="flat" cmpd="sng">
                  <a:solidFill>
                    <a:srgbClr val="000000"/>
                  </a:solidFill>
                  <a:prstDash val="solid"/>
                  <a:headEnd type="none" w="sm" len="sm"/>
                  <a:tailEnd type="none" w="sm" len="sm"/>
                </a:ln>
              </p:spPr>
            </p:sp>
            <p:sp>
              <p:nvSpPr>
                <p:cNvPr id="1381455" name="直接连接符 1381454"/>
                <p:cNvSpPr>
                  <a:spLocks noChangeAspect="1"/>
                </p:cNvSpPr>
                <p:nvPr/>
              </p:nvSpPr>
              <p:spPr>
                <a:xfrm flipH="1">
                  <a:off x="1537" y="3008"/>
                  <a:ext cx="17" cy="11"/>
                </a:xfrm>
                <a:prstGeom prst="line">
                  <a:avLst/>
                </a:prstGeom>
                <a:ln w="12700" cap="flat" cmpd="sng">
                  <a:solidFill>
                    <a:srgbClr val="000000"/>
                  </a:solidFill>
                  <a:prstDash val="solid"/>
                  <a:headEnd type="none" w="sm" len="sm"/>
                  <a:tailEnd type="none" w="sm" len="sm"/>
                </a:ln>
              </p:spPr>
            </p:sp>
            <p:sp>
              <p:nvSpPr>
                <p:cNvPr id="1381456" name="直接连接符 1381455"/>
                <p:cNvSpPr>
                  <a:spLocks noChangeAspect="1"/>
                </p:cNvSpPr>
                <p:nvPr/>
              </p:nvSpPr>
              <p:spPr>
                <a:xfrm>
                  <a:off x="1552" y="3010"/>
                  <a:ext cx="0" cy="111"/>
                </a:xfrm>
                <a:prstGeom prst="line">
                  <a:avLst/>
                </a:prstGeom>
                <a:ln w="12700" cap="flat" cmpd="sng">
                  <a:solidFill>
                    <a:srgbClr val="000000"/>
                  </a:solidFill>
                  <a:prstDash val="solid"/>
                  <a:headEnd type="none" w="sm" len="sm"/>
                  <a:tailEnd type="none" w="sm" len="sm"/>
                </a:ln>
              </p:spPr>
            </p:sp>
            <p:sp>
              <p:nvSpPr>
                <p:cNvPr id="1381457" name="直接连接符 1381456"/>
                <p:cNvSpPr>
                  <a:spLocks noChangeAspect="1"/>
                </p:cNvSpPr>
                <p:nvPr/>
              </p:nvSpPr>
              <p:spPr>
                <a:xfrm>
                  <a:off x="1075" y="2910"/>
                  <a:ext cx="0" cy="98"/>
                </a:xfrm>
                <a:prstGeom prst="line">
                  <a:avLst/>
                </a:prstGeom>
                <a:ln w="12700" cap="flat" cmpd="sng">
                  <a:solidFill>
                    <a:srgbClr val="000000"/>
                  </a:solidFill>
                  <a:prstDash val="solid"/>
                  <a:headEnd type="none" w="sm" len="sm"/>
                  <a:tailEnd type="none" w="sm" len="sm"/>
                </a:ln>
              </p:spPr>
            </p:sp>
            <p:sp>
              <p:nvSpPr>
                <p:cNvPr id="1381458" name="直接连接符 1381457"/>
                <p:cNvSpPr>
                  <a:spLocks noChangeAspect="1"/>
                </p:cNvSpPr>
                <p:nvPr/>
              </p:nvSpPr>
              <p:spPr>
                <a:xfrm flipH="1" flipV="1">
                  <a:off x="1073" y="2914"/>
                  <a:ext cx="16" cy="17"/>
                </a:xfrm>
                <a:prstGeom prst="line">
                  <a:avLst/>
                </a:prstGeom>
                <a:ln w="12700" cap="flat" cmpd="sng">
                  <a:solidFill>
                    <a:srgbClr val="000000"/>
                  </a:solidFill>
                  <a:prstDash val="solid"/>
                  <a:headEnd type="none" w="sm" len="sm"/>
                  <a:tailEnd type="none" w="sm" len="sm"/>
                </a:ln>
              </p:spPr>
            </p:sp>
          </p:grpSp>
          <p:sp>
            <p:nvSpPr>
              <p:cNvPr id="1381459" name="直接连接符 1381458"/>
              <p:cNvSpPr>
                <a:spLocks noChangeAspect="1"/>
              </p:cNvSpPr>
              <p:nvPr/>
            </p:nvSpPr>
            <p:spPr>
              <a:xfrm>
                <a:off x="2121" y="3992"/>
                <a:ext cx="1" cy="45"/>
              </a:xfrm>
              <a:prstGeom prst="line">
                <a:avLst/>
              </a:prstGeom>
              <a:ln w="12700" cap="flat" cmpd="sng">
                <a:solidFill>
                  <a:srgbClr val="000000"/>
                </a:solidFill>
                <a:prstDash val="solid"/>
                <a:headEnd type="none" w="sm" len="sm"/>
                <a:tailEnd type="none" w="sm" len="sm"/>
              </a:ln>
            </p:spPr>
          </p:sp>
          <p:sp>
            <p:nvSpPr>
              <p:cNvPr id="1381460" name="直接连接符 1381459"/>
              <p:cNvSpPr>
                <a:spLocks noChangeAspect="1"/>
              </p:cNvSpPr>
              <p:nvPr/>
            </p:nvSpPr>
            <p:spPr>
              <a:xfrm>
                <a:off x="2118" y="4040"/>
                <a:ext cx="793" cy="999"/>
              </a:xfrm>
              <a:prstGeom prst="line">
                <a:avLst/>
              </a:prstGeom>
              <a:ln w="12700" cap="flat" cmpd="sng">
                <a:solidFill>
                  <a:srgbClr val="000000"/>
                </a:solidFill>
                <a:prstDash val="solid"/>
                <a:headEnd type="none" w="sm" len="sm"/>
                <a:tailEnd type="none" w="sm" len="sm"/>
              </a:ln>
            </p:spPr>
          </p:sp>
          <p:sp>
            <p:nvSpPr>
              <p:cNvPr id="1381461" name="直接连接符 1381460"/>
              <p:cNvSpPr>
                <a:spLocks noChangeAspect="1"/>
              </p:cNvSpPr>
              <p:nvPr/>
            </p:nvSpPr>
            <p:spPr>
              <a:xfrm flipV="1">
                <a:off x="2913" y="4686"/>
                <a:ext cx="1347" cy="353"/>
              </a:xfrm>
              <a:prstGeom prst="line">
                <a:avLst/>
              </a:prstGeom>
              <a:ln w="12700" cap="flat" cmpd="sng">
                <a:solidFill>
                  <a:srgbClr val="000000"/>
                </a:solidFill>
                <a:prstDash val="solid"/>
                <a:headEnd type="none" w="sm" len="sm"/>
                <a:tailEnd type="none" w="sm" len="sm"/>
              </a:ln>
            </p:spPr>
          </p:sp>
          <p:sp>
            <p:nvSpPr>
              <p:cNvPr id="1381462" name="直接连接符 1381461"/>
              <p:cNvSpPr>
                <a:spLocks noChangeAspect="1"/>
              </p:cNvSpPr>
              <p:nvPr/>
            </p:nvSpPr>
            <p:spPr>
              <a:xfrm>
                <a:off x="2913" y="4978"/>
                <a:ext cx="1" cy="61"/>
              </a:xfrm>
              <a:prstGeom prst="line">
                <a:avLst/>
              </a:prstGeom>
              <a:ln w="12700" cap="flat" cmpd="sng">
                <a:solidFill>
                  <a:srgbClr val="000000"/>
                </a:solidFill>
                <a:prstDash val="solid"/>
                <a:headEnd type="none" w="sm" len="sm"/>
                <a:tailEnd type="none" w="sm" len="sm"/>
              </a:ln>
            </p:spPr>
          </p:sp>
          <p:sp>
            <p:nvSpPr>
              <p:cNvPr id="1381463" name="直接连接符 1381462"/>
              <p:cNvSpPr>
                <a:spLocks noChangeAspect="1"/>
              </p:cNvSpPr>
              <p:nvPr/>
            </p:nvSpPr>
            <p:spPr>
              <a:xfrm>
                <a:off x="4262" y="4623"/>
                <a:ext cx="1" cy="61"/>
              </a:xfrm>
              <a:prstGeom prst="line">
                <a:avLst/>
              </a:prstGeom>
              <a:ln w="12700" cap="flat" cmpd="sng">
                <a:solidFill>
                  <a:srgbClr val="000000"/>
                </a:solidFill>
                <a:prstDash val="solid"/>
                <a:headEnd type="none" w="sm" len="sm"/>
                <a:tailEnd type="none" w="sm" len="sm"/>
              </a:ln>
            </p:spPr>
          </p:sp>
          <p:sp>
            <p:nvSpPr>
              <p:cNvPr id="1381464" name="直接连接符 1381463"/>
              <p:cNvSpPr>
                <a:spLocks noChangeAspect="1"/>
              </p:cNvSpPr>
              <p:nvPr/>
            </p:nvSpPr>
            <p:spPr>
              <a:xfrm flipV="1">
                <a:off x="2121" y="3685"/>
                <a:ext cx="1221" cy="304"/>
              </a:xfrm>
              <a:prstGeom prst="line">
                <a:avLst/>
              </a:prstGeom>
              <a:ln w="12700" cap="flat" cmpd="sng">
                <a:solidFill>
                  <a:srgbClr val="000000"/>
                </a:solidFill>
                <a:prstDash val="solid"/>
                <a:headEnd type="none" w="sm" len="sm"/>
                <a:tailEnd type="none" w="sm" len="sm"/>
              </a:ln>
            </p:spPr>
          </p:sp>
          <p:sp>
            <p:nvSpPr>
              <p:cNvPr id="1381465" name="直接连接符 1381464"/>
              <p:cNvSpPr>
                <a:spLocks noChangeAspect="1"/>
              </p:cNvSpPr>
              <p:nvPr/>
            </p:nvSpPr>
            <p:spPr>
              <a:xfrm>
                <a:off x="3334" y="3682"/>
                <a:ext cx="923" cy="936"/>
              </a:xfrm>
              <a:prstGeom prst="line">
                <a:avLst/>
              </a:prstGeom>
              <a:ln w="12700" cap="flat" cmpd="sng">
                <a:solidFill>
                  <a:srgbClr val="000000"/>
                </a:solidFill>
                <a:prstDash val="solid"/>
                <a:headEnd type="none" w="sm" len="sm"/>
                <a:tailEnd type="none" w="sm" len="sm"/>
              </a:ln>
            </p:spPr>
          </p:sp>
          <p:sp>
            <p:nvSpPr>
              <p:cNvPr id="1381466" name="直接连接符 1381465"/>
              <p:cNvSpPr>
                <a:spLocks noChangeAspect="1"/>
              </p:cNvSpPr>
              <p:nvPr/>
            </p:nvSpPr>
            <p:spPr>
              <a:xfrm flipH="1">
                <a:off x="2917" y="4618"/>
                <a:ext cx="1343" cy="360"/>
              </a:xfrm>
              <a:prstGeom prst="line">
                <a:avLst/>
              </a:prstGeom>
              <a:ln w="12700" cap="flat" cmpd="sng">
                <a:solidFill>
                  <a:srgbClr val="000000"/>
                </a:solidFill>
                <a:prstDash val="solid"/>
                <a:headEnd type="none" w="sm" len="sm"/>
                <a:tailEnd type="none" w="sm" len="sm"/>
              </a:ln>
            </p:spPr>
          </p:sp>
          <p:sp>
            <p:nvSpPr>
              <p:cNvPr id="1381467" name="直接连接符 1381466"/>
              <p:cNvSpPr>
                <a:spLocks noChangeAspect="1"/>
              </p:cNvSpPr>
              <p:nvPr/>
            </p:nvSpPr>
            <p:spPr>
              <a:xfrm flipH="1" flipV="1">
                <a:off x="2118" y="3987"/>
                <a:ext cx="795" cy="987"/>
              </a:xfrm>
              <a:prstGeom prst="line">
                <a:avLst/>
              </a:prstGeom>
              <a:ln w="12700" cap="flat" cmpd="sng">
                <a:solidFill>
                  <a:srgbClr val="000000"/>
                </a:solidFill>
                <a:prstDash val="solid"/>
                <a:headEnd type="none" w="sm" len="sm"/>
                <a:tailEnd type="none" w="sm" len="sm"/>
              </a:ln>
            </p:spPr>
          </p:sp>
          <p:sp>
            <p:nvSpPr>
              <p:cNvPr id="1381468" name="矩形 1381467"/>
              <p:cNvSpPr>
                <a:spLocks noChangeAspect="1"/>
              </p:cNvSpPr>
              <p:nvPr/>
            </p:nvSpPr>
            <p:spPr>
              <a:xfrm>
                <a:off x="1602" y="4382"/>
                <a:ext cx="831" cy="379"/>
              </a:xfrm>
              <a:prstGeom prst="rect">
                <a:avLst/>
              </a:prstGeom>
              <a:noFill/>
              <a:ln w="12700">
                <a:noFill/>
              </a:ln>
            </p:spPr>
            <p:txBody>
              <a:bodyPr lIns="92075" tIns="46038" rIns="92075" bIns="46038"/>
              <a:lstStyle/>
              <a:p>
                <a:pPr marL="342900" lvl="0" indent="-342900" algn="just"/>
                <a:r>
                  <a:rPr lang="zh-CN" altLang="en-US" sz="900" dirty="0">
                    <a:solidFill>
                      <a:srgbClr val="000000"/>
                    </a:solidFill>
                    <a:latin typeface="楷体_GB2312" charset="-122"/>
                    <a:ea typeface="楷体_GB2312" charset="-122"/>
                  </a:rPr>
                  <a:t>不正确</a:t>
                </a:r>
                <a:endParaRPr lang="zh-CN" altLang="en-US" sz="900" dirty="0">
                  <a:solidFill>
                    <a:srgbClr val="000000"/>
                  </a:solidFill>
                  <a:latin typeface="楷体_GB2312" charset="-122"/>
                  <a:ea typeface="楷体_GB2312" charset="-122"/>
                </a:endParaRPr>
              </a:p>
            </p:txBody>
          </p:sp>
          <p:sp>
            <p:nvSpPr>
              <p:cNvPr id="1381469" name="直接连接符 1381468"/>
              <p:cNvSpPr>
                <a:spLocks noChangeAspect="1"/>
              </p:cNvSpPr>
              <p:nvPr/>
            </p:nvSpPr>
            <p:spPr>
              <a:xfrm flipH="1" flipV="1">
                <a:off x="3492" y="3825"/>
                <a:ext cx="536" cy="74"/>
              </a:xfrm>
              <a:prstGeom prst="line">
                <a:avLst/>
              </a:prstGeom>
              <a:ln w="12700" cap="flat" cmpd="sng">
                <a:solidFill>
                  <a:srgbClr val="000000"/>
                </a:solidFill>
                <a:prstDash val="solid"/>
                <a:headEnd type="none" w="sm" len="sm"/>
                <a:tailEnd type="stealth" w="med" len="lg"/>
              </a:ln>
            </p:spPr>
          </p:sp>
          <p:sp>
            <p:nvSpPr>
              <p:cNvPr id="1381470" name="直接连接符 1381469"/>
              <p:cNvSpPr>
                <a:spLocks noChangeAspect="1"/>
              </p:cNvSpPr>
              <p:nvPr/>
            </p:nvSpPr>
            <p:spPr>
              <a:xfrm flipH="1">
                <a:off x="3609" y="3895"/>
                <a:ext cx="424" cy="651"/>
              </a:xfrm>
              <a:prstGeom prst="line">
                <a:avLst/>
              </a:prstGeom>
              <a:ln w="12700" cap="flat" cmpd="sng">
                <a:solidFill>
                  <a:srgbClr val="000000"/>
                </a:solidFill>
                <a:prstDash val="solid"/>
                <a:headEnd type="none" w="sm" len="sm"/>
                <a:tailEnd type="stealth" w="med" len="lg"/>
              </a:ln>
            </p:spPr>
          </p:sp>
          <p:sp>
            <p:nvSpPr>
              <p:cNvPr id="1381471" name="矩形 1381470"/>
              <p:cNvSpPr>
                <a:spLocks noChangeAspect="1"/>
              </p:cNvSpPr>
              <p:nvPr/>
            </p:nvSpPr>
            <p:spPr>
              <a:xfrm>
                <a:off x="4088" y="3618"/>
                <a:ext cx="831" cy="379"/>
              </a:xfrm>
              <a:prstGeom prst="rect">
                <a:avLst/>
              </a:prstGeom>
              <a:noFill/>
              <a:ln w="12700">
                <a:noFill/>
              </a:ln>
            </p:spPr>
            <p:txBody>
              <a:bodyPr lIns="92075" tIns="46038" rIns="92075" bIns="46038"/>
              <a:lstStyle/>
              <a:p>
                <a:pPr marL="342900" lvl="0" indent="-342900" algn="ctr"/>
                <a:r>
                  <a:rPr lang="zh-CN" altLang="en-US" sz="900" dirty="0">
                    <a:solidFill>
                      <a:srgbClr val="000000"/>
                    </a:solidFill>
                    <a:latin typeface="楷体_GB2312" charset="-122"/>
                    <a:ea typeface="楷体_GB2312" charset="-122"/>
                  </a:rPr>
                  <a:t>定位角</a:t>
                </a:r>
                <a:endParaRPr lang="zh-CN" altLang="en-US" sz="900" dirty="0">
                  <a:solidFill>
                    <a:srgbClr val="000000"/>
                  </a:solidFill>
                  <a:latin typeface="楷体_GB2312" charset="-122"/>
                  <a:ea typeface="楷体_GB2312" charset="-122"/>
                </a:endParaRPr>
              </a:p>
            </p:txBody>
          </p:sp>
        </p:grpSp>
        <p:sp>
          <p:nvSpPr>
            <p:cNvPr id="1381472" name="矩形 1381471"/>
            <p:cNvSpPr>
              <a:spLocks noChangeAspect="1"/>
            </p:cNvSpPr>
            <p:nvPr/>
          </p:nvSpPr>
          <p:spPr>
            <a:xfrm>
              <a:off x="6384" y="1730"/>
              <a:ext cx="1011" cy="379"/>
            </a:xfrm>
            <a:prstGeom prst="rect">
              <a:avLst/>
            </a:prstGeom>
            <a:noFill/>
            <a:ln w="9525">
              <a:noFill/>
            </a:ln>
          </p:spPr>
          <p:txBody>
            <a:bodyPr lIns="92075" tIns="46038" rIns="92075" bIns="46038"/>
            <a:lstStyle/>
            <a:p>
              <a:pPr lvl="1" algn="ctr"/>
              <a:r>
                <a:rPr lang="zh-CN" altLang="en-US" sz="900" dirty="0">
                  <a:solidFill>
                    <a:srgbClr val="000000"/>
                  </a:solidFill>
                  <a:latin typeface="楷体_GB2312" charset="-122"/>
                  <a:ea typeface="楷体_GB2312" charset="-122"/>
                </a:rPr>
                <a:t>防错之后</a:t>
              </a:r>
              <a:endParaRPr lang="zh-CN" altLang="en-US" sz="900" dirty="0">
                <a:solidFill>
                  <a:srgbClr val="000000"/>
                </a:solidFill>
                <a:latin typeface="楷体_GB2312" charset="-122"/>
                <a:ea typeface="楷体_GB2312" charset="-122"/>
              </a:endParaRPr>
            </a:p>
          </p:txBody>
        </p:sp>
        <p:sp>
          <p:nvSpPr>
            <p:cNvPr id="1381473" name="直接连接符 1381472"/>
            <p:cNvSpPr>
              <a:spLocks noChangeAspect="1"/>
            </p:cNvSpPr>
            <p:nvPr/>
          </p:nvSpPr>
          <p:spPr>
            <a:xfrm>
              <a:off x="5338" y="3059"/>
              <a:ext cx="0" cy="61"/>
            </a:xfrm>
            <a:prstGeom prst="line">
              <a:avLst/>
            </a:prstGeom>
            <a:ln w="12700" cap="flat" cmpd="sng">
              <a:solidFill>
                <a:srgbClr val="000000"/>
              </a:solidFill>
              <a:prstDash val="solid"/>
              <a:headEnd type="none" w="sm" len="sm"/>
              <a:tailEnd type="none" w="sm" len="sm"/>
            </a:ln>
          </p:spPr>
        </p:sp>
        <p:sp>
          <p:nvSpPr>
            <p:cNvPr id="1381474" name="直接连接符 1381473"/>
            <p:cNvSpPr>
              <a:spLocks noChangeAspect="1"/>
            </p:cNvSpPr>
            <p:nvPr/>
          </p:nvSpPr>
          <p:spPr>
            <a:xfrm>
              <a:off x="5334" y="3124"/>
              <a:ext cx="1087" cy="1368"/>
            </a:xfrm>
            <a:prstGeom prst="line">
              <a:avLst/>
            </a:prstGeom>
            <a:ln w="12700" cap="flat" cmpd="sng">
              <a:solidFill>
                <a:srgbClr val="000000"/>
              </a:solidFill>
              <a:prstDash val="solid"/>
              <a:headEnd type="none" w="sm" len="sm"/>
              <a:tailEnd type="none" w="sm" len="sm"/>
            </a:ln>
          </p:spPr>
        </p:sp>
        <p:sp>
          <p:nvSpPr>
            <p:cNvPr id="1381475" name="直接连接符 1381474"/>
            <p:cNvSpPr>
              <a:spLocks noChangeAspect="1"/>
            </p:cNvSpPr>
            <p:nvPr/>
          </p:nvSpPr>
          <p:spPr>
            <a:xfrm flipV="1">
              <a:off x="6425" y="4010"/>
              <a:ext cx="1840" cy="486"/>
            </a:xfrm>
            <a:prstGeom prst="line">
              <a:avLst/>
            </a:prstGeom>
            <a:ln w="12700" cap="flat" cmpd="sng">
              <a:solidFill>
                <a:srgbClr val="000000"/>
              </a:solidFill>
              <a:prstDash val="solid"/>
              <a:headEnd type="none" w="sm" len="sm"/>
              <a:tailEnd type="none" w="sm" len="sm"/>
            </a:ln>
          </p:spPr>
        </p:sp>
        <p:sp>
          <p:nvSpPr>
            <p:cNvPr id="1381476" name="直接连接符 1381475"/>
            <p:cNvSpPr>
              <a:spLocks noChangeAspect="1"/>
            </p:cNvSpPr>
            <p:nvPr/>
          </p:nvSpPr>
          <p:spPr>
            <a:xfrm>
              <a:off x="6425" y="4409"/>
              <a:ext cx="0" cy="90"/>
            </a:xfrm>
            <a:prstGeom prst="line">
              <a:avLst/>
            </a:prstGeom>
            <a:ln w="12700" cap="flat" cmpd="sng">
              <a:solidFill>
                <a:srgbClr val="000000"/>
              </a:solidFill>
              <a:prstDash val="solid"/>
              <a:headEnd type="none" w="sm" len="sm"/>
              <a:tailEnd type="none" w="sm" len="sm"/>
            </a:ln>
          </p:spPr>
        </p:sp>
        <p:sp>
          <p:nvSpPr>
            <p:cNvPr id="1381477" name="直接连接符 1381476"/>
            <p:cNvSpPr>
              <a:spLocks noChangeAspect="1"/>
            </p:cNvSpPr>
            <p:nvPr/>
          </p:nvSpPr>
          <p:spPr>
            <a:xfrm>
              <a:off x="8267" y="3920"/>
              <a:ext cx="0" cy="83"/>
            </a:xfrm>
            <a:prstGeom prst="line">
              <a:avLst/>
            </a:prstGeom>
            <a:ln w="12700" cap="flat" cmpd="sng">
              <a:solidFill>
                <a:srgbClr val="000000"/>
              </a:solidFill>
              <a:prstDash val="solid"/>
              <a:headEnd type="none" w="sm" len="sm"/>
              <a:tailEnd type="none" w="sm" len="sm"/>
            </a:ln>
          </p:spPr>
        </p:sp>
        <p:sp>
          <p:nvSpPr>
            <p:cNvPr id="1381478" name="直接连接符 1381477"/>
            <p:cNvSpPr>
              <a:spLocks noChangeAspect="1"/>
            </p:cNvSpPr>
            <p:nvPr/>
          </p:nvSpPr>
          <p:spPr>
            <a:xfrm flipV="1">
              <a:off x="5338" y="2636"/>
              <a:ext cx="1671" cy="419"/>
            </a:xfrm>
            <a:prstGeom prst="line">
              <a:avLst/>
            </a:prstGeom>
            <a:ln w="12700" cap="flat" cmpd="sng">
              <a:solidFill>
                <a:srgbClr val="000000"/>
              </a:solidFill>
              <a:prstDash val="solid"/>
              <a:headEnd type="none" w="sm" len="sm"/>
              <a:tailEnd type="none" w="sm" len="sm"/>
            </a:ln>
          </p:spPr>
        </p:sp>
        <p:sp>
          <p:nvSpPr>
            <p:cNvPr id="1381479" name="直接连接符 1381478"/>
            <p:cNvSpPr>
              <a:spLocks noChangeAspect="1"/>
            </p:cNvSpPr>
            <p:nvPr/>
          </p:nvSpPr>
          <p:spPr>
            <a:xfrm>
              <a:off x="7000" y="2633"/>
              <a:ext cx="1262" cy="1282"/>
            </a:xfrm>
            <a:prstGeom prst="line">
              <a:avLst/>
            </a:prstGeom>
            <a:ln w="12700" cap="flat" cmpd="sng">
              <a:solidFill>
                <a:srgbClr val="000000"/>
              </a:solidFill>
              <a:prstDash val="solid"/>
              <a:headEnd type="none" w="sm" len="sm"/>
              <a:tailEnd type="none" w="sm" len="sm"/>
            </a:ln>
          </p:spPr>
        </p:sp>
        <p:sp>
          <p:nvSpPr>
            <p:cNvPr id="1381480" name="直接连接符 1381479"/>
            <p:cNvSpPr>
              <a:spLocks noChangeAspect="1"/>
            </p:cNvSpPr>
            <p:nvPr/>
          </p:nvSpPr>
          <p:spPr>
            <a:xfrm flipH="1">
              <a:off x="6428" y="3915"/>
              <a:ext cx="1837" cy="494"/>
            </a:xfrm>
            <a:prstGeom prst="line">
              <a:avLst/>
            </a:prstGeom>
            <a:ln w="12700" cap="flat" cmpd="sng">
              <a:solidFill>
                <a:srgbClr val="000000"/>
              </a:solidFill>
              <a:prstDash val="solid"/>
              <a:headEnd type="none" w="sm" len="sm"/>
              <a:tailEnd type="none" w="sm" len="sm"/>
            </a:ln>
          </p:spPr>
        </p:sp>
        <p:sp>
          <p:nvSpPr>
            <p:cNvPr id="1381481" name="直接连接符 1381480"/>
            <p:cNvSpPr>
              <a:spLocks noChangeAspect="1"/>
            </p:cNvSpPr>
            <p:nvPr/>
          </p:nvSpPr>
          <p:spPr>
            <a:xfrm flipH="1" flipV="1">
              <a:off x="5334" y="3052"/>
              <a:ext cx="1091" cy="1356"/>
            </a:xfrm>
            <a:prstGeom prst="line">
              <a:avLst/>
            </a:prstGeom>
            <a:ln w="12700" cap="flat" cmpd="sng">
              <a:solidFill>
                <a:srgbClr val="000000"/>
              </a:solidFill>
              <a:prstDash val="solid"/>
              <a:headEnd type="none" w="sm" len="sm"/>
              <a:tailEnd type="none" w="sm" len="sm"/>
            </a:ln>
          </p:spPr>
        </p:sp>
        <p:sp>
          <p:nvSpPr>
            <p:cNvPr id="1381482" name="直接连接符 1381481"/>
            <p:cNvSpPr>
              <a:spLocks noChangeAspect="1"/>
            </p:cNvSpPr>
            <p:nvPr/>
          </p:nvSpPr>
          <p:spPr>
            <a:xfrm>
              <a:off x="5977" y="3105"/>
              <a:ext cx="0" cy="276"/>
            </a:xfrm>
            <a:prstGeom prst="line">
              <a:avLst/>
            </a:prstGeom>
            <a:ln w="12700" cap="flat" cmpd="sng">
              <a:solidFill>
                <a:srgbClr val="000000"/>
              </a:solidFill>
              <a:prstDash val="solid"/>
              <a:headEnd type="none" w="sm" len="sm"/>
              <a:tailEnd type="none" w="sm" len="sm"/>
            </a:ln>
          </p:spPr>
        </p:sp>
        <p:sp>
          <p:nvSpPr>
            <p:cNvPr id="1381483" name="直接连接符 1381482"/>
            <p:cNvSpPr>
              <a:spLocks noChangeAspect="1"/>
            </p:cNvSpPr>
            <p:nvPr/>
          </p:nvSpPr>
          <p:spPr>
            <a:xfrm>
              <a:off x="5971" y="3378"/>
              <a:ext cx="517" cy="627"/>
            </a:xfrm>
            <a:prstGeom prst="line">
              <a:avLst/>
            </a:prstGeom>
            <a:ln w="12700" cap="flat" cmpd="sng">
              <a:solidFill>
                <a:srgbClr val="000000"/>
              </a:solidFill>
              <a:prstDash val="solid"/>
              <a:headEnd type="none" w="sm" len="sm"/>
              <a:tailEnd type="none" w="sm" len="sm"/>
            </a:ln>
          </p:spPr>
        </p:sp>
        <p:sp>
          <p:nvSpPr>
            <p:cNvPr id="1381484" name="直接连接符 1381483"/>
            <p:cNvSpPr>
              <a:spLocks noChangeAspect="1"/>
            </p:cNvSpPr>
            <p:nvPr/>
          </p:nvSpPr>
          <p:spPr>
            <a:xfrm flipV="1">
              <a:off x="6927" y="3894"/>
              <a:ext cx="814" cy="213"/>
            </a:xfrm>
            <a:prstGeom prst="line">
              <a:avLst/>
            </a:prstGeom>
            <a:ln w="12700" cap="flat" cmpd="sng">
              <a:solidFill>
                <a:srgbClr val="000000"/>
              </a:solidFill>
              <a:prstDash val="solid"/>
              <a:headEnd type="none" w="sm" len="sm"/>
              <a:tailEnd type="none" w="sm" len="sm"/>
            </a:ln>
          </p:spPr>
        </p:sp>
        <p:sp>
          <p:nvSpPr>
            <p:cNvPr id="1381485" name="直接连接符 1381484"/>
            <p:cNvSpPr>
              <a:spLocks noChangeAspect="1"/>
            </p:cNvSpPr>
            <p:nvPr/>
          </p:nvSpPr>
          <p:spPr>
            <a:xfrm flipV="1">
              <a:off x="7741" y="3618"/>
              <a:ext cx="0" cy="276"/>
            </a:xfrm>
            <a:prstGeom prst="line">
              <a:avLst/>
            </a:prstGeom>
            <a:ln w="12700" cap="flat" cmpd="sng">
              <a:solidFill>
                <a:srgbClr val="000000"/>
              </a:solidFill>
              <a:prstDash val="solid"/>
              <a:headEnd type="none" w="sm" len="sm"/>
              <a:tailEnd type="none" w="sm" len="sm"/>
            </a:ln>
          </p:spPr>
        </p:sp>
        <p:sp>
          <p:nvSpPr>
            <p:cNvPr id="1381486" name="直接连接符 1381485"/>
            <p:cNvSpPr>
              <a:spLocks noChangeAspect="1"/>
            </p:cNvSpPr>
            <p:nvPr/>
          </p:nvSpPr>
          <p:spPr>
            <a:xfrm flipH="1">
              <a:off x="6923" y="3618"/>
              <a:ext cx="814" cy="210"/>
            </a:xfrm>
            <a:prstGeom prst="line">
              <a:avLst/>
            </a:prstGeom>
            <a:ln w="12700" cap="flat" cmpd="sng">
              <a:solidFill>
                <a:srgbClr val="000000"/>
              </a:solidFill>
              <a:prstDash val="solid"/>
              <a:headEnd type="none" w="sm" len="sm"/>
              <a:tailEnd type="none" w="sm" len="sm"/>
            </a:ln>
          </p:spPr>
        </p:sp>
        <p:sp>
          <p:nvSpPr>
            <p:cNvPr id="1381487" name="直接连接符 1381486"/>
            <p:cNvSpPr>
              <a:spLocks noChangeAspect="1"/>
            </p:cNvSpPr>
            <p:nvPr/>
          </p:nvSpPr>
          <p:spPr>
            <a:xfrm flipV="1">
              <a:off x="6927" y="3824"/>
              <a:ext cx="0" cy="282"/>
            </a:xfrm>
            <a:prstGeom prst="line">
              <a:avLst/>
            </a:prstGeom>
            <a:ln w="12700" cap="flat" cmpd="sng">
              <a:solidFill>
                <a:srgbClr val="000000"/>
              </a:solidFill>
              <a:prstDash val="solid"/>
              <a:headEnd type="none" w="sm" len="sm"/>
              <a:tailEnd type="none" w="sm" len="sm"/>
            </a:ln>
          </p:spPr>
        </p:sp>
        <p:sp>
          <p:nvSpPr>
            <p:cNvPr id="1381488" name="直接连接符 1381487"/>
            <p:cNvSpPr>
              <a:spLocks noChangeAspect="1"/>
            </p:cNvSpPr>
            <p:nvPr/>
          </p:nvSpPr>
          <p:spPr>
            <a:xfrm>
              <a:off x="5980" y="3110"/>
              <a:ext cx="503" cy="620"/>
            </a:xfrm>
            <a:prstGeom prst="line">
              <a:avLst/>
            </a:prstGeom>
            <a:ln w="12700" cap="flat" cmpd="sng">
              <a:solidFill>
                <a:srgbClr val="000000"/>
              </a:solidFill>
              <a:prstDash val="solid"/>
              <a:headEnd type="none" w="sm" len="sm"/>
              <a:tailEnd type="none" w="sm" len="sm"/>
            </a:ln>
          </p:spPr>
        </p:sp>
        <p:sp>
          <p:nvSpPr>
            <p:cNvPr id="1381489" name="直接连接符 1381488"/>
            <p:cNvSpPr>
              <a:spLocks noChangeAspect="1"/>
            </p:cNvSpPr>
            <p:nvPr/>
          </p:nvSpPr>
          <p:spPr>
            <a:xfrm flipV="1">
              <a:off x="5977" y="2844"/>
              <a:ext cx="992" cy="258"/>
            </a:xfrm>
            <a:prstGeom prst="line">
              <a:avLst/>
            </a:prstGeom>
            <a:ln w="12700" cap="flat" cmpd="sng">
              <a:solidFill>
                <a:srgbClr val="000000"/>
              </a:solidFill>
              <a:prstDash val="solid"/>
              <a:headEnd type="none" w="sm" len="sm"/>
              <a:tailEnd type="none" w="sm" len="sm"/>
            </a:ln>
          </p:spPr>
        </p:sp>
        <p:sp>
          <p:nvSpPr>
            <p:cNvPr id="1381490" name="直接连接符 1381489"/>
            <p:cNvSpPr>
              <a:spLocks noChangeAspect="1"/>
            </p:cNvSpPr>
            <p:nvPr/>
          </p:nvSpPr>
          <p:spPr>
            <a:xfrm>
              <a:off x="6969" y="2841"/>
              <a:ext cx="772" cy="777"/>
            </a:xfrm>
            <a:prstGeom prst="line">
              <a:avLst/>
            </a:prstGeom>
            <a:ln w="12700" cap="flat" cmpd="sng">
              <a:solidFill>
                <a:srgbClr val="000000"/>
              </a:solidFill>
              <a:prstDash val="solid"/>
              <a:headEnd type="none" w="sm" len="sm"/>
              <a:tailEnd type="none" w="sm" len="sm"/>
            </a:ln>
          </p:spPr>
        </p:sp>
        <p:grpSp>
          <p:nvGrpSpPr>
            <p:cNvPr id="1381491" name="组合 1381490"/>
            <p:cNvGrpSpPr>
              <a:grpSpLocks noChangeAspect="1"/>
            </p:cNvGrpSpPr>
            <p:nvPr/>
          </p:nvGrpSpPr>
          <p:grpSpPr>
            <a:xfrm>
              <a:off x="7245" y="3872"/>
              <a:ext cx="295" cy="235"/>
              <a:chOff x="4236" y="2351"/>
              <a:chExt cx="178" cy="173"/>
            </a:xfrm>
          </p:grpSpPr>
          <p:sp>
            <p:nvSpPr>
              <p:cNvPr id="1381492" name="直接连接符 1381491"/>
              <p:cNvSpPr>
                <a:spLocks noChangeAspect="1"/>
              </p:cNvSpPr>
              <p:nvPr/>
            </p:nvSpPr>
            <p:spPr>
              <a:xfrm flipV="1">
                <a:off x="4238" y="2383"/>
                <a:ext cx="0" cy="75"/>
              </a:xfrm>
              <a:prstGeom prst="line">
                <a:avLst/>
              </a:prstGeom>
              <a:ln w="12700" cap="flat" cmpd="sng">
                <a:solidFill>
                  <a:srgbClr val="000000"/>
                </a:solidFill>
                <a:prstDash val="solid"/>
                <a:headEnd type="none" w="sm" len="sm"/>
                <a:tailEnd type="none" w="sm" len="sm"/>
              </a:ln>
            </p:spPr>
          </p:sp>
          <p:sp>
            <p:nvSpPr>
              <p:cNvPr id="1381493" name="直接连接符 1381492"/>
              <p:cNvSpPr>
                <a:spLocks noChangeAspect="1"/>
              </p:cNvSpPr>
              <p:nvPr/>
            </p:nvSpPr>
            <p:spPr>
              <a:xfrm flipV="1">
                <a:off x="4236" y="2354"/>
                <a:ext cx="121" cy="31"/>
              </a:xfrm>
              <a:prstGeom prst="line">
                <a:avLst/>
              </a:prstGeom>
              <a:ln w="12700" cap="flat" cmpd="sng">
                <a:solidFill>
                  <a:srgbClr val="000000"/>
                </a:solidFill>
                <a:prstDash val="solid"/>
                <a:headEnd type="none" w="sm" len="sm"/>
                <a:tailEnd type="none" w="sm" len="sm"/>
              </a:ln>
            </p:spPr>
          </p:sp>
          <p:sp>
            <p:nvSpPr>
              <p:cNvPr id="1381494" name="直接连接符 1381493"/>
              <p:cNvSpPr>
                <a:spLocks noChangeAspect="1"/>
              </p:cNvSpPr>
              <p:nvPr/>
            </p:nvSpPr>
            <p:spPr>
              <a:xfrm>
                <a:off x="4359" y="2351"/>
                <a:ext cx="0" cy="66"/>
              </a:xfrm>
              <a:prstGeom prst="line">
                <a:avLst/>
              </a:prstGeom>
              <a:ln w="12700" cap="flat" cmpd="sng">
                <a:solidFill>
                  <a:srgbClr val="000000"/>
                </a:solidFill>
                <a:prstDash val="solid"/>
                <a:headEnd type="none" w="sm" len="sm"/>
                <a:tailEnd type="none" w="sm" len="sm"/>
              </a:ln>
            </p:spPr>
          </p:sp>
          <p:grpSp>
            <p:nvGrpSpPr>
              <p:cNvPr id="1381495" name="组合 1381494"/>
              <p:cNvGrpSpPr>
                <a:grpSpLocks noChangeAspect="1"/>
              </p:cNvGrpSpPr>
              <p:nvPr/>
            </p:nvGrpSpPr>
            <p:grpSpPr>
              <a:xfrm>
                <a:off x="4238" y="2422"/>
                <a:ext cx="176" cy="102"/>
                <a:chOff x="4238" y="2422"/>
                <a:chExt cx="176" cy="102"/>
              </a:xfrm>
            </p:grpSpPr>
            <p:sp>
              <p:nvSpPr>
                <p:cNvPr id="1381496" name="直接连接符 1381495"/>
                <p:cNvSpPr>
                  <a:spLocks noChangeAspect="1"/>
                </p:cNvSpPr>
                <p:nvPr/>
              </p:nvSpPr>
              <p:spPr>
                <a:xfrm>
                  <a:off x="4238" y="2463"/>
                  <a:ext cx="59" cy="61"/>
                </a:xfrm>
                <a:prstGeom prst="line">
                  <a:avLst/>
                </a:prstGeom>
                <a:ln w="12700" cap="flat" cmpd="sng">
                  <a:solidFill>
                    <a:srgbClr val="000000"/>
                  </a:solidFill>
                  <a:prstDash val="solid"/>
                  <a:headEnd type="none" w="sm" len="sm"/>
                  <a:tailEnd type="none" w="sm" len="sm"/>
                </a:ln>
              </p:spPr>
            </p:sp>
            <p:sp>
              <p:nvSpPr>
                <p:cNvPr id="1381497" name="直接连接符 1381496"/>
                <p:cNvSpPr>
                  <a:spLocks noChangeAspect="1"/>
                </p:cNvSpPr>
                <p:nvPr/>
              </p:nvSpPr>
              <p:spPr>
                <a:xfrm flipV="1">
                  <a:off x="4297" y="2484"/>
                  <a:ext cx="112" cy="38"/>
                </a:xfrm>
                <a:prstGeom prst="line">
                  <a:avLst/>
                </a:prstGeom>
                <a:ln w="12700" cap="flat" cmpd="sng">
                  <a:solidFill>
                    <a:srgbClr val="000000"/>
                  </a:solidFill>
                  <a:prstDash val="solid"/>
                  <a:headEnd type="none" w="sm" len="sm"/>
                  <a:tailEnd type="none" w="sm" len="sm"/>
                </a:ln>
              </p:spPr>
            </p:sp>
            <p:sp>
              <p:nvSpPr>
                <p:cNvPr id="1381498" name="直接连接符 1381497"/>
                <p:cNvSpPr>
                  <a:spLocks noChangeAspect="1"/>
                </p:cNvSpPr>
                <p:nvPr/>
              </p:nvSpPr>
              <p:spPr>
                <a:xfrm>
                  <a:off x="4357" y="2422"/>
                  <a:ext cx="57" cy="59"/>
                </a:xfrm>
                <a:prstGeom prst="line">
                  <a:avLst/>
                </a:prstGeom>
                <a:ln w="12700" cap="flat" cmpd="sng">
                  <a:solidFill>
                    <a:srgbClr val="000000"/>
                  </a:solidFill>
                  <a:prstDash val="solid"/>
                  <a:headEnd type="none" w="sm" len="sm"/>
                  <a:tailEnd type="none" w="sm" len="sm"/>
                </a:ln>
              </p:spPr>
            </p:sp>
          </p:grpSp>
        </p:grpSp>
        <p:grpSp>
          <p:nvGrpSpPr>
            <p:cNvPr id="1381499" name="组合 1381498"/>
            <p:cNvGrpSpPr>
              <a:grpSpLocks noChangeAspect="1"/>
            </p:cNvGrpSpPr>
            <p:nvPr/>
          </p:nvGrpSpPr>
          <p:grpSpPr>
            <a:xfrm>
              <a:off x="6334" y="2663"/>
              <a:ext cx="995" cy="534"/>
              <a:chOff x="3685" y="1462"/>
              <a:chExt cx="601" cy="393"/>
            </a:xfrm>
          </p:grpSpPr>
          <p:sp>
            <p:nvSpPr>
              <p:cNvPr id="1381500" name="直接连接符 1381499"/>
              <p:cNvSpPr>
                <a:spLocks noChangeAspect="1"/>
              </p:cNvSpPr>
              <p:nvPr/>
            </p:nvSpPr>
            <p:spPr>
              <a:xfrm flipV="1">
                <a:off x="4067" y="1498"/>
                <a:ext cx="0" cy="98"/>
              </a:xfrm>
              <a:prstGeom prst="line">
                <a:avLst/>
              </a:prstGeom>
              <a:ln w="12700" cap="flat" cmpd="sng">
                <a:solidFill>
                  <a:srgbClr val="000000"/>
                </a:solidFill>
                <a:prstDash val="solid"/>
                <a:headEnd type="none" w="sm" len="sm"/>
                <a:tailEnd type="none" w="sm" len="sm"/>
              </a:ln>
            </p:spPr>
          </p:sp>
          <p:sp>
            <p:nvSpPr>
              <p:cNvPr id="1381501" name="直接连接符 1381500"/>
              <p:cNvSpPr>
                <a:spLocks noChangeAspect="1"/>
              </p:cNvSpPr>
              <p:nvPr/>
            </p:nvSpPr>
            <p:spPr>
              <a:xfrm flipV="1">
                <a:off x="3704" y="1615"/>
                <a:ext cx="0" cy="93"/>
              </a:xfrm>
              <a:prstGeom prst="line">
                <a:avLst/>
              </a:prstGeom>
              <a:ln w="12700" cap="flat" cmpd="sng">
                <a:solidFill>
                  <a:srgbClr val="000000"/>
                </a:solidFill>
                <a:prstDash val="solid"/>
                <a:headEnd type="none" w="sm" len="sm"/>
                <a:tailEnd type="none" w="sm" len="sm"/>
              </a:ln>
            </p:spPr>
          </p:sp>
          <p:sp>
            <p:nvSpPr>
              <p:cNvPr id="1381502" name="直接连接符 1381501"/>
              <p:cNvSpPr>
                <a:spLocks noChangeAspect="1"/>
              </p:cNvSpPr>
              <p:nvPr/>
            </p:nvSpPr>
            <p:spPr>
              <a:xfrm flipV="1">
                <a:off x="4264" y="1724"/>
                <a:ext cx="0" cy="106"/>
              </a:xfrm>
              <a:prstGeom prst="line">
                <a:avLst/>
              </a:prstGeom>
              <a:ln w="12700" cap="flat" cmpd="sng">
                <a:solidFill>
                  <a:srgbClr val="000000"/>
                </a:solidFill>
                <a:prstDash val="solid"/>
                <a:headEnd type="none" w="sm" len="sm"/>
                <a:tailEnd type="none" w="sm" len="sm"/>
              </a:ln>
            </p:spPr>
          </p:sp>
          <p:sp>
            <p:nvSpPr>
              <p:cNvPr id="1381503" name="直接连接符 1381502"/>
              <p:cNvSpPr>
                <a:spLocks noChangeAspect="1"/>
              </p:cNvSpPr>
              <p:nvPr/>
            </p:nvSpPr>
            <p:spPr>
              <a:xfrm flipV="1">
                <a:off x="3704" y="1500"/>
                <a:ext cx="363" cy="117"/>
              </a:xfrm>
              <a:prstGeom prst="line">
                <a:avLst/>
              </a:prstGeom>
              <a:ln w="12700" cap="flat" cmpd="sng">
                <a:solidFill>
                  <a:srgbClr val="000000"/>
                </a:solidFill>
                <a:prstDash val="solid"/>
                <a:headEnd type="none" w="sm" len="sm"/>
                <a:tailEnd type="none" w="sm" len="sm"/>
              </a:ln>
            </p:spPr>
          </p:sp>
          <p:sp>
            <p:nvSpPr>
              <p:cNvPr id="1381504" name="直接连接符 1381503"/>
              <p:cNvSpPr>
                <a:spLocks noChangeAspect="1"/>
              </p:cNvSpPr>
              <p:nvPr/>
            </p:nvSpPr>
            <p:spPr>
              <a:xfrm>
                <a:off x="4065" y="1494"/>
                <a:ext cx="197" cy="238"/>
              </a:xfrm>
              <a:prstGeom prst="line">
                <a:avLst/>
              </a:prstGeom>
              <a:ln w="12700" cap="flat" cmpd="sng">
                <a:solidFill>
                  <a:srgbClr val="000000"/>
                </a:solidFill>
                <a:prstDash val="solid"/>
                <a:headEnd type="none" w="sm" len="sm"/>
                <a:tailEnd type="none" w="sm" len="sm"/>
              </a:ln>
            </p:spPr>
          </p:sp>
          <p:sp>
            <p:nvSpPr>
              <p:cNvPr id="1381505" name="直接连接符 1381504"/>
              <p:cNvSpPr>
                <a:spLocks noChangeAspect="1"/>
              </p:cNvSpPr>
              <p:nvPr/>
            </p:nvSpPr>
            <p:spPr>
              <a:xfrm flipV="1">
                <a:off x="3687" y="1468"/>
                <a:ext cx="387" cy="126"/>
              </a:xfrm>
              <a:prstGeom prst="line">
                <a:avLst/>
              </a:prstGeom>
              <a:ln w="12700" cap="flat" cmpd="sng">
                <a:solidFill>
                  <a:srgbClr val="000000"/>
                </a:solidFill>
                <a:prstDash val="solid"/>
                <a:headEnd type="none" w="sm" len="sm"/>
                <a:tailEnd type="none" w="sm" len="sm"/>
              </a:ln>
            </p:spPr>
          </p:sp>
          <p:sp>
            <p:nvSpPr>
              <p:cNvPr id="1381506" name="直接连接符 1381505"/>
              <p:cNvSpPr>
                <a:spLocks noChangeAspect="1"/>
              </p:cNvSpPr>
              <p:nvPr/>
            </p:nvSpPr>
            <p:spPr>
              <a:xfrm>
                <a:off x="4072" y="1462"/>
                <a:ext cx="214" cy="260"/>
              </a:xfrm>
              <a:prstGeom prst="line">
                <a:avLst/>
              </a:prstGeom>
              <a:ln w="12700" cap="flat" cmpd="sng">
                <a:solidFill>
                  <a:srgbClr val="000000"/>
                </a:solidFill>
                <a:prstDash val="solid"/>
                <a:headEnd type="none" w="sm" len="sm"/>
                <a:tailEnd type="none" w="sm" len="sm"/>
              </a:ln>
            </p:spPr>
          </p:sp>
          <p:sp>
            <p:nvSpPr>
              <p:cNvPr id="1381507" name="直接连接符 1381506"/>
              <p:cNvSpPr>
                <a:spLocks noChangeAspect="1"/>
              </p:cNvSpPr>
              <p:nvPr/>
            </p:nvSpPr>
            <p:spPr>
              <a:xfrm flipH="1">
                <a:off x="4264" y="1713"/>
                <a:ext cx="22" cy="14"/>
              </a:xfrm>
              <a:prstGeom prst="line">
                <a:avLst/>
              </a:prstGeom>
              <a:ln w="12700" cap="flat" cmpd="sng">
                <a:solidFill>
                  <a:srgbClr val="000000"/>
                </a:solidFill>
                <a:prstDash val="solid"/>
                <a:headEnd type="none" w="sm" len="sm"/>
                <a:tailEnd type="none" w="sm" len="sm"/>
              </a:ln>
            </p:spPr>
          </p:sp>
          <p:sp>
            <p:nvSpPr>
              <p:cNvPr id="1381508" name="直接连接符 1381507"/>
              <p:cNvSpPr>
                <a:spLocks noChangeAspect="1"/>
              </p:cNvSpPr>
              <p:nvPr/>
            </p:nvSpPr>
            <p:spPr>
              <a:xfrm>
                <a:off x="4283" y="1716"/>
                <a:ext cx="0" cy="139"/>
              </a:xfrm>
              <a:prstGeom prst="line">
                <a:avLst/>
              </a:prstGeom>
              <a:ln w="12700" cap="flat" cmpd="sng">
                <a:solidFill>
                  <a:srgbClr val="000000"/>
                </a:solidFill>
                <a:prstDash val="solid"/>
                <a:headEnd type="none" w="sm" len="sm"/>
                <a:tailEnd type="none" w="sm" len="sm"/>
              </a:ln>
            </p:spPr>
          </p:sp>
          <p:sp>
            <p:nvSpPr>
              <p:cNvPr id="1381509" name="直接连接符 1381508"/>
              <p:cNvSpPr>
                <a:spLocks noChangeAspect="1"/>
              </p:cNvSpPr>
              <p:nvPr/>
            </p:nvSpPr>
            <p:spPr>
              <a:xfrm>
                <a:off x="3687" y="1590"/>
                <a:ext cx="0" cy="123"/>
              </a:xfrm>
              <a:prstGeom prst="line">
                <a:avLst/>
              </a:prstGeom>
              <a:ln w="12700" cap="flat" cmpd="sng">
                <a:solidFill>
                  <a:srgbClr val="000000"/>
                </a:solidFill>
                <a:prstDash val="solid"/>
                <a:headEnd type="none" w="sm" len="sm"/>
                <a:tailEnd type="none" w="sm" len="sm"/>
              </a:ln>
            </p:spPr>
          </p:sp>
          <p:sp>
            <p:nvSpPr>
              <p:cNvPr id="1381510" name="直接连接符 1381509"/>
              <p:cNvSpPr>
                <a:spLocks noChangeAspect="1"/>
              </p:cNvSpPr>
              <p:nvPr/>
            </p:nvSpPr>
            <p:spPr>
              <a:xfrm flipH="1" flipV="1">
                <a:off x="3685" y="1596"/>
                <a:ext cx="19" cy="21"/>
              </a:xfrm>
              <a:prstGeom prst="line">
                <a:avLst/>
              </a:prstGeom>
              <a:ln w="12700" cap="flat" cmpd="sng">
                <a:solidFill>
                  <a:srgbClr val="000000"/>
                </a:solidFill>
                <a:prstDash val="solid"/>
                <a:headEnd type="none" w="sm" len="sm"/>
                <a:tailEnd type="none" w="sm" len="sm"/>
              </a:ln>
            </p:spPr>
          </p:sp>
        </p:grpSp>
        <p:sp>
          <p:nvSpPr>
            <p:cNvPr id="1381511" name="直接连接符 1381510"/>
            <p:cNvSpPr>
              <a:spLocks noChangeAspect="1"/>
            </p:cNvSpPr>
            <p:nvPr/>
          </p:nvSpPr>
          <p:spPr>
            <a:xfrm>
              <a:off x="6491" y="3734"/>
              <a:ext cx="441" cy="94"/>
            </a:xfrm>
            <a:prstGeom prst="line">
              <a:avLst/>
            </a:prstGeom>
            <a:ln w="12700" cap="flat" cmpd="sng">
              <a:solidFill>
                <a:srgbClr val="000000"/>
              </a:solidFill>
              <a:prstDash val="solid"/>
              <a:headEnd type="none" w="sm" len="sm"/>
              <a:tailEnd type="none" w="sm" len="sm"/>
            </a:ln>
          </p:spPr>
        </p:sp>
        <p:sp>
          <p:nvSpPr>
            <p:cNvPr id="1381512" name="直接连接符 1381511"/>
            <p:cNvSpPr>
              <a:spLocks noChangeAspect="1"/>
            </p:cNvSpPr>
            <p:nvPr/>
          </p:nvSpPr>
          <p:spPr>
            <a:xfrm flipV="1">
              <a:off x="6488" y="3727"/>
              <a:ext cx="0" cy="286"/>
            </a:xfrm>
            <a:prstGeom prst="line">
              <a:avLst/>
            </a:prstGeom>
            <a:ln w="12700" cap="flat" cmpd="sng">
              <a:solidFill>
                <a:srgbClr val="000000"/>
              </a:solidFill>
              <a:prstDash val="solid"/>
              <a:headEnd type="none" w="sm" len="sm"/>
              <a:tailEnd type="none" w="sm" len="sm"/>
            </a:ln>
          </p:spPr>
        </p:sp>
        <p:sp>
          <p:nvSpPr>
            <p:cNvPr id="1381513" name="直接连接符 1381512"/>
            <p:cNvSpPr>
              <a:spLocks noChangeAspect="1"/>
            </p:cNvSpPr>
            <p:nvPr/>
          </p:nvSpPr>
          <p:spPr>
            <a:xfrm>
              <a:off x="6483" y="4013"/>
              <a:ext cx="440" cy="94"/>
            </a:xfrm>
            <a:prstGeom prst="line">
              <a:avLst/>
            </a:prstGeom>
            <a:ln w="12700" cap="flat" cmpd="sng">
              <a:solidFill>
                <a:srgbClr val="000000"/>
              </a:solidFill>
              <a:prstDash val="solid"/>
              <a:headEnd type="none" w="sm" len="sm"/>
              <a:tailEnd type="none" w="sm" len="sm"/>
            </a:ln>
          </p:spPr>
        </p:sp>
        <p:sp>
          <p:nvSpPr>
            <p:cNvPr id="1381514" name="直接连接符 1381513"/>
            <p:cNvSpPr>
              <a:spLocks noChangeAspect="1"/>
            </p:cNvSpPr>
            <p:nvPr/>
          </p:nvSpPr>
          <p:spPr>
            <a:xfrm flipH="1" flipV="1">
              <a:off x="7184" y="2790"/>
              <a:ext cx="589" cy="82"/>
            </a:xfrm>
            <a:prstGeom prst="line">
              <a:avLst/>
            </a:prstGeom>
            <a:ln w="12700" cap="flat" cmpd="sng">
              <a:solidFill>
                <a:srgbClr val="000000"/>
              </a:solidFill>
              <a:prstDash val="solid"/>
              <a:headEnd type="none" w="sm" len="sm"/>
              <a:tailEnd type="stealth" w="med" len="lg"/>
            </a:ln>
          </p:spPr>
        </p:sp>
        <p:sp>
          <p:nvSpPr>
            <p:cNvPr id="1381515" name="直接连接符 1381514"/>
            <p:cNvSpPr>
              <a:spLocks noChangeAspect="1"/>
            </p:cNvSpPr>
            <p:nvPr/>
          </p:nvSpPr>
          <p:spPr>
            <a:xfrm flipH="1">
              <a:off x="7369" y="2866"/>
              <a:ext cx="407" cy="975"/>
            </a:xfrm>
            <a:prstGeom prst="line">
              <a:avLst/>
            </a:prstGeom>
            <a:ln w="12700" cap="flat" cmpd="sng">
              <a:solidFill>
                <a:srgbClr val="000000"/>
              </a:solidFill>
              <a:prstDash val="solid"/>
              <a:headEnd type="none" w="sm" len="sm"/>
              <a:tailEnd type="stealth" w="med" len="lg"/>
            </a:ln>
          </p:spPr>
        </p:sp>
        <p:grpSp>
          <p:nvGrpSpPr>
            <p:cNvPr id="1381516" name="组合 1381515"/>
            <p:cNvGrpSpPr>
              <a:grpSpLocks noChangeAspect="1"/>
            </p:cNvGrpSpPr>
            <p:nvPr/>
          </p:nvGrpSpPr>
          <p:grpSpPr>
            <a:xfrm>
              <a:off x="6601" y="3830"/>
              <a:ext cx="145" cy="284"/>
              <a:chOff x="3847" y="2320"/>
              <a:chExt cx="87" cy="209"/>
            </a:xfrm>
          </p:grpSpPr>
          <p:sp>
            <p:nvSpPr>
              <p:cNvPr id="1381517" name="矩形 1381516"/>
              <p:cNvSpPr>
                <a:spLocks noChangeAspect="1"/>
              </p:cNvSpPr>
              <p:nvPr/>
            </p:nvSpPr>
            <p:spPr>
              <a:xfrm>
                <a:off x="3849" y="2358"/>
                <a:ext cx="83" cy="148"/>
              </a:xfrm>
              <a:prstGeom prst="rect">
                <a:avLst/>
              </a:prstGeom>
              <a:solidFill>
                <a:srgbClr val="000000"/>
              </a:solidFill>
              <a:ln w="12700" cap="flat" cmpd="sng">
                <a:solidFill>
                  <a:srgbClr val="000000"/>
                </a:solidFill>
                <a:prstDash val="solid"/>
                <a:miter/>
                <a:headEnd type="none" w="med" len="med"/>
                <a:tailEnd type="none" w="med" len="med"/>
              </a:ln>
            </p:spPr>
            <p:txBody>
              <a:bodyPr/>
              <a:lstStyle/>
              <a:p>
                <a:endParaRPr lang="zh-CN" altLang="en-US">
                  <a:latin typeface="楷体_GB2312" charset="-122"/>
                  <a:ea typeface="楷体_GB2312" charset="-122"/>
                </a:endParaRPr>
              </a:p>
            </p:txBody>
          </p:sp>
          <p:sp>
            <p:nvSpPr>
              <p:cNvPr id="1381518" name="椭圆 1381517"/>
              <p:cNvSpPr>
                <a:spLocks noChangeAspect="1"/>
              </p:cNvSpPr>
              <p:nvPr/>
            </p:nvSpPr>
            <p:spPr>
              <a:xfrm>
                <a:off x="3847" y="2320"/>
                <a:ext cx="87" cy="51"/>
              </a:xfrm>
              <a:prstGeom prst="ellipse">
                <a:avLst/>
              </a:prstGeom>
              <a:solidFill>
                <a:srgbClr val="00CC99"/>
              </a:solidFill>
              <a:ln w="12700" cap="flat" cmpd="sng">
                <a:solidFill>
                  <a:srgbClr val="000000"/>
                </a:solidFill>
                <a:prstDash val="solid"/>
                <a:headEnd type="none" w="med" len="med"/>
                <a:tailEnd type="none" w="med" len="med"/>
              </a:ln>
            </p:spPr>
            <p:txBody>
              <a:bodyPr/>
              <a:lstStyle/>
              <a:p>
                <a:endParaRPr lang="zh-CN" altLang="en-US">
                  <a:latin typeface="楷体_GB2312" charset="-122"/>
                  <a:ea typeface="楷体_GB2312" charset="-122"/>
                </a:endParaRPr>
              </a:p>
            </p:txBody>
          </p:sp>
          <p:sp>
            <p:nvSpPr>
              <p:cNvPr id="1381519" name="椭圆 1381518"/>
              <p:cNvSpPr>
                <a:spLocks noChangeAspect="1"/>
              </p:cNvSpPr>
              <p:nvPr/>
            </p:nvSpPr>
            <p:spPr>
              <a:xfrm>
                <a:off x="3847" y="2478"/>
                <a:ext cx="87" cy="51"/>
              </a:xfrm>
              <a:prstGeom prst="ellipse">
                <a:avLst/>
              </a:prstGeom>
              <a:solidFill>
                <a:srgbClr val="000000"/>
              </a:solidFill>
              <a:ln w="12700" cap="flat" cmpd="sng">
                <a:solidFill>
                  <a:srgbClr val="000000"/>
                </a:solidFill>
                <a:prstDash val="solid"/>
                <a:headEnd type="none" w="med" len="med"/>
                <a:tailEnd type="none" w="med" len="med"/>
              </a:ln>
            </p:spPr>
            <p:txBody>
              <a:bodyPr/>
              <a:lstStyle/>
              <a:p>
                <a:endParaRPr lang="zh-CN" altLang="en-US">
                  <a:latin typeface="楷体_GB2312" charset="-122"/>
                  <a:ea typeface="楷体_GB2312" charset="-122"/>
                </a:endParaRPr>
              </a:p>
            </p:txBody>
          </p:sp>
        </p:grpSp>
        <p:sp>
          <p:nvSpPr>
            <p:cNvPr id="1381520" name="矩形 1381519"/>
            <p:cNvSpPr>
              <a:spLocks noChangeAspect="1"/>
            </p:cNvSpPr>
            <p:nvPr/>
          </p:nvSpPr>
          <p:spPr>
            <a:xfrm>
              <a:off x="6853" y="4476"/>
              <a:ext cx="831" cy="379"/>
            </a:xfrm>
            <a:prstGeom prst="rect">
              <a:avLst/>
            </a:prstGeom>
            <a:noFill/>
            <a:ln w="12700">
              <a:noFill/>
            </a:ln>
          </p:spPr>
          <p:txBody>
            <a:bodyPr lIns="92075" tIns="46038" rIns="92075" bIns="46038"/>
            <a:lstStyle/>
            <a:p>
              <a:pPr marL="342900" lvl="0" indent="-342900" algn="ctr"/>
              <a:r>
                <a:rPr lang="zh-CN" altLang="en-US" sz="900" dirty="0">
                  <a:solidFill>
                    <a:srgbClr val="000000"/>
                  </a:solidFill>
                  <a:latin typeface="楷体_GB2312" charset="-122"/>
                  <a:ea typeface="楷体_GB2312" charset="-122"/>
                </a:rPr>
                <a:t>定位销</a:t>
              </a:r>
              <a:endParaRPr lang="zh-CN" altLang="en-US" sz="900" dirty="0">
                <a:solidFill>
                  <a:srgbClr val="000000"/>
                </a:solidFill>
                <a:latin typeface="楷体_GB2312" charset="-122"/>
                <a:ea typeface="楷体_GB2312" charset="-122"/>
              </a:endParaRPr>
            </a:p>
          </p:txBody>
        </p:sp>
        <p:sp>
          <p:nvSpPr>
            <p:cNvPr id="1381521" name="直接连接符 1381520"/>
            <p:cNvSpPr>
              <a:spLocks noChangeAspect="1"/>
            </p:cNvSpPr>
            <p:nvPr/>
          </p:nvSpPr>
          <p:spPr>
            <a:xfrm flipH="1" flipV="1">
              <a:off x="6813" y="4167"/>
              <a:ext cx="524" cy="319"/>
            </a:xfrm>
            <a:prstGeom prst="line">
              <a:avLst/>
            </a:prstGeom>
            <a:ln w="12700" cap="flat" cmpd="sng">
              <a:solidFill>
                <a:srgbClr val="000000"/>
              </a:solidFill>
              <a:prstDash val="solid"/>
              <a:headEnd type="none" w="sm" len="sm"/>
              <a:tailEnd type="stealth" w="med" len="lg"/>
            </a:ln>
          </p:spPr>
        </p:sp>
        <p:sp>
          <p:nvSpPr>
            <p:cNvPr id="1381522" name="矩形 1381521"/>
            <p:cNvSpPr>
              <a:spLocks noChangeAspect="1"/>
            </p:cNvSpPr>
            <p:nvPr/>
          </p:nvSpPr>
          <p:spPr>
            <a:xfrm>
              <a:off x="7829" y="2497"/>
              <a:ext cx="831" cy="379"/>
            </a:xfrm>
            <a:prstGeom prst="rect">
              <a:avLst/>
            </a:prstGeom>
            <a:noFill/>
            <a:ln w="12700">
              <a:noFill/>
            </a:ln>
          </p:spPr>
          <p:txBody>
            <a:bodyPr lIns="92075" tIns="46038" rIns="92075" bIns="46038"/>
            <a:lstStyle/>
            <a:p>
              <a:pPr marL="342900" lvl="0" indent="-342900" algn="ctr"/>
              <a:r>
                <a:rPr lang="zh-CN" altLang="en-US" sz="900" dirty="0">
                  <a:solidFill>
                    <a:srgbClr val="000000"/>
                  </a:solidFill>
                  <a:latin typeface="楷体_GB2312" charset="-122"/>
                  <a:ea typeface="楷体_GB2312" charset="-122"/>
                </a:rPr>
                <a:t>定位角</a:t>
              </a:r>
              <a:endParaRPr lang="zh-CN" altLang="en-US" sz="900" dirty="0">
                <a:solidFill>
                  <a:srgbClr val="000000"/>
                </a:solidFill>
                <a:latin typeface="楷体_GB2312" charset="-122"/>
                <a:ea typeface="楷体_GB2312" charset="-122"/>
              </a:endParaRPr>
            </a:p>
          </p:txBody>
        </p:sp>
        <p:sp>
          <p:nvSpPr>
            <p:cNvPr id="1381523" name="直接连接符 1381522"/>
            <p:cNvSpPr/>
            <p:nvPr/>
          </p:nvSpPr>
          <p:spPr>
            <a:xfrm>
              <a:off x="5124" y="1574"/>
              <a:ext cx="0" cy="3588"/>
            </a:xfrm>
            <a:prstGeom prst="line">
              <a:avLst/>
            </a:prstGeom>
            <a:ln w="12700" cap="flat" cmpd="sng">
              <a:solidFill>
                <a:srgbClr val="000000"/>
              </a:solidFill>
              <a:prstDash val="solid"/>
              <a:headEnd type="none" w="med" len="med"/>
              <a:tailEnd type="none" w="med" len="med"/>
            </a:ln>
          </p:spPr>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45540" name="矩形 1345539"/>
          <p:cNvSpPr/>
          <p:nvPr/>
        </p:nvSpPr>
        <p:spPr>
          <a:xfrm>
            <a:off x="755650" y="1125855"/>
            <a:ext cx="10772140" cy="4479290"/>
          </a:xfrm>
          <a:prstGeom prst="rect">
            <a:avLst/>
          </a:prstGeom>
          <a:noFill/>
          <a:ln w="25400">
            <a:noFill/>
          </a:ln>
        </p:spPr>
        <p:txBody>
          <a:bodyPr wrap="square">
            <a:spAutoFit/>
          </a:bodyPr>
          <a:lstStyle/>
          <a:p>
            <a:pPr marL="342900" lvl="0" indent="-342900">
              <a:lnSpc>
                <a:spcPct val="120000"/>
              </a:lnSpc>
            </a:pPr>
            <a:r>
              <a:rPr lang="en-US" altLang="zh-CN" sz="2400" b="1" dirty="0">
                <a:latin typeface="楷体_GB2312" charset="-122"/>
                <a:ea typeface="楷体_GB2312" charset="-122"/>
              </a:rPr>
              <a:t>1.</a:t>
            </a:r>
            <a:r>
              <a:rPr lang="zh-CN" altLang="en-US" sz="2400" b="1" dirty="0">
                <a:latin typeface="楷体_GB2312" charset="-122"/>
                <a:ea typeface="楷体_GB2312" charset="-122"/>
              </a:rPr>
              <a:t>过程中的疏忽：遗漏一个或多个过程步骤；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2.</a:t>
            </a:r>
            <a:r>
              <a:rPr lang="zh-CN" altLang="en-US" sz="2400" b="1" dirty="0">
                <a:latin typeface="楷体_GB2312" charset="-122"/>
                <a:ea typeface="楷体_GB2312" charset="-122"/>
              </a:rPr>
              <a:t>过程中的错误：过程的操作没有按标准工作程序实施；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3.</a:t>
            </a:r>
            <a:r>
              <a:rPr lang="zh-CN" altLang="en-US" sz="2400" b="1" dirty="0">
                <a:latin typeface="楷体_GB2312" charset="-122"/>
                <a:ea typeface="楷体_GB2312" charset="-122"/>
              </a:rPr>
              <a:t>装备工件的错误：对现行产品使用了不正确的工具或设备；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4.</a:t>
            </a:r>
            <a:r>
              <a:rPr lang="zh-CN" altLang="en-US" sz="2400" b="1" dirty="0">
                <a:latin typeface="楷体_GB2312" charset="-122"/>
                <a:ea typeface="楷体_GB2312" charset="-122"/>
              </a:rPr>
              <a:t>遗漏零部件：装配、焊接或其他过程中未有全部部件；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5.</a:t>
            </a:r>
            <a:r>
              <a:rPr lang="zh-CN" altLang="en-US" sz="2400" b="1" dirty="0">
                <a:latin typeface="楷体_GB2312" charset="-122"/>
                <a:ea typeface="楷体_GB2312" charset="-122"/>
              </a:rPr>
              <a:t>不适当的零部件：装配时安装了不正确的部件；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6.</a:t>
            </a:r>
            <a:r>
              <a:rPr lang="zh-CN" altLang="en-US" sz="2400" b="1" dirty="0">
                <a:latin typeface="楷体_GB2312" charset="-122"/>
                <a:ea typeface="楷体_GB2312" charset="-122"/>
              </a:rPr>
              <a:t>处理错误的工件：对错误的部件加工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7.</a:t>
            </a:r>
            <a:r>
              <a:rPr lang="zh-CN" altLang="en-US" sz="2400" b="1" dirty="0">
                <a:latin typeface="楷体_GB2312" charset="-122"/>
                <a:ea typeface="楷体_GB2312" charset="-122"/>
              </a:rPr>
              <a:t>操作错误：执行操作不正确；标准过程或规范说明的版本不正确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8.</a:t>
            </a:r>
            <a:r>
              <a:rPr lang="zh-CN" altLang="en-US" sz="2400" b="1" dirty="0">
                <a:latin typeface="楷体_GB2312" charset="-122"/>
                <a:ea typeface="楷体_GB2312" charset="-122"/>
              </a:rPr>
              <a:t>检测</a:t>
            </a:r>
            <a:r>
              <a:rPr lang="en-US" altLang="zh-CN" sz="2400" b="1" dirty="0">
                <a:latin typeface="楷体_GB2312" charset="-122"/>
                <a:ea typeface="楷体_GB2312" charset="-122"/>
              </a:rPr>
              <a:t>/</a:t>
            </a:r>
            <a:r>
              <a:rPr lang="zh-CN" altLang="en-US" sz="2400" b="1" dirty="0">
                <a:latin typeface="楷体_GB2312" charset="-122"/>
                <a:ea typeface="楷体_GB2312" charset="-122"/>
              </a:rPr>
              <a:t>测量错误：机器调整、测试方法错误或来自供应商的部件的尺寸错误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9.</a:t>
            </a:r>
            <a:r>
              <a:rPr lang="zh-CN" altLang="en-US" sz="2400" b="1" dirty="0">
                <a:latin typeface="楷体_GB2312" charset="-122"/>
                <a:ea typeface="楷体_GB2312" charset="-122"/>
              </a:rPr>
              <a:t>设备维护错误：由不正确的维修或部品更换导致的缺陷 </a:t>
            </a:r>
            <a:endParaRPr lang="zh-CN" altLang="en-US" sz="2400" b="1" dirty="0">
              <a:latin typeface="楷体_GB2312" charset="-122"/>
              <a:ea typeface="楷体_GB2312" charset="-122"/>
            </a:endParaRPr>
          </a:p>
          <a:p>
            <a:pPr marL="342900" lvl="0" indent="-342900">
              <a:lnSpc>
                <a:spcPct val="120000"/>
              </a:lnSpc>
            </a:pPr>
            <a:r>
              <a:rPr lang="en-US" altLang="zh-CN" sz="2400" b="1" dirty="0">
                <a:latin typeface="楷体_GB2312" charset="-122"/>
                <a:ea typeface="楷体_GB2312" charset="-122"/>
              </a:rPr>
              <a:t>10.</a:t>
            </a:r>
            <a:r>
              <a:rPr lang="zh-CN" altLang="en-US" sz="2400" b="1" dirty="0">
                <a:latin typeface="楷体_GB2312" charset="-122"/>
                <a:ea typeface="楷体_GB2312" charset="-122"/>
              </a:rPr>
              <a:t>手误 </a:t>
            </a:r>
            <a:endParaRPr lang="zh-CN" altLang="en-US" sz="2400" b="1" dirty="0">
              <a:latin typeface="楷体_GB2312" charset="-122"/>
              <a:ea typeface="楷体_GB2312" charset="-122"/>
            </a:endParaRPr>
          </a:p>
        </p:txBody>
      </p:sp>
      <p:sp>
        <p:nvSpPr>
          <p:cNvPr id="1345545" name="文本框 1345544"/>
          <p:cNvSpPr txBox="1"/>
          <p:nvPr/>
        </p:nvSpPr>
        <p:spPr>
          <a:xfrm>
            <a:off x="755650" y="240665"/>
            <a:ext cx="435038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rPr>
              <a:t>3、错误的主要表现 </a:t>
            </a:r>
            <a:endPar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5540"/>
                                        </p:tgtEl>
                                        <p:attrNameLst>
                                          <p:attrName>style.visibility</p:attrName>
                                        </p:attrNameLst>
                                      </p:cBhvr>
                                      <p:to>
                                        <p:strVal val="visible"/>
                                      </p:to>
                                    </p:set>
                                    <p:animEffect transition="in" filter="blinds(horizontal)">
                                      <p:cBhvr>
                                        <p:cTn id="7" dur="500"/>
                                        <p:tgtEl>
                                          <p:spTgt spid="134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5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9" name="文本框 1222658"/>
          <p:cNvSpPr txBox="1"/>
          <p:nvPr/>
        </p:nvSpPr>
        <p:spPr>
          <a:xfrm>
            <a:off x="640715" y="1337310"/>
            <a:ext cx="10981055" cy="3749040"/>
          </a:xfrm>
          <a:prstGeom prst="rect">
            <a:avLst/>
          </a:prstGeom>
          <a:noFill/>
          <a:ln w="9525">
            <a:noFill/>
          </a:ln>
        </p:spPr>
        <p:txBody>
          <a:bodyPr wrap="square">
            <a:spAutoFit/>
            <a:scene3d>
              <a:camera prst="orthographicFront"/>
              <a:lightRig rig="threePt" dir="t"/>
            </a:scene3d>
          </a:bodyPr>
          <a:lstStyle/>
          <a:p>
            <a:pPr lvl="0" eaLnBrk="0" hangingPunct="0">
              <a:spcBef>
                <a:spcPct val="50000"/>
              </a:spcBef>
            </a:pPr>
            <a:r>
              <a:rPr lang="en-US" altLang="zh-CN" sz="3200" dirty="0">
                <a:solidFill>
                  <a:schemeClr val="tx1"/>
                </a:solidFill>
                <a:effectLst>
                  <a:outerShdw blurRad="38100" dist="19050" dir="2700000" algn="tl" rotWithShape="0">
                    <a:schemeClr val="dk1">
                      <a:alpha val="40000"/>
                    </a:schemeClr>
                  </a:outerShdw>
                </a:effectLst>
                <a:latin typeface="楷体_GB2312" charset="-122"/>
                <a:ea typeface="楷体_GB2312" charset="-122"/>
              </a:rPr>
              <a:t>    </a:t>
            </a:r>
            <a:r>
              <a:rPr lang="zh-CN" altLang="en-US" sz="3200" dirty="0">
                <a:solidFill>
                  <a:schemeClr val="tx1"/>
                </a:solidFill>
                <a:effectLst>
                  <a:outerShdw blurRad="38100" dist="19050" dir="2700000" algn="tl" rotWithShape="0">
                    <a:schemeClr val="dk1">
                      <a:alpha val="40000"/>
                    </a:schemeClr>
                  </a:outerShdw>
                </a:effectLst>
                <a:latin typeface="楷体_GB2312" charset="-122"/>
                <a:ea typeface="楷体_GB2312" charset="-122"/>
              </a:rPr>
              <a:t>通过以上的学习，我们可以发现，仿错法更强调错误发生前的控制，并且认为“不会出错”的重要性要强于“不要出错”，通过对错误发生的源头及流程控制，减少最终的错误发生概率。</a:t>
            </a:r>
            <a:endParaRPr lang="zh-CN" altLang="en-US" sz="3200" dirty="0">
              <a:solidFill>
                <a:schemeClr val="tx1"/>
              </a:solidFill>
              <a:effectLst>
                <a:outerShdw blurRad="38100" dist="19050" dir="2700000" algn="tl" rotWithShape="0">
                  <a:schemeClr val="dk1">
                    <a:alpha val="40000"/>
                  </a:schemeClr>
                </a:outerShdw>
              </a:effectLst>
              <a:latin typeface="楷体_GB2312" charset="-122"/>
              <a:ea typeface="楷体_GB2312" charset="-122"/>
            </a:endParaRPr>
          </a:p>
          <a:p>
            <a:pPr lvl="0" eaLnBrk="0" hangingPunct="0">
              <a:spcBef>
                <a:spcPct val="50000"/>
              </a:spcBef>
            </a:pPr>
            <a:r>
              <a:rPr lang="zh-CN" altLang="en-US" sz="3200" dirty="0">
                <a:solidFill>
                  <a:schemeClr val="tx1"/>
                </a:solidFill>
                <a:effectLst>
                  <a:outerShdw blurRad="38100" dist="19050" dir="2700000" algn="tl" rotWithShape="0">
                    <a:schemeClr val="dk1">
                      <a:alpha val="40000"/>
                    </a:schemeClr>
                  </a:outerShdw>
                </a:effectLst>
                <a:latin typeface="楷体_GB2312" charset="-122"/>
                <a:ea typeface="楷体_GB2312" charset="-122"/>
              </a:rPr>
              <a:t>    但是，要用好防错法，需要更多的对实际作业流程进行了解观察，并通过开阔思路，能将各种方式灵活的运用到实际中来。</a:t>
            </a:r>
            <a:endParaRPr lang="zh-CN" altLang="en-US" sz="3200" dirty="0">
              <a:solidFill>
                <a:schemeClr val="tx1"/>
              </a:solidFill>
              <a:effectLst>
                <a:outerShdw blurRad="38100" dist="19050" dir="2700000" algn="tl" rotWithShape="0">
                  <a:schemeClr val="dk1">
                    <a:alpha val="40000"/>
                  </a:schemeClr>
                </a:outerShdw>
              </a:effectLst>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 尾"/>
          <p:cNvPicPr>
            <a:picLocks noChangeAspect="1"/>
          </p:cNvPicPr>
          <p:nvPr/>
        </p:nvPicPr>
        <p:blipFill>
          <a:blip r:embed="rId1"/>
          <a:stretch>
            <a:fillRect/>
          </a:stretch>
        </p:blipFill>
        <p:spPr>
          <a:xfrm>
            <a:off x="408305" y="725170"/>
            <a:ext cx="11375390" cy="5407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grpSp>
        <p:nvGrpSpPr>
          <p:cNvPr id="3" name="组合 2"/>
          <p:cNvGrpSpPr/>
          <p:nvPr/>
        </p:nvGrpSpPr>
        <p:grpSpPr>
          <a:xfrm>
            <a:off x="1061991" y="1046480"/>
            <a:ext cx="9845054" cy="5396800"/>
            <a:chOff x="1343" y="1494"/>
            <a:chExt cx="13499" cy="7368"/>
          </a:xfrm>
        </p:grpSpPr>
        <p:sp>
          <p:nvSpPr>
            <p:cNvPr id="1327110" name="文本框 1327109"/>
            <p:cNvSpPr txBox="1"/>
            <p:nvPr/>
          </p:nvSpPr>
          <p:spPr>
            <a:xfrm>
              <a:off x="13928" y="4104"/>
              <a:ext cx="682" cy="1456"/>
            </a:xfrm>
            <a:prstGeom prst="rect">
              <a:avLst/>
            </a:prstGeom>
            <a:noFill/>
            <a:ln w="25400">
              <a:noFill/>
            </a:ln>
          </p:spPr>
          <p:txBody>
            <a:bodyPr>
              <a:spAutoFit/>
            </a:bodyPr>
            <a:lstStyle/>
            <a:p>
              <a:pPr lvl="0">
                <a:spcBef>
                  <a:spcPct val="50000"/>
                </a:spcBef>
              </a:pPr>
              <a:r>
                <a:rPr lang="zh-CN" altLang="en-US" sz="3200" b="1" dirty="0">
                  <a:solidFill>
                    <a:srgbClr val="FD0303"/>
                  </a:solidFill>
                  <a:latin typeface="楷体_GB2312" charset="-122"/>
                  <a:ea typeface="楷体_GB2312" charset="-122"/>
                </a:rPr>
                <a:t>错误</a:t>
              </a:r>
              <a:endParaRPr lang="zh-CN" altLang="en-US" sz="3200" b="1" dirty="0">
                <a:solidFill>
                  <a:srgbClr val="FD0303"/>
                </a:solidFill>
                <a:latin typeface="楷体_GB2312" charset="-122"/>
                <a:ea typeface="楷体_GB2312" charset="-122"/>
              </a:endParaRPr>
            </a:p>
          </p:txBody>
        </p:sp>
        <p:sp>
          <p:nvSpPr>
            <p:cNvPr id="1327111" name="直接连接符 1327110"/>
            <p:cNvSpPr/>
            <p:nvPr/>
          </p:nvSpPr>
          <p:spPr>
            <a:xfrm>
              <a:off x="1343" y="4896"/>
              <a:ext cx="12585" cy="0"/>
            </a:xfrm>
            <a:prstGeom prst="line">
              <a:avLst/>
            </a:prstGeom>
            <a:ln w="50800" cap="flat" cmpd="sng">
              <a:solidFill>
                <a:schemeClr val="tx1"/>
              </a:solidFill>
              <a:prstDash val="solid"/>
              <a:headEnd type="none" w="med" len="med"/>
              <a:tailEnd type="triangle" w="med" len="med"/>
            </a:ln>
          </p:spPr>
        </p:sp>
        <p:sp>
          <p:nvSpPr>
            <p:cNvPr id="1327112" name="直接连接符 1327111"/>
            <p:cNvSpPr/>
            <p:nvPr/>
          </p:nvSpPr>
          <p:spPr>
            <a:xfrm>
              <a:off x="3610" y="2174"/>
              <a:ext cx="2720" cy="2610"/>
            </a:xfrm>
            <a:prstGeom prst="line">
              <a:avLst/>
            </a:prstGeom>
            <a:ln w="38100" cap="flat" cmpd="sng">
              <a:solidFill>
                <a:schemeClr val="tx1"/>
              </a:solidFill>
              <a:prstDash val="solid"/>
              <a:headEnd type="none" w="med" len="med"/>
              <a:tailEnd type="triangle" w="med" len="med"/>
            </a:ln>
          </p:spPr>
        </p:sp>
        <p:sp>
          <p:nvSpPr>
            <p:cNvPr id="1327113" name="直接连接符 1327112"/>
            <p:cNvSpPr/>
            <p:nvPr/>
          </p:nvSpPr>
          <p:spPr>
            <a:xfrm>
              <a:off x="8033" y="2174"/>
              <a:ext cx="2720" cy="2610"/>
            </a:xfrm>
            <a:prstGeom prst="line">
              <a:avLst/>
            </a:prstGeom>
            <a:ln w="38100" cap="flat" cmpd="sng">
              <a:solidFill>
                <a:schemeClr val="tx1"/>
              </a:solidFill>
              <a:prstDash val="solid"/>
              <a:headEnd type="none" w="med" len="med"/>
              <a:tailEnd type="triangle" w="med" len="med"/>
            </a:ln>
          </p:spPr>
        </p:sp>
        <p:sp>
          <p:nvSpPr>
            <p:cNvPr id="1327115" name="直接连接符 1327114"/>
            <p:cNvSpPr/>
            <p:nvPr/>
          </p:nvSpPr>
          <p:spPr>
            <a:xfrm flipV="1">
              <a:off x="6558" y="5009"/>
              <a:ext cx="2495" cy="2950"/>
            </a:xfrm>
            <a:prstGeom prst="line">
              <a:avLst/>
            </a:prstGeom>
            <a:ln w="38100" cap="flat" cmpd="sng">
              <a:solidFill>
                <a:schemeClr val="tx1"/>
              </a:solidFill>
              <a:prstDash val="solid"/>
              <a:headEnd type="none" w="med" len="med"/>
              <a:tailEnd type="triangle" w="med" len="med"/>
            </a:ln>
          </p:spPr>
        </p:sp>
        <p:sp>
          <p:nvSpPr>
            <p:cNvPr id="1327116" name="直接连接符 1327115"/>
            <p:cNvSpPr/>
            <p:nvPr/>
          </p:nvSpPr>
          <p:spPr>
            <a:xfrm flipV="1">
              <a:off x="10640" y="5009"/>
              <a:ext cx="2155" cy="3062"/>
            </a:xfrm>
            <a:prstGeom prst="line">
              <a:avLst/>
            </a:prstGeom>
            <a:ln w="38100" cap="flat" cmpd="sng">
              <a:solidFill>
                <a:schemeClr val="tx1"/>
              </a:solidFill>
              <a:prstDash val="solid"/>
              <a:headEnd type="none" w="med" len="med"/>
              <a:tailEnd type="triangle" w="med" len="med"/>
            </a:ln>
          </p:spPr>
        </p:sp>
        <p:sp>
          <p:nvSpPr>
            <p:cNvPr id="1327117" name="直接连接符 1327116"/>
            <p:cNvSpPr/>
            <p:nvPr/>
          </p:nvSpPr>
          <p:spPr>
            <a:xfrm flipV="1">
              <a:off x="2135" y="5009"/>
              <a:ext cx="2495" cy="2950"/>
            </a:xfrm>
            <a:prstGeom prst="line">
              <a:avLst/>
            </a:prstGeom>
            <a:ln w="38100" cap="flat" cmpd="sng">
              <a:solidFill>
                <a:schemeClr val="tx1"/>
              </a:solidFill>
              <a:prstDash val="solid"/>
              <a:headEnd type="none" w="med" len="med"/>
              <a:tailEnd type="triangle" w="med" len="med"/>
            </a:ln>
          </p:spPr>
        </p:sp>
        <p:sp>
          <p:nvSpPr>
            <p:cNvPr id="1327118" name="直接连接符 1327117"/>
            <p:cNvSpPr/>
            <p:nvPr/>
          </p:nvSpPr>
          <p:spPr>
            <a:xfrm>
              <a:off x="4630" y="2856"/>
              <a:ext cx="1700" cy="0"/>
            </a:xfrm>
            <a:prstGeom prst="line">
              <a:avLst/>
            </a:prstGeom>
            <a:ln w="19050" cap="flat" cmpd="sng">
              <a:solidFill>
                <a:schemeClr val="tx1"/>
              </a:solidFill>
              <a:prstDash val="solid"/>
              <a:headEnd type="none" w="med" len="med"/>
              <a:tailEnd type="none" w="med" len="med"/>
            </a:ln>
          </p:spPr>
        </p:sp>
        <p:sp>
          <p:nvSpPr>
            <p:cNvPr id="1327119" name="直接连接符 1327118"/>
            <p:cNvSpPr/>
            <p:nvPr/>
          </p:nvSpPr>
          <p:spPr>
            <a:xfrm>
              <a:off x="3270" y="3649"/>
              <a:ext cx="1700" cy="0"/>
            </a:xfrm>
            <a:prstGeom prst="line">
              <a:avLst/>
            </a:prstGeom>
            <a:ln w="19050" cap="flat" cmpd="sng">
              <a:solidFill>
                <a:schemeClr val="tx1"/>
              </a:solidFill>
              <a:prstDash val="solid"/>
              <a:headEnd type="none" w="med" len="med"/>
              <a:tailEnd type="none" w="med" len="med"/>
            </a:ln>
          </p:spPr>
        </p:sp>
        <p:sp>
          <p:nvSpPr>
            <p:cNvPr id="1327120" name="直接连接符 1327119"/>
            <p:cNvSpPr/>
            <p:nvPr/>
          </p:nvSpPr>
          <p:spPr>
            <a:xfrm>
              <a:off x="8258" y="6031"/>
              <a:ext cx="1700" cy="0"/>
            </a:xfrm>
            <a:prstGeom prst="line">
              <a:avLst/>
            </a:prstGeom>
            <a:ln w="19050" cap="flat" cmpd="sng">
              <a:solidFill>
                <a:schemeClr val="tx1"/>
              </a:solidFill>
              <a:prstDash val="solid"/>
              <a:headEnd type="none" w="med" len="med"/>
              <a:tailEnd type="none" w="med" len="med"/>
            </a:ln>
          </p:spPr>
        </p:sp>
        <p:sp>
          <p:nvSpPr>
            <p:cNvPr id="1327122" name="直接连接符 1327121"/>
            <p:cNvSpPr/>
            <p:nvPr/>
          </p:nvSpPr>
          <p:spPr>
            <a:xfrm>
              <a:off x="7125" y="7391"/>
              <a:ext cx="1700" cy="0"/>
            </a:xfrm>
            <a:prstGeom prst="line">
              <a:avLst/>
            </a:prstGeom>
            <a:ln w="19050" cap="flat" cmpd="sng">
              <a:solidFill>
                <a:schemeClr val="tx1"/>
              </a:solidFill>
              <a:prstDash val="solid"/>
              <a:headEnd type="none" w="med" len="med"/>
              <a:tailEnd type="none" w="med" len="med"/>
            </a:ln>
          </p:spPr>
        </p:sp>
        <p:sp>
          <p:nvSpPr>
            <p:cNvPr id="1327123" name="直接连接符 1327122"/>
            <p:cNvSpPr/>
            <p:nvPr/>
          </p:nvSpPr>
          <p:spPr>
            <a:xfrm>
              <a:off x="5765" y="4104"/>
              <a:ext cx="1700" cy="0"/>
            </a:xfrm>
            <a:prstGeom prst="line">
              <a:avLst/>
            </a:prstGeom>
            <a:ln w="19050" cap="flat" cmpd="sng">
              <a:solidFill>
                <a:schemeClr val="tx1"/>
              </a:solidFill>
              <a:prstDash val="solid"/>
              <a:headEnd type="none" w="med" len="med"/>
              <a:tailEnd type="none" w="med" len="med"/>
            </a:ln>
          </p:spPr>
        </p:sp>
        <p:sp>
          <p:nvSpPr>
            <p:cNvPr id="1327124" name="直接连接符 1327123"/>
            <p:cNvSpPr/>
            <p:nvPr/>
          </p:nvSpPr>
          <p:spPr>
            <a:xfrm>
              <a:off x="11548" y="6824"/>
              <a:ext cx="1700" cy="0"/>
            </a:xfrm>
            <a:prstGeom prst="line">
              <a:avLst/>
            </a:prstGeom>
            <a:ln w="19050" cap="flat" cmpd="sng">
              <a:solidFill>
                <a:schemeClr val="tx1"/>
              </a:solidFill>
              <a:prstDash val="solid"/>
              <a:headEnd type="none" w="med" len="med"/>
              <a:tailEnd type="none" w="med" len="med"/>
            </a:ln>
          </p:spPr>
        </p:sp>
        <p:sp>
          <p:nvSpPr>
            <p:cNvPr id="1327125" name="直接连接符 1327124"/>
            <p:cNvSpPr/>
            <p:nvPr/>
          </p:nvSpPr>
          <p:spPr>
            <a:xfrm>
              <a:off x="1795" y="6256"/>
              <a:ext cx="1700" cy="0"/>
            </a:xfrm>
            <a:prstGeom prst="line">
              <a:avLst/>
            </a:prstGeom>
            <a:ln w="19050" cap="flat" cmpd="sng">
              <a:solidFill>
                <a:schemeClr val="tx1"/>
              </a:solidFill>
              <a:prstDash val="solid"/>
              <a:headEnd type="none" w="med" len="med"/>
              <a:tailEnd type="none" w="med" len="med"/>
            </a:ln>
          </p:spPr>
        </p:sp>
        <p:sp>
          <p:nvSpPr>
            <p:cNvPr id="1327126" name="直接连接符 1327125"/>
            <p:cNvSpPr/>
            <p:nvPr/>
          </p:nvSpPr>
          <p:spPr>
            <a:xfrm>
              <a:off x="3043" y="6939"/>
              <a:ext cx="1700" cy="0"/>
            </a:xfrm>
            <a:prstGeom prst="line">
              <a:avLst/>
            </a:prstGeom>
            <a:ln w="19050" cap="flat" cmpd="sng">
              <a:solidFill>
                <a:schemeClr val="tx1"/>
              </a:solidFill>
              <a:prstDash val="solid"/>
              <a:headEnd type="none" w="med" len="med"/>
              <a:tailEnd type="none" w="med" len="med"/>
            </a:ln>
          </p:spPr>
        </p:sp>
        <p:sp>
          <p:nvSpPr>
            <p:cNvPr id="1327127" name="直接连接符 1327126"/>
            <p:cNvSpPr/>
            <p:nvPr/>
          </p:nvSpPr>
          <p:spPr>
            <a:xfrm>
              <a:off x="4063" y="5691"/>
              <a:ext cx="1700" cy="0"/>
            </a:xfrm>
            <a:prstGeom prst="line">
              <a:avLst/>
            </a:prstGeom>
            <a:ln w="19050" cap="flat" cmpd="sng">
              <a:solidFill>
                <a:schemeClr val="tx1"/>
              </a:solidFill>
              <a:prstDash val="solid"/>
              <a:headEnd type="none" w="med" len="med"/>
              <a:tailEnd type="none" w="med" len="med"/>
            </a:ln>
          </p:spPr>
        </p:sp>
        <p:sp>
          <p:nvSpPr>
            <p:cNvPr id="1327128" name="直接连接符 1327127"/>
            <p:cNvSpPr/>
            <p:nvPr/>
          </p:nvSpPr>
          <p:spPr>
            <a:xfrm>
              <a:off x="9053" y="3081"/>
              <a:ext cx="1700" cy="0"/>
            </a:xfrm>
            <a:prstGeom prst="line">
              <a:avLst/>
            </a:prstGeom>
            <a:ln w="19050" cap="flat" cmpd="sng">
              <a:solidFill>
                <a:schemeClr val="tx1"/>
              </a:solidFill>
              <a:prstDash val="solid"/>
              <a:headEnd type="none" w="med" len="med"/>
              <a:tailEnd type="none" w="med" len="med"/>
            </a:ln>
          </p:spPr>
        </p:sp>
        <p:sp>
          <p:nvSpPr>
            <p:cNvPr id="1327129" name="直接连接符 1327128"/>
            <p:cNvSpPr/>
            <p:nvPr/>
          </p:nvSpPr>
          <p:spPr>
            <a:xfrm>
              <a:off x="7805" y="3649"/>
              <a:ext cx="1700" cy="0"/>
            </a:xfrm>
            <a:prstGeom prst="line">
              <a:avLst/>
            </a:prstGeom>
            <a:ln w="19050" cap="flat" cmpd="sng">
              <a:solidFill>
                <a:schemeClr val="tx1"/>
              </a:solidFill>
              <a:prstDash val="solid"/>
              <a:headEnd type="none" w="med" len="med"/>
              <a:tailEnd type="none" w="med" len="med"/>
            </a:ln>
          </p:spPr>
        </p:sp>
        <p:sp>
          <p:nvSpPr>
            <p:cNvPr id="1327130" name="直接连接符 1327129"/>
            <p:cNvSpPr/>
            <p:nvPr/>
          </p:nvSpPr>
          <p:spPr>
            <a:xfrm>
              <a:off x="10073" y="4104"/>
              <a:ext cx="1700" cy="0"/>
            </a:xfrm>
            <a:prstGeom prst="line">
              <a:avLst/>
            </a:prstGeom>
            <a:ln w="19050" cap="flat" cmpd="sng">
              <a:solidFill>
                <a:schemeClr val="tx1"/>
              </a:solidFill>
              <a:prstDash val="solid"/>
              <a:headEnd type="none" w="med" len="med"/>
              <a:tailEnd type="none" w="med" len="med"/>
            </a:ln>
          </p:spPr>
        </p:sp>
        <p:sp>
          <p:nvSpPr>
            <p:cNvPr id="1327131" name="直接连接符 1327130"/>
            <p:cNvSpPr/>
            <p:nvPr/>
          </p:nvSpPr>
          <p:spPr>
            <a:xfrm>
              <a:off x="10413" y="5916"/>
              <a:ext cx="1700" cy="0"/>
            </a:xfrm>
            <a:prstGeom prst="line">
              <a:avLst/>
            </a:prstGeom>
            <a:ln w="19050" cap="flat" cmpd="sng">
              <a:solidFill>
                <a:schemeClr val="tx1"/>
              </a:solidFill>
              <a:prstDash val="solid"/>
              <a:headEnd type="none" w="med" len="med"/>
              <a:tailEnd type="none" w="med" len="med"/>
            </a:ln>
          </p:spPr>
        </p:sp>
        <p:sp>
          <p:nvSpPr>
            <p:cNvPr id="1327132" name="直接连接符 1327131"/>
            <p:cNvSpPr/>
            <p:nvPr/>
          </p:nvSpPr>
          <p:spPr>
            <a:xfrm>
              <a:off x="9280" y="7391"/>
              <a:ext cx="1700" cy="0"/>
            </a:xfrm>
            <a:prstGeom prst="line">
              <a:avLst/>
            </a:prstGeom>
            <a:ln w="19050" cap="flat" cmpd="sng">
              <a:solidFill>
                <a:schemeClr val="tx1"/>
              </a:solidFill>
              <a:prstDash val="solid"/>
              <a:headEnd type="none" w="med" len="med"/>
              <a:tailEnd type="none" w="med" len="med"/>
            </a:ln>
          </p:spPr>
        </p:sp>
        <p:sp>
          <p:nvSpPr>
            <p:cNvPr id="1327133" name="矩形 1327132"/>
            <p:cNvSpPr/>
            <p:nvPr/>
          </p:nvSpPr>
          <p:spPr>
            <a:xfrm>
              <a:off x="2137" y="1494"/>
              <a:ext cx="2045" cy="791"/>
            </a:xfrm>
            <a:prstGeom prst="rect">
              <a:avLst/>
            </a:prstGeom>
            <a:noFill/>
            <a:ln w="25400">
              <a:noFill/>
            </a:ln>
          </p:spPr>
          <p:txBody>
            <a:bodyPr wrap="square" anchor="t">
              <a:spAutoFit/>
            </a:bodyPr>
            <a:lstStyle/>
            <a:p>
              <a:pPr marL="342900" lvl="0" indent="-342900"/>
              <a:r>
                <a:rPr lang="zh-CN" altLang="en-US" sz="3200" b="1" dirty="0">
                  <a:latin typeface="楷体_GB2312" charset="-122"/>
                  <a:ea typeface="楷体_GB2312" charset="-122"/>
                </a:rPr>
                <a:t>材料</a:t>
              </a:r>
              <a:endParaRPr lang="zh-CN" altLang="en-US" sz="3200" b="1" dirty="0">
                <a:latin typeface="楷体_GB2312" charset="-122"/>
                <a:ea typeface="楷体_GB2312" charset="-122"/>
              </a:endParaRPr>
            </a:p>
          </p:txBody>
        </p:sp>
        <p:sp>
          <p:nvSpPr>
            <p:cNvPr id="1327134" name="矩形 1327133"/>
            <p:cNvSpPr/>
            <p:nvPr/>
          </p:nvSpPr>
          <p:spPr>
            <a:xfrm>
              <a:off x="4518" y="2296"/>
              <a:ext cx="1374" cy="11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不合格</a:t>
              </a:r>
              <a:endParaRPr lang="zh-CN" altLang="en-US" sz="2400" b="1" dirty="0">
                <a:latin typeface="楷体_GB2312" charset="-122"/>
                <a:ea typeface="楷体_GB2312" charset="-122"/>
              </a:endParaRPr>
            </a:p>
          </p:txBody>
        </p:sp>
        <p:sp>
          <p:nvSpPr>
            <p:cNvPr id="1327135" name="矩形 1327134"/>
            <p:cNvSpPr/>
            <p:nvPr/>
          </p:nvSpPr>
          <p:spPr>
            <a:xfrm>
              <a:off x="7465" y="1494"/>
              <a:ext cx="1815" cy="791"/>
            </a:xfrm>
            <a:prstGeom prst="rect">
              <a:avLst/>
            </a:prstGeom>
            <a:noFill/>
            <a:ln w="25400">
              <a:noFill/>
            </a:ln>
          </p:spPr>
          <p:txBody>
            <a:bodyPr wrap="square" anchor="t">
              <a:spAutoFit/>
            </a:bodyPr>
            <a:lstStyle/>
            <a:p>
              <a:pPr marL="342900" lvl="0" indent="-342900"/>
              <a:r>
                <a:rPr lang="zh-CN" altLang="en-US" sz="3200" b="1" dirty="0">
                  <a:latin typeface="楷体_GB2312" charset="-122"/>
                  <a:ea typeface="楷体_GB2312" charset="-122"/>
                </a:rPr>
                <a:t>方法</a:t>
              </a:r>
              <a:endParaRPr lang="zh-CN" altLang="en-US" sz="3200" b="1" dirty="0">
                <a:latin typeface="楷体_GB2312" charset="-122"/>
                <a:ea typeface="楷体_GB2312" charset="-122"/>
              </a:endParaRPr>
            </a:p>
          </p:txBody>
        </p:sp>
        <p:sp>
          <p:nvSpPr>
            <p:cNvPr id="1327136" name="矩形 1327135"/>
            <p:cNvSpPr/>
            <p:nvPr/>
          </p:nvSpPr>
          <p:spPr>
            <a:xfrm>
              <a:off x="1568" y="7959"/>
              <a:ext cx="2043" cy="791"/>
            </a:xfrm>
            <a:prstGeom prst="rect">
              <a:avLst/>
            </a:prstGeom>
            <a:noFill/>
            <a:ln w="25400">
              <a:noFill/>
            </a:ln>
          </p:spPr>
          <p:txBody>
            <a:bodyPr wrap="square" anchor="t">
              <a:spAutoFit/>
            </a:bodyPr>
            <a:lstStyle/>
            <a:p>
              <a:pPr marL="342900" lvl="0" indent="-342900"/>
              <a:r>
                <a:rPr lang="zh-CN" altLang="en-US" sz="3200" b="1" dirty="0">
                  <a:latin typeface="楷体_GB2312" charset="-122"/>
                  <a:ea typeface="楷体_GB2312" charset="-122"/>
                </a:rPr>
                <a:t>环境</a:t>
              </a:r>
              <a:endParaRPr lang="zh-CN" altLang="en-US" sz="3200" b="1" dirty="0">
                <a:latin typeface="楷体_GB2312" charset="-122"/>
                <a:ea typeface="楷体_GB2312" charset="-122"/>
              </a:endParaRPr>
            </a:p>
          </p:txBody>
        </p:sp>
        <p:sp>
          <p:nvSpPr>
            <p:cNvPr id="1327137" name="矩形 1327136"/>
            <p:cNvSpPr/>
            <p:nvPr/>
          </p:nvSpPr>
          <p:spPr>
            <a:xfrm>
              <a:off x="9960" y="8071"/>
              <a:ext cx="1591" cy="791"/>
            </a:xfrm>
            <a:prstGeom prst="rect">
              <a:avLst/>
            </a:prstGeom>
            <a:noFill/>
            <a:ln w="25400">
              <a:noFill/>
            </a:ln>
          </p:spPr>
          <p:txBody>
            <a:bodyPr wrap="square" anchor="t">
              <a:spAutoFit/>
            </a:bodyPr>
            <a:lstStyle/>
            <a:p>
              <a:pPr marL="342900" lvl="0" indent="-342900"/>
              <a:r>
                <a:rPr lang="zh-CN" altLang="en-US" sz="3200" b="1" dirty="0">
                  <a:latin typeface="楷体_GB2312" charset="-122"/>
                  <a:ea typeface="楷体_GB2312" charset="-122"/>
                </a:rPr>
                <a:t>设备</a:t>
              </a:r>
              <a:endParaRPr lang="zh-CN" altLang="en-US" sz="3200" b="1" dirty="0">
                <a:latin typeface="楷体_GB2312" charset="-122"/>
                <a:ea typeface="楷体_GB2312" charset="-122"/>
              </a:endParaRPr>
            </a:p>
          </p:txBody>
        </p:sp>
        <p:sp>
          <p:nvSpPr>
            <p:cNvPr id="1327138" name="矩形 1327137"/>
            <p:cNvSpPr/>
            <p:nvPr/>
          </p:nvSpPr>
          <p:spPr>
            <a:xfrm>
              <a:off x="11835" y="6154"/>
              <a:ext cx="3007"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缺少维护保养</a:t>
              </a:r>
              <a:endParaRPr lang="zh-CN" altLang="en-US" sz="2400" b="1" dirty="0">
                <a:latin typeface="楷体_GB2312" charset="-122"/>
                <a:ea typeface="楷体_GB2312" charset="-122"/>
              </a:endParaRPr>
            </a:p>
          </p:txBody>
        </p:sp>
        <p:sp>
          <p:nvSpPr>
            <p:cNvPr id="1327139" name="矩形 1327138"/>
            <p:cNvSpPr/>
            <p:nvPr/>
          </p:nvSpPr>
          <p:spPr>
            <a:xfrm>
              <a:off x="9053" y="2524"/>
              <a:ext cx="3742"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作业指导书不完善</a:t>
              </a:r>
              <a:endParaRPr lang="zh-CN" altLang="en-US" sz="2400" b="1" dirty="0">
                <a:latin typeface="楷体_GB2312" charset="-122"/>
                <a:ea typeface="楷体_GB2312" charset="-122"/>
              </a:endParaRPr>
            </a:p>
          </p:txBody>
        </p:sp>
        <p:sp>
          <p:nvSpPr>
            <p:cNvPr id="1327140" name="矩形 1327139"/>
            <p:cNvSpPr/>
            <p:nvPr/>
          </p:nvSpPr>
          <p:spPr>
            <a:xfrm>
              <a:off x="5878" y="7959"/>
              <a:ext cx="770" cy="791"/>
            </a:xfrm>
            <a:prstGeom prst="rect">
              <a:avLst/>
            </a:prstGeom>
            <a:noFill/>
            <a:ln w="25400">
              <a:noFill/>
            </a:ln>
          </p:spPr>
          <p:txBody>
            <a:bodyPr wrap="square" anchor="t">
              <a:spAutoFit/>
            </a:bodyPr>
            <a:lstStyle/>
            <a:p>
              <a:pPr marL="342900" lvl="0" indent="-342900"/>
              <a:r>
                <a:rPr lang="zh-CN" altLang="en-US" sz="3200" b="1" dirty="0">
                  <a:latin typeface="楷体_GB2312" charset="-122"/>
                  <a:ea typeface="楷体_GB2312" charset="-122"/>
                </a:rPr>
                <a:t>人</a:t>
              </a:r>
              <a:endParaRPr lang="zh-CN" altLang="en-US" sz="3200" b="1" dirty="0">
                <a:latin typeface="楷体_GB2312" charset="-122"/>
                <a:ea typeface="楷体_GB2312" charset="-122"/>
              </a:endParaRPr>
            </a:p>
          </p:txBody>
        </p:sp>
        <p:sp>
          <p:nvSpPr>
            <p:cNvPr id="1327141" name="矩形 1327140"/>
            <p:cNvSpPr/>
            <p:nvPr/>
          </p:nvSpPr>
          <p:spPr>
            <a:xfrm>
              <a:off x="7465" y="3081"/>
              <a:ext cx="2204"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缺少培训</a:t>
              </a:r>
              <a:endParaRPr lang="zh-CN" altLang="en-US" sz="2400" b="1" dirty="0">
                <a:latin typeface="楷体_GB2312" charset="-122"/>
                <a:ea typeface="楷体_GB2312" charset="-122"/>
              </a:endParaRPr>
            </a:p>
          </p:txBody>
        </p:sp>
        <p:sp>
          <p:nvSpPr>
            <p:cNvPr id="1327142" name="矩形 1327141"/>
            <p:cNvSpPr/>
            <p:nvPr/>
          </p:nvSpPr>
          <p:spPr>
            <a:xfrm>
              <a:off x="10073" y="3536"/>
              <a:ext cx="2722"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未执行标准</a:t>
              </a:r>
              <a:endParaRPr lang="zh-CN" altLang="en-US" sz="2400" b="1" dirty="0">
                <a:latin typeface="楷体_GB2312" charset="-122"/>
                <a:ea typeface="楷体_GB2312" charset="-122"/>
              </a:endParaRPr>
            </a:p>
          </p:txBody>
        </p:sp>
        <p:sp>
          <p:nvSpPr>
            <p:cNvPr id="1327143" name="矩形 1327142"/>
            <p:cNvSpPr/>
            <p:nvPr/>
          </p:nvSpPr>
          <p:spPr>
            <a:xfrm>
              <a:off x="8525" y="5468"/>
              <a:ext cx="2116"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经验不足</a:t>
              </a:r>
              <a:endParaRPr lang="zh-CN" altLang="en-US" sz="2400" b="1" dirty="0">
                <a:latin typeface="楷体_GB2312" charset="-122"/>
                <a:ea typeface="楷体_GB2312" charset="-122"/>
              </a:endParaRPr>
            </a:p>
          </p:txBody>
        </p:sp>
        <p:sp>
          <p:nvSpPr>
            <p:cNvPr id="1327144" name="矩形 1327143"/>
            <p:cNvSpPr/>
            <p:nvPr/>
          </p:nvSpPr>
          <p:spPr>
            <a:xfrm>
              <a:off x="2475" y="3081"/>
              <a:ext cx="2495"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错误的零件</a:t>
              </a:r>
              <a:endParaRPr lang="zh-CN" altLang="en-US" sz="2400" b="1" dirty="0">
                <a:latin typeface="楷体_GB2312" charset="-122"/>
                <a:ea typeface="楷体_GB2312" charset="-122"/>
              </a:endParaRPr>
            </a:p>
          </p:txBody>
        </p:sp>
        <p:sp>
          <p:nvSpPr>
            <p:cNvPr id="1327145" name="矩形 1327144"/>
            <p:cNvSpPr/>
            <p:nvPr/>
          </p:nvSpPr>
          <p:spPr>
            <a:xfrm>
              <a:off x="2363" y="5691"/>
              <a:ext cx="1422"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温度</a:t>
              </a:r>
              <a:endParaRPr lang="zh-CN" altLang="en-US" sz="2400" b="1" dirty="0">
                <a:latin typeface="楷体_GB2312" charset="-122"/>
                <a:ea typeface="楷体_GB2312" charset="-122"/>
              </a:endParaRPr>
            </a:p>
          </p:txBody>
        </p:sp>
        <p:sp>
          <p:nvSpPr>
            <p:cNvPr id="1327146" name="矩形 1327145"/>
            <p:cNvSpPr/>
            <p:nvPr/>
          </p:nvSpPr>
          <p:spPr>
            <a:xfrm>
              <a:off x="4743" y="5124"/>
              <a:ext cx="1816"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湿度</a:t>
              </a:r>
              <a:endParaRPr lang="zh-CN" altLang="en-US" sz="2400" b="1" dirty="0">
                <a:latin typeface="楷体_GB2312" charset="-122"/>
                <a:ea typeface="楷体_GB2312" charset="-122"/>
              </a:endParaRPr>
            </a:p>
          </p:txBody>
        </p:sp>
        <p:sp>
          <p:nvSpPr>
            <p:cNvPr id="1327147" name="矩形 1327146"/>
            <p:cNvSpPr/>
            <p:nvPr/>
          </p:nvSpPr>
          <p:spPr>
            <a:xfrm>
              <a:off x="3610" y="6371"/>
              <a:ext cx="1723"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照明</a:t>
              </a:r>
              <a:endParaRPr lang="zh-CN" altLang="en-US" sz="2400" b="1" dirty="0">
                <a:latin typeface="楷体_GB2312" charset="-122"/>
                <a:ea typeface="楷体_GB2312" charset="-122"/>
              </a:endParaRPr>
            </a:p>
          </p:txBody>
        </p:sp>
        <p:sp>
          <p:nvSpPr>
            <p:cNvPr id="1327148" name="矩形 1327147"/>
            <p:cNvSpPr/>
            <p:nvPr/>
          </p:nvSpPr>
          <p:spPr>
            <a:xfrm>
              <a:off x="5332" y="6031"/>
              <a:ext cx="2282"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疏忽遗忘</a:t>
              </a:r>
              <a:endParaRPr lang="zh-CN" altLang="en-US" sz="2400" b="1" dirty="0">
                <a:latin typeface="楷体_GB2312" charset="-122"/>
                <a:ea typeface="楷体_GB2312" charset="-122"/>
              </a:endParaRPr>
            </a:p>
          </p:txBody>
        </p:sp>
        <p:sp>
          <p:nvSpPr>
            <p:cNvPr id="1327149" name="直接连接符 1327148"/>
            <p:cNvSpPr/>
            <p:nvPr/>
          </p:nvSpPr>
          <p:spPr>
            <a:xfrm>
              <a:off x="5878" y="6701"/>
              <a:ext cx="1700" cy="0"/>
            </a:xfrm>
            <a:prstGeom prst="line">
              <a:avLst/>
            </a:prstGeom>
            <a:ln w="19050" cap="flat" cmpd="sng">
              <a:solidFill>
                <a:schemeClr val="tx1"/>
              </a:solidFill>
              <a:prstDash val="solid"/>
              <a:headEnd type="none" w="med" len="med"/>
              <a:tailEnd type="none" w="med" len="med"/>
            </a:ln>
          </p:spPr>
        </p:sp>
        <p:sp>
          <p:nvSpPr>
            <p:cNvPr id="1327150" name="矩形 1327149"/>
            <p:cNvSpPr/>
            <p:nvPr/>
          </p:nvSpPr>
          <p:spPr>
            <a:xfrm>
              <a:off x="7578" y="6824"/>
              <a:ext cx="1248"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分心</a:t>
              </a:r>
              <a:endParaRPr lang="zh-CN" altLang="en-US" sz="2400" b="1" dirty="0">
                <a:latin typeface="楷体_GB2312" charset="-122"/>
                <a:ea typeface="楷体_GB2312" charset="-122"/>
              </a:endParaRPr>
            </a:p>
          </p:txBody>
        </p:sp>
        <p:sp>
          <p:nvSpPr>
            <p:cNvPr id="1327151" name="矩形 1327150"/>
            <p:cNvSpPr/>
            <p:nvPr/>
          </p:nvSpPr>
          <p:spPr>
            <a:xfrm>
              <a:off x="5878" y="3421"/>
              <a:ext cx="1587"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损坏</a:t>
              </a:r>
              <a:endParaRPr lang="zh-CN" altLang="en-US" sz="2400" b="1" dirty="0">
                <a:latin typeface="楷体_GB2312" charset="-122"/>
                <a:ea typeface="楷体_GB2312" charset="-122"/>
              </a:endParaRPr>
            </a:p>
          </p:txBody>
        </p:sp>
        <p:sp>
          <p:nvSpPr>
            <p:cNvPr id="1327152" name="矩形 1327151"/>
            <p:cNvSpPr/>
            <p:nvPr/>
          </p:nvSpPr>
          <p:spPr>
            <a:xfrm>
              <a:off x="9280" y="6711"/>
              <a:ext cx="2269"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操作困难</a:t>
              </a:r>
              <a:endParaRPr lang="zh-CN" altLang="en-US" sz="2400" b="1" dirty="0">
                <a:latin typeface="楷体_GB2312" charset="-122"/>
                <a:ea typeface="楷体_GB2312" charset="-122"/>
              </a:endParaRPr>
            </a:p>
          </p:txBody>
        </p:sp>
        <p:sp>
          <p:nvSpPr>
            <p:cNvPr id="1327153" name="矩形 1327152"/>
            <p:cNvSpPr/>
            <p:nvPr/>
          </p:nvSpPr>
          <p:spPr>
            <a:xfrm>
              <a:off x="10980" y="5351"/>
              <a:ext cx="2025" cy="624"/>
            </a:xfrm>
            <a:prstGeom prst="rect">
              <a:avLst/>
            </a:prstGeom>
            <a:noFill/>
            <a:ln w="25400">
              <a:noFill/>
            </a:ln>
          </p:spPr>
          <p:txBody>
            <a:bodyPr wrap="square" anchor="t">
              <a:spAutoFit/>
            </a:bodyPr>
            <a:lstStyle/>
            <a:p>
              <a:pPr marL="342900" lvl="0" indent="-342900"/>
              <a:r>
                <a:rPr lang="zh-CN" altLang="en-US" sz="2400" b="1" dirty="0">
                  <a:latin typeface="楷体_GB2312" charset="-122"/>
                  <a:ea typeface="楷体_GB2312" charset="-122"/>
                </a:rPr>
                <a:t>精度</a:t>
              </a:r>
              <a:endParaRPr lang="zh-CN" altLang="en-US" sz="2400" b="1" dirty="0">
                <a:latin typeface="楷体_GB2312" charset="-122"/>
                <a:ea typeface="楷体_GB2312" charset="-122"/>
              </a:endParaRPr>
            </a:p>
          </p:txBody>
        </p:sp>
      </p:grpSp>
      <p:sp>
        <p:nvSpPr>
          <p:cNvPr id="1327157" name="文本框 1327156"/>
          <p:cNvSpPr txBox="1"/>
          <p:nvPr/>
        </p:nvSpPr>
        <p:spPr>
          <a:xfrm>
            <a:off x="781050" y="281940"/>
            <a:ext cx="4175125" cy="640080"/>
          </a:xfrm>
          <a:prstGeom prst="rect">
            <a:avLst/>
          </a:prstGeom>
          <a:noFill/>
          <a:ln w="25400">
            <a:solidFill>
              <a:srgbClr val="FF0000"/>
            </a:solidFill>
          </a:ln>
        </p:spPr>
        <p:txBody>
          <a:bodyPr wrap="square">
            <a:spAutoFit/>
          </a:bodyPr>
          <a:lstStyle/>
          <a:p>
            <a:pPr marL="342900" lvl="0" indent="-342900">
              <a:spcBef>
                <a:spcPct val="50000"/>
              </a:spcBef>
            </a:pPr>
            <a:r>
              <a:rPr lang="zh-CN" altLang="en-US" sz="3600" b="1" dirty="0">
                <a:effectLst>
                  <a:outerShdw blurRad="38100" dist="19050" dir="2700000" algn="tl" rotWithShape="0">
                    <a:schemeClr val="dk1">
                      <a:alpha val="40000"/>
                    </a:schemeClr>
                  </a:outerShdw>
                </a:effectLst>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28130" name="文本占位符 1328129"/>
          <p:cNvSpPr>
            <a:spLocks noGrp="1" noRot="1"/>
          </p:cNvSpPr>
          <p:nvPr/>
        </p:nvSpPr>
        <p:spPr>
          <a:xfrm>
            <a:off x="971868" y="900113"/>
            <a:ext cx="5184775" cy="647700"/>
          </a:xfrm>
          <a:prstGeom prst="rect">
            <a:avLst/>
          </a:prstGeom>
          <a:no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mn-lt"/>
                <a:ea typeface="+mn-ea"/>
                <a:cs typeface="+mn-cs"/>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vl6pPr marL="2514600" lvl="5"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6pPr>
            <a:lvl7pPr marL="2971800" lvl="6"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7pPr>
            <a:lvl8pPr marL="3429000" lvl="7"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8pPr>
            <a:lvl9pPr marL="3886200" lvl="8"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9pPr>
          </a:lstStyle>
          <a:p>
            <a:r>
              <a:rPr lang="zh-CN" altLang="en-US" sz="3200" dirty="0">
                <a:latin typeface="楷体_GB2312" charset="-122"/>
                <a:ea typeface="楷体_GB2312" charset="-122"/>
              </a:rPr>
              <a:t>产生错误的基本原因有</a:t>
            </a:r>
            <a:r>
              <a:rPr lang="en-US" altLang="zh-CN" sz="3200" dirty="0">
                <a:latin typeface="楷体_GB2312" charset="-122"/>
                <a:ea typeface="楷体_GB2312" charset="-122"/>
              </a:rPr>
              <a:t>8</a:t>
            </a:r>
            <a:r>
              <a:rPr lang="zh-CN" altLang="en-US" sz="3200" dirty="0">
                <a:latin typeface="楷体_GB2312" charset="-122"/>
                <a:ea typeface="楷体_GB2312" charset="-122"/>
              </a:rPr>
              <a:t>个</a:t>
            </a:r>
            <a:endParaRPr lang="zh-CN" altLang="en-US" sz="3200" dirty="0">
              <a:latin typeface="楷体_GB2312" charset="-122"/>
              <a:ea typeface="楷体_GB2312" charset="-122"/>
            </a:endParaRPr>
          </a:p>
        </p:txBody>
      </p:sp>
      <p:sp>
        <p:nvSpPr>
          <p:cNvPr id="1328131" name="矩形 1328130"/>
          <p:cNvSpPr/>
          <p:nvPr/>
        </p:nvSpPr>
        <p:spPr>
          <a:xfrm>
            <a:off x="2152333" y="2297430"/>
            <a:ext cx="5184775" cy="1008063"/>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dirty="0">
                <a:latin typeface="楷体_GB2312" charset="-122"/>
              </a:rPr>
              <a:t>    </a:t>
            </a:r>
            <a:r>
              <a:rPr lang="zh-CN" altLang="en-US" dirty="0">
                <a:latin typeface="楷体_GB2312" charset="-122"/>
              </a:rPr>
              <a:t>即忘记了某一个作业步骤，比如忘记在上螺丝之前先装上垫片。</a:t>
            </a:r>
            <a:endParaRPr lang="zh-CN" altLang="en-US" dirty="0">
              <a:latin typeface="楷体_GB2312" charset="-122"/>
            </a:endParaRPr>
          </a:p>
        </p:txBody>
      </p:sp>
      <p:sp>
        <p:nvSpPr>
          <p:cNvPr id="1328132" name="文本框 1328131"/>
          <p:cNvSpPr txBox="1"/>
          <p:nvPr/>
        </p:nvSpPr>
        <p:spPr>
          <a:xfrm>
            <a:off x="2152333" y="1692910"/>
            <a:ext cx="2447925" cy="518160"/>
          </a:xfrm>
          <a:prstGeom prst="rect">
            <a:avLst/>
          </a:prstGeom>
          <a:noFill/>
          <a:ln w="9525">
            <a:noFill/>
          </a:ln>
        </p:spPr>
        <p:txBody>
          <a:bodyPr>
            <a:spAutoFit/>
          </a:bodyPr>
          <a:lstStyle/>
          <a:p>
            <a:pPr lvl="0">
              <a:spcBef>
                <a:spcPct val="50000"/>
              </a:spcBef>
            </a:pPr>
            <a:r>
              <a:rPr lang="zh-CN" altLang="en-US" sz="2800" b="1" dirty="0">
                <a:solidFill>
                  <a:srgbClr val="FF0000"/>
                </a:solidFill>
                <a:latin typeface="楷体_GB2312" charset="-122"/>
                <a:ea typeface="楷体_GB2312" charset="-122"/>
              </a:rPr>
              <a:t>（</a:t>
            </a:r>
            <a:r>
              <a:rPr lang="en-US" altLang="zh-CN" sz="2800" b="1" dirty="0">
                <a:solidFill>
                  <a:srgbClr val="FF0000"/>
                </a:solidFill>
                <a:latin typeface="楷体_GB2312" charset="-122"/>
                <a:ea typeface="楷体_GB2312" charset="-122"/>
              </a:rPr>
              <a:t>1</a:t>
            </a:r>
            <a:r>
              <a:rPr lang="zh-CN" altLang="en-US" sz="2800" b="1" dirty="0">
                <a:solidFill>
                  <a:srgbClr val="FF0000"/>
                </a:solidFill>
                <a:latin typeface="楷体_GB2312" charset="-122"/>
                <a:ea typeface="楷体_GB2312" charset="-122"/>
              </a:rPr>
              <a:t>）忘记</a:t>
            </a:r>
            <a:endParaRPr lang="zh-TW" altLang="en-US" sz="2800" b="1">
              <a:solidFill>
                <a:srgbClr val="FF0000"/>
              </a:solidFill>
              <a:latin typeface="楷体_GB2312" charset="-122"/>
              <a:ea typeface="楷体_GB2312" charset="-122"/>
            </a:endParaRPr>
          </a:p>
        </p:txBody>
      </p:sp>
      <p:pic>
        <p:nvPicPr>
          <p:cNvPr id="1328134" name="图片 1328133" descr="思考"/>
          <p:cNvPicPr>
            <a:picLocks noChangeAspect="1"/>
          </p:cNvPicPr>
          <p:nvPr/>
        </p:nvPicPr>
        <p:blipFill>
          <a:blip r:embed="rId1"/>
          <a:stretch>
            <a:fillRect/>
          </a:stretch>
        </p:blipFill>
        <p:spPr>
          <a:xfrm>
            <a:off x="8111808" y="1408113"/>
            <a:ext cx="2514600" cy="3981450"/>
          </a:xfrm>
          <a:prstGeom prst="rect">
            <a:avLst/>
          </a:prstGeom>
          <a:noFill/>
          <a:ln w="9525">
            <a:noFill/>
          </a:ln>
        </p:spPr>
      </p:pic>
      <p:grpSp>
        <p:nvGrpSpPr>
          <p:cNvPr id="1328347" name="组合 1328346"/>
          <p:cNvGrpSpPr/>
          <p:nvPr/>
        </p:nvGrpSpPr>
        <p:grpSpPr>
          <a:xfrm>
            <a:off x="1165958" y="3805555"/>
            <a:ext cx="8257345" cy="2291025"/>
            <a:chOff x="43" y="2568"/>
            <a:chExt cx="3842" cy="1086"/>
          </a:xfrm>
        </p:grpSpPr>
        <p:sp>
          <p:nvSpPr>
            <p:cNvPr id="1328137" name="矩形 1328136"/>
            <p:cNvSpPr>
              <a:spLocks noChangeAspect="1"/>
            </p:cNvSpPr>
            <p:nvPr/>
          </p:nvSpPr>
          <p:spPr>
            <a:xfrm>
              <a:off x="43" y="3454"/>
              <a:ext cx="3842" cy="200"/>
            </a:xfrm>
            <a:prstGeom prst="rect">
              <a:avLst/>
            </a:prstGeom>
            <a:noFill/>
            <a:ln w="9525">
              <a:noFill/>
            </a:ln>
          </p:spPr>
          <p:txBody>
            <a:bodyPr lIns="0" tIns="10800" rIns="0" bIns="10800"/>
            <a:lstStyle/>
            <a:p>
              <a:pPr lvl="0" algn="just"/>
              <a:r>
                <a:rPr lang="en-US" altLang="zh-CN" sz="2400" b="1" dirty="0">
                  <a:solidFill>
                    <a:srgbClr val="000000"/>
                  </a:solidFill>
                  <a:latin typeface="楷体_GB2312" charset="-122"/>
                  <a:ea typeface="楷体_GB2312" charset="-122"/>
                </a:rPr>
                <a:t>    </a:t>
              </a:r>
              <a:r>
                <a:rPr lang="zh-CN" altLang="en-US" sz="2400" b="1" dirty="0">
                  <a:solidFill>
                    <a:srgbClr val="000000"/>
                  </a:solidFill>
                  <a:latin typeface="楷体_GB2312" charset="-122"/>
                  <a:ea typeface="楷体_GB2312" charset="-122"/>
                </a:rPr>
                <a:t>在装配过程中，锁紧垫圈经常被遗漏，没有锁紧垫圈螺栓就会松开</a:t>
              </a:r>
              <a:endParaRPr lang="zh-CN" altLang="en-US" sz="2400" b="1" dirty="0">
                <a:solidFill>
                  <a:srgbClr val="000000"/>
                </a:solidFill>
                <a:latin typeface="楷体_GB2312" charset="-122"/>
                <a:ea typeface="楷体_GB2312" charset="-122"/>
              </a:endParaRPr>
            </a:p>
          </p:txBody>
        </p:sp>
        <p:grpSp>
          <p:nvGrpSpPr>
            <p:cNvPr id="1328344" name="组合 1328343"/>
            <p:cNvGrpSpPr/>
            <p:nvPr/>
          </p:nvGrpSpPr>
          <p:grpSpPr>
            <a:xfrm>
              <a:off x="703" y="2568"/>
              <a:ext cx="1950" cy="857"/>
              <a:chOff x="656" y="3117"/>
              <a:chExt cx="1174" cy="857"/>
            </a:xfrm>
          </p:grpSpPr>
          <p:sp>
            <p:nvSpPr>
              <p:cNvPr id="1328150" name="矩形 1328149"/>
              <p:cNvSpPr>
                <a:spLocks noChangeAspect="1"/>
              </p:cNvSpPr>
              <p:nvPr/>
            </p:nvSpPr>
            <p:spPr>
              <a:xfrm>
                <a:off x="664" y="3117"/>
                <a:ext cx="927" cy="136"/>
              </a:xfrm>
              <a:prstGeom prst="rect">
                <a:avLst/>
              </a:prstGeom>
              <a:noFill/>
              <a:ln w="9525">
                <a:noFill/>
              </a:ln>
            </p:spPr>
            <p:txBody>
              <a:bodyPr lIns="92075" tIns="46038" rIns="92075" bIns="46038"/>
              <a:lstStyle/>
              <a:p>
                <a:pPr marL="342900" lvl="0" indent="-342900" algn="ctr"/>
                <a:r>
                  <a:rPr lang="zh-CN" altLang="en-US" sz="2400" b="1" dirty="0">
                    <a:solidFill>
                      <a:srgbClr val="000000"/>
                    </a:solidFill>
                    <a:latin typeface="楷体_GB2312" charset="-122"/>
                    <a:ea typeface="楷体_GB2312" charset="-122"/>
                  </a:rPr>
                  <a:t>遗漏的垫圈</a:t>
                </a:r>
                <a:endParaRPr lang="zh-CN" altLang="en-US" sz="2400" b="1" dirty="0">
                  <a:solidFill>
                    <a:srgbClr val="000000"/>
                  </a:solidFill>
                  <a:latin typeface="楷体_GB2312" charset="-122"/>
                  <a:ea typeface="楷体_GB2312" charset="-122"/>
                </a:endParaRPr>
              </a:p>
            </p:txBody>
          </p:sp>
          <p:grpSp>
            <p:nvGrpSpPr>
              <p:cNvPr id="1328151" name="组合 1328150"/>
              <p:cNvGrpSpPr>
                <a:grpSpLocks noChangeAspect="1"/>
              </p:cNvGrpSpPr>
              <p:nvPr/>
            </p:nvGrpSpPr>
            <p:grpSpPr>
              <a:xfrm>
                <a:off x="656" y="3274"/>
                <a:ext cx="1174" cy="700"/>
                <a:chOff x="323" y="1824"/>
                <a:chExt cx="1645" cy="1280"/>
              </a:xfrm>
            </p:grpSpPr>
            <p:sp>
              <p:nvSpPr>
                <p:cNvPr id="1328152" name="直接连接符 1328151"/>
                <p:cNvSpPr>
                  <a:spLocks noChangeAspect="1"/>
                </p:cNvSpPr>
                <p:nvPr/>
              </p:nvSpPr>
              <p:spPr>
                <a:xfrm>
                  <a:off x="1248" y="1824"/>
                  <a:ext cx="327" cy="460"/>
                </a:xfrm>
                <a:prstGeom prst="line">
                  <a:avLst/>
                </a:prstGeom>
                <a:ln w="12699" cap="flat" cmpd="sng">
                  <a:solidFill>
                    <a:srgbClr val="000000"/>
                  </a:solidFill>
                  <a:prstDash val="solid"/>
                  <a:headEnd type="none" w="sm" len="sm"/>
                  <a:tailEnd type="stealth" w="med" len="lg"/>
                </a:ln>
              </p:spPr>
            </p:sp>
            <p:sp>
              <p:nvSpPr>
                <p:cNvPr id="1328153" name="矩形 1328152"/>
                <p:cNvSpPr>
                  <a:spLocks noChangeAspect="1"/>
                </p:cNvSpPr>
                <p:nvPr/>
              </p:nvSpPr>
              <p:spPr>
                <a:xfrm>
                  <a:off x="1710" y="1872"/>
                  <a:ext cx="142" cy="1110"/>
                </a:xfrm>
                <a:prstGeom prst="rect">
                  <a:avLst/>
                </a:prstGeom>
                <a:solidFill>
                  <a:srgbClr val="66FF33"/>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54" name="矩形 1328153"/>
                <p:cNvSpPr>
                  <a:spLocks noChangeAspect="1"/>
                </p:cNvSpPr>
                <p:nvPr/>
              </p:nvSpPr>
              <p:spPr>
                <a:xfrm>
                  <a:off x="323" y="2828"/>
                  <a:ext cx="1380" cy="154"/>
                </a:xfrm>
                <a:prstGeom prst="rect">
                  <a:avLst/>
                </a:prstGeom>
                <a:solidFill>
                  <a:srgbClr val="66FF33"/>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grpSp>
              <p:nvGrpSpPr>
                <p:cNvPr id="1328155" name="组合 1328154"/>
                <p:cNvGrpSpPr>
                  <a:grpSpLocks noChangeAspect="1"/>
                </p:cNvGrpSpPr>
                <p:nvPr/>
              </p:nvGrpSpPr>
              <p:grpSpPr>
                <a:xfrm>
                  <a:off x="1275" y="2648"/>
                  <a:ext cx="224" cy="81"/>
                  <a:chOff x="1440" y="2547"/>
                  <a:chExt cx="264" cy="99"/>
                </a:xfrm>
              </p:grpSpPr>
              <p:sp>
                <p:nvSpPr>
                  <p:cNvPr id="1328156" name="直接连接符 1328155"/>
                  <p:cNvSpPr>
                    <a:spLocks noChangeAspect="1"/>
                  </p:cNvSpPr>
                  <p:nvPr/>
                </p:nvSpPr>
                <p:spPr>
                  <a:xfrm flipH="1">
                    <a:off x="1548" y="2618"/>
                    <a:ext cx="28" cy="21"/>
                  </a:xfrm>
                  <a:prstGeom prst="line">
                    <a:avLst/>
                  </a:prstGeom>
                  <a:ln w="12699" cap="flat" cmpd="sng">
                    <a:solidFill>
                      <a:srgbClr val="000000"/>
                    </a:solidFill>
                    <a:prstDash val="solid"/>
                    <a:headEnd type="none" w="sm" len="sm"/>
                    <a:tailEnd type="none" w="sm" len="sm"/>
                  </a:ln>
                </p:spPr>
              </p:sp>
              <p:grpSp>
                <p:nvGrpSpPr>
                  <p:cNvPr id="1328157" name="组合 1328156"/>
                  <p:cNvGrpSpPr>
                    <a:grpSpLocks noChangeAspect="1"/>
                  </p:cNvGrpSpPr>
                  <p:nvPr/>
                </p:nvGrpSpPr>
                <p:grpSpPr>
                  <a:xfrm>
                    <a:off x="1453" y="2547"/>
                    <a:ext cx="234" cy="73"/>
                    <a:chOff x="1453" y="2547"/>
                    <a:chExt cx="234" cy="73"/>
                  </a:xfrm>
                </p:grpSpPr>
                <p:sp>
                  <p:nvSpPr>
                    <p:cNvPr id="1328158" name="矩形 1328157"/>
                    <p:cNvSpPr>
                      <a:spLocks noChangeAspect="1"/>
                    </p:cNvSpPr>
                    <p:nvPr/>
                  </p:nvSpPr>
                  <p:spPr>
                    <a:xfrm>
                      <a:off x="1453" y="2549"/>
                      <a:ext cx="234" cy="67"/>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59" name="直接连接符 1328158"/>
                    <p:cNvSpPr>
                      <a:spLocks noChangeAspect="1"/>
                    </p:cNvSpPr>
                    <p:nvPr/>
                  </p:nvSpPr>
                  <p:spPr>
                    <a:xfrm>
                      <a:off x="1571" y="2547"/>
                      <a:ext cx="0" cy="71"/>
                    </a:xfrm>
                    <a:prstGeom prst="line">
                      <a:avLst/>
                    </a:prstGeom>
                    <a:ln w="12699" cap="flat" cmpd="sng">
                      <a:solidFill>
                        <a:srgbClr val="000000"/>
                      </a:solidFill>
                      <a:prstDash val="solid"/>
                      <a:headEnd type="none" w="sm" len="sm"/>
                      <a:tailEnd type="none" w="sm" len="sm"/>
                    </a:ln>
                  </p:spPr>
                </p:sp>
                <p:sp>
                  <p:nvSpPr>
                    <p:cNvPr id="1328160" name="直接连接符 1328159"/>
                    <p:cNvSpPr>
                      <a:spLocks noChangeAspect="1"/>
                    </p:cNvSpPr>
                    <p:nvPr/>
                  </p:nvSpPr>
                  <p:spPr>
                    <a:xfrm>
                      <a:off x="1511" y="2548"/>
                      <a:ext cx="0" cy="72"/>
                    </a:xfrm>
                    <a:prstGeom prst="line">
                      <a:avLst/>
                    </a:prstGeom>
                    <a:ln w="12699" cap="flat" cmpd="sng">
                      <a:solidFill>
                        <a:srgbClr val="000000"/>
                      </a:solidFill>
                      <a:prstDash val="solid"/>
                      <a:headEnd type="none" w="sm" len="sm"/>
                      <a:tailEnd type="none" w="sm" len="sm"/>
                    </a:ln>
                  </p:spPr>
                </p:sp>
                <p:sp>
                  <p:nvSpPr>
                    <p:cNvPr id="1328161" name="直接连接符 1328160"/>
                    <p:cNvSpPr>
                      <a:spLocks noChangeAspect="1"/>
                    </p:cNvSpPr>
                    <p:nvPr/>
                  </p:nvSpPr>
                  <p:spPr>
                    <a:xfrm>
                      <a:off x="1629" y="2547"/>
                      <a:ext cx="0" cy="71"/>
                    </a:xfrm>
                    <a:prstGeom prst="line">
                      <a:avLst/>
                    </a:prstGeom>
                    <a:ln w="12699" cap="flat" cmpd="sng">
                      <a:solidFill>
                        <a:srgbClr val="000000"/>
                      </a:solidFill>
                      <a:prstDash val="solid"/>
                      <a:headEnd type="none" w="sm" len="sm"/>
                      <a:tailEnd type="none" w="sm" len="sm"/>
                    </a:ln>
                  </p:spPr>
                </p:sp>
              </p:grpSp>
              <p:sp>
                <p:nvSpPr>
                  <p:cNvPr id="1328162" name="矩形 1328161"/>
                  <p:cNvSpPr>
                    <a:spLocks noChangeAspect="1"/>
                  </p:cNvSpPr>
                  <p:nvPr/>
                </p:nvSpPr>
                <p:spPr>
                  <a:xfrm>
                    <a:off x="1440" y="2619"/>
                    <a:ext cx="264" cy="27"/>
                  </a:xfrm>
                  <a:prstGeom prst="rect">
                    <a:avLst/>
                  </a:prstGeom>
                  <a:solidFill>
                    <a:srgbClr val="FFFF00"/>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grpSp>
            <p:grpSp>
              <p:nvGrpSpPr>
                <p:cNvPr id="1328163" name="组合 1328162"/>
                <p:cNvGrpSpPr>
                  <a:grpSpLocks noChangeAspect="1"/>
                </p:cNvGrpSpPr>
                <p:nvPr/>
              </p:nvGrpSpPr>
              <p:grpSpPr>
                <a:xfrm>
                  <a:off x="1286" y="2984"/>
                  <a:ext cx="199" cy="120"/>
                  <a:chOff x="1453" y="2957"/>
                  <a:chExt cx="234" cy="147"/>
                </a:xfrm>
              </p:grpSpPr>
              <p:sp>
                <p:nvSpPr>
                  <p:cNvPr id="1328164" name="矩形 1328163"/>
                  <p:cNvSpPr>
                    <a:spLocks noChangeAspect="1"/>
                  </p:cNvSpPr>
                  <p:nvPr/>
                </p:nvSpPr>
                <p:spPr>
                  <a:xfrm>
                    <a:off x="1550" y="2961"/>
                    <a:ext cx="45" cy="142"/>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65" name="直接连接符 1328164"/>
                  <p:cNvSpPr>
                    <a:spLocks noChangeAspect="1"/>
                  </p:cNvSpPr>
                  <p:nvPr/>
                </p:nvSpPr>
                <p:spPr>
                  <a:xfrm flipH="1">
                    <a:off x="1548" y="2986"/>
                    <a:ext cx="47" cy="38"/>
                  </a:xfrm>
                  <a:prstGeom prst="line">
                    <a:avLst/>
                  </a:prstGeom>
                  <a:ln w="12699" cap="flat" cmpd="sng">
                    <a:solidFill>
                      <a:srgbClr val="000000"/>
                    </a:solidFill>
                    <a:prstDash val="solid"/>
                    <a:headEnd type="none" w="sm" len="sm"/>
                    <a:tailEnd type="none" w="sm" len="sm"/>
                  </a:ln>
                </p:spPr>
              </p:sp>
              <p:sp>
                <p:nvSpPr>
                  <p:cNvPr id="1328166" name="直接连接符 1328165"/>
                  <p:cNvSpPr>
                    <a:spLocks noChangeAspect="1"/>
                  </p:cNvSpPr>
                  <p:nvPr/>
                </p:nvSpPr>
                <p:spPr>
                  <a:xfrm flipH="1">
                    <a:off x="1547" y="3022"/>
                    <a:ext cx="47" cy="38"/>
                  </a:xfrm>
                  <a:prstGeom prst="line">
                    <a:avLst/>
                  </a:prstGeom>
                  <a:ln w="12699" cap="flat" cmpd="sng">
                    <a:solidFill>
                      <a:srgbClr val="000000"/>
                    </a:solidFill>
                    <a:prstDash val="solid"/>
                    <a:headEnd type="none" w="sm" len="sm"/>
                    <a:tailEnd type="none" w="sm" len="sm"/>
                  </a:ln>
                </p:spPr>
              </p:sp>
              <p:sp>
                <p:nvSpPr>
                  <p:cNvPr id="1328167" name="直接连接符 1328166"/>
                  <p:cNvSpPr>
                    <a:spLocks noChangeAspect="1"/>
                  </p:cNvSpPr>
                  <p:nvPr/>
                </p:nvSpPr>
                <p:spPr>
                  <a:xfrm flipH="1">
                    <a:off x="1551" y="3053"/>
                    <a:ext cx="48" cy="38"/>
                  </a:xfrm>
                  <a:prstGeom prst="line">
                    <a:avLst/>
                  </a:prstGeom>
                  <a:ln w="12699" cap="flat" cmpd="sng">
                    <a:solidFill>
                      <a:srgbClr val="000000"/>
                    </a:solidFill>
                    <a:prstDash val="solid"/>
                    <a:headEnd type="none" w="sm" len="sm"/>
                    <a:tailEnd type="none" w="sm" len="sm"/>
                  </a:ln>
                </p:spPr>
              </p:sp>
              <p:sp>
                <p:nvSpPr>
                  <p:cNvPr id="1328168" name="直接连接符 1328167"/>
                  <p:cNvSpPr>
                    <a:spLocks noChangeAspect="1"/>
                  </p:cNvSpPr>
                  <p:nvPr/>
                </p:nvSpPr>
                <p:spPr>
                  <a:xfrm flipH="1">
                    <a:off x="1581" y="3089"/>
                    <a:ext cx="16" cy="15"/>
                  </a:xfrm>
                  <a:prstGeom prst="line">
                    <a:avLst/>
                  </a:prstGeom>
                  <a:ln w="12699" cap="flat" cmpd="sng">
                    <a:solidFill>
                      <a:srgbClr val="000000"/>
                    </a:solidFill>
                    <a:prstDash val="solid"/>
                    <a:headEnd type="none" w="sm" len="sm"/>
                    <a:tailEnd type="none" w="sm" len="sm"/>
                  </a:ln>
                </p:spPr>
              </p:sp>
              <p:grpSp>
                <p:nvGrpSpPr>
                  <p:cNvPr id="1328169" name="组合 1328168"/>
                  <p:cNvGrpSpPr>
                    <a:grpSpLocks noChangeAspect="1"/>
                  </p:cNvGrpSpPr>
                  <p:nvPr/>
                </p:nvGrpSpPr>
                <p:grpSpPr>
                  <a:xfrm>
                    <a:off x="1453" y="2957"/>
                    <a:ext cx="234" cy="72"/>
                    <a:chOff x="1453" y="2957"/>
                    <a:chExt cx="234" cy="72"/>
                  </a:xfrm>
                </p:grpSpPr>
                <p:sp>
                  <p:nvSpPr>
                    <p:cNvPr id="1328170" name="矩形 1328169"/>
                    <p:cNvSpPr>
                      <a:spLocks noChangeAspect="1"/>
                    </p:cNvSpPr>
                    <p:nvPr/>
                  </p:nvSpPr>
                  <p:spPr>
                    <a:xfrm>
                      <a:off x="1453" y="2959"/>
                      <a:ext cx="234" cy="66"/>
                    </a:xfrm>
                    <a:prstGeom prst="rect">
                      <a:avLst/>
                    </a:prstGeom>
                    <a:solidFill>
                      <a:srgbClr val="3333CC"/>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71" name="直接连接符 1328170"/>
                    <p:cNvSpPr>
                      <a:spLocks noChangeAspect="1"/>
                    </p:cNvSpPr>
                    <p:nvPr/>
                  </p:nvSpPr>
                  <p:spPr>
                    <a:xfrm>
                      <a:off x="1571" y="2957"/>
                      <a:ext cx="0" cy="70"/>
                    </a:xfrm>
                    <a:prstGeom prst="line">
                      <a:avLst/>
                    </a:prstGeom>
                    <a:ln w="12699" cap="flat" cmpd="sng">
                      <a:solidFill>
                        <a:srgbClr val="000000"/>
                      </a:solidFill>
                      <a:prstDash val="solid"/>
                      <a:headEnd type="none" w="sm" len="sm"/>
                      <a:tailEnd type="none" w="sm" len="sm"/>
                    </a:ln>
                  </p:spPr>
                </p:sp>
                <p:sp>
                  <p:nvSpPr>
                    <p:cNvPr id="1328172" name="直接连接符 1328171"/>
                    <p:cNvSpPr>
                      <a:spLocks noChangeAspect="1"/>
                    </p:cNvSpPr>
                    <p:nvPr/>
                  </p:nvSpPr>
                  <p:spPr>
                    <a:xfrm>
                      <a:off x="1511" y="2958"/>
                      <a:ext cx="0" cy="71"/>
                    </a:xfrm>
                    <a:prstGeom prst="line">
                      <a:avLst/>
                    </a:prstGeom>
                    <a:ln w="12699" cap="flat" cmpd="sng">
                      <a:solidFill>
                        <a:srgbClr val="000000"/>
                      </a:solidFill>
                      <a:prstDash val="solid"/>
                      <a:headEnd type="none" w="sm" len="sm"/>
                      <a:tailEnd type="none" w="sm" len="sm"/>
                    </a:ln>
                  </p:spPr>
                </p:sp>
                <p:sp>
                  <p:nvSpPr>
                    <p:cNvPr id="1328173" name="直接连接符 1328172"/>
                    <p:cNvSpPr>
                      <a:spLocks noChangeAspect="1"/>
                    </p:cNvSpPr>
                    <p:nvPr/>
                  </p:nvSpPr>
                  <p:spPr>
                    <a:xfrm>
                      <a:off x="1629" y="2957"/>
                      <a:ext cx="0" cy="70"/>
                    </a:xfrm>
                    <a:prstGeom prst="line">
                      <a:avLst/>
                    </a:prstGeom>
                    <a:ln w="12699" cap="flat" cmpd="sng">
                      <a:solidFill>
                        <a:srgbClr val="000000"/>
                      </a:solidFill>
                      <a:prstDash val="solid"/>
                      <a:headEnd type="none" w="sm" len="sm"/>
                      <a:tailEnd type="none" w="sm" len="sm"/>
                    </a:ln>
                  </p:spPr>
                </p:sp>
              </p:grpSp>
            </p:grpSp>
            <p:grpSp>
              <p:nvGrpSpPr>
                <p:cNvPr id="1328174" name="组合 1328173"/>
                <p:cNvGrpSpPr>
                  <a:grpSpLocks noChangeAspect="1"/>
                </p:cNvGrpSpPr>
                <p:nvPr/>
              </p:nvGrpSpPr>
              <p:grpSpPr>
                <a:xfrm>
                  <a:off x="706" y="2655"/>
                  <a:ext cx="225" cy="81"/>
                  <a:chOff x="773" y="2547"/>
                  <a:chExt cx="264" cy="99"/>
                </a:xfrm>
              </p:grpSpPr>
              <p:sp>
                <p:nvSpPr>
                  <p:cNvPr id="1328175" name="直接连接符 1328174"/>
                  <p:cNvSpPr>
                    <a:spLocks noChangeAspect="1"/>
                  </p:cNvSpPr>
                  <p:nvPr/>
                </p:nvSpPr>
                <p:spPr>
                  <a:xfrm flipH="1">
                    <a:off x="882" y="2618"/>
                    <a:ext cx="27" cy="21"/>
                  </a:xfrm>
                  <a:prstGeom prst="line">
                    <a:avLst/>
                  </a:prstGeom>
                  <a:ln w="12699" cap="flat" cmpd="sng">
                    <a:solidFill>
                      <a:srgbClr val="000000"/>
                    </a:solidFill>
                    <a:prstDash val="solid"/>
                    <a:headEnd type="none" w="sm" len="sm"/>
                    <a:tailEnd type="none" w="sm" len="sm"/>
                  </a:ln>
                </p:spPr>
              </p:sp>
              <p:grpSp>
                <p:nvGrpSpPr>
                  <p:cNvPr id="1328176" name="组合 1328175"/>
                  <p:cNvGrpSpPr>
                    <a:grpSpLocks noChangeAspect="1"/>
                  </p:cNvGrpSpPr>
                  <p:nvPr/>
                </p:nvGrpSpPr>
                <p:grpSpPr>
                  <a:xfrm>
                    <a:off x="786" y="2547"/>
                    <a:ext cx="234" cy="73"/>
                    <a:chOff x="786" y="2547"/>
                    <a:chExt cx="234" cy="73"/>
                  </a:xfrm>
                </p:grpSpPr>
                <p:sp>
                  <p:nvSpPr>
                    <p:cNvPr id="1328177" name="矩形 1328176"/>
                    <p:cNvSpPr>
                      <a:spLocks noChangeAspect="1"/>
                    </p:cNvSpPr>
                    <p:nvPr/>
                  </p:nvSpPr>
                  <p:spPr>
                    <a:xfrm>
                      <a:off x="786" y="2549"/>
                      <a:ext cx="234" cy="67"/>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78" name="直接连接符 1328177"/>
                    <p:cNvSpPr>
                      <a:spLocks noChangeAspect="1"/>
                    </p:cNvSpPr>
                    <p:nvPr/>
                  </p:nvSpPr>
                  <p:spPr>
                    <a:xfrm>
                      <a:off x="904" y="2547"/>
                      <a:ext cx="0" cy="71"/>
                    </a:xfrm>
                    <a:prstGeom prst="line">
                      <a:avLst/>
                    </a:prstGeom>
                    <a:ln w="12699" cap="flat" cmpd="sng">
                      <a:solidFill>
                        <a:srgbClr val="000000"/>
                      </a:solidFill>
                      <a:prstDash val="solid"/>
                      <a:headEnd type="none" w="sm" len="sm"/>
                      <a:tailEnd type="none" w="sm" len="sm"/>
                    </a:ln>
                  </p:spPr>
                </p:sp>
                <p:sp>
                  <p:nvSpPr>
                    <p:cNvPr id="1328179" name="直接连接符 1328178"/>
                    <p:cNvSpPr>
                      <a:spLocks noChangeAspect="1"/>
                    </p:cNvSpPr>
                    <p:nvPr/>
                  </p:nvSpPr>
                  <p:spPr>
                    <a:xfrm>
                      <a:off x="845" y="2548"/>
                      <a:ext cx="0" cy="72"/>
                    </a:xfrm>
                    <a:prstGeom prst="line">
                      <a:avLst/>
                    </a:prstGeom>
                    <a:ln w="12699" cap="flat" cmpd="sng">
                      <a:solidFill>
                        <a:srgbClr val="000000"/>
                      </a:solidFill>
                      <a:prstDash val="solid"/>
                      <a:headEnd type="none" w="sm" len="sm"/>
                      <a:tailEnd type="none" w="sm" len="sm"/>
                    </a:ln>
                  </p:spPr>
                </p:sp>
                <p:sp>
                  <p:nvSpPr>
                    <p:cNvPr id="1328180" name="直接连接符 1328179"/>
                    <p:cNvSpPr>
                      <a:spLocks noChangeAspect="1"/>
                    </p:cNvSpPr>
                    <p:nvPr/>
                  </p:nvSpPr>
                  <p:spPr>
                    <a:xfrm>
                      <a:off x="962" y="2547"/>
                      <a:ext cx="0" cy="71"/>
                    </a:xfrm>
                    <a:prstGeom prst="line">
                      <a:avLst/>
                    </a:prstGeom>
                    <a:ln w="12699" cap="flat" cmpd="sng">
                      <a:solidFill>
                        <a:srgbClr val="000000"/>
                      </a:solidFill>
                      <a:prstDash val="solid"/>
                      <a:headEnd type="none" w="sm" len="sm"/>
                      <a:tailEnd type="none" w="sm" len="sm"/>
                    </a:ln>
                  </p:spPr>
                </p:sp>
              </p:grpSp>
              <p:sp>
                <p:nvSpPr>
                  <p:cNvPr id="1328181" name="矩形 1328180"/>
                  <p:cNvSpPr>
                    <a:spLocks noChangeAspect="1"/>
                  </p:cNvSpPr>
                  <p:nvPr/>
                </p:nvSpPr>
                <p:spPr>
                  <a:xfrm>
                    <a:off x="773" y="2619"/>
                    <a:ext cx="264" cy="27"/>
                  </a:xfrm>
                  <a:prstGeom prst="rect">
                    <a:avLst/>
                  </a:prstGeom>
                  <a:solidFill>
                    <a:srgbClr val="FFFF00"/>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grpSp>
            <p:grpSp>
              <p:nvGrpSpPr>
                <p:cNvPr id="1328182" name="组合 1328181"/>
                <p:cNvGrpSpPr>
                  <a:grpSpLocks noChangeAspect="1"/>
                </p:cNvGrpSpPr>
                <p:nvPr/>
              </p:nvGrpSpPr>
              <p:grpSpPr>
                <a:xfrm>
                  <a:off x="717" y="2984"/>
                  <a:ext cx="200" cy="120"/>
                  <a:chOff x="786" y="2957"/>
                  <a:chExt cx="234" cy="147"/>
                </a:xfrm>
              </p:grpSpPr>
              <p:sp>
                <p:nvSpPr>
                  <p:cNvPr id="1328183" name="矩形 1328182"/>
                  <p:cNvSpPr>
                    <a:spLocks noChangeAspect="1"/>
                  </p:cNvSpPr>
                  <p:nvPr/>
                </p:nvSpPr>
                <p:spPr>
                  <a:xfrm>
                    <a:off x="883" y="2961"/>
                    <a:ext cx="45" cy="142"/>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84" name="直接连接符 1328183"/>
                  <p:cNvSpPr>
                    <a:spLocks noChangeAspect="1"/>
                  </p:cNvSpPr>
                  <p:nvPr/>
                </p:nvSpPr>
                <p:spPr>
                  <a:xfrm flipH="1">
                    <a:off x="882" y="2986"/>
                    <a:ext cx="46" cy="38"/>
                  </a:xfrm>
                  <a:prstGeom prst="line">
                    <a:avLst/>
                  </a:prstGeom>
                  <a:ln w="12699" cap="flat" cmpd="sng">
                    <a:solidFill>
                      <a:srgbClr val="000000"/>
                    </a:solidFill>
                    <a:prstDash val="solid"/>
                    <a:headEnd type="none" w="sm" len="sm"/>
                    <a:tailEnd type="none" w="sm" len="sm"/>
                  </a:ln>
                </p:spPr>
              </p:sp>
              <p:sp>
                <p:nvSpPr>
                  <p:cNvPr id="1328185" name="直接连接符 1328184"/>
                  <p:cNvSpPr>
                    <a:spLocks noChangeAspect="1"/>
                  </p:cNvSpPr>
                  <p:nvPr/>
                </p:nvSpPr>
                <p:spPr>
                  <a:xfrm flipH="1">
                    <a:off x="880" y="3022"/>
                    <a:ext cx="47" cy="38"/>
                  </a:xfrm>
                  <a:prstGeom prst="line">
                    <a:avLst/>
                  </a:prstGeom>
                  <a:ln w="12699" cap="flat" cmpd="sng">
                    <a:solidFill>
                      <a:srgbClr val="000000"/>
                    </a:solidFill>
                    <a:prstDash val="solid"/>
                    <a:headEnd type="none" w="sm" len="sm"/>
                    <a:tailEnd type="none" w="sm" len="sm"/>
                  </a:ln>
                </p:spPr>
              </p:sp>
              <p:sp>
                <p:nvSpPr>
                  <p:cNvPr id="1328186" name="直接连接符 1328185"/>
                  <p:cNvSpPr>
                    <a:spLocks noChangeAspect="1"/>
                  </p:cNvSpPr>
                  <p:nvPr/>
                </p:nvSpPr>
                <p:spPr>
                  <a:xfrm flipH="1">
                    <a:off x="884" y="3053"/>
                    <a:ext cx="48" cy="38"/>
                  </a:xfrm>
                  <a:prstGeom prst="line">
                    <a:avLst/>
                  </a:prstGeom>
                  <a:ln w="12699" cap="flat" cmpd="sng">
                    <a:solidFill>
                      <a:srgbClr val="000000"/>
                    </a:solidFill>
                    <a:prstDash val="solid"/>
                    <a:headEnd type="none" w="sm" len="sm"/>
                    <a:tailEnd type="none" w="sm" len="sm"/>
                  </a:ln>
                </p:spPr>
              </p:sp>
              <p:sp>
                <p:nvSpPr>
                  <p:cNvPr id="1328187" name="直接连接符 1328186"/>
                  <p:cNvSpPr>
                    <a:spLocks noChangeAspect="1"/>
                  </p:cNvSpPr>
                  <p:nvPr/>
                </p:nvSpPr>
                <p:spPr>
                  <a:xfrm flipH="1">
                    <a:off x="914" y="3089"/>
                    <a:ext cx="16" cy="15"/>
                  </a:xfrm>
                  <a:prstGeom prst="line">
                    <a:avLst/>
                  </a:prstGeom>
                  <a:ln w="12699" cap="flat" cmpd="sng">
                    <a:solidFill>
                      <a:srgbClr val="000000"/>
                    </a:solidFill>
                    <a:prstDash val="solid"/>
                    <a:headEnd type="none" w="sm" len="sm"/>
                    <a:tailEnd type="none" w="sm" len="sm"/>
                  </a:ln>
                </p:spPr>
              </p:sp>
              <p:grpSp>
                <p:nvGrpSpPr>
                  <p:cNvPr id="1328188" name="组合 1328187"/>
                  <p:cNvGrpSpPr>
                    <a:grpSpLocks noChangeAspect="1"/>
                  </p:cNvGrpSpPr>
                  <p:nvPr/>
                </p:nvGrpSpPr>
                <p:grpSpPr>
                  <a:xfrm>
                    <a:off x="786" y="2957"/>
                    <a:ext cx="234" cy="72"/>
                    <a:chOff x="786" y="2957"/>
                    <a:chExt cx="234" cy="72"/>
                  </a:xfrm>
                </p:grpSpPr>
                <p:sp>
                  <p:nvSpPr>
                    <p:cNvPr id="1328189" name="矩形 1328188"/>
                    <p:cNvSpPr>
                      <a:spLocks noChangeAspect="1"/>
                    </p:cNvSpPr>
                    <p:nvPr/>
                  </p:nvSpPr>
                  <p:spPr>
                    <a:xfrm>
                      <a:off x="786" y="2959"/>
                      <a:ext cx="234" cy="66"/>
                    </a:xfrm>
                    <a:prstGeom prst="rect">
                      <a:avLst/>
                    </a:prstGeom>
                    <a:solidFill>
                      <a:srgbClr val="3333CC"/>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90" name="直接连接符 1328189"/>
                    <p:cNvSpPr>
                      <a:spLocks noChangeAspect="1"/>
                    </p:cNvSpPr>
                    <p:nvPr/>
                  </p:nvSpPr>
                  <p:spPr>
                    <a:xfrm>
                      <a:off x="904" y="2957"/>
                      <a:ext cx="0" cy="70"/>
                    </a:xfrm>
                    <a:prstGeom prst="line">
                      <a:avLst/>
                    </a:prstGeom>
                    <a:ln w="12699" cap="flat" cmpd="sng">
                      <a:solidFill>
                        <a:srgbClr val="000000"/>
                      </a:solidFill>
                      <a:prstDash val="solid"/>
                      <a:headEnd type="none" w="sm" len="sm"/>
                      <a:tailEnd type="none" w="sm" len="sm"/>
                    </a:ln>
                  </p:spPr>
                </p:sp>
                <p:sp>
                  <p:nvSpPr>
                    <p:cNvPr id="1328191" name="直接连接符 1328190"/>
                    <p:cNvSpPr>
                      <a:spLocks noChangeAspect="1"/>
                    </p:cNvSpPr>
                    <p:nvPr/>
                  </p:nvSpPr>
                  <p:spPr>
                    <a:xfrm>
                      <a:off x="845" y="2958"/>
                      <a:ext cx="0" cy="71"/>
                    </a:xfrm>
                    <a:prstGeom prst="line">
                      <a:avLst/>
                    </a:prstGeom>
                    <a:ln w="12699" cap="flat" cmpd="sng">
                      <a:solidFill>
                        <a:srgbClr val="000000"/>
                      </a:solidFill>
                      <a:prstDash val="solid"/>
                      <a:headEnd type="none" w="sm" len="sm"/>
                      <a:tailEnd type="none" w="sm" len="sm"/>
                    </a:ln>
                  </p:spPr>
                </p:sp>
                <p:sp>
                  <p:nvSpPr>
                    <p:cNvPr id="1328192" name="直接连接符 1328191"/>
                    <p:cNvSpPr>
                      <a:spLocks noChangeAspect="1"/>
                    </p:cNvSpPr>
                    <p:nvPr/>
                  </p:nvSpPr>
                  <p:spPr>
                    <a:xfrm>
                      <a:off x="962" y="2957"/>
                      <a:ext cx="0" cy="70"/>
                    </a:xfrm>
                    <a:prstGeom prst="line">
                      <a:avLst/>
                    </a:prstGeom>
                    <a:ln w="12699" cap="flat" cmpd="sng">
                      <a:solidFill>
                        <a:srgbClr val="000000"/>
                      </a:solidFill>
                      <a:prstDash val="solid"/>
                      <a:headEnd type="none" w="sm" len="sm"/>
                      <a:tailEnd type="none" w="sm" len="sm"/>
                    </a:ln>
                  </p:spPr>
                </p:sp>
              </p:grpSp>
            </p:grpSp>
            <p:grpSp>
              <p:nvGrpSpPr>
                <p:cNvPr id="1328193" name="组合 1328192"/>
                <p:cNvGrpSpPr>
                  <a:grpSpLocks noChangeAspect="1"/>
                </p:cNvGrpSpPr>
                <p:nvPr/>
              </p:nvGrpSpPr>
              <p:grpSpPr>
                <a:xfrm>
                  <a:off x="1572" y="2359"/>
                  <a:ext cx="54" cy="217"/>
                  <a:chOff x="1789" y="2195"/>
                  <a:chExt cx="64" cy="264"/>
                </a:xfrm>
              </p:grpSpPr>
              <p:sp>
                <p:nvSpPr>
                  <p:cNvPr id="1328194" name="矩形 1328193"/>
                  <p:cNvSpPr>
                    <a:spLocks noChangeAspect="1"/>
                  </p:cNvSpPr>
                  <p:nvPr/>
                </p:nvSpPr>
                <p:spPr>
                  <a:xfrm>
                    <a:off x="1791" y="2195"/>
                    <a:ext cx="58" cy="264"/>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195" name="直接连接符 1328194"/>
                  <p:cNvSpPr>
                    <a:spLocks noChangeAspect="1"/>
                  </p:cNvSpPr>
                  <p:nvPr/>
                </p:nvSpPr>
                <p:spPr>
                  <a:xfrm>
                    <a:off x="1789" y="2325"/>
                    <a:ext cx="63" cy="0"/>
                  </a:xfrm>
                  <a:prstGeom prst="line">
                    <a:avLst/>
                  </a:prstGeom>
                  <a:ln w="12699" cap="flat" cmpd="sng">
                    <a:solidFill>
                      <a:srgbClr val="000000"/>
                    </a:solidFill>
                    <a:prstDash val="solid"/>
                    <a:headEnd type="none" w="sm" len="sm"/>
                    <a:tailEnd type="none" w="sm" len="sm"/>
                  </a:ln>
                </p:spPr>
              </p:sp>
              <p:sp>
                <p:nvSpPr>
                  <p:cNvPr id="1328196" name="直接连接符 1328195"/>
                  <p:cNvSpPr>
                    <a:spLocks noChangeAspect="1"/>
                  </p:cNvSpPr>
                  <p:nvPr/>
                </p:nvSpPr>
                <p:spPr>
                  <a:xfrm>
                    <a:off x="1790" y="2393"/>
                    <a:ext cx="63" cy="0"/>
                  </a:xfrm>
                  <a:prstGeom prst="line">
                    <a:avLst/>
                  </a:prstGeom>
                  <a:ln w="12699" cap="flat" cmpd="sng">
                    <a:solidFill>
                      <a:srgbClr val="000000"/>
                    </a:solidFill>
                    <a:prstDash val="solid"/>
                    <a:headEnd type="none" w="sm" len="sm"/>
                    <a:tailEnd type="none" w="sm" len="sm"/>
                  </a:ln>
                </p:spPr>
              </p:sp>
              <p:sp>
                <p:nvSpPr>
                  <p:cNvPr id="1328197" name="直接连接符 1328196"/>
                  <p:cNvSpPr>
                    <a:spLocks noChangeAspect="1"/>
                  </p:cNvSpPr>
                  <p:nvPr/>
                </p:nvSpPr>
                <p:spPr>
                  <a:xfrm>
                    <a:off x="1789" y="2260"/>
                    <a:ext cx="63" cy="0"/>
                  </a:xfrm>
                  <a:prstGeom prst="line">
                    <a:avLst/>
                  </a:prstGeom>
                  <a:ln w="12699" cap="flat" cmpd="sng">
                    <a:solidFill>
                      <a:srgbClr val="000000"/>
                    </a:solidFill>
                    <a:prstDash val="solid"/>
                    <a:headEnd type="none" w="sm" len="sm"/>
                    <a:tailEnd type="none" w="sm" len="sm"/>
                  </a:ln>
                </p:spPr>
              </p:sp>
            </p:grpSp>
            <p:grpSp>
              <p:nvGrpSpPr>
                <p:cNvPr id="1328198" name="组合 1328197"/>
                <p:cNvGrpSpPr>
                  <a:grpSpLocks noChangeAspect="1"/>
                </p:cNvGrpSpPr>
                <p:nvPr/>
              </p:nvGrpSpPr>
              <p:grpSpPr>
                <a:xfrm>
                  <a:off x="1856" y="2359"/>
                  <a:ext cx="112" cy="217"/>
                  <a:chOff x="2123" y="2195"/>
                  <a:chExt cx="131" cy="264"/>
                </a:xfrm>
              </p:grpSpPr>
              <p:sp>
                <p:nvSpPr>
                  <p:cNvPr id="1328199" name="矩形 1328198"/>
                  <p:cNvSpPr>
                    <a:spLocks noChangeAspect="1"/>
                  </p:cNvSpPr>
                  <p:nvPr/>
                </p:nvSpPr>
                <p:spPr>
                  <a:xfrm>
                    <a:off x="2127" y="2298"/>
                    <a:ext cx="126" cy="52"/>
                  </a:xfrm>
                  <a:prstGeom prst="rect">
                    <a:avLst/>
                  </a:prstGeom>
                  <a:solidFill>
                    <a:srgbClr val="3399FF"/>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200" name="直接连接符 1328199"/>
                  <p:cNvSpPr>
                    <a:spLocks noChangeAspect="1"/>
                  </p:cNvSpPr>
                  <p:nvPr/>
                </p:nvSpPr>
                <p:spPr>
                  <a:xfrm>
                    <a:off x="2149" y="2299"/>
                    <a:ext cx="34" cy="52"/>
                  </a:xfrm>
                  <a:prstGeom prst="line">
                    <a:avLst/>
                  </a:prstGeom>
                  <a:ln w="12699" cap="flat" cmpd="sng">
                    <a:solidFill>
                      <a:srgbClr val="000000"/>
                    </a:solidFill>
                    <a:prstDash val="solid"/>
                    <a:headEnd type="none" w="sm" len="sm"/>
                    <a:tailEnd type="none" w="sm" len="sm"/>
                  </a:ln>
                </p:spPr>
              </p:sp>
              <p:sp>
                <p:nvSpPr>
                  <p:cNvPr id="1328201" name="直接连接符 1328200"/>
                  <p:cNvSpPr>
                    <a:spLocks noChangeAspect="1"/>
                  </p:cNvSpPr>
                  <p:nvPr/>
                </p:nvSpPr>
                <p:spPr>
                  <a:xfrm>
                    <a:off x="2181" y="2300"/>
                    <a:ext cx="34" cy="53"/>
                  </a:xfrm>
                  <a:prstGeom prst="line">
                    <a:avLst/>
                  </a:prstGeom>
                  <a:ln w="12699" cap="flat" cmpd="sng">
                    <a:solidFill>
                      <a:srgbClr val="000000"/>
                    </a:solidFill>
                    <a:prstDash val="solid"/>
                    <a:headEnd type="none" w="sm" len="sm"/>
                    <a:tailEnd type="none" w="sm" len="sm"/>
                  </a:ln>
                </p:spPr>
              </p:sp>
              <p:sp>
                <p:nvSpPr>
                  <p:cNvPr id="1328202" name="直接连接符 1328201"/>
                  <p:cNvSpPr>
                    <a:spLocks noChangeAspect="1"/>
                  </p:cNvSpPr>
                  <p:nvPr/>
                </p:nvSpPr>
                <p:spPr>
                  <a:xfrm>
                    <a:off x="2209" y="2294"/>
                    <a:ext cx="34" cy="54"/>
                  </a:xfrm>
                  <a:prstGeom prst="line">
                    <a:avLst/>
                  </a:prstGeom>
                  <a:ln w="12699" cap="flat" cmpd="sng">
                    <a:solidFill>
                      <a:srgbClr val="000000"/>
                    </a:solidFill>
                    <a:prstDash val="solid"/>
                    <a:headEnd type="none" w="sm" len="sm"/>
                    <a:tailEnd type="none" w="sm" len="sm"/>
                  </a:ln>
                </p:spPr>
              </p:sp>
              <p:sp>
                <p:nvSpPr>
                  <p:cNvPr id="1328203" name="直接连接符 1328202"/>
                  <p:cNvSpPr>
                    <a:spLocks noChangeAspect="1"/>
                  </p:cNvSpPr>
                  <p:nvPr/>
                </p:nvSpPr>
                <p:spPr>
                  <a:xfrm>
                    <a:off x="2241" y="2297"/>
                    <a:ext cx="13" cy="18"/>
                  </a:xfrm>
                  <a:prstGeom prst="line">
                    <a:avLst/>
                  </a:prstGeom>
                  <a:ln w="12699" cap="flat" cmpd="sng">
                    <a:solidFill>
                      <a:srgbClr val="000000"/>
                    </a:solidFill>
                    <a:prstDash val="solid"/>
                    <a:headEnd type="none" w="sm" len="sm"/>
                    <a:tailEnd type="none" w="sm" len="sm"/>
                  </a:ln>
                </p:spPr>
              </p:sp>
              <p:grpSp>
                <p:nvGrpSpPr>
                  <p:cNvPr id="1328204" name="组合 1328203"/>
                  <p:cNvGrpSpPr>
                    <a:grpSpLocks noChangeAspect="1"/>
                  </p:cNvGrpSpPr>
                  <p:nvPr/>
                </p:nvGrpSpPr>
                <p:grpSpPr>
                  <a:xfrm>
                    <a:off x="2123" y="2195"/>
                    <a:ext cx="65" cy="264"/>
                    <a:chOff x="2123" y="2195"/>
                    <a:chExt cx="65" cy="264"/>
                  </a:xfrm>
                </p:grpSpPr>
                <p:sp>
                  <p:nvSpPr>
                    <p:cNvPr id="1328205" name="矩形 1328204"/>
                    <p:cNvSpPr>
                      <a:spLocks noChangeAspect="1"/>
                    </p:cNvSpPr>
                    <p:nvPr/>
                  </p:nvSpPr>
                  <p:spPr>
                    <a:xfrm>
                      <a:off x="2125" y="2195"/>
                      <a:ext cx="59" cy="264"/>
                    </a:xfrm>
                    <a:prstGeom prst="rect">
                      <a:avLst/>
                    </a:prstGeom>
                    <a:solidFill>
                      <a:srgbClr val="3333CC"/>
                    </a:solidFill>
                    <a:ln w="12699" cap="flat" cmpd="sng">
                      <a:solidFill>
                        <a:srgbClr val="000000"/>
                      </a:solidFill>
                      <a:prstDash val="solid"/>
                      <a:miter/>
                      <a:headEnd type="none" w="med" len="med"/>
                      <a:tailEnd type="none" w="med" len="med"/>
                    </a:ln>
                  </p:spPr>
                  <p:txBody>
                    <a:bodyPr/>
                    <a:lstStyle/>
                    <a:p>
                      <a:endParaRPr lang="zh-CN" altLang="en-US" b="1">
                        <a:latin typeface="楷体_GB2312" charset="-122"/>
                        <a:ea typeface="楷体_GB2312" charset="-122"/>
                      </a:endParaRPr>
                    </a:p>
                  </p:txBody>
                </p:sp>
                <p:sp>
                  <p:nvSpPr>
                    <p:cNvPr id="1328206" name="直接连接符 1328205"/>
                    <p:cNvSpPr>
                      <a:spLocks noChangeAspect="1"/>
                    </p:cNvSpPr>
                    <p:nvPr/>
                  </p:nvSpPr>
                  <p:spPr>
                    <a:xfrm>
                      <a:off x="2123" y="2325"/>
                      <a:ext cx="63" cy="0"/>
                    </a:xfrm>
                    <a:prstGeom prst="line">
                      <a:avLst/>
                    </a:prstGeom>
                    <a:ln w="12699" cap="flat" cmpd="sng">
                      <a:solidFill>
                        <a:srgbClr val="000000"/>
                      </a:solidFill>
                      <a:prstDash val="solid"/>
                      <a:headEnd type="none" w="sm" len="sm"/>
                      <a:tailEnd type="none" w="sm" len="sm"/>
                    </a:ln>
                  </p:spPr>
                </p:sp>
                <p:sp>
                  <p:nvSpPr>
                    <p:cNvPr id="1328207" name="直接连接符 1328206"/>
                    <p:cNvSpPr>
                      <a:spLocks noChangeAspect="1"/>
                    </p:cNvSpPr>
                    <p:nvPr/>
                  </p:nvSpPr>
                  <p:spPr>
                    <a:xfrm>
                      <a:off x="2124" y="2393"/>
                      <a:ext cx="64" cy="0"/>
                    </a:xfrm>
                    <a:prstGeom prst="line">
                      <a:avLst/>
                    </a:prstGeom>
                    <a:ln w="12699" cap="flat" cmpd="sng">
                      <a:solidFill>
                        <a:srgbClr val="000000"/>
                      </a:solidFill>
                      <a:prstDash val="solid"/>
                      <a:headEnd type="none" w="sm" len="sm"/>
                      <a:tailEnd type="none" w="sm" len="sm"/>
                    </a:ln>
                  </p:spPr>
                </p:sp>
                <p:sp>
                  <p:nvSpPr>
                    <p:cNvPr id="1328208" name="直接连接符 1328207"/>
                    <p:cNvSpPr>
                      <a:spLocks noChangeAspect="1"/>
                    </p:cNvSpPr>
                    <p:nvPr/>
                  </p:nvSpPr>
                  <p:spPr>
                    <a:xfrm>
                      <a:off x="2123" y="2260"/>
                      <a:ext cx="63" cy="0"/>
                    </a:xfrm>
                    <a:prstGeom prst="line">
                      <a:avLst/>
                    </a:prstGeom>
                    <a:ln w="12699" cap="flat" cmpd="sng">
                      <a:solidFill>
                        <a:srgbClr val="000000"/>
                      </a:solidFill>
                      <a:prstDash val="solid"/>
                      <a:headEnd type="none" w="sm" len="sm"/>
                      <a:tailEnd type="none" w="sm" len="sm"/>
                    </a:ln>
                  </p:spPr>
                </p:sp>
              </p:grpSp>
            </p:grpSp>
            <p:sp>
              <p:nvSpPr>
                <p:cNvPr id="1328209" name="任意多边形 1328208"/>
                <p:cNvSpPr>
                  <a:spLocks noChangeAspect="1"/>
                </p:cNvSpPr>
                <p:nvPr/>
              </p:nvSpPr>
              <p:spPr>
                <a:xfrm>
                  <a:off x="525" y="2259"/>
                  <a:ext cx="508" cy="571"/>
                </a:xfrm>
                <a:custGeom>
                  <a:avLst/>
                  <a:gdLst/>
                  <a:ahLst/>
                  <a:cxnLst/>
                  <a:rect l="0" t="0" r="0" b="0"/>
                  <a:pathLst>
                    <a:path w="597" h="697">
                      <a:moveTo>
                        <a:pt x="0" y="692"/>
                      </a:moveTo>
                      <a:lnTo>
                        <a:pt x="0" y="0"/>
                      </a:lnTo>
                      <a:lnTo>
                        <a:pt x="104" y="0"/>
                      </a:lnTo>
                      <a:lnTo>
                        <a:pt x="104" y="500"/>
                      </a:lnTo>
                      <a:lnTo>
                        <a:pt x="160" y="580"/>
                      </a:lnTo>
                      <a:lnTo>
                        <a:pt x="596" y="580"/>
                      </a:lnTo>
                      <a:lnTo>
                        <a:pt x="596" y="696"/>
                      </a:lnTo>
                      <a:lnTo>
                        <a:pt x="0" y="692"/>
                      </a:lnTo>
                    </a:path>
                  </a:pathLst>
                </a:custGeom>
                <a:solidFill>
                  <a:srgbClr val="00CC00">
                    <a:alpha val="100000"/>
                  </a:srgbClr>
                </a:solidFill>
                <a:ln w="12699" cap="rnd" cmpd="sng">
                  <a:solidFill>
                    <a:srgbClr val="000000">
                      <a:alpha val="100000"/>
                    </a:srgbClr>
                  </a:solidFill>
                  <a:prstDash val="solid"/>
                  <a:headEnd type="none" w="med" len="med"/>
                  <a:tailEnd type="none" w="med" len="med"/>
                </a:ln>
              </p:spPr>
              <p:txBody>
                <a:bodyPr/>
                <a:lstStyle/>
                <a:p>
                  <a:endParaRPr lang="zh-CN" altLang="en-US" b="1">
                    <a:latin typeface="楷体_GB2312" charset="-122"/>
                    <a:ea typeface="楷体_GB2312" charset="-122"/>
                  </a:endParaRPr>
                </a:p>
              </p:txBody>
            </p:sp>
            <p:sp>
              <p:nvSpPr>
                <p:cNvPr id="1328210" name="任意多边形 1328209"/>
                <p:cNvSpPr>
                  <a:spLocks noChangeAspect="1"/>
                </p:cNvSpPr>
                <p:nvPr/>
              </p:nvSpPr>
              <p:spPr>
                <a:xfrm>
                  <a:off x="1193" y="2232"/>
                  <a:ext cx="519" cy="598"/>
                </a:xfrm>
                <a:custGeom>
                  <a:avLst/>
                  <a:gdLst/>
                  <a:ahLst/>
                  <a:cxnLst/>
                  <a:rect l="0" t="0" r="0" b="0"/>
                  <a:pathLst>
                    <a:path w="609" h="729">
                      <a:moveTo>
                        <a:pt x="0" y="728"/>
                      </a:moveTo>
                      <a:lnTo>
                        <a:pt x="0" y="613"/>
                      </a:lnTo>
                      <a:lnTo>
                        <a:pt x="454" y="613"/>
                      </a:lnTo>
                      <a:lnTo>
                        <a:pt x="512" y="516"/>
                      </a:lnTo>
                      <a:lnTo>
                        <a:pt x="512" y="0"/>
                      </a:lnTo>
                      <a:lnTo>
                        <a:pt x="608" y="0"/>
                      </a:lnTo>
                      <a:lnTo>
                        <a:pt x="608" y="723"/>
                      </a:lnTo>
                      <a:lnTo>
                        <a:pt x="0" y="728"/>
                      </a:lnTo>
                    </a:path>
                  </a:pathLst>
                </a:custGeom>
                <a:solidFill>
                  <a:srgbClr val="00CC00">
                    <a:alpha val="100000"/>
                  </a:srgbClr>
                </a:solidFill>
                <a:ln w="12699" cap="rnd" cmpd="sng">
                  <a:solidFill>
                    <a:srgbClr val="000000">
                      <a:alpha val="100000"/>
                    </a:srgbClr>
                  </a:solidFill>
                  <a:prstDash val="solid"/>
                  <a:headEnd type="none" w="med" len="med"/>
                  <a:tailEnd type="none" w="med" len="med"/>
                </a:ln>
              </p:spPr>
              <p:txBody>
                <a:bodyPr/>
                <a:lstStyle/>
                <a:p>
                  <a:endParaRPr lang="zh-CN" altLang="en-US" b="1">
                    <a:latin typeface="楷体_GB2312" charset="-122"/>
                    <a:ea typeface="楷体_GB2312" charset="-122"/>
                  </a:endParaRPr>
                </a:p>
              </p:txBody>
            </p:sp>
          </p:grpSp>
        </p:grpSp>
      </p:grpSp>
      <p:sp>
        <p:nvSpPr>
          <p:cNvPr id="1328346" name="文本框 1328345"/>
          <p:cNvSpPr txBox="1"/>
          <p:nvPr/>
        </p:nvSpPr>
        <p:spPr>
          <a:xfrm>
            <a:off x="752475" y="153353"/>
            <a:ext cx="4392613" cy="640080"/>
          </a:xfrm>
          <a:prstGeom prst="rect">
            <a:avLst/>
          </a:prstGeom>
          <a:noFill/>
          <a:ln w="25400">
            <a:solidFill>
              <a:srgbClr val="FF0000"/>
            </a:solidFill>
          </a:ln>
        </p:spPr>
        <p:txBody>
          <a:bodyPr>
            <a:spAutoFit/>
          </a:bodyPr>
          <a:lstStyle/>
          <a:p>
            <a:pPr marL="342900" lvl="0" indent="-342900">
              <a:spcBef>
                <a:spcPct val="50000"/>
              </a:spcBef>
            </a:pPr>
            <a:r>
              <a:rPr lang="en-US" altLang="zh-CN" sz="3600" b="1" dirty="0">
                <a:latin typeface="楷体_GB2312" charset="-122"/>
                <a:ea typeface="楷体_GB2312" charset="-122"/>
              </a:rPr>
              <a:t>4</a:t>
            </a:r>
            <a:r>
              <a:rPr lang="zh-CN" altLang="en-US" sz="3600" b="1" dirty="0">
                <a:latin typeface="楷体_GB2312" charset="-122"/>
                <a:ea typeface="楷体_GB2312" charset="-122"/>
              </a:rPr>
              <a:t>、错误产生的原因</a:t>
            </a:r>
            <a:r>
              <a:rPr lang="zh-CN" altLang="en-US" sz="2800" b="1" dirty="0">
                <a:latin typeface="楷体_GB2312" charset="-122"/>
                <a:ea typeface="楷体_GB2312" charset="-122"/>
              </a:rPr>
              <a:t> </a:t>
            </a:r>
            <a:endParaRPr lang="zh-CN" altLang="en-US" sz="2800" b="1" dirty="0">
              <a:latin typeface="楷体_GB2312" charset="-122"/>
              <a:ea typeface="楷体_GB231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Clr clrSpc="rgb" dir="cw">
                                      <p:cBhvr override="childStyle">
                                        <p:cTn id="6" dur="100" fill="hold"/>
                                        <p:tgtEl>
                                          <p:spTgt spid="1328134"/>
                                        </p:tgtEl>
                                        <p:attrNameLst>
                                          <p:attrName>style.color</p:attrName>
                                        </p:attrNameLst>
                                      </p:cBhvr>
                                      <p:to>
                                        <a:schemeClr val="accent2"/>
                                      </p:to>
                                    </p:animClr>
                                    <p:animClr clrSpc="rgb" dir="cw">
                                      <p:cBhvr>
                                        <p:cTn id="7" dur="100" fill="hold"/>
                                        <p:tgtEl>
                                          <p:spTgt spid="1328134"/>
                                        </p:tgtEl>
                                        <p:attrNameLst>
                                          <p:attrName>fillcolor</p:attrName>
                                        </p:attrNameLst>
                                      </p:cBhvr>
                                      <p:to>
                                        <a:schemeClr val="accent2"/>
                                      </p:to>
                                    </p:animClr>
                                    <p:set>
                                      <p:cBhvr>
                                        <p:cTn id="8" dur="100" fill="hold"/>
                                        <p:tgtEl>
                                          <p:spTgt spid="1328134"/>
                                        </p:tgtEl>
                                        <p:attrNameLst>
                                          <p:attrName>fill.type</p:attrName>
                                        </p:attrNameLst>
                                      </p:cBhvr>
                                      <p:to>
                                        <p:strVal val="solid"/>
                                      </p:to>
                                    </p:set>
                                    <p:set>
                                      <p:cBhvr>
                                        <p:cTn id="9" dur="100" fill="hold"/>
                                        <p:tgtEl>
                                          <p:spTgt spid="1328134"/>
                                        </p:tgtEl>
                                        <p:attrNameLst>
                                          <p:attrName>fill.on</p:attrName>
                                        </p:attrNameLst>
                                      </p:cBhvr>
                                      <p:to>
                                        <p:strVal val="true"/>
                                      </p:to>
                                    </p:set>
                                    <p:animRot by="120000">
                                      <p:cBhvr>
                                        <p:cTn id="10" dur="100" fill="hold">
                                          <p:stCondLst>
                                            <p:cond delay="0"/>
                                          </p:stCondLst>
                                        </p:cTn>
                                        <p:tgtEl>
                                          <p:spTgt spid="1328134"/>
                                        </p:tgtEl>
                                        <p:attrNameLst>
                                          <p:attrName>r</p:attrName>
                                        </p:attrNameLst>
                                      </p:cBhvr>
                                    </p:animRot>
                                    <p:animRot by="-240000">
                                      <p:cBhvr>
                                        <p:cTn id="11" dur="200" fill="hold">
                                          <p:stCondLst>
                                            <p:cond delay="200"/>
                                          </p:stCondLst>
                                        </p:cTn>
                                        <p:tgtEl>
                                          <p:spTgt spid="1328134"/>
                                        </p:tgtEl>
                                        <p:attrNameLst>
                                          <p:attrName>r</p:attrName>
                                        </p:attrNameLst>
                                      </p:cBhvr>
                                    </p:animRot>
                                    <p:animRot by="240000">
                                      <p:cBhvr>
                                        <p:cTn id="12" dur="200" fill="hold">
                                          <p:stCondLst>
                                            <p:cond delay="400"/>
                                          </p:stCondLst>
                                        </p:cTn>
                                        <p:tgtEl>
                                          <p:spTgt spid="1328134"/>
                                        </p:tgtEl>
                                        <p:attrNameLst>
                                          <p:attrName>r</p:attrName>
                                        </p:attrNameLst>
                                      </p:cBhvr>
                                    </p:animRot>
                                    <p:animRot by="-240000">
                                      <p:cBhvr>
                                        <p:cTn id="13" dur="200" fill="hold">
                                          <p:stCondLst>
                                            <p:cond delay="600"/>
                                          </p:stCondLst>
                                        </p:cTn>
                                        <p:tgtEl>
                                          <p:spTgt spid="1328134"/>
                                        </p:tgtEl>
                                        <p:attrNameLst>
                                          <p:attrName>r</p:attrName>
                                        </p:attrNameLst>
                                      </p:cBhvr>
                                    </p:animRot>
                                    <p:animRot by="120000">
                                      <p:cBhvr>
                                        <p:cTn id="14" dur="200" fill="hold">
                                          <p:stCondLst>
                                            <p:cond delay="800"/>
                                          </p:stCondLst>
                                        </p:cTn>
                                        <p:tgtEl>
                                          <p:spTgt spid="13281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61111E-6 1.11111E-6 L 0.31493 1.11111E-6 " pathEditMode="relative" ptsTypes="AA">
                                      <p:cBhvr>
                                        <p:cTn id="18" dur="2000" fill="hold"/>
                                        <p:tgtEl>
                                          <p:spTgt spid="1328134"/>
                                        </p:tgtEl>
                                        <p:attrNameLst>
                                          <p:attrName>ppt_x</p:attrName>
                                          <p:attrName>ppt_y</p:attrName>
                                        </p:attrNameLst>
                                      </p:cBhvr>
                                    </p:animMotion>
                                  </p:childTnLst>
                                </p:cTn>
                              </p:par>
                            </p:childTnLst>
                          </p:cTn>
                        </p:par>
                        <p:par>
                          <p:cTn id="19" fill="hold">
                            <p:stCondLst>
                              <p:cond delay="2000"/>
                            </p:stCondLst>
                            <p:childTnLst>
                              <p:par>
                                <p:cTn id="20" presetID="12" presetClass="entr" presetSubtype="1" fill="hold" grpId="0" nodeType="afterEffect">
                                  <p:stCondLst>
                                    <p:cond delay="0"/>
                                  </p:stCondLst>
                                  <p:childTnLst>
                                    <p:set>
                                      <p:cBhvr>
                                        <p:cTn id="21" dur="1" fill="hold">
                                          <p:stCondLst>
                                            <p:cond delay="0"/>
                                          </p:stCondLst>
                                        </p:cTn>
                                        <p:tgtEl>
                                          <p:spTgt spid="1328130">
                                            <p:txEl>
                                              <p:pRg st="0" end="0"/>
                                            </p:txEl>
                                          </p:spTgt>
                                        </p:tgtEl>
                                        <p:attrNameLst>
                                          <p:attrName>style.visibility</p:attrName>
                                        </p:attrNameLst>
                                      </p:cBhvr>
                                      <p:to>
                                        <p:strVal val="visible"/>
                                      </p:to>
                                    </p:set>
                                    <p:animEffect transition="in" filter="slide(fromTop)">
                                      <p:cBhvr>
                                        <p:cTn id="22" dur="500"/>
                                        <p:tgtEl>
                                          <p:spTgt spid="13281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28132"/>
                                        </p:tgtEl>
                                        <p:attrNameLst>
                                          <p:attrName>style.visibility</p:attrName>
                                        </p:attrNameLst>
                                      </p:cBhvr>
                                      <p:to>
                                        <p:strVal val="visible"/>
                                      </p:to>
                                    </p:set>
                                    <p:animEffect transition="in" filter="slide(fromBottom)">
                                      <p:cBhvr>
                                        <p:cTn id="27" dur="500"/>
                                        <p:tgtEl>
                                          <p:spTgt spid="1328132"/>
                                        </p:tgtEl>
                                      </p:cBhvr>
                                    </p:animEffect>
                                  </p:childTnLst>
                                </p:cTn>
                              </p:par>
                            </p:childTnLst>
                          </p:cTn>
                        </p:par>
                        <p:par>
                          <p:cTn id="28" fill="hold">
                            <p:stCondLst>
                              <p:cond delay="500"/>
                            </p:stCondLst>
                            <p:childTnLst>
                              <p:par>
                                <p:cTn id="29" presetID="12" presetClass="entr" presetSubtype="1" fill="hold" grpId="0" nodeType="afterEffect">
                                  <p:stCondLst>
                                    <p:cond delay="0"/>
                                  </p:stCondLst>
                                  <p:childTnLst>
                                    <p:set>
                                      <p:cBhvr>
                                        <p:cTn id="30" dur="1" fill="hold">
                                          <p:stCondLst>
                                            <p:cond delay="0"/>
                                          </p:stCondLst>
                                        </p:cTn>
                                        <p:tgtEl>
                                          <p:spTgt spid="1328131"/>
                                        </p:tgtEl>
                                        <p:attrNameLst>
                                          <p:attrName>style.visibility</p:attrName>
                                        </p:attrNameLst>
                                      </p:cBhvr>
                                      <p:to>
                                        <p:strVal val="visible"/>
                                      </p:to>
                                    </p:set>
                                    <p:animEffect transition="in" filter="slide(fromTop)">
                                      <p:cBhvr>
                                        <p:cTn id="31" dur="500"/>
                                        <p:tgtEl>
                                          <p:spTgt spid="1328131"/>
                                        </p:tgtEl>
                                      </p:cBhvr>
                                    </p:animEffect>
                                  </p:childTnLst>
                                </p:cTn>
                              </p:par>
                            </p:childTnLst>
                          </p:cTn>
                        </p:par>
                        <p:par>
                          <p:cTn id="32" fill="hold">
                            <p:stCondLst>
                              <p:cond delay="1000"/>
                            </p:stCondLst>
                            <p:childTnLst>
                              <p:par>
                                <p:cTn id="33" presetID="17" presetClass="entr" presetSubtype="10" fill="hold" nodeType="afterEffect">
                                  <p:stCondLst>
                                    <p:cond delay="0"/>
                                  </p:stCondLst>
                                  <p:childTnLst>
                                    <p:set>
                                      <p:cBhvr>
                                        <p:cTn id="34" dur="1" fill="hold">
                                          <p:stCondLst>
                                            <p:cond delay="0"/>
                                          </p:stCondLst>
                                        </p:cTn>
                                        <p:tgtEl>
                                          <p:spTgt spid="1328347"/>
                                        </p:tgtEl>
                                        <p:attrNameLst>
                                          <p:attrName>style.visibility</p:attrName>
                                        </p:attrNameLst>
                                      </p:cBhvr>
                                      <p:to>
                                        <p:strVal val="visible"/>
                                      </p:to>
                                    </p:set>
                                    <p:anim calcmode="lin" valueType="num">
                                      <p:cBhvr>
                                        <p:cTn id="35" dur="500" fill="hold"/>
                                        <p:tgtEl>
                                          <p:spTgt spid="1328347"/>
                                        </p:tgtEl>
                                        <p:attrNameLst>
                                          <p:attrName>ppt_w</p:attrName>
                                        </p:attrNameLst>
                                      </p:cBhvr>
                                      <p:tavLst>
                                        <p:tav tm="0">
                                          <p:val>
                                            <p:fltVal val="0"/>
                                          </p:val>
                                        </p:tav>
                                        <p:tav tm="100000">
                                          <p:val>
                                            <p:strVal val="#ppt_w"/>
                                          </p:val>
                                        </p:tav>
                                      </p:tavLst>
                                    </p:anim>
                                    <p:anim calcmode="lin" valueType="num">
                                      <p:cBhvr>
                                        <p:cTn id="36" dur="500" fill="hold"/>
                                        <p:tgtEl>
                                          <p:spTgt spid="13283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0" grpId="0" build="p"/>
      <p:bldP spid="1328131" grpId="0" bldLvl="0" animBg="1"/>
      <p:bldP spid="1328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348288" y="240665"/>
            <a:ext cx="6316663" cy="388938"/>
          </a:xfrm>
        </p:spPr>
        <p:txBody>
          <a:bodyPr vert="horz" lIns="91440" tIns="45720" rIns="91440" bIns="45720" rtlCol="0">
            <a:noAutofit/>
          </a:bodyPr>
          <a:lstStyle/>
          <a:p>
            <a:pPr lvl="0" eaLnBrk="0" hangingPunct="0"/>
            <a:r>
              <a:rPr lang="zh-CN" altLang="en-US" sz="3200" dirty="0">
                <a:latin typeface="宋体" panose="02010600030101010101" pitchFamily="2" charset="-122"/>
                <a:ea typeface="宋体" panose="02010600030101010101" pitchFamily="2" charset="-122"/>
                <a:sym typeface="+mn-ea"/>
              </a:rPr>
              <a:t>一、“错误”的概述</a:t>
            </a:r>
            <a:endParaRPr lang="zh-CN" altLang="en-US" sz="3200" b="1" dirty="0">
              <a:solidFill>
                <a:srgbClr val="404040"/>
              </a:solidFill>
              <a:latin typeface="宋体" panose="02010600030101010101" pitchFamily="2" charset="-122"/>
              <a:ea typeface="宋体" panose="02010600030101010101" pitchFamily="2" charset="-122"/>
              <a:sym typeface="+mn-ea"/>
            </a:endParaRPr>
          </a:p>
        </p:txBody>
      </p:sp>
      <p:sp>
        <p:nvSpPr>
          <p:cNvPr id="1330178" name="矩形 1330177"/>
          <p:cNvSpPr/>
          <p:nvPr/>
        </p:nvSpPr>
        <p:spPr>
          <a:xfrm>
            <a:off x="611505" y="1499235"/>
            <a:ext cx="10507980" cy="1171575"/>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r>
              <a:rPr lang="en-US" altLang="zh-CN" sz="2800" dirty="0">
                <a:latin typeface="楷体_GB2312" charset="-122"/>
              </a:rPr>
              <a:t>    </a:t>
            </a:r>
            <a:r>
              <a:rPr lang="zh-CN" altLang="en-US" sz="2800" dirty="0">
                <a:latin typeface="楷体_GB2312" charset="-122"/>
              </a:rPr>
              <a:t>由于不熟悉作业过程或步骤，产生失误就很难避免，如让一个刚经过培训的新手去喷漆，产生失误的概率比熟手肯定大得多。</a:t>
            </a:r>
            <a:endParaRPr lang="zh-CN" altLang="en-US" sz="2800" dirty="0">
              <a:latin typeface="楷体_GB2312" charset="-122"/>
            </a:endParaRPr>
          </a:p>
        </p:txBody>
      </p:sp>
      <p:sp>
        <p:nvSpPr>
          <p:cNvPr id="1330179" name="文本框 1330178"/>
          <p:cNvSpPr txBox="1"/>
          <p:nvPr/>
        </p:nvSpPr>
        <p:spPr>
          <a:xfrm>
            <a:off x="611505" y="879475"/>
            <a:ext cx="7200265" cy="579120"/>
          </a:xfrm>
          <a:prstGeom prst="rect">
            <a:avLst/>
          </a:prstGeom>
          <a:noFill/>
          <a:ln w="9525">
            <a:noFill/>
          </a:ln>
        </p:spPr>
        <p:txBody>
          <a:bodyPr wrap="square">
            <a:spAutoFit/>
          </a:bodyPr>
          <a:lstStyle/>
          <a:p>
            <a:pPr lvl="0">
              <a:spcBef>
                <a:spcPct val="50000"/>
              </a:spcBef>
            </a:pPr>
            <a:r>
              <a:rPr lang="zh-CN" altLang="en-US" sz="3200" b="1" dirty="0">
                <a:solidFill>
                  <a:srgbClr val="FF0000"/>
                </a:solidFill>
                <a:latin typeface="楷体_GB2312" charset="-122"/>
                <a:ea typeface="楷体_GB2312" charset="-122"/>
              </a:rPr>
              <a:t>（</a:t>
            </a:r>
            <a:r>
              <a:rPr lang="en-US" altLang="zh-CN" sz="3200" b="1" dirty="0">
                <a:solidFill>
                  <a:srgbClr val="FF0000"/>
                </a:solidFill>
                <a:latin typeface="楷体_GB2312" charset="-122"/>
                <a:ea typeface="楷体_GB2312" charset="-122"/>
              </a:rPr>
              <a:t>2</a:t>
            </a:r>
            <a:r>
              <a:rPr lang="zh-CN" altLang="en-US" sz="3200" b="1" dirty="0">
                <a:solidFill>
                  <a:srgbClr val="FF0000"/>
                </a:solidFill>
                <a:latin typeface="楷体_GB2312" charset="-122"/>
                <a:ea typeface="楷体_GB2312" charset="-122"/>
              </a:rPr>
              <a:t>）对过程</a:t>
            </a:r>
            <a:r>
              <a:rPr lang="en-US" altLang="zh-CN" sz="3200" b="1" dirty="0">
                <a:solidFill>
                  <a:srgbClr val="FF0000"/>
                </a:solidFill>
                <a:latin typeface="楷体_GB2312" charset="-122"/>
                <a:ea typeface="楷体_GB2312" charset="-122"/>
              </a:rPr>
              <a:t>/</a:t>
            </a:r>
            <a:r>
              <a:rPr lang="zh-CN" altLang="en-US" sz="3200" b="1" dirty="0">
                <a:solidFill>
                  <a:srgbClr val="FF0000"/>
                </a:solidFill>
                <a:latin typeface="楷体_GB2312" charset="-122"/>
                <a:ea typeface="楷体_GB2312" charset="-122"/>
              </a:rPr>
              <a:t>作业不熟悉</a:t>
            </a:r>
            <a:endParaRPr lang="zh-CN" altLang="en-US" sz="3200" b="1" dirty="0">
              <a:solidFill>
                <a:srgbClr val="FF0000"/>
              </a:solidFill>
              <a:latin typeface="楷体_GB2312" charset="-122"/>
              <a:ea typeface="楷体_GB2312" charset="-122"/>
            </a:endParaRPr>
          </a:p>
        </p:txBody>
      </p:sp>
      <p:sp>
        <p:nvSpPr>
          <p:cNvPr id="1330182" name="文本框 1330181"/>
          <p:cNvSpPr txBox="1"/>
          <p:nvPr/>
        </p:nvSpPr>
        <p:spPr>
          <a:xfrm>
            <a:off x="752475" y="145733"/>
            <a:ext cx="4392613" cy="640080"/>
          </a:xfrm>
          <a:prstGeom prst="rect">
            <a:avLst/>
          </a:prstGeom>
          <a:noFill/>
          <a:ln w="25400">
            <a:solidFill>
              <a:srgbClr val="FF0000"/>
            </a:solidFill>
          </a:ln>
        </p:spPr>
        <p:txBody>
          <a:bodyPr>
            <a:spAutoFit/>
          </a:bodyPr>
          <a:lstStyle/>
          <a:p>
            <a:pPr marL="342900" lvl="0" indent="-342900">
              <a:spcBef>
                <a:spcPct val="50000"/>
              </a:spcBef>
            </a:pPr>
            <a:r>
              <a:rPr lang="zh-CN" altLang="en-US" sz="3600" b="1" dirty="0">
                <a:latin typeface="楷体_GB2312" charset="-122"/>
                <a:ea typeface="楷体_GB2312" charset="-122"/>
                <a:cs typeface="+mn-ea"/>
              </a:rPr>
              <a:t>4、错误产生的原因</a:t>
            </a:r>
            <a:r>
              <a:rPr lang="zh-CN" altLang="en-US" sz="2400" dirty="0">
                <a:latin typeface="黑体" panose="02010609060101010101" charset="-122"/>
                <a:ea typeface="黑体" panose="02010609060101010101" charset="-122"/>
              </a:rPr>
              <a:t> </a:t>
            </a:r>
            <a:endParaRPr lang="zh-CN" altLang="en-US" sz="2400" dirty="0">
              <a:latin typeface="黑体" panose="02010609060101010101" charset="-122"/>
              <a:ea typeface="黑体" panose="02010609060101010101" charset="-122"/>
            </a:endParaRPr>
          </a:p>
        </p:txBody>
      </p:sp>
      <p:sp>
        <p:nvSpPr>
          <p:cNvPr id="1332226" name="矩形 1332225"/>
          <p:cNvSpPr/>
          <p:nvPr/>
        </p:nvSpPr>
        <p:spPr>
          <a:xfrm>
            <a:off x="612140" y="3615055"/>
            <a:ext cx="10507345" cy="1079500"/>
          </a:xfrm>
          <a:prstGeom prst="rect">
            <a:avLst/>
          </a:prstGeom>
          <a:solidFill>
            <a:srgbClr val="CCFFCC"/>
          </a:solidFill>
          <a:ln w="9525">
            <a:noFill/>
          </a:ln>
        </p:spPr>
        <p:txBody>
          <a:bodyPr/>
          <a:lstStyle>
            <a:lvl1pPr marL="0" lvl="0" indent="0" algn="l" defTabSz="914400" eaLnBrk="1" fontAlgn="base" latinLnBrk="0" hangingPunct="1">
              <a:lnSpc>
                <a:spcPct val="125000"/>
              </a:lnSpc>
              <a:spcBef>
                <a:spcPct val="20000"/>
              </a:spcBef>
              <a:spcAft>
                <a:spcPct val="0"/>
              </a:spcAft>
              <a:buClr>
                <a:schemeClr val="hlink"/>
              </a:buClr>
              <a:buFont typeface="Wingdings" panose="05000000000000000000" pitchFamily="2" charset="2"/>
              <a:buNone/>
              <a:defRPr sz="2400" b="1" i="0" u="none" kern="1200" baseline="0">
                <a:solidFill>
                  <a:schemeClr val="hlink"/>
                </a:solidFill>
                <a:latin typeface="Arial" panose="020B0604020202020204" pitchFamily="34" charset="0"/>
                <a:ea typeface="楷体_GB2312" charset="-122"/>
              </a:defRPr>
            </a:lvl1pPr>
            <a:lvl2pPr marL="824230" lvl="1" indent="-285750" algn="l" defTabSz="914400" eaLnBrk="1" fontAlgn="base" latinLnBrk="0" hangingPunct="1">
              <a:lnSpc>
                <a:spcPct val="125000"/>
              </a:lnSpc>
              <a:spcBef>
                <a:spcPct val="20000"/>
              </a:spcBef>
              <a:spcAft>
                <a:spcPct val="0"/>
              </a:spcAft>
              <a:buClr>
                <a:schemeClr val="tx2"/>
              </a:buClr>
              <a:buSzPct val="85000"/>
              <a:buFont typeface="Wingdings" panose="05000000000000000000" pitchFamily="2" charset="2"/>
              <a:buNone/>
              <a:defRPr sz="2400" b="1" i="0" u="none" kern="1200" baseline="0">
                <a:solidFill>
                  <a:schemeClr val="hlink"/>
                </a:solidFill>
                <a:latin typeface="+mn-lt"/>
                <a:ea typeface="+mn-ea"/>
                <a:cs typeface="+mn-cs"/>
              </a:defRPr>
            </a:lvl2pPr>
            <a:lvl3pPr marL="1231900" lvl="2" indent="-228600" algn="l" defTabSz="914400" eaLnBrk="1" fontAlgn="base" latinLnBrk="0" hangingPunct="1">
              <a:lnSpc>
                <a:spcPct val="125000"/>
              </a:lnSpc>
              <a:spcBef>
                <a:spcPct val="20000"/>
              </a:spcBef>
              <a:spcAft>
                <a:spcPct val="0"/>
              </a:spcAft>
              <a:buClr>
                <a:schemeClr val="hlink"/>
              </a:buClr>
              <a:buSzPct val="95000"/>
              <a:buFont typeface="Wingdings" panose="05000000000000000000" pitchFamily="2" charset="2"/>
              <a:buNone/>
              <a:defRPr sz="2400" b="1" i="0" u="none" kern="1200" baseline="0">
                <a:solidFill>
                  <a:schemeClr val="hlink"/>
                </a:solidFill>
                <a:latin typeface="+mn-lt"/>
                <a:ea typeface="+mn-ea"/>
                <a:cs typeface="+mn-cs"/>
              </a:defRPr>
            </a:lvl3pPr>
            <a:lvl4pPr marL="1640205" lvl="3" indent="-228600" algn="l" defTabSz="914400" eaLnBrk="1" fontAlgn="base" latinLnBrk="0" hangingPunct="1">
              <a:lnSpc>
                <a:spcPct val="125000"/>
              </a:lnSpc>
              <a:spcBef>
                <a:spcPct val="20000"/>
              </a:spcBef>
              <a:spcAft>
                <a:spcPct val="0"/>
              </a:spcAft>
              <a:buClr>
                <a:schemeClr val="tx2"/>
              </a:buClr>
              <a:buSzPct val="90000"/>
              <a:buFont typeface="Wingdings" panose="05000000000000000000" pitchFamily="2" charset="2"/>
              <a:buNone/>
              <a:defRPr sz="2400" b="1" i="0" u="none" kern="1200" baseline="0">
                <a:solidFill>
                  <a:schemeClr val="hlink"/>
                </a:solidFill>
                <a:latin typeface="+mn-lt"/>
                <a:ea typeface="+mn-ea"/>
                <a:cs typeface="+mn-cs"/>
              </a:defRPr>
            </a:lvl4pPr>
            <a:lvl5pPr marL="2057400" lvl="4" indent="-228600" algn="l" defTabSz="914400" eaLnBrk="1" fontAlgn="base" latinLnBrk="0" hangingPunct="1">
              <a:lnSpc>
                <a:spcPct val="125000"/>
              </a:lnSpc>
              <a:spcBef>
                <a:spcPct val="20000"/>
              </a:spcBef>
              <a:spcAft>
                <a:spcPct val="0"/>
              </a:spcAft>
              <a:buClr>
                <a:schemeClr val="hlink"/>
              </a:buClr>
              <a:buFont typeface="Wingdings 2" pitchFamily="18" charset="2"/>
              <a:buNone/>
              <a:defRPr sz="2400" b="1" i="0" u="none" kern="1200" baseline="0">
                <a:solidFill>
                  <a:schemeClr val="hlink"/>
                </a:solidFill>
                <a:latin typeface="+mn-lt"/>
                <a:ea typeface="+mn-ea"/>
                <a:cs typeface="+mn-cs"/>
              </a:defRPr>
            </a:lvl5pPr>
          </a:lstStyle>
          <a:p>
            <a:pPr lvl="0" algn="l"/>
            <a:r>
              <a:rPr lang="en-US" altLang="zh-CN" sz="2800" dirty="0">
                <a:latin typeface="楷体_GB2312" charset="-122"/>
                <a:cs typeface="+mn-ea"/>
              </a:rPr>
              <a:t>    识别错误是对工作指令、程序判断或理解错误所致。如对AO/FO描述语言的理解错误。</a:t>
            </a:r>
            <a:endParaRPr lang="en-US" altLang="zh-CN" sz="2800" dirty="0">
              <a:latin typeface="楷体_GB2312" charset="-122"/>
              <a:cs typeface="+mn-ea"/>
            </a:endParaRPr>
          </a:p>
        </p:txBody>
      </p:sp>
      <p:sp>
        <p:nvSpPr>
          <p:cNvPr id="1332227" name="文本框 1332226"/>
          <p:cNvSpPr txBox="1"/>
          <p:nvPr/>
        </p:nvSpPr>
        <p:spPr>
          <a:xfrm>
            <a:off x="589598" y="2916873"/>
            <a:ext cx="5329237" cy="579120"/>
          </a:xfrm>
          <a:prstGeom prst="rect">
            <a:avLst/>
          </a:prstGeom>
          <a:noFill/>
          <a:ln w="9525">
            <a:noFill/>
          </a:ln>
        </p:spPr>
        <p:txBody>
          <a:bodyPr>
            <a:spAutoFit/>
          </a:bodyPr>
          <a:lstStyle/>
          <a:p>
            <a:pPr lvl="0">
              <a:spcBef>
                <a:spcPct val="50000"/>
              </a:spcBef>
            </a:pPr>
            <a:r>
              <a:rPr lang="zh-CN" altLang="en-US" sz="3200" b="1" dirty="0">
                <a:solidFill>
                  <a:srgbClr val="FF0000"/>
                </a:solidFill>
                <a:latin typeface="楷体_GB2312" charset="-122"/>
                <a:ea typeface="楷体_GB2312" charset="-122"/>
                <a:cs typeface="+mn-ea"/>
              </a:rPr>
              <a:t>（3）识别错误</a:t>
            </a:r>
            <a:endParaRPr lang="zh-CN" altLang="en-US" sz="3200" b="1" dirty="0">
              <a:solidFill>
                <a:srgbClr val="FF0000"/>
              </a:solidFill>
              <a:latin typeface="楷体_GB2312" charset="-122"/>
              <a:ea typeface="楷体_GB2312" charset="-122"/>
              <a:cs typeface="+mn-ea"/>
            </a:endParaRPr>
          </a:p>
        </p:txBody>
      </p:sp>
      <p:sp>
        <p:nvSpPr>
          <p:cNvPr id="1332229" name="矩形 1332228"/>
          <p:cNvSpPr/>
          <p:nvPr/>
        </p:nvSpPr>
        <p:spPr>
          <a:xfrm>
            <a:off x="949960" y="5054600"/>
            <a:ext cx="6337300" cy="457200"/>
          </a:xfrm>
          <a:prstGeom prst="rect">
            <a:avLst/>
          </a:prstGeom>
          <a:noFill/>
          <a:ln w="25400">
            <a:noFill/>
          </a:ln>
        </p:spPr>
        <p:txBody>
          <a:bodyPr>
            <a:spAutoFit/>
          </a:bodyPr>
          <a:lstStyle/>
          <a:p>
            <a:pPr marL="342900" lvl="0" indent="-342900"/>
            <a:r>
              <a:rPr lang="zh-CN" altLang="en-US" sz="2400" dirty="0">
                <a:latin typeface="黑体" panose="02010609060101010101" charset="-122"/>
                <a:ea typeface="黑体" panose="02010609060101010101" charset="-122"/>
              </a:rPr>
              <a:t>政府有关部门明令禁止取缔药品交易市场</a:t>
            </a:r>
            <a:endParaRPr lang="zh-CN" altLang="en-US" sz="24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0179"/>
                                        </p:tgtEl>
                                        <p:attrNameLst>
                                          <p:attrName>style.visibility</p:attrName>
                                        </p:attrNameLst>
                                      </p:cBhvr>
                                      <p:to>
                                        <p:strVal val="visible"/>
                                      </p:to>
                                    </p:set>
                                    <p:animEffect transition="in" filter="slide(fromTop)">
                                      <p:cBhvr>
                                        <p:cTn id="7" dur="500"/>
                                        <p:tgtEl>
                                          <p:spTgt spid="1330179"/>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330178"/>
                                        </p:tgtEl>
                                        <p:attrNameLst>
                                          <p:attrName>style.visibility</p:attrName>
                                        </p:attrNameLst>
                                      </p:cBhvr>
                                      <p:to>
                                        <p:strVal val="visible"/>
                                      </p:to>
                                    </p:set>
                                    <p:animEffect transition="in" filter="slide(fromTop)">
                                      <p:cBhvr>
                                        <p:cTn id="11" dur="500"/>
                                        <p:tgtEl>
                                          <p:spTgt spid="133017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332227"/>
                                        </p:tgtEl>
                                        <p:attrNameLst>
                                          <p:attrName>style.visibility</p:attrName>
                                        </p:attrNameLst>
                                      </p:cBhvr>
                                      <p:to>
                                        <p:strVal val="visible"/>
                                      </p:to>
                                    </p:set>
                                    <p:animEffect transition="in" filter="slide(fromTop)">
                                      <p:cBhvr>
                                        <p:cTn id="16" dur="500"/>
                                        <p:tgtEl>
                                          <p:spTgt spid="13322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2229"/>
                                        </p:tgtEl>
                                        <p:attrNameLst>
                                          <p:attrName>style.visibility</p:attrName>
                                        </p:attrNameLst>
                                      </p:cBhvr>
                                      <p:to>
                                        <p:strVal val="visible"/>
                                      </p:to>
                                    </p:set>
                                    <p:anim calcmode="lin" valueType="num">
                                      <p:cBhvr additive="base">
                                        <p:cTn id="21" dur="500" fill="hold"/>
                                        <p:tgtEl>
                                          <p:spTgt spid="1332229"/>
                                        </p:tgtEl>
                                        <p:attrNameLst>
                                          <p:attrName>ppt_x</p:attrName>
                                        </p:attrNameLst>
                                      </p:cBhvr>
                                      <p:tavLst>
                                        <p:tav tm="0">
                                          <p:val>
                                            <p:strVal val="#ppt_x"/>
                                          </p:val>
                                        </p:tav>
                                        <p:tav tm="100000">
                                          <p:val>
                                            <p:strVal val="#ppt_x"/>
                                          </p:val>
                                        </p:tav>
                                      </p:tavLst>
                                    </p:anim>
                                    <p:anim calcmode="lin" valueType="num">
                                      <p:cBhvr additive="base">
                                        <p:cTn id="22" dur="500" fill="hold"/>
                                        <p:tgtEl>
                                          <p:spTgt spid="13322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32226"/>
                                        </p:tgtEl>
                                        <p:attrNameLst>
                                          <p:attrName>style.visibility</p:attrName>
                                        </p:attrNameLst>
                                      </p:cBhvr>
                                      <p:to>
                                        <p:strVal val="visible"/>
                                      </p:to>
                                    </p:set>
                                    <p:animEffect transition="in" filter="slide(fromTop)">
                                      <p:cBhvr>
                                        <p:cTn id="27" dur="500"/>
                                        <p:tgtEl>
                                          <p:spTgt spid="133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8" grpId="0" bldLvl="0" animBg="1"/>
      <p:bldP spid="1330179" grpId="0"/>
      <p:bldP spid="1332226" grpId="0" bldLvl="0" animBg="1"/>
      <p:bldP spid="1332227" grpId="0"/>
      <p:bldP spid="1332229" grpId="0"/>
    </p:bldLst>
  </p:timing>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7036</Words>
  <Application>WPS 演示</Application>
  <PresentationFormat>宽屏</PresentationFormat>
  <Paragraphs>819</Paragraphs>
  <Slides>61</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61</vt:i4>
      </vt:variant>
    </vt:vector>
  </HeadingPairs>
  <TitlesOfParts>
    <vt:vector size="80" baseType="lpstr">
      <vt:lpstr>Arial</vt:lpstr>
      <vt:lpstr>宋体</vt:lpstr>
      <vt:lpstr>Wingdings</vt:lpstr>
      <vt:lpstr>Calibri</vt:lpstr>
      <vt:lpstr>微软雅黑</vt:lpstr>
      <vt:lpstr>楷体_GB2312</vt:lpstr>
      <vt:lpstr>新宋体</vt:lpstr>
      <vt:lpstr>黑体</vt:lpstr>
      <vt:lpstr>Wingdings 2</vt:lpstr>
      <vt:lpstr>Wingdings</vt:lpstr>
      <vt:lpstr>Arial Unicode MS</vt:lpstr>
      <vt:lpstr>Calibri Light</vt:lpstr>
      <vt:lpstr>华文细黑</vt:lpstr>
      <vt:lpstr>华文楷体</vt:lpstr>
      <vt:lpstr>Times New Roman</vt:lpstr>
      <vt:lpstr>隶书</vt:lpstr>
      <vt:lpstr>PMingLiU</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质量管理大师戴明认为: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从上表可看出， 防错的思路有减少失误、简化作业， 替代、削除、检测失误等， 从其目标及采用的方法来看:</vt:lpstr>
      <vt:lpstr>3、简化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防错设计的思维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peijie wu</dc:creator>
  <cp:lastModifiedBy>Vivian</cp:lastModifiedBy>
  <cp:revision>2</cp:revision>
  <dcterms:created xsi:type="dcterms:W3CDTF">1900-01-01T00:00:00Z</dcterms:created>
  <dcterms:modified xsi:type="dcterms:W3CDTF">2023-12-01T05:36:54Z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C81ECB0FED4C46388050AF33D215CFF7_12</vt:lpwstr>
  </property>
</Properties>
</file>