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rs/downrev.xml" ContentType="application/vnd.ms-office.DrsDownRev+xml"/>
  <Override PartName="/drs/shapexml.xml" ContentType="application/vnd.ms-office.DrsShape+xml"/>
</Types>
</file>

<file path=_rels/.rels><?xml version="1.0" encoding="UTF-8" standalone="yes"?>
<Relationships xmlns="http://schemas.openxmlformats.org/package/2006/relationships"><Relationship Id="rId2" Type="http://schemas.microsoft.com/office/2006/relationships/shapeXml" Target="drs/shapexml.xml"/><Relationship Id="rId1" Type="http://schemas.microsoft.com/office/2006/relationships/downRev" Target="drs/downrev.xml"/></Relationships>
</file>

<file path=drs/downrev.xml><?xml version="1.0" encoding="utf-8"?>
<a:downRevStg xmlns:a="http://schemas.openxmlformats.org/drawingml/2006/main" shapeCheckSum="JK4KUCI/jk9iD+I7S0/b6E==" textCheckSum="SmlCsG==" fHybridRaster="0" shapeId="2374" ver="1"/>
</file>

<file path=drs/shapexml.xml><?xml version="1.0" encoding="utf-8"?>
<p:sp xmlns:p="http://schemas.openxmlformats.org/presentationml/2006/main" xmlns:a="http://schemas.openxmlformats.org/drawingml/2006/main" xmlns:r="http://schemas.openxmlformats.org/officeDocument/2006/relationships">
  <p:nvSpPr>
    <p:cNvPr id="2374" name="Rectangle 326"/>
    <p:cNvSpPr>
      <a:spLocks noChangeArrowheads="1"/>
    </p:cNvSpPr>
    <p:nvPr/>
  </p:nvSpPr>
  <p:spPr bwMode="auto">
    <a:xfrm>
      <a:off x="228600" y="914400"/>
      <a:ext cx="8305800" cy="5641975"/>
    </a:xfrm>
    <a:prstGeom prst="rect">
      <a:avLst/>
    </a:prstGeom>
    <a:noFill/>
    <a:ln>
      <a:noFill/>
    </a:ln>
    <a:effectLst/>
    <a:extLst>
      <a:ext uri="{909E8E84-426E-40DD-AFC4-6F175D3DCCD1}">
        <a14:hiddenFill xmlns:a14="http://schemas.microsoft.com/office/drawing/2010/main">
          <a:solidFill>
            <a:schemeClr val="accent1"/>
          </a:solidFill>
        </a14:hiddenFill>
      </a:ext>
      <a:ext uri="{91240B29-F687-4F45-9708-019B960494DF}">
        <a14:hiddenLine xmlns:a14="http://schemas.microsoft.com/office/drawing/2010/main" w="9525">
          <a:solidFill>
            <a:srgbClr val="000000"/>
          </a:solidFill>
          <a:prstDash val="solid"/>
          <a:miter lim="800000"/>
          <a:headEnd type="none" w="med" len="med"/>
          <a:tailEnd type="none" w="med" len="med"/>
        </a14:hiddenLine>
      </a:ext>
      <a:ext uri="{AF507438-7753-43E0-B8FC-AC1667EBCBE1}">
        <a14:hiddenEffects xmlns:a14="http://schemas.microsoft.com/office/drawing/2010/main">
          <a:effectLst>
            <a:outerShdw dist="35921" dir="2700000" algn="ctr" rotWithShape="0">
              <a:schemeClr val="bg2"/>
            </a:outerShdw>
          </a:effectLst>
        </a14:hiddenEffects>
      </a:ext>
    </a:extLst>
  </p:spPr>
  <p:txBody>
    <a:bodyPr>
      <a:spAutoFit/>
    </a:bodyPr>
    <a:lstStyle/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7、水资源台帐：用水。工程项目按施工、生活、办公区域分路抄表</a:t>
      </a:r>
      <a:r>
        <a:rPr kumimoji="0" lang="en-US" altLang="zh-CN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,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有原始记录和月度台帐，数据真实(提供佐证材料)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8、材料台帐：钢筋、木材、砼三大材台帐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9、环保台账 ：非传统水源利用台账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              建筑垃圾减量化计划及回收利用明细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              噪声检测台账、 污水排放检测台账 、扬尘  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              控制台帐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10、现场采用周转式活动房,现场围挡尽可能利用已有围墙或采用可重复利用围挡封闭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11、推广应用新型墙体材料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12、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Arial" panose="020B0604020202020204" pitchFamily="34" charset="0"/>
          <a:ea typeface="黑体" panose="02010609060101010101" pitchFamily="49" charset="-122"/>
          <a:cs typeface="+mn-cs"/>
        </a:rPr>
        <a:t>“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十项新技术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Arial" panose="020B0604020202020204" pitchFamily="34" charset="0"/>
          <a:ea typeface="黑体" panose="02010609060101010101" pitchFamily="49" charset="-122"/>
          <a:cs typeface="+mn-cs"/>
        </a:rPr>
        <a:t>”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运用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13、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Arial" panose="020B0604020202020204" pitchFamily="34" charset="0"/>
          <a:ea typeface="黑体" panose="02010609060101010101" pitchFamily="49" charset="-122"/>
          <a:cs typeface="+mn-cs"/>
        </a:rPr>
        <a:t>“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四新技术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Arial" panose="020B0604020202020204" pitchFamily="34" charset="0"/>
          <a:ea typeface="黑体" panose="02010609060101010101" pitchFamily="49" charset="-122"/>
          <a:cs typeface="+mn-cs"/>
        </a:rPr>
        <a:t>”</a:t>
      </a: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，成果转化与技改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14、综合利用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/>
      </a:pPr>
      <a:r>
        <a:rPr kumimoji="0" lang="zh-CN" altLang="en-US" sz="2400" b="1" i="0" u="none" strike="noStrike" kern="1200" cap="none" spc="0" normalizeH="0" baseline="0" noProof="0">
          <a:ln>
            <a:noFill/>
          </a:ln>
          <a:solidFill>
            <a:schemeClr val="tx1"/>
          </a:solidFill>
          <a:effectLst/>
          <a:uLnTx/>
          <a:uFillTx/>
          <a:latin typeface="黑体" panose="02010609060101010101" pitchFamily="49" charset="-122"/>
          <a:ea typeface="黑体" panose="02010609060101010101" pitchFamily="49" charset="-122"/>
          <a:cs typeface="+mn-cs"/>
        </a:rPr>
        <a:t>15、申报所需材料</a:t>
      </a: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1"/>
        </a:solidFill>
        <a:effectLst/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  <a:p>
      <a:pPr marL="0" marR="0" lvl="0" indent="0" algn="just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hlink"/>
        </a:buClr>
        <a:buSzTx/>
        <a:buFont typeface="Wingdings" panose="05000000000000000000" pitchFamily="2" charset="2"/>
        <a:buNone/>
        <a:defRPr/>
      </a:pPr>
      <a:endParaRPr kumimoji="0" lang="zh-CN" altLang="en-US" sz="2400" b="1" i="0" u="none" strike="noStrike" kern="1200" cap="none" spc="0" normalizeH="0" baseline="0" noProof="0">
        <a:ln>
          <a:noFill/>
        </a:ln>
        <a:solidFill>
          <a:schemeClr val="tx2"/>
        </a:solidFill>
        <a:effectLst>
          <a:outerShdw blurRad="38100" dist="38100" dir="2700000" algn="tl">
            <a:srgbClr val="000000"/>
          </a:outerShdw>
        </a:effectLst>
        <a:uLnTx/>
        <a:uFillTx/>
        <a:latin typeface="黑体" panose="02010609060101010101" pitchFamily="49" charset="-122"/>
        <a:ea typeface="黑体" panose="02010609060101010101" pitchFamily="49" charset="-122"/>
        <a:cs typeface="+mn-cs"/>
      </a:endParaRPr>
    </a:p>
  </p:txBody>
</p:sp>
</file>