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3"/>
    <p:sldMasterId id="2147483685" r:id="rId4"/>
    <p:sldMasterId id="2147483697" r:id="rId5"/>
    <p:sldMasterId id="2147483709" r:id="rId6"/>
    <p:sldMasterId id="2147483711" r:id="rId7"/>
  </p:sldMasterIdLst>
  <p:notesMasterIdLst>
    <p:notesMasterId r:id="rId9"/>
  </p:notesMasterIdLst>
  <p:sldIdLst>
    <p:sldId id="1709" r:id="rId8"/>
    <p:sldId id="1808" r:id="rId10"/>
    <p:sldId id="1711" r:id="rId11"/>
    <p:sldId id="315" r:id="rId12"/>
    <p:sldId id="346" r:id="rId13"/>
    <p:sldId id="629" r:id="rId14"/>
    <p:sldId id="793" r:id="rId15"/>
    <p:sldId id="569" r:id="rId16"/>
    <p:sldId id="1723" r:id="rId17"/>
    <p:sldId id="262" r:id="rId18"/>
    <p:sldId id="1528" r:id="rId19"/>
    <p:sldId id="1529" r:id="rId20"/>
    <p:sldId id="267" r:id="rId21"/>
    <p:sldId id="269" r:id="rId22"/>
    <p:sldId id="734" r:id="rId23"/>
    <p:sldId id="260" r:id="rId24"/>
    <p:sldId id="615" r:id="rId25"/>
    <p:sldId id="1724" r:id="rId26"/>
    <p:sldId id="1527" r:id="rId27"/>
    <p:sldId id="777" r:id="rId28"/>
    <p:sldId id="611" r:id="rId29"/>
    <p:sldId id="831" r:id="rId30"/>
    <p:sldId id="652" r:id="rId31"/>
    <p:sldId id="648" r:id="rId32"/>
    <p:sldId id="619" r:id="rId33"/>
    <p:sldId id="632" r:id="rId34"/>
    <p:sldId id="607" r:id="rId35"/>
    <p:sldId id="524" r:id="rId36"/>
    <p:sldId id="525" r:id="rId37"/>
    <p:sldId id="637" r:id="rId38"/>
    <p:sldId id="1725" r:id="rId39"/>
    <p:sldId id="266" r:id="rId40"/>
    <p:sldId id="297" r:id="rId41"/>
    <p:sldId id="786" r:id="rId42"/>
    <p:sldId id="341" r:id="rId43"/>
    <p:sldId id="361" r:id="rId44"/>
    <p:sldId id="667" r:id="rId45"/>
    <p:sldId id="725" r:id="rId46"/>
    <p:sldId id="726" r:id="rId47"/>
    <p:sldId id="727" r:id="rId48"/>
    <p:sldId id="728" r:id="rId49"/>
    <p:sldId id="729" r:id="rId50"/>
    <p:sldId id="337" r:id="rId51"/>
    <p:sldId id="730" r:id="rId52"/>
    <p:sldId id="1726" r:id="rId53"/>
    <p:sldId id="370" r:id="rId54"/>
    <p:sldId id="272" r:id="rId55"/>
    <p:sldId id="366" r:id="rId56"/>
    <p:sldId id="588" r:id="rId57"/>
    <p:sldId id="587" r:id="rId58"/>
    <p:sldId id="785" r:id="rId59"/>
    <p:sldId id="356" r:id="rId60"/>
    <p:sldId id="354" r:id="rId61"/>
    <p:sldId id="347" r:id="rId62"/>
    <p:sldId id="1727" r:id="rId63"/>
    <p:sldId id="355" r:id="rId64"/>
    <p:sldId id="787" r:id="rId65"/>
    <p:sldId id="353" r:id="rId66"/>
    <p:sldId id="788" r:id="rId67"/>
    <p:sldId id="349" r:id="rId68"/>
    <p:sldId id="520" r:id="rId69"/>
    <p:sldId id="521" r:id="rId70"/>
    <p:sldId id="375" r:id="rId71"/>
    <p:sldId id="789" r:id="rId72"/>
    <p:sldId id="790" r:id="rId73"/>
    <p:sldId id="273" r:id="rId74"/>
    <p:sldId id="736" r:id="rId75"/>
    <p:sldId id="735" r:id="rId76"/>
    <p:sldId id="265" r:id="rId77"/>
    <p:sldId id="263" r:id="rId78"/>
    <p:sldId id="264" r:id="rId79"/>
    <p:sldId id="737" r:id="rId80"/>
    <p:sldId id="277" r:id="rId81"/>
    <p:sldId id="324" r:id="rId82"/>
    <p:sldId id="367" r:id="rId83"/>
    <p:sldId id="668" r:id="rId84"/>
    <p:sldId id="616" r:id="rId85"/>
    <p:sldId id="291" r:id="rId86"/>
    <p:sldId id="290" r:id="rId87"/>
    <p:sldId id="268" r:id="rId88"/>
    <p:sldId id="319" r:id="rId89"/>
    <p:sldId id="321" r:id="rId90"/>
    <p:sldId id="731" r:id="rId91"/>
    <p:sldId id="379" r:id="rId92"/>
    <p:sldId id="380" r:id="rId93"/>
    <p:sldId id="381" r:id="rId94"/>
    <p:sldId id="382" r:id="rId95"/>
    <p:sldId id="383" r:id="rId96"/>
    <p:sldId id="259" r:id="rId97"/>
    <p:sldId id="365" r:id="rId98"/>
    <p:sldId id="374" r:id="rId99"/>
    <p:sldId id="1728" r:id="rId100"/>
    <p:sldId id="1717" r:id="rId101"/>
  </p:sldIdLst>
  <p:sldSz cx="9144000" cy="6858000" type="screen4x3"/>
  <p:notesSz cx="6858000" cy="9144000"/>
  <p:custDataLst>
    <p:tags r:id="rId105"/>
  </p:custDataLst>
  <p:defaultTextStyle>
    <a:defPPr>
      <a:defRPr lang="en-US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013" userDrawn="1">
          <p15:clr>
            <a:srgbClr val="A4A3A4"/>
          </p15:clr>
        </p15:guide>
        <p15:guide id="2" pos="2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27"/>
    <a:srgbClr val="002060"/>
    <a:srgbClr val="016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7"/>
      </p:cViewPr>
      <p:guideLst>
        <p:guide orient="horz" pos="2013"/>
        <p:guide pos="2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1.xml"/><Relationship Id="rId98" Type="http://schemas.openxmlformats.org/officeDocument/2006/relationships/slide" Target="slides/slide90.xml"/><Relationship Id="rId97" Type="http://schemas.openxmlformats.org/officeDocument/2006/relationships/slide" Target="slides/slide89.xml"/><Relationship Id="rId96" Type="http://schemas.openxmlformats.org/officeDocument/2006/relationships/slide" Target="slides/slide88.xml"/><Relationship Id="rId95" Type="http://schemas.openxmlformats.org/officeDocument/2006/relationships/slide" Target="slides/slide87.xml"/><Relationship Id="rId94" Type="http://schemas.openxmlformats.org/officeDocument/2006/relationships/slide" Target="slides/slide86.xml"/><Relationship Id="rId93" Type="http://schemas.openxmlformats.org/officeDocument/2006/relationships/slide" Target="slides/slide85.xml"/><Relationship Id="rId92" Type="http://schemas.openxmlformats.org/officeDocument/2006/relationships/slide" Target="slides/slide84.xml"/><Relationship Id="rId91" Type="http://schemas.openxmlformats.org/officeDocument/2006/relationships/slide" Target="slides/slide83.xml"/><Relationship Id="rId90" Type="http://schemas.openxmlformats.org/officeDocument/2006/relationships/slide" Target="slides/slide82.xml"/><Relationship Id="rId9" Type="http://schemas.openxmlformats.org/officeDocument/2006/relationships/notesMaster" Target="notesMasters/notesMaster1.xml"/><Relationship Id="rId89" Type="http://schemas.openxmlformats.org/officeDocument/2006/relationships/slide" Target="slides/slide81.xml"/><Relationship Id="rId88" Type="http://schemas.openxmlformats.org/officeDocument/2006/relationships/slide" Target="slides/slide80.xml"/><Relationship Id="rId87" Type="http://schemas.openxmlformats.org/officeDocument/2006/relationships/slide" Target="slides/slide79.xml"/><Relationship Id="rId86" Type="http://schemas.openxmlformats.org/officeDocument/2006/relationships/slide" Target="slides/slide78.xml"/><Relationship Id="rId85" Type="http://schemas.openxmlformats.org/officeDocument/2006/relationships/slide" Target="slides/slide77.xml"/><Relationship Id="rId84" Type="http://schemas.openxmlformats.org/officeDocument/2006/relationships/slide" Target="slides/slide76.xml"/><Relationship Id="rId83" Type="http://schemas.openxmlformats.org/officeDocument/2006/relationships/slide" Target="slides/slide75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80" Type="http://schemas.openxmlformats.org/officeDocument/2006/relationships/slide" Target="slides/slide72.xml"/><Relationship Id="rId8" Type="http://schemas.openxmlformats.org/officeDocument/2006/relationships/slide" Target="slides/slide1.xml"/><Relationship Id="rId79" Type="http://schemas.openxmlformats.org/officeDocument/2006/relationships/slide" Target="slides/slide71.xml"/><Relationship Id="rId78" Type="http://schemas.openxmlformats.org/officeDocument/2006/relationships/slide" Target="slides/slide70.xml"/><Relationship Id="rId77" Type="http://schemas.openxmlformats.org/officeDocument/2006/relationships/slide" Target="slides/slide69.xml"/><Relationship Id="rId76" Type="http://schemas.openxmlformats.org/officeDocument/2006/relationships/slide" Target="slides/slide68.xml"/><Relationship Id="rId75" Type="http://schemas.openxmlformats.org/officeDocument/2006/relationships/slide" Target="slides/slide67.xml"/><Relationship Id="rId74" Type="http://schemas.openxmlformats.org/officeDocument/2006/relationships/slide" Target="slides/slide66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61.xml"/><Relationship Id="rId68" Type="http://schemas.openxmlformats.org/officeDocument/2006/relationships/slide" Target="slides/slide60.xml"/><Relationship Id="rId67" Type="http://schemas.openxmlformats.org/officeDocument/2006/relationships/slide" Target="slides/slide59.xml"/><Relationship Id="rId66" Type="http://schemas.openxmlformats.org/officeDocument/2006/relationships/slide" Target="slides/slide58.xml"/><Relationship Id="rId65" Type="http://schemas.openxmlformats.org/officeDocument/2006/relationships/slide" Target="slides/slide57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60" Type="http://schemas.openxmlformats.org/officeDocument/2006/relationships/slide" Target="slides/slide52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1.xml"/><Relationship Id="rId58" Type="http://schemas.openxmlformats.org/officeDocument/2006/relationships/slide" Target="slides/slide50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0" Type="http://schemas.openxmlformats.org/officeDocument/2006/relationships/slide" Target="slides/slide32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5" Type="http://schemas.openxmlformats.org/officeDocument/2006/relationships/tags" Target="tags/tag60.xml"/><Relationship Id="rId104" Type="http://schemas.openxmlformats.org/officeDocument/2006/relationships/tableStyles" Target="tableStyles.xml"/><Relationship Id="rId103" Type="http://schemas.openxmlformats.org/officeDocument/2006/relationships/viewProps" Target="viewProps.xml"/><Relationship Id="rId102" Type="http://schemas.openxmlformats.org/officeDocument/2006/relationships/presProps" Target="presProps.xml"/><Relationship Id="rId101" Type="http://schemas.openxmlformats.org/officeDocument/2006/relationships/slide" Target="slides/slide93.xml"/><Relationship Id="rId100" Type="http://schemas.openxmlformats.org/officeDocument/2006/relationships/slide" Target="slides/slide92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8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173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Click to edit Master text styles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Second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Third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Fourth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Fifth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2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D4B47A4-FA11-467D-81AA-9DF4E9553B6E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4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5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6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7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8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9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55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75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16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37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57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78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98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备注占位符 2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39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80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>
              <a:buChar char="•"/>
            </a:pPr>
            <a:fld id="{BB962C8B-B14F-4D97-AF65-F5344CB8AC3E}" type="datetime1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90115" name="Rectangle 6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buChar char="•"/>
            </a:pPr>
            <a:r>
              <a:rPr lang="en-US" altLang="zh-CN" sz="1200" dirty="0">
                <a:latin typeface="Arial" panose="020B0604020202020204" pitchFamily="34" charset="0"/>
              </a:rPr>
              <a:t>| Training-CN |Michael Zhou reserves all rights even in the event of industrial property rights. I reserve all rights of disposal such as copying and passing on to third parties.</a:t>
            </a:r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9011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9011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0118" name="Rectangle 3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zh-CN" sz="1200" dirty="0">
                <a:latin typeface="Tahoma" panose="020B0604030504040204" pitchFamily="34" charset="0"/>
              </a:rPr>
            </a:fld>
            <a:endParaRPr lang="en-US" altLang="zh-CN" sz="1200" dirty="0">
              <a:latin typeface="Tahoma" panose="020B060403050404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>
              <a:spcBef>
                <a:spcPct val="0"/>
              </a:spcBef>
            </a:pPr>
            <a:endParaRPr lang="zh-CN" altLang="zh-CN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5476" name="灯片编号占位符 3"/>
          <p:cNvSpPr txBox="1">
            <a:spLocks noGrp="1"/>
          </p:cNvSpPr>
          <p:nvPr/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9571" name="备注占位符 2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1095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1116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1136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6513" y="0"/>
            <a:ext cx="1587" cy="0"/>
          </a:xfrm>
        </p:spPr>
      </p:sp>
      <p:sp>
        <p:nvSpPr>
          <p:cNvPr id="144387" name="Rectangle 3"/>
          <p:cNvSpPr>
            <a:spLocks noGrp="1" noRot="1" noChangeAspect="1"/>
          </p:cNvSpPr>
          <p:nvPr>
            <p:ph type="body" idx="1"/>
          </p:nvPr>
        </p:nvSpPr>
        <p:spPr>
          <a:xfrm>
            <a:off x="79375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7460" name="Rectangle 3"/>
          <p:cNvSpPr>
            <a:spLocks noGrp="1"/>
          </p:cNvSpPr>
          <p:nvPr>
            <p:ph type="body" idx="1"/>
          </p:nvPr>
        </p:nvSpPr>
        <p:spPr>
          <a:xfrm>
            <a:off x="914400" y="4595813"/>
            <a:ext cx="5029200" cy="4352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>
              <a:buChar char="•"/>
            </a:pPr>
            <a:fld id="{BB962C8B-B14F-4D97-AF65-F5344CB8AC3E}" type="datetime1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58723" name="Rectangle 6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buChar char="•"/>
            </a:pPr>
            <a:r>
              <a:rPr lang="en-US" altLang="zh-CN" sz="1200" dirty="0">
                <a:latin typeface="Arial" panose="020B0604020202020204" pitchFamily="34" charset="0"/>
              </a:rPr>
              <a:t>| Training-CN |Michael Zhou reserves all rights even in the event of industrial property rights. I reserve all rights of disposal such as copying and passing on to third parties.</a:t>
            </a:r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15872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5872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8726" name="Rectangle 3"/>
          <p:cNvSpPr>
            <a:spLocks noGrp="1"/>
          </p:cNvSpPr>
          <p:nvPr>
            <p:ph type="body" idx="1"/>
          </p:nvPr>
        </p:nvSpPr>
        <p:spPr>
          <a:xfrm>
            <a:off x="-2147483648" y="-214748364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4D73C3-ABA6-42E9-8312-4F29F08441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6C284EB-0F23-475D-826B-64FFAE427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4D73C3-ABA6-42E9-8312-4F29F08441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6C284EB-0F23-475D-826B-64FFAE427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4D73C3-ABA6-42E9-8312-4F29F08441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6C284EB-0F23-475D-826B-64FFAE427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制度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287655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2876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建设班组制度文化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1196752"/>
            <a:ext cx="8208912" cy="432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4D73C3-ABA6-42E9-8312-4F29F08441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6C284EB-0F23-475D-826B-64FFAE427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管理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287655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2876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建设班组管理文化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1196752"/>
            <a:ext cx="8208912" cy="432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4D73C3-ABA6-42E9-8312-4F29F08441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6C284EB-0F23-475D-826B-64FFAE427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>
              <a:buChar char="•"/>
            </a:pPr>
            <a:endParaRPr dirty="0">
              <a:solidFill>
                <a:srgbClr val="898989"/>
              </a:solidFill>
            </a:endParaRPr>
          </a:p>
        </p:txBody>
      </p:sp>
      <p:sp>
        <p:nvSpPr>
          <p:cNvPr id="8" name="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8BD707-D9CF-40AE-B4C6-C98DA3205C09}" type="datetimeFigureOut">
              <a:rPr kumimoji="0" lang="en-US" b="0" i="0" kern="1200" cap="none" spc="0" normalizeH="0" baseline="0" noProof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b="0" i="0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>
              <a:buChar char="•"/>
            </a:pPr>
            <a:fld id="{9A0DB2DC-4C9A-4742-B13C-FB6460FD3503}" type="slidenum">
              <a:rPr lang="en-US" altLang="zh-CN" dirty="0">
                <a:solidFill>
                  <a:srgbClr val="898989"/>
                </a:solidFill>
              </a:rPr>
            </a:fld>
            <a:endParaRPr lang="zh-CN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10"/>
          <p:cNvSpPr>
            <a:spLocks noGrp="1"/>
          </p:cNvSpPr>
          <p:nvPr>
            <p:ph type="sldNum" sz="quarter" idx="4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kern="1200" cap="none" spc="0" normalizeH="0" baseline="0" noProof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fld id="{93FF7014-076F-4FE0-87B7-74EA7F99BB06}" type="slidenum">
              <a:rPr kumimoji="0" lang="en-US" altLang="zh-CN" b="0" i="0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1"/>
          <p:cNvSpPr>
            <a:spLocks noGrp="1"/>
          </p:cNvSpPr>
          <p:nvPr>
            <p:ph type="ftr" sz="quarter" idx="3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10"/>
          <p:cNvSpPr>
            <a:spLocks noGrp="1"/>
          </p:cNvSpPr>
          <p:nvPr>
            <p:ph type="sldNum" sz="quarter" idx="4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kern="1200" cap="none" spc="0" normalizeH="0" baseline="0" noProof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fld id="{5772FB0E-7428-47E4-AD94-FA6A4447BA34}" type="slidenum">
              <a:rPr kumimoji="0" lang="en-US" altLang="zh-CN" b="0" i="0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1"/>
          <p:cNvSpPr>
            <a:spLocks noGrp="1"/>
          </p:cNvSpPr>
          <p:nvPr>
            <p:ph type="ftr" sz="quarter" idx="3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10"/>
          <p:cNvSpPr>
            <a:spLocks noGrp="1"/>
          </p:cNvSpPr>
          <p:nvPr>
            <p:ph type="sldNum" sz="quarter" idx="4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kern="1200" cap="none" spc="0" normalizeH="0" baseline="0" noProof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fld id="{352F72AA-B05B-4FB5-94B8-81EFF78B3DC0}" type="slidenum">
              <a:rPr kumimoji="0" lang="en-US" altLang="zh-CN" b="0" i="0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1"/>
          <p:cNvSpPr>
            <a:spLocks noGrp="1"/>
          </p:cNvSpPr>
          <p:nvPr>
            <p:ph type="ftr" sz="quarter" idx="3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10"/>
          <p:cNvSpPr>
            <a:spLocks noGrp="1"/>
          </p:cNvSpPr>
          <p:nvPr>
            <p:ph type="sldNum" sz="quarter" idx="4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kern="1200" cap="none" spc="0" normalizeH="0" baseline="0" noProof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fld id="{5B886746-7359-4EC3-956B-A904C13D6F73}" type="slidenum">
              <a:rPr kumimoji="0" lang="en-US" altLang="zh-CN" b="0" i="0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1"/>
          <p:cNvSpPr>
            <a:spLocks noGrp="1"/>
          </p:cNvSpPr>
          <p:nvPr>
            <p:ph type="ftr" sz="quarter" idx="3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10"/>
          <p:cNvSpPr>
            <a:spLocks noGrp="1"/>
          </p:cNvSpPr>
          <p:nvPr>
            <p:ph type="sldNum" sz="quarter" idx="4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kern="1200" cap="none" spc="0" normalizeH="0" baseline="0" noProof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fld id="{8DB00428-27CD-4A50-9F9F-AD753206187D}" type="slidenum">
              <a:rPr kumimoji="0" lang="en-US" altLang="zh-CN" b="0" i="0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1"/>
          <p:cNvSpPr>
            <a:spLocks noGrp="1"/>
          </p:cNvSpPr>
          <p:nvPr>
            <p:ph type="ftr" sz="quarter" idx="3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4D73C3-ABA6-42E9-8312-4F29F08441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6C284EB-0F23-475D-826B-64FFAE427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4D73C3-ABA6-42E9-8312-4F29F08441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6C284EB-0F23-475D-826B-64FFAE427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7921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0A33AAA-2117-43DF-9992-76BDA5CBC443}" type="slidenum">
              <a:rPr kumimoji="0" lang="en-US" altLang="zh-CN" b="0" i="0" kern="1200" cap="none" spc="0" normalizeH="0" baseline="0" noProof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905000" y="1600200"/>
            <a:ext cx="33147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372100" y="1600200"/>
            <a:ext cx="33147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4D73C3-ABA6-42E9-8312-4F29F08441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6C284EB-0F23-475D-826B-64FFAE427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icrosoft Sans Serif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91350" y="274638"/>
            <a:ext cx="169545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905000" y="274638"/>
            <a:ext cx="493395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fld id="{6151D4D3-2E7E-4C4B-AEC1-04BF590BD37B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11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pyright" hidden="1"/>
          <p:cNvSpPr txBox="1">
            <a:spLocks noChangeArrowheads="1"/>
          </p:cNvSpPr>
          <p:nvPr userDrawn="1"/>
        </p:nvSpPr>
        <p:spPr bwMode="auto">
          <a:xfrm>
            <a:off x="455613" y="6534150"/>
            <a:ext cx="2757488" cy="101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665" b="0" i="0" u="none" strike="noStrike" kern="1200" cap="none" spc="0" normalizeH="0" baseline="0" noProof="0">
                <a:ln>
                  <a:noFill/>
                </a:ln>
                <a:solidFill>
                  <a:srgbClr val="7C848A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pitchFamily="49" charset="-122"/>
                <a:cs typeface="+mn-cs"/>
              </a:rPr>
              <a:t>© 2012 Mercer Consulting (China) Limited</a:t>
            </a:r>
            <a:endParaRPr kumimoji="0" lang="en-GB" altLang="en-US" sz="665" b="0" i="0" u="none" strike="noStrike" kern="1200" cap="none" spc="0" normalizeH="0" baseline="0" noProof="0">
              <a:ln>
                <a:noFill/>
              </a:ln>
              <a:solidFill>
                <a:srgbClr val="7C848A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5" name="Business"/>
          <p:cNvSpPr txBox="1">
            <a:spLocks noChangeArrowheads="1"/>
          </p:cNvSpPr>
          <p:nvPr userDrawn="1"/>
        </p:nvSpPr>
        <p:spPr bwMode="auto">
          <a:xfrm>
            <a:off x="455613" y="6534150"/>
            <a:ext cx="2751138" cy="101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665" b="0" i="0" u="none" strike="noStrike" kern="1200" cap="none" spc="0" normalizeH="0" baseline="0" noProof="0">
                <a:ln>
                  <a:noFill/>
                </a:ln>
                <a:solidFill>
                  <a:srgbClr val="7C848A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pitchFamily="49" charset="-122"/>
                <a:cs typeface="+mn-cs"/>
              </a:rPr>
              <a:t>MERCER</a:t>
            </a:r>
            <a:endParaRPr kumimoji="0" lang="en-GB" altLang="en-US" sz="665" b="0" i="0" u="none" strike="noStrike" kern="1200" cap="none" spc="0" normalizeH="0" baseline="0" noProof="0">
              <a:ln>
                <a:noFill/>
              </a:ln>
              <a:solidFill>
                <a:srgbClr val="7C848A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6" name="Filepath"/>
          <p:cNvSpPr txBox="1">
            <a:spLocks noChangeArrowheads="1"/>
          </p:cNvSpPr>
          <p:nvPr userDrawn="1"/>
        </p:nvSpPr>
        <p:spPr bwMode="auto">
          <a:xfrm>
            <a:off x="2363788" y="6529388"/>
            <a:ext cx="5734050" cy="106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>
            <a:spAutoFit/>
          </a:bodyPr>
          <a:lstStyle/>
          <a:p>
            <a:pPr lvl="0" algn="r">
              <a:spcBef>
                <a:spcPct val="50000"/>
              </a:spcBef>
            </a:pPr>
            <a:endParaRPr lang="en-GB" altLang="en-US" sz="600" dirty="0">
              <a:solidFill>
                <a:srgbClr val="7C848A"/>
              </a:solidFill>
              <a:latin typeface="宋体" panose="02010600030101010101" pitchFamily="2" charset="-122"/>
              <a:ea typeface="楷体_GB2312" panose="02010609030101010101" pitchFamily="49" charset="-122"/>
            </a:endParaRPr>
          </a:p>
        </p:txBody>
      </p:sp>
      <p:sp>
        <p:nvSpPr>
          <p:cNvPr id="7" name="Freeform 37"/>
          <p:cNvSpPr>
            <a:spLocks noChangeArrowheads="1"/>
          </p:cNvSpPr>
          <p:nvPr userDrawn="1"/>
        </p:nvSpPr>
        <p:spPr bwMode="auto">
          <a:xfrm>
            <a:off x="0" y="0"/>
            <a:ext cx="9142412" cy="292100"/>
          </a:xfrm>
          <a:custGeom>
            <a:avLst/>
            <a:gdLst>
              <a:gd name="T0" fmla="*/ 0 w 6048"/>
              <a:gd name="T1" fmla="*/ 0 h 184"/>
              <a:gd name="T2" fmla="*/ 6048 w 6048"/>
              <a:gd name="T3" fmla="*/ 0 h 184"/>
              <a:gd name="T4" fmla="*/ 6048 w 6048"/>
              <a:gd name="T5" fmla="*/ 184 h 184"/>
              <a:gd name="T6" fmla="*/ 0 w 6048"/>
              <a:gd name="T7" fmla="*/ 72 h 184"/>
              <a:gd name="T8" fmla="*/ 0 w 6048"/>
              <a:gd name="T9" fmla="*/ 0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48"/>
              <a:gd name="T16" fmla="*/ 0 h 184"/>
              <a:gd name="T17" fmla="*/ 6048 w 6048"/>
              <a:gd name="T18" fmla="*/ 184 h 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48" h="184">
                <a:moveTo>
                  <a:pt x="0" y="0"/>
                </a:moveTo>
                <a:lnTo>
                  <a:pt x="6048" y="0"/>
                </a:lnTo>
                <a:lnTo>
                  <a:pt x="6048" y="184"/>
                </a:lnTo>
                <a:lnTo>
                  <a:pt x="0" y="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lIns="0" tIns="0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reeform 38"/>
          <p:cNvSpPr>
            <a:spLocks noChangeArrowheads="1"/>
          </p:cNvSpPr>
          <p:nvPr userDrawn="1"/>
        </p:nvSpPr>
        <p:spPr bwMode="auto">
          <a:xfrm>
            <a:off x="0" y="88900"/>
            <a:ext cx="9142412" cy="342900"/>
          </a:xfrm>
          <a:custGeom>
            <a:avLst/>
            <a:gdLst>
              <a:gd name="T0" fmla="*/ 0 w 6048"/>
              <a:gd name="T1" fmla="*/ 0 h 216"/>
              <a:gd name="T2" fmla="*/ 6048 w 6048"/>
              <a:gd name="T3" fmla="*/ 112 h 216"/>
              <a:gd name="T4" fmla="*/ 6048 w 6048"/>
              <a:gd name="T5" fmla="*/ 216 h 216"/>
              <a:gd name="T6" fmla="*/ 0 w 6048"/>
              <a:gd name="T7" fmla="*/ 40 h 216"/>
              <a:gd name="T8" fmla="*/ 0 w 6048"/>
              <a:gd name="T9" fmla="*/ 0 h 2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48"/>
              <a:gd name="T16" fmla="*/ 0 h 216"/>
              <a:gd name="T17" fmla="*/ 6048 w 6048"/>
              <a:gd name="T18" fmla="*/ 216 h 2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48" h="216">
                <a:moveTo>
                  <a:pt x="0" y="0"/>
                </a:moveTo>
                <a:lnTo>
                  <a:pt x="6048" y="112"/>
                </a:lnTo>
                <a:lnTo>
                  <a:pt x="6048" y="216"/>
                </a:lnTo>
                <a:lnTo>
                  <a:pt x="0" y="4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wrap="none" lIns="0" tIns="0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7" name="直接连接符 6"/>
          <p:cNvSpPr/>
          <p:nvPr userDrawn="1"/>
        </p:nvSpPr>
        <p:spPr>
          <a:xfrm flipV="1">
            <a:off x="277813" y="977900"/>
            <a:ext cx="8574087" cy="254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40968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0400" y="401638"/>
            <a:ext cx="608013" cy="7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325" y="5832475"/>
            <a:ext cx="658813" cy="81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845" y="382588"/>
            <a:ext cx="8271775" cy="69056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2" name="Slide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E6A6AC-EC71-4571-9E0E-6B3E3A843FE8}" type="slidenum">
              <a: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Date" hidden="1"/>
          <p:cNvSpPr>
            <a:spLocks noGrp="1" noChangeArrowheads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065ACAD-C94E-43BC-A133-218E8BBBCE35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8242300" y="431800"/>
            <a:ext cx="725170" cy="6419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070A92-82D7-4B6A-93A3-21249B671A7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F2E7C-B799-4DDD-A632-4FCEADF152D8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070A92-82D7-4B6A-93A3-21249B671A7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F2E7C-B799-4DDD-A632-4FCEADF152D8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070A92-82D7-4B6A-93A3-21249B671A7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F2E7C-B799-4DDD-A632-4FCEADF152D8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070A92-82D7-4B6A-93A3-21249B671A7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F2E7C-B799-4DDD-A632-4FCEADF152D8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4D73C3-ABA6-42E9-8312-4F29F08441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6C284EB-0F23-475D-826B-64FFAE427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070A92-82D7-4B6A-93A3-21249B671A7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F2E7C-B799-4DDD-A632-4FCEADF152D8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070A92-82D7-4B6A-93A3-21249B671A7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F2E7C-B799-4DDD-A632-4FCEADF152D8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070A92-82D7-4B6A-93A3-21249B671A7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F2E7C-B799-4DDD-A632-4FCEADF152D8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070A92-82D7-4B6A-93A3-21249B671A7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F2E7C-B799-4DDD-A632-4FCEADF152D8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070A92-82D7-4B6A-93A3-21249B671A7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F2E7C-B799-4DDD-A632-4FCEADF152D8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070A92-82D7-4B6A-93A3-21249B671A7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F2E7C-B799-4DDD-A632-4FCEADF152D8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070A92-82D7-4B6A-93A3-21249B671A7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F2E7C-B799-4DDD-A632-4FCEADF152D8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4D73C3-ABA6-42E9-8312-4F29F08441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6C284EB-0F23-475D-826B-64FFAE427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905000" y="1600200"/>
            <a:ext cx="33147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372100" y="1600200"/>
            <a:ext cx="3314700" cy="45259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icrosoft Sans Serif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91350" y="274638"/>
            <a:ext cx="169545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905000" y="274638"/>
            <a:ext cx="4933950" cy="58515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E3AD87B8-9A4B-45E2-BBE5-FB86ADE28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/>
          <a:p>
            <a:fld id="{37AAA611-6692-4583-86AB-5AB9B972B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4D73C3-ABA6-42E9-8312-4F29F08441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6C284EB-0F23-475D-826B-64FFAE427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4D73C3-ABA6-42E9-8312-4F29F08441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6C284EB-0F23-475D-826B-64FFAE427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4D73C3-ABA6-42E9-8312-4F29F08441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6C284EB-0F23-475D-826B-64FFAE427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4D73C3-ABA6-42E9-8312-4F29F08441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6C284EB-0F23-475D-826B-64FFAE427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2.png"/><Relationship Id="rId24" Type="http://schemas.openxmlformats.org/officeDocument/2006/relationships/tags" Target="../tags/tag3.xml"/><Relationship Id="rId23" Type="http://schemas.openxmlformats.org/officeDocument/2006/relationships/tags" Target="../tags/tag2.xml"/><Relationship Id="rId22" Type="http://schemas.openxmlformats.org/officeDocument/2006/relationships/tags" Target="../tags/tag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18" Type="http://schemas.openxmlformats.org/officeDocument/2006/relationships/image" Target="../media/image2.png"/><Relationship Id="rId17" Type="http://schemas.openxmlformats.org/officeDocument/2006/relationships/tags" Target="../tags/tag6.xml"/><Relationship Id="rId16" Type="http://schemas.openxmlformats.org/officeDocument/2006/relationships/tags" Target="../tags/tag5.xml"/><Relationship Id="rId15" Type="http://schemas.openxmlformats.org/officeDocument/2006/relationships/tags" Target="../tags/tag4.xml"/><Relationship Id="rId14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3.xml"/><Relationship Id="rId15" Type="http://schemas.openxmlformats.org/officeDocument/2006/relationships/image" Target="../media/image2.png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15" Type="http://schemas.openxmlformats.org/officeDocument/2006/relationships/image" Target="../media/image2.png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4D73C3-ABA6-42E9-8312-4F29F08441F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6C284EB-0F23-475D-826B-64FFAE4278AD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7884160" y="67310"/>
            <a:ext cx="1080135" cy="10528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任意多边形 6"/>
          <p:cNvSpPr/>
          <p:nvPr userDrawn="1">
            <p:custDataLst>
              <p:tags r:id="rId22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 userDrawn="1">
            <p:custDataLst>
              <p:tags r:id="rId23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a LOGO"/>
          <p:cNvPicPr>
            <a:picLocks noChangeAspect="1"/>
          </p:cNvPicPr>
          <p:nvPr userDrawn="1"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7452360" y="217170"/>
            <a:ext cx="1195070" cy="5975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" name="矩形 1"/>
          <p:cNvSpPr/>
          <p:nvPr userDrawn="1"/>
        </p:nvSpPr>
        <p:spPr>
          <a:xfrm>
            <a:off x="7884160" y="67310"/>
            <a:ext cx="1080135" cy="10528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任意多边形 6"/>
          <p:cNvSpPr/>
          <p:nvPr userDrawn="1">
            <p:custDataLst>
              <p:tags r:id="rId15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 userDrawn="1">
            <p:custDataLst>
              <p:tags r:id="rId16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a LOGO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308215" y="188595"/>
            <a:ext cx="1195070" cy="5975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  <a:sym typeface="Microsoft Sans Serif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crosoft Sans Serif" panose="020B0604020202020204" pitchFamily="34" charset="0"/>
          <a:ea typeface="微软雅黑" panose="020B0503020204020204" pitchFamily="34" charset="-122"/>
          <a:sym typeface="Microsoft Sans Serif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crosoft Sans Serif" panose="020B0604020202020204" pitchFamily="34" charset="0"/>
          <a:ea typeface="微软雅黑" panose="020B0503020204020204" pitchFamily="34" charset="-122"/>
          <a:sym typeface="Microsoft Sans Serif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crosoft Sans Serif" panose="020B0604020202020204" pitchFamily="34" charset="0"/>
          <a:ea typeface="微软雅黑" panose="020B0503020204020204" pitchFamily="34" charset="-122"/>
          <a:sym typeface="Microsoft Sans Serif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crosoft Sans Serif" panose="020B0604020202020204" pitchFamily="34" charset="0"/>
          <a:ea typeface="微软雅黑" panose="020B0503020204020204" pitchFamily="34" charset="-122"/>
          <a:sym typeface="Microsoft Sans Serif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crosoft Sans Serif" panose="020B0604020202020204" pitchFamily="34" charset="0"/>
          <a:ea typeface="微软雅黑" panose="020B0503020204020204" pitchFamily="34" charset="-122"/>
          <a:sym typeface="Microsoft Sans Serif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crosoft Sans Serif" panose="020B0604020202020204" pitchFamily="34" charset="0"/>
          <a:ea typeface="微软雅黑" panose="020B0503020204020204" pitchFamily="34" charset="-122"/>
          <a:sym typeface="Microsoft Sans Serif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crosoft Sans Serif" panose="020B0604020202020204" pitchFamily="34" charset="0"/>
          <a:ea typeface="微软雅黑" panose="020B0503020204020204" pitchFamily="34" charset="-122"/>
          <a:sym typeface="Microsoft Sans Serif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crosoft Sans Serif" panose="020B0604020202020204" pitchFamily="34" charset="0"/>
          <a:ea typeface="微软雅黑" panose="020B0503020204020204" pitchFamily="34" charset="-122"/>
          <a:sym typeface="Microsoft Sans Serif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Microsoft Sans Serif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Microsoft Sans Serif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Microsoft Sans Serif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  <a:sym typeface="Microsoft Sans Serif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  <a:sym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9070A92-82D7-4B6A-93A3-21249B671A7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F2E7C-B799-4DDD-A632-4FCEADF152D8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7884160" y="67310"/>
            <a:ext cx="1080135" cy="10528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任意多边形 6"/>
          <p:cNvSpPr/>
          <p:nvPr userDrawn="1">
            <p:custDataLst>
              <p:tags r:id="rId12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 userDrawn="1">
            <p:custDataLst>
              <p:tags r:id="rId13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a LOGO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379970" y="116840"/>
            <a:ext cx="1195070" cy="5975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" name="矩形 1"/>
          <p:cNvSpPr/>
          <p:nvPr userDrawn="1"/>
        </p:nvSpPr>
        <p:spPr>
          <a:xfrm>
            <a:off x="7884160" y="67310"/>
            <a:ext cx="1080135" cy="10528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任意多边形 6"/>
          <p:cNvSpPr/>
          <p:nvPr userDrawn="1">
            <p:custDataLst>
              <p:tags r:id="rId12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 userDrawn="1">
            <p:custDataLst>
              <p:tags r:id="rId13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a LOGO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452360" y="188595"/>
            <a:ext cx="1195070" cy="5975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  <a:sym typeface="Microsoft Sans Serif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crosoft Sans Serif" panose="020B0604020202020204" pitchFamily="34" charset="0"/>
          <a:ea typeface="微软雅黑" panose="020B0503020204020204" pitchFamily="34" charset="-122"/>
          <a:sym typeface="Microsoft Sans Serif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crosoft Sans Serif" panose="020B0604020202020204" pitchFamily="34" charset="0"/>
          <a:ea typeface="微软雅黑" panose="020B0503020204020204" pitchFamily="34" charset="-122"/>
          <a:sym typeface="Microsoft Sans Serif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crosoft Sans Serif" panose="020B0604020202020204" pitchFamily="34" charset="0"/>
          <a:ea typeface="微软雅黑" panose="020B0503020204020204" pitchFamily="34" charset="-122"/>
          <a:sym typeface="Microsoft Sans Serif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crosoft Sans Serif" panose="020B0604020202020204" pitchFamily="34" charset="0"/>
          <a:ea typeface="微软雅黑" panose="020B0503020204020204" pitchFamily="34" charset="-122"/>
          <a:sym typeface="Microsoft Sans Serif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crosoft Sans Serif" panose="020B0604020202020204" pitchFamily="34" charset="0"/>
          <a:ea typeface="微软雅黑" panose="020B0503020204020204" pitchFamily="34" charset="-122"/>
          <a:sym typeface="Microsoft Sans Serif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crosoft Sans Serif" panose="020B0604020202020204" pitchFamily="34" charset="0"/>
          <a:ea typeface="微软雅黑" panose="020B0503020204020204" pitchFamily="34" charset="-122"/>
          <a:sym typeface="Microsoft Sans Serif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crosoft Sans Serif" panose="020B0604020202020204" pitchFamily="34" charset="0"/>
          <a:ea typeface="微软雅黑" panose="020B0503020204020204" pitchFamily="34" charset="-122"/>
          <a:sym typeface="Microsoft Sans Serif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Microsoft Sans Serif" panose="020B0604020202020204" pitchFamily="34" charset="0"/>
          <a:ea typeface="微软雅黑" panose="020B0503020204020204" pitchFamily="34" charset="-122"/>
          <a:sym typeface="Microsoft Sans Serif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Microsoft Sans Serif" panose="020B06040202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Microsoft Sans Serif" panose="020B06040202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Microsoft Sans Serif" panose="020B06040202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  <a:sym typeface="Microsoft Sans Serif" panose="020B06040202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  <a:sym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 descr="a LOGO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52360" y="217170"/>
            <a:ext cx="1195070" cy="5975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a LOGO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68260" y="188595"/>
            <a:ext cx="1195070" cy="5975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650240" rtl="0" eaLnBrk="1" latinLnBrk="0" hangingPunct="1">
        <a:lnSpc>
          <a:spcPct val="90000"/>
        </a:lnSpc>
        <a:spcBef>
          <a:spcPct val="0"/>
        </a:spcBef>
        <a:buNone/>
        <a:defRPr sz="31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5024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6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4155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60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72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4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6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7" Type="http://schemas.openxmlformats.org/officeDocument/2006/relationships/tags" Target="../tags/tag23.xml"/><Relationship Id="rId6" Type="http://schemas.openxmlformats.org/officeDocument/2006/relationships/image" Target="../media/image7.jpeg"/><Relationship Id="rId5" Type="http://schemas.openxmlformats.org/officeDocument/2006/relationships/tags" Target="../tags/tag22.xml"/><Relationship Id="rId4" Type="http://schemas.openxmlformats.org/officeDocument/2006/relationships/image" Target="../media/image6.jpe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27.xml"/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tags" Target="../tags/tag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8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9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0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5.xml"/><Relationship Id="rId3" Type="http://schemas.openxmlformats.org/officeDocument/2006/relationships/slideLayout" Target="../slideLayouts/slideLayout2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6.xml"/><Relationship Id="rId4" Type="http://schemas.openxmlformats.org/officeDocument/2006/relationships/slideLayout" Target="../slideLayouts/slideLayout27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image" Target="../media/image39.png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7.xml"/><Relationship Id="rId3" Type="http://schemas.openxmlformats.org/officeDocument/2006/relationships/slideLayout" Target="../slideLayouts/slideLayout2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7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8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8.xml"/></Relationships>
</file>

<file path=ppt/slides/_rels/slide8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0.xml"/><Relationship Id="rId3" Type="http://schemas.openxmlformats.org/officeDocument/2006/relationships/slideLayout" Target="../slideLayouts/slideLayout2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1.xml"/><Relationship Id="rId3" Type="http://schemas.openxmlformats.org/officeDocument/2006/relationships/slideLayout" Target="../slideLayouts/slideLayout2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8.xml"/></Relationships>
</file>

<file path=ppt/slides/_rels/slide8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3.xml"/><Relationship Id="rId3" Type="http://schemas.openxmlformats.org/officeDocument/2006/relationships/slideLayout" Target="../slideLayouts/slideLayout22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8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4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hyperlink" Target="file:///D:\360data\&#37325;&#35201;&#25968;&#25454;\&#26700;&#38754;\&#29677;&#32452;&#33258;&#25511;&#31649;&#29702;&#22521;&#35757;\&#34892;&#20026;&#8220;&#31505;&#33080;&#12289;&#33510;&#33080;&#8221;\&#22826;&#38451;&#32440;&#19994;&#21592;&#24037;&#8220;&#34892;&#20026;&#35266;&#23519;&#8221;&#35760;&#24405;&#34920;.xls" TargetMode="External"/></Relationships>
</file>

<file path=ppt/slides/_rels/slide8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5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image" Target="../media/image40.jpeg"/></Relationships>
</file>

<file path=ppt/slides/_rels/slide8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6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image" Target="../media/image41.jpeg"/></Relationships>
</file>

<file path=ppt/slides/_rels/slide8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7.xml"/><Relationship Id="rId3" Type="http://schemas.openxmlformats.org/officeDocument/2006/relationships/slideLayout" Target="../slideLayouts/slideLayout2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8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8.xml"/><Relationship Id="rId4" Type="http://schemas.openxmlformats.org/officeDocument/2006/relationships/slideLayout" Target="../slideLayouts/slideLayout34.xml"/><Relationship Id="rId3" Type="http://schemas.openxmlformats.org/officeDocument/2006/relationships/tags" Target="../tags/tag59.xml"/><Relationship Id="rId2" Type="http://schemas.openxmlformats.org/officeDocument/2006/relationships/image" Target="../media/image29.png"/><Relationship Id="rId1" Type="http://schemas.openxmlformats.org/officeDocument/2006/relationships/tags" Target="../tags/tag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2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4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59.xml"/><Relationship Id="rId1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589405" y="2747645"/>
            <a:ext cx="6338570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800" b="1" cap="all" dirty="0">
                <a:solidFill>
                  <a:schemeClr val="accent1"/>
                </a:solidFill>
                <a:cs typeface="Arial" panose="020B0604020202020204" pitchFamily="34" charset="0"/>
              </a:rPr>
              <a:t>管理人员尽职履责培训</a:t>
            </a:r>
            <a:endParaRPr lang="zh-CN" altLang="en-US" sz="4800" b="1" cap="all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252" y="5556965"/>
            <a:ext cx="9143498" cy="1304703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280"/>
          </a:p>
        </p:txBody>
      </p:sp>
      <p:sp>
        <p:nvSpPr>
          <p:cNvPr id="10" name="Freeform 7"/>
          <p:cNvSpPr/>
          <p:nvPr/>
        </p:nvSpPr>
        <p:spPr bwMode="auto">
          <a:xfrm>
            <a:off x="252" y="5365379"/>
            <a:ext cx="9143498" cy="421701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280"/>
          </a:p>
        </p:txBody>
      </p:sp>
      <p:pic>
        <p:nvPicPr>
          <p:cNvPr id="2" name="图片 1" descr="a 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2045" y="4149090"/>
            <a:ext cx="3773170" cy="19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50"/>
          <p:cNvSpPr/>
          <p:nvPr/>
        </p:nvSpPr>
        <p:spPr>
          <a:xfrm>
            <a:off x="1331913" y="549275"/>
            <a:ext cx="47529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3200" b="1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新宋体" panose="02010609030101010101" charset="-122"/>
            </a:endParaRPr>
          </a:p>
        </p:txBody>
      </p:sp>
      <p:sp>
        <p:nvSpPr>
          <p:cNvPr id="53253" name="文本框 1"/>
          <p:cNvSpPr/>
          <p:nvPr/>
        </p:nvSpPr>
        <p:spPr>
          <a:xfrm>
            <a:off x="4845050" y="2214563"/>
            <a:ext cx="39719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4" name="TextBox 76"/>
          <p:cNvSpPr/>
          <p:nvPr/>
        </p:nvSpPr>
        <p:spPr>
          <a:xfrm>
            <a:off x="612775" y="549275"/>
            <a:ext cx="1220788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5533" y="1412240"/>
            <a:ext cx="6715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“两高”关于安全生产刑案司法解释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3257" name="Picture 2" descr="http://e.hiphotos.baidu.com/baike/c0%3Dbaike80%2C5%2C5%2C80%2C26/sign=4f8579547cf0f736ccf344536b3cd87c/342ac65c103853431f13c80a9713b07eca80883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14625"/>
            <a:ext cx="4572000" cy="286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8" name="矩形 14"/>
          <p:cNvSpPr/>
          <p:nvPr/>
        </p:nvSpPr>
        <p:spPr>
          <a:xfrm>
            <a:off x="4643438" y="2214563"/>
            <a:ext cx="4500562" cy="3771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ts val="41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2015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日上午，最高人民法院、最高人民检察院和国家安全监管总局联合召开新闻发布会，向社会公布最高法、最高检联合制定的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关于办理危害生产安全刑事案件适用法律若干问题的解释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，司法解释将于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2015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起施行。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411734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安全生产刑案司法解释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30555" y="1284605"/>
            <a:ext cx="7919720" cy="41402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二、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《刑九》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主要内容与解释对照理解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与生产安全有关的刑事犯罪罪名（共十四种）：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）铁路运营安全事故罪；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）重大责任事故罪；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）强令违章冒险作业罪；（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）重大劳动安全事故罪；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）大型群众性活动重大安全事故罪；（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）危险物品肇事罪；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）工程重大安全事故罪；（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）教育设施重大安全事故罪；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）消防责任事故罪；（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）不报、谎报安全事故罪；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11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）生产、销售不符合安全标准的产品罪；（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）滥用职权罪；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）玩忽职守罪；（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14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）徇私舞弊不移交刑事案件罪。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AutoShape 4"/>
          <p:cNvSpPr>
            <a:spLocks noGrp="1"/>
          </p:cNvSpPr>
          <p:nvPr/>
        </p:nvSpPr>
        <p:spPr>
          <a:xfrm>
            <a:off x="463550" y="412115"/>
            <a:ext cx="411734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安全生产刑案司法解释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34365" y="1399540"/>
            <a:ext cx="7865110" cy="421005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342900" marR="0" lvl="0" indent="-34290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（二）《刑九》第一百三十四条第一款规定的是“重大责任事故罪”的情形；具体规定为：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“在生产、作业中违反有关安全管理的规定，因而发生重大伤亡事故或者造成其他严重后果的，处三年以下有期徒刑或者拘役；情节特别恶劣的，处三年以上七年以下有期徒刑。”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本款明显缺乏主语，即犯罪主体，法释〔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2015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〕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22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号司法解释对犯罪主体的范围解释为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“对生产、作业负有组织、指挥或者管理职责的负责人、管理人员、实际控制人、投资人等人员，以及直接从事生产、作业的人员。”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AutoShape 4"/>
          <p:cNvSpPr>
            <a:spLocks noGrp="1"/>
          </p:cNvSpPr>
          <p:nvPr/>
        </p:nvSpPr>
        <p:spPr>
          <a:xfrm>
            <a:off x="463550" y="412115"/>
            <a:ext cx="411734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安全生产刑案司法解释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内容占位符 2"/>
          <p:cNvSpPr>
            <a:spLocks noGrp="1"/>
          </p:cNvSpPr>
          <p:nvPr>
            <p:ph idx="1" hasCustomPrompt="1"/>
          </p:nvPr>
        </p:nvSpPr>
        <p:spPr>
          <a:xfrm>
            <a:off x="887730" y="1968500"/>
            <a:ext cx="7397750" cy="3530600"/>
          </a:xfrm>
        </p:spPr>
        <p:txBody>
          <a:bodyPr vert="horz" wrap="square" lIns="91440" tIns="45720" rIns="91440" bIns="45720" anchor="t"/>
          <a:lstStyle/>
          <a:p>
            <a:r>
              <a:rPr lang="zh-CN" altLang="zh-CN" sz="2000" dirty="0"/>
              <a:t>《刑九》第一百三十四条第二款规定的是</a:t>
            </a:r>
            <a:r>
              <a:rPr lang="zh-CN" altLang="zh-CN" sz="2000" b="1" dirty="0">
                <a:latin typeface="微软雅黑" panose="020B0503020204020204" pitchFamily="34" charset="-122"/>
              </a:rPr>
              <a:t>“强令违章冒险作业罪”</a:t>
            </a:r>
            <a:r>
              <a:rPr lang="zh-CN" altLang="zh-CN" sz="2000" dirty="0"/>
              <a:t>的情形， 具体规定为：</a:t>
            </a:r>
            <a:endParaRPr lang="en-US" altLang="zh-CN" sz="2000" dirty="0"/>
          </a:p>
          <a:p>
            <a:r>
              <a:rPr lang="zh-CN" altLang="zh-CN" sz="2000" b="1" dirty="0">
                <a:solidFill>
                  <a:srgbClr val="FF0000"/>
                </a:solidFill>
              </a:rPr>
              <a:t>“强令他人违章冒险作业，因而发生重大伤亡事故或者造成其他严重后果的，处五年以下有期徒刑或者拘役；情节特别恶劣的，处五年以上有期徒刑。”</a:t>
            </a:r>
            <a:endParaRPr lang="zh-CN" altLang="zh-CN" sz="2000" b="1" dirty="0">
              <a:solidFill>
                <a:srgbClr val="FF0000"/>
              </a:solidFill>
            </a:endParaRPr>
          </a:p>
          <a:p>
            <a:r>
              <a:rPr lang="en-US" altLang="zh-CN" sz="2000" dirty="0"/>
              <a:t>    </a:t>
            </a:r>
            <a:r>
              <a:rPr lang="zh-CN" altLang="zh-CN" sz="2000" dirty="0"/>
              <a:t>本款还是缺乏主语，即犯罪主体，法释〔</a:t>
            </a:r>
            <a:r>
              <a:rPr lang="en-US" altLang="zh-CN" sz="2000" dirty="0"/>
              <a:t>2015</a:t>
            </a:r>
            <a:r>
              <a:rPr lang="zh-CN" altLang="zh-CN" sz="2000" dirty="0"/>
              <a:t>〕</a:t>
            </a:r>
            <a:r>
              <a:rPr lang="en-US" altLang="zh-CN" sz="2000" dirty="0"/>
              <a:t>22</a:t>
            </a:r>
            <a:r>
              <a:rPr lang="zh-CN" altLang="zh-CN" sz="2000" dirty="0"/>
              <a:t>号司法解释对犯罪主体的范围解释为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“对生产、作业负有组织、指挥或者管理职责的负责人、管理人员、实际控制人、投资人等人员。”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AutoShape 4"/>
          <p:cNvSpPr>
            <a:spLocks noGrp="1"/>
          </p:cNvSpPr>
          <p:nvPr/>
        </p:nvSpPr>
        <p:spPr>
          <a:xfrm>
            <a:off x="463550" y="412115"/>
            <a:ext cx="411734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安全生产刑案司法解释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内容占位符 2"/>
          <p:cNvSpPr>
            <a:spLocks noGrp="1"/>
          </p:cNvSpPr>
          <p:nvPr>
            <p:ph idx="1" hasCustomPrompt="1"/>
          </p:nvPr>
        </p:nvSpPr>
        <p:spPr>
          <a:xfrm>
            <a:off x="1186180" y="1371600"/>
            <a:ext cx="6859270" cy="4069080"/>
          </a:xfrm>
        </p:spPr>
        <p:txBody>
          <a:bodyPr vert="horz" wrap="square" lIns="91440" tIns="45720" rIns="91440" bIns="45720" anchor="t"/>
          <a:lstStyle/>
          <a:p>
            <a:r>
              <a:rPr lang="zh-CN" altLang="zh-CN" sz="28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（三）《刑九》第一百三十五条第一款规定的是“重大劳动安全事故罪”的情形，具体规定为：</a:t>
            </a:r>
            <a:endParaRPr lang="en-US" altLang="zh-CN" sz="28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zh-CN" sz="2000" b="1" dirty="0">
                <a:solidFill>
                  <a:srgbClr val="FF0000"/>
                </a:solidFill>
              </a:rPr>
              <a:t>“安全生产设施或者安全生产条件不符合国家规定，因而发生重大伤亡事故或者造成其他严重后果的，对直接负责的主管人员和其他直接责任人员，处三年以下有期徒刑或者拘役；情节特别恶劣的，处三年以上七年以下有期徒刑。”</a:t>
            </a:r>
            <a:endParaRPr lang="zh-CN" altLang="zh-CN" sz="2000" b="1" dirty="0">
              <a:solidFill>
                <a:srgbClr val="FF0000"/>
              </a:solidFill>
            </a:endParaRPr>
          </a:p>
          <a:p>
            <a:endParaRPr lang="zh-CN" altLang="zh-CN" sz="2000" b="1" dirty="0">
              <a:solidFill>
                <a:srgbClr val="FF0000"/>
              </a:solidFill>
            </a:endParaRPr>
          </a:p>
        </p:txBody>
      </p:sp>
      <p:sp>
        <p:nvSpPr>
          <p:cNvPr id="2" name="AutoShape 4"/>
          <p:cNvSpPr>
            <a:spLocks noGrp="1"/>
          </p:cNvSpPr>
          <p:nvPr/>
        </p:nvSpPr>
        <p:spPr>
          <a:xfrm>
            <a:off x="463550" y="412115"/>
            <a:ext cx="411734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安全生产刑案司法解释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矩形 50"/>
          <p:cNvSpPr/>
          <p:nvPr/>
        </p:nvSpPr>
        <p:spPr>
          <a:xfrm>
            <a:off x="1331913" y="549275"/>
            <a:ext cx="47529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3200" b="1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新宋体" panose="02010609030101010101" charset="-122"/>
            </a:endParaRPr>
          </a:p>
        </p:txBody>
      </p:sp>
      <p:sp>
        <p:nvSpPr>
          <p:cNvPr id="58374" name="文本框 1"/>
          <p:cNvSpPr/>
          <p:nvPr/>
        </p:nvSpPr>
        <p:spPr>
          <a:xfrm>
            <a:off x="4845050" y="2214563"/>
            <a:ext cx="39719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376" name="TextBox 20"/>
          <p:cNvSpPr txBox="1"/>
          <p:nvPr/>
        </p:nvSpPr>
        <p:spPr>
          <a:xfrm>
            <a:off x="647700" y="2000250"/>
            <a:ext cx="7691120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（一）明确入罪标准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这则司法解释对定罪量刑标准作出明确规定，原则上以死亡一人、重伤三人，或者造成直接经济损失一百万元作为入罪标准。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（二）哪些情形将从重、从轻处罚？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关闭、破坏必要的安全监控和报警设备的；已经发现事故隐患、经有关部门或者个人提出后，仍不采取措施。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《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解释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同时规定，在安全事故发生后积极组织、参与事故抢救，或者积极配合调查、主动赔偿损失的，可以酌情从轻处罚。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8377" name="矩形 21"/>
          <p:cNvSpPr/>
          <p:nvPr/>
        </p:nvSpPr>
        <p:spPr>
          <a:xfrm>
            <a:off x="285750" y="1357313"/>
            <a:ext cx="83581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解释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中与我们息息相关的亮点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AutoShape 4"/>
          <p:cNvSpPr>
            <a:spLocks noGrp="1"/>
          </p:cNvSpPr>
          <p:nvPr/>
        </p:nvSpPr>
        <p:spPr>
          <a:xfrm>
            <a:off x="463550" y="412115"/>
            <a:ext cx="411734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安全生产刑案司法解释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6" name="Picture 11" descr="G:\vsf.jpg"/>
          <p:cNvPicPr>
            <a:picLocks noChangeAspect="1"/>
          </p:cNvPicPr>
          <p:nvPr/>
        </p:nvPicPr>
        <p:blipFill>
          <a:blip r:embed="rId1">
            <a:lum contrast="40000"/>
          </a:blip>
          <a:stretch>
            <a:fillRect/>
          </a:stretch>
        </p:blipFill>
        <p:spPr>
          <a:xfrm>
            <a:off x="5786438" y="4143375"/>
            <a:ext cx="2466975" cy="271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4" name="矩形 50"/>
          <p:cNvSpPr/>
          <p:nvPr/>
        </p:nvSpPr>
        <p:spPr>
          <a:xfrm>
            <a:off x="1331913" y="549275"/>
            <a:ext cx="47529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3200" b="1" dirty="0">
              <a:solidFill>
                <a:srgbClr val="006699"/>
              </a:solidFill>
              <a:latin typeface="新宋体" panose="02010609030101010101" charset="-122"/>
              <a:ea typeface="新宋体" panose="02010609030101010101" charset="-122"/>
              <a:sym typeface="新宋体" panose="02010609030101010101" charset="-122"/>
            </a:endParaRPr>
          </a:p>
        </p:txBody>
      </p:sp>
      <p:sp>
        <p:nvSpPr>
          <p:cNvPr id="59398" name="文本框 1"/>
          <p:cNvSpPr/>
          <p:nvPr/>
        </p:nvSpPr>
        <p:spPr>
          <a:xfrm>
            <a:off x="4845050" y="2214563"/>
            <a:ext cx="39719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28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59399" name="TextBox 76"/>
          <p:cNvSpPr/>
          <p:nvPr/>
        </p:nvSpPr>
        <p:spPr>
          <a:xfrm>
            <a:off x="612775" y="549275"/>
            <a:ext cx="1220788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01" name="矩形 14"/>
          <p:cNvSpPr/>
          <p:nvPr/>
        </p:nvSpPr>
        <p:spPr>
          <a:xfrm>
            <a:off x="704215" y="926465"/>
            <a:ext cx="7980680" cy="4292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（三）何为“强令他人违章冒险作业”？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刑法修正案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增设了强令违章冒险作业罪，法定最高刑为有期徒刑十五年，是危害生产安全犯罪中的重罪。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则司法解释明确，明知存在事故隐患、继续作业存在危险，仍然违反有关安全管理的规定，利用组织、指挥、管理职权强制他人违章作业，或者采取威逼、胁迫、恐吓等手段强制他人违章作业，或者故意掩盖事故隐患组织他人违章作业的，均应认定为“强令他人违章冒险作业”。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9402" name="AutoShape 4" descr="http://img4.imgtn.bdimg.com/it/u=3448544160,1797973844&amp;fm=21&amp;gp=0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03" name="AutoShape 6" descr="http://img4.imgtn.bdimg.com/it/u=3448544160,1797973844&amp;fm=21&amp;gp=0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04" name="AutoShape 8" descr="http://img4.imgtn.bdimg.com/it/u=3448544160,1797973844&amp;fm=21&amp;gp=0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9405" name="AutoShape 10" descr="http://img4.imgtn.bdimg.com/it/u=3448544160,1797973844&amp;fm=21&amp;gp=0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AutoShape 4"/>
          <p:cNvSpPr>
            <a:spLocks noGrp="1"/>
          </p:cNvSpPr>
          <p:nvPr/>
        </p:nvSpPr>
        <p:spPr>
          <a:xfrm>
            <a:off x="463550" y="412115"/>
            <a:ext cx="411734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安全生产刑案司法解释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9" name="Group 3"/>
          <p:cNvGrpSpPr/>
          <p:nvPr/>
        </p:nvGrpSpPr>
        <p:grpSpPr>
          <a:xfrm>
            <a:off x="250825" y="910590"/>
            <a:ext cx="5737225" cy="576263"/>
            <a:chOff x="0" y="0"/>
            <a:chExt cx="3613" cy="363"/>
          </a:xfrm>
        </p:grpSpPr>
        <p:grpSp>
          <p:nvGrpSpPr>
            <p:cNvPr id="60422" name="Group 4"/>
            <p:cNvGrpSpPr/>
            <p:nvPr/>
          </p:nvGrpSpPr>
          <p:grpSpPr>
            <a:xfrm>
              <a:off x="0" y="52"/>
              <a:ext cx="205" cy="205"/>
              <a:chOff x="0" y="0"/>
              <a:chExt cx="918" cy="918"/>
            </a:xfrm>
          </p:grpSpPr>
          <p:sp>
            <p:nvSpPr>
              <p:cNvPr id="60424" name="AutoShape 6"/>
              <p:cNvSpPr/>
              <p:nvPr/>
            </p:nvSpPr>
            <p:spPr>
              <a:xfrm>
                <a:off x="0" y="0"/>
                <a:ext cx="918" cy="918"/>
              </a:xfrm>
              <a:prstGeom prst="star16">
                <a:avLst>
                  <a:gd name="adj" fmla="val 37500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A3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425" name="Oval 7"/>
              <p:cNvSpPr/>
              <p:nvPr/>
            </p:nvSpPr>
            <p:spPr>
              <a:xfrm>
                <a:off x="159" y="159"/>
                <a:ext cx="600" cy="600"/>
              </a:xfrm>
              <a:prstGeom prst="ellipse">
                <a:avLst/>
              </a:prstGeom>
              <a:gradFill rotWithShape="1">
                <a:gsLst>
                  <a:gs pos="0">
                    <a:srgbClr val="00182F"/>
                  </a:gs>
                  <a:gs pos="100000">
                    <a:srgbClr val="00336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60426" name="Group 7"/>
              <p:cNvGrpSpPr/>
              <p:nvPr/>
            </p:nvGrpSpPr>
            <p:grpSpPr>
              <a:xfrm>
                <a:off x="171" y="206"/>
                <a:ext cx="586" cy="500"/>
                <a:chOff x="0" y="0"/>
                <a:chExt cx="586" cy="500"/>
              </a:xfrm>
            </p:grpSpPr>
            <p:sp>
              <p:nvSpPr>
                <p:cNvPr id="60429" name="Oval 9"/>
                <p:cNvSpPr/>
                <p:nvPr/>
              </p:nvSpPr>
              <p:spPr>
                <a:xfrm rot="-2700000">
                  <a:off x="40" y="-40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Times New Roman" panose="02020603050405020304" pitchFamily="18" charset="0"/>
                    <a:ea typeface="宋体" panose="02010600030101010101" pitchFamily="2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60430" name="Oval 10"/>
                <p:cNvSpPr/>
                <p:nvPr/>
              </p:nvSpPr>
              <p:spPr>
                <a:xfrm rot="-2700000" flipH="1" flipV="1">
                  <a:off x="248" y="162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Times New Roman" panose="02020603050405020304" pitchFamily="18" charset="0"/>
                    <a:ea typeface="宋体" panose="02010600030101010101" pitchFamily="2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427" name="Oval 11"/>
              <p:cNvSpPr/>
              <p:nvPr/>
            </p:nvSpPr>
            <p:spPr>
              <a:xfrm>
                <a:off x="295" y="295"/>
                <a:ext cx="328" cy="3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428" name="Oval 12"/>
              <p:cNvSpPr/>
              <p:nvPr/>
            </p:nvSpPr>
            <p:spPr>
              <a:xfrm>
                <a:off x="304" y="305"/>
                <a:ext cx="318" cy="3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C2C2C2"/>
                  </a:gs>
                  <a:gs pos="100000">
                    <a:srgbClr val="FFFFFF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0423" name="AutoShape 13"/>
            <p:cNvSpPr/>
            <p:nvPr/>
          </p:nvSpPr>
          <p:spPr>
            <a:xfrm>
              <a:off x="347" y="0"/>
              <a:ext cx="3266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sym typeface="Microsoft Sans Serif" panose="020B0604020202020204" pitchFamily="34" charset="0"/>
              </a:endParaRPr>
            </a:p>
          </p:txBody>
        </p:sp>
      </p:grpSp>
      <p:sp>
        <p:nvSpPr>
          <p:cNvPr id="60420" name="Text Box 13"/>
          <p:cNvSpPr/>
          <p:nvPr/>
        </p:nvSpPr>
        <p:spPr>
          <a:xfrm>
            <a:off x="1981200" y="2134553"/>
            <a:ext cx="5256213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0421" name="Text Box 14"/>
          <p:cNvSpPr/>
          <p:nvPr/>
        </p:nvSpPr>
        <p:spPr>
          <a:xfrm>
            <a:off x="671513" y="1121728"/>
            <a:ext cx="7874000" cy="4622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285750" lvl="0" indent="-285750" defTabSz="914400"/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班（组）长岗位职业健康安全生产职责</a:t>
            </a:r>
            <a:endParaRPr lang="zh-CN" altLang="zh-CN" sz="1600" dirty="0"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marL="285750" lvl="0" indent="-285750" defTabSz="914400"/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（</a:t>
            </a:r>
            <a:r>
              <a:rPr lang="en-US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1</a:t>
            </a:r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）</a:t>
            </a:r>
            <a:r>
              <a:rPr lang="zh-CN" altLang="zh-CN" sz="1600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督促教育班组员工严格遵守公司职业健康安全制度及操作规程；</a:t>
            </a:r>
            <a:endParaRPr lang="zh-CN" altLang="zh-CN" sz="1600" dirty="0"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marL="285750" lvl="0" indent="-285750" defTabSz="914400"/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（</a:t>
            </a:r>
            <a:r>
              <a:rPr lang="en-US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2</a:t>
            </a:r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）</a:t>
            </a:r>
            <a:r>
              <a:rPr lang="zh-CN" altLang="zh-CN" sz="1600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开展职业健康安全风险分级管控与隐患排查治理工作；</a:t>
            </a:r>
            <a:endParaRPr lang="zh-CN" altLang="zh-CN" sz="1600" dirty="0"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marL="285750" lvl="0" indent="-285750" defTabSz="914400"/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（</a:t>
            </a:r>
            <a:r>
              <a:rPr lang="en-US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3</a:t>
            </a:r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）</a:t>
            </a:r>
            <a:r>
              <a:rPr lang="zh-CN" altLang="zh-CN" sz="1600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落实班组风险管控九项举措（指：员工行为观察、纠偏治违、两临时、体验式作业、岗位风险作业指导书、排查不安全人员、安全行车十条温馨提示、上锁挂牌危险能量隔离、作业边界防护）；</a:t>
            </a:r>
            <a:endParaRPr lang="zh-CN" altLang="zh-CN" sz="1600" dirty="0"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marL="285750" lvl="0" indent="-285750" defTabSz="914400"/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（</a:t>
            </a:r>
            <a:r>
              <a:rPr lang="en-US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4</a:t>
            </a:r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）</a:t>
            </a:r>
            <a:r>
              <a:rPr lang="zh-CN" altLang="zh-CN" sz="1600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落实班组安全教育培训并完善档案；</a:t>
            </a:r>
            <a:endParaRPr lang="zh-CN" altLang="zh-CN" sz="1600" dirty="0"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marL="285750" lvl="0" indent="-285750" defTabSz="914400"/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（</a:t>
            </a:r>
            <a:r>
              <a:rPr lang="en-US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5</a:t>
            </a:r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）</a:t>
            </a:r>
            <a:r>
              <a:rPr lang="zh-CN" altLang="zh-CN" sz="1600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落实目视化及“</a:t>
            </a:r>
            <a:r>
              <a:rPr lang="en-US" altLang="zh-CN" sz="1600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6S</a:t>
            </a:r>
            <a:r>
              <a:rPr lang="zh-CN" altLang="zh-CN" sz="1600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”管理，并长期保持；</a:t>
            </a:r>
            <a:endParaRPr lang="zh-CN" altLang="zh-CN" sz="1600" dirty="0"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marL="285750" lvl="0" indent="-285750" defTabSz="914400"/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（</a:t>
            </a:r>
            <a:r>
              <a:rPr lang="en-US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6</a:t>
            </a:r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）</a:t>
            </a:r>
            <a:r>
              <a:rPr lang="zh-CN" altLang="zh-CN" sz="1600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督促落实班组员工正确佩戴使用劳动保护用品（具）；</a:t>
            </a:r>
            <a:endParaRPr lang="zh-CN" altLang="zh-CN" sz="1600" dirty="0"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marL="285750" lvl="0" indent="-285750" defTabSz="914400"/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（</a:t>
            </a:r>
            <a:r>
              <a:rPr lang="en-US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7</a:t>
            </a:r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）</a:t>
            </a:r>
            <a:r>
              <a:rPr lang="zh-CN" altLang="zh-CN" sz="1600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落实安全生产标准化、“双体系</a:t>
            </a:r>
            <a:r>
              <a:rPr lang="en-US" altLang="zh-CN" sz="1600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”</a:t>
            </a:r>
            <a:r>
              <a:rPr lang="zh-CN" altLang="zh-CN" sz="1600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一体化和班组建设具体工作；</a:t>
            </a:r>
            <a:endParaRPr lang="zh-CN" altLang="zh-CN" sz="1600" dirty="0"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marL="285750" lvl="0" indent="-285750" defTabSz="914400"/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（</a:t>
            </a:r>
            <a:r>
              <a:rPr lang="en-US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8</a:t>
            </a:r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）</a:t>
            </a:r>
            <a:r>
              <a:rPr lang="zh-CN" altLang="zh-CN" sz="1600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完善师徒合同、岗位联保、职业健康安全危害告知、员工交通等档案；</a:t>
            </a:r>
            <a:endParaRPr lang="zh-CN" altLang="zh-CN" sz="1600" dirty="0"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marL="285750" lvl="0" indent="-285750" defTabSz="914400"/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（</a:t>
            </a:r>
            <a:r>
              <a:rPr lang="en-US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9</a:t>
            </a:r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）</a:t>
            </a:r>
            <a:r>
              <a:rPr lang="zh-CN" altLang="zh-CN" sz="1600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按期组织开展应急救援预案演练并持续改进；</a:t>
            </a:r>
            <a:endParaRPr lang="zh-CN" altLang="zh-CN" sz="1600" dirty="0"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marL="285750" lvl="0" indent="-285750" defTabSz="914400"/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（</a:t>
            </a:r>
            <a:r>
              <a:rPr lang="en-US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10</a:t>
            </a:r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）</a:t>
            </a:r>
            <a:r>
              <a:rPr lang="zh-CN" altLang="zh-CN" sz="1600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发现直接危及人身安全的紧急情况，履行停止作业、撤离危险场所、应急抢险、如实汇报等职责；</a:t>
            </a:r>
            <a:endParaRPr lang="zh-CN" altLang="zh-CN" sz="1600" dirty="0"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marL="285750" lvl="0" indent="-285750" defTabSz="914400"/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（</a:t>
            </a:r>
            <a:r>
              <a:rPr lang="en-US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11</a:t>
            </a:r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）</a:t>
            </a:r>
            <a:r>
              <a:rPr lang="zh-CN" altLang="zh-CN" sz="1600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及时、如实报告职业健康安全事故，开展事故抢险、验证等工作；</a:t>
            </a:r>
            <a:endParaRPr lang="zh-CN" altLang="zh-CN" sz="1600" dirty="0"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marL="285750" lvl="0" indent="-285750" defTabSz="914400"/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（</a:t>
            </a:r>
            <a:r>
              <a:rPr lang="en-US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12</a:t>
            </a:r>
            <a:r>
              <a:rPr lang="zh-CN" altLang="zh-CN" sz="1600" b="1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）</a:t>
            </a:r>
            <a:r>
              <a:rPr lang="zh-CN" altLang="zh-CN" sz="1600" dirty="0">
                <a:latin typeface="Microsoft Sans Serif" panose="020B0604020202020204" pitchFamily="34" charset="0"/>
                <a:sym typeface="Microsoft Sans Serif" panose="020B0604020202020204" pitchFamily="34" charset="0"/>
              </a:rPr>
              <a:t>法律、法规、规章以及规定的其他职责。</a:t>
            </a:r>
            <a:endParaRPr lang="zh-CN" altLang="zh-CN" sz="1600" dirty="0"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</p:txBody>
      </p:sp>
      <p:sp>
        <p:nvSpPr>
          <p:cNvPr id="2" name="AutoShape 4"/>
          <p:cNvSpPr>
            <a:spLocks noGrp="1"/>
          </p:cNvSpPr>
          <p:nvPr/>
        </p:nvSpPr>
        <p:spPr>
          <a:xfrm>
            <a:off x="463550" y="412115"/>
            <a:ext cx="411734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班组长安全职责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8"/>
          <p:cNvSpPr txBox="1"/>
          <p:nvPr/>
        </p:nvSpPr>
        <p:spPr>
          <a:xfrm>
            <a:off x="1625600" y="2618105"/>
            <a:ext cx="710247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现代安全管理理念</a:t>
            </a:r>
            <a:r>
              <a:rPr 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sz="4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252" y="5556965"/>
            <a:ext cx="9143498" cy="1304703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280"/>
          </a:p>
        </p:txBody>
      </p:sp>
      <p:sp>
        <p:nvSpPr>
          <p:cNvPr id="7" name="Freeform 7"/>
          <p:cNvSpPr/>
          <p:nvPr/>
        </p:nvSpPr>
        <p:spPr bwMode="auto">
          <a:xfrm>
            <a:off x="252" y="5365379"/>
            <a:ext cx="9143498" cy="421701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28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白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765" y="858520"/>
            <a:ext cx="8851900" cy="5849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1" name="Picture 5" descr="卷轴"/>
          <p:cNvPicPr>
            <a:picLocks noChangeAspect="1"/>
          </p:cNvPicPr>
          <p:nvPr/>
        </p:nvPicPr>
        <p:blipFill>
          <a:blip r:embed="rId2"/>
          <a:srcRect r="64160"/>
          <a:stretch>
            <a:fillRect/>
          </a:stretch>
        </p:blipFill>
        <p:spPr>
          <a:xfrm>
            <a:off x="163513" y="1184275"/>
            <a:ext cx="3505200" cy="534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2" name="图片 7" descr="4588160fef8660e20001144e5abc739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25" y="1797050"/>
            <a:ext cx="2498725" cy="415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图片 9" descr="074a1743-b3e1-441a-8760-d632c3173cd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4994275"/>
            <a:ext cx="42545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840163" y="1728788"/>
            <a:ext cx="2857500" cy="4298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干部的安全意识</a:t>
            </a:r>
            <a:endParaRPr lang="zh-CN" altLang="en-US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5638" y="2195513"/>
            <a:ext cx="4500563" cy="56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4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担 当、忧 患、戒 惧</a:t>
            </a:r>
            <a:endParaRPr kumimoji="0" lang="zh-CN" altLang="en-US" sz="304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4913" y="2768600"/>
            <a:ext cx="3071813" cy="442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员工的安全态度 </a:t>
            </a:r>
            <a:endParaRPr lang="zh-CN" altLang="en-US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3288" y="3286125"/>
            <a:ext cx="4114800" cy="561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4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安全只能相信自己。</a:t>
            </a:r>
            <a:endParaRPr kumimoji="0" lang="zh-CN" altLang="en-US" sz="304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3924300"/>
            <a:ext cx="2357438" cy="44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安全流行语</a:t>
            </a:r>
            <a:endParaRPr lang="zh-CN" altLang="en-US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1313" y="4443413"/>
            <a:ext cx="5286375" cy="1014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请善待员工的健康和安全，零件不好配还很贵，有钱不一定有货。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411734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公司安全管理理念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119380" y="136525"/>
            <a:ext cx="8846342" cy="6334125"/>
            <a:chOff x="188" y="297"/>
            <a:chExt cx="18520" cy="9893"/>
          </a:xfrm>
        </p:grpSpPr>
        <p:grpSp>
          <p:nvGrpSpPr>
            <p:cNvPr id="7" name="组合 6"/>
            <p:cNvGrpSpPr/>
            <p:nvPr/>
          </p:nvGrpSpPr>
          <p:grpSpPr>
            <a:xfrm>
              <a:off x="494" y="1800"/>
              <a:ext cx="18214" cy="8390"/>
              <a:chOff x="494" y="1800"/>
              <a:chExt cx="18214" cy="8390"/>
            </a:xfrm>
          </p:grpSpPr>
          <p:sp>
            <p:nvSpPr>
              <p:cNvPr id="2" name="文本框 1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494" y="1800"/>
                <a:ext cx="11688" cy="498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304800" algn="just">
                  <a:lnSpc>
                    <a:spcPct val="140000"/>
                  </a:lnSpc>
                </a:pPr>
                <a:r>
                  <a:rPr lang="zh-CN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+mn-ea"/>
                  </a:rPr>
                  <a:t>博富特培训已拥有专业且强大的培训师团队</a:t>
                </a:r>
                <a:r>
                  <a:rPr lang="en-US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+mn-ea"/>
                  </a:rPr>
                  <a:t>-</a:t>
                </a:r>
                <a:r>
                  <a:rPr lang="zh-CN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+mn-ea"/>
                  </a:rPr>
    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    </a:r>
                <a:endParaRPr 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  <a:p>
                <a:pPr indent="304800" algn="just">
                  <a:lnSpc>
                    <a:spcPct val="140000"/>
                  </a:lnSpc>
                </a:pPr>
                <a:r>
                  <a:rPr lang="en-US" altLang="zh-CN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+mn-ea"/>
                  </a:rPr>
                  <a:t> </a:t>
                </a:r>
                <a:r>
                  <a:rPr lang="zh-CN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+mn-ea"/>
                  </a:rPr>
                  <a:t>我们致力于为客户提供高品质且实用性强的培训服务，为企业提供有效且针对性强的定制性培训服务，满足不同行业、不同人群的培训需求。</a:t>
                </a:r>
                <a:endPara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endParaRPr>
              </a:p>
            </p:txBody>
          </p:sp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200" y="6840"/>
                <a:ext cx="10811" cy="302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dk1"/>
                    </a:solidFill>
                    <a:latin typeface="+mn-ea"/>
                    <a:cs typeface="楷体" panose="02010609060101010101" charset="-122"/>
                    <a:sym typeface="+mn-ea"/>
                  </a:rPr>
                  <a:t>   </a:t>
                </a:r>
                <a:r>
                  <a:rPr lang="zh-CN" altLang="en-US" sz="2000" b="1" dirty="0">
                    <a:solidFill>
                      <a:schemeClr val="dk1"/>
                    </a:solidFill>
                    <a:latin typeface="+mn-ea"/>
                    <a:cs typeface="宋体" panose="02010600030101010101" pitchFamily="2" charset="-122"/>
                    <a:sym typeface="+mn-ea"/>
                  </a:rPr>
                  <a:t>博富特认为：一个好的培训课程起始于一个好的设计</a:t>
                </a:r>
                <a:r>
                  <a:rPr lang="en-US" altLang="zh-CN" sz="2000" b="1" dirty="0">
                    <a:solidFill>
                      <a:schemeClr val="dk1"/>
                    </a:solidFill>
                    <a:latin typeface="+mn-ea"/>
                    <a:cs typeface="宋体" panose="02010600030101010101" pitchFamily="2" charset="-122"/>
                    <a:sym typeface="+mn-ea"/>
                  </a:rPr>
                  <a:t>,</a:t>
                </a:r>
                <a:r>
                  <a:rPr lang="zh-CN" altLang="en-US" sz="2000" b="1" dirty="0">
                    <a:solidFill>
                      <a:schemeClr val="dk1"/>
                    </a:solidFill>
                    <a:latin typeface="+mn-ea"/>
                    <a:cs typeface="宋体" panose="02010600030101010101" pitchFamily="2" charset="-122"/>
                    <a:sym typeface="+mn-ea"/>
                  </a:rPr>
                  <a:t>课程设计注重培训目的、培训对象、逻辑关系、各章节具体产出和培训方法应用等关键问题。</a:t>
                </a:r>
                <a:endParaRPr lang="zh-CN" altLang="en-US" sz="2000" b="1" dirty="0">
                  <a:solidFill>
                    <a:schemeClr val="dk1"/>
                  </a:solidFill>
                  <a:latin typeface="+mn-ea"/>
                  <a:cs typeface="宋体" panose="02010600030101010101" pitchFamily="2" charset="-122"/>
                  <a:sym typeface="+mn-ea"/>
                </a:endParaRPr>
              </a:p>
            </p:txBody>
          </p:sp>
          <p:pic>
            <p:nvPicPr>
              <p:cNvPr id="4" name="http://photo-static-api.fotomore.com/creative/vcg/veer/400/new/VCG41N492573603.jpg" descr="&amp;pky220_sjzg_VCG41N492573603&amp;2&amp;src_replace_replace1&amp;"/>
              <p:cNvPicPr/>
              <p:nvPr>
                <p:custDataLst>
                  <p:tags r:id="rId3"/>
                </p:custDataLst>
              </p:nvPr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755" y="6839"/>
                <a:ext cx="6202" cy="3351"/>
              </a:xfrm>
              <a:prstGeom prst="rect">
                <a:avLst/>
              </a:prstGeom>
            </p:spPr>
          </p:pic>
          <p:pic>
            <p:nvPicPr>
              <p:cNvPr id="5" name="http://photo-static-api.fotomore.com/creative/vcg/400/new/VCG41N842001834.jpg" descr="&amp;pky230_sjzg_VCG41N842001834&amp;2&amp;src_replace_replace1&amp;"/>
              <p:cNvPicPr/>
              <p:nvPr>
                <p:custDataLst>
                  <p:tags r:id="rId5"/>
                </p:custDataLst>
              </p:nvPr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12371" y="1800"/>
                <a:ext cx="6337" cy="3893"/>
              </a:xfrm>
              <a:prstGeom prst="rect">
                <a:avLst/>
              </a:prstGeom>
            </p:spPr>
          </p:pic>
        </p:grpSp>
        <p:sp>
          <p:nvSpPr>
            <p:cNvPr id="6" name="标题 3"/>
            <p:cNvSpPr txBox="1"/>
            <p:nvPr>
              <p:custDataLst>
                <p:tags r:id="rId7"/>
              </p:custDataLst>
            </p:nvPr>
          </p:nvSpPr>
          <p:spPr>
            <a:xfrm>
              <a:off x="188" y="297"/>
              <a:ext cx="10733" cy="940"/>
            </a:xfrm>
            <a:prstGeom prst="rect">
              <a:avLst/>
            </a:prstGeom>
          </p:spPr>
          <p:txBody>
            <a:bodyPr/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400" b="1" u="none" strike="noStrike" kern="1200" cap="none" spc="2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sym typeface="宋体" panose="02010600030101010101" pitchFamily="2" charset="-122"/>
                </a:rPr>
                <a:t>关于博富特</a:t>
              </a:r>
              <a:endPara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493838" y="3822700"/>
            <a:ext cx="1582738" cy="720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5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接受安全教育培训</a:t>
            </a:r>
            <a:endParaRPr kumimoji="0" lang="zh-CN" altLang="en-US" sz="165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4516" name="组合 64"/>
          <p:cNvGrpSpPr/>
          <p:nvPr/>
        </p:nvGrpSpPr>
        <p:grpSpPr>
          <a:xfrm>
            <a:off x="1273175" y="2182813"/>
            <a:ext cx="6635750" cy="2992437"/>
            <a:chOff x="2733" y="2784"/>
            <a:chExt cx="12918" cy="6284"/>
          </a:xfrm>
        </p:grpSpPr>
        <p:sp>
          <p:nvSpPr>
            <p:cNvPr id="21" name="矩形: 圆顶角 22"/>
            <p:cNvSpPr/>
            <p:nvPr/>
          </p:nvSpPr>
          <p:spPr bwMode="auto">
            <a:xfrm>
              <a:off x="2733" y="3211"/>
              <a:ext cx="4129" cy="2317"/>
            </a:xfrm>
            <a:prstGeom prst="round2SameRect">
              <a:avLst>
                <a:gd name="adj1" fmla="val 20817"/>
                <a:gd name="adj2" fmla="val 0"/>
              </a:avLst>
            </a:prstGeom>
            <a:solidFill>
              <a:srgbClr val="275384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矩形: 圆顶角 23"/>
            <p:cNvSpPr/>
            <p:nvPr/>
          </p:nvSpPr>
          <p:spPr bwMode="auto">
            <a:xfrm flipV="1">
              <a:off x="2733" y="5528"/>
              <a:ext cx="4101" cy="3540"/>
            </a:xfrm>
            <a:prstGeom prst="round2SameRect">
              <a:avLst>
                <a:gd name="adj1" fmla="val 20817"/>
                <a:gd name="adj2" fmla="val 0"/>
              </a:avLst>
            </a:prstGeom>
            <a:noFill/>
            <a:ln w="19050">
              <a:solidFill>
                <a:srgbClr val="7F7F7F"/>
              </a:solidFill>
              <a:prstDash val="sysDash"/>
              <a:round/>
            </a:ln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526" name="流程图: 离页连接符 33"/>
            <p:cNvSpPr/>
            <p:nvPr/>
          </p:nvSpPr>
          <p:spPr>
            <a:xfrm>
              <a:off x="3424" y="2784"/>
              <a:ext cx="2747" cy="2037"/>
            </a:xfrm>
            <a:prstGeom prst="flowChartOffpageConnector">
              <a:avLst/>
            </a:prstGeom>
            <a:solidFill>
              <a:srgbClr val="275384"/>
            </a:solidFill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8580" tIns="34290" rIns="68580" bIns="34290" anchor="ctr" anchorCtr="1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>
                <a:spcBef>
                  <a:spcPct val="0"/>
                </a:spcBef>
                <a:buNone/>
              </a:pPr>
              <a:endPara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5" name="矩形: 圆顶角 17"/>
            <p:cNvSpPr/>
            <p:nvPr/>
          </p:nvSpPr>
          <p:spPr bwMode="auto">
            <a:xfrm>
              <a:off x="7128" y="3211"/>
              <a:ext cx="4129" cy="2317"/>
            </a:xfrm>
            <a:prstGeom prst="round2SameRect">
              <a:avLst>
                <a:gd name="adj1" fmla="val 20817"/>
                <a:gd name="adj2" fmla="val 0"/>
              </a:avLst>
            </a:prstGeom>
            <a:solidFill>
              <a:srgbClr val="38C4B8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矩形: 圆顶角 18"/>
            <p:cNvSpPr/>
            <p:nvPr/>
          </p:nvSpPr>
          <p:spPr bwMode="auto">
            <a:xfrm flipV="1">
              <a:off x="7128" y="5528"/>
              <a:ext cx="4098" cy="3540"/>
            </a:xfrm>
            <a:prstGeom prst="round2SameRect">
              <a:avLst>
                <a:gd name="adj1" fmla="val 20817"/>
                <a:gd name="adj2" fmla="val 0"/>
              </a:avLst>
            </a:prstGeom>
            <a:noFill/>
            <a:ln w="19050">
              <a:solidFill>
                <a:srgbClr val="7F7F7F"/>
              </a:solidFill>
              <a:prstDash val="sysDash"/>
              <a:round/>
            </a:ln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529" name="流程图: 离页连接符 36"/>
            <p:cNvSpPr/>
            <p:nvPr/>
          </p:nvSpPr>
          <p:spPr>
            <a:xfrm>
              <a:off x="7818" y="2784"/>
              <a:ext cx="2747" cy="2037"/>
            </a:xfrm>
            <a:prstGeom prst="flowChartOffpageConnector">
              <a:avLst/>
            </a:prstGeom>
            <a:solidFill>
              <a:srgbClr val="38C4B8"/>
            </a:solidFill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8580" tIns="34290" rIns="68580" bIns="34290" anchor="ctr" anchorCtr="1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>
                <a:spcBef>
                  <a:spcPct val="0"/>
                </a:spcBef>
                <a:buNone/>
              </a:pPr>
              <a:endParaRPr lang="en-US" altLang="zh-CN" sz="3300" dirty="0">
                <a:solidFill>
                  <a:schemeClr val="bg1"/>
                </a:solidFill>
                <a:latin typeface="张海山锐线体2.0"/>
                <a:ea typeface="张海山锐线体2.0"/>
              </a:endParaRPr>
            </a:p>
          </p:txBody>
        </p:sp>
        <p:sp>
          <p:nvSpPr>
            <p:cNvPr id="38" name="矩形: 圆顶角 12"/>
            <p:cNvSpPr/>
            <p:nvPr/>
          </p:nvSpPr>
          <p:spPr bwMode="auto">
            <a:xfrm>
              <a:off x="11522" y="3211"/>
              <a:ext cx="4129" cy="2317"/>
            </a:xfrm>
            <a:prstGeom prst="round2SameRect">
              <a:avLst>
                <a:gd name="adj1" fmla="val 20817"/>
                <a:gd name="adj2" fmla="val 0"/>
              </a:avLst>
            </a:prstGeom>
            <a:solidFill>
              <a:srgbClr val="4B91CF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矩形: 圆顶角 13"/>
            <p:cNvSpPr/>
            <p:nvPr/>
          </p:nvSpPr>
          <p:spPr bwMode="auto">
            <a:xfrm flipV="1">
              <a:off x="11522" y="5528"/>
              <a:ext cx="4098" cy="3540"/>
            </a:xfrm>
            <a:prstGeom prst="round2SameRect">
              <a:avLst>
                <a:gd name="adj1" fmla="val 20817"/>
                <a:gd name="adj2" fmla="val 0"/>
              </a:avLst>
            </a:prstGeom>
            <a:noFill/>
            <a:ln w="19050">
              <a:solidFill>
                <a:srgbClr val="7F7F7F"/>
              </a:solidFill>
              <a:prstDash val="sysDash"/>
              <a:round/>
            </a:ln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532" name="流程图: 离页连接符 39"/>
            <p:cNvSpPr/>
            <p:nvPr/>
          </p:nvSpPr>
          <p:spPr>
            <a:xfrm>
              <a:off x="12212" y="2784"/>
              <a:ext cx="2747" cy="2037"/>
            </a:xfrm>
            <a:prstGeom prst="flowChartOffpageConnector">
              <a:avLst/>
            </a:prstGeom>
            <a:solidFill>
              <a:srgbClr val="4B91CF"/>
            </a:solidFill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68580" tIns="34290" rIns="68580" bIns="34290" anchor="ctr" anchorCtr="1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>
                <a:spcBef>
                  <a:spcPct val="0"/>
                </a:spcBef>
                <a:buNone/>
              </a:pPr>
              <a:endParaRPr lang="en-US" altLang="zh-CN" sz="3300" dirty="0">
                <a:solidFill>
                  <a:schemeClr val="bg1"/>
                </a:solidFill>
                <a:latin typeface="张海山锐线体2.0"/>
                <a:ea typeface="张海山锐线体2.0"/>
              </a:endParaRPr>
            </a:p>
          </p:txBody>
        </p:sp>
      </p:grpSp>
      <p:sp>
        <p:nvSpPr>
          <p:cNvPr id="64517" name="文本框 59"/>
          <p:cNvSpPr txBox="1"/>
          <p:nvPr/>
        </p:nvSpPr>
        <p:spPr>
          <a:xfrm>
            <a:off x="1882775" y="2400300"/>
            <a:ext cx="803275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50000"/>
              </a:spcBef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培 训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64518" name="文本框 60"/>
          <p:cNvSpPr txBox="1"/>
          <p:nvPr/>
        </p:nvSpPr>
        <p:spPr>
          <a:xfrm>
            <a:off x="4146550" y="2400300"/>
            <a:ext cx="803275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50000"/>
              </a:spcBef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理 解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64519" name="文本框 61"/>
          <p:cNvSpPr txBox="1"/>
          <p:nvPr/>
        </p:nvSpPr>
        <p:spPr>
          <a:xfrm>
            <a:off x="6410325" y="2400300"/>
            <a:ext cx="804863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50000"/>
              </a:spcBef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应 用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810000" y="3822700"/>
            <a:ext cx="1522413" cy="720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5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理解现代安全管理理念</a:t>
            </a:r>
            <a:endParaRPr kumimoji="0" lang="zh-CN" altLang="en-US" sz="165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992813" y="3822700"/>
            <a:ext cx="1670050" cy="809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5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推广实施和应用现代安全理念</a:t>
            </a:r>
            <a:endParaRPr kumimoji="0" lang="zh-CN" altLang="en-US" sz="165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2" name="稻壳儿原创设计师【幻雨工作室】_1"/>
          <p:cNvSpPr/>
          <p:nvPr/>
        </p:nvSpPr>
        <p:spPr>
          <a:xfrm>
            <a:off x="1115760" y="1592259"/>
            <a:ext cx="2850834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275384"/>
                    </a:gs>
                    <a:gs pos="100000">
                      <a:srgbClr val="70D6D5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实施过程：</a:t>
            </a:r>
            <a:endParaRPr kumimoji="0" lang="zh-CN" altLang="en-US" sz="2100" b="1" i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275384"/>
                  </a:gs>
                  <a:gs pos="100000">
                    <a:srgbClr val="70D6D5"/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稻壳儿原创设计师【幻雨工作室】_1"/>
          <p:cNvSpPr/>
          <p:nvPr/>
        </p:nvSpPr>
        <p:spPr>
          <a:xfrm>
            <a:off x="1115760" y="5754834"/>
            <a:ext cx="6264436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275384"/>
                    </a:gs>
                    <a:gs pos="100000">
                      <a:srgbClr val="70D6D5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什么是“管理”呢？你如何理解？</a:t>
            </a: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275384"/>
                  </a:gs>
                  <a:gs pos="100000">
                    <a:srgbClr val="70D6D5"/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现代安全管理理念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/>
          <p:nvPr/>
        </p:nvSpPr>
        <p:spPr>
          <a:xfrm>
            <a:off x="3300413" y="3241675"/>
            <a:ext cx="725487" cy="393700"/>
          </a:xfrm>
          <a:prstGeom prst="rect">
            <a:avLst/>
          </a:prstGeom>
          <a:solidFill>
            <a:srgbClr val="4B91CF"/>
          </a:solidFill>
          <a:ln w="12700" cap="sq" cmpd="sng">
            <a:solidFill>
              <a:srgbClr val="4B91C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8370" tIns="39185" rIns="78370" bIns="39185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华文新魏" panose="02010800040101010101" pitchFamily="2" charset="-122"/>
              </a:rPr>
              <a:t>管理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华文新魏" panose="02010800040101010101" pitchFamily="2" charset="-122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126038" y="2044700"/>
            <a:ext cx="3181350" cy="630238"/>
          </a:xfrm>
          <a:prstGeom prst="rect">
            <a:avLst/>
          </a:prstGeom>
          <a:noFill/>
          <a:ln w="12700" cap="sq" algn="ctr">
            <a:solidFill>
              <a:srgbClr val="275384"/>
            </a:solidFill>
            <a:miter lim="800000"/>
          </a:ln>
        </p:spPr>
        <p:txBody>
          <a:bodyPr lIns="78370" tIns="39185" rIns="78370" bIns="39185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pitchFamily="2" charset="-122"/>
              </a:rPr>
              <a:t>把不合道理的人和事，通过一定的措施，使其符合道理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新魏" panose="02010800040101010101" pitchFamily="2" charset="-122"/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5126038" y="4383088"/>
            <a:ext cx="3181350" cy="630238"/>
          </a:xfrm>
          <a:prstGeom prst="rect">
            <a:avLst/>
          </a:prstGeom>
          <a:noFill/>
          <a:ln w="12700" cap="sq" algn="ctr">
            <a:solidFill>
              <a:srgbClr val="275384"/>
            </a:solidFill>
            <a:miter lim="800000"/>
          </a:ln>
        </p:spPr>
        <p:txBody>
          <a:bodyPr lIns="78370" tIns="39185" rIns="78370" bIns="39185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pitchFamily="2" charset="-122"/>
              </a:rPr>
              <a:t>把符合道理的人和事，通过一定的措施，防止其不符合道理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新魏" panose="02010800040101010101" pitchFamily="2" charset="-122"/>
            </a:endParaRPr>
          </a:p>
        </p:txBody>
      </p:sp>
      <p:grpSp>
        <p:nvGrpSpPr>
          <p:cNvPr id="66565" name="组合 4"/>
          <p:cNvGrpSpPr/>
          <p:nvPr/>
        </p:nvGrpSpPr>
        <p:grpSpPr>
          <a:xfrm>
            <a:off x="4025900" y="2359025"/>
            <a:ext cx="1100138" cy="2409825"/>
            <a:chOff x="8453" y="3154"/>
            <a:chExt cx="2868" cy="5059"/>
          </a:xfrm>
        </p:grpSpPr>
        <p:cxnSp>
          <p:nvCxnSpPr>
            <p:cNvPr id="66572" name="AutoShape 5"/>
            <p:cNvCxnSpPr>
              <a:stCxn id="158722" idx="3"/>
              <a:endCxn id="158723" idx="1"/>
            </p:cNvCxnSpPr>
            <p:nvPr/>
          </p:nvCxnSpPr>
          <p:spPr>
            <a:xfrm flipV="1">
              <a:off x="8453" y="3154"/>
              <a:ext cx="2868" cy="2267"/>
            </a:xfrm>
            <a:prstGeom prst="bentConnector3">
              <a:avLst>
                <a:gd name="adj1" fmla="val 50000"/>
              </a:avLst>
            </a:prstGeom>
            <a:ln w="12700" cap="sq" cmpd="sng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66573" name="AutoShape 6"/>
            <p:cNvCxnSpPr/>
            <p:nvPr/>
          </p:nvCxnSpPr>
          <p:spPr>
            <a:xfrm>
              <a:off x="8453" y="5454"/>
              <a:ext cx="2868" cy="2759"/>
            </a:xfrm>
            <a:prstGeom prst="bentConnector3">
              <a:avLst>
                <a:gd name="adj1" fmla="val 50000"/>
              </a:avLst>
            </a:prstGeom>
            <a:ln w="12700" cap="sq" cmpd="sng">
              <a:solidFill>
                <a:srgbClr val="000000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</p:grp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793750" y="2211388"/>
            <a:ext cx="1160463" cy="342900"/>
          </a:xfrm>
          <a:prstGeom prst="rect">
            <a:avLst/>
          </a:prstGeom>
          <a:noFill/>
          <a:ln w="12700" cap="sq" algn="ctr">
            <a:solidFill>
              <a:srgbClr val="275384"/>
            </a:solidFill>
            <a:miter lim="800000"/>
          </a:ln>
        </p:spPr>
        <p:txBody>
          <a:bodyPr lIns="78370" tIns="39185" rIns="78370" bIns="39185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8C4B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pitchFamily="2" charset="-122"/>
              </a:rPr>
              <a:t>管</a:t>
            </a: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pitchFamily="2" charset="-122"/>
              </a:rPr>
              <a:t>是措施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新魏" panose="02010800040101010101" pitchFamily="2" charset="-122"/>
            </a:endParaRP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784225" y="4456113"/>
            <a:ext cx="1162050" cy="341313"/>
          </a:xfrm>
          <a:prstGeom prst="rect">
            <a:avLst/>
          </a:prstGeom>
          <a:noFill/>
          <a:ln w="12700" cap="sq" algn="ctr">
            <a:solidFill>
              <a:srgbClr val="275384"/>
            </a:solidFill>
            <a:miter lim="800000"/>
          </a:ln>
        </p:spPr>
        <p:txBody>
          <a:bodyPr lIns="78370" tIns="39185" rIns="78370" bIns="39185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8C4B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pitchFamily="2" charset="-122"/>
              </a:rPr>
              <a:t>理</a:t>
            </a: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pitchFamily="2" charset="-122"/>
              </a:rPr>
              <a:t>是标准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文新魏" panose="02010800040101010101" pitchFamily="2" charset="-122"/>
            </a:endParaRPr>
          </a:p>
        </p:txBody>
      </p:sp>
      <p:cxnSp>
        <p:nvCxnSpPr>
          <p:cNvPr id="158729" name="AutoShape 9"/>
          <p:cNvCxnSpPr>
            <a:stCxn id="158727" idx="3"/>
            <a:endCxn id="158722" idx="1"/>
          </p:cNvCxnSpPr>
          <p:nvPr/>
        </p:nvCxnSpPr>
        <p:spPr>
          <a:xfrm>
            <a:off x="1954213" y="2382838"/>
            <a:ext cx="1346200" cy="1055687"/>
          </a:xfrm>
          <a:prstGeom prst="bentConnector3">
            <a:avLst>
              <a:gd name="adj1" fmla="val 50000"/>
            </a:avLst>
          </a:prstGeom>
          <a:ln w="12700" cap="sq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58730" name="AutoShape 10"/>
          <p:cNvCxnSpPr/>
          <p:nvPr/>
        </p:nvCxnSpPr>
        <p:spPr>
          <a:xfrm flipV="1">
            <a:off x="1952625" y="3454400"/>
            <a:ext cx="1339850" cy="1204913"/>
          </a:xfrm>
          <a:prstGeom prst="bentConnector3">
            <a:avLst>
              <a:gd name="adj1" fmla="val 50019"/>
            </a:avLst>
          </a:prstGeom>
          <a:ln w="12700" cap="sq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66570" name="Rectangle 3"/>
          <p:cNvSpPr txBox="1"/>
          <p:nvPr/>
        </p:nvSpPr>
        <p:spPr>
          <a:xfrm>
            <a:off x="838200" y="5153025"/>
            <a:ext cx="8229600" cy="1441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742950" lvl="1" indent="-285750" defTabSz="0">
              <a:lnSpc>
                <a:spcPct val="13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管理：先做人，后做事。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defTabSz="0">
              <a:lnSpc>
                <a:spcPct val="13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管理方法：最合适的就是最好的。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现代安全管理理念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bldLvl="0" animBg="1"/>
      <p:bldP spid="158723" grpId="0" bldLvl="0" animBg="1"/>
      <p:bldP spid="158724" grpId="0" bldLvl="0" animBg="1"/>
      <p:bldP spid="158727" grpId="0" bldLvl="0" animBg="1"/>
      <p:bldP spid="15872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268663" y="1719263"/>
            <a:ext cx="2322513" cy="134937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611" name="矩形 8"/>
          <p:cNvSpPr/>
          <p:nvPr/>
        </p:nvSpPr>
        <p:spPr>
          <a:xfrm>
            <a:off x="728663" y="3051175"/>
            <a:ext cx="2322512" cy="285750"/>
          </a:xfrm>
          <a:prstGeom prst="rect">
            <a:avLst/>
          </a:prstGeom>
          <a:solidFill>
            <a:srgbClr val="38C4B8"/>
          </a:solidFill>
          <a:ln w="25400">
            <a:noFill/>
          </a:ln>
        </p:spPr>
        <p:txBody>
          <a:bodyPr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zh-CN" altLang="en-US" sz="15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安全第一是原则</a:t>
            </a:r>
            <a:endParaRPr lang="zh-CN" altLang="en-US" sz="15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612" name="矩形 11"/>
          <p:cNvSpPr/>
          <p:nvPr/>
        </p:nvSpPr>
        <p:spPr>
          <a:xfrm>
            <a:off x="3268663" y="3051175"/>
            <a:ext cx="2322512" cy="285750"/>
          </a:xfrm>
          <a:prstGeom prst="rect">
            <a:avLst/>
          </a:prstGeom>
          <a:solidFill>
            <a:srgbClr val="275384"/>
          </a:solidFill>
          <a:ln w="25400">
            <a:noFill/>
          </a:ln>
        </p:spPr>
        <p:txBody>
          <a:bodyPr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zh-CN" altLang="en-US" sz="150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预防为主是措施</a:t>
            </a:r>
            <a:endParaRPr lang="zh-CN" altLang="en-US" sz="15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614" name="矩形 14"/>
          <p:cNvSpPr/>
          <p:nvPr/>
        </p:nvSpPr>
        <p:spPr>
          <a:xfrm>
            <a:off x="5948363" y="3051175"/>
            <a:ext cx="2320925" cy="285750"/>
          </a:xfrm>
          <a:prstGeom prst="rect">
            <a:avLst/>
          </a:prstGeom>
          <a:solidFill>
            <a:srgbClr val="4B91CF"/>
          </a:solidFill>
          <a:ln w="25400">
            <a:noFill/>
          </a:ln>
        </p:spPr>
        <p:txBody>
          <a:bodyPr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综合治理是保障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663" y="3387725"/>
            <a:ext cx="2328863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ts val="195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安全管理是企业生存的第一管理；安全发展是企业发展的第一大事；安全生产是企业员工的第一责任；安全问题是企业解决的第一问题；安全至上是员工明白的第一道理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92475" y="3387725"/>
            <a:ext cx="2403475" cy="1704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6858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做一万防万一，万无一失，一失万无，付出一万的努力，防止万一的发生！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8363" y="3387725"/>
            <a:ext cx="2320925" cy="1704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齐抓共管，各尽其责，组合拳击；有感领导，属地管理，直线管理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5948363" y="1719263"/>
            <a:ext cx="2320925" cy="1349375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8663" y="1719263"/>
            <a:ext cx="2322513" cy="13493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安全生产方针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14388" y="2025650"/>
            <a:ext cx="7467600" cy="525463"/>
          </a:xfrm>
          <a:prstGeom prst="rect">
            <a:avLst/>
          </a:prstGeom>
          <a:solidFill>
            <a:srgbClr val="B6D8D8"/>
          </a:solidFill>
          <a:ln w="25400" cap="flat" cmpd="sng" algn="ctr">
            <a:noFill/>
            <a:prstDash val="solid"/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1014413" y="2006600"/>
            <a:ext cx="7107238" cy="525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预防为主要措施：防为上、救次之、戒为下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14388" y="4892675"/>
            <a:ext cx="2495550" cy="539750"/>
          </a:xfrm>
          <a:prstGeom prst="rect">
            <a:avLst/>
          </a:prstGeom>
          <a:solidFill>
            <a:srgbClr val="38C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309938" y="4622800"/>
            <a:ext cx="2495550" cy="809625"/>
          </a:xfrm>
          <a:prstGeom prst="rect">
            <a:avLst/>
          </a:prstGeom>
          <a:solidFill>
            <a:srgbClr val="4B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05488" y="4352925"/>
            <a:ext cx="2492375" cy="1079500"/>
          </a:xfrm>
          <a:prstGeom prst="rect">
            <a:avLst/>
          </a:prstGeom>
          <a:solidFill>
            <a:srgbClr val="275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0663" name="组合 55"/>
          <p:cNvGrpSpPr/>
          <p:nvPr/>
        </p:nvGrpSpPr>
        <p:grpSpPr>
          <a:xfrm>
            <a:off x="1431925" y="3886200"/>
            <a:ext cx="1138238" cy="1009650"/>
            <a:chOff x="4419600" y="627063"/>
            <a:chExt cx="6392863" cy="5773737"/>
          </a:xfrm>
        </p:grpSpPr>
        <p:sp>
          <p:nvSpPr>
            <p:cNvPr id="70718" name="Freeform 145"/>
            <p:cNvSpPr/>
            <p:nvPr/>
          </p:nvSpPr>
          <p:spPr>
            <a:xfrm>
              <a:off x="6346825" y="3440113"/>
              <a:ext cx="3068638" cy="2022475"/>
            </a:xfrm>
            <a:custGeom>
              <a:avLst/>
              <a:gdLst>
                <a:gd name="txL" fmla="*/ 0 w 817"/>
                <a:gd name="txT" fmla="*/ 0 h 538"/>
                <a:gd name="txR" fmla="*/ 817 w 817"/>
                <a:gd name="txB" fmla="*/ 538 h 538"/>
              </a:gdLst>
              <a:ahLst/>
              <a:cxnLst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817" h="538">
                  <a:moveTo>
                    <a:pt x="54" y="538"/>
                  </a:moveTo>
                  <a:cubicBezTo>
                    <a:pt x="52" y="529"/>
                    <a:pt x="0" y="418"/>
                    <a:pt x="0" y="418"/>
                  </a:cubicBezTo>
                  <a:cubicBezTo>
                    <a:pt x="27" y="391"/>
                    <a:pt x="27" y="391"/>
                    <a:pt x="27" y="391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13" y="359"/>
                    <a:pt x="420" y="227"/>
                    <a:pt x="449" y="223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0" y="209"/>
                    <a:pt x="477" y="0"/>
                    <a:pt x="504" y="5"/>
                  </a:cubicBezTo>
                  <a:cubicBezTo>
                    <a:pt x="531" y="9"/>
                    <a:pt x="579" y="54"/>
                    <a:pt x="586" y="52"/>
                  </a:cubicBezTo>
                  <a:cubicBezTo>
                    <a:pt x="592" y="50"/>
                    <a:pt x="706" y="123"/>
                    <a:pt x="706" y="123"/>
                  </a:cubicBezTo>
                  <a:cubicBezTo>
                    <a:pt x="706" y="123"/>
                    <a:pt x="813" y="196"/>
                    <a:pt x="817" y="225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669" y="352"/>
                    <a:pt x="647" y="350"/>
                  </a:cubicBezTo>
                  <a:cubicBezTo>
                    <a:pt x="624" y="348"/>
                    <a:pt x="447" y="398"/>
                    <a:pt x="429" y="404"/>
                  </a:cubicBezTo>
                  <a:cubicBezTo>
                    <a:pt x="411" y="411"/>
                    <a:pt x="270" y="486"/>
                    <a:pt x="261" y="486"/>
                  </a:cubicBezTo>
                  <a:cubicBezTo>
                    <a:pt x="252" y="486"/>
                    <a:pt x="54" y="538"/>
                    <a:pt x="54" y="538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19" name="Freeform 146"/>
            <p:cNvSpPr/>
            <p:nvPr/>
          </p:nvSpPr>
          <p:spPr>
            <a:xfrm>
              <a:off x="7589838" y="3962400"/>
              <a:ext cx="1187450" cy="1179512"/>
            </a:xfrm>
            <a:custGeom>
              <a:avLst/>
              <a:gdLst>
                <a:gd name="txL" fmla="*/ 0 w 316"/>
                <a:gd name="txT" fmla="*/ 0 h 314"/>
                <a:gd name="txR" fmla="*/ 316 w 316"/>
                <a:gd name="txB" fmla="*/ 314 h 314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316" h="314">
                  <a:moveTo>
                    <a:pt x="16" y="222"/>
                  </a:moveTo>
                  <a:cubicBezTo>
                    <a:pt x="41" y="209"/>
                    <a:pt x="184" y="104"/>
                    <a:pt x="184" y="104"/>
                  </a:cubicBezTo>
                  <a:cubicBezTo>
                    <a:pt x="282" y="143"/>
                    <a:pt x="282" y="143"/>
                    <a:pt x="282" y="143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89" y="0"/>
                    <a:pt x="200" y="0"/>
                  </a:cubicBezTo>
                  <a:cubicBezTo>
                    <a:pt x="211" y="0"/>
                    <a:pt x="273" y="0"/>
                    <a:pt x="273" y="0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6" y="133"/>
                    <a:pt x="293" y="190"/>
                    <a:pt x="286" y="189"/>
                  </a:cubicBezTo>
                  <a:cubicBezTo>
                    <a:pt x="283" y="189"/>
                    <a:pt x="279" y="202"/>
                    <a:pt x="276" y="217"/>
                  </a:cubicBezTo>
                  <a:cubicBezTo>
                    <a:pt x="216" y="231"/>
                    <a:pt x="112" y="260"/>
                    <a:pt x="98" y="265"/>
                  </a:cubicBezTo>
                  <a:cubicBezTo>
                    <a:pt x="88" y="269"/>
                    <a:pt x="43" y="293"/>
                    <a:pt x="1" y="314"/>
                  </a:cubicBezTo>
                  <a:cubicBezTo>
                    <a:pt x="0" y="274"/>
                    <a:pt x="3" y="230"/>
                    <a:pt x="16" y="222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20" name="Freeform 147"/>
            <p:cNvSpPr/>
            <p:nvPr/>
          </p:nvSpPr>
          <p:spPr>
            <a:xfrm>
              <a:off x="6346825" y="4668838"/>
              <a:ext cx="890588" cy="793750"/>
            </a:xfrm>
            <a:custGeom>
              <a:avLst/>
              <a:gdLst>
                <a:gd name="txL" fmla="*/ 0 w 237"/>
                <a:gd name="txT" fmla="*/ 0 h 211"/>
                <a:gd name="txR" fmla="*/ 237 w 237"/>
                <a:gd name="txB" fmla="*/ 211 h 211"/>
              </a:gdLst>
              <a:ahLst/>
              <a:cxnLst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</a:cxnLst>
              <a:rect l="txL" t="txT" r="txR" b="txB"/>
              <a:pathLst>
                <a:path w="237" h="211">
                  <a:moveTo>
                    <a:pt x="0" y="91"/>
                  </a:moveTo>
                  <a:cubicBezTo>
                    <a:pt x="27" y="64"/>
                    <a:pt x="27" y="64"/>
                    <a:pt x="27" y="64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45" y="19"/>
                    <a:pt x="188" y="0"/>
                  </a:cubicBezTo>
                  <a:cubicBezTo>
                    <a:pt x="201" y="44"/>
                    <a:pt x="220" y="109"/>
                    <a:pt x="237" y="164"/>
                  </a:cubicBezTo>
                  <a:cubicBezTo>
                    <a:pt x="183" y="177"/>
                    <a:pt x="54" y="211"/>
                    <a:pt x="54" y="211"/>
                  </a:cubicBezTo>
                  <a:cubicBezTo>
                    <a:pt x="52" y="202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21" name="Freeform 148"/>
            <p:cNvSpPr/>
            <p:nvPr/>
          </p:nvSpPr>
          <p:spPr>
            <a:xfrm>
              <a:off x="9190038" y="5089525"/>
              <a:ext cx="830263" cy="709612"/>
            </a:xfrm>
            <a:custGeom>
              <a:avLst/>
              <a:gdLst>
                <a:gd name="txL" fmla="*/ 0 w 221"/>
                <a:gd name="txT" fmla="*/ 0 h 189"/>
                <a:gd name="txR" fmla="*/ 221 w 221"/>
                <a:gd name="txB" fmla="*/ 189 h 189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221" h="189">
                  <a:moveTo>
                    <a:pt x="221" y="179"/>
                  </a:moveTo>
                  <a:cubicBezTo>
                    <a:pt x="221" y="179"/>
                    <a:pt x="169" y="185"/>
                    <a:pt x="142" y="165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27" y="189"/>
                    <a:pt x="0" y="184"/>
                  </a:cubicBezTo>
                  <a:cubicBezTo>
                    <a:pt x="0" y="184"/>
                    <a:pt x="28" y="97"/>
                    <a:pt x="31" y="89"/>
                  </a:cubicBezTo>
                  <a:cubicBezTo>
                    <a:pt x="33" y="81"/>
                    <a:pt x="52" y="0"/>
                    <a:pt x="52" y="0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101" y="65"/>
                    <a:pt x="113" y="77"/>
                  </a:cubicBezTo>
                  <a:cubicBezTo>
                    <a:pt x="126" y="88"/>
                    <a:pt x="138" y="133"/>
                    <a:pt x="159" y="140"/>
                  </a:cubicBezTo>
                  <a:cubicBezTo>
                    <a:pt x="159" y="140"/>
                    <a:pt x="221" y="156"/>
                    <a:pt x="221" y="179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22" name="Freeform 149"/>
            <p:cNvSpPr/>
            <p:nvPr/>
          </p:nvSpPr>
          <p:spPr>
            <a:xfrm>
              <a:off x="9190038" y="5141913"/>
              <a:ext cx="1071563" cy="1258887"/>
            </a:xfrm>
            <a:custGeom>
              <a:avLst/>
              <a:gdLst>
                <a:gd name="txL" fmla="*/ 0 w 285"/>
                <a:gd name="txT" fmla="*/ 0 h 335"/>
                <a:gd name="txR" fmla="*/ 285 w 285"/>
                <a:gd name="txB" fmla="*/ 335 h 335"/>
              </a:gdLst>
              <a:ahLst/>
              <a:cxnLst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0"/>
                </a:cxn>
                <a:cxn ang="0">
                  <a:pos x="65534" y="0"/>
                </a:cxn>
              </a:cxnLst>
              <a:rect l="txL" t="txT" r="txR" b="txB"/>
              <a:pathLst>
                <a:path w="285" h="335">
                  <a:moveTo>
                    <a:pt x="64" y="0"/>
                  </a:move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149" y="188"/>
                    <a:pt x="176" y="208"/>
                  </a:cubicBezTo>
                  <a:cubicBezTo>
                    <a:pt x="176" y="208"/>
                    <a:pt x="280" y="278"/>
                    <a:pt x="273" y="297"/>
                  </a:cubicBezTo>
                  <a:cubicBezTo>
                    <a:pt x="273" y="297"/>
                    <a:pt x="285" y="324"/>
                    <a:pt x="274" y="328"/>
                  </a:cubicBezTo>
                  <a:cubicBezTo>
                    <a:pt x="262" y="333"/>
                    <a:pt x="219" y="294"/>
                    <a:pt x="219" y="294"/>
                  </a:cubicBezTo>
                  <a:cubicBezTo>
                    <a:pt x="160" y="251"/>
                    <a:pt x="160" y="251"/>
                    <a:pt x="160" y="251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4"/>
                    <a:pt x="208" y="322"/>
                    <a:pt x="201" y="329"/>
                  </a:cubicBezTo>
                  <a:cubicBezTo>
                    <a:pt x="194" y="335"/>
                    <a:pt x="158" y="312"/>
                    <a:pt x="155" y="306"/>
                  </a:cubicBezTo>
                  <a:cubicBezTo>
                    <a:pt x="153" y="299"/>
                    <a:pt x="126" y="253"/>
                    <a:pt x="113" y="249"/>
                  </a:cubicBezTo>
                  <a:cubicBezTo>
                    <a:pt x="101" y="244"/>
                    <a:pt x="79" y="265"/>
                    <a:pt x="79" y="265"/>
                  </a:cubicBezTo>
                  <a:cubicBezTo>
                    <a:pt x="79" y="265"/>
                    <a:pt x="89" y="334"/>
                    <a:pt x="77" y="330"/>
                  </a:cubicBezTo>
                  <a:cubicBezTo>
                    <a:pt x="77" y="330"/>
                    <a:pt x="54" y="324"/>
                    <a:pt x="52" y="290"/>
                  </a:cubicBezTo>
                  <a:cubicBezTo>
                    <a:pt x="52" y="290"/>
                    <a:pt x="31" y="299"/>
                    <a:pt x="31" y="287"/>
                  </a:cubicBezTo>
                  <a:cubicBezTo>
                    <a:pt x="31" y="287"/>
                    <a:pt x="58" y="237"/>
                    <a:pt x="52" y="222"/>
                  </a:cubicBezTo>
                  <a:cubicBezTo>
                    <a:pt x="46" y="206"/>
                    <a:pt x="32" y="188"/>
                    <a:pt x="40" y="154"/>
                  </a:cubicBezTo>
                  <a:cubicBezTo>
                    <a:pt x="40" y="154"/>
                    <a:pt x="22" y="108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23" name="Freeform 150"/>
            <p:cNvSpPr/>
            <p:nvPr/>
          </p:nvSpPr>
          <p:spPr>
            <a:xfrm>
              <a:off x="9307513" y="5781675"/>
              <a:ext cx="179388" cy="498475"/>
            </a:xfrm>
            <a:custGeom>
              <a:avLst/>
              <a:gdLst>
                <a:gd name="txL" fmla="*/ 0 w 48"/>
                <a:gd name="txT" fmla="*/ 0 h 133"/>
                <a:gd name="txR" fmla="*/ 48 w 48"/>
                <a:gd name="txB" fmla="*/ 133 h 133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48" h="133">
                  <a:moveTo>
                    <a:pt x="23" y="133"/>
                  </a:moveTo>
                  <a:cubicBezTo>
                    <a:pt x="22" y="129"/>
                    <a:pt x="21" y="125"/>
                    <a:pt x="21" y="120"/>
                  </a:cubicBezTo>
                  <a:cubicBezTo>
                    <a:pt x="21" y="120"/>
                    <a:pt x="0" y="129"/>
                    <a:pt x="0" y="117"/>
                  </a:cubicBezTo>
                  <a:cubicBezTo>
                    <a:pt x="0" y="117"/>
                    <a:pt x="27" y="67"/>
                    <a:pt x="21" y="52"/>
                  </a:cubicBezTo>
                  <a:cubicBezTo>
                    <a:pt x="17" y="38"/>
                    <a:pt x="6" y="24"/>
                    <a:pt x="7" y="0"/>
                  </a:cubicBezTo>
                  <a:cubicBezTo>
                    <a:pt x="29" y="14"/>
                    <a:pt x="48" y="49"/>
                    <a:pt x="48" y="49"/>
                  </a:cubicBezTo>
                  <a:cubicBezTo>
                    <a:pt x="32" y="69"/>
                    <a:pt x="26" y="107"/>
                    <a:pt x="23" y="133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24" name="Freeform 151"/>
            <p:cNvSpPr/>
            <p:nvPr/>
          </p:nvSpPr>
          <p:spPr>
            <a:xfrm>
              <a:off x="9577388" y="5969000"/>
              <a:ext cx="209550" cy="330200"/>
            </a:xfrm>
            <a:custGeom>
              <a:avLst/>
              <a:gdLst>
                <a:gd name="txL" fmla="*/ 0 w 56"/>
                <a:gd name="txT" fmla="*/ 0 h 88"/>
                <a:gd name="txR" fmla="*/ 56 w 56"/>
                <a:gd name="txB" fmla="*/ 88 h 88"/>
              </a:gdLst>
              <a:ahLst/>
              <a:cxnLst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0"/>
                </a:cxn>
              </a:cxnLst>
              <a:rect l="txL" t="txT" r="txR" b="txB"/>
              <a:pathLst>
                <a:path w="56" h="88">
                  <a:moveTo>
                    <a:pt x="12" y="0"/>
                  </a:moveTo>
                  <a:cubicBezTo>
                    <a:pt x="29" y="13"/>
                    <a:pt x="47" y="60"/>
                    <a:pt x="56" y="88"/>
                  </a:cubicBezTo>
                  <a:cubicBezTo>
                    <a:pt x="55" y="86"/>
                    <a:pt x="54" y="85"/>
                    <a:pt x="54" y="84"/>
                  </a:cubicBezTo>
                  <a:cubicBezTo>
                    <a:pt x="51" y="78"/>
                    <a:pt x="24" y="32"/>
                    <a:pt x="12" y="28"/>
                  </a:cubicBezTo>
                  <a:cubicBezTo>
                    <a:pt x="8" y="26"/>
                    <a:pt x="4" y="27"/>
                    <a:pt x="0" y="29"/>
                  </a:cubicBezTo>
                  <a:cubicBezTo>
                    <a:pt x="6" y="1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25" name="Freeform 152"/>
            <p:cNvSpPr/>
            <p:nvPr/>
          </p:nvSpPr>
          <p:spPr>
            <a:xfrm>
              <a:off x="9709150" y="5908675"/>
              <a:ext cx="22225" cy="26987"/>
            </a:xfrm>
            <a:custGeom>
              <a:avLst/>
              <a:gdLst>
                <a:gd name="txL" fmla="*/ 0 w 6"/>
                <a:gd name="txT" fmla="*/ 0 h 7"/>
                <a:gd name="txR" fmla="*/ 6 w 6"/>
                <a:gd name="txB" fmla="*/ 7 h 7"/>
              </a:gdLst>
              <a:ahLst/>
              <a:cxnLst>
                <a:cxn ang="0">
                  <a:pos x="65534" y="0"/>
                </a:cxn>
                <a:cxn ang="0">
                  <a:pos x="65534" y="65534"/>
                </a:cxn>
                <a:cxn ang="0">
                  <a:pos x="65534" y="0"/>
                </a:cxn>
              </a:cxnLst>
              <a:rect l="txL" t="txT" r="txR" b="txB"/>
              <a:pathLst>
                <a:path w="6" h="7">
                  <a:moveTo>
                    <a:pt x="3" y="0"/>
                  </a:moveTo>
                  <a:cubicBezTo>
                    <a:pt x="3" y="0"/>
                    <a:pt x="4" y="3"/>
                    <a:pt x="6" y="7"/>
                  </a:cubicBezTo>
                  <a:cubicBezTo>
                    <a:pt x="0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26" name="Freeform 153"/>
            <p:cNvSpPr/>
            <p:nvPr/>
          </p:nvSpPr>
          <p:spPr>
            <a:xfrm>
              <a:off x="9731375" y="5935663"/>
              <a:ext cx="530225" cy="454025"/>
            </a:xfrm>
            <a:custGeom>
              <a:avLst/>
              <a:gdLst>
                <a:gd name="txL" fmla="*/ 0 w 141"/>
                <a:gd name="txT" fmla="*/ 0 h 121"/>
                <a:gd name="txR" fmla="*/ 141 w 141"/>
                <a:gd name="txB" fmla="*/ 121 h 121"/>
              </a:gdLst>
              <a:ahLst/>
              <a:cxnLst>
                <a:cxn ang="0">
                  <a:pos x="65534" y="65534"/>
                </a:cxn>
                <a:cxn ang="0">
                  <a:pos x="0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141" h="121">
                  <a:moveTo>
                    <a:pt x="27" y="46"/>
                  </a:moveTo>
                  <a:cubicBezTo>
                    <a:pt x="14" y="26"/>
                    <a:pt x="5" y="9"/>
                    <a:pt x="0" y="0"/>
                  </a:cubicBezTo>
                  <a:cubicBezTo>
                    <a:pt x="4" y="4"/>
                    <a:pt x="12" y="10"/>
                    <a:pt x="26" y="20"/>
                  </a:cubicBezTo>
                  <a:cubicBezTo>
                    <a:pt x="50" y="35"/>
                    <a:pt x="100" y="67"/>
                    <a:pt x="132" y="87"/>
                  </a:cubicBezTo>
                  <a:cubicBezTo>
                    <a:pt x="134" y="94"/>
                    <a:pt x="141" y="112"/>
                    <a:pt x="131" y="116"/>
                  </a:cubicBezTo>
                  <a:cubicBezTo>
                    <a:pt x="119" y="121"/>
                    <a:pt x="76" y="82"/>
                    <a:pt x="76" y="82"/>
                  </a:cubicBezTo>
                  <a:lnTo>
                    <a:pt x="27" y="46"/>
                  </a:ln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27" name="Freeform 154"/>
            <p:cNvSpPr/>
            <p:nvPr/>
          </p:nvSpPr>
          <p:spPr>
            <a:xfrm>
              <a:off x="9190038" y="5141913"/>
              <a:ext cx="271463" cy="568325"/>
            </a:xfrm>
            <a:custGeom>
              <a:avLst/>
              <a:gdLst>
                <a:gd name="txL" fmla="*/ 0 w 72"/>
                <a:gd name="txT" fmla="*/ 0 h 151"/>
                <a:gd name="txR" fmla="*/ 72 w 72"/>
                <a:gd name="txB" fmla="*/ 151 h 151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0"/>
                </a:cxn>
                <a:cxn ang="0">
                  <a:pos x="65534" y="0"/>
                </a:cxn>
                <a:cxn ang="0">
                  <a:pos x="65534" y="65534"/>
                </a:cxn>
              </a:cxnLst>
              <a:rect l="txL" t="txT" r="txR" b="txB"/>
              <a:pathLst>
                <a:path w="72" h="151">
                  <a:moveTo>
                    <a:pt x="64" y="104"/>
                  </a:moveTo>
                  <a:cubicBezTo>
                    <a:pt x="72" y="112"/>
                    <a:pt x="61" y="135"/>
                    <a:pt x="39" y="151"/>
                  </a:cubicBezTo>
                  <a:cubicBezTo>
                    <a:pt x="36" y="142"/>
                    <a:pt x="21" y="105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36"/>
                    <a:pt x="55" y="93"/>
                    <a:pt x="64" y="104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28" name="Freeform 155"/>
            <p:cNvSpPr/>
            <p:nvPr/>
          </p:nvSpPr>
          <p:spPr>
            <a:xfrm>
              <a:off x="8934450" y="4770438"/>
              <a:ext cx="552450" cy="536575"/>
            </a:xfrm>
            <a:custGeom>
              <a:avLst/>
              <a:gdLst>
                <a:gd name="txL" fmla="*/ 0 w 147"/>
                <a:gd name="txT" fmla="*/ 0 h 143"/>
                <a:gd name="txR" fmla="*/ 147 w 147"/>
                <a:gd name="txB" fmla="*/ 143 h 143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</a:cxnLst>
              <a:rect l="txL" t="txT" r="txR" b="txB"/>
              <a:pathLst>
                <a:path w="147" h="143">
                  <a:moveTo>
                    <a:pt x="128" y="8"/>
                  </a:move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29" y="143"/>
                    <a:pt x="68" y="134"/>
                  </a:cubicBezTo>
                  <a:cubicBezTo>
                    <a:pt x="68" y="134"/>
                    <a:pt x="0" y="31"/>
                    <a:pt x="28" y="0"/>
                  </a:cubicBezTo>
                  <a:lnTo>
                    <a:pt x="128" y="8"/>
                  </a:lnTo>
                  <a:close/>
                </a:path>
              </a:pathLst>
            </a:custGeom>
            <a:solidFill>
              <a:srgbClr val="EFEFE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29" name="Freeform 156"/>
            <p:cNvSpPr/>
            <p:nvPr/>
          </p:nvSpPr>
          <p:spPr>
            <a:xfrm>
              <a:off x="4419600" y="4360863"/>
              <a:ext cx="1044575" cy="1652587"/>
            </a:xfrm>
            <a:custGeom>
              <a:avLst/>
              <a:gdLst>
                <a:gd name="txL" fmla="*/ 0 w 278"/>
                <a:gd name="txT" fmla="*/ 0 h 440"/>
                <a:gd name="txR" fmla="*/ 278 w 278"/>
                <a:gd name="txB" fmla="*/ 440 h 440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278" h="440">
                  <a:moveTo>
                    <a:pt x="173" y="36"/>
                  </a:moveTo>
                  <a:cubicBezTo>
                    <a:pt x="173" y="36"/>
                    <a:pt x="105" y="0"/>
                    <a:pt x="74" y="10"/>
                  </a:cubicBezTo>
                  <a:cubicBezTo>
                    <a:pt x="74" y="10"/>
                    <a:pt x="21" y="0"/>
                    <a:pt x="32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0" y="277"/>
                    <a:pt x="6" y="314"/>
                  </a:cubicBezTo>
                  <a:cubicBezTo>
                    <a:pt x="11" y="351"/>
                    <a:pt x="52" y="429"/>
                    <a:pt x="89" y="440"/>
                  </a:cubicBezTo>
                  <a:cubicBezTo>
                    <a:pt x="89" y="440"/>
                    <a:pt x="105" y="346"/>
                    <a:pt x="121" y="325"/>
                  </a:cubicBezTo>
                  <a:cubicBezTo>
                    <a:pt x="137" y="304"/>
                    <a:pt x="163" y="207"/>
                    <a:pt x="205" y="224"/>
                  </a:cubicBezTo>
                  <a:cubicBezTo>
                    <a:pt x="247" y="241"/>
                    <a:pt x="247" y="241"/>
                    <a:pt x="247" y="241"/>
                  </a:cubicBezTo>
                  <a:cubicBezTo>
                    <a:pt x="278" y="94"/>
                    <a:pt x="278" y="94"/>
                    <a:pt x="278" y="94"/>
                  </a:cubicBezTo>
                  <a:lnTo>
                    <a:pt x="173" y="3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30" name="Freeform 157"/>
            <p:cNvSpPr/>
            <p:nvPr/>
          </p:nvSpPr>
          <p:spPr>
            <a:xfrm>
              <a:off x="5211763" y="2922588"/>
              <a:ext cx="2551113" cy="3230562"/>
            </a:xfrm>
            <a:custGeom>
              <a:avLst/>
              <a:gdLst>
                <a:gd name="txL" fmla="*/ 0 w 679"/>
                <a:gd name="txT" fmla="*/ 0 h 860"/>
                <a:gd name="txR" fmla="*/ 679 w 679"/>
                <a:gd name="txB" fmla="*/ 860 h 860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</a:cxnLst>
              <a:rect l="txL" t="txT" r="txR" b="txB"/>
              <a:pathLst>
                <a:path w="679" h="860">
                  <a:moveTo>
                    <a:pt x="634" y="277"/>
                  </a:moveTo>
                  <a:cubicBezTo>
                    <a:pt x="634" y="277"/>
                    <a:pt x="676" y="464"/>
                    <a:pt x="676" y="482"/>
                  </a:cubicBezTo>
                  <a:cubicBezTo>
                    <a:pt x="676" y="499"/>
                    <a:pt x="674" y="733"/>
                    <a:pt x="676" y="754"/>
                  </a:cubicBezTo>
                  <a:cubicBezTo>
                    <a:pt x="679" y="774"/>
                    <a:pt x="631" y="851"/>
                    <a:pt x="602" y="856"/>
                  </a:cubicBezTo>
                  <a:cubicBezTo>
                    <a:pt x="572" y="860"/>
                    <a:pt x="483" y="838"/>
                    <a:pt x="470" y="823"/>
                  </a:cubicBezTo>
                  <a:cubicBezTo>
                    <a:pt x="456" y="808"/>
                    <a:pt x="11" y="629"/>
                    <a:pt x="0" y="629"/>
                  </a:cubicBezTo>
                  <a:cubicBezTo>
                    <a:pt x="0" y="629"/>
                    <a:pt x="27" y="465"/>
                    <a:pt x="52" y="449"/>
                  </a:cubicBezTo>
                  <a:cubicBezTo>
                    <a:pt x="52" y="449"/>
                    <a:pt x="182" y="508"/>
                    <a:pt x="188" y="508"/>
                  </a:cubicBezTo>
                  <a:cubicBezTo>
                    <a:pt x="195" y="508"/>
                    <a:pt x="449" y="597"/>
                    <a:pt x="452" y="607"/>
                  </a:cubicBezTo>
                  <a:cubicBezTo>
                    <a:pt x="452" y="607"/>
                    <a:pt x="399" y="495"/>
                    <a:pt x="390" y="483"/>
                  </a:cubicBezTo>
                  <a:cubicBezTo>
                    <a:pt x="381" y="472"/>
                    <a:pt x="254" y="181"/>
                    <a:pt x="261" y="143"/>
                  </a:cubicBezTo>
                  <a:cubicBezTo>
                    <a:pt x="261" y="143"/>
                    <a:pt x="261" y="34"/>
                    <a:pt x="302" y="0"/>
                  </a:cubicBezTo>
                  <a:cubicBezTo>
                    <a:pt x="302" y="0"/>
                    <a:pt x="605" y="254"/>
                    <a:pt x="634" y="277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31" name="Freeform 158"/>
            <p:cNvSpPr/>
            <p:nvPr/>
          </p:nvSpPr>
          <p:spPr>
            <a:xfrm>
              <a:off x="5387975" y="3459163"/>
              <a:ext cx="2374900" cy="2693987"/>
            </a:xfrm>
            <a:custGeom>
              <a:avLst/>
              <a:gdLst>
                <a:gd name="txL" fmla="*/ 0 w 632"/>
                <a:gd name="txT" fmla="*/ 0 h 717"/>
                <a:gd name="txR" fmla="*/ 632 w 632"/>
                <a:gd name="txB" fmla="*/ 717 h 717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632" h="717">
                  <a:moveTo>
                    <a:pt x="555" y="713"/>
                  </a:moveTo>
                  <a:cubicBezTo>
                    <a:pt x="525" y="717"/>
                    <a:pt x="436" y="695"/>
                    <a:pt x="423" y="680"/>
                  </a:cubicBezTo>
                  <a:cubicBezTo>
                    <a:pt x="422" y="679"/>
                    <a:pt x="420" y="678"/>
                    <a:pt x="416" y="676"/>
                  </a:cubicBezTo>
                  <a:cubicBezTo>
                    <a:pt x="418" y="655"/>
                    <a:pt x="414" y="632"/>
                    <a:pt x="400" y="622"/>
                  </a:cubicBezTo>
                  <a:cubicBezTo>
                    <a:pt x="373" y="602"/>
                    <a:pt x="56" y="467"/>
                    <a:pt x="28" y="448"/>
                  </a:cubicBezTo>
                  <a:cubicBezTo>
                    <a:pt x="0" y="428"/>
                    <a:pt x="37" y="384"/>
                    <a:pt x="37" y="384"/>
                  </a:cubicBezTo>
                  <a:cubicBezTo>
                    <a:pt x="37" y="384"/>
                    <a:pt x="78" y="374"/>
                    <a:pt x="89" y="381"/>
                  </a:cubicBezTo>
                  <a:cubicBezTo>
                    <a:pt x="100" y="388"/>
                    <a:pt x="411" y="515"/>
                    <a:pt x="427" y="533"/>
                  </a:cubicBezTo>
                  <a:cubicBezTo>
                    <a:pt x="443" y="552"/>
                    <a:pt x="475" y="670"/>
                    <a:pt x="498" y="680"/>
                  </a:cubicBezTo>
                  <a:cubicBezTo>
                    <a:pt x="498" y="680"/>
                    <a:pt x="448" y="579"/>
                    <a:pt x="471" y="577"/>
                  </a:cubicBezTo>
                  <a:cubicBezTo>
                    <a:pt x="493" y="574"/>
                    <a:pt x="505" y="663"/>
                    <a:pt x="555" y="680"/>
                  </a:cubicBezTo>
                  <a:cubicBezTo>
                    <a:pt x="555" y="680"/>
                    <a:pt x="497" y="603"/>
                    <a:pt x="509" y="590"/>
                  </a:cubicBezTo>
                  <a:cubicBezTo>
                    <a:pt x="509" y="590"/>
                    <a:pt x="545" y="615"/>
                    <a:pt x="587" y="613"/>
                  </a:cubicBezTo>
                  <a:cubicBezTo>
                    <a:pt x="587" y="613"/>
                    <a:pt x="507" y="586"/>
                    <a:pt x="484" y="533"/>
                  </a:cubicBezTo>
                  <a:cubicBezTo>
                    <a:pt x="461" y="481"/>
                    <a:pt x="407" y="311"/>
                    <a:pt x="407" y="311"/>
                  </a:cubicBezTo>
                  <a:cubicBezTo>
                    <a:pt x="407" y="311"/>
                    <a:pt x="257" y="36"/>
                    <a:pt x="266" y="0"/>
                  </a:cubicBezTo>
                  <a:cubicBezTo>
                    <a:pt x="266" y="0"/>
                    <a:pt x="380" y="225"/>
                    <a:pt x="414" y="234"/>
                  </a:cubicBezTo>
                  <a:cubicBezTo>
                    <a:pt x="414" y="234"/>
                    <a:pt x="450" y="268"/>
                    <a:pt x="473" y="267"/>
                  </a:cubicBezTo>
                  <a:cubicBezTo>
                    <a:pt x="611" y="244"/>
                    <a:pt x="611" y="244"/>
                    <a:pt x="611" y="244"/>
                  </a:cubicBezTo>
                  <a:cubicBezTo>
                    <a:pt x="620" y="289"/>
                    <a:pt x="629" y="331"/>
                    <a:pt x="629" y="339"/>
                  </a:cubicBezTo>
                  <a:cubicBezTo>
                    <a:pt x="629" y="356"/>
                    <a:pt x="627" y="590"/>
                    <a:pt x="629" y="611"/>
                  </a:cubicBezTo>
                  <a:cubicBezTo>
                    <a:pt x="632" y="631"/>
                    <a:pt x="584" y="708"/>
                    <a:pt x="555" y="713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32" name="Freeform 159"/>
            <p:cNvSpPr/>
            <p:nvPr/>
          </p:nvSpPr>
          <p:spPr>
            <a:xfrm>
              <a:off x="9415463" y="900113"/>
              <a:ext cx="1314450" cy="1365250"/>
            </a:xfrm>
            <a:custGeom>
              <a:avLst/>
              <a:gdLst>
                <a:gd name="txL" fmla="*/ 0 w 350"/>
                <a:gd name="txT" fmla="*/ 0 h 363"/>
                <a:gd name="txR" fmla="*/ 350 w 350"/>
                <a:gd name="txB" fmla="*/ 363 h 363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</a:cxnLst>
              <a:rect l="txL" t="txT" r="txR" b="txB"/>
              <a:pathLst>
                <a:path w="350" h="363">
                  <a:moveTo>
                    <a:pt x="55" y="356"/>
                  </a:moveTo>
                  <a:cubicBezTo>
                    <a:pt x="55" y="356"/>
                    <a:pt x="148" y="322"/>
                    <a:pt x="170" y="327"/>
                  </a:cubicBezTo>
                  <a:cubicBezTo>
                    <a:pt x="170" y="327"/>
                    <a:pt x="213" y="363"/>
                    <a:pt x="241" y="356"/>
                  </a:cubicBezTo>
                  <a:cubicBezTo>
                    <a:pt x="257" y="326"/>
                    <a:pt x="257" y="326"/>
                    <a:pt x="257" y="326"/>
                  </a:cubicBezTo>
                  <a:cubicBezTo>
                    <a:pt x="277" y="315"/>
                    <a:pt x="277" y="315"/>
                    <a:pt x="277" y="315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7" y="300"/>
                    <a:pt x="288" y="311"/>
                    <a:pt x="297" y="300"/>
                  </a:cubicBezTo>
                  <a:cubicBezTo>
                    <a:pt x="297" y="272"/>
                    <a:pt x="297" y="272"/>
                    <a:pt x="297" y="272"/>
                  </a:cubicBezTo>
                  <a:cubicBezTo>
                    <a:pt x="297" y="272"/>
                    <a:pt x="329" y="281"/>
                    <a:pt x="331" y="272"/>
                  </a:cubicBezTo>
                  <a:cubicBezTo>
                    <a:pt x="334" y="263"/>
                    <a:pt x="316" y="188"/>
                    <a:pt x="320" y="177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3" y="166"/>
                    <a:pt x="350" y="113"/>
                    <a:pt x="343" y="73"/>
                  </a:cubicBezTo>
                  <a:cubicBezTo>
                    <a:pt x="336" y="32"/>
                    <a:pt x="259" y="0"/>
                    <a:pt x="227" y="9"/>
                  </a:cubicBezTo>
                  <a:cubicBezTo>
                    <a:pt x="195" y="18"/>
                    <a:pt x="98" y="54"/>
                    <a:pt x="89" y="77"/>
                  </a:cubicBezTo>
                  <a:cubicBezTo>
                    <a:pt x="80" y="100"/>
                    <a:pt x="0" y="159"/>
                    <a:pt x="0" y="159"/>
                  </a:cubicBezTo>
                  <a:lnTo>
                    <a:pt x="55" y="356"/>
                  </a:ln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33" name="Freeform 160"/>
            <p:cNvSpPr/>
            <p:nvPr/>
          </p:nvSpPr>
          <p:spPr>
            <a:xfrm>
              <a:off x="9431338" y="1155700"/>
              <a:ext cx="1276350" cy="1104900"/>
            </a:xfrm>
            <a:custGeom>
              <a:avLst/>
              <a:gdLst>
                <a:gd name="txL" fmla="*/ 0 w 340"/>
                <a:gd name="txT" fmla="*/ 0 h 294"/>
                <a:gd name="txR" fmla="*/ 340 w 340"/>
                <a:gd name="txB" fmla="*/ 294 h 294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340" h="294">
                  <a:moveTo>
                    <a:pt x="169" y="134"/>
                  </a:moveTo>
                  <a:cubicBezTo>
                    <a:pt x="169" y="134"/>
                    <a:pt x="112" y="138"/>
                    <a:pt x="91" y="157"/>
                  </a:cubicBezTo>
                  <a:cubicBezTo>
                    <a:pt x="80" y="167"/>
                    <a:pt x="52" y="193"/>
                    <a:pt x="29" y="21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8" y="86"/>
                    <a:pt x="93" y="40"/>
                    <a:pt x="101" y="30"/>
                  </a:cubicBezTo>
                  <a:cubicBezTo>
                    <a:pt x="110" y="16"/>
                    <a:pt x="207" y="0"/>
                    <a:pt x="214" y="0"/>
                  </a:cubicBezTo>
                  <a:cubicBezTo>
                    <a:pt x="221" y="0"/>
                    <a:pt x="312" y="14"/>
                    <a:pt x="312" y="14"/>
                  </a:cubicBezTo>
                  <a:cubicBezTo>
                    <a:pt x="312" y="56"/>
                    <a:pt x="327" y="79"/>
                    <a:pt x="340" y="91"/>
                  </a:cubicBezTo>
                  <a:cubicBezTo>
                    <a:pt x="339" y="95"/>
                    <a:pt x="339" y="98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04" y="94"/>
                    <a:pt x="257" y="114"/>
                    <a:pt x="257" y="114"/>
                  </a:cubicBezTo>
                  <a:cubicBezTo>
                    <a:pt x="244" y="120"/>
                    <a:pt x="209" y="125"/>
                    <a:pt x="209" y="125"/>
                  </a:cubicBezTo>
                  <a:cubicBezTo>
                    <a:pt x="175" y="157"/>
                    <a:pt x="184" y="195"/>
                    <a:pt x="189" y="220"/>
                  </a:cubicBezTo>
                  <a:cubicBezTo>
                    <a:pt x="192" y="235"/>
                    <a:pt x="216" y="266"/>
                    <a:pt x="235" y="289"/>
                  </a:cubicBezTo>
                  <a:cubicBezTo>
                    <a:pt x="208" y="294"/>
                    <a:pt x="166" y="259"/>
                    <a:pt x="166" y="259"/>
                  </a:cubicBezTo>
                  <a:cubicBezTo>
                    <a:pt x="165" y="259"/>
                    <a:pt x="164" y="258"/>
                    <a:pt x="163" y="258"/>
                  </a:cubicBezTo>
                  <a:cubicBezTo>
                    <a:pt x="155" y="214"/>
                    <a:pt x="153" y="157"/>
                    <a:pt x="153" y="157"/>
                  </a:cubicBezTo>
                  <a:cubicBezTo>
                    <a:pt x="191" y="154"/>
                    <a:pt x="200" y="70"/>
                    <a:pt x="200" y="70"/>
                  </a:cubicBezTo>
                  <a:cubicBezTo>
                    <a:pt x="216" y="18"/>
                    <a:pt x="169" y="34"/>
                    <a:pt x="169" y="34"/>
                  </a:cubicBezTo>
                  <a:cubicBezTo>
                    <a:pt x="138" y="50"/>
                    <a:pt x="141" y="89"/>
                    <a:pt x="144" y="102"/>
                  </a:cubicBezTo>
                  <a:cubicBezTo>
                    <a:pt x="146" y="116"/>
                    <a:pt x="169" y="134"/>
                    <a:pt x="169" y="134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34" name="Freeform 161"/>
            <p:cNvSpPr/>
            <p:nvPr/>
          </p:nvSpPr>
          <p:spPr>
            <a:xfrm>
              <a:off x="10460038" y="1814513"/>
              <a:ext cx="195263" cy="138112"/>
            </a:xfrm>
            <a:custGeom>
              <a:avLst/>
              <a:gdLst>
                <a:gd name="txL" fmla="*/ 0 w 52"/>
                <a:gd name="txT" fmla="*/ 0 h 37"/>
                <a:gd name="txR" fmla="*/ 52 w 52"/>
                <a:gd name="txB" fmla="*/ 37 h 37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52" h="37">
                  <a:moveTo>
                    <a:pt x="19" y="29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0" y="11"/>
                    <a:pt x="24" y="0"/>
                    <a:pt x="24" y="0"/>
                  </a:cubicBezTo>
                  <a:cubicBezTo>
                    <a:pt x="24" y="0"/>
                    <a:pt x="24" y="0"/>
                    <a:pt x="22" y="9"/>
                  </a:cubicBezTo>
                  <a:cubicBezTo>
                    <a:pt x="20" y="14"/>
                    <a:pt x="38" y="24"/>
                    <a:pt x="52" y="31"/>
                  </a:cubicBezTo>
                  <a:cubicBezTo>
                    <a:pt x="46" y="37"/>
                    <a:pt x="19" y="29"/>
                    <a:pt x="19" y="29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35" name="Freeform 162"/>
            <p:cNvSpPr/>
            <p:nvPr/>
          </p:nvSpPr>
          <p:spPr>
            <a:xfrm>
              <a:off x="9478963" y="627063"/>
              <a:ext cx="1333500" cy="904875"/>
            </a:xfrm>
            <a:custGeom>
              <a:avLst/>
              <a:gdLst>
                <a:gd name="txL" fmla="*/ 0 w 355"/>
                <a:gd name="txT" fmla="*/ 0 h 241"/>
                <a:gd name="txR" fmla="*/ 355 w 355"/>
                <a:gd name="txB" fmla="*/ 241 h 241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355" h="241">
                  <a:moveTo>
                    <a:pt x="329" y="164"/>
                  </a:moveTo>
                  <a:cubicBezTo>
                    <a:pt x="329" y="164"/>
                    <a:pt x="351" y="145"/>
                    <a:pt x="353" y="130"/>
                  </a:cubicBezTo>
                  <a:cubicBezTo>
                    <a:pt x="355" y="114"/>
                    <a:pt x="329" y="80"/>
                    <a:pt x="329" y="80"/>
                  </a:cubicBezTo>
                  <a:cubicBezTo>
                    <a:pt x="329" y="80"/>
                    <a:pt x="203" y="5"/>
                    <a:pt x="181" y="3"/>
                  </a:cubicBezTo>
                  <a:cubicBezTo>
                    <a:pt x="158" y="0"/>
                    <a:pt x="101" y="34"/>
                    <a:pt x="101" y="34"/>
                  </a:cubicBezTo>
                  <a:cubicBezTo>
                    <a:pt x="101" y="34"/>
                    <a:pt x="63" y="46"/>
                    <a:pt x="51" y="64"/>
                  </a:cubicBezTo>
                  <a:cubicBezTo>
                    <a:pt x="40" y="82"/>
                    <a:pt x="33" y="141"/>
                    <a:pt x="24" y="155"/>
                  </a:cubicBezTo>
                  <a:cubicBezTo>
                    <a:pt x="15" y="168"/>
                    <a:pt x="4" y="216"/>
                    <a:pt x="2" y="217"/>
                  </a:cubicBezTo>
                  <a:cubicBezTo>
                    <a:pt x="0" y="219"/>
                    <a:pt x="15" y="241"/>
                    <a:pt x="44" y="239"/>
                  </a:cubicBezTo>
                  <a:cubicBezTo>
                    <a:pt x="74" y="236"/>
                    <a:pt x="128" y="206"/>
                    <a:pt x="136" y="196"/>
                  </a:cubicBezTo>
                  <a:cubicBezTo>
                    <a:pt x="143" y="185"/>
                    <a:pt x="203" y="154"/>
                    <a:pt x="187" y="211"/>
                  </a:cubicBezTo>
                  <a:cubicBezTo>
                    <a:pt x="199" y="239"/>
                    <a:pt x="199" y="239"/>
                    <a:pt x="199" y="239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73" y="181"/>
                    <a:pt x="273" y="166"/>
                  </a:cubicBezTo>
                  <a:cubicBezTo>
                    <a:pt x="273" y="151"/>
                    <a:pt x="313" y="141"/>
                    <a:pt x="313" y="141"/>
                  </a:cubicBezTo>
                  <a:lnTo>
                    <a:pt x="329" y="164"/>
                  </a:ln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36" name="Freeform 163"/>
            <p:cNvSpPr/>
            <p:nvPr/>
          </p:nvSpPr>
          <p:spPr>
            <a:xfrm>
              <a:off x="6116638" y="1350963"/>
              <a:ext cx="3683000" cy="3097212"/>
            </a:xfrm>
            <a:custGeom>
              <a:avLst/>
              <a:gdLst>
                <a:gd name="txL" fmla="*/ 0 w 980"/>
                <a:gd name="txT" fmla="*/ 0 h 824"/>
                <a:gd name="txR" fmla="*/ 980 w 980"/>
                <a:gd name="txB" fmla="*/ 824 h 824"/>
              </a:gdLst>
              <a:ahLst/>
              <a:cxnLst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</a:cxnLst>
              <a:rect l="txL" t="txT" r="txR" b="txB"/>
              <a:pathLst>
                <a:path w="980" h="824">
                  <a:moveTo>
                    <a:pt x="0" y="379"/>
                  </a:moveTo>
                  <a:cubicBezTo>
                    <a:pt x="0" y="379"/>
                    <a:pt x="206" y="209"/>
                    <a:pt x="456" y="73"/>
                  </a:cubicBezTo>
                  <a:cubicBezTo>
                    <a:pt x="456" y="73"/>
                    <a:pt x="602" y="5"/>
                    <a:pt x="810" y="46"/>
                  </a:cubicBezTo>
                  <a:cubicBezTo>
                    <a:pt x="810" y="46"/>
                    <a:pt x="851" y="0"/>
                    <a:pt x="869" y="0"/>
                  </a:cubicBezTo>
                  <a:cubicBezTo>
                    <a:pt x="887" y="0"/>
                    <a:pt x="980" y="177"/>
                    <a:pt x="944" y="254"/>
                  </a:cubicBezTo>
                  <a:cubicBezTo>
                    <a:pt x="944" y="254"/>
                    <a:pt x="703" y="502"/>
                    <a:pt x="681" y="522"/>
                  </a:cubicBezTo>
                  <a:cubicBezTo>
                    <a:pt x="658" y="543"/>
                    <a:pt x="375" y="767"/>
                    <a:pt x="349" y="809"/>
                  </a:cubicBezTo>
                  <a:cubicBezTo>
                    <a:pt x="349" y="809"/>
                    <a:pt x="265" y="824"/>
                    <a:pt x="213" y="747"/>
                  </a:cubicBezTo>
                  <a:cubicBezTo>
                    <a:pt x="161" y="670"/>
                    <a:pt x="0" y="379"/>
                    <a:pt x="0" y="379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37" name="Freeform 164"/>
            <p:cNvSpPr/>
            <p:nvPr/>
          </p:nvSpPr>
          <p:spPr>
            <a:xfrm>
              <a:off x="7259638" y="2727325"/>
              <a:ext cx="104775" cy="149225"/>
            </a:xfrm>
            <a:custGeom>
              <a:avLst/>
              <a:gdLst>
                <a:gd name="txL" fmla="*/ 0 w 28"/>
                <a:gd name="txT" fmla="*/ 0 h 40"/>
                <a:gd name="txR" fmla="*/ 28 w 28"/>
                <a:gd name="txB" fmla="*/ 40 h 40"/>
              </a:gdLst>
              <a:ahLst/>
              <a:cxnLst>
                <a:cxn ang="0">
                  <a:pos x="65534" y="65534"/>
                </a:cxn>
                <a:cxn ang="0">
                  <a:pos x="0" y="0"/>
                </a:cxn>
                <a:cxn ang="0">
                  <a:pos x="65534" y="65534"/>
                </a:cxn>
              </a:cxnLst>
              <a:rect l="txL" t="txT" r="txR" b="txB"/>
              <a:pathLst>
                <a:path w="28" h="40">
                  <a:moveTo>
                    <a:pt x="28" y="40"/>
                  </a:moveTo>
                  <a:cubicBezTo>
                    <a:pt x="12" y="20"/>
                    <a:pt x="1" y="5"/>
                    <a:pt x="0" y="0"/>
                  </a:cubicBezTo>
                  <a:cubicBezTo>
                    <a:pt x="0" y="0"/>
                    <a:pt x="11" y="16"/>
                    <a:pt x="28" y="4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38" name="Freeform 165"/>
            <p:cNvSpPr/>
            <p:nvPr/>
          </p:nvSpPr>
          <p:spPr>
            <a:xfrm>
              <a:off x="6861175" y="1701800"/>
              <a:ext cx="2825750" cy="2746375"/>
            </a:xfrm>
            <a:custGeom>
              <a:avLst/>
              <a:gdLst>
                <a:gd name="txL" fmla="*/ 0 w 752"/>
                <a:gd name="txT" fmla="*/ 0 h 731"/>
                <a:gd name="txR" fmla="*/ 752 w 752"/>
                <a:gd name="txB" fmla="*/ 731 h 731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</a:cxnLst>
              <a:rect l="txL" t="txT" r="txR" b="txB"/>
              <a:pathLst>
                <a:path w="752" h="731">
                  <a:moveTo>
                    <a:pt x="206" y="550"/>
                  </a:moveTo>
                  <a:cubicBezTo>
                    <a:pt x="243" y="559"/>
                    <a:pt x="268" y="520"/>
                    <a:pt x="276" y="507"/>
                  </a:cubicBezTo>
                  <a:cubicBezTo>
                    <a:pt x="274" y="505"/>
                    <a:pt x="273" y="504"/>
                    <a:pt x="271" y="502"/>
                  </a:cubicBezTo>
                  <a:cubicBezTo>
                    <a:pt x="247" y="475"/>
                    <a:pt x="174" y="371"/>
                    <a:pt x="134" y="313"/>
                  </a:cubicBezTo>
                  <a:cubicBezTo>
                    <a:pt x="181" y="374"/>
                    <a:pt x="271" y="481"/>
                    <a:pt x="271" y="481"/>
                  </a:cubicBezTo>
                  <a:cubicBezTo>
                    <a:pt x="290" y="434"/>
                    <a:pt x="260" y="234"/>
                    <a:pt x="260" y="234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326" y="270"/>
                    <a:pt x="358" y="243"/>
                    <a:pt x="385" y="207"/>
                  </a:cubicBezTo>
                  <a:cubicBezTo>
                    <a:pt x="412" y="171"/>
                    <a:pt x="378" y="127"/>
                    <a:pt x="378" y="127"/>
                  </a:cubicBezTo>
                  <a:cubicBezTo>
                    <a:pt x="405" y="134"/>
                    <a:pt x="410" y="173"/>
                    <a:pt x="410" y="173"/>
                  </a:cubicBezTo>
                  <a:cubicBezTo>
                    <a:pt x="437" y="98"/>
                    <a:pt x="333" y="0"/>
                    <a:pt x="333" y="0"/>
                  </a:cubicBezTo>
                  <a:cubicBezTo>
                    <a:pt x="390" y="26"/>
                    <a:pt x="451" y="144"/>
                    <a:pt x="451" y="144"/>
                  </a:cubicBezTo>
                  <a:cubicBezTo>
                    <a:pt x="451" y="129"/>
                    <a:pt x="476" y="84"/>
                    <a:pt x="476" y="84"/>
                  </a:cubicBezTo>
                  <a:cubicBezTo>
                    <a:pt x="483" y="127"/>
                    <a:pt x="669" y="200"/>
                    <a:pt x="680" y="175"/>
                  </a:cubicBezTo>
                  <a:cubicBezTo>
                    <a:pt x="691" y="150"/>
                    <a:pt x="653" y="47"/>
                    <a:pt x="653" y="47"/>
                  </a:cubicBezTo>
                  <a:cubicBezTo>
                    <a:pt x="668" y="48"/>
                    <a:pt x="716" y="100"/>
                    <a:pt x="752" y="143"/>
                  </a:cubicBezTo>
                  <a:cubicBezTo>
                    <a:pt x="751" y="149"/>
                    <a:pt x="749" y="156"/>
                    <a:pt x="746" y="161"/>
                  </a:cubicBezTo>
                  <a:cubicBezTo>
                    <a:pt x="746" y="161"/>
                    <a:pt x="505" y="409"/>
                    <a:pt x="483" y="429"/>
                  </a:cubicBezTo>
                  <a:cubicBezTo>
                    <a:pt x="460" y="450"/>
                    <a:pt x="177" y="674"/>
                    <a:pt x="151" y="716"/>
                  </a:cubicBezTo>
                  <a:cubicBezTo>
                    <a:pt x="151" y="716"/>
                    <a:pt x="67" y="731"/>
                    <a:pt x="15" y="654"/>
                  </a:cubicBezTo>
                  <a:cubicBezTo>
                    <a:pt x="11" y="648"/>
                    <a:pt x="5" y="640"/>
                    <a:pt x="0" y="631"/>
                  </a:cubicBezTo>
                  <a:cubicBezTo>
                    <a:pt x="149" y="670"/>
                    <a:pt x="169" y="541"/>
                    <a:pt x="206" y="55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39" name="Freeform 166"/>
            <p:cNvSpPr/>
            <p:nvPr/>
          </p:nvSpPr>
          <p:spPr>
            <a:xfrm>
              <a:off x="8589963" y="1806575"/>
              <a:ext cx="896938" cy="3136900"/>
            </a:xfrm>
            <a:custGeom>
              <a:avLst/>
              <a:gdLst>
                <a:gd name="txL" fmla="*/ 0 w 239"/>
                <a:gd name="txT" fmla="*/ 0 h 835"/>
                <a:gd name="txR" fmla="*/ 239 w 239"/>
                <a:gd name="txB" fmla="*/ 835 h 835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239" h="835">
                  <a:moveTo>
                    <a:pt x="20" y="19"/>
                  </a:moveTo>
                  <a:cubicBezTo>
                    <a:pt x="20" y="19"/>
                    <a:pt x="0" y="202"/>
                    <a:pt x="11" y="233"/>
                  </a:cubicBezTo>
                  <a:cubicBezTo>
                    <a:pt x="23" y="265"/>
                    <a:pt x="43" y="476"/>
                    <a:pt x="50" y="487"/>
                  </a:cubicBezTo>
                  <a:cubicBezTo>
                    <a:pt x="57" y="499"/>
                    <a:pt x="100" y="785"/>
                    <a:pt x="98" y="808"/>
                  </a:cubicBezTo>
                  <a:cubicBezTo>
                    <a:pt x="98" y="808"/>
                    <a:pt x="157" y="835"/>
                    <a:pt x="239" y="797"/>
                  </a:cubicBezTo>
                  <a:cubicBezTo>
                    <a:pt x="239" y="797"/>
                    <a:pt x="197" y="615"/>
                    <a:pt x="200" y="599"/>
                  </a:cubicBezTo>
                  <a:cubicBezTo>
                    <a:pt x="202" y="583"/>
                    <a:pt x="206" y="397"/>
                    <a:pt x="191" y="388"/>
                  </a:cubicBezTo>
                  <a:cubicBezTo>
                    <a:pt x="191" y="388"/>
                    <a:pt x="218" y="296"/>
                    <a:pt x="182" y="265"/>
                  </a:cubicBezTo>
                  <a:cubicBezTo>
                    <a:pt x="182" y="265"/>
                    <a:pt x="220" y="183"/>
                    <a:pt x="220" y="165"/>
                  </a:cubicBezTo>
                  <a:cubicBezTo>
                    <a:pt x="220" y="147"/>
                    <a:pt x="204" y="38"/>
                    <a:pt x="172" y="19"/>
                  </a:cubicBezTo>
                  <a:cubicBezTo>
                    <a:pt x="141" y="0"/>
                    <a:pt x="20" y="19"/>
                    <a:pt x="20" y="19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40" name="Freeform 167"/>
            <p:cNvSpPr/>
            <p:nvPr/>
          </p:nvSpPr>
          <p:spPr>
            <a:xfrm>
              <a:off x="8826500" y="2673350"/>
              <a:ext cx="566738" cy="733425"/>
            </a:xfrm>
            <a:custGeom>
              <a:avLst/>
              <a:gdLst>
                <a:gd name="txL" fmla="*/ 0 w 151"/>
                <a:gd name="txT" fmla="*/ 0 h 195"/>
                <a:gd name="txR" fmla="*/ 151 w 151"/>
                <a:gd name="txB" fmla="*/ 195 h 195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0" y="0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151" h="195">
                  <a:moveTo>
                    <a:pt x="128" y="157"/>
                  </a:moveTo>
                  <a:cubicBezTo>
                    <a:pt x="69" y="195"/>
                    <a:pt x="48" y="150"/>
                    <a:pt x="37" y="136"/>
                  </a:cubicBezTo>
                  <a:cubicBezTo>
                    <a:pt x="25" y="123"/>
                    <a:pt x="0" y="0"/>
                    <a:pt x="0" y="0"/>
                  </a:cubicBezTo>
                  <a:cubicBezTo>
                    <a:pt x="15" y="13"/>
                    <a:pt x="79" y="30"/>
                    <a:pt x="126" y="42"/>
                  </a:cubicBezTo>
                  <a:cubicBezTo>
                    <a:pt x="151" y="78"/>
                    <a:pt x="128" y="157"/>
                    <a:pt x="128" y="157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41" name="Freeform 168"/>
            <p:cNvSpPr/>
            <p:nvPr/>
          </p:nvSpPr>
          <p:spPr>
            <a:xfrm>
              <a:off x="8920163" y="3321050"/>
              <a:ext cx="541338" cy="1370012"/>
            </a:xfrm>
            <a:custGeom>
              <a:avLst/>
              <a:gdLst>
                <a:gd name="txL" fmla="*/ 0 w 144"/>
                <a:gd name="txT" fmla="*/ 0 h 365"/>
                <a:gd name="txR" fmla="*/ 144 w 144"/>
                <a:gd name="txB" fmla="*/ 365 h 365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144" h="365">
                  <a:moveTo>
                    <a:pt x="54" y="341"/>
                  </a:move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41" y="121"/>
                    <a:pt x="23" y="101"/>
                  </a:cubicBezTo>
                  <a:cubicBezTo>
                    <a:pt x="5" y="80"/>
                    <a:pt x="0" y="0"/>
                    <a:pt x="0" y="0"/>
                  </a:cubicBezTo>
                  <a:cubicBezTo>
                    <a:pt x="44" y="27"/>
                    <a:pt x="84" y="18"/>
                    <a:pt x="109" y="6"/>
                  </a:cubicBezTo>
                  <a:cubicBezTo>
                    <a:pt x="117" y="57"/>
                    <a:pt x="114" y="183"/>
                    <a:pt x="112" y="196"/>
                  </a:cubicBezTo>
                  <a:cubicBezTo>
                    <a:pt x="110" y="208"/>
                    <a:pt x="133" y="312"/>
                    <a:pt x="144" y="364"/>
                  </a:cubicBezTo>
                  <a:cubicBezTo>
                    <a:pt x="102" y="365"/>
                    <a:pt x="54" y="341"/>
                    <a:pt x="54" y="341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42" name="Freeform 169"/>
            <p:cNvSpPr/>
            <p:nvPr/>
          </p:nvSpPr>
          <p:spPr>
            <a:xfrm>
              <a:off x="8912225" y="2084388"/>
              <a:ext cx="15875" cy="33337"/>
            </a:xfrm>
            <a:custGeom>
              <a:avLst/>
              <a:gdLst>
                <a:gd name="txL" fmla="*/ 0 w 4"/>
                <a:gd name="txT" fmla="*/ 0 h 9"/>
                <a:gd name="txR" fmla="*/ 4 w 4"/>
                <a:gd name="txB" fmla="*/ 9 h 9"/>
              </a:gdLst>
              <a:ahLst/>
              <a:cxnLst>
                <a:cxn ang="0">
                  <a:pos x="65534" y="65534"/>
                </a:cxn>
                <a:cxn ang="0">
                  <a:pos x="0" y="0"/>
                </a:cxn>
                <a:cxn ang="0">
                  <a:pos x="65534" y="65534"/>
                </a:cxn>
              </a:cxnLst>
              <a:rect l="txL" t="txT" r="txR" b="txB"/>
              <a:pathLst>
                <a:path w="4" h="9">
                  <a:moveTo>
                    <a:pt x="4" y="9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0" y="0"/>
                    <a:pt x="2" y="3"/>
                    <a:pt x="4" y="9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43" name="Freeform 170"/>
            <p:cNvSpPr/>
            <p:nvPr/>
          </p:nvSpPr>
          <p:spPr>
            <a:xfrm>
              <a:off x="8612188" y="2084388"/>
              <a:ext cx="773113" cy="714375"/>
            </a:xfrm>
            <a:custGeom>
              <a:avLst/>
              <a:gdLst>
                <a:gd name="txL" fmla="*/ 0 w 206"/>
                <a:gd name="txT" fmla="*/ 0 h 190"/>
                <a:gd name="txR" fmla="*/ 206 w 206"/>
                <a:gd name="txB" fmla="*/ 190 h 190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206" h="190">
                  <a:moveTo>
                    <a:pt x="44" y="53"/>
                  </a:moveTo>
                  <a:cubicBezTo>
                    <a:pt x="87" y="105"/>
                    <a:pt x="165" y="128"/>
                    <a:pt x="165" y="128"/>
                  </a:cubicBezTo>
                  <a:cubicBezTo>
                    <a:pt x="140" y="112"/>
                    <a:pt x="98" y="34"/>
                    <a:pt x="84" y="9"/>
                  </a:cubicBezTo>
                  <a:cubicBezTo>
                    <a:pt x="106" y="46"/>
                    <a:pt x="165" y="91"/>
                    <a:pt x="206" y="119"/>
                  </a:cubicBezTo>
                  <a:cubicBezTo>
                    <a:pt x="196" y="147"/>
                    <a:pt x="179" y="184"/>
                    <a:pt x="176" y="190"/>
                  </a:cubicBezTo>
                  <a:cubicBezTo>
                    <a:pt x="107" y="145"/>
                    <a:pt x="35" y="42"/>
                    <a:pt x="35" y="42"/>
                  </a:cubicBezTo>
                  <a:cubicBezTo>
                    <a:pt x="35" y="42"/>
                    <a:pt x="0" y="0"/>
                    <a:pt x="44" y="53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44" name="Freeform 171"/>
            <p:cNvSpPr/>
            <p:nvPr/>
          </p:nvSpPr>
          <p:spPr>
            <a:xfrm>
              <a:off x="9340850" y="2197100"/>
              <a:ext cx="349250" cy="2746375"/>
            </a:xfrm>
            <a:custGeom>
              <a:avLst/>
              <a:gdLst>
                <a:gd name="txL" fmla="*/ 0 w 93"/>
                <a:gd name="txT" fmla="*/ 0 h 731"/>
                <a:gd name="txR" fmla="*/ 93 w 93"/>
                <a:gd name="txB" fmla="*/ 731 h 731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93" h="731">
                  <a:moveTo>
                    <a:pt x="39" y="34"/>
                  </a:moveTo>
                  <a:cubicBezTo>
                    <a:pt x="39" y="34"/>
                    <a:pt x="4" y="241"/>
                    <a:pt x="20" y="327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39" y="731"/>
                    <a:pt x="39" y="731"/>
                    <a:pt x="39" y="731"/>
                  </a:cubicBezTo>
                  <a:cubicBezTo>
                    <a:pt x="39" y="731"/>
                    <a:pt x="56" y="374"/>
                    <a:pt x="52" y="310"/>
                  </a:cubicBezTo>
                  <a:cubicBezTo>
                    <a:pt x="47" y="245"/>
                    <a:pt x="93" y="68"/>
                    <a:pt x="63" y="34"/>
                  </a:cubicBezTo>
                  <a:cubicBezTo>
                    <a:pt x="34" y="0"/>
                    <a:pt x="39" y="34"/>
                    <a:pt x="39" y="34"/>
                  </a:cubicBezTo>
                  <a:close/>
                </a:path>
              </a:pathLst>
            </a:custGeom>
            <a:solidFill>
              <a:srgbClr val="7D7D7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0664" name="组合 83"/>
          <p:cNvGrpSpPr/>
          <p:nvPr/>
        </p:nvGrpSpPr>
        <p:grpSpPr>
          <a:xfrm>
            <a:off x="4124325" y="3217863"/>
            <a:ext cx="1116013" cy="1409700"/>
            <a:chOff x="7489826" y="4318000"/>
            <a:chExt cx="1917700" cy="2220913"/>
          </a:xfrm>
        </p:grpSpPr>
        <p:sp>
          <p:nvSpPr>
            <p:cNvPr id="70692" name="Freeform 154"/>
            <p:cNvSpPr/>
            <p:nvPr/>
          </p:nvSpPr>
          <p:spPr>
            <a:xfrm>
              <a:off x="7489826" y="6227763"/>
              <a:ext cx="312738" cy="311150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0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</a:cxnLst>
              <a:rect l="txL" t="txT" r="txR" b="txB"/>
              <a:pathLst>
                <a:path w="8" h="8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6" y="2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8" y="5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6" y="8"/>
                    <a:pt x="4" y="7"/>
                  </a:cubicBezTo>
                  <a:cubicBezTo>
                    <a:pt x="4" y="7"/>
                    <a:pt x="4" y="7"/>
                    <a:pt x="3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93" name="Freeform 155"/>
            <p:cNvSpPr/>
            <p:nvPr/>
          </p:nvSpPr>
          <p:spPr>
            <a:xfrm>
              <a:off x="7607301" y="5097463"/>
              <a:ext cx="665163" cy="1285875"/>
            </a:xfrm>
            <a:custGeom>
              <a:avLst/>
              <a:gdLst>
                <a:gd name="txL" fmla="*/ 0 w 17"/>
                <a:gd name="txT" fmla="*/ 0 h 33"/>
                <a:gd name="txR" fmla="*/ 17 w 17"/>
                <a:gd name="txB" fmla="*/ 33 h 33"/>
              </a:gdLst>
              <a:ahLst/>
              <a:cxnLst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</a:cxnLst>
              <a:rect l="txL" t="txT" r="txR" b="txB"/>
              <a:pathLst>
                <a:path w="17" h="33">
                  <a:moveTo>
                    <a:pt x="0" y="29"/>
                  </a:moveTo>
                  <a:cubicBezTo>
                    <a:pt x="0" y="29"/>
                    <a:pt x="0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7"/>
                  </a:cubicBezTo>
                  <a:cubicBezTo>
                    <a:pt x="1" y="27"/>
                    <a:pt x="2" y="25"/>
                    <a:pt x="2" y="25"/>
                  </a:cubicBezTo>
                  <a:cubicBezTo>
                    <a:pt x="2" y="25"/>
                    <a:pt x="6" y="20"/>
                    <a:pt x="7" y="19"/>
                  </a:cubicBezTo>
                  <a:cubicBezTo>
                    <a:pt x="9" y="18"/>
                    <a:pt x="9" y="16"/>
                    <a:pt x="9" y="16"/>
                  </a:cubicBezTo>
                  <a:cubicBezTo>
                    <a:pt x="9" y="15"/>
                    <a:pt x="9" y="8"/>
                    <a:pt x="8" y="8"/>
                  </a:cubicBezTo>
                  <a:cubicBezTo>
                    <a:pt x="8" y="7"/>
                    <a:pt x="5" y="2"/>
                    <a:pt x="7" y="1"/>
                  </a:cubicBezTo>
                  <a:cubicBezTo>
                    <a:pt x="9" y="0"/>
                    <a:pt x="17" y="9"/>
                    <a:pt x="17" y="9"/>
                  </a:cubicBezTo>
                  <a:cubicBezTo>
                    <a:pt x="17" y="9"/>
                    <a:pt x="15" y="14"/>
                    <a:pt x="15" y="15"/>
                  </a:cubicBezTo>
                  <a:cubicBezTo>
                    <a:pt x="14" y="16"/>
                    <a:pt x="13" y="20"/>
                    <a:pt x="12" y="20"/>
                  </a:cubicBezTo>
                  <a:cubicBezTo>
                    <a:pt x="12" y="21"/>
                    <a:pt x="6" y="31"/>
                    <a:pt x="5" y="33"/>
                  </a:cubicBezTo>
                  <a:cubicBezTo>
                    <a:pt x="5" y="33"/>
                    <a:pt x="1" y="33"/>
                    <a:pt x="0" y="29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94" name="Freeform 156"/>
            <p:cNvSpPr/>
            <p:nvPr/>
          </p:nvSpPr>
          <p:spPr>
            <a:xfrm>
              <a:off x="7607301" y="5526088"/>
              <a:ext cx="547688" cy="779463"/>
            </a:xfrm>
            <a:custGeom>
              <a:avLst/>
              <a:gdLst>
                <a:gd name="txL" fmla="*/ 0 w 14"/>
                <a:gd name="txT" fmla="*/ 0 h 20"/>
                <a:gd name="txR" fmla="*/ 14 w 14"/>
                <a:gd name="txB" fmla="*/ 20 h 20"/>
              </a:gdLst>
              <a:ahLst/>
              <a:cxnLst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14" h="20">
                  <a:moveTo>
                    <a:pt x="10" y="4"/>
                  </a:moveTo>
                  <a:cubicBezTo>
                    <a:pt x="10" y="4"/>
                    <a:pt x="12" y="1"/>
                    <a:pt x="13" y="0"/>
                  </a:cubicBezTo>
                  <a:cubicBezTo>
                    <a:pt x="13" y="0"/>
                    <a:pt x="10" y="2"/>
                    <a:pt x="9" y="3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7"/>
                    <a:pt x="7" y="8"/>
                  </a:cubicBezTo>
                  <a:cubicBezTo>
                    <a:pt x="6" y="9"/>
                    <a:pt x="2" y="14"/>
                    <a:pt x="2" y="14"/>
                  </a:cubicBezTo>
                  <a:cubicBezTo>
                    <a:pt x="2" y="14"/>
                    <a:pt x="1" y="16"/>
                    <a:pt x="1" y="16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9"/>
                    <a:pt x="4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5" y="17"/>
                    <a:pt x="5" y="17"/>
                  </a:cubicBezTo>
                  <a:cubicBezTo>
                    <a:pt x="6" y="16"/>
                    <a:pt x="4" y="13"/>
                    <a:pt x="4" y="13"/>
                  </a:cubicBezTo>
                  <a:cubicBezTo>
                    <a:pt x="4" y="13"/>
                    <a:pt x="7" y="11"/>
                    <a:pt x="9" y="10"/>
                  </a:cubicBezTo>
                  <a:cubicBezTo>
                    <a:pt x="10" y="8"/>
                    <a:pt x="13" y="2"/>
                    <a:pt x="13" y="1"/>
                  </a:cubicBezTo>
                  <a:cubicBezTo>
                    <a:pt x="14" y="0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95" name="Freeform 157"/>
            <p:cNvSpPr/>
            <p:nvPr/>
          </p:nvSpPr>
          <p:spPr>
            <a:xfrm>
              <a:off x="7880351" y="5330825"/>
              <a:ext cx="79375" cy="195263"/>
            </a:xfrm>
            <a:custGeom>
              <a:avLst/>
              <a:gdLst>
                <a:gd name="txL" fmla="*/ 0 w 2"/>
                <a:gd name="txT" fmla="*/ 0 h 5"/>
                <a:gd name="txR" fmla="*/ 2 w 2"/>
                <a:gd name="txB" fmla="*/ 5 h 5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0" y="0"/>
                </a:cxn>
                <a:cxn ang="0">
                  <a:pos x="65534" y="65534"/>
                </a:cxn>
              </a:cxnLst>
              <a:rect l="txL" t="txT" r="txR" b="txB"/>
              <a:pathLst>
                <a:path w="2" h="5">
                  <a:moveTo>
                    <a:pt x="1" y="2"/>
                  </a:moveTo>
                  <a:cubicBezTo>
                    <a:pt x="1" y="2"/>
                    <a:pt x="2" y="4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96" name="Freeform 158"/>
            <p:cNvSpPr/>
            <p:nvPr/>
          </p:nvSpPr>
          <p:spPr>
            <a:xfrm>
              <a:off x="9055101" y="4552950"/>
              <a:ext cx="352425" cy="544513"/>
            </a:xfrm>
            <a:custGeom>
              <a:avLst/>
              <a:gdLst>
                <a:gd name="txL" fmla="*/ 0 w 9"/>
                <a:gd name="txT" fmla="*/ 0 h 14"/>
                <a:gd name="txR" fmla="*/ 9 w 9"/>
                <a:gd name="txB" fmla="*/ 14 h 14"/>
              </a:gdLst>
              <a:ahLst/>
              <a:cxnLst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</a:cxnLst>
              <a:rect l="txL" t="txT" r="txR" b="txB"/>
              <a:pathLst>
                <a:path w="9" h="14">
                  <a:moveTo>
                    <a:pt x="0" y="13"/>
                  </a:moveTo>
                  <a:cubicBezTo>
                    <a:pt x="0" y="13"/>
                    <a:pt x="0" y="14"/>
                    <a:pt x="2" y="14"/>
                  </a:cubicBezTo>
                  <a:cubicBezTo>
                    <a:pt x="2" y="14"/>
                    <a:pt x="8" y="9"/>
                    <a:pt x="8" y="7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4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0"/>
                    <a:pt x="7" y="0"/>
                  </a:cubicBezTo>
                  <a:cubicBezTo>
                    <a:pt x="7" y="0"/>
                    <a:pt x="6" y="0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4" y="5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3" y="9"/>
                    <a:pt x="1" y="10"/>
                    <a:pt x="1" y="10"/>
                  </a:cubicBezTo>
                  <a:cubicBezTo>
                    <a:pt x="0" y="10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97" name="Freeform 159"/>
            <p:cNvSpPr/>
            <p:nvPr/>
          </p:nvSpPr>
          <p:spPr>
            <a:xfrm>
              <a:off x="7607301" y="4435475"/>
              <a:ext cx="469900" cy="546100"/>
            </a:xfrm>
            <a:custGeom>
              <a:avLst/>
              <a:gdLst>
                <a:gd name="txL" fmla="*/ 0 w 12"/>
                <a:gd name="txT" fmla="*/ 0 h 14"/>
                <a:gd name="txR" fmla="*/ 12 w 12"/>
                <a:gd name="txB" fmla="*/ 14 h 14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12" h="14">
                  <a:moveTo>
                    <a:pt x="6" y="9"/>
                  </a:moveTo>
                  <a:cubicBezTo>
                    <a:pt x="6" y="8"/>
                    <a:pt x="9" y="6"/>
                    <a:pt x="9" y="6"/>
                  </a:cubicBezTo>
                  <a:cubicBezTo>
                    <a:pt x="9" y="6"/>
                    <a:pt x="12" y="4"/>
                    <a:pt x="12" y="3"/>
                  </a:cubicBezTo>
                  <a:cubicBezTo>
                    <a:pt x="12" y="2"/>
                    <a:pt x="11" y="0"/>
                    <a:pt x="11" y="0"/>
                  </a:cubicBezTo>
                  <a:cubicBezTo>
                    <a:pt x="11" y="0"/>
                    <a:pt x="8" y="2"/>
                    <a:pt x="8" y="3"/>
                  </a:cubicBezTo>
                  <a:cubicBezTo>
                    <a:pt x="7" y="3"/>
                    <a:pt x="4" y="8"/>
                    <a:pt x="4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2"/>
                    <a:pt x="2" y="11"/>
                    <a:pt x="2" y="11"/>
                  </a:cubicBezTo>
                  <a:cubicBezTo>
                    <a:pt x="2" y="11"/>
                    <a:pt x="0" y="13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4" y="12"/>
                    <a:pt x="4" y="12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6" y="11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98" name="Freeform 160"/>
            <p:cNvSpPr/>
            <p:nvPr/>
          </p:nvSpPr>
          <p:spPr>
            <a:xfrm>
              <a:off x="7724776" y="4513263"/>
              <a:ext cx="352425" cy="468313"/>
            </a:xfrm>
            <a:custGeom>
              <a:avLst/>
              <a:gdLst>
                <a:gd name="txL" fmla="*/ 0 w 9"/>
                <a:gd name="txT" fmla="*/ 0 h 12"/>
                <a:gd name="txR" fmla="*/ 9 w 9"/>
                <a:gd name="txB" fmla="*/ 12 h 12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9" h="12">
                  <a:moveTo>
                    <a:pt x="6" y="4"/>
                  </a:moveTo>
                  <a:cubicBezTo>
                    <a:pt x="6" y="4"/>
                    <a:pt x="9" y="2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3" y="6"/>
                    <a:pt x="2" y="6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2" y="9"/>
                    <a:pt x="3" y="9"/>
                  </a:cubicBezTo>
                  <a:cubicBezTo>
                    <a:pt x="3" y="9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6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99" name="Freeform 161"/>
            <p:cNvSpPr/>
            <p:nvPr/>
          </p:nvSpPr>
          <p:spPr>
            <a:xfrm>
              <a:off x="9172576" y="4591050"/>
              <a:ext cx="117475" cy="233363"/>
            </a:xfrm>
            <a:custGeom>
              <a:avLst/>
              <a:gdLst>
                <a:gd name="txL" fmla="*/ 0 w 3"/>
                <a:gd name="txT" fmla="*/ 0 h 6"/>
                <a:gd name="txR" fmla="*/ 3 w 3"/>
                <a:gd name="txB" fmla="*/ 6 h 6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3" h="6">
                  <a:moveTo>
                    <a:pt x="2" y="5"/>
                  </a:moveTo>
                  <a:cubicBezTo>
                    <a:pt x="2" y="5"/>
                    <a:pt x="3" y="4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2" y="6"/>
                    <a:pt x="3" y="6"/>
                  </a:cubicBezTo>
                  <a:cubicBezTo>
                    <a:pt x="3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00" name="Freeform 162"/>
            <p:cNvSpPr/>
            <p:nvPr/>
          </p:nvSpPr>
          <p:spPr>
            <a:xfrm>
              <a:off x="9055101" y="4824413"/>
              <a:ext cx="314325" cy="157163"/>
            </a:xfrm>
            <a:custGeom>
              <a:avLst/>
              <a:gdLst>
                <a:gd name="txL" fmla="*/ 0 w 8"/>
                <a:gd name="txT" fmla="*/ 0 h 4"/>
                <a:gd name="txR" fmla="*/ 8 w 8"/>
                <a:gd name="txB" fmla="*/ 4 h 4"/>
              </a:gdLst>
              <a:ahLst/>
              <a:cxnLst>
                <a:cxn ang="0">
                  <a:pos x="65534" y="65534"/>
                </a:cxn>
                <a:cxn ang="0">
                  <a:pos x="65534" y="0"/>
                </a:cxn>
                <a:cxn ang="0">
                  <a:pos x="65534" y="0"/>
                </a:cxn>
                <a:cxn ang="0">
                  <a:pos x="65534" y="0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</a:cxnLst>
              <a:rect l="txL" t="txT" r="txR" b="txB"/>
              <a:pathLst>
                <a:path w="8" h="4">
                  <a:moveTo>
                    <a:pt x="3" y="3"/>
                  </a:moveTo>
                  <a:cubicBezTo>
                    <a:pt x="4" y="2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01" name="Freeform 163"/>
            <p:cNvSpPr/>
            <p:nvPr/>
          </p:nvSpPr>
          <p:spPr>
            <a:xfrm>
              <a:off x="9407526" y="4591050"/>
              <a:ext cx="0" cy="39688"/>
            </a:xfrm>
            <a:custGeom>
              <a:avLst/>
              <a:gdLst>
                <a:gd name="txL" fmla="*/ 0 w 1"/>
                <a:gd name="txT" fmla="*/ 0 h 1"/>
                <a:gd name="txR" fmla="*/ 0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65534"/>
                </a:cxn>
                <a:cxn ang="0">
                  <a:pos x="0" y="65534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02" name="Freeform 164"/>
            <p:cNvSpPr/>
            <p:nvPr/>
          </p:nvSpPr>
          <p:spPr>
            <a:xfrm>
              <a:off x="9290051" y="4552950"/>
              <a:ext cx="39688" cy="77788"/>
            </a:xfrm>
            <a:custGeom>
              <a:avLst/>
              <a:gdLst>
                <a:gd name="txL" fmla="*/ 0 w 1"/>
                <a:gd name="txT" fmla="*/ 0 h 2"/>
                <a:gd name="txR" fmla="*/ 1 w 1"/>
                <a:gd name="txB" fmla="*/ 2 h 2"/>
              </a:gdLst>
              <a:ahLst/>
              <a:cxnLst>
                <a:cxn ang="0">
                  <a:pos x="0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0" y="65534"/>
                </a:cxn>
              </a:cxnLst>
              <a:rect l="txL" t="txT" r="txR" b="tx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03" name="Freeform 165"/>
            <p:cNvSpPr/>
            <p:nvPr/>
          </p:nvSpPr>
          <p:spPr>
            <a:xfrm>
              <a:off x="9329738" y="4552950"/>
              <a:ext cx="39688" cy="77788"/>
            </a:xfrm>
            <a:custGeom>
              <a:avLst/>
              <a:gdLst>
                <a:gd name="txL" fmla="*/ 0 w 1"/>
                <a:gd name="txT" fmla="*/ 0 h 2"/>
                <a:gd name="txR" fmla="*/ 1 w 1"/>
                <a:gd name="txB" fmla="*/ 2 h 2"/>
              </a:gdLst>
              <a:ahLst/>
              <a:cxnLst>
                <a:cxn ang="0">
                  <a:pos x="0" y="65534"/>
                </a:cxn>
                <a:cxn ang="0">
                  <a:pos x="0" y="65534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</a:cxnLst>
              <a:rect l="txL" t="txT" r="txR" b="txB"/>
              <a:pathLst>
                <a:path w="1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04" name="Freeform 166"/>
            <p:cNvSpPr/>
            <p:nvPr/>
          </p:nvSpPr>
          <p:spPr>
            <a:xfrm>
              <a:off x="7762876" y="4981575"/>
              <a:ext cx="939800" cy="895350"/>
            </a:xfrm>
            <a:custGeom>
              <a:avLst/>
              <a:gdLst>
                <a:gd name="txL" fmla="*/ 0 w 24"/>
                <a:gd name="txT" fmla="*/ 0 h 23"/>
                <a:gd name="txR" fmla="*/ 24 w 24"/>
                <a:gd name="txB" fmla="*/ 23 h 23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24" h="23">
                  <a:moveTo>
                    <a:pt x="15" y="14"/>
                  </a:moveTo>
                  <a:cubicBezTo>
                    <a:pt x="15" y="14"/>
                    <a:pt x="11" y="17"/>
                    <a:pt x="10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8" y="18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7" y="23"/>
                    <a:pt x="11" y="23"/>
                  </a:cubicBezTo>
                  <a:cubicBezTo>
                    <a:pt x="11" y="23"/>
                    <a:pt x="13" y="21"/>
                    <a:pt x="14" y="21"/>
                  </a:cubicBezTo>
                  <a:cubicBezTo>
                    <a:pt x="15" y="20"/>
                    <a:pt x="23" y="15"/>
                    <a:pt x="24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3" y="11"/>
                    <a:pt x="13" y="5"/>
                    <a:pt x="12" y="4"/>
                  </a:cubicBezTo>
                  <a:cubicBezTo>
                    <a:pt x="12" y="3"/>
                    <a:pt x="6" y="0"/>
                    <a:pt x="3" y="1"/>
                  </a:cubicBezTo>
                  <a:cubicBezTo>
                    <a:pt x="3" y="1"/>
                    <a:pt x="0" y="8"/>
                    <a:pt x="6" y="11"/>
                  </a:cubicBezTo>
                  <a:cubicBezTo>
                    <a:pt x="6" y="11"/>
                    <a:pt x="10" y="13"/>
                    <a:pt x="13" y="13"/>
                  </a:cubicBezTo>
                  <a:cubicBezTo>
                    <a:pt x="13" y="13"/>
                    <a:pt x="14" y="13"/>
                    <a:pt x="15" y="14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05" name="Freeform 167"/>
            <p:cNvSpPr/>
            <p:nvPr/>
          </p:nvSpPr>
          <p:spPr>
            <a:xfrm>
              <a:off x="7880351" y="4318000"/>
              <a:ext cx="1254125" cy="935038"/>
            </a:xfrm>
            <a:custGeom>
              <a:avLst/>
              <a:gdLst>
                <a:gd name="txL" fmla="*/ 0 w 32"/>
                <a:gd name="txT" fmla="*/ 0 h 24"/>
                <a:gd name="txR" fmla="*/ 32 w 32"/>
                <a:gd name="txB" fmla="*/ 24 h 24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32" h="24">
                  <a:moveTo>
                    <a:pt x="5" y="20"/>
                  </a:moveTo>
                  <a:cubicBezTo>
                    <a:pt x="5" y="20"/>
                    <a:pt x="7" y="19"/>
                    <a:pt x="7" y="20"/>
                  </a:cubicBezTo>
                  <a:cubicBezTo>
                    <a:pt x="8" y="21"/>
                    <a:pt x="11" y="21"/>
                    <a:pt x="12" y="23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4" y="24"/>
                    <a:pt x="15" y="22"/>
                    <a:pt x="15" y="22"/>
                  </a:cubicBezTo>
                  <a:cubicBezTo>
                    <a:pt x="15" y="23"/>
                    <a:pt x="20" y="19"/>
                    <a:pt x="21" y="19"/>
                  </a:cubicBezTo>
                  <a:cubicBezTo>
                    <a:pt x="22" y="18"/>
                    <a:pt x="23" y="17"/>
                    <a:pt x="23" y="17"/>
                  </a:cubicBezTo>
                  <a:cubicBezTo>
                    <a:pt x="23" y="17"/>
                    <a:pt x="27" y="19"/>
                    <a:pt x="28" y="19"/>
                  </a:cubicBezTo>
                  <a:cubicBezTo>
                    <a:pt x="28" y="19"/>
                    <a:pt x="29" y="20"/>
                    <a:pt x="29" y="20"/>
                  </a:cubicBezTo>
                  <a:cubicBezTo>
                    <a:pt x="30" y="20"/>
                    <a:pt x="32" y="17"/>
                    <a:pt x="31" y="15"/>
                  </a:cubicBezTo>
                  <a:cubicBezTo>
                    <a:pt x="31" y="15"/>
                    <a:pt x="29" y="14"/>
                    <a:pt x="28" y="14"/>
                  </a:cubicBezTo>
                  <a:cubicBezTo>
                    <a:pt x="28" y="13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19" y="5"/>
                    <a:pt x="19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7" y="4"/>
                    <a:pt x="15" y="3"/>
                    <a:pt x="15" y="3"/>
                  </a:cubicBezTo>
                  <a:cubicBezTo>
                    <a:pt x="15" y="3"/>
                    <a:pt x="11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7" y="1"/>
                    <a:pt x="7" y="0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2" y="4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7" y="8"/>
                    <a:pt x="9" y="8"/>
                    <a:pt x="9" y="9"/>
                  </a:cubicBezTo>
                  <a:cubicBezTo>
                    <a:pt x="9" y="9"/>
                    <a:pt x="1" y="15"/>
                    <a:pt x="1" y="16"/>
                  </a:cubicBezTo>
                  <a:cubicBezTo>
                    <a:pt x="1" y="16"/>
                    <a:pt x="0" y="18"/>
                    <a:pt x="2" y="18"/>
                  </a:cubicBezTo>
                  <a:cubicBezTo>
                    <a:pt x="3" y="18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EFEFE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06" name="Freeform 168"/>
            <p:cNvSpPr/>
            <p:nvPr/>
          </p:nvSpPr>
          <p:spPr>
            <a:xfrm>
              <a:off x="8782051" y="4395788"/>
              <a:ext cx="352425" cy="468313"/>
            </a:xfrm>
            <a:custGeom>
              <a:avLst/>
              <a:gdLst>
                <a:gd name="txL" fmla="*/ 0 w 9"/>
                <a:gd name="txT" fmla="*/ 0 h 12"/>
                <a:gd name="txR" fmla="*/ 9 w 9"/>
                <a:gd name="txB" fmla="*/ 12 h 12"/>
              </a:gdLst>
              <a:ahLst/>
              <a:cxnLst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</a:cxnLst>
              <a:rect l="txL" t="txT" r="txR" b="txB"/>
              <a:pathLst>
                <a:path w="9" h="12">
                  <a:moveTo>
                    <a:pt x="0" y="4"/>
                  </a:moveTo>
                  <a:cubicBezTo>
                    <a:pt x="0" y="4"/>
                    <a:pt x="0" y="9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12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9"/>
                    <a:pt x="8" y="10"/>
                    <a:pt x="8" y="9"/>
                  </a:cubicBezTo>
                  <a:cubicBezTo>
                    <a:pt x="8" y="9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5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2" y="2"/>
                    <a:pt x="1" y="2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EAC8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07" name="Freeform 169"/>
            <p:cNvSpPr/>
            <p:nvPr/>
          </p:nvSpPr>
          <p:spPr>
            <a:xfrm>
              <a:off x="7920038" y="5721350"/>
              <a:ext cx="234950" cy="388938"/>
            </a:xfrm>
            <a:custGeom>
              <a:avLst/>
              <a:gdLst>
                <a:gd name="txL" fmla="*/ 0 w 6"/>
                <a:gd name="txT" fmla="*/ 0 h 10"/>
                <a:gd name="txR" fmla="*/ 6 w 6"/>
                <a:gd name="txB" fmla="*/ 10 h 10"/>
              </a:gdLst>
              <a:ahLst/>
              <a:cxnLst>
                <a:cxn ang="0">
                  <a:pos x="0" y="0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0" y="0"/>
                </a:cxn>
              </a:cxnLst>
              <a:rect l="txL" t="txT" r="txR" b="txB"/>
              <a:pathLst>
                <a:path w="6" h="10">
                  <a:moveTo>
                    <a:pt x="0" y="0"/>
                  </a:moveTo>
                  <a:cubicBezTo>
                    <a:pt x="0" y="0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8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9"/>
                    <a:pt x="4" y="7"/>
                    <a:pt x="4" y="6"/>
                  </a:cubicBezTo>
                  <a:cubicBezTo>
                    <a:pt x="4" y="6"/>
                    <a:pt x="6" y="4"/>
                    <a:pt x="5" y="4"/>
                  </a:cubicBezTo>
                  <a:cubicBezTo>
                    <a:pt x="5" y="3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08" name="Freeform 170"/>
            <p:cNvSpPr/>
            <p:nvPr/>
          </p:nvSpPr>
          <p:spPr>
            <a:xfrm>
              <a:off x="8782051" y="4513263"/>
              <a:ext cx="312738" cy="311150"/>
            </a:xfrm>
            <a:custGeom>
              <a:avLst/>
              <a:gdLst>
                <a:gd name="txL" fmla="*/ 0 w 8"/>
                <a:gd name="txT" fmla="*/ 0 h 8"/>
                <a:gd name="txR" fmla="*/ 8 w 8"/>
                <a:gd name="txB" fmla="*/ 8 h 8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8" h="8">
                  <a:moveTo>
                    <a:pt x="7" y="4"/>
                  </a:move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7" y="0"/>
                    <a:pt x="7" y="0"/>
                  </a:cubicBezTo>
                  <a:cubicBezTo>
                    <a:pt x="6" y="0"/>
                    <a:pt x="5" y="3"/>
                    <a:pt x="5" y="3"/>
                  </a:cubicBezTo>
                  <a:cubicBezTo>
                    <a:pt x="5" y="3"/>
                    <a:pt x="4" y="1"/>
                    <a:pt x="4" y="2"/>
                  </a:cubicBezTo>
                  <a:cubicBezTo>
                    <a:pt x="4" y="2"/>
                    <a:pt x="2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F8C29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09" name="Freeform 171"/>
            <p:cNvSpPr/>
            <p:nvPr/>
          </p:nvSpPr>
          <p:spPr>
            <a:xfrm>
              <a:off x="7997826" y="5526088"/>
              <a:ext cx="587375" cy="350838"/>
            </a:xfrm>
            <a:custGeom>
              <a:avLst/>
              <a:gdLst>
                <a:gd name="txL" fmla="*/ 0 w 15"/>
                <a:gd name="txT" fmla="*/ 0 h 9"/>
                <a:gd name="txR" fmla="*/ 15 w 15"/>
                <a:gd name="txB" fmla="*/ 9 h 9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0"/>
                </a:cxn>
                <a:cxn ang="0">
                  <a:pos x="65534" y="65534"/>
                </a:cxn>
              </a:cxnLst>
              <a:rect l="txL" t="txT" r="txR" b="txB"/>
              <a:pathLst>
                <a:path w="15" h="9">
                  <a:moveTo>
                    <a:pt x="4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1" y="9"/>
                    <a:pt x="5" y="9"/>
                  </a:cubicBezTo>
                  <a:cubicBezTo>
                    <a:pt x="5" y="9"/>
                    <a:pt x="6" y="8"/>
                    <a:pt x="7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2" y="5"/>
                    <a:pt x="5" y="6"/>
                    <a:pt x="6" y="6"/>
                  </a:cubicBezTo>
                  <a:cubicBezTo>
                    <a:pt x="6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2"/>
                    <a:pt x="9" y="2"/>
                  </a:cubicBezTo>
                  <a:cubicBezTo>
                    <a:pt x="12" y="2"/>
                    <a:pt x="15" y="0"/>
                    <a:pt x="15" y="0"/>
                  </a:cubicBezTo>
                  <a:cubicBezTo>
                    <a:pt x="15" y="0"/>
                    <a:pt x="11" y="0"/>
                    <a:pt x="8" y="0"/>
                  </a:cubicBezTo>
                  <a:cubicBezTo>
                    <a:pt x="8" y="0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10" name="Freeform 172"/>
            <p:cNvSpPr/>
            <p:nvPr/>
          </p:nvSpPr>
          <p:spPr>
            <a:xfrm>
              <a:off x="7802563" y="5059363"/>
              <a:ext cx="704850" cy="466725"/>
            </a:xfrm>
            <a:custGeom>
              <a:avLst/>
              <a:gdLst>
                <a:gd name="txL" fmla="*/ 0 w 18"/>
                <a:gd name="txT" fmla="*/ 0 h 12"/>
                <a:gd name="txR" fmla="*/ 18 w 18"/>
                <a:gd name="txB" fmla="*/ 12 h 12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</a:cxnLst>
              <a:rect l="txL" t="txT" r="txR" b="txB"/>
              <a:pathLst>
                <a:path w="18" h="12">
                  <a:moveTo>
                    <a:pt x="5" y="9"/>
                  </a:moveTo>
                  <a:cubicBezTo>
                    <a:pt x="5" y="9"/>
                    <a:pt x="9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4" y="11"/>
                    <a:pt x="17" y="11"/>
                    <a:pt x="18" y="11"/>
                  </a:cubicBezTo>
                  <a:cubicBezTo>
                    <a:pt x="18" y="11"/>
                    <a:pt x="15" y="7"/>
                    <a:pt x="13" y="7"/>
                  </a:cubicBezTo>
                  <a:cubicBezTo>
                    <a:pt x="11" y="7"/>
                    <a:pt x="7" y="9"/>
                    <a:pt x="7" y="9"/>
                  </a:cubicBezTo>
                  <a:cubicBezTo>
                    <a:pt x="7" y="9"/>
                    <a:pt x="10" y="6"/>
                    <a:pt x="13" y="6"/>
                  </a:cubicBezTo>
                  <a:cubicBezTo>
                    <a:pt x="15" y="6"/>
                    <a:pt x="12" y="6"/>
                    <a:pt x="12" y="6"/>
                  </a:cubicBezTo>
                  <a:cubicBezTo>
                    <a:pt x="12" y="6"/>
                    <a:pt x="8" y="5"/>
                    <a:pt x="6" y="6"/>
                  </a:cubicBezTo>
                  <a:cubicBezTo>
                    <a:pt x="6" y="6"/>
                    <a:pt x="8" y="5"/>
                    <a:pt x="9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4" y="3"/>
                    <a:pt x="3" y="3"/>
                  </a:cubicBezTo>
                  <a:cubicBezTo>
                    <a:pt x="3" y="3"/>
                    <a:pt x="6" y="2"/>
                    <a:pt x="7" y="2"/>
                  </a:cubicBezTo>
                  <a:cubicBezTo>
                    <a:pt x="7" y="1"/>
                    <a:pt x="3" y="2"/>
                    <a:pt x="3" y="2"/>
                  </a:cubicBezTo>
                  <a:cubicBezTo>
                    <a:pt x="3" y="2"/>
                    <a:pt x="6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7"/>
                    <a:pt x="5" y="9"/>
                  </a:cubicBezTo>
                  <a:close/>
                </a:path>
              </a:pathLst>
            </a:custGeom>
            <a:solidFill>
              <a:srgbClr val="4C49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11" name="Freeform 173"/>
            <p:cNvSpPr/>
            <p:nvPr/>
          </p:nvSpPr>
          <p:spPr>
            <a:xfrm>
              <a:off x="8037513" y="4395788"/>
              <a:ext cx="430213" cy="350838"/>
            </a:xfrm>
            <a:custGeom>
              <a:avLst/>
              <a:gdLst>
                <a:gd name="txL" fmla="*/ 0 w 11"/>
                <a:gd name="txT" fmla="*/ 0 h 9"/>
                <a:gd name="txR" fmla="*/ 11 w 11"/>
                <a:gd name="txB" fmla="*/ 9 h 9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11" h="9">
                  <a:moveTo>
                    <a:pt x="5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4" y="5"/>
                    <a:pt x="4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0"/>
                    <a:pt x="2" y="0"/>
                  </a:cubicBezTo>
                  <a:cubicBezTo>
                    <a:pt x="2" y="0"/>
                    <a:pt x="3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6"/>
                    <a:pt x="5" y="6"/>
                    <a:pt x="5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11" y="9"/>
                    <a:pt x="11" y="9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2DBE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12" name="Freeform 174"/>
            <p:cNvSpPr/>
            <p:nvPr/>
          </p:nvSpPr>
          <p:spPr>
            <a:xfrm>
              <a:off x="8194676" y="4435475"/>
              <a:ext cx="38100" cy="39688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65534"/>
                </a:cxn>
                <a:cxn ang="0">
                  <a:pos x="65534" y="0"/>
                </a:cxn>
                <a:cxn ang="0">
                  <a:pos x="0" y="65534"/>
                </a:cxn>
              </a:cxnLst>
              <a:rect l="txL" t="txT" r="txR" b="tx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2DBE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13" name="Freeform 175"/>
            <p:cNvSpPr/>
            <p:nvPr/>
          </p:nvSpPr>
          <p:spPr>
            <a:xfrm>
              <a:off x="8272463" y="4435475"/>
              <a:ext cx="782638" cy="817563"/>
            </a:xfrm>
            <a:custGeom>
              <a:avLst/>
              <a:gdLst>
                <a:gd name="txL" fmla="*/ 0 w 20"/>
                <a:gd name="txT" fmla="*/ 0 h 21"/>
                <a:gd name="txR" fmla="*/ 20 w 20"/>
                <a:gd name="txB" fmla="*/ 21 h 21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20" h="21">
                  <a:moveTo>
                    <a:pt x="17" y="14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9"/>
                    <a:pt x="14" y="9"/>
                    <a:pt x="14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4" y="7"/>
                    <a:pt x="4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7"/>
                    <a:pt x="8" y="9"/>
                    <a:pt x="9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8" y="15"/>
                    <a:pt x="7" y="16"/>
                  </a:cubicBezTo>
                  <a:cubicBezTo>
                    <a:pt x="6" y="17"/>
                    <a:pt x="3" y="18"/>
                    <a:pt x="3" y="18"/>
                  </a:cubicBezTo>
                  <a:cubicBezTo>
                    <a:pt x="4" y="12"/>
                    <a:pt x="2" y="10"/>
                    <a:pt x="2" y="10"/>
                  </a:cubicBezTo>
                  <a:cubicBezTo>
                    <a:pt x="4" y="14"/>
                    <a:pt x="1" y="17"/>
                    <a:pt x="1" y="17"/>
                  </a:cubicBezTo>
                  <a:cubicBezTo>
                    <a:pt x="0" y="15"/>
                    <a:pt x="1" y="11"/>
                    <a:pt x="1" y="11"/>
                  </a:cubicBezTo>
                  <a:cubicBezTo>
                    <a:pt x="0" y="13"/>
                    <a:pt x="0" y="16"/>
                    <a:pt x="0" y="18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4" y="21"/>
                    <a:pt x="5" y="19"/>
                    <a:pt x="5" y="19"/>
                  </a:cubicBezTo>
                  <a:cubicBezTo>
                    <a:pt x="5" y="20"/>
                    <a:pt x="10" y="16"/>
                    <a:pt x="11" y="16"/>
                  </a:cubicBezTo>
                  <a:cubicBezTo>
                    <a:pt x="12" y="15"/>
                    <a:pt x="13" y="14"/>
                    <a:pt x="13" y="14"/>
                  </a:cubicBezTo>
                  <a:cubicBezTo>
                    <a:pt x="13" y="14"/>
                    <a:pt x="17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D2DBE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14" name="Freeform 176"/>
            <p:cNvSpPr/>
            <p:nvPr/>
          </p:nvSpPr>
          <p:spPr>
            <a:xfrm>
              <a:off x="8742363" y="4552950"/>
              <a:ext cx="77788" cy="233363"/>
            </a:xfrm>
            <a:custGeom>
              <a:avLst/>
              <a:gdLst>
                <a:gd name="txL" fmla="*/ 0 w 2"/>
                <a:gd name="txT" fmla="*/ 0 h 6"/>
                <a:gd name="txR" fmla="*/ 2 w 2"/>
                <a:gd name="txB" fmla="*/ 6 h 6"/>
              </a:gdLst>
              <a:ahLst/>
              <a:cxnLst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0" y="0"/>
                </a:cxn>
                <a:cxn ang="0">
                  <a:pos x="0" y="65534"/>
                </a:cxn>
              </a:cxnLst>
              <a:rect l="txL" t="txT" r="txR" b="txB"/>
              <a:pathLst>
                <a:path w="2" h="6">
                  <a:moveTo>
                    <a:pt x="0" y="5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FEFE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15" name="Freeform 177"/>
            <p:cNvSpPr/>
            <p:nvPr/>
          </p:nvSpPr>
          <p:spPr>
            <a:xfrm>
              <a:off x="8702676" y="4941888"/>
              <a:ext cx="79375" cy="466725"/>
            </a:xfrm>
            <a:custGeom>
              <a:avLst/>
              <a:gdLst>
                <a:gd name="txL" fmla="*/ 0 w 2"/>
                <a:gd name="txT" fmla="*/ 0 h 12"/>
                <a:gd name="txR" fmla="*/ 2 w 2"/>
                <a:gd name="txB" fmla="*/ 12 h 12"/>
              </a:gdLst>
              <a:ahLst/>
              <a:cxnLst>
                <a:cxn ang="0">
                  <a:pos x="0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0"/>
                </a:cxn>
                <a:cxn ang="0">
                  <a:pos x="0" y="65534"/>
                </a:cxn>
              </a:cxnLst>
              <a:rect l="txL" t="txT" r="txR" b="txB"/>
              <a:pathLst>
                <a:path w="2" h="12">
                  <a:moveTo>
                    <a:pt x="0" y="1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1"/>
                    <a:pt x="0" y="12"/>
                  </a:cubicBezTo>
                  <a:close/>
                </a:path>
              </a:pathLst>
            </a:custGeom>
            <a:solidFill>
              <a:srgbClr val="05050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16" name="Freeform 178"/>
            <p:cNvSpPr/>
            <p:nvPr/>
          </p:nvSpPr>
          <p:spPr>
            <a:xfrm>
              <a:off x="8702676" y="4786313"/>
              <a:ext cx="117475" cy="739775"/>
            </a:xfrm>
            <a:custGeom>
              <a:avLst/>
              <a:gdLst>
                <a:gd name="txL" fmla="*/ 0 w 3"/>
                <a:gd name="txT" fmla="*/ 0 h 19"/>
                <a:gd name="txR" fmla="*/ 3 w 3"/>
                <a:gd name="txB" fmla="*/ 19 h 19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</a:cxnLst>
              <a:rect l="txL" t="txT" r="txR" b="txB"/>
              <a:pathLst>
                <a:path w="3" h="19">
                  <a:moveTo>
                    <a:pt x="1" y="19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4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4"/>
                    <a:pt x="0" y="16"/>
                    <a:pt x="0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05050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17" name="Freeform 179"/>
            <p:cNvSpPr/>
            <p:nvPr/>
          </p:nvSpPr>
          <p:spPr>
            <a:xfrm>
              <a:off x="8782051" y="4395788"/>
              <a:ext cx="390525" cy="312738"/>
            </a:xfrm>
            <a:custGeom>
              <a:avLst/>
              <a:gdLst>
                <a:gd name="txL" fmla="*/ 0 w 10"/>
                <a:gd name="txT" fmla="*/ 0 h 8"/>
                <a:gd name="txR" fmla="*/ 10 w 10"/>
                <a:gd name="txB" fmla="*/ 8 h 8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0"/>
                </a:cxn>
                <a:cxn ang="0">
                  <a:pos x="65534" y="0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10" h="8"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8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6"/>
                    <a:pt x="1" y="8"/>
                    <a:pt x="1" y="8"/>
                  </a:cubicBezTo>
                  <a:cubicBezTo>
                    <a:pt x="1" y="7"/>
                    <a:pt x="1" y="8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5" y="5"/>
                    <a:pt x="5" y="6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0665" name="组合 133"/>
          <p:cNvGrpSpPr/>
          <p:nvPr/>
        </p:nvGrpSpPr>
        <p:grpSpPr>
          <a:xfrm>
            <a:off x="6575425" y="2824163"/>
            <a:ext cx="760413" cy="1527175"/>
            <a:chOff x="4367213" y="-290513"/>
            <a:chExt cx="4060825" cy="8121650"/>
          </a:xfrm>
        </p:grpSpPr>
        <p:sp>
          <p:nvSpPr>
            <p:cNvPr id="70670" name="Freeform 608"/>
            <p:cNvSpPr/>
            <p:nvPr/>
          </p:nvSpPr>
          <p:spPr>
            <a:xfrm>
              <a:off x="6962775" y="3067050"/>
              <a:ext cx="544513" cy="569913"/>
            </a:xfrm>
            <a:custGeom>
              <a:avLst/>
              <a:gdLst>
                <a:gd name="txL" fmla="*/ 0 w 145"/>
                <a:gd name="txT" fmla="*/ 0 h 152"/>
                <a:gd name="txR" fmla="*/ 145 w 145"/>
                <a:gd name="txB" fmla="*/ 152 h 152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145" h="152">
                  <a:moveTo>
                    <a:pt x="20" y="152"/>
                  </a:moveTo>
                  <a:cubicBezTo>
                    <a:pt x="20" y="152"/>
                    <a:pt x="132" y="121"/>
                    <a:pt x="145" y="9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0" y="65"/>
                    <a:pt x="4" y="85"/>
                  </a:cubicBezTo>
                  <a:cubicBezTo>
                    <a:pt x="8" y="105"/>
                    <a:pt x="20" y="152"/>
                    <a:pt x="20" y="15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1" name="Freeform 609"/>
            <p:cNvSpPr/>
            <p:nvPr/>
          </p:nvSpPr>
          <p:spPr>
            <a:xfrm>
              <a:off x="5040313" y="-177800"/>
              <a:ext cx="623888" cy="522288"/>
            </a:xfrm>
            <a:custGeom>
              <a:avLst/>
              <a:gdLst>
                <a:gd name="txL" fmla="*/ 0 w 166"/>
                <a:gd name="txT" fmla="*/ 0 h 139"/>
                <a:gd name="txR" fmla="*/ 166 w 166"/>
                <a:gd name="txB" fmla="*/ 139 h 139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</a:cxnLst>
              <a:rect l="txL" t="txT" r="txR" b="txB"/>
              <a:pathLst>
                <a:path w="166" h="139">
                  <a:moveTo>
                    <a:pt x="54" y="139"/>
                  </a:moveTo>
                  <a:cubicBezTo>
                    <a:pt x="78" y="123"/>
                    <a:pt x="78" y="123"/>
                    <a:pt x="78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91"/>
                    <a:pt x="156" y="52"/>
                    <a:pt x="151" y="52"/>
                  </a:cubicBezTo>
                  <a:cubicBezTo>
                    <a:pt x="147" y="52"/>
                    <a:pt x="138" y="52"/>
                    <a:pt x="138" y="52"/>
                  </a:cubicBezTo>
                  <a:cubicBezTo>
                    <a:pt x="138" y="52"/>
                    <a:pt x="142" y="37"/>
                    <a:pt x="137" y="33"/>
                  </a:cubicBezTo>
                  <a:cubicBezTo>
                    <a:pt x="133" y="28"/>
                    <a:pt x="119" y="11"/>
                    <a:pt x="114" y="11"/>
                  </a:cubicBezTo>
                  <a:cubicBezTo>
                    <a:pt x="110" y="11"/>
                    <a:pt x="85" y="0"/>
                    <a:pt x="85" y="0"/>
                  </a:cubicBezTo>
                  <a:cubicBezTo>
                    <a:pt x="85" y="0"/>
                    <a:pt x="42" y="24"/>
                    <a:pt x="35" y="34"/>
                  </a:cubicBezTo>
                  <a:cubicBezTo>
                    <a:pt x="28" y="44"/>
                    <a:pt x="27" y="69"/>
                    <a:pt x="27" y="69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54" y="139"/>
                  </a:lnTo>
                  <a:close/>
                </a:path>
              </a:pathLst>
            </a:custGeom>
            <a:solidFill>
              <a:srgbClr val="F2C2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2" name="Freeform 610"/>
            <p:cNvSpPr/>
            <p:nvPr/>
          </p:nvSpPr>
          <p:spPr>
            <a:xfrm>
              <a:off x="7100888" y="-150813"/>
              <a:ext cx="714375" cy="495300"/>
            </a:xfrm>
            <a:custGeom>
              <a:avLst/>
              <a:gdLst>
                <a:gd name="txL" fmla="*/ 0 w 190"/>
                <a:gd name="txT" fmla="*/ 0 h 132"/>
                <a:gd name="txR" fmla="*/ 190 w 190"/>
                <a:gd name="txB" fmla="*/ 132 h 132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190" h="132">
                  <a:moveTo>
                    <a:pt x="117" y="112"/>
                  </a:moveTo>
                  <a:cubicBezTo>
                    <a:pt x="117" y="112"/>
                    <a:pt x="100" y="112"/>
                    <a:pt x="89" y="116"/>
                  </a:cubicBezTo>
                  <a:cubicBezTo>
                    <a:pt x="79" y="121"/>
                    <a:pt x="51" y="122"/>
                    <a:pt x="51" y="122"/>
                  </a:cubicBezTo>
                  <a:cubicBezTo>
                    <a:pt x="51" y="122"/>
                    <a:pt x="24" y="104"/>
                    <a:pt x="20" y="96"/>
                  </a:cubicBezTo>
                  <a:cubicBezTo>
                    <a:pt x="17" y="88"/>
                    <a:pt x="20" y="77"/>
                    <a:pt x="20" y="77"/>
                  </a:cubicBezTo>
                  <a:cubicBezTo>
                    <a:pt x="20" y="77"/>
                    <a:pt x="0" y="60"/>
                    <a:pt x="12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35" y="26"/>
                    <a:pt x="40" y="25"/>
                  </a:cubicBezTo>
                  <a:cubicBezTo>
                    <a:pt x="44" y="23"/>
                    <a:pt x="67" y="8"/>
                    <a:pt x="67" y="8"/>
                  </a:cubicBezTo>
                  <a:cubicBezTo>
                    <a:pt x="67" y="8"/>
                    <a:pt x="93" y="0"/>
                    <a:pt x="97" y="0"/>
                  </a:cubicBezTo>
                  <a:cubicBezTo>
                    <a:pt x="102" y="0"/>
                    <a:pt x="147" y="22"/>
                    <a:pt x="158" y="61"/>
                  </a:cubicBezTo>
                  <a:cubicBezTo>
                    <a:pt x="185" y="92"/>
                    <a:pt x="190" y="91"/>
                    <a:pt x="190" y="91"/>
                  </a:cubicBezTo>
                  <a:cubicBezTo>
                    <a:pt x="190" y="91"/>
                    <a:pt x="149" y="131"/>
                    <a:pt x="132" y="132"/>
                  </a:cubicBezTo>
                  <a:lnTo>
                    <a:pt x="117" y="112"/>
                  </a:lnTo>
                  <a:close/>
                </a:path>
              </a:pathLst>
            </a:custGeom>
            <a:solidFill>
              <a:srgbClr val="F2C2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3" name="Freeform 611"/>
            <p:cNvSpPr/>
            <p:nvPr/>
          </p:nvSpPr>
          <p:spPr>
            <a:xfrm>
              <a:off x="4905375" y="127000"/>
              <a:ext cx="387350" cy="292100"/>
            </a:xfrm>
            <a:custGeom>
              <a:avLst/>
              <a:gdLst>
                <a:gd name="txL" fmla="*/ 0 w 103"/>
                <a:gd name="txT" fmla="*/ 0 h 78"/>
                <a:gd name="txR" fmla="*/ 103 w 103"/>
                <a:gd name="txB" fmla="*/ 78 h 78"/>
              </a:gdLst>
              <a:ahLst/>
              <a:cxnLst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0"/>
                </a:cxn>
              </a:cxnLst>
              <a:rect l="txL" t="txT" r="txR" b="txB"/>
              <a:pathLst>
                <a:path w="103" h="78">
                  <a:moveTo>
                    <a:pt x="36" y="0"/>
                  </a:moveTo>
                  <a:cubicBezTo>
                    <a:pt x="36" y="0"/>
                    <a:pt x="93" y="22"/>
                    <a:pt x="103" y="49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5F7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4" name="Freeform 612"/>
            <p:cNvSpPr/>
            <p:nvPr/>
          </p:nvSpPr>
          <p:spPr>
            <a:xfrm>
              <a:off x="7575550" y="127000"/>
              <a:ext cx="442913" cy="292100"/>
            </a:xfrm>
            <a:custGeom>
              <a:avLst/>
              <a:gdLst>
                <a:gd name="txL" fmla="*/ 0 w 118"/>
                <a:gd name="txT" fmla="*/ 0 h 78"/>
                <a:gd name="txR" fmla="*/ 118 w 118"/>
                <a:gd name="txB" fmla="*/ 78 h 78"/>
              </a:gdLst>
              <a:ahLst/>
              <a:cxnLst>
                <a:cxn ang="0">
                  <a:pos x="65534" y="0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</a:cxnLst>
              <a:rect l="txL" t="txT" r="txR" b="txB"/>
              <a:pathLst>
                <a:path w="118" h="78">
                  <a:moveTo>
                    <a:pt x="64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" y="70"/>
                    <a:pt x="15" y="78"/>
                  </a:cubicBezTo>
                  <a:cubicBezTo>
                    <a:pt x="118" y="58"/>
                    <a:pt x="118" y="58"/>
                    <a:pt x="118" y="5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5F7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5" name="Freeform 613"/>
            <p:cNvSpPr/>
            <p:nvPr/>
          </p:nvSpPr>
          <p:spPr>
            <a:xfrm>
              <a:off x="5811838" y="-185738"/>
              <a:ext cx="898525" cy="1360488"/>
            </a:xfrm>
            <a:custGeom>
              <a:avLst/>
              <a:gdLst>
                <a:gd name="txL" fmla="*/ 0 w 239"/>
                <a:gd name="txT" fmla="*/ 0 h 362"/>
                <a:gd name="txR" fmla="*/ 239 w 239"/>
                <a:gd name="txB" fmla="*/ 362 h 362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239" h="362">
                  <a:moveTo>
                    <a:pt x="68" y="292"/>
                  </a:moveTo>
                  <a:cubicBezTo>
                    <a:pt x="68" y="292"/>
                    <a:pt x="45" y="231"/>
                    <a:pt x="37" y="222"/>
                  </a:cubicBezTo>
                  <a:cubicBezTo>
                    <a:pt x="29" y="212"/>
                    <a:pt x="0" y="176"/>
                    <a:pt x="17" y="122"/>
                  </a:cubicBezTo>
                  <a:cubicBezTo>
                    <a:pt x="34" y="68"/>
                    <a:pt x="52" y="20"/>
                    <a:pt x="97" y="2"/>
                  </a:cubicBezTo>
                  <a:cubicBezTo>
                    <a:pt x="97" y="2"/>
                    <a:pt x="156" y="0"/>
                    <a:pt x="171" y="9"/>
                  </a:cubicBezTo>
                  <a:cubicBezTo>
                    <a:pt x="186" y="19"/>
                    <a:pt x="207" y="54"/>
                    <a:pt x="207" y="5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29" y="92"/>
                    <a:pt x="234" y="103"/>
                  </a:cubicBezTo>
                  <a:cubicBezTo>
                    <a:pt x="239" y="115"/>
                    <a:pt x="234" y="167"/>
                    <a:pt x="234" y="179"/>
                  </a:cubicBezTo>
                  <a:cubicBezTo>
                    <a:pt x="234" y="192"/>
                    <a:pt x="216" y="209"/>
                    <a:pt x="216" y="209"/>
                  </a:cubicBezTo>
                  <a:cubicBezTo>
                    <a:pt x="216" y="209"/>
                    <a:pt x="227" y="247"/>
                    <a:pt x="225" y="261"/>
                  </a:cubicBezTo>
                  <a:cubicBezTo>
                    <a:pt x="222" y="274"/>
                    <a:pt x="236" y="320"/>
                    <a:pt x="236" y="320"/>
                  </a:cubicBezTo>
                  <a:cubicBezTo>
                    <a:pt x="236" y="320"/>
                    <a:pt x="135" y="362"/>
                    <a:pt x="68" y="292"/>
                  </a:cubicBezTo>
                  <a:close/>
                </a:path>
              </a:pathLst>
            </a:custGeom>
            <a:solidFill>
              <a:srgbClr val="F2C2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6" name="Freeform 614"/>
            <p:cNvSpPr/>
            <p:nvPr/>
          </p:nvSpPr>
          <p:spPr>
            <a:xfrm>
              <a:off x="7172325" y="-147638"/>
              <a:ext cx="406400" cy="454025"/>
            </a:xfrm>
            <a:custGeom>
              <a:avLst/>
              <a:gdLst>
                <a:gd name="txL" fmla="*/ 0 w 108"/>
                <a:gd name="txT" fmla="*/ 0 h 121"/>
                <a:gd name="txR" fmla="*/ 108 w 108"/>
                <a:gd name="txB" fmla="*/ 121 h 121"/>
              </a:gdLst>
              <a:ahLst/>
              <a:cxnLst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</a:cxnLst>
              <a:rect l="txL" t="txT" r="txR" b="txB"/>
              <a:pathLst>
                <a:path w="108" h="121">
                  <a:moveTo>
                    <a:pt x="79" y="0"/>
                  </a:move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8" y="38"/>
                    <a:pt x="67" y="40"/>
                  </a:cubicBezTo>
                  <a:cubicBezTo>
                    <a:pt x="67" y="40"/>
                    <a:pt x="57" y="58"/>
                    <a:pt x="51" y="5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0" y="93"/>
                    <a:pt x="32" y="98"/>
                  </a:cubicBezTo>
                  <a:cubicBezTo>
                    <a:pt x="35" y="103"/>
                    <a:pt x="16" y="88"/>
                    <a:pt x="19" y="73"/>
                  </a:cubicBezTo>
                  <a:cubicBezTo>
                    <a:pt x="19" y="73"/>
                    <a:pt x="0" y="90"/>
                    <a:pt x="16" y="109"/>
                  </a:cubicBezTo>
                  <a:cubicBezTo>
                    <a:pt x="24" y="116"/>
                    <a:pt x="32" y="121"/>
                    <a:pt x="32" y="121"/>
                  </a:cubicBezTo>
                  <a:cubicBezTo>
                    <a:pt x="32" y="121"/>
                    <a:pt x="47" y="120"/>
                    <a:pt x="58" y="118"/>
                  </a:cubicBezTo>
                  <a:cubicBezTo>
                    <a:pt x="49" y="111"/>
                    <a:pt x="40" y="101"/>
                    <a:pt x="42" y="95"/>
                  </a:cubicBezTo>
                  <a:cubicBezTo>
                    <a:pt x="44" y="82"/>
                    <a:pt x="41" y="73"/>
                    <a:pt x="41" y="73"/>
                  </a:cubicBezTo>
                  <a:cubicBezTo>
                    <a:pt x="41" y="73"/>
                    <a:pt x="74" y="59"/>
                    <a:pt x="75" y="53"/>
                  </a:cubicBezTo>
                  <a:cubicBezTo>
                    <a:pt x="76" y="48"/>
                    <a:pt x="87" y="29"/>
                    <a:pt x="87" y="29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96" y="7"/>
                    <a:pt x="83" y="1"/>
                    <a:pt x="79" y="0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7" name="Freeform 615"/>
            <p:cNvSpPr/>
            <p:nvPr/>
          </p:nvSpPr>
          <p:spPr>
            <a:xfrm>
              <a:off x="5353050" y="-120650"/>
              <a:ext cx="263525" cy="273050"/>
            </a:xfrm>
            <a:custGeom>
              <a:avLst/>
              <a:gdLst>
                <a:gd name="txL" fmla="*/ 0 w 70"/>
                <a:gd name="txT" fmla="*/ 0 h 73"/>
                <a:gd name="txR" fmla="*/ 70 w 70"/>
                <a:gd name="txB" fmla="*/ 73 h 73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70" h="73">
                  <a:moveTo>
                    <a:pt x="69" y="66"/>
                  </a:moveTo>
                  <a:cubicBezTo>
                    <a:pt x="65" y="57"/>
                    <a:pt x="67" y="47"/>
                    <a:pt x="70" y="39"/>
                  </a:cubicBezTo>
                  <a:cubicBezTo>
                    <a:pt x="69" y="38"/>
                    <a:pt x="69" y="37"/>
                    <a:pt x="68" y="37"/>
                  </a:cubicBezTo>
                  <a:cubicBezTo>
                    <a:pt x="64" y="37"/>
                    <a:pt x="55" y="37"/>
                    <a:pt x="55" y="37"/>
                  </a:cubicBezTo>
                  <a:cubicBezTo>
                    <a:pt x="55" y="37"/>
                    <a:pt x="56" y="35"/>
                    <a:pt x="56" y="33"/>
                  </a:cubicBezTo>
                  <a:cubicBezTo>
                    <a:pt x="50" y="42"/>
                    <a:pt x="45" y="54"/>
                    <a:pt x="45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23" y="49"/>
                    <a:pt x="20" y="49"/>
                  </a:cubicBezTo>
                  <a:cubicBezTo>
                    <a:pt x="16" y="49"/>
                    <a:pt x="10" y="30"/>
                    <a:pt x="11" y="27"/>
                  </a:cubicBezTo>
                  <a:cubicBezTo>
                    <a:pt x="12" y="23"/>
                    <a:pt x="0" y="0"/>
                    <a:pt x="0" y="0"/>
                  </a:cubicBezTo>
                  <a:cubicBezTo>
                    <a:pt x="4" y="13"/>
                    <a:pt x="2" y="47"/>
                    <a:pt x="9" y="49"/>
                  </a:cubicBezTo>
                  <a:cubicBezTo>
                    <a:pt x="15" y="50"/>
                    <a:pt x="23" y="66"/>
                    <a:pt x="23" y="66"/>
                  </a:cubicBezTo>
                  <a:cubicBezTo>
                    <a:pt x="23" y="66"/>
                    <a:pt x="44" y="73"/>
                    <a:pt x="57" y="73"/>
                  </a:cubicBezTo>
                  <a:cubicBezTo>
                    <a:pt x="69" y="73"/>
                    <a:pt x="69" y="66"/>
                    <a:pt x="69" y="66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8" name="Freeform 616"/>
            <p:cNvSpPr/>
            <p:nvPr/>
          </p:nvSpPr>
          <p:spPr>
            <a:xfrm>
              <a:off x="5826125" y="-158750"/>
              <a:ext cx="865188" cy="1069975"/>
            </a:xfrm>
            <a:custGeom>
              <a:avLst/>
              <a:gdLst>
                <a:gd name="txL" fmla="*/ 0 w 230"/>
                <a:gd name="txT" fmla="*/ 0 h 285"/>
                <a:gd name="txR" fmla="*/ 230 w 230"/>
                <a:gd name="txB" fmla="*/ 285 h 285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230" h="285">
                  <a:moveTo>
                    <a:pt x="230" y="166"/>
                  </a:moveTo>
                  <a:cubicBezTo>
                    <a:pt x="213" y="155"/>
                    <a:pt x="189" y="154"/>
                    <a:pt x="189" y="154"/>
                  </a:cubicBezTo>
                  <a:cubicBezTo>
                    <a:pt x="176" y="147"/>
                    <a:pt x="189" y="141"/>
                    <a:pt x="189" y="141"/>
                  </a:cubicBezTo>
                  <a:cubicBezTo>
                    <a:pt x="176" y="137"/>
                    <a:pt x="147" y="154"/>
                    <a:pt x="147" y="154"/>
                  </a:cubicBezTo>
                  <a:cubicBezTo>
                    <a:pt x="147" y="154"/>
                    <a:pt x="137" y="145"/>
                    <a:pt x="120" y="129"/>
                  </a:cubicBezTo>
                  <a:cubicBezTo>
                    <a:pt x="103" y="113"/>
                    <a:pt x="115" y="94"/>
                    <a:pt x="112" y="87"/>
                  </a:cubicBezTo>
                  <a:cubicBezTo>
                    <a:pt x="108" y="80"/>
                    <a:pt x="93" y="76"/>
                    <a:pt x="93" y="76"/>
                  </a:cubicBezTo>
                  <a:cubicBezTo>
                    <a:pt x="88" y="72"/>
                    <a:pt x="98" y="47"/>
                    <a:pt x="98" y="47"/>
                  </a:cubicBezTo>
                  <a:cubicBezTo>
                    <a:pt x="87" y="38"/>
                    <a:pt x="83" y="16"/>
                    <a:pt x="81" y="0"/>
                  </a:cubicBezTo>
                  <a:cubicBezTo>
                    <a:pt x="44" y="22"/>
                    <a:pt x="29" y="66"/>
                    <a:pt x="13" y="115"/>
                  </a:cubicBezTo>
                  <a:cubicBezTo>
                    <a:pt x="0" y="155"/>
                    <a:pt x="13" y="186"/>
                    <a:pt x="24" y="203"/>
                  </a:cubicBezTo>
                  <a:cubicBezTo>
                    <a:pt x="37" y="200"/>
                    <a:pt x="49" y="194"/>
                    <a:pt x="49" y="194"/>
                  </a:cubicBezTo>
                  <a:cubicBezTo>
                    <a:pt x="82" y="201"/>
                    <a:pt x="112" y="216"/>
                    <a:pt x="112" y="216"/>
                  </a:cubicBezTo>
                  <a:cubicBezTo>
                    <a:pt x="131" y="250"/>
                    <a:pt x="174" y="285"/>
                    <a:pt x="174" y="285"/>
                  </a:cubicBezTo>
                  <a:cubicBezTo>
                    <a:pt x="152" y="262"/>
                    <a:pt x="147" y="215"/>
                    <a:pt x="147" y="215"/>
                  </a:cubicBezTo>
                  <a:cubicBezTo>
                    <a:pt x="147" y="215"/>
                    <a:pt x="155" y="217"/>
                    <a:pt x="175" y="215"/>
                  </a:cubicBezTo>
                  <a:cubicBezTo>
                    <a:pt x="184" y="213"/>
                    <a:pt x="201" y="206"/>
                    <a:pt x="215" y="198"/>
                  </a:cubicBezTo>
                  <a:cubicBezTo>
                    <a:pt x="221" y="192"/>
                    <a:pt x="230" y="181"/>
                    <a:pt x="230" y="172"/>
                  </a:cubicBezTo>
                  <a:cubicBezTo>
                    <a:pt x="230" y="171"/>
                    <a:pt x="230" y="168"/>
                    <a:pt x="230" y="166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9" name="Freeform 617"/>
            <p:cNvSpPr/>
            <p:nvPr/>
          </p:nvSpPr>
          <p:spPr>
            <a:xfrm>
              <a:off x="5759450" y="-290513"/>
              <a:ext cx="800100" cy="1163638"/>
            </a:xfrm>
            <a:custGeom>
              <a:avLst/>
              <a:gdLst>
                <a:gd name="txL" fmla="*/ 0 w 213"/>
                <a:gd name="txT" fmla="*/ 0 h 310"/>
                <a:gd name="txR" fmla="*/ 213 w 213"/>
                <a:gd name="txB" fmla="*/ 310 h 310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213" h="310">
                  <a:moveTo>
                    <a:pt x="78" y="310"/>
                  </a:moveTo>
                  <a:cubicBezTo>
                    <a:pt x="78" y="310"/>
                    <a:pt x="80" y="278"/>
                    <a:pt x="78" y="267"/>
                  </a:cubicBezTo>
                  <a:cubicBezTo>
                    <a:pt x="76" y="255"/>
                    <a:pt x="73" y="222"/>
                    <a:pt x="73" y="222"/>
                  </a:cubicBezTo>
                  <a:cubicBezTo>
                    <a:pt x="73" y="222"/>
                    <a:pt x="59" y="230"/>
                    <a:pt x="48" y="222"/>
                  </a:cubicBezTo>
                  <a:cubicBezTo>
                    <a:pt x="38" y="214"/>
                    <a:pt x="31" y="188"/>
                    <a:pt x="35" y="177"/>
                  </a:cubicBezTo>
                  <a:cubicBezTo>
                    <a:pt x="38" y="167"/>
                    <a:pt x="47" y="161"/>
                    <a:pt x="56" y="169"/>
                  </a:cubicBezTo>
                  <a:cubicBezTo>
                    <a:pt x="66" y="177"/>
                    <a:pt x="73" y="183"/>
                    <a:pt x="73" y="183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7"/>
                    <a:pt x="80" y="157"/>
                    <a:pt x="79" y="150"/>
                  </a:cubicBezTo>
                  <a:cubicBezTo>
                    <a:pt x="78" y="143"/>
                    <a:pt x="84" y="113"/>
                    <a:pt x="89" y="103"/>
                  </a:cubicBezTo>
                  <a:cubicBezTo>
                    <a:pt x="93" y="94"/>
                    <a:pt x="76" y="89"/>
                    <a:pt x="76" y="89"/>
                  </a:cubicBezTo>
                  <a:cubicBezTo>
                    <a:pt x="76" y="89"/>
                    <a:pt x="73" y="76"/>
                    <a:pt x="89" y="59"/>
                  </a:cubicBezTo>
                  <a:cubicBezTo>
                    <a:pt x="106" y="42"/>
                    <a:pt x="123" y="49"/>
                    <a:pt x="138" y="45"/>
                  </a:cubicBezTo>
                  <a:cubicBezTo>
                    <a:pt x="153" y="42"/>
                    <a:pt x="198" y="48"/>
                    <a:pt x="191" y="43"/>
                  </a:cubicBezTo>
                  <a:cubicBezTo>
                    <a:pt x="185" y="37"/>
                    <a:pt x="213" y="69"/>
                    <a:pt x="213" y="69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0"/>
                    <a:pt x="169" y="27"/>
                    <a:pt x="165" y="23"/>
                  </a:cubicBezTo>
                  <a:cubicBezTo>
                    <a:pt x="161" y="18"/>
                    <a:pt x="153" y="5"/>
                    <a:pt x="138" y="7"/>
                  </a:cubicBezTo>
                  <a:cubicBezTo>
                    <a:pt x="123" y="8"/>
                    <a:pt x="123" y="16"/>
                    <a:pt x="123" y="1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08" y="17"/>
                    <a:pt x="97" y="23"/>
                  </a:cubicBezTo>
                  <a:cubicBezTo>
                    <a:pt x="85" y="28"/>
                    <a:pt x="46" y="72"/>
                    <a:pt x="46" y="72"/>
                  </a:cubicBezTo>
                  <a:cubicBezTo>
                    <a:pt x="46" y="72"/>
                    <a:pt x="16" y="121"/>
                    <a:pt x="19" y="135"/>
                  </a:cubicBezTo>
                  <a:cubicBezTo>
                    <a:pt x="21" y="149"/>
                    <a:pt x="0" y="182"/>
                    <a:pt x="11" y="206"/>
                  </a:cubicBezTo>
                  <a:cubicBezTo>
                    <a:pt x="21" y="230"/>
                    <a:pt x="51" y="264"/>
                    <a:pt x="55" y="275"/>
                  </a:cubicBezTo>
                  <a:cubicBezTo>
                    <a:pt x="60" y="285"/>
                    <a:pt x="62" y="308"/>
                    <a:pt x="78" y="31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80" name="Freeform 618"/>
            <p:cNvSpPr/>
            <p:nvPr/>
          </p:nvSpPr>
          <p:spPr>
            <a:xfrm>
              <a:off x="6243638" y="795337"/>
              <a:ext cx="823913" cy="1076325"/>
            </a:xfrm>
            <a:custGeom>
              <a:avLst/>
              <a:gdLst>
                <a:gd name="txL" fmla="*/ 0 w 219"/>
                <a:gd name="txT" fmla="*/ 0 h 287"/>
                <a:gd name="txR" fmla="*/ 219 w 219"/>
                <a:gd name="txB" fmla="*/ 287 h 287"/>
              </a:gdLst>
              <a:ahLst/>
              <a:cxnLst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</a:cxnLst>
              <a:rect l="txL" t="txT" r="txR" b="txB"/>
              <a:pathLst>
                <a:path w="219" h="287">
                  <a:moveTo>
                    <a:pt x="0" y="31"/>
                  </a:moveTo>
                  <a:cubicBezTo>
                    <a:pt x="0" y="31"/>
                    <a:pt x="41" y="29"/>
                    <a:pt x="54" y="36"/>
                  </a:cubicBezTo>
                  <a:cubicBezTo>
                    <a:pt x="66" y="43"/>
                    <a:pt x="115" y="36"/>
                    <a:pt x="115" y="36"/>
                  </a:cubicBezTo>
                  <a:cubicBezTo>
                    <a:pt x="115" y="36"/>
                    <a:pt x="102" y="18"/>
                    <a:pt x="110" y="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4" y="76"/>
                    <a:pt x="214" y="109"/>
                    <a:pt x="216" y="133"/>
                  </a:cubicBezTo>
                  <a:cubicBezTo>
                    <a:pt x="219" y="157"/>
                    <a:pt x="141" y="287"/>
                    <a:pt x="141" y="287"/>
                  </a:cubicBezTo>
                  <a:cubicBezTo>
                    <a:pt x="141" y="287"/>
                    <a:pt x="7" y="65"/>
                    <a:pt x="0" y="31"/>
                  </a:cubicBezTo>
                  <a:close/>
                </a:path>
              </a:pathLst>
            </a:custGeom>
            <a:solidFill>
              <a:srgbClr val="F5F7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81" name="Freeform 619"/>
            <p:cNvSpPr/>
            <p:nvPr/>
          </p:nvSpPr>
          <p:spPr>
            <a:xfrm>
              <a:off x="6402388" y="941387"/>
              <a:ext cx="508000" cy="773113"/>
            </a:xfrm>
            <a:custGeom>
              <a:avLst/>
              <a:gdLst>
                <a:gd name="txL" fmla="*/ 0 w 135"/>
                <a:gd name="txT" fmla="*/ 0 h 206"/>
                <a:gd name="txR" fmla="*/ 135 w 135"/>
                <a:gd name="txB" fmla="*/ 206 h 206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135" h="206">
                  <a:moveTo>
                    <a:pt x="91" y="206"/>
                  </a:moveTo>
                  <a:cubicBezTo>
                    <a:pt x="135" y="115"/>
                    <a:pt x="135" y="115"/>
                    <a:pt x="135" y="11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8" y="9"/>
                    <a:pt x="75" y="4"/>
                  </a:cubicBezTo>
                  <a:cubicBezTo>
                    <a:pt x="75" y="4"/>
                    <a:pt x="9" y="0"/>
                    <a:pt x="0" y="16"/>
                  </a:cubicBezTo>
                  <a:cubicBezTo>
                    <a:pt x="0" y="16"/>
                    <a:pt x="56" y="49"/>
                    <a:pt x="61" y="58"/>
                  </a:cubicBezTo>
                  <a:cubicBezTo>
                    <a:pt x="68" y="166"/>
                    <a:pt x="68" y="166"/>
                    <a:pt x="68" y="166"/>
                  </a:cubicBezTo>
                  <a:lnTo>
                    <a:pt x="91" y="206"/>
                  </a:ln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82" name="Freeform 620"/>
            <p:cNvSpPr/>
            <p:nvPr/>
          </p:nvSpPr>
          <p:spPr>
            <a:xfrm>
              <a:off x="5468938" y="7077075"/>
              <a:ext cx="982663" cy="420688"/>
            </a:xfrm>
            <a:custGeom>
              <a:avLst/>
              <a:gdLst>
                <a:gd name="txL" fmla="*/ 0 w 261"/>
                <a:gd name="txT" fmla="*/ 0 h 112"/>
                <a:gd name="txR" fmla="*/ 261 w 261"/>
                <a:gd name="txB" fmla="*/ 112 h 112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</a:cxnLst>
              <a:rect l="txL" t="txT" r="txR" b="txB"/>
              <a:pathLst>
                <a:path w="261" h="112">
                  <a:moveTo>
                    <a:pt x="5" y="13"/>
                  </a:moveTo>
                  <a:cubicBezTo>
                    <a:pt x="5" y="13"/>
                    <a:pt x="0" y="57"/>
                    <a:pt x="5" y="8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75"/>
                    <a:pt x="177" y="110"/>
                    <a:pt x="211" y="111"/>
                  </a:cubicBezTo>
                  <a:cubicBezTo>
                    <a:pt x="246" y="112"/>
                    <a:pt x="261" y="36"/>
                    <a:pt x="261" y="36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83" name="Freeform 621"/>
            <p:cNvSpPr/>
            <p:nvPr/>
          </p:nvSpPr>
          <p:spPr>
            <a:xfrm>
              <a:off x="6078538" y="7256462"/>
              <a:ext cx="1027113" cy="574675"/>
            </a:xfrm>
            <a:custGeom>
              <a:avLst/>
              <a:gdLst>
                <a:gd name="txL" fmla="*/ 0 w 273"/>
                <a:gd name="txT" fmla="*/ 0 h 153"/>
                <a:gd name="txR" fmla="*/ 273 w 273"/>
                <a:gd name="txB" fmla="*/ 153 h 153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273" h="153">
                  <a:moveTo>
                    <a:pt x="2" y="7"/>
                  </a:moveTo>
                  <a:cubicBezTo>
                    <a:pt x="2" y="7"/>
                    <a:pt x="0" y="93"/>
                    <a:pt x="2" y="102"/>
                  </a:cubicBezTo>
                  <a:cubicBezTo>
                    <a:pt x="5" y="111"/>
                    <a:pt x="45" y="122"/>
                    <a:pt x="55" y="12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1"/>
                    <a:pt x="82" y="149"/>
                    <a:pt x="146" y="151"/>
                  </a:cubicBezTo>
                  <a:cubicBezTo>
                    <a:pt x="210" y="153"/>
                    <a:pt x="273" y="132"/>
                    <a:pt x="273" y="132"/>
                  </a:cubicBezTo>
                  <a:cubicBezTo>
                    <a:pt x="273" y="132"/>
                    <a:pt x="266" y="107"/>
                    <a:pt x="263" y="106"/>
                  </a:cubicBezTo>
                  <a:cubicBezTo>
                    <a:pt x="259" y="105"/>
                    <a:pt x="228" y="100"/>
                    <a:pt x="228" y="100"/>
                  </a:cubicBezTo>
                  <a:cubicBezTo>
                    <a:pt x="228" y="100"/>
                    <a:pt x="168" y="55"/>
                    <a:pt x="155" y="27"/>
                  </a:cubicBezTo>
                  <a:cubicBezTo>
                    <a:pt x="142" y="0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84" name="Freeform 622"/>
            <p:cNvSpPr/>
            <p:nvPr/>
          </p:nvSpPr>
          <p:spPr>
            <a:xfrm>
              <a:off x="5476875" y="3067050"/>
              <a:ext cx="1628775" cy="4152900"/>
            </a:xfrm>
            <a:custGeom>
              <a:avLst/>
              <a:gdLst>
                <a:gd name="txL" fmla="*/ 0 w 433"/>
                <a:gd name="txT" fmla="*/ 0 h 1106"/>
                <a:gd name="txR" fmla="*/ 433 w 433"/>
                <a:gd name="txB" fmla="*/ 1106 h 1106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433" h="1106">
                  <a:moveTo>
                    <a:pt x="10" y="1096"/>
                  </a:moveTo>
                  <a:cubicBezTo>
                    <a:pt x="10" y="1096"/>
                    <a:pt x="0" y="1086"/>
                    <a:pt x="10" y="1058"/>
                  </a:cubicBezTo>
                  <a:cubicBezTo>
                    <a:pt x="20" y="1030"/>
                    <a:pt x="25" y="934"/>
                    <a:pt x="25" y="934"/>
                  </a:cubicBezTo>
                  <a:cubicBezTo>
                    <a:pt x="25" y="934"/>
                    <a:pt x="60" y="663"/>
                    <a:pt x="98" y="615"/>
                  </a:cubicBezTo>
                  <a:cubicBezTo>
                    <a:pt x="98" y="615"/>
                    <a:pt x="160" y="402"/>
                    <a:pt x="161" y="382"/>
                  </a:cubicBezTo>
                  <a:cubicBezTo>
                    <a:pt x="163" y="361"/>
                    <a:pt x="207" y="103"/>
                    <a:pt x="207" y="10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433" y="9"/>
                    <a:pt x="433" y="9"/>
                    <a:pt x="433" y="9"/>
                  </a:cubicBezTo>
                  <a:cubicBezTo>
                    <a:pt x="433" y="9"/>
                    <a:pt x="428" y="220"/>
                    <a:pt x="421" y="240"/>
                  </a:cubicBezTo>
                  <a:cubicBezTo>
                    <a:pt x="414" y="261"/>
                    <a:pt x="362" y="492"/>
                    <a:pt x="350" y="536"/>
                  </a:cubicBezTo>
                  <a:cubicBezTo>
                    <a:pt x="338" y="581"/>
                    <a:pt x="143" y="1018"/>
                    <a:pt x="141" y="1027"/>
                  </a:cubicBezTo>
                  <a:cubicBezTo>
                    <a:pt x="140" y="1036"/>
                    <a:pt x="173" y="1046"/>
                    <a:pt x="173" y="1046"/>
                  </a:cubicBezTo>
                  <a:cubicBezTo>
                    <a:pt x="185" y="1079"/>
                    <a:pt x="185" y="1079"/>
                    <a:pt x="185" y="1079"/>
                  </a:cubicBezTo>
                  <a:cubicBezTo>
                    <a:pt x="185" y="1079"/>
                    <a:pt x="131" y="1106"/>
                    <a:pt x="88" y="1105"/>
                  </a:cubicBezTo>
                  <a:cubicBezTo>
                    <a:pt x="45" y="1104"/>
                    <a:pt x="10" y="1096"/>
                    <a:pt x="10" y="1096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85" name="Freeform 623"/>
            <p:cNvSpPr/>
            <p:nvPr/>
          </p:nvSpPr>
          <p:spPr>
            <a:xfrm>
              <a:off x="5718175" y="3067050"/>
              <a:ext cx="1387475" cy="4152900"/>
            </a:xfrm>
            <a:custGeom>
              <a:avLst/>
              <a:gdLst>
                <a:gd name="txL" fmla="*/ 0 w 369"/>
                <a:gd name="txT" fmla="*/ 0 h 1106"/>
                <a:gd name="txR" fmla="*/ 369 w 369"/>
                <a:gd name="txB" fmla="*/ 1106 h 1106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0" y="65534"/>
                </a:cxn>
                <a:cxn ang="0">
                  <a:pos x="0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</a:cxnLst>
              <a:rect l="txL" t="txT" r="txR" b="txB"/>
              <a:pathLst>
                <a:path w="369" h="1106">
                  <a:moveTo>
                    <a:pt x="143" y="103"/>
                  </a:moveTo>
                  <a:cubicBezTo>
                    <a:pt x="143" y="103"/>
                    <a:pt x="142" y="110"/>
                    <a:pt x="140" y="121"/>
                  </a:cubicBezTo>
                  <a:cubicBezTo>
                    <a:pt x="193" y="129"/>
                    <a:pt x="308" y="130"/>
                    <a:pt x="314" y="131"/>
                  </a:cubicBezTo>
                  <a:cubicBezTo>
                    <a:pt x="322" y="133"/>
                    <a:pt x="341" y="227"/>
                    <a:pt x="335" y="245"/>
                  </a:cubicBezTo>
                  <a:cubicBezTo>
                    <a:pt x="329" y="262"/>
                    <a:pt x="313" y="262"/>
                    <a:pt x="313" y="262"/>
                  </a:cubicBezTo>
                  <a:cubicBezTo>
                    <a:pt x="313" y="262"/>
                    <a:pt x="324" y="333"/>
                    <a:pt x="313" y="344"/>
                  </a:cubicBezTo>
                  <a:cubicBezTo>
                    <a:pt x="301" y="354"/>
                    <a:pt x="251" y="344"/>
                    <a:pt x="251" y="344"/>
                  </a:cubicBezTo>
                  <a:cubicBezTo>
                    <a:pt x="251" y="344"/>
                    <a:pt x="127" y="408"/>
                    <a:pt x="115" y="438"/>
                  </a:cubicBezTo>
                  <a:cubicBezTo>
                    <a:pt x="108" y="454"/>
                    <a:pt x="81" y="496"/>
                    <a:pt x="59" y="529"/>
                  </a:cubicBezTo>
                  <a:cubicBezTo>
                    <a:pt x="56" y="540"/>
                    <a:pt x="53" y="550"/>
                    <a:pt x="50" y="559"/>
                  </a:cubicBezTo>
                  <a:cubicBezTo>
                    <a:pt x="104" y="519"/>
                    <a:pt x="104" y="519"/>
                    <a:pt x="104" y="519"/>
                  </a:cubicBezTo>
                  <a:cubicBezTo>
                    <a:pt x="104" y="519"/>
                    <a:pt x="133" y="529"/>
                    <a:pt x="97" y="560"/>
                  </a:cubicBezTo>
                  <a:cubicBezTo>
                    <a:pt x="62" y="591"/>
                    <a:pt x="21" y="666"/>
                    <a:pt x="21" y="666"/>
                  </a:cubicBezTo>
                  <a:cubicBezTo>
                    <a:pt x="33" y="657"/>
                    <a:pt x="93" y="603"/>
                    <a:pt x="108" y="601"/>
                  </a:cubicBezTo>
                  <a:cubicBezTo>
                    <a:pt x="123" y="600"/>
                    <a:pt x="87" y="631"/>
                    <a:pt x="66" y="650"/>
                  </a:cubicBezTo>
                  <a:cubicBezTo>
                    <a:pt x="44" y="669"/>
                    <a:pt x="0" y="709"/>
                    <a:pt x="0" y="70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0" y="709"/>
                    <a:pt x="31" y="687"/>
                    <a:pt x="51" y="679"/>
                  </a:cubicBezTo>
                  <a:cubicBezTo>
                    <a:pt x="70" y="672"/>
                    <a:pt x="77" y="766"/>
                    <a:pt x="77" y="766"/>
                  </a:cubicBezTo>
                  <a:cubicBezTo>
                    <a:pt x="77" y="766"/>
                    <a:pt x="96" y="868"/>
                    <a:pt x="97" y="875"/>
                  </a:cubicBezTo>
                  <a:cubicBezTo>
                    <a:pt x="99" y="883"/>
                    <a:pt x="84" y="971"/>
                    <a:pt x="66" y="977"/>
                  </a:cubicBezTo>
                  <a:cubicBezTo>
                    <a:pt x="47" y="983"/>
                    <a:pt x="6" y="1027"/>
                    <a:pt x="6" y="1027"/>
                  </a:cubicBezTo>
                  <a:cubicBezTo>
                    <a:pt x="21" y="1012"/>
                    <a:pt x="66" y="1017"/>
                    <a:pt x="66" y="1017"/>
                  </a:cubicBezTo>
                  <a:cubicBezTo>
                    <a:pt x="30" y="1045"/>
                    <a:pt x="30" y="1045"/>
                    <a:pt x="30" y="1045"/>
                  </a:cubicBezTo>
                  <a:cubicBezTo>
                    <a:pt x="22" y="1050"/>
                    <a:pt x="13" y="1075"/>
                    <a:pt x="6" y="1104"/>
                  </a:cubicBezTo>
                  <a:cubicBezTo>
                    <a:pt x="12" y="1104"/>
                    <a:pt x="18" y="1105"/>
                    <a:pt x="24" y="1105"/>
                  </a:cubicBezTo>
                  <a:cubicBezTo>
                    <a:pt x="67" y="1106"/>
                    <a:pt x="121" y="1079"/>
                    <a:pt x="121" y="1079"/>
                  </a:cubicBezTo>
                  <a:cubicBezTo>
                    <a:pt x="109" y="1046"/>
                    <a:pt x="109" y="1046"/>
                    <a:pt x="109" y="1046"/>
                  </a:cubicBezTo>
                  <a:cubicBezTo>
                    <a:pt x="109" y="1046"/>
                    <a:pt x="76" y="1036"/>
                    <a:pt x="77" y="1027"/>
                  </a:cubicBezTo>
                  <a:cubicBezTo>
                    <a:pt x="79" y="1018"/>
                    <a:pt x="274" y="581"/>
                    <a:pt x="286" y="536"/>
                  </a:cubicBezTo>
                  <a:cubicBezTo>
                    <a:pt x="298" y="492"/>
                    <a:pt x="350" y="261"/>
                    <a:pt x="357" y="240"/>
                  </a:cubicBezTo>
                  <a:cubicBezTo>
                    <a:pt x="364" y="220"/>
                    <a:pt x="369" y="9"/>
                    <a:pt x="369" y="9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86" name="Freeform 624"/>
            <p:cNvSpPr/>
            <p:nvPr/>
          </p:nvSpPr>
          <p:spPr>
            <a:xfrm>
              <a:off x="5653088" y="3125787"/>
              <a:ext cx="1328738" cy="4416425"/>
            </a:xfrm>
            <a:custGeom>
              <a:avLst/>
              <a:gdLst>
                <a:gd name="txL" fmla="*/ 0 w 353"/>
                <a:gd name="txT" fmla="*/ 0 h 1176"/>
                <a:gd name="txR" fmla="*/ 353 w 353"/>
                <a:gd name="txB" fmla="*/ 1176 h 1176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353" h="1176">
                  <a:moveTo>
                    <a:pt x="299" y="1133"/>
                  </a:moveTo>
                  <a:cubicBezTo>
                    <a:pt x="302" y="1130"/>
                    <a:pt x="288" y="846"/>
                    <a:pt x="321" y="731"/>
                  </a:cubicBezTo>
                  <a:cubicBezTo>
                    <a:pt x="353" y="616"/>
                    <a:pt x="321" y="572"/>
                    <a:pt x="321" y="572"/>
                  </a:cubicBezTo>
                  <a:cubicBezTo>
                    <a:pt x="321" y="572"/>
                    <a:pt x="331" y="515"/>
                    <a:pt x="322" y="495"/>
                  </a:cubicBezTo>
                  <a:cubicBezTo>
                    <a:pt x="314" y="476"/>
                    <a:pt x="275" y="296"/>
                    <a:pt x="275" y="296"/>
                  </a:cubicBezTo>
                  <a:cubicBezTo>
                    <a:pt x="275" y="296"/>
                    <a:pt x="310" y="261"/>
                    <a:pt x="305" y="248"/>
                  </a:cubicBezTo>
                  <a:cubicBezTo>
                    <a:pt x="300" y="235"/>
                    <a:pt x="305" y="0"/>
                    <a:pt x="305" y="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0" y="158"/>
                    <a:pt x="17" y="207"/>
                  </a:cubicBezTo>
                  <a:cubicBezTo>
                    <a:pt x="35" y="255"/>
                    <a:pt x="110" y="473"/>
                    <a:pt x="147" y="515"/>
                  </a:cubicBezTo>
                  <a:cubicBezTo>
                    <a:pt x="147" y="515"/>
                    <a:pt x="152" y="607"/>
                    <a:pt x="163" y="621"/>
                  </a:cubicBezTo>
                  <a:cubicBezTo>
                    <a:pt x="163" y="621"/>
                    <a:pt x="137" y="647"/>
                    <a:pt x="135" y="660"/>
                  </a:cubicBezTo>
                  <a:cubicBezTo>
                    <a:pt x="134" y="674"/>
                    <a:pt x="111" y="996"/>
                    <a:pt x="114" y="1005"/>
                  </a:cubicBezTo>
                  <a:cubicBezTo>
                    <a:pt x="118" y="1014"/>
                    <a:pt x="104" y="1111"/>
                    <a:pt x="114" y="1123"/>
                  </a:cubicBezTo>
                  <a:cubicBezTo>
                    <a:pt x="114" y="1123"/>
                    <a:pt x="262" y="1176"/>
                    <a:pt x="299" y="113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87" name="Freeform 625"/>
            <p:cNvSpPr/>
            <p:nvPr/>
          </p:nvSpPr>
          <p:spPr>
            <a:xfrm>
              <a:off x="5770563" y="3532187"/>
              <a:ext cx="1068388" cy="3938588"/>
            </a:xfrm>
            <a:custGeom>
              <a:avLst/>
              <a:gdLst>
                <a:gd name="txL" fmla="*/ 0 w 284"/>
                <a:gd name="txT" fmla="*/ 0 h 1049"/>
                <a:gd name="txR" fmla="*/ 284 w 284"/>
                <a:gd name="txB" fmla="*/ 1049 h 1049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284" h="1049">
                  <a:moveTo>
                    <a:pt x="272" y="594"/>
                  </a:moveTo>
                  <a:cubicBezTo>
                    <a:pt x="261" y="599"/>
                    <a:pt x="243" y="828"/>
                    <a:pt x="243" y="828"/>
                  </a:cubicBezTo>
                  <a:cubicBezTo>
                    <a:pt x="228" y="770"/>
                    <a:pt x="265" y="536"/>
                    <a:pt x="265" y="536"/>
                  </a:cubicBezTo>
                  <a:cubicBezTo>
                    <a:pt x="229" y="708"/>
                    <a:pt x="162" y="744"/>
                    <a:pt x="162" y="744"/>
                  </a:cubicBezTo>
                  <a:cubicBezTo>
                    <a:pt x="202" y="722"/>
                    <a:pt x="260" y="467"/>
                    <a:pt x="260" y="467"/>
                  </a:cubicBezTo>
                  <a:cubicBezTo>
                    <a:pt x="271" y="464"/>
                    <a:pt x="272" y="392"/>
                    <a:pt x="272" y="392"/>
                  </a:cubicBezTo>
                  <a:cubicBezTo>
                    <a:pt x="272" y="392"/>
                    <a:pt x="212" y="212"/>
                    <a:pt x="204" y="197"/>
                  </a:cubicBezTo>
                  <a:cubicBezTo>
                    <a:pt x="197" y="183"/>
                    <a:pt x="235" y="161"/>
                    <a:pt x="231" y="146"/>
                  </a:cubicBezTo>
                  <a:cubicBezTo>
                    <a:pt x="227" y="131"/>
                    <a:pt x="194" y="97"/>
                    <a:pt x="171" y="96"/>
                  </a:cubicBezTo>
                  <a:cubicBezTo>
                    <a:pt x="151" y="95"/>
                    <a:pt x="83" y="67"/>
                    <a:pt x="60" y="58"/>
                  </a:cubicBezTo>
                  <a:cubicBezTo>
                    <a:pt x="86" y="66"/>
                    <a:pt x="138" y="65"/>
                    <a:pt x="162" y="63"/>
                  </a:cubicBezTo>
                  <a:cubicBezTo>
                    <a:pt x="189" y="62"/>
                    <a:pt x="272" y="6"/>
                    <a:pt x="272" y="6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48" y="14"/>
                    <a:pt x="152" y="0"/>
                    <a:pt x="124" y="10"/>
                  </a:cubicBezTo>
                  <a:cubicBezTo>
                    <a:pt x="96" y="20"/>
                    <a:pt x="7" y="22"/>
                    <a:pt x="7" y="22"/>
                  </a:cubicBezTo>
                  <a:cubicBezTo>
                    <a:pt x="0" y="49"/>
                    <a:pt x="87" y="233"/>
                    <a:pt x="101" y="270"/>
                  </a:cubicBezTo>
                  <a:cubicBezTo>
                    <a:pt x="116" y="306"/>
                    <a:pt x="181" y="373"/>
                    <a:pt x="181" y="373"/>
                  </a:cubicBezTo>
                  <a:cubicBezTo>
                    <a:pt x="167" y="364"/>
                    <a:pt x="106" y="340"/>
                    <a:pt x="106" y="340"/>
                  </a:cubicBezTo>
                  <a:cubicBezTo>
                    <a:pt x="106" y="340"/>
                    <a:pt x="93" y="329"/>
                    <a:pt x="101" y="348"/>
                  </a:cubicBezTo>
                  <a:cubicBezTo>
                    <a:pt x="109" y="366"/>
                    <a:pt x="148" y="411"/>
                    <a:pt x="162" y="429"/>
                  </a:cubicBezTo>
                  <a:cubicBezTo>
                    <a:pt x="176" y="446"/>
                    <a:pt x="162" y="474"/>
                    <a:pt x="162" y="474"/>
                  </a:cubicBezTo>
                  <a:cubicBezTo>
                    <a:pt x="161" y="463"/>
                    <a:pt x="134" y="451"/>
                    <a:pt x="134" y="451"/>
                  </a:cubicBezTo>
                  <a:cubicBezTo>
                    <a:pt x="134" y="480"/>
                    <a:pt x="150" y="504"/>
                    <a:pt x="150" y="504"/>
                  </a:cubicBezTo>
                  <a:cubicBezTo>
                    <a:pt x="162" y="520"/>
                    <a:pt x="235" y="461"/>
                    <a:pt x="235" y="461"/>
                  </a:cubicBezTo>
                  <a:cubicBezTo>
                    <a:pt x="228" y="488"/>
                    <a:pt x="196" y="511"/>
                    <a:pt x="196" y="511"/>
                  </a:cubicBezTo>
                  <a:cubicBezTo>
                    <a:pt x="175" y="545"/>
                    <a:pt x="129" y="558"/>
                    <a:pt x="129" y="558"/>
                  </a:cubicBezTo>
                  <a:cubicBezTo>
                    <a:pt x="129" y="558"/>
                    <a:pt x="125" y="657"/>
                    <a:pt x="119" y="704"/>
                  </a:cubicBezTo>
                  <a:cubicBezTo>
                    <a:pt x="113" y="751"/>
                    <a:pt x="101" y="891"/>
                    <a:pt x="106" y="870"/>
                  </a:cubicBezTo>
                  <a:cubicBezTo>
                    <a:pt x="107" y="869"/>
                    <a:pt x="107" y="867"/>
                    <a:pt x="108" y="865"/>
                  </a:cubicBezTo>
                  <a:cubicBezTo>
                    <a:pt x="117" y="843"/>
                    <a:pt x="148" y="803"/>
                    <a:pt x="148" y="803"/>
                  </a:cubicBezTo>
                  <a:cubicBezTo>
                    <a:pt x="97" y="907"/>
                    <a:pt x="134" y="887"/>
                    <a:pt x="134" y="887"/>
                  </a:cubicBezTo>
                  <a:cubicBezTo>
                    <a:pt x="120" y="907"/>
                    <a:pt x="100" y="966"/>
                    <a:pt x="85" y="1015"/>
                  </a:cubicBezTo>
                  <a:cubicBezTo>
                    <a:pt x="99" y="1020"/>
                    <a:pt x="186" y="1049"/>
                    <a:pt x="238" y="1040"/>
                  </a:cubicBezTo>
                  <a:cubicBezTo>
                    <a:pt x="268" y="896"/>
                    <a:pt x="268" y="896"/>
                    <a:pt x="268" y="896"/>
                  </a:cubicBezTo>
                  <a:cubicBezTo>
                    <a:pt x="268" y="815"/>
                    <a:pt x="271" y="715"/>
                    <a:pt x="284" y="648"/>
                  </a:cubicBezTo>
                  <a:cubicBezTo>
                    <a:pt x="281" y="616"/>
                    <a:pt x="277" y="591"/>
                    <a:pt x="272" y="594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88" name="Freeform 626"/>
            <p:cNvSpPr/>
            <p:nvPr/>
          </p:nvSpPr>
          <p:spPr>
            <a:xfrm>
              <a:off x="4367213" y="234950"/>
              <a:ext cx="4060825" cy="3402013"/>
            </a:xfrm>
            <a:custGeom>
              <a:avLst/>
              <a:gdLst>
                <a:gd name="txL" fmla="*/ 0 w 1080"/>
                <a:gd name="txT" fmla="*/ 0 h 906"/>
                <a:gd name="txR" fmla="*/ 1080 w 1080"/>
                <a:gd name="txB" fmla="*/ 906 h 906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</a:cxnLst>
              <a:rect l="txL" t="txT" r="txR" b="txB"/>
              <a:pathLst>
                <a:path w="1080" h="906">
                  <a:moveTo>
                    <a:pt x="332" y="906"/>
                  </a:moveTo>
                  <a:cubicBezTo>
                    <a:pt x="332" y="906"/>
                    <a:pt x="371" y="869"/>
                    <a:pt x="635" y="835"/>
                  </a:cubicBezTo>
                  <a:cubicBezTo>
                    <a:pt x="635" y="835"/>
                    <a:pt x="666" y="803"/>
                    <a:pt x="670" y="787"/>
                  </a:cubicBezTo>
                  <a:cubicBezTo>
                    <a:pt x="670" y="787"/>
                    <a:pt x="695" y="824"/>
                    <a:pt x="706" y="828"/>
                  </a:cubicBezTo>
                  <a:cubicBezTo>
                    <a:pt x="716" y="832"/>
                    <a:pt x="832" y="828"/>
                    <a:pt x="835" y="846"/>
                  </a:cubicBezTo>
                  <a:cubicBezTo>
                    <a:pt x="835" y="846"/>
                    <a:pt x="796" y="654"/>
                    <a:pt x="791" y="619"/>
                  </a:cubicBezTo>
                  <a:cubicBezTo>
                    <a:pt x="787" y="583"/>
                    <a:pt x="756" y="436"/>
                    <a:pt x="756" y="436"/>
                  </a:cubicBezTo>
                  <a:cubicBezTo>
                    <a:pt x="784" y="364"/>
                    <a:pt x="784" y="364"/>
                    <a:pt x="784" y="364"/>
                  </a:cubicBezTo>
                  <a:cubicBezTo>
                    <a:pt x="784" y="364"/>
                    <a:pt x="887" y="332"/>
                    <a:pt x="899" y="324"/>
                  </a:cubicBezTo>
                  <a:cubicBezTo>
                    <a:pt x="910" y="317"/>
                    <a:pt x="1052" y="246"/>
                    <a:pt x="1062" y="209"/>
                  </a:cubicBezTo>
                  <a:cubicBezTo>
                    <a:pt x="1080" y="200"/>
                    <a:pt x="1031" y="155"/>
                    <a:pt x="1030" y="142"/>
                  </a:cubicBezTo>
                  <a:cubicBezTo>
                    <a:pt x="1028" y="128"/>
                    <a:pt x="1002" y="2"/>
                    <a:pt x="1002" y="2"/>
                  </a:cubicBezTo>
                  <a:cubicBezTo>
                    <a:pt x="1002" y="2"/>
                    <a:pt x="872" y="33"/>
                    <a:pt x="862" y="55"/>
                  </a:cubicBezTo>
                  <a:cubicBezTo>
                    <a:pt x="862" y="55"/>
                    <a:pt x="902" y="109"/>
                    <a:pt x="903" y="118"/>
                  </a:cubicBezTo>
                  <a:cubicBezTo>
                    <a:pt x="904" y="127"/>
                    <a:pt x="912" y="170"/>
                    <a:pt x="912" y="170"/>
                  </a:cubicBezTo>
                  <a:cubicBezTo>
                    <a:pt x="912" y="170"/>
                    <a:pt x="841" y="166"/>
                    <a:pt x="817" y="192"/>
                  </a:cubicBezTo>
                  <a:cubicBezTo>
                    <a:pt x="817" y="192"/>
                    <a:pt x="804" y="173"/>
                    <a:pt x="798" y="180"/>
                  </a:cubicBezTo>
                  <a:cubicBezTo>
                    <a:pt x="793" y="186"/>
                    <a:pt x="770" y="182"/>
                    <a:pt x="762" y="180"/>
                  </a:cubicBezTo>
                  <a:cubicBezTo>
                    <a:pt x="762" y="180"/>
                    <a:pt x="706" y="144"/>
                    <a:pt x="691" y="158"/>
                  </a:cubicBezTo>
                  <a:cubicBezTo>
                    <a:pt x="676" y="171"/>
                    <a:pt x="622" y="136"/>
                    <a:pt x="609" y="149"/>
                  </a:cubicBezTo>
                  <a:cubicBezTo>
                    <a:pt x="609" y="149"/>
                    <a:pt x="653" y="248"/>
                    <a:pt x="670" y="259"/>
                  </a:cubicBezTo>
                  <a:cubicBezTo>
                    <a:pt x="688" y="271"/>
                    <a:pt x="629" y="367"/>
                    <a:pt x="629" y="367"/>
                  </a:cubicBezTo>
                  <a:cubicBezTo>
                    <a:pt x="629" y="367"/>
                    <a:pt x="529" y="204"/>
                    <a:pt x="518" y="164"/>
                  </a:cubicBezTo>
                  <a:cubicBezTo>
                    <a:pt x="518" y="164"/>
                    <a:pt x="448" y="143"/>
                    <a:pt x="421" y="162"/>
                  </a:cubicBezTo>
                  <a:cubicBezTo>
                    <a:pt x="421" y="162"/>
                    <a:pt x="329" y="155"/>
                    <a:pt x="297" y="156"/>
                  </a:cubicBezTo>
                  <a:cubicBezTo>
                    <a:pt x="265" y="158"/>
                    <a:pt x="266" y="193"/>
                    <a:pt x="262" y="192"/>
                  </a:cubicBezTo>
                  <a:cubicBezTo>
                    <a:pt x="258" y="190"/>
                    <a:pt x="225" y="172"/>
                    <a:pt x="179" y="192"/>
                  </a:cubicBezTo>
                  <a:cubicBezTo>
                    <a:pt x="179" y="192"/>
                    <a:pt x="171" y="153"/>
                    <a:pt x="172" y="149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4" y="144"/>
                    <a:pt x="222" y="78"/>
                    <a:pt x="234" y="49"/>
                  </a:cubicBezTo>
                  <a:cubicBezTo>
                    <a:pt x="234" y="49"/>
                    <a:pt x="155" y="0"/>
                    <a:pt x="131" y="2"/>
                  </a:cubicBezTo>
                  <a:cubicBezTo>
                    <a:pt x="131" y="2"/>
                    <a:pt x="121" y="25"/>
                    <a:pt x="119" y="37"/>
                  </a:cubicBezTo>
                  <a:cubicBezTo>
                    <a:pt x="118" y="50"/>
                    <a:pt x="65" y="105"/>
                    <a:pt x="61" y="125"/>
                  </a:cubicBezTo>
                  <a:cubicBezTo>
                    <a:pt x="56" y="146"/>
                    <a:pt x="0" y="223"/>
                    <a:pt x="27" y="257"/>
                  </a:cubicBezTo>
                  <a:cubicBezTo>
                    <a:pt x="53" y="290"/>
                    <a:pt x="287" y="385"/>
                    <a:pt x="287" y="385"/>
                  </a:cubicBezTo>
                  <a:cubicBezTo>
                    <a:pt x="287" y="385"/>
                    <a:pt x="368" y="466"/>
                    <a:pt x="378" y="547"/>
                  </a:cubicBezTo>
                  <a:cubicBezTo>
                    <a:pt x="378" y="547"/>
                    <a:pt x="387" y="663"/>
                    <a:pt x="380" y="689"/>
                  </a:cubicBezTo>
                  <a:cubicBezTo>
                    <a:pt x="373" y="716"/>
                    <a:pt x="322" y="881"/>
                    <a:pt x="332" y="906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89" name="Freeform 627"/>
            <p:cNvSpPr/>
            <p:nvPr/>
          </p:nvSpPr>
          <p:spPr>
            <a:xfrm>
              <a:off x="5476875" y="1439862"/>
              <a:ext cx="11113" cy="34925"/>
            </a:xfrm>
            <a:custGeom>
              <a:avLst/>
              <a:gdLst>
                <a:gd name="txL" fmla="*/ 0 w 3"/>
                <a:gd name="txT" fmla="*/ 0 h 9"/>
                <a:gd name="txR" fmla="*/ 3 w 3"/>
                <a:gd name="txB" fmla="*/ 9 h 9"/>
              </a:gdLst>
              <a:ahLst/>
              <a:cxnLst>
                <a:cxn ang="0">
                  <a:pos x="0" y="0"/>
                </a:cxn>
                <a:cxn ang="0">
                  <a:pos x="65534" y="65534"/>
                </a:cxn>
                <a:cxn ang="0">
                  <a:pos x="0" y="0"/>
                </a:cxn>
              </a:cxnLst>
              <a:rect l="txL" t="txT" r="txR" b="txB"/>
              <a:pathLst>
                <a:path w="3" h="9">
                  <a:moveTo>
                    <a:pt x="0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90" name="Freeform 628"/>
            <p:cNvSpPr/>
            <p:nvPr/>
          </p:nvSpPr>
          <p:spPr>
            <a:xfrm>
              <a:off x="4811713" y="606425"/>
              <a:ext cx="3175" cy="38100"/>
            </a:xfrm>
            <a:custGeom>
              <a:avLst/>
              <a:gdLst>
                <a:gd name="txL" fmla="*/ 0 w 1"/>
                <a:gd name="txT" fmla="*/ 0 h 10"/>
                <a:gd name="txR" fmla="*/ 1 w 1"/>
                <a:gd name="txB" fmla="*/ 10 h 1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91" name="Freeform 629"/>
            <p:cNvSpPr/>
            <p:nvPr/>
          </p:nvSpPr>
          <p:spPr>
            <a:xfrm>
              <a:off x="4668838" y="242887"/>
              <a:ext cx="3700463" cy="3394075"/>
            </a:xfrm>
            <a:custGeom>
              <a:avLst/>
              <a:gdLst>
                <a:gd name="txL" fmla="*/ 0 w 984"/>
                <a:gd name="txT" fmla="*/ 0 h 904"/>
                <a:gd name="txR" fmla="*/ 984 w 984"/>
                <a:gd name="txB" fmla="*/ 904 h 904"/>
              </a:gdLst>
              <a:ahLst/>
              <a:cxnLst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65534"/>
                </a:cxn>
                <a:cxn ang="0">
                  <a:pos x="65534" y="0"/>
                </a:cxn>
              </a:cxnLst>
              <a:rect l="txL" t="txT" r="txR" b="txB"/>
              <a:pathLst>
                <a:path w="984" h="904">
                  <a:moveTo>
                    <a:pt x="922" y="0"/>
                  </a:moveTo>
                  <a:cubicBezTo>
                    <a:pt x="922" y="0"/>
                    <a:pt x="898" y="5"/>
                    <a:pt x="870" y="14"/>
                  </a:cubicBezTo>
                  <a:cubicBezTo>
                    <a:pt x="892" y="29"/>
                    <a:pt x="926" y="66"/>
                    <a:pt x="926" y="66"/>
                  </a:cubicBezTo>
                  <a:cubicBezTo>
                    <a:pt x="926" y="66"/>
                    <a:pt x="832" y="29"/>
                    <a:pt x="837" y="47"/>
                  </a:cubicBezTo>
                  <a:cubicBezTo>
                    <a:pt x="920" y="107"/>
                    <a:pt x="920" y="107"/>
                    <a:pt x="920" y="107"/>
                  </a:cubicBezTo>
                  <a:cubicBezTo>
                    <a:pt x="905" y="96"/>
                    <a:pt x="858" y="65"/>
                    <a:pt x="832" y="72"/>
                  </a:cubicBezTo>
                  <a:cubicBezTo>
                    <a:pt x="832" y="72"/>
                    <a:pt x="887" y="119"/>
                    <a:pt x="917" y="123"/>
                  </a:cubicBezTo>
                  <a:cubicBezTo>
                    <a:pt x="917" y="123"/>
                    <a:pt x="829" y="109"/>
                    <a:pt x="837" y="116"/>
                  </a:cubicBezTo>
                  <a:cubicBezTo>
                    <a:pt x="864" y="168"/>
                    <a:pt x="864" y="168"/>
                    <a:pt x="864" y="168"/>
                  </a:cubicBezTo>
                  <a:cubicBezTo>
                    <a:pt x="864" y="168"/>
                    <a:pt x="930" y="192"/>
                    <a:pt x="955" y="198"/>
                  </a:cubicBezTo>
                  <a:cubicBezTo>
                    <a:pt x="863" y="182"/>
                    <a:pt x="863" y="182"/>
                    <a:pt x="863" y="182"/>
                  </a:cubicBezTo>
                  <a:cubicBezTo>
                    <a:pt x="957" y="218"/>
                    <a:pt x="957" y="218"/>
                    <a:pt x="957" y="218"/>
                  </a:cubicBezTo>
                  <a:cubicBezTo>
                    <a:pt x="957" y="218"/>
                    <a:pt x="870" y="207"/>
                    <a:pt x="827" y="168"/>
                  </a:cubicBezTo>
                  <a:cubicBezTo>
                    <a:pt x="810" y="167"/>
                    <a:pt x="757" y="168"/>
                    <a:pt x="737" y="190"/>
                  </a:cubicBezTo>
                  <a:cubicBezTo>
                    <a:pt x="737" y="190"/>
                    <a:pt x="724" y="171"/>
                    <a:pt x="718" y="178"/>
                  </a:cubicBezTo>
                  <a:cubicBezTo>
                    <a:pt x="713" y="184"/>
                    <a:pt x="690" y="180"/>
                    <a:pt x="682" y="178"/>
                  </a:cubicBezTo>
                  <a:cubicBezTo>
                    <a:pt x="682" y="178"/>
                    <a:pt x="626" y="142"/>
                    <a:pt x="611" y="156"/>
                  </a:cubicBezTo>
                  <a:cubicBezTo>
                    <a:pt x="596" y="169"/>
                    <a:pt x="542" y="134"/>
                    <a:pt x="529" y="147"/>
                  </a:cubicBezTo>
                  <a:cubicBezTo>
                    <a:pt x="529" y="147"/>
                    <a:pt x="529" y="148"/>
                    <a:pt x="530" y="150"/>
                  </a:cubicBezTo>
                  <a:cubicBezTo>
                    <a:pt x="553" y="155"/>
                    <a:pt x="591" y="165"/>
                    <a:pt x="605" y="178"/>
                  </a:cubicBezTo>
                  <a:cubicBezTo>
                    <a:pt x="623" y="193"/>
                    <a:pt x="636" y="248"/>
                    <a:pt x="588" y="290"/>
                  </a:cubicBezTo>
                  <a:cubicBezTo>
                    <a:pt x="576" y="322"/>
                    <a:pt x="549" y="365"/>
                    <a:pt x="549" y="365"/>
                  </a:cubicBezTo>
                  <a:cubicBezTo>
                    <a:pt x="549" y="365"/>
                    <a:pt x="449" y="202"/>
                    <a:pt x="438" y="162"/>
                  </a:cubicBezTo>
                  <a:cubicBezTo>
                    <a:pt x="438" y="162"/>
                    <a:pt x="395" y="149"/>
                    <a:pt x="363" y="153"/>
                  </a:cubicBezTo>
                  <a:cubicBezTo>
                    <a:pt x="400" y="219"/>
                    <a:pt x="479" y="348"/>
                    <a:pt x="540" y="350"/>
                  </a:cubicBezTo>
                  <a:cubicBezTo>
                    <a:pt x="540" y="350"/>
                    <a:pt x="502" y="359"/>
                    <a:pt x="444" y="306"/>
                  </a:cubicBezTo>
                  <a:cubicBezTo>
                    <a:pt x="387" y="253"/>
                    <a:pt x="316" y="255"/>
                    <a:pt x="316" y="255"/>
                  </a:cubicBezTo>
                  <a:cubicBezTo>
                    <a:pt x="316" y="255"/>
                    <a:pt x="266" y="133"/>
                    <a:pt x="192" y="168"/>
                  </a:cubicBezTo>
                  <a:cubicBezTo>
                    <a:pt x="192" y="168"/>
                    <a:pt x="192" y="168"/>
                    <a:pt x="192" y="168"/>
                  </a:cubicBezTo>
                  <a:cubicBezTo>
                    <a:pt x="185" y="178"/>
                    <a:pt x="184" y="190"/>
                    <a:pt x="182" y="190"/>
                  </a:cubicBezTo>
                  <a:cubicBezTo>
                    <a:pt x="178" y="188"/>
                    <a:pt x="145" y="170"/>
                    <a:pt x="99" y="190"/>
                  </a:cubicBezTo>
                  <a:cubicBezTo>
                    <a:pt x="99" y="190"/>
                    <a:pt x="91" y="151"/>
                    <a:pt x="92" y="147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4" y="142"/>
                    <a:pt x="142" y="76"/>
                    <a:pt x="154" y="47"/>
                  </a:cubicBezTo>
                  <a:cubicBezTo>
                    <a:pt x="154" y="47"/>
                    <a:pt x="131" y="33"/>
                    <a:pt x="106" y="20"/>
                  </a:cubicBezTo>
                  <a:cubicBezTo>
                    <a:pt x="78" y="42"/>
                    <a:pt x="37" y="78"/>
                    <a:pt x="38" y="91"/>
                  </a:cubicBezTo>
                  <a:cubicBezTo>
                    <a:pt x="38" y="93"/>
                    <a:pt x="38" y="95"/>
                    <a:pt x="38" y="97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09" y="78"/>
                    <a:pt x="28" y="113"/>
                    <a:pt x="14" y="135"/>
                  </a:cubicBezTo>
                  <a:cubicBezTo>
                    <a:pt x="1" y="157"/>
                    <a:pt x="5" y="218"/>
                    <a:pt x="5" y="218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31" y="213"/>
                    <a:pt x="0" y="223"/>
                    <a:pt x="5" y="234"/>
                  </a:cubicBezTo>
                  <a:cubicBezTo>
                    <a:pt x="11" y="250"/>
                    <a:pt x="37" y="234"/>
                    <a:pt x="37" y="234"/>
                  </a:cubicBezTo>
                  <a:cubicBezTo>
                    <a:pt x="37" y="234"/>
                    <a:pt x="44" y="266"/>
                    <a:pt x="63" y="277"/>
                  </a:cubicBezTo>
                  <a:cubicBezTo>
                    <a:pt x="82" y="287"/>
                    <a:pt x="191" y="328"/>
                    <a:pt x="191" y="328"/>
                  </a:cubicBezTo>
                  <a:cubicBezTo>
                    <a:pt x="191" y="328"/>
                    <a:pt x="184" y="286"/>
                    <a:pt x="173" y="270"/>
                  </a:cubicBezTo>
                  <a:cubicBezTo>
                    <a:pt x="185" y="281"/>
                    <a:pt x="208" y="304"/>
                    <a:pt x="215" y="319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3" y="259"/>
                    <a:pt x="228" y="282"/>
                    <a:pt x="232" y="309"/>
                  </a:cubicBezTo>
                  <a:cubicBezTo>
                    <a:pt x="237" y="335"/>
                    <a:pt x="263" y="216"/>
                    <a:pt x="243" y="201"/>
                  </a:cubicBezTo>
                  <a:cubicBezTo>
                    <a:pt x="222" y="187"/>
                    <a:pt x="197" y="190"/>
                    <a:pt x="197" y="190"/>
                  </a:cubicBezTo>
                  <a:cubicBezTo>
                    <a:pt x="197" y="190"/>
                    <a:pt x="213" y="170"/>
                    <a:pt x="231" y="178"/>
                  </a:cubicBezTo>
                  <a:cubicBezTo>
                    <a:pt x="249" y="185"/>
                    <a:pt x="270" y="247"/>
                    <a:pt x="272" y="268"/>
                  </a:cubicBezTo>
                  <a:cubicBezTo>
                    <a:pt x="273" y="288"/>
                    <a:pt x="461" y="358"/>
                    <a:pt x="461" y="358"/>
                  </a:cubicBezTo>
                  <a:cubicBezTo>
                    <a:pt x="461" y="358"/>
                    <a:pt x="280" y="299"/>
                    <a:pt x="272" y="325"/>
                  </a:cubicBezTo>
                  <a:cubicBezTo>
                    <a:pt x="272" y="325"/>
                    <a:pt x="486" y="362"/>
                    <a:pt x="455" y="503"/>
                  </a:cubicBezTo>
                  <a:cubicBezTo>
                    <a:pt x="455" y="503"/>
                    <a:pt x="460" y="365"/>
                    <a:pt x="265" y="375"/>
                  </a:cubicBezTo>
                  <a:cubicBezTo>
                    <a:pt x="265" y="375"/>
                    <a:pt x="323" y="421"/>
                    <a:pt x="316" y="531"/>
                  </a:cubicBezTo>
                  <a:cubicBezTo>
                    <a:pt x="309" y="642"/>
                    <a:pt x="316" y="621"/>
                    <a:pt x="316" y="621"/>
                  </a:cubicBezTo>
                  <a:cubicBezTo>
                    <a:pt x="461" y="592"/>
                    <a:pt x="461" y="592"/>
                    <a:pt x="461" y="592"/>
                  </a:cubicBezTo>
                  <a:cubicBezTo>
                    <a:pt x="316" y="633"/>
                    <a:pt x="316" y="633"/>
                    <a:pt x="316" y="633"/>
                  </a:cubicBezTo>
                  <a:cubicBezTo>
                    <a:pt x="316" y="633"/>
                    <a:pt x="306" y="724"/>
                    <a:pt x="268" y="801"/>
                  </a:cubicBezTo>
                  <a:cubicBezTo>
                    <a:pt x="257" y="847"/>
                    <a:pt x="247" y="892"/>
                    <a:pt x="252" y="904"/>
                  </a:cubicBezTo>
                  <a:cubicBezTo>
                    <a:pt x="252" y="904"/>
                    <a:pt x="291" y="867"/>
                    <a:pt x="555" y="833"/>
                  </a:cubicBezTo>
                  <a:cubicBezTo>
                    <a:pt x="555" y="833"/>
                    <a:pt x="586" y="801"/>
                    <a:pt x="590" y="785"/>
                  </a:cubicBezTo>
                  <a:cubicBezTo>
                    <a:pt x="590" y="785"/>
                    <a:pt x="615" y="822"/>
                    <a:pt x="626" y="826"/>
                  </a:cubicBezTo>
                  <a:cubicBezTo>
                    <a:pt x="636" y="830"/>
                    <a:pt x="752" y="826"/>
                    <a:pt x="755" y="844"/>
                  </a:cubicBezTo>
                  <a:cubicBezTo>
                    <a:pt x="755" y="844"/>
                    <a:pt x="716" y="652"/>
                    <a:pt x="711" y="617"/>
                  </a:cubicBezTo>
                  <a:cubicBezTo>
                    <a:pt x="710" y="612"/>
                    <a:pt x="709" y="605"/>
                    <a:pt x="708" y="597"/>
                  </a:cubicBezTo>
                  <a:cubicBezTo>
                    <a:pt x="683" y="595"/>
                    <a:pt x="659" y="592"/>
                    <a:pt x="655" y="584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5" y="528"/>
                    <a:pt x="656" y="562"/>
                    <a:pt x="670" y="571"/>
                  </a:cubicBezTo>
                  <a:cubicBezTo>
                    <a:pt x="676" y="575"/>
                    <a:pt x="690" y="577"/>
                    <a:pt x="704" y="577"/>
                  </a:cubicBezTo>
                  <a:cubicBezTo>
                    <a:pt x="694" y="521"/>
                    <a:pt x="676" y="434"/>
                    <a:pt x="676" y="434"/>
                  </a:cubicBezTo>
                  <a:cubicBezTo>
                    <a:pt x="704" y="362"/>
                    <a:pt x="704" y="362"/>
                    <a:pt x="704" y="362"/>
                  </a:cubicBezTo>
                  <a:cubicBezTo>
                    <a:pt x="704" y="362"/>
                    <a:pt x="706" y="361"/>
                    <a:pt x="710" y="360"/>
                  </a:cubicBezTo>
                  <a:cubicBezTo>
                    <a:pt x="711" y="342"/>
                    <a:pt x="715" y="319"/>
                    <a:pt x="725" y="291"/>
                  </a:cubicBezTo>
                  <a:cubicBezTo>
                    <a:pt x="725" y="291"/>
                    <a:pt x="705" y="212"/>
                    <a:pt x="714" y="201"/>
                  </a:cubicBezTo>
                  <a:cubicBezTo>
                    <a:pt x="714" y="201"/>
                    <a:pt x="720" y="255"/>
                    <a:pt x="737" y="263"/>
                  </a:cubicBezTo>
                  <a:cubicBezTo>
                    <a:pt x="755" y="305"/>
                    <a:pt x="755" y="305"/>
                    <a:pt x="755" y="305"/>
                  </a:cubicBezTo>
                  <a:cubicBezTo>
                    <a:pt x="817" y="291"/>
                    <a:pt x="817" y="291"/>
                    <a:pt x="817" y="291"/>
                  </a:cubicBezTo>
                  <a:cubicBezTo>
                    <a:pt x="817" y="291"/>
                    <a:pt x="852" y="216"/>
                    <a:pt x="844" y="200"/>
                  </a:cubicBezTo>
                  <a:cubicBezTo>
                    <a:pt x="835" y="184"/>
                    <a:pt x="852" y="203"/>
                    <a:pt x="852" y="203"/>
                  </a:cubicBezTo>
                  <a:cubicBezTo>
                    <a:pt x="852" y="203"/>
                    <a:pt x="856" y="257"/>
                    <a:pt x="854" y="303"/>
                  </a:cubicBezTo>
                  <a:cubicBezTo>
                    <a:pt x="901" y="277"/>
                    <a:pt x="975" y="234"/>
                    <a:pt x="982" y="207"/>
                  </a:cubicBezTo>
                  <a:cubicBezTo>
                    <a:pt x="983" y="205"/>
                    <a:pt x="983" y="203"/>
                    <a:pt x="984" y="201"/>
                  </a:cubicBezTo>
                  <a:cubicBezTo>
                    <a:pt x="974" y="187"/>
                    <a:pt x="951" y="150"/>
                    <a:pt x="950" y="140"/>
                  </a:cubicBezTo>
                  <a:cubicBezTo>
                    <a:pt x="948" y="126"/>
                    <a:pt x="922" y="0"/>
                    <a:pt x="922" y="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0666" name="Content Placeholder 2"/>
          <p:cNvSpPr txBox="1"/>
          <p:nvPr/>
        </p:nvSpPr>
        <p:spPr>
          <a:xfrm>
            <a:off x="1201738" y="4924425"/>
            <a:ext cx="1689100" cy="476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先其未然谓之防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70667" name="文本框 7"/>
          <p:cNvSpPr txBox="1"/>
          <p:nvPr/>
        </p:nvSpPr>
        <p:spPr>
          <a:xfrm>
            <a:off x="3744913" y="4973638"/>
            <a:ext cx="1531937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lnSpc>
                <a:spcPct val="150000"/>
              </a:lnSpc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发而止之谓其救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0668" name="文本框 8"/>
          <p:cNvSpPr txBox="1"/>
          <p:nvPr/>
        </p:nvSpPr>
        <p:spPr>
          <a:xfrm>
            <a:off x="6175375" y="4924425"/>
            <a:ext cx="1530350" cy="3984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lnSpc>
                <a:spcPct val="150000"/>
              </a:lnSpc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行而责之谓之戒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安全生产方针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706" name="直接连接符 56"/>
          <p:cNvCxnSpPr/>
          <p:nvPr/>
        </p:nvCxnSpPr>
        <p:spPr>
          <a:xfrm flipH="1">
            <a:off x="3730625" y="1747838"/>
            <a:ext cx="998538" cy="946150"/>
          </a:xfrm>
          <a:prstGeom prst="line">
            <a:avLst/>
          </a:prstGeom>
          <a:ln w="63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105" name="文本框 24"/>
          <p:cNvSpPr/>
          <p:nvPr/>
        </p:nvSpPr>
        <p:spPr>
          <a:xfrm>
            <a:off x="4487863" y="2552700"/>
            <a:ext cx="4133850" cy="103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20" b="1" i="0" u="none" strike="noStrike" kern="1200" cap="none" spc="0" normalizeH="0" baseline="0" noProof="0">
                <a:ln>
                  <a:noFill/>
                </a:ln>
                <a:solidFill>
                  <a:srgbClr val="38C4B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风险：</a:t>
            </a:r>
            <a:r>
              <a:rPr kumimoji="0" lang="zh-CN" altLang="en-US" sz="142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任何一件事情，如果客观存在着发生某种事故的可能性，不管这个可能性有多小，如果重复去做时，事故总会在某一时刻发生</a:t>
            </a:r>
            <a:endParaRPr kumimoji="0" lang="zh-CN" altLang="en-US" sz="142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0" name="文本框 24"/>
          <p:cNvSpPr/>
          <p:nvPr/>
        </p:nvSpPr>
        <p:spPr>
          <a:xfrm>
            <a:off x="4487863" y="3559175"/>
            <a:ext cx="4132263" cy="169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-134620" algn="just" defTabSz="9144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en-US" sz="142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在安全生产中，有些小的不安全行为在一次或数十次过程中也许不能导致事故。但是总维持这样终究是会发生事故的</a:t>
            </a:r>
            <a:endParaRPr kumimoji="0" lang="zh-CN" altLang="en-US" sz="142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-134620" algn="just" defTabSz="9144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"/>
              <a:defRPr/>
            </a:pPr>
            <a:r>
              <a:rPr kumimoji="0" lang="zh-CN" altLang="en-US" sz="142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及时发现并纠正不安全行为是避免事故发生最为重要的工作</a:t>
            </a:r>
            <a:endParaRPr kumimoji="0" lang="zh-CN" altLang="en-US" sz="142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1488" y="1984375"/>
            <a:ext cx="8201025" cy="374650"/>
          </a:xfrm>
          <a:prstGeom prst="rect">
            <a:avLst/>
          </a:prstGeom>
          <a:solidFill>
            <a:srgbClr val="4B91CF"/>
          </a:solidFill>
          <a:ln w="25400" cap="flat" cmpd="sng" algn="ctr">
            <a:noFill/>
            <a:prstDash val="solid"/>
          </a:ln>
          <a:effectLst/>
        </p:spPr>
        <p:style>
          <a:lnRef idx="2">
            <a:srgbClr val="4F81BD">
              <a:shade val="50000"/>
            </a:srgbClr>
          </a:lnRef>
          <a:fillRef idx="1">
            <a:srgbClr val="4F81BD"/>
          </a:fillRef>
          <a:effectRef idx="0">
            <a:srgbClr val="4F81BD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45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283" name="TextBox 27"/>
          <p:cNvSpPr txBox="1"/>
          <p:nvPr/>
        </p:nvSpPr>
        <p:spPr>
          <a:xfrm>
            <a:off x="3852863" y="1931988"/>
            <a:ext cx="2417762" cy="417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zh-CN" sz="1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墨 菲 定 律</a:t>
            </a:r>
            <a:endParaRPr lang="zh-CN" altLang="zh-CN" sz="1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72711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013" y="2681288"/>
            <a:ext cx="3884612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直角三角形 6"/>
          <p:cNvSpPr/>
          <p:nvPr/>
        </p:nvSpPr>
        <p:spPr>
          <a:xfrm rot="5400000">
            <a:off x="474663" y="2681288"/>
            <a:ext cx="161925" cy="161925"/>
          </a:xfrm>
          <a:prstGeom prst="rtTriangle">
            <a:avLst/>
          </a:prstGeom>
          <a:solidFill>
            <a:srgbClr val="38C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墨菲定律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8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44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8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bldLvl="0"/>
      <p:bldP spid="10" grpId="0" bldLvl="0"/>
      <p:bldP spid="27" grpId="0" bldLvl="0" animBg="1"/>
      <p:bldP spid="2252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平行四边形 27"/>
          <p:cNvSpPr/>
          <p:nvPr/>
        </p:nvSpPr>
        <p:spPr>
          <a:xfrm flipV="1">
            <a:off x="2501900" y="5133975"/>
            <a:ext cx="1144588" cy="401638"/>
          </a:xfrm>
          <a:prstGeom prst="parallelogram">
            <a:avLst>
              <a:gd name="adj" fmla="val 104337"/>
            </a:avLst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9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9" name="平行四边形 28"/>
          <p:cNvSpPr/>
          <p:nvPr/>
        </p:nvSpPr>
        <p:spPr>
          <a:xfrm flipH="1" flipV="1">
            <a:off x="5505450" y="5133975"/>
            <a:ext cx="1143000" cy="401638"/>
          </a:xfrm>
          <a:prstGeom prst="parallelogram">
            <a:avLst>
              <a:gd name="adj" fmla="val 104337"/>
            </a:avLst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9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30" name="平行四边形 29"/>
          <p:cNvSpPr/>
          <p:nvPr/>
        </p:nvSpPr>
        <p:spPr>
          <a:xfrm flipH="1">
            <a:off x="5505450" y="2085975"/>
            <a:ext cx="1143000" cy="401638"/>
          </a:xfrm>
          <a:prstGeom prst="parallelogram">
            <a:avLst>
              <a:gd name="adj" fmla="val 104337"/>
            </a:avLst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9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31" name="平行四边形 30"/>
          <p:cNvSpPr/>
          <p:nvPr/>
        </p:nvSpPr>
        <p:spPr>
          <a:xfrm>
            <a:off x="2501900" y="2085975"/>
            <a:ext cx="1144588" cy="401638"/>
          </a:xfrm>
          <a:prstGeom prst="parallelogram">
            <a:avLst>
              <a:gd name="adj" fmla="val 104337"/>
            </a:avLst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9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6050" y="2408238"/>
            <a:ext cx="3227388" cy="87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8" name="组合 57"/>
          <p:cNvGrpSpPr/>
          <p:nvPr/>
        </p:nvGrpSpPr>
        <p:grpSpPr>
          <a:xfrm>
            <a:off x="2926407" y="2071676"/>
            <a:ext cx="1599915" cy="1423732"/>
            <a:chOff x="1709047" y="2215012"/>
            <a:chExt cx="2143014" cy="1907022"/>
          </a:xfrm>
          <a:solidFill>
            <a:srgbClr val="38C4B8"/>
          </a:solidFill>
        </p:grpSpPr>
        <p:sp>
          <p:nvSpPr>
            <p:cNvPr id="59" name="右箭头 58"/>
            <p:cNvSpPr/>
            <p:nvPr/>
          </p:nvSpPr>
          <p:spPr>
            <a:xfrm rot="2700000">
              <a:off x="2209019" y="2478992"/>
              <a:ext cx="1907022" cy="1379061"/>
            </a:xfrm>
            <a:prstGeom prst="rightArrow">
              <a:avLst>
                <a:gd name="adj1" fmla="val 52799"/>
                <a:gd name="adj2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因果性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等腰三角形 59"/>
            <p:cNvSpPr/>
            <p:nvPr/>
          </p:nvSpPr>
          <p:spPr>
            <a:xfrm rot="10800000">
              <a:off x="1709047" y="2234505"/>
              <a:ext cx="1030535" cy="517160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95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88" y="2408238"/>
            <a:ext cx="3214687" cy="904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2" name="组合 61"/>
          <p:cNvGrpSpPr/>
          <p:nvPr/>
        </p:nvGrpSpPr>
        <p:grpSpPr>
          <a:xfrm flipH="1">
            <a:off x="4635383" y="2071676"/>
            <a:ext cx="1589437" cy="1423732"/>
            <a:chOff x="1709047" y="2215012"/>
            <a:chExt cx="2128979" cy="1907022"/>
          </a:xfrm>
          <a:solidFill>
            <a:srgbClr val="275384"/>
          </a:solidFill>
        </p:grpSpPr>
        <p:sp>
          <p:nvSpPr>
            <p:cNvPr id="63" name="右箭头 62"/>
            <p:cNvSpPr/>
            <p:nvPr/>
          </p:nvSpPr>
          <p:spPr>
            <a:xfrm rot="2700000">
              <a:off x="2194985" y="2478992"/>
              <a:ext cx="1907022" cy="1379061"/>
            </a:xfrm>
            <a:prstGeom prst="rightArrow">
              <a:avLst>
                <a:gd name="adj1" fmla="val 52799"/>
                <a:gd name="adj2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9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随机性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800000">
              <a:off x="1709047" y="2234505"/>
              <a:ext cx="1030535" cy="517160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95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0" y="5126038"/>
            <a:ext cx="3227388" cy="87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6" name="组合 65"/>
          <p:cNvGrpSpPr/>
          <p:nvPr/>
        </p:nvGrpSpPr>
        <p:grpSpPr>
          <a:xfrm flipV="1">
            <a:off x="2926407" y="4118680"/>
            <a:ext cx="1589127" cy="1423731"/>
            <a:chOff x="1709047" y="2214920"/>
            <a:chExt cx="2128562" cy="1907022"/>
          </a:xfrm>
          <a:solidFill>
            <a:srgbClr val="4B91CF"/>
          </a:solidFill>
        </p:grpSpPr>
        <p:sp>
          <p:nvSpPr>
            <p:cNvPr id="67" name="右箭头 66"/>
            <p:cNvSpPr/>
            <p:nvPr/>
          </p:nvSpPr>
          <p:spPr>
            <a:xfrm rot="2700000" flipV="1">
              <a:off x="2194698" y="2479031"/>
              <a:ext cx="1907022" cy="1378800"/>
            </a:xfrm>
            <a:prstGeom prst="rightArrow">
              <a:avLst>
                <a:gd name="adj1" fmla="val 52799"/>
                <a:gd name="adj2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9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    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潜伏性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rot="10800000">
              <a:off x="1709047" y="2234505"/>
              <a:ext cx="1030535" cy="517160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95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69" name="图片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888" y="5126038"/>
            <a:ext cx="3214687" cy="904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3" name="组合 32"/>
          <p:cNvGrpSpPr/>
          <p:nvPr/>
        </p:nvGrpSpPr>
        <p:grpSpPr>
          <a:xfrm flipH="1" flipV="1">
            <a:off x="4637821" y="4126421"/>
            <a:ext cx="1586999" cy="1423731"/>
            <a:chOff x="1709047" y="2214919"/>
            <a:chExt cx="2125713" cy="1907022"/>
          </a:xfrm>
          <a:solidFill>
            <a:schemeClr val="bg2">
              <a:lumMod val="50000"/>
            </a:schemeClr>
          </a:solidFill>
        </p:grpSpPr>
        <p:sp>
          <p:nvSpPr>
            <p:cNvPr id="71" name="右箭头 70"/>
            <p:cNvSpPr/>
            <p:nvPr/>
          </p:nvSpPr>
          <p:spPr>
            <a:xfrm rot="13500000" flipH="1">
              <a:off x="2191849" y="2479030"/>
              <a:ext cx="1907022" cy="1378800"/>
            </a:xfrm>
            <a:prstGeom prst="rightArrow">
              <a:avLst>
                <a:gd name="adj1" fmla="val 52799"/>
                <a:gd name="adj2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rPr>
                <a:t>可预防性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" name="等腰三角形 71"/>
            <p:cNvSpPr/>
            <p:nvPr/>
          </p:nvSpPr>
          <p:spPr>
            <a:xfrm rot="10800000">
              <a:off x="1709047" y="2234505"/>
              <a:ext cx="1030535" cy="517160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95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993775" y="2503488"/>
            <a:ext cx="2636838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ct val="150000"/>
              </a:lnSpc>
              <a:spcBef>
                <a:spcPts val="450"/>
              </a:spcBef>
              <a:buNone/>
            </a:pPr>
            <a:r>
              <a:rPr lang="zh-CN" altLang="en-US" sz="1400" b="1" dirty="0">
                <a:solidFill>
                  <a:srgbClr val="595959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事故的因果性指事故是由相互联系的多种因素共同作用的结果</a:t>
            </a:r>
            <a:endParaRPr lang="zh-CN" altLang="en-US" sz="1400" b="1" dirty="0">
              <a:solidFill>
                <a:srgbClr val="595959"/>
              </a:solidFill>
              <a:latin typeface="微软雅黑" panose="020B0503020204020204" pitchFamily="34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5716588" y="2522538"/>
            <a:ext cx="2414588" cy="106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l" defTabSz="914400" rtl="0" eaLnBrk="0" fontAlgn="auto" latinLnBrk="0" hangingPunct="0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事故的随机性是指事故发生的时间、地点、事故后果的严重程度是偶然的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020763" y="3721418"/>
            <a:ext cx="25527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ct val="150000"/>
              </a:lnSpc>
              <a:spcBef>
                <a:spcPts val="450"/>
              </a:spcBef>
              <a:buNone/>
            </a:pPr>
            <a:r>
              <a:rPr lang="zh-CN" altLang="en-US" sz="1400" b="1" dirty="0">
                <a:solidFill>
                  <a:srgbClr val="595959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事故发生之前，系统所处的状态是不稳定的，也就是存在着事故隐。如果这时有一触发因素出现，就会导致事故的发生</a:t>
            </a:r>
            <a:endParaRPr lang="zh-CN" altLang="en-US" sz="1400" b="1" dirty="0">
              <a:solidFill>
                <a:srgbClr val="595959"/>
              </a:solidFill>
              <a:latin typeface="微软雅黑" panose="020B0503020204020204" pitchFamily="34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791200" y="3843655"/>
            <a:ext cx="2339975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1" indent="0" defTabSz="914400">
              <a:lnSpc>
                <a:spcPct val="150000"/>
              </a:lnSpc>
              <a:spcBef>
                <a:spcPts val="450"/>
              </a:spcBef>
              <a:buNone/>
            </a:pPr>
            <a:r>
              <a:rPr lang="zh-CN" altLang="en-US" sz="1400" b="1" dirty="0">
                <a:solidFill>
                  <a:srgbClr val="595959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任何事故采取正确的预防措施，可以防止的。认识到这一特性，对防止伤亡事故发生有促进作用</a:t>
            </a:r>
            <a:endParaRPr lang="zh-CN" altLang="en-US" sz="1400" b="1" dirty="0">
              <a:solidFill>
                <a:srgbClr val="595959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810000" y="3390900"/>
            <a:ext cx="1625600" cy="8680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3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宋体" panose="02010600030101010101" pitchFamily="2" charset="-122"/>
              </a:rPr>
              <a:t>事故发生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0" marR="0" lvl="0" indent="0" algn="ctr" defTabSz="914400" rtl="0" eaLnBrk="0" fontAlgn="auto" latinLnBrk="0" hangingPunct="0">
              <a:lnSpc>
                <a:spcPct val="13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宋体" panose="02010600030101010101" pitchFamily="2" charset="-122"/>
              </a:rPr>
              <a:t>特性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事故特性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99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99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99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99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849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349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849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349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4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4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9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73" grpId="0"/>
      <p:bldP spid="74" grpId="0"/>
      <p:bldP spid="75" grpId="0"/>
      <p:bldP spid="76" grpId="0"/>
      <p:bldP spid="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组合 1"/>
          <p:cNvGrpSpPr/>
          <p:nvPr/>
        </p:nvGrpSpPr>
        <p:grpSpPr>
          <a:xfrm>
            <a:off x="601663" y="2093913"/>
            <a:ext cx="5461000" cy="3370262"/>
            <a:chOff x="7670" y="2810"/>
            <a:chExt cx="11468" cy="7078"/>
          </a:xfrm>
        </p:grpSpPr>
        <p:grpSp>
          <p:nvGrpSpPr>
            <p:cNvPr id="76805" name="Group 3"/>
            <p:cNvGrpSpPr/>
            <p:nvPr/>
          </p:nvGrpSpPr>
          <p:grpSpPr>
            <a:xfrm>
              <a:off x="10868" y="7837"/>
              <a:ext cx="8270" cy="2051"/>
              <a:chOff x="1702" y="3062"/>
              <a:chExt cx="3855" cy="867"/>
            </a:xfrm>
          </p:grpSpPr>
          <p:sp>
            <p:nvSpPr>
              <p:cNvPr id="31747" name="Freeform 4"/>
              <p:cNvSpPr/>
              <p:nvPr/>
            </p:nvSpPr>
            <p:spPr>
              <a:xfrm>
                <a:off x="4876" y="3062"/>
                <a:ext cx="681" cy="865"/>
              </a:xfrm>
              <a:custGeom>
                <a:avLst/>
                <a:gdLst/>
                <a:ahLst/>
                <a:cxnLst>
                  <a:cxn ang="0">
                    <a:pos x="28" y="77"/>
                  </a:cxn>
                  <a:cxn ang="0">
                    <a:pos x="0" y="33"/>
                  </a:cxn>
                  <a:cxn ang="0">
                    <a:pos x="26" y="0"/>
                  </a:cxn>
                  <a:cxn ang="0">
                    <a:pos x="60" y="38"/>
                  </a:cxn>
                  <a:cxn ang="0">
                    <a:pos x="28" y="77"/>
                  </a:cxn>
                </a:cxnLst>
                <a:rect l="0" t="0" r="0" b="0"/>
                <a:pathLst>
                  <a:path w="847" h="1079">
                    <a:moveTo>
                      <a:pt x="399" y="1078"/>
                    </a:moveTo>
                    <a:lnTo>
                      <a:pt x="0" y="459"/>
                    </a:lnTo>
                    <a:lnTo>
                      <a:pt x="374" y="0"/>
                    </a:lnTo>
                    <a:lnTo>
                      <a:pt x="846" y="536"/>
                    </a:lnTo>
                    <a:lnTo>
                      <a:pt x="399" y="1078"/>
                    </a:lnTo>
                  </a:path>
                </a:pathLst>
              </a:custGeom>
              <a:solidFill>
                <a:srgbClr val="353636"/>
              </a:solidFill>
              <a:ln w="12700"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748" name="Freeform 5"/>
              <p:cNvSpPr/>
              <p:nvPr/>
            </p:nvSpPr>
            <p:spPr>
              <a:xfrm>
                <a:off x="2009" y="3062"/>
                <a:ext cx="3169" cy="369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256" y="33"/>
                  </a:cxn>
                  <a:cxn ang="0">
                    <a:pos x="283" y="0"/>
                  </a:cxn>
                  <a:cxn ang="0">
                    <a:pos x="36" y="0"/>
                  </a:cxn>
                  <a:cxn ang="0">
                    <a:pos x="0" y="33"/>
                  </a:cxn>
                </a:cxnLst>
                <a:rect l="0" t="0" r="0" b="0"/>
                <a:pathLst>
                  <a:path w="3947" h="460">
                    <a:moveTo>
                      <a:pt x="0" y="459"/>
                    </a:moveTo>
                    <a:lnTo>
                      <a:pt x="3573" y="459"/>
                    </a:lnTo>
                    <a:lnTo>
                      <a:pt x="3946" y="0"/>
                    </a:lnTo>
                    <a:lnTo>
                      <a:pt x="505" y="0"/>
                    </a:lnTo>
                    <a:lnTo>
                      <a:pt x="0" y="459"/>
                    </a:lnTo>
                  </a:path>
                </a:pathLst>
              </a:custGeom>
              <a:solidFill>
                <a:srgbClr val="353636"/>
              </a:solidFill>
              <a:ln w="12700"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749" name="Freeform 6"/>
              <p:cNvSpPr/>
              <p:nvPr/>
            </p:nvSpPr>
            <p:spPr>
              <a:xfrm>
                <a:off x="1702" y="3429"/>
                <a:ext cx="3498" cy="50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3" y="0"/>
                  </a:cxn>
                  <a:cxn ang="0">
                    <a:pos x="311" y="44"/>
                  </a:cxn>
                  <a:cxn ang="0">
                    <a:pos x="0" y="44"/>
                  </a:cxn>
                  <a:cxn ang="0">
                    <a:pos x="28" y="0"/>
                  </a:cxn>
                </a:cxnLst>
                <a:rect l="0" t="0" r="0" b="0"/>
                <a:pathLst>
                  <a:path w="4357" h="623">
                    <a:moveTo>
                      <a:pt x="383" y="0"/>
                    </a:moveTo>
                    <a:lnTo>
                      <a:pt x="3954" y="0"/>
                    </a:lnTo>
                    <a:lnTo>
                      <a:pt x="4356" y="622"/>
                    </a:lnTo>
                    <a:lnTo>
                      <a:pt x="0" y="622"/>
                    </a:lnTo>
                    <a:lnTo>
                      <a:pt x="383" y="0"/>
                    </a:lnTo>
                  </a:path>
                </a:pathLst>
              </a:custGeom>
              <a:solidFill>
                <a:srgbClr val="353636"/>
              </a:solidFill>
              <a:ln w="12700"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6806" name="Group 7"/>
            <p:cNvGrpSpPr/>
            <p:nvPr/>
          </p:nvGrpSpPr>
          <p:grpSpPr>
            <a:xfrm>
              <a:off x="11674" y="6588"/>
              <a:ext cx="6552" cy="1851"/>
              <a:chOff x="2069" y="2572"/>
              <a:chExt cx="3054" cy="784"/>
            </a:xfrm>
          </p:grpSpPr>
          <p:sp>
            <p:nvSpPr>
              <p:cNvPr id="31751" name="Freeform 8"/>
              <p:cNvSpPr/>
              <p:nvPr/>
            </p:nvSpPr>
            <p:spPr>
              <a:xfrm>
                <a:off x="4521" y="2572"/>
                <a:ext cx="600" cy="784"/>
              </a:xfrm>
              <a:custGeom>
                <a:avLst/>
                <a:gdLst/>
                <a:ahLst/>
                <a:cxnLst>
                  <a:cxn ang="0">
                    <a:pos x="28" y="70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54" y="39"/>
                  </a:cxn>
                  <a:cxn ang="0">
                    <a:pos x="28" y="70"/>
                  </a:cxn>
                </a:cxnLst>
                <a:rect l="0" t="0" r="0" b="0"/>
                <a:pathLst>
                  <a:path w="749" h="977">
                    <a:moveTo>
                      <a:pt x="382" y="976"/>
                    </a:moveTo>
                    <a:lnTo>
                      <a:pt x="0" y="342"/>
                    </a:lnTo>
                    <a:lnTo>
                      <a:pt x="280" y="0"/>
                    </a:lnTo>
                    <a:lnTo>
                      <a:pt x="748" y="538"/>
                    </a:lnTo>
                    <a:lnTo>
                      <a:pt x="382" y="976"/>
                    </a:lnTo>
                  </a:path>
                </a:pathLst>
              </a:custGeom>
              <a:solidFill>
                <a:srgbClr val="777777"/>
              </a:solidFill>
              <a:ln w="12700"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752" name="Freeform 9"/>
              <p:cNvSpPr/>
              <p:nvPr/>
            </p:nvSpPr>
            <p:spPr>
              <a:xfrm>
                <a:off x="2370" y="2572"/>
                <a:ext cx="2373" cy="27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93" y="24"/>
                  </a:cxn>
                  <a:cxn ang="0">
                    <a:pos x="213" y="0"/>
                  </a:cxn>
                  <a:cxn ang="0">
                    <a:pos x="38" y="1"/>
                  </a:cxn>
                  <a:cxn ang="0">
                    <a:pos x="0" y="24"/>
                  </a:cxn>
                </a:cxnLst>
                <a:rect l="0" t="0" r="0" b="0"/>
                <a:pathLst>
                  <a:path w="2964" h="344">
                    <a:moveTo>
                      <a:pt x="0" y="343"/>
                    </a:moveTo>
                    <a:lnTo>
                      <a:pt x="2684" y="343"/>
                    </a:lnTo>
                    <a:lnTo>
                      <a:pt x="2963" y="0"/>
                    </a:lnTo>
                    <a:lnTo>
                      <a:pt x="531" y="1"/>
                    </a:lnTo>
                    <a:lnTo>
                      <a:pt x="0" y="343"/>
                    </a:lnTo>
                  </a:path>
                </a:pathLst>
              </a:custGeom>
              <a:solidFill>
                <a:srgbClr val="777777"/>
              </a:solidFill>
              <a:ln w="12700"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753" name="Freeform 10"/>
              <p:cNvSpPr/>
              <p:nvPr/>
            </p:nvSpPr>
            <p:spPr>
              <a:xfrm>
                <a:off x="2069" y="2847"/>
                <a:ext cx="2763" cy="507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245" y="46"/>
                  </a:cxn>
                  <a:cxn ang="0">
                    <a:pos x="218" y="0"/>
                  </a:cxn>
                  <a:cxn ang="0">
                    <a:pos x="26" y="0"/>
                  </a:cxn>
                  <a:cxn ang="0">
                    <a:pos x="0" y="46"/>
                  </a:cxn>
                </a:cxnLst>
                <a:rect l="0" t="0" r="0" b="0"/>
                <a:pathLst>
                  <a:path w="3443" h="634">
                    <a:moveTo>
                      <a:pt x="0" y="633"/>
                    </a:moveTo>
                    <a:lnTo>
                      <a:pt x="3442" y="633"/>
                    </a:lnTo>
                    <a:lnTo>
                      <a:pt x="3060" y="0"/>
                    </a:lnTo>
                    <a:lnTo>
                      <a:pt x="377" y="0"/>
                    </a:lnTo>
                    <a:lnTo>
                      <a:pt x="0" y="633"/>
                    </a:lnTo>
                  </a:path>
                </a:pathLst>
              </a:custGeom>
              <a:solidFill>
                <a:srgbClr val="777777"/>
              </a:solidFill>
              <a:ln w="12700"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4581" name="Group 11"/>
            <p:cNvGrpSpPr/>
            <p:nvPr/>
          </p:nvGrpSpPr>
          <p:grpSpPr>
            <a:xfrm>
              <a:off x="12448" y="5366"/>
              <a:ext cx="4873" cy="1610"/>
              <a:chOff x="2422" y="2087"/>
              <a:chExt cx="2271" cy="681"/>
            </a:xfrm>
            <a:solidFill>
              <a:srgbClr val="275384"/>
            </a:solidFill>
          </p:grpSpPr>
          <p:sp>
            <p:nvSpPr>
              <p:cNvPr id="31755" name="Freeform 12"/>
              <p:cNvSpPr/>
              <p:nvPr/>
            </p:nvSpPr>
            <p:spPr>
              <a:xfrm>
                <a:off x="4167" y="2087"/>
                <a:ext cx="526" cy="681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8" y="60"/>
                  </a:cxn>
                  <a:cxn ang="0">
                    <a:pos x="47" y="38"/>
                  </a:cxn>
                  <a:cxn ang="0">
                    <a:pos x="14" y="0"/>
                  </a:cxn>
                  <a:cxn ang="0">
                    <a:pos x="0" y="16"/>
                  </a:cxn>
                </a:cxnLst>
                <a:rect l="0" t="0" r="0" b="0"/>
                <a:pathLst>
                  <a:path w="655" h="849">
                    <a:moveTo>
                      <a:pt x="0" y="230"/>
                    </a:moveTo>
                    <a:lnTo>
                      <a:pt x="387" y="848"/>
                    </a:lnTo>
                    <a:lnTo>
                      <a:pt x="654" y="531"/>
                    </a:lnTo>
                    <a:lnTo>
                      <a:pt x="188" y="0"/>
                    </a:lnTo>
                    <a:lnTo>
                      <a:pt x="0" y="230"/>
                    </a:lnTo>
                  </a:path>
                </a:pathLst>
              </a:custGeom>
              <a:grpFill/>
              <a:ln w="12700"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756" name="Freeform 13"/>
              <p:cNvSpPr/>
              <p:nvPr/>
            </p:nvSpPr>
            <p:spPr>
              <a:xfrm>
                <a:off x="2728" y="2087"/>
                <a:ext cx="1589" cy="18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28" y="16"/>
                  </a:cxn>
                  <a:cxn ang="0">
                    <a:pos x="141" y="0"/>
                  </a:cxn>
                  <a:cxn ang="0">
                    <a:pos x="35" y="0"/>
                  </a:cxn>
                  <a:cxn ang="0">
                    <a:pos x="0" y="16"/>
                  </a:cxn>
                </a:cxnLst>
                <a:rect l="0" t="0" r="0" b="0"/>
                <a:pathLst>
                  <a:path w="1980" h="229">
                    <a:moveTo>
                      <a:pt x="0" y="228"/>
                    </a:moveTo>
                    <a:lnTo>
                      <a:pt x="1791" y="228"/>
                    </a:lnTo>
                    <a:lnTo>
                      <a:pt x="1979" y="0"/>
                    </a:lnTo>
                    <a:lnTo>
                      <a:pt x="500" y="0"/>
                    </a:lnTo>
                    <a:lnTo>
                      <a:pt x="0" y="228"/>
                    </a:lnTo>
                  </a:path>
                </a:pathLst>
              </a:custGeom>
              <a:grpFill/>
              <a:ln w="12700"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757" name="Freeform 14"/>
              <p:cNvSpPr/>
              <p:nvPr/>
            </p:nvSpPr>
            <p:spPr>
              <a:xfrm>
                <a:off x="2422" y="2270"/>
                <a:ext cx="2056" cy="49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84" y="44"/>
                  </a:cxn>
                  <a:cxn ang="0">
                    <a:pos x="155" y="0"/>
                  </a:cxn>
                  <a:cxn ang="0">
                    <a:pos x="28" y="0"/>
                  </a:cxn>
                  <a:cxn ang="0">
                    <a:pos x="0" y="44"/>
                  </a:cxn>
                </a:cxnLst>
                <a:rect l="0" t="0" r="0" b="0"/>
                <a:pathLst>
                  <a:path w="2561" h="621">
                    <a:moveTo>
                      <a:pt x="0" y="620"/>
                    </a:moveTo>
                    <a:lnTo>
                      <a:pt x="2560" y="620"/>
                    </a:lnTo>
                    <a:lnTo>
                      <a:pt x="2172" y="0"/>
                    </a:lnTo>
                    <a:lnTo>
                      <a:pt x="382" y="0"/>
                    </a:lnTo>
                    <a:lnTo>
                      <a:pt x="0" y="620"/>
                    </a:lnTo>
                  </a:path>
                </a:pathLst>
              </a:custGeom>
              <a:grpFill/>
              <a:ln w="12700"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4582" name="Group 15"/>
            <p:cNvGrpSpPr/>
            <p:nvPr/>
          </p:nvGrpSpPr>
          <p:grpSpPr>
            <a:xfrm>
              <a:off x="13235" y="4132"/>
              <a:ext cx="3175" cy="1401"/>
              <a:chOff x="2780" y="1595"/>
              <a:chExt cx="1481" cy="593"/>
            </a:xfrm>
            <a:solidFill>
              <a:srgbClr val="4B91CF"/>
            </a:solidFill>
          </p:grpSpPr>
          <p:sp>
            <p:nvSpPr>
              <p:cNvPr id="31759" name="Freeform 16"/>
              <p:cNvSpPr/>
              <p:nvPr/>
            </p:nvSpPr>
            <p:spPr>
              <a:xfrm>
                <a:off x="3808" y="1595"/>
                <a:ext cx="453" cy="593"/>
              </a:xfrm>
              <a:custGeom>
                <a:avLst/>
                <a:gdLst/>
                <a:ahLst/>
                <a:cxnLst>
                  <a:cxn ang="0">
                    <a:pos x="28" y="54"/>
                  </a:cxn>
                  <a:cxn ang="0">
                    <a:pos x="41" y="38"/>
                  </a:cxn>
                  <a:cxn ang="0">
                    <a:pos x="7" y="0"/>
                  </a:cxn>
                  <a:cxn ang="0">
                    <a:pos x="0" y="8"/>
                  </a:cxn>
                  <a:cxn ang="0">
                    <a:pos x="28" y="54"/>
                  </a:cxn>
                </a:cxnLst>
                <a:rect l="0" t="0" r="0" b="0"/>
                <a:pathLst>
                  <a:path w="564" h="738">
                    <a:moveTo>
                      <a:pt x="385" y="737"/>
                    </a:moveTo>
                    <a:lnTo>
                      <a:pt x="563" y="527"/>
                    </a:lnTo>
                    <a:lnTo>
                      <a:pt x="97" y="0"/>
                    </a:lnTo>
                    <a:lnTo>
                      <a:pt x="0" y="111"/>
                    </a:lnTo>
                    <a:lnTo>
                      <a:pt x="385" y="737"/>
                    </a:lnTo>
                  </a:path>
                </a:pathLst>
              </a:custGeom>
              <a:grpFill/>
              <a:ln w="12700"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760" name="Freeform 17"/>
              <p:cNvSpPr/>
              <p:nvPr/>
            </p:nvSpPr>
            <p:spPr>
              <a:xfrm>
                <a:off x="3092" y="1595"/>
                <a:ext cx="793" cy="8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4" y="8"/>
                  </a:cxn>
                  <a:cxn ang="0">
                    <a:pos x="71" y="0"/>
                  </a:cxn>
                  <a:cxn ang="0">
                    <a:pos x="22" y="0"/>
                  </a:cxn>
                  <a:cxn ang="0">
                    <a:pos x="0" y="8"/>
                  </a:cxn>
                </a:cxnLst>
                <a:rect l="0" t="0" r="0" b="0"/>
                <a:pathLst>
                  <a:path w="987" h="110">
                    <a:moveTo>
                      <a:pt x="0" y="109"/>
                    </a:moveTo>
                    <a:lnTo>
                      <a:pt x="889" y="109"/>
                    </a:lnTo>
                    <a:lnTo>
                      <a:pt x="986" y="0"/>
                    </a:lnTo>
                    <a:lnTo>
                      <a:pt x="308" y="0"/>
                    </a:lnTo>
                    <a:lnTo>
                      <a:pt x="0" y="109"/>
                    </a:lnTo>
                  </a:path>
                </a:pathLst>
              </a:custGeom>
              <a:grpFill/>
              <a:ln w="12700"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761" name="Freeform 18"/>
              <p:cNvSpPr/>
              <p:nvPr/>
            </p:nvSpPr>
            <p:spPr>
              <a:xfrm>
                <a:off x="2780" y="1683"/>
                <a:ext cx="1339" cy="505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119" y="46"/>
                  </a:cxn>
                  <a:cxn ang="0">
                    <a:pos x="91" y="0"/>
                  </a:cxn>
                  <a:cxn ang="0">
                    <a:pos x="27" y="0"/>
                  </a:cxn>
                  <a:cxn ang="0">
                    <a:pos x="0" y="46"/>
                  </a:cxn>
                </a:cxnLst>
                <a:rect l="0" t="0" r="0" b="0"/>
                <a:pathLst>
                  <a:path w="1669" h="629">
                    <a:moveTo>
                      <a:pt x="0" y="628"/>
                    </a:moveTo>
                    <a:lnTo>
                      <a:pt x="1668" y="628"/>
                    </a:lnTo>
                    <a:lnTo>
                      <a:pt x="1281" y="0"/>
                    </a:lnTo>
                    <a:lnTo>
                      <a:pt x="388" y="0"/>
                    </a:lnTo>
                    <a:lnTo>
                      <a:pt x="0" y="628"/>
                    </a:lnTo>
                  </a:path>
                </a:pathLst>
              </a:custGeom>
              <a:grpFill/>
              <a:ln w="12700"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4583" name="Group 19"/>
            <p:cNvGrpSpPr/>
            <p:nvPr/>
          </p:nvGrpSpPr>
          <p:grpSpPr>
            <a:xfrm>
              <a:off x="14014" y="2810"/>
              <a:ext cx="1488" cy="1187"/>
              <a:chOff x="3136" y="1104"/>
              <a:chExt cx="693" cy="502"/>
            </a:xfrm>
            <a:solidFill>
              <a:srgbClr val="38C4B8"/>
            </a:solidFill>
          </p:grpSpPr>
          <p:sp>
            <p:nvSpPr>
              <p:cNvPr id="31763" name="Freeform 20"/>
              <p:cNvSpPr/>
              <p:nvPr/>
            </p:nvSpPr>
            <p:spPr>
              <a:xfrm>
                <a:off x="3446" y="1104"/>
                <a:ext cx="383" cy="502"/>
              </a:xfrm>
              <a:custGeom>
                <a:avLst/>
                <a:gdLst/>
                <a:ahLst/>
                <a:cxnLst>
                  <a:cxn ang="0">
                    <a:pos x="28" y="45"/>
                  </a:cxn>
                  <a:cxn ang="0">
                    <a:pos x="35" y="38"/>
                  </a:cxn>
                  <a:cxn ang="0">
                    <a:pos x="0" y="0"/>
                  </a:cxn>
                  <a:cxn ang="0">
                    <a:pos x="28" y="45"/>
                  </a:cxn>
                </a:cxnLst>
                <a:rect l="0" t="0" r="0" b="0"/>
                <a:pathLst>
                  <a:path w="477" h="625">
                    <a:moveTo>
                      <a:pt x="387" y="624"/>
                    </a:moveTo>
                    <a:lnTo>
                      <a:pt x="476" y="527"/>
                    </a:lnTo>
                    <a:lnTo>
                      <a:pt x="0" y="0"/>
                    </a:lnTo>
                    <a:lnTo>
                      <a:pt x="387" y="624"/>
                    </a:lnTo>
                  </a:path>
                </a:pathLst>
              </a:custGeom>
              <a:grpFill/>
              <a:ln w="12700"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764" name="Freeform 21"/>
              <p:cNvSpPr/>
              <p:nvPr/>
            </p:nvSpPr>
            <p:spPr>
              <a:xfrm>
                <a:off x="3136" y="1104"/>
                <a:ext cx="621" cy="50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55" y="45"/>
                  </a:cxn>
                  <a:cxn ang="0">
                    <a:pos x="28" y="0"/>
                  </a:cxn>
                  <a:cxn ang="0">
                    <a:pos x="0" y="45"/>
                  </a:cxn>
                </a:cxnLst>
                <a:rect l="0" t="0" r="0" b="0"/>
                <a:pathLst>
                  <a:path w="773" h="625">
                    <a:moveTo>
                      <a:pt x="0" y="624"/>
                    </a:moveTo>
                    <a:lnTo>
                      <a:pt x="772" y="624"/>
                    </a:lnTo>
                    <a:lnTo>
                      <a:pt x="387" y="0"/>
                    </a:lnTo>
                    <a:lnTo>
                      <a:pt x="0" y="624"/>
                    </a:lnTo>
                  </a:path>
                </a:pathLst>
              </a:custGeom>
              <a:grpFill/>
              <a:ln w="12700"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6810" name="Group 22"/>
            <p:cNvGrpSpPr/>
            <p:nvPr/>
          </p:nvGrpSpPr>
          <p:grpSpPr>
            <a:xfrm>
              <a:off x="7670" y="2866"/>
              <a:ext cx="6928" cy="6959"/>
              <a:chOff x="624" y="1032"/>
              <a:chExt cx="2393" cy="2895"/>
            </a:xfrm>
          </p:grpSpPr>
          <p:sp>
            <p:nvSpPr>
              <p:cNvPr id="76826" name="Line 23"/>
              <p:cNvSpPr/>
              <p:nvPr/>
            </p:nvSpPr>
            <p:spPr>
              <a:xfrm flipH="1">
                <a:off x="624" y="3926"/>
                <a:ext cx="1060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6827" name="Line 24"/>
              <p:cNvSpPr/>
              <p:nvPr/>
            </p:nvSpPr>
            <p:spPr>
              <a:xfrm flipH="1">
                <a:off x="624" y="3357"/>
                <a:ext cx="1368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6828" name="Line 25"/>
              <p:cNvSpPr/>
              <p:nvPr/>
            </p:nvSpPr>
            <p:spPr>
              <a:xfrm flipH="1">
                <a:off x="624" y="2767"/>
                <a:ext cx="1606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6829" name="Line 26"/>
              <p:cNvSpPr/>
              <p:nvPr/>
            </p:nvSpPr>
            <p:spPr>
              <a:xfrm flipH="1">
                <a:off x="624" y="2187"/>
                <a:ext cx="1880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6830" name="Line 27"/>
              <p:cNvSpPr/>
              <p:nvPr/>
            </p:nvSpPr>
            <p:spPr>
              <a:xfrm flipH="1">
                <a:off x="624" y="1567"/>
                <a:ext cx="2153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6831" name="Line 28"/>
              <p:cNvSpPr/>
              <p:nvPr/>
            </p:nvSpPr>
            <p:spPr>
              <a:xfrm flipH="1">
                <a:off x="624" y="1032"/>
                <a:ext cx="2393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76811" name="Line 29"/>
            <p:cNvSpPr/>
            <p:nvPr/>
          </p:nvSpPr>
          <p:spPr>
            <a:xfrm>
              <a:off x="8121" y="2920"/>
              <a:ext cx="2" cy="124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76812" name="Line 30"/>
            <p:cNvSpPr/>
            <p:nvPr/>
          </p:nvSpPr>
          <p:spPr>
            <a:xfrm>
              <a:off x="8121" y="4229"/>
              <a:ext cx="2" cy="139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76813" name="Line 31"/>
            <p:cNvSpPr/>
            <p:nvPr/>
          </p:nvSpPr>
          <p:spPr>
            <a:xfrm>
              <a:off x="8121" y="5691"/>
              <a:ext cx="2" cy="139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76814" name="Line 32"/>
            <p:cNvSpPr/>
            <p:nvPr/>
          </p:nvSpPr>
          <p:spPr>
            <a:xfrm>
              <a:off x="8121" y="7051"/>
              <a:ext cx="2" cy="139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76815" name="Line 33"/>
            <p:cNvSpPr/>
            <p:nvPr/>
          </p:nvSpPr>
          <p:spPr>
            <a:xfrm>
              <a:off x="8121" y="8512"/>
              <a:ext cx="2" cy="128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triangle" w="med" len="med"/>
              <a:tailEnd type="triangle" w="med" len="med"/>
            </a:ln>
          </p:spPr>
        </p:sp>
        <p:sp>
          <p:nvSpPr>
            <p:cNvPr id="24590" name="Text Box 34"/>
            <p:cNvSpPr txBox="1"/>
            <p:nvPr/>
          </p:nvSpPr>
          <p:spPr>
            <a:xfrm>
              <a:off x="8130" y="2848"/>
              <a:ext cx="5238" cy="10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微软雅黑" panose="020B0503020204020204" pitchFamily="34" charset="-122"/>
                  <a:cs typeface="+mn-cs"/>
                </a:rPr>
                <a:t>操作工滑倒了，头磕在泵上，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微软雅黑" panose="020B0503020204020204" pitchFamily="34" charset="-122"/>
                  <a:cs typeface="+mn-cs"/>
                </a:rPr>
                <a:t>导致死亡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591" name="Text Box 35"/>
            <p:cNvSpPr txBox="1"/>
            <p:nvPr/>
          </p:nvSpPr>
          <p:spPr>
            <a:xfrm>
              <a:off x="8130" y="4302"/>
              <a:ext cx="4865" cy="6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微软雅黑" panose="020B0503020204020204" pitchFamily="34" charset="-122"/>
                  <a:cs typeface="+mn-cs"/>
                </a:rPr>
                <a:t>操作工滑倒了，摔断了胳膊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592" name="Text Box 36"/>
            <p:cNvSpPr txBox="1"/>
            <p:nvPr/>
          </p:nvSpPr>
          <p:spPr>
            <a:xfrm>
              <a:off x="8130" y="5821"/>
              <a:ext cx="4491" cy="10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Segoe UI" panose="020B0502040204020203" pitchFamily="34" charset="0"/>
                  <a:ea typeface="微软雅黑" panose="020B0503020204020204" pitchFamily="34" charset="-122"/>
                  <a:cs typeface="+mn-cs"/>
                </a:rPr>
                <a:t>操作工滑了一下，扭伤了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Segoe UI" panose="020B0502040204020203" pitchFamily="34" charset="0"/>
                  <a:ea typeface="微软雅黑" panose="020B0503020204020204" pitchFamily="34" charset="-122"/>
                  <a:cs typeface="+mn-cs"/>
                </a:rPr>
                <a:t>脚踝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593" name="Text Box 37"/>
            <p:cNvSpPr txBox="1"/>
            <p:nvPr/>
          </p:nvSpPr>
          <p:spPr>
            <a:xfrm>
              <a:off x="8087" y="7016"/>
              <a:ext cx="4118" cy="10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微软雅黑" panose="020B0503020204020204" pitchFamily="34" charset="-122"/>
                  <a:cs typeface="+mn-cs"/>
                </a:rPr>
                <a:t>员工踩到润滑油，滑了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微软雅黑" panose="020B0503020204020204" pitchFamily="34" charset="-122"/>
                  <a:cs typeface="+mn-cs"/>
                </a:rPr>
                <a:t>一下但没有摔倒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594" name="Text Box 38"/>
            <p:cNvSpPr txBox="1"/>
            <p:nvPr/>
          </p:nvSpPr>
          <p:spPr>
            <a:xfrm>
              <a:off x="8163" y="8490"/>
              <a:ext cx="3371" cy="10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微软雅黑" panose="020B0503020204020204" pitchFamily="34" charset="-122"/>
                  <a:cs typeface="+mn-cs"/>
                </a:rPr>
                <a:t>泵旁边泄露润滑油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Verdana" panose="020B0604030504040204" pitchFamily="34" charset="0"/>
                  <a:ea typeface="微软雅黑" panose="020B0503020204020204" pitchFamily="34" charset="-122"/>
                  <a:cs typeface="+mn-cs"/>
                </a:rPr>
                <a:t>未及时清理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983" name="Text Box 39"/>
            <p:cNvSpPr txBox="1">
              <a:spLocks noChangeArrowheads="1"/>
            </p:cNvSpPr>
            <p:nvPr/>
          </p:nvSpPr>
          <p:spPr bwMode="gray">
            <a:xfrm>
              <a:off x="14224" y="3093"/>
              <a:ext cx="953" cy="87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4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endParaRPr kumimoji="0" lang="en-US" altLang="zh-CN" sz="104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4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死亡</a:t>
              </a:r>
              <a:endParaRPr kumimoji="0" lang="zh-CN" altLang="en-US" sz="104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82984" name="Text Box 40"/>
            <p:cNvSpPr txBox="1">
              <a:spLocks noChangeArrowheads="1"/>
            </p:cNvSpPr>
            <p:nvPr/>
          </p:nvSpPr>
          <p:spPr bwMode="gray">
            <a:xfrm>
              <a:off x="14187" y="4447"/>
              <a:ext cx="1027" cy="96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9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29</a:t>
              </a:r>
              <a:endParaRPr kumimoji="0" lang="en-US" altLang="zh-CN" sz="119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9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轻伤</a:t>
              </a:r>
              <a:endParaRPr kumimoji="0" lang="zh-CN" altLang="en-US" sz="119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82985" name="Text Box 41"/>
            <p:cNvSpPr txBox="1">
              <a:spLocks noChangeArrowheads="1"/>
            </p:cNvSpPr>
            <p:nvPr/>
          </p:nvSpPr>
          <p:spPr bwMode="gray">
            <a:xfrm>
              <a:off x="13867" y="5904"/>
              <a:ext cx="1670" cy="964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9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300</a:t>
              </a:r>
              <a:endParaRPr kumimoji="0" lang="en-US" altLang="zh-CN" sz="119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9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急救事故</a:t>
              </a:r>
              <a:endParaRPr kumimoji="0" lang="zh-CN" altLang="en-US" sz="119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82986" name="Text Box 42"/>
            <p:cNvSpPr txBox="1">
              <a:spLocks noChangeArrowheads="1"/>
            </p:cNvSpPr>
            <p:nvPr/>
          </p:nvSpPr>
          <p:spPr bwMode="gray">
            <a:xfrm>
              <a:off x="13864" y="7424"/>
              <a:ext cx="1667" cy="964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9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3000</a:t>
              </a:r>
              <a:endParaRPr kumimoji="0" lang="en-US" altLang="zh-CN" sz="119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9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险肇事故</a:t>
              </a:r>
              <a:endParaRPr kumimoji="0" lang="zh-CN" altLang="en-US" sz="119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82987" name="Text Box 43"/>
            <p:cNvSpPr txBox="1">
              <a:spLocks noChangeArrowheads="1"/>
            </p:cNvSpPr>
            <p:nvPr/>
          </p:nvSpPr>
          <p:spPr bwMode="gray">
            <a:xfrm>
              <a:off x="12751" y="8858"/>
              <a:ext cx="3904" cy="96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9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30000</a:t>
              </a:r>
              <a:endParaRPr kumimoji="0" lang="en-US" altLang="zh-CN" sz="119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9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不安全行为、不安全状态</a:t>
              </a:r>
              <a:endParaRPr kumimoji="0" lang="zh-CN" altLang="en-US" sz="119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35178" name="矩形 2"/>
          <p:cNvSpPr/>
          <p:nvPr/>
        </p:nvSpPr>
        <p:spPr>
          <a:xfrm>
            <a:off x="5827713" y="2093913"/>
            <a:ext cx="2928937" cy="3322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ts val="21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40404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要预防死亡重伤害事故，必须预防轻伤害事故；预防轻伤害事故，必须预防无伤害无惊事故；预防无伤害无惊事故，必须消除日常不安全行为和不安全状态；而能否消除日常不安全行为和不安全状态，则取决于日常管理是否到位，也就是我们常说的细节管理，这是作为预防死亡重伤害事故的最重要的基础工作</a:t>
            </a:r>
            <a:endParaRPr lang="zh-CN" altLang="en-US" sz="1800" b="1" dirty="0">
              <a:solidFill>
                <a:srgbClr val="40404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事故成因分析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矩形 47"/>
          <p:cNvSpPr/>
          <p:nvPr/>
        </p:nvSpPr>
        <p:spPr>
          <a:xfrm>
            <a:off x="3820160" y="2060575"/>
            <a:ext cx="5046980" cy="73088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7" rIns="68573" bIns="34287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ts val="1725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sym typeface="+mn-ea"/>
              </a:rPr>
              <a:t>由于教育培训不到位或相关规章制度、操作规程不完善，实施违章行为的当事人不知道其行为是违章。这部分人主要是新职工、青年职工、农民工、临时工和转岗人员等</a:t>
            </a:r>
            <a:endParaRPr lang="zh-CN" altLang="en-US" sz="1400" b="1" dirty="0">
              <a:solidFill>
                <a:srgbClr val="404040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78851" name="矩形 47"/>
          <p:cNvSpPr/>
          <p:nvPr/>
        </p:nvSpPr>
        <p:spPr>
          <a:xfrm>
            <a:off x="3820160" y="3037205"/>
            <a:ext cx="5046980" cy="73088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7" rIns="68573" bIns="34287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ts val="1725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sym typeface="+mn-ea"/>
              </a:rPr>
              <a:t>知其然，不知其所以然。虽然“违章”人员知道有规章制度、操作规程，但不懂违章作业带来的严重性。技术不熟、能力不够，他们主要是新员工和整体素质较差的员工</a:t>
            </a:r>
            <a:endParaRPr lang="zh-CN" altLang="en-US" sz="1400" b="1" dirty="0">
              <a:solidFill>
                <a:srgbClr val="404040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78852" name="矩形 47"/>
          <p:cNvSpPr/>
          <p:nvPr/>
        </p:nvSpPr>
        <p:spPr>
          <a:xfrm>
            <a:off x="3824605" y="4876800"/>
            <a:ext cx="4972685" cy="73088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7" rIns="68573" bIns="34287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ts val="1725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sym typeface="+mn-ea"/>
              </a:rPr>
              <a:t>技术不熟、能力不够，造成判断失误；受情绪、环境的影响，使之精力不集中，疏忽、遗漏等造成失误；疲劳操作，判断能力下降使得动作的准确性、灵活性下降而造成失误</a:t>
            </a:r>
            <a:endParaRPr lang="zh-CN" altLang="en-US" sz="1400" b="1" dirty="0">
              <a:solidFill>
                <a:srgbClr val="404040"/>
              </a:solidFill>
              <a:latin typeface="微软雅黑" panose="020B0503020204020204" pitchFamily="34" charset="-122"/>
              <a:sym typeface="+mn-ea"/>
            </a:endParaRPr>
          </a:p>
        </p:txBody>
      </p:sp>
      <p:grpSp>
        <p:nvGrpSpPr>
          <p:cNvPr id="78854" name="组合 30"/>
          <p:cNvGrpSpPr/>
          <p:nvPr/>
        </p:nvGrpSpPr>
        <p:grpSpPr>
          <a:xfrm>
            <a:off x="504825" y="2124075"/>
            <a:ext cx="3316288" cy="3424238"/>
            <a:chOff x="1574" y="1965"/>
            <a:chExt cx="6138" cy="5162"/>
          </a:xfrm>
        </p:grpSpPr>
        <p:sp>
          <p:nvSpPr>
            <p:cNvPr id="74" name="平行四边形 9"/>
            <p:cNvSpPr/>
            <p:nvPr/>
          </p:nvSpPr>
          <p:spPr>
            <a:xfrm>
              <a:off x="2076" y="2853"/>
              <a:ext cx="4795" cy="517"/>
            </a:xfrm>
            <a:custGeom>
              <a:avLst/>
              <a:gdLst>
                <a:gd name="connsiteX0" fmla="*/ 0 w 2287299"/>
                <a:gd name="connsiteY0" fmla="*/ 522296 h 522296"/>
                <a:gd name="connsiteX1" fmla="*/ 953765 w 2287299"/>
                <a:gd name="connsiteY1" fmla="*/ 0 h 522296"/>
                <a:gd name="connsiteX2" fmla="*/ 2287299 w 2287299"/>
                <a:gd name="connsiteY2" fmla="*/ 0 h 522296"/>
                <a:gd name="connsiteX3" fmla="*/ 1333534 w 2287299"/>
                <a:gd name="connsiteY3" fmla="*/ 522296 h 522296"/>
                <a:gd name="connsiteX4" fmla="*/ 0 w 2287299"/>
                <a:gd name="connsiteY4" fmla="*/ 522296 h 522296"/>
                <a:gd name="connsiteX0-1" fmla="*/ 0 w 2396156"/>
                <a:gd name="connsiteY0-2" fmla="*/ 453353 h 522296"/>
                <a:gd name="connsiteX1-3" fmla="*/ 1062622 w 2396156"/>
                <a:gd name="connsiteY1-4" fmla="*/ 0 h 522296"/>
                <a:gd name="connsiteX2-5" fmla="*/ 2396156 w 2396156"/>
                <a:gd name="connsiteY2-6" fmla="*/ 0 h 522296"/>
                <a:gd name="connsiteX3-7" fmla="*/ 1442391 w 2396156"/>
                <a:gd name="connsiteY3-8" fmla="*/ 522296 h 522296"/>
                <a:gd name="connsiteX4-9" fmla="*/ 0 w 2396156"/>
                <a:gd name="connsiteY4-10" fmla="*/ 453353 h 522296"/>
                <a:gd name="connsiteX0-11" fmla="*/ 0 w 2396156"/>
                <a:gd name="connsiteY0-12" fmla="*/ 453353 h 456981"/>
                <a:gd name="connsiteX1-13" fmla="*/ 1062622 w 2396156"/>
                <a:gd name="connsiteY1-14" fmla="*/ 0 h 456981"/>
                <a:gd name="connsiteX2-15" fmla="*/ 2396156 w 2396156"/>
                <a:gd name="connsiteY2-16" fmla="*/ 0 h 456981"/>
                <a:gd name="connsiteX3-17" fmla="*/ 1779848 w 2396156"/>
                <a:gd name="connsiteY3-18" fmla="*/ 456981 h 456981"/>
                <a:gd name="connsiteX4-19" fmla="*/ 0 w 2396156"/>
                <a:gd name="connsiteY4-20" fmla="*/ 453353 h 456981"/>
                <a:gd name="connsiteX0-21" fmla="*/ 0 w 2628384"/>
                <a:gd name="connsiteY0-22" fmla="*/ 453353 h 456981"/>
                <a:gd name="connsiteX1-23" fmla="*/ 1062622 w 2628384"/>
                <a:gd name="connsiteY1-24" fmla="*/ 0 h 456981"/>
                <a:gd name="connsiteX2-25" fmla="*/ 2628384 w 2628384"/>
                <a:gd name="connsiteY2-26" fmla="*/ 159657 h 456981"/>
                <a:gd name="connsiteX3-27" fmla="*/ 1779848 w 2628384"/>
                <a:gd name="connsiteY3-28" fmla="*/ 456981 h 456981"/>
                <a:gd name="connsiteX4-29" fmla="*/ 0 w 2628384"/>
                <a:gd name="connsiteY4-30" fmla="*/ 453353 h 456981"/>
                <a:gd name="connsiteX0-31" fmla="*/ 0 w 2628384"/>
                <a:gd name="connsiteY0-32" fmla="*/ 297324 h 300952"/>
                <a:gd name="connsiteX1-33" fmla="*/ 696136 w 2628384"/>
                <a:gd name="connsiteY1-34" fmla="*/ 0 h 300952"/>
                <a:gd name="connsiteX2-35" fmla="*/ 2628384 w 2628384"/>
                <a:gd name="connsiteY2-36" fmla="*/ 3628 h 300952"/>
                <a:gd name="connsiteX3-37" fmla="*/ 1779848 w 2628384"/>
                <a:gd name="connsiteY3-38" fmla="*/ 300952 h 300952"/>
                <a:gd name="connsiteX4-39" fmla="*/ 0 w 2628384"/>
                <a:gd name="connsiteY4-40" fmla="*/ 297324 h 300952"/>
                <a:gd name="connsiteX0-41" fmla="*/ 0 w 2628384"/>
                <a:gd name="connsiteY0-42" fmla="*/ 293696 h 297324"/>
                <a:gd name="connsiteX1-43" fmla="*/ 721536 w 2628384"/>
                <a:gd name="connsiteY1-44" fmla="*/ 0 h 297324"/>
                <a:gd name="connsiteX2-45" fmla="*/ 2628384 w 2628384"/>
                <a:gd name="connsiteY2-46" fmla="*/ 0 h 297324"/>
                <a:gd name="connsiteX3-47" fmla="*/ 1779848 w 2628384"/>
                <a:gd name="connsiteY3-48" fmla="*/ 297324 h 297324"/>
                <a:gd name="connsiteX4-49" fmla="*/ 0 w 2628384"/>
                <a:gd name="connsiteY4-50" fmla="*/ 293696 h 297324"/>
                <a:gd name="connsiteX0-51" fmla="*/ 0 w 2628384"/>
                <a:gd name="connsiteY0-52" fmla="*/ 293696 h 304581"/>
                <a:gd name="connsiteX1-53" fmla="*/ 721536 w 2628384"/>
                <a:gd name="connsiteY1-54" fmla="*/ 0 h 304581"/>
                <a:gd name="connsiteX2-55" fmla="*/ 2628384 w 2628384"/>
                <a:gd name="connsiteY2-56" fmla="*/ 0 h 304581"/>
                <a:gd name="connsiteX3-57" fmla="*/ 1750820 w 2628384"/>
                <a:gd name="connsiteY3-58" fmla="*/ 304581 h 304581"/>
                <a:gd name="connsiteX4-59" fmla="*/ 0 w 2628384"/>
                <a:gd name="connsiteY4-60" fmla="*/ 293696 h 304581"/>
                <a:gd name="connsiteX0-61" fmla="*/ 0 w 2628384"/>
                <a:gd name="connsiteY0-62" fmla="*/ 293696 h 297324"/>
                <a:gd name="connsiteX1-63" fmla="*/ 721536 w 2628384"/>
                <a:gd name="connsiteY1-64" fmla="*/ 0 h 297324"/>
                <a:gd name="connsiteX2-65" fmla="*/ 2628384 w 2628384"/>
                <a:gd name="connsiteY2-66" fmla="*/ 0 h 297324"/>
                <a:gd name="connsiteX3-67" fmla="*/ 1750820 w 2628384"/>
                <a:gd name="connsiteY3-68" fmla="*/ 297324 h 297324"/>
                <a:gd name="connsiteX4-69" fmla="*/ 0 w 2628384"/>
                <a:gd name="connsiteY4-70" fmla="*/ 293696 h 2973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28384" h="297324">
                  <a:moveTo>
                    <a:pt x="0" y="293696"/>
                  </a:moveTo>
                  <a:lnTo>
                    <a:pt x="721536" y="0"/>
                  </a:lnTo>
                  <a:lnTo>
                    <a:pt x="2628384" y="0"/>
                  </a:lnTo>
                  <a:lnTo>
                    <a:pt x="1750820" y="297324"/>
                  </a:lnTo>
                  <a:lnTo>
                    <a:pt x="0" y="293696"/>
                  </a:lnTo>
                  <a:close/>
                </a:path>
              </a:pathLst>
            </a:cu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rgbClr val="969696"/>
                </a:gs>
                <a:gs pos="47000">
                  <a:sysClr val="window" lastClr="FFFFFF">
                    <a:lumMod val="75000"/>
                  </a:sys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平行四边形 9"/>
            <p:cNvSpPr/>
            <p:nvPr/>
          </p:nvSpPr>
          <p:spPr>
            <a:xfrm>
              <a:off x="1821" y="5727"/>
              <a:ext cx="4798" cy="512"/>
            </a:xfrm>
            <a:custGeom>
              <a:avLst/>
              <a:gdLst>
                <a:gd name="connsiteX0" fmla="*/ 0 w 2287299"/>
                <a:gd name="connsiteY0" fmla="*/ 522296 h 522296"/>
                <a:gd name="connsiteX1" fmla="*/ 953765 w 2287299"/>
                <a:gd name="connsiteY1" fmla="*/ 0 h 522296"/>
                <a:gd name="connsiteX2" fmla="*/ 2287299 w 2287299"/>
                <a:gd name="connsiteY2" fmla="*/ 0 h 522296"/>
                <a:gd name="connsiteX3" fmla="*/ 1333534 w 2287299"/>
                <a:gd name="connsiteY3" fmla="*/ 522296 h 522296"/>
                <a:gd name="connsiteX4" fmla="*/ 0 w 2287299"/>
                <a:gd name="connsiteY4" fmla="*/ 522296 h 522296"/>
                <a:gd name="connsiteX0-1" fmla="*/ 0 w 2396156"/>
                <a:gd name="connsiteY0-2" fmla="*/ 453353 h 522296"/>
                <a:gd name="connsiteX1-3" fmla="*/ 1062622 w 2396156"/>
                <a:gd name="connsiteY1-4" fmla="*/ 0 h 522296"/>
                <a:gd name="connsiteX2-5" fmla="*/ 2396156 w 2396156"/>
                <a:gd name="connsiteY2-6" fmla="*/ 0 h 522296"/>
                <a:gd name="connsiteX3-7" fmla="*/ 1442391 w 2396156"/>
                <a:gd name="connsiteY3-8" fmla="*/ 522296 h 522296"/>
                <a:gd name="connsiteX4-9" fmla="*/ 0 w 2396156"/>
                <a:gd name="connsiteY4-10" fmla="*/ 453353 h 522296"/>
                <a:gd name="connsiteX0-11" fmla="*/ 0 w 2396156"/>
                <a:gd name="connsiteY0-12" fmla="*/ 453353 h 456981"/>
                <a:gd name="connsiteX1-13" fmla="*/ 1062622 w 2396156"/>
                <a:gd name="connsiteY1-14" fmla="*/ 0 h 456981"/>
                <a:gd name="connsiteX2-15" fmla="*/ 2396156 w 2396156"/>
                <a:gd name="connsiteY2-16" fmla="*/ 0 h 456981"/>
                <a:gd name="connsiteX3-17" fmla="*/ 1779848 w 2396156"/>
                <a:gd name="connsiteY3-18" fmla="*/ 456981 h 456981"/>
                <a:gd name="connsiteX4-19" fmla="*/ 0 w 2396156"/>
                <a:gd name="connsiteY4-20" fmla="*/ 453353 h 456981"/>
                <a:gd name="connsiteX0-21" fmla="*/ 0 w 2628384"/>
                <a:gd name="connsiteY0-22" fmla="*/ 453353 h 456981"/>
                <a:gd name="connsiteX1-23" fmla="*/ 1062622 w 2628384"/>
                <a:gd name="connsiteY1-24" fmla="*/ 0 h 456981"/>
                <a:gd name="connsiteX2-25" fmla="*/ 2628384 w 2628384"/>
                <a:gd name="connsiteY2-26" fmla="*/ 159657 h 456981"/>
                <a:gd name="connsiteX3-27" fmla="*/ 1779848 w 2628384"/>
                <a:gd name="connsiteY3-28" fmla="*/ 456981 h 456981"/>
                <a:gd name="connsiteX4-29" fmla="*/ 0 w 2628384"/>
                <a:gd name="connsiteY4-30" fmla="*/ 453353 h 456981"/>
                <a:gd name="connsiteX0-31" fmla="*/ 0 w 2628384"/>
                <a:gd name="connsiteY0-32" fmla="*/ 297324 h 300952"/>
                <a:gd name="connsiteX1-33" fmla="*/ 696136 w 2628384"/>
                <a:gd name="connsiteY1-34" fmla="*/ 0 h 300952"/>
                <a:gd name="connsiteX2-35" fmla="*/ 2628384 w 2628384"/>
                <a:gd name="connsiteY2-36" fmla="*/ 3628 h 300952"/>
                <a:gd name="connsiteX3-37" fmla="*/ 1779848 w 2628384"/>
                <a:gd name="connsiteY3-38" fmla="*/ 300952 h 300952"/>
                <a:gd name="connsiteX4-39" fmla="*/ 0 w 2628384"/>
                <a:gd name="connsiteY4-40" fmla="*/ 297324 h 300952"/>
                <a:gd name="connsiteX0-41" fmla="*/ 0 w 2628384"/>
                <a:gd name="connsiteY0-42" fmla="*/ 293696 h 297324"/>
                <a:gd name="connsiteX1-43" fmla="*/ 721536 w 2628384"/>
                <a:gd name="connsiteY1-44" fmla="*/ 0 h 297324"/>
                <a:gd name="connsiteX2-45" fmla="*/ 2628384 w 2628384"/>
                <a:gd name="connsiteY2-46" fmla="*/ 0 h 297324"/>
                <a:gd name="connsiteX3-47" fmla="*/ 1779848 w 2628384"/>
                <a:gd name="connsiteY3-48" fmla="*/ 297324 h 297324"/>
                <a:gd name="connsiteX4-49" fmla="*/ 0 w 2628384"/>
                <a:gd name="connsiteY4-50" fmla="*/ 293696 h 297324"/>
                <a:gd name="connsiteX0-51" fmla="*/ 0 w 2628384"/>
                <a:gd name="connsiteY0-52" fmla="*/ 293696 h 304581"/>
                <a:gd name="connsiteX1-53" fmla="*/ 721536 w 2628384"/>
                <a:gd name="connsiteY1-54" fmla="*/ 0 h 304581"/>
                <a:gd name="connsiteX2-55" fmla="*/ 2628384 w 2628384"/>
                <a:gd name="connsiteY2-56" fmla="*/ 0 h 304581"/>
                <a:gd name="connsiteX3-57" fmla="*/ 1750820 w 2628384"/>
                <a:gd name="connsiteY3-58" fmla="*/ 304581 h 304581"/>
                <a:gd name="connsiteX4-59" fmla="*/ 0 w 2628384"/>
                <a:gd name="connsiteY4-60" fmla="*/ 293696 h 304581"/>
                <a:gd name="connsiteX0-61" fmla="*/ 0 w 2628384"/>
                <a:gd name="connsiteY0-62" fmla="*/ 293696 h 297324"/>
                <a:gd name="connsiteX1-63" fmla="*/ 721536 w 2628384"/>
                <a:gd name="connsiteY1-64" fmla="*/ 0 h 297324"/>
                <a:gd name="connsiteX2-65" fmla="*/ 2628384 w 2628384"/>
                <a:gd name="connsiteY2-66" fmla="*/ 0 h 297324"/>
                <a:gd name="connsiteX3-67" fmla="*/ 1750820 w 2628384"/>
                <a:gd name="connsiteY3-68" fmla="*/ 297324 h 297324"/>
                <a:gd name="connsiteX4-69" fmla="*/ 0 w 2628384"/>
                <a:gd name="connsiteY4-70" fmla="*/ 293696 h 2973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28384" h="297324">
                  <a:moveTo>
                    <a:pt x="0" y="293696"/>
                  </a:moveTo>
                  <a:lnTo>
                    <a:pt x="721536" y="0"/>
                  </a:lnTo>
                  <a:lnTo>
                    <a:pt x="2628384" y="0"/>
                  </a:lnTo>
                  <a:lnTo>
                    <a:pt x="1750820" y="297324"/>
                  </a:lnTo>
                  <a:lnTo>
                    <a:pt x="0" y="293696"/>
                  </a:lnTo>
                  <a:close/>
                </a:path>
              </a:pathLst>
            </a:cu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rgbClr val="969696"/>
                </a:gs>
                <a:gs pos="47000">
                  <a:sysClr val="window" lastClr="FFFFFF">
                    <a:lumMod val="75000"/>
                  </a:sys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平行四边形 9"/>
            <p:cNvSpPr/>
            <p:nvPr/>
          </p:nvSpPr>
          <p:spPr>
            <a:xfrm>
              <a:off x="2076" y="4303"/>
              <a:ext cx="4543" cy="510"/>
            </a:xfrm>
            <a:custGeom>
              <a:avLst/>
              <a:gdLst>
                <a:gd name="connsiteX0" fmla="*/ 0 w 2287299"/>
                <a:gd name="connsiteY0" fmla="*/ 522296 h 522296"/>
                <a:gd name="connsiteX1" fmla="*/ 953765 w 2287299"/>
                <a:gd name="connsiteY1" fmla="*/ 0 h 522296"/>
                <a:gd name="connsiteX2" fmla="*/ 2287299 w 2287299"/>
                <a:gd name="connsiteY2" fmla="*/ 0 h 522296"/>
                <a:gd name="connsiteX3" fmla="*/ 1333534 w 2287299"/>
                <a:gd name="connsiteY3" fmla="*/ 522296 h 522296"/>
                <a:gd name="connsiteX4" fmla="*/ 0 w 2287299"/>
                <a:gd name="connsiteY4" fmla="*/ 522296 h 522296"/>
                <a:gd name="connsiteX0-1" fmla="*/ 0 w 2396156"/>
                <a:gd name="connsiteY0-2" fmla="*/ 453353 h 522296"/>
                <a:gd name="connsiteX1-3" fmla="*/ 1062622 w 2396156"/>
                <a:gd name="connsiteY1-4" fmla="*/ 0 h 522296"/>
                <a:gd name="connsiteX2-5" fmla="*/ 2396156 w 2396156"/>
                <a:gd name="connsiteY2-6" fmla="*/ 0 h 522296"/>
                <a:gd name="connsiteX3-7" fmla="*/ 1442391 w 2396156"/>
                <a:gd name="connsiteY3-8" fmla="*/ 522296 h 522296"/>
                <a:gd name="connsiteX4-9" fmla="*/ 0 w 2396156"/>
                <a:gd name="connsiteY4-10" fmla="*/ 453353 h 522296"/>
                <a:gd name="connsiteX0-11" fmla="*/ 0 w 2396156"/>
                <a:gd name="connsiteY0-12" fmla="*/ 453353 h 456981"/>
                <a:gd name="connsiteX1-13" fmla="*/ 1062622 w 2396156"/>
                <a:gd name="connsiteY1-14" fmla="*/ 0 h 456981"/>
                <a:gd name="connsiteX2-15" fmla="*/ 2396156 w 2396156"/>
                <a:gd name="connsiteY2-16" fmla="*/ 0 h 456981"/>
                <a:gd name="connsiteX3-17" fmla="*/ 1779848 w 2396156"/>
                <a:gd name="connsiteY3-18" fmla="*/ 456981 h 456981"/>
                <a:gd name="connsiteX4-19" fmla="*/ 0 w 2396156"/>
                <a:gd name="connsiteY4-20" fmla="*/ 453353 h 456981"/>
                <a:gd name="connsiteX0-21" fmla="*/ 0 w 2628384"/>
                <a:gd name="connsiteY0-22" fmla="*/ 453353 h 456981"/>
                <a:gd name="connsiteX1-23" fmla="*/ 1062622 w 2628384"/>
                <a:gd name="connsiteY1-24" fmla="*/ 0 h 456981"/>
                <a:gd name="connsiteX2-25" fmla="*/ 2628384 w 2628384"/>
                <a:gd name="connsiteY2-26" fmla="*/ 159657 h 456981"/>
                <a:gd name="connsiteX3-27" fmla="*/ 1779848 w 2628384"/>
                <a:gd name="connsiteY3-28" fmla="*/ 456981 h 456981"/>
                <a:gd name="connsiteX4-29" fmla="*/ 0 w 2628384"/>
                <a:gd name="connsiteY4-30" fmla="*/ 453353 h 456981"/>
                <a:gd name="connsiteX0-31" fmla="*/ 0 w 2628384"/>
                <a:gd name="connsiteY0-32" fmla="*/ 297324 h 300952"/>
                <a:gd name="connsiteX1-33" fmla="*/ 696136 w 2628384"/>
                <a:gd name="connsiteY1-34" fmla="*/ 0 h 300952"/>
                <a:gd name="connsiteX2-35" fmla="*/ 2628384 w 2628384"/>
                <a:gd name="connsiteY2-36" fmla="*/ 3628 h 300952"/>
                <a:gd name="connsiteX3-37" fmla="*/ 1779848 w 2628384"/>
                <a:gd name="connsiteY3-38" fmla="*/ 300952 h 300952"/>
                <a:gd name="connsiteX4-39" fmla="*/ 0 w 2628384"/>
                <a:gd name="connsiteY4-40" fmla="*/ 297324 h 300952"/>
                <a:gd name="connsiteX0-41" fmla="*/ 0 w 2628384"/>
                <a:gd name="connsiteY0-42" fmla="*/ 293696 h 297324"/>
                <a:gd name="connsiteX1-43" fmla="*/ 721536 w 2628384"/>
                <a:gd name="connsiteY1-44" fmla="*/ 0 h 297324"/>
                <a:gd name="connsiteX2-45" fmla="*/ 2628384 w 2628384"/>
                <a:gd name="connsiteY2-46" fmla="*/ 0 h 297324"/>
                <a:gd name="connsiteX3-47" fmla="*/ 1779848 w 2628384"/>
                <a:gd name="connsiteY3-48" fmla="*/ 297324 h 297324"/>
                <a:gd name="connsiteX4-49" fmla="*/ 0 w 2628384"/>
                <a:gd name="connsiteY4-50" fmla="*/ 293696 h 297324"/>
                <a:gd name="connsiteX0-51" fmla="*/ 0 w 2628384"/>
                <a:gd name="connsiteY0-52" fmla="*/ 293696 h 304581"/>
                <a:gd name="connsiteX1-53" fmla="*/ 721536 w 2628384"/>
                <a:gd name="connsiteY1-54" fmla="*/ 0 h 304581"/>
                <a:gd name="connsiteX2-55" fmla="*/ 2628384 w 2628384"/>
                <a:gd name="connsiteY2-56" fmla="*/ 0 h 304581"/>
                <a:gd name="connsiteX3-57" fmla="*/ 1750820 w 2628384"/>
                <a:gd name="connsiteY3-58" fmla="*/ 304581 h 304581"/>
                <a:gd name="connsiteX4-59" fmla="*/ 0 w 2628384"/>
                <a:gd name="connsiteY4-60" fmla="*/ 293696 h 304581"/>
                <a:gd name="connsiteX0-61" fmla="*/ 0 w 2628384"/>
                <a:gd name="connsiteY0-62" fmla="*/ 293696 h 297324"/>
                <a:gd name="connsiteX1-63" fmla="*/ 721536 w 2628384"/>
                <a:gd name="connsiteY1-64" fmla="*/ 0 h 297324"/>
                <a:gd name="connsiteX2-65" fmla="*/ 2628384 w 2628384"/>
                <a:gd name="connsiteY2-66" fmla="*/ 0 h 297324"/>
                <a:gd name="connsiteX3-67" fmla="*/ 1750820 w 2628384"/>
                <a:gd name="connsiteY3-68" fmla="*/ 297324 h 297324"/>
                <a:gd name="connsiteX4-69" fmla="*/ 0 w 2628384"/>
                <a:gd name="connsiteY4-70" fmla="*/ 293696 h 2973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28384" h="297324">
                  <a:moveTo>
                    <a:pt x="0" y="293696"/>
                  </a:moveTo>
                  <a:lnTo>
                    <a:pt x="721536" y="0"/>
                  </a:lnTo>
                  <a:lnTo>
                    <a:pt x="2628384" y="0"/>
                  </a:lnTo>
                  <a:lnTo>
                    <a:pt x="1750820" y="297324"/>
                  </a:lnTo>
                  <a:lnTo>
                    <a:pt x="0" y="293696"/>
                  </a:lnTo>
                  <a:close/>
                </a:path>
              </a:pathLst>
            </a:custGeom>
            <a:gradFill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rgbClr val="969696"/>
                </a:gs>
                <a:gs pos="47000">
                  <a:sysClr val="window" lastClr="FFFFFF">
                    <a:lumMod val="75000"/>
                  </a:sys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" name="五边形 77"/>
            <p:cNvSpPr/>
            <p:nvPr/>
          </p:nvSpPr>
          <p:spPr>
            <a:xfrm>
              <a:off x="1830" y="6222"/>
              <a:ext cx="5292" cy="905"/>
            </a:xfrm>
            <a:prstGeom prst="homePlate">
              <a:avLst>
                <a:gd name="adj" fmla="val 57298"/>
              </a:avLst>
            </a:prstGeom>
            <a:solidFill>
              <a:srgbClr val="38C4B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五边形 80"/>
            <p:cNvSpPr/>
            <p:nvPr/>
          </p:nvSpPr>
          <p:spPr>
            <a:xfrm flipH="1">
              <a:off x="1574" y="1965"/>
              <a:ext cx="5292" cy="905"/>
            </a:xfrm>
            <a:prstGeom prst="homePlate">
              <a:avLst>
                <a:gd name="adj" fmla="val 57298"/>
              </a:avLst>
            </a:prstGeom>
            <a:solidFill>
              <a:srgbClr val="6C6B6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2076" y="3355"/>
              <a:ext cx="4569" cy="948"/>
            </a:xfrm>
            <a:prstGeom prst="rect">
              <a:avLst/>
            </a:prstGeom>
            <a:solidFill>
              <a:srgbClr val="27538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2076" y="4789"/>
              <a:ext cx="4569" cy="948"/>
            </a:xfrm>
            <a:prstGeom prst="rect">
              <a:avLst/>
            </a:prstGeom>
            <a:solidFill>
              <a:srgbClr val="4B91C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6"/>
            <p:cNvSpPr>
              <a:spLocks noEditPoints="1"/>
            </p:cNvSpPr>
            <p:nvPr/>
          </p:nvSpPr>
          <p:spPr bwMode="auto">
            <a:xfrm>
              <a:off x="5599" y="2128"/>
              <a:ext cx="532" cy="579"/>
            </a:xfrm>
            <a:custGeom>
              <a:avLst/>
              <a:gdLst>
                <a:gd name="T0" fmla="*/ 33 w 251"/>
                <a:gd name="T1" fmla="*/ 298 h 326"/>
                <a:gd name="T2" fmla="*/ 26 w 251"/>
                <a:gd name="T3" fmla="*/ 180 h 326"/>
                <a:gd name="T4" fmla="*/ 44 w 251"/>
                <a:gd name="T5" fmla="*/ 150 h 326"/>
                <a:gd name="T6" fmla="*/ 77 w 251"/>
                <a:gd name="T7" fmla="*/ 141 h 326"/>
                <a:gd name="T8" fmla="*/ 83 w 251"/>
                <a:gd name="T9" fmla="*/ 170 h 326"/>
                <a:gd name="T10" fmla="*/ 76 w 251"/>
                <a:gd name="T11" fmla="*/ 178 h 326"/>
                <a:gd name="T12" fmla="*/ 54 w 251"/>
                <a:gd name="T13" fmla="*/ 197 h 326"/>
                <a:gd name="T14" fmla="*/ 45 w 251"/>
                <a:gd name="T15" fmla="*/ 298 h 326"/>
                <a:gd name="T16" fmla="*/ 58 w 251"/>
                <a:gd name="T17" fmla="*/ 297 h 326"/>
                <a:gd name="T18" fmla="*/ 198 w 251"/>
                <a:gd name="T19" fmla="*/ 210 h 326"/>
                <a:gd name="T20" fmla="*/ 82 w 251"/>
                <a:gd name="T21" fmla="*/ 92 h 326"/>
                <a:gd name="T22" fmla="*/ 134 w 251"/>
                <a:gd name="T23" fmla="*/ 47 h 326"/>
                <a:gd name="T24" fmla="*/ 164 w 251"/>
                <a:gd name="T25" fmla="*/ 92 h 326"/>
                <a:gd name="T26" fmla="*/ 171 w 251"/>
                <a:gd name="T27" fmla="*/ 25 h 326"/>
                <a:gd name="T28" fmla="*/ 75 w 251"/>
                <a:gd name="T29" fmla="*/ 21 h 326"/>
                <a:gd name="T30" fmla="*/ 82 w 251"/>
                <a:gd name="T31" fmla="*/ 92 h 326"/>
                <a:gd name="T32" fmla="*/ 215 w 251"/>
                <a:gd name="T33" fmla="*/ 311 h 326"/>
                <a:gd name="T34" fmla="*/ 49 w 251"/>
                <a:gd name="T35" fmla="*/ 326 h 326"/>
                <a:gd name="T36" fmla="*/ 225 w 251"/>
                <a:gd name="T37" fmla="*/ 180 h 326"/>
                <a:gd name="T38" fmla="*/ 218 w 251"/>
                <a:gd name="T39" fmla="*/ 298 h 326"/>
                <a:gd name="T40" fmla="*/ 211 w 251"/>
                <a:gd name="T41" fmla="*/ 206 h 326"/>
                <a:gd name="T42" fmla="*/ 167 w 251"/>
                <a:gd name="T43" fmla="*/ 197 h 326"/>
                <a:gd name="T44" fmla="*/ 177 w 251"/>
                <a:gd name="T45" fmla="*/ 177 h 326"/>
                <a:gd name="T46" fmla="*/ 179 w 251"/>
                <a:gd name="T47" fmla="*/ 171 h 326"/>
                <a:gd name="T48" fmla="*/ 208 w 251"/>
                <a:gd name="T49" fmla="*/ 149 h 326"/>
                <a:gd name="T50" fmla="*/ 211 w 251"/>
                <a:gd name="T51" fmla="*/ 152 h 326"/>
                <a:gd name="T52" fmla="*/ 225 w 251"/>
                <a:gd name="T53" fmla="*/ 180 h 326"/>
                <a:gd name="T54" fmla="*/ 172 w 251"/>
                <a:gd name="T55" fmla="*/ 178 h 326"/>
                <a:gd name="T56" fmla="*/ 164 w 251"/>
                <a:gd name="T57" fmla="*/ 165 h 326"/>
                <a:gd name="T58" fmla="*/ 174 w 251"/>
                <a:gd name="T59" fmla="*/ 141 h 326"/>
                <a:gd name="T60" fmla="*/ 155 w 251"/>
                <a:gd name="T61" fmla="*/ 145 h 326"/>
                <a:gd name="T62" fmla="*/ 162 w 251"/>
                <a:gd name="T63" fmla="*/ 197 h 326"/>
                <a:gd name="T64" fmla="*/ 78 w 251"/>
                <a:gd name="T65" fmla="*/ 166 h 326"/>
                <a:gd name="T66" fmla="*/ 90 w 251"/>
                <a:gd name="T67" fmla="*/ 168 h 326"/>
                <a:gd name="T68" fmla="*/ 91 w 251"/>
                <a:gd name="T69" fmla="*/ 197 h 326"/>
                <a:gd name="T70" fmla="*/ 96 w 251"/>
                <a:gd name="T71" fmla="*/ 145 h 326"/>
                <a:gd name="T72" fmla="*/ 79 w 251"/>
                <a:gd name="T73" fmla="*/ 141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1" h="326">
                  <a:moveTo>
                    <a:pt x="45" y="298"/>
                  </a:moveTo>
                  <a:cubicBezTo>
                    <a:pt x="33" y="298"/>
                    <a:pt x="33" y="298"/>
                    <a:pt x="33" y="298"/>
                  </a:cubicBezTo>
                  <a:cubicBezTo>
                    <a:pt x="4" y="298"/>
                    <a:pt x="0" y="279"/>
                    <a:pt x="7" y="253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9" y="168"/>
                    <a:pt x="35" y="158"/>
                    <a:pt x="42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4" y="171"/>
                    <a:pt x="74" y="171"/>
                    <a:pt x="74" y="171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76" y="177"/>
                    <a:pt x="76" y="177"/>
                    <a:pt x="76" y="177"/>
                  </a:cubicBezTo>
                  <a:cubicBezTo>
                    <a:pt x="76" y="178"/>
                    <a:pt x="76" y="178"/>
                    <a:pt x="76" y="178"/>
                  </a:cubicBezTo>
                  <a:cubicBezTo>
                    <a:pt x="77" y="178"/>
                    <a:pt x="81" y="186"/>
                    <a:pt x="87" y="197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45" y="206"/>
                    <a:pt x="45" y="206"/>
                    <a:pt x="45" y="206"/>
                  </a:cubicBezTo>
                  <a:cubicBezTo>
                    <a:pt x="45" y="298"/>
                    <a:pt x="45" y="298"/>
                    <a:pt x="45" y="298"/>
                  </a:cubicBezTo>
                  <a:close/>
                  <a:moveTo>
                    <a:pt x="58" y="210"/>
                  </a:moveTo>
                  <a:cubicBezTo>
                    <a:pt x="58" y="297"/>
                    <a:pt x="58" y="297"/>
                    <a:pt x="58" y="297"/>
                  </a:cubicBezTo>
                  <a:cubicBezTo>
                    <a:pt x="198" y="297"/>
                    <a:pt x="198" y="297"/>
                    <a:pt x="198" y="297"/>
                  </a:cubicBezTo>
                  <a:cubicBezTo>
                    <a:pt x="198" y="210"/>
                    <a:pt x="198" y="210"/>
                    <a:pt x="198" y="210"/>
                  </a:cubicBezTo>
                  <a:cubicBezTo>
                    <a:pt x="58" y="210"/>
                    <a:pt x="58" y="210"/>
                    <a:pt x="58" y="210"/>
                  </a:cubicBezTo>
                  <a:close/>
                  <a:moveTo>
                    <a:pt x="82" y="92"/>
                  </a:moveTo>
                  <a:cubicBezTo>
                    <a:pt x="80" y="74"/>
                    <a:pt x="79" y="66"/>
                    <a:pt x="85" y="48"/>
                  </a:cubicBezTo>
                  <a:cubicBezTo>
                    <a:pt x="96" y="56"/>
                    <a:pt x="123" y="52"/>
                    <a:pt x="134" y="47"/>
                  </a:cubicBezTo>
                  <a:cubicBezTo>
                    <a:pt x="140" y="56"/>
                    <a:pt x="151" y="58"/>
                    <a:pt x="161" y="55"/>
                  </a:cubicBezTo>
                  <a:cubicBezTo>
                    <a:pt x="164" y="70"/>
                    <a:pt x="164" y="72"/>
                    <a:pt x="164" y="92"/>
                  </a:cubicBezTo>
                  <a:cubicBezTo>
                    <a:pt x="164" y="92"/>
                    <a:pt x="175" y="82"/>
                    <a:pt x="177" y="74"/>
                  </a:cubicBezTo>
                  <a:cubicBezTo>
                    <a:pt x="179" y="65"/>
                    <a:pt x="175" y="32"/>
                    <a:pt x="171" y="25"/>
                  </a:cubicBezTo>
                  <a:cubicBezTo>
                    <a:pt x="167" y="14"/>
                    <a:pt x="154" y="6"/>
                    <a:pt x="132" y="9"/>
                  </a:cubicBezTo>
                  <a:cubicBezTo>
                    <a:pt x="111" y="0"/>
                    <a:pt x="86" y="9"/>
                    <a:pt x="75" y="21"/>
                  </a:cubicBezTo>
                  <a:cubicBezTo>
                    <a:pt x="71" y="27"/>
                    <a:pt x="65" y="74"/>
                    <a:pt x="70" y="81"/>
                  </a:cubicBezTo>
                  <a:cubicBezTo>
                    <a:pt x="76" y="88"/>
                    <a:pt x="82" y="92"/>
                    <a:pt x="82" y="92"/>
                  </a:cubicBezTo>
                  <a:close/>
                  <a:moveTo>
                    <a:pt x="40" y="311"/>
                  </a:moveTo>
                  <a:cubicBezTo>
                    <a:pt x="215" y="311"/>
                    <a:pt x="215" y="311"/>
                    <a:pt x="215" y="311"/>
                  </a:cubicBezTo>
                  <a:cubicBezTo>
                    <a:pt x="205" y="326"/>
                    <a:pt x="205" y="326"/>
                    <a:pt x="205" y="326"/>
                  </a:cubicBezTo>
                  <a:cubicBezTo>
                    <a:pt x="49" y="326"/>
                    <a:pt x="49" y="326"/>
                    <a:pt x="49" y="326"/>
                  </a:cubicBezTo>
                  <a:cubicBezTo>
                    <a:pt x="40" y="311"/>
                    <a:pt x="40" y="311"/>
                    <a:pt x="40" y="311"/>
                  </a:cubicBezTo>
                  <a:close/>
                  <a:moveTo>
                    <a:pt x="225" y="180"/>
                  </a:moveTo>
                  <a:cubicBezTo>
                    <a:pt x="244" y="253"/>
                    <a:pt x="244" y="253"/>
                    <a:pt x="244" y="253"/>
                  </a:cubicBezTo>
                  <a:cubicBezTo>
                    <a:pt x="251" y="279"/>
                    <a:pt x="248" y="298"/>
                    <a:pt x="218" y="298"/>
                  </a:cubicBezTo>
                  <a:cubicBezTo>
                    <a:pt x="211" y="298"/>
                    <a:pt x="211" y="298"/>
                    <a:pt x="211" y="298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01" y="197"/>
                    <a:pt x="201" y="197"/>
                    <a:pt x="201" y="197"/>
                  </a:cubicBezTo>
                  <a:cubicBezTo>
                    <a:pt x="167" y="197"/>
                    <a:pt x="167" y="197"/>
                    <a:pt x="167" y="197"/>
                  </a:cubicBezTo>
                  <a:cubicBezTo>
                    <a:pt x="172" y="186"/>
                    <a:pt x="177" y="178"/>
                    <a:pt x="177" y="178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9" y="171"/>
                    <a:pt x="179" y="171"/>
                    <a:pt x="179" y="171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1" y="152"/>
                    <a:pt x="211" y="152"/>
                    <a:pt x="211" y="152"/>
                  </a:cubicBezTo>
                  <a:cubicBezTo>
                    <a:pt x="218" y="160"/>
                    <a:pt x="222" y="170"/>
                    <a:pt x="224" y="180"/>
                  </a:cubicBezTo>
                  <a:cubicBezTo>
                    <a:pt x="225" y="180"/>
                    <a:pt x="225" y="180"/>
                    <a:pt x="225" y="180"/>
                  </a:cubicBezTo>
                  <a:close/>
                  <a:moveTo>
                    <a:pt x="162" y="197"/>
                  </a:moveTo>
                  <a:cubicBezTo>
                    <a:pt x="167" y="188"/>
                    <a:pt x="171" y="181"/>
                    <a:pt x="172" y="178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33" y="197"/>
                    <a:pt x="133" y="197"/>
                    <a:pt x="133" y="197"/>
                  </a:cubicBezTo>
                  <a:cubicBezTo>
                    <a:pt x="162" y="197"/>
                    <a:pt x="162" y="197"/>
                    <a:pt x="162" y="197"/>
                  </a:cubicBezTo>
                  <a:close/>
                  <a:moveTo>
                    <a:pt x="79" y="141"/>
                  </a:moveTo>
                  <a:cubicBezTo>
                    <a:pt x="78" y="166"/>
                    <a:pt x="78" y="166"/>
                    <a:pt x="78" y="166"/>
                  </a:cubicBezTo>
                  <a:cubicBezTo>
                    <a:pt x="89" y="165"/>
                    <a:pt x="89" y="165"/>
                    <a:pt x="89" y="165"/>
                  </a:cubicBezTo>
                  <a:cubicBezTo>
                    <a:pt x="90" y="168"/>
                    <a:pt x="90" y="168"/>
                    <a:pt x="90" y="168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81"/>
                    <a:pt x="86" y="188"/>
                    <a:pt x="91" y="197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96" y="145"/>
                    <a:pt x="96" y="145"/>
                    <a:pt x="96" y="145"/>
                  </a:cubicBezTo>
                  <a:cubicBezTo>
                    <a:pt x="88" y="138"/>
                    <a:pt x="88" y="138"/>
                    <a:pt x="88" y="138"/>
                  </a:cubicBezTo>
                  <a:lnTo>
                    <a:pt x="79" y="14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Freeform 11"/>
            <p:cNvSpPr>
              <a:spLocks noEditPoints="1"/>
            </p:cNvSpPr>
            <p:nvPr/>
          </p:nvSpPr>
          <p:spPr bwMode="auto">
            <a:xfrm>
              <a:off x="5482" y="3611"/>
              <a:ext cx="699" cy="455"/>
            </a:xfrm>
            <a:custGeom>
              <a:avLst/>
              <a:gdLst>
                <a:gd name="T0" fmla="*/ 99 w 355"/>
                <a:gd name="T1" fmla="*/ 172 h 292"/>
                <a:gd name="T2" fmla="*/ 58 w 355"/>
                <a:gd name="T3" fmla="*/ 191 h 292"/>
                <a:gd name="T4" fmla="*/ 0 w 355"/>
                <a:gd name="T5" fmla="*/ 155 h 292"/>
                <a:gd name="T6" fmla="*/ 56 w 355"/>
                <a:gd name="T7" fmla="*/ 76 h 292"/>
                <a:gd name="T8" fmla="*/ 65 w 355"/>
                <a:gd name="T9" fmla="*/ 76 h 292"/>
                <a:gd name="T10" fmla="*/ 100 w 355"/>
                <a:gd name="T11" fmla="*/ 73 h 292"/>
                <a:gd name="T12" fmla="*/ 134 w 355"/>
                <a:gd name="T13" fmla="*/ 80 h 292"/>
                <a:gd name="T14" fmla="*/ 321 w 355"/>
                <a:gd name="T15" fmla="*/ 80 h 292"/>
                <a:gd name="T16" fmla="*/ 134 w 355"/>
                <a:gd name="T17" fmla="*/ 132 h 292"/>
                <a:gd name="T18" fmla="*/ 330 w 355"/>
                <a:gd name="T19" fmla="*/ 214 h 292"/>
                <a:gd name="T20" fmla="*/ 355 w 355"/>
                <a:gd name="T21" fmla="*/ 80 h 292"/>
                <a:gd name="T22" fmla="*/ 234 w 355"/>
                <a:gd name="T23" fmla="*/ 162 h 292"/>
                <a:gd name="T24" fmla="*/ 240 w 355"/>
                <a:gd name="T25" fmla="*/ 180 h 292"/>
                <a:gd name="T26" fmla="*/ 226 w 355"/>
                <a:gd name="T27" fmla="*/ 95 h 292"/>
                <a:gd name="T28" fmla="*/ 223 w 355"/>
                <a:gd name="T29" fmla="*/ 114 h 292"/>
                <a:gd name="T30" fmla="*/ 195 w 355"/>
                <a:gd name="T31" fmla="*/ 130 h 292"/>
                <a:gd name="T32" fmla="*/ 176 w 355"/>
                <a:gd name="T33" fmla="*/ 142 h 292"/>
                <a:gd name="T34" fmla="*/ 182 w 355"/>
                <a:gd name="T35" fmla="*/ 165 h 292"/>
                <a:gd name="T36" fmla="*/ 232 w 355"/>
                <a:gd name="T37" fmla="*/ 156 h 292"/>
                <a:gd name="T38" fmla="*/ 254 w 355"/>
                <a:gd name="T39" fmla="*/ 110 h 292"/>
                <a:gd name="T40" fmla="*/ 179 w 355"/>
                <a:gd name="T41" fmla="*/ 172 h 292"/>
                <a:gd name="T42" fmla="*/ 167 w 355"/>
                <a:gd name="T43" fmla="*/ 180 h 292"/>
                <a:gd name="T44" fmla="*/ 173 w 355"/>
                <a:gd name="T45" fmla="*/ 180 h 292"/>
                <a:gd name="T46" fmla="*/ 195 w 355"/>
                <a:gd name="T47" fmla="*/ 171 h 292"/>
                <a:gd name="T48" fmla="*/ 200 w 355"/>
                <a:gd name="T49" fmla="*/ 180 h 292"/>
                <a:gd name="T50" fmla="*/ 207 w 355"/>
                <a:gd name="T51" fmla="*/ 180 h 292"/>
                <a:gd name="T52" fmla="*/ 218 w 355"/>
                <a:gd name="T53" fmla="*/ 165 h 292"/>
                <a:gd name="T54" fmla="*/ 223 w 355"/>
                <a:gd name="T55" fmla="*/ 167 h 292"/>
                <a:gd name="T56" fmla="*/ 285 w 355"/>
                <a:gd name="T57" fmla="*/ 123 h 292"/>
                <a:gd name="T58" fmla="*/ 313 w 355"/>
                <a:gd name="T59" fmla="*/ 162 h 292"/>
                <a:gd name="T60" fmla="*/ 285 w 355"/>
                <a:gd name="T61" fmla="*/ 181 h 292"/>
                <a:gd name="T62" fmla="*/ 256 w 355"/>
                <a:gd name="T63" fmla="*/ 148 h 292"/>
                <a:gd name="T64" fmla="*/ 280 w 355"/>
                <a:gd name="T65" fmla="*/ 126 h 292"/>
                <a:gd name="T66" fmla="*/ 284 w 355"/>
                <a:gd name="T67" fmla="*/ 123 h 292"/>
                <a:gd name="T68" fmla="*/ 306 w 355"/>
                <a:gd name="T69" fmla="*/ 162 h 292"/>
                <a:gd name="T70" fmla="*/ 285 w 355"/>
                <a:gd name="T71" fmla="*/ 176 h 292"/>
                <a:gd name="T72" fmla="*/ 294 w 355"/>
                <a:gd name="T73" fmla="*/ 130 h 292"/>
                <a:gd name="T74" fmla="*/ 301 w 355"/>
                <a:gd name="T75" fmla="*/ 134 h 292"/>
                <a:gd name="T76" fmla="*/ 274 w 355"/>
                <a:gd name="T77" fmla="*/ 173 h 292"/>
                <a:gd name="T78" fmla="*/ 274 w 355"/>
                <a:gd name="T79" fmla="*/ 173 h 292"/>
                <a:gd name="T80" fmla="*/ 309 w 355"/>
                <a:gd name="T81" fmla="*/ 152 h 292"/>
                <a:gd name="T82" fmla="*/ 265 w 355"/>
                <a:gd name="T83" fmla="*/ 165 h 292"/>
                <a:gd name="T84" fmla="*/ 264 w 355"/>
                <a:gd name="T85" fmla="*/ 163 h 292"/>
                <a:gd name="T86" fmla="*/ 264 w 355"/>
                <a:gd name="T87" fmla="*/ 163 h 292"/>
                <a:gd name="T88" fmla="*/ 307 w 355"/>
                <a:gd name="T89" fmla="*/ 143 h 292"/>
                <a:gd name="T90" fmla="*/ 262 w 355"/>
                <a:gd name="T91" fmla="*/ 157 h 292"/>
                <a:gd name="T92" fmla="*/ 288 w 355"/>
                <a:gd name="T93" fmla="*/ 149 h 292"/>
                <a:gd name="T94" fmla="*/ 288 w 355"/>
                <a:gd name="T95" fmla="*/ 149 h 292"/>
                <a:gd name="T96" fmla="*/ 267 w 355"/>
                <a:gd name="T97" fmla="*/ 152 h 292"/>
                <a:gd name="T98" fmla="*/ 303 w 355"/>
                <a:gd name="T99" fmla="*/ 136 h 292"/>
                <a:gd name="T100" fmla="*/ 286 w 355"/>
                <a:gd name="T101" fmla="*/ 128 h 292"/>
                <a:gd name="T102" fmla="*/ 258 w 355"/>
                <a:gd name="T103" fmla="*/ 123 h 292"/>
                <a:gd name="T104" fmla="*/ 278 w 355"/>
                <a:gd name="T105" fmla="*/ 140 h 292"/>
                <a:gd name="T106" fmla="*/ 251 w 355"/>
                <a:gd name="T107" fmla="*/ 137 h 292"/>
                <a:gd name="T108" fmla="*/ 257 w 355"/>
                <a:gd name="T109" fmla="*/ 135 h 292"/>
                <a:gd name="T110" fmla="*/ 282 w 355"/>
                <a:gd name="T111" fmla="*/ 285 h 292"/>
                <a:gd name="T112" fmla="*/ 210 w 355"/>
                <a:gd name="T113" fmla="*/ 253 h 292"/>
                <a:gd name="T114" fmla="*/ 227 w 355"/>
                <a:gd name="T115" fmla="*/ 226 h 292"/>
                <a:gd name="T116" fmla="*/ 227 w 355"/>
                <a:gd name="T117" fmla="*/ 226 h 292"/>
                <a:gd name="T118" fmla="*/ 78 w 355"/>
                <a:gd name="T119" fmla="*/ 4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5" h="292">
                  <a:moveTo>
                    <a:pt x="165" y="123"/>
                  </a:moveTo>
                  <a:cubicBezTo>
                    <a:pt x="159" y="133"/>
                    <a:pt x="159" y="133"/>
                    <a:pt x="159" y="133"/>
                  </a:cubicBezTo>
                  <a:cubicBezTo>
                    <a:pt x="105" y="116"/>
                    <a:pt x="105" y="116"/>
                    <a:pt x="105" y="116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101" y="212"/>
                    <a:pt x="97" y="252"/>
                    <a:pt x="99" y="292"/>
                  </a:cubicBezTo>
                  <a:cubicBezTo>
                    <a:pt x="88" y="292"/>
                    <a:pt x="84" y="292"/>
                    <a:pt x="73" y="292"/>
                  </a:cubicBezTo>
                  <a:cubicBezTo>
                    <a:pt x="71" y="258"/>
                    <a:pt x="67" y="224"/>
                    <a:pt x="65" y="191"/>
                  </a:cubicBezTo>
                  <a:cubicBezTo>
                    <a:pt x="60" y="191"/>
                    <a:pt x="63" y="191"/>
                    <a:pt x="58" y="191"/>
                  </a:cubicBezTo>
                  <a:cubicBezTo>
                    <a:pt x="56" y="224"/>
                    <a:pt x="49" y="258"/>
                    <a:pt x="48" y="292"/>
                  </a:cubicBezTo>
                  <a:cubicBezTo>
                    <a:pt x="37" y="292"/>
                    <a:pt x="32" y="292"/>
                    <a:pt x="21" y="292"/>
                  </a:cubicBezTo>
                  <a:cubicBezTo>
                    <a:pt x="24" y="252"/>
                    <a:pt x="20" y="212"/>
                    <a:pt x="22" y="172"/>
                  </a:cubicBezTo>
                  <a:cubicBezTo>
                    <a:pt x="15" y="167"/>
                    <a:pt x="7" y="161"/>
                    <a:pt x="0" y="155"/>
                  </a:cubicBezTo>
                  <a:cubicBezTo>
                    <a:pt x="3" y="127"/>
                    <a:pt x="7" y="99"/>
                    <a:pt x="17" y="73"/>
                  </a:cubicBezTo>
                  <a:cubicBezTo>
                    <a:pt x="23" y="73"/>
                    <a:pt x="29" y="73"/>
                    <a:pt x="35" y="73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0" y="73"/>
                    <a:pt x="95" y="73"/>
                    <a:pt x="100" y="73"/>
                  </a:cubicBezTo>
                  <a:cubicBezTo>
                    <a:pt x="126" y="90"/>
                    <a:pt x="135" y="92"/>
                    <a:pt x="165" y="123"/>
                  </a:cubicBezTo>
                  <a:close/>
                  <a:moveTo>
                    <a:pt x="120" y="46"/>
                  </a:moveTo>
                  <a:cubicBezTo>
                    <a:pt x="120" y="80"/>
                    <a:pt x="120" y="80"/>
                    <a:pt x="120" y="80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134" y="87"/>
                    <a:pt x="134" y="87"/>
                    <a:pt x="134" y="87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1" y="80"/>
                    <a:pt x="151" y="80"/>
                    <a:pt x="151" y="80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21" y="196"/>
                    <a:pt x="321" y="196"/>
                    <a:pt x="321" y="196"/>
                  </a:cubicBezTo>
                  <a:cubicBezTo>
                    <a:pt x="151" y="196"/>
                    <a:pt x="151" y="196"/>
                    <a:pt x="151" y="196"/>
                  </a:cubicBezTo>
                  <a:cubicBezTo>
                    <a:pt x="151" y="137"/>
                    <a:pt x="151" y="137"/>
                    <a:pt x="151" y="137"/>
                  </a:cubicBezTo>
                  <a:cubicBezTo>
                    <a:pt x="134" y="132"/>
                    <a:pt x="134" y="132"/>
                    <a:pt x="134" y="132"/>
                  </a:cubicBezTo>
                  <a:cubicBezTo>
                    <a:pt x="134" y="205"/>
                    <a:pt x="134" y="205"/>
                    <a:pt x="134" y="205"/>
                  </a:cubicBezTo>
                  <a:cubicBezTo>
                    <a:pt x="134" y="214"/>
                    <a:pt x="134" y="214"/>
                    <a:pt x="134" y="214"/>
                  </a:cubicBezTo>
                  <a:cubicBezTo>
                    <a:pt x="142" y="214"/>
                    <a:pt x="142" y="214"/>
                    <a:pt x="142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8" y="214"/>
                    <a:pt x="338" y="214"/>
                    <a:pt x="338" y="214"/>
                  </a:cubicBezTo>
                  <a:cubicBezTo>
                    <a:pt x="338" y="205"/>
                    <a:pt x="338" y="205"/>
                    <a:pt x="338" y="205"/>
                  </a:cubicBezTo>
                  <a:cubicBezTo>
                    <a:pt x="338" y="80"/>
                    <a:pt x="338" y="80"/>
                    <a:pt x="338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120" y="46"/>
                    <a:pt x="120" y="46"/>
                    <a:pt x="120" y="46"/>
                  </a:cubicBezTo>
                  <a:close/>
                  <a:moveTo>
                    <a:pt x="234" y="180"/>
                  </a:moveTo>
                  <a:cubicBezTo>
                    <a:pt x="234" y="162"/>
                    <a:pt x="234" y="162"/>
                    <a:pt x="234" y="162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38" y="137"/>
                    <a:pt x="238" y="137"/>
                    <a:pt x="238" y="137"/>
                  </a:cubicBezTo>
                  <a:cubicBezTo>
                    <a:pt x="240" y="136"/>
                    <a:pt x="240" y="136"/>
                    <a:pt x="240" y="136"/>
                  </a:cubicBezTo>
                  <a:cubicBezTo>
                    <a:pt x="240" y="180"/>
                    <a:pt x="240" y="180"/>
                    <a:pt x="240" y="180"/>
                  </a:cubicBezTo>
                  <a:cubicBezTo>
                    <a:pt x="234" y="180"/>
                    <a:pt x="234" y="180"/>
                    <a:pt x="234" y="180"/>
                  </a:cubicBezTo>
                  <a:close/>
                  <a:moveTo>
                    <a:pt x="263" y="94"/>
                  </a:moveTo>
                  <a:cubicBezTo>
                    <a:pt x="244" y="94"/>
                    <a:pt x="244" y="94"/>
                    <a:pt x="244" y="94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14"/>
                    <a:pt x="223" y="114"/>
                    <a:pt x="223" y="114"/>
                  </a:cubicBezTo>
                  <a:cubicBezTo>
                    <a:pt x="221" y="143"/>
                    <a:pt x="221" y="143"/>
                    <a:pt x="221" y="143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199" y="122"/>
                    <a:pt x="199" y="122"/>
                    <a:pt x="199" y="122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3" y="145"/>
                    <a:pt x="183" y="145"/>
                    <a:pt x="183" y="145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57" y="148"/>
                    <a:pt x="157" y="148"/>
                    <a:pt x="157" y="148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175" y="155"/>
                    <a:pt x="175" y="155"/>
                    <a:pt x="175" y="155"/>
                  </a:cubicBezTo>
                  <a:cubicBezTo>
                    <a:pt x="182" y="165"/>
                    <a:pt x="182" y="165"/>
                    <a:pt x="182" y="165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203" y="142"/>
                    <a:pt x="203" y="142"/>
                    <a:pt x="203" y="142"/>
                  </a:cubicBezTo>
                  <a:cubicBezTo>
                    <a:pt x="222" y="160"/>
                    <a:pt x="222" y="160"/>
                    <a:pt x="222" y="160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34" y="118"/>
                    <a:pt x="234" y="118"/>
                    <a:pt x="234" y="118"/>
                  </a:cubicBezTo>
                  <a:cubicBezTo>
                    <a:pt x="239" y="115"/>
                    <a:pt x="239" y="115"/>
                    <a:pt x="239" y="115"/>
                  </a:cubicBezTo>
                  <a:cubicBezTo>
                    <a:pt x="246" y="126"/>
                    <a:pt x="246" y="126"/>
                    <a:pt x="246" y="126"/>
                  </a:cubicBezTo>
                  <a:cubicBezTo>
                    <a:pt x="254" y="110"/>
                    <a:pt x="254" y="110"/>
                    <a:pt x="254" y="110"/>
                  </a:cubicBezTo>
                  <a:cubicBezTo>
                    <a:pt x="263" y="94"/>
                    <a:pt x="263" y="94"/>
                    <a:pt x="263" y="94"/>
                  </a:cubicBezTo>
                  <a:close/>
                  <a:moveTo>
                    <a:pt x="178" y="180"/>
                  </a:moveTo>
                  <a:cubicBezTo>
                    <a:pt x="178" y="171"/>
                    <a:pt x="178" y="171"/>
                    <a:pt x="178" y="171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84" y="172"/>
                    <a:pt x="184" y="172"/>
                    <a:pt x="184" y="172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82" y="180"/>
                    <a:pt x="180" y="180"/>
                    <a:pt x="178" y="180"/>
                  </a:cubicBezTo>
                  <a:close/>
                  <a:moveTo>
                    <a:pt x="167" y="180"/>
                  </a:moveTo>
                  <a:cubicBezTo>
                    <a:pt x="167" y="165"/>
                    <a:pt x="167" y="165"/>
                    <a:pt x="167" y="165"/>
                  </a:cubicBezTo>
                  <a:cubicBezTo>
                    <a:pt x="173" y="163"/>
                    <a:pt x="173" y="163"/>
                    <a:pt x="173" y="163"/>
                  </a:cubicBezTo>
                  <a:cubicBezTo>
                    <a:pt x="173" y="163"/>
                    <a:pt x="173" y="163"/>
                    <a:pt x="173" y="163"/>
                  </a:cubicBezTo>
                  <a:cubicBezTo>
                    <a:pt x="173" y="180"/>
                    <a:pt x="173" y="180"/>
                    <a:pt x="173" y="180"/>
                  </a:cubicBezTo>
                  <a:cubicBezTo>
                    <a:pt x="167" y="180"/>
                    <a:pt x="167" y="180"/>
                    <a:pt x="167" y="180"/>
                  </a:cubicBezTo>
                  <a:close/>
                  <a:moveTo>
                    <a:pt x="189" y="180"/>
                  </a:moveTo>
                  <a:cubicBezTo>
                    <a:pt x="189" y="172"/>
                    <a:pt x="189" y="172"/>
                    <a:pt x="189" y="172"/>
                  </a:cubicBezTo>
                  <a:cubicBezTo>
                    <a:pt x="195" y="171"/>
                    <a:pt x="195" y="171"/>
                    <a:pt x="195" y="171"/>
                  </a:cubicBezTo>
                  <a:cubicBezTo>
                    <a:pt x="196" y="171"/>
                    <a:pt x="196" y="171"/>
                    <a:pt x="196" y="171"/>
                  </a:cubicBezTo>
                  <a:cubicBezTo>
                    <a:pt x="196" y="180"/>
                    <a:pt x="196" y="180"/>
                    <a:pt x="196" y="180"/>
                  </a:cubicBezTo>
                  <a:cubicBezTo>
                    <a:pt x="193" y="180"/>
                    <a:pt x="191" y="180"/>
                    <a:pt x="189" y="180"/>
                  </a:cubicBezTo>
                  <a:close/>
                  <a:moveTo>
                    <a:pt x="200" y="180"/>
                  </a:moveTo>
                  <a:cubicBezTo>
                    <a:pt x="200" y="160"/>
                    <a:pt x="200" y="160"/>
                    <a:pt x="200" y="160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80"/>
                    <a:pt x="207" y="180"/>
                    <a:pt x="207" y="180"/>
                  </a:cubicBezTo>
                  <a:cubicBezTo>
                    <a:pt x="205" y="180"/>
                    <a:pt x="203" y="180"/>
                    <a:pt x="200" y="180"/>
                  </a:cubicBezTo>
                  <a:close/>
                  <a:moveTo>
                    <a:pt x="212" y="180"/>
                  </a:moveTo>
                  <a:cubicBezTo>
                    <a:pt x="212" y="159"/>
                    <a:pt x="212" y="159"/>
                    <a:pt x="212" y="159"/>
                  </a:cubicBezTo>
                  <a:cubicBezTo>
                    <a:pt x="218" y="165"/>
                    <a:pt x="218" y="165"/>
                    <a:pt x="218" y="165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16" y="180"/>
                    <a:pt x="214" y="180"/>
                    <a:pt x="212" y="180"/>
                  </a:cubicBezTo>
                  <a:close/>
                  <a:moveTo>
                    <a:pt x="223" y="180"/>
                  </a:moveTo>
                  <a:cubicBezTo>
                    <a:pt x="223" y="167"/>
                    <a:pt x="223" y="167"/>
                    <a:pt x="223" y="167"/>
                  </a:cubicBezTo>
                  <a:cubicBezTo>
                    <a:pt x="229" y="164"/>
                    <a:pt x="229" y="164"/>
                    <a:pt x="229" y="164"/>
                  </a:cubicBezTo>
                  <a:cubicBezTo>
                    <a:pt x="229" y="180"/>
                    <a:pt x="229" y="180"/>
                    <a:pt x="229" y="180"/>
                  </a:cubicBezTo>
                  <a:cubicBezTo>
                    <a:pt x="227" y="180"/>
                    <a:pt x="225" y="180"/>
                    <a:pt x="223" y="180"/>
                  </a:cubicBezTo>
                  <a:close/>
                  <a:moveTo>
                    <a:pt x="285" y="123"/>
                  </a:moveTo>
                  <a:cubicBezTo>
                    <a:pt x="293" y="123"/>
                    <a:pt x="301" y="126"/>
                    <a:pt x="306" y="131"/>
                  </a:cubicBezTo>
                  <a:cubicBezTo>
                    <a:pt x="311" y="137"/>
                    <a:pt x="314" y="144"/>
                    <a:pt x="314" y="152"/>
                  </a:cubicBezTo>
                  <a:cubicBezTo>
                    <a:pt x="314" y="156"/>
                    <a:pt x="314" y="159"/>
                    <a:pt x="313" y="162"/>
                  </a:cubicBezTo>
                  <a:cubicBezTo>
                    <a:pt x="313" y="162"/>
                    <a:pt x="313" y="162"/>
                    <a:pt x="313" y="162"/>
                  </a:cubicBezTo>
                  <a:cubicBezTo>
                    <a:pt x="313" y="162"/>
                    <a:pt x="313" y="162"/>
                    <a:pt x="313" y="162"/>
                  </a:cubicBezTo>
                  <a:cubicBezTo>
                    <a:pt x="313" y="162"/>
                    <a:pt x="313" y="162"/>
                    <a:pt x="313" y="162"/>
                  </a:cubicBezTo>
                  <a:cubicBezTo>
                    <a:pt x="311" y="166"/>
                    <a:pt x="309" y="170"/>
                    <a:pt x="306" y="173"/>
                  </a:cubicBezTo>
                  <a:cubicBezTo>
                    <a:pt x="301" y="178"/>
                    <a:pt x="293" y="181"/>
                    <a:pt x="285" y="181"/>
                  </a:cubicBezTo>
                  <a:cubicBezTo>
                    <a:pt x="277" y="181"/>
                    <a:pt x="270" y="178"/>
                    <a:pt x="265" y="173"/>
                  </a:cubicBezTo>
                  <a:cubicBezTo>
                    <a:pt x="259" y="167"/>
                    <a:pt x="256" y="160"/>
                    <a:pt x="256" y="152"/>
                  </a:cubicBezTo>
                  <a:cubicBezTo>
                    <a:pt x="256" y="151"/>
                    <a:pt x="256" y="151"/>
                    <a:pt x="256" y="150"/>
                  </a:cubicBezTo>
                  <a:cubicBezTo>
                    <a:pt x="256" y="149"/>
                    <a:pt x="256" y="149"/>
                    <a:pt x="256" y="148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9" y="146"/>
                    <a:pt x="259" y="146"/>
                    <a:pt x="259" y="146"/>
                  </a:cubicBezTo>
                  <a:cubicBezTo>
                    <a:pt x="268" y="147"/>
                    <a:pt x="277" y="148"/>
                    <a:pt x="282" y="149"/>
                  </a:cubicBezTo>
                  <a:cubicBezTo>
                    <a:pt x="280" y="126"/>
                    <a:pt x="280" y="126"/>
                    <a:pt x="280" y="126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3" y="123"/>
                    <a:pt x="283" y="123"/>
                    <a:pt x="284" y="123"/>
                  </a:cubicBezTo>
                  <a:cubicBezTo>
                    <a:pt x="284" y="123"/>
                    <a:pt x="284" y="123"/>
                    <a:pt x="284" y="123"/>
                  </a:cubicBezTo>
                  <a:cubicBezTo>
                    <a:pt x="284" y="123"/>
                    <a:pt x="285" y="123"/>
                    <a:pt x="285" y="123"/>
                  </a:cubicBezTo>
                  <a:close/>
                  <a:moveTo>
                    <a:pt x="281" y="175"/>
                  </a:moveTo>
                  <a:cubicBezTo>
                    <a:pt x="279" y="175"/>
                    <a:pt x="278" y="175"/>
                    <a:pt x="277" y="174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4"/>
                    <a:pt x="305" y="165"/>
                    <a:pt x="305" y="165"/>
                  </a:cubicBezTo>
                  <a:cubicBezTo>
                    <a:pt x="281" y="175"/>
                    <a:pt x="281" y="175"/>
                    <a:pt x="281" y="175"/>
                  </a:cubicBezTo>
                  <a:close/>
                  <a:moveTo>
                    <a:pt x="302" y="169"/>
                  </a:moveTo>
                  <a:cubicBezTo>
                    <a:pt x="297" y="173"/>
                    <a:pt x="292" y="176"/>
                    <a:pt x="285" y="176"/>
                  </a:cubicBezTo>
                  <a:cubicBezTo>
                    <a:pt x="302" y="169"/>
                    <a:pt x="302" y="169"/>
                    <a:pt x="302" y="169"/>
                  </a:cubicBezTo>
                  <a:close/>
                  <a:moveTo>
                    <a:pt x="286" y="135"/>
                  </a:moveTo>
                  <a:cubicBezTo>
                    <a:pt x="286" y="133"/>
                    <a:pt x="286" y="133"/>
                    <a:pt x="286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6" y="131"/>
                    <a:pt x="297" y="131"/>
                  </a:cubicBezTo>
                  <a:cubicBezTo>
                    <a:pt x="286" y="135"/>
                    <a:pt x="286" y="135"/>
                    <a:pt x="286" y="135"/>
                  </a:cubicBezTo>
                  <a:close/>
                  <a:moveTo>
                    <a:pt x="299" y="133"/>
                  </a:moveTo>
                  <a:cubicBezTo>
                    <a:pt x="300" y="133"/>
                    <a:pt x="300" y="134"/>
                    <a:pt x="301" y="134"/>
                  </a:cubicBezTo>
                  <a:cubicBezTo>
                    <a:pt x="287" y="140"/>
                    <a:pt x="287" y="140"/>
                    <a:pt x="287" y="140"/>
                  </a:cubicBezTo>
                  <a:cubicBezTo>
                    <a:pt x="287" y="138"/>
                    <a:pt x="287" y="138"/>
                    <a:pt x="287" y="138"/>
                  </a:cubicBezTo>
                  <a:cubicBezTo>
                    <a:pt x="299" y="133"/>
                    <a:pt x="299" y="133"/>
                    <a:pt x="299" y="133"/>
                  </a:cubicBezTo>
                  <a:close/>
                  <a:moveTo>
                    <a:pt x="274" y="173"/>
                  </a:moveTo>
                  <a:cubicBezTo>
                    <a:pt x="274" y="173"/>
                    <a:pt x="273" y="172"/>
                    <a:pt x="272" y="172"/>
                  </a:cubicBezTo>
                  <a:cubicBezTo>
                    <a:pt x="308" y="157"/>
                    <a:pt x="308" y="157"/>
                    <a:pt x="308" y="157"/>
                  </a:cubicBezTo>
                  <a:cubicBezTo>
                    <a:pt x="308" y="158"/>
                    <a:pt x="308" y="159"/>
                    <a:pt x="308" y="160"/>
                  </a:cubicBezTo>
                  <a:cubicBezTo>
                    <a:pt x="274" y="173"/>
                    <a:pt x="274" y="173"/>
                    <a:pt x="274" y="173"/>
                  </a:cubicBezTo>
                  <a:close/>
                  <a:moveTo>
                    <a:pt x="270" y="170"/>
                  </a:moveTo>
                  <a:cubicBezTo>
                    <a:pt x="269" y="170"/>
                    <a:pt x="269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3"/>
                    <a:pt x="309" y="154"/>
                    <a:pt x="309" y="154"/>
                  </a:cubicBezTo>
                  <a:cubicBezTo>
                    <a:pt x="270" y="170"/>
                    <a:pt x="270" y="170"/>
                    <a:pt x="270" y="170"/>
                  </a:cubicBezTo>
                  <a:close/>
                  <a:moveTo>
                    <a:pt x="267" y="167"/>
                  </a:moveTo>
                  <a:cubicBezTo>
                    <a:pt x="266" y="166"/>
                    <a:pt x="266" y="166"/>
                    <a:pt x="265" y="165"/>
                  </a:cubicBezTo>
                  <a:cubicBezTo>
                    <a:pt x="308" y="148"/>
                    <a:pt x="308" y="148"/>
                    <a:pt x="308" y="148"/>
                  </a:cubicBezTo>
                  <a:cubicBezTo>
                    <a:pt x="309" y="148"/>
                    <a:pt x="309" y="149"/>
                    <a:pt x="309" y="150"/>
                  </a:cubicBezTo>
                  <a:cubicBezTo>
                    <a:pt x="267" y="167"/>
                    <a:pt x="267" y="167"/>
                    <a:pt x="267" y="167"/>
                  </a:cubicBezTo>
                  <a:close/>
                  <a:moveTo>
                    <a:pt x="264" y="163"/>
                  </a:moveTo>
                  <a:cubicBezTo>
                    <a:pt x="264" y="162"/>
                    <a:pt x="264" y="162"/>
                    <a:pt x="263" y="161"/>
                  </a:cubicBezTo>
                  <a:cubicBezTo>
                    <a:pt x="281" y="154"/>
                    <a:pt x="281" y="154"/>
                    <a:pt x="281" y="154"/>
                  </a:cubicBezTo>
                  <a:cubicBezTo>
                    <a:pt x="283" y="155"/>
                    <a:pt x="285" y="155"/>
                    <a:pt x="285" y="155"/>
                  </a:cubicBezTo>
                  <a:cubicBezTo>
                    <a:pt x="264" y="163"/>
                    <a:pt x="264" y="163"/>
                    <a:pt x="264" y="163"/>
                  </a:cubicBezTo>
                  <a:close/>
                  <a:moveTo>
                    <a:pt x="285" y="155"/>
                  </a:moveTo>
                  <a:cubicBezTo>
                    <a:pt x="288" y="152"/>
                    <a:pt x="288" y="152"/>
                    <a:pt x="288" y="152"/>
                  </a:cubicBezTo>
                  <a:cubicBezTo>
                    <a:pt x="288" y="151"/>
                    <a:pt x="288" y="151"/>
                    <a:pt x="288" y="151"/>
                  </a:cubicBezTo>
                  <a:cubicBezTo>
                    <a:pt x="307" y="143"/>
                    <a:pt x="307" y="143"/>
                    <a:pt x="307" y="143"/>
                  </a:cubicBezTo>
                  <a:cubicBezTo>
                    <a:pt x="308" y="144"/>
                    <a:pt x="308" y="145"/>
                    <a:pt x="308" y="145"/>
                  </a:cubicBezTo>
                  <a:cubicBezTo>
                    <a:pt x="285" y="155"/>
                    <a:pt x="285" y="155"/>
                    <a:pt x="285" y="155"/>
                  </a:cubicBezTo>
                  <a:close/>
                  <a:moveTo>
                    <a:pt x="263" y="159"/>
                  </a:moveTo>
                  <a:cubicBezTo>
                    <a:pt x="262" y="158"/>
                    <a:pt x="262" y="158"/>
                    <a:pt x="262" y="157"/>
                  </a:cubicBezTo>
                  <a:cubicBezTo>
                    <a:pt x="272" y="153"/>
                    <a:pt x="272" y="153"/>
                    <a:pt x="272" y="153"/>
                  </a:cubicBezTo>
                  <a:cubicBezTo>
                    <a:pt x="273" y="153"/>
                    <a:pt x="275" y="153"/>
                    <a:pt x="276" y="154"/>
                  </a:cubicBezTo>
                  <a:cubicBezTo>
                    <a:pt x="263" y="159"/>
                    <a:pt x="263" y="159"/>
                    <a:pt x="263" y="159"/>
                  </a:cubicBezTo>
                  <a:close/>
                  <a:moveTo>
                    <a:pt x="288" y="149"/>
                  </a:moveTo>
                  <a:cubicBezTo>
                    <a:pt x="288" y="147"/>
                    <a:pt x="288" y="147"/>
                    <a:pt x="288" y="147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1"/>
                    <a:pt x="306" y="141"/>
                  </a:cubicBezTo>
                  <a:cubicBezTo>
                    <a:pt x="288" y="149"/>
                    <a:pt x="288" y="149"/>
                    <a:pt x="288" y="149"/>
                  </a:cubicBezTo>
                  <a:close/>
                  <a:moveTo>
                    <a:pt x="262" y="155"/>
                  </a:moveTo>
                  <a:cubicBezTo>
                    <a:pt x="262" y="154"/>
                    <a:pt x="262" y="153"/>
                    <a:pt x="262" y="153"/>
                  </a:cubicBezTo>
                  <a:cubicBezTo>
                    <a:pt x="263" y="152"/>
                    <a:pt x="263" y="152"/>
                    <a:pt x="263" y="152"/>
                  </a:cubicBezTo>
                  <a:cubicBezTo>
                    <a:pt x="265" y="152"/>
                    <a:pt x="266" y="152"/>
                    <a:pt x="267" y="152"/>
                  </a:cubicBezTo>
                  <a:cubicBezTo>
                    <a:pt x="262" y="155"/>
                    <a:pt x="262" y="155"/>
                    <a:pt x="262" y="155"/>
                  </a:cubicBezTo>
                  <a:close/>
                  <a:moveTo>
                    <a:pt x="287" y="144"/>
                  </a:moveTo>
                  <a:cubicBezTo>
                    <a:pt x="287" y="142"/>
                    <a:pt x="287" y="142"/>
                    <a:pt x="287" y="142"/>
                  </a:cubicBezTo>
                  <a:cubicBezTo>
                    <a:pt x="303" y="136"/>
                    <a:pt x="303" y="136"/>
                    <a:pt x="303" y="136"/>
                  </a:cubicBezTo>
                  <a:cubicBezTo>
                    <a:pt x="303" y="136"/>
                    <a:pt x="304" y="137"/>
                    <a:pt x="304" y="138"/>
                  </a:cubicBezTo>
                  <a:cubicBezTo>
                    <a:pt x="287" y="144"/>
                    <a:pt x="287" y="144"/>
                    <a:pt x="287" y="144"/>
                  </a:cubicBezTo>
                  <a:close/>
                  <a:moveTo>
                    <a:pt x="286" y="131"/>
                  </a:moveTo>
                  <a:cubicBezTo>
                    <a:pt x="286" y="128"/>
                    <a:pt x="286" y="128"/>
                    <a:pt x="286" y="128"/>
                  </a:cubicBezTo>
                  <a:cubicBezTo>
                    <a:pt x="287" y="128"/>
                    <a:pt x="289" y="129"/>
                    <a:pt x="291" y="129"/>
                  </a:cubicBezTo>
                  <a:cubicBezTo>
                    <a:pt x="286" y="131"/>
                    <a:pt x="286" y="131"/>
                    <a:pt x="286" y="131"/>
                  </a:cubicBezTo>
                  <a:close/>
                  <a:moveTo>
                    <a:pt x="251" y="137"/>
                  </a:moveTo>
                  <a:cubicBezTo>
                    <a:pt x="252" y="132"/>
                    <a:pt x="255" y="127"/>
                    <a:pt x="258" y="123"/>
                  </a:cubicBezTo>
                  <a:cubicBezTo>
                    <a:pt x="262" y="119"/>
                    <a:pt x="267" y="117"/>
                    <a:pt x="273" y="116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8" y="140"/>
                    <a:pt x="278" y="140"/>
                    <a:pt x="278" y="140"/>
                  </a:cubicBezTo>
                  <a:cubicBezTo>
                    <a:pt x="275" y="143"/>
                    <a:pt x="275" y="143"/>
                    <a:pt x="275" y="143"/>
                  </a:cubicBezTo>
                  <a:cubicBezTo>
                    <a:pt x="275" y="143"/>
                    <a:pt x="263" y="142"/>
                    <a:pt x="254" y="140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1" y="137"/>
                    <a:pt x="251" y="137"/>
                    <a:pt x="251" y="137"/>
                  </a:cubicBezTo>
                  <a:close/>
                  <a:moveTo>
                    <a:pt x="262" y="127"/>
                  </a:moveTo>
                  <a:cubicBezTo>
                    <a:pt x="265" y="125"/>
                    <a:pt x="268" y="123"/>
                    <a:pt x="271" y="122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69" y="137"/>
                    <a:pt x="263" y="136"/>
                    <a:pt x="257" y="135"/>
                  </a:cubicBezTo>
                  <a:cubicBezTo>
                    <a:pt x="258" y="132"/>
                    <a:pt x="260" y="129"/>
                    <a:pt x="262" y="127"/>
                  </a:cubicBezTo>
                  <a:close/>
                  <a:moveTo>
                    <a:pt x="252" y="253"/>
                  </a:moveTo>
                  <a:cubicBezTo>
                    <a:pt x="265" y="253"/>
                    <a:pt x="265" y="253"/>
                    <a:pt x="265" y="253"/>
                  </a:cubicBezTo>
                  <a:cubicBezTo>
                    <a:pt x="282" y="285"/>
                    <a:pt x="282" y="285"/>
                    <a:pt x="282" y="285"/>
                  </a:cubicBezTo>
                  <a:cubicBezTo>
                    <a:pt x="270" y="285"/>
                    <a:pt x="270" y="285"/>
                    <a:pt x="270" y="285"/>
                  </a:cubicBezTo>
                  <a:cubicBezTo>
                    <a:pt x="252" y="253"/>
                    <a:pt x="252" y="253"/>
                    <a:pt x="252" y="253"/>
                  </a:cubicBezTo>
                  <a:close/>
                  <a:moveTo>
                    <a:pt x="222" y="253"/>
                  </a:moveTo>
                  <a:cubicBezTo>
                    <a:pt x="210" y="253"/>
                    <a:pt x="210" y="253"/>
                    <a:pt x="210" y="253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205" y="285"/>
                    <a:pt x="205" y="285"/>
                    <a:pt x="205" y="285"/>
                  </a:cubicBezTo>
                  <a:cubicBezTo>
                    <a:pt x="222" y="253"/>
                    <a:pt x="222" y="253"/>
                    <a:pt x="222" y="253"/>
                  </a:cubicBezTo>
                  <a:close/>
                  <a:moveTo>
                    <a:pt x="227" y="226"/>
                  </a:moveTo>
                  <a:cubicBezTo>
                    <a:pt x="247" y="226"/>
                    <a:pt x="247" y="226"/>
                    <a:pt x="247" y="226"/>
                  </a:cubicBezTo>
                  <a:cubicBezTo>
                    <a:pt x="247" y="286"/>
                    <a:pt x="247" y="286"/>
                    <a:pt x="247" y="286"/>
                  </a:cubicBezTo>
                  <a:cubicBezTo>
                    <a:pt x="227" y="286"/>
                    <a:pt x="227" y="286"/>
                    <a:pt x="227" y="286"/>
                  </a:cubicBezTo>
                  <a:cubicBezTo>
                    <a:pt x="227" y="226"/>
                    <a:pt x="227" y="226"/>
                    <a:pt x="227" y="226"/>
                  </a:cubicBezTo>
                  <a:close/>
                  <a:moveTo>
                    <a:pt x="41" y="45"/>
                  </a:moveTo>
                  <a:cubicBezTo>
                    <a:pt x="40" y="36"/>
                    <a:pt x="40" y="31"/>
                    <a:pt x="42" y="22"/>
                  </a:cubicBezTo>
                  <a:cubicBezTo>
                    <a:pt x="52" y="35"/>
                    <a:pt x="66" y="26"/>
                    <a:pt x="77" y="23"/>
                  </a:cubicBezTo>
                  <a:cubicBezTo>
                    <a:pt x="78" y="30"/>
                    <a:pt x="79" y="35"/>
                    <a:pt x="78" y="45"/>
                  </a:cubicBezTo>
                  <a:cubicBezTo>
                    <a:pt x="87" y="38"/>
                    <a:pt x="87" y="19"/>
                    <a:pt x="82" y="12"/>
                  </a:cubicBezTo>
                  <a:cubicBezTo>
                    <a:pt x="74" y="0"/>
                    <a:pt x="46" y="0"/>
                    <a:pt x="38" y="10"/>
                  </a:cubicBezTo>
                  <a:cubicBezTo>
                    <a:pt x="35" y="14"/>
                    <a:pt x="30" y="39"/>
                    <a:pt x="41" y="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Freeform 16"/>
            <p:cNvSpPr>
              <a:spLocks noEditPoints="1"/>
            </p:cNvSpPr>
            <p:nvPr/>
          </p:nvSpPr>
          <p:spPr bwMode="auto">
            <a:xfrm>
              <a:off x="5482" y="5019"/>
              <a:ext cx="717" cy="486"/>
            </a:xfrm>
            <a:custGeom>
              <a:avLst/>
              <a:gdLst>
                <a:gd name="T0" fmla="*/ 245 w 332"/>
                <a:gd name="T1" fmla="*/ 23 h 275"/>
                <a:gd name="T2" fmla="*/ 283 w 332"/>
                <a:gd name="T3" fmla="*/ 47 h 275"/>
                <a:gd name="T4" fmla="*/ 241 w 332"/>
                <a:gd name="T5" fmla="*/ 10 h 275"/>
                <a:gd name="T6" fmla="*/ 113 w 332"/>
                <a:gd name="T7" fmla="*/ 203 h 275"/>
                <a:gd name="T8" fmla="*/ 70 w 332"/>
                <a:gd name="T9" fmla="*/ 223 h 275"/>
                <a:gd name="T10" fmla="*/ 90 w 332"/>
                <a:gd name="T11" fmla="*/ 267 h 275"/>
                <a:gd name="T12" fmla="*/ 35 w 332"/>
                <a:gd name="T13" fmla="*/ 275 h 275"/>
                <a:gd name="T14" fmla="*/ 54 w 332"/>
                <a:gd name="T15" fmla="*/ 252 h 275"/>
                <a:gd name="T16" fmla="*/ 15 w 332"/>
                <a:gd name="T17" fmla="*/ 223 h 275"/>
                <a:gd name="T18" fmla="*/ 21 w 332"/>
                <a:gd name="T19" fmla="*/ 199 h 275"/>
                <a:gd name="T20" fmla="*/ 0 w 332"/>
                <a:gd name="T21" fmla="*/ 116 h 275"/>
                <a:gd name="T22" fmla="*/ 43 w 332"/>
                <a:gd name="T23" fmla="*/ 182 h 275"/>
                <a:gd name="T24" fmla="*/ 45 w 332"/>
                <a:gd name="T25" fmla="*/ 198 h 275"/>
                <a:gd name="T26" fmla="*/ 50 w 332"/>
                <a:gd name="T27" fmla="*/ 81 h 275"/>
                <a:gd name="T28" fmla="*/ 52 w 332"/>
                <a:gd name="T29" fmla="*/ 69 h 275"/>
                <a:gd name="T30" fmla="*/ 90 w 332"/>
                <a:gd name="T31" fmla="*/ 26 h 275"/>
                <a:gd name="T32" fmla="*/ 92 w 332"/>
                <a:gd name="T33" fmla="*/ 36 h 275"/>
                <a:gd name="T34" fmla="*/ 92 w 332"/>
                <a:gd name="T35" fmla="*/ 48 h 275"/>
                <a:gd name="T36" fmla="*/ 93 w 332"/>
                <a:gd name="T37" fmla="*/ 61 h 275"/>
                <a:gd name="T38" fmla="*/ 90 w 332"/>
                <a:gd name="T39" fmla="*/ 73 h 275"/>
                <a:gd name="T40" fmla="*/ 80 w 332"/>
                <a:gd name="T41" fmla="*/ 88 h 275"/>
                <a:gd name="T42" fmla="*/ 165 w 332"/>
                <a:gd name="T43" fmla="*/ 108 h 275"/>
                <a:gd name="T44" fmla="*/ 181 w 332"/>
                <a:gd name="T45" fmla="*/ 120 h 275"/>
                <a:gd name="T46" fmla="*/ 208 w 332"/>
                <a:gd name="T47" fmla="*/ 79 h 275"/>
                <a:gd name="T48" fmla="*/ 234 w 332"/>
                <a:gd name="T49" fmla="*/ 88 h 275"/>
                <a:gd name="T50" fmla="*/ 235 w 332"/>
                <a:gd name="T51" fmla="*/ 92 h 275"/>
                <a:gd name="T52" fmla="*/ 249 w 332"/>
                <a:gd name="T53" fmla="*/ 117 h 275"/>
                <a:gd name="T54" fmla="*/ 238 w 332"/>
                <a:gd name="T55" fmla="*/ 92 h 275"/>
                <a:gd name="T56" fmla="*/ 242 w 332"/>
                <a:gd name="T57" fmla="*/ 85 h 275"/>
                <a:gd name="T58" fmla="*/ 237 w 332"/>
                <a:gd name="T59" fmla="*/ 69 h 275"/>
                <a:gd name="T60" fmla="*/ 249 w 332"/>
                <a:gd name="T61" fmla="*/ 62 h 275"/>
                <a:gd name="T62" fmla="*/ 256 w 332"/>
                <a:gd name="T63" fmla="*/ 97 h 275"/>
                <a:gd name="T64" fmla="*/ 258 w 332"/>
                <a:gd name="T65" fmla="*/ 75 h 275"/>
                <a:gd name="T66" fmla="*/ 267 w 332"/>
                <a:gd name="T67" fmla="*/ 70 h 275"/>
                <a:gd name="T68" fmla="*/ 267 w 332"/>
                <a:gd name="T69" fmla="*/ 78 h 275"/>
                <a:gd name="T70" fmla="*/ 278 w 332"/>
                <a:gd name="T71" fmla="*/ 79 h 275"/>
                <a:gd name="T72" fmla="*/ 289 w 332"/>
                <a:gd name="T73" fmla="*/ 69 h 275"/>
                <a:gd name="T74" fmla="*/ 284 w 332"/>
                <a:gd name="T75" fmla="*/ 85 h 275"/>
                <a:gd name="T76" fmla="*/ 288 w 332"/>
                <a:gd name="T77" fmla="*/ 92 h 275"/>
                <a:gd name="T78" fmla="*/ 276 w 332"/>
                <a:gd name="T79" fmla="*/ 115 h 275"/>
                <a:gd name="T80" fmla="*/ 273 w 332"/>
                <a:gd name="T81" fmla="*/ 119 h 275"/>
                <a:gd name="T82" fmla="*/ 290 w 332"/>
                <a:gd name="T83" fmla="*/ 92 h 275"/>
                <a:gd name="T84" fmla="*/ 287 w 332"/>
                <a:gd name="T85" fmla="*/ 88 h 275"/>
                <a:gd name="T86" fmla="*/ 290 w 332"/>
                <a:gd name="T87" fmla="*/ 69 h 275"/>
                <a:gd name="T88" fmla="*/ 322 w 332"/>
                <a:gd name="T89" fmla="*/ 120 h 275"/>
                <a:gd name="T90" fmla="*/ 332 w 332"/>
                <a:gd name="T91" fmla="*/ 139 h 275"/>
                <a:gd name="T92" fmla="*/ 332 w 332"/>
                <a:gd name="T93" fmla="*/ 274 h 275"/>
                <a:gd name="T94" fmla="*/ 190 w 332"/>
                <a:gd name="T95" fmla="*/ 147 h 275"/>
                <a:gd name="T96" fmla="*/ 147 w 332"/>
                <a:gd name="T97" fmla="*/ 124 h 275"/>
                <a:gd name="T98" fmla="*/ 102 w 332"/>
                <a:gd name="T99" fmla="*/ 166 h 275"/>
                <a:gd name="T100" fmla="*/ 131 w 332"/>
                <a:gd name="T101" fmla="*/ 275 h 275"/>
                <a:gd name="T102" fmla="*/ 130 w 332"/>
                <a:gd name="T103" fmla="*/ 204 h 275"/>
                <a:gd name="T104" fmla="*/ 226 w 332"/>
                <a:gd name="T105" fmla="*/ 120 h 275"/>
                <a:gd name="T106" fmla="*/ 227 w 332"/>
                <a:gd name="T107" fmla="*/ 107 h 275"/>
                <a:gd name="T108" fmla="*/ 226 w 332"/>
                <a:gd name="T109" fmla="*/ 120 h 275"/>
                <a:gd name="T110" fmla="*/ 301 w 332"/>
                <a:gd name="T111" fmla="*/ 120 h 275"/>
                <a:gd name="T112" fmla="*/ 300 w 332"/>
                <a:gd name="T113" fmla="*/ 10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2" h="275">
                  <a:moveTo>
                    <a:pt x="244" y="46"/>
                  </a:moveTo>
                  <a:cubicBezTo>
                    <a:pt x="243" y="38"/>
                    <a:pt x="243" y="32"/>
                    <a:pt x="245" y="23"/>
                  </a:cubicBezTo>
                  <a:cubicBezTo>
                    <a:pt x="255" y="37"/>
                    <a:pt x="270" y="27"/>
                    <a:pt x="281" y="24"/>
                  </a:cubicBezTo>
                  <a:cubicBezTo>
                    <a:pt x="283" y="31"/>
                    <a:pt x="283" y="37"/>
                    <a:pt x="283" y="47"/>
                  </a:cubicBezTo>
                  <a:cubicBezTo>
                    <a:pt x="291" y="39"/>
                    <a:pt x="291" y="19"/>
                    <a:pt x="286" y="12"/>
                  </a:cubicBezTo>
                  <a:cubicBezTo>
                    <a:pt x="278" y="1"/>
                    <a:pt x="249" y="0"/>
                    <a:pt x="241" y="10"/>
                  </a:cubicBezTo>
                  <a:cubicBezTo>
                    <a:pt x="237" y="14"/>
                    <a:pt x="233" y="41"/>
                    <a:pt x="244" y="46"/>
                  </a:cubicBezTo>
                  <a:close/>
                  <a:moveTo>
                    <a:pt x="113" y="203"/>
                  </a:moveTo>
                  <a:cubicBezTo>
                    <a:pt x="113" y="211"/>
                    <a:pt x="113" y="211"/>
                    <a:pt x="113" y="211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70" y="252"/>
                    <a:pt x="70" y="252"/>
                    <a:pt x="70" y="252"/>
                  </a:cubicBezTo>
                  <a:cubicBezTo>
                    <a:pt x="90" y="267"/>
                    <a:pt x="90" y="267"/>
                    <a:pt x="90" y="267"/>
                  </a:cubicBezTo>
                  <a:cubicBezTo>
                    <a:pt x="90" y="275"/>
                    <a:pt x="90" y="275"/>
                    <a:pt x="90" y="275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54" y="252"/>
                    <a:pt x="54" y="252"/>
                    <a:pt x="54" y="252"/>
                  </a:cubicBezTo>
                  <a:cubicBezTo>
                    <a:pt x="54" y="223"/>
                    <a:pt x="54" y="223"/>
                    <a:pt x="54" y="223"/>
                  </a:cubicBezTo>
                  <a:cubicBezTo>
                    <a:pt x="15" y="223"/>
                    <a:pt x="15" y="223"/>
                    <a:pt x="15" y="223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43" y="182"/>
                    <a:pt x="43" y="182"/>
                    <a:pt x="43" y="182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45" y="198"/>
                    <a:pt x="45" y="198"/>
                    <a:pt x="45" y="198"/>
                  </a:cubicBezTo>
                  <a:cubicBezTo>
                    <a:pt x="50" y="198"/>
                    <a:pt x="50" y="198"/>
                    <a:pt x="50" y="198"/>
                  </a:cubicBezTo>
                  <a:cubicBezTo>
                    <a:pt x="48" y="124"/>
                    <a:pt x="33" y="112"/>
                    <a:pt x="50" y="81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77"/>
                    <a:pt x="53" y="73"/>
                    <a:pt x="52" y="69"/>
                  </a:cubicBezTo>
                  <a:cubicBezTo>
                    <a:pt x="29" y="56"/>
                    <a:pt x="37" y="26"/>
                    <a:pt x="57" y="20"/>
                  </a:cubicBezTo>
                  <a:cubicBezTo>
                    <a:pt x="68" y="16"/>
                    <a:pt x="81" y="17"/>
                    <a:pt x="90" y="26"/>
                  </a:cubicBezTo>
                  <a:cubicBezTo>
                    <a:pt x="97" y="33"/>
                    <a:pt x="93" y="35"/>
                    <a:pt x="93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9"/>
                    <a:pt x="94" y="45"/>
                    <a:pt x="94" y="46"/>
                  </a:cubicBezTo>
                  <a:cubicBezTo>
                    <a:pt x="94" y="47"/>
                    <a:pt x="92" y="48"/>
                    <a:pt x="92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94" y="64"/>
                    <a:pt x="94" y="67"/>
                    <a:pt x="94" y="71"/>
                  </a:cubicBezTo>
                  <a:cubicBezTo>
                    <a:pt x="93" y="71"/>
                    <a:pt x="91" y="73"/>
                    <a:pt x="90" y="73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59" y="106"/>
                    <a:pt x="154" y="107"/>
                    <a:pt x="165" y="108"/>
                  </a:cubicBezTo>
                  <a:cubicBezTo>
                    <a:pt x="172" y="109"/>
                    <a:pt x="179" y="116"/>
                    <a:pt x="180" y="120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02" y="100"/>
                    <a:pt x="204" y="86"/>
                    <a:pt x="208" y="79"/>
                  </a:cubicBezTo>
                  <a:cubicBezTo>
                    <a:pt x="218" y="75"/>
                    <a:pt x="226" y="73"/>
                    <a:pt x="236" y="69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5" y="92"/>
                    <a:pt x="235" y="92"/>
                    <a:pt x="235" y="92"/>
                  </a:cubicBezTo>
                  <a:cubicBezTo>
                    <a:pt x="235" y="92"/>
                    <a:pt x="235" y="92"/>
                    <a:pt x="235" y="92"/>
                  </a:cubicBezTo>
                  <a:cubicBezTo>
                    <a:pt x="235" y="92"/>
                    <a:pt x="243" y="107"/>
                    <a:pt x="249" y="117"/>
                  </a:cubicBezTo>
                  <a:cubicBezTo>
                    <a:pt x="250" y="118"/>
                    <a:pt x="252" y="118"/>
                    <a:pt x="252" y="119"/>
                  </a:cubicBezTo>
                  <a:cubicBezTo>
                    <a:pt x="248" y="111"/>
                    <a:pt x="240" y="96"/>
                    <a:pt x="238" y="92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42" y="85"/>
                    <a:pt x="242" y="85"/>
                    <a:pt x="242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7" y="69"/>
                    <a:pt x="237" y="69"/>
                    <a:pt x="237" y="69"/>
                  </a:cubicBezTo>
                  <a:cubicBezTo>
                    <a:pt x="239" y="67"/>
                    <a:pt x="246" y="64"/>
                    <a:pt x="248" y="62"/>
                  </a:cubicBezTo>
                  <a:cubicBezTo>
                    <a:pt x="249" y="62"/>
                    <a:pt x="249" y="62"/>
                    <a:pt x="249" y="62"/>
                  </a:cubicBezTo>
                  <a:cubicBezTo>
                    <a:pt x="249" y="79"/>
                    <a:pt x="249" y="79"/>
                    <a:pt x="249" y="79"/>
                  </a:cubicBezTo>
                  <a:cubicBezTo>
                    <a:pt x="256" y="97"/>
                    <a:pt x="256" y="97"/>
                    <a:pt x="256" y="97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67" y="70"/>
                    <a:pt x="267" y="70"/>
                    <a:pt x="267" y="70"/>
                  </a:cubicBezTo>
                  <a:cubicBezTo>
                    <a:pt x="270" y="75"/>
                    <a:pt x="270" y="75"/>
                    <a:pt x="270" y="75"/>
                  </a:cubicBezTo>
                  <a:cubicBezTo>
                    <a:pt x="267" y="78"/>
                    <a:pt x="267" y="78"/>
                    <a:pt x="267" y="78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8" y="79"/>
                    <a:pt x="278" y="79"/>
                    <a:pt x="278" y="79"/>
                  </a:cubicBezTo>
                  <a:cubicBezTo>
                    <a:pt x="279" y="63"/>
                    <a:pt x="279" y="63"/>
                    <a:pt x="279" y="63"/>
                  </a:cubicBezTo>
                  <a:cubicBezTo>
                    <a:pt x="282" y="65"/>
                    <a:pt x="287" y="67"/>
                    <a:pt x="289" y="69"/>
                  </a:cubicBezTo>
                  <a:cubicBezTo>
                    <a:pt x="289" y="86"/>
                    <a:pt x="289" y="86"/>
                    <a:pt x="289" y="86"/>
                  </a:cubicBezTo>
                  <a:cubicBezTo>
                    <a:pt x="284" y="85"/>
                    <a:pt x="284" y="85"/>
                    <a:pt x="284" y="85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8" y="92"/>
                    <a:pt x="288" y="92"/>
                    <a:pt x="288" y="92"/>
                  </a:cubicBezTo>
                  <a:cubicBezTo>
                    <a:pt x="286" y="95"/>
                    <a:pt x="280" y="107"/>
                    <a:pt x="276" y="115"/>
                  </a:cubicBezTo>
                  <a:cubicBezTo>
                    <a:pt x="276" y="115"/>
                    <a:pt x="276" y="115"/>
                    <a:pt x="276" y="115"/>
                  </a:cubicBezTo>
                  <a:cubicBezTo>
                    <a:pt x="276" y="115"/>
                    <a:pt x="276" y="115"/>
                    <a:pt x="276" y="115"/>
                  </a:cubicBezTo>
                  <a:cubicBezTo>
                    <a:pt x="275" y="116"/>
                    <a:pt x="274" y="118"/>
                    <a:pt x="273" y="119"/>
                  </a:cubicBezTo>
                  <a:cubicBezTo>
                    <a:pt x="274" y="118"/>
                    <a:pt x="275" y="118"/>
                    <a:pt x="276" y="117"/>
                  </a:cubicBezTo>
                  <a:cubicBezTo>
                    <a:pt x="282" y="107"/>
                    <a:pt x="290" y="92"/>
                    <a:pt x="290" y="9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92" y="88"/>
                    <a:pt x="292" y="88"/>
                    <a:pt x="292" y="88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316" y="79"/>
                    <a:pt x="316" y="79"/>
                    <a:pt x="316" y="79"/>
                  </a:cubicBezTo>
                  <a:cubicBezTo>
                    <a:pt x="322" y="89"/>
                    <a:pt x="322" y="104"/>
                    <a:pt x="322" y="120"/>
                  </a:cubicBezTo>
                  <a:cubicBezTo>
                    <a:pt x="332" y="120"/>
                    <a:pt x="332" y="120"/>
                    <a:pt x="332" y="120"/>
                  </a:cubicBezTo>
                  <a:cubicBezTo>
                    <a:pt x="332" y="139"/>
                    <a:pt x="332" y="139"/>
                    <a:pt x="332" y="139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32" y="274"/>
                    <a:pt x="332" y="274"/>
                    <a:pt x="332" y="274"/>
                  </a:cubicBezTo>
                  <a:cubicBezTo>
                    <a:pt x="190" y="274"/>
                    <a:pt x="190" y="274"/>
                    <a:pt x="190" y="274"/>
                  </a:cubicBezTo>
                  <a:cubicBezTo>
                    <a:pt x="190" y="147"/>
                    <a:pt x="190" y="147"/>
                    <a:pt x="190" y="147"/>
                  </a:cubicBezTo>
                  <a:cubicBezTo>
                    <a:pt x="147" y="147"/>
                    <a:pt x="147" y="147"/>
                    <a:pt x="147" y="147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33" y="124"/>
                    <a:pt x="120" y="124"/>
                    <a:pt x="106" y="123"/>
                  </a:cubicBezTo>
                  <a:cubicBezTo>
                    <a:pt x="105" y="138"/>
                    <a:pt x="103" y="152"/>
                    <a:pt x="102" y="166"/>
                  </a:cubicBezTo>
                  <a:cubicBezTo>
                    <a:pt x="128" y="168"/>
                    <a:pt x="152" y="175"/>
                    <a:pt x="172" y="189"/>
                  </a:cubicBezTo>
                  <a:cubicBezTo>
                    <a:pt x="158" y="217"/>
                    <a:pt x="144" y="246"/>
                    <a:pt x="131" y="275"/>
                  </a:cubicBezTo>
                  <a:cubicBezTo>
                    <a:pt x="123" y="275"/>
                    <a:pt x="116" y="275"/>
                    <a:pt x="108" y="275"/>
                  </a:cubicBezTo>
                  <a:cubicBezTo>
                    <a:pt x="117" y="250"/>
                    <a:pt x="110" y="228"/>
                    <a:pt x="130" y="204"/>
                  </a:cubicBezTo>
                  <a:cubicBezTo>
                    <a:pt x="125" y="204"/>
                    <a:pt x="119" y="203"/>
                    <a:pt x="113" y="203"/>
                  </a:cubicBezTo>
                  <a:close/>
                  <a:moveTo>
                    <a:pt x="226" y="120"/>
                  </a:moveTo>
                  <a:cubicBezTo>
                    <a:pt x="231" y="120"/>
                    <a:pt x="231" y="120"/>
                    <a:pt x="231" y="120"/>
                  </a:cubicBezTo>
                  <a:cubicBezTo>
                    <a:pt x="227" y="107"/>
                    <a:pt x="227" y="107"/>
                    <a:pt x="227" y="107"/>
                  </a:cubicBezTo>
                  <a:cubicBezTo>
                    <a:pt x="226" y="107"/>
                    <a:pt x="226" y="107"/>
                    <a:pt x="226" y="107"/>
                  </a:cubicBezTo>
                  <a:cubicBezTo>
                    <a:pt x="226" y="120"/>
                    <a:pt x="226" y="120"/>
                    <a:pt x="226" y="120"/>
                  </a:cubicBezTo>
                  <a:close/>
                  <a:moveTo>
                    <a:pt x="296" y="120"/>
                  </a:moveTo>
                  <a:cubicBezTo>
                    <a:pt x="301" y="120"/>
                    <a:pt x="301" y="120"/>
                    <a:pt x="301" y="120"/>
                  </a:cubicBezTo>
                  <a:cubicBezTo>
                    <a:pt x="302" y="107"/>
                    <a:pt x="302" y="107"/>
                    <a:pt x="302" y="107"/>
                  </a:cubicBezTo>
                  <a:cubicBezTo>
                    <a:pt x="300" y="107"/>
                    <a:pt x="300" y="107"/>
                    <a:pt x="300" y="107"/>
                  </a:cubicBezTo>
                  <a:lnTo>
                    <a:pt x="296" y="12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Freeform 21"/>
            <p:cNvSpPr>
              <a:spLocks noEditPoints="1"/>
            </p:cNvSpPr>
            <p:nvPr/>
          </p:nvSpPr>
          <p:spPr bwMode="auto">
            <a:xfrm>
              <a:off x="5482" y="6457"/>
              <a:ext cx="732" cy="402"/>
            </a:xfrm>
            <a:custGeom>
              <a:avLst/>
              <a:gdLst>
                <a:gd name="T0" fmla="*/ 228 w 357"/>
                <a:gd name="T1" fmla="*/ 170 h 234"/>
                <a:gd name="T2" fmla="*/ 273 w 357"/>
                <a:gd name="T3" fmla="*/ 180 h 234"/>
                <a:gd name="T4" fmla="*/ 80 w 357"/>
                <a:gd name="T5" fmla="*/ 18 h 234"/>
                <a:gd name="T6" fmla="*/ 0 w 357"/>
                <a:gd name="T7" fmla="*/ 124 h 234"/>
                <a:gd name="T8" fmla="*/ 52 w 357"/>
                <a:gd name="T9" fmla="*/ 118 h 234"/>
                <a:gd name="T10" fmla="*/ 141 w 357"/>
                <a:gd name="T11" fmla="*/ 86 h 234"/>
                <a:gd name="T12" fmla="*/ 208 w 357"/>
                <a:gd name="T13" fmla="*/ 101 h 234"/>
                <a:gd name="T14" fmla="*/ 195 w 357"/>
                <a:gd name="T15" fmla="*/ 44 h 234"/>
                <a:gd name="T16" fmla="*/ 90 w 357"/>
                <a:gd name="T17" fmla="*/ 48 h 234"/>
                <a:gd name="T18" fmla="*/ 69 w 357"/>
                <a:gd name="T19" fmla="*/ 76 h 234"/>
                <a:gd name="T20" fmla="*/ 75 w 357"/>
                <a:gd name="T21" fmla="*/ 38 h 234"/>
                <a:gd name="T22" fmla="*/ 280 w 357"/>
                <a:gd name="T23" fmla="*/ 0 h 234"/>
                <a:gd name="T24" fmla="*/ 249 w 357"/>
                <a:gd name="T25" fmla="*/ 38 h 234"/>
                <a:gd name="T26" fmla="*/ 279 w 357"/>
                <a:gd name="T27" fmla="*/ 75 h 234"/>
                <a:gd name="T28" fmla="*/ 233 w 357"/>
                <a:gd name="T29" fmla="*/ 42 h 234"/>
                <a:gd name="T30" fmla="*/ 234 w 357"/>
                <a:gd name="T31" fmla="*/ 89 h 234"/>
                <a:gd name="T32" fmla="*/ 167 w 357"/>
                <a:gd name="T33" fmla="*/ 85 h 234"/>
                <a:gd name="T34" fmla="*/ 69 w 357"/>
                <a:gd name="T35" fmla="*/ 160 h 234"/>
                <a:gd name="T36" fmla="*/ 141 w 357"/>
                <a:gd name="T37" fmla="*/ 139 h 234"/>
                <a:gd name="T38" fmla="*/ 96 w 357"/>
                <a:gd name="T39" fmla="*/ 192 h 234"/>
                <a:gd name="T40" fmla="*/ 158 w 357"/>
                <a:gd name="T41" fmla="*/ 178 h 234"/>
                <a:gd name="T42" fmla="*/ 139 w 357"/>
                <a:gd name="T43" fmla="*/ 214 h 234"/>
                <a:gd name="T44" fmla="*/ 193 w 357"/>
                <a:gd name="T45" fmla="*/ 193 h 234"/>
                <a:gd name="T46" fmla="*/ 185 w 357"/>
                <a:gd name="T47" fmla="*/ 222 h 234"/>
                <a:gd name="T48" fmla="*/ 223 w 357"/>
                <a:gd name="T49" fmla="*/ 217 h 234"/>
                <a:gd name="T50" fmla="*/ 212 w 357"/>
                <a:gd name="T51" fmla="*/ 188 h 234"/>
                <a:gd name="T52" fmla="*/ 285 w 357"/>
                <a:gd name="T53" fmla="*/ 144 h 234"/>
                <a:gd name="T54" fmla="*/ 320 w 357"/>
                <a:gd name="T55" fmla="*/ 126 h 234"/>
                <a:gd name="T56" fmla="*/ 280 w 357"/>
                <a:gd name="T57" fmla="*/ 0 h 234"/>
                <a:gd name="T58" fmla="*/ 260 w 357"/>
                <a:gd name="T59" fmla="*/ 146 h 234"/>
                <a:gd name="T60" fmla="*/ 279 w 357"/>
                <a:gd name="T61" fmla="*/ 172 h 234"/>
                <a:gd name="T62" fmla="*/ 236 w 357"/>
                <a:gd name="T63" fmla="*/ 218 h 234"/>
                <a:gd name="T64" fmla="*/ 229 w 357"/>
                <a:gd name="T65" fmla="*/ 183 h 234"/>
                <a:gd name="T66" fmla="*/ 236 w 357"/>
                <a:gd name="T67" fmla="*/ 2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234">
                  <a:moveTo>
                    <a:pt x="259" y="196"/>
                  </a:moveTo>
                  <a:cubicBezTo>
                    <a:pt x="228" y="170"/>
                    <a:pt x="228" y="170"/>
                    <a:pt x="228" y="170"/>
                  </a:cubicBezTo>
                  <a:cubicBezTo>
                    <a:pt x="239" y="158"/>
                    <a:pt x="239" y="158"/>
                    <a:pt x="239" y="158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69" y="185"/>
                    <a:pt x="264" y="191"/>
                    <a:pt x="259" y="196"/>
                  </a:cubicBezTo>
                  <a:close/>
                  <a:moveTo>
                    <a:pt x="80" y="1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208" y="101"/>
                    <a:pt x="208" y="101"/>
                    <a:pt x="208" y="101"/>
                  </a:cubicBezTo>
                  <a:cubicBezTo>
                    <a:pt x="221" y="90"/>
                    <a:pt x="221" y="90"/>
                    <a:pt x="221" y="90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80" y="18"/>
                    <a:pt x="80" y="18"/>
                    <a:pt x="80" y="18"/>
                  </a:cubicBezTo>
                  <a:close/>
                  <a:moveTo>
                    <a:pt x="280" y="0"/>
                  </a:moveTo>
                  <a:cubicBezTo>
                    <a:pt x="243" y="30"/>
                    <a:pt x="243" y="30"/>
                    <a:pt x="243" y="30"/>
                  </a:cubicBezTo>
                  <a:cubicBezTo>
                    <a:pt x="249" y="38"/>
                    <a:pt x="249" y="38"/>
                    <a:pt x="249" y="38"/>
                  </a:cubicBezTo>
                  <a:cubicBezTo>
                    <a:pt x="249" y="38"/>
                    <a:pt x="249" y="38"/>
                    <a:pt x="249" y="38"/>
                  </a:cubicBezTo>
                  <a:cubicBezTo>
                    <a:pt x="279" y="75"/>
                    <a:pt x="279" y="75"/>
                    <a:pt x="279" y="75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33" y="42"/>
                    <a:pt x="233" y="42"/>
                    <a:pt x="233" y="42"/>
                  </a:cubicBezTo>
                  <a:cubicBezTo>
                    <a:pt x="226" y="44"/>
                    <a:pt x="219" y="48"/>
                    <a:pt x="210" y="52"/>
                  </a:cubicBezTo>
                  <a:cubicBezTo>
                    <a:pt x="234" y="89"/>
                    <a:pt x="234" y="89"/>
                    <a:pt x="234" y="89"/>
                  </a:cubicBezTo>
                  <a:cubicBezTo>
                    <a:pt x="210" y="109"/>
                    <a:pt x="210" y="109"/>
                    <a:pt x="210" y="109"/>
                  </a:cubicBezTo>
                  <a:cubicBezTo>
                    <a:pt x="167" y="85"/>
                    <a:pt x="167" y="85"/>
                    <a:pt x="167" y="85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21" y="112"/>
                    <a:pt x="92" y="137"/>
                    <a:pt x="69" y="160"/>
                  </a:cubicBezTo>
                  <a:cubicBezTo>
                    <a:pt x="71" y="170"/>
                    <a:pt x="78" y="177"/>
                    <a:pt x="90" y="181"/>
                  </a:cubicBezTo>
                  <a:cubicBezTo>
                    <a:pt x="103" y="169"/>
                    <a:pt x="127" y="150"/>
                    <a:pt x="141" y="139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29" y="158"/>
                    <a:pt x="108" y="175"/>
                    <a:pt x="96" y="192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28" y="207"/>
                    <a:pt x="143" y="192"/>
                    <a:pt x="158" y="178"/>
                  </a:cubicBezTo>
                  <a:cubicBezTo>
                    <a:pt x="161" y="181"/>
                    <a:pt x="161" y="181"/>
                    <a:pt x="161" y="181"/>
                  </a:cubicBezTo>
                  <a:cubicBezTo>
                    <a:pt x="157" y="187"/>
                    <a:pt x="140" y="206"/>
                    <a:pt x="139" y="214"/>
                  </a:cubicBezTo>
                  <a:cubicBezTo>
                    <a:pt x="145" y="217"/>
                    <a:pt x="152" y="221"/>
                    <a:pt x="158" y="225"/>
                  </a:cubicBezTo>
                  <a:cubicBezTo>
                    <a:pt x="167" y="219"/>
                    <a:pt x="186" y="201"/>
                    <a:pt x="193" y="193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4" y="199"/>
                    <a:pt x="186" y="211"/>
                    <a:pt x="185" y="222"/>
                  </a:cubicBezTo>
                  <a:cubicBezTo>
                    <a:pt x="191" y="226"/>
                    <a:pt x="198" y="230"/>
                    <a:pt x="204" y="234"/>
                  </a:cubicBezTo>
                  <a:cubicBezTo>
                    <a:pt x="211" y="229"/>
                    <a:pt x="218" y="223"/>
                    <a:pt x="223" y="217"/>
                  </a:cubicBezTo>
                  <a:cubicBezTo>
                    <a:pt x="227" y="213"/>
                    <a:pt x="227" y="213"/>
                    <a:pt x="227" y="213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7" y="169"/>
                    <a:pt x="240" y="147"/>
                    <a:pt x="258" y="139"/>
                  </a:cubicBezTo>
                  <a:cubicBezTo>
                    <a:pt x="285" y="144"/>
                    <a:pt x="285" y="144"/>
                    <a:pt x="285" y="144"/>
                  </a:cubicBezTo>
                  <a:cubicBezTo>
                    <a:pt x="310" y="114"/>
                    <a:pt x="310" y="114"/>
                    <a:pt x="310" y="114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57" y="96"/>
                    <a:pt x="357" y="96"/>
                    <a:pt x="357" y="96"/>
                  </a:cubicBezTo>
                  <a:cubicBezTo>
                    <a:pt x="280" y="0"/>
                    <a:pt x="280" y="0"/>
                    <a:pt x="280" y="0"/>
                  </a:cubicBezTo>
                  <a:close/>
                  <a:moveTo>
                    <a:pt x="291" y="151"/>
                  </a:moveTo>
                  <a:cubicBezTo>
                    <a:pt x="260" y="146"/>
                    <a:pt x="260" y="146"/>
                    <a:pt x="260" y="146"/>
                  </a:cubicBezTo>
                  <a:cubicBezTo>
                    <a:pt x="253" y="155"/>
                    <a:pt x="253" y="155"/>
                    <a:pt x="253" y="155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3" y="165"/>
                    <a:pt x="287" y="158"/>
                    <a:pt x="291" y="151"/>
                  </a:cubicBezTo>
                  <a:close/>
                  <a:moveTo>
                    <a:pt x="236" y="218"/>
                  </a:moveTo>
                  <a:cubicBezTo>
                    <a:pt x="242" y="213"/>
                    <a:pt x="248" y="207"/>
                    <a:pt x="254" y="201"/>
                  </a:cubicBezTo>
                  <a:cubicBezTo>
                    <a:pt x="229" y="183"/>
                    <a:pt x="229" y="183"/>
                    <a:pt x="229" y="183"/>
                  </a:cubicBezTo>
                  <a:cubicBezTo>
                    <a:pt x="220" y="190"/>
                    <a:pt x="220" y="190"/>
                    <a:pt x="220" y="190"/>
                  </a:cubicBezTo>
                  <a:lnTo>
                    <a:pt x="236" y="21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TextBox 46"/>
            <p:cNvSpPr txBox="1"/>
            <p:nvPr/>
          </p:nvSpPr>
          <p:spPr>
            <a:xfrm>
              <a:off x="2876" y="2125"/>
              <a:ext cx="2450" cy="4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不知型</a:t>
              </a:r>
              <a:endParaRPr kumimoji="0" lang="zh-CN" alt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sp>
          <p:nvSpPr>
            <p:cNvPr id="78868" name="TextBox 47"/>
            <p:cNvSpPr txBox="1"/>
            <p:nvPr/>
          </p:nvSpPr>
          <p:spPr>
            <a:xfrm>
              <a:off x="2877" y="3627"/>
              <a:ext cx="2448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3130">
                <a:spcBef>
                  <a:spcPct val="0"/>
                </a:spcBef>
                <a:buNone/>
              </a:pPr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不知所以型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5" name="TextBox 48"/>
            <p:cNvSpPr txBox="1"/>
            <p:nvPr/>
          </p:nvSpPr>
          <p:spPr>
            <a:xfrm>
              <a:off x="2876" y="5031"/>
              <a:ext cx="2450" cy="4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明知故犯型</a:t>
              </a:r>
              <a:endParaRPr kumimoji="0" lang="zh-CN" alt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sp>
          <p:nvSpPr>
            <p:cNvPr id="96" name="TextBox 49"/>
            <p:cNvSpPr txBox="1"/>
            <p:nvPr/>
          </p:nvSpPr>
          <p:spPr>
            <a:xfrm>
              <a:off x="2876" y="6443"/>
              <a:ext cx="2450" cy="4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失误型</a:t>
              </a:r>
              <a:endParaRPr kumimoji="0" lang="zh-CN" alt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6513" y="2422"/>
              <a:ext cx="119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  <a:effectLst/>
          </p:spPr>
        </p:cxnSp>
        <p:cxnSp>
          <p:nvCxnSpPr>
            <p:cNvPr id="98" name="直接连接符 97"/>
            <p:cNvCxnSpPr/>
            <p:nvPr/>
          </p:nvCxnSpPr>
          <p:spPr>
            <a:xfrm>
              <a:off x="6513" y="6646"/>
              <a:ext cx="119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  <a:effectLst/>
          </p:spPr>
        </p:cxnSp>
        <p:cxnSp>
          <p:nvCxnSpPr>
            <p:cNvPr id="99" name="直接连接符 98"/>
            <p:cNvCxnSpPr/>
            <p:nvPr/>
          </p:nvCxnSpPr>
          <p:spPr>
            <a:xfrm>
              <a:off x="6513" y="5263"/>
              <a:ext cx="119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  <a:effectLst/>
          </p:spPr>
        </p:cxnSp>
        <p:cxnSp>
          <p:nvCxnSpPr>
            <p:cNvPr id="100" name="直接连接符 99"/>
            <p:cNvCxnSpPr/>
            <p:nvPr/>
          </p:nvCxnSpPr>
          <p:spPr>
            <a:xfrm>
              <a:off x="6513" y="3870"/>
              <a:ext cx="119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ash"/>
              <a:headEnd type="oval"/>
              <a:tailEnd type="oval"/>
            </a:ln>
            <a:effectLst/>
          </p:spPr>
        </p:cxnSp>
      </p:grpSp>
      <p:sp>
        <p:nvSpPr>
          <p:cNvPr id="78855" name="矩形 47"/>
          <p:cNvSpPr/>
          <p:nvPr/>
        </p:nvSpPr>
        <p:spPr>
          <a:xfrm>
            <a:off x="3824605" y="3967480"/>
            <a:ext cx="4973955" cy="73088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7" rIns="68573" bIns="34287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ts val="1725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404040"/>
                </a:solidFill>
                <a:latin typeface="微软雅黑" panose="020B0503020204020204" pitchFamily="34" charset="-122"/>
                <a:sym typeface="+mn-ea"/>
              </a:rPr>
              <a:t>这部分人存在侥幸心理、凭经验、过高估计自己能力、麻脾大意、冒险蛮干，当遇到麻烦事、难事、赶时间、赶任务或单独作业时而实施“违章”作业</a:t>
            </a:r>
            <a:endParaRPr lang="zh-CN" altLang="en-US" sz="1400" b="1" dirty="0">
              <a:solidFill>
                <a:srgbClr val="404040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人的不安全行为成因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9"/>
          <p:cNvSpPr txBox="1"/>
          <p:nvPr/>
        </p:nvSpPr>
        <p:spPr>
          <a:xfrm>
            <a:off x="395288" y="1557338"/>
            <a:ext cx="446405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50000"/>
              </a:spcBef>
              <a:buNone/>
            </a:pP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、主观心理因素：</a:t>
            </a:r>
            <a:endParaRPr lang="zh-CN" alt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因循守旧，麻痹侥幸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马虎敷衍，贪图省事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0900" name="Text Box 10"/>
          <p:cNvSpPr txBox="1"/>
          <p:nvPr/>
        </p:nvSpPr>
        <p:spPr>
          <a:xfrm>
            <a:off x="684213" y="3573463"/>
            <a:ext cx="4895850" cy="2712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50000"/>
              </a:spcBef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、客观因素：</a:t>
            </a:r>
            <a:endParaRPr lang="zh-CN" alt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3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操作技能不熟练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15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制度不完善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15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安全监督不够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50000"/>
              </a:spcBef>
              <a:buClr>
                <a:srgbClr val="FF0066"/>
              </a:buClr>
              <a:buFont typeface="Wingdings" panose="05000000000000000000" pitchFamily="2" charset="2"/>
              <a:buChar char="Q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50000"/>
              </a:spcBef>
              <a:buClr>
                <a:srgbClr val="FF0066"/>
              </a:buClr>
              <a:buFont typeface="Wingdings" panose="05000000000000000000" pitchFamily="2" charset="2"/>
              <a:buChar char="Q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0901" name="Text Box 11"/>
          <p:cNvSpPr txBox="1"/>
          <p:nvPr/>
        </p:nvSpPr>
        <p:spPr>
          <a:xfrm>
            <a:off x="4500563" y="1557338"/>
            <a:ext cx="442753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50000"/>
              </a:spcBef>
              <a:buNone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9144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自我表现，逞能好强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9144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玩世不恭，逆反心理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违章作业原因分析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7"/>
          <p:cNvSpPr txBox="1"/>
          <p:nvPr/>
        </p:nvSpPr>
        <p:spPr>
          <a:xfrm>
            <a:off x="2051050" y="4292600"/>
            <a:ext cx="5616575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50000"/>
              </a:spcBef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23" name="Text Box 8"/>
          <p:cNvSpPr txBox="1"/>
          <p:nvPr/>
        </p:nvSpPr>
        <p:spPr>
          <a:xfrm>
            <a:off x="935038" y="1358900"/>
            <a:ext cx="7272337" cy="1876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25000"/>
              </a:spcBef>
              <a:buNone/>
            </a:pPr>
            <a:r>
              <a:rPr lang="zh-CN" altLang="en-US" sz="2000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开展反习惯性违章活动：</a:t>
            </a:r>
            <a:endParaRPr lang="zh-CN" altLang="en-US" sz="2000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lnSpc>
                <a:spcPct val="40000"/>
              </a:lnSpc>
              <a:spcBef>
                <a:spcPct val="0"/>
              </a:spcBef>
              <a:buNone/>
            </a:pPr>
            <a:endParaRPr lang="zh-CN" altLang="en-US" sz="2000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Clr>
                <a:srgbClr val="FF0000"/>
              </a:buClr>
              <a:buFont typeface="Wingdings 2" panose="05020102010507070707" pitchFamily="18" charset="2"/>
              <a:buChar char="a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引导员工认识习惯性违章的危害；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Clr>
                <a:srgbClr val="FF0000"/>
              </a:buClr>
              <a:buFont typeface="Wingdings 2" panose="05020102010507070707" pitchFamily="18" charset="2"/>
              <a:buChar char="a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排查习惯性违章行为；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Clr>
                <a:srgbClr val="FF0000"/>
              </a:buClr>
              <a:buFont typeface="Wingdings 2" panose="05020102010507070707" pitchFamily="18" charset="2"/>
              <a:buChar char="a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班组长起好模范带头作用；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Clr>
                <a:srgbClr val="FF0000"/>
              </a:buClr>
              <a:buFont typeface="Wingdings 2" panose="05020102010507070707" pitchFamily="18" charset="2"/>
              <a:buChar char="a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对习惯性违章严格考核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1924" name="Text Box 9"/>
          <p:cNvSpPr txBox="1"/>
          <p:nvPr/>
        </p:nvSpPr>
        <p:spPr>
          <a:xfrm>
            <a:off x="935038" y="3789363"/>
            <a:ext cx="78486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开展反习惯性违章活动的注意事项：</a:t>
            </a:r>
            <a:endParaRPr lang="zh-CN" altLang="en-US" sz="2000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Clr>
                <a:srgbClr val="FF0000"/>
              </a:buClr>
              <a:buFont typeface="Wingdings 2" panose="05020102010507070707" pitchFamily="18" charset="2"/>
              <a:buChar char="a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由于习惯性违章具有顽固性的特点，所以反违章活动是一项长期而艰巨的工作，只有常抓不懈，才会取得显著的效果；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Clr>
                <a:srgbClr val="FF0000"/>
              </a:buClr>
              <a:buFont typeface="Wingdings 2" panose="05020102010507070707" pitchFamily="18" charset="2"/>
              <a:buChar char="a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要根据不同职工的特点，因人施教；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Clr>
                <a:srgbClr val="FF0000"/>
              </a:buClr>
              <a:buFont typeface="Wingdings 2" panose="05020102010507070707" pitchFamily="18" charset="2"/>
              <a:buChar char="a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必须综合治理。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Clr>
                <a:srgbClr val="FF0000"/>
              </a:buClr>
              <a:buFont typeface="Wingdings 2" panose="05020102010507070707" pitchFamily="18" charset="2"/>
              <a:buNone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反习惯性违章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044256" y="1388399"/>
            <a:ext cx="2897505" cy="40640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70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  /  </a:t>
            </a:r>
            <a:r>
              <a:rPr lang="zh-CN" altLang="en-US" sz="170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安全生产刑案司法解释</a:t>
            </a:r>
            <a:endParaRPr lang="zh-CN" altLang="en-US" sz="17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48"/>
          <p:cNvSpPr txBox="1"/>
          <p:nvPr/>
        </p:nvSpPr>
        <p:spPr>
          <a:xfrm>
            <a:off x="1545354" y="2137943"/>
            <a:ext cx="1760725" cy="9588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695" b="1" cap="all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目录</a:t>
            </a:r>
            <a:endParaRPr lang="en-US" altLang="zh-CN" sz="4695" b="1" cap="all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8"/>
          <p:cNvSpPr txBox="1"/>
          <p:nvPr/>
        </p:nvSpPr>
        <p:spPr>
          <a:xfrm>
            <a:off x="1545354" y="2897524"/>
            <a:ext cx="2380001" cy="6686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13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CONTENTS</a:t>
            </a:r>
            <a:endParaRPr lang="en-US" altLang="zh-CN" sz="313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252" y="5556965"/>
            <a:ext cx="9143498" cy="1304703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280"/>
          </a:p>
        </p:txBody>
      </p:sp>
      <p:sp>
        <p:nvSpPr>
          <p:cNvPr id="18" name="Freeform 7"/>
          <p:cNvSpPr/>
          <p:nvPr/>
        </p:nvSpPr>
        <p:spPr bwMode="auto">
          <a:xfrm>
            <a:off x="252" y="5365379"/>
            <a:ext cx="9143498" cy="421701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280"/>
          </a:p>
        </p:txBody>
      </p:sp>
      <p:sp>
        <p:nvSpPr>
          <p:cNvPr id="2" name="矩形 1"/>
          <p:cNvSpPr/>
          <p:nvPr/>
        </p:nvSpPr>
        <p:spPr>
          <a:xfrm>
            <a:off x="5044256" y="1974504"/>
            <a:ext cx="2463165" cy="40640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70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  /  </a:t>
            </a:r>
            <a:r>
              <a:rPr lang="zh-CN" altLang="en-US" sz="170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现代安全管理理念</a:t>
            </a:r>
            <a:endParaRPr lang="zh-CN" altLang="en-US" sz="17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4256" y="2560609"/>
            <a:ext cx="2680335" cy="40640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70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  /  </a:t>
            </a:r>
            <a:r>
              <a:rPr lang="zh-CN" altLang="en-US" sz="170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班组长安全角色认知</a:t>
            </a:r>
            <a:endParaRPr lang="zh-CN" altLang="en-US" sz="17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44256" y="3146714"/>
            <a:ext cx="2463165" cy="40640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70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  /  </a:t>
            </a:r>
            <a:r>
              <a:rPr lang="zh-CN" altLang="en-US" sz="170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班组安全管理经验</a:t>
            </a:r>
            <a:endParaRPr lang="zh-CN" altLang="en-US" sz="17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4256" y="3732819"/>
            <a:ext cx="3114675" cy="40640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70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  /  </a:t>
            </a:r>
            <a:r>
              <a:rPr lang="zh-CN" altLang="en-US" sz="170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班组基础和现场安全管理</a:t>
            </a:r>
            <a:endParaRPr lang="zh-CN" altLang="en-US" sz="17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946" name="直接连接符 56"/>
          <p:cNvCxnSpPr/>
          <p:nvPr/>
        </p:nvCxnSpPr>
        <p:spPr>
          <a:xfrm flipH="1">
            <a:off x="3730625" y="1747838"/>
            <a:ext cx="998538" cy="946150"/>
          </a:xfrm>
          <a:prstGeom prst="line">
            <a:avLst/>
          </a:prstGeom>
          <a:ln w="63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82947" name="组合 8"/>
          <p:cNvGrpSpPr/>
          <p:nvPr/>
        </p:nvGrpSpPr>
        <p:grpSpPr>
          <a:xfrm>
            <a:off x="1484313" y="4449763"/>
            <a:ext cx="1543050" cy="446087"/>
            <a:chOff x="1378857" y="3771092"/>
            <a:chExt cx="2105062" cy="568679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1378857" y="3771092"/>
              <a:ext cx="957240" cy="568679"/>
            </a:xfrm>
            <a:prstGeom prst="line">
              <a:avLst/>
            </a:prstGeom>
            <a:ln w="57150" cap="rnd">
              <a:solidFill>
                <a:srgbClr val="275384"/>
              </a:solidFill>
              <a:round/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2336097" y="3771092"/>
              <a:ext cx="1147822" cy="0"/>
            </a:xfrm>
            <a:prstGeom prst="line">
              <a:avLst/>
            </a:prstGeom>
            <a:ln w="57150" cap="rnd">
              <a:solidFill>
                <a:srgbClr val="275384"/>
              </a:solidFill>
              <a:round/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grpSp>
        <p:nvGrpSpPr>
          <p:cNvPr id="82948" name="组合 12"/>
          <p:cNvGrpSpPr/>
          <p:nvPr/>
        </p:nvGrpSpPr>
        <p:grpSpPr>
          <a:xfrm>
            <a:off x="3027363" y="4003675"/>
            <a:ext cx="1544637" cy="447675"/>
            <a:chOff x="1378857" y="3771092"/>
            <a:chExt cx="2105062" cy="568679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1378857" y="3771092"/>
              <a:ext cx="958419" cy="568679"/>
            </a:xfrm>
            <a:prstGeom prst="line">
              <a:avLst/>
            </a:prstGeom>
            <a:ln w="57150" cap="rnd">
              <a:solidFill>
                <a:srgbClr val="275384"/>
              </a:solidFill>
              <a:round/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2337276" y="3771092"/>
              <a:ext cx="1146643" cy="0"/>
            </a:xfrm>
            <a:prstGeom prst="line">
              <a:avLst/>
            </a:prstGeom>
            <a:ln w="57150" cap="rnd">
              <a:solidFill>
                <a:srgbClr val="275384"/>
              </a:solidFill>
              <a:round/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grpSp>
        <p:nvGrpSpPr>
          <p:cNvPr id="82949" name="组合 18"/>
          <p:cNvGrpSpPr/>
          <p:nvPr/>
        </p:nvGrpSpPr>
        <p:grpSpPr>
          <a:xfrm>
            <a:off x="4572000" y="3559175"/>
            <a:ext cx="1544638" cy="446088"/>
            <a:chOff x="1378857" y="3771092"/>
            <a:chExt cx="2105062" cy="568679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1378857" y="3771092"/>
              <a:ext cx="958420" cy="568679"/>
            </a:xfrm>
            <a:prstGeom prst="line">
              <a:avLst/>
            </a:prstGeom>
            <a:ln w="57150" cap="rnd">
              <a:solidFill>
                <a:srgbClr val="275384"/>
              </a:solidFill>
              <a:round/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2337277" y="3771092"/>
              <a:ext cx="1146642" cy="0"/>
            </a:xfrm>
            <a:prstGeom prst="line">
              <a:avLst/>
            </a:prstGeom>
            <a:ln w="57150" cap="rnd">
              <a:solidFill>
                <a:srgbClr val="275384"/>
              </a:solidFill>
              <a:round/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grpSp>
        <p:nvGrpSpPr>
          <p:cNvPr id="82950" name="组合 21"/>
          <p:cNvGrpSpPr/>
          <p:nvPr/>
        </p:nvGrpSpPr>
        <p:grpSpPr>
          <a:xfrm>
            <a:off x="6127750" y="3113088"/>
            <a:ext cx="1543050" cy="447675"/>
            <a:chOff x="1378857" y="3771092"/>
            <a:chExt cx="2105062" cy="568679"/>
          </a:xfrm>
        </p:grpSpPr>
        <p:cxnSp>
          <p:nvCxnSpPr>
            <p:cNvPr id="23" name="直接连接符 22"/>
            <p:cNvCxnSpPr/>
            <p:nvPr/>
          </p:nvCxnSpPr>
          <p:spPr>
            <a:xfrm flipV="1">
              <a:off x="1378857" y="3771092"/>
              <a:ext cx="957240" cy="568679"/>
            </a:xfrm>
            <a:prstGeom prst="line">
              <a:avLst/>
            </a:prstGeom>
            <a:ln w="57150" cap="rnd">
              <a:solidFill>
                <a:srgbClr val="275384"/>
              </a:solidFill>
              <a:round/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336097" y="3771092"/>
              <a:ext cx="1147822" cy="0"/>
            </a:xfrm>
            <a:prstGeom prst="line">
              <a:avLst/>
            </a:prstGeom>
            <a:ln w="57150" cap="rnd">
              <a:solidFill>
                <a:srgbClr val="275384"/>
              </a:solidFill>
              <a:round/>
            </a:ln>
          </p:spPr>
          <p:style>
            <a:lnRef idx="1">
              <a:srgbClr val="4472C4"/>
            </a:lnRef>
            <a:fillRef idx="0">
              <a:srgbClr val="4472C4"/>
            </a:fillRef>
            <a:effectRef idx="0">
              <a:srgbClr val="4472C4"/>
            </a:effectRef>
            <a:fontRef idx="minor">
              <a:sysClr val="windowText" lastClr="000000"/>
            </a:fontRef>
          </p:style>
        </p:cxnSp>
      </p:grpSp>
      <p:grpSp>
        <p:nvGrpSpPr>
          <p:cNvPr id="82951" name="组合 24"/>
          <p:cNvGrpSpPr/>
          <p:nvPr/>
        </p:nvGrpSpPr>
        <p:grpSpPr>
          <a:xfrm>
            <a:off x="2952750" y="4314825"/>
            <a:ext cx="273050" cy="273050"/>
            <a:chOff x="3283590" y="2455656"/>
            <a:chExt cx="421330" cy="421330"/>
          </a:xfrm>
        </p:grpSpPr>
        <p:sp>
          <p:nvSpPr>
            <p:cNvPr id="26" name="椭圆 25"/>
            <p:cNvSpPr/>
            <p:nvPr/>
          </p:nvSpPr>
          <p:spPr>
            <a:xfrm>
              <a:off x="3283590" y="2455656"/>
              <a:ext cx="421330" cy="421330"/>
            </a:xfrm>
            <a:prstGeom prst="ellipse">
              <a:avLst/>
            </a:prstGeom>
            <a:solidFill>
              <a:srgbClr val="4B91CF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加号 26"/>
            <p:cNvSpPr/>
            <p:nvPr/>
          </p:nvSpPr>
          <p:spPr>
            <a:xfrm>
              <a:off x="3366876" y="2538942"/>
              <a:ext cx="254758" cy="254758"/>
            </a:xfrm>
            <a:prstGeom prst="mathPlus">
              <a:avLst/>
            </a:prstGeom>
            <a:solidFill>
              <a:sysClr val="window" lastClr="FFFFFF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2952" name="组合 27"/>
          <p:cNvGrpSpPr/>
          <p:nvPr/>
        </p:nvGrpSpPr>
        <p:grpSpPr>
          <a:xfrm>
            <a:off x="4433888" y="3868738"/>
            <a:ext cx="273050" cy="271462"/>
            <a:chOff x="3283590" y="2455656"/>
            <a:chExt cx="421330" cy="421330"/>
          </a:xfrm>
        </p:grpSpPr>
        <p:sp>
          <p:nvSpPr>
            <p:cNvPr id="29" name="椭圆 28"/>
            <p:cNvSpPr/>
            <p:nvPr/>
          </p:nvSpPr>
          <p:spPr>
            <a:xfrm>
              <a:off x="3283590" y="2455656"/>
              <a:ext cx="421330" cy="421330"/>
            </a:xfrm>
            <a:prstGeom prst="ellipse">
              <a:avLst/>
            </a:prstGeom>
            <a:solidFill>
              <a:srgbClr val="4B91CF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加号 29"/>
            <p:cNvSpPr/>
            <p:nvPr/>
          </p:nvSpPr>
          <p:spPr>
            <a:xfrm>
              <a:off x="3366876" y="2539429"/>
              <a:ext cx="254758" cy="253783"/>
            </a:xfrm>
            <a:prstGeom prst="mathPlus">
              <a:avLst/>
            </a:prstGeom>
            <a:solidFill>
              <a:sysClr val="window" lastClr="FFFFFF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2953" name="组合 30"/>
          <p:cNvGrpSpPr/>
          <p:nvPr/>
        </p:nvGrpSpPr>
        <p:grpSpPr>
          <a:xfrm>
            <a:off x="5991225" y="3394075"/>
            <a:ext cx="271463" cy="273050"/>
            <a:chOff x="3283590" y="2455656"/>
            <a:chExt cx="421330" cy="421330"/>
          </a:xfrm>
        </p:grpSpPr>
        <p:sp>
          <p:nvSpPr>
            <p:cNvPr id="32" name="椭圆 31"/>
            <p:cNvSpPr/>
            <p:nvPr/>
          </p:nvSpPr>
          <p:spPr>
            <a:xfrm>
              <a:off x="3283590" y="2455656"/>
              <a:ext cx="421330" cy="421330"/>
            </a:xfrm>
            <a:prstGeom prst="ellipse">
              <a:avLst/>
            </a:prstGeom>
            <a:solidFill>
              <a:srgbClr val="4B91CF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加号 32"/>
            <p:cNvSpPr/>
            <p:nvPr/>
          </p:nvSpPr>
          <p:spPr>
            <a:xfrm>
              <a:off x="3367363" y="2538942"/>
              <a:ext cx="253784" cy="254758"/>
            </a:xfrm>
            <a:prstGeom prst="mathPlus">
              <a:avLst/>
            </a:prstGeom>
            <a:solidFill>
              <a:sysClr val="window" lastClr="FFFFFF"/>
            </a:solidFill>
            <a:ln>
              <a:noFill/>
            </a:ln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-1057592" y="2590800"/>
            <a:ext cx="3711892" cy="1808480"/>
            <a:chOff x="-1639705" y="3696885"/>
            <a:chExt cx="4950658" cy="2411606"/>
          </a:xfrm>
        </p:grpSpPr>
        <p:sp>
          <p:nvSpPr>
            <p:cNvPr id="35" name="矩形 34"/>
            <p:cNvSpPr/>
            <p:nvPr/>
          </p:nvSpPr>
          <p:spPr>
            <a:xfrm>
              <a:off x="454723" y="3696885"/>
              <a:ext cx="2856230" cy="1465762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96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分析自己出事的原因，避免类似事故发生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0" marR="0" lvl="0" indent="0" algn="r" defTabSz="914400" rtl="0" eaLnBrk="0" fontAlgn="auto" latinLnBrk="0" hangingPunct="0">
                <a:lnSpc>
                  <a:spcPts val="196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91C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自己吃一堑，自己长一智                  痛苦的方式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B91C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-1639705" y="5651234"/>
              <a:ext cx="2242215" cy="457257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pPr marL="0" marR="0" lvl="0" indent="0" algn="r" defTabSz="914400" rtl="0" eaLnBrk="0" fontAlgn="auto" latinLnBrk="0" hangingPunct="0">
                <a:lnSpc>
                  <a:spcPts val="196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189288" y="1855788"/>
            <a:ext cx="2263775" cy="1176371"/>
            <a:chOff x="1068768" y="3955330"/>
            <a:chExt cx="3018155" cy="1567825"/>
          </a:xfrm>
        </p:grpSpPr>
        <p:sp>
          <p:nvSpPr>
            <p:cNvPr id="38" name="矩形 37"/>
            <p:cNvSpPr/>
            <p:nvPr/>
          </p:nvSpPr>
          <p:spPr>
            <a:xfrm>
              <a:off x="1068768" y="4058201"/>
              <a:ext cx="3018155" cy="146495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96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分析别人出事的原因，避免自己出事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0" marR="0" lvl="0" indent="0" algn="r" defTabSz="914400" rtl="0" eaLnBrk="0" fontAlgn="auto" latinLnBrk="0" hangingPunct="0">
                <a:lnSpc>
                  <a:spcPts val="196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  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91C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别人吃一堑，自己长一智     高明的方式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B91C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68768" y="3955330"/>
              <a:ext cx="2241392" cy="457005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96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959350" y="4203700"/>
            <a:ext cx="2800350" cy="1099185"/>
            <a:chOff x="1261173" y="3955330"/>
            <a:chExt cx="3733165" cy="1465762"/>
          </a:xfrm>
        </p:grpSpPr>
        <p:sp>
          <p:nvSpPr>
            <p:cNvPr id="41" name="矩形 40"/>
            <p:cNvSpPr/>
            <p:nvPr/>
          </p:nvSpPr>
          <p:spPr>
            <a:xfrm>
              <a:off x="1472628" y="3955330"/>
              <a:ext cx="3521710" cy="1465762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96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分析别人不出事的原因，借鉴别人不出事的办法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0" marR="0" lvl="0" indent="0" algn="r" defTabSz="914400" rtl="0" eaLnBrk="0" fontAlgn="auto" latinLnBrk="0" hangingPunct="0">
                <a:lnSpc>
                  <a:spcPts val="196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         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91C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不须吃一堑，亦可长一智     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B91C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  <a:p>
              <a:pPr marL="0" marR="0" lvl="0" indent="0" algn="r" defTabSz="914400" rtl="0" eaLnBrk="0" fontAlgn="auto" latinLnBrk="0" hangingPunct="0">
                <a:lnSpc>
                  <a:spcPts val="196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91C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智慧的方式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B91C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261173" y="4040007"/>
              <a:ext cx="2241169" cy="457257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pPr marL="0" marR="0" lvl="0" indent="0" algn="l" defTabSz="914400" rtl="0" eaLnBrk="0" fontAlgn="auto" latinLnBrk="0" hangingPunct="0">
                <a:lnSpc>
                  <a:spcPts val="196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椭圆 45"/>
          <p:cNvSpPr/>
          <p:nvPr/>
        </p:nvSpPr>
        <p:spPr>
          <a:xfrm>
            <a:off x="2387600" y="3803650"/>
            <a:ext cx="344488" cy="622300"/>
          </a:xfrm>
          <a:custGeom>
            <a:avLst/>
            <a:gdLst>
              <a:gd name="T0" fmla="*/ 91 w 142"/>
              <a:gd name="T1" fmla="*/ 61 h 256"/>
              <a:gd name="T2" fmla="*/ 90 w 142"/>
              <a:gd name="T3" fmla="*/ 61 h 256"/>
              <a:gd name="T4" fmla="*/ 104 w 142"/>
              <a:gd name="T5" fmla="*/ 33 h 256"/>
              <a:gd name="T6" fmla="*/ 71 w 142"/>
              <a:gd name="T7" fmla="*/ 0 h 256"/>
              <a:gd name="T8" fmla="*/ 38 w 142"/>
              <a:gd name="T9" fmla="*/ 33 h 256"/>
              <a:gd name="T10" fmla="*/ 52 w 142"/>
              <a:gd name="T11" fmla="*/ 61 h 256"/>
              <a:gd name="T12" fmla="*/ 51 w 142"/>
              <a:gd name="T13" fmla="*/ 61 h 256"/>
              <a:gd name="T14" fmla="*/ 0 w 142"/>
              <a:gd name="T15" fmla="*/ 116 h 256"/>
              <a:gd name="T16" fmla="*/ 0 w 142"/>
              <a:gd name="T17" fmla="*/ 141 h 256"/>
              <a:gd name="T18" fmla="*/ 16 w 142"/>
              <a:gd name="T19" fmla="*/ 156 h 256"/>
              <a:gd name="T20" fmla="*/ 31 w 142"/>
              <a:gd name="T21" fmla="*/ 141 h 256"/>
              <a:gd name="T22" fmla="*/ 31 w 142"/>
              <a:gd name="T23" fmla="*/ 116 h 256"/>
              <a:gd name="T24" fmla="*/ 36 w 142"/>
              <a:gd name="T25" fmla="*/ 101 h 256"/>
              <a:gd name="T26" fmla="*/ 36 w 142"/>
              <a:gd name="T27" fmla="*/ 241 h 256"/>
              <a:gd name="T28" fmla="*/ 51 w 142"/>
              <a:gd name="T29" fmla="*/ 256 h 256"/>
              <a:gd name="T30" fmla="*/ 67 w 142"/>
              <a:gd name="T31" fmla="*/ 241 h 256"/>
              <a:gd name="T32" fmla="*/ 67 w 142"/>
              <a:gd name="T33" fmla="*/ 177 h 256"/>
              <a:gd name="T34" fmla="*/ 75 w 142"/>
              <a:gd name="T35" fmla="*/ 177 h 256"/>
              <a:gd name="T36" fmla="*/ 75 w 142"/>
              <a:gd name="T37" fmla="*/ 241 h 256"/>
              <a:gd name="T38" fmla="*/ 91 w 142"/>
              <a:gd name="T39" fmla="*/ 256 h 256"/>
              <a:gd name="T40" fmla="*/ 106 w 142"/>
              <a:gd name="T41" fmla="*/ 241 h 256"/>
              <a:gd name="T42" fmla="*/ 106 w 142"/>
              <a:gd name="T43" fmla="*/ 101 h 256"/>
              <a:gd name="T44" fmla="*/ 111 w 142"/>
              <a:gd name="T45" fmla="*/ 116 h 256"/>
              <a:gd name="T46" fmla="*/ 111 w 142"/>
              <a:gd name="T47" fmla="*/ 141 h 256"/>
              <a:gd name="T48" fmla="*/ 126 w 142"/>
              <a:gd name="T49" fmla="*/ 156 h 256"/>
              <a:gd name="T50" fmla="*/ 142 w 142"/>
              <a:gd name="T51" fmla="*/ 141 h 256"/>
              <a:gd name="T52" fmla="*/ 142 w 142"/>
              <a:gd name="T53" fmla="*/ 116 h 256"/>
              <a:gd name="T54" fmla="*/ 91 w 142"/>
              <a:gd name="T55" fmla="*/ 61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2" h="256">
                <a:moveTo>
                  <a:pt x="91" y="61"/>
                </a:moveTo>
                <a:cubicBezTo>
                  <a:pt x="90" y="61"/>
                  <a:pt x="90" y="61"/>
                  <a:pt x="90" y="61"/>
                </a:cubicBezTo>
                <a:cubicBezTo>
                  <a:pt x="99" y="55"/>
                  <a:pt x="104" y="45"/>
                  <a:pt x="104" y="33"/>
                </a:cubicBezTo>
                <a:cubicBezTo>
                  <a:pt x="104" y="15"/>
                  <a:pt x="89" y="0"/>
                  <a:pt x="71" y="0"/>
                </a:cubicBezTo>
                <a:cubicBezTo>
                  <a:pt x="53" y="0"/>
                  <a:pt x="38" y="15"/>
                  <a:pt x="38" y="33"/>
                </a:cubicBezTo>
                <a:cubicBezTo>
                  <a:pt x="38" y="45"/>
                  <a:pt x="43" y="55"/>
                  <a:pt x="52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23" y="61"/>
                  <a:pt x="0" y="85"/>
                  <a:pt x="0" y="116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9"/>
                  <a:pt x="7" y="156"/>
                  <a:pt x="16" y="156"/>
                </a:cubicBezTo>
                <a:cubicBezTo>
                  <a:pt x="24" y="156"/>
                  <a:pt x="31" y="149"/>
                  <a:pt x="31" y="141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31" y="110"/>
                  <a:pt x="33" y="105"/>
                  <a:pt x="36" y="101"/>
                </a:cubicBezTo>
                <a:cubicBezTo>
                  <a:pt x="36" y="241"/>
                  <a:pt x="36" y="241"/>
                  <a:pt x="36" y="241"/>
                </a:cubicBezTo>
                <a:cubicBezTo>
                  <a:pt x="36" y="249"/>
                  <a:pt x="43" y="256"/>
                  <a:pt x="51" y="256"/>
                </a:cubicBezTo>
                <a:cubicBezTo>
                  <a:pt x="60" y="256"/>
                  <a:pt x="67" y="249"/>
                  <a:pt x="67" y="241"/>
                </a:cubicBezTo>
                <a:cubicBezTo>
                  <a:pt x="67" y="177"/>
                  <a:pt x="67" y="177"/>
                  <a:pt x="67" y="177"/>
                </a:cubicBezTo>
                <a:cubicBezTo>
                  <a:pt x="75" y="177"/>
                  <a:pt x="75" y="177"/>
                  <a:pt x="75" y="177"/>
                </a:cubicBezTo>
                <a:cubicBezTo>
                  <a:pt x="75" y="241"/>
                  <a:pt x="75" y="241"/>
                  <a:pt x="75" y="241"/>
                </a:cubicBezTo>
                <a:cubicBezTo>
                  <a:pt x="75" y="249"/>
                  <a:pt x="82" y="256"/>
                  <a:pt x="91" y="256"/>
                </a:cubicBezTo>
                <a:cubicBezTo>
                  <a:pt x="99" y="256"/>
                  <a:pt x="106" y="249"/>
                  <a:pt x="106" y="241"/>
                </a:cubicBezTo>
                <a:cubicBezTo>
                  <a:pt x="106" y="101"/>
                  <a:pt x="106" y="101"/>
                  <a:pt x="106" y="101"/>
                </a:cubicBezTo>
                <a:cubicBezTo>
                  <a:pt x="109" y="105"/>
                  <a:pt x="111" y="110"/>
                  <a:pt x="111" y="116"/>
                </a:cubicBezTo>
                <a:cubicBezTo>
                  <a:pt x="111" y="141"/>
                  <a:pt x="111" y="141"/>
                  <a:pt x="111" y="141"/>
                </a:cubicBezTo>
                <a:cubicBezTo>
                  <a:pt x="111" y="149"/>
                  <a:pt x="118" y="156"/>
                  <a:pt x="126" y="156"/>
                </a:cubicBezTo>
                <a:cubicBezTo>
                  <a:pt x="135" y="156"/>
                  <a:pt x="142" y="149"/>
                  <a:pt x="142" y="141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2" y="85"/>
                  <a:pt x="119" y="61"/>
                  <a:pt x="91" y="61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10600030101010101" pitchFamily="2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椭圆 46"/>
          <p:cNvSpPr/>
          <p:nvPr/>
        </p:nvSpPr>
        <p:spPr>
          <a:xfrm>
            <a:off x="3894138" y="3355975"/>
            <a:ext cx="292100" cy="622300"/>
          </a:xfrm>
          <a:custGeom>
            <a:avLst/>
            <a:gdLst>
              <a:gd name="connsiteX0" fmla="*/ 59298 w 159012"/>
              <a:gd name="connsiteY0" fmla="*/ 82550 h 338138"/>
              <a:gd name="connsiteX1" fmla="*/ 105677 w 159012"/>
              <a:gd name="connsiteY1" fmla="*/ 82550 h 338138"/>
              <a:gd name="connsiteX2" fmla="*/ 117603 w 159012"/>
              <a:gd name="connsiteY2" fmla="*/ 93090 h 338138"/>
              <a:gd name="connsiteX3" fmla="*/ 117603 w 159012"/>
              <a:gd name="connsiteY3" fmla="*/ 94407 h 338138"/>
              <a:gd name="connsiteX4" fmla="*/ 117603 w 159012"/>
              <a:gd name="connsiteY4" fmla="*/ 132614 h 338138"/>
              <a:gd name="connsiteX5" fmla="*/ 122903 w 159012"/>
              <a:gd name="connsiteY5" fmla="*/ 143153 h 338138"/>
              <a:gd name="connsiteX6" fmla="*/ 156031 w 159012"/>
              <a:gd name="connsiteY6" fmla="*/ 180042 h 338138"/>
              <a:gd name="connsiteX7" fmla="*/ 156031 w 159012"/>
              <a:gd name="connsiteY7" fmla="*/ 195852 h 338138"/>
              <a:gd name="connsiteX8" fmla="*/ 152055 w 159012"/>
              <a:gd name="connsiteY8" fmla="*/ 199804 h 338138"/>
              <a:gd name="connsiteX9" fmla="*/ 145430 w 159012"/>
              <a:gd name="connsiteY9" fmla="*/ 202439 h 338138"/>
              <a:gd name="connsiteX10" fmla="*/ 137479 w 159012"/>
              <a:gd name="connsiteY10" fmla="*/ 199804 h 338138"/>
              <a:gd name="connsiteX11" fmla="*/ 117603 w 159012"/>
              <a:gd name="connsiteY11" fmla="*/ 178725 h 338138"/>
              <a:gd name="connsiteX12" fmla="*/ 117603 w 159012"/>
              <a:gd name="connsiteY12" fmla="*/ 195852 h 338138"/>
              <a:gd name="connsiteX13" fmla="*/ 117603 w 159012"/>
              <a:gd name="connsiteY13" fmla="*/ 197169 h 338138"/>
              <a:gd name="connsiteX14" fmla="*/ 128203 w 159012"/>
              <a:gd name="connsiteY14" fmla="*/ 222201 h 338138"/>
              <a:gd name="connsiteX15" fmla="*/ 136154 w 159012"/>
              <a:gd name="connsiteY15" fmla="*/ 251185 h 338138"/>
              <a:gd name="connsiteX16" fmla="*/ 145430 w 159012"/>
              <a:gd name="connsiteY16" fmla="*/ 314424 h 338138"/>
              <a:gd name="connsiteX17" fmla="*/ 129529 w 159012"/>
              <a:gd name="connsiteY17" fmla="*/ 336821 h 338138"/>
              <a:gd name="connsiteX18" fmla="*/ 128203 w 159012"/>
              <a:gd name="connsiteY18" fmla="*/ 336821 h 338138"/>
              <a:gd name="connsiteX19" fmla="*/ 122903 w 159012"/>
              <a:gd name="connsiteY19" fmla="*/ 338138 h 338138"/>
              <a:gd name="connsiteX20" fmla="*/ 107002 w 159012"/>
              <a:gd name="connsiteY20" fmla="*/ 323646 h 338138"/>
              <a:gd name="connsiteX21" fmla="*/ 101701 w 159012"/>
              <a:gd name="connsiteY21" fmla="*/ 270947 h 338138"/>
              <a:gd name="connsiteX22" fmla="*/ 95076 w 159012"/>
              <a:gd name="connsiteY22" fmla="*/ 244598 h 338138"/>
              <a:gd name="connsiteX23" fmla="*/ 83150 w 159012"/>
              <a:gd name="connsiteY23" fmla="*/ 215614 h 338138"/>
              <a:gd name="connsiteX24" fmla="*/ 50022 w 159012"/>
              <a:gd name="connsiteY24" fmla="*/ 318376 h 338138"/>
              <a:gd name="connsiteX25" fmla="*/ 32796 w 159012"/>
              <a:gd name="connsiteY25" fmla="*/ 331551 h 338138"/>
              <a:gd name="connsiteX26" fmla="*/ 27495 w 159012"/>
              <a:gd name="connsiteY26" fmla="*/ 330233 h 338138"/>
              <a:gd name="connsiteX27" fmla="*/ 24845 w 159012"/>
              <a:gd name="connsiteY27" fmla="*/ 330233 h 338138"/>
              <a:gd name="connsiteX28" fmla="*/ 14244 w 159012"/>
              <a:gd name="connsiteY28" fmla="*/ 321011 h 338138"/>
              <a:gd name="connsiteX29" fmla="*/ 12919 w 159012"/>
              <a:gd name="connsiteY29" fmla="*/ 307836 h 338138"/>
              <a:gd name="connsiteX30" fmla="*/ 48697 w 159012"/>
              <a:gd name="connsiteY30" fmla="*/ 198487 h 338138"/>
              <a:gd name="connsiteX31" fmla="*/ 48697 w 159012"/>
              <a:gd name="connsiteY31" fmla="*/ 197169 h 338138"/>
              <a:gd name="connsiteX32" fmla="*/ 48697 w 159012"/>
              <a:gd name="connsiteY32" fmla="*/ 155011 h 338138"/>
              <a:gd name="connsiteX33" fmla="*/ 27495 w 159012"/>
              <a:gd name="connsiteY33" fmla="*/ 197169 h 338138"/>
              <a:gd name="connsiteX34" fmla="*/ 18219 w 159012"/>
              <a:gd name="connsiteY34" fmla="*/ 202439 h 338138"/>
              <a:gd name="connsiteX35" fmla="*/ 12919 w 159012"/>
              <a:gd name="connsiteY35" fmla="*/ 202439 h 338138"/>
              <a:gd name="connsiteX36" fmla="*/ 6293 w 159012"/>
              <a:gd name="connsiteY36" fmla="*/ 199804 h 338138"/>
              <a:gd name="connsiteX37" fmla="*/ 993 w 159012"/>
              <a:gd name="connsiteY37" fmla="*/ 193217 h 338138"/>
              <a:gd name="connsiteX38" fmla="*/ 993 w 159012"/>
              <a:gd name="connsiteY38" fmla="*/ 185312 h 338138"/>
              <a:gd name="connsiteX39" fmla="*/ 46047 w 159012"/>
              <a:gd name="connsiteY39" fmla="*/ 90455 h 338138"/>
              <a:gd name="connsiteX40" fmla="*/ 59298 w 159012"/>
              <a:gd name="connsiteY40" fmla="*/ 82550 h 338138"/>
              <a:gd name="connsiteX41" fmla="*/ 85393 w 159012"/>
              <a:gd name="connsiteY41" fmla="*/ 0 h 338138"/>
              <a:gd name="connsiteX42" fmla="*/ 120318 w 159012"/>
              <a:gd name="connsiteY42" fmla="*/ 36513 h 338138"/>
              <a:gd name="connsiteX43" fmla="*/ 85393 w 159012"/>
              <a:gd name="connsiteY43" fmla="*/ 73026 h 338138"/>
              <a:gd name="connsiteX44" fmla="*/ 50468 w 159012"/>
              <a:gd name="connsiteY44" fmla="*/ 36513 h 338138"/>
              <a:gd name="connsiteX45" fmla="*/ 85393 w 159012"/>
              <a:gd name="connsiteY45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9012" h="338138">
                <a:moveTo>
                  <a:pt x="59298" y="82550"/>
                </a:moveTo>
                <a:cubicBezTo>
                  <a:pt x="59298" y="82550"/>
                  <a:pt x="59298" y="82550"/>
                  <a:pt x="105677" y="82550"/>
                </a:cubicBezTo>
                <a:cubicBezTo>
                  <a:pt x="112302" y="82550"/>
                  <a:pt x="117603" y="86502"/>
                  <a:pt x="117603" y="93090"/>
                </a:cubicBezTo>
                <a:cubicBezTo>
                  <a:pt x="117603" y="93090"/>
                  <a:pt x="117603" y="93090"/>
                  <a:pt x="117603" y="94407"/>
                </a:cubicBezTo>
                <a:cubicBezTo>
                  <a:pt x="117603" y="94407"/>
                  <a:pt x="117603" y="94407"/>
                  <a:pt x="117603" y="132614"/>
                </a:cubicBezTo>
                <a:cubicBezTo>
                  <a:pt x="118928" y="135249"/>
                  <a:pt x="120253" y="140518"/>
                  <a:pt x="122903" y="143153"/>
                </a:cubicBezTo>
                <a:cubicBezTo>
                  <a:pt x="122903" y="143153"/>
                  <a:pt x="122903" y="143153"/>
                  <a:pt x="156031" y="180042"/>
                </a:cubicBezTo>
                <a:cubicBezTo>
                  <a:pt x="160006" y="183995"/>
                  <a:pt x="160006" y="190582"/>
                  <a:pt x="156031" y="195852"/>
                </a:cubicBezTo>
                <a:cubicBezTo>
                  <a:pt x="156031" y="195852"/>
                  <a:pt x="156031" y="195852"/>
                  <a:pt x="152055" y="199804"/>
                </a:cubicBezTo>
                <a:cubicBezTo>
                  <a:pt x="150730" y="201122"/>
                  <a:pt x="148080" y="202439"/>
                  <a:pt x="145430" y="202439"/>
                </a:cubicBezTo>
                <a:cubicBezTo>
                  <a:pt x="141455" y="202439"/>
                  <a:pt x="138804" y="201122"/>
                  <a:pt x="137479" y="199804"/>
                </a:cubicBezTo>
                <a:cubicBezTo>
                  <a:pt x="137479" y="199804"/>
                  <a:pt x="137479" y="199804"/>
                  <a:pt x="117603" y="178725"/>
                </a:cubicBezTo>
                <a:cubicBezTo>
                  <a:pt x="117603" y="178725"/>
                  <a:pt x="117603" y="178725"/>
                  <a:pt x="117603" y="195852"/>
                </a:cubicBezTo>
                <a:cubicBezTo>
                  <a:pt x="117603" y="195852"/>
                  <a:pt x="117603" y="195852"/>
                  <a:pt x="117603" y="197169"/>
                </a:cubicBezTo>
                <a:cubicBezTo>
                  <a:pt x="117603" y="197169"/>
                  <a:pt x="117603" y="197169"/>
                  <a:pt x="128203" y="222201"/>
                </a:cubicBezTo>
                <a:cubicBezTo>
                  <a:pt x="132179" y="230106"/>
                  <a:pt x="136154" y="243281"/>
                  <a:pt x="136154" y="251185"/>
                </a:cubicBezTo>
                <a:cubicBezTo>
                  <a:pt x="136154" y="251185"/>
                  <a:pt x="136154" y="251185"/>
                  <a:pt x="145430" y="314424"/>
                </a:cubicBezTo>
                <a:cubicBezTo>
                  <a:pt x="146755" y="324963"/>
                  <a:pt x="140129" y="334186"/>
                  <a:pt x="129529" y="336821"/>
                </a:cubicBezTo>
                <a:cubicBezTo>
                  <a:pt x="129529" y="336821"/>
                  <a:pt x="129529" y="336821"/>
                  <a:pt x="128203" y="336821"/>
                </a:cubicBezTo>
                <a:cubicBezTo>
                  <a:pt x="126878" y="338138"/>
                  <a:pt x="124228" y="338138"/>
                  <a:pt x="122903" y="338138"/>
                </a:cubicBezTo>
                <a:cubicBezTo>
                  <a:pt x="114952" y="338138"/>
                  <a:pt x="108327" y="331551"/>
                  <a:pt x="107002" y="323646"/>
                </a:cubicBezTo>
                <a:cubicBezTo>
                  <a:pt x="107002" y="323646"/>
                  <a:pt x="107002" y="323646"/>
                  <a:pt x="101701" y="270947"/>
                </a:cubicBezTo>
                <a:cubicBezTo>
                  <a:pt x="101701" y="263043"/>
                  <a:pt x="97726" y="251185"/>
                  <a:pt x="95076" y="244598"/>
                </a:cubicBezTo>
                <a:cubicBezTo>
                  <a:pt x="95076" y="244598"/>
                  <a:pt x="95076" y="244598"/>
                  <a:pt x="83150" y="215614"/>
                </a:cubicBezTo>
                <a:cubicBezTo>
                  <a:pt x="83150" y="215614"/>
                  <a:pt x="83150" y="215614"/>
                  <a:pt x="50022" y="318376"/>
                </a:cubicBezTo>
                <a:cubicBezTo>
                  <a:pt x="47372" y="326281"/>
                  <a:pt x="40746" y="331551"/>
                  <a:pt x="32796" y="331551"/>
                </a:cubicBezTo>
                <a:cubicBezTo>
                  <a:pt x="30145" y="331551"/>
                  <a:pt x="28820" y="331551"/>
                  <a:pt x="27495" y="330233"/>
                </a:cubicBezTo>
                <a:cubicBezTo>
                  <a:pt x="27495" y="330233"/>
                  <a:pt x="27495" y="330233"/>
                  <a:pt x="24845" y="330233"/>
                </a:cubicBezTo>
                <a:cubicBezTo>
                  <a:pt x="20870" y="328916"/>
                  <a:pt x="16894" y="326281"/>
                  <a:pt x="14244" y="321011"/>
                </a:cubicBezTo>
                <a:cubicBezTo>
                  <a:pt x="11594" y="317059"/>
                  <a:pt x="11594" y="313106"/>
                  <a:pt x="12919" y="307836"/>
                </a:cubicBezTo>
                <a:cubicBezTo>
                  <a:pt x="12919" y="307836"/>
                  <a:pt x="12919" y="307836"/>
                  <a:pt x="48697" y="198487"/>
                </a:cubicBezTo>
                <a:cubicBezTo>
                  <a:pt x="48697" y="197169"/>
                  <a:pt x="48697" y="197169"/>
                  <a:pt x="48697" y="197169"/>
                </a:cubicBezTo>
                <a:cubicBezTo>
                  <a:pt x="48697" y="197169"/>
                  <a:pt x="48697" y="197169"/>
                  <a:pt x="48697" y="155011"/>
                </a:cubicBezTo>
                <a:cubicBezTo>
                  <a:pt x="48697" y="155011"/>
                  <a:pt x="48697" y="155011"/>
                  <a:pt x="27495" y="197169"/>
                </a:cubicBezTo>
                <a:cubicBezTo>
                  <a:pt x="26170" y="201122"/>
                  <a:pt x="22195" y="202439"/>
                  <a:pt x="18219" y="202439"/>
                </a:cubicBezTo>
                <a:cubicBezTo>
                  <a:pt x="16894" y="202439"/>
                  <a:pt x="14244" y="202439"/>
                  <a:pt x="12919" y="202439"/>
                </a:cubicBezTo>
                <a:cubicBezTo>
                  <a:pt x="12919" y="202439"/>
                  <a:pt x="12919" y="202439"/>
                  <a:pt x="6293" y="199804"/>
                </a:cubicBezTo>
                <a:cubicBezTo>
                  <a:pt x="3643" y="198487"/>
                  <a:pt x="2318" y="195852"/>
                  <a:pt x="993" y="193217"/>
                </a:cubicBezTo>
                <a:cubicBezTo>
                  <a:pt x="-332" y="190582"/>
                  <a:pt x="-332" y="187947"/>
                  <a:pt x="993" y="185312"/>
                </a:cubicBezTo>
                <a:cubicBezTo>
                  <a:pt x="993" y="185312"/>
                  <a:pt x="993" y="185312"/>
                  <a:pt x="46047" y="90455"/>
                </a:cubicBezTo>
                <a:cubicBezTo>
                  <a:pt x="48697" y="85185"/>
                  <a:pt x="53997" y="82550"/>
                  <a:pt x="59298" y="82550"/>
                </a:cubicBezTo>
                <a:close/>
                <a:moveTo>
                  <a:pt x="85393" y="0"/>
                </a:moveTo>
                <a:cubicBezTo>
                  <a:pt x="104682" y="0"/>
                  <a:pt x="120318" y="16347"/>
                  <a:pt x="120318" y="36513"/>
                </a:cubicBezTo>
                <a:cubicBezTo>
                  <a:pt x="120318" y="56679"/>
                  <a:pt x="104682" y="73026"/>
                  <a:pt x="85393" y="73026"/>
                </a:cubicBezTo>
                <a:cubicBezTo>
                  <a:pt x="66104" y="73026"/>
                  <a:pt x="50468" y="56679"/>
                  <a:pt x="50468" y="36513"/>
                </a:cubicBezTo>
                <a:cubicBezTo>
                  <a:pt x="50468" y="16347"/>
                  <a:pt x="66104" y="0"/>
                  <a:pt x="85393" y="0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10600030101010101" pitchFamily="2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" name="椭圆 47"/>
          <p:cNvSpPr/>
          <p:nvPr/>
        </p:nvSpPr>
        <p:spPr>
          <a:xfrm>
            <a:off x="5265738" y="2908300"/>
            <a:ext cx="601663" cy="622300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10600030101010101" pitchFamily="2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椭圆 48"/>
          <p:cNvSpPr/>
          <p:nvPr/>
        </p:nvSpPr>
        <p:spPr>
          <a:xfrm>
            <a:off x="6996113" y="2463800"/>
            <a:ext cx="509588" cy="623888"/>
          </a:xfrm>
          <a:custGeom>
            <a:avLst/>
            <a:gdLst>
              <a:gd name="connsiteX0" fmla="*/ 257144 w 271667"/>
              <a:gd name="connsiteY0" fmla="*/ 19113 h 331787"/>
              <a:gd name="connsiteX1" fmla="*/ 267707 w 271667"/>
              <a:gd name="connsiteY1" fmla="*/ 24066 h 331787"/>
              <a:gd name="connsiteX2" fmla="*/ 267707 w 271667"/>
              <a:gd name="connsiteY2" fmla="*/ 46517 h 331787"/>
              <a:gd name="connsiteX3" fmla="*/ 199047 w 271667"/>
              <a:gd name="connsiteY3" fmla="*/ 115193 h 331787"/>
              <a:gd name="connsiteX4" fmla="*/ 188484 w 271667"/>
              <a:gd name="connsiteY4" fmla="*/ 144249 h 331787"/>
              <a:gd name="connsiteX5" fmla="*/ 188484 w 271667"/>
              <a:gd name="connsiteY5" fmla="*/ 331787 h 331787"/>
              <a:gd name="connsiteX6" fmla="*/ 146232 w 271667"/>
              <a:gd name="connsiteY6" fmla="*/ 331787 h 331787"/>
              <a:gd name="connsiteX7" fmla="*/ 146232 w 271667"/>
              <a:gd name="connsiteY7" fmla="*/ 207642 h 331787"/>
              <a:gd name="connsiteX8" fmla="*/ 126427 w 271667"/>
              <a:gd name="connsiteY8" fmla="*/ 207642 h 331787"/>
              <a:gd name="connsiteX9" fmla="*/ 126427 w 271667"/>
              <a:gd name="connsiteY9" fmla="*/ 331787 h 331787"/>
              <a:gd name="connsiteX10" fmla="*/ 84175 w 271667"/>
              <a:gd name="connsiteY10" fmla="*/ 331787 h 331787"/>
              <a:gd name="connsiteX11" fmla="*/ 84175 w 271667"/>
              <a:gd name="connsiteY11" fmla="*/ 144249 h 331787"/>
              <a:gd name="connsiteX12" fmla="*/ 73612 w 271667"/>
              <a:gd name="connsiteY12" fmla="*/ 113873 h 331787"/>
              <a:gd name="connsiteX13" fmla="*/ 4952 w 271667"/>
              <a:gd name="connsiteY13" fmla="*/ 45197 h 331787"/>
              <a:gd name="connsiteX14" fmla="*/ 4952 w 271667"/>
              <a:gd name="connsiteY14" fmla="*/ 24066 h 331787"/>
              <a:gd name="connsiteX15" fmla="*/ 26078 w 271667"/>
              <a:gd name="connsiteY15" fmla="*/ 25386 h 331787"/>
              <a:gd name="connsiteX16" fmla="*/ 76252 w 271667"/>
              <a:gd name="connsiteY16" fmla="*/ 74252 h 331787"/>
              <a:gd name="connsiteX17" fmla="*/ 92097 w 271667"/>
              <a:gd name="connsiteY17" fmla="*/ 82176 h 331787"/>
              <a:gd name="connsiteX18" fmla="*/ 128861 w 271667"/>
              <a:gd name="connsiteY18" fmla="*/ 82176 h 331787"/>
              <a:gd name="connsiteX19" fmla="*/ 135559 w 271667"/>
              <a:gd name="connsiteY19" fmla="*/ 82176 h 331787"/>
              <a:gd name="connsiteX20" fmla="*/ 136462 w 271667"/>
              <a:gd name="connsiteY20" fmla="*/ 82550 h 331787"/>
              <a:gd name="connsiteX21" fmla="*/ 137365 w 271667"/>
              <a:gd name="connsiteY21" fmla="*/ 82176 h 331787"/>
              <a:gd name="connsiteX22" fmla="*/ 150477 w 271667"/>
              <a:gd name="connsiteY22" fmla="*/ 82176 h 331787"/>
              <a:gd name="connsiteX23" fmla="*/ 179242 w 271667"/>
              <a:gd name="connsiteY23" fmla="*/ 82176 h 331787"/>
              <a:gd name="connsiteX24" fmla="*/ 199047 w 271667"/>
              <a:gd name="connsiteY24" fmla="*/ 74252 h 331787"/>
              <a:gd name="connsiteX25" fmla="*/ 246581 w 271667"/>
              <a:gd name="connsiteY25" fmla="*/ 24066 h 331787"/>
              <a:gd name="connsiteX26" fmla="*/ 257144 w 271667"/>
              <a:gd name="connsiteY26" fmla="*/ 19113 h 331787"/>
              <a:gd name="connsiteX27" fmla="*/ 136462 w 271667"/>
              <a:gd name="connsiteY27" fmla="*/ 0 h 331787"/>
              <a:gd name="connsiteX28" fmla="*/ 177737 w 271667"/>
              <a:gd name="connsiteY28" fmla="*/ 41275 h 331787"/>
              <a:gd name="connsiteX29" fmla="*/ 165648 w 271667"/>
              <a:gd name="connsiteY29" fmla="*/ 70461 h 331787"/>
              <a:gd name="connsiteX30" fmla="*/ 137365 w 271667"/>
              <a:gd name="connsiteY30" fmla="*/ 82176 h 331787"/>
              <a:gd name="connsiteX31" fmla="*/ 135559 w 271667"/>
              <a:gd name="connsiteY31" fmla="*/ 82176 h 331787"/>
              <a:gd name="connsiteX32" fmla="*/ 107276 w 271667"/>
              <a:gd name="connsiteY32" fmla="*/ 70461 h 331787"/>
              <a:gd name="connsiteX33" fmla="*/ 95187 w 271667"/>
              <a:gd name="connsiteY33" fmla="*/ 41275 h 331787"/>
              <a:gd name="connsiteX34" fmla="*/ 136462 w 271667"/>
              <a:gd name="connsiteY34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1667" h="331787">
                <a:moveTo>
                  <a:pt x="257144" y="19113"/>
                </a:moveTo>
                <a:cubicBezTo>
                  <a:pt x="260775" y="19113"/>
                  <a:pt x="264406" y="20764"/>
                  <a:pt x="267707" y="24066"/>
                </a:cubicBezTo>
                <a:cubicBezTo>
                  <a:pt x="272988" y="30669"/>
                  <a:pt x="272988" y="41235"/>
                  <a:pt x="267707" y="46517"/>
                </a:cubicBezTo>
                <a:cubicBezTo>
                  <a:pt x="267707" y="46517"/>
                  <a:pt x="267707" y="46517"/>
                  <a:pt x="199047" y="115193"/>
                </a:cubicBezTo>
                <a:cubicBezTo>
                  <a:pt x="199047" y="115193"/>
                  <a:pt x="188484" y="125759"/>
                  <a:pt x="188484" y="144249"/>
                </a:cubicBezTo>
                <a:cubicBezTo>
                  <a:pt x="188484" y="144249"/>
                  <a:pt x="188484" y="144249"/>
                  <a:pt x="188484" y="331787"/>
                </a:cubicBezTo>
                <a:cubicBezTo>
                  <a:pt x="188484" y="331787"/>
                  <a:pt x="188484" y="331787"/>
                  <a:pt x="146232" y="331787"/>
                </a:cubicBezTo>
                <a:cubicBezTo>
                  <a:pt x="146232" y="331787"/>
                  <a:pt x="146232" y="331787"/>
                  <a:pt x="146232" y="207642"/>
                </a:cubicBezTo>
                <a:cubicBezTo>
                  <a:pt x="146232" y="207642"/>
                  <a:pt x="146232" y="207642"/>
                  <a:pt x="126427" y="207642"/>
                </a:cubicBezTo>
                <a:cubicBezTo>
                  <a:pt x="126427" y="207642"/>
                  <a:pt x="126427" y="207642"/>
                  <a:pt x="126427" y="331787"/>
                </a:cubicBezTo>
                <a:cubicBezTo>
                  <a:pt x="126427" y="331787"/>
                  <a:pt x="126427" y="331787"/>
                  <a:pt x="84175" y="331787"/>
                </a:cubicBezTo>
                <a:cubicBezTo>
                  <a:pt x="84175" y="331787"/>
                  <a:pt x="84175" y="331787"/>
                  <a:pt x="84175" y="144249"/>
                </a:cubicBezTo>
                <a:cubicBezTo>
                  <a:pt x="84175" y="125759"/>
                  <a:pt x="73612" y="115193"/>
                  <a:pt x="73612" y="113873"/>
                </a:cubicBezTo>
                <a:cubicBezTo>
                  <a:pt x="73612" y="113873"/>
                  <a:pt x="73612" y="113873"/>
                  <a:pt x="4952" y="45197"/>
                </a:cubicBezTo>
                <a:cubicBezTo>
                  <a:pt x="-1650" y="41235"/>
                  <a:pt x="-1650" y="30669"/>
                  <a:pt x="4952" y="24066"/>
                </a:cubicBezTo>
                <a:cubicBezTo>
                  <a:pt x="11554" y="20104"/>
                  <a:pt x="22117" y="20104"/>
                  <a:pt x="26078" y="25386"/>
                </a:cubicBezTo>
                <a:cubicBezTo>
                  <a:pt x="26078" y="25386"/>
                  <a:pt x="26078" y="25386"/>
                  <a:pt x="76252" y="74252"/>
                </a:cubicBezTo>
                <a:cubicBezTo>
                  <a:pt x="80213" y="79535"/>
                  <a:pt x="86815" y="82176"/>
                  <a:pt x="92097" y="82176"/>
                </a:cubicBezTo>
                <a:cubicBezTo>
                  <a:pt x="92097" y="82176"/>
                  <a:pt x="92097" y="82176"/>
                  <a:pt x="128861" y="82176"/>
                </a:cubicBezTo>
                <a:lnTo>
                  <a:pt x="135559" y="82176"/>
                </a:lnTo>
                <a:lnTo>
                  <a:pt x="136462" y="82550"/>
                </a:lnTo>
                <a:lnTo>
                  <a:pt x="137365" y="82176"/>
                </a:lnTo>
                <a:lnTo>
                  <a:pt x="150477" y="82176"/>
                </a:lnTo>
                <a:cubicBezTo>
                  <a:pt x="158817" y="82176"/>
                  <a:pt x="168349" y="82176"/>
                  <a:pt x="179242" y="82176"/>
                </a:cubicBezTo>
                <a:cubicBezTo>
                  <a:pt x="185843" y="82176"/>
                  <a:pt x="192445" y="79535"/>
                  <a:pt x="199047" y="74252"/>
                </a:cubicBezTo>
                <a:cubicBezTo>
                  <a:pt x="199047" y="74252"/>
                  <a:pt x="199047" y="74252"/>
                  <a:pt x="246581" y="24066"/>
                </a:cubicBezTo>
                <a:cubicBezTo>
                  <a:pt x="249882" y="20764"/>
                  <a:pt x="253513" y="19113"/>
                  <a:pt x="257144" y="19113"/>
                </a:cubicBezTo>
                <a:close/>
                <a:moveTo>
                  <a:pt x="136462" y="0"/>
                </a:moveTo>
                <a:cubicBezTo>
                  <a:pt x="159258" y="0"/>
                  <a:pt x="177737" y="18479"/>
                  <a:pt x="177737" y="41275"/>
                </a:cubicBezTo>
                <a:cubicBezTo>
                  <a:pt x="177737" y="52673"/>
                  <a:pt x="173118" y="62992"/>
                  <a:pt x="165648" y="70461"/>
                </a:cubicBezTo>
                <a:lnTo>
                  <a:pt x="137365" y="82176"/>
                </a:lnTo>
                <a:lnTo>
                  <a:pt x="135559" y="82176"/>
                </a:lnTo>
                <a:lnTo>
                  <a:pt x="107276" y="70461"/>
                </a:lnTo>
                <a:cubicBezTo>
                  <a:pt x="99807" y="62992"/>
                  <a:pt x="95187" y="52673"/>
                  <a:pt x="95187" y="41275"/>
                </a:cubicBezTo>
                <a:cubicBezTo>
                  <a:pt x="95187" y="18479"/>
                  <a:pt x="113666" y="0"/>
                  <a:pt x="136462" y="0"/>
                </a:cubicBezTo>
                <a:close/>
              </a:path>
            </a:pathLst>
          </a:custGeom>
          <a:solidFill>
            <a:srgbClr val="38C4B8"/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 panose="02010600030101010101" pitchFamily="2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962" name="矩形 4"/>
          <p:cNvSpPr/>
          <p:nvPr/>
        </p:nvSpPr>
        <p:spPr>
          <a:xfrm>
            <a:off x="1114425" y="5753100"/>
            <a:ext cx="40220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</a:rPr>
              <a:t>先知先觉 后知后觉 不知不觉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事故控制理念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8"/>
          <p:cNvSpPr txBox="1"/>
          <p:nvPr/>
        </p:nvSpPr>
        <p:spPr>
          <a:xfrm>
            <a:off x="1123315" y="2618105"/>
            <a:ext cx="7102475" cy="1477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班组长安全角色认知</a:t>
            </a:r>
            <a:endParaRPr lang="zh-CN" altLang="en-US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sz="4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887" y="5556965"/>
            <a:ext cx="9143498" cy="1304703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280"/>
          </a:p>
        </p:txBody>
      </p:sp>
      <p:sp>
        <p:nvSpPr>
          <p:cNvPr id="7" name="Freeform 7"/>
          <p:cNvSpPr/>
          <p:nvPr/>
        </p:nvSpPr>
        <p:spPr bwMode="auto">
          <a:xfrm>
            <a:off x="252" y="5365379"/>
            <a:ext cx="9143498" cy="421701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28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reeform 37"/>
          <p:cNvSpPr>
            <a:spLocks noEditPoints="1"/>
          </p:cNvSpPr>
          <p:nvPr>
            <p:custDataLst>
              <p:tags r:id="rId1"/>
            </p:custDataLst>
          </p:nvPr>
        </p:nvSpPr>
        <p:spPr>
          <a:xfrm>
            <a:off x="4494213" y="4208463"/>
            <a:ext cx="427037" cy="423862"/>
          </a:xfrm>
          <a:custGeom>
            <a:avLst/>
            <a:gdLst/>
            <a:ahLst/>
            <a:cxnLst>
              <a:cxn ang="0">
                <a:pos x="0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</a:cxnLst>
            <a:rect l="0" t="0" r="0" b="0"/>
            <a:pathLst>
              <a:path w="120" h="120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3" y="24"/>
                </a:move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5" y="17"/>
                  <a:pt x="86" y="14"/>
                </a:cubicBezTo>
                <a:cubicBezTo>
                  <a:pt x="87" y="14"/>
                  <a:pt x="91" y="16"/>
                  <a:pt x="94" y="20"/>
                </a:cubicBezTo>
                <a:cubicBezTo>
                  <a:pt x="92" y="29"/>
                  <a:pt x="86" y="28"/>
                  <a:pt x="86" y="28"/>
                </a:cubicBezTo>
                <a:cubicBezTo>
                  <a:pt x="86" y="28"/>
                  <a:pt x="82" y="28"/>
                  <a:pt x="83" y="24"/>
                </a:cubicBezTo>
                <a:close/>
                <a:moveTo>
                  <a:pt x="47" y="77"/>
                </a:moveTo>
                <a:cubicBezTo>
                  <a:pt x="46" y="78"/>
                  <a:pt x="45" y="81"/>
                  <a:pt x="44" y="84"/>
                </a:cubicBezTo>
                <a:cubicBezTo>
                  <a:pt x="43" y="86"/>
                  <a:pt x="42" y="87"/>
                  <a:pt x="41" y="88"/>
                </a:cubicBezTo>
                <a:cubicBezTo>
                  <a:pt x="39" y="89"/>
                  <a:pt x="39" y="91"/>
                  <a:pt x="39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9"/>
                  <a:pt x="40" y="100"/>
                </a:cubicBezTo>
                <a:cubicBezTo>
                  <a:pt x="40" y="102"/>
                  <a:pt x="37" y="110"/>
                  <a:pt x="37" y="110"/>
                </a:cubicBezTo>
                <a:cubicBezTo>
                  <a:pt x="34" y="109"/>
                  <a:pt x="33" y="106"/>
                  <a:pt x="32" y="104"/>
                </a:cubicBezTo>
                <a:cubicBezTo>
                  <a:pt x="32" y="102"/>
                  <a:pt x="30" y="101"/>
                  <a:pt x="31" y="99"/>
                </a:cubicBezTo>
                <a:cubicBezTo>
                  <a:pt x="31" y="96"/>
                  <a:pt x="29" y="95"/>
                  <a:pt x="28" y="94"/>
                </a:cubicBezTo>
                <a:cubicBezTo>
                  <a:pt x="27" y="92"/>
                  <a:pt x="26" y="90"/>
                  <a:pt x="26" y="89"/>
                </a:cubicBezTo>
                <a:cubicBezTo>
                  <a:pt x="26" y="88"/>
                  <a:pt x="23" y="86"/>
                  <a:pt x="23" y="86"/>
                </a:cubicBezTo>
                <a:cubicBezTo>
                  <a:pt x="23" y="86"/>
                  <a:pt x="18" y="83"/>
                  <a:pt x="17" y="82"/>
                </a:cubicBezTo>
                <a:cubicBezTo>
                  <a:pt x="16" y="81"/>
                  <a:pt x="15" y="77"/>
                  <a:pt x="15" y="75"/>
                </a:cubicBezTo>
                <a:cubicBezTo>
                  <a:pt x="15" y="73"/>
                  <a:pt x="16" y="68"/>
                  <a:pt x="16" y="68"/>
                </a:cubicBezTo>
                <a:cubicBezTo>
                  <a:pt x="16" y="68"/>
                  <a:pt x="18" y="66"/>
                  <a:pt x="17" y="65"/>
                </a:cubicBezTo>
                <a:cubicBezTo>
                  <a:pt x="15" y="64"/>
                  <a:pt x="15" y="60"/>
                  <a:pt x="15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1" y="55"/>
                  <a:pt x="10" y="54"/>
                </a:cubicBezTo>
                <a:cubicBezTo>
                  <a:pt x="10" y="52"/>
                  <a:pt x="10" y="51"/>
                  <a:pt x="11" y="50"/>
                </a:cubicBezTo>
                <a:cubicBezTo>
                  <a:pt x="11" y="49"/>
                  <a:pt x="10" y="46"/>
                  <a:pt x="10" y="45"/>
                </a:cubicBezTo>
                <a:cubicBezTo>
                  <a:pt x="20" y="20"/>
                  <a:pt x="37" y="15"/>
                  <a:pt x="37" y="15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5" y="21"/>
                  <a:pt x="34" y="21"/>
                </a:cubicBezTo>
                <a:cubicBezTo>
                  <a:pt x="32" y="20"/>
                  <a:pt x="31" y="20"/>
                  <a:pt x="31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8" y="25"/>
                  <a:pt x="28" y="26"/>
                </a:cubicBezTo>
                <a:cubicBezTo>
                  <a:pt x="28" y="27"/>
                  <a:pt x="29" y="29"/>
                  <a:pt x="29" y="29"/>
                </a:cubicBezTo>
                <a:cubicBezTo>
                  <a:pt x="29" y="29"/>
                  <a:pt x="32" y="29"/>
                  <a:pt x="32" y="28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4" y="23"/>
                  <a:pt x="40" y="24"/>
                </a:cubicBezTo>
                <a:cubicBezTo>
                  <a:pt x="47" y="24"/>
                  <a:pt x="44" y="29"/>
                  <a:pt x="47" y="30"/>
                </a:cubicBezTo>
                <a:cubicBezTo>
                  <a:pt x="50" y="31"/>
                  <a:pt x="45" y="35"/>
                  <a:pt x="44" y="37"/>
                </a:cubicBezTo>
                <a:cubicBezTo>
                  <a:pt x="43" y="39"/>
                  <a:pt x="41" y="34"/>
                  <a:pt x="41" y="34"/>
                </a:cubicBezTo>
                <a:cubicBezTo>
                  <a:pt x="41" y="34"/>
                  <a:pt x="43" y="32"/>
                  <a:pt x="40" y="32"/>
                </a:cubicBezTo>
                <a:cubicBezTo>
                  <a:pt x="37" y="31"/>
                  <a:pt x="35" y="36"/>
                  <a:pt x="37" y="36"/>
                </a:cubicBezTo>
                <a:cubicBezTo>
                  <a:pt x="38" y="36"/>
                  <a:pt x="40" y="38"/>
                  <a:pt x="39" y="39"/>
                </a:cubicBezTo>
                <a:cubicBezTo>
                  <a:pt x="39" y="40"/>
                  <a:pt x="39" y="40"/>
                  <a:pt x="38" y="43"/>
                </a:cubicBezTo>
                <a:cubicBezTo>
                  <a:pt x="36" y="46"/>
                  <a:pt x="34" y="48"/>
                  <a:pt x="34" y="48"/>
                </a:cubicBezTo>
                <a:cubicBezTo>
                  <a:pt x="34" y="48"/>
                  <a:pt x="32" y="47"/>
                  <a:pt x="33" y="49"/>
                </a:cubicBezTo>
                <a:cubicBezTo>
                  <a:pt x="34" y="51"/>
                  <a:pt x="33" y="54"/>
                  <a:pt x="33" y="55"/>
                </a:cubicBezTo>
                <a:cubicBezTo>
                  <a:pt x="33" y="57"/>
                  <a:pt x="29" y="54"/>
                  <a:pt x="29" y="51"/>
                </a:cubicBezTo>
                <a:cubicBezTo>
                  <a:pt x="28" y="48"/>
                  <a:pt x="25" y="51"/>
                  <a:pt x="24" y="51"/>
                </a:cubicBezTo>
                <a:cubicBezTo>
                  <a:pt x="23" y="51"/>
                  <a:pt x="21" y="50"/>
                  <a:pt x="21" y="49"/>
                </a:cubicBezTo>
                <a:cubicBezTo>
                  <a:pt x="20" y="48"/>
                  <a:pt x="15" y="52"/>
                  <a:pt x="14" y="52"/>
                </a:cubicBezTo>
                <a:cubicBezTo>
                  <a:pt x="13" y="53"/>
                  <a:pt x="13" y="55"/>
                  <a:pt x="15" y="54"/>
                </a:cubicBezTo>
                <a:cubicBezTo>
                  <a:pt x="17" y="53"/>
                  <a:pt x="19" y="54"/>
                  <a:pt x="19" y="56"/>
                </a:cubicBezTo>
                <a:cubicBezTo>
                  <a:pt x="18" y="58"/>
                  <a:pt x="16" y="57"/>
                  <a:pt x="16" y="58"/>
                </a:cubicBezTo>
                <a:cubicBezTo>
                  <a:pt x="17" y="60"/>
                  <a:pt x="19" y="61"/>
                  <a:pt x="19" y="63"/>
                </a:cubicBezTo>
                <a:cubicBezTo>
                  <a:pt x="20" y="65"/>
                  <a:pt x="25" y="63"/>
                  <a:pt x="27" y="62"/>
                </a:cubicBezTo>
                <a:cubicBezTo>
                  <a:pt x="28" y="62"/>
                  <a:pt x="33" y="61"/>
                  <a:pt x="33" y="63"/>
                </a:cubicBezTo>
                <a:cubicBezTo>
                  <a:pt x="34" y="65"/>
                  <a:pt x="39" y="66"/>
                  <a:pt x="41" y="66"/>
                </a:cubicBezTo>
                <a:cubicBezTo>
                  <a:pt x="43" y="67"/>
                  <a:pt x="46" y="67"/>
                  <a:pt x="49" y="69"/>
                </a:cubicBezTo>
                <a:cubicBezTo>
                  <a:pt x="51" y="72"/>
                  <a:pt x="47" y="76"/>
                  <a:pt x="47" y="77"/>
                </a:cubicBezTo>
                <a:close/>
                <a:moveTo>
                  <a:pt x="59" y="14"/>
                </a:moveTo>
                <a:cubicBezTo>
                  <a:pt x="58" y="17"/>
                  <a:pt x="54" y="20"/>
                  <a:pt x="55" y="21"/>
                </a:cubicBezTo>
                <a:cubicBezTo>
                  <a:pt x="55" y="22"/>
                  <a:pt x="55" y="27"/>
                  <a:pt x="51" y="23"/>
                </a:cubicBezTo>
                <a:cubicBezTo>
                  <a:pt x="47" y="19"/>
                  <a:pt x="43" y="18"/>
                  <a:pt x="44" y="15"/>
                </a:cubicBezTo>
                <a:cubicBezTo>
                  <a:pt x="44" y="14"/>
                  <a:pt x="48" y="14"/>
                  <a:pt x="48" y="13"/>
                </a:cubicBezTo>
                <a:cubicBezTo>
                  <a:pt x="53" y="7"/>
                  <a:pt x="62" y="8"/>
                  <a:pt x="63" y="10"/>
                </a:cubicBezTo>
                <a:cubicBezTo>
                  <a:pt x="61" y="12"/>
                  <a:pt x="59" y="11"/>
                  <a:pt x="59" y="14"/>
                </a:cubicBezTo>
                <a:close/>
                <a:moveTo>
                  <a:pt x="107" y="62"/>
                </a:moveTo>
                <a:cubicBezTo>
                  <a:pt x="107" y="62"/>
                  <a:pt x="109" y="65"/>
                  <a:pt x="112" y="65"/>
                </a:cubicBezTo>
                <a:cubicBezTo>
                  <a:pt x="110" y="87"/>
                  <a:pt x="92" y="102"/>
                  <a:pt x="92" y="102"/>
                </a:cubicBezTo>
                <a:cubicBezTo>
                  <a:pt x="89" y="99"/>
                  <a:pt x="90" y="96"/>
                  <a:pt x="90" y="96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1" y="77"/>
                  <a:pt x="84" y="81"/>
                </a:cubicBezTo>
                <a:cubicBezTo>
                  <a:pt x="77" y="83"/>
                  <a:pt x="80" y="83"/>
                  <a:pt x="72" y="83"/>
                </a:cubicBezTo>
                <a:cubicBezTo>
                  <a:pt x="64" y="84"/>
                  <a:pt x="66" y="67"/>
                  <a:pt x="66" y="67"/>
                </a:cubicBezTo>
                <a:cubicBezTo>
                  <a:pt x="66" y="43"/>
                  <a:pt x="84" y="61"/>
                  <a:pt x="84" y="61"/>
                </a:cubicBezTo>
                <a:cubicBezTo>
                  <a:pt x="95" y="69"/>
                  <a:pt x="97" y="56"/>
                  <a:pt x="97" y="56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43"/>
                  <a:pt x="94" y="48"/>
                </a:cubicBezTo>
                <a:cubicBezTo>
                  <a:pt x="94" y="48"/>
                  <a:pt x="93" y="53"/>
                  <a:pt x="91" y="52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2" y="47"/>
                  <a:pt x="79" y="49"/>
                </a:cubicBezTo>
                <a:cubicBezTo>
                  <a:pt x="75" y="52"/>
                  <a:pt x="69" y="49"/>
                  <a:pt x="69" y="49"/>
                </a:cubicBezTo>
                <a:cubicBezTo>
                  <a:pt x="69" y="49"/>
                  <a:pt x="69" y="46"/>
                  <a:pt x="73" y="44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2"/>
                  <a:pt x="75" y="38"/>
                  <a:pt x="76" y="35"/>
                </a:cubicBezTo>
                <a:cubicBezTo>
                  <a:pt x="77" y="32"/>
                  <a:pt x="78" y="35"/>
                  <a:pt x="81" y="33"/>
                </a:cubicBezTo>
                <a:cubicBezTo>
                  <a:pt x="84" y="31"/>
                  <a:pt x="86" y="37"/>
                  <a:pt x="90" y="36"/>
                </a:cubicBezTo>
                <a:cubicBezTo>
                  <a:pt x="94" y="36"/>
                  <a:pt x="92" y="35"/>
                  <a:pt x="95" y="33"/>
                </a:cubicBezTo>
                <a:cubicBezTo>
                  <a:pt x="98" y="32"/>
                  <a:pt x="100" y="36"/>
                  <a:pt x="100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7"/>
                  <a:pt x="105" y="30"/>
                  <a:pt x="105" y="32"/>
                </a:cubicBezTo>
                <a:cubicBezTo>
                  <a:pt x="109" y="38"/>
                  <a:pt x="114" y="55"/>
                  <a:pt x="112" y="58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03" y="57"/>
                  <a:pt x="103" y="57"/>
                  <a:pt x="103" y="57"/>
                </a:cubicBezTo>
                <a:lnTo>
                  <a:pt x="107" y="6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1630" y="1986280"/>
            <a:ext cx="8628380" cy="28917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57175" marR="0" lvl="0" indent="-257175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结构小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——班组为企业最基层单位，结构最小，不能再分。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57175" marR="0" lvl="0" indent="-257175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管理全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——质量、安全、生产、工艺、劳动纪律……麻雀虽小，五脏俱全。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57175" marR="0" lvl="0" indent="-257175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——班组工作非常具体，需要班组长耐心、细致。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57175" marR="0" lvl="0" indent="-257175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任务实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——上面千条线，下面一根针，企业所有管理内容最终都要落实到班组。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57175" marR="0" lvl="0" indent="-257175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群众性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——班组工作是一项群众性很强的活动，需要班组长团结员工，集中大家的智慧和力量才能更好地完成。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班组长管理—了解班组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BeQIK_FR" hidden="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963" y="6281738"/>
            <a:ext cx="409575" cy="1936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092" name="Text Box 4"/>
          <p:cNvSpPr txBox="1"/>
          <p:nvPr/>
        </p:nvSpPr>
        <p:spPr>
          <a:xfrm>
            <a:off x="900113" y="981075"/>
            <a:ext cx="5999162" cy="4838700"/>
          </a:xfrm>
          <a:prstGeom prst="rect">
            <a:avLst/>
          </a:prstGeom>
          <a:noFill/>
          <a:ln w="9525">
            <a:noFill/>
          </a:ln>
        </p:spPr>
        <p:txBody>
          <a:bodyPr lIns="99389" tIns="49691" rIns="99389" bIns="49691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just" defTabSz="995680">
              <a:spcBef>
                <a:spcPct val="0"/>
              </a:spcBef>
              <a:buNone/>
            </a:pPr>
            <a:r>
              <a:rPr lang="en-US" altLang="zh-CN" sz="17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endParaRPr lang="en-US" altLang="zh-CN" sz="17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just" defTabSz="99568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班组长是 </a:t>
            </a:r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 </a:t>
            </a:r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just" defTabSz="99568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班组长是  </a:t>
            </a:r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 </a:t>
            </a:r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just" defTabSz="99568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班组长是  </a:t>
            </a:r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 </a:t>
            </a:r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just" defTabSz="995680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9568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班组长不是 </a:t>
            </a:r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9568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班组长不是 </a:t>
            </a:r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9568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班组长不是 </a:t>
            </a:r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just" defTabSz="99568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9093" name="Object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99CCFF"/>
              </a:clrTo>
            </a:clrChange>
            <a:clrChange>
              <a:clrFrom>
                <a:srgbClr val="FFFFFF"/>
              </a:clrFrom>
              <a:clrTo>
                <a:srgbClr val="CCFFFF"/>
              </a:clrTo>
            </a:clrChange>
          </a:blip>
          <a:stretch>
            <a:fillRect/>
          </a:stretch>
        </p:blipFill>
        <p:spPr>
          <a:xfrm>
            <a:off x="6084888" y="4149725"/>
            <a:ext cx="2541587" cy="1541463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0602" name="Text Box 10"/>
          <p:cNvSpPr txBox="1"/>
          <p:nvPr/>
        </p:nvSpPr>
        <p:spPr>
          <a:xfrm>
            <a:off x="2050733" y="904875"/>
            <a:ext cx="5999162" cy="4838700"/>
          </a:xfrm>
          <a:prstGeom prst="rect">
            <a:avLst/>
          </a:prstGeom>
          <a:noFill/>
          <a:ln w="9525">
            <a:noFill/>
          </a:ln>
        </p:spPr>
        <p:txBody>
          <a:bodyPr lIns="99389" tIns="49691" rIns="99389" bIns="49691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just" defTabSz="995680">
              <a:spcBef>
                <a:spcPct val="0"/>
              </a:spcBef>
              <a:buNone/>
            </a:pPr>
            <a:r>
              <a:rPr lang="en-US" altLang="zh-CN" sz="1700" b="1" dirty="0">
                <a:solidFill>
                  <a:srgbClr val="1707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endParaRPr lang="en-US" altLang="zh-CN" sz="1700" b="1" dirty="0">
              <a:solidFill>
                <a:srgbClr val="1707E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just" defTabSz="99568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1707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lang="zh-CN" altLang="en-US" b="1" dirty="0">
                <a:solidFill>
                  <a:srgbClr val="1707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指挥      影响</a:t>
            </a:r>
            <a:endParaRPr lang="zh-CN" altLang="en-US" b="1" dirty="0">
              <a:solidFill>
                <a:srgbClr val="1707E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just" defTabSz="99568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1707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教练      亲和</a:t>
            </a:r>
            <a:endParaRPr lang="zh-CN" altLang="en-US" b="1" dirty="0">
              <a:solidFill>
                <a:srgbClr val="1707E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just" defTabSz="99568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1707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导演      控制</a:t>
            </a:r>
            <a:endParaRPr lang="zh-CN" altLang="en-US" b="1" dirty="0">
              <a:solidFill>
                <a:srgbClr val="1707E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just" defTabSz="995680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600" b="1" dirty="0">
              <a:solidFill>
                <a:srgbClr val="1707E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9568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1707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保姆     </a:t>
            </a:r>
            <a:endParaRPr lang="zh-CN" altLang="en-US" b="1" dirty="0">
              <a:solidFill>
                <a:srgbClr val="1707E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9568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1707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警察     </a:t>
            </a:r>
            <a:endParaRPr lang="zh-CN" altLang="en-US" b="1" dirty="0">
              <a:solidFill>
                <a:srgbClr val="1707E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9568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1707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消防队长  </a:t>
            </a:r>
            <a:endParaRPr lang="zh-CN" altLang="en-US" b="1" dirty="0">
              <a:solidFill>
                <a:srgbClr val="1707E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just" defTabSz="99568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dirty="0">
              <a:solidFill>
                <a:srgbClr val="1707E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6300788" y="476250"/>
            <a:ext cx="2843212" cy="4176713"/>
            <a:chOff x="3969" y="300"/>
            <a:chExt cx="1791" cy="2631"/>
          </a:xfrm>
        </p:grpSpPr>
        <p:sp>
          <p:nvSpPr>
            <p:cNvPr id="89098" name="AutoShape 7"/>
            <p:cNvSpPr/>
            <p:nvPr/>
          </p:nvSpPr>
          <p:spPr>
            <a:xfrm>
              <a:off x="3969" y="1253"/>
              <a:ext cx="288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099" name="AutoShape 11"/>
            <p:cNvSpPr/>
            <p:nvPr/>
          </p:nvSpPr>
          <p:spPr>
            <a:xfrm>
              <a:off x="4218" y="300"/>
              <a:ext cx="1542" cy="2631"/>
            </a:xfrm>
            <a:prstGeom prst="irregularSeal1">
              <a:avLst/>
            </a:prstGeom>
            <a:solidFill>
              <a:srgbClr val="153B63"/>
            </a:solidFill>
            <a:ln w="0">
              <a:noFill/>
            </a:ln>
          </p:spPr>
          <p:txBody>
            <a:bodyPr wrap="none" lIns="0" tIns="61200" rIns="0" bIns="0"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100" name="Text Box 12"/>
            <p:cNvSpPr txBox="1"/>
            <p:nvPr/>
          </p:nvSpPr>
          <p:spPr>
            <a:xfrm>
              <a:off x="4830" y="981"/>
              <a:ext cx="341" cy="106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99389" tIns="49691" rIns="99389" bIns="49691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95680">
                <a:spcBef>
                  <a:spcPct val="0"/>
                </a:spcBef>
                <a:buNone/>
              </a:pPr>
              <a:r>
                <a:rPr lang="zh-CN" altLang="en-US" sz="2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刚</a:t>
              </a:r>
              <a:endPara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defTabSz="995680">
                <a:spcBef>
                  <a:spcPct val="0"/>
                </a:spcBef>
                <a:buNone/>
              </a:pPr>
              <a:r>
                <a:rPr lang="zh-CN" altLang="en-US" sz="2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柔</a:t>
              </a:r>
              <a:endPara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defTabSz="995680">
                <a:spcBef>
                  <a:spcPct val="0"/>
                </a:spcBef>
                <a:buNone/>
              </a:pPr>
              <a:r>
                <a:rPr lang="zh-CN" altLang="en-US" sz="2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并</a:t>
              </a:r>
              <a:endPara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defTabSz="995680">
                <a:spcBef>
                  <a:spcPct val="0"/>
                </a:spcBef>
                <a:buNone/>
              </a:pPr>
              <a:r>
                <a:rPr lang="zh-CN" altLang="en-US" sz="2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济</a:t>
              </a:r>
              <a:endPara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097" name="Rectangle 3"/>
          <p:cNvSpPr txBox="1"/>
          <p:nvPr/>
        </p:nvSpPr>
        <p:spPr>
          <a:xfrm>
            <a:off x="395288" y="5070475"/>
            <a:ext cx="8305800" cy="157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342900" lvl="0" indent="-342900" defTabSz="0" eaLnBrk="1" hangingPunct="1">
              <a:lnSpc>
                <a:spcPct val="105000"/>
              </a:lnSpc>
              <a:buNone/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技能引领理念：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lvl="0" indent="-342900" defTabSz="0" eaLnBrk="1" hangingPunct="1">
              <a:lnSpc>
                <a:spcPct val="105000"/>
              </a:lnSpc>
              <a:buNone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班组长是第一线生产的管理者、组织者，同时又是操作者。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lvl="0" indent="-342900" defTabSz="0" eaLnBrk="1" hangingPunct="1">
              <a:lnSpc>
                <a:spcPct val="105000"/>
              </a:lnSpc>
              <a:buNone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俗话说：“喊破嗓子不如做出样子”，要做一名好的班组长，必须做到多观察、多学习、多钻研，不断提高自身业务素养，成为班组中生产、质量、安全、技能以及解决施工疑难问题的带头人。在工作、技能、学习上起到“传、帮、带”的作用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班组长的角色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9" name="Group 110"/>
          <p:cNvGrpSpPr/>
          <p:nvPr/>
        </p:nvGrpSpPr>
        <p:grpSpPr>
          <a:xfrm>
            <a:off x="250825" y="1440127"/>
            <a:ext cx="5735638" cy="867834"/>
            <a:chOff x="174" y="544"/>
            <a:chExt cx="3613" cy="547"/>
          </a:xfrm>
        </p:grpSpPr>
        <p:grpSp>
          <p:nvGrpSpPr>
            <p:cNvPr id="91181" name="Group 29"/>
            <p:cNvGrpSpPr/>
            <p:nvPr/>
          </p:nvGrpSpPr>
          <p:grpSpPr>
            <a:xfrm>
              <a:off x="174" y="544"/>
              <a:ext cx="368" cy="547"/>
              <a:chOff x="2485" y="184"/>
              <a:chExt cx="1648" cy="2448"/>
            </a:xfrm>
          </p:grpSpPr>
          <p:sp>
            <p:nvSpPr>
              <p:cNvPr id="91183" name="AutoShape 30"/>
              <p:cNvSpPr/>
              <p:nvPr/>
            </p:nvSpPr>
            <p:spPr>
              <a:xfrm>
                <a:off x="2485" y="184"/>
                <a:ext cx="1648" cy="2448"/>
              </a:xfrm>
              <a:prstGeom prst="star16">
                <a:avLst>
                  <a:gd name="adj" fmla="val 37500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A3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  <a:effectLst>
                <a:outerShdw dist="35921" dir="2699999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184" name="Oval 31"/>
              <p:cNvSpPr/>
              <p:nvPr/>
            </p:nvSpPr>
            <p:spPr>
              <a:xfrm>
                <a:off x="2644" y="1108"/>
                <a:ext cx="600" cy="600"/>
              </a:xfrm>
              <a:prstGeom prst="ellipse">
                <a:avLst/>
              </a:prstGeom>
              <a:gradFill rotWithShape="1">
                <a:gsLst>
                  <a:gs pos="0">
                    <a:srgbClr val="00182F"/>
                  </a:gs>
                  <a:gs pos="100000">
                    <a:srgbClr val="00336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1185" name="Group 32"/>
              <p:cNvGrpSpPr/>
              <p:nvPr/>
            </p:nvGrpSpPr>
            <p:grpSpPr>
              <a:xfrm>
                <a:off x="2656" y="1155"/>
                <a:ext cx="586" cy="500"/>
                <a:chOff x="511" y="1141"/>
                <a:chExt cx="586" cy="500"/>
              </a:xfrm>
            </p:grpSpPr>
            <p:sp>
              <p:nvSpPr>
                <p:cNvPr id="56353" name="Oval 33"/>
                <p:cNvSpPr>
                  <a:spLocks noChangeArrowheads="1"/>
                </p:cNvSpPr>
                <p:nvPr/>
              </p:nvSpPr>
              <p:spPr bwMode="auto">
                <a:xfrm rot="-2700000">
                  <a:off x="550" y="1101"/>
                  <a:ext cx="296" cy="3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6354" name="Oval 34"/>
                <p:cNvSpPr>
                  <a:spLocks noChangeArrowheads="1"/>
                </p:cNvSpPr>
                <p:nvPr/>
              </p:nvSpPr>
              <p:spPr bwMode="auto">
                <a:xfrm rot="-2700000" flipH="1" flipV="1">
                  <a:off x="761" y="1307"/>
                  <a:ext cx="296" cy="3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91186" name="Oval 35"/>
              <p:cNvSpPr/>
              <p:nvPr/>
            </p:nvSpPr>
            <p:spPr>
              <a:xfrm>
                <a:off x="2780" y="1244"/>
                <a:ext cx="328" cy="3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356" name="Oval 36"/>
              <p:cNvSpPr>
                <a:spLocks noChangeArrowheads="1"/>
              </p:cNvSpPr>
              <p:nvPr/>
            </p:nvSpPr>
            <p:spPr bwMode="auto">
              <a:xfrm>
                <a:off x="2790" y="630"/>
                <a:ext cx="318" cy="156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76078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1182" name="AutoShape 109"/>
            <p:cNvSpPr/>
            <p:nvPr/>
          </p:nvSpPr>
          <p:spPr>
            <a:xfrm>
              <a:off x="521" y="663"/>
              <a:ext cx="3266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班组长应具备的安全管理素质</a:t>
              </a: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91140" name="AutoShape 4"/>
          <p:cNvSpPr/>
          <p:nvPr/>
        </p:nvSpPr>
        <p:spPr>
          <a:xfrm>
            <a:off x="1239838" y="2449513"/>
            <a:ext cx="7127875" cy="3960812"/>
          </a:xfrm>
          <a:prstGeom prst="roundRect">
            <a:avLst>
              <a:gd name="adj" fmla="val 4815"/>
            </a:avLst>
          </a:prstGeom>
          <a:solidFill>
            <a:srgbClr val="153133">
              <a:alpha val="30196"/>
            </a:srgbClr>
          </a:solidFill>
          <a:ln w="12700">
            <a:noFill/>
          </a:ln>
        </p:spPr>
        <p:txBody>
          <a:bodyPr wrap="none" lIns="87313" tIns="44450" rIns="87313" bIns="4445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技术素质</a:t>
            </a:r>
            <a:endParaRPr lang="zh-CN" altLang="en-US" sz="1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1141" name="Rectangle 55"/>
          <p:cNvSpPr/>
          <p:nvPr/>
        </p:nvSpPr>
        <p:spPr>
          <a:xfrm>
            <a:off x="1476375" y="2781300"/>
            <a:ext cx="144463" cy="244475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469900" lvl="0" indent="-469900" defTabSz="914400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ko-KR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ko-KR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142" name="AutoShape 11"/>
          <p:cNvSpPr/>
          <p:nvPr/>
        </p:nvSpPr>
        <p:spPr>
          <a:xfrm rot="5400000">
            <a:off x="2555875" y="1941513"/>
            <a:ext cx="669925" cy="2573337"/>
          </a:xfrm>
          <a:prstGeom prst="flowChartManualInput">
            <a:avLst/>
          </a:prstGeom>
          <a:gradFill rotWithShape="1">
            <a:gsLst>
              <a:gs pos="0">
                <a:srgbClr val="000066"/>
              </a:gs>
              <a:gs pos="100000">
                <a:schemeClr val="tx1"/>
              </a:gs>
            </a:gsLst>
            <a:path path="rect">
              <a:fillToRect r="100000" b="100000"/>
            </a:path>
            <a:tileRect/>
          </a:gra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BottomRight">
              <a:rot lat="0" lon="0" rev="0"/>
            </a:camera>
            <a:lightRig rig="legacyFlat3" dir="b"/>
          </a:scene3d>
          <a:sp3d extrusionH="176200" prstMaterial="legacyPlastic">
            <a:bevelT w="13500" h="13500" prst="angle"/>
            <a:bevelB w="13500" h="13500" prst="angle"/>
            <a:extrusionClr>
              <a:srgbClr val="000066"/>
            </a:extrusionClr>
          </a:sp3d>
        </p:spPr>
        <p:txBody>
          <a:bodyPr wrap="none" lIns="87313" tIns="44450" rIns="87313" bIns="44450" anchor="ctr">
            <a:flatTx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143" name="Rectangle 18"/>
          <p:cNvSpPr/>
          <p:nvPr/>
        </p:nvSpPr>
        <p:spPr>
          <a:xfrm>
            <a:off x="2000250" y="3070225"/>
            <a:ext cx="1295400" cy="396875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chemeClr val="tx1"/>
            </a:outerShdw>
          </a:effectLst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469900" lvl="0" indent="-469900" defTabSz="914400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思想素质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ko-KR" altLang="en-US" sz="2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1144" name="AutoShape 14"/>
          <p:cNvSpPr/>
          <p:nvPr/>
        </p:nvSpPr>
        <p:spPr>
          <a:xfrm>
            <a:off x="3651250" y="3071813"/>
            <a:ext cx="4521200" cy="338137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latinLnBrk="1" hangingPunct="1"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安全第一、预防为主、以人为本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145" name="AutoShape 5"/>
          <p:cNvSpPr/>
          <p:nvPr/>
        </p:nvSpPr>
        <p:spPr>
          <a:xfrm>
            <a:off x="1801813" y="4057650"/>
            <a:ext cx="6005512" cy="671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BottomRight">
              <a:rot lat="0" lon="0" rev="0"/>
            </a:camera>
            <a:lightRig rig="legacyFlat3" dir="b"/>
          </a:scene3d>
          <a:sp3d extrusionH="176200" prstMaterial="legacyWirefram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latinLnBrk="1" hangingPunct="1">
              <a:spcBef>
                <a:spcPct val="0"/>
              </a:spcBef>
              <a:buNone/>
            </a:pP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146" name="AutoShape 15"/>
          <p:cNvSpPr/>
          <p:nvPr/>
        </p:nvSpPr>
        <p:spPr>
          <a:xfrm>
            <a:off x="4140200" y="4292600"/>
            <a:ext cx="3589338" cy="33813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设备知识、操作知识、应急知识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147" name="AutoShape 12"/>
          <p:cNvSpPr/>
          <p:nvPr/>
        </p:nvSpPr>
        <p:spPr>
          <a:xfrm rot="5400000">
            <a:off x="2570163" y="3124200"/>
            <a:ext cx="669925" cy="2573338"/>
          </a:xfrm>
          <a:prstGeom prst="flowChartManualInput">
            <a:avLst/>
          </a:prstGeom>
          <a:gradFill rotWithShape="1">
            <a:gsLst>
              <a:gs pos="0">
                <a:srgbClr val="A50021"/>
              </a:gs>
              <a:gs pos="100000">
                <a:schemeClr val="tx1"/>
              </a:gs>
            </a:gsLst>
            <a:path path="rect">
              <a:fillToRect r="100000" b="100000"/>
            </a:path>
            <a:tileRect/>
          </a:gra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BottomRight">
              <a:rot lat="0" lon="0" rev="0"/>
            </a:camera>
            <a:lightRig rig="legacyFlat3" dir="b"/>
          </a:scene3d>
          <a:sp3d extrusionH="176200" prstMaterial="legacyPlastic">
            <a:bevelT w="13500" h="13500" prst="angle"/>
            <a:bevelB w="13500" h="13500" prst="angle"/>
            <a:extrusionClr>
              <a:srgbClr val="A50021"/>
            </a:extrusionClr>
          </a:sp3d>
        </p:spPr>
        <p:txBody>
          <a:bodyPr rot="10800000" vert="eaVert" wrap="none" lIns="87313" tIns="44450" rIns="87313" bIns="44450" anchor="ctr">
            <a:flatTx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1148" name="Group 37"/>
          <p:cNvGrpSpPr/>
          <p:nvPr/>
        </p:nvGrpSpPr>
        <p:grpSpPr>
          <a:xfrm>
            <a:off x="1406525" y="3927475"/>
            <a:ext cx="527050" cy="487363"/>
            <a:chOff x="263" y="949"/>
            <a:chExt cx="918" cy="918"/>
          </a:xfrm>
        </p:grpSpPr>
        <p:sp>
          <p:nvSpPr>
            <p:cNvPr id="91174" name="AutoShape 38"/>
            <p:cNvSpPr/>
            <p:nvPr/>
          </p:nvSpPr>
          <p:spPr>
            <a:xfrm>
              <a:off x="263" y="949"/>
              <a:ext cx="918" cy="918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CC3300"/>
                </a:gs>
                <a:gs pos="100000">
                  <a:srgbClr val="681A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dist="35921" dir="2699999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175" name="Oval 39"/>
            <p:cNvSpPr/>
            <p:nvPr/>
          </p:nvSpPr>
          <p:spPr>
            <a:xfrm>
              <a:off x="422" y="1108"/>
              <a:ext cx="600" cy="600"/>
            </a:xfrm>
            <a:prstGeom prst="ellipse">
              <a:avLst/>
            </a:prstGeom>
            <a:gradFill rotWithShape="1">
              <a:gsLst>
                <a:gs pos="0">
                  <a:srgbClr val="5E18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1176" name="Group 40"/>
            <p:cNvGrpSpPr/>
            <p:nvPr/>
          </p:nvGrpSpPr>
          <p:grpSpPr>
            <a:xfrm>
              <a:off x="434" y="1155"/>
              <a:ext cx="586" cy="500"/>
              <a:chOff x="511" y="1141"/>
              <a:chExt cx="586" cy="500"/>
            </a:xfrm>
          </p:grpSpPr>
          <p:sp>
            <p:nvSpPr>
              <p:cNvPr id="56361" name="Oval 41"/>
              <p:cNvSpPr>
                <a:spLocks noChangeArrowheads="1"/>
              </p:cNvSpPr>
              <p:nvPr/>
            </p:nvSpPr>
            <p:spPr bwMode="auto">
              <a:xfrm rot="-2700000">
                <a:off x="551" y="1101"/>
                <a:ext cx="296" cy="3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362" name="Oval 42"/>
              <p:cNvSpPr>
                <a:spLocks noChangeArrowheads="1"/>
              </p:cNvSpPr>
              <p:nvPr/>
            </p:nvSpPr>
            <p:spPr bwMode="auto">
              <a:xfrm rot="-2700000" flipH="1" flipV="1">
                <a:off x="762" y="1305"/>
                <a:ext cx="296" cy="3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1177" name="Oval 43"/>
            <p:cNvSpPr/>
            <p:nvPr/>
          </p:nvSpPr>
          <p:spPr>
            <a:xfrm>
              <a:off x="558" y="1244"/>
              <a:ext cx="328" cy="328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364" name="Oval 44"/>
            <p:cNvSpPr>
              <a:spLocks noChangeArrowheads="1"/>
            </p:cNvSpPr>
            <p:nvPr/>
          </p:nvSpPr>
          <p:spPr bwMode="auto">
            <a:xfrm>
              <a:off x="567" y="1254"/>
              <a:ext cx="318" cy="31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76078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1149" name="Group 21"/>
          <p:cNvGrpSpPr/>
          <p:nvPr/>
        </p:nvGrpSpPr>
        <p:grpSpPr>
          <a:xfrm>
            <a:off x="1406525" y="2708275"/>
            <a:ext cx="527050" cy="487363"/>
            <a:chOff x="2485" y="949"/>
            <a:chExt cx="918" cy="918"/>
          </a:xfrm>
        </p:grpSpPr>
        <p:sp>
          <p:nvSpPr>
            <p:cNvPr id="91167" name="AutoShape 22"/>
            <p:cNvSpPr/>
            <p:nvPr/>
          </p:nvSpPr>
          <p:spPr>
            <a:xfrm>
              <a:off x="2485" y="949"/>
              <a:ext cx="918" cy="918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003366"/>
                </a:gs>
                <a:gs pos="100000">
                  <a:srgbClr val="001A34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dist="35921" dir="2699999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168" name="Oval 23"/>
            <p:cNvSpPr/>
            <p:nvPr/>
          </p:nvSpPr>
          <p:spPr>
            <a:xfrm>
              <a:off x="2644" y="1108"/>
              <a:ext cx="600" cy="600"/>
            </a:xfrm>
            <a:prstGeom prst="ellipse">
              <a:avLst/>
            </a:prstGeom>
            <a:gradFill rotWithShape="1">
              <a:gsLst>
                <a:gs pos="0">
                  <a:srgbClr val="00182F"/>
                </a:gs>
                <a:gs pos="100000">
                  <a:srgbClr val="003366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1169" name="Group 24"/>
            <p:cNvGrpSpPr/>
            <p:nvPr/>
          </p:nvGrpSpPr>
          <p:grpSpPr>
            <a:xfrm>
              <a:off x="2656" y="1155"/>
              <a:ext cx="586" cy="500"/>
              <a:chOff x="511" y="1141"/>
              <a:chExt cx="586" cy="500"/>
            </a:xfrm>
          </p:grpSpPr>
          <p:sp>
            <p:nvSpPr>
              <p:cNvPr id="56345" name="Oval 25"/>
              <p:cNvSpPr>
                <a:spLocks noChangeArrowheads="1"/>
              </p:cNvSpPr>
              <p:nvPr/>
            </p:nvSpPr>
            <p:spPr bwMode="auto">
              <a:xfrm rot="-2700000">
                <a:off x="551" y="1101"/>
                <a:ext cx="296" cy="3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346" name="Oval 26"/>
              <p:cNvSpPr>
                <a:spLocks noChangeArrowheads="1"/>
              </p:cNvSpPr>
              <p:nvPr/>
            </p:nvSpPr>
            <p:spPr bwMode="auto">
              <a:xfrm rot="-2700000" flipH="1" flipV="1">
                <a:off x="762" y="1305"/>
                <a:ext cx="296" cy="3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1170" name="Oval 27"/>
            <p:cNvSpPr/>
            <p:nvPr/>
          </p:nvSpPr>
          <p:spPr>
            <a:xfrm>
              <a:off x="2780" y="1244"/>
              <a:ext cx="328" cy="328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348" name="Oval 28"/>
            <p:cNvSpPr>
              <a:spLocks noChangeArrowheads="1"/>
            </p:cNvSpPr>
            <p:nvPr/>
          </p:nvSpPr>
          <p:spPr bwMode="auto">
            <a:xfrm>
              <a:off x="2789" y="1254"/>
              <a:ext cx="318" cy="31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76078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1150" name="Rectangle 19"/>
          <p:cNvSpPr/>
          <p:nvPr/>
        </p:nvSpPr>
        <p:spPr>
          <a:xfrm>
            <a:off x="1979613" y="4221163"/>
            <a:ext cx="1322387" cy="488950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chemeClr val="tx1"/>
            </a:outerShdw>
          </a:effectLst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469900" lvl="0" indent="-469900" defTabSz="914400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技术素质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ko-KR" altLang="en-US" sz="2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1151" name="AutoShape 6"/>
          <p:cNvSpPr/>
          <p:nvPr/>
        </p:nvSpPr>
        <p:spPr>
          <a:xfrm>
            <a:off x="1801813" y="5276850"/>
            <a:ext cx="6005512" cy="6699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BottomRight">
              <a:rot lat="0" lon="0" rev="0"/>
            </a:camera>
            <a:lightRig rig="legacyFlat3" dir="b"/>
          </a:scene3d>
          <a:sp3d extrusionH="176200" prstMaterial="legacyWirefram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latinLnBrk="1" hangingPunct="1">
              <a:spcBef>
                <a:spcPct val="0"/>
              </a:spcBef>
              <a:buNone/>
            </a:pP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152" name="AutoShape 13"/>
          <p:cNvSpPr/>
          <p:nvPr/>
        </p:nvSpPr>
        <p:spPr>
          <a:xfrm rot="5400000">
            <a:off x="2541588" y="4364038"/>
            <a:ext cx="700087" cy="2573337"/>
          </a:xfrm>
          <a:prstGeom prst="flowChartManualInput">
            <a:avLst/>
          </a:prstGeom>
          <a:gradFill rotWithShape="1">
            <a:gsLst>
              <a:gs pos="0">
                <a:srgbClr val="006699"/>
              </a:gs>
              <a:gs pos="100000">
                <a:schemeClr val="tx1"/>
              </a:gs>
            </a:gsLst>
            <a:path path="rect">
              <a:fillToRect r="100000" b="100000"/>
            </a:path>
            <a:tileRect/>
          </a:gra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BottomRight">
              <a:rot lat="0" lon="0" rev="0"/>
            </a:camera>
            <a:lightRig rig="legacyFlat3" dir="b"/>
          </a:scene3d>
          <a:sp3d extrusionH="176200" prstMaterial="legacyPlastic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rot="10800000" vert="eaVert" wrap="none" lIns="87313" tIns="44450" rIns="87313" bIns="44450" anchor="ctr">
            <a:flatTx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153" name="Rectangle 20"/>
          <p:cNvSpPr/>
          <p:nvPr/>
        </p:nvSpPr>
        <p:spPr>
          <a:xfrm>
            <a:off x="1979613" y="5373688"/>
            <a:ext cx="1322387" cy="488950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chemeClr val="tx1"/>
            </a:outerShdw>
          </a:effectLst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469900" lvl="0" indent="-469900" defTabSz="914400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管理素质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ko-KR" altLang="en-US" sz="2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1154" name="Group 45"/>
          <p:cNvGrpSpPr/>
          <p:nvPr/>
        </p:nvGrpSpPr>
        <p:grpSpPr>
          <a:xfrm>
            <a:off x="1406525" y="5086350"/>
            <a:ext cx="527050" cy="487363"/>
            <a:chOff x="2485" y="2523"/>
            <a:chExt cx="918" cy="918"/>
          </a:xfrm>
        </p:grpSpPr>
        <p:sp>
          <p:nvSpPr>
            <p:cNvPr id="91160" name="AutoShape 46"/>
            <p:cNvSpPr/>
            <p:nvPr/>
          </p:nvSpPr>
          <p:spPr>
            <a:xfrm>
              <a:off x="2485" y="2523"/>
              <a:ext cx="918" cy="918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006666"/>
                </a:gs>
                <a:gs pos="100000">
                  <a:srgbClr val="003434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dist="35921" dir="2699999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161" name="Oval 47"/>
            <p:cNvSpPr/>
            <p:nvPr/>
          </p:nvSpPr>
          <p:spPr>
            <a:xfrm>
              <a:off x="2644" y="2682"/>
              <a:ext cx="600" cy="600"/>
            </a:xfrm>
            <a:prstGeom prst="ellipse">
              <a:avLst/>
            </a:prstGeom>
            <a:gradFill rotWithShape="1">
              <a:gsLst>
                <a:gs pos="0">
                  <a:srgbClr val="002F2F"/>
                </a:gs>
                <a:gs pos="100000">
                  <a:srgbClr val="006666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1162" name="Group 48"/>
            <p:cNvGrpSpPr/>
            <p:nvPr/>
          </p:nvGrpSpPr>
          <p:grpSpPr>
            <a:xfrm>
              <a:off x="2656" y="2729"/>
              <a:ext cx="586" cy="500"/>
              <a:chOff x="511" y="1141"/>
              <a:chExt cx="586" cy="500"/>
            </a:xfrm>
          </p:grpSpPr>
          <p:sp>
            <p:nvSpPr>
              <p:cNvPr id="56369" name="Oval 49"/>
              <p:cNvSpPr>
                <a:spLocks noChangeArrowheads="1"/>
              </p:cNvSpPr>
              <p:nvPr/>
            </p:nvSpPr>
            <p:spPr bwMode="auto">
              <a:xfrm rot="-2700000">
                <a:off x="551" y="1101"/>
                <a:ext cx="296" cy="3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370" name="Oval 50"/>
              <p:cNvSpPr>
                <a:spLocks noChangeArrowheads="1"/>
              </p:cNvSpPr>
              <p:nvPr/>
            </p:nvSpPr>
            <p:spPr bwMode="auto">
              <a:xfrm rot="-2700000" flipH="1" flipV="1">
                <a:off x="762" y="1305"/>
                <a:ext cx="296" cy="3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2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1163" name="Oval 51"/>
            <p:cNvSpPr/>
            <p:nvPr/>
          </p:nvSpPr>
          <p:spPr>
            <a:xfrm>
              <a:off x="2780" y="2818"/>
              <a:ext cx="328" cy="328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372" name="Oval 52"/>
            <p:cNvSpPr>
              <a:spLocks noChangeArrowheads="1"/>
            </p:cNvSpPr>
            <p:nvPr/>
          </p:nvSpPr>
          <p:spPr bwMode="auto">
            <a:xfrm>
              <a:off x="2789" y="2828"/>
              <a:ext cx="318" cy="31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76078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1155" name="Rectangle 53"/>
          <p:cNvSpPr/>
          <p:nvPr/>
        </p:nvSpPr>
        <p:spPr>
          <a:xfrm>
            <a:off x="1612900" y="5218113"/>
            <a:ext cx="144463" cy="244475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469900" lvl="0" indent="-469900" defTabSz="914400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ko-KR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ko-KR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156" name="Rectangle 54"/>
          <p:cNvSpPr/>
          <p:nvPr/>
        </p:nvSpPr>
        <p:spPr>
          <a:xfrm>
            <a:off x="1617663" y="4092575"/>
            <a:ext cx="647700" cy="246063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469900" lvl="0" indent="-469900" defTabSz="914400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ko-KR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ko-KR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157" name="Rectangle 55"/>
          <p:cNvSpPr/>
          <p:nvPr/>
        </p:nvSpPr>
        <p:spPr>
          <a:xfrm>
            <a:off x="1619250" y="2781300"/>
            <a:ext cx="144463" cy="244475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469900" lvl="0" indent="-469900" defTabSz="914400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ko-KR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ko-KR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158" name="AutoShape 16"/>
          <p:cNvSpPr/>
          <p:nvPr/>
        </p:nvSpPr>
        <p:spPr>
          <a:xfrm>
            <a:off x="4302125" y="5486400"/>
            <a:ext cx="3335338" cy="33813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安全管理方法、安全管理技巧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159" name="AutoShape 5"/>
          <p:cNvSpPr/>
          <p:nvPr/>
        </p:nvSpPr>
        <p:spPr>
          <a:xfrm>
            <a:off x="1838325" y="2892425"/>
            <a:ext cx="6005513" cy="671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BottomRight">
              <a:rot lat="0" lon="0" rev="0"/>
            </a:camera>
            <a:lightRig rig="legacyFlat3" dir="b"/>
          </a:scene3d>
          <a:sp3d extrusionH="176200" prstMaterial="legacyWirefram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latinLnBrk="1" hangingPunct="1">
              <a:spcBef>
                <a:spcPct val="0"/>
              </a:spcBef>
              <a:buNone/>
            </a:pP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班组长安全角色认知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/>
          <p:nvPr/>
        </p:nvSpPr>
        <p:spPr>
          <a:xfrm>
            <a:off x="2041525" y="1111250"/>
            <a:ext cx="876300" cy="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64" name="Rectangle 6"/>
          <p:cNvSpPr/>
          <p:nvPr/>
        </p:nvSpPr>
        <p:spPr>
          <a:xfrm>
            <a:off x="611188" y="1690688"/>
            <a:ext cx="82804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、一定的语言表达能力：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这是传递信息、表达意图、实施方案的基本需要。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、人际关系和信息沟通能力：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是搜集信息、了解情况，协调、处理班组内各种关系的需要。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、果断决策和指挥组织能力：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组织生产和处理突发事件的需要。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、自信和充满热情：当好班组长最重要的心理素质。</a:t>
            </a:r>
            <a:endParaRPr lang="zh-CN" altLang="en-US" sz="2000" dirty="0">
              <a:solidFill>
                <a:srgbClr val="00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、激励能力，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善于利用表扬和批评来激发班组成员的工作积极性。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班组长所应具备的基本素质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/>
          </p:cNvSpPr>
          <p:nvPr>
            <p:ph idx="1" hasCustomPrompt="1"/>
          </p:nvPr>
        </p:nvSpPr>
        <p:spPr>
          <a:xfrm>
            <a:off x="945515" y="1268730"/>
            <a:ext cx="7242810" cy="5113020"/>
          </a:xfrm>
        </p:spPr>
        <p:txBody>
          <a:bodyPr vert="horz" wrap="square" lIns="91440" tIns="45720" rIns="91440" bIns="45720" anchor="t"/>
          <a:lstStyle/>
          <a:p>
            <a:pPr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、公平、公正：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具有良好的品德自养，己所不欲、勿施于人，以德服人。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、专业素质：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了解业务，熟悉流程，以才服人。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、成就动机：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具有强烈的上进心和成功欲望，担任班组长的目的不仅是为了满足物质得益，而是为了更好的实现自身的价值。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、分析问题的能力：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善于思考，勤于总结，能够及时发现问题。发现问题是水平，解决问题是能力。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、承受挫折的能力：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能够正视困难，懂得缓解心理压力。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2000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、控制局面和应变能力：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懂得权变，适时调整策略。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班组长所应具备的基本素质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椭圆 1"/>
          <p:cNvSpPr/>
          <p:nvPr/>
        </p:nvSpPr>
        <p:spPr>
          <a:xfrm>
            <a:off x="1908175" y="2492375"/>
            <a:ext cx="2374900" cy="504825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4211" name="椭圆 5"/>
          <p:cNvSpPr/>
          <p:nvPr/>
        </p:nvSpPr>
        <p:spPr>
          <a:xfrm>
            <a:off x="1908175" y="3124200"/>
            <a:ext cx="2374900" cy="504825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4212" name="椭圆 6"/>
          <p:cNvSpPr/>
          <p:nvPr/>
        </p:nvSpPr>
        <p:spPr>
          <a:xfrm>
            <a:off x="1908175" y="3667125"/>
            <a:ext cx="2374900" cy="504825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4213" name="椭圆 7"/>
          <p:cNvSpPr/>
          <p:nvPr/>
        </p:nvSpPr>
        <p:spPr>
          <a:xfrm>
            <a:off x="1908175" y="4357688"/>
            <a:ext cx="2374900" cy="503237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4214" name="椭圆 8"/>
          <p:cNvSpPr/>
          <p:nvPr/>
        </p:nvSpPr>
        <p:spPr>
          <a:xfrm>
            <a:off x="1905000" y="4946650"/>
            <a:ext cx="2374900" cy="504825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4215" name="椭圆 9"/>
          <p:cNvSpPr/>
          <p:nvPr/>
        </p:nvSpPr>
        <p:spPr>
          <a:xfrm>
            <a:off x="1905000" y="5559425"/>
            <a:ext cx="2374900" cy="504825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4216" name="Rectangle 3"/>
          <p:cNvSpPr/>
          <p:nvPr/>
        </p:nvSpPr>
        <p:spPr>
          <a:xfrm>
            <a:off x="1905000" y="2347913"/>
            <a:ext cx="6985000" cy="26384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defTabSz="914400">
              <a:lnSpc>
                <a:spcPct val="150000"/>
              </a:lnSpc>
            </a:pPr>
            <a:r>
              <a:rPr lang="zh-CN" altLang="en-US" dirty="0">
                <a:solidFill>
                  <a:srgbClr val="FFFFFF"/>
                </a:solidFill>
                <a:latin typeface="Microsoft Sans Serif" panose="020B0604020202020204" pitchFamily="34" charset="0"/>
                <a:sym typeface="Microsoft Sans Serif" panose="020B0604020202020204" pitchFamily="34" charset="0"/>
              </a:rPr>
              <a:t>生产技术型</a:t>
            </a:r>
            <a:endParaRPr lang="zh-CN" altLang="en-US" dirty="0">
              <a:solidFill>
                <a:srgbClr val="FFFFFF"/>
              </a:solidFill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lvl="0" defTabSz="914400">
              <a:lnSpc>
                <a:spcPct val="150000"/>
              </a:lnSpc>
            </a:pPr>
            <a:r>
              <a:rPr lang="zh-CN" altLang="en-US" dirty="0">
                <a:solidFill>
                  <a:srgbClr val="FFFFFF"/>
                </a:solidFill>
                <a:latin typeface="Microsoft Sans Serif" panose="020B0604020202020204" pitchFamily="34" charset="0"/>
                <a:sym typeface="Microsoft Sans Serif" panose="020B0604020202020204" pitchFamily="34" charset="0"/>
              </a:rPr>
              <a:t>盲目执行型</a:t>
            </a:r>
            <a:endParaRPr lang="zh-CN" altLang="en-US" dirty="0">
              <a:solidFill>
                <a:srgbClr val="FFFFFF"/>
              </a:solidFill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lvl="0" defTabSz="914400">
              <a:lnSpc>
                <a:spcPct val="150000"/>
              </a:lnSpc>
            </a:pPr>
            <a:r>
              <a:rPr lang="zh-CN" altLang="en-US" dirty="0">
                <a:solidFill>
                  <a:srgbClr val="FFFFFF"/>
                </a:solidFill>
                <a:latin typeface="Microsoft Sans Serif" panose="020B0604020202020204" pitchFamily="34" charset="0"/>
                <a:sym typeface="Microsoft Sans Serif" panose="020B0604020202020204" pitchFamily="34" charset="0"/>
              </a:rPr>
              <a:t>大撒把型</a:t>
            </a:r>
            <a:endParaRPr lang="zh-CN" altLang="en-US" dirty="0">
              <a:solidFill>
                <a:srgbClr val="FFFFFF"/>
              </a:solidFill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lvl="0" defTabSz="914400">
              <a:lnSpc>
                <a:spcPct val="150000"/>
              </a:lnSpc>
            </a:pPr>
            <a:r>
              <a:rPr lang="zh-CN" altLang="en-US" dirty="0">
                <a:solidFill>
                  <a:srgbClr val="FFFFFF"/>
                </a:solidFill>
                <a:latin typeface="Microsoft Sans Serif" panose="020B0604020202020204" pitchFamily="34" charset="0"/>
                <a:sym typeface="Microsoft Sans Serif" panose="020B0604020202020204" pitchFamily="34" charset="0"/>
              </a:rPr>
              <a:t>劳动模范型</a:t>
            </a:r>
            <a:endParaRPr lang="zh-CN" altLang="en-US" dirty="0">
              <a:solidFill>
                <a:srgbClr val="FFFFFF"/>
              </a:solidFill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lvl="0" defTabSz="914400">
              <a:lnSpc>
                <a:spcPct val="150000"/>
              </a:lnSpc>
            </a:pPr>
            <a:r>
              <a:rPr lang="zh-CN" altLang="en-US" dirty="0">
                <a:solidFill>
                  <a:srgbClr val="FFFFFF"/>
                </a:solidFill>
                <a:latin typeface="Microsoft Sans Serif" panose="020B0604020202020204" pitchFamily="34" charset="0"/>
                <a:sym typeface="Microsoft Sans Serif" panose="020B0604020202020204" pitchFamily="34" charset="0"/>
              </a:rPr>
              <a:t>哥们义气型</a:t>
            </a:r>
            <a:endParaRPr lang="zh-CN" altLang="en-US" dirty="0">
              <a:solidFill>
                <a:srgbClr val="FFFFFF"/>
              </a:solidFill>
              <a:latin typeface="Microsoft Sans Serif" panose="020B0604020202020204" pitchFamily="34" charset="0"/>
              <a:sym typeface="Microsoft Sans Serif" panose="020B0604020202020204" pitchFamily="34" charset="0"/>
            </a:endParaRPr>
          </a:p>
          <a:p>
            <a:pPr lvl="0" defTabSz="914400">
              <a:lnSpc>
                <a:spcPct val="150000"/>
              </a:lnSpc>
            </a:pPr>
            <a:r>
              <a:rPr lang="zh-CN" altLang="en-US" dirty="0">
                <a:solidFill>
                  <a:srgbClr val="FFFFFF"/>
                </a:solidFill>
                <a:latin typeface="Microsoft Sans Serif" panose="020B0604020202020204" pitchFamily="34" charset="0"/>
                <a:sym typeface="Microsoft Sans Serif" panose="020B0604020202020204" pitchFamily="34" charset="0"/>
              </a:rPr>
              <a:t>科学管理型</a:t>
            </a: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  <a:sym typeface="Microsoft Sans Serif" panose="020B0604020202020204" pitchFamily="34" charset="0"/>
            </a:endParaRPr>
          </a:p>
        </p:txBody>
      </p:sp>
      <p:pic>
        <p:nvPicPr>
          <p:cNvPr id="9421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3850" y="1268413"/>
            <a:ext cx="3600450" cy="547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班组长的管理水平类型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/>
          <p:nvPr/>
        </p:nvSpPr>
        <p:spPr>
          <a:xfrm>
            <a:off x="0" y="3350895"/>
            <a:ext cx="8915400" cy="6451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Microsoft Sans Serif" panose="020B0604020202020204" pitchFamily="34" charset="0"/>
              </a:rPr>
              <a:t> 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Sans Serif" panose="020B0604020202020204" pitchFamily="34" charset="0"/>
              </a:rPr>
              <a:t> 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sp>
        <p:nvSpPr>
          <p:cNvPr id="95235" name="Rectangle 6"/>
          <p:cNvSpPr/>
          <p:nvPr/>
        </p:nvSpPr>
        <p:spPr>
          <a:xfrm>
            <a:off x="354013" y="1603375"/>
            <a:ext cx="8207375" cy="29845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①生产技术型</a:t>
            </a:r>
            <a:endParaRPr lang="en-US" altLang="zh-CN" sz="3600" b="1" dirty="0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             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对待设备的方法对待人，非以人为本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)</a:t>
            </a:r>
            <a:br>
              <a:rPr lang="zh-CN" altLang="en-US" sz="36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</a:br>
            <a:endParaRPr lang="zh-CN" altLang="en-US" sz="2000" b="1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    生产技术型的班组长大都是些业务尖子，技术高超，处理事故的能力强，但缺乏人际关系的协调能力，工作方法通常都比较简单，常常用对待机器的方法来对待人，因此对这一类的班组长有必要进行人际关系方面的培训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sp>
        <p:nvSpPr>
          <p:cNvPr id="95237" name="箭头: 右 5"/>
          <p:cNvSpPr/>
          <p:nvPr/>
        </p:nvSpPr>
        <p:spPr>
          <a:xfrm>
            <a:off x="813753" y="2306320"/>
            <a:ext cx="1511300" cy="433388"/>
          </a:xfrm>
          <a:prstGeom prst="rightArrow">
            <a:avLst>
              <a:gd name="adj1" fmla="val 50000"/>
              <a:gd name="adj2" fmla="val 49821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238" name="Rectangle 3"/>
          <p:cNvSpPr txBox="1"/>
          <p:nvPr/>
        </p:nvSpPr>
        <p:spPr>
          <a:xfrm>
            <a:off x="418783" y="4587875"/>
            <a:ext cx="8305800" cy="157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342900" lvl="0" indent="-342900" defTabSz="0" eaLnBrk="1" hangingPunct="1">
              <a:lnSpc>
                <a:spcPct val="105000"/>
              </a:lnSpc>
              <a:buNone/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技能引领理念：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lvl="0" indent="-342900" defTabSz="0" eaLnBrk="1" hangingPunct="1">
              <a:lnSpc>
                <a:spcPct val="105000"/>
              </a:lnSpc>
              <a:buNone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班组长是第一线生产的管理者、组织者，同时又是操作者。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lvl="0" indent="-342900" defTabSz="0" eaLnBrk="1" hangingPunct="1">
              <a:lnSpc>
                <a:spcPct val="105000"/>
              </a:lnSpc>
              <a:buNone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俗话说：“喊破嗓子不如做出样子”，要做一名好的班组长，必须做到多观察、多学习、多钻研，不断提高自身业务素养，成为班组中生产、质量、安全、技能以及解决施工疑难问题的带头人。在工作、技能、学习上起到“传、帮、带”的作用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班组长的管理水平类型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/>
          <p:nvPr/>
        </p:nvSpPr>
        <p:spPr>
          <a:xfrm>
            <a:off x="0" y="3350895"/>
            <a:ext cx="8915400" cy="6451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Microsoft Sans Serif" panose="020B0604020202020204" pitchFamily="34" charset="0"/>
              </a:rPr>
              <a:t> 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Microsoft Sans Serif" panose="020B0604020202020204" pitchFamily="34" charset="0"/>
              </a:rPr>
              <a:t> 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sp>
        <p:nvSpPr>
          <p:cNvPr id="96259" name="Rectangle 6"/>
          <p:cNvSpPr/>
          <p:nvPr/>
        </p:nvSpPr>
        <p:spPr>
          <a:xfrm>
            <a:off x="569913" y="1936750"/>
            <a:ext cx="8353425" cy="29845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②盲目执行型</a:t>
            </a:r>
            <a:endParaRPr lang="en-US" altLang="zh-CN" sz="3600" b="1" dirty="0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      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态度强硬官僚作风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)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sz="2000" b="1" dirty="0">
              <a:solidFill>
                <a:srgbClr val="6633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      盲目执行型的班组长往往缺乏创新和管理能力，唯命是从，不动脑子。常常表现为态度和作风生硬，给人一种官僚主义的感觉，时间长了，下属会看不起他，出了问题他会逃避和推卸责任。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sp>
        <p:nvSpPr>
          <p:cNvPr id="96261" name="箭头: 右 5"/>
          <p:cNvSpPr/>
          <p:nvPr/>
        </p:nvSpPr>
        <p:spPr>
          <a:xfrm>
            <a:off x="988378" y="2687003"/>
            <a:ext cx="1511300" cy="433387"/>
          </a:xfrm>
          <a:prstGeom prst="rightArrow">
            <a:avLst>
              <a:gd name="adj1" fmla="val 50000"/>
              <a:gd name="adj2" fmla="val 49821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班组长的管理水平类型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body"/>
          </p:nvPr>
        </p:nvSpPr>
        <p:spPr>
          <a:xfrm>
            <a:off x="1887538" y="2463800"/>
            <a:ext cx="5024437" cy="3660775"/>
          </a:xfrm>
          <a:ln>
            <a:solidFill>
              <a:schemeClr val="accent2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/>
          <a:lstStyle/>
          <a:p>
            <a:pPr lvl="0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请勿在教室内吸烟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上课时间请勿：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  <a:buNone/>
            </a:pP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接、打电话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  <a:buNone/>
            </a:pP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交谈其他事宜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  <a:buNone/>
            </a:pP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随意进出教室</a:t>
            </a:r>
            <a:endParaRPr lang="en-US" altLang="zh-CN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  <a:buNone/>
            </a:pP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手机调到震动或静音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上课时间欢迎：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  <a:buNone/>
            </a:pP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提问题和积极回答问题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</a:pP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</a:pP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5" name="WordArt 3"/>
          <p:cNvSpPr>
            <a:spLocks noTextEdit="1"/>
          </p:cNvSpPr>
          <p:nvPr/>
        </p:nvSpPr>
        <p:spPr>
          <a:xfrm rot="5400000">
            <a:off x="6140450" y="3463925"/>
            <a:ext cx="3600450" cy="792163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谢谢合作</a:t>
            </a:r>
            <a:endParaRPr lang="zh-CN" altLang="en-US" sz="3600">
              <a:ln w="95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>
            <p:ph type="title"/>
          </p:nvPr>
        </p:nvSpPr>
        <p:spPr>
          <a:xfrm>
            <a:off x="463550" y="571500"/>
            <a:ext cx="1995805" cy="287020"/>
          </a:xfrm>
          <a:prstGeom prst="roundRect">
            <a:avLst>
              <a:gd name="adj" fmla="val 21667"/>
            </a:avLst>
          </a:prstGeom>
          <a:noFill/>
          <a:ln>
            <a:solidFill>
              <a:schemeClr val="bg1">
                <a:alpha val="100000"/>
              </a:schemeClr>
            </a:solidFill>
          </a:ln>
        </p:spPr>
        <p:txBody>
          <a:bodyPr vert="horz" wrap="square" lIns="91434" tIns="45717" rIns="91434" bIns="45717" anchor="b"/>
          <a:lstStyle/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参加培训须知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4037" name="Picture 5" descr="2GE6tvfGEGkdHvf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9338" y="2708275"/>
            <a:ext cx="1585912" cy="1585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7" name="Picture 1031" descr="200572013183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1458913"/>
            <a:ext cx="1223962" cy="1203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/>
          <p:nvPr/>
        </p:nvSpPr>
        <p:spPr>
          <a:xfrm>
            <a:off x="0" y="3352800"/>
            <a:ext cx="8915400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3600" b="1" dirty="0">
                <a:ea typeface="宋体" panose="02010600030101010101" pitchFamily="2" charset="-122"/>
                <a:sym typeface="Microsoft Sans Serif" panose="020B0604020202020204" pitchFamily="34" charset="0"/>
              </a:rPr>
              <a:t>   </a:t>
            </a:r>
            <a:r>
              <a:rPr lang="zh-CN" altLang="en-US" sz="3600" dirty="0">
                <a:ea typeface="宋体" panose="02010600030101010101" pitchFamily="2" charset="-122"/>
                <a:sym typeface="Microsoft Sans Serif" panose="020B0604020202020204" pitchFamily="34" charset="0"/>
              </a:rPr>
              <a:t> </a:t>
            </a:r>
            <a:endParaRPr lang="zh-CN" altLang="en-US" sz="3600" dirty="0">
              <a:ea typeface="宋体" panose="02010600030101010101" pitchFamily="2" charset="-122"/>
              <a:sym typeface="Microsoft Sans Serif" panose="020B0604020202020204" pitchFamily="34" charset="0"/>
            </a:endParaRPr>
          </a:p>
        </p:txBody>
      </p:sp>
      <p:sp>
        <p:nvSpPr>
          <p:cNvPr id="97283" name="Rectangle 6"/>
          <p:cNvSpPr/>
          <p:nvPr/>
        </p:nvSpPr>
        <p:spPr>
          <a:xfrm>
            <a:off x="533400" y="2148205"/>
            <a:ext cx="8070850" cy="329184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③得过且过型</a:t>
            </a:r>
            <a:endParaRPr lang="en-US" altLang="zh-CN" sz="3600" b="1" dirty="0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 </a:t>
            </a:r>
            <a:r>
              <a:rPr lang="zh-CN" altLang="en-US" sz="28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       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缺乏责任心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)</a:t>
            </a:r>
            <a:endParaRPr lang="zh-CN" altLang="en-US" sz="2800" b="1" dirty="0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   在企业中，有些人勉为其难地当上了班组长，所以上任后往往得过且过，放任自流，对工作没有责任心。似乎工作是给别人干的，上级要求开班前会，他就领着喊两句口号，上级有什么指示，往往到他这里就没有了下文，所以这样的班组长完全是徒有虚名，在班组成员中势必也没有威信。</a:t>
            </a:r>
            <a:r>
              <a:rPr lang="zh-CN" altLang="en-US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</a:t>
            </a:r>
            <a:endParaRPr lang="zh-CN" altLang="en-US" dirty="0">
              <a:solidFill>
                <a:srgbClr val="6633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sp>
        <p:nvSpPr>
          <p:cNvPr id="97285" name="箭头: 右 5"/>
          <p:cNvSpPr/>
          <p:nvPr/>
        </p:nvSpPr>
        <p:spPr>
          <a:xfrm>
            <a:off x="906145" y="2742883"/>
            <a:ext cx="1511300" cy="431800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班组长的管理水平类型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/>
          <p:nvPr/>
        </p:nvSpPr>
        <p:spPr>
          <a:xfrm>
            <a:off x="0" y="3352800"/>
            <a:ext cx="8915400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3600" b="1" dirty="0">
                <a:ea typeface="宋体" panose="02010600030101010101" pitchFamily="2" charset="-122"/>
                <a:sym typeface="Microsoft Sans Serif" panose="020B0604020202020204" pitchFamily="34" charset="0"/>
              </a:rPr>
              <a:t>   </a:t>
            </a:r>
            <a:r>
              <a:rPr lang="zh-CN" altLang="en-US" sz="3600" dirty="0">
                <a:ea typeface="宋体" panose="02010600030101010101" pitchFamily="2" charset="-122"/>
                <a:sym typeface="Microsoft Sans Serif" panose="020B0604020202020204" pitchFamily="34" charset="0"/>
              </a:rPr>
              <a:t> </a:t>
            </a:r>
            <a:endParaRPr lang="zh-CN" altLang="en-US" sz="3600" dirty="0">
              <a:ea typeface="宋体" panose="02010600030101010101" pitchFamily="2" charset="-122"/>
              <a:sym typeface="Microsoft Sans Serif" panose="020B0604020202020204" pitchFamily="34" charset="0"/>
            </a:endParaRPr>
          </a:p>
        </p:txBody>
      </p:sp>
      <p:sp>
        <p:nvSpPr>
          <p:cNvPr id="98307" name="Rectangle 6"/>
          <p:cNvSpPr/>
          <p:nvPr/>
        </p:nvSpPr>
        <p:spPr>
          <a:xfrm>
            <a:off x="533400" y="1901825"/>
            <a:ext cx="7999413" cy="37846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④劳动模范型</a:t>
            </a:r>
            <a:r>
              <a:rPr lang="zh-CN" altLang="en-US" sz="3600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</a:t>
            </a:r>
            <a:br>
              <a:rPr lang="zh-CN" altLang="en-US" sz="36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</a:br>
            <a:r>
              <a:rPr lang="zh-CN" altLang="en-US" sz="36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              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勤恳务实缺乏领导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)</a:t>
            </a:r>
            <a:endParaRPr lang="zh-CN" altLang="en-US" b="1" dirty="0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     劳动模范型的班组长一般在工作中细致、严守规章制度、以身作则、言传身教，但却不适合担任领导工作。劳动模范型的班组长会被下属指挥得团团转，常常感叹自己是“两眼一睁，忙到熄灯”，其结果是你把你的时间交给了下级，下级却把责任交给了你，成了名副其实的反授权。因此，对这部分人如果不进行管理能力方面的培训是很难胜任领导工作的。</a:t>
            </a:r>
            <a:r>
              <a:rPr lang="zh-CN" altLang="en-US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</a:t>
            </a:r>
            <a:endParaRPr lang="zh-CN" altLang="en-US" dirty="0">
              <a:solidFill>
                <a:srgbClr val="6633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sp>
        <p:nvSpPr>
          <p:cNvPr id="98309" name="箭头: 右 1"/>
          <p:cNvSpPr/>
          <p:nvPr/>
        </p:nvSpPr>
        <p:spPr>
          <a:xfrm>
            <a:off x="1089343" y="2546668"/>
            <a:ext cx="1511300" cy="431800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班组长的管理水平类型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/>
          <p:nvPr/>
        </p:nvSpPr>
        <p:spPr>
          <a:xfrm>
            <a:off x="0" y="3352800"/>
            <a:ext cx="8915400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3600" b="1" dirty="0">
                <a:ea typeface="宋体" panose="02010600030101010101" pitchFamily="2" charset="-122"/>
                <a:sym typeface="Microsoft Sans Serif" panose="020B0604020202020204" pitchFamily="34" charset="0"/>
              </a:rPr>
              <a:t>   </a:t>
            </a:r>
            <a:r>
              <a:rPr lang="zh-CN" altLang="en-US" sz="3600" dirty="0">
                <a:ea typeface="宋体" panose="02010600030101010101" pitchFamily="2" charset="-122"/>
                <a:sym typeface="Microsoft Sans Serif" panose="020B0604020202020204" pitchFamily="34" charset="0"/>
              </a:rPr>
              <a:t> </a:t>
            </a:r>
            <a:endParaRPr lang="zh-CN" altLang="en-US" sz="3600" dirty="0">
              <a:ea typeface="宋体" panose="02010600030101010101" pitchFamily="2" charset="-122"/>
              <a:sym typeface="Microsoft Sans Serif" panose="020B0604020202020204" pitchFamily="34" charset="0"/>
            </a:endParaRPr>
          </a:p>
        </p:txBody>
      </p:sp>
      <p:sp>
        <p:nvSpPr>
          <p:cNvPr id="99331" name="Rectangle 6"/>
          <p:cNvSpPr/>
          <p:nvPr/>
        </p:nvSpPr>
        <p:spPr>
          <a:xfrm>
            <a:off x="536575" y="2196783"/>
            <a:ext cx="8070850" cy="32613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⑤哥们义气型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</a:t>
            </a:r>
            <a:br>
              <a:rPr lang="zh-CN" altLang="en-US" sz="36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</a:br>
            <a:r>
              <a:rPr lang="zh-CN" altLang="en-US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                   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感情用事缺乏原则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)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</a:t>
            </a:r>
            <a:endParaRPr lang="zh-CN" altLang="en-US" sz="1800" b="1" dirty="0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      </a:t>
            </a:r>
            <a:r>
              <a:rPr lang="zh-CN" altLang="en-US" b="1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擅长树立权威，组织能力强，讲哥们义气，对待班组成员常常是称兄道弟，像哥们儿一样，在工作中自然也容易感情、意气用事，缺乏原则性。实际上早已把自己混同于非正式团体的小头目了，如果不从哥们义气中解脱出来，这班组长就做不成了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sp>
        <p:nvSpPr>
          <p:cNvPr id="99333" name="箭头: 右 5"/>
          <p:cNvSpPr/>
          <p:nvPr/>
        </p:nvSpPr>
        <p:spPr>
          <a:xfrm>
            <a:off x="883603" y="2774315"/>
            <a:ext cx="1512887" cy="431800"/>
          </a:xfrm>
          <a:prstGeom prst="rightArrow">
            <a:avLst>
              <a:gd name="adj1" fmla="val 50000"/>
              <a:gd name="adj2" fmla="val 5005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班组长的管理水平类型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/>
          <p:nvPr/>
        </p:nvSpPr>
        <p:spPr>
          <a:xfrm>
            <a:off x="0" y="3352800"/>
            <a:ext cx="8915400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3600" b="1" dirty="0">
                <a:ea typeface="宋体" panose="02010600030101010101" pitchFamily="2" charset="-122"/>
                <a:sym typeface="Microsoft Sans Serif" panose="020B0604020202020204" pitchFamily="34" charset="0"/>
              </a:rPr>
              <a:t>   </a:t>
            </a:r>
            <a:r>
              <a:rPr lang="zh-CN" altLang="en-US" sz="3600" dirty="0">
                <a:ea typeface="宋体" panose="02010600030101010101" pitchFamily="2" charset="-122"/>
                <a:sym typeface="Microsoft Sans Serif" panose="020B0604020202020204" pitchFamily="34" charset="0"/>
              </a:rPr>
              <a:t> </a:t>
            </a:r>
            <a:endParaRPr lang="zh-CN" altLang="en-US" sz="3600" dirty="0">
              <a:ea typeface="宋体" panose="02010600030101010101" pitchFamily="2" charset="-122"/>
              <a:sym typeface="Microsoft Sans Serif" panose="020B0604020202020204" pitchFamily="34" charset="0"/>
            </a:endParaRPr>
          </a:p>
        </p:txBody>
      </p:sp>
      <p:sp>
        <p:nvSpPr>
          <p:cNvPr id="100355" name="Rectangle 6"/>
          <p:cNvSpPr/>
          <p:nvPr/>
        </p:nvSpPr>
        <p:spPr>
          <a:xfrm>
            <a:off x="684213" y="2049145"/>
            <a:ext cx="7926387" cy="39693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⑥事必躬亲型</a:t>
            </a:r>
            <a:r>
              <a:rPr lang="zh-CN" altLang="en-US" sz="3600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</a:t>
            </a:r>
            <a:br>
              <a:rPr lang="zh-CN" altLang="en-US" sz="36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</a:br>
            <a:endParaRPr lang="zh-CN" altLang="en-US" sz="1600" b="1" dirty="0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         </a:t>
            </a:r>
            <a:r>
              <a:rPr lang="zh-CN" altLang="en-US" sz="2000" b="1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样样事情都要亲自去做，不相信别人，事必躬亲和以身作则不同，其结果是让你的员工变懒。你总是事事冲在前，该说的、该做的、该想的你都做了。试想，如果你总是占着驾驶座而不让别人碰方向盘的话，怎样培养新司机，又会有谁可以在你疲惫的时候给你开车呢？更重要的是，你怎么会有时间思考：这条路走对了吗？</a:t>
            </a:r>
            <a:br>
              <a:rPr lang="zh-CN" altLang="en-US" sz="2000" b="1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</a:br>
            <a:r>
              <a:rPr lang="zh-CN" altLang="en-US" sz="2000" b="1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   总之，以上</a:t>
            </a:r>
            <a:r>
              <a:rPr lang="en-US" altLang="zh-CN" sz="2000" b="1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6</a:t>
            </a:r>
            <a:r>
              <a:rPr lang="zh-CN" altLang="en-US" sz="2000" b="1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种类型的班组长由于种种原因，普遍缺乏令人满意的管理能力和处理突发事件的能力，所以导致很好的企业决策在最基层却得不到有效的贯彻和执行，严重地影响了企业的最终效益，甚至还严重地损害了企业</a:t>
            </a:r>
            <a:endParaRPr lang="zh-CN" altLang="en-US" sz="2000" b="1" dirty="0">
              <a:solidFill>
                <a:srgbClr val="6633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的良好形象。 </a:t>
            </a:r>
            <a:endParaRPr lang="zh-CN" altLang="en-US" sz="2000" b="1" dirty="0">
              <a:solidFill>
                <a:srgbClr val="6633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班组长的管理水平类型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/>
          <p:nvPr/>
        </p:nvSpPr>
        <p:spPr>
          <a:xfrm>
            <a:off x="0" y="3352800"/>
            <a:ext cx="8915400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3600" b="1" dirty="0">
                <a:ea typeface="宋体" panose="02010600030101010101" pitchFamily="2" charset="-122"/>
                <a:sym typeface="Microsoft Sans Serif" panose="020B0604020202020204" pitchFamily="34" charset="0"/>
              </a:rPr>
              <a:t>   </a:t>
            </a:r>
            <a:r>
              <a:rPr lang="zh-CN" altLang="en-US" sz="3600" dirty="0">
                <a:ea typeface="宋体" panose="02010600030101010101" pitchFamily="2" charset="-122"/>
                <a:sym typeface="Microsoft Sans Serif" panose="020B0604020202020204" pitchFamily="34" charset="0"/>
              </a:rPr>
              <a:t> </a:t>
            </a:r>
            <a:endParaRPr lang="zh-CN" altLang="en-US" sz="3600" dirty="0">
              <a:ea typeface="宋体" panose="02010600030101010101" pitchFamily="2" charset="-122"/>
              <a:sym typeface="Microsoft Sans Serif" panose="020B0604020202020204" pitchFamily="34" charset="0"/>
            </a:endParaRPr>
          </a:p>
        </p:txBody>
      </p:sp>
      <p:sp>
        <p:nvSpPr>
          <p:cNvPr id="101379" name="Rectangle 6"/>
          <p:cNvSpPr/>
          <p:nvPr/>
        </p:nvSpPr>
        <p:spPr>
          <a:xfrm>
            <a:off x="533400" y="1838643"/>
            <a:ext cx="8077200" cy="42157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⑦外科医生型</a:t>
            </a:r>
            <a:r>
              <a:rPr lang="zh-CN" altLang="en-US" sz="3600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</a:t>
            </a:r>
            <a:br>
              <a:rPr lang="zh-CN" altLang="en-US" sz="3600" b="1" dirty="0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</a:br>
            <a:endParaRPr lang="zh-CN" altLang="en-US" sz="1600" b="1" dirty="0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         </a:t>
            </a:r>
            <a:r>
              <a:rPr lang="zh-CN" altLang="en-US" b="1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这种班组长在进行管理的时候就如外科医生一样，管理得有条不紊，工作有重点，团队配合默契、交接清楚、全神贯注，而且能抓住重点。在团队里，有时不需要语言，一个眼神、一声咳嗽，都知道彼此如何配合。这种班组长是最好的领导型主管。</a:t>
            </a:r>
            <a:br>
              <a:rPr lang="zh-CN" altLang="en-US" b="1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</a:br>
            <a:r>
              <a:rPr lang="zh-CN" altLang="en-US" b="1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  大家仔细想想，在自己的身边会发现这几类班组长的原型。要知道，好的管理者需要修炼很多方面。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一流的管理者用别人的脑子，二流的管理者用别人的力气，三流的管理者用自己的力气。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班组长的管理水平类型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8"/>
          <p:cNvSpPr txBox="1"/>
          <p:nvPr/>
        </p:nvSpPr>
        <p:spPr>
          <a:xfrm>
            <a:off x="1553845" y="2618105"/>
            <a:ext cx="710247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班组安全管理经验</a:t>
            </a:r>
            <a:r>
              <a:rPr 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sz="4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252" y="5556965"/>
            <a:ext cx="9143498" cy="1304703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280"/>
          </a:p>
        </p:txBody>
      </p:sp>
      <p:sp>
        <p:nvSpPr>
          <p:cNvPr id="7" name="Freeform 7"/>
          <p:cNvSpPr/>
          <p:nvPr/>
        </p:nvSpPr>
        <p:spPr bwMode="auto">
          <a:xfrm>
            <a:off x="252" y="5365379"/>
            <a:ext cx="9143498" cy="421701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28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灯片编号占位符 1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>
              <a:spcBef>
                <a:spcPct val="0"/>
              </a:spcBef>
              <a:buNone/>
            </a:pPr>
            <a:fld id="{9A0DB2DC-4C9A-4742-B13C-FB6460FD3503}" type="slidenum">
              <a:rPr lang="en-US" altLang="zh-CN" sz="1000" dirty="0">
                <a:ea typeface="黑体" panose="02010609060101010101" pitchFamily="49" charset="-122"/>
              </a:rPr>
            </a:fld>
            <a:endParaRPr lang="en-US" altLang="zh-CN" sz="1000" dirty="0">
              <a:ea typeface="黑体" panose="02010609060101010101" pitchFamily="49" charset="-122"/>
            </a:endParaRPr>
          </a:p>
        </p:txBody>
      </p:sp>
      <p:sp>
        <p:nvSpPr>
          <p:cNvPr id="104452" name="Rectangle 3"/>
          <p:cNvSpPr/>
          <p:nvPr/>
        </p:nvSpPr>
        <p:spPr>
          <a:xfrm>
            <a:off x="179388" y="1524000"/>
            <a:ext cx="8736012" cy="4876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365125" lvl="0" indent="-255270" defTabSz="914400" eaLnBrk="1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  对于一名班组长而言，根据其定位，要求关注现场工作中的每一个环节，绝不能有丝毫的疏忽，否则就可能造成某种失误、事故，甚至出现重大的事故。因此，班组长在管理中必须要遵循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“管理无小事”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的原则。做到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班前布置，中间控制，事后检查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。班前要对员工们进行工作布置和重点讲明注意事项，中间要对班组安全生产进行恰当的及时控制，事后还要进行检查和总结经验。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5125" lvl="0" indent="-255270" defTabSz="914400" eaLnBrk="1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不某全局者，不足谋一域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管理无小事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4978400" cy="5140325"/>
          </a:xfrm>
        </p:spPr>
        <p:txBody>
          <a:bodyPr vert="horz" wrap="square" lIns="91440" tIns="45720" rIns="91440" bIns="45720" anchor="t"/>
          <a:lstStyle/>
          <a:p>
            <a:pPr marL="0" indent="628650" eaLnBrk="1" hangingPunct="1">
              <a:buNone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的安全工作和班组长有很大关系，班组长是否具有较强的安全意识，是否具有丰富的安全管理知识等都影响到班组的安全生产状况。班组长做为班组安全生产管理的第一责任人，作为“兵头将尾”，对控制事故发生起着非常重要的作用。如果班组长管理不善，或责任心不强，对违章违纪听之任之，发生事故的概率将大大增加。</a:t>
            </a:r>
            <a:b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俗话说：管人先管己，打铁还需自身硬！</a:t>
            </a:r>
            <a:endParaRPr lang="en-US" altLang="zh-CN" sz="2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628650" eaLnBrk="1" hangingPunct="1">
              <a:buNone/>
            </a:pPr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如何做？</a:t>
            </a:r>
            <a:endParaRPr lang="zh-CN" altLang="en-US" sz="2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628650" eaLnBrk="1" hangingPunct="1">
              <a:buFont typeface="Wingdings" panose="05000000000000000000" pitchFamily="2" charset="2"/>
              <a:buNone/>
            </a:pPr>
            <a:endParaRPr lang="zh-CN" altLang="en-US" sz="2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Picture 2" descr="C:\Documents and Settings\Teliss_Tong\My Documents\！PPT图片及版面资源\06-PPT精选插图\09-手势\赞美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53088" y="1827213"/>
            <a:ext cx="3033713" cy="453707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班组长管理—了解班组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435975" cy="4525963"/>
          </a:xfrm>
        </p:spPr>
        <p:txBody>
          <a:bodyPr vert="horz" wrap="square" lIns="91440" tIns="45720" rIns="91440" bIns="45720" anchor="t"/>
          <a:lstStyle/>
          <a:p>
            <a:pPr>
              <a:buNone/>
            </a:pP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endParaRPr lang="en-US" altLang="zh-CN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endParaRPr lang="en-US" altLang="zh-CN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endParaRPr lang="en-US" altLang="zh-CN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endParaRPr lang="en-US" altLang="zh-CN" sz="32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endParaRPr lang="en-US" altLang="zh-CN" sz="32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管得宽、管得细、管得直接、管得具体</a:t>
            </a: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7523" name="Rectangle 8"/>
          <p:cNvSpPr/>
          <p:nvPr/>
        </p:nvSpPr>
        <p:spPr>
          <a:xfrm>
            <a:off x="1116013" y="1600200"/>
            <a:ext cx="7056437" cy="588963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0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腿 勤、口 勤、手 勤、眼 勤、脑 勤</a:t>
            </a:r>
            <a:endParaRPr lang="zh-CN" altLang="en-US" sz="3200" b="1" dirty="0">
              <a:solidFill>
                <a:srgbClr val="0033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7524" name="Rectangle 9"/>
          <p:cNvSpPr/>
          <p:nvPr/>
        </p:nvSpPr>
        <p:spPr>
          <a:xfrm>
            <a:off x="1116013" y="2840038"/>
            <a:ext cx="7056437" cy="588962"/>
          </a:xfrm>
          <a:prstGeom prst="rect">
            <a:avLst/>
          </a:prstGeom>
          <a:blipFill rotWithShape="1">
            <a:blip r:embed="rId2"/>
          </a:blip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多走动、多看、多问、多听、多思考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526" name="Rectangle 4"/>
          <p:cNvSpPr/>
          <p:nvPr/>
        </p:nvSpPr>
        <p:spPr>
          <a:xfrm>
            <a:off x="1435100" y="4079875"/>
            <a:ext cx="6480175" cy="7921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上面千条线，下面一根针，针头是关键”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班组长管理的特点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060488" y="2620600"/>
            <a:ext cx="2715517" cy="330049"/>
            <a:chOff x="1345943" y="2241701"/>
            <a:chExt cx="2715517" cy="330049"/>
          </a:xfrm>
          <a:solidFill>
            <a:srgbClr val="70D6D5"/>
          </a:solidFill>
        </p:grpSpPr>
        <p:cxnSp>
          <p:nvCxnSpPr>
            <p:cNvPr id="26" name="直接连接符 25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 cap="flat" cmpd="sng" algn="ctr">
              <a:solidFill>
                <a:srgbClr val="70D6D5"/>
              </a:solidFill>
              <a:prstDash val="solid"/>
            </a:ln>
            <a:effectLst/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 cap="flat" cmpd="sng" algn="ctr">
              <a:solidFill>
                <a:srgbClr val="70D6D5"/>
              </a:solidFill>
              <a:prstDash val="solid"/>
            </a:ln>
            <a:effectLst/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 w="25400" cap="flat" cmpd="sng" algn="ctr">
              <a:solidFill>
                <a:srgbClr val="70D6D5"/>
              </a:solidFill>
              <a:prstDash val="solid"/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20402"/>
                </a:solidFill>
                <a:effectLst/>
                <a:uLnTx/>
                <a:uFillTx/>
                <a:latin typeface="方正兰亭细黑_GBK" panose="02000000000000000000" charset="-122"/>
                <a:ea typeface="方正兰亭细黑_GBK" panose="02000000000000000000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V="1">
            <a:off x="1039804" y="4576834"/>
            <a:ext cx="2715517" cy="330049"/>
            <a:chOff x="1345943" y="2241701"/>
            <a:chExt cx="2715517" cy="330049"/>
          </a:xfrm>
          <a:solidFill>
            <a:srgbClr val="70D6D5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 cap="flat" cmpd="sng" algn="ctr">
              <a:solidFill>
                <a:srgbClr val="70D6D5"/>
              </a:solidFill>
              <a:prstDash val="solid"/>
            </a:ln>
            <a:effectLst/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 cap="flat" cmpd="sng" algn="ctr">
              <a:solidFill>
                <a:srgbClr val="70D6D5"/>
              </a:solidFill>
              <a:prstDash val="solid"/>
            </a:ln>
            <a:effectLst/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 w="25400" cap="flat" cmpd="sng" algn="ctr">
              <a:solidFill>
                <a:srgbClr val="70D6D5"/>
              </a:solidFill>
              <a:prstDash val="solid"/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20402"/>
                </a:solidFill>
                <a:effectLst/>
                <a:uLnTx/>
                <a:uFillTx/>
                <a:latin typeface="方正兰亭细黑_GBK" panose="02000000000000000000" charset="-122"/>
                <a:ea typeface="方正兰亭细黑_GBK" panose="02000000000000000000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5451418" y="2665410"/>
            <a:ext cx="2715517" cy="330049"/>
            <a:chOff x="1345943" y="2241701"/>
            <a:chExt cx="2715517" cy="330049"/>
          </a:xfrm>
          <a:solidFill>
            <a:srgbClr val="70D6D5"/>
          </a:solidFill>
        </p:grpSpPr>
        <p:cxnSp>
          <p:nvCxnSpPr>
            <p:cNvPr id="51" name="直接连接符 50"/>
            <p:cNvCxnSpPr/>
            <p:nvPr/>
          </p:nvCxnSpPr>
          <p:spPr>
            <a:xfrm>
              <a:off x="1353344" y="2252909"/>
              <a:ext cx="2278171" cy="0"/>
            </a:xfrm>
            <a:prstGeom prst="line">
              <a:avLst/>
            </a:prstGeom>
            <a:grpFill/>
            <a:ln w="15875" cap="flat" cmpd="sng" algn="ctr">
              <a:solidFill>
                <a:srgbClr val="70D6D5"/>
              </a:solidFill>
              <a:prstDash val="solid"/>
            </a:ln>
            <a:effectLst/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 cap="flat" cmpd="sng" algn="ctr">
              <a:solidFill>
                <a:srgbClr val="70D6D5"/>
              </a:solidFill>
              <a:prstDash val="solid"/>
            </a:ln>
            <a:effectLst/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sp>
          <p:nvSpPr>
            <p:cNvPr id="53" name="椭圆 52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 w="25400" cap="flat" cmpd="sng" algn="ctr">
              <a:solidFill>
                <a:srgbClr val="70D6D5"/>
              </a:solidFill>
              <a:prstDash val="solid"/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20402"/>
                </a:solidFill>
                <a:effectLst/>
                <a:uLnTx/>
                <a:uFillTx/>
                <a:latin typeface="方正兰亭细黑_GBK" panose="02000000000000000000" charset="-122"/>
                <a:ea typeface="方正兰亭细黑_GBK" panose="02000000000000000000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5260918" y="5022633"/>
            <a:ext cx="2715517" cy="330049"/>
            <a:chOff x="1345943" y="2241701"/>
            <a:chExt cx="2715517" cy="330049"/>
          </a:xfrm>
          <a:solidFill>
            <a:srgbClr val="70D6D5"/>
          </a:solidFill>
        </p:grpSpPr>
        <p:cxnSp>
          <p:nvCxnSpPr>
            <p:cNvPr id="3" name="直接连接符 2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 cap="flat" cmpd="sng" algn="ctr">
              <a:solidFill>
                <a:srgbClr val="70D6D5"/>
              </a:solidFill>
              <a:prstDash val="solid"/>
            </a:ln>
            <a:effectLst/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 cap="flat" cmpd="sng" algn="ctr">
              <a:solidFill>
                <a:srgbClr val="70D6D5"/>
              </a:solidFill>
              <a:prstDash val="solid"/>
            </a:ln>
            <a:effectLst/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sp>
          <p:nvSpPr>
            <p:cNvPr id="59" name="椭圆 58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 w="25400" cap="flat" cmpd="sng" algn="ctr">
              <a:solidFill>
                <a:srgbClr val="70D6D5"/>
              </a:solidFill>
              <a:prstDash val="solid"/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20402"/>
                </a:solidFill>
                <a:effectLst/>
                <a:uLnTx/>
                <a:uFillTx/>
                <a:latin typeface="方正兰亭细黑_GBK" panose="02000000000000000000" charset="-122"/>
                <a:ea typeface="方正兰亭细黑_GBK" panose="02000000000000000000" charset="-122"/>
                <a:cs typeface="+mn-cs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060486" y="3785977"/>
            <a:ext cx="2402531" cy="45719"/>
            <a:chOff x="1016944" y="2963562"/>
            <a:chExt cx="2402531" cy="45719"/>
          </a:xfrm>
          <a:solidFill>
            <a:srgbClr val="70D6D5"/>
          </a:solidFill>
        </p:grpSpPr>
        <p:cxnSp>
          <p:nvCxnSpPr>
            <p:cNvPr id="61" name="直接连接符 60"/>
            <p:cNvCxnSpPr/>
            <p:nvPr/>
          </p:nvCxnSpPr>
          <p:spPr>
            <a:xfrm>
              <a:off x="1024345" y="2987595"/>
              <a:ext cx="2395130" cy="0"/>
            </a:xfrm>
            <a:prstGeom prst="line">
              <a:avLst/>
            </a:prstGeom>
            <a:grpFill/>
            <a:ln w="15875" cap="flat" cmpd="sng" algn="ctr">
              <a:solidFill>
                <a:srgbClr val="70D6D5"/>
              </a:solidFill>
              <a:prstDash val="solid"/>
            </a:ln>
            <a:effectLst/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sp>
          <p:nvSpPr>
            <p:cNvPr id="62" name="椭圆 61"/>
            <p:cNvSpPr/>
            <p:nvPr/>
          </p:nvSpPr>
          <p:spPr>
            <a:xfrm flipV="1">
              <a:off x="1016944" y="2963562"/>
              <a:ext cx="45719" cy="45719"/>
            </a:xfrm>
            <a:prstGeom prst="ellipse">
              <a:avLst/>
            </a:prstGeom>
            <a:grpFill/>
            <a:ln w="25400" cap="flat" cmpd="sng" algn="ctr">
              <a:solidFill>
                <a:srgbClr val="70D6D5"/>
              </a:solidFill>
              <a:prstDash val="solid"/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20402"/>
                </a:solidFill>
                <a:effectLst/>
                <a:uLnTx/>
                <a:uFillTx/>
                <a:latin typeface="方正兰亭细黑_GBK" panose="02000000000000000000" charset="-122"/>
                <a:ea typeface="方正兰亭细黑_GBK" panose="02000000000000000000" charset="-122"/>
                <a:cs typeface="+mn-cs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 flipH="1">
            <a:off x="5764405" y="3790585"/>
            <a:ext cx="2402531" cy="45719"/>
            <a:chOff x="1016944" y="2963562"/>
            <a:chExt cx="2402531" cy="45719"/>
          </a:xfrm>
          <a:solidFill>
            <a:srgbClr val="70D6D5"/>
          </a:solidFill>
        </p:grpSpPr>
        <p:cxnSp>
          <p:nvCxnSpPr>
            <p:cNvPr id="64" name="直接连接符 63"/>
            <p:cNvCxnSpPr/>
            <p:nvPr/>
          </p:nvCxnSpPr>
          <p:spPr>
            <a:xfrm>
              <a:off x="1024345" y="2987595"/>
              <a:ext cx="2395130" cy="0"/>
            </a:xfrm>
            <a:prstGeom prst="line">
              <a:avLst/>
            </a:prstGeom>
            <a:grpFill/>
            <a:ln w="15875" cap="flat" cmpd="sng" algn="ctr">
              <a:solidFill>
                <a:srgbClr val="70D6D5"/>
              </a:solidFill>
              <a:prstDash val="solid"/>
            </a:ln>
            <a:effectLst/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sp>
          <p:nvSpPr>
            <p:cNvPr id="65" name="椭圆 64"/>
            <p:cNvSpPr/>
            <p:nvPr/>
          </p:nvSpPr>
          <p:spPr>
            <a:xfrm flipV="1">
              <a:off x="1016944" y="2963562"/>
              <a:ext cx="45719" cy="45719"/>
            </a:xfrm>
            <a:prstGeom prst="ellipse">
              <a:avLst/>
            </a:prstGeom>
            <a:grpFill/>
            <a:ln w="25400" cap="flat" cmpd="sng" algn="ctr">
              <a:solidFill>
                <a:srgbClr val="70D6D5"/>
              </a:solidFill>
              <a:prstDash val="solid"/>
            </a:ln>
            <a:effectLst/>
          </p:spPr>
          <p:style>
            <a:lnRef idx="2">
              <a:srgbClr val="4F81BD">
                <a:shade val="50000"/>
              </a:srgbClr>
            </a:lnRef>
            <a:fillRef idx="1">
              <a:srgbClr val="4F81BD"/>
            </a:fillRef>
            <a:effectRef idx="0">
              <a:srgbClr val="4F81BD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20402"/>
                </a:solidFill>
                <a:effectLst/>
                <a:uLnTx/>
                <a:uFillTx/>
                <a:latin typeface="方正兰亭细黑_GBK" panose="02000000000000000000" charset="-122"/>
                <a:ea typeface="方正兰亭细黑_GBK" panose="02000000000000000000" charset="-122"/>
                <a:cs typeface="+mn-cs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104900" y="2227263"/>
            <a:ext cx="1665288" cy="346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50" b="1" i="0" u="none" strike="noStrike" kern="1200" cap="none" spc="0" normalizeH="0" baseline="0" noProof="0" dirty="0">
                <a:ln>
                  <a:noFill/>
                </a:ln>
                <a:solidFill>
                  <a:srgbClr val="27538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董事长、总经理</a:t>
            </a:r>
            <a:endParaRPr kumimoji="0" lang="zh-CN" altLang="zh-CN" sz="1650" b="1" i="0" u="none" strike="noStrike" kern="1200" cap="none" spc="0" normalizeH="0" baseline="0" noProof="0" dirty="0">
              <a:ln>
                <a:noFill/>
              </a:ln>
              <a:solidFill>
                <a:srgbClr val="27538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04900" y="3351213"/>
            <a:ext cx="1030288" cy="346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50" b="1" i="0" u="none" strike="noStrike" kern="1200" cap="none" spc="0" normalizeH="0" baseline="0" noProof="0" dirty="0">
                <a:ln>
                  <a:noFill/>
                </a:ln>
                <a:solidFill>
                  <a:srgbClr val="27538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分管副总</a:t>
            </a:r>
            <a:endParaRPr kumimoji="0" lang="zh-CN" altLang="zh-CN" sz="1650" b="1" i="0" u="none" strike="noStrike" kern="1200" cap="none" spc="0" normalizeH="0" baseline="0" noProof="0" dirty="0">
              <a:ln>
                <a:noFill/>
              </a:ln>
              <a:solidFill>
                <a:srgbClr val="27538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98550" y="4533900"/>
            <a:ext cx="606425" cy="346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27538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总监</a:t>
            </a:r>
            <a:endParaRPr kumimoji="0" lang="zh-CN" altLang="zh-CN" sz="1650" b="1" i="0" u="none" strike="noStrike" kern="1200" cap="none" spc="0" normalizeH="0" baseline="0" noProof="0" dirty="0">
              <a:ln>
                <a:noFill/>
              </a:ln>
              <a:solidFill>
                <a:srgbClr val="27538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73875" y="2284413"/>
            <a:ext cx="1030288" cy="346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50" b="1" i="0" u="none" strike="noStrike" kern="1200" cap="none" spc="0" normalizeH="0" baseline="0" noProof="0" dirty="0">
                <a:ln>
                  <a:noFill/>
                </a:ln>
                <a:solidFill>
                  <a:srgbClr val="27538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部门经理</a:t>
            </a:r>
            <a:endParaRPr kumimoji="0" lang="zh-CN" altLang="zh-CN" sz="1650" b="1" i="0" u="none" strike="noStrike" kern="1200" cap="none" spc="0" normalizeH="0" baseline="0" noProof="0" dirty="0">
              <a:ln>
                <a:noFill/>
              </a:ln>
              <a:solidFill>
                <a:srgbClr val="27538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08800" y="3351213"/>
            <a:ext cx="1031875" cy="346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50" b="1" i="0" u="none" strike="noStrike" kern="1200" cap="none" spc="0" normalizeH="0" baseline="0" noProof="0" dirty="0">
                <a:ln>
                  <a:noFill/>
                </a:ln>
                <a:solidFill>
                  <a:srgbClr val="27538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车间主管</a:t>
            </a:r>
            <a:endParaRPr kumimoji="0" lang="zh-CN" altLang="zh-CN" sz="1650" b="1" i="0" u="none" strike="noStrike" kern="1200" cap="none" spc="0" normalizeH="0" baseline="0" noProof="0" dirty="0">
              <a:ln>
                <a:noFill/>
              </a:ln>
              <a:solidFill>
                <a:srgbClr val="27538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100888" y="4914900"/>
            <a:ext cx="820738" cy="346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50" b="1" i="0" u="none" strike="noStrike" kern="1200" cap="none" spc="0" normalizeH="0" baseline="0" noProof="0" dirty="0">
                <a:ln>
                  <a:noFill/>
                </a:ln>
                <a:solidFill>
                  <a:srgbClr val="27538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班组长</a:t>
            </a:r>
            <a:endParaRPr kumimoji="0" lang="zh-CN" altLang="zh-CN" sz="1650" b="1" i="0" u="none" strike="noStrike" kern="1200" cap="none" spc="0" normalizeH="0" baseline="0" noProof="0" dirty="0">
              <a:ln>
                <a:noFill/>
              </a:ln>
              <a:solidFill>
                <a:srgbClr val="27538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8558" name="组合 3"/>
          <p:cNvGrpSpPr/>
          <p:nvPr/>
        </p:nvGrpSpPr>
        <p:grpSpPr>
          <a:xfrm>
            <a:off x="2676525" y="1992313"/>
            <a:ext cx="3562350" cy="3632200"/>
            <a:chOff x="4935" y="2003"/>
            <a:chExt cx="4820" cy="4915"/>
          </a:xfrm>
        </p:grpSpPr>
        <p:grpSp>
          <p:nvGrpSpPr>
            <p:cNvPr id="108561" name="组合 17"/>
            <p:cNvGrpSpPr/>
            <p:nvPr/>
          </p:nvGrpSpPr>
          <p:grpSpPr>
            <a:xfrm>
              <a:off x="6108" y="2003"/>
              <a:ext cx="1665" cy="1665"/>
              <a:chOff x="4927947" y="1556792"/>
              <a:chExt cx="1411287" cy="1411288"/>
            </a:xfrm>
          </p:grpSpPr>
          <p:sp>
            <p:nvSpPr>
              <p:cNvPr id="108579" name="Oval 5"/>
              <p:cNvSpPr/>
              <p:nvPr/>
            </p:nvSpPr>
            <p:spPr>
              <a:xfrm>
                <a:off x="4927761" y="1556792"/>
                <a:ext cx="1411000" cy="1411141"/>
              </a:xfrm>
              <a:prstGeom prst="ellipse">
                <a:avLst/>
              </a:prstGeom>
              <a:solidFill>
                <a:srgbClr val="4AA8E8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en-US" alt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580" name="文本框 21"/>
              <p:cNvSpPr txBox="1"/>
              <p:nvPr/>
            </p:nvSpPr>
            <p:spPr>
              <a:xfrm>
                <a:off x="5234336" y="1828474"/>
                <a:ext cx="735011" cy="4236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>
                  <a:spcBef>
                    <a:spcPct val="0"/>
                  </a:spcBef>
                  <a:buNone/>
                </a:pPr>
                <a:r>
                  <a:rPr lang="en-US" altLang="zh-CN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</a:rPr>
                  <a:t>01</a:t>
                </a:r>
                <a:endParaRPr lang="zh-CN" altLang="en-US" sz="1800" b="1" dirty="0">
                  <a:solidFill>
                    <a:srgbClr val="FFFFFF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08562" name="组合 22"/>
            <p:cNvGrpSpPr/>
            <p:nvPr/>
          </p:nvGrpSpPr>
          <p:grpSpPr>
            <a:xfrm>
              <a:off x="7715" y="2438"/>
              <a:ext cx="1663" cy="1661"/>
              <a:chOff x="6290022" y="1926680"/>
              <a:chExt cx="1406525" cy="1404938"/>
            </a:xfrm>
          </p:grpSpPr>
          <p:sp>
            <p:nvSpPr>
              <p:cNvPr id="108577" name="Oval 6"/>
              <p:cNvSpPr/>
              <p:nvPr/>
            </p:nvSpPr>
            <p:spPr>
              <a:xfrm>
                <a:off x="6289555" y="1925775"/>
                <a:ext cx="1406113" cy="1406358"/>
              </a:xfrm>
              <a:prstGeom prst="ellipse">
                <a:avLst/>
              </a:prstGeom>
              <a:solidFill>
                <a:srgbClr val="4AA8E8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en-US" alt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578" name="文本框 24"/>
              <p:cNvSpPr txBox="1"/>
              <p:nvPr/>
            </p:nvSpPr>
            <p:spPr>
              <a:xfrm>
                <a:off x="6766189" y="2243605"/>
                <a:ext cx="735011" cy="422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>
                  <a:spcBef>
                    <a:spcPct val="0"/>
                  </a:spcBef>
                  <a:buNone/>
                </a:pPr>
                <a:r>
                  <a:rPr lang="en-US" altLang="zh-CN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</a:rPr>
                  <a:t>02</a:t>
                </a:r>
                <a:endParaRPr lang="zh-CN" altLang="en-US" sz="1800" b="1" dirty="0">
                  <a:solidFill>
                    <a:srgbClr val="FFFFFF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08563" name="组合 25"/>
            <p:cNvGrpSpPr/>
            <p:nvPr/>
          </p:nvGrpSpPr>
          <p:grpSpPr>
            <a:xfrm>
              <a:off x="8093" y="4081"/>
              <a:ext cx="1662" cy="1667"/>
              <a:chOff x="6609110" y="3317330"/>
              <a:chExt cx="1408112" cy="1409700"/>
            </a:xfrm>
          </p:grpSpPr>
          <p:sp>
            <p:nvSpPr>
              <p:cNvPr id="108575" name="Oval 10"/>
              <p:cNvSpPr/>
              <p:nvPr/>
            </p:nvSpPr>
            <p:spPr>
              <a:xfrm>
                <a:off x="6608676" y="3316717"/>
                <a:ext cx="1408546" cy="1409679"/>
              </a:xfrm>
              <a:prstGeom prst="ellipse">
                <a:avLst/>
              </a:prstGeom>
              <a:solidFill>
                <a:srgbClr val="4AA8E8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en-US" alt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576" name="文本框 27"/>
              <p:cNvSpPr txBox="1"/>
              <p:nvPr/>
            </p:nvSpPr>
            <p:spPr>
              <a:xfrm>
                <a:off x="7155210" y="3724741"/>
                <a:ext cx="735011" cy="4226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>
                  <a:spcBef>
                    <a:spcPct val="0"/>
                  </a:spcBef>
                  <a:buNone/>
                </a:pPr>
                <a:r>
                  <a:rPr lang="en-US" altLang="zh-CN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</a:rPr>
                  <a:t>03</a:t>
                </a:r>
                <a:endParaRPr lang="zh-CN" altLang="en-US" sz="1800" b="1" dirty="0">
                  <a:solidFill>
                    <a:srgbClr val="FFFFFF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08564" name="组合 28"/>
            <p:cNvGrpSpPr/>
            <p:nvPr/>
          </p:nvGrpSpPr>
          <p:grpSpPr>
            <a:xfrm>
              <a:off x="6903" y="5253"/>
              <a:ext cx="1662" cy="1665"/>
              <a:chOff x="5602635" y="4309517"/>
              <a:chExt cx="1406525" cy="1409700"/>
            </a:xfrm>
          </p:grpSpPr>
          <p:sp>
            <p:nvSpPr>
              <p:cNvPr id="108573" name="Oval 9"/>
              <p:cNvSpPr/>
              <p:nvPr/>
            </p:nvSpPr>
            <p:spPr>
              <a:xfrm>
                <a:off x="5602231" y="4309663"/>
                <a:ext cx="1406959" cy="1409554"/>
              </a:xfrm>
              <a:prstGeom prst="ellipse">
                <a:avLst/>
              </a:prstGeom>
              <a:solidFill>
                <a:srgbClr val="4AA8E8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en-US" alt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574" name="文本框 30"/>
              <p:cNvSpPr txBox="1"/>
              <p:nvPr/>
            </p:nvSpPr>
            <p:spPr>
              <a:xfrm>
                <a:off x="5955060" y="4862762"/>
                <a:ext cx="735011" cy="4231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>
                  <a:spcBef>
                    <a:spcPct val="0"/>
                  </a:spcBef>
                  <a:buNone/>
                </a:pPr>
                <a:r>
                  <a:rPr lang="en-US" altLang="zh-CN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</a:rPr>
                  <a:t>04</a:t>
                </a:r>
                <a:endParaRPr lang="zh-CN" altLang="en-US" sz="1800" b="1" dirty="0">
                  <a:solidFill>
                    <a:srgbClr val="FFFFFF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08565" name="组合 31"/>
            <p:cNvGrpSpPr/>
            <p:nvPr/>
          </p:nvGrpSpPr>
          <p:grpSpPr>
            <a:xfrm>
              <a:off x="5295" y="4858"/>
              <a:ext cx="1665" cy="1662"/>
              <a:chOff x="4240560" y="3974555"/>
              <a:chExt cx="1409700" cy="1406525"/>
            </a:xfrm>
          </p:grpSpPr>
          <p:sp>
            <p:nvSpPr>
              <p:cNvPr id="108571" name="Oval 8"/>
              <p:cNvSpPr/>
              <p:nvPr/>
            </p:nvSpPr>
            <p:spPr>
              <a:xfrm>
                <a:off x="4241284" y="3974478"/>
                <a:ext cx="1409414" cy="1407100"/>
              </a:xfrm>
              <a:prstGeom prst="ellipse">
                <a:avLst/>
              </a:prstGeom>
              <a:solidFill>
                <a:srgbClr val="4AA8E8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en-US" alt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572" name="文本框 33"/>
              <p:cNvSpPr txBox="1"/>
              <p:nvPr/>
            </p:nvSpPr>
            <p:spPr>
              <a:xfrm>
                <a:off x="4500118" y="4429592"/>
                <a:ext cx="735011" cy="4229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>
                  <a:spcBef>
                    <a:spcPct val="0"/>
                  </a:spcBef>
                  <a:buNone/>
                </a:pPr>
                <a:r>
                  <a:rPr lang="en-US" altLang="zh-CN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</a:rPr>
                  <a:t>05</a:t>
                </a:r>
                <a:endParaRPr lang="zh-CN" altLang="en-US" sz="1800" b="1" dirty="0">
                  <a:solidFill>
                    <a:srgbClr val="FFFFFF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08566" name="组合 34"/>
            <p:cNvGrpSpPr/>
            <p:nvPr/>
          </p:nvGrpSpPr>
          <p:grpSpPr>
            <a:xfrm>
              <a:off x="4935" y="3211"/>
              <a:ext cx="1665" cy="1665"/>
              <a:chOff x="3935760" y="2580730"/>
              <a:chExt cx="1409700" cy="1409700"/>
            </a:xfrm>
          </p:grpSpPr>
          <p:sp>
            <p:nvSpPr>
              <p:cNvPr id="108569" name="Oval 7"/>
              <p:cNvSpPr/>
              <p:nvPr/>
            </p:nvSpPr>
            <p:spPr>
              <a:xfrm>
                <a:off x="3935760" y="2580110"/>
                <a:ext cx="1409414" cy="1409553"/>
              </a:xfrm>
              <a:prstGeom prst="ellipse">
                <a:avLst/>
              </a:prstGeom>
              <a:solidFill>
                <a:srgbClr val="4AA8E8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en-US" alt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570" name="文本框 36"/>
              <p:cNvSpPr txBox="1"/>
              <p:nvPr/>
            </p:nvSpPr>
            <p:spPr>
              <a:xfrm>
                <a:off x="4138758" y="2985255"/>
                <a:ext cx="735011" cy="4231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>
                  <a:spcBef>
                    <a:spcPct val="0"/>
                  </a:spcBef>
                  <a:buNone/>
                </a:pPr>
                <a:r>
                  <a:rPr lang="en-US" altLang="zh-CN" sz="1800" b="1" dirty="0">
                    <a:solidFill>
                      <a:srgbClr val="FFFFFF"/>
                    </a:solidFill>
                    <a:latin typeface="微软雅黑" panose="020B0503020204020204" pitchFamily="34" charset="-122"/>
                  </a:rPr>
                  <a:t>06</a:t>
                </a:r>
                <a:endParaRPr lang="zh-CN" altLang="en-US" sz="1800" b="1" dirty="0">
                  <a:solidFill>
                    <a:srgbClr val="FFFFFF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08567" name="Oval 11"/>
            <p:cNvSpPr/>
            <p:nvPr/>
          </p:nvSpPr>
          <p:spPr>
            <a:xfrm>
              <a:off x="6015" y="3099"/>
              <a:ext cx="2724" cy="2722"/>
            </a:xfrm>
            <a:prstGeom prst="ellipse">
              <a:avLst/>
            </a:prstGeom>
            <a:solidFill>
              <a:srgbClr val="FDFAEB"/>
            </a:solidFill>
            <a:ln w="9525">
              <a:noFill/>
            </a:ln>
          </p:spPr>
          <p:txBody>
            <a:bodyPr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en-US" altLang="en-US" sz="1000" dirty="0">
                <a:solidFill>
                  <a:srgbClr val="000000"/>
                </a:solidFill>
              </a:endParaRPr>
            </a:p>
          </p:txBody>
        </p:sp>
        <p:pic>
          <p:nvPicPr>
            <p:cNvPr id="108568" name="图片 7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274" y="3403"/>
              <a:ext cx="1333" cy="209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4133850" y="3484563"/>
            <a:ext cx="1570038" cy="804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500" b="1" dirty="0">
                <a:solidFill>
                  <a:srgbClr val="002060"/>
                </a:solidFill>
                <a:latin typeface="微软雅黑" panose="020B0503020204020204" pitchFamily="34" charset="-122"/>
              </a:rPr>
              <a:t>安全领导力</a:t>
            </a:r>
            <a:endParaRPr lang="zh-CN" altLang="en-US" sz="1500" b="1" dirty="0">
              <a:solidFill>
                <a:srgbClr val="002060"/>
              </a:solidFill>
              <a:latin typeface="微软雅黑" panose="020B0503020204020204" pitchFamily="34" charset="-122"/>
            </a:endParaRPr>
          </a:p>
          <a:p>
            <a:pPr marL="0" lvl="0" indent="0" algn="ctr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</a:rPr>
              <a:t>不仅是一把手</a:t>
            </a:r>
            <a:endPara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班组长管理--关于领导力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0" y="2325688"/>
            <a:ext cx="1571625" cy="329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19075" y="1627188"/>
            <a:ext cx="70167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defTabSz="914400" eaLnBrk="1" hangingPunct="1">
              <a:spcBef>
                <a:spcPct val="0"/>
              </a:spcBef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上级骂、下属怨，生产现场忙得脚朝天，现场管理依然乱糟糟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defTabSz="914400" eaLnBrk="1" hangingPunct="1">
              <a:spcBef>
                <a:spcPct val="0"/>
              </a:spcBef>
              <a:buAutoNum type="arabicPeriod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defTabSz="914400" eaLnBrk="1" hangingPunct="1">
              <a:spcBef>
                <a:spcPct val="0"/>
              </a:spcBef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任务完不成找我，员工有情绪找我，效率、质量搞不好也找我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defTabSz="914400" eaLnBrk="1" hangingPunct="1">
              <a:spcBef>
                <a:spcPct val="0"/>
              </a:spcBef>
              <a:buAutoNum type="arabicPeriod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defTabSz="914400" eaLnBrk="1" hangingPunct="1">
              <a:spcBef>
                <a:spcPct val="0"/>
              </a:spcBef>
              <a:buAutoNum type="arabicPeriod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手下一管就是几十号人，做事行，管人、带人，让这群人顺顺畅畅完成工作可就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defTabSz="914400" eaLnBrk="1" hangingPunct="1">
              <a:spcBef>
                <a:spcPct val="0"/>
              </a:spcBef>
              <a:buAutoNum type="arabicPeriod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defTabSz="914400" eaLnBrk="1" hangingPunct="1">
              <a:spcBef>
                <a:spcPct val="0"/>
              </a:spcBef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任务变化频繁，会这个，不会那个，人一堆，岗位却常常缺人手，怎么办？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defTabSz="914400" eaLnBrk="1" hangingPunct="1">
              <a:spcBef>
                <a:spcPct val="0"/>
              </a:spcBef>
              <a:buAutoNum type="arabicPeriod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defTabSz="914400" eaLnBrk="1" hangingPunct="1">
              <a:spcBef>
                <a:spcPct val="0"/>
              </a:spcBef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大错不犯，小错不断，员工老是违反纪律，怎么让员工改正？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defTabSz="914400" eaLnBrk="1" hangingPunct="1">
              <a:spcBef>
                <a:spcPct val="0"/>
              </a:spcBef>
              <a:buAutoNum type="arabicPeriod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defTabSz="914400" eaLnBrk="1" hangingPunct="1">
              <a:spcBef>
                <a:spcPct val="0"/>
              </a:spcBef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表现不好，说他几句，表面应承，后面跟你对着干，怎么让员工接受主管意见？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defTabSz="914400" eaLnBrk="1" hangingPunct="1">
              <a:spcBef>
                <a:spcPct val="0"/>
              </a:spcBef>
              <a:buAutoNum type="arabicPeriod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defTabSz="914400" eaLnBrk="1" hangingPunct="1">
              <a:spcBef>
                <a:spcPct val="0"/>
              </a:spcBef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我们基层管理人员既决定不了员工薪水，也决定不了公司的环境，怎么激励手下这些人？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defTabSz="914400" eaLnBrk="1" hangingPunct="1">
              <a:spcBef>
                <a:spcPct val="0"/>
              </a:spcBef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>
            <p:ph type="title"/>
          </p:nvPr>
        </p:nvSpPr>
        <p:spPr>
          <a:xfrm>
            <a:off x="463550" y="412115"/>
            <a:ext cx="3482340" cy="446405"/>
          </a:xfrm>
          <a:prstGeom prst="roundRect">
            <a:avLst>
              <a:gd name="adj" fmla="val 21667"/>
            </a:avLst>
          </a:prstGeom>
          <a:noFill/>
          <a:ln>
            <a:solidFill>
              <a:schemeClr val="bg1">
                <a:alpha val="100000"/>
              </a:schemeClr>
            </a:solidFill>
          </a:ln>
        </p:spPr>
        <p:txBody>
          <a:bodyPr vert="horz" wrap="square" lIns="91434" tIns="45717" rIns="91434" bIns="45717" anchor="b"/>
          <a:lstStyle/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一线车间常见管理现状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645000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38563" y="2441575"/>
            <a:ext cx="4432300" cy="1539875"/>
          </a:xfrm>
          <a:prstGeom prst="rect">
            <a:avLst/>
          </a:prstGeom>
          <a:solidFill>
            <a:srgbClr val="275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0595" name="Rectangle 36"/>
          <p:cNvSpPr/>
          <p:nvPr/>
        </p:nvSpPr>
        <p:spPr>
          <a:xfrm>
            <a:off x="4992688" y="2520950"/>
            <a:ext cx="214153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596" name="Rectangle 37"/>
          <p:cNvSpPr/>
          <p:nvPr/>
        </p:nvSpPr>
        <p:spPr>
          <a:xfrm>
            <a:off x="3978275" y="3028950"/>
            <a:ext cx="4137025" cy="744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安全领导力就是在正确的方向下，运用一切资源为我所用，最终达到安全结果的能力！</a:t>
            </a:r>
            <a:endParaRPr lang="zh-CN" altLang="zh-CN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82"/>
          <p:cNvGrpSpPr/>
          <p:nvPr/>
        </p:nvGrpSpPr>
        <p:grpSpPr>
          <a:xfrm>
            <a:off x="2095024" y="1882616"/>
            <a:ext cx="685324" cy="2361248"/>
            <a:chOff x="5075236" y="1428742"/>
            <a:chExt cx="360363" cy="1241426"/>
          </a:xfrm>
          <a:solidFill>
            <a:srgbClr val="70D6D5"/>
          </a:solidFill>
        </p:grpSpPr>
        <p:sp>
          <p:nvSpPr>
            <p:cNvPr id="81" name="Freeform 18"/>
            <p:cNvSpPr/>
            <p:nvPr/>
          </p:nvSpPr>
          <p:spPr bwMode="auto">
            <a:xfrm>
              <a:off x="5187948" y="1428742"/>
              <a:ext cx="123825" cy="182563"/>
            </a:xfrm>
            <a:custGeom>
              <a:avLst/>
              <a:gdLst/>
              <a:ahLst/>
              <a:cxnLst>
                <a:cxn ang="0">
                  <a:pos x="21" y="184"/>
                </a:cxn>
                <a:cxn ang="0">
                  <a:pos x="24" y="198"/>
                </a:cxn>
                <a:cxn ang="0">
                  <a:pos x="24" y="211"/>
                </a:cxn>
                <a:cxn ang="0">
                  <a:pos x="27" y="215"/>
                </a:cxn>
                <a:cxn ang="0">
                  <a:pos x="43" y="224"/>
                </a:cxn>
                <a:cxn ang="0">
                  <a:pos x="55" y="228"/>
                </a:cxn>
                <a:cxn ang="0">
                  <a:pos x="81" y="228"/>
                </a:cxn>
                <a:cxn ang="0">
                  <a:pos x="95" y="224"/>
                </a:cxn>
                <a:cxn ang="0">
                  <a:pos x="110" y="213"/>
                </a:cxn>
                <a:cxn ang="0">
                  <a:pos x="124" y="206"/>
                </a:cxn>
                <a:cxn ang="0">
                  <a:pos x="126" y="204"/>
                </a:cxn>
                <a:cxn ang="0">
                  <a:pos x="125" y="179"/>
                </a:cxn>
                <a:cxn ang="0">
                  <a:pos x="132" y="153"/>
                </a:cxn>
                <a:cxn ang="0">
                  <a:pos x="141" y="139"/>
                </a:cxn>
                <a:cxn ang="0">
                  <a:pos x="154" y="116"/>
                </a:cxn>
                <a:cxn ang="0">
                  <a:pos x="155" y="104"/>
                </a:cxn>
                <a:cxn ang="0">
                  <a:pos x="152" y="97"/>
                </a:cxn>
                <a:cxn ang="0">
                  <a:pos x="148" y="94"/>
                </a:cxn>
                <a:cxn ang="0">
                  <a:pos x="145" y="86"/>
                </a:cxn>
                <a:cxn ang="0">
                  <a:pos x="144" y="60"/>
                </a:cxn>
                <a:cxn ang="0">
                  <a:pos x="141" y="50"/>
                </a:cxn>
                <a:cxn ang="0">
                  <a:pos x="130" y="25"/>
                </a:cxn>
                <a:cxn ang="0">
                  <a:pos x="125" y="18"/>
                </a:cxn>
                <a:cxn ang="0">
                  <a:pos x="110" y="7"/>
                </a:cxn>
                <a:cxn ang="0">
                  <a:pos x="92" y="1"/>
                </a:cxn>
                <a:cxn ang="0">
                  <a:pos x="75" y="0"/>
                </a:cxn>
                <a:cxn ang="0">
                  <a:pos x="55" y="3"/>
                </a:cxn>
                <a:cxn ang="0">
                  <a:pos x="39" y="10"/>
                </a:cxn>
                <a:cxn ang="0">
                  <a:pos x="24" y="19"/>
                </a:cxn>
                <a:cxn ang="0">
                  <a:pos x="13" y="34"/>
                </a:cxn>
                <a:cxn ang="0">
                  <a:pos x="6" y="52"/>
                </a:cxn>
                <a:cxn ang="0">
                  <a:pos x="5" y="65"/>
                </a:cxn>
                <a:cxn ang="0">
                  <a:pos x="5" y="93"/>
                </a:cxn>
                <a:cxn ang="0">
                  <a:pos x="4" y="105"/>
                </a:cxn>
                <a:cxn ang="0">
                  <a:pos x="1" y="116"/>
                </a:cxn>
                <a:cxn ang="0">
                  <a:pos x="2" y="138"/>
                </a:cxn>
                <a:cxn ang="0">
                  <a:pos x="6" y="147"/>
                </a:cxn>
                <a:cxn ang="0">
                  <a:pos x="15" y="166"/>
                </a:cxn>
                <a:cxn ang="0">
                  <a:pos x="21" y="184"/>
                </a:cxn>
                <a:cxn ang="0">
                  <a:pos x="21" y="184"/>
                </a:cxn>
              </a:cxnLst>
              <a:rect l="0" t="0" r="r" b="b"/>
              <a:pathLst>
                <a:path w="155" h="229">
                  <a:moveTo>
                    <a:pt x="21" y="184"/>
                  </a:moveTo>
                  <a:lnTo>
                    <a:pt x="21" y="184"/>
                  </a:lnTo>
                  <a:lnTo>
                    <a:pt x="24" y="191"/>
                  </a:lnTo>
                  <a:lnTo>
                    <a:pt x="24" y="198"/>
                  </a:lnTo>
                  <a:lnTo>
                    <a:pt x="24" y="211"/>
                  </a:lnTo>
                  <a:lnTo>
                    <a:pt x="24" y="211"/>
                  </a:lnTo>
                  <a:lnTo>
                    <a:pt x="26" y="214"/>
                  </a:lnTo>
                  <a:lnTo>
                    <a:pt x="27" y="215"/>
                  </a:lnTo>
                  <a:lnTo>
                    <a:pt x="31" y="219"/>
                  </a:lnTo>
                  <a:lnTo>
                    <a:pt x="43" y="224"/>
                  </a:lnTo>
                  <a:lnTo>
                    <a:pt x="43" y="224"/>
                  </a:lnTo>
                  <a:lnTo>
                    <a:pt x="55" y="228"/>
                  </a:lnTo>
                  <a:lnTo>
                    <a:pt x="69" y="229"/>
                  </a:lnTo>
                  <a:lnTo>
                    <a:pt x="81" y="228"/>
                  </a:lnTo>
                  <a:lnTo>
                    <a:pt x="95" y="224"/>
                  </a:lnTo>
                  <a:lnTo>
                    <a:pt x="95" y="224"/>
                  </a:lnTo>
                  <a:lnTo>
                    <a:pt x="102" y="219"/>
                  </a:lnTo>
                  <a:lnTo>
                    <a:pt x="110" y="213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6" y="204"/>
                  </a:lnTo>
                  <a:lnTo>
                    <a:pt x="126" y="204"/>
                  </a:lnTo>
                  <a:lnTo>
                    <a:pt x="125" y="191"/>
                  </a:lnTo>
                  <a:lnTo>
                    <a:pt x="125" y="179"/>
                  </a:lnTo>
                  <a:lnTo>
                    <a:pt x="128" y="165"/>
                  </a:lnTo>
                  <a:lnTo>
                    <a:pt x="132" y="153"/>
                  </a:lnTo>
                  <a:lnTo>
                    <a:pt x="132" y="153"/>
                  </a:lnTo>
                  <a:lnTo>
                    <a:pt x="141" y="139"/>
                  </a:lnTo>
                  <a:lnTo>
                    <a:pt x="151" y="124"/>
                  </a:lnTo>
                  <a:lnTo>
                    <a:pt x="154" y="116"/>
                  </a:lnTo>
                  <a:lnTo>
                    <a:pt x="155" y="108"/>
                  </a:lnTo>
                  <a:lnTo>
                    <a:pt x="155" y="104"/>
                  </a:lnTo>
                  <a:lnTo>
                    <a:pt x="154" y="101"/>
                  </a:lnTo>
                  <a:lnTo>
                    <a:pt x="152" y="97"/>
                  </a:lnTo>
                  <a:lnTo>
                    <a:pt x="148" y="94"/>
                  </a:lnTo>
                  <a:lnTo>
                    <a:pt x="148" y="94"/>
                  </a:lnTo>
                  <a:lnTo>
                    <a:pt x="147" y="91"/>
                  </a:lnTo>
                  <a:lnTo>
                    <a:pt x="145" y="86"/>
                  </a:lnTo>
                  <a:lnTo>
                    <a:pt x="144" y="74"/>
                  </a:lnTo>
                  <a:lnTo>
                    <a:pt x="144" y="60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36" y="33"/>
                  </a:lnTo>
                  <a:lnTo>
                    <a:pt x="130" y="25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18" y="12"/>
                  </a:lnTo>
                  <a:lnTo>
                    <a:pt x="110" y="7"/>
                  </a:lnTo>
                  <a:lnTo>
                    <a:pt x="102" y="4"/>
                  </a:lnTo>
                  <a:lnTo>
                    <a:pt x="92" y="1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65" y="0"/>
                  </a:lnTo>
                  <a:lnTo>
                    <a:pt x="55" y="3"/>
                  </a:lnTo>
                  <a:lnTo>
                    <a:pt x="47" y="5"/>
                  </a:lnTo>
                  <a:lnTo>
                    <a:pt x="39" y="10"/>
                  </a:lnTo>
                  <a:lnTo>
                    <a:pt x="31" y="14"/>
                  </a:lnTo>
                  <a:lnTo>
                    <a:pt x="24" y="19"/>
                  </a:lnTo>
                  <a:lnTo>
                    <a:pt x="17" y="26"/>
                  </a:lnTo>
                  <a:lnTo>
                    <a:pt x="13" y="34"/>
                  </a:lnTo>
                  <a:lnTo>
                    <a:pt x="9" y="4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5" y="93"/>
                  </a:lnTo>
                  <a:lnTo>
                    <a:pt x="5" y="100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1" y="116"/>
                  </a:lnTo>
                  <a:lnTo>
                    <a:pt x="0" y="127"/>
                  </a:lnTo>
                  <a:lnTo>
                    <a:pt x="2" y="138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12" y="157"/>
                  </a:lnTo>
                  <a:lnTo>
                    <a:pt x="15" y="166"/>
                  </a:lnTo>
                  <a:lnTo>
                    <a:pt x="21" y="184"/>
                  </a:lnTo>
                  <a:lnTo>
                    <a:pt x="21" y="184"/>
                  </a:lnTo>
                  <a:lnTo>
                    <a:pt x="21" y="184"/>
                  </a:lnTo>
                  <a:lnTo>
                    <a:pt x="21" y="184"/>
                  </a:lnTo>
                  <a:lnTo>
                    <a:pt x="21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Freeform 19"/>
            <p:cNvSpPr>
              <a:spLocks noEditPoints="1"/>
            </p:cNvSpPr>
            <p:nvPr/>
          </p:nvSpPr>
          <p:spPr bwMode="auto">
            <a:xfrm>
              <a:off x="5075236" y="1604955"/>
              <a:ext cx="360363" cy="1065213"/>
            </a:xfrm>
            <a:custGeom>
              <a:avLst/>
              <a:gdLst/>
              <a:ahLst/>
              <a:cxnLst>
                <a:cxn ang="0">
                  <a:pos x="124" y="1301"/>
                </a:cxn>
                <a:cxn ang="0">
                  <a:pos x="136" y="1239"/>
                </a:cxn>
                <a:cxn ang="0">
                  <a:pos x="160" y="984"/>
                </a:cxn>
                <a:cxn ang="0">
                  <a:pos x="171" y="908"/>
                </a:cxn>
                <a:cxn ang="0">
                  <a:pos x="193" y="716"/>
                </a:cxn>
                <a:cxn ang="0">
                  <a:pos x="230" y="623"/>
                </a:cxn>
                <a:cxn ang="0">
                  <a:pos x="245" y="629"/>
                </a:cxn>
                <a:cxn ang="0">
                  <a:pos x="254" y="785"/>
                </a:cxn>
                <a:cxn ang="0">
                  <a:pos x="290" y="973"/>
                </a:cxn>
                <a:cxn ang="0">
                  <a:pos x="301" y="1207"/>
                </a:cxn>
                <a:cxn ang="0">
                  <a:pos x="321" y="1258"/>
                </a:cxn>
                <a:cxn ang="0">
                  <a:pos x="329" y="1296"/>
                </a:cxn>
                <a:cxn ang="0">
                  <a:pos x="366" y="1322"/>
                </a:cxn>
                <a:cxn ang="0">
                  <a:pos x="433" y="1343"/>
                </a:cxn>
                <a:cxn ang="0">
                  <a:pos x="452" y="1325"/>
                </a:cxn>
                <a:cxn ang="0">
                  <a:pos x="414" y="1287"/>
                </a:cxn>
                <a:cxn ang="0">
                  <a:pos x="411" y="1241"/>
                </a:cxn>
                <a:cxn ang="0">
                  <a:pos x="417" y="1198"/>
                </a:cxn>
                <a:cxn ang="0">
                  <a:pos x="406" y="1108"/>
                </a:cxn>
                <a:cxn ang="0">
                  <a:pos x="410" y="1014"/>
                </a:cxn>
                <a:cxn ang="0">
                  <a:pos x="402" y="935"/>
                </a:cxn>
                <a:cxn ang="0">
                  <a:pos x="400" y="638"/>
                </a:cxn>
                <a:cxn ang="0">
                  <a:pos x="433" y="569"/>
                </a:cxn>
                <a:cxn ang="0">
                  <a:pos x="410" y="483"/>
                </a:cxn>
                <a:cxn ang="0">
                  <a:pos x="381" y="310"/>
                </a:cxn>
                <a:cxn ang="0">
                  <a:pos x="408" y="269"/>
                </a:cxn>
                <a:cxn ang="0">
                  <a:pos x="432" y="141"/>
                </a:cxn>
                <a:cxn ang="0">
                  <a:pos x="406" y="71"/>
                </a:cxn>
                <a:cxn ang="0">
                  <a:pos x="282" y="0"/>
                </a:cxn>
                <a:cxn ang="0">
                  <a:pos x="273" y="116"/>
                </a:cxn>
                <a:cxn ang="0">
                  <a:pos x="227" y="187"/>
                </a:cxn>
                <a:cxn ang="0">
                  <a:pos x="224" y="57"/>
                </a:cxn>
                <a:cxn ang="0">
                  <a:pos x="226" y="29"/>
                </a:cxn>
                <a:cxn ang="0">
                  <a:pos x="196" y="38"/>
                </a:cxn>
                <a:cxn ang="0">
                  <a:pos x="201" y="67"/>
                </a:cxn>
                <a:cxn ang="0">
                  <a:pos x="173" y="186"/>
                </a:cxn>
                <a:cxn ang="0">
                  <a:pos x="163" y="34"/>
                </a:cxn>
                <a:cxn ang="0">
                  <a:pos x="88" y="42"/>
                </a:cxn>
                <a:cxn ang="0">
                  <a:pos x="20" y="82"/>
                </a:cxn>
                <a:cxn ang="0">
                  <a:pos x="5" y="202"/>
                </a:cxn>
                <a:cxn ang="0">
                  <a:pos x="25" y="300"/>
                </a:cxn>
                <a:cxn ang="0">
                  <a:pos x="70" y="301"/>
                </a:cxn>
                <a:cxn ang="0">
                  <a:pos x="54" y="449"/>
                </a:cxn>
                <a:cxn ang="0">
                  <a:pos x="21" y="554"/>
                </a:cxn>
                <a:cxn ang="0">
                  <a:pos x="44" y="584"/>
                </a:cxn>
                <a:cxn ang="0">
                  <a:pos x="51" y="777"/>
                </a:cxn>
                <a:cxn ang="0">
                  <a:pos x="47" y="1261"/>
                </a:cxn>
                <a:cxn ang="0">
                  <a:pos x="21" y="1287"/>
                </a:cxn>
                <a:cxn ang="0">
                  <a:pos x="4" y="1326"/>
                </a:cxn>
                <a:cxn ang="0">
                  <a:pos x="61" y="1335"/>
                </a:cxn>
                <a:cxn ang="0">
                  <a:pos x="96" y="1313"/>
                </a:cxn>
                <a:cxn ang="0">
                  <a:pos x="173" y="395"/>
                </a:cxn>
                <a:cxn ang="0">
                  <a:pos x="198" y="450"/>
                </a:cxn>
                <a:cxn ang="0">
                  <a:pos x="239" y="427"/>
                </a:cxn>
                <a:cxn ang="0">
                  <a:pos x="283" y="286"/>
                </a:cxn>
                <a:cxn ang="0">
                  <a:pos x="308" y="442"/>
                </a:cxn>
                <a:cxn ang="0">
                  <a:pos x="298" y="498"/>
                </a:cxn>
                <a:cxn ang="0">
                  <a:pos x="211" y="513"/>
                </a:cxn>
                <a:cxn ang="0">
                  <a:pos x="134" y="479"/>
                </a:cxn>
                <a:cxn ang="0">
                  <a:pos x="136" y="319"/>
                </a:cxn>
              </a:cxnLst>
              <a:rect l="0" t="0" r="r" b="b"/>
              <a:pathLst>
                <a:path w="453" h="1343">
                  <a:moveTo>
                    <a:pt x="96" y="1313"/>
                  </a:moveTo>
                  <a:lnTo>
                    <a:pt x="96" y="1313"/>
                  </a:lnTo>
                  <a:lnTo>
                    <a:pt x="107" y="1311"/>
                  </a:lnTo>
                  <a:lnTo>
                    <a:pt x="113" y="1310"/>
                  </a:lnTo>
                  <a:lnTo>
                    <a:pt x="117" y="1307"/>
                  </a:lnTo>
                  <a:lnTo>
                    <a:pt x="121" y="1305"/>
                  </a:lnTo>
                  <a:lnTo>
                    <a:pt x="124" y="1301"/>
                  </a:lnTo>
                  <a:lnTo>
                    <a:pt x="126" y="1296"/>
                  </a:lnTo>
                  <a:lnTo>
                    <a:pt x="126" y="1291"/>
                  </a:lnTo>
                  <a:lnTo>
                    <a:pt x="126" y="1291"/>
                  </a:lnTo>
                  <a:lnTo>
                    <a:pt x="126" y="1277"/>
                  </a:lnTo>
                  <a:lnTo>
                    <a:pt x="128" y="1264"/>
                  </a:lnTo>
                  <a:lnTo>
                    <a:pt x="132" y="1252"/>
                  </a:lnTo>
                  <a:lnTo>
                    <a:pt x="136" y="1239"/>
                  </a:lnTo>
                  <a:lnTo>
                    <a:pt x="136" y="1239"/>
                  </a:lnTo>
                  <a:lnTo>
                    <a:pt x="143" y="1224"/>
                  </a:lnTo>
                  <a:lnTo>
                    <a:pt x="147" y="1208"/>
                  </a:lnTo>
                  <a:lnTo>
                    <a:pt x="151" y="1192"/>
                  </a:lnTo>
                  <a:lnTo>
                    <a:pt x="152" y="1175"/>
                  </a:lnTo>
                  <a:lnTo>
                    <a:pt x="152" y="1175"/>
                  </a:lnTo>
                  <a:lnTo>
                    <a:pt x="160" y="984"/>
                  </a:lnTo>
                  <a:lnTo>
                    <a:pt x="160" y="984"/>
                  </a:lnTo>
                  <a:lnTo>
                    <a:pt x="160" y="957"/>
                  </a:lnTo>
                  <a:lnTo>
                    <a:pt x="162" y="943"/>
                  </a:lnTo>
                  <a:lnTo>
                    <a:pt x="163" y="930"/>
                  </a:lnTo>
                  <a:lnTo>
                    <a:pt x="163" y="930"/>
                  </a:lnTo>
                  <a:lnTo>
                    <a:pt x="167" y="919"/>
                  </a:lnTo>
                  <a:lnTo>
                    <a:pt x="171" y="908"/>
                  </a:lnTo>
                  <a:lnTo>
                    <a:pt x="173" y="896"/>
                  </a:lnTo>
                  <a:lnTo>
                    <a:pt x="175" y="882"/>
                  </a:lnTo>
                  <a:lnTo>
                    <a:pt x="179" y="833"/>
                  </a:lnTo>
                  <a:lnTo>
                    <a:pt x="179" y="833"/>
                  </a:lnTo>
                  <a:lnTo>
                    <a:pt x="183" y="787"/>
                  </a:lnTo>
                  <a:lnTo>
                    <a:pt x="189" y="739"/>
                  </a:lnTo>
                  <a:lnTo>
                    <a:pt x="193" y="716"/>
                  </a:lnTo>
                  <a:lnTo>
                    <a:pt x="198" y="693"/>
                  </a:lnTo>
                  <a:lnTo>
                    <a:pt x="205" y="671"/>
                  </a:lnTo>
                  <a:lnTo>
                    <a:pt x="213" y="649"/>
                  </a:lnTo>
                  <a:lnTo>
                    <a:pt x="213" y="649"/>
                  </a:lnTo>
                  <a:lnTo>
                    <a:pt x="218" y="639"/>
                  </a:lnTo>
                  <a:lnTo>
                    <a:pt x="224" y="627"/>
                  </a:lnTo>
                  <a:lnTo>
                    <a:pt x="230" y="623"/>
                  </a:lnTo>
                  <a:lnTo>
                    <a:pt x="234" y="620"/>
                  </a:lnTo>
                  <a:lnTo>
                    <a:pt x="237" y="620"/>
                  </a:lnTo>
                  <a:lnTo>
                    <a:pt x="238" y="622"/>
                  </a:lnTo>
                  <a:lnTo>
                    <a:pt x="241" y="623"/>
                  </a:lnTo>
                  <a:lnTo>
                    <a:pt x="242" y="624"/>
                  </a:lnTo>
                  <a:lnTo>
                    <a:pt x="242" y="624"/>
                  </a:lnTo>
                  <a:lnTo>
                    <a:pt x="245" y="629"/>
                  </a:lnTo>
                  <a:lnTo>
                    <a:pt x="246" y="633"/>
                  </a:lnTo>
                  <a:lnTo>
                    <a:pt x="246" y="641"/>
                  </a:lnTo>
                  <a:lnTo>
                    <a:pt x="246" y="641"/>
                  </a:lnTo>
                  <a:lnTo>
                    <a:pt x="250" y="742"/>
                  </a:lnTo>
                  <a:lnTo>
                    <a:pt x="250" y="742"/>
                  </a:lnTo>
                  <a:lnTo>
                    <a:pt x="252" y="764"/>
                  </a:lnTo>
                  <a:lnTo>
                    <a:pt x="254" y="785"/>
                  </a:lnTo>
                  <a:lnTo>
                    <a:pt x="260" y="806"/>
                  </a:lnTo>
                  <a:lnTo>
                    <a:pt x="264" y="828"/>
                  </a:lnTo>
                  <a:lnTo>
                    <a:pt x="275" y="870"/>
                  </a:lnTo>
                  <a:lnTo>
                    <a:pt x="280" y="892"/>
                  </a:lnTo>
                  <a:lnTo>
                    <a:pt x="283" y="913"/>
                  </a:lnTo>
                  <a:lnTo>
                    <a:pt x="283" y="913"/>
                  </a:lnTo>
                  <a:lnTo>
                    <a:pt x="290" y="973"/>
                  </a:lnTo>
                  <a:lnTo>
                    <a:pt x="294" y="1033"/>
                  </a:lnTo>
                  <a:lnTo>
                    <a:pt x="298" y="1155"/>
                  </a:lnTo>
                  <a:lnTo>
                    <a:pt x="298" y="1155"/>
                  </a:lnTo>
                  <a:lnTo>
                    <a:pt x="297" y="1181"/>
                  </a:lnTo>
                  <a:lnTo>
                    <a:pt x="298" y="1194"/>
                  </a:lnTo>
                  <a:lnTo>
                    <a:pt x="298" y="1201"/>
                  </a:lnTo>
                  <a:lnTo>
                    <a:pt x="301" y="1207"/>
                  </a:lnTo>
                  <a:lnTo>
                    <a:pt x="301" y="1207"/>
                  </a:lnTo>
                  <a:lnTo>
                    <a:pt x="317" y="1250"/>
                  </a:lnTo>
                  <a:lnTo>
                    <a:pt x="317" y="1250"/>
                  </a:lnTo>
                  <a:lnTo>
                    <a:pt x="318" y="1254"/>
                  </a:lnTo>
                  <a:lnTo>
                    <a:pt x="320" y="1257"/>
                  </a:lnTo>
                  <a:lnTo>
                    <a:pt x="321" y="1258"/>
                  </a:lnTo>
                  <a:lnTo>
                    <a:pt x="321" y="1258"/>
                  </a:lnTo>
                  <a:lnTo>
                    <a:pt x="324" y="1260"/>
                  </a:lnTo>
                  <a:lnTo>
                    <a:pt x="327" y="1261"/>
                  </a:lnTo>
                  <a:lnTo>
                    <a:pt x="329" y="1265"/>
                  </a:lnTo>
                  <a:lnTo>
                    <a:pt x="329" y="1269"/>
                  </a:lnTo>
                  <a:lnTo>
                    <a:pt x="329" y="1275"/>
                  </a:lnTo>
                  <a:lnTo>
                    <a:pt x="329" y="1275"/>
                  </a:lnTo>
                  <a:lnTo>
                    <a:pt x="329" y="1296"/>
                  </a:lnTo>
                  <a:lnTo>
                    <a:pt x="331" y="1310"/>
                  </a:lnTo>
                  <a:lnTo>
                    <a:pt x="331" y="1314"/>
                  </a:lnTo>
                  <a:lnTo>
                    <a:pt x="332" y="1316"/>
                  </a:lnTo>
                  <a:lnTo>
                    <a:pt x="332" y="1316"/>
                  </a:lnTo>
                  <a:lnTo>
                    <a:pt x="352" y="1317"/>
                  </a:lnTo>
                  <a:lnTo>
                    <a:pt x="362" y="1320"/>
                  </a:lnTo>
                  <a:lnTo>
                    <a:pt x="366" y="1322"/>
                  </a:lnTo>
                  <a:lnTo>
                    <a:pt x="370" y="1325"/>
                  </a:lnTo>
                  <a:lnTo>
                    <a:pt x="370" y="1325"/>
                  </a:lnTo>
                  <a:lnTo>
                    <a:pt x="378" y="1329"/>
                  </a:lnTo>
                  <a:lnTo>
                    <a:pt x="389" y="1335"/>
                  </a:lnTo>
                  <a:lnTo>
                    <a:pt x="404" y="1339"/>
                  </a:lnTo>
                  <a:lnTo>
                    <a:pt x="419" y="1341"/>
                  </a:lnTo>
                  <a:lnTo>
                    <a:pt x="433" y="1343"/>
                  </a:lnTo>
                  <a:lnTo>
                    <a:pt x="438" y="1343"/>
                  </a:lnTo>
                  <a:lnTo>
                    <a:pt x="444" y="1341"/>
                  </a:lnTo>
                  <a:lnTo>
                    <a:pt x="448" y="1339"/>
                  </a:lnTo>
                  <a:lnTo>
                    <a:pt x="451" y="1336"/>
                  </a:lnTo>
                  <a:lnTo>
                    <a:pt x="453" y="1331"/>
                  </a:lnTo>
                  <a:lnTo>
                    <a:pt x="452" y="1325"/>
                  </a:lnTo>
                  <a:lnTo>
                    <a:pt x="452" y="1325"/>
                  </a:lnTo>
                  <a:lnTo>
                    <a:pt x="451" y="1320"/>
                  </a:lnTo>
                  <a:lnTo>
                    <a:pt x="449" y="1316"/>
                  </a:lnTo>
                  <a:lnTo>
                    <a:pt x="445" y="1311"/>
                  </a:lnTo>
                  <a:lnTo>
                    <a:pt x="441" y="1307"/>
                  </a:lnTo>
                  <a:lnTo>
                    <a:pt x="441" y="1307"/>
                  </a:lnTo>
                  <a:lnTo>
                    <a:pt x="423" y="1295"/>
                  </a:lnTo>
                  <a:lnTo>
                    <a:pt x="414" y="1287"/>
                  </a:lnTo>
                  <a:lnTo>
                    <a:pt x="411" y="1283"/>
                  </a:lnTo>
                  <a:lnTo>
                    <a:pt x="408" y="1280"/>
                  </a:lnTo>
                  <a:lnTo>
                    <a:pt x="408" y="1280"/>
                  </a:lnTo>
                  <a:lnTo>
                    <a:pt x="407" y="1271"/>
                  </a:lnTo>
                  <a:lnTo>
                    <a:pt x="408" y="1261"/>
                  </a:lnTo>
                  <a:lnTo>
                    <a:pt x="411" y="1241"/>
                  </a:lnTo>
                  <a:lnTo>
                    <a:pt x="411" y="1241"/>
                  </a:lnTo>
                  <a:lnTo>
                    <a:pt x="412" y="1235"/>
                  </a:lnTo>
                  <a:lnTo>
                    <a:pt x="414" y="1228"/>
                  </a:lnTo>
                  <a:lnTo>
                    <a:pt x="417" y="1223"/>
                  </a:lnTo>
                  <a:lnTo>
                    <a:pt x="418" y="1216"/>
                  </a:lnTo>
                  <a:lnTo>
                    <a:pt x="418" y="1216"/>
                  </a:lnTo>
                  <a:lnTo>
                    <a:pt x="418" y="1207"/>
                  </a:lnTo>
                  <a:lnTo>
                    <a:pt x="417" y="1198"/>
                  </a:lnTo>
                  <a:lnTo>
                    <a:pt x="412" y="1182"/>
                  </a:lnTo>
                  <a:lnTo>
                    <a:pt x="412" y="1182"/>
                  </a:lnTo>
                  <a:lnTo>
                    <a:pt x="410" y="1174"/>
                  </a:lnTo>
                  <a:lnTo>
                    <a:pt x="408" y="1164"/>
                  </a:lnTo>
                  <a:lnTo>
                    <a:pt x="407" y="1145"/>
                  </a:lnTo>
                  <a:lnTo>
                    <a:pt x="406" y="1108"/>
                  </a:lnTo>
                  <a:lnTo>
                    <a:pt x="406" y="1108"/>
                  </a:lnTo>
                  <a:lnTo>
                    <a:pt x="403" y="1065"/>
                  </a:lnTo>
                  <a:lnTo>
                    <a:pt x="403" y="1065"/>
                  </a:lnTo>
                  <a:lnTo>
                    <a:pt x="403" y="1052"/>
                  </a:lnTo>
                  <a:lnTo>
                    <a:pt x="406" y="1040"/>
                  </a:lnTo>
                  <a:lnTo>
                    <a:pt x="408" y="1028"/>
                  </a:lnTo>
                  <a:lnTo>
                    <a:pt x="410" y="1014"/>
                  </a:lnTo>
                  <a:lnTo>
                    <a:pt x="410" y="1014"/>
                  </a:lnTo>
                  <a:lnTo>
                    <a:pt x="410" y="1005"/>
                  </a:lnTo>
                  <a:lnTo>
                    <a:pt x="408" y="994"/>
                  </a:lnTo>
                  <a:lnTo>
                    <a:pt x="404" y="975"/>
                  </a:lnTo>
                  <a:lnTo>
                    <a:pt x="400" y="954"/>
                  </a:lnTo>
                  <a:lnTo>
                    <a:pt x="400" y="945"/>
                  </a:lnTo>
                  <a:lnTo>
                    <a:pt x="402" y="935"/>
                  </a:lnTo>
                  <a:lnTo>
                    <a:pt x="402" y="935"/>
                  </a:lnTo>
                  <a:lnTo>
                    <a:pt x="403" y="916"/>
                  </a:lnTo>
                  <a:lnTo>
                    <a:pt x="404" y="896"/>
                  </a:lnTo>
                  <a:lnTo>
                    <a:pt x="406" y="858"/>
                  </a:lnTo>
                  <a:lnTo>
                    <a:pt x="406" y="858"/>
                  </a:lnTo>
                  <a:lnTo>
                    <a:pt x="404" y="802"/>
                  </a:lnTo>
                  <a:lnTo>
                    <a:pt x="404" y="747"/>
                  </a:lnTo>
                  <a:lnTo>
                    <a:pt x="400" y="638"/>
                  </a:lnTo>
                  <a:lnTo>
                    <a:pt x="400" y="638"/>
                  </a:lnTo>
                  <a:lnTo>
                    <a:pt x="397" y="590"/>
                  </a:lnTo>
                  <a:lnTo>
                    <a:pt x="397" y="590"/>
                  </a:lnTo>
                  <a:lnTo>
                    <a:pt x="399" y="590"/>
                  </a:lnTo>
                  <a:lnTo>
                    <a:pt x="403" y="588"/>
                  </a:lnTo>
                  <a:lnTo>
                    <a:pt x="414" y="581"/>
                  </a:lnTo>
                  <a:lnTo>
                    <a:pt x="433" y="569"/>
                  </a:lnTo>
                  <a:lnTo>
                    <a:pt x="433" y="569"/>
                  </a:lnTo>
                  <a:lnTo>
                    <a:pt x="434" y="566"/>
                  </a:lnTo>
                  <a:lnTo>
                    <a:pt x="434" y="563"/>
                  </a:lnTo>
                  <a:lnTo>
                    <a:pt x="433" y="554"/>
                  </a:lnTo>
                  <a:lnTo>
                    <a:pt x="425" y="528"/>
                  </a:lnTo>
                  <a:lnTo>
                    <a:pt x="410" y="483"/>
                  </a:lnTo>
                  <a:lnTo>
                    <a:pt x="410" y="483"/>
                  </a:lnTo>
                  <a:lnTo>
                    <a:pt x="399" y="440"/>
                  </a:lnTo>
                  <a:lnTo>
                    <a:pt x="388" y="397"/>
                  </a:lnTo>
                  <a:lnTo>
                    <a:pt x="384" y="375"/>
                  </a:lnTo>
                  <a:lnTo>
                    <a:pt x="381" y="353"/>
                  </a:lnTo>
                  <a:lnTo>
                    <a:pt x="380" y="330"/>
                  </a:lnTo>
                  <a:lnTo>
                    <a:pt x="381" y="310"/>
                  </a:lnTo>
                  <a:lnTo>
                    <a:pt x="381" y="310"/>
                  </a:lnTo>
                  <a:lnTo>
                    <a:pt x="382" y="306"/>
                  </a:lnTo>
                  <a:lnTo>
                    <a:pt x="384" y="303"/>
                  </a:lnTo>
                  <a:lnTo>
                    <a:pt x="389" y="297"/>
                  </a:lnTo>
                  <a:lnTo>
                    <a:pt x="395" y="293"/>
                  </a:lnTo>
                  <a:lnTo>
                    <a:pt x="399" y="286"/>
                  </a:lnTo>
                  <a:lnTo>
                    <a:pt x="399" y="286"/>
                  </a:lnTo>
                  <a:lnTo>
                    <a:pt x="408" y="269"/>
                  </a:lnTo>
                  <a:lnTo>
                    <a:pt x="415" y="251"/>
                  </a:lnTo>
                  <a:lnTo>
                    <a:pt x="422" y="233"/>
                  </a:lnTo>
                  <a:lnTo>
                    <a:pt x="427" y="216"/>
                  </a:lnTo>
                  <a:lnTo>
                    <a:pt x="430" y="198"/>
                  </a:lnTo>
                  <a:lnTo>
                    <a:pt x="433" y="179"/>
                  </a:lnTo>
                  <a:lnTo>
                    <a:pt x="433" y="160"/>
                  </a:lnTo>
                  <a:lnTo>
                    <a:pt x="432" y="141"/>
                  </a:lnTo>
                  <a:lnTo>
                    <a:pt x="432" y="141"/>
                  </a:lnTo>
                  <a:lnTo>
                    <a:pt x="429" y="112"/>
                  </a:lnTo>
                  <a:lnTo>
                    <a:pt x="422" y="85"/>
                  </a:lnTo>
                  <a:lnTo>
                    <a:pt x="422" y="85"/>
                  </a:lnTo>
                  <a:lnTo>
                    <a:pt x="421" y="79"/>
                  </a:lnTo>
                  <a:lnTo>
                    <a:pt x="417" y="77"/>
                  </a:lnTo>
                  <a:lnTo>
                    <a:pt x="406" y="71"/>
                  </a:lnTo>
                  <a:lnTo>
                    <a:pt x="406" y="71"/>
                  </a:lnTo>
                  <a:lnTo>
                    <a:pt x="373" y="56"/>
                  </a:lnTo>
                  <a:lnTo>
                    <a:pt x="342" y="40"/>
                  </a:lnTo>
                  <a:lnTo>
                    <a:pt x="310" y="22"/>
                  </a:lnTo>
                  <a:lnTo>
                    <a:pt x="295" y="11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1" y="26"/>
                  </a:lnTo>
                  <a:lnTo>
                    <a:pt x="267" y="40"/>
                  </a:lnTo>
                  <a:lnTo>
                    <a:pt x="265" y="47"/>
                  </a:lnTo>
                  <a:lnTo>
                    <a:pt x="265" y="53"/>
                  </a:lnTo>
                  <a:lnTo>
                    <a:pt x="265" y="53"/>
                  </a:lnTo>
                  <a:lnTo>
                    <a:pt x="273" y="116"/>
                  </a:lnTo>
                  <a:lnTo>
                    <a:pt x="273" y="116"/>
                  </a:lnTo>
                  <a:lnTo>
                    <a:pt x="280" y="168"/>
                  </a:lnTo>
                  <a:lnTo>
                    <a:pt x="280" y="168"/>
                  </a:lnTo>
                  <a:lnTo>
                    <a:pt x="278" y="169"/>
                  </a:lnTo>
                  <a:lnTo>
                    <a:pt x="275" y="171"/>
                  </a:lnTo>
                  <a:lnTo>
                    <a:pt x="268" y="172"/>
                  </a:lnTo>
                  <a:lnTo>
                    <a:pt x="268" y="172"/>
                  </a:lnTo>
                  <a:lnTo>
                    <a:pt x="227" y="187"/>
                  </a:lnTo>
                  <a:lnTo>
                    <a:pt x="227" y="187"/>
                  </a:lnTo>
                  <a:lnTo>
                    <a:pt x="222" y="72"/>
                  </a:lnTo>
                  <a:lnTo>
                    <a:pt x="222" y="72"/>
                  </a:lnTo>
                  <a:lnTo>
                    <a:pt x="220" y="67"/>
                  </a:lnTo>
                  <a:lnTo>
                    <a:pt x="220" y="60"/>
                  </a:lnTo>
                  <a:lnTo>
                    <a:pt x="220" y="60"/>
                  </a:lnTo>
                  <a:lnTo>
                    <a:pt x="224" y="57"/>
                  </a:lnTo>
                  <a:lnTo>
                    <a:pt x="230" y="52"/>
                  </a:lnTo>
                  <a:lnTo>
                    <a:pt x="235" y="48"/>
                  </a:lnTo>
                  <a:lnTo>
                    <a:pt x="237" y="47"/>
                  </a:lnTo>
                  <a:lnTo>
                    <a:pt x="238" y="45"/>
                  </a:lnTo>
                  <a:lnTo>
                    <a:pt x="238" y="45"/>
                  </a:lnTo>
                  <a:lnTo>
                    <a:pt x="231" y="34"/>
                  </a:lnTo>
                  <a:lnTo>
                    <a:pt x="226" y="29"/>
                  </a:lnTo>
                  <a:lnTo>
                    <a:pt x="222" y="25"/>
                  </a:lnTo>
                  <a:lnTo>
                    <a:pt x="218" y="22"/>
                  </a:lnTo>
                  <a:lnTo>
                    <a:pt x="212" y="21"/>
                  </a:lnTo>
                  <a:lnTo>
                    <a:pt x="207" y="23"/>
                  </a:lnTo>
                  <a:lnTo>
                    <a:pt x="203" y="29"/>
                  </a:lnTo>
                  <a:lnTo>
                    <a:pt x="203" y="29"/>
                  </a:lnTo>
                  <a:lnTo>
                    <a:pt x="196" y="38"/>
                  </a:lnTo>
                  <a:lnTo>
                    <a:pt x="194" y="44"/>
                  </a:lnTo>
                  <a:lnTo>
                    <a:pt x="196" y="49"/>
                  </a:lnTo>
                  <a:lnTo>
                    <a:pt x="196" y="49"/>
                  </a:lnTo>
                  <a:lnTo>
                    <a:pt x="200" y="57"/>
                  </a:lnTo>
                  <a:lnTo>
                    <a:pt x="201" y="63"/>
                  </a:lnTo>
                  <a:lnTo>
                    <a:pt x="201" y="67"/>
                  </a:lnTo>
                  <a:lnTo>
                    <a:pt x="201" y="67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2" y="186"/>
                  </a:lnTo>
                  <a:lnTo>
                    <a:pt x="192" y="186"/>
                  </a:lnTo>
                  <a:lnTo>
                    <a:pt x="189" y="186"/>
                  </a:lnTo>
                  <a:lnTo>
                    <a:pt x="185" y="187"/>
                  </a:lnTo>
                  <a:lnTo>
                    <a:pt x="173" y="186"/>
                  </a:lnTo>
                  <a:lnTo>
                    <a:pt x="148" y="184"/>
                  </a:lnTo>
                  <a:lnTo>
                    <a:pt x="148" y="184"/>
                  </a:lnTo>
                  <a:lnTo>
                    <a:pt x="158" y="123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47"/>
                  </a:lnTo>
                  <a:lnTo>
                    <a:pt x="163" y="34"/>
                  </a:lnTo>
                  <a:lnTo>
                    <a:pt x="160" y="21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47" y="14"/>
                  </a:lnTo>
                  <a:lnTo>
                    <a:pt x="136" y="21"/>
                  </a:lnTo>
                  <a:lnTo>
                    <a:pt x="111" y="32"/>
                  </a:lnTo>
                  <a:lnTo>
                    <a:pt x="88" y="42"/>
                  </a:lnTo>
                  <a:lnTo>
                    <a:pt x="65" y="53"/>
                  </a:lnTo>
                  <a:lnTo>
                    <a:pt x="65" y="53"/>
                  </a:lnTo>
                  <a:lnTo>
                    <a:pt x="43" y="66"/>
                  </a:lnTo>
                  <a:lnTo>
                    <a:pt x="32" y="72"/>
                  </a:lnTo>
                  <a:lnTo>
                    <a:pt x="23" y="79"/>
                  </a:lnTo>
                  <a:lnTo>
                    <a:pt x="23" y="79"/>
                  </a:lnTo>
                  <a:lnTo>
                    <a:pt x="20" y="82"/>
                  </a:lnTo>
                  <a:lnTo>
                    <a:pt x="19" y="86"/>
                  </a:lnTo>
                  <a:lnTo>
                    <a:pt x="16" y="9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0" y="135"/>
                  </a:lnTo>
                  <a:lnTo>
                    <a:pt x="8" y="166"/>
                  </a:lnTo>
                  <a:lnTo>
                    <a:pt x="5" y="202"/>
                  </a:lnTo>
                  <a:lnTo>
                    <a:pt x="4" y="221"/>
                  </a:lnTo>
                  <a:lnTo>
                    <a:pt x="5" y="239"/>
                  </a:lnTo>
                  <a:lnTo>
                    <a:pt x="6" y="256"/>
                  </a:lnTo>
                  <a:lnTo>
                    <a:pt x="10" y="271"/>
                  </a:lnTo>
                  <a:lnTo>
                    <a:pt x="15" y="285"/>
                  </a:lnTo>
                  <a:lnTo>
                    <a:pt x="21" y="296"/>
                  </a:lnTo>
                  <a:lnTo>
                    <a:pt x="25" y="300"/>
                  </a:lnTo>
                  <a:lnTo>
                    <a:pt x="29" y="303"/>
                  </a:lnTo>
                  <a:lnTo>
                    <a:pt x="35" y="306"/>
                  </a:lnTo>
                  <a:lnTo>
                    <a:pt x="40" y="307"/>
                  </a:lnTo>
                  <a:lnTo>
                    <a:pt x="47" y="308"/>
                  </a:lnTo>
                  <a:lnTo>
                    <a:pt x="54" y="307"/>
                  </a:lnTo>
                  <a:lnTo>
                    <a:pt x="61" y="306"/>
                  </a:lnTo>
                  <a:lnTo>
                    <a:pt x="70" y="301"/>
                  </a:lnTo>
                  <a:lnTo>
                    <a:pt x="70" y="301"/>
                  </a:lnTo>
                  <a:lnTo>
                    <a:pt x="70" y="312"/>
                  </a:lnTo>
                  <a:lnTo>
                    <a:pt x="72" y="323"/>
                  </a:lnTo>
                  <a:lnTo>
                    <a:pt x="69" y="345"/>
                  </a:lnTo>
                  <a:lnTo>
                    <a:pt x="62" y="389"/>
                  </a:lnTo>
                  <a:lnTo>
                    <a:pt x="62" y="389"/>
                  </a:lnTo>
                  <a:lnTo>
                    <a:pt x="54" y="449"/>
                  </a:lnTo>
                  <a:lnTo>
                    <a:pt x="47" y="479"/>
                  </a:lnTo>
                  <a:lnTo>
                    <a:pt x="40" y="509"/>
                  </a:lnTo>
                  <a:lnTo>
                    <a:pt x="40" y="509"/>
                  </a:lnTo>
                  <a:lnTo>
                    <a:pt x="38" y="515"/>
                  </a:lnTo>
                  <a:lnTo>
                    <a:pt x="34" y="525"/>
                  </a:lnTo>
                  <a:lnTo>
                    <a:pt x="24" y="544"/>
                  </a:lnTo>
                  <a:lnTo>
                    <a:pt x="21" y="554"/>
                  </a:lnTo>
                  <a:lnTo>
                    <a:pt x="21" y="562"/>
                  </a:lnTo>
                  <a:lnTo>
                    <a:pt x="21" y="566"/>
                  </a:lnTo>
                  <a:lnTo>
                    <a:pt x="23" y="570"/>
                  </a:lnTo>
                  <a:lnTo>
                    <a:pt x="25" y="573"/>
                  </a:lnTo>
                  <a:lnTo>
                    <a:pt x="29" y="575"/>
                  </a:lnTo>
                  <a:lnTo>
                    <a:pt x="29" y="575"/>
                  </a:lnTo>
                  <a:lnTo>
                    <a:pt x="44" y="584"/>
                  </a:lnTo>
                  <a:lnTo>
                    <a:pt x="53" y="588"/>
                  </a:lnTo>
                  <a:lnTo>
                    <a:pt x="55" y="590"/>
                  </a:lnTo>
                  <a:lnTo>
                    <a:pt x="57" y="592"/>
                  </a:lnTo>
                  <a:lnTo>
                    <a:pt x="57" y="592"/>
                  </a:lnTo>
                  <a:lnTo>
                    <a:pt x="55" y="615"/>
                  </a:lnTo>
                  <a:lnTo>
                    <a:pt x="55" y="615"/>
                  </a:lnTo>
                  <a:lnTo>
                    <a:pt x="51" y="777"/>
                  </a:lnTo>
                  <a:lnTo>
                    <a:pt x="49" y="858"/>
                  </a:lnTo>
                  <a:lnTo>
                    <a:pt x="49" y="938"/>
                  </a:lnTo>
                  <a:lnTo>
                    <a:pt x="49" y="938"/>
                  </a:lnTo>
                  <a:lnTo>
                    <a:pt x="49" y="1185"/>
                  </a:lnTo>
                  <a:lnTo>
                    <a:pt x="49" y="1185"/>
                  </a:lnTo>
                  <a:lnTo>
                    <a:pt x="49" y="1223"/>
                  </a:lnTo>
                  <a:lnTo>
                    <a:pt x="47" y="1261"/>
                  </a:lnTo>
                  <a:lnTo>
                    <a:pt x="47" y="1261"/>
                  </a:lnTo>
                  <a:lnTo>
                    <a:pt x="47" y="1268"/>
                  </a:lnTo>
                  <a:lnTo>
                    <a:pt x="46" y="1273"/>
                  </a:lnTo>
                  <a:lnTo>
                    <a:pt x="43" y="1276"/>
                  </a:lnTo>
                  <a:lnTo>
                    <a:pt x="40" y="1279"/>
                  </a:lnTo>
                  <a:lnTo>
                    <a:pt x="34" y="1281"/>
                  </a:lnTo>
                  <a:lnTo>
                    <a:pt x="21" y="1287"/>
                  </a:lnTo>
                  <a:lnTo>
                    <a:pt x="21" y="1287"/>
                  </a:lnTo>
                  <a:lnTo>
                    <a:pt x="12" y="1292"/>
                  </a:lnTo>
                  <a:lnTo>
                    <a:pt x="5" y="1301"/>
                  </a:lnTo>
                  <a:lnTo>
                    <a:pt x="1" y="1309"/>
                  </a:lnTo>
                  <a:lnTo>
                    <a:pt x="0" y="1316"/>
                  </a:lnTo>
                  <a:lnTo>
                    <a:pt x="2" y="1324"/>
                  </a:lnTo>
                  <a:lnTo>
                    <a:pt x="4" y="1326"/>
                  </a:lnTo>
                  <a:lnTo>
                    <a:pt x="6" y="1329"/>
                  </a:lnTo>
                  <a:lnTo>
                    <a:pt x="10" y="1332"/>
                  </a:lnTo>
                  <a:lnTo>
                    <a:pt x="15" y="1335"/>
                  </a:lnTo>
                  <a:lnTo>
                    <a:pt x="27" y="1337"/>
                  </a:lnTo>
                  <a:lnTo>
                    <a:pt x="27" y="1337"/>
                  </a:lnTo>
                  <a:lnTo>
                    <a:pt x="43" y="1337"/>
                  </a:lnTo>
                  <a:lnTo>
                    <a:pt x="61" y="1335"/>
                  </a:lnTo>
                  <a:lnTo>
                    <a:pt x="61" y="1335"/>
                  </a:lnTo>
                  <a:lnTo>
                    <a:pt x="66" y="1333"/>
                  </a:lnTo>
                  <a:lnTo>
                    <a:pt x="70" y="1331"/>
                  </a:lnTo>
                  <a:lnTo>
                    <a:pt x="80" y="1324"/>
                  </a:lnTo>
                  <a:lnTo>
                    <a:pt x="88" y="1316"/>
                  </a:lnTo>
                  <a:lnTo>
                    <a:pt x="92" y="1314"/>
                  </a:lnTo>
                  <a:lnTo>
                    <a:pt x="96" y="1313"/>
                  </a:lnTo>
                  <a:lnTo>
                    <a:pt x="96" y="1313"/>
                  </a:lnTo>
                  <a:close/>
                  <a:moveTo>
                    <a:pt x="140" y="297"/>
                  </a:moveTo>
                  <a:lnTo>
                    <a:pt x="140" y="297"/>
                  </a:lnTo>
                  <a:lnTo>
                    <a:pt x="185" y="295"/>
                  </a:lnTo>
                  <a:lnTo>
                    <a:pt x="185" y="295"/>
                  </a:lnTo>
                  <a:lnTo>
                    <a:pt x="173" y="395"/>
                  </a:lnTo>
                  <a:lnTo>
                    <a:pt x="173" y="395"/>
                  </a:lnTo>
                  <a:lnTo>
                    <a:pt x="171" y="409"/>
                  </a:lnTo>
                  <a:lnTo>
                    <a:pt x="171" y="417"/>
                  </a:lnTo>
                  <a:lnTo>
                    <a:pt x="171" y="420"/>
                  </a:lnTo>
                  <a:lnTo>
                    <a:pt x="174" y="423"/>
                  </a:lnTo>
                  <a:lnTo>
                    <a:pt x="174" y="423"/>
                  </a:lnTo>
                  <a:lnTo>
                    <a:pt x="189" y="440"/>
                  </a:lnTo>
                  <a:lnTo>
                    <a:pt x="198" y="450"/>
                  </a:lnTo>
                  <a:lnTo>
                    <a:pt x="203" y="453"/>
                  </a:lnTo>
                  <a:lnTo>
                    <a:pt x="205" y="453"/>
                  </a:lnTo>
                  <a:lnTo>
                    <a:pt x="205" y="453"/>
                  </a:lnTo>
                  <a:lnTo>
                    <a:pt x="224" y="440"/>
                  </a:lnTo>
                  <a:lnTo>
                    <a:pt x="235" y="432"/>
                  </a:lnTo>
                  <a:lnTo>
                    <a:pt x="238" y="430"/>
                  </a:lnTo>
                  <a:lnTo>
                    <a:pt x="239" y="427"/>
                  </a:lnTo>
                  <a:lnTo>
                    <a:pt x="239" y="427"/>
                  </a:lnTo>
                  <a:lnTo>
                    <a:pt x="238" y="385"/>
                  </a:lnTo>
                  <a:lnTo>
                    <a:pt x="238" y="385"/>
                  </a:lnTo>
                  <a:lnTo>
                    <a:pt x="233" y="285"/>
                  </a:lnTo>
                  <a:lnTo>
                    <a:pt x="233" y="285"/>
                  </a:lnTo>
                  <a:lnTo>
                    <a:pt x="283" y="286"/>
                  </a:lnTo>
                  <a:lnTo>
                    <a:pt x="283" y="286"/>
                  </a:lnTo>
                  <a:lnTo>
                    <a:pt x="283" y="289"/>
                  </a:lnTo>
                  <a:lnTo>
                    <a:pt x="286" y="296"/>
                  </a:lnTo>
                  <a:lnTo>
                    <a:pt x="288" y="319"/>
                  </a:lnTo>
                  <a:lnTo>
                    <a:pt x="294" y="355"/>
                  </a:lnTo>
                  <a:lnTo>
                    <a:pt x="294" y="355"/>
                  </a:lnTo>
                  <a:lnTo>
                    <a:pt x="301" y="398"/>
                  </a:lnTo>
                  <a:lnTo>
                    <a:pt x="308" y="442"/>
                  </a:lnTo>
                  <a:lnTo>
                    <a:pt x="308" y="442"/>
                  </a:lnTo>
                  <a:lnTo>
                    <a:pt x="312" y="465"/>
                  </a:lnTo>
                  <a:lnTo>
                    <a:pt x="316" y="479"/>
                  </a:lnTo>
                  <a:lnTo>
                    <a:pt x="317" y="483"/>
                  </a:lnTo>
                  <a:lnTo>
                    <a:pt x="320" y="485"/>
                  </a:lnTo>
                  <a:lnTo>
                    <a:pt x="320" y="485"/>
                  </a:lnTo>
                  <a:lnTo>
                    <a:pt x="298" y="498"/>
                  </a:lnTo>
                  <a:lnTo>
                    <a:pt x="273" y="507"/>
                  </a:lnTo>
                  <a:lnTo>
                    <a:pt x="261" y="510"/>
                  </a:lnTo>
                  <a:lnTo>
                    <a:pt x="249" y="513"/>
                  </a:lnTo>
                  <a:lnTo>
                    <a:pt x="235" y="514"/>
                  </a:lnTo>
                  <a:lnTo>
                    <a:pt x="223" y="514"/>
                  </a:lnTo>
                  <a:lnTo>
                    <a:pt x="223" y="514"/>
                  </a:lnTo>
                  <a:lnTo>
                    <a:pt x="211" y="513"/>
                  </a:lnTo>
                  <a:lnTo>
                    <a:pt x="198" y="510"/>
                  </a:lnTo>
                  <a:lnTo>
                    <a:pt x="186" y="507"/>
                  </a:lnTo>
                  <a:lnTo>
                    <a:pt x="174" y="502"/>
                  </a:lnTo>
                  <a:lnTo>
                    <a:pt x="174" y="502"/>
                  </a:lnTo>
                  <a:lnTo>
                    <a:pt x="163" y="496"/>
                  </a:lnTo>
                  <a:lnTo>
                    <a:pt x="148" y="488"/>
                  </a:lnTo>
                  <a:lnTo>
                    <a:pt x="134" y="479"/>
                  </a:lnTo>
                  <a:lnTo>
                    <a:pt x="130" y="473"/>
                  </a:lnTo>
                  <a:lnTo>
                    <a:pt x="129" y="469"/>
                  </a:lnTo>
                  <a:lnTo>
                    <a:pt x="129" y="469"/>
                  </a:lnTo>
                  <a:lnTo>
                    <a:pt x="129" y="427"/>
                  </a:lnTo>
                  <a:lnTo>
                    <a:pt x="130" y="383"/>
                  </a:lnTo>
                  <a:lnTo>
                    <a:pt x="133" y="341"/>
                  </a:lnTo>
                  <a:lnTo>
                    <a:pt x="136" y="319"/>
                  </a:lnTo>
                  <a:lnTo>
                    <a:pt x="140" y="297"/>
                  </a:lnTo>
                  <a:lnTo>
                    <a:pt x="140" y="2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94" name="稻壳儿原创设计师【幻雨工作室】_1"/>
          <p:cNvSpPr/>
          <p:nvPr/>
        </p:nvSpPr>
        <p:spPr>
          <a:xfrm>
            <a:off x="119714" y="1467118"/>
            <a:ext cx="2148666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275384"/>
                    </a:gs>
                    <a:gs pos="100000">
                      <a:srgbClr val="70D6D5"/>
                    </a:gs>
                  </a:gsLst>
                  <a:lin ang="540000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安全领导力</a:t>
            </a:r>
            <a:endParaRPr kumimoji="0" lang="zh-CN" altLang="en-US" sz="2100" b="1" i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275384"/>
                  </a:gs>
                  <a:gs pos="100000">
                    <a:srgbClr val="70D6D5"/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182688" y="4814888"/>
            <a:ext cx="2171700" cy="609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是安全战略、是安全方向，是十字路口的选择</a:t>
            </a: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</a:endParaRPr>
          </a:p>
        </p:txBody>
      </p:sp>
      <p:sp>
        <p:nvSpPr>
          <p:cNvPr id="110600" name="Rectangle 91"/>
          <p:cNvSpPr/>
          <p:nvPr/>
        </p:nvSpPr>
        <p:spPr>
          <a:xfrm>
            <a:off x="1403350" y="4349750"/>
            <a:ext cx="1574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4B91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</a:t>
            </a:r>
            <a:endParaRPr lang="zh-CN" altLang="en-US" sz="1800" b="1" dirty="0">
              <a:solidFill>
                <a:srgbClr val="4B91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375025" y="4760913"/>
            <a:ext cx="2643188" cy="842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9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是执行。用对的人、对的系统、对的机制、对的文化，达到想要的安全结果的过程</a:t>
            </a: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</a:endParaRPr>
          </a:p>
        </p:txBody>
      </p:sp>
      <p:sp>
        <p:nvSpPr>
          <p:cNvPr id="110602" name="Rectangle 93"/>
          <p:cNvSpPr/>
          <p:nvPr/>
        </p:nvSpPr>
        <p:spPr>
          <a:xfrm>
            <a:off x="3863975" y="4349750"/>
            <a:ext cx="1574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4B91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  <a:endParaRPr lang="zh-CN" altLang="en-US" sz="1800" b="1" dirty="0">
              <a:solidFill>
                <a:srgbClr val="4B91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240463" y="4794250"/>
            <a:ext cx="1981200" cy="631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rPr>
              <a:t>是不折不扣达到结果的信念和能力</a:t>
            </a: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Open Sans Light"/>
            </a:endParaRPr>
          </a:p>
        </p:txBody>
      </p:sp>
      <p:sp>
        <p:nvSpPr>
          <p:cNvPr id="110604" name="Rectangle 95"/>
          <p:cNvSpPr/>
          <p:nvPr/>
        </p:nvSpPr>
        <p:spPr>
          <a:xfrm>
            <a:off x="6350000" y="4349750"/>
            <a:ext cx="15779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4B91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</a:t>
            </a:r>
            <a:endParaRPr lang="zh-CN" altLang="en-US" sz="1800" b="1" dirty="0">
              <a:solidFill>
                <a:srgbClr val="4B91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rot="16200000">
            <a:off x="4633913" y="741363"/>
            <a:ext cx="0" cy="7019925"/>
          </a:xfrm>
          <a:prstGeom prst="line">
            <a:avLst/>
          </a:prstGeom>
          <a:ln w="698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10606" name="组合 9"/>
          <p:cNvGrpSpPr/>
          <p:nvPr/>
        </p:nvGrpSpPr>
        <p:grpSpPr>
          <a:xfrm>
            <a:off x="1119188" y="4757738"/>
            <a:ext cx="7024687" cy="830262"/>
            <a:chOff x="2350" y="8189"/>
            <a:chExt cx="14750" cy="1588"/>
          </a:xfrm>
        </p:grpSpPr>
        <p:sp>
          <p:nvSpPr>
            <p:cNvPr id="4" name="矩形 3"/>
            <p:cNvSpPr/>
            <p:nvPr/>
          </p:nvSpPr>
          <p:spPr>
            <a:xfrm>
              <a:off x="2350" y="8189"/>
              <a:ext cx="4423" cy="1588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lg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970" y="8189"/>
              <a:ext cx="5770" cy="1588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lg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937" y="8189"/>
              <a:ext cx="4163" cy="1588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lg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班组长管理--关于领导力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185863" y="2232025"/>
            <a:ext cx="936625" cy="922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5" tIns="41144" rIns="82285" bIns="41144" anchor="ctr"/>
          <a:lstStyle/>
          <a:p>
            <a:pPr marL="0" marR="0" lvl="0" indent="0" algn="ctr" defTabSz="6172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38C4B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01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38C4B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2913" y="3154363"/>
            <a:ext cx="1263650" cy="177800"/>
          </a:xfrm>
          <a:prstGeom prst="rect">
            <a:avLst/>
          </a:prstGeom>
          <a:solidFill>
            <a:srgbClr val="38C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5" tIns="41144" rIns="82285" bIns="41144" anchor="ctr"/>
          <a:lstStyle/>
          <a:p>
            <a:pPr marL="0" marR="0" lvl="0" indent="0" algn="ctr" defTabSz="6172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2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同心圆 14"/>
          <p:cNvSpPr/>
          <p:nvPr/>
        </p:nvSpPr>
        <p:spPr>
          <a:xfrm>
            <a:off x="1008063" y="2066925"/>
            <a:ext cx="1281113" cy="1265238"/>
          </a:xfrm>
          <a:prstGeom prst="donut">
            <a:avLst>
              <a:gd name="adj" fmla="val 13848"/>
            </a:avLst>
          </a:prstGeom>
          <a:solidFill>
            <a:srgbClr val="38C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5" tIns="41144" rIns="82285" bIns="41144" anchor="ctr"/>
          <a:lstStyle/>
          <a:p>
            <a:pPr marL="0" marR="0" lvl="0" indent="0" algn="ctr" defTabSz="6172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2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2297113" y="2263775"/>
            <a:ext cx="2300288" cy="1176020"/>
          </a:xfrm>
          <a:prstGeom prst="rect">
            <a:avLst/>
          </a:prstGeom>
          <a:noFill/>
        </p:spPr>
        <p:txBody>
          <a:bodyPr lIns="82285" tIns="41144" rIns="82285" bIns="41144">
            <a:spAutoFit/>
          </a:bodyPr>
          <a:lstStyle/>
          <a:p>
            <a:pPr marL="0" marR="0" lvl="0" indent="0" algn="l" defTabSz="6172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20" b="1" i="0" u="none" strike="noStrike" kern="1200" cap="none" spc="0" normalizeH="0" baseline="0" noProof="0" dirty="0">
                <a:ln>
                  <a:noFill/>
                </a:ln>
                <a:solidFill>
                  <a:srgbClr val="38C4B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倾听</a:t>
            </a:r>
            <a:endParaRPr kumimoji="0" lang="zh-CN" altLang="en-US" sz="1620" b="1" i="0" u="none" strike="noStrike" kern="1200" cap="none" spc="0" normalizeH="0" baseline="0" noProof="0" dirty="0">
              <a:ln>
                <a:noFill/>
              </a:ln>
              <a:solidFill>
                <a:srgbClr val="38C4B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ts val="195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领导者要善于倾听，要换位思考，好的领导者总是好的倾听者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860925" y="2754313"/>
            <a:ext cx="935038" cy="923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5" tIns="41144" rIns="82285" bIns="41144" anchor="ctr"/>
          <a:lstStyle/>
          <a:p>
            <a:pPr marL="0" marR="0" lvl="0" indent="0" algn="ctr" defTabSz="6172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27538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02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27538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2913" y="3678238"/>
            <a:ext cx="4886325" cy="176213"/>
          </a:xfrm>
          <a:prstGeom prst="rect">
            <a:avLst/>
          </a:prstGeom>
          <a:solidFill>
            <a:srgbClr val="275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5" tIns="41144" rIns="82285" bIns="41144" anchor="ctr"/>
          <a:lstStyle/>
          <a:p>
            <a:pPr marL="0" marR="0" lvl="0" indent="0" algn="ctr" defTabSz="6172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2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同心圆 18"/>
          <p:cNvSpPr/>
          <p:nvPr/>
        </p:nvSpPr>
        <p:spPr>
          <a:xfrm>
            <a:off x="4687888" y="2590800"/>
            <a:ext cx="1281113" cy="1263650"/>
          </a:xfrm>
          <a:prstGeom prst="donut">
            <a:avLst>
              <a:gd name="adj" fmla="val 13848"/>
            </a:avLst>
          </a:prstGeom>
          <a:solidFill>
            <a:srgbClr val="275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5" tIns="41144" rIns="82285" bIns="41144" anchor="ctr"/>
          <a:lstStyle/>
          <a:p>
            <a:pPr marL="0" marR="0" lvl="0" indent="0" algn="ctr" defTabSz="6172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2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894138" y="4321175"/>
            <a:ext cx="936625" cy="922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5" tIns="41144" rIns="82285" bIns="41144" anchor="ctr"/>
          <a:lstStyle/>
          <a:p>
            <a:pPr marL="0" marR="0" lvl="0" indent="0" algn="ctr" defTabSz="6172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B91C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03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B91C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2913" y="4151313"/>
            <a:ext cx="3921125" cy="176213"/>
          </a:xfrm>
          <a:prstGeom prst="rect">
            <a:avLst/>
          </a:prstGeom>
          <a:solidFill>
            <a:srgbClr val="4B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5" tIns="41144" rIns="82285" bIns="41144" anchor="ctr"/>
          <a:lstStyle/>
          <a:p>
            <a:pPr marL="0" marR="0" lvl="0" indent="0" algn="ctr" defTabSz="6172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2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同心圆 21"/>
          <p:cNvSpPr/>
          <p:nvPr/>
        </p:nvSpPr>
        <p:spPr>
          <a:xfrm flipV="1">
            <a:off x="3716338" y="4151313"/>
            <a:ext cx="1281113" cy="1263650"/>
          </a:xfrm>
          <a:prstGeom prst="donut">
            <a:avLst>
              <a:gd name="adj" fmla="val 13848"/>
            </a:avLst>
          </a:prstGeom>
          <a:solidFill>
            <a:srgbClr val="4B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5" tIns="41144" rIns="82285" bIns="41144" anchor="ctr"/>
          <a:lstStyle/>
          <a:p>
            <a:pPr marL="0" marR="0" lvl="0" indent="0" algn="ctr" defTabSz="6172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2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5951538" y="2857500"/>
            <a:ext cx="2582863" cy="1072515"/>
          </a:xfrm>
          <a:prstGeom prst="rect">
            <a:avLst/>
          </a:prstGeom>
          <a:noFill/>
        </p:spPr>
        <p:txBody>
          <a:bodyPr lIns="82285" tIns="41144" rIns="82285" bIns="41144">
            <a:spAutoFit/>
          </a:bodyPr>
          <a:lstStyle/>
          <a:p>
            <a:pPr marL="0" marR="0" lvl="0" indent="0" algn="l" defTabSz="6172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20" b="1" i="0" u="none" strike="noStrike" kern="1200" cap="none" spc="0" normalizeH="0" baseline="0" noProof="0" dirty="0">
                <a:ln>
                  <a:noFill/>
                </a:ln>
                <a:solidFill>
                  <a:srgbClr val="27538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尊重</a:t>
            </a:r>
            <a:endParaRPr kumimoji="0" lang="zh-CN" altLang="en-US" sz="1620" b="1" i="0" u="none" strike="noStrike" kern="1200" cap="none" spc="0" normalizeH="0" baseline="0" noProof="0" dirty="0">
              <a:ln>
                <a:noFill/>
              </a:ln>
              <a:solidFill>
                <a:srgbClr val="27538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领导者的影响力首先来源于对他人的尊重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141913" y="4335463"/>
            <a:ext cx="3379788" cy="1072515"/>
          </a:xfrm>
          <a:prstGeom prst="rect">
            <a:avLst/>
          </a:prstGeom>
          <a:noFill/>
        </p:spPr>
        <p:txBody>
          <a:bodyPr lIns="82285" tIns="41144" rIns="82285" bIns="41144">
            <a:spAutoFit/>
          </a:bodyPr>
          <a:lstStyle/>
          <a:p>
            <a:pPr marL="0" marR="0" lvl="0" indent="0" algn="l" defTabSz="6172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20" b="1" i="0" u="none" strike="noStrike" kern="1200" cap="none" spc="0" normalizeH="0" baseline="0" noProof="0" dirty="0">
                <a:ln>
                  <a:noFill/>
                </a:ln>
                <a:solidFill>
                  <a:srgbClr val="4B91C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</a:t>
            </a:r>
            <a:endParaRPr kumimoji="0" lang="zh-CN" altLang="en-US" sz="1620" b="1" i="0" u="none" strike="noStrike" kern="1200" cap="none" spc="0" normalizeH="0" baseline="0" noProof="0" dirty="0">
              <a:ln>
                <a:noFill/>
              </a:ln>
              <a:solidFill>
                <a:srgbClr val="4B91C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领导者要不断提升自己的领导才能，掌握安全生产知识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班组长管理--关于领导力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6" grpId="0"/>
      <p:bldP spid="17" grpId="0" bldLvl="0" animBg="1"/>
      <p:bldP spid="18" grpId="0" bldLvl="0" animBg="1"/>
      <p:bldP spid="20" grpId="0" bldLvl="0" animBg="1"/>
      <p:bldP spid="21" grpId="0" bldLvl="0" animBg="1"/>
      <p:bldP spid="23" grpId="0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Freeform 14"/>
          <p:cNvSpPr/>
          <p:nvPr/>
        </p:nvSpPr>
        <p:spPr>
          <a:xfrm>
            <a:off x="900113" y="2349500"/>
            <a:ext cx="765175" cy="3384550"/>
          </a:xfrm>
          <a:custGeom>
            <a:avLst/>
            <a:gdLst/>
            <a:ahLst/>
            <a:cxnLst>
              <a:cxn ang="0">
                <a:pos x="65534" y="0"/>
              </a:cxn>
              <a:cxn ang="0">
                <a:pos x="0" y="0"/>
              </a:cxn>
              <a:cxn ang="0">
                <a:pos x="0" y="65534"/>
              </a:cxn>
              <a:cxn ang="0">
                <a:pos x="65534" y="65534"/>
              </a:cxn>
            </a:cxnLst>
            <a:rect l="0" t="0" r="0" b="0"/>
            <a:pathLst>
              <a:path w="229" h="1177">
                <a:moveTo>
                  <a:pt x="228" y="0"/>
                </a:moveTo>
                <a:lnTo>
                  <a:pt x="0" y="0"/>
                </a:lnTo>
                <a:lnTo>
                  <a:pt x="0" y="1176"/>
                </a:lnTo>
                <a:lnTo>
                  <a:pt x="221" y="1176"/>
                </a:lnTo>
              </a:path>
            </a:pathLst>
          </a:custGeom>
          <a:noFill/>
          <a:ln w="19050" cap="flat" cmpd="sng">
            <a:solidFill>
              <a:srgbClr val="FFFF00">
                <a:alpha val="100000"/>
              </a:srgbClr>
            </a:solidFill>
            <a:prstDash val="dash"/>
            <a:round/>
            <a:headEnd type="none" w="sm" len="sm"/>
            <a:tailEnd type="none" w="sm" len="sm"/>
          </a:ln>
          <a:effectLst>
            <a:outerShdw dist="17961" dir="2699999" algn="ctr" rotWithShape="0">
              <a:srgbClr val="2A3210">
                <a:alpha val="100000"/>
              </a:srgbClr>
            </a:outerShdw>
          </a:effec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692" name="Rectangle 30"/>
          <p:cNvSpPr/>
          <p:nvPr/>
        </p:nvSpPr>
        <p:spPr>
          <a:xfrm>
            <a:off x="1763713" y="2349500"/>
            <a:ext cx="4283075" cy="792163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rect">
              <a:fillToRect r="100000" b="100000"/>
            </a:path>
            <a:tileRect/>
          </a:gra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latinLnBrk="1" hangingPunct="1">
              <a:spcBef>
                <a:spcPct val="0"/>
              </a:spcBef>
              <a:buNone/>
            </a:pPr>
            <a:endParaRPr lang="zh-CN" altLang="en-US" sz="1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693" name="Rectangle 39"/>
          <p:cNvSpPr/>
          <p:nvPr/>
        </p:nvSpPr>
        <p:spPr>
          <a:xfrm>
            <a:off x="2627313" y="2565400"/>
            <a:ext cx="2247900" cy="334963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做好班组安全管理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4694" name="Group 17"/>
          <p:cNvGrpSpPr/>
          <p:nvPr/>
        </p:nvGrpSpPr>
        <p:grpSpPr>
          <a:xfrm>
            <a:off x="1692275" y="3644900"/>
            <a:ext cx="5995988" cy="503238"/>
            <a:chOff x="900" y="1482"/>
            <a:chExt cx="3885" cy="996"/>
          </a:xfrm>
        </p:grpSpPr>
        <p:sp>
          <p:nvSpPr>
            <p:cNvPr id="114715" name="AutoShape 18"/>
            <p:cNvSpPr/>
            <p:nvPr/>
          </p:nvSpPr>
          <p:spPr>
            <a:xfrm>
              <a:off x="900" y="1482"/>
              <a:ext cx="3885" cy="996"/>
            </a:xfrm>
            <a:prstGeom prst="roundRect">
              <a:avLst>
                <a:gd name="adj" fmla="val 9028"/>
              </a:avLst>
            </a:prstGeom>
            <a:gradFill rotWithShape="0">
              <a:gsLst>
                <a:gs pos="0">
                  <a:srgbClr val="333399">
                    <a:alpha val="81000"/>
                  </a:srgbClr>
                </a:gs>
                <a:gs pos="100000">
                  <a:schemeClr val="tx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lnSpc>
                  <a:spcPct val="140000"/>
                </a:lnSpc>
                <a:spcBef>
                  <a:spcPct val="0"/>
                </a:spcBef>
                <a:buClr>
                  <a:srgbClr val="000000"/>
                </a:buClr>
                <a:buFont typeface="Wingdings" panose="05000000000000000000" pitchFamily="2" charset="2"/>
                <a:buNone/>
              </a:pPr>
              <a:endParaRPr lang="zh-CN" altLang="en-US" sz="8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716" name="AutoShape 19"/>
            <p:cNvSpPr/>
            <p:nvPr/>
          </p:nvSpPr>
          <p:spPr>
            <a:xfrm>
              <a:off x="912" y="1490"/>
              <a:ext cx="3855" cy="462"/>
            </a:xfrm>
            <a:prstGeom prst="roundRect">
              <a:avLst>
                <a:gd name="adj" fmla="val 13880"/>
              </a:avLst>
            </a:prstGeom>
            <a:gradFill rotWithShape="0">
              <a:gsLst>
                <a:gs pos="0">
                  <a:schemeClr val="bg1">
                    <a:alpha val="67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lnSpc>
                  <a:spcPct val="140000"/>
                </a:lnSpc>
                <a:spcBef>
                  <a:spcPct val="0"/>
                </a:spcBef>
                <a:buClr>
                  <a:srgbClr val="000000"/>
                </a:buClr>
                <a:buFont typeface="Wingdings" panose="05000000000000000000" pitchFamily="2" charset="2"/>
                <a:buNone/>
              </a:pPr>
              <a:endParaRPr lang="zh-CN" altLang="en-US" sz="8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4695" name="Picture 31" descr="su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3789363"/>
            <a:ext cx="317500" cy="29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6" name="Rectangle 32"/>
          <p:cNvSpPr/>
          <p:nvPr/>
        </p:nvSpPr>
        <p:spPr>
          <a:xfrm>
            <a:off x="2195513" y="3789363"/>
            <a:ext cx="2595562" cy="274637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树立正确科学安全管理观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ko-KR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4697" name="Line 29"/>
          <p:cNvSpPr/>
          <p:nvPr/>
        </p:nvSpPr>
        <p:spPr>
          <a:xfrm flipH="1">
            <a:off x="944563" y="3862388"/>
            <a:ext cx="717550" cy="1587"/>
          </a:xfrm>
          <a:prstGeom prst="line">
            <a:avLst/>
          </a:prstGeom>
          <a:ln w="19050" cap="flat" cmpd="sng">
            <a:solidFill>
              <a:srgbClr val="FFFF00"/>
            </a:solidFill>
            <a:prstDash val="dash"/>
            <a:headEnd type="none" w="sm" len="sm"/>
            <a:tailEnd type="none" w="sm" len="sm"/>
          </a:ln>
          <a:effectLst>
            <a:outerShdw dist="17961" dir="2699999" algn="ctr" rotWithShape="0">
              <a:srgbClr val="2A3210"/>
            </a:outerShdw>
          </a:effectLst>
        </p:spPr>
      </p:sp>
      <p:grpSp>
        <p:nvGrpSpPr>
          <p:cNvPr id="114698" name="Group 20"/>
          <p:cNvGrpSpPr/>
          <p:nvPr/>
        </p:nvGrpSpPr>
        <p:grpSpPr>
          <a:xfrm>
            <a:off x="1692275" y="4221163"/>
            <a:ext cx="5995988" cy="503237"/>
            <a:chOff x="900" y="1482"/>
            <a:chExt cx="3885" cy="996"/>
          </a:xfrm>
        </p:grpSpPr>
        <p:sp>
          <p:nvSpPr>
            <p:cNvPr id="114713" name="AutoShape 21"/>
            <p:cNvSpPr/>
            <p:nvPr/>
          </p:nvSpPr>
          <p:spPr>
            <a:xfrm>
              <a:off x="900" y="1482"/>
              <a:ext cx="3885" cy="996"/>
            </a:xfrm>
            <a:prstGeom prst="roundRect">
              <a:avLst>
                <a:gd name="adj" fmla="val 9028"/>
              </a:avLst>
            </a:prstGeom>
            <a:gradFill rotWithShape="0">
              <a:gsLst>
                <a:gs pos="0">
                  <a:srgbClr val="333399">
                    <a:alpha val="81000"/>
                  </a:srgbClr>
                </a:gs>
                <a:gs pos="100000">
                  <a:schemeClr val="tx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lnSpc>
                  <a:spcPct val="140000"/>
                </a:lnSpc>
                <a:spcBef>
                  <a:spcPct val="0"/>
                </a:spcBef>
                <a:buClr>
                  <a:srgbClr val="000000"/>
                </a:buClr>
                <a:buFont typeface="Wingdings" panose="05000000000000000000" pitchFamily="2" charset="2"/>
                <a:buNone/>
              </a:pPr>
              <a:endParaRPr lang="zh-CN" altLang="en-US" sz="8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714" name="AutoShape 22"/>
            <p:cNvSpPr/>
            <p:nvPr/>
          </p:nvSpPr>
          <p:spPr>
            <a:xfrm>
              <a:off x="912" y="1490"/>
              <a:ext cx="3855" cy="462"/>
            </a:xfrm>
            <a:prstGeom prst="roundRect">
              <a:avLst>
                <a:gd name="adj" fmla="val 13880"/>
              </a:avLst>
            </a:prstGeom>
            <a:gradFill rotWithShape="0">
              <a:gsLst>
                <a:gs pos="0">
                  <a:schemeClr val="bg1">
                    <a:alpha val="67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lnSpc>
                  <a:spcPct val="140000"/>
                </a:lnSpc>
                <a:spcBef>
                  <a:spcPct val="0"/>
                </a:spcBef>
                <a:buClr>
                  <a:srgbClr val="000000"/>
                </a:buClr>
                <a:buFont typeface="Wingdings" panose="05000000000000000000" pitchFamily="2" charset="2"/>
                <a:buNone/>
              </a:pPr>
              <a:endParaRPr lang="zh-CN" altLang="en-US" sz="8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4699" name="Rectangle 34"/>
          <p:cNvSpPr/>
          <p:nvPr/>
        </p:nvSpPr>
        <p:spPr>
          <a:xfrm>
            <a:off x="2268538" y="4292600"/>
            <a:ext cx="4435475" cy="274638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建立“全员、全过程、全方位”安全管理网络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ko-KR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4700" name="Picture 33" descr="su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4292600"/>
            <a:ext cx="317500" cy="29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701" name="Line 15"/>
          <p:cNvSpPr/>
          <p:nvPr/>
        </p:nvSpPr>
        <p:spPr>
          <a:xfrm flipH="1">
            <a:off x="944563" y="4484688"/>
            <a:ext cx="717550" cy="1587"/>
          </a:xfrm>
          <a:prstGeom prst="line">
            <a:avLst/>
          </a:prstGeom>
          <a:ln w="19050" cap="flat" cmpd="sng">
            <a:solidFill>
              <a:srgbClr val="FFFF00"/>
            </a:solidFill>
            <a:prstDash val="dash"/>
            <a:headEnd type="none" w="sm" len="sm"/>
            <a:tailEnd type="none" w="sm" len="sm"/>
          </a:ln>
          <a:effectLst>
            <a:outerShdw dist="17961" dir="2699999" algn="ctr" rotWithShape="0">
              <a:srgbClr val="2A3210"/>
            </a:outerShdw>
          </a:effectLst>
        </p:spPr>
      </p:sp>
      <p:grpSp>
        <p:nvGrpSpPr>
          <p:cNvPr id="114702" name="Group 23"/>
          <p:cNvGrpSpPr/>
          <p:nvPr/>
        </p:nvGrpSpPr>
        <p:grpSpPr>
          <a:xfrm>
            <a:off x="1692275" y="4868863"/>
            <a:ext cx="5995988" cy="503237"/>
            <a:chOff x="900" y="1482"/>
            <a:chExt cx="3885" cy="996"/>
          </a:xfrm>
        </p:grpSpPr>
        <p:sp>
          <p:nvSpPr>
            <p:cNvPr id="114711" name="AutoShape 24"/>
            <p:cNvSpPr/>
            <p:nvPr/>
          </p:nvSpPr>
          <p:spPr>
            <a:xfrm>
              <a:off x="900" y="1482"/>
              <a:ext cx="3885" cy="996"/>
            </a:xfrm>
            <a:prstGeom prst="roundRect">
              <a:avLst>
                <a:gd name="adj" fmla="val 9028"/>
              </a:avLst>
            </a:prstGeom>
            <a:gradFill rotWithShape="0">
              <a:gsLst>
                <a:gs pos="0">
                  <a:srgbClr val="333399">
                    <a:alpha val="81000"/>
                  </a:srgbClr>
                </a:gs>
                <a:gs pos="100000">
                  <a:schemeClr val="tx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lnSpc>
                  <a:spcPct val="140000"/>
                </a:lnSpc>
                <a:spcBef>
                  <a:spcPct val="0"/>
                </a:spcBef>
                <a:buClr>
                  <a:srgbClr val="000000"/>
                </a:buClr>
                <a:buFont typeface="Wingdings" panose="05000000000000000000" pitchFamily="2" charset="2"/>
                <a:buNone/>
              </a:pPr>
              <a:endParaRPr lang="zh-CN" altLang="en-US" sz="8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712" name="AutoShape 25"/>
            <p:cNvSpPr/>
            <p:nvPr/>
          </p:nvSpPr>
          <p:spPr>
            <a:xfrm>
              <a:off x="912" y="1490"/>
              <a:ext cx="3855" cy="462"/>
            </a:xfrm>
            <a:prstGeom prst="roundRect">
              <a:avLst>
                <a:gd name="adj" fmla="val 13880"/>
              </a:avLst>
            </a:prstGeom>
            <a:gradFill rotWithShape="0">
              <a:gsLst>
                <a:gs pos="0">
                  <a:schemeClr val="bg1">
                    <a:alpha val="67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lnSpc>
                  <a:spcPct val="140000"/>
                </a:lnSpc>
                <a:spcBef>
                  <a:spcPct val="0"/>
                </a:spcBef>
                <a:buClr>
                  <a:srgbClr val="000000"/>
                </a:buClr>
                <a:buFont typeface="Wingdings" panose="05000000000000000000" pitchFamily="2" charset="2"/>
                <a:buNone/>
              </a:pPr>
              <a:endParaRPr lang="zh-CN" altLang="en-US" sz="8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4703" name="Rectangle 36"/>
          <p:cNvSpPr/>
          <p:nvPr/>
        </p:nvSpPr>
        <p:spPr>
          <a:xfrm>
            <a:off x="2268538" y="4941888"/>
            <a:ext cx="3055937" cy="274637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抓好班组基础和现场安全管理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ko-KR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4704" name="Picture 35" descr="su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5013325"/>
            <a:ext cx="317500" cy="29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705" name="Line 16"/>
          <p:cNvSpPr/>
          <p:nvPr/>
        </p:nvSpPr>
        <p:spPr>
          <a:xfrm flipH="1">
            <a:off x="944563" y="5081588"/>
            <a:ext cx="717550" cy="1587"/>
          </a:xfrm>
          <a:prstGeom prst="line">
            <a:avLst/>
          </a:prstGeom>
          <a:ln w="19050" cap="flat" cmpd="sng">
            <a:solidFill>
              <a:srgbClr val="FFFF00"/>
            </a:solidFill>
            <a:prstDash val="dash"/>
            <a:headEnd type="none" w="sm" len="sm"/>
            <a:tailEnd type="none" w="sm" len="sm"/>
          </a:ln>
          <a:effectLst>
            <a:outerShdw dist="17961" dir="2699999" algn="ctr" rotWithShape="0">
              <a:srgbClr val="2A3210"/>
            </a:outerShdw>
          </a:effectLst>
        </p:spPr>
      </p:sp>
      <p:grpSp>
        <p:nvGrpSpPr>
          <p:cNvPr id="114706" name="Group 26"/>
          <p:cNvGrpSpPr/>
          <p:nvPr/>
        </p:nvGrpSpPr>
        <p:grpSpPr>
          <a:xfrm>
            <a:off x="1692275" y="5445125"/>
            <a:ext cx="5995988" cy="503238"/>
            <a:chOff x="900" y="1482"/>
            <a:chExt cx="3885" cy="996"/>
          </a:xfrm>
        </p:grpSpPr>
        <p:sp>
          <p:nvSpPr>
            <p:cNvPr id="114709" name="AutoShape 27"/>
            <p:cNvSpPr/>
            <p:nvPr/>
          </p:nvSpPr>
          <p:spPr>
            <a:xfrm>
              <a:off x="900" y="1482"/>
              <a:ext cx="3885" cy="996"/>
            </a:xfrm>
            <a:prstGeom prst="roundRect">
              <a:avLst>
                <a:gd name="adj" fmla="val 9028"/>
              </a:avLst>
            </a:prstGeom>
            <a:gradFill rotWithShape="0">
              <a:gsLst>
                <a:gs pos="0">
                  <a:srgbClr val="333399">
                    <a:alpha val="81000"/>
                  </a:srgbClr>
                </a:gs>
                <a:gs pos="100000">
                  <a:schemeClr val="tx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lnSpc>
                  <a:spcPct val="140000"/>
                </a:lnSpc>
                <a:spcBef>
                  <a:spcPct val="0"/>
                </a:spcBef>
                <a:buClr>
                  <a:srgbClr val="000000"/>
                </a:buClr>
                <a:buFont typeface="Wingdings" panose="05000000000000000000" pitchFamily="2" charset="2"/>
                <a:buNone/>
              </a:pPr>
              <a:endParaRPr lang="zh-CN" altLang="en-US" sz="8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710" name="AutoShape 28"/>
            <p:cNvSpPr/>
            <p:nvPr/>
          </p:nvSpPr>
          <p:spPr>
            <a:xfrm>
              <a:off x="912" y="1490"/>
              <a:ext cx="3855" cy="462"/>
            </a:xfrm>
            <a:prstGeom prst="roundRect">
              <a:avLst>
                <a:gd name="adj" fmla="val 13880"/>
              </a:avLst>
            </a:prstGeom>
            <a:gradFill rotWithShape="0">
              <a:gsLst>
                <a:gs pos="0">
                  <a:schemeClr val="bg1">
                    <a:alpha val="67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lnSpc>
                  <a:spcPct val="140000"/>
                </a:lnSpc>
                <a:spcBef>
                  <a:spcPct val="0"/>
                </a:spcBef>
                <a:buClr>
                  <a:srgbClr val="000000"/>
                </a:buClr>
                <a:buFont typeface="Wingdings" panose="05000000000000000000" pitchFamily="2" charset="2"/>
                <a:buNone/>
              </a:pPr>
              <a:endParaRPr lang="zh-CN" altLang="en-US" sz="8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4707" name="Rectangle 38"/>
          <p:cNvSpPr/>
          <p:nvPr/>
        </p:nvSpPr>
        <p:spPr>
          <a:xfrm>
            <a:off x="2268538" y="5516563"/>
            <a:ext cx="3452812" cy="274637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辨识控制危险源，消除习惯性违章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4708" name="Picture 37" descr="su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5589588"/>
            <a:ext cx="317500" cy="29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如何做好安全管理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灯片编号占位符 1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>
              <a:spcBef>
                <a:spcPct val="0"/>
              </a:spcBef>
              <a:buNone/>
            </a:pPr>
            <a:fld id="{9A0DB2DC-4C9A-4742-B13C-FB6460FD3503}" type="slidenum">
              <a:rPr lang="en-US" altLang="zh-CN" sz="1000" dirty="0">
                <a:ea typeface="黑体" panose="02010609060101010101" pitchFamily="49" charset="-122"/>
              </a:rPr>
            </a:fld>
            <a:endParaRPr lang="en-US" altLang="zh-CN" sz="1000" dirty="0">
              <a:ea typeface="黑体" panose="02010609060101010101" pitchFamily="49" charset="-122"/>
            </a:endParaRPr>
          </a:p>
        </p:txBody>
      </p:sp>
      <p:sp>
        <p:nvSpPr>
          <p:cNvPr id="115715" name="Rectangle 3"/>
          <p:cNvSpPr>
            <a:spLocks noGrp="1"/>
          </p:cNvSpPr>
          <p:nvPr>
            <p:ph idx="1" hasCustomPrompt="1"/>
          </p:nvPr>
        </p:nvSpPr>
        <p:spPr>
          <a:xfrm>
            <a:off x="457200" y="1143000"/>
            <a:ext cx="8229600" cy="48641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管理要因人而异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班组成员来自五湖四海，各有个性与特长。班组长首先要善于了解和发现各成员的特长，在布置安排工作任务时尽可能做到用其之长，使各成员在工作实践中施展自己的才能，提升自己的能力。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做事要尽量公平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在班组管理中，班组长对待班内成员要尽可能的一碗水端平，做到公平公正，对事不对人，只有这样才能让班组成员心服口服，杜绝不必要的猜疑，减少内耗，形成合力。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如何提高管理能力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灯片编号占位符 1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>
              <a:spcBef>
                <a:spcPct val="0"/>
              </a:spcBef>
              <a:buNone/>
            </a:pPr>
            <a:fld id="{9A0DB2DC-4C9A-4742-B13C-FB6460FD3503}" type="slidenum"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739" name="Rectangle 3"/>
          <p:cNvSpPr>
            <a:spLocks noGrp="1"/>
          </p:cNvSpPr>
          <p:nvPr>
            <p:ph idx="1" hasCustomPrompt="1"/>
          </p:nvPr>
        </p:nvSpPr>
        <p:spPr>
          <a:xfrm>
            <a:off x="630238" y="1276350"/>
            <a:ext cx="7934325" cy="4892675"/>
          </a:xfrm>
        </p:spPr>
        <p:txBody>
          <a:bodyPr vert="horz" wrap="square" lIns="91440" tIns="45720" rIns="91440" bIns="45720" anchor="t"/>
          <a:lstStyle/>
          <a:p>
            <a:pPr algn="just" eaLnBrk="1" hangingPunct="1"/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力服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——力服是只靠权力使人服从，是被迫服从。力服的优点是解决问题迅速、简单，特别是对付混乱局面时尤为有效，缺点是下级容易形成口服而心不服，不能持久，一旦上级权威减弱，下属便会不服并反抗。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才服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——才服是以自己的才能引导下属，让其理智地服从，但难于使能力超过自己的下属成员服从，甚至会遭到有能力下属的藐视。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德服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——德服是靠自己高尚的人格使下属心服口服，当前尤为强调班组长要以身作则，有奉献和牺牲的精神。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2000" dirty="0">
                <a:solidFill>
                  <a:srgbClr val="825D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一名班组长只有把以上三者有机地结合起来，才能使自己的管理成功，才能成为一个班组的灵魂与核心。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6741" name="Rectangle 6"/>
          <p:cNvSpPr/>
          <p:nvPr/>
        </p:nvSpPr>
        <p:spPr>
          <a:xfrm>
            <a:off x="579438" y="1276350"/>
            <a:ext cx="83108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“服人者，</a:t>
            </a:r>
            <a:r>
              <a:rPr lang="zh-CN" altLang="en-US" sz="3200" b="1" u="sng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德服</a:t>
            </a: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为上，</a:t>
            </a:r>
            <a:r>
              <a:rPr lang="zh-CN" altLang="en-US" sz="3200" b="1" u="sng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才服</a:t>
            </a: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为中，</a:t>
            </a:r>
            <a:r>
              <a:rPr lang="zh-CN" altLang="en-US" sz="3200" b="1" u="sng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力服</a:t>
            </a: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为下”</a:t>
            </a:r>
            <a:endParaRPr lang="zh-CN" altLang="en-US" sz="32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6742" name="Text Box 3"/>
          <p:cNvSpPr txBox="1"/>
          <p:nvPr/>
        </p:nvSpPr>
        <p:spPr>
          <a:xfrm>
            <a:off x="1536700" y="5713413"/>
            <a:ext cx="6122988" cy="577850"/>
          </a:xfrm>
          <a:prstGeom prst="rect">
            <a:avLst/>
          </a:prstGeom>
          <a:noFill/>
          <a:ln w="0">
            <a:noFill/>
          </a:ln>
        </p:spPr>
        <p:txBody>
          <a:bodyPr lIns="0" tIns="62116" rIns="0" bIns="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95680">
              <a:lnSpc>
                <a:spcPct val="111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以德为先，能力适中，厚德才能载物</a:t>
            </a:r>
            <a:endParaRPr lang="zh-CN" altLang="en-US" sz="2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班组长如何提高影响力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8"/>
          <p:cNvSpPr txBox="1"/>
          <p:nvPr/>
        </p:nvSpPr>
        <p:spPr>
          <a:xfrm>
            <a:off x="705485" y="2589530"/>
            <a:ext cx="763587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05 </a:t>
            </a:r>
            <a:r>
              <a:rPr lang="zh-CN" altLang="en-US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班组基础和现场安全管理</a:t>
            </a:r>
            <a:r>
              <a:rPr 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sz="4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252" y="5556965"/>
            <a:ext cx="9143498" cy="1304703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280"/>
          </a:p>
        </p:txBody>
      </p:sp>
      <p:sp>
        <p:nvSpPr>
          <p:cNvPr id="7" name="Freeform 7"/>
          <p:cNvSpPr/>
          <p:nvPr/>
        </p:nvSpPr>
        <p:spPr bwMode="auto">
          <a:xfrm>
            <a:off x="252" y="5365379"/>
            <a:ext cx="9143498" cy="421701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28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1" name="Group 97"/>
          <p:cNvGrpSpPr/>
          <p:nvPr/>
        </p:nvGrpSpPr>
        <p:grpSpPr>
          <a:xfrm>
            <a:off x="185738" y="1341438"/>
            <a:ext cx="8799512" cy="4719637"/>
            <a:chOff x="95" y="729"/>
            <a:chExt cx="5269" cy="2973"/>
          </a:xfrm>
        </p:grpSpPr>
        <p:sp>
          <p:nvSpPr>
            <p:cNvPr id="119812" name="AutoShape 23"/>
            <p:cNvSpPr/>
            <p:nvPr/>
          </p:nvSpPr>
          <p:spPr>
            <a:xfrm>
              <a:off x="4485" y="2659"/>
              <a:ext cx="879" cy="10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>
                    <a:alpha val="70000"/>
                  </a:schemeClr>
                </a:gs>
                <a:gs pos="100000">
                  <a:srgbClr val="1D4447"/>
                </a:gs>
              </a:gsLst>
              <a:lin ang="5400000" scaled="1"/>
              <a:tileRect/>
            </a:gradFill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87313" tIns="44450" rIns="87313" bIns="44450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813" name="AutoShape 24"/>
            <p:cNvSpPr/>
            <p:nvPr/>
          </p:nvSpPr>
          <p:spPr>
            <a:xfrm>
              <a:off x="3345" y="2659"/>
              <a:ext cx="879" cy="10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>
                    <a:alpha val="70000"/>
                  </a:schemeClr>
                </a:gs>
                <a:gs pos="100000">
                  <a:srgbClr val="1D4447"/>
                </a:gs>
              </a:gsLst>
              <a:lin ang="5400000" scaled="1"/>
              <a:tileRect/>
            </a:gradFill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87313" tIns="44450" rIns="87313" bIns="44450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814" name="AutoShape 25"/>
            <p:cNvSpPr/>
            <p:nvPr/>
          </p:nvSpPr>
          <p:spPr>
            <a:xfrm>
              <a:off x="1159" y="2659"/>
              <a:ext cx="879" cy="10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>
                    <a:alpha val="70000"/>
                  </a:schemeClr>
                </a:gs>
                <a:gs pos="100000">
                  <a:srgbClr val="1D4447"/>
                </a:gs>
              </a:gsLst>
              <a:lin ang="5400000" scaled="1"/>
              <a:tileRect/>
            </a:gradFill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87313" tIns="44450" rIns="87313" bIns="44450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815" name="AutoShape 26"/>
            <p:cNvSpPr/>
            <p:nvPr/>
          </p:nvSpPr>
          <p:spPr>
            <a:xfrm>
              <a:off x="2214" y="2659"/>
              <a:ext cx="880" cy="10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>
                    <a:alpha val="70000"/>
                  </a:schemeClr>
                </a:gs>
                <a:gs pos="100000">
                  <a:srgbClr val="1D4447"/>
                </a:gs>
              </a:gsLst>
              <a:lin ang="5400000" scaled="1"/>
              <a:tileRect/>
            </a:gradFill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87313" tIns="44450" rIns="87313" bIns="44450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816" name="AutoShape 27"/>
            <p:cNvSpPr/>
            <p:nvPr/>
          </p:nvSpPr>
          <p:spPr>
            <a:xfrm>
              <a:off x="102" y="2659"/>
              <a:ext cx="879" cy="10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>
                    <a:alpha val="70000"/>
                  </a:schemeClr>
                </a:gs>
                <a:gs pos="100000">
                  <a:srgbClr val="1D4447"/>
                </a:gs>
              </a:gsLst>
              <a:lin ang="5400000" scaled="1"/>
              <a:tileRect/>
            </a:gradFill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87313" tIns="44450" rIns="87313" bIns="44450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defTabSz="914400" eaLnBrk="1" latinLnBrk="1" hangingPunct="1">
                <a:spcBef>
                  <a:spcPct val="0"/>
                </a:spcBef>
                <a:buNone/>
              </a:pPr>
              <a:endParaRPr lang="ko-KR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817" name="Freeform 28"/>
            <p:cNvSpPr/>
            <p:nvPr/>
          </p:nvSpPr>
          <p:spPr>
            <a:xfrm>
              <a:off x="1611" y="1122"/>
              <a:ext cx="2931" cy="766"/>
            </a:xfrm>
            <a:custGeom>
              <a:avLst/>
              <a:gdLst/>
              <a:ahLst/>
              <a:cxnLst>
                <a:cxn ang="0">
                  <a:pos x="0" y="676"/>
                </a:cxn>
                <a:cxn ang="0">
                  <a:pos x="505" y="0"/>
                </a:cxn>
                <a:cxn ang="0">
                  <a:pos x="3409" y="6"/>
                </a:cxn>
                <a:cxn ang="0">
                  <a:pos x="3985" y="664"/>
                </a:cxn>
              </a:cxnLst>
              <a:rect l="0" t="0" r="0" b="0"/>
              <a:pathLst>
                <a:path w="2857" h="774">
                  <a:moveTo>
                    <a:pt x="0" y="774"/>
                  </a:moveTo>
                  <a:lnTo>
                    <a:pt x="362" y="0"/>
                  </a:lnTo>
                  <a:lnTo>
                    <a:pt x="2444" y="6"/>
                  </a:lnTo>
                  <a:lnTo>
                    <a:pt x="2857" y="760"/>
                  </a:lnTo>
                </a:path>
              </a:pathLst>
            </a:custGeom>
            <a:noFill/>
            <a:ln w="19050" cap="rnd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699999" algn="ctr" rotWithShape="0">
                <a:schemeClr val="bg1">
                  <a:alpha val="100000"/>
                </a:scheme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818" name="Freeform 29"/>
            <p:cNvSpPr/>
            <p:nvPr/>
          </p:nvSpPr>
          <p:spPr>
            <a:xfrm>
              <a:off x="3786" y="2478"/>
              <a:ext cx="1181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719" h="1980">
                  <a:moveTo>
                    <a:pt x="0" y="1980"/>
                  </a:moveTo>
                  <a:lnTo>
                    <a:pt x="0" y="0"/>
                  </a:lnTo>
                  <a:lnTo>
                    <a:pt x="2718" y="0"/>
                  </a:lnTo>
                  <a:lnTo>
                    <a:pt x="2719" y="1938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699999" algn="ctr" rotWithShape="0">
                <a:schemeClr val="bg1">
                  <a:alpha val="100000"/>
                </a:scheme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819" name="Freeform 30"/>
            <p:cNvSpPr/>
            <p:nvPr/>
          </p:nvSpPr>
          <p:spPr>
            <a:xfrm>
              <a:off x="4367" y="1991"/>
              <a:ext cx="48" cy="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534" y="1"/>
                </a:cxn>
              </a:cxnLst>
              <a:rect l="0" t="0" r="0" b="0"/>
              <a:pathLst>
                <a:path w="1" h="836">
                  <a:moveTo>
                    <a:pt x="0" y="0"/>
                  </a:moveTo>
                  <a:lnTo>
                    <a:pt x="1" y="836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699999" algn="ctr" rotWithShape="0">
                <a:schemeClr val="bg1">
                  <a:alpha val="100000"/>
                </a:scheme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820" name="Freeform 31"/>
            <p:cNvSpPr/>
            <p:nvPr/>
          </p:nvSpPr>
          <p:spPr>
            <a:xfrm>
              <a:off x="548" y="2489"/>
              <a:ext cx="2109" cy="4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0" b="0"/>
              <a:pathLst>
                <a:path w="2719" h="1980">
                  <a:moveTo>
                    <a:pt x="0" y="1980"/>
                  </a:moveTo>
                  <a:lnTo>
                    <a:pt x="0" y="0"/>
                  </a:lnTo>
                  <a:lnTo>
                    <a:pt x="2718" y="0"/>
                  </a:lnTo>
                  <a:lnTo>
                    <a:pt x="2719" y="1938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699999" algn="ctr" rotWithShape="0">
                <a:schemeClr val="bg1">
                  <a:alpha val="100000"/>
                </a:scheme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821" name="Freeform 32"/>
            <p:cNvSpPr/>
            <p:nvPr/>
          </p:nvSpPr>
          <p:spPr>
            <a:xfrm>
              <a:off x="1600" y="1991"/>
              <a:ext cx="1" cy="8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836"/>
                </a:cxn>
              </a:cxnLst>
              <a:rect l="0" t="0" r="0" b="0"/>
              <a:pathLst>
                <a:path w="1" h="836">
                  <a:moveTo>
                    <a:pt x="0" y="0"/>
                  </a:moveTo>
                  <a:lnTo>
                    <a:pt x="1" y="836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699999" algn="ctr" rotWithShape="0">
                <a:schemeClr val="bg1">
                  <a:alpha val="100000"/>
                </a:scheme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9822" name="Group 33"/>
            <p:cNvGrpSpPr/>
            <p:nvPr/>
          </p:nvGrpSpPr>
          <p:grpSpPr>
            <a:xfrm>
              <a:off x="849" y="1592"/>
              <a:ext cx="1532" cy="589"/>
              <a:chOff x="744" y="547"/>
              <a:chExt cx="1279" cy="589"/>
            </a:xfrm>
          </p:grpSpPr>
          <p:sp>
            <p:nvSpPr>
              <p:cNvPr id="119874" name="AutoShape 34"/>
              <p:cNvSpPr/>
              <p:nvPr/>
            </p:nvSpPr>
            <p:spPr>
              <a:xfrm>
                <a:off x="744" y="753"/>
                <a:ext cx="1279" cy="381"/>
              </a:xfrm>
              <a:prstGeom prst="roundRect">
                <a:avLst>
                  <a:gd name="adj" fmla="val 49153"/>
                </a:avLst>
              </a:prstGeom>
              <a:gradFill rotWithShape="1">
                <a:gsLst>
                  <a:gs pos="0">
                    <a:srgbClr val="660033"/>
                  </a:gs>
                  <a:gs pos="100000">
                    <a:srgbClr val="2F0018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379" name="AutoShape 35"/>
              <p:cNvSpPr>
                <a:spLocks noChangeArrowheads="1"/>
              </p:cNvSpPr>
              <p:nvPr/>
            </p:nvSpPr>
            <p:spPr bwMode="auto">
              <a:xfrm>
                <a:off x="798" y="755"/>
                <a:ext cx="1167" cy="381"/>
              </a:xfrm>
              <a:prstGeom prst="roundRect">
                <a:avLst>
                  <a:gd name="adj" fmla="val 49153"/>
                </a:avLst>
              </a:pr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tint val="0"/>
                      <a:invGamma/>
                      <a:alpha val="60001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9876" name="Oval 36"/>
              <p:cNvSpPr/>
              <p:nvPr/>
            </p:nvSpPr>
            <p:spPr>
              <a:xfrm rot="5400000">
                <a:off x="1213" y="395"/>
                <a:ext cx="441" cy="745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9999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rot="10800000" vert="eaVert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9823" name="Rectangle 37"/>
            <p:cNvSpPr/>
            <p:nvPr/>
          </p:nvSpPr>
          <p:spPr>
            <a:xfrm>
              <a:off x="1186" y="1908"/>
              <a:ext cx="981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latinLnBrk="1" hangingPunct="1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rgbClr val="6600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班组基础安全管理</a:t>
              </a:r>
              <a:endParaRPr lang="zh-CN" altLang="en-US" sz="1600" b="1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9824" name="Group 38"/>
            <p:cNvGrpSpPr/>
            <p:nvPr/>
          </p:nvGrpSpPr>
          <p:grpSpPr>
            <a:xfrm>
              <a:off x="2127" y="729"/>
              <a:ext cx="2060" cy="590"/>
              <a:chOff x="744" y="1281"/>
              <a:chExt cx="1279" cy="590"/>
            </a:xfrm>
          </p:grpSpPr>
          <p:sp>
            <p:nvSpPr>
              <p:cNvPr id="119871" name="AutoShape 39"/>
              <p:cNvSpPr/>
              <p:nvPr/>
            </p:nvSpPr>
            <p:spPr>
              <a:xfrm>
                <a:off x="744" y="1488"/>
                <a:ext cx="1279" cy="381"/>
              </a:xfrm>
              <a:prstGeom prst="roundRect">
                <a:avLst>
                  <a:gd name="adj" fmla="val 49153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82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384" name="AutoShape 40"/>
              <p:cNvSpPr>
                <a:spLocks noChangeArrowheads="1"/>
              </p:cNvSpPr>
              <p:nvPr/>
            </p:nvSpPr>
            <p:spPr bwMode="auto">
              <a:xfrm>
                <a:off x="803" y="1490"/>
                <a:ext cx="1157" cy="381"/>
              </a:xfrm>
              <a:prstGeom prst="roundRect">
                <a:avLst>
                  <a:gd name="adj" fmla="val 49153"/>
                </a:avLst>
              </a:pr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tint val="0"/>
                      <a:invGamma/>
                      <a:alpha val="60001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9873" name="Oval 41"/>
              <p:cNvSpPr/>
              <p:nvPr/>
            </p:nvSpPr>
            <p:spPr>
              <a:xfrm rot="5400000">
                <a:off x="1214" y="1129"/>
                <a:ext cx="441" cy="74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9999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rot="10800000" vert="eaVert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9825" name="Rectangle 42"/>
            <p:cNvSpPr/>
            <p:nvPr/>
          </p:nvSpPr>
          <p:spPr>
            <a:xfrm>
              <a:off x="2337" y="1054"/>
              <a:ext cx="1349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latinLnBrk="1" hangingPunct="1"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班组基础和现场安全管理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9826" name="Group 43"/>
            <p:cNvGrpSpPr/>
            <p:nvPr/>
          </p:nvGrpSpPr>
          <p:grpSpPr>
            <a:xfrm>
              <a:off x="95" y="2430"/>
              <a:ext cx="892" cy="738"/>
              <a:chOff x="278" y="859"/>
              <a:chExt cx="935" cy="904"/>
            </a:xfrm>
          </p:grpSpPr>
          <p:sp>
            <p:nvSpPr>
              <p:cNvPr id="119865" name="AutoShape 44"/>
              <p:cNvSpPr/>
              <p:nvPr/>
            </p:nvSpPr>
            <p:spPr>
              <a:xfrm>
                <a:off x="282" y="1136"/>
                <a:ext cx="931" cy="38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333333"/>
                  </a:gs>
                  <a:gs pos="100000">
                    <a:srgbClr val="0F0F0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866" name="AutoShape 45"/>
              <p:cNvSpPr/>
              <p:nvPr/>
            </p:nvSpPr>
            <p:spPr>
              <a:xfrm>
                <a:off x="390" y="1630"/>
                <a:ext cx="716" cy="133"/>
              </a:xfrm>
              <a:custGeom>
                <a:avLst/>
                <a:gdLst>
                  <a:gd name="txL" fmla="*/ 4495 w 21600"/>
                  <a:gd name="txT" fmla="*/ 4547 h 21600"/>
                  <a:gd name="txR" fmla="*/ 17105 w 21600"/>
                  <a:gd name="txB" fmla="*/ 17053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3333">
                      <a:alpha val="100000"/>
                    </a:srgbClr>
                  </a:gs>
                  <a:gs pos="100000">
                    <a:srgbClr val="242424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867" name="Rectangle 46"/>
              <p:cNvSpPr/>
              <p:nvPr/>
            </p:nvSpPr>
            <p:spPr>
              <a:xfrm>
                <a:off x="387" y="1153"/>
                <a:ext cx="722" cy="353"/>
              </a:xfrm>
              <a:prstGeom prst="rect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2C002C"/>
                  </a:gs>
                </a:gsLst>
                <a:path path="rect">
                  <a:fillToRect l="100000" b="10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391" name="AutoShape 47"/>
              <p:cNvSpPr>
                <a:spLocks noChangeArrowheads="1"/>
              </p:cNvSpPr>
              <p:nvPr/>
            </p:nvSpPr>
            <p:spPr bwMode="auto">
              <a:xfrm>
                <a:off x="406" y="914"/>
                <a:ext cx="690" cy="38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9869" name="AutoShape 48"/>
              <p:cNvSpPr/>
              <p:nvPr/>
            </p:nvSpPr>
            <p:spPr>
              <a:xfrm flipV="1">
                <a:off x="406" y="1359"/>
                <a:ext cx="682" cy="38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tx2">
                      <a:alpha val="2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rot="10800000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auto">
              <a:xfrm rot="-2700000">
                <a:off x="101" y="1036"/>
                <a:ext cx="469" cy="115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9827" name="Rectangle 50"/>
            <p:cNvSpPr/>
            <p:nvPr/>
          </p:nvSpPr>
          <p:spPr>
            <a:xfrm>
              <a:off x="284" y="2718"/>
              <a:ext cx="606" cy="154"/>
            </a:xfrm>
            <a:prstGeom prst="rect">
              <a:avLst/>
            </a:prstGeom>
            <a:noFill/>
            <a:ln w="9525">
              <a:noFill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latinLnBrk="1" hangingPunct="1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班前班后会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9828" name="Group 51"/>
            <p:cNvGrpSpPr/>
            <p:nvPr/>
          </p:nvGrpSpPr>
          <p:grpSpPr>
            <a:xfrm>
              <a:off x="4472" y="2430"/>
              <a:ext cx="892" cy="738"/>
              <a:chOff x="2449" y="926"/>
              <a:chExt cx="899" cy="871"/>
            </a:xfrm>
          </p:grpSpPr>
          <p:sp>
            <p:nvSpPr>
              <p:cNvPr id="119859" name="AutoShape 52"/>
              <p:cNvSpPr/>
              <p:nvPr/>
            </p:nvSpPr>
            <p:spPr>
              <a:xfrm>
                <a:off x="2453" y="1194"/>
                <a:ext cx="895" cy="36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333333"/>
                  </a:gs>
                  <a:gs pos="100000">
                    <a:srgbClr val="0F0F0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860" name="AutoShape 53"/>
              <p:cNvSpPr/>
              <p:nvPr/>
            </p:nvSpPr>
            <p:spPr>
              <a:xfrm>
                <a:off x="2557" y="1669"/>
                <a:ext cx="688" cy="128"/>
              </a:xfrm>
              <a:custGeom>
                <a:avLst/>
                <a:gdLst>
                  <a:gd name="txL" fmla="*/ 4490 w 21600"/>
                  <a:gd name="txT" fmla="*/ 4556 h 21600"/>
                  <a:gd name="txR" fmla="*/ 17110 w 21600"/>
                  <a:gd name="txB" fmla="*/ 17044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3333">
                      <a:alpha val="100000"/>
                    </a:srgbClr>
                  </a:gs>
                  <a:gs pos="100000">
                    <a:srgbClr val="242424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861" name="Rectangle 54"/>
              <p:cNvSpPr/>
              <p:nvPr/>
            </p:nvSpPr>
            <p:spPr>
              <a:xfrm>
                <a:off x="2554" y="1209"/>
                <a:ext cx="694" cy="340"/>
              </a:xfrm>
              <a:prstGeom prst="rect">
                <a:avLst/>
              </a:prstGeom>
              <a:gradFill rotWithShape="1">
                <a:gsLst>
                  <a:gs pos="0">
                    <a:srgbClr val="003399"/>
                  </a:gs>
                  <a:gs pos="100000">
                    <a:srgbClr val="000F2C"/>
                  </a:gs>
                </a:gsLst>
                <a:path path="rect">
                  <a:fillToRect l="100000" b="10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399" name="AutoShape 55"/>
              <p:cNvSpPr>
                <a:spLocks noChangeArrowheads="1"/>
              </p:cNvSpPr>
              <p:nvPr/>
            </p:nvSpPr>
            <p:spPr bwMode="auto">
              <a:xfrm>
                <a:off x="2572" y="979"/>
                <a:ext cx="657" cy="36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9863" name="AutoShape 56"/>
              <p:cNvSpPr/>
              <p:nvPr/>
            </p:nvSpPr>
            <p:spPr>
              <a:xfrm flipV="1">
                <a:off x="2572" y="1406"/>
                <a:ext cx="657" cy="37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tx2">
                      <a:alpha val="2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rot="10800000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401" name="Oval 57"/>
              <p:cNvSpPr>
                <a:spLocks noChangeArrowheads="1"/>
              </p:cNvSpPr>
              <p:nvPr/>
            </p:nvSpPr>
            <p:spPr bwMode="auto">
              <a:xfrm rot="-2700000">
                <a:off x="2279" y="1097"/>
                <a:ext cx="452" cy="11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19829" name="Group 58"/>
            <p:cNvGrpSpPr/>
            <p:nvPr/>
          </p:nvGrpSpPr>
          <p:grpSpPr>
            <a:xfrm>
              <a:off x="1143" y="2430"/>
              <a:ext cx="892" cy="738"/>
              <a:chOff x="278" y="859"/>
              <a:chExt cx="935" cy="904"/>
            </a:xfrm>
          </p:grpSpPr>
          <p:sp>
            <p:nvSpPr>
              <p:cNvPr id="119853" name="AutoShape 59"/>
              <p:cNvSpPr/>
              <p:nvPr/>
            </p:nvSpPr>
            <p:spPr>
              <a:xfrm>
                <a:off x="282" y="1136"/>
                <a:ext cx="931" cy="38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333333"/>
                  </a:gs>
                  <a:gs pos="100000">
                    <a:srgbClr val="0F0F0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854" name="AutoShape 60"/>
              <p:cNvSpPr/>
              <p:nvPr/>
            </p:nvSpPr>
            <p:spPr>
              <a:xfrm>
                <a:off x="390" y="1630"/>
                <a:ext cx="716" cy="133"/>
              </a:xfrm>
              <a:custGeom>
                <a:avLst/>
                <a:gdLst>
                  <a:gd name="txL" fmla="*/ 4495 w 21600"/>
                  <a:gd name="txT" fmla="*/ 4547 h 21600"/>
                  <a:gd name="txR" fmla="*/ 17105 w 21600"/>
                  <a:gd name="txB" fmla="*/ 17053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3333">
                      <a:alpha val="100000"/>
                    </a:srgbClr>
                  </a:gs>
                  <a:gs pos="100000">
                    <a:srgbClr val="242424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855" name="Rectangle 61"/>
              <p:cNvSpPr/>
              <p:nvPr/>
            </p:nvSpPr>
            <p:spPr>
              <a:xfrm>
                <a:off x="387" y="1153"/>
                <a:ext cx="722" cy="353"/>
              </a:xfrm>
              <a:prstGeom prst="rect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2C002C"/>
                  </a:gs>
                </a:gsLst>
                <a:path path="rect">
                  <a:fillToRect l="100000" b="10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406" name="AutoShape 62"/>
              <p:cNvSpPr>
                <a:spLocks noChangeArrowheads="1"/>
              </p:cNvSpPr>
              <p:nvPr/>
            </p:nvSpPr>
            <p:spPr bwMode="auto">
              <a:xfrm>
                <a:off x="406" y="914"/>
                <a:ext cx="682" cy="38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9857" name="AutoShape 63"/>
              <p:cNvSpPr/>
              <p:nvPr/>
            </p:nvSpPr>
            <p:spPr>
              <a:xfrm flipV="1">
                <a:off x="406" y="1359"/>
                <a:ext cx="682" cy="38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tx2">
                      <a:alpha val="2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rot="10800000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408" name="Oval 64"/>
              <p:cNvSpPr>
                <a:spLocks noChangeArrowheads="1"/>
              </p:cNvSpPr>
              <p:nvPr/>
            </p:nvSpPr>
            <p:spPr bwMode="auto">
              <a:xfrm rot="-2700000">
                <a:off x="101" y="1036"/>
                <a:ext cx="469" cy="115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19830" name="Group 65"/>
            <p:cNvGrpSpPr/>
            <p:nvPr/>
          </p:nvGrpSpPr>
          <p:grpSpPr>
            <a:xfrm>
              <a:off x="2212" y="2430"/>
              <a:ext cx="891" cy="738"/>
              <a:chOff x="278" y="859"/>
              <a:chExt cx="935" cy="904"/>
            </a:xfrm>
          </p:grpSpPr>
          <p:sp>
            <p:nvSpPr>
              <p:cNvPr id="119847" name="AutoShape 66"/>
              <p:cNvSpPr/>
              <p:nvPr/>
            </p:nvSpPr>
            <p:spPr>
              <a:xfrm>
                <a:off x="282" y="1136"/>
                <a:ext cx="931" cy="38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333333"/>
                  </a:gs>
                  <a:gs pos="100000">
                    <a:srgbClr val="0F0F0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848" name="AutoShape 67"/>
              <p:cNvSpPr/>
              <p:nvPr/>
            </p:nvSpPr>
            <p:spPr>
              <a:xfrm>
                <a:off x="390" y="1630"/>
                <a:ext cx="716" cy="133"/>
              </a:xfrm>
              <a:custGeom>
                <a:avLst/>
                <a:gdLst>
                  <a:gd name="txL" fmla="*/ 4495 w 21600"/>
                  <a:gd name="txT" fmla="*/ 4547 h 21600"/>
                  <a:gd name="txR" fmla="*/ 17105 w 21600"/>
                  <a:gd name="txB" fmla="*/ 17053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3333">
                      <a:alpha val="100000"/>
                    </a:srgbClr>
                  </a:gs>
                  <a:gs pos="100000">
                    <a:srgbClr val="242424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849" name="Rectangle 68"/>
              <p:cNvSpPr/>
              <p:nvPr/>
            </p:nvSpPr>
            <p:spPr>
              <a:xfrm>
                <a:off x="387" y="1153"/>
                <a:ext cx="722" cy="353"/>
              </a:xfrm>
              <a:prstGeom prst="rect">
                <a:avLst/>
              </a:prstGeom>
              <a:gradFill rotWithShape="1">
                <a:gsLst>
                  <a:gs pos="0">
                    <a:srgbClr val="990099"/>
                  </a:gs>
                  <a:gs pos="100000">
                    <a:srgbClr val="2C002C"/>
                  </a:gs>
                </a:gsLst>
                <a:path path="rect">
                  <a:fillToRect l="100000" b="10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413" name="AutoShape 69"/>
              <p:cNvSpPr>
                <a:spLocks noChangeArrowheads="1"/>
              </p:cNvSpPr>
              <p:nvPr/>
            </p:nvSpPr>
            <p:spPr bwMode="auto">
              <a:xfrm>
                <a:off x="406" y="914"/>
                <a:ext cx="684" cy="38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9851" name="AutoShape 70"/>
              <p:cNvSpPr/>
              <p:nvPr/>
            </p:nvSpPr>
            <p:spPr>
              <a:xfrm flipV="1">
                <a:off x="406" y="1359"/>
                <a:ext cx="684" cy="38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tx2">
                      <a:alpha val="2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rot="10800000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415" name="Oval 71"/>
              <p:cNvSpPr>
                <a:spLocks noChangeArrowheads="1"/>
              </p:cNvSpPr>
              <p:nvPr/>
            </p:nvSpPr>
            <p:spPr bwMode="auto">
              <a:xfrm rot="-2700000">
                <a:off x="102" y="1036"/>
                <a:ext cx="469" cy="11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9831" name="Rectangle 72"/>
            <p:cNvSpPr/>
            <p:nvPr/>
          </p:nvSpPr>
          <p:spPr>
            <a:xfrm>
              <a:off x="1342" y="2718"/>
              <a:ext cx="614" cy="155"/>
            </a:xfrm>
            <a:prstGeom prst="rect">
              <a:avLst/>
            </a:prstGeom>
            <a:noFill/>
            <a:ln w="9525">
              <a:noFill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latinLnBrk="1" hangingPunct="1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巡查、检查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9832" name="Group 80"/>
            <p:cNvGrpSpPr/>
            <p:nvPr/>
          </p:nvGrpSpPr>
          <p:grpSpPr>
            <a:xfrm>
              <a:off x="3338" y="2430"/>
              <a:ext cx="892" cy="738"/>
              <a:chOff x="2449" y="926"/>
              <a:chExt cx="899" cy="871"/>
            </a:xfrm>
          </p:grpSpPr>
          <p:sp>
            <p:nvSpPr>
              <p:cNvPr id="119841" name="AutoShape 81"/>
              <p:cNvSpPr/>
              <p:nvPr/>
            </p:nvSpPr>
            <p:spPr>
              <a:xfrm>
                <a:off x="2453" y="1194"/>
                <a:ext cx="895" cy="36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333333"/>
                  </a:gs>
                  <a:gs pos="100000">
                    <a:srgbClr val="0F0F0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842" name="AutoShape 82"/>
              <p:cNvSpPr/>
              <p:nvPr/>
            </p:nvSpPr>
            <p:spPr>
              <a:xfrm>
                <a:off x="2557" y="1669"/>
                <a:ext cx="688" cy="128"/>
              </a:xfrm>
              <a:custGeom>
                <a:avLst/>
                <a:gdLst>
                  <a:gd name="txL" fmla="*/ 4490 w 21600"/>
                  <a:gd name="txT" fmla="*/ 4556 h 21600"/>
                  <a:gd name="txR" fmla="*/ 17110 w 21600"/>
                  <a:gd name="txB" fmla="*/ 17044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3333">
                      <a:alpha val="100000"/>
                    </a:srgbClr>
                  </a:gs>
                  <a:gs pos="100000">
                    <a:srgbClr val="242424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843" name="Rectangle 83"/>
              <p:cNvSpPr/>
              <p:nvPr/>
            </p:nvSpPr>
            <p:spPr>
              <a:xfrm>
                <a:off x="2554" y="1209"/>
                <a:ext cx="694" cy="340"/>
              </a:xfrm>
              <a:prstGeom prst="rect">
                <a:avLst/>
              </a:prstGeom>
              <a:gradFill rotWithShape="1">
                <a:gsLst>
                  <a:gs pos="0">
                    <a:srgbClr val="003399"/>
                  </a:gs>
                  <a:gs pos="100000">
                    <a:srgbClr val="000F2C"/>
                  </a:gs>
                </a:gsLst>
                <a:path path="rect">
                  <a:fillToRect l="100000" b="10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428" name="AutoShape 84"/>
              <p:cNvSpPr>
                <a:spLocks noChangeArrowheads="1"/>
              </p:cNvSpPr>
              <p:nvPr/>
            </p:nvSpPr>
            <p:spPr bwMode="auto">
              <a:xfrm>
                <a:off x="2572" y="979"/>
                <a:ext cx="657" cy="36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9845" name="AutoShape 85"/>
              <p:cNvSpPr/>
              <p:nvPr/>
            </p:nvSpPr>
            <p:spPr>
              <a:xfrm flipV="1">
                <a:off x="2572" y="1406"/>
                <a:ext cx="657" cy="37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tx2">
                      <a:alpha val="2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rot="10800000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430" name="Oval 86"/>
              <p:cNvSpPr>
                <a:spLocks noChangeArrowheads="1"/>
              </p:cNvSpPr>
              <p:nvPr/>
            </p:nvSpPr>
            <p:spPr bwMode="auto">
              <a:xfrm rot="-2700000">
                <a:off x="2279" y="1097"/>
                <a:ext cx="452" cy="11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19833" name="Group 87"/>
            <p:cNvGrpSpPr/>
            <p:nvPr/>
          </p:nvGrpSpPr>
          <p:grpSpPr>
            <a:xfrm>
              <a:off x="3659" y="1591"/>
              <a:ext cx="1531" cy="590"/>
              <a:chOff x="744" y="1281"/>
              <a:chExt cx="1279" cy="590"/>
            </a:xfrm>
          </p:grpSpPr>
          <p:sp>
            <p:nvSpPr>
              <p:cNvPr id="119838" name="AutoShape 88"/>
              <p:cNvSpPr/>
              <p:nvPr/>
            </p:nvSpPr>
            <p:spPr>
              <a:xfrm>
                <a:off x="744" y="1488"/>
                <a:ext cx="1279" cy="381"/>
              </a:xfrm>
              <a:prstGeom prst="roundRect">
                <a:avLst>
                  <a:gd name="adj" fmla="val 49153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82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433" name="AutoShape 89"/>
              <p:cNvSpPr>
                <a:spLocks noChangeArrowheads="1"/>
              </p:cNvSpPr>
              <p:nvPr/>
            </p:nvSpPr>
            <p:spPr bwMode="auto">
              <a:xfrm>
                <a:off x="799" y="1490"/>
                <a:ext cx="1167" cy="381"/>
              </a:xfrm>
              <a:prstGeom prst="roundRect">
                <a:avLst>
                  <a:gd name="adj" fmla="val 49153"/>
                </a:avLst>
              </a:pr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tint val="0"/>
                      <a:invGamma/>
                      <a:alpha val="60001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9840" name="Oval 90"/>
              <p:cNvSpPr/>
              <p:nvPr/>
            </p:nvSpPr>
            <p:spPr>
              <a:xfrm rot="5400000">
                <a:off x="1213" y="1129"/>
                <a:ext cx="441" cy="745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9999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rot="10800000" vert="eaVert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9834" name="Rectangle 91"/>
            <p:cNvSpPr/>
            <p:nvPr/>
          </p:nvSpPr>
          <p:spPr>
            <a:xfrm>
              <a:off x="3957" y="1894"/>
              <a:ext cx="981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latinLnBrk="1" hangingPunct="1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班组现场安全管理</a:t>
              </a:r>
              <a:endParaRPr lang="zh-CN" altLang="en-US" sz="1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835" name="Rectangle 92"/>
            <p:cNvSpPr/>
            <p:nvPr/>
          </p:nvSpPr>
          <p:spPr>
            <a:xfrm>
              <a:off x="3528" y="2718"/>
              <a:ext cx="606" cy="154"/>
            </a:xfrm>
            <a:prstGeom prst="rect">
              <a:avLst/>
            </a:prstGeom>
            <a:noFill/>
            <a:ln w="9525">
              <a:noFill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latinLnBrk="1" hangingPunct="1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标准化作业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836" name="Rectangle 94"/>
            <p:cNvSpPr/>
            <p:nvPr/>
          </p:nvSpPr>
          <p:spPr>
            <a:xfrm>
              <a:off x="4660" y="2718"/>
              <a:ext cx="365" cy="154"/>
            </a:xfrm>
            <a:prstGeom prst="rect">
              <a:avLst/>
            </a:prstGeom>
            <a:noFill/>
            <a:ln w="9525">
              <a:noFill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latinLnBrk="1" hangingPunct="1"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6S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管理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19837" name="Rectangle 95"/>
            <p:cNvSpPr/>
            <p:nvPr/>
          </p:nvSpPr>
          <p:spPr>
            <a:xfrm>
              <a:off x="2397" y="2718"/>
              <a:ext cx="614" cy="155"/>
            </a:xfrm>
            <a:prstGeom prst="rect">
              <a:avLst/>
            </a:prstGeom>
            <a:noFill/>
            <a:ln w="9525">
              <a:noFill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latinLnBrk="1" hangingPunct="1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制度、培训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班组基础和现场安全管理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AutoShape 15"/>
          <p:cNvSpPr/>
          <p:nvPr/>
        </p:nvSpPr>
        <p:spPr>
          <a:xfrm rot="2700000">
            <a:off x="2411413" y="2060575"/>
            <a:ext cx="3959225" cy="39592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65534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</a:cxnLst>
            <a:rect l="txL" t="txT" r="txR" b="txB"/>
            <a:pathLst>
              <a:path w="21600" h="21600">
                <a:moveTo>
                  <a:pt x="3949" y="10800"/>
                </a:moveTo>
                <a:cubicBezTo>
                  <a:pt x="3949" y="7016"/>
                  <a:pt x="7016" y="3949"/>
                  <a:pt x="10800" y="3949"/>
                </a:cubicBezTo>
                <a:cubicBezTo>
                  <a:pt x="14583" y="3948"/>
                  <a:pt x="17650" y="7016"/>
                  <a:pt x="1765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3949" y="10800"/>
                </a:lnTo>
                <a:close/>
              </a:path>
            </a:pathLst>
          </a:custGeom>
          <a:gradFill rotWithShape="0">
            <a:gsLst>
              <a:gs pos="0">
                <a:srgbClr val="786749">
                  <a:alpha val="100000"/>
                </a:srgbClr>
              </a:gs>
              <a:gs pos="100000">
                <a:schemeClr val="tx1">
                  <a:alpha val="100000"/>
                </a:schemeClr>
              </a:gs>
            </a:gsLst>
            <a:lin ang="27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836" name="AutoShape 16"/>
          <p:cNvSpPr/>
          <p:nvPr/>
        </p:nvSpPr>
        <p:spPr>
          <a:xfrm rot="-8100000">
            <a:off x="2411413" y="2060575"/>
            <a:ext cx="3959225" cy="39592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65534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</a:cxnLst>
            <a:rect l="txL" t="txT" r="txR" b="txB"/>
            <a:pathLst>
              <a:path w="21600" h="21600">
                <a:moveTo>
                  <a:pt x="3949" y="10800"/>
                </a:moveTo>
                <a:cubicBezTo>
                  <a:pt x="3949" y="7016"/>
                  <a:pt x="7016" y="3949"/>
                  <a:pt x="10800" y="3949"/>
                </a:cubicBezTo>
                <a:cubicBezTo>
                  <a:pt x="14583" y="3948"/>
                  <a:pt x="17650" y="7016"/>
                  <a:pt x="1765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3949" y="10800"/>
                </a:lnTo>
                <a:close/>
              </a:path>
            </a:pathLst>
          </a:custGeom>
          <a:gradFill rotWithShape="0">
            <a:gsLst>
              <a:gs pos="0">
                <a:srgbClr val="B2B2B2">
                  <a:alpha val="100000"/>
                </a:srgbClr>
              </a:gs>
              <a:gs pos="100000">
                <a:schemeClr val="tx1">
                  <a:alpha val="100000"/>
                </a:schemeClr>
              </a:gs>
            </a:gsLst>
            <a:lin ang="270000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837" name="Oval 17"/>
          <p:cNvSpPr/>
          <p:nvPr/>
        </p:nvSpPr>
        <p:spPr>
          <a:xfrm>
            <a:off x="3705225" y="1341438"/>
            <a:ext cx="1368425" cy="1368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  <a:tileRect/>
          </a:gradFill>
          <a:ln w="12700">
            <a:noFill/>
          </a:ln>
        </p:spPr>
        <p:txBody>
          <a:bodyPr wrap="none" lIns="87313" tIns="44450" rIns="87313" bIns="4445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838" name="Oval 18"/>
          <p:cNvSpPr/>
          <p:nvPr/>
        </p:nvSpPr>
        <p:spPr>
          <a:xfrm>
            <a:off x="3819525" y="1455738"/>
            <a:ext cx="1139825" cy="1139825"/>
          </a:xfrm>
          <a:prstGeom prst="ellipse">
            <a:avLst/>
          </a:prstGeom>
          <a:gradFill rotWithShape="1">
            <a:gsLst>
              <a:gs pos="0">
                <a:srgbClr val="786749"/>
              </a:gs>
              <a:gs pos="50000">
                <a:srgbClr val="333300"/>
              </a:gs>
              <a:gs pos="100000">
                <a:srgbClr val="786749"/>
              </a:gs>
            </a:gsLst>
            <a:lin ang="5400000" scaled="1"/>
            <a:tileRect/>
          </a:gradFill>
          <a:ln w="12700">
            <a:noFill/>
          </a:ln>
        </p:spPr>
        <p:txBody>
          <a:bodyPr wrap="none" lIns="87313" tIns="44450" rIns="87313" bIns="4445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839" name="Rectangle 25"/>
          <p:cNvSpPr/>
          <p:nvPr/>
        </p:nvSpPr>
        <p:spPr>
          <a:xfrm>
            <a:off x="3995738" y="1773238"/>
            <a:ext cx="663575" cy="396875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0840" name="Group 6"/>
          <p:cNvGrpSpPr/>
          <p:nvPr/>
        </p:nvGrpSpPr>
        <p:grpSpPr>
          <a:xfrm>
            <a:off x="3311525" y="2960688"/>
            <a:ext cx="2159000" cy="2159000"/>
            <a:chOff x="1519" y="1027"/>
            <a:chExt cx="2720" cy="2720"/>
          </a:xfrm>
        </p:grpSpPr>
        <p:sp>
          <p:nvSpPr>
            <p:cNvPr id="120851" name="Oval 7"/>
            <p:cNvSpPr/>
            <p:nvPr/>
          </p:nvSpPr>
          <p:spPr>
            <a:xfrm>
              <a:off x="1519" y="1027"/>
              <a:ext cx="2720" cy="27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  <a:tileRect/>
            </a:gradFill>
            <a:ln w="12700">
              <a:noFill/>
            </a:ln>
          </p:spPr>
          <p:txBody>
            <a:bodyPr wrap="none" lIns="87313" tIns="44450" rIns="87313" bIns="44450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852" name="Oval 8"/>
            <p:cNvSpPr/>
            <p:nvPr/>
          </p:nvSpPr>
          <p:spPr>
            <a:xfrm>
              <a:off x="1746" y="1253"/>
              <a:ext cx="2267" cy="2267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0099FF"/>
                </a:gs>
                <a:gs pos="100000">
                  <a:srgbClr val="66CCFF"/>
                </a:gs>
              </a:gsLst>
              <a:lin ang="5400000" scaled="1"/>
              <a:tileRect/>
            </a:gradFill>
            <a:ln w="12700">
              <a:noFill/>
            </a:ln>
          </p:spPr>
          <p:txBody>
            <a:bodyPr wrap="none" lIns="87313" tIns="44450" rIns="87313" bIns="44450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853" name="Oval 9"/>
            <p:cNvSpPr/>
            <p:nvPr/>
          </p:nvSpPr>
          <p:spPr>
            <a:xfrm>
              <a:off x="1791" y="2103"/>
              <a:ext cx="2176" cy="567"/>
            </a:xfrm>
            <a:prstGeom prst="ellipse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87313" tIns="44450" rIns="87313" bIns="44450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854" name="Oval 10"/>
            <p:cNvSpPr/>
            <p:nvPr/>
          </p:nvSpPr>
          <p:spPr>
            <a:xfrm rot="-2700000">
              <a:off x="2596" y="1299"/>
              <a:ext cx="567" cy="2176"/>
            </a:xfrm>
            <a:prstGeom prst="ellipse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87313" tIns="44450" rIns="87313" bIns="44450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855" name="Oval 11"/>
            <p:cNvSpPr/>
            <p:nvPr/>
          </p:nvSpPr>
          <p:spPr>
            <a:xfrm rot="2700000">
              <a:off x="1791" y="2103"/>
              <a:ext cx="2176" cy="567"/>
            </a:xfrm>
            <a:prstGeom prst="ellipse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87313" tIns="44450" rIns="87313" bIns="44450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380" name="Oval 12"/>
            <p:cNvSpPr>
              <a:spLocks noChangeArrowheads="1"/>
            </p:cNvSpPr>
            <p:nvPr/>
          </p:nvSpPr>
          <p:spPr bwMode="auto">
            <a:xfrm>
              <a:off x="2427" y="1935"/>
              <a:ext cx="906" cy="90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algn="ctr">
              <a:noFill/>
              <a:round/>
            </a:ln>
            <a:effectLst/>
          </p:spPr>
          <p:txBody>
            <a:bodyPr wrap="none" lIns="87313" tIns="44450" rIns="87313" bIns="4445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0857" name="Oval 13"/>
            <p:cNvSpPr/>
            <p:nvPr/>
          </p:nvSpPr>
          <p:spPr>
            <a:xfrm>
              <a:off x="2199" y="1707"/>
              <a:ext cx="1360" cy="1360"/>
            </a:xfrm>
            <a:prstGeom prst="ellipse">
              <a:avLst/>
            </a:prstGeom>
            <a:noFill/>
            <a:ln w="57150" cap="flat" cmpd="sng">
              <a:solidFill>
                <a:schemeClr val="hlink">
                  <a:alpha val="39999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87313" tIns="44450" rIns="87313" bIns="44450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0841" name="Rectangle 14"/>
          <p:cNvSpPr/>
          <p:nvPr/>
        </p:nvSpPr>
        <p:spPr>
          <a:xfrm>
            <a:off x="3571875" y="3790950"/>
            <a:ext cx="1785938" cy="427038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bg1"/>
            </a:outerShdw>
          </a:effectLst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班前班后会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842" name="Oval 21"/>
          <p:cNvSpPr/>
          <p:nvPr/>
        </p:nvSpPr>
        <p:spPr>
          <a:xfrm>
            <a:off x="5724525" y="3284538"/>
            <a:ext cx="1368425" cy="1368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  <a:tileRect/>
          </a:gradFill>
          <a:ln w="12700">
            <a:noFill/>
          </a:ln>
        </p:spPr>
        <p:txBody>
          <a:bodyPr wrap="none" lIns="87313" tIns="44450" rIns="87313" bIns="4445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843" name="Oval 22"/>
          <p:cNvSpPr/>
          <p:nvPr/>
        </p:nvSpPr>
        <p:spPr>
          <a:xfrm>
            <a:off x="5838825" y="3398838"/>
            <a:ext cx="1139825" cy="1139825"/>
          </a:xfrm>
          <a:prstGeom prst="ellipse">
            <a:avLst/>
          </a:prstGeom>
          <a:gradFill rotWithShape="1">
            <a:gsLst>
              <a:gs pos="0">
                <a:srgbClr val="786749"/>
              </a:gs>
              <a:gs pos="50000">
                <a:srgbClr val="333300"/>
              </a:gs>
              <a:gs pos="100000">
                <a:srgbClr val="786749"/>
              </a:gs>
            </a:gsLst>
            <a:lin ang="5400000" scaled="1"/>
            <a:tileRect/>
          </a:gradFill>
          <a:ln w="12700">
            <a:noFill/>
          </a:ln>
        </p:spPr>
        <p:txBody>
          <a:bodyPr wrap="none" lIns="87313" tIns="44450" rIns="87313" bIns="4445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844" name="Rectangle 28"/>
          <p:cNvSpPr/>
          <p:nvPr/>
        </p:nvSpPr>
        <p:spPr>
          <a:xfrm>
            <a:off x="5988050" y="3732213"/>
            <a:ext cx="663575" cy="396875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技巧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845" name="Oval 19"/>
          <p:cNvSpPr/>
          <p:nvPr/>
        </p:nvSpPr>
        <p:spPr>
          <a:xfrm>
            <a:off x="3705225" y="5373688"/>
            <a:ext cx="1368425" cy="1368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  <a:tileRect/>
          </a:gradFill>
          <a:ln w="12700">
            <a:noFill/>
          </a:ln>
        </p:spPr>
        <p:txBody>
          <a:bodyPr wrap="none" lIns="87313" tIns="44450" rIns="87313" bIns="4445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388" name="Oval 20"/>
          <p:cNvSpPr>
            <a:spLocks noChangeArrowheads="1"/>
          </p:cNvSpPr>
          <p:nvPr/>
        </p:nvSpPr>
        <p:spPr bwMode="auto">
          <a:xfrm>
            <a:off x="3819525" y="5487988"/>
            <a:ext cx="1139825" cy="11398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5400000" scaled="1"/>
          </a:gradFill>
          <a:ln w="12700" algn="ctr">
            <a:noFill/>
            <a:round/>
          </a:ln>
          <a:effectLst/>
        </p:spPr>
        <p:txBody>
          <a:bodyPr wrap="none" lIns="87313" tIns="44450" rIns="87313" bIns="4445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0847" name="Rectangle 26"/>
          <p:cNvSpPr/>
          <p:nvPr/>
        </p:nvSpPr>
        <p:spPr>
          <a:xfrm>
            <a:off x="3995738" y="5876925"/>
            <a:ext cx="649287" cy="334963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848" name="Oval 23"/>
          <p:cNvSpPr/>
          <p:nvPr/>
        </p:nvSpPr>
        <p:spPr>
          <a:xfrm>
            <a:off x="1692275" y="3284538"/>
            <a:ext cx="1368425" cy="1368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  <a:tileRect/>
          </a:gradFill>
          <a:ln w="12700">
            <a:noFill/>
          </a:ln>
        </p:spPr>
        <p:txBody>
          <a:bodyPr wrap="none" lIns="87313" tIns="44450" rIns="87313" bIns="4445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392" name="Oval 24"/>
          <p:cNvSpPr>
            <a:spLocks noChangeArrowheads="1"/>
          </p:cNvSpPr>
          <p:nvPr/>
        </p:nvSpPr>
        <p:spPr bwMode="auto">
          <a:xfrm>
            <a:off x="1806575" y="3398838"/>
            <a:ext cx="1139825" cy="11398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5400000" scaled="1"/>
          </a:gradFill>
          <a:ln w="12700" algn="ctr">
            <a:noFill/>
            <a:round/>
          </a:ln>
          <a:effectLst/>
        </p:spPr>
        <p:txBody>
          <a:bodyPr wrap="none" lIns="87313" tIns="44450" rIns="87313" bIns="4445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0850" name="Rectangle 27"/>
          <p:cNvSpPr/>
          <p:nvPr/>
        </p:nvSpPr>
        <p:spPr>
          <a:xfrm>
            <a:off x="1981200" y="3732213"/>
            <a:ext cx="663575" cy="396875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班组基础和现场安全管理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9" name="Group 4"/>
          <p:cNvGrpSpPr/>
          <p:nvPr/>
        </p:nvGrpSpPr>
        <p:grpSpPr>
          <a:xfrm>
            <a:off x="323850" y="1584590"/>
            <a:ext cx="5735638" cy="867833"/>
            <a:chOff x="174" y="544"/>
            <a:chExt cx="3613" cy="547"/>
          </a:xfrm>
        </p:grpSpPr>
        <p:grpSp>
          <p:nvGrpSpPr>
            <p:cNvPr id="121862" name="Group 5"/>
            <p:cNvGrpSpPr/>
            <p:nvPr/>
          </p:nvGrpSpPr>
          <p:grpSpPr>
            <a:xfrm>
              <a:off x="174" y="544"/>
              <a:ext cx="368" cy="547"/>
              <a:chOff x="2485" y="184"/>
              <a:chExt cx="1648" cy="2448"/>
            </a:xfrm>
          </p:grpSpPr>
          <p:sp>
            <p:nvSpPr>
              <p:cNvPr id="121864" name="AutoShape 6"/>
              <p:cNvSpPr/>
              <p:nvPr/>
            </p:nvSpPr>
            <p:spPr>
              <a:xfrm>
                <a:off x="2485" y="184"/>
                <a:ext cx="1648" cy="2448"/>
              </a:xfrm>
              <a:prstGeom prst="star16">
                <a:avLst>
                  <a:gd name="adj" fmla="val 37500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A3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  <a:effectLst>
                <a:outerShdw dist="35921" dir="2699999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865" name="Oval 7"/>
              <p:cNvSpPr/>
              <p:nvPr/>
            </p:nvSpPr>
            <p:spPr>
              <a:xfrm>
                <a:off x="2644" y="1108"/>
                <a:ext cx="600" cy="600"/>
              </a:xfrm>
              <a:prstGeom prst="ellipse">
                <a:avLst/>
              </a:prstGeom>
              <a:gradFill rotWithShape="1">
                <a:gsLst>
                  <a:gs pos="0">
                    <a:srgbClr val="00182F"/>
                  </a:gs>
                  <a:gs pos="100000">
                    <a:srgbClr val="00336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1866" name="Group 8"/>
              <p:cNvGrpSpPr/>
              <p:nvPr/>
            </p:nvGrpSpPr>
            <p:grpSpPr>
              <a:xfrm>
                <a:off x="2656" y="1155"/>
                <a:ext cx="586" cy="500"/>
                <a:chOff x="511" y="1141"/>
                <a:chExt cx="586" cy="500"/>
              </a:xfrm>
            </p:grpSpPr>
            <p:sp>
              <p:nvSpPr>
                <p:cNvPr id="59401" name="Oval 9"/>
                <p:cNvSpPr>
                  <a:spLocks noChangeArrowheads="1"/>
                </p:cNvSpPr>
                <p:nvPr/>
              </p:nvSpPr>
              <p:spPr bwMode="auto">
                <a:xfrm rot="-2700000">
                  <a:off x="550" y="1101"/>
                  <a:ext cx="296" cy="3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9402" name="Oval 10"/>
                <p:cNvSpPr>
                  <a:spLocks noChangeArrowheads="1"/>
                </p:cNvSpPr>
                <p:nvPr/>
              </p:nvSpPr>
              <p:spPr bwMode="auto">
                <a:xfrm rot="-2700000" flipH="1" flipV="1">
                  <a:off x="761" y="1307"/>
                  <a:ext cx="296" cy="3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21867" name="Oval 11"/>
              <p:cNvSpPr/>
              <p:nvPr/>
            </p:nvSpPr>
            <p:spPr>
              <a:xfrm>
                <a:off x="2780" y="1244"/>
                <a:ext cx="328" cy="3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404" name="Oval 12"/>
              <p:cNvSpPr>
                <a:spLocks noChangeArrowheads="1"/>
              </p:cNvSpPr>
              <p:nvPr/>
            </p:nvSpPr>
            <p:spPr bwMode="auto">
              <a:xfrm>
                <a:off x="2790" y="630"/>
                <a:ext cx="318" cy="156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76078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1863" name="AutoShape 13"/>
            <p:cNvSpPr/>
            <p:nvPr/>
          </p:nvSpPr>
          <p:spPr>
            <a:xfrm>
              <a:off x="521" y="663"/>
              <a:ext cx="3266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班前会、班后会的内容 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21860" name="Oval 15"/>
          <p:cNvSpPr/>
          <p:nvPr/>
        </p:nvSpPr>
        <p:spPr>
          <a:xfrm>
            <a:off x="250825" y="3789363"/>
            <a:ext cx="1800225" cy="1079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班前会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6" name="Rectangle 14"/>
          <p:cNvSpPr>
            <a:spLocks noChangeArrowheads="1"/>
          </p:cNvSpPr>
          <p:nvPr/>
        </p:nvSpPr>
        <p:spPr bwMode="auto">
          <a:xfrm>
            <a:off x="2339975" y="2486025"/>
            <a:ext cx="5903913" cy="3756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lvl="0" defTabSz="0" eaLnBrk="1" hangingPunct="1">
              <a:buChar char="•"/>
              <a:tabLst>
                <a:tab pos="571500" algn="l"/>
              </a:tabLst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0" eaLnBrk="1" hangingPunct="1">
              <a:buChar char="•"/>
              <a:tabLst>
                <a:tab pos="571500" algn="l"/>
              </a:tabLst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布置任务和人员工作安排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0" eaLnBrk="1" hangingPunct="1">
              <a:buChar char="•"/>
              <a:tabLst>
                <a:tab pos="571500" algn="l"/>
              </a:tabLst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0" eaLnBrk="1" hangingPunct="1">
              <a:buChar char="•"/>
              <a:tabLst>
                <a:tab pos="571500" algn="l"/>
              </a:tabLst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上级有关指示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0" eaLnBrk="1" hangingPunct="1">
              <a:buChar char="•"/>
              <a:tabLst>
                <a:tab pos="571500" algn="l"/>
              </a:tabLst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0" eaLnBrk="1" hangingPunct="1">
              <a:buChar char="•"/>
              <a:tabLst>
                <a:tab pos="571500" algn="l"/>
              </a:tabLst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提出特殊或重要岗位要求注意事项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0" eaLnBrk="1" hangingPunct="1">
              <a:buChar char="•"/>
              <a:tabLst>
                <a:tab pos="571500" algn="l"/>
              </a:tabLst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0" eaLnBrk="1" hangingPunct="1">
              <a:buChar char="•"/>
              <a:tabLst>
                <a:tab pos="571500" algn="l"/>
              </a:tabLst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结合具体任务、设备、作业环境情况布置安全工作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0" eaLnBrk="1" hangingPunct="1">
              <a:buChar char="•"/>
              <a:tabLst>
                <a:tab pos="571500" algn="l"/>
              </a:tabLst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0" eaLnBrk="1" hangingPunct="1">
              <a:buChar char="•"/>
              <a:tabLst>
                <a:tab pos="571500" algn="l"/>
              </a:tabLst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解决班组成员提出的问题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0" eaLnBrk="1" hangingPunct="1">
              <a:buChar char="•"/>
              <a:tabLst>
                <a:tab pos="571500" algn="l"/>
              </a:tabLst>
            </a:pPr>
            <a:endParaRPr lang="zh-CN" altLang="en-US" b="1" dirty="0"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0" eaLnBrk="1" hangingPunct="1">
              <a:buChar char="•"/>
              <a:tabLst>
                <a:tab pos="571500" algn="l"/>
              </a:tabLst>
            </a:pPr>
            <a:r>
              <a:rPr lang="zh-CN" altLang="en-US" sz="2000" b="1" dirty="0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作好会议记录。</a:t>
            </a:r>
            <a:endParaRPr lang="zh-CN" altLang="en-US" sz="2000" b="1" dirty="0"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班组基础和现场安全管理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3" name="Group 4"/>
          <p:cNvGrpSpPr/>
          <p:nvPr/>
        </p:nvGrpSpPr>
        <p:grpSpPr>
          <a:xfrm>
            <a:off x="242570" y="1496960"/>
            <a:ext cx="5735638" cy="867478"/>
            <a:chOff x="174" y="544"/>
            <a:chExt cx="3613" cy="546"/>
          </a:xfrm>
        </p:grpSpPr>
        <p:grpSp>
          <p:nvGrpSpPr>
            <p:cNvPr id="122886" name="Group 5"/>
            <p:cNvGrpSpPr/>
            <p:nvPr/>
          </p:nvGrpSpPr>
          <p:grpSpPr>
            <a:xfrm>
              <a:off x="174" y="544"/>
              <a:ext cx="368" cy="546"/>
              <a:chOff x="2485" y="184"/>
              <a:chExt cx="1648" cy="2447"/>
            </a:xfrm>
          </p:grpSpPr>
          <p:sp>
            <p:nvSpPr>
              <p:cNvPr id="122888" name="AutoShape 6"/>
              <p:cNvSpPr/>
              <p:nvPr/>
            </p:nvSpPr>
            <p:spPr>
              <a:xfrm>
                <a:off x="2485" y="184"/>
                <a:ext cx="1648" cy="2447"/>
              </a:xfrm>
              <a:prstGeom prst="star16">
                <a:avLst>
                  <a:gd name="adj" fmla="val 37500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A3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  <a:effectLst>
                <a:outerShdw dist="35921" dir="2699999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889" name="Oval 7"/>
              <p:cNvSpPr/>
              <p:nvPr/>
            </p:nvSpPr>
            <p:spPr>
              <a:xfrm>
                <a:off x="2644" y="1108"/>
                <a:ext cx="600" cy="600"/>
              </a:xfrm>
              <a:prstGeom prst="ellipse">
                <a:avLst/>
              </a:prstGeom>
              <a:gradFill rotWithShape="1">
                <a:gsLst>
                  <a:gs pos="0">
                    <a:srgbClr val="00182F"/>
                  </a:gs>
                  <a:gs pos="100000">
                    <a:srgbClr val="00336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2890" name="Group 8"/>
              <p:cNvGrpSpPr/>
              <p:nvPr/>
            </p:nvGrpSpPr>
            <p:grpSpPr>
              <a:xfrm>
                <a:off x="2656" y="1155"/>
                <a:ext cx="586" cy="500"/>
                <a:chOff x="511" y="1141"/>
                <a:chExt cx="586" cy="500"/>
              </a:xfrm>
            </p:grpSpPr>
            <p:sp>
              <p:nvSpPr>
                <p:cNvPr id="60425" name="Oval 9"/>
                <p:cNvSpPr>
                  <a:spLocks noChangeArrowheads="1"/>
                </p:cNvSpPr>
                <p:nvPr/>
              </p:nvSpPr>
              <p:spPr bwMode="auto">
                <a:xfrm rot="-2700000">
                  <a:off x="550" y="1101"/>
                  <a:ext cx="296" cy="3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0426" name="Oval 10"/>
                <p:cNvSpPr>
                  <a:spLocks noChangeArrowheads="1"/>
                </p:cNvSpPr>
                <p:nvPr/>
              </p:nvSpPr>
              <p:spPr bwMode="auto">
                <a:xfrm rot="-2700000" flipH="1" flipV="1">
                  <a:off x="761" y="1307"/>
                  <a:ext cx="296" cy="3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22891" name="Oval 11"/>
              <p:cNvSpPr/>
              <p:nvPr/>
            </p:nvSpPr>
            <p:spPr>
              <a:xfrm>
                <a:off x="2780" y="1244"/>
                <a:ext cx="328" cy="3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428" name="Oval 12"/>
              <p:cNvSpPr>
                <a:spLocks noChangeArrowheads="1"/>
              </p:cNvSpPr>
              <p:nvPr/>
            </p:nvSpPr>
            <p:spPr bwMode="auto">
              <a:xfrm>
                <a:off x="2790" y="630"/>
                <a:ext cx="318" cy="156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76078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2887" name="AutoShape 13"/>
            <p:cNvSpPr/>
            <p:nvPr/>
          </p:nvSpPr>
          <p:spPr>
            <a:xfrm>
              <a:off x="521" y="663"/>
              <a:ext cx="3266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班前会、班后会的内容 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22884" name="Oval 14"/>
          <p:cNvSpPr/>
          <p:nvPr/>
        </p:nvSpPr>
        <p:spPr>
          <a:xfrm>
            <a:off x="323850" y="3644900"/>
            <a:ext cx="1800225" cy="1079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班后会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885" name="Rectangle 3"/>
          <p:cNvSpPr/>
          <p:nvPr/>
        </p:nvSpPr>
        <p:spPr>
          <a:xfrm>
            <a:off x="2411730" y="3068955"/>
            <a:ext cx="5664835" cy="259207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469900" lvl="0" indent="-469900" defTabSz="914400"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总结、讲评当班工作的执行完成情况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 defTabSz="914400">
              <a:lnSpc>
                <a:spcPct val="80000"/>
              </a:lnSpc>
              <a:buFont typeface="Wingdings" panose="05000000000000000000" pitchFamily="2" charset="2"/>
              <a:buChar char="l"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 defTabSz="914400"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表扬好人好事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 defTabSz="914400">
              <a:lnSpc>
                <a:spcPct val="80000"/>
              </a:lnSpc>
              <a:buFont typeface="Wingdings" panose="05000000000000000000" pitchFamily="2" charset="2"/>
              <a:buChar char="l"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lvl="0" indent="-469900" defTabSz="914400"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批评、纠正工作中问题，及时制定整改措施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班组基础和现场安全管理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灯片编号占位符 5"/>
          <p:cNvSpPr txBox="1"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indent="0" algn="r" defTabSz="914400">
              <a:spcBef>
                <a:spcPct val="0"/>
              </a:spcBef>
              <a:buNone/>
            </a:pP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sym typeface="Microsoft Sans Serif" panose="020B0604020202020204" pitchFamily="34" charset="0"/>
            </a:endParaRPr>
          </a:p>
        </p:txBody>
      </p:sp>
      <p:sp>
        <p:nvSpPr>
          <p:cNvPr id="47108" name="Rectangle 3"/>
          <p:cNvSpPr>
            <a:spLocks noGrp="1"/>
          </p:cNvSpPr>
          <p:nvPr>
            <p:ph idx="1" hasCustomPrompt="1"/>
          </p:nvPr>
        </p:nvSpPr>
        <p:spPr>
          <a:xfrm>
            <a:off x="533400" y="1485265"/>
            <a:ext cx="8070850" cy="4279265"/>
          </a:xfrm>
        </p:spPr>
        <p:txBody>
          <a:bodyPr vert="horz" wrap="square" lIns="91440" tIns="45720" rIns="91440" bIns="45720" anchor="t"/>
          <a:lstStyle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en-US" altLang="zh-CN" sz="1800" dirty="0">
                <a:latin typeface="Times New Roman" panose="02020603050405020304" pitchFamily="18" charset="0"/>
              </a:rPr>
              <a:t>“</a:t>
            </a:r>
            <a:r>
              <a:rPr lang="zh-CN" altLang="en-US" sz="1800" dirty="0"/>
              <a:t>三明治</a:t>
            </a:r>
            <a:r>
              <a:rPr lang="zh-CN" altLang="en-US" sz="1800" dirty="0">
                <a:latin typeface="Times New Roman" panose="02020603050405020304" pitchFamily="18" charset="0"/>
              </a:rPr>
              <a:t>”</a:t>
            </a:r>
            <a:r>
              <a:rPr lang="zh-CN" altLang="en-US" sz="1800" dirty="0"/>
              <a:t>的处境</a:t>
            </a:r>
            <a:r>
              <a:rPr lang="en-US" altLang="zh-CN" sz="1800" dirty="0">
                <a:latin typeface="Times New Roman" panose="02020603050405020304" pitchFamily="18" charset="0"/>
              </a:rPr>
              <a:t>——</a:t>
            </a:r>
            <a:r>
              <a:rPr lang="zh-CN" altLang="en-US" sz="1800" dirty="0"/>
              <a:t>上、下加压</a:t>
            </a:r>
            <a:endParaRPr lang="zh-CN" altLang="en-US" sz="1800" dirty="0"/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/>
              <a:t>职位低，责任大，权力小，压力大，难以承受</a:t>
            </a:r>
            <a:endParaRPr lang="zh-CN" altLang="en-US" sz="1800" dirty="0"/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/>
              <a:t>下属跟自己的年龄、经历、能力差不多，甚至有的年龄还比自己大，资历比自己老，难以服众</a:t>
            </a:r>
            <a:endParaRPr lang="zh-CN" altLang="en-US" sz="1800" dirty="0"/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/>
              <a:t>跟下属的私人感情很好，工作中如何定位？</a:t>
            </a:r>
            <a:endParaRPr lang="zh-CN" altLang="en-US" sz="1800" dirty="0"/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/>
              <a:t>班组（科室）这个</a:t>
            </a:r>
            <a:r>
              <a:rPr lang="zh-CN" altLang="en-US" sz="1800" dirty="0">
                <a:latin typeface="Times New Roman" panose="02020603050405020304" pitchFamily="18" charset="0"/>
              </a:rPr>
              <a:t>“</a:t>
            </a:r>
            <a:r>
              <a:rPr lang="zh-CN" altLang="en-US" sz="1800" dirty="0"/>
              <a:t>麻雀</a:t>
            </a:r>
            <a:r>
              <a:rPr lang="zh-CN" altLang="en-US" sz="1800" dirty="0">
                <a:latin typeface="Times New Roman" panose="02020603050405020304" pitchFamily="18" charset="0"/>
              </a:rPr>
              <a:t>”</a:t>
            </a:r>
            <a:r>
              <a:rPr lang="zh-CN" altLang="en-US" sz="1800" dirty="0"/>
              <a:t>虽小，但事务繁多，关系复杂，难以应对</a:t>
            </a:r>
            <a:endParaRPr lang="zh-CN" altLang="en-US" sz="1800" dirty="0"/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/>
              <a:t>基层管理者不就是个</a:t>
            </a:r>
            <a:r>
              <a:rPr lang="zh-CN" altLang="en-US" sz="1800" dirty="0">
                <a:latin typeface="Times New Roman" panose="02020603050405020304" pitchFamily="18" charset="0"/>
              </a:rPr>
              <a:t>“</a:t>
            </a:r>
            <a:r>
              <a:rPr lang="zh-CN" altLang="en-US" sz="1800" dirty="0"/>
              <a:t>兵头将尾</a:t>
            </a:r>
            <a:r>
              <a:rPr lang="zh-CN" altLang="en-US" sz="1800" dirty="0">
                <a:latin typeface="Times New Roman" panose="02020603050405020304" pitchFamily="18" charset="0"/>
              </a:rPr>
              <a:t>”</a:t>
            </a:r>
            <a:r>
              <a:rPr lang="zh-CN" altLang="en-US" sz="1800" dirty="0"/>
              <a:t>？何必认真？</a:t>
            </a:r>
            <a:endParaRPr lang="zh-CN" altLang="en-US" sz="1800" dirty="0"/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/>
              <a:t>基层管理者能有什么出息？</a:t>
            </a:r>
            <a:endParaRPr lang="zh-CN" altLang="en-US" sz="1800" dirty="0"/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>
                <a:latin typeface="Times New Roman" panose="02020603050405020304" pitchFamily="18" charset="0"/>
              </a:rPr>
              <a:t>“</a:t>
            </a:r>
            <a:r>
              <a:rPr lang="zh-CN" altLang="en-US" sz="1800" dirty="0"/>
              <a:t>知人知面难知心</a:t>
            </a:r>
            <a:r>
              <a:rPr lang="zh-CN" altLang="en-US" sz="1800" dirty="0">
                <a:latin typeface="Times New Roman" panose="02020603050405020304" pitchFamily="18" charset="0"/>
              </a:rPr>
              <a:t>”</a:t>
            </a:r>
            <a:r>
              <a:rPr lang="zh-CN" altLang="en-US" sz="1800" dirty="0"/>
              <a:t>，现在的下属</a:t>
            </a:r>
            <a:r>
              <a:rPr lang="zh-CN" altLang="en-US" sz="1800" dirty="0">
                <a:latin typeface="Times New Roman" panose="02020603050405020304" pitchFamily="18" charset="0"/>
              </a:rPr>
              <a:t>“</a:t>
            </a:r>
            <a:r>
              <a:rPr lang="zh-CN" altLang="en-US" sz="1800" dirty="0"/>
              <a:t>毛病</a:t>
            </a:r>
            <a:r>
              <a:rPr lang="zh-CN" altLang="en-US" sz="1800" dirty="0">
                <a:latin typeface="Times New Roman" panose="02020603050405020304" pitchFamily="18" charset="0"/>
              </a:rPr>
              <a:t>”</a:t>
            </a:r>
            <a:r>
              <a:rPr lang="zh-CN" altLang="en-US" sz="1800" dirty="0"/>
              <a:t>太多了，太难管了。</a:t>
            </a:r>
            <a:endParaRPr lang="zh-CN" altLang="en-US" sz="1800" dirty="0"/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4117340" cy="446405"/>
          </a:xfrm>
          <a:prstGeom prst="roundRect">
            <a:avLst>
              <a:gd name="adj" fmla="val 21667"/>
            </a:avLst>
          </a:prstGeom>
          <a:noFill/>
          <a:ln w="9525">
            <a:solidFill>
              <a:schemeClr val="bg1">
                <a:alpha val="100000"/>
              </a:schemeClr>
            </a:solidFill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基层班组长工作中的难点与困惑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Freeform 21"/>
          <p:cNvSpPr/>
          <p:nvPr/>
        </p:nvSpPr>
        <p:spPr>
          <a:xfrm>
            <a:off x="1692275" y="2133600"/>
            <a:ext cx="2876550" cy="1201738"/>
          </a:xfrm>
          <a:custGeom>
            <a:avLst/>
            <a:gdLst>
              <a:gd name="txL" fmla="*/ 0 w 2495"/>
              <a:gd name="txT" fmla="*/ 0 h 1091"/>
              <a:gd name="txR" fmla="*/ 2495 w 2495"/>
              <a:gd name="txB" fmla="*/ 1091 h 1091"/>
            </a:gdLst>
            <a:ahLst/>
            <a:cxnLst>
              <a:cxn ang="0">
                <a:pos x="65534" y="65534"/>
              </a:cxn>
              <a:cxn ang="0">
                <a:pos x="65534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</a:cxnLst>
            <a:rect l="txL" t="txT" r="txR" b="txB"/>
            <a:pathLst>
              <a:path w="2495" h="1091">
                <a:moveTo>
                  <a:pt x="184" y="3"/>
                </a:moveTo>
                <a:cubicBezTo>
                  <a:pt x="1319" y="1"/>
                  <a:pt x="2454" y="0"/>
                  <a:pt x="2454" y="0"/>
                </a:cubicBezTo>
                <a:cubicBezTo>
                  <a:pt x="2480" y="2"/>
                  <a:pt x="2495" y="23"/>
                  <a:pt x="2493" y="45"/>
                </a:cubicBezTo>
                <a:cubicBezTo>
                  <a:pt x="2493" y="45"/>
                  <a:pt x="2427" y="548"/>
                  <a:pt x="2361" y="1052"/>
                </a:cubicBezTo>
                <a:cubicBezTo>
                  <a:pt x="2358" y="1080"/>
                  <a:pt x="2349" y="1089"/>
                  <a:pt x="2321" y="1091"/>
                </a:cubicBezTo>
                <a:cubicBezTo>
                  <a:pt x="2321" y="1091"/>
                  <a:pt x="1187" y="1088"/>
                  <a:pt x="53" y="1085"/>
                </a:cubicBezTo>
                <a:cubicBezTo>
                  <a:pt x="24" y="1086"/>
                  <a:pt x="0" y="1076"/>
                  <a:pt x="5" y="1049"/>
                </a:cubicBezTo>
                <a:cubicBezTo>
                  <a:pt x="5" y="1049"/>
                  <a:pt x="69" y="544"/>
                  <a:pt x="133" y="39"/>
                </a:cubicBezTo>
                <a:cubicBezTo>
                  <a:pt x="138" y="9"/>
                  <a:pt x="159" y="0"/>
                  <a:pt x="184" y="3"/>
                </a:cubicBezTo>
                <a:close/>
              </a:path>
            </a:pathLst>
          </a:custGeom>
          <a:solidFill>
            <a:srgbClr val="80008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3908" name="Group 22"/>
          <p:cNvGrpSpPr/>
          <p:nvPr/>
        </p:nvGrpSpPr>
        <p:grpSpPr>
          <a:xfrm>
            <a:off x="1979613" y="2205038"/>
            <a:ext cx="2730500" cy="1069975"/>
            <a:chOff x="521" y="2588"/>
            <a:chExt cx="2495" cy="1091"/>
          </a:xfrm>
        </p:grpSpPr>
        <p:sp>
          <p:nvSpPr>
            <p:cNvPr id="123939" name="Freeform 23"/>
            <p:cNvSpPr/>
            <p:nvPr/>
          </p:nvSpPr>
          <p:spPr>
            <a:xfrm>
              <a:off x="521" y="2588"/>
              <a:ext cx="2495" cy="1091"/>
            </a:xfrm>
            <a:custGeom>
              <a:avLst/>
              <a:gdLst/>
              <a:ahLst/>
              <a:cxnLst>
                <a:cxn ang="0">
                  <a:pos x="184" y="3"/>
                </a:cxn>
                <a:cxn ang="0">
                  <a:pos x="2454" y="0"/>
                </a:cxn>
                <a:cxn ang="0">
                  <a:pos x="2493" y="45"/>
                </a:cxn>
                <a:cxn ang="0">
                  <a:pos x="2361" y="1052"/>
                </a:cxn>
                <a:cxn ang="0">
                  <a:pos x="2321" y="1091"/>
                </a:cxn>
                <a:cxn ang="0">
                  <a:pos x="53" y="1085"/>
                </a:cxn>
                <a:cxn ang="0">
                  <a:pos x="5" y="1049"/>
                </a:cxn>
                <a:cxn ang="0">
                  <a:pos x="133" y="39"/>
                </a:cxn>
                <a:cxn ang="0">
                  <a:pos x="184" y="3"/>
                </a:cxn>
              </a:cxnLst>
              <a:rect l="0" t="0" r="0" b="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100000"/>
                  </a:srgbClr>
                </a:gs>
                <a:gs pos="100000">
                  <a:srgbClr val="C0C0C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  <a:effectLst>
              <a:outerShdw dist="35921" dir="13499999" algn="ctr" rotWithShape="0">
                <a:schemeClr val="bg2">
                  <a:alpha val="100000"/>
                </a:scheme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464" name="Freeform 24"/>
            <p:cNvSpPr/>
            <p:nvPr/>
          </p:nvSpPr>
          <p:spPr bwMode="auto">
            <a:xfrm>
              <a:off x="544" y="2607"/>
              <a:ext cx="2449" cy="1051"/>
            </a:xfrm>
            <a:custGeom>
              <a:avLst/>
              <a:gdLst/>
              <a:ahLst/>
              <a:cxnLst>
                <a:cxn ang="0">
                  <a:pos x="184" y="3"/>
                </a:cxn>
                <a:cxn ang="0">
                  <a:pos x="2454" y="0"/>
                </a:cxn>
                <a:cxn ang="0">
                  <a:pos x="2493" y="45"/>
                </a:cxn>
                <a:cxn ang="0">
                  <a:pos x="2361" y="1052"/>
                </a:cxn>
                <a:cxn ang="0">
                  <a:pos x="2321" y="1091"/>
                </a:cxn>
                <a:cxn ang="0">
                  <a:pos x="53" y="1085"/>
                </a:cxn>
                <a:cxn ang="0">
                  <a:pos x="5" y="1049"/>
                </a:cxn>
                <a:cxn ang="0">
                  <a:pos x="133" y="39"/>
                </a:cxn>
                <a:cxn ang="0">
                  <a:pos x="184" y="3"/>
                </a:cxn>
              </a:cxnLst>
              <a:rect l="0" t="0" r="r" b="b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gamma/>
                    <a:shade val="8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3909" name="Rectangle 48"/>
          <p:cNvSpPr/>
          <p:nvPr/>
        </p:nvSpPr>
        <p:spPr>
          <a:xfrm>
            <a:off x="2700338" y="2349500"/>
            <a:ext cx="1016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r" defTabSz="914400" eaLnBrk="1" latin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0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流于形式</a:t>
            </a:r>
            <a:endParaRPr lang="zh-CN" altLang="en-US" sz="20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910" name="AutoShape 28"/>
          <p:cNvSpPr/>
          <p:nvPr/>
        </p:nvSpPr>
        <p:spPr>
          <a:xfrm rot="-5400000">
            <a:off x="2933700" y="2392363"/>
            <a:ext cx="125413" cy="100012"/>
          </a:xfrm>
          <a:prstGeom prst="parallelogram">
            <a:avLst>
              <a:gd name="adj" fmla="val 31349"/>
            </a:avLst>
          </a:prstGeom>
          <a:gradFill rotWithShape="1">
            <a:gsLst>
              <a:gs pos="0">
                <a:srgbClr val="E6E6E6"/>
              </a:gs>
              <a:gs pos="100000">
                <a:srgbClr val="DDDDDD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911" name="Rectangle 51"/>
          <p:cNvSpPr/>
          <p:nvPr/>
        </p:nvSpPr>
        <p:spPr>
          <a:xfrm>
            <a:off x="2555875" y="2708275"/>
            <a:ext cx="1244600" cy="2667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无内容、无重点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912" name="Freeform 30"/>
          <p:cNvSpPr/>
          <p:nvPr/>
        </p:nvSpPr>
        <p:spPr>
          <a:xfrm>
            <a:off x="1476375" y="3573463"/>
            <a:ext cx="2876550" cy="1201737"/>
          </a:xfrm>
          <a:custGeom>
            <a:avLst/>
            <a:gdLst>
              <a:gd name="txL" fmla="*/ 0 w 2495"/>
              <a:gd name="txT" fmla="*/ 0 h 1091"/>
              <a:gd name="txR" fmla="*/ 2495 w 2495"/>
              <a:gd name="txB" fmla="*/ 1091 h 1091"/>
            </a:gdLst>
            <a:ahLst/>
            <a:cxnLst>
              <a:cxn ang="0">
                <a:pos x="65534" y="65534"/>
              </a:cxn>
              <a:cxn ang="0">
                <a:pos x="65534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</a:cxnLst>
            <a:rect l="txL" t="txT" r="txR" b="txB"/>
            <a:pathLst>
              <a:path w="2495" h="1091">
                <a:moveTo>
                  <a:pt x="184" y="3"/>
                </a:moveTo>
                <a:cubicBezTo>
                  <a:pt x="1319" y="1"/>
                  <a:pt x="2454" y="0"/>
                  <a:pt x="2454" y="0"/>
                </a:cubicBezTo>
                <a:cubicBezTo>
                  <a:pt x="2480" y="2"/>
                  <a:pt x="2495" y="23"/>
                  <a:pt x="2493" y="45"/>
                </a:cubicBezTo>
                <a:cubicBezTo>
                  <a:pt x="2493" y="45"/>
                  <a:pt x="2427" y="548"/>
                  <a:pt x="2361" y="1052"/>
                </a:cubicBezTo>
                <a:cubicBezTo>
                  <a:pt x="2358" y="1080"/>
                  <a:pt x="2349" y="1089"/>
                  <a:pt x="2321" y="1091"/>
                </a:cubicBezTo>
                <a:cubicBezTo>
                  <a:pt x="2321" y="1091"/>
                  <a:pt x="1187" y="1088"/>
                  <a:pt x="53" y="1085"/>
                </a:cubicBezTo>
                <a:cubicBezTo>
                  <a:pt x="24" y="1086"/>
                  <a:pt x="0" y="1076"/>
                  <a:pt x="5" y="1049"/>
                </a:cubicBezTo>
                <a:cubicBezTo>
                  <a:pt x="5" y="1049"/>
                  <a:pt x="69" y="544"/>
                  <a:pt x="133" y="39"/>
                </a:cubicBezTo>
                <a:cubicBezTo>
                  <a:pt x="138" y="9"/>
                  <a:pt x="159" y="0"/>
                  <a:pt x="184" y="3"/>
                </a:cubicBezTo>
                <a:close/>
              </a:path>
            </a:pathLst>
          </a:custGeom>
          <a:solidFill>
            <a:srgbClr val="00A2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3913" name="Group 31"/>
          <p:cNvGrpSpPr/>
          <p:nvPr/>
        </p:nvGrpSpPr>
        <p:grpSpPr>
          <a:xfrm>
            <a:off x="1763713" y="3644900"/>
            <a:ext cx="2730500" cy="1069975"/>
            <a:chOff x="521" y="2588"/>
            <a:chExt cx="2495" cy="1091"/>
          </a:xfrm>
        </p:grpSpPr>
        <p:sp>
          <p:nvSpPr>
            <p:cNvPr id="123937" name="Freeform 32"/>
            <p:cNvSpPr/>
            <p:nvPr/>
          </p:nvSpPr>
          <p:spPr>
            <a:xfrm>
              <a:off x="521" y="2588"/>
              <a:ext cx="2495" cy="1091"/>
            </a:xfrm>
            <a:custGeom>
              <a:avLst/>
              <a:gdLst/>
              <a:ahLst/>
              <a:cxnLst>
                <a:cxn ang="0">
                  <a:pos x="184" y="3"/>
                </a:cxn>
                <a:cxn ang="0">
                  <a:pos x="2454" y="0"/>
                </a:cxn>
                <a:cxn ang="0">
                  <a:pos x="2493" y="45"/>
                </a:cxn>
                <a:cxn ang="0">
                  <a:pos x="2361" y="1052"/>
                </a:cxn>
                <a:cxn ang="0">
                  <a:pos x="2321" y="1091"/>
                </a:cxn>
                <a:cxn ang="0">
                  <a:pos x="53" y="1085"/>
                </a:cxn>
                <a:cxn ang="0">
                  <a:pos x="5" y="1049"/>
                </a:cxn>
                <a:cxn ang="0">
                  <a:pos x="133" y="39"/>
                </a:cxn>
                <a:cxn ang="0">
                  <a:pos x="184" y="3"/>
                </a:cxn>
              </a:cxnLst>
              <a:rect l="0" t="0" r="0" b="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100000"/>
                  </a:srgbClr>
                </a:gs>
                <a:gs pos="100000">
                  <a:srgbClr val="C0C0C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  <a:effectLst>
              <a:outerShdw dist="35921" dir="13499999" algn="ctr" rotWithShape="0">
                <a:schemeClr val="bg2">
                  <a:alpha val="100000"/>
                </a:scheme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473" name="Freeform 33"/>
            <p:cNvSpPr/>
            <p:nvPr/>
          </p:nvSpPr>
          <p:spPr bwMode="auto">
            <a:xfrm>
              <a:off x="544" y="2607"/>
              <a:ext cx="2449" cy="1051"/>
            </a:xfrm>
            <a:custGeom>
              <a:avLst/>
              <a:gdLst/>
              <a:ahLst/>
              <a:cxnLst>
                <a:cxn ang="0">
                  <a:pos x="184" y="3"/>
                </a:cxn>
                <a:cxn ang="0">
                  <a:pos x="2454" y="0"/>
                </a:cxn>
                <a:cxn ang="0">
                  <a:pos x="2493" y="45"/>
                </a:cxn>
                <a:cxn ang="0">
                  <a:pos x="2361" y="1052"/>
                </a:cxn>
                <a:cxn ang="0">
                  <a:pos x="2321" y="1091"/>
                </a:cxn>
                <a:cxn ang="0">
                  <a:pos x="53" y="1085"/>
                </a:cxn>
                <a:cxn ang="0">
                  <a:pos x="5" y="1049"/>
                </a:cxn>
                <a:cxn ang="0">
                  <a:pos x="133" y="39"/>
                </a:cxn>
                <a:cxn ang="0">
                  <a:pos x="184" y="3"/>
                </a:cxn>
              </a:cxnLst>
              <a:rect l="0" t="0" r="r" b="b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gamma/>
                    <a:shade val="8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3914" name="Freeform 39"/>
          <p:cNvSpPr/>
          <p:nvPr/>
        </p:nvSpPr>
        <p:spPr>
          <a:xfrm>
            <a:off x="1331913" y="5084763"/>
            <a:ext cx="2876550" cy="1203325"/>
          </a:xfrm>
          <a:custGeom>
            <a:avLst/>
            <a:gdLst>
              <a:gd name="txL" fmla="*/ 0 w 2495"/>
              <a:gd name="txT" fmla="*/ 0 h 1091"/>
              <a:gd name="txR" fmla="*/ 2495 w 2495"/>
              <a:gd name="txB" fmla="*/ 1091 h 1091"/>
            </a:gdLst>
            <a:ahLst/>
            <a:cxnLst>
              <a:cxn ang="0">
                <a:pos x="65534" y="65534"/>
              </a:cxn>
              <a:cxn ang="0">
                <a:pos x="65534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65534"/>
              </a:cxn>
            </a:cxnLst>
            <a:rect l="txL" t="txT" r="txR" b="txB"/>
            <a:pathLst>
              <a:path w="2495" h="1091">
                <a:moveTo>
                  <a:pt x="184" y="3"/>
                </a:moveTo>
                <a:cubicBezTo>
                  <a:pt x="1319" y="1"/>
                  <a:pt x="2454" y="0"/>
                  <a:pt x="2454" y="0"/>
                </a:cubicBezTo>
                <a:cubicBezTo>
                  <a:pt x="2480" y="2"/>
                  <a:pt x="2495" y="23"/>
                  <a:pt x="2493" y="45"/>
                </a:cubicBezTo>
                <a:cubicBezTo>
                  <a:pt x="2493" y="45"/>
                  <a:pt x="2427" y="548"/>
                  <a:pt x="2361" y="1052"/>
                </a:cubicBezTo>
                <a:cubicBezTo>
                  <a:pt x="2358" y="1080"/>
                  <a:pt x="2349" y="1089"/>
                  <a:pt x="2321" y="1091"/>
                </a:cubicBezTo>
                <a:cubicBezTo>
                  <a:pt x="2321" y="1091"/>
                  <a:pt x="1187" y="1088"/>
                  <a:pt x="53" y="1085"/>
                </a:cubicBezTo>
                <a:cubicBezTo>
                  <a:pt x="24" y="1086"/>
                  <a:pt x="0" y="1076"/>
                  <a:pt x="5" y="1049"/>
                </a:cubicBezTo>
                <a:cubicBezTo>
                  <a:pt x="5" y="1049"/>
                  <a:pt x="69" y="544"/>
                  <a:pt x="133" y="39"/>
                </a:cubicBezTo>
                <a:cubicBezTo>
                  <a:pt x="138" y="9"/>
                  <a:pt x="159" y="0"/>
                  <a:pt x="184" y="3"/>
                </a:cubicBezTo>
                <a:close/>
              </a:path>
            </a:pathLst>
          </a:custGeom>
          <a:solidFill>
            <a:schemeClr val="accent2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3915" name="Group 40"/>
          <p:cNvGrpSpPr/>
          <p:nvPr/>
        </p:nvGrpSpPr>
        <p:grpSpPr>
          <a:xfrm>
            <a:off x="1619250" y="5157788"/>
            <a:ext cx="2732088" cy="1069975"/>
            <a:chOff x="521" y="2588"/>
            <a:chExt cx="2495" cy="1091"/>
          </a:xfrm>
        </p:grpSpPr>
        <p:sp>
          <p:nvSpPr>
            <p:cNvPr id="123935" name="Freeform 41"/>
            <p:cNvSpPr/>
            <p:nvPr/>
          </p:nvSpPr>
          <p:spPr>
            <a:xfrm>
              <a:off x="521" y="2588"/>
              <a:ext cx="2495" cy="1091"/>
            </a:xfrm>
            <a:custGeom>
              <a:avLst/>
              <a:gdLst/>
              <a:ahLst/>
              <a:cxnLst>
                <a:cxn ang="0">
                  <a:pos x="184" y="3"/>
                </a:cxn>
                <a:cxn ang="0">
                  <a:pos x="2454" y="0"/>
                </a:cxn>
                <a:cxn ang="0">
                  <a:pos x="2493" y="45"/>
                </a:cxn>
                <a:cxn ang="0">
                  <a:pos x="2361" y="1052"/>
                </a:cxn>
                <a:cxn ang="0">
                  <a:pos x="2321" y="1091"/>
                </a:cxn>
                <a:cxn ang="0">
                  <a:pos x="53" y="1085"/>
                </a:cxn>
                <a:cxn ang="0">
                  <a:pos x="5" y="1049"/>
                </a:cxn>
                <a:cxn ang="0">
                  <a:pos x="133" y="39"/>
                </a:cxn>
                <a:cxn ang="0">
                  <a:pos x="184" y="3"/>
                </a:cxn>
              </a:cxnLst>
              <a:rect l="0" t="0" r="0" b="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100000"/>
                  </a:srgbClr>
                </a:gs>
                <a:gs pos="100000">
                  <a:srgbClr val="C0C0C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  <a:effectLst>
              <a:outerShdw dist="35921" dir="13499999" algn="ctr" rotWithShape="0">
                <a:schemeClr val="bg2">
                  <a:alpha val="100000"/>
                </a:scheme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482" name="Freeform 42"/>
            <p:cNvSpPr/>
            <p:nvPr/>
          </p:nvSpPr>
          <p:spPr bwMode="auto">
            <a:xfrm>
              <a:off x="544" y="2607"/>
              <a:ext cx="2449" cy="1051"/>
            </a:xfrm>
            <a:custGeom>
              <a:avLst/>
              <a:gdLst/>
              <a:ahLst/>
              <a:cxnLst>
                <a:cxn ang="0">
                  <a:pos x="184" y="3"/>
                </a:cxn>
                <a:cxn ang="0">
                  <a:pos x="2454" y="0"/>
                </a:cxn>
                <a:cxn ang="0">
                  <a:pos x="2493" y="45"/>
                </a:cxn>
                <a:cxn ang="0">
                  <a:pos x="2361" y="1052"/>
                </a:cxn>
                <a:cxn ang="0">
                  <a:pos x="2321" y="1091"/>
                </a:cxn>
                <a:cxn ang="0">
                  <a:pos x="53" y="1085"/>
                </a:cxn>
                <a:cxn ang="0">
                  <a:pos x="5" y="1049"/>
                </a:cxn>
                <a:cxn ang="0">
                  <a:pos x="133" y="39"/>
                </a:cxn>
                <a:cxn ang="0">
                  <a:pos x="184" y="3"/>
                </a:cxn>
              </a:cxnLst>
              <a:rect l="0" t="0" r="r" b="b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gamma/>
                    <a:shade val="8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3916" name="Rectangle 49"/>
          <p:cNvSpPr/>
          <p:nvPr/>
        </p:nvSpPr>
        <p:spPr>
          <a:xfrm>
            <a:off x="2627313" y="3789363"/>
            <a:ext cx="1016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r" defTabSz="914400" eaLnBrk="1" latin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0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敷衍了事</a:t>
            </a:r>
            <a:endParaRPr lang="zh-CN" altLang="en-US" sz="20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917" name="Rectangle 50"/>
          <p:cNvSpPr/>
          <p:nvPr/>
        </p:nvSpPr>
        <p:spPr>
          <a:xfrm>
            <a:off x="2484438" y="4292600"/>
            <a:ext cx="1244600" cy="2667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走过场、时间短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918" name="Rectangle 47"/>
          <p:cNvSpPr/>
          <p:nvPr/>
        </p:nvSpPr>
        <p:spPr>
          <a:xfrm>
            <a:off x="2411413" y="5229225"/>
            <a:ext cx="1016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r" defTabSz="914400" eaLnBrk="1" latin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0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丢三落四</a:t>
            </a:r>
            <a:endParaRPr lang="zh-CN" altLang="en-US" sz="20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919" name="Rectangle 52"/>
          <p:cNvSpPr/>
          <p:nvPr/>
        </p:nvSpPr>
        <p:spPr>
          <a:xfrm>
            <a:off x="1979613" y="5661025"/>
            <a:ext cx="1778000" cy="533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东扯西拉、没有任务、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914400" eaLnBrk="1" latin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没有安全注意事项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3920" name="Group 6"/>
          <p:cNvGrpSpPr/>
          <p:nvPr/>
        </p:nvGrpSpPr>
        <p:grpSpPr>
          <a:xfrm>
            <a:off x="6732588" y="3933825"/>
            <a:ext cx="1614487" cy="1857375"/>
            <a:chOff x="4105" y="2346"/>
            <a:chExt cx="1117" cy="1402"/>
          </a:xfrm>
        </p:grpSpPr>
        <p:grpSp>
          <p:nvGrpSpPr>
            <p:cNvPr id="123922" name="Group 7"/>
            <p:cNvGrpSpPr/>
            <p:nvPr/>
          </p:nvGrpSpPr>
          <p:grpSpPr>
            <a:xfrm>
              <a:off x="4105" y="2346"/>
              <a:ext cx="1117" cy="1402"/>
              <a:chOff x="4451" y="2053"/>
              <a:chExt cx="1117" cy="1402"/>
            </a:xfrm>
          </p:grpSpPr>
          <p:sp>
            <p:nvSpPr>
              <p:cNvPr id="123924" name="Freeform 8"/>
              <p:cNvSpPr/>
              <p:nvPr/>
            </p:nvSpPr>
            <p:spPr>
              <a:xfrm>
                <a:off x="4479" y="2056"/>
                <a:ext cx="1089" cy="1235"/>
              </a:xfrm>
              <a:custGeom>
                <a:avLst/>
                <a:gdLst>
                  <a:gd name="txL" fmla="*/ 0 w 1089"/>
                  <a:gd name="txT" fmla="*/ 0 h 1235"/>
                  <a:gd name="txR" fmla="*/ 1089 w 1089"/>
                  <a:gd name="txB" fmla="*/ 1235 h 1235"/>
                </a:gdLst>
                <a:ahLst/>
                <a:cxnLst>
                  <a:cxn ang="0">
                    <a:pos x="133" y="165"/>
                  </a:cxn>
                  <a:cxn ang="0">
                    <a:pos x="116" y="183"/>
                  </a:cxn>
                  <a:cxn ang="0">
                    <a:pos x="0" y="981"/>
                  </a:cxn>
                  <a:cxn ang="0">
                    <a:pos x="12" y="1002"/>
                  </a:cxn>
                  <a:cxn ang="0">
                    <a:pos x="733" y="1197"/>
                  </a:cxn>
                  <a:cxn ang="0">
                    <a:pos x="876" y="1227"/>
                  </a:cxn>
                  <a:cxn ang="0">
                    <a:pos x="923" y="1215"/>
                  </a:cxn>
                  <a:cxn ang="0">
                    <a:pos x="944" y="1184"/>
                  </a:cxn>
                  <a:cxn ang="0">
                    <a:pos x="969" y="987"/>
                  </a:cxn>
                  <a:cxn ang="0">
                    <a:pos x="1081" y="104"/>
                  </a:cxn>
                  <a:cxn ang="0">
                    <a:pos x="1067" y="42"/>
                  </a:cxn>
                  <a:cxn ang="0">
                    <a:pos x="988" y="3"/>
                  </a:cxn>
                  <a:cxn ang="0">
                    <a:pos x="133" y="165"/>
                  </a:cxn>
                </a:cxnLst>
                <a:rect l="txL" t="txT" r="txR" b="txB"/>
                <a:pathLst>
                  <a:path w="1089" h="1235">
                    <a:moveTo>
                      <a:pt x="133" y="165"/>
                    </a:moveTo>
                    <a:lnTo>
                      <a:pt x="116" y="183"/>
                    </a:lnTo>
                    <a:lnTo>
                      <a:pt x="0" y="981"/>
                    </a:lnTo>
                    <a:lnTo>
                      <a:pt x="12" y="1002"/>
                    </a:lnTo>
                    <a:cubicBezTo>
                      <a:pt x="135" y="1038"/>
                      <a:pt x="589" y="1160"/>
                      <a:pt x="733" y="1197"/>
                    </a:cubicBezTo>
                    <a:cubicBezTo>
                      <a:pt x="877" y="1235"/>
                      <a:pt x="843" y="1224"/>
                      <a:pt x="876" y="1227"/>
                    </a:cubicBezTo>
                    <a:cubicBezTo>
                      <a:pt x="892" y="1230"/>
                      <a:pt x="910" y="1224"/>
                      <a:pt x="923" y="1215"/>
                    </a:cubicBezTo>
                    <a:cubicBezTo>
                      <a:pt x="937" y="1206"/>
                      <a:pt x="942" y="1200"/>
                      <a:pt x="944" y="1184"/>
                    </a:cubicBezTo>
                    <a:cubicBezTo>
                      <a:pt x="950" y="1145"/>
                      <a:pt x="945" y="1172"/>
                      <a:pt x="969" y="987"/>
                    </a:cubicBezTo>
                    <a:cubicBezTo>
                      <a:pt x="992" y="807"/>
                      <a:pt x="1064" y="262"/>
                      <a:pt x="1081" y="104"/>
                    </a:cubicBezTo>
                    <a:cubicBezTo>
                      <a:pt x="1089" y="69"/>
                      <a:pt x="1080" y="57"/>
                      <a:pt x="1067" y="42"/>
                    </a:cubicBezTo>
                    <a:cubicBezTo>
                      <a:pt x="1055" y="27"/>
                      <a:pt x="1010" y="0"/>
                      <a:pt x="988" y="3"/>
                    </a:cubicBezTo>
                    <a:cubicBezTo>
                      <a:pt x="961" y="7"/>
                      <a:pt x="321" y="138"/>
                      <a:pt x="133" y="16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0C0C0">
                      <a:alpha val="100000"/>
                    </a:srgbClr>
                  </a:gs>
                  <a:gs pos="100000">
                    <a:srgbClr val="969696">
                      <a:alpha val="100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925" name="Freeform 9"/>
              <p:cNvSpPr/>
              <p:nvPr/>
            </p:nvSpPr>
            <p:spPr>
              <a:xfrm>
                <a:off x="4889" y="3287"/>
                <a:ext cx="275" cy="144"/>
              </a:xfrm>
              <a:custGeom>
                <a:avLst/>
                <a:gdLst>
                  <a:gd name="txL" fmla="*/ 0 w 275"/>
                  <a:gd name="txT" fmla="*/ 0 h 144"/>
                  <a:gd name="txR" fmla="*/ 275 w 275"/>
                  <a:gd name="txB" fmla="*/ 144 h 144"/>
                </a:gdLst>
                <a:ahLst/>
                <a:cxnLst>
                  <a:cxn ang="0">
                    <a:pos x="275" y="51"/>
                  </a:cxn>
                  <a:cxn ang="0">
                    <a:pos x="156" y="0"/>
                  </a:cxn>
                  <a:cxn ang="0">
                    <a:pos x="0" y="144"/>
                  </a:cxn>
                  <a:cxn ang="0">
                    <a:pos x="275" y="51"/>
                  </a:cxn>
                </a:cxnLst>
                <a:rect l="txL" t="txT" r="txR" b="txB"/>
                <a:pathLst>
                  <a:path w="275" h="144">
                    <a:moveTo>
                      <a:pt x="275" y="51"/>
                    </a:moveTo>
                    <a:lnTo>
                      <a:pt x="156" y="0"/>
                    </a:lnTo>
                    <a:lnTo>
                      <a:pt x="0" y="144"/>
                    </a:lnTo>
                    <a:lnTo>
                      <a:pt x="275" y="5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>
                      <a:alpha val="100000"/>
                    </a:srgbClr>
                  </a:gs>
                  <a:gs pos="100000">
                    <a:srgbClr val="DDDDDD">
                      <a:alpha val="100000"/>
                    </a:srgb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926" name="Freeform 10"/>
              <p:cNvSpPr/>
              <p:nvPr/>
            </p:nvSpPr>
            <p:spPr>
              <a:xfrm>
                <a:off x="4888" y="3362"/>
                <a:ext cx="433" cy="93"/>
              </a:xfrm>
              <a:custGeom>
                <a:avLst/>
                <a:gdLst>
                  <a:gd name="txL" fmla="*/ 0 w 433"/>
                  <a:gd name="txT" fmla="*/ 0 h 93"/>
                  <a:gd name="txR" fmla="*/ 433 w 433"/>
                  <a:gd name="txB" fmla="*/ 93 h 93"/>
                </a:gdLst>
                <a:ahLst/>
                <a:cxnLst>
                  <a:cxn ang="0">
                    <a:pos x="433" y="66"/>
                  </a:cxn>
                  <a:cxn ang="0">
                    <a:pos x="432" y="42"/>
                  </a:cxn>
                  <a:cxn ang="0">
                    <a:pos x="257" y="0"/>
                  </a:cxn>
                  <a:cxn ang="0">
                    <a:pos x="3" y="67"/>
                  </a:cxn>
                  <a:cxn ang="0">
                    <a:pos x="0" y="93"/>
                  </a:cxn>
                  <a:cxn ang="0">
                    <a:pos x="433" y="66"/>
                  </a:cxn>
                </a:cxnLst>
                <a:rect l="txL" t="txT" r="txR" b="txB"/>
                <a:pathLst>
                  <a:path w="433" h="93">
                    <a:moveTo>
                      <a:pt x="433" y="66"/>
                    </a:moveTo>
                    <a:lnTo>
                      <a:pt x="432" y="42"/>
                    </a:lnTo>
                    <a:lnTo>
                      <a:pt x="257" y="0"/>
                    </a:lnTo>
                    <a:lnTo>
                      <a:pt x="3" y="67"/>
                    </a:lnTo>
                    <a:lnTo>
                      <a:pt x="0" y="93"/>
                    </a:lnTo>
                    <a:lnTo>
                      <a:pt x="433" y="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100000">
                    <a:srgbClr val="969696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927" name="Freeform 11"/>
              <p:cNvSpPr/>
              <p:nvPr/>
            </p:nvSpPr>
            <p:spPr>
              <a:xfrm>
                <a:off x="4891" y="3331"/>
                <a:ext cx="432" cy="99"/>
              </a:xfrm>
              <a:custGeom>
                <a:avLst/>
                <a:gdLst>
                  <a:gd name="txL" fmla="*/ 0 w 432"/>
                  <a:gd name="txT" fmla="*/ 0 h 99"/>
                  <a:gd name="txR" fmla="*/ 432 w 432"/>
                  <a:gd name="txB" fmla="*/ 99 h 99"/>
                </a:gdLst>
                <a:ahLst/>
                <a:cxnLst>
                  <a:cxn ang="0">
                    <a:pos x="432" y="75"/>
                  </a:cxn>
                  <a:cxn ang="0">
                    <a:pos x="252" y="0"/>
                  </a:cxn>
                  <a:cxn ang="0">
                    <a:pos x="0" y="99"/>
                  </a:cxn>
                  <a:cxn ang="0">
                    <a:pos x="432" y="75"/>
                  </a:cxn>
                </a:cxnLst>
                <a:rect l="txL" t="txT" r="txR" b="txB"/>
                <a:pathLst>
                  <a:path w="432" h="99">
                    <a:moveTo>
                      <a:pt x="432" y="75"/>
                    </a:moveTo>
                    <a:lnTo>
                      <a:pt x="252" y="0"/>
                    </a:lnTo>
                    <a:lnTo>
                      <a:pt x="0" y="99"/>
                    </a:lnTo>
                    <a:lnTo>
                      <a:pt x="432" y="7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100000"/>
                    </a:srgbClr>
                  </a:gs>
                  <a:gs pos="100000">
                    <a:srgbClr val="969696">
                      <a:alpha val="100000"/>
                    </a:srgb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928" name="Freeform 12"/>
              <p:cNvSpPr/>
              <p:nvPr/>
            </p:nvSpPr>
            <p:spPr>
              <a:xfrm>
                <a:off x="4954" y="3191"/>
                <a:ext cx="227" cy="181"/>
              </a:xfrm>
              <a:custGeom>
                <a:avLst/>
                <a:gdLst>
                  <a:gd name="txL" fmla="*/ 0 w 227"/>
                  <a:gd name="txT" fmla="*/ 0 h 181"/>
                  <a:gd name="txR" fmla="*/ 227 w 227"/>
                  <a:gd name="txB" fmla="*/ 181 h 181"/>
                </a:gdLst>
                <a:ahLst/>
                <a:cxnLst>
                  <a:cxn ang="0">
                    <a:pos x="0" y="0"/>
                  </a:cxn>
                  <a:cxn ang="0">
                    <a:pos x="91" y="181"/>
                  </a:cxn>
                  <a:cxn ang="0">
                    <a:pos x="227" y="181"/>
                  </a:cxn>
                  <a:cxn ang="0">
                    <a:pos x="22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27" h="181">
                    <a:moveTo>
                      <a:pt x="0" y="0"/>
                    </a:moveTo>
                    <a:lnTo>
                      <a:pt x="91" y="181"/>
                    </a:lnTo>
                    <a:lnTo>
                      <a:pt x="227" y="18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25252">
                      <a:alpha val="100000"/>
                    </a:srgbClr>
                  </a:gs>
                  <a:gs pos="100000">
                    <a:srgbClr val="B2B2B2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929" name="Freeform 13"/>
              <p:cNvSpPr/>
              <p:nvPr/>
            </p:nvSpPr>
            <p:spPr>
              <a:xfrm>
                <a:off x="4451" y="2053"/>
                <a:ext cx="1052" cy="1227"/>
              </a:xfrm>
              <a:custGeom>
                <a:avLst/>
                <a:gdLst>
                  <a:gd name="txL" fmla="*/ 0 w 1052"/>
                  <a:gd name="txT" fmla="*/ 0 h 1227"/>
                  <a:gd name="txR" fmla="*/ 1052 w 1052"/>
                  <a:gd name="txB" fmla="*/ 1227 h 1227"/>
                </a:gdLst>
                <a:ahLst/>
                <a:cxnLst>
                  <a:cxn ang="0">
                    <a:pos x="128" y="140"/>
                  </a:cxn>
                  <a:cxn ang="0">
                    <a:pos x="112" y="158"/>
                  </a:cxn>
                  <a:cxn ang="0">
                    <a:pos x="0" y="976"/>
                  </a:cxn>
                  <a:cxn ang="0">
                    <a:pos x="12" y="998"/>
                  </a:cxn>
                  <a:cxn ang="0">
                    <a:pos x="848" y="1224"/>
                  </a:cxn>
                  <a:cxn ang="0">
                    <a:pos x="891" y="1216"/>
                  </a:cxn>
                  <a:cxn ang="0">
                    <a:pos x="911" y="1183"/>
                  </a:cxn>
                  <a:cxn ang="0">
                    <a:pos x="935" y="982"/>
                  </a:cxn>
                  <a:cxn ang="0">
                    <a:pos x="1047" y="49"/>
                  </a:cxn>
                  <a:cxn ang="0">
                    <a:pos x="1037" y="10"/>
                  </a:cxn>
                  <a:cxn ang="0">
                    <a:pos x="1002" y="4"/>
                  </a:cxn>
                  <a:cxn ang="0">
                    <a:pos x="128" y="140"/>
                  </a:cxn>
                </a:cxnLst>
                <a:rect l="txL" t="txT" r="txR" b="txB"/>
                <a:pathLst>
                  <a:path w="1052" h="1227">
                    <a:moveTo>
                      <a:pt x="128" y="140"/>
                    </a:moveTo>
                    <a:lnTo>
                      <a:pt x="112" y="158"/>
                    </a:lnTo>
                    <a:lnTo>
                      <a:pt x="0" y="976"/>
                    </a:lnTo>
                    <a:lnTo>
                      <a:pt x="12" y="998"/>
                    </a:lnTo>
                    <a:cubicBezTo>
                      <a:pt x="153" y="1039"/>
                      <a:pt x="702" y="1188"/>
                      <a:pt x="848" y="1224"/>
                    </a:cubicBezTo>
                    <a:cubicBezTo>
                      <a:pt x="864" y="1227"/>
                      <a:pt x="878" y="1225"/>
                      <a:pt x="891" y="1216"/>
                    </a:cubicBezTo>
                    <a:cubicBezTo>
                      <a:pt x="904" y="1207"/>
                      <a:pt x="909" y="1201"/>
                      <a:pt x="911" y="1183"/>
                    </a:cubicBezTo>
                    <a:cubicBezTo>
                      <a:pt x="917" y="1144"/>
                      <a:pt x="912" y="1171"/>
                      <a:pt x="935" y="982"/>
                    </a:cubicBezTo>
                    <a:cubicBezTo>
                      <a:pt x="958" y="793"/>
                      <a:pt x="1030" y="211"/>
                      <a:pt x="1047" y="49"/>
                    </a:cubicBezTo>
                    <a:cubicBezTo>
                      <a:pt x="1052" y="24"/>
                      <a:pt x="1044" y="17"/>
                      <a:pt x="1037" y="10"/>
                    </a:cubicBezTo>
                    <a:cubicBezTo>
                      <a:pt x="1030" y="3"/>
                      <a:pt x="1017" y="0"/>
                      <a:pt x="1002" y="4"/>
                    </a:cubicBezTo>
                    <a:cubicBezTo>
                      <a:pt x="850" y="18"/>
                      <a:pt x="310" y="112"/>
                      <a:pt x="128" y="1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>
                      <a:alpha val="100000"/>
                    </a:srgbClr>
                  </a:gs>
                  <a:gs pos="100000">
                    <a:srgbClr val="C0C0C0">
                      <a:alpha val="100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930" name="Freeform 14"/>
              <p:cNvSpPr/>
              <p:nvPr/>
            </p:nvSpPr>
            <p:spPr>
              <a:xfrm>
                <a:off x="4499" y="2147"/>
                <a:ext cx="882" cy="1014"/>
              </a:xfrm>
              <a:custGeom>
                <a:avLst/>
                <a:gdLst>
                  <a:gd name="txL" fmla="*/ 0 w 882"/>
                  <a:gd name="txT" fmla="*/ 0 h 1014"/>
                  <a:gd name="txR" fmla="*/ 882 w 882"/>
                  <a:gd name="txB" fmla="*/ 1014 h 1014"/>
                </a:gdLst>
                <a:ahLst/>
                <a:cxnLst>
                  <a:cxn ang="0">
                    <a:pos x="96" y="96"/>
                  </a:cxn>
                  <a:cxn ang="0">
                    <a:pos x="0" y="846"/>
                  </a:cxn>
                  <a:cxn ang="0">
                    <a:pos x="768" y="1014"/>
                  </a:cxn>
                  <a:cxn ang="0">
                    <a:pos x="882" y="0"/>
                  </a:cxn>
                  <a:cxn ang="0">
                    <a:pos x="96" y="96"/>
                  </a:cxn>
                </a:cxnLst>
                <a:rect l="txL" t="txT" r="txR" b="txB"/>
                <a:pathLst>
                  <a:path w="882" h="1014">
                    <a:moveTo>
                      <a:pt x="96" y="96"/>
                    </a:moveTo>
                    <a:lnTo>
                      <a:pt x="0" y="846"/>
                    </a:lnTo>
                    <a:lnTo>
                      <a:pt x="768" y="1014"/>
                    </a:lnTo>
                    <a:lnTo>
                      <a:pt x="882" y="0"/>
                    </a:lnTo>
                    <a:lnTo>
                      <a:pt x="96" y="9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39EBB">
                      <a:alpha val="100000"/>
                    </a:srgbClr>
                  </a:gs>
                  <a:gs pos="100000">
                    <a:srgbClr val="29B7D9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931" name="Freeform 15"/>
              <p:cNvSpPr/>
              <p:nvPr/>
            </p:nvSpPr>
            <p:spPr>
              <a:xfrm>
                <a:off x="4500" y="2148"/>
                <a:ext cx="882" cy="1014"/>
              </a:xfrm>
              <a:custGeom>
                <a:avLst/>
                <a:gdLst>
                  <a:gd name="txL" fmla="*/ 0 w 882"/>
                  <a:gd name="txT" fmla="*/ 0 h 1014"/>
                  <a:gd name="txR" fmla="*/ 882 w 882"/>
                  <a:gd name="txB" fmla="*/ 1014 h 1014"/>
                </a:gdLst>
                <a:ahLst/>
                <a:cxnLst>
                  <a:cxn ang="0">
                    <a:pos x="96" y="96"/>
                  </a:cxn>
                  <a:cxn ang="0">
                    <a:pos x="0" y="846"/>
                  </a:cxn>
                  <a:cxn ang="0">
                    <a:pos x="768" y="1014"/>
                  </a:cxn>
                  <a:cxn ang="0">
                    <a:pos x="882" y="0"/>
                  </a:cxn>
                  <a:cxn ang="0">
                    <a:pos x="96" y="96"/>
                  </a:cxn>
                </a:cxnLst>
                <a:rect l="txL" t="txT" r="txR" b="txB"/>
                <a:pathLst>
                  <a:path w="882" h="1014">
                    <a:moveTo>
                      <a:pt x="96" y="96"/>
                    </a:moveTo>
                    <a:lnTo>
                      <a:pt x="0" y="846"/>
                    </a:lnTo>
                    <a:lnTo>
                      <a:pt x="768" y="1014"/>
                    </a:lnTo>
                    <a:lnTo>
                      <a:pt x="882" y="0"/>
                    </a:lnTo>
                    <a:lnTo>
                      <a:pt x="96" y="9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alpha val="39998"/>
                    </a:schemeClr>
                  </a:gs>
                  <a:gs pos="100000">
                    <a:schemeClr val="hlink">
                      <a:alpha val="60001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932" name="Freeform 16"/>
              <p:cNvSpPr/>
              <p:nvPr/>
            </p:nvSpPr>
            <p:spPr>
              <a:xfrm>
                <a:off x="4529" y="2159"/>
                <a:ext cx="840" cy="684"/>
              </a:xfrm>
              <a:custGeom>
                <a:avLst/>
                <a:gdLst>
                  <a:gd name="txL" fmla="*/ 0 w 840"/>
                  <a:gd name="txT" fmla="*/ 0 h 684"/>
                  <a:gd name="txR" fmla="*/ 840 w 840"/>
                  <a:gd name="txB" fmla="*/ 684 h 684"/>
                </a:gdLst>
                <a:ahLst/>
                <a:cxnLst>
                  <a:cxn ang="0">
                    <a:pos x="72" y="90"/>
                  </a:cxn>
                  <a:cxn ang="0">
                    <a:pos x="0" y="630"/>
                  </a:cxn>
                  <a:cxn ang="0">
                    <a:pos x="762" y="684"/>
                  </a:cxn>
                  <a:cxn ang="0">
                    <a:pos x="840" y="0"/>
                  </a:cxn>
                  <a:cxn ang="0">
                    <a:pos x="72" y="90"/>
                  </a:cxn>
                </a:cxnLst>
                <a:rect l="txL" t="txT" r="txR" b="txB"/>
                <a:pathLst>
                  <a:path w="840" h="684">
                    <a:moveTo>
                      <a:pt x="72" y="90"/>
                    </a:moveTo>
                    <a:lnTo>
                      <a:pt x="0" y="630"/>
                    </a:lnTo>
                    <a:lnTo>
                      <a:pt x="762" y="684"/>
                    </a:lnTo>
                    <a:lnTo>
                      <a:pt x="840" y="0"/>
                    </a:lnTo>
                    <a:lnTo>
                      <a:pt x="72" y="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C1DD">
                      <a:alpha val="79999"/>
                    </a:srgbClr>
                  </a:gs>
                  <a:gs pos="100000">
                    <a:srgbClr val="36596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457" name="Freeform 17"/>
              <p:cNvSpPr/>
              <p:nvPr/>
            </p:nvSpPr>
            <p:spPr bwMode="auto">
              <a:xfrm>
                <a:off x="4552" y="2164"/>
                <a:ext cx="798" cy="435"/>
              </a:xfrm>
              <a:custGeom>
                <a:avLst/>
                <a:gdLst/>
                <a:ahLst/>
                <a:cxnLst>
                  <a:cxn ang="0">
                    <a:pos x="799" y="0"/>
                  </a:cxn>
                  <a:cxn ang="0">
                    <a:pos x="45" y="88"/>
                  </a:cxn>
                  <a:cxn ang="0">
                    <a:pos x="0" y="401"/>
                  </a:cxn>
                  <a:cxn ang="0">
                    <a:pos x="127" y="303"/>
                  </a:cxn>
                  <a:cxn ang="0">
                    <a:pos x="661" y="241"/>
                  </a:cxn>
                  <a:cxn ang="0">
                    <a:pos x="781" y="75"/>
                  </a:cxn>
                  <a:cxn ang="0">
                    <a:pos x="799" y="0"/>
                  </a:cxn>
                </a:cxnLst>
                <a:rect l="0" t="0" r="r" b="b"/>
                <a:pathLst>
                  <a:path w="799" h="437">
                    <a:moveTo>
                      <a:pt x="799" y="0"/>
                    </a:moveTo>
                    <a:lnTo>
                      <a:pt x="45" y="88"/>
                    </a:lnTo>
                    <a:cubicBezTo>
                      <a:pt x="30" y="193"/>
                      <a:pt x="7" y="295"/>
                      <a:pt x="0" y="401"/>
                    </a:cubicBezTo>
                    <a:cubicBezTo>
                      <a:pt x="14" y="437"/>
                      <a:pt x="56" y="322"/>
                      <a:pt x="127" y="303"/>
                    </a:cubicBezTo>
                    <a:cubicBezTo>
                      <a:pt x="237" y="277"/>
                      <a:pt x="552" y="279"/>
                      <a:pt x="661" y="241"/>
                    </a:cubicBezTo>
                    <a:cubicBezTo>
                      <a:pt x="720" y="205"/>
                      <a:pt x="763" y="118"/>
                      <a:pt x="781" y="75"/>
                    </a:cubicBezTo>
                    <a:cubicBezTo>
                      <a:pt x="789" y="39"/>
                      <a:pt x="799" y="0"/>
                      <a:pt x="79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6000"/>
                    </a:schemeClr>
                  </a:gs>
                  <a:gs pos="100000">
                    <a:schemeClr val="bg1">
                      <a:gamma/>
                      <a:tint val="33725"/>
                      <a:invGamma/>
                      <a:alpha val="0"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3934" name="Freeform 18"/>
              <p:cNvSpPr/>
              <p:nvPr/>
            </p:nvSpPr>
            <p:spPr>
              <a:xfrm>
                <a:off x="4511" y="2509"/>
                <a:ext cx="810" cy="642"/>
              </a:xfrm>
              <a:custGeom>
                <a:avLst/>
                <a:gdLst>
                  <a:gd name="txL" fmla="*/ 0 w 810"/>
                  <a:gd name="txT" fmla="*/ 0 h 642"/>
                  <a:gd name="txR" fmla="*/ 810 w 810"/>
                  <a:gd name="txB" fmla="*/ 642 h 642"/>
                </a:gdLst>
                <a:ahLst/>
                <a:cxnLst>
                  <a:cxn ang="0">
                    <a:pos x="54" y="60"/>
                  </a:cxn>
                  <a:cxn ang="0">
                    <a:pos x="0" y="480"/>
                  </a:cxn>
                  <a:cxn ang="0">
                    <a:pos x="750" y="642"/>
                  </a:cxn>
                  <a:cxn ang="0">
                    <a:pos x="810" y="0"/>
                  </a:cxn>
                  <a:cxn ang="0">
                    <a:pos x="54" y="60"/>
                  </a:cxn>
                </a:cxnLst>
                <a:rect l="txL" t="txT" r="txR" b="txB"/>
                <a:pathLst>
                  <a:path w="810" h="642">
                    <a:moveTo>
                      <a:pt x="54" y="60"/>
                    </a:moveTo>
                    <a:lnTo>
                      <a:pt x="0" y="480"/>
                    </a:lnTo>
                    <a:lnTo>
                      <a:pt x="750" y="642"/>
                    </a:lnTo>
                    <a:lnTo>
                      <a:pt x="810" y="0"/>
                    </a:lnTo>
                    <a:lnTo>
                      <a:pt x="54" y="6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9B7D9">
                      <a:alpha val="0"/>
                    </a:srgbClr>
                  </a:gs>
                  <a:gs pos="100000">
                    <a:srgbClr val="CC00CC">
                      <a:alpha val="39998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3923" name="Freeform 19"/>
            <p:cNvSpPr/>
            <p:nvPr/>
          </p:nvSpPr>
          <p:spPr>
            <a:xfrm>
              <a:off x="4151" y="2437"/>
              <a:ext cx="882" cy="1014"/>
            </a:xfrm>
            <a:custGeom>
              <a:avLst/>
              <a:gdLst>
                <a:gd name="txL" fmla="*/ 0 w 882"/>
                <a:gd name="txT" fmla="*/ 0 h 1014"/>
                <a:gd name="txR" fmla="*/ 882 w 882"/>
                <a:gd name="txB" fmla="*/ 1014 h 1014"/>
              </a:gdLst>
              <a:ahLst/>
              <a:cxnLst>
                <a:cxn ang="0">
                  <a:pos x="96" y="96"/>
                </a:cxn>
                <a:cxn ang="0">
                  <a:pos x="0" y="846"/>
                </a:cxn>
                <a:cxn ang="0">
                  <a:pos x="768" y="1014"/>
                </a:cxn>
                <a:cxn ang="0">
                  <a:pos x="882" y="0"/>
                </a:cxn>
                <a:cxn ang="0">
                  <a:pos x="96" y="96"/>
                </a:cxn>
              </a:cxnLst>
              <a:rect l="txL" t="txT" r="txR" b="txB"/>
              <a:pathLst>
                <a:path w="882" h="1014">
                  <a:moveTo>
                    <a:pt x="96" y="96"/>
                  </a:moveTo>
                  <a:lnTo>
                    <a:pt x="0" y="846"/>
                  </a:lnTo>
                  <a:lnTo>
                    <a:pt x="768" y="1014"/>
                  </a:lnTo>
                  <a:lnTo>
                    <a:pt x="882" y="0"/>
                  </a:lnTo>
                  <a:lnTo>
                    <a:pt x="96" y="96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100000"/>
                  </a:schemeClr>
                </a:gs>
                <a:gs pos="100000">
                  <a:srgbClr val="239EBB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3921" name="Rectangle 53"/>
          <p:cNvSpPr/>
          <p:nvPr/>
        </p:nvSpPr>
        <p:spPr>
          <a:xfrm rot="900000">
            <a:off x="4716463" y="3789363"/>
            <a:ext cx="2349500" cy="11271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37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班前班后会</a:t>
            </a:r>
            <a:endParaRPr lang="zh-CN" altLang="en-US" sz="37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37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存在的问题</a:t>
            </a:r>
            <a:endParaRPr lang="zh-CN" altLang="en-US" sz="37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班组基础和现场安全管理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7"/>
          <p:cNvSpPr txBox="1"/>
          <p:nvPr/>
        </p:nvSpPr>
        <p:spPr>
          <a:xfrm>
            <a:off x="2051050" y="4292600"/>
            <a:ext cx="56165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50000"/>
              </a:spcBef>
              <a:buNone/>
            </a:pP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4932" name="Rectangle 10"/>
          <p:cNvSpPr/>
          <p:nvPr/>
        </p:nvSpPr>
        <p:spPr>
          <a:xfrm>
            <a:off x="659130" y="1989455"/>
            <a:ext cx="765619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班前会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是班组长根据当天的工作任务，联系本班组的人员、物力和现场条件、工作环境等，在工作前召开的班组会。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特点：时间短、内容集中、针对性强。</a:t>
            </a:r>
            <a:endParaRPr lang="zh-CN" altLang="en-US" dirty="0">
              <a:solidFill>
                <a:schemeClr val="hlin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在班前会上要突出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“三交”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（交任务、交安全、交措施）和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“三查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”（查工作着装、查精神状态、查个人安全用具），并根据当天生产任务的特点、设备运行状况、作业环境等，有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针对性地提出安全注意事项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班前会和班后会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7"/>
          <p:cNvSpPr txBox="1"/>
          <p:nvPr/>
        </p:nvSpPr>
        <p:spPr>
          <a:xfrm>
            <a:off x="2051050" y="4292600"/>
            <a:ext cx="56165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50000"/>
              </a:spcBef>
              <a:buNone/>
            </a:pPr>
            <a:endParaRPr lang="zh-CN" altLang="en-US" sz="1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5956" name="Rectangle 9"/>
          <p:cNvSpPr/>
          <p:nvPr/>
        </p:nvSpPr>
        <p:spPr>
          <a:xfrm>
            <a:off x="857885" y="1570355"/>
            <a:ext cx="7473315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班后会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是一天工作结束或告一段落，在下班前有班组长主持召开的一次班组会。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班后会在总结、检查生产任务的同时，</a:t>
            </a:r>
            <a:r>
              <a:rPr lang="zh-CN" altLang="en-US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总结、检查安全工作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，并提出</a:t>
            </a:r>
            <a:r>
              <a:rPr lang="zh-CN" altLang="en-US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整改意见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班后会上班组长小结完成当天任务和执行安全规程的情况，既要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肯定好的一方面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，又要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找出存在的问题和不足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；同时还要激励班组成员安全工作的</a:t>
            </a:r>
            <a:r>
              <a:rPr lang="zh-CN" altLang="en-US" dirty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积极性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，增强自我保护意识的能力，帮助他们端正认识，克服消极情绪，以达到安全生产的共同目的。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班前会和班后会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88" name="Group 5"/>
          <p:cNvGrpSpPr/>
          <p:nvPr/>
        </p:nvGrpSpPr>
        <p:grpSpPr>
          <a:xfrm>
            <a:off x="252095" y="1657182"/>
            <a:ext cx="583733" cy="866906"/>
            <a:chOff x="2485" y="188"/>
            <a:chExt cx="1645" cy="2443"/>
          </a:xfrm>
        </p:grpSpPr>
        <p:sp>
          <p:nvSpPr>
            <p:cNvPr id="126990" name="AutoShape 6"/>
            <p:cNvSpPr/>
            <p:nvPr/>
          </p:nvSpPr>
          <p:spPr>
            <a:xfrm>
              <a:off x="2485" y="188"/>
              <a:ext cx="1645" cy="2443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003366"/>
                </a:gs>
                <a:gs pos="100000">
                  <a:srgbClr val="001A34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dist="35921" dir="2699999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991" name="Oval 7"/>
            <p:cNvSpPr/>
            <p:nvPr/>
          </p:nvSpPr>
          <p:spPr>
            <a:xfrm>
              <a:off x="2644" y="1108"/>
              <a:ext cx="600" cy="600"/>
            </a:xfrm>
            <a:prstGeom prst="ellipse">
              <a:avLst/>
            </a:prstGeom>
            <a:gradFill rotWithShape="1">
              <a:gsLst>
                <a:gs pos="0">
                  <a:srgbClr val="00182F"/>
                </a:gs>
                <a:gs pos="100000">
                  <a:srgbClr val="003366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473" name="Oval 9"/>
            <p:cNvSpPr>
              <a:spLocks noChangeArrowheads="1"/>
            </p:cNvSpPr>
            <p:nvPr/>
          </p:nvSpPr>
          <p:spPr bwMode="auto">
            <a:xfrm rot="18900000">
              <a:off x="2695" y="1115"/>
              <a:ext cx="296" cy="3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 w="9525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6993" name="Oval 11"/>
            <p:cNvSpPr/>
            <p:nvPr/>
          </p:nvSpPr>
          <p:spPr>
            <a:xfrm>
              <a:off x="2780" y="1244"/>
              <a:ext cx="328" cy="328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84" name="Group 14"/>
          <p:cNvGrpSpPr/>
          <p:nvPr/>
        </p:nvGrpSpPr>
        <p:grpSpPr bwMode="auto">
          <a:xfrm>
            <a:off x="1082231" y="2793142"/>
            <a:ext cx="7291387" cy="625476"/>
            <a:chOff x="900" y="1482"/>
            <a:chExt cx="3885" cy="996"/>
          </a:xfrm>
          <a:solidFill>
            <a:srgbClr val="FFFF00"/>
          </a:solidFill>
        </p:grpSpPr>
        <p:sp>
          <p:nvSpPr>
            <p:cNvPr id="20497" name="AutoShape 15"/>
            <p:cNvSpPr>
              <a:spLocks noChangeArrowheads="1"/>
            </p:cNvSpPr>
            <p:nvPr/>
          </p:nvSpPr>
          <p:spPr bwMode="auto">
            <a:xfrm>
              <a:off x="900" y="1482"/>
              <a:ext cx="3885" cy="996"/>
            </a:xfrm>
            <a:prstGeom prst="roundRect">
              <a:avLst>
                <a:gd name="adj" fmla="val 9028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498" name="AutoShape 16"/>
            <p:cNvSpPr>
              <a:spLocks noChangeArrowheads="1"/>
            </p:cNvSpPr>
            <p:nvPr/>
          </p:nvSpPr>
          <p:spPr bwMode="auto">
            <a:xfrm>
              <a:off x="912" y="1490"/>
              <a:ext cx="3855" cy="462"/>
            </a:xfrm>
            <a:prstGeom prst="roundRect">
              <a:avLst>
                <a:gd name="adj" fmla="val 1388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6980" name="Rectangle 25"/>
          <p:cNvSpPr/>
          <p:nvPr/>
        </p:nvSpPr>
        <p:spPr>
          <a:xfrm>
            <a:off x="1979613" y="2924175"/>
            <a:ext cx="4689475" cy="368935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安全工作内容主题明确、针对性强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6981" name="Picture 24" descr="su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2997200"/>
            <a:ext cx="304800" cy="2873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7" name="Group 17"/>
          <p:cNvGrpSpPr/>
          <p:nvPr/>
        </p:nvGrpSpPr>
        <p:grpSpPr bwMode="auto">
          <a:xfrm>
            <a:off x="1116013" y="4221163"/>
            <a:ext cx="7291387" cy="625475"/>
            <a:chOff x="900" y="1482"/>
            <a:chExt cx="3885" cy="996"/>
          </a:xfrm>
          <a:solidFill>
            <a:srgbClr val="FFFF00"/>
          </a:solidFill>
        </p:grpSpPr>
        <p:sp>
          <p:nvSpPr>
            <p:cNvPr id="20495" name="AutoShape 18"/>
            <p:cNvSpPr>
              <a:spLocks noChangeArrowheads="1"/>
            </p:cNvSpPr>
            <p:nvPr/>
          </p:nvSpPr>
          <p:spPr bwMode="auto">
            <a:xfrm>
              <a:off x="900" y="1482"/>
              <a:ext cx="3885" cy="996"/>
            </a:xfrm>
            <a:prstGeom prst="roundRect">
              <a:avLst>
                <a:gd name="adj" fmla="val 9028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496" name="AutoShape 19"/>
            <p:cNvSpPr>
              <a:spLocks noChangeArrowheads="1"/>
            </p:cNvSpPr>
            <p:nvPr/>
          </p:nvSpPr>
          <p:spPr bwMode="auto">
            <a:xfrm>
              <a:off x="912" y="1490"/>
              <a:ext cx="3855" cy="462"/>
            </a:xfrm>
            <a:prstGeom prst="roundRect">
              <a:avLst>
                <a:gd name="adj" fmla="val 1388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6983" name="Rectangle 27"/>
          <p:cNvSpPr/>
          <p:nvPr/>
        </p:nvSpPr>
        <p:spPr>
          <a:xfrm>
            <a:off x="1908175" y="4292600"/>
            <a:ext cx="5791200" cy="368935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以心为本，注意沟通技巧，调动工作积极性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6984" name="Picture 26" descr="su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4365625"/>
            <a:ext cx="331788" cy="311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90" name="Group 20"/>
          <p:cNvGrpSpPr/>
          <p:nvPr/>
        </p:nvGrpSpPr>
        <p:grpSpPr bwMode="auto">
          <a:xfrm>
            <a:off x="1116013" y="5445125"/>
            <a:ext cx="7291387" cy="625475"/>
            <a:chOff x="900" y="1482"/>
            <a:chExt cx="3885" cy="996"/>
          </a:xfrm>
          <a:solidFill>
            <a:srgbClr val="FFFF00"/>
          </a:solidFill>
        </p:grpSpPr>
        <p:sp>
          <p:nvSpPr>
            <p:cNvPr id="20493" name="AutoShape 21"/>
            <p:cNvSpPr>
              <a:spLocks noChangeArrowheads="1"/>
            </p:cNvSpPr>
            <p:nvPr/>
          </p:nvSpPr>
          <p:spPr bwMode="auto">
            <a:xfrm>
              <a:off x="900" y="1482"/>
              <a:ext cx="3885" cy="996"/>
            </a:xfrm>
            <a:prstGeom prst="roundRect">
              <a:avLst>
                <a:gd name="adj" fmla="val 9028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494" name="AutoShape 22"/>
            <p:cNvSpPr>
              <a:spLocks noChangeArrowheads="1"/>
            </p:cNvSpPr>
            <p:nvPr/>
          </p:nvSpPr>
          <p:spPr bwMode="auto">
            <a:xfrm>
              <a:off x="912" y="1490"/>
              <a:ext cx="3855" cy="462"/>
            </a:xfrm>
            <a:prstGeom prst="roundRect">
              <a:avLst>
                <a:gd name="adj" fmla="val 1388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u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6986" name="Rectangle 29"/>
          <p:cNvSpPr/>
          <p:nvPr/>
        </p:nvSpPr>
        <p:spPr>
          <a:xfrm>
            <a:off x="1835150" y="5516563"/>
            <a:ext cx="5486400" cy="368935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行为观察，注意员工情绪、思想状况变化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6987" name="Picture 28" descr="su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5589588"/>
            <a:ext cx="303213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班前会和班后会的技巧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3" name="Group 4"/>
          <p:cNvGrpSpPr/>
          <p:nvPr/>
        </p:nvGrpSpPr>
        <p:grpSpPr>
          <a:xfrm>
            <a:off x="395288" y="1225290"/>
            <a:ext cx="5735637" cy="865353"/>
            <a:chOff x="174" y="545"/>
            <a:chExt cx="3613" cy="545"/>
          </a:xfrm>
        </p:grpSpPr>
        <p:grpSp>
          <p:nvGrpSpPr>
            <p:cNvPr id="128007" name="Group 5"/>
            <p:cNvGrpSpPr/>
            <p:nvPr/>
          </p:nvGrpSpPr>
          <p:grpSpPr>
            <a:xfrm>
              <a:off x="174" y="545"/>
              <a:ext cx="367" cy="545"/>
              <a:chOff x="2485" y="187"/>
              <a:chExt cx="1645" cy="2441"/>
            </a:xfrm>
          </p:grpSpPr>
          <p:sp>
            <p:nvSpPr>
              <p:cNvPr id="128009" name="AutoShape 6"/>
              <p:cNvSpPr/>
              <p:nvPr/>
            </p:nvSpPr>
            <p:spPr>
              <a:xfrm>
                <a:off x="2485" y="187"/>
                <a:ext cx="1645" cy="2441"/>
              </a:xfrm>
              <a:prstGeom prst="star16">
                <a:avLst>
                  <a:gd name="adj" fmla="val 37500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A3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  <a:effectLst>
                <a:outerShdw dist="35921" dir="2699999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010" name="Oval 7"/>
              <p:cNvSpPr/>
              <p:nvPr/>
            </p:nvSpPr>
            <p:spPr>
              <a:xfrm>
                <a:off x="2644" y="1108"/>
                <a:ext cx="600" cy="600"/>
              </a:xfrm>
              <a:prstGeom prst="ellipse">
                <a:avLst/>
              </a:prstGeom>
              <a:gradFill rotWithShape="1">
                <a:gsLst>
                  <a:gs pos="0">
                    <a:srgbClr val="00182F"/>
                  </a:gs>
                  <a:gs pos="100000">
                    <a:srgbClr val="00336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8011" name="Group 8"/>
              <p:cNvGrpSpPr/>
              <p:nvPr/>
            </p:nvGrpSpPr>
            <p:grpSpPr>
              <a:xfrm>
                <a:off x="2656" y="1155"/>
                <a:ext cx="586" cy="500"/>
                <a:chOff x="511" y="1141"/>
                <a:chExt cx="586" cy="500"/>
              </a:xfrm>
            </p:grpSpPr>
            <p:sp>
              <p:nvSpPr>
                <p:cNvPr id="71689" name="Oval 9"/>
                <p:cNvSpPr>
                  <a:spLocks noChangeArrowheads="1"/>
                </p:cNvSpPr>
                <p:nvPr/>
              </p:nvSpPr>
              <p:spPr bwMode="auto">
                <a:xfrm rot="-2700000">
                  <a:off x="550" y="1101"/>
                  <a:ext cx="296" cy="3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71690" name="Oval 10"/>
                <p:cNvSpPr>
                  <a:spLocks noChangeArrowheads="1"/>
                </p:cNvSpPr>
                <p:nvPr/>
              </p:nvSpPr>
              <p:spPr bwMode="auto">
                <a:xfrm rot="-2700000" flipH="1" flipV="1">
                  <a:off x="761" y="1307"/>
                  <a:ext cx="296" cy="3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28012" name="Oval 11"/>
              <p:cNvSpPr/>
              <p:nvPr/>
            </p:nvSpPr>
            <p:spPr>
              <a:xfrm>
                <a:off x="2780" y="1244"/>
                <a:ext cx="328" cy="3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692" name="Oval 12"/>
              <p:cNvSpPr>
                <a:spLocks noChangeArrowheads="1"/>
              </p:cNvSpPr>
              <p:nvPr/>
            </p:nvSpPr>
            <p:spPr bwMode="auto">
              <a:xfrm>
                <a:off x="2790" y="776"/>
                <a:ext cx="318" cy="127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76078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8008" name="AutoShape 13"/>
            <p:cNvSpPr/>
            <p:nvPr/>
          </p:nvSpPr>
          <p:spPr>
            <a:xfrm>
              <a:off x="521" y="663"/>
              <a:ext cx="3266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安全巡检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8004" name="AutoShape 14"/>
          <p:cNvSpPr/>
          <p:nvPr/>
        </p:nvSpPr>
        <p:spPr>
          <a:xfrm>
            <a:off x="1187450" y="2205038"/>
            <a:ext cx="3529013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安全巡检的“四三二一”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8005" name="Oval 16"/>
          <p:cNvSpPr/>
          <p:nvPr/>
        </p:nvSpPr>
        <p:spPr>
          <a:xfrm>
            <a:off x="1042988" y="4221163"/>
            <a:ext cx="1800225" cy="1079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四查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006" name="Rectangle 15"/>
          <p:cNvSpPr/>
          <p:nvPr/>
        </p:nvSpPr>
        <p:spPr>
          <a:xfrm>
            <a:off x="1908175" y="3429000"/>
            <a:ext cx="6875463" cy="31686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1304925" lvl="2" indent="-394970" defTabSz="914400" eaLnBrk="1" hangingPunct="1">
              <a:buClr>
                <a:schemeClr val="accent2"/>
              </a:buClr>
              <a:buFont typeface="Wingdings" panose="05000000000000000000" charset="0"/>
              <a:buChar char="l"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查安全意识强不强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04925" lvl="2" indent="-394970" defTabSz="914400" eaLnBrk="1" hangingPunct="1">
              <a:buClr>
                <a:schemeClr val="accent2"/>
              </a:buClr>
              <a:buFont typeface="Wingdings" panose="05000000000000000000" charset="0"/>
              <a:buChar char="l"/>
            </a:pP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04925" lvl="2" indent="-394970" defTabSz="914400" eaLnBrk="1" hangingPunct="1">
              <a:buClr>
                <a:schemeClr val="accent2"/>
              </a:buClr>
              <a:buFont typeface="Wingdings" panose="05000000000000000000" charset="0"/>
              <a:buChar char="l"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查安全制度、安全操作规程执行好不好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04925" lvl="2" indent="-394970" defTabSz="914400" eaLnBrk="1" hangingPunct="1">
              <a:buClr>
                <a:schemeClr val="accent2"/>
              </a:buClr>
              <a:buFont typeface="Wingdings" panose="05000000000000000000" charset="0"/>
              <a:buChar char="l"/>
            </a:pP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04925" lvl="2" indent="-394970" defTabSz="914400" eaLnBrk="1" hangingPunct="1">
              <a:buClr>
                <a:schemeClr val="accent2"/>
              </a:buClr>
              <a:buFont typeface="Wingdings" panose="05000000000000000000" charset="0"/>
              <a:buChar char="l"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查设备、设施运行状况好不好，安全措施、安全防护是否到位，工器具使用是否有隐患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04925" lvl="2" indent="-394970" defTabSz="914400" eaLnBrk="1" hangingPunct="1">
              <a:buClr>
                <a:schemeClr val="accent2"/>
              </a:buClr>
              <a:buFont typeface="Wingdings" panose="05000000000000000000" charset="0"/>
              <a:buChar char="l"/>
            </a:pP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04925" lvl="2" indent="-394970" defTabSz="914400" eaLnBrk="1" hangingPunct="1">
              <a:buClr>
                <a:schemeClr val="accent2"/>
              </a:buClr>
              <a:buFont typeface="Wingdings" panose="05000000000000000000" charset="0"/>
              <a:buChar char="l"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查作业环境、作业现场是否符合要求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班组基础和现场安全管理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7" name="Group 4"/>
          <p:cNvGrpSpPr/>
          <p:nvPr/>
        </p:nvGrpSpPr>
        <p:grpSpPr>
          <a:xfrm>
            <a:off x="250825" y="1440127"/>
            <a:ext cx="5735638" cy="867834"/>
            <a:chOff x="174" y="544"/>
            <a:chExt cx="3613" cy="547"/>
          </a:xfrm>
        </p:grpSpPr>
        <p:grpSp>
          <p:nvGrpSpPr>
            <p:cNvPr id="129034" name="Group 5"/>
            <p:cNvGrpSpPr/>
            <p:nvPr/>
          </p:nvGrpSpPr>
          <p:grpSpPr>
            <a:xfrm>
              <a:off x="174" y="544"/>
              <a:ext cx="368" cy="547"/>
              <a:chOff x="2485" y="184"/>
              <a:chExt cx="1648" cy="2448"/>
            </a:xfrm>
          </p:grpSpPr>
          <p:sp>
            <p:nvSpPr>
              <p:cNvPr id="129036" name="AutoShape 6"/>
              <p:cNvSpPr/>
              <p:nvPr/>
            </p:nvSpPr>
            <p:spPr>
              <a:xfrm>
                <a:off x="2485" y="184"/>
                <a:ext cx="1648" cy="2448"/>
              </a:xfrm>
              <a:prstGeom prst="star16">
                <a:avLst>
                  <a:gd name="adj" fmla="val 37500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A3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  <a:effectLst>
                <a:outerShdw dist="35921" dir="2699999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037" name="Oval 7"/>
              <p:cNvSpPr/>
              <p:nvPr/>
            </p:nvSpPr>
            <p:spPr>
              <a:xfrm>
                <a:off x="2644" y="1108"/>
                <a:ext cx="600" cy="600"/>
              </a:xfrm>
              <a:prstGeom prst="ellipse">
                <a:avLst/>
              </a:prstGeom>
              <a:gradFill rotWithShape="1">
                <a:gsLst>
                  <a:gs pos="0">
                    <a:srgbClr val="00182F"/>
                  </a:gs>
                  <a:gs pos="100000">
                    <a:srgbClr val="00336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9038" name="Group 8"/>
              <p:cNvGrpSpPr/>
              <p:nvPr/>
            </p:nvGrpSpPr>
            <p:grpSpPr>
              <a:xfrm>
                <a:off x="2656" y="1155"/>
                <a:ext cx="586" cy="500"/>
                <a:chOff x="511" y="1141"/>
                <a:chExt cx="586" cy="500"/>
              </a:xfrm>
            </p:grpSpPr>
            <p:sp>
              <p:nvSpPr>
                <p:cNvPr id="72713" name="Oval 9"/>
                <p:cNvSpPr>
                  <a:spLocks noChangeArrowheads="1"/>
                </p:cNvSpPr>
                <p:nvPr/>
              </p:nvSpPr>
              <p:spPr bwMode="auto">
                <a:xfrm rot="-2700000">
                  <a:off x="550" y="1101"/>
                  <a:ext cx="296" cy="3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39999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72714" name="Oval 10"/>
                <p:cNvSpPr>
                  <a:spLocks noChangeArrowheads="1"/>
                </p:cNvSpPr>
                <p:nvPr/>
              </p:nvSpPr>
              <p:spPr bwMode="auto">
                <a:xfrm rot="-2700000" flipH="1" flipV="1">
                  <a:off x="761" y="1307"/>
                  <a:ext cx="296" cy="3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20000"/>
                      </a:schemeClr>
                    </a:gs>
                    <a:gs pos="100000">
                      <a:schemeClr val="bg1">
                        <a:gamma/>
                        <a:shade val="46275"/>
                        <a:invGamma/>
                        <a:alpha val="0"/>
                      </a:schemeClr>
                    </a:gs>
                  </a:gsLst>
                  <a:lin ang="27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29039" name="Oval 11"/>
              <p:cNvSpPr/>
              <p:nvPr/>
            </p:nvSpPr>
            <p:spPr>
              <a:xfrm>
                <a:off x="2780" y="1244"/>
                <a:ext cx="328" cy="3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716" name="Oval 12"/>
              <p:cNvSpPr>
                <a:spLocks noChangeArrowheads="1"/>
              </p:cNvSpPr>
              <p:nvPr/>
            </p:nvSpPr>
            <p:spPr bwMode="auto">
              <a:xfrm>
                <a:off x="2790" y="630"/>
                <a:ext cx="318" cy="156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76078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9035" name="AutoShape 13"/>
            <p:cNvSpPr/>
            <p:nvPr/>
          </p:nvSpPr>
          <p:spPr>
            <a:xfrm>
              <a:off x="521" y="663"/>
              <a:ext cx="3266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安全巡检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9028" name="Oval 15"/>
          <p:cNvSpPr/>
          <p:nvPr/>
        </p:nvSpPr>
        <p:spPr>
          <a:xfrm>
            <a:off x="827088" y="2492375"/>
            <a:ext cx="1800225" cy="7921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三掌握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029" name="Rectangle 18"/>
          <p:cNvSpPr/>
          <p:nvPr/>
        </p:nvSpPr>
        <p:spPr>
          <a:xfrm>
            <a:off x="2195513" y="3933825"/>
            <a:ext cx="4608512" cy="863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1304925" lvl="2" indent="-394970" defTabSz="914400" eaLnBrk="1" hangingPunct="1">
              <a:buClr>
                <a:schemeClr val="accent2"/>
              </a:buClr>
              <a:buFont typeface="Wingdings" panose="05000000000000000000" charset="0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抓安全生产责任制落实与否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04925" lvl="2" indent="-394970" defTabSz="914400" eaLnBrk="1" hangingPunct="1">
              <a:buClr>
                <a:schemeClr val="accent2"/>
              </a:buClr>
              <a:buFont typeface="Wingdings" panose="05000000000000000000" charset="0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抓隐患整改是否落实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030" name="Oval 16"/>
          <p:cNvSpPr/>
          <p:nvPr/>
        </p:nvSpPr>
        <p:spPr>
          <a:xfrm>
            <a:off x="684213" y="4005263"/>
            <a:ext cx="1800225" cy="7921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二抓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031" name="Oval 17"/>
          <p:cNvSpPr/>
          <p:nvPr/>
        </p:nvSpPr>
        <p:spPr>
          <a:xfrm>
            <a:off x="611188" y="5373688"/>
            <a:ext cx="1800225" cy="7921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一严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032" name="Rectangle 14"/>
          <p:cNvSpPr/>
          <p:nvPr/>
        </p:nvSpPr>
        <p:spPr>
          <a:xfrm>
            <a:off x="2700338" y="2133600"/>
            <a:ext cx="5472112" cy="15843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909955" lvl="2" indent="0" defTabSz="914400" eaLnBrk="1" hangingPunct="1">
              <a:buClr>
                <a:schemeClr val="accent2"/>
              </a:buClr>
              <a:buFont typeface="Wingdings" panose="05000000000000000000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08050" lvl="1" indent="-436245" defTabSz="914400" eaLnBrk="1" hangingPunct="1">
              <a:buClr>
                <a:schemeClr val="accent2"/>
              </a:buClr>
              <a:buFont typeface="Wingdings" panose="05000000000000000000" charset="0"/>
              <a:buChar char="l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掌握本班组个人家庭情况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08050" lvl="1" indent="-436245" defTabSz="914400" eaLnBrk="1" hangingPunct="1">
              <a:buClr>
                <a:schemeClr val="accent2"/>
              </a:buClr>
              <a:buFont typeface="Wingdings" panose="05000000000000000000" charset="0"/>
              <a:buChar char="l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掌握本班组人员近期精神状况和思想倾向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08050" lvl="1" indent="-436245" defTabSz="914400" eaLnBrk="1" hangingPunct="1">
              <a:buClr>
                <a:schemeClr val="accent2"/>
              </a:buClr>
              <a:buFont typeface="Wingdings" panose="05000000000000000000" charset="0"/>
              <a:buChar char="l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掌握本班组人员个性特点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08050" lvl="1" indent="-436245" defTabSz="914400" eaLnBrk="1" hangingPunct="1">
              <a:buClr>
                <a:schemeClr val="accent2"/>
              </a:buClr>
              <a:buFont typeface="Wingdings" panose="05000000000000000000" charset="0"/>
              <a:buChar char="l"/>
            </a:pP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08050" lvl="1" indent="-436245" defTabSz="914400"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9033" name="Rectangle 19"/>
          <p:cNvSpPr/>
          <p:nvPr/>
        </p:nvSpPr>
        <p:spPr>
          <a:xfrm>
            <a:off x="2124075" y="5589588"/>
            <a:ext cx="5256213" cy="863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1304925" lvl="2" indent="-394970" defTabSz="914400" eaLnBrk="1" hangingPunct="1">
              <a:buClr>
                <a:schemeClr val="accent2"/>
              </a:buClr>
              <a:buFont typeface="Wingdings" panose="05000000000000000000" charset="0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严格执行安全生产考核制度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班组基础和现场安全管理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/>
          <p:nvPr/>
        </p:nvSpPr>
        <p:spPr>
          <a:xfrm>
            <a:off x="3203575" y="3933825"/>
            <a:ext cx="468313" cy="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0051" name="Rectangle 3"/>
          <p:cNvSpPr/>
          <p:nvPr/>
        </p:nvSpPr>
        <p:spPr>
          <a:xfrm>
            <a:off x="5003800" y="1628775"/>
            <a:ext cx="3598863" cy="1008063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zh-CN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Sans Serif" panose="020B0604020202020204" pitchFamily="34" charset="0"/>
              </a:rPr>
              <a:t>本岗位职责范围、生产</a:t>
            </a:r>
            <a:endParaRPr lang="zh-CN" altLang="zh-CN" dirty="0">
              <a:solidFill>
                <a:srgbClr val="FF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icrosoft Sans Serif" panose="020B0604020202020204" pitchFamily="34" charset="0"/>
            </a:endParaRPr>
          </a:p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zh-CN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Sans Serif" panose="020B0604020202020204" pitchFamily="34" charset="0"/>
              </a:rPr>
              <a:t>流程及工作特点</a:t>
            </a:r>
            <a:endParaRPr lang="zh-CN" altLang="zh-CN" dirty="0">
              <a:solidFill>
                <a:srgbClr val="FF33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sp>
        <p:nvSpPr>
          <p:cNvPr id="130052" name="Rectangle 4"/>
          <p:cNvSpPr/>
          <p:nvPr/>
        </p:nvSpPr>
        <p:spPr>
          <a:xfrm>
            <a:off x="5005388" y="2709863"/>
            <a:ext cx="3598862" cy="790575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zh-CN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Sans Serif" panose="020B0604020202020204" pitchFamily="34" charset="0"/>
              </a:rPr>
              <a:t>安全工器具、劳保护品</a:t>
            </a:r>
            <a:endParaRPr lang="zh-CN" altLang="zh-CN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sp>
        <p:nvSpPr>
          <p:cNvPr id="130053" name="Rectangle 5"/>
          <p:cNvSpPr/>
          <p:nvPr/>
        </p:nvSpPr>
        <p:spPr>
          <a:xfrm>
            <a:off x="5003800" y="3573463"/>
            <a:ext cx="3600450" cy="719137"/>
          </a:xfrm>
          <a:prstGeom prst="rect">
            <a:avLst/>
          </a:prstGeom>
          <a:solidFill>
            <a:srgbClr val="CC99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Sans Serif" panose="020B0604020202020204" pitchFamily="34" charset="0"/>
              </a:rPr>
              <a:t>岗位安全操作规程</a:t>
            </a:r>
            <a:endParaRPr lang="zh-CN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sp>
        <p:nvSpPr>
          <p:cNvPr id="130054" name="Rectangle 6"/>
          <p:cNvSpPr/>
          <p:nvPr/>
        </p:nvSpPr>
        <p:spPr>
          <a:xfrm>
            <a:off x="5002213" y="4365625"/>
            <a:ext cx="3598862" cy="828675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Sans Serif" panose="020B0604020202020204" pitchFamily="34" charset="0"/>
              </a:rPr>
              <a:t>岗位应急预案</a:t>
            </a:r>
            <a:endParaRPr lang="zh-CN" altLang="zh-CN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sp>
        <p:nvSpPr>
          <p:cNvPr id="130055" name="Line 7"/>
          <p:cNvSpPr/>
          <p:nvPr/>
        </p:nvSpPr>
        <p:spPr>
          <a:xfrm>
            <a:off x="3779838" y="2997200"/>
            <a:ext cx="1187450" cy="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30056" name="Line 8"/>
          <p:cNvSpPr/>
          <p:nvPr/>
        </p:nvSpPr>
        <p:spPr>
          <a:xfrm>
            <a:off x="3779838" y="3933825"/>
            <a:ext cx="1187450" cy="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30057" name="Rectangle 9"/>
          <p:cNvSpPr/>
          <p:nvPr/>
        </p:nvSpPr>
        <p:spPr>
          <a:xfrm>
            <a:off x="504825" y="3250248"/>
            <a:ext cx="2698750" cy="1366837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班组安全教育</a:t>
            </a:r>
            <a:endParaRPr lang="zh-CN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的内容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sp>
        <p:nvSpPr>
          <p:cNvPr id="130058" name="Line 10"/>
          <p:cNvSpPr/>
          <p:nvPr/>
        </p:nvSpPr>
        <p:spPr>
          <a:xfrm>
            <a:off x="3779838" y="2133600"/>
            <a:ext cx="1187450" cy="1588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30059" name="Line 11"/>
          <p:cNvSpPr/>
          <p:nvPr/>
        </p:nvSpPr>
        <p:spPr>
          <a:xfrm>
            <a:off x="3779838" y="2205038"/>
            <a:ext cx="0" cy="3455987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0060" name="Line 12"/>
          <p:cNvSpPr/>
          <p:nvPr/>
        </p:nvSpPr>
        <p:spPr>
          <a:xfrm>
            <a:off x="3779838" y="5734050"/>
            <a:ext cx="1187450" cy="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30061" name="Line 13"/>
          <p:cNvSpPr/>
          <p:nvPr/>
        </p:nvSpPr>
        <p:spPr>
          <a:xfrm>
            <a:off x="3779838" y="4797425"/>
            <a:ext cx="1187450" cy="0"/>
          </a:xfrm>
          <a:prstGeom prst="line">
            <a:avLst/>
          </a:prstGeom>
          <a:ln w="76200" cap="flat" cmpd="sng">
            <a:solidFill>
              <a:srgbClr val="FF00FF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30062" name="Rectangle 14"/>
          <p:cNvSpPr/>
          <p:nvPr/>
        </p:nvSpPr>
        <p:spPr>
          <a:xfrm>
            <a:off x="5003800" y="5373688"/>
            <a:ext cx="3598863" cy="684212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事故案例教育</a:t>
            </a:r>
            <a:r>
              <a:rPr lang="zh-CN" altLang="zh-CN" sz="1600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Microsoft Sans Serif" panose="020B0604020202020204" pitchFamily="34" charset="0"/>
              </a:rPr>
              <a:t> </a:t>
            </a:r>
            <a:endParaRPr lang="zh-CN" altLang="zh-CN" sz="1600" dirty="0">
              <a:solidFill>
                <a:srgbClr val="FF33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班组基础和现场安全管理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28600" y="2019300"/>
            <a:ext cx="8686800" cy="3648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监督不是监视。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及时矫正不是指责。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员工教育三步骤：说给他听，做给他看，让他做做看。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1075" name="Rectangle 2"/>
          <p:cNvSpPr txBox="1"/>
          <p:nvPr/>
        </p:nvSpPr>
        <p:spPr>
          <a:xfrm>
            <a:off x="254000" y="2028825"/>
            <a:ext cx="6673850" cy="8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班组长要明白几点：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班组基础和现场安全管理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28600" y="2019300"/>
            <a:ext cx="8686800" cy="3648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2099" name="Rectangle 3"/>
          <p:cNvSpPr txBox="1"/>
          <p:nvPr/>
        </p:nvSpPr>
        <p:spPr>
          <a:xfrm>
            <a:off x="400050" y="2871788"/>
            <a:ext cx="8334375" cy="1314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257175" lvl="0" indent="-257175" algn="just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100" dirty="0">
                <a:latin typeface="微软雅黑" panose="020B0503020204020204" pitchFamily="34" charset="-122"/>
              </a:rPr>
              <a:t>建立健全安全生产责任 </a:t>
            </a:r>
            <a:endParaRPr lang="zh-CN" altLang="en-US" sz="2100" dirty="0">
              <a:latin typeface="微软雅黑" panose="020B0503020204020204" pitchFamily="34" charset="-122"/>
            </a:endParaRPr>
          </a:p>
          <a:p>
            <a:pPr marL="257175" lvl="0" indent="-257175" algn="just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100" dirty="0">
                <a:latin typeface="微软雅黑" panose="020B0503020204020204" pitchFamily="34" charset="-122"/>
              </a:rPr>
              <a:t>实行巡回检查制度 </a:t>
            </a:r>
            <a:endParaRPr lang="zh-CN" altLang="en-US" sz="2100" dirty="0">
              <a:latin typeface="微软雅黑" panose="020B0503020204020204" pitchFamily="34" charset="-122"/>
            </a:endParaRPr>
          </a:p>
          <a:p>
            <a:pPr marL="257175" lvl="0" indent="-257175" algn="just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100" dirty="0">
                <a:latin typeface="微软雅黑" panose="020B0503020204020204" pitchFamily="34" charset="-122"/>
              </a:rPr>
              <a:t>严格交接班制度 </a:t>
            </a:r>
            <a:endParaRPr lang="zh-CN" altLang="en-US" sz="2100" dirty="0">
              <a:latin typeface="微软雅黑" panose="020B0503020204020204" pitchFamily="34" charset="-122"/>
            </a:endParaRPr>
          </a:p>
          <a:p>
            <a:pPr marL="257175" lvl="0" indent="-257175" algn="just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100" dirty="0">
                <a:latin typeface="微软雅黑" panose="020B0503020204020204" pitchFamily="34" charset="-122"/>
              </a:rPr>
              <a:t>建立安全技术岗位练兵制度 </a:t>
            </a:r>
            <a:endParaRPr lang="zh-CN" altLang="en-US" sz="2100" dirty="0">
              <a:latin typeface="微软雅黑" panose="020B0503020204020204" pitchFamily="34" charset="-122"/>
            </a:endParaRPr>
          </a:p>
          <a:p>
            <a:pPr marL="257175" lvl="0" indent="-257175" algn="just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100" dirty="0">
                <a:latin typeface="微软雅黑" panose="020B0503020204020204" pitchFamily="34" charset="-122"/>
              </a:rPr>
              <a:t>健全设备维护保养制度 </a:t>
            </a:r>
            <a:endParaRPr lang="zh-CN" altLang="en-US" sz="2100" dirty="0">
              <a:latin typeface="微软雅黑" panose="020B0503020204020204" pitchFamily="34" charset="-122"/>
            </a:endParaRPr>
          </a:p>
          <a:p>
            <a:pPr marL="257175" lvl="0" indent="-257175" algn="just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100" dirty="0">
                <a:latin typeface="微软雅黑" panose="020B0503020204020204" pitchFamily="34" charset="-122"/>
              </a:rPr>
              <a:t>严格劳动保护用品的使用制度 </a:t>
            </a:r>
            <a:endParaRPr lang="zh-CN" altLang="en-US" sz="2100" dirty="0">
              <a:latin typeface="微软雅黑" panose="020B0503020204020204" pitchFamily="34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3525" y="2028825"/>
            <a:ext cx="667385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要有一套完善的安全管理制度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2101" name="Picture 4" descr="EN00369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0038" y="3671888"/>
            <a:ext cx="2247900" cy="194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班组基础和现场安全管理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文本占位符 1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3" y="1308100"/>
            <a:ext cx="4176712" cy="431800"/>
          </a:xfrm>
        </p:spPr>
        <p:txBody>
          <a:bodyPr vert="horz" wrap="square" lIns="91440" tIns="45720" rIns="91440" bIns="45720" anchor="t"/>
          <a:lstStyle/>
          <a:p>
            <a:pPr defTabSz="0">
              <a:buFontTx/>
              <a:buNone/>
            </a:pPr>
            <a:r>
              <a:rPr lang="zh-CN" altLang="en-US" sz="2800" kern="1200" dirty="0">
                <a:solidFill>
                  <a:srgbClr val="92D05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树立制度至上的理念</a:t>
            </a:r>
            <a:endParaRPr lang="zh-CN" altLang="en-US" sz="2800" kern="1200" dirty="0">
              <a:solidFill>
                <a:srgbClr val="92D050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3123" name="Rectangle 3"/>
          <p:cNvSpPr/>
          <p:nvPr/>
        </p:nvSpPr>
        <p:spPr>
          <a:xfrm>
            <a:off x="610870" y="2014538"/>
            <a:ext cx="6551613" cy="4395787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lIns="64802" tIns="32401" rIns="64802" bIns="32401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641350">
              <a:lnSpc>
                <a:spcPct val="16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学家将四只猴子关在一个笼子里，并在笼子上面的小洞放下一串香蕉，一只猴子立刻冲上去，可是当它还没有拿到香蕉时，就被预设机关所喷出的热水烫伤，其他三只猴子也要被烫一次。结果可想而知，每只猴子去取香蕉，四只猴子都要被烫一次。后来，实验者换了一只新猴子进入房内，当新猴子想去拿香蕉时，立刻被其他三只老猴子暴打一顿。当所有猴子都已换过之后，尽管没有猴子被烫过，但每当有猴子去取香蕉的时候，其他三只猴子就会把它暴打一顿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2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0" y="2673350"/>
            <a:ext cx="1873250" cy="2595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班组基础和现场安全管理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2"/>
          <p:cNvSpPr/>
          <p:nvPr/>
        </p:nvSpPr>
        <p:spPr>
          <a:xfrm>
            <a:off x="1593850" y="1851025"/>
            <a:ext cx="1878013" cy="150018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1" name="object 3"/>
          <p:cNvSpPr/>
          <p:nvPr/>
        </p:nvSpPr>
        <p:spPr>
          <a:xfrm>
            <a:off x="4679950" y="1866900"/>
            <a:ext cx="1695450" cy="1549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2" name="object 4"/>
          <p:cNvSpPr/>
          <p:nvPr/>
        </p:nvSpPr>
        <p:spPr>
          <a:xfrm>
            <a:off x="7416800" y="2181225"/>
            <a:ext cx="766763" cy="116998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4"/>
          <p:cNvSpPr txBox="1"/>
          <p:nvPr/>
        </p:nvSpPr>
        <p:spPr>
          <a:xfrm>
            <a:off x="1547813" y="4149725"/>
            <a:ext cx="6211887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crosoft Sans Serif" panose="020B0604020202020204" pitchFamily="34" charset="0"/>
              </a:rPr>
              <a:t>如何破解这些难题？</a:t>
            </a:r>
            <a:endParaRPr lang="zh-CN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矩形 4"/>
          <p:cNvSpPr/>
          <p:nvPr/>
        </p:nvSpPr>
        <p:spPr>
          <a:xfrm>
            <a:off x="3055938" y="2941638"/>
            <a:ext cx="1601787" cy="2954337"/>
          </a:xfrm>
          <a:prstGeom prst="rect">
            <a:avLst/>
          </a:prstGeom>
          <a:solidFill>
            <a:srgbClr val="8CB208">
              <a:alpha val="39999"/>
            </a:srgbClr>
          </a:solidFill>
          <a:ln w="12700">
            <a:noFill/>
          </a:ln>
        </p:spPr>
        <p:txBody>
          <a:bodyPr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4147" name="矩形 13"/>
          <p:cNvSpPr/>
          <p:nvPr/>
        </p:nvSpPr>
        <p:spPr>
          <a:xfrm>
            <a:off x="1258888" y="2941638"/>
            <a:ext cx="1601787" cy="2954337"/>
          </a:xfrm>
          <a:prstGeom prst="rect">
            <a:avLst/>
          </a:prstGeom>
          <a:solidFill>
            <a:srgbClr val="8CB208">
              <a:alpha val="39999"/>
            </a:srgbClr>
          </a:solidFill>
          <a:ln w="12700">
            <a:noFill/>
          </a:ln>
        </p:spPr>
        <p:txBody>
          <a:bodyPr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4148" name="矩形 5"/>
          <p:cNvSpPr/>
          <p:nvPr/>
        </p:nvSpPr>
        <p:spPr>
          <a:xfrm>
            <a:off x="4856163" y="2941638"/>
            <a:ext cx="1601787" cy="2954337"/>
          </a:xfrm>
          <a:prstGeom prst="rect">
            <a:avLst/>
          </a:prstGeom>
          <a:solidFill>
            <a:srgbClr val="8CB208">
              <a:alpha val="39999"/>
            </a:srgbClr>
          </a:solidFill>
          <a:ln w="12700">
            <a:noFill/>
          </a:ln>
        </p:spPr>
        <p:txBody>
          <a:bodyPr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4149" name="矩形 6"/>
          <p:cNvSpPr/>
          <p:nvPr/>
        </p:nvSpPr>
        <p:spPr>
          <a:xfrm>
            <a:off x="6656388" y="2941638"/>
            <a:ext cx="1601787" cy="2954337"/>
          </a:xfrm>
          <a:prstGeom prst="rect">
            <a:avLst/>
          </a:prstGeom>
          <a:solidFill>
            <a:srgbClr val="8CB208">
              <a:alpha val="39999"/>
            </a:srgbClr>
          </a:solidFill>
          <a:ln w="12700">
            <a:noFill/>
          </a:ln>
        </p:spPr>
        <p:txBody>
          <a:bodyPr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4150" name="矩形 8"/>
          <p:cNvSpPr/>
          <p:nvPr/>
        </p:nvSpPr>
        <p:spPr>
          <a:xfrm>
            <a:off x="1258888" y="2063750"/>
            <a:ext cx="6999287" cy="666750"/>
          </a:xfrm>
          <a:prstGeom prst="rect">
            <a:avLst/>
          </a:prstGeom>
          <a:solidFill>
            <a:srgbClr val="806D3E"/>
          </a:solidFill>
          <a:ln w="12700">
            <a:noFill/>
          </a:ln>
        </p:spPr>
        <p:txBody>
          <a:bodyPr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班组制度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4151" name="任意多边形 11"/>
          <p:cNvSpPr/>
          <p:nvPr/>
        </p:nvSpPr>
        <p:spPr>
          <a:xfrm>
            <a:off x="1258888" y="3573463"/>
            <a:ext cx="1601787" cy="2419350"/>
          </a:xfrm>
          <a:custGeom>
            <a:avLst/>
            <a:gdLst>
              <a:gd name="txL" fmla="*/ 0 w 2356338"/>
              <a:gd name="txT" fmla="*/ 0 h 2856024"/>
              <a:gd name="txR" fmla="*/ 2356338 w 2356338"/>
              <a:gd name="txB" fmla="*/ 2856024 h 2856024"/>
            </a:gdLst>
            <a:ahLst/>
            <a:cxnLst>
              <a:cxn ang="0">
                <a:pos x="3594" y="0"/>
              </a:cxn>
              <a:cxn ang="0">
                <a:pos x="4510" y="11695"/>
              </a:cxn>
              <a:cxn ang="0">
                <a:pos x="7206" y="11695"/>
              </a:cxn>
              <a:cxn ang="0">
                <a:pos x="7206" y="40363"/>
              </a:cxn>
              <a:cxn ang="0">
                <a:pos x="0" y="40363"/>
              </a:cxn>
              <a:cxn ang="0">
                <a:pos x="0" y="11695"/>
              </a:cxn>
              <a:cxn ang="0">
                <a:pos x="2678" y="11695"/>
              </a:cxn>
            </a:cxnLst>
            <a:rect l="txL" t="txT" r="txR" b="txB"/>
            <a:pathLst>
              <a:path w="2356338" h="2856024">
                <a:moveTo>
                  <a:pt x="1175287" y="0"/>
                </a:moveTo>
                <a:lnTo>
                  <a:pt x="1474827" y="140960"/>
                </a:lnTo>
                <a:lnTo>
                  <a:pt x="2356338" y="140960"/>
                </a:lnTo>
                <a:lnTo>
                  <a:pt x="2356338" y="2856024"/>
                </a:lnTo>
                <a:lnTo>
                  <a:pt x="0" y="2856024"/>
                </a:lnTo>
                <a:lnTo>
                  <a:pt x="0" y="140960"/>
                </a:lnTo>
                <a:lnTo>
                  <a:pt x="875747" y="140960"/>
                </a:lnTo>
                <a:lnTo>
                  <a:pt x="1175287" y="0"/>
                </a:lnTo>
                <a:close/>
              </a:path>
            </a:pathLst>
          </a:custGeom>
          <a:solidFill>
            <a:srgbClr val="8CB208"/>
          </a:solidFill>
          <a:ln w="12700">
            <a:noFill/>
          </a:ln>
        </p:spPr>
        <p:txBody>
          <a:bodyPr lIns="144000" rIns="14400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严格执行，严肃查处，是执行制度的重要手段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4152" name="任意多边形 12"/>
          <p:cNvSpPr/>
          <p:nvPr/>
        </p:nvSpPr>
        <p:spPr>
          <a:xfrm>
            <a:off x="3055938" y="3573463"/>
            <a:ext cx="1601787" cy="2419350"/>
          </a:xfrm>
          <a:custGeom>
            <a:avLst/>
            <a:gdLst>
              <a:gd name="txL" fmla="*/ 0 w 2356338"/>
              <a:gd name="txT" fmla="*/ 0 h 2856024"/>
              <a:gd name="txR" fmla="*/ 2356338 w 2356338"/>
              <a:gd name="txB" fmla="*/ 2856024 h 2856024"/>
            </a:gdLst>
            <a:ahLst/>
            <a:cxnLst>
              <a:cxn ang="0">
                <a:pos x="3594" y="0"/>
              </a:cxn>
              <a:cxn ang="0">
                <a:pos x="4510" y="11695"/>
              </a:cxn>
              <a:cxn ang="0">
                <a:pos x="7206" y="11695"/>
              </a:cxn>
              <a:cxn ang="0">
                <a:pos x="7206" y="40363"/>
              </a:cxn>
              <a:cxn ang="0">
                <a:pos x="0" y="40363"/>
              </a:cxn>
              <a:cxn ang="0">
                <a:pos x="0" y="11695"/>
              </a:cxn>
              <a:cxn ang="0">
                <a:pos x="2678" y="11695"/>
              </a:cxn>
            </a:cxnLst>
            <a:rect l="txL" t="txT" r="txR" b="txB"/>
            <a:pathLst>
              <a:path w="2356338" h="2856024">
                <a:moveTo>
                  <a:pt x="1175287" y="0"/>
                </a:moveTo>
                <a:lnTo>
                  <a:pt x="1474827" y="140960"/>
                </a:lnTo>
                <a:lnTo>
                  <a:pt x="2356338" y="140960"/>
                </a:lnTo>
                <a:lnTo>
                  <a:pt x="2356338" y="2856024"/>
                </a:lnTo>
                <a:lnTo>
                  <a:pt x="0" y="2856024"/>
                </a:lnTo>
                <a:lnTo>
                  <a:pt x="0" y="140960"/>
                </a:lnTo>
                <a:lnTo>
                  <a:pt x="875747" y="140960"/>
                </a:lnTo>
                <a:lnTo>
                  <a:pt x="1175287" y="0"/>
                </a:lnTo>
                <a:close/>
              </a:path>
            </a:pathLst>
          </a:custGeom>
          <a:solidFill>
            <a:srgbClr val="8CB208"/>
          </a:solidFill>
          <a:ln w="12700">
            <a:noFill/>
          </a:ln>
        </p:spPr>
        <p:txBody>
          <a:bodyPr lIns="144000" rIns="14400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有功及时表扬，有过严肃对待，功过奖罚分明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4153" name="任意多边形 14"/>
          <p:cNvSpPr/>
          <p:nvPr/>
        </p:nvSpPr>
        <p:spPr>
          <a:xfrm>
            <a:off x="4856163" y="3573463"/>
            <a:ext cx="1601787" cy="2419350"/>
          </a:xfrm>
          <a:custGeom>
            <a:avLst/>
            <a:gdLst>
              <a:gd name="txL" fmla="*/ 0 w 2356338"/>
              <a:gd name="txT" fmla="*/ 0 h 2856024"/>
              <a:gd name="txR" fmla="*/ 2356338 w 2356338"/>
              <a:gd name="txB" fmla="*/ 2856024 h 2856024"/>
            </a:gdLst>
            <a:ahLst/>
            <a:cxnLst>
              <a:cxn ang="0">
                <a:pos x="3594" y="0"/>
              </a:cxn>
              <a:cxn ang="0">
                <a:pos x="4510" y="11695"/>
              </a:cxn>
              <a:cxn ang="0">
                <a:pos x="7206" y="11695"/>
              </a:cxn>
              <a:cxn ang="0">
                <a:pos x="7206" y="40363"/>
              </a:cxn>
              <a:cxn ang="0">
                <a:pos x="0" y="40363"/>
              </a:cxn>
              <a:cxn ang="0">
                <a:pos x="0" y="11695"/>
              </a:cxn>
              <a:cxn ang="0">
                <a:pos x="2678" y="11695"/>
              </a:cxn>
            </a:cxnLst>
            <a:rect l="txL" t="txT" r="txR" b="txB"/>
            <a:pathLst>
              <a:path w="2356338" h="2856024">
                <a:moveTo>
                  <a:pt x="1175287" y="0"/>
                </a:moveTo>
                <a:lnTo>
                  <a:pt x="1474827" y="140960"/>
                </a:lnTo>
                <a:lnTo>
                  <a:pt x="2356338" y="140960"/>
                </a:lnTo>
                <a:lnTo>
                  <a:pt x="2356338" y="2856024"/>
                </a:lnTo>
                <a:lnTo>
                  <a:pt x="0" y="2856024"/>
                </a:lnTo>
                <a:lnTo>
                  <a:pt x="0" y="140960"/>
                </a:lnTo>
                <a:lnTo>
                  <a:pt x="875747" y="140960"/>
                </a:lnTo>
                <a:lnTo>
                  <a:pt x="1175287" y="0"/>
                </a:lnTo>
                <a:close/>
              </a:path>
            </a:pathLst>
          </a:custGeom>
          <a:solidFill>
            <a:srgbClr val="8CB208"/>
          </a:solidFill>
          <a:ln w="12700">
            <a:noFill/>
          </a:ln>
        </p:spPr>
        <p:txBody>
          <a:bodyPr lIns="144000" rIns="14400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班组要有良好监督机制，形成互相监督气氛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4154" name="任意多边形 16"/>
          <p:cNvSpPr/>
          <p:nvPr/>
        </p:nvSpPr>
        <p:spPr>
          <a:xfrm>
            <a:off x="6656388" y="3573463"/>
            <a:ext cx="1601787" cy="2419350"/>
          </a:xfrm>
          <a:custGeom>
            <a:avLst/>
            <a:gdLst>
              <a:gd name="txL" fmla="*/ 0 w 2356338"/>
              <a:gd name="txT" fmla="*/ 0 h 2856024"/>
              <a:gd name="txR" fmla="*/ 2356338 w 2356338"/>
              <a:gd name="txB" fmla="*/ 2856024 h 2856024"/>
            </a:gdLst>
            <a:ahLst/>
            <a:cxnLst>
              <a:cxn ang="0">
                <a:pos x="3594" y="0"/>
              </a:cxn>
              <a:cxn ang="0">
                <a:pos x="4510" y="11695"/>
              </a:cxn>
              <a:cxn ang="0">
                <a:pos x="7206" y="11695"/>
              </a:cxn>
              <a:cxn ang="0">
                <a:pos x="7206" y="40363"/>
              </a:cxn>
              <a:cxn ang="0">
                <a:pos x="0" y="40363"/>
              </a:cxn>
              <a:cxn ang="0">
                <a:pos x="0" y="11695"/>
              </a:cxn>
              <a:cxn ang="0">
                <a:pos x="2678" y="11695"/>
              </a:cxn>
            </a:cxnLst>
            <a:rect l="txL" t="txT" r="txR" b="txB"/>
            <a:pathLst>
              <a:path w="2356338" h="2856024">
                <a:moveTo>
                  <a:pt x="1175287" y="0"/>
                </a:moveTo>
                <a:lnTo>
                  <a:pt x="1474827" y="140960"/>
                </a:lnTo>
                <a:lnTo>
                  <a:pt x="2356338" y="140960"/>
                </a:lnTo>
                <a:lnTo>
                  <a:pt x="2356338" y="2856024"/>
                </a:lnTo>
                <a:lnTo>
                  <a:pt x="0" y="2856024"/>
                </a:lnTo>
                <a:lnTo>
                  <a:pt x="0" y="140960"/>
                </a:lnTo>
                <a:lnTo>
                  <a:pt x="875747" y="140960"/>
                </a:lnTo>
                <a:lnTo>
                  <a:pt x="1175287" y="0"/>
                </a:lnTo>
                <a:close/>
              </a:path>
            </a:pathLst>
          </a:custGeom>
          <a:solidFill>
            <a:srgbClr val="8CB208"/>
          </a:solidFill>
          <a:ln w="12700">
            <a:noFill/>
          </a:ln>
        </p:spPr>
        <p:txBody>
          <a:bodyPr lIns="144000" rIns="14400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班组长应率先垂范，自觉公平执行班组制度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4155" name="文本框 17"/>
          <p:cNvSpPr/>
          <p:nvPr/>
        </p:nvSpPr>
        <p:spPr>
          <a:xfrm>
            <a:off x="1258888" y="3087688"/>
            <a:ext cx="1601787" cy="40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806D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惩处要严</a:t>
            </a:r>
            <a:endParaRPr lang="zh-CN" altLang="en-US" sz="2000" dirty="0">
              <a:solidFill>
                <a:srgbClr val="806D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4156" name="文本框 18"/>
          <p:cNvSpPr/>
          <p:nvPr/>
        </p:nvSpPr>
        <p:spPr>
          <a:xfrm>
            <a:off x="3055938" y="3087688"/>
            <a:ext cx="1601787" cy="40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806D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奖罚要严</a:t>
            </a:r>
            <a:endParaRPr lang="zh-CN" altLang="en-US" sz="2000" dirty="0">
              <a:solidFill>
                <a:srgbClr val="806D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4157" name="文本框 19"/>
          <p:cNvSpPr/>
          <p:nvPr/>
        </p:nvSpPr>
        <p:spPr>
          <a:xfrm>
            <a:off x="4856163" y="3087688"/>
            <a:ext cx="1601787" cy="40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806D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监督要严</a:t>
            </a:r>
            <a:endParaRPr lang="zh-CN" altLang="en-US" sz="2000" dirty="0">
              <a:solidFill>
                <a:srgbClr val="806D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4158" name="文本框 20"/>
          <p:cNvSpPr/>
          <p:nvPr/>
        </p:nvSpPr>
        <p:spPr>
          <a:xfrm>
            <a:off x="6656388" y="3087688"/>
            <a:ext cx="1601787" cy="40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806D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自律要严</a:t>
            </a:r>
            <a:endParaRPr lang="zh-CN" altLang="en-US" sz="2000" dirty="0">
              <a:solidFill>
                <a:srgbClr val="806D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 userDrawn="1">
            <p:custDataLst>
              <p:tags r:id="rId1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 userDrawn="1">
            <p:custDataLst>
              <p:tags r:id="rId2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班组基础和现场安全管理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文本占位符 1"/>
          <p:cNvSpPr>
            <a:spLocks noGrp="1"/>
          </p:cNvSpPr>
          <p:nvPr>
            <p:ph type="body" sz="quarter" idx="10" hasCustomPrompt="1"/>
          </p:nvPr>
        </p:nvSpPr>
        <p:spPr>
          <a:xfrm>
            <a:off x="2860675" y="1316038"/>
            <a:ext cx="4481513" cy="431800"/>
          </a:xfrm>
        </p:spPr>
        <p:txBody>
          <a:bodyPr vert="horz" wrap="square" lIns="91440" tIns="45720" rIns="91440" bIns="45720" anchor="t"/>
          <a:lstStyle/>
          <a:p>
            <a:pPr defTabSz="0">
              <a:buFontTx/>
              <a:buNone/>
            </a:pPr>
            <a:r>
              <a:rPr lang="zh-CN" altLang="en-US" sz="2800" b="1" kern="12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用制度规范员工行为</a:t>
            </a:r>
            <a:endParaRPr lang="zh-CN" altLang="en-US" sz="2800" b="1" kern="12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35171" name="组合 149"/>
          <p:cNvGrpSpPr/>
          <p:nvPr/>
        </p:nvGrpSpPr>
        <p:grpSpPr>
          <a:xfrm>
            <a:off x="395288" y="2197100"/>
            <a:ext cx="8423275" cy="2952750"/>
            <a:chOff x="395536" y="1999424"/>
            <a:chExt cx="8422969" cy="2952472"/>
          </a:xfrm>
        </p:grpSpPr>
        <p:cxnSp>
          <p:nvCxnSpPr>
            <p:cNvPr id="135173" name="直接连接符 88"/>
            <p:cNvCxnSpPr>
              <a:stCxn id="135178" idx="2"/>
              <a:endCxn id="135212" idx="0"/>
            </p:cNvCxnSpPr>
            <p:nvPr/>
          </p:nvCxnSpPr>
          <p:spPr>
            <a:xfrm flipH="1">
              <a:off x="3440114" y="2898069"/>
              <a:ext cx="5997" cy="393088"/>
            </a:xfrm>
            <a:prstGeom prst="line">
              <a:avLst/>
            </a:prstGeom>
            <a:ln w="19050" cap="flat" cmpd="sng">
              <a:solidFill>
                <a:srgbClr val="9FCC3E"/>
              </a:solidFill>
              <a:prstDash val="dash"/>
              <a:bevel/>
              <a:headEnd type="none" w="med" len="med"/>
              <a:tailEnd type="none" w="med" len="med"/>
            </a:ln>
          </p:spPr>
        </p:cxnSp>
        <p:cxnSp>
          <p:nvCxnSpPr>
            <p:cNvPr id="135174" name="直接连接符 89"/>
            <p:cNvCxnSpPr>
              <a:stCxn id="135210" idx="4"/>
              <a:endCxn id="135183" idx="0"/>
            </p:cNvCxnSpPr>
            <p:nvPr/>
          </p:nvCxnSpPr>
          <p:spPr>
            <a:xfrm>
              <a:off x="5318182" y="3587337"/>
              <a:ext cx="2730" cy="464559"/>
            </a:xfrm>
            <a:prstGeom prst="line">
              <a:avLst/>
            </a:prstGeom>
            <a:ln w="19050" cap="flat" cmpd="sng">
              <a:solidFill>
                <a:srgbClr val="9FCC3E"/>
              </a:solidFill>
              <a:prstDash val="dash"/>
              <a:bevel/>
              <a:headEnd type="none" w="med" len="med"/>
              <a:tailEnd type="none" w="med" len="med"/>
            </a:ln>
          </p:spPr>
        </p:cxnSp>
        <p:cxnSp>
          <p:nvCxnSpPr>
            <p:cNvPr id="135175" name="直接连接符 90"/>
            <p:cNvCxnSpPr>
              <a:stCxn id="135208" idx="0"/>
              <a:endCxn id="135182" idx="2"/>
            </p:cNvCxnSpPr>
            <p:nvPr/>
          </p:nvCxnSpPr>
          <p:spPr>
            <a:xfrm flipH="1" flipV="1">
              <a:off x="7195124" y="2907044"/>
              <a:ext cx="1126" cy="417181"/>
            </a:xfrm>
            <a:prstGeom prst="line">
              <a:avLst/>
            </a:prstGeom>
            <a:ln w="19050" cap="flat" cmpd="sng">
              <a:solidFill>
                <a:srgbClr val="9FCC3E"/>
              </a:solidFill>
              <a:prstDash val="dash"/>
              <a:bevel/>
              <a:headEnd type="none" w="med" len="med"/>
              <a:tailEnd type="none" w="med" len="med"/>
            </a:ln>
          </p:spPr>
        </p:cxnSp>
        <p:sp>
          <p:nvSpPr>
            <p:cNvPr id="135176" name="直接连接符 92"/>
            <p:cNvSpPr/>
            <p:nvPr/>
          </p:nvSpPr>
          <p:spPr>
            <a:xfrm flipV="1">
              <a:off x="395536" y="3445074"/>
              <a:ext cx="8021792" cy="19463"/>
            </a:xfrm>
            <a:prstGeom prst="line">
              <a:avLst/>
            </a:prstGeom>
            <a:ln w="57150" cap="flat" cmpd="sng">
              <a:solidFill>
                <a:srgbClr val="BCA772"/>
              </a:solidFill>
              <a:prstDash val="solid"/>
              <a:bevel/>
              <a:headEnd type="none" w="med" len="med"/>
              <a:tailEnd type="none" w="med" len="med"/>
            </a:ln>
          </p:spPr>
        </p:sp>
        <p:sp>
          <p:nvSpPr>
            <p:cNvPr id="135177" name="椭圆 93"/>
            <p:cNvSpPr/>
            <p:nvPr/>
          </p:nvSpPr>
          <p:spPr>
            <a:xfrm>
              <a:off x="906463" y="2603500"/>
              <a:ext cx="1725612" cy="1725613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rgbClr val="BCA772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3200" dirty="0">
                  <a:solidFill>
                    <a:srgbClr val="806D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规范</a:t>
              </a:r>
              <a:endParaRPr lang="en-US" altLang="zh-CN" sz="3200" dirty="0">
                <a:solidFill>
                  <a:srgbClr val="806D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lvl="0" indent="0" algn="ctr" defTabSz="91440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3200" dirty="0">
                  <a:solidFill>
                    <a:srgbClr val="806D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行为</a:t>
              </a:r>
              <a:endParaRPr lang="zh-CN" altLang="en-US" sz="3200" dirty="0">
                <a:solidFill>
                  <a:srgbClr val="806D3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5178" name="圆角矩形 95"/>
            <p:cNvSpPr/>
            <p:nvPr/>
          </p:nvSpPr>
          <p:spPr>
            <a:xfrm>
              <a:off x="2996111" y="1999424"/>
              <a:ext cx="900000" cy="898645"/>
            </a:xfrm>
            <a:prstGeom prst="roundRect">
              <a:avLst>
                <a:gd name="adj" fmla="val 12218"/>
              </a:avLst>
            </a:prstGeom>
            <a:solidFill>
              <a:srgbClr val="9FCC3E"/>
            </a:solidFill>
            <a:ln w="12700">
              <a:noFill/>
            </a:ln>
          </p:spPr>
          <p:txBody>
            <a:bodyPr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135179" name="组合 96"/>
            <p:cNvGrpSpPr/>
            <p:nvPr/>
          </p:nvGrpSpPr>
          <p:grpSpPr>
            <a:xfrm>
              <a:off x="3299620" y="3291157"/>
              <a:ext cx="280987" cy="282575"/>
              <a:chOff x="0" y="0"/>
              <a:chExt cx="281354" cy="281354"/>
            </a:xfrm>
          </p:grpSpPr>
          <p:sp>
            <p:nvSpPr>
              <p:cNvPr id="135212" name="椭圆 97"/>
              <p:cNvSpPr/>
              <p:nvPr/>
            </p:nvSpPr>
            <p:spPr>
              <a:xfrm>
                <a:off x="0" y="0"/>
                <a:ext cx="281354" cy="281354"/>
              </a:xfrm>
              <a:prstGeom prst="ellipse">
                <a:avLst/>
              </a:prstGeom>
              <a:solidFill>
                <a:schemeClr val="bg1"/>
              </a:solidFill>
              <a:ln w="57150" cap="flat" cmpd="sng">
                <a:solidFill>
                  <a:srgbClr val="BCA77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algn="ctr" defTabSz="914400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zh-CN" altLang="zh-CN" dirty="0">
                  <a:solidFill>
                    <a:srgbClr val="806D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5213" name="椭圆 98"/>
              <p:cNvSpPr/>
              <p:nvPr/>
            </p:nvSpPr>
            <p:spPr>
              <a:xfrm>
                <a:off x="68677" y="68677"/>
                <a:ext cx="144000" cy="144000"/>
              </a:xfrm>
              <a:prstGeom prst="ellipse">
                <a:avLst/>
              </a:prstGeom>
              <a:solidFill>
                <a:srgbClr val="9FCC3E"/>
              </a:solidFill>
              <a:ln w="12700">
                <a:noFill/>
              </a:ln>
            </p:spPr>
            <p:txBody>
              <a:bodyPr anchor="ctr"/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algn="ctr" defTabSz="914400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35180" name="组合 99"/>
            <p:cNvGrpSpPr/>
            <p:nvPr/>
          </p:nvGrpSpPr>
          <p:grpSpPr>
            <a:xfrm>
              <a:off x="5177688" y="3304762"/>
              <a:ext cx="280987" cy="282575"/>
              <a:chOff x="0" y="0"/>
              <a:chExt cx="281354" cy="281354"/>
            </a:xfrm>
          </p:grpSpPr>
          <p:sp>
            <p:nvSpPr>
              <p:cNvPr id="135210" name="椭圆 100"/>
              <p:cNvSpPr/>
              <p:nvPr/>
            </p:nvSpPr>
            <p:spPr>
              <a:xfrm>
                <a:off x="0" y="0"/>
                <a:ext cx="281354" cy="281354"/>
              </a:xfrm>
              <a:prstGeom prst="ellipse">
                <a:avLst/>
              </a:prstGeom>
              <a:solidFill>
                <a:schemeClr val="bg1"/>
              </a:solidFill>
              <a:ln w="57150" cap="flat" cmpd="sng">
                <a:solidFill>
                  <a:srgbClr val="BCA77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algn="ctr" defTabSz="914400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zh-CN" altLang="zh-CN" dirty="0">
                  <a:solidFill>
                    <a:srgbClr val="806D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5211" name="椭圆 101"/>
              <p:cNvSpPr/>
              <p:nvPr/>
            </p:nvSpPr>
            <p:spPr>
              <a:xfrm>
                <a:off x="68677" y="68677"/>
                <a:ext cx="144000" cy="144000"/>
              </a:xfrm>
              <a:prstGeom prst="ellipse">
                <a:avLst/>
              </a:prstGeom>
              <a:solidFill>
                <a:srgbClr val="9FCC3E"/>
              </a:solidFill>
              <a:ln w="12700">
                <a:noFill/>
              </a:ln>
            </p:spPr>
            <p:txBody>
              <a:bodyPr anchor="ctr"/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algn="ctr" defTabSz="914400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35181" name="组合 102"/>
            <p:cNvGrpSpPr/>
            <p:nvPr/>
          </p:nvGrpSpPr>
          <p:grpSpPr>
            <a:xfrm>
              <a:off x="7055756" y="3324225"/>
              <a:ext cx="280988" cy="282575"/>
              <a:chOff x="0" y="0"/>
              <a:chExt cx="281354" cy="281354"/>
            </a:xfrm>
          </p:grpSpPr>
          <p:sp>
            <p:nvSpPr>
              <p:cNvPr id="135208" name="椭圆 103"/>
              <p:cNvSpPr/>
              <p:nvPr/>
            </p:nvSpPr>
            <p:spPr>
              <a:xfrm>
                <a:off x="0" y="0"/>
                <a:ext cx="281354" cy="281354"/>
              </a:xfrm>
              <a:prstGeom prst="ellipse">
                <a:avLst/>
              </a:prstGeom>
              <a:solidFill>
                <a:schemeClr val="bg1"/>
              </a:solidFill>
              <a:ln w="57150" cap="flat" cmpd="sng">
                <a:solidFill>
                  <a:srgbClr val="BCA77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algn="ctr" defTabSz="914400">
                  <a:lnSpc>
                    <a:spcPct val="120000"/>
                  </a:lnSpc>
                  <a:spcBef>
                    <a:spcPct val="0"/>
                  </a:spcBef>
                  <a:buNone/>
                </a:pPr>
                <a:endParaRPr lang="zh-CN" altLang="zh-CN" dirty="0">
                  <a:solidFill>
                    <a:srgbClr val="806D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5209" name="椭圆 104"/>
              <p:cNvSpPr/>
              <p:nvPr/>
            </p:nvSpPr>
            <p:spPr>
              <a:xfrm>
                <a:off x="68677" y="68677"/>
                <a:ext cx="144000" cy="144000"/>
              </a:xfrm>
              <a:prstGeom prst="ellipse">
                <a:avLst/>
              </a:prstGeom>
              <a:solidFill>
                <a:srgbClr val="9FCC3E"/>
              </a:solidFill>
              <a:ln w="12700">
                <a:noFill/>
              </a:ln>
            </p:spPr>
            <p:txBody>
              <a:bodyPr anchor="ctr"/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algn="ctr" defTabSz="914400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35182" name="圆角矩形 108"/>
            <p:cNvSpPr/>
            <p:nvPr/>
          </p:nvSpPr>
          <p:spPr>
            <a:xfrm>
              <a:off x="6745124" y="2007044"/>
              <a:ext cx="900000" cy="900000"/>
            </a:xfrm>
            <a:prstGeom prst="roundRect">
              <a:avLst>
                <a:gd name="adj" fmla="val 12218"/>
              </a:avLst>
            </a:prstGeom>
            <a:solidFill>
              <a:srgbClr val="9FCC3E"/>
            </a:solidFill>
            <a:ln w="12700">
              <a:noFill/>
            </a:ln>
          </p:spPr>
          <p:txBody>
            <a:bodyPr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5183" name="圆角矩形 109"/>
            <p:cNvSpPr/>
            <p:nvPr/>
          </p:nvSpPr>
          <p:spPr>
            <a:xfrm>
              <a:off x="4870912" y="4051896"/>
              <a:ext cx="900000" cy="900000"/>
            </a:xfrm>
            <a:prstGeom prst="roundRect">
              <a:avLst>
                <a:gd name="adj" fmla="val 12218"/>
              </a:avLst>
            </a:prstGeom>
            <a:solidFill>
              <a:srgbClr val="9FCC3E"/>
            </a:solidFill>
            <a:ln w="12700">
              <a:noFill/>
            </a:ln>
          </p:spPr>
          <p:txBody>
            <a:bodyPr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algn="ctr" defTabSz="914400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5184" name="矩形 112"/>
            <p:cNvSpPr/>
            <p:nvPr/>
          </p:nvSpPr>
          <p:spPr>
            <a:xfrm>
              <a:off x="3986827" y="2092249"/>
              <a:ext cx="1428750" cy="722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>
                <a:lnSpc>
                  <a:spcPct val="122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培养良好的工作习惯</a:t>
              </a:r>
              <a:endPara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5185" name="矩形 130"/>
            <p:cNvSpPr/>
            <p:nvPr/>
          </p:nvSpPr>
          <p:spPr>
            <a:xfrm>
              <a:off x="5840420" y="4111430"/>
              <a:ext cx="1468664" cy="7681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>
                <a:lnSpc>
                  <a:spcPct val="122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从员工身边的事抓起</a:t>
              </a:r>
              <a:endPara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135186" name="矩形 132"/>
            <p:cNvSpPr/>
            <p:nvPr/>
          </p:nvSpPr>
          <p:spPr>
            <a:xfrm>
              <a:off x="7682327" y="2077231"/>
              <a:ext cx="1136178" cy="7681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Arial" panose="020B0604020202020204" pitchFamily="34" charset="0"/>
                </a:defRPr>
              </a:lvl5pPr>
            </a:lstStyle>
            <a:p>
              <a:pPr marL="0" lvl="0" indent="0" defTabSz="914400">
                <a:lnSpc>
                  <a:spcPct val="122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 Light" panose="020B0502040204020203" pitchFamily="34" charset="-122"/>
                </a:rPr>
                <a:t>上班时间公私分明</a:t>
              </a:r>
              <a:endPara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endParaRPr>
            </a:p>
          </p:txBody>
        </p:sp>
        <p:grpSp>
          <p:nvGrpSpPr>
            <p:cNvPr id="135187" name="组合 134"/>
            <p:cNvGrpSpPr/>
            <p:nvPr/>
          </p:nvGrpSpPr>
          <p:grpSpPr>
            <a:xfrm>
              <a:off x="6965149" y="2207511"/>
              <a:ext cx="459949" cy="502238"/>
              <a:chOff x="0" y="0"/>
              <a:chExt cx="1590676" cy="1338263"/>
            </a:xfrm>
          </p:grpSpPr>
          <p:sp>
            <p:nvSpPr>
              <p:cNvPr id="135196" name="Oval 18"/>
              <p:cNvSpPr/>
              <p:nvPr/>
            </p:nvSpPr>
            <p:spPr>
              <a:xfrm>
                <a:off x="528638" y="0"/>
                <a:ext cx="533400" cy="53498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5197" name="Freeform 19"/>
              <p:cNvSpPr/>
              <p:nvPr/>
            </p:nvSpPr>
            <p:spPr>
              <a:xfrm>
                <a:off x="365125" y="577850"/>
                <a:ext cx="860425" cy="760413"/>
              </a:xfrm>
              <a:custGeom>
                <a:avLst/>
                <a:gdLst>
                  <a:gd name="txL" fmla="*/ 0 w 301"/>
                  <a:gd name="txT" fmla="*/ 0 h 266"/>
                  <a:gd name="txR" fmla="*/ 301 w 301"/>
                  <a:gd name="txB" fmla="*/ 266 h 266"/>
                </a:gdLst>
                <a:ahLst/>
                <a:cxnLst>
                  <a:cxn ang="0">
                    <a:pos x="65534" y="0"/>
                  </a:cxn>
                  <a:cxn ang="0">
                    <a:pos x="65534" y="65534"/>
                  </a:cxn>
                  <a:cxn ang="0">
                    <a:pos x="65534" y="0"/>
                  </a:cxn>
                  <a:cxn ang="0">
                    <a:pos x="0" y="65534"/>
                  </a:cxn>
                  <a:cxn ang="0">
                    <a:pos x="0" y="65534"/>
                  </a:cxn>
                  <a:cxn ang="0">
                    <a:pos x="0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0"/>
                  </a:cxn>
                </a:cxnLst>
                <a:rect l="txL" t="txT" r="txR" b="txB"/>
                <a:pathLst>
                  <a:path w="301" h="266">
                    <a:moveTo>
                      <a:pt x="201" y="0"/>
                    </a:moveTo>
                    <a:cubicBezTo>
                      <a:pt x="151" y="67"/>
                      <a:pt x="151" y="67"/>
                      <a:pt x="151" y="67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42" y="21"/>
                      <a:pt x="0" y="78"/>
                      <a:pt x="0" y="144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3" y="252"/>
                      <a:pt x="69" y="266"/>
                      <a:pt x="151" y="266"/>
                    </a:cubicBezTo>
                    <a:cubicBezTo>
                      <a:pt x="232" y="266"/>
                      <a:pt x="298" y="252"/>
                      <a:pt x="301" y="235"/>
                    </a:cubicBezTo>
                    <a:cubicBezTo>
                      <a:pt x="301" y="235"/>
                      <a:pt x="301" y="235"/>
                      <a:pt x="301" y="235"/>
                    </a:cubicBezTo>
                    <a:cubicBezTo>
                      <a:pt x="301" y="144"/>
                      <a:pt x="301" y="144"/>
                      <a:pt x="301" y="144"/>
                    </a:cubicBezTo>
                    <a:cubicBezTo>
                      <a:pt x="301" y="78"/>
                      <a:pt x="259" y="21"/>
                      <a:pt x="201" y="0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198" name="Freeform 20"/>
              <p:cNvSpPr/>
              <p:nvPr/>
            </p:nvSpPr>
            <p:spPr>
              <a:xfrm>
                <a:off x="754063" y="552450"/>
                <a:ext cx="85725" cy="50800"/>
              </a:xfrm>
              <a:custGeom>
                <a:avLst/>
                <a:gdLst>
                  <a:gd name="txL" fmla="*/ 0 w 30"/>
                  <a:gd name="txT" fmla="*/ 0 h 18"/>
                  <a:gd name="txR" fmla="*/ 30 w 30"/>
                  <a:gd name="txB" fmla="*/ 18 h 18"/>
                </a:gdLst>
                <a:ahLst/>
                <a:cxnLst>
                  <a:cxn ang="0">
                    <a:pos x="65534" y="65534"/>
                  </a:cxn>
                  <a:cxn ang="0">
                    <a:pos x="65534" y="0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</a:cxnLst>
                <a:rect l="txL" t="txT" r="txR" b="txB"/>
                <a:pathLst>
                  <a:path w="30" h="18">
                    <a:moveTo>
                      <a:pt x="30" y="1"/>
                    </a:moveTo>
                    <a:cubicBezTo>
                      <a:pt x="25" y="0"/>
                      <a:pt x="20" y="0"/>
                      <a:pt x="15" y="0"/>
                    </a:cubicBezTo>
                    <a:cubicBezTo>
                      <a:pt x="10" y="0"/>
                      <a:pt x="6" y="0"/>
                      <a:pt x="1" y="1"/>
                    </a:cubicBezTo>
                    <a:cubicBezTo>
                      <a:pt x="1" y="1"/>
                      <a:pt x="0" y="11"/>
                      <a:pt x="7" y="18"/>
                    </a:cubicBezTo>
                    <a:cubicBezTo>
                      <a:pt x="7" y="18"/>
                      <a:pt x="18" y="18"/>
                      <a:pt x="24" y="18"/>
                    </a:cubicBezTo>
                    <a:cubicBezTo>
                      <a:pt x="24" y="18"/>
                      <a:pt x="30" y="12"/>
                      <a:pt x="30" y="1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199" name="Freeform 21"/>
              <p:cNvSpPr/>
              <p:nvPr/>
            </p:nvSpPr>
            <p:spPr>
              <a:xfrm>
                <a:off x="747713" y="611188"/>
                <a:ext cx="95250" cy="130175"/>
              </a:xfrm>
              <a:custGeom>
                <a:avLst/>
                <a:gdLst>
                  <a:gd name="txL" fmla="*/ 0 w 60"/>
                  <a:gd name="txT" fmla="*/ 0 h 82"/>
                  <a:gd name="txR" fmla="*/ 60 w 60"/>
                  <a:gd name="txB" fmla="*/ 82 h 82"/>
                </a:gdLst>
                <a:ahLst/>
                <a:cxnLst>
                  <a:cxn ang="0">
                    <a:pos x="65534" y="0"/>
                  </a:cxn>
                  <a:cxn ang="0">
                    <a:pos x="65534" y="0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0" y="65534"/>
                  </a:cxn>
                  <a:cxn ang="0">
                    <a:pos x="65534" y="0"/>
                  </a:cxn>
                </a:cxnLst>
                <a:rect l="txL" t="txT" r="txR" b="txB"/>
                <a:pathLst>
                  <a:path w="60" h="82">
                    <a:moveTo>
                      <a:pt x="15" y="0"/>
                    </a:moveTo>
                    <a:lnTo>
                      <a:pt x="47" y="0"/>
                    </a:lnTo>
                    <a:lnTo>
                      <a:pt x="60" y="47"/>
                    </a:lnTo>
                    <a:lnTo>
                      <a:pt x="31" y="82"/>
                    </a:lnTo>
                    <a:lnTo>
                      <a:pt x="0" y="4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200" name="Freeform 22"/>
              <p:cNvSpPr/>
              <p:nvPr/>
            </p:nvSpPr>
            <p:spPr>
              <a:xfrm>
                <a:off x="285750" y="660400"/>
                <a:ext cx="71438" cy="96838"/>
              </a:xfrm>
              <a:custGeom>
                <a:avLst/>
                <a:gdLst>
                  <a:gd name="txL" fmla="*/ 0 w 45"/>
                  <a:gd name="txT" fmla="*/ 0 h 61"/>
                  <a:gd name="txR" fmla="*/ 45 w 45"/>
                  <a:gd name="txB" fmla="*/ 61 h 61"/>
                </a:gdLst>
                <a:ahLst/>
                <a:cxnLst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0"/>
                  </a:cxn>
                  <a:cxn ang="0">
                    <a:pos x="65534" y="0"/>
                  </a:cxn>
                  <a:cxn ang="0">
                    <a:pos x="0" y="65534"/>
                  </a:cxn>
                  <a:cxn ang="0">
                    <a:pos x="65534" y="65534"/>
                  </a:cxn>
                </a:cxnLst>
                <a:rect l="txL" t="txT" r="txR" b="txB"/>
                <a:pathLst>
                  <a:path w="45" h="61">
                    <a:moveTo>
                      <a:pt x="23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201" name="Freeform 23"/>
              <p:cNvSpPr/>
              <p:nvPr/>
            </p:nvSpPr>
            <p:spPr>
              <a:xfrm>
                <a:off x="0" y="635000"/>
                <a:ext cx="465138" cy="568325"/>
              </a:xfrm>
              <a:custGeom>
                <a:avLst/>
                <a:gdLst>
                  <a:gd name="txL" fmla="*/ 0 w 163"/>
                  <a:gd name="txT" fmla="*/ 0 h 199"/>
                  <a:gd name="txR" fmla="*/ 163 w 163"/>
                  <a:gd name="txB" fmla="*/ 199 h 199"/>
                </a:gdLst>
                <a:ahLst/>
                <a:cxnLst>
                  <a:cxn ang="0">
                    <a:pos x="65534" y="0"/>
                  </a:cxn>
                  <a:cxn ang="0">
                    <a:pos x="65534" y="65534"/>
                  </a:cxn>
                  <a:cxn ang="0">
                    <a:pos x="65534" y="0"/>
                  </a:cxn>
                  <a:cxn ang="0">
                    <a:pos x="0" y="65534"/>
                  </a:cxn>
                  <a:cxn ang="0">
                    <a:pos x="0" y="65534"/>
                  </a:cxn>
                  <a:cxn ang="0">
                    <a:pos x="0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0"/>
                  </a:cxn>
                </a:cxnLst>
                <a:rect l="txL" t="txT" r="txR" b="txB"/>
                <a:pathLst>
                  <a:path w="163" h="199">
                    <a:moveTo>
                      <a:pt x="150" y="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1" y="16"/>
                      <a:pt x="0" y="58"/>
                      <a:pt x="0" y="108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" y="189"/>
                      <a:pt x="52" y="199"/>
                      <a:pt x="113" y="199"/>
                    </a:cubicBezTo>
                    <a:cubicBezTo>
                      <a:pt x="113" y="199"/>
                      <a:pt x="114" y="199"/>
                      <a:pt x="114" y="199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4" y="78"/>
                      <a:pt x="133" y="36"/>
                      <a:pt x="163" y="6"/>
                    </a:cubicBezTo>
                    <a:cubicBezTo>
                      <a:pt x="159" y="3"/>
                      <a:pt x="155" y="2"/>
                      <a:pt x="150" y="0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202" name="Freeform 24"/>
              <p:cNvSpPr/>
              <p:nvPr/>
            </p:nvSpPr>
            <p:spPr>
              <a:xfrm>
                <a:off x="292100" y="614363"/>
                <a:ext cx="61913" cy="41275"/>
              </a:xfrm>
              <a:custGeom>
                <a:avLst/>
                <a:gdLst>
                  <a:gd name="txL" fmla="*/ 0 w 22"/>
                  <a:gd name="txT" fmla="*/ 0 h 14"/>
                  <a:gd name="txR" fmla="*/ 22 w 22"/>
                  <a:gd name="txB" fmla="*/ 14 h 14"/>
                </a:gdLst>
                <a:ahLst/>
                <a:cxnLst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0"/>
                  </a:cxn>
                  <a:cxn ang="0">
                    <a:pos x="0" y="65534"/>
                  </a:cxn>
                  <a:cxn ang="0">
                    <a:pos x="65534" y="65534"/>
                  </a:cxn>
                  <a:cxn ang="0">
                    <a:pos x="65534" y="65534"/>
                  </a:cxn>
                </a:cxnLst>
                <a:rect l="txL" t="txT" r="txR" b="txB"/>
                <a:pathLst>
                  <a:path w="22" h="14">
                    <a:moveTo>
                      <a:pt x="18" y="14"/>
                    </a:moveTo>
                    <a:cubicBezTo>
                      <a:pt x="18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8" y="14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203" name="Oval 25"/>
              <p:cNvSpPr/>
              <p:nvPr/>
            </p:nvSpPr>
            <p:spPr>
              <a:xfrm>
                <a:off x="120650" y="200025"/>
                <a:ext cx="401638" cy="40322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5204" name="Freeform 26"/>
              <p:cNvSpPr/>
              <p:nvPr/>
            </p:nvSpPr>
            <p:spPr>
              <a:xfrm>
                <a:off x="1239838" y="614363"/>
                <a:ext cx="61913" cy="41275"/>
              </a:xfrm>
              <a:custGeom>
                <a:avLst/>
                <a:gdLst>
                  <a:gd name="txL" fmla="*/ 0 w 22"/>
                  <a:gd name="txT" fmla="*/ 0 h 14"/>
                  <a:gd name="txR" fmla="*/ 22 w 22"/>
                  <a:gd name="txB" fmla="*/ 14 h 14"/>
                </a:gdLst>
                <a:ahLst/>
                <a:cxnLst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0"/>
                  </a:cxn>
                  <a:cxn ang="0">
                    <a:pos x="0" y="65534"/>
                  </a:cxn>
                  <a:cxn ang="0">
                    <a:pos x="65534" y="65534"/>
                  </a:cxn>
                  <a:cxn ang="0">
                    <a:pos x="65534" y="65534"/>
                  </a:cxn>
                </a:cxnLst>
                <a:rect l="txL" t="txT" r="txR" b="txB"/>
                <a:pathLst>
                  <a:path w="22" h="14">
                    <a:moveTo>
                      <a:pt x="17" y="14"/>
                    </a:moveTo>
                    <a:cubicBezTo>
                      <a:pt x="17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7" y="14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205" name="Freeform 27"/>
              <p:cNvSpPr/>
              <p:nvPr/>
            </p:nvSpPr>
            <p:spPr>
              <a:xfrm>
                <a:off x="1233488" y="660400"/>
                <a:ext cx="71438" cy="96838"/>
              </a:xfrm>
              <a:custGeom>
                <a:avLst/>
                <a:gdLst>
                  <a:gd name="txL" fmla="*/ 0 w 45"/>
                  <a:gd name="txT" fmla="*/ 0 h 61"/>
                  <a:gd name="txR" fmla="*/ 45 w 45"/>
                  <a:gd name="txB" fmla="*/ 61 h 61"/>
                </a:gdLst>
                <a:ahLst/>
                <a:cxnLst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0"/>
                  </a:cxn>
                  <a:cxn ang="0">
                    <a:pos x="65534" y="0"/>
                  </a:cxn>
                  <a:cxn ang="0">
                    <a:pos x="0" y="65534"/>
                  </a:cxn>
                  <a:cxn ang="0">
                    <a:pos x="65534" y="65534"/>
                  </a:cxn>
                </a:cxnLst>
                <a:rect l="txL" t="txT" r="txR" b="txB"/>
                <a:pathLst>
                  <a:path w="45" h="61">
                    <a:moveTo>
                      <a:pt x="24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4" y="61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206" name="Oval 28"/>
              <p:cNvSpPr/>
              <p:nvPr/>
            </p:nvSpPr>
            <p:spPr>
              <a:xfrm>
                <a:off x="1068388" y="200025"/>
                <a:ext cx="403225" cy="40322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5207" name="Freeform 29"/>
              <p:cNvSpPr/>
              <p:nvPr/>
            </p:nvSpPr>
            <p:spPr>
              <a:xfrm>
                <a:off x="1125538" y="635000"/>
                <a:ext cx="465138" cy="568325"/>
              </a:xfrm>
              <a:custGeom>
                <a:avLst/>
                <a:gdLst>
                  <a:gd name="txL" fmla="*/ 0 w 163"/>
                  <a:gd name="txT" fmla="*/ 0 h 199"/>
                  <a:gd name="txR" fmla="*/ 163 w 163"/>
                  <a:gd name="txB" fmla="*/ 199 h 199"/>
                </a:gdLst>
                <a:ahLst/>
                <a:cxnLst>
                  <a:cxn ang="0">
                    <a:pos x="65534" y="0"/>
                  </a:cxn>
                  <a:cxn ang="0">
                    <a:pos x="65534" y="65534"/>
                  </a:cxn>
                  <a:cxn ang="0">
                    <a:pos x="65534" y="0"/>
                  </a:cxn>
                  <a:cxn ang="0">
                    <a:pos x="0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0"/>
                  </a:cxn>
                </a:cxnLst>
                <a:rect l="txL" t="txT" r="txR" b="txB"/>
                <a:pathLst>
                  <a:path w="163" h="199">
                    <a:moveTo>
                      <a:pt x="88" y="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6"/>
                    </a:cubicBezTo>
                    <a:cubicBezTo>
                      <a:pt x="30" y="36"/>
                      <a:pt x="49" y="78"/>
                      <a:pt x="49" y="124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0" y="199"/>
                      <a:pt x="50" y="199"/>
                      <a:pt x="51" y="199"/>
                    </a:cubicBezTo>
                    <a:cubicBezTo>
                      <a:pt x="112" y="199"/>
                      <a:pt x="161" y="189"/>
                      <a:pt x="163" y="176"/>
                    </a:cubicBezTo>
                    <a:cubicBezTo>
                      <a:pt x="163" y="176"/>
                      <a:pt x="163" y="176"/>
                      <a:pt x="163" y="176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3" y="58"/>
                      <a:pt x="132" y="16"/>
                      <a:pt x="88" y="0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5188" name="组合 154"/>
            <p:cNvGrpSpPr/>
            <p:nvPr/>
          </p:nvGrpSpPr>
          <p:grpSpPr>
            <a:xfrm>
              <a:off x="5059202" y="4249537"/>
              <a:ext cx="517960" cy="528175"/>
              <a:chOff x="0" y="0"/>
              <a:chExt cx="904875" cy="1076324"/>
            </a:xfrm>
          </p:grpSpPr>
          <p:sp>
            <p:nvSpPr>
              <p:cNvPr id="135192" name="Freeform 370"/>
              <p:cNvSpPr>
                <a:spLocks noEditPoints="1"/>
              </p:cNvSpPr>
              <p:nvPr/>
            </p:nvSpPr>
            <p:spPr>
              <a:xfrm>
                <a:off x="0" y="58737"/>
                <a:ext cx="231775" cy="200025"/>
              </a:xfrm>
              <a:custGeom>
                <a:avLst/>
                <a:gdLst>
                  <a:gd name="txL" fmla="*/ 0 w 143"/>
                  <a:gd name="txT" fmla="*/ 0 h 123"/>
                  <a:gd name="txR" fmla="*/ 143 w 143"/>
                  <a:gd name="txB" fmla="*/ 123 h 123"/>
                </a:gdLst>
                <a:ahLst/>
                <a:cxnLst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0" y="0"/>
                  </a:cxn>
                  <a:cxn ang="0">
                    <a:pos x="0" y="65534"/>
                  </a:cxn>
                  <a:cxn ang="0">
                    <a:pos x="0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0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</a:cxnLst>
                <a:rect l="txL" t="txT" r="txR" b="txB"/>
                <a:pathLst>
                  <a:path w="143" h="123">
                    <a:moveTo>
                      <a:pt x="135" y="2"/>
                    </a:moveTo>
                    <a:cubicBezTo>
                      <a:pt x="71" y="23"/>
                      <a:pt x="71" y="23"/>
                      <a:pt x="71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7" y="120"/>
                      <a:pt x="77" y="120"/>
                      <a:pt x="77" y="120"/>
                    </a:cubicBezTo>
                    <a:cubicBezTo>
                      <a:pt x="143" y="98"/>
                      <a:pt x="143" y="98"/>
                      <a:pt x="143" y="98"/>
                    </a:cubicBezTo>
                    <a:cubicBezTo>
                      <a:pt x="143" y="0"/>
                      <a:pt x="143" y="0"/>
                      <a:pt x="143" y="0"/>
                    </a:cubicBezTo>
                    <a:lnTo>
                      <a:pt x="135" y="2"/>
                    </a:lnTo>
                    <a:close/>
                    <a:moveTo>
                      <a:pt x="131" y="89"/>
                    </a:moveTo>
                    <a:cubicBezTo>
                      <a:pt x="125" y="91"/>
                      <a:pt x="89" y="104"/>
                      <a:pt x="77" y="108"/>
                    </a:cubicBezTo>
                    <a:cubicBezTo>
                      <a:pt x="77" y="95"/>
                      <a:pt x="77" y="41"/>
                      <a:pt x="77" y="34"/>
                    </a:cubicBezTo>
                    <a:cubicBezTo>
                      <a:pt x="84" y="32"/>
                      <a:pt x="120" y="20"/>
                      <a:pt x="131" y="16"/>
                    </a:cubicBezTo>
                    <a:cubicBezTo>
                      <a:pt x="131" y="29"/>
                      <a:pt x="131" y="82"/>
                      <a:pt x="131" y="89"/>
                    </a:cubicBezTo>
                    <a:close/>
                    <a:moveTo>
                      <a:pt x="12" y="16"/>
                    </a:moveTo>
                    <a:cubicBezTo>
                      <a:pt x="23" y="20"/>
                      <a:pt x="59" y="32"/>
                      <a:pt x="65" y="34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54" y="104"/>
                      <a:pt x="18" y="91"/>
                      <a:pt x="12" y="89"/>
                    </a:cubicBezTo>
                    <a:cubicBezTo>
                      <a:pt x="12" y="82"/>
                      <a:pt x="12" y="29"/>
                      <a:pt x="12" y="16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193" name="Oval 371"/>
              <p:cNvSpPr/>
              <p:nvPr/>
            </p:nvSpPr>
            <p:spPr>
              <a:xfrm>
                <a:off x="360362" y="0"/>
                <a:ext cx="161925" cy="16192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Arial" panose="020B0604020202020204" pitchFamily="34" charset="0"/>
                  </a:defRPr>
                </a:lvl5pPr>
              </a:lstStyle>
              <a:p>
                <a:pPr marL="0" lvl="0" indent="0" defTabSz="914400">
                  <a:spcBef>
                    <a:spcPct val="0"/>
                  </a:spcBef>
                  <a:buNone/>
                </a:pPr>
                <a:endParaRPr lang="zh-CN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5194" name="Freeform 372"/>
              <p:cNvSpPr/>
              <p:nvPr/>
            </p:nvSpPr>
            <p:spPr>
              <a:xfrm>
                <a:off x="773112" y="257175"/>
                <a:ext cx="131763" cy="196850"/>
              </a:xfrm>
              <a:custGeom>
                <a:avLst/>
                <a:gdLst>
                  <a:gd name="txL" fmla="*/ 0 w 83"/>
                  <a:gd name="txT" fmla="*/ 0 h 124"/>
                  <a:gd name="txR" fmla="*/ 83 w 83"/>
                  <a:gd name="txB" fmla="*/ 124 h 124"/>
                </a:gdLst>
                <a:ahLst/>
                <a:cxnLst>
                  <a:cxn ang="0">
                    <a:pos x="65534" y="65534"/>
                  </a:cxn>
                  <a:cxn ang="0">
                    <a:pos x="65534" y="0"/>
                  </a:cxn>
                  <a:cxn ang="0">
                    <a:pos x="0" y="65534"/>
                  </a:cxn>
                  <a:cxn ang="0">
                    <a:pos x="65534" y="65534"/>
                  </a:cxn>
                  <a:cxn ang="0">
                    <a:pos x="65534" y="65534"/>
                  </a:cxn>
                </a:cxnLst>
                <a:rect l="txL" t="txT" r="txR" b="txB"/>
                <a:pathLst>
                  <a:path w="83" h="124">
                    <a:moveTo>
                      <a:pt x="83" y="10"/>
                    </a:moveTo>
                    <a:lnTo>
                      <a:pt x="68" y="0"/>
                    </a:lnTo>
                    <a:lnTo>
                      <a:pt x="0" y="113"/>
                    </a:lnTo>
                    <a:lnTo>
                      <a:pt x="13" y="124"/>
                    </a:lnTo>
                    <a:lnTo>
                      <a:pt x="83" y="1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195" name="Freeform 373"/>
              <p:cNvSpPr/>
              <p:nvPr/>
            </p:nvSpPr>
            <p:spPr>
              <a:xfrm>
                <a:off x="88900" y="195262"/>
                <a:ext cx="700088" cy="881062"/>
              </a:xfrm>
              <a:custGeom>
                <a:avLst/>
                <a:gdLst>
                  <a:gd name="txL" fmla="*/ 0 w 430"/>
                  <a:gd name="txT" fmla="*/ 0 h 541"/>
                  <a:gd name="txR" fmla="*/ 430 w 430"/>
                  <a:gd name="txB" fmla="*/ 541 h 541"/>
                </a:gdLst>
                <a:ahLst/>
                <a:cxnLst>
                  <a:cxn ang="0">
                    <a:pos x="65534" y="65534"/>
                  </a:cxn>
                  <a:cxn ang="0">
                    <a:pos x="65534" y="0"/>
                  </a:cxn>
                  <a:cxn ang="0">
                    <a:pos x="65534" y="0"/>
                  </a:cxn>
                  <a:cxn ang="0">
                    <a:pos x="65534" y="0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0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  <a:cxn ang="0">
                    <a:pos x="65534" y="65534"/>
                  </a:cxn>
                </a:cxnLst>
                <a:rect l="txL" t="txT" r="txR" b="txB"/>
                <a:pathLst>
                  <a:path w="430" h="541">
                    <a:moveTo>
                      <a:pt x="314" y="34"/>
                    </a:moveTo>
                    <a:cubicBezTo>
                      <a:pt x="306" y="22"/>
                      <a:pt x="289" y="1"/>
                      <a:pt x="250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61" y="2"/>
                      <a:pt x="132" y="5"/>
                      <a:pt x="108" y="54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1" y="121"/>
                      <a:pt x="51" y="121"/>
                      <a:pt x="51" y="121"/>
                    </a:cubicBezTo>
                    <a:cubicBezTo>
                      <a:pt x="51" y="121"/>
                      <a:pt x="72" y="151"/>
                      <a:pt x="94" y="151"/>
                    </a:cubicBezTo>
                    <a:cubicBezTo>
                      <a:pt x="113" y="151"/>
                      <a:pt x="125" y="133"/>
                      <a:pt x="125" y="133"/>
                    </a:cubicBezTo>
                    <a:cubicBezTo>
                      <a:pt x="152" y="97"/>
                      <a:pt x="152" y="97"/>
                      <a:pt x="152" y="97"/>
                    </a:cubicBezTo>
                    <a:cubicBezTo>
                      <a:pt x="152" y="260"/>
                      <a:pt x="152" y="260"/>
                      <a:pt x="152" y="260"/>
                    </a:cubicBezTo>
                    <a:cubicBezTo>
                      <a:pt x="152" y="541"/>
                      <a:pt x="152" y="541"/>
                      <a:pt x="152" y="541"/>
                    </a:cubicBezTo>
                    <a:cubicBezTo>
                      <a:pt x="195" y="541"/>
                      <a:pt x="195" y="541"/>
                      <a:pt x="195" y="541"/>
                    </a:cubicBezTo>
                    <a:cubicBezTo>
                      <a:pt x="217" y="303"/>
                      <a:pt x="217" y="303"/>
                      <a:pt x="217" y="303"/>
                    </a:cubicBezTo>
                    <a:cubicBezTo>
                      <a:pt x="238" y="541"/>
                      <a:pt x="238" y="541"/>
                      <a:pt x="238" y="541"/>
                    </a:cubicBezTo>
                    <a:cubicBezTo>
                      <a:pt x="282" y="541"/>
                      <a:pt x="282" y="541"/>
                      <a:pt x="282" y="541"/>
                    </a:cubicBezTo>
                    <a:cubicBezTo>
                      <a:pt x="282" y="97"/>
                      <a:pt x="282" y="97"/>
                      <a:pt x="282" y="97"/>
                    </a:cubicBezTo>
                    <a:cubicBezTo>
                      <a:pt x="336" y="154"/>
                      <a:pt x="336" y="154"/>
                      <a:pt x="336" y="154"/>
                    </a:cubicBezTo>
                    <a:cubicBezTo>
                      <a:pt x="416" y="194"/>
                      <a:pt x="416" y="194"/>
                      <a:pt x="416" y="194"/>
                    </a:cubicBezTo>
                    <a:cubicBezTo>
                      <a:pt x="430" y="172"/>
                      <a:pt x="430" y="172"/>
                      <a:pt x="430" y="172"/>
                    </a:cubicBezTo>
                    <a:cubicBezTo>
                      <a:pt x="365" y="122"/>
                      <a:pt x="365" y="122"/>
                      <a:pt x="365" y="122"/>
                    </a:cubicBezTo>
                    <a:cubicBezTo>
                      <a:pt x="365" y="122"/>
                      <a:pt x="334" y="64"/>
                      <a:pt x="314" y="34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5189" name="Group 4"/>
            <p:cNvGrpSpPr/>
            <p:nvPr/>
          </p:nvGrpSpPr>
          <p:grpSpPr>
            <a:xfrm>
              <a:off x="3287178" y="2252755"/>
              <a:ext cx="305870" cy="391982"/>
              <a:chOff x="0" y="0"/>
              <a:chExt cx="381" cy="576"/>
            </a:xfrm>
          </p:grpSpPr>
          <p:sp>
            <p:nvSpPr>
              <p:cNvPr id="135190" name="AutoShape 3"/>
              <p:cNvSpPr>
                <a:spLocks noChangeAspect="1" noTextEdit="1"/>
              </p:cNvSpPr>
              <p:nvPr/>
            </p:nvSpPr>
            <p:spPr>
              <a:xfrm>
                <a:off x="0" y="0"/>
                <a:ext cx="381" cy="5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191" name="Freeform 5"/>
              <p:cNvSpPr>
                <a:spLocks noEditPoints="1"/>
              </p:cNvSpPr>
              <p:nvPr/>
            </p:nvSpPr>
            <p:spPr>
              <a:xfrm>
                <a:off x="-1" y="0"/>
                <a:ext cx="383" cy="576"/>
              </a:xfrm>
              <a:custGeom>
                <a:avLst/>
                <a:gdLst>
                  <a:gd name="txL" fmla="*/ 0 w 1295"/>
                  <a:gd name="txT" fmla="*/ 0 h 1946"/>
                  <a:gd name="txR" fmla="*/ 1295 w 1295"/>
                  <a:gd name="txB" fmla="*/ 1946 h 1946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295" h="1946">
                    <a:moveTo>
                      <a:pt x="1021" y="376"/>
                    </a:moveTo>
                    <a:cubicBezTo>
                      <a:pt x="1021" y="583"/>
                      <a:pt x="853" y="751"/>
                      <a:pt x="645" y="751"/>
                    </a:cubicBezTo>
                    <a:cubicBezTo>
                      <a:pt x="438" y="751"/>
                      <a:pt x="270" y="583"/>
                      <a:pt x="270" y="376"/>
                    </a:cubicBezTo>
                    <a:cubicBezTo>
                      <a:pt x="270" y="168"/>
                      <a:pt x="438" y="0"/>
                      <a:pt x="645" y="0"/>
                    </a:cubicBezTo>
                    <a:cubicBezTo>
                      <a:pt x="853" y="0"/>
                      <a:pt x="1021" y="168"/>
                      <a:pt x="1021" y="376"/>
                    </a:cubicBezTo>
                    <a:close/>
                    <a:moveTo>
                      <a:pt x="645" y="922"/>
                    </a:moveTo>
                    <a:cubicBezTo>
                      <a:pt x="589" y="815"/>
                      <a:pt x="589" y="815"/>
                      <a:pt x="589" y="815"/>
                    </a:cubicBezTo>
                    <a:cubicBezTo>
                      <a:pt x="589" y="815"/>
                      <a:pt x="424" y="757"/>
                      <a:pt x="327" y="668"/>
                    </a:cubicBezTo>
                    <a:cubicBezTo>
                      <a:pt x="174" y="922"/>
                      <a:pt x="4" y="1196"/>
                      <a:pt x="4" y="1504"/>
                    </a:cubicBezTo>
                    <a:cubicBezTo>
                      <a:pt x="4" y="1574"/>
                      <a:pt x="0" y="1652"/>
                      <a:pt x="34" y="1717"/>
                    </a:cubicBezTo>
                    <a:cubicBezTo>
                      <a:pt x="73" y="1791"/>
                      <a:pt x="139" y="1821"/>
                      <a:pt x="209" y="1857"/>
                    </a:cubicBezTo>
                    <a:cubicBezTo>
                      <a:pt x="342" y="1926"/>
                      <a:pt x="498" y="1933"/>
                      <a:pt x="645" y="1946"/>
                    </a:cubicBezTo>
                    <a:cubicBezTo>
                      <a:pt x="650" y="1946"/>
                      <a:pt x="650" y="1946"/>
                      <a:pt x="650" y="1946"/>
                    </a:cubicBezTo>
                    <a:cubicBezTo>
                      <a:pt x="797" y="1933"/>
                      <a:pt x="953" y="1926"/>
                      <a:pt x="1086" y="1857"/>
                    </a:cubicBezTo>
                    <a:cubicBezTo>
                      <a:pt x="1156" y="1821"/>
                      <a:pt x="1223" y="1791"/>
                      <a:pt x="1261" y="1717"/>
                    </a:cubicBezTo>
                    <a:cubicBezTo>
                      <a:pt x="1295" y="1652"/>
                      <a:pt x="1291" y="1574"/>
                      <a:pt x="1291" y="1504"/>
                    </a:cubicBezTo>
                    <a:cubicBezTo>
                      <a:pt x="1291" y="1196"/>
                      <a:pt x="1122" y="922"/>
                      <a:pt x="969" y="668"/>
                    </a:cubicBezTo>
                    <a:cubicBezTo>
                      <a:pt x="872" y="757"/>
                      <a:pt x="821" y="775"/>
                      <a:pt x="695" y="811"/>
                    </a:cubicBezTo>
                    <a:lnTo>
                      <a:pt x="645" y="922"/>
                    </a:lnTo>
                    <a:close/>
                    <a:moveTo>
                      <a:pt x="644" y="1592"/>
                    </a:moveTo>
                    <a:cubicBezTo>
                      <a:pt x="571" y="1492"/>
                      <a:pt x="571" y="1492"/>
                      <a:pt x="571" y="1492"/>
                    </a:cubicBezTo>
                    <a:cubicBezTo>
                      <a:pt x="601" y="1038"/>
                      <a:pt x="601" y="1038"/>
                      <a:pt x="601" y="1038"/>
                    </a:cubicBezTo>
                    <a:cubicBezTo>
                      <a:pt x="644" y="983"/>
                      <a:pt x="644" y="983"/>
                      <a:pt x="644" y="983"/>
                    </a:cubicBezTo>
                    <a:cubicBezTo>
                      <a:pt x="689" y="1038"/>
                      <a:pt x="689" y="1038"/>
                      <a:pt x="689" y="1038"/>
                    </a:cubicBezTo>
                    <a:cubicBezTo>
                      <a:pt x="720" y="1492"/>
                      <a:pt x="720" y="1492"/>
                      <a:pt x="720" y="1492"/>
                    </a:cubicBezTo>
                    <a:lnTo>
                      <a:pt x="644" y="1592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班组基础和现场安全管理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 userDrawn="1">
            <p:custDataLst>
              <p:tags r:id="rId1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 userDrawn="1">
            <p:custDataLst>
              <p:tags r:id="rId2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/>
          <p:nvPr/>
        </p:nvGrpSpPr>
        <p:grpSpPr bwMode="auto">
          <a:xfrm>
            <a:off x="1403648" y="1628800"/>
            <a:ext cx="4715355" cy="4430299"/>
            <a:chOff x="2157" y="1779"/>
            <a:chExt cx="1944" cy="188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Freeform 4"/>
            <p:cNvSpPr/>
            <p:nvPr/>
          </p:nvSpPr>
          <p:spPr bwMode="blackWhite">
            <a:xfrm>
              <a:off x="2355" y="1779"/>
              <a:ext cx="973" cy="805"/>
            </a:xfrm>
            <a:custGeom>
              <a:avLst/>
              <a:gdLst/>
              <a:ahLst/>
              <a:cxnLst>
                <a:cxn ang="0">
                  <a:pos x="402" y="804"/>
                </a:cxn>
                <a:cxn ang="0">
                  <a:pos x="424" y="765"/>
                </a:cxn>
                <a:cxn ang="0">
                  <a:pos x="450" y="730"/>
                </a:cxn>
                <a:cxn ang="0">
                  <a:pos x="479" y="698"/>
                </a:cxn>
                <a:cxn ang="0">
                  <a:pos x="512" y="668"/>
                </a:cxn>
                <a:cxn ang="0">
                  <a:pos x="548" y="642"/>
                </a:cxn>
                <a:cxn ang="0">
                  <a:pos x="583" y="621"/>
                </a:cxn>
                <a:cxn ang="0">
                  <a:pos x="620" y="603"/>
                </a:cxn>
                <a:cxn ang="0">
                  <a:pos x="660" y="589"/>
                </a:cxn>
                <a:cxn ang="0">
                  <a:pos x="699" y="579"/>
                </a:cxn>
                <a:cxn ang="0">
                  <a:pos x="740" y="572"/>
                </a:cxn>
                <a:cxn ang="0">
                  <a:pos x="752" y="722"/>
                </a:cxn>
                <a:cxn ang="0">
                  <a:pos x="972" y="356"/>
                </a:cxn>
                <a:cxn ang="0">
                  <a:pos x="712" y="0"/>
                </a:cxn>
                <a:cxn ang="0">
                  <a:pos x="713" y="134"/>
                </a:cxn>
                <a:cxn ang="0">
                  <a:pos x="651" y="142"/>
                </a:cxn>
                <a:cxn ang="0">
                  <a:pos x="590" y="154"/>
                </a:cxn>
                <a:cxn ang="0">
                  <a:pos x="530" y="170"/>
                </a:cxn>
                <a:cxn ang="0">
                  <a:pos x="471" y="191"/>
                </a:cxn>
                <a:cxn ang="0">
                  <a:pos x="414" y="216"/>
                </a:cxn>
                <a:cxn ang="0">
                  <a:pos x="359" y="245"/>
                </a:cxn>
                <a:cxn ang="0">
                  <a:pos x="305" y="278"/>
                </a:cxn>
                <a:cxn ang="0">
                  <a:pos x="257" y="312"/>
                </a:cxn>
                <a:cxn ang="0">
                  <a:pos x="212" y="349"/>
                </a:cxn>
                <a:cxn ang="0">
                  <a:pos x="170" y="390"/>
                </a:cxn>
                <a:cxn ang="0">
                  <a:pos x="129" y="432"/>
                </a:cxn>
                <a:cxn ang="0">
                  <a:pos x="92" y="478"/>
                </a:cxn>
                <a:cxn ang="0">
                  <a:pos x="58" y="526"/>
                </a:cxn>
                <a:cxn ang="0">
                  <a:pos x="27" y="576"/>
                </a:cxn>
                <a:cxn ang="0">
                  <a:pos x="0" y="628"/>
                </a:cxn>
                <a:cxn ang="0">
                  <a:pos x="264" y="607"/>
                </a:cxn>
                <a:cxn ang="0">
                  <a:pos x="402" y="804"/>
                </a:cxn>
              </a:cxnLst>
              <a:rect l="0" t="0" r="r" b="b"/>
              <a:pathLst>
                <a:path w="973" h="805">
                  <a:moveTo>
                    <a:pt x="402" y="804"/>
                  </a:moveTo>
                  <a:lnTo>
                    <a:pt x="424" y="765"/>
                  </a:lnTo>
                  <a:lnTo>
                    <a:pt x="450" y="730"/>
                  </a:lnTo>
                  <a:lnTo>
                    <a:pt x="479" y="698"/>
                  </a:lnTo>
                  <a:lnTo>
                    <a:pt x="512" y="668"/>
                  </a:lnTo>
                  <a:lnTo>
                    <a:pt x="548" y="642"/>
                  </a:lnTo>
                  <a:lnTo>
                    <a:pt x="583" y="621"/>
                  </a:lnTo>
                  <a:lnTo>
                    <a:pt x="620" y="603"/>
                  </a:lnTo>
                  <a:lnTo>
                    <a:pt x="660" y="589"/>
                  </a:lnTo>
                  <a:lnTo>
                    <a:pt x="699" y="579"/>
                  </a:lnTo>
                  <a:lnTo>
                    <a:pt x="740" y="572"/>
                  </a:lnTo>
                  <a:lnTo>
                    <a:pt x="752" y="722"/>
                  </a:lnTo>
                  <a:lnTo>
                    <a:pt x="972" y="356"/>
                  </a:lnTo>
                  <a:lnTo>
                    <a:pt x="712" y="0"/>
                  </a:lnTo>
                  <a:lnTo>
                    <a:pt x="713" y="134"/>
                  </a:lnTo>
                  <a:lnTo>
                    <a:pt x="651" y="142"/>
                  </a:lnTo>
                  <a:lnTo>
                    <a:pt x="590" y="154"/>
                  </a:lnTo>
                  <a:lnTo>
                    <a:pt x="530" y="170"/>
                  </a:lnTo>
                  <a:lnTo>
                    <a:pt x="471" y="191"/>
                  </a:lnTo>
                  <a:lnTo>
                    <a:pt x="414" y="216"/>
                  </a:lnTo>
                  <a:lnTo>
                    <a:pt x="359" y="245"/>
                  </a:lnTo>
                  <a:lnTo>
                    <a:pt x="305" y="278"/>
                  </a:lnTo>
                  <a:lnTo>
                    <a:pt x="257" y="312"/>
                  </a:lnTo>
                  <a:lnTo>
                    <a:pt x="212" y="349"/>
                  </a:lnTo>
                  <a:lnTo>
                    <a:pt x="170" y="390"/>
                  </a:lnTo>
                  <a:lnTo>
                    <a:pt x="129" y="432"/>
                  </a:lnTo>
                  <a:lnTo>
                    <a:pt x="92" y="478"/>
                  </a:lnTo>
                  <a:lnTo>
                    <a:pt x="58" y="526"/>
                  </a:lnTo>
                  <a:lnTo>
                    <a:pt x="27" y="576"/>
                  </a:lnTo>
                  <a:lnTo>
                    <a:pt x="0" y="628"/>
                  </a:lnTo>
                  <a:lnTo>
                    <a:pt x="264" y="607"/>
                  </a:lnTo>
                  <a:lnTo>
                    <a:pt x="402" y="804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Freeform 5"/>
            <p:cNvSpPr/>
            <p:nvPr/>
          </p:nvSpPr>
          <p:spPr bwMode="blackWhite">
            <a:xfrm>
              <a:off x="3220" y="1913"/>
              <a:ext cx="881" cy="819"/>
            </a:xfrm>
            <a:custGeom>
              <a:avLst/>
              <a:gdLst/>
              <a:ahLst/>
              <a:cxnLst>
                <a:cxn ang="0">
                  <a:pos x="583" y="818"/>
                </a:cxn>
                <a:cxn ang="0">
                  <a:pos x="685" y="715"/>
                </a:cxn>
                <a:cxn ang="0">
                  <a:pos x="784" y="609"/>
                </a:cxn>
                <a:cxn ang="0">
                  <a:pos x="880" y="502"/>
                </a:cxn>
                <a:cxn ang="0">
                  <a:pos x="734" y="542"/>
                </a:cxn>
                <a:cxn ang="0">
                  <a:pos x="709" y="487"/>
                </a:cxn>
                <a:cxn ang="0">
                  <a:pos x="681" y="433"/>
                </a:cxn>
                <a:cxn ang="0">
                  <a:pos x="650" y="383"/>
                </a:cxn>
                <a:cxn ang="0">
                  <a:pos x="615" y="334"/>
                </a:cxn>
                <a:cxn ang="0">
                  <a:pos x="576" y="288"/>
                </a:cxn>
                <a:cxn ang="0">
                  <a:pos x="534" y="245"/>
                </a:cxn>
                <a:cxn ang="0">
                  <a:pos x="490" y="204"/>
                </a:cxn>
                <a:cxn ang="0">
                  <a:pos x="443" y="168"/>
                </a:cxn>
                <a:cxn ang="0">
                  <a:pos x="393" y="133"/>
                </a:cxn>
                <a:cxn ang="0">
                  <a:pos x="342" y="103"/>
                </a:cxn>
                <a:cxn ang="0">
                  <a:pos x="288" y="76"/>
                </a:cxn>
                <a:cxn ang="0">
                  <a:pos x="233" y="54"/>
                </a:cxn>
                <a:cxn ang="0">
                  <a:pos x="176" y="34"/>
                </a:cxn>
                <a:cxn ang="0">
                  <a:pos x="118" y="19"/>
                </a:cxn>
                <a:cxn ang="0">
                  <a:pos x="60" y="8"/>
                </a:cxn>
                <a:cxn ang="0">
                  <a:pos x="0" y="0"/>
                </a:cxn>
                <a:cxn ang="0">
                  <a:pos x="147" y="218"/>
                </a:cxn>
                <a:cxn ang="0">
                  <a:pos x="27" y="444"/>
                </a:cxn>
                <a:cxn ang="0">
                  <a:pos x="70" y="456"/>
                </a:cxn>
                <a:cxn ang="0">
                  <a:pos x="111" y="474"/>
                </a:cxn>
                <a:cxn ang="0">
                  <a:pos x="149" y="496"/>
                </a:cxn>
                <a:cxn ang="0">
                  <a:pos x="187" y="522"/>
                </a:cxn>
                <a:cxn ang="0">
                  <a:pos x="220" y="551"/>
                </a:cxn>
                <a:cxn ang="0">
                  <a:pos x="252" y="584"/>
                </a:cxn>
                <a:cxn ang="0">
                  <a:pos x="279" y="618"/>
                </a:cxn>
                <a:cxn ang="0">
                  <a:pos x="302" y="657"/>
                </a:cxn>
                <a:cxn ang="0">
                  <a:pos x="146" y="699"/>
                </a:cxn>
                <a:cxn ang="0">
                  <a:pos x="583" y="818"/>
                </a:cxn>
              </a:cxnLst>
              <a:rect l="0" t="0" r="r" b="b"/>
              <a:pathLst>
                <a:path w="881" h="819">
                  <a:moveTo>
                    <a:pt x="583" y="818"/>
                  </a:moveTo>
                  <a:lnTo>
                    <a:pt x="685" y="715"/>
                  </a:lnTo>
                  <a:lnTo>
                    <a:pt x="784" y="609"/>
                  </a:lnTo>
                  <a:lnTo>
                    <a:pt x="880" y="502"/>
                  </a:lnTo>
                  <a:lnTo>
                    <a:pt x="734" y="542"/>
                  </a:lnTo>
                  <a:lnTo>
                    <a:pt x="709" y="487"/>
                  </a:lnTo>
                  <a:lnTo>
                    <a:pt x="681" y="433"/>
                  </a:lnTo>
                  <a:lnTo>
                    <a:pt x="650" y="383"/>
                  </a:lnTo>
                  <a:lnTo>
                    <a:pt x="615" y="334"/>
                  </a:lnTo>
                  <a:lnTo>
                    <a:pt x="576" y="288"/>
                  </a:lnTo>
                  <a:lnTo>
                    <a:pt x="534" y="245"/>
                  </a:lnTo>
                  <a:lnTo>
                    <a:pt x="490" y="204"/>
                  </a:lnTo>
                  <a:lnTo>
                    <a:pt x="443" y="168"/>
                  </a:lnTo>
                  <a:lnTo>
                    <a:pt x="393" y="133"/>
                  </a:lnTo>
                  <a:lnTo>
                    <a:pt x="342" y="103"/>
                  </a:lnTo>
                  <a:lnTo>
                    <a:pt x="288" y="76"/>
                  </a:lnTo>
                  <a:lnTo>
                    <a:pt x="233" y="54"/>
                  </a:lnTo>
                  <a:lnTo>
                    <a:pt x="176" y="34"/>
                  </a:lnTo>
                  <a:lnTo>
                    <a:pt x="118" y="19"/>
                  </a:lnTo>
                  <a:lnTo>
                    <a:pt x="60" y="8"/>
                  </a:lnTo>
                  <a:lnTo>
                    <a:pt x="0" y="0"/>
                  </a:lnTo>
                  <a:lnTo>
                    <a:pt x="147" y="218"/>
                  </a:lnTo>
                  <a:lnTo>
                    <a:pt x="27" y="444"/>
                  </a:lnTo>
                  <a:lnTo>
                    <a:pt x="70" y="456"/>
                  </a:lnTo>
                  <a:lnTo>
                    <a:pt x="111" y="474"/>
                  </a:lnTo>
                  <a:lnTo>
                    <a:pt x="149" y="496"/>
                  </a:lnTo>
                  <a:lnTo>
                    <a:pt x="187" y="522"/>
                  </a:lnTo>
                  <a:lnTo>
                    <a:pt x="220" y="551"/>
                  </a:lnTo>
                  <a:lnTo>
                    <a:pt x="252" y="584"/>
                  </a:lnTo>
                  <a:lnTo>
                    <a:pt x="279" y="618"/>
                  </a:lnTo>
                  <a:lnTo>
                    <a:pt x="302" y="657"/>
                  </a:lnTo>
                  <a:lnTo>
                    <a:pt x="146" y="699"/>
                  </a:lnTo>
                  <a:lnTo>
                    <a:pt x="583" y="818"/>
                  </a:lnTo>
                </a:path>
              </a:pathLst>
            </a:custGeom>
            <a:solidFill>
              <a:srgbClr val="00B050"/>
            </a:solidFill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Freeform 6"/>
            <p:cNvSpPr/>
            <p:nvPr/>
          </p:nvSpPr>
          <p:spPr bwMode="blackWhite">
            <a:xfrm>
              <a:off x="3354" y="2584"/>
              <a:ext cx="666" cy="1033"/>
            </a:xfrm>
            <a:custGeom>
              <a:avLst/>
              <a:gdLst/>
              <a:ahLst/>
              <a:cxnLst>
                <a:cxn ang="0">
                  <a:pos x="217" y="121"/>
                </a:cxn>
                <a:cxn ang="0">
                  <a:pos x="223" y="164"/>
                </a:cxn>
                <a:cxn ang="0">
                  <a:pos x="224" y="209"/>
                </a:cxn>
                <a:cxn ang="0">
                  <a:pos x="222" y="253"/>
                </a:cxn>
                <a:cxn ang="0">
                  <a:pos x="214" y="296"/>
                </a:cxn>
                <a:cxn ang="0">
                  <a:pos x="202" y="339"/>
                </a:cxn>
                <a:cxn ang="0">
                  <a:pos x="187" y="380"/>
                </a:cxn>
                <a:cxn ang="0">
                  <a:pos x="166" y="420"/>
                </a:cxn>
                <a:cxn ang="0">
                  <a:pos x="142" y="457"/>
                </a:cxn>
                <a:cxn ang="0">
                  <a:pos x="114" y="492"/>
                </a:cxn>
                <a:cxn ang="0">
                  <a:pos x="84" y="524"/>
                </a:cxn>
                <a:cxn ang="0">
                  <a:pos x="0" y="371"/>
                </a:cxn>
                <a:cxn ang="0">
                  <a:pos x="0" y="819"/>
                </a:cxn>
                <a:cxn ang="0">
                  <a:pos x="378" y="1032"/>
                </a:cxn>
                <a:cxn ang="0">
                  <a:pos x="306" y="909"/>
                </a:cxn>
                <a:cxn ang="0">
                  <a:pos x="354" y="871"/>
                </a:cxn>
                <a:cxn ang="0">
                  <a:pos x="398" y="831"/>
                </a:cxn>
                <a:cxn ang="0">
                  <a:pos x="440" y="787"/>
                </a:cxn>
                <a:cxn ang="0">
                  <a:pos x="480" y="741"/>
                </a:cxn>
                <a:cxn ang="0">
                  <a:pos x="515" y="692"/>
                </a:cxn>
                <a:cxn ang="0">
                  <a:pos x="547" y="641"/>
                </a:cxn>
                <a:cxn ang="0">
                  <a:pos x="575" y="588"/>
                </a:cxn>
                <a:cxn ang="0">
                  <a:pos x="600" y="533"/>
                </a:cxn>
                <a:cxn ang="0">
                  <a:pos x="621" y="476"/>
                </a:cxn>
                <a:cxn ang="0">
                  <a:pos x="638" y="419"/>
                </a:cxn>
                <a:cxn ang="0">
                  <a:pos x="651" y="359"/>
                </a:cxn>
                <a:cxn ang="0">
                  <a:pos x="659" y="300"/>
                </a:cxn>
                <a:cxn ang="0">
                  <a:pos x="664" y="239"/>
                </a:cxn>
                <a:cxn ang="0">
                  <a:pos x="665" y="180"/>
                </a:cxn>
                <a:cxn ang="0">
                  <a:pos x="662" y="119"/>
                </a:cxn>
                <a:cxn ang="0">
                  <a:pos x="654" y="59"/>
                </a:cxn>
                <a:cxn ang="0">
                  <a:pos x="642" y="0"/>
                </a:cxn>
                <a:cxn ang="0">
                  <a:pos x="454" y="190"/>
                </a:cxn>
                <a:cxn ang="0">
                  <a:pos x="217" y="121"/>
                </a:cxn>
              </a:cxnLst>
              <a:rect l="0" t="0" r="r" b="b"/>
              <a:pathLst>
                <a:path w="666" h="1033">
                  <a:moveTo>
                    <a:pt x="217" y="121"/>
                  </a:moveTo>
                  <a:lnTo>
                    <a:pt x="223" y="164"/>
                  </a:lnTo>
                  <a:lnTo>
                    <a:pt x="224" y="209"/>
                  </a:lnTo>
                  <a:lnTo>
                    <a:pt x="222" y="253"/>
                  </a:lnTo>
                  <a:lnTo>
                    <a:pt x="214" y="296"/>
                  </a:lnTo>
                  <a:lnTo>
                    <a:pt x="202" y="339"/>
                  </a:lnTo>
                  <a:lnTo>
                    <a:pt x="187" y="380"/>
                  </a:lnTo>
                  <a:lnTo>
                    <a:pt x="166" y="420"/>
                  </a:lnTo>
                  <a:lnTo>
                    <a:pt x="142" y="457"/>
                  </a:lnTo>
                  <a:lnTo>
                    <a:pt x="114" y="492"/>
                  </a:lnTo>
                  <a:lnTo>
                    <a:pt x="84" y="524"/>
                  </a:lnTo>
                  <a:lnTo>
                    <a:pt x="0" y="371"/>
                  </a:lnTo>
                  <a:lnTo>
                    <a:pt x="0" y="819"/>
                  </a:lnTo>
                  <a:lnTo>
                    <a:pt x="378" y="1032"/>
                  </a:lnTo>
                  <a:lnTo>
                    <a:pt x="306" y="909"/>
                  </a:lnTo>
                  <a:lnTo>
                    <a:pt x="354" y="871"/>
                  </a:lnTo>
                  <a:lnTo>
                    <a:pt x="398" y="831"/>
                  </a:lnTo>
                  <a:lnTo>
                    <a:pt x="440" y="787"/>
                  </a:lnTo>
                  <a:lnTo>
                    <a:pt x="480" y="741"/>
                  </a:lnTo>
                  <a:lnTo>
                    <a:pt x="515" y="692"/>
                  </a:lnTo>
                  <a:lnTo>
                    <a:pt x="547" y="641"/>
                  </a:lnTo>
                  <a:lnTo>
                    <a:pt x="575" y="588"/>
                  </a:lnTo>
                  <a:lnTo>
                    <a:pt x="600" y="533"/>
                  </a:lnTo>
                  <a:lnTo>
                    <a:pt x="621" y="476"/>
                  </a:lnTo>
                  <a:lnTo>
                    <a:pt x="638" y="419"/>
                  </a:lnTo>
                  <a:lnTo>
                    <a:pt x="651" y="359"/>
                  </a:lnTo>
                  <a:lnTo>
                    <a:pt x="659" y="300"/>
                  </a:lnTo>
                  <a:lnTo>
                    <a:pt x="664" y="239"/>
                  </a:lnTo>
                  <a:lnTo>
                    <a:pt x="665" y="180"/>
                  </a:lnTo>
                  <a:lnTo>
                    <a:pt x="662" y="119"/>
                  </a:lnTo>
                  <a:lnTo>
                    <a:pt x="654" y="59"/>
                  </a:lnTo>
                  <a:lnTo>
                    <a:pt x="642" y="0"/>
                  </a:lnTo>
                  <a:lnTo>
                    <a:pt x="454" y="190"/>
                  </a:lnTo>
                  <a:lnTo>
                    <a:pt x="217" y="121"/>
                  </a:lnTo>
                </a:path>
              </a:pathLst>
            </a:custGeom>
            <a:solidFill>
              <a:srgbClr val="00B0F0"/>
            </a:solidFill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Freeform 7"/>
            <p:cNvSpPr/>
            <p:nvPr/>
          </p:nvSpPr>
          <p:spPr bwMode="blackWhite">
            <a:xfrm>
              <a:off x="2540" y="3023"/>
              <a:ext cx="1030" cy="637"/>
            </a:xfrm>
            <a:custGeom>
              <a:avLst/>
              <a:gdLst/>
              <a:ahLst/>
              <a:cxnLst>
                <a:cxn ang="0">
                  <a:pos x="792" y="161"/>
                </a:cxn>
                <a:cxn ang="0">
                  <a:pos x="753" y="175"/>
                </a:cxn>
                <a:cxn ang="0">
                  <a:pos x="712" y="187"/>
                </a:cxn>
                <a:cxn ang="0">
                  <a:pos x="670" y="193"/>
                </a:cxn>
                <a:cxn ang="0">
                  <a:pos x="628" y="196"/>
                </a:cxn>
                <a:cxn ang="0">
                  <a:pos x="586" y="194"/>
                </a:cxn>
                <a:cxn ang="0">
                  <a:pos x="544" y="188"/>
                </a:cxn>
                <a:cxn ang="0">
                  <a:pos x="502" y="179"/>
                </a:cxn>
                <a:cxn ang="0">
                  <a:pos x="462" y="166"/>
                </a:cxn>
                <a:cxn ang="0">
                  <a:pos x="424" y="148"/>
                </a:cxn>
                <a:cxn ang="0">
                  <a:pos x="388" y="127"/>
                </a:cxn>
                <a:cxn ang="0">
                  <a:pos x="493" y="0"/>
                </a:cxn>
                <a:cxn ang="0">
                  <a:pos x="73" y="152"/>
                </a:cxn>
                <a:cxn ang="0">
                  <a:pos x="31" y="403"/>
                </a:cxn>
                <a:cxn ang="0">
                  <a:pos x="33" y="405"/>
                </a:cxn>
                <a:cxn ang="0">
                  <a:pos x="0" y="588"/>
                </a:cxn>
                <a:cxn ang="0">
                  <a:pos x="104" y="463"/>
                </a:cxn>
                <a:cxn ang="0">
                  <a:pos x="155" y="498"/>
                </a:cxn>
                <a:cxn ang="0">
                  <a:pos x="208" y="530"/>
                </a:cxn>
                <a:cxn ang="0">
                  <a:pos x="262" y="557"/>
                </a:cxn>
                <a:cxn ang="0">
                  <a:pos x="319" y="580"/>
                </a:cxn>
                <a:cxn ang="0">
                  <a:pos x="377" y="600"/>
                </a:cxn>
                <a:cxn ang="0">
                  <a:pos x="435" y="615"/>
                </a:cxn>
                <a:cxn ang="0">
                  <a:pos x="496" y="627"/>
                </a:cxn>
                <a:cxn ang="0">
                  <a:pos x="557" y="634"/>
                </a:cxn>
                <a:cxn ang="0">
                  <a:pos x="618" y="636"/>
                </a:cxn>
                <a:cxn ang="0">
                  <a:pos x="679" y="634"/>
                </a:cxn>
                <a:cxn ang="0">
                  <a:pos x="740" y="628"/>
                </a:cxn>
                <a:cxn ang="0">
                  <a:pos x="801" y="617"/>
                </a:cxn>
                <a:cxn ang="0">
                  <a:pos x="859" y="603"/>
                </a:cxn>
                <a:cxn ang="0">
                  <a:pos x="917" y="585"/>
                </a:cxn>
                <a:cxn ang="0">
                  <a:pos x="974" y="561"/>
                </a:cxn>
                <a:cxn ang="0">
                  <a:pos x="1029" y="534"/>
                </a:cxn>
                <a:cxn ang="0">
                  <a:pos x="795" y="398"/>
                </a:cxn>
                <a:cxn ang="0">
                  <a:pos x="792" y="161"/>
                </a:cxn>
              </a:cxnLst>
              <a:rect l="0" t="0" r="r" b="b"/>
              <a:pathLst>
                <a:path w="1030" h="637">
                  <a:moveTo>
                    <a:pt x="792" y="161"/>
                  </a:moveTo>
                  <a:lnTo>
                    <a:pt x="753" y="175"/>
                  </a:lnTo>
                  <a:lnTo>
                    <a:pt x="712" y="187"/>
                  </a:lnTo>
                  <a:lnTo>
                    <a:pt x="670" y="193"/>
                  </a:lnTo>
                  <a:lnTo>
                    <a:pt x="628" y="196"/>
                  </a:lnTo>
                  <a:lnTo>
                    <a:pt x="586" y="194"/>
                  </a:lnTo>
                  <a:lnTo>
                    <a:pt x="544" y="188"/>
                  </a:lnTo>
                  <a:lnTo>
                    <a:pt x="502" y="179"/>
                  </a:lnTo>
                  <a:lnTo>
                    <a:pt x="462" y="166"/>
                  </a:lnTo>
                  <a:lnTo>
                    <a:pt x="424" y="148"/>
                  </a:lnTo>
                  <a:lnTo>
                    <a:pt x="388" y="127"/>
                  </a:lnTo>
                  <a:lnTo>
                    <a:pt x="493" y="0"/>
                  </a:lnTo>
                  <a:lnTo>
                    <a:pt x="73" y="152"/>
                  </a:lnTo>
                  <a:lnTo>
                    <a:pt x="31" y="403"/>
                  </a:lnTo>
                  <a:lnTo>
                    <a:pt x="33" y="405"/>
                  </a:lnTo>
                  <a:lnTo>
                    <a:pt x="0" y="588"/>
                  </a:lnTo>
                  <a:lnTo>
                    <a:pt x="104" y="463"/>
                  </a:lnTo>
                  <a:lnTo>
                    <a:pt x="155" y="498"/>
                  </a:lnTo>
                  <a:lnTo>
                    <a:pt x="208" y="530"/>
                  </a:lnTo>
                  <a:lnTo>
                    <a:pt x="262" y="557"/>
                  </a:lnTo>
                  <a:lnTo>
                    <a:pt x="319" y="580"/>
                  </a:lnTo>
                  <a:lnTo>
                    <a:pt x="377" y="600"/>
                  </a:lnTo>
                  <a:lnTo>
                    <a:pt x="435" y="615"/>
                  </a:lnTo>
                  <a:lnTo>
                    <a:pt x="496" y="627"/>
                  </a:lnTo>
                  <a:lnTo>
                    <a:pt x="557" y="634"/>
                  </a:lnTo>
                  <a:lnTo>
                    <a:pt x="618" y="636"/>
                  </a:lnTo>
                  <a:lnTo>
                    <a:pt x="679" y="634"/>
                  </a:lnTo>
                  <a:lnTo>
                    <a:pt x="740" y="628"/>
                  </a:lnTo>
                  <a:lnTo>
                    <a:pt x="801" y="617"/>
                  </a:lnTo>
                  <a:lnTo>
                    <a:pt x="859" y="603"/>
                  </a:lnTo>
                  <a:lnTo>
                    <a:pt x="917" y="585"/>
                  </a:lnTo>
                  <a:lnTo>
                    <a:pt x="974" y="561"/>
                  </a:lnTo>
                  <a:lnTo>
                    <a:pt x="1029" y="534"/>
                  </a:lnTo>
                  <a:lnTo>
                    <a:pt x="795" y="398"/>
                  </a:lnTo>
                  <a:lnTo>
                    <a:pt x="792" y="161"/>
                  </a:lnTo>
                </a:path>
              </a:pathLst>
            </a:custGeom>
            <a:solidFill>
              <a:srgbClr val="92D050"/>
            </a:solidFill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Freeform 8"/>
            <p:cNvSpPr/>
            <p:nvPr/>
          </p:nvSpPr>
          <p:spPr bwMode="blackWhite">
            <a:xfrm>
              <a:off x="2157" y="2422"/>
              <a:ext cx="697" cy="971"/>
            </a:xfrm>
            <a:custGeom>
              <a:avLst/>
              <a:gdLst/>
              <a:ahLst/>
              <a:cxnLst>
                <a:cxn ang="0">
                  <a:pos x="648" y="639"/>
                </a:cxn>
                <a:cxn ang="0">
                  <a:pos x="621" y="603"/>
                </a:cxn>
                <a:cxn ang="0">
                  <a:pos x="599" y="563"/>
                </a:cxn>
                <a:cxn ang="0">
                  <a:pos x="580" y="522"/>
                </a:cxn>
                <a:cxn ang="0">
                  <a:pos x="566" y="480"/>
                </a:cxn>
                <a:cxn ang="0">
                  <a:pos x="556" y="436"/>
                </a:cxn>
                <a:cxn ang="0">
                  <a:pos x="551" y="392"/>
                </a:cxn>
                <a:cxn ang="0">
                  <a:pos x="550" y="347"/>
                </a:cxn>
                <a:cxn ang="0">
                  <a:pos x="554" y="302"/>
                </a:cxn>
                <a:cxn ang="0">
                  <a:pos x="696" y="368"/>
                </a:cxn>
                <a:cxn ang="0">
                  <a:pos x="445" y="0"/>
                </a:cxn>
                <a:cxn ang="0">
                  <a:pos x="0" y="44"/>
                </a:cxn>
                <a:cxn ang="0">
                  <a:pos x="148" y="113"/>
                </a:cxn>
                <a:cxn ang="0">
                  <a:pos x="133" y="173"/>
                </a:cxn>
                <a:cxn ang="0">
                  <a:pos x="121" y="233"/>
                </a:cxn>
                <a:cxn ang="0">
                  <a:pos x="116" y="295"/>
                </a:cxn>
                <a:cxn ang="0">
                  <a:pos x="112" y="357"/>
                </a:cxn>
                <a:cxn ang="0">
                  <a:pos x="114" y="418"/>
                </a:cxn>
                <a:cxn ang="0">
                  <a:pos x="120" y="479"/>
                </a:cxn>
                <a:cxn ang="0">
                  <a:pos x="131" y="540"/>
                </a:cxn>
                <a:cxn ang="0">
                  <a:pos x="145" y="599"/>
                </a:cxn>
                <a:cxn ang="0">
                  <a:pos x="163" y="659"/>
                </a:cxn>
                <a:cxn ang="0">
                  <a:pos x="187" y="716"/>
                </a:cxn>
                <a:cxn ang="0">
                  <a:pos x="214" y="771"/>
                </a:cxn>
                <a:cxn ang="0">
                  <a:pos x="244" y="825"/>
                </a:cxn>
                <a:cxn ang="0">
                  <a:pos x="278" y="876"/>
                </a:cxn>
                <a:cxn ang="0">
                  <a:pos x="316" y="925"/>
                </a:cxn>
                <a:cxn ang="0">
                  <a:pos x="357" y="970"/>
                </a:cxn>
                <a:cxn ang="0">
                  <a:pos x="399" y="730"/>
                </a:cxn>
                <a:cxn ang="0">
                  <a:pos x="648" y="639"/>
                </a:cxn>
              </a:cxnLst>
              <a:rect l="0" t="0" r="r" b="b"/>
              <a:pathLst>
                <a:path w="697" h="971">
                  <a:moveTo>
                    <a:pt x="648" y="639"/>
                  </a:moveTo>
                  <a:lnTo>
                    <a:pt x="621" y="603"/>
                  </a:lnTo>
                  <a:lnTo>
                    <a:pt x="599" y="563"/>
                  </a:lnTo>
                  <a:lnTo>
                    <a:pt x="580" y="522"/>
                  </a:lnTo>
                  <a:lnTo>
                    <a:pt x="566" y="480"/>
                  </a:lnTo>
                  <a:lnTo>
                    <a:pt x="556" y="436"/>
                  </a:lnTo>
                  <a:lnTo>
                    <a:pt x="551" y="392"/>
                  </a:lnTo>
                  <a:lnTo>
                    <a:pt x="550" y="347"/>
                  </a:lnTo>
                  <a:lnTo>
                    <a:pt x="554" y="302"/>
                  </a:lnTo>
                  <a:lnTo>
                    <a:pt x="696" y="368"/>
                  </a:lnTo>
                  <a:lnTo>
                    <a:pt x="445" y="0"/>
                  </a:lnTo>
                  <a:lnTo>
                    <a:pt x="0" y="44"/>
                  </a:lnTo>
                  <a:lnTo>
                    <a:pt x="148" y="113"/>
                  </a:lnTo>
                  <a:lnTo>
                    <a:pt x="133" y="173"/>
                  </a:lnTo>
                  <a:lnTo>
                    <a:pt x="121" y="233"/>
                  </a:lnTo>
                  <a:lnTo>
                    <a:pt x="116" y="295"/>
                  </a:lnTo>
                  <a:lnTo>
                    <a:pt x="112" y="357"/>
                  </a:lnTo>
                  <a:lnTo>
                    <a:pt x="114" y="418"/>
                  </a:lnTo>
                  <a:lnTo>
                    <a:pt x="120" y="479"/>
                  </a:lnTo>
                  <a:lnTo>
                    <a:pt x="131" y="540"/>
                  </a:lnTo>
                  <a:lnTo>
                    <a:pt x="145" y="599"/>
                  </a:lnTo>
                  <a:lnTo>
                    <a:pt x="163" y="659"/>
                  </a:lnTo>
                  <a:lnTo>
                    <a:pt x="187" y="716"/>
                  </a:lnTo>
                  <a:lnTo>
                    <a:pt x="214" y="771"/>
                  </a:lnTo>
                  <a:lnTo>
                    <a:pt x="244" y="825"/>
                  </a:lnTo>
                  <a:lnTo>
                    <a:pt x="278" y="876"/>
                  </a:lnTo>
                  <a:lnTo>
                    <a:pt x="316" y="925"/>
                  </a:lnTo>
                  <a:lnTo>
                    <a:pt x="357" y="970"/>
                  </a:lnTo>
                  <a:lnTo>
                    <a:pt x="399" y="730"/>
                  </a:lnTo>
                  <a:lnTo>
                    <a:pt x="648" y="639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6196" name="Rectangle 9"/>
          <p:cNvSpPr/>
          <p:nvPr/>
        </p:nvSpPr>
        <p:spPr>
          <a:xfrm>
            <a:off x="2974975" y="5200650"/>
            <a:ext cx="877888" cy="554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1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激励和表扬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197" name="Rectangle 10"/>
          <p:cNvSpPr/>
          <p:nvPr/>
        </p:nvSpPr>
        <p:spPr>
          <a:xfrm>
            <a:off x="2644775" y="2514600"/>
            <a:ext cx="879475" cy="554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1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尊重和信任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198" name="Rectangle 11"/>
          <p:cNvSpPr/>
          <p:nvPr/>
        </p:nvSpPr>
        <p:spPr>
          <a:xfrm>
            <a:off x="4456113" y="2657475"/>
            <a:ext cx="1090612" cy="554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1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理解和体谅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199" name="Rectangle 12"/>
          <p:cNvSpPr/>
          <p:nvPr/>
        </p:nvSpPr>
        <p:spPr>
          <a:xfrm>
            <a:off x="4827588" y="4567238"/>
            <a:ext cx="877887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1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关心和体贴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200" name="Rectangle 13"/>
          <p:cNvSpPr/>
          <p:nvPr/>
        </p:nvSpPr>
        <p:spPr>
          <a:xfrm>
            <a:off x="1760538" y="3843338"/>
            <a:ext cx="877887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1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合理和恰当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201" name="矩形 15"/>
          <p:cNvSpPr/>
          <p:nvPr/>
        </p:nvSpPr>
        <p:spPr>
          <a:xfrm>
            <a:off x="3319463" y="3465513"/>
            <a:ext cx="1325562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以人为本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横卷形 24"/>
          <p:cNvSpPr/>
          <p:nvPr/>
        </p:nvSpPr>
        <p:spPr>
          <a:xfrm>
            <a:off x="6097588" y="4667250"/>
            <a:ext cx="2749550" cy="1527175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以人为本，是企业管理的基本理念，也是班组管理文化的核心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班组管理文化的核心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任意多边形 1"/>
          <p:cNvSpPr/>
          <p:nvPr userDrawn="1">
            <p:custDataLst>
              <p:tags r:id="rId1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 userDrawn="1">
            <p:custDataLst>
              <p:tags r:id="rId2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灯片编号占位符 1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>
              <a:spcBef>
                <a:spcPct val="0"/>
              </a:spcBef>
              <a:buNone/>
            </a:pPr>
            <a:fld id="{9A0DB2DC-4C9A-4742-B13C-FB6460FD3503}" type="slidenum">
              <a:rPr lang="en-US" altLang="zh-CN" sz="1000" dirty="0">
                <a:ea typeface="黑体" panose="02010609060101010101" pitchFamily="49" charset="-122"/>
              </a:rPr>
            </a:fld>
            <a:endParaRPr lang="en-US" altLang="zh-CN" sz="1000" dirty="0">
              <a:ea typeface="黑体" panose="02010609060101010101" pitchFamily="49" charset="-122"/>
            </a:endParaRPr>
          </a:p>
        </p:txBody>
      </p:sp>
      <p:sp>
        <p:nvSpPr>
          <p:cNvPr id="137219" name="Rectangle 3"/>
          <p:cNvSpPr>
            <a:spLocks noGrp="1"/>
          </p:cNvSpPr>
          <p:nvPr>
            <p:ph idx="1" hasCustomPrompt="1"/>
          </p:nvPr>
        </p:nvSpPr>
        <p:spPr>
          <a:xfrm>
            <a:off x="379413" y="1341438"/>
            <a:ext cx="8458200" cy="5135562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charset="0"/>
              <a:buChar char="l"/>
            </a:pP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5000"/>
              </a:lnSpc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关心员工心理健康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5000"/>
              </a:lnSpc>
              <a:buFont typeface="Wingdings" panose="05000000000000000000" charset="0"/>
              <a:buChar char="l"/>
            </a:pP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05000"/>
              </a:lnSpc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通过了解职工在工作中的心理压力、心理感受，有效地缓解其压力，保证其心情舒畅地进行工作，称之为职工心理健康管理。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05000"/>
              </a:lnSpc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班组长应把职工心理健康管理放在重要位置。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05000"/>
              </a:lnSpc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一名好的管理者，不但要善于经营，还应是半个心理学工作者。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班组管理的重点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灯片编号占位符 1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>
              <a:spcBef>
                <a:spcPct val="0"/>
              </a:spcBef>
              <a:buNone/>
            </a:pPr>
            <a:fld id="{9A0DB2DC-4C9A-4742-B13C-FB6460FD3503}" type="slidenum">
              <a:rPr lang="en-US" altLang="zh-CN" sz="1000" dirty="0">
                <a:ea typeface="黑体" panose="02010609060101010101" pitchFamily="49" charset="-122"/>
              </a:rPr>
            </a:fld>
            <a:endParaRPr lang="en-US" altLang="zh-CN" sz="1000" dirty="0">
              <a:ea typeface="黑体" panose="02010609060101010101" pitchFamily="49" charset="-122"/>
            </a:endParaRPr>
          </a:p>
        </p:txBody>
      </p:sp>
      <p:sp>
        <p:nvSpPr>
          <p:cNvPr id="139267" name="Rectangle 3"/>
          <p:cNvSpPr>
            <a:spLocks noGrp="1"/>
          </p:cNvSpPr>
          <p:nvPr>
            <p:ph idx="1" hasCustomPrompt="1"/>
          </p:nvPr>
        </p:nvSpPr>
        <p:spPr>
          <a:xfrm>
            <a:off x="597218" y="1398588"/>
            <a:ext cx="8229600" cy="4525962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关心员工生活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1" hangingPunct="1">
              <a:buFont typeface="Wingdings" panose="05000000000000000000" charset="0"/>
              <a:buNone/>
            </a:pPr>
            <a:endParaRPr lang="zh-CN" altLang="en-US" sz="2800" dirty="0">
              <a:solidFill>
                <a:srgbClr val="A878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eaLnBrk="1" hangingPunct="1"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八小时工作外，班组长还得时时关心员工的生活，特别是某些看似不起眼的小问题，更能打动员工；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eaLnBrk="1" hangingPunct="1"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班组长关心员工生活，员工就会关心班组发展；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eaLnBrk="1" hangingPunct="1"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关心员工的生活是情感管理的重要内容，某些时候比制度管理更为有效。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eaLnBrk="1" hangingPunct="1">
              <a:buFont typeface="Wingdings" panose="05000000000000000000" charset="0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要了解员工的背景、简历、知识结构、经验、工作能力、兴趣爱好以及性格等等，掌握员工的基本情况。能够深入到员工的内心世界中，知道其工作的热诚、待人的诚意、是否具有正义感等。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eaLnBrk="1" hangingPunct="1">
              <a:buFont typeface="Wingdings" panose="05000000000000000000" charset="0"/>
              <a:buChar char="l"/>
            </a:pP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1" eaLnBrk="1" hangingPunct="1">
              <a:buFont typeface="Wingdings" panose="05000000000000000000" charset="0"/>
              <a:buChar char="l"/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buNone/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班组管理的重点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灯片编号占位符 1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914400">
              <a:spcBef>
                <a:spcPct val="0"/>
              </a:spcBef>
              <a:buNone/>
            </a:pPr>
            <a:fld id="{9A0DB2DC-4C9A-4742-B13C-FB6460FD3503}" type="slidenum">
              <a:rPr lang="en-US" altLang="zh-CN" sz="1000" dirty="0">
                <a:ea typeface="黑体" panose="02010609060101010101" pitchFamily="49" charset="-122"/>
              </a:rPr>
            </a:fld>
            <a:endParaRPr lang="en-US" altLang="zh-CN" sz="1000" dirty="0">
              <a:ea typeface="黑体" panose="02010609060101010101" pitchFamily="49" charset="-122"/>
            </a:endParaRPr>
          </a:p>
        </p:txBody>
      </p:sp>
      <p:sp>
        <p:nvSpPr>
          <p:cNvPr id="140291" name="Rectangle 3"/>
          <p:cNvSpPr>
            <a:spLocks noGrp="1"/>
          </p:cNvSpPr>
          <p:nvPr>
            <p:ph idx="1" hasCustomPrompt="1"/>
          </p:nvPr>
        </p:nvSpPr>
        <p:spPr>
          <a:xfrm>
            <a:off x="304800" y="1268413"/>
            <a:ext cx="8839200" cy="5208587"/>
          </a:xfrm>
        </p:spPr>
        <p:txBody>
          <a:bodyPr vert="horz" wrap="square" lIns="91440" tIns="45720" rIns="91440" bIns="45720" anchor="t"/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看到员工做得好，立即表扬，感谢他为班组做得贡献；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当员工工作取得成绩时，班长向员工道贺；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帮助员工做一件他最不愿意做的事；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请领导像你的员工表示感谢；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告诉其他员工，你对某个员工的工作很满意；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讨论员工的想法和建议时，首先对这个建议予以适当的肯定；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写工作报告或总结时，要提到执行工作的员工姓名，不埋没员工的功劳；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替员工承担过失；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班组内部“排行榜”；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常用的激励方法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圆角矩形 2"/>
          <p:cNvSpPr/>
          <p:nvPr/>
        </p:nvSpPr>
        <p:spPr>
          <a:xfrm>
            <a:off x="1733550" y="4873625"/>
            <a:ext cx="1774825" cy="498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1315" name="圆角矩形 1"/>
          <p:cNvSpPr/>
          <p:nvPr/>
        </p:nvSpPr>
        <p:spPr>
          <a:xfrm>
            <a:off x="1717675" y="2492375"/>
            <a:ext cx="17748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1317" name="Text Box 4"/>
          <p:cNvSpPr/>
          <p:nvPr/>
        </p:nvSpPr>
        <p:spPr>
          <a:xfrm>
            <a:off x="539750" y="1679575"/>
            <a:ext cx="64087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执行规章制度的原则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366" name="Rectangle 3"/>
          <p:cNvSpPr/>
          <p:nvPr/>
        </p:nvSpPr>
        <p:spPr>
          <a:xfrm>
            <a:off x="1752600" y="2492375"/>
            <a:ext cx="7056438" cy="23320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lvl="0" defTabSz="91440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●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宽严相济：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defTabSz="91440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  千万不要让员工认为是一种摆设，没有权威性，要先小人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后君子，一定要说在前面。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       奖惩分明，形成良好的习惯，培养员工高尚的素养。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367" name="矩形 7"/>
          <p:cNvSpPr/>
          <p:nvPr/>
        </p:nvSpPr>
        <p:spPr>
          <a:xfrm>
            <a:off x="1733550" y="4824413"/>
            <a:ext cx="5734050" cy="969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●对事不对人：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一视同仁，产生炉火效应。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班组长管理浅谈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任意多边形 1"/>
          <p:cNvSpPr/>
          <p:nvPr userDrawn="1">
            <p:custDataLst>
              <p:tags r:id="rId1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 userDrawn="1">
            <p:custDataLst>
              <p:tags r:id="rId2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ldLvl="0"/>
      <p:bldP spid="15367" grpId="0" bldLvl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Arc 4"/>
          <p:cNvSpPr/>
          <p:nvPr/>
        </p:nvSpPr>
        <p:spPr>
          <a:xfrm flipH="1" flipV="1">
            <a:off x="900113" y="2216150"/>
            <a:ext cx="2014537" cy="2374900"/>
          </a:xfrm>
          <a:custGeom>
            <a:avLst/>
            <a:gdLst>
              <a:gd name="txL" fmla="*/ 0 w 21600"/>
              <a:gd name="txT" fmla="*/ 0 h 37708"/>
              <a:gd name="txR" fmla="*/ 21600 w 21600"/>
              <a:gd name="txB" fmla="*/ 37708 h 37708"/>
            </a:gdLst>
            <a:ahLst/>
            <a:cxnLst>
              <a:cxn ang="0">
                <a:pos x="65534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0" y="65534"/>
              </a:cxn>
              <a:cxn ang="0">
                <a:pos x="65534" y="0"/>
              </a:cxn>
            </a:cxnLst>
            <a:rect l="txL" t="txT" r="txR" b="txB"/>
            <a:pathLst>
              <a:path w="21600" h="37708">
                <a:moveTo>
                  <a:pt x="13604" y="0"/>
                </a:moveTo>
                <a:cubicBezTo>
                  <a:pt x="18662" y="4101"/>
                  <a:pt x="21600" y="10265"/>
                  <a:pt x="21600" y="16777"/>
                </a:cubicBezTo>
                <a:cubicBezTo>
                  <a:pt x="21600" y="26651"/>
                  <a:pt x="14903" y="35268"/>
                  <a:pt x="5334" y="37707"/>
                </a:cubicBezTo>
              </a:path>
              <a:path w="21600" h="37708">
                <a:moveTo>
                  <a:pt x="13604" y="0"/>
                </a:moveTo>
                <a:cubicBezTo>
                  <a:pt x="18662" y="4101"/>
                  <a:pt x="21600" y="10265"/>
                  <a:pt x="21600" y="16777"/>
                </a:cubicBezTo>
                <a:cubicBezTo>
                  <a:pt x="21600" y="26651"/>
                  <a:pt x="14903" y="35268"/>
                  <a:pt x="5334" y="37707"/>
                </a:cubicBezTo>
                <a:lnTo>
                  <a:pt x="0" y="16777"/>
                </a:lnTo>
                <a:lnTo>
                  <a:pt x="13604" y="0"/>
                </a:lnTo>
                <a:close/>
              </a:path>
            </a:pathLst>
          </a:custGeom>
          <a:noFill/>
          <a:ln w="57150" cap="flat" cmpd="sng">
            <a:solidFill>
              <a:srgbClr val="FFCC00">
                <a:alpha val="100000"/>
              </a:srgbClr>
            </a:solidFill>
            <a:prstDash val="sysDot"/>
            <a:miter lim="800000"/>
            <a:headEnd type="triangl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2340" name="Arc 5"/>
          <p:cNvSpPr/>
          <p:nvPr/>
        </p:nvSpPr>
        <p:spPr>
          <a:xfrm flipV="1">
            <a:off x="6092825" y="2155825"/>
            <a:ext cx="1863725" cy="2373313"/>
          </a:xfrm>
          <a:custGeom>
            <a:avLst/>
            <a:gdLst>
              <a:gd name="txL" fmla="*/ 0 w 21600"/>
              <a:gd name="txT" fmla="*/ 0 h 37708"/>
              <a:gd name="txR" fmla="*/ 21600 w 21600"/>
              <a:gd name="txB" fmla="*/ 37708 h 37708"/>
            </a:gdLst>
            <a:ahLst/>
            <a:cxnLst>
              <a:cxn ang="0">
                <a:pos x="65534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0" y="65534"/>
              </a:cxn>
              <a:cxn ang="0">
                <a:pos x="65534" y="0"/>
              </a:cxn>
            </a:cxnLst>
            <a:rect l="txL" t="txT" r="txR" b="txB"/>
            <a:pathLst>
              <a:path w="21600" h="37708">
                <a:moveTo>
                  <a:pt x="13604" y="0"/>
                </a:moveTo>
                <a:cubicBezTo>
                  <a:pt x="18662" y="4101"/>
                  <a:pt x="21600" y="10265"/>
                  <a:pt x="21600" y="16777"/>
                </a:cubicBezTo>
                <a:cubicBezTo>
                  <a:pt x="21600" y="26651"/>
                  <a:pt x="14903" y="35268"/>
                  <a:pt x="5334" y="37707"/>
                </a:cubicBezTo>
              </a:path>
              <a:path w="21600" h="37708">
                <a:moveTo>
                  <a:pt x="13604" y="0"/>
                </a:moveTo>
                <a:cubicBezTo>
                  <a:pt x="18662" y="4101"/>
                  <a:pt x="21600" y="10265"/>
                  <a:pt x="21600" y="16777"/>
                </a:cubicBezTo>
                <a:cubicBezTo>
                  <a:pt x="21600" y="26651"/>
                  <a:pt x="14903" y="35268"/>
                  <a:pt x="5334" y="37707"/>
                </a:cubicBezTo>
                <a:lnTo>
                  <a:pt x="0" y="16777"/>
                </a:lnTo>
                <a:lnTo>
                  <a:pt x="13604" y="0"/>
                </a:lnTo>
                <a:close/>
              </a:path>
            </a:pathLst>
          </a:custGeom>
          <a:noFill/>
          <a:ln w="57150" cap="flat" cmpd="sng">
            <a:solidFill>
              <a:srgbClr val="FFCC00">
                <a:alpha val="100000"/>
              </a:srgbClr>
            </a:solidFill>
            <a:prstDash val="sysDot"/>
            <a:miter lim="800000"/>
            <a:headEnd type="triangl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341" name="AutoShape 6"/>
          <p:cNvSpPr/>
          <p:nvPr/>
        </p:nvSpPr>
        <p:spPr>
          <a:xfrm flipV="1">
            <a:off x="1427163" y="2630488"/>
            <a:ext cx="6107112" cy="1857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032" y="21600"/>
                </a:lnTo>
                <a:lnTo>
                  <a:pt x="1956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5CE4">
                  <a:alpha val="100000"/>
                </a:srgbClr>
              </a:gs>
              <a:gs pos="100000">
                <a:srgbClr val="4D4D4D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342" name="AutoShape 7"/>
          <p:cNvSpPr/>
          <p:nvPr/>
        </p:nvSpPr>
        <p:spPr>
          <a:xfrm rot="-10800000" flipV="1">
            <a:off x="1465263" y="2593975"/>
            <a:ext cx="6038850" cy="5556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218" y="21600"/>
                </a:lnTo>
                <a:lnTo>
                  <a:pt x="1938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24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343" name="AutoShape 8"/>
          <p:cNvSpPr/>
          <p:nvPr/>
        </p:nvSpPr>
        <p:spPr>
          <a:xfrm rot="10800000">
            <a:off x="1465263" y="1844675"/>
            <a:ext cx="6038850" cy="7477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943" y="21600"/>
                </a:lnTo>
                <a:lnTo>
                  <a:pt x="2065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366CC">
                  <a:alpha val="100000"/>
                </a:srgbClr>
              </a:gs>
              <a:gs pos="100000">
                <a:srgbClr val="004240">
                  <a:alpha val="100000"/>
                </a:srgbClr>
              </a:gs>
            </a:gsLst>
            <a:path path="rect">
              <a:fillToRect l="100000" t="100000"/>
            </a:path>
            <a:tileRect/>
          </a:gradFill>
          <a:ln w="12700" cap="flat" cmpd="sng">
            <a:solidFill>
              <a:srgbClr val="002A29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344" name="Rectangle 9"/>
          <p:cNvSpPr/>
          <p:nvPr/>
        </p:nvSpPr>
        <p:spPr>
          <a:xfrm>
            <a:off x="2239963" y="1955800"/>
            <a:ext cx="48209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3班组长的安全角色定位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2345" name="Picture 10" descr="bull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9138" y="2076450"/>
            <a:ext cx="265112" cy="26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2346" name="AutoShape 11"/>
          <p:cNvSpPr/>
          <p:nvPr/>
        </p:nvSpPr>
        <p:spPr>
          <a:xfrm rot="10800000">
            <a:off x="1677988" y="1870075"/>
            <a:ext cx="5619750" cy="18415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43" y="21600"/>
                </a:lnTo>
                <a:lnTo>
                  <a:pt x="2135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4240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347" name="AutoShape 12"/>
          <p:cNvSpPr/>
          <p:nvPr/>
        </p:nvSpPr>
        <p:spPr>
          <a:xfrm flipV="1">
            <a:off x="1865313" y="5305425"/>
            <a:ext cx="2359025" cy="1397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032" y="21600"/>
                </a:lnTo>
                <a:lnTo>
                  <a:pt x="1956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5CE4">
                  <a:alpha val="100000"/>
                </a:srgbClr>
              </a:gs>
              <a:gs pos="100000">
                <a:srgbClr val="4D4D4D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348" name="AutoShape 13"/>
          <p:cNvSpPr/>
          <p:nvPr/>
        </p:nvSpPr>
        <p:spPr>
          <a:xfrm rot="-10800000" flipV="1">
            <a:off x="1879600" y="5195888"/>
            <a:ext cx="2332038" cy="11747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218" y="21600"/>
                </a:lnTo>
                <a:lnTo>
                  <a:pt x="1938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1030D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349" name="AutoShape 14"/>
          <p:cNvSpPr/>
          <p:nvPr/>
        </p:nvSpPr>
        <p:spPr>
          <a:xfrm rot="10800000">
            <a:off x="1879600" y="3629025"/>
            <a:ext cx="2332038" cy="1563688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943" y="21600"/>
                </a:lnTo>
                <a:lnTo>
                  <a:pt x="2065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41206E">
                  <a:alpha val="100000"/>
                </a:srgbClr>
              </a:gs>
              <a:gs pos="100000">
                <a:srgbClr val="4D4D4D">
                  <a:alpha val="100000"/>
                </a:srgbClr>
              </a:gs>
            </a:gsLst>
            <a:path path="rect">
              <a:fillToRect l="100000" t="100000"/>
            </a:path>
            <a:tileRect/>
          </a:gradFill>
          <a:ln w="12700" cap="flat" cmpd="sng">
            <a:solidFill>
              <a:srgbClr val="002A29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350" name="AutoShape 15"/>
          <p:cNvSpPr/>
          <p:nvPr/>
        </p:nvSpPr>
        <p:spPr>
          <a:xfrm rot="10800000">
            <a:off x="1978025" y="3648075"/>
            <a:ext cx="2128838" cy="38576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63" y="21600"/>
                </a:lnTo>
                <a:lnTo>
                  <a:pt x="2143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4240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351" name="AutoShape 16"/>
          <p:cNvSpPr/>
          <p:nvPr/>
        </p:nvSpPr>
        <p:spPr>
          <a:xfrm flipV="1">
            <a:off x="4710113" y="5305425"/>
            <a:ext cx="2360612" cy="1397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032" y="21600"/>
                </a:lnTo>
                <a:lnTo>
                  <a:pt x="1956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5CE4">
                  <a:alpha val="100000"/>
                </a:srgbClr>
              </a:gs>
              <a:gs pos="100000">
                <a:srgbClr val="4D4D4D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352" name="AutoShape 17"/>
          <p:cNvSpPr/>
          <p:nvPr/>
        </p:nvSpPr>
        <p:spPr>
          <a:xfrm rot="-10800000" flipV="1">
            <a:off x="4725988" y="5195888"/>
            <a:ext cx="2332037" cy="11747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218" y="21600"/>
                </a:lnTo>
                <a:lnTo>
                  <a:pt x="1938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1030D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353" name="AutoShape 18"/>
          <p:cNvSpPr/>
          <p:nvPr/>
        </p:nvSpPr>
        <p:spPr>
          <a:xfrm rot="10800000">
            <a:off x="4725988" y="3629025"/>
            <a:ext cx="2332037" cy="1563688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943" y="21600"/>
                </a:lnTo>
                <a:lnTo>
                  <a:pt x="2065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41206E">
                  <a:alpha val="100000"/>
                </a:srgbClr>
              </a:gs>
              <a:gs pos="100000">
                <a:srgbClr val="4D4D4D">
                  <a:alpha val="100000"/>
                </a:srgbClr>
              </a:gs>
            </a:gsLst>
            <a:path path="rect">
              <a:fillToRect l="100000" t="100000"/>
            </a:path>
            <a:tileRect/>
          </a:gradFill>
          <a:ln w="12700" cap="flat" cmpd="sng">
            <a:solidFill>
              <a:srgbClr val="002A29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354" name="AutoShape 19"/>
          <p:cNvSpPr/>
          <p:nvPr/>
        </p:nvSpPr>
        <p:spPr>
          <a:xfrm rot="10800000">
            <a:off x="4824413" y="3648075"/>
            <a:ext cx="2130425" cy="38576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65534" y="65534"/>
              </a:cxn>
              <a:cxn ang="0">
                <a:pos x="65534" y="65534"/>
              </a:cxn>
              <a:cxn ang="0">
                <a:pos x="65534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63" y="21600"/>
                </a:lnTo>
                <a:lnTo>
                  <a:pt x="2143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4240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355" name="Rectangle 20"/>
          <p:cNvSpPr/>
          <p:nvPr/>
        </p:nvSpPr>
        <p:spPr>
          <a:xfrm>
            <a:off x="2119154" y="4116388"/>
            <a:ext cx="1859280" cy="4298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algn="ctr" defTabSz="914400" eaLnBrk="1" latinLnBrk="1" hangingPunct="1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了解上级期望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356" name="Rectangle 21"/>
          <p:cNvSpPr/>
          <p:nvPr/>
        </p:nvSpPr>
        <p:spPr>
          <a:xfrm>
            <a:off x="5014913" y="3911600"/>
            <a:ext cx="18592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了解班组成员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对自己的期望 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班组长安全角色认知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任意多边形 1"/>
          <p:cNvSpPr/>
          <p:nvPr userDrawn="1">
            <p:custDataLst>
              <p:tags r:id="rId2"/>
            </p:custDataLst>
          </p:nvPr>
        </p:nvSpPr>
        <p:spPr>
          <a:xfrm>
            <a:off x="463760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 userDrawn="1">
            <p:custDataLst>
              <p:tags r:id="rId3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AutoShape 4"/>
          <p:cNvSpPr/>
          <p:nvPr/>
        </p:nvSpPr>
        <p:spPr>
          <a:xfrm>
            <a:off x="1189038" y="2420938"/>
            <a:ext cx="7127875" cy="3960812"/>
          </a:xfrm>
          <a:prstGeom prst="roundRect">
            <a:avLst>
              <a:gd name="adj" fmla="val 4815"/>
            </a:avLst>
          </a:prstGeom>
          <a:solidFill>
            <a:srgbClr val="153133">
              <a:alpha val="29019"/>
            </a:srgbClr>
          </a:solidFill>
          <a:ln w="9525">
            <a:noFill/>
          </a:ln>
        </p:spPr>
        <p:txBody>
          <a:bodyPr wrap="none" lIns="87313" tIns="44450" rIns="87313" bIns="4445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3364" name="AutoShape 5"/>
          <p:cNvSpPr/>
          <p:nvPr/>
        </p:nvSpPr>
        <p:spPr>
          <a:xfrm>
            <a:off x="1801813" y="4057650"/>
            <a:ext cx="6005512" cy="671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algn="ctr" defTabSz="914400" eaLnBrk="1" latinLnBrk="1" hangingPunct="1">
              <a:spcBef>
                <a:spcPct val="0"/>
              </a:spcBef>
              <a:buNone/>
            </a:pPr>
            <a:endParaRPr lang="zh-CN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sym typeface="Gulim" panose="020B0600000101010101" pitchFamily="34" charset="-127"/>
            </a:endParaRPr>
          </a:p>
        </p:txBody>
      </p:sp>
      <p:sp>
        <p:nvSpPr>
          <p:cNvPr id="143365" name="AutoShape 6"/>
          <p:cNvSpPr/>
          <p:nvPr/>
        </p:nvSpPr>
        <p:spPr>
          <a:xfrm>
            <a:off x="1801813" y="5276850"/>
            <a:ext cx="6005512" cy="6699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algn="ctr" defTabSz="914400" eaLnBrk="1" latinLnBrk="1" hangingPunct="1">
              <a:spcBef>
                <a:spcPct val="0"/>
              </a:spcBef>
              <a:buNone/>
            </a:pPr>
            <a:endParaRPr lang="zh-CN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sym typeface="Gulim" panose="020B0600000101010101" pitchFamily="34" charset="-127"/>
            </a:endParaRPr>
          </a:p>
        </p:txBody>
      </p:sp>
      <p:sp>
        <p:nvSpPr>
          <p:cNvPr id="143366" name="AutoShape 7"/>
          <p:cNvSpPr/>
          <p:nvPr/>
        </p:nvSpPr>
        <p:spPr>
          <a:xfrm>
            <a:off x="1801813" y="2840038"/>
            <a:ext cx="6005512" cy="6699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algn="ctr" defTabSz="914400" eaLnBrk="1" latinLnBrk="1" hangingPunct="1">
              <a:spcBef>
                <a:spcPct val="0"/>
              </a:spcBef>
              <a:buNone/>
            </a:pPr>
            <a:endParaRPr lang="zh-CN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sym typeface="Gulim" panose="020B0600000101010101" pitchFamily="34" charset="-127"/>
            </a:endParaRPr>
          </a:p>
        </p:txBody>
      </p:sp>
      <p:sp>
        <p:nvSpPr>
          <p:cNvPr id="143367" name="AutoShape 8"/>
          <p:cNvSpPr/>
          <p:nvPr/>
        </p:nvSpPr>
        <p:spPr>
          <a:xfrm>
            <a:off x="1801813" y="4057650"/>
            <a:ext cx="6005512" cy="6715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algn="ctr" defTabSz="914400" eaLnBrk="1" latinLnBrk="1" hangingPunct="1">
              <a:spcBef>
                <a:spcPct val="0"/>
              </a:spcBef>
              <a:buNone/>
            </a:pPr>
            <a:endParaRPr lang="zh-CN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sym typeface="Gulim" panose="020B0600000101010101" pitchFamily="34" charset="-127"/>
            </a:endParaRPr>
          </a:p>
        </p:txBody>
      </p:sp>
      <p:sp>
        <p:nvSpPr>
          <p:cNvPr id="143368" name="AutoShape 9"/>
          <p:cNvSpPr/>
          <p:nvPr/>
        </p:nvSpPr>
        <p:spPr>
          <a:xfrm>
            <a:off x="1801813" y="5276850"/>
            <a:ext cx="6005512" cy="6699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algn="ctr" defTabSz="914400" eaLnBrk="1" latinLnBrk="1" hangingPunct="1">
              <a:spcBef>
                <a:spcPct val="0"/>
              </a:spcBef>
              <a:buNone/>
            </a:pPr>
            <a:endParaRPr lang="zh-CN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sym typeface="Gulim" panose="020B0600000101010101" pitchFamily="34" charset="-127"/>
            </a:endParaRPr>
          </a:p>
        </p:txBody>
      </p:sp>
      <p:sp>
        <p:nvSpPr>
          <p:cNvPr id="143369" name="AutoShape 10"/>
          <p:cNvSpPr/>
          <p:nvPr/>
        </p:nvSpPr>
        <p:spPr>
          <a:xfrm>
            <a:off x="1801813" y="2840038"/>
            <a:ext cx="6005512" cy="6699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algn="ctr" defTabSz="914400" eaLnBrk="1" latinLnBrk="1" hangingPunct="1">
              <a:spcBef>
                <a:spcPct val="0"/>
              </a:spcBef>
              <a:buNone/>
            </a:pPr>
            <a:endParaRPr lang="zh-CN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sym typeface="Gulim" panose="020B0600000101010101" pitchFamily="34" charset="-127"/>
            </a:endParaRPr>
          </a:p>
        </p:txBody>
      </p:sp>
      <p:sp>
        <p:nvSpPr>
          <p:cNvPr id="143370" name="AutoShape 11"/>
          <p:cNvSpPr/>
          <p:nvPr/>
        </p:nvSpPr>
        <p:spPr>
          <a:xfrm rot="5400000">
            <a:off x="2555875" y="1941513"/>
            <a:ext cx="669925" cy="2573337"/>
          </a:xfrm>
          <a:prstGeom prst="flowChartManualInput">
            <a:avLst/>
          </a:prstGeom>
          <a:gradFill rotWithShape="1">
            <a:gsLst>
              <a:gs pos="0">
                <a:srgbClr val="000066"/>
              </a:gs>
              <a:gs pos="100000">
                <a:srgbClr val="4D4D4D"/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lIns="87313" tIns="44450" rIns="87313" bIns="4445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3371" name="AutoShape 12"/>
          <p:cNvSpPr/>
          <p:nvPr/>
        </p:nvSpPr>
        <p:spPr>
          <a:xfrm rot="5400000">
            <a:off x="2555875" y="3159125"/>
            <a:ext cx="669925" cy="2573338"/>
          </a:xfrm>
          <a:prstGeom prst="flowChartManualInput">
            <a:avLst/>
          </a:prstGeom>
          <a:gradFill rotWithShape="1">
            <a:gsLst>
              <a:gs pos="0">
                <a:srgbClr val="A50021"/>
              </a:gs>
              <a:gs pos="100000">
                <a:srgbClr val="4D4D4D"/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lIns="87313" tIns="44450" rIns="87313" bIns="4445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3372" name="AutoShape 13"/>
          <p:cNvSpPr/>
          <p:nvPr/>
        </p:nvSpPr>
        <p:spPr>
          <a:xfrm rot="5400000">
            <a:off x="2555875" y="4378325"/>
            <a:ext cx="669925" cy="2573338"/>
          </a:xfrm>
          <a:prstGeom prst="flowChartManualInput">
            <a:avLst/>
          </a:prstGeom>
          <a:gradFill rotWithShape="1">
            <a:gsLst>
              <a:gs pos="0">
                <a:srgbClr val="006699"/>
              </a:gs>
              <a:gs pos="100000">
                <a:srgbClr val="4D4D4D"/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lIns="87313" tIns="44450" rIns="87313" bIns="4445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3373" name="AutoShape 14"/>
          <p:cNvSpPr/>
          <p:nvPr/>
        </p:nvSpPr>
        <p:spPr>
          <a:xfrm>
            <a:off x="4305300" y="3071813"/>
            <a:ext cx="3276600" cy="268287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Y견고딕" pitchFamily="2" charset="-127"/>
              </a:rPr>
              <a:t>大局、沟通能力、执行力、匹配之源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Y견고딕" pitchFamily="2" charset="-127"/>
            </a:endParaRPr>
          </a:p>
        </p:txBody>
      </p:sp>
      <p:sp>
        <p:nvSpPr>
          <p:cNvPr id="143374" name="AutoShape 15"/>
          <p:cNvSpPr/>
          <p:nvPr/>
        </p:nvSpPr>
        <p:spPr>
          <a:xfrm>
            <a:off x="4316413" y="4281488"/>
            <a:ext cx="2871787" cy="27146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HY견고딕" pitchFamily="2" charset="-127"/>
              </a:rPr>
              <a:t>设备知识、操作知识、应急知识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HY견고딕" pitchFamily="2" charset="-127"/>
            </a:endParaRPr>
          </a:p>
        </p:txBody>
      </p:sp>
      <p:sp>
        <p:nvSpPr>
          <p:cNvPr id="143375" name="AutoShape 16"/>
          <p:cNvSpPr/>
          <p:nvPr/>
        </p:nvSpPr>
        <p:spPr>
          <a:xfrm>
            <a:off x="4305300" y="5521325"/>
            <a:ext cx="3073400" cy="2698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HY견고딕" pitchFamily="2" charset="-127"/>
              </a:rPr>
              <a:t>细节、创新、持续改进、追求卓越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HY견고딕" pitchFamily="2" charset="-127"/>
            </a:endParaRPr>
          </a:p>
        </p:txBody>
      </p:sp>
      <p:sp>
        <p:nvSpPr>
          <p:cNvPr id="143376" name="Rectangle 18"/>
          <p:cNvSpPr/>
          <p:nvPr/>
        </p:nvSpPr>
        <p:spPr>
          <a:xfrm>
            <a:off x="2000250" y="3070225"/>
            <a:ext cx="134461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lvl="0" defTabSz="914400" eaLnBrk="1" hangingPunct="1"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思想素质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lang="zh-CN" altLang="en-US" sz="2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3377" name="Rectangle 19"/>
          <p:cNvSpPr/>
          <p:nvPr/>
        </p:nvSpPr>
        <p:spPr>
          <a:xfrm>
            <a:off x="2000250" y="4279900"/>
            <a:ext cx="13970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lvl="0" defTabSz="914400" eaLnBrk="1" hangingPunct="1"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技术素质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3378" name="Rectangle 20"/>
          <p:cNvSpPr/>
          <p:nvPr/>
        </p:nvSpPr>
        <p:spPr>
          <a:xfrm>
            <a:off x="2000250" y="5513388"/>
            <a:ext cx="13970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lvl="0" defTabSz="914400" eaLnBrk="1" hangingPunct="1"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管理素质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43379" name="Group 19"/>
          <p:cNvGrpSpPr/>
          <p:nvPr/>
        </p:nvGrpSpPr>
        <p:grpSpPr>
          <a:xfrm>
            <a:off x="1406525" y="2708275"/>
            <a:ext cx="527050" cy="487363"/>
            <a:chOff x="0" y="0"/>
            <a:chExt cx="918" cy="918"/>
          </a:xfrm>
        </p:grpSpPr>
        <p:sp>
          <p:nvSpPr>
            <p:cNvPr id="143409" name="AutoShape 22"/>
            <p:cNvSpPr/>
            <p:nvPr/>
          </p:nvSpPr>
          <p:spPr>
            <a:xfrm>
              <a:off x="0" y="0"/>
              <a:ext cx="918" cy="918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003366"/>
                </a:gs>
                <a:gs pos="100000">
                  <a:srgbClr val="001A34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3410" name="Oval 23"/>
            <p:cNvSpPr/>
            <p:nvPr/>
          </p:nvSpPr>
          <p:spPr>
            <a:xfrm>
              <a:off x="159" y="159"/>
              <a:ext cx="600" cy="600"/>
            </a:xfrm>
            <a:prstGeom prst="ellipse">
              <a:avLst/>
            </a:prstGeom>
            <a:gradFill rotWithShape="1">
              <a:gsLst>
                <a:gs pos="0">
                  <a:srgbClr val="00182F"/>
                </a:gs>
                <a:gs pos="100000">
                  <a:srgbClr val="003366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43411" name="Group 22"/>
            <p:cNvGrpSpPr/>
            <p:nvPr/>
          </p:nvGrpSpPr>
          <p:grpSpPr>
            <a:xfrm>
              <a:off x="171" y="206"/>
              <a:ext cx="586" cy="500"/>
              <a:chOff x="0" y="0"/>
              <a:chExt cx="586" cy="500"/>
            </a:xfrm>
          </p:grpSpPr>
          <p:sp>
            <p:nvSpPr>
              <p:cNvPr id="143414" name="Oval 25"/>
              <p:cNvSpPr/>
              <p:nvPr/>
            </p:nvSpPr>
            <p:spPr>
              <a:xfrm rot="-2700000">
                <a:off x="40" y="-40"/>
                <a:ext cx="295" cy="3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3415" name="Oval 26"/>
              <p:cNvSpPr/>
              <p:nvPr/>
            </p:nvSpPr>
            <p:spPr>
              <a:xfrm rot="-2700000" flipH="1" flipV="1">
                <a:off x="248" y="162"/>
                <a:ext cx="295" cy="3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43412" name="Oval 27"/>
            <p:cNvSpPr/>
            <p:nvPr/>
          </p:nvSpPr>
          <p:spPr>
            <a:xfrm>
              <a:off x="295" y="295"/>
              <a:ext cx="328" cy="328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3413" name="Oval 28"/>
            <p:cNvSpPr/>
            <p:nvPr/>
          </p:nvSpPr>
          <p:spPr>
            <a:xfrm>
              <a:off x="304" y="305"/>
              <a:ext cx="318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C2C2C2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3380" name="Group 27"/>
          <p:cNvGrpSpPr/>
          <p:nvPr/>
        </p:nvGrpSpPr>
        <p:grpSpPr>
          <a:xfrm>
            <a:off x="1406525" y="3927475"/>
            <a:ext cx="527050" cy="487363"/>
            <a:chOff x="0" y="0"/>
            <a:chExt cx="918" cy="918"/>
          </a:xfrm>
        </p:grpSpPr>
        <p:sp>
          <p:nvSpPr>
            <p:cNvPr id="143402" name="AutoShape 38"/>
            <p:cNvSpPr/>
            <p:nvPr/>
          </p:nvSpPr>
          <p:spPr>
            <a:xfrm>
              <a:off x="0" y="0"/>
              <a:ext cx="918" cy="918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CC3300"/>
                </a:gs>
                <a:gs pos="100000">
                  <a:srgbClr val="681A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3403" name="Oval 39"/>
            <p:cNvSpPr/>
            <p:nvPr/>
          </p:nvSpPr>
          <p:spPr>
            <a:xfrm>
              <a:off x="159" y="159"/>
              <a:ext cx="600" cy="600"/>
            </a:xfrm>
            <a:prstGeom prst="ellipse">
              <a:avLst/>
            </a:prstGeom>
            <a:gradFill rotWithShape="1">
              <a:gsLst>
                <a:gs pos="0">
                  <a:srgbClr val="5E18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43404" name="Group 30"/>
            <p:cNvGrpSpPr/>
            <p:nvPr/>
          </p:nvGrpSpPr>
          <p:grpSpPr>
            <a:xfrm>
              <a:off x="171" y="206"/>
              <a:ext cx="586" cy="500"/>
              <a:chOff x="0" y="0"/>
              <a:chExt cx="586" cy="500"/>
            </a:xfrm>
          </p:grpSpPr>
          <p:sp>
            <p:nvSpPr>
              <p:cNvPr id="143407" name="Oval 41"/>
              <p:cNvSpPr/>
              <p:nvPr/>
            </p:nvSpPr>
            <p:spPr>
              <a:xfrm rot="-2700000">
                <a:off x="40" y="-40"/>
                <a:ext cx="295" cy="3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3408" name="Oval 42"/>
              <p:cNvSpPr/>
              <p:nvPr/>
            </p:nvSpPr>
            <p:spPr>
              <a:xfrm rot="-2700000" flipH="1" flipV="1">
                <a:off x="248" y="162"/>
                <a:ext cx="295" cy="3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43405" name="Oval 43"/>
            <p:cNvSpPr/>
            <p:nvPr/>
          </p:nvSpPr>
          <p:spPr>
            <a:xfrm>
              <a:off x="295" y="295"/>
              <a:ext cx="328" cy="328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3406" name="Oval 44"/>
            <p:cNvSpPr/>
            <p:nvPr/>
          </p:nvSpPr>
          <p:spPr>
            <a:xfrm>
              <a:off x="304" y="305"/>
              <a:ext cx="318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C2C2C2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3381" name="Group 35"/>
          <p:cNvGrpSpPr/>
          <p:nvPr/>
        </p:nvGrpSpPr>
        <p:grpSpPr>
          <a:xfrm>
            <a:off x="1406525" y="5086350"/>
            <a:ext cx="527050" cy="487363"/>
            <a:chOff x="0" y="0"/>
            <a:chExt cx="918" cy="918"/>
          </a:xfrm>
        </p:grpSpPr>
        <p:sp>
          <p:nvSpPr>
            <p:cNvPr id="143395" name="AutoShape 46"/>
            <p:cNvSpPr/>
            <p:nvPr/>
          </p:nvSpPr>
          <p:spPr>
            <a:xfrm>
              <a:off x="0" y="0"/>
              <a:ext cx="918" cy="918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006666"/>
                </a:gs>
                <a:gs pos="100000">
                  <a:srgbClr val="003434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3396" name="Oval 47"/>
            <p:cNvSpPr/>
            <p:nvPr/>
          </p:nvSpPr>
          <p:spPr>
            <a:xfrm>
              <a:off x="159" y="159"/>
              <a:ext cx="600" cy="600"/>
            </a:xfrm>
            <a:prstGeom prst="ellipse">
              <a:avLst/>
            </a:prstGeom>
            <a:gradFill rotWithShape="1">
              <a:gsLst>
                <a:gs pos="0">
                  <a:srgbClr val="002F2F"/>
                </a:gs>
                <a:gs pos="100000">
                  <a:srgbClr val="006666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43397" name="Group 38"/>
            <p:cNvGrpSpPr/>
            <p:nvPr/>
          </p:nvGrpSpPr>
          <p:grpSpPr>
            <a:xfrm>
              <a:off x="171" y="206"/>
              <a:ext cx="586" cy="500"/>
              <a:chOff x="0" y="0"/>
              <a:chExt cx="586" cy="500"/>
            </a:xfrm>
          </p:grpSpPr>
          <p:sp>
            <p:nvSpPr>
              <p:cNvPr id="143400" name="Oval 49"/>
              <p:cNvSpPr/>
              <p:nvPr/>
            </p:nvSpPr>
            <p:spPr>
              <a:xfrm rot="-2700000">
                <a:off x="40" y="-40"/>
                <a:ext cx="295" cy="3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3401" name="Oval 50"/>
              <p:cNvSpPr/>
              <p:nvPr/>
            </p:nvSpPr>
            <p:spPr>
              <a:xfrm rot="-2700000" flipH="1" flipV="1">
                <a:off x="248" y="162"/>
                <a:ext cx="295" cy="3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43398" name="Oval 51"/>
            <p:cNvSpPr/>
            <p:nvPr/>
          </p:nvSpPr>
          <p:spPr>
            <a:xfrm>
              <a:off x="295" y="295"/>
              <a:ext cx="328" cy="328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3399" name="Oval 52"/>
            <p:cNvSpPr/>
            <p:nvPr/>
          </p:nvSpPr>
          <p:spPr>
            <a:xfrm>
              <a:off x="304" y="305"/>
              <a:ext cx="318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C2C2C2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>
              <a:spAutoFit/>
            </a:bodyPr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43382" name="Rectangle 53"/>
          <p:cNvSpPr/>
          <p:nvPr/>
        </p:nvSpPr>
        <p:spPr>
          <a:xfrm>
            <a:off x="1612900" y="5218113"/>
            <a:ext cx="120650" cy="2587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lvl="0" defTabSz="914400" eaLnBrk="1" hangingPunct="1">
              <a:buNone/>
            </a:pPr>
            <a:r>
              <a:rPr lang="en-US" altLang="zh-CN" sz="1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1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383" name="Rectangle 54"/>
          <p:cNvSpPr/>
          <p:nvPr/>
        </p:nvSpPr>
        <p:spPr>
          <a:xfrm>
            <a:off x="1612900" y="4057650"/>
            <a:ext cx="120650" cy="258763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lvl="0" defTabSz="914400" eaLnBrk="1" hangingPunct="1">
              <a:buNone/>
            </a:pPr>
            <a:r>
              <a:rPr lang="en-US" altLang="zh-CN" sz="1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1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384" name="Rectangle 55"/>
          <p:cNvSpPr/>
          <p:nvPr/>
        </p:nvSpPr>
        <p:spPr>
          <a:xfrm>
            <a:off x="1612900" y="2840038"/>
            <a:ext cx="120650" cy="2587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lvl="0" defTabSz="914400" eaLnBrk="1" hangingPunct="1">
              <a:buNone/>
            </a:pPr>
            <a:r>
              <a:rPr lang="en-US" altLang="zh-CN" sz="1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1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3385" name="Group 46"/>
          <p:cNvGrpSpPr/>
          <p:nvPr/>
        </p:nvGrpSpPr>
        <p:grpSpPr>
          <a:xfrm>
            <a:off x="254000" y="1536553"/>
            <a:ext cx="5735638" cy="674982"/>
            <a:chOff x="0" y="-58"/>
            <a:chExt cx="3613" cy="425"/>
          </a:xfrm>
        </p:grpSpPr>
        <p:grpSp>
          <p:nvGrpSpPr>
            <p:cNvPr id="143386" name="Group 47"/>
            <p:cNvGrpSpPr/>
            <p:nvPr/>
          </p:nvGrpSpPr>
          <p:grpSpPr>
            <a:xfrm>
              <a:off x="0" y="-58"/>
              <a:ext cx="291" cy="425"/>
              <a:chOff x="0" y="-493"/>
              <a:chExt cx="1305" cy="1904"/>
            </a:xfrm>
          </p:grpSpPr>
          <p:sp>
            <p:nvSpPr>
              <p:cNvPr id="143388" name="AutoShape 30"/>
              <p:cNvSpPr/>
              <p:nvPr/>
            </p:nvSpPr>
            <p:spPr>
              <a:xfrm>
                <a:off x="0" y="-493"/>
                <a:ext cx="1305" cy="1904"/>
              </a:xfrm>
              <a:prstGeom prst="star16">
                <a:avLst>
                  <a:gd name="adj" fmla="val 37500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A3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3389" name="Oval 31"/>
              <p:cNvSpPr/>
              <p:nvPr/>
            </p:nvSpPr>
            <p:spPr>
              <a:xfrm>
                <a:off x="159" y="159"/>
                <a:ext cx="600" cy="600"/>
              </a:xfrm>
              <a:prstGeom prst="ellipse">
                <a:avLst/>
              </a:prstGeom>
              <a:gradFill rotWithShape="1">
                <a:gsLst>
                  <a:gs pos="0">
                    <a:srgbClr val="00182F"/>
                  </a:gs>
                  <a:gs pos="100000">
                    <a:srgbClr val="00336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43390" name="Group 50"/>
              <p:cNvGrpSpPr/>
              <p:nvPr/>
            </p:nvGrpSpPr>
            <p:grpSpPr>
              <a:xfrm>
                <a:off x="171" y="206"/>
                <a:ext cx="586" cy="500"/>
                <a:chOff x="0" y="0"/>
                <a:chExt cx="586" cy="500"/>
              </a:xfrm>
            </p:grpSpPr>
            <p:sp>
              <p:nvSpPr>
                <p:cNvPr id="143393" name="Oval 33"/>
                <p:cNvSpPr/>
                <p:nvPr/>
              </p:nvSpPr>
              <p:spPr>
                <a:xfrm rot="-2700000">
                  <a:off x="40" y="-40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43394" name="Oval 34"/>
                <p:cNvSpPr/>
                <p:nvPr/>
              </p:nvSpPr>
              <p:spPr>
                <a:xfrm rot="-2700000" flipH="1" flipV="1">
                  <a:off x="248" y="162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3391" name="Oval 35"/>
              <p:cNvSpPr/>
              <p:nvPr/>
            </p:nvSpPr>
            <p:spPr>
              <a:xfrm>
                <a:off x="295" y="295"/>
                <a:ext cx="328" cy="3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3392" name="Oval 36"/>
              <p:cNvSpPr/>
              <p:nvPr/>
            </p:nvSpPr>
            <p:spPr>
              <a:xfrm>
                <a:off x="305" y="-319"/>
                <a:ext cx="318" cy="15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C2C2C2"/>
                  </a:gs>
                  <a:gs pos="100000">
                    <a:srgbClr val="FFFFFF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43387" name="AutoShape 109"/>
            <p:cNvSpPr/>
            <p:nvPr/>
          </p:nvSpPr>
          <p:spPr>
            <a:xfrm>
              <a:off x="347" y="0"/>
              <a:ext cx="3266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algn="ctr" defTabSz="914400" eaLnBrk="1" hangingPunct="1">
                <a:spcBef>
                  <a:spcPct val="0"/>
                </a:spcBef>
                <a:buNone/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3.</a:t>
              </a: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4班组长应具备的安全管理素质</a:t>
              </a: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班组长安全角色认知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任意多边形 1"/>
          <p:cNvSpPr/>
          <p:nvPr userDrawn="1">
            <p:custDataLst>
              <p:tags r:id="rId1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 userDrawn="1">
            <p:custDataLst>
              <p:tags r:id="rId2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3"/>
          <p:cNvGrpSpPr/>
          <p:nvPr/>
        </p:nvGrpSpPr>
        <p:grpSpPr>
          <a:xfrm>
            <a:off x="250825" y="1224227"/>
            <a:ext cx="5735638" cy="867834"/>
            <a:chOff x="0" y="-119"/>
            <a:chExt cx="3613" cy="547"/>
          </a:xfrm>
        </p:grpSpPr>
        <p:grpSp>
          <p:nvGrpSpPr>
            <p:cNvPr id="145438" name="Group 4"/>
            <p:cNvGrpSpPr/>
            <p:nvPr/>
          </p:nvGrpSpPr>
          <p:grpSpPr>
            <a:xfrm>
              <a:off x="0" y="-119"/>
              <a:ext cx="368" cy="547"/>
              <a:chOff x="0" y="-765"/>
              <a:chExt cx="1648" cy="2448"/>
            </a:xfrm>
          </p:grpSpPr>
          <p:sp>
            <p:nvSpPr>
              <p:cNvPr id="145440" name="AutoShape 6"/>
              <p:cNvSpPr/>
              <p:nvPr/>
            </p:nvSpPr>
            <p:spPr>
              <a:xfrm>
                <a:off x="0" y="-765"/>
                <a:ext cx="1648" cy="2448"/>
              </a:xfrm>
              <a:prstGeom prst="star16">
                <a:avLst>
                  <a:gd name="adj" fmla="val 37500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A3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5441" name="Oval 7"/>
              <p:cNvSpPr/>
              <p:nvPr/>
            </p:nvSpPr>
            <p:spPr>
              <a:xfrm>
                <a:off x="159" y="159"/>
                <a:ext cx="600" cy="600"/>
              </a:xfrm>
              <a:prstGeom prst="ellipse">
                <a:avLst/>
              </a:prstGeom>
              <a:gradFill rotWithShape="1">
                <a:gsLst>
                  <a:gs pos="0">
                    <a:srgbClr val="00182F"/>
                  </a:gs>
                  <a:gs pos="100000">
                    <a:srgbClr val="00336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45442" name="Group 7"/>
              <p:cNvGrpSpPr/>
              <p:nvPr/>
            </p:nvGrpSpPr>
            <p:grpSpPr>
              <a:xfrm>
                <a:off x="171" y="206"/>
                <a:ext cx="586" cy="500"/>
                <a:chOff x="0" y="0"/>
                <a:chExt cx="586" cy="500"/>
              </a:xfrm>
            </p:grpSpPr>
            <p:sp>
              <p:nvSpPr>
                <p:cNvPr id="145445" name="Oval 9"/>
                <p:cNvSpPr/>
                <p:nvPr/>
              </p:nvSpPr>
              <p:spPr>
                <a:xfrm rot="-2700000">
                  <a:off x="40" y="-40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45446" name="Oval 10"/>
                <p:cNvSpPr/>
                <p:nvPr/>
              </p:nvSpPr>
              <p:spPr>
                <a:xfrm rot="-2700000" flipH="1" flipV="1">
                  <a:off x="248" y="162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5443" name="Oval 11"/>
              <p:cNvSpPr/>
              <p:nvPr/>
            </p:nvSpPr>
            <p:spPr>
              <a:xfrm>
                <a:off x="295" y="295"/>
                <a:ext cx="328" cy="3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5444" name="Oval 12"/>
              <p:cNvSpPr/>
              <p:nvPr/>
            </p:nvSpPr>
            <p:spPr>
              <a:xfrm>
                <a:off x="305" y="-319"/>
                <a:ext cx="318" cy="15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C2C2C2"/>
                  </a:gs>
                  <a:gs pos="100000">
                    <a:srgbClr val="FFFFFF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45439" name="AutoShape 13"/>
            <p:cNvSpPr/>
            <p:nvPr/>
          </p:nvSpPr>
          <p:spPr>
            <a:xfrm>
              <a:off x="347" y="0"/>
              <a:ext cx="3266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3.</a:t>
              </a: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5如何做好安全管理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5412" name="Freeform 14"/>
          <p:cNvSpPr/>
          <p:nvPr/>
        </p:nvSpPr>
        <p:spPr>
          <a:xfrm>
            <a:off x="900113" y="2349500"/>
            <a:ext cx="765175" cy="3384550"/>
          </a:xfrm>
          <a:custGeom>
            <a:avLst/>
            <a:gdLst>
              <a:gd name="txL" fmla="*/ 0 w 229"/>
              <a:gd name="txT" fmla="*/ 0 h 1177"/>
              <a:gd name="txR" fmla="*/ 229 w 229"/>
              <a:gd name="txB" fmla="*/ 1177 h 1177"/>
            </a:gdLst>
            <a:ahLst/>
            <a:cxnLst>
              <a:cxn ang="0">
                <a:pos x="65534" y="0"/>
              </a:cxn>
              <a:cxn ang="0">
                <a:pos x="0" y="0"/>
              </a:cxn>
              <a:cxn ang="0">
                <a:pos x="0" y="65534"/>
              </a:cxn>
              <a:cxn ang="0">
                <a:pos x="65534" y="65534"/>
              </a:cxn>
            </a:cxnLst>
            <a:rect l="txL" t="txT" r="txR" b="txB"/>
            <a:pathLst>
              <a:path w="229" h="1177">
                <a:moveTo>
                  <a:pt x="228" y="0"/>
                </a:moveTo>
                <a:lnTo>
                  <a:pt x="0" y="0"/>
                </a:lnTo>
                <a:lnTo>
                  <a:pt x="0" y="1176"/>
                </a:lnTo>
                <a:lnTo>
                  <a:pt x="221" y="1176"/>
                </a:lnTo>
              </a:path>
            </a:pathLst>
          </a:custGeom>
          <a:noFill/>
          <a:ln w="19050" cap="flat" cmpd="sng">
            <a:solidFill>
              <a:srgbClr val="FFFF00">
                <a:alpha val="100000"/>
              </a:srgbClr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413" name="Line 15"/>
          <p:cNvSpPr/>
          <p:nvPr/>
        </p:nvSpPr>
        <p:spPr>
          <a:xfrm flipH="1">
            <a:off x="944563" y="4484688"/>
            <a:ext cx="717550" cy="1587"/>
          </a:xfrm>
          <a:prstGeom prst="line">
            <a:avLst/>
          </a:prstGeom>
          <a:ln w="19050" cap="flat" cmpd="sng">
            <a:solidFill>
              <a:srgbClr val="FFFF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45414" name="Line 16"/>
          <p:cNvSpPr/>
          <p:nvPr/>
        </p:nvSpPr>
        <p:spPr>
          <a:xfrm flipH="1">
            <a:off x="944563" y="5081588"/>
            <a:ext cx="717550" cy="1587"/>
          </a:xfrm>
          <a:prstGeom prst="line">
            <a:avLst/>
          </a:prstGeom>
          <a:ln w="19050" cap="flat" cmpd="sng">
            <a:solidFill>
              <a:srgbClr val="FFFF00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145415" name="Group 16"/>
          <p:cNvGrpSpPr/>
          <p:nvPr/>
        </p:nvGrpSpPr>
        <p:grpSpPr>
          <a:xfrm>
            <a:off x="1312863" y="3646488"/>
            <a:ext cx="5995987" cy="503237"/>
            <a:chOff x="0" y="0"/>
            <a:chExt cx="3885" cy="996"/>
          </a:xfrm>
        </p:grpSpPr>
        <p:sp>
          <p:nvSpPr>
            <p:cNvPr id="145436" name="AutoShape 18"/>
            <p:cNvSpPr/>
            <p:nvPr/>
          </p:nvSpPr>
          <p:spPr>
            <a:xfrm>
              <a:off x="0" y="0"/>
              <a:ext cx="3885" cy="996"/>
            </a:xfrm>
            <a:prstGeom prst="roundRect">
              <a:avLst>
                <a:gd name="adj" fmla="val 9028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4D4D4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lnSpc>
                  <a:spcPct val="14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zh-CN" altLang="zh-CN" sz="8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5437" name="AutoShape 19"/>
            <p:cNvSpPr/>
            <p:nvPr/>
          </p:nvSpPr>
          <p:spPr>
            <a:xfrm>
              <a:off x="12" y="8"/>
              <a:ext cx="3855" cy="462"/>
            </a:xfrm>
            <a:prstGeom prst="roundRect">
              <a:avLst>
                <a:gd name="adj" fmla="val 1388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4D4D4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lnSpc>
                  <a:spcPct val="14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zh-CN" altLang="zh-CN" sz="8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5416" name="Group 19"/>
          <p:cNvGrpSpPr/>
          <p:nvPr/>
        </p:nvGrpSpPr>
        <p:grpSpPr>
          <a:xfrm>
            <a:off x="1312863" y="4221163"/>
            <a:ext cx="5995987" cy="503237"/>
            <a:chOff x="0" y="0"/>
            <a:chExt cx="3885" cy="996"/>
          </a:xfrm>
        </p:grpSpPr>
        <p:sp>
          <p:nvSpPr>
            <p:cNvPr id="145434" name="AutoShape 21"/>
            <p:cNvSpPr/>
            <p:nvPr/>
          </p:nvSpPr>
          <p:spPr>
            <a:xfrm>
              <a:off x="0" y="0"/>
              <a:ext cx="3885" cy="996"/>
            </a:xfrm>
            <a:prstGeom prst="roundRect">
              <a:avLst>
                <a:gd name="adj" fmla="val 9028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4D4D4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lnSpc>
                  <a:spcPct val="14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zh-CN" altLang="zh-CN" sz="8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5435" name="AutoShape 22"/>
            <p:cNvSpPr/>
            <p:nvPr/>
          </p:nvSpPr>
          <p:spPr>
            <a:xfrm>
              <a:off x="12" y="8"/>
              <a:ext cx="3855" cy="462"/>
            </a:xfrm>
            <a:prstGeom prst="roundRect">
              <a:avLst>
                <a:gd name="adj" fmla="val 1388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4D4D4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lnSpc>
                  <a:spcPct val="14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zh-CN" altLang="zh-CN" sz="8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5417" name="Group 22"/>
          <p:cNvGrpSpPr/>
          <p:nvPr/>
        </p:nvGrpSpPr>
        <p:grpSpPr>
          <a:xfrm>
            <a:off x="1331913" y="4870450"/>
            <a:ext cx="5995987" cy="501650"/>
            <a:chOff x="0" y="0"/>
            <a:chExt cx="3885" cy="996"/>
          </a:xfrm>
        </p:grpSpPr>
        <p:sp>
          <p:nvSpPr>
            <p:cNvPr id="145432" name="AutoShape 24"/>
            <p:cNvSpPr/>
            <p:nvPr/>
          </p:nvSpPr>
          <p:spPr>
            <a:xfrm>
              <a:off x="0" y="0"/>
              <a:ext cx="3885" cy="996"/>
            </a:xfrm>
            <a:prstGeom prst="roundRect">
              <a:avLst>
                <a:gd name="adj" fmla="val 9028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4D4D4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lnSpc>
                  <a:spcPct val="14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zh-CN" altLang="zh-CN" sz="8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5433" name="AutoShape 25"/>
            <p:cNvSpPr/>
            <p:nvPr/>
          </p:nvSpPr>
          <p:spPr>
            <a:xfrm>
              <a:off x="12" y="8"/>
              <a:ext cx="3855" cy="462"/>
            </a:xfrm>
            <a:prstGeom prst="roundRect">
              <a:avLst>
                <a:gd name="adj" fmla="val 1388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4D4D4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lnSpc>
                  <a:spcPct val="14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zh-CN" altLang="zh-CN" sz="8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5418" name="Group 25"/>
          <p:cNvGrpSpPr/>
          <p:nvPr/>
        </p:nvGrpSpPr>
        <p:grpSpPr>
          <a:xfrm>
            <a:off x="1312863" y="5446713"/>
            <a:ext cx="5995987" cy="503237"/>
            <a:chOff x="0" y="0"/>
            <a:chExt cx="3885" cy="996"/>
          </a:xfrm>
        </p:grpSpPr>
        <p:sp>
          <p:nvSpPr>
            <p:cNvPr id="145430" name="AutoShape 27"/>
            <p:cNvSpPr/>
            <p:nvPr/>
          </p:nvSpPr>
          <p:spPr>
            <a:xfrm>
              <a:off x="0" y="0"/>
              <a:ext cx="3885" cy="996"/>
            </a:xfrm>
            <a:prstGeom prst="roundRect">
              <a:avLst>
                <a:gd name="adj" fmla="val 9028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4D4D4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lnSpc>
                  <a:spcPct val="14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zh-CN" altLang="zh-CN" sz="8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5431" name="AutoShape 28"/>
            <p:cNvSpPr/>
            <p:nvPr/>
          </p:nvSpPr>
          <p:spPr>
            <a:xfrm>
              <a:off x="12" y="8"/>
              <a:ext cx="3855" cy="462"/>
            </a:xfrm>
            <a:prstGeom prst="roundRect">
              <a:avLst>
                <a:gd name="adj" fmla="val 1388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4D4D4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algn="ctr" defTabSz="914400" eaLnBrk="1" latinLnBrk="1" hangingPunct="1">
                <a:lnSpc>
                  <a:spcPct val="14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zh-CN" altLang="zh-CN" sz="8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45419" name="Line 29"/>
          <p:cNvSpPr/>
          <p:nvPr/>
        </p:nvSpPr>
        <p:spPr>
          <a:xfrm flipH="1">
            <a:off x="944563" y="3862388"/>
            <a:ext cx="717550" cy="1587"/>
          </a:xfrm>
          <a:prstGeom prst="line">
            <a:avLst/>
          </a:prstGeom>
          <a:ln w="19050" cap="flat" cmpd="sng">
            <a:solidFill>
              <a:srgbClr val="FFFF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45420" name="Rectangle 30"/>
          <p:cNvSpPr/>
          <p:nvPr/>
        </p:nvSpPr>
        <p:spPr>
          <a:xfrm>
            <a:off x="1331913" y="2133600"/>
            <a:ext cx="4283075" cy="1258888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rect">
              <a:fillToRect r="100000" b="100000"/>
            </a:path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algn="ctr" defTabSz="914400" eaLnBrk="1" latinLnBrk="1" hangingPunct="1">
              <a:spcBef>
                <a:spcPct val="0"/>
              </a:spcBef>
              <a:buNone/>
            </a:pPr>
            <a:endParaRPr lang="zh-CN" altLang="zh-CN" sz="1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5421" name="Picture 31" descr="su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0813" y="3775075"/>
            <a:ext cx="317500" cy="29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22" name="Rectangle 32"/>
          <p:cNvSpPr/>
          <p:nvPr/>
        </p:nvSpPr>
        <p:spPr>
          <a:xfrm>
            <a:off x="1816100" y="3730625"/>
            <a:ext cx="2806700" cy="2746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树立正确、科学安全管理观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5423" name="Picture 33" descr="su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0813" y="4375150"/>
            <a:ext cx="317500" cy="29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24" name="Rectangle 34"/>
          <p:cNvSpPr/>
          <p:nvPr/>
        </p:nvSpPr>
        <p:spPr>
          <a:xfrm>
            <a:off x="1763713" y="4292600"/>
            <a:ext cx="4340225" cy="2746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建立“全员、全过程、全方位”安全管理网络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5425" name="Picture 35" descr="su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0813" y="5024438"/>
            <a:ext cx="317500" cy="29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26" name="Rectangle 36"/>
          <p:cNvSpPr/>
          <p:nvPr/>
        </p:nvSpPr>
        <p:spPr>
          <a:xfrm>
            <a:off x="1790700" y="4943475"/>
            <a:ext cx="3721100" cy="2746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抓好班组“双基”管理和现场安全管理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5427" name="Picture 37" descr="su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0813" y="5599113"/>
            <a:ext cx="317500" cy="29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28" name="Rectangle 38"/>
          <p:cNvSpPr/>
          <p:nvPr/>
        </p:nvSpPr>
        <p:spPr>
          <a:xfrm>
            <a:off x="1766888" y="5503863"/>
            <a:ext cx="3381375" cy="2746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辨识控制危险源，消除习惯性违章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5429" name="Rectangle 39"/>
          <p:cNvSpPr/>
          <p:nvPr/>
        </p:nvSpPr>
        <p:spPr>
          <a:xfrm>
            <a:off x="1547813" y="2565400"/>
            <a:ext cx="2247900" cy="334963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latinLnBrk="1" hangingPunct="1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做好班组安全管理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班组长安全角色认知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任意多边形 1"/>
          <p:cNvSpPr/>
          <p:nvPr userDrawn="1">
            <p:custDataLst>
              <p:tags r:id="rId2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 userDrawn="1">
            <p:custDataLst>
              <p:tags r:id="rId3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1"/>
          <p:cNvSpPr/>
          <p:nvPr/>
        </p:nvSpPr>
        <p:spPr>
          <a:xfrm>
            <a:off x="2124075" y="2636838"/>
            <a:ext cx="3024188" cy="649287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9155" name="矩形 5"/>
          <p:cNvSpPr/>
          <p:nvPr/>
        </p:nvSpPr>
        <p:spPr>
          <a:xfrm>
            <a:off x="2124075" y="3724275"/>
            <a:ext cx="3024188" cy="647700"/>
          </a:xfrm>
          <a:prstGeom prst="rect">
            <a:avLst/>
          </a:prstGeom>
          <a:solidFill>
            <a:srgbClr val="FCBC4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9156" name="矩形 6"/>
          <p:cNvSpPr/>
          <p:nvPr/>
        </p:nvSpPr>
        <p:spPr>
          <a:xfrm>
            <a:off x="2124075" y="4803775"/>
            <a:ext cx="3024188" cy="649288"/>
          </a:xfrm>
          <a:prstGeom prst="rect">
            <a:avLst/>
          </a:prstGeom>
          <a:solidFill>
            <a:srgbClr val="86D92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2294" name="Text Box 3"/>
          <p:cNvSpPr/>
          <p:nvPr/>
        </p:nvSpPr>
        <p:spPr>
          <a:xfrm>
            <a:off x="2124075" y="2433638"/>
            <a:ext cx="5256213" cy="2934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marL="0" lvl="0" indent="0" defTabSz="914400">
              <a:lnSpc>
                <a:spcPct val="22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增强班组管理技能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marL="0" lvl="0" indent="0" defTabSz="914400">
              <a:lnSpc>
                <a:spcPct val="22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提高班组管理技巧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marL="0" lvl="0" indent="0" defTabSz="914400">
              <a:lnSpc>
                <a:spcPct val="22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提升班组自控能力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sym typeface="Microsoft Sans Serif" panose="020B0604020202020204" pitchFamily="34" charset="0"/>
            </a:endParaRPr>
          </a:p>
        </p:txBody>
      </p:sp>
      <p:pic>
        <p:nvPicPr>
          <p:cNvPr id="8" name="Picture 2" descr="C:\Documents and Settings\Teliss_Tong\My Documents\！PPT图片及版面资源\06-PPT精选插图\09-手势\赞美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53088" y="1827213"/>
            <a:ext cx="3033713" cy="453707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4117340" cy="446405"/>
          </a:xfrm>
          <a:prstGeom prst="roundRect">
            <a:avLst>
              <a:gd name="adj" fmla="val 21667"/>
            </a:avLst>
          </a:prstGeom>
          <a:noFill/>
          <a:ln w="9525">
            <a:solidFill>
              <a:schemeClr val="bg1">
                <a:alpha val="100000"/>
              </a:schemeClr>
            </a:solidFill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本次培训的目的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AutoShape 3"/>
          <p:cNvSpPr/>
          <p:nvPr/>
        </p:nvSpPr>
        <p:spPr>
          <a:xfrm>
            <a:off x="618544" y="1295400"/>
            <a:ext cx="15912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eaVert" wrap="square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36" name="AutoShape 4"/>
          <p:cNvSpPr/>
          <p:nvPr/>
        </p:nvSpPr>
        <p:spPr>
          <a:xfrm>
            <a:off x="2362200" y="1371600"/>
            <a:ext cx="381000" cy="685800"/>
          </a:xfrm>
          <a:prstGeom prst="rightArrow">
            <a:avLst>
              <a:gd name="adj1" fmla="val 63333"/>
              <a:gd name="adj2" fmla="val 5356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37" name="AutoShape 5"/>
          <p:cNvSpPr/>
          <p:nvPr/>
        </p:nvSpPr>
        <p:spPr>
          <a:xfrm>
            <a:off x="2895600" y="1600200"/>
            <a:ext cx="685800" cy="8382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</a:ln>
        </p:spPr>
        <p:txBody>
          <a:bodyPr vert="eaVert" wrap="none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38" name="AutoShape 6"/>
          <p:cNvSpPr/>
          <p:nvPr/>
        </p:nvSpPr>
        <p:spPr>
          <a:xfrm>
            <a:off x="533400" y="2667000"/>
            <a:ext cx="3276600" cy="1476375"/>
          </a:xfrm>
          <a:prstGeom prst="cloudCallout">
            <a:avLst>
              <a:gd name="adj1" fmla="val -20639"/>
              <a:gd name="adj2" fmla="val 41611"/>
            </a:avLst>
          </a:pr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eaVert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39" name="AutoShape 7"/>
          <p:cNvSpPr/>
          <p:nvPr/>
        </p:nvSpPr>
        <p:spPr>
          <a:xfrm>
            <a:off x="2819400" y="1295400"/>
            <a:ext cx="1600200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eaVert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40" name="AutoShape 8"/>
          <p:cNvSpPr/>
          <p:nvPr/>
        </p:nvSpPr>
        <p:spPr>
          <a:xfrm>
            <a:off x="5029200" y="1371600"/>
            <a:ext cx="1600200" cy="685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eaVert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41" name="AutoShape 9"/>
          <p:cNvSpPr/>
          <p:nvPr/>
        </p:nvSpPr>
        <p:spPr>
          <a:xfrm>
            <a:off x="7086600" y="1600200"/>
            <a:ext cx="1844675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eaVert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42" name="AutoShape 10"/>
          <p:cNvSpPr/>
          <p:nvPr/>
        </p:nvSpPr>
        <p:spPr>
          <a:xfrm>
            <a:off x="5029200" y="2743200"/>
            <a:ext cx="1844675" cy="762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eaVert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43" name="AutoShape 11"/>
          <p:cNvSpPr/>
          <p:nvPr/>
        </p:nvSpPr>
        <p:spPr>
          <a:xfrm>
            <a:off x="5029200" y="4038600"/>
            <a:ext cx="1752600" cy="8382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eaVert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44" name="Rectangle 12"/>
          <p:cNvSpPr/>
          <p:nvPr/>
        </p:nvSpPr>
        <p:spPr>
          <a:xfrm>
            <a:off x="685800" y="1371600"/>
            <a:ext cx="1524000" cy="581025"/>
          </a:xfrm>
          <a:prstGeom prst="rect">
            <a:avLst/>
          </a:prstGeom>
          <a:noFill/>
          <a:ln w="31750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不安全行为</a:t>
            </a:r>
            <a:endParaRPr lang="ja-JP" altLang="en-US" sz="16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ja-JP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违反规则</a:t>
            </a:r>
            <a:r>
              <a:rPr lang="ja-JP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ja-JP" altLang="en-US" sz="16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45" name="Rectangle 13"/>
          <p:cNvSpPr/>
          <p:nvPr/>
        </p:nvSpPr>
        <p:spPr>
          <a:xfrm>
            <a:off x="2747645" y="1371600"/>
            <a:ext cx="1676400" cy="583565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ja-JP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默认</a:t>
            </a:r>
            <a:endParaRPr lang="ja-JP" altLang="en-US" sz="16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ja-JP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没有出现伤害</a:t>
            </a:r>
            <a:r>
              <a:rPr lang="ja-JP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ja-JP" altLang="en-US" sz="16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46" name="AutoShape 14"/>
          <p:cNvSpPr/>
          <p:nvPr/>
        </p:nvSpPr>
        <p:spPr>
          <a:xfrm>
            <a:off x="4495800" y="1447800"/>
            <a:ext cx="457200" cy="685800"/>
          </a:xfrm>
          <a:prstGeom prst="rightArrow">
            <a:avLst>
              <a:gd name="adj1" fmla="val 63333"/>
              <a:gd name="adj2" fmla="val 5356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47" name="Rectangle 15"/>
          <p:cNvSpPr/>
          <p:nvPr/>
        </p:nvSpPr>
        <p:spPr>
          <a:xfrm>
            <a:off x="5029200" y="1545590"/>
            <a:ext cx="1600200" cy="337185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反复违反规则</a:t>
            </a:r>
            <a:endParaRPr lang="zh-CN" altLang="en-US" sz="16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48" name="Rectangle 16"/>
          <p:cNvSpPr/>
          <p:nvPr/>
        </p:nvSpPr>
        <p:spPr>
          <a:xfrm>
            <a:off x="7315200" y="1752600"/>
            <a:ext cx="1473200" cy="583565"/>
          </a:xfrm>
          <a:prstGeom prst="rect">
            <a:avLst/>
          </a:prstGeom>
          <a:noFill/>
          <a:ln w="31750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纠正不安全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49" name="Rectangle 17"/>
          <p:cNvSpPr/>
          <p:nvPr/>
        </p:nvSpPr>
        <p:spPr>
          <a:xfrm>
            <a:off x="5257800" y="2819400"/>
            <a:ext cx="1447800" cy="581025"/>
          </a:xfrm>
          <a:prstGeom prst="rect">
            <a:avLst/>
          </a:prstGeom>
          <a:noFill/>
          <a:ln w="31750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违反程度不断升级</a:t>
            </a:r>
            <a:endParaRPr lang="zh-CN" altLang="en-US" sz="16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50" name="AutoShape 18"/>
          <p:cNvSpPr/>
          <p:nvPr/>
        </p:nvSpPr>
        <p:spPr>
          <a:xfrm>
            <a:off x="5486400" y="2209800"/>
            <a:ext cx="685800" cy="457200"/>
          </a:xfrm>
          <a:prstGeom prst="downArrow">
            <a:avLst>
              <a:gd name="adj1" fmla="val 50000"/>
              <a:gd name="adj2" fmla="val 44444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51" name="AutoShape 19"/>
          <p:cNvSpPr/>
          <p:nvPr/>
        </p:nvSpPr>
        <p:spPr>
          <a:xfrm>
            <a:off x="5486400" y="3581400"/>
            <a:ext cx="685800" cy="457200"/>
          </a:xfrm>
          <a:prstGeom prst="downArrow">
            <a:avLst>
              <a:gd name="adj1" fmla="val 50000"/>
              <a:gd name="adj2" fmla="val 44444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52" name="Rectangle 20"/>
          <p:cNvSpPr/>
          <p:nvPr/>
        </p:nvSpPr>
        <p:spPr>
          <a:xfrm>
            <a:off x="5181600" y="4143375"/>
            <a:ext cx="1524000" cy="337185"/>
          </a:xfrm>
          <a:prstGeom prst="rect">
            <a:avLst/>
          </a:prstGeom>
          <a:noFill/>
          <a:ln w="31750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762000" eaLnBrk="1" hangingPunct="1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吓一跳体验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990600" y="3048000"/>
            <a:ext cx="2133600" cy="519113"/>
          </a:xfrm>
          <a:prstGeom prst="rect">
            <a:avLst/>
          </a:prstGeom>
          <a:noFill/>
          <a:ln w="317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事故</a:t>
            </a:r>
            <a:r>
              <a:rPr kumimoji="1" lang="ja-JP" altLang="en-US" sz="28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・</a:t>
            </a:r>
            <a:r>
              <a:rPr kumimoji="1" lang="zh-CN" altLang="en-US" sz="2800" b="1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灾害</a:t>
            </a:r>
            <a:endParaRPr kumimoji="1" lang="ja-JP" altLang="en-US" sz="2800" b="1" i="1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6454" name="Line 22"/>
          <p:cNvSpPr/>
          <p:nvPr/>
        </p:nvSpPr>
        <p:spPr>
          <a:xfrm flipH="1" flipV="1">
            <a:off x="6629400" y="1676400"/>
            <a:ext cx="381000" cy="304800"/>
          </a:xfrm>
          <a:prstGeom prst="line">
            <a:avLst/>
          </a:prstGeom>
          <a:ln w="2540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6455" name="Line 23"/>
          <p:cNvSpPr/>
          <p:nvPr/>
        </p:nvSpPr>
        <p:spPr>
          <a:xfrm flipH="1">
            <a:off x="6858000" y="2057400"/>
            <a:ext cx="228600" cy="7620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6456" name="AutoShape 24"/>
          <p:cNvSpPr/>
          <p:nvPr/>
        </p:nvSpPr>
        <p:spPr>
          <a:xfrm>
            <a:off x="3886200" y="2895600"/>
            <a:ext cx="1066800" cy="609600"/>
          </a:xfrm>
          <a:prstGeom prst="leftArrow">
            <a:avLst>
              <a:gd name="adj1" fmla="val 50000"/>
              <a:gd name="adj2" fmla="val 43749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57" name="Line 25"/>
          <p:cNvSpPr/>
          <p:nvPr/>
        </p:nvSpPr>
        <p:spPr>
          <a:xfrm>
            <a:off x="1828800" y="990600"/>
            <a:ext cx="0" cy="2286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6458" name="Line 26"/>
          <p:cNvSpPr/>
          <p:nvPr/>
        </p:nvSpPr>
        <p:spPr>
          <a:xfrm>
            <a:off x="1828800" y="990600"/>
            <a:ext cx="6019800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6459" name="Line 27"/>
          <p:cNvSpPr/>
          <p:nvPr/>
        </p:nvSpPr>
        <p:spPr>
          <a:xfrm>
            <a:off x="7848600" y="990600"/>
            <a:ext cx="0" cy="6096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>
            <a:off x="228600" y="5040313"/>
            <a:ext cx="8610600" cy="18176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ffectLst/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纠正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如果观察到不安全的行为后、</a:t>
            </a: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要和作业者进行沟通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为何要把不安全行为的危险性一直讲到对方理解为止呢。</a:t>
            </a:r>
            <a:r>
              <a:rPr kumimoji="1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安全观察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3" name="Group 3"/>
          <p:cNvGrpSpPr/>
          <p:nvPr/>
        </p:nvGrpSpPr>
        <p:grpSpPr>
          <a:xfrm>
            <a:off x="395288" y="1871927"/>
            <a:ext cx="5735637" cy="867834"/>
            <a:chOff x="0" y="-119"/>
            <a:chExt cx="3613" cy="547"/>
          </a:xfrm>
        </p:grpSpPr>
        <p:grpSp>
          <p:nvGrpSpPr>
            <p:cNvPr id="148486" name="Group 4"/>
            <p:cNvGrpSpPr/>
            <p:nvPr/>
          </p:nvGrpSpPr>
          <p:grpSpPr>
            <a:xfrm>
              <a:off x="0" y="-119"/>
              <a:ext cx="368" cy="547"/>
              <a:chOff x="0" y="-765"/>
              <a:chExt cx="1648" cy="2448"/>
            </a:xfrm>
          </p:grpSpPr>
          <p:sp>
            <p:nvSpPr>
              <p:cNvPr id="148488" name="AutoShape 6"/>
              <p:cNvSpPr/>
              <p:nvPr/>
            </p:nvSpPr>
            <p:spPr>
              <a:xfrm>
                <a:off x="0" y="-765"/>
                <a:ext cx="1648" cy="2448"/>
              </a:xfrm>
              <a:prstGeom prst="star16">
                <a:avLst>
                  <a:gd name="adj" fmla="val 37500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A3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8489" name="Oval 7"/>
              <p:cNvSpPr/>
              <p:nvPr/>
            </p:nvSpPr>
            <p:spPr>
              <a:xfrm>
                <a:off x="159" y="159"/>
                <a:ext cx="600" cy="600"/>
              </a:xfrm>
              <a:prstGeom prst="ellipse">
                <a:avLst/>
              </a:prstGeom>
              <a:gradFill rotWithShape="1">
                <a:gsLst>
                  <a:gs pos="0">
                    <a:srgbClr val="00182F"/>
                  </a:gs>
                  <a:gs pos="100000">
                    <a:srgbClr val="00336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48490" name="Group 7"/>
              <p:cNvGrpSpPr/>
              <p:nvPr/>
            </p:nvGrpSpPr>
            <p:grpSpPr>
              <a:xfrm>
                <a:off x="171" y="206"/>
                <a:ext cx="586" cy="500"/>
                <a:chOff x="0" y="0"/>
                <a:chExt cx="586" cy="500"/>
              </a:xfrm>
            </p:grpSpPr>
            <p:sp>
              <p:nvSpPr>
                <p:cNvPr id="148493" name="Oval 9"/>
                <p:cNvSpPr/>
                <p:nvPr/>
              </p:nvSpPr>
              <p:spPr>
                <a:xfrm rot="-2700000">
                  <a:off x="40" y="-40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48494" name="Oval 10"/>
                <p:cNvSpPr/>
                <p:nvPr/>
              </p:nvSpPr>
              <p:spPr>
                <a:xfrm rot="-2700000" flipH="1" flipV="1">
                  <a:off x="248" y="162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8491" name="Oval 11"/>
              <p:cNvSpPr/>
              <p:nvPr/>
            </p:nvSpPr>
            <p:spPr>
              <a:xfrm>
                <a:off x="295" y="295"/>
                <a:ext cx="328" cy="3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8492" name="Oval 12"/>
              <p:cNvSpPr/>
              <p:nvPr/>
            </p:nvSpPr>
            <p:spPr>
              <a:xfrm>
                <a:off x="305" y="-232"/>
                <a:ext cx="318" cy="13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C2C2C2"/>
                  </a:gs>
                  <a:gs pos="100000">
                    <a:srgbClr val="FFFFFF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48487" name="AutoShape 13"/>
            <p:cNvSpPr/>
            <p:nvPr/>
          </p:nvSpPr>
          <p:spPr>
            <a:xfrm>
              <a:off x="347" y="0"/>
              <a:ext cx="3266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员工行为观察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8484" name="AutoShape 16"/>
          <p:cNvSpPr/>
          <p:nvPr/>
        </p:nvSpPr>
        <p:spPr>
          <a:xfrm>
            <a:off x="1187450" y="3500438"/>
            <a:ext cx="1584325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定义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8485" name="Text Box 15"/>
          <p:cNvSpPr/>
          <p:nvPr/>
        </p:nvSpPr>
        <p:spPr>
          <a:xfrm>
            <a:off x="3203575" y="2754313"/>
            <a:ext cx="5330825" cy="2860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  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  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一种主动辨识并消除不安全行为，预防事故的工作方法，它可以使安全工作细化到每一个工作行为，并了解每一项工作程序是否真的被安全地执行。通过有效的实施安全行为观察，可以使作业现场不规范的作业行为数量大大地下降，并因此使发生事故的机会随之降低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班组风险管控机制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任意多边形 1"/>
          <p:cNvSpPr/>
          <p:nvPr userDrawn="1">
            <p:custDataLst>
              <p:tags r:id="rId1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 userDrawn="1">
            <p:custDataLst>
              <p:tags r:id="rId2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圆角矩形 1"/>
          <p:cNvSpPr/>
          <p:nvPr/>
        </p:nvSpPr>
        <p:spPr>
          <a:xfrm>
            <a:off x="1168400" y="2551113"/>
            <a:ext cx="2303463" cy="5032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9507" name="圆角矩形 15"/>
          <p:cNvSpPr/>
          <p:nvPr/>
        </p:nvSpPr>
        <p:spPr>
          <a:xfrm>
            <a:off x="1168400" y="3333750"/>
            <a:ext cx="2184400" cy="5048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9508" name="圆角矩形 16"/>
          <p:cNvSpPr/>
          <p:nvPr/>
        </p:nvSpPr>
        <p:spPr>
          <a:xfrm>
            <a:off x="1160463" y="4054475"/>
            <a:ext cx="2160587" cy="5032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9509" name="圆角矩形 17"/>
          <p:cNvSpPr/>
          <p:nvPr/>
        </p:nvSpPr>
        <p:spPr>
          <a:xfrm>
            <a:off x="1155700" y="4783138"/>
            <a:ext cx="3695700" cy="5048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49511" name="Group 7"/>
          <p:cNvGrpSpPr/>
          <p:nvPr/>
        </p:nvGrpSpPr>
        <p:grpSpPr>
          <a:xfrm>
            <a:off x="553085" y="1270059"/>
            <a:ext cx="5735638" cy="865351"/>
            <a:chOff x="0" y="-118"/>
            <a:chExt cx="3613" cy="545"/>
          </a:xfrm>
        </p:grpSpPr>
        <p:grpSp>
          <p:nvGrpSpPr>
            <p:cNvPr id="149513" name="Group 8"/>
            <p:cNvGrpSpPr/>
            <p:nvPr/>
          </p:nvGrpSpPr>
          <p:grpSpPr>
            <a:xfrm>
              <a:off x="0" y="-118"/>
              <a:ext cx="367" cy="545"/>
              <a:chOff x="0" y="-762"/>
              <a:chExt cx="1645" cy="2441"/>
            </a:xfrm>
          </p:grpSpPr>
          <p:sp>
            <p:nvSpPr>
              <p:cNvPr id="149515" name="AutoShape 6"/>
              <p:cNvSpPr/>
              <p:nvPr/>
            </p:nvSpPr>
            <p:spPr>
              <a:xfrm>
                <a:off x="0" y="-762"/>
                <a:ext cx="1645" cy="2441"/>
              </a:xfrm>
              <a:prstGeom prst="star16">
                <a:avLst>
                  <a:gd name="adj" fmla="val 37500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A3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9516" name="Oval 7"/>
              <p:cNvSpPr/>
              <p:nvPr/>
            </p:nvSpPr>
            <p:spPr>
              <a:xfrm>
                <a:off x="159" y="159"/>
                <a:ext cx="600" cy="600"/>
              </a:xfrm>
              <a:prstGeom prst="ellipse">
                <a:avLst/>
              </a:prstGeom>
              <a:gradFill rotWithShape="1">
                <a:gsLst>
                  <a:gs pos="0">
                    <a:srgbClr val="00182F"/>
                  </a:gs>
                  <a:gs pos="100000">
                    <a:srgbClr val="00336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49517" name="Group 11"/>
              <p:cNvGrpSpPr/>
              <p:nvPr/>
            </p:nvGrpSpPr>
            <p:grpSpPr>
              <a:xfrm>
                <a:off x="171" y="206"/>
                <a:ext cx="586" cy="500"/>
                <a:chOff x="0" y="0"/>
                <a:chExt cx="586" cy="500"/>
              </a:xfrm>
            </p:grpSpPr>
            <p:sp>
              <p:nvSpPr>
                <p:cNvPr id="149520" name="Oval 9"/>
                <p:cNvSpPr/>
                <p:nvPr/>
              </p:nvSpPr>
              <p:spPr>
                <a:xfrm rot="-2700000">
                  <a:off x="40" y="-40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49521" name="Oval 10"/>
                <p:cNvSpPr/>
                <p:nvPr/>
              </p:nvSpPr>
              <p:spPr>
                <a:xfrm rot="-2700000" flipH="1" flipV="1">
                  <a:off x="248" y="162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9518" name="Oval 11"/>
              <p:cNvSpPr/>
              <p:nvPr/>
            </p:nvSpPr>
            <p:spPr>
              <a:xfrm>
                <a:off x="295" y="295"/>
                <a:ext cx="328" cy="3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9519" name="Oval 12"/>
              <p:cNvSpPr/>
              <p:nvPr/>
            </p:nvSpPr>
            <p:spPr>
              <a:xfrm>
                <a:off x="305" y="-232"/>
                <a:ext cx="318" cy="13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C2C2C2"/>
                  </a:gs>
                  <a:gs pos="100000">
                    <a:srgbClr val="FFFFFF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49514" name="AutoShape 13"/>
            <p:cNvSpPr/>
            <p:nvPr/>
          </p:nvSpPr>
          <p:spPr>
            <a:xfrm>
              <a:off x="347" y="0"/>
              <a:ext cx="3266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方法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9512" name="Text Box 13"/>
          <p:cNvSpPr/>
          <p:nvPr/>
        </p:nvSpPr>
        <p:spPr>
          <a:xfrm>
            <a:off x="1158875" y="2609850"/>
            <a:ext cx="5080000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一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主观感觉；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新宋体" panose="02010609030101010101" charset="-122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新宋体" panose="02010609030101010101" charset="-122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精神测试；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新宋体" panose="02010609030101010101" charset="-122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新宋体" panose="02010609030101010101" charset="-122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三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智力测试；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新宋体" panose="02010609030101010101" charset="-122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新宋体" panose="02010609030101010101" charset="-122"/>
            </a:endParaRPr>
          </a:p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四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连续失误动作观察法。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员工行为观察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任意多边形 1"/>
          <p:cNvSpPr/>
          <p:nvPr userDrawn="1">
            <p:custDataLst>
              <p:tags r:id="rId1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 userDrawn="1">
            <p:custDataLst>
              <p:tags r:id="rId2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AutoShape 3"/>
          <p:cNvSpPr/>
          <p:nvPr/>
        </p:nvSpPr>
        <p:spPr>
          <a:xfrm>
            <a:off x="1143000" y="3200400"/>
            <a:ext cx="7696200" cy="381000"/>
          </a:xfrm>
          <a:prstGeom prst="rightArrow">
            <a:avLst>
              <a:gd name="adj1" fmla="val 50000"/>
              <a:gd name="adj2" fmla="val 50499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531" name="Line 4"/>
          <p:cNvSpPr/>
          <p:nvPr/>
        </p:nvSpPr>
        <p:spPr>
          <a:xfrm>
            <a:off x="1447800" y="1752600"/>
            <a:ext cx="1295400" cy="1524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0532" name="Line 5"/>
          <p:cNvSpPr/>
          <p:nvPr/>
        </p:nvSpPr>
        <p:spPr>
          <a:xfrm flipH="1">
            <a:off x="1371600" y="3505200"/>
            <a:ext cx="1371600" cy="1295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0533" name="Line 6"/>
          <p:cNvSpPr/>
          <p:nvPr/>
        </p:nvSpPr>
        <p:spPr>
          <a:xfrm flipH="1">
            <a:off x="3200400" y="3505200"/>
            <a:ext cx="1143000" cy="1295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0534" name="Line 7"/>
          <p:cNvSpPr/>
          <p:nvPr/>
        </p:nvSpPr>
        <p:spPr>
          <a:xfrm flipH="1">
            <a:off x="4876800" y="3505200"/>
            <a:ext cx="1143000" cy="1447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0535" name="Line 8"/>
          <p:cNvSpPr/>
          <p:nvPr/>
        </p:nvSpPr>
        <p:spPr>
          <a:xfrm>
            <a:off x="3048000" y="1828800"/>
            <a:ext cx="1295400" cy="1524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0536" name="Line 9"/>
          <p:cNvSpPr/>
          <p:nvPr/>
        </p:nvSpPr>
        <p:spPr>
          <a:xfrm>
            <a:off x="4724400" y="1752600"/>
            <a:ext cx="1295400" cy="1524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0538" name="Text Box 11"/>
          <p:cNvSpPr txBox="1"/>
          <p:nvPr/>
        </p:nvSpPr>
        <p:spPr>
          <a:xfrm>
            <a:off x="692150" y="1123950"/>
            <a:ext cx="55372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27272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人际关系     领导            企业政策</a:t>
            </a:r>
            <a:endParaRPr lang="zh-CN" altLang="en-US" sz="2800" b="1" dirty="0">
              <a:solidFill>
                <a:srgbClr val="27272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0539" name="Text Box 12"/>
          <p:cNvSpPr txBox="1"/>
          <p:nvPr/>
        </p:nvSpPr>
        <p:spPr>
          <a:xfrm>
            <a:off x="685800" y="4876800"/>
            <a:ext cx="49276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身体           工作环境       家庭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0540" name="Text Box 13"/>
          <p:cNvSpPr txBox="1"/>
          <p:nvPr/>
        </p:nvSpPr>
        <p:spPr>
          <a:xfrm>
            <a:off x="1889125" y="1862138"/>
            <a:ext cx="40179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上下级       作风            薪酬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0541" name="Text Box 14"/>
          <p:cNvSpPr txBox="1"/>
          <p:nvPr/>
        </p:nvSpPr>
        <p:spPr>
          <a:xfrm>
            <a:off x="1508125" y="2471738"/>
            <a:ext cx="4937125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同事          能力   品质  考核    晋升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管理方法           奖惩    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0542" name="Text Box 15"/>
          <p:cNvSpPr txBox="1"/>
          <p:nvPr/>
        </p:nvSpPr>
        <p:spPr>
          <a:xfrm>
            <a:off x="941070" y="3537903"/>
            <a:ext cx="6664325" cy="191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疾病                通风    家人生病    夫妻不和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生理缺陷            照明     子女教育     邻里纠纷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子女就业  恋爱婚姻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卫生               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defTabSz="914400">
              <a:spcBef>
                <a:spcPct val="0"/>
              </a:spcBef>
              <a:buNone/>
            </a:pP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41719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影响员工情绪因素分析“鱼骨图”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5" name="Group 3"/>
          <p:cNvGrpSpPr/>
          <p:nvPr/>
        </p:nvGrpSpPr>
        <p:grpSpPr>
          <a:xfrm>
            <a:off x="539750" y="1295665"/>
            <a:ext cx="5735638" cy="867833"/>
            <a:chOff x="0" y="-119"/>
            <a:chExt cx="3613" cy="547"/>
          </a:xfrm>
        </p:grpSpPr>
        <p:grpSp>
          <p:nvGrpSpPr>
            <p:cNvPr id="151557" name="Group 4"/>
            <p:cNvGrpSpPr/>
            <p:nvPr/>
          </p:nvGrpSpPr>
          <p:grpSpPr>
            <a:xfrm>
              <a:off x="0" y="-119"/>
              <a:ext cx="368" cy="547"/>
              <a:chOff x="0" y="-765"/>
              <a:chExt cx="1648" cy="2448"/>
            </a:xfrm>
          </p:grpSpPr>
          <p:sp>
            <p:nvSpPr>
              <p:cNvPr id="151559" name="AutoShape 6"/>
              <p:cNvSpPr/>
              <p:nvPr/>
            </p:nvSpPr>
            <p:spPr>
              <a:xfrm>
                <a:off x="0" y="-765"/>
                <a:ext cx="1648" cy="2448"/>
              </a:xfrm>
              <a:prstGeom prst="star16">
                <a:avLst>
                  <a:gd name="adj" fmla="val 37500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A3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1560" name="Oval 7"/>
              <p:cNvSpPr/>
              <p:nvPr/>
            </p:nvSpPr>
            <p:spPr>
              <a:xfrm>
                <a:off x="159" y="159"/>
                <a:ext cx="600" cy="600"/>
              </a:xfrm>
              <a:prstGeom prst="ellipse">
                <a:avLst/>
              </a:prstGeom>
              <a:gradFill rotWithShape="1">
                <a:gsLst>
                  <a:gs pos="0">
                    <a:srgbClr val="00182F"/>
                  </a:gs>
                  <a:gs pos="100000">
                    <a:srgbClr val="00336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51561" name="Group 7"/>
              <p:cNvGrpSpPr/>
              <p:nvPr/>
            </p:nvGrpSpPr>
            <p:grpSpPr>
              <a:xfrm>
                <a:off x="171" y="206"/>
                <a:ext cx="586" cy="500"/>
                <a:chOff x="0" y="0"/>
                <a:chExt cx="586" cy="500"/>
              </a:xfrm>
            </p:grpSpPr>
            <p:sp>
              <p:nvSpPr>
                <p:cNvPr id="151564" name="Oval 9"/>
                <p:cNvSpPr/>
                <p:nvPr/>
              </p:nvSpPr>
              <p:spPr>
                <a:xfrm rot="-2700000">
                  <a:off x="40" y="-40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51565" name="Oval 10"/>
                <p:cNvSpPr/>
                <p:nvPr/>
              </p:nvSpPr>
              <p:spPr>
                <a:xfrm rot="-2700000" flipH="1" flipV="1">
                  <a:off x="248" y="162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1562" name="Oval 11"/>
              <p:cNvSpPr/>
              <p:nvPr/>
            </p:nvSpPr>
            <p:spPr>
              <a:xfrm>
                <a:off x="295" y="295"/>
                <a:ext cx="328" cy="3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1563" name="Oval 12"/>
              <p:cNvSpPr/>
              <p:nvPr/>
            </p:nvSpPr>
            <p:spPr>
              <a:xfrm>
                <a:off x="305" y="-232"/>
                <a:ext cx="318" cy="13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C2C2C2"/>
                  </a:gs>
                  <a:gs pos="100000">
                    <a:srgbClr val="FFFFFF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51558" name="AutoShape 13"/>
            <p:cNvSpPr/>
            <p:nvPr/>
          </p:nvSpPr>
          <p:spPr>
            <a:xfrm>
              <a:off x="347" y="0"/>
              <a:ext cx="3266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方法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1556" name="Text Box 13"/>
          <p:cNvSpPr/>
          <p:nvPr/>
        </p:nvSpPr>
        <p:spPr>
          <a:xfrm>
            <a:off x="1763713" y="2492375"/>
            <a:ext cx="6553200" cy="317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　</a:t>
            </a:r>
            <a:r>
              <a:rPr lang="zh-CN" altLang="en-US" sz="2000" b="1" dirty="0">
                <a:solidFill>
                  <a:srgbClr val="A165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  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班段长根据员工在班前、班中的一些精神和行为表现，通过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行为观察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管理看板对该员工悬挂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笑脸、平脸、苦脸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的形式，来反映员工工作中的安全状态，并根据员工的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笑脸、平脸、苦脸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采取一系列相应的应对措施。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员工行为观察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任意多边形 1"/>
          <p:cNvSpPr/>
          <p:nvPr userDrawn="1">
            <p:custDataLst>
              <p:tags r:id="rId1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 userDrawn="1">
            <p:custDataLst>
              <p:tags r:id="rId2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9" name="Group 3"/>
          <p:cNvGrpSpPr/>
          <p:nvPr/>
        </p:nvGrpSpPr>
        <p:grpSpPr>
          <a:xfrm>
            <a:off x="539750" y="1296020"/>
            <a:ext cx="5735638" cy="866769"/>
            <a:chOff x="0" y="-119"/>
            <a:chExt cx="3613" cy="546"/>
          </a:xfrm>
        </p:grpSpPr>
        <p:grpSp>
          <p:nvGrpSpPr>
            <p:cNvPr id="152581" name="Group 4"/>
            <p:cNvGrpSpPr/>
            <p:nvPr/>
          </p:nvGrpSpPr>
          <p:grpSpPr>
            <a:xfrm>
              <a:off x="0" y="-119"/>
              <a:ext cx="368" cy="546"/>
              <a:chOff x="0" y="-764"/>
              <a:chExt cx="1647" cy="2445"/>
            </a:xfrm>
          </p:grpSpPr>
          <p:sp>
            <p:nvSpPr>
              <p:cNvPr id="152583" name="AutoShape 6"/>
              <p:cNvSpPr/>
              <p:nvPr/>
            </p:nvSpPr>
            <p:spPr>
              <a:xfrm>
                <a:off x="0" y="-764"/>
                <a:ext cx="1647" cy="2445"/>
              </a:xfrm>
              <a:prstGeom prst="star16">
                <a:avLst>
                  <a:gd name="adj" fmla="val 37500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A3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2584" name="Oval 7"/>
              <p:cNvSpPr/>
              <p:nvPr/>
            </p:nvSpPr>
            <p:spPr>
              <a:xfrm>
                <a:off x="159" y="159"/>
                <a:ext cx="600" cy="600"/>
              </a:xfrm>
              <a:prstGeom prst="ellipse">
                <a:avLst/>
              </a:prstGeom>
              <a:gradFill rotWithShape="1">
                <a:gsLst>
                  <a:gs pos="0">
                    <a:srgbClr val="00182F"/>
                  </a:gs>
                  <a:gs pos="100000">
                    <a:srgbClr val="00336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52585" name="Group 7"/>
              <p:cNvGrpSpPr/>
              <p:nvPr/>
            </p:nvGrpSpPr>
            <p:grpSpPr>
              <a:xfrm>
                <a:off x="171" y="206"/>
                <a:ext cx="586" cy="500"/>
                <a:chOff x="0" y="0"/>
                <a:chExt cx="586" cy="500"/>
              </a:xfrm>
            </p:grpSpPr>
            <p:sp>
              <p:nvSpPr>
                <p:cNvPr id="152588" name="Oval 9"/>
                <p:cNvSpPr/>
                <p:nvPr/>
              </p:nvSpPr>
              <p:spPr>
                <a:xfrm rot="-2700000">
                  <a:off x="40" y="-40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52589" name="Oval 10"/>
                <p:cNvSpPr/>
                <p:nvPr/>
              </p:nvSpPr>
              <p:spPr>
                <a:xfrm rot="-2700000" flipH="1" flipV="1">
                  <a:off x="248" y="162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2586" name="Oval 11"/>
              <p:cNvSpPr/>
              <p:nvPr/>
            </p:nvSpPr>
            <p:spPr>
              <a:xfrm>
                <a:off x="295" y="295"/>
                <a:ext cx="328" cy="3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2587" name="Oval 12"/>
              <p:cNvSpPr/>
              <p:nvPr/>
            </p:nvSpPr>
            <p:spPr>
              <a:xfrm>
                <a:off x="305" y="-232"/>
                <a:ext cx="318" cy="13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C2C2C2"/>
                  </a:gs>
                  <a:gs pos="100000">
                    <a:srgbClr val="FFFFFF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52582" name="AutoShape 13"/>
            <p:cNvSpPr/>
            <p:nvPr/>
          </p:nvSpPr>
          <p:spPr>
            <a:xfrm>
              <a:off x="347" y="0"/>
              <a:ext cx="3266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方法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2580" name="Text Box 13"/>
          <p:cNvSpPr/>
          <p:nvPr/>
        </p:nvSpPr>
        <p:spPr>
          <a:xfrm>
            <a:off x="1763713" y="2046288"/>
            <a:ext cx="6769100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　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行为观察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从每天的班前点名学习开始，首先由班组长对班组成员的精神状态、身体状况进行主动观察，并经过员工对自身状态进行自我评价后。由班组对信息进行综合判断后，将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行为观察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结果记入</a:t>
            </a:r>
            <a:r>
              <a:rPr lang="en-US" altLang="zh-CN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  <a:hlinkClick r:id="rId1" action="ppaction://hlinkfile"/>
              </a:rPr>
              <a:t>《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  <a:hlinkClick r:id="rId1" action="ppaction://hlinkfile"/>
              </a:rPr>
              <a:t>班组行为观察表</a:t>
            </a:r>
            <a:r>
              <a:rPr lang="en-US" altLang="zh-CN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  <a:hlinkClick r:id="rId1" action="ppaction://hlinkfile"/>
              </a:rPr>
              <a:t>》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。</a:t>
            </a:r>
            <a:endParaRPr lang="zh-CN" altLang="en-US" sz="2000" b="1" dirty="0">
              <a:solidFill>
                <a:srgbClr val="FFA4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新宋体" panose="02010609030101010101" charset="-122"/>
            </a:endParaRPr>
          </a:p>
          <a:p>
            <a:pPr marL="0" lvl="0" indent="0" defTabSz="91440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    学习完毕后班组长及时将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笑脸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或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苦脸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悬挂在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行为观察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管理看板上该员工名字旁边。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员工行为观察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 userDrawn="1">
            <p:custDataLst>
              <p:tags r:id="rId2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任意多边形 3"/>
          <p:cNvSpPr/>
          <p:nvPr userDrawn="1">
            <p:custDataLst>
              <p:tags r:id="rId3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3" name="Group 3"/>
          <p:cNvGrpSpPr/>
          <p:nvPr/>
        </p:nvGrpSpPr>
        <p:grpSpPr>
          <a:xfrm>
            <a:off x="539750" y="1296020"/>
            <a:ext cx="5735638" cy="866769"/>
            <a:chOff x="0" y="-119"/>
            <a:chExt cx="3613" cy="546"/>
          </a:xfrm>
        </p:grpSpPr>
        <p:grpSp>
          <p:nvGrpSpPr>
            <p:cNvPr id="153606" name="Group 4"/>
            <p:cNvGrpSpPr/>
            <p:nvPr/>
          </p:nvGrpSpPr>
          <p:grpSpPr>
            <a:xfrm>
              <a:off x="0" y="-119"/>
              <a:ext cx="368" cy="546"/>
              <a:chOff x="0" y="-764"/>
              <a:chExt cx="1647" cy="2445"/>
            </a:xfrm>
          </p:grpSpPr>
          <p:sp>
            <p:nvSpPr>
              <p:cNvPr id="153608" name="AutoShape 6"/>
              <p:cNvSpPr/>
              <p:nvPr/>
            </p:nvSpPr>
            <p:spPr>
              <a:xfrm>
                <a:off x="0" y="-764"/>
                <a:ext cx="1647" cy="2445"/>
              </a:xfrm>
              <a:prstGeom prst="star16">
                <a:avLst>
                  <a:gd name="adj" fmla="val 37500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A3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3609" name="Oval 7"/>
              <p:cNvSpPr/>
              <p:nvPr/>
            </p:nvSpPr>
            <p:spPr>
              <a:xfrm>
                <a:off x="159" y="159"/>
                <a:ext cx="600" cy="600"/>
              </a:xfrm>
              <a:prstGeom prst="ellipse">
                <a:avLst/>
              </a:prstGeom>
              <a:gradFill rotWithShape="1">
                <a:gsLst>
                  <a:gs pos="0">
                    <a:srgbClr val="00182F"/>
                  </a:gs>
                  <a:gs pos="100000">
                    <a:srgbClr val="00336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53610" name="Group 7"/>
              <p:cNvGrpSpPr/>
              <p:nvPr/>
            </p:nvGrpSpPr>
            <p:grpSpPr>
              <a:xfrm>
                <a:off x="171" y="206"/>
                <a:ext cx="586" cy="500"/>
                <a:chOff x="0" y="0"/>
                <a:chExt cx="586" cy="500"/>
              </a:xfrm>
            </p:grpSpPr>
            <p:sp>
              <p:nvSpPr>
                <p:cNvPr id="153613" name="Oval 9"/>
                <p:cNvSpPr/>
                <p:nvPr/>
              </p:nvSpPr>
              <p:spPr>
                <a:xfrm rot="-2700000">
                  <a:off x="40" y="-40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53614" name="Oval 10"/>
                <p:cNvSpPr/>
                <p:nvPr/>
              </p:nvSpPr>
              <p:spPr>
                <a:xfrm rot="-2700000" flipH="1" flipV="1">
                  <a:off x="248" y="162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3611" name="Oval 11"/>
              <p:cNvSpPr/>
              <p:nvPr/>
            </p:nvSpPr>
            <p:spPr>
              <a:xfrm>
                <a:off x="295" y="295"/>
                <a:ext cx="328" cy="3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3612" name="Oval 12"/>
              <p:cNvSpPr/>
              <p:nvPr/>
            </p:nvSpPr>
            <p:spPr>
              <a:xfrm>
                <a:off x="305" y="-232"/>
                <a:ext cx="318" cy="13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C2C2C2"/>
                  </a:gs>
                  <a:gs pos="100000">
                    <a:srgbClr val="FFFFFF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53607" name="AutoShape 13"/>
            <p:cNvSpPr/>
            <p:nvPr/>
          </p:nvSpPr>
          <p:spPr>
            <a:xfrm>
              <a:off x="347" y="0"/>
              <a:ext cx="3266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方法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604" name="Text Box 13"/>
          <p:cNvSpPr/>
          <p:nvPr/>
        </p:nvSpPr>
        <p:spPr>
          <a:xfrm>
            <a:off x="3779838" y="2060575"/>
            <a:ext cx="5257800" cy="4248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　</a:t>
            </a:r>
            <a:r>
              <a:rPr lang="zh-CN" altLang="en-US" sz="2000" b="1" dirty="0">
                <a:solidFill>
                  <a:srgbClr val="FFA4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  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在生产操作中员工行为观察，班段长发现员工有违反安全操作规程、不正确佩戴劳保用品、冒险蛮干、现场卫生差等问题者，班段长将在该员工的名字旁悬挂成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苦脸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，并根据悬挂原因对该员工行为进行指正、帮教。如有员工发现事故隐患、提出合理化建议或对他人有善意的提醒或帮助的，将在该员工的名字旁悬挂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笑脸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，同时在班组中将得到表扬。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53605" name="Picture 14" descr="SAM_3896"/>
          <p:cNvPicPr>
            <a:picLocks noChangeAspect="1"/>
          </p:cNvPicPr>
          <p:nvPr/>
        </p:nvPicPr>
        <p:blipFill>
          <a:blip r:embed="rId1"/>
          <a:srcRect l="9694" t="22716" r="10930"/>
          <a:stretch>
            <a:fillRect/>
          </a:stretch>
        </p:blipFill>
        <p:spPr>
          <a:xfrm>
            <a:off x="600075" y="2924175"/>
            <a:ext cx="3155950" cy="230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员工行为观察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 userDrawn="1">
            <p:custDataLst>
              <p:tags r:id="rId2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任意多边形 3"/>
          <p:cNvSpPr/>
          <p:nvPr userDrawn="1">
            <p:custDataLst>
              <p:tags r:id="rId3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7" name="Group 3"/>
          <p:cNvGrpSpPr/>
          <p:nvPr/>
        </p:nvGrpSpPr>
        <p:grpSpPr>
          <a:xfrm>
            <a:off x="540385" y="1296729"/>
            <a:ext cx="5735638" cy="865351"/>
            <a:chOff x="0" y="-118"/>
            <a:chExt cx="3613" cy="545"/>
          </a:xfrm>
        </p:grpSpPr>
        <p:grpSp>
          <p:nvGrpSpPr>
            <p:cNvPr id="154630" name="Group 4"/>
            <p:cNvGrpSpPr/>
            <p:nvPr/>
          </p:nvGrpSpPr>
          <p:grpSpPr>
            <a:xfrm>
              <a:off x="0" y="-118"/>
              <a:ext cx="367" cy="545"/>
              <a:chOff x="0" y="-762"/>
              <a:chExt cx="1645" cy="2441"/>
            </a:xfrm>
          </p:grpSpPr>
          <p:sp>
            <p:nvSpPr>
              <p:cNvPr id="154632" name="AutoShape 6"/>
              <p:cNvSpPr/>
              <p:nvPr/>
            </p:nvSpPr>
            <p:spPr>
              <a:xfrm>
                <a:off x="0" y="-762"/>
                <a:ext cx="1645" cy="2441"/>
              </a:xfrm>
              <a:prstGeom prst="star16">
                <a:avLst>
                  <a:gd name="adj" fmla="val 37500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A3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4633" name="Oval 7"/>
              <p:cNvSpPr/>
              <p:nvPr/>
            </p:nvSpPr>
            <p:spPr>
              <a:xfrm>
                <a:off x="159" y="159"/>
                <a:ext cx="600" cy="600"/>
              </a:xfrm>
              <a:prstGeom prst="ellipse">
                <a:avLst/>
              </a:prstGeom>
              <a:gradFill rotWithShape="1">
                <a:gsLst>
                  <a:gs pos="0">
                    <a:srgbClr val="00182F"/>
                  </a:gs>
                  <a:gs pos="100000">
                    <a:srgbClr val="00336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54634" name="Group 7"/>
              <p:cNvGrpSpPr/>
              <p:nvPr/>
            </p:nvGrpSpPr>
            <p:grpSpPr>
              <a:xfrm>
                <a:off x="171" y="206"/>
                <a:ext cx="586" cy="500"/>
                <a:chOff x="0" y="0"/>
                <a:chExt cx="586" cy="500"/>
              </a:xfrm>
            </p:grpSpPr>
            <p:sp>
              <p:nvSpPr>
                <p:cNvPr id="154637" name="Oval 9"/>
                <p:cNvSpPr/>
                <p:nvPr/>
              </p:nvSpPr>
              <p:spPr>
                <a:xfrm rot="-2700000">
                  <a:off x="40" y="-40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54638" name="Oval 10"/>
                <p:cNvSpPr/>
                <p:nvPr/>
              </p:nvSpPr>
              <p:spPr>
                <a:xfrm rot="-2700000" flipH="1" flipV="1">
                  <a:off x="248" y="162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4635" name="Oval 11"/>
              <p:cNvSpPr/>
              <p:nvPr/>
            </p:nvSpPr>
            <p:spPr>
              <a:xfrm>
                <a:off x="295" y="295"/>
                <a:ext cx="328" cy="3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4636" name="Oval 12"/>
              <p:cNvSpPr/>
              <p:nvPr/>
            </p:nvSpPr>
            <p:spPr>
              <a:xfrm>
                <a:off x="305" y="-232"/>
                <a:ext cx="318" cy="13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C2C2C2"/>
                  </a:gs>
                  <a:gs pos="100000">
                    <a:srgbClr val="FFFFFF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54631" name="AutoShape 13"/>
            <p:cNvSpPr/>
            <p:nvPr/>
          </p:nvSpPr>
          <p:spPr>
            <a:xfrm>
              <a:off x="347" y="0"/>
              <a:ext cx="3266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方法  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4628" name="Text Box 13"/>
          <p:cNvSpPr/>
          <p:nvPr/>
        </p:nvSpPr>
        <p:spPr>
          <a:xfrm>
            <a:off x="971550" y="2420938"/>
            <a:ext cx="3025775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　  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一天工作结束后，班组长将对当天的行为观察结果进行分析总结，并把当天的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行为观察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结果详细地记入到班组行为观察表内。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54629" name="Picture 14" descr="PA2304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638" y="2205038"/>
            <a:ext cx="4799012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员工行为观察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 userDrawn="1">
            <p:custDataLst>
              <p:tags r:id="rId2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任意多边形 3"/>
          <p:cNvSpPr/>
          <p:nvPr userDrawn="1">
            <p:custDataLst>
              <p:tags r:id="rId3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1" name="Group 3"/>
          <p:cNvGrpSpPr/>
          <p:nvPr/>
        </p:nvGrpSpPr>
        <p:grpSpPr>
          <a:xfrm>
            <a:off x="539750" y="1296020"/>
            <a:ext cx="5735638" cy="866769"/>
            <a:chOff x="0" y="-119"/>
            <a:chExt cx="3613" cy="546"/>
          </a:xfrm>
        </p:grpSpPr>
        <p:grpSp>
          <p:nvGrpSpPr>
            <p:cNvPr id="155653" name="Group 4"/>
            <p:cNvGrpSpPr/>
            <p:nvPr/>
          </p:nvGrpSpPr>
          <p:grpSpPr>
            <a:xfrm>
              <a:off x="0" y="-119"/>
              <a:ext cx="368" cy="546"/>
              <a:chOff x="0" y="-764"/>
              <a:chExt cx="1647" cy="2445"/>
            </a:xfrm>
          </p:grpSpPr>
          <p:sp>
            <p:nvSpPr>
              <p:cNvPr id="155655" name="AutoShape 6"/>
              <p:cNvSpPr/>
              <p:nvPr/>
            </p:nvSpPr>
            <p:spPr>
              <a:xfrm>
                <a:off x="0" y="-764"/>
                <a:ext cx="1647" cy="2445"/>
              </a:xfrm>
              <a:prstGeom prst="star16">
                <a:avLst>
                  <a:gd name="adj" fmla="val 37500"/>
                </a:avLst>
              </a:prstGeom>
              <a:gradFill rotWithShape="1">
                <a:gsLst>
                  <a:gs pos="0">
                    <a:srgbClr val="003366"/>
                  </a:gs>
                  <a:gs pos="100000">
                    <a:srgbClr val="001A34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5656" name="Oval 7"/>
              <p:cNvSpPr/>
              <p:nvPr/>
            </p:nvSpPr>
            <p:spPr>
              <a:xfrm>
                <a:off x="159" y="159"/>
                <a:ext cx="600" cy="600"/>
              </a:xfrm>
              <a:prstGeom prst="ellipse">
                <a:avLst/>
              </a:prstGeom>
              <a:gradFill rotWithShape="1">
                <a:gsLst>
                  <a:gs pos="0">
                    <a:srgbClr val="00182F"/>
                  </a:gs>
                  <a:gs pos="100000">
                    <a:srgbClr val="00336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55657" name="Group 7"/>
              <p:cNvGrpSpPr/>
              <p:nvPr/>
            </p:nvGrpSpPr>
            <p:grpSpPr>
              <a:xfrm>
                <a:off x="171" y="206"/>
                <a:ext cx="586" cy="500"/>
                <a:chOff x="0" y="0"/>
                <a:chExt cx="586" cy="500"/>
              </a:xfrm>
            </p:grpSpPr>
            <p:sp>
              <p:nvSpPr>
                <p:cNvPr id="155660" name="Oval 9"/>
                <p:cNvSpPr/>
                <p:nvPr/>
              </p:nvSpPr>
              <p:spPr>
                <a:xfrm rot="-2700000">
                  <a:off x="40" y="-40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55661" name="Oval 10"/>
                <p:cNvSpPr/>
                <p:nvPr/>
              </p:nvSpPr>
              <p:spPr>
                <a:xfrm rot="-2700000" flipH="1" flipV="1">
                  <a:off x="248" y="162"/>
                  <a:ext cx="295" cy="3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lstStyle>
                  <a:lvl1pPr marL="342900" indent="-3429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1pPr>
                  <a:lvl2pPr marL="742950" indent="-28575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2pPr>
                  <a:lvl3pPr marL="11430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3pPr>
                  <a:lvl4pPr marL="16002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4pPr>
                  <a:lvl5pPr marL="2057400" indent="-228600" algn="l" defTabSz="0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Microsoft Sans Serif" panose="020B0604020202020204" pitchFamily="34" charset="0"/>
                    </a:defRPr>
                  </a:lvl5pPr>
                </a:lstStyle>
                <a:p>
                  <a:pPr marL="0" lvl="0" indent="0" defTabSz="914400" eaLnBrk="1" hangingPunct="1">
                    <a:spcBef>
                      <a:spcPct val="0"/>
                    </a:spcBef>
                    <a:buNone/>
                  </a:pPr>
                  <a:endParaRPr lang="zh-CN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5658" name="Oval 11"/>
              <p:cNvSpPr/>
              <p:nvPr/>
            </p:nvSpPr>
            <p:spPr>
              <a:xfrm>
                <a:off x="295" y="295"/>
                <a:ext cx="328" cy="32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5659" name="Oval 12"/>
              <p:cNvSpPr/>
              <p:nvPr/>
            </p:nvSpPr>
            <p:spPr>
              <a:xfrm>
                <a:off x="305" y="-232"/>
                <a:ext cx="318" cy="139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C2C2C2"/>
                  </a:gs>
                  <a:gs pos="100000">
                    <a:srgbClr val="FFFFFF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>
                <a:spAutoFit/>
              </a:bodyPr>
              <a:lstStyle>
                <a:lvl1pPr marL="342900" indent="-3429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1pPr>
                <a:lvl2pPr marL="742950" indent="-28575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2pPr>
                <a:lvl3pPr marL="11430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3pPr>
                <a:lvl4pPr marL="16002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4pPr>
                <a:lvl5pPr marL="2057400" indent="-228600" algn="l" defTabSz="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Microsoft Sans Serif" panose="020B0604020202020204" pitchFamily="34" charset="0"/>
                  </a:defRPr>
                </a:lvl5pPr>
              </a:lstStyle>
              <a:p>
                <a:pPr marL="0" lvl="0" indent="0" defTabSz="914400" eaLnBrk="1" hangingPunct="1">
                  <a:spcBef>
                    <a:spcPct val="0"/>
                  </a:spcBef>
                  <a:buNone/>
                </a:pPr>
                <a:endPara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55654" name="AutoShape 13"/>
            <p:cNvSpPr/>
            <p:nvPr/>
          </p:nvSpPr>
          <p:spPr>
            <a:xfrm>
              <a:off x="347" y="0"/>
              <a:ext cx="3266" cy="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indent="-3429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1pPr>
              <a:lvl2pPr marL="742950" indent="-28575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2pPr>
              <a:lvl3pPr marL="11430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3pPr>
              <a:lvl4pPr marL="16002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4pPr>
              <a:lvl5pPr marL="2057400" indent="-228600" algn="l" defTabSz="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Microsoft Sans Serif" panose="020B0604020202020204" pitchFamily="34" charset="0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None/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意义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5652" name="Text Box 13"/>
          <p:cNvSpPr/>
          <p:nvPr/>
        </p:nvSpPr>
        <p:spPr>
          <a:xfrm>
            <a:off x="1792923" y="2349500"/>
            <a:ext cx="6840537" cy="2954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   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通过安全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行为观察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活动，班段长更能随时随地掌握员工的安全状态，并根据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行为观察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管理看板上的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笑脸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或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苦脸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对员工进行平等真诚的谈心交流，解除了员工思想上的顾虑。通过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“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行为观察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新宋体" panose="02010609030101010101" charset="-122"/>
              </a:rPr>
              <a:t>，员工的安全意识和安全行为得到了很大的提高，进一步加强了班组安全自主管理的同时，也营造出了浓厚的安全文化氛围。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员工行为观察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 userDrawn="1">
            <p:custDataLst>
              <p:tags r:id="rId1"/>
            </p:custDataLst>
          </p:nvPr>
        </p:nvSpPr>
        <p:spPr>
          <a:xfrm>
            <a:off x="521545" y="814684"/>
            <a:ext cx="8622455" cy="22245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任意多边形 3"/>
          <p:cNvSpPr/>
          <p:nvPr userDrawn="1">
            <p:custDataLst>
              <p:tags r:id="rId2"/>
            </p:custDataLst>
          </p:nvPr>
        </p:nvSpPr>
        <p:spPr>
          <a:xfrm>
            <a:off x="1" y="455182"/>
            <a:ext cx="410465" cy="381747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76" tIns="34288" rIns="68576" bIns="3428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2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BeQIK_FR" hidden="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963" y="6281738"/>
            <a:ext cx="409575" cy="1936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7699" name="Text Box 3"/>
          <p:cNvSpPr txBox="1"/>
          <p:nvPr/>
        </p:nvSpPr>
        <p:spPr>
          <a:xfrm>
            <a:off x="468313" y="1385888"/>
            <a:ext cx="2870200" cy="577850"/>
          </a:xfrm>
          <a:prstGeom prst="rect">
            <a:avLst/>
          </a:prstGeom>
          <a:noFill/>
          <a:ln w="0">
            <a:noFill/>
          </a:ln>
        </p:spPr>
        <p:txBody>
          <a:bodyPr lIns="0" tIns="62116" rIns="0" bIns="0" anchor="ctr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95680">
              <a:lnSpc>
                <a:spcPct val="111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理解责任的内涵：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7700" name="Text Box 4"/>
          <p:cNvSpPr txBox="1"/>
          <p:nvPr/>
        </p:nvSpPr>
        <p:spPr>
          <a:xfrm>
            <a:off x="2746375" y="2470150"/>
            <a:ext cx="3649663" cy="958850"/>
          </a:xfrm>
          <a:prstGeom prst="rect">
            <a:avLst/>
          </a:prstGeom>
          <a:solidFill>
            <a:schemeClr val="bg2"/>
          </a:solidFill>
          <a:ln w="57150" cap="flat" cmpd="thinThick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9389" tIns="49691" rIns="99389" bIns="49691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373380" lvl="0" indent="-373380" defTabSz="995680" eaLnBrk="1" hangingPunct="1">
              <a:lnSpc>
                <a:spcPct val="120000"/>
              </a:lnSpc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zh-CN" altLang="en-US" sz="4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责任</a:t>
            </a:r>
            <a:r>
              <a:rPr lang="zh-CN" altLang="en-US" sz="4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＝</a:t>
            </a: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权力</a:t>
            </a:r>
            <a:endParaRPr lang="zh-CN" altLang="en-US" sz="4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7701" name="Text Box 5"/>
          <p:cNvSpPr txBox="1"/>
          <p:nvPr/>
        </p:nvSpPr>
        <p:spPr>
          <a:xfrm>
            <a:off x="1042988" y="3789363"/>
            <a:ext cx="7650162" cy="1209675"/>
          </a:xfrm>
          <a:prstGeom prst="rect">
            <a:avLst/>
          </a:prstGeom>
          <a:noFill/>
          <a:ln w="9525">
            <a:noFill/>
          </a:ln>
        </p:spPr>
        <p:txBody>
          <a:bodyPr lIns="99389" tIns="49691" rIns="99389" bIns="49691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373380" lvl="0" indent="-373380" defTabSz="995680" eaLnBrk="1" hangingPunct="1">
              <a:lnSpc>
                <a:spcPct val="120000"/>
              </a:lnSpc>
              <a:buClr>
                <a:srgbClr val="5D7299"/>
              </a:buClr>
              <a:buSzPct val="65000"/>
              <a:buFont typeface="Wingdings" panose="05000000000000000000" pitchFamily="2" charset="2"/>
              <a:buChar char="è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当您在承担责任的时候，就是在争取权力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73380" lvl="0" indent="-373380" defTabSz="995680" eaLnBrk="1" hangingPunct="1">
              <a:lnSpc>
                <a:spcPct val="120000"/>
              </a:lnSpc>
              <a:buClr>
                <a:srgbClr val="5D7299"/>
              </a:buClr>
              <a:buSzPct val="65000"/>
              <a:buFont typeface="Wingdings" panose="05000000000000000000" pitchFamily="2" charset="2"/>
              <a:buChar char="è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当您在推卸责任的时候，其实在放弃权力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赠各位优秀管理人员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8"/>
          <p:cNvSpPr txBox="1"/>
          <p:nvPr/>
        </p:nvSpPr>
        <p:spPr>
          <a:xfrm>
            <a:off x="1123315" y="2618105"/>
            <a:ext cx="710247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安全生产刑案司法解释 </a:t>
            </a:r>
            <a:endParaRPr lang="en-US" sz="4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252" y="5556965"/>
            <a:ext cx="9143498" cy="1304703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280"/>
          </a:p>
        </p:txBody>
      </p:sp>
      <p:sp>
        <p:nvSpPr>
          <p:cNvPr id="7" name="Freeform 7"/>
          <p:cNvSpPr/>
          <p:nvPr/>
        </p:nvSpPr>
        <p:spPr bwMode="auto">
          <a:xfrm>
            <a:off x="252" y="5365379"/>
            <a:ext cx="9143498" cy="421701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28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4"/>
          <p:cNvSpPr/>
          <p:nvPr/>
        </p:nvSpPr>
        <p:spPr>
          <a:xfrm>
            <a:off x="611188" y="1916113"/>
            <a:ext cx="8064500" cy="3044190"/>
          </a:xfrm>
          <a:prstGeom prst="rect">
            <a:avLst/>
          </a:prstGeom>
          <a:blipFill rotWithShape="1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“</a:t>
            </a: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能够坚持不懈地、日复一日地把同一件事做下去，就是一件很伟大很了不起的事情”；“抓管理，就是</a:t>
            </a:r>
            <a:r>
              <a:rPr lang="zh-CN" altLang="en-US" sz="3200" b="1" u="sng" dirty="0">
                <a:solidFill>
                  <a:srgbClr val="00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抓反复，反复抓</a:t>
            </a: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。”</a:t>
            </a:r>
            <a:endParaRPr lang="zh-CN" altLang="en-US" sz="32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                  </a:t>
            </a:r>
            <a:endParaRPr lang="zh-CN" altLang="en-US" sz="32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                                     </a:t>
            </a:r>
            <a:r>
              <a:rPr lang="en-US" altLang="zh-CN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—— </a:t>
            </a:r>
            <a:r>
              <a:rPr lang="zh-CN" altLang="en-US" sz="32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张瑞敏</a:t>
            </a:r>
            <a:endParaRPr lang="zh-CN" altLang="en-US" sz="32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赠各位优秀管理人员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5"/>
          <p:cNvSpPr/>
          <p:nvPr/>
        </p:nvSpPr>
        <p:spPr>
          <a:xfrm>
            <a:off x="381000" y="3781425"/>
            <a:ext cx="8382000" cy="7620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CC33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      </a:t>
            </a:r>
            <a:endParaRPr lang="zh-CN" altLang="en-US" sz="1800" dirty="0">
              <a:solidFill>
                <a:srgbClr val="CC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2" name="Rectangle 6"/>
          <p:cNvSpPr/>
          <p:nvPr/>
        </p:nvSpPr>
        <p:spPr>
          <a:xfrm>
            <a:off x="228600" y="2047240"/>
            <a:ext cx="8686800" cy="304609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Microsoft Sans Serif" panose="020B0604020202020204" pitchFamily="34" charset="0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sz="48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复杂的事情简单做！</a:t>
            </a:r>
            <a:endParaRPr lang="zh-CN" altLang="en-US" sz="4800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sz="48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简单的事情认真做！</a:t>
            </a:r>
            <a:endParaRPr lang="zh-CN" altLang="en-US" sz="4800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sz="48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认真做的事情重复做！</a:t>
            </a:r>
            <a:endParaRPr lang="zh-CN" altLang="en-US" sz="4800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sz="48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重复做的事情创造性地做</a:t>
            </a:r>
            <a:r>
              <a:rPr lang="en-US" altLang="zh-CN" sz="48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! </a:t>
            </a:r>
            <a:endParaRPr lang="en-US" altLang="zh-CN" sz="1600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AutoShape 4"/>
          <p:cNvSpPr>
            <a:spLocks noGrp="1"/>
          </p:cNvSpPr>
          <p:nvPr/>
        </p:nvSpPr>
        <p:spPr>
          <a:xfrm>
            <a:off x="463550" y="412115"/>
            <a:ext cx="3422650" cy="44640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vert="horz" wrap="square" lIns="91434" tIns="45717" rIns="91434" bIns="45717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赠各位优秀管理人员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13512"/>
            <a:ext cx="6781800" cy="3099338"/>
          </a:xfr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/>
          <p:nvPr/>
        </p:nvSpPr>
        <p:spPr bwMode="auto">
          <a:xfrm>
            <a:off x="252" y="5556965"/>
            <a:ext cx="9143498" cy="1304703"/>
          </a:xfrm>
          <a:custGeom>
            <a:avLst/>
            <a:gdLst>
              <a:gd name="T0" fmla="*/ 1115 w 5702"/>
              <a:gd name="T1" fmla="*/ 0 h 1219"/>
              <a:gd name="T2" fmla="*/ 1277 w 5702"/>
              <a:gd name="T3" fmla="*/ 0 h 1219"/>
              <a:gd name="T4" fmla="*/ 1428 w 5702"/>
              <a:gd name="T5" fmla="*/ 2 h 1219"/>
              <a:gd name="T6" fmla="*/ 1569 w 5702"/>
              <a:gd name="T7" fmla="*/ 2 h 1219"/>
              <a:gd name="T8" fmla="*/ 1698 w 5702"/>
              <a:gd name="T9" fmla="*/ 4 h 1219"/>
              <a:gd name="T10" fmla="*/ 1816 w 5702"/>
              <a:gd name="T11" fmla="*/ 6 h 1219"/>
              <a:gd name="T12" fmla="*/ 1922 w 5702"/>
              <a:gd name="T13" fmla="*/ 7 h 1219"/>
              <a:gd name="T14" fmla="*/ 2018 w 5702"/>
              <a:gd name="T15" fmla="*/ 11 h 1219"/>
              <a:gd name="T16" fmla="*/ 2102 w 5702"/>
              <a:gd name="T17" fmla="*/ 14 h 1219"/>
              <a:gd name="T18" fmla="*/ 2201 w 5702"/>
              <a:gd name="T19" fmla="*/ 20 h 1219"/>
              <a:gd name="T20" fmla="*/ 2293 w 5702"/>
              <a:gd name="T21" fmla="*/ 32 h 1219"/>
              <a:gd name="T22" fmla="*/ 2375 w 5702"/>
              <a:gd name="T23" fmla="*/ 46 h 1219"/>
              <a:gd name="T24" fmla="*/ 2452 w 5702"/>
              <a:gd name="T25" fmla="*/ 63 h 1219"/>
              <a:gd name="T26" fmla="*/ 2518 w 5702"/>
              <a:gd name="T27" fmla="*/ 84 h 1219"/>
              <a:gd name="T28" fmla="*/ 2579 w 5702"/>
              <a:gd name="T29" fmla="*/ 107 h 1219"/>
              <a:gd name="T30" fmla="*/ 2633 w 5702"/>
              <a:gd name="T31" fmla="*/ 131 h 1219"/>
              <a:gd name="T32" fmla="*/ 2680 w 5702"/>
              <a:gd name="T33" fmla="*/ 157 h 1219"/>
              <a:gd name="T34" fmla="*/ 2722 w 5702"/>
              <a:gd name="T35" fmla="*/ 185 h 1219"/>
              <a:gd name="T36" fmla="*/ 2756 w 5702"/>
              <a:gd name="T37" fmla="*/ 213 h 1219"/>
              <a:gd name="T38" fmla="*/ 2788 w 5702"/>
              <a:gd name="T39" fmla="*/ 241 h 1219"/>
              <a:gd name="T40" fmla="*/ 2812 w 5702"/>
              <a:gd name="T41" fmla="*/ 269 h 1219"/>
              <a:gd name="T42" fmla="*/ 2835 w 5702"/>
              <a:gd name="T43" fmla="*/ 295 h 1219"/>
              <a:gd name="T44" fmla="*/ 2852 w 5702"/>
              <a:gd name="T45" fmla="*/ 319 h 1219"/>
              <a:gd name="T46" fmla="*/ 2868 w 5702"/>
              <a:gd name="T47" fmla="*/ 295 h 1219"/>
              <a:gd name="T48" fmla="*/ 2891 w 5702"/>
              <a:gd name="T49" fmla="*/ 269 h 1219"/>
              <a:gd name="T50" fmla="*/ 2915 w 5702"/>
              <a:gd name="T51" fmla="*/ 241 h 1219"/>
              <a:gd name="T52" fmla="*/ 2946 w 5702"/>
              <a:gd name="T53" fmla="*/ 213 h 1219"/>
              <a:gd name="T54" fmla="*/ 2981 w 5702"/>
              <a:gd name="T55" fmla="*/ 185 h 1219"/>
              <a:gd name="T56" fmla="*/ 3023 w 5702"/>
              <a:gd name="T57" fmla="*/ 157 h 1219"/>
              <a:gd name="T58" fmla="*/ 3070 w 5702"/>
              <a:gd name="T59" fmla="*/ 131 h 1219"/>
              <a:gd name="T60" fmla="*/ 3124 w 5702"/>
              <a:gd name="T61" fmla="*/ 107 h 1219"/>
              <a:gd name="T62" fmla="*/ 3185 w 5702"/>
              <a:gd name="T63" fmla="*/ 84 h 1219"/>
              <a:gd name="T64" fmla="*/ 3253 w 5702"/>
              <a:gd name="T65" fmla="*/ 63 h 1219"/>
              <a:gd name="T66" fmla="*/ 3328 w 5702"/>
              <a:gd name="T67" fmla="*/ 46 h 1219"/>
              <a:gd name="T68" fmla="*/ 3409 w 5702"/>
              <a:gd name="T69" fmla="*/ 32 h 1219"/>
              <a:gd name="T70" fmla="*/ 3502 w 5702"/>
              <a:gd name="T71" fmla="*/ 20 h 1219"/>
              <a:gd name="T72" fmla="*/ 3601 w 5702"/>
              <a:gd name="T73" fmla="*/ 14 h 1219"/>
              <a:gd name="T74" fmla="*/ 3684 w 5702"/>
              <a:gd name="T75" fmla="*/ 11 h 1219"/>
              <a:gd name="T76" fmla="*/ 3780 w 5702"/>
              <a:gd name="T77" fmla="*/ 7 h 1219"/>
              <a:gd name="T78" fmla="*/ 3886 w 5702"/>
              <a:gd name="T79" fmla="*/ 6 h 1219"/>
              <a:gd name="T80" fmla="*/ 4005 w 5702"/>
              <a:gd name="T81" fmla="*/ 4 h 1219"/>
              <a:gd name="T82" fmla="*/ 4134 w 5702"/>
              <a:gd name="T83" fmla="*/ 2 h 1219"/>
              <a:gd name="T84" fmla="*/ 4275 w 5702"/>
              <a:gd name="T85" fmla="*/ 2 h 1219"/>
              <a:gd name="T86" fmla="*/ 4426 w 5702"/>
              <a:gd name="T87" fmla="*/ 0 h 1219"/>
              <a:gd name="T88" fmla="*/ 4588 w 5702"/>
              <a:gd name="T89" fmla="*/ 0 h 1219"/>
              <a:gd name="T90" fmla="*/ 4799 w 5702"/>
              <a:gd name="T91" fmla="*/ 0 h 1219"/>
              <a:gd name="T92" fmla="*/ 4999 w 5702"/>
              <a:gd name="T93" fmla="*/ 2 h 1219"/>
              <a:gd name="T94" fmla="*/ 5189 w 5702"/>
              <a:gd name="T95" fmla="*/ 4 h 1219"/>
              <a:gd name="T96" fmla="*/ 5368 w 5702"/>
              <a:gd name="T97" fmla="*/ 6 h 1219"/>
              <a:gd name="T98" fmla="*/ 5541 w 5702"/>
              <a:gd name="T99" fmla="*/ 7 h 1219"/>
              <a:gd name="T100" fmla="*/ 5702 w 5702"/>
              <a:gd name="T101" fmla="*/ 9 h 1219"/>
              <a:gd name="T102" fmla="*/ 5702 w 5702"/>
              <a:gd name="T103" fmla="*/ 1219 h 1219"/>
              <a:gd name="T104" fmla="*/ 0 w 5702"/>
              <a:gd name="T105" fmla="*/ 1219 h 1219"/>
              <a:gd name="T106" fmla="*/ 0 w 5702"/>
              <a:gd name="T107" fmla="*/ 9 h 1219"/>
              <a:gd name="T108" fmla="*/ 164 w 5702"/>
              <a:gd name="T109" fmla="*/ 7 h 1219"/>
              <a:gd name="T110" fmla="*/ 335 w 5702"/>
              <a:gd name="T111" fmla="*/ 6 h 1219"/>
              <a:gd name="T112" fmla="*/ 514 w 5702"/>
              <a:gd name="T113" fmla="*/ 4 h 1219"/>
              <a:gd name="T114" fmla="*/ 704 w 5702"/>
              <a:gd name="T115" fmla="*/ 2 h 1219"/>
              <a:gd name="T116" fmla="*/ 904 w 5702"/>
              <a:gd name="T117" fmla="*/ 0 h 1219"/>
              <a:gd name="T118" fmla="*/ 1115 w 5702"/>
              <a:gd name="T11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02" h="1219">
                <a:moveTo>
                  <a:pt x="1115" y="0"/>
                </a:moveTo>
                <a:lnTo>
                  <a:pt x="1277" y="0"/>
                </a:lnTo>
                <a:lnTo>
                  <a:pt x="1428" y="2"/>
                </a:lnTo>
                <a:lnTo>
                  <a:pt x="1569" y="2"/>
                </a:lnTo>
                <a:lnTo>
                  <a:pt x="1698" y="4"/>
                </a:lnTo>
                <a:lnTo>
                  <a:pt x="1816" y="6"/>
                </a:lnTo>
                <a:lnTo>
                  <a:pt x="1922" y="7"/>
                </a:lnTo>
                <a:lnTo>
                  <a:pt x="2018" y="11"/>
                </a:lnTo>
                <a:lnTo>
                  <a:pt x="2102" y="14"/>
                </a:lnTo>
                <a:lnTo>
                  <a:pt x="2201" y="20"/>
                </a:lnTo>
                <a:lnTo>
                  <a:pt x="2293" y="32"/>
                </a:lnTo>
                <a:lnTo>
                  <a:pt x="2375" y="46"/>
                </a:lnTo>
                <a:lnTo>
                  <a:pt x="2452" y="63"/>
                </a:lnTo>
                <a:lnTo>
                  <a:pt x="2518" y="84"/>
                </a:lnTo>
                <a:lnTo>
                  <a:pt x="2579" y="107"/>
                </a:lnTo>
                <a:lnTo>
                  <a:pt x="2633" y="131"/>
                </a:lnTo>
                <a:lnTo>
                  <a:pt x="2680" y="157"/>
                </a:lnTo>
                <a:lnTo>
                  <a:pt x="2722" y="185"/>
                </a:lnTo>
                <a:lnTo>
                  <a:pt x="2756" y="213"/>
                </a:lnTo>
                <a:lnTo>
                  <a:pt x="2788" y="241"/>
                </a:lnTo>
                <a:lnTo>
                  <a:pt x="2812" y="269"/>
                </a:lnTo>
                <a:lnTo>
                  <a:pt x="2835" y="295"/>
                </a:lnTo>
                <a:lnTo>
                  <a:pt x="2852" y="319"/>
                </a:lnTo>
                <a:lnTo>
                  <a:pt x="2868" y="295"/>
                </a:lnTo>
                <a:lnTo>
                  <a:pt x="2891" y="269"/>
                </a:lnTo>
                <a:lnTo>
                  <a:pt x="2915" y="241"/>
                </a:lnTo>
                <a:lnTo>
                  <a:pt x="2946" y="213"/>
                </a:lnTo>
                <a:lnTo>
                  <a:pt x="2981" y="185"/>
                </a:lnTo>
                <a:lnTo>
                  <a:pt x="3023" y="157"/>
                </a:lnTo>
                <a:lnTo>
                  <a:pt x="3070" y="131"/>
                </a:lnTo>
                <a:lnTo>
                  <a:pt x="3124" y="107"/>
                </a:lnTo>
                <a:lnTo>
                  <a:pt x="3185" y="84"/>
                </a:lnTo>
                <a:lnTo>
                  <a:pt x="3253" y="63"/>
                </a:lnTo>
                <a:lnTo>
                  <a:pt x="3328" y="46"/>
                </a:lnTo>
                <a:lnTo>
                  <a:pt x="3409" y="32"/>
                </a:lnTo>
                <a:lnTo>
                  <a:pt x="3502" y="20"/>
                </a:lnTo>
                <a:lnTo>
                  <a:pt x="3601" y="14"/>
                </a:lnTo>
                <a:lnTo>
                  <a:pt x="3684" y="11"/>
                </a:lnTo>
                <a:lnTo>
                  <a:pt x="3780" y="7"/>
                </a:lnTo>
                <a:lnTo>
                  <a:pt x="3886" y="6"/>
                </a:lnTo>
                <a:lnTo>
                  <a:pt x="4005" y="4"/>
                </a:lnTo>
                <a:lnTo>
                  <a:pt x="4134" y="2"/>
                </a:lnTo>
                <a:lnTo>
                  <a:pt x="4275" y="2"/>
                </a:lnTo>
                <a:lnTo>
                  <a:pt x="4426" y="0"/>
                </a:lnTo>
                <a:lnTo>
                  <a:pt x="4588" y="0"/>
                </a:lnTo>
                <a:lnTo>
                  <a:pt x="4799" y="0"/>
                </a:lnTo>
                <a:lnTo>
                  <a:pt x="4999" y="2"/>
                </a:lnTo>
                <a:lnTo>
                  <a:pt x="5189" y="4"/>
                </a:lnTo>
                <a:lnTo>
                  <a:pt x="5368" y="6"/>
                </a:lnTo>
                <a:lnTo>
                  <a:pt x="5541" y="7"/>
                </a:lnTo>
                <a:lnTo>
                  <a:pt x="5702" y="9"/>
                </a:lnTo>
                <a:lnTo>
                  <a:pt x="5702" y="1219"/>
                </a:lnTo>
                <a:lnTo>
                  <a:pt x="0" y="1219"/>
                </a:lnTo>
                <a:lnTo>
                  <a:pt x="0" y="9"/>
                </a:lnTo>
                <a:lnTo>
                  <a:pt x="164" y="7"/>
                </a:lnTo>
                <a:lnTo>
                  <a:pt x="335" y="6"/>
                </a:lnTo>
                <a:lnTo>
                  <a:pt x="514" y="4"/>
                </a:lnTo>
                <a:lnTo>
                  <a:pt x="704" y="2"/>
                </a:lnTo>
                <a:lnTo>
                  <a:pt x="904" y="0"/>
                </a:lnTo>
                <a:lnTo>
                  <a:pt x="111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280"/>
          </a:p>
        </p:txBody>
      </p:sp>
      <p:sp>
        <p:nvSpPr>
          <p:cNvPr id="10" name="Freeform 7"/>
          <p:cNvSpPr/>
          <p:nvPr/>
        </p:nvSpPr>
        <p:spPr bwMode="auto">
          <a:xfrm>
            <a:off x="252" y="5365379"/>
            <a:ext cx="9143498" cy="421701"/>
          </a:xfrm>
          <a:custGeom>
            <a:avLst/>
            <a:gdLst>
              <a:gd name="T0" fmla="*/ 1184 w 5702"/>
              <a:gd name="T1" fmla="*/ 0 h 394"/>
              <a:gd name="T2" fmla="*/ 1492 w 5702"/>
              <a:gd name="T3" fmla="*/ 2 h 394"/>
              <a:gd name="T4" fmla="*/ 1754 w 5702"/>
              <a:gd name="T5" fmla="*/ 5 h 394"/>
              <a:gd name="T6" fmla="*/ 1968 w 5702"/>
              <a:gd name="T7" fmla="*/ 11 h 394"/>
              <a:gd name="T8" fmla="*/ 2156 w 5702"/>
              <a:gd name="T9" fmla="*/ 19 h 394"/>
              <a:gd name="T10" fmla="*/ 2333 w 5702"/>
              <a:gd name="T11" fmla="*/ 42 h 394"/>
              <a:gd name="T12" fmla="*/ 2480 w 5702"/>
              <a:gd name="T13" fmla="*/ 78 h 394"/>
              <a:gd name="T14" fmla="*/ 2598 w 5702"/>
              <a:gd name="T15" fmla="*/ 122 h 394"/>
              <a:gd name="T16" fmla="*/ 2690 w 5702"/>
              <a:gd name="T17" fmla="*/ 172 h 394"/>
              <a:gd name="T18" fmla="*/ 2763 w 5702"/>
              <a:gd name="T19" fmla="*/ 225 h 394"/>
              <a:gd name="T20" fmla="*/ 2816 w 5702"/>
              <a:gd name="T21" fmla="*/ 277 h 394"/>
              <a:gd name="T22" fmla="*/ 2852 w 5702"/>
              <a:gd name="T23" fmla="*/ 326 h 394"/>
              <a:gd name="T24" fmla="*/ 2887 w 5702"/>
              <a:gd name="T25" fmla="*/ 277 h 394"/>
              <a:gd name="T26" fmla="*/ 2939 w 5702"/>
              <a:gd name="T27" fmla="*/ 225 h 394"/>
              <a:gd name="T28" fmla="*/ 3012 w 5702"/>
              <a:gd name="T29" fmla="*/ 172 h 394"/>
              <a:gd name="T30" fmla="*/ 3105 w 5702"/>
              <a:gd name="T31" fmla="*/ 122 h 394"/>
              <a:gd name="T32" fmla="*/ 3223 w 5702"/>
              <a:gd name="T33" fmla="*/ 78 h 394"/>
              <a:gd name="T34" fmla="*/ 3369 w 5702"/>
              <a:gd name="T35" fmla="*/ 42 h 394"/>
              <a:gd name="T36" fmla="*/ 3547 w 5702"/>
              <a:gd name="T37" fmla="*/ 19 h 394"/>
              <a:gd name="T38" fmla="*/ 3735 w 5702"/>
              <a:gd name="T39" fmla="*/ 11 h 394"/>
              <a:gd name="T40" fmla="*/ 3949 w 5702"/>
              <a:gd name="T41" fmla="*/ 5 h 394"/>
              <a:gd name="T42" fmla="*/ 4210 w 5702"/>
              <a:gd name="T43" fmla="*/ 2 h 394"/>
              <a:gd name="T44" fmla="*/ 4519 w 5702"/>
              <a:gd name="T45" fmla="*/ 0 h 394"/>
              <a:gd name="T46" fmla="*/ 4907 w 5702"/>
              <a:gd name="T47" fmla="*/ 0 h 394"/>
              <a:gd name="T48" fmla="*/ 5318 w 5702"/>
              <a:gd name="T49" fmla="*/ 2 h 394"/>
              <a:gd name="T50" fmla="*/ 5702 w 5702"/>
              <a:gd name="T51" fmla="*/ 5 h 394"/>
              <a:gd name="T52" fmla="*/ 5513 w 5702"/>
              <a:gd name="T53" fmla="*/ 72 h 394"/>
              <a:gd name="T54" fmla="*/ 5116 w 5702"/>
              <a:gd name="T55" fmla="*/ 70 h 394"/>
              <a:gd name="T56" fmla="*/ 4689 w 5702"/>
              <a:gd name="T57" fmla="*/ 68 h 394"/>
              <a:gd name="T58" fmla="*/ 4358 w 5702"/>
              <a:gd name="T59" fmla="*/ 70 h 394"/>
              <a:gd name="T60" fmla="*/ 4073 w 5702"/>
              <a:gd name="T61" fmla="*/ 72 h 394"/>
              <a:gd name="T62" fmla="*/ 3836 w 5702"/>
              <a:gd name="T63" fmla="*/ 75 h 394"/>
              <a:gd name="T64" fmla="*/ 3648 w 5702"/>
              <a:gd name="T65" fmla="*/ 80 h 394"/>
              <a:gd name="T66" fmla="*/ 3455 w 5702"/>
              <a:gd name="T67" fmla="*/ 98 h 394"/>
              <a:gd name="T68" fmla="*/ 3293 w 5702"/>
              <a:gd name="T69" fmla="*/ 127 h 394"/>
              <a:gd name="T70" fmla="*/ 3162 w 5702"/>
              <a:gd name="T71" fmla="*/ 167 h 394"/>
              <a:gd name="T72" fmla="*/ 3056 w 5702"/>
              <a:gd name="T73" fmla="*/ 214 h 394"/>
              <a:gd name="T74" fmla="*/ 2974 w 5702"/>
              <a:gd name="T75" fmla="*/ 266 h 394"/>
              <a:gd name="T76" fmla="*/ 2911 w 5702"/>
              <a:gd name="T77" fmla="*/ 320 h 394"/>
              <a:gd name="T78" fmla="*/ 2868 w 5702"/>
              <a:gd name="T79" fmla="*/ 371 h 394"/>
              <a:gd name="T80" fmla="*/ 2835 w 5702"/>
              <a:gd name="T81" fmla="*/ 371 h 394"/>
              <a:gd name="T82" fmla="*/ 2791 w 5702"/>
              <a:gd name="T83" fmla="*/ 320 h 394"/>
              <a:gd name="T84" fmla="*/ 2730 w 5702"/>
              <a:gd name="T85" fmla="*/ 266 h 394"/>
              <a:gd name="T86" fmla="*/ 2647 w 5702"/>
              <a:gd name="T87" fmla="*/ 214 h 394"/>
              <a:gd name="T88" fmla="*/ 2542 w 5702"/>
              <a:gd name="T89" fmla="*/ 167 h 394"/>
              <a:gd name="T90" fmla="*/ 2410 w 5702"/>
              <a:gd name="T91" fmla="*/ 127 h 394"/>
              <a:gd name="T92" fmla="*/ 2248 w 5702"/>
              <a:gd name="T93" fmla="*/ 98 h 394"/>
              <a:gd name="T94" fmla="*/ 2055 w 5702"/>
              <a:gd name="T95" fmla="*/ 80 h 394"/>
              <a:gd name="T96" fmla="*/ 1867 w 5702"/>
              <a:gd name="T97" fmla="*/ 75 h 394"/>
              <a:gd name="T98" fmla="*/ 1630 w 5702"/>
              <a:gd name="T99" fmla="*/ 72 h 394"/>
              <a:gd name="T100" fmla="*/ 1344 w 5702"/>
              <a:gd name="T101" fmla="*/ 70 h 394"/>
              <a:gd name="T102" fmla="*/ 1014 w 5702"/>
              <a:gd name="T103" fmla="*/ 68 h 394"/>
              <a:gd name="T104" fmla="*/ 587 w 5702"/>
              <a:gd name="T105" fmla="*/ 70 h 394"/>
              <a:gd name="T106" fmla="*/ 190 w 5702"/>
              <a:gd name="T107" fmla="*/ 72 h 394"/>
              <a:gd name="T108" fmla="*/ 0 w 5702"/>
              <a:gd name="T109" fmla="*/ 5 h 394"/>
              <a:gd name="T110" fmla="*/ 385 w 5702"/>
              <a:gd name="T111" fmla="*/ 2 h 394"/>
              <a:gd name="T112" fmla="*/ 796 w 5702"/>
              <a:gd name="T113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2" h="394">
                <a:moveTo>
                  <a:pt x="1014" y="0"/>
                </a:moveTo>
                <a:lnTo>
                  <a:pt x="1184" y="0"/>
                </a:lnTo>
                <a:lnTo>
                  <a:pt x="1344" y="0"/>
                </a:lnTo>
                <a:lnTo>
                  <a:pt x="1492" y="2"/>
                </a:lnTo>
                <a:lnTo>
                  <a:pt x="1630" y="4"/>
                </a:lnTo>
                <a:lnTo>
                  <a:pt x="1754" y="5"/>
                </a:lnTo>
                <a:lnTo>
                  <a:pt x="1867" y="7"/>
                </a:lnTo>
                <a:lnTo>
                  <a:pt x="1968" y="11"/>
                </a:lnTo>
                <a:lnTo>
                  <a:pt x="2055" y="12"/>
                </a:lnTo>
                <a:lnTo>
                  <a:pt x="2156" y="19"/>
                </a:lnTo>
                <a:lnTo>
                  <a:pt x="2248" y="30"/>
                </a:lnTo>
                <a:lnTo>
                  <a:pt x="2333" y="42"/>
                </a:lnTo>
                <a:lnTo>
                  <a:pt x="2410" y="59"/>
                </a:lnTo>
                <a:lnTo>
                  <a:pt x="2480" y="78"/>
                </a:lnTo>
                <a:lnTo>
                  <a:pt x="2542" y="99"/>
                </a:lnTo>
                <a:lnTo>
                  <a:pt x="2598" y="122"/>
                </a:lnTo>
                <a:lnTo>
                  <a:pt x="2647" y="146"/>
                </a:lnTo>
                <a:lnTo>
                  <a:pt x="2690" y="172"/>
                </a:lnTo>
                <a:lnTo>
                  <a:pt x="2730" y="199"/>
                </a:lnTo>
                <a:lnTo>
                  <a:pt x="2763" y="225"/>
                </a:lnTo>
                <a:lnTo>
                  <a:pt x="2791" y="253"/>
                </a:lnTo>
                <a:lnTo>
                  <a:pt x="2816" y="277"/>
                </a:lnTo>
                <a:lnTo>
                  <a:pt x="2835" y="303"/>
                </a:lnTo>
                <a:lnTo>
                  <a:pt x="2852" y="326"/>
                </a:lnTo>
                <a:lnTo>
                  <a:pt x="2868" y="303"/>
                </a:lnTo>
                <a:lnTo>
                  <a:pt x="2887" y="277"/>
                </a:lnTo>
                <a:lnTo>
                  <a:pt x="2911" y="253"/>
                </a:lnTo>
                <a:lnTo>
                  <a:pt x="2939" y="225"/>
                </a:lnTo>
                <a:lnTo>
                  <a:pt x="2974" y="199"/>
                </a:lnTo>
                <a:lnTo>
                  <a:pt x="3012" y="172"/>
                </a:lnTo>
                <a:lnTo>
                  <a:pt x="3056" y="146"/>
                </a:lnTo>
                <a:lnTo>
                  <a:pt x="3105" y="122"/>
                </a:lnTo>
                <a:lnTo>
                  <a:pt x="3162" y="99"/>
                </a:lnTo>
                <a:lnTo>
                  <a:pt x="3223" y="78"/>
                </a:lnTo>
                <a:lnTo>
                  <a:pt x="3293" y="59"/>
                </a:lnTo>
                <a:lnTo>
                  <a:pt x="3369" y="42"/>
                </a:lnTo>
                <a:lnTo>
                  <a:pt x="3455" y="30"/>
                </a:lnTo>
                <a:lnTo>
                  <a:pt x="3547" y="19"/>
                </a:lnTo>
                <a:lnTo>
                  <a:pt x="3648" y="12"/>
                </a:lnTo>
                <a:lnTo>
                  <a:pt x="3735" y="11"/>
                </a:lnTo>
                <a:lnTo>
                  <a:pt x="3836" y="7"/>
                </a:lnTo>
                <a:lnTo>
                  <a:pt x="3949" y="5"/>
                </a:lnTo>
                <a:lnTo>
                  <a:pt x="4073" y="4"/>
                </a:lnTo>
                <a:lnTo>
                  <a:pt x="4210" y="2"/>
                </a:lnTo>
                <a:lnTo>
                  <a:pt x="4358" y="0"/>
                </a:lnTo>
                <a:lnTo>
                  <a:pt x="4519" y="0"/>
                </a:lnTo>
                <a:lnTo>
                  <a:pt x="4689" y="0"/>
                </a:lnTo>
                <a:lnTo>
                  <a:pt x="4907" y="0"/>
                </a:lnTo>
                <a:lnTo>
                  <a:pt x="5116" y="2"/>
                </a:lnTo>
                <a:lnTo>
                  <a:pt x="5318" y="2"/>
                </a:lnTo>
                <a:lnTo>
                  <a:pt x="5513" y="4"/>
                </a:lnTo>
                <a:lnTo>
                  <a:pt x="5702" y="5"/>
                </a:lnTo>
                <a:lnTo>
                  <a:pt x="5702" y="73"/>
                </a:lnTo>
                <a:lnTo>
                  <a:pt x="5513" y="72"/>
                </a:lnTo>
                <a:lnTo>
                  <a:pt x="5318" y="70"/>
                </a:lnTo>
                <a:lnTo>
                  <a:pt x="5116" y="70"/>
                </a:lnTo>
                <a:lnTo>
                  <a:pt x="4907" y="68"/>
                </a:lnTo>
                <a:lnTo>
                  <a:pt x="4689" y="68"/>
                </a:lnTo>
                <a:lnTo>
                  <a:pt x="4519" y="68"/>
                </a:lnTo>
                <a:lnTo>
                  <a:pt x="4358" y="70"/>
                </a:lnTo>
                <a:lnTo>
                  <a:pt x="4210" y="70"/>
                </a:lnTo>
                <a:lnTo>
                  <a:pt x="4073" y="72"/>
                </a:lnTo>
                <a:lnTo>
                  <a:pt x="3949" y="73"/>
                </a:lnTo>
                <a:lnTo>
                  <a:pt x="3836" y="75"/>
                </a:lnTo>
                <a:lnTo>
                  <a:pt x="3735" y="78"/>
                </a:lnTo>
                <a:lnTo>
                  <a:pt x="3648" y="80"/>
                </a:lnTo>
                <a:lnTo>
                  <a:pt x="3547" y="87"/>
                </a:lnTo>
                <a:lnTo>
                  <a:pt x="3455" y="98"/>
                </a:lnTo>
                <a:lnTo>
                  <a:pt x="3369" y="110"/>
                </a:lnTo>
                <a:lnTo>
                  <a:pt x="3293" y="127"/>
                </a:lnTo>
                <a:lnTo>
                  <a:pt x="3223" y="146"/>
                </a:lnTo>
                <a:lnTo>
                  <a:pt x="3162" y="167"/>
                </a:lnTo>
                <a:lnTo>
                  <a:pt x="3105" y="190"/>
                </a:lnTo>
                <a:lnTo>
                  <a:pt x="3056" y="214"/>
                </a:lnTo>
                <a:lnTo>
                  <a:pt x="3012" y="240"/>
                </a:lnTo>
                <a:lnTo>
                  <a:pt x="2974" y="266"/>
                </a:lnTo>
                <a:lnTo>
                  <a:pt x="2939" y="293"/>
                </a:lnTo>
                <a:lnTo>
                  <a:pt x="2911" y="320"/>
                </a:lnTo>
                <a:lnTo>
                  <a:pt x="2887" y="345"/>
                </a:lnTo>
                <a:lnTo>
                  <a:pt x="2868" y="371"/>
                </a:lnTo>
                <a:lnTo>
                  <a:pt x="2852" y="394"/>
                </a:lnTo>
                <a:lnTo>
                  <a:pt x="2835" y="371"/>
                </a:lnTo>
                <a:lnTo>
                  <a:pt x="2816" y="345"/>
                </a:lnTo>
                <a:lnTo>
                  <a:pt x="2791" y="320"/>
                </a:lnTo>
                <a:lnTo>
                  <a:pt x="2763" y="293"/>
                </a:lnTo>
                <a:lnTo>
                  <a:pt x="2730" y="266"/>
                </a:lnTo>
                <a:lnTo>
                  <a:pt x="2690" y="240"/>
                </a:lnTo>
                <a:lnTo>
                  <a:pt x="2647" y="214"/>
                </a:lnTo>
                <a:lnTo>
                  <a:pt x="2598" y="190"/>
                </a:lnTo>
                <a:lnTo>
                  <a:pt x="2542" y="167"/>
                </a:lnTo>
                <a:lnTo>
                  <a:pt x="2480" y="146"/>
                </a:lnTo>
                <a:lnTo>
                  <a:pt x="2410" y="127"/>
                </a:lnTo>
                <a:lnTo>
                  <a:pt x="2333" y="110"/>
                </a:lnTo>
                <a:lnTo>
                  <a:pt x="2248" y="98"/>
                </a:lnTo>
                <a:lnTo>
                  <a:pt x="2156" y="87"/>
                </a:lnTo>
                <a:lnTo>
                  <a:pt x="2055" y="80"/>
                </a:lnTo>
                <a:lnTo>
                  <a:pt x="1968" y="78"/>
                </a:lnTo>
                <a:lnTo>
                  <a:pt x="1867" y="75"/>
                </a:lnTo>
                <a:lnTo>
                  <a:pt x="1754" y="73"/>
                </a:lnTo>
                <a:lnTo>
                  <a:pt x="1630" y="72"/>
                </a:lnTo>
                <a:lnTo>
                  <a:pt x="1492" y="70"/>
                </a:lnTo>
                <a:lnTo>
                  <a:pt x="1344" y="70"/>
                </a:lnTo>
                <a:lnTo>
                  <a:pt x="1184" y="68"/>
                </a:lnTo>
                <a:lnTo>
                  <a:pt x="1014" y="68"/>
                </a:lnTo>
                <a:lnTo>
                  <a:pt x="796" y="68"/>
                </a:lnTo>
                <a:lnTo>
                  <a:pt x="587" y="70"/>
                </a:lnTo>
                <a:lnTo>
                  <a:pt x="385" y="70"/>
                </a:lnTo>
                <a:lnTo>
                  <a:pt x="190" y="72"/>
                </a:lnTo>
                <a:lnTo>
                  <a:pt x="0" y="73"/>
                </a:lnTo>
                <a:lnTo>
                  <a:pt x="0" y="5"/>
                </a:lnTo>
                <a:lnTo>
                  <a:pt x="190" y="4"/>
                </a:lnTo>
                <a:lnTo>
                  <a:pt x="385" y="2"/>
                </a:lnTo>
                <a:lnTo>
                  <a:pt x="587" y="2"/>
                </a:lnTo>
                <a:lnTo>
                  <a:pt x="796" y="0"/>
                </a:lnTo>
                <a:lnTo>
                  <a:pt x="10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 sz="1280"/>
          </a:p>
        </p:txBody>
      </p:sp>
      <p:pic>
        <p:nvPicPr>
          <p:cNvPr id="2" name="图片 1" descr="a 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6030"/>
            <a:ext cx="9144000" cy="4345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</p:sld>
</file>

<file path=ppt/tags/tag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7"/>
  <p:tag name="KSO_WM_UNIT_TYPE" val="m_i"/>
  <p:tag name="KSO_WM_UNIT_INDEX" val="1_2"/>
  <p:tag name="KSO_WM_UNIT_ID" val="custom160197_15*m_i*1_2"/>
  <p:tag name="KSO_WM_UNIT_CLEAR" val="1"/>
  <p:tag name="KSO_WM_UNIT_LAYERLEVEL" val="1_1"/>
  <p:tag name="KSO_WM_DIAGRAM_GROUP_CODE" val="m1-1"/>
</p:tagLst>
</file>

<file path=ppt/tags/tag25.xml><?xml version="1.0" encoding="utf-8"?>
<p:tagLst xmlns:p="http://schemas.openxmlformats.org/presentationml/2006/main">
  <p:tag name="KSO_WM_TEMPLATE_CATEGORY" val="custom"/>
  <p:tag name="KSO_WM_TEMPLATE_INDEX" val="160197"/>
  <p:tag name="KSO_WM_TAG_VERSION" val="1.0"/>
  <p:tag name="KSO_WM_SLIDE_ID" val="custom160197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273*135"/>
  <p:tag name="KSO_WM_SLIDE_SIZE" val="365*382"/>
  <p:tag name="KSO_WM_DIAGRAM_GROUP_CODE" val="m1-1"/>
</p:tagLst>
</file>

<file path=ppt/tags/tag26.xml><?xml version="1.0" encoding="utf-8"?>
<p:tagLst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Char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27.xml><?xml version="1.0" encoding="utf-8"?>
<p:tagLst xmlns:p="http://schemas.openxmlformats.org/presentationml/2006/main">
  <p:tag name="ML_1" val="rbcn_sgh"/>
  <p:tag name="FIELD.CHAPTER.CONTENT" val="Header of section "/>
  <p:tag name="FIELD.CHAPTER.VALUE" val="Header of section "/>
  <p:tag name="FIELD.DPT.CONTENT" val="HRD-CN"/>
  <p:tag name="FIELD.DPT.VALUE" val="HRD-CN | "/>
  <p:tag name="FIELDS.INITIALIZED" val="1"/>
  <p:tag name="OBJECT 3_SHAPECLASSPROTECTIONTYPE" val="0"/>
  <p:tag name="RECTANGLE 2_SHAPECLASSPROTECTIONTYPE" val="0"/>
  <p:tag name="RECTANGLE 6_SHAPECLASSPROTECTIONTYPE" val="11"/>
  <p:tag name="RECTANGLE 7_SHAPECLASSPROTECTIONTYPE" val="15"/>
  <p:tag name="RECTANGLE 8_SHAPECLASSPROTECTIONTYPE" val="11"/>
  <p:tag name="RECTANGLE 9_SHAPECLASSPROTECTIONTYPE" val="63"/>
  <p:tag name="PICTURE 10_SHAPECLASSPROTECTIONTYPE" val="15"/>
  <p:tag name="TEXT BOX 11_SHAPECLASSPROTECTIONTYPE" val="11"/>
  <p:tag name="SHAPESETGROUPCLASSNAME" val="ShapeSetGroup1"/>
  <p:tag name="SHAPESETCLASSNAME" val="Char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</p:tagLst>
</file>

<file path=ppt/tags/tag2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8.xml><?xml version="1.0" encoding="utf-8"?>
<p:tagLst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Char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59.xml><?xml version="1.0" encoding="utf-8"?>
<p:tagLst xmlns:p="http://schemas.openxmlformats.org/presentationml/2006/main">
  <p:tag name="ML_1" val="rbcn_sgh"/>
  <p:tag name="FIELD.CHAPTER.CONTENT" val="Header of section "/>
  <p:tag name="FIELD.CHAPTER.VALUE" val="Header of section "/>
  <p:tag name="FIELD.DPT.CONTENT" val="HRD-CN"/>
  <p:tag name="FIELD.DPT.VALUE" val="HRD-CN | "/>
  <p:tag name="FIELDS.INITIALIZED" val="1"/>
  <p:tag name="OBJECT 3_SHAPECLASSPROTECTIONTYPE" val="0"/>
  <p:tag name="RECTANGLE 2_SHAPECLASSPROTECTIONTYPE" val="0"/>
  <p:tag name="RECTANGLE 6_SHAPECLASSPROTECTIONTYPE" val="11"/>
  <p:tag name="RECTANGLE 7_SHAPECLASSPROTECTIONTYPE" val="15"/>
  <p:tag name="RECTANGLE 8_SHAPECLASSPROTECTIONTYPE" val="11"/>
  <p:tag name="RECTANGLE 9_SHAPECLASSPROTECTIONTYPE" val="63"/>
  <p:tag name="PICTURE 10_SHAPECLASSPROTECTIONTYPE" val="15"/>
  <p:tag name="TEXT BOX 11_SHAPECLASSPROTECTIONTYPE" val="11"/>
  <p:tag name="SHAPESETGROUPCLASSNAME" val="ShapeSetGroup1"/>
  <p:tag name="SHAPESETCLASSNAME" val="Char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commondata" val="eyJoZGlkIjoiM2Q4Y2M0MTAxMGRmZTZkMWUzZjg0NGZmZDVmMDc3NjUifQ=="/>
</p:tagLst>
</file>

<file path=ppt/tags/tag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金笔-商务PPT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金笔-商务PPT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航行迎接太阳">
  <a:themeElements>
    <a:clrScheme name="">
      <a:dk1>
        <a:srgbClr val="4D4D4D"/>
      </a:dk1>
      <a:lt1>
        <a:srgbClr val="FFFFFF"/>
      </a:lt1>
      <a:dk2>
        <a:srgbClr val="4D4D4D"/>
      </a:dk2>
      <a:lt2>
        <a:srgbClr val="B33617"/>
      </a:lt2>
      <a:accent1>
        <a:srgbClr val="DC6900"/>
      </a:accent1>
      <a:accent2>
        <a:srgbClr val="ED9500"/>
      </a:accent2>
      <a:accent3>
        <a:srgbClr val="FFFFFF"/>
      </a:accent3>
      <a:accent4>
        <a:srgbClr val="404040"/>
      </a:accent4>
      <a:accent5>
        <a:srgbClr val="EBB9AA"/>
      </a:accent5>
      <a:accent6>
        <a:srgbClr val="D78700"/>
      </a:accent6>
      <a:hlink>
        <a:srgbClr val="191301"/>
      </a:hlink>
      <a:folHlink>
        <a:srgbClr val="DDDDDD"/>
      </a:folHlink>
    </a:clrScheme>
    <a:fontScheme name="航行迎接太阳">
      <a:majorFont>
        <a:latin typeface="Microsoft Sans Serif"/>
        <a:ea typeface="微软雅黑"/>
        <a:cs typeface=""/>
      </a:majorFont>
      <a:minorFont>
        <a:latin typeface="Microsoft Sans Serif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金笔-商务PPT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金笔-商务PPT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航行迎接太阳">
  <a:themeElements>
    <a:clrScheme name="">
      <a:dk1>
        <a:srgbClr val="4D4D4D"/>
      </a:dk1>
      <a:lt1>
        <a:srgbClr val="FFFFFF"/>
      </a:lt1>
      <a:dk2>
        <a:srgbClr val="4D4D4D"/>
      </a:dk2>
      <a:lt2>
        <a:srgbClr val="B33617"/>
      </a:lt2>
      <a:accent1>
        <a:srgbClr val="DC6900"/>
      </a:accent1>
      <a:accent2>
        <a:srgbClr val="ED9500"/>
      </a:accent2>
      <a:accent3>
        <a:srgbClr val="FFFFFF"/>
      </a:accent3>
      <a:accent4>
        <a:srgbClr val="404040"/>
      </a:accent4>
      <a:accent5>
        <a:srgbClr val="EBB9AA"/>
      </a:accent5>
      <a:accent6>
        <a:srgbClr val="D78700"/>
      </a:accent6>
      <a:hlink>
        <a:srgbClr val="191301"/>
      </a:hlink>
      <a:folHlink>
        <a:srgbClr val="DDDDDD"/>
      </a:folHlink>
    </a:clrScheme>
    <a:fontScheme name="1_航行迎接太阳">
      <a:majorFont>
        <a:latin typeface="Microsoft Sans Serif"/>
        <a:ea typeface="微软雅黑"/>
        <a:cs typeface=""/>
      </a:majorFont>
      <a:minorFont>
        <a:latin typeface="Microsoft Sans Serif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">
  <a:themeElements>
    <a:clrScheme name="自定义 9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66"/>
      </a:accent1>
      <a:accent2>
        <a:srgbClr val="003366"/>
      </a:accent2>
      <a:accent3>
        <a:srgbClr val="003366"/>
      </a:accent3>
      <a:accent4>
        <a:srgbClr val="003366"/>
      </a:accent4>
      <a:accent5>
        <a:srgbClr val="003366"/>
      </a:accent5>
      <a:accent6>
        <a:srgbClr val="003366"/>
      </a:accent6>
      <a:hlink>
        <a:srgbClr val="003366"/>
      </a:hlink>
      <a:folHlink>
        <a:srgbClr val="00336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12644</Words>
  <Application>WPS 演示</Application>
  <PresentationFormat>全屏显示(4:3)</PresentationFormat>
  <Paragraphs>1094</Paragraphs>
  <Slides>93</Slides>
  <Notes>91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93</vt:i4>
      </vt:variant>
    </vt:vector>
  </HeadingPairs>
  <TitlesOfParts>
    <vt:vector size="131" baseType="lpstr">
      <vt:lpstr>Arial</vt:lpstr>
      <vt:lpstr>宋体</vt:lpstr>
      <vt:lpstr>Wingdings</vt:lpstr>
      <vt:lpstr>Times New Roman</vt:lpstr>
      <vt:lpstr>微软雅黑</vt:lpstr>
      <vt:lpstr>黑体</vt:lpstr>
      <vt:lpstr>Microsoft Sans Serif</vt:lpstr>
      <vt:lpstr>楷体_GB2312</vt:lpstr>
      <vt:lpstr>新宋体</vt:lpstr>
      <vt:lpstr>Calibri</vt:lpstr>
      <vt:lpstr>Tahoma</vt:lpstr>
      <vt:lpstr>Arial Unicode MS</vt:lpstr>
      <vt:lpstr>等线</vt:lpstr>
      <vt:lpstr>华文隶书</vt:lpstr>
      <vt:lpstr>张海山锐线体2.0</vt:lpstr>
      <vt:lpstr>华文新魏</vt:lpstr>
      <vt:lpstr>Verdana</vt:lpstr>
      <vt:lpstr>Segoe UI</vt:lpstr>
      <vt:lpstr>Wingdings 2</vt:lpstr>
      <vt:lpstr>Wingdings</vt:lpstr>
      <vt:lpstr>等线</vt:lpstr>
      <vt:lpstr>Wingdings 3</vt:lpstr>
      <vt:lpstr>Symbol</vt:lpstr>
      <vt:lpstr>方正兰亭细黑_GBK</vt:lpstr>
      <vt:lpstr>Open Sans Light</vt:lpstr>
      <vt:lpstr>Arial Unicode MS</vt:lpstr>
      <vt:lpstr>微软雅黑 Light</vt:lpstr>
      <vt:lpstr>Gulim</vt:lpstr>
      <vt:lpstr>HY견고딕</vt:lpstr>
      <vt:lpstr>Malgun Gothic</vt:lpstr>
      <vt:lpstr>Segoe Print</vt:lpstr>
      <vt:lpstr>楷体</vt:lpstr>
      <vt:lpstr>金笔-商务PPT模板</vt:lpstr>
      <vt:lpstr>航行迎接太阳</vt:lpstr>
      <vt:lpstr>1_金笔-商务PPT模板</vt:lpstr>
      <vt:lpstr>1_航行迎接太阳</vt:lpstr>
      <vt:lpstr>1_Office 主题</vt:lpstr>
      <vt:lpstr>自定义设计方案</vt:lpstr>
      <vt:lpstr>PowerPoint 演示文稿</vt:lpstr>
      <vt:lpstr>PowerPoint 演示文稿</vt:lpstr>
      <vt:lpstr>PowerPoint 演示文稿</vt:lpstr>
      <vt:lpstr>参加培训须知</vt:lpstr>
      <vt:lpstr>一线车间常见管理现状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 PeiJie</dc:creator>
  <cp:lastModifiedBy>Vivian</cp:lastModifiedBy>
  <cp:revision>7</cp:revision>
  <dcterms:created xsi:type="dcterms:W3CDTF">1900-01-01T00:00:00Z</dcterms:created>
  <dcterms:modified xsi:type="dcterms:W3CDTF">2023-12-01T02:43:17Z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F17E94A6F589490890DBC60D6B45BCE9_12</vt:lpwstr>
  </property>
</Properties>
</file>