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xlsm" ContentType="application/vnd.ms-excel.sheet.macroEnabled.12"/>
  <Default Extension="png" ContentType="image/png"/>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7" r:id="rId7"/>
  </p:sldMasterIdLst>
  <p:notesMasterIdLst>
    <p:notesMasterId r:id="rId9"/>
  </p:notesMasterIdLst>
  <p:sldIdLst>
    <p:sldId id="257" r:id="rId8"/>
    <p:sldId id="499" r:id="rId10"/>
    <p:sldId id="472" r:id="rId11"/>
    <p:sldId id="473" r:id="rId12"/>
    <p:sldId id="474" r:id="rId13"/>
    <p:sldId id="475" r:id="rId14"/>
    <p:sldId id="476" r:id="rId15"/>
    <p:sldId id="477" r:id="rId16"/>
    <p:sldId id="478" r:id="rId17"/>
    <p:sldId id="479" r:id="rId18"/>
    <p:sldId id="480" r:id="rId19"/>
    <p:sldId id="481" r:id="rId20"/>
    <p:sldId id="482" r:id="rId21"/>
    <p:sldId id="483" r:id="rId22"/>
    <p:sldId id="484" r:id="rId23"/>
    <p:sldId id="485" r:id="rId24"/>
    <p:sldId id="486" r:id="rId25"/>
    <p:sldId id="487" r:id="rId26"/>
    <p:sldId id="488" r:id="rId27"/>
    <p:sldId id="489" r:id="rId28"/>
    <p:sldId id="490" r:id="rId29"/>
    <p:sldId id="491" r:id="rId30"/>
    <p:sldId id="492" r:id="rId31"/>
    <p:sldId id="493" r:id="rId32"/>
    <p:sldId id="494" r:id="rId33"/>
  </p:sldIdLst>
  <p:sldSz cx="9144000" cy="5143500" type="screen16x9"/>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C000"/>
    <a:srgbClr val="595959"/>
    <a:srgbClr val="404040"/>
    <a:srgbClr val="000000"/>
    <a:srgbClr val="E8E8E8"/>
    <a:srgbClr val="414955"/>
    <a:srgbClr val="F9F9F9"/>
    <a:srgbClr val="FDFEFE"/>
    <a:srgbClr val="EBEA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58" autoAdjust="0"/>
    <p:restoredTop sz="94660"/>
  </p:normalViewPr>
  <p:slideViewPr>
    <p:cSldViewPr snapToGrid="0">
      <p:cViewPr varScale="1">
        <p:scale>
          <a:sx n="106" d="100"/>
          <a:sy n="106" d="100"/>
        </p:scale>
        <p:origin x="114" y="5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1.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7" Type="http://schemas.openxmlformats.org/officeDocument/2006/relationships/tags" Target="tags/tag1.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25.xml"/><Relationship Id="rId32" Type="http://schemas.openxmlformats.org/officeDocument/2006/relationships/slide" Target="slides/slide24.xml"/><Relationship Id="rId31" Type="http://schemas.openxmlformats.org/officeDocument/2006/relationships/slide" Target="slides/slide23.xml"/><Relationship Id="rId30" Type="http://schemas.openxmlformats.org/officeDocument/2006/relationships/slide" Target="slides/slide22.xml"/><Relationship Id="rId3" Type="http://schemas.openxmlformats.org/officeDocument/2006/relationships/slideMaster" Target="slideMasters/slideMaster2.xml"/><Relationship Id="rId29" Type="http://schemas.openxmlformats.org/officeDocument/2006/relationships/slide" Target="slides/slide21.xml"/><Relationship Id="rId28" Type="http://schemas.openxmlformats.org/officeDocument/2006/relationships/slide" Target="slides/slide20.xml"/><Relationship Id="rId27" Type="http://schemas.openxmlformats.org/officeDocument/2006/relationships/slide" Target="slides/slide19.xml"/><Relationship Id="rId26" Type="http://schemas.openxmlformats.org/officeDocument/2006/relationships/slide" Target="slides/slide18.xml"/><Relationship Id="rId25" Type="http://schemas.openxmlformats.org/officeDocument/2006/relationships/slide" Target="slides/slide17.xml"/><Relationship Id="rId24" Type="http://schemas.openxmlformats.org/officeDocument/2006/relationships/slide" Target="slides/slide16.xml"/><Relationship Id="rId23" Type="http://schemas.openxmlformats.org/officeDocument/2006/relationships/slide" Target="slides/slide15.xml"/><Relationship Id="rId22" Type="http://schemas.openxmlformats.org/officeDocument/2006/relationships/slide" Target="slides/slide14.xml"/><Relationship Id="rId21" Type="http://schemas.openxmlformats.org/officeDocument/2006/relationships/slide" Target="slides/slide13.xml"/><Relationship Id="rId20" Type="http://schemas.openxmlformats.org/officeDocument/2006/relationships/slide" Target="slides/slide12.xml"/><Relationship Id="rId2" Type="http://schemas.openxmlformats.org/officeDocument/2006/relationships/theme" Target="theme/theme1.xml"/><Relationship Id="rId19" Type="http://schemas.openxmlformats.org/officeDocument/2006/relationships/slide" Target="slides/slide11.xml"/><Relationship Id="rId18" Type="http://schemas.openxmlformats.org/officeDocument/2006/relationships/slide" Target="slides/slide10.xml"/><Relationship Id="rId17" Type="http://schemas.openxmlformats.org/officeDocument/2006/relationships/slide" Target="slides/slide9.xml"/><Relationship Id="rId16" Type="http://schemas.openxmlformats.org/officeDocument/2006/relationships/slide" Target="slides/slide8.xml"/><Relationship Id="rId15" Type="http://schemas.openxmlformats.org/officeDocument/2006/relationships/slide" Target="slides/slide7.xml"/><Relationship Id="rId14" Type="http://schemas.openxmlformats.org/officeDocument/2006/relationships/slide" Target="slides/slide6.xml"/><Relationship Id="rId13" Type="http://schemas.openxmlformats.org/officeDocument/2006/relationships/slide" Target="slides/slide5.xml"/><Relationship Id="rId12" Type="http://schemas.openxmlformats.org/officeDocument/2006/relationships/slide" Target="slides/slide4.xml"/><Relationship Id="rId11" Type="http://schemas.openxmlformats.org/officeDocument/2006/relationships/slide" Target="slides/slide3.xml"/><Relationship Id="rId10" Type="http://schemas.openxmlformats.org/officeDocument/2006/relationships/slide" Target="slides/slide2.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6139" y="1143000"/>
            <a:ext cx="5485723"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幻灯片图像占位符 1"/>
          <p:cNvSpPr>
            <a:spLocks noGrp="1" noRot="1" noChangeAspect="1" noTextEdit="1"/>
          </p:cNvSpPr>
          <p:nvPr>
            <p:ph type="sldImg"/>
          </p:nvPr>
        </p:nvSpPr>
        <p:spPr>
          <a:xfrm>
            <a:off x="685800" y="1143000"/>
            <a:ext cx="5486400" cy="3086100"/>
          </a:xfrm>
        </p:spPr>
      </p:sp>
      <p:sp>
        <p:nvSpPr>
          <p:cNvPr id="158722" name="备注占位符 2"/>
          <p:cNvSpPr>
            <a:spLocks noGrp="1"/>
          </p:cNvSpPr>
          <p:nvPr>
            <p:ph type="body"/>
          </p:nvPr>
        </p:nvSpPr>
        <p:spPr/>
        <p:txBody>
          <a:bodyPr wrap="square" lIns="91440" tIns="45720" rIns="91440" bIns="45720" anchor="ctr"/>
          <a:lstStyle/>
          <a:p>
            <a:pPr lvl="0"/>
            <a:endParaRPr lang="zh-CN" altLang="en-US" dirty="0"/>
          </a:p>
        </p:txBody>
      </p:sp>
      <p:sp>
        <p:nvSpPr>
          <p:cNvPr id="158723" name="灯片编号占位符 3"/>
          <p:cNvSpPr txBox="1">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lstStyle/>
          <a:p>
            <a:pPr lvl="0" indent="0" algn="r"/>
            <a:fld id="{9A0DB2DC-4C9A-4742-B13C-FB6460FD3503}" type="slidenum">
              <a:rPr lang="zh-CN" altLang="en-US" sz="1200" dirty="0">
                <a:solidFill>
                  <a:srgbClr val="000000"/>
                </a:solidFill>
                <a:latin typeface="Arial" panose="020B0604020202020204" pitchFamily="34" charset="0"/>
                <a:ea typeface="宋体" panose="02010600030101010101" pitchFamily="2" charset="-122"/>
              </a:rPr>
            </a:fld>
            <a:endParaRPr lang="zh-CN" altLang="en-US" sz="1200" dirty="0">
              <a:solidFill>
                <a:srgbClr val="000000"/>
              </a:solidFill>
              <a:latin typeface="Arial" panose="020B060402020202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876"/>
            <a:ext cx="6858000" cy="1790921"/>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862"/>
            <a:ext cx="6858000" cy="124197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273878"/>
            <a:ext cx="7886700" cy="4359417"/>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451C7666-4F15-41E4-9AB6-DA502E6AD97D}"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930DF9A1-42AA-41A6-84E7-2AA1FD22688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628650" y="1370013"/>
            <a:ext cx="7886700" cy="3262312"/>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451C7666-4F15-41E4-9AB6-DA502E6AD97D}"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930DF9A1-42AA-41A6-84E7-2AA1FD22688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23888" y="3441700"/>
            <a:ext cx="7886700" cy="112553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451C7666-4F15-41E4-9AB6-DA502E6AD97D}"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930DF9A1-42AA-41A6-84E7-2AA1FD22688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628650" y="1370013"/>
            <a:ext cx="3867150" cy="3262312"/>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4648200" y="1370013"/>
            <a:ext cx="3867150" cy="3262312"/>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628650" y="4767263"/>
            <a:ext cx="2057400" cy="274637"/>
          </a:xfrm>
          <a:prstGeom prst="rect">
            <a:avLst/>
          </a:prstGeom>
        </p:spPr>
        <p:txBody>
          <a:bodyPr/>
          <a:lstStyle/>
          <a:p>
            <a:fld id="{451C7666-4F15-41E4-9AB6-DA502E6AD97D}"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4637"/>
          </a:xfrm>
          <a:prstGeom prst="rect">
            <a:avLst/>
          </a:prstGeom>
        </p:spPr>
        <p:txBody>
          <a:bodyPr/>
          <a:lstStyle/>
          <a:p>
            <a:fld id="{930DF9A1-42AA-41A6-84E7-2AA1FD22688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30238" y="1260475"/>
            <a:ext cx="38687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630238" y="1879600"/>
            <a:ext cx="3868737" cy="2762250"/>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4629150" y="1260475"/>
            <a:ext cx="3887788"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4629150" y="1879600"/>
            <a:ext cx="3887788" cy="2762250"/>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628650" y="4767263"/>
            <a:ext cx="2057400" cy="274637"/>
          </a:xfrm>
          <a:prstGeom prst="rect">
            <a:avLst/>
          </a:prstGeom>
        </p:spPr>
        <p:txBody>
          <a:bodyPr/>
          <a:lstStyle/>
          <a:p>
            <a:fld id="{451C7666-4F15-41E4-9AB6-DA502E6AD97D}" type="datetimeFigureOut">
              <a:rPr lang="zh-CN" altLang="en-US" smtClean="0"/>
            </a:fld>
            <a:endParaRPr lang="zh-CN" altLang="en-US"/>
          </a:p>
        </p:txBody>
      </p:sp>
      <p:sp>
        <p:nvSpPr>
          <p:cNvPr id="8" name="页脚占位符 7"/>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457950" y="4767263"/>
            <a:ext cx="2057400" cy="274637"/>
          </a:xfrm>
          <a:prstGeom prst="rect">
            <a:avLst/>
          </a:prstGeom>
        </p:spPr>
        <p:txBody>
          <a:bodyPr/>
          <a:lstStyle/>
          <a:p>
            <a:fld id="{930DF9A1-42AA-41A6-84E7-2AA1FD22688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28650" y="4767263"/>
            <a:ext cx="2057400" cy="274637"/>
          </a:xfrm>
          <a:prstGeom prst="rect">
            <a:avLst/>
          </a:prstGeom>
        </p:spPr>
        <p:txBody>
          <a:bodyPr/>
          <a:lstStyle/>
          <a:p>
            <a:fld id="{451C7666-4F15-41E4-9AB6-DA502E6AD97D}" type="datetimeFigureOut">
              <a:rPr lang="zh-CN" altLang="en-US" smtClean="0"/>
            </a:fld>
            <a:endParaRPr lang="zh-CN" altLang="en-US"/>
          </a:p>
        </p:txBody>
      </p:sp>
      <p:sp>
        <p:nvSpPr>
          <p:cNvPr id="4" name="页脚占位符 3"/>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457950" y="4767263"/>
            <a:ext cx="2057400" cy="274637"/>
          </a:xfrm>
          <a:prstGeom prst="rect">
            <a:avLst/>
          </a:prstGeom>
        </p:spPr>
        <p:txBody>
          <a:bodyPr/>
          <a:lstStyle/>
          <a:p>
            <a:fld id="{930DF9A1-42AA-41A6-84E7-2AA1FD22688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4637"/>
          </a:xfrm>
          <a:prstGeom prst="rect">
            <a:avLst/>
          </a:prstGeom>
        </p:spPr>
        <p:txBody>
          <a:bodyPr/>
          <a:lstStyle/>
          <a:p>
            <a:fld id="{451C7666-4F15-41E4-9AB6-DA502E6AD97D}" type="datetimeFigureOut">
              <a:rPr lang="zh-CN" altLang="en-US" smtClean="0"/>
            </a:fld>
            <a:endParaRPr lang="zh-CN" altLang="en-US"/>
          </a:p>
        </p:txBody>
      </p:sp>
      <p:sp>
        <p:nvSpPr>
          <p:cNvPr id="3" name="页脚占位符 2"/>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457950" y="4767263"/>
            <a:ext cx="2057400" cy="274637"/>
          </a:xfrm>
          <a:prstGeom prst="rect">
            <a:avLst/>
          </a:prstGeom>
        </p:spPr>
        <p:txBody>
          <a:bodyPr/>
          <a:lstStyle/>
          <a:p>
            <a:fld id="{930DF9A1-42AA-41A6-84E7-2AA1FD22688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3887788" y="741363"/>
            <a:ext cx="4629150"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628650" y="4767263"/>
            <a:ext cx="2057400" cy="274637"/>
          </a:xfrm>
          <a:prstGeom prst="rect">
            <a:avLst/>
          </a:prstGeom>
        </p:spPr>
        <p:txBody>
          <a:bodyPr/>
          <a:lstStyle/>
          <a:p>
            <a:fld id="{451C7666-4F15-41E4-9AB6-DA502E6AD97D}"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4637"/>
          </a:xfrm>
          <a:prstGeom prst="rect">
            <a:avLst/>
          </a:prstGeom>
        </p:spPr>
        <p:txBody>
          <a:bodyPr/>
          <a:lstStyle/>
          <a:p>
            <a:fld id="{930DF9A1-42AA-41A6-84E7-2AA1FD22688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28650" y="1369388"/>
            <a:ext cx="7886700" cy="326390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788" y="741363"/>
            <a:ext cx="4629150"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628650" y="4767263"/>
            <a:ext cx="2057400" cy="274637"/>
          </a:xfrm>
          <a:prstGeom prst="rect">
            <a:avLst/>
          </a:prstGeom>
        </p:spPr>
        <p:txBody>
          <a:bodyPr/>
          <a:lstStyle/>
          <a:p>
            <a:fld id="{451C7666-4F15-41E4-9AB6-DA502E6AD97D}"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4637"/>
          </a:xfrm>
          <a:prstGeom prst="rect">
            <a:avLst/>
          </a:prstGeom>
        </p:spPr>
        <p:txBody>
          <a:bodyPr/>
          <a:lstStyle/>
          <a:p>
            <a:fld id="{930DF9A1-42AA-41A6-84E7-2AA1FD22688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628650" y="1370013"/>
            <a:ext cx="7886700" cy="3262312"/>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451C7666-4F15-41E4-9AB6-DA502E6AD97D}"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930DF9A1-42AA-41A6-84E7-2AA1FD22688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628650" y="274638"/>
            <a:ext cx="5762625" cy="4357687"/>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451C7666-4F15-41E4-9AB6-DA502E6AD97D}"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930DF9A1-42AA-41A6-84E7-2AA1FD22688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C5FEF64D-5527-46D2-A38A-B3A22700E6BA}"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5592BF8A-A78F-4559-80D8-9B8B26B498E4}"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628650" y="1370013"/>
            <a:ext cx="7886700" cy="3262312"/>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C5FEF64D-5527-46D2-A38A-B3A22700E6BA}"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5592BF8A-A78F-4559-80D8-9B8B26B498E4}"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23888" y="3441700"/>
            <a:ext cx="7886700" cy="112553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C5FEF64D-5527-46D2-A38A-B3A22700E6BA}"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5592BF8A-A78F-4559-80D8-9B8B26B498E4}"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628650" y="1370013"/>
            <a:ext cx="3867150" cy="3262312"/>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4648200" y="1370013"/>
            <a:ext cx="3867150" cy="3262312"/>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628650" y="4767263"/>
            <a:ext cx="2057400" cy="274637"/>
          </a:xfrm>
          <a:prstGeom prst="rect">
            <a:avLst/>
          </a:prstGeom>
        </p:spPr>
        <p:txBody>
          <a:bodyPr/>
          <a:lstStyle/>
          <a:p>
            <a:fld id="{C5FEF64D-5527-46D2-A38A-B3A22700E6BA}"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4637"/>
          </a:xfrm>
          <a:prstGeom prst="rect">
            <a:avLst/>
          </a:prstGeom>
        </p:spPr>
        <p:txBody>
          <a:bodyPr/>
          <a:lstStyle/>
          <a:p>
            <a:fld id="{5592BF8A-A78F-4559-80D8-9B8B26B498E4}"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30238" y="1260475"/>
            <a:ext cx="38687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630238" y="1879600"/>
            <a:ext cx="3868737" cy="2762250"/>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4629150" y="1260475"/>
            <a:ext cx="3887788"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4629150" y="1879600"/>
            <a:ext cx="3887788" cy="2762250"/>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628650" y="4767263"/>
            <a:ext cx="2057400" cy="274637"/>
          </a:xfrm>
          <a:prstGeom prst="rect">
            <a:avLst/>
          </a:prstGeom>
        </p:spPr>
        <p:txBody>
          <a:bodyPr/>
          <a:lstStyle/>
          <a:p>
            <a:fld id="{C5FEF64D-5527-46D2-A38A-B3A22700E6BA}" type="datetimeFigureOut">
              <a:rPr lang="zh-CN" altLang="en-US" smtClean="0"/>
            </a:fld>
            <a:endParaRPr lang="zh-CN" altLang="en-US"/>
          </a:p>
        </p:txBody>
      </p:sp>
      <p:sp>
        <p:nvSpPr>
          <p:cNvPr id="8" name="页脚占位符 7"/>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457950" y="4767263"/>
            <a:ext cx="2057400" cy="274637"/>
          </a:xfrm>
          <a:prstGeom prst="rect">
            <a:avLst/>
          </a:prstGeom>
        </p:spPr>
        <p:txBody>
          <a:bodyPr/>
          <a:lstStyle/>
          <a:p>
            <a:fld id="{5592BF8A-A78F-4559-80D8-9B8B26B498E4}"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28650" y="4767263"/>
            <a:ext cx="2057400" cy="274637"/>
          </a:xfrm>
          <a:prstGeom prst="rect">
            <a:avLst/>
          </a:prstGeom>
        </p:spPr>
        <p:txBody>
          <a:bodyPr/>
          <a:lstStyle/>
          <a:p>
            <a:fld id="{C5FEF64D-5527-46D2-A38A-B3A22700E6BA}" type="datetimeFigureOut">
              <a:rPr lang="zh-CN" altLang="en-US" smtClean="0"/>
            </a:fld>
            <a:endParaRPr lang="zh-CN" altLang="en-US"/>
          </a:p>
        </p:txBody>
      </p:sp>
      <p:sp>
        <p:nvSpPr>
          <p:cNvPr id="4" name="页脚占位符 3"/>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457950" y="4767263"/>
            <a:ext cx="2057400" cy="274637"/>
          </a:xfrm>
          <a:prstGeom prst="rect">
            <a:avLst/>
          </a:prstGeom>
        </p:spPr>
        <p:txBody>
          <a:bodyPr/>
          <a:lstStyle/>
          <a:p>
            <a:fld id="{5592BF8A-A78F-4559-80D8-9B8B26B498E4}"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4637"/>
          </a:xfrm>
          <a:prstGeom prst="rect">
            <a:avLst/>
          </a:prstGeom>
        </p:spPr>
        <p:txBody>
          <a:bodyPr/>
          <a:lstStyle/>
          <a:p>
            <a:fld id="{C5FEF64D-5527-46D2-A38A-B3A22700E6BA}" type="datetimeFigureOut">
              <a:rPr lang="zh-CN" altLang="en-US" smtClean="0"/>
            </a:fld>
            <a:endParaRPr lang="zh-CN" altLang="en-US"/>
          </a:p>
        </p:txBody>
      </p:sp>
      <p:sp>
        <p:nvSpPr>
          <p:cNvPr id="3" name="页脚占位符 2"/>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457950" y="4767263"/>
            <a:ext cx="2057400" cy="274637"/>
          </a:xfrm>
          <a:prstGeom prst="rect">
            <a:avLst/>
          </a:prstGeom>
        </p:spPr>
        <p:txBody>
          <a:bodyPr/>
          <a:lstStyle/>
          <a:p>
            <a:fld id="{5592BF8A-A78F-4559-80D8-9B8B26B498E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462"/>
            <a:ext cx="7886700" cy="2139817"/>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3442522"/>
            <a:ext cx="7886700" cy="1125279"/>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3887788" y="741363"/>
            <a:ext cx="4629150"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628650" y="4767263"/>
            <a:ext cx="2057400" cy="274637"/>
          </a:xfrm>
          <a:prstGeom prst="rect">
            <a:avLst/>
          </a:prstGeom>
        </p:spPr>
        <p:txBody>
          <a:bodyPr/>
          <a:lstStyle/>
          <a:p>
            <a:fld id="{C5FEF64D-5527-46D2-A38A-B3A22700E6BA}"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4637"/>
          </a:xfrm>
          <a:prstGeom prst="rect">
            <a:avLst/>
          </a:prstGeom>
        </p:spPr>
        <p:txBody>
          <a:bodyPr/>
          <a:lstStyle/>
          <a:p>
            <a:fld id="{5592BF8A-A78F-4559-80D8-9B8B26B498E4}"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788" y="741363"/>
            <a:ext cx="4629150"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628650" y="4767263"/>
            <a:ext cx="2057400" cy="274637"/>
          </a:xfrm>
          <a:prstGeom prst="rect">
            <a:avLst/>
          </a:prstGeom>
        </p:spPr>
        <p:txBody>
          <a:bodyPr/>
          <a:lstStyle/>
          <a:p>
            <a:fld id="{C5FEF64D-5527-46D2-A38A-B3A22700E6BA}"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4637"/>
          </a:xfrm>
          <a:prstGeom prst="rect">
            <a:avLst/>
          </a:prstGeom>
        </p:spPr>
        <p:txBody>
          <a:bodyPr/>
          <a:lstStyle/>
          <a:p>
            <a:fld id="{5592BF8A-A78F-4559-80D8-9B8B26B498E4}"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628650" y="1370013"/>
            <a:ext cx="7886700" cy="3262312"/>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C5FEF64D-5527-46D2-A38A-B3A22700E6BA}"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5592BF8A-A78F-4559-80D8-9B8B26B498E4}"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628650" y="274638"/>
            <a:ext cx="5762625" cy="4357687"/>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C5FEF64D-5527-46D2-A38A-B3A22700E6BA}"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5592BF8A-A78F-4559-80D8-9B8B26B498E4}"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8BC4F09C-E5A3-41D2-9A27-FC6A0F21EE75}"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A87A78AB-1FB2-4276-AA21-7782074CA072}"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628650" y="1370013"/>
            <a:ext cx="7886700" cy="3262312"/>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8BC4F09C-E5A3-41D2-9A27-FC6A0F21EE75}"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A87A78AB-1FB2-4276-AA21-7782074CA072}"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23888" y="3441700"/>
            <a:ext cx="7886700" cy="112553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8BC4F09C-E5A3-41D2-9A27-FC6A0F21EE75}"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A87A78AB-1FB2-4276-AA21-7782074CA072}"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628650" y="1370013"/>
            <a:ext cx="3867150" cy="3262312"/>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4648200" y="1370013"/>
            <a:ext cx="3867150" cy="3262312"/>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628650" y="4767263"/>
            <a:ext cx="2057400" cy="274637"/>
          </a:xfrm>
          <a:prstGeom prst="rect">
            <a:avLst/>
          </a:prstGeom>
        </p:spPr>
        <p:txBody>
          <a:bodyPr/>
          <a:lstStyle/>
          <a:p>
            <a:fld id="{8BC4F09C-E5A3-41D2-9A27-FC6A0F21EE75}"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4637"/>
          </a:xfrm>
          <a:prstGeom prst="rect">
            <a:avLst/>
          </a:prstGeom>
        </p:spPr>
        <p:txBody>
          <a:bodyPr/>
          <a:lstStyle/>
          <a:p>
            <a:fld id="{A87A78AB-1FB2-4276-AA21-7782074CA072}"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30238" y="1260475"/>
            <a:ext cx="38687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630238" y="1879600"/>
            <a:ext cx="3868737" cy="2762250"/>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4629150" y="1260475"/>
            <a:ext cx="3887788"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4629150" y="1879600"/>
            <a:ext cx="3887788" cy="2762250"/>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628650" y="4767263"/>
            <a:ext cx="2057400" cy="274637"/>
          </a:xfrm>
          <a:prstGeom prst="rect">
            <a:avLst/>
          </a:prstGeom>
        </p:spPr>
        <p:txBody>
          <a:bodyPr/>
          <a:lstStyle/>
          <a:p>
            <a:fld id="{8BC4F09C-E5A3-41D2-9A27-FC6A0F21EE75}" type="datetimeFigureOut">
              <a:rPr lang="zh-CN" altLang="en-US" smtClean="0"/>
            </a:fld>
            <a:endParaRPr lang="zh-CN" altLang="en-US"/>
          </a:p>
        </p:txBody>
      </p:sp>
      <p:sp>
        <p:nvSpPr>
          <p:cNvPr id="8" name="页脚占位符 7"/>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457950" y="4767263"/>
            <a:ext cx="2057400" cy="274637"/>
          </a:xfrm>
          <a:prstGeom prst="rect">
            <a:avLst/>
          </a:prstGeom>
        </p:spPr>
        <p:txBody>
          <a:bodyPr/>
          <a:lstStyle/>
          <a:p>
            <a:fld id="{A87A78AB-1FB2-4276-AA21-7782074CA072}"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28650" y="4767263"/>
            <a:ext cx="2057400" cy="274637"/>
          </a:xfrm>
          <a:prstGeom prst="rect">
            <a:avLst/>
          </a:prstGeom>
        </p:spPr>
        <p:txBody>
          <a:bodyPr/>
          <a:lstStyle/>
          <a:p>
            <a:fld id="{8BC4F09C-E5A3-41D2-9A27-FC6A0F21EE75}" type="datetimeFigureOut">
              <a:rPr lang="zh-CN" altLang="en-US" smtClean="0"/>
            </a:fld>
            <a:endParaRPr lang="zh-CN" altLang="en-US"/>
          </a:p>
        </p:txBody>
      </p:sp>
      <p:sp>
        <p:nvSpPr>
          <p:cNvPr id="4" name="页脚占位符 3"/>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457950" y="4767263"/>
            <a:ext cx="2057400" cy="274637"/>
          </a:xfrm>
          <a:prstGeom prst="rect">
            <a:avLst/>
          </a:prstGeom>
        </p:spPr>
        <p:txBody>
          <a:bodyPr/>
          <a:lstStyle/>
          <a:p>
            <a:fld id="{A87A78AB-1FB2-4276-AA21-7782074CA072}"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369388"/>
            <a:ext cx="3886200" cy="326390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29150" y="1369388"/>
            <a:ext cx="3886200" cy="326390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4637"/>
          </a:xfrm>
          <a:prstGeom prst="rect">
            <a:avLst/>
          </a:prstGeom>
        </p:spPr>
        <p:txBody>
          <a:bodyPr/>
          <a:lstStyle/>
          <a:p>
            <a:fld id="{8BC4F09C-E5A3-41D2-9A27-FC6A0F21EE75}" type="datetimeFigureOut">
              <a:rPr lang="zh-CN" altLang="en-US" smtClean="0"/>
            </a:fld>
            <a:endParaRPr lang="zh-CN" altLang="en-US"/>
          </a:p>
        </p:txBody>
      </p:sp>
      <p:sp>
        <p:nvSpPr>
          <p:cNvPr id="3" name="页脚占位符 2"/>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457950" y="4767263"/>
            <a:ext cx="2057400" cy="274637"/>
          </a:xfrm>
          <a:prstGeom prst="rect">
            <a:avLst/>
          </a:prstGeom>
        </p:spPr>
        <p:txBody>
          <a:bodyPr/>
          <a:lstStyle/>
          <a:p>
            <a:fld id="{A87A78AB-1FB2-4276-AA21-7782074CA072}"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3887788" y="741363"/>
            <a:ext cx="4629150"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628650" y="4767263"/>
            <a:ext cx="2057400" cy="274637"/>
          </a:xfrm>
          <a:prstGeom prst="rect">
            <a:avLst/>
          </a:prstGeom>
        </p:spPr>
        <p:txBody>
          <a:bodyPr/>
          <a:lstStyle/>
          <a:p>
            <a:fld id="{8BC4F09C-E5A3-41D2-9A27-FC6A0F21EE75}"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4637"/>
          </a:xfrm>
          <a:prstGeom prst="rect">
            <a:avLst/>
          </a:prstGeom>
        </p:spPr>
        <p:txBody>
          <a:bodyPr/>
          <a:lstStyle/>
          <a:p>
            <a:fld id="{A87A78AB-1FB2-4276-AA21-7782074CA072}"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788" y="741363"/>
            <a:ext cx="4629150"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628650" y="4767263"/>
            <a:ext cx="2057400" cy="274637"/>
          </a:xfrm>
          <a:prstGeom prst="rect">
            <a:avLst/>
          </a:prstGeom>
        </p:spPr>
        <p:txBody>
          <a:bodyPr/>
          <a:lstStyle/>
          <a:p>
            <a:fld id="{8BC4F09C-E5A3-41D2-9A27-FC6A0F21EE75}" type="datetimeFigureOut">
              <a:rPr lang="zh-CN" altLang="en-US" smtClean="0"/>
            </a:fld>
            <a:endParaRPr lang="zh-CN" altLang="en-US"/>
          </a:p>
        </p:txBody>
      </p:sp>
      <p:sp>
        <p:nvSpPr>
          <p:cNvPr id="6" name="页脚占位符 5"/>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457950" y="4767263"/>
            <a:ext cx="2057400" cy="274637"/>
          </a:xfrm>
          <a:prstGeom prst="rect">
            <a:avLst/>
          </a:prstGeom>
        </p:spPr>
        <p:txBody>
          <a:bodyPr/>
          <a:lstStyle/>
          <a:p>
            <a:fld id="{A87A78AB-1FB2-4276-AA21-7782074CA072}" type="slidenum">
              <a:rPr lang="zh-CN" altLang="en-US" smtClean="0"/>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628650" y="1370013"/>
            <a:ext cx="7886700" cy="3262312"/>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8BC4F09C-E5A3-41D2-9A27-FC6A0F21EE75}"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A87A78AB-1FB2-4276-AA21-7782074CA072}" type="slidenum">
              <a:rPr lang="zh-CN" altLang="en-US" smtClean="0"/>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628650" y="274638"/>
            <a:ext cx="5762625" cy="4357687"/>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263"/>
            <a:ext cx="2057400" cy="274637"/>
          </a:xfrm>
          <a:prstGeom prst="rect">
            <a:avLst/>
          </a:prstGeom>
        </p:spPr>
        <p:txBody>
          <a:bodyPr/>
          <a:lstStyle/>
          <a:p>
            <a:fld id="{8BC4F09C-E5A3-41D2-9A27-FC6A0F21EE75}" type="datetimeFigureOut">
              <a:rPr lang="zh-CN" altLang="en-US" smtClean="0"/>
            </a:fld>
            <a:endParaRPr lang="zh-CN" altLang="en-US"/>
          </a:p>
        </p:txBody>
      </p:sp>
      <p:sp>
        <p:nvSpPr>
          <p:cNvPr id="5" name="页脚占位符 4"/>
          <p:cNvSpPr>
            <a:spLocks noGrp="1"/>
          </p:cNvSpPr>
          <p:nvPr>
            <p:ph type="ftr" sz="quarter" idx="11"/>
          </p:nvPr>
        </p:nvSpPr>
        <p:spPr>
          <a:xfrm>
            <a:off x="3028950" y="4767263"/>
            <a:ext cx="30861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767263"/>
            <a:ext cx="2057400" cy="274637"/>
          </a:xfrm>
          <a:prstGeom prst="rect">
            <a:avLst/>
          </a:prstGeom>
        </p:spPr>
        <p:txBody>
          <a:bodyPr/>
          <a:lstStyle/>
          <a:p>
            <a:fld id="{A87A78AB-1FB2-4276-AA21-7782074CA072}" type="slidenum">
              <a:rPr lang="zh-CN" altLang="en-US" smtClean="0"/>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876"/>
            <a:ext cx="6858000" cy="1790921"/>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862"/>
            <a:ext cx="6858000" cy="124197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28650" y="1369388"/>
            <a:ext cx="7886700" cy="326390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462"/>
            <a:ext cx="7886700" cy="2139817"/>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3442522"/>
            <a:ext cx="7886700" cy="1125279"/>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369388"/>
            <a:ext cx="3886200" cy="326390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29150" y="1369388"/>
            <a:ext cx="3886200" cy="3263906"/>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78"/>
            <a:ext cx="7886700" cy="994295"/>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90081" y="1333993"/>
            <a:ext cx="3655181"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90081" y="1999281"/>
            <a:ext cx="3655181" cy="264353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704" y="1333993"/>
            <a:ext cx="3673182"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704" y="1999281"/>
            <a:ext cx="3673182" cy="264353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a:xfrm>
            <a:off x="3028950" y="4767851"/>
            <a:ext cx="3086100" cy="273878"/>
          </a:xfrm>
        </p:spPr>
        <p:txBody>
          <a:bodyPr/>
          <a:lstStyle/>
          <a:p>
            <a:endParaRPr lang="zh-CN" altLang="en-US"/>
          </a:p>
        </p:txBody>
      </p:sp>
      <p:sp>
        <p:nvSpPr>
          <p:cNvPr id="9" name="灯片编号占位符 8"/>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78"/>
            <a:ext cx="7886700" cy="994295"/>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90081" y="1333993"/>
            <a:ext cx="3655181"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90081" y="1999281"/>
            <a:ext cx="3655181" cy="264353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704" y="1333993"/>
            <a:ext cx="3673182" cy="618010"/>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704" y="1999281"/>
            <a:ext cx="3673182" cy="264353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a:xfrm>
            <a:off x="3028950" y="4767851"/>
            <a:ext cx="3086100" cy="273878"/>
          </a:xfrm>
        </p:spPr>
        <p:txBody>
          <a:bodyPr/>
          <a:lstStyle/>
          <a:p>
            <a:endParaRPr lang="zh-CN" altLang="en-US"/>
          </a:p>
        </p:txBody>
      </p:sp>
      <p:sp>
        <p:nvSpPr>
          <p:cNvPr id="9" name="灯片编号占位符 8"/>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3028950" y="4767851"/>
            <a:ext cx="3086100" cy="273878"/>
          </a:xfrm>
        </p:spPr>
        <p:txBody>
          <a:bodyPr/>
          <a:lstStyle/>
          <a:p>
            <a:endParaRPr lang="zh-CN" altLang="en-US"/>
          </a:p>
        </p:txBody>
      </p:sp>
      <p:sp>
        <p:nvSpPr>
          <p:cNvPr id="4" name="灯片编号占位符 3"/>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42"/>
            <a:ext cx="3124012" cy="1200298"/>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342943"/>
            <a:ext cx="4629150" cy="40533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240"/>
            <a:ext cx="3124012" cy="2859044"/>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78"/>
            <a:ext cx="1971675" cy="4359417"/>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273878"/>
            <a:ext cx="5800725" cy="4359417"/>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273878"/>
            <a:ext cx="7886700" cy="4359417"/>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78"/>
            <a:ext cx="7886700" cy="994295"/>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851"/>
            <a:ext cx="3086100" cy="273878"/>
          </a:xfrm>
        </p:spPr>
        <p:txBody>
          <a:bodyPr/>
          <a:lstStyle/>
          <a:p>
            <a:endParaRPr lang="zh-CN" altLang="en-US"/>
          </a:p>
        </p:txBody>
      </p:sp>
      <p:sp>
        <p:nvSpPr>
          <p:cNvPr id="5" name="灯片编号占位符 4"/>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3028950" y="4767851"/>
            <a:ext cx="3086100" cy="273878"/>
          </a:xfrm>
        </p:spPr>
        <p:txBody>
          <a:bodyPr/>
          <a:lstStyle/>
          <a:p>
            <a:endParaRPr lang="zh-CN" altLang="en-US"/>
          </a:p>
        </p:txBody>
      </p:sp>
      <p:sp>
        <p:nvSpPr>
          <p:cNvPr id="4" name="灯片编号占位符 3"/>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42"/>
            <a:ext cx="3124012" cy="1200298"/>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342943"/>
            <a:ext cx="4629150" cy="40533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240"/>
            <a:ext cx="3124012" cy="2859044"/>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a:xfrm>
            <a:off x="3028950" y="4767851"/>
            <a:ext cx="3086100" cy="273878"/>
          </a:xfrm>
        </p:spPr>
        <p:txBody>
          <a:bodyPr/>
          <a:lstStyle/>
          <a:p>
            <a:endParaRPr lang="zh-CN" altLang="en-US"/>
          </a:p>
        </p:txBody>
      </p:sp>
      <p:sp>
        <p:nvSpPr>
          <p:cNvPr id="7" name="灯片编号占位符 6"/>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78"/>
            <a:ext cx="1971675" cy="4359417"/>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273878"/>
            <a:ext cx="5800725" cy="4359417"/>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28650" y="4767851"/>
            <a:ext cx="2057400" cy="273878"/>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3028950" y="4767851"/>
            <a:ext cx="3086100" cy="273878"/>
          </a:xfrm>
        </p:spPr>
        <p:txBody>
          <a:bodyPr/>
          <a:lstStyle/>
          <a:p>
            <a:endParaRPr lang="zh-CN" altLang="en-US"/>
          </a:p>
        </p:txBody>
      </p:sp>
      <p:sp>
        <p:nvSpPr>
          <p:cNvPr id="6" name="灯片编号占位符 5"/>
          <p:cNvSpPr>
            <a:spLocks noGrp="1"/>
          </p:cNvSpPr>
          <p:nvPr>
            <p:ph type="sldNum" sz="quarter" idx="12"/>
          </p:nvPr>
        </p:nvSpPr>
        <p:spPr>
          <a:xfrm>
            <a:off x="6457950" y="4767851"/>
            <a:ext cx="2057400" cy="273878"/>
          </a:xfrm>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1" Type="http://schemas.openxmlformats.org/officeDocument/2006/relationships/theme" Target="../theme/theme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ltHorz">
          <a:fgClr>
            <a:srgbClr val="FFFFCC"/>
          </a:fgClr>
          <a:bgClr>
            <a:schemeClr val="bg1"/>
          </a:bgClr>
        </a:patt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ltHorz">
          <a:fgClr>
            <a:srgbClr val="FFFFCC"/>
          </a:fgClr>
          <a:bgClr>
            <a:schemeClr val="bg1"/>
          </a:bgClr>
        </a:patt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pattFill prst="ltHorz">
          <a:fgClr>
            <a:srgbClr val="FFFFCC"/>
          </a:fgClr>
          <a:bgClr>
            <a:schemeClr val="bg1"/>
          </a:bgClr>
        </a:patt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pattFill prst="ltHorz">
          <a:fgClr>
            <a:srgbClr val="FFFFCC"/>
          </a:fgClr>
          <a:bgClr>
            <a:schemeClr val="bg1"/>
          </a:bgClr>
        </a:patt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pattFill prst="ltHorz">
          <a:fgClr>
            <a:srgbClr val="FFFFCC"/>
          </a:fgClr>
          <a:bgClr>
            <a:schemeClr val="bg1"/>
          </a:bgClr>
        </a:patt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pattFill prst="ltHorz">
          <a:fgClr>
            <a:srgbClr val="FFFFCC"/>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530" indent="-214630"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7.xml"/><Relationship Id="rId2" Type="http://schemas.openxmlformats.org/officeDocument/2006/relationships/image" Target="../media/image5.emf"/><Relationship Id="rId1" Type="http://schemas.openxmlformats.org/officeDocument/2006/relationships/image" Target="../media/image9.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vmlDrawing" Target="../drawings/vmlDrawing1.vml"/><Relationship Id="rId4" Type="http://schemas.openxmlformats.org/officeDocument/2006/relationships/slideLayout" Target="../slideLayouts/slideLayout7.xml"/><Relationship Id="rId3" Type="http://schemas.openxmlformats.org/officeDocument/2006/relationships/image" Target="../media/image16.wmf"/><Relationship Id="rId2" Type="http://schemas.openxmlformats.org/officeDocument/2006/relationships/package" Target="../embeddings/Workbook1.xlsm"/><Relationship Id="rId1"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0.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7.xml"/><Relationship Id="rId2" Type="http://schemas.openxmlformats.org/officeDocument/2006/relationships/image" Target="../media/image5.emf"/><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2151600" y="1444625"/>
            <a:ext cx="5364040" cy="8915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5200" b="1" spc="600" dirty="0">
                <a:solidFill>
                  <a:schemeClr val="tx1">
                    <a:lumMod val="75000"/>
                    <a:lumOff val="25000"/>
                  </a:schemeClr>
                </a:solidFill>
                <a:latin typeface="微软雅黑" panose="020B0503020204020204" pitchFamily="34" charset="-122"/>
                <a:ea typeface="微软雅黑" panose="020B0503020204020204" pitchFamily="34" charset="-122"/>
              </a:rPr>
              <a:t>风险评估</a:t>
            </a:r>
            <a:endParaRPr lang="zh-CN" altLang="en-US" sz="5200" b="1" spc="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 name="图片 1" descr="a 头"/>
          <p:cNvPicPr>
            <a:picLocks noChangeAspect="1"/>
          </p:cNvPicPr>
          <p:nvPr/>
        </p:nvPicPr>
        <p:blipFill>
          <a:blip r:embed="rId1"/>
          <a:stretch>
            <a:fillRect/>
          </a:stretch>
        </p:blipFill>
        <p:spPr>
          <a:xfrm>
            <a:off x="4467225" y="2493645"/>
            <a:ext cx="3773170" cy="195707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466000" y="523875"/>
            <a:ext cx="4212000" cy="491490"/>
            <a:chOff x="-4754" y="2024"/>
            <a:chExt cx="6638" cy="774"/>
          </a:xfrm>
        </p:grpSpPr>
        <p:sp>
          <p:nvSpPr>
            <p:cNvPr id="7" name="文本框 6"/>
            <p:cNvSpPr txBox="1"/>
            <p:nvPr/>
          </p:nvSpPr>
          <p:spPr>
            <a:xfrm>
              <a:off x="-4754" y="2024"/>
              <a:ext cx="6638" cy="664"/>
            </a:xfrm>
            <a:prstGeom prst="rect">
              <a:avLst/>
            </a:prstGeom>
            <a:solidFill>
              <a:srgbClr val="595959"/>
            </a:solidFill>
          </p:spPr>
          <p:txBody>
            <a:bodyPr wrap="square" lIns="107950" tIns="71755" rIns="107950" bIns="71755" rtlCol="0" anchor="ctr" anchorCtr="0">
              <a:spAutoFit/>
            </a:bodyPr>
            <a:lstStyle/>
            <a:p>
              <a:pPr algn="ctr"/>
              <a:r>
                <a:rPr lang="zh-CN" altLang="en-US" b="1" spc="200" dirty="0">
                  <a:solidFill>
                    <a:schemeClr val="bg1"/>
                  </a:solidFill>
                  <a:latin typeface="微软雅黑" panose="020B0503020204020204" pitchFamily="34" charset="-122"/>
                  <a:ea typeface="微软雅黑" panose="020B0503020204020204" pitchFamily="34" charset="-122"/>
                  <a:sym typeface="+mn-ea"/>
                </a:rPr>
                <a:t>公司安全、</a:t>
              </a:r>
              <a:r>
                <a:rPr lang="en-US" altLang="zh-CN" b="1" spc="200" dirty="0">
                  <a:solidFill>
                    <a:schemeClr val="bg1"/>
                  </a:solidFill>
                  <a:latin typeface="微软雅黑" panose="020B0503020204020204" pitchFamily="34" charset="-122"/>
                  <a:ea typeface="微软雅黑" panose="020B0503020204020204" pitchFamily="34" charset="-122"/>
                  <a:sym typeface="+mn-ea"/>
                </a:rPr>
                <a:t>IH </a:t>
              </a:r>
              <a:r>
                <a:rPr lang="zh-CN" altLang="en-US" b="1" spc="200" dirty="0">
                  <a:solidFill>
                    <a:schemeClr val="bg1"/>
                  </a:solidFill>
                  <a:latin typeface="微软雅黑" panose="020B0503020204020204" pitchFamily="34" charset="-122"/>
                  <a:ea typeface="微软雅黑" panose="020B0503020204020204" pitchFamily="34" charset="-122"/>
                  <a:sym typeface="+mn-ea"/>
                </a:rPr>
                <a:t>与损失预防风险矩阵</a:t>
              </a:r>
              <a:endParaRPr lang="en-US" altLang="zh-CN" b="1" spc="200" dirty="0">
                <a:solidFill>
                  <a:schemeClr val="bg1"/>
                </a:solidFill>
                <a:latin typeface="微软雅黑" panose="020B0503020204020204" pitchFamily="34" charset="-122"/>
                <a:ea typeface="微软雅黑" panose="020B0503020204020204" pitchFamily="34" charset="-122"/>
                <a:sym typeface="+mn-ea"/>
              </a:endParaRPr>
            </a:p>
          </p:txBody>
        </p:sp>
        <p:cxnSp>
          <p:nvCxnSpPr>
            <p:cNvPr id="13" name="直接连接符 12"/>
            <p:cNvCxnSpPr/>
            <p:nvPr/>
          </p:nvCxnSpPr>
          <p:spPr>
            <a:xfrm flipV="1">
              <a:off x="-4754" y="2798"/>
              <a:ext cx="6638"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a:off x="1200884" y="1510450"/>
            <a:ext cx="6742232" cy="3002904"/>
            <a:chOff x="1201618" y="1234225"/>
            <a:chExt cx="6742232" cy="3002904"/>
          </a:xfrm>
        </p:grpSpPr>
        <p:sp>
          <p:nvSpPr>
            <p:cNvPr id="12" name="矩形 11"/>
            <p:cNvSpPr/>
            <p:nvPr/>
          </p:nvSpPr>
          <p:spPr>
            <a:xfrm>
              <a:off x="1201618" y="2821357"/>
              <a:ext cx="4133849" cy="338554"/>
            </a:xfrm>
            <a:prstGeom prst="rect">
              <a:avLst/>
            </a:prstGeom>
          </p:spPr>
          <p:txBody>
            <a:bodyPr wrap="square">
              <a:spAutoFit/>
            </a:bodyPr>
            <a:lstStyle/>
            <a:p>
              <a:pPr marL="0" lvl="1" algn="just">
                <a:buClr>
                  <a:srgbClr val="595959"/>
                </a:buClr>
                <a:buSzPct val="75000"/>
              </a:pPr>
              <a:r>
                <a:rPr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风险的可接受性</a:t>
              </a:r>
              <a:endParaRPr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1201618" y="3159911"/>
              <a:ext cx="6740764" cy="1077218"/>
            </a:xfrm>
            <a:prstGeom prst="rect">
              <a:avLst/>
            </a:prstGeom>
          </p:spPr>
          <p:txBody>
            <a:bodyPr wrap="square">
              <a:spAutoFit/>
            </a:bodyPr>
            <a:lstStyle/>
            <a:p>
              <a:pPr marL="0" lvl="1" algn="just">
                <a:buClr>
                  <a:srgbClr val="595959"/>
                </a:buClr>
                <a:buSzPct val="75000"/>
              </a:pPr>
              <a:r>
                <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不能接受：在任何通常情况下不能接受。</a:t>
              </a:r>
              <a:endPar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a:p>
              <a:pPr marL="0" lvl="1" algn="just">
                <a:buClr>
                  <a:srgbClr val="595959"/>
                </a:buClr>
                <a:buSzPct val="75000"/>
              </a:pPr>
              <a:r>
                <a:rPr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ALARP – </a:t>
              </a:r>
              <a:r>
                <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低到实际可行的合理范围内：根据工业标准与实践，评估额外防护的收益与成本。</a:t>
              </a:r>
              <a:endPar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a:p>
              <a:pPr marL="0" lvl="1" algn="just">
                <a:buClr>
                  <a:srgbClr val="595959"/>
                </a:buClr>
                <a:buSzPct val="75000"/>
              </a:pPr>
              <a:r>
                <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广泛接受：  不需要降低风险。</a:t>
              </a:r>
              <a:endPar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1201618" y="1234225"/>
              <a:ext cx="6742232" cy="1423250"/>
              <a:chOff x="1201618" y="1234225"/>
              <a:chExt cx="6742232" cy="1423250"/>
            </a:xfrm>
          </p:grpSpPr>
          <p:sp>
            <p:nvSpPr>
              <p:cNvPr id="16" name="矩形 15"/>
              <p:cNvSpPr/>
              <p:nvPr/>
            </p:nvSpPr>
            <p:spPr>
              <a:xfrm>
                <a:off x="1201618" y="1234225"/>
                <a:ext cx="6742232" cy="14232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1"/>
              <a:stretch>
                <a:fillRect/>
              </a:stretch>
            </p:blipFill>
            <p:spPr>
              <a:xfrm>
                <a:off x="1272322" y="1293388"/>
                <a:ext cx="6600825" cy="1304925"/>
              </a:xfrm>
              <a:prstGeom prst="rect">
                <a:avLst/>
              </a:prstGeom>
            </p:spPr>
          </p:pic>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312000" y="523875"/>
            <a:ext cx="2520000" cy="491490"/>
            <a:chOff x="-4754" y="2024"/>
            <a:chExt cx="6638" cy="774"/>
          </a:xfrm>
        </p:grpSpPr>
        <p:sp>
          <p:nvSpPr>
            <p:cNvPr id="7" name="文本框 6"/>
            <p:cNvSpPr txBox="1"/>
            <p:nvPr/>
          </p:nvSpPr>
          <p:spPr>
            <a:xfrm>
              <a:off x="-4754" y="2024"/>
              <a:ext cx="6638" cy="664"/>
            </a:xfrm>
            <a:prstGeom prst="rect">
              <a:avLst/>
            </a:prstGeom>
            <a:solidFill>
              <a:srgbClr val="595959"/>
            </a:solidFill>
          </p:spPr>
          <p:txBody>
            <a:bodyPr wrap="square" lIns="107950" tIns="71755" rIns="107950" bIns="71755" rtlCol="0" anchor="ctr" anchorCtr="0">
              <a:spAutoFit/>
            </a:bodyPr>
            <a:lstStyle/>
            <a:p>
              <a:pPr algn="ctr"/>
              <a:r>
                <a:rPr lang="zh-CN" altLang="en-US" b="1" spc="200" dirty="0">
                  <a:solidFill>
                    <a:schemeClr val="bg1"/>
                  </a:solidFill>
                  <a:latin typeface="微软雅黑" panose="020B0503020204020204" pitchFamily="34" charset="-122"/>
                  <a:ea typeface="微软雅黑" panose="020B0503020204020204" pitchFamily="34" charset="-122"/>
                  <a:sym typeface="+mn-ea"/>
                </a:rPr>
                <a:t>风险评估流程的启动</a:t>
              </a:r>
              <a:endParaRPr lang="en-US" altLang="zh-CN" b="1" spc="200" dirty="0">
                <a:solidFill>
                  <a:schemeClr val="bg1"/>
                </a:solidFill>
                <a:latin typeface="微软雅黑" panose="020B0503020204020204" pitchFamily="34" charset="-122"/>
                <a:ea typeface="微软雅黑" panose="020B0503020204020204" pitchFamily="34" charset="-122"/>
                <a:sym typeface="+mn-ea"/>
              </a:endParaRPr>
            </a:p>
          </p:txBody>
        </p:sp>
        <p:cxnSp>
          <p:nvCxnSpPr>
            <p:cNvPr id="13" name="直接连接符 12"/>
            <p:cNvCxnSpPr/>
            <p:nvPr/>
          </p:nvCxnSpPr>
          <p:spPr>
            <a:xfrm flipV="1">
              <a:off x="-4754" y="2798"/>
              <a:ext cx="6638"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2035305" y="1543772"/>
            <a:ext cx="5073391" cy="2920002"/>
            <a:chOff x="1022609" y="1334222"/>
            <a:chExt cx="5073391" cy="2920002"/>
          </a:xfrm>
        </p:grpSpPr>
        <p:sp>
          <p:nvSpPr>
            <p:cNvPr id="11" name="矩形 10"/>
            <p:cNvSpPr/>
            <p:nvPr/>
          </p:nvSpPr>
          <p:spPr>
            <a:xfrm>
              <a:off x="1022609" y="1344982"/>
              <a:ext cx="4809391" cy="338554"/>
            </a:xfrm>
            <a:prstGeom prst="rect">
              <a:avLst/>
            </a:prstGeom>
          </p:spPr>
          <p:txBody>
            <a:bodyPr wrap="square">
              <a:spAutoFit/>
            </a:bodyPr>
            <a:lstStyle/>
            <a:p>
              <a:pPr marL="0" lvl="1" algn="just">
                <a:buClr>
                  <a:srgbClr val="595959"/>
                </a:buClr>
                <a:buSzPct val="75000"/>
              </a:pPr>
              <a:r>
                <a:rPr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每次有已知危险时，我们都需要执行风险评估吗？</a:t>
              </a:r>
              <a:endParaRPr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1022609" y="1683536"/>
              <a:ext cx="5006716" cy="584775"/>
            </a:xfrm>
            <a:prstGeom prst="rect">
              <a:avLst/>
            </a:prstGeom>
          </p:spPr>
          <p:txBody>
            <a:bodyPr wrap="square">
              <a:spAutoFit/>
            </a:bodyPr>
            <a:lstStyle/>
            <a:p>
              <a:pPr marL="285750" lvl="1" indent="-285750" algn="just">
                <a:buClr>
                  <a:srgbClr val="595959"/>
                </a:buClr>
                <a:buSzPct val="75000"/>
                <a:buFont typeface="Wingdings" panose="05000000000000000000" pitchFamily="2" charset="2"/>
                <a:buChar char="l"/>
              </a:pPr>
              <a:r>
                <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不。我们遵守相关规定并具有设计用于控制已知危险到可接受水平的设备安全标准。</a:t>
              </a:r>
              <a:endPar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1022609" y="2571750"/>
              <a:ext cx="2901691" cy="338554"/>
            </a:xfrm>
            <a:prstGeom prst="rect">
              <a:avLst/>
            </a:prstGeom>
          </p:spPr>
          <p:txBody>
            <a:bodyPr wrap="square">
              <a:spAutoFit/>
            </a:bodyPr>
            <a:lstStyle/>
            <a:p>
              <a:pPr marL="0" lvl="1" algn="just">
                <a:buClr>
                  <a:srgbClr val="595959"/>
                </a:buClr>
                <a:buSzPct val="75000"/>
              </a:pPr>
              <a:r>
                <a:rPr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风险评估启动条件</a:t>
              </a:r>
              <a:endParaRPr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1022609" y="2910304"/>
              <a:ext cx="5006716" cy="1323439"/>
            </a:xfrm>
            <a:prstGeom prst="rect">
              <a:avLst/>
            </a:prstGeom>
          </p:spPr>
          <p:txBody>
            <a:bodyPr wrap="square">
              <a:spAutoFit/>
            </a:bodyPr>
            <a:lstStyle/>
            <a:p>
              <a:pPr marL="285750" lvl="1" indent="-285750" algn="just">
                <a:buClr>
                  <a:srgbClr val="595959"/>
                </a:buClr>
                <a:buSzPct val="75000"/>
                <a:buFont typeface="Wingdings" panose="05000000000000000000" pitchFamily="2" charset="2"/>
                <a:buChar char="l"/>
              </a:pPr>
              <a:r>
                <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当判断出已经背离了设备运行或安全标准时就需要执行风险评估。</a:t>
              </a:r>
              <a:endPar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lvl="1" indent="-285750" algn="just">
                <a:buClr>
                  <a:srgbClr val="595959"/>
                </a:buClr>
                <a:buSzPct val="75000"/>
                <a:buFont typeface="Wingdings" panose="05000000000000000000" pitchFamily="2" charset="2"/>
                <a:buChar char="l"/>
              </a:pPr>
              <a:r>
                <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当相关程序文件要求进行风险评估。</a:t>
              </a:r>
              <a:endPar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lvl="1" indent="-285750" algn="just">
                <a:buClr>
                  <a:srgbClr val="595959"/>
                </a:buClr>
                <a:buSzPct val="75000"/>
                <a:buFont typeface="Wingdings" panose="05000000000000000000" pitchFamily="2" charset="2"/>
                <a:buChar char="l"/>
              </a:pPr>
              <a:r>
                <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当相关人员发现当前状态存在重大潜在安全隐患，也可以启动风险评估。</a:t>
              </a:r>
              <a:endPar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1022609" y="1334222"/>
              <a:ext cx="5073391" cy="972000"/>
            </a:xfrm>
            <a:prstGeom prst="rect">
              <a:avLst/>
            </a:prstGeom>
            <a:noFill/>
            <a:ln w="19050">
              <a:solidFill>
                <a:srgbClr val="59595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022609" y="2562224"/>
              <a:ext cx="5073391" cy="1692000"/>
            </a:xfrm>
            <a:prstGeom prst="rect">
              <a:avLst/>
            </a:prstGeom>
            <a:noFill/>
            <a:ln w="190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312000" y="523875"/>
            <a:ext cx="2520000" cy="491490"/>
            <a:chOff x="-4754" y="2024"/>
            <a:chExt cx="6638" cy="774"/>
          </a:xfrm>
        </p:grpSpPr>
        <p:sp>
          <p:nvSpPr>
            <p:cNvPr id="7" name="文本框 6"/>
            <p:cNvSpPr txBox="1"/>
            <p:nvPr/>
          </p:nvSpPr>
          <p:spPr>
            <a:xfrm>
              <a:off x="-4754" y="2024"/>
              <a:ext cx="6638" cy="664"/>
            </a:xfrm>
            <a:prstGeom prst="rect">
              <a:avLst/>
            </a:prstGeom>
            <a:solidFill>
              <a:srgbClr val="595959"/>
            </a:solidFill>
          </p:spPr>
          <p:txBody>
            <a:bodyPr wrap="square" lIns="107950" tIns="71755" rIns="107950" bIns="71755" rtlCol="0" anchor="ctr" anchorCtr="0">
              <a:spAutoFit/>
            </a:bodyPr>
            <a:lstStyle/>
            <a:p>
              <a:pPr algn="ctr"/>
              <a:r>
                <a:rPr lang="zh-CN" altLang="en-US" b="1" spc="200" dirty="0">
                  <a:solidFill>
                    <a:schemeClr val="bg1"/>
                  </a:solidFill>
                  <a:latin typeface="微软雅黑" panose="020B0503020204020204" pitchFamily="34" charset="-122"/>
                  <a:ea typeface="微软雅黑" panose="020B0503020204020204" pitchFamily="34" charset="-122"/>
                  <a:sym typeface="+mn-ea"/>
                </a:rPr>
                <a:t>定义导致风险的环境</a:t>
              </a:r>
              <a:endParaRPr lang="en-US" altLang="zh-CN" b="1" spc="200" dirty="0">
                <a:solidFill>
                  <a:schemeClr val="bg1"/>
                </a:solidFill>
                <a:latin typeface="微软雅黑" panose="020B0503020204020204" pitchFamily="34" charset="-122"/>
                <a:ea typeface="微软雅黑" panose="020B0503020204020204" pitchFamily="34" charset="-122"/>
                <a:sym typeface="+mn-ea"/>
              </a:endParaRPr>
            </a:p>
          </p:txBody>
        </p:sp>
        <p:cxnSp>
          <p:nvCxnSpPr>
            <p:cNvPr id="13" name="直接连接符 12"/>
            <p:cNvCxnSpPr/>
            <p:nvPr/>
          </p:nvCxnSpPr>
          <p:spPr>
            <a:xfrm flipV="1">
              <a:off x="-4754" y="2798"/>
              <a:ext cx="6638"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4" name="组合 3"/>
          <p:cNvGrpSpPr/>
          <p:nvPr/>
        </p:nvGrpSpPr>
        <p:grpSpPr>
          <a:xfrm>
            <a:off x="1069425" y="1319295"/>
            <a:ext cx="6948000" cy="3434554"/>
            <a:chOff x="939433" y="1262145"/>
            <a:chExt cx="6948000" cy="3434554"/>
          </a:xfrm>
        </p:grpSpPr>
        <p:sp>
          <p:nvSpPr>
            <p:cNvPr id="12" name="矩形 11"/>
            <p:cNvSpPr/>
            <p:nvPr/>
          </p:nvSpPr>
          <p:spPr>
            <a:xfrm>
              <a:off x="939433" y="1262145"/>
              <a:ext cx="5966192" cy="338554"/>
            </a:xfrm>
            <a:prstGeom prst="rect">
              <a:avLst/>
            </a:prstGeom>
          </p:spPr>
          <p:txBody>
            <a:bodyPr wrap="square">
              <a:spAutoFit/>
            </a:bodyPr>
            <a:lstStyle/>
            <a:p>
              <a:pPr marL="0" lvl="1" algn="just">
                <a:buClr>
                  <a:srgbClr val="595959"/>
                </a:buClr>
                <a:buSzPct val="75000"/>
              </a:pPr>
              <a:r>
                <a:rPr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列出需要评估的活动或任务，区域，设备，人员和一般危害</a:t>
              </a:r>
              <a:endParaRPr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939433" y="1600699"/>
              <a:ext cx="6948000" cy="3096000"/>
              <a:chOff x="1034682" y="2139308"/>
              <a:chExt cx="6948000" cy="3096000"/>
            </a:xfrm>
          </p:grpSpPr>
          <p:sp>
            <p:nvSpPr>
              <p:cNvPr id="16" name="矩形 15"/>
              <p:cNvSpPr/>
              <p:nvPr/>
            </p:nvSpPr>
            <p:spPr>
              <a:xfrm>
                <a:off x="1034682" y="2139308"/>
                <a:ext cx="6948000" cy="309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19568" y="2225221"/>
                <a:ext cx="6778228"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312000" y="523875"/>
            <a:ext cx="2520000" cy="491490"/>
            <a:chOff x="-4754" y="2024"/>
            <a:chExt cx="6638" cy="774"/>
          </a:xfrm>
        </p:grpSpPr>
        <p:sp>
          <p:nvSpPr>
            <p:cNvPr id="7" name="文本框 6"/>
            <p:cNvSpPr txBox="1"/>
            <p:nvPr/>
          </p:nvSpPr>
          <p:spPr>
            <a:xfrm>
              <a:off x="-4754" y="2024"/>
              <a:ext cx="6638" cy="664"/>
            </a:xfrm>
            <a:prstGeom prst="rect">
              <a:avLst/>
            </a:prstGeom>
            <a:solidFill>
              <a:srgbClr val="595959"/>
            </a:solidFill>
          </p:spPr>
          <p:txBody>
            <a:bodyPr wrap="square" lIns="107950" tIns="71755" rIns="107950" bIns="71755" rtlCol="0" anchor="ctr" anchorCtr="0">
              <a:spAutoFit/>
            </a:bodyPr>
            <a:lstStyle/>
            <a:p>
              <a:pPr algn="ctr"/>
              <a:r>
                <a:rPr lang="zh-CN" altLang="en-US" b="1" spc="200" dirty="0">
                  <a:solidFill>
                    <a:schemeClr val="bg1"/>
                  </a:solidFill>
                  <a:latin typeface="微软雅黑" panose="020B0503020204020204" pitchFamily="34" charset="-122"/>
                  <a:ea typeface="微软雅黑" panose="020B0503020204020204" pitchFamily="34" charset="-122"/>
                  <a:sym typeface="+mn-ea"/>
                </a:rPr>
                <a:t>确定风险情况的后果</a:t>
              </a:r>
              <a:endParaRPr lang="en-US" altLang="zh-CN" b="1" spc="200" dirty="0">
                <a:solidFill>
                  <a:schemeClr val="bg1"/>
                </a:solidFill>
                <a:latin typeface="微软雅黑" panose="020B0503020204020204" pitchFamily="34" charset="-122"/>
                <a:ea typeface="微软雅黑" panose="020B0503020204020204" pitchFamily="34" charset="-122"/>
                <a:sym typeface="+mn-ea"/>
              </a:endParaRPr>
            </a:p>
          </p:txBody>
        </p:sp>
        <p:cxnSp>
          <p:nvCxnSpPr>
            <p:cNvPr id="13" name="直接连接符 12"/>
            <p:cNvCxnSpPr/>
            <p:nvPr/>
          </p:nvCxnSpPr>
          <p:spPr>
            <a:xfrm flipV="1">
              <a:off x="-4754" y="2798"/>
              <a:ext cx="6638"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a:off x="1239563" y="1610224"/>
            <a:ext cx="6664875" cy="2809374"/>
            <a:chOff x="1069425" y="1657849"/>
            <a:chExt cx="6664875" cy="2809374"/>
          </a:xfrm>
        </p:grpSpPr>
        <p:sp>
          <p:nvSpPr>
            <p:cNvPr id="11" name="矩形 10"/>
            <p:cNvSpPr/>
            <p:nvPr/>
          </p:nvSpPr>
          <p:spPr>
            <a:xfrm>
              <a:off x="1069425" y="1657849"/>
              <a:ext cx="6664875" cy="280937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1"/>
            <a:stretch>
              <a:fillRect/>
            </a:stretch>
          </p:blipFill>
          <p:spPr>
            <a:xfrm>
              <a:off x="1134787" y="1736658"/>
              <a:ext cx="6534150" cy="2651757"/>
            </a:xfrm>
            <a:prstGeom prst="rect">
              <a:avLst/>
            </a:prstGeom>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312000" y="342900"/>
            <a:ext cx="2520000" cy="491490"/>
            <a:chOff x="-4754" y="2024"/>
            <a:chExt cx="6638" cy="774"/>
          </a:xfrm>
        </p:grpSpPr>
        <p:sp>
          <p:nvSpPr>
            <p:cNvPr id="7" name="文本框 6"/>
            <p:cNvSpPr txBox="1"/>
            <p:nvPr/>
          </p:nvSpPr>
          <p:spPr>
            <a:xfrm>
              <a:off x="-4754" y="2024"/>
              <a:ext cx="6638" cy="664"/>
            </a:xfrm>
            <a:prstGeom prst="rect">
              <a:avLst/>
            </a:prstGeom>
            <a:solidFill>
              <a:srgbClr val="595959"/>
            </a:solidFill>
          </p:spPr>
          <p:txBody>
            <a:bodyPr wrap="square" lIns="107950" tIns="71755" rIns="107950" bIns="71755" rtlCol="0" anchor="ctr" anchorCtr="0">
              <a:spAutoFit/>
            </a:bodyPr>
            <a:lstStyle/>
            <a:p>
              <a:pPr algn="ctr"/>
              <a:r>
                <a:rPr lang="zh-CN" altLang="en-US" b="1" spc="200" dirty="0">
                  <a:solidFill>
                    <a:schemeClr val="bg1"/>
                  </a:solidFill>
                  <a:latin typeface="微软雅黑" panose="020B0503020204020204" pitchFamily="34" charset="-122"/>
                  <a:ea typeface="微软雅黑" panose="020B0503020204020204" pitchFamily="34" charset="-122"/>
                  <a:sym typeface="+mn-ea"/>
                </a:rPr>
                <a:t>评估风险发生的概率</a:t>
              </a:r>
              <a:endParaRPr lang="zh-CN" altLang="en-US" b="1" spc="200" dirty="0">
                <a:solidFill>
                  <a:schemeClr val="bg1"/>
                </a:solidFill>
                <a:latin typeface="微软雅黑" panose="020B0503020204020204" pitchFamily="34" charset="-122"/>
                <a:ea typeface="微软雅黑" panose="020B0503020204020204" pitchFamily="34" charset="-122"/>
                <a:sym typeface="+mn-ea"/>
              </a:endParaRPr>
            </a:p>
          </p:txBody>
        </p:sp>
        <p:cxnSp>
          <p:nvCxnSpPr>
            <p:cNvPr id="13" name="直接连接符 12"/>
            <p:cNvCxnSpPr/>
            <p:nvPr/>
          </p:nvCxnSpPr>
          <p:spPr>
            <a:xfrm flipV="1">
              <a:off x="-4754" y="2798"/>
              <a:ext cx="6638"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a:off x="1350000" y="1194935"/>
            <a:ext cx="6444000" cy="3564000"/>
            <a:chOff x="1430063" y="1499735"/>
            <a:chExt cx="6444000" cy="3564000"/>
          </a:xfrm>
        </p:grpSpPr>
        <p:sp>
          <p:nvSpPr>
            <p:cNvPr id="9" name="矩形 8"/>
            <p:cNvSpPr/>
            <p:nvPr/>
          </p:nvSpPr>
          <p:spPr>
            <a:xfrm>
              <a:off x="1430063" y="1499735"/>
              <a:ext cx="6444000" cy="356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492051" y="1565739"/>
              <a:ext cx="6316897" cy="20120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椭圆 1"/>
            <p:cNvSpPr/>
            <p:nvPr/>
          </p:nvSpPr>
          <p:spPr>
            <a:xfrm>
              <a:off x="3219450" y="2762250"/>
              <a:ext cx="752475" cy="238125"/>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2981865" y="3711763"/>
              <a:ext cx="1784220" cy="338554"/>
            </a:xfrm>
            <a:prstGeom prst="rect">
              <a:avLst/>
            </a:prstGeom>
          </p:spPr>
          <p:txBody>
            <a:bodyPr wrap="square">
              <a:spAutoFit/>
            </a:bodyPr>
            <a:lstStyle/>
            <a:p>
              <a:pPr marL="0" lvl="1" algn="ctr">
                <a:buClr>
                  <a:srgbClr val="595959"/>
                </a:buClr>
                <a:buSzPct val="75000"/>
              </a:pPr>
              <a:r>
                <a:rPr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用于半定量评估</a:t>
              </a:r>
              <a:endParaRPr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4" name="直接箭头连接符 13"/>
            <p:cNvCxnSpPr/>
            <p:nvPr/>
          </p:nvCxnSpPr>
          <p:spPr>
            <a:xfrm flipV="1">
              <a:off x="3971925" y="2881313"/>
              <a:ext cx="0" cy="830450"/>
            </a:xfrm>
            <a:prstGeom prst="straightConnector1">
              <a:avLst/>
            </a:prstGeom>
            <a:ln w="38100">
              <a:solidFill>
                <a:srgbClr val="595959"/>
              </a:solidFill>
              <a:tailEnd type="triangle"/>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3971925" y="2762249"/>
              <a:ext cx="752475" cy="238125"/>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626450" y="3711763"/>
              <a:ext cx="1784220" cy="338554"/>
            </a:xfrm>
            <a:prstGeom prst="rect">
              <a:avLst/>
            </a:prstGeom>
          </p:spPr>
          <p:txBody>
            <a:bodyPr wrap="square">
              <a:spAutoFit/>
            </a:bodyPr>
            <a:lstStyle/>
            <a:p>
              <a:pPr marL="0" lvl="1" algn="ctr">
                <a:buClr>
                  <a:srgbClr val="595959"/>
                </a:buClr>
                <a:buSzPct val="75000"/>
              </a:pPr>
              <a:r>
                <a:rPr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用于定性评估</a:t>
              </a:r>
              <a:endParaRPr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20" name="直接箭头连接符 19"/>
            <p:cNvCxnSpPr>
              <a:stCxn id="19" idx="0"/>
            </p:cNvCxnSpPr>
            <p:nvPr/>
          </p:nvCxnSpPr>
          <p:spPr>
            <a:xfrm flipH="1" flipV="1">
              <a:off x="4724400" y="2920303"/>
              <a:ext cx="794160" cy="791460"/>
            </a:xfrm>
            <a:prstGeom prst="straightConnector1">
              <a:avLst/>
            </a:prstGeom>
            <a:ln w="38100">
              <a:solidFill>
                <a:srgbClr val="595959"/>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2050" y="4117252"/>
              <a:ext cx="6316898" cy="9039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312000" y="1009650"/>
            <a:ext cx="2520000" cy="491490"/>
            <a:chOff x="-4754" y="2024"/>
            <a:chExt cx="6638" cy="774"/>
          </a:xfrm>
        </p:grpSpPr>
        <p:sp>
          <p:nvSpPr>
            <p:cNvPr id="7" name="文本框 6"/>
            <p:cNvSpPr txBox="1"/>
            <p:nvPr/>
          </p:nvSpPr>
          <p:spPr>
            <a:xfrm>
              <a:off x="-4754" y="2024"/>
              <a:ext cx="6638" cy="664"/>
            </a:xfrm>
            <a:prstGeom prst="rect">
              <a:avLst/>
            </a:prstGeom>
            <a:solidFill>
              <a:srgbClr val="595959"/>
            </a:solidFill>
          </p:spPr>
          <p:txBody>
            <a:bodyPr wrap="square" lIns="107950" tIns="71755" rIns="107950" bIns="71755" rtlCol="0" anchor="ctr" anchorCtr="0">
              <a:spAutoFit/>
            </a:bodyPr>
            <a:lstStyle/>
            <a:p>
              <a:pPr algn="ctr"/>
              <a:r>
                <a:rPr lang="zh-CN" altLang="en-US" b="1" spc="200" dirty="0">
                  <a:solidFill>
                    <a:schemeClr val="bg1"/>
                  </a:solidFill>
                  <a:latin typeface="微软雅黑" panose="020B0503020204020204" pitchFamily="34" charset="-122"/>
                  <a:ea typeface="微软雅黑" panose="020B0503020204020204" pitchFamily="34" charset="-122"/>
                  <a:sym typeface="+mn-ea"/>
                </a:rPr>
                <a:t>评估风险发生的概率</a:t>
              </a:r>
              <a:endParaRPr lang="zh-CN" altLang="en-US" b="1" spc="200" dirty="0">
                <a:solidFill>
                  <a:schemeClr val="bg1"/>
                </a:solidFill>
                <a:latin typeface="微软雅黑" panose="020B0503020204020204" pitchFamily="34" charset="-122"/>
                <a:ea typeface="微软雅黑" panose="020B0503020204020204" pitchFamily="34" charset="-122"/>
                <a:sym typeface="+mn-ea"/>
              </a:endParaRPr>
            </a:p>
          </p:txBody>
        </p:sp>
        <p:cxnSp>
          <p:nvCxnSpPr>
            <p:cNvPr id="13" name="直接连接符 12"/>
            <p:cNvCxnSpPr/>
            <p:nvPr/>
          </p:nvCxnSpPr>
          <p:spPr>
            <a:xfrm flipV="1">
              <a:off x="-4754" y="2798"/>
              <a:ext cx="6638"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4" name="组合 3"/>
          <p:cNvGrpSpPr/>
          <p:nvPr/>
        </p:nvGrpSpPr>
        <p:grpSpPr>
          <a:xfrm>
            <a:off x="1063367" y="2466976"/>
            <a:ext cx="7017267" cy="1685924"/>
            <a:chOff x="964683" y="1800226"/>
            <a:chExt cx="7017267" cy="1685924"/>
          </a:xfrm>
        </p:grpSpPr>
        <p:sp>
          <p:nvSpPr>
            <p:cNvPr id="15" name="矩形 14"/>
            <p:cNvSpPr/>
            <p:nvPr/>
          </p:nvSpPr>
          <p:spPr>
            <a:xfrm>
              <a:off x="964683" y="1800226"/>
              <a:ext cx="7017267" cy="168592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1"/>
            <a:stretch>
              <a:fillRect/>
            </a:stretch>
          </p:blipFill>
          <p:spPr>
            <a:xfrm>
              <a:off x="1058658" y="1897857"/>
              <a:ext cx="6829317" cy="1490663"/>
            </a:xfrm>
            <a:prstGeom prst="rect">
              <a:avLst/>
            </a:prstGeom>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312000" y="695325"/>
            <a:ext cx="2520000" cy="491490"/>
            <a:chOff x="-4754" y="2024"/>
            <a:chExt cx="6638" cy="774"/>
          </a:xfrm>
        </p:grpSpPr>
        <p:sp>
          <p:nvSpPr>
            <p:cNvPr id="7" name="文本框 6"/>
            <p:cNvSpPr txBox="1"/>
            <p:nvPr/>
          </p:nvSpPr>
          <p:spPr>
            <a:xfrm>
              <a:off x="-4754" y="2024"/>
              <a:ext cx="6638" cy="664"/>
            </a:xfrm>
            <a:prstGeom prst="rect">
              <a:avLst/>
            </a:prstGeom>
            <a:solidFill>
              <a:srgbClr val="595959"/>
            </a:solidFill>
          </p:spPr>
          <p:txBody>
            <a:bodyPr wrap="square" lIns="107950" tIns="71755" rIns="107950" bIns="71755" rtlCol="0" anchor="ctr" anchorCtr="0">
              <a:spAutoFit/>
            </a:bodyPr>
            <a:lstStyle/>
            <a:p>
              <a:pPr algn="ctr"/>
              <a:r>
                <a:rPr lang="zh-CN" altLang="en-US" b="1" spc="200" dirty="0">
                  <a:solidFill>
                    <a:schemeClr val="bg1"/>
                  </a:solidFill>
                  <a:latin typeface="微软雅黑" panose="020B0503020204020204" pitchFamily="34" charset="-122"/>
                  <a:ea typeface="微软雅黑" panose="020B0503020204020204" pitchFamily="34" charset="-122"/>
                  <a:sym typeface="+mn-ea"/>
                </a:rPr>
                <a:t>评估风险发生的概率</a:t>
              </a:r>
              <a:endParaRPr lang="zh-CN" altLang="en-US" b="1" spc="200" dirty="0">
                <a:solidFill>
                  <a:schemeClr val="bg1"/>
                </a:solidFill>
                <a:latin typeface="微软雅黑" panose="020B0503020204020204" pitchFamily="34" charset="-122"/>
                <a:ea typeface="微软雅黑" panose="020B0503020204020204" pitchFamily="34" charset="-122"/>
                <a:sym typeface="+mn-ea"/>
              </a:endParaRPr>
            </a:p>
          </p:txBody>
        </p:sp>
        <p:cxnSp>
          <p:nvCxnSpPr>
            <p:cNvPr id="13" name="直接连接符 12"/>
            <p:cNvCxnSpPr/>
            <p:nvPr/>
          </p:nvCxnSpPr>
          <p:spPr>
            <a:xfrm flipV="1">
              <a:off x="-4754" y="2798"/>
              <a:ext cx="6638"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a:off x="1227450" y="1737418"/>
            <a:ext cx="6689100" cy="2710758"/>
            <a:chOff x="1227450" y="1937443"/>
            <a:chExt cx="6689100" cy="2710758"/>
          </a:xfrm>
        </p:grpSpPr>
        <p:sp>
          <p:nvSpPr>
            <p:cNvPr id="8" name="矩形 7"/>
            <p:cNvSpPr/>
            <p:nvPr/>
          </p:nvSpPr>
          <p:spPr>
            <a:xfrm>
              <a:off x="1227450" y="1937443"/>
              <a:ext cx="2298570" cy="338554"/>
            </a:xfrm>
            <a:prstGeom prst="rect">
              <a:avLst/>
            </a:prstGeom>
          </p:spPr>
          <p:txBody>
            <a:bodyPr wrap="square">
              <a:spAutoFit/>
            </a:bodyPr>
            <a:lstStyle/>
            <a:p>
              <a:pPr marL="0" lvl="1" algn="just">
                <a:buClr>
                  <a:srgbClr val="595959"/>
                </a:buClr>
                <a:buSzPct val="75000"/>
              </a:pPr>
              <a:r>
                <a:rPr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定性风险评估：</a:t>
              </a:r>
              <a:endParaRPr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1227450" y="2245119"/>
              <a:ext cx="4594095" cy="584775"/>
            </a:xfrm>
            <a:prstGeom prst="rect">
              <a:avLst/>
            </a:prstGeom>
          </p:spPr>
          <p:txBody>
            <a:bodyPr wrap="square">
              <a:spAutoFit/>
            </a:bodyPr>
            <a:lstStyle/>
            <a:p>
              <a:pPr marL="285750" lvl="1" indent="-285750" algn="just">
                <a:buClr>
                  <a:srgbClr val="595959"/>
                </a:buClr>
                <a:buSzPct val="75000"/>
                <a:buFont typeface="Wingdings" panose="05000000000000000000" pitchFamily="2" charset="2"/>
                <a:buChar char="l"/>
              </a:pPr>
              <a:r>
                <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使用判断、经验与调查选择危险后果与频率。</a:t>
              </a:r>
              <a:endPar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lvl="1" indent="-285750" algn="just">
                <a:buClr>
                  <a:srgbClr val="595959"/>
                </a:buClr>
                <a:buSzPct val="75000"/>
                <a:buFont typeface="Wingdings" panose="05000000000000000000" pitchFamily="2" charset="2"/>
                <a:buChar char="l"/>
              </a:pPr>
              <a:r>
                <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相对快速、简单。</a:t>
              </a:r>
              <a:endPar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1227450" y="2898381"/>
              <a:ext cx="6689100" cy="1749820"/>
              <a:chOff x="1302375" y="2898381"/>
              <a:chExt cx="6689100" cy="1749820"/>
            </a:xfrm>
          </p:grpSpPr>
          <p:sp>
            <p:nvSpPr>
              <p:cNvPr id="10" name="矩形 9"/>
              <p:cNvSpPr/>
              <p:nvPr/>
            </p:nvSpPr>
            <p:spPr>
              <a:xfrm>
                <a:off x="1302375" y="2898381"/>
                <a:ext cx="6689100" cy="17498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Picture 1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50000" y="2939657"/>
                <a:ext cx="657068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椭圆 11"/>
              <p:cNvSpPr/>
              <p:nvPr/>
            </p:nvSpPr>
            <p:spPr>
              <a:xfrm>
                <a:off x="1369050" y="3216455"/>
                <a:ext cx="1869450" cy="37447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089215" y="4274969"/>
                <a:ext cx="2298570" cy="338554"/>
              </a:xfrm>
              <a:prstGeom prst="rect">
                <a:avLst/>
              </a:prstGeom>
            </p:spPr>
            <p:txBody>
              <a:bodyPr wrap="square">
                <a:spAutoFit/>
              </a:bodyPr>
              <a:lstStyle/>
              <a:p>
                <a:pPr marL="0" lvl="1" algn="just">
                  <a:buClr>
                    <a:srgbClr val="595959"/>
                  </a:buClr>
                  <a:buSzPct val="75000"/>
                </a:pPr>
                <a:r>
                  <a:rPr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使用概率轴文字图。</a:t>
                </a:r>
                <a:endParaRPr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cxnSp>
        <p:nvCxnSpPr>
          <p:cNvPr id="16" name="直接箭头连接符 15"/>
          <p:cNvCxnSpPr/>
          <p:nvPr/>
        </p:nvCxnSpPr>
        <p:spPr>
          <a:xfrm flipV="1">
            <a:off x="3053662" y="3319464"/>
            <a:ext cx="0" cy="784055"/>
          </a:xfrm>
          <a:prstGeom prst="straightConnector1">
            <a:avLst/>
          </a:prstGeom>
          <a:ln w="38100">
            <a:solidFill>
              <a:srgbClr val="595959"/>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312000" y="695325"/>
            <a:ext cx="2520000" cy="491490"/>
            <a:chOff x="-4754" y="2024"/>
            <a:chExt cx="6638" cy="774"/>
          </a:xfrm>
        </p:grpSpPr>
        <p:sp>
          <p:nvSpPr>
            <p:cNvPr id="7" name="文本框 6"/>
            <p:cNvSpPr txBox="1"/>
            <p:nvPr/>
          </p:nvSpPr>
          <p:spPr>
            <a:xfrm>
              <a:off x="-4754" y="2024"/>
              <a:ext cx="6638" cy="664"/>
            </a:xfrm>
            <a:prstGeom prst="rect">
              <a:avLst/>
            </a:prstGeom>
            <a:solidFill>
              <a:srgbClr val="595959"/>
            </a:solidFill>
          </p:spPr>
          <p:txBody>
            <a:bodyPr wrap="square" lIns="107950" tIns="71755" rIns="107950" bIns="71755" rtlCol="0" anchor="ctr" anchorCtr="0">
              <a:spAutoFit/>
            </a:bodyPr>
            <a:lstStyle/>
            <a:p>
              <a:pPr algn="ctr"/>
              <a:r>
                <a:rPr lang="zh-CN" altLang="en-US" b="1" spc="200" dirty="0">
                  <a:solidFill>
                    <a:schemeClr val="bg1"/>
                  </a:solidFill>
                  <a:latin typeface="微软雅黑" panose="020B0503020204020204" pitchFamily="34" charset="-122"/>
                  <a:ea typeface="微软雅黑" panose="020B0503020204020204" pitchFamily="34" charset="-122"/>
                  <a:sym typeface="+mn-ea"/>
                </a:rPr>
                <a:t>评估风险发生的概率</a:t>
              </a:r>
              <a:endParaRPr lang="zh-CN" altLang="en-US" b="1" spc="200" dirty="0">
                <a:solidFill>
                  <a:schemeClr val="bg1"/>
                </a:solidFill>
                <a:latin typeface="微软雅黑" panose="020B0503020204020204" pitchFamily="34" charset="-122"/>
                <a:ea typeface="微软雅黑" panose="020B0503020204020204" pitchFamily="34" charset="-122"/>
                <a:sym typeface="+mn-ea"/>
              </a:endParaRPr>
            </a:p>
          </p:txBody>
        </p:sp>
        <p:cxnSp>
          <p:nvCxnSpPr>
            <p:cNvPr id="13" name="直接连接符 12"/>
            <p:cNvCxnSpPr/>
            <p:nvPr/>
          </p:nvCxnSpPr>
          <p:spPr>
            <a:xfrm flipV="1">
              <a:off x="-4754" y="2798"/>
              <a:ext cx="6638"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1227450" y="1575493"/>
            <a:ext cx="6689101" cy="3031731"/>
            <a:chOff x="1227449" y="1737418"/>
            <a:chExt cx="6689101" cy="3031731"/>
          </a:xfrm>
        </p:grpSpPr>
        <p:sp>
          <p:nvSpPr>
            <p:cNvPr id="15" name="矩形 14"/>
            <p:cNvSpPr/>
            <p:nvPr/>
          </p:nvSpPr>
          <p:spPr>
            <a:xfrm>
              <a:off x="1227450" y="1737418"/>
              <a:ext cx="2298570" cy="338554"/>
            </a:xfrm>
            <a:prstGeom prst="rect">
              <a:avLst/>
            </a:prstGeom>
          </p:spPr>
          <p:txBody>
            <a:bodyPr wrap="square">
              <a:spAutoFit/>
            </a:bodyPr>
            <a:lstStyle/>
            <a:p>
              <a:pPr marL="0" lvl="1" algn="just">
                <a:buClr>
                  <a:srgbClr val="595959"/>
                </a:buClr>
                <a:buSzPct val="75000"/>
              </a:pPr>
              <a:r>
                <a:rPr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半定量风险评估：</a:t>
              </a:r>
              <a:endParaRPr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1227449" y="2045094"/>
              <a:ext cx="6689099" cy="1077218"/>
            </a:xfrm>
            <a:prstGeom prst="rect">
              <a:avLst/>
            </a:prstGeom>
          </p:spPr>
          <p:txBody>
            <a:bodyPr wrap="square">
              <a:spAutoFit/>
            </a:bodyPr>
            <a:lstStyle/>
            <a:p>
              <a:pPr marL="285750" lvl="1" indent="-285750" algn="just">
                <a:buClr>
                  <a:srgbClr val="595959"/>
                </a:buClr>
                <a:buSzPct val="75000"/>
                <a:buFont typeface="Wingdings" panose="05000000000000000000" pitchFamily="2" charset="2"/>
                <a:buChar char="l"/>
              </a:pPr>
              <a:r>
                <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使用判断与经验及事故历史、可靠性数据和后果建模工具确定危险后果与频率。</a:t>
              </a:r>
              <a:endPar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lvl="1" indent="-285750" algn="just">
                <a:buClr>
                  <a:srgbClr val="595959"/>
                </a:buClr>
                <a:buSzPct val="75000"/>
                <a:buFont typeface="Wingdings" panose="05000000000000000000" pitchFamily="2" charset="2"/>
                <a:buChar char="l"/>
              </a:pPr>
              <a:r>
                <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需要比定性更详细的信息。</a:t>
              </a:r>
              <a:endPar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lvl="1" indent="-285750" algn="just">
                <a:buClr>
                  <a:srgbClr val="595959"/>
                </a:buClr>
                <a:buSzPct val="75000"/>
                <a:buFont typeface="Wingdings" panose="05000000000000000000" pitchFamily="2" charset="2"/>
                <a:buChar char="l"/>
              </a:pPr>
              <a:r>
                <a:rPr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P</a:t>
              </a:r>
              <a:r>
                <a:rPr lang="en-US" altLang="zh-CN" sz="1600" spc="100" baseline="-25000" dirty="0">
                  <a:solidFill>
                    <a:schemeClr val="tx1">
                      <a:lumMod val="75000"/>
                      <a:lumOff val="25000"/>
                    </a:schemeClr>
                  </a:solidFill>
                  <a:latin typeface="微软雅黑" panose="020B0503020204020204" pitchFamily="34" charset="-122"/>
                  <a:ea typeface="微软雅黑" panose="020B0503020204020204" pitchFamily="34" charset="-122"/>
                </a:rPr>
                <a:t>event</a:t>
              </a:r>
              <a:r>
                <a:rPr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 = DR x P</a:t>
              </a:r>
              <a:r>
                <a:rPr lang="en-US" altLang="zh-CN" sz="1600" spc="100" baseline="-25000" dirty="0">
                  <a:solidFill>
                    <a:schemeClr val="tx1">
                      <a:lumMod val="75000"/>
                      <a:lumOff val="25000"/>
                    </a:schemeClr>
                  </a:solidFill>
                  <a:latin typeface="微软雅黑" panose="020B0503020204020204" pitchFamily="34" charset="-122"/>
                  <a:ea typeface="微软雅黑" panose="020B0503020204020204" pitchFamily="34" charset="-122"/>
                </a:rPr>
                <a:t>exp</a:t>
              </a:r>
              <a:r>
                <a:rPr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 x </a:t>
              </a:r>
              <a:r>
                <a:rPr lang="en-US" altLang="zh-CN" sz="1600" spc="100" dirty="0" err="1">
                  <a:solidFill>
                    <a:schemeClr val="tx1">
                      <a:lumMod val="75000"/>
                      <a:lumOff val="25000"/>
                    </a:schemeClr>
                  </a:solidFill>
                  <a:latin typeface="微软雅黑" panose="020B0503020204020204" pitchFamily="34" charset="-122"/>
                  <a:ea typeface="微软雅黑" panose="020B0503020204020204" pitchFamily="34" charset="-122"/>
                </a:rPr>
                <a:t>PFD</a:t>
              </a:r>
              <a:r>
                <a:rPr lang="en-US" altLang="zh-CN" sz="1600" spc="100" baseline="-25000" dirty="0" err="1">
                  <a:solidFill>
                    <a:schemeClr val="tx1">
                      <a:lumMod val="75000"/>
                      <a:lumOff val="25000"/>
                    </a:schemeClr>
                  </a:solidFill>
                  <a:latin typeface="微软雅黑" panose="020B0503020204020204" pitchFamily="34" charset="-122"/>
                  <a:ea typeface="微软雅黑" panose="020B0503020204020204" pitchFamily="34" charset="-122"/>
                </a:rPr>
                <a:t>protection</a:t>
              </a:r>
              <a:r>
                <a:rPr lang="en-US" altLang="zh-CN" sz="1600" spc="100" baseline="-25000" dirty="0">
                  <a:solidFill>
                    <a:schemeClr val="tx1">
                      <a:lumMod val="75000"/>
                      <a:lumOff val="25000"/>
                    </a:schemeClr>
                  </a:solidFill>
                  <a:latin typeface="微软雅黑" panose="020B0503020204020204" pitchFamily="34" charset="-122"/>
                  <a:ea typeface="微软雅黑" panose="020B0503020204020204" pitchFamily="34" charset="-122"/>
                </a:rPr>
                <a:t>(s)</a:t>
              </a:r>
              <a:endParaRPr lang="en-US" altLang="zh-CN" sz="1600" spc="100" baseline="-25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227450" y="3179462"/>
              <a:ext cx="6689100" cy="1589687"/>
              <a:chOff x="1227450" y="3429988"/>
              <a:chExt cx="6689100" cy="1589687"/>
            </a:xfrm>
          </p:grpSpPr>
          <p:sp>
            <p:nvSpPr>
              <p:cNvPr id="17" name="矩形 16"/>
              <p:cNvSpPr/>
              <p:nvPr/>
            </p:nvSpPr>
            <p:spPr>
              <a:xfrm>
                <a:off x="1227450" y="3431781"/>
                <a:ext cx="6689100" cy="158789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Picture 1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89581" y="3819525"/>
                <a:ext cx="6573100" cy="113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椭圆 18"/>
              <p:cNvSpPr/>
              <p:nvPr/>
            </p:nvSpPr>
            <p:spPr>
              <a:xfrm>
                <a:off x="2132325" y="3826600"/>
                <a:ext cx="982350" cy="32630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箭头连接符 19"/>
              <p:cNvCxnSpPr/>
              <p:nvPr/>
            </p:nvCxnSpPr>
            <p:spPr>
              <a:xfrm flipH="1">
                <a:off x="3048000" y="3625382"/>
                <a:ext cx="196162" cy="201218"/>
              </a:xfrm>
              <a:prstGeom prst="straightConnector1">
                <a:avLst/>
              </a:prstGeom>
              <a:ln w="38100">
                <a:solidFill>
                  <a:srgbClr val="595959"/>
                </a:solidFill>
                <a:tailEnd type="triangle"/>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3244162" y="3429988"/>
                <a:ext cx="2137463" cy="338554"/>
              </a:xfrm>
              <a:prstGeom prst="rect">
                <a:avLst/>
              </a:prstGeom>
            </p:spPr>
            <p:txBody>
              <a:bodyPr wrap="square">
                <a:spAutoFit/>
              </a:bodyPr>
              <a:lstStyle/>
              <a:p>
                <a:pPr marL="0" lvl="1" algn="just">
                  <a:buClr>
                    <a:srgbClr val="595959"/>
                  </a:buClr>
                  <a:buSzPct val="75000"/>
                </a:pPr>
                <a:r>
                  <a:rPr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使用概率轴数字标度。</a:t>
                </a:r>
                <a:endParaRPr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564000" y="695325"/>
            <a:ext cx="2016000" cy="491490"/>
            <a:chOff x="-4754" y="2024"/>
            <a:chExt cx="6638" cy="774"/>
          </a:xfrm>
        </p:grpSpPr>
        <p:sp>
          <p:nvSpPr>
            <p:cNvPr id="7" name="文本框 6"/>
            <p:cNvSpPr txBox="1"/>
            <p:nvPr/>
          </p:nvSpPr>
          <p:spPr>
            <a:xfrm>
              <a:off x="-4754" y="2024"/>
              <a:ext cx="6638" cy="664"/>
            </a:xfrm>
            <a:prstGeom prst="rect">
              <a:avLst/>
            </a:prstGeom>
            <a:solidFill>
              <a:srgbClr val="595959"/>
            </a:solidFill>
          </p:spPr>
          <p:txBody>
            <a:bodyPr wrap="square" lIns="107950" tIns="71755" rIns="107950" bIns="71755" rtlCol="0" anchor="ctr" anchorCtr="0">
              <a:spAutoFit/>
            </a:bodyPr>
            <a:lstStyle/>
            <a:p>
              <a:pPr algn="ctr"/>
              <a:r>
                <a:rPr lang="zh-CN" altLang="en-US" b="1" spc="200" dirty="0">
                  <a:solidFill>
                    <a:schemeClr val="bg1"/>
                  </a:solidFill>
                  <a:latin typeface="微软雅黑" panose="020B0503020204020204" pitchFamily="34" charset="-122"/>
                  <a:ea typeface="微软雅黑" panose="020B0503020204020204" pitchFamily="34" charset="-122"/>
                  <a:sym typeface="+mn-ea"/>
                </a:rPr>
                <a:t>半定量评估定义</a:t>
              </a:r>
              <a:endParaRPr lang="zh-CN" altLang="en-US" b="1" spc="200" dirty="0">
                <a:solidFill>
                  <a:schemeClr val="bg1"/>
                </a:solidFill>
                <a:latin typeface="微软雅黑" panose="020B0503020204020204" pitchFamily="34" charset="-122"/>
                <a:ea typeface="微软雅黑" panose="020B0503020204020204" pitchFamily="34" charset="-122"/>
                <a:sym typeface="+mn-ea"/>
              </a:endParaRPr>
            </a:p>
          </p:txBody>
        </p:sp>
        <p:cxnSp>
          <p:nvCxnSpPr>
            <p:cNvPr id="13" name="直接连接符 12"/>
            <p:cNvCxnSpPr/>
            <p:nvPr/>
          </p:nvCxnSpPr>
          <p:spPr>
            <a:xfrm flipV="1">
              <a:off x="-4754" y="2798"/>
              <a:ext cx="6638"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14" name="矩形 13"/>
          <p:cNvSpPr/>
          <p:nvPr/>
        </p:nvSpPr>
        <p:spPr>
          <a:xfrm>
            <a:off x="1185225" y="1352474"/>
            <a:ext cx="3830325" cy="338554"/>
          </a:xfrm>
          <a:prstGeom prst="rect">
            <a:avLst/>
          </a:prstGeom>
        </p:spPr>
        <p:txBody>
          <a:bodyPr wrap="square">
            <a:spAutoFit/>
          </a:bodyPr>
          <a:lstStyle/>
          <a:p>
            <a:pPr marL="0" lvl="1" algn="just">
              <a:buClr>
                <a:srgbClr val="595959"/>
              </a:buClr>
              <a:buSzPct val="75000"/>
            </a:pPr>
            <a:r>
              <a:rPr lang="en-US" altLang="zh-CN" sz="1600" b="1" spc="100" dirty="0">
                <a:solidFill>
                  <a:schemeClr val="tx1">
                    <a:lumMod val="75000"/>
                    <a:lumOff val="25000"/>
                  </a:schemeClr>
                </a:solidFill>
                <a:latin typeface="微软雅黑" panose="020B0503020204020204" pitchFamily="34" charset="-122"/>
                <a:ea typeface="微软雅黑" panose="020B0503020204020204" pitchFamily="34" charset="-122"/>
              </a:rPr>
              <a:t>P</a:t>
            </a:r>
            <a:r>
              <a:rPr lang="en-US" altLang="zh-CN" sz="1600" b="1" spc="100" baseline="-25000" dirty="0">
                <a:solidFill>
                  <a:schemeClr val="tx1">
                    <a:lumMod val="75000"/>
                    <a:lumOff val="25000"/>
                  </a:schemeClr>
                </a:solidFill>
                <a:latin typeface="微软雅黑" panose="020B0503020204020204" pitchFamily="34" charset="-122"/>
                <a:ea typeface="微软雅黑" panose="020B0503020204020204" pitchFamily="34" charset="-122"/>
              </a:rPr>
              <a:t>event</a:t>
            </a:r>
            <a:r>
              <a:rPr lang="en-US" altLang="zh-CN" sz="1600" b="1" spc="100" dirty="0">
                <a:solidFill>
                  <a:schemeClr val="tx1">
                    <a:lumMod val="75000"/>
                    <a:lumOff val="25000"/>
                  </a:schemeClr>
                </a:solidFill>
                <a:latin typeface="微软雅黑" panose="020B0503020204020204" pitchFamily="34" charset="-122"/>
                <a:ea typeface="微软雅黑" panose="020B0503020204020204" pitchFamily="34" charset="-122"/>
              </a:rPr>
              <a:t> = DR x P</a:t>
            </a:r>
            <a:r>
              <a:rPr lang="en-US" altLang="zh-CN" sz="1600" b="1" spc="100" baseline="-25000" dirty="0">
                <a:solidFill>
                  <a:schemeClr val="tx1">
                    <a:lumMod val="75000"/>
                    <a:lumOff val="25000"/>
                  </a:schemeClr>
                </a:solidFill>
                <a:latin typeface="微软雅黑" panose="020B0503020204020204" pitchFamily="34" charset="-122"/>
                <a:ea typeface="微软雅黑" panose="020B0503020204020204" pitchFamily="34" charset="-122"/>
              </a:rPr>
              <a:t>exp</a:t>
            </a:r>
            <a:r>
              <a:rPr lang="en-US" altLang="zh-CN" sz="1600" b="1" spc="100" dirty="0">
                <a:solidFill>
                  <a:schemeClr val="tx1">
                    <a:lumMod val="75000"/>
                    <a:lumOff val="25000"/>
                  </a:schemeClr>
                </a:solidFill>
                <a:latin typeface="微软雅黑" panose="020B0503020204020204" pitchFamily="34" charset="-122"/>
                <a:ea typeface="微软雅黑" panose="020B0503020204020204" pitchFamily="34" charset="-122"/>
              </a:rPr>
              <a:t> x </a:t>
            </a:r>
            <a:r>
              <a:rPr lang="en-US" altLang="zh-CN" sz="1600" b="1" spc="100" dirty="0" err="1">
                <a:solidFill>
                  <a:schemeClr val="tx1">
                    <a:lumMod val="75000"/>
                    <a:lumOff val="25000"/>
                  </a:schemeClr>
                </a:solidFill>
                <a:latin typeface="微软雅黑" panose="020B0503020204020204" pitchFamily="34" charset="-122"/>
                <a:ea typeface="微软雅黑" panose="020B0503020204020204" pitchFamily="34" charset="-122"/>
              </a:rPr>
              <a:t>PFD</a:t>
            </a:r>
            <a:r>
              <a:rPr lang="en-US" altLang="zh-CN" sz="1600" b="1" spc="100" baseline="-25000" dirty="0" err="1">
                <a:solidFill>
                  <a:schemeClr val="tx1">
                    <a:lumMod val="75000"/>
                    <a:lumOff val="25000"/>
                  </a:schemeClr>
                </a:solidFill>
                <a:latin typeface="微软雅黑" panose="020B0503020204020204" pitchFamily="34" charset="-122"/>
                <a:ea typeface="微软雅黑" panose="020B0503020204020204" pitchFamily="34" charset="-122"/>
              </a:rPr>
              <a:t>protection</a:t>
            </a:r>
            <a:r>
              <a:rPr lang="en-US" altLang="zh-CN" sz="1600" b="1" spc="100" baseline="-25000" dirty="0">
                <a:solidFill>
                  <a:schemeClr val="tx1">
                    <a:lumMod val="75000"/>
                    <a:lumOff val="25000"/>
                  </a:schemeClr>
                </a:solidFill>
                <a:latin typeface="微软雅黑" panose="020B0503020204020204" pitchFamily="34" charset="-122"/>
                <a:ea typeface="微软雅黑" panose="020B0503020204020204" pitchFamily="34" charset="-122"/>
              </a:rPr>
              <a:t>(s)</a:t>
            </a:r>
            <a:endParaRPr lang="en-US" altLang="zh-CN" sz="1600" b="1" spc="100" baseline="-25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1185225" y="1960194"/>
            <a:ext cx="6773550" cy="2701925"/>
            <a:chOff x="989325" y="2236419"/>
            <a:chExt cx="6773550" cy="2701925"/>
          </a:xfrm>
        </p:grpSpPr>
        <p:sp>
          <p:nvSpPr>
            <p:cNvPr id="23" name="矩形 22"/>
            <p:cNvSpPr/>
            <p:nvPr/>
          </p:nvSpPr>
          <p:spPr>
            <a:xfrm>
              <a:off x="989325" y="3418105"/>
              <a:ext cx="1029975" cy="338554"/>
            </a:xfrm>
            <a:prstGeom prst="rect">
              <a:avLst/>
            </a:prstGeom>
          </p:spPr>
          <p:txBody>
            <a:bodyPr wrap="square">
              <a:spAutoFit/>
            </a:bodyPr>
            <a:lstStyle/>
            <a:p>
              <a:pPr marL="0" lvl="1" algn="just">
                <a:buClr>
                  <a:srgbClr val="595959"/>
                </a:buClr>
                <a:buSzPct val="75000"/>
              </a:pPr>
              <a:r>
                <a:rPr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其 中：</a:t>
              </a:r>
              <a:endParaRPr lang="en-US" altLang="zh-CN" sz="1600" b="1" spc="100" baseline="-25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2019300" y="2236419"/>
              <a:ext cx="5743575" cy="2701925"/>
              <a:chOff x="669162" y="1660525"/>
              <a:chExt cx="5743575" cy="2701925"/>
            </a:xfrm>
          </p:grpSpPr>
          <p:sp>
            <p:nvSpPr>
              <p:cNvPr id="27" name="右大括号 26"/>
              <p:cNvSpPr/>
              <p:nvPr/>
            </p:nvSpPr>
            <p:spPr>
              <a:xfrm flipH="1">
                <a:off x="669162" y="1774825"/>
                <a:ext cx="431800" cy="2541587"/>
              </a:xfrm>
              <a:prstGeom prst="rightBrac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1217295">
                  <a:buFontTx/>
                  <a:buNone/>
                  <a:defRPr/>
                </a:pPr>
                <a:endParaRPr lang="zh-CN" altLang="en-US" sz="1800"/>
              </a:p>
            </p:txBody>
          </p:sp>
          <p:sp>
            <p:nvSpPr>
              <p:cNvPr id="28" name="圆角矩形 7"/>
              <p:cNvSpPr/>
              <p:nvPr/>
            </p:nvSpPr>
            <p:spPr>
              <a:xfrm>
                <a:off x="1244600" y="1660525"/>
                <a:ext cx="5168137" cy="541338"/>
              </a:xfrm>
              <a:prstGeom prst="roundRect">
                <a:avLst>
                  <a:gd name="adj" fmla="val 8994"/>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121793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608330" lvl="1" indent="-151130" algn="l" defTabSz="121793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1217930" lvl="2" indent="-303530" algn="l" defTabSz="121793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827530" lvl="3" indent="-455930" algn="l" defTabSz="121793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2437130" lvl="4" indent="-608330" algn="l" defTabSz="121793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algn="ctr" eaLnBrk="1" hangingPunct="1"/>
                <a:endParaRPr lang="zh-CN" altLang="en-US" sz="1800" noProof="1">
                  <a:solidFill>
                    <a:srgbClr val="FFFFFF"/>
                  </a:solidFill>
                  <a:latin typeface="微软雅黑" panose="020B0503020204020204" pitchFamily="34" charset="-122"/>
                  <a:ea typeface="微软雅黑" panose="020B0503020204020204" pitchFamily="34" charset="-122"/>
                  <a:sym typeface="+mn-ea"/>
                </a:endParaRPr>
              </a:p>
            </p:txBody>
          </p:sp>
          <p:sp>
            <p:nvSpPr>
              <p:cNvPr id="29" name="圆角矩形 8"/>
              <p:cNvSpPr/>
              <p:nvPr/>
            </p:nvSpPr>
            <p:spPr>
              <a:xfrm>
                <a:off x="1244599" y="2379663"/>
                <a:ext cx="5168137" cy="541338"/>
              </a:xfrm>
              <a:prstGeom prst="roundRect">
                <a:avLst>
                  <a:gd name="adj" fmla="val 899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121793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608330" lvl="1" indent="-151130" algn="l" defTabSz="121793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1217930" lvl="2" indent="-303530" algn="l" defTabSz="121793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827530" lvl="3" indent="-455930" algn="l" defTabSz="121793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2437130" lvl="4" indent="-608330" algn="l" defTabSz="121793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algn="ctr" eaLnBrk="1" hangingPunct="1"/>
                <a:endParaRPr lang="zh-CN" altLang="en-US" sz="1800" noProof="1">
                  <a:solidFill>
                    <a:srgbClr val="FFFFFF"/>
                  </a:solidFill>
                  <a:latin typeface="微软雅黑" panose="020B0503020204020204" pitchFamily="34" charset="-122"/>
                  <a:ea typeface="微软雅黑" panose="020B0503020204020204" pitchFamily="34" charset="-122"/>
                  <a:sym typeface="+mn-ea"/>
                </a:endParaRPr>
              </a:p>
            </p:txBody>
          </p:sp>
          <p:sp>
            <p:nvSpPr>
              <p:cNvPr id="30" name="圆角矩形 9"/>
              <p:cNvSpPr/>
              <p:nvPr/>
            </p:nvSpPr>
            <p:spPr>
              <a:xfrm>
                <a:off x="1244598" y="3098801"/>
                <a:ext cx="5168137" cy="541338"/>
              </a:xfrm>
              <a:prstGeom prst="roundRect">
                <a:avLst>
                  <a:gd name="adj" fmla="val 8994"/>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121793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608330" lvl="1" indent="-151130" algn="l" defTabSz="121793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1217930" lvl="2" indent="-303530" algn="l" defTabSz="121793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827530" lvl="3" indent="-455930" algn="l" defTabSz="121793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2437130" lvl="4" indent="-608330" algn="l" defTabSz="121793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algn="ctr" eaLnBrk="1" hangingPunct="1"/>
                <a:endParaRPr lang="zh-CN" altLang="en-US" sz="1800" noProof="1">
                  <a:solidFill>
                    <a:srgbClr val="FFFFFF"/>
                  </a:solidFill>
                  <a:latin typeface="微软雅黑" panose="020B0503020204020204" pitchFamily="34" charset="-122"/>
                  <a:ea typeface="微软雅黑" panose="020B0503020204020204" pitchFamily="34" charset="-122"/>
                  <a:sym typeface="+mn-ea"/>
                </a:endParaRPr>
              </a:p>
            </p:txBody>
          </p:sp>
          <p:sp>
            <p:nvSpPr>
              <p:cNvPr id="31" name="圆角矩形 10"/>
              <p:cNvSpPr/>
              <p:nvPr/>
            </p:nvSpPr>
            <p:spPr>
              <a:xfrm>
                <a:off x="1244600" y="3821113"/>
                <a:ext cx="5168135" cy="541337"/>
              </a:xfrm>
              <a:prstGeom prst="roundRect">
                <a:avLst>
                  <a:gd name="adj" fmla="val 899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121793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defRPr>
                </a:lvl1pPr>
                <a:lvl2pPr marL="608330" lvl="1" indent="-151130" algn="l" defTabSz="121793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1217930" lvl="2" indent="-303530" algn="l" defTabSz="121793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827530" lvl="3" indent="-455930" algn="l" defTabSz="121793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2437130" lvl="4" indent="-608330" algn="l" defTabSz="1217930" rtl="0" eaLnBrk="0" fontAlgn="base" latinLnBrk="0" hangingPunct="0">
                  <a:lnSpc>
                    <a:spcPct val="100000"/>
                  </a:lnSpc>
                  <a:spcBef>
                    <a:spcPct val="0"/>
                  </a:spcBef>
                  <a:spcAft>
                    <a:spcPct val="0"/>
                  </a:spcAft>
                  <a:buFont typeface="Arial" panose="020B0604020202020204" pitchFamily="34" charset="0"/>
                  <a:buNone/>
                  <a:defRPr sz="2400" b="0" i="0" u="none" kern="1200" baseline="0">
                    <a:solidFill>
                      <a:schemeClr val="tx1"/>
                    </a:solidFill>
                    <a:latin typeface="Arial" panose="020B0604020202020204" pitchFamily="34" charset="0"/>
                    <a:ea typeface="宋体" panose="02010600030101010101" pitchFamily="2" charset="-122"/>
                    <a:cs typeface="+mn-cs"/>
                  </a:defRPr>
                </a:lvl5pPr>
              </a:lstStyle>
              <a:p>
                <a:pPr algn="ctr" eaLnBrk="1" hangingPunct="1"/>
                <a:endParaRPr lang="zh-CN" altLang="en-US" sz="1800" noProof="1">
                  <a:solidFill>
                    <a:srgbClr val="FFFFFF"/>
                  </a:solidFill>
                  <a:latin typeface="微软雅黑" panose="020B0503020204020204" pitchFamily="34" charset="-122"/>
                  <a:ea typeface="微软雅黑" panose="020B0503020204020204" pitchFamily="34" charset="-122"/>
                  <a:sym typeface="+mn-ea"/>
                </a:endParaRPr>
              </a:p>
            </p:txBody>
          </p:sp>
        </p:grpSp>
        <p:sp>
          <p:nvSpPr>
            <p:cNvPr id="32" name="矩形 31"/>
            <p:cNvSpPr/>
            <p:nvPr/>
          </p:nvSpPr>
          <p:spPr>
            <a:xfrm>
              <a:off x="2656837" y="2328664"/>
              <a:ext cx="4944113" cy="338554"/>
            </a:xfrm>
            <a:prstGeom prst="rect">
              <a:avLst/>
            </a:prstGeom>
          </p:spPr>
          <p:txBody>
            <a:bodyPr wrap="square">
              <a:spAutoFit/>
            </a:bodyPr>
            <a:lstStyle/>
            <a:p>
              <a:pPr marL="0" lvl="1" algn="just">
                <a:buClr>
                  <a:srgbClr val="595959"/>
                </a:buClr>
                <a:buSzPct val="75000"/>
              </a:pPr>
              <a:r>
                <a:rPr lang="en-US" altLang="zh-CN" sz="1600" b="1" spc="100" dirty="0">
                  <a:solidFill>
                    <a:schemeClr val="bg1"/>
                  </a:solidFill>
                  <a:latin typeface="微软雅黑" panose="020B0503020204020204" pitchFamily="34" charset="-122"/>
                  <a:ea typeface="微软雅黑" panose="020B0503020204020204" pitchFamily="34" charset="-122"/>
                </a:rPr>
                <a:t>P</a:t>
              </a:r>
              <a:r>
                <a:rPr lang="en-US" altLang="zh-CN" sz="1600" b="1" spc="100" baseline="-25000" dirty="0">
                  <a:solidFill>
                    <a:schemeClr val="bg1"/>
                  </a:solidFill>
                  <a:latin typeface="微软雅黑" panose="020B0503020204020204" pitchFamily="34" charset="-122"/>
                  <a:ea typeface="微软雅黑" panose="020B0503020204020204" pitchFamily="34" charset="-122"/>
                </a:rPr>
                <a:t>event</a:t>
              </a:r>
              <a:r>
                <a:rPr lang="en-US" altLang="zh-CN" sz="1600" b="1" spc="100" dirty="0">
                  <a:solidFill>
                    <a:schemeClr val="bg1"/>
                  </a:solidFill>
                  <a:latin typeface="微软雅黑" panose="020B0503020204020204" pitchFamily="34" charset="-122"/>
                  <a:ea typeface="微软雅黑" panose="020B0503020204020204" pitchFamily="34" charset="-122"/>
                </a:rPr>
                <a:t> = </a:t>
              </a:r>
              <a:r>
                <a:rPr lang="zh-CN" altLang="en-US" sz="1600" b="1" spc="100" dirty="0">
                  <a:solidFill>
                    <a:schemeClr val="bg1"/>
                  </a:solidFill>
                  <a:latin typeface="微软雅黑" panose="020B0503020204020204" pitchFamily="34" charset="-122"/>
                  <a:ea typeface="微软雅黑" panose="020B0503020204020204" pitchFamily="34" charset="-122"/>
                </a:rPr>
                <a:t>事件将出现并导致预期后果的概率（频率）</a:t>
              </a:r>
              <a:endParaRPr lang="zh-CN" altLang="en-US" sz="1600" b="1" spc="100" dirty="0">
                <a:solidFill>
                  <a:schemeClr val="bg1"/>
                </a:solidFill>
                <a:latin typeface="微软雅黑" panose="020B0503020204020204" pitchFamily="34" charset="-122"/>
                <a:ea typeface="微软雅黑" panose="020B0503020204020204" pitchFamily="34" charset="-122"/>
              </a:endParaRPr>
            </a:p>
          </p:txBody>
        </p:sp>
        <p:sp>
          <p:nvSpPr>
            <p:cNvPr id="33" name="矩形 32"/>
            <p:cNvSpPr/>
            <p:nvPr/>
          </p:nvSpPr>
          <p:spPr>
            <a:xfrm>
              <a:off x="2656836" y="3056949"/>
              <a:ext cx="4944113" cy="338554"/>
            </a:xfrm>
            <a:prstGeom prst="rect">
              <a:avLst/>
            </a:prstGeom>
          </p:spPr>
          <p:txBody>
            <a:bodyPr wrap="square">
              <a:spAutoFit/>
            </a:bodyPr>
            <a:lstStyle/>
            <a:p>
              <a:pPr marL="0" lvl="1" algn="just">
                <a:buClr>
                  <a:srgbClr val="595959"/>
                </a:buClr>
                <a:buSzPct val="75000"/>
              </a:pPr>
              <a:r>
                <a:rPr lang="en-US" altLang="zh-CN" sz="1600" b="1" spc="100" dirty="0">
                  <a:solidFill>
                    <a:schemeClr val="bg1"/>
                  </a:solidFill>
                  <a:latin typeface="微软雅黑" panose="020B0503020204020204" pitchFamily="34" charset="-122"/>
                  <a:ea typeface="微软雅黑" panose="020B0503020204020204" pitchFamily="34" charset="-122"/>
                </a:rPr>
                <a:t>DR = </a:t>
              </a:r>
              <a:r>
                <a:rPr lang="zh-CN" altLang="en-US" sz="1600" b="1" spc="100" dirty="0">
                  <a:solidFill>
                    <a:schemeClr val="bg1"/>
                  </a:solidFill>
                  <a:latin typeface="微软雅黑" panose="020B0503020204020204" pitchFamily="34" charset="-122"/>
                  <a:ea typeface="微软雅黑" panose="020B0503020204020204" pitchFamily="34" charset="-122"/>
                </a:rPr>
                <a:t>每年要求率（激发事件频率）</a:t>
              </a:r>
              <a:endParaRPr lang="zh-CN" altLang="en-US" sz="1600" b="1" spc="100" dirty="0">
                <a:solidFill>
                  <a:schemeClr val="bg1"/>
                </a:solidFill>
                <a:latin typeface="微软雅黑" panose="020B0503020204020204" pitchFamily="34" charset="-122"/>
                <a:ea typeface="微软雅黑" panose="020B0503020204020204" pitchFamily="34" charset="-122"/>
              </a:endParaRPr>
            </a:p>
          </p:txBody>
        </p:sp>
        <p:sp>
          <p:nvSpPr>
            <p:cNvPr id="35" name="矩形 34"/>
            <p:cNvSpPr/>
            <p:nvPr/>
          </p:nvSpPr>
          <p:spPr>
            <a:xfrm>
              <a:off x="2656835" y="3777674"/>
              <a:ext cx="4944113" cy="338554"/>
            </a:xfrm>
            <a:prstGeom prst="rect">
              <a:avLst/>
            </a:prstGeom>
          </p:spPr>
          <p:txBody>
            <a:bodyPr wrap="square">
              <a:spAutoFit/>
            </a:bodyPr>
            <a:lstStyle/>
            <a:p>
              <a:pPr marL="0" lvl="1" algn="just">
                <a:buClr>
                  <a:srgbClr val="595959"/>
                </a:buClr>
                <a:buSzPct val="75000"/>
              </a:pPr>
              <a:r>
                <a:rPr lang="en-US" altLang="zh-CN" sz="1600" b="1" spc="100" dirty="0">
                  <a:solidFill>
                    <a:schemeClr val="bg1"/>
                  </a:solidFill>
                  <a:latin typeface="微软雅黑" panose="020B0503020204020204" pitchFamily="34" charset="-122"/>
                  <a:ea typeface="微软雅黑" panose="020B0503020204020204" pitchFamily="34" charset="-122"/>
                </a:rPr>
                <a:t>P</a:t>
              </a:r>
              <a:r>
                <a:rPr lang="en-US" altLang="zh-CN" sz="1600" b="1" spc="100" baseline="-25000" dirty="0">
                  <a:solidFill>
                    <a:schemeClr val="bg1"/>
                  </a:solidFill>
                  <a:latin typeface="微软雅黑" panose="020B0503020204020204" pitchFamily="34" charset="-122"/>
                  <a:ea typeface="微软雅黑" panose="020B0503020204020204" pitchFamily="34" charset="-122"/>
                </a:rPr>
                <a:t>exp</a:t>
              </a:r>
              <a:r>
                <a:rPr lang="en-US" altLang="zh-CN" sz="1600" b="1" spc="100" dirty="0">
                  <a:solidFill>
                    <a:schemeClr val="bg1"/>
                  </a:solidFill>
                  <a:latin typeface="微软雅黑" panose="020B0503020204020204" pitchFamily="34" charset="-122"/>
                  <a:ea typeface="微软雅黑" panose="020B0503020204020204" pitchFamily="34" charset="-122"/>
                </a:rPr>
                <a:t> = </a:t>
              </a:r>
              <a:r>
                <a:rPr lang="zh-CN" altLang="en-US" sz="1600" b="1" spc="100" dirty="0">
                  <a:solidFill>
                    <a:schemeClr val="bg1"/>
                  </a:solidFill>
                  <a:latin typeface="微软雅黑" panose="020B0503020204020204" pitchFamily="34" charset="-122"/>
                  <a:ea typeface="微软雅黑" panose="020B0503020204020204" pitchFamily="34" charset="-122"/>
                </a:rPr>
                <a:t>暴露于危险的概率</a:t>
              </a:r>
              <a:endParaRPr lang="zh-CN" altLang="en-US" sz="1600" b="1" spc="100" dirty="0">
                <a:solidFill>
                  <a:schemeClr val="bg1"/>
                </a:solidFill>
                <a:latin typeface="微软雅黑" panose="020B0503020204020204" pitchFamily="34" charset="-122"/>
                <a:ea typeface="微软雅黑" panose="020B0503020204020204" pitchFamily="34" charset="-122"/>
              </a:endParaRPr>
            </a:p>
          </p:txBody>
        </p:sp>
        <p:sp>
          <p:nvSpPr>
            <p:cNvPr id="36" name="矩形 35"/>
            <p:cNvSpPr/>
            <p:nvPr/>
          </p:nvSpPr>
          <p:spPr>
            <a:xfrm>
              <a:off x="2656834" y="4498398"/>
              <a:ext cx="4944113" cy="338554"/>
            </a:xfrm>
            <a:prstGeom prst="rect">
              <a:avLst/>
            </a:prstGeom>
          </p:spPr>
          <p:txBody>
            <a:bodyPr wrap="square">
              <a:spAutoFit/>
            </a:bodyPr>
            <a:lstStyle/>
            <a:p>
              <a:pPr marL="0" lvl="1" algn="just">
                <a:buClr>
                  <a:srgbClr val="595959"/>
                </a:buClr>
                <a:buSzPct val="75000"/>
              </a:pPr>
              <a:r>
                <a:rPr lang="en-US" altLang="zh-CN" sz="1600" b="1" spc="100" dirty="0" err="1">
                  <a:solidFill>
                    <a:schemeClr val="bg1"/>
                  </a:solidFill>
                  <a:latin typeface="微软雅黑" panose="020B0503020204020204" pitchFamily="34" charset="-122"/>
                  <a:ea typeface="微软雅黑" panose="020B0503020204020204" pitchFamily="34" charset="-122"/>
                </a:rPr>
                <a:t>PFD</a:t>
              </a:r>
              <a:r>
                <a:rPr lang="en-US" altLang="zh-CN" sz="1600" b="1" spc="100" baseline="-25000" dirty="0" err="1">
                  <a:solidFill>
                    <a:schemeClr val="bg1"/>
                  </a:solidFill>
                  <a:latin typeface="微软雅黑" panose="020B0503020204020204" pitchFamily="34" charset="-122"/>
                  <a:ea typeface="微软雅黑" panose="020B0503020204020204" pitchFamily="34" charset="-122"/>
                </a:rPr>
                <a:t>protection</a:t>
              </a:r>
              <a:r>
                <a:rPr lang="en-US" altLang="zh-CN" sz="1600" b="1" spc="100" baseline="-25000" dirty="0">
                  <a:solidFill>
                    <a:schemeClr val="bg1"/>
                  </a:solidFill>
                  <a:latin typeface="微软雅黑" panose="020B0503020204020204" pitchFamily="34" charset="-122"/>
                  <a:ea typeface="微软雅黑" panose="020B0503020204020204" pitchFamily="34" charset="-122"/>
                </a:rPr>
                <a:t>(s)</a:t>
              </a:r>
              <a:r>
                <a:rPr lang="en-US" altLang="zh-CN" sz="1600" b="1" spc="100" dirty="0">
                  <a:solidFill>
                    <a:schemeClr val="bg1"/>
                  </a:solidFill>
                  <a:latin typeface="微软雅黑" panose="020B0503020204020204" pitchFamily="34" charset="-122"/>
                  <a:ea typeface="微软雅黑" panose="020B0503020204020204" pitchFamily="34" charset="-122"/>
                </a:rPr>
                <a:t> = </a:t>
              </a:r>
              <a:r>
                <a:rPr lang="zh-CN" altLang="en-US" sz="1600" b="1" spc="100" dirty="0">
                  <a:solidFill>
                    <a:schemeClr val="bg1"/>
                  </a:solidFill>
                  <a:latin typeface="微软雅黑" panose="020B0503020204020204" pitchFamily="34" charset="-122"/>
                  <a:ea typeface="微软雅黑" panose="020B0503020204020204" pitchFamily="34" charset="-122"/>
                </a:rPr>
                <a:t>要求时防护失败概率</a:t>
              </a:r>
              <a:endParaRPr lang="zh-CN" altLang="en-US" sz="1600" b="1" spc="1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060000" y="428625"/>
            <a:ext cx="3024000" cy="491490"/>
            <a:chOff x="-4754" y="2024"/>
            <a:chExt cx="6638" cy="774"/>
          </a:xfrm>
        </p:grpSpPr>
        <p:sp>
          <p:nvSpPr>
            <p:cNvPr id="7" name="文本框 6"/>
            <p:cNvSpPr txBox="1"/>
            <p:nvPr/>
          </p:nvSpPr>
          <p:spPr>
            <a:xfrm>
              <a:off x="-4754" y="2024"/>
              <a:ext cx="6638" cy="664"/>
            </a:xfrm>
            <a:prstGeom prst="rect">
              <a:avLst/>
            </a:prstGeom>
            <a:solidFill>
              <a:srgbClr val="595959"/>
            </a:solidFill>
          </p:spPr>
          <p:txBody>
            <a:bodyPr wrap="square" lIns="107950" tIns="71755" rIns="107950" bIns="71755" rtlCol="0" anchor="ctr" anchorCtr="0">
              <a:spAutoFit/>
            </a:bodyPr>
            <a:lstStyle/>
            <a:p>
              <a:pPr algn="ctr"/>
              <a:r>
                <a:rPr lang="zh-CN" altLang="en-US" b="1" spc="200" dirty="0">
                  <a:solidFill>
                    <a:schemeClr val="bg1"/>
                  </a:solidFill>
                  <a:latin typeface="微软雅黑" panose="020B0503020204020204" pitchFamily="34" charset="-122"/>
                  <a:ea typeface="微软雅黑" panose="020B0503020204020204" pitchFamily="34" charset="-122"/>
                  <a:sym typeface="+mn-ea"/>
                </a:rPr>
                <a:t>确定风险因子和风险等级</a:t>
              </a:r>
              <a:endParaRPr lang="en-US" altLang="zh-CN" b="1" spc="200" dirty="0">
                <a:solidFill>
                  <a:schemeClr val="bg1"/>
                </a:solidFill>
                <a:latin typeface="微软雅黑" panose="020B0503020204020204" pitchFamily="34" charset="-122"/>
                <a:ea typeface="微软雅黑" panose="020B0503020204020204" pitchFamily="34" charset="-122"/>
                <a:sym typeface="+mn-ea"/>
              </a:endParaRPr>
            </a:p>
          </p:txBody>
        </p:sp>
        <p:cxnSp>
          <p:nvCxnSpPr>
            <p:cNvPr id="13" name="直接连接符 12"/>
            <p:cNvCxnSpPr/>
            <p:nvPr/>
          </p:nvCxnSpPr>
          <p:spPr>
            <a:xfrm flipV="1">
              <a:off x="-4754" y="2798"/>
              <a:ext cx="6638"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a:off x="1292064" y="1215450"/>
            <a:ext cx="6559873" cy="3544174"/>
            <a:chOff x="1227451" y="1186875"/>
            <a:chExt cx="6559873" cy="3544174"/>
          </a:xfrm>
        </p:grpSpPr>
        <p:grpSp>
          <p:nvGrpSpPr>
            <p:cNvPr id="4" name="组合 3"/>
            <p:cNvGrpSpPr/>
            <p:nvPr/>
          </p:nvGrpSpPr>
          <p:grpSpPr>
            <a:xfrm>
              <a:off x="1227451" y="1771650"/>
              <a:ext cx="6559873" cy="2959399"/>
              <a:chOff x="1227451" y="1647825"/>
              <a:chExt cx="6559873" cy="2959399"/>
            </a:xfrm>
          </p:grpSpPr>
          <p:sp>
            <p:nvSpPr>
              <p:cNvPr id="18" name="矩形 17"/>
              <p:cNvSpPr/>
              <p:nvPr/>
            </p:nvSpPr>
            <p:spPr>
              <a:xfrm>
                <a:off x="1227451" y="1647825"/>
                <a:ext cx="6559873" cy="29593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Picture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92063" y="1715342"/>
                <a:ext cx="6430649" cy="2824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矩形 20"/>
            <p:cNvSpPr/>
            <p:nvPr/>
          </p:nvSpPr>
          <p:spPr>
            <a:xfrm>
              <a:off x="1227451" y="1186875"/>
              <a:ext cx="6230624" cy="584775"/>
            </a:xfrm>
            <a:prstGeom prst="rect">
              <a:avLst/>
            </a:prstGeom>
          </p:spPr>
          <p:txBody>
            <a:bodyPr wrap="square">
              <a:spAutoFit/>
            </a:bodyPr>
            <a:lstStyle/>
            <a:p>
              <a:pPr marL="285750" lvl="1" indent="-285750" algn="just">
                <a:buClr>
                  <a:srgbClr val="595959"/>
                </a:buClr>
                <a:buSzPct val="75000"/>
                <a:buFont typeface="Wingdings" panose="05000000000000000000" pitchFamily="2" charset="2"/>
                <a:buChar char="l"/>
              </a:pPr>
              <a:r>
                <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风险因子为危害事件的后果严重性和发生可能性的计算结果。</a:t>
              </a:r>
              <a:endPar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lvl="1" indent="-285750" algn="just">
                <a:buClr>
                  <a:srgbClr val="595959"/>
                </a:buClr>
                <a:buSzPct val="75000"/>
                <a:buFont typeface="Wingdings" panose="05000000000000000000" pitchFamily="2" charset="2"/>
                <a:buChar char="l"/>
              </a:pPr>
              <a:r>
                <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风险等级是根据风险因子的大小决定的。</a:t>
              </a:r>
              <a:endPar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a 2"/>
          <p:cNvPicPr>
            <a:picLocks noChangeAspect="1"/>
          </p:cNvPicPr>
          <p:nvPr/>
        </p:nvPicPr>
        <p:blipFill>
          <a:blip r:embed="rId1"/>
          <a:stretch>
            <a:fillRect/>
          </a:stretch>
        </p:blipFill>
        <p:spPr>
          <a:xfrm>
            <a:off x="310515" y="336550"/>
            <a:ext cx="8522970" cy="45529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564000" y="428625"/>
            <a:ext cx="2016000" cy="491490"/>
            <a:chOff x="-4754" y="2024"/>
            <a:chExt cx="6638" cy="774"/>
          </a:xfrm>
        </p:grpSpPr>
        <p:sp>
          <p:nvSpPr>
            <p:cNvPr id="7" name="文本框 6"/>
            <p:cNvSpPr txBox="1"/>
            <p:nvPr/>
          </p:nvSpPr>
          <p:spPr>
            <a:xfrm>
              <a:off x="-4754" y="2024"/>
              <a:ext cx="6638" cy="664"/>
            </a:xfrm>
            <a:prstGeom prst="rect">
              <a:avLst/>
            </a:prstGeom>
            <a:solidFill>
              <a:srgbClr val="595959"/>
            </a:solidFill>
          </p:spPr>
          <p:txBody>
            <a:bodyPr wrap="square" lIns="107950" tIns="71755" rIns="107950" bIns="71755" rtlCol="0" anchor="ctr" anchorCtr="0">
              <a:spAutoFit/>
            </a:bodyPr>
            <a:lstStyle/>
            <a:p>
              <a:pPr algn="ctr"/>
              <a:r>
                <a:rPr lang="zh-CN" altLang="en-US" b="1" spc="200" dirty="0">
                  <a:solidFill>
                    <a:schemeClr val="bg1"/>
                  </a:solidFill>
                  <a:latin typeface="微软雅黑" panose="020B0503020204020204" pitchFamily="34" charset="-122"/>
                  <a:ea typeface="微软雅黑" panose="020B0503020204020204" pitchFamily="34" charset="-122"/>
                  <a:sym typeface="+mn-ea"/>
                </a:rPr>
                <a:t>风险的管理措施</a:t>
              </a:r>
              <a:endParaRPr lang="en-US" altLang="zh-CN" b="1" spc="200" dirty="0">
                <a:solidFill>
                  <a:schemeClr val="bg1"/>
                </a:solidFill>
                <a:latin typeface="微软雅黑" panose="020B0503020204020204" pitchFamily="34" charset="-122"/>
                <a:ea typeface="微软雅黑" panose="020B0503020204020204" pitchFamily="34" charset="-122"/>
                <a:sym typeface="+mn-ea"/>
              </a:endParaRPr>
            </a:p>
          </p:txBody>
        </p:sp>
        <p:cxnSp>
          <p:nvCxnSpPr>
            <p:cNvPr id="13" name="直接连接符 12"/>
            <p:cNvCxnSpPr/>
            <p:nvPr/>
          </p:nvCxnSpPr>
          <p:spPr>
            <a:xfrm flipV="1">
              <a:off x="-4754" y="2798"/>
              <a:ext cx="6638"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1332000" y="1215450"/>
            <a:ext cx="6480000" cy="3699450"/>
            <a:chOff x="1292064" y="1215450"/>
            <a:chExt cx="6480000" cy="3699450"/>
          </a:xfrm>
        </p:grpSpPr>
        <p:sp>
          <p:nvSpPr>
            <p:cNvPr id="10" name="矩形 9"/>
            <p:cNvSpPr/>
            <p:nvPr/>
          </p:nvSpPr>
          <p:spPr>
            <a:xfrm>
              <a:off x="1292064" y="1215450"/>
              <a:ext cx="6230624" cy="584775"/>
            </a:xfrm>
            <a:prstGeom prst="rect">
              <a:avLst/>
            </a:prstGeom>
          </p:spPr>
          <p:txBody>
            <a:bodyPr wrap="square">
              <a:spAutoFit/>
            </a:bodyPr>
            <a:lstStyle/>
            <a:p>
              <a:pPr marL="285750" lvl="1" indent="-285750" algn="just">
                <a:buClr>
                  <a:srgbClr val="595959"/>
                </a:buClr>
                <a:buSzPct val="75000"/>
                <a:buFont typeface="Wingdings" panose="05000000000000000000" pitchFamily="2" charset="2"/>
                <a:buChar char="l"/>
              </a:pPr>
              <a:r>
                <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确认当前存在的控制风险措施。</a:t>
              </a:r>
              <a:endPar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lvl="1" indent="-285750" algn="just">
                <a:buClr>
                  <a:srgbClr val="595959"/>
                </a:buClr>
                <a:buSzPct val="75000"/>
                <a:buFont typeface="Wingdings" panose="05000000000000000000" pitchFamily="2" charset="2"/>
                <a:buChar char="l"/>
              </a:pPr>
              <a:r>
                <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确定是否需要采取其他措施降低风险并实施。</a:t>
              </a:r>
              <a:endPar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1292064" y="1800225"/>
              <a:ext cx="6480000" cy="3114675"/>
              <a:chOff x="1292064" y="1800225"/>
              <a:chExt cx="6480000" cy="3114675"/>
            </a:xfrm>
          </p:grpSpPr>
          <p:sp>
            <p:nvSpPr>
              <p:cNvPr id="11" name="矩形 10"/>
              <p:cNvSpPr/>
              <p:nvPr/>
            </p:nvSpPr>
            <p:spPr>
              <a:xfrm>
                <a:off x="1292064" y="1800225"/>
                <a:ext cx="6480000" cy="31146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59948" y="1877863"/>
                <a:ext cx="6344233" cy="295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438000" y="428625"/>
            <a:ext cx="2268000" cy="491490"/>
            <a:chOff x="-4754" y="2024"/>
            <a:chExt cx="6638" cy="774"/>
          </a:xfrm>
        </p:grpSpPr>
        <p:sp>
          <p:nvSpPr>
            <p:cNvPr id="7" name="文本框 6"/>
            <p:cNvSpPr txBox="1"/>
            <p:nvPr/>
          </p:nvSpPr>
          <p:spPr>
            <a:xfrm>
              <a:off x="-4754" y="2024"/>
              <a:ext cx="6638" cy="664"/>
            </a:xfrm>
            <a:prstGeom prst="rect">
              <a:avLst/>
            </a:prstGeom>
            <a:solidFill>
              <a:srgbClr val="595959"/>
            </a:solidFill>
          </p:spPr>
          <p:txBody>
            <a:bodyPr wrap="square" lIns="107950" tIns="71755" rIns="107950" bIns="71755" rtlCol="0" anchor="ctr" anchorCtr="0">
              <a:spAutoFit/>
            </a:bodyPr>
            <a:lstStyle/>
            <a:p>
              <a:pPr algn="ctr"/>
              <a:r>
                <a:rPr lang="zh-CN" altLang="en-US" b="1" spc="200" dirty="0">
                  <a:solidFill>
                    <a:schemeClr val="bg1"/>
                  </a:solidFill>
                  <a:latin typeface="微软雅黑" panose="020B0503020204020204" pitchFamily="34" charset="-122"/>
                  <a:ea typeface="微软雅黑" panose="020B0503020204020204" pitchFamily="34" charset="-122"/>
                  <a:sym typeface="+mn-ea"/>
                </a:rPr>
                <a:t>重新计算风险因子</a:t>
              </a:r>
              <a:endParaRPr lang="en-US" altLang="zh-CN" b="1" spc="200" dirty="0">
                <a:solidFill>
                  <a:schemeClr val="bg1"/>
                </a:solidFill>
                <a:latin typeface="微软雅黑" panose="020B0503020204020204" pitchFamily="34" charset="-122"/>
                <a:ea typeface="微软雅黑" panose="020B0503020204020204" pitchFamily="34" charset="-122"/>
                <a:sym typeface="+mn-ea"/>
              </a:endParaRPr>
            </a:p>
          </p:txBody>
        </p:sp>
        <p:cxnSp>
          <p:nvCxnSpPr>
            <p:cNvPr id="13" name="直接连接符 12"/>
            <p:cNvCxnSpPr/>
            <p:nvPr/>
          </p:nvCxnSpPr>
          <p:spPr>
            <a:xfrm flipV="1">
              <a:off x="-4754" y="2798"/>
              <a:ext cx="6638"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a:off x="1332000" y="1129724"/>
            <a:ext cx="6480000" cy="3716775"/>
            <a:chOff x="1332000" y="1215449"/>
            <a:chExt cx="6480000" cy="3716775"/>
          </a:xfrm>
        </p:grpSpPr>
        <p:sp>
          <p:nvSpPr>
            <p:cNvPr id="10" name="矩形 9"/>
            <p:cNvSpPr/>
            <p:nvPr/>
          </p:nvSpPr>
          <p:spPr>
            <a:xfrm>
              <a:off x="1332000" y="1215449"/>
              <a:ext cx="6480000" cy="584775"/>
            </a:xfrm>
            <a:prstGeom prst="rect">
              <a:avLst/>
            </a:prstGeom>
          </p:spPr>
          <p:txBody>
            <a:bodyPr wrap="square">
              <a:spAutoFit/>
            </a:bodyPr>
            <a:lstStyle/>
            <a:p>
              <a:pPr marL="285750" lvl="1" indent="-285750" algn="just">
                <a:buClr>
                  <a:srgbClr val="595959"/>
                </a:buClr>
                <a:buSzPct val="75000"/>
                <a:buFont typeface="Wingdings" panose="05000000000000000000" pitchFamily="2" charset="2"/>
                <a:buChar char="l"/>
              </a:pPr>
              <a:r>
                <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根据风险控制措施的采取分析危害发生的后果和可能性发生的变化并重新计算风险因子。</a:t>
              </a:r>
              <a:endPar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332000" y="1800224"/>
              <a:ext cx="6480000" cy="3132000"/>
              <a:chOff x="1332000" y="1800224"/>
              <a:chExt cx="6480000" cy="3132000"/>
            </a:xfrm>
          </p:grpSpPr>
          <p:sp>
            <p:nvSpPr>
              <p:cNvPr id="11" name="矩形 10"/>
              <p:cNvSpPr/>
              <p:nvPr/>
            </p:nvSpPr>
            <p:spPr>
              <a:xfrm>
                <a:off x="1332000" y="1800224"/>
                <a:ext cx="6480000" cy="313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85293" y="1854726"/>
                <a:ext cx="6373415" cy="3022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816000" y="428625"/>
            <a:ext cx="1512000" cy="491490"/>
            <a:chOff x="-4754" y="2024"/>
            <a:chExt cx="6638" cy="774"/>
          </a:xfrm>
        </p:grpSpPr>
        <p:sp>
          <p:nvSpPr>
            <p:cNvPr id="7" name="文本框 6"/>
            <p:cNvSpPr txBox="1"/>
            <p:nvPr/>
          </p:nvSpPr>
          <p:spPr>
            <a:xfrm>
              <a:off x="-4754" y="2024"/>
              <a:ext cx="6638" cy="664"/>
            </a:xfrm>
            <a:prstGeom prst="rect">
              <a:avLst/>
            </a:prstGeom>
            <a:solidFill>
              <a:srgbClr val="595959"/>
            </a:solidFill>
          </p:spPr>
          <p:txBody>
            <a:bodyPr wrap="square" lIns="107950" tIns="71755" rIns="107950" bIns="71755" rtlCol="0" anchor="ctr" anchorCtr="0">
              <a:spAutoFit/>
            </a:bodyPr>
            <a:lstStyle/>
            <a:p>
              <a:pPr algn="ctr"/>
              <a:r>
                <a:rPr lang="zh-CN" altLang="en-US" b="1" spc="200" dirty="0">
                  <a:solidFill>
                    <a:schemeClr val="bg1"/>
                  </a:solidFill>
                  <a:latin typeface="微软雅黑" panose="020B0503020204020204" pitchFamily="34" charset="-122"/>
                  <a:ea typeface="微软雅黑" panose="020B0503020204020204" pitchFamily="34" charset="-122"/>
                  <a:sym typeface="+mn-ea"/>
                </a:rPr>
                <a:t>风险的批准</a:t>
              </a:r>
              <a:endParaRPr lang="en-US" altLang="zh-CN" b="1" spc="200" dirty="0">
                <a:solidFill>
                  <a:schemeClr val="bg1"/>
                </a:solidFill>
                <a:latin typeface="微软雅黑" panose="020B0503020204020204" pitchFamily="34" charset="-122"/>
                <a:ea typeface="微软雅黑" panose="020B0503020204020204" pitchFamily="34" charset="-122"/>
                <a:sym typeface="+mn-ea"/>
              </a:endParaRPr>
            </a:p>
          </p:txBody>
        </p:sp>
        <p:cxnSp>
          <p:nvCxnSpPr>
            <p:cNvPr id="13" name="直接连接符 12"/>
            <p:cNvCxnSpPr/>
            <p:nvPr/>
          </p:nvCxnSpPr>
          <p:spPr>
            <a:xfrm flipV="1">
              <a:off x="-4754" y="2798"/>
              <a:ext cx="6638"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1547063" y="1082099"/>
            <a:ext cx="6049875" cy="3870901"/>
            <a:chOff x="1332000" y="1120199"/>
            <a:chExt cx="6049875" cy="3870901"/>
          </a:xfrm>
        </p:grpSpPr>
        <p:sp>
          <p:nvSpPr>
            <p:cNvPr id="10" name="矩形 9"/>
            <p:cNvSpPr/>
            <p:nvPr/>
          </p:nvSpPr>
          <p:spPr>
            <a:xfrm>
              <a:off x="1332000" y="1120199"/>
              <a:ext cx="6049875" cy="584775"/>
            </a:xfrm>
            <a:prstGeom prst="rect">
              <a:avLst/>
            </a:prstGeom>
          </p:spPr>
          <p:txBody>
            <a:bodyPr wrap="square">
              <a:spAutoFit/>
            </a:bodyPr>
            <a:lstStyle/>
            <a:p>
              <a:pPr marL="285750" lvl="1" indent="-285750" algn="just">
                <a:buClr>
                  <a:srgbClr val="595959"/>
                </a:buClr>
                <a:buSzPct val="75000"/>
                <a:buFont typeface="Wingdings" panose="05000000000000000000" pitchFamily="2" charset="2"/>
                <a:buChar char="l"/>
              </a:pPr>
              <a:r>
                <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获得必要评审与批准。</a:t>
              </a:r>
              <a:endPar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lvl="1" indent="-285750" algn="just">
                <a:buClr>
                  <a:srgbClr val="595959"/>
                </a:buClr>
                <a:buSzPct val="75000"/>
                <a:buFont typeface="Wingdings" panose="05000000000000000000" pitchFamily="2" charset="2"/>
                <a:buChar char="l"/>
              </a:pPr>
              <a:r>
                <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根据风险的等级和残余，系统自动计算出需要审批的层级。</a:t>
              </a:r>
              <a:endPar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1332000" y="1704974"/>
              <a:ext cx="6049875" cy="3286126"/>
              <a:chOff x="1332000" y="1704974"/>
              <a:chExt cx="6049875" cy="3286126"/>
            </a:xfrm>
          </p:grpSpPr>
          <p:sp>
            <p:nvSpPr>
              <p:cNvPr id="11" name="矩形 10"/>
              <p:cNvSpPr/>
              <p:nvPr/>
            </p:nvSpPr>
            <p:spPr>
              <a:xfrm>
                <a:off x="1332000" y="1704974"/>
                <a:ext cx="6049875" cy="328612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20856" y="1782037"/>
                <a:ext cx="5872163" cy="31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564000" y="333375"/>
            <a:ext cx="2016000" cy="491490"/>
            <a:chOff x="-4754" y="2024"/>
            <a:chExt cx="6638" cy="774"/>
          </a:xfrm>
        </p:grpSpPr>
        <p:sp>
          <p:nvSpPr>
            <p:cNvPr id="7" name="文本框 6"/>
            <p:cNvSpPr txBox="1"/>
            <p:nvPr/>
          </p:nvSpPr>
          <p:spPr>
            <a:xfrm>
              <a:off x="-4754" y="2024"/>
              <a:ext cx="6638" cy="664"/>
            </a:xfrm>
            <a:prstGeom prst="rect">
              <a:avLst/>
            </a:prstGeom>
            <a:solidFill>
              <a:srgbClr val="595959"/>
            </a:solidFill>
          </p:spPr>
          <p:txBody>
            <a:bodyPr wrap="square" lIns="107950" tIns="71755" rIns="107950" bIns="71755" rtlCol="0" anchor="ctr" anchorCtr="0">
              <a:spAutoFit/>
            </a:bodyPr>
            <a:lstStyle/>
            <a:p>
              <a:pPr algn="ctr"/>
              <a:r>
                <a:rPr lang="zh-CN" altLang="en-US" b="1" spc="200" dirty="0">
                  <a:solidFill>
                    <a:schemeClr val="bg1"/>
                  </a:solidFill>
                  <a:latin typeface="微软雅黑" panose="020B0503020204020204" pitchFamily="34" charset="-122"/>
                  <a:ea typeface="微软雅黑" panose="020B0503020204020204" pitchFamily="34" charset="-122"/>
                  <a:sym typeface="+mn-ea"/>
                </a:rPr>
                <a:t>风险评估的执行</a:t>
              </a:r>
              <a:endParaRPr lang="en-US" altLang="zh-CN" b="1" spc="200" dirty="0">
                <a:solidFill>
                  <a:schemeClr val="bg1"/>
                </a:solidFill>
                <a:latin typeface="微软雅黑" panose="020B0503020204020204" pitchFamily="34" charset="-122"/>
                <a:ea typeface="微软雅黑" panose="020B0503020204020204" pitchFamily="34" charset="-122"/>
                <a:sym typeface="+mn-ea"/>
              </a:endParaRPr>
            </a:p>
          </p:txBody>
        </p:sp>
        <p:cxnSp>
          <p:nvCxnSpPr>
            <p:cNvPr id="13" name="直接连接符 12"/>
            <p:cNvCxnSpPr/>
            <p:nvPr/>
          </p:nvCxnSpPr>
          <p:spPr>
            <a:xfrm flipV="1">
              <a:off x="-4754" y="2798"/>
              <a:ext cx="6638"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a:off x="903284" y="1130761"/>
            <a:ext cx="7185033" cy="3795417"/>
            <a:chOff x="841887" y="883111"/>
            <a:chExt cx="7185033" cy="3795417"/>
          </a:xfrm>
        </p:grpSpPr>
        <p:sp>
          <p:nvSpPr>
            <p:cNvPr id="14" name="矩形 13"/>
            <p:cNvSpPr/>
            <p:nvPr/>
          </p:nvSpPr>
          <p:spPr>
            <a:xfrm>
              <a:off x="3624754" y="883111"/>
              <a:ext cx="2470582" cy="1323439"/>
            </a:xfrm>
            <a:prstGeom prst="rect">
              <a:avLst/>
            </a:prstGeom>
          </p:spPr>
          <p:txBody>
            <a:bodyPr wrap="square">
              <a:spAutoFit/>
            </a:bodyPr>
            <a:lstStyle/>
            <a:p>
              <a:pPr marL="0" lvl="1" algn="just">
                <a:buClr>
                  <a:srgbClr val="595959"/>
                </a:buClr>
                <a:buSzPct val="75000"/>
              </a:pPr>
              <a:r>
                <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行为安全培训的专家需要不定期对风险评估过程进行检查，确保相关人员能够理解程序要求并得到很好的执行。</a:t>
              </a:r>
              <a:endPar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841887" y="1082099"/>
              <a:ext cx="6631225" cy="3224440"/>
              <a:chOff x="1256388" y="1064084"/>
              <a:chExt cx="6631225" cy="3224440"/>
            </a:xfrm>
          </p:grpSpPr>
          <p:sp>
            <p:nvSpPr>
              <p:cNvPr id="15" name="Freeform 9"/>
              <p:cNvSpPr/>
              <p:nvPr/>
            </p:nvSpPr>
            <p:spPr bwMode="auto">
              <a:xfrm>
                <a:off x="1256388" y="1064084"/>
                <a:ext cx="6631225" cy="3224440"/>
              </a:xfrm>
              <a:custGeom>
                <a:avLst/>
                <a:gdLst>
                  <a:gd name="T0" fmla="*/ 30278 w 32079"/>
                  <a:gd name="T1" fmla="*/ 4424 h 15622"/>
                  <a:gd name="T2" fmla="*/ 2783 w 32079"/>
                  <a:gd name="T3" fmla="*/ 15622 h 15622"/>
                  <a:gd name="T4" fmla="*/ 0 w 32079"/>
                  <a:gd name="T5" fmla="*/ 15523 h 15622"/>
                  <a:gd name="T6" fmla="*/ 26897 w 32079"/>
                  <a:gd name="T7" fmla="*/ 2112 h 15622"/>
                  <a:gd name="T8" fmla="*/ 25060 w 32079"/>
                  <a:gd name="T9" fmla="*/ 856 h 15622"/>
                  <a:gd name="T10" fmla="*/ 27928 w 32079"/>
                  <a:gd name="T11" fmla="*/ 428 h 15622"/>
                  <a:gd name="T12" fmla="*/ 30796 w 32079"/>
                  <a:gd name="T13" fmla="*/ 0 h 15622"/>
                  <a:gd name="T14" fmla="*/ 31438 w 32079"/>
                  <a:gd name="T15" fmla="*/ 2828 h 15622"/>
                  <a:gd name="T16" fmla="*/ 32079 w 32079"/>
                  <a:gd name="T17" fmla="*/ 5656 h 15622"/>
                  <a:gd name="T18" fmla="*/ 30278 w 32079"/>
                  <a:gd name="T19" fmla="*/ 4424 h 15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079" h="15622">
                    <a:moveTo>
                      <a:pt x="30278" y="4424"/>
                    </a:moveTo>
                    <a:cubicBezTo>
                      <a:pt x="23182" y="11352"/>
                      <a:pt x="13481" y="15622"/>
                      <a:pt x="2783" y="15622"/>
                    </a:cubicBezTo>
                    <a:cubicBezTo>
                      <a:pt x="1847" y="15622"/>
                      <a:pt x="920" y="15587"/>
                      <a:pt x="0" y="15523"/>
                    </a:cubicBezTo>
                    <a:cubicBezTo>
                      <a:pt x="10716" y="14774"/>
                      <a:pt x="20250" y="9734"/>
                      <a:pt x="26897" y="2112"/>
                    </a:cubicBezTo>
                    <a:lnTo>
                      <a:pt x="25060" y="856"/>
                    </a:lnTo>
                    <a:lnTo>
                      <a:pt x="27928" y="428"/>
                    </a:lnTo>
                    <a:lnTo>
                      <a:pt x="30796" y="0"/>
                    </a:lnTo>
                    <a:lnTo>
                      <a:pt x="31438" y="2828"/>
                    </a:lnTo>
                    <a:lnTo>
                      <a:pt x="32079" y="5656"/>
                    </a:lnTo>
                    <a:lnTo>
                      <a:pt x="30278" y="4424"/>
                    </a:lnTo>
                    <a:close/>
                  </a:path>
                </a:pathLst>
              </a:custGeom>
              <a:solidFill>
                <a:srgbClr val="595959"/>
              </a:solidFill>
              <a:ln>
                <a:noFill/>
              </a:ln>
            </p:spPr>
            <p:txBody>
              <a:bodyPr vert="horz" wrap="square" lIns="68580" tIns="34290" rIns="68580" bIns="34290" numCol="1" anchor="t" anchorCtr="0" compatLnSpc="1"/>
              <a:lstStyle/>
              <a:p>
                <a:endParaRPr lang="zh-CN" altLang="en-US" sz="1015"/>
              </a:p>
            </p:txBody>
          </p:sp>
          <p:sp>
            <p:nvSpPr>
              <p:cNvPr id="16" name="椭圆 15"/>
              <p:cNvSpPr/>
              <p:nvPr/>
            </p:nvSpPr>
            <p:spPr>
              <a:xfrm>
                <a:off x="3494767" y="3838935"/>
                <a:ext cx="179363" cy="17936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5" b="1" dirty="0">
                    <a:solidFill>
                      <a:schemeClr val="bg1"/>
                    </a:solidFill>
                    <a:latin typeface="微软雅黑" panose="020B0503020204020204" pitchFamily="34" charset="-122"/>
                    <a:ea typeface="微软雅黑" panose="020B0503020204020204" pitchFamily="34" charset="-122"/>
                  </a:rPr>
                  <a:t>1</a:t>
                </a:r>
                <a:endParaRPr lang="zh-CN" altLang="en-US" sz="1015" b="1" dirty="0">
                  <a:solidFill>
                    <a:schemeClr val="bg1"/>
                  </a:solidFill>
                  <a:latin typeface="微软雅黑" panose="020B0503020204020204" pitchFamily="34" charset="-122"/>
                  <a:ea typeface="微软雅黑" panose="020B0503020204020204" pitchFamily="34" charset="-122"/>
                </a:endParaRPr>
              </a:p>
            </p:txBody>
          </p:sp>
          <p:sp>
            <p:nvSpPr>
              <p:cNvPr id="17" name="椭圆 16"/>
              <p:cNvSpPr/>
              <p:nvPr/>
            </p:nvSpPr>
            <p:spPr>
              <a:xfrm>
                <a:off x="5301363" y="3029227"/>
                <a:ext cx="232117" cy="2321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5" b="1" dirty="0">
                    <a:solidFill>
                      <a:schemeClr val="bg1"/>
                    </a:solidFill>
                    <a:latin typeface="微软雅黑" panose="020B0503020204020204" pitchFamily="34" charset="-122"/>
                    <a:ea typeface="微软雅黑" panose="020B0503020204020204" pitchFamily="34" charset="-122"/>
                  </a:rPr>
                  <a:t>2</a:t>
                </a:r>
                <a:endParaRPr lang="zh-CN" altLang="en-US" sz="1015" b="1" dirty="0">
                  <a:solidFill>
                    <a:schemeClr val="bg1"/>
                  </a:solidFill>
                  <a:latin typeface="微软雅黑" panose="020B0503020204020204" pitchFamily="34" charset="-122"/>
                  <a:ea typeface="微软雅黑" panose="020B0503020204020204" pitchFamily="34" charset="-122"/>
                </a:endParaRPr>
              </a:p>
            </p:txBody>
          </p:sp>
          <p:sp>
            <p:nvSpPr>
              <p:cNvPr id="18" name="椭圆 17"/>
              <p:cNvSpPr/>
              <p:nvPr/>
            </p:nvSpPr>
            <p:spPr>
              <a:xfrm>
                <a:off x="6668391" y="1925686"/>
                <a:ext cx="295421" cy="29542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5" b="1" dirty="0">
                    <a:solidFill>
                      <a:schemeClr val="bg1"/>
                    </a:solidFill>
                    <a:latin typeface="微软雅黑" panose="020B0503020204020204" pitchFamily="34" charset="-122"/>
                    <a:ea typeface="微软雅黑" panose="020B0503020204020204" pitchFamily="34" charset="-122"/>
                  </a:rPr>
                  <a:t>3</a:t>
                </a:r>
                <a:endParaRPr lang="zh-CN" altLang="en-US" sz="1015" b="1" dirty="0">
                  <a:solidFill>
                    <a:schemeClr val="bg1"/>
                  </a:solidFill>
                  <a:latin typeface="微软雅黑" panose="020B0503020204020204" pitchFamily="34" charset="-122"/>
                  <a:ea typeface="微软雅黑" panose="020B0503020204020204" pitchFamily="34" charset="-122"/>
                </a:endParaRPr>
              </a:p>
            </p:txBody>
          </p:sp>
        </p:grpSp>
        <p:sp>
          <p:nvSpPr>
            <p:cNvPr id="25" name="矩形 24"/>
            <p:cNvSpPr/>
            <p:nvPr/>
          </p:nvSpPr>
          <p:spPr>
            <a:xfrm>
              <a:off x="1198571" y="2769325"/>
              <a:ext cx="2152351" cy="1077218"/>
            </a:xfrm>
            <a:prstGeom prst="rect">
              <a:avLst/>
            </a:prstGeom>
          </p:spPr>
          <p:txBody>
            <a:bodyPr wrap="square">
              <a:spAutoFit/>
            </a:bodyPr>
            <a:lstStyle/>
            <a:p>
              <a:pPr marL="0" lvl="1" algn="just">
                <a:buClr>
                  <a:srgbClr val="595959"/>
                </a:buClr>
                <a:buSzPct val="75000"/>
              </a:pPr>
              <a:r>
                <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风险评估批准后，发起人需要根据风险评估的要求及时采取措施降低和控制风险。</a:t>
              </a:r>
              <a:endPar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5002920" y="3355089"/>
              <a:ext cx="3024000" cy="1323439"/>
            </a:xfrm>
            <a:prstGeom prst="rect">
              <a:avLst/>
            </a:prstGeom>
          </p:spPr>
          <p:txBody>
            <a:bodyPr wrap="square">
              <a:spAutoFit/>
            </a:bodyPr>
            <a:lstStyle/>
            <a:p>
              <a:pPr marL="0" lvl="1" algn="just">
                <a:buClr>
                  <a:srgbClr val="595959"/>
                </a:buClr>
                <a:buSzPct val="75000"/>
              </a:pPr>
              <a:r>
                <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风险评估一般都是其他作业程序的强制要求，比如受限空间进入或者变更管理的要求，因此在批准时需要确认风险评估的风险控制措施已经实施。</a:t>
              </a:r>
              <a:endPar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816000" y="333375"/>
            <a:ext cx="1512000" cy="491490"/>
            <a:chOff x="-4754" y="2024"/>
            <a:chExt cx="6638" cy="774"/>
          </a:xfrm>
        </p:grpSpPr>
        <p:sp>
          <p:nvSpPr>
            <p:cNvPr id="7" name="文本框 6"/>
            <p:cNvSpPr txBox="1"/>
            <p:nvPr/>
          </p:nvSpPr>
          <p:spPr>
            <a:xfrm>
              <a:off x="-4754" y="2024"/>
              <a:ext cx="6638" cy="664"/>
            </a:xfrm>
            <a:prstGeom prst="rect">
              <a:avLst/>
            </a:prstGeom>
            <a:solidFill>
              <a:srgbClr val="595959"/>
            </a:solidFill>
          </p:spPr>
          <p:txBody>
            <a:bodyPr wrap="square" lIns="107950" tIns="71755" rIns="107950" bIns="71755" rtlCol="0" anchor="ctr" anchorCtr="0">
              <a:spAutoFit/>
            </a:bodyPr>
            <a:lstStyle/>
            <a:p>
              <a:pPr algn="ctr"/>
              <a:r>
                <a:rPr lang="zh-CN" altLang="en-US" b="1" spc="200" dirty="0">
                  <a:solidFill>
                    <a:schemeClr val="bg1"/>
                  </a:solidFill>
                  <a:latin typeface="微软雅黑" panose="020B0503020204020204" pitchFamily="34" charset="-122"/>
                  <a:ea typeface="微软雅黑" panose="020B0503020204020204" pitchFamily="34" charset="-122"/>
                  <a:sym typeface="+mn-ea"/>
                </a:rPr>
                <a:t>风险评估表</a:t>
              </a:r>
              <a:endParaRPr lang="en-US" altLang="zh-CN" b="1" spc="200" dirty="0">
                <a:solidFill>
                  <a:schemeClr val="bg1"/>
                </a:solidFill>
                <a:latin typeface="微软雅黑" panose="020B0503020204020204" pitchFamily="34" charset="-122"/>
                <a:ea typeface="微软雅黑" panose="020B0503020204020204" pitchFamily="34" charset="-122"/>
                <a:sym typeface="+mn-ea"/>
              </a:endParaRPr>
            </a:p>
          </p:txBody>
        </p:sp>
        <p:cxnSp>
          <p:nvCxnSpPr>
            <p:cNvPr id="13" name="直接连接符 12"/>
            <p:cNvCxnSpPr/>
            <p:nvPr/>
          </p:nvCxnSpPr>
          <p:spPr>
            <a:xfrm flipV="1">
              <a:off x="-4754" y="2798"/>
              <a:ext cx="6638"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1260000" y="1025129"/>
            <a:ext cx="6624000" cy="3804046"/>
            <a:chOff x="880312" y="1006079"/>
            <a:chExt cx="6624000" cy="3804046"/>
          </a:xfrm>
        </p:grpSpPr>
        <p:sp>
          <p:nvSpPr>
            <p:cNvPr id="19" name="矩形 18"/>
            <p:cNvSpPr/>
            <p:nvPr/>
          </p:nvSpPr>
          <p:spPr>
            <a:xfrm>
              <a:off x="880312" y="1147555"/>
              <a:ext cx="4577512" cy="338554"/>
            </a:xfrm>
            <a:prstGeom prst="rect">
              <a:avLst/>
            </a:prstGeom>
          </p:spPr>
          <p:txBody>
            <a:bodyPr wrap="square">
              <a:spAutoFit/>
            </a:bodyPr>
            <a:lstStyle/>
            <a:p>
              <a:pPr marL="285750" lvl="1" indent="-285750" algn="just">
                <a:buClr>
                  <a:srgbClr val="595959"/>
                </a:buClr>
                <a:buSzPct val="75000"/>
                <a:buFont typeface="Wingdings" panose="05000000000000000000" pitchFamily="2" charset="2"/>
                <a:buChar char="l"/>
              </a:pPr>
              <a:r>
                <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风险评估表是风险评估过程中使用的工具。</a:t>
              </a:r>
              <a:endPar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880312" y="1570125"/>
              <a:ext cx="6624000" cy="3240000"/>
              <a:chOff x="1547062" y="1638299"/>
              <a:chExt cx="6624000" cy="3240000"/>
            </a:xfrm>
          </p:grpSpPr>
          <p:sp>
            <p:nvSpPr>
              <p:cNvPr id="20" name="矩形 19"/>
              <p:cNvSpPr/>
              <p:nvPr/>
            </p:nvSpPr>
            <p:spPr>
              <a:xfrm>
                <a:off x="1547062" y="1638299"/>
                <a:ext cx="6624000" cy="324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12823" y="1706469"/>
                <a:ext cx="6492479" cy="3103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22" name="对象 4"/>
            <p:cNvGraphicFramePr>
              <a:graphicFrameLocks noChangeAspect="1"/>
            </p:cNvGraphicFramePr>
            <p:nvPr/>
          </p:nvGraphicFramePr>
          <p:xfrm>
            <a:off x="6462713" y="1006079"/>
            <a:ext cx="685800" cy="621506"/>
          </p:xfrm>
          <a:graphic>
            <a:graphicData uri="http://schemas.openxmlformats.org/presentationml/2006/ole">
              <mc:AlternateContent xmlns:mc="http://schemas.openxmlformats.org/markup-compatibility/2006">
                <mc:Choice xmlns:v="urn:schemas-microsoft-com:vml" Requires="v">
                  <p:oleObj spid="_x0000_s2059" name="Macro-Enabled Worksheet" showAsIcon="1" r:id="rId2" imgW="914400" imgH="828675" progId="Excel.SheetMacroEnabled.12">
                    <p:embed/>
                  </p:oleObj>
                </mc:Choice>
                <mc:Fallback>
                  <p:oleObj name="Macro-Enabled Worksheet" showAsIcon="1" r:id="rId2" imgW="914400" imgH="828675" progId="Excel.SheetMacroEnabled.12">
                    <p:embed/>
                    <p:pic>
                      <p:nvPicPr>
                        <p:cNvPr id="0" name="对象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2713" y="1006079"/>
                          <a:ext cx="685800" cy="62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a 尾"/>
          <p:cNvPicPr>
            <a:picLocks noChangeAspect="1"/>
          </p:cNvPicPr>
          <p:nvPr/>
        </p:nvPicPr>
        <p:blipFill>
          <a:blip r:embed="rId1"/>
          <a:stretch>
            <a:fillRect/>
          </a:stretch>
        </p:blipFill>
        <p:spPr>
          <a:xfrm>
            <a:off x="661035" y="596265"/>
            <a:ext cx="8135620" cy="3866515"/>
          </a:xfrm>
          <a:prstGeom prst="rect">
            <a:avLst/>
          </a:prstGeom>
        </p:spPr>
      </p:pic>
    </p:spTree>
  </p:cSld>
  <p:clrMapOvr>
    <a:masterClrMapping/>
  </p:clrMapOvr>
  <p:transition spd="slow" advTm="6184"/>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942000" y="685800"/>
            <a:ext cx="1260000" cy="491490"/>
            <a:chOff x="-4754" y="2024"/>
            <a:chExt cx="6638" cy="774"/>
          </a:xfrm>
        </p:grpSpPr>
        <p:sp>
          <p:nvSpPr>
            <p:cNvPr id="7" name="文本框 6"/>
            <p:cNvSpPr txBox="1"/>
            <p:nvPr/>
          </p:nvSpPr>
          <p:spPr>
            <a:xfrm>
              <a:off x="-4754" y="2024"/>
              <a:ext cx="6638" cy="664"/>
            </a:xfrm>
            <a:prstGeom prst="rect">
              <a:avLst/>
            </a:prstGeom>
            <a:solidFill>
              <a:srgbClr val="595959"/>
            </a:solidFill>
          </p:spPr>
          <p:txBody>
            <a:bodyPr wrap="square" lIns="107950" tIns="71755" rIns="107950" bIns="71755" rtlCol="0" anchor="ctr" anchorCtr="0">
              <a:spAutoFit/>
            </a:bodyPr>
            <a:lstStyle/>
            <a:p>
              <a:pPr algn="ctr"/>
              <a:r>
                <a:rPr lang="zh-CN" altLang="en-US" b="1" spc="200" dirty="0">
                  <a:solidFill>
                    <a:schemeClr val="bg1"/>
                  </a:solidFill>
                  <a:latin typeface="微软雅黑" panose="020B0503020204020204" pitchFamily="34" charset="-122"/>
                  <a:ea typeface="微软雅黑" panose="020B0503020204020204" pitchFamily="34" charset="-122"/>
                  <a:sym typeface="+mn-ea"/>
                </a:rPr>
                <a:t>风险评估</a:t>
              </a:r>
              <a:endParaRPr lang="en-US" altLang="zh-CN" b="1" spc="200" dirty="0">
                <a:solidFill>
                  <a:schemeClr val="bg1"/>
                </a:solidFill>
                <a:latin typeface="微软雅黑" panose="020B0503020204020204" pitchFamily="34" charset="-122"/>
                <a:ea typeface="微软雅黑" panose="020B0503020204020204" pitchFamily="34" charset="-122"/>
                <a:sym typeface="+mn-ea"/>
              </a:endParaRPr>
            </a:p>
          </p:txBody>
        </p:sp>
        <p:cxnSp>
          <p:nvCxnSpPr>
            <p:cNvPr id="13" name="直接连接符 12"/>
            <p:cNvCxnSpPr/>
            <p:nvPr/>
          </p:nvCxnSpPr>
          <p:spPr>
            <a:xfrm flipV="1">
              <a:off x="-4754" y="2798"/>
              <a:ext cx="6638"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a:off x="1300919" y="1720875"/>
            <a:ext cx="6542162" cy="1078499"/>
            <a:chOff x="612049" y="1595615"/>
            <a:chExt cx="6542162" cy="1078499"/>
          </a:xfrm>
        </p:grpSpPr>
        <p:grpSp>
          <p:nvGrpSpPr>
            <p:cNvPr id="22" name="组合 21"/>
            <p:cNvGrpSpPr/>
            <p:nvPr/>
          </p:nvGrpSpPr>
          <p:grpSpPr>
            <a:xfrm>
              <a:off x="612049" y="1595615"/>
              <a:ext cx="6542162" cy="1078499"/>
              <a:chOff x="612049" y="1595615"/>
              <a:chExt cx="6542162" cy="1078499"/>
            </a:xfrm>
          </p:grpSpPr>
          <p:sp>
            <p:nvSpPr>
              <p:cNvPr id="18" name="形状"/>
              <p:cNvSpPr/>
              <p:nvPr/>
            </p:nvSpPr>
            <p:spPr>
              <a:xfrm>
                <a:off x="612049" y="1595615"/>
                <a:ext cx="1078499" cy="1078499"/>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9" name="形状"/>
              <p:cNvSpPr/>
              <p:nvPr/>
            </p:nvSpPr>
            <p:spPr>
              <a:xfrm>
                <a:off x="1709596" y="1595615"/>
                <a:ext cx="5444615" cy="1078499"/>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26" name="矩形 25"/>
            <p:cNvSpPr/>
            <p:nvPr/>
          </p:nvSpPr>
          <p:spPr>
            <a:xfrm>
              <a:off x="767218" y="1965587"/>
              <a:ext cx="768160" cy="338554"/>
            </a:xfrm>
            <a:prstGeom prst="rect">
              <a:avLst/>
            </a:prstGeom>
          </p:spPr>
          <p:txBody>
            <a:bodyPr wrap="none">
              <a:spAutoFit/>
            </a:bodyPr>
            <a:lstStyle/>
            <a:p>
              <a:pPr algn="ctr"/>
              <a:r>
                <a:rPr lang="zh-CN" altLang="en-US" sz="1600" b="1" spc="100" dirty="0">
                  <a:solidFill>
                    <a:schemeClr val="bg1"/>
                  </a:solidFill>
                  <a:latin typeface="微软雅黑" panose="020B0503020204020204" pitchFamily="34" charset="-122"/>
                  <a:ea typeface="微软雅黑" panose="020B0503020204020204" pitchFamily="34" charset="-122"/>
                </a:rPr>
                <a:t>目  的</a:t>
              </a:r>
              <a:endParaRPr lang="zh-CN" altLang="en-US" sz="1600" spc="100" dirty="0">
                <a:solidFill>
                  <a:schemeClr val="bg1"/>
                </a:solidFill>
                <a:latin typeface="微软雅黑" panose="020B0503020204020204" pitchFamily="34" charset="-122"/>
                <a:ea typeface="微软雅黑" panose="020B0503020204020204" pitchFamily="34" charset="-122"/>
              </a:endParaRPr>
            </a:p>
          </p:txBody>
        </p:sp>
        <p:sp>
          <p:nvSpPr>
            <p:cNvPr id="28" name="矩形 27"/>
            <p:cNvSpPr/>
            <p:nvPr/>
          </p:nvSpPr>
          <p:spPr>
            <a:xfrm>
              <a:off x="1709597" y="1718651"/>
              <a:ext cx="5081728" cy="787523"/>
            </a:xfrm>
            <a:prstGeom prst="rect">
              <a:avLst/>
            </a:prstGeom>
          </p:spPr>
          <p:txBody>
            <a:bodyPr wrap="square">
              <a:spAutoFit/>
            </a:bodyPr>
            <a:lstStyle/>
            <a:p>
              <a:pPr marL="285750" lvl="1" indent="-285750" algn="just">
                <a:lnSpc>
                  <a:spcPct val="150000"/>
                </a:lnSpc>
                <a:buClr>
                  <a:srgbClr val="595959"/>
                </a:buClr>
                <a:buSzPct val="75000"/>
                <a:buFont typeface="Wingdings" panose="05000000000000000000" pitchFamily="2" charset="2"/>
                <a:buChar char="l"/>
              </a:pPr>
              <a:r>
                <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评审根据量化风险进行决策的重要性与益处。</a:t>
              </a:r>
              <a:endParaRPr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lvl="1" indent="-285750" algn="just">
                <a:lnSpc>
                  <a:spcPct val="150000"/>
                </a:lnSpc>
                <a:buClr>
                  <a:srgbClr val="595959"/>
                </a:buClr>
                <a:buSzPct val="75000"/>
                <a:buFont typeface="Wingdings" panose="05000000000000000000" pitchFamily="2" charset="2"/>
                <a:buChar char="l"/>
              </a:pPr>
              <a:r>
                <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提出实行风险评估的方法。</a:t>
              </a:r>
              <a:r>
                <a:rPr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 </a:t>
              </a:r>
              <a:endParaRPr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1295469" y="3395840"/>
            <a:ext cx="6553062" cy="1078499"/>
            <a:chOff x="821599" y="3338690"/>
            <a:chExt cx="6553062" cy="1078499"/>
          </a:xfrm>
        </p:grpSpPr>
        <p:grpSp>
          <p:nvGrpSpPr>
            <p:cNvPr id="23" name="组合 22"/>
            <p:cNvGrpSpPr/>
            <p:nvPr/>
          </p:nvGrpSpPr>
          <p:grpSpPr>
            <a:xfrm>
              <a:off x="821599" y="3338690"/>
              <a:ext cx="6553062" cy="1078499"/>
              <a:chOff x="612049" y="1595615"/>
              <a:chExt cx="6553062" cy="1078499"/>
            </a:xfrm>
          </p:grpSpPr>
          <p:sp>
            <p:nvSpPr>
              <p:cNvPr id="24" name="形状"/>
              <p:cNvSpPr/>
              <p:nvPr/>
            </p:nvSpPr>
            <p:spPr>
              <a:xfrm>
                <a:off x="612049" y="1595615"/>
                <a:ext cx="1078499" cy="10784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5" name="形状"/>
              <p:cNvSpPr/>
              <p:nvPr/>
            </p:nvSpPr>
            <p:spPr>
              <a:xfrm>
                <a:off x="1709597" y="1595615"/>
                <a:ext cx="5455514" cy="1078499"/>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lumMod val="65000"/>
                      <a:lumOff val="35000"/>
                    </a:schemeClr>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27" name="矩形 26"/>
            <p:cNvSpPr/>
            <p:nvPr/>
          </p:nvSpPr>
          <p:spPr>
            <a:xfrm>
              <a:off x="832498" y="3708662"/>
              <a:ext cx="1056700" cy="338554"/>
            </a:xfrm>
            <a:prstGeom prst="rect">
              <a:avLst/>
            </a:prstGeom>
          </p:spPr>
          <p:txBody>
            <a:bodyPr wrap="none">
              <a:spAutoFit/>
            </a:bodyPr>
            <a:lstStyle/>
            <a:p>
              <a:pPr algn="ctr"/>
              <a:r>
                <a:rPr lang="zh-CN" altLang="en-US" sz="1600" b="1" spc="100" dirty="0">
                  <a:solidFill>
                    <a:schemeClr val="bg1"/>
                  </a:solidFill>
                  <a:latin typeface="微软雅黑" panose="020B0503020204020204" pitchFamily="34" charset="-122"/>
                  <a:ea typeface="微软雅黑" panose="020B0503020204020204" pitchFamily="34" charset="-122"/>
                </a:rPr>
                <a:t>预期结果</a:t>
              </a:r>
              <a:endParaRPr lang="zh-CN" altLang="en-US" sz="1600" spc="100"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1919147" y="3467955"/>
              <a:ext cx="5455514" cy="830997"/>
            </a:xfrm>
            <a:prstGeom prst="rect">
              <a:avLst/>
            </a:prstGeom>
          </p:spPr>
          <p:txBody>
            <a:bodyPr wrap="square">
              <a:spAutoFit/>
            </a:bodyPr>
            <a:lstStyle/>
            <a:p>
              <a:pPr marL="285750" lvl="1" indent="-285750" algn="just">
                <a:buClr>
                  <a:srgbClr val="595959"/>
                </a:buClr>
                <a:buSzPct val="75000"/>
                <a:buFont typeface="Wingdings" panose="05000000000000000000" pitchFamily="2" charset="2"/>
                <a:buChar char="l"/>
              </a:pPr>
              <a:r>
                <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理解“可接受风险”关系及您的组织是否需要定义它。</a:t>
              </a:r>
              <a:endPar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lvl="1" indent="-285750" algn="just">
                <a:buClr>
                  <a:srgbClr val="595959"/>
                </a:buClr>
                <a:buSzPct val="75000"/>
                <a:buFont typeface="Wingdings" panose="05000000000000000000" pitchFamily="2" charset="2"/>
                <a:buChar char="l"/>
              </a:pPr>
              <a:r>
                <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认识定性与半定量风险评估方法。</a:t>
              </a:r>
              <a:endPar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lvl="1" indent="-285750" algn="just">
                <a:buClr>
                  <a:srgbClr val="595959"/>
                </a:buClr>
                <a:buSzPct val="75000"/>
                <a:buFont typeface="Wingdings" panose="05000000000000000000" pitchFamily="2" charset="2"/>
                <a:buChar char="l"/>
              </a:pPr>
              <a:r>
                <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可以应用风险评估方法进行决策。 </a:t>
              </a:r>
              <a:endParaRPr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690000" y="571500"/>
            <a:ext cx="1764000" cy="491490"/>
            <a:chOff x="-4754" y="2024"/>
            <a:chExt cx="6638" cy="774"/>
          </a:xfrm>
        </p:grpSpPr>
        <p:sp>
          <p:nvSpPr>
            <p:cNvPr id="7" name="文本框 6"/>
            <p:cNvSpPr txBox="1"/>
            <p:nvPr/>
          </p:nvSpPr>
          <p:spPr>
            <a:xfrm>
              <a:off x="-4754" y="2024"/>
              <a:ext cx="6638" cy="664"/>
            </a:xfrm>
            <a:prstGeom prst="rect">
              <a:avLst/>
            </a:prstGeom>
            <a:solidFill>
              <a:srgbClr val="595959"/>
            </a:solidFill>
          </p:spPr>
          <p:txBody>
            <a:bodyPr wrap="square" lIns="107950" tIns="71755" rIns="107950" bIns="71755" rtlCol="0" anchor="ctr" anchorCtr="0">
              <a:spAutoFit/>
            </a:bodyPr>
            <a:lstStyle/>
            <a:p>
              <a:pPr algn="ctr"/>
              <a:r>
                <a:rPr lang="zh-CN" altLang="en-US" b="1" spc="200" dirty="0">
                  <a:solidFill>
                    <a:schemeClr val="bg1"/>
                  </a:solidFill>
                  <a:latin typeface="微软雅黑" panose="020B0503020204020204" pitchFamily="34" charset="-122"/>
                  <a:ea typeface="微软雅黑" panose="020B0503020204020204" pitchFamily="34" charset="-122"/>
                  <a:sym typeface="+mn-ea"/>
                </a:rPr>
                <a:t>风险评估作用</a:t>
              </a:r>
              <a:endParaRPr lang="en-US" altLang="zh-CN" b="1" spc="200" dirty="0">
                <a:solidFill>
                  <a:schemeClr val="bg1"/>
                </a:solidFill>
                <a:latin typeface="微软雅黑" panose="020B0503020204020204" pitchFamily="34" charset="-122"/>
                <a:ea typeface="微软雅黑" panose="020B0503020204020204" pitchFamily="34" charset="-122"/>
                <a:sym typeface="+mn-ea"/>
              </a:endParaRPr>
            </a:p>
          </p:txBody>
        </p:sp>
        <p:cxnSp>
          <p:nvCxnSpPr>
            <p:cNvPr id="13" name="直接连接符 12"/>
            <p:cNvCxnSpPr/>
            <p:nvPr/>
          </p:nvCxnSpPr>
          <p:spPr>
            <a:xfrm flipV="1">
              <a:off x="-4754" y="2798"/>
              <a:ext cx="6638"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1842866" y="1680137"/>
            <a:ext cx="5458268" cy="2980869"/>
            <a:chOff x="1977371" y="1756337"/>
            <a:chExt cx="5458268" cy="2980869"/>
          </a:xfrm>
        </p:grpSpPr>
        <p:grpSp>
          <p:nvGrpSpPr>
            <p:cNvPr id="2" name="组合 1"/>
            <p:cNvGrpSpPr/>
            <p:nvPr/>
          </p:nvGrpSpPr>
          <p:grpSpPr>
            <a:xfrm>
              <a:off x="1977371" y="1862434"/>
              <a:ext cx="5458268" cy="2874772"/>
              <a:chOff x="1977371" y="1414759"/>
              <a:chExt cx="5458268" cy="2874772"/>
            </a:xfrm>
          </p:grpSpPr>
          <p:sp>
            <p:nvSpPr>
              <p:cNvPr id="17" name="Freeform 172"/>
              <p:cNvSpPr/>
              <p:nvPr/>
            </p:nvSpPr>
            <p:spPr bwMode="auto">
              <a:xfrm>
                <a:off x="1977371" y="1414759"/>
                <a:ext cx="5458268" cy="2874772"/>
              </a:xfrm>
              <a:custGeom>
                <a:avLst/>
                <a:gdLst>
                  <a:gd name="T0" fmla="*/ 5603 w 5603"/>
                  <a:gd name="T1" fmla="*/ 2951 h 2951"/>
                  <a:gd name="T2" fmla="*/ 5171 w 5603"/>
                  <a:gd name="T3" fmla="*/ 2951 h 2951"/>
                  <a:gd name="T4" fmla="*/ 5166 w 5603"/>
                  <a:gd name="T5" fmla="*/ 2948 h 2951"/>
                  <a:gd name="T6" fmla="*/ 494 w 5603"/>
                  <a:gd name="T7" fmla="*/ 43 h 2951"/>
                  <a:gd name="T8" fmla="*/ 0 w 5603"/>
                  <a:gd name="T9" fmla="*/ 43 h 2951"/>
                  <a:gd name="T10" fmla="*/ 0 w 5603"/>
                  <a:gd name="T11" fmla="*/ 0 h 2951"/>
                  <a:gd name="T12" fmla="*/ 507 w 5603"/>
                  <a:gd name="T13" fmla="*/ 0 h 2951"/>
                  <a:gd name="T14" fmla="*/ 513 w 5603"/>
                  <a:gd name="T15" fmla="*/ 3 h 2951"/>
                  <a:gd name="T16" fmla="*/ 5182 w 5603"/>
                  <a:gd name="T17" fmla="*/ 2908 h 2951"/>
                  <a:gd name="T18" fmla="*/ 5603 w 5603"/>
                  <a:gd name="T19" fmla="*/ 2908 h 2951"/>
                  <a:gd name="T20" fmla="*/ 5603 w 5603"/>
                  <a:gd name="T21" fmla="*/ 2951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03" h="2951">
                    <a:moveTo>
                      <a:pt x="5603" y="2951"/>
                    </a:moveTo>
                    <a:lnTo>
                      <a:pt x="5171" y="2951"/>
                    </a:lnTo>
                    <a:lnTo>
                      <a:pt x="5166" y="2948"/>
                    </a:lnTo>
                    <a:lnTo>
                      <a:pt x="494" y="43"/>
                    </a:lnTo>
                    <a:lnTo>
                      <a:pt x="0" y="43"/>
                    </a:lnTo>
                    <a:lnTo>
                      <a:pt x="0" y="0"/>
                    </a:lnTo>
                    <a:lnTo>
                      <a:pt x="507" y="0"/>
                    </a:lnTo>
                    <a:lnTo>
                      <a:pt x="513" y="3"/>
                    </a:lnTo>
                    <a:lnTo>
                      <a:pt x="5182" y="2908"/>
                    </a:lnTo>
                    <a:lnTo>
                      <a:pt x="5603" y="2908"/>
                    </a:lnTo>
                    <a:lnTo>
                      <a:pt x="5603" y="2951"/>
                    </a:lnTo>
                    <a:close/>
                  </a:path>
                </a:pathLst>
              </a:custGeom>
              <a:solidFill>
                <a:srgbClr val="B5B5B6"/>
              </a:solidFill>
              <a:ln>
                <a:noFill/>
              </a:ln>
              <a:extLst>
                <a:ext uri="{91240B29-F687-4F45-9708-019B960494DF}">
                  <a14:hiddenLine xmlns:a14="http://schemas.microsoft.com/office/drawing/2010/main" w="9525">
                    <a:solidFill>
                      <a:srgbClr val="000000"/>
                    </a:solidFill>
                    <a:round/>
                  </a14:hiddenLine>
                </a:ext>
              </a:extLst>
            </p:spPr>
            <p:txBody>
              <a:bodyPr vert="horz" wrap="square" lIns="68571" tIns="34285" rIns="68571" bIns="34285" numCol="1" anchor="t" anchorCtr="0" compatLnSpc="1"/>
              <a:lstStyle/>
              <a:p>
                <a:endParaRPr lang="zh-CN" altLang="en-US" sz="1350"/>
              </a:p>
            </p:txBody>
          </p:sp>
          <p:sp>
            <p:nvSpPr>
              <p:cNvPr id="20" name="Oval 173"/>
              <p:cNvSpPr>
                <a:spLocks noChangeArrowheads="1"/>
              </p:cNvSpPr>
              <p:nvPr/>
            </p:nvSpPr>
            <p:spPr bwMode="auto">
              <a:xfrm>
                <a:off x="2939849" y="1667068"/>
                <a:ext cx="283484" cy="284457"/>
              </a:xfrm>
              <a:prstGeom prst="ellipse">
                <a:avLst/>
              </a:prstGeom>
              <a:solidFill>
                <a:srgbClr val="595959"/>
              </a:solidFill>
              <a:ln>
                <a:noFill/>
              </a:ln>
            </p:spPr>
            <p:txBody>
              <a:bodyPr vert="horz" wrap="square" lIns="68571" tIns="34285" rIns="68571" bIns="34285" numCol="1" anchor="t" anchorCtr="0" compatLnSpc="1"/>
              <a:lstStyle/>
              <a:p>
                <a:endParaRPr lang="zh-CN" altLang="en-US" sz="1350"/>
              </a:p>
            </p:txBody>
          </p:sp>
          <p:sp>
            <p:nvSpPr>
              <p:cNvPr id="21" name="Oval 174"/>
              <p:cNvSpPr>
                <a:spLocks noChangeArrowheads="1"/>
              </p:cNvSpPr>
              <p:nvPr/>
            </p:nvSpPr>
            <p:spPr bwMode="auto">
              <a:xfrm>
                <a:off x="3914991" y="2281768"/>
                <a:ext cx="283484" cy="283484"/>
              </a:xfrm>
              <a:prstGeom prst="ellipse">
                <a:avLst/>
              </a:prstGeom>
              <a:solidFill>
                <a:srgbClr val="FFC000"/>
              </a:solidFill>
              <a:ln>
                <a:noFill/>
              </a:ln>
            </p:spPr>
            <p:txBody>
              <a:bodyPr vert="horz" wrap="square" lIns="68571" tIns="34285" rIns="68571" bIns="34285" numCol="1" anchor="t" anchorCtr="0" compatLnSpc="1"/>
              <a:lstStyle/>
              <a:p>
                <a:endParaRPr lang="zh-CN" altLang="en-US" sz="1350"/>
              </a:p>
            </p:txBody>
          </p:sp>
          <p:sp>
            <p:nvSpPr>
              <p:cNvPr id="32" name="Oval 175"/>
              <p:cNvSpPr>
                <a:spLocks noChangeArrowheads="1"/>
              </p:cNvSpPr>
              <p:nvPr/>
            </p:nvSpPr>
            <p:spPr bwMode="auto">
              <a:xfrm>
                <a:off x="4890135" y="2896469"/>
                <a:ext cx="280560" cy="281535"/>
              </a:xfrm>
              <a:prstGeom prst="ellipse">
                <a:avLst/>
              </a:prstGeom>
              <a:solidFill>
                <a:srgbClr val="595959"/>
              </a:solidFill>
              <a:ln>
                <a:noFill/>
              </a:ln>
            </p:spPr>
            <p:txBody>
              <a:bodyPr vert="horz" wrap="square" lIns="68571" tIns="34285" rIns="68571" bIns="34285" numCol="1" anchor="t" anchorCtr="0" compatLnSpc="1"/>
              <a:lstStyle/>
              <a:p>
                <a:endParaRPr lang="zh-CN" altLang="en-US" sz="1350"/>
              </a:p>
            </p:txBody>
          </p:sp>
          <p:sp>
            <p:nvSpPr>
              <p:cNvPr id="33" name="Oval 176"/>
              <p:cNvSpPr>
                <a:spLocks noChangeArrowheads="1"/>
              </p:cNvSpPr>
              <p:nvPr/>
            </p:nvSpPr>
            <p:spPr bwMode="auto">
              <a:xfrm>
                <a:off x="6026990" y="3591051"/>
                <a:ext cx="280560" cy="284457"/>
              </a:xfrm>
              <a:prstGeom prst="ellipse">
                <a:avLst/>
              </a:prstGeom>
              <a:solidFill>
                <a:srgbClr val="FFC000"/>
              </a:solidFill>
              <a:ln>
                <a:noFill/>
              </a:ln>
            </p:spPr>
            <p:txBody>
              <a:bodyPr vert="horz" wrap="square" lIns="68571" tIns="34285" rIns="68571" bIns="34285" numCol="1" anchor="t" anchorCtr="0" compatLnSpc="1"/>
              <a:lstStyle/>
              <a:p>
                <a:endParaRPr lang="zh-CN" altLang="en-US" sz="1350"/>
              </a:p>
            </p:txBody>
          </p:sp>
        </p:grpSp>
        <p:sp>
          <p:nvSpPr>
            <p:cNvPr id="41" name="矩形 40"/>
            <p:cNvSpPr/>
            <p:nvPr/>
          </p:nvSpPr>
          <p:spPr>
            <a:xfrm>
              <a:off x="3167456" y="1756337"/>
              <a:ext cx="2386892" cy="584775"/>
            </a:xfrm>
            <a:prstGeom prst="rect">
              <a:avLst/>
            </a:prstGeom>
          </p:spPr>
          <p:txBody>
            <a:bodyPr wrap="square">
              <a:spAutoFit/>
            </a:bodyPr>
            <a:lstStyle/>
            <a:p>
              <a:pPr marL="0" lvl="1" algn="just">
                <a:buClr>
                  <a:srgbClr val="595959"/>
                </a:buClr>
                <a:buSzPct val="75000"/>
              </a:pPr>
              <a:r>
                <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风险评估提供客观措施（或依据）进行决策。</a:t>
              </a:r>
              <a:endPar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矩形 41"/>
            <p:cNvSpPr/>
            <p:nvPr/>
          </p:nvSpPr>
          <p:spPr>
            <a:xfrm>
              <a:off x="2189207" y="2762658"/>
              <a:ext cx="1729667" cy="584775"/>
            </a:xfrm>
            <a:prstGeom prst="rect">
              <a:avLst/>
            </a:prstGeom>
          </p:spPr>
          <p:txBody>
            <a:bodyPr wrap="square">
              <a:spAutoFit/>
            </a:bodyPr>
            <a:lstStyle/>
            <a:p>
              <a:pPr marL="0" lvl="1" algn="just">
                <a:buClr>
                  <a:srgbClr val="595959"/>
                </a:buClr>
                <a:buSzPct val="75000"/>
              </a:pPr>
              <a:r>
                <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帮助确定活动是否能安全进行。</a:t>
              </a:r>
              <a:endPar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矩形 42"/>
            <p:cNvSpPr/>
            <p:nvPr/>
          </p:nvSpPr>
          <p:spPr>
            <a:xfrm>
              <a:off x="5170695" y="3011934"/>
              <a:ext cx="1729667" cy="584775"/>
            </a:xfrm>
            <a:prstGeom prst="rect">
              <a:avLst/>
            </a:prstGeom>
          </p:spPr>
          <p:txBody>
            <a:bodyPr wrap="square">
              <a:spAutoFit/>
            </a:bodyPr>
            <a:lstStyle/>
            <a:p>
              <a:pPr marL="0" lvl="1" algn="just">
                <a:buClr>
                  <a:srgbClr val="595959"/>
                </a:buClr>
                <a:buSzPct val="75000"/>
              </a:pPr>
              <a:r>
                <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帮助确定不采取措施的潜在后果。</a:t>
              </a:r>
              <a:endPar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矩形 43"/>
            <p:cNvSpPr/>
            <p:nvPr/>
          </p:nvSpPr>
          <p:spPr>
            <a:xfrm>
              <a:off x="3167456" y="4042089"/>
              <a:ext cx="2809088" cy="584775"/>
            </a:xfrm>
            <a:prstGeom prst="rect">
              <a:avLst/>
            </a:prstGeom>
          </p:spPr>
          <p:txBody>
            <a:bodyPr wrap="square">
              <a:spAutoFit/>
            </a:bodyPr>
            <a:lstStyle/>
            <a:p>
              <a:pPr marL="0" lvl="1" algn="just">
                <a:buClr>
                  <a:srgbClr val="595959"/>
                </a:buClr>
                <a:buSzPct val="75000"/>
              </a:pPr>
              <a:r>
                <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新商业行为：从“规避风险”到“承担经过计算的风险”</a:t>
              </a:r>
              <a:endPar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690000" y="342900"/>
            <a:ext cx="1764000" cy="491490"/>
            <a:chOff x="-4754" y="2024"/>
            <a:chExt cx="6638" cy="774"/>
          </a:xfrm>
        </p:grpSpPr>
        <p:sp>
          <p:nvSpPr>
            <p:cNvPr id="7" name="文本框 6"/>
            <p:cNvSpPr txBox="1"/>
            <p:nvPr/>
          </p:nvSpPr>
          <p:spPr>
            <a:xfrm>
              <a:off x="-4754" y="2024"/>
              <a:ext cx="6638" cy="664"/>
            </a:xfrm>
            <a:prstGeom prst="rect">
              <a:avLst/>
            </a:prstGeom>
            <a:solidFill>
              <a:srgbClr val="595959"/>
            </a:solidFill>
          </p:spPr>
          <p:txBody>
            <a:bodyPr wrap="square" lIns="107950" tIns="71755" rIns="107950" bIns="71755" rtlCol="0" anchor="ctr" anchorCtr="0">
              <a:spAutoFit/>
            </a:bodyPr>
            <a:lstStyle/>
            <a:p>
              <a:pPr algn="ctr"/>
              <a:r>
                <a:rPr lang="zh-CN" altLang="en-US" b="1" spc="200" dirty="0">
                  <a:solidFill>
                    <a:schemeClr val="bg1"/>
                  </a:solidFill>
                  <a:latin typeface="微软雅黑" panose="020B0503020204020204" pitchFamily="34" charset="-122"/>
                  <a:ea typeface="微软雅黑" panose="020B0503020204020204" pitchFamily="34" charset="-122"/>
                  <a:sym typeface="+mn-ea"/>
                </a:rPr>
                <a:t>风险评估流程</a:t>
              </a:r>
              <a:endParaRPr lang="en-US" altLang="zh-CN" b="1" spc="200" dirty="0">
                <a:solidFill>
                  <a:schemeClr val="bg1"/>
                </a:solidFill>
                <a:latin typeface="微软雅黑" panose="020B0503020204020204" pitchFamily="34" charset="-122"/>
                <a:ea typeface="微软雅黑" panose="020B0503020204020204" pitchFamily="34" charset="-122"/>
                <a:sym typeface="+mn-ea"/>
              </a:endParaRPr>
            </a:p>
          </p:txBody>
        </p:sp>
        <p:cxnSp>
          <p:nvCxnSpPr>
            <p:cNvPr id="13" name="直接连接符 12"/>
            <p:cNvCxnSpPr/>
            <p:nvPr/>
          </p:nvCxnSpPr>
          <p:spPr>
            <a:xfrm flipV="1">
              <a:off x="-4754" y="2798"/>
              <a:ext cx="6638"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1483704" y="1068722"/>
            <a:ext cx="6176593" cy="3861375"/>
            <a:chOff x="1795831" y="1202072"/>
            <a:chExt cx="6176593" cy="3861375"/>
          </a:xfrm>
        </p:grpSpPr>
        <p:sp>
          <p:nvSpPr>
            <p:cNvPr id="16" name="矩形 15"/>
            <p:cNvSpPr/>
            <p:nvPr/>
          </p:nvSpPr>
          <p:spPr>
            <a:xfrm>
              <a:off x="1795831" y="1202072"/>
              <a:ext cx="6176593" cy="584775"/>
            </a:xfrm>
            <a:prstGeom prst="rect">
              <a:avLst/>
            </a:prstGeom>
          </p:spPr>
          <p:txBody>
            <a:bodyPr wrap="square">
              <a:spAutoFit/>
            </a:bodyPr>
            <a:lstStyle/>
            <a:p>
              <a:pPr marL="0" lvl="1" algn="just">
                <a:buClr>
                  <a:srgbClr val="595959"/>
                </a:buClr>
                <a:buSzPct val="75000"/>
              </a:pPr>
              <a:r>
                <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根据安全管理系统的要求，各管理单位负责识别与其运行相关的危险。要评估与积极管理这些危险产生的风险。 </a:t>
              </a:r>
              <a:endPar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1795832" y="1786847"/>
              <a:ext cx="4562476" cy="3276600"/>
              <a:chOff x="1781174" y="2028825"/>
              <a:chExt cx="4562476" cy="3276600"/>
            </a:xfrm>
          </p:grpSpPr>
          <p:sp>
            <p:nvSpPr>
              <p:cNvPr id="5" name="矩形 4"/>
              <p:cNvSpPr/>
              <p:nvPr/>
            </p:nvSpPr>
            <p:spPr>
              <a:xfrm>
                <a:off x="1795832" y="2028825"/>
                <a:ext cx="4547818" cy="3276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781174" y="2033688"/>
                <a:ext cx="4505325" cy="338554"/>
              </a:xfrm>
              <a:prstGeom prst="rect">
                <a:avLst/>
              </a:prstGeom>
            </p:spPr>
            <p:txBody>
              <a:bodyPr wrap="square">
                <a:spAutoFit/>
              </a:bodyPr>
              <a:lstStyle/>
              <a:p>
                <a:pPr marL="0" lvl="1" algn="just">
                  <a:buClr>
                    <a:srgbClr val="595959"/>
                  </a:buClr>
                  <a:buSzPct val="75000"/>
                </a:pPr>
                <a:r>
                  <a:rPr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以下图表为风险评估 </a:t>
                </a:r>
                <a:r>
                  <a:rPr lang="en-US" altLang="zh-CN" sz="1600" b="1" spc="100" dirty="0">
                    <a:solidFill>
                      <a:schemeClr val="tx1">
                        <a:lumMod val="75000"/>
                        <a:lumOff val="25000"/>
                      </a:schemeClr>
                    </a:solidFill>
                    <a:latin typeface="微软雅黑" panose="020B0503020204020204" pitchFamily="34" charset="-122"/>
                    <a:ea typeface="微软雅黑" panose="020B0503020204020204" pitchFamily="34" charset="-122"/>
                  </a:rPr>
                  <a:t>(RA) </a:t>
                </a:r>
                <a:r>
                  <a:rPr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流程的简化版本。</a:t>
                </a:r>
                <a:endParaRPr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1862507" y="2372242"/>
                <a:ext cx="4423992" cy="2854971"/>
              </a:xfrm>
              <a:prstGeom prst="rect">
                <a:avLst/>
              </a:prstGeom>
            </p:spPr>
          </p:pic>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430000" y="523875"/>
            <a:ext cx="4284000" cy="491490"/>
            <a:chOff x="-4754" y="2024"/>
            <a:chExt cx="6638" cy="774"/>
          </a:xfrm>
        </p:grpSpPr>
        <p:sp>
          <p:nvSpPr>
            <p:cNvPr id="7" name="文本框 6"/>
            <p:cNvSpPr txBox="1"/>
            <p:nvPr/>
          </p:nvSpPr>
          <p:spPr>
            <a:xfrm>
              <a:off x="-4754" y="2024"/>
              <a:ext cx="6638" cy="664"/>
            </a:xfrm>
            <a:prstGeom prst="rect">
              <a:avLst/>
            </a:prstGeom>
            <a:solidFill>
              <a:srgbClr val="595959"/>
            </a:solidFill>
          </p:spPr>
          <p:txBody>
            <a:bodyPr wrap="square" lIns="107950" tIns="71755" rIns="107950" bIns="71755" rtlCol="0" anchor="ctr" anchorCtr="0">
              <a:spAutoFit/>
            </a:bodyPr>
            <a:lstStyle/>
            <a:p>
              <a:pPr algn="ctr"/>
              <a:r>
                <a:rPr lang="zh-CN" altLang="en-US" b="1" spc="200" dirty="0">
                  <a:solidFill>
                    <a:schemeClr val="bg1"/>
                  </a:solidFill>
                  <a:latin typeface="微软雅黑" panose="020B0503020204020204" pitchFamily="34" charset="-122"/>
                  <a:ea typeface="微软雅黑" panose="020B0503020204020204" pitchFamily="34" charset="-122"/>
                  <a:sym typeface="+mn-ea"/>
                </a:rPr>
                <a:t>稳步向前，承担（经过计算的）风险</a:t>
              </a:r>
              <a:endParaRPr lang="en-US" altLang="zh-CN" b="1" spc="200" dirty="0">
                <a:solidFill>
                  <a:schemeClr val="bg1"/>
                </a:solidFill>
                <a:latin typeface="微软雅黑" panose="020B0503020204020204" pitchFamily="34" charset="-122"/>
                <a:ea typeface="微软雅黑" panose="020B0503020204020204" pitchFamily="34" charset="-122"/>
                <a:sym typeface="+mn-ea"/>
              </a:endParaRPr>
            </a:p>
          </p:txBody>
        </p:sp>
        <p:cxnSp>
          <p:nvCxnSpPr>
            <p:cNvPr id="13" name="直接连接符 12"/>
            <p:cNvCxnSpPr/>
            <p:nvPr/>
          </p:nvCxnSpPr>
          <p:spPr>
            <a:xfrm flipV="1">
              <a:off x="-4754" y="2798"/>
              <a:ext cx="6638"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1395067" y="1517470"/>
            <a:ext cx="6353866" cy="3112295"/>
            <a:chOff x="1415215" y="1526995"/>
            <a:chExt cx="6353866" cy="3112295"/>
          </a:xfrm>
        </p:grpSpPr>
        <p:grpSp>
          <p:nvGrpSpPr>
            <p:cNvPr id="2" name="组合 1"/>
            <p:cNvGrpSpPr/>
            <p:nvPr/>
          </p:nvGrpSpPr>
          <p:grpSpPr>
            <a:xfrm>
              <a:off x="3012080" y="1526995"/>
              <a:ext cx="3112293" cy="3112295"/>
              <a:chOff x="3012080" y="1526995"/>
              <a:chExt cx="3112293" cy="3112295"/>
            </a:xfrm>
          </p:grpSpPr>
          <p:sp>
            <p:nvSpPr>
              <p:cNvPr id="11" name="Freeform 9"/>
              <p:cNvSpPr/>
              <p:nvPr/>
            </p:nvSpPr>
            <p:spPr bwMode="auto">
              <a:xfrm>
                <a:off x="4580132" y="1526995"/>
                <a:ext cx="1544241" cy="1544241"/>
              </a:xfrm>
              <a:custGeom>
                <a:avLst/>
                <a:gdLst>
                  <a:gd name="T0" fmla="*/ 0 w 475"/>
                  <a:gd name="T1" fmla="*/ 0 h 475"/>
                  <a:gd name="T2" fmla="*/ 0 w 475"/>
                  <a:gd name="T3" fmla="*/ 213 h 475"/>
                  <a:gd name="T4" fmla="*/ 6 w 475"/>
                  <a:gd name="T5" fmla="*/ 226 h 475"/>
                  <a:gd name="T6" fmla="*/ 248 w 475"/>
                  <a:gd name="T7" fmla="*/ 469 h 475"/>
                  <a:gd name="T8" fmla="*/ 262 w 475"/>
                  <a:gd name="T9" fmla="*/ 475 h 475"/>
                  <a:gd name="T10" fmla="*/ 262 w 475"/>
                  <a:gd name="T11" fmla="*/ 475 h 475"/>
                  <a:gd name="T12" fmla="*/ 475 w 475"/>
                  <a:gd name="T13" fmla="*/ 475 h 475"/>
                  <a:gd name="T14" fmla="*/ 0 w 475"/>
                  <a:gd name="T15" fmla="*/ 0 h 4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5" h="475">
                    <a:moveTo>
                      <a:pt x="0" y="0"/>
                    </a:moveTo>
                    <a:cubicBezTo>
                      <a:pt x="0" y="213"/>
                      <a:pt x="0" y="213"/>
                      <a:pt x="0" y="213"/>
                    </a:cubicBezTo>
                    <a:cubicBezTo>
                      <a:pt x="0" y="218"/>
                      <a:pt x="2" y="223"/>
                      <a:pt x="6" y="226"/>
                    </a:cubicBezTo>
                    <a:cubicBezTo>
                      <a:pt x="248" y="469"/>
                      <a:pt x="248" y="469"/>
                      <a:pt x="248" y="469"/>
                    </a:cubicBezTo>
                    <a:cubicBezTo>
                      <a:pt x="251" y="473"/>
                      <a:pt x="256" y="475"/>
                      <a:pt x="262" y="475"/>
                    </a:cubicBezTo>
                    <a:cubicBezTo>
                      <a:pt x="262" y="475"/>
                      <a:pt x="262" y="475"/>
                      <a:pt x="262" y="475"/>
                    </a:cubicBezTo>
                    <a:cubicBezTo>
                      <a:pt x="475" y="475"/>
                      <a:pt x="475" y="475"/>
                      <a:pt x="475" y="475"/>
                    </a:cubicBezTo>
                    <a:lnTo>
                      <a:pt x="0" y="0"/>
                    </a:lnTo>
                    <a:close/>
                  </a:path>
                </a:pathLst>
              </a:custGeom>
              <a:solidFill>
                <a:srgbClr val="FFC000"/>
              </a:solidFill>
              <a:ln>
                <a:noFill/>
              </a:ln>
            </p:spPr>
            <p:txBody>
              <a:bodyPr vert="horz" wrap="square" lIns="68580" tIns="34290" rIns="68580" bIns="34290"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12" name="Freeform 16"/>
              <p:cNvSpPr/>
              <p:nvPr/>
            </p:nvSpPr>
            <p:spPr bwMode="auto">
              <a:xfrm>
                <a:off x="3012080" y="1526995"/>
                <a:ext cx="1547813" cy="1544241"/>
              </a:xfrm>
              <a:custGeom>
                <a:avLst/>
                <a:gdLst>
                  <a:gd name="T0" fmla="*/ 476 w 476"/>
                  <a:gd name="T1" fmla="*/ 0 h 475"/>
                  <a:gd name="T2" fmla="*/ 476 w 476"/>
                  <a:gd name="T3" fmla="*/ 213 h 475"/>
                  <a:gd name="T4" fmla="*/ 470 w 476"/>
                  <a:gd name="T5" fmla="*/ 226 h 475"/>
                  <a:gd name="T6" fmla="*/ 228 w 476"/>
                  <a:gd name="T7" fmla="*/ 469 h 475"/>
                  <a:gd name="T8" fmla="*/ 214 w 476"/>
                  <a:gd name="T9" fmla="*/ 475 h 475"/>
                  <a:gd name="T10" fmla="*/ 214 w 476"/>
                  <a:gd name="T11" fmla="*/ 475 h 475"/>
                  <a:gd name="T12" fmla="*/ 0 w 476"/>
                  <a:gd name="T13" fmla="*/ 475 h 475"/>
                  <a:gd name="T14" fmla="*/ 476 w 476"/>
                  <a:gd name="T15" fmla="*/ 0 h 4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6" h="475">
                    <a:moveTo>
                      <a:pt x="476" y="0"/>
                    </a:moveTo>
                    <a:cubicBezTo>
                      <a:pt x="476" y="213"/>
                      <a:pt x="476" y="213"/>
                      <a:pt x="476" y="213"/>
                    </a:cubicBezTo>
                    <a:cubicBezTo>
                      <a:pt x="476" y="218"/>
                      <a:pt x="473" y="223"/>
                      <a:pt x="470" y="226"/>
                    </a:cubicBezTo>
                    <a:cubicBezTo>
                      <a:pt x="228" y="469"/>
                      <a:pt x="228" y="469"/>
                      <a:pt x="228" y="469"/>
                    </a:cubicBezTo>
                    <a:cubicBezTo>
                      <a:pt x="224" y="473"/>
                      <a:pt x="219" y="475"/>
                      <a:pt x="214" y="475"/>
                    </a:cubicBezTo>
                    <a:cubicBezTo>
                      <a:pt x="214" y="475"/>
                      <a:pt x="214" y="475"/>
                      <a:pt x="214" y="475"/>
                    </a:cubicBezTo>
                    <a:cubicBezTo>
                      <a:pt x="0" y="475"/>
                      <a:pt x="0" y="475"/>
                      <a:pt x="0" y="475"/>
                    </a:cubicBezTo>
                    <a:lnTo>
                      <a:pt x="476" y="0"/>
                    </a:lnTo>
                    <a:close/>
                  </a:path>
                </a:pathLst>
              </a:custGeom>
              <a:solidFill>
                <a:srgbClr val="FFC000"/>
              </a:solidFill>
              <a:ln>
                <a:noFill/>
              </a:ln>
            </p:spPr>
            <p:txBody>
              <a:bodyPr vert="horz" wrap="square" lIns="68580" tIns="34290" rIns="68580" bIns="34290"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14" name="Freeform 17"/>
              <p:cNvSpPr/>
              <p:nvPr/>
            </p:nvSpPr>
            <p:spPr bwMode="auto">
              <a:xfrm>
                <a:off x="3552623" y="2060395"/>
                <a:ext cx="988219" cy="991791"/>
              </a:xfrm>
              <a:custGeom>
                <a:avLst/>
                <a:gdLst>
                  <a:gd name="T0" fmla="*/ 65 w 304"/>
                  <a:gd name="T1" fmla="*/ 285 h 305"/>
                  <a:gd name="T2" fmla="*/ 0 w 304"/>
                  <a:gd name="T3" fmla="*/ 0 h 305"/>
                  <a:gd name="T4" fmla="*/ 283 w 304"/>
                  <a:gd name="T5" fmla="*/ 66 h 305"/>
                  <a:gd name="T6" fmla="*/ 291 w 304"/>
                  <a:gd name="T7" fmla="*/ 68 h 305"/>
                  <a:gd name="T8" fmla="*/ 304 w 304"/>
                  <a:gd name="T9" fmla="*/ 62 h 305"/>
                  <a:gd name="T10" fmla="*/ 62 w 304"/>
                  <a:gd name="T11" fmla="*/ 305 h 305"/>
                  <a:gd name="T12" fmla="*/ 66 w 304"/>
                  <a:gd name="T13" fmla="*/ 292 h 305"/>
                  <a:gd name="T14" fmla="*/ 65 w 304"/>
                  <a:gd name="T15" fmla="*/ 285 h 3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4" h="305">
                    <a:moveTo>
                      <a:pt x="65" y="285"/>
                    </a:moveTo>
                    <a:cubicBezTo>
                      <a:pt x="0" y="0"/>
                      <a:pt x="0" y="0"/>
                      <a:pt x="0" y="0"/>
                    </a:cubicBezTo>
                    <a:cubicBezTo>
                      <a:pt x="283" y="66"/>
                      <a:pt x="283" y="66"/>
                      <a:pt x="283" y="66"/>
                    </a:cubicBezTo>
                    <a:cubicBezTo>
                      <a:pt x="283" y="66"/>
                      <a:pt x="288" y="68"/>
                      <a:pt x="291" y="68"/>
                    </a:cubicBezTo>
                    <a:cubicBezTo>
                      <a:pt x="296" y="68"/>
                      <a:pt x="301" y="66"/>
                      <a:pt x="304" y="62"/>
                    </a:cubicBezTo>
                    <a:cubicBezTo>
                      <a:pt x="62" y="305"/>
                      <a:pt x="62" y="305"/>
                      <a:pt x="62" y="305"/>
                    </a:cubicBezTo>
                    <a:cubicBezTo>
                      <a:pt x="65" y="301"/>
                      <a:pt x="66" y="297"/>
                      <a:pt x="66" y="292"/>
                    </a:cubicBezTo>
                    <a:cubicBezTo>
                      <a:pt x="66" y="290"/>
                      <a:pt x="65" y="285"/>
                      <a:pt x="65" y="285"/>
                    </a:cubicBezTo>
                    <a:close/>
                  </a:path>
                </a:pathLst>
              </a:custGeom>
              <a:solidFill>
                <a:srgbClr val="595959"/>
              </a:solidFill>
              <a:ln>
                <a:noFill/>
              </a:ln>
            </p:spPr>
            <p:txBody>
              <a:bodyPr vert="horz" wrap="square" lIns="68580" tIns="34290" rIns="68580" bIns="34290"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15" name="Freeform 23"/>
              <p:cNvSpPr/>
              <p:nvPr/>
            </p:nvSpPr>
            <p:spPr bwMode="auto">
              <a:xfrm>
                <a:off x="4580132" y="3091477"/>
                <a:ext cx="1544241" cy="1547813"/>
              </a:xfrm>
              <a:custGeom>
                <a:avLst/>
                <a:gdLst>
                  <a:gd name="T0" fmla="*/ 0 w 475"/>
                  <a:gd name="T1" fmla="*/ 476 h 476"/>
                  <a:gd name="T2" fmla="*/ 0 w 475"/>
                  <a:gd name="T3" fmla="*/ 263 h 476"/>
                  <a:gd name="T4" fmla="*/ 6 w 475"/>
                  <a:gd name="T5" fmla="*/ 249 h 476"/>
                  <a:gd name="T6" fmla="*/ 248 w 475"/>
                  <a:gd name="T7" fmla="*/ 7 h 476"/>
                  <a:gd name="T8" fmla="*/ 262 w 475"/>
                  <a:gd name="T9" fmla="*/ 0 h 476"/>
                  <a:gd name="T10" fmla="*/ 262 w 475"/>
                  <a:gd name="T11" fmla="*/ 0 h 476"/>
                  <a:gd name="T12" fmla="*/ 475 w 475"/>
                  <a:gd name="T13" fmla="*/ 0 h 476"/>
                  <a:gd name="T14" fmla="*/ 0 w 475"/>
                  <a:gd name="T15" fmla="*/ 476 h 4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5" h="476">
                    <a:moveTo>
                      <a:pt x="0" y="476"/>
                    </a:moveTo>
                    <a:cubicBezTo>
                      <a:pt x="0" y="263"/>
                      <a:pt x="0" y="263"/>
                      <a:pt x="0" y="263"/>
                    </a:cubicBezTo>
                    <a:cubicBezTo>
                      <a:pt x="0" y="258"/>
                      <a:pt x="2" y="253"/>
                      <a:pt x="6" y="249"/>
                    </a:cubicBezTo>
                    <a:cubicBezTo>
                      <a:pt x="248" y="7"/>
                      <a:pt x="248" y="7"/>
                      <a:pt x="248" y="7"/>
                    </a:cubicBezTo>
                    <a:cubicBezTo>
                      <a:pt x="251" y="3"/>
                      <a:pt x="256" y="0"/>
                      <a:pt x="262" y="0"/>
                    </a:cubicBezTo>
                    <a:cubicBezTo>
                      <a:pt x="262" y="0"/>
                      <a:pt x="262" y="0"/>
                      <a:pt x="262" y="0"/>
                    </a:cubicBezTo>
                    <a:cubicBezTo>
                      <a:pt x="475" y="0"/>
                      <a:pt x="475" y="0"/>
                      <a:pt x="475" y="0"/>
                    </a:cubicBezTo>
                    <a:lnTo>
                      <a:pt x="0" y="476"/>
                    </a:lnTo>
                    <a:close/>
                  </a:path>
                </a:pathLst>
              </a:custGeom>
              <a:solidFill>
                <a:srgbClr val="FFC000"/>
              </a:solidFill>
              <a:ln>
                <a:noFill/>
              </a:ln>
            </p:spPr>
            <p:txBody>
              <a:bodyPr vert="horz" wrap="square" lIns="68580" tIns="34290" rIns="68580" bIns="34290"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17" name="Freeform 24"/>
              <p:cNvSpPr/>
              <p:nvPr/>
            </p:nvSpPr>
            <p:spPr bwMode="auto">
              <a:xfrm>
                <a:off x="4599182" y="3114098"/>
                <a:ext cx="989410" cy="991791"/>
              </a:xfrm>
              <a:custGeom>
                <a:avLst/>
                <a:gdLst>
                  <a:gd name="T0" fmla="*/ 239 w 304"/>
                  <a:gd name="T1" fmla="*/ 20 h 305"/>
                  <a:gd name="T2" fmla="*/ 304 w 304"/>
                  <a:gd name="T3" fmla="*/ 305 h 305"/>
                  <a:gd name="T4" fmla="*/ 20 w 304"/>
                  <a:gd name="T5" fmla="*/ 238 h 305"/>
                  <a:gd name="T6" fmla="*/ 13 w 304"/>
                  <a:gd name="T7" fmla="*/ 237 h 305"/>
                  <a:gd name="T8" fmla="*/ 0 w 304"/>
                  <a:gd name="T9" fmla="*/ 242 h 305"/>
                  <a:gd name="T10" fmla="*/ 242 w 304"/>
                  <a:gd name="T11" fmla="*/ 0 h 305"/>
                  <a:gd name="T12" fmla="*/ 237 w 304"/>
                  <a:gd name="T13" fmla="*/ 12 h 305"/>
                  <a:gd name="T14" fmla="*/ 239 w 304"/>
                  <a:gd name="T15" fmla="*/ 20 h 3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4" h="305">
                    <a:moveTo>
                      <a:pt x="239" y="20"/>
                    </a:moveTo>
                    <a:cubicBezTo>
                      <a:pt x="304" y="305"/>
                      <a:pt x="304" y="305"/>
                      <a:pt x="304" y="305"/>
                    </a:cubicBezTo>
                    <a:cubicBezTo>
                      <a:pt x="20" y="238"/>
                      <a:pt x="20" y="238"/>
                      <a:pt x="20" y="238"/>
                    </a:cubicBezTo>
                    <a:cubicBezTo>
                      <a:pt x="20" y="238"/>
                      <a:pt x="15" y="237"/>
                      <a:pt x="13" y="237"/>
                    </a:cubicBezTo>
                    <a:cubicBezTo>
                      <a:pt x="8" y="237"/>
                      <a:pt x="3" y="239"/>
                      <a:pt x="0" y="242"/>
                    </a:cubicBezTo>
                    <a:cubicBezTo>
                      <a:pt x="242" y="0"/>
                      <a:pt x="242" y="0"/>
                      <a:pt x="242" y="0"/>
                    </a:cubicBezTo>
                    <a:cubicBezTo>
                      <a:pt x="239" y="3"/>
                      <a:pt x="237" y="7"/>
                      <a:pt x="237" y="12"/>
                    </a:cubicBezTo>
                    <a:cubicBezTo>
                      <a:pt x="237" y="15"/>
                      <a:pt x="239" y="20"/>
                      <a:pt x="239" y="20"/>
                    </a:cubicBezTo>
                    <a:close/>
                  </a:path>
                </a:pathLst>
              </a:custGeom>
              <a:solidFill>
                <a:srgbClr val="595959"/>
              </a:solidFill>
              <a:ln>
                <a:noFill/>
              </a:ln>
            </p:spPr>
            <p:txBody>
              <a:bodyPr vert="horz" wrap="square" lIns="68580" tIns="34290" rIns="68580" bIns="34290"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19" name="Freeform 30"/>
              <p:cNvSpPr/>
              <p:nvPr/>
            </p:nvSpPr>
            <p:spPr bwMode="auto">
              <a:xfrm>
                <a:off x="3012080" y="3091477"/>
                <a:ext cx="1547813" cy="1547813"/>
              </a:xfrm>
              <a:custGeom>
                <a:avLst/>
                <a:gdLst>
                  <a:gd name="T0" fmla="*/ 476 w 476"/>
                  <a:gd name="T1" fmla="*/ 476 h 476"/>
                  <a:gd name="T2" fmla="*/ 476 w 476"/>
                  <a:gd name="T3" fmla="*/ 263 h 476"/>
                  <a:gd name="T4" fmla="*/ 470 w 476"/>
                  <a:gd name="T5" fmla="*/ 249 h 476"/>
                  <a:gd name="T6" fmla="*/ 228 w 476"/>
                  <a:gd name="T7" fmla="*/ 7 h 476"/>
                  <a:gd name="T8" fmla="*/ 214 w 476"/>
                  <a:gd name="T9" fmla="*/ 0 h 476"/>
                  <a:gd name="T10" fmla="*/ 214 w 476"/>
                  <a:gd name="T11" fmla="*/ 0 h 476"/>
                  <a:gd name="T12" fmla="*/ 0 w 476"/>
                  <a:gd name="T13" fmla="*/ 0 h 476"/>
                  <a:gd name="T14" fmla="*/ 476 w 476"/>
                  <a:gd name="T15" fmla="*/ 476 h 4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6" h="476">
                    <a:moveTo>
                      <a:pt x="476" y="476"/>
                    </a:moveTo>
                    <a:cubicBezTo>
                      <a:pt x="476" y="263"/>
                      <a:pt x="476" y="263"/>
                      <a:pt x="476" y="263"/>
                    </a:cubicBezTo>
                    <a:cubicBezTo>
                      <a:pt x="476" y="258"/>
                      <a:pt x="473" y="253"/>
                      <a:pt x="470" y="249"/>
                    </a:cubicBezTo>
                    <a:cubicBezTo>
                      <a:pt x="228" y="7"/>
                      <a:pt x="228" y="7"/>
                      <a:pt x="228" y="7"/>
                    </a:cubicBezTo>
                    <a:cubicBezTo>
                      <a:pt x="224" y="3"/>
                      <a:pt x="219" y="0"/>
                      <a:pt x="214" y="0"/>
                    </a:cubicBezTo>
                    <a:cubicBezTo>
                      <a:pt x="214" y="0"/>
                      <a:pt x="214" y="0"/>
                      <a:pt x="214" y="0"/>
                    </a:cubicBezTo>
                    <a:cubicBezTo>
                      <a:pt x="0" y="0"/>
                      <a:pt x="0" y="0"/>
                      <a:pt x="0" y="0"/>
                    </a:cubicBezTo>
                    <a:lnTo>
                      <a:pt x="476" y="476"/>
                    </a:lnTo>
                    <a:close/>
                  </a:path>
                </a:pathLst>
              </a:custGeom>
              <a:solidFill>
                <a:srgbClr val="FFC000"/>
              </a:solidFill>
              <a:ln>
                <a:noFill/>
              </a:ln>
            </p:spPr>
            <p:txBody>
              <a:bodyPr vert="horz" wrap="square" lIns="68580" tIns="34290" rIns="68580" bIns="34290"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20" name="Freeform 31"/>
              <p:cNvSpPr/>
              <p:nvPr/>
            </p:nvSpPr>
            <p:spPr bwMode="auto">
              <a:xfrm>
                <a:off x="3552623" y="3114098"/>
                <a:ext cx="988219" cy="991791"/>
              </a:xfrm>
              <a:custGeom>
                <a:avLst/>
                <a:gdLst>
                  <a:gd name="T0" fmla="*/ 65 w 304"/>
                  <a:gd name="T1" fmla="*/ 20 h 305"/>
                  <a:gd name="T2" fmla="*/ 0 w 304"/>
                  <a:gd name="T3" fmla="*/ 305 h 305"/>
                  <a:gd name="T4" fmla="*/ 283 w 304"/>
                  <a:gd name="T5" fmla="*/ 238 h 305"/>
                  <a:gd name="T6" fmla="*/ 291 w 304"/>
                  <a:gd name="T7" fmla="*/ 237 h 305"/>
                  <a:gd name="T8" fmla="*/ 304 w 304"/>
                  <a:gd name="T9" fmla="*/ 242 h 305"/>
                  <a:gd name="T10" fmla="*/ 62 w 304"/>
                  <a:gd name="T11" fmla="*/ 0 h 305"/>
                  <a:gd name="T12" fmla="*/ 66 w 304"/>
                  <a:gd name="T13" fmla="*/ 12 h 305"/>
                  <a:gd name="T14" fmla="*/ 65 w 304"/>
                  <a:gd name="T15" fmla="*/ 20 h 3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4" h="305">
                    <a:moveTo>
                      <a:pt x="65" y="20"/>
                    </a:moveTo>
                    <a:cubicBezTo>
                      <a:pt x="0" y="305"/>
                      <a:pt x="0" y="305"/>
                      <a:pt x="0" y="305"/>
                    </a:cubicBezTo>
                    <a:cubicBezTo>
                      <a:pt x="283" y="238"/>
                      <a:pt x="283" y="238"/>
                      <a:pt x="283" y="238"/>
                    </a:cubicBezTo>
                    <a:cubicBezTo>
                      <a:pt x="283" y="238"/>
                      <a:pt x="288" y="237"/>
                      <a:pt x="291" y="237"/>
                    </a:cubicBezTo>
                    <a:cubicBezTo>
                      <a:pt x="296" y="237"/>
                      <a:pt x="301" y="239"/>
                      <a:pt x="304" y="242"/>
                    </a:cubicBezTo>
                    <a:cubicBezTo>
                      <a:pt x="62" y="0"/>
                      <a:pt x="62" y="0"/>
                      <a:pt x="62" y="0"/>
                    </a:cubicBezTo>
                    <a:cubicBezTo>
                      <a:pt x="65" y="3"/>
                      <a:pt x="66" y="7"/>
                      <a:pt x="66" y="12"/>
                    </a:cubicBezTo>
                    <a:cubicBezTo>
                      <a:pt x="66" y="15"/>
                      <a:pt x="65" y="20"/>
                      <a:pt x="65" y="20"/>
                    </a:cubicBezTo>
                    <a:close/>
                  </a:path>
                </a:pathLst>
              </a:custGeom>
              <a:solidFill>
                <a:srgbClr val="595959"/>
              </a:solidFill>
              <a:ln>
                <a:noFill/>
              </a:ln>
            </p:spPr>
            <p:txBody>
              <a:bodyPr vert="horz" wrap="square" lIns="68580" tIns="34290" rIns="68580" bIns="34290"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21" name="Line 5"/>
              <p:cNvSpPr>
                <a:spLocks noChangeShapeType="1"/>
              </p:cNvSpPr>
              <p:nvPr/>
            </p:nvSpPr>
            <p:spPr bwMode="auto">
              <a:xfrm>
                <a:off x="4664667" y="227470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22" name="Line 6"/>
              <p:cNvSpPr>
                <a:spLocks noChangeShapeType="1"/>
              </p:cNvSpPr>
              <p:nvPr/>
            </p:nvSpPr>
            <p:spPr bwMode="auto">
              <a:xfrm>
                <a:off x="4664667" y="2274708"/>
                <a:ext cx="0" cy="0"/>
              </a:xfrm>
              <a:prstGeom prst="line">
                <a:avLst/>
              </a:prstGeom>
              <a:noFill/>
              <a:ln w="17463" cap="flat">
                <a:solidFill>
                  <a:srgbClr val="AD0003"/>
                </a:solidFill>
                <a:prstDash val="solid"/>
                <a:miter lim="800000"/>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23" name="Freeform 10"/>
              <p:cNvSpPr/>
              <p:nvPr/>
            </p:nvSpPr>
            <p:spPr bwMode="auto">
              <a:xfrm>
                <a:off x="4599182" y="2060395"/>
                <a:ext cx="989410" cy="991791"/>
              </a:xfrm>
              <a:custGeom>
                <a:avLst/>
                <a:gdLst>
                  <a:gd name="T0" fmla="*/ 239 w 304"/>
                  <a:gd name="T1" fmla="*/ 285 h 305"/>
                  <a:gd name="T2" fmla="*/ 304 w 304"/>
                  <a:gd name="T3" fmla="*/ 0 h 305"/>
                  <a:gd name="T4" fmla="*/ 20 w 304"/>
                  <a:gd name="T5" fmla="*/ 66 h 305"/>
                  <a:gd name="T6" fmla="*/ 13 w 304"/>
                  <a:gd name="T7" fmla="*/ 68 h 305"/>
                  <a:gd name="T8" fmla="*/ 0 w 304"/>
                  <a:gd name="T9" fmla="*/ 62 h 305"/>
                  <a:gd name="T10" fmla="*/ 242 w 304"/>
                  <a:gd name="T11" fmla="*/ 305 h 305"/>
                  <a:gd name="T12" fmla="*/ 237 w 304"/>
                  <a:gd name="T13" fmla="*/ 292 h 305"/>
                  <a:gd name="T14" fmla="*/ 239 w 304"/>
                  <a:gd name="T15" fmla="*/ 285 h 3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4" h="305">
                    <a:moveTo>
                      <a:pt x="239" y="285"/>
                    </a:moveTo>
                    <a:cubicBezTo>
                      <a:pt x="304" y="0"/>
                      <a:pt x="304" y="0"/>
                      <a:pt x="304" y="0"/>
                    </a:cubicBezTo>
                    <a:cubicBezTo>
                      <a:pt x="20" y="66"/>
                      <a:pt x="20" y="66"/>
                      <a:pt x="20" y="66"/>
                    </a:cubicBezTo>
                    <a:cubicBezTo>
                      <a:pt x="20" y="66"/>
                      <a:pt x="15" y="68"/>
                      <a:pt x="13" y="68"/>
                    </a:cubicBezTo>
                    <a:cubicBezTo>
                      <a:pt x="8" y="68"/>
                      <a:pt x="3" y="66"/>
                      <a:pt x="0" y="62"/>
                    </a:cubicBezTo>
                    <a:cubicBezTo>
                      <a:pt x="242" y="305"/>
                      <a:pt x="242" y="305"/>
                      <a:pt x="242" y="305"/>
                    </a:cubicBezTo>
                    <a:cubicBezTo>
                      <a:pt x="239" y="301"/>
                      <a:pt x="237" y="297"/>
                      <a:pt x="237" y="292"/>
                    </a:cubicBezTo>
                    <a:cubicBezTo>
                      <a:pt x="237" y="290"/>
                      <a:pt x="239" y="285"/>
                      <a:pt x="239" y="285"/>
                    </a:cubicBezTo>
                    <a:close/>
                  </a:path>
                </a:pathLst>
              </a:custGeom>
              <a:solidFill>
                <a:srgbClr val="595959"/>
              </a:solidFill>
              <a:ln>
                <a:noFill/>
              </a:ln>
            </p:spPr>
            <p:txBody>
              <a:bodyPr vert="horz" wrap="square" lIns="68580" tIns="34290" rIns="68580" bIns="34290"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24" name="Freeform 11"/>
              <p:cNvSpPr/>
              <p:nvPr/>
            </p:nvSpPr>
            <p:spPr bwMode="auto">
              <a:xfrm>
                <a:off x="4595611" y="2258039"/>
                <a:ext cx="0" cy="3572"/>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1"/>
                      <a:pt x="0" y="1"/>
                      <a:pt x="0" y="0"/>
                    </a:cubicBezTo>
                    <a:close/>
                  </a:path>
                </a:pathLst>
              </a:custGeom>
              <a:solidFill>
                <a:srgbClr val="807F8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25" name="Line 12"/>
              <p:cNvSpPr>
                <a:spLocks noChangeShapeType="1"/>
              </p:cNvSpPr>
              <p:nvPr/>
            </p:nvSpPr>
            <p:spPr bwMode="auto">
              <a:xfrm>
                <a:off x="4472976" y="227470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26" name="Line 13"/>
              <p:cNvSpPr>
                <a:spLocks noChangeShapeType="1"/>
              </p:cNvSpPr>
              <p:nvPr/>
            </p:nvSpPr>
            <p:spPr bwMode="auto">
              <a:xfrm>
                <a:off x="4472976" y="2274708"/>
                <a:ext cx="0" cy="0"/>
              </a:xfrm>
              <a:prstGeom prst="line">
                <a:avLst/>
              </a:prstGeom>
              <a:noFill/>
              <a:ln w="17463" cap="flat">
                <a:solidFill>
                  <a:srgbClr val="AD0003"/>
                </a:solidFill>
                <a:prstDash val="solid"/>
                <a:miter lim="800000"/>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27" name="Line 14"/>
              <p:cNvSpPr>
                <a:spLocks noChangeShapeType="1"/>
              </p:cNvSpPr>
              <p:nvPr/>
            </p:nvSpPr>
            <p:spPr bwMode="auto">
              <a:xfrm>
                <a:off x="3763364" y="298670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28" name="Line 15"/>
              <p:cNvSpPr>
                <a:spLocks noChangeShapeType="1"/>
              </p:cNvSpPr>
              <p:nvPr/>
            </p:nvSpPr>
            <p:spPr bwMode="auto">
              <a:xfrm>
                <a:off x="3763364" y="2986702"/>
                <a:ext cx="0" cy="0"/>
              </a:xfrm>
              <a:prstGeom prst="line">
                <a:avLst/>
              </a:prstGeom>
              <a:noFill/>
              <a:ln w="17463" cap="flat">
                <a:solidFill>
                  <a:srgbClr val="AD0003"/>
                </a:solidFill>
                <a:prstDash val="solid"/>
                <a:miter lim="800000"/>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29" name="Freeform 18"/>
              <p:cNvSpPr/>
              <p:nvPr/>
            </p:nvSpPr>
            <p:spPr bwMode="auto">
              <a:xfrm>
                <a:off x="4540842" y="2258039"/>
                <a:ext cx="3572" cy="3572"/>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0" y="1"/>
                      <a:pt x="0" y="1"/>
                      <a:pt x="0" y="1"/>
                    </a:cubicBezTo>
                    <a:cubicBezTo>
                      <a:pt x="0" y="1"/>
                      <a:pt x="1" y="1"/>
                      <a:pt x="1" y="0"/>
                    </a:cubicBezTo>
                    <a:close/>
                  </a:path>
                </a:pathLst>
              </a:custGeom>
              <a:solidFill>
                <a:srgbClr val="807F8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30" name="Line 19"/>
              <p:cNvSpPr>
                <a:spLocks noChangeShapeType="1"/>
              </p:cNvSpPr>
              <p:nvPr/>
            </p:nvSpPr>
            <p:spPr bwMode="auto">
              <a:xfrm>
                <a:off x="4664667" y="350105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31" name="Line 20"/>
              <p:cNvSpPr>
                <a:spLocks noChangeShapeType="1"/>
              </p:cNvSpPr>
              <p:nvPr/>
            </p:nvSpPr>
            <p:spPr bwMode="auto">
              <a:xfrm>
                <a:off x="4664667" y="3501052"/>
                <a:ext cx="0" cy="0"/>
              </a:xfrm>
              <a:prstGeom prst="line">
                <a:avLst/>
              </a:prstGeom>
              <a:noFill/>
              <a:ln w="17463" cap="flat">
                <a:solidFill>
                  <a:srgbClr val="AD0003"/>
                </a:solidFill>
                <a:prstDash val="solid"/>
                <a:miter lim="800000"/>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32" name="Freeform 25"/>
              <p:cNvSpPr/>
              <p:nvPr/>
            </p:nvSpPr>
            <p:spPr bwMode="auto">
              <a:xfrm>
                <a:off x="4595611" y="390467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807F8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33" name="Line 26"/>
              <p:cNvSpPr>
                <a:spLocks noChangeShapeType="1"/>
              </p:cNvSpPr>
              <p:nvPr/>
            </p:nvSpPr>
            <p:spPr bwMode="auto">
              <a:xfrm>
                <a:off x="4472976" y="350105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34" name="Line 27"/>
              <p:cNvSpPr>
                <a:spLocks noChangeShapeType="1"/>
              </p:cNvSpPr>
              <p:nvPr/>
            </p:nvSpPr>
            <p:spPr bwMode="auto">
              <a:xfrm>
                <a:off x="4472976" y="3501052"/>
                <a:ext cx="0" cy="0"/>
              </a:xfrm>
              <a:prstGeom prst="line">
                <a:avLst/>
              </a:prstGeom>
              <a:noFill/>
              <a:ln w="17463" cap="flat">
                <a:solidFill>
                  <a:srgbClr val="AD0003"/>
                </a:solidFill>
                <a:prstDash val="solid"/>
                <a:miter lim="800000"/>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35" name="Line 28"/>
              <p:cNvSpPr>
                <a:spLocks noChangeShapeType="1"/>
              </p:cNvSpPr>
              <p:nvPr/>
            </p:nvSpPr>
            <p:spPr bwMode="auto">
              <a:xfrm>
                <a:off x="3763364" y="278905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36" name="Line 29"/>
              <p:cNvSpPr>
                <a:spLocks noChangeShapeType="1"/>
              </p:cNvSpPr>
              <p:nvPr/>
            </p:nvSpPr>
            <p:spPr bwMode="auto">
              <a:xfrm>
                <a:off x="3763364" y="2789058"/>
                <a:ext cx="0" cy="0"/>
              </a:xfrm>
              <a:prstGeom prst="line">
                <a:avLst/>
              </a:prstGeom>
              <a:noFill/>
              <a:ln w="17463" cap="flat">
                <a:solidFill>
                  <a:srgbClr val="AD0003"/>
                </a:solidFill>
                <a:prstDash val="solid"/>
                <a:miter lim="800000"/>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sp>
            <p:nvSpPr>
              <p:cNvPr id="37" name="Freeform 32"/>
              <p:cNvSpPr/>
              <p:nvPr/>
            </p:nvSpPr>
            <p:spPr bwMode="auto">
              <a:xfrm>
                <a:off x="4540842" y="3904673"/>
                <a:ext cx="357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cubicBezTo>
                      <a:pt x="0" y="0"/>
                      <a:pt x="1" y="0"/>
                      <a:pt x="1" y="0"/>
                    </a:cubicBezTo>
                    <a:close/>
                  </a:path>
                </a:pathLst>
              </a:custGeom>
              <a:solidFill>
                <a:srgbClr val="807F8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Arial" panose="020B0604020202020204"/>
                  <a:ea typeface="微软雅黑" panose="020B0503020204020204" pitchFamily="34" charset="-122"/>
                  <a:sym typeface="Arial" panose="020B0604020202020204"/>
                </a:endParaRPr>
              </a:p>
            </p:txBody>
          </p:sp>
        </p:grpSp>
        <p:sp>
          <p:nvSpPr>
            <p:cNvPr id="50" name="矩形 49"/>
            <p:cNvSpPr/>
            <p:nvPr/>
          </p:nvSpPr>
          <p:spPr>
            <a:xfrm>
              <a:off x="3794320" y="2667644"/>
              <a:ext cx="1547813" cy="830997"/>
            </a:xfrm>
            <a:prstGeom prst="rect">
              <a:avLst/>
            </a:prstGeom>
          </p:spPr>
          <p:txBody>
            <a:bodyPr wrap="square">
              <a:spAutoFit/>
            </a:bodyPr>
            <a:lstStyle/>
            <a:p>
              <a:pPr marL="0" lvl="1" algn="ctr">
                <a:buClr>
                  <a:srgbClr val="595959"/>
                </a:buClr>
                <a:buSzPct val="75000"/>
              </a:pPr>
              <a:r>
                <a:rPr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通过</a:t>
              </a:r>
              <a:endParaRPr lang="en-US" altLang="zh-CN"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a:p>
              <a:pPr marL="0" lvl="1" algn="ctr">
                <a:buClr>
                  <a:srgbClr val="595959"/>
                </a:buClr>
                <a:buSzPct val="75000"/>
              </a:pPr>
              <a:r>
                <a:rPr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客观量化风险达到</a:t>
              </a:r>
              <a:endParaRPr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矩形 50"/>
            <p:cNvSpPr/>
            <p:nvPr/>
          </p:nvSpPr>
          <p:spPr>
            <a:xfrm>
              <a:off x="3707962" y="2181839"/>
              <a:ext cx="360000" cy="400110"/>
            </a:xfrm>
            <a:prstGeom prst="rect">
              <a:avLst/>
            </a:prstGeom>
          </p:spPr>
          <p:txBody>
            <a:bodyPr wrap="square">
              <a:spAutoFit/>
            </a:bodyPr>
            <a:lstStyle/>
            <a:p>
              <a:pPr marL="0" lvl="1" algn="ctr">
                <a:buClr>
                  <a:srgbClr val="595959"/>
                </a:buClr>
                <a:buSzPct val="75000"/>
              </a:pPr>
              <a:r>
                <a:rPr lang="en-US" altLang="zh-CN" sz="2000" b="1" spc="100" dirty="0">
                  <a:solidFill>
                    <a:schemeClr val="bg1"/>
                  </a:solidFill>
                  <a:latin typeface="微软雅黑" panose="020B0503020204020204" pitchFamily="34" charset="-122"/>
                  <a:ea typeface="微软雅黑" panose="020B0503020204020204" pitchFamily="34" charset="-122"/>
                </a:rPr>
                <a:t>1</a:t>
              </a:r>
              <a:endParaRPr lang="zh-CN" altLang="en-US" sz="2000" b="1" spc="100" dirty="0">
                <a:solidFill>
                  <a:schemeClr val="bg1"/>
                </a:solidFill>
                <a:latin typeface="微软雅黑" panose="020B0503020204020204" pitchFamily="34" charset="-122"/>
                <a:ea typeface="微软雅黑" panose="020B0503020204020204" pitchFamily="34" charset="-122"/>
              </a:endParaRPr>
            </a:p>
          </p:txBody>
        </p:sp>
        <p:sp>
          <p:nvSpPr>
            <p:cNvPr id="52" name="矩形 51"/>
            <p:cNvSpPr/>
            <p:nvPr/>
          </p:nvSpPr>
          <p:spPr>
            <a:xfrm>
              <a:off x="5100436" y="2182955"/>
              <a:ext cx="360000" cy="400110"/>
            </a:xfrm>
            <a:prstGeom prst="rect">
              <a:avLst/>
            </a:prstGeom>
          </p:spPr>
          <p:txBody>
            <a:bodyPr wrap="square">
              <a:spAutoFit/>
            </a:bodyPr>
            <a:lstStyle/>
            <a:p>
              <a:pPr marL="0" lvl="1" algn="ctr">
                <a:buClr>
                  <a:srgbClr val="595959"/>
                </a:buClr>
                <a:buSzPct val="75000"/>
              </a:pPr>
              <a:r>
                <a:rPr lang="en-US" altLang="zh-CN" sz="2000" b="1" spc="100" dirty="0">
                  <a:solidFill>
                    <a:schemeClr val="bg1"/>
                  </a:solidFill>
                  <a:latin typeface="微软雅黑" panose="020B0503020204020204" pitchFamily="34" charset="-122"/>
                  <a:ea typeface="微软雅黑" panose="020B0503020204020204" pitchFamily="34" charset="-122"/>
                </a:rPr>
                <a:t>2</a:t>
              </a:r>
              <a:endParaRPr lang="zh-CN" altLang="en-US" sz="2000" b="1" spc="100" dirty="0">
                <a:solidFill>
                  <a:schemeClr val="bg1"/>
                </a:solidFill>
                <a:latin typeface="微软雅黑" panose="020B0503020204020204" pitchFamily="34" charset="-122"/>
                <a:ea typeface="微软雅黑" panose="020B0503020204020204" pitchFamily="34" charset="-122"/>
              </a:endParaRPr>
            </a:p>
          </p:txBody>
        </p:sp>
        <p:sp>
          <p:nvSpPr>
            <p:cNvPr id="53" name="矩形 52"/>
            <p:cNvSpPr/>
            <p:nvPr/>
          </p:nvSpPr>
          <p:spPr>
            <a:xfrm>
              <a:off x="3684351" y="3541593"/>
              <a:ext cx="360000" cy="400110"/>
            </a:xfrm>
            <a:prstGeom prst="rect">
              <a:avLst/>
            </a:prstGeom>
          </p:spPr>
          <p:txBody>
            <a:bodyPr wrap="square">
              <a:spAutoFit/>
            </a:bodyPr>
            <a:lstStyle/>
            <a:p>
              <a:pPr marL="0" lvl="1" algn="ctr">
                <a:buClr>
                  <a:srgbClr val="595959"/>
                </a:buClr>
                <a:buSzPct val="75000"/>
              </a:pPr>
              <a:r>
                <a:rPr lang="en-US" altLang="zh-CN" sz="2000" b="1" spc="100" dirty="0">
                  <a:solidFill>
                    <a:schemeClr val="bg1"/>
                  </a:solidFill>
                  <a:latin typeface="微软雅黑" panose="020B0503020204020204" pitchFamily="34" charset="-122"/>
                  <a:ea typeface="微软雅黑" panose="020B0503020204020204" pitchFamily="34" charset="-122"/>
                </a:rPr>
                <a:t>3</a:t>
              </a:r>
              <a:endParaRPr lang="zh-CN" altLang="en-US" sz="2000" b="1" spc="100" dirty="0">
                <a:solidFill>
                  <a:schemeClr val="bg1"/>
                </a:solidFill>
                <a:latin typeface="微软雅黑" panose="020B0503020204020204" pitchFamily="34" charset="-122"/>
                <a:ea typeface="微软雅黑" panose="020B0503020204020204" pitchFamily="34" charset="-122"/>
              </a:endParaRPr>
            </a:p>
          </p:txBody>
        </p:sp>
        <p:sp>
          <p:nvSpPr>
            <p:cNvPr id="54" name="矩形 53"/>
            <p:cNvSpPr/>
            <p:nvPr/>
          </p:nvSpPr>
          <p:spPr>
            <a:xfrm>
              <a:off x="5060241" y="3584336"/>
              <a:ext cx="360000" cy="400110"/>
            </a:xfrm>
            <a:prstGeom prst="rect">
              <a:avLst/>
            </a:prstGeom>
          </p:spPr>
          <p:txBody>
            <a:bodyPr wrap="square">
              <a:spAutoFit/>
            </a:bodyPr>
            <a:lstStyle/>
            <a:p>
              <a:pPr marL="0" lvl="1" algn="ctr">
                <a:buClr>
                  <a:srgbClr val="595959"/>
                </a:buClr>
                <a:buSzPct val="75000"/>
              </a:pPr>
              <a:r>
                <a:rPr lang="en-US" altLang="zh-CN" sz="2000" b="1" spc="100" dirty="0">
                  <a:solidFill>
                    <a:schemeClr val="bg1"/>
                  </a:solidFill>
                  <a:latin typeface="微软雅黑" panose="020B0503020204020204" pitchFamily="34" charset="-122"/>
                  <a:ea typeface="微软雅黑" panose="020B0503020204020204" pitchFamily="34" charset="-122"/>
                </a:rPr>
                <a:t>4</a:t>
              </a:r>
              <a:endParaRPr lang="zh-CN" altLang="en-US" sz="2000" b="1" spc="100" dirty="0">
                <a:solidFill>
                  <a:schemeClr val="bg1"/>
                </a:solidFill>
                <a:latin typeface="微软雅黑" panose="020B0503020204020204" pitchFamily="34" charset="-122"/>
                <a:ea typeface="微软雅黑" panose="020B0503020204020204" pitchFamily="34" charset="-122"/>
              </a:endParaRPr>
            </a:p>
          </p:txBody>
        </p:sp>
        <p:sp>
          <p:nvSpPr>
            <p:cNvPr id="55" name="矩形 54"/>
            <p:cNvSpPr/>
            <p:nvPr/>
          </p:nvSpPr>
          <p:spPr>
            <a:xfrm>
              <a:off x="1415216" y="1805626"/>
              <a:ext cx="2127288" cy="584775"/>
            </a:xfrm>
            <a:prstGeom prst="rect">
              <a:avLst/>
            </a:prstGeom>
          </p:spPr>
          <p:txBody>
            <a:bodyPr wrap="square">
              <a:spAutoFit/>
            </a:bodyPr>
            <a:lstStyle/>
            <a:p>
              <a:pPr marL="0" lvl="1" algn="just">
                <a:buClr>
                  <a:srgbClr val="595959"/>
                </a:buClr>
                <a:buSzPct val="75000"/>
              </a:pPr>
              <a:r>
                <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简化决策过程，提供更快客户反应。</a:t>
              </a:r>
              <a:endPar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矩形 55"/>
            <p:cNvSpPr/>
            <p:nvPr/>
          </p:nvSpPr>
          <p:spPr>
            <a:xfrm>
              <a:off x="5588592" y="1801173"/>
              <a:ext cx="2180489" cy="584775"/>
            </a:xfrm>
            <a:prstGeom prst="rect">
              <a:avLst/>
            </a:prstGeom>
          </p:spPr>
          <p:txBody>
            <a:bodyPr wrap="square">
              <a:spAutoFit/>
            </a:bodyPr>
            <a:lstStyle/>
            <a:p>
              <a:pPr marL="0" lvl="1" algn="just">
                <a:buClr>
                  <a:srgbClr val="595959"/>
                </a:buClr>
                <a:buSzPct val="75000"/>
              </a:pPr>
              <a:r>
                <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实现风险规避难以实现的成本节省。</a:t>
              </a:r>
              <a:endPar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矩形 56"/>
            <p:cNvSpPr/>
            <p:nvPr/>
          </p:nvSpPr>
          <p:spPr>
            <a:xfrm>
              <a:off x="1415215" y="3741648"/>
              <a:ext cx="2142657" cy="584775"/>
            </a:xfrm>
            <a:prstGeom prst="rect">
              <a:avLst/>
            </a:prstGeom>
          </p:spPr>
          <p:txBody>
            <a:bodyPr wrap="square">
              <a:spAutoFit/>
            </a:bodyPr>
            <a:lstStyle/>
            <a:p>
              <a:pPr marL="0" lvl="1" algn="just">
                <a:buClr>
                  <a:srgbClr val="595959"/>
                </a:buClr>
                <a:buSzPct val="75000"/>
              </a:pPr>
              <a:r>
                <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识别以前未曾识别风险，提高安全绩效。 </a:t>
              </a:r>
              <a:endPar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矩形 57"/>
            <p:cNvSpPr/>
            <p:nvPr/>
          </p:nvSpPr>
          <p:spPr>
            <a:xfrm>
              <a:off x="5588592" y="3741648"/>
              <a:ext cx="2180489" cy="584775"/>
            </a:xfrm>
            <a:prstGeom prst="rect">
              <a:avLst/>
            </a:prstGeom>
          </p:spPr>
          <p:txBody>
            <a:bodyPr wrap="square">
              <a:spAutoFit/>
            </a:bodyPr>
            <a:lstStyle/>
            <a:p>
              <a:pPr marL="0" lvl="1" algn="just">
                <a:buClr>
                  <a:srgbClr val="595959"/>
                </a:buClr>
                <a:buSzPct val="75000"/>
              </a:pPr>
              <a:r>
                <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找出安全说“是”的方法，促进业务增长。</a:t>
              </a:r>
              <a:endPar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708000" y="752475"/>
            <a:ext cx="1728000" cy="491490"/>
            <a:chOff x="-4754" y="2024"/>
            <a:chExt cx="6638" cy="774"/>
          </a:xfrm>
        </p:grpSpPr>
        <p:sp>
          <p:nvSpPr>
            <p:cNvPr id="7" name="文本框 6"/>
            <p:cNvSpPr txBox="1"/>
            <p:nvPr/>
          </p:nvSpPr>
          <p:spPr>
            <a:xfrm>
              <a:off x="-4754" y="2024"/>
              <a:ext cx="6638" cy="664"/>
            </a:xfrm>
            <a:prstGeom prst="rect">
              <a:avLst/>
            </a:prstGeom>
            <a:solidFill>
              <a:srgbClr val="595959"/>
            </a:solidFill>
          </p:spPr>
          <p:txBody>
            <a:bodyPr wrap="square" lIns="107950" tIns="71755" rIns="107950" bIns="71755" rtlCol="0" anchor="ctr" anchorCtr="0">
              <a:spAutoFit/>
            </a:bodyPr>
            <a:lstStyle/>
            <a:p>
              <a:pPr algn="ctr"/>
              <a:r>
                <a:rPr lang="zh-CN" altLang="en-US" b="1" spc="200" dirty="0">
                  <a:solidFill>
                    <a:schemeClr val="bg1"/>
                  </a:solidFill>
                  <a:latin typeface="微软雅黑" panose="020B0503020204020204" pitchFamily="34" charset="-122"/>
                  <a:ea typeface="微软雅黑" panose="020B0503020204020204" pitchFamily="34" charset="-122"/>
                  <a:sym typeface="+mn-ea"/>
                </a:rPr>
                <a:t>什么是风险</a:t>
              </a:r>
              <a:r>
                <a:rPr lang="en-US" altLang="zh-CN" b="1" spc="200" dirty="0">
                  <a:solidFill>
                    <a:schemeClr val="bg1"/>
                  </a:solidFill>
                  <a:latin typeface="微软雅黑" panose="020B0503020204020204" pitchFamily="34" charset="-122"/>
                  <a:ea typeface="微软雅黑" panose="020B0503020204020204" pitchFamily="34" charset="-122"/>
                  <a:sym typeface="+mn-ea"/>
                </a:rPr>
                <a:t>?</a:t>
              </a:r>
              <a:endParaRPr lang="en-US" altLang="zh-CN" b="1" spc="200" dirty="0">
                <a:solidFill>
                  <a:schemeClr val="bg1"/>
                </a:solidFill>
                <a:latin typeface="微软雅黑" panose="020B0503020204020204" pitchFamily="34" charset="-122"/>
                <a:ea typeface="微软雅黑" panose="020B0503020204020204" pitchFamily="34" charset="-122"/>
                <a:sym typeface="+mn-ea"/>
              </a:endParaRPr>
            </a:p>
          </p:txBody>
        </p:sp>
        <p:cxnSp>
          <p:nvCxnSpPr>
            <p:cNvPr id="13" name="直接连接符 12"/>
            <p:cNvCxnSpPr/>
            <p:nvPr/>
          </p:nvCxnSpPr>
          <p:spPr>
            <a:xfrm flipV="1">
              <a:off x="-4754" y="2798"/>
              <a:ext cx="6638"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40" name="矩形 39"/>
          <p:cNvSpPr/>
          <p:nvPr/>
        </p:nvSpPr>
        <p:spPr>
          <a:xfrm>
            <a:off x="1704975" y="1694643"/>
            <a:ext cx="3272182" cy="338554"/>
          </a:xfrm>
          <a:prstGeom prst="rect">
            <a:avLst/>
          </a:prstGeom>
        </p:spPr>
        <p:txBody>
          <a:bodyPr wrap="square">
            <a:spAutoFit/>
          </a:bodyPr>
          <a:lstStyle/>
          <a:p>
            <a:pPr marL="0" lvl="1" algn="just">
              <a:buClr>
                <a:srgbClr val="595959"/>
              </a:buClr>
              <a:buSzPct val="75000"/>
            </a:pPr>
            <a:r>
              <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风  险 </a:t>
            </a:r>
            <a:r>
              <a:rPr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危险后果 </a:t>
            </a:r>
            <a:r>
              <a:rPr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x </a:t>
            </a:r>
            <a:r>
              <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危险概率</a:t>
            </a:r>
            <a:endPar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矩形 40"/>
          <p:cNvSpPr/>
          <p:nvPr/>
        </p:nvSpPr>
        <p:spPr>
          <a:xfrm>
            <a:off x="1704975" y="2103048"/>
            <a:ext cx="3272182" cy="338554"/>
          </a:xfrm>
          <a:prstGeom prst="rect">
            <a:avLst/>
          </a:prstGeom>
        </p:spPr>
        <p:txBody>
          <a:bodyPr wrap="square">
            <a:spAutoFit/>
          </a:bodyPr>
          <a:lstStyle/>
          <a:p>
            <a:pPr marL="0" lvl="1" algn="just">
              <a:buClr>
                <a:srgbClr val="595959"/>
              </a:buClr>
              <a:buSzPct val="75000"/>
            </a:pPr>
            <a:r>
              <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风险是出现不良后果的可能程度。</a:t>
            </a:r>
            <a:endPar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矩形 41"/>
          <p:cNvSpPr/>
          <p:nvPr/>
        </p:nvSpPr>
        <p:spPr>
          <a:xfrm>
            <a:off x="1704975" y="2511453"/>
            <a:ext cx="3272182" cy="338554"/>
          </a:xfrm>
          <a:prstGeom prst="rect">
            <a:avLst/>
          </a:prstGeom>
        </p:spPr>
        <p:txBody>
          <a:bodyPr wrap="square">
            <a:spAutoFit/>
          </a:bodyPr>
          <a:lstStyle/>
          <a:p>
            <a:pPr marL="0" lvl="1" algn="just">
              <a:buClr>
                <a:srgbClr val="595959"/>
              </a:buClr>
              <a:buSzPct val="75000"/>
            </a:pPr>
            <a:r>
              <a:rPr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没有任何活动绝对安全！</a:t>
            </a:r>
            <a:endParaRPr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1704975" y="2969607"/>
            <a:ext cx="5734050" cy="1397281"/>
            <a:chOff x="609600" y="2531457"/>
            <a:chExt cx="5734050" cy="1397281"/>
          </a:xfrm>
        </p:grpSpPr>
        <p:sp>
          <p:nvSpPr>
            <p:cNvPr id="46" name="矩形 45"/>
            <p:cNvSpPr/>
            <p:nvPr/>
          </p:nvSpPr>
          <p:spPr>
            <a:xfrm>
              <a:off x="689445" y="2560032"/>
              <a:ext cx="3272182" cy="338554"/>
            </a:xfrm>
            <a:prstGeom prst="rect">
              <a:avLst/>
            </a:prstGeom>
          </p:spPr>
          <p:txBody>
            <a:bodyPr wrap="square">
              <a:spAutoFit/>
            </a:bodyPr>
            <a:lstStyle/>
            <a:p>
              <a:pPr marL="0" lvl="1" algn="just">
                <a:buClr>
                  <a:srgbClr val="595959"/>
                </a:buClr>
                <a:buSzPct val="75000"/>
              </a:pPr>
              <a:r>
                <a:rPr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例  如：</a:t>
              </a:r>
              <a:endParaRPr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727545" y="2915391"/>
              <a:ext cx="2612556" cy="894610"/>
              <a:chOff x="727545" y="2915391"/>
              <a:chExt cx="2612556" cy="894610"/>
            </a:xfrm>
          </p:grpSpPr>
          <p:grpSp>
            <p:nvGrpSpPr>
              <p:cNvPr id="43" name="组合 11"/>
              <p:cNvGrpSpPr/>
              <p:nvPr/>
            </p:nvGrpSpPr>
            <p:grpSpPr bwMode="auto">
              <a:xfrm>
                <a:off x="727545" y="2915391"/>
                <a:ext cx="2612556" cy="894610"/>
                <a:chOff x="347908" y="3576121"/>
                <a:chExt cx="3482782" cy="1193482"/>
              </a:xfrm>
            </p:grpSpPr>
            <p:sp>
              <p:nvSpPr>
                <p:cNvPr id="44" name="圆角矩形 12"/>
                <p:cNvSpPr/>
                <p:nvPr/>
              </p:nvSpPr>
              <p:spPr>
                <a:xfrm>
                  <a:off x="347908" y="3576121"/>
                  <a:ext cx="3301407" cy="1193482"/>
                </a:xfrm>
                <a:prstGeom prst="roundRect">
                  <a:avLst>
                    <a:gd name="adj" fmla="val 1589"/>
                  </a:avLst>
                </a:pr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295">
                    <a:buFontTx/>
                    <a:buNone/>
                    <a:defRPr/>
                  </a:pPr>
                  <a:endParaRPr lang="zh-CN" altLang="en-US" sz="1800"/>
                </a:p>
              </p:txBody>
            </p:sp>
            <p:sp>
              <p:nvSpPr>
                <p:cNvPr id="45" name="等腰三角形 44"/>
                <p:cNvSpPr/>
                <p:nvPr/>
              </p:nvSpPr>
              <p:spPr>
                <a:xfrm rot="5400000">
                  <a:off x="3610500" y="4076000"/>
                  <a:ext cx="260495" cy="179884"/>
                </a:xfrm>
                <a:prstGeom prst="triangle">
                  <a:avLst>
                    <a:gd name="adj" fmla="val 47166"/>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295">
                    <a:buFontTx/>
                    <a:buNone/>
                    <a:defRPr/>
                  </a:pPr>
                  <a:endParaRPr lang="zh-CN" altLang="en-US" sz="1800"/>
                </a:p>
              </p:txBody>
            </p:sp>
          </p:grpSp>
          <p:sp>
            <p:nvSpPr>
              <p:cNvPr id="47" name="矩形 46"/>
              <p:cNvSpPr/>
              <p:nvPr/>
            </p:nvSpPr>
            <p:spPr>
              <a:xfrm>
                <a:off x="727545" y="3074372"/>
                <a:ext cx="2476500" cy="584775"/>
              </a:xfrm>
              <a:prstGeom prst="rect">
                <a:avLst/>
              </a:prstGeom>
            </p:spPr>
            <p:txBody>
              <a:bodyPr wrap="square">
                <a:spAutoFit/>
              </a:bodyPr>
              <a:lstStyle/>
              <a:p>
                <a:pPr marL="0" lvl="1" algn="just">
                  <a:buClr>
                    <a:srgbClr val="595959"/>
                  </a:buClr>
                  <a:buSzPct val="75000"/>
                </a:pPr>
                <a:r>
                  <a:rPr lang="zh-CN" altLang="en-US" sz="1600" b="1" spc="100" dirty="0">
                    <a:solidFill>
                      <a:schemeClr val="bg1"/>
                    </a:solidFill>
                    <a:latin typeface="微软雅黑" panose="020B0503020204020204" pitchFamily="34" charset="-122"/>
                    <a:ea typeface="微软雅黑" panose="020B0503020204020204" pitchFamily="34" charset="-122"/>
                  </a:rPr>
                  <a:t>驾车死亡率为每年七千分之一（</a:t>
                </a:r>
                <a:r>
                  <a:rPr lang="en-US" altLang="zh-CN" sz="1600" b="1" spc="100" dirty="0">
                    <a:solidFill>
                      <a:schemeClr val="bg1"/>
                    </a:solidFill>
                    <a:latin typeface="微软雅黑" panose="020B0503020204020204" pitchFamily="34" charset="-122"/>
                    <a:ea typeface="微软雅黑" panose="020B0503020204020204" pitchFamily="34" charset="-122"/>
                  </a:rPr>
                  <a:t>1.4 x 10-4</a:t>
                </a:r>
                <a:r>
                  <a:rPr lang="zh-CN" altLang="en-US" sz="1600" b="1" spc="100" dirty="0">
                    <a:solidFill>
                      <a:schemeClr val="bg1"/>
                    </a:solidFill>
                    <a:latin typeface="微软雅黑" panose="020B0503020204020204" pitchFamily="34" charset="-122"/>
                    <a:ea typeface="微软雅黑" panose="020B0503020204020204" pitchFamily="34" charset="-122"/>
                  </a:rPr>
                  <a:t>）</a:t>
                </a:r>
                <a:endParaRPr lang="en-US" altLang="zh-CN" sz="1600" b="1" spc="10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3575520" y="2894028"/>
              <a:ext cx="2631606" cy="894610"/>
              <a:chOff x="3766020" y="2915391"/>
              <a:chExt cx="2631606" cy="894610"/>
            </a:xfrm>
          </p:grpSpPr>
          <p:grpSp>
            <p:nvGrpSpPr>
              <p:cNvPr id="48" name="组合 11"/>
              <p:cNvGrpSpPr/>
              <p:nvPr/>
            </p:nvGrpSpPr>
            <p:grpSpPr bwMode="auto">
              <a:xfrm>
                <a:off x="3785070" y="2915391"/>
                <a:ext cx="2612556" cy="894610"/>
                <a:chOff x="347908" y="3576121"/>
                <a:chExt cx="3482782" cy="1193482"/>
              </a:xfrm>
              <a:solidFill>
                <a:srgbClr val="FFC000"/>
              </a:solidFill>
            </p:grpSpPr>
            <p:sp>
              <p:nvSpPr>
                <p:cNvPr id="49" name="圆角矩形 12"/>
                <p:cNvSpPr/>
                <p:nvPr/>
              </p:nvSpPr>
              <p:spPr>
                <a:xfrm>
                  <a:off x="347908" y="3576121"/>
                  <a:ext cx="3301407" cy="1193482"/>
                </a:xfrm>
                <a:prstGeom prst="roundRect">
                  <a:avLst>
                    <a:gd name="adj" fmla="val 1589"/>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295">
                    <a:buFontTx/>
                    <a:buNone/>
                    <a:defRPr/>
                  </a:pPr>
                  <a:endParaRPr lang="zh-CN" altLang="en-US" sz="1800"/>
                </a:p>
              </p:txBody>
            </p:sp>
            <p:sp>
              <p:nvSpPr>
                <p:cNvPr id="59" name="等腰三角形 58"/>
                <p:cNvSpPr/>
                <p:nvPr/>
              </p:nvSpPr>
              <p:spPr>
                <a:xfrm rot="5400000">
                  <a:off x="3610500" y="4076000"/>
                  <a:ext cx="260495" cy="179884"/>
                </a:xfrm>
                <a:prstGeom prst="triangle">
                  <a:avLst>
                    <a:gd name="adj" fmla="val 4716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295">
                    <a:buFontTx/>
                    <a:buNone/>
                    <a:defRPr/>
                  </a:pPr>
                  <a:endParaRPr lang="zh-CN" altLang="en-US" sz="1800"/>
                </a:p>
              </p:txBody>
            </p:sp>
          </p:grpSp>
          <p:sp>
            <p:nvSpPr>
              <p:cNvPr id="60" name="矩形 59"/>
              <p:cNvSpPr/>
              <p:nvPr/>
            </p:nvSpPr>
            <p:spPr>
              <a:xfrm>
                <a:off x="3766020" y="3065120"/>
                <a:ext cx="2476500" cy="584775"/>
              </a:xfrm>
              <a:prstGeom prst="rect">
                <a:avLst/>
              </a:prstGeom>
            </p:spPr>
            <p:txBody>
              <a:bodyPr wrap="square">
                <a:spAutoFit/>
              </a:bodyPr>
              <a:lstStyle/>
              <a:p>
                <a:pPr marL="0" lvl="1" algn="just">
                  <a:buClr>
                    <a:srgbClr val="595959"/>
                  </a:buClr>
                  <a:buSzPct val="75000"/>
                </a:pPr>
                <a:r>
                  <a:rPr lang="zh-CN" altLang="en-US" sz="1600" b="1" spc="100" dirty="0">
                    <a:solidFill>
                      <a:schemeClr val="bg1"/>
                    </a:solidFill>
                    <a:latin typeface="微软雅黑" panose="020B0503020204020204" pitchFamily="34" charset="-122"/>
                    <a:ea typeface="微软雅黑" panose="020B0503020204020204" pitchFamily="34" charset="-122"/>
                  </a:rPr>
                  <a:t>雷击死亡率为每年四百万分之一（</a:t>
                </a:r>
                <a:r>
                  <a:rPr lang="en-US" altLang="zh-CN" sz="1600" b="1" spc="100" dirty="0">
                    <a:solidFill>
                      <a:schemeClr val="bg1"/>
                    </a:solidFill>
                    <a:latin typeface="微软雅黑" panose="020B0503020204020204" pitchFamily="34" charset="-122"/>
                    <a:ea typeface="微软雅黑" panose="020B0503020204020204" pitchFamily="34" charset="-122"/>
                  </a:rPr>
                  <a:t>1 x 10-6</a:t>
                </a:r>
                <a:r>
                  <a:rPr lang="zh-CN" altLang="en-US" sz="1600" b="1" spc="100" dirty="0">
                    <a:solidFill>
                      <a:schemeClr val="bg1"/>
                    </a:solidFill>
                    <a:latin typeface="微软雅黑" panose="020B0503020204020204" pitchFamily="34" charset="-122"/>
                    <a:ea typeface="微软雅黑" panose="020B0503020204020204" pitchFamily="34" charset="-122"/>
                  </a:rPr>
                  <a:t>）</a:t>
                </a:r>
                <a:endParaRPr lang="en-US" altLang="zh-CN" sz="1600" b="1" spc="100" dirty="0">
                  <a:solidFill>
                    <a:schemeClr val="bg1"/>
                  </a:solidFill>
                  <a:latin typeface="微软雅黑" panose="020B0503020204020204" pitchFamily="34" charset="-122"/>
                  <a:ea typeface="微软雅黑" panose="020B0503020204020204" pitchFamily="34" charset="-122"/>
                </a:endParaRPr>
              </a:p>
            </p:txBody>
          </p:sp>
        </p:grpSp>
        <p:sp>
          <p:nvSpPr>
            <p:cNvPr id="8" name="矩形 7"/>
            <p:cNvSpPr/>
            <p:nvPr/>
          </p:nvSpPr>
          <p:spPr>
            <a:xfrm>
              <a:off x="609600" y="2531457"/>
              <a:ext cx="5734050" cy="1397281"/>
            </a:xfrm>
            <a:prstGeom prst="rect">
              <a:avLst/>
            </a:prstGeom>
            <a:noFill/>
            <a:ln w="19050">
              <a:solidFill>
                <a:srgbClr val="59595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312000" y="476250"/>
            <a:ext cx="2520000" cy="491490"/>
            <a:chOff x="-4754" y="2024"/>
            <a:chExt cx="6638" cy="774"/>
          </a:xfrm>
        </p:grpSpPr>
        <p:sp>
          <p:nvSpPr>
            <p:cNvPr id="7" name="文本框 6"/>
            <p:cNvSpPr txBox="1"/>
            <p:nvPr/>
          </p:nvSpPr>
          <p:spPr>
            <a:xfrm>
              <a:off x="-4754" y="2024"/>
              <a:ext cx="6638" cy="664"/>
            </a:xfrm>
            <a:prstGeom prst="rect">
              <a:avLst/>
            </a:prstGeom>
            <a:solidFill>
              <a:srgbClr val="595959"/>
            </a:solidFill>
          </p:spPr>
          <p:txBody>
            <a:bodyPr wrap="square" lIns="107950" tIns="71755" rIns="107950" bIns="71755" rtlCol="0" anchor="ctr" anchorCtr="0">
              <a:spAutoFit/>
            </a:bodyPr>
            <a:lstStyle/>
            <a:p>
              <a:pPr algn="ctr"/>
              <a:r>
                <a:rPr lang="zh-CN" altLang="en-US" b="1" spc="200" dirty="0">
                  <a:solidFill>
                    <a:schemeClr val="bg1"/>
                  </a:solidFill>
                  <a:latin typeface="微软雅黑" panose="020B0503020204020204" pitchFamily="34" charset="-122"/>
                  <a:ea typeface="微软雅黑" panose="020B0503020204020204" pitchFamily="34" charset="-122"/>
                  <a:sym typeface="+mn-ea"/>
                </a:rPr>
                <a:t>什么是可接受风险</a:t>
              </a:r>
              <a:r>
                <a:rPr lang="en-US" altLang="zh-CN" b="1" spc="200" dirty="0">
                  <a:solidFill>
                    <a:schemeClr val="bg1"/>
                  </a:solidFill>
                  <a:latin typeface="微软雅黑" panose="020B0503020204020204" pitchFamily="34" charset="-122"/>
                  <a:ea typeface="微软雅黑" panose="020B0503020204020204" pitchFamily="34" charset="-122"/>
                  <a:sym typeface="+mn-ea"/>
                </a:rPr>
                <a:t>?</a:t>
              </a:r>
              <a:endParaRPr lang="en-US" altLang="zh-CN" b="1" spc="200" dirty="0">
                <a:solidFill>
                  <a:schemeClr val="bg1"/>
                </a:solidFill>
                <a:latin typeface="微软雅黑" panose="020B0503020204020204" pitchFamily="34" charset="-122"/>
                <a:ea typeface="微软雅黑" panose="020B0503020204020204" pitchFamily="34" charset="-122"/>
                <a:sym typeface="+mn-ea"/>
              </a:endParaRPr>
            </a:p>
          </p:txBody>
        </p:sp>
        <p:cxnSp>
          <p:nvCxnSpPr>
            <p:cNvPr id="13" name="直接连接符 12"/>
            <p:cNvCxnSpPr/>
            <p:nvPr/>
          </p:nvCxnSpPr>
          <p:spPr>
            <a:xfrm flipV="1">
              <a:off x="-4754" y="2798"/>
              <a:ext cx="6638"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a:xfrm>
            <a:off x="1143856" y="1323122"/>
            <a:ext cx="6856288" cy="3388266"/>
            <a:chOff x="1268537" y="1685072"/>
            <a:chExt cx="6856288" cy="3388266"/>
          </a:xfrm>
        </p:grpSpPr>
        <p:sp>
          <p:nvSpPr>
            <p:cNvPr id="21" name="矩形 20"/>
            <p:cNvSpPr/>
            <p:nvPr/>
          </p:nvSpPr>
          <p:spPr>
            <a:xfrm>
              <a:off x="1268537" y="1685072"/>
              <a:ext cx="6856288" cy="338554"/>
            </a:xfrm>
            <a:prstGeom prst="rect">
              <a:avLst/>
            </a:prstGeom>
          </p:spPr>
          <p:txBody>
            <a:bodyPr wrap="square">
              <a:spAutoFit/>
            </a:bodyPr>
            <a:lstStyle/>
            <a:p>
              <a:pPr marL="0" lvl="1" algn="just">
                <a:buClr>
                  <a:srgbClr val="595959"/>
                </a:buClr>
                <a:buSzPct val="75000"/>
              </a:pPr>
              <a:r>
                <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可接受风险是您对某活动的风险接受程度，基于判断、经验、规则等</a:t>
              </a:r>
              <a:r>
                <a:rPr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1268537" y="2136238"/>
              <a:ext cx="3733799" cy="338554"/>
            </a:xfrm>
            <a:prstGeom prst="rect">
              <a:avLst/>
            </a:prstGeom>
          </p:spPr>
          <p:txBody>
            <a:bodyPr wrap="square">
              <a:spAutoFit/>
            </a:bodyPr>
            <a:lstStyle/>
            <a:p>
              <a:pPr marL="0" lvl="1" algn="just">
                <a:buClr>
                  <a:srgbClr val="595959"/>
                </a:buClr>
                <a:buSzPct val="75000"/>
              </a:pPr>
              <a:r>
                <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每个人的可接受风险定义相同吗？</a:t>
              </a:r>
              <a:endPar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2370199" y="2668708"/>
              <a:ext cx="2025934" cy="2246978"/>
              <a:chOff x="2883644" y="2864030"/>
              <a:chExt cx="2202159" cy="2442430"/>
            </a:xfrm>
          </p:grpSpPr>
          <p:sp>
            <p:nvSpPr>
              <p:cNvPr id="35" name="Freeform 339"/>
              <p:cNvSpPr/>
              <p:nvPr/>
            </p:nvSpPr>
            <p:spPr bwMode="auto">
              <a:xfrm>
                <a:off x="3747921" y="2947387"/>
                <a:ext cx="865413" cy="2275717"/>
              </a:xfrm>
              <a:custGeom>
                <a:avLst/>
                <a:gdLst/>
                <a:ahLst/>
                <a:cxnLst>
                  <a:cxn ang="0">
                    <a:pos x="18" y="5"/>
                  </a:cxn>
                  <a:cxn ang="0">
                    <a:pos x="36" y="5"/>
                  </a:cxn>
                  <a:cxn ang="0">
                    <a:pos x="37" y="4"/>
                  </a:cxn>
                  <a:cxn ang="0">
                    <a:pos x="37" y="1"/>
                  </a:cxn>
                  <a:cxn ang="0">
                    <a:pos x="36" y="0"/>
                  </a:cxn>
                  <a:cxn ang="0">
                    <a:pos x="18" y="0"/>
                  </a:cxn>
                  <a:cxn ang="0">
                    <a:pos x="11" y="7"/>
                  </a:cxn>
                  <a:cxn ang="0">
                    <a:pos x="11" y="46"/>
                  </a:cxn>
                  <a:cxn ang="0">
                    <a:pos x="11" y="46"/>
                  </a:cxn>
                  <a:cxn ang="0">
                    <a:pos x="1" y="46"/>
                  </a:cxn>
                  <a:cxn ang="0">
                    <a:pos x="0" y="47"/>
                  </a:cxn>
                  <a:cxn ang="0">
                    <a:pos x="0" y="51"/>
                  </a:cxn>
                  <a:cxn ang="0">
                    <a:pos x="1" y="52"/>
                  </a:cxn>
                  <a:cxn ang="0">
                    <a:pos x="11" y="52"/>
                  </a:cxn>
                  <a:cxn ang="0">
                    <a:pos x="11" y="53"/>
                  </a:cxn>
                  <a:cxn ang="0">
                    <a:pos x="11" y="91"/>
                  </a:cxn>
                  <a:cxn ang="0">
                    <a:pos x="18" y="98"/>
                  </a:cxn>
                  <a:cxn ang="0">
                    <a:pos x="36" y="98"/>
                  </a:cxn>
                  <a:cxn ang="0">
                    <a:pos x="37" y="97"/>
                  </a:cxn>
                  <a:cxn ang="0">
                    <a:pos x="37" y="94"/>
                  </a:cxn>
                  <a:cxn ang="0">
                    <a:pos x="36" y="93"/>
                  </a:cxn>
                  <a:cxn ang="0">
                    <a:pos x="18" y="93"/>
                  </a:cxn>
                  <a:cxn ang="0">
                    <a:pos x="17" y="91"/>
                  </a:cxn>
                  <a:cxn ang="0">
                    <a:pos x="17" y="53"/>
                  </a:cxn>
                  <a:cxn ang="0">
                    <a:pos x="18" y="52"/>
                  </a:cxn>
                  <a:cxn ang="0">
                    <a:pos x="36" y="52"/>
                  </a:cxn>
                  <a:cxn ang="0">
                    <a:pos x="37" y="51"/>
                  </a:cxn>
                  <a:cxn ang="0">
                    <a:pos x="37" y="47"/>
                  </a:cxn>
                  <a:cxn ang="0">
                    <a:pos x="36" y="46"/>
                  </a:cxn>
                  <a:cxn ang="0">
                    <a:pos x="18" y="46"/>
                  </a:cxn>
                  <a:cxn ang="0">
                    <a:pos x="17" y="45"/>
                  </a:cxn>
                  <a:cxn ang="0">
                    <a:pos x="17" y="7"/>
                  </a:cxn>
                  <a:cxn ang="0">
                    <a:pos x="18" y="5"/>
                  </a:cxn>
                </a:cxnLst>
                <a:rect l="0" t="0" r="r" b="b"/>
                <a:pathLst>
                  <a:path w="37" h="98">
                    <a:moveTo>
                      <a:pt x="18" y="5"/>
                    </a:moveTo>
                    <a:cubicBezTo>
                      <a:pt x="36" y="5"/>
                      <a:pt x="36" y="5"/>
                      <a:pt x="36" y="5"/>
                    </a:cubicBezTo>
                    <a:cubicBezTo>
                      <a:pt x="37" y="5"/>
                      <a:pt x="37" y="4"/>
                      <a:pt x="37" y="4"/>
                    </a:cubicBezTo>
                    <a:cubicBezTo>
                      <a:pt x="37" y="1"/>
                      <a:pt x="37" y="1"/>
                      <a:pt x="37" y="1"/>
                    </a:cubicBezTo>
                    <a:cubicBezTo>
                      <a:pt x="37" y="1"/>
                      <a:pt x="37" y="0"/>
                      <a:pt x="36" y="0"/>
                    </a:cubicBezTo>
                    <a:cubicBezTo>
                      <a:pt x="18" y="0"/>
                      <a:pt x="18" y="0"/>
                      <a:pt x="18" y="0"/>
                    </a:cubicBezTo>
                    <a:cubicBezTo>
                      <a:pt x="14" y="0"/>
                      <a:pt x="11" y="3"/>
                      <a:pt x="11" y="7"/>
                    </a:cubicBezTo>
                    <a:cubicBezTo>
                      <a:pt x="11" y="46"/>
                      <a:pt x="11" y="46"/>
                      <a:pt x="11" y="46"/>
                    </a:cubicBezTo>
                    <a:cubicBezTo>
                      <a:pt x="11" y="46"/>
                      <a:pt x="11" y="46"/>
                      <a:pt x="11" y="46"/>
                    </a:cubicBezTo>
                    <a:cubicBezTo>
                      <a:pt x="1" y="46"/>
                      <a:pt x="1" y="46"/>
                      <a:pt x="1" y="46"/>
                    </a:cubicBezTo>
                    <a:cubicBezTo>
                      <a:pt x="0" y="46"/>
                      <a:pt x="0" y="47"/>
                      <a:pt x="0" y="47"/>
                    </a:cubicBezTo>
                    <a:cubicBezTo>
                      <a:pt x="0" y="51"/>
                      <a:pt x="0" y="51"/>
                      <a:pt x="0" y="51"/>
                    </a:cubicBezTo>
                    <a:cubicBezTo>
                      <a:pt x="0" y="51"/>
                      <a:pt x="0" y="52"/>
                      <a:pt x="1" y="52"/>
                    </a:cubicBezTo>
                    <a:cubicBezTo>
                      <a:pt x="11" y="52"/>
                      <a:pt x="11" y="52"/>
                      <a:pt x="11" y="52"/>
                    </a:cubicBezTo>
                    <a:cubicBezTo>
                      <a:pt x="11" y="52"/>
                      <a:pt x="11" y="53"/>
                      <a:pt x="11" y="53"/>
                    </a:cubicBezTo>
                    <a:cubicBezTo>
                      <a:pt x="11" y="91"/>
                      <a:pt x="11" y="91"/>
                      <a:pt x="11" y="91"/>
                    </a:cubicBezTo>
                    <a:cubicBezTo>
                      <a:pt x="11" y="95"/>
                      <a:pt x="14" y="98"/>
                      <a:pt x="18" y="98"/>
                    </a:cubicBezTo>
                    <a:cubicBezTo>
                      <a:pt x="36" y="98"/>
                      <a:pt x="36" y="98"/>
                      <a:pt x="36" y="98"/>
                    </a:cubicBezTo>
                    <a:cubicBezTo>
                      <a:pt x="36" y="98"/>
                      <a:pt x="37" y="98"/>
                      <a:pt x="37" y="97"/>
                    </a:cubicBezTo>
                    <a:cubicBezTo>
                      <a:pt x="37" y="94"/>
                      <a:pt x="37" y="94"/>
                      <a:pt x="37" y="94"/>
                    </a:cubicBezTo>
                    <a:cubicBezTo>
                      <a:pt x="37" y="93"/>
                      <a:pt x="36" y="93"/>
                      <a:pt x="36" y="93"/>
                    </a:cubicBezTo>
                    <a:cubicBezTo>
                      <a:pt x="18" y="93"/>
                      <a:pt x="18" y="93"/>
                      <a:pt x="18" y="93"/>
                    </a:cubicBezTo>
                    <a:cubicBezTo>
                      <a:pt x="17" y="93"/>
                      <a:pt x="17" y="92"/>
                      <a:pt x="17" y="91"/>
                    </a:cubicBezTo>
                    <a:cubicBezTo>
                      <a:pt x="17" y="53"/>
                      <a:pt x="17" y="53"/>
                      <a:pt x="17" y="53"/>
                    </a:cubicBezTo>
                    <a:cubicBezTo>
                      <a:pt x="17" y="53"/>
                      <a:pt x="17" y="52"/>
                      <a:pt x="18" y="52"/>
                    </a:cubicBezTo>
                    <a:cubicBezTo>
                      <a:pt x="36" y="52"/>
                      <a:pt x="36" y="52"/>
                      <a:pt x="36" y="52"/>
                    </a:cubicBezTo>
                    <a:cubicBezTo>
                      <a:pt x="37" y="52"/>
                      <a:pt x="37" y="51"/>
                      <a:pt x="37" y="51"/>
                    </a:cubicBezTo>
                    <a:cubicBezTo>
                      <a:pt x="37" y="47"/>
                      <a:pt x="37" y="47"/>
                      <a:pt x="37" y="47"/>
                    </a:cubicBezTo>
                    <a:cubicBezTo>
                      <a:pt x="37" y="47"/>
                      <a:pt x="37" y="46"/>
                      <a:pt x="36" y="46"/>
                    </a:cubicBezTo>
                    <a:cubicBezTo>
                      <a:pt x="18" y="46"/>
                      <a:pt x="18" y="46"/>
                      <a:pt x="18" y="46"/>
                    </a:cubicBezTo>
                    <a:cubicBezTo>
                      <a:pt x="17" y="46"/>
                      <a:pt x="17" y="45"/>
                      <a:pt x="17" y="45"/>
                    </a:cubicBezTo>
                    <a:cubicBezTo>
                      <a:pt x="17" y="7"/>
                      <a:pt x="17" y="7"/>
                      <a:pt x="17" y="7"/>
                    </a:cubicBezTo>
                    <a:cubicBezTo>
                      <a:pt x="17" y="6"/>
                      <a:pt x="17" y="5"/>
                      <a:pt x="18" y="5"/>
                    </a:cubicBezTo>
                  </a:path>
                </a:pathLst>
              </a:custGeom>
              <a:solidFill>
                <a:srgbClr val="595959"/>
              </a:solidFill>
              <a:ln w="9525">
                <a:noFill/>
                <a:round/>
              </a:ln>
            </p:spPr>
            <p:txBody>
              <a:bodyPr vert="horz" wrap="square" lIns="68571" tIns="34285" rIns="68571" bIns="34285" numCol="1" anchor="t" anchorCtr="0" compatLnSpc="1"/>
              <a:lstStyle/>
              <a:p>
                <a:endParaRPr lang="en-US" sz="1350"/>
              </a:p>
            </p:txBody>
          </p:sp>
          <p:sp>
            <p:nvSpPr>
              <p:cNvPr id="36" name="Freeform 342"/>
              <p:cNvSpPr/>
              <p:nvPr/>
            </p:nvSpPr>
            <p:spPr bwMode="auto">
              <a:xfrm>
                <a:off x="4717206" y="2864030"/>
                <a:ext cx="368597" cy="288471"/>
              </a:xfrm>
              <a:custGeom>
                <a:avLst/>
                <a:gdLst/>
                <a:ahLst/>
                <a:cxnLst>
                  <a:cxn ang="0">
                    <a:pos x="8" y="11"/>
                  </a:cxn>
                  <a:cxn ang="0">
                    <a:pos x="6" y="11"/>
                  </a:cxn>
                  <a:cxn ang="0">
                    <a:pos x="1" y="7"/>
                  </a:cxn>
                  <a:cxn ang="0">
                    <a:pos x="1" y="5"/>
                  </a:cxn>
                  <a:cxn ang="0">
                    <a:pos x="2" y="4"/>
                  </a:cxn>
                  <a:cxn ang="0">
                    <a:pos x="4" y="4"/>
                  </a:cxn>
                  <a:cxn ang="0">
                    <a:pos x="6" y="5"/>
                  </a:cxn>
                  <a:cxn ang="0">
                    <a:pos x="8" y="5"/>
                  </a:cxn>
                  <a:cxn ang="0">
                    <a:pos x="12" y="0"/>
                  </a:cxn>
                  <a:cxn ang="0">
                    <a:pos x="14" y="0"/>
                  </a:cxn>
                  <a:cxn ang="0">
                    <a:pos x="15" y="2"/>
                  </a:cxn>
                  <a:cxn ang="0">
                    <a:pos x="15" y="4"/>
                  </a:cxn>
                  <a:cxn ang="0">
                    <a:pos x="8" y="11"/>
                  </a:cxn>
                </a:cxnLst>
                <a:rect l="0" t="0" r="r" b="b"/>
                <a:pathLst>
                  <a:path w="16" h="12">
                    <a:moveTo>
                      <a:pt x="8" y="11"/>
                    </a:moveTo>
                    <a:cubicBezTo>
                      <a:pt x="8" y="12"/>
                      <a:pt x="7" y="12"/>
                      <a:pt x="6" y="11"/>
                    </a:cubicBezTo>
                    <a:cubicBezTo>
                      <a:pt x="1" y="7"/>
                      <a:pt x="1" y="7"/>
                      <a:pt x="1" y="7"/>
                    </a:cubicBezTo>
                    <a:cubicBezTo>
                      <a:pt x="0" y="7"/>
                      <a:pt x="0" y="6"/>
                      <a:pt x="1" y="5"/>
                    </a:cubicBezTo>
                    <a:cubicBezTo>
                      <a:pt x="2" y="4"/>
                      <a:pt x="2" y="4"/>
                      <a:pt x="2" y="4"/>
                    </a:cubicBezTo>
                    <a:cubicBezTo>
                      <a:pt x="2" y="3"/>
                      <a:pt x="3" y="3"/>
                      <a:pt x="4" y="4"/>
                    </a:cubicBezTo>
                    <a:cubicBezTo>
                      <a:pt x="6" y="5"/>
                      <a:pt x="6" y="5"/>
                      <a:pt x="6" y="5"/>
                    </a:cubicBezTo>
                    <a:cubicBezTo>
                      <a:pt x="6" y="6"/>
                      <a:pt x="7" y="6"/>
                      <a:pt x="8" y="5"/>
                    </a:cubicBezTo>
                    <a:cubicBezTo>
                      <a:pt x="12" y="0"/>
                      <a:pt x="12" y="0"/>
                      <a:pt x="12" y="0"/>
                    </a:cubicBezTo>
                    <a:cubicBezTo>
                      <a:pt x="12" y="0"/>
                      <a:pt x="13" y="0"/>
                      <a:pt x="14" y="0"/>
                    </a:cubicBezTo>
                    <a:cubicBezTo>
                      <a:pt x="15" y="2"/>
                      <a:pt x="15" y="2"/>
                      <a:pt x="15" y="2"/>
                    </a:cubicBezTo>
                    <a:cubicBezTo>
                      <a:pt x="16" y="2"/>
                      <a:pt x="16" y="3"/>
                      <a:pt x="15" y="4"/>
                    </a:cubicBezTo>
                    <a:lnTo>
                      <a:pt x="8" y="11"/>
                    </a:lnTo>
                    <a:close/>
                  </a:path>
                </a:pathLst>
              </a:custGeom>
              <a:solidFill>
                <a:srgbClr val="FFC000"/>
              </a:solidFill>
              <a:ln w="9525">
                <a:noFill/>
                <a:round/>
              </a:ln>
            </p:spPr>
            <p:txBody>
              <a:bodyPr vert="horz" wrap="square" lIns="68571" tIns="34285" rIns="68571" bIns="34285" numCol="1" anchor="t" anchorCtr="0" compatLnSpc="1"/>
              <a:lstStyle/>
              <a:p>
                <a:endParaRPr lang="en-US" sz="1350"/>
              </a:p>
            </p:txBody>
          </p:sp>
          <p:sp>
            <p:nvSpPr>
              <p:cNvPr id="37" name="Freeform 342"/>
              <p:cNvSpPr/>
              <p:nvPr/>
            </p:nvSpPr>
            <p:spPr bwMode="auto">
              <a:xfrm>
                <a:off x="4717206" y="3939900"/>
                <a:ext cx="368597" cy="288471"/>
              </a:xfrm>
              <a:custGeom>
                <a:avLst/>
                <a:gdLst/>
                <a:ahLst/>
                <a:cxnLst>
                  <a:cxn ang="0">
                    <a:pos x="8" y="11"/>
                  </a:cxn>
                  <a:cxn ang="0">
                    <a:pos x="6" y="11"/>
                  </a:cxn>
                  <a:cxn ang="0">
                    <a:pos x="1" y="7"/>
                  </a:cxn>
                  <a:cxn ang="0">
                    <a:pos x="1" y="5"/>
                  </a:cxn>
                  <a:cxn ang="0">
                    <a:pos x="2" y="4"/>
                  </a:cxn>
                  <a:cxn ang="0">
                    <a:pos x="4" y="4"/>
                  </a:cxn>
                  <a:cxn ang="0">
                    <a:pos x="6" y="5"/>
                  </a:cxn>
                  <a:cxn ang="0">
                    <a:pos x="8" y="5"/>
                  </a:cxn>
                  <a:cxn ang="0">
                    <a:pos x="12" y="0"/>
                  </a:cxn>
                  <a:cxn ang="0">
                    <a:pos x="14" y="0"/>
                  </a:cxn>
                  <a:cxn ang="0">
                    <a:pos x="15" y="2"/>
                  </a:cxn>
                  <a:cxn ang="0">
                    <a:pos x="15" y="4"/>
                  </a:cxn>
                  <a:cxn ang="0">
                    <a:pos x="8" y="11"/>
                  </a:cxn>
                </a:cxnLst>
                <a:rect l="0" t="0" r="r" b="b"/>
                <a:pathLst>
                  <a:path w="16" h="12">
                    <a:moveTo>
                      <a:pt x="8" y="11"/>
                    </a:moveTo>
                    <a:cubicBezTo>
                      <a:pt x="8" y="12"/>
                      <a:pt x="7" y="12"/>
                      <a:pt x="6" y="11"/>
                    </a:cubicBezTo>
                    <a:cubicBezTo>
                      <a:pt x="1" y="7"/>
                      <a:pt x="1" y="7"/>
                      <a:pt x="1" y="7"/>
                    </a:cubicBezTo>
                    <a:cubicBezTo>
                      <a:pt x="0" y="7"/>
                      <a:pt x="0" y="6"/>
                      <a:pt x="1" y="5"/>
                    </a:cubicBezTo>
                    <a:cubicBezTo>
                      <a:pt x="2" y="4"/>
                      <a:pt x="2" y="4"/>
                      <a:pt x="2" y="4"/>
                    </a:cubicBezTo>
                    <a:cubicBezTo>
                      <a:pt x="2" y="3"/>
                      <a:pt x="3" y="3"/>
                      <a:pt x="4" y="4"/>
                    </a:cubicBezTo>
                    <a:cubicBezTo>
                      <a:pt x="6" y="5"/>
                      <a:pt x="6" y="5"/>
                      <a:pt x="6" y="5"/>
                    </a:cubicBezTo>
                    <a:cubicBezTo>
                      <a:pt x="6" y="6"/>
                      <a:pt x="7" y="6"/>
                      <a:pt x="8" y="5"/>
                    </a:cubicBezTo>
                    <a:cubicBezTo>
                      <a:pt x="12" y="0"/>
                      <a:pt x="12" y="0"/>
                      <a:pt x="12" y="0"/>
                    </a:cubicBezTo>
                    <a:cubicBezTo>
                      <a:pt x="12" y="0"/>
                      <a:pt x="13" y="0"/>
                      <a:pt x="14" y="0"/>
                    </a:cubicBezTo>
                    <a:cubicBezTo>
                      <a:pt x="15" y="2"/>
                      <a:pt x="15" y="2"/>
                      <a:pt x="15" y="2"/>
                    </a:cubicBezTo>
                    <a:cubicBezTo>
                      <a:pt x="16" y="2"/>
                      <a:pt x="16" y="3"/>
                      <a:pt x="15" y="4"/>
                    </a:cubicBezTo>
                    <a:lnTo>
                      <a:pt x="8" y="11"/>
                    </a:lnTo>
                    <a:close/>
                  </a:path>
                </a:pathLst>
              </a:custGeom>
              <a:solidFill>
                <a:srgbClr val="FFC000"/>
              </a:solidFill>
              <a:ln w="9525">
                <a:noFill/>
                <a:round/>
              </a:ln>
            </p:spPr>
            <p:txBody>
              <a:bodyPr vert="horz" wrap="square" lIns="68571" tIns="34285" rIns="68571" bIns="34285" numCol="1" anchor="t" anchorCtr="0" compatLnSpc="1"/>
              <a:lstStyle/>
              <a:p>
                <a:endParaRPr lang="en-US" sz="1350"/>
              </a:p>
            </p:txBody>
          </p:sp>
          <p:sp>
            <p:nvSpPr>
              <p:cNvPr id="38" name="Freeform 342"/>
              <p:cNvSpPr/>
              <p:nvPr/>
            </p:nvSpPr>
            <p:spPr bwMode="auto">
              <a:xfrm>
                <a:off x="4717206" y="5017989"/>
                <a:ext cx="368597" cy="288471"/>
              </a:xfrm>
              <a:custGeom>
                <a:avLst/>
                <a:gdLst/>
                <a:ahLst/>
                <a:cxnLst>
                  <a:cxn ang="0">
                    <a:pos x="8" y="11"/>
                  </a:cxn>
                  <a:cxn ang="0">
                    <a:pos x="6" y="11"/>
                  </a:cxn>
                  <a:cxn ang="0">
                    <a:pos x="1" y="7"/>
                  </a:cxn>
                  <a:cxn ang="0">
                    <a:pos x="1" y="5"/>
                  </a:cxn>
                  <a:cxn ang="0">
                    <a:pos x="2" y="4"/>
                  </a:cxn>
                  <a:cxn ang="0">
                    <a:pos x="4" y="4"/>
                  </a:cxn>
                  <a:cxn ang="0">
                    <a:pos x="6" y="5"/>
                  </a:cxn>
                  <a:cxn ang="0">
                    <a:pos x="8" y="5"/>
                  </a:cxn>
                  <a:cxn ang="0">
                    <a:pos x="12" y="0"/>
                  </a:cxn>
                  <a:cxn ang="0">
                    <a:pos x="14" y="0"/>
                  </a:cxn>
                  <a:cxn ang="0">
                    <a:pos x="15" y="2"/>
                  </a:cxn>
                  <a:cxn ang="0">
                    <a:pos x="15" y="4"/>
                  </a:cxn>
                  <a:cxn ang="0">
                    <a:pos x="8" y="11"/>
                  </a:cxn>
                </a:cxnLst>
                <a:rect l="0" t="0" r="r" b="b"/>
                <a:pathLst>
                  <a:path w="16" h="12">
                    <a:moveTo>
                      <a:pt x="8" y="11"/>
                    </a:moveTo>
                    <a:cubicBezTo>
                      <a:pt x="8" y="12"/>
                      <a:pt x="7" y="12"/>
                      <a:pt x="6" y="11"/>
                    </a:cubicBezTo>
                    <a:cubicBezTo>
                      <a:pt x="1" y="7"/>
                      <a:pt x="1" y="7"/>
                      <a:pt x="1" y="7"/>
                    </a:cubicBezTo>
                    <a:cubicBezTo>
                      <a:pt x="0" y="7"/>
                      <a:pt x="0" y="6"/>
                      <a:pt x="1" y="5"/>
                    </a:cubicBezTo>
                    <a:cubicBezTo>
                      <a:pt x="2" y="4"/>
                      <a:pt x="2" y="4"/>
                      <a:pt x="2" y="4"/>
                    </a:cubicBezTo>
                    <a:cubicBezTo>
                      <a:pt x="2" y="3"/>
                      <a:pt x="3" y="3"/>
                      <a:pt x="4" y="4"/>
                    </a:cubicBezTo>
                    <a:cubicBezTo>
                      <a:pt x="6" y="5"/>
                      <a:pt x="6" y="5"/>
                      <a:pt x="6" y="5"/>
                    </a:cubicBezTo>
                    <a:cubicBezTo>
                      <a:pt x="6" y="6"/>
                      <a:pt x="7" y="6"/>
                      <a:pt x="8" y="5"/>
                    </a:cubicBezTo>
                    <a:cubicBezTo>
                      <a:pt x="12" y="0"/>
                      <a:pt x="12" y="0"/>
                      <a:pt x="12" y="0"/>
                    </a:cubicBezTo>
                    <a:cubicBezTo>
                      <a:pt x="12" y="0"/>
                      <a:pt x="13" y="0"/>
                      <a:pt x="14" y="0"/>
                    </a:cubicBezTo>
                    <a:cubicBezTo>
                      <a:pt x="15" y="2"/>
                      <a:pt x="15" y="2"/>
                      <a:pt x="15" y="2"/>
                    </a:cubicBezTo>
                    <a:cubicBezTo>
                      <a:pt x="16" y="2"/>
                      <a:pt x="16" y="3"/>
                      <a:pt x="15" y="4"/>
                    </a:cubicBezTo>
                    <a:lnTo>
                      <a:pt x="8" y="11"/>
                    </a:lnTo>
                    <a:close/>
                  </a:path>
                </a:pathLst>
              </a:custGeom>
              <a:solidFill>
                <a:srgbClr val="FFC000"/>
              </a:solidFill>
              <a:ln w="9525">
                <a:noFill/>
                <a:round/>
              </a:ln>
            </p:spPr>
            <p:txBody>
              <a:bodyPr vert="horz" wrap="square" lIns="68571" tIns="34285" rIns="68571" bIns="34285" numCol="1" anchor="t" anchorCtr="0" compatLnSpc="1"/>
              <a:lstStyle/>
              <a:p>
                <a:endParaRPr lang="en-US" sz="1350"/>
              </a:p>
            </p:txBody>
          </p:sp>
          <p:sp>
            <p:nvSpPr>
              <p:cNvPr id="39" name="Freeform 339"/>
              <p:cNvSpPr/>
              <p:nvPr/>
            </p:nvSpPr>
            <p:spPr bwMode="auto">
              <a:xfrm flipH="1">
                <a:off x="2883644" y="2947387"/>
                <a:ext cx="865413" cy="2275717"/>
              </a:xfrm>
              <a:custGeom>
                <a:avLst/>
                <a:gdLst/>
                <a:ahLst/>
                <a:cxnLst>
                  <a:cxn ang="0">
                    <a:pos x="18" y="5"/>
                  </a:cxn>
                  <a:cxn ang="0">
                    <a:pos x="36" y="5"/>
                  </a:cxn>
                  <a:cxn ang="0">
                    <a:pos x="37" y="4"/>
                  </a:cxn>
                  <a:cxn ang="0">
                    <a:pos x="37" y="1"/>
                  </a:cxn>
                  <a:cxn ang="0">
                    <a:pos x="36" y="0"/>
                  </a:cxn>
                  <a:cxn ang="0">
                    <a:pos x="18" y="0"/>
                  </a:cxn>
                  <a:cxn ang="0">
                    <a:pos x="11" y="7"/>
                  </a:cxn>
                  <a:cxn ang="0">
                    <a:pos x="11" y="46"/>
                  </a:cxn>
                  <a:cxn ang="0">
                    <a:pos x="11" y="46"/>
                  </a:cxn>
                  <a:cxn ang="0">
                    <a:pos x="1" y="46"/>
                  </a:cxn>
                  <a:cxn ang="0">
                    <a:pos x="0" y="47"/>
                  </a:cxn>
                  <a:cxn ang="0">
                    <a:pos x="0" y="51"/>
                  </a:cxn>
                  <a:cxn ang="0">
                    <a:pos x="1" y="52"/>
                  </a:cxn>
                  <a:cxn ang="0">
                    <a:pos x="11" y="52"/>
                  </a:cxn>
                  <a:cxn ang="0">
                    <a:pos x="11" y="53"/>
                  </a:cxn>
                  <a:cxn ang="0">
                    <a:pos x="11" y="91"/>
                  </a:cxn>
                  <a:cxn ang="0">
                    <a:pos x="18" y="98"/>
                  </a:cxn>
                  <a:cxn ang="0">
                    <a:pos x="36" y="98"/>
                  </a:cxn>
                  <a:cxn ang="0">
                    <a:pos x="37" y="97"/>
                  </a:cxn>
                  <a:cxn ang="0">
                    <a:pos x="37" y="94"/>
                  </a:cxn>
                  <a:cxn ang="0">
                    <a:pos x="36" y="93"/>
                  </a:cxn>
                  <a:cxn ang="0">
                    <a:pos x="18" y="93"/>
                  </a:cxn>
                  <a:cxn ang="0">
                    <a:pos x="17" y="91"/>
                  </a:cxn>
                  <a:cxn ang="0">
                    <a:pos x="17" y="53"/>
                  </a:cxn>
                  <a:cxn ang="0">
                    <a:pos x="18" y="52"/>
                  </a:cxn>
                  <a:cxn ang="0">
                    <a:pos x="36" y="52"/>
                  </a:cxn>
                  <a:cxn ang="0">
                    <a:pos x="37" y="51"/>
                  </a:cxn>
                  <a:cxn ang="0">
                    <a:pos x="37" y="47"/>
                  </a:cxn>
                  <a:cxn ang="0">
                    <a:pos x="36" y="46"/>
                  </a:cxn>
                  <a:cxn ang="0">
                    <a:pos x="18" y="46"/>
                  </a:cxn>
                  <a:cxn ang="0">
                    <a:pos x="17" y="45"/>
                  </a:cxn>
                  <a:cxn ang="0">
                    <a:pos x="17" y="7"/>
                  </a:cxn>
                  <a:cxn ang="0">
                    <a:pos x="18" y="5"/>
                  </a:cxn>
                </a:cxnLst>
                <a:rect l="0" t="0" r="r" b="b"/>
                <a:pathLst>
                  <a:path w="37" h="98">
                    <a:moveTo>
                      <a:pt x="18" y="5"/>
                    </a:moveTo>
                    <a:cubicBezTo>
                      <a:pt x="36" y="5"/>
                      <a:pt x="36" y="5"/>
                      <a:pt x="36" y="5"/>
                    </a:cubicBezTo>
                    <a:cubicBezTo>
                      <a:pt x="37" y="5"/>
                      <a:pt x="37" y="4"/>
                      <a:pt x="37" y="4"/>
                    </a:cubicBezTo>
                    <a:cubicBezTo>
                      <a:pt x="37" y="1"/>
                      <a:pt x="37" y="1"/>
                      <a:pt x="37" y="1"/>
                    </a:cubicBezTo>
                    <a:cubicBezTo>
                      <a:pt x="37" y="1"/>
                      <a:pt x="37" y="0"/>
                      <a:pt x="36" y="0"/>
                    </a:cubicBezTo>
                    <a:cubicBezTo>
                      <a:pt x="18" y="0"/>
                      <a:pt x="18" y="0"/>
                      <a:pt x="18" y="0"/>
                    </a:cubicBezTo>
                    <a:cubicBezTo>
                      <a:pt x="14" y="0"/>
                      <a:pt x="11" y="3"/>
                      <a:pt x="11" y="7"/>
                    </a:cubicBezTo>
                    <a:cubicBezTo>
                      <a:pt x="11" y="46"/>
                      <a:pt x="11" y="46"/>
                      <a:pt x="11" y="46"/>
                    </a:cubicBezTo>
                    <a:cubicBezTo>
                      <a:pt x="11" y="46"/>
                      <a:pt x="11" y="46"/>
                      <a:pt x="11" y="46"/>
                    </a:cubicBezTo>
                    <a:cubicBezTo>
                      <a:pt x="1" y="46"/>
                      <a:pt x="1" y="46"/>
                      <a:pt x="1" y="46"/>
                    </a:cubicBezTo>
                    <a:cubicBezTo>
                      <a:pt x="0" y="46"/>
                      <a:pt x="0" y="47"/>
                      <a:pt x="0" y="47"/>
                    </a:cubicBezTo>
                    <a:cubicBezTo>
                      <a:pt x="0" y="51"/>
                      <a:pt x="0" y="51"/>
                      <a:pt x="0" y="51"/>
                    </a:cubicBezTo>
                    <a:cubicBezTo>
                      <a:pt x="0" y="51"/>
                      <a:pt x="0" y="52"/>
                      <a:pt x="1" y="52"/>
                    </a:cubicBezTo>
                    <a:cubicBezTo>
                      <a:pt x="11" y="52"/>
                      <a:pt x="11" y="52"/>
                      <a:pt x="11" y="52"/>
                    </a:cubicBezTo>
                    <a:cubicBezTo>
                      <a:pt x="11" y="52"/>
                      <a:pt x="11" y="53"/>
                      <a:pt x="11" y="53"/>
                    </a:cubicBezTo>
                    <a:cubicBezTo>
                      <a:pt x="11" y="91"/>
                      <a:pt x="11" y="91"/>
                      <a:pt x="11" y="91"/>
                    </a:cubicBezTo>
                    <a:cubicBezTo>
                      <a:pt x="11" y="95"/>
                      <a:pt x="14" y="98"/>
                      <a:pt x="18" y="98"/>
                    </a:cubicBezTo>
                    <a:cubicBezTo>
                      <a:pt x="36" y="98"/>
                      <a:pt x="36" y="98"/>
                      <a:pt x="36" y="98"/>
                    </a:cubicBezTo>
                    <a:cubicBezTo>
                      <a:pt x="36" y="98"/>
                      <a:pt x="37" y="98"/>
                      <a:pt x="37" y="97"/>
                    </a:cubicBezTo>
                    <a:cubicBezTo>
                      <a:pt x="37" y="94"/>
                      <a:pt x="37" y="94"/>
                      <a:pt x="37" y="94"/>
                    </a:cubicBezTo>
                    <a:cubicBezTo>
                      <a:pt x="37" y="93"/>
                      <a:pt x="36" y="93"/>
                      <a:pt x="36" y="93"/>
                    </a:cubicBezTo>
                    <a:cubicBezTo>
                      <a:pt x="18" y="93"/>
                      <a:pt x="18" y="93"/>
                      <a:pt x="18" y="93"/>
                    </a:cubicBezTo>
                    <a:cubicBezTo>
                      <a:pt x="17" y="93"/>
                      <a:pt x="17" y="92"/>
                      <a:pt x="17" y="91"/>
                    </a:cubicBezTo>
                    <a:cubicBezTo>
                      <a:pt x="17" y="53"/>
                      <a:pt x="17" y="53"/>
                      <a:pt x="17" y="53"/>
                    </a:cubicBezTo>
                    <a:cubicBezTo>
                      <a:pt x="17" y="53"/>
                      <a:pt x="17" y="52"/>
                      <a:pt x="18" y="52"/>
                    </a:cubicBezTo>
                    <a:cubicBezTo>
                      <a:pt x="36" y="52"/>
                      <a:pt x="36" y="52"/>
                      <a:pt x="36" y="52"/>
                    </a:cubicBezTo>
                    <a:cubicBezTo>
                      <a:pt x="37" y="52"/>
                      <a:pt x="37" y="51"/>
                      <a:pt x="37" y="51"/>
                    </a:cubicBezTo>
                    <a:cubicBezTo>
                      <a:pt x="37" y="47"/>
                      <a:pt x="37" y="47"/>
                      <a:pt x="37" y="47"/>
                    </a:cubicBezTo>
                    <a:cubicBezTo>
                      <a:pt x="37" y="47"/>
                      <a:pt x="37" y="46"/>
                      <a:pt x="36" y="46"/>
                    </a:cubicBezTo>
                    <a:cubicBezTo>
                      <a:pt x="18" y="46"/>
                      <a:pt x="18" y="46"/>
                      <a:pt x="18" y="46"/>
                    </a:cubicBezTo>
                    <a:cubicBezTo>
                      <a:pt x="17" y="46"/>
                      <a:pt x="17" y="45"/>
                      <a:pt x="17" y="45"/>
                    </a:cubicBezTo>
                    <a:cubicBezTo>
                      <a:pt x="17" y="7"/>
                      <a:pt x="17" y="7"/>
                      <a:pt x="17" y="7"/>
                    </a:cubicBezTo>
                    <a:cubicBezTo>
                      <a:pt x="17" y="6"/>
                      <a:pt x="17" y="5"/>
                      <a:pt x="18" y="5"/>
                    </a:cubicBezTo>
                  </a:path>
                </a:pathLst>
              </a:custGeom>
              <a:solidFill>
                <a:srgbClr val="595959"/>
              </a:solidFill>
              <a:ln w="9525">
                <a:noFill/>
                <a:round/>
              </a:ln>
            </p:spPr>
            <p:txBody>
              <a:bodyPr vert="horz" wrap="square" lIns="68571" tIns="34285" rIns="68571" bIns="34285" numCol="1" anchor="t" anchorCtr="0" compatLnSpc="1"/>
              <a:lstStyle/>
              <a:p>
                <a:endParaRPr lang="en-US" sz="1350"/>
              </a:p>
            </p:txBody>
          </p:sp>
        </p:grpSp>
        <p:sp>
          <p:nvSpPr>
            <p:cNvPr id="52" name="矩形 51"/>
            <p:cNvSpPr/>
            <p:nvPr/>
          </p:nvSpPr>
          <p:spPr>
            <a:xfrm>
              <a:off x="1289113" y="2632124"/>
              <a:ext cx="1081086" cy="338554"/>
            </a:xfrm>
            <a:prstGeom prst="rect">
              <a:avLst/>
            </a:prstGeom>
          </p:spPr>
          <p:txBody>
            <a:bodyPr wrap="square">
              <a:spAutoFit/>
            </a:bodyPr>
            <a:lstStyle/>
            <a:p>
              <a:pPr marL="0" lvl="1" algn="ctr">
                <a:buClr>
                  <a:srgbClr val="595959"/>
                </a:buClr>
                <a:buSzPct val="75000"/>
              </a:pPr>
              <a:r>
                <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交通选择</a:t>
              </a:r>
              <a:endPar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矩形 52"/>
            <p:cNvSpPr/>
            <p:nvPr/>
          </p:nvSpPr>
          <p:spPr>
            <a:xfrm>
              <a:off x="1289113" y="3621899"/>
              <a:ext cx="1081086" cy="338554"/>
            </a:xfrm>
            <a:prstGeom prst="rect">
              <a:avLst/>
            </a:prstGeom>
          </p:spPr>
          <p:txBody>
            <a:bodyPr wrap="square">
              <a:spAutoFit/>
            </a:bodyPr>
            <a:lstStyle/>
            <a:p>
              <a:pPr marL="0" lvl="1" algn="ctr">
                <a:buClr>
                  <a:srgbClr val="595959"/>
                </a:buClr>
                <a:buSzPct val="75000"/>
              </a:pPr>
              <a:r>
                <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休闲活动</a:t>
              </a:r>
              <a:endPar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矩形 53"/>
            <p:cNvSpPr/>
            <p:nvPr/>
          </p:nvSpPr>
          <p:spPr>
            <a:xfrm>
              <a:off x="1289113" y="4611674"/>
              <a:ext cx="1081086" cy="338554"/>
            </a:xfrm>
            <a:prstGeom prst="rect">
              <a:avLst/>
            </a:prstGeom>
          </p:spPr>
          <p:txBody>
            <a:bodyPr wrap="square">
              <a:spAutoFit/>
            </a:bodyPr>
            <a:lstStyle/>
            <a:p>
              <a:pPr marL="0" lvl="1" algn="ctr">
                <a:buClr>
                  <a:srgbClr val="595959"/>
                </a:buClr>
                <a:buSzPct val="75000"/>
              </a:pPr>
              <a:r>
                <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每天选择</a:t>
              </a:r>
              <a:endPar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矩形 54"/>
            <p:cNvSpPr/>
            <p:nvPr/>
          </p:nvSpPr>
          <p:spPr>
            <a:xfrm>
              <a:off x="4572000" y="2510038"/>
              <a:ext cx="3371850" cy="584775"/>
            </a:xfrm>
            <a:prstGeom prst="rect">
              <a:avLst/>
            </a:prstGeom>
          </p:spPr>
          <p:txBody>
            <a:bodyPr wrap="square">
              <a:spAutoFit/>
            </a:bodyPr>
            <a:lstStyle/>
            <a:p>
              <a:pPr marL="0" lvl="1" algn="just">
                <a:buClr>
                  <a:srgbClr val="595959"/>
                </a:buClr>
                <a:buSzPct val="75000"/>
              </a:pPr>
              <a:r>
                <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轿车、货车、摩托车、飞机（螺旋浆式或喷气式）</a:t>
              </a:r>
              <a:endPar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矩形 55"/>
            <p:cNvSpPr/>
            <p:nvPr/>
          </p:nvSpPr>
          <p:spPr>
            <a:xfrm>
              <a:off x="4491694" y="3375677"/>
              <a:ext cx="3452156" cy="830997"/>
            </a:xfrm>
            <a:prstGeom prst="rect">
              <a:avLst/>
            </a:prstGeom>
          </p:spPr>
          <p:txBody>
            <a:bodyPr wrap="square">
              <a:spAutoFit/>
            </a:bodyPr>
            <a:lstStyle/>
            <a:p>
              <a:pPr marL="0" lvl="1" algn="just">
                <a:buClr>
                  <a:srgbClr val="595959"/>
                </a:buClr>
                <a:buSzPct val="75000"/>
              </a:pPr>
              <a:r>
                <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骑自行车（走人行道、公路、戴头盔？）、蹦极或用水中呼吸器潜水、游泳（游泳池或海洋）、曲棍球</a:t>
              </a:r>
              <a:r>
                <a:rPr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矩形 56"/>
            <p:cNvSpPr/>
            <p:nvPr/>
          </p:nvSpPr>
          <p:spPr>
            <a:xfrm>
              <a:off x="4491694" y="4488563"/>
              <a:ext cx="3452156" cy="584775"/>
            </a:xfrm>
            <a:prstGeom prst="rect">
              <a:avLst/>
            </a:prstGeom>
          </p:spPr>
          <p:txBody>
            <a:bodyPr wrap="square">
              <a:spAutoFit/>
            </a:bodyPr>
            <a:lstStyle/>
            <a:p>
              <a:pPr marL="0" lvl="1" algn="just">
                <a:buClr>
                  <a:srgbClr val="595959"/>
                </a:buClr>
                <a:buSzPct val="75000"/>
              </a:pPr>
              <a:r>
                <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rPr>
                <a:t>超速驾驶、系安全带、修整草坪时戴听力保护器等等</a:t>
              </a:r>
              <a:r>
                <a:rPr lang="en-US" altLang="zh-CN" sz="1600" spc="1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600"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466000" y="409575"/>
            <a:ext cx="4212000" cy="491490"/>
            <a:chOff x="-4754" y="2024"/>
            <a:chExt cx="6638" cy="774"/>
          </a:xfrm>
        </p:grpSpPr>
        <p:sp>
          <p:nvSpPr>
            <p:cNvPr id="7" name="文本框 6"/>
            <p:cNvSpPr txBox="1"/>
            <p:nvPr/>
          </p:nvSpPr>
          <p:spPr>
            <a:xfrm>
              <a:off x="-4754" y="2024"/>
              <a:ext cx="6638" cy="664"/>
            </a:xfrm>
            <a:prstGeom prst="rect">
              <a:avLst/>
            </a:prstGeom>
            <a:solidFill>
              <a:srgbClr val="595959"/>
            </a:solidFill>
          </p:spPr>
          <p:txBody>
            <a:bodyPr wrap="square" lIns="107950" tIns="71755" rIns="107950" bIns="71755" rtlCol="0" anchor="ctr" anchorCtr="0">
              <a:spAutoFit/>
            </a:bodyPr>
            <a:lstStyle/>
            <a:p>
              <a:pPr algn="ctr"/>
              <a:r>
                <a:rPr lang="zh-CN" altLang="en-US" b="1" spc="200" dirty="0">
                  <a:solidFill>
                    <a:schemeClr val="bg1"/>
                  </a:solidFill>
                  <a:latin typeface="微软雅黑" panose="020B0503020204020204" pitchFamily="34" charset="-122"/>
                  <a:ea typeface="微软雅黑" panose="020B0503020204020204" pitchFamily="34" charset="-122"/>
                  <a:sym typeface="+mn-ea"/>
                </a:rPr>
                <a:t>公司安全、</a:t>
              </a:r>
              <a:r>
                <a:rPr lang="en-US" altLang="zh-CN" b="1" spc="200" dirty="0">
                  <a:solidFill>
                    <a:schemeClr val="bg1"/>
                  </a:solidFill>
                  <a:latin typeface="微软雅黑" panose="020B0503020204020204" pitchFamily="34" charset="-122"/>
                  <a:ea typeface="微软雅黑" panose="020B0503020204020204" pitchFamily="34" charset="-122"/>
                  <a:sym typeface="+mn-ea"/>
                </a:rPr>
                <a:t>IH </a:t>
              </a:r>
              <a:r>
                <a:rPr lang="zh-CN" altLang="en-US" b="1" spc="200" dirty="0">
                  <a:solidFill>
                    <a:schemeClr val="bg1"/>
                  </a:solidFill>
                  <a:latin typeface="微软雅黑" panose="020B0503020204020204" pitchFamily="34" charset="-122"/>
                  <a:ea typeface="微软雅黑" panose="020B0503020204020204" pitchFamily="34" charset="-122"/>
                  <a:sym typeface="+mn-ea"/>
                </a:rPr>
                <a:t>与损失预防风险矩阵</a:t>
              </a:r>
              <a:endParaRPr lang="en-US" altLang="zh-CN" b="1" spc="200" dirty="0">
                <a:solidFill>
                  <a:schemeClr val="bg1"/>
                </a:solidFill>
                <a:latin typeface="微软雅黑" panose="020B0503020204020204" pitchFamily="34" charset="-122"/>
                <a:ea typeface="微软雅黑" panose="020B0503020204020204" pitchFamily="34" charset="-122"/>
                <a:sym typeface="+mn-ea"/>
              </a:endParaRPr>
            </a:p>
          </p:txBody>
        </p:sp>
        <p:cxnSp>
          <p:nvCxnSpPr>
            <p:cNvPr id="13" name="直接连接符 12"/>
            <p:cNvCxnSpPr/>
            <p:nvPr/>
          </p:nvCxnSpPr>
          <p:spPr>
            <a:xfrm flipV="1">
              <a:off x="-4754" y="2798"/>
              <a:ext cx="6638"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4" name="组合 3"/>
          <p:cNvGrpSpPr/>
          <p:nvPr/>
        </p:nvGrpSpPr>
        <p:grpSpPr>
          <a:xfrm>
            <a:off x="1534994" y="1196296"/>
            <a:ext cx="6074012" cy="3564041"/>
            <a:chOff x="1574563" y="1110571"/>
            <a:chExt cx="6074012" cy="3564041"/>
          </a:xfrm>
        </p:grpSpPr>
        <p:sp>
          <p:nvSpPr>
            <p:cNvPr id="27" name="矩形 26"/>
            <p:cNvSpPr/>
            <p:nvPr/>
          </p:nvSpPr>
          <p:spPr>
            <a:xfrm>
              <a:off x="1574563" y="1110571"/>
              <a:ext cx="6074012" cy="356404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1"/>
            <a:stretch>
              <a:fillRect/>
            </a:stretch>
          </p:blipFill>
          <p:spPr>
            <a:xfrm>
              <a:off x="1647826" y="1492249"/>
              <a:ext cx="5928377" cy="1933563"/>
            </a:xfrm>
            <a:prstGeom prst="rect">
              <a:avLst/>
            </a:prstGeom>
          </p:spPr>
        </p:pic>
        <p:sp>
          <p:nvSpPr>
            <p:cNvPr id="23" name="矩形 22"/>
            <p:cNvSpPr/>
            <p:nvPr/>
          </p:nvSpPr>
          <p:spPr>
            <a:xfrm>
              <a:off x="1647826" y="1115595"/>
              <a:ext cx="4133849" cy="338554"/>
            </a:xfrm>
            <a:prstGeom prst="rect">
              <a:avLst/>
            </a:prstGeom>
          </p:spPr>
          <p:txBody>
            <a:bodyPr wrap="square">
              <a:spAutoFit/>
            </a:bodyPr>
            <a:lstStyle/>
            <a:p>
              <a:pPr marL="0" lvl="1" algn="just">
                <a:buClr>
                  <a:srgbClr val="595959"/>
                </a:buClr>
                <a:buSzPct val="75000"/>
              </a:pPr>
              <a:r>
                <a:rPr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风险矩阵定义公司的可接受风险的限度。</a:t>
              </a:r>
              <a:endParaRPr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5715" y="3498344"/>
              <a:ext cx="5890487" cy="8260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6" name="矩形 25"/>
            <p:cNvSpPr/>
            <p:nvPr/>
          </p:nvSpPr>
          <p:spPr>
            <a:xfrm>
              <a:off x="1685715" y="4320682"/>
              <a:ext cx="4133849" cy="338554"/>
            </a:xfrm>
            <a:prstGeom prst="rect">
              <a:avLst/>
            </a:prstGeom>
          </p:spPr>
          <p:txBody>
            <a:bodyPr wrap="square">
              <a:spAutoFit/>
            </a:bodyPr>
            <a:lstStyle/>
            <a:p>
              <a:pPr marL="0" lvl="1" algn="just">
                <a:buClr>
                  <a:srgbClr val="595959"/>
                </a:buClr>
                <a:buSzPct val="75000"/>
              </a:pPr>
              <a:r>
                <a:rPr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风险 </a:t>
              </a:r>
              <a:r>
                <a:rPr lang="en-US" altLang="zh-CN" sz="1600" b="1" spc="1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后果 </a:t>
              </a:r>
              <a:r>
                <a:rPr lang="en-US" altLang="zh-CN" sz="1600" b="1" spc="100" dirty="0">
                  <a:solidFill>
                    <a:schemeClr val="tx1">
                      <a:lumMod val="75000"/>
                      <a:lumOff val="25000"/>
                    </a:schemeClr>
                  </a:solidFill>
                  <a:latin typeface="微软雅黑" panose="020B0503020204020204" pitchFamily="34" charset="-122"/>
                  <a:ea typeface="微软雅黑" panose="020B0503020204020204" pitchFamily="34" charset="-122"/>
                </a:rPr>
                <a:t>x </a:t>
              </a:r>
              <a:r>
                <a:rPr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rPr>
                <a:t>概率</a:t>
              </a:r>
              <a:endParaRPr lang="zh-CN" altLang="en-US" sz="1600" b="1" spc="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sld>
</file>

<file path=ppt/tags/tag1.xml><?xml version="1.0" encoding="utf-8"?>
<p:tagLst xmlns:p="http://schemas.openxmlformats.org/presentationml/2006/main">
  <p:tag name="commondata" val="eyJoZGlkIjoiM2Q4Y2M0MTAxMGRmZTZkMWUzZjg0NGZmZDVmMDc3NjUifQ=="/>
</p:tagLst>
</file>

<file path=ppt/theme/theme1.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1671</Words>
  <Application>WPS 演示</Application>
  <PresentationFormat>全屏显示(16:9)</PresentationFormat>
  <Paragraphs>194</Paragraphs>
  <Slides>25</Slides>
  <Notes>24</Notes>
  <HiddenSlides>0</HiddenSlides>
  <MMClips>0</MMClips>
  <ScaleCrop>false</ScaleCrop>
  <HeadingPairs>
    <vt:vector size="8" baseType="variant">
      <vt:variant>
        <vt:lpstr>已用的字体</vt:lpstr>
      </vt:variant>
      <vt:variant>
        <vt:i4>11</vt:i4>
      </vt:variant>
      <vt:variant>
        <vt:lpstr>主题</vt:lpstr>
      </vt:variant>
      <vt:variant>
        <vt:i4>6</vt:i4>
      </vt:variant>
      <vt:variant>
        <vt:lpstr>嵌入 OLE 服务器</vt:lpstr>
      </vt:variant>
      <vt:variant>
        <vt:i4>1</vt:i4>
      </vt:variant>
      <vt:variant>
        <vt:lpstr>幻灯片标题</vt:lpstr>
      </vt:variant>
      <vt:variant>
        <vt:i4>25</vt:i4>
      </vt:variant>
    </vt:vector>
  </HeadingPairs>
  <TitlesOfParts>
    <vt:vector size="43" baseType="lpstr">
      <vt:lpstr>Arial</vt:lpstr>
      <vt:lpstr>宋体</vt:lpstr>
      <vt:lpstr>Wingdings</vt:lpstr>
      <vt:lpstr>微软雅黑</vt:lpstr>
      <vt:lpstr>Impact</vt:lpstr>
      <vt:lpstr>Arial</vt:lpstr>
      <vt:lpstr>Arial Unicode MS</vt:lpstr>
      <vt:lpstr>Calibri</vt:lpstr>
      <vt:lpstr>Calibri Light</vt:lpstr>
      <vt:lpstr>等线 Light</vt:lpstr>
      <vt:lpstr>等线</vt:lpstr>
      <vt:lpstr>1_自定义设计方案</vt:lpstr>
      <vt:lpstr>4_自定义设计方案</vt:lpstr>
      <vt:lpstr>3_自定义设计方案</vt:lpstr>
      <vt:lpstr>2_自定义设计方案</vt:lpstr>
      <vt:lpstr>自定义设计方案</vt:lpstr>
      <vt:lpstr>1_Office 主题</vt:lpstr>
      <vt:lpstr>Excel.SheetMacroEnabled.12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安应vs安全人联盟</dc:title>
  <dc:creator>安应ansying.com</dc:creator>
  <dc:description>更多免费资料，请添加“安小应”微信号：ansyingcysafety</dc:description>
  <cp:category>EHS</cp:category>
  <cp:lastModifiedBy>Vivian</cp:lastModifiedBy>
  <cp:revision>4</cp:revision>
  <dcterms:created xsi:type="dcterms:W3CDTF">2018-06-08T06:52:00Z</dcterms:created>
  <dcterms:modified xsi:type="dcterms:W3CDTF">2023-12-01T03:13:26Z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ICV">
    <vt:lpwstr>D281370EC1574055A7C116195489ABF1_12</vt:lpwstr>
  </property>
</Properties>
</file>