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ttdA1yUEmsIVxMDwh0c5aU==" textCheckSum="/N1xsd==" fHybridRaster="0" shapeId="30723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30723" name="Text Box 3"/>
    <p:cNvSpPr txBox="1">
      <a:spLocks noChangeArrowheads="1"/>
    </p:cNvSpPr>
    <p:nvPr/>
  </p:nvSpPr>
  <p:spPr bwMode="auto">
    <a:xfrm>
      <a:off x="2124075" y="2060575"/>
      <a:ext cx="5080000" cy="3382963"/>
    </a:xfrm>
    <a:prstGeom prst="rect">
      <a:avLst/>
    </a:prstGeom>
    <a:noFill/>
    <a:ln w="9525">
      <a:noFill/>
      <a:miter lim="800000"/>
    </a:ln>
  </p:spPr>
  <p:txBody>
    <a:bodyPr>
      <a:spAutoFit/>
    </a:bodyPr>
    <a:lstStyle/>
    <a:p>
      <a:pPr marL="0" marR="0" indent="0" algn="ctr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/>
      </a:pPr>
      <a:r>
        <a:rPr kumimoji="0" lang="zh-CN" altLang="en-US" sz="3600" b="1" i="0" u="none" strike="noStrike" kern="1200" cap="none" spc="0" normalizeH="0" baseline="0" noProof="0" dirty="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n-cs"/>
          <a:sym typeface="宋体" panose="02010600030101010101" pitchFamily="2" charset="-122"/>
        </a:rPr>
        <a:t>人群之中我不挤</a:t>
      </a:r>
      <a:r>
        <a:rPr kumimoji="0" lang="zh-CN" altLang="en-US" sz="3600" b="1" i="0" u="none" strike="noStrike" kern="1200" cap="none" spc="0" normalizeH="0" baseline="0" noProof="0" dirty="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n-cs"/>
          <a:sym typeface="Times New Roman" panose="02020603050405020304" pitchFamily="18" charset="0"/>
        </a:rPr>
        <a:t>,</a:t>
      </a:r>
      <a:endParaRPr kumimoji="0" lang="zh-CN" altLang="en-US" sz="3600" b="1" i="0" u="none" strike="noStrike" kern="1200" cap="none" spc="0" normalizeH="0" baseline="0" noProof="0" dirty="0">
        <a:solidFill>
          <a:srgbClr val="FF0000"/>
        </a:solidFill>
        <a:effectLst>
          <a:outerShdw blurRad="38100" dist="38100" dir="2700000" algn="tl">
            <a:srgbClr val="C0C0C0"/>
          </a:outerShdw>
        </a:effectLst>
        <a:latin typeface="微软雅黑" panose="020B0503020204020204" pitchFamily="34" charset="-122"/>
        <a:ea typeface="微软雅黑" panose="020B0503020204020204" pitchFamily="34" charset="-122"/>
        <a:cs typeface="+mn-cs"/>
        <a:sym typeface="宋体" panose="02010600030101010101" pitchFamily="2" charset="-122"/>
      </a:endParaRPr>
    </a:p>
    <a:p>
      <a:pPr marL="0" marR="0" indent="0" algn="ctr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/>
      </a:pPr>
      <a:r>
        <a:rPr kumimoji="0" lang="zh-CN" altLang="en-US" sz="3600" b="1" i="0" u="none" strike="noStrike" kern="1200" cap="none" spc="0" normalizeH="0" baseline="0" noProof="0" dirty="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n-cs"/>
          <a:sym typeface="宋体" panose="02010600030101010101" pitchFamily="2" charset="-122"/>
        </a:rPr>
        <a:t>  不要逆着方向走。</a:t>
      </a:r>
      <a:endParaRPr kumimoji="0" lang="zh-CN" altLang="en-US" sz="3600" b="1" i="0" u="none" strike="noStrike" kern="1200" cap="none" spc="0" normalizeH="0" baseline="0" noProof="0" dirty="0">
        <a:solidFill>
          <a:srgbClr val="FF0000"/>
        </a:solidFill>
        <a:effectLst>
          <a:outerShdw blurRad="38100" dist="38100" dir="2700000" algn="tl">
            <a:srgbClr val="C0C0C0"/>
          </a:outerShdw>
        </a:effectLst>
        <a:latin typeface="微软雅黑" panose="020B0503020204020204" pitchFamily="34" charset="-122"/>
        <a:ea typeface="微软雅黑" panose="020B0503020204020204" pitchFamily="34" charset="-122"/>
        <a:cs typeface="+mn-cs"/>
        <a:sym typeface="宋体" panose="02010600030101010101" pitchFamily="2" charset="-122"/>
      </a:endParaRPr>
    </a:p>
    <a:p>
      <a:pPr marL="0" marR="0" indent="0" algn="ctr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/>
      </a:pPr>
      <a:r>
        <a:rPr kumimoji="0" lang="zh-CN" altLang="en-US" sz="3600" b="1" i="0" u="none" strike="noStrike" kern="1200" cap="none" spc="0" normalizeH="0" baseline="0" noProof="0" dirty="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n-cs"/>
          <a:sym typeface="宋体" panose="02010600030101010101" pitchFamily="2" charset="-122"/>
        </a:rPr>
        <a:t>为防发生踩踏事</a:t>
      </a:r>
      <a:r>
        <a:rPr kumimoji="0" lang="zh-CN" altLang="en-US" sz="3600" b="1" i="0" u="none" strike="noStrike" kern="1200" cap="none" spc="0" normalizeH="0" baseline="0" noProof="0" dirty="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n-cs"/>
          <a:sym typeface="Times New Roman" panose="02020603050405020304" pitchFamily="18" charset="0"/>
        </a:rPr>
        <a:t>,</a:t>
      </a:r>
      <a:endParaRPr kumimoji="0" lang="zh-CN" altLang="en-US" sz="3600" b="1" i="0" u="none" strike="noStrike" kern="1200" cap="none" spc="0" normalizeH="0" baseline="0" noProof="0" dirty="0">
        <a:solidFill>
          <a:srgbClr val="FF0000"/>
        </a:solidFill>
        <a:effectLst>
          <a:outerShdw blurRad="38100" dist="38100" dir="2700000" algn="tl">
            <a:srgbClr val="C0C0C0"/>
          </a:outerShdw>
        </a:effectLst>
        <a:latin typeface="微软雅黑" panose="020B0503020204020204" pitchFamily="34" charset="-122"/>
        <a:ea typeface="微软雅黑" panose="020B0503020204020204" pitchFamily="34" charset="-122"/>
        <a:cs typeface="+mn-cs"/>
        <a:sym typeface="宋体" panose="02010600030101010101" pitchFamily="2" charset="-122"/>
      </a:endParaRPr>
    </a:p>
    <a:p>
      <a:pPr marL="0" marR="0" indent="0" algn="ctr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/>
      </a:pPr>
      <a:r>
        <a:rPr kumimoji="0" lang="zh-CN" altLang="en-US" sz="3600" b="1" i="0" u="none" strike="noStrike" kern="1200" cap="none" spc="0" normalizeH="0" baseline="0" noProof="0" dirty="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n-cs"/>
          <a:sym typeface="宋体" panose="02010600030101010101" pitchFamily="2" charset="-122"/>
        </a:rPr>
        <a:t>  紧跟父母不走丢。</a:t>
      </a:r>
      <a:endParaRPr kumimoji="0" lang="zh-CN" altLang="en-US" sz="3600" b="1" i="0" u="none" strike="noStrike" kern="1200" cap="none" spc="0" normalizeH="0" baseline="0" noProof="0" dirty="0">
        <a:solidFill>
          <a:srgbClr val="FF0000"/>
        </a:solidFill>
        <a:effectLst>
          <a:outerShdw blurRad="38100" dist="38100" dir="2700000" algn="tl">
            <a:srgbClr val="C0C0C0"/>
          </a:outerShdw>
        </a:effectLst>
        <a:latin typeface="微软雅黑" panose="020B0503020204020204" pitchFamily="34" charset="-122"/>
        <a:ea typeface="微软雅黑" panose="020B0503020204020204" pitchFamily="34" charset="-122"/>
        <a:cs typeface="+mn-cs"/>
      </a:endParaRPr>
    </a:p>
  </p:txBody>
</p:sp>
</file>