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mf" ContentType="image/x-wm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418" r:id="rId3"/>
    <p:sldId id="901" r:id="rId5"/>
    <p:sldId id="836" r:id="rId6"/>
    <p:sldId id="869" r:id="rId7"/>
    <p:sldId id="839" r:id="rId8"/>
    <p:sldId id="841" r:id="rId9"/>
    <p:sldId id="842" r:id="rId10"/>
    <p:sldId id="843" r:id="rId11"/>
    <p:sldId id="844" r:id="rId12"/>
    <p:sldId id="845" r:id="rId13"/>
    <p:sldId id="846" r:id="rId14"/>
    <p:sldId id="837" r:id="rId15"/>
    <p:sldId id="838" r:id="rId16"/>
    <p:sldId id="847" r:id="rId17"/>
    <p:sldId id="848" r:id="rId18"/>
    <p:sldId id="849" r:id="rId19"/>
    <p:sldId id="850" r:id="rId20"/>
    <p:sldId id="851" r:id="rId21"/>
    <p:sldId id="868" r:id="rId22"/>
    <p:sldId id="852" r:id="rId23"/>
    <p:sldId id="853" r:id="rId24"/>
    <p:sldId id="854" r:id="rId25"/>
    <p:sldId id="855" r:id="rId26"/>
    <p:sldId id="856" r:id="rId27"/>
    <p:sldId id="857" r:id="rId28"/>
    <p:sldId id="858" r:id="rId29"/>
    <p:sldId id="859" r:id="rId30"/>
    <p:sldId id="860" r:id="rId31"/>
    <p:sldId id="861" r:id="rId32"/>
    <p:sldId id="862" r:id="rId33"/>
    <p:sldId id="867" r:id="rId34"/>
    <p:sldId id="863" r:id="rId35"/>
    <p:sldId id="864" r:id="rId36"/>
    <p:sldId id="866" r:id="rId37"/>
    <p:sldId id="835" r:id="rId38"/>
    <p:sldId id="903" r:id="rId39"/>
  </p:sldIdLst>
  <p:sldSz cx="9144000" cy="6858000" type="screen4x3"/>
  <p:notesSz cx="6784975" cy="9923780"/>
  <p:custDataLst>
    <p:tags r:id="rId45"/>
  </p:custDataLst>
  <p:defaultTextStyle>
    <a:defPPr>
      <a:defRPr lang="zh-CN"/>
    </a:defPPr>
    <a:lvl1pPr marL="0" lvl="0"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1pPr>
    <a:lvl2pPr marL="457200" lvl="1"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2pPr>
    <a:lvl3pPr marL="914400" lvl="2"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3pPr>
    <a:lvl4pPr marL="1371600" lvl="3"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4pPr>
    <a:lvl5pPr marL="1828800" lvl="4"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5pPr>
    <a:lvl6pPr marL="2286000" lvl="5"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6pPr>
    <a:lvl7pPr marL="2743200" lvl="6"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7pPr>
    <a:lvl8pPr marL="3200400" lvl="7"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8pPr>
    <a:lvl9pPr marL="3657600" lvl="8"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64" userDrawn="1">
          <p15:clr>
            <a:srgbClr val="A4A3A4"/>
          </p15:clr>
        </p15:guide>
        <p15:guide id="2" orient="horz" pos="692" userDrawn="1">
          <p15:clr>
            <a:srgbClr val="A4A3A4"/>
          </p15:clr>
        </p15:guide>
        <p15:guide id="3" pos="402" userDrawn="1">
          <p15:clr>
            <a:srgbClr val="A4A3A4"/>
          </p15:clr>
        </p15:guide>
        <p15:guide id="4" pos="2613" userDrawn="1">
          <p15:clr>
            <a:srgbClr val="A4A3A4"/>
          </p15:clr>
        </p15:guide>
        <p15:guide id="5" pos="11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A600"/>
    <a:srgbClr val="00B2DE"/>
    <a:srgbClr val="CCFF99"/>
    <a:srgbClr val="CCFF33"/>
    <a:srgbClr val="FC2312"/>
    <a:srgbClr val="FFFF99"/>
    <a:srgbClr val="77777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75" d="100"/>
          <a:sy n="75" d="100"/>
        </p:scale>
        <p:origin x="-1014" y="-72"/>
      </p:cViewPr>
      <p:guideLst>
        <p:guide orient="horz" pos="3164"/>
        <p:guide orient="horz" pos="692"/>
        <p:guide pos="402"/>
        <p:guide pos="2613"/>
        <p:guide pos="11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31.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4097"/>
          <p:cNvSpPr>
            <a:spLocks noGrp="1"/>
          </p:cNvSpPr>
          <p:nvPr>
            <p:ph type="hdr" sz="quarter"/>
          </p:nvPr>
        </p:nvSpPr>
        <p:spPr>
          <a:xfrm>
            <a:off x="0" y="0"/>
            <a:ext cx="2940050" cy="498475"/>
          </a:xfrm>
          <a:prstGeom prst="rect">
            <a:avLst/>
          </a:prstGeom>
          <a:noFill/>
          <a:ln w="9525">
            <a:noFill/>
          </a:ln>
        </p:spPr>
        <p:txBody>
          <a:bodyPr lIns="95250" tIns="47625" rIns="95250" bIns="47625"/>
          <a:p>
            <a:pPr lvl="0" defTabSz="958850" eaLnBrk="0" hangingPunct="0"/>
            <a:endParaRPr lang="zh-CN" altLang="en-US" sz="1300" b="0" dirty="0"/>
          </a:p>
        </p:txBody>
      </p:sp>
      <p:sp>
        <p:nvSpPr>
          <p:cNvPr id="4099" name="日期占位符 4098"/>
          <p:cNvSpPr>
            <a:spLocks noGrp="1"/>
          </p:cNvSpPr>
          <p:nvPr>
            <p:ph type="dt" sz="quarter" idx="1"/>
          </p:nvPr>
        </p:nvSpPr>
        <p:spPr>
          <a:xfrm>
            <a:off x="3844925" y="0"/>
            <a:ext cx="2940050" cy="498475"/>
          </a:xfrm>
          <a:prstGeom prst="rect">
            <a:avLst/>
          </a:prstGeom>
          <a:noFill/>
          <a:ln w="9525">
            <a:noFill/>
          </a:ln>
        </p:spPr>
        <p:txBody>
          <a:bodyPr lIns="95250" tIns="47625" rIns="95250" bIns="47625"/>
          <a:p>
            <a:pPr lvl="0" algn="r" defTabSz="958850" eaLnBrk="0" hangingPunct="0"/>
            <a:endParaRPr lang="zh-CN" altLang="en-US" sz="1300" b="0" dirty="0"/>
          </a:p>
        </p:txBody>
      </p:sp>
      <p:sp>
        <p:nvSpPr>
          <p:cNvPr id="4100" name="页脚占位符 4099"/>
          <p:cNvSpPr>
            <a:spLocks noGrp="1"/>
          </p:cNvSpPr>
          <p:nvPr>
            <p:ph type="ftr" sz="quarter" idx="2"/>
          </p:nvPr>
        </p:nvSpPr>
        <p:spPr>
          <a:xfrm>
            <a:off x="0" y="9424988"/>
            <a:ext cx="2940050" cy="498475"/>
          </a:xfrm>
          <a:prstGeom prst="rect">
            <a:avLst/>
          </a:prstGeom>
          <a:noFill/>
          <a:ln w="9525">
            <a:noFill/>
          </a:ln>
        </p:spPr>
        <p:txBody>
          <a:bodyPr lIns="95250" tIns="47625" rIns="95250" bIns="47625" anchor="b" anchorCtr="0"/>
          <a:p>
            <a:pPr lvl="0" defTabSz="958850" eaLnBrk="0" hangingPunct="0"/>
            <a:endParaRPr lang="zh-CN" altLang="en-US" sz="1300" b="0" dirty="0"/>
          </a:p>
        </p:txBody>
      </p:sp>
      <p:sp>
        <p:nvSpPr>
          <p:cNvPr id="4101" name="灯片编号占位符 4100"/>
          <p:cNvSpPr>
            <a:spLocks noGrp="1"/>
          </p:cNvSpPr>
          <p:nvPr>
            <p:ph type="sldNum" sz="quarter" idx="3"/>
          </p:nvPr>
        </p:nvSpPr>
        <p:spPr>
          <a:xfrm>
            <a:off x="3844925" y="9424988"/>
            <a:ext cx="2940050" cy="498475"/>
          </a:xfrm>
          <a:prstGeom prst="rect">
            <a:avLst/>
          </a:prstGeom>
          <a:noFill/>
          <a:ln w="9525">
            <a:noFill/>
          </a:ln>
        </p:spPr>
        <p:txBody>
          <a:bodyPr lIns="95250" tIns="47625" rIns="95250" bIns="47625" anchor="b" anchorCtr="0"/>
          <a:p>
            <a:pPr lvl="0" algn="r" defTabSz="958850" eaLnBrk="0" hangingPunct="0"/>
            <a:fld id="{9A0DB2DC-4C9A-4742-B13C-FB6460FD3503}" type="slidenum">
              <a:rPr lang="zh-CN" altLang="en-US" sz="1300" b="0" dirty="0"/>
            </a:fld>
            <a:endParaRPr lang="zh-CN" altLang="en-US" sz="13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4.wmf"/><Relationship Id="rId1" Type="http://schemas.openxmlformats.org/officeDocument/2006/relationships/image" Target="../media/image13.w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4" name="图片 3073"/>
          <p:cNvPicPr/>
          <p:nvPr/>
        </p:nvPicPr>
        <p:blipFill>
          <a:blip r:embed="rId1"/>
          <a:stretch>
            <a:fillRect/>
          </a:stretch>
        </p:blipFill>
        <p:spPr>
          <a:xfrm>
            <a:off x="1055688" y="5138738"/>
            <a:ext cx="5324475" cy="265112"/>
          </a:xfrm>
          <a:prstGeom prst="rect">
            <a:avLst/>
          </a:prstGeom>
          <a:noFill/>
          <a:ln w="9525">
            <a:noFill/>
          </a:ln>
        </p:spPr>
      </p:pic>
      <p:sp>
        <p:nvSpPr>
          <p:cNvPr id="3075" name="幻灯片图像占位符 3074"/>
          <p:cNvSpPr>
            <a:spLocks noRot="1" noTextEdit="1"/>
          </p:cNvSpPr>
          <p:nvPr>
            <p:ph type="sldImg" idx="2"/>
          </p:nvPr>
        </p:nvSpPr>
        <p:spPr>
          <a:xfrm>
            <a:off x="552450" y="396875"/>
            <a:ext cx="5757863" cy="4316413"/>
          </a:xfrm>
          <a:prstGeom prst="rect">
            <a:avLst/>
          </a:prstGeom>
          <a:ln w="12700" cap="flat" cmpd="sng">
            <a:solidFill>
              <a:srgbClr val="000099"/>
            </a:solidFill>
            <a:prstDash val="solid"/>
            <a:miter/>
            <a:headEnd type="none" w="med" len="med"/>
            <a:tailEnd type="none" w="med" len="med"/>
          </a:ln>
        </p:spPr>
      </p:sp>
      <p:sp>
        <p:nvSpPr>
          <p:cNvPr id="3076" name="灯片编号占位符 3075"/>
          <p:cNvSpPr>
            <a:spLocks noGrp="1"/>
          </p:cNvSpPr>
          <p:nvPr>
            <p:ph type="sldNum" sz="quarter" idx="5"/>
          </p:nvPr>
        </p:nvSpPr>
        <p:spPr>
          <a:xfrm>
            <a:off x="3128963" y="9512300"/>
            <a:ext cx="582612" cy="300038"/>
          </a:xfrm>
          <a:prstGeom prst="rect">
            <a:avLst/>
          </a:prstGeom>
          <a:noFill/>
          <a:ln w="9525">
            <a:noFill/>
          </a:ln>
        </p:spPr>
        <p:txBody>
          <a:bodyPr lIns="93663" tIns="46038" rIns="93663" bIns="46038"/>
          <a:p>
            <a:pPr lvl="0" algn="ctr" defTabSz="884555" eaLnBrk="0" hangingPunct="0">
              <a:spcBef>
                <a:spcPct val="30000"/>
              </a:spcBef>
            </a:pPr>
            <a:fld id="{9A0DB2DC-4C9A-4742-B13C-FB6460FD3503}" type="slidenum">
              <a:rPr lang="zh-CN" altLang="en-US" sz="1300" b="0" dirty="0">
                <a:solidFill>
                  <a:srgbClr val="333399"/>
                </a:solidFill>
              </a:rPr>
            </a:fld>
            <a:endParaRPr lang="zh-CN" altLang="en-US" sz="1300" b="0" dirty="0">
              <a:solidFill>
                <a:srgbClr val="333399"/>
              </a:solidFill>
            </a:endParaRPr>
          </a:p>
        </p:txBody>
      </p:sp>
      <p:pic>
        <p:nvPicPr>
          <p:cNvPr id="3077" name="图片 3076"/>
          <p:cNvPicPr/>
          <p:nvPr/>
        </p:nvPicPr>
        <p:blipFill>
          <a:blip r:embed="rId2"/>
          <a:stretch>
            <a:fillRect/>
          </a:stretch>
        </p:blipFill>
        <p:spPr>
          <a:xfrm>
            <a:off x="5181600" y="9421813"/>
            <a:ext cx="1127125" cy="346075"/>
          </a:xfrm>
          <a:prstGeom prst="rect">
            <a:avLst/>
          </a:prstGeom>
          <a:noFill/>
          <a:ln w="9525">
            <a:noFill/>
          </a:ln>
        </p:spPr>
      </p:pic>
      <p:sp>
        <p:nvSpPr>
          <p:cNvPr id="3078" name="矩形 3077"/>
          <p:cNvSpPr/>
          <p:nvPr/>
        </p:nvSpPr>
        <p:spPr>
          <a:xfrm>
            <a:off x="3844925" y="9424988"/>
            <a:ext cx="2940050" cy="498475"/>
          </a:xfrm>
          <a:prstGeom prst="rect">
            <a:avLst/>
          </a:prstGeom>
          <a:noFill/>
          <a:ln w="9525">
            <a:noFill/>
          </a:ln>
        </p:spPr>
        <p:txBody>
          <a:bodyPr lIns="95250" tIns="47625" rIns="95250" bIns="47625" anchor="b" anchorCtr="0"/>
          <a:p>
            <a:pPr lvl="0" algn="r" defTabSz="932180" eaLnBrk="0" hangingPunct="0"/>
            <a:endParaRPr b="0" dirty="0"/>
          </a:p>
        </p:txBody>
      </p:sp>
      <p:sp>
        <p:nvSpPr>
          <p:cNvPr id="3079" name="文本占位符 3078"/>
          <p:cNvSpPr>
            <a:spLocks noGrp="1"/>
          </p:cNvSpPr>
          <p:nvPr>
            <p:ph type="body" sz="quarter" idx="3"/>
          </p:nvPr>
        </p:nvSpPr>
        <p:spPr>
          <a:xfrm>
            <a:off x="592138" y="5427663"/>
            <a:ext cx="5703887" cy="3986212"/>
          </a:xfrm>
          <a:prstGeom prst="rect">
            <a:avLst/>
          </a:prstGeom>
          <a:noFill/>
          <a:ln w="9525">
            <a:noFill/>
          </a:ln>
        </p:spPr>
        <p:txBody>
          <a:bodyPr lIns="93663" tIns="46038" rIns="93663" bIns="46038"/>
          <a:p>
            <a:pPr lvl="0"/>
            <a:r>
              <a:rPr lang="en-US" altLang="zh-CN" dirty="0"/>
              <a:t>Cliquez pour modifier les styles du texte du masque</a:t>
            </a:r>
            <a:endParaRPr lang="en-US" altLang="zh-CN" dirty="0"/>
          </a:p>
          <a:p>
            <a:pPr lvl="1"/>
            <a:r>
              <a:rPr lang="en-US" altLang="zh-CN" dirty="0"/>
              <a:t>Deuxi</a:t>
            </a:r>
            <a:r>
              <a:rPr lang="zh-CN" altLang="en-US" dirty="0"/>
              <a:t>鑝</a:t>
            </a:r>
            <a:r>
              <a:rPr lang="en-US" altLang="zh-CN" dirty="0"/>
              <a:t>e niveau</a:t>
            </a:r>
            <a:endParaRPr lang="en-US" altLang="zh-CN" dirty="0"/>
          </a:p>
        </p:txBody>
      </p:sp>
      <p:sp>
        <p:nvSpPr>
          <p:cNvPr id="3080" name="矩形 3079"/>
          <p:cNvSpPr/>
          <p:nvPr/>
        </p:nvSpPr>
        <p:spPr>
          <a:xfrm>
            <a:off x="485775" y="5076825"/>
            <a:ext cx="638175" cy="304800"/>
          </a:xfrm>
          <a:prstGeom prst="rect">
            <a:avLst/>
          </a:prstGeom>
          <a:noFill/>
          <a:ln w="9525">
            <a:noFill/>
          </a:ln>
        </p:spPr>
        <p:txBody>
          <a:bodyPr wrap="none" lIns="92075" tIns="46038" rIns="92075" bIns="46038">
            <a:spAutoFit/>
          </a:bodyPr>
          <a:p>
            <a:pPr lvl="0" defTabSz="923925" eaLnBrk="0" hangingPunct="0"/>
            <a:r>
              <a:rPr lang="en-US" altLang="zh-CN" sz="1400" b="0" i="1" dirty="0">
                <a:solidFill>
                  <a:srgbClr val="DE5930"/>
                </a:solidFill>
              </a:rPr>
              <a:t>Notes</a:t>
            </a:r>
            <a:endParaRPr lang="en-US" altLang="zh-CN" sz="1400" b="0" i="1" dirty="0">
              <a:solidFill>
                <a:srgbClr val="DE5930"/>
              </a:solidFill>
            </a:endParaRPr>
          </a:p>
        </p:txBody>
      </p:sp>
    </p:spTree>
  </p:cSld>
  <p:clrMap bg1="lt1" tx1="dk1" bg2="lt2" tx2="dk2" accent1="accent1" accent2="accent2" accent3="accent3" accent4="accent4" accent5="accent5" accent6="accent6" hlink="hlink" folHlink="folHlink"/>
  <p:hf/>
  <p:notesStyle>
    <a:lvl1pPr marL="182880" lvl="0" indent="-182880" algn="l" defTabSz="914400" rtl="0" eaLnBrk="0" fontAlgn="base" latinLnBrk="0" hangingPunct="0">
      <a:lnSpc>
        <a:spcPct val="100000"/>
      </a:lnSpc>
      <a:spcBef>
        <a:spcPct val="30000"/>
      </a:spcBef>
      <a:spcAft>
        <a:spcPct val="0"/>
      </a:spcAft>
      <a:buNone/>
      <a:defRPr sz="1400" b="0" i="0" u="none" kern="1200" baseline="0">
        <a:solidFill>
          <a:srgbClr val="333399"/>
        </a:solidFill>
        <a:latin typeface="Arial" panose="020B0604020202020204" pitchFamily="34" charset="0"/>
        <a:ea typeface="宋体" panose="02010600030101010101" pitchFamily="2" charset="-122"/>
      </a:defRPr>
    </a:lvl1pPr>
    <a:lvl2pPr marL="536575" lvl="1" indent="-163195" algn="l" defTabSz="914400" rtl="0" eaLnBrk="0" fontAlgn="base" latinLnBrk="0" hangingPunct="0">
      <a:lnSpc>
        <a:spcPct val="100000"/>
      </a:lnSpc>
      <a:spcBef>
        <a:spcPct val="30000"/>
      </a:spcBef>
      <a:spcAft>
        <a:spcPct val="0"/>
      </a:spcAft>
      <a:buNone/>
      <a:defRPr sz="1200" b="0" i="0" u="none" kern="1200" baseline="0">
        <a:solidFill>
          <a:srgbClr val="333399"/>
        </a:solidFill>
        <a:latin typeface="Arial" panose="020B0604020202020204" pitchFamily="34" charset="0"/>
        <a:ea typeface="宋体" panose="02010600030101010101" pitchFamily="2" charset="-122"/>
      </a:defRPr>
    </a:lvl2pPr>
    <a:lvl3pPr marL="91440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
          </p:nvPr>
        </p:nvSpPr>
        <p:spPr/>
        <p:txBody>
          <a:bodyPr/>
          <a:p>
            <a:pPr lvl="0" algn="ctr" defTabSz="884555" eaLnBrk="0" hangingPunct="0">
              <a:spcBef>
                <a:spcPct val="30000"/>
              </a:spcBef>
            </a:pPr>
            <a:fld id="{9A0DB2DC-4C9A-4742-B13C-FB6460FD3503}" type="slidenum">
              <a:rPr lang="zh-CN" altLang="en-US" sz="1300" b="0" dirty="0">
                <a:solidFill>
                  <a:srgbClr val="333399"/>
                </a:solidFill>
              </a:rPr>
            </a:fld>
            <a:endParaRPr lang="zh-CN" altLang="en-US" sz="1300" b="0" dirty="0">
              <a:solidFill>
                <a:srgbClr val="333399"/>
              </a:solidFill>
            </a:endParaRPr>
          </a:p>
        </p:txBody>
      </p:sp>
      <p:sp>
        <p:nvSpPr>
          <p:cNvPr id="6146" name="幻灯片图像占位符 6145"/>
          <p:cNvSpPr>
            <a:spLocks noRot="1" noTextEdit="1"/>
          </p:cNvSpPr>
          <p:nvPr>
            <p:ph type="sldImg"/>
          </p:nvPr>
        </p:nvSpPr>
        <p:spPr>
          <a:xfrm>
            <a:off x="550863" y="395288"/>
            <a:ext cx="5761037" cy="4319587"/>
          </a:xfrm>
          <a:ln>
            <a:solidFill>
              <a:srgbClr val="000000"/>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4555" eaLnBrk="0" hangingPunct="0">
              <a:spcBef>
                <a:spcPct val="30000"/>
              </a:spcBef>
            </a:pPr>
            <a:fld id="{9A0DB2DC-4C9A-4742-B13C-FB6460FD3503}" type="slidenum">
              <a:rPr lang="zh-CN" altLang="en-US" sz="1300" b="0" dirty="0">
                <a:solidFill>
                  <a:srgbClr val="333399"/>
                </a:solidFill>
              </a:rPr>
            </a:fld>
            <a:endParaRPr lang="zh-CN" altLang="en-US" sz="1300" b="0" dirty="0">
              <a:solidFill>
                <a:srgbClr val="333399"/>
              </a:solidFill>
            </a:endParaRPr>
          </a:p>
        </p:txBody>
      </p:sp>
      <p:sp>
        <p:nvSpPr>
          <p:cNvPr id="245762" name="幻灯片图像占位符 245761"/>
          <p:cNvSpPr>
            <a:spLocks noRot="1" noTextEdit="1"/>
          </p:cNvSpPr>
          <p:nvPr>
            <p:ph type="sldImg"/>
          </p:nvPr>
        </p:nvSpPr>
        <p:spPr>
          <a:xfrm>
            <a:off x="554038" y="396875"/>
            <a:ext cx="5754687" cy="4316413"/>
          </a:xfrm>
          <a:ln/>
        </p:spPr>
      </p:sp>
      <p:sp>
        <p:nvSpPr>
          <p:cNvPr id="245763" name="文本占位符 245762"/>
          <p:cNvSpPr>
            <a:spLocks noGrp="1"/>
          </p:cNvSpPr>
          <p:nvPr>
            <p:ph type="body" idx="1"/>
          </p:nvPr>
        </p:nvSpPr>
        <p:spPr>
          <a:ln/>
        </p:spPr>
        <p:txBody>
          <a:bodyPr lIns="93663" tIns="46038" rIns="93663" bIns="46038"/>
          <a:p>
            <a:pPr lvl="0">
              <a:lnSpc>
                <a:spcPct val="80000"/>
              </a:lnSpc>
            </a:pPr>
            <a:r>
              <a:rPr lang="zh-CN" altLang="en-US" sz="900" dirty="0"/>
              <a:t>法律法规分析</a:t>
            </a:r>
            <a:r>
              <a:rPr lang="en-US" altLang="zh-CN" sz="900" dirty="0"/>
              <a:t> </a:t>
            </a:r>
            <a:br>
              <a:rPr lang="en-US" altLang="zh-CN" sz="900" dirty="0"/>
            </a:br>
            <a:r>
              <a:rPr lang="en-US" altLang="zh-CN" sz="900" dirty="0"/>
              <a:t>   </a:t>
            </a:r>
            <a:r>
              <a:rPr lang="zh-CN" altLang="en-US" sz="900" dirty="0"/>
              <a:t>分析国家法律、地方政府法规与规章，调研现有预案内容包括政府与本单位的预案，如疏散预案、消防预案、工厂停产关闭的规定、员工手册、危险品预案、安全评价程序、风险管理预案、资金投入方案、互助协议等。</a:t>
            </a:r>
            <a:endParaRPr lang="zh-CN" altLang="en-US" sz="900" dirty="0"/>
          </a:p>
          <a:p>
            <a:pPr lvl="0">
              <a:lnSpc>
                <a:spcPct val="80000"/>
              </a:lnSpc>
            </a:pPr>
            <a:r>
              <a:rPr lang="zh-CN" altLang="en-US" sz="900" dirty="0"/>
              <a:t>风险分析</a:t>
            </a:r>
            <a:endParaRPr lang="zh-CN" altLang="en-US" sz="900" dirty="0"/>
          </a:p>
          <a:p>
            <a:pPr lvl="0">
              <a:lnSpc>
                <a:spcPct val="80000"/>
              </a:lnSpc>
            </a:pPr>
            <a:r>
              <a:rPr lang="en-US" altLang="zh-CN" sz="900"/>
              <a:t>(1)</a:t>
            </a:r>
            <a:r>
              <a:rPr lang="zh-CN" altLang="en-US" sz="900" dirty="0"/>
              <a:t>历史情况。本单位及其他兄弟单位，所在社区以往发生过的紧急情况，包括火灾、危险物质泄漏、极端天气、交通事故、地震、飓风、龙卷风等。</a:t>
            </a:r>
            <a:r>
              <a:rPr lang="en-US" altLang="zh-CN" sz="900" dirty="0"/>
              <a:t> </a:t>
            </a:r>
            <a:br>
              <a:rPr lang="en-US" altLang="zh-CN" sz="900" dirty="0"/>
            </a:br>
            <a:r>
              <a:rPr lang="en-US" altLang="zh-CN" sz="900" dirty="0"/>
              <a:t>   </a:t>
            </a:r>
            <a:r>
              <a:rPr lang="en-US" altLang="zh-CN" sz="900"/>
              <a:t>(2)</a:t>
            </a:r>
            <a:r>
              <a:rPr lang="zh-CN" altLang="en-US" sz="900" dirty="0"/>
              <a:t>地理因素。单位所处地理位置，如邻近洪水区域，地震断裂带和大坝邻近危险化学品的生产、贮存、使用和运输企业；邻近重大交通干线和机场，邻近核电厂等。</a:t>
            </a:r>
            <a:r>
              <a:rPr lang="en-US" altLang="zh-CN" sz="900" dirty="0"/>
              <a:t> </a:t>
            </a:r>
            <a:br>
              <a:rPr lang="en-US" altLang="zh-CN" sz="900" dirty="0"/>
            </a:br>
            <a:r>
              <a:rPr lang="en-US" altLang="zh-CN" sz="900" dirty="0"/>
              <a:t>   </a:t>
            </a:r>
            <a:r>
              <a:rPr lang="en-US" altLang="zh-CN" sz="900"/>
              <a:t>(3)</a:t>
            </a:r>
            <a:r>
              <a:rPr lang="zh-CN" altLang="en-US" sz="900" dirty="0"/>
              <a:t>技术问题。某工艺或系统出现故障可能产生的后果，包括火灾、爆炸和危险品事故，安全系统失灵，通讯系统失灵，计算机系统失灵，电力故障，加热和冷却系统故障等。</a:t>
            </a:r>
            <a:r>
              <a:rPr lang="en-US" altLang="zh-CN" sz="900" dirty="0"/>
              <a:t> </a:t>
            </a:r>
            <a:br>
              <a:rPr lang="en-US" altLang="zh-CN" sz="900" dirty="0"/>
            </a:br>
            <a:r>
              <a:rPr lang="en-US" altLang="zh-CN" sz="900" dirty="0"/>
              <a:t>   </a:t>
            </a:r>
            <a:r>
              <a:rPr lang="en-US" altLang="zh-CN" sz="900"/>
              <a:t>(4)</a:t>
            </a:r>
            <a:r>
              <a:rPr lang="zh-CN" altLang="en-US" sz="900" dirty="0"/>
              <a:t>人的因素。人的失误可能是因为下列原因造成的：培训不足，工作没有连续性，粗心大意，错误操作，疲劳等。</a:t>
            </a:r>
            <a:r>
              <a:rPr lang="en-US" altLang="zh-CN" sz="900" dirty="0"/>
              <a:t> </a:t>
            </a:r>
            <a:br>
              <a:rPr lang="en-US" altLang="zh-CN" sz="900" dirty="0"/>
            </a:br>
            <a:r>
              <a:rPr lang="en-US" altLang="zh-CN" sz="900" dirty="0"/>
              <a:t>   </a:t>
            </a:r>
            <a:r>
              <a:rPr lang="en-US" altLang="zh-CN" sz="900"/>
              <a:t>(5)</a:t>
            </a:r>
            <a:r>
              <a:rPr lang="zh-CN" altLang="en-US" sz="900" dirty="0"/>
              <a:t>物理因素。考虑设施建设的物理条件，危险工艺和副产品，易燃品的贮存，设备的布置，照明，紧急通道与出口，避难场所邻近区域等。</a:t>
            </a:r>
            <a:r>
              <a:rPr lang="en-US" altLang="zh-CN" sz="900" dirty="0"/>
              <a:t> </a:t>
            </a:r>
            <a:br>
              <a:rPr lang="en-US" altLang="zh-CN" sz="900" dirty="0"/>
            </a:br>
            <a:r>
              <a:rPr lang="en-US" altLang="zh-CN" sz="900" dirty="0"/>
              <a:t>   </a:t>
            </a:r>
            <a:r>
              <a:rPr lang="zh-CN" altLang="en-US" sz="900" dirty="0"/>
              <a:t>（</a:t>
            </a:r>
            <a:r>
              <a:rPr lang="en-US" altLang="zh-CN" sz="900"/>
              <a:t>6</a:t>
            </a:r>
            <a:r>
              <a:rPr lang="zh-CN" altLang="en-US" sz="900" dirty="0"/>
              <a:t>）管制因素。彻底分析紧急情况，考虑如下情况的后果：出入禁区，电力故障，通讯电缆中断，燃气管道破裂</a:t>
            </a:r>
            <a:r>
              <a:rPr lang="en-US" altLang="zh-CN" sz="900"/>
              <a:t>}</a:t>
            </a:r>
            <a:r>
              <a:rPr lang="zh-CN" altLang="en-US" sz="900" dirty="0"/>
              <a:t>水害，烟害，结构受损，空气或水污染，爆炸，建筑物倒塌，化学品泄漏等。</a:t>
            </a:r>
            <a:r>
              <a:rPr lang="en-US" altLang="zh-CN" sz="900" dirty="0"/>
              <a:t> </a:t>
            </a:r>
            <a:br>
              <a:rPr lang="en-US" altLang="zh-CN" sz="900" dirty="0"/>
            </a:br>
            <a:r>
              <a:rPr lang="en-US" altLang="zh-CN" sz="900" dirty="0"/>
              <a:t>   </a:t>
            </a:r>
            <a:r>
              <a:rPr lang="zh-CN" altLang="en-US" sz="900" dirty="0"/>
              <a:t>危险分析应该全面周到，从时间、空间、物质和人员上都要考虑。并且要根据危险对人身、财产、环境和生产经营的潜在影响来确定各类危险的大小，确定哪些风险是重点关注的风险。</a:t>
            </a:r>
            <a:endParaRPr lang="zh-CN" altLang="en-US" sz="900" dirty="0"/>
          </a:p>
          <a:p>
            <a:pPr lvl="0">
              <a:lnSpc>
                <a:spcPct val="80000"/>
              </a:lnSpc>
            </a:pPr>
            <a:r>
              <a:rPr lang="zh-CN" altLang="en-US" sz="900" dirty="0"/>
              <a:t>应</a:t>
            </a:r>
            <a:r>
              <a:rPr lang="zh-CN" altLang="en-US" sz="900" dirty="0"/>
              <a:t>急能力分析</a:t>
            </a:r>
            <a:r>
              <a:rPr lang="en-US" altLang="zh-CN" sz="900" dirty="0"/>
              <a:t> </a:t>
            </a:r>
            <a:br>
              <a:rPr lang="en-US" altLang="zh-CN" sz="900" dirty="0"/>
            </a:br>
            <a:r>
              <a:rPr lang="en-US" altLang="zh-CN" sz="900" dirty="0"/>
              <a:t>   </a:t>
            </a:r>
            <a:r>
              <a:rPr lang="zh-CN" altLang="en-US" sz="900" dirty="0"/>
              <a:t>针对各类紧急情况，确认现有的综合响应能力。包括各类应急响应资源，人力、物力和能力。为此，应考虑每一潜在紧急情况从发生、发展到结束所需要的资源。对每一紧急情况应考虑如下问题：</a:t>
            </a:r>
            <a:r>
              <a:rPr lang="en-US" altLang="zh-CN" sz="900" dirty="0"/>
              <a:t> </a:t>
            </a:r>
            <a:br>
              <a:rPr lang="en-US" altLang="zh-CN" sz="900" dirty="0"/>
            </a:br>
            <a:r>
              <a:rPr lang="en-US" altLang="zh-CN" sz="900" dirty="0"/>
              <a:t>   </a:t>
            </a:r>
            <a:r>
              <a:rPr lang="en-US" altLang="zh-CN" sz="900"/>
              <a:t>(1)</a:t>
            </a:r>
            <a:r>
              <a:rPr lang="zh-CN" altLang="en-US" sz="900" dirty="0"/>
              <a:t>所需要的资源与能力是否配备齐全。</a:t>
            </a:r>
            <a:r>
              <a:rPr lang="en-US" altLang="zh-CN" sz="900" dirty="0"/>
              <a:t> </a:t>
            </a:r>
            <a:br>
              <a:rPr lang="en-US" altLang="zh-CN" sz="900" dirty="0"/>
            </a:br>
            <a:r>
              <a:rPr lang="en-US" altLang="zh-CN" sz="900" dirty="0"/>
              <a:t>   </a:t>
            </a:r>
            <a:r>
              <a:rPr lang="en-US" altLang="zh-CN" sz="900"/>
              <a:t>(2)</a:t>
            </a:r>
            <a:r>
              <a:rPr lang="zh-CN" altLang="en-US" sz="900" dirty="0"/>
              <a:t>外部资源能否在需要时及时到位。</a:t>
            </a:r>
            <a:r>
              <a:rPr lang="en-US" altLang="zh-CN" sz="900" dirty="0"/>
              <a:t> </a:t>
            </a:r>
            <a:br>
              <a:rPr lang="en-US" altLang="zh-CN" sz="900" dirty="0"/>
            </a:br>
            <a:r>
              <a:rPr lang="en-US" altLang="zh-CN" sz="900" dirty="0"/>
              <a:t>   </a:t>
            </a:r>
            <a:r>
              <a:rPr lang="en-US" altLang="zh-CN" sz="900"/>
              <a:t>(3)</a:t>
            </a:r>
            <a:r>
              <a:rPr lang="zh-CN" altLang="en-US" sz="900" dirty="0"/>
              <a:t>是否还有其他可以优先利用的资源。</a:t>
            </a:r>
            <a:r>
              <a:rPr lang="en-US" altLang="zh-CN" sz="900" dirty="0"/>
              <a:t> </a:t>
            </a:r>
            <a:br>
              <a:rPr lang="en-US" altLang="zh-CN" sz="900" dirty="0"/>
            </a:br>
            <a:r>
              <a:rPr lang="en-US" altLang="zh-CN" sz="900" dirty="0"/>
              <a:t>   </a:t>
            </a:r>
            <a:r>
              <a:rPr lang="zh-CN" altLang="en-US" sz="900" dirty="0"/>
              <a:t>如果答案是肯定的，可以继续下一步骤工作。如果答案是否定的，则应提出整改方案。例如：编制额外的应急程序、开展额外的培训、采购额外的设备、编制互助协议，签订专项合同或协议等。</a:t>
            </a:r>
            <a:r>
              <a:rPr lang="en-US" altLang="zh-CN" sz="900" dirty="0"/>
              <a:t> </a:t>
            </a:r>
            <a:endParaRPr lang="en-US" altLang="zh-CN"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4555" eaLnBrk="0" hangingPunct="0">
              <a:spcBef>
                <a:spcPct val="30000"/>
              </a:spcBef>
            </a:pPr>
            <a:fld id="{9A0DB2DC-4C9A-4742-B13C-FB6460FD3503}" type="slidenum">
              <a:rPr lang="zh-CN" altLang="en-US" sz="1300" b="0" dirty="0">
                <a:solidFill>
                  <a:srgbClr val="333399"/>
                </a:solidFill>
              </a:rPr>
            </a:fld>
            <a:endParaRPr lang="zh-CN" altLang="en-US" sz="1300" b="0" dirty="0">
              <a:solidFill>
                <a:srgbClr val="333399"/>
              </a:solidFill>
            </a:endParaRPr>
          </a:p>
        </p:txBody>
      </p:sp>
      <p:sp>
        <p:nvSpPr>
          <p:cNvPr id="267266" name="幻灯片图像占位符 267265"/>
          <p:cNvSpPr>
            <a:spLocks noRot="1" noTextEdit="1"/>
          </p:cNvSpPr>
          <p:nvPr>
            <p:ph type="sldImg"/>
          </p:nvPr>
        </p:nvSpPr>
        <p:spPr>
          <a:xfrm>
            <a:off x="554038" y="396875"/>
            <a:ext cx="5754687" cy="4316413"/>
          </a:xfrm>
          <a:ln/>
        </p:spPr>
      </p:sp>
      <p:sp>
        <p:nvSpPr>
          <p:cNvPr id="267267" name="文本占位符 267266"/>
          <p:cNvSpPr>
            <a:spLocks noGrp="1"/>
          </p:cNvSpPr>
          <p:nvPr>
            <p:ph type="body" idx="1"/>
          </p:nvPr>
        </p:nvSpPr>
        <p:spPr>
          <a:ln/>
        </p:spPr>
        <p:txBody>
          <a:bodyPr lIns="93663" tIns="46038" rIns="93663" bIns="46038"/>
          <a:p>
            <a:pPr lvl="0"/>
            <a:r>
              <a:rPr lang="zh-CN" altLang="en-US" sz="1100" dirty="0"/>
              <a:t>应急处置主要包括以下内容：</a:t>
            </a:r>
            <a:endParaRPr lang="zh-CN" altLang="en-US" sz="1100" dirty="0"/>
          </a:p>
          <a:p>
            <a:pPr lvl="0"/>
            <a:r>
              <a:rPr lang="en-US" altLang="zh-CN" sz="1100"/>
              <a:t>1</a:t>
            </a:r>
            <a:r>
              <a:rPr lang="zh-CN" altLang="en-US" sz="1100" dirty="0"/>
              <a:t>）事故应急处置程序。根据可能发生的事故类别及现场情况，明确事故报警、各项应急措施启动、应急救护人员的引导、事故扩大及同企业应急预案的衔接的程序。</a:t>
            </a:r>
            <a:endParaRPr lang="zh-CN" altLang="en-US" sz="1100" dirty="0"/>
          </a:p>
          <a:p>
            <a:pPr lvl="0"/>
            <a:r>
              <a:rPr lang="en-US" altLang="zh-CN" sz="1100"/>
              <a:t>2</a:t>
            </a:r>
            <a:r>
              <a:rPr lang="zh-CN" altLang="en-US" sz="1100" dirty="0"/>
              <a:t>）现场应急处置措施。针对可能发生的火灾、爆炸、危险化学品泄漏、坍塌、水患、机动车辆伤害等，从操作措施、工艺流程、现场处置、事故控制，人员救护、消防、现场恢复等方面制定明确的应急处置措施。</a:t>
            </a:r>
            <a:endParaRPr lang="zh-CN" altLang="en-US" sz="1100" dirty="0"/>
          </a:p>
          <a:p>
            <a:pPr lvl="0"/>
            <a:r>
              <a:rPr lang="en-US" altLang="zh-CN" sz="1100"/>
              <a:t>3</a:t>
            </a:r>
            <a:r>
              <a:rPr lang="zh-CN" altLang="en-US" sz="1100" dirty="0"/>
              <a:t>）报警电话及上级管理部门、相关应急救援单位联络方式和联系人员，事故报告的基本要求和内容。</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tx1"/>
        </a:solidFill>
        <a:effectLst/>
      </p:bgPr>
    </p:bg>
    <p:spTree>
      <p:nvGrpSpPr>
        <p:cNvPr id="1" name=""/>
        <p:cNvGrpSpPr/>
        <p:nvPr/>
      </p:nvGrpSpPr>
      <p:grpSpPr/>
      <p:pic>
        <p:nvPicPr>
          <p:cNvPr id="2050" name="图片 2049"/>
          <p:cNvPicPr/>
          <p:nvPr/>
        </p:nvPicPr>
        <p:blipFill>
          <a:blip r:embed="rId2"/>
          <a:stretch>
            <a:fillRect/>
          </a:stretch>
        </p:blipFill>
        <p:spPr>
          <a:xfrm>
            <a:off x="0" y="0"/>
            <a:ext cx="1350963" cy="6870700"/>
          </a:xfrm>
          <a:prstGeom prst="rect">
            <a:avLst/>
          </a:prstGeom>
          <a:noFill/>
          <a:ln w="9525">
            <a:noFill/>
          </a:ln>
        </p:spPr>
      </p:pic>
      <p:sp>
        <p:nvSpPr>
          <p:cNvPr id="2051" name="标题 2050"/>
          <p:cNvSpPr>
            <a:spLocks noGrp="1"/>
          </p:cNvSpPr>
          <p:nvPr>
            <p:ph type="ctrTitle" sz="quarter" hasCustomPrompt="1"/>
          </p:nvPr>
        </p:nvSpPr>
        <p:spPr>
          <a:xfrm>
            <a:off x="1419225" y="2728913"/>
            <a:ext cx="7724775" cy="1143000"/>
          </a:xfrm>
          <a:prstGeom prst="rect">
            <a:avLst/>
          </a:prstGeom>
          <a:noFill/>
          <a:ln w="9525">
            <a:noFill/>
          </a:ln>
        </p:spPr>
        <p:txBody>
          <a:bodyPr lIns="92075" tIns="46038" rIns="92075" bIns="46038" anchor="t" anchorCtr="0"/>
          <a:lstStyle>
            <a:lvl1pPr lvl="0">
              <a:buClrTx/>
              <a:buSzTx/>
              <a:buFontTx/>
              <a:defRPr/>
            </a:lvl1pPr>
          </a:lstStyle>
          <a:p>
            <a:pPr lvl="0"/>
            <a:r>
              <a:rPr lang="en-US" altLang="zh-CN" dirty="0"/>
              <a:t>Click to modify </a:t>
            </a:r>
            <a:br>
              <a:rPr lang="en-US" altLang="zh-CN" dirty="0"/>
            </a:br>
            <a:r>
              <a:rPr lang="en-US" altLang="zh-CN" dirty="0"/>
              <a:t>the style of the title</a:t>
            </a:r>
            <a:endParaRPr lang="en-US" altLang="zh-CN" dirty="0"/>
          </a:p>
        </p:txBody>
      </p:sp>
      <p:sp>
        <p:nvSpPr>
          <p:cNvPr id="2052" name="副标题 2051"/>
          <p:cNvSpPr>
            <a:spLocks noGrp="1"/>
          </p:cNvSpPr>
          <p:nvPr>
            <p:ph type="subTitle" sz="quarter" idx="1" hasCustomPrompt="1"/>
          </p:nvPr>
        </p:nvSpPr>
        <p:spPr>
          <a:xfrm>
            <a:off x="1370013" y="5622925"/>
            <a:ext cx="7773987" cy="806450"/>
          </a:xfrm>
          <a:prstGeom prst="rect">
            <a:avLst/>
          </a:prstGeom>
          <a:noFill/>
          <a:ln w="9525">
            <a:noFill/>
          </a:ln>
          <a:effectLst>
            <a:outerShdw dist="17961" dir="2699999" algn="ctr" rotWithShape="0">
              <a:schemeClr val="tx1">
                <a:alpha val="50000"/>
              </a:schemeClr>
            </a:outerShdw>
          </a:effectLst>
        </p:spPr>
        <p:txBody>
          <a:bodyPr lIns="92075" tIns="46038" rIns="92075" bIns="46038" anchor="t" anchorCtr="0"/>
          <a:lstStyle>
            <a:lvl1pPr marL="0" lvl="0" indent="0" algn="ctr">
              <a:buClr>
                <a:srgbClr val="C6BE74"/>
              </a:buClr>
              <a:buSzPct val="80000"/>
              <a:buFont typeface="Wingdings 2" pitchFamily="18" charset="2"/>
              <a:buNone/>
              <a:defRPr/>
            </a:lvl1pPr>
            <a:lvl2pPr marL="457200" lvl="1" indent="15875" algn="ctr">
              <a:buClr>
                <a:srgbClr val="C6BE74"/>
              </a:buClr>
              <a:buSzTx/>
              <a:buFont typeface="Webdings" panose="05030102010509060703" pitchFamily="18" charset="2"/>
              <a:buNone/>
              <a:defRPr/>
            </a:lvl2pPr>
            <a:lvl3pPr marL="914400" lvl="2" indent="34925" algn="ctr">
              <a:buClr>
                <a:srgbClr val="C6BE74"/>
              </a:buClr>
              <a:buSzTx/>
              <a:buFontTx/>
              <a:buNone/>
              <a:defRPr/>
            </a:lvl3pPr>
            <a:lvl4pPr marL="1371600" lvl="3" indent="59055" algn="ctr">
              <a:buClr>
                <a:srgbClr val="C6BE74"/>
              </a:buClr>
              <a:buSzTx/>
              <a:buFontTx/>
              <a:buNone/>
              <a:defRPr/>
            </a:lvl4pPr>
            <a:lvl5pPr marL="1828800" lvl="4" indent="20955" algn="ctr">
              <a:buClrTx/>
              <a:buSzTx/>
              <a:buFontTx/>
              <a:buNone/>
              <a:defRPr/>
            </a:lvl5pPr>
          </a:lstStyle>
          <a:p>
            <a:pPr lvl="0"/>
            <a:r>
              <a:rPr lang="en-US" altLang="zh-CN" dirty="0"/>
              <a:t>Click to modify the style of the subtitle</a:t>
            </a:r>
            <a:endParaRPr lang="en-US" altLang="zh-CN" dirty="0"/>
          </a:p>
        </p:txBody>
      </p:sp>
      <p:sp>
        <p:nvSpPr>
          <p:cNvPr id="2054" name="直接连接符 2053"/>
          <p:cNvSpPr/>
          <p:nvPr/>
        </p:nvSpPr>
        <p:spPr>
          <a:xfrm flipH="1">
            <a:off x="-1587" y="1420813"/>
            <a:ext cx="9144000" cy="1587"/>
          </a:xfrm>
          <a:prstGeom prst="line">
            <a:avLst/>
          </a:prstGeom>
          <a:ln w="25400" cap="flat" cmpd="sng">
            <a:solidFill>
              <a:schemeClr val="folHlink"/>
            </a:solidFill>
            <a:prstDash val="dash"/>
            <a:headEnd type="none" w="sm" len="sm"/>
            <a:tailEnd type="none" w="sm" len="sm"/>
          </a:ln>
        </p:spPr>
      </p:sp>
      <p:sp>
        <p:nvSpPr>
          <p:cNvPr id="2055" name="直接连接符 2054"/>
          <p:cNvSpPr/>
          <p:nvPr/>
        </p:nvSpPr>
        <p:spPr>
          <a:xfrm flipH="1">
            <a:off x="-1587" y="5465763"/>
            <a:ext cx="9144000" cy="1587"/>
          </a:xfrm>
          <a:prstGeom prst="line">
            <a:avLst/>
          </a:prstGeom>
          <a:ln w="25400" cap="flat" cmpd="sng">
            <a:solidFill>
              <a:schemeClr val="folHlink"/>
            </a:solidFill>
            <a:prstDash val="dash"/>
            <a:headEnd type="none" w="sm" len="sm"/>
            <a:tailEnd type="none" w="sm" len="sm"/>
          </a:ln>
        </p:spPr>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312694" y="193675"/>
            <a:ext cx="1926431" cy="6218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193675"/>
            <a:ext cx="5667617" cy="62182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74675" y="1158240"/>
            <a:ext cx="4624705" cy="486092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6" name="灯片编号占位符 5"/>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63663"/>
            <a:ext cx="3775805"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463320" y="1363663"/>
            <a:ext cx="3775805"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灯片编号占位符 8"/>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5" name="灯片编号占位符 4"/>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7" name="灯片编号占位符 6"/>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7" name="灯片编号占位符 6"/>
          <p:cNvSpPr>
            <a:spLocks noGrp="1"/>
          </p:cNvSpPr>
          <p:nvPr>
            <p:ph type="sldNum" sz="quarter" idx="12"/>
          </p:nvPr>
        </p:nvSpPr>
        <p:spPr/>
        <p:txBody>
          <a:body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2.wmf"/><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1026" name="图片 1025"/>
          <p:cNvPicPr/>
          <p:nvPr userDrawn="1"/>
        </p:nvPicPr>
        <p:blipFill>
          <a:blip r:embed="rId13"/>
          <a:stretch>
            <a:fillRect/>
          </a:stretch>
        </p:blipFill>
        <p:spPr>
          <a:xfrm>
            <a:off x="0" y="723900"/>
            <a:ext cx="520700" cy="5422900"/>
          </a:xfrm>
          <a:prstGeom prst="rect">
            <a:avLst/>
          </a:prstGeom>
          <a:noFill/>
          <a:ln w="9525">
            <a:noFill/>
          </a:ln>
        </p:spPr>
      </p:pic>
      <p:sp>
        <p:nvSpPr>
          <p:cNvPr id="1027" name="矩形 1026"/>
          <p:cNvSpPr/>
          <p:nvPr userDrawn="1"/>
        </p:nvSpPr>
        <p:spPr>
          <a:xfrm>
            <a:off x="8823325" y="6596063"/>
            <a:ext cx="234950" cy="234950"/>
          </a:xfrm>
          <a:prstGeom prst="rect">
            <a:avLst/>
          </a:prstGeom>
          <a:solidFill>
            <a:schemeClr val="bg1"/>
          </a:solidFill>
          <a:ln w="9525">
            <a:noFill/>
          </a:ln>
        </p:spPr>
        <p:txBody>
          <a:bodyPr/>
          <a:p>
            <a:endParaRPr lang="zh-CN" altLang="en-US"/>
          </a:p>
        </p:txBody>
      </p:sp>
      <p:sp>
        <p:nvSpPr>
          <p:cNvPr id="1028" name="文本占位符 1027"/>
          <p:cNvSpPr>
            <a:spLocks noGrp="1"/>
          </p:cNvSpPr>
          <p:nvPr>
            <p:ph type="body" idx="1"/>
          </p:nvPr>
        </p:nvSpPr>
        <p:spPr>
          <a:xfrm>
            <a:off x="533400" y="1363663"/>
            <a:ext cx="7705725" cy="5048250"/>
          </a:xfrm>
          <a:prstGeom prst="rect">
            <a:avLst/>
          </a:prstGeom>
          <a:noFill/>
          <a:ln w="9525">
            <a:noFill/>
          </a:ln>
        </p:spPr>
        <p:txBody>
          <a:bodyPr lIns="92075" tIns="46038" rIns="92075" bIns="46038"/>
          <a:p>
            <a:pPr lvl="0"/>
            <a:r>
              <a:rPr lang="en-US" altLang="zh-CN" dirty="0"/>
              <a:t>Click to modify the style of the text</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p:txBody>
      </p:sp>
      <p:sp>
        <p:nvSpPr>
          <p:cNvPr id="1029" name="灯片编号占位符 1028"/>
          <p:cNvSpPr>
            <a:spLocks noGrp="1"/>
          </p:cNvSpPr>
          <p:nvPr>
            <p:ph type="sldNum" sz="quarter" idx="4"/>
          </p:nvPr>
        </p:nvSpPr>
        <p:spPr>
          <a:xfrm>
            <a:off x="8483600" y="6578600"/>
            <a:ext cx="914400" cy="279400"/>
          </a:xfrm>
          <a:prstGeom prst="rect">
            <a:avLst/>
          </a:prstGeom>
          <a:noFill/>
          <a:ln w="9525">
            <a:noFill/>
          </a:ln>
        </p:spPr>
        <p:txBody>
          <a:bodyPr lIns="92075" tIns="46038" rIns="92075" bIns="46038"/>
          <a:lstStyle>
            <a:lvl1pPr algn="ctr">
              <a:defRPr sz="1000" b="0"/>
            </a:lvl1pPr>
          </a:lstStyle>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030" name="标题 1029"/>
          <p:cNvSpPr>
            <a:spLocks noGrp="1"/>
          </p:cNvSpPr>
          <p:nvPr>
            <p:ph type="title"/>
          </p:nvPr>
        </p:nvSpPr>
        <p:spPr>
          <a:xfrm>
            <a:off x="533400" y="193675"/>
            <a:ext cx="7319963" cy="922338"/>
          </a:xfrm>
          <a:prstGeom prst="rect">
            <a:avLst/>
          </a:prstGeom>
          <a:noFill/>
          <a:ln w="9525">
            <a:noFill/>
          </a:ln>
        </p:spPr>
        <p:txBody>
          <a:bodyPr lIns="92075" tIns="46038" rIns="92075" bIns="46038"/>
          <a:p>
            <a:pPr lvl="0"/>
            <a:r>
              <a:rPr lang="en-US" altLang="zh-CN" dirty="0"/>
              <a:t>Click to modify the style of the title</a:t>
            </a:r>
            <a:endParaRPr lang="en-US" altLang="zh-CN" dirty="0"/>
          </a:p>
        </p:txBody>
      </p:sp>
      <p:sp>
        <p:nvSpPr>
          <p:cNvPr id="1031" name="矩形 1030"/>
          <p:cNvSpPr/>
          <p:nvPr userDrawn="1"/>
        </p:nvSpPr>
        <p:spPr>
          <a:xfrm>
            <a:off x="4575175" y="6596063"/>
            <a:ext cx="184150" cy="274637"/>
          </a:xfrm>
          <a:prstGeom prst="rect">
            <a:avLst/>
          </a:prstGeom>
          <a:noFill/>
          <a:ln w="9525">
            <a:noFill/>
          </a:ln>
        </p:spPr>
        <p:txBody>
          <a:bodyPr wrap="none" lIns="92075" tIns="46038" rIns="92075" bIns="46038">
            <a:spAutoFit/>
          </a:bodyPr>
          <a:p>
            <a:pPr lvl="0" algn="l" eaLnBrk="0" hangingPunct="0">
              <a:spcBef>
                <a:spcPct val="20000"/>
              </a:spcBef>
            </a:pPr>
            <a:endParaRPr sz="1800" b="0" dirty="0">
              <a:solidFill>
                <a:schemeClr val="tx1"/>
              </a:solidFill>
              <a:latin typeface="Arial" panose="020B0604020202020204" pitchFamily="34" charset="0"/>
            </a:endParaRPr>
          </a:p>
        </p:txBody>
      </p:sp>
      <p:sp>
        <p:nvSpPr>
          <p:cNvPr id="1032" name="直接连接符 1031"/>
          <p:cNvSpPr/>
          <p:nvPr userDrawn="1"/>
        </p:nvSpPr>
        <p:spPr>
          <a:xfrm>
            <a:off x="519113" y="-115887"/>
            <a:ext cx="0" cy="7089775"/>
          </a:xfrm>
          <a:prstGeom prst="line">
            <a:avLst/>
          </a:prstGeom>
          <a:ln w="12700" cap="flat" cmpd="sng">
            <a:solidFill>
              <a:srgbClr val="808080"/>
            </a:solidFill>
            <a:prstDash val="dash"/>
            <a:headEnd type="none" w="sm" len="sm"/>
            <a:tailEnd type="none" w="sm" len="sm"/>
          </a:ln>
        </p:spPr>
      </p:sp>
      <p:sp>
        <p:nvSpPr>
          <p:cNvPr id="1033" name="直接连接符 1032"/>
          <p:cNvSpPr/>
          <p:nvPr userDrawn="1"/>
        </p:nvSpPr>
        <p:spPr>
          <a:xfrm flipH="1">
            <a:off x="-174625" y="708025"/>
            <a:ext cx="9512300" cy="3175"/>
          </a:xfrm>
          <a:prstGeom prst="line">
            <a:avLst/>
          </a:prstGeom>
          <a:ln w="12700" cap="flat" cmpd="sng">
            <a:solidFill>
              <a:srgbClr val="808080"/>
            </a:solidFill>
            <a:prstDash val="dash"/>
            <a:headEnd type="none" w="sm" len="sm"/>
            <a:tailEnd type="none" w="sm" len="sm"/>
          </a:ln>
        </p:spPr>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11591" y="18526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marL="0" lvl="0" indent="0" algn="l" defTabSz="914400" rtl="0" eaLnBrk="0" fontAlgn="base" latinLnBrk="0" hangingPunct="0">
        <a:lnSpc>
          <a:spcPct val="110000"/>
        </a:lnSpc>
        <a:spcBef>
          <a:spcPct val="0"/>
        </a:spcBef>
        <a:spcAft>
          <a:spcPct val="0"/>
        </a:spcAft>
        <a:buNone/>
        <a:defRPr sz="2600" b="1" i="0" u="none" kern="1200" baseline="0">
          <a:solidFill>
            <a:schemeClr val="bg2"/>
          </a:solidFill>
          <a:latin typeface="+mj-lt"/>
          <a:ea typeface="+mj-ea"/>
          <a:cs typeface="+mj-cs"/>
        </a:defRPr>
      </a:lvl1pPr>
    </p:titleStyle>
    <p:body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b="0" i="0" u="none" kern="1200" baseline="0">
          <a:solidFill>
            <a:schemeClr val="bg2"/>
          </a:solidFill>
          <a:latin typeface="+mn-lt"/>
          <a:ea typeface="+mn-ea"/>
          <a:cs typeface="+mn-cs"/>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mn-lt"/>
          <a:ea typeface="+mn-ea"/>
          <a:cs typeface="+mn-cs"/>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mn-lt"/>
          <a:ea typeface="+mn-ea"/>
          <a:cs typeface="+mn-cs"/>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mn-lt"/>
          <a:ea typeface="+mn-ea"/>
          <a:cs typeface="+mn-cs"/>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2pPr>
      <a:lvl3pPr marL="914400" lvl="2"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3pPr>
      <a:lvl4pPr marL="1371600" lvl="3"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4pPr>
      <a:lvl5pPr marL="1828800" lvl="4"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5pPr>
      <a:lvl6pPr marL="2286000" lvl="5"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6pPr>
      <a:lvl7pPr marL="2743200" lvl="6"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7pPr>
      <a:lvl8pPr marL="3200400" lvl="7"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8pPr>
      <a:lvl9pPr marL="3657600" lvl="8" indent="0" algn="ctr" defTabSz="914400" rtl="0" eaLnBrk="0" fontAlgn="base" latinLnBrk="0" hangingPunct="0">
        <a:lnSpc>
          <a:spcPct val="100000"/>
        </a:lnSpc>
        <a:spcBef>
          <a:spcPct val="20000"/>
        </a:spcBef>
        <a:spcAft>
          <a:spcPct val="0"/>
        </a:spcAft>
        <a:buNone/>
        <a:defRPr sz="1400" b="1" i="0" u="none" kern="1200" baseline="0">
          <a:solidFill>
            <a:schemeClr val="bg2"/>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hemeOverride" Target="../theme/themeOverride1.xml"/><Relationship Id="rId7" Type="http://schemas.openxmlformats.org/officeDocument/2006/relationships/image" Target="../media/image3.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notesSlide" Target="../notesSlides/notesSlide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4" Type="http://schemas.openxmlformats.org/officeDocument/2006/relationships/vmlDrawing" Target="../drawings/vmlDrawing2.vml"/><Relationship Id="rId13" Type="http://schemas.openxmlformats.org/officeDocument/2006/relationships/slideLayout" Target="../slideLayouts/slideLayout2.xml"/><Relationship Id="rId12" Type="http://schemas.openxmlformats.org/officeDocument/2006/relationships/image" Target="../media/image9.wmf"/><Relationship Id="rId11" Type="http://schemas.openxmlformats.org/officeDocument/2006/relationships/oleObject" Target="../embeddings/oleObject2.bin"/><Relationship Id="rId10" Type="http://schemas.openxmlformats.org/officeDocument/2006/relationships/tags" Target="../tags/tag25.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emc.gov.cn/yagl/yjglyagl.htm" TargetMode="Externa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0.xml"/><Relationship Id="rId7" Type="http://schemas.openxmlformats.org/officeDocument/2006/relationships/hyperlink" Target="http://www.bofety.com/" TargetMode="External"/><Relationship Id="rId6" Type="http://schemas.openxmlformats.org/officeDocument/2006/relationships/tags" Target="../tags/tag29.xml"/><Relationship Id="rId5" Type="http://schemas.openxmlformats.org/officeDocument/2006/relationships/image" Target="../media/image12.jpeg"/><Relationship Id="rId4" Type="http://schemas.openxmlformats.org/officeDocument/2006/relationships/tags" Target="../tags/tag28.xml"/><Relationship Id="rId3" Type="http://schemas.openxmlformats.org/officeDocument/2006/relationships/image" Target="../media/image11.jpeg"/><Relationship Id="rId2" Type="http://schemas.openxmlformats.org/officeDocument/2006/relationships/tags" Target="../tags/tag27.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wmf"/></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p:cNvSpPr>
          <p:nvPr>
            <p:ph type="ctrTitle"/>
          </p:nvPr>
        </p:nvSpPr>
        <p:spPr>
          <a:xfrm>
            <a:off x="1382713" y="2728913"/>
            <a:ext cx="7724775" cy="1143000"/>
          </a:xfrm>
          <a:ln/>
        </p:spPr>
        <p:txBody>
          <a:bodyPr vert="horz" wrap="square" lIns="92075" tIns="46038" rIns="92075" bIns="46038" anchor="t" anchorCtr="0"/>
          <a:p>
            <a:pPr algn="ctr" defTabSz="914400">
              <a:buSzTx/>
              <a:buFontTx/>
              <a:buNone/>
            </a:pPr>
            <a:r>
              <a:rPr lang="en-US" altLang="zh-CN" sz="3200" kern="1200" baseline="0">
                <a:latin typeface="Arial" panose="020B0604020202020204" pitchFamily="34" charset="0"/>
                <a:ea typeface="宋体" panose="02010600030101010101" pitchFamily="2" charset="-122"/>
              </a:rPr>
              <a:t>Development and implementation of an emergency response plan</a:t>
            </a:r>
            <a:endParaRPr lang="en-US" altLang="zh-CN" sz="3200" kern="1200" baseline="0">
              <a:latin typeface="Arial" panose="020B0604020202020204" pitchFamily="34" charset="0"/>
              <a:ea typeface="宋体" panose="02010600030101010101" pitchFamily="2" charset="-122"/>
            </a:endParaRPr>
          </a:p>
        </p:txBody>
      </p:sp>
      <p:pic>
        <p:nvPicPr>
          <p:cNvPr id="5123" name="图片 5122" descr="Image1"/>
          <p:cNvPicPr>
            <a:picLocks noChangeAspect="1"/>
          </p:cNvPicPr>
          <p:nvPr/>
        </p:nvPicPr>
        <p:blipFill>
          <a:blip r:embed="rId1"/>
          <a:stretch>
            <a:fillRect/>
          </a:stretch>
        </p:blipFill>
        <p:spPr>
          <a:xfrm>
            <a:off x="7110413" y="3989388"/>
            <a:ext cx="1665287" cy="2500312"/>
          </a:xfrm>
          <a:prstGeom prst="rect">
            <a:avLst/>
          </a:prstGeom>
          <a:noFill/>
          <a:ln w="9525">
            <a:noFill/>
          </a:ln>
        </p:spPr>
      </p:pic>
      <p:sp>
        <p:nvSpPr>
          <p:cNvPr id="5125" name="文本框 5124"/>
          <p:cNvSpPr txBox="1"/>
          <p:nvPr/>
        </p:nvSpPr>
        <p:spPr>
          <a:xfrm>
            <a:off x="1752600" y="3949700"/>
            <a:ext cx="4978400" cy="304800"/>
          </a:xfrm>
          <a:prstGeom prst="rect">
            <a:avLst/>
          </a:prstGeom>
          <a:noFill/>
          <a:ln w="9525">
            <a:noFill/>
          </a:ln>
        </p:spPr>
        <p:txBody>
          <a:bodyPr lIns="92075" tIns="46038" rIns="92075" bIns="46038">
            <a:spAutoFit/>
          </a:bodyPr>
          <a:p>
            <a:pPr marL="282575" indent="-282575">
              <a:spcBef>
                <a:spcPct val="50000"/>
              </a:spcBef>
              <a:buClr>
                <a:srgbClr val="C6BE74"/>
              </a:buClr>
              <a:buSzPct val="80000"/>
              <a:buFont typeface="Wingdings 2" pitchFamily="18" charset="2"/>
            </a:pPr>
            <a:endParaRPr dirty="0">
              <a:latin typeface="Arial" panose="020B0604020202020204" pitchFamily="34" charset="0"/>
            </a:endParaRPr>
          </a:p>
        </p:txBody>
      </p:sp>
      <p:sp>
        <p:nvSpPr>
          <p:cNvPr id="5126" name="矩形 5125"/>
          <p:cNvSpPr/>
          <p:nvPr/>
        </p:nvSpPr>
        <p:spPr>
          <a:xfrm>
            <a:off x="2717800" y="3957638"/>
            <a:ext cx="3987800" cy="366712"/>
          </a:xfrm>
          <a:prstGeom prst="rect">
            <a:avLst/>
          </a:prstGeom>
          <a:noFill/>
          <a:ln w="9525">
            <a:noFill/>
          </a:ln>
        </p:spPr>
        <p:txBody>
          <a:bodyPr lIns="92075" tIns="46038" rIns="92075" bIns="46038" anchor="ctr" anchorCtr="0">
            <a:spAutoFit/>
          </a:bodyPr>
          <a:p>
            <a:pPr eaLnBrk="1" hangingPunct="1">
              <a:spcBef>
                <a:spcPct val="0"/>
              </a:spcBef>
            </a:pPr>
            <a:r>
              <a:rPr lang="zh-CN" altLang="en-US" sz="1800" dirty="0">
                <a:latin typeface="Arial" panose="020B0604020202020204" pitchFamily="34" charset="0"/>
              </a:rPr>
              <a:t>应急响应计划的制定和执行</a:t>
            </a:r>
            <a:endParaRPr lang="zh-CN" altLang="en-US" sz="1800" dirty="0">
              <a:latin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2"/>
            </p:custDataLst>
          </p:nvPr>
        </p:nvSpPr>
        <p:spPr>
          <a:xfrm>
            <a:off x="4541044" y="488035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4203544" y="581629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5135880" y="581675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6068216" y="581629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2" name="图片 1"/>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011591" y="185261"/>
            <a:ext cx="898096" cy="453553"/>
          </a:xfrm>
          <a:prstGeom prst="rect">
            <a:avLst/>
          </a:prstGeom>
        </p:spPr>
      </p:pic>
    </p:spTree>
  </p:cSld>
  <p:clrMapOvr>
    <a:overrideClrMapping bg1="lt1" tx1="dk1" bg2="lt2" tx2="dk2" accent1="accent1" accent2="accent2" accent3="accent3" accent4="accent4" accent5="accent5" accent6="accent6" hlink="hlink" folHlink="folHlink"/>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40642" name="标题 240641"/>
          <p:cNvSpPr>
            <a:spLocks noGrp="1"/>
          </p:cNvSpPr>
          <p:nvPr>
            <p:ph type="title"/>
          </p:nvPr>
        </p:nvSpPr>
        <p:spPr>
          <a:ln/>
        </p:spPr>
        <p:txBody>
          <a:bodyPr lIns="92075" tIns="46038" rIns="92075" bIns="46038"/>
          <a:p>
            <a:r>
              <a:rPr lang="zh-CN" altLang="en-US" dirty="0"/>
              <a:t>应急预案理论</a:t>
            </a:r>
            <a:endParaRPr lang="zh-CN" altLang="en-US" dirty="0"/>
          </a:p>
        </p:txBody>
      </p:sp>
      <p:sp>
        <p:nvSpPr>
          <p:cNvPr id="240643" name="文本占位符 240642"/>
          <p:cNvSpPr>
            <a:spLocks noGrp="1"/>
          </p:cNvSpPr>
          <p:nvPr>
            <p:ph type="body" idx="1"/>
          </p:nvPr>
        </p:nvSpPr>
        <p:spPr>
          <a:ln/>
        </p:spPr>
        <p:txBody>
          <a:bodyPr lIns="92075" tIns="46038" rIns="92075" bIns="46038"/>
          <a:p>
            <a:r>
              <a:rPr lang="zh-CN" altLang="en-US" sz="1800" dirty="0"/>
              <a:t>依据</a:t>
            </a:r>
            <a:endParaRPr lang="zh-CN" altLang="en-US" sz="1800" dirty="0"/>
          </a:p>
          <a:p>
            <a:pPr lvl="1"/>
            <a:r>
              <a:rPr lang="zh-CN" altLang="en-US" sz="1600" dirty="0"/>
              <a:t>事故类型</a:t>
            </a:r>
            <a:endParaRPr lang="zh-CN" altLang="en-US" sz="1600" dirty="0"/>
          </a:p>
          <a:p>
            <a:pPr lvl="1"/>
            <a:r>
              <a:rPr lang="zh-CN" altLang="en-US" sz="1600" dirty="0"/>
              <a:t>物质特性</a:t>
            </a:r>
            <a:endParaRPr lang="zh-CN" altLang="en-US" sz="1600" dirty="0"/>
          </a:p>
          <a:p>
            <a:pPr lvl="1"/>
            <a:r>
              <a:rPr lang="zh-CN" altLang="en-US" sz="1600" dirty="0"/>
              <a:t>风险评估等级等</a:t>
            </a:r>
            <a:endParaRPr lang="zh-CN" altLang="en-US" sz="1600" dirty="0"/>
          </a:p>
          <a:p>
            <a:endParaRPr lang="zh-CN" altLang="en-US" sz="1800"/>
          </a:p>
          <a:p>
            <a:r>
              <a:rPr lang="zh-CN" altLang="en-US" sz="1800" dirty="0"/>
              <a:t>分类</a:t>
            </a:r>
            <a:endParaRPr lang="zh-CN" altLang="en-US" sz="1800" dirty="0"/>
          </a:p>
          <a:p>
            <a:pPr lvl="1"/>
            <a:r>
              <a:rPr lang="zh-CN" altLang="en-US" sz="1600" dirty="0"/>
              <a:t>总体应急预案</a:t>
            </a:r>
            <a:endParaRPr lang="zh-CN" altLang="en-US" sz="1600" dirty="0"/>
          </a:p>
          <a:p>
            <a:pPr lvl="1">
              <a:buNone/>
            </a:pPr>
            <a:r>
              <a:rPr lang="zh-CN" altLang="en-US" sz="1600" dirty="0"/>
              <a:t>      全面考虑应急队伍能力和责任，包括对紧急情况应急救援体系的预防、准备、现场应急、恢复等过程指导的综合预案。</a:t>
            </a:r>
            <a:endParaRPr lang="zh-CN" altLang="en-US" sz="1600"/>
          </a:p>
          <a:p>
            <a:pPr lvl="1"/>
            <a:r>
              <a:rPr lang="zh-CN" altLang="en-US" sz="1600" dirty="0"/>
              <a:t>专项应急预案</a:t>
            </a:r>
            <a:endParaRPr lang="zh-CN" altLang="en-US" sz="1600" dirty="0"/>
          </a:p>
          <a:p>
            <a:pPr lvl="1">
              <a:buNone/>
            </a:pPr>
            <a:r>
              <a:rPr lang="zh-CN" altLang="en-US" sz="1600"/>
              <a:t>      </a:t>
            </a:r>
            <a:r>
              <a:rPr lang="zh-CN" altLang="en-US" sz="1600" dirty="0"/>
              <a:t>针对某种特定紧急情况，如台风、危险物质泄漏、火灾等的应急而制定的。</a:t>
            </a:r>
            <a:endParaRPr lang="zh-CN" altLang="en-US"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41666" name="标题 241665"/>
          <p:cNvSpPr>
            <a:spLocks noGrp="1"/>
          </p:cNvSpPr>
          <p:nvPr>
            <p:ph type="title"/>
          </p:nvPr>
        </p:nvSpPr>
        <p:spPr>
          <a:ln/>
        </p:spPr>
        <p:txBody>
          <a:bodyPr lIns="92075" tIns="46038" rIns="92075" bIns="46038"/>
          <a:p>
            <a:r>
              <a:rPr lang="zh-CN" altLang="en-US" dirty="0"/>
              <a:t>应急预案编制</a:t>
            </a:r>
            <a:endParaRPr lang="zh-CN" altLang="en-US"/>
          </a:p>
        </p:txBody>
      </p:sp>
      <p:grpSp>
        <p:nvGrpSpPr>
          <p:cNvPr id="241669" name="组合 241668"/>
          <p:cNvGrpSpPr/>
          <p:nvPr/>
        </p:nvGrpSpPr>
        <p:grpSpPr>
          <a:xfrm>
            <a:off x="768350" y="1141413"/>
            <a:ext cx="1614488" cy="914400"/>
            <a:chOff x="484" y="719"/>
            <a:chExt cx="1017" cy="576"/>
          </a:xfrm>
        </p:grpSpPr>
        <p:sp>
          <p:nvSpPr>
            <p:cNvPr id="241670" name="任意多边形 241669"/>
            <p:cNvSpPr/>
            <p:nvPr>
              <p:custDataLst>
                <p:tags r:id="rId1"/>
              </p:custDataLst>
            </p:nvPr>
          </p:nvSpPr>
          <p:spPr>
            <a:xfrm>
              <a:off x="484" y="719"/>
              <a:ext cx="1017" cy="576"/>
            </a:xfrm>
            <a:custGeom>
              <a:avLst/>
              <a:gdLst/>
              <a:ahLst/>
              <a:cxnLst/>
              <a:pathLst>
                <a:path w="1017" h="576">
                  <a:moveTo>
                    <a:pt x="0" y="0"/>
                  </a:moveTo>
                  <a:lnTo>
                    <a:pt x="913" y="0"/>
                  </a:lnTo>
                  <a:lnTo>
                    <a:pt x="1017" y="288"/>
                  </a:lnTo>
                  <a:lnTo>
                    <a:pt x="913" y="576"/>
                  </a:lnTo>
                  <a:lnTo>
                    <a:pt x="0" y="576"/>
                  </a:lnTo>
                  <a:lnTo>
                    <a:pt x="0" y="288"/>
                  </a:lnTo>
                  <a:lnTo>
                    <a:pt x="0" y="0"/>
                  </a:lnTo>
                  <a:close/>
                </a:path>
              </a:pathLst>
            </a:custGeom>
            <a:solidFill>
              <a:schemeClr val="tx2">
                <a:alpha val="100000"/>
              </a:schemeClr>
            </a:solidFill>
            <a:ln w="9525" cap="flat" cmpd="sng">
              <a:solidFill>
                <a:schemeClr val="tx1">
                  <a:alpha val="100000"/>
                </a:schemeClr>
              </a:solidFill>
              <a:prstDash val="solid"/>
              <a:headEnd type="none" w="med" len="med"/>
              <a:tailEnd type="none" w="med" len="med"/>
            </a:ln>
          </p:spPr>
          <p:txBody>
            <a:bodyPr/>
            <a:p>
              <a:endParaRPr lang="zh-CN" altLang="en-US"/>
            </a:p>
          </p:txBody>
        </p:sp>
        <p:sp>
          <p:nvSpPr>
            <p:cNvPr id="241671" name="矩形 241670"/>
            <p:cNvSpPr/>
            <p:nvPr>
              <p:custDataLst>
                <p:tags r:id="rId2"/>
              </p:custDataLst>
            </p:nvPr>
          </p:nvSpPr>
          <p:spPr>
            <a:xfrm>
              <a:off x="516" y="751"/>
              <a:ext cx="881" cy="496"/>
            </a:xfrm>
            <a:prstGeom prst="rect">
              <a:avLst/>
            </a:prstGeom>
            <a:solidFill>
              <a:schemeClr val="tx2"/>
            </a:solidFill>
            <a:ln w="9525">
              <a:noFill/>
            </a:ln>
          </p:spPr>
          <p:txBody>
            <a:bodyPr lIns="45720" tIns="0" rIns="45720" bIns="0" anchor="ctr" anchorCtr="0"/>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lvl="0">
                <a:buNone/>
              </a:pPr>
              <a:r>
                <a:rPr lang="zh-CN" altLang="en-US" sz="1600" b="1" dirty="0"/>
                <a:t>组建编制队伍</a:t>
              </a:r>
              <a:endParaRPr lang="zh-CN" altLang="en-US" sz="1600" b="1"/>
            </a:p>
          </p:txBody>
        </p:sp>
      </p:grpSp>
      <p:grpSp>
        <p:nvGrpSpPr>
          <p:cNvPr id="241672" name="组合 241671"/>
          <p:cNvGrpSpPr/>
          <p:nvPr/>
        </p:nvGrpSpPr>
        <p:grpSpPr>
          <a:xfrm>
            <a:off x="2206625" y="1141413"/>
            <a:ext cx="1616075" cy="914400"/>
            <a:chOff x="1390" y="719"/>
            <a:chExt cx="1018" cy="576"/>
          </a:xfrm>
        </p:grpSpPr>
        <p:sp>
          <p:nvSpPr>
            <p:cNvPr id="241673" name="任意多边形 241672"/>
            <p:cNvSpPr/>
            <p:nvPr>
              <p:custDataLst>
                <p:tags r:id="rId3"/>
              </p:custDataLst>
            </p:nvPr>
          </p:nvSpPr>
          <p:spPr>
            <a:xfrm>
              <a:off x="1390" y="719"/>
              <a:ext cx="1018" cy="576"/>
            </a:xfrm>
            <a:custGeom>
              <a:avLst/>
              <a:gdLst/>
              <a:ahLst/>
              <a:cxnLst/>
              <a:pathLst>
                <a:path w="1018" h="576">
                  <a:moveTo>
                    <a:pt x="0" y="0"/>
                  </a:moveTo>
                  <a:lnTo>
                    <a:pt x="914" y="0"/>
                  </a:lnTo>
                  <a:lnTo>
                    <a:pt x="1018" y="288"/>
                  </a:lnTo>
                  <a:lnTo>
                    <a:pt x="914" y="576"/>
                  </a:lnTo>
                  <a:lnTo>
                    <a:pt x="0" y="576"/>
                  </a:lnTo>
                  <a:lnTo>
                    <a:pt x="104" y="288"/>
                  </a:lnTo>
                  <a:lnTo>
                    <a:pt x="0" y="0"/>
                  </a:lnTo>
                  <a:close/>
                </a:path>
              </a:pathLst>
            </a:custGeom>
            <a:solidFill>
              <a:schemeClr val="tx2">
                <a:alpha val="100000"/>
              </a:schemeClr>
            </a:solidFill>
            <a:ln w="9525" cap="flat" cmpd="sng">
              <a:solidFill>
                <a:schemeClr val="tx1">
                  <a:alpha val="100000"/>
                </a:schemeClr>
              </a:solidFill>
              <a:prstDash val="solid"/>
              <a:headEnd type="none" w="med" len="med"/>
              <a:tailEnd type="none" w="med" len="med"/>
            </a:ln>
          </p:spPr>
          <p:txBody>
            <a:bodyPr/>
            <a:p>
              <a:endParaRPr lang="zh-CN" altLang="en-US"/>
            </a:p>
          </p:txBody>
        </p:sp>
        <p:sp>
          <p:nvSpPr>
            <p:cNvPr id="241674" name="矩形 241673"/>
            <p:cNvSpPr/>
            <p:nvPr>
              <p:custDataLst>
                <p:tags r:id="rId4"/>
              </p:custDataLst>
            </p:nvPr>
          </p:nvSpPr>
          <p:spPr>
            <a:xfrm>
              <a:off x="1526" y="751"/>
              <a:ext cx="779" cy="496"/>
            </a:xfrm>
            <a:prstGeom prst="rect">
              <a:avLst/>
            </a:prstGeom>
            <a:solidFill>
              <a:schemeClr val="tx2"/>
            </a:solidFill>
            <a:ln w="9525">
              <a:noFill/>
            </a:ln>
          </p:spPr>
          <p:txBody>
            <a:bodyPr lIns="45720" tIns="0" rIns="45720" bIns="0" anchor="ctr" anchorCtr="0"/>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lvl="0">
                <a:buNone/>
              </a:pPr>
              <a:r>
                <a:rPr lang="zh-CN" altLang="en-US" sz="1600" b="1" dirty="0"/>
                <a:t>危险及应急</a:t>
              </a:r>
              <a:endParaRPr lang="zh-CN" altLang="en-US" sz="1600" b="1" dirty="0"/>
            </a:p>
            <a:p>
              <a:pPr lvl="0">
                <a:buNone/>
              </a:pPr>
              <a:r>
                <a:rPr lang="zh-CN" altLang="en-US" sz="1600" b="1" dirty="0"/>
                <a:t>能力分析</a:t>
              </a:r>
              <a:endParaRPr lang="zh-CN" altLang="en-US" sz="1600" b="1"/>
            </a:p>
          </p:txBody>
        </p:sp>
      </p:grpSp>
      <p:grpSp>
        <p:nvGrpSpPr>
          <p:cNvPr id="241676" name="组合 241675"/>
          <p:cNvGrpSpPr/>
          <p:nvPr/>
        </p:nvGrpSpPr>
        <p:grpSpPr>
          <a:xfrm>
            <a:off x="3641725" y="1141413"/>
            <a:ext cx="1616075" cy="914400"/>
            <a:chOff x="2294" y="719"/>
            <a:chExt cx="1018" cy="576"/>
          </a:xfrm>
        </p:grpSpPr>
        <p:sp>
          <p:nvSpPr>
            <p:cNvPr id="241677" name="任意多边形 241676"/>
            <p:cNvSpPr/>
            <p:nvPr>
              <p:custDataLst>
                <p:tags r:id="rId5"/>
              </p:custDataLst>
            </p:nvPr>
          </p:nvSpPr>
          <p:spPr>
            <a:xfrm>
              <a:off x="2294" y="719"/>
              <a:ext cx="1018" cy="576"/>
            </a:xfrm>
            <a:custGeom>
              <a:avLst/>
              <a:gdLst/>
              <a:ahLst/>
              <a:cxnLst/>
              <a:pathLst>
                <a:path w="1018" h="576">
                  <a:moveTo>
                    <a:pt x="0" y="0"/>
                  </a:moveTo>
                  <a:lnTo>
                    <a:pt x="914" y="0"/>
                  </a:lnTo>
                  <a:lnTo>
                    <a:pt x="1018" y="288"/>
                  </a:lnTo>
                  <a:lnTo>
                    <a:pt x="914" y="576"/>
                  </a:lnTo>
                  <a:lnTo>
                    <a:pt x="0" y="576"/>
                  </a:lnTo>
                  <a:lnTo>
                    <a:pt x="104" y="288"/>
                  </a:lnTo>
                  <a:lnTo>
                    <a:pt x="0" y="0"/>
                  </a:lnTo>
                  <a:close/>
                </a:path>
              </a:pathLst>
            </a:custGeom>
            <a:solidFill>
              <a:schemeClr val="tx2">
                <a:alpha val="100000"/>
              </a:schemeClr>
            </a:solidFill>
            <a:ln w="9525" cap="flat" cmpd="sng">
              <a:solidFill>
                <a:schemeClr val="tx1">
                  <a:alpha val="100000"/>
                </a:schemeClr>
              </a:solidFill>
              <a:prstDash val="solid"/>
              <a:headEnd type="none" w="med" len="med"/>
              <a:tailEnd type="none" w="med" len="med"/>
            </a:ln>
          </p:spPr>
          <p:txBody>
            <a:bodyPr/>
            <a:p>
              <a:endParaRPr lang="zh-CN" altLang="en-US"/>
            </a:p>
          </p:txBody>
        </p:sp>
        <p:sp>
          <p:nvSpPr>
            <p:cNvPr id="241678" name="矩形 241677"/>
            <p:cNvSpPr/>
            <p:nvPr>
              <p:custDataLst>
                <p:tags r:id="rId6"/>
              </p:custDataLst>
            </p:nvPr>
          </p:nvSpPr>
          <p:spPr>
            <a:xfrm>
              <a:off x="2430" y="751"/>
              <a:ext cx="779" cy="496"/>
            </a:xfrm>
            <a:prstGeom prst="rect">
              <a:avLst/>
            </a:prstGeom>
            <a:solidFill>
              <a:schemeClr val="tx2"/>
            </a:solidFill>
            <a:ln w="9525">
              <a:noFill/>
            </a:ln>
          </p:spPr>
          <p:txBody>
            <a:bodyPr lIns="45720" tIns="0" rIns="45720" bIns="0" anchor="ctr" anchorCtr="0"/>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lvl="0">
                <a:buNone/>
              </a:pPr>
              <a:r>
                <a:rPr lang="zh-CN" altLang="en-US" sz="1600" b="1" dirty="0"/>
                <a:t>预案编制</a:t>
              </a:r>
              <a:endParaRPr lang="zh-CN" altLang="en-US" sz="1600" b="1"/>
            </a:p>
          </p:txBody>
        </p:sp>
      </p:grpSp>
      <p:grpSp>
        <p:nvGrpSpPr>
          <p:cNvPr id="241679" name="组合 241678"/>
          <p:cNvGrpSpPr/>
          <p:nvPr/>
        </p:nvGrpSpPr>
        <p:grpSpPr>
          <a:xfrm>
            <a:off x="5081588" y="1141413"/>
            <a:ext cx="1616075" cy="914400"/>
            <a:chOff x="3201" y="719"/>
            <a:chExt cx="1018" cy="576"/>
          </a:xfrm>
        </p:grpSpPr>
        <p:sp>
          <p:nvSpPr>
            <p:cNvPr id="241680" name="任意多边形 241679"/>
            <p:cNvSpPr/>
            <p:nvPr>
              <p:custDataLst>
                <p:tags r:id="rId7"/>
              </p:custDataLst>
            </p:nvPr>
          </p:nvSpPr>
          <p:spPr>
            <a:xfrm>
              <a:off x="3201" y="719"/>
              <a:ext cx="1018" cy="576"/>
            </a:xfrm>
            <a:custGeom>
              <a:avLst/>
              <a:gdLst/>
              <a:ahLst/>
              <a:cxnLst/>
              <a:pathLst>
                <a:path w="1018" h="576">
                  <a:moveTo>
                    <a:pt x="0" y="0"/>
                  </a:moveTo>
                  <a:lnTo>
                    <a:pt x="914" y="0"/>
                  </a:lnTo>
                  <a:lnTo>
                    <a:pt x="1018" y="288"/>
                  </a:lnTo>
                  <a:lnTo>
                    <a:pt x="914" y="576"/>
                  </a:lnTo>
                  <a:lnTo>
                    <a:pt x="0" y="576"/>
                  </a:lnTo>
                  <a:lnTo>
                    <a:pt x="104" y="288"/>
                  </a:lnTo>
                  <a:lnTo>
                    <a:pt x="0" y="0"/>
                  </a:lnTo>
                  <a:close/>
                </a:path>
              </a:pathLst>
            </a:custGeom>
            <a:solidFill>
              <a:schemeClr val="tx2">
                <a:alpha val="100000"/>
              </a:schemeClr>
            </a:solidFill>
            <a:ln w="9525" cap="flat" cmpd="sng">
              <a:solidFill>
                <a:schemeClr val="tx1">
                  <a:alpha val="100000"/>
                </a:schemeClr>
              </a:solidFill>
              <a:prstDash val="solid"/>
              <a:headEnd type="none" w="med" len="med"/>
              <a:tailEnd type="none" w="med" len="med"/>
            </a:ln>
          </p:spPr>
          <p:txBody>
            <a:bodyPr/>
            <a:p>
              <a:endParaRPr lang="zh-CN" altLang="en-US"/>
            </a:p>
          </p:txBody>
        </p:sp>
        <p:sp>
          <p:nvSpPr>
            <p:cNvPr id="241681" name="矩形 241680"/>
            <p:cNvSpPr/>
            <p:nvPr>
              <p:custDataLst>
                <p:tags r:id="rId8"/>
              </p:custDataLst>
            </p:nvPr>
          </p:nvSpPr>
          <p:spPr>
            <a:xfrm>
              <a:off x="3337" y="751"/>
              <a:ext cx="779" cy="496"/>
            </a:xfrm>
            <a:prstGeom prst="rect">
              <a:avLst/>
            </a:prstGeom>
            <a:solidFill>
              <a:schemeClr val="tx2"/>
            </a:solidFill>
            <a:ln w="9525">
              <a:noFill/>
            </a:ln>
          </p:spPr>
          <p:txBody>
            <a:bodyPr lIns="45720" tIns="0" rIns="45720" bIns="0" anchor="ctr" anchorCtr="0"/>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lvl="0">
                <a:buNone/>
              </a:pPr>
              <a:r>
                <a:rPr lang="zh-CN" altLang="en-US" sz="1600" b="1" dirty="0"/>
                <a:t>评审发布</a:t>
              </a:r>
              <a:endParaRPr lang="zh-CN" altLang="en-US" sz="1600" b="1"/>
            </a:p>
          </p:txBody>
        </p:sp>
      </p:grpSp>
      <p:grpSp>
        <p:nvGrpSpPr>
          <p:cNvPr id="241682" name="组合 241681"/>
          <p:cNvGrpSpPr/>
          <p:nvPr/>
        </p:nvGrpSpPr>
        <p:grpSpPr>
          <a:xfrm>
            <a:off x="6515100" y="1141413"/>
            <a:ext cx="1614488" cy="914400"/>
            <a:chOff x="4104" y="719"/>
            <a:chExt cx="1017" cy="576"/>
          </a:xfrm>
        </p:grpSpPr>
        <p:sp>
          <p:nvSpPr>
            <p:cNvPr id="241683" name="任意多边形 241682"/>
            <p:cNvSpPr/>
            <p:nvPr>
              <p:custDataLst>
                <p:tags r:id="rId9"/>
              </p:custDataLst>
            </p:nvPr>
          </p:nvSpPr>
          <p:spPr>
            <a:xfrm>
              <a:off x="4104" y="719"/>
              <a:ext cx="1017" cy="576"/>
            </a:xfrm>
            <a:custGeom>
              <a:avLst/>
              <a:gdLst/>
              <a:ahLst/>
              <a:cxnLst/>
              <a:pathLst>
                <a:path w="1017" h="576">
                  <a:moveTo>
                    <a:pt x="0" y="0"/>
                  </a:moveTo>
                  <a:lnTo>
                    <a:pt x="913" y="0"/>
                  </a:lnTo>
                  <a:lnTo>
                    <a:pt x="1017" y="288"/>
                  </a:lnTo>
                  <a:lnTo>
                    <a:pt x="913" y="576"/>
                  </a:lnTo>
                  <a:lnTo>
                    <a:pt x="0" y="576"/>
                  </a:lnTo>
                  <a:lnTo>
                    <a:pt x="104" y="288"/>
                  </a:lnTo>
                  <a:lnTo>
                    <a:pt x="0" y="0"/>
                  </a:lnTo>
                  <a:close/>
                </a:path>
              </a:pathLst>
            </a:custGeom>
            <a:solidFill>
              <a:schemeClr val="tx2">
                <a:alpha val="100000"/>
              </a:schemeClr>
            </a:solidFill>
            <a:ln w="9525" cap="flat" cmpd="sng">
              <a:solidFill>
                <a:schemeClr val="tx1">
                  <a:alpha val="100000"/>
                </a:schemeClr>
              </a:solidFill>
              <a:prstDash val="solid"/>
              <a:headEnd type="none" w="med" len="med"/>
              <a:tailEnd type="none" w="med" len="med"/>
            </a:ln>
          </p:spPr>
          <p:txBody>
            <a:bodyPr/>
            <a:p>
              <a:endParaRPr lang="zh-CN" altLang="en-US"/>
            </a:p>
          </p:txBody>
        </p:sp>
        <p:sp>
          <p:nvSpPr>
            <p:cNvPr id="241684" name="矩形 241683"/>
            <p:cNvSpPr/>
            <p:nvPr>
              <p:custDataLst>
                <p:tags r:id="rId10"/>
              </p:custDataLst>
            </p:nvPr>
          </p:nvSpPr>
          <p:spPr>
            <a:xfrm>
              <a:off x="4240" y="751"/>
              <a:ext cx="778" cy="496"/>
            </a:xfrm>
            <a:prstGeom prst="rect">
              <a:avLst/>
            </a:prstGeom>
            <a:solidFill>
              <a:schemeClr val="tx2"/>
            </a:solidFill>
            <a:ln w="9525">
              <a:noFill/>
            </a:ln>
          </p:spPr>
          <p:txBody>
            <a:bodyPr lIns="45720" tIns="0" rIns="45720" bIns="0" anchor="ctr" anchorCtr="0"/>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lvl="0">
                <a:buNone/>
              </a:pPr>
              <a:r>
                <a:rPr lang="zh-CN" altLang="en-US" sz="1600" b="1" dirty="0"/>
                <a:t>预案实施</a:t>
              </a:r>
              <a:endParaRPr lang="zh-CN" altLang="en-US" sz="1600" b="1"/>
            </a:p>
          </p:txBody>
        </p:sp>
      </p:grpSp>
      <p:graphicFrame>
        <p:nvGraphicFramePr>
          <p:cNvPr id="241688" name="内容占位符 241687"/>
          <p:cNvGraphicFramePr/>
          <p:nvPr>
            <p:ph idx="1"/>
          </p:nvPr>
        </p:nvGraphicFramePr>
        <p:xfrm>
          <a:off x="6173788" y="3067050"/>
          <a:ext cx="2316162" cy="3287713"/>
        </p:xfrm>
        <a:graphic>
          <a:graphicData uri="http://schemas.openxmlformats.org/presentationml/2006/ole">
            <mc:AlternateContent xmlns:mc="http://schemas.openxmlformats.org/markup-compatibility/2006">
              <mc:Choice xmlns:v="urn:schemas-microsoft-com:vml" Requires="v">
                <p:oleObj spid="_x0000_s3077" name="" r:id="rId11" imgW="2442845" imgH="3469005" progId="MS_ClipArt_Gallery.5">
                  <p:embed/>
                </p:oleObj>
              </mc:Choice>
              <mc:Fallback>
                <p:oleObj name="" r:id="rId11" imgW="2442845" imgH="3469005" progId="MS_ClipArt_Gallery.5">
                  <p:embed/>
                  <p:pic>
                    <p:nvPicPr>
                      <p:cNvPr id="0" name="图片 3076"/>
                      <p:cNvPicPr/>
                      <p:nvPr/>
                    </p:nvPicPr>
                    <p:blipFill>
                      <a:blip r:embed="rId12"/>
                      <a:stretch>
                        <a:fillRect/>
                      </a:stretch>
                    </p:blipFill>
                    <p:spPr>
                      <a:xfrm>
                        <a:off x="6173788" y="3067050"/>
                        <a:ext cx="2316162" cy="3287713"/>
                      </a:xfrm>
                      <a:prstGeom prst="rect">
                        <a:avLst/>
                      </a:prstGeom>
                      <a:noFill/>
                      <a:ln w="38100">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1426" name="标题 231425"/>
          <p:cNvSpPr>
            <a:spLocks noGrp="1"/>
          </p:cNvSpPr>
          <p:nvPr>
            <p:ph type="title"/>
          </p:nvPr>
        </p:nvSpPr>
        <p:spPr>
          <a:ln/>
        </p:spPr>
        <p:txBody>
          <a:bodyPr lIns="92075" tIns="46038" rIns="92075" bIns="46038"/>
          <a:p>
            <a:r>
              <a:rPr lang="zh-CN" altLang="en-US" dirty="0"/>
              <a:t>原则</a:t>
            </a:r>
            <a:endParaRPr lang="zh-CN" altLang="en-US" dirty="0"/>
          </a:p>
        </p:txBody>
      </p:sp>
      <p:sp>
        <p:nvSpPr>
          <p:cNvPr id="231427" name="文本占位符 231426"/>
          <p:cNvSpPr>
            <a:spLocks noGrp="1"/>
          </p:cNvSpPr>
          <p:nvPr>
            <p:ph type="body" idx="1"/>
          </p:nvPr>
        </p:nvSpPr>
        <p:spPr>
          <a:ln/>
        </p:spPr>
        <p:txBody>
          <a:bodyPr lIns="92075" tIns="46038" rIns="92075" bIns="46038"/>
          <a:p>
            <a:r>
              <a:rPr lang="zh-CN" altLang="en-US" sz="1800" dirty="0"/>
              <a:t>统一领导</a:t>
            </a:r>
            <a:endParaRPr lang="zh-CN" altLang="en-US" sz="1800" dirty="0"/>
          </a:p>
          <a:p>
            <a:pPr lvl="1"/>
            <a:r>
              <a:rPr lang="zh-CN" altLang="en-US" sz="1600" dirty="0"/>
              <a:t>预案应明确公司在应急工作的领导作用和责任。</a:t>
            </a:r>
            <a:endParaRPr lang="zh-CN" altLang="en-US" sz="1600"/>
          </a:p>
          <a:p>
            <a:r>
              <a:rPr lang="zh-CN" altLang="en-US" sz="1800" dirty="0"/>
              <a:t>层次分明</a:t>
            </a:r>
            <a:endParaRPr lang="zh-CN" altLang="en-US" sz="1800" dirty="0"/>
          </a:p>
          <a:p>
            <a:pPr lvl="1"/>
            <a:r>
              <a:rPr lang="zh-CN" altLang="en-US" sz="1600" dirty="0"/>
              <a:t>按层次划分，做到应尽的职责。</a:t>
            </a:r>
            <a:endParaRPr lang="zh-CN" altLang="en-US" sz="1600"/>
          </a:p>
          <a:p>
            <a:r>
              <a:rPr lang="zh-CN" altLang="en-US" sz="1800" dirty="0"/>
              <a:t>部门分工负责</a:t>
            </a:r>
            <a:endParaRPr lang="zh-CN" altLang="en-US" sz="1800" dirty="0"/>
          </a:p>
          <a:p>
            <a:pPr lvl="1"/>
            <a:r>
              <a:rPr lang="zh-CN" altLang="en-US" sz="1600" dirty="0"/>
              <a:t>对于预案中涉及的预防、紧急响应、相关保障、恢复重建等环节，应明确各部门的职能分工，不可形成扯皮。</a:t>
            </a:r>
            <a:endParaRPr lang="zh-CN" altLang="en-US" sz="1600"/>
          </a:p>
          <a:p>
            <a:r>
              <a:rPr lang="zh-CN" altLang="en-US" sz="1800" dirty="0"/>
              <a:t>综合协调</a:t>
            </a:r>
            <a:endParaRPr lang="zh-CN" altLang="en-US" sz="1800" dirty="0"/>
          </a:p>
          <a:p>
            <a:pPr lvl="1"/>
            <a:r>
              <a:rPr lang="zh-CN" altLang="en-US" sz="1600" dirty="0"/>
              <a:t>在制定的过程中，如涉及的工作职能空档，要明确综合协调的职能机构和人员，做到职能间的相互结合。</a:t>
            </a:r>
            <a:endParaRPr lang="zh-CN" altLang="en-US" sz="1600"/>
          </a:p>
          <a:p>
            <a:r>
              <a:rPr lang="zh-CN" altLang="en-US" sz="1800" dirty="0"/>
              <a:t>宏观要求和实际操作相结合</a:t>
            </a:r>
            <a:endParaRPr lang="zh-CN" altLang="en-US" sz="1800" dirty="0"/>
          </a:p>
          <a:p>
            <a:pPr lvl="1"/>
            <a:r>
              <a:rPr lang="zh-CN" altLang="en-US" sz="1600" dirty="0"/>
              <a:t>制定预案时，要从宏观角度出发，总揽全局，把涉及的主要灾害都囊括起来，形成总体预案。并可根据实际操作，形成应对各灾害的分预案。</a:t>
            </a:r>
            <a:endParaRPr lang="zh-CN" altLang="en-US"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2450" name="标题 232449"/>
          <p:cNvSpPr>
            <a:spLocks noGrp="1"/>
          </p:cNvSpPr>
          <p:nvPr>
            <p:ph type="title"/>
          </p:nvPr>
        </p:nvSpPr>
        <p:spPr>
          <a:ln/>
        </p:spPr>
        <p:txBody>
          <a:bodyPr lIns="92075" tIns="46038" rIns="92075" bIns="46038"/>
          <a:p>
            <a:r>
              <a:rPr lang="zh-CN" altLang="en-US" dirty="0"/>
              <a:t>队伍组建</a:t>
            </a:r>
            <a:endParaRPr lang="zh-CN" altLang="en-US"/>
          </a:p>
        </p:txBody>
      </p:sp>
      <p:sp>
        <p:nvSpPr>
          <p:cNvPr id="232451" name="文本占位符 232450"/>
          <p:cNvSpPr>
            <a:spLocks noGrp="1"/>
          </p:cNvSpPr>
          <p:nvPr>
            <p:ph type="body" idx="1"/>
          </p:nvPr>
        </p:nvSpPr>
        <p:spPr>
          <a:ln/>
        </p:spPr>
        <p:txBody>
          <a:bodyPr lIns="92075" tIns="46038" rIns="92075" bIns="46038"/>
          <a:p>
            <a:r>
              <a:rPr lang="zh-CN" altLang="en-US" sz="1800" dirty="0"/>
              <a:t>预案编制小组组长最好由工厂</a:t>
            </a:r>
            <a:r>
              <a:rPr lang="en-US" altLang="zh-CN" sz="1800"/>
              <a:t>/</a:t>
            </a:r>
            <a:r>
              <a:rPr lang="zh-CN" altLang="en-US" sz="1800" dirty="0"/>
              <a:t>企业领导担任，以增强预案的权威性，促进工作的实施。</a:t>
            </a:r>
            <a:endParaRPr lang="zh-CN" altLang="en-US" sz="1800" dirty="0"/>
          </a:p>
          <a:p>
            <a:endParaRPr lang="zh-CN" altLang="en-US" sz="1800" dirty="0"/>
          </a:p>
          <a:p>
            <a:r>
              <a:rPr lang="zh-CN" altLang="en-US" sz="1800" dirty="0"/>
              <a:t>预案在编制过程中或编制完成后，应征求各应急响应部门的意见，包括管理人员、普通员工、</a:t>
            </a:r>
            <a:r>
              <a:rPr lang="en-US" altLang="zh-CN" sz="1800"/>
              <a:t>HSE</a:t>
            </a:r>
            <a:r>
              <a:rPr lang="zh-CN" altLang="en-US" sz="1800" dirty="0"/>
              <a:t>人员、相关企业等。</a:t>
            </a:r>
            <a:endParaRPr lang="zh-CN" altLang="en-US" sz="1800" dirty="0"/>
          </a:p>
          <a:p>
            <a:endParaRPr lang="zh-CN" altLang="en-US" sz="1800"/>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43714" name="标题 243713"/>
          <p:cNvSpPr>
            <a:spLocks noGrp="1"/>
          </p:cNvSpPr>
          <p:nvPr>
            <p:ph type="title"/>
          </p:nvPr>
        </p:nvSpPr>
        <p:spPr>
          <a:ln/>
        </p:spPr>
        <p:txBody>
          <a:bodyPr lIns="92075" tIns="46038" rIns="92075" bIns="46038"/>
          <a:p>
            <a:r>
              <a:rPr lang="zh-CN" altLang="en-US" dirty="0"/>
              <a:t>危险及应急能力分析</a:t>
            </a:r>
            <a:endParaRPr lang="zh-CN" altLang="en-US"/>
          </a:p>
        </p:txBody>
      </p:sp>
      <p:sp>
        <p:nvSpPr>
          <p:cNvPr id="243715" name="文本占位符 243714"/>
          <p:cNvSpPr>
            <a:spLocks noGrp="1"/>
          </p:cNvSpPr>
          <p:nvPr>
            <p:ph type="body" idx="1"/>
          </p:nvPr>
        </p:nvSpPr>
        <p:spPr>
          <a:ln/>
        </p:spPr>
        <p:txBody>
          <a:bodyPr lIns="92075" tIns="46038" rIns="92075" bIns="46038"/>
          <a:p>
            <a:r>
              <a:rPr lang="zh-CN" altLang="en-US" sz="1800" dirty="0"/>
              <a:t>法律法规分析</a:t>
            </a:r>
            <a:r>
              <a:rPr lang="en-US" altLang="zh-CN" sz="1800" dirty="0"/>
              <a:t> </a:t>
            </a:r>
            <a:endParaRPr lang="en-US" altLang="zh-CN" sz="1800" dirty="0"/>
          </a:p>
          <a:p>
            <a:endParaRPr lang="en-US" altLang="zh-CN" sz="1600" dirty="0"/>
          </a:p>
          <a:p>
            <a:r>
              <a:rPr lang="zh-CN" altLang="en-US" sz="1800" dirty="0"/>
              <a:t>风险分析</a:t>
            </a:r>
            <a:r>
              <a:rPr lang="en-US" altLang="zh-CN" sz="1800" dirty="0"/>
              <a:t> </a:t>
            </a:r>
            <a:endParaRPr lang="en-US" altLang="zh-CN" sz="1800" dirty="0"/>
          </a:p>
          <a:p>
            <a:pPr lvl="1"/>
            <a:r>
              <a:rPr lang="zh-CN" altLang="en-US" sz="1600" dirty="0"/>
              <a:t>历史情况</a:t>
            </a:r>
            <a:endParaRPr lang="zh-CN" altLang="en-US" sz="1600" dirty="0"/>
          </a:p>
          <a:p>
            <a:pPr lvl="1"/>
            <a:r>
              <a:rPr lang="zh-CN" altLang="en-US" sz="1600" dirty="0"/>
              <a:t>地理因素</a:t>
            </a:r>
            <a:endParaRPr lang="zh-CN" altLang="en-US" sz="1600" dirty="0"/>
          </a:p>
          <a:p>
            <a:pPr lvl="1"/>
            <a:r>
              <a:rPr lang="zh-CN" altLang="en-US" sz="1600" dirty="0"/>
              <a:t>技术问题</a:t>
            </a:r>
            <a:endParaRPr lang="zh-CN" altLang="en-US" sz="1600" dirty="0"/>
          </a:p>
          <a:p>
            <a:pPr lvl="1"/>
            <a:r>
              <a:rPr lang="zh-CN" altLang="en-US" sz="1600" dirty="0"/>
              <a:t>人的因素</a:t>
            </a:r>
            <a:endParaRPr lang="zh-CN" altLang="en-US" sz="1600" dirty="0"/>
          </a:p>
          <a:p>
            <a:pPr lvl="1"/>
            <a:r>
              <a:rPr lang="zh-CN" altLang="en-US" sz="1600" dirty="0"/>
              <a:t>物理因素</a:t>
            </a:r>
            <a:endParaRPr lang="zh-CN" altLang="en-US" sz="1600" dirty="0"/>
          </a:p>
          <a:p>
            <a:pPr lvl="1"/>
            <a:r>
              <a:rPr lang="zh-CN" altLang="en-US" sz="1600" dirty="0"/>
              <a:t>管制因素</a:t>
            </a:r>
            <a:endParaRPr lang="zh-CN" altLang="en-US" sz="1600" dirty="0"/>
          </a:p>
          <a:p>
            <a:pPr lvl="1">
              <a:buNone/>
            </a:pPr>
            <a:r>
              <a:rPr lang="zh-CN" altLang="en-US" sz="1600" dirty="0"/>
              <a:t>危险分析应该</a:t>
            </a:r>
            <a:r>
              <a:rPr lang="zh-CN" altLang="en-US" sz="1600" b="1" dirty="0">
                <a:solidFill>
                  <a:srgbClr val="FC2312"/>
                </a:solidFill>
              </a:rPr>
              <a:t>全面周到</a:t>
            </a:r>
            <a:r>
              <a:rPr lang="zh-CN" altLang="en-US" sz="1600" dirty="0"/>
              <a:t>，从时间、空间、物质和人员上都要考虑。</a:t>
            </a:r>
            <a:endParaRPr lang="zh-CN" altLang="en-US" sz="1600" dirty="0"/>
          </a:p>
          <a:p>
            <a:pPr lvl="1">
              <a:buNone/>
            </a:pPr>
            <a:endParaRPr lang="zh-CN" altLang="en-US" sz="1600" dirty="0"/>
          </a:p>
          <a:p>
            <a:r>
              <a:rPr lang="zh-CN" altLang="en-US" sz="1800" dirty="0"/>
              <a:t>应急能力分析</a:t>
            </a:r>
            <a:endParaRPr lang="zh-CN" altLang="en-US" sz="1800" dirty="0"/>
          </a:p>
          <a:p>
            <a:pPr lvl="1"/>
            <a:r>
              <a:rPr lang="zh-CN" altLang="en-US" sz="1600" dirty="0"/>
              <a:t>所需要的资源与能力是否配备齐全</a:t>
            </a:r>
            <a:endParaRPr lang="zh-CN" altLang="en-US" sz="1600" dirty="0"/>
          </a:p>
          <a:p>
            <a:pPr lvl="1"/>
            <a:r>
              <a:rPr lang="zh-CN" altLang="en-US" sz="1600" dirty="0"/>
              <a:t>外部资源能否在需要时及时到位</a:t>
            </a:r>
            <a:endParaRPr lang="zh-CN" altLang="en-US" sz="1600" dirty="0"/>
          </a:p>
          <a:p>
            <a:pPr lvl="1"/>
            <a:r>
              <a:rPr lang="zh-CN" altLang="en-US" sz="1600" dirty="0"/>
              <a:t>是否还有其他可以优先利用的资源</a:t>
            </a:r>
            <a:r>
              <a:rPr lang="en-US" altLang="zh-CN" sz="1600" dirty="0"/>
              <a:t>   </a:t>
            </a:r>
            <a:endParaRPr lang="en-US" altLang="zh-CN"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44738" name="标题 244737"/>
          <p:cNvSpPr>
            <a:spLocks noGrp="1"/>
          </p:cNvSpPr>
          <p:nvPr>
            <p:ph type="title"/>
          </p:nvPr>
        </p:nvSpPr>
        <p:spPr>
          <a:ln/>
        </p:spPr>
        <p:txBody>
          <a:bodyPr lIns="92075" tIns="46038" rIns="92075" bIns="46038"/>
          <a:p>
            <a:r>
              <a:rPr lang="zh-CN" altLang="en-US" dirty="0"/>
              <a:t>预案编制</a:t>
            </a:r>
            <a:endParaRPr lang="zh-CN" altLang="en-US"/>
          </a:p>
        </p:txBody>
      </p:sp>
      <p:grpSp>
        <p:nvGrpSpPr>
          <p:cNvPr id="244740" name="组合 244739"/>
          <p:cNvGrpSpPr/>
          <p:nvPr/>
        </p:nvGrpSpPr>
        <p:grpSpPr>
          <a:xfrm>
            <a:off x="2336800" y="1357313"/>
            <a:ext cx="4775200" cy="4635500"/>
            <a:chOff x="2244" y="1767"/>
            <a:chExt cx="2029" cy="2029"/>
          </a:xfrm>
        </p:grpSpPr>
        <p:sp>
          <p:nvSpPr>
            <p:cNvPr id="244741" name="任意多边形 244740"/>
            <p:cNvSpPr/>
            <p:nvPr/>
          </p:nvSpPr>
          <p:spPr>
            <a:xfrm>
              <a:off x="2366" y="1767"/>
              <a:ext cx="1057" cy="900"/>
            </a:xfrm>
            <a:custGeom>
              <a:avLst/>
              <a:gdLst/>
              <a:ahLst/>
              <a:cxnLst/>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2">
                <a:alpha val="100000"/>
              </a:schemeClr>
            </a:solidFill>
            <a:ln w="12700" cap="rnd" cmpd="sng">
              <a:solidFill>
                <a:schemeClr val="tx1">
                  <a:alpha val="100000"/>
                </a:schemeClr>
              </a:solidFill>
              <a:prstDash val="solid"/>
              <a:headEnd type="none" w="med" len="med"/>
              <a:tailEnd type="none" w="med" len="med"/>
            </a:ln>
          </p:spPr>
          <p:txBody>
            <a:bodyPr/>
            <a:p>
              <a:endParaRPr lang="zh-CN" altLang="en-US"/>
            </a:p>
          </p:txBody>
        </p:sp>
        <p:sp>
          <p:nvSpPr>
            <p:cNvPr id="244742" name="任意多边形 244741"/>
            <p:cNvSpPr/>
            <p:nvPr/>
          </p:nvSpPr>
          <p:spPr>
            <a:xfrm>
              <a:off x="3073" y="2892"/>
              <a:ext cx="1033" cy="904"/>
            </a:xfrm>
            <a:custGeom>
              <a:avLst/>
              <a:gdLst/>
              <a:ahLst/>
              <a:cxnLst/>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alpha val="100000"/>
              </a:schemeClr>
            </a:solidFill>
            <a:ln w="12700" cap="rnd" cmpd="sng">
              <a:solidFill>
                <a:schemeClr val="tx1">
                  <a:alpha val="100000"/>
                </a:schemeClr>
              </a:solidFill>
              <a:prstDash val="solid"/>
              <a:headEnd type="none" w="med" len="med"/>
              <a:tailEnd type="none" w="med" len="med"/>
            </a:ln>
          </p:spPr>
          <p:txBody>
            <a:bodyPr/>
            <a:p>
              <a:endParaRPr lang="zh-CN" altLang="en-US"/>
            </a:p>
          </p:txBody>
        </p:sp>
        <p:sp>
          <p:nvSpPr>
            <p:cNvPr id="244743" name="任意多边形 244742"/>
            <p:cNvSpPr/>
            <p:nvPr/>
          </p:nvSpPr>
          <p:spPr>
            <a:xfrm>
              <a:off x="2244" y="2563"/>
              <a:ext cx="930" cy="1075"/>
            </a:xfrm>
            <a:custGeom>
              <a:avLst/>
              <a:gdLst/>
              <a:ahLst/>
              <a:cxnLst/>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2">
                <a:alpha val="100000"/>
              </a:schemeClr>
            </a:solidFill>
            <a:ln w="12700" cap="rnd" cmpd="sng">
              <a:solidFill>
                <a:schemeClr val="tx1">
                  <a:alpha val="100000"/>
                </a:schemeClr>
              </a:solidFill>
              <a:prstDash val="solid"/>
              <a:headEnd type="none" w="med" len="med"/>
              <a:tailEnd type="none" w="med" len="med"/>
            </a:ln>
          </p:spPr>
          <p:txBody>
            <a:bodyPr/>
            <a:p>
              <a:endParaRPr lang="zh-CN" altLang="en-US"/>
            </a:p>
          </p:txBody>
        </p:sp>
        <p:sp>
          <p:nvSpPr>
            <p:cNvPr id="244744" name="任意多边形 244743"/>
            <p:cNvSpPr/>
            <p:nvPr/>
          </p:nvSpPr>
          <p:spPr>
            <a:xfrm>
              <a:off x="3330" y="1909"/>
              <a:ext cx="943" cy="1065"/>
            </a:xfrm>
            <a:custGeom>
              <a:avLst/>
              <a:gdLst/>
              <a:ahLst/>
              <a:cxnLst/>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2">
                <a:alpha val="100000"/>
              </a:schemeClr>
            </a:solidFill>
            <a:ln w="12700" cap="rnd" cmpd="sng">
              <a:solidFill>
                <a:schemeClr val="tx1">
                  <a:alpha val="100000"/>
                </a:schemeClr>
              </a:solidFill>
              <a:prstDash val="solid"/>
              <a:headEnd type="none" w="med" len="med"/>
              <a:tailEnd type="none" w="med" len="med"/>
            </a:ln>
          </p:spPr>
          <p:txBody>
            <a:bodyPr/>
            <a:p>
              <a:endParaRPr lang="zh-CN" altLang="en-US"/>
            </a:p>
          </p:txBody>
        </p:sp>
      </p:grpSp>
      <p:sp>
        <p:nvSpPr>
          <p:cNvPr id="244745" name="矩形 244744"/>
          <p:cNvSpPr/>
          <p:nvPr/>
        </p:nvSpPr>
        <p:spPr>
          <a:xfrm>
            <a:off x="3313113" y="2354263"/>
            <a:ext cx="850900" cy="274637"/>
          </a:xfrm>
          <a:prstGeom prst="rect">
            <a:avLst/>
          </a:prstGeom>
          <a:noFill/>
          <a:ln w="9525">
            <a:noFill/>
          </a:ln>
        </p:spPr>
        <p:txBody>
          <a:bodyPr lIns="0" tIns="0" rIns="0" bIns="0" anchor="ctr" anchorCtr="1">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algn="ctr" defTabSz="787400">
              <a:buNone/>
            </a:pPr>
            <a:r>
              <a:rPr lang="zh-CN" altLang="en-US" sz="1800" b="1" dirty="0"/>
              <a:t>概述</a:t>
            </a:r>
            <a:endParaRPr lang="zh-CN" altLang="en-US" sz="1800" b="1" dirty="0"/>
          </a:p>
        </p:txBody>
      </p:sp>
      <p:sp>
        <p:nvSpPr>
          <p:cNvPr id="244746" name="矩形 244745"/>
          <p:cNvSpPr/>
          <p:nvPr/>
        </p:nvSpPr>
        <p:spPr>
          <a:xfrm>
            <a:off x="5497513" y="2540000"/>
            <a:ext cx="850900" cy="604838"/>
          </a:xfrm>
          <a:prstGeom prst="rect">
            <a:avLst/>
          </a:prstGeom>
          <a:noFill/>
          <a:ln w="9525">
            <a:noFill/>
          </a:ln>
        </p:spPr>
        <p:txBody>
          <a:bodyPr lIns="0" tIns="0" rIns="0" bIns="0" anchor="ctr" anchorCtr="1">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algn="ctr" defTabSz="787400">
              <a:buNone/>
            </a:pPr>
            <a:r>
              <a:rPr lang="zh-CN" altLang="en-US" sz="1800" b="1" dirty="0"/>
              <a:t>管理</a:t>
            </a:r>
            <a:endParaRPr lang="zh-CN" altLang="en-US" sz="1800" b="1" dirty="0"/>
          </a:p>
          <a:p>
            <a:pPr marL="0" lvl="0" indent="0" algn="ctr" defTabSz="787400">
              <a:buNone/>
            </a:pPr>
            <a:r>
              <a:rPr lang="zh-CN" altLang="en-US" sz="1800" b="1" dirty="0"/>
              <a:t>要素</a:t>
            </a:r>
            <a:endParaRPr lang="zh-CN" altLang="en-US" sz="1800" b="1"/>
          </a:p>
        </p:txBody>
      </p:sp>
      <p:sp>
        <p:nvSpPr>
          <p:cNvPr id="244747" name="矩形 244746"/>
          <p:cNvSpPr/>
          <p:nvPr/>
        </p:nvSpPr>
        <p:spPr>
          <a:xfrm>
            <a:off x="5195888" y="4540250"/>
            <a:ext cx="854075" cy="604838"/>
          </a:xfrm>
          <a:prstGeom prst="rect">
            <a:avLst/>
          </a:prstGeom>
          <a:noFill/>
          <a:ln w="9525">
            <a:noFill/>
          </a:ln>
        </p:spPr>
        <p:txBody>
          <a:bodyPr lIns="0" tIns="0" rIns="0" bIns="0" anchor="ctr" anchorCtr="1">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algn="ctr" defTabSz="787400">
              <a:buNone/>
            </a:pPr>
            <a:r>
              <a:rPr lang="zh-CN" altLang="en-US" sz="1800" b="1" dirty="0"/>
              <a:t>响应</a:t>
            </a:r>
            <a:endParaRPr lang="zh-CN" altLang="en-US" sz="1800" b="1" dirty="0"/>
          </a:p>
          <a:p>
            <a:pPr marL="0" lvl="0" indent="0" algn="ctr" defTabSz="787400">
              <a:buNone/>
            </a:pPr>
            <a:r>
              <a:rPr lang="zh-CN" altLang="en-US" sz="1800" b="1" dirty="0"/>
              <a:t>程序</a:t>
            </a:r>
            <a:endParaRPr lang="zh-CN" altLang="en-US" sz="1800" b="1"/>
          </a:p>
        </p:txBody>
      </p:sp>
      <p:sp>
        <p:nvSpPr>
          <p:cNvPr id="244748" name="矩形 244747"/>
          <p:cNvSpPr/>
          <p:nvPr/>
        </p:nvSpPr>
        <p:spPr>
          <a:xfrm>
            <a:off x="3019425" y="4117975"/>
            <a:ext cx="847725" cy="604838"/>
          </a:xfrm>
          <a:prstGeom prst="rect">
            <a:avLst/>
          </a:prstGeom>
          <a:noFill/>
          <a:ln w="9525">
            <a:noFill/>
          </a:ln>
        </p:spPr>
        <p:txBody>
          <a:bodyPr lIns="0" tIns="0" rIns="0" bIns="0" anchor="ctr" anchorCtr="1">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algn="ctr" defTabSz="787400">
              <a:buNone/>
            </a:pPr>
            <a:r>
              <a:rPr lang="zh-CN" altLang="en-US" sz="1800" b="1" dirty="0"/>
              <a:t>支持</a:t>
            </a:r>
            <a:endParaRPr lang="zh-CN" altLang="en-US" sz="1800" b="1" dirty="0"/>
          </a:p>
          <a:p>
            <a:pPr marL="0" lvl="0" indent="0" algn="ctr" defTabSz="787400">
              <a:buNone/>
            </a:pPr>
            <a:r>
              <a:rPr lang="zh-CN" altLang="en-US" sz="1800" b="1" dirty="0"/>
              <a:t>文件</a:t>
            </a:r>
            <a:endParaRPr lang="zh-CN" altLang="en-US" sz="1800" b="1"/>
          </a:p>
        </p:txBody>
      </p:sp>
      <p:sp>
        <p:nvSpPr>
          <p:cNvPr id="244749" name="云形标注 244748"/>
          <p:cNvSpPr/>
          <p:nvPr/>
        </p:nvSpPr>
        <p:spPr>
          <a:xfrm>
            <a:off x="622300" y="927100"/>
            <a:ext cx="2070100" cy="1663700"/>
          </a:xfrm>
          <a:prstGeom prst="cloudCallout">
            <a:avLst>
              <a:gd name="adj1" fmla="val 43481"/>
              <a:gd name="adj2" fmla="val 72708"/>
            </a:avLst>
          </a:prstGeom>
          <a:noFill/>
          <a:ln w="9525" cap="flat" cmpd="sng">
            <a:solidFill>
              <a:schemeClr val="accent2"/>
            </a:solidFill>
            <a:prstDash val="solid"/>
            <a:headEnd type="none" w="med" len="med"/>
            <a:tailEnd type="none" w="med" len="med"/>
          </a:ln>
        </p:spPr>
        <p:txBody>
          <a:bodyPr lIns="92075" tIns="46038" rIns="92075" bIns="46038"/>
          <a:p>
            <a:pPr marL="282575" indent="-282575">
              <a:buClr>
                <a:srgbClr val="C6BE74"/>
              </a:buClr>
              <a:buSzPct val="80000"/>
              <a:buFont typeface="Wingdings 2" pitchFamily="18" charset="2"/>
            </a:pPr>
            <a:r>
              <a:rPr lang="zh-CN" altLang="en-US" dirty="0">
                <a:latin typeface="Arial" panose="020B0604020202020204" pitchFamily="34" charset="0"/>
              </a:rPr>
              <a:t>目标</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方针</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职责</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潜在风险</a:t>
            </a:r>
            <a:endParaRPr lang="zh-CN" altLang="en-US">
              <a:latin typeface="Arial" panose="020B0604020202020204" pitchFamily="34" charset="0"/>
            </a:endParaRPr>
          </a:p>
        </p:txBody>
      </p:sp>
      <p:sp>
        <p:nvSpPr>
          <p:cNvPr id="244750" name="云形标注 244749"/>
          <p:cNvSpPr/>
          <p:nvPr/>
        </p:nvSpPr>
        <p:spPr>
          <a:xfrm>
            <a:off x="6908800" y="749300"/>
            <a:ext cx="1879600" cy="1651000"/>
          </a:xfrm>
          <a:prstGeom prst="cloudCallout">
            <a:avLst>
              <a:gd name="adj1" fmla="val -42569"/>
              <a:gd name="adj2" fmla="val 74616"/>
            </a:avLst>
          </a:prstGeom>
          <a:noFill/>
          <a:ln w="9525" cap="flat" cmpd="sng">
            <a:solidFill>
              <a:schemeClr val="accent2"/>
            </a:solidFill>
            <a:prstDash val="solid"/>
            <a:headEnd type="none" w="med" len="med"/>
            <a:tailEnd type="none" w="med" len="med"/>
          </a:ln>
        </p:spPr>
        <p:txBody>
          <a:bodyPr lIns="92075" tIns="46038" rIns="92075" bIns="46038"/>
          <a:p>
            <a:pPr marL="282575" indent="-282575">
              <a:buClr>
                <a:srgbClr val="C6BE74"/>
              </a:buClr>
              <a:buSzPct val="80000"/>
              <a:buFont typeface="Wingdings 2" pitchFamily="18" charset="2"/>
            </a:pPr>
            <a:r>
              <a:rPr lang="zh-CN" altLang="en-US" dirty="0">
                <a:latin typeface="Arial" panose="020B0604020202020204" pitchFamily="34" charset="0"/>
              </a:rPr>
              <a:t>指挥与控制</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通讯</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救援与抢救</a:t>
            </a:r>
            <a:endParaRPr lang="zh-CN" altLang="en-US">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恢复与重建</a:t>
            </a:r>
            <a:endParaRPr lang="zh-CN" altLang="en-US">
              <a:latin typeface="Arial" panose="020B0604020202020204" pitchFamily="34" charset="0"/>
            </a:endParaRPr>
          </a:p>
        </p:txBody>
      </p:sp>
      <p:sp>
        <p:nvSpPr>
          <p:cNvPr id="244751" name="云形标注 244750"/>
          <p:cNvSpPr/>
          <p:nvPr/>
        </p:nvSpPr>
        <p:spPr>
          <a:xfrm>
            <a:off x="546100" y="5143500"/>
            <a:ext cx="2070100" cy="1231900"/>
          </a:xfrm>
          <a:prstGeom prst="cloudCallout">
            <a:avLst>
              <a:gd name="adj1" fmla="val 61273"/>
              <a:gd name="adj2" fmla="val -99741"/>
            </a:avLst>
          </a:prstGeom>
          <a:noFill/>
          <a:ln w="9525" cap="flat" cmpd="sng">
            <a:solidFill>
              <a:schemeClr val="accent2"/>
            </a:solidFill>
            <a:prstDash val="solid"/>
            <a:headEnd type="none" w="med" len="med"/>
            <a:tailEnd type="none" w="med" len="med"/>
          </a:ln>
        </p:spPr>
        <p:txBody>
          <a:bodyPr lIns="92075" tIns="46038" rIns="92075" bIns="46038"/>
          <a:p>
            <a:pPr marL="282575" indent="-282575">
              <a:buClr>
                <a:srgbClr val="C6BE74"/>
              </a:buClr>
              <a:buSzPct val="80000"/>
              <a:buFont typeface="Wingdings 2" pitchFamily="18" charset="2"/>
            </a:pPr>
            <a:r>
              <a:rPr lang="zh-CN" altLang="en-US" dirty="0">
                <a:latin typeface="Arial" panose="020B0604020202020204" pitchFamily="34" charset="0"/>
              </a:rPr>
              <a:t>应急通讯录</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平面图</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资源清单</a:t>
            </a:r>
            <a:endParaRPr lang="zh-CN" altLang="en-US">
              <a:latin typeface="Arial" panose="020B0604020202020204" pitchFamily="34" charset="0"/>
            </a:endParaRPr>
          </a:p>
          <a:p>
            <a:pPr marL="282575" indent="-282575">
              <a:buClr>
                <a:srgbClr val="C6BE74"/>
              </a:buClr>
              <a:buSzPct val="80000"/>
              <a:buFont typeface="Wingdings 2" pitchFamily="18" charset="2"/>
            </a:pPr>
            <a:endParaRPr lang="zh-CN" altLang="en-US">
              <a:latin typeface="Arial" panose="020B0604020202020204" pitchFamily="34" charset="0"/>
            </a:endParaRPr>
          </a:p>
        </p:txBody>
      </p:sp>
      <p:sp>
        <p:nvSpPr>
          <p:cNvPr id="244752" name="云形标注 244751"/>
          <p:cNvSpPr/>
          <p:nvPr/>
        </p:nvSpPr>
        <p:spPr>
          <a:xfrm>
            <a:off x="6743700" y="5168900"/>
            <a:ext cx="2070100" cy="1003300"/>
          </a:xfrm>
          <a:prstGeom prst="cloudCallout">
            <a:avLst>
              <a:gd name="adj1" fmla="val -59588"/>
              <a:gd name="adj2" fmla="val -103481"/>
            </a:avLst>
          </a:prstGeom>
          <a:noFill/>
          <a:ln w="9525" cap="flat" cmpd="sng">
            <a:solidFill>
              <a:schemeClr val="accent2"/>
            </a:solidFill>
            <a:prstDash val="solid"/>
            <a:headEnd type="none" w="med" len="med"/>
            <a:tailEnd type="none" w="med" len="med"/>
          </a:ln>
        </p:spPr>
        <p:txBody>
          <a:bodyPr lIns="92075" tIns="46038" rIns="92075" bIns="46038"/>
          <a:p>
            <a:pPr marL="282575" indent="-282575">
              <a:buClr>
                <a:srgbClr val="C6BE74"/>
              </a:buClr>
              <a:buSzPct val="80000"/>
              <a:buFont typeface="Wingdings 2" pitchFamily="18" charset="2"/>
            </a:pPr>
            <a:r>
              <a:rPr lang="zh-CN" altLang="en-US" dirty="0">
                <a:latin typeface="Arial" panose="020B0604020202020204" pitchFamily="34" charset="0"/>
              </a:rPr>
              <a:t>采取的行动</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必要的流程图</a:t>
            </a:r>
            <a:endParaRPr lang="zh-CN" altLang="en-US">
              <a:latin typeface="Arial" panose="020B0604020202020204" pitchFamily="34" charset="0"/>
            </a:endParaRPr>
          </a:p>
          <a:p>
            <a:pPr marL="282575" indent="-282575">
              <a:buClr>
                <a:srgbClr val="C6BE74"/>
              </a:buClr>
              <a:buSzPct val="80000"/>
              <a:buFont typeface="Wingdings 2" pitchFamily="18" charset="2"/>
            </a:pPr>
            <a:endParaRPr lang="zh-CN" altLang="en-US">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46786" name="标题 246785"/>
          <p:cNvSpPr>
            <a:spLocks noGrp="1"/>
          </p:cNvSpPr>
          <p:nvPr>
            <p:ph type="title"/>
          </p:nvPr>
        </p:nvSpPr>
        <p:spPr>
          <a:ln/>
        </p:spPr>
        <p:txBody>
          <a:bodyPr lIns="92075" tIns="46038" rIns="92075" bIns="46038"/>
          <a:p>
            <a:r>
              <a:rPr lang="zh-CN" altLang="en-US" dirty="0"/>
              <a:t>评审发布</a:t>
            </a:r>
            <a:endParaRPr lang="zh-CN" altLang="en-US"/>
          </a:p>
        </p:txBody>
      </p:sp>
      <p:sp>
        <p:nvSpPr>
          <p:cNvPr id="246787" name="文本占位符 246786"/>
          <p:cNvSpPr>
            <a:spLocks noGrp="1"/>
          </p:cNvSpPr>
          <p:nvPr>
            <p:ph type="body" idx="1"/>
          </p:nvPr>
        </p:nvSpPr>
        <p:spPr>
          <a:ln/>
        </p:spPr>
        <p:txBody>
          <a:bodyPr lIns="92075" tIns="46038" rIns="92075" bIns="46038"/>
          <a:p>
            <a:r>
              <a:rPr lang="zh-CN" altLang="en-US" sz="1800" dirty="0"/>
              <a:t>预案应该经过管理人员、应急管理人员和应急响应人员充分讨论和修订、评审，经批准后发布预案。 </a:t>
            </a:r>
            <a:endParaRPr lang="zh-CN" altLang="en-US" sz="1800" dirty="0"/>
          </a:p>
        </p:txBody>
      </p:sp>
      <p:pic>
        <p:nvPicPr>
          <p:cNvPr id="246788" name="Picture 5" descr="BD04912_"/>
          <p:cNvPicPr>
            <a:picLocks noChangeAspect="1"/>
          </p:cNvPicPr>
          <p:nvPr/>
        </p:nvPicPr>
        <p:blipFill>
          <a:blip r:embed="rId1"/>
          <a:stretch>
            <a:fillRect/>
          </a:stretch>
        </p:blipFill>
        <p:spPr>
          <a:xfrm>
            <a:off x="7096125" y="4406900"/>
            <a:ext cx="1570038" cy="173196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47810" name="标题 247809"/>
          <p:cNvSpPr>
            <a:spLocks noGrp="1"/>
          </p:cNvSpPr>
          <p:nvPr>
            <p:ph type="title"/>
          </p:nvPr>
        </p:nvSpPr>
        <p:spPr>
          <a:ln/>
        </p:spPr>
        <p:txBody>
          <a:bodyPr lIns="92075" tIns="46038" rIns="92075" bIns="46038"/>
          <a:p>
            <a:r>
              <a:rPr lang="zh-CN" altLang="en-US" dirty="0"/>
              <a:t>预案实施</a:t>
            </a:r>
            <a:endParaRPr lang="zh-CN" altLang="en-US"/>
          </a:p>
        </p:txBody>
      </p:sp>
      <p:sp>
        <p:nvSpPr>
          <p:cNvPr id="247811" name="文本占位符 247810"/>
          <p:cNvSpPr>
            <a:spLocks noGrp="1"/>
          </p:cNvSpPr>
          <p:nvPr>
            <p:ph type="body" idx="1"/>
          </p:nvPr>
        </p:nvSpPr>
        <p:spPr>
          <a:ln/>
        </p:spPr>
        <p:txBody>
          <a:bodyPr lIns="92075" tIns="46038" rIns="92075" bIns="46038"/>
          <a:p>
            <a:r>
              <a:rPr lang="zh-CN" altLang="en-US" sz="1800" dirty="0"/>
              <a:t>预案经批准后实施生效。</a:t>
            </a:r>
            <a:endParaRPr lang="zh-CN" altLang="en-US" sz="1800" dirty="0"/>
          </a:p>
          <a:p>
            <a:endParaRPr lang="zh-CN" altLang="en-US" sz="1800" dirty="0"/>
          </a:p>
          <a:p>
            <a:r>
              <a:rPr lang="zh-CN" altLang="en-US" sz="1800" b="1" dirty="0">
                <a:solidFill>
                  <a:srgbClr val="FC2312"/>
                </a:solidFill>
              </a:rPr>
              <a:t>预案实施不仅指在紧急情况时的执行，应将预案融入工厂的整体活动、包括预案的培训和演练等。</a:t>
            </a:r>
            <a:endParaRPr lang="zh-CN" altLang="en-US" sz="1800" b="1" dirty="0">
              <a:solidFill>
                <a:srgbClr val="FC2312"/>
              </a:solidFill>
            </a:endParaRPr>
          </a:p>
          <a:p>
            <a:endParaRPr lang="zh-CN" altLang="en-US" sz="1800" b="1" dirty="0">
              <a:solidFill>
                <a:srgbClr val="FC2312"/>
              </a:solidFill>
            </a:endParaRPr>
          </a:p>
          <a:p>
            <a:r>
              <a:rPr lang="zh-CN" altLang="en-US" sz="1800" dirty="0"/>
              <a:t>所有在工厂工作或来访人员都应接受培训。定期组织员工讨论或评审、给于技术培训、应急响应设备的使用、疏散演习、全面演习等。</a:t>
            </a:r>
            <a:endParaRPr lang="zh-CN" altLang="en-US" sz="1800" dirty="0"/>
          </a:p>
          <a:p>
            <a:endParaRPr lang="zh-CN" altLang="en-US" sz="1800"/>
          </a:p>
          <a:p>
            <a:r>
              <a:rPr lang="zh-CN" altLang="en-US" sz="1800" dirty="0"/>
              <a:t>应急预案每年至少应评审一次，应至少考虑：</a:t>
            </a:r>
            <a:endParaRPr lang="zh-CN" altLang="en-US" sz="1800" dirty="0"/>
          </a:p>
          <a:p>
            <a:pPr lvl="1"/>
            <a:r>
              <a:rPr lang="zh-CN" altLang="en-US" sz="1600" dirty="0"/>
              <a:t>风险有无变化</a:t>
            </a:r>
            <a:endParaRPr lang="zh-CN" altLang="en-US" sz="1600" dirty="0"/>
          </a:p>
          <a:p>
            <a:pPr lvl="1"/>
            <a:r>
              <a:rPr lang="zh-CN" altLang="en-US" sz="1600" dirty="0"/>
              <a:t>预案是否根据工厂的布局和工艺变化而更新</a:t>
            </a:r>
            <a:endParaRPr lang="zh-CN" altLang="en-US" sz="1600" dirty="0"/>
          </a:p>
          <a:p>
            <a:pPr lvl="1"/>
            <a:r>
              <a:rPr lang="zh-CN" altLang="en-US" sz="1600" dirty="0"/>
              <a:t>新员工是否经过培训</a:t>
            </a:r>
            <a:endParaRPr lang="zh-CN" altLang="en-US" sz="1600" dirty="0"/>
          </a:p>
          <a:p>
            <a:pPr lvl="1"/>
            <a:r>
              <a:rPr lang="zh-CN" altLang="en-US" sz="1600" dirty="0"/>
              <a:t>预案中的联络人信息是否正确</a:t>
            </a:r>
            <a:endParaRPr lang="zh-CN" altLang="en-US" sz="1600" dirty="0"/>
          </a:p>
          <a:p>
            <a:pPr>
              <a:buNone/>
            </a:pPr>
            <a:r>
              <a:rPr lang="zh-CN" altLang="en-US" sz="1800"/>
              <a:t> </a:t>
            </a:r>
            <a:endParaRPr lang="zh-CN"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48834" name="标题 248833"/>
          <p:cNvSpPr>
            <a:spLocks noGrp="1"/>
          </p:cNvSpPr>
          <p:nvPr>
            <p:ph type="title"/>
          </p:nvPr>
        </p:nvSpPr>
        <p:spPr>
          <a:ln/>
        </p:spPr>
        <p:txBody>
          <a:bodyPr lIns="92075" tIns="46038" rIns="92075" bIns="46038"/>
          <a:p>
            <a:r>
              <a:rPr lang="zh-CN" altLang="en-US" dirty="0"/>
              <a:t>预案内容</a:t>
            </a:r>
            <a:endParaRPr lang="zh-CN" altLang="en-US"/>
          </a:p>
        </p:txBody>
      </p:sp>
      <p:sp>
        <p:nvSpPr>
          <p:cNvPr id="248836" name="任意多边形 248835"/>
          <p:cNvSpPr/>
          <p:nvPr/>
        </p:nvSpPr>
        <p:spPr>
          <a:xfrm>
            <a:off x="4149725" y="3224213"/>
            <a:ext cx="3163888" cy="2774950"/>
          </a:xfrm>
          <a:custGeom>
            <a:avLst/>
            <a:gdLst/>
            <a:ahLst/>
            <a:cxnLst/>
            <a:pathLst>
              <a:path w="822" h="667">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rgbClr val="FF9900">
              <a:alpha val="100000"/>
            </a:srgbClr>
          </a:solidFill>
          <a:ln w="9525" cap="flat" cmpd="sng">
            <a:solidFill>
              <a:srgbClr val="895F46"/>
            </a:solidFill>
            <a:prstDash val="solid"/>
            <a:headEnd type="none" w="med" len="med"/>
            <a:tailEnd type="none" w="med" len="med"/>
          </a:ln>
        </p:spPr>
        <p:txBody>
          <a:bodyPr/>
          <a:p>
            <a:endParaRPr lang="zh-CN" altLang="en-US"/>
          </a:p>
        </p:txBody>
      </p:sp>
      <p:sp>
        <p:nvSpPr>
          <p:cNvPr id="248837" name="任意多边形 248836"/>
          <p:cNvSpPr/>
          <p:nvPr/>
        </p:nvSpPr>
        <p:spPr>
          <a:xfrm>
            <a:off x="2109788" y="3224213"/>
            <a:ext cx="2590800" cy="2774950"/>
          </a:xfrm>
          <a:custGeom>
            <a:avLst/>
            <a:gdLst/>
            <a:ahLst/>
            <a:cxnLst/>
            <a:pathLst>
              <a:path w="674" h="667">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solidFill>
            <a:srgbClr val="FF9900">
              <a:alpha val="100000"/>
            </a:srgbClr>
          </a:solidFill>
          <a:ln w="9525" cap="flat" cmpd="sng">
            <a:solidFill>
              <a:srgbClr val="895F46"/>
            </a:solidFill>
            <a:prstDash val="solid"/>
            <a:headEnd type="none" w="med" len="med"/>
            <a:tailEnd type="none" w="med" len="med"/>
          </a:ln>
        </p:spPr>
        <p:txBody>
          <a:bodyPr/>
          <a:p>
            <a:endParaRPr lang="zh-CN" altLang="en-US"/>
          </a:p>
        </p:txBody>
      </p:sp>
      <p:sp>
        <p:nvSpPr>
          <p:cNvPr id="248838" name="任意多边形 248837"/>
          <p:cNvSpPr/>
          <p:nvPr/>
        </p:nvSpPr>
        <p:spPr>
          <a:xfrm>
            <a:off x="2109788" y="1625600"/>
            <a:ext cx="2590800" cy="2184400"/>
          </a:xfrm>
          <a:custGeom>
            <a:avLst/>
            <a:gdLst/>
            <a:ahLst/>
            <a:cxnLst/>
            <a:pathLst>
              <a:path w="674" h="525">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rgbClr val="FF9900">
              <a:alpha val="100000"/>
            </a:srgbClr>
          </a:solidFill>
          <a:ln w="9525" cap="flat" cmpd="sng">
            <a:solidFill>
              <a:srgbClr val="895F46"/>
            </a:solidFill>
            <a:prstDash val="solid"/>
            <a:headEnd type="none" w="med" len="med"/>
            <a:tailEnd type="none" w="med" len="med"/>
          </a:ln>
        </p:spPr>
        <p:txBody>
          <a:bodyPr/>
          <a:p>
            <a:endParaRPr lang="zh-CN" altLang="en-US"/>
          </a:p>
        </p:txBody>
      </p:sp>
      <p:sp>
        <p:nvSpPr>
          <p:cNvPr id="248839" name="任意多边形 248838"/>
          <p:cNvSpPr/>
          <p:nvPr/>
        </p:nvSpPr>
        <p:spPr>
          <a:xfrm>
            <a:off x="4149725" y="1625600"/>
            <a:ext cx="3163888" cy="2184400"/>
          </a:xfrm>
          <a:custGeom>
            <a:avLst/>
            <a:gdLst/>
            <a:ahLst/>
            <a:cxnLst/>
            <a:pathLst>
              <a:path w="822" h="525">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solidFill>
            <a:srgbClr val="FF9900">
              <a:alpha val="100000"/>
            </a:srgbClr>
          </a:solidFill>
          <a:ln w="9525" cap="flat" cmpd="sng">
            <a:solidFill>
              <a:srgbClr val="895F46"/>
            </a:solidFill>
            <a:prstDash val="solid"/>
            <a:headEnd type="none" w="med" len="med"/>
            <a:tailEnd type="none" w="med" len="med"/>
          </a:ln>
        </p:spPr>
        <p:txBody>
          <a:bodyPr/>
          <a:p>
            <a:endParaRPr lang="zh-CN" altLang="en-US"/>
          </a:p>
        </p:txBody>
      </p:sp>
      <p:sp>
        <p:nvSpPr>
          <p:cNvPr id="248840" name="文本框 248839"/>
          <p:cNvSpPr txBox="1"/>
          <p:nvPr/>
        </p:nvSpPr>
        <p:spPr>
          <a:xfrm>
            <a:off x="2489200" y="2476500"/>
            <a:ext cx="1765300" cy="365125"/>
          </a:xfrm>
          <a:prstGeom prst="rect">
            <a:avLst/>
          </a:prstGeom>
          <a:noFill/>
          <a:ln w="9525">
            <a:noFill/>
          </a:ln>
        </p:spPr>
        <p:txBody>
          <a:bodyPr lIns="45720" tIns="0" rIns="45720" bIns="0">
            <a:spAutoFit/>
          </a:bodyPr>
          <a:p>
            <a:pPr marL="282575" indent="-282575">
              <a:spcBef>
                <a:spcPct val="50000"/>
              </a:spcBef>
              <a:buClr>
                <a:srgbClr val="C6BE74"/>
              </a:buClr>
              <a:buSzPct val="80000"/>
              <a:buFont typeface="Wingdings 2" pitchFamily="18" charset="2"/>
            </a:pPr>
            <a:r>
              <a:rPr lang="zh-CN" altLang="en-US" sz="2400" dirty="0">
                <a:latin typeface="Arial" panose="020B0604020202020204" pitchFamily="34" charset="0"/>
              </a:rPr>
              <a:t>安全生产</a:t>
            </a:r>
            <a:endParaRPr lang="zh-CN" altLang="en-US" sz="2400">
              <a:latin typeface="Arial" panose="020B0604020202020204" pitchFamily="34" charset="0"/>
            </a:endParaRPr>
          </a:p>
        </p:txBody>
      </p:sp>
      <p:sp>
        <p:nvSpPr>
          <p:cNvPr id="248841" name="文本框 248840"/>
          <p:cNvSpPr txBox="1"/>
          <p:nvPr/>
        </p:nvSpPr>
        <p:spPr>
          <a:xfrm>
            <a:off x="5130800" y="2552700"/>
            <a:ext cx="1663700" cy="365125"/>
          </a:xfrm>
          <a:prstGeom prst="rect">
            <a:avLst/>
          </a:prstGeom>
          <a:noFill/>
          <a:ln w="9525">
            <a:noFill/>
          </a:ln>
        </p:spPr>
        <p:txBody>
          <a:bodyPr lIns="45720" tIns="0" rIns="45720" bIns="0">
            <a:spAutoFit/>
          </a:bodyPr>
          <a:p>
            <a:pPr marL="282575" indent="-282575">
              <a:spcBef>
                <a:spcPct val="50000"/>
              </a:spcBef>
              <a:buClr>
                <a:srgbClr val="C6BE74"/>
              </a:buClr>
              <a:buSzPct val="80000"/>
              <a:buFont typeface="Wingdings 2" pitchFamily="18" charset="2"/>
            </a:pPr>
            <a:r>
              <a:rPr lang="zh-CN" altLang="en-US" sz="2400" dirty="0">
                <a:latin typeface="Arial" panose="020B0604020202020204" pitchFamily="34" charset="0"/>
              </a:rPr>
              <a:t>公共卫生</a:t>
            </a:r>
            <a:endParaRPr lang="zh-CN" altLang="en-US" sz="2400">
              <a:latin typeface="Arial" panose="020B0604020202020204" pitchFamily="34" charset="0"/>
            </a:endParaRPr>
          </a:p>
        </p:txBody>
      </p:sp>
      <p:sp>
        <p:nvSpPr>
          <p:cNvPr id="248842" name="文本框 248841"/>
          <p:cNvSpPr txBox="1"/>
          <p:nvPr/>
        </p:nvSpPr>
        <p:spPr>
          <a:xfrm>
            <a:off x="2413000" y="4673600"/>
            <a:ext cx="1600200" cy="365125"/>
          </a:xfrm>
          <a:prstGeom prst="rect">
            <a:avLst/>
          </a:prstGeom>
          <a:noFill/>
          <a:ln w="9525">
            <a:noFill/>
          </a:ln>
        </p:spPr>
        <p:txBody>
          <a:bodyPr lIns="45720" tIns="0" rIns="45720" bIns="0">
            <a:spAutoFit/>
          </a:bodyPr>
          <a:p>
            <a:pPr marL="282575" indent="-282575">
              <a:spcBef>
                <a:spcPct val="50000"/>
              </a:spcBef>
              <a:buClr>
                <a:srgbClr val="C6BE74"/>
              </a:buClr>
              <a:buSzPct val="80000"/>
              <a:buFont typeface="Wingdings 2" pitchFamily="18" charset="2"/>
            </a:pPr>
            <a:r>
              <a:rPr lang="zh-CN" altLang="en-US" sz="2400" dirty="0">
                <a:latin typeface="Arial" panose="020B0604020202020204" pitchFamily="34" charset="0"/>
              </a:rPr>
              <a:t>自然灾害</a:t>
            </a:r>
            <a:endParaRPr lang="zh-CN" altLang="en-US" sz="2400">
              <a:latin typeface="Arial" panose="020B0604020202020204" pitchFamily="34" charset="0"/>
            </a:endParaRPr>
          </a:p>
        </p:txBody>
      </p:sp>
      <p:sp>
        <p:nvSpPr>
          <p:cNvPr id="248843" name="文本框 248842"/>
          <p:cNvSpPr txBox="1"/>
          <p:nvPr/>
        </p:nvSpPr>
        <p:spPr>
          <a:xfrm>
            <a:off x="5054600" y="4737100"/>
            <a:ext cx="1714500" cy="365125"/>
          </a:xfrm>
          <a:prstGeom prst="rect">
            <a:avLst/>
          </a:prstGeom>
          <a:noFill/>
          <a:ln w="9525">
            <a:noFill/>
          </a:ln>
        </p:spPr>
        <p:txBody>
          <a:bodyPr lIns="45720" tIns="0" rIns="45720" bIns="0">
            <a:spAutoFit/>
          </a:bodyPr>
          <a:p>
            <a:pPr marL="282575" indent="-282575">
              <a:spcBef>
                <a:spcPct val="50000"/>
              </a:spcBef>
              <a:buClr>
                <a:srgbClr val="C6BE74"/>
              </a:buClr>
              <a:buSzPct val="80000"/>
              <a:buFont typeface="Wingdings 2" pitchFamily="18" charset="2"/>
            </a:pPr>
            <a:r>
              <a:rPr lang="zh-CN" altLang="en-US" sz="2400" dirty="0">
                <a:latin typeface="Arial" panose="020B0604020202020204" pitchFamily="34" charset="0"/>
              </a:rPr>
              <a:t>恐怖袭击</a:t>
            </a:r>
            <a:endParaRPr lang="zh-CN" altLang="en-US" sz="24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69315" name="文本占位符 269314"/>
          <p:cNvSpPr>
            <a:spLocks noGrp="1"/>
          </p:cNvSpPr>
          <p:nvPr>
            <p:ph type="body" idx="1"/>
          </p:nvPr>
        </p:nvSpPr>
        <p:spPr>
          <a:ln/>
        </p:spPr>
        <p:txBody>
          <a:bodyPr lIns="92075" tIns="46038" rIns="92075" bIns="46038"/>
          <a:p>
            <a:pPr>
              <a:buNone/>
            </a:pPr>
            <a:endParaRPr lang="en-US" altLang="zh-CN" sz="3600" dirty="0"/>
          </a:p>
          <a:p>
            <a:pPr>
              <a:buNone/>
            </a:pPr>
            <a:endParaRPr lang="en-US" altLang="zh-CN" sz="3600" dirty="0"/>
          </a:p>
          <a:p>
            <a:pPr>
              <a:buNone/>
            </a:pPr>
            <a:endParaRPr lang="en-US" altLang="zh-CN" sz="3600" dirty="0"/>
          </a:p>
          <a:p>
            <a:pPr algn="ctr">
              <a:buNone/>
            </a:pPr>
            <a:r>
              <a:rPr lang="zh-CN" altLang="en-US" sz="3600" dirty="0"/>
              <a:t>安全生产预案</a:t>
            </a:r>
            <a:endParaRPr lang="zh-CN" altLang="en-US"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900" y="1644650"/>
            <a:ext cx="6010910" cy="194246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gn="l">
              <a:lnSpc>
                <a:spcPct val="150000"/>
              </a:lnSpc>
            </a:pPr>
            <a:r>
              <a:rPr lang="en-US" altLang="zh-CN" sz="1200" b="1" dirty="0">
                <a:solidFill>
                  <a:schemeClr val="accent4">
                    <a:lumMod val="10000"/>
                  </a:schemeClr>
                </a:solidFill>
                <a:latin typeface="+mn-ea"/>
                <a:cs typeface="楷体" panose="02010609060101010101" charset="-122"/>
                <a:sym typeface="+mn-ea"/>
              </a:rPr>
              <a:t>   </a:t>
            </a:r>
            <a:r>
              <a:rPr lang="zh-CN" altLang="en-US" sz="1600" b="1" dirty="0">
                <a:solidFill>
                  <a:schemeClr val="accent4">
                    <a:lumMod val="10000"/>
                  </a:schemeClr>
                </a:solidFill>
                <a:latin typeface="+mn-ea"/>
                <a:cs typeface="宋体" panose="02010600030101010101" pitchFamily="2" charset="-122"/>
                <a:sym typeface="+mn-ea"/>
              </a:rPr>
              <a:t>博富特认为：一个好的培训课程起始于一个好的设计</a:t>
            </a:r>
            <a:r>
              <a:rPr lang="en-US" altLang="zh-CN" sz="1600" b="1" dirty="0">
                <a:solidFill>
                  <a:schemeClr val="accent4">
                    <a:lumMod val="10000"/>
                  </a:schemeClr>
                </a:solidFill>
                <a:latin typeface="+mn-ea"/>
                <a:cs typeface="宋体" panose="02010600030101010101" pitchFamily="2" charset="-122"/>
                <a:sym typeface="+mn-ea"/>
              </a:rPr>
              <a:t>,</a:t>
            </a:r>
            <a:r>
              <a:rPr lang="zh-CN" altLang="en-US" sz="1600" b="1" dirty="0">
                <a:solidFill>
                  <a:schemeClr val="accent4">
                    <a:lumMod val="10000"/>
                  </a:schemeClr>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600" b="1" dirty="0">
              <a:solidFill>
                <a:schemeClr val="accent4">
                  <a:lumMod val="10000"/>
                </a:schemeClr>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0882" name="标题 250881"/>
          <p:cNvSpPr>
            <a:spLocks noGrp="1"/>
          </p:cNvSpPr>
          <p:nvPr>
            <p:ph type="title"/>
          </p:nvPr>
        </p:nvSpPr>
        <p:spPr>
          <a:ln/>
        </p:spPr>
        <p:txBody>
          <a:bodyPr lIns="92075" tIns="46038" rIns="92075" bIns="46038"/>
          <a:p>
            <a:r>
              <a:rPr lang="zh-CN" altLang="en-US" dirty="0"/>
              <a:t>安全生产 </a:t>
            </a:r>
            <a:r>
              <a:rPr lang="en-US" altLang="zh-CN"/>
              <a:t>– </a:t>
            </a:r>
            <a:r>
              <a:rPr lang="zh-CN" altLang="en-US" dirty="0"/>
              <a:t>总则</a:t>
            </a:r>
            <a:endParaRPr lang="zh-CN" altLang="en-US"/>
          </a:p>
        </p:txBody>
      </p:sp>
      <p:sp>
        <p:nvSpPr>
          <p:cNvPr id="250883" name="文本占位符 250882"/>
          <p:cNvSpPr>
            <a:spLocks noGrp="1"/>
          </p:cNvSpPr>
          <p:nvPr>
            <p:ph type="body" idx="1"/>
          </p:nvPr>
        </p:nvSpPr>
        <p:spPr>
          <a:ln/>
        </p:spPr>
        <p:txBody>
          <a:bodyPr lIns="92075" tIns="46038" rIns="92075" bIns="46038"/>
          <a:p>
            <a:r>
              <a:rPr lang="zh-CN" altLang="en-US" sz="1800" dirty="0"/>
              <a:t>编制目的</a:t>
            </a:r>
            <a:endParaRPr lang="zh-CN" altLang="en-US" sz="1800" dirty="0"/>
          </a:p>
          <a:p>
            <a:pPr lvl="1"/>
            <a:r>
              <a:rPr lang="zh-CN" altLang="en-US" sz="1600" dirty="0"/>
              <a:t>简述应急预案编制的目的、作用等。</a:t>
            </a:r>
            <a:endParaRPr lang="zh-CN" altLang="en-US" sz="1600" dirty="0"/>
          </a:p>
          <a:p>
            <a:r>
              <a:rPr lang="zh-CN" altLang="en-US" sz="1800" dirty="0"/>
              <a:t>编制依据</a:t>
            </a:r>
            <a:endParaRPr lang="zh-CN" altLang="en-US" sz="1800" dirty="0"/>
          </a:p>
          <a:p>
            <a:pPr lvl="1"/>
            <a:r>
              <a:rPr lang="zh-CN" altLang="en-US" sz="1600" dirty="0"/>
              <a:t>简述应急预案编制所依据的法律法规、规章，以及有关行业管理规定、技术规范和标准等。</a:t>
            </a:r>
            <a:endParaRPr lang="zh-CN" altLang="en-US" sz="1600" dirty="0"/>
          </a:p>
          <a:p>
            <a:r>
              <a:rPr lang="zh-CN" altLang="en-US" sz="1800" dirty="0"/>
              <a:t>适用范围</a:t>
            </a:r>
            <a:endParaRPr lang="zh-CN" altLang="en-US" sz="1800" dirty="0"/>
          </a:p>
          <a:p>
            <a:pPr lvl="1"/>
            <a:r>
              <a:rPr lang="zh-CN" altLang="en-US" sz="1600" dirty="0"/>
              <a:t>说明应急预案适用的区域范围，以及事故的类型、级别。</a:t>
            </a:r>
            <a:endParaRPr lang="zh-CN" altLang="en-US" sz="1600" dirty="0"/>
          </a:p>
          <a:p>
            <a:r>
              <a:rPr lang="zh-CN" altLang="en-US" sz="1800" dirty="0"/>
              <a:t>应急预案体系</a:t>
            </a:r>
            <a:endParaRPr lang="zh-CN" altLang="en-US" sz="1800" dirty="0"/>
          </a:p>
          <a:p>
            <a:pPr lvl="1"/>
            <a:r>
              <a:rPr lang="zh-CN" altLang="en-US" sz="1600" dirty="0"/>
              <a:t>说明本单位应急预案体系的构成情况。</a:t>
            </a:r>
            <a:endParaRPr lang="zh-CN" altLang="en-US" sz="1600" dirty="0"/>
          </a:p>
          <a:p>
            <a:r>
              <a:rPr lang="zh-CN" altLang="en-US" sz="1800" dirty="0"/>
              <a:t>应急工作原则</a:t>
            </a:r>
            <a:endParaRPr lang="zh-CN" altLang="en-US" sz="1800" dirty="0"/>
          </a:p>
          <a:p>
            <a:pPr lvl="1"/>
            <a:r>
              <a:rPr lang="zh-CN" altLang="en-US" sz="1600" dirty="0"/>
              <a:t>说明本单位应急工作的原则，内容应简明扼要、明确具体。</a:t>
            </a:r>
            <a:endParaRPr lang="zh-CN" altLang="en-US" sz="1600" dirty="0"/>
          </a:p>
          <a:p>
            <a:pPr lvl="1"/>
            <a:endParaRPr lang="zh-CN" altLang="en-US" sz="1600" dirty="0"/>
          </a:p>
          <a:p>
            <a:endParaRPr lang="zh-CN" alt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1906" name="标题 251905"/>
          <p:cNvSpPr>
            <a:spLocks noGrp="1"/>
          </p:cNvSpPr>
          <p:nvPr>
            <p:ph type="title"/>
          </p:nvPr>
        </p:nvSpPr>
        <p:spPr>
          <a:ln/>
        </p:spPr>
        <p:txBody>
          <a:bodyPr lIns="92075" tIns="46038" rIns="92075" bIns="46038"/>
          <a:p>
            <a:r>
              <a:rPr lang="zh-CN" altLang="en-US" dirty="0"/>
              <a:t>安全生产 </a:t>
            </a:r>
            <a:r>
              <a:rPr lang="en-US" altLang="zh-CN"/>
              <a:t>– </a:t>
            </a:r>
            <a:r>
              <a:rPr lang="zh-CN" altLang="en-US" dirty="0"/>
              <a:t>生产经营单位的危险性分析</a:t>
            </a:r>
            <a:endParaRPr lang="zh-CN" altLang="en-US"/>
          </a:p>
        </p:txBody>
      </p:sp>
      <p:sp>
        <p:nvSpPr>
          <p:cNvPr id="251907" name="文本占位符 251906"/>
          <p:cNvSpPr>
            <a:spLocks noGrp="1"/>
          </p:cNvSpPr>
          <p:nvPr>
            <p:ph type="body" idx="1"/>
          </p:nvPr>
        </p:nvSpPr>
        <p:spPr>
          <a:ln/>
        </p:spPr>
        <p:txBody>
          <a:bodyPr lIns="92075" tIns="46038" rIns="92075" bIns="46038"/>
          <a:p>
            <a:r>
              <a:rPr lang="zh-CN" altLang="en-US" sz="1800" dirty="0"/>
              <a:t>生产经营单位概况</a:t>
            </a:r>
            <a:endParaRPr lang="zh-CN" altLang="en-US" sz="1800" dirty="0"/>
          </a:p>
          <a:p>
            <a:pPr lvl="1"/>
            <a:r>
              <a:rPr lang="zh-CN" altLang="en-US" sz="1600" dirty="0"/>
              <a:t>主要包括单位地址、从业人数、隶属关系、主要原材料、主要产品、产量等内容，以及周边重大危险源、重要设施、目标、场所和周边布局情况。</a:t>
            </a:r>
            <a:endParaRPr lang="zh-CN" altLang="en-US" sz="1600" dirty="0"/>
          </a:p>
          <a:p>
            <a:pPr lvl="1"/>
            <a:r>
              <a:rPr lang="zh-CN" altLang="en-US" sz="1600" dirty="0"/>
              <a:t>必要时，可附平面图进行说明。</a:t>
            </a:r>
            <a:endParaRPr lang="zh-CN" altLang="en-US" sz="1600" dirty="0"/>
          </a:p>
          <a:p>
            <a:pPr lvl="1"/>
            <a:endParaRPr lang="zh-CN" altLang="en-US" sz="1600" dirty="0"/>
          </a:p>
          <a:p>
            <a:r>
              <a:rPr lang="zh-CN" altLang="en-US" sz="1800" dirty="0"/>
              <a:t>危险源与风险分析</a:t>
            </a:r>
            <a:endParaRPr lang="zh-CN" altLang="en-US" sz="1800" dirty="0"/>
          </a:p>
          <a:p>
            <a:pPr lvl="1"/>
            <a:r>
              <a:rPr lang="zh-CN" altLang="en-US" sz="1600" dirty="0"/>
              <a:t>主要阐述本单位存在的危险源及风险分析结果。</a:t>
            </a:r>
            <a:endParaRPr lang="zh-CN" altLang="en-US" sz="1600" dirty="0"/>
          </a:p>
          <a:p>
            <a:endParaRPr lang="zh-CN"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2930" name="标题 252929"/>
          <p:cNvSpPr>
            <a:spLocks noGrp="1"/>
          </p:cNvSpPr>
          <p:nvPr>
            <p:ph type="title"/>
          </p:nvPr>
        </p:nvSpPr>
        <p:spPr>
          <a:ln/>
        </p:spPr>
        <p:txBody>
          <a:bodyPr lIns="92075" tIns="46038" rIns="92075" bIns="46038"/>
          <a:p>
            <a:r>
              <a:rPr lang="zh-CN" altLang="en-US" dirty="0"/>
              <a:t>安全生产 </a:t>
            </a:r>
            <a:r>
              <a:rPr lang="en-US" altLang="zh-CN"/>
              <a:t>– </a:t>
            </a:r>
            <a:r>
              <a:rPr lang="zh-CN" altLang="en-US" dirty="0"/>
              <a:t>组织机构及职责</a:t>
            </a:r>
            <a:endParaRPr lang="zh-CN" altLang="en-US"/>
          </a:p>
        </p:txBody>
      </p:sp>
      <p:sp>
        <p:nvSpPr>
          <p:cNvPr id="252931" name="文本占位符 252930"/>
          <p:cNvSpPr>
            <a:spLocks noGrp="1"/>
          </p:cNvSpPr>
          <p:nvPr>
            <p:ph type="body" idx="1"/>
          </p:nvPr>
        </p:nvSpPr>
        <p:spPr>
          <a:ln/>
        </p:spPr>
        <p:txBody>
          <a:bodyPr lIns="92075" tIns="46038" rIns="92075" bIns="46038"/>
          <a:p>
            <a:r>
              <a:rPr lang="zh-CN" altLang="en-US" sz="1800" dirty="0"/>
              <a:t>应急组织体系</a:t>
            </a:r>
            <a:endParaRPr lang="zh-CN" altLang="en-US" sz="1800" dirty="0"/>
          </a:p>
          <a:p>
            <a:pPr lvl="1"/>
            <a:r>
              <a:rPr lang="zh-CN" altLang="en-US" sz="1600" dirty="0"/>
              <a:t>明确应急组织形式，构成单位或人员，并尽可能以结构图的形式表示出来。</a:t>
            </a:r>
            <a:endParaRPr lang="zh-CN" altLang="en-US" sz="1600" dirty="0"/>
          </a:p>
          <a:p>
            <a:pPr lvl="1"/>
            <a:endParaRPr lang="zh-CN" altLang="en-US" sz="1600" dirty="0"/>
          </a:p>
          <a:p>
            <a:r>
              <a:rPr lang="zh-CN" altLang="en-US" sz="1800" dirty="0"/>
              <a:t>指挥机构及职责</a:t>
            </a:r>
            <a:endParaRPr lang="zh-CN" altLang="en-US" sz="1800" dirty="0"/>
          </a:p>
          <a:p>
            <a:pPr lvl="1"/>
            <a:r>
              <a:rPr lang="zh-CN" altLang="en-US" sz="1600" dirty="0"/>
              <a:t>明确应急救援指挥机构总指挥、副总指挥、各成员单位及其相应职责。应急救援指挥机构根据事故类型和应急工作需要，可以设置相应的应急救援工作小组，并明确各小组的工作任务及职责。</a:t>
            </a:r>
            <a:endParaRPr lang="zh-CN" altLang="en-US" sz="1600" dirty="0"/>
          </a:p>
          <a:p>
            <a:endParaRPr lang="zh-CN" altLang="en-US" sz="1600" dirty="0"/>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3954" name="标题 253953"/>
          <p:cNvSpPr>
            <a:spLocks noGrp="1"/>
          </p:cNvSpPr>
          <p:nvPr>
            <p:ph type="title"/>
          </p:nvPr>
        </p:nvSpPr>
        <p:spPr>
          <a:ln/>
        </p:spPr>
        <p:txBody>
          <a:bodyPr lIns="92075" tIns="46038" rIns="92075" bIns="46038"/>
          <a:p>
            <a:r>
              <a:rPr lang="zh-CN" altLang="en-US" dirty="0"/>
              <a:t>安全生产 </a:t>
            </a:r>
            <a:r>
              <a:rPr lang="en-US" altLang="zh-CN"/>
              <a:t>– </a:t>
            </a:r>
            <a:r>
              <a:rPr lang="zh-CN" altLang="en-US" dirty="0"/>
              <a:t>预防与预警</a:t>
            </a:r>
            <a:endParaRPr lang="zh-CN" altLang="en-US"/>
          </a:p>
        </p:txBody>
      </p:sp>
      <p:sp>
        <p:nvSpPr>
          <p:cNvPr id="253955" name="文本占位符 253954"/>
          <p:cNvSpPr>
            <a:spLocks noGrp="1"/>
          </p:cNvSpPr>
          <p:nvPr>
            <p:ph type="body" idx="1"/>
          </p:nvPr>
        </p:nvSpPr>
        <p:spPr>
          <a:xfrm>
            <a:off x="533400" y="1363663"/>
            <a:ext cx="8010525" cy="5048250"/>
          </a:xfrm>
          <a:ln/>
        </p:spPr>
        <p:txBody>
          <a:bodyPr lIns="92075" tIns="46038" rIns="92075" bIns="46038"/>
          <a:p>
            <a:r>
              <a:rPr lang="zh-CN" altLang="en-US" sz="1800" dirty="0"/>
              <a:t>危险源监控</a:t>
            </a:r>
            <a:endParaRPr lang="zh-CN" altLang="en-US" sz="1800" dirty="0"/>
          </a:p>
          <a:p>
            <a:pPr lvl="1"/>
            <a:r>
              <a:rPr lang="zh-CN" altLang="en-US" sz="1600" dirty="0"/>
              <a:t>明确本单位对危险源监测监控的方式、方法，以及采取的预防措施。</a:t>
            </a:r>
            <a:endParaRPr lang="zh-CN" altLang="en-US" sz="1600" dirty="0"/>
          </a:p>
          <a:p>
            <a:pPr lvl="1"/>
            <a:endParaRPr lang="zh-CN" altLang="en-US" sz="1600" dirty="0"/>
          </a:p>
          <a:p>
            <a:r>
              <a:rPr lang="zh-CN" altLang="en-US" sz="1800" dirty="0"/>
              <a:t>预警行动</a:t>
            </a:r>
            <a:endParaRPr lang="zh-CN" altLang="en-US" sz="1800" dirty="0"/>
          </a:p>
          <a:p>
            <a:pPr lvl="1"/>
            <a:r>
              <a:rPr lang="zh-CN" altLang="en-US" sz="1600" dirty="0"/>
              <a:t>明确事故预警的条件、方式、方法和信息的发布程序。</a:t>
            </a:r>
            <a:endParaRPr lang="zh-CN" altLang="en-US" sz="1600" dirty="0"/>
          </a:p>
          <a:p>
            <a:pPr lvl="1"/>
            <a:endParaRPr lang="zh-CN" altLang="en-US" sz="1600" dirty="0"/>
          </a:p>
          <a:p>
            <a:r>
              <a:rPr lang="zh-CN" altLang="en-US" sz="1800" dirty="0"/>
              <a:t>信息报告与处置</a:t>
            </a:r>
            <a:endParaRPr lang="zh-CN" altLang="en-US" sz="1800" dirty="0"/>
          </a:p>
          <a:p>
            <a:pPr lvl="1"/>
            <a:r>
              <a:rPr lang="zh-CN" altLang="en-US" sz="1600" dirty="0"/>
              <a:t>按照有关规定，明确事故及未遂伤亡事故信息报告与处置办法。</a:t>
            </a:r>
            <a:endParaRPr lang="zh-CN" altLang="en-US" sz="1600" dirty="0"/>
          </a:p>
          <a:p>
            <a:pPr lvl="2"/>
            <a:r>
              <a:rPr lang="zh-CN" altLang="en-US" sz="1400" dirty="0"/>
              <a:t>信息报告与通知</a:t>
            </a:r>
            <a:endParaRPr lang="zh-CN" altLang="en-US" sz="1400" dirty="0"/>
          </a:p>
          <a:p>
            <a:pPr lvl="2">
              <a:buNone/>
            </a:pPr>
            <a:r>
              <a:rPr lang="zh-CN" altLang="en-US" sz="1400" dirty="0"/>
              <a:t>    明确</a:t>
            </a:r>
            <a:r>
              <a:rPr lang="en-US" altLang="zh-CN" sz="1400"/>
              <a:t>24</a:t>
            </a:r>
            <a:r>
              <a:rPr lang="zh-CN" altLang="en-US" sz="1400" dirty="0"/>
              <a:t>小时应急值守电话、事故信息接收和通报程序。</a:t>
            </a:r>
            <a:endParaRPr lang="zh-CN" altLang="en-US" sz="1400" dirty="0"/>
          </a:p>
          <a:p>
            <a:pPr lvl="2"/>
            <a:r>
              <a:rPr lang="zh-CN" altLang="en-US" sz="1400" dirty="0"/>
              <a:t>信息上报</a:t>
            </a:r>
            <a:endParaRPr lang="zh-CN" altLang="en-US" sz="1400" dirty="0"/>
          </a:p>
          <a:p>
            <a:pPr lvl="2">
              <a:buNone/>
            </a:pPr>
            <a:r>
              <a:rPr lang="zh-CN" altLang="en-US" sz="1400" dirty="0"/>
              <a:t>    明确事故发生后向上级主管部门和地方人民政府报告事故信息的流程、内容和时限。</a:t>
            </a:r>
            <a:endParaRPr lang="zh-CN" altLang="en-US" sz="1400" dirty="0"/>
          </a:p>
          <a:p>
            <a:pPr lvl="2"/>
            <a:r>
              <a:rPr lang="zh-CN" altLang="en-US" sz="1400" dirty="0"/>
              <a:t>信息传递</a:t>
            </a:r>
            <a:endParaRPr lang="zh-CN" altLang="en-US" sz="1400" dirty="0"/>
          </a:p>
          <a:p>
            <a:pPr lvl="2">
              <a:buNone/>
            </a:pPr>
            <a:r>
              <a:rPr lang="zh-CN" altLang="en-US" sz="1400" dirty="0"/>
              <a:t>    明确事故发生后向有关部门或单位通报事故信息的方法和程序。</a:t>
            </a:r>
            <a:endParaRPr lang="zh-CN" altLang="en-US" sz="1400" dirty="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4978" name="标题 254977"/>
          <p:cNvSpPr>
            <a:spLocks noGrp="1"/>
          </p:cNvSpPr>
          <p:nvPr>
            <p:ph type="title"/>
          </p:nvPr>
        </p:nvSpPr>
        <p:spPr>
          <a:ln/>
        </p:spPr>
        <p:txBody>
          <a:bodyPr lIns="92075" tIns="46038" rIns="92075" bIns="46038"/>
          <a:p>
            <a:r>
              <a:rPr lang="zh-CN" altLang="en-US" dirty="0"/>
              <a:t>安全生产 </a:t>
            </a:r>
            <a:r>
              <a:rPr lang="en-US" altLang="zh-CN"/>
              <a:t>– </a:t>
            </a:r>
            <a:r>
              <a:rPr lang="zh-CN" altLang="en-US" dirty="0"/>
              <a:t>应急响应</a:t>
            </a:r>
            <a:endParaRPr lang="zh-CN" altLang="en-US"/>
          </a:p>
        </p:txBody>
      </p:sp>
      <p:sp>
        <p:nvSpPr>
          <p:cNvPr id="254979" name="文本占位符 254978"/>
          <p:cNvSpPr>
            <a:spLocks noGrp="1"/>
          </p:cNvSpPr>
          <p:nvPr>
            <p:ph type="body" idx="1"/>
          </p:nvPr>
        </p:nvSpPr>
        <p:spPr>
          <a:ln/>
        </p:spPr>
        <p:txBody>
          <a:bodyPr lIns="92075" tIns="46038" rIns="92075" bIns="46038"/>
          <a:p>
            <a:r>
              <a:rPr lang="zh-CN" altLang="en-US" sz="1800" dirty="0"/>
              <a:t>响应分级</a:t>
            </a:r>
            <a:endParaRPr lang="zh-CN" altLang="en-US" sz="1800" dirty="0"/>
          </a:p>
          <a:p>
            <a:pPr lvl="1"/>
            <a:r>
              <a:rPr lang="zh-CN" altLang="en-US" sz="1600" dirty="0"/>
              <a:t>针对事故危害程度、影响范围和单位控制事态的能力，将事故分为不同的等级。按照分级负责的原则，明确应急响应级别。</a:t>
            </a:r>
            <a:endParaRPr lang="zh-CN" altLang="en-US" sz="1600" dirty="0"/>
          </a:p>
          <a:p>
            <a:pPr lvl="1"/>
            <a:endParaRPr lang="zh-CN" altLang="en-US" sz="1600" dirty="0"/>
          </a:p>
          <a:p>
            <a:r>
              <a:rPr lang="zh-CN" altLang="en-US" sz="1800" dirty="0"/>
              <a:t>响应程序</a:t>
            </a:r>
            <a:endParaRPr lang="zh-CN" altLang="en-US" sz="1800" dirty="0"/>
          </a:p>
          <a:p>
            <a:pPr lvl="1"/>
            <a:r>
              <a:rPr lang="zh-CN" altLang="en-US" sz="1600" dirty="0"/>
              <a:t>根据事故的大小和发展态势，明确应急指挥、应急行动、资源调配、应急避险、扩大应急等响应程序。</a:t>
            </a:r>
            <a:endParaRPr lang="zh-CN" altLang="en-US" sz="1600" dirty="0"/>
          </a:p>
          <a:p>
            <a:pPr lvl="1"/>
            <a:endParaRPr lang="zh-CN" altLang="en-US" sz="1600" dirty="0"/>
          </a:p>
          <a:p>
            <a:r>
              <a:rPr lang="zh-CN" altLang="en-US" sz="1800" dirty="0"/>
              <a:t>应急结束</a:t>
            </a:r>
            <a:endParaRPr lang="zh-CN" altLang="en-US" sz="1800" dirty="0"/>
          </a:p>
          <a:p>
            <a:pPr lvl="1"/>
            <a:r>
              <a:rPr lang="zh-CN" altLang="en-US" sz="1600" dirty="0"/>
              <a:t>明确应急终止的条件。事故现场得以控制，环境符合有关标准，导致次生、衍生事故隐患消除后，经事故现场应急指挥机构批准后，现场应急结束。应急结束后，应明确：</a:t>
            </a:r>
            <a:endParaRPr lang="zh-CN" altLang="en-US" sz="1600" dirty="0"/>
          </a:p>
          <a:p>
            <a:pPr lvl="2"/>
            <a:r>
              <a:rPr lang="zh-CN" altLang="en-US" sz="1400" dirty="0"/>
              <a:t>事故情况上报事项；　</a:t>
            </a:r>
            <a:endParaRPr lang="zh-CN" altLang="en-US" sz="1400" dirty="0"/>
          </a:p>
          <a:p>
            <a:pPr lvl="2"/>
            <a:r>
              <a:rPr lang="zh-CN" altLang="en-US" sz="1400" dirty="0"/>
              <a:t>需向事故调查处理小组移交的相关事项；　</a:t>
            </a:r>
            <a:endParaRPr lang="zh-CN" altLang="en-US" sz="1400" dirty="0"/>
          </a:p>
          <a:p>
            <a:pPr lvl="2"/>
            <a:r>
              <a:rPr lang="zh-CN" altLang="en-US" sz="1400" dirty="0"/>
              <a:t>事故应急救援工作总结报告。</a:t>
            </a:r>
            <a:endParaRPr lang="zh-CN" alt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6002" name="标题 256001"/>
          <p:cNvSpPr>
            <a:spLocks noGrp="1"/>
          </p:cNvSpPr>
          <p:nvPr>
            <p:ph type="title"/>
          </p:nvPr>
        </p:nvSpPr>
        <p:spPr>
          <a:ln/>
        </p:spPr>
        <p:txBody>
          <a:bodyPr lIns="92075" tIns="46038" rIns="92075" bIns="46038"/>
          <a:p>
            <a:r>
              <a:rPr lang="zh-CN" altLang="en-US" dirty="0"/>
              <a:t>安全生产 </a:t>
            </a:r>
            <a:r>
              <a:rPr lang="en-US" altLang="zh-CN"/>
              <a:t>– </a:t>
            </a:r>
            <a:r>
              <a:rPr lang="zh-CN" altLang="en-US" dirty="0"/>
              <a:t>信息发布</a:t>
            </a:r>
            <a:endParaRPr lang="zh-CN" altLang="en-US"/>
          </a:p>
        </p:txBody>
      </p:sp>
      <p:sp>
        <p:nvSpPr>
          <p:cNvPr id="256003" name="文本占位符 256002"/>
          <p:cNvSpPr>
            <a:spLocks noGrp="1"/>
          </p:cNvSpPr>
          <p:nvPr>
            <p:ph type="body" idx="1"/>
          </p:nvPr>
        </p:nvSpPr>
        <p:spPr>
          <a:ln/>
        </p:spPr>
        <p:txBody>
          <a:bodyPr lIns="92075" tIns="46038" rIns="92075" bIns="46038"/>
          <a:p>
            <a:r>
              <a:rPr lang="zh-CN" altLang="en-US" sz="1800" dirty="0"/>
              <a:t>明确事故信息发布的部门，发布原则。事故信息应由事故现场指挥通知公司指定的新闻发言人及时准确向新闻媒体通报事故信息。</a:t>
            </a:r>
            <a:endParaRPr lang="zh-CN" altLang="en-US" sz="1800" dirty="0"/>
          </a:p>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7026" name="标题 257025"/>
          <p:cNvSpPr>
            <a:spLocks noGrp="1"/>
          </p:cNvSpPr>
          <p:nvPr>
            <p:ph type="title"/>
          </p:nvPr>
        </p:nvSpPr>
        <p:spPr>
          <a:ln/>
        </p:spPr>
        <p:txBody>
          <a:bodyPr lIns="92075" tIns="46038" rIns="92075" bIns="46038"/>
          <a:p>
            <a:r>
              <a:rPr lang="zh-CN" altLang="en-US" dirty="0"/>
              <a:t>安全生产 </a:t>
            </a:r>
            <a:r>
              <a:rPr lang="en-US" altLang="zh-CN"/>
              <a:t>– </a:t>
            </a:r>
            <a:r>
              <a:rPr lang="zh-CN" altLang="en-US" dirty="0"/>
              <a:t>后期处置</a:t>
            </a:r>
            <a:endParaRPr lang="zh-CN" altLang="en-US"/>
          </a:p>
        </p:txBody>
      </p:sp>
      <p:sp>
        <p:nvSpPr>
          <p:cNvPr id="257027" name="文本占位符 257026"/>
          <p:cNvSpPr>
            <a:spLocks noGrp="1"/>
          </p:cNvSpPr>
          <p:nvPr>
            <p:ph type="body" idx="1"/>
          </p:nvPr>
        </p:nvSpPr>
        <p:spPr>
          <a:ln/>
        </p:spPr>
        <p:txBody>
          <a:bodyPr lIns="92075" tIns="46038" rIns="92075" bIns="46038"/>
          <a:p>
            <a:r>
              <a:rPr lang="zh-CN" altLang="en-US" sz="1800" dirty="0"/>
              <a:t>主要包括污染物处理、事故后果影响消除、生产秩序恢复、善后赔偿、抢险过程和应急救援能力评估及应急预案的修订等内容。</a:t>
            </a:r>
            <a:endParaRPr lang="zh-CN" altLang="en-US" sz="1800" dirty="0"/>
          </a:p>
          <a:p>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8050" name="标题 258049"/>
          <p:cNvSpPr>
            <a:spLocks noGrp="1"/>
          </p:cNvSpPr>
          <p:nvPr>
            <p:ph type="title"/>
          </p:nvPr>
        </p:nvSpPr>
        <p:spPr>
          <a:ln/>
        </p:spPr>
        <p:txBody>
          <a:bodyPr lIns="92075" tIns="46038" rIns="92075" bIns="46038"/>
          <a:p>
            <a:r>
              <a:rPr lang="zh-CN" altLang="en-US" dirty="0"/>
              <a:t>安全生产 </a:t>
            </a:r>
            <a:r>
              <a:rPr lang="en-US" altLang="zh-CN"/>
              <a:t>– </a:t>
            </a:r>
            <a:r>
              <a:rPr lang="zh-CN" altLang="en-US" dirty="0"/>
              <a:t>保障措施</a:t>
            </a:r>
            <a:endParaRPr lang="zh-CN" altLang="en-US"/>
          </a:p>
        </p:txBody>
      </p:sp>
      <p:sp>
        <p:nvSpPr>
          <p:cNvPr id="258051" name="文本占位符 258050"/>
          <p:cNvSpPr>
            <a:spLocks noGrp="1"/>
          </p:cNvSpPr>
          <p:nvPr>
            <p:ph type="body" idx="1"/>
          </p:nvPr>
        </p:nvSpPr>
        <p:spPr>
          <a:ln/>
        </p:spPr>
        <p:txBody>
          <a:bodyPr lIns="92075" tIns="46038" rIns="92075" bIns="46038"/>
          <a:p>
            <a:r>
              <a:rPr lang="zh-CN" altLang="en-US" sz="2000" dirty="0"/>
              <a:t>通信与信息保障</a:t>
            </a:r>
            <a:endParaRPr lang="zh-CN" altLang="en-US" sz="2000" dirty="0"/>
          </a:p>
          <a:p>
            <a:pPr lvl="1"/>
            <a:r>
              <a:rPr lang="zh-CN" altLang="en-US" sz="1600" dirty="0"/>
              <a:t>明确与应急工作相关联的单位或人员通信联系方式和方法，并提供备用方案。建立信息通信系统及维护方案，确保应急期间信息通畅。</a:t>
            </a:r>
            <a:endParaRPr lang="zh-CN" altLang="en-US" sz="1600" dirty="0"/>
          </a:p>
          <a:p>
            <a:r>
              <a:rPr lang="zh-CN" altLang="en-US" sz="2000" dirty="0"/>
              <a:t>应急队伍保障</a:t>
            </a:r>
            <a:endParaRPr lang="zh-CN" altLang="en-US" sz="2000" dirty="0"/>
          </a:p>
          <a:p>
            <a:pPr lvl="1"/>
            <a:r>
              <a:rPr lang="zh-CN" altLang="en-US" sz="1600" dirty="0"/>
              <a:t>明确各类应急响应的人力资源，包括专业应急队伍、兼职应急队伍的组织与保障方案。</a:t>
            </a:r>
            <a:endParaRPr lang="zh-CN" altLang="en-US" sz="1600" dirty="0"/>
          </a:p>
          <a:p>
            <a:r>
              <a:rPr lang="zh-CN" altLang="en-US" sz="2000" dirty="0"/>
              <a:t>应急物资装备保障</a:t>
            </a:r>
            <a:endParaRPr lang="zh-CN" altLang="en-US" sz="2000" dirty="0"/>
          </a:p>
          <a:p>
            <a:pPr lvl="1"/>
            <a:r>
              <a:rPr lang="zh-CN" altLang="en-US" sz="1600" dirty="0"/>
              <a:t>明确应急救援需要使用的应急物资和装备的类型、数量、性能、存放位置、管理责任人及其联系方式等内容。</a:t>
            </a:r>
            <a:endParaRPr lang="zh-CN" altLang="en-US" sz="1600" dirty="0"/>
          </a:p>
          <a:p>
            <a:r>
              <a:rPr lang="zh-CN" altLang="en-US" sz="2000" dirty="0"/>
              <a:t>经费保障</a:t>
            </a:r>
            <a:endParaRPr lang="zh-CN" altLang="en-US" sz="2000" dirty="0"/>
          </a:p>
          <a:p>
            <a:pPr lvl="1"/>
            <a:r>
              <a:rPr lang="zh-CN" altLang="en-US" sz="1600" dirty="0"/>
              <a:t>明确应急专项经费来源、使用范围、数量和监督管理措施，保障应急状态时生产经营单位应急经费的及时到位。</a:t>
            </a:r>
            <a:endParaRPr lang="zh-CN" altLang="en-US" sz="1600" dirty="0"/>
          </a:p>
          <a:p>
            <a:r>
              <a:rPr lang="zh-CN" altLang="en-US" sz="2000" dirty="0"/>
              <a:t>其他保障</a:t>
            </a:r>
            <a:endParaRPr lang="zh-CN" altLang="en-US" sz="2000" dirty="0"/>
          </a:p>
          <a:p>
            <a:pPr lvl="1"/>
            <a:r>
              <a:rPr lang="zh-CN" altLang="en-US" sz="1600" dirty="0"/>
              <a:t>根据本单位应急工作需求而确定的其他相关保障措施（如：交通运输保障、治安保障、技术保障、医疗保障、后勤保障等）。</a:t>
            </a:r>
            <a:endParaRPr lang="zh-CN"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59074" name="标题 259073"/>
          <p:cNvSpPr>
            <a:spLocks noGrp="1"/>
          </p:cNvSpPr>
          <p:nvPr>
            <p:ph type="title"/>
          </p:nvPr>
        </p:nvSpPr>
        <p:spPr>
          <a:ln/>
        </p:spPr>
        <p:txBody>
          <a:bodyPr lIns="92075" tIns="46038" rIns="92075" bIns="46038"/>
          <a:p>
            <a:r>
              <a:rPr lang="zh-CN" altLang="en-US" dirty="0"/>
              <a:t>安全生产 </a:t>
            </a:r>
            <a:r>
              <a:rPr lang="en-US" altLang="zh-CN"/>
              <a:t>– </a:t>
            </a:r>
            <a:r>
              <a:rPr lang="zh-CN" altLang="en-US" dirty="0"/>
              <a:t>培训与演练</a:t>
            </a:r>
            <a:endParaRPr lang="zh-CN" altLang="en-US"/>
          </a:p>
        </p:txBody>
      </p:sp>
      <p:sp>
        <p:nvSpPr>
          <p:cNvPr id="259075" name="文本占位符 259074"/>
          <p:cNvSpPr>
            <a:spLocks noGrp="1"/>
          </p:cNvSpPr>
          <p:nvPr>
            <p:ph type="body" idx="1"/>
          </p:nvPr>
        </p:nvSpPr>
        <p:spPr>
          <a:xfrm>
            <a:off x="533400" y="1363663"/>
            <a:ext cx="7870825" cy="5048250"/>
          </a:xfrm>
          <a:ln/>
        </p:spPr>
        <p:txBody>
          <a:bodyPr lIns="92075" tIns="46038" rIns="92075" bIns="46038"/>
          <a:p>
            <a:r>
              <a:rPr lang="zh-CN" altLang="en-US" sz="1800" dirty="0"/>
              <a:t>培训</a:t>
            </a:r>
            <a:endParaRPr lang="zh-CN" altLang="en-US" sz="1800" dirty="0"/>
          </a:p>
          <a:p>
            <a:pPr lvl="1"/>
            <a:r>
              <a:rPr lang="zh-CN" altLang="en-US" sz="1600" dirty="0"/>
              <a:t>明确对本单位人员开展的应急培训计划、方式和要求。如果预案涉及到社区和居民，要做好宣传教育和告知等工作。</a:t>
            </a:r>
            <a:endParaRPr lang="zh-CN" altLang="en-US" sz="1600" dirty="0"/>
          </a:p>
          <a:p>
            <a:pPr lvl="1"/>
            <a:endParaRPr lang="zh-CN" altLang="en-US" sz="1600" dirty="0"/>
          </a:p>
          <a:p>
            <a:r>
              <a:rPr lang="zh-CN" altLang="en-US" sz="1800" dirty="0"/>
              <a:t>演练</a:t>
            </a:r>
            <a:endParaRPr lang="zh-CN" altLang="en-US" sz="1800" dirty="0"/>
          </a:p>
          <a:p>
            <a:pPr lvl="1"/>
            <a:r>
              <a:rPr lang="zh-CN" altLang="en-US" sz="1600" dirty="0"/>
              <a:t>明确应急演练的规模、方式、频次、范围、内容、组织、评估、总结等内容。</a:t>
            </a:r>
            <a:endParaRPr lang="zh-CN" altLang="en-US" sz="1600" dirty="0"/>
          </a:p>
          <a:p>
            <a:endParaRPr lang="zh-CN" alt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60100" name="文本占位符 260099"/>
          <p:cNvSpPr>
            <a:spLocks noGrp="1"/>
          </p:cNvSpPr>
          <p:nvPr>
            <p:ph type="body" idx="1"/>
          </p:nvPr>
        </p:nvSpPr>
        <p:spPr>
          <a:xfrm>
            <a:off x="546100" y="1135063"/>
            <a:ext cx="8353425" cy="5048250"/>
          </a:xfrm>
          <a:ln/>
        </p:spPr>
        <p:txBody>
          <a:bodyPr vert="horz" wrap="square" lIns="92075" tIns="46038" rIns="92075" bIns="46038" anchor="t" anchorCtr="0"/>
          <a:p>
            <a:r>
              <a:rPr lang="zh-CN" altLang="en-US" dirty="0"/>
              <a:t>应急预案的编制应当符合下列基本要求：</a:t>
            </a:r>
            <a:endParaRPr lang="zh-CN" altLang="en-US" dirty="0"/>
          </a:p>
          <a:p>
            <a:r>
              <a:rPr lang="zh-CN" altLang="en-US" dirty="0"/>
              <a:t>（一）符合有关法律、法规、规章和标准的规定；</a:t>
            </a:r>
            <a:endParaRPr lang="zh-CN" altLang="en-US" dirty="0"/>
          </a:p>
          <a:p>
            <a:r>
              <a:rPr lang="zh-CN" altLang="en-US" dirty="0"/>
              <a:t>（二）结合本地区、本部门、本单位的安全生产实际情况；</a:t>
            </a:r>
            <a:endParaRPr lang="zh-CN" altLang="en-US" dirty="0"/>
          </a:p>
          <a:p>
            <a:r>
              <a:rPr lang="zh-CN" altLang="en-US" dirty="0"/>
              <a:t>（三）结合本地区、本部门、本单位的危险性分析情况；</a:t>
            </a:r>
            <a:endParaRPr lang="zh-CN" altLang="en-US" dirty="0"/>
          </a:p>
          <a:p>
            <a:r>
              <a:rPr lang="zh-CN" altLang="en-US" dirty="0"/>
              <a:t>（四）应急组织和人员的职责分工明确，并有具体的落实措施；</a:t>
            </a:r>
            <a:endParaRPr lang="zh-CN" altLang="en-US" dirty="0"/>
          </a:p>
          <a:p>
            <a:r>
              <a:rPr lang="zh-CN" altLang="en-US" dirty="0"/>
              <a:t>（五）有明确、具体的事故预防措施和应急程序，并与其应急能力相适应；</a:t>
            </a:r>
            <a:endParaRPr lang="zh-CN" altLang="en-US" dirty="0"/>
          </a:p>
          <a:p>
            <a:r>
              <a:rPr lang="zh-CN" altLang="en-US" dirty="0"/>
              <a:t>（六）有明确的应急保障措施，并能满足本地区、本部门、本单位的应急工作要求；</a:t>
            </a:r>
            <a:endParaRPr lang="zh-CN" altLang="en-US" dirty="0"/>
          </a:p>
          <a:p>
            <a:r>
              <a:rPr lang="zh-CN" altLang="en-US" dirty="0"/>
              <a:t>（七）预案基本要素齐全、完整，预案附件提供的信息准确；</a:t>
            </a:r>
            <a:endParaRPr lang="zh-CN" altLang="en-US" dirty="0"/>
          </a:p>
          <a:p>
            <a:r>
              <a:rPr lang="zh-CN" altLang="en-US" dirty="0"/>
              <a:t>（八）预案内容与相关应急预案相互衔接。</a:t>
            </a:r>
            <a:endParaRPr lang="zh-CN" altLang="en-US" dirty="0"/>
          </a:p>
        </p:txBody>
      </p:sp>
      <p:sp>
        <p:nvSpPr>
          <p:cNvPr id="260102" name="标题 260101"/>
          <p:cNvSpPr>
            <a:spLocks noGrp="1"/>
          </p:cNvSpPr>
          <p:nvPr>
            <p:ph type="title"/>
          </p:nvPr>
        </p:nvSpPr>
        <p:spPr>
          <a:ln/>
        </p:spPr>
        <p:txBody>
          <a:bodyPr lIns="92075" tIns="46038" rIns="92075" bIns="46038"/>
          <a:p>
            <a:r>
              <a:rPr lang="zh-CN" altLang="en-US" dirty="0"/>
              <a:t>应急预案的内容</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0402" name="标题 230401"/>
          <p:cNvSpPr>
            <a:spLocks noGrp="1"/>
          </p:cNvSpPr>
          <p:nvPr>
            <p:ph type="title"/>
          </p:nvPr>
        </p:nvSpPr>
        <p:spPr>
          <a:ln/>
        </p:spPr>
        <p:txBody>
          <a:bodyPr lIns="92075" tIns="46038" rIns="92075" bIns="46038"/>
          <a:p>
            <a:r>
              <a:rPr lang="zh-CN" altLang="en-US" dirty="0"/>
              <a:t>目的</a:t>
            </a:r>
            <a:endParaRPr lang="zh-CN" altLang="en-US" dirty="0"/>
          </a:p>
        </p:txBody>
      </p:sp>
      <p:sp>
        <p:nvSpPr>
          <p:cNvPr id="230403" name="文本占位符 230402"/>
          <p:cNvSpPr>
            <a:spLocks noGrp="1"/>
          </p:cNvSpPr>
          <p:nvPr>
            <p:ph type="body" idx="1"/>
          </p:nvPr>
        </p:nvSpPr>
        <p:spPr>
          <a:ln/>
        </p:spPr>
        <p:txBody>
          <a:bodyPr lIns="92075" tIns="46038" rIns="92075" bIns="46038"/>
          <a:p>
            <a:r>
              <a:rPr lang="zh-CN" altLang="en-US" sz="1800" dirty="0"/>
              <a:t>应急准备方案旨在通过确保各级别能快速充分地交流消息并作出反应，使</a:t>
            </a:r>
            <a:r>
              <a:rPr lang="en-US" altLang="zh-CN" sz="1800"/>
              <a:t>HSE</a:t>
            </a:r>
            <a:r>
              <a:rPr lang="zh-CN" altLang="en-US" sz="1800" dirty="0"/>
              <a:t>和</a:t>
            </a:r>
            <a:r>
              <a:rPr lang="zh-CN" altLang="en-US" sz="1800" i="1" dirty="0"/>
              <a:t>可靠性</a:t>
            </a:r>
            <a:r>
              <a:rPr lang="zh-CN" altLang="en-US" sz="1800" dirty="0"/>
              <a:t>对员工、社区、财物及现场和非现场操作的影响减至最低，从而起到保护作用。（</a:t>
            </a:r>
            <a:r>
              <a:rPr lang="en-US" altLang="zh-CN" sz="1800"/>
              <a:t>ALCP-05</a:t>
            </a:r>
            <a:r>
              <a:rPr lang="zh-CN" altLang="en-US" sz="1800" dirty="0"/>
              <a:t>危机管理）</a:t>
            </a:r>
            <a:endParaRPr lang="zh-CN" altLang="en-US" sz="1800" dirty="0"/>
          </a:p>
          <a:p>
            <a:endParaRPr lang="zh-CN" altLang="en-US" sz="1800"/>
          </a:p>
          <a:p>
            <a:r>
              <a:rPr lang="zh-CN" altLang="en-US" sz="1800" dirty="0"/>
              <a:t>事故应急救援预案，应急救援体系对发生事故后，及时组织抢救，防止事故扩大，减少人员伤亡和财产损失具有十分重要的作用。（</a:t>
            </a:r>
            <a:r>
              <a:rPr lang="en-US" altLang="zh-CN" sz="1800"/>
              <a:t>《</a:t>
            </a:r>
            <a:r>
              <a:rPr lang="zh-CN" altLang="en-US" sz="1800" dirty="0"/>
              <a:t>安全生产法</a:t>
            </a:r>
            <a:r>
              <a:rPr lang="en-US" altLang="zh-CN" sz="1800"/>
              <a:t>》</a:t>
            </a:r>
            <a:r>
              <a:rPr lang="zh-CN" altLang="en-US" sz="1800" dirty="0"/>
              <a:t>第五章</a:t>
            </a:r>
            <a:r>
              <a:rPr lang="en-US" altLang="zh-CN" sz="1800">
                <a:latin typeface="Arial" panose="020B0604020202020204" pitchFamily="34" charset="0"/>
              </a:rPr>
              <a:t>—</a:t>
            </a:r>
            <a:r>
              <a:rPr lang="zh-CN" altLang="en-US" sz="1800" dirty="0"/>
              <a:t>应急救援和事故调查处理）</a:t>
            </a:r>
            <a:endParaRPr lang="zh-CN" altLang="en-US" sz="1800" dirty="0"/>
          </a:p>
          <a:p>
            <a:endParaRPr lang="zh-CN" alt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61122" name="标题 261121"/>
          <p:cNvSpPr>
            <a:spLocks noGrp="1"/>
          </p:cNvSpPr>
          <p:nvPr>
            <p:ph type="title"/>
          </p:nvPr>
        </p:nvSpPr>
        <p:spPr>
          <a:ln/>
        </p:spPr>
        <p:txBody>
          <a:bodyPr lIns="92075" tIns="46038" rIns="92075" bIns="46038"/>
          <a:p>
            <a:r>
              <a:rPr lang="zh-CN" altLang="en-US" dirty="0"/>
              <a:t>安全生产 </a:t>
            </a:r>
            <a:r>
              <a:rPr lang="en-US" altLang="zh-CN"/>
              <a:t>– </a:t>
            </a:r>
            <a:r>
              <a:rPr lang="zh-CN" altLang="en-US" dirty="0"/>
              <a:t>附则</a:t>
            </a:r>
            <a:endParaRPr lang="zh-CN" altLang="en-US" dirty="0"/>
          </a:p>
        </p:txBody>
      </p:sp>
      <p:sp>
        <p:nvSpPr>
          <p:cNvPr id="261123" name="文本占位符 261122"/>
          <p:cNvSpPr>
            <a:spLocks noGrp="1"/>
          </p:cNvSpPr>
          <p:nvPr>
            <p:ph type="body" idx="1"/>
          </p:nvPr>
        </p:nvSpPr>
        <p:spPr>
          <a:ln/>
        </p:spPr>
        <p:txBody>
          <a:bodyPr lIns="92075" tIns="46038" rIns="92075" bIns="46038"/>
          <a:p>
            <a:r>
              <a:rPr lang="zh-CN" altLang="en-US" sz="1800" dirty="0"/>
              <a:t>术语和定义</a:t>
            </a:r>
            <a:endParaRPr lang="zh-CN" altLang="en-US" sz="1800" dirty="0"/>
          </a:p>
          <a:p>
            <a:pPr lvl="1"/>
            <a:r>
              <a:rPr lang="zh-CN" altLang="en-US" sz="1600" dirty="0"/>
              <a:t>对应急预案涉及的一些术语进行定义。</a:t>
            </a:r>
            <a:endParaRPr lang="zh-CN" altLang="en-US" sz="1600" dirty="0"/>
          </a:p>
          <a:p>
            <a:r>
              <a:rPr lang="zh-CN" altLang="en-US" sz="1800" dirty="0"/>
              <a:t>应急预案备案</a:t>
            </a:r>
            <a:endParaRPr lang="zh-CN" altLang="en-US" sz="1800" dirty="0"/>
          </a:p>
          <a:p>
            <a:pPr lvl="1"/>
            <a:r>
              <a:rPr lang="zh-CN" altLang="en-US" sz="1600" dirty="0"/>
              <a:t>明确本应急预案的报备部门。</a:t>
            </a:r>
            <a:endParaRPr lang="zh-CN" altLang="en-US" sz="1600" dirty="0"/>
          </a:p>
          <a:p>
            <a:r>
              <a:rPr lang="zh-CN" altLang="en-US" sz="1800" dirty="0"/>
              <a:t>维护和更新</a:t>
            </a:r>
            <a:endParaRPr lang="zh-CN" altLang="en-US" sz="1800" dirty="0"/>
          </a:p>
          <a:p>
            <a:pPr lvl="1"/>
            <a:r>
              <a:rPr lang="zh-CN" altLang="en-US" sz="1600" dirty="0"/>
              <a:t>明确应急预案维护和更新的基本要求，定期进行评审，实现可持续改进。</a:t>
            </a:r>
            <a:endParaRPr lang="zh-CN" altLang="en-US" sz="1600" dirty="0"/>
          </a:p>
          <a:p>
            <a:r>
              <a:rPr lang="zh-CN" altLang="en-US" sz="1800" dirty="0"/>
              <a:t>制定与解释</a:t>
            </a:r>
            <a:endParaRPr lang="zh-CN" altLang="en-US" sz="1800" dirty="0"/>
          </a:p>
          <a:p>
            <a:pPr lvl="1"/>
            <a:r>
              <a:rPr lang="zh-CN" altLang="en-US" sz="1600" dirty="0"/>
              <a:t>明确应急预案负责制定与解释的部门。</a:t>
            </a:r>
            <a:endParaRPr lang="zh-CN" altLang="en-US" sz="1600" dirty="0"/>
          </a:p>
          <a:p>
            <a:r>
              <a:rPr lang="zh-CN" altLang="en-US" sz="1800" dirty="0"/>
              <a:t>应急预案实施</a:t>
            </a:r>
            <a:endParaRPr lang="zh-CN" altLang="en-US" sz="1800" dirty="0"/>
          </a:p>
          <a:p>
            <a:pPr lvl="1"/>
            <a:r>
              <a:rPr lang="zh-CN" altLang="en-US" sz="1600" dirty="0"/>
              <a:t>明确应急预案实施的具体时间。</a:t>
            </a:r>
            <a:endParaRPr lang="zh-CN" altLang="en-US" sz="1600" dirty="0"/>
          </a:p>
          <a:p>
            <a:pPr>
              <a:buSzTx/>
              <a:buFont typeface="Webdings" panose="05030102010509060703" pitchFamily="18" charset="2"/>
              <a:buChar char="a"/>
            </a:pPr>
            <a:endParaRPr lang="zh-CN" alt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68291" name="文本占位符 268290"/>
          <p:cNvSpPr>
            <a:spLocks noGrp="1"/>
          </p:cNvSpPr>
          <p:nvPr>
            <p:ph type="body" idx="1"/>
          </p:nvPr>
        </p:nvSpPr>
        <p:spPr>
          <a:ln/>
        </p:spPr>
        <p:txBody>
          <a:bodyPr lIns="92075" tIns="46038" rIns="92075" bIns="46038"/>
          <a:p>
            <a:pPr>
              <a:buNone/>
            </a:pPr>
            <a:endParaRPr lang="en-US" altLang="zh-CN" sz="3600" dirty="0"/>
          </a:p>
          <a:p>
            <a:pPr>
              <a:buNone/>
            </a:pPr>
            <a:endParaRPr lang="en-US" altLang="zh-CN" sz="3600" dirty="0"/>
          </a:p>
          <a:p>
            <a:pPr>
              <a:buNone/>
            </a:pPr>
            <a:endParaRPr lang="en-US" altLang="zh-CN" sz="3600" dirty="0"/>
          </a:p>
          <a:p>
            <a:pPr algn="ctr">
              <a:buNone/>
            </a:pPr>
            <a:r>
              <a:rPr lang="zh-CN" altLang="en-US" sz="3600" dirty="0"/>
              <a:t>专项预案</a:t>
            </a:r>
            <a:endParaRPr lang="zh-CN" altLang="en-US"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62146" name="标题 262145"/>
          <p:cNvSpPr>
            <a:spLocks noGrp="1"/>
          </p:cNvSpPr>
          <p:nvPr>
            <p:ph type="title"/>
          </p:nvPr>
        </p:nvSpPr>
        <p:spPr>
          <a:ln/>
        </p:spPr>
        <p:txBody>
          <a:bodyPr lIns="92075" tIns="46038" rIns="92075" bIns="46038"/>
          <a:p>
            <a:r>
              <a:rPr lang="zh-CN" altLang="en-US" dirty="0"/>
              <a:t>专项应急预案</a:t>
            </a:r>
            <a:endParaRPr lang="zh-CN" altLang="en-US"/>
          </a:p>
        </p:txBody>
      </p:sp>
      <p:sp>
        <p:nvSpPr>
          <p:cNvPr id="262147" name="文本占位符 262146"/>
          <p:cNvSpPr>
            <a:spLocks noGrp="1"/>
          </p:cNvSpPr>
          <p:nvPr>
            <p:ph type="body" idx="1"/>
          </p:nvPr>
        </p:nvSpPr>
        <p:spPr>
          <a:ln/>
        </p:spPr>
        <p:txBody>
          <a:bodyPr lIns="92075" tIns="46038" rIns="92075" bIns="46038"/>
          <a:p>
            <a:r>
              <a:rPr lang="zh-CN" altLang="en-US" sz="1800" dirty="0"/>
              <a:t>事故类型和危害程度分析</a:t>
            </a:r>
            <a:endParaRPr lang="zh-CN" altLang="en-US" sz="1800" dirty="0"/>
          </a:p>
          <a:p>
            <a:pPr lvl="1"/>
            <a:r>
              <a:rPr lang="zh-CN" altLang="en-US" sz="1600" dirty="0"/>
              <a:t>在危险源评估的基础上，对其可能发生的事故类型和可能发生的季节及其严重程度进行确定。</a:t>
            </a:r>
            <a:endParaRPr lang="zh-CN" altLang="en-US" sz="1600" dirty="0"/>
          </a:p>
          <a:p>
            <a:pPr lvl="1"/>
            <a:endParaRPr lang="zh-CN" altLang="en-US" sz="1600" dirty="0"/>
          </a:p>
          <a:p>
            <a:r>
              <a:rPr lang="zh-CN" altLang="en-US" sz="1800" dirty="0"/>
              <a:t>预防与预警</a:t>
            </a:r>
            <a:endParaRPr lang="zh-CN" altLang="en-US" sz="1800" dirty="0"/>
          </a:p>
          <a:p>
            <a:pPr lvl="1"/>
            <a:r>
              <a:rPr lang="zh-CN" altLang="en-US" sz="1600" dirty="0"/>
              <a:t>危险源监控</a:t>
            </a:r>
            <a:endParaRPr lang="zh-CN" altLang="en-US" sz="1600" dirty="0"/>
          </a:p>
          <a:p>
            <a:pPr lvl="2"/>
            <a:r>
              <a:rPr lang="zh-CN" altLang="en-US" sz="1400" dirty="0"/>
              <a:t>明确本单位对危险源监测监控的方式、方法，以及采取的预防措施。</a:t>
            </a:r>
            <a:endParaRPr lang="zh-CN" altLang="en-US" sz="1400" dirty="0"/>
          </a:p>
          <a:p>
            <a:pPr lvl="1"/>
            <a:r>
              <a:rPr lang="zh-CN" altLang="en-US" sz="1600" dirty="0"/>
              <a:t>预警行动</a:t>
            </a:r>
            <a:endParaRPr lang="zh-CN" altLang="en-US" sz="1600" dirty="0"/>
          </a:p>
          <a:p>
            <a:pPr lvl="2"/>
            <a:r>
              <a:rPr lang="zh-CN" altLang="en-US" sz="1400" dirty="0"/>
              <a:t>明确具体事故预警的条件、方式、方法和信息的发布程序。</a:t>
            </a:r>
            <a:endParaRPr lang="zh-CN" altLang="en-US" sz="1400" dirty="0"/>
          </a:p>
          <a:p>
            <a:pPr lvl="1"/>
            <a:r>
              <a:rPr lang="zh-CN" altLang="en-US" sz="1600" dirty="0"/>
              <a:t>信息报告程序</a:t>
            </a:r>
            <a:endParaRPr lang="zh-CN" altLang="en-US" sz="1600" dirty="0"/>
          </a:p>
          <a:p>
            <a:pPr lvl="2"/>
            <a:r>
              <a:rPr lang="zh-CN" altLang="en-US" sz="1400" dirty="0"/>
              <a:t>主要包括：</a:t>
            </a:r>
            <a:endParaRPr lang="zh-CN" altLang="en-US" sz="1400" dirty="0"/>
          </a:p>
          <a:p>
            <a:pPr lvl="2">
              <a:buNone/>
            </a:pPr>
            <a:r>
              <a:rPr lang="en-US" altLang="zh-CN" sz="1400"/>
              <a:t>a</a:t>
            </a:r>
            <a:r>
              <a:rPr lang="zh-CN" altLang="en-US" sz="1400" dirty="0"/>
              <a:t>）确定报警系统及程序；</a:t>
            </a:r>
            <a:endParaRPr lang="zh-CN" altLang="en-US" sz="1400" dirty="0"/>
          </a:p>
          <a:p>
            <a:pPr lvl="2">
              <a:buNone/>
            </a:pPr>
            <a:r>
              <a:rPr lang="en-US" altLang="zh-CN" sz="1400"/>
              <a:t>b</a:t>
            </a:r>
            <a:r>
              <a:rPr lang="zh-CN" altLang="en-US" sz="1400" dirty="0"/>
              <a:t>）确定现场报警方式，如电话、警报器等；</a:t>
            </a:r>
            <a:endParaRPr lang="zh-CN" altLang="en-US" sz="1400" dirty="0"/>
          </a:p>
          <a:p>
            <a:pPr lvl="2">
              <a:buNone/>
            </a:pPr>
            <a:r>
              <a:rPr lang="en-US" altLang="zh-CN" sz="1400"/>
              <a:t>c</a:t>
            </a:r>
            <a:r>
              <a:rPr lang="zh-CN" altLang="en-US" sz="1400" dirty="0"/>
              <a:t>）确定</a:t>
            </a:r>
            <a:r>
              <a:rPr lang="en-US" altLang="zh-CN" sz="1400"/>
              <a:t>24</a:t>
            </a:r>
            <a:r>
              <a:rPr lang="zh-CN" altLang="en-US" sz="1400" dirty="0"/>
              <a:t>小时与相关部门的通讯、联络方式；</a:t>
            </a:r>
            <a:endParaRPr lang="zh-CN" altLang="en-US" sz="1400" dirty="0"/>
          </a:p>
          <a:p>
            <a:pPr lvl="2">
              <a:buNone/>
            </a:pPr>
            <a:r>
              <a:rPr lang="en-US" altLang="zh-CN" sz="1400"/>
              <a:t>d</a:t>
            </a:r>
            <a:r>
              <a:rPr lang="zh-CN" altLang="en-US" sz="1400" dirty="0"/>
              <a:t>）明确相互认可的通告、报警形式和内容；</a:t>
            </a:r>
            <a:endParaRPr lang="zh-CN" altLang="en-US" sz="1400" dirty="0"/>
          </a:p>
          <a:p>
            <a:pPr lvl="2">
              <a:buNone/>
            </a:pPr>
            <a:r>
              <a:rPr lang="en-US" altLang="zh-CN" sz="1400"/>
              <a:t>e</a:t>
            </a:r>
            <a:r>
              <a:rPr lang="zh-CN" altLang="en-US" sz="1400" dirty="0"/>
              <a:t>）明确应急反应人员向外求援的方式。</a:t>
            </a:r>
            <a:endParaRPr lang="zh-CN" alt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63170" name="标题 263169"/>
          <p:cNvSpPr>
            <a:spLocks noGrp="1"/>
          </p:cNvSpPr>
          <p:nvPr>
            <p:ph type="title"/>
          </p:nvPr>
        </p:nvSpPr>
        <p:spPr>
          <a:ln/>
        </p:spPr>
        <p:txBody>
          <a:bodyPr lIns="92075" tIns="46038" rIns="92075" bIns="46038"/>
          <a:p>
            <a:r>
              <a:rPr lang="zh-CN" altLang="en-US" dirty="0"/>
              <a:t>专项应急预案</a:t>
            </a:r>
            <a:endParaRPr lang="zh-CN" altLang="en-US"/>
          </a:p>
        </p:txBody>
      </p:sp>
      <p:sp>
        <p:nvSpPr>
          <p:cNvPr id="263171" name="文本占位符 263170"/>
          <p:cNvSpPr>
            <a:spLocks noGrp="1"/>
          </p:cNvSpPr>
          <p:nvPr>
            <p:ph type="body" idx="1"/>
          </p:nvPr>
        </p:nvSpPr>
        <p:spPr>
          <a:ln/>
        </p:spPr>
        <p:txBody>
          <a:bodyPr lIns="92075" tIns="46038" rIns="92075" bIns="46038"/>
          <a:p>
            <a:r>
              <a:rPr lang="zh-CN" altLang="en-US" sz="1800" dirty="0"/>
              <a:t>应急处置</a:t>
            </a:r>
            <a:endParaRPr lang="zh-CN" altLang="en-US" sz="1800" dirty="0"/>
          </a:p>
          <a:p>
            <a:pPr lvl="1"/>
            <a:r>
              <a:rPr lang="zh-CN" altLang="en-US" sz="1600" dirty="0"/>
              <a:t>响应分级</a:t>
            </a:r>
            <a:endParaRPr lang="zh-CN" altLang="en-US" sz="1600" dirty="0"/>
          </a:p>
          <a:p>
            <a:pPr lvl="2"/>
            <a:r>
              <a:rPr lang="zh-CN" altLang="en-US" sz="1400" dirty="0"/>
              <a:t>针对事故危害程度、影响范围和单位控制事态的能力，将事故分为不同的等级。按照分级负责的原则，明确应急响应级别。</a:t>
            </a:r>
            <a:endParaRPr lang="zh-CN" altLang="en-US" sz="1400" dirty="0"/>
          </a:p>
          <a:p>
            <a:pPr lvl="1"/>
            <a:r>
              <a:rPr lang="zh-CN" altLang="en-US" sz="1600" dirty="0"/>
              <a:t>响应程序</a:t>
            </a:r>
            <a:endParaRPr lang="zh-CN" altLang="en-US" sz="1600" dirty="0"/>
          </a:p>
          <a:p>
            <a:pPr lvl="2"/>
            <a:r>
              <a:rPr lang="zh-CN" altLang="en-US" sz="1400" dirty="0"/>
              <a:t>根据事故的大小和发展态势，明确应急指挥、应急行动、资源调配、应急避险、扩大应急等响应程序。</a:t>
            </a:r>
            <a:endParaRPr lang="zh-CN" altLang="en-US" sz="1400" dirty="0"/>
          </a:p>
          <a:p>
            <a:pPr lvl="1"/>
            <a:r>
              <a:rPr lang="zh-CN" altLang="en-US" sz="1600" dirty="0"/>
              <a:t>处置措施</a:t>
            </a:r>
            <a:endParaRPr lang="zh-CN" altLang="en-US" sz="1600" dirty="0"/>
          </a:p>
          <a:p>
            <a:pPr lvl="2"/>
            <a:r>
              <a:rPr lang="zh-CN" altLang="en-US" sz="1400" dirty="0"/>
              <a:t>针对本单位事故类别和可能发生的事故特点、危险性，制定的应急处置措施（如：火灾、泄漏等事故应急处置措施）。</a:t>
            </a:r>
            <a:endParaRPr lang="zh-CN" altLang="en-US" sz="1400" dirty="0"/>
          </a:p>
          <a:p>
            <a:pPr>
              <a:buSzTx/>
              <a:buFontTx/>
              <a:buChar char="•"/>
            </a:pPr>
            <a:endParaRPr lang="zh-CN" altLang="en-US" sz="1400" dirty="0"/>
          </a:p>
          <a:p>
            <a:pPr>
              <a:buSzTx/>
              <a:buFontTx/>
              <a:buChar char="•"/>
            </a:pP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66242" name="标题 266241"/>
          <p:cNvSpPr>
            <a:spLocks noGrp="1"/>
          </p:cNvSpPr>
          <p:nvPr>
            <p:ph type="title"/>
          </p:nvPr>
        </p:nvSpPr>
        <p:spPr>
          <a:ln/>
        </p:spPr>
        <p:txBody>
          <a:bodyPr lIns="92075" tIns="46038" rIns="92075" bIns="46038"/>
          <a:p>
            <a:r>
              <a:rPr lang="zh-CN" altLang="en-US" dirty="0"/>
              <a:t>注意事项</a:t>
            </a:r>
            <a:endParaRPr lang="zh-CN" altLang="en-US" dirty="0"/>
          </a:p>
        </p:txBody>
      </p:sp>
      <p:sp>
        <p:nvSpPr>
          <p:cNvPr id="266243" name="文本占位符 266242"/>
          <p:cNvSpPr>
            <a:spLocks noGrp="1"/>
          </p:cNvSpPr>
          <p:nvPr>
            <p:ph type="body" idx="1"/>
          </p:nvPr>
        </p:nvSpPr>
        <p:spPr>
          <a:ln/>
        </p:spPr>
        <p:txBody>
          <a:bodyPr lIns="92075" tIns="46038" rIns="92075" bIns="46038"/>
          <a:p>
            <a:r>
              <a:rPr lang="zh-CN" altLang="en-US" sz="1800" dirty="0"/>
              <a:t>佩戴个人防护器具方面的注意事项；</a:t>
            </a:r>
            <a:endParaRPr lang="zh-CN" altLang="en-US" sz="1800" dirty="0"/>
          </a:p>
          <a:p>
            <a:r>
              <a:rPr lang="zh-CN" altLang="en-US" sz="1800" dirty="0"/>
              <a:t>使用抢险救援器材方面的注意事项；</a:t>
            </a:r>
            <a:endParaRPr lang="zh-CN" altLang="en-US" sz="1800" dirty="0"/>
          </a:p>
          <a:p>
            <a:r>
              <a:rPr lang="zh-CN" altLang="en-US" sz="1800" dirty="0"/>
              <a:t>采取救援对策或措施方面的注意事项；</a:t>
            </a:r>
            <a:endParaRPr lang="zh-CN" altLang="en-US" sz="1800" dirty="0"/>
          </a:p>
          <a:p>
            <a:r>
              <a:rPr lang="zh-CN" altLang="en-US" sz="1800" dirty="0"/>
              <a:t>现场自救和互救注意事项；</a:t>
            </a:r>
            <a:endParaRPr lang="zh-CN" altLang="en-US" sz="1800" dirty="0"/>
          </a:p>
          <a:p>
            <a:r>
              <a:rPr lang="zh-CN" altLang="en-US" sz="1800" dirty="0"/>
              <a:t>现场应急处置能力确认和人员安全防护等事项；</a:t>
            </a:r>
            <a:endParaRPr lang="zh-CN" altLang="en-US" sz="1800" dirty="0"/>
          </a:p>
          <a:p>
            <a:r>
              <a:rPr lang="zh-CN" altLang="en-US" sz="1800" dirty="0"/>
              <a:t>应急救援结束后的注意事项；</a:t>
            </a:r>
            <a:endParaRPr lang="zh-CN" altLang="en-US" sz="1800" dirty="0"/>
          </a:p>
          <a:p>
            <a:r>
              <a:rPr lang="zh-CN" altLang="en-US" sz="1800" dirty="0"/>
              <a:t>其他需要特别警示的事项。</a:t>
            </a:r>
            <a:endParaRPr lang="zh-CN" altLang="en-US" sz="1800" dirty="0"/>
          </a:p>
          <a:p>
            <a:endParaRPr lang="zh-CN" alt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29378" name="标题 229377"/>
          <p:cNvSpPr>
            <a:spLocks noGrp="1"/>
          </p:cNvSpPr>
          <p:nvPr>
            <p:ph type="title"/>
          </p:nvPr>
        </p:nvSpPr>
        <p:spPr>
          <a:ln/>
        </p:spPr>
        <p:txBody>
          <a:bodyPr lIns="92075" tIns="46038" rIns="92075" bIns="46038"/>
          <a:p>
            <a:r>
              <a:rPr lang="zh-CN" altLang="en-US" dirty="0"/>
              <a:t>参考资料</a:t>
            </a:r>
            <a:endParaRPr lang="zh-CN" altLang="en-US"/>
          </a:p>
        </p:txBody>
      </p:sp>
      <p:sp>
        <p:nvSpPr>
          <p:cNvPr id="229379" name="文本占位符 229378"/>
          <p:cNvSpPr>
            <a:spLocks noGrp="1"/>
          </p:cNvSpPr>
          <p:nvPr>
            <p:ph type="body" idx="1"/>
          </p:nvPr>
        </p:nvSpPr>
        <p:spPr>
          <a:ln/>
        </p:spPr>
        <p:txBody>
          <a:bodyPr lIns="92075" tIns="46038" rIns="92075" bIns="46038"/>
          <a:p>
            <a:r>
              <a:rPr lang="zh-CN" altLang="en-US" dirty="0"/>
              <a:t>预案类</a:t>
            </a:r>
            <a:endParaRPr lang="zh-CN" altLang="en-US"/>
          </a:p>
          <a:p>
            <a:pPr lvl="1"/>
            <a:r>
              <a:rPr lang="zh-CN" altLang="en-US" dirty="0"/>
              <a:t>国家突发公共事件总体预案</a:t>
            </a:r>
            <a:endParaRPr lang="zh-CN" altLang="en-US"/>
          </a:p>
          <a:p>
            <a:pPr lvl="1"/>
            <a:r>
              <a:rPr lang="zh-CN" altLang="en-US" dirty="0"/>
              <a:t>国家安全生产事故应急预案</a:t>
            </a:r>
            <a:endParaRPr lang="zh-CN" altLang="en-US" dirty="0"/>
          </a:p>
          <a:p>
            <a:pPr lvl="1"/>
            <a:r>
              <a:rPr lang="zh-CN" altLang="en-US" dirty="0"/>
              <a:t>生产安全事故应急预案管理办法</a:t>
            </a:r>
            <a:endParaRPr lang="zh-CN" altLang="en-US" dirty="0"/>
          </a:p>
          <a:p>
            <a:pPr lvl="1"/>
            <a:r>
              <a:rPr lang="zh-CN" altLang="en-US" dirty="0"/>
              <a:t>国家自然灾害救助应急预案</a:t>
            </a:r>
            <a:endParaRPr lang="zh-CN" altLang="en-US"/>
          </a:p>
          <a:p>
            <a:pPr lvl="1"/>
            <a:r>
              <a:rPr lang="zh-CN" altLang="en-US" dirty="0"/>
              <a:t>上海市灾害事故紧急处置总体预案 </a:t>
            </a:r>
            <a:endParaRPr lang="zh-CN" altLang="en-US" dirty="0"/>
          </a:p>
          <a:p>
            <a:pPr lvl="1">
              <a:buNone/>
            </a:pPr>
            <a:endParaRPr lang="zh-CN" altLang="en-US"/>
          </a:p>
          <a:p>
            <a:r>
              <a:rPr lang="zh-CN" altLang="en-US" dirty="0"/>
              <a:t>行业标准</a:t>
            </a:r>
            <a:endParaRPr lang="zh-CN" altLang="en-US" dirty="0"/>
          </a:p>
          <a:p>
            <a:pPr lvl="1"/>
            <a:r>
              <a:rPr lang="zh-CN" altLang="en-US" dirty="0"/>
              <a:t>生产经营单位安全生产事故应急预案编制导则</a:t>
            </a:r>
            <a:endParaRPr lang="zh-CN" altLang="en-US" dirty="0"/>
          </a:p>
          <a:p>
            <a:r>
              <a:rPr lang="zh-CN" altLang="en-US" dirty="0"/>
              <a:t>网站</a:t>
            </a:r>
            <a:endParaRPr lang="zh-CN" altLang="en-US" dirty="0"/>
          </a:p>
          <a:p>
            <a:pPr lvl="1"/>
            <a:r>
              <a:rPr lang="en-US" altLang="zh-CN">
                <a:hlinkClick r:id="rId1"/>
              </a:rPr>
              <a:t>http://www.emc.gov.cn/yagl/yjglyagl.htm</a:t>
            </a:r>
            <a:endParaRPr lang="en-US" altLang="zh-CN"/>
          </a:p>
          <a:p>
            <a:pPr lvl="1">
              <a:buNone/>
            </a:pPr>
            <a:r>
              <a:rPr lang="en-US" altLang="zh-CN"/>
              <a:t>    </a:t>
            </a:r>
            <a:r>
              <a:rPr lang="zh-CN" altLang="en-US" dirty="0"/>
              <a:t>国家安全生产应急救援指挥中心</a:t>
            </a:r>
            <a:endParaRPr lang="zh-CN" altLang="en-US"/>
          </a:p>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9813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3740" y="3968750"/>
            <a:ext cx="30353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784215" y="4231005"/>
            <a:ext cx="10871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384651" y="4076882"/>
            <a:ext cx="3015037" cy="88519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70021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120" y="4907915"/>
            <a:ext cx="864235"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70338" name="标题 270337"/>
          <p:cNvSpPr>
            <a:spLocks noGrp="1"/>
          </p:cNvSpPr>
          <p:nvPr>
            <p:ph type="title"/>
          </p:nvPr>
        </p:nvSpPr>
        <p:spPr>
          <a:ln/>
        </p:spPr>
        <p:txBody>
          <a:bodyPr lIns="92075" tIns="46038" rIns="92075" bIns="46038"/>
          <a:p>
            <a:endParaRPr dirty="0"/>
          </a:p>
        </p:txBody>
      </p:sp>
      <p:sp>
        <p:nvSpPr>
          <p:cNvPr id="270339" name="文本占位符 270338"/>
          <p:cNvSpPr>
            <a:spLocks noGrp="1"/>
          </p:cNvSpPr>
          <p:nvPr>
            <p:ph type="body" idx="1"/>
          </p:nvPr>
        </p:nvSpPr>
        <p:spPr>
          <a:ln/>
        </p:spPr>
        <p:txBody>
          <a:bodyPr lIns="92075" tIns="46038" rIns="92075" bIns="46038"/>
          <a:p>
            <a:pPr>
              <a:buNone/>
            </a:pPr>
            <a:endParaRPr lang="en-US" altLang="zh-CN" sz="3600" dirty="0"/>
          </a:p>
          <a:p>
            <a:pPr>
              <a:buNone/>
            </a:pPr>
            <a:endParaRPr lang="en-US" altLang="zh-CN" sz="3600" dirty="0"/>
          </a:p>
          <a:p>
            <a:pPr>
              <a:buNone/>
            </a:pPr>
            <a:endParaRPr lang="en-US" altLang="zh-CN" sz="3600" dirty="0"/>
          </a:p>
          <a:p>
            <a:pPr algn="ctr">
              <a:buNone/>
            </a:pPr>
            <a:r>
              <a:rPr lang="zh-CN" altLang="en-US" sz="3600" dirty="0"/>
              <a:t>应急预案基础知识</a:t>
            </a:r>
            <a:endParaRPr lang="zh-CN" altLang="en-US"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3474" name="标题 233473"/>
          <p:cNvSpPr>
            <a:spLocks noGrp="1"/>
          </p:cNvSpPr>
          <p:nvPr>
            <p:ph type="title"/>
          </p:nvPr>
        </p:nvSpPr>
        <p:spPr>
          <a:ln/>
        </p:spPr>
        <p:txBody>
          <a:bodyPr lIns="92075" tIns="46038" rIns="92075" bIns="46038"/>
          <a:p>
            <a:r>
              <a:rPr lang="zh-CN" altLang="en-US" dirty="0"/>
              <a:t>事故理论</a:t>
            </a:r>
            <a:endParaRPr lang="zh-CN" altLang="en-US"/>
          </a:p>
        </p:txBody>
      </p:sp>
      <p:sp>
        <p:nvSpPr>
          <p:cNvPr id="233476" name="正五边形 233475"/>
          <p:cNvSpPr/>
          <p:nvPr/>
        </p:nvSpPr>
        <p:spPr>
          <a:xfrm>
            <a:off x="3825875" y="2608263"/>
            <a:ext cx="1598613" cy="1647825"/>
          </a:xfrm>
          <a:prstGeom prst="pentagon">
            <a:avLst/>
          </a:prstGeom>
          <a:solidFill>
            <a:schemeClr val="tx2"/>
          </a:solidFill>
          <a:ln w="6350">
            <a:noFill/>
          </a:ln>
        </p:spPr>
        <p:txBody>
          <a:bodyPr/>
          <a:p>
            <a:endParaRPr lang="zh-CN" altLang="en-US"/>
          </a:p>
        </p:txBody>
      </p:sp>
      <p:sp>
        <p:nvSpPr>
          <p:cNvPr id="233477" name="矩形 233476"/>
          <p:cNvSpPr/>
          <p:nvPr/>
        </p:nvSpPr>
        <p:spPr>
          <a:xfrm>
            <a:off x="5775325" y="4264025"/>
            <a:ext cx="2735263" cy="320675"/>
          </a:xfrm>
          <a:prstGeom prst="rect">
            <a:avLst/>
          </a:prstGeom>
          <a:noFill/>
          <a:ln w="6350">
            <a:noFill/>
          </a:ln>
        </p:spPr>
        <p:txBody>
          <a:bodyPr lIns="0" tIns="0" rIns="0" bIns="0" anchor="b" anchorCtr="0">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defTabSz="330200">
              <a:buNone/>
              <a:tabLst>
                <a:tab pos="8521700" algn="r"/>
              </a:tabLst>
            </a:pPr>
            <a:r>
              <a:rPr lang="zh-CN" altLang="en-US" sz="2100" b="0" dirty="0">
                <a:solidFill>
                  <a:srgbClr val="614331"/>
                </a:solidFill>
              </a:rPr>
              <a:t>环：环境不良</a:t>
            </a:r>
            <a:endParaRPr lang="zh-CN" altLang="en-US" sz="2100" b="0">
              <a:solidFill>
                <a:srgbClr val="614331"/>
              </a:solidFill>
            </a:endParaRPr>
          </a:p>
        </p:txBody>
      </p:sp>
      <p:sp>
        <p:nvSpPr>
          <p:cNvPr id="233478" name="矩形 233477"/>
          <p:cNvSpPr/>
          <p:nvPr/>
        </p:nvSpPr>
        <p:spPr>
          <a:xfrm>
            <a:off x="5775325" y="2732088"/>
            <a:ext cx="2735263" cy="320675"/>
          </a:xfrm>
          <a:prstGeom prst="rect">
            <a:avLst/>
          </a:prstGeom>
          <a:noFill/>
          <a:ln w="6350">
            <a:noFill/>
          </a:ln>
        </p:spPr>
        <p:txBody>
          <a:bodyPr lIns="0" tIns="0" rIns="0" bIns="0" anchor="b" anchorCtr="0">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defTabSz="330200">
              <a:buNone/>
              <a:tabLst>
                <a:tab pos="8521700" algn="r"/>
              </a:tabLst>
            </a:pPr>
            <a:r>
              <a:rPr lang="zh-CN" altLang="en-US" sz="2100" b="0" dirty="0">
                <a:solidFill>
                  <a:srgbClr val="614331"/>
                </a:solidFill>
              </a:rPr>
              <a:t>法：管理缺陷</a:t>
            </a:r>
            <a:endParaRPr lang="zh-CN" altLang="en-US" sz="2100" b="0">
              <a:solidFill>
                <a:srgbClr val="614331"/>
              </a:solidFill>
            </a:endParaRPr>
          </a:p>
        </p:txBody>
      </p:sp>
      <p:sp>
        <p:nvSpPr>
          <p:cNvPr id="233479" name="矩形 233478"/>
          <p:cNvSpPr/>
          <p:nvPr/>
        </p:nvSpPr>
        <p:spPr>
          <a:xfrm>
            <a:off x="822325" y="4264025"/>
            <a:ext cx="2954338" cy="320675"/>
          </a:xfrm>
          <a:prstGeom prst="rect">
            <a:avLst/>
          </a:prstGeom>
          <a:noFill/>
          <a:ln w="6350">
            <a:noFill/>
          </a:ln>
        </p:spPr>
        <p:txBody>
          <a:bodyPr lIns="0" tIns="0" rIns="0" bIns="0" anchor="b" anchorCtr="0">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defTabSz="330200">
              <a:buNone/>
              <a:tabLst>
                <a:tab pos="8521700" algn="r"/>
              </a:tabLst>
            </a:pPr>
            <a:r>
              <a:rPr lang="zh-CN" altLang="en-US" sz="2100" b="0" dirty="0">
                <a:solidFill>
                  <a:srgbClr val="614331"/>
                </a:solidFill>
              </a:rPr>
              <a:t>物：物料的异常状态</a:t>
            </a:r>
            <a:endParaRPr lang="zh-CN" altLang="en-US" sz="2100" b="0">
              <a:solidFill>
                <a:srgbClr val="614331"/>
              </a:solidFill>
            </a:endParaRPr>
          </a:p>
        </p:txBody>
      </p:sp>
      <p:sp>
        <p:nvSpPr>
          <p:cNvPr id="233480" name="矩形 233479"/>
          <p:cNvSpPr/>
          <p:nvPr/>
        </p:nvSpPr>
        <p:spPr>
          <a:xfrm>
            <a:off x="762000" y="2732088"/>
            <a:ext cx="2955925" cy="320675"/>
          </a:xfrm>
          <a:prstGeom prst="rect">
            <a:avLst/>
          </a:prstGeom>
          <a:noFill/>
          <a:ln w="6350">
            <a:noFill/>
          </a:ln>
        </p:spPr>
        <p:txBody>
          <a:bodyPr lIns="0" tIns="0" rIns="0" bIns="0" anchor="b" anchorCtr="0">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defTabSz="330200">
              <a:buNone/>
              <a:tabLst>
                <a:tab pos="8521700" algn="r"/>
              </a:tabLst>
            </a:pPr>
            <a:r>
              <a:rPr lang="zh-CN" altLang="en-US" sz="2100" b="0" dirty="0">
                <a:solidFill>
                  <a:srgbClr val="614331"/>
                </a:solidFill>
              </a:rPr>
              <a:t>机：机器的不安全状态</a:t>
            </a:r>
            <a:endParaRPr lang="zh-CN" altLang="en-US" sz="2100" b="0">
              <a:solidFill>
                <a:srgbClr val="614331"/>
              </a:solidFill>
            </a:endParaRPr>
          </a:p>
        </p:txBody>
      </p:sp>
      <p:sp>
        <p:nvSpPr>
          <p:cNvPr id="233481" name="矩形 233480"/>
          <p:cNvSpPr/>
          <p:nvPr/>
        </p:nvSpPr>
        <p:spPr>
          <a:xfrm>
            <a:off x="3952875" y="3373438"/>
            <a:ext cx="1346200" cy="320675"/>
          </a:xfrm>
          <a:prstGeom prst="rect">
            <a:avLst/>
          </a:prstGeom>
          <a:noFill/>
          <a:ln w="6350">
            <a:noFill/>
          </a:ln>
        </p:spPr>
        <p:txBody>
          <a:bodyPr lIns="0" tIns="0" rIns="0" bIns="0" anchor="ctr" anchorCtr="0">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algn="ctr" defTabSz="330200">
              <a:buNone/>
              <a:tabLst>
                <a:tab pos="8521700" algn="r"/>
              </a:tabLst>
            </a:pPr>
            <a:r>
              <a:rPr lang="zh-CN" altLang="en-US" sz="2100" b="1" dirty="0">
                <a:solidFill>
                  <a:schemeClr val="tx1"/>
                </a:solidFill>
              </a:rPr>
              <a:t>现场管理</a:t>
            </a:r>
            <a:endParaRPr lang="zh-CN" altLang="en-US" sz="2100" b="1">
              <a:solidFill>
                <a:schemeClr val="tx1"/>
              </a:solidFill>
            </a:endParaRPr>
          </a:p>
        </p:txBody>
      </p:sp>
      <p:sp>
        <p:nvSpPr>
          <p:cNvPr id="233482" name="任意多边形 233481"/>
          <p:cNvSpPr/>
          <p:nvPr/>
        </p:nvSpPr>
        <p:spPr>
          <a:xfrm>
            <a:off x="720725" y="3141663"/>
            <a:ext cx="3087688" cy="95250"/>
          </a:xfrm>
          <a:custGeom>
            <a:avLst/>
            <a:gdLst/>
            <a:ahLst/>
            <a:cxnLst/>
            <a:pathLst>
              <a:path w="1961" h="55">
                <a:moveTo>
                  <a:pt x="1961" y="55"/>
                </a:moveTo>
                <a:lnTo>
                  <a:pt x="1733" y="0"/>
                </a:lnTo>
                <a:lnTo>
                  <a:pt x="0" y="1"/>
                </a:lnTo>
              </a:path>
            </a:pathLst>
          </a:custGeom>
          <a:noFill/>
          <a:ln w="22225" cap="flat" cmpd="sng">
            <a:solidFill>
              <a:schemeClr val="tx2">
                <a:alpha val="100000"/>
              </a:schemeClr>
            </a:solidFill>
            <a:prstDash val="solid"/>
            <a:headEnd type="triangle" w="med" len="lg"/>
            <a:tailEnd type="none" w="med" len="med"/>
          </a:ln>
        </p:spPr>
        <p:txBody>
          <a:bodyPr/>
          <a:p>
            <a:endParaRPr lang="zh-CN" altLang="en-US"/>
          </a:p>
        </p:txBody>
      </p:sp>
      <p:sp>
        <p:nvSpPr>
          <p:cNvPr id="233483" name="任意多边形 233482"/>
          <p:cNvSpPr/>
          <p:nvPr/>
        </p:nvSpPr>
        <p:spPr>
          <a:xfrm>
            <a:off x="728663" y="4259263"/>
            <a:ext cx="3395662" cy="412750"/>
          </a:xfrm>
          <a:custGeom>
            <a:avLst/>
            <a:gdLst/>
            <a:ahLst/>
            <a:cxnLst/>
            <a:pathLst>
              <a:path w="2156" h="242">
                <a:moveTo>
                  <a:pt x="2156" y="0"/>
                </a:moveTo>
                <a:lnTo>
                  <a:pt x="2018" y="242"/>
                </a:lnTo>
                <a:lnTo>
                  <a:pt x="0" y="236"/>
                </a:lnTo>
              </a:path>
            </a:pathLst>
          </a:custGeom>
          <a:noFill/>
          <a:ln w="22225" cap="flat" cmpd="sng">
            <a:solidFill>
              <a:schemeClr val="tx2">
                <a:alpha val="100000"/>
              </a:schemeClr>
            </a:solidFill>
            <a:prstDash val="solid"/>
            <a:headEnd type="triangle" w="med" len="lg"/>
            <a:tailEnd type="none" w="med" len="med"/>
          </a:ln>
        </p:spPr>
        <p:txBody>
          <a:bodyPr/>
          <a:p>
            <a:endParaRPr lang="zh-CN" altLang="en-US"/>
          </a:p>
        </p:txBody>
      </p:sp>
      <p:sp>
        <p:nvSpPr>
          <p:cNvPr id="233484" name="任意多边形 233483"/>
          <p:cNvSpPr/>
          <p:nvPr/>
        </p:nvSpPr>
        <p:spPr>
          <a:xfrm flipH="1">
            <a:off x="5438775" y="3141663"/>
            <a:ext cx="3087688" cy="95250"/>
          </a:xfrm>
          <a:custGeom>
            <a:avLst/>
            <a:gdLst/>
            <a:ahLst/>
            <a:cxnLst/>
            <a:pathLst>
              <a:path w="1961" h="55">
                <a:moveTo>
                  <a:pt x="1961" y="55"/>
                </a:moveTo>
                <a:lnTo>
                  <a:pt x="1733" y="0"/>
                </a:lnTo>
                <a:lnTo>
                  <a:pt x="0" y="1"/>
                </a:lnTo>
              </a:path>
            </a:pathLst>
          </a:custGeom>
          <a:noFill/>
          <a:ln w="22225" cap="flat" cmpd="sng">
            <a:solidFill>
              <a:schemeClr val="tx2">
                <a:alpha val="100000"/>
              </a:schemeClr>
            </a:solidFill>
            <a:prstDash val="solid"/>
            <a:headEnd type="triangle" w="med" len="lg"/>
            <a:tailEnd type="none" w="med" len="med"/>
          </a:ln>
        </p:spPr>
        <p:txBody>
          <a:bodyPr/>
          <a:p>
            <a:endParaRPr lang="zh-CN" altLang="en-US"/>
          </a:p>
        </p:txBody>
      </p:sp>
      <p:sp>
        <p:nvSpPr>
          <p:cNvPr id="233485" name="任意多边形 233484"/>
          <p:cNvSpPr/>
          <p:nvPr/>
        </p:nvSpPr>
        <p:spPr>
          <a:xfrm flipH="1">
            <a:off x="5110163" y="4259263"/>
            <a:ext cx="3395662" cy="412750"/>
          </a:xfrm>
          <a:custGeom>
            <a:avLst/>
            <a:gdLst/>
            <a:ahLst/>
            <a:cxnLst/>
            <a:pathLst>
              <a:path w="2156" h="242">
                <a:moveTo>
                  <a:pt x="2156" y="0"/>
                </a:moveTo>
                <a:lnTo>
                  <a:pt x="2018" y="242"/>
                </a:lnTo>
                <a:lnTo>
                  <a:pt x="0" y="236"/>
                </a:lnTo>
              </a:path>
            </a:pathLst>
          </a:custGeom>
          <a:noFill/>
          <a:ln w="22225" cap="flat" cmpd="sng">
            <a:solidFill>
              <a:schemeClr val="tx2">
                <a:alpha val="100000"/>
              </a:schemeClr>
            </a:solidFill>
            <a:prstDash val="solid"/>
            <a:headEnd type="triangle" w="med" len="lg"/>
            <a:tailEnd type="none" w="med" len="med"/>
          </a:ln>
        </p:spPr>
        <p:txBody>
          <a:bodyPr/>
          <a:p>
            <a:endParaRPr lang="zh-CN" altLang="en-US"/>
          </a:p>
        </p:txBody>
      </p:sp>
      <p:sp>
        <p:nvSpPr>
          <p:cNvPr id="233486" name="矩形 233485"/>
          <p:cNvSpPr/>
          <p:nvPr/>
        </p:nvSpPr>
        <p:spPr>
          <a:xfrm>
            <a:off x="3098800" y="1776413"/>
            <a:ext cx="2955925" cy="320675"/>
          </a:xfrm>
          <a:prstGeom prst="rect">
            <a:avLst/>
          </a:prstGeom>
          <a:noFill/>
          <a:ln w="6350">
            <a:noFill/>
          </a:ln>
        </p:spPr>
        <p:txBody>
          <a:bodyPr lIns="0" tIns="0" rIns="0" bIns="0" anchor="b" anchorCtr="0">
            <a:spAutoFit/>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u="none" kern="1200" baseline="0">
                <a:solidFill>
                  <a:schemeClr val="bg2"/>
                </a:solidFill>
                <a:latin typeface="Arial" panose="020B0604020202020204" pitchFamily="34" charset="0"/>
                <a:ea typeface="宋体" panose="02010600030101010101" pitchFamily="2" charset="-122"/>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Arial" panose="020B0604020202020204" pitchFamily="34" charset="0"/>
                <a:ea typeface="宋体" panose="02010600030101010101" pitchFamily="2" charset="-122"/>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Arial" panose="020B0604020202020204" pitchFamily="34" charset="0"/>
                <a:ea typeface="宋体" panose="02010600030101010101" pitchFamily="2" charset="-122"/>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Arial" panose="020B0604020202020204" pitchFamily="34" charset="0"/>
                <a:ea typeface="宋体" panose="02010600030101010101" pitchFamily="2" charset="-122"/>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Arial" panose="020B0604020202020204" pitchFamily="34" charset="0"/>
                <a:ea typeface="宋体" panose="02010600030101010101" pitchFamily="2" charset="-122"/>
              </a:defRPr>
            </a:lvl5pPr>
          </a:lstStyle>
          <a:p>
            <a:pPr marL="0" lvl="0" indent="0" defTabSz="330200">
              <a:buNone/>
              <a:tabLst>
                <a:tab pos="8521700" algn="r"/>
              </a:tabLst>
            </a:pPr>
            <a:r>
              <a:rPr lang="zh-CN" altLang="en-US" sz="2100" b="0" dirty="0">
                <a:solidFill>
                  <a:srgbClr val="614331"/>
                </a:solidFill>
              </a:rPr>
              <a:t>人：人的不安全行为</a:t>
            </a:r>
            <a:endParaRPr lang="zh-CN" altLang="en-US" sz="2100" b="0">
              <a:solidFill>
                <a:srgbClr val="614331"/>
              </a:solidFill>
            </a:endParaRPr>
          </a:p>
        </p:txBody>
      </p:sp>
      <p:sp>
        <p:nvSpPr>
          <p:cNvPr id="233487" name="直接连接符 233486"/>
          <p:cNvSpPr/>
          <p:nvPr/>
        </p:nvSpPr>
        <p:spPr>
          <a:xfrm>
            <a:off x="3040063" y="2185988"/>
            <a:ext cx="3144837" cy="0"/>
          </a:xfrm>
          <a:prstGeom prst="line">
            <a:avLst/>
          </a:prstGeom>
          <a:ln w="22225" cap="flat" cmpd="sng">
            <a:solidFill>
              <a:schemeClr val="tx2"/>
            </a:solidFill>
            <a:prstDash val="solid"/>
            <a:headEnd type="none" w="med" len="med"/>
            <a:tailEnd type="none" w="med" len="med"/>
          </a:ln>
        </p:spPr>
      </p:sp>
      <p:sp>
        <p:nvSpPr>
          <p:cNvPr id="233488" name="直接连接符 233487"/>
          <p:cNvSpPr/>
          <p:nvPr/>
        </p:nvSpPr>
        <p:spPr>
          <a:xfrm>
            <a:off x="4624388" y="2205038"/>
            <a:ext cx="0" cy="401637"/>
          </a:xfrm>
          <a:prstGeom prst="line">
            <a:avLst/>
          </a:prstGeom>
          <a:ln w="22225" cap="flat" cmpd="sng">
            <a:solidFill>
              <a:schemeClr val="tx2"/>
            </a:solidFill>
            <a:prstDash val="solid"/>
            <a:headEnd type="none" w="med" len="lg"/>
            <a:tailEnd type="triangle" w="med" len="lg"/>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6546" name="标题 236545"/>
          <p:cNvSpPr>
            <a:spLocks noGrp="1"/>
          </p:cNvSpPr>
          <p:nvPr>
            <p:ph type="title"/>
          </p:nvPr>
        </p:nvSpPr>
        <p:spPr>
          <a:ln/>
        </p:spPr>
        <p:txBody>
          <a:bodyPr lIns="92075" tIns="46038" rIns="92075" bIns="46038"/>
          <a:p>
            <a:r>
              <a:rPr lang="zh-CN" altLang="en-US" dirty="0"/>
              <a:t>防范事故的策略</a:t>
            </a:r>
            <a:endParaRPr lang="zh-CN" altLang="en-US"/>
          </a:p>
        </p:txBody>
      </p:sp>
      <p:grpSp>
        <p:nvGrpSpPr>
          <p:cNvPr id="236548" name="组合 236547"/>
          <p:cNvGrpSpPr/>
          <p:nvPr/>
        </p:nvGrpSpPr>
        <p:grpSpPr>
          <a:xfrm>
            <a:off x="1031875" y="1776413"/>
            <a:ext cx="7485063" cy="4200525"/>
            <a:chOff x="436" y="1207"/>
            <a:chExt cx="5384" cy="2646"/>
          </a:xfrm>
        </p:grpSpPr>
        <p:sp>
          <p:nvSpPr>
            <p:cNvPr id="236549" name="燕尾形 236548"/>
            <p:cNvSpPr/>
            <p:nvPr/>
          </p:nvSpPr>
          <p:spPr>
            <a:xfrm rot="16200000">
              <a:off x="2925" y="-1282"/>
              <a:ext cx="396" cy="5374"/>
            </a:xfrm>
            <a:prstGeom prst="chevron">
              <a:avLst>
                <a:gd name="adj" fmla="val 100000"/>
              </a:avLst>
            </a:prstGeom>
            <a:solidFill>
              <a:schemeClr val="hlink"/>
            </a:solidFill>
            <a:ln w="22225" cap="flat" cmpd="sng">
              <a:solidFill>
                <a:srgbClr val="895F46"/>
              </a:solidFill>
              <a:prstDash val="solid"/>
              <a:miter/>
              <a:headEnd type="none" w="med" len="med"/>
              <a:tailEnd type="none" w="med" len="med"/>
            </a:ln>
          </p:spPr>
          <p:txBody>
            <a:bodyPr/>
            <a:p>
              <a:endParaRPr lang="zh-CN" altLang="en-US"/>
            </a:p>
          </p:txBody>
        </p:sp>
        <p:grpSp>
          <p:nvGrpSpPr>
            <p:cNvPr id="236550" name="组合 236549"/>
            <p:cNvGrpSpPr/>
            <p:nvPr/>
          </p:nvGrpSpPr>
          <p:grpSpPr>
            <a:xfrm>
              <a:off x="746" y="1644"/>
              <a:ext cx="4766" cy="70"/>
              <a:chOff x="714" y="1710"/>
              <a:chExt cx="4830" cy="69"/>
            </a:xfrm>
          </p:grpSpPr>
          <p:sp>
            <p:nvSpPr>
              <p:cNvPr id="236551" name="直接连接符 236550"/>
              <p:cNvSpPr/>
              <p:nvPr/>
            </p:nvSpPr>
            <p:spPr>
              <a:xfrm>
                <a:off x="714" y="1710"/>
                <a:ext cx="4830" cy="0"/>
              </a:xfrm>
              <a:prstGeom prst="line">
                <a:avLst/>
              </a:prstGeom>
              <a:ln w="22225" cap="flat" cmpd="sng">
                <a:solidFill>
                  <a:srgbClr val="895F46"/>
                </a:solidFill>
                <a:prstDash val="solid"/>
                <a:headEnd type="none" w="med" len="med"/>
                <a:tailEnd type="none" w="med" len="med"/>
              </a:ln>
            </p:spPr>
          </p:sp>
          <p:sp>
            <p:nvSpPr>
              <p:cNvPr id="236552" name="直接连接符 236551"/>
              <p:cNvSpPr/>
              <p:nvPr/>
            </p:nvSpPr>
            <p:spPr>
              <a:xfrm>
                <a:off x="714" y="1779"/>
                <a:ext cx="4830" cy="0"/>
              </a:xfrm>
              <a:prstGeom prst="line">
                <a:avLst/>
              </a:prstGeom>
              <a:ln w="22225" cap="flat" cmpd="sng">
                <a:solidFill>
                  <a:srgbClr val="895F46"/>
                </a:solidFill>
                <a:prstDash val="solid"/>
                <a:headEnd type="none" w="med" len="med"/>
                <a:tailEnd type="none" w="med" len="med"/>
              </a:ln>
            </p:spPr>
          </p:sp>
        </p:grpSp>
        <p:grpSp>
          <p:nvGrpSpPr>
            <p:cNvPr id="236553" name="组合 236552"/>
            <p:cNvGrpSpPr/>
            <p:nvPr/>
          </p:nvGrpSpPr>
          <p:grpSpPr>
            <a:xfrm>
              <a:off x="438" y="1792"/>
              <a:ext cx="5382" cy="2061"/>
              <a:chOff x="438" y="1792"/>
              <a:chExt cx="5382" cy="2061"/>
            </a:xfrm>
          </p:grpSpPr>
          <p:sp>
            <p:nvSpPr>
              <p:cNvPr id="236554" name="直接连接符 236553"/>
              <p:cNvSpPr/>
              <p:nvPr/>
            </p:nvSpPr>
            <p:spPr>
              <a:xfrm>
                <a:off x="802" y="3709"/>
                <a:ext cx="4654" cy="0"/>
              </a:xfrm>
              <a:prstGeom prst="line">
                <a:avLst/>
              </a:prstGeom>
              <a:ln w="22225" cap="flat" cmpd="sng">
                <a:solidFill>
                  <a:srgbClr val="895F46"/>
                </a:solidFill>
                <a:prstDash val="solid"/>
                <a:headEnd type="none" w="med" len="med"/>
                <a:tailEnd type="none" w="med" len="med"/>
              </a:ln>
            </p:spPr>
          </p:sp>
          <p:sp>
            <p:nvSpPr>
              <p:cNvPr id="236555" name="直接连接符 236554"/>
              <p:cNvSpPr/>
              <p:nvPr/>
            </p:nvSpPr>
            <p:spPr>
              <a:xfrm>
                <a:off x="626" y="3781"/>
                <a:ext cx="5006" cy="0"/>
              </a:xfrm>
              <a:prstGeom prst="line">
                <a:avLst/>
              </a:prstGeom>
              <a:ln w="22225" cap="flat" cmpd="sng">
                <a:solidFill>
                  <a:srgbClr val="895F46"/>
                </a:solidFill>
                <a:prstDash val="solid"/>
                <a:headEnd type="none" w="med" len="med"/>
                <a:tailEnd type="none" w="med" len="med"/>
              </a:ln>
            </p:spPr>
          </p:sp>
          <p:sp>
            <p:nvSpPr>
              <p:cNvPr id="236556" name="直接连接符 236555"/>
              <p:cNvSpPr/>
              <p:nvPr/>
            </p:nvSpPr>
            <p:spPr>
              <a:xfrm>
                <a:off x="438" y="3853"/>
                <a:ext cx="5382" cy="0"/>
              </a:xfrm>
              <a:prstGeom prst="line">
                <a:avLst/>
              </a:prstGeom>
              <a:ln w="22225" cap="flat" cmpd="sng">
                <a:solidFill>
                  <a:srgbClr val="895F46"/>
                </a:solidFill>
                <a:prstDash val="solid"/>
                <a:headEnd type="none" w="med" len="med"/>
                <a:tailEnd type="none" w="med" len="med"/>
              </a:ln>
            </p:spPr>
          </p:sp>
          <p:grpSp>
            <p:nvGrpSpPr>
              <p:cNvPr id="236557" name="组合 236556"/>
              <p:cNvGrpSpPr/>
              <p:nvPr/>
            </p:nvGrpSpPr>
            <p:grpSpPr>
              <a:xfrm>
                <a:off x="954" y="1792"/>
                <a:ext cx="4368" cy="1845"/>
                <a:chOff x="852" y="1926"/>
                <a:chExt cx="4470" cy="1884"/>
              </a:xfrm>
            </p:grpSpPr>
            <p:sp>
              <p:nvSpPr>
                <p:cNvPr id="236558" name="右中括号 236557"/>
                <p:cNvSpPr/>
                <p:nvPr/>
              </p:nvSpPr>
              <p:spPr>
                <a:xfrm>
                  <a:off x="852" y="1926"/>
                  <a:ext cx="144" cy="1884"/>
                </a:xfrm>
                <a:prstGeom prst="rightBracket">
                  <a:avLst>
                    <a:gd name="adj" fmla="val 0"/>
                  </a:avLst>
                </a:prstGeom>
                <a:noFill/>
                <a:ln w="22225" cap="flat" cmpd="sng">
                  <a:solidFill>
                    <a:srgbClr val="895F46"/>
                  </a:solidFill>
                  <a:prstDash val="solid"/>
                  <a:headEnd type="none" w="med" len="med"/>
                  <a:tailEnd type="none" w="med" len="med"/>
                </a:ln>
              </p:spPr>
              <p:txBody>
                <a:bodyPr/>
                <a:p>
                  <a:endParaRPr lang="zh-CN" altLang="en-US"/>
                </a:p>
              </p:txBody>
            </p:sp>
            <p:sp>
              <p:nvSpPr>
                <p:cNvPr id="236559" name="右中括号 236558"/>
                <p:cNvSpPr/>
                <p:nvPr/>
              </p:nvSpPr>
              <p:spPr>
                <a:xfrm flipH="1">
                  <a:off x="2118" y="1926"/>
                  <a:ext cx="144" cy="1884"/>
                </a:xfrm>
                <a:prstGeom prst="rightBracket">
                  <a:avLst>
                    <a:gd name="adj" fmla="val 0"/>
                  </a:avLst>
                </a:prstGeom>
                <a:noFill/>
                <a:ln w="22225" cap="flat" cmpd="sng">
                  <a:solidFill>
                    <a:srgbClr val="895F46"/>
                  </a:solidFill>
                  <a:prstDash val="solid"/>
                  <a:headEnd type="none" w="med" len="med"/>
                  <a:tailEnd type="none" w="med" len="med"/>
                </a:ln>
              </p:spPr>
              <p:txBody>
                <a:bodyPr/>
                <a:p>
                  <a:endParaRPr lang="zh-CN" altLang="en-US"/>
                </a:p>
              </p:txBody>
            </p:sp>
            <p:sp>
              <p:nvSpPr>
                <p:cNvPr id="236560" name="右中括号 236559"/>
                <p:cNvSpPr/>
                <p:nvPr/>
              </p:nvSpPr>
              <p:spPr>
                <a:xfrm>
                  <a:off x="2382" y="1926"/>
                  <a:ext cx="144" cy="1884"/>
                </a:xfrm>
                <a:prstGeom prst="rightBracket">
                  <a:avLst>
                    <a:gd name="adj" fmla="val 0"/>
                  </a:avLst>
                </a:prstGeom>
                <a:noFill/>
                <a:ln w="22225" cap="flat" cmpd="sng">
                  <a:solidFill>
                    <a:srgbClr val="895F46"/>
                  </a:solidFill>
                  <a:prstDash val="solid"/>
                  <a:headEnd type="none" w="med" len="med"/>
                  <a:tailEnd type="none" w="med" len="med"/>
                </a:ln>
              </p:spPr>
              <p:txBody>
                <a:bodyPr/>
                <a:p>
                  <a:endParaRPr lang="zh-CN" altLang="en-US"/>
                </a:p>
              </p:txBody>
            </p:sp>
            <p:sp>
              <p:nvSpPr>
                <p:cNvPr id="236561" name="右中括号 236560"/>
                <p:cNvSpPr/>
                <p:nvPr/>
              </p:nvSpPr>
              <p:spPr>
                <a:xfrm flipH="1">
                  <a:off x="3648" y="1926"/>
                  <a:ext cx="144" cy="1884"/>
                </a:xfrm>
                <a:prstGeom prst="rightBracket">
                  <a:avLst>
                    <a:gd name="adj" fmla="val 0"/>
                  </a:avLst>
                </a:prstGeom>
                <a:noFill/>
                <a:ln w="22225" cap="flat" cmpd="sng">
                  <a:solidFill>
                    <a:srgbClr val="895F46"/>
                  </a:solidFill>
                  <a:prstDash val="solid"/>
                  <a:headEnd type="none" w="med" len="med"/>
                  <a:tailEnd type="none" w="med" len="med"/>
                </a:ln>
              </p:spPr>
              <p:txBody>
                <a:bodyPr/>
                <a:p>
                  <a:endParaRPr lang="zh-CN" altLang="en-US"/>
                </a:p>
              </p:txBody>
            </p:sp>
            <p:sp>
              <p:nvSpPr>
                <p:cNvPr id="236562" name="右中括号 236561"/>
                <p:cNvSpPr/>
                <p:nvPr/>
              </p:nvSpPr>
              <p:spPr>
                <a:xfrm>
                  <a:off x="3912" y="1926"/>
                  <a:ext cx="144" cy="1884"/>
                </a:xfrm>
                <a:prstGeom prst="rightBracket">
                  <a:avLst>
                    <a:gd name="adj" fmla="val 0"/>
                  </a:avLst>
                </a:prstGeom>
                <a:noFill/>
                <a:ln w="22225" cap="flat" cmpd="sng">
                  <a:solidFill>
                    <a:srgbClr val="895F46"/>
                  </a:solidFill>
                  <a:prstDash val="solid"/>
                  <a:headEnd type="none" w="med" len="med"/>
                  <a:tailEnd type="none" w="med" len="med"/>
                </a:ln>
              </p:spPr>
              <p:txBody>
                <a:bodyPr/>
                <a:p>
                  <a:endParaRPr lang="zh-CN" altLang="en-US"/>
                </a:p>
              </p:txBody>
            </p:sp>
            <p:sp>
              <p:nvSpPr>
                <p:cNvPr id="236563" name="右中括号 236562"/>
                <p:cNvSpPr/>
                <p:nvPr/>
              </p:nvSpPr>
              <p:spPr>
                <a:xfrm flipH="1">
                  <a:off x="5178" y="1926"/>
                  <a:ext cx="144" cy="1884"/>
                </a:xfrm>
                <a:prstGeom prst="rightBracket">
                  <a:avLst>
                    <a:gd name="adj" fmla="val 0"/>
                  </a:avLst>
                </a:prstGeom>
                <a:noFill/>
                <a:ln w="22225" cap="flat" cmpd="sng">
                  <a:solidFill>
                    <a:srgbClr val="895F46"/>
                  </a:solidFill>
                  <a:prstDash val="solid"/>
                  <a:headEnd type="none" w="med" len="med"/>
                  <a:tailEnd type="none" w="med" len="med"/>
                </a:ln>
              </p:spPr>
              <p:txBody>
                <a:bodyPr/>
                <a:p>
                  <a:endParaRPr lang="zh-CN" altLang="en-US"/>
                </a:p>
              </p:txBody>
            </p:sp>
          </p:grpSp>
        </p:grpSp>
      </p:grpSp>
      <p:sp>
        <p:nvSpPr>
          <p:cNvPr id="236564" name="矩形 236563"/>
          <p:cNvSpPr/>
          <p:nvPr/>
        </p:nvSpPr>
        <p:spPr>
          <a:xfrm>
            <a:off x="2046288" y="2708275"/>
            <a:ext cx="1327150" cy="2924175"/>
          </a:xfrm>
          <a:prstGeom prst="rect">
            <a:avLst/>
          </a:prstGeom>
          <a:solidFill>
            <a:srgbClr val="FFAA00"/>
          </a:solidFill>
          <a:ln w="6350">
            <a:noFill/>
          </a:ln>
        </p:spPr>
        <p:txBody>
          <a:bodyPr wrap="none" lIns="0" tIns="0" rIns="0" bIns="0" anchor="ctr" anchorCtr="0"/>
          <a:p>
            <a:pPr marL="282575" indent="-282575">
              <a:buClr>
                <a:srgbClr val="C6BE74"/>
              </a:buClr>
              <a:buSzPct val="80000"/>
              <a:buFont typeface="Wingdings 2" pitchFamily="18" charset="2"/>
            </a:pPr>
            <a:r>
              <a:rPr lang="zh-CN" altLang="en-US" dirty="0">
                <a:latin typeface="Arial" panose="020B0604020202020204" pitchFamily="34" charset="0"/>
              </a:rPr>
              <a:t>工程预防措施</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本质安全本</a:t>
            </a:r>
            <a:r>
              <a:rPr lang="zh-CN" altLang="" dirty="0">
                <a:latin typeface="Arial" panose="020B0604020202020204" pitchFamily="34" charset="0"/>
              </a:rPr>
              <a:t>质</a:t>
            </a:r>
            <a:r>
              <a:rPr lang="zh-CN" altLang="" dirty="0">
                <a:latin typeface="Arial" panose="020B0604020202020204" pitchFamily="34" charset="0"/>
              </a:rPr>
              <a:t>安</a:t>
            </a:r>
            <a:r>
              <a:rPr lang="zh-CN" altLang="" dirty="0">
                <a:latin typeface="Arial" panose="020B0604020202020204" pitchFamily="34" charset="0"/>
              </a:rPr>
              <a:t>全</a:t>
            </a:r>
            <a:endParaRPr lang="zh-CN" altLang="" dirty="0">
              <a:latin typeface="Arial" panose="020B0604020202020204" pitchFamily="34" charset="0"/>
            </a:endParaRPr>
          </a:p>
          <a:p>
            <a:pPr marL="282575" indent="-282575">
              <a:buClr>
                <a:srgbClr val="C6BE74"/>
              </a:buClr>
              <a:buSzPct val="80000"/>
              <a:buFont typeface="Wingdings 2" pitchFamily="18" charset="2"/>
            </a:pPr>
            <a:r>
              <a:rPr lang="" altLang="zh-CN" dirty="0">
                <a:latin typeface="Arial" panose="020B0604020202020204" pitchFamily="34" charset="0"/>
              </a:rPr>
              <a:t>Engineering</a:t>
            </a:r>
            <a:endParaRPr lang="en-US" altLang="zh-CN">
              <a:latin typeface="Arial" panose="020B0604020202020204" pitchFamily="34" charset="0"/>
            </a:endParaRPr>
          </a:p>
        </p:txBody>
      </p:sp>
      <p:sp>
        <p:nvSpPr>
          <p:cNvPr id="236565" name="矩形 236564"/>
          <p:cNvSpPr/>
          <p:nvPr/>
        </p:nvSpPr>
        <p:spPr>
          <a:xfrm>
            <a:off x="4121150" y="2708275"/>
            <a:ext cx="1327150" cy="2924175"/>
          </a:xfrm>
          <a:prstGeom prst="rect">
            <a:avLst/>
          </a:prstGeom>
          <a:solidFill>
            <a:srgbClr val="FFAA00"/>
          </a:solidFill>
          <a:ln w="6350">
            <a:noFill/>
          </a:ln>
        </p:spPr>
        <p:txBody>
          <a:bodyPr wrap="none" lIns="0" tIns="0" rIns="0" bIns="0" anchor="ctr" anchorCtr="0"/>
          <a:p>
            <a:pPr marL="282575" indent="-282575">
              <a:buClr>
                <a:srgbClr val="C6BE74"/>
              </a:buClr>
              <a:buSzPct val="80000"/>
              <a:buFont typeface="Wingdings 2" pitchFamily="18" charset="2"/>
            </a:pPr>
            <a:r>
              <a:rPr lang="zh-CN" altLang="en-US" dirty="0">
                <a:latin typeface="Arial" panose="020B0604020202020204" pitchFamily="34" charset="0"/>
              </a:rPr>
              <a:t>预防教育对策</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人的素质</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en-US" altLang="zh-CN">
                <a:latin typeface="Arial" panose="020B0604020202020204" pitchFamily="34" charset="0"/>
              </a:rPr>
              <a:t>Education</a:t>
            </a:r>
            <a:endParaRPr lang="en-US" altLang="zh-CN">
              <a:latin typeface="Arial" panose="020B0604020202020204" pitchFamily="34" charset="0"/>
            </a:endParaRPr>
          </a:p>
        </p:txBody>
      </p:sp>
      <p:sp>
        <p:nvSpPr>
          <p:cNvPr id="236566" name="矩形 236565"/>
          <p:cNvSpPr/>
          <p:nvPr/>
        </p:nvSpPr>
        <p:spPr>
          <a:xfrm>
            <a:off x="6203950" y="2708275"/>
            <a:ext cx="1328738" cy="2924175"/>
          </a:xfrm>
          <a:prstGeom prst="rect">
            <a:avLst/>
          </a:prstGeom>
          <a:solidFill>
            <a:srgbClr val="FFAA00"/>
          </a:solidFill>
          <a:ln w="6350">
            <a:noFill/>
          </a:ln>
        </p:spPr>
        <p:txBody>
          <a:bodyPr wrap="none" lIns="0" tIns="0" rIns="0" bIns="0" anchor="ctr" anchorCtr="0"/>
          <a:p>
            <a:pPr marL="282575" indent="-282575">
              <a:buClr>
                <a:srgbClr val="C6BE74"/>
              </a:buClr>
              <a:buSzPct val="80000"/>
              <a:buFont typeface="Wingdings 2" pitchFamily="18" charset="2"/>
            </a:pPr>
            <a:r>
              <a:rPr lang="zh-CN" altLang="en-US" dirty="0">
                <a:latin typeface="Arial" panose="020B0604020202020204" pitchFamily="34" charset="0"/>
              </a:rPr>
              <a:t>管理预防对策</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zh-CN" altLang="en-US" dirty="0">
                <a:latin typeface="Arial" panose="020B0604020202020204" pitchFamily="34" charset="0"/>
              </a:rPr>
              <a:t>系统调剂</a:t>
            </a:r>
            <a:endParaRPr lang="zh-CN" altLang="en-US" dirty="0">
              <a:latin typeface="Arial" panose="020B0604020202020204" pitchFamily="34" charset="0"/>
            </a:endParaRPr>
          </a:p>
          <a:p>
            <a:pPr marL="282575" indent="-282575">
              <a:buClr>
                <a:srgbClr val="C6BE74"/>
              </a:buClr>
              <a:buSzPct val="80000"/>
              <a:buFont typeface="Wingdings 2" pitchFamily="18" charset="2"/>
            </a:pPr>
            <a:r>
              <a:rPr lang="en-US" altLang="zh-CN">
                <a:latin typeface="Arial" panose="020B0604020202020204" pitchFamily="34" charset="0"/>
              </a:rPr>
              <a:t>Enforcement</a:t>
            </a:r>
            <a:endParaRPr lang="en-US" altLang="zh-CN">
              <a:latin typeface="Arial" panose="020B0604020202020204" pitchFamily="34" charset="0"/>
            </a:endParaRPr>
          </a:p>
        </p:txBody>
      </p:sp>
      <p:sp>
        <p:nvSpPr>
          <p:cNvPr id="236567" name="文本框 236566"/>
          <p:cNvSpPr txBox="1"/>
          <p:nvPr/>
        </p:nvSpPr>
        <p:spPr>
          <a:xfrm>
            <a:off x="3492500" y="2006600"/>
            <a:ext cx="2438400" cy="396875"/>
          </a:xfrm>
          <a:prstGeom prst="rect">
            <a:avLst/>
          </a:prstGeom>
          <a:noFill/>
          <a:ln w="9525">
            <a:noFill/>
          </a:ln>
        </p:spPr>
        <p:txBody>
          <a:bodyPr lIns="92075" tIns="46038" rIns="92075" bIns="46038">
            <a:spAutoFit/>
          </a:bodyPr>
          <a:p>
            <a:pPr marL="282575" indent="-282575">
              <a:spcBef>
                <a:spcPct val="50000"/>
              </a:spcBef>
              <a:buClr>
                <a:srgbClr val="C6BE74"/>
              </a:buClr>
              <a:buSzPct val="80000"/>
              <a:buFont typeface="Wingdings 2" pitchFamily="18" charset="2"/>
            </a:pPr>
            <a:r>
              <a:rPr lang="en-US" altLang="zh-CN" sz="2000">
                <a:latin typeface="Arial" panose="020B0604020202020204" pitchFamily="34" charset="0"/>
              </a:rPr>
              <a:t>3E</a:t>
            </a:r>
            <a:r>
              <a:rPr lang="zh-CN" altLang="en-US" sz="2000" dirty="0">
                <a:latin typeface="Arial" panose="020B0604020202020204" pitchFamily="34" charset="0"/>
              </a:rPr>
              <a:t>策略</a:t>
            </a:r>
            <a:endParaRPr lang="zh-CN" altLang="en-US" sz="20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7570" name="标题 237569"/>
          <p:cNvSpPr>
            <a:spLocks noGrp="1"/>
          </p:cNvSpPr>
          <p:nvPr>
            <p:ph type="title"/>
          </p:nvPr>
        </p:nvSpPr>
        <p:spPr>
          <a:ln/>
        </p:spPr>
        <p:txBody>
          <a:bodyPr lIns="92075" tIns="46038" rIns="92075" bIns="46038"/>
          <a:p>
            <a:r>
              <a:rPr lang="zh-CN" altLang="en-US" dirty="0"/>
              <a:t>不同的对策体系</a:t>
            </a:r>
            <a:endParaRPr lang="zh-CN" altLang="en-US"/>
          </a:p>
        </p:txBody>
      </p:sp>
      <p:sp>
        <p:nvSpPr>
          <p:cNvPr id="237608" name="文本框 237607"/>
          <p:cNvSpPr txBox="1"/>
          <p:nvPr/>
        </p:nvSpPr>
        <p:spPr>
          <a:xfrm>
            <a:off x="2571750" y="2781300"/>
            <a:ext cx="92075" cy="198438"/>
          </a:xfrm>
          <a:prstGeom prst="rect">
            <a:avLst/>
          </a:prstGeom>
          <a:noFill/>
          <a:ln w="6350">
            <a:noFill/>
          </a:ln>
        </p:spPr>
        <p:txBody>
          <a:bodyPr wrap="none" lIns="0" tIns="0" rIns="0" bIns="0" anchor="ctr" anchorCtr="0">
            <a:spAutoFit/>
          </a:bodyPr>
          <a:p>
            <a:pPr>
              <a:spcBef>
                <a:spcPct val="0"/>
              </a:spcBef>
            </a:pPr>
            <a:r>
              <a:rPr lang="en-US" altLang="zh-CN" sz="1300">
                <a:solidFill>
                  <a:schemeClr val="tx1"/>
                </a:solidFill>
                <a:latin typeface="Arial" panose="020B0604020202020204" pitchFamily="34" charset="0"/>
              </a:rPr>
              <a:t>1</a:t>
            </a:r>
            <a:endParaRPr lang="en-US" altLang="zh-CN" sz="1300">
              <a:solidFill>
                <a:schemeClr val="tx1"/>
              </a:solidFill>
              <a:latin typeface="Arial" panose="020B0604020202020204" pitchFamily="34" charset="0"/>
            </a:endParaRPr>
          </a:p>
        </p:txBody>
      </p:sp>
      <p:sp>
        <p:nvSpPr>
          <p:cNvPr id="237609" name="文本框 237608"/>
          <p:cNvSpPr txBox="1"/>
          <p:nvPr/>
        </p:nvSpPr>
        <p:spPr>
          <a:xfrm>
            <a:off x="4643438" y="2781300"/>
            <a:ext cx="92075" cy="198438"/>
          </a:xfrm>
          <a:prstGeom prst="rect">
            <a:avLst/>
          </a:prstGeom>
          <a:noFill/>
          <a:ln w="6350">
            <a:noFill/>
          </a:ln>
        </p:spPr>
        <p:txBody>
          <a:bodyPr wrap="none" lIns="0" tIns="0" rIns="0" bIns="0" anchor="ctr" anchorCtr="0">
            <a:spAutoFit/>
          </a:bodyPr>
          <a:p>
            <a:pPr>
              <a:spcBef>
                <a:spcPct val="0"/>
              </a:spcBef>
            </a:pPr>
            <a:r>
              <a:rPr lang="en-US" altLang="zh-CN" sz="1300">
                <a:solidFill>
                  <a:schemeClr val="tx1"/>
                </a:solidFill>
                <a:latin typeface="Arial" panose="020B0604020202020204" pitchFamily="34" charset="0"/>
              </a:rPr>
              <a:t>2</a:t>
            </a:r>
            <a:endParaRPr lang="en-US" altLang="zh-CN" sz="1300">
              <a:solidFill>
                <a:schemeClr val="tx1"/>
              </a:solidFill>
              <a:latin typeface="Arial" panose="020B0604020202020204" pitchFamily="34" charset="0"/>
            </a:endParaRPr>
          </a:p>
        </p:txBody>
      </p:sp>
      <p:sp>
        <p:nvSpPr>
          <p:cNvPr id="237610" name="文本框 237609"/>
          <p:cNvSpPr txBox="1"/>
          <p:nvPr/>
        </p:nvSpPr>
        <p:spPr>
          <a:xfrm>
            <a:off x="6700838" y="2781300"/>
            <a:ext cx="92075" cy="198438"/>
          </a:xfrm>
          <a:prstGeom prst="rect">
            <a:avLst/>
          </a:prstGeom>
          <a:noFill/>
          <a:ln w="6350">
            <a:noFill/>
          </a:ln>
        </p:spPr>
        <p:txBody>
          <a:bodyPr wrap="none" lIns="0" tIns="0" rIns="0" bIns="0" anchor="ctr" anchorCtr="0">
            <a:spAutoFit/>
          </a:bodyPr>
          <a:p>
            <a:pPr>
              <a:spcBef>
                <a:spcPct val="0"/>
              </a:spcBef>
            </a:pPr>
            <a:r>
              <a:rPr lang="en-US" altLang="zh-CN" sz="1300">
                <a:solidFill>
                  <a:schemeClr val="tx1"/>
                </a:solidFill>
                <a:latin typeface="Arial" panose="020B0604020202020204" pitchFamily="34" charset="0"/>
              </a:rPr>
              <a:t>3</a:t>
            </a:r>
            <a:endParaRPr lang="en-US" altLang="zh-CN" sz="1300">
              <a:solidFill>
                <a:schemeClr val="tx1"/>
              </a:solidFill>
              <a:latin typeface="Arial" panose="020B0604020202020204" pitchFamily="34" charset="0"/>
            </a:endParaRPr>
          </a:p>
        </p:txBody>
      </p:sp>
      <p:grpSp>
        <p:nvGrpSpPr>
          <p:cNvPr id="237618" name="组合 237617"/>
          <p:cNvGrpSpPr/>
          <p:nvPr/>
        </p:nvGrpSpPr>
        <p:grpSpPr>
          <a:xfrm>
            <a:off x="1571625" y="1763713"/>
            <a:ext cx="6119813" cy="2212975"/>
            <a:chOff x="1865" y="1977"/>
            <a:chExt cx="2437" cy="814"/>
          </a:xfrm>
        </p:grpSpPr>
        <p:sp>
          <p:nvSpPr>
            <p:cNvPr id="237619" name="任意多边形 237618"/>
            <p:cNvSpPr/>
            <p:nvPr/>
          </p:nvSpPr>
          <p:spPr>
            <a:xfrm>
              <a:off x="1865" y="1977"/>
              <a:ext cx="1558" cy="814"/>
            </a:xfrm>
            <a:custGeom>
              <a:avLst/>
              <a:gdLst/>
              <a:ahLst/>
              <a:cxnLst/>
              <a:pathLst>
                <a:path w="1558" h="814">
                  <a:moveTo>
                    <a:pt x="1558" y="337"/>
                  </a:moveTo>
                  <a:lnTo>
                    <a:pt x="1221" y="0"/>
                  </a:lnTo>
                  <a:lnTo>
                    <a:pt x="407" y="814"/>
                  </a:lnTo>
                  <a:lnTo>
                    <a:pt x="0" y="407"/>
                  </a:lnTo>
                  <a:lnTo>
                    <a:pt x="402" y="5"/>
                  </a:lnTo>
                  <a:lnTo>
                    <a:pt x="734" y="337"/>
                  </a:lnTo>
                </a:path>
              </a:pathLst>
            </a:custGeom>
            <a:noFill/>
            <a:ln w="25400" cap="flat" cmpd="sng">
              <a:solidFill>
                <a:srgbClr val="895F46">
                  <a:alpha val="100000"/>
                </a:srgbClr>
              </a:solidFill>
              <a:prstDash val="solid"/>
              <a:headEnd type="none" w="med" len="med"/>
              <a:tailEnd type="none" w="med" len="med"/>
            </a:ln>
          </p:spPr>
          <p:txBody>
            <a:bodyPr/>
            <a:p>
              <a:endParaRPr lang="zh-CN" altLang="en-US"/>
            </a:p>
          </p:txBody>
        </p:sp>
        <p:sp>
          <p:nvSpPr>
            <p:cNvPr id="237620" name="任意多边形 237619"/>
            <p:cNvSpPr/>
            <p:nvPr/>
          </p:nvSpPr>
          <p:spPr>
            <a:xfrm flipH="1" flipV="1">
              <a:off x="2744" y="1977"/>
              <a:ext cx="1558" cy="814"/>
            </a:xfrm>
            <a:custGeom>
              <a:avLst/>
              <a:gdLst/>
              <a:ahLst/>
              <a:cxnLst/>
              <a:pathLst>
                <a:path w="1558" h="814">
                  <a:moveTo>
                    <a:pt x="1558" y="337"/>
                  </a:moveTo>
                  <a:lnTo>
                    <a:pt x="1221" y="0"/>
                  </a:lnTo>
                  <a:lnTo>
                    <a:pt x="407" y="814"/>
                  </a:lnTo>
                  <a:lnTo>
                    <a:pt x="0" y="407"/>
                  </a:lnTo>
                  <a:lnTo>
                    <a:pt x="402" y="5"/>
                  </a:lnTo>
                  <a:lnTo>
                    <a:pt x="734" y="337"/>
                  </a:lnTo>
                </a:path>
              </a:pathLst>
            </a:custGeom>
            <a:noFill/>
            <a:ln w="25400" cap="flat" cmpd="sng">
              <a:solidFill>
                <a:srgbClr val="895F46">
                  <a:alpha val="100000"/>
                </a:srgbClr>
              </a:solidFill>
              <a:prstDash val="solid"/>
              <a:headEnd type="none" w="med" len="med"/>
              <a:tailEnd type="none" w="med" len="med"/>
            </a:ln>
          </p:spPr>
          <p:txBody>
            <a:bodyPr/>
            <a:p>
              <a:endParaRPr lang="zh-CN" altLang="en-US"/>
            </a:p>
          </p:txBody>
        </p:sp>
      </p:grpSp>
      <p:sp>
        <p:nvSpPr>
          <p:cNvPr id="237621" name="矩形 237620"/>
          <p:cNvSpPr/>
          <p:nvPr/>
        </p:nvSpPr>
        <p:spPr>
          <a:xfrm rot="-2700000">
            <a:off x="2066925" y="2341563"/>
            <a:ext cx="979488" cy="1062037"/>
          </a:xfrm>
          <a:prstGeom prst="rect">
            <a:avLst/>
          </a:prstGeom>
          <a:solidFill>
            <a:srgbClr val="FFAA00"/>
          </a:solidFill>
          <a:ln w="6350">
            <a:noFill/>
          </a:ln>
        </p:spPr>
        <p:txBody>
          <a:bodyPr/>
          <a:p>
            <a:endParaRPr lang="zh-CN" altLang="en-US"/>
          </a:p>
        </p:txBody>
      </p:sp>
      <p:sp>
        <p:nvSpPr>
          <p:cNvPr id="237622" name="矩形 237621"/>
          <p:cNvSpPr/>
          <p:nvPr/>
        </p:nvSpPr>
        <p:spPr>
          <a:xfrm rot="-2700000">
            <a:off x="4137025" y="2341563"/>
            <a:ext cx="979488" cy="1062037"/>
          </a:xfrm>
          <a:prstGeom prst="rect">
            <a:avLst/>
          </a:prstGeom>
          <a:solidFill>
            <a:srgbClr val="FFAA00"/>
          </a:solidFill>
          <a:ln w="6350">
            <a:noFill/>
          </a:ln>
        </p:spPr>
        <p:txBody>
          <a:bodyPr/>
          <a:p>
            <a:endParaRPr lang="zh-CN" altLang="en-US"/>
          </a:p>
        </p:txBody>
      </p:sp>
      <p:sp>
        <p:nvSpPr>
          <p:cNvPr id="237623" name="矩形 237622"/>
          <p:cNvSpPr/>
          <p:nvPr/>
        </p:nvSpPr>
        <p:spPr>
          <a:xfrm rot="-2700000">
            <a:off x="6188075" y="2341563"/>
            <a:ext cx="981075" cy="1062037"/>
          </a:xfrm>
          <a:prstGeom prst="rect">
            <a:avLst/>
          </a:prstGeom>
          <a:solidFill>
            <a:srgbClr val="FFAA00"/>
          </a:solidFill>
          <a:ln w="6350">
            <a:noFill/>
          </a:ln>
        </p:spPr>
        <p:txBody>
          <a:bodyPr/>
          <a:p>
            <a:endParaRPr lang="zh-CN" altLang="en-US"/>
          </a:p>
        </p:txBody>
      </p:sp>
      <p:sp>
        <p:nvSpPr>
          <p:cNvPr id="237624" name="文本框 237623"/>
          <p:cNvSpPr txBox="1"/>
          <p:nvPr/>
        </p:nvSpPr>
        <p:spPr>
          <a:xfrm>
            <a:off x="2143125" y="2757488"/>
            <a:ext cx="827088" cy="228600"/>
          </a:xfrm>
          <a:prstGeom prst="rect">
            <a:avLst/>
          </a:prstGeom>
          <a:noFill/>
          <a:ln w="6350">
            <a:noFill/>
          </a:ln>
        </p:spPr>
        <p:txBody>
          <a:bodyPr lIns="0" tIns="0" rIns="0" bIns="0" anchor="ctr" anchorCtr="0">
            <a:spAutoFit/>
          </a:bodyPr>
          <a:p>
            <a:pPr>
              <a:spcBef>
                <a:spcPct val="0"/>
              </a:spcBef>
            </a:pPr>
            <a:r>
              <a:rPr lang="zh-CN" altLang="en-US" sz="1500" dirty="0">
                <a:solidFill>
                  <a:schemeClr val="bg1"/>
                </a:solidFill>
                <a:latin typeface="Arial" panose="020B0604020202020204" pitchFamily="34" charset="0"/>
              </a:rPr>
              <a:t>事前预防</a:t>
            </a:r>
            <a:endParaRPr lang="zh-CN" altLang="en-US" sz="1000">
              <a:solidFill>
                <a:srgbClr val="000000"/>
              </a:solidFill>
              <a:latin typeface="Arial" panose="020B0604020202020204" pitchFamily="34" charset="0"/>
            </a:endParaRPr>
          </a:p>
        </p:txBody>
      </p:sp>
      <p:sp>
        <p:nvSpPr>
          <p:cNvPr id="237625" name="文本框 237624"/>
          <p:cNvSpPr txBox="1"/>
          <p:nvPr/>
        </p:nvSpPr>
        <p:spPr>
          <a:xfrm>
            <a:off x="4214813" y="2757488"/>
            <a:ext cx="827087" cy="228600"/>
          </a:xfrm>
          <a:prstGeom prst="rect">
            <a:avLst/>
          </a:prstGeom>
          <a:noFill/>
          <a:ln w="6350">
            <a:noFill/>
          </a:ln>
        </p:spPr>
        <p:txBody>
          <a:bodyPr lIns="0" tIns="0" rIns="0" bIns="0" anchor="ctr" anchorCtr="0">
            <a:spAutoFit/>
          </a:bodyPr>
          <a:p>
            <a:pPr>
              <a:spcBef>
                <a:spcPct val="0"/>
              </a:spcBef>
            </a:pPr>
            <a:r>
              <a:rPr lang="zh-CN" altLang="en-US" sz="1500" dirty="0">
                <a:solidFill>
                  <a:schemeClr val="bg1"/>
                </a:solidFill>
                <a:latin typeface="Arial" panose="020B0604020202020204" pitchFamily="34" charset="0"/>
              </a:rPr>
              <a:t>事中救援</a:t>
            </a:r>
            <a:endParaRPr lang="zh-CN" altLang="en-US" sz="1000">
              <a:solidFill>
                <a:srgbClr val="000000"/>
              </a:solidFill>
              <a:latin typeface="Arial" panose="020B0604020202020204" pitchFamily="34" charset="0"/>
            </a:endParaRPr>
          </a:p>
        </p:txBody>
      </p:sp>
      <p:sp>
        <p:nvSpPr>
          <p:cNvPr id="237626" name="文本框 237625"/>
          <p:cNvSpPr txBox="1"/>
          <p:nvPr/>
        </p:nvSpPr>
        <p:spPr>
          <a:xfrm>
            <a:off x="6278563" y="2757488"/>
            <a:ext cx="828675" cy="228600"/>
          </a:xfrm>
          <a:prstGeom prst="rect">
            <a:avLst/>
          </a:prstGeom>
          <a:noFill/>
          <a:ln w="6350">
            <a:noFill/>
          </a:ln>
        </p:spPr>
        <p:txBody>
          <a:bodyPr lIns="0" tIns="0" rIns="0" bIns="0" anchor="ctr" anchorCtr="0">
            <a:spAutoFit/>
          </a:bodyPr>
          <a:p>
            <a:pPr>
              <a:spcBef>
                <a:spcPct val="0"/>
              </a:spcBef>
            </a:pPr>
            <a:r>
              <a:rPr lang="zh-CN" altLang="en-US" sz="1500" dirty="0">
                <a:solidFill>
                  <a:schemeClr val="bg1"/>
                </a:solidFill>
                <a:latin typeface="Arial" panose="020B0604020202020204" pitchFamily="34" charset="0"/>
              </a:rPr>
              <a:t>事后处理</a:t>
            </a:r>
            <a:endParaRPr lang="zh-CN" altLang="en-US" sz="1000">
              <a:solidFill>
                <a:srgbClr val="000000"/>
              </a:solidFill>
              <a:latin typeface="Arial" panose="020B0604020202020204" pitchFamily="34" charset="0"/>
            </a:endParaRPr>
          </a:p>
        </p:txBody>
      </p:sp>
      <p:sp>
        <p:nvSpPr>
          <p:cNvPr id="237627" name="文本框 237626"/>
          <p:cNvSpPr txBox="1"/>
          <p:nvPr/>
        </p:nvSpPr>
        <p:spPr>
          <a:xfrm>
            <a:off x="2495550" y="2286000"/>
            <a:ext cx="92075" cy="198438"/>
          </a:xfrm>
          <a:prstGeom prst="rect">
            <a:avLst/>
          </a:prstGeom>
          <a:noFill/>
          <a:ln w="6350">
            <a:noFill/>
          </a:ln>
        </p:spPr>
        <p:txBody>
          <a:bodyPr wrap="none" lIns="0" tIns="0" rIns="0" bIns="0" anchor="ctr" anchorCtr="0">
            <a:spAutoFit/>
          </a:bodyPr>
          <a:p>
            <a:pPr>
              <a:spcBef>
                <a:spcPct val="0"/>
              </a:spcBef>
            </a:pPr>
            <a:r>
              <a:rPr lang="en-US" altLang="zh-CN" sz="1300">
                <a:solidFill>
                  <a:schemeClr val="tx1"/>
                </a:solidFill>
                <a:latin typeface="Arial" panose="020B0604020202020204" pitchFamily="34" charset="0"/>
              </a:rPr>
              <a:t>1</a:t>
            </a:r>
            <a:endParaRPr lang="en-US" altLang="zh-CN" sz="1300">
              <a:solidFill>
                <a:schemeClr val="tx1"/>
              </a:solidFill>
              <a:latin typeface="Arial" panose="020B0604020202020204" pitchFamily="34" charset="0"/>
            </a:endParaRPr>
          </a:p>
        </p:txBody>
      </p:sp>
      <p:sp>
        <p:nvSpPr>
          <p:cNvPr id="237628" name="文本框 237627"/>
          <p:cNvSpPr txBox="1"/>
          <p:nvPr/>
        </p:nvSpPr>
        <p:spPr>
          <a:xfrm>
            <a:off x="4567238" y="2286000"/>
            <a:ext cx="92075" cy="198438"/>
          </a:xfrm>
          <a:prstGeom prst="rect">
            <a:avLst/>
          </a:prstGeom>
          <a:noFill/>
          <a:ln w="6350">
            <a:noFill/>
          </a:ln>
        </p:spPr>
        <p:txBody>
          <a:bodyPr wrap="none" lIns="0" tIns="0" rIns="0" bIns="0" anchor="ctr" anchorCtr="0">
            <a:spAutoFit/>
          </a:bodyPr>
          <a:p>
            <a:pPr>
              <a:spcBef>
                <a:spcPct val="0"/>
              </a:spcBef>
            </a:pPr>
            <a:r>
              <a:rPr lang="en-US" altLang="zh-CN" sz="1300">
                <a:solidFill>
                  <a:schemeClr val="tx1"/>
                </a:solidFill>
                <a:latin typeface="Arial" panose="020B0604020202020204" pitchFamily="34" charset="0"/>
              </a:rPr>
              <a:t>2</a:t>
            </a:r>
            <a:endParaRPr lang="en-US" altLang="zh-CN" sz="1300">
              <a:solidFill>
                <a:schemeClr val="tx1"/>
              </a:solidFill>
              <a:latin typeface="Arial" panose="020B0604020202020204" pitchFamily="34" charset="0"/>
            </a:endParaRPr>
          </a:p>
        </p:txBody>
      </p:sp>
      <p:sp>
        <p:nvSpPr>
          <p:cNvPr id="237629" name="文本框 237628"/>
          <p:cNvSpPr txBox="1"/>
          <p:nvPr/>
        </p:nvSpPr>
        <p:spPr>
          <a:xfrm>
            <a:off x="6624638" y="2286000"/>
            <a:ext cx="92075" cy="198438"/>
          </a:xfrm>
          <a:prstGeom prst="rect">
            <a:avLst/>
          </a:prstGeom>
          <a:noFill/>
          <a:ln w="6350">
            <a:noFill/>
          </a:ln>
        </p:spPr>
        <p:txBody>
          <a:bodyPr wrap="none" lIns="0" tIns="0" rIns="0" bIns="0" anchor="ctr" anchorCtr="0">
            <a:spAutoFit/>
          </a:bodyPr>
          <a:p>
            <a:pPr>
              <a:spcBef>
                <a:spcPct val="0"/>
              </a:spcBef>
            </a:pPr>
            <a:r>
              <a:rPr lang="en-US" altLang="zh-CN" sz="1300">
                <a:solidFill>
                  <a:schemeClr val="tx1"/>
                </a:solidFill>
                <a:latin typeface="Arial" panose="020B0604020202020204" pitchFamily="34" charset="0"/>
              </a:rPr>
              <a:t>3</a:t>
            </a:r>
            <a:endParaRPr lang="en-US" altLang="zh-CN" sz="1300">
              <a:solidFill>
                <a:schemeClr val="tx1"/>
              </a:solidFill>
              <a:latin typeface="Arial" panose="020B0604020202020204" pitchFamily="34" charset="0"/>
            </a:endParaRPr>
          </a:p>
        </p:txBody>
      </p:sp>
      <p:sp>
        <p:nvSpPr>
          <p:cNvPr id="237630" name="直接连接符 237629"/>
          <p:cNvSpPr/>
          <p:nvPr/>
        </p:nvSpPr>
        <p:spPr>
          <a:xfrm rot="10800000">
            <a:off x="4660900" y="4051300"/>
            <a:ext cx="0" cy="977900"/>
          </a:xfrm>
          <a:prstGeom prst="line">
            <a:avLst/>
          </a:prstGeom>
          <a:ln w="38100" cap="flat" cmpd="sng">
            <a:solidFill>
              <a:schemeClr val="accent2"/>
            </a:solidFill>
            <a:prstDash val="solid"/>
            <a:headEnd type="none" w="med" len="med"/>
            <a:tailEnd type="triangle" w="med" len="med"/>
          </a:ln>
        </p:spPr>
      </p:sp>
      <p:sp>
        <p:nvSpPr>
          <p:cNvPr id="237631" name="圆角矩形 237630"/>
          <p:cNvSpPr/>
          <p:nvPr/>
        </p:nvSpPr>
        <p:spPr>
          <a:xfrm>
            <a:off x="3683000" y="5080000"/>
            <a:ext cx="1930400" cy="736600"/>
          </a:xfrm>
          <a:prstGeom prst="roundRect">
            <a:avLst>
              <a:gd name="adj" fmla="val 16667"/>
            </a:avLst>
          </a:prstGeom>
          <a:solidFill>
            <a:schemeClr val="accent2"/>
          </a:solidFill>
          <a:ln w="9525" cap="flat" cmpd="sng">
            <a:solidFill>
              <a:schemeClr val="accent2"/>
            </a:solidFill>
            <a:prstDash val="solid"/>
            <a:headEnd type="none" w="med" len="med"/>
            <a:tailEnd type="none" w="med" len="med"/>
          </a:ln>
        </p:spPr>
        <p:txBody>
          <a:bodyPr wrap="none" lIns="92075" tIns="46038" rIns="92075" bIns="46038" anchor="ctr" anchorCtr="0"/>
          <a:p>
            <a:pPr marL="282575" indent="-282575">
              <a:buClr>
                <a:srgbClr val="C6BE74"/>
              </a:buClr>
              <a:buSzPct val="80000"/>
              <a:buFont typeface="Wingdings 2" pitchFamily="18" charset="2"/>
            </a:pPr>
            <a:r>
              <a:rPr lang="zh-CN" altLang="en-US" sz="1600" dirty="0">
                <a:latin typeface="Arial" panose="020B0604020202020204" pitchFamily="34" charset="0"/>
              </a:rPr>
              <a:t>事故应急救援体系</a:t>
            </a:r>
            <a:endParaRPr lang="zh-CN" altLang="en-US" sz="16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8594" name="标题 238593"/>
          <p:cNvSpPr>
            <a:spLocks noGrp="1"/>
          </p:cNvSpPr>
          <p:nvPr>
            <p:ph type="title"/>
          </p:nvPr>
        </p:nvSpPr>
        <p:spPr>
          <a:ln/>
        </p:spPr>
        <p:txBody>
          <a:bodyPr lIns="92075" tIns="46038" rIns="92075" bIns="46038"/>
          <a:p>
            <a:r>
              <a:rPr lang="zh-CN" altLang="en-US" dirty="0"/>
              <a:t>应急预案理论</a:t>
            </a:r>
            <a:endParaRPr lang="zh-CN" altLang="en-US"/>
          </a:p>
        </p:txBody>
      </p:sp>
      <p:sp>
        <p:nvSpPr>
          <p:cNvPr id="238595" name="文本占位符 238594"/>
          <p:cNvSpPr>
            <a:spLocks noGrp="1"/>
          </p:cNvSpPr>
          <p:nvPr>
            <p:ph type="body" idx="1"/>
          </p:nvPr>
        </p:nvSpPr>
        <p:spPr>
          <a:ln/>
        </p:spPr>
        <p:txBody>
          <a:bodyPr lIns="92075" tIns="46038" rIns="92075" bIns="46038"/>
          <a:p>
            <a:r>
              <a:rPr lang="zh-CN" altLang="en-US" sz="1800" dirty="0"/>
              <a:t>应急系统的构成</a:t>
            </a:r>
            <a:endParaRPr lang="zh-CN" altLang="en-US" sz="1800" dirty="0"/>
          </a:p>
          <a:p>
            <a:pPr lvl="1"/>
            <a:r>
              <a:rPr lang="zh-CN" altLang="en-US" sz="1800" dirty="0"/>
              <a:t>应急计划（预案）</a:t>
            </a:r>
            <a:endParaRPr lang="zh-CN" altLang="en-US" sz="1800"/>
          </a:p>
          <a:p>
            <a:pPr lvl="2"/>
            <a:r>
              <a:rPr lang="zh-CN" altLang="en-US" sz="1600" dirty="0"/>
              <a:t>预案、通讯联络资料等</a:t>
            </a:r>
            <a:endParaRPr lang="zh-CN" altLang="en-US" sz="1600"/>
          </a:p>
          <a:p>
            <a:pPr lvl="1"/>
            <a:r>
              <a:rPr lang="zh-CN" altLang="en-US" sz="1800" dirty="0"/>
              <a:t>应急组织</a:t>
            </a:r>
            <a:endParaRPr lang="zh-CN" altLang="en-US" sz="1800" dirty="0"/>
          </a:p>
          <a:p>
            <a:pPr lvl="2"/>
            <a:r>
              <a:rPr lang="zh-CN" altLang="en-US" sz="1600" dirty="0"/>
              <a:t>各职能部门职责</a:t>
            </a:r>
            <a:endParaRPr lang="zh-CN" altLang="en-US" sz="1600"/>
          </a:p>
          <a:p>
            <a:pPr lvl="1"/>
            <a:r>
              <a:rPr lang="zh-CN" altLang="en-US" sz="1800" dirty="0"/>
              <a:t>应急技术</a:t>
            </a:r>
            <a:endParaRPr lang="zh-CN" altLang="en-US" sz="1800" dirty="0"/>
          </a:p>
          <a:p>
            <a:pPr lvl="2"/>
            <a:r>
              <a:rPr lang="zh-CN" altLang="en-US" sz="1600" dirty="0"/>
              <a:t>抢险技术装备等</a:t>
            </a:r>
            <a:endParaRPr lang="zh-CN" altLang="en-US" sz="1600"/>
          </a:p>
          <a:p>
            <a:pPr lvl="1"/>
            <a:r>
              <a:rPr lang="zh-CN" altLang="en-US" sz="1800" dirty="0"/>
              <a:t>应急设施</a:t>
            </a:r>
            <a:endParaRPr lang="zh-CN" altLang="en-US" sz="1800" dirty="0"/>
          </a:p>
          <a:p>
            <a:pPr lvl="2"/>
            <a:r>
              <a:rPr lang="zh-CN" altLang="en-US" sz="1600" dirty="0"/>
              <a:t>通讯器材、报警系统、消防系统、医疗急救系统</a:t>
            </a:r>
            <a:endParaRPr lang="zh-CN" altLang="en-US" sz="1600"/>
          </a:p>
          <a:p>
            <a:pPr lvl="1"/>
            <a:r>
              <a:rPr lang="zh-CN" altLang="en-US" sz="1800" dirty="0"/>
              <a:t>外援机构</a:t>
            </a:r>
            <a:endParaRPr lang="zh-CN" altLang="en-US" sz="1800" dirty="0"/>
          </a:p>
          <a:p>
            <a:pPr lvl="2"/>
            <a:r>
              <a:rPr lang="zh-CN" altLang="en-US" sz="1600" dirty="0"/>
              <a:t>专业机构、消防、医疗等</a:t>
            </a:r>
            <a:endParaRPr lang="zh-CN" altLang="en-US" sz="1600"/>
          </a:p>
        </p:txBody>
      </p:sp>
      <p:pic>
        <p:nvPicPr>
          <p:cNvPr id="238596" name="Picture 11" descr="BD06670_"/>
          <p:cNvPicPr>
            <a:picLocks noChangeAspect="1"/>
          </p:cNvPicPr>
          <p:nvPr/>
        </p:nvPicPr>
        <p:blipFill>
          <a:blip r:embed="rId1"/>
          <a:stretch>
            <a:fillRect/>
          </a:stretch>
        </p:blipFill>
        <p:spPr>
          <a:xfrm>
            <a:off x="6759575" y="4568825"/>
            <a:ext cx="1746250" cy="17526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eaLnBrk="0" hangingPunct="0">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39618" name="标题 239617"/>
          <p:cNvSpPr>
            <a:spLocks noGrp="1"/>
          </p:cNvSpPr>
          <p:nvPr>
            <p:ph type="title"/>
          </p:nvPr>
        </p:nvSpPr>
        <p:spPr>
          <a:ln/>
        </p:spPr>
        <p:txBody>
          <a:bodyPr lIns="92075" tIns="46038" rIns="92075" bIns="46038"/>
          <a:p>
            <a:r>
              <a:rPr lang="zh-CN" altLang="en-US" dirty="0"/>
              <a:t>应急预案</a:t>
            </a:r>
            <a:endParaRPr lang="zh-CN" altLang="en-US" dirty="0"/>
          </a:p>
        </p:txBody>
      </p:sp>
      <p:sp>
        <p:nvSpPr>
          <p:cNvPr id="239619" name="文本占位符 239618"/>
          <p:cNvSpPr>
            <a:spLocks noGrp="1"/>
          </p:cNvSpPr>
          <p:nvPr>
            <p:ph type="body" idx="1"/>
          </p:nvPr>
        </p:nvSpPr>
        <p:spPr>
          <a:ln/>
        </p:spPr>
        <p:txBody>
          <a:bodyPr lIns="92075" tIns="46038" rIns="92075" bIns="46038"/>
          <a:p>
            <a:r>
              <a:rPr lang="zh-CN" altLang="en-US" sz="1800" dirty="0"/>
              <a:t>定义</a:t>
            </a:r>
            <a:endParaRPr lang="zh-CN" altLang="en-US" sz="1800" dirty="0"/>
          </a:p>
          <a:p>
            <a:pPr lvl="1"/>
            <a:r>
              <a:rPr lang="zh-CN" altLang="en-US" dirty="0"/>
              <a:t>针对可能发生的突发事件，为迅速、有效、有序地开展应急行动，而预先制定的方案。用以明确事前、事发、事中、事后的各个进程中，谁来做，怎样做，何时做以及相应的资源和策略等。 </a:t>
            </a:r>
            <a:endParaRPr lang="zh-CN" altLang="en-US" sz="1600" dirty="0"/>
          </a:p>
          <a:p>
            <a:endParaRPr lang="zh-CN" altLang="en-US" sz="1800"/>
          </a:p>
          <a:p>
            <a:r>
              <a:rPr lang="zh-CN" altLang="en-US" sz="1800" dirty="0"/>
              <a:t>目的</a:t>
            </a:r>
            <a:endParaRPr lang="zh-CN" altLang="en-US" sz="1800" dirty="0"/>
          </a:p>
          <a:p>
            <a:pPr lvl="1"/>
            <a:r>
              <a:rPr lang="zh-CN" altLang="en-US" sz="1600" dirty="0"/>
              <a:t>使任何可能引起的紧急情况不扩大，并尽可能的排除它们。</a:t>
            </a:r>
            <a:endParaRPr lang="zh-CN" altLang="en-US" sz="1600" dirty="0"/>
          </a:p>
          <a:p>
            <a:pPr lvl="1"/>
            <a:r>
              <a:rPr lang="zh-CN" altLang="en-US" sz="1600" dirty="0"/>
              <a:t>减少紧急事件对人、财产和环境所产生的不利影响。</a:t>
            </a:r>
            <a:endParaRPr lang="zh-CN" altLang="en-US" sz="1600"/>
          </a:p>
        </p:txBody>
      </p:sp>
      <p:graphicFrame>
        <p:nvGraphicFramePr>
          <p:cNvPr id="239622" name="Object 10"/>
          <p:cNvGraphicFramePr/>
          <p:nvPr/>
        </p:nvGraphicFramePr>
        <p:xfrm>
          <a:off x="7359650" y="4826000"/>
          <a:ext cx="1133475" cy="1295400"/>
        </p:xfrm>
        <a:graphic>
          <a:graphicData uri="http://schemas.openxmlformats.org/presentationml/2006/ole">
            <mc:AlternateContent xmlns:mc="http://schemas.openxmlformats.org/markup-compatibility/2006">
              <mc:Choice xmlns:v="urn:schemas-microsoft-com:vml" Requires="v">
                <p:oleObj spid="_x0000_s3076" name="" r:id="rId1" imgW="3025775" imgH="3253105" progId="MS_ClipArt_Gallery.2">
                  <p:embed/>
                </p:oleObj>
              </mc:Choice>
              <mc:Fallback>
                <p:oleObj name="" r:id="rId1" imgW="3025775" imgH="3253105" progId="MS_ClipArt_Gallery.2">
                  <p:embed/>
                  <p:pic>
                    <p:nvPicPr>
                      <p:cNvPr id="0" name="图片 3075"/>
                      <p:cNvPicPr/>
                      <p:nvPr/>
                    </p:nvPicPr>
                    <p:blipFill>
                      <a:blip r:embed="rId2"/>
                      <a:stretch>
                        <a:fillRect/>
                      </a:stretch>
                    </p:blipFill>
                    <p:spPr>
                      <a:xfrm>
                        <a:off x="7359650" y="4826000"/>
                        <a:ext cx="1133475" cy="1295400"/>
                      </a:xfrm>
                      <a:prstGeom prst="rect">
                        <a:avLst/>
                      </a:prstGeom>
                      <a:noFill/>
                      <a:ln w="38100">
                        <a:noFill/>
                        <a:miter/>
                      </a:ln>
                    </p:spPr>
                  </p:pic>
                </p:oleObj>
              </mc:Fallback>
            </mc:AlternateContent>
          </a:graphicData>
        </a:graphic>
      </p:graphicFrame>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NAME" val="SingleBoatShape"/>
</p:tagLst>
</file>

<file path=ppt/tags/tag17.xml><?xml version="1.0" encoding="utf-8"?>
<p:tagLst xmlns:p="http://schemas.openxmlformats.org/presentationml/2006/main">
  <p:tag name="NAME" val="SingleBoatText"/>
</p:tagLst>
</file>

<file path=ppt/tags/tag18.xml><?xml version="1.0" encoding="utf-8"?>
<p:tagLst xmlns:p="http://schemas.openxmlformats.org/presentationml/2006/main">
  <p:tag name="NAME" val="SingleBoatShape"/>
</p:tagLst>
</file>

<file path=ppt/tags/tag19.xml><?xml version="1.0" encoding="utf-8"?>
<p:tagLst xmlns:p="http://schemas.openxmlformats.org/presentationml/2006/main">
  <p:tag name="NAME" val="SingleBoatTex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NAME" val="SingleBoatShape"/>
</p:tagLst>
</file>

<file path=ppt/tags/tag21.xml><?xml version="1.0" encoding="utf-8"?>
<p:tagLst xmlns:p="http://schemas.openxmlformats.org/presentationml/2006/main">
  <p:tag name="NAME" val="SingleBoatText"/>
</p:tagLst>
</file>

<file path=ppt/tags/tag22.xml><?xml version="1.0" encoding="utf-8"?>
<p:tagLst xmlns:p="http://schemas.openxmlformats.org/presentationml/2006/main">
  <p:tag name="NAME" val="SingleBoatShape"/>
</p:tagLst>
</file>

<file path=ppt/tags/tag23.xml><?xml version="1.0" encoding="utf-8"?>
<p:tagLst xmlns:p="http://schemas.openxmlformats.org/presentationml/2006/main">
  <p:tag name="NAME" val="SingleBoatText"/>
</p:tagLst>
</file>

<file path=ppt/tags/tag24.xml><?xml version="1.0" encoding="utf-8"?>
<p:tagLst xmlns:p="http://schemas.openxmlformats.org/presentationml/2006/main">
  <p:tag name="NAME" val="SingleBoatShape"/>
</p:tagLst>
</file>

<file path=ppt/tags/tag25.xml><?xml version="1.0" encoding="utf-8"?>
<p:tagLst xmlns:p="http://schemas.openxmlformats.org/presentationml/2006/main">
  <p:tag name="NAME" val="SingleBoatText"/>
</p:tagLst>
</file>

<file path=ppt/tags/tag2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1.xml><?xml version="1.0" encoding="utf-8"?>
<p:tagLst xmlns:p="http://schemas.openxmlformats.org/presentationml/2006/main">
  <p:tag name="commondata" val="eyJoZGlkIjoiNDY1MmY4MTY3YzFkZTg4NGM1MWI4N2I1NTA1MWI4MWE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Default Design">
  <a:themeElements>
    <a:clrScheme name="">
      <a:dk1>
        <a:srgbClr val="FFFFFF"/>
      </a:dk1>
      <a:lt1>
        <a:srgbClr val="0033CC"/>
      </a:lt1>
      <a:dk2>
        <a:srgbClr val="B7CFFF"/>
      </a:dk2>
      <a:lt2>
        <a:srgbClr val="000066"/>
      </a:lt2>
      <a:accent1>
        <a:srgbClr val="DE5930"/>
      </a:accent1>
      <a:accent2>
        <a:srgbClr val="FFCC00"/>
      </a:accent2>
      <a:accent3>
        <a:srgbClr val="AAADE2"/>
      </a:accent3>
      <a:accent4>
        <a:srgbClr val="DCDCDC"/>
      </a:accent4>
      <a:accent5>
        <a:srgbClr val="EBB5AD"/>
      </a:accent5>
      <a:accent6>
        <a:srgbClr val="E5B700"/>
      </a:accent6>
      <a:hlink>
        <a:srgbClr val="00CC99"/>
      </a:hlink>
      <a:folHlink>
        <a:srgbClr val="BFBE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FFFF"/>
    </a:dk1>
    <a:lt1>
      <a:srgbClr val="0033CC"/>
    </a:lt1>
    <a:dk2>
      <a:srgbClr val="B7CFFF"/>
    </a:dk2>
    <a:lt2>
      <a:srgbClr val="000066"/>
    </a:lt2>
    <a:accent1>
      <a:srgbClr val="DE5930"/>
    </a:accent1>
    <a:accent2>
      <a:srgbClr val="FFCC00"/>
    </a:accent2>
    <a:accent3>
      <a:srgbClr val="AAADE2"/>
    </a:accent3>
    <a:accent4>
      <a:srgbClr val="DCDCDC"/>
    </a:accent4>
    <a:accent5>
      <a:srgbClr val="EBB5AD"/>
    </a:accent5>
    <a:accent6>
      <a:srgbClr val="E5B700"/>
    </a:accent6>
    <a:hlink>
      <a:srgbClr val="00CC99"/>
    </a:hlink>
    <a:folHlink>
      <a:srgbClr val="BFBEA9"/>
    </a:folHlink>
  </a:clrScheme>
</a:themeOverride>
</file>

<file path=docProps/app.xml><?xml version="1.0" encoding="utf-8"?>
<Properties xmlns="http://schemas.openxmlformats.org/officeDocument/2006/extended-properties" xmlns:vt="http://schemas.openxmlformats.org/officeDocument/2006/docPropsVTypes">
  <TotalTime>0</TotalTime>
  <Words>4450</Words>
  <Application>WPS 演示</Application>
  <PresentationFormat>On-screen Show</PresentationFormat>
  <Paragraphs>504</Paragraphs>
  <Slides>36</Slides>
  <Notes>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36</vt:i4>
      </vt:variant>
    </vt:vector>
  </HeadingPairs>
  <TitlesOfParts>
    <vt:vector size="50" baseType="lpstr">
      <vt:lpstr>Arial</vt:lpstr>
      <vt:lpstr>宋体</vt:lpstr>
      <vt:lpstr>Wingdings</vt:lpstr>
      <vt:lpstr>Wingdings 2</vt:lpstr>
      <vt:lpstr>Wingdings</vt:lpstr>
      <vt:lpstr>Webdings</vt:lpstr>
      <vt:lpstr>Arial Unicode MS</vt:lpstr>
      <vt:lpstr>微软雅黑</vt:lpstr>
      <vt:lpstr>楷体</vt:lpstr>
      <vt:lpstr>汉仪旗黑-85S</vt:lpstr>
      <vt:lpstr>黑体</vt:lpstr>
      <vt:lpstr>Default Design</vt:lpstr>
      <vt:lpstr>MS_ClipArt_Gallery.2</vt:lpstr>
      <vt:lpstr>MS_ClipArt_Gallery.5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 Presentation</dc:title>
  <dc:creator/>
  <cp:lastModifiedBy>little fairy</cp:lastModifiedBy>
  <cp:revision>59</cp:revision>
  <dcterms:created xsi:type="dcterms:W3CDTF">2023-11-17T08:05:54Z</dcterms:created>
  <dcterms:modified xsi:type="dcterms:W3CDTF">2023-11-17T08:13:10Z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71F07E55BBFD4FBAAAC2FA749DEEAF8D_13</vt:lpwstr>
  </property>
  <property fmtid="{D5CDD505-2E9C-101B-9397-08002B2CF9AE}" pid="3" name="KSOProductBuildVer">
    <vt:lpwstr>2052-12.1.0.15933</vt:lpwstr>
  </property>
</Properties>
</file>