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6"/>
  </p:notesMasterIdLst>
  <p:sldIdLst>
    <p:sldId id="409" r:id="rId4"/>
    <p:sldId id="512" r:id="rId5"/>
    <p:sldId id="407" r:id="rId6"/>
    <p:sldId id="410" r:id="rId7"/>
    <p:sldId id="339" r:id="rId8"/>
    <p:sldId id="362" r:id="rId9"/>
    <p:sldId id="336" r:id="rId10"/>
    <p:sldId id="412" r:id="rId11"/>
    <p:sldId id="334" r:id="rId12"/>
    <p:sldId id="342" r:id="rId13"/>
    <p:sldId id="340" r:id="rId14"/>
    <p:sldId id="341" r:id="rId15"/>
    <p:sldId id="335" r:id="rId16"/>
    <p:sldId id="343" r:id="rId17"/>
    <p:sldId id="364" r:id="rId18"/>
    <p:sldId id="365" r:id="rId19"/>
    <p:sldId id="403" r:id="rId20"/>
    <p:sldId id="370" r:id="rId21"/>
    <p:sldId id="404" r:id="rId22"/>
    <p:sldId id="405" r:id="rId23"/>
    <p:sldId id="366" r:id="rId24"/>
    <p:sldId id="367" r:id="rId25"/>
    <p:sldId id="368" r:id="rId26"/>
    <p:sldId id="369" r:id="rId27"/>
    <p:sldId id="393" r:id="rId28"/>
    <p:sldId id="394" r:id="rId29"/>
    <p:sldId id="395" r:id="rId30"/>
    <p:sldId id="396" r:id="rId31"/>
    <p:sldId id="397" r:id="rId32"/>
    <p:sldId id="398" r:id="rId33"/>
    <p:sldId id="399" r:id="rId34"/>
    <p:sldId id="400" r:id="rId35"/>
    <p:sldId id="371" r:id="rId36"/>
    <p:sldId id="372" r:id="rId37"/>
    <p:sldId id="373" r:id="rId38"/>
    <p:sldId id="374" r:id="rId39"/>
    <p:sldId id="375" r:id="rId40"/>
    <p:sldId id="391" r:id="rId41"/>
    <p:sldId id="377" r:id="rId42"/>
    <p:sldId id="378" r:id="rId43"/>
    <p:sldId id="379" r:id="rId44"/>
    <p:sldId id="380" r:id="rId45"/>
    <p:sldId id="381" r:id="rId46"/>
    <p:sldId id="382" r:id="rId47"/>
    <p:sldId id="401" r:id="rId48"/>
    <p:sldId id="402" r:id="rId49"/>
    <p:sldId id="384" r:id="rId50"/>
    <p:sldId id="385" r:id="rId51"/>
    <p:sldId id="386" r:id="rId52"/>
    <p:sldId id="388" r:id="rId53"/>
    <p:sldId id="413" r:id="rId54"/>
    <p:sldId id="514" r:id="rId55"/>
  </p:sldIdLst>
  <p:sldSz cx="9144000" cy="6858000" type="screen4x3"/>
  <p:notesSz cx="6858000" cy="9144000"/>
  <p:custDataLst>
    <p:tags r:id="rId61"/>
  </p:custDataLst>
  <p:defaultTextStyle>
    <a:defPPr>
      <a:defRPr lang="zh-CN"/>
    </a:defPPr>
    <a:lvl1pPr marL="0" lvl="0" indent="0" algn="l" defTabSz="914400" rtl="0" eaLnBrk="1" fontAlgn="base" latinLnBrk="0" hangingPunct="1">
      <a:lnSpc>
        <a:spcPct val="100000"/>
      </a:lnSpc>
      <a:spcBef>
        <a:spcPct val="20000"/>
      </a:spcBef>
      <a:spcAft>
        <a:spcPct val="0"/>
      </a:spcAft>
      <a:buFontTx/>
      <a:buNone/>
      <a:defRPr sz="32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20000"/>
      </a:spcBef>
      <a:spcAft>
        <a:spcPct val="0"/>
      </a:spcAft>
      <a:buFontTx/>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FontTx/>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FontTx/>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FontTx/>
      <a:buNone/>
      <a:defRPr sz="32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20000"/>
      </a:spcBef>
      <a:spcAft>
        <a:spcPct val="0"/>
      </a:spcAft>
      <a:buFontTx/>
      <a:buNone/>
      <a:defRPr sz="32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20000"/>
      </a:spcBef>
      <a:spcAft>
        <a:spcPct val="0"/>
      </a:spcAft>
      <a:buFontTx/>
      <a:buNone/>
      <a:defRPr sz="32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20000"/>
      </a:spcBef>
      <a:spcAft>
        <a:spcPct val="0"/>
      </a:spcAft>
      <a:buFontTx/>
      <a:buNone/>
      <a:defRPr sz="32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20000"/>
      </a:spcBef>
      <a:spcAft>
        <a:spcPct val="0"/>
      </a:spcAft>
      <a:buFontTx/>
      <a:buNone/>
      <a:defRPr sz="32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00CC00"/>
    <a:srgbClr val="99CCFF"/>
    <a:srgbClr val="0099FF"/>
    <a:srgbClr val="00CCFF"/>
    <a:srgbClr val="663300"/>
    <a:srgbClr val="FF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061"/>
    <p:restoredTop sz="94607"/>
  </p:normalViewPr>
  <p:slideViewPr>
    <p:cSldViewPr showGuides="1">
      <p:cViewPr>
        <p:scale>
          <a:sx n="75" d="100"/>
          <a:sy n="75" d="100"/>
        </p:scale>
        <p:origin x="-1314" y="-114"/>
      </p:cViewPr>
      <p:guideLst>
        <p:guide orient="horz" pos="2160"/>
        <p:guide pos="2880"/>
      </p:guideLst>
    </p:cSldViewPr>
  </p:slideViewPr>
  <p:outlineViewPr>
    <p:cViewPr>
      <p:scale>
        <a:sx n="33" d="100"/>
        <a:sy n="33" d="100"/>
      </p:scale>
      <p:origin x="0" y="9228"/>
    </p:cViewPr>
  </p:outlineViewPr>
  <p:notesTextViewPr>
    <p:cViewPr>
      <p:scale>
        <a:sx n="100" d="100"/>
        <a:sy n="100" d="100"/>
      </p:scale>
      <p:origin x="0" y="0"/>
    </p:cViewPr>
  </p:notesTextViewPr>
  <p:sorterViewPr showFormatting="0">
    <p:cViewPr>
      <p:scale>
        <a:sx n="66" d="100"/>
        <a:sy n="66" d="100"/>
      </p:scale>
      <p:origin x="0" y="195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1" Type="http://schemas.openxmlformats.org/officeDocument/2006/relationships/tags" Target="tags/tag21.xml"/><Relationship Id="rId60" Type="http://schemas.openxmlformats.org/officeDocument/2006/relationships/commentAuthors" Target="commentAuthors.xml"/><Relationship Id="rId6" Type="http://schemas.openxmlformats.org/officeDocument/2006/relationships/slide" Target="slides/slide3.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notesMaster" Target="notesMasters/notesMaster1.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node0">
    <dgm:fillClrLst meth="cycle">
      <a:schemeClr val="accent6">
        <a:alpha val="80000"/>
      </a:schemeClr>
    </dgm:fillClrLst>
    <dgm:linClrLst meth="repeat">
      <a:schemeClr val="lt1"/>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D9E5603-B5A4-45EF-8D21-A16D4C2514EA}" type="doc">
      <dgm:prSet loTypeId="urn:microsoft.com/office/officeart/2005/8/layout/list1" loCatId="list" qsTypeId="urn:microsoft.com/office/officeart/2005/8/quickstyle/3d1" qsCatId="3D" csTypeId="urn:microsoft.com/office/officeart/2005/8/colors/accent6_5" csCatId="accent6" phldr="1"/>
      <dgm:spPr/>
      <dgm:t>
        <a:bodyPr/>
        <a:lstStyle/>
        <a:p>
          <a:endParaRPr lang="zh-CN" altLang="en-US"/>
        </a:p>
      </dgm:t>
    </dgm:pt>
    <dgm:pt modelId="{32C45765-D71F-44DA-8D01-703E2366C286}">
      <dgm:prSet phldrT="[文本]"/>
      <dgm:spPr/>
      <dgm:t>
        <a:bodyPr/>
        <a:lstStyle/>
        <a:p>
          <a:r>
            <a:rPr lang="zh-CN" altLang="en-US" dirty="0" smtClean="0">
              <a:latin typeface="微软雅黑" panose="020B0503020204020204" charset="-122"/>
              <a:ea typeface="微软雅黑" panose="020B0503020204020204" charset="-122"/>
            </a:rPr>
            <a:t>一、安全事故的概念</a:t>
          </a:r>
          <a:endParaRPr lang="zh-CN" altLang="en-US" dirty="0">
            <a:latin typeface="微软雅黑" panose="020B0503020204020204" charset="-122"/>
            <a:ea typeface="微软雅黑" panose="020B0503020204020204" charset="-122"/>
          </a:endParaRPr>
        </a:p>
      </dgm:t>
    </dgm:pt>
    <dgm:pt modelId="{7139D2A0-24E1-437E-A45C-476AD76835A6}" cxnId="{B332104D-4620-4618-BC26-06BDA8BA1E98}" type="parTrans">
      <dgm:prSet/>
      <dgm:spPr/>
      <dgm:t>
        <a:bodyPr/>
        <a:lstStyle/>
        <a:p>
          <a:endParaRPr lang="zh-CN" altLang="en-US">
            <a:latin typeface="微软雅黑" panose="020B0503020204020204" charset="-122"/>
            <a:ea typeface="微软雅黑" panose="020B0503020204020204" charset="-122"/>
          </a:endParaRPr>
        </a:p>
      </dgm:t>
    </dgm:pt>
    <dgm:pt modelId="{7AC4D21C-3D4C-41B6-97F7-63BDAE3930D9}" cxnId="{B332104D-4620-4618-BC26-06BDA8BA1E98}" type="sibTrans">
      <dgm:prSet/>
      <dgm:spPr/>
      <dgm:t>
        <a:bodyPr/>
        <a:lstStyle/>
        <a:p>
          <a:endParaRPr lang="zh-CN" altLang="en-US">
            <a:latin typeface="微软雅黑" panose="020B0503020204020204" charset="-122"/>
            <a:ea typeface="微软雅黑" panose="020B0503020204020204" charset="-122"/>
          </a:endParaRPr>
        </a:p>
      </dgm:t>
    </dgm:pt>
    <dgm:pt modelId="{324163CF-63EE-418D-B4D3-49D43DB7FD99}">
      <dgm:prSet phldrT="[文本]"/>
      <dgm:spPr/>
      <dgm:t>
        <a:bodyPr/>
        <a:lstStyle/>
        <a:p>
          <a:r>
            <a:rPr lang="zh-CN" altLang="en-US" dirty="0" smtClean="0">
              <a:latin typeface="微软雅黑" panose="020B0503020204020204" charset="-122"/>
              <a:ea typeface="微软雅黑" panose="020B0503020204020204" charset="-122"/>
            </a:rPr>
            <a:t>二、危险源辨识</a:t>
          </a:r>
          <a:endParaRPr lang="zh-CN" altLang="en-US" dirty="0">
            <a:latin typeface="微软雅黑" panose="020B0503020204020204" charset="-122"/>
            <a:ea typeface="微软雅黑" panose="020B0503020204020204" charset="-122"/>
          </a:endParaRPr>
        </a:p>
      </dgm:t>
    </dgm:pt>
    <dgm:pt modelId="{8FED4EDC-534E-4678-BC23-FD15B1444DEB}" cxnId="{D18428CC-91B0-4F19-8783-A865D98969DB}" type="parTrans">
      <dgm:prSet/>
      <dgm:spPr/>
      <dgm:t>
        <a:bodyPr/>
        <a:lstStyle/>
        <a:p>
          <a:endParaRPr lang="zh-CN" altLang="en-US">
            <a:latin typeface="微软雅黑" panose="020B0503020204020204" charset="-122"/>
            <a:ea typeface="微软雅黑" panose="020B0503020204020204" charset="-122"/>
          </a:endParaRPr>
        </a:p>
      </dgm:t>
    </dgm:pt>
    <dgm:pt modelId="{A8D23682-7DFD-4792-AAF5-53492FDF63C1}" cxnId="{D18428CC-91B0-4F19-8783-A865D98969DB}" type="sibTrans">
      <dgm:prSet/>
      <dgm:spPr/>
      <dgm:t>
        <a:bodyPr/>
        <a:lstStyle/>
        <a:p>
          <a:endParaRPr lang="zh-CN" altLang="en-US">
            <a:latin typeface="微软雅黑" panose="020B0503020204020204" charset="-122"/>
            <a:ea typeface="微软雅黑" panose="020B0503020204020204" charset="-122"/>
          </a:endParaRPr>
        </a:p>
      </dgm:t>
    </dgm:pt>
    <dgm:pt modelId="{B88C256C-169D-4A8B-BEEE-4C896350C277}">
      <dgm:prSet phldrT="[文本]"/>
      <dgm:spPr/>
      <dgm:t>
        <a:bodyPr/>
        <a:lstStyle/>
        <a:p>
          <a:r>
            <a:rPr lang="zh-CN" altLang="en-US" smtClean="0">
              <a:latin typeface="微软雅黑" panose="020B0503020204020204" charset="-122"/>
              <a:ea typeface="微软雅黑" panose="020B0503020204020204" charset="-122"/>
            </a:rPr>
            <a:t>三、</a:t>
          </a:r>
          <a:r>
            <a:rPr kumimoji="0" lang="zh-CN" altLang="en-US" b="0" i="0" u="none" strike="noStrike" cap="none" normalizeH="0" baseline="0" smtClean="0">
              <a:effectLst/>
              <a:latin typeface="微软雅黑" panose="020B0503020204020204" charset="-122"/>
              <a:ea typeface="微软雅黑" panose="020B0503020204020204" charset="-122"/>
              <a:cs typeface="+mn-cs"/>
            </a:rPr>
            <a:t>风险评价</a:t>
          </a:r>
          <a:endParaRPr lang="zh-CN" altLang="en-US" dirty="0">
            <a:latin typeface="微软雅黑" panose="020B0503020204020204" charset="-122"/>
            <a:ea typeface="微软雅黑" panose="020B0503020204020204" charset="-122"/>
          </a:endParaRPr>
        </a:p>
      </dgm:t>
    </dgm:pt>
    <dgm:pt modelId="{413F6396-FB69-472F-ABDA-AECE9795D5D3}" cxnId="{7CF60E13-EC0A-4724-80DB-648E171044C5}" type="parTrans">
      <dgm:prSet/>
      <dgm:spPr/>
      <dgm:t>
        <a:bodyPr/>
        <a:lstStyle/>
        <a:p>
          <a:endParaRPr lang="zh-CN" altLang="en-US">
            <a:latin typeface="微软雅黑" panose="020B0503020204020204" charset="-122"/>
            <a:ea typeface="微软雅黑" panose="020B0503020204020204" charset="-122"/>
          </a:endParaRPr>
        </a:p>
      </dgm:t>
    </dgm:pt>
    <dgm:pt modelId="{8D41E44E-9B27-46B0-B751-FBDEE40C1D5C}" cxnId="{7CF60E13-EC0A-4724-80DB-648E171044C5}" type="sibTrans">
      <dgm:prSet/>
      <dgm:spPr/>
      <dgm:t>
        <a:bodyPr/>
        <a:lstStyle/>
        <a:p>
          <a:endParaRPr lang="zh-CN" altLang="en-US">
            <a:latin typeface="微软雅黑" panose="020B0503020204020204" charset="-122"/>
            <a:ea typeface="微软雅黑" panose="020B0503020204020204" charset="-122"/>
          </a:endParaRPr>
        </a:p>
      </dgm:t>
    </dgm:pt>
    <dgm:pt modelId="{550EBA19-8CA4-41B8-85EF-B0EF7EF8E4F8}">
      <dgm:prSet phldrT="[文本]"/>
      <dgm:spPr/>
      <dgm:t>
        <a:bodyPr/>
        <a:lstStyle/>
        <a:p>
          <a:r>
            <a:rPr lang="zh-CN" altLang="en-US" dirty="0" smtClean="0">
              <a:latin typeface="微软雅黑" panose="020B0503020204020204" charset="-122"/>
              <a:ea typeface="微软雅黑" panose="020B0503020204020204" charset="-122"/>
            </a:rPr>
            <a:t>四、风险控制措施</a:t>
          </a:r>
          <a:endParaRPr lang="zh-CN" altLang="en-US" dirty="0">
            <a:latin typeface="微软雅黑" panose="020B0503020204020204" charset="-122"/>
            <a:ea typeface="微软雅黑" panose="020B0503020204020204" charset="-122"/>
          </a:endParaRPr>
        </a:p>
      </dgm:t>
    </dgm:pt>
    <dgm:pt modelId="{12B5FD96-0F37-4288-8422-9EF31DAA2A07}" cxnId="{E2F3A38D-C2EA-49D1-B6DA-BF2A8A6CA3DF}" type="parTrans">
      <dgm:prSet/>
      <dgm:spPr/>
      <dgm:t>
        <a:bodyPr/>
        <a:lstStyle/>
        <a:p>
          <a:endParaRPr lang="zh-CN" altLang="en-US">
            <a:latin typeface="微软雅黑" panose="020B0503020204020204" charset="-122"/>
            <a:ea typeface="微软雅黑" panose="020B0503020204020204" charset="-122"/>
          </a:endParaRPr>
        </a:p>
      </dgm:t>
    </dgm:pt>
    <dgm:pt modelId="{AA5AF7FD-AA84-4D9B-9E33-BC6A9AC9048D}" cxnId="{E2F3A38D-C2EA-49D1-B6DA-BF2A8A6CA3DF}" type="sibTrans">
      <dgm:prSet/>
      <dgm:spPr/>
      <dgm:t>
        <a:bodyPr/>
        <a:lstStyle/>
        <a:p>
          <a:endParaRPr lang="zh-CN" altLang="en-US">
            <a:latin typeface="微软雅黑" panose="020B0503020204020204" charset="-122"/>
            <a:ea typeface="微软雅黑" panose="020B0503020204020204" charset="-122"/>
          </a:endParaRPr>
        </a:p>
      </dgm:t>
    </dgm:pt>
    <dgm:pt modelId="{E22179EC-AE2B-4782-A4FD-872F7C3A689D}" type="pres">
      <dgm:prSet presAssocID="{1D9E5603-B5A4-45EF-8D21-A16D4C2514EA}" presName="linear" presStyleCnt="0">
        <dgm:presLayoutVars>
          <dgm:dir/>
          <dgm:animLvl val="lvl"/>
          <dgm:resizeHandles val="exact"/>
        </dgm:presLayoutVars>
      </dgm:prSet>
      <dgm:spPr/>
      <dgm:t>
        <a:bodyPr/>
        <a:lstStyle/>
        <a:p>
          <a:endParaRPr lang="zh-CN" altLang="en-US"/>
        </a:p>
      </dgm:t>
    </dgm:pt>
    <dgm:pt modelId="{720AE24D-5CB9-49D2-A628-A5419D768B7F}" type="pres">
      <dgm:prSet presAssocID="{32C45765-D71F-44DA-8D01-703E2366C286}" presName="parentLin" presStyleCnt="0"/>
      <dgm:spPr/>
    </dgm:pt>
    <dgm:pt modelId="{B222FA98-B7AC-4462-BB13-5182654AEDCB}" type="pres">
      <dgm:prSet presAssocID="{32C45765-D71F-44DA-8D01-703E2366C286}" presName="parentLeftMargin" presStyleLbl="node1" presStyleIdx="0" presStyleCnt="4"/>
      <dgm:spPr/>
      <dgm:t>
        <a:bodyPr/>
        <a:lstStyle/>
        <a:p>
          <a:endParaRPr lang="zh-CN" altLang="en-US"/>
        </a:p>
      </dgm:t>
    </dgm:pt>
    <dgm:pt modelId="{570411DA-B8B1-45DA-B034-7A5F89AF5B42}" type="pres">
      <dgm:prSet presAssocID="{32C45765-D71F-44DA-8D01-703E2366C286}" presName="parentText" presStyleLbl="node1" presStyleIdx="0" presStyleCnt="4">
        <dgm:presLayoutVars>
          <dgm:chMax val="0"/>
          <dgm:bulletEnabled val="1"/>
        </dgm:presLayoutVars>
      </dgm:prSet>
      <dgm:spPr/>
      <dgm:t>
        <a:bodyPr/>
        <a:lstStyle/>
        <a:p>
          <a:endParaRPr lang="zh-CN" altLang="en-US"/>
        </a:p>
      </dgm:t>
    </dgm:pt>
    <dgm:pt modelId="{263DD53E-8D6E-4384-B7F9-A1336D42F62D}" type="pres">
      <dgm:prSet presAssocID="{32C45765-D71F-44DA-8D01-703E2366C286}" presName="negativeSpace" presStyleCnt="0"/>
      <dgm:spPr/>
    </dgm:pt>
    <dgm:pt modelId="{DAF96E14-9712-4EDA-B6C4-A1FC6538B932}" type="pres">
      <dgm:prSet presAssocID="{32C45765-D71F-44DA-8D01-703E2366C286}" presName="childText" presStyleLbl="conFgAcc1" presStyleIdx="0" presStyleCnt="4">
        <dgm:presLayoutVars>
          <dgm:bulletEnabled val="1"/>
        </dgm:presLayoutVars>
      </dgm:prSet>
      <dgm:spPr/>
    </dgm:pt>
    <dgm:pt modelId="{57E25B29-36C9-4478-A385-DE42E4207E7F}" type="pres">
      <dgm:prSet presAssocID="{7AC4D21C-3D4C-41B6-97F7-63BDAE3930D9}" presName="spaceBetweenRectangles" presStyleCnt="0"/>
      <dgm:spPr/>
    </dgm:pt>
    <dgm:pt modelId="{4DD61A14-D3AF-4C1F-A2E0-7C23E0B605CE}" type="pres">
      <dgm:prSet presAssocID="{324163CF-63EE-418D-B4D3-49D43DB7FD99}" presName="parentLin" presStyleCnt="0"/>
      <dgm:spPr/>
    </dgm:pt>
    <dgm:pt modelId="{4D31918C-3063-47C3-9DF7-555BAED4557E}" type="pres">
      <dgm:prSet presAssocID="{324163CF-63EE-418D-B4D3-49D43DB7FD99}" presName="parentLeftMargin" presStyleLbl="node1" presStyleIdx="0" presStyleCnt="4"/>
      <dgm:spPr/>
      <dgm:t>
        <a:bodyPr/>
        <a:lstStyle/>
        <a:p>
          <a:endParaRPr lang="zh-CN" altLang="en-US"/>
        </a:p>
      </dgm:t>
    </dgm:pt>
    <dgm:pt modelId="{FE8D0331-DF0F-4FEC-B9A6-8ACF10849665}" type="pres">
      <dgm:prSet presAssocID="{324163CF-63EE-418D-B4D3-49D43DB7FD99}" presName="parentText" presStyleLbl="node1" presStyleIdx="1" presStyleCnt="4">
        <dgm:presLayoutVars>
          <dgm:chMax val="0"/>
          <dgm:bulletEnabled val="1"/>
        </dgm:presLayoutVars>
      </dgm:prSet>
      <dgm:spPr/>
      <dgm:t>
        <a:bodyPr/>
        <a:lstStyle/>
        <a:p>
          <a:endParaRPr lang="zh-CN" altLang="en-US"/>
        </a:p>
      </dgm:t>
    </dgm:pt>
    <dgm:pt modelId="{4CF5AB6B-7E3B-4707-8657-AE737DBFD101}" type="pres">
      <dgm:prSet presAssocID="{324163CF-63EE-418D-B4D3-49D43DB7FD99}" presName="negativeSpace" presStyleCnt="0"/>
      <dgm:spPr/>
    </dgm:pt>
    <dgm:pt modelId="{02333E7E-20C2-452F-9637-AFFFCDD160B4}" type="pres">
      <dgm:prSet presAssocID="{324163CF-63EE-418D-B4D3-49D43DB7FD99}" presName="childText" presStyleLbl="conFgAcc1" presStyleIdx="1" presStyleCnt="4">
        <dgm:presLayoutVars>
          <dgm:bulletEnabled val="1"/>
        </dgm:presLayoutVars>
      </dgm:prSet>
      <dgm:spPr/>
    </dgm:pt>
    <dgm:pt modelId="{3FE991A0-78FB-44CE-A3E4-0360D5E5BCB9}" type="pres">
      <dgm:prSet presAssocID="{A8D23682-7DFD-4792-AAF5-53492FDF63C1}" presName="spaceBetweenRectangles" presStyleCnt="0"/>
      <dgm:spPr/>
    </dgm:pt>
    <dgm:pt modelId="{01D6E350-FFE0-48F0-84C3-AD944B50A815}" type="pres">
      <dgm:prSet presAssocID="{B88C256C-169D-4A8B-BEEE-4C896350C277}" presName="parentLin" presStyleCnt="0"/>
      <dgm:spPr/>
    </dgm:pt>
    <dgm:pt modelId="{01233D35-C3AA-4EE2-9DE3-B4035D498B44}" type="pres">
      <dgm:prSet presAssocID="{B88C256C-169D-4A8B-BEEE-4C896350C277}" presName="parentLeftMargin" presStyleLbl="node1" presStyleIdx="1" presStyleCnt="4"/>
      <dgm:spPr/>
      <dgm:t>
        <a:bodyPr/>
        <a:lstStyle/>
        <a:p>
          <a:endParaRPr lang="zh-CN" altLang="en-US"/>
        </a:p>
      </dgm:t>
    </dgm:pt>
    <dgm:pt modelId="{716F1E0F-AC13-4386-9019-D51A878BACBB}" type="pres">
      <dgm:prSet presAssocID="{B88C256C-169D-4A8B-BEEE-4C896350C277}" presName="parentText" presStyleLbl="node1" presStyleIdx="2" presStyleCnt="4">
        <dgm:presLayoutVars>
          <dgm:chMax val="0"/>
          <dgm:bulletEnabled val="1"/>
        </dgm:presLayoutVars>
      </dgm:prSet>
      <dgm:spPr/>
      <dgm:t>
        <a:bodyPr/>
        <a:lstStyle/>
        <a:p>
          <a:endParaRPr lang="zh-CN" altLang="en-US"/>
        </a:p>
      </dgm:t>
    </dgm:pt>
    <dgm:pt modelId="{2DBA4757-A34D-4B4B-B3B6-71E5ECE07FC1}" type="pres">
      <dgm:prSet presAssocID="{B88C256C-169D-4A8B-BEEE-4C896350C277}" presName="negativeSpace" presStyleCnt="0"/>
      <dgm:spPr/>
    </dgm:pt>
    <dgm:pt modelId="{B1A9383E-F573-4956-8A81-54109D77BE6F}" type="pres">
      <dgm:prSet presAssocID="{B88C256C-169D-4A8B-BEEE-4C896350C277}" presName="childText" presStyleLbl="conFgAcc1" presStyleIdx="2" presStyleCnt="4">
        <dgm:presLayoutVars>
          <dgm:bulletEnabled val="1"/>
        </dgm:presLayoutVars>
      </dgm:prSet>
      <dgm:spPr/>
    </dgm:pt>
    <dgm:pt modelId="{97E3D4CC-2642-4C13-BD6D-54F0474575A8}" type="pres">
      <dgm:prSet presAssocID="{8D41E44E-9B27-46B0-B751-FBDEE40C1D5C}" presName="spaceBetweenRectangles" presStyleCnt="0"/>
      <dgm:spPr/>
    </dgm:pt>
    <dgm:pt modelId="{B9A01AEA-0A76-431B-8E9A-1B53E78E0BF9}" type="pres">
      <dgm:prSet presAssocID="{550EBA19-8CA4-41B8-85EF-B0EF7EF8E4F8}" presName="parentLin" presStyleCnt="0"/>
      <dgm:spPr/>
    </dgm:pt>
    <dgm:pt modelId="{2BCACC05-925A-42D5-BEE1-02C31AD8B84C}" type="pres">
      <dgm:prSet presAssocID="{550EBA19-8CA4-41B8-85EF-B0EF7EF8E4F8}" presName="parentLeftMargin" presStyleLbl="node1" presStyleIdx="2" presStyleCnt="4"/>
      <dgm:spPr/>
      <dgm:t>
        <a:bodyPr/>
        <a:lstStyle/>
        <a:p>
          <a:endParaRPr lang="zh-CN" altLang="en-US"/>
        </a:p>
      </dgm:t>
    </dgm:pt>
    <dgm:pt modelId="{8F03B23E-502A-4D3C-9A0E-A58A34A6E97C}" type="pres">
      <dgm:prSet presAssocID="{550EBA19-8CA4-41B8-85EF-B0EF7EF8E4F8}" presName="parentText" presStyleLbl="node1" presStyleIdx="3" presStyleCnt="4">
        <dgm:presLayoutVars>
          <dgm:chMax val="0"/>
          <dgm:bulletEnabled val="1"/>
        </dgm:presLayoutVars>
      </dgm:prSet>
      <dgm:spPr/>
      <dgm:t>
        <a:bodyPr/>
        <a:lstStyle/>
        <a:p>
          <a:endParaRPr lang="zh-CN" altLang="en-US"/>
        </a:p>
      </dgm:t>
    </dgm:pt>
    <dgm:pt modelId="{920F4066-D150-4031-8D49-82413C42C14E}" type="pres">
      <dgm:prSet presAssocID="{550EBA19-8CA4-41B8-85EF-B0EF7EF8E4F8}" presName="negativeSpace" presStyleCnt="0"/>
      <dgm:spPr/>
    </dgm:pt>
    <dgm:pt modelId="{244E6889-B79B-4805-841A-47C6637770C3}" type="pres">
      <dgm:prSet presAssocID="{550EBA19-8CA4-41B8-85EF-B0EF7EF8E4F8}" presName="childText" presStyleLbl="conFgAcc1" presStyleIdx="3" presStyleCnt="4">
        <dgm:presLayoutVars>
          <dgm:bulletEnabled val="1"/>
        </dgm:presLayoutVars>
      </dgm:prSet>
      <dgm:spPr/>
    </dgm:pt>
  </dgm:ptLst>
  <dgm:cxnLst>
    <dgm:cxn modelId="{BFFC2AE7-DD90-4841-9567-B414E8AAE978}" type="presOf" srcId="{550EBA19-8CA4-41B8-85EF-B0EF7EF8E4F8}" destId="{8F03B23E-502A-4D3C-9A0E-A58A34A6E97C}" srcOrd="1" destOrd="0" presId="urn:microsoft.com/office/officeart/2005/8/layout/list1"/>
    <dgm:cxn modelId="{E2F3A38D-C2EA-49D1-B6DA-BF2A8A6CA3DF}" srcId="{1D9E5603-B5A4-45EF-8D21-A16D4C2514EA}" destId="{550EBA19-8CA4-41B8-85EF-B0EF7EF8E4F8}" srcOrd="3" destOrd="0" parTransId="{12B5FD96-0F37-4288-8422-9EF31DAA2A07}" sibTransId="{AA5AF7FD-AA84-4D9B-9E33-BC6A9AC9048D}"/>
    <dgm:cxn modelId="{D18428CC-91B0-4F19-8783-A865D98969DB}" srcId="{1D9E5603-B5A4-45EF-8D21-A16D4C2514EA}" destId="{324163CF-63EE-418D-B4D3-49D43DB7FD99}" srcOrd="1" destOrd="0" parTransId="{8FED4EDC-534E-4678-BC23-FD15B1444DEB}" sibTransId="{A8D23682-7DFD-4792-AAF5-53492FDF63C1}"/>
    <dgm:cxn modelId="{7CF60E13-EC0A-4724-80DB-648E171044C5}" srcId="{1D9E5603-B5A4-45EF-8D21-A16D4C2514EA}" destId="{B88C256C-169D-4A8B-BEEE-4C896350C277}" srcOrd="2" destOrd="0" parTransId="{413F6396-FB69-472F-ABDA-AECE9795D5D3}" sibTransId="{8D41E44E-9B27-46B0-B751-FBDEE40C1D5C}"/>
    <dgm:cxn modelId="{041886BD-9095-4B69-8152-CCF7EBD51F62}" type="presOf" srcId="{550EBA19-8CA4-41B8-85EF-B0EF7EF8E4F8}" destId="{2BCACC05-925A-42D5-BEE1-02C31AD8B84C}" srcOrd="0" destOrd="0" presId="urn:microsoft.com/office/officeart/2005/8/layout/list1"/>
    <dgm:cxn modelId="{AFE85969-2D33-49F4-9770-EC4D7D0C98D8}" type="presOf" srcId="{B88C256C-169D-4A8B-BEEE-4C896350C277}" destId="{716F1E0F-AC13-4386-9019-D51A878BACBB}" srcOrd="1" destOrd="0" presId="urn:microsoft.com/office/officeart/2005/8/layout/list1"/>
    <dgm:cxn modelId="{953A6F20-4F62-4563-BFB6-341BD7E803C2}" type="presOf" srcId="{1D9E5603-B5A4-45EF-8D21-A16D4C2514EA}" destId="{E22179EC-AE2B-4782-A4FD-872F7C3A689D}" srcOrd="0" destOrd="0" presId="urn:microsoft.com/office/officeart/2005/8/layout/list1"/>
    <dgm:cxn modelId="{B332104D-4620-4618-BC26-06BDA8BA1E98}" srcId="{1D9E5603-B5A4-45EF-8D21-A16D4C2514EA}" destId="{32C45765-D71F-44DA-8D01-703E2366C286}" srcOrd="0" destOrd="0" parTransId="{7139D2A0-24E1-437E-A45C-476AD76835A6}" sibTransId="{7AC4D21C-3D4C-41B6-97F7-63BDAE3930D9}"/>
    <dgm:cxn modelId="{579144B5-3E7F-4F6E-B5EB-5C3805B4273E}" type="presOf" srcId="{324163CF-63EE-418D-B4D3-49D43DB7FD99}" destId="{FE8D0331-DF0F-4FEC-B9A6-8ACF10849665}" srcOrd="1" destOrd="0" presId="urn:microsoft.com/office/officeart/2005/8/layout/list1"/>
    <dgm:cxn modelId="{A88E48FD-60BD-4D85-AEA0-AEFAF8811193}" type="presOf" srcId="{324163CF-63EE-418D-B4D3-49D43DB7FD99}" destId="{4D31918C-3063-47C3-9DF7-555BAED4557E}" srcOrd="0" destOrd="0" presId="urn:microsoft.com/office/officeart/2005/8/layout/list1"/>
    <dgm:cxn modelId="{D8CEEB6F-CC74-4EED-8025-BDEA5874298D}" type="presOf" srcId="{32C45765-D71F-44DA-8D01-703E2366C286}" destId="{B222FA98-B7AC-4462-BB13-5182654AEDCB}" srcOrd="0" destOrd="0" presId="urn:microsoft.com/office/officeart/2005/8/layout/list1"/>
    <dgm:cxn modelId="{4BA2BB77-13F8-4C3E-81BA-E2C92ADD6AE2}" type="presOf" srcId="{B88C256C-169D-4A8B-BEEE-4C896350C277}" destId="{01233D35-C3AA-4EE2-9DE3-B4035D498B44}" srcOrd="0" destOrd="0" presId="urn:microsoft.com/office/officeart/2005/8/layout/list1"/>
    <dgm:cxn modelId="{1B0DA5DE-A551-4E00-97F4-E6C255758992}" type="presOf" srcId="{32C45765-D71F-44DA-8D01-703E2366C286}" destId="{570411DA-B8B1-45DA-B034-7A5F89AF5B42}" srcOrd="1" destOrd="0" presId="urn:microsoft.com/office/officeart/2005/8/layout/list1"/>
    <dgm:cxn modelId="{ECED224E-1484-479B-83AF-713C8E9F2403}" type="presParOf" srcId="{E22179EC-AE2B-4782-A4FD-872F7C3A689D}" destId="{720AE24D-5CB9-49D2-A628-A5419D768B7F}" srcOrd="0" destOrd="0" presId="urn:microsoft.com/office/officeart/2005/8/layout/list1"/>
    <dgm:cxn modelId="{FC7A227D-5A7E-4E4B-AB93-6B328205FAA4}" type="presParOf" srcId="{720AE24D-5CB9-49D2-A628-A5419D768B7F}" destId="{B222FA98-B7AC-4462-BB13-5182654AEDCB}" srcOrd="0" destOrd="0" presId="urn:microsoft.com/office/officeart/2005/8/layout/list1"/>
    <dgm:cxn modelId="{0DE1E736-35C5-4789-A420-4727C0E71013}" type="presParOf" srcId="{720AE24D-5CB9-49D2-A628-A5419D768B7F}" destId="{570411DA-B8B1-45DA-B034-7A5F89AF5B42}" srcOrd="1" destOrd="0" presId="urn:microsoft.com/office/officeart/2005/8/layout/list1"/>
    <dgm:cxn modelId="{6BDFD7D6-4A36-4C85-8F0E-81E192F9ECA7}" type="presParOf" srcId="{E22179EC-AE2B-4782-A4FD-872F7C3A689D}" destId="{263DD53E-8D6E-4384-B7F9-A1336D42F62D}" srcOrd="1" destOrd="0" presId="urn:microsoft.com/office/officeart/2005/8/layout/list1"/>
    <dgm:cxn modelId="{22FDCDA1-1742-4A07-BDE4-C9B750B82481}" type="presParOf" srcId="{E22179EC-AE2B-4782-A4FD-872F7C3A689D}" destId="{DAF96E14-9712-4EDA-B6C4-A1FC6538B932}" srcOrd="2" destOrd="0" presId="urn:microsoft.com/office/officeart/2005/8/layout/list1"/>
    <dgm:cxn modelId="{63FD29DC-6A84-4DCF-824B-08250C3348D1}" type="presParOf" srcId="{E22179EC-AE2B-4782-A4FD-872F7C3A689D}" destId="{57E25B29-36C9-4478-A385-DE42E4207E7F}" srcOrd="3" destOrd="0" presId="urn:microsoft.com/office/officeart/2005/8/layout/list1"/>
    <dgm:cxn modelId="{4652C462-82F8-47EB-8954-7B749C24B908}" type="presParOf" srcId="{E22179EC-AE2B-4782-A4FD-872F7C3A689D}" destId="{4DD61A14-D3AF-4C1F-A2E0-7C23E0B605CE}" srcOrd="4" destOrd="0" presId="urn:microsoft.com/office/officeart/2005/8/layout/list1"/>
    <dgm:cxn modelId="{347518C5-E1A5-455E-A6C1-E1D1FDC039E5}" type="presParOf" srcId="{4DD61A14-D3AF-4C1F-A2E0-7C23E0B605CE}" destId="{4D31918C-3063-47C3-9DF7-555BAED4557E}" srcOrd="0" destOrd="0" presId="urn:microsoft.com/office/officeart/2005/8/layout/list1"/>
    <dgm:cxn modelId="{D8CA23F8-37AB-4B8D-B552-46B93B9309B5}" type="presParOf" srcId="{4DD61A14-D3AF-4C1F-A2E0-7C23E0B605CE}" destId="{FE8D0331-DF0F-4FEC-B9A6-8ACF10849665}" srcOrd="1" destOrd="0" presId="urn:microsoft.com/office/officeart/2005/8/layout/list1"/>
    <dgm:cxn modelId="{870268A9-708F-4BF5-A1E2-F4A27081E80B}" type="presParOf" srcId="{E22179EC-AE2B-4782-A4FD-872F7C3A689D}" destId="{4CF5AB6B-7E3B-4707-8657-AE737DBFD101}" srcOrd="5" destOrd="0" presId="urn:microsoft.com/office/officeart/2005/8/layout/list1"/>
    <dgm:cxn modelId="{A1F2D651-46DF-4850-8E4B-0141D264C74B}" type="presParOf" srcId="{E22179EC-AE2B-4782-A4FD-872F7C3A689D}" destId="{02333E7E-20C2-452F-9637-AFFFCDD160B4}" srcOrd="6" destOrd="0" presId="urn:microsoft.com/office/officeart/2005/8/layout/list1"/>
    <dgm:cxn modelId="{747551D8-39F5-494B-94ED-77543A8D6F4D}" type="presParOf" srcId="{E22179EC-AE2B-4782-A4FD-872F7C3A689D}" destId="{3FE991A0-78FB-44CE-A3E4-0360D5E5BCB9}" srcOrd="7" destOrd="0" presId="urn:microsoft.com/office/officeart/2005/8/layout/list1"/>
    <dgm:cxn modelId="{69070F6E-6387-4782-B115-EAC13FC5D5DA}" type="presParOf" srcId="{E22179EC-AE2B-4782-A4FD-872F7C3A689D}" destId="{01D6E350-FFE0-48F0-84C3-AD944B50A815}" srcOrd="8" destOrd="0" presId="urn:microsoft.com/office/officeart/2005/8/layout/list1"/>
    <dgm:cxn modelId="{9A252CB6-185B-4C22-B518-5235227379E7}" type="presParOf" srcId="{01D6E350-FFE0-48F0-84C3-AD944B50A815}" destId="{01233D35-C3AA-4EE2-9DE3-B4035D498B44}" srcOrd="0" destOrd="0" presId="urn:microsoft.com/office/officeart/2005/8/layout/list1"/>
    <dgm:cxn modelId="{056F4431-722F-4680-B79D-678F62A07072}" type="presParOf" srcId="{01D6E350-FFE0-48F0-84C3-AD944B50A815}" destId="{716F1E0F-AC13-4386-9019-D51A878BACBB}" srcOrd="1" destOrd="0" presId="urn:microsoft.com/office/officeart/2005/8/layout/list1"/>
    <dgm:cxn modelId="{D18FF3D3-E161-4528-8BA0-67A2216D42C1}" type="presParOf" srcId="{E22179EC-AE2B-4782-A4FD-872F7C3A689D}" destId="{2DBA4757-A34D-4B4B-B3B6-71E5ECE07FC1}" srcOrd="9" destOrd="0" presId="urn:microsoft.com/office/officeart/2005/8/layout/list1"/>
    <dgm:cxn modelId="{4C478701-F5F8-462E-B84E-6FB475F41C2C}" type="presParOf" srcId="{E22179EC-AE2B-4782-A4FD-872F7C3A689D}" destId="{B1A9383E-F573-4956-8A81-54109D77BE6F}" srcOrd="10" destOrd="0" presId="urn:microsoft.com/office/officeart/2005/8/layout/list1"/>
    <dgm:cxn modelId="{DA2CAADA-BB21-4FE9-A1EE-2FDF6CE26AE8}" type="presParOf" srcId="{E22179EC-AE2B-4782-A4FD-872F7C3A689D}" destId="{97E3D4CC-2642-4C13-BD6D-54F0474575A8}" srcOrd="11" destOrd="0" presId="urn:microsoft.com/office/officeart/2005/8/layout/list1"/>
    <dgm:cxn modelId="{4DC43073-579D-41BE-B86B-4A36BE753240}" type="presParOf" srcId="{E22179EC-AE2B-4782-A4FD-872F7C3A689D}" destId="{B9A01AEA-0A76-431B-8E9A-1B53E78E0BF9}" srcOrd="12" destOrd="0" presId="urn:microsoft.com/office/officeart/2005/8/layout/list1"/>
    <dgm:cxn modelId="{D7E40366-E27B-4C88-9934-73C7E41F25B9}" type="presParOf" srcId="{B9A01AEA-0A76-431B-8E9A-1B53E78E0BF9}" destId="{2BCACC05-925A-42D5-BEE1-02C31AD8B84C}" srcOrd="0" destOrd="0" presId="urn:microsoft.com/office/officeart/2005/8/layout/list1"/>
    <dgm:cxn modelId="{8CDF964C-C181-456E-AC74-71E4C44EE87B}" type="presParOf" srcId="{B9A01AEA-0A76-431B-8E9A-1B53E78E0BF9}" destId="{8F03B23E-502A-4D3C-9A0E-A58A34A6E97C}" srcOrd="1" destOrd="0" presId="urn:microsoft.com/office/officeart/2005/8/layout/list1"/>
    <dgm:cxn modelId="{E15EE392-645A-4E21-BFB8-AABFB1C88488}" type="presParOf" srcId="{E22179EC-AE2B-4782-A4FD-872F7C3A689D}" destId="{920F4066-D150-4031-8D49-82413C42C14E}" srcOrd="13" destOrd="0" presId="urn:microsoft.com/office/officeart/2005/8/layout/list1"/>
    <dgm:cxn modelId="{3C857B12-C29E-41DB-849B-F7AFF84D2DF9}" type="presParOf" srcId="{E22179EC-AE2B-4782-A4FD-872F7C3A689D}" destId="{244E6889-B79B-4805-841A-47C6637770C3}" srcOrd="14"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1BADC6-7D9D-4B41-BE52-A2214352D1A6}" type="doc">
      <dgm:prSet loTypeId="urn:microsoft.com/office/officeart/2005/8/layout/funnel1" loCatId="process" qsTypeId="urn:microsoft.com/office/officeart/2005/8/quickstyle/simple1" qsCatId="simple" csTypeId="urn:microsoft.com/office/officeart/2005/8/colors/accent2_2" csCatId="accent2" phldr="1"/>
      <dgm:spPr/>
      <dgm:t>
        <a:bodyPr/>
        <a:lstStyle/>
        <a:p>
          <a:endParaRPr lang="zh-CN" altLang="en-US"/>
        </a:p>
      </dgm:t>
    </dgm:pt>
    <dgm:pt modelId="{4459E1E5-0874-44F4-A941-74B510059F1D}">
      <dgm:prSet phldrT="[文本]"/>
      <dgm:spPr/>
      <dgm:t>
        <a:bodyPr/>
        <a:lstStyle/>
        <a:p>
          <a:r>
            <a:rPr lang="en-US" altLang="zh-CN" dirty="0" smtClean="0"/>
            <a:t>L</a:t>
          </a:r>
          <a:endParaRPr lang="zh-CN" altLang="en-US" dirty="0"/>
        </a:p>
      </dgm:t>
    </dgm:pt>
    <dgm:pt modelId="{8F547E94-8C87-4280-BB35-EFC88851FEC8}" cxnId="{E935572F-8EF0-4E32-9085-F57C68341E3A}" type="parTrans">
      <dgm:prSet/>
      <dgm:spPr/>
      <dgm:t>
        <a:bodyPr/>
        <a:lstStyle/>
        <a:p>
          <a:endParaRPr lang="zh-CN" altLang="en-US"/>
        </a:p>
      </dgm:t>
    </dgm:pt>
    <dgm:pt modelId="{ACF2031E-2B9C-4E13-A321-12C4F57A26CC}" cxnId="{E935572F-8EF0-4E32-9085-F57C68341E3A}" type="sibTrans">
      <dgm:prSet/>
      <dgm:spPr/>
      <dgm:t>
        <a:bodyPr/>
        <a:lstStyle/>
        <a:p>
          <a:endParaRPr lang="zh-CN" altLang="en-US"/>
        </a:p>
      </dgm:t>
    </dgm:pt>
    <dgm:pt modelId="{561BD34A-B44C-482D-B414-90664C00A45E}">
      <dgm:prSet phldrT="[文本]"/>
      <dgm:spPr/>
      <dgm:t>
        <a:bodyPr/>
        <a:lstStyle/>
        <a:p>
          <a:r>
            <a:rPr lang="en-US" altLang="zh-CN" dirty="0" smtClean="0"/>
            <a:t>E</a:t>
          </a:r>
          <a:endParaRPr lang="zh-CN" altLang="en-US" dirty="0"/>
        </a:p>
      </dgm:t>
    </dgm:pt>
    <dgm:pt modelId="{0342C084-0BEB-4FB1-A61A-32C663BAABAC}" cxnId="{A398CFE9-7989-4566-B56F-C17E1363A440}" type="parTrans">
      <dgm:prSet/>
      <dgm:spPr/>
      <dgm:t>
        <a:bodyPr/>
        <a:lstStyle/>
        <a:p>
          <a:endParaRPr lang="zh-CN" altLang="en-US"/>
        </a:p>
      </dgm:t>
    </dgm:pt>
    <dgm:pt modelId="{9DBF21C4-133F-44A9-964D-B26932A6EC4F}" cxnId="{A398CFE9-7989-4566-B56F-C17E1363A440}" type="sibTrans">
      <dgm:prSet/>
      <dgm:spPr/>
      <dgm:t>
        <a:bodyPr/>
        <a:lstStyle/>
        <a:p>
          <a:endParaRPr lang="zh-CN" altLang="en-US"/>
        </a:p>
      </dgm:t>
    </dgm:pt>
    <dgm:pt modelId="{B90AA499-6D8F-46DB-850C-96916E41891F}">
      <dgm:prSet phldrT="[文本]"/>
      <dgm:spPr/>
      <dgm:t>
        <a:bodyPr/>
        <a:lstStyle/>
        <a:p>
          <a:r>
            <a:rPr lang="en-US" altLang="zh-CN" dirty="0" smtClean="0"/>
            <a:t>C</a:t>
          </a:r>
          <a:endParaRPr lang="zh-CN" altLang="en-US" dirty="0"/>
        </a:p>
      </dgm:t>
    </dgm:pt>
    <dgm:pt modelId="{6C2FD3C2-FB61-4B57-986B-FA59AF58673E}" cxnId="{EDECB89D-EFF0-4BD3-B1E0-A12E74DC9E31}" type="parTrans">
      <dgm:prSet/>
      <dgm:spPr/>
      <dgm:t>
        <a:bodyPr/>
        <a:lstStyle/>
        <a:p>
          <a:endParaRPr lang="zh-CN" altLang="en-US"/>
        </a:p>
      </dgm:t>
    </dgm:pt>
    <dgm:pt modelId="{24C4DC79-0576-461C-A5DF-CA417F758EC8}" cxnId="{EDECB89D-EFF0-4BD3-B1E0-A12E74DC9E31}" type="sibTrans">
      <dgm:prSet/>
      <dgm:spPr/>
      <dgm:t>
        <a:bodyPr/>
        <a:lstStyle/>
        <a:p>
          <a:endParaRPr lang="zh-CN" altLang="en-US"/>
        </a:p>
      </dgm:t>
    </dgm:pt>
    <dgm:pt modelId="{1C40D42E-AE7B-4C12-9AC2-C44025A003A1}">
      <dgm:prSet phldrT="[文本]" custT="1"/>
      <dgm:spPr/>
      <dgm:t>
        <a:bodyPr/>
        <a:lstStyle/>
        <a:p>
          <a:r>
            <a:rPr lang="en-US" altLang="zh-CN" sz="4000" dirty="0" smtClean="0">
              <a:solidFill>
                <a:srgbClr val="FF0000"/>
              </a:solidFill>
            </a:rPr>
            <a:t>D</a:t>
          </a:r>
          <a:endParaRPr lang="zh-CN" altLang="en-US" sz="4000" dirty="0">
            <a:solidFill>
              <a:srgbClr val="FF0000"/>
            </a:solidFill>
          </a:endParaRPr>
        </a:p>
      </dgm:t>
    </dgm:pt>
    <dgm:pt modelId="{B50EE7F0-277A-4972-9BF8-6FAC3F850E0E}" cxnId="{C7FA4133-8577-4596-BADC-B8CF963DA2C8}" type="parTrans">
      <dgm:prSet/>
      <dgm:spPr/>
      <dgm:t>
        <a:bodyPr/>
        <a:lstStyle/>
        <a:p>
          <a:endParaRPr lang="zh-CN" altLang="en-US"/>
        </a:p>
      </dgm:t>
    </dgm:pt>
    <dgm:pt modelId="{587389DD-4CF0-4CFD-B0C9-8208E62552AE}" cxnId="{C7FA4133-8577-4596-BADC-B8CF963DA2C8}" type="sibTrans">
      <dgm:prSet/>
      <dgm:spPr/>
      <dgm:t>
        <a:bodyPr/>
        <a:lstStyle/>
        <a:p>
          <a:endParaRPr lang="zh-CN" altLang="en-US"/>
        </a:p>
      </dgm:t>
    </dgm:pt>
    <dgm:pt modelId="{8E84BDA5-76F2-4F08-8F4B-08A03831CAC1}" type="pres">
      <dgm:prSet presAssocID="{F51BADC6-7D9D-4B41-BE52-A2214352D1A6}" presName="Name0" presStyleCnt="0">
        <dgm:presLayoutVars>
          <dgm:chMax val="4"/>
          <dgm:resizeHandles val="exact"/>
        </dgm:presLayoutVars>
      </dgm:prSet>
      <dgm:spPr/>
      <dgm:t>
        <a:bodyPr/>
        <a:lstStyle/>
        <a:p>
          <a:endParaRPr lang="zh-CN" altLang="en-US"/>
        </a:p>
      </dgm:t>
    </dgm:pt>
    <dgm:pt modelId="{26E280AF-BDB6-420B-A116-807047A3DE1D}" type="pres">
      <dgm:prSet presAssocID="{F51BADC6-7D9D-4B41-BE52-A2214352D1A6}" presName="ellipse" presStyleLbl="trBgShp" presStyleIdx="0" presStyleCnt="1"/>
      <dgm:spPr/>
    </dgm:pt>
    <dgm:pt modelId="{6C431D5D-DC57-4389-8271-42F7286D4003}" type="pres">
      <dgm:prSet presAssocID="{F51BADC6-7D9D-4B41-BE52-A2214352D1A6}" presName="arrow1" presStyleLbl="fgShp" presStyleIdx="0" presStyleCnt="1" custLinFactNeighborY="26410"/>
      <dgm:spPr/>
    </dgm:pt>
    <dgm:pt modelId="{1B2C26FE-46DC-4A26-9CD7-E870E0E7C066}" type="pres">
      <dgm:prSet presAssocID="{F51BADC6-7D9D-4B41-BE52-A2214352D1A6}" presName="rectangle" presStyleLbl="revTx" presStyleIdx="0" presStyleCnt="1" custLinFactNeighborY="41631">
        <dgm:presLayoutVars>
          <dgm:bulletEnabled val="1"/>
        </dgm:presLayoutVars>
      </dgm:prSet>
      <dgm:spPr/>
      <dgm:t>
        <a:bodyPr/>
        <a:lstStyle/>
        <a:p>
          <a:endParaRPr lang="zh-CN" altLang="en-US"/>
        </a:p>
      </dgm:t>
    </dgm:pt>
    <dgm:pt modelId="{565B9A0E-C698-41FF-AC9B-E359CB06C394}" type="pres">
      <dgm:prSet presAssocID="{561BD34A-B44C-482D-B414-90664C00A45E}" presName="item1" presStyleLbl="node1" presStyleIdx="0" presStyleCnt="3">
        <dgm:presLayoutVars>
          <dgm:bulletEnabled val="1"/>
        </dgm:presLayoutVars>
      </dgm:prSet>
      <dgm:spPr/>
      <dgm:t>
        <a:bodyPr/>
        <a:lstStyle/>
        <a:p>
          <a:endParaRPr lang="zh-CN" altLang="en-US"/>
        </a:p>
      </dgm:t>
    </dgm:pt>
    <dgm:pt modelId="{57010D9D-1449-4165-8D59-0AE362B4326F}" type="pres">
      <dgm:prSet presAssocID="{B90AA499-6D8F-46DB-850C-96916E41891F}" presName="item2" presStyleLbl="node1" presStyleIdx="1" presStyleCnt="3">
        <dgm:presLayoutVars>
          <dgm:bulletEnabled val="1"/>
        </dgm:presLayoutVars>
      </dgm:prSet>
      <dgm:spPr/>
      <dgm:t>
        <a:bodyPr/>
        <a:lstStyle/>
        <a:p>
          <a:endParaRPr lang="zh-CN" altLang="en-US"/>
        </a:p>
      </dgm:t>
    </dgm:pt>
    <dgm:pt modelId="{E0549E30-9543-4DA0-B9FC-D104B387CCD2}" type="pres">
      <dgm:prSet presAssocID="{1C40D42E-AE7B-4C12-9AC2-C44025A003A1}" presName="item3" presStyleLbl="node1" presStyleIdx="2" presStyleCnt="3">
        <dgm:presLayoutVars>
          <dgm:bulletEnabled val="1"/>
        </dgm:presLayoutVars>
      </dgm:prSet>
      <dgm:spPr/>
      <dgm:t>
        <a:bodyPr/>
        <a:lstStyle/>
        <a:p>
          <a:endParaRPr lang="zh-CN" altLang="en-US"/>
        </a:p>
      </dgm:t>
    </dgm:pt>
    <dgm:pt modelId="{533E1DAD-DE94-47EB-B1FA-29CB5EC34095}" type="pres">
      <dgm:prSet presAssocID="{F51BADC6-7D9D-4B41-BE52-A2214352D1A6}" presName="funnel" presStyleLbl="trAlignAcc1" presStyleIdx="0" presStyleCnt="1"/>
      <dgm:spPr/>
    </dgm:pt>
  </dgm:ptLst>
  <dgm:cxnLst>
    <dgm:cxn modelId="{47A84F26-4AA3-4651-8EC0-AE5837AD7F27}" type="presOf" srcId="{F51BADC6-7D9D-4B41-BE52-A2214352D1A6}" destId="{8E84BDA5-76F2-4F08-8F4B-08A03831CAC1}" srcOrd="0" destOrd="0" presId="urn:microsoft.com/office/officeart/2005/8/layout/funnel1"/>
    <dgm:cxn modelId="{9DC5F4E3-3B60-4E73-B1A0-49168A20C85E}" type="presOf" srcId="{1C40D42E-AE7B-4C12-9AC2-C44025A003A1}" destId="{1B2C26FE-46DC-4A26-9CD7-E870E0E7C066}" srcOrd="0" destOrd="0" presId="urn:microsoft.com/office/officeart/2005/8/layout/funnel1"/>
    <dgm:cxn modelId="{C7FA4133-8577-4596-BADC-B8CF963DA2C8}" srcId="{F51BADC6-7D9D-4B41-BE52-A2214352D1A6}" destId="{1C40D42E-AE7B-4C12-9AC2-C44025A003A1}" srcOrd="3" destOrd="0" parTransId="{B50EE7F0-277A-4972-9BF8-6FAC3F850E0E}" sibTransId="{587389DD-4CF0-4CFD-B0C9-8208E62552AE}"/>
    <dgm:cxn modelId="{ED809F8C-648A-489A-BDE9-260B83DD49AE}" type="presOf" srcId="{561BD34A-B44C-482D-B414-90664C00A45E}" destId="{57010D9D-1449-4165-8D59-0AE362B4326F}" srcOrd="0" destOrd="0" presId="urn:microsoft.com/office/officeart/2005/8/layout/funnel1"/>
    <dgm:cxn modelId="{A0608173-30EA-4718-AA66-F4ECC22EFAAF}" type="presOf" srcId="{4459E1E5-0874-44F4-A941-74B510059F1D}" destId="{E0549E30-9543-4DA0-B9FC-D104B387CCD2}" srcOrd="0" destOrd="0" presId="urn:microsoft.com/office/officeart/2005/8/layout/funnel1"/>
    <dgm:cxn modelId="{EDECB89D-EFF0-4BD3-B1E0-A12E74DC9E31}" srcId="{F51BADC6-7D9D-4B41-BE52-A2214352D1A6}" destId="{B90AA499-6D8F-46DB-850C-96916E41891F}" srcOrd="2" destOrd="0" parTransId="{6C2FD3C2-FB61-4B57-986B-FA59AF58673E}" sibTransId="{24C4DC79-0576-461C-A5DF-CA417F758EC8}"/>
    <dgm:cxn modelId="{E935572F-8EF0-4E32-9085-F57C68341E3A}" srcId="{F51BADC6-7D9D-4B41-BE52-A2214352D1A6}" destId="{4459E1E5-0874-44F4-A941-74B510059F1D}" srcOrd="0" destOrd="0" parTransId="{8F547E94-8C87-4280-BB35-EFC88851FEC8}" sibTransId="{ACF2031E-2B9C-4E13-A321-12C4F57A26CC}"/>
    <dgm:cxn modelId="{A23A79A7-F95F-463A-A6ED-AF80C03CB71D}" type="presOf" srcId="{B90AA499-6D8F-46DB-850C-96916E41891F}" destId="{565B9A0E-C698-41FF-AC9B-E359CB06C394}" srcOrd="0" destOrd="0" presId="urn:microsoft.com/office/officeart/2005/8/layout/funnel1"/>
    <dgm:cxn modelId="{A398CFE9-7989-4566-B56F-C17E1363A440}" srcId="{F51BADC6-7D9D-4B41-BE52-A2214352D1A6}" destId="{561BD34A-B44C-482D-B414-90664C00A45E}" srcOrd="1" destOrd="0" parTransId="{0342C084-0BEB-4FB1-A61A-32C663BAABAC}" sibTransId="{9DBF21C4-133F-44A9-964D-B26932A6EC4F}"/>
    <dgm:cxn modelId="{424135A8-4187-42AA-9CC9-7FD8C537B5EB}" type="presParOf" srcId="{8E84BDA5-76F2-4F08-8F4B-08A03831CAC1}" destId="{26E280AF-BDB6-420B-A116-807047A3DE1D}" srcOrd="0" destOrd="0" presId="urn:microsoft.com/office/officeart/2005/8/layout/funnel1"/>
    <dgm:cxn modelId="{B7D4314A-467D-48EE-A7E5-EA699C977CB2}" type="presParOf" srcId="{8E84BDA5-76F2-4F08-8F4B-08A03831CAC1}" destId="{6C431D5D-DC57-4389-8271-42F7286D4003}" srcOrd="1" destOrd="0" presId="urn:microsoft.com/office/officeart/2005/8/layout/funnel1"/>
    <dgm:cxn modelId="{B1E3C44A-C279-4716-B9E6-6A8017B33795}" type="presParOf" srcId="{8E84BDA5-76F2-4F08-8F4B-08A03831CAC1}" destId="{1B2C26FE-46DC-4A26-9CD7-E870E0E7C066}" srcOrd="2" destOrd="0" presId="urn:microsoft.com/office/officeart/2005/8/layout/funnel1"/>
    <dgm:cxn modelId="{7887E01B-F3E0-4145-A70B-BB0F5750FEF0}" type="presParOf" srcId="{8E84BDA5-76F2-4F08-8F4B-08A03831CAC1}" destId="{565B9A0E-C698-41FF-AC9B-E359CB06C394}" srcOrd="3" destOrd="0" presId="urn:microsoft.com/office/officeart/2005/8/layout/funnel1"/>
    <dgm:cxn modelId="{F864AD03-73D6-4617-A35A-850EDB8CE28C}" type="presParOf" srcId="{8E84BDA5-76F2-4F08-8F4B-08A03831CAC1}" destId="{57010D9D-1449-4165-8D59-0AE362B4326F}" srcOrd="4" destOrd="0" presId="urn:microsoft.com/office/officeart/2005/8/layout/funnel1"/>
    <dgm:cxn modelId="{08837FF6-795F-4033-9E55-A8325232D6E1}" type="presParOf" srcId="{8E84BDA5-76F2-4F08-8F4B-08A03831CAC1}" destId="{E0549E30-9543-4DA0-B9FC-D104B387CCD2}" srcOrd="5" destOrd="0" presId="urn:microsoft.com/office/officeart/2005/8/layout/funnel1"/>
    <dgm:cxn modelId="{B4BACF83-0803-4985-BB4D-9548F911C553}" type="presParOf" srcId="{8E84BDA5-76F2-4F08-8F4B-08A03831CAC1}" destId="{533E1DAD-DE94-47EB-B1FA-29CB5EC34095}" srcOrd="6" destOrd="0" presId="urn:microsoft.com/office/officeart/2005/8/layout/funnel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056784" cy="5112568"/>
        <a:chOff x="0" y="0"/>
        <a:chExt cx="7056784" cy="5112568"/>
      </a:xfrm>
    </dsp:grpSpPr>
    <dsp:sp modelId="{DAF96E14-9712-4EDA-B6C4-A1FC6538B932}">
      <dsp:nvSpPr>
        <dsp:cNvPr id="5" name="矩形 4"/>
        <dsp:cNvSpPr/>
      </dsp:nvSpPr>
      <dsp:spPr bwMode="white">
        <a:xfrm>
          <a:off x="0" y="431744"/>
          <a:ext cx="7056784" cy="730800"/>
        </a:xfrm>
        <a:prstGeom prst="rect">
          <a:avLst/>
        </a:prstGeom>
        <a:sp3d z="190500" extrusionH="12700" prstMaterial="plastic">
          <a:bevelT w="50800" h="50800"/>
        </a:sp3d>
      </dsp:spPr>
      <dsp:style>
        <a:lnRef idx="1">
          <a:schemeClr val="accent6">
            <a:alpha val="90000"/>
            <a:hueOff val="0"/>
            <a:satOff val="0"/>
            <a:lumOff val="0"/>
            <a:alpha val="90196"/>
          </a:schemeClr>
        </a:lnRef>
        <a:fillRef idx="1">
          <a:schemeClr val="lt1">
            <a:alpha val="90000"/>
          </a:schemeClr>
        </a:fillRef>
        <a:effectRef idx="2">
          <a:scrgbClr r="0" g="0" b="0"/>
        </a:effectRef>
        <a:fontRef idx="minor"/>
      </dsp:style>
      <dsp:txBody>
        <a:bodyPr lIns="547684" tIns="604011" rIns="547684" bIns="206248" anchor="t"/>
        <a:lstStyle>
          <a:lvl1pPr algn="l">
            <a:defRPr sz="2900"/>
          </a:lvl1pPr>
          <a:lvl2pPr marL="285750" indent="-285750" algn="l">
            <a:defRPr sz="2900"/>
          </a:lvl2pPr>
          <a:lvl3pPr marL="571500" indent="-285750" algn="l">
            <a:defRPr sz="2900"/>
          </a:lvl3pPr>
          <a:lvl4pPr marL="857250" indent="-285750" algn="l">
            <a:defRPr sz="2900"/>
          </a:lvl4pPr>
          <a:lvl5pPr marL="1143000" indent="-285750" algn="l">
            <a:defRPr sz="2900"/>
          </a:lvl5pPr>
          <a:lvl6pPr marL="1428750" indent="-285750" algn="l">
            <a:defRPr sz="2900"/>
          </a:lvl6pPr>
          <a:lvl7pPr marL="1714500" indent="-285750" algn="l">
            <a:defRPr sz="2900"/>
          </a:lvl7pPr>
          <a:lvl8pPr marL="2000250" indent="-285750" algn="l">
            <a:defRPr sz="2900"/>
          </a:lvl8pPr>
          <a:lvl9pPr marL="2286000" indent="-285750" algn="l">
            <a:defRPr sz="2900"/>
          </a:lvl9pPr>
        </a:lstStyle>
        <a:p>
          <a:endParaRPr>
            <a:solidFill>
              <a:schemeClr val="dk1"/>
            </a:solidFill>
          </a:endParaRPr>
        </a:p>
      </dsp:txBody>
      <dsp:txXfrm>
        <a:off x="0" y="431744"/>
        <a:ext cx="7056784" cy="730800"/>
      </dsp:txXfrm>
    </dsp:sp>
    <dsp:sp modelId="{570411DA-B8B1-45DA-B034-7A5F89AF5B42}">
      <dsp:nvSpPr>
        <dsp:cNvPr id="4" name="圆角矩形 3"/>
        <dsp:cNvSpPr/>
      </dsp:nvSpPr>
      <dsp:spPr bwMode="white">
        <a:xfrm>
          <a:off x="352839" y="3704"/>
          <a:ext cx="4939748" cy="856080"/>
        </a:xfrm>
        <a:prstGeom prst="roundRect">
          <a:avLst/>
        </a:prstGeom>
        <a:sp3d prstMaterial="plastic">
          <a:bevelT w="120900" h="88900"/>
          <a:bevelB w="88900" h="31750" prst="angle"/>
        </a:sp3d>
      </dsp:spPr>
      <dsp:style>
        <a:lnRef idx="0">
          <a:schemeClr val="lt1"/>
        </a:lnRef>
        <a:fillRef idx="3">
          <a:schemeClr val="accent6">
            <a:alpha val="90000"/>
            <a:hueOff val="0"/>
            <a:satOff val="0"/>
            <a:lumOff val="0"/>
            <a:alpha val="90196"/>
          </a:schemeClr>
        </a:fillRef>
        <a:effectRef idx="2">
          <a:scrgbClr r="0" g="0" b="0"/>
        </a:effectRef>
        <a:fontRef idx="minor">
          <a:schemeClr val="lt1"/>
        </a:fontRef>
      </dsp:style>
      <dsp:txBody>
        <a:bodyPr lIns="186710" tIns="0" rIns="186710" bIns="0" anchor="ctr"/>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0">
            <a:lnSpc>
              <a:spcPct val="100000"/>
            </a:lnSpc>
            <a:spcBef>
              <a:spcPct val="0"/>
            </a:spcBef>
            <a:spcAft>
              <a:spcPct val="35000"/>
            </a:spcAft>
          </a:pPr>
          <a:r>
            <a:rPr lang="zh-CN" altLang="en-US" dirty="0" smtClean="0">
              <a:latin typeface="微软雅黑" panose="020B0503020204020204" charset="-122"/>
              <a:ea typeface="微软雅黑" panose="020B0503020204020204" charset="-122"/>
            </a:rPr>
            <a:t>一、安全事故的概念</a:t>
          </a:r>
          <a:endParaRPr lang="zh-CN" altLang="en-US" dirty="0">
            <a:latin typeface="微软雅黑" panose="020B0503020204020204" charset="-122"/>
            <a:ea typeface="微软雅黑" panose="020B0503020204020204" charset="-122"/>
          </a:endParaRPr>
        </a:p>
      </dsp:txBody>
      <dsp:txXfrm>
        <a:off x="352839" y="3704"/>
        <a:ext cx="4939748" cy="856080"/>
      </dsp:txXfrm>
    </dsp:sp>
    <dsp:sp modelId="{02333E7E-20C2-452F-9637-AFFFCDD160B4}">
      <dsp:nvSpPr>
        <dsp:cNvPr id="8" name="矩形 7"/>
        <dsp:cNvSpPr/>
      </dsp:nvSpPr>
      <dsp:spPr bwMode="white">
        <a:xfrm>
          <a:off x="0" y="1747184"/>
          <a:ext cx="7056784" cy="730800"/>
        </a:xfrm>
        <a:prstGeom prst="rect">
          <a:avLst/>
        </a:prstGeom>
        <a:sp3d z="190500" extrusionH="12700" prstMaterial="plastic">
          <a:bevelT w="50800" h="50800"/>
        </a:sp3d>
      </dsp:spPr>
      <dsp:style>
        <a:lnRef idx="1">
          <a:schemeClr val="accent6">
            <a:alpha val="90000"/>
            <a:hueOff val="0"/>
            <a:satOff val="0"/>
            <a:lumOff val="0"/>
            <a:alpha val="76863"/>
          </a:schemeClr>
        </a:lnRef>
        <a:fillRef idx="1">
          <a:schemeClr val="lt1">
            <a:alpha val="90000"/>
          </a:schemeClr>
        </a:fillRef>
        <a:effectRef idx="2">
          <a:scrgbClr r="0" g="0" b="0"/>
        </a:effectRef>
        <a:fontRef idx="minor"/>
      </dsp:style>
      <dsp:txBody>
        <a:bodyPr lIns="547684" tIns="604011" rIns="547684" bIns="206248" anchor="t"/>
        <a:lstStyle>
          <a:lvl1pPr algn="l">
            <a:defRPr sz="2900"/>
          </a:lvl1pPr>
          <a:lvl2pPr marL="285750" indent="-285750" algn="l">
            <a:defRPr sz="2900"/>
          </a:lvl2pPr>
          <a:lvl3pPr marL="571500" indent="-285750" algn="l">
            <a:defRPr sz="2900"/>
          </a:lvl3pPr>
          <a:lvl4pPr marL="857250" indent="-285750" algn="l">
            <a:defRPr sz="2900"/>
          </a:lvl4pPr>
          <a:lvl5pPr marL="1143000" indent="-285750" algn="l">
            <a:defRPr sz="2900"/>
          </a:lvl5pPr>
          <a:lvl6pPr marL="1428750" indent="-285750" algn="l">
            <a:defRPr sz="2900"/>
          </a:lvl6pPr>
          <a:lvl7pPr marL="1714500" indent="-285750" algn="l">
            <a:defRPr sz="2900"/>
          </a:lvl7pPr>
          <a:lvl8pPr marL="2000250" indent="-285750" algn="l">
            <a:defRPr sz="2900"/>
          </a:lvl8pPr>
          <a:lvl9pPr marL="2286000" indent="-285750" algn="l">
            <a:defRPr sz="2900"/>
          </a:lvl9pPr>
        </a:lstStyle>
        <a:p>
          <a:endParaRPr>
            <a:solidFill>
              <a:schemeClr val="dk1"/>
            </a:solidFill>
          </a:endParaRPr>
        </a:p>
      </dsp:txBody>
      <dsp:txXfrm>
        <a:off x="0" y="1747184"/>
        <a:ext cx="7056784" cy="730800"/>
      </dsp:txXfrm>
    </dsp:sp>
    <dsp:sp modelId="{FE8D0331-DF0F-4FEC-B9A6-8ACF10849665}">
      <dsp:nvSpPr>
        <dsp:cNvPr id="7" name="圆角矩形 6"/>
        <dsp:cNvSpPr/>
      </dsp:nvSpPr>
      <dsp:spPr bwMode="white">
        <a:xfrm>
          <a:off x="352839" y="1319144"/>
          <a:ext cx="4939748" cy="856080"/>
        </a:xfrm>
        <a:prstGeom prst="roundRect">
          <a:avLst/>
        </a:prstGeom>
        <a:sp3d prstMaterial="plastic">
          <a:bevelT w="120900" h="88900"/>
          <a:bevelB w="88900" h="31750" prst="angle"/>
        </a:sp3d>
      </dsp:spPr>
      <dsp:style>
        <a:lnRef idx="0">
          <a:schemeClr val="lt1"/>
        </a:lnRef>
        <a:fillRef idx="3">
          <a:schemeClr val="accent6">
            <a:alpha val="90000"/>
            <a:hueOff val="0"/>
            <a:satOff val="0"/>
            <a:lumOff val="0"/>
            <a:alpha val="76863"/>
          </a:schemeClr>
        </a:fillRef>
        <a:effectRef idx="2">
          <a:scrgbClr r="0" g="0" b="0"/>
        </a:effectRef>
        <a:fontRef idx="minor">
          <a:schemeClr val="lt1"/>
        </a:fontRef>
      </dsp:style>
      <dsp:txBody>
        <a:bodyPr lIns="186710" tIns="0" rIns="186710" bIns="0" anchor="ctr"/>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0">
            <a:lnSpc>
              <a:spcPct val="100000"/>
            </a:lnSpc>
            <a:spcBef>
              <a:spcPct val="0"/>
            </a:spcBef>
            <a:spcAft>
              <a:spcPct val="35000"/>
            </a:spcAft>
          </a:pPr>
          <a:r>
            <a:rPr lang="zh-CN" altLang="en-US" dirty="0" smtClean="0">
              <a:latin typeface="微软雅黑" panose="020B0503020204020204" charset="-122"/>
              <a:ea typeface="微软雅黑" panose="020B0503020204020204" charset="-122"/>
            </a:rPr>
            <a:t>二、危险源辨识</a:t>
          </a:r>
          <a:endParaRPr lang="zh-CN" altLang="en-US" dirty="0">
            <a:latin typeface="微软雅黑" panose="020B0503020204020204" charset="-122"/>
            <a:ea typeface="微软雅黑" panose="020B0503020204020204" charset="-122"/>
          </a:endParaRPr>
        </a:p>
      </dsp:txBody>
      <dsp:txXfrm>
        <a:off x="352839" y="1319144"/>
        <a:ext cx="4939748" cy="856080"/>
      </dsp:txXfrm>
    </dsp:sp>
    <dsp:sp modelId="{B1A9383E-F573-4956-8A81-54109D77BE6F}">
      <dsp:nvSpPr>
        <dsp:cNvPr id="11" name="矩形 10"/>
        <dsp:cNvSpPr/>
      </dsp:nvSpPr>
      <dsp:spPr bwMode="white">
        <a:xfrm>
          <a:off x="0" y="3062624"/>
          <a:ext cx="7056784" cy="730800"/>
        </a:xfrm>
        <a:prstGeom prst="rect">
          <a:avLst/>
        </a:prstGeom>
        <a:sp3d z="190500" extrusionH="12700" prstMaterial="plastic">
          <a:bevelT w="50800" h="50800"/>
        </a:sp3d>
      </dsp:spPr>
      <dsp:style>
        <a:lnRef idx="1">
          <a:schemeClr val="accent6">
            <a:alpha val="90000"/>
            <a:hueOff val="0"/>
            <a:satOff val="0"/>
            <a:lumOff val="0"/>
            <a:alpha val="63529"/>
          </a:schemeClr>
        </a:lnRef>
        <a:fillRef idx="1">
          <a:schemeClr val="lt1">
            <a:alpha val="90000"/>
          </a:schemeClr>
        </a:fillRef>
        <a:effectRef idx="2">
          <a:scrgbClr r="0" g="0" b="0"/>
        </a:effectRef>
        <a:fontRef idx="minor"/>
      </dsp:style>
      <dsp:txBody>
        <a:bodyPr lIns="547684" tIns="604011" rIns="547684" bIns="206248" anchor="t"/>
        <a:lstStyle>
          <a:lvl1pPr algn="l">
            <a:defRPr sz="2900"/>
          </a:lvl1pPr>
          <a:lvl2pPr marL="285750" indent="-285750" algn="l">
            <a:defRPr sz="2900"/>
          </a:lvl2pPr>
          <a:lvl3pPr marL="571500" indent="-285750" algn="l">
            <a:defRPr sz="2900"/>
          </a:lvl3pPr>
          <a:lvl4pPr marL="857250" indent="-285750" algn="l">
            <a:defRPr sz="2900"/>
          </a:lvl4pPr>
          <a:lvl5pPr marL="1143000" indent="-285750" algn="l">
            <a:defRPr sz="2900"/>
          </a:lvl5pPr>
          <a:lvl6pPr marL="1428750" indent="-285750" algn="l">
            <a:defRPr sz="2900"/>
          </a:lvl6pPr>
          <a:lvl7pPr marL="1714500" indent="-285750" algn="l">
            <a:defRPr sz="2900"/>
          </a:lvl7pPr>
          <a:lvl8pPr marL="2000250" indent="-285750" algn="l">
            <a:defRPr sz="2900"/>
          </a:lvl8pPr>
          <a:lvl9pPr marL="2286000" indent="-285750" algn="l">
            <a:defRPr sz="2900"/>
          </a:lvl9pPr>
        </a:lstStyle>
        <a:p>
          <a:endParaRPr>
            <a:solidFill>
              <a:schemeClr val="dk1"/>
            </a:solidFill>
          </a:endParaRPr>
        </a:p>
      </dsp:txBody>
      <dsp:txXfrm>
        <a:off x="0" y="3062624"/>
        <a:ext cx="7056784" cy="730800"/>
      </dsp:txXfrm>
    </dsp:sp>
    <dsp:sp modelId="{716F1E0F-AC13-4386-9019-D51A878BACBB}">
      <dsp:nvSpPr>
        <dsp:cNvPr id="10" name="圆角矩形 9"/>
        <dsp:cNvSpPr/>
      </dsp:nvSpPr>
      <dsp:spPr bwMode="white">
        <a:xfrm>
          <a:off x="352839" y="2634584"/>
          <a:ext cx="4939748" cy="856080"/>
        </a:xfrm>
        <a:prstGeom prst="roundRect">
          <a:avLst/>
        </a:prstGeom>
        <a:sp3d prstMaterial="plastic">
          <a:bevelT w="120900" h="88900"/>
          <a:bevelB w="88900" h="31750" prst="angle"/>
        </a:sp3d>
      </dsp:spPr>
      <dsp:style>
        <a:lnRef idx="0">
          <a:schemeClr val="lt1"/>
        </a:lnRef>
        <a:fillRef idx="3">
          <a:schemeClr val="accent6">
            <a:alpha val="90000"/>
            <a:hueOff val="0"/>
            <a:satOff val="0"/>
            <a:lumOff val="0"/>
            <a:alpha val="63529"/>
          </a:schemeClr>
        </a:fillRef>
        <a:effectRef idx="2">
          <a:scrgbClr r="0" g="0" b="0"/>
        </a:effectRef>
        <a:fontRef idx="minor">
          <a:schemeClr val="lt1"/>
        </a:fontRef>
      </dsp:style>
      <dsp:txBody>
        <a:bodyPr lIns="186710" tIns="0" rIns="186710" bIns="0" anchor="ctr"/>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0">
            <a:lnSpc>
              <a:spcPct val="100000"/>
            </a:lnSpc>
            <a:spcBef>
              <a:spcPct val="0"/>
            </a:spcBef>
            <a:spcAft>
              <a:spcPct val="35000"/>
            </a:spcAft>
          </a:pPr>
          <a:r>
            <a:rPr lang="zh-CN" altLang="en-US" smtClean="0">
              <a:latin typeface="微软雅黑" panose="020B0503020204020204" charset="-122"/>
              <a:ea typeface="微软雅黑" panose="020B0503020204020204" charset="-122"/>
            </a:rPr>
            <a:t>三、</a:t>
          </a:r>
          <a:r>
            <a:rPr kumimoji="0" lang="zh-CN" altLang="en-US" b="0" i="0" u="none" strike="noStrike" cap="none" normalizeH="0" baseline="0" smtClean="0">
              <a:effectLst/>
              <a:latin typeface="微软雅黑" panose="020B0503020204020204" charset="-122"/>
              <a:ea typeface="微软雅黑" panose="020B0503020204020204" charset="-122"/>
              <a:cs typeface="+mn-cs"/>
            </a:rPr>
            <a:t>风险评价</a:t>
          </a:r>
          <a:endParaRPr lang="zh-CN" altLang="en-US" dirty="0">
            <a:latin typeface="微软雅黑" panose="020B0503020204020204" charset="-122"/>
            <a:ea typeface="微软雅黑" panose="020B0503020204020204" charset="-122"/>
          </a:endParaRPr>
        </a:p>
      </dsp:txBody>
      <dsp:txXfrm>
        <a:off x="352839" y="2634584"/>
        <a:ext cx="4939748" cy="856080"/>
      </dsp:txXfrm>
    </dsp:sp>
    <dsp:sp modelId="{244E6889-B79B-4805-841A-47C6637770C3}">
      <dsp:nvSpPr>
        <dsp:cNvPr id="14" name="矩形 13"/>
        <dsp:cNvSpPr/>
      </dsp:nvSpPr>
      <dsp:spPr bwMode="white">
        <a:xfrm>
          <a:off x="0" y="4378064"/>
          <a:ext cx="7056784" cy="730800"/>
        </a:xfrm>
        <a:prstGeom prst="rect">
          <a:avLst/>
        </a:prstGeom>
        <a:sp3d z="190500" extrusionH="12700" prstMaterial="plastic">
          <a:bevelT w="50800" h="50800"/>
        </a:sp3d>
      </dsp:spPr>
      <dsp:style>
        <a:lnRef idx="1">
          <a:schemeClr val="accent6">
            <a:alpha val="90000"/>
            <a:hueOff val="0"/>
            <a:satOff val="0"/>
            <a:lumOff val="0"/>
            <a:alpha val="50196"/>
          </a:schemeClr>
        </a:lnRef>
        <a:fillRef idx="1">
          <a:schemeClr val="lt1">
            <a:alpha val="90000"/>
          </a:schemeClr>
        </a:fillRef>
        <a:effectRef idx="2">
          <a:scrgbClr r="0" g="0" b="0"/>
        </a:effectRef>
        <a:fontRef idx="minor"/>
      </dsp:style>
      <dsp:txBody>
        <a:bodyPr lIns="547684" tIns="604011" rIns="547684" bIns="206248" anchor="t"/>
        <a:lstStyle>
          <a:lvl1pPr algn="l">
            <a:defRPr sz="2900"/>
          </a:lvl1pPr>
          <a:lvl2pPr marL="285750" indent="-285750" algn="l">
            <a:defRPr sz="2900"/>
          </a:lvl2pPr>
          <a:lvl3pPr marL="571500" indent="-285750" algn="l">
            <a:defRPr sz="2900"/>
          </a:lvl3pPr>
          <a:lvl4pPr marL="857250" indent="-285750" algn="l">
            <a:defRPr sz="2900"/>
          </a:lvl4pPr>
          <a:lvl5pPr marL="1143000" indent="-285750" algn="l">
            <a:defRPr sz="2900"/>
          </a:lvl5pPr>
          <a:lvl6pPr marL="1428750" indent="-285750" algn="l">
            <a:defRPr sz="2900"/>
          </a:lvl6pPr>
          <a:lvl7pPr marL="1714500" indent="-285750" algn="l">
            <a:defRPr sz="2900"/>
          </a:lvl7pPr>
          <a:lvl8pPr marL="2000250" indent="-285750" algn="l">
            <a:defRPr sz="2900"/>
          </a:lvl8pPr>
          <a:lvl9pPr marL="2286000" indent="-285750" algn="l">
            <a:defRPr sz="2900"/>
          </a:lvl9pPr>
        </a:lstStyle>
        <a:p>
          <a:endParaRPr>
            <a:solidFill>
              <a:schemeClr val="dk1"/>
            </a:solidFill>
          </a:endParaRPr>
        </a:p>
      </dsp:txBody>
      <dsp:txXfrm>
        <a:off x="0" y="4378064"/>
        <a:ext cx="7056784" cy="730800"/>
      </dsp:txXfrm>
    </dsp:sp>
    <dsp:sp modelId="{8F03B23E-502A-4D3C-9A0E-A58A34A6E97C}">
      <dsp:nvSpPr>
        <dsp:cNvPr id="13" name="圆角矩形 12"/>
        <dsp:cNvSpPr/>
      </dsp:nvSpPr>
      <dsp:spPr bwMode="white">
        <a:xfrm>
          <a:off x="352839" y="3950024"/>
          <a:ext cx="4939748" cy="856080"/>
        </a:xfrm>
        <a:prstGeom prst="roundRect">
          <a:avLst/>
        </a:prstGeom>
        <a:sp3d prstMaterial="plastic">
          <a:bevelT w="120900" h="88900"/>
          <a:bevelB w="88900" h="31750" prst="angle"/>
        </a:sp3d>
      </dsp:spPr>
      <dsp:style>
        <a:lnRef idx="0">
          <a:schemeClr val="lt1"/>
        </a:lnRef>
        <a:fillRef idx="3">
          <a:schemeClr val="accent6">
            <a:alpha val="90000"/>
            <a:hueOff val="0"/>
            <a:satOff val="0"/>
            <a:lumOff val="0"/>
            <a:alpha val="50196"/>
          </a:schemeClr>
        </a:fillRef>
        <a:effectRef idx="2">
          <a:scrgbClr r="0" g="0" b="0"/>
        </a:effectRef>
        <a:fontRef idx="minor">
          <a:schemeClr val="lt1"/>
        </a:fontRef>
      </dsp:style>
      <dsp:txBody>
        <a:bodyPr lIns="186710" tIns="0" rIns="186710" bIns="0" anchor="ctr"/>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0">
            <a:lnSpc>
              <a:spcPct val="100000"/>
            </a:lnSpc>
            <a:spcBef>
              <a:spcPct val="0"/>
            </a:spcBef>
            <a:spcAft>
              <a:spcPct val="35000"/>
            </a:spcAft>
          </a:pPr>
          <a:r>
            <a:rPr lang="zh-CN" altLang="en-US" dirty="0" smtClean="0">
              <a:latin typeface="微软雅黑" panose="020B0503020204020204" charset="-122"/>
              <a:ea typeface="微软雅黑" panose="020B0503020204020204" charset="-122"/>
            </a:rPr>
            <a:t>四、风险控制措施</a:t>
          </a:r>
          <a:endParaRPr lang="zh-CN" altLang="en-US" dirty="0">
            <a:latin typeface="微软雅黑" panose="020B0503020204020204" charset="-122"/>
            <a:ea typeface="微软雅黑" panose="020B0503020204020204" charset="-122"/>
          </a:endParaRPr>
        </a:p>
      </dsp:txBody>
      <dsp:txXfrm>
        <a:off x="352839" y="3950024"/>
        <a:ext cx="4939748" cy="856080"/>
      </dsp:txXfrm>
    </dsp:sp>
    <dsp:sp modelId="{B222FA98-B7AC-4462-BB13-5182654AEDCB}">
      <dsp:nvSpPr>
        <dsp:cNvPr id="3" name="矩形 2" hidden="1"/>
        <dsp:cNvSpPr/>
      </dsp:nvSpPr>
      <dsp:spPr>
        <a:xfrm>
          <a:off x="0" y="3704"/>
          <a:ext cx="352839" cy="856080"/>
        </a:xfrm>
        <a:prstGeom prst="rect">
          <a:avLst/>
        </a:prstGeom>
      </dsp:spPr>
      <dsp:txXfrm>
        <a:off x="0" y="3704"/>
        <a:ext cx="352839" cy="856080"/>
      </dsp:txXfrm>
    </dsp:sp>
    <dsp:sp modelId="{4D31918C-3063-47C3-9DF7-555BAED4557E}">
      <dsp:nvSpPr>
        <dsp:cNvPr id="6" name="矩形 5" hidden="1"/>
        <dsp:cNvSpPr/>
      </dsp:nvSpPr>
      <dsp:spPr>
        <a:xfrm>
          <a:off x="0" y="1319144"/>
          <a:ext cx="352839" cy="856080"/>
        </a:xfrm>
        <a:prstGeom prst="rect">
          <a:avLst/>
        </a:prstGeom>
      </dsp:spPr>
      <dsp:txXfrm>
        <a:off x="0" y="1319144"/>
        <a:ext cx="352839" cy="856080"/>
      </dsp:txXfrm>
    </dsp:sp>
    <dsp:sp modelId="{01233D35-C3AA-4EE2-9DE3-B4035D498B44}">
      <dsp:nvSpPr>
        <dsp:cNvPr id="9" name="矩形 8" hidden="1"/>
        <dsp:cNvSpPr/>
      </dsp:nvSpPr>
      <dsp:spPr>
        <a:xfrm>
          <a:off x="0" y="2634584"/>
          <a:ext cx="352839" cy="856080"/>
        </a:xfrm>
        <a:prstGeom prst="rect">
          <a:avLst/>
        </a:prstGeom>
      </dsp:spPr>
      <dsp:txXfrm>
        <a:off x="0" y="2634584"/>
        <a:ext cx="352839" cy="856080"/>
      </dsp:txXfrm>
    </dsp:sp>
    <dsp:sp modelId="{2BCACC05-925A-42D5-BEE1-02C31AD8B84C}">
      <dsp:nvSpPr>
        <dsp:cNvPr id="12" name="矩形 11" hidden="1"/>
        <dsp:cNvSpPr/>
      </dsp:nvSpPr>
      <dsp:spPr>
        <a:xfrm>
          <a:off x="0" y="3950024"/>
          <a:ext cx="352839" cy="856080"/>
        </a:xfrm>
        <a:prstGeom prst="rect">
          <a:avLst/>
        </a:prstGeom>
      </dsp:spPr>
      <dsp:txXfrm>
        <a:off x="0" y="3950024"/>
        <a:ext cx="352839" cy="856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2621635" cy="2097308"/>
        <a:chOff x="0" y="0"/>
        <a:chExt cx="2621635" cy="2097308"/>
      </a:xfrm>
    </dsp:grpSpPr>
    <dsp:sp modelId="{26E280AF-BDB6-420B-A116-807047A3DE1D}">
      <dsp:nvSpPr>
        <dsp:cNvPr id="3" name="椭圆 2"/>
        <dsp:cNvSpPr/>
      </dsp:nvSpPr>
      <dsp:spPr bwMode="white">
        <a:xfrm>
          <a:off x="462719" y="347394"/>
          <a:ext cx="1690955" cy="587246"/>
        </a:xfrm>
        <a:prstGeom prst="ellipse">
          <a:avLst/>
        </a:prstGeom>
      </dsp:spPr>
      <dsp:style>
        <a:lnRef idx="0">
          <a:schemeClr val="accent2"/>
        </a:lnRef>
        <a:fillRef idx="1">
          <a:schemeClr val="accent2">
            <a:tint val="50000"/>
            <a:alpha val="40000"/>
          </a:schemeClr>
        </a:fillRef>
        <a:effectRef idx="0">
          <a:scrgbClr r="0" g="0" b="0"/>
        </a:effectRef>
        <a:fontRef idx="minor"/>
      </dsp:style>
      <dsp:txXfrm>
        <a:off x="462719" y="347394"/>
        <a:ext cx="1690955" cy="587246"/>
      </dsp:txXfrm>
    </dsp:sp>
    <dsp:sp modelId="{6C431D5D-DC57-4389-8271-42F7286D4003}">
      <dsp:nvSpPr>
        <dsp:cNvPr id="4" name="下箭头 3"/>
        <dsp:cNvSpPr/>
      </dsp:nvSpPr>
      <dsp:spPr bwMode="white">
        <a:xfrm>
          <a:off x="1146966" y="1840751"/>
          <a:ext cx="327704" cy="209731"/>
        </a:xfrm>
        <a:prstGeom prst="downArrow">
          <a:avLst/>
        </a:prstGeom>
      </dsp:spPr>
      <dsp:style>
        <a:lnRef idx="2">
          <a:schemeClr val="lt1"/>
        </a:lnRef>
        <a:fillRef idx="1">
          <a:schemeClr val="accent2">
            <a:tint val="60000"/>
          </a:schemeClr>
        </a:fillRef>
        <a:effectRef idx="0">
          <a:scrgbClr r="0" g="0" b="0"/>
        </a:effectRef>
        <a:fontRef idx="minor"/>
      </dsp:style>
      <dsp:txXfrm>
        <a:off x="1146966" y="1840751"/>
        <a:ext cx="327704" cy="209731"/>
      </dsp:txXfrm>
    </dsp:sp>
    <dsp:sp modelId="{1B2C26FE-46DC-4A26-9CD7-E870E0E7C066}">
      <dsp:nvSpPr>
        <dsp:cNvPr id="5" name="矩形 4"/>
        <dsp:cNvSpPr/>
      </dsp:nvSpPr>
      <dsp:spPr bwMode="white">
        <a:xfrm>
          <a:off x="524327" y="2116858"/>
          <a:ext cx="1572981" cy="39324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84480" tIns="284480" rIns="284480" bIns="284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4000" dirty="0" smtClean="0">
              <a:solidFill>
                <a:srgbClr val="FF0000"/>
              </a:solidFill>
            </a:rPr>
            <a:t>D</a:t>
          </a:r>
          <a:endParaRPr lang="zh-CN" altLang="en-US" sz="4000" dirty="0">
            <a:solidFill>
              <a:srgbClr val="FF0000"/>
            </a:solidFill>
          </a:endParaRPr>
        </a:p>
      </dsp:txBody>
      <dsp:txXfrm>
        <a:off x="524327" y="2116858"/>
        <a:ext cx="1572981" cy="393245"/>
      </dsp:txXfrm>
    </dsp:sp>
    <dsp:sp modelId="{565B9A0E-C698-41FF-AC9B-E359CB06C394}">
      <dsp:nvSpPr>
        <dsp:cNvPr id="6" name="椭圆 5"/>
        <dsp:cNvSpPr/>
      </dsp:nvSpPr>
      <dsp:spPr bwMode="white">
        <a:xfrm>
          <a:off x="1077492" y="979995"/>
          <a:ext cx="589868" cy="589868"/>
        </a:xfrm>
        <a:prstGeom prst="ellipse">
          <a:avLst/>
        </a:prstGeom>
      </dsp:spPr>
      <dsp:style>
        <a:lnRef idx="2">
          <a:schemeClr val="lt1"/>
        </a:lnRef>
        <a:fillRef idx="1">
          <a:schemeClr val="accent2"/>
        </a:fillRef>
        <a:effectRef idx="0">
          <a:scrgbClr r="0" g="0" b="0"/>
        </a:effectRef>
        <a:fontRef idx="minor">
          <a:schemeClr val="lt1"/>
        </a:fontRef>
      </dsp:style>
      <dsp:txBody>
        <a:bodyPr lIns="29210" tIns="29210" rIns="29210" bIns="29210"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ltLang="zh-CN" dirty="0" smtClean="0"/>
            <a:t>C</a:t>
          </a:r>
          <a:endParaRPr lang="zh-CN" altLang="en-US" dirty="0"/>
        </a:p>
      </dsp:txBody>
      <dsp:txXfrm>
        <a:off x="1077492" y="979995"/>
        <a:ext cx="589868" cy="589868"/>
      </dsp:txXfrm>
    </dsp:sp>
    <dsp:sp modelId="{57010D9D-1449-4165-8D59-0AE362B4326F}">
      <dsp:nvSpPr>
        <dsp:cNvPr id="7" name="椭圆 6"/>
        <dsp:cNvSpPr/>
      </dsp:nvSpPr>
      <dsp:spPr bwMode="white">
        <a:xfrm>
          <a:off x="655409" y="537463"/>
          <a:ext cx="589868" cy="589868"/>
        </a:xfrm>
        <a:prstGeom prst="ellipse">
          <a:avLst/>
        </a:prstGeom>
      </dsp:spPr>
      <dsp:style>
        <a:lnRef idx="2">
          <a:schemeClr val="lt1"/>
        </a:lnRef>
        <a:fillRef idx="1">
          <a:schemeClr val="accent2"/>
        </a:fillRef>
        <a:effectRef idx="0">
          <a:scrgbClr r="0" g="0" b="0"/>
        </a:effectRef>
        <a:fontRef idx="minor">
          <a:schemeClr val="lt1"/>
        </a:fontRef>
      </dsp:style>
      <dsp:txBody>
        <a:bodyPr lIns="29210" tIns="29210" rIns="29210" bIns="29210"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ltLang="zh-CN" dirty="0" smtClean="0"/>
            <a:t>E</a:t>
          </a:r>
          <a:endParaRPr lang="zh-CN" altLang="en-US" dirty="0"/>
        </a:p>
      </dsp:txBody>
      <dsp:txXfrm>
        <a:off x="655409" y="537463"/>
        <a:ext cx="589868" cy="589868"/>
      </dsp:txXfrm>
    </dsp:sp>
    <dsp:sp modelId="{E0549E30-9543-4DA0-B9FC-D104B387CCD2}">
      <dsp:nvSpPr>
        <dsp:cNvPr id="8" name="椭圆 7"/>
        <dsp:cNvSpPr/>
      </dsp:nvSpPr>
      <dsp:spPr bwMode="white">
        <a:xfrm>
          <a:off x="1258385" y="394846"/>
          <a:ext cx="589868" cy="589868"/>
        </a:xfrm>
        <a:prstGeom prst="ellipse">
          <a:avLst/>
        </a:prstGeom>
      </dsp:spPr>
      <dsp:style>
        <a:lnRef idx="2">
          <a:schemeClr val="lt1"/>
        </a:lnRef>
        <a:fillRef idx="1">
          <a:schemeClr val="accent2"/>
        </a:fillRef>
        <a:effectRef idx="0">
          <a:scrgbClr r="0" g="0" b="0"/>
        </a:effectRef>
        <a:fontRef idx="minor">
          <a:schemeClr val="lt1"/>
        </a:fontRef>
      </dsp:style>
      <dsp:txBody>
        <a:bodyPr lIns="29210" tIns="29210" rIns="29210" bIns="29210"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ltLang="zh-CN" dirty="0" smtClean="0"/>
            <a:t>L</a:t>
          </a:r>
          <a:endParaRPr lang="zh-CN" altLang="en-US" dirty="0"/>
        </a:p>
      </dsp:txBody>
      <dsp:txXfrm>
        <a:off x="1258385" y="394846"/>
        <a:ext cx="589868" cy="589868"/>
      </dsp:txXfrm>
    </dsp:sp>
    <dsp:sp modelId="{533E1DAD-DE94-47EB-B1FA-29CB5EC34095}">
      <dsp:nvSpPr>
        <dsp:cNvPr id="9" name="形状 8"/>
        <dsp:cNvSpPr/>
      </dsp:nvSpPr>
      <dsp:spPr bwMode="white">
        <a:xfrm>
          <a:off x="393245" y="275299"/>
          <a:ext cx="1835145" cy="1468116"/>
        </a:xfrm>
        <a:prstGeom prst="funnel">
          <a:avLst/>
        </a:prstGeom>
      </dsp:spPr>
      <dsp:style>
        <a:lnRef idx="1">
          <a:schemeClr val="accent2"/>
        </a:lnRef>
        <a:fillRef idx="1">
          <a:schemeClr val="lt1">
            <a:alpha val="40000"/>
          </a:schemeClr>
        </a:fillRef>
        <a:effectRef idx="0">
          <a:scrgbClr r="0" g="0" b="0"/>
        </a:effectRef>
        <a:fontRef idx="minor"/>
      </dsp:style>
      <dsp:txXfrm>
        <a:off x="393245" y="275299"/>
        <a:ext cx="1835145" cy="14681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553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spcBef>
                <a:spcPct val="0"/>
              </a:spcBef>
              <a:defRPr sz="120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553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spcBef>
                <a:spcPct val="0"/>
              </a:spcBef>
              <a:defRPr sz="120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6" name="Rectangle 4"/>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6554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554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spcBef>
                <a:spcPct val="0"/>
              </a:spcBef>
              <a:defRPr sz="120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554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fontAlgn="base" hangingPunct="1">
              <a:spcBef>
                <a:spcPct val="0"/>
              </a:spcBef>
            </a:pPr>
            <a:fld id="{9A0DB2DC-4C9A-4742-B13C-FB6460FD3503}" type="slidenum">
              <a:rPr lang="en-US" altLang="zh-CN" sz="1200" strike="noStrike" noProof="1" dirty="0">
                <a:latin typeface="Arial" panose="020B0604020202020204" pitchFamily="34" charset="0"/>
                <a:ea typeface="宋体" panose="02010600030101010101" pitchFamily="2" charset="-122"/>
                <a:cs typeface="+mn-cs"/>
              </a:rPr>
            </a:fld>
            <a:endParaRPr lang="en-US" altLang="zh-CN"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6349833"/>
            <a:ext cx="2025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90500"/>
            <a:ext cx="928211" cy="62547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11"/>
          </p:nvPr>
        </p:nvSpPr>
        <p:spPr/>
        <p:txBody>
          <a:bodyPr/>
          <a:p>
            <a:pPr lvl="0" eaLnBrk="1" fontAlgn="base" hangingPunct="1">
              <a:spcBef>
                <a:spcPct val="0"/>
              </a:spcBef>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r>
              <a:rPr lang="en-US" altLang="zh-CN" sz="1400" b="1" strike="noStrike" noProof="1" dirty="0">
                <a:latin typeface="Arial" panose="020B0604020202020204" pitchFamily="34" charset="0"/>
                <a:ea typeface="宋体" panose="02010600030101010101" pitchFamily="2" charset="-122"/>
                <a:cs typeface="+mn-cs"/>
              </a:rPr>
              <a:t>/17</a:t>
            </a:r>
            <a:endParaRPr lang="en-US" altLang="zh-CN" sz="1400" b="1" strike="noStrike" noProof="1"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11"/>
          </p:nvPr>
        </p:nvSpPr>
        <p:spPr/>
        <p:txBody>
          <a:bodyPr/>
          <a:p>
            <a:pPr lvl="0" eaLnBrk="1" fontAlgn="base" hangingPunct="1">
              <a:spcBef>
                <a:spcPct val="0"/>
              </a:spcBef>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r>
              <a:rPr lang="en-US" altLang="zh-CN" sz="1400" b="1" strike="noStrike" noProof="1" dirty="0">
                <a:latin typeface="Arial" panose="020B0604020202020204" pitchFamily="34" charset="0"/>
                <a:ea typeface="宋体" panose="02010600030101010101" pitchFamily="2" charset="-122"/>
                <a:cs typeface="+mn-cs"/>
              </a:rPr>
              <a:t>/17</a:t>
            </a:r>
            <a:endParaRPr lang="en-US" altLang="zh-CN" sz="1400" b="1" strike="noStrike" noProof="1"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11"/>
          </p:nvPr>
        </p:nvSpPr>
        <p:spPr/>
        <p:txBody>
          <a:bodyPr/>
          <a:p>
            <a:pPr lvl="0" eaLnBrk="1" fontAlgn="base" hangingPunct="1">
              <a:spcBef>
                <a:spcPct val="0"/>
              </a:spcBef>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r>
              <a:rPr lang="en-US" altLang="zh-CN" sz="1400" b="1" strike="noStrike" noProof="1" dirty="0">
                <a:latin typeface="Arial" panose="020B0604020202020204" pitchFamily="34" charset="0"/>
                <a:ea typeface="宋体" panose="02010600030101010101" pitchFamily="2" charset="-122"/>
                <a:cs typeface="+mn-cs"/>
              </a:rPr>
              <a:t>/17</a:t>
            </a:r>
            <a:endParaRPr lang="en-US" altLang="zh-CN" sz="1400" b="1" strike="noStrike" noProof="1"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971550" y="1482725"/>
            <a:ext cx="37750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899025" y="1482725"/>
            <a:ext cx="37766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1"/>
          </p:nvPr>
        </p:nvSpPr>
        <p:spPr/>
        <p:txBody>
          <a:bodyPr/>
          <a:p>
            <a:pPr lvl="0" eaLnBrk="1" fontAlgn="base" hangingPunct="1">
              <a:spcBef>
                <a:spcPct val="0"/>
              </a:spcBef>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r>
              <a:rPr lang="en-US" altLang="zh-CN" sz="1400" b="1" strike="noStrike" noProof="1" dirty="0">
                <a:latin typeface="Arial" panose="020B0604020202020204" pitchFamily="34" charset="0"/>
                <a:ea typeface="宋体" panose="02010600030101010101" pitchFamily="2" charset="-122"/>
                <a:cs typeface="+mn-cs"/>
              </a:rPr>
              <a:t>/17</a:t>
            </a:r>
            <a:endParaRPr lang="en-US" altLang="zh-CN" sz="1400" b="1" strike="noStrike" noProof="1"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8" name="灯片编号占位符 7"/>
          <p:cNvSpPr>
            <a:spLocks noGrp="1"/>
          </p:cNvSpPr>
          <p:nvPr>
            <p:ph type="sldNum" sz="quarter" idx="11"/>
          </p:nvPr>
        </p:nvSpPr>
        <p:spPr/>
        <p:txBody>
          <a:bodyPr/>
          <a:p>
            <a:pPr lvl="0" eaLnBrk="1" fontAlgn="base" hangingPunct="1">
              <a:spcBef>
                <a:spcPct val="0"/>
              </a:spcBef>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r>
              <a:rPr lang="en-US" altLang="zh-CN" sz="1400" b="1" strike="noStrike" noProof="1" dirty="0">
                <a:latin typeface="Arial" panose="020B0604020202020204" pitchFamily="34" charset="0"/>
                <a:ea typeface="宋体" panose="02010600030101010101" pitchFamily="2" charset="-122"/>
                <a:cs typeface="+mn-cs"/>
              </a:rPr>
              <a:t>/17</a:t>
            </a:r>
            <a:endParaRPr lang="en-US" altLang="zh-CN" sz="1400" b="1" strike="noStrike" noProof="1"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1"/>
          </p:nvPr>
        </p:nvSpPr>
        <p:spPr/>
        <p:txBody>
          <a:bodyPr/>
          <a:p>
            <a:pPr lvl="0" eaLnBrk="1" fontAlgn="base" hangingPunct="1">
              <a:spcBef>
                <a:spcPct val="0"/>
              </a:spcBef>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r>
              <a:rPr lang="en-US" altLang="zh-CN" sz="1400" b="1" strike="noStrike" noProof="1" dirty="0">
                <a:latin typeface="Arial" panose="020B0604020202020204" pitchFamily="34" charset="0"/>
                <a:ea typeface="宋体" panose="02010600030101010101" pitchFamily="2" charset="-122"/>
                <a:cs typeface="+mn-cs"/>
              </a:rPr>
              <a:t>/17</a:t>
            </a:r>
            <a:endParaRPr lang="en-US" altLang="zh-CN" sz="1400" b="1" strike="noStrike" noProof="1"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3" name="灯片编号占位符 2"/>
          <p:cNvSpPr>
            <a:spLocks noGrp="1"/>
          </p:cNvSpPr>
          <p:nvPr>
            <p:ph type="sldNum" sz="quarter" idx="11"/>
          </p:nvPr>
        </p:nvSpPr>
        <p:spPr/>
        <p:txBody>
          <a:bodyPr/>
          <a:p>
            <a:pPr lvl="0" eaLnBrk="1" fontAlgn="base" hangingPunct="1">
              <a:spcBef>
                <a:spcPct val="0"/>
              </a:spcBef>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r>
              <a:rPr lang="en-US" altLang="zh-CN" sz="1400" b="1" strike="noStrike" noProof="1" dirty="0">
                <a:latin typeface="Arial" panose="020B0604020202020204" pitchFamily="34" charset="0"/>
                <a:ea typeface="宋体" panose="02010600030101010101" pitchFamily="2" charset="-122"/>
                <a:cs typeface="+mn-cs"/>
              </a:rPr>
              <a:t>/17</a:t>
            </a:r>
            <a:endParaRPr lang="en-US" altLang="zh-CN" sz="1400" b="1" strike="noStrike" noProof="1" dirty="0">
              <a:latin typeface="Arial" panose="020B0604020202020204" pitchFamily="34" charset="0"/>
            </a:endParaRPr>
          </a:p>
        </p:txBody>
      </p:sp>
      <p:sp>
        <p:nvSpPr>
          <p:cNvPr id="4" name="文本框 3"/>
          <p:cNvSpPr txBox="1"/>
          <p:nvPr userDrawn="1"/>
        </p:nvSpPr>
        <p:spPr>
          <a:xfrm>
            <a:off x="8542655" y="1002030"/>
            <a:ext cx="3048000" cy="583565"/>
          </a:xfrm>
          <a:prstGeom prst="rect">
            <a:avLst/>
          </a:prstGeom>
          <a:noFill/>
        </p:spPr>
        <p:txBody>
          <a:bodyPr wrap="square" rtlCol="0">
            <a:spAutoFit/>
          </a:bodyPr>
          <a:p>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dirty="0" smtClean="0"/>
              <a:t>单击此处编辑母版标题样式</a:t>
            </a:r>
            <a:endParaRPr lang="zh-CN" altLang="en-US" strike="noStrike" noProof="1" dirty="0"/>
          </a:p>
        </p:txBody>
      </p:sp>
      <p:sp>
        <p:nvSpPr>
          <p:cNvPr id="3" name="内容占位符 2"/>
          <p:cNvSpPr>
            <a:spLocks noGrp="1"/>
          </p:cNvSpPr>
          <p:nvPr>
            <p:ph idx="1"/>
          </p:nvPr>
        </p:nvSpPr>
        <p:spPr>
          <a:xfrm>
            <a:off x="457200" y="1600200"/>
            <a:ext cx="8229600" cy="4525963"/>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1"/>
          </p:nvPr>
        </p:nvSpPr>
        <p:spPr/>
        <p:txBody>
          <a:bodyPr/>
          <a:p>
            <a:pPr lvl="0" eaLnBrk="1" fontAlgn="base" hangingPunct="1">
              <a:spcBef>
                <a:spcPct val="0"/>
              </a:spcBef>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r>
              <a:rPr lang="en-US" altLang="zh-CN" sz="1400" b="1" strike="noStrike" noProof="1" dirty="0">
                <a:latin typeface="Arial" panose="020B0604020202020204" pitchFamily="34" charset="0"/>
                <a:ea typeface="宋体" panose="02010600030101010101" pitchFamily="2" charset="-122"/>
                <a:cs typeface="+mn-cs"/>
              </a:rPr>
              <a:t>/17</a:t>
            </a:r>
            <a:endParaRPr lang="en-US" altLang="zh-CN" sz="1400" b="1" strike="noStrike" noProof="1"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accent2"/>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1"/>
          </p:nvPr>
        </p:nvSpPr>
        <p:spPr/>
        <p:txBody>
          <a:bodyPr/>
          <a:p>
            <a:pPr lvl="0" eaLnBrk="1" fontAlgn="base" hangingPunct="1">
              <a:spcBef>
                <a:spcPct val="0"/>
              </a:spcBef>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r>
              <a:rPr lang="en-US" altLang="zh-CN" sz="1400" b="1" strike="noStrike" noProof="1" dirty="0">
                <a:latin typeface="Arial" panose="020B0604020202020204" pitchFamily="34" charset="0"/>
                <a:ea typeface="宋体" panose="02010600030101010101" pitchFamily="2" charset="-122"/>
                <a:cs typeface="+mn-cs"/>
              </a:rPr>
              <a:t>/17</a:t>
            </a:r>
            <a:endParaRPr lang="en-US" altLang="zh-CN" sz="1400" b="1" strike="noStrike" noProof="1"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11"/>
          </p:nvPr>
        </p:nvSpPr>
        <p:spPr/>
        <p:txBody>
          <a:bodyPr/>
          <a:p>
            <a:pPr lvl="0" eaLnBrk="1" fontAlgn="base" hangingPunct="1">
              <a:spcBef>
                <a:spcPct val="0"/>
              </a:spcBef>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r>
              <a:rPr lang="en-US" altLang="zh-CN" sz="1400" b="1" strike="noStrike" noProof="1" dirty="0">
                <a:latin typeface="Arial" panose="020B0604020202020204" pitchFamily="34" charset="0"/>
                <a:ea typeface="宋体" panose="02010600030101010101" pitchFamily="2" charset="-122"/>
                <a:cs typeface="+mn-cs"/>
              </a:rPr>
              <a:t>/17</a:t>
            </a:r>
            <a:endParaRPr lang="en-US" altLang="zh-CN" sz="1400" b="1" strike="noStrike" noProof="1"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50050" y="250825"/>
            <a:ext cx="1925638" cy="575786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971550" y="250825"/>
            <a:ext cx="5626100" cy="5757863"/>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11"/>
          </p:nvPr>
        </p:nvSpPr>
        <p:spPr/>
        <p:txBody>
          <a:bodyPr/>
          <a:p>
            <a:pPr lvl="0" eaLnBrk="1" fontAlgn="base" hangingPunct="1">
              <a:spcBef>
                <a:spcPct val="0"/>
              </a:spcBef>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r>
              <a:rPr lang="en-US" altLang="zh-CN" sz="1400" b="1" strike="noStrike" noProof="1" dirty="0">
                <a:latin typeface="Arial" panose="020B0604020202020204" pitchFamily="34" charset="0"/>
                <a:ea typeface="宋体" panose="02010600030101010101" pitchFamily="2" charset="-122"/>
                <a:cs typeface="+mn-cs"/>
              </a:rPr>
              <a:t>/17</a:t>
            </a:r>
            <a:endParaRPr lang="en-US" altLang="zh-CN" sz="1400" b="1"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dirty="0" smtClean="0"/>
              <a:t>单击此处编辑母版标题样式</a:t>
            </a:r>
            <a:endParaRPr lang="zh-CN" altLang="en-US" strike="noStrike" noProof="1" dirty="0"/>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tags" Target="../tags/tag8.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0420" name="Line 4"/>
          <p:cNvSpPr>
            <a:spLocks noChangeShapeType="1"/>
          </p:cNvSpPr>
          <p:nvPr userDrawn="1"/>
        </p:nvSpPr>
        <p:spPr bwMode="auto">
          <a:xfrm>
            <a:off x="360363" y="693738"/>
            <a:ext cx="7019925" cy="0"/>
          </a:xfrm>
          <a:prstGeom prst="line">
            <a:avLst/>
          </a:prstGeom>
          <a:noFill/>
          <a:ln w="28575">
            <a:solidFill>
              <a:schemeClr val="accent6"/>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2" charset="-122"/>
              <a:cs typeface="+mn-cs"/>
            </a:endParaRPr>
          </a:p>
        </p:txBody>
      </p:sp>
      <p:sp>
        <p:nvSpPr>
          <p:cNvPr id="60421" name="Rectangle 5"/>
          <p:cNvSpPr>
            <a:spLocks noChangeArrowheads="1"/>
          </p:cNvSpPr>
          <p:nvPr userDrawn="1"/>
        </p:nvSpPr>
        <p:spPr bwMode="auto">
          <a:xfrm>
            <a:off x="468313" y="333375"/>
            <a:ext cx="5759450" cy="579438"/>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3200" b="1" i="0" u="none" strike="noStrike" kern="1200" cap="none" spc="0" normalizeH="0" baseline="0" noProof="0">
              <a:ln>
                <a:noFill/>
              </a:ln>
              <a:solidFill>
                <a:srgbClr val="FF6600"/>
              </a:solidFill>
              <a:effectLst/>
              <a:uLnTx/>
              <a:uFillTx/>
              <a:latin typeface="Arial" panose="020B0604020202020204" pitchFamily="34" charset="0"/>
              <a:ea typeface="黑体" panose="02010609060101010101" pitchFamily="2" charset="-122"/>
              <a:cs typeface="+mn-cs"/>
            </a:endParaRPr>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8028101" y="47736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Rectangle 2"/>
          <p:cNvSpPr>
            <a:spLocks noGrp="1"/>
          </p:cNvSpPr>
          <p:nvPr>
            <p:ph type="title"/>
          </p:nvPr>
        </p:nvSpPr>
        <p:spPr>
          <a:xfrm>
            <a:off x="971550" y="250825"/>
            <a:ext cx="6913563" cy="641350"/>
          </a:xfrm>
          <a:prstGeom prst="rect">
            <a:avLst/>
          </a:prstGeom>
          <a:noFill/>
          <a:ln w="9525">
            <a:noFill/>
          </a:ln>
        </p:spPr>
        <p:txBody>
          <a:bodyPr anchor="t" anchorCtr="0">
            <a:spAutoFit/>
          </a:bodyPr>
          <a:p>
            <a:pPr lvl="0"/>
            <a:r>
              <a:rPr lang="zh-CN" altLang="en-US" dirty="0"/>
              <a:t>单击此处编辑母版标题样式</a:t>
            </a:r>
            <a:endParaRPr lang="zh-CN" altLang="en-US" dirty="0"/>
          </a:p>
        </p:txBody>
      </p:sp>
      <p:sp>
        <p:nvSpPr>
          <p:cNvPr id="2051" name="Rectangle 3"/>
          <p:cNvSpPr>
            <a:spLocks noGrp="1"/>
          </p:cNvSpPr>
          <p:nvPr>
            <p:ph type="body"/>
          </p:nvPr>
        </p:nvSpPr>
        <p:spPr>
          <a:xfrm>
            <a:off x="971550" y="1482725"/>
            <a:ext cx="7704138" cy="4525963"/>
          </a:xfrm>
          <a:prstGeom prst="rect">
            <a:avLst/>
          </a:prstGeom>
          <a:noFill/>
          <a:ln w="9525">
            <a:noFill/>
          </a:ln>
        </p:spPr>
        <p:txBody>
          <a:bodyPr anchor="t" anchorCtr="0"/>
          <a:p>
            <a:pPr lvl="0" indent="-342900"/>
            <a:r>
              <a:rPr lang="zh-CN" altLang="en-US" dirty="0"/>
              <a:t>文本</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3686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lnSpc>
                <a:spcPct val="100000"/>
              </a:lnSpc>
              <a:spcBef>
                <a:spcPct val="0"/>
              </a:spcBef>
              <a:defRPr sz="1400">
                <a:solidFill>
                  <a:schemeClr val="tx1"/>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36870" name="Rectangle 6"/>
          <p:cNvSpPr>
            <a:spLocks noGrp="1" noChangeArrowheads="1"/>
          </p:cNvSpPr>
          <p:nvPr>
            <p:ph type="sldNum" sz="quarter" idx="4"/>
          </p:nvPr>
        </p:nvSpPr>
        <p:spPr bwMode="auto">
          <a:xfrm>
            <a:off x="8172450" y="188913"/>
            <a:ext cx="693738" cy="476250"/>
          </a:xfrm>
          <a:prstGeom prst="rect">
            <a:avLst/>
          </a:prstGeom>
          <a:noFill/>
          <a:ln w="9525">
            <a:noFill/>
            <a:miter lim="800000"/>
          </a:ln>
          <a:effectLst/>
        </p:spPr>
        <p:txBody>
          <a:bodyPr vert="horz" wrap="square" lIns="91440" tIns="45720" rIns="91440" bIns="45720" numCol="1" anchor="t" anchorCtr="0" compatLnSpc="1"/>
          <a:lstStyle>
            <a:lvl1pPr algn="r">
              <a:defRPr sz="1400" b="1"/>
            </a:lvl1pPr>
          </a:lstStyle>
          <a:p>
            <a:pPr lvl="0" eaLnBrk="1" fontAlgn="base" hangingPunct="1">
              <a:spcBef>
                <a:spcPct val="0"/>
              </a:spcBef>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r>
              <a:rPr lang="en-US" altLang="zh-CN" sz="1400" b="1" strike="noStrike" noProof="1" dirty="0">
                <a:latin typeface="Arial" panose="020B0604020202020204" pitchFamily="34" charset="0"/>
                <a:ea typeface="宋体" panose="02010600030101010101" pitchFamily="2" charset="-122"/>
                <a:cs typeface="+mn-cs"/>
              </a:rPr>
              <a:t>/17</a:t>
            </a:r>
            <a:endParaRPr lang="en-US" altLang="zh-CN" sz="1400" b="1" strike="noStrike" noProof="1" dirty="0">
              <a:latin typeface="Arial" panose="020B0604020202020204" pitchFamily="34" charset="0"/>
            </a:endParaRPr>
          </a:p>
        </p:txBody>
      </p:sp>
      <p:sp>
        <p:nvSpPr>
          <p:cNvPr id="36872" name="Line 8"/>
          <p:cNvSpPr>
            <a:spLocks noChangeShapeType="1"/>
          </p:cNvSpPr>
          <p:nvPr/>
        </p:nvSpPr>
        <p:spPr bwMode="auto">
          <a:xfrm>
            <a:off x="539750" y="935038"/>
            <a:ext cx="7345363" cy="0"/>
          </a:xfrm>
          <a:prstGeom prst="line">
            <a:avLst/>
          </a:prstGeom>
          <a:noFill/>
          <a:ln w="28575">
            <a:solidFill>
              <a:srgbClr val="001281"/>
            </a:solidFill>
            <a:round/>
          </a:ln>
          <a:effectLst/>
        </p:spPr>
        <p:txBody>
          <a:bodyPr lIns="0" tIns="0" rIns="0" bIns="0" anchor="ctr">
            <a:spAutoFit/>
          </a:body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4800" b="0" i="0" u="none" strike="noStrike" kern="1200" cap="none" spc="0" normalizeH="0" baseline="0" noProof="0">
              <a:ln>
                <a:noFill/>
              </a:ln>
              <a:solidFill>
                <a:srgbClr val="001281"/>
              </a:solidFill>
              <a:effectLst/>
              <a:uLnTx/>
              <a:uFillTx/>
              <a:latin typeface="黑体" panose="02010609060101010101" pitchFamily="2" charset="-122"/>
              <a:ea typeface="黑体" panose="0201060906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3600">
          <a:solidFill>
            <a:schemeClr val="tx2"/>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3600">
          <a:solidFill>
            <a:schemeClr val="tx2"/>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3600">
          <a:solidFill>
            <a:schemeClr val="tx2"/>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3600">
          <a:solidFill>
            <a:schemeClr val="tx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3600">
          <a:solidFill>
            <a:schemeClr val="tx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3600">
          <a:solidFill>
            <a:schemeClr val="tx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36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24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ea typeface="+mn-ea"/>
        </a:defRPr>
      </a:lvl2pPr>
      <a:lvl3pPr marL="1143000" indent="-228600" algn="l" rtl="0" eaLnBrk="0" fontAlgn="base" hangingPunct="0">
        <a:spcBef>
          <a:spcPct val="20000"/>
        </a:spcBef>
        <a:spcAft>
          <a:spcPct val="0"/>
        </a:spcAft>
        <a:buChar char="•"/>
        <a:defRPr sz="2400">
          <a:solidFill>
            <a:schemeClr val="accent2"/>
          </a:solidFill>
          <a:latin typeface="+mn-lt"/>
          <a:ea typeface="+mn-ea"/>
        </a:defRPr>
      </a:lvl3pPr>
      <a:lvl4pPr marL="1600200" indent="-228600" algn="l" rtl="0" eaLnBrk="0" fontAlgn="base" hangingPunct="0">
        <a:spcBef>
          <a:spcPct val="20000"/>
        </a:spcBef>
        <a:spcAft>
          <a:spcPct val="0"/>
        </a:spcAft>
        <a:buChar char="–"/>
        <a:defRPr sz="2400">
          <a:solidFill>
            <a:schemeClr val="accent2"/>
          </a:solidFill>
          <a:latin typeface="+mn-lt"/>
          <a:ea typeface="+mn-ea"/>
        </a:defRPr>
      </a:lvl4pPr>
      <a:lvl5pPr marL="2057400" indent="-228600" algn="l" rtl="0" eaLnBrk="0" fontAlgn="base" hangingPunct="0">
        <a:spcBef>
          <a:spcPct val="20000"/>
        </a:spcBef>
        <a:spcAft>
          <a:spcPct val="0"/>
        </a:spcAft>
        <a:buChar char="»"/>
        <a:defRPr sz="2400">
          <a:solidFill>
            <a:schemeClr val="accent2"/>
          </a:solidFill>
          <a:latin typeface="+mn-lt"/>
          <a:ea typeface="+mn-ea"/>
        </a:defRPr>
      </a:lvl5pPr>
      <a:lvl6pPr marL="2514600" indent="-228600" algn="l" rtl="0" fontAlgn="base">
        <a:spcBef>
          <a:spcPct val="20000"/>
        </a:spcBef>
        <a:spcAft>
          <a:spcPct val="0"/>
        </a:spcAft>
        <a:buChar char="»"/>
        <a:defRPr sz="2400">
          <a:solidFill>
            <a:schemeClr val="accent2"/>
          </a:solidFill>
          <a:latin typeface="+mn-lt"/>
          <a:ea typeface="+mn-ea"/>
        </a:defRPr>
      </a:lvl6pPr>
      <a:lvl7pPr marL="2971800" indent="-228600" algn="l" rtl="0" fontAlgn="base">
        <a:spcBef>
          <a:spcPct val="20000"/>
        </a:spcBef>
        <a:spcAft>
          <a:spcPct val="0"/>
        </a:spcAft>
        <a:buChar char="»"/>
        <a:defRPr sz="2400">
          <a:solidFill>
            <a:schemeClr val="accent2"/>
          </a:solidFill>
          <a:latin typeface="+mn-lt"/>
          <a:ea typeface="+mn-ea"/>
        </a:defRPr>
      </a:lvl7pPr>
      <a:lvl8pPr marL="3429000" indent="-228600" algn="l" rtl="0" fontAlgn="base">
        <a:spcBef>
          <a:spcPct val="20000"/>
        </a:spcBef>
        <a:spcAft>
          <a:spcPct val="0"/>
        </a:spcAft>
        <a:buChar char="»"/>
        <a:defRPr sz="2400">
          <a:solidFill>
            <a:schemeClr val="accent2"/>
          </a:solidFill>
          <a:latin typeface="+mn-lt"/>
          <a:ea typeface="+mn-ea"/>
        </a:defRPr>
      </a:lvl8pPr>
      <a:lvl9pPr marL="3886200" indent="-228600" algn="l" rtl="0" fontAlgn="base">
        <a:spcBef>
          <a:spcPct val="20000"/>
        </a:spcBef>
        <a:spcAft>
          <a:spcPct val="0"/>
        </a:spcAft>
        <a:buChar char="»"/>
        <a:defRPr sz="2400">
          <a:solidFill>
            <a:schemeClr val="accent2"/>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9.xml"/><Relationship Id="rId7" Type="http://schemas.openxmlformats.org/officeDocument/2006/relationships/image" Target="../media/image2.png"/><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hyperlink" Target="http://www.iecool.com/vector/show/141/61643.htm" TargetMode="Externa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15.xml"/><Relationship Id="rId4" Type="http://schemas.openxmlformats.org/officeDocument/2006/relationships/image" Target="../media/image2.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hyperlink" Target="http://www.iecool.com/vector/show/141/61636.ht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vmlDrawing" Target="../drawings/vmlDrawing1.vml"/><Relationship Id="rId7"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oleObject" Target="../embeddings/oleObject3.bin"/><Relationship Id="rId4" Type="http://schemas.openxmlformats.org/officeDocument/2006/relationships/image" Target="../media/image7.wmf"/><Relationship Id="rId3" Type="http://schemas.openxmlformats.org/officeDocument/2006/relationships/oleObject" Target="../embeddings/oleObject2.bin"/><Relationship Id="rId2" Type="http://schemas.openxmlformats.org/officeDocument/2006/relationships/image" Target="../media/image6.wmf"/><Relationship Id="rId1"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hyperlink" Target="http://baike.baidu.com/view/84808.htm" TargetMode="External"/><Relationship Id="rId2" Type="http://schemas.openxmlformats.org/officeDocument/2006/relationships/hyperlink" Target="http://baike.baidu.com/view/542867.htm" TargetMode="External"/><Relationship Id="rId1" Type="http://schemas.openxmlformats.org/officeDocument/2006/relationships/hyperlink" Target="http://baike.baidu.com/view/134293.htm" TargetMode="Externa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C:/Users/DELL/Desktop/cid:image001.png@01CEFCDF.8D424480" TargetMode="External"/><Relationship Id="rId1" Type="http://schemas.openxmlformats.org/officeDocument/2006/relationships/image" Target="../media/image21.png"/></Relationships>
</file>

<file path=ppt/slides/_rels/slide4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image" Target="../media/image2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8.png"/><Relationship Id="rId1" Type="http://schemas.openxmlformats.org/officeDocument/2006/relationships/image" Target="../media/image27.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5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30.jpeg"/><Relationship Id="rId4" Type="http://schemas.openxmlformats.org/officeDocument/2006/relationships/tags" Target="../tags/tag18.xml"/><Relationship Id="rId3" Type="http://schemas.openxmlformats.org/officeDocument/2006/relationships/image" Target="../media/image29.jpeg"/><Relationship Id="rId2" Type="http://schemas.openxmlformats.org/officeDocument/2006/relationships/tags" Target="../tags/tag17.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0">
          <a:blip r:embed="rId1"/>
          <a:stretch>
            <a:fillRect/>
          </a:stretch>
        </a:blipFill>
        <a:effectLst/>
      </p:bgPr>
    </p:bg>
    <p:spTree>
      <p:nvGrpSpPr>
        <p:cNvPr id="1" name=""/>
        <p:cNvGrpSpPr/>
        <p:nvPr/>
      </p:nvGrpSpPr>
      <p:grpSpPr/>
      <p:sp>
        <p:nvSpPr>
          <p:cNvPr id="4098" name="Rectangle 2"/>
          <p:cNvSpPr>
            <a:spLocks noGrp="1" noChangeAspect="1"/>
          </p:cNvSpPr>
          <p:nvPr>
            <p:ph type="ctrTitle" idx="4294967295"/>
          </p:nvPr>
        </p:nvSpPr>
        <p:spPr>
          <a:xfrm>
            <a:off x="0" y="2205038"/>
            <a:ext cx="9144000" cy="1535112"/>
          </a:xfrm>
          <a:ln/>
        </p:spPr>
        <p:txBody>
          <a:bodyPr vert="horz" wrap="square" lIns="0" tIns="0" rIns="0" bIns="0" anchor="t" anchorCtr="0">
            <a:spAutoFit/>
          </a:bodyPr>
          <a:lstStyle>
            <a:lvl1pPr lvl="0">
              <a:buClrTx/>
              <a:buSzTx/>
              <a:buFontTx/>
              <a:defRPr/>
            </a:lvl1pPr>
          </a:lstStyle>
          <a:p>
            <a:pPr lvl="0" algn="ctr" eaLnBrk="1" hangingPunct="1">
              <a:lnSpc>
                <a:spcPct val="120000"/>
              </a:lnSpc>
            </a:pPr>
            <a:r>
              <a:rPr lang="zh-CN" altLang="en-US" sz="4500" b="1" dirty="0">
                <a:solidFill>
                  <a:schemeClr val="tx1"/>
                </a:solidFill>
                <a:latin typeface="宋体" panose="02010600030101010101" pitchFamily="2" charset="-122"/>
              </a:rPr>
              <a:t>危险源辨识与控制</a:t>
            </a:r>
            <a:br>
              <a:rPr lang="zh-CN" altLang="en-US" sz="4400" b="1" dirty="0">
                <a:solidFill>
                  <a:schemeClr val="tx1"/>
                </a:solidFill>
                <a:latin typeface="宋体" panose="02010600030101010101" pitchFamily="2" charset="-122"/>
              </a:rPr>
            </a:br>
            <a:endParaRPr lang="zh-CN" altLang="en-US" sz="4400" b="1" dirty="0">
              <a:solidFill>
                <a:schemeClr val="tx1"/>
              </a:solidFill>
              <a:latin typeface="宋体" panose="02010600030101010101" pitchFamily="2" charset="-122"/>
            </a:endParaRPr>
          </a:p>
        </p:txBody>
      </p:sp>
      <p:sp>
        <p:nvSpPr>
          <p:cNvPr id="3" name="文本框 2" descr="7b0a2020202022776f7264617274223a20227b5c2269645c223a32353030343531362c5c227469645c223a31333439377d220a7d0a"/>
          <p:cNvSpPr txBox="1"/>
          <p:nvPr>
            <p:custDataLst>
              <p:tags r:id="rId2"/>
            </p:custDataLst>
          </p:nvPr>
        </p:nvSpPr>
        <p:spPr>
          <a:xfrm>
            <a:off x="5724049" y="364464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5386549" y="4580589"/>
            <a:ext cx="675000" cy="675000"/>
          </a:xfrm>
          <a:prstGeom prst="ellipse">
            <a:avLst/>
          </a:prstGeom>
          <a:solidFill>
            <a:schemeClr val="accent6">
              <a:lumMod val="60000"/>
              <a:lumOff val="40000"/>
            </a:schemeClr>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4"/>
            </p:custDataLst>
          </p:nvPr>
        </p:nvSpPr>
        <p:spPr>
          <a:xfrm>
            <a:off x="6318885" y="458104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5"/>
            </p:custDataLst>
          </p:nvPr>
        </p:nvSpPr>
        <p:spPr>
          <a:xfrm>
            <a:off x="7251221" y="458058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2" name="图片 1"/>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8028101" y="262096"/>
            <a:ext cx="898096" cy="453553"/>
          </a:xfrm>
          <a:prstGeom prst="rect">
            <a:avLst/>
          </a:prstGeom>
        </p:spPr>
      </p:pic>
    </p:spTree>
  </p:cSld>
  <p:clrMapOvr>
    <a:masterClrMapping/>
  </p:clrMapOvr>
  <p:transition spd="med">
    <p:wheel spokes="4"/>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Rectangle 3"/>
          <p:cNvSpPr>
            <a:spLocks noGrp="1"/>
          </p:cNvSpPr>
          <p:nvPr>
            <p:ph idx="1"/>
          </p:nvPr>
        </p:nvSpPr>
        <p:spPr>
          <a:xfrm>
            <a:off x="468313" y="1557338"/>
            <a:ext cx="8229600" cy="4525962"/>
          </a:xfrm>
          <a:noFill/>
          <a:ln>
            <a:noFill/>
          </a:ln>
        </p:spPr>
        <p:txBody>
          <a:bodyPr anchor="t" anchorCtr="0"/>
          <a:p>
            <a:pPr algn="ctr" eaLnBrk="1" hangingPunct="1">
              <a:spcBef>
                <a:spcPct val="0"/>
              </a:spcBef>
              <a:buNone/>
            </a:pPr>
            <a:endParaRPr lang="en-US" altLang="zh-CN" sz="2800" b="1" dirty="0"/>
          </a:p>
          <a:p>
            <a:pPr algn="ctr" eaLnBrk="1" hangingPunct="1">
              <a:spcBef>
                <a:spcPct val="0"/>
              </a:spcBef>
              <a:buNone/>
            </a:pPr>
            <a:r>
              <a:rPr lang="zh-CN" altLang="en-US" sz="3600" b="1" dirty="0"/>
              <a:t>什么是危险？</a:t>
            </a:r>
            <a:endParaRPr lang="zh-CN" altLang="en-US" sz="3600" b="1" dirty="0"/>
          </a:p>
          <a:p>
            <a:pPr algn="ctr" eaLnBrk="1" hangingPunct="1">
              <a:spcBef>
                <a:spcPct val="0"/>
              </a:spcBef>
              <a:buNone/>
            </a:pPr>
            <a:endParaRPr lang="zh-CN" altLang="en-US" sz="3600" b="1" dirty="0"/>
          </a:p>
          <a:p>
            <a:pPr eaLnBrk="1" hangingPunct="1">
              <a:spcBef>
                <a:spcPct val="0"/>
              </a:spcBef>
              <a:buNone/>
            </a:pPr>
            <a:r>
              <a:rPr lang="zh-CN" altLang="en-US" sz="3600" b="1" dirty="0"/>
              <a:t>          系统中存在导致发生不期望后果的可能性超过了人们的承受程度。一般用危险度表示危险的程度：</a:t>
            </a:r>
            <a:endParaRPr lang="zh-CN" altLang="en-US" sz="3600" b="1" dirty="0"/>
          </a:p>
          <a:p>
            <a:pPr eaLnBrk="1" hangingPunct="1">
              <a:buNone/>
            </a:pPr>
            <a:endParaRPr lang="en-US" altLang="zh-CN" sz="3600" b="1" dirty="0"/>
          </a:p>
        </p:txBody>
      </p:sp>
      <p:sp>
        <p:nvSpPr>
          <p:cNvPr id="13314" name="Rectangle 4"/>
          <p:cNvSpPr/>
          <p:nvPr/>
        </p:nvSpPr>
        <p:spPr>
          <a:xfrm>
            <a:off x="1835150" y="2636838"/>
            <a:ext cx="4572000" cy="519112"/>
          </a:xfrm>
          <a:prstGeom prst="rect">
            <a:avLst/>
          </a:prstGeom>
          <a:noFill/>
          <a:ln w="9525">
            <a:noFill/>
          </a:ln>
        </p:spPr>
        <p:txBody>
          <a:bodyPr anchor="t" anchorCtr="0">
            <a:spAutoFit/>
          </a:bodyPr>
          <a:p>
            <a:pPr>
              <a:spcBef>
                <a:spcPct val="0"/>
              </a:spcBef>
            </a:pPr>
            <a:endParaRPr lang="zh-CN" altLang="zh-CN" sz="2800" b="1" dirty="0">
              <a:latin typeface="Arial" panose="020B0604020202020204" pitchFamily="34" charset="0"/>
              <a:ea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Rectangle 3"/>
          <p:cNvSpPr>
            <a:spLocks noGrp="1"/>
          </p:cNvSpPr>
          <p:nvPr>
            <p:ph idx="1"/>
          </p:nvPr>
        </p:nvSpPr>
        <p:spPr>
          <a:xfrm>
            <a:off x="468313" y="1412875"/>
            <a:ext cx="8229600" cy="4525963"/>
          </a:xfrm>
          <a:noFill/>
          <a:ln>
            <a:noFill/>
          </a:ln>
        </p:spPr>
        <p:txBody>
          <a:bodyPr anchor="t" anchorCtr="0"/>
          <a:p>
            <a:pPr eaLnBrk="1" hangingPunct="1">
              <a:spcBef>
                <a:spcPct val="0"/>
              </a:spcBef>
              <a:buNone/>
            </a:pPr>
            <a:endParaRPr lang="en-US" altLang="zh-CN" sz="2800" b="1" dirty="0"/>
          </a:p>
          <a:p>
            <a:pPr algn="ctr" eaLnBrk="1" hangingPunct="1">
              <a:spcBef>
                <a:spcPct val="0"/>
              </a:spcBef>
              <a:buNone/>
            </a:pPr>
            <a:r>
              <a:rPr lang="zh-CN" altLang="en-US" sz="3600" b="1" dirty="0"/>
              <a:t>什么是危险源？</a:t>
            </a:r>
            <a:endParaRPr lang="zh-CN" altLang="en-US" sz="3600" b="1" dirty="0"/>
          </a:p>
          <a:p>
            <a:pPr algn="ctr" eaLnBrk="1" hangingPunct="1">
              <a:spcBef>
                <a:spcPct val="0"/>
              </a:spcBef>
              <a:buNone/>
            </a:pPr>
            <a:endParaRPr lang="zh-CN" altLang="en-US" sz="3600" b="1" dirty="0"/>
          </a:p>
          <a:p>
            <a:pPr eaLnBrk="1" hangingPunct="1">
              <a:spcBef>
                <a:spcPct val="0"/>
              </a:spcBef>
              <a:buNone/>
            </a:pPr>
            <a:r>
              <a:rPr lang="zh-CN" altLang="en-US" sz="3600" b="1" dirty="0"/>
              <a:t>          可能造成人员伤害、疾病、财产损失、作业环境破坏或其他损失的根源或状态。</a:t>
            </a:r>
            <a:endParaRPr lang="zh-CN" altLang="en-US" sz="3600" b="1" dirty="0"/>
          </a:p>
          <a:p>
            <a:pPr eaLnBrk="1" hangingPunct="1">
              <a:buNone/>
            </a:pPr>
            <a:endParaRPr lang="en-US" altLang="zh-CN" sz="3600" dirty="0">
              <a:solidFill>
                <a:srgbClr val="0099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Rectangle 3"/>
          <p:cNvSpPr>
            <a:spLocks noGrp="1"/>
          </p:cNvSpPr>
          <p:nvPr>
            <p:ph idx="1"/>
          </p:nvPr>
        </p:nvSpPr>
        <p:spPr>
          <a:xfrm>
            <a:off x="468313" y="1412875"/>
            <a:ext cx="8229600" cy="4525963"/>
          </a:xfrm>
          <a:noFill/>
          <a:ln>
            <a:noFill/>
          </a:ln>
        </p:spPr>
        <p:txBody>
          <a:bodyPr anchor="t" anchorCtr="0"/>
          <a:p>
            <a:pPr algn="ctr" eaLnBrk="1" hangingPunct="1">
              <a:buNone/>
            </a:pPr>
            <a:r>
              <a:rPr lang="zh-CN" altLang="en-US" sz="3600" b="1" dirty="0">
                <a:latin typeface="宋体" panose="02010600030101010101" pitchFamily="2" charset="-122"/>
              </a:rPr>
              <a:t>安全与危险是相对概念</a:t>
            </a:r>
            <a:endParaRPr lang="zh-CN" altLang="en-US" sz="3600" b="1" dirty="0">
              <a:latin typeface="宋体" panose="02010600030101010101" pitchFamily="2" charset="-122"/>
            </a:endParaRPr>
          </a:p>
          <a:p>
            <a:pPr algn="ctr" eaLnBrk="1" hangingPunct="1">
              <a:buNone/>
            </a:pPr>
            <a:endParaRPr lang="zh-CN" altLang="en-US" sz="3600" b="1" dirty="0">
              <a:latin typeface="宋体" panose="02010600030101010101" pitchFamily="2" charset="-122"/>
            </a:endParaRPr>
          </a:p>
          <a:p>
            <a:pPr algn="ctr" eaLnBrk="1" hangingPunct="1">
              <a:buNone/>
            </a:pPr>
            <a:r>
              <a:rPr lang="zh-CN" altLang="en-US" sz="3600" b="1" dirty="0">
                <a:latin typeface="宋体" panose="02010600030101010101" pitchFamily="2" charset="-122"/>
              </a:rPr>
              <a:t>安全：生产系统中人员免遭不可承受危险的伤害。指健康与平安，或免除了危害、伤害或损失。</a:t>
            </a:r>
            <a:endParaRPr lang="zh-CN" altLang="en-US" sz="3600" b="1" dirty="0">
              <a:latin typeface="宋体" panose="02010600030101010101" pitchFamily="2" charset="-122"/>
            </a:endParaRPr>
          </a:p>
          <a:p>
            <a:pPr eaLnBrk="1" hangingPunct="1">
              <a:buNone/>
            </a:pPr>
            <a:endParaRPr lang="en-US" altLang="zh-CN" sz="3600" dirty="0">
              <a:solidFill>
                <a:srgbClr val="0099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Rectangle 3"/>
          <p:cNvSpPr>
            <a:spLocks noGrp="1"/>
          </p:cNvSpPr>
          <p:nvPr>
            <p:ph idx="1"/>
          </p:nvPr>
        </p:nvSpPr>
        <p:spPr>
          <a:noFill/>
          <a:ln>
            <a:noFill/>
          </a:ln>
        </p:spPr>
        <p:txBody>
          <a:bodyPr anchor="t" anchorCtr="0"/>
          <a:p>
            <a:pPr eaLnBrk="1" hangingPunct="1">
              <a:lnSpc>
                <a:spcPct val="80000"/>
              </a:lnSpc>
            </a:pPr>
            <a:endParaRPr lang="en-US" altLang="zh-CN" sz="2400" dirty="0">
              <a:solidFill>
                <a:srgbClr val="0099FF"/>
              </a:solidFill>
              <a:latin typeface="黑体" panose="02010609060101010101" pitchFamily="2" charset="-122"/>
              <a:ea typeface="黑体" panose="02010609060101010101" pitchFamily="2" charset="-122"/>
            </a:endParaRPr>
          </a:p>
          <a:p>
            <a:pPr eaLnBrk="1" hangingPunct="1">
              <a:lnSpc>
                <a:spcPct val="80000"/>
              </a:lnSpc>
            </a:pPr>
            <a:endParaRPr lang="en-US" altLang="zh-CN" sz="2400" dirty="0">
              <a:solidFill>
                <a:srgbClr val="0099FF"/>
              </a:solidFill>
              <a:latin typeface="黑体" panose="02010609060101010101" pitchFamily="2" charset="-122"/>
              <a:ea typeface="黑体" panose="02010609060101010101" pitchFamily="2" charset="-122"/>
            </a:endParaRPr>
          </a:p>
        </p:txBody>
      </p:sp>
      <p:sp>
        <p:nvSpPr>
          <p:cNvPr id="16386" name="Rectangle 6"/>
          <p:cNvSpPr/>
          <p:nvPr/>
        </p:nvSpPr>
        <p:spPr>
          <a:xfrm>
            <a:off x="755650" y="1268413"/>
            <a:ext cx="8064500" cy="6011862"/>
          </a:xfrm>
          <a:prstGeom prst="rect">
            <a:avLst/>
          </a:prstGeom>
          <a:noFill/>
          <a:ln w="9525">
            <a:noFill/>
          </a:ln>
        </p:spPr>
        <p:txBody>
          <a:bodyPr anchor="t" anchorCtr="0">
            <a:spAutoFit/>
          </a:bodyPr>
          <a:p>
            <a:pPr>
              <a:spcBef>
                <a:spcPct val="0"/>
              </a:spcBef>
            </a:pPr>
            <a:r>
              <a:rPr lang="zh-CN" altLang="en-US" sz="3600" b="1" dirty="0">
                <a:latin typeface="Arial" panose="020B0604020202020204" pitchFamily="34" charset="0"/>
                <a:ea typeface="宋体" panose="02010600030101010101" pitchFamily="2" charset="-122"/>
              </a:rPr>
              <a:t>本质安全：设备、设施或技术工艺含有内在的能够从根本上防止发生事故的功能。 </a:t>
            </a:r>
            <a:endParaRPr lang="zh-CN" altLang="en-US" sz="3600" b="1" dirty="0">
              <a:latin typeface="Arial" panose="020B0604020202020204" pitchFamily="34" charset="0"/>
              <a:ea typeface="宋体" panose="02010600030101010101" pitchFamily="2" charset="-122"/>
            </a:endParaRPr>
          </a:p>
          <a:p>
            <a:pPr>
              <a:spcBef>
                <a:spcPct val="0"/>
              </a:spcBef>
            </a:pPr>
            <a:r>
              <a:rPr lang="zh-CN" altLang="en-US" sz="3600" b="1" dirty="0">
                <a:latin typeface="Arial" panose="020B0604020202020204" pitchFamily="34" charset="0"/>
                <a:ea typeface="宋体" panose="02010600030101010101" pitchFamily="2" charset="-122"/>
              </a:rPr>
              <a:t>本质安全有两大功能： </a:t>
            </a:r>
            <a:endParaRPr lang="zh-CN" altLang="en-US" sz="3600" b="1" dirty="0">
              <a:latin typeface="Arial" panose="020B0604020202020204" pitchFamily="34" charset="0"/>
              <a:ea typeface="宋体" panose="02010600030101010101" pitchFamily="2" charset="-122"/>
            </a:endParaRPr>
          </a:p>
          <a:p>
            <a:pPr>
              <a:spcBef>
                <a:spcPct val="0"/>
              </a:spcBef>
            </a:pPr>
            <a:r>
              <a:rPr lang="zh-CN" altLang="en-US" sz="3600" b="1" dirty="0">
                <a:latin typeface="Arial" panose="020B0604020202020204" pitchFamily="34" charset="0"/>
                <a:ea typeface="宋体" panose="02010600030101010101" pitchFamily="2" charset="-122"/>
              </a:rPr>
              <a:t>  失误</a:t>
            </a:r>
            <a:r>
              <a:rPr lang="en-US" altLang="zh-CN" sz="3600" b="1" dirty="0">
                <a:latin typeface="Arial" panose="020B0604020202020204" pitchFamily="34" charset="0"/>
                <a:ea typeface="宋体" panose="02010600030101010101" pitchFamily="2" charset="-122"/>
              </a:rPr>
              <a:t>——</a:t>
            </a:r>
            <a:r>
              <a:rPr lang="zh-CN" altLang="en-US" sz="3600" b="1" dirty="0">
                <a:latin typeface="Arial" panose="020B0604020202020204" pitchFamily="34" charset="0"/>
                <a:ea typeface="宋体" panose="02010600030101010101" pitchFamily="2" charset="-122"/>
              </a:rPr>
              <a:t>安全功能，即操作者即使操作失误，也能保证安全；</a:t>
            </a:r>
            <a:endParaRPr lang="zh-CN" altLang="en-US" sz="3600" b="1" dirty="0">
              <a:latin typeface="Arial" panose="020B0604020202020204" pitchFamily="34" charset="0"/>
              <a:ea typeface="宋体" panose="02010600030101010101" pitchFamily="2" charset="-122"/>
            </a:endParaRPr>
          </a:p>
          <a:p>
            <a:pPr>
              <a:spcBef>
                <a:spcPct val="0"/>
              </a:spcBef>
            </a:pPr>
            <a:r>
              <a:rPr lang="zh-CN" altLang="en-US" sz="3600" b="1" dirty="0">
                <a:latin typeface="Arial" panose="020B0604020202020204" pitchFamily="34" charset="0"/>
                <a:ea typeface="宋体" panose="02010600030101010101" pitchFamily="2" charset="-122"/>
              </a:rPr>
              <a:t>  故障</a:t>
            </a:r>
            <a:r>
              <a:rPr lang="en-US" altLang="zh-CN" sz="3600" b="1" dirty="0">
                <a:latin typeface="Arial" panose="020B0604020202020204" pitchFamily="34" charset="0"/>
                <a:ea typeface="宋体" panose="02010600030101010101" pitchFamily="2" charset="-122"/>
              </a:rPr>
              <a:t>——</a:t>
            </a:r>
            <a:r>
              <a:rPr lang="zh-CN" altLang="en-US" sz="3600" b="1" dirty="0">
                <a:latin typeface="Arial" panose="020B0604020202020204" pitchFamily="34" charset="0"/>
                <a:ea typeface="宋体" panose="02010600030101010101" pitchFamily="2" charset="-122"/>
              </a:rPr>
              <a:t>安全功能，设备、设施和工艺发生故障或损坏时，还能暂时维持正常工作或自动转变为安全状态；</a:t>
            </a:r>
            <a:endParaRPr lang="zh-CN" altLang="en-US" sz="3600" b="1" dirty="0">
              <a:latin typeface="Arial" panose="020B0604020202020204" pitchFamily="34" charset="0"/>
              <a:ea typeface="宋体" panose="02010600030101010101" pitchFamily="2" charset="-122"/>
            </a:endParaRPr>
          </a:p>
          <a:p>
            <a:pPr>
              <a:spcBef>
                <a:spcPct val="0"/>
              </a:spcBef>
            </a:pPr>
            <a:endParaRPr lang="zh-CN" altLang="en-US" sz="3600" dirty="0">
              <a:solidFill>
                <a:srgbClr val="0099FF"/>
              </a:solidFill>
              <a:latin typeface="Arial" panose="020B0604020202020204" pitchFamily="34" charset="0"/>
              <a:ea typeface="宋体" panose="02010600030101010101" pitchFamily="2" charset="-122"/>
            </a:endParaRPr>
          </a:p>
          <a:p>
            <a:pPr>
              <a:spcBef>
                <a:spcPct val="0"/>
              </a:spcBef>
            </a:pPr>
            <a:endParaRPr lang="en-US" altLang="zh-CN" sz="2800" b="1" dirty="0">
              <a:latin typeface="Arial" panose="020B0604020202020204" pitchFamily="34" charset="0"/>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Rectangle 3"/>
          <p:cNvSpPr>
            <a:spLocks noGrp="1"/>
          </p:cNvSpPr>
          <p:nvPr>
            <p:ph idx="1"/>
          </p:nvPr>
        </p:nvSpPr>
        <p:spPr>
          <a:noFill/>
          <a:ln>
            <a:noFill/>
          </a:ln>
        </p:spPr>
        <p:txBody>
          <a:bodyPr anchor="t" anchorCtr="0"/>
          <a:p>
            <a:pPr algn="ctr" eaLnBrk="1" hangingPunct="1">
              <a:lnSpc>
                <a:spcPct val="135000"/>
              </a:lnSpc>
              <a:buClr>
                <a:schemeClr val="accent2"/>
              </a:buClr>
              <a:buSzPct val="80000"/>
              <a:buFont typeface="Wingdings" panose="05000000000000000000" pitchFamily="2" charset="2"/>
              <a:buNone/>
            </a:pPr>
            <a:r>
              <a:rPr lang="zh-CN" altLang="en-US" sz="3600" b="1" dirty="0"/>
              <a:t>什么是重大危险源？</a:t>
            </a:r>
            <a:endParaRPr lang="zh-CN" altLang="en-US" sz="3600" b="1" dirty="0"/>
          </a:p>
          <a:p>
            <a:pPr algn="just" eaLnBrk="1" hangingPunct="1">
              <a:lnSpc>
                <a:spcPct val="135000"/>
              </a:lnSpc>
              <a:buClr>
                <a:schemeClr val="accent2"/>
              </a:buClr>
              <a:buSzPct val="80000"/>
              <a:buFont typeface="Wingdings" panose="05000000000000000000" pitchFamily="2" charset="2"/>
              <a:buNone/>
            </a:pPr>
            <a:r>
              <a:rPr lang="zh-CN" altLang="en-US" sz="3600" b="1" dirty="0"/>
              <a:t>          长期地或者临时地生产、搬运、使用或者储存危险物品，且危险物品的数量等于或者超过临界量的单元（包括场所和设施）。</a:t>
            </a:r>
            <a:endParaRPr lang="zh-CN" altLang="en-US" sz="3600" b="1" dirty="0"/>
          </a:p>
          <a:p>
            <a:pPr eaLnBrk="1" hangingPunct="1"/>
            <a:endParaRPr lang="zh-CN" altLang="en-US" sz="3600" dirty="0"/>
          </a:p>
          <a:p>
            <a:pPr algn="just" eaLnBrk="1" hangingPunct="1">
              <a:buNone/>
            </a:pPr>
            <a:endParaRPr lang="en-US" altLang="zh-C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前凸带形 18"/>
          <p:cNvSpPr>
            <a:spLocks noChangeArrowheads="1"/>
          </p:cNvSpPr>
          <p:nvPr/>
        </p:nvSpPr>
        <p:spPr bwMode="auto">
          <a:xfrm>
            <a:off x="1081088" y="1052513"/>
            <a:ext cx="7264400" cy="992188"/>
          </a:xfrm>
          <a:prstGeom prst="ribbon">
            <a:avLst>
              <a:gd name="adj1" fmla="val 8134"/>
              <a:gd name="adj2" fmla="val 75000"/>
            </a:avLst>
          </a:prstGeom>
          <a:gradFill rotWithShape="1">
            <a:gsLst>
              <a:gs pos="0">
                <a:srgbClr val="BCBCBC"/>
              </a:gs>
              <a:gs pos="35001">
                <a:srgbClr val="D0D0D0"/>
              </a:gs>
              <a:gs pos="100000">
                <a:srgbClr val="EDEDED"/>
              </a:gs>
            </a:gsLst>
            <a:lin ang="16200000" scaled="1"/>
          </a:gradFill>
          <a:ln w="9525" algn="ctr">
            <a:solidFill>
              <a:srgbClr val="000000"/>
            </a:solidFill>
            <a:round/>
          </a:ln>
          <a:effectLst>
            <a:outerShdw dist="20000" dir="5400000" rotWithShape="0">
              <a:srgbClr val="000000">
                <a:alpha val="37999"/>
              </a:srgbClr>
            </a:outerShdw>
          </a:effectLst>
        </p:spPr>
        <p:txBody>
          <a:bodyPr lIns="59911" tIns="29956" rIns="59911" bIns="29956"/>
          <a:lstStyle/>
          <a:p>
            <a:pPr marL="0" marR="0" lvl="0" indent="0" algn="ctr" defTabSz="598170" rtl="0" eaLnBrk="1" fontAlgn="base" latinLnBrk="0" hangingPunct="1">
              <a:lnSpc>
                <a:spcPct val="100000"/>
              </a:lnSpc>
              <a:spcBef>
                <a:spcPct val="0"/>
              </a:spcBef>
              <a:spcAft>
                <a:spcPct val="0"/>
              </a:spcAft>
              <a:buClrTx/>
              <a:buSzTx/>
              <a:buFontTx/>
              <a:buNone/>
              <a:defRPr/>
            </a:pPr>
            <a:endParaRPr kumimoji="1" lang="zh-CN" altLang="zh-CN" sz="1600" b="0" i="0" u="none" strike="noStrike" kern="1200" cap="none" spc="0" normalizeH="0" baseline="-2500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83650" name="Rectangle 2"/>
          <p:cNvSpPr>
            <a:spLocks noChangeArrowheads="1"/>
          </p:cNvSpPr>
          <p:nvPr/>
        </p:nvSpPr>
        <p:spPr bwMode="auto">
          <a:xfrm>
            <a:off x="1884363" y="1158875"/>
            <a:ext cx="5613400" cy="790575"/>
          </a:xfrm>
          <a:prstGeom prst="rect">
            <a:avLst/>
          </a:prstGeom>
          <a:noFill/>
          <a:ln w="9525" algn="ctr">
            <a:noFill/>
            <a:miter lim="800000"/>
          </a:ln>
        </p:spPr>
        <p:txBody>
          <a:bodyPr lIns="58968" tIns="30663" rIns="58968" bIns="30663" anchor="b">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rPr>
              <a:t>第二部份：</a:t>
            </a:r>
            <a:endParaRPr kumimoji="1" lang="zh-CN" altLang="en-US" sz="24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黑体" panose="02010609060101010101" pitchFamily="2" charset="-122"/>
                <a:ea typeface="黑体" panose="02010609060101010101" pitchFamily="2" charset="-122"/>
                <a:cs typeface="+mn-cs"/>
              </a:rPr>
              <a:t>危险源辨识、风险评价及风险控制措施</a:t>
            </a:r>
            <a:endParaRPr kumimoji="1" lang="zh-CN" altLang="en-US" sz="24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黑体" panose="02010609060101010101" pitchFamily="2" charset="-122"/>
              <a:ea typeface="黑体" panose="02010609060101010101" pitchFamily="2" charset="-122"/>
              <a:cs typeface="+mn-cs"/>
            </a:endParaRPr>
          </a:p>
        </p:txBody>
      </p:sp>
      <p:graphicFrame>
        <p:nvGraphicFramePr>
          <p:cNvPr id="261150" name="Group 30"/>
          <p:cNvGraphicFramePr>
            <a:graphicFrameLocks noGrp="1"/>
          </p:cNvGraphicFramePr>
          <p:nvPr>
            <p:ph idx="4294967295"/>
          </p:nvPr>
        </p:nvGraphicFramePr>
        <p:xfrm>
          <a:off x="1974850" y="2708275"/>
          <a:ext cx="5837238" cy="3492500"/>
        </p:xfrm>
        <a:graphic>
          <a:graphicData uri="http://schemas.openxmlformats.org/drawingml/2006/table">
            <a:tbl>
              <a:tblPr/>
              <a:tblGrid>
                <a:gridCol w="5837063"/>
              </a:tblGrid>
              <a:tr h="288925">
                <a:tc>
                  <a:txBody>
                    <a:bodyPr/>
                    <a:lstStyle/>
                    <a:p>
                      <a:pPr marL="523875" marR="0" lvl="0" indent="-523875" algn="l" defTabSz="1395095" rtl="0" eaLnBrk="1" fontAlgn="ctr" latinLnBrk="0" hangingPunct="1">
                        <a:lnSpc>
                          <a:spcPct val="100000"/>
                        </a:lnSpc>
                        <a:spcBef>
                          <a:spcPct val="0"/>
                        </a:spcBef>
                        <a:spcAft>
                          <a:spcPct val="0"/>
                        </a:spcAft>
                        <a:buClrTx/>
                        <a:buSzTx/>
                        <a:buFontTx/>
                        <a:buNone/>
                      </a:pPr>
                      <a:r>
                        <a:rPr kumimoji="0" lang="zh-CN" altLang="en-US" sz="1800" b="0"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rPr>
                        <a:t>一、理   解</a:t>
                      </a:r>
                      <a:endParaRPr kumimoji="0" lang="zh-CN" altLang="en-US" sz="1800" b="0"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endParaRPr>
                    </a:p>
                  </a:txBody>
                  <a:tcPr marL="59911" marR="59911" marT="29956" marB="29956"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C0C0C0"/>
                    </a:solidFill>
                  </a:tcPr>
                </a:tc>
              </a:tr>
              <a:tr h="133350">
                <a:tc>
                  <a:txBody>
                    <a:bodyPr/>
                    <a:lstStyle/>
                    <a:p>
                      <a:pPr marL="0" marR="0" lvl="0" indent="0" algn="l" defTabSz="1395095" rtl="0" eaLnBrk="1" fontAlgn="base" latinLnBrk="0" hangingPunct="1">
                        <a:lnSpc>
                          <a:spcPct val="100000"/>
                        </a:lnSpc>
                        <a:spcBef>
                          <a:spcPct val="20000"/>
                        </a:spcBef>
                        <a:spcAft>
                          <a:spcPct val="0"/>
                        </a:spcAft>
                        <a:buClrTx/>
                        <a:buSzTx/>
                        <a:buFontTx/>
                        <a:buNone/>
                      </a:pPr>
                      <a:endParaRPr kumimoji="0" lang="zh-CN" altLang="zh-CN" sz="5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endParaRPr>
                    </a:p>
                  </a:txBody>
                  <a:tcPr marL="59911" marR="59911" marT="29956" marB="29956"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r>
              <a:tr h="307975">
                <a:tc>
                  <a:txBody>
                    <a:bodyPr/>
                    <a:lstStyle/>
                    <a:p>
                      <a:pPr marL="523875" marR="0" lvl="0" indent="-523875" algn="l" defTabSz="1395095" rtl="0" eaLnBrk="1" fontAlgn="ctr" latinLnBrk="0" hangingPunct="1">
                        <a:lnSpc>
                          <a:spcPct val="100000"/>
                        </a:lnSpc>
                        <a:spcBef>
                          <a:spcPct val="0"/>
                        </a:spcBef>
                        <a:spcAft>
                          <a:spcPct val="0"/>
                        </a:spcAft>
                        <a:buClrTx/>
                        <a:buSzTx/>
                        <a:buFontTx/>
                        <a:buNone/>
                      </a:pPr>
                      <a:r>
                        <a:rPr kumimoji="0" lang="zh-CN" altLang="en-US" sz="1800" b="0" i="0" u="none" strike="noStrike" kern="1200" cap="none" normalizeH="0" baseline="0" dirty="0" smtClean="0">
                          <a:ln>
                            <a:noFill/>
                          </a:ln>
                          <a:solidFill>
                            <a:schemeClr val="tx1"/>
                          </a:solidFill>
                          <a:effectLst/>
                          <a:latin typeface="黑体" panose="02010609060101010101" pitchFamily="2" charset="-122"/>
                          <a:ea typeface="黑体" panose="02010609060101010101" pitchFamily="2" charset="-122"/>
                          <a:cs typeface="+mn-cs"/>
                        </a:rPr>
                        <a:t>二、操作程序</a:t>
                      </a:r>
                      <a:endParaRPr kumimoji="0" lang="zh-CN" altLang="en-US" sz="1800" b="0" i="0" u="none" strike="noStrike" kern="1200" cap="none" normalizeH="0" baseline="0" dirty="0" smtClean="0">
                        <a:ln>
                          <a:noFill/>
                        </a:ln>
                        <a:solidFill>
                          <a:schemeClr val="tx1"/>
                        </a:solidFill>
                        <a:effectLst/>
                        <a:latin typeface="黑体" panose="02010609060101010101" pitchFamily="2" charset="-122"/>
                        <a:ea typeface="黑体" panose="02010609060101010101" pitchFamily="2" charset="-122"/>
                        <a:cs typeface="+mn-cs"/>
                      </a:endParaRPr>
                    </a:p>
                  </a:txBody>
                  <a:tcPr marL="59911" marR="59911" marT="29956" marB="29956"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C0C0C0"/>
                    </a:solidFill>
                  </a:tcPr>
                </a:tc>
              </a:tr>
              <a:tr h="130175">
                <a:tc>
                  <a:txBody>
                    <a:bodyPr/>
                    <a:lstStyle/>
                    <a:p>
                      <a:pPr marL="0" marR="0" lvl="0" indent="0" algn="l" defTabSz="1395095" rtl="0" eaLnBrk="1" fontAlgn="base" latinLnBrk="0" hangingPunct="1">
                        <a:lnSpc>
                          <a:spcPct val="100000"/>
                        </a:lnSpc>
                        <a:spcBef>
                          <a:spcPct val="20000"/>
                        </a:spcBef>
                        <a:spcAft>
                          <a:spcPct val="0"/>
                        </a:spcAft>
                        <a:buClrTx/>
                        <a:buSzTx/>
                        <a:buFontTx/>
                        <a:buNone/>
                      </a:pPr>
                      <a:endParaRPr kumimoji="0" lang="zh-CN" altLang="zh-CN" sz="500" b="0"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endParaRPr>
                    </a:p>
                  </a:txBody>
                  <a:tcPr marL="59911" marR="59911" marT="29956" marB="29956"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r>
              <a:tr h="279400">
                <a:tc>
                  <a:txBody>
                    <a:bodyPr/>
                    <a:lstStyle/>
                    <a:p>
                      <a:pPr marL="523875" marR="0" lvl="0" indent="-523875" algn="l" defTabSz="1395095" rtl="0" eaLnBrk="1" fontAlgn="ctr" latinLnBrk="0" hangingPunct="1">
                        <a:lnSpc>
                          <a:spcPct val="100000"/>
                        </a:lnSpc>
                        <a:spcBef>
                          <a:spcPct val="0"/>
                        </a:spcBef>
                        <a:spcAft>
                          <a:spcPct val="0"/>
                        </a:spcAft>
                        <a:buClrTx/>
                        <a:buSzTx/>
                        <a:buFontTx/>
                        <a:buNone/>
                      </a:pPr>
                      <a:r>
                        <a:rPr kumimoji="0" lang="en-US" altLang="zh-CN" sz="1800" b="0" i="0" u="none" strike="noStrike" kern="1200" cap="none" normalizeH="0" baseline="0" dirty="0" smtClean="0">
                          <a:ln>
                            <a:noFill/>
                          </a:ln>
                          <a:solidFill>
                            <a:schemeClr val="tx1"/>
                          </a:solidFill>
                          <a:effectLst/>
                          <a:latin typeface="黑体" panose="02010609060101010101" pitchFamily="2" charset="-122"/>
                          <a:ea typeface="黑体" panose="02010609060101010101" pitchFamily="2" charset="-122"/>
                          <a:cs typeface="+mn-cs"/>
                        </a:rPr>
                        <a:t>    1</a:t>
                      </a:r>
                      <a:r>
                        <a:rPr kumimoji="0" lang="zh-CN" altLang="en-US" sz="1800" b="0" i="0" u="none" strike="noStrike" kern="1200" cap="none" normalizeH="0" baseline="0" dirty="0" smtClean="0">
                          <a:ln>
                            <a:noFill/>
                          </a:ln>
                          <a:solidFill>
                            <a:schemeClr val="tx1"/>
                          </a:solidFill>
                          <a:effectLst/>
                          <a:latin typeface="黑体" panose="02010609060101010101" pitchFamily="2" charset="-122"/>
                          <a:ea typeface="黑体" panose="02010609060101010101" pitchFamily="2" charset="-122"/>
                          <a:cs typeface="+mn-cs"/>
                        </a:rPr>
                        <a:t>、划分作业活动</a:t>
                      </a:r>
                      <a:endParaRPr kumimoji="0" lang="zh-CN" altLang="en-US" sz="1800" b="0" i="0" u="none" strike="noStrike" kern="1200" cap="none" normalizeH="0" baseline="0" dirty="0" smtClean="0">
                        <a:ln>
                          <a:noFill/>
                        </a:ln>
                        <a:solidFill>
                          <a:schemeClr val="tx1"/>
                        </a:solidFill>
                        <a:effectLst/>
                        <a:latin typeface="黑体" panose="02010609060101010101" pitchFamily="2" charset="-122"/>
                        <a:ea typeface="黑体" panose="02010609060101010101" pitchFamily="2" charset="-122"/>
                        <a:cs typeface="+mn-cs"/>
                      </a:endParaRPr>
                    </a:p>
                  </a:txBody>
                  <a:tcPr marL="59911" marR="59911" marT="29956" marB="29956"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C0C0C0"/>
                    </a:solidFill>
                  </a:tcPr>
                </a:tc>
              </a:tr>
              <a:tr h="149225">
                <a:tc>
                  <a:txBody>
                    <a:bodyPr/>
                    <a:lstStyle/>
                    <a:p>
                      <a:pPr marL="0" marR="0" lvl="0" indent="0" algn="l" defTabSz="1395095" rtl="0" eaLnBrk="1" fontAlgn="base" latinLnBrk="0" hangingPunct="1">
                        <a:lnSpc>
                          <a:spcPct val="100000"/>
                        </a:lnSpc>
                        <a:spcBef>
                          <a:spcPct val="20000"/>
                        </a:spcBef>
                        <a:spcAft>
                          <a:spcPct val="0"/>
                        </a:spcAft>
                        <a:buClrTx/>
                        <a:buSzTx/>
                        <a:buFontTx/>
                        <a:buNone/>
                      </a:pPr>
                      <a:endParaRPr kumimoji="0" lang="zh-CN" altLang="zh-CN" sz="3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endParaRPr>
                    </a:p>
                  </a:txBody>
                  <a:tcPr marL="59911" marR="59911" marT="29956" marB="29956"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r>
              <a:tr h="282575">
                <a:tc>
                  <a:txBody>
                    <a:bodyPr/>
                    <a:lstStyle/>
                    <a:p>
                      <a:pPr marL="523875" marR="0" lvl="0" indent="-523875" algn="l" defTabSz="1395095" rtl="0" eaLnBrk="1" fontAlgn="ctr" latinLnBrk="0" hangingPunct="1">
                        <a:lnSpc>
                          <a:spcPct val="100000"/>
                        </a:lnSpc>
                        <a:spcBef>
                          <a:spcPct val="0"/>
                        </a:spcBef>
                        <a:spcAft>
                          <a:spcPct val="0"/>
                        </a:spcAft>
                        <a:buClrTx/>
                        <a:buSzTx/>
                        <a:buFontTx/>
                        <a:buNone/>
                      </a:pPr>
                      <a:r>
                        <a:rPr kumimoji="0" lang="en-US" altLang="zh-CN" sz="1800" b="0" i="0" u="none" strike="noStrike" kern="1200" cap="none" normalizeH="0" baseline="0" dirty="0" smtClean="0">
                          <a:ln>
                            <a:noFill/>
                          </a:ln>
                          <a:solidFill>
                            <a:schemeClr val="tx1"/>
                          </a:solidFill>
                          <a:effectLst/>
                          <a:latin typeface="黑体" panose="02010609060101010101" pitchFamily="2" charset="-122"/>
                          <a:ea typeface="黑体" panose="02010609060101010101" pitchFamily="2" charset="-122"/>
                          <a:cs typeface="+mn-cs"/>
                        </a:rPr>
                        <a:t>    2</a:t>
                      </a:r>
                      <a:r>
                        <a:rPr kumimoji="0" lang="zh-CN" altLang="en-US" sz="1800" b="0" i="0" u="none" strike="noStrike" kern="1200" cap="none" normalizeH="0" baseline="0" dirty="0" smtClean="0">
                          <a:ln>
                            <a:noFill/>
                          </a:ln>
                          <a:solidFill>
                            <a:schemeClr val="tx1"/>
                          </a:solidFill>
                          <a:effectLst/>
                          <a:latin typeface="黑体" panose="02010609060101010101" pitchFamily="2" charset="-122"/>
                          <a:ea typeface="黑体" panose="02010609060101010101" pitchFamily="2" charset="-122"/>
                          <a:cs typeface="+mn-cs"/>
                        </a:rPr>
                        <a:t>、危险源辨识</a:t>
                      </a:r>
                      <a:endParaRPr kumimoji="0" lang="zh-CN" altLang="en-US" sz="1800" b="0" i="0" u="none" strike="noStrike" kern="1200" cap="none" normalizeH="0" baseline="0" dirty="0" smtClean="0">
                        <a:ln>
                          <a:noFill/>
                        </a:ln>
                        <a:solidFill>
                          <a:schemeClr val="tx1"/>
                        </a:solidFill>
                        <a:effectLst/>
                        <a:latin typeface="黑体" panose="02010609060101010101" pitchFamily="2" charset="-122"/>
                        <a:ea typeface="黑体" panose="02010609060101010101" pitchFamily="2" charset="-122"/>
                        <a:cs typeface="+mn-cs"/>
                      </a:endParaRPr>
                    </a:p>
                  </a:txBody>
                  <a:tcPr marL="59911" marR="59911" marT="29956" marB="29956"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C0C0C0"/>
                    </a:solidFill>
                  </a:tcPr>
                </a:tc>
              </a:tr>
              <a:tr h="0">
                <a:tc>
                  <a:txBody>
                    <a:bodyPr/>
                    <a:lstStyle/>
                    <a:p>
                      <a:pPr marL="0" marR="0" lvl="0" indent="0" algn="l" defTabSz="1395095" rtl="0" eaLnBrk="1" fontAlgn="base" latinLnBrk="0" hangingPunct="1">
                        <a:lnSpc>
                          <a:spcPct val="100000"/>
                        </a:lnSpc>
                        <a:spcBef>
                          <a:spcPct val="20000"/>
                        </a:spcBef>
                        <a:spcAft>
                          <a:spcPct val="0"/>
                        </a:spcAft>
                        <a:buClrTx/>
                        <a:buSzTx/>
                        <a:buFontTx/>
                        <a:buNone/>
                      </a:pPr>
                      <a:endParaRPr kumimoji="0" lang="zh-CN" altLang="zh-CN" sz="300" b="0"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endParaRPr>
                    </a:p>
                  </a:txBody>
                  <a:tcPr marL="59911" marR="59911" marT="29956" marB="29956"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r>
              <a:tr h="354013">
                <a:tc>
                  <a:txBody>
                    <a:bodyPr/>
                    <a:lstStyle/>
                    <a:p>
                      <a:pPr marL="523875" marR="0" lvl="0" indent="-523875" algn="l" defTabSz="1395095" rtl="0" eaLnBrk="1" fontAlgn="ctr" latinLnBrk="0" hangingPunct="1">
                        <a:lnSpc>
                          <a:spcPct val="100000"/>
                        </a:lnSpc>
                        <a:spcBef>
                          <a:spcPct val="0"/>
                        </a:spcBef>
                        <a:spcAft>
                          <a:spcPct val="0"/>
                        </a:spcAft>
                        <a:buClrTx/>
                        <a:buSzTx/>
                        <a:buFontTx/>
                        <a:buNone/>
                      </a:pPr>
                      <a:r>
                        <a:rPr kumimoji="0" lang="en-US" altLang="zh-CN" sz="1800" b="0" i="0" u="none" strike="noStrike" kern="1200" cap="none" normalizeH="0" baseline="0" dirty="0" smtClean="0">
                          <a:ln>
                            <a:noFill/>
                          </a:ln>
                          <a:solidFill>
                            <a:schemeClr val="tx1"/>
                          </a:solidFill>
                          <a:effectLst/>
                          <a:latin typeface="黑体" panose="02010609060101010101" pitchFamily="2" charset="-122"/>
                          <a:ea typeface="黑体" panose="02010609060101010101" pitchFamily="2" charset="-122"/>
                          <a:cs typeface="+mn-cs"/>
                        </a:rPr>
                        <a:t>    3</a:t>
                      </a:r>
                      <a:r>
                        <a:rPr kumimoji="0" lang="zh-CN" altLang="en-US" sz="1800" b="0" i="0" u="none" strike="noStrike" kern="1200" cap="none" normalizeH="0" baseline="0" dirty="0" smtClean="0">
                          <a:ln>
                            <a:noFill/>
                          </a:ln>
                          <a:solidFill>
                            <a:schemeClr val="tx1"/>
                          </a:solidFill>
                          <a:effectLst/>
                          <a:latin typeface="黑体" panose="02010609060101010101" pitchFamily="2" charset="-122"/>
                          <a:ea typeface="黑体" panose="02010609060101010101" pitchFamily="2" charset="-122"/>
                          <a:cs typeface="+mn-cs"/>
                        </a:rPr>
                        <a:t>、风险评价</a:t>
                      </a:r>
                      <a:endParaRPr kumimoji="0" lang="zh-CN" altLang="en-US" sz="1800" b="0" i="0" u="none" strike="noStrike" kern="1200" cap="none" normalizeH="0" baseline="0" dirty="0" smtClean="0">
                        <a:ln>
                          <a:noFill/>
                        </a:ln>
                        <a:solidFill>
                          <a:schemeClr val="tx1"/>
                        </a:solidFill>
                        <a:effectLst/>
                        <a:latin typeface="黑体" panose="02010609060101010101" pitchFamily="2" charset="-122"/>
                        <a:ea typeface="黑体" panose="02010609060101010101" pitchFamily="2" charset="-122"/>
                        <a:cs typeface="+mn-cs"/>
                      </a:endParaRPr>
                    </a:p>
                  </a:txBody>
                  <a:tcPr marL="59911" marR="59911" marT="29956" marB="29956"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C0C0C0"/>
                    </a:solidFill>
                  </a:tcPr>
                </a:tc>
              </a:tr>
              <a:tr h="131763">
                <a:tc>
                  <a:txBody>
                    <a:bodyPr/>
                    <a:lstStyle/>
                    <a:p>
                      <a:pPr marL="0" marR="0" lvl="0" indent="0" algn="l" defTabSz="1395095" rtl="0" eaLnBrk="1" fontAlgn="base" latinLnBrk="0" hangingPunct="1">
                        <a:lnSpc>
                          <a:spcPct val="100000"/>
                        </a:lnSpc>
                        <a:spcBef>
                          <a:spcPct val="20000"/>
                        </a:spcBef>
                        <a:spcAft>
                          <a:spcPct val="0"/>
                        </a:spcAft>
                        <a:buClrTx/>
                        <a:buSzTx/>
                        <a:buFontTx/>
                        <a:buNone/>
                      </a:pPr>
                      <a:endParaRPr kumimoji="0" lang="zh-CN" altLang="zh-CN" sz="3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endParaRPr>
                    </a:p>
                  </a:txBody>
                  <a:tcPr marL="59911" marR="59911" marT="29956" marB="29956"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r>
              <a:tr h="277813">
                <a:tc>
                  <a:txBody>
                    <a:bodyPr/>
                    <a:lstStyle/>
                    <a:p>
                      <a:pPr marL="523875" marR="0" lvl="0" indent="-523875" algn="l" defTabSz="1395095" rtl="0" eaLnBrk="1" fontAlgn="ctr" latinLnBrk="0" hangingPunct="1">
                        <a:lnSpc>
                          <a:spcPct val="100000"/>
                        </a:lnSpc>
                        <a:spcBef>
                          <a:spcPct val="0"/>
                        </a:spcBef>
                        <a:spcAft>
                          <a:spcPct val="0"/>
                        </a:spcAft>
                        <a:buClrTx/>
                        <a:buSzTx/>
                        <a:buFontTx/>
                        <a:buNone/>
                      </a:pPr>
                      <a:r>
                        <a:rPr kumimoji="0" lang="en-US" altLang="zh-CN" sz="1800" b="0" i="0" u="none" strike="noStrike" kern="1200" cap="none" normalizeH="0" baseline="0" dirty="0" smtClean="0">
                          <a:ln>
                            <a:noFill/>
                          </a:ln>
                          <a:solidFill>
                            <a:schemeClr val="tx1"/>
                          </a:solidFill>
                          <a:effectLst/>
                          <a:latin typeface="黑体" panose="02010609060101010101" pitchFamily="2" charset="-122"/>
                          <a:ea typeface="黑体" panose="02010609060101010101" pitchFamily="2" charset="-122"/>
                          <a:cs typeface="+mn-cs"/>
                        </a:rPr>
                        <a:t>    4</a:t>
                      </a:r>
                      <a:r>
                        <a:rPr kumimoji="0" lang="zh-CN" altLang="en-US" sz="1800" b="0" i="0" u="none" strike="noStrike" kern="1200" cap="none" normalizeH="0" baseline="0" dirty="0" smtClean="0">
                          <a:ln>
                            <a:noFill/>
                          </a:ln>
                          <a:solidFill>
                            <a:schemeClr val="tx1"/>
                          </a:solidFill>
                          <a:effectLst/>
                          <a:latin typeface="黑体" panose="02010609060101010101" pitchFamily="2" charset="-122"/>
                          <a:ea typeface="黑体" panose="02010609060101010101" pitchFamily="2" charset="-122"/>
                          <a:cs typeface="+mn-cs"/>
                        </a:rPr>
                        <a:t>、风险控制措施</a:t>
                      </a:r>
                      <a:endParaRPr kumimoji="0" lang="zh-CN" altLang="en-US" sz="1800" b="0" i="0" u="none" strike="noStrike" kern="1200" cap="none" normalizeH="0" baseline="0" dirty="0" smtClean="0">
                        <a:ln>
                          <a:noFill/>
                        </a:ln>
                        <a:solidFill>
                          <a:schemeClr val="tx1"/>
                        </a:solidFill>
                        <a:effectLst/>
                        <a:latin typeface="黑体" panose="02010609060101010101" pitchFamily="2" charset="-122"/>
                        <a:ea typeface="黑体" panose="02010609060101010101" pitchFamily="2" charset="-122"/>
                        <a:cs typeface="+mn-cs"/>
                      </a:endParaRPr>
                    </a:p>
                  </a:txBody>
                  <a:tcPr marL="59911" marR="59911" marT="29956" marB="29956"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C0C0C0"/>
                    </a:solidFill>
                  </a:tcPr>
                </a:tc>
              </a:tr>
              <a:tr h="0">
                <a:tc>
                  <a:txBody>
                    <a:bodyPr/>
                    <a:lstStyle/>
                    <a:p>
                      <a:pPr marL="0" marR="0" lvl="0" indent="0" algn="l" defTabSz="1395095" rtl="0" eaLnBrk="1" fontAlgn="base" latinLnBrk="0" hangingPunct="1">
                        <a:lnSpc>
                          <a:spcPct val="100000"/>
                        </a:lnSpc>
                        <a:spcBef>
                          <a:spcPct val="20000"/>
                        </a:spcBef>
                        <a:spcAft>
                          <a:spcPct val="0"/>
                        </a:spcAft>
                        <a:buClrTx/>
                        <a:buSzTx/>
                        <a:buFontTx/>
                        <a:buNone/>
                      </a:pPr>
                      <a:endParaRPr kumimoji="0" lang="zh-CN" altLang="zh-CN" sz="300" b="0"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endParaRPr>
                    </a:p>
                  </a:txBody>
                  <a:tcPr marL="59911" marR="59911" marT="29956" marB="29956"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r>
              <a:tr h="360363">
                <a:tc>
                  <a:txBody>
                    <a:bodyPr/>
                    <a:lstStyle/>
                    <a:p>
                      <a:pPr marL="523875" marR="0" lvl="0" indent="-523875" algn="l" defTabSz="1395095" rtl="0" eaLnBrk="1" fontAlgn="ctr" latinLnBrk="0" hangingPunct="1">
                        <a:lnSpc>
                          <a:spcPct val="100000"/>
                        </a:lnSpc>
                        <a:spcBef>
                          <a:spcPct val="0"/>
                        </a:spcBef>
                        <a:spcAft>
                          <a:spcPct val="0"/>
                        </a:spcAft>
                        <a:buClrTx/>
                        <a:buSzTx/>
                        <a:buFontTx/>
                        <a:buNone/>
                      </a:pPr>
                      <a:r>
                        <a:rPr kumimoji="0" lang="en-US" altLang="zh-CN" sz="1800" b="0" i="0" u="none" strike="noStrike" kern="1200" cap="none" normalizeH="0" baseline="0" dirty="0" smtClean="0">
                          <a:ln>
                            <a:noFill/>
                          </a:ln>
                          <a:solidFill>
                            <a:schemeClr val="tx1"/>
                          </a:solidFill>
                          <a:effectLst/>
                          <a:latin typeface="黑体" panose="02010609060101010101" pitchFamily="2" charset="-122"/>
                          <a:ea typeface="黑体" panose="02010609060101010101" pitchFamily="2" charset="-122"/>
                          <a:cs typeface="+mn-cs"/>
                        </a:rPr>
                        <a:t>    5</a:t>
                      </a:r>
                      <a:r>
                        <a:rPr kumimoji="0" lang="zh-CN" altLang="en-US" sz="1800" b="0" i="0" u="none" strike="noStrike" kern="1200" cap="none" normalizeH="0" baseline="0" dirty="0" smtClean="0">
                          <a:ln>
                            <a:noFill/>
                          </a:ln>
                          <a:solidFill>
                            <a:schemeClr val="tx1"/>
                          </a:solidFill>
                          <a:effectLst/>
                          <a:latin typeface="黑体" panose="02010609060101010101" pitchFamily="2" charset="-122"/>
                          <a:ea typeface="黑体" panose="02010609060101010101" pitchFamily="2" charset="-122"/>
                          <a:cs typeface="+mn-cs"/>
                        </a:rPr>
                        <a:t>、危险源辨识、风险评价和风险控措施的更新管理</a:t>
                      </a:r>
                      <a:endParaRPr kumimoji="0" lang="zh-CN" altLang="en-US" sz="1800" b="0" i="0" u="none" strike="noStrike" kern="1200" cap="none" normalizeH="0" baseline="0" dirty="0" smtClean="0">
                        <a:ln>
                          <a:noFill/>
                        </a:ln>
                        <a:solidFill>
                          <a:schemeClr val="tx1"/>
                        </a:solidFill>
                        <a:effectLst/>
                        <a:latin typeface="黑体" panose="02010609060101010101" pitchFamily="2" charset="-122"/>
                        <a:ea typeface="黑体" panose="02010609060101010101" pitchFamily="2" charset="-122"/>
                        <a:cs typeface="+mn-cs"/>
                      </a:endParaRPr>
                    </a:p>
                  </a:txBody>
                  <a:tcPr marL="59911" marR="59911" marT="29956" marB="29956" anchor="ctr" horzOverflow="overflow">
                    <a:lnL>
                      <a:noFill/>
                    </a:lnL>
                    <a:lnR>
                      <a:noFill/>
                    </a:lnR>
                    <a:lnT>
                      <a:noFill/>
                    </a:lnT>
                    <a:lnB>
                      <a:noFill/>
                    </a:lnB>
                    <a:lnTlToBr>
                      <a:noFill/>
                    </a:lnTlToBr>
                    <a:lnBlToTr>
                      <a:noFill/>
                    </a:lnBlToTr>
                    <a:solidFill>
                      <a:srgbClr val="C0C0C0"/>
                    </a:solidFill>
                  </a:tcPr>
                </a:tc>
              </a:tr>
              <a:tr h="0">
                <a:tc>
                  <a:txBody>
                    <a:bodyPr/>
                    <a:lstStyle/>
                    <a:p>
                      <a:pPr marL="523875" marR="0" lvl="0" indent="-523875" algn="l" defTabSz="1395095" rtl="0" eaLnBrk="1" fontAlgn="ctr" latinLnBrk="0" hangingPunct="1">
                        <a:lnSpc>
                          <a:spcPct val="100000"/>
                        </a:lnSpc>
                        <a:spcBef>
                          <a:spcPct val="0"/>
                        </a:spcBef>
                        <a:spcAft>
                          <a:spcPct val="0"/>
                        </a:spcAft>
                        <a:buClrTx/>
                        <a:buSzTx/>
                        <a:buFontTx/>
                        <a:buNone/>
                      </a:pPr>
                      <a:endParaRPr kumimoji="0" lang="zh-CN" altLang="zh-CN" sz="1800" b="0" i="0" u="none" strike="noStrike" kern="1200" cap="none" normalizeH="0" baseline="0" dirty="0" smtClean="0">
                        <a:ln>
                          <a:noFill/>
                        </a:ln>
                        <a:solidFill>
                          <a:schemeClr val="tx1"/>
                        </a:solidFill>
                        <a:effectLst/>
                        <a:latin typeface="黑体" panose="02010609060101010101" pitchFamily="2" charset="-122"/>
                        <a:ea typeface="黑体" panose="02010609060101010101" pitchFamily="2" charset="-122"/>
                        <a:cs typeface="+mn-cs"/>
                      </a:endParaRPr>
                    </a:p>
                  </a:txBody>
                  <a:tcPr marL="59911" marR="59911" marT="29956" marB="29956"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2671" name="AutoShape 47"/>
          <p:cNvSpPr>
            <a:spLocks noChangeArrowheads="1"/>
          </p:cNvSpPr>
          <p:nvPr/>
        </p:nvSpPr>
        <p:spPr bwMode="gray">
          <a:xfrm>
            <a:off x="1174750" y="5127625"/>
            <a:ext cx="7454900" cy="565150"/>
          </a:xfrm>
          <a:prstGeom prst="roundRect">
            <a:avLst>
              <a:gd name="adj" fmla="val 10889"/>
            </a:avLst>
          </a:prstGeom>
          <a:gradFill rotWithShape="1">
            <a:gsLst>
              <a:gs pos="0">
                <a:schemeClr val="folHlink"/>
              </a:gs>
              <a:gs pos="50000">
                <a:srgbClr val="E3E3E3"/>
              </a:gs>
              <a:gs pos="100000">
                <a:schemeClr val="folHlink"/>
              </a:gs>
            </a:gsLst>
            <a:lin ang="2700000" scaled="1"/>
          </a:gradFill>
          <a:ln w="38100">
            <a:solidFill>
              <a:srgbClr val="FFFFFF"/>
            </a:solidFill>
            <a:round/>
          </a:ln>
          <a:effectLst>
            <a:outerShdw dist="135003" dir="2928844" algn="ctr" rotWithShape="0">
              <a:srgbClr val="000000">
                <a:alpha val="50000"/>
              </a:srgbClr>
            </a:outerShdw>
          </a:effectLst>
        </p:spPr>
        <p:txBody>
          <a:bodyPr wrap="none" lIns="59911" tIns="29956" rIns="59911" bIns="29956" anchor="ctr"/>
          <a:lstStyle/>
          <a:p>
            <a:pPr marL="0" marR="0" lvl="0" indent="0" algn="ctr" defTabSz="598170" rtl="0" eaLnBrk="1" fontAlgn="base" latinLnBrk="0" hangingPunct="1">
              <a:lnSpc>
                <a:spcPct val="100000"/>
              </a:lnSpc>
              <a:spcBef>
                <a:spcPct val="0"/>
              </a:spcBef>
              <a:spcAft>
                <a:spcPct val="0"/>
              </a:spcAft>
              <a:buClrTx/>
              <a:buSzTx/>
              <a:buFontTx/>
              <a:buNone/>
              <a:defRPr/>
            </a:pPr>
            <a:endParaRPr kumimoji="1" lang="zh-CN" altLang="zh-CN" sz="1600" b="0" i="0" u="none" strike="noStrike" kern="1200" cap="none" spc="0" normalizeH="0" baseline="-2500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82648" name="AutoShape 24"/>
          <p:cNvSpPr>
            <a:spLocks noChangeArrowheads="1"/>
          </p:cNvSpPr>
          <p:nvPr/>
        </p:nvSpPr>
        <p:spPr bwMode="gray">
          <a:xfrm>
            <a:off x="985838" y="1163638"/>
            <a:ext cx="2500313" cy="473075"/>
          </a:xfrm>
          <a:prstGeom prst="roundRect">
            <a:avLst>
              <a:gd name="adj" fmla="val 16667"/>
            </a:avLst>
          </a:prstGeom>
          <a:solidFill>
            <a:srgbClr val="FFCC99"/>
          </a:solidFill>
          <a:ln w="12700" algn="ctr">
            <a:solidFill>
              <a:schemeClr val="bg1"/>
            </a:solidFill>
            <a:round/>
          </a:ln>
          <a:effectLst>
            <a:outerShdw dist="99190" dir="2388334" algn="ctr" rotWithShape="0">
              <a:srgbClr val="333333">
                <a:alpha val="50000"/>
              </a:srgbClr>
            </a:outerShdw>
          </a:effectLst>
        </p:spPr>
        <p:txBody>
          <a:bodyPr wrap="none" lIns="59911" tIns="29956" rIns="59911" bIns="29956" anchor="ctr"/>
          <a:lstStyle/>
          <a:p>
            <a:pPr marL="0" marR="0" lvl="0" indent="0" algn="ctr" defTabSz="598170" rtl="0" eaLnBrk="1" fontAlgn="base" latinLnBrk="0" hangingPunct="1">
              <a:lnSpc>
                <a:spcPct val="100000"/>
              </a:lnSpc>
              <a:spcBef>
                <a:spcPct val="0"/>
              </a:spcBef>
              <a:spcAft>
                <a:spcPct val="0"/>
              </a:spcAft>
              <a:buClrTx/>
              <a:buSzTx/>
              <a:buFontTx/>
              <a:buNone/>
              <a:defRPr/>
            </a:pPr>
            <a:endParaRPr kumimoji="1" lang="zh-CN" altLang="zh-CN" sz="1600" b="0" i="0" u="none" strike="noStrike" kern="1200" cap="none" spc="0" normalizeH="0" baseline="-2500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82649" name="AutoShape 25"/>
          <p:cNvSpPr>
            <a:spLocks noChangeArrowheads="1"/>
          </p:cNvSpPr>
          <p:nvPr/>
        </p:nvSpPr>
        <p:spPr bwMode="gray">
          <a:xfrm>
            <a:off x="749300" y="1069975"/>
            <a:ext cx="660400" cy="660400"/>
          </a:xfrm>
          <a:prstGeom prst="diamond">
            <a:avLst/>
          </a:prstGeom>
          <a:solidFill>
            <a:srgbClr val="FFCC99"/>
          </a:solidFill>
          <a:ln w="25400" algn="ctr">
            <a:solidFill>
              <a:schemeClr val="bg1"/>
            </a:solidFill>
            <a:miter lim="800000"/>
          </a:ln>
          <a:effectLst>
            <a:outerShdw dist="63500" dir="2212194" algn="ctr" rotWithShape="0">
              <a:srgbClr val="333333">
                <a:alpha val="50000"/>
              </a:srgbClr>
            </a:outerShdw>
          </a:effectLst>
        </p:spPr>
        <p:txBody>
          <a:bodyPr wrap="none" lIns="59911" tIns="29956" rIns="59911" bIns="29956" anchor="ctr"/>
          <a:lstStyle/>
          <a:p>
            <a:pPr marL="0" marR="0" lvl="0" indent="0" algn="ctr" defTabSz="598170" rtl="0" eaLnBrk="1" fontAlgn="base" latinLnBrk="0" hangingPunct="1">
              <a:lnSpc>
                <a:spcPct val="100000"/>
              </a:lnSpc>
              <a:spcBef>
                <a:spcPct val="0"/>
              </a:spcBef>
              <a:spcAft>
                <a:spcPct val="0"/>
              </a:spcAft>
              <a:buClrTx/>
              <a:buSzTx/>
              <a:buFontTx/>
              <a:buNone/>
              <a:defRPr/>
            </a:pPr>
            <a:endParaRPr kumimoji="1" lang="zh-CN" altLang="zh-CN" sz="1600" b="0" i="0" u="none" strike="noStrike" kern="1200" cap="none" spc="0" normalizeH="0" baseline="-2500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9460" name="Text Box 26"/>
          <p:cNvSpPr txBox="1"/>
          <p:nvPr/>
        </p:nvSpPr>
        <p:spPr>
          <a:xfrm>
            <a:off x="1600200" y="1069975"/>
            <a:ext cx="1557338" cy="539750"/>
          </a:xfrm>
          <a:prstGeom prst="rect">
            <a:avLst/>
          </a:prstGeom>
          <a:noFill/>
          <a:ln w="9525">
            <a:noFill/>
          </a:ln>
        </p:spPr>
        <p:txBody>
          <a:bodyPr lIns="59911" tIns="29956" rIns="59911" bIns="29956" anchor="t" anchorCtr="0">
            <a:spAutoFit/>
          </a:bodyPr>
          <a:p>
            <a:pPr defTabSz="598805">
              <a:lnSpc>
                <a:spcPct val="150000"/>
              </a:lnSpc>
            </a:pPr>
            <a:r>
              <a:rPr lang="zh-CN" altLang="en-US" sz="2100" b="1" dirty="0">
                <a:latin typeface="Arial" panose="020B0604020202020204" pitchFamily="34" charset="0"/>
                <a:ea typeface="黑体" panose="02010609060101010101" pitchFamily="2" charset="-122"/>
              </a:rPr>
              <a:t>理   解</a:t>
            </a:r>
            <a:endParaRPr lang="zh-CN" altLang="en-US" sz="2100" b="1" dirty="0">
              <a:latin typeface="Arial" panose="020B0604020202020204" pitchFamily="34" charset="0"/>
              <a:ea typeface="黑体" panose="02010609060101010101" pitchFamily="2" charset="-122"/>
            </a:endParaRPr>
          </a:p>
        </p:txBody>
      </p:sp>
      <p:sp>
        <p:nvSpPr>
          <p:cNvPr id="19461" name="Text Box 27"/>
          <p:cNvSpPr txBox="1"/>
          <p:nvPr/>
        </p:nvSpPr>
        <p:spPr>
          <a:xfrm>
            <a:off x="938213" y="1241425"/>
            <a:ext cx="338137" cy="320675"/>
          </a:xfrm>
          <a:prstGeom prst="rect">
            <a:avLst/>
          </a:prstGeom>
          <a:solidFill>
            <a:srgbClr val="FFCC99"/>
          </a:solidFill>
          <a:ln w="9525">
            <a:noFill/>
          </a:ln>
        </p:spPr>
        <p:txBody>
          <a:bodyPr wrap="none" lIns="59911" tIns="29956" rIns="59911" bIns="29956" anchor="t" anchorCtr="0">
            <a:spAutoFit/>
          </a:bodyPr>
          <a:p>
            <a:pPr algn="ctr" defTabSz="598805" eaLnBrk="0" hangingPunct="0">
              <a:spcBef>
                <a:spcPct val="0"/>
              </a:spcBef>
            </a:pPr>
            <a:r>
              <a:rPr lang="zh-CN" altLang="en-US" sz="1700" b="1" dirty="0">
                <a:latin typeface="Arial" panose="020B0604020202020204" pitchFamily="34" charset="0"/>
                <a:ea typeface="宋体" panose="02010600030101010101" pitchFamily="2" charset="-122"/>
              </a:rPr>
              <a:t>一</a:t>
            </a:r>
            <a:endParaRPr lang="zh-CN" altLang="en-US" sz="1700" b="1" dirty="0">
              <a:latin typeface="Arial" panose="020B0604020202020204" pitchFamily="34" charset="0"/>
              <a:ea typeface="宋体" panose="02010600030101010101" pitchFamily="2" charset="-122"/>
            </a:endParaRPr>
          </a:p>
        </p:txBody>
      </p:sp>
      <p:sp>
        <p:nvSpPr>
          <p:cNvPr id="282656" name="AutoShape 32"/>
          <p:cNvSpPr>
            <a:spLocks noChangeArrowheads="1"/>
          </p:cNvSpPr>
          <p:nvPr/>
        </p:nvSpPr>
        <p:spPr bwMode="gray">
          <a:xfrm>
            <a:off x="1127125" y="2343150"/>
            <a:ext cx="7502525" cy="1220788"/>
          </a:xfrm>
          <a:prstGeom prst="roundRect">
            <a:avLst>
              <a:gd name="adj" fmla="val 10889"/>
            </a:avLst>
          </a:prstGeom>
          <a:gradFill rotWithShape="1">
            <a:gsLst>
              <a:gs pos="0">
                <a:schemeClr val="folHlink"/>
              </a:gs>
              <a:gs pos="50000">
                <a:srgbClr val="E3E3E3"/>
              </a:gs>
              <a:gs pos="100000">
                <a:schemeClr val="folHlink"/>
              </a:gs>
            </a:gsLst>
            <a:lin ang="2700000" scaled="1"/>
          </a:gradFill>
          <a:ln w="38100">
            <a:solidFill>
              <a:srgbClr val="FFFFFF"/>
            </a:solidFill>
            <a:round/>
          </a:ln>
          <a:effectLst>
            <a:outerShdw dist="135003" dir="2928844" algn="ctr" rotWithShape="0">
              <a:srgbClr val="000000">
                <a:alpha val="50000"/>
              </a:srgbClr>
            </a:outerShdw>
          </a:effectLst>
        </p:spPr>
        <p:txBody>
          <a:bodyPr wrap="none" lIns="59911" tIns="29956" rIns="59911" bIns="29956" anchor="ctr"/>
          <a:lstStyle/>
          <a:p>
            <a:pPr marL="0" marR="0" lvl="0" indent="0" algn="ctr" defTabSz="598170" rtl="0" eaLnBrk="1" fontAlgn="base" latinLnBrk="0" hangingPunct="1">
              <a:lnSpc>
                <a:spcPct val="100000"/>
              </a:lnSpc>
              <a:spcBef>
                <a:spcPct val="0"/>
              </a:spcBef>
              <a:spcAft>
                <a:spcPct val="0"/>
              </a:spcAft>
              <a:buClrTx/>
              <a:buSzTx/>
              <a:buFontTx/>
              <a:buNone/>
              <a:defRPr/>
            </a:pPr>
            <a:endParaRPr kumimoji="1" lang="zh-CN" altLang="zh-CN" sz="1600" b="0" i="0" u="none" strike="noStrike" kern="1200" cap="none" spc="0" normalizeH="0" baseline="-2500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9463" name="Rectangle 42"/>
          <p:cNvSpPr/>
          <p:nvPr/>
        </p:nvSpPr>
        <p:spPr>
          <a:xfrm>
            <a:off x="1598613" y="2384425"/>
            <a:ext cx="6796087" cy="1235075"/>
          </a:xfrm>
          <a:prstGeom prst="rect">
            <a:avLst/>
          </a:prstGeom>
          <a:noFill/>
          <a:ln w="9525">
            <a:noFill/>
          </a:ln>
        </p:spPr>
        <p:txBody>
          <a:bodyPr lIns="57185" tIns="28593" rIns="57185" bIns="28593" anchor="t" anchorCtr="0">
            <a:spAutoFit/>
          </a:bodyPr>
          <a:p>
            <a:pPr defTabSz="571500">
              <a:spcBef>
                <a:spcPct val="50000"/>
              </a:spcBef>
            </a:pPr>
            <a:r>
              <a:rPr lang="zh-CN" altLang="en-US" sz="1300" b="1" dirty="0">
                <a:latin typeface="Times New Roman" panose="02020603050405020304" pitchFamily="18" charset="0"/>
                <a:ea typeface="宋体" panose="02010600030101010101" pitchFamily="2" charset="-122"/>
              </a:rPr>
              <a:t>企业安全工作的实质是风险管理。</a:t>
            </a:r>
            <a:endParaRPr lang="zh-CN" altLang="en-US" sz="1300" b="1" dirty="0">
              <a:latin typeface="Times New Roman" panose="02020603050405020304" pitchFamily="18" charset="0"/>
              <a:ea typeface="宋体" panose="02010600030101010101" pitchFamily="2" charset="-122"/>
            </a:endParaRPr>
          </a:p>
          <a:p>
            <a:pPr defTabSz="571500">
              <a:spcBef>
                <a:spcPct val="50000"/>
              </a:spcBef>
            </a:pPr>
            <a:r>
              <a:rPr lang="zh-CN" altLang="en-US" sz="1300" b="1" dirty="0">
                <a:latin typeface="Times New Roman" panose="02020603050405020304" pitchFamily="18" charset="0"/>
                <a:ea typeface="宋体" panose="02010600030101010101" pitchFamily="2" charset="-122"/>
              </a:rPr>
              <a:t>危险源是危险有害因素，</a:t>
            </a:r>
            <a:r>
              <a:rPr lang="zh-CN" altLang="en-US" sz="1300" b="1" dirty="0">
                <a:latin typeface="宋体" panose="02010600030101010101" pitchFamily="2" charset="-122"/>
                <a:ea typeface="宋体" panose="02010600030101010101" pitchFamily="2" charset="-122"/>
              </a:rPr>
              <a:t>可能导致伤害或疾病、财产损失、工作环境破坏或这些情况组合的根源或状态。</a:t>
            </a:r>
            <a:endParaRPr lang="zh-CN" altLang="en-US" sz="1300" b="1" dirty="0">
              <a:latin typeface="宋体" panose="02010600030101010101" pitchFamily="2" charset="-122"/>
              <a:ea typeface="宋体" panose="02010600030101010101" pitchFamily="2" charset="-122"/>
            </a:endParaRPr>
          </a:p>
          <a:p>
            <a:pPr defTabSz="571500">
              <a:spcBef>
                <a:spcPct val="50000"/>
              </a:spcBef>
            </a:pPr>
            <a:r>
              <a:rPr lang="zh-CN" altLang="en-US" sz="2100" b="1" dirty="0">
                <a:solidFill>
                  <a:srgbClr val="CC3300"/>
                </a:solidFill>
                <a:latin typeface="黑体" panose="02010609060101010101" pitchFamily="2" charset="-122"/>
                <a:ea typeface="黑体" panose="02010609060101010101" pitchFamily="2" charset="-122"/>
              </a:rPr>
              <a:t>危险源是导致事故风险的本质原因。</a:t>
            </a:r>
            <a:r>
              <a:rPr lang="zh-CN" altLang="en-US" sz="1600" b="1" dirty="0">
                <a:solidFill>
                  <a:srgbClr val="CC3300"/>
                </a:solidFill>
                <a:latin typeface="宋体" panose="02010600030101010101" pitchFamily="2" charset="-122"/>
                <a:ea typeface="宋体" panose="02010600030101010101" pitchFamily="2" charset="-122"/>
              </a:rPr>
              <a:t> </a:t>
            </a:r>
            <a:endParaRPr lang="zh-CN" altLang="en-US" sz="1600" b="1" dirty="0">
              <a:solidFill>
                <a:srgbClr val="CC3300"/>
              </a:solidFill>
              <a:latin typeface="宋体" panose="02010600030101010101" pitchFamily="2" charset="-122"/>
              <a:ea typeface="宋体" panose="02010600030101010101" pitchFamily="2" charset="-122"/>
            </a:endParaRPr>
          </a:p>
        </p:txBody>
      </p:sp>
      <p:sp>
        <p:nvSpPr>
          <p:cNvPr id="2" name="AutoShape 47"/>
          <p:cNvSpPr>
            <a:spLocks noChangeArrowheads="1"/>
          </p:cNvSpPr>
          <p:nvPr/>
        </p:nvSpPr>
        <p:spPr bwMode="gray">
          <a:xfrm>
            <a:off x="1174750" y="3806825"/>
            <a:ext cx="7548563" cy="1131888"/>
          </a:xfrm>
          <a:prstGeom prst="roundRect">
            <a:avLst>
              <a:gd name="adj" fmla="val 10889"/>
            </a:avLst>
          </a:prstGeom>
          <a:gradFill rotWithShape="1">
            <a:gsLst>
              <a:gs pos="0">
                <a:schemeClr val="folHlink"/>
              </a:gs>
              <a:gs pos="50000">
                <a:srgbClr val="E3E3E3"/>
              </a:gs>
              <a:gs pos="100000">
                <a:schemeClr val="folHlink"/>
              </a:gs>
            </a:gsLst>
            <a:lin ang="2700000" scaled="1"/>
          </a:gradFill>
          <a:ln w="38100">
            <a:solidFill>
              <a:srgbClr val="FFFFFF"/>
            </a:solidFill>
            <a:round/>
          </a:ln>
          <a:effectLst>
            <a:outerShdw dist="135003" dir="2928844" algn="ctr" rotWithShape="0">
              <a:srgbClr val="000000">
                <a:alpha val="50000"/>
              </a:srgbClr>
            </a:outerShdw>
          </a:effectLst>
        </p:spPr>
        <p:txBody>
          <a:bodyPr wrap="none" lIns="59911" tIns="29956" rIns="59911" bIns="29956" anchor="ctr"/>
          <a:lstStyle/>
          <a:p>
            <a:pPr marL="0" marR="0" lvl="0" indent="0" algn="ctr" defTabSz="598170" rtl="0" eaLnBrk="1" fontAlgn="base" latinLnBrk="0" hangingPunct="1">
              <a:lnSpc>
                <a:spcPct val="100000"/>
              </a:lnSpc>
              <a:spcBef>
                <a:spcPct val="0"/>
              </a:spcBef>
              <a:spcAft>
                <a:spcPct val="0"/>
              </a:spcAft>
              <a:buClrTx/>
              <a:buSzTx/>
              <a:buFontTx/>
              <a:buNone/>
              <a:defRPr/>
            </a:pPr>
            <a:endParaRPr kumimoji="1" lang="zh-CN" altLang="zh-CN" sz="1600" b="0" i="0" u="none" strike="noStrike" kern="1200" cap="none" spc="0" normalizeH="0" baseline="-2500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9465" name="Rectangle 21"/>
          <p:cNvSpPr/>
          <p:nvPr/>
        </p:nvSpPr>
        <p:spPr>
          <a:xfrm>
            <a:off x="1409700" y="5221288"/>
            <a:ext cx="7219950" cy="447675"/>
          </a:xfrm>
          <a:prstGeom prst="rect">
            <a:avLst/>
          </a:prstGeom>
          <a:noFill/>
          <a:ln w="9525">
            <a:noFill/>
          </a:ln>
        </p:spPr>
        <p:txBody>
          <a:bodyPr lIns="57185" tIns="28593" rIns="57185" bIns="28593" anchor="t" anchorCtr="0">
            <a:spAutoFit/>
          </a:bodyPr>
          <a:p>
            <a:pPr defTabSz="571500">
              <a:lnSpc>
                <a:spcPct val="140000"/>
              </a:lnSpc>
              <a:spcBef>
                <a:spcPct val="50000"/>
              </a:spcBef>
            </a:pPr>
            <a:r>
              <a:rPr lang="zh-CN" altLang="en-US" sz="1600" b="1" dirty="0">
                <a:latin typeface="宋体" panose="02010600030101010101" pitchFamily="2" charset="-122"/>
                <a:ea typeface="宋体" panose="02010600030101010101" pitchFamily="2" charset="-122"/>
              </a:rPr>
              <a:t>危险源辨识是职业健康管理体系最主要</a:t>
            </a:r>
            <a:r>
              <a:rPr lang="zh-CN" altLang="en-US" sz="1800" b="1" dirty="0">
                <a:solidFill>
                  <a:srgbClr val="CC3300"/>
                </a:solidFill>
                <a:latin typeface="宋体" panose="02010600030101010101" pitchFamily="2" charset="-122"/>
                <a:ea typeface="宋体" panose="02010600030101010101" pitchFamily="2" charset="-122"/>
              </a:rPr>
              <a:t>任务和运行动力。</a:t>
            </a:r>
            <a:endParaRPr lang="zh-CN" altLang="en-US" sz="1800" b="1" dirty="0">
              <a:solidFill>
                <a:srgbClr val="CC3300"/>
              </a:solidFill>
              <a:latin typeface="宋体" panose="02010600030101010101" pitchFamily="2" charset="-122"/>
              <a:ea typeface="宋体" panose="02010600030101010101" pitchFamily="2" charset="-122"/>
            </a:endParaRPr>
          </a:p>
        </p:txBody>
      </p:sp>
      <p:sp>
        <p:nvSpPr>
          <p:cNvPr id="19466" name="Rectangle 42"/>
          <p:cNvSpPr/>
          <p:nvPr/>
        </p:nvSpPr>
        <p:spPr>
          <a:xfrm>
            <a:off x="1081088" y="1919288"/>
            <a:ext cx="5849937" cy="400050"/>
          </a:xfrm>
          <a:prstGeom prst="rect">
            <a:avLst/>
          </a:prstGeom>
          <a:noFill/>
          <a:ln w="9525">
            <a:noFill/>
          </a:ln>
        </p:spPr>
        <p:txBody>
          <a:bodyPr lIns="57185" tIns="28593" rIns="57185" bIns="28593" anchor="t" anchorCtr="0">
            <a:spAutoFit/>
          </a:bodyPr>
          <a:p>
            <a:pPr defTabSz="571500">
              <a:lnSpc>
                <a:spcPct val="140000"/>
              </a:lnSpc>
              <a:spcBef>
                <a:spcPct val="50000"/>
              </a:spcBef>
            </a:pPr>
            <a:r>
              <a:rPr lang="en-US" altLang="zh-CN" sz="1600" b="1" dirty="0">
                <a:latin typeface="宋体" panose="02010600030101010101" pitchFamily="2" charset="-122"/>
                <a:ea typeface="宋体" panose="02010600030101010101" pitchFamily="2" charset="-122"/>
              </a:rPr>
              <a:t>  </a:t>
            </a:r>
            <a:r>
              <a:rPr lang="zh-CN" altLang="en-US" sz="1600" b="1" dirty="0">
                <a:latin typeface="宋体" panose="02010600030101010101" pitchFamily="2" charset="-122"/>
                <a:ea typeface="宋体" panose="02010600030101010101" pitchFamily="2" charset="-122"/>
              </a:rPr>
              <a:t>通过对危险源辨识培训学习认识到：</a:t>
            </a:r>
            <a:endParaRPr lang="zh-CN" altLang="en-US" sz="1600" b="1" dirty="0">
              <a:latin typeface="宋体" panose="02010600030101010101" pitchFamily="2" charset="-122"/>
              <a:ea typeface="宋体" panose="02010600030101010101" pitchFamily="2" charset="-122"/>
            </a:endParaRPr>
          </a:p>
        </p:txBody>
      </p:sp>
      <p:sp>
        <p:nvSpPr>
          <p:cNvPr id="19467" name="Rectangle 21"/>
          <p:cNvSpPr/>
          <p:nvPr/>
        </p:nvSpPr>
        <p:spPr>
          <a:xfrm>
            <a:off x="1409700" y="3806825"/>
            <a:ext cx="7172325" cy="1209675"/>
          </a:xfrm>
          <a:prstGeom prst="rect">
            <a:avLst/>
          </a:prstGeom>
          <a:noFill/>
          <a:ln w="9525">
            <a:noFill/>
          </a:ln>
        </p:spPr>
        <p:txBody>
          <a:bodyPr lIns="57185" tIns="28593" rIns="57185" bIns="28593" anchor="t" anchorCtr="0">
            <a:spAutoFit/>
          </a:bodyPr>
          <a:p>
            <a:pPr defTabSz="571500">
              <a:lnSpc>
                <a:spcPct val="140000"/>
              </a:lnSpc>
              <a:spcBef>
                <a:spcPct val="50000"/>
              </a:spcBef>
            </a:pPr>
            <a:r>
              <a:rPr lang="en-US" altLang="zh-CN" sz="1400" b="1" dirty="0">
                <a:latin typeface="Times New Roman" panose="02020603050405020304" pitchFamily="18" charset="0"/>
                <a:ea typeface="宋体" panose="02010600030101010101" pitchFamily="2" charset="-122"/>
              </a:rPr>
              <a:t> </a:t>
            </a:r>
            <a:r>
              <a:rPr lang="zh-CN" altLang="en-US" sz="1400" b="1" dirty="0">
                <a:latin typeface="Times New Roman" panose="02020603050405020304" pitchFamily="18" charset="0"/>
                <a:ea typeface="宋体" panose="02010600030101010101" pitchFamily="2" charset="-122"/>
              </a:rPr>
              <a:t>控制危险源就是控制风险，</a:t>
            </a:r>
            <a:r>
              <a:rPr lang="zh-CN" altLang="en-US" sz="1400" b="1" dirty="0">
                <a:latin typeface="宋体" panose="02010600030101010101" pitchFamily="2" charset="-122"/>
                <a:ea typeface="宋体" panose="02010600030101010101" pitchFamily="2" charset="-122"/>
              </a:rPr>
              <a:t>是对某一特定危险情况发生的可能性与后果的把握。</a:t>
            </a:r>
            <a:endParaRPr lang="zh-CN" altLang="en-US" sz="1400" b="1" dirty="0">
              <a:latin typeface="宋体" panose="02010600030101010101" pitchFamily="2" charset="-122"/>
              <a:ea typeface="宋体" panose="02010600030101010101" pitchFamily="2" charset="-122"/>
            </a:endParaRPr>
          </a:p>
          <a:p>
            <a:pPr defTabSz="571500">
              <a:lnSpc>
                <a:spcPct val="140000"/>
              </a:lnSpc>
              <a:spcBef>
                <a:spcPct val="50000"/>
              </a:spcBef>
            </a:pPr>
            <a:r>
              <a:rPr lang="zh-CN" altLang="en-US" sz="1400" b="1" dirty="0">
                <a:latin typeface="宋体" panose="02010600030101010101" pitchFamily="2" charset="-122"/>
                <a:ea typeface="宋体" panose="02010600030101010101" pitchFamily="2" charset="-122"/>
              </a:rPr>
              <a:t>危险源</a:t>
            </a:r>
            <a:r>
              <a:rPr lang="en-US" altLang="zh-CN" sz="1400" b="1" dirty="0">
                <a:latin typeface="宋体" panose="02010600030101010101" pitchFamily="2" charset="-122"/>
                <a:ea typeface="宋体" panose="02010600030101010101" pitchFamily="2" charset="-122"/>
              </a:rPr>
              <a:t>/</a:t>
            </a:r>
            <a:r>
              <a:rPr lang="zh-CN" altLang="en-US" sz="1400" b="1" dirty="0">
                <a:latin typeface="宋体" panose="02010600030101010101" pitchFamily="2" charset="-122"/>
                <a:ea typeface="宋体" panose="02010600030101010101" pitchFamily="2" charset="-122"/>
              </a:rPr>
              <a:t>危害</a:t>
            </a:r>
            <a:r>
              <a:rPr lang="en-US" altLang="zh-CN" sz="1400" b="1" dirty="0">
                <a:latin typeface="宋体" panose="02010600030101010101" pitchFamily="2" charset="-122"/>
                <a:ea typeface="宋体" panose="02010600030101010101" pitchFamily="2" charset="-122"/>
              </a:rPr>
              <a:t>/</a:t>
            </a:r>
            <a:r>
              <a:rPr lang="zh-CN" altLang="en-US" sz="1400" b="1" dirty="0">
                <a:latin typeface="宋体" panose="02010600030101010101" pitchFamily="2" charset="-122"/>
                <a:ea typeface="宋体" panose="02010600030101010101" pitchFamily="2" charset="-122"/>
              </a:rPr>
              <a:t>危险有害因素的识别分析（事故隐患排查）及其风险评价（风险管理）是企业安全管理工作的</a:t>
            </a:r>
            <a:r>
              <a:rPr lang="zh-CN" altLang="en-US" sz="2100" b="1" dirty="0">
                <a:solidFill>
                  <a:srgbClr val="CC3300"/>
                </a:solidFill>
                <a:latin typeface="宋体" panose="02010600030101010101" pitchFamily="2" charset="-122"/>
                <a:ea typeface="宋体" panose="02010600030101010101" pitchFamily="2" charset="-122"/>
              </a:rPr>
              <a:t>原点</a:t>
            </a:r>
            <a:r>
              <a:rPr lang="zh-CN" altLang="en-US" sz="1400" b="1" dirty="0">
                <a:latin typeface="宋体" panose="02010600030101010101" pitchFamily="2" charset="-122"/>
                <a:ea typeface="宋体" panose="02010600030101010101" pitchFamily="2" charset="-122"/>
              </a:rPr>
              <a:t>和</a:t>
            </a:r>
            <a:r>
              <a:rPr lang="zh-CN" altLang="en-US" sz="2100" b="1" dirty="0">
                <a:solidFill>
                  <a:srgbClr val="CC3300"/>
                </a:solidFill>
                <a:latin typeface="宋体" panose="02010600030101010101" pitchFamily="2" charset="-122"/>
                <a:ea typeface="宋体" panose="02010600030101010101" pitchFamily="2" charset="-122"/>
              </a:rPr>
              <a:t>基础</a:t>
            </a:r>
            <a:r>
              <a:rPr lang="zh-CN" altLang="en-US" sz="1400" b="1" dirty="0">
                <a:latin typeface="宋体" panose="02010600030101010101" pitchFamily="2" charset="-122"/>
                <a:ea typeface="宋体" panose="02010600030101010101" pitchFamily="2" charset="-122"/>
              </a:rPr>
              <a:t>、</a:t>
            </a:r>
            <a:r>
              <a:rPr lang="zh-CN" altLang="en-US" sz="2100" b="1" dirty="0">
                <a:solidFill>
                  <a:srgbClr val="CC3300"/>
                </a:solidFill>
                <a:latin typeface="宋体" panose="02010600030101010101" pitchFamily="2" charset="-122"/>
                <a:ea typeface="宋体" panose="02010600030101010101" pitchFamily="2" charset="-122"/>
              </a:rPr>
              <a:t>核心</a:t>
            </a:r>
            <a:r>
              <a:rPr lang="zh-CN" altLang="en-US" sz="1400" b="1" dirty="0">
                <a:latin typeface="宋体" panose="02010600030101010101" pitchFamily="2" charset="-122"/>
                <a:ea typeface="宋体" panose="02010600030101010101" pitchFamily="2" charset="-122"/>
              </a:rPr>
              <a:t>。</a:t>
            </a:r>
            <a:endParaRPr lang="zh-CN" altLang="en-US" sz="1400" b="1" dirty="0">
              <a:latin typeface="宋体" panose="02010600030101010101" pitchFamily="2" charset="-122"/>
              <a:ea typeface="宋体" panose="02010600030101010101" pitchFamily="2" charset="-122"/>
            </a:endParaRPr>
          </a:p>
        </p:txBody>
      </p:sp>
      <p:pic>
        <p:nvPicPr>
          <p:cNvPr id="19468" name="Picture 13" descr="韩国商务矢量矢量图">
            <a:hlinkClick r:id="rId1"/>
          </p:cNvPr>
          <p:cNvPicPr>
            <a:picLocks noChangeAspect="1"/>
          </p:cNvPicPr>
          <p:nvPr/>
        </p:nvPicPr>
        <p:blipFill>
          <a:blip r:embed="rId2"/>
          <a:stretch>
            <a:fillRect/>
          </a:stretch>
        </p:blipFill>
        <p:spPr>
          <a:xfrm>
            <a:off x="230188" y="5667375"/>
            <a:ext cx="896937" cy="874713"/>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0481" name="Group 2"/>
          <p:cNvGrpSpPr/>
          <p:nvPr/>
        </p:nvGrpSpPr>
        <p:grpSpPr>
          <a:xfrm>
            <a:off x="323850" y="1084263"/>
            <a:ext cx="8351838" cy="5440362"/>
            <a:chOff x="0" y="0"/>
            <a:chExt cx="4460" cy="2941"/>
          </a:xfrm>
        </p:grpSpPr>
        <p:grpSp>
          <p:nvGrpSpPr>
            <p:cNvPr id="20482" name="Group 3"/>
            <p:cNvGrpSpPr/>
            <p:nvPr/>
          </p:nvGrpSpPr>
          <p:grpSpPr>
            <a:xfrm>
              <a:off x="0" y="48"/>
              <a:ext cx="1248" cy="2871"/>
              <a:chOff x="0" y="0"/>
              <a:chExt cx="1445" cy="2890"/>
            </a:xfrm>
          </p:grpSpPr>
          <p:sp>
            <p:nvSpPr>
              <p:cNvPr id="20483" name="Text Box 4"/>
              <p:cNvSpPr txBox="1"/>
              <p:nvPr/>
            </p:nvSpPr>
            <p:spPr>
              <a:xfrm>
                <a:off x="0" y="0"/>
                <a:ext cx="1445" cy="213"/>
              </a:xfrm>
              <a:prstGeom prst="rect">
                <a:avLst/>
              </a:prstGeom>
              <a:solidFill>
                <a:srgbClr val="FFFF00"/>
              </a:solidFill>
              <a:ln w="9525" cap="flat" cmpd="sng">
                <a:solidFill>
                  <a:srgbClr val="660066"/>
                </a:solidFill>
                <a:prstDash val="solid"/>
                <a:miter/>
                <a:headEnd type="none" w="med" len="med"/>
                <a:tailEnd type="none" w="med" len="med"/>
              </a:ln>
            </p:spPr>
            <p:txBody>
              <a:bodyPr lIns="18000" tIns="10800" rIns="18000" bIns="10800" anchor="t" anchorCtr="0">
                <a:spAutoFit/>
              </a:bodyPr>
              <a:p>
                <a:pPr algn="ctr" eaLnBrk="0" hangingPunct="0">
                  <a:spcBef>
                    <a:spcPct val="50000"/>
                  </a:spcBef>
                </a:pPr>
                <a:r>
                  <a:rPr lang="zh-CN" altLang="zh-CN" sz="2800" b="1" dirty="0">
                    <a:solidFill>
                      <a:srgbClr val="0000CC"/>
                    </a:solidFill>
                    <a:latin typeface="Arial" panose="020B0604020202020204" pitchFamily="34" charset="0"/>
                    <a:ea typeface="宋体" panose="02010600030101010101" pitchFamily="2" charset="-122"/>
                  </a:rPr>
                  <a:t>1</a:t>
                </a:r>
                <a:r>
                  <a:rPr lang="zh-CN" altLang="en-US" sz="2800" b="1" dirty="0">
                    <a:solidFill>
                      <a:srgbClr val="0000CC"/>
                    </a:solidFill>
                    <a:latin typeface="Arial" panose="020B0604020202020204" pitchFamily="34" charset="0"/>
                    <a:ea typeface="宋体" panose="02010600030101010101" pitchFamily="2" charset="-122"/>
                  </a:rPr>
                  <a:t>、确定对象</a:t>
                </a:r>
                <a:endParaRPr lang="zh-CN" altLang="en-US" sz="2800" b="1" dirty="0">
                  <a:solidFill>
                    <a:srgbClr val="0000CC"/>
                  </a:solidFill>
                  <a:latin typeface="Arial" panose="020B0604020202020204" pitchFamily="34" charset="0"/>
                  <a:ea typeface="宋体" panose="02010600030101010101" pitchFamily="2" charset="-122"/>
                </a:endParaRPr>
              </a:p>
            </p:txBody>
          </p:sp>
          <p:sp>
            <p:nvSpPr>
              <p:cNvPr id="20484" name="Text Box 5"/>
              <p:cNvSpPr txBox="1"/>
              <p:nvPr/>
            </p:nvSpPr>
            <p:spPr>
              <a:xfrm>
                <a:off x="0" y="540"/>
                <a:ext cx="1445" cy="213"/>
              </a:xfrm>
              <a:prstGeom prst="rect">
                <a:avLst/>
              </a:prstGeom>
              <a:solidFill>
                <a:srgbClr val="FFFF00"/>
              </a:solidFill>
              <a:ln w="9525" cap="flat" cmpd="sng">
                <a:solidFill>
                  <a:srgbClr val="660066"/>
                </a:solidFill>
                <a:prstDash val="solid"/>
                <a:miter/>
                <a:headEnd type="none" w="med" len="med"/>
                <a:tailEnd type="none" w="med" len="med"/>
              </a:ln>
            </p:spPr>
            <p:txBody>
              <a:bodyPr lIns="18000" tIns="10800" rIns="18000" bIns="10800" anchor="t" anchorCtr="0">
                <a:spAutoFit/>
              </a:bodyPr>
              <a:p>
                <a:pPr algn="ctr" eaLnBrk="0" hangingPunct="0">
                  <a:spcBef>
                    <a:spcPct val="50000"/>
                  </a:spcBef>
                </a:pPr>
                <a:r>
                  <a:rPr lang="zh-CN" altLang="zh-CN" sz="2800" b="1" dirty="0">
                    <a:solidFill>
                      <a:srgbClr val="0000CC"/>
                    </a:solidFill>
                    <a:latin typeface="Arial" panose="020B0604020202020204" pitchFamily="34" charset="0"/>
                    <a:ea typeface="宋体" panose="02010600030101010101" pitchFamily="2" charset="-122"/>
                  </a:rPr>
                  <a:t>2</a:t>
                </a:r>
                <a:r>
                  <a:rPr lang="zh-CN" altLang="en-US" sz="2800" b="1" dirty="0">
                    <a:solidFill>
                      <a:srgbClr val="0000CC"/>
                    </a:solidFill>
                    <a:latin typeface="Arial" panose="020B0604020202020204" pitchFamily="34" charset="0"/>
                    <a:ea typeface="宋体" panose="02010600030101010101" pitchFamily="2" charset="-122"/>
                  </a:rPr>
                  <a:t>、辨识危害</a:t>
                </a:r>
                <a:endParaRPr lang="zh-CN" altLang="en-US" sz="2800" b="1" dirty="0">
                  <a:solidFill>
                    <a:srgbClr val="0000CC"/>
                  </a:solidFill>
                  <a:latin typeface="Arial" panose="020B0604020202020204" pitchFamily="34" charset="0"/>
                  <a:ea typeface="宋体" panose="02010600030101010101" pitchFamily="2" charset="-122"/>
                </a:endParaRPr>
              </a:p>
            </p:txBody>
          </p:sp>
          <p:sp>
            <p:nvSpPr>
              <p:cNvPr id="20485" name="Text Box 6"/>
              <p:cNvSpPr txBox="1"/>
              <p:nvPr/>
            </p:nvSpPr>
            <p:spPr>
              <a:xfrm>
                <a:off x="0" y="1056"/>
                <a:ext cx="1445" cy="213"/>
              </a:xfrm>
              <a:prstGeom prst="rect">
                <a:avLst/>
              </a:prstGeom>
              <a:solidFill>
                <a:srgbClr val="FFFF00"/>
              </a:solidFill>
              <a:ln w="9525" cap="flat" cmpd="sng">
                <a:solidFill>
                  <a:srgbClr val="660066"/>
                </a:solidFill>
                <a:prstDash val="solid"/>
                <a:miter/>
                <a:headEnd type="none" w="med" len="med"/>
                <a:tailEnd type="none" w="med" len="med"/>
              </a:ln>
            </p:spPr>
            <p:txBody>
              <a:bodyPr lIns="18000" tIns="10800" rIns="18000" bIns="10800" anchor="t" anchorCtr="0">
                <a:spAutoFit/>
              </a:bodyPr>
              <a:p>
                <a:pPr algn="ctr" eaLnBrk="0" hangingPunct="0">
                  <a:spcBef>
                    <a:spcPct val="50000"/>
                  </a:spcBef>
                </a:pPr>
                <a:r>
                  <a:rPr lang="zh-CN" altLang="zh-CN" sz="2800" b="1" dirty="0">
                    <a:solidFill>
                      <a:srgbClr val="0000CC"/>
                    </a:solidFill>
                    <a:latin typeface="Arial" panose="020B0604020202020204" pitchFamily="34" charset="0"/>
                    <a:ea typeface="宋体" panose="02010600030101010101" pitchFamily="2" charset="-122"/>
                  </a:rPr>
                  <a:t>3</a:t>
                </a:r>
                <a:r>
                  <a:rPr lang="zh-CN" altLang="en-US" sz="2800" b="1" dirty="0">
                    <a:solidFill>
                      <a:srgbClr val="0000CC"/>
                    </a:solidFill>
                    <a:latin typeface="Arial" panose="020B0604020202020204" pitchFamily="34" charset="0"/>
                    <a:ea typeface="宋体" panose="02010600030101010101" pitchFamily="2" charset="-122"/>
                  </a:rPr>
                  <a:t>、风险判定</a:t>
                </a:r>
                <a:endParaRPr lang="zh-CN" altLang="en-US" sz="2800" b="1" dirty="0">
                  <a:solidFill>
                    <a:srgbClr val="0000CC"/>
                  </a:solidFill>
                  <a:latin typeface="Arial" panose="020B0604020202020204" pitchFamily="34" charset="0"/>
                  <a:ea typeface="宋体" panose="02010600030101010101" pitchFamily="2" charset="-122"/>
                </a:endParaRPr>
              </a:p>
            </p:txBody>
          </p:sp>
          <p:sp>
            <p:nvSpPr>
              <p:cNvPr id="20486" name="Text Box 7"/>
              <p:cNvSpPr txBox="1"/>
              <p:nvPr/>
            </p:nvSpPr>
            <p:spPr>
              <a:xfrm>
                <a:off x="0" y="1613"/>
                <a:ext cx="1445" cy="213"/>
              </a:xfrm>
              <a:prstGeom prst="rect">
                <a:avLst/>
              </a:prstGeom>
              <a:solidFill>
                <a:srgbClr val="FFFF00"/>
              </a:solidFill>
              <a:ln w="9525" cap="flat" cmpd="sng">
                <a:solidFill>
                  <a:srgbClr val="660066"/>
                </a:solidFill>
                <a:prstDash val="solid"/>
                <a:miter/>
                <a:headEnd type="none" w="med" len="med"/>
                <a:tailEnd type="none" w="med" len="med"/>
              </a:ln>
            </p:spPr>
            <p:txBody>
              <a:bodyPr lIns="18000" tIns="10800" rIns="18000" bIns="10800" anchor="t" anchorCtr="0">
                <a:spAutoFit/>
              </a:bodyPr>
              <a:p>
                <a:pPr algn="ctr" eaLnBrk="0" hangingPunct="0">
                  <a:spcBef>
                    <a:spcPct val="50000"/>
                  </a:spcBef>
                </a:pPr>
                <a:r>
                  <a:rPr lang="zh-CN" altLang="zh-CN" sz="2800" b="1" dirty="0">
                    <a:solidFill>
                      <a:srgbClr val="0000CC"/>
                    </a:solidFill>
                    <a:latin typeface="Arial" panose="020B0604020202020204" pitchFamily="34" charset="0"/>
                    <a:ea typeface="宋体" panose="02010600030101010101" pitchFamily="2" charset="-122"/>
                  </a:rPr>
                  <a:t>4</a:t>
                </a:r>
                <a:r>
                  <a:rPr lang="zh-CN" altLang="en-US" sz="2800" b="1" dirty="0">
                    <a:solidFill>
                      <a:srgbClr val="0000CC"/>
                    </a:solidFill>
                    <a:latin typeface="Arial" panose="020B0604020202020204" pitchFamily="34" charset="0"/>
                    <a:ea typeface="宋体" panose="02010600030101010101" pitchFamily="2" charset="-122"/>
                  </a:rPr>
                  <a:t>、风险分级</a:t>
                </a:r>
                <a:endParaRPr lang="zh-CN" altLang="en-US" sz="2800" b="1" dirty="0">
                  <a:solidFill>
                    <a:srgbClr val="0000CC"/>
                  </a:solidFill>
                  <a:latin typeface="Arial" panose="020B0604020202020204" pitchFamily="34" charset="0"/>
                  <a:ea typeface="宋体" panose="02010600030101010101" pitchFamily="2" charset="-122"/>
                </a:endParaRPr>
              </a:p>
            </p:txBody>
          </p:sp>
          <p:sp>
            <p:nvSpPr>
              <p:cNvPr id="20487" name="Text Box 8"/>
              <p:cNvSpPr txBox="1"/>
              <p:nvPr/>
            </p:nvSpPr>
            <p:spPr>
              <a:xfrm>
                <a:off x="0" y="2145"/>
                <a:ext cx="1445" cy="214"/>
              </a:xfrm>
              <a:prstGeom prst="rect">
                <a:avLst/>
              </a:prstGeom>
              <a:solidFill>
                <a:srgbClr val="FFFF00"/>
              </a:solidFill>
              <a:ln w="9525" cap="flat" cmpd="sng">
                <a:solidFill>
                  <a:srgbClr val="660066"/>
                </a:solidFill>
                <a:prstDash val="solid"/>
                <a:miter/>
                <a:headEnd type="none" w="med" len="med"/>
                <a:tailEnd type="none" w="med" len="med"/>
              </a:ln>
            </p:spPr>
            <p:txBody>
              <a:bodyPr lIns="18000" tIns="10800" rIns="18000" bIns="10800" anchor="t" anchorCtr="0">
                <a:spAutoFit/>
              </a:bodyPr>
              <a:p>
                <a:pPr algn="ctr" eaLnBrk="0" hangingPunct="0">
                  <a:spcBef>
                    <a:spcPct val="50000"/>
                  </a:spcBef>
                </a:pPr>
                <a:r>
                  <a:rPr lang="zh-CN" altLang="zh-CN" sz="2800" b="1" dirty="0">
                    <a:solidFill>
                      <a:srgbClr val="0000CC"/>
                    </a:solidFill>
                    <a:latin typeface="Arial" panose="020B0604020202020204" pitchFamily="34" charset="0"/>
                    <a:ea typeface="宋体" panose="02010600030101010101" pitchFamily="2" charset="-122"/>
                  </a:rPr>
                  <a:t>5</a:t>
                </a:r>
                <a:r>
                  <a:rPr lang="zh-CN" altLang="en-US" sz="2800" b="1" dirty="0">
                    <a:solidFill>
                      <a:srgbClr val="0000CC"/>
                    </a:solidFill>
                    <a:latin typeface="Arial" panose="020B0604020202020204" pitchFamily="34" charset="0"/>
                    <a:ea typeface="宋体" panose="02010600030101010101" pitchFamily="2" charset="-122"/>
                  </a:rPr>
                  <a:t>、风险控制</a:t>
                </a:r>
                <a:endParaRPr lang="zh-CN" altLang="en-US" sz="2800" b="1" dirty="0">
                  <a:solidFill>
                    <a:srgbClr val="0000CC"/>
                  </a:solidFill>
                  <a:latin typeface="Arial" panose="020B0604020202020204" pitchFamily="34" charset="0"/>
                  <a:ea typeface="宋体" panose="02010600030101010101" pitchFamily="2" charset="-122"/>
                </a:endParaRPr>
              </a:p>
            </p:txBody>
          </p:sp>
          <p:sp>
            <p:nvSpPr>
              <p:cNvPr id="20488" name="Text Box 9"/>
              <p:cNvSpPr txBox="1"/>
              <p:nvPr/>
            </p:nvSpPr>
            <p:spPr>
              <a:xfrm>
                <a:off x="0" y="2677"/>
                <a:ext cx="1445" cy="213"/>
              </a:xfrm>
              <a:prstGeom prst="rect">
                <a:avLst/>
              </a:prstGeom>
              <a:solidFill>
                <a:srgbClr val="FFFF00"/>
              </a:solidFill>
              <a:ln w="9525" cap="flat" cmpd="sng">
                <a:solidFill>
                  <a:srgbClr val="660066"/>
                </a:solidFill>
                <a:prstDash val="solid"/>
                <a:miter/>
                <a:headEnd type="none" w="med" len="med"/>
                <a:tailEnd type="none" w="med" len="med"/>
              </a:ln>
            </p:spPr>
            <p:txBody>
              <a:bodyPr lIns="18000" tIns="10800" rIns="18000" bIns="10800" anchor="t" anchorCtr="0">
                <a:spAutoFit/>
              </a:bodyPr>
              <a:p>
                <a:pPr algn="ctr" eaLnBrk="0" hangingPunct="0">
                  <a:spcBef>
                    <a:spcPct val="50000"/>
                  </a:spcBef>
                </a:pPr>
                <a:r>
                  <a:rPr lang="zh-CN" altLang="zh-CN" sz="2800" b="1" dirty="0">
                    <a:solidFill>
                      <a:srgbClr val="0000CC"/>
                    </a:solidFill>
                    <a:latin typeface="Arial" panose="020B0604020202020204" pitchFamily="34" charset="0"/>
                    <a:ea typeface="宋体" panose="02010600030101010101" pitchFamily="2" charset="-122"/>
                  </a:rPr>
                  <a:t>6</a:t>
                </a:r>
                <a:r>
                  <a:rPr lang="zh-CN" altLang="en-US" sz="2800" b="1" dirty="0">
                    <a:solidFill>
                      <a:srgbClr val="0000CC"/>
                    </a:solidFill>
                    <a:latin typeface="Arial" panose="020B0604020202020204" pitchFamily="34" charset="0"/>
                    <a:ea typeface="宋体" panose="02010600030101010101" pitchFamily="2" charset="-122"/>
                  </a:rPr>
                  <a:t>、评审验证</a:t>
                </a:r>
                <a:endParaRPr lang="zh-CN" altLang="en-US" sz="2800" b="1" dirty="0">
                  <a:solidFill>
                    <a:srgbClr val="0000CC"/>
                  </a:solidFill>
                  <a:latin typeface="Arial" panose="020B0604020202020204" pitchFamily="34" charset="0"/>
                  <a:ea typeface="宋体" panose="02010600030101010101" pitchFamily="2" charset="-122"/>
                </a:endParaRPr>
              </a:p>
            </p:txBody>
          </p:sp>
          <p:sp>
            <p:nvSpPr>
              <p:cNvPr id="20489" name="Line 10"/>
              <p:cNvSpPr/>
              <p:nvPr/>
            </p:nvSpPr>
            <p:spPr>
              <a:xfrm>
                <a:off x="746" y="330"/>
                <a:ext cx="0" cy="240"/>
              </a:xfrm>
              <a:prstGeom prst="line">
                <a:avLst/>
              </a:prstGeom>
              <a:ln w="38100" cap="flat" cmpd="sng">
                <a:solidFill>
                  <a:srgbClr val="660066"/>
                </a:solidFill>
                <a:prstDash val="solid"/>
                <a:round/>
                <a:headEnd type="none" w="med" len="med"/>
                <a:tailEnd type="triangle" w="lg" len="lg"/>
              </a:ln>
            </p:spPr>
          </p:sp>
          <p:sp>
            <p:nvSpPr>
              <p:cNvPr id="20490" name="Line 11"/>
              <p:cNvSpPr/>
              <p:nvPr/>
            </p:nvSpPr>
            <p:spPr>
              <a:xfrm>
                <a:off x="746" y="840"/>
                <a:ext cx="0" cy="243"/>
              </a:xfrm>
              <a:prstGeom prst="line">
                <a:avLst/>
              </a:prstGeom>
              <a:ln w="38100" cap="flat" cmpd="sng">
                <a:solidFill>
                  <a:srgbClr val="660066"/>
                </a:solidFill>
                <a:prstDash val="solid"/>
                <a:round/>
                <a:headEnd type="none" w="med" len="med"/>
                <a:tailEnd type="triangle" w="lg" len="lg"/>
              </a:ln>
            </p:spPr>
          </p:sp>
          <p:sp>
            <p:nvSpPr>
              <p:cNvPr id="20491" name="Line 12"/>
              <p:cNvSpPr/>
              <p:nvPr/>
            </p:nvSpPr>
            <p:spPr>
              <a:xfrm>
                <a:off x="746" y="1380"/>
                <a:ext cx="0" cy="240"/>
              </a:xfrm>
              <a:prstGeom prst="line">
                <a:avLst/>
              </a:prstGeom>
              <a:ln w="38100" cap="flat" cmpd="sng">
                <a:solidFill>
                  <a:srgbClr val="660066"/>
                </a:solidFill>
                <a:prstDash val="solid"/>
                <a:round/>
                <a:headEnd type="none" w="med" len="med"/>
                <a:tailEnd type="triangle" w="lg" len="lg"/>
              </a:ln>
            </p:spPr>
          </p:sp>
          <p:sp>
            <p:nvSpPr>
              <p:cNvPr id="20492" name="Line 13"/>
              <p:cNvSpPr/>
              <p:nvPr/>
            </p:nvSpPr>
            <p:spPr>
              <a:xfrm>
                <a:off x="746" y="1908"/>
                <a:ext cx="0" cy="243"/>
              </a:xfrm>
              <a:prstGeom prst="line">
                <a:avLst/>
              </a:prstGeom>
              <a:ln w="38100" cap="flat" cmpd="sng">
                <a:solidFill>
                  <a:srgbClr val="660066"/>
                </a:solidFill>
                <a:prstDash val="solid"/>
                <a:round/>
                <a:headEnd type="none" w="med" len="med"/>
                <a:tailEnd type="triangle" w="lg" len="lg"/>
              </a:ln>
            </p:spPr>
          </p:sp>
          <p:sp>
            <p:nvSpPr>
              <p:cNvPr id="20493" name="Line 14"/>
              <p:cNvSpPr/>
              <p:nvPr/>
            </p:nvSpPr>
            <p:spPr>
              <a:xfrm>
                <a:off x="746" y="2436"/>
                <a:ext cx="0" cy="240"/>
              </a:xfrm>
              <a:prstGeom prst="line">
                <a:avLst/>
              </a:prstGeom>
              <a:ln w="38100" cap="flat" cmpd="sng">
                <a:solidFill>
                  <a:srgbClr val="660066"/>
                </a:solidFill>
                <a:prstDash val="solid"/>
                <a:round/>
                <a:headEnd type="none" w="med" len="med"/>
                <a:tailEnd type="triangle" w="lg" len="lg"/>
              </a:ln>
            </p:spPr>
          </p:sp>
        </p:grpSp>
        <p:sp>
          <p:nvSpPr>
            <p:cNvPr id="20494" name="Text Box 15"/>
            <p:cNvSpPr txBox="1"/>
            <p:nvPr/>
          </p:nvSpPr>
          <p:spPr>
            <a:xfrm>
              <a:off x="1488" y="0"/>
              <a:ext cx="2945" cy="523"/>
            </a:xfrm>
            <a:prstGeom prst="rect">
              <a:avLst/>
            </a:prstGeom>
            <a:noFill/>
            <a:ln w="9525" cap="flat" cmpd="sng">
              <a:solidFill>
                <a:srgbClr val="0000FF"/>
              </a:solidFill>
              <a:prstDash val="solid"/>
              <a:miter/>
              <a:headEnd type="none" w="med" len="med"/>
              <a:tailEnd type="none" w="med" len="med"/>
            </a:ln>
          </p:spPr>
          <p:txBody>
            <a:bodyPr anchor="t" anchorCtr="0">
              <a:spAutoFit/>
            </a:bodyPr>
            <a:p>
              <a:pPr eaLnBrk="0" hangingPunct="0">
                <a:spcBef>
                  <a:spcPct val="35000"/>
                </a:spcBef>
              </a:pPr>
              <a:r>
                <a:rPr lang="zh-CN" altLang="en-US" sz="1600" b="1" dirty="0">
                  <a:solidFill>
                    <a:schemeClr val="tx2"/>
                  </a:solidFill>
                  <a:latin typeface="宋体" panose="02010600030101010101" pitchFamily="2" charset="-122"/>
                  <a:ea typeface="宋体" panose="02010600030101010101" pitchFamily="2" charset="-122"/>
                </a:rPr>
                <a:t>根据“人机物法环”确定对象，划分作业活动，</a:t>
              </a:r>
              <a:r>
                <a:rPr lang="zh-CN" altLang="en-US" sz="1600" b="1" dirty="0">
                  <a:latin typeface="Arial" panose="020B0604020202020204" pitchFamily="34" charset="0"/>
                  <a:ea typeface="宋体" panose="02010600030101010101" pitchFamily="2" charset="-122"/>
                </a:rPr>
                <a:t>编制业务活动表，其内容包括厂房、设备、人员和程序；并收集有关信息</a:t>
              </a:r>
              <a:endParaRPr lang="zh-CN" altLang="en-US" sz="1600" b="1" dirty="0">
                <a:solidFill>
                  <a:schemeClr val="tx2"/>
                </a:solidFill>
                <a:latin typeface="宋体" panose="02010600030101010101" pitchFamily="2" charset="-122"/>
                <a:ea typeface="宋体" panose="02010600030101010101" pitchFamily="2" charset="-122"/>
              </a:endParaRPr>
            </a:p>
          </p:txBody>
        </p:sp>
        <p:sp>
          <p:nvSpPr>
            <p:cNvPr id="20495" name="Text Box 16"/>
            <p:cNvSpPr txBox="1"/>
            <p:nvPr/>
          </p:nvSpPr>
          <p:spPr>
            <a:xfrm>
              <a:off x="1488" y="576"/>
              <a:ext cx="2955" cy="218"/>
            </a:xfrm>
            <a:prstGeom prst="rect">
              <a:avLst/>
            </a:prstGeom>
            <a:noFill/>
            <a:ln w="9525" cap="flat" cmpd="sng">
              <a:solidFill>
                <a:srgbClr val="0000FF"/>
              </a:solidFill>
              <a:prstDash val="solid"/>
              <a:miter/>
              <a:headEnd type="none" w="med" len="med"/>
              <a:tailEnd type="none" w="med" len="med"/>
            </a:ln>
          </p:spPr>
          <p:txBody>
            <a:bodyPr anchor="t" anchorCtr="0">
              <a:spAutoFit/>
            </a:bodyPr>
            <a:p>
              <a:pPr>
                <a:spcBef>
                  <a:spcPct val="50000"/>
                </a:spcBef>
              </a:pPr>
              <a:r>
                <a:rPr lang="zh-CN" altLang="en-US" sz="1600" b="1" dirty="0">
                  <a:latin typeface="宋体" panose="02010600030101010101" pitchFamily="2" charset="-122"/>
                  <a:ea typeface="宋体" panose="02010600030101010101" pitchFamily="2" charset="-122"/>
                </a:rPr>
                <a:t>辨识、查找与各项业务活动有关的主要危害 </a:t>
              </a:r>
              <a:endParaRPr lang="zh-CN" altLang="en-US" sz="1600" b="1" dirty="0">
                <a:latin typeface="宋体" panose="02010600030101010101" pitchFamily="2" charset="-122"/>
                <a:ea typeface="宋体" panose="02010600030101010101" pitchFamily="2" charset="-122"/>
              </a:endParaRPr>
            </a:p>
          </p:txBody>
        </p:sp>
        <p:sp>
          <p:nvSpPr>
            <p:cNvPr id="20496" name="Text Box 17"/>
            <p:cNvSpPr txBox="1"/>
            <p:nvPr/>
          </p:nvSpPr>
          <p:spPr>
            <a:xfrm>
              <a:off x="1488" y="1008"/>
              <a:ext cx="2972" cy="372"/>
            </a:xfrm>
            <a:prstGeom prst="rect">
              <a:avLst/>
            </a:prstGeom>
            <a:noFill/>
            <a:ln w="9525" cap="flat" cmpd="sng">
              <a:solidFill>
                <a:srgbClr val="0000FF"/>
              </a:solidFill>
              <a:prstDash val="solid"/>
              <a:miter/>
              <a:headEnd type="none" w="med" len="med"/>
              <a:tailEnd type="none" w="med" len="med"/>
            </a:ln>
          </p:spPr>
          <p:txBody>
            <a:bodyPr anchor="t" anchorCtr="0">
              <a:spAutoFit/>
            </a:bodyPr>
            <a:p>
              <a:pPr>
                <a:spcBef>
                  <a:spcPct val="50000"/>
                </a:spcBef>
              </a:pPr>
              <a:r>
                <a:rPr lang="zh-CN" altLang="en-US" sz="1600" b="1" dirty="0">
                  <a:latin typeface="宋体" panose="02010600030101010101" pitchFamily="2" charset="-122"/>
                  <a:ea typeface="宋体" panose="02010600030101010101" pitchFamily="2" charset="-122"/>
                </a:rPr>
                <a:t>在假定现有的或计划的控制措施适当的情况下，对与各项危害有关的风险的程度做出主观评价</a:t>
              </a:r>
              <a:endParaRPr lang="zh-CN" altLang="en-US" sz="1600" b="1" dirty="0">
                <a:latin typeface="宋体" panose="02010600030101010101" pitchFamily="2" charset="-122"/>
                <a:ea typeface="宋体" panose="02010600030101010101" pitchFamily="2" charset="-122"/>
              </a:endParaRPr>
            </a:p>
          </p:txBody>
        </p:sp>
        <p:sp>
          <p:nvSpPr>
            <p:cNvPr id="20497" name="Text Box 18"/>
            <p:cNvSpPr txBox="1"/>
            <p:nvPr/>
          </p:nvSpPr>
          <p:spPr>
            <a:xfrm>
              <a:off x="1488" y="1536"/>
              <a:ext cx="2972" cy="372"/>
            </a:xfrm>
            <a:prstGeom prst="rect">
              <a:avLst/>
            </a:prstGeom>
            <a:noFill/>
            <a:ln w="9525" cap="flat" cmpd="sng">
              <a:solidFill>
                <a:srgbClr val="0000FF"/>
              </a:solidFill>
              <a:prstDash val="solid"/>
              <a:miter/>
              <a:headEnd type="none" w="med" len="med"/>
              <a:tailEnd type="none" w="med" len="med"/>
            </a:ln>
          </p:spPr>
          <p:txBody>
            <a:bodyPr anchor="t" anchorCtr="0">
              <a:spAutoFit/>
            </a:bodyPr>
            <a:p>
              <a:pPr>
                <a:spcBef>
                  <a:spcPct val="50000"/>
                </a:spcBef>
              </a:pPr>
              <a:r>
                <a:rPr lang="zh-CN" altLang="en-US" sz="1600" b="1" dirty="0">
                  <a:latin typeface="宋体" panose="02010600030101010101" pitchFamily="2" charset="-122"/>
                  <a:ea typeface="宋体" panose="02010600030101010101" pitchFamily="2" charset="-122"/>
                </a:rPr>
                <a:t>判断现有的或计划的预防措施是否足以把风险控制在可承受的水平，给出风险的分级 </a:t>
              </a:r>
              <a:endParaRPr lang="zh-CN" altLang="en-US" sz="1600" b="1" dirty="0">
                <a:latin typeface="宋体" panose="02010600030101010101" pitchFamily="2" charset="-122"/>
                <a:ea typeface="宋体" panose="02010600030101010101" pitchFamily="2" charset="-122"/>
              </a:endParaRPr>
            </a:p>
          </p:txBody>
        </p:sp>
        <p:sp>
          <p:nvSpPr>
            <p:cNvPr id="20498" name="Text Box 19"/>
            <p:cNvSpPr txBox="1"/>
            <p:nvPr/>
          </p:nvSpPr>
          <p:spPr>
            <a:xfrm>
              <a:off x="1488" y="2016"/>
              <a:ext cx="2972" cy="372"/>
            </a:xfrm>
            <a:prstGeom prst="rect">
              <a:avLst/>
            </a:prstGeom>
            <a:noFill/>
            <a:ln w="9525" cap="flat" cmpd="sng">
              <a:solidFill>
                <a:srgbClr val="0000FF"/>
              </a:solidFill>
              <a:prstDash val="solid"/>
              <a:miter/>
              <a:headEnd type="none" w="med" len="med"/>
              <a:tailEnd type="none" w="med" len="med"/>
            </a:ln>
          </p:spPr>
          <p:txBody>
            <a:bodyPr anchor="t" anchorCtr="0">
              <a:spAutoFit/>
            </a:bodyPr>
            <a:p>
              <a:pPr>
                <a:spcBef>
                  <a:spcPct val="50000"/>
                </a:spcBef>
              </a:pPr>
              <a:r>
                <a:rPr lang="zh-CN" altLang="en-US" sz="1600" b="1" dirty="0">
                  <a:latin typeface="宋体" panose="02010600030101010101" pitchFamily="2" charset="-122"/>
                  <a:ea typeface="宋体" panose="02010600030101010101" pitchFamily="2" charset="-122"/>
                </a:rPr>
                <a:t>编制计划以控制评价中发现的、需要重视的任何风险，尤其是不可承受的风险</a:t>
              </a:r>
              <a:r>
                <a:rPr lang="zh-CN" altLang="en-US" sz="1600" dirty="0">
                  <a:latin typeface="宋体" panose="02010600030101010101" pitchFamily="2" charset="-122"/>
                  <a:ea typeface="宋体" panose="02010600030101010101" pitchFamily="2" charset="-122"/>
                </a:rPr>
                <a:t> </a:t>
              </a:r>
              <a:endParaRPr lang="zh-CN" altLang="en-US" sz="1600" dirty="0">
                <a:latin typeface="宋体" panose="02010600030101010101" pitchFamily="2" charset="-122"/>
                <a:ea typeface="宋体" panose="02010600030101010101" pitchFamily="2" charset="-122"/>
              </a:endParaRPr>
            </a:p>
          </p:txBody>
        </p:sp>
        <p:sp>
          <p:nvSpPr>
            <p:cNvPr id="20499" name="Text Box 20"/>
            <p:cNvSpPr txBox="1"/>
            <p:nvPr/>
          </p:nvSpPr>
          <p:spPr>
            <a:xfrm>
              <a:off x="1488" y="2569"/>
              <a:ext cx="2972" cy="372"/>
            </a:xfrm>
            <a:prstGeom prst="rect">
              <a:avLst/>
            </a:prstGeom>
            <a:noFill/>
            <a:ln w="9525" cap="flat" cmpd="sng">
              <a:solidFill>
                <a:srgbClr val="0000FF"/>
              </a:solidFill>
              <a:prstDash val="solid"/>
              <a:miter/>
              <a:headEnd type="none" w="med" len="med"/>
              <a:tailEnd type="none" w="med" len="med"/>
            </a:ln>
          </p:spPr>
          <p:txBody>
            <a:bodyPr anchor="t" anchorCtr="0">
              <a:spAutoFit/>
            </a:bodyPr>
            <a:p>
              <a:pPr>
                <a:spcBef>
                  <a:spcPct val="50000"/>
                </a:spcBef>
              </a:pPr>
              <a:r>
                <a:rPr lang="zh-CN" altLang="en-US" sz="1600" b="1" dirty="0">
                  <a:latin typeface="宋体" panose="02010600030101010101" pitchFamily="2" charset="-122"/>
                  <a:ea typeface="宋体" panose="02010600030101010101" pitchFamily="2" charset="-122"/>
                </a:rPr>
                <a:t>对已修正的控制措施，重新评价风险，并检查风险是否可承受</a:t>
              </a:r>
              <a:r>
                <a:rPr lang="zh-CN" altLang="en-US" sz="1600" dirty="0">
                  <a:latin typeface="宋体" panose="02010600030101010101" pitchFamily="2" charset="-122"/>
                  <a:ea typeface="宋体" panose="02010600030101010101" pitchFamily="2" charset="-122"/>
                </a:rPr>
                <a:t> </a:t>
              </a:r>
              <a:endParaRPr lang="zh-CN" altLang="en-US" sz="1600" dirty="0">
                <a:latin typeface="宋体" panose="02010600030101010101" pitchFamily="2" charset="-122"/>
                <a:ea typeface="宋体" panose="02010600030101010101" pitchFamily="2" charset="-122"/>
              </a:endParaRPr>
            </a:p>
          </p:txBody>
        </p:sp>
      </p:grpSp>
      <p:sp>
        <p:nvSpPr>
          <p:cNvPr id="20500" name="WordArt 21" descr="白色大理石"/>
          <p:cNvSpPr/>
          <p:nvPr/>
        </p:nvSpPr>
        <p:spPr>
          <a:xfrm>
            <a:off x="323850" y="188913"/>
            <a:ext cx="5610225" cy="457200"/>
          </a:xfrm>
          <a:prstGeom prst="rect">
            <a:avLst/>
          </a:prstGeom>
        </p:spPr>
        <p:txBody>
          <a:bodyPr wrap="none" fromWordArt="1">
            <a:prstTxWarp prst="textPlain">
              <a:avLst>
                <a:gd name="adj" fmla="val 50000"/>
              </a:avLst>
            </a:prstTxWarp>
            <a:normAutofit/>
            <a:scene3d>
              <a:camera prst="legacyObliqueRight">
                <a:rot lat="0" lon="0" rev="0"/>
              </a:camera>
              <a:lightRig rig="legacyFlat3" dir="r"/>
            </a:scene3d>
            <a:sp3d extrusionH="100000" prstMaterial="legacyMatte">
              <a:extrusionClr>
                <a:srgbClr val="663300"/>
              </a:extrusionClr>
            </a:sp3d>
          </a:bodyPr>
          <a:p>
            <a:pPr algn="ctr"/>
            <a:r>
              <a:rPr lang="zh-CN" altLang="en-US" sz="3600" b="1">
                <a:blipFill rotWithShape="0">
                  <a:blip r:embed="rId1"/>
                </a:blipFill>
                <a:latin typeface="宋体" panose="02010600030101010101" pitchFamily="2" charset="-122"/>
                <a:ea typeface="宋体" panose="02010600030101010101" pitchFamily="2" charset="-122"/>
              </a:rPr>
              <a:t>危害辩识工作的基本程序</a:t>
            </a:r>
            <a:endParaRPr lang="zh-CN" altLang="en-US" sz="3600" b="1">
              <a:blipFill rotWithShape="0">
                <a:blip r:embed="rId1"/>
              </a:blipFill>
              <a:latin typeface="宋体" panose="02010600030101010101" pitchFamily="2" charset="-122"/>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矩形 29"/>
          <p:cNvSpPr/>
          <p:nvPr/>
        </p:nvSpPr>
        <p:spPr>
          <a:xfrm>
            <a:off x="395288" y="203200"/>
            <a:ext cx="2500312" cy="349250"/>
          </a:xfrm>
          <a:prstGeom prst="rect">
            <a:avLst/>
          </a:prstGeom>
          <a:noFill/>
          <a:ln w="9525">
            <a:noFill/>
          </a:ln>
        </p:spPr>
        <p:txBody>
          <a:bodyPr lIns="59911" tIns="29956" rIns="59911" bIns="29956" anchor="t" anchorCtr="0"/>
          <a:p>
            <a:pPr marL="342900" indent="-342900"/>
            <a:r>
              <a:rPr lang="zh-CN" altLang="en-US" sz="2600" b="1" dirty="0">
                <a:solidFill>
                  <a:schemeClr val="accent2"/>
                </a:solidFill>
                <a:latin typeface="黑体" panose="02010609060101010101" pitchFamily="2" charset="-122"/>
                <a:ea typeface="黑体" panose="02010609060101010101" pitchFamily="2" charset="-122"/>
              </a:rPr>
              <a:t>危险源的分类</a:t>
            </a:r>
            <a:endParaRPr lang="zh-CN" altLang="en-US" sz="2600" b="1" dirty="0">
              <a:solidFill>
                <a:schemeClr val="accent2"/>
              </a:solidFill>
              <a:latin typeface="黑体" panose="02010609060101010101" pitchFamily="2" charset="-122"/>
              <a:ea typeface="黑体" panose="02010609060101010101" pitchFamily="2" charset="-122"/>
            </a:endParaRPr>
          </a:p>
        </p:txBody>
      </p:sp>
      <p:sp>
        <p:nvSpPr>
          <p:cNvPr id="21506" name="Text Box 3"/>
          <p:cNvSpPr txBox="1"/>
          <p:nvPr/>
        </p:nvSpPr>
        <p:spPr>
          <a:xfrm>
            <a:off x="357188" y="1000125"/>
            <a:ext cx="615950" cy="4856163"/>
          </a:xfrm>
          <a:prstGeom prst="rect">
            <a:avLst/>
          </a:prstGeom>
          <a:solidFill>
            <a:srgbClr val="57C857"/>
          </a:solidFill>
          <a:ln w="9525">
            <a:noFill/>
          </a:ln>
        </p:spPr>
        <p:txBody>
          <a:bodyPr vert="eaVert" wrap="none" anchor="t" anchorCtr="0">
            <a:spAutoFit/>
          </a:bodyPr>
          <a:p>
            <a:pPr algn="ctr">
              <a:spcBef>
                <a:spcPct val="0"/>
              </a:spcBef>
            </a:pPr>
            <a:r>
              <a:rPr lang="en-US" altLang="zh-CN" sz="2800" b="1" dirty="0">
                <a:solidFill>
                  <a:srgbClr val="CCFFFF"/>
                </a:solidFill>
                <a:latin typeface="Arial" panose="020B0604020202020204" pitchFamily="34" charset="0"/>
                <a:ea typeface="宋体" panose="02010600030101010101" pitchFamily="2" charset="-122"/>
              </a:rPr>
              <a:t>2)</a:t>
            </a:r>
            <a:r>
              <a:rPr lang="zh-CN" altLang="en-US" sz="2800" b="1" dirty="0">
                <a:solidFill>
                  <a:srgbClr val="CCFFFF"/>
                </a:solidFill>
                <a:latin typeface="Arial" panose="020B0604020202020204" pitchFamily="34" charset="0"/>
                <a:ea typeface="宋体" panose="02010600030101010101" pitchFamily="2" charset="-122"/>
              </a:rPr>
              <a:t>危险源的分类</a:t>
            </a:r>
            <a:r>
              <a:rPr lang="en-US" altLang="zh-CN" sz="2800" b="1" dirty="0">
                <a:solidFill>
                  <a:srgbClr val="CCFFFF"/>
                </a:solidFill>
                <a:latin typeface="Arial" panose="020B0604020202020204" pitchFamily="34" charset="0"/>
                <a:ea typeface="宋体" panose="02010600030101010101" pitchFamily="2" charset="-122"/>
              </a:rPr>
              <a:t>---</a:t>
            </a:r>
            <a:r>
              <a:rPr lang="zh-CN" altLang="en-US" sz="2800" b="1" dirty="0">
                <a:solidFill>
                  <a:srgbClr val="000066"/>
                </a:solidFill>
                <a:latin typeface="Arial" panose="020B0604020202020204" pitchFamily="34" charset="0"/>
                <a:ea typeface="宋体" panose="02010600030101010101" pitchFamily="2" charset="-122"/>
              </a:rPr>
              <a:t>按事故类别</a:t>
            </a:r>
            <a:endParaRPr lang="zh-CN" altLang="en-US" sz="2800" u="sng" dirty="0">
              <a:solidFill>
                <a:schemeClr val="bg1"/>
              </a:solidFill>
              <a:latin typeface="Arial" panose="020B0604020202020204" pitchFamily="34" charset="0"/>
              <a:ea typeface="宋体" panose="02010600030101010101" pitchFamily="2" charset="-122"/>
            </a:endParaRPr>
          </a:p>
        </p:txBody>
      </p:sp>
      <p:sp>
        <p:nvSpPr>
          <p:cNvPr id="21507" name="Line 4"/>
          <p:cNvSpPr/>
          <p:nvPr/>
        </p:nvSpPr>
        <p:spPr>
          <a:xfrm>
            <a:off x="1066800" y="3429000"/>
            <a:ext cx="381000" cy="0"/>
          </a:xfrm>
          <a:prstGeom prst="line">
            <a:avLst/>
          </a:prstGeom>
          <a:ln w="19050" cap="flat" cmpd="sng">
            <a:solidFill>
              <a:schemeClr val="tx1"/>
            </a:solidFill>
            <a:prstDash val="solid"/>
            <a:round/>
            <a:headEnd type="none" w="med" len="med"/>
            <a:tailEnd type="none" w="med" len="med"/>
          </a:ln>
        </p:spPr>
      </p:sp>
      <p:sp>
        <p:nvSpPr>
          <p:cNvPr id="37" name="Text Box 30"/>
          <p:cNvSpPr txBox="1">
            <a:spLocks noChangeArrowheads="1"/>
          </p:cNvSpPr>
          <p:nvPr/>
        </p:nvSpPr>
        <p:spPr bwMode="auto">
          <a:xfrm>
            <a:off x="1785938" y="5929313"/>
            <a:ext cx="6403975" cy="466725"/>
          </a:xfrm>
          <a:prstGeom prst="rect">
            <a:avLst/>
          </a:prstGeom>
          <a:solidFill>
            <a:srgbClr val="8AFF8A"/>
          </a:solidFill>
          <a:ln w="9525" cmpd="sng">
            <a:solidFill>
              <a:srgbClr val="000066"/>
            </a:solidFill>
            <a:miter lim="800000"/>
          </a:ln>
        </p:spPr>
        <p:txBody>
          <a:bodyPr>
            <a:spAutoFit/>
          </a:bodyPr>
          <a:lstStyle/>
          <a:p>
            <a:pPr marR="0" algn="ctr" defTabSz="914400">
              <a:spcBef>
                <a:spcPct val="0"/>
              </a:spcBef>
              <a:buClrTx/>
              <a:buSzTx/>
              <a:buFont typeface="Arial" panose="020B0604020202020204" pitchFamily="34" charset="0"/>
              <a:buNone/>
              <a:defRPr/>
            </a:pPr>
            <a:r>
              <a:rPr kumimoji="0" lang="zh-CN" altLang="en-US" sz="1800" b="1" kern="1200" cap="none" spc="0" normalizeH="0" baseline="0" noProof="0">
                <a:solidFill>
                  <a:srgbClr val="993366"/>
                </a:solidFill>
                <a:latin typeface="宋体" panose="02010600030101010101" pitchFamily="2" charset="-122"/>
                <a:ea typeface="宋体" panose="02010600030101010101" pitchFamily="2" charset="-122"/>
                <a:cs typeface="+mn-cs"/>
              </a:rPr>
              <a:t>国家标准</a:t>
            </a:r>
            <a:r>
              <a:rPr kumimoji="0" lang="en-US" sz="1800" b="1" kern="1200" cap="none" spc="0" normalizeH="0" baseline="0" noProof="0">
                <a:solidFill>
                  <a:srgbClr val="993366"/>
                </a:solidFill>
                <a:latin typeface="宋体" panose="02010600030101010101" pitchFamily="2" charset="-122"/>
                <a:ea typeface="宋体" panose="02010600030101010101" pitchFamily="2" charset="-122"/>
                <a:cs typeface="+mn-cs"/>
              </a:rPr>
              <a:t>GB6441-86《</a:t>
            </a:r>
            <a:r>
              <a:rPr kumimoji="0" lang="zh-CN" altLang="en-US" sz="1800" b="1" kern="1200" cap="none" spc="0" normalizeH="0" baseline="0" noProof="0">
                <a:solidFill>
                  <a:srgbClr val="993366"/>
                </a:solidFill>
                <a:latin typeface="宋体" panose="02010600030101010101" pitchFamily="2" charset="-122"/>
                <a:ea typeface="宋体" panose="02010600030101010101" pitchFamily="2" charset="-122"/>
                <a:cs typeface="+mn-cs"/>
              </a:rPr>
              <a:t>企业职工伤亡事故分类</a:t>
            </a:r>
            <a:r>
              <a:rPr kumimoji="0" lang="en-US" sz="1800" b="1" kern="1200" cap="none" spc="0" normalizeH="0" baseline="0" noProof="0">
                <a:solidFill>
                  <a:srgbClr val="993366"/>
                </a:solidFill>
                <a:latin typeface="宋体" panose="02010600030101010101" pitchFamily="2" charset="-122"/>
                <a:ea typeface="宋体" panose="02010600030101010101" pitchFamily="2" charset="-122"/>
                <a:cs typeface="+mn-cs"/>
              </a:rPr>
              <a:t>》</a:t>
            </a:r>
            <a:r>
              <a:rPr kumimoji="0" lang="en-US" sz="1800" b="1" i="1" kern="1200" cap="none" spc="0" normalizeH="0" baseline="0" noProof="0">
                <a:solidFill>
                  <a:srgbClr val="993366"/>
                </a:solidFill>
                <a:effectLst>
                  <a:outerShdw blurRad="38100" dist="38100" dir="2700000" algn="tl">
                    <a:srgbClr val="000000"/>
                  </a:outerShdw>
                </a:effectLst>
                <a:latin typeface="宋体" panose="02010600030101010101" pitchFamily="2" charset="-122"/>
                <a:ea typeface="宋体" panose="02010600030101010101" pitchFamily="2" charset="-122"/>
                <a:cs typeface="+mn-cs"/>
              </a:rPr>
              <a:t> </a:t>
            </a:r>
            <a:endParaRPr kumimoji="0" lang="en-US" sz="1800" b="1" i="1" kern="1200" cap="none" spc="0" normalizeH="0" baseline="0" noProof="0">
              <a:solidFill>
                <a:srgbClr val="993366"/>
              </a:solidFill>
              <a:effectLst>
                <a:outerShdw blurRad="38100" dist="38100" dir="2700000" algn="tl">
                  <a:srgbClr val="000000"/>
                </a:outerShdw>
              </a:effectLst>
              <a:latin typeface="宋体" panose="02010600030101010101" pitchFamily="2" charset="-122"/>
              <a:ea typeface="宋体" panose="02010600030101010101" pitchFamily="2" charset="-122"/>
              <a:cs typeface="+mn-cs"/>
            </a:endParaRPr>
          </a:p>
        </p:txBody>
      </p:sp>
      <p:pic>
        <p:nvPicPr>
          <p:cNvPr id="21509" name="Picture 41"/>
          <p:cNvPicPr>
            <a:picLocks noChangeAspect="1"/>
          </p:cNvPicPr>
          <p:nvPr/>
        </p:nvPicPr>
        <p:blipFill>
          <a:blip r:embed="rId1"/>
          <a:stretch>
            <a:fillRect/>
          </a:stretch>
        </p:blipFill>
        <p:spPr>
          <a:xfrm>
            <a:off x="266700" y="1038225"/>
            <a:ext cx="8610600" cy="548640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7571" name="Rectangle 3"/>
          <p:cNvSpPr>
            <a:spLocks noGrp="1" noChangeArrowheads="1"/>
          </p:cNvSpPr>
          <p:nvPr>
            <p:ph idx="1"/>
          </p:nvPr>
        </p:nvSpPr>
        <p:spPr bwMode="auto">
          <a:ln>
            <a:noFill/>
            <a:miter lim="800000"/>
          </a:ln>
        </p:spPr>
        <p:txBody>
          <a:bodyPr vert="horz" wrap="square" lIns="91440" tIns="45720" rIns="91440" bIns="45720" numCol="1" anchor="t" anchorCtr="0" compatLnSpc="1"/>
          <a:lstStyle/>
          <a:p>
            <a:pPr marL="342900" marR="0" lvl="0" indent="-342900" algn="l" defTabSz="914400" rtl="0" eaLnBrk="1" fontAlgn="base" latinLnBrk="0" hangingPunct="1">
              <a:lnSpc>
                <a:spcPct val="80000"/>
              </a:lnSpc>
              <a:spcBef>
                <a:spcPct val="50000"/>
              </a:spcBef>
              <a:spcAft>
                <a:spcPct val="0"/>
              </a:spcAft>
              <a:buClrTx/>
              <a:buSzTx/>
              <a:buFont typeface="Wingdings" panose="05000000000000000000" pitchFamily="2" charset="2"/>
              <a:buNone/>
              <a:defRPr/>
            </a:pPr>
            <a:r>
              <a:rPr kumimoji="1" lang="en-US" altLang="zh-CN" sz="2400" b="1" i="0" u="none" strike="noStrike" kern="0" cap="none" spc="0" normalizeH="0" baseline="0" noProof="0" dirty="0" smtClean="0">
                <a:ln>
                  <a:noFill/>
                </a:ln>
                <a:solidFill>
                  <a:srgbClr val="CC3300"/>
                </a:solidFill>
                <a:effectLst/>
                <a:uLnTx/>
                <a:uFillTx/>
                <a:latin typeface="+mn-lt"/>
                <a:ea typeface="+mn-ea"/>
                <a:cs typeface="+mn-cs"/>
              </a:rPr>
              <a:t>2</a:t>
            </a:r>
            <a:r>
              <a:rPr kumimoji="1" lang="zh-CN" altLang="en-US" sz="2400" b="1" i="0" u="none" strike="noStrike" kern="0" cap="none" spc="0" normalizeH="0" baseline="0" noProof="0" dirty="0" smtClean="0">
                <a:ln>
                  <a:noFill/>
                </a:ln>
                <a:solidFill>
                  <a:srgbClr val="CC3300"/>
                </a:solidFill>
                <a:effectLst/>
                <a:uLnTx/>
                <a:uFillTx/>
                <a:latin typeface="+mn-lt"/>
                <a:ea typeface="+mn-ea"/>
                <a:cs typeface="+mn-cs"/>
              </a:rPr>
              <a:t>）危害辨识、风险评价活动</a:t>
            </a:r>
            <a:endParaRPr kumimoji="1" lang="zh-CN" altLang="en-US" sz="2400" b="1" i="0" u="none" strike="noStrike" kern="0" cap="none" spc="0" normalizeH="0" baseline="0" noProof="0" dirty="0" smtClean="0">
              <a:ln>
                <a:noFill/>
              </a:ln>
              <a:solidFill>
                <a:srgbClr val="CC3300"/>
              </a:solidFill>
              <a:effectLst/>
              <a:uLnTx/>
              <a:uFillTx/>
              <a:latin typeface="+mn-lt"/>
              <a:ea typeface="+mn-ea"/>
              <a:cs typeface="+mn-cs"/>
            </a:endParaRPr>
          </a:p>
          <a:p>
            <a:pPr marL="342900" marR="0" lvl="0" indent="-342900" algn="l" defTabSz="914400" rtl="0" eaLnBrk="1" fontAlgn="base" latinLnBrk="0" hangingPunct="1">
              <a:lnSpc>
                <a:spcPct val="80000"/>
              </a:lnSpc>
              <a:spcBef>
                <a:spcPct val="50000"/>
              </a:spcBef>
              <a:spcAft>
                <a:spcPct val="0"/>
              </a:spcAft>
              <a:buClrTx/>
              <a:buSzTx/>
              <a:buFont typeface="Wingdings" panose="05000000000000000000" pitchFamily="2" charset="2"/>
              <a:buNone/>
              <a:defRPr/>
            </a:pPr>
            <a:r>
              <a:rPr kumimoji="1" lang="zh-CN" altLang="en-US" sz="2400" b="1" i="0" u="none" strike="noStrike" kern="0" cap="none" spc="0" normalizeH="0" baseline="0" noProof="0" dirty="0" smtClean="0">
                <a:ln>
                  <a:noFill/>
                </a:ln>
                <a:solidFill>
                  <a:srgbClr val="CC3300"/>
                </a:solidFill>
                <a:effectLst/>
                <a:uLnTx/>
                <a:uFillTx/>
                <a:latin typeface="+mn-lt"/>
                <a:ea typeface="+mn-ea"/>
                <a:cs typeface="+mn-cs"/>
              </a:rPr>
              <a:t>时应考虑的内容</a:t>
            </a:r>
            <a:endParaRPr kumimoji="1" lang="zh-CN" altLang="en-US" sz="2400" b="1" i="0" u="none" strike="noStrike" kern="0" cap="none" spc="0" normalizeH="0" baseline="0" noProof="0" dirty="0" smtClean="0">
              <a:ln>
                <a:noFill/>
              </a:ln>
              <a:solidFill>
                <a:srgbClr val="CC3300"/>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None/>
              <a:defRPr/>
            </a:pPr>
            <a:r>
              <a:rPr kumimoji="1" lang="zh-CN" alt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设备名称、容积、温度、压力及设备性能；</a:t>
            </a:r>
            <a:endParaRPr kumimoji="1" lang="zh-CN" alt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None/>
              <a:defRPr/>
            </a:pPr>
            <a:r>
              <a:rPr kumimoji="1" lang="zh-CN" alt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岗位日常维护范围；</a:t>
            </a:r>
            <a:endParaRPr kumimoji="1" lang="zh-CN" alt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None/>
              <a:defRPr/>
            </a:pPr>
            <a:r>
              <a:rPr kumimoji="1" lang="zh-CN" alt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事故类别、风险等级、对友邻危害及措施；</a:t>
            </a:r>
            <a:endParaRPr kumimoji="1" lang="zh-CN" alt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None/>
              <a:defRPr/>
            </a:pPr>
            <a:r>
              <a:rPr kumimoji="1" lang="zh-CN" alt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正常操作过程中的风险，操作失误存在的风险，</a:t>
            </a:r>
            <a:endParaRPr kumimoji="1" lang="en-US" altLang="zh-CN"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None/>
              <a:defRPr/>
            </a:pPr>
            <a:r>
              <a:rPr kumimoji="1" lang="zh-CN" alt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生产工具、附件存在的缺陷；</a:t>
            </a:r>
            <a:endParaRPr kumimoji="1" lang="zh-CN" alt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None/>
              <a:defRPr/>
            </a:pPr>
            <a:r>
              <a:rPr kumimoji="1" lang="zh-CN" alt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人的不安全行为；</a:t>
            </a:r>
            <a:endParaRPr kumimoji="1" lang="zh-CN" alt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None/>
              <a:defRPr/>
            </a:pPr>
            <a:r>
              <a:rPr kumimoji="1" lang="zh-CN" alt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工艺、设备的固有缺陷；</a:t>
            </a:r>
            <a:endParaRPr kumimoji="1" lang="zh-CN" alt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None/>
              <a:defRPr/>
            </a:pPr>
            <a:r>
              <a:rPr kumimoji="1" lang="zh-CN" alt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工艺布局是否合理；</a:t>
            </a:r>
            <a:endParaRPr kumimoji="1" lang="zh-CN" alt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defRPr/>
            </a:pPr>
            <a:endParaRPr kumimoji="0" lang="en-US" altLang="zh-CN" sz="1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810" y="1714500"/>
            <a:ext cx="5926455" cy="194246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337945"/>
          </a:xfrm>
          <a:prstGeom prst="rect">
            <a:avLst/>
          </a:prstGeom>
          <a:noFill/>
        </p:spPr>
        <p:txBody>
          <a:bodyPr wrap="square" rtlCol="0" anchor="t">
            <a:spAutoFit/>
          </a:bodyPr>
          <a:lstStyle/>
          <a:p>
            <a:pPr>
              <a:lnSpc>
                <a:spcPct val="150000"/>
              </a:lnSpc>
            </a:pPr>
            <a:r>
              <a:rPr lang="en-US" altLang="zh-CN" sz="24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101" y="62087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8595" name="Rectangle 3"/>
          <p:cNvSpPr>
            <a:spLocks noGrp="1" noChangeArrowheads="1"/>
          </p:cNvSpPr>
          <p:nvPr>
            <p:ph idx="1"/>
          </p:nvPr>
        </p:nvSpPr>
        <p:spPr bwMode="auto">
          <a:ln>
            <a:noFill/>
            <a:miter lim="800000"/>
          </a:ln>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ct val="20000"/>
              </a:spcBef>
              <a:spcAft>
                <a:spcPct val="0"/>
              </a:spcAft>
              <a:buClrTx/>
              <a:buSzTx/>
              <a:buFontTx/>
              <a:buNone/>
              <a:defRPr/>
            </a:pPr>
            <a:r>
              <a:rPr kumimoji="1" lang="zh-CN" alt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工人接触风险的频度；</a:t>
            </a:r>
            <a:endParaRPr kumimoji="1" lang="zh-CN" alt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defRPr/>
            </a:pPr>
            <a:r>
              <a:rPr kumimoji="1" lang="zh-CN" alt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易燃、易爆、有毒物品使用有无安全措施；</a:t>
            </a:r>
            <a:endParaRPr kumimoji="1" lang="zh-CN" alt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defRPr/>
            </a:pPr>
            <a:r>
              <a:rPr kumimoji="1" lang="zh-CN" alt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有无安全防护设施，符合有关规范否；</a:t>
            </a:r>
            <a:endParaRPr kumimoji="1" lang="zh-CN" alt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defRPr/>
            </a:pPr>
            <a:r>
              <a:rPr kumimoji="1" lang="zh-CN" alt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安全通道是否符合规范；</a:t>
            </a:r>
            <a:endParaRPr kumimoji="1" lang="zh-CN" alt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defRPr/>
            </a:pPr>
            <a:r>
              <a:rPr kumimoji="1" lang="zh-CN" alt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安全操作规程有何缺陷；</a:t>
            </a:r>
            <a:endParaRPr kumimoji="1" lang="zh-CN" alt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defRPr/>
            </a:pPr>
            <a:r>
              <a:rPr kumimoji="1" lang="zh-CN" alt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风险场所有无安全标志；</a:t>
            </a:r>
            <a:endParaRPr kumimoji="1" lang="zh-CN" alt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defRPr/>
            </a:pPr>
            <a:r>
              <a:rPr kumimoji="1" lang="zh-CN" alt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故障处理措施；</a:t>
            </a:r>
            <a:endParaRPr kumimoji="1" lang="zh-CN" alt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defRPr/>
            </a:pPr>
            <a:r>
              <a:rPr kumimoji="1" lang="zh-CN" alt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事故处理应急方法；</a:t>
            </a:r>
            <a:endParaRPr kumimoji="1" lang="zh-CN" alt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defRPr/>
            </a:pPr>
            <a:r>
              <a:rPr kumimoji="1" lang="zh-CN" alt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过去事故状况。</a:t>
            </a:r>
            <a:endParaRPr kumimoji="1" lang="zh-CN" alt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defRPr/>
            </a:pPr>
            <a:endParaRPr kumimoji="0" lang="en-US" altLang="zh-CN" sz="2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4577" name="Group 2"/>
          <p:cNvGrpSpPr/>
          <p:nvPr/>
        </p:nvGrpSpPr>
        <p:grpSpPr>
          <a:xfrm>
            <a:off x="749300" y="1069975"/>
            <a:ext cx="2736850" cy="660400"/>
            <a:chOff x="721" y="1029"/>
            <a:chExt cx="2631" cy="635"/>
          </a:xfrm>
        </p:grpSpPr>
        <p:sp>
          <p:nvSpPr>
            <p:cNvPr id="285719" name="AutoShape 23"/>
            <p:cNvSpPr>
              <a:spLocks noChangeArrowheads="1"/>
            </p:cNvSpPr>
            <p:nvPr/>
          </p:nvSpPr>
          <p:spPr bwMode="gray">
            <a:xfrm>
              <a:off x="948" y="1119"/>
              <a:ext cx="2404" cy="453"/>
            </a:xfrm>
            <a:prstGeom prst="roundRect">
              <a:avLst>
                <a:gd name="adj" fmla="val 16667"/>
              </a:avLst>
            </a:prstGeom>
            <a:solidFill>
              <a:srgbClr val="FFCC99"/>
            </a:solidFill>
            <a:ln w="12700" algn="ctr">
              <a:solidFill>
                <a:schemeClr val="bg1"/>
              </a:solidFill>
              <a:round/>
            </a:ln>
            <a:effectLst>
              <a:outerShdw dist="99190" dir="2388334" algn="ctr" rotWithShape="0">
                <a:srgbClr val="333333">
                  <a:alpha val="50000"/>
                </a:srgbClr>
              </a:outerShdw>
            </a:effectLst>
          </p:spPr>
          <p:txBody>
            <a:bodyPr wrap="none" lIns="59911" tIns="29956" rIns="59911" bIns="29956" anchor="ctr"/>
            <a:lstStyle/>
            <a:p>
              <a:pPr marL="0" marR="0" lvl="0" indent="0" algn="ctr" defTabSz="598170" rtl="0" eaLnBrk="1" fontAlgn="base" latinLnBrk="0" hangingPunct="1">
                <a:lnSpc>
                  <a:spcPct val="100000"/>
                </a:lnSpc>
                <a:spcBef>
                  <a:spcPct val="0"/>
                </a:spcBef>
                <a:spcAft>
                  <a:spcPct val="0"/>
                </a:spcAft>
                <a:buClrTx/>
                <a:buSzTx/>
                <a:buFontTx/>
                <a:buNone/>
                <a:defRPr/>
              </a:pPr>
              <a:endParaRPr kumimoji="1" lang="zh-CN" altLang="zh-CN" sz="1600" b="0" i="0" u="none" strike="noStrike" kern="1200" cap="none" spc="0" normalizeH="0" baseline="-2500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85720" name="AutoShape 24"/>
            <p:cNvSpPr>
              <a:spLocks noChangeArrowheads="1"/>
            </p:cNvSpPr>
            <p:nvPr/>
          </p:nvSpPr>
          <p:spPr bwMode="gray">
            <a:xfrm>
              <a:off x="721" y="1029"/>
              <a:ext cx="635" cy="635"/>
            </a:xfrm>
            <a:prstGeom prst="diamond">
              <a:avLst/>
            </a:prstGeom>
            <a:solidFill>
              <a:srgbClr val="FFCC99"/>
            </a:solidFill>
            <a:ln w="25400" algn="ctr">
              <a:solidFill>
                <a:schemeClr val="bg1"/>
              </a:solidFill>
              <a:miter lim="800000"/>
            </a:ln>
            <a:effectLst>
              <a:outerShdw dist="63500" dir="2212194" algn="ctr" rotWithShape="0">
                <a:srgbClr val="333333">
                  <a:alpha val="50000"/>
                </a:srgbClr>
              </a:outerShdw>
            </a:effectLst>
          </p:spPr>
          <p:txBody>
            <a:bodyPr wrap="none" lIns="59911" tIns="29956" rIns="59911" bIns="29956" anchor="ctr"/>
            <a:lstStyle/>
            <a:p>
              <a:pPr marL="0" marR="0" lvl="0" indent="0" algn="ctr" defTabSz="598170" rtl="0" eaLnBrk="1" fontAlgn="base" latinLnBrk="0" hangingPunct="1">
                <a:lnSpc>
                  <a:spcPct val="100000"/>
                </a:lnSpc>
                <a:spcBef>
                  <a:spcPct val="0"/>
                </a:spcBef>
                <a:spcAft>
                  <a:spcPct val="0"/>
                </a:spcAft>
                <a:buClrTx/>
                <a:buSzTx/>
                <a:buFontTx/>
                <a:buNone/>
                <a:defRPr/>
              </a:pPr>
              <a:endParaRPr kumimoji="1" lang="zh-CN" altLang="zh-CN" sz="1600" b="0" i="0" u="none" strike="noStrike" kern="1200" cap="none" spc="0" normalizeH="0" baseline="-2500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4580" name="Text Box 25"/>
            <p:cNvSpPr txBox="1"/>
            <p:nvPr/>
          </p:nvSpPr>
          <p:spPr>
            <a:xfrm>
              <a:off x="1538" y="1029"/>
              <a:ext cx="1497" cy="519"/>
            </a:xfrm>
            <a:prstGeom prst="rect">
              <a:avLst/>
            </a:prstGeom>
            <a:noFill/>
            <a:ln w="9525">
              <a:noFill/>
            </a:ln>
          </p:spPr>
          <p:txBody>
            <a:bodyPr lIns="59911" tIns="29956" rIns="59911" bIns="29956" anchor="t" anchorCtr="0">
              <a:spAutoFit/>
            </a:bodyPr>
            <a:p>
              <a:pPr defTabSz="598805">
                <a:lnSpc>
                  <a:spcPct val="150000"/>
                </a:lnSpc>
              </a:pPr>
              <a:r>
                <a:rPr lang="zh-CN" altLang="en-US" sz="2100" b="1" dirty="0">
                  <a:latin typeface="Arial" panose="020B0604020202020204" pitchFamily="34" charset="0"/>
                  <a:ea typeface="黑体" panose="02010609060101010101" pitchFamily="2" charset="-122"/>
                </a:rPr>
                <a:t>操作程序</a:t>
              </a:r>
              <a:endParaRPr lang="zh-CN" altLang="en-US" sz="2100" b="1" dirty="0">
                <a:latin typeface="Arial" panose="020B0604020202020204" pitchFamily="34" charset="0"/>
                <a:ea typeface="黑体" panose="02010609060101010101" pitchFamily="2" charset="-122"/>
              </a:endParaRPr>
            </a:p>
          </p:txBody>
        </p:sp>
        <p:sp>
          <p:nvSpPr>
            <p:cNvPr id="24581" name="Text Box 26"/>
            <p:cNvSpPr txBox="1"/>
            <p:nvPr/>
          </p:nvSpPr>
          <p:spPr>
            <a:xfrm>
              <a:off x="902" y="1193"/>
              <a:ext cx="325" cy="308"/>
            </a:xfrm>
            <a:prstGeom prst="rect">
              <a:avLst/>
            </a:prstGeom>
            <a:solidFill>
              <a:srgbClr val="FFCC99"/>
            </a:solidFill>
            <a:ln w="9525">
              <a:noFill/>
            </a:ln>
          </p:spPr>
          <p:txBody>
            <a:bodyPr wrap="none" lIns="59911" tIns="29956" rIns="59911" bIns="29956" anchor="t" anchorCtr="0">
              <a:spAutoFit/>
            </a:bodyPr>
            <a:p>
              <a:pPr algn="ctr" defTabSz="598805" eaLnBrk="0" hangingPunct="0">
                <a:spcBef>
                  <a:spcPct val="0"/>
                </a:spcBef>
              </a:pPr>
              <a:r>
                <a:rPr lang="zh-CN" altLang="en-US" sz="1700" b="1" dirty="0">
                  <a:latin typeface="Arial" panose="020B0604020202020204" pitchFamily="34" charset="0"/>
                  <a:ea typeface="宋体" panose="02010600030101010101" pitchFamily="2" charset="-122"/>
                </a:rPr>
                <a:t>二</a:t>
              </a:r>
              <a:endParaRPr lang="zh-CN" altLang="en-US" sz="1700" b="1" dirty="0">
                <a:latin typeface="Arial" panose="020B0604020202020204" pitchFamily="34" charset="0"/>
                <a:ea typeface="宋体" panose="02010600030101010101" pitchFamily="2" charset="-122"/>
              </a:endParaRPr>
            </a:p>
          </p:txBody>
        </p:sp>
      </p:grpSp>
      <p:grpSp>
        <p:nvGrpSpPr>
          <p:cNvPr id="3" name="Group 7"/>
          <p:cNvGrpSpPr/>
          <p:nvPr/>
        </p:nvGrpSpPr>
        <p:grpSpPr>
          <a:xfrm>
            <a:off x="3587750" y="2211388"/>
            <a:ext cx="4483100" cy="708025"/>
            <a:chOff x="3450" y="2126"/>
            <a:chExt cx="4309" cy="680"/>
          </a:xfrm>
        </p:grpSpPr>
        <p:sp>
          <p:nvSpPr>
            <p:cNvPr id="285703" name="Text Box 7"/>
            <p:cNvSpPr txBox="1">
              <a:spLocks noChangeArrowheads="1"/>
            </p:cNvSpPr>
            <p:nvPr/>
          </p:nvSpPr>
          <p:spPr bwMode="gray">
            <a:xfrm>
              <a:off x="3450" y="2126"/>
              <a:ext cx="4309" cy="406"/>
            </a:xfrm>
            <a:prstGeom prst="rect">
              <a:avLst/>
            </a:prstGeom>
            <a:gradFill rotWithShape="1">
              <a:gsLst>
                <a:gs pos="0">
                  <a:srgbClr val="808000"/>
                </a:gs>
                <a:gs pos="50000">
                  <a:srgbClr val="D1D1A2"/>
                </a:gs>
                <a:gs pos="100000">
                  <a:srgbClr val="808000"/>
                </a:gs>
              </a:gsLst>
              <a:lin ang="2700000" scaled="1"/>
            </a:gradFill>
            <a:ln w="38100" algn="ctr">
              <a:solidFill>
                <a:srgbClr val="FFFFFF"/>
              </a:solidFill>
              <a:miter lim="800000"/>
            </a:ln>
            <a:effectLst>
              <a:outerShdw dist="135003" dir="2928844" algn="ctr" rotWithShape="0">
                <a:srgbClr val="000000">
                  <a:alpha val="50000"/>
                </a:srgbClr>
              </a:outerShdw>
            </a:effectLst>
          </p:spPr>
          <p:txBody>
            <a:bodyPr wrap="none" lIns="59911" tIns="29956" rIns="59911" bIns="29956" anchor="ctr"/>
            <a:lstStyle/>
            <a:p>
              <a:pPr marR="0" algn="ctr" defTabSz="571500">
                <a:spcBef>
                  <a:spcPct val="50000"/>
                </a:spcBef>
                <a:buClrTx/>
                <a:buSzTx/>
                <a:buFontTx/>
                <a:buNone/>
                <a:defRPr/>
              </a:pPr>
              <a:r>
                <a:rPr kumimoji="1" lang="zh-CN" altLang="en-US" sz="2100" kern="1200" cap="none" spc="0" normalizeH="0" baseline="0" noProof="0">
                  <a:effectLst>
                    <a:outerShdw blurRad="38100" dist="38100" dir="2700000" algn="tl">
                      <a:srgbClr val="FFFFFF"/>
                    </a:outerShdw>
                  </a:effectLst>
                  <a:latin typeface="Times New Roman" panose="02020603050405020304" pitchFamily="18" charset="0"/>
                  <a:ea typeface="黑体" panose="02010609060101010101" pitchFamily="2" charset="-122"/>
                  <a:cs typeface="+mn-cs"/>
                </a:rPr>
                <a:t>划分作业活动</a:t>
              </a:r>
              <a:endParaRPr kumimoji="1" lang="zh-CN" altLang="en-US" sz="2100" kern="1200" cap="none" spc="0" normalizeH="0" baseline="0" noProof="0">
                <a:effectLst>
                  <a:outerShdw blurRad="38100" dist="38100" dir="2700000" algn="tl">
                    <a:srgbClr val="FFFFFF"/>
                  </a:outerShdw>
                </a:effectLst>
                <a:latin typeface="Times New Roman" panose="02020603050405020304" pitchFamily="18" charset="0"/>
                <a:ea typeface="黑体" panose="02010609060101010101" pitchFamily="2" charset="-122"/>
                <a:cs typeface="+mn-cs"/>
              </a:endParaRPr>
            </a:p>
          </p:txBody>
        </p:sp>
        <p:sp>
          <p:nvSpPr>
            <p:cNvPr id="24584" name="AutoShape 36"/>
            <p:cNvSpPr/>
            <p:nvPr/>
          </p:nvSpPr>
          <p:spPr>
            <a:xfrm>
              <a:off x="5257" y="2579"/>
              <a:ext cx="362" cy="227"/>
            </a:xfrm>
            <a:prstGeom prst="downArrow">
              <a:avLst>
                <a:gd name="adj1" fmla="val 50000"/>
                <a:gd name="adj2" fmla="val 25000"/>
              </a:avLst>
            </a:prstGeom>
            <a:noFill/>
            <a:ln w="9525" cap="flat" cmpd="sng">
              <a:solidFill>
                <a:schemeClr val="tx1"/>
              </a:solidFill>
              <a:prstDash val="solid"/>
              <a:miter/>
              <a:headEnd type="none" w="med" len="med"/>
              <a:tailEnd type="none" w="med" len="med"/>
            </a:ln>
          </p:spPr>
          <p:txBody>
            <a:bodyPr wrap="none" lIns="59911" tIns="29956" rIns="59911" bIns="29956" anchor="ctr" anchorCtr="0"/>
            <a:p>
              <a:pPr algn="ctr" defTabSz="598805">
                <a:spcBef>
                  <a:spcPct val="0"/>
                </a:spcBef>
              </a:pPr>
              <a:endParaRPr lang="zh-CN" altLang="zh-CN" sz="1600" baseline="-25000" dirty="0">
                <a:latin typeface="Times New Roman" panose="02020603050405020304" pitchFamily="18" charset="0"/>
                <a:ea typeface="宋体" panose="02010600030101010101" pitchFamily="2" charset="-122"/>
              </a:endParaRPr>
            </a:p>
          </p:txBody>
        </p:sp>
      </p:grpSp>
      <p:grpSp>
        <p:nvGrpSpPr>
          <p:cNvPr id="4" name="Group 10"/>
          <p:cNvGrpSpPr/>
          <p:nvPr/>
        </p:nvGrpSpPr>
        <p:grpSpPr>
          <a:xfrm>
            <a:off x="3587750" y="3027363"/>
            <a:ext cx="4483100" cy="706437"/>
            <a:chOff x="3450" y="2819"/>
            <a:chExt cx="4309" cy="680"/>
          </a:xfrm>
        </p:grpSpPr>
        <p:sp>
          <p:nvSpPr>
            <p:cNvPr id="285704" name="Text Box 8"/>
            <p:cNvSpPr txBox="1">
              <a:spLocks noChangeArrowheads="1"/>
            </p:cNvSpPr>
            <p:nvPr/>
          </p:nvSpPr>
          <p:spPr bwMode="gray">
            <a:xfrm>
              <a:off x="3450" y="2819"/>
              <a:ext cx="4309" cy="400"/>
            </a:xfrm>
            <a:prstGeom prst="rect">
              <a:avLst/>
            </a:prstGeom>
            <a:gradFill rotWithShape="1">
              <a:gsLst>
                <a:gs pos="0">
                  <a:srgbClr val="808000"/>
                </a:gs>
                <a:gs pos="50000">
                  <a:srgbClr val="D1D1A2"/>
                </a:gs>
                <a:gs pos="100000">
                  <a:srgbClr val="808000"/>
                </a:gs>
              </a:gsLst>
              <a:lin ang="2700000" scaled="1"/>
            </a:gradFill>
            <a:ln w="38100" algn="ctr">
              <a:solidFill>
                <a:srgbClr val="FFFFFF"/>
              </a:solidFill>
              <a:miter lim="800000"/>
            </a:ln>
            <a:effectLst>
              <a:outerShdw dist="135003" dir="2928844" algn="ctr" rotWithShape="0">
                <a:srgbClr val="000000">
                  <a:alpha val="50000"/>
                </a:srgbClr>
              </a:outerShdw>
            </a:effectLst>
          </p:spPr>
          <p:txBody>
            <a:bodyPr wrap="none" lIns="59911" tIns="29956" rIns="59911" bIns="29956" anchor="ctr"/>
            <a:lstStyle/>
            <a:p>
              <a:pPr marR="0" algn="ctr" defTabSz="571500">
                <a:spcBef>
                  <a:spcPct val="50000"/>
                </a:spcBef>
                <a:buClrTx/>
                <a:buSzTx/>
                <a:buFontTx/>
                <a:buNone/>
                <a:defRPr/>
              </a:pPr>
              <a:r>
                <a:rPr kumimoji="1" lang="zh-CN" altLang="en-US" sz="2100" kern="1200" cap="none" spc="0" normalizeH="0" baseline="0" noProof="0">
                  <a:effectLst>
                    <a:outerShdw blurRad="38100" dist="38100" dir="2700000" algn="tl">
                      <a:srgbClr val="FFFFFF"/>
                    </a:outerShdw>
                  </a:effectLst>
                  <a:latin typeface="Times New Roman" panose="02020603050405020304" pitchFamily="18" charset="0"/>
                  <a:ea typeface="黑体" panose="02010609060101010101" pitchFamily="2" charset="-122"/>
                  <a:cs typeface="+mn-cs"/>
                </a:rPr>
                <a:t>危险源辨识</a:t>
              </a:r>
              <a:endParaRPr kumimoji="1" lang="zh-CN" altLang="en-US" sz="2100" kern="1200" cap="none" spc="0" normalizeH="0" baseline="0" noProof="0">
                <a:effectLst>
                  <a:outerShdw blurRad="38100" dist="38100" dir="2700000" algn="tl">
                    <a:srgbClr val="FFFFFF"/>
                  </a:outerShdw>
                </a:effectLst>
                <a:latin typeface="Times New Roman" panose="02020603050405020304" pitchFamily="18" charset="0"/>
                <a:ea typeface="黑体" panose="02010609060101010101" pitchFamily="2" charset="-122"/>
                <a:cs typeface="+mn-cs"/>
              </a:endParaRPr>
            </a:p>
          </p:txBody>
        </p:sp>
        <p:sp>
          <p:nvSpPr>
            <p:cNvPr id="24587" name="AutoShape 37"/>
            <p:cNvSpPr/>
            <p:nvPr/>
          </p:nvSpPr>
          <p:spPr>
            <a:xfrm>
              <a:off x="5257" y="3272"/>
              <a:ext cx="362" cy="227"/>
            </a:xfrm>
            <a:prstGeom prst="downArrow">
              <a:avLst>
                <a:gd name="adj1" fmla="val 50000"/>
                <a:gd name="adj2" fmla="val 25000"/>
              </a:avLst>
            </a:prstGeom>
            <a:noFill/>
            <a:ln w="9525" cap="flat" cmpd="sng">
              <a:solidFill>
                <a:schemeClr val="tx1"/>
              </a:solidFill>
              <a:prstDash val="solid"/>
              <a:miter/>
              <a:headEnd type="none" w="med" len="med"/>
              <a:tailEnd type="none" w="med" len="med"/>
            </a:ln>
          </p:spPr>
          <p:txBody>
            <a:bodyPr wrap="none" lIns="59911" tIns="29956" rIns="59911" bIns="29956" anchor="ctr" anchorCtr="0"/>
            <a:p>
              <a:pPr algn="ctr" defTabSz="598805">
                <a:spcBef>
                  <a:spcPct val="0"/>
                </a:spcBef>
              </a:pPr>
              <a:endParaRPr lang="zh-CN" altLang="zh-CN" sz="1600" baseline="-25000" dirty="0">
                <a:latin typeface="Times New Roman" panose="02020603050405020304" pitchFamily="18" charset="0"/>
                <a:ea typeface="宋体" panose="02010600030101010101" pitchFamily="2" charset="-122"/>
              </a:endParaRPr>
            </a:p>
          </p:txBody>
        </p:sp>
      </p:grpSp>
      <p:grpSp>
        <p:nvGrpSpPr>
          <p:cNvPr id="5" name="Group 13"/>
          <p:cNvGrpSpPr/>
          <p:nvPr/>
        </p:nvGrpSpPr>
        <p:grpSpPr>
          <a:xfrm>
            <a:off x="3587750" y="3875088"/>
            <a:ext cx="4483100" cy="706437"/>
            <a:chOff x="3450" y="3499"/>
            <a:chExt cx="4309" cy="679"/>
          </a:xfrm>
        </p:grpSpPr>
        <p:sp>
          <p:nvSpPr>
            <p:cNvPr id="285705" name="Text Box 9"/>
            <p:cNvSpPr txBox="1">
              <a:spLocks noChangeArrowheads="1"/>
            </p:cNvSpPr>
            <p:nvPr/>
          </p:nvSpPr>
          <p:spPr bwMode="gray">
            <a:xfrm>
              <a:off x="3450" y="3499"/>
              <a:ext cx="4309" cy="400"/>
            </a:xfrm>
            <a:prstGeom prst="rect">
              <a:avLst/>
            </a:prstGeom>
            <a:gradFill rotWithShape="1">
              <a:gsLst>
                <a:gs pos="0">
                  <a:srgbClr val="808000"/>
                </a:gs>
                <a:gs pos="50000">
                  <a:srgbClr val="D1D1A2"/>
                </a:gs>
                <a:gs pos="100000">
                  <a:srgbClr val="808000"/>
                </a:gs>
              </a:gsLst>
              <a:lin ang="2700000" scaled="1"/>
            </a:gradFill>
            <a:ln w="38100" algn="ctr">
              <a:solidFill>
                <a:srgbClr val="FFFFFF"/>
              </a:solidFill>
              <a:miter lim="800000"/>
            </a:ln>
            <a:effectLst>
              <a:outerShdw dist="135003" dir="2928844" algn="ctr" rotWithShape="0">
                <a:srgbClr val="000000">
                  <a:alpha val="50000"/>
                </a:srgbClr>
              </a:outerShdw>
            </a:effectLst>
          </p:spPr>
          <p:txBody>
            <a:bodyPr wrap="none" lIns="59911" tIns="29956" rIns="59911" bIns="29956" anchor="ctr"/>
            <a:lstStyle/>
            <a:p>
              <a:pPr marR="0" algn="ctr" defTabSz="571500">
                <a:spcBef>
                  <a:spcPct val="50000"/>
                </a:spcBef>
                <a:buClrTx/>
                <a:buSzTx/>
                <a:buFontTx/>
                <a:buNone/>
                <a:defRPr/>
              </a:pPr>
              <a:r>
                <a:rPr kumimoji="1" lang="zh-CN" altLang="en-US" sz="2100" kern="1200" cap="none" spc="0" normalizeH="0" baseline="0" noProof="0">
                  <a:effectLst>
                    <a:outerShdw blurRad="38100" dist="38100" dir="2700000" algn="tl">
                      <a:srgbClr val="FFFFFF"/>
                    </a:outerShdw>
                  </a:effectLst>
                  <a:latin typeface="Times New Roman" panose="02020603050405020304" pitchFamily="18" charset="0"/>
                  <a:ea typeface="黑体" panose="02010609060101010101" pitchFamily="2" charset="-122"/>
                  <a:cs typeface="+mn-cs"/>
                </a:rPr>
                <a:t>风险评价</a:t>
              </a:r>
              <a:endParaRPr kumimoji="1" lang="zh-CN" altLang="en-US" sz="2100" kern="1200" cap="none" spc="0" normalizeH="0" baseline="0" noProof="0">
                <a:effectLst>
                  <a:outerShdw blurRad="38100" dist="38100" dir="2700000" algn="tl">
                    <a:srgbClr val="FFFFFF"/>
                  </a:outerShdw>
                </a:effectLst>
                <a:latin typeface="Times New Roman" panose="02020603050405020304" pitchFamily="18" charset="0"/>
                <a:ea typeface="黑体" panose="02010609060101010101" pitchFamily="2" charset="-122"/>
                <a:cs typeface="+mn-cs"/>
              </a:endParaRPr>
            </a:p>
          </p:txBody>
        </p:sp>
        <p:sp>
          <p:nvSpPr>
            <p:cNvPr id="24590" name="AutoShape 38"/>
            <p:cNvSpPr/>
            <p:nvPr/>
          </p:nvSpPr>
          <p:spPr>
            <a:xfrm>
              <a:off x="5257" y="3951"/>
              <a:ext cx="362" cy="227"/>
            </a:xfrm>
            <a:prstGeom prst="downArrow">
              <a:avLst>
                <a:gd name="adj1" fmla="val 50000"/>
                <a:gd name="adj2" fmla="val 25000"/>
              </a:avLst>
            </a:prstGeom>
            <a:noFill/>
            <a:ln w="9525" cap="flat" cmpd="sng">
              <a:solidFill>
                <a:schemeClr val="tx1"/>
              </a:solidFill>
              <a:prstDash val="solid"/>
              <a:miter/>
              <a:headEnd type="none" w="med" len="med"/>
              <a:tailEnd type="none" w="med" len="med"/>
            </a:ln>
          </p:spPr>
          <p:txBody>
            <a:bodyPr wrap="none" lIns="59911" tIns="29956" rIns="59911" bIns="29956" anchor="ctr" anchorCtr="0"/>
            <a:p>
              <a:pPr algn="ctr" defTabSz="598805">
                <a:spcBef>
                  <a:spcPct val="0"/>
                </a:spcBef>
              </a:pPr>
              <a:endParaRPr lang="zh-CN" altLang="zh-CN" sz="1600" baseline="-25000" dirty="0">
                <a:latin typeface="Times New Roman" panose="02020603050405020304" pitchFamily="18" charset="0"/>
                <a:ea typeface="宋体" panose="02010600030101010101" pitchFamily="2" charset="-122"/>
              </a:endParaRPr>
            </a:p>
          </p:txBody>
        </p:sp>
      </p:grpSp>
      <p:grpSp>
        <p:nvGrpSpPr>
          <p:cNvPr id="6" name="Group 16"/>
          <p:cNvGrpSpPr/>
          <p:nvPr/>
        </p:nvGrpSpPr>
        <p:grpSpPr>
          <a:xfrm>
            <a:off x="3587750" y="4775200"/>
            <a:ext cx="4483100" cy="704850"/>
            <a:chOff x="3450" y="4227"/>
            <a:chExt cx="4309" cy="678"/>
          </a:xfrm>
        </p:grpSpPr>
        <p:sp>
          <p:nvSpPr>
            <p:cNvPr id="285706" name="Text Box 10"/>
            <p:cNvSpPr txBox="1">
              <a:spLocks noChangeArrowheads="1"/>
            </p:cNvSpPr>
            <p:nvPr/>
          </p:nvSpPr>
          <p:spPr bwMode="gray">
            <a:xfrm>
              <a:off x="3450" y="4227"/>
              <a:ext cx="4309" cy="400"/>
            </a:xfrm>
            <a:prstGeom prst="rect">
              <a:avLst/>
            </a:prstGeom>
            <a:gradFill rotWithShape="1">
              <a:gsLst>
                <a:gs pos="0">
                  <a:srgbClr val="808000"/>
                </a:gs>
                <a:gs pos="50000">
                  <a:srgbClr val="D1D1A2"/>
                </a:gs>
                <a:gs pos="100000">
                  <a:srgbClr val="808000"/>
                </a:gs>
              </a:gsLst>
              <a:lin ang="2700000" scaled="1"/>
            </a:gradFill>
            <a:ln w="38100" algn="ctr">
              <a:solidFill>
                <a:srgbClr val="FFFFFF"/>
              </a:solidFill>
              <a:miter lim="800000"/>
            </a:ln>
            <a:effectLst>
              <a:outerShdw dist="135003" dir="2928844" algn="ctr" rotWithShape="0">
                <a:srgbClr val="000000">
                  <a:alpha val="50000"/>
                </a:srgbClr>
              </a:outerShdw>
            </a:effectLst>
          </p:spPr>
          <p:txBody>
            <a:bodyPr wrap="none" lIns="59911" tIns="29956" rIns="59911" bIns="29956" anchor="ctr"/>
            <a:lstStyle/>
            <a:p>
              <a:pPr marR="0" algn="ctr" defTabSz="571500">
                <a:spcBef>
                  <a:spcPct val="50000"/>
                </a:spcBef>
                <a:buClrTx/>
                <a:buSzTx/>
                <a:buFontTx/>
                <a:buNone/>
                <a:defRPr/>
              </a:pPr>
              <a:r>
                <a:rPr kumimoji="1" lang="zh-CN" altLang="en-US" sz="2100" kern="1200" cap="none" spc="0" normalizeH="0" baseline="0" noProof="0">
                  <a:effectLst>
                    <a:outerShdw blurRad="38100" dist="38100" dir="2700000" algn="tl">
                      <a:srgbClr val="FFFFFF"/>
                    </a:outerShdw>
                  </a:effectLst>
                  <a:latin typeface="Times New Roman" panose="02020603050405020304" pitchFamily="18" charset="0"/>
                  <a:ea typeface="黑体" panose="02010609060101010101" pitchFamily="2" charset="-122"/>
                  <a:cs typeface="+mn-cs"/>
                </a:rPr>
                <a:t>风险控制措施</a:t>
              </a:r>
              <a:endParaRPr kumimoji="1" lang="zh-CN" altLang="en-US" sz="2100" kern="1200" cap="none" spc="0" normalizeH="0" baseline="0" noProof="0">
                <a:effectLst>
                  <a:outerShdw blurRad="38100" dist="38100" dir="2700000" algn="tl">
                    <a:srgbClr val="FFFFFF"/>
                  </a:outerShdw>
                </a:effectLst>
                <a:latin typeface="Times New Roman" panose="02020603050405020304" pitchFamily="18" charset="0"/>
                <a:ea typeface="黑体" panose="02010609060101010101" pitchFamily="2" charset="-122"/>
                <a:cs typeface="+mn-cs"/>
              </a:endParaRPr>
            </a:p>
          </p:txBody>
        </p:sp>
        <p:sp>
          <p:nvSpPr>
            <p:cNvPr id="24593" name="AutoShape 39"/>
            <p:cNvSpPr/>
            <p:nvPr/>
          </p:nvSpPr>
          <p:spPr>
            <a:xfrm>
              <a:off x="5257" y="4678"/>
              <a:ext cx="362" cy="227"/>
            </a:xfrm>
            <a:prstGeom prst="downArrow">
              <a:avLst>
                <a:gd name="adj1" fmla="val 50000"/>
                <a:gd name="adj2" fmla="val 25000"/>
              </a:avLst>
            </a:prstGeom>
            <a:noFill/>
            <a:ln w="9525" cap="flat" cmpd="sng">
              <a:solidFill>
                <a:schemeClr val="tx1"/>
              </a:solidFill>
              <a:prstDash val="solid"/>
              <a:miter/>
              <a:headEnd type="none" w="med" len="med"/>
              <a:tailEnd type="none" w="med" len="med"/>
            </a:ln>
          </p:spPr>
          <p:txBody>
            <a:bodyPr wrap="none" lIns="59911" tIns="29956" rIns="59911" bIns="29956" anchor="ctr" anchorCtr="0"/>
            <a:p>
              <a:pPr algn="ctr" defTabSz="598805">
                <a:spcBef>
                  <a:spcPct val="0"/>
                </a:spcBef>
              </a:pPr>
              <a:endParaRPr lang="zh-CN" altLang="zh-CN" sz="1600" baseline="-25000" dirty="0">
                <a:latin typeface="Times New Roman" panose="02020603050405020304" pitchFamily="18" charset="0"/>
                <a:ea typeface="宋体" panose="02010600030101010101" pitchFamily="2" charset="-122"/>
              </a:endParaRPr>
            </a:p>
          </p:txBody>
        </p:sp>
      </p:grpSp>
      <p:sp>
        <p:nvSpPr>
          <p:cNvPr id="285707" name="Text Box 11"/>
          <p:cNvSpPr txBox="1">
            <a:spLocks noChangeArrowheads="1"/>
          </p:cNvSpPr>
          <p:nvPr/>
        </p:nvSpPr>
        <p:spPr bwMode="gray">
          <a:xfrm>
            <a:off x="3581400" y="5702300"/>
            <a:ext cx="4481513" cy="415925"/>
          </a:xfrm>
          <a:prstGeom prst="rect">
            <a:avLst/>
          </a:prstGeom>
          <a:gradFill rotWithShape="1">
            <a:gsLst>
              <a:gs pos="0">
                <a:srgbClr val="808000"/>
              </a:gs>
              <a:gs pos="50000">
                <a:srgbClr val="D1D1A2"/>
              </a:gs>
              <a:gs pos="100000">
                <a:srgbClr val="808000"/>
              </a:gs>
            </a:gsLst>
            <a:lin ang="2700000" scaled="1"/>
          </a:gradFill>
          <a:ln w="38100" algn="ctr">
            <a:solidFill>
              <a:srgbClr val="FFFFFF"/>
            </a:solidFill>
            <a:miter lim="800000"/>
          </a:ln>
          <a:effectLst>
            <a:outerShdw dist="135003" dir="2928844" algn="ctr" rotWithShape="0">
              <a:srgbClr val="000000">
                <a:alpha val="50000"/>
              </a:srgbClr>
            </a:outerShdw>
          </a:effectLst>
        </p:spPr>
        <p:txBody>
          <a:bodyPr wrap="none" lIns="59911" tIns="29956" rIns="59911" bIns="29956" anchor="ctr"/>
          <a:lstStyle/>
          <a:p>
            <a:pPr marR="0" algn="ctr" defTabSz="571500">
              <a:spcBef>
                <a:spcPct val="50000"/>
              </a:spcBef>
              <a:buClrTx/>
              <a:buSzTx/>
              <a:buFontTx/>
              <a:buNone/>
              <a:defRPr/>
            </a:pPr>
            <a:r>
              <a:rPr kumimoji="1" lang="zh-CN" altLang="en-US" sz="1600" kern="1200" cap="none" spc="0" normalizeH="0" baseline="0" noProof="0">
                <a:effectLst>
                  <a:outerShdw blurRad="38100" dist="38100" dir="2700000" algn="tl">
                    <a:srgbClr val="FFFFFF"/>
                  </a:outerShdw>
                </a:effectLst>
                <a:latin typeface="Times New Roman" panose="02020603050405020304" pitchFamily="18" charset="0"/>
                <a:ea typeface="黑体" panose="02010609060101010101" pitchFamily="2" charset="-122"/>
                <a:cs typeface="+mn-cs"/>
              </a:rPr>
              <a:t>危险源辨识、风险评价和风险控措施的更新管理</a:t>
            </a:r>
            <a:endParaRPr kumimoji="1" lang="zh-CN" altLang="en-US" sz="1600" kern="1200" cap="none" spc="0" normalizeH="0" baseline="0" noProof="0">
              <a:effectLst>
                <a:outerShdw blurRad="38100" dist="38100" dir="2700000" algn="tl">
                  <a:srgbClr val="FFFFFF"/>
                </a:outerShdw>
              </a:effectLst>
              <a:latin typeface="Times New Roman" panose="02020603050405020304" pitchFamily="18" charset="0"/>
              <a:ea typeface="黑体" panose="02010609060101010101" pitchFamily="2" charset="-122"/>
              <a:cs typeface="+mn-cs"/>
            </a:endParaRPr>
          </a:p>
        </p:txBody>
      </p:sp>
      <p:pic>
        <p:nvPicPr>
          <p:cNvPr id="24595" name="Picture 20" descr="韩国商务矢量矢量图">
            <a:hlinkClick r:id="rId1"/>
          </p:cNvPr>
          <p:cNvPicPr>
            <a:picLocks noChangeAspect="1"/>
          </p:cNvPicPr>
          <p:nvPr/>
        </p:nvPicPr>
        <p:blipFill>
          <a:blip r:embed="rId2"/>
          <a:stretch>
            <a:fillRect/>
          </a:stretch>
        </p:blipFill>
        <p:spPr>
          <a:xfrm>
            <a:off x="798513" y="2862263"/>
            <a:ext cx="2476500" cy="26765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500"/>
                                        <p:tgtEl>
                                          <p:spTgt spid="6"/>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285707"/>
                                        </p:tgtEl>
                                        <p:attrNameLst>
                                          <p:attrName>style.visibility</p:attrName>
                                        </p:attrNameLst>
                                      </p:cBhvr>
                                      <p:to>
                                        <p:strVal val="visible"/>
                                      </p:to>
                                    </p:set>
                                    <p:animEffect transition="in" filter="box(in)">
                                      <p:cBhvr>
                                        <p:cTn id="23" dur="500"/>
                                        <p:tgtEl>
                                          <p:spTgt spid="285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矩形 29"/>
          <p:cNvSpPr>
            <a:spLocks noChangeArrowheads="1"/>
          </p:cNvSpPr>
          <p:nvPr/>
        </p:nvSpPr>
        <p:spPr bwMode="auto">
          <a:xfrm>
            <a:off x="1600200" y="2068513"/>
            <a:ext cx="6396038" cy="1454150"/>
          </a:xfrm>
          <a:prstGeom prst="rect">
            <a:avLst/>
          </a:prstGeom>
          <a:gradFill rotWithShape="1">
            <a:gsLst>
              <a:gs pos="0">
                <a:srgbClr val="9595FF"/>
              </a:gs>
              <a:gs pos="35001">
                <a:srgbClr val="B6B6FF"/>
              </a:gs>
              <a:gs pos="100000">
                <a:srgbClr val="E1E1FF"/>
              </a:gs>
            </a:gsLst>
            <a:lin ang="16200000" scaled="1"/>
          </a:gradFill>
          <a:ln w="9525" algn="ctr">
            <a:solidFill>
              <a:srgbClr val="2E2ECB"/>
            </a:solidFill>
            <a:miter lim="800000"/>
          </a:ln>
          <a:effectLst>
            <a:outerShdw dist="20000" dir="5400000" rotWithShape="0">
              <a:srgbClr val="000000">
                <a:alpha val="37999"/>
              </a:srgbClr>
            </a:outerShdw>
          </a:effectLst>
        </p:spPr>
        <p:txBody>
          <a:bodyPr lIns="59911" tIns="29956" rIns="59911" bIns="29956"/>
          <a:lstStyle/>
          <a:p>
            <a:pPr marL="0" marR="0" lvl="0" indent="0" algn="ctr" defTabSz="598170" rtl="0" eaLnBrk="1" fontAlgn="base" latinLnBrk="0" hangingPunct="1">
              <a:lnSpc>
                <a:spcPct val="100000"/>
              </a:lnSpc>
              <a:spcBef>
                <a:spcPct val="0"/>
              </a:spcBef>
              <a:spcAft>
                <a:spcPct val="0"/>
              </a:spcAft>
              <a:buClrTx/>
              <a:buSzTx/>
              <a:buFontTx/>
              <a:buNone/>
              <a:defRPr/>
            </a:pPr>
            <a:endParaRPr kumimoji="1" lang="zh-CN" altLang="zh-CN" sz="1600" b="0" i="0" u="none" strike="noStrike" kern="1200" cap="none" spc="0" normalizeH="0" baseline="-2500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5602" name="Rectangle 4"/>
          <p:cNvSpPr>
            <a:spLocks noGrp="1"/>
          </p:cNvSpPr>
          <p:nvPr>
            <p:ph type="body" idx="4294967295"/>
          </p:nvPr>
        </p:nvSpPr>
        <p:spPr>
          <a:xfrm>
            <a:off x="892175" y="1304925"/>
            <a:ext cx="3019425" cy="425450"/>
          </a:xfrm>
          <a:prstGeom prst="rect">
            <a:avLst/>
          </a:prstGeom>
          <a:noFill/>
          <a:ln w="9525">
            <a:noFill/>
          </a:ln>
        </p:spPr>
        <p:txBody>
          <a:bodyPr lIns="59911" tIns="29956" rIns="59911" bIns="29956" anchor="t" anchorCtr="0"/>
          <a:p>
            <a:pPr marL="523875" indent="-523875" defTabSz="1395730" eaLnBrk="1" hangingPunct="1">
              <a:buNone/>
            </a:pPr>
            <a:r>
              <a:rPr lang="en-US" altLang="zh-CN" sz="2400" b="1" dirty="0">
                <a:solidFill>
                  <a:schemeClr val="accent2"/>
                </a:solidFill>
                <a:latin typeface="黑体" panose="02010609060101010101" pitchFamily="2" charset="-122"/>
                <a:ea typeface="黑体" panose="02010609060101010101" pitchFamily="2" charset="-122"/>
              </a:rPr>
              <a:t>1</a:t>
            </a:r>
            <a:r>
              <a:rPr lang="zh-CN" altLang="en-US" sz="2400" b="1" dirty="0">
                <a:solidFill>
                  <a:schemeClr val="accent2"/>
                </a:solidFill>
                <a:latin typeface="黑体" panose="02010609060101010101" pitchFamily="2" charset="-122"/>
                <a:ea typeface="黑体" panose="02010609060101010101" pitchFamily="2" charset="-122"/>
              </a:rPr>
              <a:t>、划分作业活动</a:t>
            </a:r>
            <a:endParaRPr lang="zh-CN" altLang="en-US" sz="2400" b="1" dirty="0">
              <a:solidFill>
                <a:schemeClr val="accent2"/>
              </a:solidFill>
              <a:latin typeface="黑体" panose="02010609060101010101" pitchFamily="2" charset="-122"/>
              <a:ea typeface="黑体" panose="02010609060101010101" pitchFamily="2" charset="-122"/>
            </a:endParaRPr>
          </a:p>
        </p:txBody>
      </p:sp>
      <p:sp>
        <p:nvSpPr>
          <p:cNvPr id="25603" name="Rectangle 5"/>
          <p:cNvSpPr/>
          <p:nvPr/>
        </p:nvSpPr>
        <p:spPr>
          <a:xfrm>
            <a:off x="1693863" y="2162175"/>
            <a:ext cx="6275387" cy="1208088"/>
          </a:xfrm>
          <a:prstGeom prst="rect">
            <a:avLst/>
          </a:prstGeom>
          <a:noFill/>
          <a:ln w="9525">
            <a:noFill/>
          </a:ln>
        </p:spPr>
        <p:txBody>
          <a:bodyPr lIns="58968" tIns="30663" rIns="58968" bIns="30663" anchor="t" anchorCtr="1">
            <a:spAutoFit/>
          </a:bodyPr>
          <a:p>
            <a:r>
              <a:rPr lang="en-US" altLang="zh-CN" sz="1600" b="1" dirty="0">
                <a:solidFill>
                  <a:schemeClr val="accent2"/>
                </a:solidFill>
                <a:latin typeface="楷体_GB2312" pitchFamily="49" charset="-122"/>
                <a:ea typeface="楷体_GB2312" pitchFamily="49" charset="-122"/>
              </a:rPr>
              <a:t>    </a:t>
            </a:r>
            <a:r>
              <a:rPr lang="zh-CN" altLang="en-US" sz="1600" dirty="0">
                <a:latin typeface="黑体" panose="02010609060101010101" pitchFamily="2" charset="-122"/>
                <a:ea typeface="黑体" panose="02010609060101010101" pitchFamily="2" charset="-122"/>
              </a:rPr>
              <a:t>正确划分作业活动是危险源辨识、风险评价和风险控制策划的前提。</a:t>
            </a:r>
            <a:endParaRPr lang="zh-CN" altLang="en-US" sz="1600" dirty="0">
              <a:latin typeface="黑体" panose="02010609060101010101" pitchFamily="2" charset="-122"/>
              <a:ea typeface="黑体" panose="02010609060101010101" pitchFamily="2" charset="-122"/>
            </a:endParaRPr>
          </a:p>
          <a:p>
            <a:r>
              <a:rPr lang="zh-CN" altLang="en-US" sz="1600" dirty="0">
                <a:latin typeface="黑体" panose="02010609060101010101" pitchFamily="2" charset="-122"/>
                <a:ea typeface="黑体" panose="02010609060101010101" pitchFamily="2" charset="-122"/>
              </a:rPr>
              <a:t>     一个组织通常有多种作业活动，划分作业活动的方法也不尽相同，一般有以下几种划分方法：</a:t>
            </a:r>
            <a:r>
              <a:rPr lang="zh-CN" altLang="en-US" sz="2400" b="1" dirty="0">
                <a:solidFill>
                  <a:schemeClr val="accent2"/>
                </a:solidFill>
                <a:latin typeface="Times New Roman" panose="02020603050405020304" pitchFamily="18" charset="0"/>
                <a:ea typeface="宋体" panose="02010600030101010101" pitchFamily="2" charset="-122"/>
              </a:rPr>
              <a:t>       </a:t>
            </a:r>
            <a:endParaRPr lang="zh-CN" altLang="en-US" sz="2400" b="1" dirty="0">
              <a:solidFill>
                <a:schemeClr val="accent2"/>
              </a:solidFill>
              <a:latin typeface="Times New Roman" panose="02020603050405020304" pitchFamily="18" charset="0"/>
              <a:ea typeface="宋体" panose="02010600030101010101" pitchFamily="2" charset="-122"/>
            </a:endParaRPr>
          </a:p>
        </p:txBody>
      </p:sp>
      <p:grpSp>
        <p:nvGrpSpPr>
          <p:cNvPr id="2" name="组合 29"/>
          <p:cNvGrpSpPr/>
          <p:nvPr/>
        </p:nvGrpSpPr>
        <p:grpSpPr>
          <a:xfrm>
            <a:off x="1957388" y="5957888"/>
            <a:ext cx="5235575" cy="449262"/>
            <a:chOff x="565150" y="4814902"/>
            <a:chExt cx="7991475" cy="685800"/>
          </a:xfrm>
        </p:grpSpPr>
        <p:sp>
          <p:nvSpPr>
            <p:cNvPr id="6" name="Rectangle 35"/>
            <p:cNvSpPr>
              <a:spLocks noChangeArrowheads="1"/>
            </p:cNvSpPr>
            <p:nvPr/>
          </p:nvSpPr>
          <p:spPr bwMode="auto">
            <a:xfrm>
              <a:off x="829270" y="4839135"/>
              <a:ext cx="7647391" cy="567058"/>
            </a:xfrm>
            <a:prstGeom prst="rect">
              <a:avLst/>
            </a:prstGeom>
            <a:gradFill rotWithShape="0">
              <a:gsLst>
                <a:gs pos="0">
                  <a:srgbClr val="FFFFFF">
                    <a:alpha val="89998"/>
                  </a:srgbClr>
                </a:gs>
                <a:gs pos="100000">
                  <a:srgbClr val="33CCFF">
                    <a:alpha val="60001"/>
                  </a:srgbClr>
                </a:gs>
              </a:gsLst>
              <a:lin ang="2700000" scaled="1"/>
            </a:gradFill>
            <a:ln w="9525">
              <a:miter lim="800000"/>
            </a:ln>
            <a:scene3d>
              <a:camera prst="legacyObliqueTopRight"/>
              <a:lightRig rig="legacyFlat4" dir="b"/>
            </a:scene3d>
            <a:sp3d extrusionH="100000" prstMaterial="legacyMatte">
              <a:bevelT w="13500" h="13500" prst="angle"/>
              <a:bevelB w="13500" h="13500" prst="angle"/>
              <a:extrusionClr>
                <a:srgbClr val="66CCFF"/>
              </a:extrusionClr>
            </a:sp3d>
          </p:spPr>
          <p:txBody>
            <a:bodyPr wrap="none" lIns="59911" tIns="29956" rIns="59911" bIns="29956" anchor="ctr">
              <a:flatTx/>
            </a:bodyPr>
            <a:lstStyle/>
            <a:p>
              <a:pPr marL="0" marR="0" lvl="0" indent="0" algn="ctr" defTabSz="598170" rtl="0" eaLnBrk="1" fontAlgn="base" latinLnBrk="0" hangingPunct="1">
                <a:lnSpc>
                  <a:spcPts val="1315"/>
                </a:lnSpc>
                <a:spcBef>
                  <a:spcPct val="0"/>
                </a:spcBef>
                <a:spcAft>
                  <a:spcPct val="0"/>
                </a:spcAft>
                <a:buClrTx/>
                <a:buSzTx/>
                <a:buFontTx/>
                <a:buNone/>
                <a:defRPr/>
              </a:pPr>
              <a:endParaRPr kumimoji="1" lang="zh-CN" altLang="zh-CN" sz="1600" b="0" i="0" u="none" strike="noStrike" kern="1200" cap="none" spc="0" normalizeH="0" baseline="-2500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7" name="Line 49"/>
            <p:cNvSpPr>
              <a:spLocks noChangeShapeType="1"/>
            </p:cNvSpPr>
            <p:nvPr/>
          </p:nvSpPr>
          <p:spPr bwMode="auto">
            <a:xfrm>
              <a:off x="565150" y="5413462"/>
              <a:ext cx="7991475" cy="0"/>
            </a:xfrm>
            <a:prstGeom prst="line">
              <a:avLst/>
            </a:prstGeom>
            <a:noFill/>
            <a:ln w="9525">
              <a:solidFill>
                <a:srgbClr val="808080"/>
              </a:solidFill>
              <a:round/>
            </a:ln>
          </p:spPr>
          <p:txBody>
            <a:bodyPr/>
            <a:lstStyle/>
            <a:p>
              <a:pPr marL="0" marR="0" lvl="0" indent="0" algn="ctr" defTabSz="914400" rtl="0" eaLnBrk="1" fontAlgn="base" latinLnBrk="0" hangingPunct="1">
                <a:lnSpc>
                  <a:spcPts val="2000"/>
                </a:lnSpc>
                <a:spcBef>
                  <a:spcPct val="0"/>
                </a:spcBef>
                <a:spcAft>
                  <a:spcPct val="0"/>
                </a:spcAft>
                <a:buClrTx/>
                <a:buSzTx/>
                <a:buFontTx/>
                <a:buNone/>
                <a:defRPr/>
              </a:pPr>
              <a:endParaRPr kumimoji="1" lang="zh-CN" altLang="en-US" sz="2500" b="0" i="0" u="none" strike="noStrike" kern="1200" cap="none" spc="0" normalizeH="0" baseline="-2500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8" name="Rectangle 53"/>
            <p:cNvSpPr>
              <a:spLocks noChangeArrowheads="1"/>
            </p:cNvSpPr>
            <p:nvPr/>
          </p:nvSpPr>
          <p:spPr bwMode="auto">
            <a:xfrm>
              <a:off x="3858180" y="4814902"/>
              <a:ext cx="4218666" cy="685800"/>
            </a:xfrm>
            <a:prstGeom prst="rect">
              <a:avLst/>
            </a:prstGeom>
            <a:noFill/>
            <a:ln w="9525">
              <a:noFill/>
              <a:miter lim="800000"/>
            </a:ln>
          </p:spPr>
          <p:txBody>
            <a:bodyPr wrap="none" lIns="59911" tIns="29956" rIns="59911" bIns="29956" anchor="ctr"/>
            <a:lstStyle/>
            <a:p>
              <a:pPr marL="0" marR="0" lvl="0" indent="0" algn="ctr" defTabSz="598170" rtl="0" eaLnBrk="1" fontAlgn="base" latinLnBrk="0" hangingPunct="1">
                <a:lnSpc>
                  <a:spcPts val="1315"/>
                </a:lnSpc>
                <a:spcBef>
                  <a:spcPct val="0"/>
                </a:spcBef>
                <a:spcAft>
                  <a:spcPct val="0"/>
                </a:spcAft>
                <a:buClrTx/>
                <a:buSzTx/>
                <a:buFontTx/>
                <a:buNone/>
                <a:defRPr/>
              </a:pPr>
              <a:r>
                <a:rPr kumimoji="1" lang="zh-CN" altLang="en-US" sz="1300" b="1" i="0" u="none" strike="noStrike" kern="1200" cap="none" spc="0" normalizeH="0" baseline="0" noProof="0">
                  <a:ln>
                    <a:noFill/>
                  </a:ln>
                  <a:solidFill>
                    <a:schemeClr val="accent2"/>
                  </a:solidFill>
                  <a:effectLst/>
                  <a:uLnTx/>
                  <a:uFillTx/>
                  <a:latin typeface="Times New Roman" panose="02020603050405020304" pitchFamily="18" charset="0"/>
                  <a:ea typeface="宋体" panose="02010600030101010101" pitchFamily="2" charset="-122"/>
                  <a:cs typeface="+mn-cs"/>
                </a:rPr>
                <a:t>上述几种方法的结合</a:t>
              </a:r>
              <a:endParaRPr kumimoji="1" lang="ko-KR" altLang="en-US" sz="1300" b="0" i="0" u="none" strike="noStrike" kern="1200" cap="none" spc="0" normalizeH="0" baseline="-25000" noProof="0">
                <a:ln>
                  <a:noFill/>
                </a:ln>
                <a:solidFill>
                  <a:srgbClr val="003366"/>
                </a:solidFill>
                <a:effectLst>
                  <a:outerShdw blurRad="38100" dist="38100" dir="2700000" algn="tl">
                    <a:srgbClr val="000000"/>
                  </a:outerShdw>
                </a:effectLst>
                <a:uLnTx/>
                <a:uFillTx/>
                <a:latin typeface="仿宋_GB2312" pitchFamily="49" charset="-122"/>
                <a:ea typeface="HY견고딕"/>
                <a:cs typeface="HY견고딕"/>
              </a:endParaRPr>
            </a:p>
          </p:txBody>
        </p:sp>
      </p:grpSp>
      <p:grpSp>
        <p:nvGrpSpPr>
          <p:cNvPr id="3" name="组合 28"/>
          <p:cNvGrpSpPr/>
          <p:nvPr/>
        </p:nvGrpSpPr>
        <p:grpSpPr>
          <a:xfrm>
            <a:off x="1957388" y="5395913"/>
            <a:ext cx="5235575" cy="449262"/>
            <a:chOff x="565150" y="3957646"/>
            <a:chExt cx="7991475" cy="685800"/>
          </a:xfrm>
        </p:grpSpPr>
        <p:sp>
          <p:nvSpPr>
            <p:cNvPr id="10" name="Rectangle 35"/>
            <p:cNvSpPr>
              <a:spLocks noChangeArrowheads="1"/>
            </p:cNvSpPr>
            <p:nvPr/>
          </p:nvSpPr>
          <p:spPr bwMode="auto">
            <a:xfrm>
              <a:off x="829270" y="3981879"/>
              <a:ext cx="7647391" cy="567058"/>
            </a:xfrm>
            <a:prstGeom prst="rect">
              <a:avLst/>
            </a:prstGeom>
            <a:gradFill rotWithShape="0">
              <a:gsLst>
                <a:gs pos="0">
                  <a:srgbClr val="FFFFFF">
                    <a:alpha val="89998"/>
                  </a:srgbClr>
                </a:gs>
                <a:gs pos="100000">
                  <a:srgbClr val="33CCFF">
                    <a:alpha val="60001"/>
                  </a:srgbClr>
                </a:gs>
              </a:gsLst>
              <a:lin ang="2700000" scaled="1"/>
            </a:gradFill>
            <a:ln w="9525">
              <a:miter lim="800000"/>
            </a:ln>
            <a:scene3d>
              <a:camera prst="legacyObliqueTopRight"/>
              <a:lightRig rig="legacyFlat4" dir="b"/>
            </a:scene3d>
            <a:sp3d extrusionH="100000" prstMaterial="legacyMatte">
              <a:bevelT w="13500" h="13500" prst="angle"/>
              <a:bevelB w="13500" h="13500" prst="angle"/>
              <a:extrusionClr>
                <a:srgbClr val="66CCFF"/>
              </a:extrusionClr>
            </a:sp3d>
          </p:spPr>
          <p:txBody>
            <a:bodyPr wrap="none" lIns="59911" tIns="29956" rIns="59911" bIns="29956" anchor="ctr">
              <a:flatTx/>
            </a:bodyPr>
            <a:lstStyle/>
            <a:p>
              <a:pPr marL="0" marR="0" lvl="0" indent="0" algn="ctr" defTabSz="598170" rtl="0" eaLnBrk="1" fontAlgn="base" latinLnBrk="0" hangingPunct="1">
                <a:lnSpc>
                  <a:spcPts val="1315"/>
                </a:lnSpc>
                <a:spcBef>
                  <a:spcPct val="0"/>
                </a:spcBef>
                <a:spcAft>
                  <a:spcPct val="0"/>
                </a:spcAft>
                <a:buClrTx/>
                <a:buSzTx/>
                <a:buFontTx/>
                <a:buNone/>
                <a:defRPr/>
              </a:pPr>
              <a:endParaRPr kumimoji="1" lang="zh-CN" altLang="zh-CN" sz="1600" b="0" i="0" u="none" strike="noStrike" kern="1200" cap="none" spc="0" normalizeH="0" baseline="-2500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1" name="Line 49"/>
            <p:cNvSpPr>
              <a:spLocks noChangeShapeType="1"/>
            </p:cNvSpPr>
            <p:nvPr/>
          </p:nvSpPr>
          <p:spPr bwMode="auto">
            <a:xfrm>
              <a:off x="565150" y="4556206"/>
              <a:ext cx="7991475" cy="0"/>
            </a:xfrm>
            <a:prstGeom prst="line">
              <a:avLst/>
            </a:prstGeom>
            <a:noFill/>
            <a:ln w="9525">
              <a:solidFill>
                <a:srgbClr val="808080"/>
              </a:solidFill>
              <a:round/>
            </a:ln>
          </p:spPr>
          <p:txBody>
            <a:bodyPr/>
            <a:lstStyle/>
            <a:p>
              <a:pPr marL="0" marR="0" lvl="0" indent="0" algn="ctr" defTabSz="914400" rtl="0" eaLnBrk="1" fontAlgn="base" latinLnBrk="0" hangingPunct="1">
                <a:lnSpc>
                  <a:spcPts val="2000"/>
                </a:lnSpc>
                <a:spcBef>
                  <a:spcPct val="0"/>
                </a:spcBef>
                <a:spcAft>
                  <a:spcPct val="0"/>
                </a:spcAft>
                <a:buClrTx/>
                <a:buSzTx/>
                <a:buFontTx/>
                <a:buNone/>
                <a:defRPr/>
              </a:pPr>
              <a:endParaRPr kumimoji="1" lang="zh-CN" altLang="en-US" sz="2500" b="0" i="0" u="none" strike="noStrike" kern="1200" cap="none" spc="0" normalizeH="0" baseline="-2500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2" name="Rectangle 53"/>
            <p:cNvSpPr>
              <a:spLocks noChangeArrowheads="1"/>
            </p:cNvSpPr>
            <p:nvPr/>
          </p:nvSpPr>
          <p:spPr bwMode="auto">
            <a:xfrm>
              <a:off x="3858180" y="3957646"/>
              <a:ext cx="4218666" cy="685800"/>
            </a:xfrm>
            <a:prstGeom prst="rect">
              <a:avLst/>
            </a:prstGeom>
            <a:noFill/>
            <a:ln w="9525">
              <a:noFill/>
              <a:miter lim="800000"/>
            </a:ln>
          </p:spPr>
          <p:txBody>
            <a:bodyPr wrap="none" lIns="59911" tIns="29956" rIns="59911" bIns="29956" anchor="ctr"/>
            <a:lstStyle/>
            <a:p>
              <a:pPr marL="0" marR="0" lvl="0" indent="0" algn="ctr" defTabSz="598170" rtl="0" eaLnBrk="1" fontAlgn="base" latinLnBrk="0" hangingPunct="1">
                <a:lnSpc>
                  <a:spcPts val="1315"/>
                </a:lnSpc>
                <a:spcBef>
                  <a:spcPct val="0"/>
                </a:spcBef>
                <a:spcAft>
                  <a:spcPct val="0"/>
                </a:spcAft>
                <a:buClrTx/>
                <a:buSzTx/>
                <a:buFontTx/>
                <a:buNone/>
                <a:defRPr/>
              </a:pPr>
              <a:r>
                <a:rPr kumimoji="1" lang="zh-CN" altLang="en-US" sz="1300" b="1" i="0" u="none" strike="noStrike" kern="1200" cap="none" spc="0" normalizeH="0" baseline="0" noProof="0">
                  <a:ln>
                    <a:noFill/>
                  </a:ln>
                  <a:solidFill>
                    <a:schemeClr val="accent2"/>
                  </a:solidFill>
                  <a:effectLst/>
                  <a:uLnTx/>
                  <a:uFillTx/>
                  <a:latin typeface="Times New Roman" panose="02020603050405020304" pitchFamily="18" charset="0"/>
                  <a:ea typeface="宋体" panose="02010600030101010101" pitchFamily="2" charset="-122"/>
                  <a:cs typeface="+mn-cs"/>
                </a:rPr>
                <a:t>按装置划分</a:t>
              </a:r>
              <a:endParaRPr kumimoji="1" lang="ko-KR" altLang="en-US" sz="1300" b="0" i="0" u="none" strike="noStrike" kern="1200" cap="none" spc="0" normalizeH="0" baseline="-25000" noProof="0">
                <a:ln>
                  <a:noFill/>
                </a:ln>
                <a:solidFill>
                  <a:srgbClr val="003366"/>
                </a:solidFill>
                <a:effectLst>
                  <a:outerShdw blurRad="38100" dist="38100" dir="2700000" algn="tl">
                    <a:srgbClr val="000000"/>
                  </a:outerShdw>
                </a:effectLst>
                <a:uLnTx/>
                <a:uFillTx/>
                <a:latin typeface="仿宋_GB2312" pitchFamily="49" charset="-122"/>
                <a:ea typeface="HY견고딕"/>
                <a:cs typeface="HY견고딕"/>
              </a:endParaRPr>
            </a:p>
          </p:txBody>
        </p:sp>
      </p:grpSp>
      <p:grpSp>
        <p:nvGrpSpPr>
          <p:cNvPr id="4" name="组合 27"/>
          <p:cNvGrpSpPr/>
          <p:nvPr/>
        </p:nvGrpSpPr>
        <p:grpSpPr>
          <a:xfrm>
            <a:off x="1957388" y="4833938"/>
            <a:ext cx="5235575" cy="449262"/>
            <a:chOff x="565150" y="3100390"/>
            <a:chExt cx="7991475" cy="685800"/>
          </a:xfrm>
        </p:grpSpPr>
        <p:sp>
          <p:nvSpPr>
            <p:cNvPr id="14" name="Rectangle 35"/>
            <p:cNvSpPr>
              <a:spLocks noChangeArrowheads="1"/>
            </p:cNvSpPr>
            <p:nvPr/>
          </p:nvSpPr>
          <p:spPr bwMode="auto">
            <a:xfrm>
              <a:off x="829270" y="3124623"/>
              <a:ext cx="7647391" cy="567058"/>
            </a:xfrm>
            <a:prstGeom prst="rect">
              <a:avLst/>
            </a:prstGeom>
            <a:gradFill rotWithShape="0">
              <a:gsLst>
                <a:gs pos="0">
                  <a:srgbClr val="FFFFFF">
                    <a:alpha val="89998"/>
                  </a:srgbClr>
                </a:gs>
                <a:gs pos="100000">
                  <a:srgbClr val="33CCFF">
                    <a:alpha val="60001"/>
                  </a:srgbClr>
                </a:gs>
              </a:gsLst>
              <a:lin ang="2700000" scaled="1"/>
            </a:gradFill>
            <a:ln w="9525">
              <a:miter lim="800000"/>
            </a:ln>
            <a:scene3d>
              <a:camera prst="legacyObliqueTopRight"/>
              <a:lightRig rig="legacyFlat4" dir="b"/>
            </a:scene3d>
            <a:sp3d extrusionH="100000" prstMaterial="legacyMatte">
              <a:bevelT w="13500" h="13500" prst="angle"/>
              <a:bevelB w="13500" h="13500" prst="angle"/>
              <a:extrusionClr>
                <a:srgbClr val="66CCFF"/>
              </a:extrusionClr>
            </a:sp3d>
          </p:spPr>
          <p:txBody>
            <a:bodyPr wrap="none" lIns="59911" tIns="29956" rIns="59911" bIns="29956" anchor="ctr">
              <a:flatTx/>
            </a:bodyPr>
            <a:lstStyle/>
            <a:p>
              <a:pPr marL="0" marR="0" lvl="0" indent="0" algn="ctr" defTabSz="598170" rtl="0" eaLnBrk="1" fontAlgn="base" latinLnBrk="0" hangingPunct="1">
                <a:lnSpc>
                  <a:spcPts val="1315"/>
                </a:lnSpc>
                <a:spcBef>
                  <a:spcPct val="0"/>
                </a:spcBef>
                <a:spcAft>
                  <a:spcPct val="0"/>
                </a:spcAft>
                <a:buClrTx/>
                <a:buSzTx/>
                <a:buFontTx/>
                <a:buNone/>
                <a:defRPr/>
              </a:pPr>
              <a:endParaRPr kumimoji="1" lang="zh-CN" altLang="zh-CN" sz="1600" b="0" i="0" u="none" strike="noStrike" kern="1200" cap="none" spc="0" normalizeH="0" baseline="-2500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5" name="Line 49"/>
            <p:cNvSpPr>
              <a:spLocks noChangeShapeType="1"/>
            </p:cNvSpPr>
            <p:nvPr/>
          </p:nvSpPr>
          <p:spPr bwMode="auto">
            <a:xfrm>
              <a:off x="565150" y="3698950"/>
              <a:ext cx="7991475" cy="0"/>
            </a:xfrm>
            <a:prstGeom prst="line">
              <a:avLst/>
            </a:prstGeom>
            <a:noFill/>
            <a:ln w="9525">
              <a:solidFill>
                <a:srgbClr val="808080"/>
              </a:solidFill>
              <a:round/>
            </a:ln>
          </p:spPr>
          <p:txBody>
            <a:bodyPr/>
            <a:lstStyle/>
            <a:p>
              <a:pPr marL="0" marR="0" lvl="0" indent="0" algn="ctr" defTabSz="914400" rtl="0" eaLnBrk="1" fontAlgn="base" latinLnBrk="0" hangingPunct="1">
                <a:lnSpc>
                  <a:spcPts val="2000"/>
                </a:lnSpc>
                <a:spcBef>
                  <a:spcPct val="0"/>
                </a:spcBef>
                <a:spcAft>
                  <a:spcPct val="0"/>
                </a:spcAft>
                <a:buClrTx/>
                <a:buSzTx/>
                <a:buFontTx/>
                <a:buNone/>
                <a:defRPr/>
              </a:pPr>
              <a:endParaRPr kumimoji="1" lang="zh-CN" altLang="en-US" sz="2500" b="0" i="0" u="none" strike="noStrike" kern="1200" cap="none" spc="0" normalizeH="0" baseline="-2500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6" name="Rectangle 53"/>
            <p:cNvSpPr>
              <a:spLocks noChangeArrowheads="1"/>
            </p:cNvSpPr>
            <p:nvPr/>
          </p:nvSpPr>
          <p:spPr bwMode="auto">
            <a:xfrm>
              <a:off x="3858180" y="3100390"/>
              <a:ext cx="4218666" cy="685800"/>
            </a:xfrm>
            <a:prstGeom prst="rect">
              <a:avLst/>
            </a:prstGeom>
            <a:noFill/>
            <a:ln w="9525">
              <a:noFill/>
              <a:miter lim="800000"/>
            </a:ln>
          </p:spPr>
          <p:txBody>
            <a:bodyPr wrap="none" lIns="59911" tIns="29956" rIns="59911" bIns="29956" anchor="ctr"/>
            <a:lstStyle/>
            <a:p>
              <a:pPr marL="0" marR="0" lvl="0" indent="0" algn="ctr" defTabSz="598170" rtl="0" eaLnBrk="1" fontAlgn="base" latinLnBrk="0" hangingPunct="1">
                <a:lnSpc>
                  <a:spcPts val="1315"/>
                </a:lnSpc>
                <a:spcBef>
                  <a:spcPct val="0"/>
                </a:spcBef>
                <a:spcAft>
                  <a:spcPct val="0"/>
                </a:spcAft>
                <a:buClrTx/>
                <a:buSzTx/>
                <a:buFontTx/>
                <a:buNone/>
                <a:defRPr/>
              </a:pPr>
              <a:r>
                <a:rPr kumimoji="1" lang="zh-CN" altLang="en-US" sz="1300" b="1" i="0" u="none" strike="noStrike" kern="1200" cap="none" spc="0" normalizeH="0" baseline="0" noProof="0" dirty="0">
                  <a:ln>
                    <a:noFill/>
                  </a:ln>
                  <a:solidFill>
                    <a:schemeClr val="accent2"/>
                  </a:solidFill>
                  <a:effectLst/>
                  <a:uLnTx/>
                  <a:uFillTx/>
                  <a:latin typeface="Times New Roman" panose="02020603050405020304" pitchFamily="18" charset="0"/>
                  <a:ea typeface="宋体" panose="02010600030101010101" pitchFamily="2" charset="-122"/>
                  <a:cs typeface="+mn-cs"/>
                </a:rPr>
                <a:t>按生产（工作）流程的阶段划分</a:t>
              </a:r>
              <a:endParaRPr kumimoji="1" lang="ko-KR" altLang="en-US" sz="1300" b="0" i="0" u="none" strike="noStrike" kern="1200" cap="none" spc="0" normalizeH="0" baseline="-25000" noProof="0" dirty="0">
                <a:ln>
                  <a:noFill/>
                </a:ln>
                <a:solidFill>
                  <a:srgbClr val="003366"/>
                </a:solidFill>
                <a:effectLst>
                  <a:outerShdw blurRad="38100" dist="38100" dir="2700000" algn="tl">
                    <a:srgbClr val="000000"/>
                  </a:outerShdw>
                </a:effectLst>
                <a:uLnTx/>
                <a:uFillTx/>
                <a:latin typeface="仿宋_GB2312" pitchFamily="49" charset="-122"/>
                <a:ea typeface="HY견고딕"/>
                <a:cs typeface="HY견고딕"/>
              </a:endParaRPr>
            </a:p>
          </p:txBody>
        </p:sp>
      </p:grpSp>
      <p:grpSp>
        <p:nvGrpSpPr>
          <p:cNvPr id="5" name="组合 26"/>
          <p:cNvGrpSpPr/>
          <p:nvPr/>
        </p:nvGrpSpPr>
        <p:grpSpPr>
          <a:xfrm>
            <a:off x="1957388" y="4271963"/>
            <a:ext cx="5235575" cy="449262"/>
            <a:chOff x="565150" y="2243134"/>
            <a:chExt cx="7991475" cy="685800"/>
          </a:xfrm>
        </p:grpSpPr>
        <p:sp>
          <p:nvSpPr>
            <p:cNvPr id="18" name="Rectangle 35"/>
            <p:cNvSpPr>
              <a:spLocks noChangeArrowheads="1"/>
            </p:cNvSpPr>
            <p:nvPr/>
          </p:nvSpPr>
          <p:spPr bwMode="auto">
            <a:xfrm>
              <a:off x="829270" y="2267367"/>
              <a:ext cx="7647391" cy="567058"/>
            </a:xfrm>
            <a:prstGeom prst="rect">
              <a:avLst/>
            </a:prstGeom>
            <a:gradFill rotWithShape="0">
              <a:gsLst>
                <a:gs pos="0">
                  <a:srgbClr val="FFFFFF">
                    <a:alpha val="89998"/>
                  </a:srgbClr>
                </a:gs>
                <a:gs pos="100000">
                  <a:srgbClr val="33CCFF">
                    <a:alpha val="60001"/>
                  </a:srgbClr>
                </a:gs>
              </a:gsLst>
              <a:lin ang="2700000" scaled="1"/>
            </a:gradFill>
            <a:ln w="9525">
              <a:miter lim="800000"/>
            </a:ln>
            <a:scene3d>
              <a:camera prst="legacyObliqueTopRight"/>
              <a:lightRig rig="legacyFlat4" dir="b"/>
            </a:scene3d>
            <a:sp3d extrusionH="100000" prstMaterial="legacyMatte">
              <a:bevelT w="13500" h="13500" prst="angle"/>
              <a:bevelB w="13500" h="13500" prst="angle"/>
              <a:extrusionClr>
                <a:srgbClr val="66CCFF"/>
              </a:extrusionClr>
            </a:sp3d>
          </p:spPr>
          <p:txBody>
            <a:bodyPr wrap="none" lIns="59911" tIns="29956" rIns="59911" bIns="29956" anchor="ctr">
              <a:flatTx/>
            </a:bodyPr>
            <a:lstStyle/>
            <a:p>
              <a:pPr marL="0" marR="0" lvl="0" indent="0" algn="ctr" defTabSz="598170" rtl="0" eaLnBrk="1" fontAlgn="base" latinLnBrk="0" hangingPunct="1">
                <a:lnSpc>
                  <a:spcPts val="1315"/>
                </a:lnSpc>
                <a:spcBef>
                  <a:spcPct val="0"/>
                </a:spcBef>
                <a:spcAft>
                  <a:spcPct val="0"/>
                </a:spcAft>
                <a:buClrTx/>
                <a:buSzTx/>
                <a:buFontTx/>
                <a:buNone/>
                <a:defRPr/>
              </a:pPr>
              <a:endParaRPr kumimoji="1" lang="zh-CN" altLang="zh-CN" sz="1600" b="0" i="0" u="none" strike="noStrike" kern="1200" cap="none" spc="0" normalizeH="0" baseline="-2500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9" name="Line 49"/>
            <p:cNvSpPr>
              <a:spLocks noChangeShapeType="1"/>
            </p:cNvSpPr>
            <p:nvPr/>
          </p:nvSpPr>
          <p:spPr bwMode="auto">
            <a:xfrm>
              <a:off x="565150" y="2841694"/>
              <a:ext cx="7991475" cy="0"/>
            </a:xfrm>
            <a:prstGeom prst="line">
              <a:avLst/>
            </a:prstGeom>
            <a:noFill/>
            <a:ln w="9525">
              <a:solidFill>
                <a:srgbClr val="808080"/>
              </a:solidFill>
              <a:round/>
            </a:ln>
          </p:spPr>
          <p:txBody>
            <a:bodyPr/>
            <a:lstStyle/>
            <a:p>
              <a:pPr marL="0" marR="0" lvl="0" indent="0" algn="ctr" defTabSz="914400" rtl="0" eaLnBrk="1" fontAlgn="base" latinLnBrk="0" hangingPunct="1">
                <a:lnSpc>
                  <a:spcPts val="2000"/>
                </a:lnSpc>
                <a:spcBef>
                  <a:spcPct val="0"/>
                </a:spcBef>
                <a:spcAft>
                  <a:spcPct val="0"/>
                </a:spcAft>
                <a:buClrTx/>
                <a:buSzTx/>
                <a:buFontTx/>
                <a:buNone/>
                <a:defRPr/>
              </a:pPr>
              <a:endParaRPr kumimoji="1" lang="zh-CN" altLang="en-US" sz="2500" b="0" i="0" u="none" strike="noStrike" kern="1200" cap="none" spc="0" normalizeH="0" baseline="-2500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20" name="Rectangle 53"/>
            <p:cNvSpPr>
              <a:spLocks noChangeArrowheads="1"/>
            </p:cNvSpPr>
            <p:nvPr/>
          </p:nvSpPr>
          <p:spPr bwMode="auto">
            <a:xfrm>
              <a:off x="3858180" y="2243134"/>
              <a:ext cx="4218666" cy="685800"/>
            </a:xfrm>
            <a:prstGeom prst="rect">
              <a:avLst/>
            </a:prstGeom>
            <a:noFill/>
            <a:ln w="9525">
              <a:noFill/>
              <a:miter lim="800000"/>
            </a:ln>
          </p:spPr>
          <p:txBody>
            <a:bodyPr wrap="none" lIns="59911" tIns="29956" rIns="59911" bIns="29956" anchor="ctr"/>
            <a:lstStyle/>
            <a:p>
              <a:pPr marL="0" marR="0" lvl="0" indent="0" algn="ctr" defTabSz="598170" rtl="0" eaLnBrk="1" fontAlgn="base" latinLnBrk="0" hangingPunct="1">
                <a:lnSpc>
                  <a:spcPts val="1315"/>
                </a:lnSpc>
                <a:spcBef>
                  <a:spcPct val="0"/>
                </a:spcBef>
                <a:spcAft>
                  <a:spcPct val="0"/>
                </a:spcAft>
                <a:buClrTx/>
                <a:buSzTx/>
                <a:buFontTx/>
                <a:buNone/>
                <a:defRPr/>
              </a:pPr>
              <a:r>
                <a:rPr kumimoji="1" lang="zh-CN" altLang="en-US" sz="1300" b="1" i="0" u="none" strike="noStrike" kern="1200" cap="none" spc="0" normalizeH="0" baseline="0" noProof="0" dirty="0">
                  <a:ln>
                    <a:noFill/>
                  </a:ln>
                  <a:solidFill>
                    <a:schemeClr val="accent2"/>
                  </a:solidFill>
                  <a:effectLst/>
                  <a:uLnTx/>
                  <a:uFillTx/>
                  <a:latin typeface="Times New Roman" panose="02020603050405020304" pitchFamily="18" charset="0"/>
                  <a:ea typeface="宋体" panose="02010600030101010101" pitchFamily="2" charset="-122"/>
                  <a:cs typeface="+mn-cs"/>
                </a:rPr>
                <a:t>按地理区域划分</a:t>
              </a:r>
              <a:endParaRPr kumimoji="1" lang="ko-KR" altLang="en-US" sz="1300" b="0" i="0" u="none" strike="noStrike" kern="1200" cap="none" spc="0" normalizeH="0" baseline="-25000" noProof="0" dirty="0">
                <a:ln>
                  <a:noFill/>
                </a:ln>
                <a:solidFill>
                  <a:srgbClr val="003366"/>
                </a:solidFill>
                <a:effectLst>
                  <a:outerShdw blurRad="38100" dist="38100" dir="2700000" algn="tl">
                    <a:srgbClr val="000000"/>
                  </a:outerShdw>
                </a:effectLst>
                <a:uLnTx/>
                <a:uFillTx/>
                <a:latin typeface="仿宋_GB2312" pitchFamily="49" charset="-122"/>
                <a:ea typeface="HY견고딕"/>
                <a:cs typeface="HY견고딕"/>
              </a:endParaRPr>
            </a:p>
          </p:txBody>
        </p:sp>
      </p:grpSp>
      <p:grpSp>
        <p:nvGrpSpPr>
          <p:cNvPr id="9" name="组合 25"/>
          <p:cNvGrpSpPr/>
          <p:nvPr/>
        </p:nvGrpSpPr>
        <p:grpSpPr>
          <a:xfrm>
            <a:off x="1957388" y="3757613"/>
            <a:ext cx="5235575" cy="449262"/>
            <a:chOff x="565150" y="1457316"/>
            <a:chExt cx="7991475" cy="685800"/>
          </a:xfrm>
        </p:grpSpPr>
        <p:sp>
          <p:nvSpPr>
            <p:cNvPr id="22" name="Rectangle 35"/>
            <p:cNvSpPr>
              <a:spLocks noChangeArrowheads="1"/>
            </p:cNvSpPr>
            <p:nvPr/>
          </p:nvSpPr>
          <p:spPr bwMode="auto">
            <a:xfrm>
              <a:off x="829270" y="1481549"/>
              <a:ext cx="7647391" cy="567058"/>
            </a:xfrm>
            <a:prstGeom prst="rect">
              <a:avLst/>
            </a:prstGeom>
            <a:gradFill rotWithShape="0">
              <a:gsLst>
                <a:gs pos="0">
                  <a:srgbClr val="FFFFFF">
                    <a:alpha val="89998"/>
                  </a:srgbClr>
                </a:gs>
                <a:gs pos="100000">
                  <a:srgbClr val="33CCFF">
                    <a:alpha val="60001"/>
                  </a:srgbClr>
                </a:gs>
              </a:gsLst>
              <a:lin ang="2700000" scaled="1"/>
            </a:gradFill>
            <a:ln w="9525">
              <a:miter lim="800000"/>
            </a:ln>
            <a:scene3d>
              <a:camera prst="legacyObliqueTopRight"/>
              <a:lightRig rig="legacyFlat4" dir="b"/>
            </a:scene3d>
            <a:sp3d extrusionH="100000" prstMaterial="legacyMatte">
              <a:bevelT w="13500" h="13500" prst="angle"/>
              <a:bevelB w="13500" h="13500" prst="angle"/>
              <a:extrusionClr>
                <a:srgbClr val="66CCFF"/>
              </a:extrusionClr>
            </a:sp3d>
          </p:spPr>
          <p:txBody>
            <a:bodyPr wrap="none" lIns="59911" tIns="29956" rIns="59911" bIns="29956" anchor="ctr">
              <a:flatTx/>
            </a:bodyPr>
            <a:lstStyle/>
            <a:p>
              <a:pPr marL="0" marR="0" lvl="0" indent="0" algn="ctr" defTabSz="598170" rtl="0" eaLnBrk="1" fontAlgn="base" latinLnBrk="0" hangingPunct="1">
                <a:lnSpc>
                  <a:spcPts val="1315"/>
                </a:lnSpc>
                <a:spcBef>
                  <a:spcPct val="0"/>
                </a:spcBef>
                <a:spcAft>
                  <a:spcPct val="0"/>
                </a:spcAft>
                <a:buClrTx/>
                <a:buSzTx/>
                <a:buFontTx/>
                <a:buNone/>
                <a:defRPr/>
              </a:pPr>
              <a:endParaRPr kumimoji="1" lang="zh-CN" altLang="zh-CN" sz="1600" b="0" i="0" u="none" strike="noStrike" kern="1200" cap="none" spc="0" normalizeH="0" baseline="-2500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23" name="Line 49"/>
            <p:cNvSpPr>
              <a:spLocks noChangeShapeType="1"/>
            </p:cNvSpPr>
            <p:nvPr/>
          </p:nvSpPr>
          <p:spPr bwMode="auto">
            <a:xfrm>
              <a:off x="565150" y="2055876"/>
              <a:ext cx="7991475" cy="0"/>
            </a:xfrm>
            <a:prstGeom prst="line">
              <a:avLst/>
            </a:prstGeom>
            <a:noFill/>
            <a:ln w="9525">
              <a:solidFill>
                <a:srgbClr val="808080"/>
              </a:solidFill>
              <a:round/>
            </a:ln>
          </p:spPr>
          <p:txBody>
            <a:bodyPr/>
            <a:lstStyle/>
            <a:p>
              <a:pPr marL="0" marR="0" lvl="0" indent="0" algn="ctr" defTabSz="914400" rtl="0" eaLnBrk="1" fontAlgn="base" latinLnBrk="0" hangingPunct="1">
                <a:lnSpc>
                  <a:spcPts val="2000"/>
                </a:lnSpc>
                <a:spcBef>
                  <a:spcPct val="0"/>
                </a:spcBef>
                <a:spcAft>
                  <a:spcPct val="0"/>
                </a:spcAft>
                <a:buClrTx/>
                <a:buSzTx/>
                <a:buFontTx/>
                <a:buNone/>
                <a:defRPr/>
              </a:pPr>
              <a:endParaRPr kumimoji="1" lang="zh-CN" altLang="en-US" sz="2500" b="0" i="0" u="none" strike="noStrike" kern="1200" cap="none" spc="0" normalizeH="0" baseline="-2500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24" name="Rectangle 53"/>
            <p:cNvSpPr>
              <a:spLocks noChangeArrowheads="1"/>
            </p:cNvSpPr>
            <p:nvPr/>
          </p:nvSpPr>
          <p:spPr bwMode="auto">
            <a:xfrm>
              <a:off x="3858180" y="1457316"/>
              <a:ext cx="4218666" cy="685800"/>
            </a:xfrm>
            <a:prstGeom prst="rect">
              <a:avLst/>
            </a:prstGeom>
            <a:noFill/>
            <a:ln w="9525">
              <a:noFill/>
              <a:miter lim="800000"/>
            </a:ln>
          </p:spPr>
          <p:txBody>
            <a:bodyPr wrap="none" lIns="59911" tIns="29956" rIns="59911" bIns="29956" anchor="ctr"/>
            <a:lstStyle/>
            <a:p>
              <a:pPr marL="0" marR="0" lvl="0" indent="0" algn="ctr" defTabSz="598170" rtl="0" eaLnBrk="1" fontAlgn="base" latinLnBrk="0" hangingPunct="1">
                <a:lnSpc>
                  <a:spcPts val="1315"/>
                </a:lnSpc>
                <a:spcBef>
                  <a:spcPct val="0"/>
                </a:spcBef>
                <a:spcAft>
                  <a:spcPct val="0"/>
                </a:spcAft>
                <a:buClrTx/>
                <a:buSzTx/>
                <a:buFontTx/>
                <a:buNone/>
                <a:defRPr/>
              </a:pPr>
              <a:r>
                <a:rPr kumimoji="1" lang="zh-CN" altLang="en-US" sz="1300" b="1" i="0" u="none" strike="noStrike" kern="1200" cap="none" spc="0" normalizeH="0" baseline="0" noProof="0" dirty="0">
                  <a:ln>
                    <a:noFill/>
                  </a:ln>
                  <a:solidFill>
                    <a:schemeClr val="accent2"/>
                  </a:solidFill>
                  <a:effectLst/>
                  <a:uLnTx/>
                  <a:uFillTx/>
                  <a:latin typeface="Times New Roman" panose="02020603050405020304" pitchFamily="18" charset="0"/>
                  <a:ea typeface="宋体" panose="02010600030101010101" pitchFamily="2" charset="-122"/>
                  <a:cs typeface="+mn-cs"/>
                </a:rPr>
                <a:t>按作业任务划分</a:t>
              </a:r>
              <a:endParaRPr kumimoji="1" lang="ko-KR" altLang="en-US" sz="1300" b="0" i="0" u="none" strike="noStrike" kern="1200" cap="none" spc="0" normalizeH="0" baseline="-25000" noProof="0" dirty="0">
                <a:ln>
                  <a:noFill/>
                </a:ln>
                <a:solidFill>
                  <a:srgbClr val="003366"/>
                </a:solidFill>
                <a:effectLst>
                  <a:outerShdw blurRad="38100" dist="38100" dir="2700000" algn="tl">
                    <a:srgbClr val="000000"/>
                  </a:outerShdw>
                </a:effectLst>
                <a:uLnTx/>
                <a:uFillTx/>
                <a:latin typeface="仿宋_GB2312" pitchFamily="49" charset="-122"/>
                <a:ea typeface="HY견고딕"/>
                <a:cs typeface="HY견고딕"/>
              </a:endParaRPr>
            </a:p>
          </p:txBody>
        </p:sp>
      </p:grpSp>
      <p:grpSp>
        <p:nvGrpSpPr>
          <p:cNvPr id="25624" name="Group 25"/>
          <p:cNvGrpSpPr/>
          <p:nvPr/>
        </p:nvGrpSpPr>
        <p:grpSpPr>
          <a:xfrm>
            <a:off x="1928813" y="3838575"/>
            <a:ext cx="1450975" cy="2516188"/>
            <a:chOff x="1984" y="3680"/>
            <a:chExt cx="1395" cy="2419"/>
          </a:xfrm>
        </p:grpSpPr>
        <p:sp>
          <p:nvSpPr>
            <p:cNvPr id="25625" name="AutoShape 52"/>
            <p:cNvSpPr/>
            <p:nvPr/>
          </p:nvSpPr>
          <p:spPr>
            <a:xfrm>
              <a:off x="1984" y="3680"/>
              <a:ext cx="1387" cy="304"/>
            </a:xfrm>
            <a:prstGeom prst="bevel">
              <a:avLst>
                <a:gd name="adj" fmla="val 12500"/>
              </a:avLst>
            </a:prstGeom>
            <a:gradFill rotWithShape="1">
              <a:gsLst>
                <a:gs pos="0">
                  <a:srgbClr val="33CCFF"/>
                </a:gs>
                <a:gs pos="100000">
                  <a:srgbClr val="175E75"/>
                </a:gs>
              </a:gsLst>
              <a:lin ang="5400000" scaled="1"/>
              <a:tileRect/>
            </a:gradFill>
            <a:ln w="9525">
              <a:noFill/>
            </a:ln>
          </p:spPr>
          <p:txBody>
            <a:bodyPr wrap="none" lIns="59911" tIns="29956" rIns="59911" bIns="29956" anchor="t" anchorCtr="0"/>
            <a:p>
              <a:pPr algn="ctr" defTabSz="598805" fontAlgn="ctr">
                <a:lnSpc>
                  <a:spcPts val="1315"/>
                </a:lnSpc>
                <a:spcBef>
                  <a:spcPct val="0"/>
                </a:spcBef>
              </a:pPr>
              <a:r>
                <a:rPr lang="zh-CN" altLang="en-US" sz="1300" b="1" dirty="0">
                  <a:latin typeface="黑体" panose="02010609060101010101" pitchFamily="2" charset="-122"/>
                  <a:ea typeface="HY헤드라인M"/>
                </a:rPr>
                <a:t>一、</a:t>
              </a:r>
              <a:endParaRPr lang="ko-KR" altLang="en-US" sz="1300" b="1" dirty="0">
                <a:latin typeface="黑体" panose="02010609060101010101" pitchFamily="2" charset="-122"/>
                <a:ea typeface="HY헤드라인M"/>
              </a:endParaRPr>
            </a:p>
          </p:txBody>
        </p:sp>
        <p:sp>
          <p:nvSpPr>
            <p:cNvPr id="25626" name="AutoShape 52"/>
            <p:cNvSpPr/>
            <p:nvPr/>
          </p:nvSpPr>
          <p:spPr>
            <a:xfrm>
              <a:off x="1992" y="4175"/>
              <a:ext cx="1387" cy="304"/>
            </a:xfrm>
            <a:prstGeom prst="bevel">
              <a:avLst>
                <a:gd name="adj" fmla="val 12500"/>
              </a:avLst>
            </a:prstGeom>
            <a:gradFill rotWithShape="1">
              <a:gsLst>
                <a:gs pos="0">
                  <a:srgbClr val="33CCFF"/>
                </a:gs>
                <a:gs pos="100000">
                  <a:srgbClr val="175E75"/>
                </a:gs>
              </a:gsLst>
              <a:lin ang="5400000" scaled="1"/>
              <a:tileRect/>
            </a:gradFill>
            <a:ln w="9525">
              <a:noFill/>
            </a:ln>
          </p:spPr>
          <p:txBody>
            <a:bodyPr wrap="none" lIns="59911" tIns="29956" rIns="59911" bIns="29956" anchor="ctr" anchorCtr="0"/>
            <a:p>
              <a:pPr algn="ctr" defTabSz="598805" fontAlgn="ctr">
                <a:lnSpc>
                  <a:spcPts val="1315"/>
                </a:lnSpc>
                <a:spcBef>
                  <a:spcPct val="0"/>
                </a:spcBef>
              </a:pPr>
              <a:r>
                <a:rPr lang="zh-CN" altLang="en-US" sz="1300" b="1" dirty="0">
                  <a:latin typeface="黑体" panose="02010609060101010101" pitchFamily="2" charset="-122"/>
                  <a:ea typeface="HY헤드라인M"/>
                </a:rPr>
                <a:t>二、</a:t>
              </a:r>
              <a:endParaRPr lang="ko-KR" altLang="en-US" sz="1300" b="1" dirty="0">
                <a:latin typeface="黑体" panose="02010609060101010101" pitchFamily="2" charset="-122"/>
                <a:ea typeface="HY헤드라인M"/>
              </a:endParaRPr>
            </a:p>
          </p:txBody>
        </p:sp>
        <p:sp>
          <p:nvSpPr>
            <p:cNvPr id="25627" name="AutoShape 52"/>
            <p:cNvSpPr/>
            <p:nvPr/>
          </p:nvSpPr>
          <p:spPr>
            <a:xfrm>
              <a:off x="1992" y="4715"/>
              <a:ext cx="1387" cy="304"/>
            </a:xfrm>
            <a:prstGeom prst="bevel">
              <a:avLst>
                <a:gd name="adj" fmla="val 12500"/>
              </a:avLst>
            </a:prstGeom>
            <a:gradFill rotWithShape="1">
              <a:gsLst>
                <a:gs pos="0">
                  <a:srgbClr val="33CCFF"/>
                </a:gs>
                <a:gs pos="100000">
                  <a:srgbClr val="175E75"/>
                </a:gs>
              </a:gsLst>
              <a:lin ang="5400000" scaled="1"/>
              <a:tileRect/>
            </a:gradFill>
            <a:ln w="9525">
              <a:noFill/>
            </a:ln>
          </p:spPr>
          <p:txBody>
            <a:bodyPr wrap="none" lIns="59911" tIns="29956" rIns="59911" bIns="29956" anchor="ctr" anchorCtr="0"/>
            <a:p>
              <a:pPr algn="ctr" defTabSz="598805" fontAlgn="ctr">
                <a:lnSpc>
                  <a:spcPts val="1315"/>
                </a:lnSpc>
                <a:spcBef>
                  <a:spcPct val="0"/>
                </a:spcBef>
              </a:pPr>
              <a:r>
                <a:rPr lang="zh-CN" altLang="en-US" sz="1300" b="1" dirty="0">
                  <a:latin typeface="黑体" panose="02010609060101010101" pitchFamily="2" charset="-122"/>
                  <a:ea typeface="HY헤드라인M"/>
                </a:rPr>
                <a:t>三、</a:t>
              </a:r>
              <a:endParaRPr lang="ko-KR" altLang="en-US" sz="1300" b="1" dirty="0">
                <a:latin typeface="黑体" panose="02010609060101010101" pitchFamily="2" charset="-122"/>
                <a:ea typeface="HY헤드라인M"/>
              </a:endParaRPr>
            </a:p>
          </p:txBody>
        </p:sp>
        <p:sp>
          <p:nvSpPr>
            <p:cNvPr id="25628" name="AutoShape 52"/>
            <p:cNvSpPr/>
            <p:nvPr/>
          </p:nvSpPr>
          <p:spPr>
            <a:xfrm>
              <a:off x="1992" y="5255"/>
              <a:ext cx="1387" cy="304"/>
            </a:xfrm>
            <a:prstGeom prst="bevel">
              <a:avLst>
                <a:gd name="adj" fmla="val 12500"/>
              </a:avLst>
            </a:prstGeom>
            <a:gradFill rotWithShape="1">
              <a:gsLst>
                <a:gs pos="0">
                  <a:srgbClr val="33CCFF"/>
                </a:gs>
                <a:gs pos="100000">
                  <a:srgbClr val="175E75"/>
                </a:gs>
              </a:gsLst>
              <a:lin ang="5400000" scaled="1"/>
              <a:tileRect/>
            </a:gradFill>
            <a:ln w="9525">
              <a:noFill/>
            </a:ln>
          </p:spPr>
          <p:txBody>
            <a:bodyPr wrap="none" lIns="59911" tIns="29956" rIns="59911" bIns="29956" anchor="ctr" anchorCtr="0"/>
            <a:p>
              <a:pPr algn="ctr" defTabSz="598805" fontAlgn="ctr">
                <a:lnSpc>
                  <a:spcPts val="1315"/>
                </a:lnSpc>
                <a:spcBef>
                  <a:spcPct val="0"/>
                </a:spcBef>
              </a:pPr>
              <a:r>
                <a:rPr lang="zh-CN" altLang="en-US" sz="1300" b="1" dirty="0">
                  <a:latin typeface="黑体" panose="02010609060101010101" pitchFamily="2" charset="-122"/>
                  <a:ea typeface="HY헤드라인M"/>
                </a:rPr>
                <a:t>四、</a:t>
              </a:r>
              <a:endParaRPr lang="ko-KR" altLang="en-US" sz="1300" b="1" dirty="0">
                <a:latin typeface="黑体" panose="02010609060101010101" pitchFamily="2" charset="-122"/>
                <a:ea typeface="HY헤드라인M"/>
              </a:endParaRPr>
            </a:p>
          </p:txBody>
        </p:sp>
        <p:sp>
          <p:nvSpPr>
            <p:cNvPr id="25629" name="AutoShape 52"/>
            <p:cNvSpPr/>
            <p:nvPr/>
          </p:nvSpPr>
          <p:spPr>
            <a:xfrm>
              <a:off x="1992" y="5795"/>
              <a:ext cx="1387" cy="304"/>
            </a:xfrm>
            <a:prstGeom prst="bevel">
              <a:avLst>
                <a:gd name="adj" fmla="val 12500"/>
              </a:avLst>
            </a:prstGeom>
            <a:gradFill rotWithShape="1">
              <a:gsLst>
                <a:gs pos="0">
                  <a:srgbClr val="33CCFF"/>
                </a:gs>
                <a:gs pos="100000">
                  <a:srgbClr val="175E75"/>
                </a:gs>
              </a:gsLst>
              <a:lin ang="5400000" scaled="1"/>
              <a:tileRect/>
            </a:gradFill>
            <a:ln w="9525">
              <a:noFill/>
            </a:ln>
          </p:spPr>
          <p:txBody>
            <a:bodyPr wrap="none" lIns="59911" tIns="29956" rIns="59911" bIns="29956" anchor="ctr" anchorCtr="0"/>
            <a:p>
              <a:pPr algn="ctr" defTabSz="598805" fontAlgn="ctr">
                <a:lnSpc>
                  <a:spcPts val="1315"/>
                </a:lnSpc>
                <a:spcBef>
                  <a:spcPct val="0"/>
                </a:spcBef>
              </a:pPr>
              <a:r>
                <a:rPr lang="zh-CN" altLang="en-US" sz="1300" b="1" dirty="0">
                  <a:latin typeface="黑体" panose="02010609060101010101" pitchFamily="2" charset="-122"/>
                  <a:ea typeface="HY헤드라인M"/>
                </a:rPr>
                <a:t>五、</a:t>
              </a:r>
              <a:endParaRPr lang="ko-KR" altLang="en-US" sz="1300" b="1" dirty="0">
                <a:latin typeface="黑体" panose="02010609060101010101" pitchFamily="2" charset="-122"/>
                <a:ea typeface="HY헤드라인M"/>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8"/>
          <p:cNvSpPr>
            <a:spLocks noGrp="1"/>
          </p:cNvSpPr>
          <p:nvPr>
            <p:ph type="body" sz="half" idx="4294967295"/>
          </p:nvPr>
        </p:nvSpPr>
        <p:spPr>
          <a:xfrm>
            <a:off x="2465388" y="1930400"/>
            <a:ext cx="4576762" cy="471488"/>
          </a:xfrm>
          <a:prstGeom prst="rect">
            <a:avLst/>
          </a:prstGeom>
          <a:noFill/>
          <a:ln w="9525">
            <a:noFill/>
          </a:ln>
        </p:spPr>
        <p:txBody>
          <a:bodyPr lIns="58968" tIns="30663" rIns="58968" bIns="30663" anchor="t" anchorCtr="1">
            <a:spAutoFit/>
          </a:bodyPr>
          <a:lstStyle>
            <a:lvl1pPr lvl="0">
              <a:buClrTx/>
              <a:buSzTx/>
              <a:buFontTx/>
              <a:defRPr sz="2800"/>
            </a:lvl1pPr>
            <a:lvl2pPr lvl="1">
              <a:buClrTx/>
              <a:buSzTx/>
              <a:buFontTx/>
              <a:defRPr sz="2400"/>
            </a:lvl2pPr>
            <a:lvl3pPr lvl="2">
              <a:buClrTx/>
              <a:buSzTx/>
              <a:buFontTx/>
              <a:defRPr sz="2000"/>
            </a:lvl3pPr>
            <a:lvl4pPr lvl="3">
              <a:buClrTx/>
              <a:buSzTx/>
              <a:buFontTx/>
              <a:defRPr sz="1800"/>
            </a:lvl4pPr>
            <a:lvl5pPr lvl="4">
              <a:buClrTx/>
              <a:buSzTx/>
              <a:buFontTx/>
              <a:defRPr sz="1800"/>
            </a:lvl5pPr>
          </a:lstStyle>
          <a:p>
            <a:pPr marL="523875" lvl="0" indent="-523875" algn="ctr" defTabSz="1395730" eaLnBrk="1" hangingPunct="1">
              <a:buNone/>
            </a:pPr>
            <a:r>
              <a:rPr lang="zh-CN" altLang="en-US" sz="2700" b="1" u="sng" dirty="0">
                <a:solidFill>
                  <a:srgbClr val="FF3300"/>
                </a:solidFill>
              </a:rPr>
              <a:t>电站</a:t>
            </a:r>
            <a:r>
              <a:rPr lang="zh-CN" altLang="en-US" sz="2300" b="1" dirty="0">
                <a:solidFill>
                  <a:schemeClr val="accent2"/>
                </a:solidFill>
              </a:rPr>
              <a:t>作业活动的划分</a:t>
            </a:r>
            <a:endParaRPr lang="zh-CN" altLang="en-US" sz="2300" b="1" dirty="0">
              <a:solidFill>
                <a:schemeClr val="accent2"/>
              </a:solidFill>
            </a:endParaRPr>
          </a:p>
        </p:txBody>
      </p:sp>
      <p:sp>
        <p:nvSpPr>
          <p:cNvPr id="26626" name="Text Box 9"/>
          <p:cNvSpPr txBox="1"/>
          <p:nvPr/>
        </p:nvSpPr>
        <p:spPr>
          <a:xfrm>
            <a:off x="892175" y="1446213"/>
            <a:ext cx="1508125" cy="381000"/>
          </a:xfrm>
          <a:prstGeom prst="rect">
            <a:avLst/>
          </a:prstGeom>
          <a:noFill/>
          <a:ln w="9525">
            <a:noFill/>
          </a:ln>
        </p:spPr>
        <p:txBody>
          <a:bodyPr lIns="58968" tIns="30663" rIns="58968" bIns="30663" anchor="t" anchorCtr="1">
            <a:spAutoFit/>
          </a:bodyPr>
          <a:p>
            <a:pPr algn="ctr" fontAlgn="t">
              <a:spcBef>
                <a:spcPct val="50000"/>
              </a:spcBef>
            </a:pPr>
            <a:r>
              <a:rPr lang="zh-CN" altLang="en-US" sz="2100" b="1" dirty="0">
                <a:solidFill>
                  <a:schemeClr val="accent2"/>
                </a:solidFill>
                <a:latin typeface="Times New Roman" panose="02020603050405020304" pitchFamily="18" charset="0"/>
                <a:ea typeface="黑体" panose="02010609060101010101" pitchFamily="2" charset="-122"/>
              </a:rPr>
              <a:t>举例</a:t>
            </a:r>
            <a:endParaRPr lang="zh-CN" altLang="en-US" sz="2100" b="1" dirty="0">
              <a:solidFill>
                <a:schemeClr val="accent2"/>
              </a:solidFill>
              <a:latin typeface="Times New Roman" panose="02020603050405020304" pitchFamily="18" charset="0"/>
              <a:ea typeface="黑体" panose="02010609060101010101" pitchFamily="2" charset="-122"/>
            </a:endParaRPr>
          </a:p>
        </p:txBody>
      </p:sp>
      <p:pic>
        <p:nvPicPr>
          <p:cNvPr id="6" name="Picture 2"/>
          <p:cNvPicPr>
            <a:picLocks noChangeAspect="1"/>
          </p:cNvPicPr>
          <p:nvPr/>
        </p:nvPicPr>
        <p:blipFill>
          <a:blip r:embed="rId1"/>
          <a:stretch>
            <a:fillRect/>
          </a:stretch>
        </p:blipFill>
        <p:spPr>
          <a:xfrm>
            <a:off x="779463" y="2487613"/>
            <a:ext cx="7864475" cy="4078287"/>
          </a:xfrm>
          <a:prstGeom prst="rect">
            <a:avLst/>
          </a:prstGeom>
          <a:noFill/>
          <a:ln w="9525">
            <a:noFill/>
          </a:ln>
        </p:spPr>
      </p:pic>
      <p:sp>
        <p:nvSpPr>
          <p:cNvPr id="26628" name="矩形 6"/>
          <p:cNvSpPr/>
          <p:nvPr/>
        </p:nvSpPr>
        <p:spPr>
          <a:xfrm>
            <a:off x="1222375" y="2533650"/>
            <a:ext cx="7021513" cy="3948113"/>
          </a:xfrm>
          <a:prstGeom prst="rect">
            <a:avLst/>
          </a:prstGeom>
          <a:noFill/>
          <a:ln w="9525">
            <a:noFill/>
          </a:ln>
        </p:spPr>
        <p:txBody>
          <a:bodyPr lIns="59911" tIns="29956" rIns="59911" bIns="29956" anchor="t" anchorCtr="0">
            <a:spAutoFit/>
          </a:bodyPr>
          <a:p>
            <a:pPr defTabSz="598805" fontAlgn="t">
              <a:lnSpc>
                <a:spcPct val="110000"/>
              </a:lnSpc>
              <a:spcBef>
                <a:spcPct val="0"/>
              </a:spcBef>
            </a:pPr>
            <a:r>
              <a:rPr lang="en-US" altLang="zh-CN" sz="1600" dirty="0">
                <a:latin typeface="Times New Roman" panose="02020603050405020304" pitchFamily="18" charset="0"/>
                <a:ea typeface="黑体" panose="02010609060101010101" pitchFamily="2" charset="-122"/>
              </a:rPr>
              <a:t>         </a:t>
            </a:r>
            <a:r>
              <a:rPr lang="zh-CN" altLang="en-US" sz="1600" b="1" dirty="0">
                <a:latin typeface="Times New Roman" panose="02020603050405020304" pitchFamily="18" charset="0"/>
                <a:ea typeface="楷体_GB2312" pitchFamily="49" charset="-122"/>
              </a:rPr>
              <a:t>我们对作业活动的划分综合了以上几种划分方法，现以电站为例讲述如何划分作业活动，</a:t>
            </a:r>
            <a:r>
              <a:rPr lang="zh-CN" altLang="en-US" sz="1600" b="1" dirty="0">
                <a:latin typeface="楷体_GB2312" pitchFamily="49" charset="-122"/>
                <a:ea typeface="楷体_GB2312" pitchFamily="49" charset="-122"/>
              </a:rPr>
              <a:t>首先</a:t>
            </a:r>
            <a:r>
              <a:rPr lang="zh-CN" altLang="en-US" sz="1600" b="1" dirty="0">
                <a:latin typeface="Times New Roman" panose="02020603050405020304" pitchFamily="18" charset="0"/>
                <a:ea typeface="楷体_GB2312" pitchFamily="49" charset="-122"/>
              </a:rPr>
              <a:t>我们</a:t>
            </a:r>
            <a:r>
              <a:rPr lang="zh-CN" altLang="en-US" sz="1600" b="1" dirty="0">
                <a:latin typeface="楷体_GB2312" pitchFamily="49" charset="-122"/>
                <a:ea typeface="楷体_GB2312" pitchFamily="49" charset="-122"/>
              </a:rPr>
              <a:t>以</a:t>
            </a:r>
            <a:r>
              <a:rPr lang="zh-CN" altLang="en-US" sz="2400" b="1" dirty="0">
                <a:solidFill>
                  <a:srgbClr val="CC3300"/>
                </a:solidFill>
                <a:latin typeface="华文细黑" pitchFamily="2" charset="-122"/>
                <a:ea typeface="华文细黑" pitchFamily="2" charset="-122"/>
              </a:rPr>
              <a:t>工艺流程</a:t>
            </a:r>
            <a:r>
              <a:rPr lang="zh-CN" altLang="en-US" sz="1600" b="1" dirty="0">
                <a:latin typeface="楷体_GB2312" pitchFamily="49" charset="-122"/>
                <a:ea typeface="楷体_GB2312" pitchFamily="49" charset="-122"/>
              </a:rPr>
              <a:t>划分，可分为如下几种作业活动：锅炉工段、汽轮机工段、电气工段、输煤工段等。</a:t>
            </a:r>
            <a:endParaRPr lang="zh-CN" altLang="en-US" sz="1600" b="1" dirty="0">
              <a:latin typeface="楷体_GB2312" pitchFamily="49" charset="-122"/>
              <a:ea typeface="楷体_GB2312" pitchFamily="49" charset="-122"/>
            </a:endParaRPr>
          </a:p>
          <a:p>
            <a:pPr defTabSz="598805" fontAlgn="t">
              <a:lnSpc>
                <a:spcPct val="110000"/>
              </a:lnSpc>
              <a:spcBef>
                <a:spcPct val="0"/>
              </a:spcBef>
            </a:pPr>
            <a:r>
              <a:rPr lang="zh-CN" altLang="en-US" sz="1600" b="1" dirty="0">
                <a:latin typeface="楷体_GB2312" pitchFamily="49" charset="-122"/>
                <a:ea typeface="楷体_GB2312" pitchFamily="49" charset="-122"/>
              </a:rPr>
              <a:t>    上述划分显然未覆盖电站所有作业范围，再按</a:t>
            </a:r>
            <a:r>
              <a:rPr lang="zh-CN" altLang="en-US" sz="2400" b="1" dirty="0">
                <a:solidFill>
                  <a:srgbClr val="CC3300"/>
                </a:solidFill>
                <a:latin typeface="华文细黑" pitchFamily="2" charset="-122"/>
                <a:ea typeface="华文细黑" pitchFamily="2" charset="-122"/>
              </a:rPr>
              <a:t>作业任务</a:t>
            </a:r>
            <a:r>
              <a:rPr lang="zh-CN" altLang="en-US" sz="1600" b="1" dirty="0">
                <a:latin typeface="楷体_GB2312" pitchFamily="49" charset="-122"/>
                <a:ea typeface="楷体_GB2312" pitchFamily="49" charset="-122"/>
              </a:rPr>
              <a:t>来分：需把设备维修保养、设备清洗、消防器材维护、清洁卫生、办公室内勤、车间管理等补充进来。</a:t>
            </a:r>
            <a:endParaRPr lang="zh-CN" altLang="en-US" sz="1600" b="1" dirty="0">
              <a:latin typeface="楷体_GB2312" pitchFamily="49" charset="-122"/>
              <a:ea typeface="楷体_GB2312" pitchFamily="49" charset="-122"/>
            </a:endParaRPr>
          </a:p>
          <a:p>
            <a:pPr defTabSz="598805" fontAlgn="t">
              <a:lnSpc>
                <a:spcPct val="110000"/>
              </a:lnSpc>
              <a:spcBef>
                <a:spcPct val="0"/>
              </a:spcBef>
            </a:pPr>
            <a:r>
              <a:rPr lang="zh-CN" altLang="en-US" sz="1600" b="1" dirty="0">
                <a:latin typeface="楷体_GB2312" pitchFamily="49" charset="-122"/>
                <a:ea typeface="楷体_GB2312" pitchFamily="49" charset="-122"/>
              </a:rPr>
              <a:t>    针对工艺流程和作业任务步骤，再进行各</a:t>
            </a:r>
            <a:r>
              <a:rPr lang="zh-CN" altLang="en-US" sz="2400" b="1" dirty="0">
                <a:solidFill>
                  <a:srgbClr val="CC3300"/>
                </a:solidFill>
                <a:latin typeface="华文细黑" pitchFamily="2" charset="-122"/>
                <a:ea typeface="华文细黑" pitchFamily="2" charset="-122"/>
              </a:rPr>
              <a:t>工序细分</a:t>
            </a:r>
            <a:r>
              <a:rPr lang="zh-CN" altLang="en-US" sz="1600" b="1" dirty="0">
                <a:latin typeface="楷体_GB2312" pitchFamily="49" charset="-122"/>
                <a:ea typeface="楷体_GB2312" pitchFamily="49" charset="-122"/>
              </a:rPr>
              <a:t>；如锅炉工段可细分为：启动前的检查和试验、水压试验、冲洗过热器、锅炉冷态试验、热工保护校对、启动前的检查、启动前的准备、锅炉点火、锅炉升压、锅炉暖管、锅炉并列等。</a:t>
            </a:r>
            <a:endParaRPr lang="zh-CN" altLang="en-US" sz="1600" b="1" dirty="0">
              <a:latin typeface="楷体_GB2312" pitchFamily="49" charset="-122"/>
              <a:ea typeface="楷体_GB2312" pitchFamily="49" charset="-122"/>
            </a:endParaRPr>
          </a:p>
          <a:p>
            <a:pPr defTabSz="598805" fontAlgn="t">
              <a:lnSpc>
                <a:spcPct val="110000"/>
              </a:lnSpc>
              <a:spcBef>
                <a:spcPct val="0"/>
              </a:spcBef>
            </a:pPr>
            <a:r>
              <a:rPr lang="zh-CN" altLang="en-US" sz="1600" b="1" dirty="0">
                <a:latin typeface="楷体_GB2312" pitchFamily="49" charset="-122"/>
                <a:ea typeface="楷体_GB2312" pitchFamily="49" charset="-122"/>
              </a:rPr>
              <a:t>上述划分完后，针对细分的工序对各阶段的复杂性和涉及作业的危险性还可分为具体的作业内容，如启动前的检查和试验可细分为：</a:t>
            </a:r>
            <a:r>
              <a:rPr lang="en-US" altLang="zh-CN" sz="1600" b="1" dirty="0">
                <a:latin typeface="楷体_GB2312" pitchFamily="49" charset="-122"/>
                <a:ea typeface="楷体_GB2312" pitchFamily="49" charset="-122"/>
              </a:rPr>
              <a:t>1. </a:t>
            </a:r>
            <a:r>
              <a:rPr lang="zh-CN" altLang="en-US" sz="1600" b="1" dirty="0">
                <a:latin typeface="楷体_GB2312" pitchFamily="49" charset="-122"/>
                <a:ea typeface="楷体_GB2312" pitchFamily="49" charset="-122"/>
              </a:rPr>
              <a:t>锅炉本体的检查</a:t>
            </a:r>
            <a:r>
              <a:rPr lang="en-US" altLang="zh-CN" sz="1600" b="1" dirty="0">
                <a:latin typeface="楷体_GB2312" pitchFamily="49" charset="-122"/>
                <a:ea typeface="楷体_GB2312" pitchFamily="49" charset="-122"/>
              </a:rPr>
              <a:t>2. </a:t>
            </a:r>
            <a:r>
              <a:rPr lang="zh-CN" altLang="en-US" sz="1600" b="1" dirty="0">
                <a:latin typeface="楷体_GB2312" pitchFamily="49" charset="-122"/>
                <a:ea typeface="楷体_GB2312" pitchFamily="49" charset="-122"/>
              </a:rPr>
              <a:t>汽水系统的检查。</a:t>
            </a:r>
            <a:endParaRPr lang="zh-CN" altLang="en-US" sz="1600" b="1" dirty="0">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矩形 84"/>
          <p:cNvSpPr/>
          <p:nvPr/>
        </p:nvSpPr>
        <p:spPr>
          <a:xfrm>
            <a:off x="0" y="2351088"/>
            <a:ext cx="9144000" cy="4506912"/>
          </a:xfrm>
          <a:prstGeom prst="rect">
            <a:avLst/>
          </a:prstGeom>
          <a:gradFill rotWithShape="0">
            <a:gsLst>
              <a:gs pos="0">
                <a:srgbClr val="D2D2F4">
                  <a:alpha val="0"/>
                </a:srgbClr>
              </a:gs>
              <a:gs pos="50000">
                <a:srgbClr val="B9F5DB">
                  <a:alpha val="50000"/>
                </a:srgbClr>
              </a:gs>
              <a:gs pos="100000">
                <a:srgbClr val="DDFAED">
                  <a:alpha val="100000"/>
                </a:srgbClr>
              </a:gs>
            </a:gsLst>
            <a:lin ang="5400000"/>
            <a:tileRect/>
          </a:gradFill>
          <a:ln w="9525">
            <a:noFill/>
          </a:ln>
        </p:spPr>
        <p:txBody>
          <a:bodyPr lIns="59911" tIns="29956" rIns="59911" bIns="29956" anchor="t" anchorCtr="0"/>
          <a:p>
            <a:pPr algn="ctr" defTabSz="598805">
              <a:spcBef>
                <a:spcPct val="0"/>
              </a:spcBef>
            </a:pPr>
            <a:endParaRPr lang="zh-CN" altLang="zh-CN" sz="1600" baseline="-25000" dirty="0">
              <a:latin typeface="Times New Roman" panose="02020603050405020304" pitchFamily="18" charset="0"/>
              <a:ea typeface="宋体" panose="02010600030101010101" pitchFamily="2" charset="-122"/>
            </a:endParaRPr>
          </a:p>
        </p:txBody>
      </p:sp>
      <p:graphicFrame>
        <p:nvGraphicFramePr>
          <p:cNvPr id="266392" name="Group 152"/>
          <p:cNvGraphicFramePr>
            <a:graphicFrameLocks noGrp="1"/>
          </p:cNvGraphicFramePr>
          <p:nvPr>
            <p:ph type="body" idx="4294967295"/>
          </p:nvPr>
        </p:nvGraphicFramePr>
        <p:xfrm>
          <a:off x="250825" y="765175"/>
          <a:ext cx="8026400" cy="5327650"/>
        </p:xfrm>
        <a:graphic>
          <a:graphicData uri="http://schemas.openxmlformats.org/drawingml/2006/table">
            <a:tbl>
              <a:tblPr/>
              <a:tblGrid>
                <a:gridCol w="438150"/>
                <a:gridCol w="1218034"/>
                <a:gridCol w="1158454"/>
                <a:gridCol w="5211762"/>
              </a:tblGrid>
              <a:tr h="954452">
                <a:tc gridSpan="4">
                  <a:txBody>
                    <a:bodyPr/>
                    <a:lstStyle/>
                    <a:p>
                      <a:pPr marL="523875" marR="0" lvl="0" indent="-523875" algn="ctr" defTabSz="1395095" rtl="0" eaLnBrk="1" fontAlgn="ctr" latinLnBrk="0" hangingPunct="1">
                        <a:lnSpc>
                          <a:spcPct val="100000"/>
                        </a:lnSpc>
                        <a:spcBef>
                          <a:spcPct val="0"/>
                        </a:spcBef>
                        <a:spcAft>
                          <a:spcPct val="0"/>
                        </a:spcAft>
                        <a:buClrTx/>
                        <a:buSzTx/>
                        <a:buFontTx/>
                        <a:buNone/>
                      </a:pPr>
                      <a:endParaRPr kumimoji="0" lang="en-US" altLang="zh-CN" sz="1600" b="1" i="0" u="none" strike="noStrike" cap="none" normalizeH="0" baseline="0" dirty="0" smtClean="0">
                        <a:ln>
                          <a:noFill/>
                        </a:ln>
                        <a:solidFill>
                          <a:srgbClr val="FF3300"/>
                        </a:solidFill>
                        <a:effectLst/>
                        <a:latin typeface="宋体" panose="02010600030101010101" pitchFamily="2" charset="-122"/>
                        <a:ea typeface="宋体" panose="02010600030101010101" pitchFamily="2" charset="-122"/>
                      </a:endParaRPr>
                    </a:p>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rgbClr val="FF3300"/>
                          </a:solidFill>
                          <a:effectLst/>
                          <a:latin typeface="宋体" panose="02010600030101010101" pitchFamily="2" charset="-122"/>
                          <a:ea typeface="宋体" panose="02010600030101010101" pitchFamily="2" charset="-122"/>
                        </a:rPr>
                        <a:t>作业活动划分工作表</a:t>
                      </a:r>
                      <a:endParaRPr kumimoji="0" lang="zh-CN" altLang="en-US" sz="1600" b="0" i="0" u="none" strike="noStrike" cap="none" normalizeH="0" baseline="0" dirty="0" smtClean="0">
                        <a:ln>
                          <a:noFill/>
                        </a:ln>
                        <a:solidFill>
                          <a:srgbClr val="FF3300"/>
                        </a:solidFill>
                        <a:effectLst/>
                        <a:latin typeface="Arial" panose="020B0604020202020204" pitchFamily="34" charset="0"/>
                        <a:ea typeface="宋体" panose="02010600030101010101" pitchFamily="2" charset="-122"/>
                      </a:endParaRPr>
                    </a:p>
                    <a:p>
                      <a:pPr marL="523875" marR="0" lvl="0" indent="-523875" algn="ctr" defTabSz="1395095" rtl="0" eaLnBrk="1" fontAlgn="ctr" latinLnBrk="0" hangingPunct="1">
                        <a:lnSpc>
                          <a:spcPct val="100000"/>
                        </a:lnSpc>
                        <a:spcBef>
                          <a:spcPct val="0"/>
                        </a:spcBef>
                        <a:spcAft>
                          <a:spcPct val="0"/>
                        </a:spcAft>
                        <a:buClrTx/>
                        <a:buSzTx/>
                        <a:buFontTx/>
                        <a:buNone/>
                      </a:pPr>
                      <a:endParaRPr kumimoji="0" lang="en-US" altLang="zh-CN" sz="1600" b="0" i="0" u="none" strike="noStrike" cap="none" normalizeH="0" baseline="0" dirty="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a:noFill/>
                    </a:lnL>
                    <a:lnR>
                      <a:noFill/>
                    </a:lnR>
                    <a:lnT>
                      <a:noFill/>
                    </a:lnT>
                    <a:lnB>
                      <a:noFill/>
                    </a:lnB>
                    <a:lnTlToBr>
                      <a:noFill/>
                    </a:lnTlToBr>
                    <a:lnBlToTr>
                      <a:noFill/>
                    </a:lnBlToTr>
                    <a:noFill/>
                  </a:tcPr>
                </a:tc>
                <a:tc hMerge="1">
                  <a:tcPr/>
                </a:tc>
                <a:tc hMerge="1">
                  <a:tcPr/>
                </a:tc>
                <a:tc hMerge="1">
                  <a:tcPr/>
                </a:tc>
              </a:tr>
              <a:tr h="460571">
                <a:tc gridSpan="4">
                  <a:txBody>
                    <a:bodyPr/>
                    <a:lstStyle/>
                    <a:p>
                      <a:pPr marL="523875" marR="0" lvl="0" indent="-523875" algn="l" defTabSz="1395095"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cs typeface="Times New Roman" panose="02020603050405020304" pitchFamily="18" charset="0"/>
                        </a:rPr>
                        <a:t>单位（部门）：</a:t>
                      </a:r>
                      <a:r>
                        <a:rPr kumimoji="0" lang="zh-CN" altLang="en-US" sz="1200" b="1" i="0" u="none" strike="noStrike" cap="none" normalizeH="0" baseline="0" smtClean="0">
                          <a:ln>
                            <a:noFill/>
                          </a:ln>
                          <a:solidFill>
                            <a:schemeClr val="accent2"/>
                          </a:solidFill>
                          <a:effectLst/>
                          <a:latin typeface="Arial" panose="020B0604020202020204" pitchFamily="34" charset="0"/>
                          <a:ea typeface="宋体" panose="02010600030101010101" pitchFamily="2" charset="-122"/>
                          <a:cs typeface="Times New Roman" panose="02020603050405020304" pitchFamily="18" charset="0"/>
                        </a:rPr>
                        <a:t> </a:t>
                      </a:r>
                      <a:r>
                        <a:rPr kumimoji="0" lang="zh-CN" altLang="en-US"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cs typeface="Times New Roman" panose="02020603050405020304" pitchFamily="18" charset="0"/>
                        </a:rPr>
                        <a:t>电站</a:t>
                      </a:r>
                      <a:r>
                        <a:rPr kumimoji="0" lang="zh-CN" altLang="en-US" sz="1200" b="1" i="0" u="none" strike="noStrike" cap="none" normalizeH="0" baseline="0" smtClean="0">
                          <a:ln>
                            <a:noFill/>
                          </a:ln>
                          <a:solidFill>
                            <a:schemeClr val="accent2"/>
                          </a:solidFill>
                          <a:effectLst/>
                          <a:latin typeface="Arial" panose="020B0604020202020204" pitchFamily="34" charset="0"/>
                          <a:ea typeface="宋体" panose="02010600030101010101" pitchFamily="2" charset="-122"/>
                          <a:cs typeface="Times New Roman" panose="02020603050405020304" pitchFamily="18" charset="0"/>
                        </a:rPr>
                        <a:t>                                                                                         </a:t>
                      </a:r>
                      <a:r>
                        <a:rPr kumimoji="0" lang="zh-CN" altLang="en-US"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cs typeface="Times New Roman" panose="02020603050405020304" pitchFamily="18" charset="0"/>
                        </a:rPr>
                        <a:t>岗位：</a:t>
                      </a:r>
                      <a:r>
                        <a:rPr kumimoji="0" lang="zh-CN" altLang="en-US" sz="1200" b="1" i="0" u="none" strike="noStrike" cap="none" normalizeH="0" baseline="0" smtClean="0">
                          <a:ln>
                            <a:noFill/>
                          </a:ln>
                          <a:solidFill>
                            <a:schemeClr val="accent2"/>
                          </a:solidFill>
                          <a:effectLst/>
                          <a:latin typeface="Arial" panose="020B0604020202020204" pitchFamily="34" charset="0"/>
                          <a:ea typeface="宋体" panose="02010600030101010101" pitchFamily="2" charset="-122"/>
                          <a:cs typeface="Times New Roman" panose="02020603050405020304" pitchFamily="18" charset="0"/>
                        </a:rPr>
                        <a:t>  </a:t>
                      </a:r>
                      <a:r>
                        <a:rPr kumimoji="0" lang="zh-CN" altLang="en-US"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cs typeface="Times New Roman" panose="02020603050405020304" pitchFamily="18" charset="0"/>
                        </a:rPr>
                        <a:t>操作工</a:t>
                      </a:r>
                      <a:r>
                        <a:rPr kumimoji="0" lang="zh-CN" altLang="en-US" sz="900" b="0" i="0" u="none" strike="noStrike" cap="none" normalizeH="0" baseline="0" smtClean="0">
                          <a:ln>
                            <a:noFill/>
                          </a:ln>
                          <a:solidFill>
                            <a:schemeClr val="accent2"/>
                          </a:solidFill>
                          <a:effectLst/>
                          <a:latin typeface="Arial" panose="020B0604020202020204" pitchFamily="34" charset="0"/>
                          <a:ea typeface="宋体" panose="02010600030101010101" pitchFamily="2" charset="-122"/>
                          <a:cs typeface="Times New Roman" panose="02020603050405020304" pitchFamily="18" charset="0"/>
                        </a:rPr>
                        <a:t>                                          </a:t>
                      </a:r>
                      <a:endParaRPr kumimoji="0" lang="zh-CN" altLang="en-US" sz="900" b="0" i="0" u="none" strike="noStrike" cap="none" normalizeH="0" baseline="0" smtClean="0">
                        <a:ln>
                          <a:noFill/>
                        </a:ln>
                        <a:solidFill>
                          <a:schemeClr val="accent2"/>
                        </a:solidFill>
                        <a:effectLst/>
                        <a:latin typeface="Arial" panose="020B0604020202020204" pitchFamily="34" charset="0"/>
                        <a:ea typeface="宋体" panose="02010600030101010101" pitchFamily="2" charset="-122"/>
                        <a:cs typeface="Times New Roman" panose="02020603050405020304" pitchFamily="18" charset="0"/>
                      </a:endParaRPr>
                    </a:p>
                  </a:txBody>
                  <a:tcPr marL="58968" marR="58968" marT="30663" marB="30663"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r>
              <a:tr h="500703">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10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序号</a:t>
                      </a:r>
                      <a:endParaRPr kumimoji="0" lang="zh-CN" altLang="en-US" sz="1000" b="1" i="0" u="none" strike="noStrike" cap="none" normalizeH="0" baseline="0" smtClean="0">
                        <a:ln>
                          <a:noFill/>
                        </a:ln>
                        <a:solidFill>
                          <a:schemeClr val="accent2"/>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1000" b="1" i="0" u="none" strike="noStrike" cap="none" normalizeH="0" baseline="0" dirty="0" smtClean="0">
                          <a:ln>
                            <a:noFill/>
                          </a:ln>
                          <a:solidFill>
                            <a:schemeClr val="accent2"/>
                          </a:solidFill>
                          <a:effectLst/>
                          <a:latin typeface="宋体" panose="02010600030101010101" pitchFamily="2" charset="-122"/>
                          <a:ea typeface="宋体" panose="02010600030101010101" pitchFamily="2" charset="-122"/>
                        </a:rPr>
                        <a:t>作业场所</a:t>
                      </a:r>
                      <a:endParaRPr kumimoji="0" lang="zh-CN" altLang="en-US" sz="1000" b="1" i="0" u="none" strike="noStrike" cap="none" normalizeH="0" baseline="0" dirty="0" smtClean="0">
                        <a:ln>
                          <a:noFill/>
                        </a:ln>
                        <a:solidFill>
                          <a:schemeClr val="accent2"/>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10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作业活动</a:t>
                      </a:r>
                      <a:endParaRPr kumimoji="0" lang="zh-CN" altLang="en-US" sz="1000" b="1" i="0" u="none" strike="noStrike" cap="none" normalizeH="0" baseline="0" smtClean="0">
                        <a:ln>
                          <a:noFill/>
                        </a:ln>
                        <a:solidFill>
                          <a:schemeClr val="accent2"/>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10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作业内容</a:t>
                      </a:r>
                      <a:endParaRPr kumimoji="0" lang="zh-CN" altLang="en-US" sz="1000" b="1" i="0" u="none" strike="noStrike" cap="none" normalizeH="0" baseline="0" smtClean="0">
                        <a:ln>
                          <a:noFill/>
                        </a:ln>
                        <a:solidFill>
                          <a:schemeClr val="accent2"/>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2866">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a:t>
                      </a:r>
                      <a:endParaRPr kumimoji="0" lang="en-US" altLang="zh-CN" sz="9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锅炉工段</a:t>
                      </a:r>
                      <a:endPar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l" defTabSz="1395095" rtl="0" eaLnBrk="1" fontAlgn="ctr" latinLnBrk="0"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锅炉本体的检查</a:t>
                      </a:r>
                      <a:endPar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l" defTabSz="1395095"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1</a:t>
                      </a:r>
                      <a:r>
                        <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燃烧室、旋风分离器、回料阀、烟道内无人工作，无工具及其他杂物，风帽无损坏，小孔无堵塞。流化床风室、点火燃烧器内浇筑料完整，无杂物。各受热面无积灰，排渣阀开关灵活，并能关闭严密，渣管畅通无阻塞。给煤机及一、二次风喷嘴无结焦、堵塞。</a:t>
                      </a:r>
                      <a:endPar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p>
                      <a:pPr marL="523875" marR="0" lvl="0" indent="-523875" algn="l" defTabSz="1395095"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2</a:t>
                      </a:r>
                      <a:r>
                        <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、看火孔、人孔门完整无缺损，检查后各人孔门严密关闭，各种测量和控制仪表附件完整，指针指示在零，并处在工作状态。</a:t>
                      </a:r>
                      <a:endPar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p>
                      <a:pPr marL="523875" marR="0" lvl="0" indent="-523875" algn="l" defTabSz="1395095"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3</a:t>
                      </a:r>
                      <a:r>
                        <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、水冷壁、过热器、省煤器经过试压各部正常无渗漏。 </a:t>
                      </a:r>
                      <a:endPar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p>
                      <a:pPr marL="523875" marR="0" lvl="0" indent="-523875" algn="l" defTabSz="1395095"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4</a:t>
                      </a:r>
                      <a:r>
                        <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、各部平台、楼梯、栏杆完好牢固，通道无障碍物和积灰。检修用的脚手架已拆除，各部照明充足。</a:t>
                      </a:r>
                      <a:endPar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p>
                      <a:pPr marL="523875" marR="0" lvl="0" indent="-523875" algn="l" defTabSz="1395095"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5</a:t>
                      </a:r>
                      <a:r>
                        <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、各部控制阀、风门、挡板并开关灵活，指示位置与实际相符。</a:t>
                      </a:r>
                      <a:endPar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p>
                      <a:pPr marL="523875" marR="0" lvl="0" indent="-523875" algn="l" defTabSz="1395095"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6</a:t>
                      </a:r>
                      <a:r>
                        <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、各部膨胀指示器安装齐全，指针调整到零位。 </a:t>
                      </a:r>
                      <a:endPar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0819" name="Rectangle 3"/>
          <p:cNvSpPr>
            <a:spLocks noGrp="1" noChangeArrowheads="1"/>
          </p:cNvSpPr>
          <p:nvPr>
            <p:ph idx="1"/>
          </p:nvPr>
        </p:nvSpPr>
        <p:spPr bwMode="auto">
          <a:ln>
            <a:noFill/>
            <a:miter lim="800000"/>
          </a:ln>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1" lang="en-US" altLang="zh-CN" sz="2000" b="1" i="0" u="none" strike="noStrike" kern="0" cap="none" spc="0" normalizeH="0" baseline="0" noProof="0" smtClean="0">
                <a:ln>
                  <a:noFill/>
                </a:ln>
                <a:solidFill>
                  <a:schemeClr val="tx1"/>
                </a:solidFill>
                <a:effectLst/>
                <a:uLnTx/>
                <a:uFillTx/>
                <a:latin typeface="+mn-lt"/>
                <a:ea typeface="+mn-ea"/>
                <a:cs typeface="+mn-cs"/>
              </a:rPr>
              <a:t> </a:t>
            </a:r>
            <a:r>
              <a:rPr kumimoji="1" lang="zh-CN" altLang="en-US" sz="2000" b="1" i="0" u="none" strike="noStrike" kern="0" cap="none" spc="0" normalizeH="0" baseline="0" noProof="0" smtClean="0">
                <a:ln>
                  <a:noFill/>
                </a:ln>
                <a:solidFill>
                  <a:schemeClr val="tx1"/>
                </a:solidFill>
                <a:effectLst/>
                <a:uLnTx/>
                <a:uFillTx/>
                <a:latin typeface="+mn-lt"/>
                <a:ea typeface="+mn-ea"/>
                <a:cs typeface="+mn-cs"/>
              </a:rPr>
              <a:t>危险危害因素的分类？</a:t>
            </a:r>
            <a:endParaRPr kumimoji="1" lang="zh-CN" altLang="en-US" sz="20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50000"/>
              </a:spcBef>
              <a:spcAft>
                <a:spcPct val="0"/>
              </a:spcAft>
              <a:buClrTx/>
              <a:buSzTx/>
              <a:buFont typeface="Wingdings" panose="05000000000000000000" pitchFamily="2" charset="2"/>
              <a:buNone/>
              <a:defRPr/>
            </a:pPr>
            <a:r>
              <a:rPr kumimoji="1" lang="en-US" altLang="zh-CN" sz="2000" b="1" i="0" u="none" strike="noStrike" kern="0" cap="none" spc="0" normalizeH="0" baseline="0" noProof="0" smtClean="0">
                <a:ln>
                  <a:noFill/>
                </a:ln>
                <a:solidFill>
                  <a:schemeClr val="tx1"/>
                </a:solidFill>
                <a:effectLst>
                  <a:outerShdw blurRad="38100" dist="38100" dir="2700000" algn="tl">
                    <a:srgbClr val="FFFFFF"/>
                  </a:outerShdw>
                </a:effectLst>
                <a:uLnTx/>
                <a:uFillTx/>
                <a:latin typeface="+mn-lt"/>
                <a:ea typeface="+mn-ea"/>
                <a:cs typeface="+mn-cs"/>
              </a:rPr>
              <a:t>1</a:t>
            </a:r>
            <a:r>
              <a:rPr kumimoji="1" lang="zh-CN" altLang="en-US" sz="2000" b="1" i="0" u="none" strike="noStrike" kern="0" cap="none" spc="0" normalizeH="0" baseline="0" noProof="0" smtClean="0">
                <a:ln>
                  <a:noFill/>
                </a:ln>
                <a:solidFill>
                  <a:schemeClr val="tx1"/>
                </a:solidFill>
                <a:effectLst>
                  <a:outerShdw blurRad="38100" dist="38100" dir="2700000" algn="tl">
                    <a:srgbClr val="FFFFFF"/>
                  </a:outerShdw>
                </a:effectLst>
                <a:uLnTx/>
                <a:uFillTx/>
                <a:latin typeface="+mn-lt"/>
                <a:ea typeface="+mn-ea"/>
                <a:cs typeface="+mn-cs"/>
              </a:rPr>
              <a:t>）按导致事故和职业危害的直接原因进行分类</a:t>
            </a:r>
            <a:endParaRPr kumimoji="1" lang="zh-CN" altLang="en-US" sz="2000" b="1" i="0" u="none" strike="noStrike" kern="0" cap="none" spc="0" normalizeH="0" baseline="0" noProof="0" smtClean="0">
              <a:ln>
                <a:noFill/>
              </a:ln>
              <a:solidFill>
                <a:schemeClr val="tx1"/>
              </a:solidFill>
              <a:effectLst>
                <a:outerShdw blurRad="38100" dist="38100" dir="2700000" algn="tl">
                  <a:srgbClr val="FFFFFF"/>
                </a:outerShdw>
              </a:effectLst>
              <a:uLnTx/>
              <a:uFillTx/>
              <a:latin typeface="+mn-lt"/>
              <a:ea typeface="+mn-ea"/>
              <a:cs typeface="+mn-cs"/>
            </a:endParaRPr>
          </a:p>
          <a:p>
            <a:pPr marL="342900" marR="0" lvl="0" indent="-342900" algn="l" defTabSz="914400" rtl="0" eaLnBrk="1" fontAlgn="base" latinLnBrk="0" hangingPunct="1">
              <a:lnSpc>
                <a:spcPct val="100000"/>
              </a:lnSpc>
              <a:spcBef>
                <a:spcPct val="50000"/>
              </a:spcBef>
              <a:spcAft>
                <a:spcPct val="0"/>
              </a:spcAft>
              <a:buClrTx/>
              <a:buSzTx/>
              <a:buFont typeface="Wingdings" panose="05000000000000000000" pitchFamily="2" charset="2"/>
              <a:buNone/>
              <a:defRPr/>
            </a:pPr>
            <a:endParaRPr kumimoji="1" lang="zh-CN" altLang="en-US" sz="2000" b="1" i="0" u="none" strike="noStrike" kern="0" cap="none" spc="0" normalizeH="0" baseline="0" noProof="0" smtClean="0">
              <a:ln>
                <a:noFill/>
              </a:ln>
              <a:solidFill>
                <a:schemeClr val="tx1"/>
              </a:solidFill>
              <a:effectLst>
                <a:outerShdw blurRad="38100" dist="38100" dir="2700000" algn="tl">
                  <a:srgbClr val="FFFFFF"/>
                </a:outerShdw>
              </a:effectLst>
              <a:uLnTx/>
              <a:uFillTx/>
              <a:latin typeface="+mn-lt"/>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1" lang="zh-CN" altLang="en-US" sz="2000" b="1" i="0" u="none" strike="noStrike" kern="0" cap="none" spc="0" normalizeH="0" baseline="0" noProof="0" smtClean="0">
                <a:ln>
                  <a:noFill/>
                </a:ln>
                <a:solidFill>
                  <a:schemeClr val="tx1"/>
                </a:solidFill>
                <a:effectLst/>
                <a:uLnTx/>
                <a:uFillTx/>
                <a:latin typeface="+mn-lt"/>
                <a:ea typeface="+mn-ea"/>
                <a:cs typeface="+mn-cs"/>
              </a:rPr>
              <a:t>    物理性风险、危害因素</a:t>
            </a:r>
            <a:endParaRPr kumimoji="1" lang="zh-CN" altLang="en-US" sz="20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1" lang="zh-CN" altLang="en-US" sz="2000" b="1" i="0" u="none" strike="noStrike" kern="0" cap="none" spc="0" normalizeH="0" baseline="0" noProof="0" smtClean="0">
                <a:ln>
                  <a:noFill/>
                </a:ln>
                <a:solidFill>
                  <a:schemeClr val="tx1"/>
                </a:solidFill>
                <a:effectLst/>
                <a:uLnTx/>
                <a:uFillTx/>
                <a:latin typeface="+mn-lt"/>
                <a:ea typeface="+mn-ea"/>
                <a:cs typeface="+mn-cs"/>
              </a:rPr>
              <a:t>    化学性风险、危害因素</a:t>
            </a:r>
            <a:endParaRPr kumimoji="1" lang="zh-CN" altLang="en-US" sz="20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1" lang="zh-CN" altLang="en-US" sz="2000" b="1" i="0" u="none" strike="noStrike" kern="0" cap="none" spc="0" normalizeH="0" baseline="0" noProof="0" smtClean="0">
                <a:ln>
                  <a:noFill/>
                </a:ln>
                <a:solidFill>
                  <a:schemeClr val="tx1"/>
                </a:solidFill>
                <a:effectLst/>
                <a:uLnTx/>
                <a:uFillTx/>
                <a:latin typeface="+mn-lt"/>
                <a:ea typeface="+mn-ea"/>
                <a:cs typeface="+mn-cs"/>
              </a:rPr>
              <a:t>    生物性风险、危害因素</a:t>
            </a:r>
            <a:endParaRPr kumimoji="1" lang="zh-CN" altLang="en-US" sz="20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1" lang="zh-CN" altLang="en-US" sz="2000" b="1" i="0" u="none" strike="noStrike" kern="0" cap="none" spc="0" normalizeH="0" baseline="0" noProof="0" smtClean="0">
                <a:ln>
                  <a:noFill/>
                </a:ln>
                <a:solidFill>
                  <a:schemeClr val="tx1"/>
                </a:solidFill>
                <a:effectLst/>
                <a:uLnTx/>
                <a:uFillTx/>
                <a:latin typeface="+mn-lt"/>
                <a:ea typeface="+mn-ea"/>
                <a:cs typeface="+mn-cs"/>
              </a:rPr>
              <a:t>    心理、生理性风险、危害因素</a:t>
            </a:r>
            <a:endParaRPr kumimoji="1" lang="zh-CN" altLang="en-US" sz="20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1" lang="zh-CN" altLang="en-US" sz="2000" b="1" i="0" u="none" strike="noStrike" kern="0" cap="none" spc="0" normalizeH="0" baseline="0" noProof="0" smtClean="0">
                <a:ln>
                  <a:noFill/>
                </a:ln>
                <a:solidFill>
                  <a:schemeClr val="tx1"/>
                </a:solidFill>
                <a:effectLst/>
                <a:uLnTx/>
                <a:uFillTx/>
                <a:latin typeface="+mn-lt"/>
                <a:ea typeface="+mn-ea"/>
                <a:cs typeface="+mn-cs"/>
              </a:rPr>
              <a:t>    行为性风险、危害因素</a:t>
            </a:r>
            <a:endParaRPr kumimoji="1" lang="zh-CN" altLang="en-US" sz="20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1" lang="zh-CN" altLang="en-US" sz="2000" b="1" i="0" u="none" strike="noStrike" kern="0" cap="none" spc="0" normalizeH="0" baseline="0" noProof="0" smtClean="0">
                <a:ln>
                  <a:noFill/>
                </a:ln>
                <a:solidFill>
                  <a:schemeClr val="tx1"/>
                </a:solidFill>
                <a:effectLst/>
                <a:uLnTx/>
                <a:uFillTx/>
                <a:latin typeface="+mn-lt"/>
                <a:ea typeface="+mn-ea"/>
                <a:cs typeface="+mn-cs"/>
              </a:rPr>
              <a:t>    其他风险、危害因素</a:t>
            </a:r>
            <a:endParaRPr kumimoji="1" lang="zh-CN" altLang="en-US" sz="2000" b="1" i="0" u="none" strike="noStrike" kern="0" cap="none" spc="0" normalizeH="0" baseline="0" noProof="0" smtClean="0">
              <a:ln>
                <a:noFill/>
              </a:ln>
              <a:solidFill>
                <a:schemeClr val="tx1"/>
              </a:solidFill>
              <a:effectLst/>
              <a:uLnTx/>
              <a:uFillTx/>
              <a:latin typeface="+mn-lt"/>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1843" name="Rectangle 3"/>
          <p:cNvSpPr>
            <a:spLocks noGrp="1" noChangeArrowheads="1"/>
          </p:cNvSpPr>
          <p:nvPr>
            <p:ph idx="1"/>
          </p:nvPr>
        </p:nvSpPr>
        <p:spPr bwMode="auto">
          <a:ln>
            <a:noFill/>
            <a:miter lim="800000"/>
          </a:ln>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zh-CN" altLang="en-US" sz="2800" b="1" i="0" u="none" strike="noStrike" kern="0" cap="none" spc="0" normalizeH="0" baseline="0" noProof="0" smtClean="0">
                <a:ln>
                  <a:noFill/>
                </a:ln>
                <a:solidFill>
                  <a:srgbClr val="0000CC"/>
                </a:solidFill>
                <a:effectLst>
                  <a:outerShdw blurRad="38100" dist="38100" dir="2700000" algn="tl">
                    <a:srgbClr val="000000"/>
                  </a:outerShdw>
                </a:effectLst>
                <a:uLnTx/>
                <a:uFillTx/>
                <a:latin typeface="+mn-lt"/>
                <a:ea typeface="+mn-ea"/>
                <a:cs typeface="+mn-cs"/>
              </a:rPr>
              <a:t>物理性危险、危害因素</a:t>
            </a:r>
            <a:endParaRPr kumimoji="0" lang="zh-CN" altLang="en-US" sz="2800" b="1" i="0" u="none" strike="noStrike" kern="0" cap="none" spc="0" normalizeH="0" baseline="0" noProof="0" smtClean="0">
              <a:ln>
                <a:noFill/>
              </a:ln>
              <a:solidFill>
                <a:srgbClr val="0000CC"/>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endParaRPr kumimoji="0" lang="en-US" altLang="zh-CN" sz="2000" b="1" i="0" u="none" strike="noStrike" kern="0" cap="none" spc="0" normalizeH="0" baseline="0" noProof="0" smtClean="0">
              <a:ln>
                <a:noFill/>
              </a:ln>
              <a:solidFill>
                <a:srgbClr val="0000CC"/>
              </a:solidFill>
              <a:effectLst>
                <a:outerShdw blurRad="38100" dist="38100" dir="2700000" algn="tl">
                  <a:srgbClr val="000000"/>
                </a:outerShdw>
              </a:effectLst>
              <a:uLnTx/>
              <a:uFillTx/>
              <a:latin typeface="+mn-lt"/>
              <a:ea typeface="+mn-ea"/>
              <a:cs typeface="+mn-cs"/>
            </a:endParaRPr>
          </a:p>
        </p:txBody>
      </p:sp>
      <p:sp>
        <p:nvSpPr>
          <p:cNvPr id="291844" name="Rectangle 4"/>
          <p:cNvSpPr>
            <a:spLocks noChangeArrowheads="1"/>
          </p:cNvSpPr>
          <p:nvPr/>
        </p:nvSpPr>
        <p:spPr bwMode="auto">
          <a:xfrm>
            <a:off x="323850" y="2349500"/>
            <a:ext cx="2808288" cy="3508375"/>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设备、设施缺陷</a:t>
            </a:r>
            <a:endPar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防护缺陷</a:t>
            </a:r>
            <a:endPar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电危害</a:t>
            </a:r>
            <a:endPar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噪声危害</a:t>
            </a:r>
            <a:endPar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振动危害</a:t>
            </a:r>
            <a:endPar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电磁辐射</a:t>
            </a:r>
            <a:endPar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运动物危害</a:t>
            </a:r>
            <a:endPar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明火</a:t>
            </a:r>
            <a:r>
              <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zh-CN" altLang="en-US" sz="2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1845" name="Rectangle 5"/>
          <p:cNvSpPr>
            <a:spLocks noChangeArrowheads="1"/>
          </p:cNvSpPr>
          <p:nvPr/>
        </p:nvSpPr>
        <p:spPr bwMode="auto">
          <a:xfrm>
            <a:off x="3563938" y="2349500"/>
            <a:ext cx="4572000" cy="3081338"/>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能造成灼伤的高温物质</a:t>
            </a:r>
            <a:endPar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能造成冻伤的低温物质</a:t>
            </a:r>
            <a:endPar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粉尘与气溶胶</a:t>
            </a:r>
            <a:endPar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作业环境不良</a:t>
            </a:r>
            <a:endPar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信号缺陷</a:t>
            </a:r>
            <a:endPar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标志缺陷</a:t>
            </a:r>
            <a:endPar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其他物理性危险和危害因素</a:t>
            </a:r>
            <a:endPar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2867" name="Rectangle 3"/>
          <p:cNvSpPr>
            <a:spLocks noGrp="1" noChangeArrowheads="1"/>
          </p:cNvSpPr>
          <p:nvPr>
            <p:ph idx="1"/>
          </p:nvPr>
        </p:nvSpPr>
        <p:spPr bwMode="auto">
          <a:ln>
            <a:noFill/>
            <a:miter lim="800000"/>
          </a:ln>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0" cap="none" spc="0" normalizeH="0" baseline="0" noProof="0" smtClean="0">
                <a:ln>
                  <a:noFill/>
                </a:ln>
                <a:solidFill>
                  <a:srgbClr val="0000CC"/>
                </a:solidFill>
                <a:effectLst>
                  <a:outerShdw blurRad="38100" dist="38100" dir="2700000" algn="tl">
                    <a:srgbClr val="000000"/>
                  </a:outerShdw>
                </a:effectLst>
                <a:uLnTx/>
                <a:uFillTx/>
                <a:latin typeface="+mn-lt"/>
                <a:ea typeface="+mn-ea"/>
                <a:cs typeface="+mn-cs"/>
              </a:rPr>
              <a:t>化学性危险、危害因素</a:t>
            </a:r>
            <a:endParaRPr kumimoji="0" lang="zh-CN" altLang="en-US" sz="2400" b="1" i="0" u="none" strike="noStrike" kern="0" cap="none" spc="0" normalizeH="0" baseline="0" noProof="0" smtClean="0">
              <a:ln>
                <a:noFill/>
              </a:ln>
              <a:solidFill>
                <a:srgbClr val="0000CC"/>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Tx/>
              <a:buNone/>
              <a:defRPr/>
            </a:pPr>
            <a:endParaRPr kumimoji="0" lang="zh-CN" altLang="en-US" sz="2400" b="1" i="0" u="none" strike="noStrike" kern="0" cap="none" spc="0" normalizeH="0" baseline="0" noProof="0" smtClean="0">
              <a:ln>
                <a:noFill/>
              </a:ln>
              <a:solidFill>
                <a:srgbClr val="0000CC"/>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Tx/>
              <a:buNone/>
              <a:defRPr/>
            </a:pPr>
            <a:r>
              <a:rPr kumimoji="0" lang="zh-CN" altLang="en-US" sz="2400" b="1" i="0" u="sng" strike="noStrike" kern="0" cap="none" spc="0" normalizeH="0" baseline="0" noProof="0" smtClean="0">
                <a:ln>
                  <a:noFill/>
                </a:ln>
                <a:solidFill>
                  <a:srgbClr val="3333FF"/>
                </a:solidFill>
                <a:effectLst>
                  <a:outerShdw blurRad="38100" dist="38100" dir="2700000" algn="tl">
                    <a:srgbClr val="000000"/>
                  </a:outerShdw>
                </a:effectLst>
                <a:uLnTx/>
                <a:uFillTx/>
                <a:latin typeface="+mn-lt"/>
                <a:ea typeface="+mn-ea"/>
                <a:cs typeface="+mn-cs"/>
              </a:rPr>
              <a:t>易燃易爆性物质</a:t>
            </a:r>
            <a:endParaRPr kumimoji="0" lang="zh-CN" altLang="en-US" sz="2400" b="1" i="0" u="sng" strike="noStrike" kern="0" cap="none" spc="0" normalizeH="0" baseline="0" noProof="0" smtClean="0">
              <a:ln>
                <a:noFill/>
              </a:ln>
              <a:solidFill>
                <a:srgbClr val="3333FF"/>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zh-CN" altLang="en-US" sz="2400" b="1" i="0" u="sng" strike="noStrike" kern="0" cap="none" spc="0" normalizeH="0" baseline="0" noProof="0" smtClean="0">
                <a:ln>
                  <a:noFill/>
                </a:ln>
                <a:solidFill>
                  <a:srgbClr val="3333FF"/>
                </a:solidFill>
                <a:effectLst>
                  <a:outerShdw blurRad="38100" dist="38100" dir="2700000" algn="tl">
                    <a:srgbClr val="000000"/>
                  </a:outerShdw>
                </a:effectLst>
                <a:uLnTx/>
                <a:uFillTx/>
                <a:latin typeface="+mn-lt"/>
                <a:ea typeface="+mn-ea"/>
                <a:cs typeface="+mn-cs"/>
              </a:rPr>
              <a:t>自燃性物质</a:t>
            </a:r>
            <a:endParaRPr kumimoji="0" lang="zh-CN" altLang="en-US" sz="2400" b="1" i="0" u="sng" strike="noStrike" kern="0" cap="none" spc="0" normalizeH="0" baseline="0" noProof="0" smtClean="0">
              <a:ln>
                <a:noFill/>
              </a:ln>
              <a:solidFill>
                <a:srgbClr val="3333FF"/>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zh-CN" altLang="en-US" sz="2400" b="1" i="0" u="sng" strike="noStrike" kern="0" cap="none" spc="0" normalizeH="0" baseline="0" noProof="0" smtClean="0">
                <a:ln>
                  <a:noFill/>
                </a:ln>
                <a:solidFill>
                  <a:srgbClr val="3333FF"/>
                </a:solidFill>
                <a:effectLst>
                  <a:outerShdw blurRad="38100" dist="38100" dir="2700000" algn="tl">
                    <a:srgbClr val="000000"/>
                  </a:outerShdw>
                </a:effectLst>
                <a:uLnTx/>
                <a:uFillTx/>
                <a:latin typeface="+mn-lt"/>
                <a:ea typeface="+mn-ea"/>
                <a:cs typeface="+mn-cs"/>
              </a:rPr>
              <a:t>有毒物质</a:t>
            </a:r>
            <a:endParaRPr kumimoji="0" lang="zh-CN" altLang="en-US" sz="2400" b="1" i="0" u="sng" strike="noStrike" kern="0" cap="none" spc="0" normalizeH="0" baseline="0" noProof="0" smtClean="0">
              <a:ln>
                <a:noFill/>
              </a:ln>
              <a:solidFill>
                <a:srgbClr val="3333FF"/>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zh-CN" altLang="en-US" sz="2400" b="1" i="0" u="sng" strike="noStrike" kern="0" cap="none" spc="0" normalizeH="0" baseline="0" noProof="0" smtClean="0">
                <a:ln>
                  <a:noFill/>
                </a:ln>
                <a:solidFill>
                  <a:srgbClr val="3333FF"/>
                </a:solidFill>
                <a:effectLst>
                  <a:outerShdw blurRad="38100" dist="38100" dir="2700000" algn="tl">
                    <a:srgbClr val="000000"/>
                  </a:outerShdw>
                </a:effectLst>
                <a:uLnTx/>
                <a:uFillTx/>
                <a:latin typeface="+mn-lt"/>
                <a:ea typeface="+mn-ea"/>
                <a:cs typeface="+mn-cs"/>
              </a:rPr>
              <a:t>腐蚀性物质</a:t>
            </a:r>
            <a:endParaRPr kumimoji="0" lang="zh-CN" altLang="en-US" sz="2400" b="1" i="0" u="sng" strike="noStrike" kern="0" cap="none" spc="0" normalizeH="0" baseline="0" noProof="0" smtClean="0">
              <a:ln>
                <a:noFill/>
              </a:ln>
              <a:solidFill>
                <a:srgbClr val="3333FF"/>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zh-CN" altLang="en-US" sz="2400" b="1" i="0" u="sng" strike="noStrike" kern="0" cap="none" spc="0" normalizeH="0" baseline="0" noProof="0" smtClean="0">
                <a:ln>
                  <a:noFill/>
                </a:ln>
                <a:solidFill>
                  <a:srgbClr val="3333FF"/>
                </a:solidFill>
                <a:effectLst>
                  <a:outerShdw blurRad="38100" dist="38100" dir="2700000" algn="tl">
                    <a:srgbClr val="000000"/>
                  </a:outerShdw>
                </a:effectLst>
                <a:uLnTx/>
                <a:uFillTx/>
                <a:latin typeface="+mn-lt"/>
                <a:ea typeface="+mn-ea"/>
                <a:cs typeface="+mn-cs"/>
              </a:rPr>
              <a:t>其他化学性危险、危害因素</a:t>
            </a:r>
            <a:endParaRPr kumimoji="0" lang="zh-CN" altLang="en-US" sz="2400" b="1" i="0" u="none" strike="noStrike" kern="0" cap="none" spc="0" normalizeH="0" baseline="0" noProof="0" smtClean="0">
              <a:ln>
                <a:noFill/>
              </a:ln>
              <a:solidFill>
                <a:srgbClr val="0000CC"/>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0" lang="en-US" altLang="zh-CN" sz="2000" b="0" i="0" u="none" strike="noStrike" kern="0" cap="none" spc="0" normalizeH="0" baseline="0" noProof="0" smtClean="0">
              <a:ln>
                <a:noFill/>
              </a:ln>
              <a:solidFill>
                <a:schemeClr val="tx1"/>
              </a:solidFill>
              <a:effectLst/>
              <a:uLnTx/>
              <a:uFillTx/>
              <a:latin typeface="+mn-lt"/>
              <a:ea typeface="+mn-ea"/>
              <a:cs typeface="+mn-cs"/>
            </a:endParaRPr>
          </a:p>
        </p:txBody>
      </p:sp>
      <p:sp>
        <p:nvSpPr>
          <p:cNvPr id="292868" name="Text Box 4"/>
          <p:cNvSpPr txBox="1">
            <a:spLocks noChangeArrowheads="1"/>
          </p:cNvSpPr>
          <p:nvPr/>
        </p:nvSpPr>
        <p:spPr bwMode="auto">
          <a:xfrm>
            <a:off x="4716463" y="2671763"/>
            <a:ext cx="4114800" cy="519113"/>
          </a:xfrm>
          <a:prstGeom prst="rect">
            <a:avLst/>
          </a:prstGeom>
          <a:noFill/>
          <a:ln w="9525">
            <a:noFill/>
            <a:miter lim="800000"/>
          </a:ln>
          <a:effectLst/>
        </p:spPr>
        <p:txBody>
          <a:bodyPr>
            <a:spAutoFit/>
          </a:bodyPr>
          <a:lstStyle/>
          <a:p>
            <a:pPr marR="0" defTabSz="914400" eaLnBrk="0" hangingPunct="0">
              <a:spcBef>
                <a:spcPct val="0"/>
              </a:spcBef>
              <a:buClrTx/>
              <a:buSzTx/>
              <a:buFontTx/>
              <a:buNone/>
              <a:defRPr/>
            </a:pPr>
            <a:r>
              <a:rPr kumimoji="0" lang="zh-CN" altLang="en-US" sz="2800" b="1" kern="1200" cap="none" spc="0" normalizeH="0" baseline="0" noProof="0">
                <a:solidFill>
                  <a:srgbClr val="0000CC"/>
                </a:solidFill>
                <a:effectLst>
                  <a:outerShdw blurRad="38100" dist="38100" dir="2700000" algn="tl">
                    <a:srgbClr val="000000"/>
                  </a:outerShdw>
                </a:effectLst>
                <a:latin typeface="Times New Roman" panose="02020603050405020304" pitchFamily="18" charset="0"/>
                <a:ea typeface="楷体_GB2312" pitchFamily="49" charset="-122"/>
                <a:cs typeface="+mn-cs"/>
              </a:rPr>
              <a:t>生物性危险、危害因素</a:t>
            </a:r>
            <a:endParaRPr kumimoji="0" lang="zh-CN" altLang="en-US" sz="2800" b="1" kern="1200" cap="none" spc="0" normalizeH="0" baseline="0" noProof="0">
              <a:solidFill>
                <a:srgbClr val="0000CC"/>
              </a:solidFill>
              <a:effectLst>
                <a:outerShdw blurRad="38100" dist="38100" dir="2700000" algn="tl">
                  <a:srgbClr val="000000"/>
                </a:outerShdw>
              </a:effectLst>
              <a:latin typeface="Times New Roman" panose="02020603050405020304" pitchFamily="18" charset="0"/>
              <a:ea typeface="楷体_GB2312" pitchFamily="49" charset="-122"/>
              <a:cs typeface="+mn-cs"/>
            </a:endParaRPr>
          </a:p>
        </p:txBody>
      </p:sp>
      <p:sp>
        <p:nvSpPr>
          <p:cNvPr id="292869" name="Rectangle 5"/>
          <p:cNvSpPr>
            <a:spLocks noChangeArrowheads="1"/>
          </p:cNvSpPr>
          <p:nvPr/>
        </p:nvSpPr>
        <p:spPr bwMode="auto">
          <a:xfrm>
            <a:off x="4427538" y="3573463"/>
            <a:ext cx="4572000" cy="2225675"/>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致病微生物</a:t>
            </a:r>
            <a:endPar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传染病媒介物</a:t>
            </a:r>
            <a:endPar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致害动物</a:t>
            </a:r>
            <a:endPar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致害植物</a:t>
            </a:r>
            <a:endPar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其他生物性危险、危害因素</a:t>
            </a:r>
            <a:endParaRPr kumimoji="0" lang="zh-CN" altLang="en-US" sz="2800" b="1" i="0" u="sng" strike="noStrike" kern="1200" cap="none" spc="0" normalizeH="0" baseline="0" noProof="0">
              <a:ln>
                <a:noFill/>
              </a:ln>
              <a:solidFill>
                <a:srgbClr val="3333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3891" name="Rectangle 3"/>
          <p:cNvSpPr>
            <a:spLocks noGrp="1" noChangeArrowheads="1"/>
          </p:cNvSpPr>
          <p:nvPr>
            <p:ph idx="1"/>
          </p:nvPr>
        </p:nvSpPr>
        <p:spPr bwMode="auto">
          <a:ln>
            <a:noFill/>
            <a:miter lim="800000"/>
          </a:ln>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0" cap="none" spc="0" normalizeH="0" baseline="0" noProof="0" smtClean="0">
                <a:ln>
                  <a:noFill/>
                </a:ln>
                <a:solidFill>
                  <a:srgbClr val="0000FF"/>
                </a:solidFill>
                <a:effectLst>
                  <a:outerShdw blurRad="38100" dist="38100" dir="2700000" algn="tl">
                    <a:srgbClr val="000000"/>
                  </a:outerShdw>
                </a:effectLst>
                <a:uLnTx/>
                <a:uFillTx/>
                <a:latin typeface="+mn-lt"/>
                <a:ea typeface="+mn-ea"/>
                <a:cs typeface="+mn-cs"/>
              </a:rPr>
              <a:t>心理、生理性危险、危害因素       </a:t>
            </a:r>
            <a:endParaRPr kumimoji="0" lang="zh-CN" altLang="en-US" sz="2800" b="1" i="0" u="none" strike="noStrike" kern="0" cap="none" spc="0" normalizeH="0" baseline="0" noProof="0" smtClean="0">
              <a:ln>
                <a:noFill/>
              </a:ln>
              <a:solidFill>
                <a:srgbClr val="0000FF"/>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endParaRPr kumimoji="0" lang="zh-CN" altLang="en-US" sz="2800" b="1" i="0" u="sng" strike="noStrike" kern="0" cap="none" spc="0" normalizeH="0" baseline="0" noProof="0" smtClean="0">
              <a:ln>
                <a:noFill/>
              </a:ln>
              <a:solidFill>
                <a:srgbClr val="0000FF"/>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zh-CN" altLang="en-US" sz="2800" b="1" i="0" u="sng" strike="noStrike" kern="0" cap="none" spc="0" normalizeH="0" baseline="0" noProof="0" smtClean="0">
                <a:ln>
                  <a:noFill/>
                </a:ln>
                <a:solidFill>
                  <a:srgbClr val="0000FF"/>
                </a:solidFill>
                <a:effectLst>
                  <a:outerShdw blurRad="38100" dist="38100" dir="2700000" algn="tl">
                    <a:srgbClr val="000000"/>
                  </a:outerShdw>
                </a:effectLst>
                <a:uLnTx/>
                <a:uFillTx/>
                <a:latin typeface="+mn-lt"/>
                <a:ea typeface="+mn-ea"/>
                <a:cs typeface="+mn-cs"/>
              </a:rPr>
              <a:t>负荷超限        </a:t>
            </a:r>
            <a:endParaRPr kumimoji="0" lang="zh-CN" altLang="en-US" sz="2800" b="1" i="0" u="sng" strike="noStrike" kern="0" cap="none" spc="0" normalizeH="0" baseline="0" noProof="0" smtClean="0">
              <a:ln>
                <a:noFill/>
              </a:ln>
              <a:solidFill>
                <a:srgbClr val="0000FF"/>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zh-CN" altLang="en-US" sz="2800" b="1" i="0" u="sng" strike="noStrike" kern="0" cap="none" spc="0" normalizeH="0" baseline="0" noProof="0" smtClean="0">
                <a:ln>
                  <a:noFill/>
                </a:ln>
                <a:solidFill>
                  <a:srgbClr val="0000FF"/>
                </a:solidFill>
                <a:effectLst>
                  <a:outerShdw blurRad="38100" dist="38100" dir="2700000" algn="tl">
                    <a:srgbClr val="000000"/>
                  </a:outerShdw>
                </a:effectLst>
                <a:uLnTx/>
                <a:uFillTx/>
                <a:latin typeface="+mn-lt"/>
                <a:ea typeface="+mn-ea"/>
                <a:cs typeface="+mn-cs"/>
              </a:rPr>
              <a:t>健康状况异常</a:t>
            </a:r>
            <a:endParaRPr kumimoji="0" lang="zh-CN" altLang="en-US" sz="2800" b="1" i="0" u="sng" strike="noStrike" kern="0" cap="none" spc="0" normalizeH="0" baseline="0" noProof="0" smtClean="0">
              <a:ln>
                <a:noFill/>
              </a:ln>
              <a:solidFill>
                <a:srgbClr val="0000FF"/>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zh-CN" altLang="en-US" sz="2800" b="1" i="0" u="sng" strike="noStrike" kern="0" cap="none" spc="0" normalizeH="0" baseline="0" noProof="0" smtClean="0">
                <a:ln>
                  <a:noFill/>
                </a:ln>
                <a:solidFill>
                  <a:srgbClr val="0000FF"/>
                </a:solidFill>
                <a:effectLst>
                  <a:outerShdw blurRad="38100" dist="38100" dir="2700000" algn="tl">
                    <a:srgbClr val="000000"/>
                  </a:outerShdw>
                </a:effectLst>
                <a:uLnTx/>
                <a:uFillTx/>
                <a:latin typeface="+mn-lt"/>
                <a:ea typeface="+mn-ea"/>
                <a:cs typeface="+mn-cs"/>
              </a:rPr>
              <a:t>从事禁忌作业</a:t>
            </a:r>
            <a:endParaRPr kumimoji="0" lang="zh-CN" altLang="en-US" sz="2800" b="1" i="0" u="sng" strike="noStrike" kern="0" cap="none" spc="0" normalizeH="0" baseline="0" noProof="0" smtClean="0">
              <a:ln>
                <a:noFill/>
              </a:ln>
              <a:solidFill>
                <a:srgbClr val="0000FF"/>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zh-CN" altLang="en-US" sz="2800" b="1" i="0" u="sng" strike="noStrike" kern="0" cap="none" spc="0" normalizeH="0" baseline="0" noProof="0" smtClean="0">
                <a:ln>
                  <a:noFill/>
                </a:ln>
                <a:solidFill>
                  <a:srgbClr val="0000FF"/>
                </a:solidFill>
                <a:effectLst>
                  <a:outerShdw blurRad="38100" dist="38100" dir="2700000" algn="tl">
                    <a:srgbClr val="000000"/>
                  </a:outerShdw>
                </a:effectLst>
                <a:uLnTx/>
                <a:uFillTx/>
                <a:latin typeface="+mn-lt"/>
                <a:ea typeface="+mn-ea"/>
                <a:cs typeface="+mn-cs"/>
              </a:rPr>
              <a:t>心理异常</a:t>
            </a:r>
            <a:endParaRPr kumimoji="0" lang="zh-CN" altLang="en-US" sz="2800" b="1" i="0" u="sng" strike="noStrike" kern="0" cap="none" spc="0" normalizeH="0" baseline="0" noProof="0" smtClean="0">
              <a:ln>
                <a:noFill/>
              </a:ln>
              <a:solidFill>
                <a:srgbClr val="0000FF"/>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zh-CN" altLang="en-US" sz="2800" b="1" i="0" u="sng" strike="noStrike" kern="0" cap="none" spc="0" normalizeH="0" baseline="0" noProof="0" smtClean="0">
                <a:ln>
                  <a:noFill/>
                </a:ln>
                <a:solidFill>
                  <a:srgbClr val="0000FF"/>
                </a:solidFill>
                <a:effectLst>
                  <a:outerShdw blurRad="38100" dist="38100" dir="2700000" algn="tl">
                    <a:srgbClr val="000000"/>
                  </a:outerShdw>
                </a:effectLst>
                <a:uLnTx/>
                <a:uFillTx/>
                <a:latin typeface="+mn-lt"/>
                <a:ea typeface="+mn-ea"/>
                <a:cs typeface="+mn-cs"/>
              </a:rPr>
              <a:t>辨识功能缺陷</a:t>
            </a:r>
            <a:endParaRPr kumimoji="0" lang="zh-CN" altLang="en-US" sz="2800" b="1" i="0" u="sng" strike="noStrike" kern="0" cap="none" spc="0" normalizeH="0" baseline="0" noProof="0" smtClean="0">
              <a:ln>
                <a:noFill/>
              </a:ln>
              <a:solidFill>
                <a:srgbClr val="0000FF"/>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zh-CN" altLang="en-US" sz="2800" b="1" i="0" u="sng" strike="noStrike" kern="0" cap="none" spc="0" normalizeH="0" baseline="0" noProof="0" smtClean="0">
                <a:ln>
                  <a:noFill/>
                </a:ln>
                <a:solidFill>
                  <a:srgbClr val="0000FF"/>
                </a:solidFill>
                <a:effectLst>
                  <a:outerShdw blurRad="38100" dist="38100" dir="2700000" algn="tl">
                    <a:srgbClr val="000000"/>
                  </a:outerShdw>
                </a:effectLst>
                <a:uLnTx/>
                <a:uFillTx/>
                <a:latin typeface="+mn-lt"/>
                <a:ea typeface="+mn-ea"/>
                <a:cs typeface="+mn-cs"/>
              </a:rPr>
              <a:t>其他心理、生理性危险危害因素</a:t>
            </a:r>
            <a:endParaRPr kumimoji="0" lang="zh-CN" altLang="en-US" sz="2800" b="1" i="0" u="sng" strike="noStrike" kern="0" cap="none" spc="0" normalizeH="0" baseline="0" noProof="0" smtClean="0">
              <a:ln>
                <a:noFill/>
              </a:ln>
              <a:solidFill>
                <a:srgbClr val="0000FF"/>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0" cap="none" spc="0" normalizeH="0" baseline="0" noProof="0" smtClean="0">
              <a:ln>
                <a:noFill/>
              </a:ln>
              <a:solidFill>
                <a:srgbClr val="0000FF"/>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0" lang="en-US" altLang="zh-CN" sz="2400" b="0" i="0" u="none" strike="noStrike" kern="0" cap="none" spc="0" normalizeH="0" baseline="0" noProof="0" smtClean="0">
              <a:ln>
                <a:noFill/>
              </a:ln>
              <a:solidFill>
                <a:schemeClr val="tx1"/>
              </a:solidFill>
              <a:effectLst/>
              <a:uLnTx/>
              <a:uFillTx/>
              <a:latin typeface="+mn-lt"/>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4915" name="Rectangle 3"/>
          <p:cNvSpPr>
            <a:spLocks noGrp="1" noChangeArrowheads="1"/>
          </p:cNvSpPr>
          <p:nvPr>
            <p:ph idx="1"/>
          </p:nvPr>
        </p:nvSpPr>
        <p:spPr bwMode="auto">
          <a:ln>
            <a:noFill/>
            <a:miter lim="800000"/>
          </a:ln>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zh-CN" altLang="en-US" sz="2800" b="1" i="0" u="none" strike="noStrike" kern="0" cap="none" spc="0" normalizeH="0" baseline="0" noProof="0" smtClean="0">
                <a:ln>
                  <a:noFill/>
                </a:ln>
                <a:solidFill>
                  <a:srgbClr val="0000FF"/>
                </a:solidFill>
                <a:effectLst>
                  <a:outerShdw blurRad="38100" dist="38100" dir="2700000" algn="tl">
                    <a:srgbClr val="000000"/>
                  </a:outerShdw>
                </a:effectLst>
                <a:uLnTx/>
                <a:uFillTx/>
                <a:latin typeface="+mn-lt"/>
                <a:ea typeface="+mn-ea"/>
                <a:cs typeface="+mn-cs"/>
              </a:rPr>
              <a:t>行为性危险、危害因素</a:t>
            </a:r>
            <a:endParaRPr kumimoji="0" lang="zh-CN" altLang="en-US" sz="2800" b="1" i="0" u="none" strike="noStrike" kern="0" cap="none" spc="0" normalizeH="0" baseline="0" noProof="0" smtClean="0">
              <a:ln>
                <a:noFill/>
              </a:ln>
              <a:solidFill>
                <a:srgbClr val="0000FF"/>
              </a:solidFill>
              <a:effectLst>
                <a:outerShdw blurRad="38100" dist="38100" dir="2700000" algn="tl">
                  <a:srgbClr val="000000"/>
                </a:outerShdw>
              </a:effectLst>
              <a:uLnTx/>
              <a:uFillTx/>
              <a:latin typeface="+mn-lt"/>
              <a:ea typeface="+mn-ea"/>
              <a:cs typeface="+mn-cs"/>
            </a:endParaRPr>
          </a:p>
        </p:txBody>
      </p:sp>
      <p:sp>
        <p:nvSpPr>
          <p:cNvPr id="294916" name="Rectangle 4"/>
          <p:cNvSpPr>
            <a:spLocks noChangeArrowheads="1"/>
          </p:cNvSpPr>
          <p:nvPr/>
        </p:nvSpPr>
        <p:spPr bwMode="auto">
          <a:xfrm>
            <a:off x="2555875" y="2997200"/>
            <a:ext cx="4572000" cy="2682875"/>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sng"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a:t>
            </a:r>
            <a:r>
              <a:rPr kumimoji="0" lang="zh-CN" altLang="en-US" sz="2800" b="1" i="0" u="sng"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指挥错误</a:t>
            </a:r>
            <a:endParaRPr kumimoji="0" lang="zh-CN" altLang="en-US" sz="2800" b="1" i="0" u="sng"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sng"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操作失误</a:t>
            </a:r>
            <a:endParaRPr kumimoji="0" lang="zh-CN" altLang="en-US" sz="2800" b="1" i="0" u="sng"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sng"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监护失误</a:t>
            </a:r>
            <a:endParaRPr kumimoji="0" lang="zh-CN" altLang="en-US" sz="2800" b="1" i="0" u="sng"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sng"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其他错误</a:t>
            </a:r>
            <a:endParaRPr kumimoji="0" lang="zh-CN" altLang="en-US" sz="2800" b="1" i="0" u="sng"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sng"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其他行为性危险和有害因素</a:t>
            </a:r>
            <a:endParaRPr kumimoji="0" lang="zh-CN" altLang="en-US" sz="2800" b="1" i="0" u="sng"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50000"/>
              </a:spcBef>
              <a:spcAft>
                <a:spcPct val="0"/>
              </a:spcAft>
              <a:buClrTx/>
              <a:buSzTx/>
              <a:buFontTx/>
              <a:buNone/>
              <a:defRPr/>
            </a:pPr>
            <a:endParaRPr kumimoji="0" lang="en-US" altLang="zh-CN" sz="2000" b="1" i="0" u="sng" strike="noStrike" kern="1200" cap="none" spc="0" normalizeH="0" baseline="0" noProof="0">
              <a:ln>
                <a:noFill/>
              </a:ln>
              <a:solidFill>
                <a:srgbClr val="0000FF"/>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Rectangle 2"/>
          <p:cNvSpPr/>
          <p:nvPr/>
        </p:nvSpPr>
        <p:spPr>
          <a:xfrm>
            <a:off x="323850" y="188913"/>
            <a:ext cx="5761038" cy="522287"/>
          </a:xfrm>
          <a:prstGeom prst="rect">
            <a:avLst/>
          </a:prstGeom>
          <a:noFill/>
          <a:ln w="9525">
            <a:noFill/>
          </a:ln>
        </p:spPr>
        <p:txBody>
          <a:bodyPr anchor="t" anchorCtr="0">
            <a:spAutoFit/>
          </a:bodyPr>
          <a:p>
            <a:pPr eaLnBrk="0" hangingPunct="0">
              <a:spcBef>
                <a:spcPct val="0"/>
              </a:spcBef>
            </a:pPr>
            <a:r>
              <a:rPr lang="zh-CN" altLang="en-US" sz="2800" dirty="0">
                <a:solidFill>
                  <a:schemeClr val="accent2"/>
                </a:solidFill>
                <a:latin typeface="Arial" panose="020B0604020202020204" pitchFamily="34" charset="0"/>
                <a:ea typeface="黑体" panose="02010609060101010101" pitchFamily="2" charset="-122"/>
              </a:rPr>
              <a:t>推进</a:t>
            </a:r>
            <a:r>
              <a:rPr lang="en-US" altLang="zh-CN" sz="2800" dirty="0">
                <a:solidFill>
                  <a:schemeClr val="accent2"/>
                </a:solidFill>
                <a:latin typeface="Arial" panose="020B0604020202020204" pitchFamily="34" charset="0"/>
                <a:ea typeface="黑体" panose="02010609060101010101" pitchFamily="2" charset="-122"/>
              </a:rPr>
              <a:t>14</a:t>
            </a:r>
            <a:r>
              <a:rPr lang="zh-CN" altLang="en-US" sz="2800" dirty="0">
                <a:solidFill>
                  <a:schemeClr val="accent2"/>
                </a:solidFill>
                <a:latin typeface="Arial" panose="020B0604020202020204" pitchFamily="34" charset="0"/>
                <a:ea typeface="黑体" panose="02010609060101010101" pitchFamily="2" charset="-122"/>
              </a:rPr>
              <a:t>年危害因素识别与控制活动</a:t>
            </a:r>
            <a:endParaRPr lang="en-US" altLang="zh-CN" sz="2800" dirty="0">
              <a:solidFill>
                <a:schemeClr val="accent2"/>
              </a:solidFill>
              <a:latin typeface="Arial" panose="020B0604020202020204" pitchFamily="34" charset="0"/>
              <a:ea typeface="黑体" panose="02010609060101010101" pitchFamily="2" charset="-122"/>
            </a:endParaRPr>
          </a:p>
        </p:txBody>
      </p:sp>
      <p:sp>
        <p:nvSpPr>
          <p:cNvPr id="6146" name="矩形 4"/>
          <p:cNvSpPr/>
          <p:nvPr/>
        </p:nvSpPr>
        <p:spPr>
          <a:xfrm>
            <a:off x="468313" y="1052513"/>
            <a:ext cx="8064500" cy="5016500"/>
          </a:xfrm>
          <a:prstGeom prst="rect">
            <a:avLst/>
          </a:prstGeom>
          <a:noFill/>
          <a:ln w="9525">
            <a:noFill/>
          </a:ln>
        </p:spPr>
        <p:txBody>
          <a:bodyPr anchor="t" anchorCtr="0">
            <a:spAutoFit/>
          </a:bodyPr>
          <a:p>
            <a:pPr>
              <a:lnSpc>
                <a:spcPct val="120000"/>
              </a:lnSpc>
              <a:spcBef>
                <a:spcPct val="50000"/>
              </a:spcBef>
            </a:pPr>
            <a:r>
              <a:rPr lang="en-US" altLang="zh-CN" sz="2000" b="1" dirty="0">
                <a:latin typeface="Arial" panose="020B0604020202020204" pitchFamily="34" charset="0"/>
                <a:ea typeface="黑体" panose="02010609060101010101" pitchFamily="2" charset="-122"/>
              </a:rPr>
              <a:t>1.</a:t>
            </a:r>
            <a:r>
              <a:rPr lang="zh-CN" altLang="en-US" sz="2000" b="1" dirty="0">
                <a:latin typeface="Arial" panose="020B0604020202020204" pitchFamily="34" charset="0"/>
                <a:ea typeface="黑体" panose="02010609060101010101" pitchFamily="2" charset="-122"/>
              </a:rPr>
              <a:t>活动原因：</a:t>
            </a:r>
            <a:r>
              <a:rPr lang="en-US" altLang="zh-CN" sz="2000" b="1" dirty="0">
                <a:latin typeface="Arial" panose="020B0604020202020204" pitchFamily="34" charset="0"/>
                <a:ea typeface="黑体" panose="02010609060101010101" pitchFamily="2" charset="-122"/>
              </a:rPr>
              <a:t>1</a:t>
            </a:r>
            <a:r>
              <a:rPr lang="zh-CN" altLang="en-US" sz="2000" b="1" dirty="0">
                <a:latin typeface="Arial" panose="020B0604020202020204" pitchFamily="34" charset="0"/>
                <a:ea typeface="黑体" panose="02010609060101010101" pitchFamily="2" charset="-122"/>
              </a:rPr>
              <a:t>）两年一次危险源识别危险源，更新期限已到；</a:t>
            </a:r>
            <a:endParaRPr lang="en-US" altLang="zh-CN" sz="2000" b="1" dirty="0">
              <a:latin typeface="Arial" panose="020B0604020202020204" pitchFamily="34" charset="0"/>
              <a:ea typeface="黑体" panose="02010609060101010101" pitchFamily="2" charset="-122"/>
            </a:endParaRPr>
          </a:p>
          <a:p>
            <a:pPr>
              <a:lnSpc>
                <a:spcPct val="120000"/>
              </a:lnSpc>
              <a:spcBef>
                <a:spcPct val="50000"/>
              </a:spcBef>
            </a:pPr>
            <a:r>
              <a:rPr lang="en-US" altLang="zh-CN" sz="2000" b="1" dirty="0">
                <a:latin typeface="Arial" panose="020B0604020202020204" pitchFamily="34" charset="0"/>
                <a:ea typeface="黑体" panose="02010609060101010101" pitchFamily="2" charset="-122"/>
              </a:rPr>
              <a:t>                     2</a:t>
            </a:r>
            <a:r>
              <a:rPr lang="zh-CN" altLang="en-US" sz="2000" b="1" dirty="0">
                <a:latin typeface="Arial" panose="020B0604020202020204" pitchFamily="34" charset="0"/>
                <a:ea typeface="黑体" panose="02010609060101010101" pitchFamily="2" charset="-122"/>
              </a:rPr>
              <a:t>）现有危险源识别表识别不充分，控制措施不具体；</a:t>
            </a:r>
            <a:br>
              <a:rPr lang="en-US" altLang="zh-CN" sz="2000" b="1" dirty="0">
                <a:latin typeface="Arial" panose="020B0604020202020204" pitchFamily="34" charset="0"/>
                <a:ea typeface="黑体" panose="02010609060101010101" pitchFamily="2" charset="-122"/>
              </a:rPr>
            </a:br>
            <a:endParaRPr lang="en-US" altLang="zh-CN" sz="2000" b="1" dirty="0">
              <a:latin typeface="Arial" panose="020B0604020202020204" pitchFamily="34" charset="0"/>
              <a:ea typeface="黑体" panose="02010609060101010101" pitchFamily="2" charset="-122"/>
            </a:endParaRPr>
          </a:p>
          <a:p>
            <a:pPr>
              <a:lnSpc>
                <a:spcPct val="120000"/>
              </a:lnSpc>
              <a:spcBef>
                <a:spcPct val="50000"/>
              </a:spcBef>
            </a:pPr>
            <a:r>
              <a:rPr lang="en-US" altLang="zh-CN" sz="2000" b="1" dirty="0">
                <a:latin typeface="Arial" panose="020B0604020202020204" pitchFamily="34" charset="0"/>
                <a:ea typeface="黑体" panose="02010609060101010101" pitchFamily="2" charset="-122"/>
              </a:rPr>
              <a:t>2.</a:t>
            </a:r>
            <a:r>
              <a:rPr lang="zh-CN" altLang="en-US" sz="2000" b="1" dirty="0">
                <a:latin typeface="Arial" panose="020B0604020202020204" pitchFamily="34" charset="0"/>
                <a:ea typeface="黑体" panose="02010609060101010101" pitchFamily="2" charset="-122"/>
              </a:rPr>
              <a:t>活动要求： 以办公区域以部门为单位或生产现场以组为单位根据       </a:t>
            </a:r>
            <a:endParaRPr lang="en-US" altLang="zh-CN" sz="2000" b="1" dirty="0">
              <a:latin typeface="Arial" panose="020B0604020202020204" pitchFamily="34" charset="0"/>
              <a:ea typeface="黑体" panose="02010609060101010101" pitchFamily="2" charset="-122"/>
            </a:endParaRPr>
          </a:p>
          <a:p>
            <a:pPr>
              <a:lnSpc>
                <a:spcPct val="120000"/>
              </a:lnSpc>
              <a:spcBef>
                <a:spcPct val="50000"/>
              </a:spcBef>
            </a:pPr>
            <a:r>
              <a:rPr lang="en-US" altLang="zh-CN" sz="2000" b="1" dirty="0">
                <a:latin typeface="Arial" panose="020B0604020202020204" pitchFamily="34" charset="0"/>
                <a:ea typeface="黑体" panose="02010609060101010101" pitchFamily="2" charset="-122"/>
              </a:rPr>
              <a:t>             LEC</a:t>
            </a:r>
            <a:r>
              <a:rPr lang="zh-CN" altLang="en-US" sz="2000" b="1" dirty="0">
                <a:latin typeface="Arial" panose="020B0604020202020204" pitchFamily="34" charset="0"/>
                <a:ea typeface="黑体" panose="02010609060101010101" pitchFamily="2" charset="-122"/>
              </a:rPr>
              <a:t>法组织现场识别讨论会，务必导出具体的控制措施；</a:t>
            </a:r>
            <a:endParaRPr lang="en-US" altLang="zh-CN" sz="2000" b="1" dirty="0">
              <a:latin typeface="Arial" panose="020B0604020202020204" pitchFamily="34" charset="0"/>
              <a:ea typeface="黑体" panose="02010609060101010101" pitchFamily="2" charset="-122"/>
            </a:endParaRPr>
          </a:p>
          <a:p>
            <a:pPr>
              <a:lnSpc>
                <a:spcPct val="120000"/>
              </a:lnSpc>
              <a:spcBef>
                <a:spcPct val="50000"/>
              </a:spcBef>
            </a:pPr>
            <a:r>
              <a:rPr lang="en-US" altLang="zh-CN" sz="2000" b="1" dirty="0">
                <a:latin typeface="Arial" panose="020B0604020202020204" pitchFamily="34" charset="0"/>
                <a:ea typeface="黑体" panose="02010609060101010101" pitchFamily="2" charset="-122"/>
              </a:rPr>
              <a:t>3.</a:t>
            </a:r>
            <a:r>
              <a:rPr lang="zh-CN" altLang="en-US" sz="2000" b="1" dirty="0">
                <a:latin typeface="Arial" panose="020B0604020202020204" pitchFamily="34" charset="0"/>
                <a:ea typeface="黑体" panose="02010609060101010101" pitchFamily="2" charset="-122"/>
              </a:rPr>
              <a:t>提交方式：将识别结果已邮件的形势提交质保部吴江燕，</a:t>
            </a:r>
            <a:r>
              <a:rPr lang="en-US" altLang="zh-CN" sz="2000" b="1" dirty="0">
                <a:latin typeface="Arial" panose="020B0604020202020204" pitchFamily="34" charset="0"/>
                <a:ea typeface="黑体" panose="02010609060101010101" pitchFamily="2" charset="-122"/>
              </a:rPr>
              <a:t>EHS</a:t>
            </a:r>
            <a:r>
              <a:rPr lang="zh-CN" altLang="en-US" sz="2000" b="1" dirty="0">
                <a:latin typeface="Arial" panose="020B0604020202020204" pitchFamily="34" charset="0"/>
                <a:ea typeface="黑体" panose="02010609060101010101" pitchFamily="2" charset="-122"/>
              </a:rPr>
              <a:t>将跟踪考核各部门的完成情况，截止日期</a:t>
            </a:r>
            <a:r>
              <a:rPr lang="en-US" altLang="zh-CN" sz="2000" b="1" dirty="0">
                <a:latin typeface="Arial" panose="020B0604020202020204" pitchFamily="34" charset="0"/>
                <a:ea typeface="黑体" panose="02010609060101010101" pitchFamily="2" charset="-122"/>
              </a:rPr>
              <a:t>4</a:t>
            </a:r>
            <a:r>
              <a:rPr lang="zh-CN" altLang="en-US" sz="2000" b="1" dirty="0">
                <a:latin typeface="Arial" panose="020B0604020202020204" pitchFamily="34" charset="0"/>
                <a:ea typeface="黑体" panose="02010609060101010101" pitchFamily="2" charset="-122"/>
              </a:rPr>
              <a:t>月</a:t>
            </a:r>
            <a:r>
              <a:rPr lang="en-US" altLang="zh-CN" sz="2000" b="1" dirty="0">
                <a:latin typeface="Arial" panose="020B0604020202020204" pitchFamily="34" charset="0"/>
                <a:ea typeface="黑体" panose="02010609060101010101" pitchFamily="2" charset="-122"/>
              </a:rPr>
              <a:t>30</a:t>
            </a:r>
            <a:r>
              <a:rPr lang="zh-CN" altLang="en-US" sz="2000" b="1" dirty="0">
                <a:latin typeface="Arial" panose="020B0604020202020204" pitchFamily="34" charset="0"/>
                <a:ea typeface="黑体" panose="02010609060101010101" pitchFamily="2" charset="-122"/>
              </a:rPr>
              <a:t>日</a:t>
            </a:r>
            <a:endParaRPr lang="en-US" altLang="zh-CN" sz="2000" b="1" dirty="0">
              <a:latin typeface="Arial" panose="020B0604020202020204" pitchFamily="34" charset="0"/>
              <a:ea typeface="黑体" panose="02010609060101010101" pitchFamily="2" charset="-122"/>
            </a:endParaRPr>
          </a:p>
          <a:p>
            <a:pPr>
              <a:lnSpc>
                <a:spcPct val="120000"/>
              </a:lnSpc>
              <a:spcBef>
                <a:spcPct val="50000"/>
              </a:spcBef>
            </a:pPr>
            <a:r>
              <a:rPr lang="en-US" altLang="zh-CN" sz="2000" b="1" dirty="0">
                <a:latin typeface="Arial" panose="020B0604020202020204" pitchFamily="34" charset="0"/>
                <a:ea typeface="黑体" panose="02010609060101010101" pitchFamily="2" charset="-122"/>
              </a:rPr>
              <a:t>4.</a:t>
            </a:r>
            <a:r>
              <a:rPr lang="zh-CN" altLang="en-US" sz="2000" b="1" dirty="0">
                <a:latin typeface="Arial" panose="020B0604020202020204" pitchFamily="34" charset="0"/>
                <a:ea typeface="黑体" panose="02010609060101010101" pitchFamily="2" charset="-122"/>
              </a:rPr>
              <a:t>相关附件：</a:t>
            </a:r>
            <a:endParaRPr lang="en-US" altLang="zh-CN" sz="2000" b="1" dirty="0">
              <a:latin typeface="Arial" panose="020B0604020202020204" pitchFamily="34" charset="0"/>
              <a:ea typeface="黑体" panose="02010609060101010101" pitchFamily="2" charset="-122"/>
            </a:endParaRPr>
          </a:p>
          <a:p>
            <a:pPr>
              <a:lnSpc>
                <a:spcPct val="120000"/>
              </a:lnSpc>
              <a:spcBef>
                <a:spcPct val="50000"/>
              </a:spcBef>
            </a:pPr>
            <a:r>
              <a:rPr lang="en-US" altLang="zh-CN" sz="2000" b="1" dirty="0">
                <a:latin typeface="Arial" panose="020B0604020202020204" pitchFamily="34" charset="0"/>
                <a:ea typeface="黑体" panose="02010609060101010101" pitchFamily="2" charset="-122"/>
              </a:rPr>
              <a:t> </a:t>
            </a:r>
            <a:endParaRPr lang="en-US" altLang="zh-CN" sz="2000" b="1" dirty="0">
              <a:latin typeface="Arial" panose="020B0604020202020204" pitchFamily="34" charset="0"/>
              <a:ea typeface="黑体" panose="02010609060101010101" pitchFamily="2" charset="-122"/>
            </a:endParaRPr>
          </a:p>
          <a:p>
            <a:pPr>
              <a:lnSpc>
                <a:spcPct val="120000"/>
              </a:lnSpc>
              <a:spcBef>
                <a:spcPct val="50000"/>
              </a:spcBef>
            </a:pPr>
            <a:r>
              <a:rPr lang="en-US" altLang="zh-CN" sz="2000" b="1" dirty="0">
                <a:latin typeface="Arial" panose="020B0604020202020204" pitchFamily="34" charset="0"/>
                <a:ea typeface="黑体" panose="02010609060101010101" pitchFamily="2" charset="-122"/>
              </a:rPr>
              <a:t>    </a:t>
            </a:r>
            <a:endParaRPr lang="en-US" altLang="zh-CN" sz="2000" b="1" dirty="0">
              <a:latin typeface="Arial" panose="020B0604020202020204" pitchFamily="34" charset="0"/>
              <a:ea typeface="黑体" panose="02010609060101010101" pitchFamily="2" charset="-122"/>
            </a:endParaRPr>
          </a:p>
        </p:txBody>
      </p:sp>
      <p:graphicFrame>
        <p:nvGraphicFramePr>
          <p:cNvPr id="6147" name="Object 6"/>
          <p:cNvGraphicFramePr/>
          <p:nvPr/>
        </p:nvGraphicFramePr>
        <p:xfrm>
          <a:off x="1187450" y="5229225"/>
          <a:ext cx="1862138" cy="1079500"/>
        </p:xfrm>
        <a:graphic>
          <a:graphicData uri="http://schemas.openxmlformats.org/presentationml/2006/ole">
            <mc:AlternateContent xmlns:mc="http://schemas.openxmlformats.org/markup-compatibility/2006">
              <mc:Choice xmlns:v="urn:schemas-microsoft-com:vml" Requires="v">
                <p:oleObj spid="_x0000_s3077" name="" showAsIcon="1" r:id="rId1" imgW="914400" imgH="685800" progId="Word.Document.8">
                  <p:embed/>
                </p:oleObj>
              </mc:Choice>
              <mc:Fallback>
                <p:oleObj name="" showAsIcon="1" r:id="rId1" imgW="914400" imgH="685800" progId="Word.Document.8">
                  <p:embed/>
                  <p:pic>
                    <p:nvPicPr>
                      <p:cNvPr id="0" name="图片 3076"/>
                      <p:cNvPicPr/>
                      <p:nvPr/>
                    </p:nvPicPr>
                    <p:blipFill>
                      <a:blip r:embed="rId2"/>
                      <a:stretch>
                        <a:fillRect/>
                      </a:stretch>
                    </p:blipFill>
                    <p:spPr>
                      <a:xfrm>
                        <a:off x="1187450" y="5229225"/>
                        <a:ext cx="1862138" cy="1079500"/>
                      </a:xfrm>
                      <a:prstGeom prst="rect">
                        <a:avLst/>
                      </a:prstGeom>
                      <a:noFill/>
                      <a:ln w="38100">
                        <a:noFill/>
                        <a:miter/>
                      </a:ln>
                    </p:spPr>
                  </p:pic>
                </p:oleObj>
              </mc:Fallback>
            </mc:AlternateContent>
          </a:graphicData>
        </a:graphic>
      </p:graphicFrame>
      <p:graphicFrame>
        <p:nvGraphicFramePr>
          <p:cNvPr id="6148" name="Object 4"/>
          <p:cNvGraphicFramePr/>
          <p:nvPr/>
        </p:nvGraphicFramePr>
        <p:xfrm>
          <a:off x="3708400" y="5229225"/>
          <a:ext cx="1727200" cy="1025525"/>
        </p:xfrm>
        <a:graphic>
          <a:graphicData uri="http://schemas.openxmlformats.org/presentationml/2006/ole">
            <mc:AlternateContent xmlns:mc="http://schemas.openxmlformats.org/markup-compatibility/2006">
              <mc:Choice xmlns:v="urn:schemas-microsoft-com:vml" Requires="v">
                <p:oleObj spid="_x0000_s3076" name="" showAsIcon="1" r:id="rId3" imgW="914400" imgH="685800" progId="Excel.Sheet.8">
                  <p:embed/>
                </p:oleObj>
              </mc:Choice>
              <mc:Fallback>
                <p:oleObj name="" showAsIcon="1" r:id="rId3" imgW="914400" imgH="685800" progId="Excel.Sheet.8">
                  <p:embed/>
                  <p:pic>
                    <p:nvPicPr>
                      <p:cNvPr id="0" name="图片 3075"/>
                      <p:cNvPicPr/>
                      <p:nvPr/>
                    </p:nvPicPr>
                    <p:blipFill>
                      <a:blip r:embed="rId4"/>
                      <a:stretch>
                        <a:fillRect/>
                      </a:stretch>
                    </p:blipFill>
                    <p:spPr>
                      <a:xfrm>
                        <a:off x="3708400" y="5229225"/>
                        <a:ext cx="1727200" cy="1025525"/>
                      </a:xfrm>
                      <a:prstGeom prst="rect">
                        <a:avLst/>
                      </a:prstGeom>
                      <a:noFill/>
                      <a:ln w="38100">
                        <a:noFill/>
                        <a:miter/>
                      </a:ln>
                    </p:spPr>
                  </p:pic>
                </p:oleObj>
              </mc:Fallback>
            </mc:AlternateContent>
          </a:graphicData>
        </a:graphic>
      </p:graphicFrame>
      <p:graphicFrame>
        <p:nvGraphicFramePr>
          <p:cNvPr id="6149" name="Object 5"/>
          <p:cNvGraphicFramePr/>
          <p:nvPr/>
        </p:nvGraphicFramePr>
        <p:xfrm>
          <a:off x="6011863" y="5157788"/>
          <a:ext cx="1368425" cy="1025525"/>
        </p:xfrm>
        <a:graphic>
          <a:graphicData uri="http://schemas.openxmlformats.org/presentationml/2006/ole">
            <mc:AlternateContent xmlns:mc="http://schemas.openxmlformats.org/markup-compatibility/2006">
              <mc:Choice xmlns:v="urn:schemas-microsoft-com:vml" Requires="v">
                <p:oleObj spid="_x0000_s3078" name="" showAsIcon="1" r:id="rId5" imgW="914400" imgH="685800" progId="Excel.Sheet.8">
                  <p:embed/>
                </p:oleObj>
              </mc:Choice>
              <mc:Fallback>
                <p:oleObj name="" showAsIcon="1" r:id="rId5" imgW="914400" imgH="685800" progId="Excel.Sheet.8">
                  <p:embed/>
                  <p:pic>
                    <p:nvPicPr>
                      <p:cNvPr id="0" name="图片 3077"/>
                      <p:cNvPicPr/>
                      <p:nvPr/>
                    </p:nvPicPr>
                    <p:blipFill>
                      <a:blip r:embed="rId6"/>
                      <a:stretch>
                        <a:fillRect/>
                      </a:stretch>
                    </p:blipFill>
                    <p:spPr>
                      <a:xfrm>
                        <a:off x="6011863" y="5157788"/>
                        <a:ext cx="1368425" cy="1025525"/>
                      </a:xfrm>
                      <a:prstGeom prst="rect">
                        <a:avLst/>
                      </a:prstGeom>
                      <a:noFill/>
                      <a:ln w="38100">
                        <a:noFill/>
                        <a:miter/>
                      </a:ln>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5939" name="Rectangle 3"/>
          <p:cNvSpPr>
            <a:spLocks noGrp="1" noChangeArrowheads="1"/>
          </p:cNvSpPr>
          <p:nvPr>
            <p:ph idx="1"/>
          </p:nvPr>
        </p:nvSpPr>
        <p:spPr bwMode="auto">
          <a:ln>
            <a:noFill/>
            <a:miter lim="800000"/>
          </a:ln>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en-US" altLang="zh-CN" sz="3200" b="1" i="0" u="none" strike="noStrike" kern="0" cap="none" spc="0" normalizeH="0" baseline="0" noProof="0" smtClean="0">
                <a:ln>
                  <a:noFill/>
                </a:ln>
                <a:solidFill>
                  <a:srgbClr val="0000FF"/>
                </a:solidFill>
                <a:effectLst>
                  <a:outerShdw blurRad="38100" dist="38100" dir="2700000" algn="tl">
                    <a:srgbClr val="000000"/>
                  </a:outerShdw>
                </a:effectLst>
                <a:uLnTx/>
                <a:uFillTx/>
                <a:latin typeface="+mn-lt"/>
                <a:ea typeface="+mn-ea"/>
                <a:cs typeface="+mn-cs"/>
              </a:rPr>
              <a:t>  </a:t>
            </a:r>
            <a:r>
              <a:rPr kumimoji="0" lang="zh-CN" altLang="en-US" sz="3200" b="1" i="0" u="none" strike="noStrike" kern="0" cap="none" spc="0" normalizeH="0" baseline="0" noProof="0" smtClean="0">
                <a:ln>
                  <a:noFill/>
                </a:ln>
                <a:solidFill>
                  <a:srgbClr val="0000FF"/>
                </a:solidFill>
                <a:effectLst>
                  <a:outerShdw blurRad="38100" dist="38100" dir="2700000" algn="tl">
                    <a:srgbClr val="000000"/>
                  </a:outerShdw>
                </a:effectLst>
                <a:uLnTx/>
                <a:uFillTx/>
                <a:latin typeface="+mn-lt"/>
                <a:ea typeface="+mn-ea"/>
                <a:cs typeface="+mn-cs"/>
              </a:rPr>
              <a:t>其他危险、危害因素</a:t>
            </a:r>
            <a:endParaRPr kumimoji="0" lang="zh-CN" altLang="en-US" sz="3200" b="1" i="0" u="none" strike="noStrike" kern="0" cap="none" spc="0" normalizeH="0" baseline="0" noProof="0" smtClean="0">
              <a:ln>
                <a:noFill/>
              </a:ln>
              <a:solidFill>
                <a:srgbClr val="0000FF"/>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0" lang="en-US" altLang="zh-CN"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295940" name="Rectangle 4"/>
          <p:cNvSpPr>
            <a:spLocks noChangeArrowheads="1"/>
          </p:cNvSpPr>
          <p:nvPr/>
        </p:nvSpPr>
        <p:spPr bwMode="auto">
          <a:xfrm>
            <a:off x="755650" y="2349500"/>
            <a:ext cx="4572000" cy="3508375"/>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自然灾害，如：</a:t>
            </a:r>
            <a:endParaRPr kumimoji="0" lang="zh-CN" altLang="en-US" sz="2800" b="1" i="0" u="none"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sng"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sng"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地震</a:t>
            </a:r>
            <a:endParaRPr kumimoji="0" lang="zh-CN" altLang="en-US" sz="2800" b="1" i="0" u="sng"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sng"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洪水</a:t>
            </a:r>
            <a:endParaRPr kumimoji="0" lang="zh-CN" altLang="en-US" sz="2800" b="1" i="0" u="sng"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sng"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飓风</a:t>
            </a:r>
            <a:endParaRPr kumimoji="0" lang="zh-CN" altLang="en-US" sz="2800" b="1" i="0" u="sng"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sng"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海啸</a:t>
            </a:r>
            <a:endParaRPr kumimoji="0" lang="zh-CN" altLang="en-US" sz="2800" b="1" i="0" u="sng"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sng"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冰雹</a:t>
            </a:r>
            <a:endParaRPr kumimoji="0" lang="zh-CN" altLang="en-US" sz="2800" b="1" i="0" u="sng"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sng"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雪灾</a:t>
            </a:r>
            <a:endParaRPr kumimoji="0" lang="zh-CN" altLang="en-US" sz="2800" b="1" i="0" u="sng"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Rectangle 3"/>
          <p:cNvSpPr>
            <a:spLocks noGrp="1"/>
          </p:cNvSpPr>
          <p:nvPr>
            <p:ph idx="1"/>
          </p:nvPr>
        </p:nvSpPr>
        <p:spPr>
          <a:noFill/>
          <a:ln>
            <a:noFill/>
          </a:ln>
        </p:spPr>
        <p:txBody>
          <a:bodyPr anchor="t" anchorCtr="0"/>
          <a:p>
            <a:pPr algn="just" eaLnBrk="1" hangingPunct="1">
              <a:lnSpc>
                <a:spcPct val="80000"/>
              </a:lnSpc>
              <a:spcBef>
                <a:spcPct val="50000"/>
              </a:spcBef>
              <a:buNone/>
            </a:pPr>
            <a:r>
              <a:rPr lang="zh-CN" altLang="en-US" sz="2400" b="1" dirty="0"/>
              <a:t>危险、有害因素辨识方法</a:t>
            </a:r>
            <a:endParaRPr lang="zh-CN" altLang="en-US" sz="2400" b="1" dirty="0"/>
          </a:p>
          <a:p>
            <a:pPr eaLnBrk="1" hangingPunct="1">
              <a:lnSpc>
                <a:spcPct val="80000"/>
              </a:lnSpc>
              <a:spcBef>
                <a:spcPct val="50000"/>
              </a:spcBef>
              <a:buNone/>
            </a:pPr>
            <a:r>
              <a:rPr lang="zh-CN" altLang="en-US" sz="2400" b="1" dirty="0">
                <a:solidFill>
                  <a:srgbClr val="2112EA"/>
                </a:solidFill>
              </a:rPr>
              <a:t>（</a:t>
            </a:r>
            <a:r>
              <a:rPr lang="en-US" altLang="zh-CN" sz="2400" b="1" dirty="0">
                <a:solidFill>
                  <a:srgbClr val="2112EA"/>
                </a:solidFill>
              </a:rPr>
              <a:t>1</a:t>
            </a:r>
            <a:r>
              <a:rPr lang="zh-CN" altLang="en-US" sz="2400" b="1" dirty="0">
                <a:solidFill>
                  <a:srgbClr val="2112EA"/>
                </a:solidFill>
              </a:rPr>
              <a:t>）直观经验分析方法</a:t>
            </a:r>
            <a:endParaRPr lang="zh-CN" altLang="en-US" sz="2400" b="1" dirty="0">
              <a:solidFill>
                <a:srgbClr val="2112EA"/>
              </a:solidFill>
            </a:endParaRPr>
          </a:p>
          <a:p>
            <a:pPr eaLnBrk="1" hangingPunct="1">
              <a:lnSpc>
                <a:spcPct val="80000"/>
              </a:lnSpc>
              <a:buNone/>
            </a:pPr>
            <a:r>
              <a:rPr lang="zh-CN" altLang="en-US" sz="2400" b="1" dirty="0">
                <a:solidFill>
                  <a:srgbClr val="2112EA"/>
                </a:solidFill>
              </a:rPr>
              <a:t>         直观经验分析方法适用于有可供参考先例、有以往经验可以借鉴的建设。</a:t>
            </a:r>
            <a:endParaRPr lang="zh-CN" altLang="en-US" sz="2400" b="1" dirty="0">
              <a:solidFill>
                <a:srgbClr val="2112EA"/>
              </a:solidFill>
            </a:endParaRPr>
          </a:p>
          <a:p>
            <a:pPr eaLnBrk="1" hangingPunct="1">
              <a:lnSpc>
                <a:spcPct val="80000"/>
              </a:lnSpc>
              <a:buNone/>
            </a:pPr>
            <a:r>
              <a:rPr lang="zh-CN" altLang="en-US" sz="2400" b="1" dirty="0">
                <a:solidFill>
                  <a:srgbClr val="2112EA"/>
                </a:solidFill>
              </a:rPr>
              <a:t> </a:t>
            </a:r>
            <a:r>
              <a:rPr lang="en-US" altLang="zh-CN" sz="2400" b="1" dirty="0">
                <a:solidFill>
                  <a:srgbClr val="2112EA"/>
                </a:solidFill>
              </a:rPr>
              <a:t>1</a:t>
            </a:r>
            <a:r>
              <a:rPr lang="zh-CN" altLang="en-US" sz="2400" b="1" dirty="0">
                <a:solidFill>
                  <a:srgbClr val="2112EA"/>
                </a:solidFill>
              </a:rPr>
              <a:t>）对照、经验法</a:t>
            </a:r>
            <a:endParaRPr lang="zh-CN" altLang="en-US" sz="2400" b="1" dirty="0">
              <a:solidFill>
                <a:srgbClr val="2112EA"/>
              </a:solidFill>
            </a:endParaRPr>
          </a:p>
          <a:p>
            <a:pPr eaLnBrk="1" hangingPunct="1">
              <a:lnSpc>
                <a:spcPct val="80000"/>
              </a:lnSpc>
              <a:buNone/>
            </a:pPr>
            <a:r>
              <a:rPr lang="zh-CN" altLang="en-US" sz="2400" b="1" dirty="0">
                <a:solidFill>
                  <a:srgbClr val="2112EA"/>
                </a:solidFill>
              </a:rPr>
              <a:t>        对照、经验法是对照有关标准、法规、检查表或依靠分析人员的观察分析能力，借助于经验和判断能力直观对评价对象的危险、有害因素进行分析的方法。</a:t>
            </a:r>
            <a:endParaRPr lang="zh-CN" altLang="en-US" sz="2400" b="1" dirty="0">
              <a:solidFill>
                <a:srgbClr val="2112EA"/>
              </a:solidFill>
            </a:endParaRPr>
          </a:p>
          <a:p>
            <a:pPr eaLnBrk="1" hangingPunct="1">
              <a:lnSpc>
                <a:spcPct val="80000"/>
              </a:lnSpc>
              <a:buNone/>
            </a:pPr>
            <a:r>
              <a:rPr lang="zh-CN" altLang="en-US" sz="2400" b="1" dirty="0">
                <a:solidFill>
                  <a:srgbClr val="2112EA"/>
                </a:solidFill>
              </a:rPr>
              <a:t> </a:t>
            </a:r>
            <a:r>
              <a:rPr lang="en-US" altLang="zh-CN" sz="2400" b="1" dirty="0">
                <a:solidFill>
                  <a:srgbClr val="2112EA"/>
                </a:solidFill>
              </a:rPr>
              <a:t>2</a:t>
            </a:r>
            <a:r>
              <a:rPr lang="zh-CN" altLang="en-US" sz="2400" b="1" dirty="0">
                <a:solidFill>
                  <a:srgbClr val="2112EA"/>
                </a:solidFill>
              </a:rPr>
              <a:t>）类比方法</a:t>
            </a:r>
            <a:endParaRPr lang="zh-CN" altLang="en-US" sz="2400" b="1" dirty="0">
              <a:solidFill>
                <a:srgbClr val="2112EA"/>
              </a:solidFill>
            </a:endParaRPr>
          </a:p>
          <a:p>
            <a:pPr eaLnBrk="1" hangingPunct="1">
              <a:lnSpc>
                <a:spcPct val="80000"/>
              </a:lnSpc>
              <a:buNone/>
            </a:pPr>
            <a:r>
              <a:rPr lang="zh-CN" altLang="en-US" sz="2400" b="1" dirty="0">
                <a:solidFill>
                  <a:srgbClr val="2112EA"/>
                </a:solidFill>
              </a:rPr>
              <a:t>       类比方法是利用相同或相似工程系统或作业条件的经验和劳动安全卫生的统计资料来类推、分析评价对象的危险、有害因素。</a:t>
            </a:r>
            <a:endParaRPr lang="zh-CN" altLang="en-US" sz="2400" b="1" dirty="0">
              <a:solidFill>
                <a:srgbClr val="2112EA"/>
              </a:solidFill>
            </a:endParaRPr>
          </a:p>
          <a:p>
            <a:pPr eaLnBrk="1" hangingPunct="1">
              <a:lnSpc>
                <a:spcPct val="80000"/>
              </a:lnSpc>
              <a:spcBef>
                <a:spcPct val="0"/>
              </a:spcBef>
              <a:buNone/>
            </a:pPr>
            <a:endParaRPr lang="zh-CN" altLang="en-US" sz="1600" b="1" dirty="0">
              <a:solidFill>
                <a:srgbClr val="2112EA"/>
              </a:solidFill>
            </a:endParaRPr>
          </a:p>
          <a:p>
            <a:pPr eaLnBrk="1" hangingPunct="1">
              <a:lnSpc>
                <a:spcPct val="80000"/>
              </a:lnSpc>
            </a:pPr>
            <a:endParaRPr lang="en-US" altLang="zh-CN" sz="1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Rectangle 3"/>
          <p:cNvSpPr>
            <a:spLocks noGrp="1"/>
          </p:cNvSpPr>
          <p:nvPr>
            <p:ph idx="1"/>
          </p:nvPr>
        </p:nvSpPr>
        <p:spPr>
          <a:noFill/>
          <a:ln>
            <a:noFill/>
          </a:ln>
        </p:spPr>
        <p:txBody>
          <a:bodyPr anchor="t" anchorCtr="0"/>
          <a:p>
            <a:pPr eaLnBrk="1" hangingPunct="1">
              <a:buNone/>
            </a:pPr>
            <a:r>
              <a:rPr lang="zh-CN" altLang="en-US" sz="2400" b="1" dirty="0">
                <a:solidFill>
                  <a:srgbClr val="2112EA"/>
                </a:solidFill>
              </a:rPr>
              <a:t>（</a:t>
            </a:r>
            <a:r>
              <a:rPr lang="en-US" altLang="zh-CN" sz="2400" b="1" dirty="0">
                <a:solidFill>
                  <a:srgbClr val="2112EA"/>
                </a:solidFill>
              </a:rPr>
              <a:t>2</a:t>
            </a:r>
            <a:r>
              <a:rPr lang="zh-CN" altLang="en-US" sz="2400" b="1" dirty="0">
                <a:solidFill>
                  <a:srgbClr val="2112EA"/>
                </a:solidFill>
              </a:rPr>
              <a:t>）系统安全分析方法</a:t>
            </a:r>
            <a:endParaRPr lang="zh-CN" altLang="en-US" sz="2400" b="1" dirty="0">
              <a:solidFill>
                <a:srgbClr val="2112EA"/>
              </a:solidFill>
            </a:endParaRPr>
          </a:p>
          <a:p>
            <a:pPr eaLnBrk="1" hangingPunct="1">
              <a:buNone/>
            </a:pPr>
            <a:endParaRPr lang="zh-CN" altLang="en-US" sz="2400" b="1" dirty="0">
              <a:solidFill>
                <a:srgbClr val="2112EA"/>
              </a:solidFill>
            </a:endParaRPr>
          </a:p>
          <a:p>
            <a:pPr eaLnBrk="1" hangingPunct="1">
              <a:buNone/>
            </a:pPr>
            <a:r>
              <a:rPr lang="zh-CN" altLang="en-US" sz="2400" b="1" dirty="0">
                <a:solidFill>
                  <a:srgbClr val="2112EA"/>
                </a:solidFill>
              </a:rPr>
              <a:t>         系统安全分析方法是应用系统安全工程评价方法的部分方法进行危险、有害因素辨识。系统安全分析方法常用于复杂、没有事故经验的新开发系统。常用的系统安全分析方法有事件树、事故树等。 </a:t>
            </a:r>
            <a:endParaRPr lang="zh-CN" altLang="en-US" sz="2400" b="1" dirty="0">
              <a:solidFill>
                <a:srgbClr val="2112EA"/>
              </a:solidFill>
            </a:endParaRPr>
          </a:p>
          <a:p>
            <a:pPr eaLnBrk="1" hangingPunct="1"/>
            <a:endParaRPr lang="en-US" altLang="zh-CN"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18" descr="MSD Developer Eldon man smiling monitors desktop desk"/>
          <p:cNvPicPr>
            <a:picLocks noChangeAspect="1" noChangeArrowheads="1"/>
          </p:cNvPicPr>
          <p:nvPr/>
        </p:nvPicPr>
        <p:blipFill>
          <a:blip r:embed="rId1"/>
          <a:srcRect/>
          <a:stretch>
            <a:fillRect/>
          </a:stretch>
        </p:blipFill>
        <p:spPr bwMode="auto">
          <a:xfrm>
            <a:off x="4806950" y="3486150"/>
            <a:ext cx="4165600" cy="3371850"/>
          </a:xfrm>
          <a:prstGeom prst="rect">
            <a:avLst/>
          </a:prstGeom>
          <a:ln>
            <a:noFill/>
          </a:ln>
          <a:effectLst>
            <a:outerShdw blurRad="292100" dist="139700" dir="2700000" algn="tl" rotWithShape="0">
              <a:srgbClr val="333333">
                <a:alpha val="65000"/>
              </a:srgbClr>
            </a:outerShdw>
          </a:effectLst>
        </p:spPr>
      </p:pic>
      <p:grpSp>
        <p:nvGrpSpPr>
          <p:cNvPr id="2" name="组合 21"/>
          <p:cNvGrpSpPr/>
          <p:nvPr/>
        </p:nvGrpSpPr>
        <p:grpSpPr>
          <a:xfrm>
            <a:off x="682625" y="2674938"/>
            <a:ext cx="7569200" cy="3192462"/>
            <a:chOff x="568952" y="926600"/>
            <a:chExt cx="4645990" cy="1719072"/>
          </a:xfrm>
        </p:grpSpPr>
        <p:pic>
          <p:nvPicPr>
            <p:cNvPr id="36867" name="Rectangle 15363"/>
            <p:cNvPicPr/>
            <p:nvPr/>
          </p:nvPicPr>
          <p:blipFill>
            <a:blip r:embed="rId2"/>
            <a:stretch>
              <a:fillRect/>
            </a:stretch>
          </p:blipFill>
          <p:spPr>
            <a:xfrm>
              <a:off x="568952" y="926600"/>
              <a:ext cx="3760494" cy="1719072"/>
            </a:xfrm>
            <a:prstGeom prst="rect">
              <a:avLst/>
            </a:prstGeom>
            <a:noFill/>
            <a:ln w="9525">
              <a:noFill/>
            </a:ln>
          </p:spPr>
        </p:pic>
        <p:sp>
          <p:nvSpPr>
            <p:cNvPr id="9" name="矩形 19"/>
            <p:cNvSpPr>
              <a:spLocks noChangeArrowheads="1"/>
            </p:cNvSpPr>
            <p:nvPr/>
          </p:nvSpPr>
          <p:spPr bwMode="auto">
            <a:xfrm>
              <a:off x="643007" y="1000116"/>
              <a:ext cx="4571935" cy="81209"/>
            </a:xfrm>
            <a:prstGeom prst="rect">
              <a:avLst/>
            </a:prstGeom>
            <a:noFill/>
            <a:ln w="9525">
              <a:noFill/>
              <a:miter lim="800000"/>
            </a:ln>
          </p:spPr>
          <p:txBody>
            <a:bodyPr lIns="59911" tIns="29956" rIns="59911" bIns="29956">
              <a:spAutoFit/>
            </a:bodyPr>
            <a:lstStyle/>
            <a:p>
              <a:pPr marL="0" marR="0" lvl="0" indent="200025" algn="ctr" defTabSz="598170" rtl="0" eaLnBrk="0" fontAlgn="base" latinLnBrk="0" hangingPunct="0">
                <a:lnSpc>
                  <a:spcPct val="100000"/>
                </a:lnSpc>
                <a:spcBef>
                  <a:spcPct val="0"/>
                </a:spcBef>
                <a:spcAft>
                  <a:spcPct val="0"/>
                </a:spcAft>
                <a:buClrTx/>
                <a:buSzTx/>
                <a:buFontTx/>
                <a:buNone/>
                <a:defRPr/>
              </a:pPr>
              <a:endParaRPr kumimoji="1" lang="zh-CN" altLang="zh-CN" sz="900" b="0" i="0" u="none" strike="noStrike" kern="1200" cap="none" spc="0" normalizeH="0" baseline="-25000" noProof="0">
                <a:ln>
                  <a:noFill/>
                </a:ln>
                <a:solidFill>
                  <a:schemeClr val="tx1"/>
                </a:solidFill>
                <a:effectLst>
                  <a:outerShdw blurRad="38100" dist="38100" dir="2700000" algn="tl">
                    <a:srgbClr val="FFFFFF"/>
                  </a:outerShdw>
                </a:effectLst>
                <a:uLnTx/>
                <a:uFillTx/>
                <a:latin typeface="仿宋_GB2312" pitchFamily="49" charset="-122"/>
                <a:ea typeface="仿宋_GB2312" pitchFamily="49" charset="-122"/>
                <a:cs typeface="Times New Roman" panose="02020603050405020304" pitchFamily="18" charset="0"/>
              </a:endParaRPr>
            </a:p>
          </p:txBody>
        </p:sp>
      </p:grpSp>
      <p:sp>
        <p:nvSpPr>
          <p:cNvPr id="312328" name="Rectangle 8"/>
          <p:cNvSpPr>
            <a:spLocks noChangeArrowheads="1"/>
          </p:cNvSpPr>
          <p:nvPr/>
        </p:nvSpPr>
        <p:spPr bwMode="auto">
          <a:xfrm>
            <a:off x="844550" y="2725738"/>
            <a:ext cx="5710238" cy="2222500"/>
          </a:xfrm>
          <a:prstGeom prst="rect">
            <a:avLst/>
          </a:prstGeom>
          <a:noFill/>
          <a:ln w="9525">
            <a:noFill/>
            <a:miter lim="800000"/>
          </a:ln>
        </p:spPr>
        <p:txBody>
          <a:bodyPr lIns="87818" tIns="43909" rIns="87818" bIns="43909">
            <a:spAutoFit/>
          </a:bodyPr>
          <a:lstStyle/>
          <a:p>
            <a:pPr marL="0" marR="0" lvl="0" indent="0" algn="l" defTabSz="877570" rtl="0" eaLnBrk="0" fontAlgn="base" latinLnBrk="0" hangingPunct="1">
              <a:lnSpc>
                <a:spcPct val="170000"/>
              </a:lnSpc>
              <a:spcBef>
                <a:spcPct val="50000"/>
              </a:spcBef>
              <a:spcAft>
                <a:spcPct val="0"/>
              </a:spcAft>
              <a:buClrTx/>
              <a:buSzTx/>
              <a:buFont typeface="Wingdings" panose="05000000000000000000" pitchFamily="2" charset="2"/>
              <a:buChar char="n"/>
              <a:defRPr/>
            </a:pPr>
            <a:r>
              <a:rPr kumimoji="1" lang="en-US" altLang="zh-CN" sz="1800" b="1" i="0" u="none" strike="noStrike" kern="1200" cap="none" spc="0" normalizeH="0" baseline="0" noProof="0">
                <a:ln>
                  <a:noFill/>
                </a:ln>
                <a:solidFill>
                  <a:srgbClr val="3333FF"/>
                </a:solidFill>
                <a:effectLst>
                  <a:outerShdw blurRad="38100" dist="38100" dir="2700000" algn="tl">
                    <a:srgbClr val="000000"/>
                  </a:outerShdw>
                </a:effectLst>
                <a:uLnTx/>
                <a:uFillTx/>
                <a:latin typeface="仿宋_GB2312" pitchFamily="49" charset="-122"/>
                <a:ea typeface="仿宋_GB2312" pitchFamily="49" charset="-122"/>
                <a:cs typeface="+mn-cs"/>
              </a:rPr>
              <a:t>  </a:t>
            </a:r>
            <a:r>
              <a:rPr kumimoji="1" lang="zh-CN" altLang="en-US" sz="1800" b="1" i="0" u="none" strike="noStrike" kern="1200" cap="none" spc="0" normalizeH="0" baseline="0" noProof="0">
                <a:ln>
                  <a:noFill/>
                </a:ln>
                <a:solidFill>
                  <a:srgbClr val="3333FF"/>
                </a:solidFill>
                <a:effectLst>
                  <a:outerShdw blurRad="38100" dist="38100" dir="2700000" algn="tl">
                    <a:srgbClr val="000000"/>
                  </a:outerShdw>
                </a:effectLst>
                <a:uLnTx/>
                <a:uFillTx/>
                <a:latin typeface="仿宋_GB2312" pitchFamily="49" charset="-122"/>
                <a:ea typeface="仿宋_GB2312" pitchFamily="49" charset="-122"/>
                <a:cs typeface="+mn-cs"/>
              </a:rPr>
              <a:t>坚持</a:t>
            </a:r>
            <a:r>
              <a:rPr kumimoji="1" lang="zh-CN" altLang="en-US" sz="2100" b="1" i="0" u="none" strike="noStrike" kern="1200" cap="none" spc="0" normalizeH="0" baseline="0" noProof="0">
                <a:ln>
                  <a:noFill/>
                </a:ln>
                <a:solidFill>
                  <a:srgbClr val="CC3300"/>
                </a:solidFill>
                <a:effectLst>
                  <a:outerShdw blurRad="38100" dist="38100" dir="2700000" algn="tl">
                    <a:srgbClr val="000000"/>
                  </a:outerShdw>
                </a:effectLst>
                <a:uLnTx/>
                <a:uFillTx/>
                <a:latin typeface="Arial" panose="020B0604020202020204" pitchFamily="34" charset="0"/>
                <a:ea typeface="仿宋_GB2312" pitchFamily="49" charset="-122"/>
                <a:cs typeface="+mn-cs"/>
              </a:rPr>
              <a:t>“</a:t>
            </a:r>
            <a:r>
              <a:rPr kumimoji="1" lang="zh-CN" altLang="en-US" sz="2100" b="1" i="0" u="none" strike="noStrike" kern="1200" cap="none" spc="0" normalizeH="0" baseline="0" noProof="0">
                <a:ln>
                  <a:noFill/>
                </a:ln>
                <a:solidFill>
                  <a:srgbClr val="CC3300"/>
                </a:solidFill>
                <a:effectLst>
                  <a:outerShdw blurRad="38100" dist="38100" dir="2700000" algn="tl">
                    <a:srgbClr val="000000"/>
                  </a:outerShdw>
                </a:effectLst>
                <a:uLnTx/>
                <a:uFillTx/>
                <a:latin typeface="仿宋_GB2312" pitchFamily="49" charset="-122"/>
                <a:ea typeface="仿宋_GB2312" pitchFamily="49" charset="-122"/>
                <a:cs typeface="+mn-cs"/>
              </a:rPr>
              <a:t>横向到边、纵向到底、不留死角</a:t>
            </a:r>
            <a:r>
              <a:rPr kumimoji="1" lang="zh-CN" altLang="en-US" sz="2100" b="1" i="0" u="none" strike="noStrike" kern="1200" cap="none" spc="0" normalizeH="0" baseline="0" noProof="0">
                <a:ln>
                  <a:noFill/>
                </a:ln>
                <a:solidFill>
                  <a:srgbClr val="CC3300"/>
                </a:solidFill>
                <a:effectLst>
                  <a:outerShdw blurRad="38100" dist="38100" dir="2700000" algn="tl">
                    <a:srgbClr val="000000"/>
                  </a:outerShdw>
                </a:effectLst>
                <a:uLnTx/>
                <a:uFillTx/>
                <a:latin typeface="Arial" panose="020B0604020202020204" pitchFamily="34" charset="0"/>
                <a:ea typeface="仿宋_GB2312" pitchFamily="49" charset="-122"/>
                <a:cs typeface="+mn-cs"/>
              </a:rPr>
              <a:t>”  </a:t>
            </a:r>
            <a:endParaRPr kumimoji="1" lang="zh-CN" altLang="en-US" sz="2100" b="1" i="0" u="none" strike="noStrike" kern="1200" cap="none" spc="0" normalizeH="0" baseline="0" noProof="0">
              <a:ln>
                <a:noFill/>
              </a:ln>
              <a:solidFill>
                <a:srgbClr val="CC3300"/>
              </a:solidFill>
              <a:effectLst>
                <a:outerShdw blurRad="38100" dist="38100" dir="2700000" algn="tl">
                  <a:srgbClr val="000000"/>
                </a:outerShdw>
              </a:effectLst>
              <a:uLnTx/>
              <a:uFillTx/>
              <a:latin typeface="Arial" panose="020B0604020202020204" pitchFamily="34" charset="0"/>
              <a:ea typeface="仿宋_GB2312" pitchFamily="49" charset="-122"/>
              <a:cs typeface="+mn-cs"/>
            </a:endParaRPr>
          </a:p>
          <a:p>
            <a:pPr marL="0" marR="0" lvl="0" indent="0" algn="l" defTabSz="877570" rtl="0" eaLnBrk="0" fontAlgn="base" latinLnBrk="0" hangingPunct="1">
              <a:lnSpc>
                <a:spcPct val="170000"/>
              </a:lnSpc>
              <a:spcBef>
                <a:spcPct val="50000"/>
              </a:spcBef>
              <a:spcAft>
                <a:spcPct val="0"/>
              </a:spcAft>
              <a:buClrTx/>
              <a:buSzTx/>
              <a:buFont typeface="Wingdings" panose="05000000000000000000" pitchFamily="2" charset="2"/>
              <a:buNone/>
              <a:defRPr/>
            </a:pPr>
            <a:r>
              <a:rPr kumimoji="1" lang="zh-CN" altLang="en-US" sz="1800" b="1" i="0" u="none" strike="noStrike" kern="1200" cap="none" spc="0" normalizeH="0" baseline="0" noProof="0">
                <a:ln>
                  <a:noFill/>
                </a:ln>
                <a:solidFill>
                  <a:srgbClr val="3333FF"/>
                </a:solidFill>
                <a:effectLst>
                  <a:outerShdw blurRad="38100" dist="38100" dir="2700000" algn="tl">
                    <a:srgbClr val="000000"/>
                  </a:outerShdw>
                </a:effectLst>
                <a:uLnTx/>
                <a:uFillTx/>
                <a:latin typeface="仿宋_GB2312" pitchFamily="49" charset="-122"/>
                <a:ea typeface="仿宋_GB2312" pitchFamily="49" charset="-122"/>
                <a:cs typeface="+mn-cs"/>
              </a:rPr>
              <a:t>    的原则；</a:t>
            </a:r>
            <a:endParaRPr kumimoji="1" lang="zh-CN" altLang="en-US" sz="1800" b="1" i="0" u="none" strike="noStrike" kern="1200" cap="none" spc="0" normalizeH="0" baseline="0" noProof="0">
              <a:ln>
                <a:noFill/>
              </a:ln>
              <a:solidFill>
                <a:srgbClr val="3333FF"/>
              </a:solidFill>
              <a:effectLst>
                <a:outerShdw blurRad="38100" dist="38100" dir="2700000" algn="tl">
                  <a:srgbClr val="000000"/>
                </a:outerShdw>
              </a:effectLst>
              <a:uLnTx/>
              <a:uFillTx/>
              <a:latin typeface="仿宋_GB2312" pitchFamily="49" charset="-122"/>
              <a:ea typeface="仿宋_GB2312" pitchFamily="49" charset="-122"/>
              <a:cs typeface="+mn-cs"/>
            </a:endParaRPr>
          </a:p>
          <a:p>
            <a:pPr marL="0" marR="0" lvl="0" indent="0" algn="l" defTabSz="877570" rtl="0" eaLnBrk="0" fontAlgn="base" latinLnBrk="0" hangingPunct="1">
              <a:lnSpc>
                <a:spcPct val="135000"/>
              </a:lnSpc>
              <a:spcBef>
                <a:spcPct val="30000"/>
              </a:spcBef>
              <a:spcAft>
                <a:spcPct val="0"/>
              </a:spcAft>
              <a:buClrTx/>
              <a:buSzTx/>
              <a:buFont typeface="Wingdings" panose="05000000000000000000" pitchFamily="2" charset="2"/>
              <a:buChar char="n"/>
              <a:defRPr/>
            </a:pPr>
            <a:r>
              <a:rPr kumimoji="1" lang="zh-CN" altLang="en-US" sz="1800" b="1" i="0" u="none" strike="noStrike" kern="1200" cap="none" spc="0" normalizeH="0" baseline="0" noProof="0">
                <a:ln>
                  <a:noFill/>
                </a:ln>
                <a:solidFill>
                  <a:srgbClr val="3333FF"/>
                </a:solidFill>
                <a:effectLst>
                  <a:outerShdw blurRad="38100" dist="38100" dir="2700000" algn="tl">
                    <a:srgbClr val="000000"/>
                  </a:outerShdw>
                </a:effectLst>
                <a:uLnTx/>
                <a:uFillTx/>
                <a:latin typeface="仿宋_GB2312" pitchFamily="49" charset="-122"/>
                <a:ea typeface="仿宋_GB2312" pitchFamily="49" charset="-122"/>
                <a:cs typeface="+mn-cs"/>
              </a:rPr>
              <a:t>  做到</a:t>
            </a:r>
            <a:r>
              <a:rPr kumimoji="1" lang="zh-CN" altLang="en-US" sz="2100" b="1" i="0" u="none" strike="noStrike" kern="1200" cap="none" spc="0" normalizeH="0" baseline="0" noProof="0">
                <a:ln>
                  <a:noFill/>
                </a:ln>
                <a:solidFill>
                  <a:srgbClr val="CC3300"/>
                </a:solidFill>
                <a:effectLst>
                  <a:outerShdw blurRad="38100" dist="38100" dir="2700000" algn="tl">
                    <a:srgbClr val="000000"/>
                  </a:outerShdw>
                </a:effectLst>
                <a:uLnTx/>
                <a:uFillTx/>
                <a:latin typeface="仿宋_GB2312" pitchFamily="49" charset="-122"/>
                <a:ea typeface="仿宋_GB2312" pitchFamily="49" charset="-122"/>
                <a:cs typeface="+mn-cs"/>
              </a:rPr>
              <a:t>“三个所有”</a:t>
            </a:r>
            <a:r>
              <a:rPr kumimoji="1" lang="zh-CN" altLang="en-US" sz="1800" b="1" i="0" u="none" strike="noStrike" kern="1200" cap="none" spc="0" normalizeH="0" baseline="0" noProof="0">
                <a:ln>
                  <a:noFill/>
                </a:ln>
                <a:solidFill>
                  <a:srgbClr val="3333FF"/>
                </a:solidFill>
                <a:effectLst>
                  <a:outerShdw blurRad="38100" dist="38100" dir="2700000" algn="tl">
                    <a:srgbClr val="000000"/>
                  </a:outerShdw>
                </a:effectLst>
                <a:uLnTx/>
                <a:uFillTx/>
                <a:latin typeface="仿宋_GB2312" pitchFamily="49" charset="-122"/>
                <a:ea typeface="仿宋_GB2312" pitchFamily="49" charset="-122"/>
                <a:cs typeface="+mn-cs"/>
              </a:rPr>
              <a:t>，考虑所有的人员，考</a:t>
            </a:r>
            <a:endParaRPr kumimoji="1" lang="zh-CN" altLang="en-US" sz="1800" b="1" i="0" u="none" strike="noStrike" kern="1200" cap="none" spc="0" normalizeH="0" baseline="0" noProof="0">
              <a:ln>
                <a:noFill/>
              </a:ln>
              <a:solidFill>
                <a:srgbClr val="3333FF"/>
              </a:solidFill>
              <a:effectLst>
                <a:outerShdw blurRad="38100" dist="38100" dir="2700000" algn="tl">
                  <a:srgbClr val="000000"/>
                </a:outerShdw>
              </a:effectLst>
              <a:uLnTx/>
              <a:uFillTx/>
              <a:latin typeface="仿宋_GB2312" pitchFamily="49" charset="-122"/>
              <a:ea typeface="仿宋_GB2312" pitchFamily="49" charset="-122"/>
              <a:cs typeface="+mn-cs"/>
            </a:endParaRPr>
          </a:p>
          <a:p>
            <a:pPr marL="0" marR="0" lvl="0" indent="0" algn="l" defTabSz="877570" rtl="0" eaLnBrk="0" fontAlgn="base" latinLnBrk="0" hangingPunct="1">
              <a:lnSpc>
                <a:spcPct val="135000"/>
              </a:lnSpc>
              <a:spcBef>
                <a:spcPct val="30000"/>
              </a:spcBef>
              <a:spcAft>
                <a:spcPct val="0"/>
              </a:spcAft>
              <a:buClrTx/>
              <a:buSzTx/>
              <a:buFont typeface="Wingdings" panose="05000000000000000000" pitchFamily="2" charset="2"/>
              <a:buNone/>
              <a:defRPr/>
            </a:pPr>
            <a:r>
              <a:rPr kumimoji="1" lang="zh-CN" altLang="en-US" sz="1800" b="1" i="0" u="none" strike="noStrike" kern="1200" cap="none" spc="0" normalizeH="0" baseline="0" noProof="0">
                <a:ln>
                  <a:noFill/>
                </a:ln>
                <a:solidFill>
                  <a:srgbClr val="3333FF"/>
                </a:solidFill>
                <a:effectLst>
                  <a:outerShdw blurRad="38100" dist="38100" dir="2700000" algn="tl">
                    <a:srgbClr val="000000"/>
                  </a:outerShdw>
                </a:effectLst>
                <a:uLnTx/>
                <a:uFillTx/>
                <a:latin typeface="仿宋_GB2312" pitchFamily="49" charset="-122"/>
                <a:ea typeface="仿宋_GB2312" pitchFamily="49" charset="-122"/>
                <a:cs typeface="+mn-cs"/>
              </a:rPr>
              <a:t>    虑所有的活动，考虑所有的设备设施。</a:t>
            </a:r>
            <a:endParaRPr kumimoji="1" lang="zh-CN" altLang="en-US" sz="1800" b="1" i="0" u="none" strike="noStrike" kern="1200" cap="none" spc="0" normalizeH="0" baseline="0" noProof="0">
              <a:ln>
                <a:noFill/>
              </a:ln>
              <a:solidFill>
                <a:srgbClr val="0000CC"/>
              </a:solidFill>
              <a:effectLst>
                <a:outerShdw blurRad="38100" dist="38100" dir="2700000" algn="tl">
                  <a:srgbClr val="000000"/>
                </a:outerShdw>
              </a:effectLst>
              <a:uLnTx/>
              <a:uFillTx/>
              <a:latin typeface="仿宋_GB2312" pitchFamily="49" charset="-122"/>
              <a:ea typeface="仿宋_GB2312" pitchFamily="49" charset="-122"/>
              <a:cs typeface="+mn-cs"/>
            </a:endParaRPr>
          </a:p>
        </p:txBody>
      </p:sp>
      <p:sp>
        <p:nvSpPr>
          <p:cNvPr id="36870" name="Rectangle 7"/>
          <p:cNvSpPr/>
          <p:nvPr/>
        </p:nvSpPr>
        <p:spPr>
          <a:xfrm>
            <a:off x="1127125" y="1919288"/>
            <a:ext cx="3679825" cy="347662"/>
          </a:xfrm>
          <a:prstGeom prst="rect">
            <a:avLst/>
          </a:prstGeom>
          <a:noFill/>
          <a:ln w="9525">
            <a:noFill/>
          </a:ln>
        </p:spPr>
        <p:txBody>
          <a:bodyPr lIns="59911" tIns="29956" rIns="59911" bIns="29956" anchor="t" anchorCtr="0"/>
          <a:p>
            <a:pPr marL="342900" indent="-342900"/>
            <a:r>
              <a:rPr lang="zh-CN" altLang="en-US" sz="2100" b="1" dirty="0">
                <a:solidFill>
                  <a:srgbClr val="5B161B"/>
                </a:solidFill>
                <a:latin typeface="黑体" panose="02010609060101010101" pitchFamily="2" charset="-122"/>
                <a:ea typeface="黑体" panose="02010609060101010101" pitchFamily="2" charset="-122"/>
              </a:rPr>
              <a:t>危险源辨识的原则：</a:t>
            </a:r>
            <a:endParaRPr lang="zh-CN" altLang="en-US" sz="2100" b="1" dirty="0">
              <a:solidFill>
                <a:srgbClr val="5B161B"/>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Text Box 7"/>
          <p:cNvSpPr txBox="1"/>
          <p:nvPr/>
        </p:nvSpPr>
        <p:spPr>
          <a:xfrm>
            <a:off x="1763713" y="1125538"/>
            <a:ext cx="3865562" cy="496887"/>
          </a:xfrm>
          <a:prstGeom prst="rect">
            <a:avLst/>
          </a:prstGeom>
          <a:noFill/>
          <a:ln w="9525">
            <a:noFill/>
          </a:ln>
        </p:spPr>
        <p:txBody>
          <a:bodyPr lIns="59911" tIns="29956" rIns="59911" bIns="29956" anchor="t" anchorCtr="0"/>
          <a:p>
            <a:pPr marL="342900" indent="-342900"/>
            <a:r>
              <a:rPr lang="zh-CN" altLang="en-US" sz="2100" b="1" dirty="0">
                <a:solidFill>
                  <a:srgbClr val="5B161B"/>
                </a:solidFill>
                <a:latin typeface="黑体" panose="02010609060101010101" pitchFamily="2" charset="-122"/>
                <a:ea typeface="黑体" panose="02010609060101010101" pitchFamily="2" charset="-122"/>
              </a:rPr>
              <a:t>危险源辨识的程序</a:t>
            </a:r>
            <a:r>
              <a:rPr lang="en-US" altLang="zh-CN" sz="2100" b="1" dirty="0">
                <a:solidFill>
                  <a:srgbClr val="5B161B"/>
                </a:solidFill>
                <a:latin typeface="黑体" panose="02010609060101010101" pitchFamily="2" charset="-122"/>
                <a:ea typeface="黑体" panose="02010609060101010101" pitchFamily="2" charset="-122"/>
              </a:rPr>
              <a:t>:</a:t>
            </a:r>
            <a:endParaRPr lang="en-US" altLang="zh-CN" sz="2100" b="1" dirty="0">
              <a:solidFill>
                <a:srgbClr val="5B161B"/>
              </a:solidFill>
              <a:latin typeface="黑体" panose="02010609060101010101" pitchFamily="2" charset="-122"/>
              <a:ea typeface="黑体" panose="02010609060101010101" pitchFamily="2" charset="-122"/>
            </a:endParaRPr>
          </a:p>
        </p:txBody>
      </p:sp>
      <p:pic>
        <p:nvPicPr>
          <p:cNvPr id="5" name="Picture 20" descr="MSB small business Tate man relaxing couch laptop"/>
          <p:cNvPicPr>
            <a:picLocks noChangeAspect="1" noChangeArrowheads="1"/>
          </p:cNvPicPr>
          <p:nvPr/>
        </p:nvPicPr>
        <p:blipFill>
          <a:blip r:embed="rId1"/>
          <a:srcRect/>
          <a:stretch>
            <a:fillRect/>
          </a:stretch>
        </p:blipFill>
        <p:spPr bwMode="auto">
          <a:xfrm>
            <a:off x="406400" y="2117725"/>
            <a:ext cx="2386013" cy="2344738"/>
          </a:xfrm>
          <a:prstGeom prst="rect">
            <a:avLst/>
          </a:prstGeom>
          <a:ln>
            <a:noFill/>
          </a:ln>
          <a:effectLst>
            <a:outerShdw blurRad="292100" dist="139700" dir="2700000" algn="tl" rotWithShape="0">
              <a:srgbClr val="333333">
                <a:alpha val="65000"/>
              </a:srgbClr>
            </a:outerShdw>
          </a:effectLst>
        </p:spPr>
      </p:pic>
      <p:grpSp>
        <p:nvGrpSpPr>
          <p:cNvPr id="2" name="组合 26"/>
          <p:cNvGrpSpPr/>
          <p:nvPr/>
        </p:nvGrpSpPr>
        <p:grpSpPr>
          <a:xfrm>
            <a:off x="1665288" y="2439988"/>
            <a:ext cx="6750050" cy="4222750"/>
            <a:chOff x="139834" y="4498346"/>
            <a:chExt cx="4650317" cy="1718259"/>
          </a:xfrm>
        </p:grpSpPr>
        <p:pic>
          <p:nvPicPr>
            <p:cNvPr id="37892" name="Rectangle 15363"/>
            <p:cNvPicPr/>
            <p:nvPr/>
          </p:nvPicPr>
          <p:blipFill>
            <a:blip r:embed="rId2"/>
            <a:stretch>
              <a:fillRect/>
            </a:stretch>
          </p:blipFill>
          <p:spPr>
            <a:xfrm>
              <a:off x="139834" y="4498346"/>
              <a:ext cx="4650317" cy="1718259"/>
            </a:xfrm>
            <a:prstGeom prst="rect">
              <a:avLst/>
            </a:prstGeom>
            <a:noFill/>
            <a:ln w="9525">
              <a:noFill/>
            </a:ln>
          </p:spPr>
        </p:pic>
        <p:sp>
          <p:nvSpPr>
            <p:cNvPr id="8" name="矩形 22"/>
            <p:cNvSpPr>
              <a:spLocks noChangeArrowheads="1"/>
            </p:cNvSpPr>
            <p:nvPr/>
          </p:nvSpPr>
          <p:spPr bwMode="auto">
            <a:xfrm>
              <a:off x="214204" y="4571986"/>
              <a:ext cx="4571572" cy="61366"/>
            </a:xfrm>
            <a:prstGeom prst="rect">
              <a:avLst/>
            </a:prstGeom>
            <a:noFill/>
            <a:ln w="9525">
              <a:noFill/>
              <a:miter lim="800000"/>
            </a:ln>
          </p:spPr>
          <p:txBody>
            <a:bodyPr lIns="59911" tIns="29956" rIns="59911" bIns="29956">
              <a:spAutoFit/>
            </a:bodyPr>
            <a:lstStyle/>
            <a:p>
              <a:pPr marL="0" marR="0" lvl="0" indent="200025" algn="ctr" defTabSz="598170" rtl="0" eaLnBrk="0" fontAlgn="base" latinLnBrk="0" hangingPunct="0">
                <a:lnSpc>
                  <a:spcPct val="100000"/>
                </a:lnSpc>
                <a:spcBef>
                  <a:spcPct val="0"/>
                </a:spcBef>
                <a:spcAft>
                  <a:spcPct val="0"/>
                </a:spcAft>
                <a:buClrTx/>
                <a:buSzTx/>
                <a:buFontTx/>
                <a:buNone/>
                <a:defRPr/>
              </a:pPr>
              <a:endParaRPr kumimoji="1" lang="zh-CN" altLang="zh-CN" sz="900" b="0" i="0" u="none" strike="noStrike" kern="1200" cap="none" spc="0" normalizeH="0" baseline="-25000" noProof="0">
                <a:ln>
                  <a:noFill/>
                </a:ln>
                <a:solidFill>
                  <a:schemeClr val="tx1"/>
                </a:solidFill>
                <a:effectLst>
                  <a:outerShdw blurRad="38100" dist="38100" dir="2700000" algn="tl">
                    <a:srgbClr val="FFFFFF"/>
                  </a:outerShdw>
                </a:effectLst>
                <a:uLnTx/>
                <a:uFillTx/>
                <a:latin typeface="仿宋_GB2312" pitchFamily="49" charset="-122"/>
                <a:ea typeface="仿宋_GB2312" pitchFamily="49" charset="-122"/>
                <a:cs typeface="Times New Roman" panose="02020603050405020304" pitchFamily="18" charset="0"/>
              </a:endParaRPr>
            </a:p>
          </p:txBody>
        </p:sp>
      </p:grpSp>
      <p:sp>
        <p:nvSpPr>
          <p:cNvPr id="37894" name="矩形 8"/>
          <p:cNvSpPr/>
          <p:nvPr/>
        </p:nvSpPr>
        <p:spPr>
          <a:xfrm>
            <a:off x="1692275" y="1484313"/>
            <a:ext cx="6557963" cy="5072062"/>
          </a:xfrm>
          <a:prstGeom prst="rect">
            <a:avLst/>
          </a:prstGeom>
          <a:noFill/>
          <a:ln w="9525">
            <a:noFill/>
          </a:ln>
        </p:spPr>
        <p:txBody>
          <a:bodyPr lIns="59911" tIns="29956" rIns="59911" bIns="29956" anchor="t" anchorCtr="0">
            <a:spAutoFit/>
          </a:bodyPr>
          <a:p>
            <a:pPr defTabSz="571500">
              <a:spcBef>
                <a:spcPct val="50000"/>
              </a:spcBef>
            </a:pPr>
            <a:r>
              <a:rPr lang="en-US" altLang="zh-CN" sz="1600" b="1" dirty="0">
                <a:latin typeface="楷体_GB2312" pitchFamily="49" charset="-122"/>
                <a:ea typeface="楷体_GB2312" pitchFamily="49" charset="-122"/>
              </a:rPr>
              <a:t> </a:t>
            </a:r>
            <a:r>
              <a:rPr lang="zh-CN" altLang="en-US" sz="1600" b="1" dirty="0">
                <a:latin typeface="楷体_GB2312" pitchFamily="49" charset="-122"/>
                <a:ea typeface="楷体_GB2312" pitchFamily="49" charset="-122"/>
              </a:rPr>
              <a:t>（</a:t>
            </a:r>
            <a:r>
              <a:rPr lang="en-US" altLang="zh-CN" sz="1800" b="1" dirty="0">
                <a:latin typeface="楷体_GB2312" pitchFamily="49" charset="-122"/>
                <a:ea typeface="楷体_GB2312" pitchFamily="49" charset="-122"/>
              </a:rPr>
              <a:t>1</a:t>
            </a:r>
            <a:r>
              <a:rPr lang="zh-CN" altLang="en-US" sz="1800" b="1" dirty="0">
                <a:latin typeface="楷体_GB2312" pitchFamily="49" charset="-122"/>
                <a:ea typeface="楷体_GB2312" pitchFamily="49" charset="-122"/>
              </a:rPr>
              <a:t>）</a:t>
            </a:r>
            <a:r>
              <a:rPr lang="en-US" altLang="zh-CN" sz="1800" b="1" dirty="0">
                <a:latin typeface="楷体_GB2312" pitchFamily="49" charset="-122"/>
                <a:ea typeface="楷体_GB2312" pitchFamily="49" charset="-122"/>
              </a:rPr>
              <a:t>.</a:t>
            </a:r>
            <a:r>
              <a:rPr lang="zh-CN" altLang="en-US" sz="1800" b="1" dirty="0">
                <a:latin typeface="楷体_GB2312" pitchFamily="49" charset="-122"/>
                <a:ea typeface="楷体_GB2312" pitchFamily="49" charset="-122"/>
              </a:rPr>
              <a:t>进行培训指导</a:t>
            </a:r>
            <a:endParaRPr lang="zh-CN" altLang="en-US" sz="1800" b="1" dirty="0">
              <a:latin typeface="楷体_GB2312" pitchFamily="49" charset="-122"/>
              <a:ea typeface="楷体_GB2312" pitchFamily="49" charset="-122"/>
            </a:endParaRPr>
          </a:p>
          <a:p>
            <a:pPr defTabSz="571500">
              <a:spcBef>
                <a:spcPct val="50000"/>
              </a:spcBef>
            </a:pPr>
            <a:r>
              <a:rPr lang="zh-CN" altLang="en-US" sz="1600" b="1" dirty="0">
                <a:solidFill>
                  <a:schemeClr val="accent2"/>
                </a:solidFill>
                <a:latin typeface="Times New Roman" panose="02020603050405020304" pitchFamily="18" charset="0"/>
                <a:ea typeface="楷体_GB2312" pitchFamily="49" charset="-122"/>
              </a:rPr>
              <a:t>     对公司管理员级以上的所有人员进行有关危险源辨识方面的知识培训。然后以各车间、处室为单元对每个员工（包括临时工）进行分头培训，让每个人对危险源有个初步认识。</a:t>
            </a:r>
            <a:endParaRPr lang="zh-CN" altLang="en-US" sz="1600" b="1" dirty="0">
              <a:solidFill>
                <a:schemeClr val="accent2"/>
              </a:solidFill>
              <a:latin typeface="Times New Roman" panose="02020603050405020304" pitchFamily="18" charset="0"/>
              <a:ea typeface="楷体_GB2312" pitchFamily="49" charset="-122"/>
            </a:endParaRPr>
          </a:p>
          <a:p>
            <a:pPr defTabSz="571500">
              <a:spcBef>
                <a:spcPct val="50000"/>
              </a:spcBef>
            </a:pPr>
            <a:r>
              <a:rPr lang="zh-CN" altLang="en-US" sz="1800" b="1" dirty="0">
                <a:latin typeface="楷体_GB2312" pitchFamily="49" charset="-122"/>
                <a:ea typeface="楷体_GB2312" pitchFamily="49" charset="-122"/>
              </a:rPr>
              <a:t>（</a:t>
            </a:r>
            <a:r>
              <a:rPr lang="en-US" altLang="zh-CN" sz="1800" b="1" dirty="0">
                <a:latin typeface="楷体_GB2312" pitchFamily="49" charset="-122"/>
                <a:ea typeface="楷体_GB2312" pitchFamily="49" charset="-122"/>
              </a:rPr>
              <a:t>2</a:t>
            </a:r>
            <a:r>
              <a:rPr lang="zh-CN" altLang="en-US" sz="1800" b="1" dirty="0">
                <a:latin typeface="楷体_GB2312" pitchFamily="49" charset="-122"/>
                <a:ea typeface="楷体_GB2312" pitchFamily="49" charset="-122"/>
              </a:rPr>
              <a:t>）</a:t>
            </a:r>
            <a:r>
              <a:rPr lang="en-US" altLang="zh-CN" sz="1800" b="1" dirty="0">
                <a:latin typeface="楷体_GB2312" pitchFamily="49" charset="-122"/>
                <a:ea typeface="楷体_GB2312" pitchFamily="49" charset="-122"/>
              </a:rPr>
              <a:t>.</a:t>
            </a:r>
            <a:r>
              <a:rPr lang="zh-CN" altLang="en-US" sz="1800" b="1" dirty="0">
                <a:latin typeface="楷体_GB2312" pitchFamily="49" charset="-122"/>
                <a:ea typeface="楷体_GB2312" pitchFamily="49" charset="-122"/>
              </a:rPr>
              <a:t>成立二级危险源辨识小组</a:t>
            </a:r>
            <a:endParaRPr lang="zh-CN" altLang="en-US" sz="1800" b="1" dirty="0">
              <a:latin typeface="楷体_GB2312" pitchFamily="49" charset="-122"/>
              <a:ea typeface="楷体_GB2312" pitchFamily="49" charset="-122"/>
            </a:endParaRPr>
          </a:p>
          <a:p>
            <a:pPr defTabSz="571500">
              <a:spcBef>
                <a:spcPct val="50000"/>
              </a:spcBef>
            </a:pPr>
            <a:r>
              <a:rPr lang="zh-CN" altLang="en-US" sz="1600" b="1" dirty="0">
                <a:latin typeface="楷体_GB2312" pitchFamily="49" charset="-122"/>
                <a:ea typeface="楷体_GB2312" pitchFamily="49" charset="-122"/>
              </a:rPr>
              <a:t>   成立以总经理为组长、副总经理为副组长、各部门经理（负责人）、安全保卫处、技术处、机动处和经验丰富的技术骨干为组员的</a:t>
            </a:r>
            <a:r>
              <a:rPr lang="zh-CN" altLang="en-US" sz="1600" b="1" dirty="0">
                <a:solidFill>
                  <a:srgbClr val="0000CC"/>
                </a:solidFill>
                <a:latin typeface="Times New Roman" panose="02020603050405020304" pitchFamily="18" charset="0"/>
                <a:ea typeface="楷体_GB2312" pitchFamily="49" charset="-122"/>
              </a:rPr>
              <a:t>公司级</a:t>
            </a:r>
            <a:r>
              <a:rPr lang="zh-CN" altLang="en-US" sz="1600" b="1" dirty="0">
                <a:latin typeface="楷体_GB2312" pitchFamily="49" charset="-122"/>
                <a:ea typeface="楷体_GB2312" pitchFamily="49" charset="-122"/>
              </a:rPr>
              <a:t>危险源辨识小组</a:t>
            </a:r>
            <a:endParaRPr lang="zh-CN" altLang="en-US" sz="1600" b="1" dirty="0">
              <a:latin typeface="楷体_GB2312" pitchFamily="49" charset="-122"/>
              <a:ea typeface="楷体_GB2312" pitchFamily="49" charset="-122"/>
            </a:endParaRPr>
          </a:p>
          <a:p>
            <a:pPr defTabSz="571500">
              <a:spcBef>
                <a:spcPct val="50000"/>
              </a:spcBef>
            </a:pPr>
            <a:r>
              <a:rPr lang="zh-CN" altLang="en-US" sz="1600" b="1" dirty="0">
                <a:latin typeface="楷体_GB2312" pitchFamily="49" charset="-122"/>
                <a:ea typeface="楷体_GB2312" pitchFamily="49" charset="-122"/>
              </a:rPr>
              <a:t>  成立以</a:t>
            </a:r>
            <a:r>
              <a:rPr lang="zh-CN" altLang="en-US" sz="1600" b="1" dirty="0">
                <a:solidFill>
                  <a:srgbClr val="0000CC"/>
                </a:solidFill>
                <a:latin typeface="Times New Roman" panose="02020603050405020304" pitchFamily="18" charset="0"/>
                <a:ea typeface="楷体_GB2312" pitchFamily="49" charset="-122"/>
              </a:rPr>
              <a:t>车间主任（处长）为组长，副主任</a:t>
            </a:r>
            <a:r>
              <a:rPr lang="zh-CN" altLang="en-US" sz="1600" b="1" dirty="0">
                <a:latin typeface="楷体_GB2312" pitchFamily="49" charset="-122"/>
                <a:ea typeface="楷体_GB2312" pitchFamily="49" charset="-122"/>
              </a:rPr>
              <a:t>为副组长、安全员、各专业工程师、值长为组员的</a:t>
            </a:r>
            <a:r>
              <a:rPr lang="zh-CN" altLang="en-US" sz="1600" b="1" dirty="0">
                <a:solidFill>
                  <a:schemeClr val="accent2"/>
                </a:solidFill>
                <a:latin typeface="楷体_GB2312" pitchFamily="49" charset="-122"/>
                <a:ea typeface="楷体_GB2312" pitchFamily="49" charset="-122"/>
              </a:rPr>
              <a:t>车间级</a:t>
            </a:r>
            <a:r>
              <a:rPr lang="zh-CN" altLang="en-US" sz="1600" b="1" dirty="0">
                <a:latin typeface="楷体_GB2312" pitchFamily="49" charset="-122"/>
                <a:ea typeface="楷体_GB2312" pitchFamily="49" charset="-122"/>
              </a:rPr>
              <a:t>危险源辨识小组</a:t>
            </a:r>
            <a:endParaRPr lang="zh-CN" altLang="en-US" sz="1600" b="1" dirty="0">
              <a:latin typeface="楷体_GB2312" pitchFamily="49" charset="-122"/>
              <a:ea typeface="楷体_GB2312" pitchFamily="49" charset="-122"/>
            </a:endParaRPr>
          </a:p>
          <a:p>
            <a:pPr defTabSz="571500">
              <a:spcBef>
                <a:spcPct val="50000"/>
              </a:spcBef>
            </a:pPr>
            <a:r>
              <a:rPr lang="zh-CN" altLang="en-US" sz="1800" b="1" dirty="0">
                <a:latin typeface="楷体_GB2312" pitchFamily="49" charset="-122"/>
                <a:ea typeface="楷体_GB2312" pitchFamily="49" charset="-122"/>
              </a:rPr>
              <a:t>（</a:t>
            </a:r>
            <a:r>
              <a:rPr lang="en-US" altLang="zh-CN" sz="1800" b="1" dirty="0">
                <a:latin typeface="楷体_GB2312" pitchFamily="49" charset="-122"/>
                <a:ea typeface="楷体_GB2312" pitchFamily="49" charset="-122"/>
              </a:rPr>
              <a:t>3</a:t>
            </a:r>
            <a:r>
              <a:rPr lang="zh-CN" altLang="en-US" sz="1800" b="1" dirty="0">
                <a:latin typeface="楷体_GB2312" pitchFamily="49" charset="-122"/>
                <a:ea typeface="楷体_GB2312" pitchFamily="49" charset="-122"/>
              </a:rPr>
              <a:t>）</a:t>
            </a:r>
            <a:r>
              <a:rPr lang="en-US" altLang="zh-CN" sz="1800" b="1" dirty="0">
                <a:latin typeface="楷体_GB2312" pitchFamily="49" charset="-122"/>
                <a:ea typeface="楷体_GB2312" pitchFamily="49" charset="-122"/>
              </a:rPr>
              <a:t>.</a:t>
            </a:r>
            <a:r>
              <a:rPr lang="zh-CN" altLang="en-US" sz="1800" b="1" dirty="0">
                <a:latin typeface="楷体_GB2312" pitchFamily="49" charset="-122"/>
                <a:ea typeface="楷体_GB2312" pitchFamily="49" charset="-122"/>
              </a:rPr>
              <a:t>全员参与辨识危险源</a:t>
            </a:r>
            <a:endParaRPr lang="zh-CN" altLang="en-US" sz="1800" b="1" dirty="0">
              <a:latin typeface="楷体_GB2312" pitchFamily="49" charset="-122"/>
              <a:ea typeface="楷体_GB2312" pitchFamily="49" charset="-122"/>
            </a:endParaRPr>
          </a:p>
          <a:p>
            <a:pPr defTabSz="571500">
              <a:spcBef>
                <a:spcPct val="50000"/>
              </a:spcBef>
            </a:pPr>
            <a:r>
              <a:rPr lang="zh-CN" altLang="en-US" sz="1600" b="1" dirty="0">
                <a:solidFill>
                  <a:srgbClr val="0000CC"/>
                </a:solidFill>
                <a:latin typeface="Times New Roman" panose="02020603050405020304" pitchFamily="18" charset="0"/>
                <a:ea typeface="楷体_GB2312" pitchFamily="49" charset="-122"/>
              </a:rPr>
              <a:t>      首先发动每个员工，让他们将自己岗位的危险源辨别出来，汇总到危险源辨识小组，然后，危险源辨识小组再从本单位的工作活动、生产活动、职能和管理的设备、设施等出发，参照有关的标准、规范、规程或经验，依靠分析人员的观察能力，借助于个人经验和判断能力，对</a:t>
            </a:r>
            <a:r>
              <a:rPr lang="zh-CN" altLang="en-US" sz="1600" b="1" dirty="0">
                <a:solidFill>
                  <a:schemeClr val="accent2"/>
                </a:solidFill>
                <a:latin typeface="Times New Roman" panose="02020603050405020304" pitchFamily="18" charset="0"/>
                <a:ea typeface="楷体_GB2312" pitchFamily="49" charset="-122"/>
              </a:rPr>
              <a:t>危险源再次进行辨识、确认。并填写</a:t>
            </a:r>
            <a:r>
              <a:rPr lang="en-US" altLang="zh-CN" sz="1600" b="1" dirty="0">
                <a:solidFill>
                  <a:schemeClr val="accent2"/>
                </a:solidFill>
                <a:latin typeface="Times New Roman" panose="02020603050405020304" pitchFamily="18" charset="0"/>
                <a:ea typeface="楷体_GB2312" pitchFamily="49" charset="-122"/>
              </a:rPr>
              <a:t>《</a:t>
            </a:r>
            <a:r>
              <a:rPr lang="zh-CN" altLang="en-US" sz="1600" b="1" dirty="0">
                <a:solidFill>
                  <a:schemeClr val="accent2"/>
                </a:solidFill>
                <a:latin typeface="Times New Roman" panose="02020603050405020304" pitchFamily="18" charset="0"/>
                <a:ea typeface="楷体_GB2312" pitchFamily="49" charset="-122"/>
              </a:rPr>
              <a:t>危险源辨识与风险评价工作表</a:t>
            </a:r>
            <a:r>
              <a:rPr lang="en-US" altLang="zh-CN" sz="1600" b="1" dirty="0">
                <a:solidFill>
                  <a:schemeClr val="accent2"/>
                </a:solidFill>
                <a:latin typeface="Times New Roman" panose="02020603050405020304" pitchFamily="18" charset="0"/>
                <a:ea typeface="楷体_GB2312" pitchFamily="49" charset="-122"/>
              </a:rPr>
              <a:t>》</a:t>
            </a:r>
            <a:r>
              <a:rPr lang="zh-CN" altLang="en-US" sz="1600" b="1" dirty="0">
                <a:solidFill>
                  <a:schemeClr val="accent2"/>
                </a:solidFill>
                <a:latin typeface="Times New Roman" panose="02020603050405020304" pitchFamily="18" charset="0"/>
                <a:ea typeface="楷体_GB2312" pitchFamily="49" charset="-122"/>
              </a:rPr>
              <a:t>。做到全员参与，不留死角。</a:t>
            </a:r>
            <a:endParaRPr lang="zh-CN" altLang="en-US" sz="1600" b="1" dirty="0">
              <a:solidFill>
                <a:schemeClr val="accent2"/>
              </a:solidFill>
              <a:latin typeface="Times New Roman" panose="02020603050405020304" pitchFamily="18"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Rectangle 2"/>
          <p:cNvSpPr/>
          <p:nvPr/>
        </p:nvSpPr>
        <p:spPr>
          <a:xfrm>
            <a:off x="4995863" y="3003550"/>
            <a:ext cx="3868737" cy="3303588"/>
          </a:xfrm>
          <a:prstGeom prst="rect">
            <a:avLst/>
          </a:prstGeom>
          <a:gradFill rotWithShape="0">
            <a:gsLst>
              <a:gs pos="0">
                <a:srgbClr val="FFFFFF"/>
              </a:gs>
              <a:gs pos="100000">
                <a:srgbClr val="FF9966"/>
              </a:gs>
            </a:gsLst>
            <a:lin ang="5400000" scaled="1"/>
            <a:tileRect/>
          </a:gradFill>
          <a:ln w="9525">
            <a:noFill/>
          </a:ln>
        </p:spPr>
        <p:txBody>
          <a:bodyPr wrap="none" anchor="ctr" anchorCtr="0"/>
          <a:p>
            <a:pPr>
              <a:spcBef>
                <a:spcPct val="0"/>
              </a:spcBef>
            </a:pPr>
            <a:endParaRPr lang="zh-CN" altLang="en-US" sz="2800" dirty="0">
              <a:latin typeface="Arial" panose="020B0604020202020204" pitchFamily="34" charset="0"/>
              <a:ea typeface="黑体" panose="02010609060101010101" pitchFamily="2" charset="-122"/>
            </a:endParaRPr>
          </a:p>
        </p:txBody>
      </p:sp>
      <p:sp>
        <p:nvSpPr>
          <p:cNvPr id="38914" name="Rectangle 3"/>
          <p:cNvSpPr/>
          <p:nvPr/>
        </p:nvSpPr>
        <p:spPr>
          <a:xfrm>
            <a:off x="939800" y="1304925"/>
            <a:ext cx="3113088" cy="522288"/>
          </a:xfrm>
          <a:prstGeom prst="rect">
            <a:avLst/>
          </a:prstGeom>
          <a:noFill/>
          <a:ln w="9525">
            <a:noFill/>
          </a:ln>
        </p:spPr>
        <p:txBody>
          <a:bodyPr lIns="59911" tIns="29956" rIns="59911" bIns="29956" anchor="t" anchorCtr="0"/>
          <a:p>
            <a:pPr marL="342900" indent="-342900"/>
            <a:r>
              <a:rPr lang="zh-CN" altLang="en-US" sz="2100" b="1" dirty="0">
                <a:solidFill>
                  <a:srgbClr val="5B161B"/>
                </a:solidFill>
                <a:latin typeface="黑体" panose="02010609060101010101" pitchFamily="2" charset="-122"/>
                <a:ea typeface="黑体" panose="02010609060101010101" pitchFamily="2" charset="-122"/>
              </a:rPr>
              <a:t>危险源辨识分析的概念</a:t>
            </a:r>
            <a:endParaRPr lang="zh-CN" altLang="en-US" sz="2100" b="1" dirty="0">
              <a:solidFill>
                <a:srgbClr val="5B161B"/>
              </a:solidFill>
              <a:latin typeface="黑体" panose="02010609060101010101" pitchFamily="2" charset="-122"/>
              <a:ea typeface="黑体" panose="02010609060101010101" pitchFamily="2" charset="-122"/>
            </a:endParaRPr>
          </a:p>
        </p:txBody>
      </p:sp>
      <p:sp>
        <p:nvSpPr>
          <p:cNvPr id="270340" name="Rectangle 4"/>
          <p:cNvSpPr>
            <a:spLocks noChangeArrowheads="1"/>
          </p:cNvSpPr>
          <p:nvPr/>
        </p:nvSpPr>
        <p:spPr bwMode="gray">
          <a:xfrm>
            <a:off x="4949825" y="2201863"/>
            <a:ext cx="3868738" cy="801688"/>
          </a:xfrm>
          <a:prstGeom prst="rect">
            <a:avLst/>
          </a:prstGeom>
          <a:gradFill rotWithShape="1">
            <a:gsLst>
              <a:gs pos="0">
                <a:schemeClr val="folHlink">
                  <a:gamma/>
                  <a:tint val="24314"/>
                  <a:invGamma/>
                  <a:alpha val="0"/>
                </a:schemeClr>
              </a:gs>
              <a:gs pos="100000">
                <a:schemeClr val="folHlink"/>
              </a:gs>
            </a:gsLst>
            <a:lin ang="5400000" scaled="1"/>
          </a:gradFill>
          <a:ln w="9525" algn="ctr">
            <a:noFill/>
            <a:miter lim="800000"/>
          </a:ln>
          <a:effectLst/>
        </p:spPr>
        <p:txBody>
          <a:bodyPr wrap="none" lIns="59911" tIns="29956" rIns="59911" bIns="29956" anchor="ctr"/>
          <a:lstStyle/>
          <a:p>
            <a:pPr marL="0" marR="0" lvl="0" indent="0" algn="ctr" defTabSz="598170" rtl="0" eaLnBrk="0" fontAlgn="base" latinLnBrk="0" hangingPunct="0">
              <a:lnSpc>
                <a:spcPct val="80000"/>
              </a:lnSpc>
              <a:spcBef>
                <a:spcPct val="0"/>
              </a:spcBef>
              <a:spcAft>
                <a:spcPct val="0"/>
              </a:spcAft>
              <a:buClrTx/>
              <a:buSzTx/>
              <a:buFontTx/>
              <a:buNone/>
              <a:defRPr/>
            </a:pPr>
            <a:r>
              <a:rPr kumimoji="1" lang="zh-CN" altLang="en-US" sz="2400" b="1" i="0" u="none" strike="noStrike" kern="1200" cap="none" spc="0" normalizeH="0" baseline="0" noProof="0">
                <a:ln>
                  <a:noFill/>
                </a:ln>
                <a:solidFill>
                  <a:schemeClr val="tx1"/>
                </a:solidFill>
                <a:effectLst>
                  <a:outerShdw blurRad="38100" dist="38100" dir="2700000" algn="tl">
                    <a:srgbClr val="FFFFFF"/>
                  </a:outerShdw>
                </a:effectLst>
                <a:uLnTx/>
                <a:uFillTx/>
                <a:latin typeface="黑体" panose="02010609060101010101" pitchFamily="2" charset="-122"/>
                <a:ea typeface="黑体" panose="02010609060101010101" pitchFamily="2" charset="-122"/>
                <a:cs typeface="+mn-cs"/>
              </a:rPr>
              <a:t>过   程</a:t>
            </a:r>
            <a:endParaRPr kumimoji="1" lang="zh-CN" altLang="en-US" sz="2400" b="1" i="0" u="none" strike="noStrike" kern="1200" cap="none" spc="0" normalizeH="0" baseline="0" noProof="0">
              <a:ln>
                <a:noFill/>
              </a:ln>
              <a:solidFill>
                <a:schemeClr val="tx1"/>
              </a:solidFill>
              <a:effectLst>
                <a:outerShdw blurRad="38100" dist="38100" dir="2700000" algn="tl">
                  <a:srgbClr val="FFFFFF"/>
                </a:outerShdw>
              </a:effectLst>
              <a:uLnTx/>
              <a:uFillTx/>
              <a:latin typeface="黑体" panose="02010609060101010101" pitchFamily="2" charset="-122"/>
              <a:ea typeface="黑体" panose="02010609060101010101" pitchFamily="2" charset="-122"/>
              <a:cs typeface="+mn-cs"/>
            </a:endParaRPr>
          </a:p>
        </p:txBody>
      </p:sp>
      <p:sp>
        <p:nvSpPr>
          <p:cNvPr id="38916" name="Rectangle 5"/>
          <p:cNvSpPr/>
          <p:nvPr/>
        </p:nvSpPr>
        <p:spPr>
          <a:xfrm>
            <a:off x="655638" y="3051175"/>
            <a:ext cx="3962400" cy="3303588"/>
          </a:xfrm>
          <a:prstGeom prst="rect">
            <a:avLst/>
          </a:prstGeom>
          <a:gradFill rotWithShape="0">
            <a:gsLst>
              <a:gs pos="0">
                <a:srgbClr val="FFFFFF"/>
              </a:gs>
              <a:gs pos="100000">
                <a:srgbClr val="FF9966"/>
              </a:gs>
            </a:gsLst>
            <a:lin ang="5400000" scaled="1"/>
            <a:tileRect/>
          </a:gradFill>
          <a:ln w="9525">
            <a:noFill/>
          </a:ln>
        </p:spPr>
        <p:txBody>
          <a:bodyPr wrap="none" anchor="ctr" anchorCtr="0"/>
          <a:p>
            <a:pPr>
              <a:spcBef>
                <a:spcPct val="0"/>
              </a:spcBef>
            </a:pPr>
            <a:endParaRPr lang="zh-CN" altLang="en-US" sz="2800" dirty="0">
              <a:latin typeface="Arial" panose="020B0604020202020204" pitchFamily="34" charset="0"/>
              <a:ea typeface="黑体" panose="02010609060101010101" pitchFamily="2" charset="-122"/>
            </a:endParaRPr>
          </a:p>
        </p:txBody>
      </p:sp>
      <p:sp>
        <p:nvSpPr>
          <p:cNvPr id="38917" name="Rectangle 6"/>
          <p:cNvSpPr/>
          <p:nvPr/>
        </p:nvSpPr>
        <p:spPr>
          <a:xfrm>
            <a:off x="5091113" y="3271838"/>
            <a:ext cx="3641725" cy="1903412"/>
          </a:xfrm>
          <a:prstGeom prst="rect">
            <a:avLst/>
          </a:prstGeom>
          <a:noFill/>
          <a:ln w="12700">
            <a:noFill/>
          </a:ln>
        </p:spPr>
        <p:txBody>
          <a:bodyPr lIns="59288" tIns="29124" rIns="59288" bIns="29124" anchor="t" anchorCtr="0"/>
          <a:p>
            <a:pPr defTabSz="598805" eaLnBrk="0" hangingPunct="0">
              <a:lnSpc>
                <a:spcPct val="130000"/>
              </a:lnSpc>
            </a:pPr>
            <a:r>
              <a:rPr lang="en-US" altLang="zh-CN" sz="1600" dirty="0">
                <a:latin typeface="黑体" panose="02010609060101010101" pitchFamily="2" charset="-122"/>
                <a:ea typeface="黑体" panose="02010609060101010101" pitchFamily="2" charset="-122"/>
              </a:rPr>
              <a:t>   </a:t>
            </a:r>
            <a:r>
              <a:rPr lang="zh-CN" altLang="en-US" sz="1600" dirty="0">
                <a:latin typeface="黑体" panose="02010609060101010101" pitchFamily="2" charset="-122"/>
                <a:ea typeface="黑体" panose="02010609060101010101" pitchFamily="2" charset="-122"/>
              </a:rPr>
              <a:t>是一系列工作的总和。</a:t>
            </a:r>
            <a:endParaRPr lang="zh-CN" altLang="en-US" sz="1600" dirty="0">
              <a:latin typeface="黑体" panose="02010609060101010101" pitchFamily="2" charset="-122"/>
              <a:ea typeface="黑体" panose="02010609060101010101" pitchFamily="2" charset="-122"/>
            </a:endParaRPr>
          </a:p>
          <a:p>
            <a:pPr defTabSz="598805" eaLnBrk="0" hangingPunct="0">
              <a:lnSpc>
                <a:spcPct val="130000"/>
              </a:lnSpc>
            </a:pPr>
            <a:r>
              <a:rPr lang="zh-CN" altLang="en-US" sz="1600" dirty="0">
                <a:latin typeface="黑体" panose="02010609060101010101" pitchFamily="2" charset="-122"/>
                <a:ea typeface="黑体" panose="02010609060101010101" pitchFamily="2" charset="-122"/>
              </a:rPr>
              <a:t>   包括对生产过程的认识、寻找出存在于生产过程中的危害（危险源）、了解该危害（危险源）可能演变成的事故、演变成事故所需的条件、以及对人员和财产可能造成的损害等。</a:t>
            </a:r>
            <a:endParaRPr lang="zh-CN" altLang="en-US" sz="1600" dirty="0">
              <a:latin typeface="黑体" panose="02010609060101010101" pitchFamily="2" charset="-122"/>
              <a:ea typeface="黑体" panose="02010609060101010101" pitchFamily="2" charset="-122"/>
            </a:endParaRPr>
          </a:p>
        </p:txBody>
      </p:sp>
      <p:sp>
        <p:nvSpPr>
          <p:cNvPr id="38918" name="Rectangle 7"/>
          <p:cNvSpPr/>
          <p:nvPr/>
        </p:nvSpPr>
        <p:spPr>
          <a:xfrm>
            <a:off x="655638" y="3392488"/>
            <a:ext cx="4105275" cy="3292475"/>
          </a:xfrm>
          <a:prstGeom prst="rect">
            <a:avLst/>
          </a:prstGeom>
          <a:noFill/>
          <a:ln w="12700">
            <a:noFill/>
          </a:ln>
        </p:spPr>
        <p:txBody>
          <a:bodyPr lIns="59288" tIns="29124" rIns="59288" bIns="29124" anchor="t" anchorCtr="0"/>
          <a:p>
            <a:pPr defTabSz="598805" eaLnBrk="0" hangingPunct="0">
              <a:lnSpc>
                <a:spcPct val="130000"/>
              </a:lnSpc>
            </a:pPr>
            <a:r>
              <a:rPr lang="en-US" altLang="zh-CN" sz="1600" dirty="0">
                <a:latin typeface="黑体" panose="02010609060101010101" pitchFamily="2" charset="-122"/>
                <a:ea typeface="黑体" panose="02010609060101010101" pitchFamily="2" charset="-122"/>
              </a:rPr>
              <a:t>    </a:t>
            </a:r>
            <a:r>
              <a:rPr lang="zh-CN" altLang="en-US" sz="1600" dirty="0">
                <a:latin typeface="黑体" panose="02010609060101010101" pitchFamily="2" charset="-122"/>
                <a:ea typeface="黑体" panose="02010609060101010101" pitchFamily="2" charset="-122"/>
              </a:rPr>
              <a:t>识别危害的存在</a:t>
            </a:r>
            <a:r>
              <a:rPr lang="en-US" altLang="zh-CN" sz="1600" dirty="0">
                <a:latin typeface="Times New Roman" panose="02020603050405020304" pitchFamily="18" charset="0"/>
                <a:ea typeface="黑体" panose="02010609060101010101" pitchFamily="2" charset="-122"/>
              </a:rPr>
              <a:t>——</a:t>
            </a:r>
            <a:r>
              <a:rPr lang="zh-CN" altLang="en-US" sz="1600" dirty="0">
                <a:latin typeface="黑体" panose="02010609060101010101" pitchFamily="2" charset="-122"/>
                <a:ea typeface="黑体" panose="02010609060101010101" pitchFamily="2" charset="-122"/>
              </a:rPr>
              <a:t>危害辨识工作的第一个任务就是找出客观存在的危害。</a:t>
            </a:r>
            <a:endParaRPr lang="zh-CN" altLang="en-US" sz="1600" dirty="0">
              <a:latin typeface="黑体" panose="02010609060101010101" pitchFamily="2" charset="-122"/>
              <a:ea typeface="黑体" panose="02010609060101010101" pitchFamily="2" charset="-122"/>
            </a:endParaRPr>
          </a:p>
          <a:p>
            <a:pPr defTabSz="598805" eaLnBrk="0" hangingPunct="0">
              <a:lnSpc>
                <a:spcPct val="130000"/>
              </a:lnSpc>
            </a:pPr>
            <a:r>
              <a:rPr lang="zh-CN" altLang="en-US" sz="1600" dirty="0">
                <a:latin typeface="黑体" panose="02010609060101010101" pitchFamily="2" charset="-122"/>
                <a:ea typeface="黑体" panose="02010609060101010101" pitchFamily="2" charset="-122"/>
              </a:rPr>
              <a:t>    危害辨识的第二个任务是确定危害的性质，包括：危害的名称、危害存在的确切部位、人员在这个部位的生产活动情况、危害可能演变成的事故及其可能的规模、危害演变成事故的过程、诱发因素、所需要的条件等。这个任务也可称为危害分析。</a:t>
            </a:r>
            <a:endParaRPr lang="zh-CN" altLang="en-US" sz="1600" dirty="0">
              <a:latin typeface="黑体" panose="02010609060101010101" pitchFamily="2" charset="-122"/>
              <a:ea typeface="黑体" panose="02010609060101010101" pitchFamily="2" charset="-122"/>
            </a:endParaRPr>
          </a:p>
          <a:p>
            <a:pPr defTabSz="598805" eaLnBrk="0" hangingPunct="0">
              <a:spcBef>
                <a:spcPct val="50000"/>
              </a:spcBef>
              <a:buClr>
                <a:schemeClr val="bg1"/>
              </a:buClr>
              <a:buFont typeface="Wingdings" panose="05000000000000000000" pitchFamily="2" charset="2"/>
            </a:pPr>
            <a:endParaRPr lang="en-US" altLang="zh-CN" sz="1600" dirty="0">
              <a:latin typeface="黑体" panose="02010609060101010101" pitchFamily="2" charset="-122"/>
              <a:ea typeface="黑体" panose="02010609060101010101" pitchFamily="2" charset="-122"/>
            </a:endParaRPr>
          </a:p>
        </p:txBody>
      </p:sp>
      <p:sp>
        <p:nvSpPr>
          <p:cNvPr id="270345" name="Rectangle 9"/>
          <p:cNvSpPr>
            <a:spLocks noChangeArrowheads="1"/>
          </p:cNvSpPr>
          <p:nvPr/>
        </p:nvSpPr>
        <p:spPr bwMode="gray">
          <a:xfrm>
            <a:off x="798513" y="2203450"/>
            <a:ext cx="3773488" cy="754063"/>
          </a:xfrm>
          <a:prstGeom prst="rect">
            <a:avLst/>
          </a:prstGeom>
          <a:gradFill rotWithShape="1">
            <a:gsLst>
              <a:gs pos="0">
                <a:schemeClr val="folHlink">
                  <a:gamma/>
                  <a:tint val="24314"/>
                  <a:invGamma/>
                  <a:alpha val="0"/>
                </a:schemeClr>
              </a:gs>
              <a:gs pos="100000">
                <a:schemeClr val="folHlink"/>
              </a:gs>
            </a:gsLst>
            <a:lin ang="5400000" scaled="1"/>
          </a:gradFill>
          <a:ln w="9525" algn="ctr">
            <a:noFill/>
            <a:miter lim="800000"/>
          </a:ln>
          <a:effectLst/>
        </p:spPr>
        <p:txBody>
          <a:bodyPr wrap="none" lIns="59911" tIns="29956" rIns="59911" bIns="29956" anchor="ctr"/>
          <a:lstStyle/>
          <a:p>
            <a:pPr marL="0" marR="0" lvl="0" indent="0" algn="ctr" defTabSz="598170" rtl="0" eaLnBrk="0" fontAlgn="base" latinLnBrk="0" hangingPunct="0">
              <a:lnSpc>
                <a:spcPct val="80000"/>
              </a:lnSpc>
              <a:spcBef>
                <a:spcPct val="0"/>
              </a:spcBef>
              <a:spcAft>
                <a:spcPct val="0"/>
              </a:spcAft>
              <a:buClrTx/>
              <a:buSzTx/>
              <a:buFontTx/>
              <a:buNone/>
              <a:defRPr/>
            </a:pPr>
            <a:r>
              <a:rPr kumimoji="1" lang="zh-CN" altLang="en-US" sz="2400" b="1" i="0" u="none" strike="noStrike" kern="1200" cap="none" spc="0" normalizeH="0" baseline="0" noProof="0">
                <a:ln>
                  <a:noFill/>
                </a:ln>
                <a:solidFill>
                  <a:schemeClr val="tx1"/>
                </a:solidFill>
                <a:effectLst>
                  <a:outerShdw blurRad="38100" dist="38100" dir="2700000" algn="tl">
                    <a:srgbClr val="FFFFFF"/>
                  </a:outerShdw>
                </a:effectLst>
                <a:uLnTx/>
                <a:uFillTx/>
                <a:latin typeface="黑体" panose="02010609060101010101" pitchFamily="2" charset="-122"/>
                <a:ea typeface="黑体" panose="02010609060101010101" pitchFamily="2" charset="-122"/>
                <a:cs typeface="+mn-cs"/>
              </a:rPr>
              <a:t>找到危害确定其性质</a:t>
            </a:r>
            <a:endParaRPr kumimoji="1" lang="zh-CN" altLang="en-US" sz="2400" b="1" i="0" u="none" strike="noStrike" kern="1200" cap="none" spc="0" normalizeH="0" baseline="0" noProof="0">
              <a:ln>
                <a:noFill/>
              </a:ln>
              <a:solidFill>
                <a:schemeClr val="tx1"/>
              </a:solidFill>
              <a:effectLst>
                <a:outerShdw blurRad="38100" dist="38100" dir="2700000" algn="tl">
                  <a:srgbClr val="FFFFFF"/>
                </a:outerShdw>
              </a:effectLst>
              <a:uLnTx/>
              <a:uFillTx/>
              <a:latin typeface="黑体" panose="02010609060101010101" pitchFamily="2" charset="-122"/>
              <a:ea typeface="黑体" panose="02010609060101010101" pitchFamily="2" charset="-122"/>
              <a:cs typeface="+mn-cs"/>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Rectangle 2"/>
          <p:cNvSpPr/>
          <p:nvPr/>
        </p:nvSpPr>
        <p:spPr>
          <a:xfrm>
            <a:off x="892175" y="1385888"/>
            <a:ext cx="3870325" cy="579437"/>
          </a:xfrm>
          <a:prstGeom prst="rect">
            <a:avLst/>
          </a:prstGeom>
          <a:noFill/>
          <a:ln w="9525">
            <a:noFill/>
          </a:ln>
        </p:spPr>
        <p:txBody>
          <a:bodyPr lIns="59911" tIns="29956" rIns="59911" bIns="29956" anchor="t" anchorCtr="0"/>
          <a:p>
            <a:pPr marL="342900" indent="-342900"/>
            <a:r>
              <a:rPr lang="zh-CN" altLang="en-US" sz="2100" b="1" dirty="0">
                <a:solidFill>
                  <a:srgbClr val="5B161B"/>
                </a:solidFill>
                <a:latin typeface="黑体" panose="02010609060101010101" pitchFamily="2" charset="-122"/>
                <a:ea typeface="黑体" panose="02010609060101010101" pitchFamily="2" charset="-122"/>
              </a:rPr>
              <a:t>危险源辨识分析结果</a:t>
            </a:r>
            <a:endParaRPr lang="zh-CN" altLang="en-US" sz="2100" b="1" dirty="0">
              <a:solidFill>
                <a:srgbClr val="5B161B"/>
              </a:solidFill>
              <a:latin typeface="黑体" panose="02010609060101010101" pitchFamily="2" charset="-122"/>
              <a:ea typeface="黑体" panose="02010609060101010101" pitchFamily="2" charset="-122"/>
            </a:endParaRPr>
          </a:p>
        </p:txBody>
      </p:sp>
      <p:sp>
        <p:nvSpPr>
          <p:cNvPr id="39938" name="AutoShape 3"/>
          <p:cNvSpPr/>
          <p:nvPr/>
        </p:nvSpPr>
        <p:spPr>
          <a:xfrm>
            <a:off x="3770313" y="2390775"/>
            <a:ext cx="2595562" cy="420688"/>
          </a:xfrm>
          <a:prstGeom prst="roundRect">
            <a:avLst>
              <a:gd name="adj" fmla="val 50000"/>
            </a:avLst>
          </a:prstGeom>
          <a:gradFill rotWithShape="0">
            <a:gsLst>
              <a:gs pos="0">
                <a:srgbClr val="CC6C8C"/>
              </a:gs>
              <a:gs pos="50000">
                <a:srgbClr val="87485D"/>
              </a:gs>
              <a:gs pos="100000">
                <a:srgbClr val="CC6C8C"/>
              </a:gs>
            </a:gsLst>
            <a:lin ang="2700000" scaled="1"/>
            <a:tileRect/>
          </a:gradFill>
          <a:ln w="9525"/>
          <a:scene3d>
            <a:camera prst="legacyObliqueTopRight">
              <a:rot lat="0" lon="0" rev="0"/>
            </a:camera>
            <a:lightRig rig="legacyFlat3" dir="b"/>
          </a:scene3d>
          <a:sp3d extrusionH="100000" prstMaterial="legacyMatte">
            <a:bevelT w="13500" h="13500" prst="angle"/>
            <a:bevelB w="13500" h="13500" prst="angle"/>
            <a:extrusionClr>
              <a:srgbClr val="CC6C8C"/>
            </a:extrusionClr>
          </a:sp3d>
        </p:spPr>
        <p:txBody>
          <a:bodyPr wrap="none" lIns="59911" tIns="29956" rIns="59911" bIns="29956" anchor="ctr" anchorCtr="0">
            <a:flatTx/>
          </a:bodyPr>
          <a:p>
            <a:pPr algn="ctr" defTabSz="598805"/>
            <a:r>
              <a:rPr lang="zh-CN" altLang="en-US" sz="1800" b="1" dirty="0">
                <a:solidFill>
                  <a:schemeClr val="bg1"/>
                </a:solidFill>
                <a:latin typeface="Times New Roman" panose="02020603050405020304" pitchFamily="18" charset="0"/>
                <a:ea typeface="黑体" panose="02010609060101010101" pitchFamily="2" charset="-122"/>
              </a:rPr>
              <a:t>危险源辨识分析结果</a:t>
            </a:r>
            <a:endParaRPr lang="zh-CN" altLang="en-US" sz="1800" b="1" dirty="0">
              <a:solidFill>
                <a:schemeClr val="bg1"/>
              </a:solidFill>
              <a:latin typeface="Times New Roman" panose="02020603050405020304" pitchFamily="18" charset="0"/>
              <a:ea typeface="黑体" panose="02010609060101010101" pitchFamily="2" charset="-122"/>
            </a:endParaRPr>
          </a:p>
        </p:txBody>
      </p:sp>
      <p:cxnSp>
        <p:nvCxnSpPr>
          <p:cNvPr id="39939" name="AutoShape 4"/>
          <p:cNvCxnSpPr>
            <a:stCxn id="39938" idx="2"/>
          </p:cNvCxnSpPr>
          <p:nvPr/>
        </p:nvCxnSpPr>
        <p:spPr>
          <a:xfrm flipH="1" flipV="1">
            <a:off x="7729538" y="3849688"/>
            <a:ext cx="4762" cy="441325"/>
          </a:xfrm>
          <a:prstGeom prst="straightConnector1">
            <a:avLst/>
          </a:prstGeom>
          <a:ln w="9525">
            <a:noFill/>
          </a:ln>
        </p:spPr>
      </p:cxnSp>
      <p:cxnSp>
        <p:nvCxnSpPr>
          <p:cNvPr id="39940" name="AutoShape 5"/>
          <p:cNvCxnSpPr>
            <a:stCxn id="39938" idx="2"/>
          </p:cNvCxnSpPr>
          <p:nvPr/>
        </p:nvCxnSpPr>
        <p:spPr>
          <a:xfrm flipH="1" flipV="1">
            <a:off x="7729538" y="3849688"/>
            <a:ext cx="4762" cy="441325"/>
          </a:xfrm>
          <a:prstGeom prst="straightConnector1">
            <a:avLst/>
          </a:prstGeom>
          <a:ln w="9525">
            <a:noFill/>
          </a:ln>
        </p:spPr>
      </p:cxnSp>
      <p:cxnSp>
        <p:nvCxnSpPr>
          <p:cNvPr id="39941" name="AutoShape 6"/>
          <p:cNvCxnSpPr>
            <a:stCxn id="39938" idx="2"/>
          </p:cNvCxnSpPr>
          <p:nvPr/>
        </p:nvCxnSpPr>
        <p:spPr>
          <a:xfrm flipH="1" flipV="1">
            <a:off x="7729538" y="3849688"/>
            <a:ext cx="4762" cy="441325"/>
          </a:xfrm>
          <a:prstGeom prst="straightConnector1">
            <a:avLst/>
          </a:prstGeom>
          <a:ln w="9525">
            <a:noFill/>
          </a:ln>
        </p:spPr>
      </p:cxnSp>
      <p:cxnSp>
        <p:nvCxnSpPr>
          <p:cNvPr id="39942" name="AutoShape 7"/>
          <p:cNvCxnSpPr>
            <a:stCxn id="39938" idx="2"/>
          </p:cNvCxnSpPr>
          <p:nvPr/>
        </p:nvCxnSpPr>
        <p:spPr>
          <a:xfrm>
            <a:off x="8601075" y="3725863"/>
            <a:ext cx="0" cy="0"/>
          </a:xfrm>
          <a:prstGeom prst="straightConnector1">
            <a:avLst/>
          </a:prstGeom>
          <a:ln w="9525" cap="flat" cmpd="sng">
            <a:solidFill>
              <a:srgbClr val="969696"/>
            </a:solidFill>
            <a:prstDash val="solid"/>
            <a:round/>
            <a:headEnd type="none" w="med" len="med"/>
            <a:tailEnd type="none" w="med" len="med"/>
          </a:ln>
        </p:spPr>
      </p:cxnSp>
      <p:cxnSp>
        <p:nvCxnSpPr>
          <p:cNvPr id="39943" name="AutoShape 8"/>
          <p:cNvCxnSpPr>
            <a:stCxn id="39938" idx="2"/>
          </p:cNvCxnSpPr>
          <p:nvPr/>
        </p:nvCxnSpPr>
        <p:spPr>
          <a:xfrm>
            <a:off x="8601075" y="3725863"/>
            <a:ext cx="0" cy="0"/>
          </a:xfrm>
          <a:prstGeom prst="straightConnector1">
            <a:avLst/>
          </a:prstGeom>
          <a:ln w="9525" cap="flat" cmpd="sng">
            <a:solidFill>
              <a:srgbClr val="969696"/>
            </a:solidFill>
            <a:prstDash val="solid"/>
            <a:round/>
            <a:headEnd type="none" w="med" len="med"/>
            <a:tailEnd type="none" w="med" len="med"/>
          </a:ln>
        </p:spPr>
      </p:cxnSp>
      <p:sp>
        <p:nvSpPr>
          <p:cNvPr id="39944" name="AutoShape 9"/>
          <p:cNvSpPr/>
          <p:nvPr/>
        </p:nvSpPr>
        <p:spPr>
          <a:xfrm>
            <a:off x="1549400" y="3911600"/>
            <a:ext cx="1843088" cy="1970088"/>
          </a:xfrm>
          <a:prstGeom prst="roundRect">
            <a:avLst>
              <a:gd name="adj" fmla="val 10699"/>
            </a:avLst>
          </a:prstGeom>
          <a:gradFill rotWithShape="0">
            <a:gsLst>
              <a:gs pos="0">
                <a:srgbClr val="FFFFFF"/>
              </a:gs>
              <a:gs pos="100000">
                <a:srgbClr val="C0C0C0">
                  <a:alpha val="70000"/>
                </a:srgbClr>
              </a:gs>
            </a:gsLst>
            <a:lin ang="2700000" scaled="1"/>
            <a:tileRect/>
          </a:gradFill>
          <a:ln w="9525"/>
          <a:scene3d>
            <a:camera prst="legacyObliqueTopRight">
              <a:rot lat="0" lon="0" rev="0"/>
            </a:camera>
            <a:lightRig rig="legacyFlat3" dir="b"/>
          </a:scene3d>
          <a:sp3d extrusionH="100000" prstMaterial="legacyMatte">
            <a:bevelT w="13500" h="13500" prst="angle"/>
            <a:bevelB w="13500" h="13500" prst="angle"/>
            <a:extrusionClr>
              <a:srgbClr val="C0C0C0"/>
            </a:extrusionClr>
          </a:sp3d>
        </p:spPr>
        <p:txBody>
          <a:bodyPr wrap="none" lIns="59911" tIns="29956" rIns="59911" bIns="29956" anchor="ctr" anchorCtr="0">
            <a:flatTx/>
          </a:bodyPr>
          <a:p>
            <a:pPr defTabSz="598805" latinLnBrk="1">
              <a:lnSpc>
                <a:spcPct val="120000"/>
              </a:lnSpc>
              <a:spcBef>
                <a:spcPct val="0"/>
              </a:spcBef>
            </a:pPr>
            <a:endParaRPr lang="ko-KR" altLang="en-US" sz="1600" dirty="0">
              <a:solidFill>
                <a:srgbClr val="000000"/>
              </a:solidFill>
              <a:latin typeface="Times New Roman" panose="02020603050405020304" pitchFamily="18" charset="0"/>
              <a:ea typeface="Gulim" pitchFamily="34" charset="-127"/>
            </a:endParaRPr>
          </a:p>
        </p:txBody>
      </p:sp>
      <p:sp>
        <p:nvSpPr>
          <p:cNvPr id="39945" name="AutoShape 10"/>
          <p:cNvSpPr/>
          <p:nvPr/>
        </p:nvSpPr>
        <p:spPr>
          <a:xfrm>
            <a:off x="3808413" y="3944938"/>
            <a:ext cx="1849437" cy="1936750"/>
          </a:xfrm>
          <a:prstGeom prst="roundRect">
            <a:avLst>
              <a:gd name="adj" fmla="val 10699"/>
            </a:avLst>
          </a:prstGeom>
          <a:gradFill rotWithShape="0">
            <a:gsLst>
              <a:gs pos="0">
                <a:srgbClr val="FFFFFF"/>
              </a:gs>
              <a:gs pos="100000">
                <a:srgbClr val="C0C0C0">
                  <a:alpha val="70000"/>
                </a:srgbClr>
              </a:gs>
            </a:gsLst>
            <a:lin ang="2700000" scaled="1"/>
            <a:tileRect/>
          </a:gradFill>
          <a:ln w="9525"/>
          <a:scene3d>
            <a:camera prst="legacyObliqueTopRight">
              <a:rot lat="0" lon="0" rev="0"/>
            </a:camera>
            <a:lightRig rig="legacyFlat3" dir="b"/>
          </a:scene3d>
          <a:sp3d extrusionH="100000" prstMaterial="legacyMatte">
            <a:bevelT w="13500" h="13500" prst="angle"/>
            <a:bevelB w="13500" h="13500" prst="angle"/>
            <a:extrusionClr>
              <a:srgbClr val="C0C0C0"/>
            </a:extrusionClr>
          </a:sp3d>
        </p:spPr>
        <p:txBody>
          <a:bodyPr wrap="none" lIns="59911" tIns="29956" rIns="59911" bIns="29956" anchor="ctr" anchorCtr="0">
            <a:flatTx/>
          </a:bodyPr>
          <a:p>
            <a:pPr defTabSz="598805" latinLnBrk="1">
              <a:lnSpc>
                <a:spcPct val="120000"/>
              </a:lnSpc>
              <a:spcBef>
                <a:spcPct val="0"/>
              </a:spcBef>
            </a:pPr>
            <a:endParaRPr lang="ko-KR" altLang="en-US" sz="700" b="1" dirty="0">
              <a:solidFill>
                <a:srgbClr val="000000"/>
              </a:solidFill>
              <a:latin typeface="Arial" panose="020B0604020202020204" pitchFamily="34" charset="0"/>
              <a:ea typeface="Gulim" pitchFamily="34" charset="-127"/>
            </a:endParaRPr>
          </a:p>
        </p:txBody>
      </p:sp>
      <p:sp>
        <p:nvSpPr>
          <p:cNvPr id="39946" name="AutoShape 11"/>
          <p:cNvSpPr/>
          <p:nvPr/>
        </p:nvSpPr>
        <p:spPr>
          <a:xfrm>
            <a:off x="6126163" y="3900488"/>
            <a:ext cx="2032000" cy="1981200"/>
          </a:xfrm>
          <a:prstGeom prst="roundRect">
            <a:avLst>
              <a:gd name="adj" fmla="val 10699"/>
            </a:avLst>
          </a:prstGeom>
          <a:gradFill rotWithShape="0">
            <a:gsLst>
              <a:gs pos="0">
                <a:srgbClr val="FFFFFF"/>
              </a:gs>
              <a:gs pos="100000">
                <a:srgbClr val="C0C0C0">
                  <a:alpha val="70000"/>
                </a:srgbClr>
              </a:gs>
            </a:gsLst>
            <a:lin ang="2700000" scaled="1"/>
            <a:tileRect/>
          </a:gradFill>
          <a:ln w="9525"/>
          <a:scene3d>
            <a:camera prst="legacyObliqueTopRight">
              <a:rot lat="0" lon="0" rev="0"/>
            </a:camera>
            <a:lightRig rig="legacyFlat3" dir="b"/>
          </a:scene3d>
          <a:sp3d extrusionH="100000" prstMaterial="legacyMatte">
            <a:bevelT w="13500" h="13500" prst="angle"/>
            <a:bevelB w="13500" h="13500" prst="angle"/>
            <a:extrusionClr>
              <a:srgbClr val="C0C0C0"/>
            </a:extrusionClr>
          </a:sp3d>
        </p:spPr>
        <p:txBody>
          <a:bodyPr wrap="none" lIns="59911" tIns="29956" rIns="59911" bIns="29956" anchor="ctr" anchorCtr="0">
            <a:flatTx/>
          </a:bodyPr>
          <a:p>
            <a:pPr defTabSz="598805" latinLnBrk="1">
              <a:lnSpc>
                <a:spcPct val="120000"/>
              </a:lnSpc>
              <a:spcBef>
                <a:spcPct val="0"/>
              </a:spcBef>
            </a:pPr>
            <a:endParaRPr lang="ko-KR" altLang="en-US" sz="1600" dirty="0">
              <a:solidFill>
                <a:srgbClr val="000000"/>
              </a:solidFill>
              <a:latin typeface="Times New Roman" panose="02020603050405020304" pitchFamily="18" charset="0"/>
              <a:ea typeface="Gulim" pitchFamily="34" charset="-127"/>
            </a:endParaRPr>
          </a:p>
        </p:txBody>
      </p:sp>
      <p:sp>
        <p:nvSpPr>
          <p:cNvPr id="39947" name="AutoShape 12"/>
          <p:cNvSpPr/>
          <p:nvPr/>
        </p:nvSpPr>
        <p:spPr>
          <a:xfrm>
            <a:off x="2209800" y="3854450"/>
            <a:ext cx="849313" cy="234950"/>
          </a:xfrm>
          <a:prstGeom prst="roundRect">
            <a:avLst>
              <a:gd name="adj" fmla="val 0"/>
            </a:avLst>
          </a:prstGeom>
          <a:gradFill rotWithShape="0">
            <a:gsLst>
              <a:gs pos="0">
                <a:srgbClr val="7067AF"/>
              </a:gs>
              <a:gs pos="50000">
                <a:srgbClr val="4A4474"/>
              </a:gs>
              <a:gs pos="100000">
                <a:srgbClr val="7067AF"/>
              </a:gs>
            </a:gsLst>
            <a:lin ang="2700000" scaled="1"/>
            <a:tileRect/>
          </a:gradFill>
          <a:ln w="9525"/>
          <a:scene3d>
            <a:camera prst="legacyObliqueTopRight">
              <a:rot lat="0" lon="0" rev="0"/>
            </a:camera>
            <a:lightRig rig="legacyFlat3" dir="b"/>
          </a:scene3d>
          <a:sp3d extrusionH="100000" prstMaterial="legacyMatte">
            <a:bevelT w="13500" h="13500" prst="angle"/>
            <a:bevelB w="13500" h="13500" prst="angle"/>
            <a:extrusionClr>
              <a:srgbClr val="7067AF"/>
            </a:extrusionClr>
          </a:sp3d>
        </p:spPr>
        <p:txBody>
          <a:bodyPr wrap="none" lIns="59911" tIns="29956" rIns="59911" bIns="29956" anchor="ctr" anchorCtr="0">
            <a:flatTx/>
          </a:bodyPr>
          <a:p>
            <a:pPr algn="ctr" defTabSz="598805" latinLnBrk="1">
              <a:spcBef>
                <a:spcPct val="0"/>
              </a:spcBef>
            </a:pPr>
            <a:endParaRPr lang="en-US" altLang="ko-KR" sz="2100" b="1" dirty="0">
              <a:solidFill>
                <a:srgbClr val="FFFFFF"/>
              </a:solidFill>
              <a:latin typeface="Arial" panose="020B0604020202020204" pitchFamily="34" charset="0"/>
              <a:ea typeface="黑体" panose="02010609060101010101" pitchFamily="2" charset="-122"/>
            </a:endParaRPr>
          </a:p>
        </p:txBody>
      </p:sp>
      <p:sp>
        <p:nvSpPr>
          <p:cNvPr id="39948" name="AutoShape 13"/>
          <p:cNvSpPr/>
          <p:nvPr/>
        </p:nvSpPr>
        <p:spPr>
          <a:xfrm>
            <a:off x="4329113" y="3819525"/>
            <a:ext cx="922337" cy="269875"/>
          </a:xfrm>
          <a:prstGeom prst="roundRect">
            <a:avLst>
              <a:gd name="adj" fmla="val 0"/>
            </a:avLst>
          </a:prstGeom>
          <a:gradFill rotWithShape="0">
            <a:gsLst>
              <a:gs pos="0">
                <a:srgbClr val="7067AF"/>
              </a:gs>
              <a:gs pos="50000">
                <a:srgbClr val="4A4474"/>
              </a:gs>
              <a:gs pos="100000">
                <a:srgbClr val="7067AF"/>
              </a:gs>
            </a:gsLst>
            <a:lin ang="2700000" scaled="1"/>
            <a:tileRect/>
          </a:gradFill>
          <a:ln w="9525"/>
          <a:scene3d>
            <a:camera prst="legacyObliqueTopRight">
              <a:rot lat="0" lon="0" rev="0"/>
            </a:camera>
            <a:lightRig rig="legacyFlat3" dir="b"/>
          </a:scene3d>
          <a:sp3d extrusionH="100000" prstMaterial="legacyMatte">
            <a:bevelT w="13500" h="13500" prst="angle"/>
            <a:bevelB w="13500" h="13500" prst="angle"/>
            <a:extrusionClr>
              <a:srgbClr val="7067AF"/>
            </a:extrusionClr>
          </a:sp3d>
        </p:spPr>
        <p:txBody>
          <a:bodyPr wrap="none" lIns="59911" tIns="29956" rIns="59911" bIns="29956" anchor="ctr" anchorCtr="0">
            <a:flatTx/>
          </a:bodyPr>
          <a:p>
            <a:pPr algn="ctr" defTabSz="598805" latinLnBrk="1">
              <a:spcBef>
                <a:spcPct val="0"/>
              </a:spcBef>
            </a:pPr>
            <a:endParaRPr lang="en-US" altLang="ko-KR" sz="2100" b="1" dirty="0">
              <a:solidFill>
                <a:srgbClr val="FFFFFF"/>
              </a:solidFill>
              <a:latin typeface="Arial" panose="020B0604020202020204" pitchFamily="34" charset="0"/>
              <a:ea typeface="黑体" panose="02010609060101010101" pitchFamily="2" charset="-122"/>
            </a:endParaRPr>
          </a:p>
        </p:txBody>
      </p:sp>
      <p:sp>
        <p:nvSpPr>
          <p:cNvPr id="39949" name="AutoShape 14"/>
          <p:cNvSpPr/>
          <p:nvPr/>
        </p:nvSpPr>
        <p:spPr>
          <a:xfrm>
            <a:off x="6759575" y="3778250"/>
            <a:ext cx="923925" cy="311150"/>
          </a:xfrm>
          <a:prstGeom prst="roundRect">
            <a:avLst>
              <a:gd name="adj" fmla="val 0"/>
            </a:avLst>
          </a:prstGeom>
          <a:gradFill rotWithShape="0">
            <a:gsLst>
              <a:gs pos="0">
                <a:srgbClr val="7067AF"/>
              </a:gs>
              <a:gs pos="50000">
                <a:srgbClr val="4A4474"/>
              </a:gs>
              <a:gs pos="100000">
                <a:srgbClr val="7067AF"/>
              </a:gs>
            </a:gsLst>
            <a:lin ang="2700000" scaled="1"/>
            <a:tileRect/>
          </a:gradFill>
          <a:ln w="9525"/>
          <a:scene3d>
            <a:camera prst="legacyObliqueTopRight">
              <a:rot lat="0" lon="0" rev="0"/>
            </a:camera>
            <a:lightRig rig="legacyFlat3" dir="b"/>
          </a:scene3d>
          <a:sp3d extrusionH="100000" prstMaterial="legacyMatte">
            <a:bevelT w="13500" h="13500" prst="angle"/>
            <a:bevelB w="13500" h="13500" prst="angle"/>
            <a:extrusionClr>
              <a:srgbClr val="7067AF"/>
            </a:extrusionClr>
          </a:sp3d>
        </p:spPr>
        <p:txBody>
          <a:bodyPr wrap="none" lIns="59911" tIns="29956" rIns="59911" bIns="29956" anchor="ctr" anchorCtr="0">
            <a:flatTx/>
          </a:bodyPr>
          <a:p>
            <a:pPr algn="ctr" defTabSz="598805" latinLnBrk="1">
              <a:spcBef>
                <a:spcPct val="0"/>
              </a:spcBef>
            </a:pPr>
            <a:endParaRPr lang="en-US" altLang="ko-KR" sz="2100" b="1" dirty="0">
              <a:solidFill>
                <a:srgbClr val="FFFFFF"/>
              </a:solidFill>
              <a:latin typeface="Arial" panose="020B0604020202020204" pitchFamily="34" charset="0"/>
              <a:ea typeface="黑体" panose="02010609060101010101" pitchFamily="2" charset="-122"/>
            </a:endParaRPr>
          </a:p>
        </p:txBody>
      </p:sp>
      <p:sp>
        <p:nvSpPr>
          <p:cNvPr id="39950" name="Freeform 15"/>
          <p:cNvSpPr/>
          <p:nvPr/>
        </p:nvSpPr>
        <p:spPr>
          <a:xfrm flipV="1">
            <a:off x="3103563" y="3416300"/>
            <a:ext cx="3967162" cy="46038"/>
          </a:xfrm>
          <a:custGeom>
            <a:avLst/>
            <a:gdLst/>
            <a:ahLst/>
            <a:cxnLst>
              <a:cxn ang="0">
                <a:pos x="0" y="0"/>
              </a:cxn>
              <a:cxn ang="0">
                <a:pos x="2147483647" y="2147483647"/>
              </a:cxn>
              <a:cxn ang="0">
                <a:pos x="2147483647" y="2147483647"/>
              </a:cxn>
              <a:cxn ang="0">
                <a:pos x="2147483647" y="2147483647"/>
              </a:cxn>
              <a:cxn ang="0">
                <a:pos x="2147483647" y="2147483647"/>
              </a:cxn>
            </a:cxnLst>
            <a:pathLst>
              <a:path w="3750" h="24">
                <a:moveTo>
                  <a:pt x="0" y="0"/>
                </a:moveTo>
                <a:lnTo>
                  <a:pt x="936" y="12"/>
                </a:lnTo>
                <a:lnTo>
                  <a:pt x="1878" y="12"/>
                </a:lnTo>
                <a:lnTo>
                  <a:pt x="2802" y="24"/>
                </a:lnTo>
                <a:lnTo>
                  <a:pt x="3750" y="12"/>
                </a:lnTo>
              </a:path>
            </a:pathLst>
          </a:custGeom>
          <a:noFill/>
          <a:ln w="57150" cap="flat" cmpd="sng">
            <a:solidFill>
              <a:schemeClr val="tx2">
                <a:alpha val="50195"/>
              </a:schemeClr>
            </a:solidFill>
            <a:prstDash val="solid"/>
            <a:round/>
            <a:headEnd type="none" w="med" len="med"/>
            <a:tailEnd type="none" w="med" len="med"/>
          </a:ln>
        </p:spPr>
        <p:txBody>
          <a:bodyPr/>
          <a:p>
            <a:endParaRPr lang="zh-CN" altLang="en-US"/>
          </a:p>
        </p:txBody>
      </p:sp>
      <p:cxnSp>
        <p:nvCxnSpPr>
          <p:cNvPr id="39951" name="AutoShape 16"/>
          <p:cNvCxnSpPr>
            <a:stCxn id="39947" idx="0"/>
            <a:endCxn id="39950" idx="0"/>
          </p:cNvCxnSpPr>
          <p:nvPr/>
        </p:nvCxnSpPr>
        <p:spPr>
          <a:xfrm flipV="1">
            <a:off x="4021138" y="5283200"/>
            <a:ext cx="685800" cy="598488"/>
          </a:xfrm>
          <a:prstGeom prst="straightConnector1">
            <a:avLst/>
          </a:prstGeom>
          <a:ln w="57150" cap="flat" cmpd="sng">
            <a:solidFill>
              <a:schemeClr val="tx2">
                <a:alpha val="50195"/>
              </a:schemeClr>
            </a:solidFill>
            <a:prstDash val="solid"/>
            <a:round/>
            <a:headEnd type="none" w="med" len="med"/>
            <a:tailEnd type="none" w="med" len="med"/>
          </a:ln>
        </p:spPr>
      </p:cxnSp>
      <p:cxnSp>
        <p:nvCxnSpPr>
          <p:cNvPr id="39952" name="AutoShape 17"/>
          <p:cNvCxnSpPr>
            <a:stCxn id="39948" idx="0"/>
            <a:endCxn id="39950" idx="2"/>
          </p:cNvCxnSpPr>
          <p:nvPr/>
        </p:nvCxnSpPr>
        <p:spPr>
          <a:xfrm flipV="1">
            <a:off x="7312025" y="5248275"/>
            <a:ext cx="484188" cy="581025"/>
          </a:xfrm>
          <a:prstGeom prst="straightConnector1">
            <a:avLst/>
          </a:prstGeom>
          <a:ln w="57150" cap="flat" cmpd="sng">
            <a:solidFill>
              <a:schemeClr val="tx2">
                <a:alpha val="50195"/>
              </a:schemeClr>
            </a:solidFill>
            <a:prstDash val="solid"/>
            <a:round/>
            <a:headEnd type="none" w="med" len="med"/>
            <a:tailEnd type="none" w="med" len="med"/>
          </a:ln>
        </p:spPr>
      </p:cxnSp>
      <p:cxnSp>
        <p:nvCxnSpPr>
          <p:cNvPr id="39953" name="AutoShape 18"/>
          <p:cNvCxnSpPr>
            <a:stCxn id="39949" idx="0"/>
            <a:endCxn id="39950" idx="4"/>
          </p:cNvCxnSpPr>
          <p:nvPr/>
        </p:nvCxnSpPr>
        <p:spPr>
          <a:xfrm flipH="1" flipV="1">
            <a:off x="10818813" y="5248275"/>
            <a:ext cx="203200" cy="517525"/>
          </a:xfrm>
          <a:prstGeom prst="straightConnector1">
            <a:avLst/>
          </a:prstGeom>
          <a:ln w="57150" cap="flat" cmpd="sng">
            <a:solidFill>
              <a:schemeClr val="tx2">
                <a:alpha val="50195"/>
              </a:schemeClr>
            </a:solidFill>
            <a:prstDash val="solid"/>
            <a:round/>
            <a:headEnd type="none" w="med" len="med"/>
            <a:tailEnd type="none" w="med" len="med"/>
          </a:ln>
        </p:spPr>
      </p:cxnSp>
      <p:cxnSp>
        <p:nvCxnSpPr>
          <p:cNvPr id="39954" name="AutoShape 19"/>
          <p:cNvCxnSpPr>
            <a:stCxn id="39950" idx="2"/>
            <a:endCxn id="39938" idx="2"/>
          </p:cNvCxnSpPr>
          <p:nvPr/>
        </p:nvCxnSpPr>
        <p:spPr>
          <a:xfrm flipH="1" flipV="1">
            <a:off x="7734300" y="4291013"/>
            <a:ext cx="61913" cy="957262"/>
          </a:xfrm>
          <a:prstGeom prst="straightConnector1">
            <a:avLst/>
          </a:prstGeom>
          <a:ln w="57150" cap="flat" cmpd="sng">
            <a:solidFill>
              <a:schemeClr val="tx2">
                <a:alpha val="50195"/>
              </a:schemeClr>
            </a:solidFill>
            <a:prstDash val="solid"/>
            <a:round/>
            <a:headEnd type="none" w="med" len="med"/>
            <a:tailEnd type="none" w="med" len="med"/>
          </a:ln>
        </p:spPr>
      </p:cxnSp>
      <p:sp>
        <p:nvSpPr>
          <p:cNvPr id="271380" name="Rectangle 20"/>
          <p:cNvSpPr>
            <a:spLocks noChangeArrowheads="1"/>
          </p:cNvSpPr>
          <p:nvPr/>
        </p:nvSpPr>
        <p:spPr bwMode="auto">
          <a:xfrm>
            <a:off x="1690688" y="4230688"/>
            <a:ext cx="1608138" cy="1614488"/>
          </a:xfrm>
          <a:prstGeom prst="rect">
            <a:avLst/>
          </a:prstGeom>
          <a:noFill/>
          <a:ln w="9525" algn="ctr">
            <a:noFill/>
            <a:miter lim="800000"/>
          </a:ln>
          <a:effectLst/>
        </p:spPr>
        <p:txBody>
          <a:bodyPr lIns="59911" tIns="29956" rIns="59911" bIns="29956">
            <a:spAutoFit/>
          </a:bodyPr>
          <a:lstStyle/>
          <a:p>
            <a:pPr marL="0" marR="0" lvl="0" indent="0" algn="l" defTabSz="598170" rtl="0" eaLnBrk="1" fontAlgn="base" latinLnBrk="0" hangingPunct="1">
              <a:lnSpc>
                <a:spcPct val="130000"/>
              </a:lnSpc>
              <a:spcBef>
                <a:spcPct val="0"/>
              </a:spcBef>
              <a:spcAft>
                <a:spcPct val="0"/>
              </a:spcAft>
              <a:buClrTx/>
              <a:buSzTx/>
              <a:buFontTx/>
              <a:buNone/>
              <a:defRPr/>
            </a:pPr>
            <a:r>
              <a:rPr kumimoji="0" lang="en-US" altLang="zh-CN" sz="1600" b="1" i="0" u="none" strike="noStrike" kern="1200" cap="none" spc="0" normalizeH="0" baseline="0" noProof="0">
                <a:ln>
                  <a:noFill/>
                </a:ln>
                <a:solidFill>
                  <a:srgbClr val="0000CC"/>
                </a:solidFill>
                <a:effectLst>
                  <a:outerShdw blurRad="38100" dist="38100" dir="2700000" algn="tl">
                    <a:srgbClr val="000000"/>
                  </a:outerShdw>
                </a:effectLst>
                <a:uLnTx/>
                <a:uFillTx/>
                <a:latin typeface="黑体" panose="02010609060101010101" pitchFamily="2" charset="-122"/>
                <a:ea typeface="黑体" panose="02010609060101010101" pitchFamily="2" charset="-122"/>
                <a:cs typeface="+mn-cs"/>
              </a:rPr>
              <a:t>   </a:t>
            </a:r>
            <a:r>
              <a:rPr kumimoji="0" lang="zh-CN" altLang="en-US" sz="1600" b="1" i="0" u="none" strike="noStrike" kern="1200" cap="none" spc="0" normalizeH="0" baseline="0" noProof="0">
                <a:ln>
                  <a:noFill/>
                </a:ln>
                <a:solidFill>
                  <a:srgbClr val="0000CC"/>
                </a:solidFill>
                <a:effectLst>
                  <a:outerShdw blurRad="38100" dist="38100" dir="2700000" algn="tl">
                    <a:srgbClr val="000000"/>
                  </a:outerShdw>
                </a:effectLst>
                <a:uLnTx/>
                <a:uFillTx/>
                <a:latin typeface="黑体" panose="02010609060101010101" pitchFamily="2" charset="-122"/>
                <a:ea typeface="黑体" panose="02010609060101010101" pitchFamily="2" charset="-122"/>
                <a:cs typeface="+mn-cs"/>
              </a:rPr>
              <a:t>危险源的名称、存在的确切部位、人员在 这个部位的生产活动情况；</a:t>
            </a:r>
            <a:endParaRPr kumimoji="0" lang="zh-CN" altLang="en-US" sz="1600" b="1" i="0" u="none" strike="noStrike" kern="1200" cap="none" spc="0" normalizeH="0" baseline="0" noProof="0">
              <a:ln>
                <a:noFill/>
              </a:ln>
              <a:solidFill>
                <a:srgbClr val="0000CC"/>
              </a:solidFill>
              <a:effectLst>
                <a:outerShdw blurRad="38100" dist="38100" dir="2700000" algn="tl">
                  <a:srgbClr val="000000"/>
                </a:outerShdw>
              </a:effectLst>
              <a:uLnTx/>
              <a:uFillTx/>
              <a:latin typeface="黑体" panose="02010609060101010101" pitchFamily="2" charset="-122"/>
              <a:ea typeface="黑体" panose="02010609060101010101" pitchFamily="2" charset="-122"/>
              <a:cs typeface="+mn-cs"/>
            </a:endParaRPr>
          </a:p>
        </p:txBody>
      </p:sp>
      <p:sp>
        <p:nvSpPr>
          <p:cNvPr id="271381" name="Rectangle 21"/>
          <p:cNvSpPr>
            <a:spLocks noChangeArrowheads="1"/>
          </p:cNvSpPr>
          <p:nvPr/>
        </p:nvSpPr>
        <p:spPr bwMode="auto">
          <a:xfrm>
            <a:off x="3956050" y="4324350"/>
            <a:ext cx="1654175" cy="993775"/>
          </a:xfrm>
          <a:prstGeom prst="rect">
            <a:avLst/>
          </a:prstGeom>
          <a:noFill/>
          <a:ln w="9525" algn="ctr">
            <a:noFill/>
            <a:miter lim="800000"/>
          </a:ln>
          <a:effectLst/>
        </p:spPr>
        <p:txBody>
          <a:bodyPr lIns="59911" tIns="29956" rIns="59911" bIns="29956">
            <a:spAutoFit/>
          </a:bodyPr>
          <a:lstStyle/>
          <a:p>
            <a:pPr marL="0" marR="0" lvl="0" indent="0" algn="l" defTabSz="598170" rtl="0" eaLnBrk="1" fontAlgn="base" latinLnBrk="0" hangingPunct="1">
              <a:lnSpc>
                <a:spcPct val="130000"/>
              </a:lnSpc>
              <a:spcBef>
                <a:spcPct val="0"/>
              </a:spcBef>
              <a:spcAft>
                <a:spcPct val="0"/>
              </a:spcAft>
              <a:buClrTx/>
              <a:buSzTx/>
              <a:buFontTx/>
              <a:buNone/>
              <a:defRPr/>
            </a:pPr>
            <a:r>
              <a:rPr kumimoji="0" lang="en-US" altLang="zh-CN" sz="1600" b="1" i="0" u="none" strike="noStrike" kern="1200" cap="none" spc="0" normalizeH="0" baseline="0" noProof="0">
                <a:ln>
                  <a:noFill/>
                </a:ln>
                <a:solidFill>
                  <a:srgbClr val="0000CC"/>
                </a:solidFill>
                <a:effectLst>
                  <a:outerShdw blurRad="38100" dist="38100" dir="2700000" algn="tl">
                    <a:srgbClr val="000000"/>
                  </a:outerShdw>
                </a:effectLst>
                <a:uLnTx/>
                <a:uFillTx/>
                <a:latin typeface="黑体" panose="02010609060101010101" pitchFamily="2" charset="-122"/>
                <a:ea typeface="黑体" panose="02010609060101010101" pitchFamily="2" charset="-122"/>
                <a:cs typeface="+mn-cs"/>
              </a:rPr>
              <a:t>   </a:t>
            </a:r>
            <a:r>
              <a:rPr kumimoji="0" lang="zh-CN" altLang="en-US" sz="1600" b="1" i="0" u="none" strike="noStrike" kern="1200" cap="none" spc="0" normalizeH="0" baseline="0" noProof="0">
                <a:ln>
                  <a:noFill/>
                </a:ln>
                <a:solidFill>
                  <a:srgbClr val="0000CC"/>
                </a:solidFill>
                <a:effectLst>
                  <a:outerShdw blurRad="38100" dist="38100" dir="2700000" algn="tl">
                    <a:srgbClr val="000000"/>
                  </a:outerShdw>
                </a:effectLst>
                <a:uLnTx/>
                <a:uFillTx/>
                <a:latin typeface="黑体" panose="02010609060101010101" pitchFamily="2" charset="-122"/>
                <a:ea typeface="黑体" panose="02010609060101010101" pitchFamily="2" charset="-122"/>
                <a:cs typeface="+mn-cs"/>
              </a:rPr>
              <a:t>危险源可能演变成的事故及其可能的规模；</a:t>
            </a:r>
            <a:endParaRPr kumimoji="0" lang="zh-CN" altLang="en-US" sz="1600" b="1" i="0" u="none" strike="noStrike" kern="1200" cap="none" spc="0" normalizeH="0" baseline="0" noProof="0">
              <a:ln>
                <a:noFill/>
              </a:ln>
              <a:solidFill>
                <a:srgbClr val="0000CC"/>
              </a:solidFill>
              <a:effectLst>
                <a:outerShdw blurRad="38100" dist="38100" dir="2700000" algn="tl">
                  <a:srgbClr val="000000"/>
                </a:outerShdw>
              </a:effectLst>
              <a:uLnTx/>
              <a:uFillTx/>
              <a:latin typeface="黑体" panose="02010609060101010101" pitchFamily="2" charset="-122"/>
              <a:ea typeface="黑体" panose="02010609060101010101" pitchFamily="2" charset="-122"/>
              <a:cs typeface="+mn-cs"/>
            </a:endParaRPr>
          </a:p>
        </p:txBody>
      </p:sp>
      <p:sp>
        <p:nvSpPr>
          <p:cNvPr id="271382" name="Rectangle 22"/>
          <p:cNvSpPr>
            <a:spLocks noChangeArrowheads="1"/>
          </p:cNvSpPr>
          <p:nvPr/>
        </p:nvSpPr>
        <p:spPr bwMode="auto">
          <a:xfrm>
            <a:off x="6315075" y="4278313"/>
            <a:ext cx="1795463" cy="993775"/>
          </a:xfrm>
          <a:prstGeom prst="rect">
            <a:avLst/>
          </a:prstGeom>
          <a:noFill/>
          <a:ln w="9525" algn="ctr">
            <a:noFill/>
            <a:miter lim="800000"/>
          </a:ln>
          <a:effectLst/>
        </p:spPr>
        <p:txBody>
          <a:bodyPr lIns="59911" tIns="29956" rIns="59911" bIns="29956">
            <a:spAutoFit/>
          </a:bodyPr>
          <a:lstStyle/>
          <a:p>
            <a:pPr marL="0" marR="0" lvl="0" indent="0" algn="l" defTabSz="598170" rtl="0" eaLnBrk="1" fontAlgn="base" latinLnBrk="0" hangingPunct="1">
              <a:lnSpc>
                <a:spcPct val="130000"/>
              </a:lnSpc>
              <a:spcBef>
                <a:spcPct val="0"/>
              </a:spcBef>
              <a:spcAft>
                <a:spcPct val="0"/>
              </a:spcAft>
              <a:buClrTx/>
              <a:buSzTx/>
              <a:buFontTx/>
              <a:buNone/>
              <a:defRPr/>
            </a:pPr>
            <a:r>
              <a:rPr kumimoji="0" lang="en-US" altLang="zh-CN" sz="1600" b="1" i="0" u="none" strike="noStrike" kern="1200" cap="none" spc="0" normalizeH="0" baseline="0" noProof="0">
                <a:ln>
                  <a:noFill/>
                </a:ln>
                <a:solidFill>
                  <a:srgbClr val="0000CC"/>
                </a:solidFill>
                <a:effectLst>
                  <a:outerShdw blurRad="38100" dist="38100" dir="2700000" algn="tl">
                    <a:srgbClr val="000000"/>
                  </a:outerShdw>
                </a:effectLst>
                <a:uLnTx/>
                <a:uFillTx/>
                <a:latin typeface="黑体" panose="02010609060101010101" pitchFamily="2" charset="-122"/>
                <a:ea typeface="黑体" panose="02010609060101010101" pitchFamily="2" charset="-122"/>
                <a:cs typeface="+mn-cs"/>
              </a:rPr>
              <a:t>   </a:t>
            </a:r>
            <a:r>
              <a:rPr kumimoji="0" lang="zh-CN" altLang="en-US" sz="1600" b="1" i="0" u="none" strike="noStrike" kern="1200" cap="none" spc="0" normalizeH="0" baseline="0" noProof="0">
                <a:ln>
                  <a:noFill/>
                </a:ln>
                <a:solidFill>
                  <a:srgbClr val="0000CC"/>
                </a:solidFill>
                <a:effectLst>
                  <a:outerShdw blurRad="38100" dist="38100" dir="2700000" algn="tl">
                    <a:srgbClr val="000000"/>
                  </a:outerShdw>
                </a:effectLst>
                <a:uLnTx/>
                <a:uFillTx/>
                <a:latin typeface="黑体" panose="02010609060101010101" pitchFamily="2" charset="-122"/>
                <a:ea typeface="黑体" panose="02010609060101010101" pitchFamily="2" charset="-122"/>
                <a:cs typeface="+mn-cs"/>
              </a:rPr>
              <a:t>危险源演变成事故的过程、诱发因素、所需要条件。</a:t>
            </a:r>
            <a:endParaRPr kumimoji="0" lang="zh-CN" altLang="en-US" sz="1600" b="1" i="0" u="none" strike="noStrike" kern="1200" cap="none" spc="0" normalizeH="0" baseline="0" noProof="0">
              <a:ln>
                <a:noFill/>
              </a:ln>
              <a:solidFill>
                <a:srgbClr val="0000CC"/>
              </a:solidFill>
              <a:effectLst>
                <a:outerShdw blurRad="38100" dist="38100" dir="2700000" algn="tl">
                  <a:srgbClr val="000000"/>
                </a:outerShdw>
              </a:effectLst>
              <a:uLnTx/>
              <a:uFillTx/>
              <a:latin typeface="黑体" panose="02010609060101010101" pitchFamily="2" charset="-122"/>
              <a:ea typeface="黑体" panose="02010609060101010101" pitchFamily="2" charset="-122"/>
              <a:cs typeface="+mn-cs"/>
            </a:endParaRPr>
          </a:p>
        </p:txBody>
      </p:sp>
      <p:sp>
        <p:nvSpPr>
          <p:cNvPr id="39958" name="Text Box 23"/>
          <p:cNvSpPr txBox="1"/>
          <p:nvPr/>
        </p:nvSpPr>
        <p:spPr>
          <a:xfrm>
            <a:off x="2447925" y="3806825"/>
            <a:ext cx="330200" cy="379413"/>
          </a:xfrm>
          <a:prstGeom prst="rect">
            <a:avLst/>
          </a:prstGeom>
          <a:noFill/>
          <a:ln w="9525">
            <a:noFill/>
          </a:ln>
        </p:spPr>
        <p:txBody>
          <a:bodyPr lIns="59911" tIns="29956" rIns="59911" bIns="29956" anchor="t" anchorCtr="0">
            <a:spAutoFit/>
          </a:bodyPr>
          <a:p>
            <a:pPr algn="ctr" defTabSz="598805">
              <a:spcBef>
                <a:spcPct val="50000"/>
              </a:spcBef>
            </a:pPr>
            <a:r>
              <a:rPr lang="zh-CN" altLang="en-US" sz="2100" dirty="0">
                <a:solidFill>
                  <a:schemeClr val="bg1"/>
                </a:solidFill>
                <a:latin typeface="Times New Roman" panose="02020603050405020304" pitchFamily="18" charset="0"/>
                <a:ea typeface="黑体" panose="02010609060101010101" pitchFamily="2" charset="-122"/>
              </a:rPr>
              <a:t>一</a:t>
            </a:r>
            <a:endParaRPr lang="zh-CN" altLang="en-US" sz="2100" dirty="0">
              <a:solidFill>
                <a:schemeClr val="bg1"/>
              </a:solidFill>
              <a:latin typeface="Times New Roman" panose="02020603050405020304" pitchFamily="18" charset="0"/>
              <a:ea typeface="黑体" panose="02010609060101010101" pitchFamily="2" charset="-122"/>
            </a:endParaRPr>
          </a:p>
        </p:txBody>
      </p:sp>
      <p:sp>
        <p:nvSpPr>
          <p:cNvPr id="39959" name="Text Box 24"/>
          <p:cNvSpPr txBox="1"/>
          <p:nvPr/>
        </p:nvSpPr>
        <p:spPr>
          <a:xfrm>
            <a:off x="4619625" y="3759200"/>
            <a:ext cx="330200" cy="379413"/>
          </a:xfrm>
          <a:prstGeom prst="rect">
            <a:avLst/>
          </a:prstGeom>
          <a:noFill/>
          <a:ln w="9525">
            <a:noFill/>
          </a:ln>
        </p:spPr>
        <p:txBody>
          <a:bodyPr lIns="59911" tIns="29956" rIns="59911" bIns="29956" anchor="t" anchorCtr="0">
            <a:spAutoFit/>
          </a:bodyPr>
          <a:p>
            <a:pPr algn="ctr" defTabSz="598805">
              <a:spcBef>
                <a:spcPct val="50000"/>
              </a:spcBef>
            </a:pPr>
            <a:r>
              <a:rPr lang="zh-CN" altLang="en-US" sz="2100" dirty="0">
                <a:solidFill>
                  <a:schemeClr val="bg1"/>
                </a:solidFill>
                <a:latin typeface="Times New Roman" panose="02020603050405020304" pitchFamily="18" charset="0"/>
                <a:ea typeface="黑体" panose="02010609060101010101" pitchFamily="2" charset="-122"/>
              </a:rPr>
              <a:t>二</a:t>
            </a:r>
            <a:endParaRPr lang="zh-CN" altLang="en-US" sz="2100" dirty="0">
              <a:solidFill>
                <a:schemeClr val="bg1"/>
              </a:solidFill>
              <a:latin typeface="Times New Roman" panose="02020603050405020304" pitchFamily="18" charset="0"/>
              <a:ea typeface="黑体" panose="02010609060101010101" pitchFamily="2" charset="-122"/>
            </a:endParaRPr>
          </a:p>
        </p:txBody>
      </p:sp>
      <p:sp>
        <p:nvSpPr>
          <p:cNvPr id="39960" name="Text Box 25"/>
          <p:cNvSpPr txBox="1"/>
          <p:nvPr/>
        </p:nvSpPr>
        <p:spPr>
          <a:xfrm>
            <a:off x="7024688" y="3759200"/>
            <a:ext cx="330200" cy="379413"/>
          </a:xfrm>
          <a:prstGeom prst="rect">
            <a:avLst/>
          </a:prstGeom>
          <a:noFill/>
          <a:ln w="9525">
            <a:noFill/>
          </a:ln>
        </p:spPr>
        <p:txBody>
          <a:bodyPr lIns="59911" tIns="29956" rIns="59911" bIns="29956" anchor="t" anchorCtr="0">
            <a:spAutoFit/>
          </a:bodyPr>
          <a:p>
            <a:pPr algn="ctr" defTabSz="598805">
              <a:spcBef>
                <a:spcPct val="50000"/>
              </a:spcBef>
            </a:pPr>
            <a:r>
              <a:rPr lang="zh-CN" altLang="en-US" sz="2100" dirty="0">
                <a:solidFill>
                  <a:schemeClr val="bg1"/>
                </a:solidFill>
                <a:latin typeface="Times New Roman" panose="02020603050405020304" pitchFamily="18" charset="0"/>
                <a:ea typeface="黑体" panose="02010609060101010101" pitchFamily="2" charset="-122"/>
              </a:rPr>
              <a:t>三</a:t>
            </a:r>
            <a:endParaRPr lang="zh-CN" altLang="en-US" sz="2100" dirty="0">
              <a:solidFill>
                <a:schemeClr val="bg1"/>
              </a:solidFill>
              <a:latin typeface="Times New Roman" panose="02020603050405020304" pitchFamily="18" charset="0"/>
              <a:ea typeface="黑体" panose="02010609060101010101" pitchFamily="2" charset="-122"/>
            </a:endParaRP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Rectangle 2"/>
          <p:cNvSpPr/>
          <p:nvPr/>
        </p:nvSpPr>
        <p:spPr>
          <a:xfrm>
            <a:off x="231775" y="1889125"/>
            <a:ext cx="8823325" cy="4813300"/>
          </a:xfrm>
          <a:prstGeom prst="rect">
            <a:avLst/>
          </a:prstGeom>
          <a:blipFill rotWithShape="0">
            <a:blip r:embed="rId1"/>
          </a:blipFill>
          <a:ln w="9525" cap="flat" cmpd="sng">
            <a:solidFill>
              <a:schemeClr val="tx1"/>
            </a:solidFill>
            <a:prstDash val="solid"/>
            <a:miter/>
            <a:headEnd type="none" w="med" len="med"/>
            <a:tailEnd type="none" w="med" len="med"/>
          </a:ln>
        </p:spPr>
        <p:txBody>
          <a:bodyPr wrap="none" anchor="ctr" anchorCtr="0"/>
          <a:p>
            <a:pPr>
              <a:spcBef>
                <a:spcPct val="0"/>
              </a:spcBef>
            </a:pPr>
            <a:endParaRPr lang="zh-CN" altLang="en-US" sz="2800" dirty="0">
              <a:latin typeface="Arial" panose="020B0604020202020204" pitchFamily="34" charset="0"/>
              <a:ea typeface="黑体" panose="02010609060101010101" pitchFamily="2" charset="-122"/>
            </a:endParaRPr>
          </a:p>
        </p:txBody>
      </p:sp>
      <p:graphicFrame>
        <p:nvGraphicFramePr>
          <p:cNvPr id="38915" name="表格 38914"/>
          <p:cNvGraphicFramePr/>
          <p:nvPr/>
        </p:nvGraphicFramePr>
        <p:xfrm>
          <a:off x="395288" y="1628775"/>
          <a:ext cx="7891463" cy="4894263"/>
        </p:xfrm>
        <a:graphic>
          <a:graphicData uri="http://schemas.openxmlformats.org/drawingml/2006/table">
            <a:tbl>
              <a:tblPr/>
              <a:tblGrid>
                <a:gridCol w="444500"/>
                <a:gridCol w="890588"/>
                <a:gridCol w="1401762"/>
                <a:gridCol w="935038"/>
                <a:gridCol w="1223962"/>
                <a:gridCol w="369888"/>
                <a:gridCol w="369887"/>
                <a:gridCol w="446088"/>
                <a:gridCol w="446087"/>
                <a:gridCol w="592138"/>
                <a:gridCol w="771525"/>
              </a:tblGrid>
              <a:tr h="471488">
                <a:tc gridSpan="11">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1400" b="1" dirty="0">
                        <a:solidFill>
                          <a:srgbClr val="FF3300"/>
                        </a:solidFill>
                        <a:latin typeface="Arial" panose="020B0604020202020204" pitchFamily="34" charset="0"/>
                      </a:endParaRPr>
                    </a:p>
                  </a:txBody>
                  <a:tcPr marL="58968" marR="58968" marT="30663" marB="30663" anchor="ctr">
                    <a:lnL>
                      <a:noFill/>
                    </a:lnL>
                    <a:lnR>
                      <a:noFill/>
                    </a:lnR>
                    <a:lnT>
                      <a:noFill/>
                    </a:lnT>
                    <a:lnB>
                      <a:noFill/>
                    </a:lnB>
                    <a:lnTlToBr>
                      <a:noFill/>
                    </a:lnTlToBr>
                    <a:lnBlToTr>
                      <a:noFill/>
                    </a:lnBlToTr>
                    <a:noFill/>
                  </a:tcPr>
                </a:tc>
                <a:tc hMerge="1">
                  <a:tcPr/>
                </a:tc>
                <a:tc hMerge="1">
                  <a:tcPr/>
                </a:tc>
                <a:tc hMerge="1">
                  <a:tcPr/>
                </a:tc>
                <a:tc hMerge="1">
                  <a:tcPr/>
                </a:tc>
                <a:tc hMerge="1">
                  <a:tcPr/>
                </a:tc>
                <a:tc hMerge="1">
                  <a:tcPr/>
                </a:tc>
                <a:tc hMerge="1">
                  <a:tcPr/>
                </a:tc>
                <a:tc hMerge="1">
                  <a:tcPr/>
                </a:tc>
                <a:tc hMerge="1">
                  <a:tcPr/>
                </a:tc>
                <a:tc hMerge="1">
                  <a:tcPr/>
                </a:tc>
              </a:tr>
              <a:tr h="392112">
                <a:tc gridSpan="11">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defTabSz="1395730" eaLnBrk="1" fontAlgn="ctr" hangingPunct="1">
                        <a:spcBef>
                          <a:spcPct val="0"/>
                        </a:spcBef>
                        <a:buNone/>
                      </a:pPr>
                      <a:r>
                        <a:rPr lang="en-US" altLang="zh-CN" sz="1000" b="1" dirty="0">
                          <a:solidFill>
                            <a:schemeClr val="accent2"/>
                          </a:solidFill>
                          <a:latin typeface="宋体" panose="02010600030101010101" pitchFamily="2" charset="-122"/>
                        </a:rPr>
                        <a:t>  □</a:t>
                      </a:r>
                      <a:r>
                        <a:rPr lang="en-US" altLang="zh-CN" sz="1000" b="1" dirty="0">
                          <a:solidFill>
                            <a:schemeClr val="accent2"/>
                          </a:solidFill>
                          <a:latin typeface="Arial" panose="020B0604020202020204" pitchFamily="34" charset="0"/>
                          <a:cs typeface="Times New Roman" panose="02020603050405020304" pitchFamily="18" charset="0"/>
                        </a:rPr>
                        <a:t> </a:t>
                      </a:r>
                      <a:r>
                        <a:rPr lang="zh-CN" altLang="en-US" sz="1000" b="1" dirty="0">
                          <a:solidFill>
                            <a:schemeClr val="accent2"/>
                          </a:solidFill>
                          <a:latin typeface="宋体" panose="02010600030101010101" pitchFamily="2" charset="-122"/>
                        </a:rPr>
                        <a:t>观察</a:t>
                      </a:r>
                      <a:r>
                        <a:rPr lang="zh-CN" altLang="en-US" sz="1000" b="1" dirty="0">
                          <a:solidFill>
                            <a:schemeClr val="accent2"/>
                          </a:solidFill>
                          <a:latin typeface="Arial" panose="020B0604020202020204" pitchFamily="34" charset="0"/>
                        </a:rPr>
                        <a:t>                             </a:t>
                      </a:r>
                      <a:r>
                        <a:rPr lang="zh-CN" altLang="en-US" sz="1000" b="1" dirty="0">
                          <a:solidFill>
                            <a:schemeClr val="accent2"/>
                          </a:solidFill>
                          <a:latin typeface="宋体" panose="02010600030101010101" pitchFamily="2" charset="-122"/>
                        </a:rPr>
                        <a:t>□</a:t>
                      </a:r>
                      <a:r>
                        <a:rPr lang="zh-CN" altLang="en-US" sz="1000" b="1" dirty="0">
                          <a:solidFill>
                            <a:schemeClr val="accent2"/>
                          </a:solidFill>
                          <a:latin typeface="Arial" panose="020B0604020202020204" pitchFamily="34" charset="0"/>
                        </a:rPr>
                        <a:t> </a:t>
                      </a:r>
                      <a:r>
                        <a:rPr lang="zh-CN" altLang="en-US" sz="1000" b="1" dirty="0">
                          <a:solidFill>
                            <a:schemeClr val="accent2"/>
                          </a:solidFill>
                          <a:latin typeface="宋体" panose="02010600030101010101" pitchFamily="2" charset="-122"/>
                        </a:rPr>
                        <a:t>访谈</a:t>
                      </a:r>
                      <a:r>
                        <a:rPr lang="zh-CN" altLang="en-US" sz="1000" b="1" dirty="0">
                          <a:solidFill>
                            <a:schemeClr val="accent2"/>
                          </a:solidFill>
                          <a:latin typeface="Arial" panose="020B0604020202020204" pitchFamily="34" charset="0"/>
                        </a:rPr>
                        <a:t>                            </a:t>
                      </a:r>
                      <a:r>
                        <a:rPr lang="zh-CN" altLang="en-US" sz="1000" b="1" dirty="0">
                          <a:solidFill>
                            <a:schemeClr val="accent2"/>
                          </a:solidFill>
                          <a:latin typeface="宋体" panose="02010600030101010101" pitchFamily="2" charset="-122"/>
                        </a:rPr>
                        <a:t>□</a:t>
                      </a:r>
                      <a:r>
                        <a:rPr lang="zh-CN" altLang="en-US" sz="1000" b="1" dirty="0">
                          <a:solidFill>
                            <a:schemeClr val="accent2"/>
                          </a:solidFill>
                          <a:latin typeface="Arial" panose="020B0604020202020204" pitchFamily="34" charset="0"/>
                        </a:rPr>
                        <a:t> </a:t>
                      </a:r>
                      <a:r>
                        <a:rPr lang="zh-CN" altLang="en-US" sz="1000" b="1" dirty="0">
                          <a:solidFill>
                            <a:schemeClr val="accent2"/>
                          </a:solidFill>
                          <a:latin typeface="宋体" panose="02010600030101010101" pitchFamily="2" charset="-122"/>
                        </a:rPr>
                        <a:t>个别交流</a:t>
                      </a:r>
                      <a:r>
                        <a:rPr lang="zh-CN" altLang="en-US" sz="1000" b="1" dirty="0">
                          <a:solidFill>
                            <a:schemeClr val="accent2"/>
                          </a:solidFill>
                          <a:latin typeface="Arial" panose="020B0604020202020204" pitchFamily="34" charset="0"/>
                        </a:rPr>
                        <a:t>                             </a:t>
                      </a:r>
                      <a:r>
                        <a:rPr lang="zh-CN" altLang="en-US" sz="1000" b="1" dirty="0">
                          <a:solidFill>
                            <a:schemeClr val="accent2"/>
                          </a:solidFill>
                          <a:latin typeface="宋体" panose="02010600030101010101" pitchFamily="2" charset="-122"/>
                        </a:rPr>
                        <a:t>□</a:t>
                      </a:r>
                      <a:r>
                        <a:rPr lang="zh-CN" altLang="en-US" sz="1000" b="1" dirty="0">
                          <a:solidFill>
                            <a:schemeClr val="accent2"/>
                          </a:solidFill>
                          <a:latin typeface="Arial" panose="020B0604020202020204" pitchFamily="34" charset="0"/>
                        </a:rPr>
                        <a:t> </a:t>
                      </a:r>
                      <a:r>
                        <a:rPr lang="zh-CN" altLang="en-US" sz="1000" b="1" dirty="0">
                          <a:solidFill>
                            <a:schemeClr val="accent2"/>
                          </a:solidFill>
                          <a:latin typeface="宋体" panose="02010600030101010101" pitchFamily="2" charset="-122"/>
                        </a:rPr>
                        <a:t>查阅记录</a:t>
                      </a:r>
                      <a:r>
                        <a:rPr lang="zh-CN" altLang="en-US" sz="1000" b="1" dirty="0">
                          <a:solidFill>
                            <a:schemeClr val="accent2"/>
                          </a:solidFill>
                          <a:latin typeface="Arial" panose="020B0604020202020204" pitchFamily="34" charset="0"/>
                        </a:rPr>
                        <a:t>                             </a:t>
                      </a:r>
                      <a:r>
                        <a:rPr lang="zh-CN" altLang="en-US" sz="1000" b="1" dirty="0">
                          <a:solidFill>
                            <a:schemeClr val="accent2"/>
                          </a:solidFill>
                          <a:latin typeface="宋体" panose="02010600030101010101" pitchFamily="2" charset="-122"/>
                        </a:rPr>
                        <a:t>□</a:t>
                      </a:r>
                      <a:r>
                        <a:rPr lang="zh-CN" altLang="en-US" sz="1000" b="1" dirty="0">
                          <a:solidFill>
                            <a:schemeClr val="accent2"/>
                          </a:solidFill>
                          <a:latin typeface="Arial" panose="020B0604020202020204" pitchFamily="34" charset="0"/>
                        </a:rPr>
                        <a:t> </a:t>
                      </a:r>
                      <a:r>
                        <a:rPr lang="zh-CN" altLang="en-US" sz="1000" b="1" dirty="0">
                          <a:solidFill>
                            <a:schemeClr val="accent2"/>
                          </a:solidFill>
                          <a:latin typeface="宋体" panose="02010600030101010101" pitchFamily="2" charset="-122"/>
                        </a:rPr>
                        <a:t>现场检测</a:t>
                      </a:r>
                      <a:endParaRPr lang="zh-CN" altLang="en-US" sz="1000" b="1" dirty="0">
                        <a:solidFill>
                          <a:schemeClr val="accent2"/>
                        </a:solidFill>
                        <a:latin typeface="Arial" panose="020B0604020202020204" pitchFamily="34" charset="0"/>
                      </a:endParaRPr>
                    </a:p>
                  </a:txBody>
                  <a:tcPr marL="58968" marR="58968" marT="30663" marB="30663" anchor="ctr">
                    <a:lnL>
                      <a:noFill/>
                    </a:lnL>
                    <a:lnR>
                      <a:noFill/>
                    </a:lnR>
                    <a:lnT>
                      <a:noFill/>
                    </a:lnT>
                    <a:lnB>
                      <a:noFill/>
                    </a:lnB>
                    <a:lnTlToBr>
                      <a:noFill/>
                    </a:lnTlToBr>
                    <a:lnBlToTr>
                      <a:noFill/>
                    </a:lnBlToTr>
                    <a:noFill/>
                  </a:tcPr>
                </a:tc>
                <a:tc hMerge="1">
                  <a:tcPr/>
                </a:tc>
                <a:tc hMerge="1">
                  <a:tcPr/>
                </a:tc>
                <a:tc hMerge="1">
                  <a:tcPr/>
                </a:tc>
                <a:tc hMerge="1">
                  <a:tcPr/>
                </a:tc>
                <a:tc hMerge="1">
                  <a:tcPr/>
                </a:tc>
                <a:tc hMerge="1">
                  <a:tcPr/>
                </a:tc>
                <a:tc hMerge="1">
                  <a:tcPr/>
                </a:tc>
                <a:tc hMerge="1">
                  <a:tcPr/>
                </a:tc>
                <a:tc hMerge="1">
                  <a:tcPr/>
                </a:tc>
                <a:tc hMerge="1">
                  <a:tcPr/>
                </a:tc>
              </a:tr>
              <a:tr h="503238">
                <a:tc gridSpan="11">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defTabSz="1395730" eaLnBrk="1" fontAlgn="ctr" hangingPunct="1">
                        <a:spcBef>
                          <a:spcPct val="0"/>
                        </a:spcBef>
                        <a:buNone/>
                      </a:pPr>
                      <a:r>
                        <a:rPr lang="zh-CN" altLang="en-US" sz="1000" b="1" dirty="0">
                          <a:solidFill>
                            <a:schemeClr val="accent2"/>
                          </a:solidFill>
                          <a:latin typeface="宋体" panose="02010600030101010101" pitchFamily="2" charset="-122"/>
                          <a:cs typeface="Times New Roman" panose="02020603050405020304" pitchFamily="18" charset="0"/>
                        </a:rPr>
                        <a:t>被评价单位（部门）：</a:t>
                      </a:r>
                      <a:r>
                        <a:rPr lang="zh-CN" altLang="en-US" sz="1000" b="1" dirty="0">
                          <a:solidFill>
                            <a:schemeClr val="accent2"/>
                          </a:solidFill>
                          <a:latin typeface="Arial" panose="020B0604020202020204" pitchFamily="34" charset="0"/>
                          <a:cs typeface="Times New Roman" panose="02020603050405020304" pitchFamily="18" charset="0"/>
                        </a:rPr>
                        <a:t>                                                                                                                                                               </a:t>
                      </a:r>
                      <a:r>
                        <a:rPr lang="zh-CN" altLang="en-US" sz="1000" b="1" dirty="0">
                          <a:solidFill>
                            <a:schemeClr val="accent2"/>
                          </a:solidFill>
                          <a:latin typeface="宋体" panose="02010600030101010101" pitchFamily="2" charset="-122"/>
                          <a:cs typeface="Times New Roman" panose="02020603050405020304" pitchFamily="18" charset="0"/>
                        </a:rPr>
                        <a:t>岗位：</a:t>
                      </a:r>
                      <a:endParaRPr lang="zh-CN" altLang="en-US" sz="1000" b="1" dirty="0">
                        <a:solidFill>
                          <a:schemeClr val="accent2"/>
                        </a:solidFill>
                        <a:latin typeface="Arial" panose="020B0604020202020204" pitchFamily="34" charset="0"/>
                        <a:ea typeface="Times New Roman" panose="02020603050405020304" pitchFamily="18" charset="0"/>
                      </a:endParaRPr>
                    </a:p>
                  </a:txBody>
                  <a:tcPr marL="58968" marR="58968" marT="30663" marB="30663" anchor="ctr">
                    <a:lnL>
                      <a:noFill/>
                    </a:lnL>
                    <a:lnR>
                      <a:noFill/>
                    </a:lnR>
                    <a:lnT>
                      <a:noFill/>
                    </a:lnT>
                    <a:lnB w="12700" cap="flat" cmpd="sng">
                      <a:solidFill>
                        <a:srgbClr val="000000"/>
                      </a:solidFill>
                      <a:prstDash val="solid"/>
                      <a:headEnd type="none" w="med" len="med"/>
                      <a:tailEnd type="none" w="med" len="med"/>
                    </a:lnB>
                    <a:lnTlToBr>
                      <a:noFill/>
                    </a:lnTlToBr>
                    <a:lnBlToTr>
                      <a:noFill/>
                    </a:lnBlToTr>
                    <a:noFill/>
                  </a:tcPr>
                </a:tc>
                <a:tc hMerge="1">
                  <a:tcPr>
                    <a:lnB w="12700" cap="flat" cmpd="sng">
                      <a:solidFill>
                        <a:srgbClr val="000000"/>
                      </a:solidFill>
                      <a:prstDash val="solid"/>
                      <a:headEnd type="none" w="med" len="med"/>
                      <a:tailEnd type="none" w="med" len="med"/>
                    </a:lnB>
                  </a:tcPr>
                </a:tc>
                <a:tc hMerge="1">
                  <a:tcPr>
                    <a:lnB w="12700" cap="flat" cmpd="sng">
                      <a:solidFill>
                        <a:srgbClr val="000000"/>
                      </a:solidFill>
                      <a:prstDash val="solid"/>
                      <a:headEnd type="none" w="med" len="med"/>
                      <a:tailEnd type="none" w="med" len="med"/>
                    </a:lnB>
                  </a:tcPr>
                </a:tc>
                <a:tc hMerge="1">
                  <a:tcPr>
                    <a:lnB w="12700" cap="flat" cmpd="sng">
                      <a:solidFill>
                        <a:srgbClr val="000000"/>
                      </a:solidFill>
                      <a:prstDash val="solid"/>
                      <a:headEnd type="none" w="med" len="med"/>
                      <a:tailEnd type="none" w="med" len="med"/>
                    </a:lnB>
                  </a:tcPr>
                </a:tc>
                <a:tc hMerge="1">
                  <a:tcPr>
                    <a:lnB w="12700" cap="flat" cmpd="sng">
                      <a:solidFill>
                        <a:srgbClr val="000000"/>
                      </a:solidFill>
                      <a:prstDash val="solid"/>
                      <a:headEnd type="none" w="med" len="med"/>
                      <a:tailEnd type="none" w="med" len="med"/>
                    </a:lnB>
                  </a:tcPr>
                </a:tc>
                <a:tc hMerge="1">
                  <a:tcPr>
                    <a:lnB w="12700" cap="flat" cmpd="sng">
                      <a:solidFill>
                        <a:srgbClr val="000000"/>
                      </a:solidFill>
                      <a:prstDash val="solid"/>
                      <a:headEnd type="none" w="med" len="med"/>
                      <a:tailEnd type="none" w="med" len="med"/>
                    </a:lnB>
                  </a:tcPr>
                </a:tc>
                <a:tc hMerge="1">
                  <a:tcPr>
                    <a:lnB w="12700" cap="flat" cmpd="sng">
                      <a:solidFill>
                        <a:srgbClr val="000000"/>
                      </a:solidFill>
                      <a:prstDash val="solid"/>
                      <a:headEnd type="none" w="med" len="med"/>
                      <a:tailEnd type="none" w="med" len="med"/>
                    </a:lnB>
                  </a:tcPr>
                </a:tc>
                <a:tc hMerge="1">
                  <a:tcPr>
                    <a:lnB w="12700" cap="flat" cmpd="sng">
                      <a:solidFill>
                        <a:srgbClr val="000000"/>
                      </a:solidFill>
                      <a:prstDash val="solid"/>
                      <a:headEnd type="none" w="med" len="med"/>
                      <a:tailEnd type="none" w="med" len="med"/>
                    </a:lnB>
                  </a:tcPr>
                </a:tc>
                <a:tc hMerge="1">
                  <a:tcPr>
                    <a:lnB w="12700" cap="flat" cmpd="sng">
                      <a:solidFill>
                        <a:srgbClr val="000000"/>
                      </a:solidFill>
                      <a:prstDash val="solid"/>
                      <a:headEnd type="none" w="med" len="med"/>
                      <a:tailEnd type="none" w="med" len="med"/>
                    </a:lnB>
                  </a:tcPr>
                </a:tc>
                <a:tc hMerge="1">
                  <a:tcPr>
                    <a:lnB w="12700" cap="flat" cmpd="sng">
                      <a:solidFill>
                        <a:srgbClr val="000000"/>
                      </a:solidFill>
                      <a:prstDash val="solid"/>
                      <a:headEnd type="none" w="med" len="med"/>
                      <a:tailEnd type="none" w="med" len="med"/>
                    </a:lnB>
                  </a:tcPr>
                </a:tc>
                <a:tc hMerge="1">
                  <a:tcPr>
                    <a:lnB w="12700" cap="flat" cmpd="sng">
                      <a:solidFill>
                        <a:srgbClr val="000000"/>
                      </a:solidFill>
                      <a:prstDash val="solid"/>
                      <a:headEnd type="none" w="med" len="med"/>
                      <a:tailEnd type="none" w="med" len="med"/>
                    </a:lnB>
                  </a:tcPr>
                </a:tc>
              </a:tr>
              <a:tr h="379412">
                <a:tc rowSpan="2">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r>
                        <a:rPr lang="zh-CN" altLang="en-US" sz="1000" b="1" dirty="0">
                          <a:solidFill>
                            <a:srgbClr val="FF3300"/>
                          </a:solidFill>
                          <a:latin typeface="宋体" panose="02010600030101010101" pitchFamily="2" charset="-122"/>
                        </a:rPr>
                        <a:t>序号</a:t>
                      </a:r>
                      <a:endParaRPr lang="zh-CN" altLang="en-US" sz="1000" b="1" dirty="0">
                        <a:solidFill>
                          <a:srgbClr val="FF3300"/>
                        </a:solidFill>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r>
                        <a:rPr lang="zh-CN" altLang="en-US" sz="1000" b="1" dirty="0">
                          <a:solidFill>
                            <a:srgbClr val="FF3300"/>
                          </a:solidFill>
                          <a:latin typeface="宋体" panose="02010600030101010101" pitchFamily="2" charset="-122"/>
                        </a:rPr>
                        <a:t>作业</a:t>
                      </a:r>
                      <a:endParaRPr lang="zh-CN" altLang="en-US" sz="1000" b="1" dirty="0">
                        <a:solidFill>
                          <a:srgbClr val="FF3300"/>
                        </a:solidFill>
                        <a:latin typeface="宋体" panose="02010600030101010101" pitchFamily="2" charset="-122"/>
                      </a:endParaRPr>
                    </a:p>
                    <a:p>
                      <a:pPr marL="523875" lvl="0" indent="-523875" algn="ctr" defTabSz="1395730" eaLnBrk="1" fontAlgn="ctr" hangingPunct="1">
                        <a:spcBef>
                          <a:spcPct val="0"/>
                        </a:spcBef>
                        <a:buNone/>
                      </a:pPr>
                      <a:r>
                        <a:rPr lang="zh-CN" altLang="en-US" sz="1000" b="1" dirty="0">
                          <a:solidFill>
                            <a:srgbClr val="FF3300"/>
                          </a:solidFill>
                          <a:latin typeface="宋体" panose="02010600030101010101" pitchFamily="2" charset="-122"/>
                        </a:rPr>
                        <a:t>场所</a:t>
                      </a:r>
                      <a:endParaRPr lang="zh-CN" altLang="en-US" sz="1000" b="1" dirty="0">
                        <a:solidFill>
                          <a:srgbClr val="FF3300"/>
                        </a:solidFill>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r>
                        <a:rPr lang="zh-CN" altLang="en-US" sz="1000" b="1" dirty="0">
                          <a:solidFill>
                            <a:srgbClr val="FF3300"/>
                          </a:solidFill>
                          <a:latin typeface="宋体" panose="02010600030101010101" pitchFamily="2" charset="-122"/>
                        </a:rPr>
                        <a:t>活动</a:t>
                      </a:r>
                      <a:endParaRPr lang="zh-CN" altLang="en-US" sz="1000" b="1" dirty="0">
                        <a:solidFill>
                          <a:srgbClr val="FF3300"/>
                        </a:solidFill>
                        <a:latin typeface="宋体" panose="02010600030101010101" pitchFamily="2" charset="-122"/>
                      </a:endParaRPr>
                    </a:p>
                    <a:p>
                      <a:pPr marL="523875" lvl="0" indent="-523875" algn="ctr" defTabSz="1395730" eaLnBrk="1" fontAlgn="ctr" hangingPunct="1">
                        <a:spcBef>
                          <a:spcPct val="0"/>
                        </a:spcBef>
                        <a:buNone/>
                      </a:pPr>
                      <a:r>
                        <a:rPr lang="en-US" altLang="zh-CN" sz="1000" b="1" dirty="0">
                          <a:solidFill>
                            <a:srgbClr val="FF3300"/>
                          </a:solidFill>
                          <a:latin typeface="宋体" panose="02010600030101010101" pitchFamily="2" charset="-122"/>
                        </a:rPr>
                        <a:t>/</a:t>
                      </a:r>
                      <a:r>
                        <a:rPr lang="zh-CN" altLang="en-US" sz="1000" b="1" dirty="0">
                          <a:solidFill>
                            <a:srgbClr val="FF3300"/>
                          </a:solidFill>
                          <a:latin typeface="宋体" panose="02010600030101010101" pitchFamily="2" charset="-122"/>
                        </a:rPr>
                        <a:t>人员</a:t>
                      </a:r>
                      <a:r>
                        <a:rPr lang="en-US" altLang="zh-CN" sz="1000" b="1" dirty="0">
                          <a:solidFill>
                            <a:srgbClr val="FF3300"/>
                          </a:solidFill>
                          <a:latin typeface="宋体" panose="02010600030101010101" pitchFamily="2" charset="-122"/>
                        </a:rPr>
                        <a:t>/</a:t>
                      </a:r>
                      <a:r>
                        <a:rPr lang="zh-CN" altLang="en-US" sz="1000" b="1" dirty="0">
                          <a:solidFill>
                            <a:srgbClr val="FF3300"/>
                          </a:solidFill>
                          <a:latin typeface="宋体" panose="02010600030101010101" pitchFamily="2" charset="-122"/>
                        </a:rPr>
                        <a:t>设备</a:t>
                      </a:r>
                      <a:endParaRPr lang="zh-CN" altLang="en-US" sz="1000" b="1" dirty="0">
                        <a:solidFill>
                          <a:srgbClr val="FF3300"/>
                        </a:solidFill>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r>
                        <a:rPr lang="zh-CN" altLang="en-US" sz="1000" b="1" dirty="0">
                          <a:solidFill>
                            <a:srgbClr val="FF3300"/>
                          </a:solidFill>
                          <a:latin typeface="宋体" panose="02010600030101010101" pitchFamily="2" charset="-122"/>
                        </a:rPr>
                        <a:t>危险源</a:t>
                      </a:r>
                      <a:endParaRPr lang="zh-CN" altLang="en-US" sz="1000" b="1" dirty="0">
                        <a:solidFill>
                          <a:srgbClr val="FF3300"/>
                        </a:solidFill>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defTabSz="1395730" eaLnBrk="1" fontAlgn="ctr" hangingPunct="1">
                        <a:spcBef>
                          <a:spcPct val="0"/>
                        </a:spcBef>
                        <a:buNone/>
                      </a:pPr>
                      <a:r>
                        <a:rPr lang="en-US" altLang="zh-CN" sz="1000" b="1" dirty="0">
                          <a:solidFill>
                            <a:srgbClr val="FF3300"/>
                          </a:solidFill>
                          <a:latin typeface="宋体" panose="02010600030101010101" pitchFamily="2" charset="-122"/>
                        </a:rPr>
                        <a:t>  </a:t>
                      </a:r>
                      <a:r>
                        <a:rPr lang="zh-CN" altLang="en-US" sz="1000" b="1" dirty="0">
                          <a:solidFill>
                            <a:srgbClr val="FF3300"/>
                          </a:solidFill>
                          <a:latin typeface="宋体" panose="02010600030101010101" pitchFamily="2" charset="-122"/>
                        </a:rPr>
                        <a:t>潜在事故后果</a:t>
                      </a:r>
                      <a:endParaRPr lang="zh-CN" altLang="en-US" sz="1000" b="1" dirty="0">
                        <a:solidFill>
                          <a:srgbClr val="FF3300"/>
                        </a:solidFill>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4">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r>
                        <a:rPr lang="en-US" altLang="zh-CN" sz="1000" b="1" dirty="0">
                          <a:solidFill>
                            <a:srgbClr val="FF3300"/>
                          </a:solidFill>
                          <a:latin typeface="宋体" panose="02010600030101010101" pitchFamily="2" charset="-122"/>
                        </a:rPr>
                        <a:t>LEC</a:t>
                      </a:r>
                      <a:r>
                        <a:rPr lang="zh-CN" altLang="en-US" sz="1000" b="1" dirty="0">
                          <a:solidFill>
                            <a:srgbClr val="FF3300"/>
                          </a:solidFill>
                          <a:latin typeface="宋体" panose="02010600030101010101" pitchFamily="2" charset="-122"/>
                        </a:rPr>
                        <a:t>评价法</a:t>
                      </a:r>
                      <a:endParaRPr lang="zh-CN" altLang="en-US" sz="1000" b="1" dirty="0">
                        <a:solidFill>
                          <a:srgbClr val="FF3300"/>
                        </a:solidFill>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rowSpan="2">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r>
                        <a:rPr lang="zh-CN" altLang="en-US" sz="1000" b="1" dirty="0">
                          <a:solidFill>
                            <a:srgbClr val="FF3300"/>
                          </a:solidFill>
                          <a:latin typeface="宋体" panose="02010600030101010101" pitchFamily="2" charset="-122"/>
                        </a:rPr>
                        <a:t>风险</a:t>
                      </a:r>
                      <a:endParaRPr lang="zh-CN" altLang="en-US" sz="1000" b="1" dirty="0">
                        <a:solidFill>
                          <a:srgbClr val="FF3300"/>
                        </a:solidFill>
                        <a:latin typeface="宋体" panose="02010600030101010101" pitchFamily="2" charset="-122"/>
                      </a:endParaRPr>
                    </a:p>
                    <a:p>
                      <a:pPr marL="523875" lvl="0" indent="-523875" algn="ctr" defTabSz="1395730" eaLnBrk="1" fontAlgn="ctr" hangingPunct="1">
                        <a:spcBef>
                          <a:spcPct val="0"/>
                        </a:spcBef>
                        <a:buNone/>
                      </a:pPr>
                      <a:r>
                        <a:rPr lang="zh-CN" altLang="en-US" sz="1000" b="1" dirty="0">
                          <a:solidFill>
                            <a:srgbClr val="FF3300"/>
                          </a:solidFill>
                          <a:latin typeface="宋体" panose="02010600030101010101" pitchFamily="2" charset="-122"/>
                        </a:rPr>
                        <a:t>等级</a:t>
                      </a:r>
                      <a:endParaRPr lang="zh-CN" altLang="en-US" sz="1000" b="1" dirty="0">
                        <a:solidFill>
                          <a:srgbClr val="FF3300"/>
                        </a:solidFill>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r>
                        <a:rPr lang="zh-CN" altLang="en-US" sz="1000" b="1" dirty="0">
                          <a:solidFill>
                            <a:srgbClr val="FF3300"/>
                          </a:solidFill>
                          <a:latin typeface="宋体" panose="02010600030101010101" pitchFamily="2" charset="-122"/>
                        </a:rPr>
                        <a:t>控制措施</a:t>
                      </a:r>
                      <a:endParaRPr lang="zh-CN" altLang="en-US" sz="1000" b="1" dirty="0">
                        <a:solidFill>
                          <a:srgbClr val="FF3300"/>
                        </a:solidFill>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1163">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r>
                        <a:rPr lang="en-US" altLang="zh-CN" sz="1000" b="1" dirty="0">
                          <a:solidFill>
                            <a:srgbClr val="FF3300"/>
                          </a:solidFill>
                          <a:latin typeface="宋体" panose="02010600030101010101" pitchFamily="2" charset="-122"/>
                        </a:rPr>
                        <a:t>L</a:t>
                      </a:r>
                      <a:endParaRPr lang="en-US" altLang="zh-CN" sz="1000" b="1" dirty="0">
                        <a:solidFill>
                          <a:srgbClr val="FF3300"/>
                        </a:solidFill>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r>
                        <a:rPr lang="en-US" altLang="zh-CN" sz="1000" b="1" dirty="0">
                          <a:solidFill>
                            <a:srgbClr val="FF3300"/>
                          </a:solidFill>
                          <a:latin typeface="宋体" panose="02010600030101010101" pitchFamily="2" charset="-122"/>
                        </a:rPr>
                        <a:t>E</a:t>
                      </a:r>
                      <a:endParaRPr lang="en-US" altLang="zh-CN" sz="1000" b="1" dirty="0">
                        <a:solidFill>
                          <a:srgbClr val="FF3300"/>
                        </a:solidFill>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r>
                        <a:rPr lang="en-US" altLang="zh-CN" sz="1000" b="1" dirty="0">
                          <a:solidFill>
                            <a:srgbClr val="FF3300"/>
                          </a:solidFill>
                          <a:latin typeface="宋体" panose="02010600030101010101" pitchFamily="2" charset="-122"/>
                        </a:rPr>
                        <a:t>C</a:t>
                      </a:r>
                      <a:endParaRPr lang="en-US" altLang="zh-CN" sz="1000" b="1" dirty="0">
                        <a:solidFill>
                          <a:srgbClr val="FF3300"/>
                        </a:solidFill>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r>
                        <a:rPr lang="en-US" altLang="zh-CN" sz="1000" b="1" dirty="0">
                          <a:solidFill>
                            <a:srgbClr val="FF3300"/>
                          </a:solidFill>
                          <a:latin typeface="宋体" panose="02010600030101010101" pitchFamily="2" charset="-122"/>
                        </a:rPr>
                        <a:t>D</a:t>
                      </a:r>
                      <a:endParaRPr lang="en-US" altLang="zh-CN" sz="1000" b="1" dirty="0">
                        <a:solidFill>
                          <a:srgbClr val="FF3300"/>
                        </a:solidFill>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363537">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r>
                        <a:rPr lang="en-US" altLang="zh-CN" sz="800" dirty="0">
                          <a:latin typeface="宋体" panose="02010600030101010101" pitchFamily="2" charset="-122"/>
                        </a:rPr>
                        <a:t>1</a:t>
                      </a:r>
                      <a:endParaRPr lang="en-US"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4325">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r>
                        <a:rPr lang="en-US" altLang="zh-CN" sz="800" dirty="0">
                          <a:latin typeface="宋体" panose="02010600030101010101" pitchFamily="2" charset="-122"/>
                        </a:rPr>
                        <a:t>2</a:t>
                      </a:r>
                      <a:endParaRPr lang="en-US"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r>
                        <a:rPr lang="zh-CN" altLang="en-US" sz="800" dirty="0">
                          <a:latin typeface="宋体" panose="02010600030101010101" pitchFamily="2" charset="-122"/>
                        </a:rPr>
                        <a:t>　</a:t>
                      </a:r>
                      <a:endParaRPr lang="zh-CN" altLang="en-US"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宋体" panose="02010600030101010101" pitchFamily="2" charset="-122"/>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宋体" panose="02010600030101010101" pitchFamily="2" charset="-122"/>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2900">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r>
                        <a:rPr lang="en-US" altLang="zh-CN" sz="800" dirty="0">
                          <a:latin typeface="宋体" panose="02010600030101010101" pitchFamily="2" charset="-122"/>
                        </a:rPr>
                        <a:t>3</a:t>
                      </a:r>
                      <a:endParaRPr lang="en-US" altLang="zh-CN" sz="800" dirty="0">
                        <a:latin typeface="Arial" panose="020B0604020202020204" pitchFamily="34" charset="0"/>
                      </a:endParaRPr>
                    </a:p>
                    <a:p>
                      <a:pPr marL="523875" lvl="0" indent="-523875" algn="ctr" defTabSz="1395730" eaLnBrk="1" fontAlgn="ctr" hangingPunct="1">
                        <a:spcBef>
                          <a:spcPct val="0"/>
                        </a:spcBef>
                        <a:buNone/>
                      </a:pPr>
                      <a:endParaRPr lang="en-US"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lvl="0"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r>
                        <a:rPr lang="en-US" altLang="zh-CN" sz="800" dirty="0">
                          <a:latin typeface="宋体" panose="02010600030101010101" pitchFamily="2" charset="-122"/>
                        </a:rPr>
                        <a:t>4</a:t>
                      </a:r>
                      <a:endParaRPr lang="en-US" altLang="zh-CN" sz="800" dirty="0">
                        <a:latin typeface="Arial" panose="020B0604020202020204" pitchFamily="34" charset="0"/>
                      </a:endParaRPr>
                    </a:p>
                    <a:p>
                      <a:pPr marL="523875" lvl="0" indent="-523875" algn="ctr" defTabSz="1395730" eaLnBrk="1" fontAlgn="ctr" hangingPunct="1">
                        <a:spcBef>
                          <a:spcPct val="0"/>
                        </a:spcBef>
                        <a:buNone/>
                      </a:pPr>
                      <a:endParaRPr lang="en-US"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r>
                        <a:rPr lang="zh-CN" altLang="en-US" sz="800" dirty="0">
                          <a:latin typeface="宋体" panose="02010600030101010101" pitchFamily="2" charset="-122"/>
                        </a:rPr>
                        <a:t>　</a:t>
                      </a:r>
                      <a:endParaRPr lang="zh-CN" altLang="en-US"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lvl="0"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4325">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r>
                        <a:rPr lang="en-US" altLang="zh-CN" sz="800" dirty="0">
                          <a:latin typeface="Arial" panose="020B0604020202020204" pitchFamily="34" charset="0"/>
                        </a:rPr>
                        <a:t>5</a:t>
                      </a:r>
                      <a:endParaRPr lang="en-US" altLang="zh-CN" sz="800" dirty="0">
                        <a:latin typeface="Arial" panose="020B0604020202020204" pitchFamily="34" charset="0"/>
                      </a:endParaRPr>
                    </a:p>
                    <a:p>
                      <a:pPr marL="523875" lvl="0" indent="-523875" algn="ctr" defTabSz="1395730" eaLnBrk="1" fontAlgn="ctr" hangingPunct="1">
                        <a:spcBef>
                          <a:spcPct val="0"/>
                        </a:spcBef>
                        <a:buNone/>
                      </a:pPr>
                      <a:endParaRPr lang="en-US"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7038">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en-US" altLang="zh-CN" sz="800" dirty="0">
                        <a:latin typeface="Arial" panose="020B0604020202020204" pitchFamily="34" charset="0"/>
                      </a:endParaRPr>
                    </a:p>
                    <a:p>
                      <a:pPr marL="523875" lvl="0" indent="-523875" algn="ctr" defTabSz="1395730" eaLnBrk="1" fontAlgn="ctr" hangingPunct="1">
                        <a:spcBef>
                          <a:spcPct val="0"/>
                        </a:spcBef>
                        <a:buNone/>
                      </a:pPr>
                      <a:r>
                        <a:rPr lang="en-US" altLang="zh-CN" sz="800" dirty="0">
                          <a:latin typeface="Arial" panose="020B0604020202020204" pitchFamily="34" charset="0"/>
                        </a:rPr>
                        <a:t>6</a:t>
                      </a:r>
                      <a:endParaRPr lang="en-US" altLang="zh-CN" sz="800" dirty="0">
                        <a:latin typeface="Arial" panose="020B0604020202020204" pitchFamily="34" charset="0"/>
                      </a:endParaRPr>
                    </a:p>
                    <a:p>
                      <a:pPr marL="523875" lvl="0" indent="-523875" algn="ctr" defTabSz="1395730" eaLnBrk="1" fontAlgn="ctr" hangingPunct="1">
                        <a:spcBef>
                          <a:spcPct val="0"/>
                        </a:spcBef>
                        <a:buNone/>
                      </a:pPr>
                      <a:endParaRPr lang="en-US"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4325">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r>
                        <a:rPr lang="en-US" altLang="zh-CN" sz="800" dirty="0">
                          <a:latin typeface="Arial" panose="020B0604020202020204" pitchFamily="34" charset="0"/>
                        </a:rPr>
                        <a:t>7</a:t>
                      </a:r>
                      <a:endParaRPr lang="en-US" altLang="zh-CN" sz="800" dirty="0">
                        <a:latin typeface="Arial" panose="020B0604020202020204" pitchFamily="34" charset="0"/>
                      </a:endParaRPr>
                    </a:p>
                    <a:p>
                      <a:pPr marL="523875" lvl="0" indent="-523875" algn="ctr" defTabSz="1395730" eaLnBrk="1" fontAlgn="ctr" hangingPunct="1">
                        <a:spcBef>
                          <a:spcPct val="0"/>
                        </a:spcBef>
                        <a:buNone/>
                      </a:pPr>
                      <a:endParaRPr lang="en-US"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5600">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r>
                        <a:rPr lang="en-US" altLang="zh-CN" sz="800" dirty="0">
                          <a:latin typeface="Arial" panose="020B0604020202020204" pitchFamily="34" charset="0"/>
                        </a:rPr>
                        <a:t>8</a:t>
                      </a:r>
                      <a:endParaRPr lang="en-US"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r>
                        <a:rPr lang="zh-CN" altLang="en-US" sz="800" dirty="0">
                          <a:latin typeface="宋体" panose="02010600030101010101" pitchFamily="2" charset="-122"/>
                        </a:rPr>
                        <a:t>　</a:t>
                      </a:r>
                      <a:endParaRPr lang="zh-CN" altLang="en-US"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marL="523875" lvl="0" indent="-523875" algn="ctr" defTabSz="1395730" eaLnBrk="1" fontAlgn="ctr" hangingPunct="1">
                        <a:spcBef>
                          <a:spcPct val="0"/>
                        </a:spcBef>
                        <a:buNone/>
                      </a:pPr>
                      <a:endParaRPr lang="zh-CN" altLang="zh-CN" sz="800" dirty="0">
                        <a:latin typeface="Arial" panose="020B0604020202020204" pitchFamily="34" charset="0"/>
                      </a:endParaRPr>
                    </a:p>
                  </a:txBody>
                  <a:tcPr marL="58968" marR="58968" marT="30663" marB="3066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41094" name="Text Box 203"/>
          <p:cNvSpPr txBox="1"/>
          <p:nvPr/>
        </p:nvSpPr>
        <p:spPr>
          <a:xfrm>
            <a:off x="1476375" y="1412875"/>
            <a:ext cx="6748463" cy="334963"/>
          </a:xfrm>
          <a:prstGeom prst="rect">
            <a:avLst/>
          </a:prstGeom>
          <a:noFill/>
          <a:ln w="9525">
            <a:noFill/>
          </a:ln>
        </p:spPr>
        <p:txBody>
          <a:bodyPr lIns="58968" tIns="30663" rIns="58968" bIns="30663" anchor="t" anchorCtr="1">
            <a:spAutoFit/>
          </a:bodyPr>
          <a:p>
            <a:pPr algn="ctr" fontAlgn="t">
              <a:spcBef>
                <a:spcPct val="50000"/>
              </a:spcBef>
            </a:pPr>
            <a:r>
              <a:rPr lang="zh-CN" altLang="en-US" sz="1800" b="1" dirty="0">
                <a:solidFill>
                  <a:schemeClr val="accent2"/>
                </a:solidFill>
                <a:latin typeface="Times New Roman" panose="02020603050405020304" pitchFamily="18" charset="0"/>
                <a:ea typeface="黑体" panose="02010609060101010101" pitchFamily="2" charset="-122"/>
              </a:rPr>
              <a:t>危险源辨识、风险评价表</a:t>
            </a:r>
            <a:endParaRPr lang="zh-CN" altLang="en-US" sz="1800" b="1" dirty="0">
              <a:solidFill>
                <a:schemeClr val="accent2"/>
              </a:solidFill>
              <a:latin typeface="Times New Roman" panose="02020603050405020304" pitchFamily="18" charset="0"/>
              <a:ea typeface="黑体" panose="02010609060101010101" pitchFamily="2" charset="-122"/>
            </a:endParaRPr>
          </a:p>
        </p:txBody>
      </p:sp>
      <p:sp>
        <p:nvSpPr>
          <p:cNvPr id="41095" name="Text Box 204"/>
          <p:cNvSpPr txBox="1"/>
          <p:nvPr/>
        </p:nvSpPr>
        <p:spPr>
          <a:xfrm>
            <a:off x="755650" y="1196975"/>
            <a:ext cx="2263775" cy="300038"/>
          </a:xfrm>
          <a:prstGeom prst="rect">
            <a:avLst/>
          </a:prstGeom>
          <a:noFill/>
          <a:ln w="9525">
            <a:noFill/>
          </a:ln>
        </p:spPr>
        <p:txBody>
          <a:bodyPr lIns="59911" tIns="29956" rIns="59911" bIns="29956" anchor="t" anchorCtr="0"/>
          <a:p>
            <a:pPr marL="342900" indent="-342900"/>
            <a:r>
              <a:rPr lang="zh-CN" altLang="en-US" sz="1800" b="1" dirty="0">
                <a:solidFill>
                  <a:srgbClr val="5B161B"/>
                </a:solidFill>
                <a:latin typeface="黑体" panose="02010609060101010101" pitchFamily="2" charset="-122"/>
                <a:ea typeface="黑体" panose="02010609060101010101" pitchFamily="2" charset="-122"/>
              </a:rPr>
              <a:t>危险源辨识举例</a:t>
            </a:r>
            <a:endParaRPr lang="zh-CN" altLang="en-US" sz="1800" b="1" dirty="0">
              <a:solidFill>
                <a:srgbClr val="5B161B"/>
              </a:solidFill>
              <a:latin typeface="黑体" panose="02010609060101010101" pitchFamily="2" charset="-122"/>
              <a:ea typeface="黑体" panose="0201060906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Rectangle 6"/>
          <p:cNvSpPr/>
          <p:nvPr/>
        </p:nvSpPr>
        <p:spPr>
          <a:xfrm>
            <a:off x="2447925" y="1919288"/>
            <a:ext cx="4395788" cy="379412"/>
          </a:xfrm>
          <a:prstGeom prst="rect">
            <a:avLst/>
          </a:prstGeom>
          <a:noFill/>
          <a:ln w="9525">
            <a:noFill/>
          </a:ln>
        </p:spPr>
        <p:txBody>
          <a:bodyPr wrap="none" lIns="58968" tIns="30663" rIns="58968" bIns="30663" anchor="t" anchorCtr="1">
            <a:spAutoFit/>
          </a:bodyPr>
          <a:p>
            <a:pPr algn="ctr" fontAlgn="t">
              <a:spcBef>
                <a:spcPct val="0"/>
              </a:spcBef>
            </a:pPr>
            <a:r>
              <a:rPr lang="zh-CN" altLang="en-US" sz="2100" b="1" u="sng" dirty="0">
                <a:solidFill>
                  <a:srgbClr val="FF3300"/>
                </a:solidFill>
                <a:latin typeface="Times New Roman" panose="02020603050405020304" pitchFamily="18" charset="0"/>
                <a:ea typeface="黑体" panose="02010609060101010101" pitchFamily="2" charset="-122"/>
              </a:rPr>
              <a:t>榨油厂</a:t>
            </a:r>
            <a:r>
              <a:rPr lang="zh-CN" altLang="en-US" sz="2100" b="1" dirty="0">
                <a:latin typeface="Times New Roman" panose="02020603050405020304" pitchFamily="18" charset="0"/>
                <a:ea typeface="黑体" panose="02010609060101010101" pitchFamily="2" charset="-122"/>
              </a:rPr>
              <a:t>危险源辨识、风险评价工作表</a:t>
            </a:r>
            <a:endParaRPr lang="zh-CN" altLang="en-US" sz="2100" b="1" dirty="0">
              <a:latin typeface="Times New Roman" panose="02020603050405020304" pitchFamily="18" charset="0"/>
              <a:ea typeface="黑体" panose="02010609060101010101" pitchFamily="2" charset="-122"/>
            </a:endParaRPr>
          </a:p>
        </p:txBody>
      </p:sp>
      <p:graphicFrame>
        <p:nvGraphicFramePr>
          <p:cNvPr id="288966" name="Group 198"/>
          <p:cNvGraphicFramePr>
            <a:graphicFrameLocks noGrp="1"/>
          </p:cNvGraphicFramePr>
          <p:nvPr/>
        </p:nvGraphicFramePr>
        <p:xfrm>
          <a:off x="468313" y="1700213"/>
          <a:ext cx="8304213" cy="4779963"/>
        </p:xfrm>
        <a:graphic>
          <a:graphicData uri="http://schemas.openxmlformats.org/drawingml/2006/table">
            <a:tbl>
              <a:tblPr/>
              <a:tblGrid>
                <a:gridCol w="581025"/>
                <a:gridCol w="660400"/>
                <a:gridCol w="660400"/>
                <a:gridCol w="1038225"/>
                <a:gridCol w="976312"/>
                <a:gridCol w="488950"/>
                <a:gridCol w="514350"/>
                <a:gridCol w="484188"/>
                <a:gridCol w="352425"/>
                <a:gridCol w="815975"/>
                <a:gridCol w="1023937"/>
                <a:gridCol w="708025"/>
              </a:tblGrid>
              <a:tr h="431800">
                <a:tc gridSpan="12">
                  <a:txBody>
                    <a:bodyPr/>
                    <a:lstStyle/>
                    <a:p>
                      <a:pPr marL="523875" marR="0" lvl="0" indent="-523875" algn="ctr" defTabSz="1395095" rtl="0" eaLnBrk="1" fontAlgn="ctr" latinLnBrk="0" hangingPunct="1">
                        <a:lnSpc>
                          <a:spcPct val="100000"/>
                        </a:lnSpc>
                        <a:spcBef>
                          <a:spcPct val="0"/>
                        </a:spcBef>
                        <a:spcAft>
                          <a:spcPct val="0"/>
                        </a:spcAft>
                        <a:buClrTx/>
                        <a:buSzTx/>
                        <a:buFontTx/>
                        <a:buNone/>
                      </a:pPr>
                      <a:endParaRPr kumimoji="0" lang="zh-CN" altLang="zh-CN"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anchor="ctr" horzOverflow="overflow">
                    <a:lnL>
                      <a:noFill/>
                    </a:lnL>
                    <a:lnR>
                      <a:noFill/>
                    </a:lnR>
                    <a:lnT>
                      <a:noFill/>
                    </a:lnT>
                    <a:lnB>
                      <a:noFill/>
                    </a:lnB>
                    <a:lnTlToBr>
                      <a:noFill/>
                    </a:lnTlToBr>
                    <a:lnBlToTr>
                      <a:noFill/>
                    </a:lnBlToTr>
                    <a:noFill/>
                  </a:tcPr>
                </a:tc>
                <a:tc hMerge="1">
                  <a:tcPr/>
                </a:tc>
                <a:tc hMerge="1">
                  <a:tcPr/>
                </a:tc>
                <a:tc hMerge="1">
                  <a:tcPr/>
                </a:tc>
                <a:tc hMerge="1">
                  <a:tcPr/>
                </a:tc>
                <a:tc hMerge="1">
                  <a:tcPr/>
                </a:tc>
                <a:tc hMerge="1">
                  <a:tcPr/>
                </a:tc>
                <a:tc hMerge="1">
                  <a:tcPr/>
                </a:tc>
                <a:tc hMerge="1">
                  <a:tcPr/>
                </a:tc>
                <a:tc hMerge="1">
                  <a:tcPr/>
                </a:tc>
                <a:tc hMerge="1">
                  <a:tcPr/>
                </a:tc>
                <a:tc hMerge="1">
                  <a:tcPr/>
                </a:tc>
              </a:tr>
              <a:tr h="431800">
                <a:tc gridSpan="12">
                  <a:txBody>
                    <a:bodyPr/>
                    <a:lstStyle/>
                    <a:p>
                      <a:pPr marL="523875" marR="0" lvl="0" indent="-523875" algn="l" defTabSz="1395095"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a:t>
                      </a:r>
                      <a:r>
                        <a:rPr kumimoji="0" lang="en-US" altLang="zh-CN" sz="9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 </a:t>
                      </a:r>
                      <a:r>
                        <a:rPr kumimoji="0" lang="zh-CN" altLang="en-US" sz="9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观察 </a:t>
                      </a:r>
                      <a:r>
                        <a:rPr kumimoji="0" lang="zh-CN" altLang="en-US" sz="900" b="0"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              □ </a:t>
                      </a:r>
                      <a:r>
                        <a:rPr kumimoji="0" lang="zh-CN" altLang="en-US" sz="9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访谈</a:t>
                      </a:r>
                      <a:r>
                        <a:rPr kumimoji="0" lang="zh-CN" altLang="en-US" sz="900" b="0"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               □</a:t>
                      </a:r>
                      <a:r>
                        <a:rPr kumimoji="0" lang="zh-CN" altLang="en-US" sz="9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 个别交流 </a:t>
                      </a:r>
                      <a:r>
                        <a:rPr kumimoji="0" lang="zh-CN" altLang="en-US" sz="900" b="0"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                □ </a:t>
                      </a:r>
                      <a:r>
                        <a:rPr kumimoji="0" lang="zh-CN" altLang="en-US" sz="9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查阅记录</a:t>
                      </a:r>
                      <a:r>
                        <a:rPr kumimoji="0" lang="zh-CN" altLang="en-US" sz="900" b="0"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                 □ </a:t>
                      </a:r>
                      <a:r>
                        <a:rPr kumimoji="0" lang="zh-CN" altLang="en-US" sz="9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现场检测</a:t>
                      </a:r>
                      <a:endParaRPr kumimoji="0" lang="zh-CN" altLang="en-US" sz="900" b="0" i="0" u="none" strike="noStrike" cap="none" normalizeH="0" baseline="0" smtClean="0">
                        <a:ln>
                          <a:noFill/>
                        </a:ln>
                        <a:solidFill>
                          <a:schemeClr val="accent2"/>
                        </a:solidFill>
                        <a:effectLst/>
                        <a:latin typeface="Arial" panose="020B0604020202020204" pitchFamily="34" charset="0"/>
                        <a:ea typeface="宋体" panose="02010600030101010101" pitchFamily="2" charset="-122"/>
                      </a:endParaRPr>
                    </a:p>
                  </a:txBody>
                  <a:tcPr marL="58968" marR="58968" marT="30663" marB="30663" anchor="ctr" horzOverflow="overflow">
                    <a:lnL>
                      <a:noFill/>
                    </a:lnL>
                    <a:lnR>
                      <a:noFill/>
                    </a:lnR>
                    <a:lnT>
                      <a:noFill/>
                    </a:lnT>
                    <a:lnB>
                      <a:noFill/>
                    </a:lnB>
                    <a:lnTlToBr>
                      <a:noFill/>
                    </a:lnTlToBr>
                    <a:lnBlToTr>
                      <a:noFill/>
                    </a:lnBlToTr>
                    <a:noFill/>
                  </a:tcPr>
                </a:tc>
                <a:tc hMerge="1">
                  <a:tcPr/>
                </a:tc>
                <a:tc hMerge="1">
                  <a:tcPr/>
                </a:tc>
                <a:tc hMerge="1">
                  <a:tcPr/>
                </a:tc>
                <a:tc hMerge="1">
                  <a:tcPr/>
                </a:tc>
                <a:tc hMerge="1">
                  <a:tcPr/>
                </a:tc>
                <a:tc hMerge="1">
                  <a:tcPr/>
                </a:tc>
                <a:tc hMerge="1">
                  <a:tcPr/>
                </a:tc>
                <a:tc hMerge="1">
                  <a:tcPr/>
                </a:tc>
                <a:tc hMerge="1">
                  <a:tcPr/>
                </a:tc>
                <a:tc hMerge="1">
                  <a:tcPr/>
                </a:tc>
                <a:tc hMerge="1">
                  <a:tcPr/>
                </a:tc>
              </a:tr>
              <a:tr h="117475">
                <a:tc gridSpan="12">
                  <a:txBody>
                    <a:bodyPr/>
                    <a:lstStyle/>
                    <a:p>
                      <a:pPr marL="523875" marR="0" lvl="0" indent="-523875" algn="l"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ER209.14-01</a:t>
                      </a:r>
                      <a:r>
                        <a:rPr kumimoji="0" lang="zh-CN" altLang="en-US" sz="9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被评价单位（部门）：榨油厂                                                          岗位： 操作工                       </a:t>
                      </a:r>
                      <a:endParaRPr kumimoji="0" lang="zh-CN" altLang="en-US" sz="900" b="0" i="0" u="none" strike="noStrike" cap="none" normalizeH="0" baseline="0" smtClean="0">
                        <a:ln>
                          <a:noFill/>
                        </a:ln>
                        <a:solidFill>
                          <a:schemeClr val="accent2"/>
                        </a:solidFill>
                        <a:effectLst/>
                        <a:latin typeface="Arial" panose="020B0604020202020204" pitchFamily="34" charset="0"/>
                        <a:ea typeface="宋体" panose="02010600030101010101" pitchFamily="2" charset="-122"/>
                      </a:endParaRPr>
                    </a:p>
                  </a:txBody>
                  <a:tcPr marL="58968" marR="58968" marT="30663" marB="30663"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c hMerge="1">
                  <a:tcPr/>
                </a:tc>
                <a:tc hMerge="1">
                  <a:tcPr/>
                </a:tc>
                <a:tc hMerge="1">
                  <a:tcPr/>
                </a:tc>
                <a:tc hMerge="1">
                  <a:tcPr/>
                </a:tc>
                <a:tc hMerge="1">
                  <a:tcPr/>
                </a:tc>
                <a:tc hMerge="1">
                  <a:tcPr/>
                </a:tc>
              </a:tr>
              <a:tr h="211138">
                <a:tc rowSpan="2">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序号</a:t>
                      </a:r>
                      <a:endParaRPr kumimoji="0" lang="zh-CN" altLang="en-US" sz="900" b="0"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作业步骤</a:t>
                      </a:r>
                      <a:endParaRPr kumimoji="0" lang="zh-CN" altLang="en-US" sz="900" b="0"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作业活动</a:t>
                      </a:r>
                      <a:endParaRPr kumimoji="0" lang="zh-CN" altLang="en-US" sz="900" b="0"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危险源</a:t>
                      </a:r>
                      <a:endParaRPr kumimoji="0" lang="zh-CN" altLang="en-US" sz="900" b="0"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潜在事故后果</a:t>
                      </a:r>
                      <a:endParaRPr kumimoji="0" lang="zh-CN" altLang="en-US" sz="900" b="0"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LEC</a:t>
                      </a:r>
                      <a:r>
                        <a:rPr kumimoji="0" lang="zh-CN" altLang="en-US"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评价法</a:t>
                      </a:r>
                      <a:endParaRPr kumimoji="0" lang="zh-CN" altLang="en-US" sz="900" b="0"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rowSpan="2">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风险等级</a:t>
                      </a:r>
                      <a:endParaRPr kumimoji="0" lang="zh-CN" altLang="en-US" sz="900" b="0"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现有控制措施是否有效</a:t>
                      </a:r>
                      <a:endParaRPr kumimoji="0" lang="zh-CN" altLang="en-US" sz="900" b="0"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改进建议</a:t>
                      </a:r>
                      <a:endParaRPr kumimoji="0" lang="zh-CN" altLang="en-US" sz="900" b="0"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vMerge="1">
                  <a:tcPr/>
                </a:tc>
                <a:tc vMerge="1">
                  <a:tcPr/>
                </a:tc>
                <a:tc vMerge="1">
                  <a:tcPr/>
                </a:tc>
                <a:tc vMerge="1">
                  <a:tcPr/>
                </a:tc>
                <a:tc vMerge="1">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L</a:t>
                      </a:r>
                      <a:endParaRPr kumimoji="0" lang="en-US" altLang="zh-CN" sz="900" b="0"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E</a:t>
                      </a:r>
                      <a:endParaRPr kumimoji="0" lang="en-US" altLang="zh-CN" sz="900" b="0"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C</a:t>
                      </a:r>
                      <a:endParaRPr kumimoji="0" lang="en-US" altLang="zh-CN" sz="900" b="0"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D</a:t>
                      </a:r>
                      <a:endParaRPr kumimoji="0" lang="en-US" altLang="zh-CN" sz="900" b="0"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vMerge="1">
                  <a:tcPr/>
                </a:tc>
                <a:tc vMerge="1">
                  <a:tcPr/>
                </a:tc>
              </a:tr>
              <a:tr h="385763">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600" b="1" i="0" u="none" strike="noStrike" cap="none" normalizeH="0" baseline="0" smtClean="0">
                          <a:ln>
                            <a:noFill/>
                          </a:ln>
                          <a:solidFill>
                            <a:schemeClr val="tx2"/>
                          </a:solidFill>
                          <a:effectLst/>
                          <a:latin typeface="宋体" panose="02010600030101010101" pitchFamily="2" charset="-122"/>
                          <a:ea typeface="宋体" panose="02010600030101010101" pitchFamily="2" charset="-122"/>
                        </a:rPr>
                        <a:t>1</a:t>
                      </a:r>
                      <a:endParaRPr kumimoji="0" lang="en-US" altLang="zh-CN" sz="1400" b="1" i="0" u="none" strike="noStrike" cap="none" normalizeH="0" baseline="0" smtClean="0">
                        <a:ln>
                          <a:noFill/>
                        </a:ln>
                        <a:solidFill>
                          <a:schemeClr val="tx2"/>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1000" b="1" i="0" u="none" strike="noStrike" cap="none" normalizeH="0" baseline="0" smtClean="0">
                          <a:ln>
                            <a:noFill/>
                          </a:ln>
                          <a:solidFill>
                            <a:schemeClr val="tx2"/>
                          </a:solidFill>
                          <a:effectLst/>
                          <a:latin typeface="楷体_GB2312" pitchFamily="49" charset="-122"/>
                          <a:ea typeface="楷体_GB2312" pitchFamily="49" charset="-122"/>
                        </a:rPr>
                        <a:t>浸出消溶</a:t>
                      </a:r>
                      <a:endParaRPr kumimoji="0" lang="zh-CN" altLang="en-US" sz="10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1000" b="1" i="0" u="none" strike="noStrike" cap="none" normalizeH="0" baseline="0" smtClean="0">
                          <a:ln>
                            <a:noFill/>
                          </a:ln>
                          <a:solidFill>
                            <a:schemeClr val="tx2"/>
                          </a:solidFill>
                          <a:effectLst/>
                          <a:latin typeface="楷体_GB2312" pitchFamily="49" charset="-122"/>
                          <a:ea typeface="楷体_GB2312" pitchFamily="49" charset="-122"/>
                        </a:rPr>
                        <a:t>浸出消溶</a:t>
                      </a:r>
                      <a:endParaRPr kumimoji="0" lang="zh-CN" altLang="en-US" sz="10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rPr>
                        <a:t>浸出器集油斗未排空</a:t>
                      </a:r>
                      <a:endPar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rPr>
                        <a:t>火灾、爆炸、中毒</a:t>
                      </a:r>
                      <a:endPar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0.2</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2</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40</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16</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可容许</a:t>
                      </a:r>
                      <a:endParaRPr kumimoji="0" lang="zh-CN" altLang="en-US"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有效</a:t>
                      </a:r>
                      <a:endParaRPr kumimoji="0" lang="zh-CN" altLang="en-US"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600" b="1" i="0" u="none" strike="noStrike" cap="none" normalizeH="0" baseline="0" smtClean="0">
                          <a:ln>
                            <a:noFill/>
                          </a:ln>
                          <a:solidFill>
                            <a:schemeClr val="tx2"/>
                          </a:solidFill>
                          <a:effectLst/>
                          <a:latin typeface="宋体" panose="02010600030101010101" pitchFamily="2" charset="-122"/>
                          <a:ea typeface="宋体" panose="02010600030101010101" pitchFamily="2" charset="-122"/>
                        </a:rPr>
                        <a:t>2</a:t>
                      </a:r>
                      <a:endParaRPr kumimoji="0" lang="en-US" altLang="zh-CN" sz="1400" b="1" i="0" u="none" strike="noStrike" cap="none" normalizeH="0" baseline="0" smtClean="0">
                        <a:ln>
                          <a:noFill/>
                        </a:ln>
                        <a:solidFill>
                          <a:schemeClr val="tx2"/>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600" b="1" i="0" u="none" strike="noStrike" cap="none" normalizeH="0" baseline="0" smtClean="0">
                          <a:ln>
                            <a:noFill/>
                          </a:ln>
                          <a:solidFill>
                            <a:schemeClr val="tx2"/>
                          </a:solidFill>
                          <a:effectLst/>
                          <a:latin typeface="楷体_GB2312" pitchFamily="49" charset="-122"/>
                          <a:ea typeface="楷体_GB2312" pitchFamily="49" charset="-122"/>
                        </a:rPr>
                        <a:t>　</a:t>
                      </a:r>
                      <a:endParaRPr kumimoji="0" lang="zh-CN" altLang="en-US" sz="14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600" b="1" i="0" u="none" strike="noStrike" cap="none" normalizeH="0" baseline="0" smtClean="0">
                          <a:ln>
                            <a:noFill/>
                          </a:ln>
                          <a:solidFill>
                            <a:schemeClr val="tx2"/>
                          </a:solidFill>
                          <a:effectLst/>
                          <a:latin typeface="楷体_GB2312" pitchFamily="49" charset="-122"/>
                          <a:ea typeface="楷体_GB2312" pitchFamily="49" charset="-122"/>
                        </a:rPr>
                        <a:t>　</a:t>
                      </a:r>
                      <a:endParaRPr kumimoji="0" lang="zh-CN" altLang="en-US" sz="14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1395095" rtl="0" eaLnBrk="1" fontAlgn="ctr" latinLnBrk="0" hangingPunct="1">
                        <a:lnSpc>
                          <a:spcPct val="100000"/>
                        </a:lnSpc>
                        <a:spcBef>
                          <a:spcPct val="0"/>
                        </a:spcBef>
                        <a:spcAft>
                          <a:spcPct val="0"/>
                        </a:spcAft>
                        <a:buClrTx/>
                        <a:buSzTx/>
                        <a:buFontTx/>
                        <a:buNone/>
                      </a:pPr>
                      <a:r>
                        <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rPr>
                        <a:t>浸出车间的油和溶剂管道未排空</a:t>
                      </a:r>
                      <a:endPar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rPr>
                        <a:t>火灾、爆炸</a:t>
                      </a:r>
                      <a:endPar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0.2</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2</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40</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16</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可容许</a:t>
                      </a:r>
                      <a:endParaRPr kumimoji="0" lang="zh-CN" altLang="en-US"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有效</a:t>
                      </a:r>
                      <a:endParaRPr kumimoji="0" lang="zh-CN" altLang="en-US"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1463">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600" b="1" i="0" u="none" strike="noStrike" cap="none" normalizeH="0" baseline="0" smtClean="0">
                          <a:ln>
                            <a:noFill/>
                          </a:ln>
                          <a:solidFill>
                            <a:schemeClr val="tx2"/>
                          </a:solidFill>
                          <a:effectLst/>
                          <a:latin typeface="宋体" panose="02010600030101010101" pitchFamily="2" charset="-122"/>
                          <a:ea typeface="宋体" panose="02010600030101010101" pitchFamily="2" charset="-122"/>
                        </a:rPr>
                        <a:t>3</a:t>
                      </a:r>
                      <a:endParaRPr kumimoji="0" lang="en-US" altLang="zh-CN" sz="1400" b="1" i="0" u="none" strike="noStrike" cap="none" normalizeH="0" baseline="0" smtClean="0">
                        <a:ln>
                          <a:noFill/>
                        </a:ln>
                        <a:solidFill>
                          <a:schemeClr val="tx2"/>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600" b="1" i="0" u="none" strike="noStrike" cap="none" normalizeH="0" baseline="0" smtClean="0">
                          <a:ln>
                            <a:noFill/>
                          </a:ln>
                          <a:solidFill>
                            <a:schemeClr val="tx2"/>
                          </a:solidFill>
                          <a:effectLst/>
                          <a:latin typeface="楷体_GB2312" pitchFamily="49" charset="-122"/>
                          <a:ea typeface="楷体_GB2312" pitchFamily="49" charset="-122"/>
                        </a:rPr>
                        <a:t>　</a:t>
                      </a:r>
                      <a:endParaRPr kumimoji="0" lang="zh-CN" altLang="en-US" sz="14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600" b="1" i="0" u="none" strike="noStrike" cap="none" normalizeH="0" baseline="0" smtClean="0">
                          <a:ln>
                            <a:noFill/>
                          </a:ln>
                          <a:solidFill>
                            <a:schemeClr val="tx2"/>
                          </a:solidFill>
                          <a:effectLst/>
                          <a:latin typeface="楷体_GB2312" pitchFamily="49" charset="-122"/>
                          <a:ea typeface="楷体_GB2312" pitchFamily="49" charset="-122"/>
                        </a:rPr>
                        <a:t>　</a:t>
                      </a:r>
                      <a:endParaRPr kumimoji="0" lang="zh-CN" altLang="en-US" sz="14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rPr>
                        <a:t>浸出车间泵空转</a:t>
                      </a:r>
                      <a:endPar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1395095" rtl="0" eaLnBrk="1" fontAlgn="ctr" latinLnBrk="0" hangingPunct="1">
                        <a:lnSpc>
                          <a:spcPct val="100000"/>
                        </a:lnSpc>
                        <a:spcBef>
                          <a:spcPct val="0"/>
                        </a:spcBef>
                        <a:spcAft>
                          <a:spcPct val="0"/>
                        </a:spcAft>
                        <a:buClrTx/>
                        <a:buSzTx/>
                        <a:buFontTx/>
                        <a:buNone/>
                      </a:pPr>
                      <a:r>
                        <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rPr>
                        <a:t>火灾、爆炸、设备损坏</a:t>
                      </a:r>
                      <a:endPar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0.2</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2</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40</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16</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可容许</a:t>
                      </a:r>
                      <a:endParaRPr kumimoji="0" lang="zh-CN" altLang="en-US"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有效</a:t>
                      </a:r>
                      <a:endParaRPr kumimoji="0" lang="zh-CN" altLang="en-US"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538">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600" b="1" i="0" u="none" strike="noStrike" cap="none" normalizeH="0" baseline="0" smtClean="0">
                          <a:ln>
                            <a:noFill/>
                          </a:ln>
                          <a:solidFill>
                            <a:schemeClr val="tx2"/>
                          </a:solidFill>
                          <a:effectLst/>
                          <a:latin typeface="宋体" panose="02010600030101010101" pitchFamily="2" charset="-122"/>
                          <a:ea typeface="宋体" panose="02010600030101010101" pitchFamily="2" charset="-122"/>
                        </a:rPr>
                        <a:t>4</a:t>
                      </a:r>
                      <a:endParaRPr kumimoji="0" lang="en-US" altLang="zh-CN" sz="1400" b="1" i="0" u="none" strike="noStrike" cap="none" normalizeH="0" baseline="0" smtClean="0">
                        <a:ln>
                          <a:noFill/>
                        </a:ln>
                        <a:solidFill>
                          <a:schemeClr val="tx2"/>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600" b="1" i="0" u="none" strike="noStrike" cap="none" normalizeH="0" baseline="0" smtClean="0">
                          <a:ln>
                            <a:noFill/>
                          </a:ln>
                          <a:solidFill>
                            <a:schemeClr val="tx2"/>
                          </a:solidFill>
                          <a:effectLst/>
                          <a:latin typeface="楷体_GB2312" pitchFamily="49" charset="-122"/>
                          <a:ea typeface="楷体_GB2312" pitchFamily="49" charset="-122"/>
                        </a:rPr>
                        <a:t>　</a:t>
                      </a:r>
                      <a:endParaRPr kumimoji="0" lang="zh-CN" altLang="en-US" sz="14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600" b="1" i="0" u="none" strike="noStrike" cap="none" normalizeH="0" baseline="0" smtClean="0">
                          <a:ln>
                            <a:noFill/>
                          </a:ln>
                          <a:solidFill>
                            <a:schemeClr val="tx2"/>
                          </a:solidFill>
                          <a:effectLst/>
                          <a:latin typeface="楷体_GB2312" pitchFamily="49" charset="-122"/>
                          <a:ea typeface="楷体_GB2312" pitchFamily="49" charset="-122"/>
                        </a:rPr>
                        <a:t>　</a:t>
                      </a:r>
                      <a:endParaRPr kumimoji="0" lang="zh-CN" altLang="en-US" sz="14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rPr>
                        <a:t>浸出器物料未排空</a:t>
                      </a:r>
                      <a:endPar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rPr>
                        <a:t>火灾、爆炸</a:t>
                      </a:r>
                      <a:endPar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0.2</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2</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40</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16</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可容许</a:t>
                      </a:r>
                      <a:endParaRPr kumimoji="0" lang="zh-CN" altLang="en-US"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有效</a:t>
                      </a:r>
                      <a:endParaRPr kumimoji="0" lang="zh-CN" altLang="en-US"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4950">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600" b="1" i="0" u="none" strike="noStrike" cap="none" normalizeH="0" baseline="0" smtClean="0">
                          <a:ln>
                            <a:noFill/>
                          </a:ln>
                          <a:solidFill>
                            <a:schemeClr val="tx2"/>
                          </a:solidFill>
                          <a:effectLst/>
                          <a:latin typeface="宋体" panose="02010600030101010101" pitchFamily="2" charset="-122"/>
                          <a:ea typeface="宋体" panose="02010600030101010101" pitchFamily="2" charset="-122"/>
                        </a:rPr>
                        <a:t>5</a:t>
                      </a:r>
                      <a:endParaRPr kumimoji="0" lang="en-US" altLang="zh-CN" sz="1400" b="1" i="0" u="none" strike="noStrike" cap="none" normalizeH="0" baseline="0" smtClean="0">
                        <a:ln>
                          <a:noFill/>
                        </a:ln>
                        <a:solidFill>
                          <a:schemeClr val="tx2"/>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600" b="1" i="0" u="none" strike="noStrike" cap="none" normalizeH="0" baseline="0" smtClean="0">
                          <a:ln>
                            <a:noFill/>
                          </a:ln>
                          <a:solidFill>
                            <a:schemeClr val="tx2"/>
                          </a:solidFill>
                          <a:effectLst/>
                          <a:latin typeface="楷体_GB2312" pitchFamily="49" charset="-122"/>
                          <a:ea typeface="楷体_GB2312" pitchFamily="49" charset="-122"/>
                        </a:rPr>
                        <a:t>　</a:t>
                      </a:r>
                      <a:endParaRPr kumimoji="0" lang="zh-CN" altLang="en-US" sz="14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600" b="1" i="0" u="none" strike="noStrike" cap="none" normalizeH="0" baseline="0" smtClean="0">
                          <a:ln>
                            <a:noFill/>
                          </a:ln>
                          <a:solidFill>
                            <a:schemeClr val="tx2"/>
                          </a:solidFill>
                          <a:effectLst/>
                          <a:latin typeface="楷体_GB2312" pitchFamily="49" charset="-122"/>
                          <a:ea typeface="楷体_GB2312" pitchFamily="49" charset="-122"/>
                        </a:rPr>
                        <a:t>　</a:t>
                      </a:r>
                      <a:endParaRPr kumimoji="0" lang="zh-CN" altLang="en-US" sz="14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rPr>
                        <a:t>电机无接地线保护</a:t>
                      </a:r>
                      <a:endPar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rPr>
                        <a:t>触电、火灾、爆炸</a:t>
                      </a:r>
                      <a:endPar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3</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6</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3</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54</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中等</a:t>
                      </a:r>
                      <a:endParaRPr kumimoji="0" lang="zh-CN" altLang="en-US"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有效</a:t>
                      </a:r>
                      <a:endParaRPr kumimoji="0" lang="zh-CN" altLang="en-US"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600" b="1" i="0" u="none" strike="noStrike" cap="none" normalizeH="0" baseline="0" smtClean="0">
                          <a:ln>
                            <a:noFill/>
                          </a:ln>
                          <a:solidFill>
                            <a:schemeClr val="tx2"/>
                          </a:solidFill>
                          <a:effectLst/>
                          <a:latin typeface="宋体" panose="02010600030101010101" pitchFamily="2" charset="-122"/>
                          <a:ea typeface="宋体" panose="02010600030101010101" pitchFamily="2" charset="-122"/>
                        </a:rPr>
                        <a:t>6</a:t>
                      </a:r>
                      <a:endParaRPr kumimoji="0" lang="en-US" altLang="zh-CN" sz="1400" b="1" i="0" u="none" strike="noStrike" cap="none" normalizeH="0" baseline="0" smtClean="0">
                        <a:ln>
                          <a:noFill/>
                        </a:ln>
                        <a:solidFill>
                          <a:schemeClr val="tx2"/>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600" b="1" i="0" u="none" strike="noStrike" cap="none" normalizeH="0" baseline="0" smtClean="0">
                          <a:ln>
                            <a:noFill/>
                          </a:ln>
                          <a:solidFill>
                            <a:schemeClr val="tx2"/>
                          </a:solidFill>
                          <a:effectLst/>
                          <a:latin typeface="楷体_GB2312" pitchFamily="49" charset="-122"/>
                          <a:ea typeface="楷体_GB2312" pitchFamily="49" charset="-122"/>
                        </a:rPr>
                        <a:t>　</a:t>
                      </a:r>
                      <a:endParaRPr kumimoji="0" lang="zh-CN" altLang="en-US" sz="14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600" b="1" i="0" u="none" strike="noStrike" cap="none" normalizeH="0" baseline="0" smtClean="0">
                          <a:ln>
                            <a:noFill/>
                          </a:ln>
                          <a:solidFill>
                            <a:schemeClr val="tx2"/>
                          </a:solidFill>
                          <a:effectLst/>
                          <a:latin typeface="楷体_GB2312" pitchFamily="49" charset="-122"/>
                          <a:ea typeface="楷体_GB2312" pitchFamily="49" charset="-122"/>
                        </a:rPr>
                        <a:t>　</a:t>
                      </a:r>
                      <a:endParaRPr kumimoji="0" lang="zh-CN" altLang="en-US" sz="14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1395095" rtl="0" eaLnBrk="1" fontAlgn="ctr" latinLnBrk="0" hangingPunct="1">
                        <a:lnSpc>
                          <a:spcPct val="100000"/>
                        </a:lnSpc>
                        <a:spcBef>
                          <a:spcPct val="0"/>
                        </a:spcBef>
                        <a:spcAft>
                          <a:spcPct val="0"/>
                        </a:spcAft>
                        <a:buClrTx/>
                        <a:buSzTx/>
                        <a:buFontTx/>
                        <a:buNone/>
                      </a:pPr>
                      <a:r>
                        <a:rPr kumimoji="0" lang="en-US" altLang="zh-CN" sz="800" b="1" i="0" u="none" strike="noStrike" cap="none" normalizeH="0" baseline="0" smtClean="0">
                          <a:ln>
                            <a:noFill/>
                          </a:ln>
                          <a:solidFill>
                            <a:schemeClr val="tx2"/>
                          </a:solidFill>
                          <a:effectLst/>
                          <a:latin typeface="楷体_GB2312" pitchFamily="49" charset="-122"/>
                          <a:ea typeface="楷体_GB2312" pitchFamily="49" charset="-122"/>
                        </a:rPr>
                        <a:t>DTDC</a:t>
                      </a:r>
                      <a:r>
                        <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rPr>
                        <a:t>排空物料的各层蒸汽未关</a:t>
                      </a:r>
                      <a:endPar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rPr>
                        <a:t>火灾、爆炸</a:t>
                      </a:r>
                      <a:endPar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0.2</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2</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40</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16</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可容许</a:t>
                      </a:r>
                      <a:endParaRPr kumimoji="0" lang="zh-CN" altLang="en-US"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有效</a:t>
                      </a:r>
                      <a:endParaRPr kumimoji="0" lang="zh-CN" altLang="en-US"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600" b="1" i="0" u="none" strike="noStrike" cap="none" normalizeH="0" baseline="0" smtClean="0">
                          <a:ln>
                            <a:noFill/>
                          </a:ln>
                          <a:solidFill>
                            <a:schemeClr val="tx2"/>
                          </a:solidFill>
                          <a:effectLst/>
                          <a:latin typeface="宋体" panose="02010600030101010101" pitchFamily="2" charset="-122"/>
                          <a:ea typeface="宋体" panose="02010600030101010101" pitchFamily="2" charset="-122"/>
                        </a:rPr>
                        <a:t>7</a:t>
                      </a:r>
                      <a:endParaRPr kumimoji="0" lang="en-US" altLang="zh-CN" sz="1400" b="1" i="0" u="none" strike="noStrike" cap="none" normalizeH="0" baseline="0" smtClean="0">
                        <a:ln>
                          <a:noFill/>
                        </a:ln>
                        <a:solidFill>
                          <a:schemeClr val="tx2"/>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600" b="1" i="0" u="none" strike="noStrike" cap="none" normalizeH="0" baseline="0" smtClean="0">
                          <a:ln>
                            <a:noFill/>
                          </a:ln>
                          <a:solidFill>
                            <a:schemeClr val="tx2"/>
                          </a:solidFill>
                          <a:effectLst/>
                          <a:latin typeface="楷体_GB2312" pitchFamily="49" charset="-122"/>
                          <a:ea typeface="楷体_GB2312" pitchFamily="49" charset="-122"/>
                        </a:rPr>
                        <a:t>　</a:t>
                      </a:r>
                      <a:endParaRPr kumimoji="0" lang="zh-CN" altLang="en-US" sz="14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600" b="1" i="0" u="none" strike="noStrike" cap="none" normalizeH="0" baseline="0" smtClean="0">
                          <a:ln>
                            <a:noFill/>
                          </a:ln>
                          <a:solidFill>
                            <a:schemeClr val="tx2"/>
                          </a:solidFill>
                          <a:effectLst/>
                          <a:latin typeface="楷体_GB2312" pitchFamily="49" charset="-122"/>
                          <a:ea typeface="楷体_GB2312" pitchFamily="49" charset="-122"/>
                        </a:rPr>
                        <a:t>　</a:t>
                      </a:r>
                      <a:endParaRPr kumimoji="0" lang="zh-CN" altLang="en-US" sz="14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1395095" rtl="0" eaLnBrk="1" fontAlgn="ctr" latinLnBrk="0" hangingPunct="1">
                        <a:lnSpc>
                          <a:spcPct val="100000"/>
                        </a:lnSpc>
                        <a:spcBef>
                          <a:spcPct val="0"/>
                        </a:spcBef>
                        <a:spcAft>
                          <a:spcPct val="0"/>
                        </a:spcAft>
                        <a:buClrTx/>
                        <a:buSzTx/>
                        <a:buFontTx/>
                        <a:buNone/>
                      </a:pPr>
                      <a:r>
                        <a:rPr kumimoji="0" lang="en-US" altLang="zh-CN" sz="800" b="1" i="0" u="none" strike="noStrike" cap="none" normalizeH="0" baseline="0" smtClean="0">
                          <a:ln>
                            <a:noFill/>
                          </a:ln>
                          <a:solidFill>
                            <a:schemeClr val="tx2"/>
                          </a:solidFill>
                          <a:effectLst/>
                          <a:latin typeface="楷体_GB2312" pitchFamily="49" charset="-122"/>
                          <a:ea typeface="楷体_GB2312" pitchFamily="49" charset="-122"/>
                        </a:rPr>
                        <a:t>DTDC</a:t>
                      </a:r>
                      <a:r>
                        <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rPr>
                        <a:t>排空物料溶剂处理不干净</a:t>
                      </a:r>
                      <a:endPar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rPr>
                        <a:t>火灾、爆炸、中毒</a:t>
                      </a:r>
                      <a:endPar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1</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2</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40</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80</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重大</a:t>
                      </a:r>
                      <a:endParaRPr kumimoji="0" lang="zh-CN" altLang="en-US"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有效</a:t>
                      </a:r>
                      <a:endParaRPr kumimoji="0" lang="zh-CN" altLang="en-US"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600" b="1" i="0" u="none" strike="noStrike" cap="none" normalizeH="0" baseline="0" smtClean="0">
                          <a:ln>
                            <a:noFill/>
                          </a:ln>
                          <a:solidFill>
                            <a:schemeClr val="tx2"/>
                          </a:solidFill>
                          <a:effectLst/>
                          <a:latin typeface="宋体" panose="02010600030101010101" pitchFamily="2" charset="-122"/>
                          <a:ea typeface="宋体" panose="02010600030101010101" pitchFamily="2" charset="-122"/>
                        </a:rPr>
                        <a:t>8</a:t>
                      </a:r>
                      <a:endParaRPr kumimoji="0" lang="en-US" altLang="zh-CN" sz="1400" b="1" i="0" u="none" strike="noStrike" cap="none" normalizeH="0" baseline="0" smtClean="0">
                        <a:ln>
                          <a:noFill/>
                        </a:ln>
                        <a:solidFill>
                          <a:schemeClr val="tx2"/>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600" b="1" i="0" u="none" strike="noStrike" cap="none" normalizeH="0" baseline="0" smtClean="0">
                          <a:ln>
                            <a:noFill/>
                          </a:ln>
                          <a:solidFill>
                            <a:schemeClr val="tx2"/>
                          </a:solidFill>
                          <a:effectLst/>
                          <a:latin typeface="楷体_GB2312" pitchFamily="49" charset="-122"/>
                          <a:ea typeface="楷体_GB2312" pitchFamily="49" charset="-122"/>
                        </a:rPr>
                        <a:t>　</a:t>
                      </a:r>
                      <a:endParaRPr kumimoji="0" lang="zh-CN" altLang="en-US" sz="14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600" b="1" i="0" u="none" strike="noStrike" cap="none" normalizeH="0" baseline="0" smtClean="0">
                          <a:ln>
                            <a:noFill/>
                          </a:ln>
                          <a:solidFill>
                            <a:schemeClr val="tx2"/>
                          </a:solidFill>
                          <a:effectLst/>
                          <a:latin typeface="楷体_GB2312" pitchFamily="49" charset="-122"/>
                          <a:ea typeface="楷体_GB2312" pitchFamily="49" charset="-122"/>
                        </a:rPr>
                        <a:t>　</a:t>
                      </a:r>
                      <a:endParaRPr kumimoji="0" lang="zh-CN" altLang="en-US" sz="14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rPr>
                        <a:t>废水池的水未用蒸汽蒸煮</a:t>
                      </a:r>
                      <a:endPar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rPr>
                        <a:t>火灾</a:t>
                      </a:r>
                      <a:endPar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0.2</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2</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40</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16</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可容许</a:t>
                      </a:r>
                      <a:endParaRPr kumimoji="0" lang="zh-CN" altLang="en-US"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有效</a:t>
                      </a:r>
                      <a:endParaRPr kumimoji="0" lang="zh-CN" altLang="en-US"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600" b="1" i="0" u="none" strike="noStrike" cap="none" normalizeH="0" baseline="0" smtClean="0">
                          <a:ln>
                            <a:noFill/>
                          </a:ln>
                          <a:solidFill>
                            <a:schemeClr val="tx2"/>
                          </a:solidFill>
                          <a:effectLst/>
                          <a:latin typeface="宋体" panose="02010600030101010101" pitchFamily="2" charset="-122"/>
                          <a:ea typeface="宋体" panose="02010600030101010101" pitchFamily="2" charset="-122"/>
                        </a:rPr>
                        <a:t>9</a:t>
                      </a:r>
                      <a:endParaRPr kumimoji="0" lang="en-US" altLang="zh-CN" sz="1400" b="1" i="0" u="none" strike="noStrike" cap="none" normalizeH="0" baseline="0" smtClean="0">
                        <a:ln>
                          <a:noFill/>
                        </a:ln>
                        <a:solidFill>
                          <a:schemeClr val="tx2"/>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600" b="1" i="0" u="none" strike="noStrike" cap="none" normalizeH="0" baseline="0" smtClean="0">
                          <a:ln>
                            <a:noFill/>
                          </a:ln>
                          <a:solidFill>
                            <a:schemeClr val="tx2"/>
                          </a:solidFill>
                          <a:effectLst/>
                          <a:latin typeface="楷体_GB2312" pitchFamily="49" charset="-122"/>
                          <a:ea typeface="楷体_GB2312" pitchFamily="49" charset="-122"/>
                        </a:rPr>
                        <a:t>　</a:t>
                      </a:r>
                      <a:endParaRPr kumimoji="0" lang="zh-CN" altLang="en-US" sz="14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600" b="1" i="0" u="none" strike="noStrike" cap="none" normalizeH="0" baseline="0" smtClean="0">
                          <a:ln>
                            <a:noFill/>
                          </a:ln>
                          <a:solidFill>
                            <a:schemeClr val="tx2"/>
                          </a:solidFill>
                          <a:effectLst/>
                          <a:latin typeface="楷体_GB2312" pitchFamily="49" charset="-122"/>
                          <a:ea typeface="楷体_GB2312" pitchFamily="49" charset="-122"/>
                        </a:rPr>
                        <a:t>　</a:t>
                      </a:r>
                      <a:endParaRPr kumimoji="0" lang="zh-CN" altLang="en-US" sz="14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1395095" rtl="0" eaLnBrk="1" fontAlgn="ctr" latinLnBrk="0" hangingPunct="1">
                        <a:lnSpc>
                          <a:spcPct val="100000"/>
                        </a:lnSpc>
                        <a:spcBef>
                          <a:spcPct val="0"/>
                        </a:spcBef>
                        <a:spcAft>
                          <a:spcPct val="0"/>
                        </a:spcAft>
                        <a:buClrTx/>
                        <a:buSzTx/>
                        <a:buFontTx/>
                        <a:buNone/>
                      </a:pPr>
                      <a:r>
                        <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rPr>
                        <a:t>地下溶剂罐和坏油罐与车间管线未断开加盲板</a:t>
                      </a:r>
                      <a:endPar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rPr>
                        <a:t>火灾、爆炸</a:t>
                      </a:r>
                      <a:endPar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0.2</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2</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40</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16</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可容许</a:t>
                      </a:r>
                      <a:endParaRPr kumimoji="0" lang="zh-CN" altLang="en-US"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有效</a:t>
                      </a:r>
                      <a:endParaRPr kumimoji="0" lang="zh-CN" altLang="en-US"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600" b="1" i="0" u="none" strike="noStrike" cap="none" normalizeH="0" baseline="0" smtClean="0">
                          <a:ln>
                            <a:noFill/>
                          </a:ln>
                          <a:solidFill>
                            <a:schemeClr val="tx2"/>
                          </a:solidFill>
                          <a:effectLst/>
                          <a:latin typeface="宋体" panose="02010600030101010101" pitchFamily="2" charset="-122"/>
                          <a:ea typeface="宋体" panose="02010600030101010101" pitchFamily="2" charset="-122"/>
                        </a:rPr>
                        <a:t>10</a:t>
                      </a:r>
                      <a:endParaRPr kumimoji="0" lang="en-US" altLang="zh-CN" sz="1400" b="1" i="0" u="none" strike="noStrike" cap="none" normalizeH="0" baseline="0" smtClean="0">
                        <a:ln>
                          <a:noFill/>
                        </a:ln>
                        <a:solidFill>
                          <a:schemeClr val="tx2"/>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600" b="1" i="0" u="none" strike="noStrike" cap="none" normalizeH="0" baseline="0" smtClean="0">
                          <a:ln>
                            <a:noFill/>
                          </a:ln>
                          <a:solidFill>
                            <a:schemeClr val="tx2"/>
                          </a:solidFill>
                          <a:effectLst/>
                          <a:latin typeface="楷体_GB2312" pitchFamily="49" charset="-122"/>
                          <a:ea typeface="楷体_GB2312" pitchFamily="49" charset="-122"/>
                        </a:rPr>
                        <a:t>　</a:t>
                      </a:r>
                      <a:endParaRPr kumimoji="0" lang="zh-CN" altLang="en-US" sz="14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600" b="1" i="0" u="none" strike="noStrike" cap="none" normalizeH="0" baseline="0" smtClean="0">
                          <a:ln>
                            <a:noFill/>
                          </a:ln>
                          <a:solidFill>
                            <a:schemeClr val="tx2"/>
                          </a:solidFill>
                          <a:effectLst/>
                          <a:latin typeface="楷体_GB2312" pitchFamily="49" charset="-122"/>
                          <a:ea typeface="楷体_GB2312" pitchFamily="49" charset="-122"/>
                        </a:rPr>
                        <a:t>　</a:t>
                      </a:r>
                      <a:endParaRPr kumimoji="0" lang="zh-CN" altLang="en-US" sz="14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rPr>
                        <a:t>车间换气风机未启动</a:t>
                      </a:r>
                      <a:endPar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rPr>
                        <a:t>火灾、爆炸、中毒</a:t>
                      </a:r>
                      <a:endParaRPr kumimoji="0" lang="zh-CN" altLang="en-US" sz="800" b="1" i="0" u="none" strike="noStrike" cap="none" normalizeH="0" baseline="0" smtClean="0">
                        <a:ln>
                          <a:noFill/>
                        </a:ln>
                        <a:solidFill>
                          <a:schemeClr val="tx2"/>
                        </a:solidFill>
                        <a:effectLst/>
                        <a:latin typeface="楷体_GB2312" pitchFamily="49" charset="-122"/>
                        <a:ea typeface="楷体_GB2312" pitchFamily="49"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0.2</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2</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40</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en-US" altLang="zh-CN"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16</a:t>
                      </a:r>
                      <a:endParaRPr kumimoji="0" lang="en-US" altLang="zh-CN"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可容许</a:t>
                      </a:r>
                      <a:endParaRPr kumimoji="0" lang="zh-CN" altLang="en-US"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900" b="1" i="0" u="none" strike="noStrike" cap="none" normalizeH="0" baseline="0" smtClean="0">
                          <a:ln>
                            <a:noFill/>
                          </a:ln>
                          <a:solidFill>
                            <a:srgbClr val="FF3300"/>
                          </a:solidFill>
                          <a:effectLst/>
                          <a:latin typeface="宋体" panose="02010600030101010101" pitchFamily="2" charset="-122"/>
                          <a:ea typeface="宋体" panose="02010600030101010101" pitchFamily="2" charset="-122"/>
                        </a:rPr>
                        <a:t>有效</a:t>
                      </a:r>
                      <a:endParaRPr kumimoji="0" lang="zh-CN" altLang="en-US" sz="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75" marR="0" lvl="0" indent="-523875" algn="ctr" defTabSz="1395095" rtl="0" eaLnBrk="1" fontAlgn="ctr" latinLnBrk="0" hangingPunct="1">
                        <a:lnSpc>
                          <a:spcPct val="100000"/>
                        </a:lnSpc>
                        <a:spcBef>
                          <a:spcPct val="0"/>
                        </a:spcBef>
                        <a:spcAft>
                          <a:spcPct val="0"/>
                        </a:spcAft>
                        <a:buClrTx/>
                        <a:buSzTx/>
                        <a:buFontTx/>
                        <a:buNone/>
                      </a:pPr>
                      <a:r>
                        <a:rPr kumimoji="0" lang="zh-CN" altLang="en-US" sz="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gridSpan="12">
                  <a:txBody>
                    <a:bodyPr/>
                    <a:lstStyle/>
                    <a:p>
                      <a:pPr marL="523875" marR="0" lvl="0" indent="-523875" algn="l" defTabSz="1395095" rtl="0" eaLnBrk="1" fontAlgn="ctr" latinLnBrk="0" hangingPunct="1">
                        <a:lnSpc>
                          <a:spcPct val="100000"/>
                        </a:lnSpc>
                        <a:spcBef>
                          <a:spcPct val="0"/>
                        </a:spcBef>
                        <a:spcAft>
                          <a:spcPct val="0"/>
                        </a:spcAft>
                        <a:buClrTx/>
                        <a:buSzTx/>
                        <a:buFontTx/>
                        <a:buNone/>
                      </a:pPr>
                      <a:r>
                        <a:rPr kumimoji="0" lang="zh-CN" altLang="en-US" sz="10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辨识、评价人员：榨油厂全体员工                                           辨识日期：</a:t>
                      </a:r>
                      <a:endParaRPr kumimoji="0" lang="zh-CN" altLang="en-US" sz="1000" b="1" i="0" u="none" strike="noStrike" cap="none" normalizeH="0" baseline="0" smtClean="0">
                        <a:ln>
                          <a:noFill/>
                        </a:ln>
                        <a:solidFill>
                          <a:schemeClr val="accent2"/>
                        </a:solidFill>
                        <a:effectLst/>
                        <a:latin typeface="Arial" panose="020B0604020202020204" pitchFamily="34" charset="0"/>
                        <a:ea typeface="宋体" panose="02010600030101010101" pitchFamily="2" charset="-122"/>
                      </a:endParaRPr>
                    </a:p>
                  </a:txBody>
                  <a:tcPr marL="58968" marR="58968" marT="30663" marB="30663"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cPr/>
                </a:tc>
                <a:tc hMerge="1">
                  <a:tcPr/>
                </a:tc>
                <a:tc hMerge="1">
                  <a:tcPr/>
                </a:tc>
                <a:tc hMerge="1">
                  <a:tcPr/>
                </a:tc>
                <a:tc hMerge="1">
                  <a:tcPr/>
                </a:tc>
                <a:tc hMerge="1">
                  <a:tcPr/>
                </a:tc>
                <a:tc hMerge="1">
                  <a:tcPr/>
                </a:tc>
                <a:tc hMerge="1">
                  <a:tcPr/>
                </a:tc>
                <a:tc hMerge="1">
                  <a:tcPr/>
                </a:tc>
                <a:tc hMerge="1">
                  <a:tcPr/>
                </a:tc>
                <a:tc hMerge="1">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3"/>
          <p:cNvGrpSpPr/>
          <p:nvPr/>
        </p:nvGrpSpPr>
        <p:grpSpPr>
          <a:xfrm>
            <a:off x="2165350" y="2438400"/>
            <a:ext cx="5710238" cy="3230563"/>
            <a:chOff x="1428750" y="1000125"/>
            <a:chExt cx="7572375" cy="1739900"/>
          </a:xfrm>
        </p:grpSpPr>
        <p:sp>
          <p:nvSpPr>
            <p:cNvPr id="17" name="AutoShape 48"/>
            <p:cNvSpPr>
              <a:spLocks noChangeArrowheads="1"/>
            </p:cNvSpPr>
            <p:nvPr/>
          </p:nvSpPr>
          <p:spPr bwMode="auto">
            <a:xfrm>
              <a:off x="1428750" y="1000125"/>
              <a:ext cx="7572375" cy="1739900"/>
            </a:xfrm>
            <a:prstGeom prst="roundRect">
              <a:avLst>
                <a:gd name="adj" fmla="val 10699"/>
              </a:avLst>
            </a:prstGeom>
            <a:gradFill rotWithShape="0">
              <a:gsLst>
                <a:gs pos="0">
                  <a:srgbClr val="FFFFFF"/>
                </a:gs>
                <a:gs pos="100000">
                  <a:srgbClr val="C0C0C0">
                    <a:alpha val="29999"/>
                  </a:srgbClr>
                </a:gs>
              </a:gsLst>
              <a:lin ang="2700000" scaled="1"/>
            </a:gradFill>
            <a:ln w="9525">
              <a:round/>
            </a:ln>
            <a:scene3d>
              <a:camera prst="legacyObliqueTopRight"/>
              <a:lightRig rig="legacyFlat3" dir="b"/>
            </a:scene3d>
            <a:sp3d extrusionH="100000" prstMaterial="legacyMatte">
              <a:bevelT w="13500" h="13500" prst="angle"/>
              <a:bevelB w="13500" h="13500" prst="angle"/>
              <a:extrusionClr>
                <a:srgbClr val="C0C0C0"/>
              </a:extrusionClr>
            </a:sp3d>
          </p:spPr>
          <p:txBody>
            <a:bodyPr wrap="none" lIns="59911" tIns="29956" rIns="59911" bIns="29956" anchor="ctr">
              <a:flatTx/>
            </a:bodyPr>
            <a:lstStyle/>
            <a:p>
              <a:pPr marL="0" marR="0" lvl="0" indent="0" algn="ctr" defTabSz="598170" rtl="0" eaLnBrk="1" fontAlgn="base" latinLnBrk="0" hangingPunct="1">
                <a:lnSpc>
                  <a:spcPct val="120000"/>
                </a:lnSpc>
                <a:spcBef>
                  <a:spcPct val="0"/>
                </a:spcBef>
                <a:spcAft>
                  <a:spcPct val="0"/>
                </a:spcAft>
                <a:buClrTx/>
                <a:buSzTx/>
                <a:buFontTx/>
                <a:buChar char="•"/>
                <a:defRPr/>
              </a:pPr>
              <a:endParaRPr kumimoji="1" lang="en-US" altLang="ko-KR" sz="700" b="0" i="0" u="none" strike="noStrike" kern="1200" cap="none" spc="0" normalizeH="0" baseline="-25000" noProof="0">
                <a:ln>
                  <a:noFill/>
                </a:ln>
                <a:solidFill>
                  <a:srgbClr val="000000"/>
                </a:solidFill>
                <a:effectLst>
                  <a:outerShdw blurRad="38100" dist="38100" dir="2700000" algn="tl">
                    <a:srgbClr val="C0C0C0"/>
                  </a:outerShdw>
                </a:effectLst>
                <a:uLnTx/>
                <a:uFillTx/>
                <a:latin typeface="Times New Roman" panose="02020603050405020304" pitchFamily="18" charset="0"/>
                <a:ea typeface="Gulim" pitchFamily="34" charset="-127"/>
                <a:cs typeface="+mn-cs"/>
              </a:endParaRPr>
            </a:p>
          </p:txBody>
        </p:sp>
        <p:sp>
          <p:nvSpPr>
            <p:cNvPr id="18" name="矩形 9"/>
            <p:cNvSpPr>
              <a:spLocks noChangeArrowheads="1"/>
            </p:cNvSpPr>
            <p:nvPr/>
          </p:nvSpPr>
          <p:spPr bwMode="auto">
            <a:xfrm>
              <a:off x="1715056" y="1071944"/>
              <a:ext cx="6999763" cy="1408165"/>
            </a:xfrm>
            <a:prstGeom prst="rect">
              <a:avLst/>
            </a:prstGeom>
            <a:noFill/>
            <a:ln w="9525">
              <a:noFill/>
              <a:miter lim="800000"/>
            </a:ln>
          </p:spPr>
          <p:txBody>
            <a:bodyPr lIns="59911" tIns="29956" rIns="59911" bIns="29956">
              <a:spAutoFit/>
            </a:bodyPr>
            <a:lstStyle/>
            <a:p>
              <a:pPr marL="0" marR="0" lvl="0" indent="200025" algn="l" defTabSz="598170" rtl="0" eaLnBrk="0" fontAlgn="base" latinLnBrk="0" hangingPunct="0">
                <a:lnSpc>
                  <a:spcPct val="200000"/>
                </a:lnSpc>
                <a:spcBef>
                  <a:spcPct val="0"/>
                </a:spcBef>
                <a:spcAft>
                  <a:spcPct val="0"/>
                </a:spcAft>
                <a:buClrTx/>
                <a:buSzTx/>
                <a:buFontTx/>
                <a:buNone/>
                <a:defRPr/>
              </a:pPr>
              <a:r>
                <a:rPr kumimoji="1" lang="en-US" altLang="zh-CN" sz="2100" b="1" i="0" u="none" strike="noStrike" kern="1200" cap="none" spc="0" normalizeH="0" baseline="0" noProof="0">
                  <a:ln>
                    <a:noFill/>
                  </a:ln>
                  <a:solidFill>
                    <a:srgbClr val="FF3300"/>
                  </a:solidFill>
                  <a:effectLst/>
                  <a:uLnTx/>
                  <a:uFillTx/>
                  <a:latin typeface="Times New Roman" panose="02020603050405020304" pitchFamily="18" charset="0"/>
                  <a:ea typeface="宋体" panose="02010600030101010101" pitchFamily="2" charset="-122"/>
                  <a:cs typeface="+mn-cs"/>
                </a:rPr>
                <a:t> </a:t>
              </a:r>
              <a:r>
                <a:rPr kumimoji="1" lang="zh-CN" altLang="en-US" sz="2100" b="1" i="0" u="sng" strike="noStrike" kern="1200" cap="none" spc="0" normalizeH="0" baseline="0" noProof="0">
                  <a:ln>
                    <a:noFill/>
                  </a:ln>
                  <a:solidFill>
                    <a:srgbClr val="FF3300"/>
                  </a:solidFill>
                  <a:effectLst/>
                  <a:uLnTx/>
                  <a:uFillTx/>
                  <a:latin typeface="Times New Roman" panose="02020603050405020304" pitchFamily="18" charset="0"/>
                  <a:ea typeface="宋体" panose="02010600030101010101" pitchFamily="2" charset="-122"/>
                  <a:cs typeface="+mn-cs"/>
                </a:rPr>
                <a:t>风险评价</a:t>
              </a:r>
              <a:r>
                <a:rPr kumimoji="1" lang="zh-CN" altLang="en-US" sz="2100" b="1" i="0" u="none" strike="noStrike" kern="1200" cap="none" spc="0" normalizeH="0" baseline="0" noProof="0">
                  <a:ln>
                    <a:noFill/>
                  </a:ln>
                  <a:solidFill>
                    <a:schemeClr val="accent2"/>
                  </a:solidFill>
                  <a:effectLst/>
                  <a:uLnTx/>
                  <a:uFillTx/>
                  <a:latin typeface="Times New Roman" panose="02020603050405020304" pitchFamily="18" charset="0"/>
                  <a:ea typeface="宋体" panose="02010600030101010101" pitchFamily="2" charset="-122"/>
                  <a:cs typeface="+mn-cs"/>
                </a:rPr>
                <a:t>是指评价风险程度并确定其是否在可容许范围的全过程。风险评价的任务是评价识别出危险源的危险程度，确定不可容许的风险，并给出优先顺序的排列。</a:t>
              </a:r>
              <a:endParaRPr kumimoji="1" lang="zh-CN" altLang="en-US" sz="2100" b="0" i="0" u="none" strike="noStrike" kern="1200" cap="none" spc="0" normalizeH="0" baseline="-25000" noProof="0">
                <a:ln>
                  <a:noFill/>
                </a:ln>
                <a:solidFill>
                  <a:schemeClr val="bg2"/>
                </a:solidFill>
                <a:effectLst>
                  <a:outerShdw blurRad="38100" dist="38100" dir="2700000" algn="tl">
                    <a:srgbClr val="000000"/>
                  </a:outerShdw>
                </a:effectLst>
                <a:uLnTx/>
                <a:uFillTx/>
                <a:latin typeface="仿宋_GB2312" pitchFamily="49" charset="-122"/>
                <a:ea typeface="仿宋_GB2312" pitchFamily="49" charset="-122"/>
                <a:cs typeface="+mn-cs"/>
              </a:endParaRPr>
            </a:p>
          </p:txBody>
        </p:sp>
      </p:grpSp>
      <p:pic>
        <p:nvPicPr>
          <p:cNvPr id="20" name="Picture 2" descr="G:\PPT\PNG\PNG\52design.com_kr_014.png"/>
          <p:cNvPicPr>
            <a:picLocks noChangeAspect="1"/>
          </p:cNvPicPr>
          <p:nvPr/>
        </p:nvPicPr>
        <p:blipFill>
          <a:blip r:embed="rId1"/>
          <a:stretch>
            <a:fillRect/>
          </a:stretch>
        </p:blipFill>
        <p:spPr>
          <a:xfrm>
            <a:off x="1042988" y="2420938"/>
            <a:ext cx="798512" cy="919162"/>
          </a:xfrm>
          <a:prstGeom prst="rect">
            <a:avLst/>
          </a:prstGeom>
          <a:noFill/>
          <a:ln w="9525">
            <a:noFill/>
          </a:ln>
        </p:spPr>
      </p:pic>
      <p:sp>
        <p:nvSpPr>
          <p:cNvPr id="43013" name="TextBox 23"/>
          <p:cNvSpPr txBox="1"/>
          <p:nvPr/>
        </p:nvSpPr>
        <p:spPr>
          <a:xfrm>
            <a:off x="892175" y="1352550"/>
            <a:ext cx="3113088" cy="566738"/>
          </a:xfrm>
          <a:prstGeom prst="rect">
            <a:avLst/>
          </a:prstGeom>
          <a:noFill/>
          <a:ln w="9525">
            <a:noFill/>
          </a:ln>
        </p:spPr>
        <p:txBody>
          <a:bodyPr lIns="59911" tIns="29956" rIns="59911" bIns="29956" anchor="t" anchorCtr="0"/>
          <a:p>
            <a:pPr marL="342900" indent="-342900"/>
            <a:r>
              <a:rPr lang="en-US" altLang="zh-CN" sz="2600" b="1" dirty="0">
                <a:solidFill>
                  <a:schemeClr val="accent2"/>
                </a:solidFill>
                <a:latin typeface="宋体" panose="02010600030101010101" pitchFamily="2" charset="-122"/>
                <a:ea typeface="宋体" panose="02010600030101010101" pitchFamily="2" charset="-122"/>
              </a:rPr>
              <a:t>3</a:t>
            </a:r>
            <a:r>
              <a:rPr lang="zh-CN" altLang="en-US" sz="2600" b="1" dirty="0">
                <a:solidFill>
                  <a:schemeClr val="accent2"/>
                </a:solidFill>
                <a:latin typeface="宋体" panose="02010600030101010101" pitchFamily="2" charset="-122"/>
                <a:ea typeface="宋体" panose="02010600030101010101" pitchFamily="2" charset="-122"/>
              </a:rPr>
              <a:t>、风险评价</a:t>
            </a:r>
            <a:endParaRPr lang="zh-CN" altLang="en-US" sz="2600" b="1" dirty="0">
              <a:solidFill>
                <a:schemeClr val="accent2"/>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000000"/>
                                          </p:val>
                                        </p:tav>
                                        <p:tav tm="100000">
                                          <p:val>
                                            <p:strVal val="#ppt_w"/>
                                          </p:val>
                                        </p:tav>
                                      </p:tavLst>
                                    </p:anim>
                                    <p:anim calcmode="lin" valueType="num">
                                      <p:cBhvr>
                                        <p:cTn id="8" dur="500" fill="hold"/>
                                        <p:tgtEl>
                                          <p:spTgt spid="20"/>
                                        </p:tgtEl>
                                        <p:attrNameLst>
                                          <p:attrName>ppt_h</p:attrName>
                                        </p:attrNameLst>
                                      </p:cBhvr>
                                      <p:tavLst>
                                        <p:tav tm="0">
                                          <p:val>
                                            <p:fltVal val="0.000000"/>
                                          </p:val>
                                        </p:tav>
                                        <p:tav tm="100000">
                                          <p:val>
                                            <p:strVal val="#ppt_h"/>
                                          </p:val>
                                        </p:tav>
                                      </p:tavLst>
                                    </p:anim>
                                    <p:anim calcmode="lin" valueType="num">
                                      <p:cBhvr>
                                        <p:cTn id="9" dur="500" fill="hold"/>
                                        <p:tgtEl>
                                          <p:spTgt spid="20"/>
                                        </p:tgtEl>
                                        <p:attrNameLst>
                                          <p:attrName>style.rotation</p:attrName>
                                        </p:attrNameLst>
                                      </p:cBhvr>
                                      <p:tavLst>
                                        <p:tav tm="0">
                                          <p:val>
                                            <p:fltVal val="360.000000"/>
                                          </p:val>
                                        </p:tav>
                                        <p:tav tm="100000">
                                          <p:val>
                                            <p:fltVal val="0.000000"/>
                                          </p:val>
                                        </p:tav>
                                      </p:tavLst>
                                    </p:anim>
                                    <p:animEffect transition="in" filter="fade">
                                      <p:cBhvr>
                                        <p:cTn id="10" dur="500"/>
                                        <p:tgtEl>
                                          <p:spTgt spid="20"/>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ssolv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图示 2"/>
          <p:cNvGraphicFramePr/>
          <p:nvPr/>
        </p:nvGraphicFramePr>
        <p:xfrm>
          <a:off x="1187624" y="1124744"/>
          <a:ext cx="7056784" cy="511256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170" name="TextBox 3"/>
          <p:cNvSpPr txBox="1"/>
          <p:nvPr/>
        </p:nvSpPr>
        <p:spPr>
          <a:xfrm>
            <a:off x="611188" y="188913"/>
            <a:ext cx="2305050" cy="584200"/>
          </a:xfrm>
          <a:prstGeom prst="rect">
            <a:avLst/>
          </a:prstGeom>
          <a:noFill/>
          <a:ln w="9525">
            <a:noFill/>
          </a:ln>
        </p:spPr>
        <p:txBody>
          <a:bodyPr anchor="t" anchorCtr="0">
            <a:spAutoFit/>
          </a:bodyPr>
          <a:p>
            <a:r>
              <a:rPr lang="zh-CN" altLang="en-US" b="1" dirty="0">
                <a:latin typeface="Arial" panose="020B0604020202020204" pitchFamily="34" charset="0"/>
                <a:ea typeface="宋体" panose="02010600030101010101" pitchFamily="2" charset="-122"/>
              </a:rPr>
              <a:t>目录</a:t>
            </a:r>
            <a:endParaRPr lang="zh-CN" altLang="en-US" b="1" dirty="0">
              <a:latin typeface="Arial" panose="020B0604020202020204" pitchFamily="34" charset="0"/>
              <a:ea typeface="宋体" panose="02010600030101010101"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a:spLocks noChangeArrowheads="1"/>
          </p:cNvSpPr>
          <p:nvPr/>
        </p:nvSpPr>
        <p:spPr bwMode="auto">
          <a:xfrm>
            <a:off x="3027363" y="4552950"/>
            <a:ext cx="5056188" cy="1592263"/>
          </a:xfrm>
          <a:prstGeom prst="rect">
            <a:avLst/>
          </a:prstGeom>
          <a:solidFill>
            <a:srgbClr val="2D2DB9"/>
          </a:solidFill>
          <a:ln w="38100" algn="ctr">
            <a:solidFill>
              <a:schemeClr val="bg1"/>
            </a:solidFill>
            <a:miter lim="800000"/>
          </a:ln>
          <a:effectLst>
            <a:outerShdw dist="20000" dir="5400000" rotWithShape="0">
              <a:srgbClr val="000000">
                <a:alpha val="37999"/>
              </a:srgbClr>
            </a:outerShdw>
          </a:effectLst>
        </p:spPr>
        <p:txBody>
          <a:bodyPr lIns="59911" tIns="29956" rIns="59911" bIns="29956"/>
          <a:lstStyle/>
          <a:p>
            <a:pPr marL="0" marR="0" lvl="0" indent="0" algn="ctr" defTabSz="598170" rtl="0" eaLnBrk="1" fontAlgn="base" latinLnBrk="0" hangingPunct="1">
              <a:lnSpc>
                <a:spcPct val="100000"/>
              </a:lnSpc>
              <a:spcBef>
                <a:spcPct val="0"/>
              </a:spcBef>
              <a:spcAft>
                <a:spcPct val="0"/>
              </a:spcAft>
              <a:buClrTx/>
              <a:buSzTx/>
              <a:buFontTx/>
              <a:buNone/>
              <a:defRPr/>
            </a:pPr>
            <a:endParaRPr kumimoji="1" lang="zh-CN" altLang="zh-CN" sz="1600" b="0" i="0" u="none" strike="noStrike" kern="1200" cap="none" spc="0" normalizeH="0" baseline="-2500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16422" name="Rectangle 1030"/>
          <p:cNvSpPr>
            <a:spLocks noChangeArrowheads="1"/>
          </p:cNvSpPr>
          <p:nvPr/>
        </p:nvSpPr>
        <p:spPr bwMode="auto">
          <a:xfrm>
            <a:off x="1576388" y="2632075"/>
            <a:ext cx="7029450" cy="2176463"/>
          </a:xfrm>
          <a:prstGeom prst="rect">
            <a:avLst/>
          </a:prstGeom>
          <a:noFill/>
          <a:ln w="9525">
            <a:noFill/>
            <a:miter lim="800000"/>
          </a:ln>
        </p:spPr>
        <p:txBody>
          <a:bodyPr lIns="57583" tIns="28791" rIns="57583" bIns="28791"/>
          <a:lstStyle/>
          <a:p>
            <a:pPr marL="0" marR="0" lvl="0" indent="0" algn="l" defTabSz="598170" rtl="0" eaLnBrk="1" fontAlgn="base" latinLnBrk="0" hangingPunct="1">
              <a:lnSpc>
                <a:spcPct val="100000"/>
              </a:lnSpc>
              <a:spcBef>
                <a:spcPct val="20000"/>
              </a:spcBef>
              <a:spcAft>
                <a:spcPct val="0"/>
              </a:spcAft>
              <a:buClrTx/>
              <a:buSzTx/>
              <a:buFontTx/>
              <a:buNone/>
              <a:defRPr/>
            </a:pPr>
            <a:r>
              <a:rPr kumimoji="1" lang="en-US" altLang="zh-CN" sz="2400" b="1" i="0" u="none" strike="noStrike" kern="1200" cap="none" spc="0" normalizeH="0" baseline="0" noProof="0">
                <a:ln>
                  <a:noFill/>
                </a:ln>
                <a:solidFill>
                  <a:srgbClr val="FF33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LEC</a:t>
            </a:r>
            <a:r>
              <a:rPr kumimoji="1" lang="zh-CN" altLang="en-US" sz="2400" b="1" i="0" u="none" strike="noStrike" kern="1200" cap="none" spc="0" normalizeH="0" baseline="0" noProof="0">
                <a:ln>
                  <a:noFill/>
                </a:ln>
                <a:solidFill>
                  <a:srgbClr val="FF33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法是一种常用的定性评价法。</a:t>
            </a:r>
            <a:endParaRPr kumimoji="1" lang="zh-CN" altLang="en-US" sz="2400" b="1" i="0" u="none" strike="noStrike" kern="1200" cap="none" spc="0" normalizeH="0" baseline="0" noProof="0">
              <a:ln>
                <a:noFill/>
              </a:ln>
              <a:solidFill>
                <a:srgbClr val="FF33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a:p>
            <a:pPr marL="0" marR="0" lvl="0" indent="0" algn="l" defTabSz="598170" rtl="0" eaLnBrk="1" fontAlgn="base" latinLnBrk="0" hangingPunct="1">
              <a:lnSpc>
                <a:spcPct val="100000"/>
              </a:lnSpc>
              <a:spcBef>
                <a:spcPct val="20000"/>
              </a:spcBef>
              <a:spcAft>
                <a:spcPct val="0"/>
              </a:spcAft>
              <a:buClrTx/>
              <a:buSzTx/>
              <a:buFontTx/>
              <a:buNone/>
              <a:defRPr/>
            </a:pPr>
            <a:r>
              <a:rPr kumimoji="1" lang="zh-CN" altLang="en-US" sz="2400" b="1" i="0" u="none" strike="noStrike" kern="1200" cap="none" spc="0" normalizeH="0" baseline="0" noProof="0">
                <a:ln>
                  <a:noFill/>
                </a:ln>
                <a:solidFill>
                  <a:srgbClr val="FF33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危险性可用下式表示：</a:t>
            </a:r>
            <a:r>
              <a:rPr kumimoji="1" lang="zh-CN" altLang="en-US" sz="2900" b="1" i="1" u="none" strike="noStrike" kern="1200" cap="none" spc="0" normalizeH="0" baseline="0" noProof="0">
                <a:ln>
                  <a:noFill/>
                </a:ln>
                <a:solidFill>
                  <a:srgbClr val="FF33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       </a:t>
            </a:r>
            <a:endParaRPr kumimoji="1" lang="zh-CN" altLang="en-US" sz="2900" b="1" i="1" u="none" strike="noStrike" kern="1200" cap="none" spc="0" normalizeH="0" baseline="0" noProof="0">
              <a:ln>
                <a:noFill/>
              </a:ln>
              <a:solidFill>
                <a:srgbClr val="FF33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a:p>
            <a:pPr marL="0" marR="0" lvl="0" indent="0" algn="l" defTabSz="598170" rtl="0" eaLnBrk="1" fontAlgn="base" latinLnBrk="0" hangingPunct="1">
              <a:lnSpc>
                <a:spcPct val="100000"/>
              </a:lnSpc>
              <a:spcBef>
                <a:spcPct val="20000"/>
              </a:spcBef>
              <a:spcAft>
                <a:spcPct val="0"/>
              </a:spcAft>
              <a:buClrTx/>
              <a:buSzTx/>
              <a:buFontTx/>
              <a:buNone/>
              <a:defRPr/>
            </a:pPr>
            <a:r>
              <a:rPr kumimoji="1" lang="zh-CN" altLang="en-US" sz="2900" b="1" i="1" u="none" strike="noStrike" kern="1200" cap="none" spc="0" normalizeH="0" baseline="0" noProof="0">
                <a:ln>
                  <a:noFill/>
                </a:ln>
                <a:solidFill>
                  <a:srgbClr val="FF33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                                       </a:t>
            </a:r>
            <a:endParaRPr kumimoji="1" lang="zh-CN" altLang="en-US" sz="2900" b="1" i="0" u="none" strike="noStrike" kern="1200" cap="none" spc="0" normalizeH="0" baseline="0" noProof="0">
              <a:ln>
                <a:noFill/>
              </a:ln>
              <a:solidFill>
                <a:srgbClr val="FF3300"/>
              </a:solidFill>
              <a:effectLst/>
              <a:uLnTx/>
              <a:uFillTx/>
              <a:latin typeface="Times New Roman" panose="02020603050405020304" pitchFamily="18" charset="0"/>
              <a:ea typeface="宋体" panose="02010600030101010101" pitchFamily="2" charset="-122"/>
              <a:cs typeface="+mn-cs"/>
            </a:endParaRPr>
          </a:p>
          <a:p>
            <a:pPr marL="0" marR="0" lvl="0" indent="0" algn="just" defTabSz="598170" rtl="0" eaLnBrk="1" fontAlgn="base" latinLnBrk="0" hangingPunct="1">
              <a:lnSpc>
                <a:spcPct val="85000"/>
              </a:lnSpc>
              <a:spcBef>
                <a:spcPct val="20000"/>
              </a:spcBef>
              <a:spcAft>
                <a:spcPct val="0"/>
              </a:spcAft>
              <a:buClrTx/>
              <a:buSzTx/>
              <a:buFontTx/>
              <a:buNone/>
              <a:defRPr/>
            </a:pPr>
            <a:endParaRPr kumimoji="1" lang="zh-CN" altLang="en-US" sz="2400" b="1" i="0" u="none" strike="noStrike" kern="1200" cap="none" spc="0" normalizeH="0" baseline="0" noProof="0">
              <a:ln>
                <a:noFill/>
              </a:ln>
              <a:solidFill>
                <a:srgbClr val="FF3300"/>
              </a:solidFill>
              <a:effectLst/>
              <a:uLnTx/>
              <a:uFillTx/>
              <a:latin typeface="Times New Roman" panose="02020603050405020304" pitchFamily="18" charset="0"/>
              <a:ea typeface="宋体" panose="02010600030101010101" pitchFamily="2" charset="-122"/>
              <a:cs typeface="+mn-cs"/>
            </a:endParaRPr>
          </a:p>
          <a:p>
            <a:pPr marL="0" marR="0" lvl="0" indent="0" algn="just" defTabSz="598170" rtl="0" eaLnBrk="1" fontAlgn="base" latinLnBrk="0" hangingPunct="1">
              <a:lnSpc>
                <a:spcPct val="85000"/>
              </a:lnSpc>
              <a:spcBef>
                <a:spcPct val="20000"/>
              </a:spcBef>
              <a:spcAft>
                <a:spcPct val="0"/>
              </a:spcAft>
              <a:buClrTx/>
              <a:buSzTx/>
              <a:buFontTx/>
              <a:buNone/>
              <a:defRPr/>
            </a:pPr>
            <a:r>
              <a:rPr kumimoji="1" lang="zh-CN" altLang="en-US" sz="2400" b="1" i="0" u="none" strike="noStrike" kern="1200" cap="none" spc="0" normalizeH="0" baseline="0" noProof="0">
                <a:ln>
                  <a:noFill/>
                </a:ln>
                <a:solidFill>
                  <a:srgbClr val="0000CC"/>
                </a:solidFill>
                <a:effectLst/>
                <a:uLnTx/>
                <a:uFillTx/>
                <a:latin typeface="楷体_GB2312" pitchFamily="49" charset="-122"/>
                <a:ea typeface="楷体_GB2312" pitchFamily="49" charset="-122"/>
                <a:cs typeface="+mn-cs"/>
              </a:rPr>
              <a:t>    </a:t>
            </a:r>
            <a:endParaRPr kumimoji="1" lang="zh-CN" altLang="en-US" sz="2400" b="1" i="0" u="none" strike="noStrike" kern="1200" cap="none" spc="0" normalizeH="0" baseline="0" noProof="0">
              <a:ln>
                <a:noFill/>
              </a:ln>
              <a:solidFill>
                <a:srgbClr val="0000CC"/>
              </a:solidFill>
              <a:effectLst/>
              <a:uLnTx/>
              <a:uFillTx/>
              <a:latin typeface="楷体_GB2312" pitchFamily="49" charset="-122"/>
              <a:ea typeface="楷体_GB2312" pitchFamily="49" charset="-122"/>
              <a:cs typeface="+mn-cs"/>
            </a:endParaRPr>
          </a:p>
        </p:txBody>
      </p:sp>
      <p:sp>
        <p:nvSpPr>
          <p:cNvPr id="316424" name="Text Box 1032"/>
          <p:cNvSpPr txBox="1">
            <a:spLocks noChangeArrowheads="1"/>
          </p:cNvSpPr>
          <p:nvPr/>
        </p:nvSpPr>
        <p:spPr bwMode="auto">
          <a:xfrm>
            <a:off x="184150" y="1919288"/>
            <a:ext cx="7481888" cy="530225"/>
          </a:xfrm>
          <a:prstGeom prst="rect">
            <a:avLst/>
          </a:prstGeom>
          <a:noFill/>
          <a:ln w="9525">
            <a:noFill/>
            <a:miter lim="800000"/>
          </a:ln>
        </p:spPr>
        <p:txBody>
          <a:bodyPr lIns="57185" tIns="28593" rIns="57185" bIns="28593">
            <a:spAutoFit/>
          </a:bodyPr>
          <a:lstStyle/>
          <a:p>
            <a:pPr marR="0" defTabSz="571500">
              <a:spcBef>
                <a:spcPct val="50000"/>
              </a:spcBef>
              <a:buClrTx/>
              <a:buSzTx/>
              <a:buFontTx/>
              <a:buNone/>
              <a:defRPr/>
            </a:pPr>
            <a:r>
              <a:rPr kumimoji="1" lang="en-US" altLang="zh-CN" sz="2600" b="1" kern="1200" cap="none" spc="0" normalizeH="0" baseline="0" noProof="0">
                <a:solidFill>
                  <a:srgbClr val="0000CC"/>
                </a:solidFill>
                <a:effectLst>
                  <a:outerShdw blurRad="38100" dist="38100" dir="2700000" algn="tl">
                    <a:srgbClr val="000000"/>
                  </a:outerShdw>
                </a:effectLst>
                <a:latin typeface="Times New Roman" panose="02020603050405020304" pitchFamily="18" charset="0"/>
                <a:ea typeface="宋体" panose="02010600030101010101" pitchFamily="2" charset="-122"/>
                <a:cs typeface="+mn-cs"/>
              </a:rPr>
              <a:t>           </a:t>
            </a:r>
            <a:r>
              <a:rPr kumimoji="1" lang="zh-CN" altLang="en-US" sz="3100" b="1" kern="1200" cap="none" spc="0" normalizeH="0" baseline="0" noProof="0">
                <a:solidFill>
                  <a:srgbClr val="0000CC"/>
                </a:solidFill>
                <a:effectLst>
                  <a:outerShdw blurRad="38100" dist="38100" dir="2700000" algn="tl">
                    <a:srgbClr val="000000"/>
                  </a:outerShdw>
                </a:effectLst>
                <a:latin typeface="宋体" panose="02010600030101010101" pitchFamily="2" charset="-122"/>
                <a:ea typeface="宋体" panose="02010600030101010101" pitchFamily="2" charset="-122"/>
                <a:cs typeface="+mn-cs"/>
              </a:rPr>
              <a:t>作业条件危险性评价法（</a:t>
            </a:r>
            <a:r>
              <a:rPr kumimoji="1" lang="en-US" altLang="zh-CN" sz="3100" b="1" kern="1200" cap="none" spc="0" normalizeH="0" baseline="0" noProof="0">
                <a:solidFill>
                  <a:srgbClr val="0000CC"/>
                </a:solidFill>
                <a:effectLst>
                  <a:outerShdw blurRad="38100" dist="38100" dir="2700000" algn="tl">
                    <a:srgbClr val="000000"/>
                  </a:outerShdw>
                </a:effectLst>
                <a:latin typeface="宋体" panose="02010600030101010101" pitchFamily="2" charset="-122"/>
                <a:ea typeface="宋体" panose="02010600030101010101" pitchFamily="2" charset="-122"/>
                <a:cs typeface="+mn-cs"/>
              </a:rPr>
              <a:t>LEC</a:t>
            </a:r>
            <a:r>
              <a:rPr kumimoji="1" lang="zh-CN" altLang="en-US" sz="3100" b="1" kern="1200" cap="none" spc="0" normalizeH="0" baseline="0" noProof="0">
                <a:solidFill>
                  <a:srgbClr val="0000CC"/>
                </a:solidFill>
                <a:effectLst>
                  <a:outerShdw blurRad="38100" dist="38100" dir="2700000" algn="tl">
                    <a:srgbClr val="000000"/>
                  </a:outerShdw>
                </a:effectLst>
                <a:latin typeface="宋体" panose="02010600030101010101" pitchFamily="2" charset="-122"/>
                <a:ea typeface="宋体" panose="02010600030101010101" pitchFamily="2" charset="-122"/>
                <a:cs typeface="+mn-cs"/>
              </a:rPr>
              <a:t>法）</a:t>
            </a:r>
            <a:endParaRPr kumimoji="1" lang="zh-CN" altLang="en-US" sz="3100" b="1" kern="1200" cap="none" spc="0" normalizeH="0" baseline="0" noProof="0">
              <a:solidFill>
                <a:srgbClr val="0000CC"/>
              </a:solidFill>
              <a:effectLst>
                <a:outerShdw blurRad="38100" dist="38100" dir="2700000" algn="tl">
                  <a:srgbClr val="000000"/>
                </a:outerShdw>
              </a:effectLst>
              <a:latin typeface="宋体" panose="02010600030101010101" pitchFamily="2" charset="-122"/>
              <a:ea typeface="宋体" panose="02010600030101010101" pitchFamily="2" charset="-122"/>
              <a:cs typeface="+mn-cs"/>
            </a:endParaRPr>
          </a:p>
        </p:txBody>
      </p:sp>
      <p:graphicFrame>
        <p:nvGraphicFramePr>
          <p:cNvPr id="5" name="图示 4"/>
          <p:cNvGraphicFramePr/>
          <p:nvPr/>
        </p:nvGraphicFramePr>
        <p:xfrm>
          <a:off x="405796" y="3756987"/>
          <a:ext cx="2621635" cy="262169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4037" name="矩形 5"/>
          <p:cNvSpPr/>
          <p:nvPr/>
        </p:nvSpPr>
        <p:spPr>
          <a:xfrm>
            <a:off x="3121025" y="4692650"/>
            <a:ext cx="5102225" cy="1358900"/>
          </a:xfrm>
          <a:prstGeom prst="rect">
            <a:avLst/>
          </a:prstGeom>
          <a:noFill/>
          <a:ln w="9525">
            <a:noFill/>
          </a:ln>
        </p:spPr>
        <p:txBody>
          <a:bodyPr lIns="59911" tIns="29956" rIns="59911" bIns="29956" anchor="t" anchorCtr="0">
            <a:spAutoFit/>
          </a:bodyPr>
          <a:p>
            <a:pPr algn="just" defTabSz="598805">
              <a:lnSpc>
                <a:spcPct val="85000"/>
              </a:lnSpc>
            </a:pPr>
            <a:r>
              <a:rPr lang="zh-CN" altLang="en-US" sz="1800" b="1" i="1" dirty="0">
                <a:solidFill>
                  <a:srgbClr val="F2F2F2"/>
                </a:solidFill>
                <a:latin typeface="楷体_GB2312" pitchFamily="49" charset="-122"/>
                <a:ea typeface="楷体_GB2312" pitchFamily="49" charset="-122"/>
              </a:rPr>
              <a:t>Ｌ</a:t>
            </a:r>
            <a:r>
              <a:rPr lang="en-US" altLang="zh-CN" sz="1800" b="1" dirty="0">
                <a:solidFill>
                  <a:srgbClr val="F2F2F2"/>
                </a:solidFill>
                <a:latin typeface="Times New Roman" panose="02020603050405020304" pitchFamily="18" charset="0"/>
                <a:ea typeface="楷体_GB2312" pitchFamily="49" charset="-122"/>
              </a:rPr>
              <a:t>——</a:t>
            </a:r>
            <a:r>
              <a:rPr lang="zh-CN" altLang="en-US" sz="1800" b="1" dirty="0">
                <a:solidFill>
                  <a:srgbClr val="F2F2F2"/>
                </a:solidFill>
                <a:latin typeface="楷体_GB2312" pitchFamily="49" charset="-122"/>
                <a:ea typeface="楷体_GB2312" pitchFamily="49" charset="-122"/>
              </a:rPr>
              <a:t>发生事故的可能性大小</a:t>
            </a:r>
            <a:endParaRPr lang="zh-CN" altLang="en-US" sz="1800" b="1" dirty="0">
              <a:solidFill>
                <a:srgbClr val="F2F2F2"/>
              </a:solidFill>
              <a:latin typeface="楷体_GB2312" pitchFamily="49" charset="-122"/>
              <a:ea typeface="楷体_GB2312" pitchFamily="49" charset="-122"/>
            </a:endParaRPr>
          </a:p>
          <a:p>
            <a:pPr algn="just" defTabSz="598805">
              <a:lnSpc>
                <a:spcPct val="105000"/>
              </a:lnSpc>
            </a:pPr>
            <a:r>
              <a:rPr lang="zh-CN" altLang="en-US" sz="1800" b="1" i="1" dirty="0">
                <a:solidFill>
                  <a:srgbClr val="F2F2F2"/>
                </a:solidFill>
                <a:latin typeface="楷体_GB2312" pitchFamily="49" charset="-122"/>
                <a:ea typeface="楷体_GB2312" pitchFamily="49" charset="-122"/>
              </a:rPr>
              <a:t>Ｅ</a:t>
            </a:r>
            <a:r>
              <a:rPr lang="en-US" altLang="zh-CN" sz="1800" b="1" dirty="0">
                <a:solidFill>
                  <a:srgbClr val="F2F2F2"/>
                </a:solidFill>
                <a:latin typeface="Times New Roman" panose="02020603050405020304" pitchFamily="18" charset="0"/>
                <a:ea typeface="楷体_GB2312" pitchFamily="49" charset="-122"/>
              </a:rPr>
              <a:t>——</a:t>
            </a:r>
            <a:r>
              <a:rPr lang="zh-CN" altLang="en-US" sz="1800" b="1" dirty="0">
                <a:solidFill>
                  <a:srgbClr val="F2F2F2"/>
                </a:solidFill>
                <a:latin typeface="楷体_GB2312" pitchFamily="49" charset="-122"/>
                <a:ea typeface="楷体_GB2312" pitchFamily="49" charset="-122"/>
              </a:rPr>
              <a:t>人体暴露在这种危险环境中的频繁程度</a:t>
            </a:r>
            <a:endParaRPr lang="zh-CN" altLang="en-US" sz="1800" b="1" dirty="0">
              <a:solidFill>
                <a:srgbClr val="F2F2F2"/>
              </a:solidFill>
              <a:latin typeface="楷体_GB2312" pitchFamily="49" charset="-122"/>
              <a:ea typeface="楷体_GB2312" pitchFamily="49" charset="-122"/>
            </a:endParaRPr>
          </a:p>
          <a:p>
            <a:pPr algn="just" defTabSz="598805">
              <a:lnSpc>
                <a:spcPct val="105000"/>
              </a:lnSpc>
            </a:pPr>
            <a:r>
              <a:rPr lang="zh-CN" altLang="en-US" sz="1800" b="1" i="1" dirty="0">
                <a:solidFill>
                  <a:srgbClr val="F2F2F2"/>
                </a:solidFill>
                <a:latin typeface="楷体_GB2312" pitchFamily="49" charset="-122"/>
                <a:ea typeface="楷体_GB2312" pitchFamily="49" charset="-122"/>
              </a:rPr>
              <a:t>Ｃ</a:t>
            </a:r>
            <a:r>
              <a:rPr lang="en-US" altLang="zh-CN" sz="1800" b="1" dirty="0">
                <a:solidFill>
                  <a:srgbClr val="F2F2F2"/>
                </a:solidFill>
                <a:latin typeface="Times New Roman" panose="02020603050405020304" pitchFamily="18" charset="0"/>
                <a:ea typeface="楷体_GB2312" pitchFamily="49" charset="-122"/>
              </a:rPr>
              <a:t>——</a:t>
            </a:r>
            <a:r>
              <a:rPr lang="zh-CN" altLang="en-US" sz="1800" b="1" dirty="0">
                <a:solidFill>
                  <a:srgbClr val="F2F2F2"/>
                </a:solidFill>
                <a:latin typeface="楷体_GB2312" pitchFamily="49" charset="-122"/>
                <a:ea typeface="楷体_GB2312" pitchFamily="49" charset="-122"/>
              </a:rPr>
              <a:t>一旦发生事故会造成的损失后果</a:t>
            </a:r>
            <a:endParaRPr lang="zh-CN" altLang="en-US" sz="1800" b="1" dirty="0">
              <a:solidFill>
                <a:srgbClr val="F2F2F2"/>
              </a:solidFill>
              <a:latin typeface="楷体_GB2312" pitchFamily="49" charset="-122"/>
              <a:ea typeface="楷体_GB2312" pitchFamily="49" charset="-122"/>
            </a:endParaRPr>
          </a:p>
          <a:p>
            <a:pPr algn="just" defTabSz="598805">
              <a:lnSpc>
                <a:spcPct val="105000"/>
              </a:lnSpc>
            </a:pPr>
            <a:r>
              <a:rPr lang="zh-CN" altLang="en-US" sz="1800" b="1" i="1" dirty="0">
                <a:solidFill>
                  <a:srgbClr val="F2F2F2"/>
                </a:solidFill>
                <a:latin typeface="楷体_GB2312" pitchFamily="49" charset="-122"/>
                <a:ea typeface="楷体_GB2312" pitchFamily="49" charset="-122"/>
              </a:rPr>
              <a:t>Ｄ</a:t>
            </a:r>
            <a:r>
              <a:rPr lang="en-US" altLang="zh-CN" sz="1800" b="1" dirty="0">
                <a:solidFill>
                  <a:srgbClr val="F2F2F2"/>
                </a:solidFill>
                <a:latin typeface="Times New Roman" panose="02020603050405020304" pitchFamily="18" charset="0"/>
                <a:ea typeface="楷体_GB2312" pitchFamily="49" charset="-122"/>
              </a:rPr>
              <a:t>——</a:t>
            </a:r>
            <a:r>
              <a:rPr lang="zh-CN" altLang="en-US" sz="1800" b="1" dirty="0">
                <a:solidFill>
                  <a:srgbClr val="F2F2F2"/>
                </a:solidFill>
                <a:latin typeface="楷体_GB2312" pitchFamily="49" charset="-122"/>
                <a:ea typeface="楷体_GB2312" pitchFamily="49" charset="-122"/>
              </a:rPr>
              <a:t>危险性</a:t>
            </a:r>
            <a:endParaRPr lang="zh-CN" altLang="en-US" sz="1800" b="1" dirty="0">
              <a:solidFill>
                <a:srgbClr val="F2F2F2"/>
              </a:solidFill>
              <a:latin typeface="楷体_GB2312" pitchFamily="49" charset="-122"/>
              <a:ea typeface="楷体_GB2312" pitchFamily="49" charset="-122"/>
            </a:endParaRPr>
          </a:p>
        </p:txBody>
      </p:sp>
      <p:grpSp>
        <p:nvGrpSpPr>
          <p:cNvPr id="2" name="Group 7"/>
          <p:cNvGrpSpPr/>
          <p:nvPr/>
        </p:nvGrpSpPr>
        <p:grpSpPr>
          <a:xfrm>
            <a:off x="4664075" y="3070225"/>
            <a:ext cx="3416300" cy="1498600"/>
            <a:chOff x="4484" y="2952"/>
            <a:chExt cx="3285" cy="1440"/>
          </a:xfrm>
        </p:grpSpPr>
        <p:sp>
          <p:nvSpPr>
            <p:cNvPr id="44039" name="爆炸形 2 6"/>
            <p:cNvSpPr/>
            <p:nvPr/>
          </p:nvSpPr>
          <p:spPr>
            <a:xfrm rot="223462">
              <a:off x="4484" y="2952"/>
              <a:ext cx="3285" cy="1440"/>
            </a:xfrm>
            <a:prstGeom prst="irregularSeal2">
              <a:avLst/>
            </a:prstGeom>
            <a:solidFill>
              <a:srgbClr val="FFFF00"/>
            </a:solidFill>
            <a:ln w="57150" cap="flat" cmpd="sng">
              <a:solidFill>
                <a:srgbClr val="CC3300"/>
              </a:solidFill>
              <a:prstDash val="solid"/>
              <a:round/>
              <a:headEnd type="none" w="med" len="med"/>
              <a:tailEnd type="none" w="med" len="med"/>
            </a:ln>
          </p:spPr>
          <p:txBody>
            <a:bodyPr lIns="59911" tIns="29956" rIns="59911" bIns="29956" anchor="t" anchorCtr="0"/>
            <a:p>
              <a:pPr algn="ctr" defTabSz="598805">
                <a:spcBef>
                  <a:spcPct val="0"/>
                </a:spcBef>
              </a:pPr>
              <a:endParaRPr lang="zh-CN" altLang="zh-CN" sz="1600" baseline="-25000" dirty="0">
                <a:latin typeface="Times New Roman" panose="02020603050405020304" pitchFamily="18" charset="0"/>
                <a:ea typeface="宋体" panose="02010600030101010101" pitchFamily="2" charset="-122"/>
              </a:endParaRPr>
            </a:p>
          </p:txBody>
        </p:sp>
        <p:sp>
          <p:nvSpPr>
            <p:cNvPr id="275465" name="Rectangle 9"/>
            <p:cNvSpPr>
              <a:spLocks noChangeArrowheads="1"/>
            </p:cNvSpPr>
            <p:nvPr/>
          </p:nvSpPr>
          <p:spPr bwMode="auto">
            <a:xfrm>
              <a:off x="5166" y="3478"/>
              <a:ext cx="1543" cy="375"/>
            </a:xfrm>
            <a:prstGeom prst="rect">
              <a:avLst/>
            </a:prstGeom>
            <a:noFill/>
            <a:ln w="9525" algn="ctr">
              <a:noFill/>
              <a:miter lim="800000"/>
            </a:ln>
            <a:effectLst/>
          </p:spPr>
          <p:txBody>
            <a:bodyPr lIns="59911" tIns="29956" rIns="59911" bIns="29956">
              <a:spAutoFit/>
            </a:bodyPr>
            <a:lstStyle/>
            <a:p>
              <a:pPr marL="0" marR="0" lvl="0" indent="0" algn="ctr" defTabSz="598170" rtl="0" eaLnBrk="1" fontAlgn="base" latinLnBrk="0" hangingPunct="1">
                <a:lnSpc>
                  <a:spcPct val="100000"/>
                </a:lnSpc>
                <a:spcBef>
                  <a:spcPct val="0"/>
                </a:spcBef>
                <a:spcAft>
                  <a:spcPct val="0"/>
                </a:spcAft>
                <a:buClrTx/>
                <a:buSzTx/>
                <a:buFontTx/>
                <a:buNone/>
                <a:defRPr/>
              </a:pPr>
              <a:r>
                <a:rPr kumimoji="1" lang="zh-CN" altLang="en-US" sz="3200" b="1" i="1" u="none" strike="noStrike" kern="1200" cap="none" spc="0" normalizeH="0" baseline="-25000" noProof="0" dirty="0">
                  <a:ln>
                    <a:noFill/>
                  </a:ln>
                  <a:solidFill>
                    <a:srgbClr val="FF33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Ｄ＝ＬＥＣ</a:t>
              </a:r>
              <a:endParaRPr kumimoji="1" lang="zh-CN" altLang="en-US" sz="3200" b="1" i="1" u="none" strike="noStrike" kern="1200" cap="none" spc="0" normalizeH="0" baseline="-25000" noProof="0" dirty="0">
                <a:ln>
                  <a:noFill/>
                </a:ln>
                <a:solidFill>
                  <a:srgbClr val="FF33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000000"/>
                                          </p:val>
                                        </p:tav>
                                        <p:tav tm="100000">
                                          <p:val>
                                            <p:strVal val="#ppt_w"/>
                                          </p:val>
                                        </p:tav>
                                      </p:tavLst>
                                    </p:anim>
                                    <p:anim calcmode="lin" valueType="num">
                                      <p:cBhvr>
                                        <p:cTn id="8" dur="1000" fill="hold"/>
                                        <p:tgtEl>
                                          <p:spTgt spid="2"/>
                                        </p:tgtEl>
                                        <p:attrNameLst>
                                          <p:attrName>ppt_h</p:attrName>
                                        </p:attrNameLst>
                                      </p:cBhvr>
                                      <p:tavLst>
                                        <p:tav tm="0">
                                          <p:val>
                                            <p:fltVal val="0.00000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Rectangle 2"/>
          <p:cNvSpPr/>
          <p:nvPr/>
        </p:nvSpPr>
        <p:spPr>
          <a:xfrm>
            <a:off x="0" y="1230313"/>
            <a:ext cx="9144000" cy="4467225"/>
          </a:xfrm>
          <a:prstGeom prst="rect">
            <a:avLst/>
          </a:prstGeom>
          <a:gradFill rotWithShape="0">
            <a:gsLst>
              <a:gs pos="0">
                <a:srgbClr val="FFFFFF"/>
              </a:gs>
              <a:gs pos="100000">
                <a:srgbClr val="CCECFF"/>
              </a:gs>
            </a:gsLst>
            <a:lin ang="5400000" scaled="1"/>
            <a:tileRect/>
          </a:gradFill>
          <a:ln w="9525">
            <a:noFill/>
          </a:ln>
        </p:spPr>
        <p:txBody>
          <a:bodyPr wrap="none" anchor="ctr" anchorCtr="0"/>
          <a:p>
            <a:pPr>
              <a:spcBef>
                <a:spcPct val="0"/>
              </a:spcBef>
            </a:pPr>
            <a:endParaRPr lang="zh-CN" altLang="en-US" sz="2800" dirty="0">
              <a:latin typeface="Arial" panose="020B0604020202020204" pitchFamily="34" charset="0"/>
              <a:ea typeface="黑体" panose="02010609060101010101" pitchFamily="2" charset="-122"/>
            </a:endParaRPr>
          </a:p>
        </p:txBody>
      </p:sp>
      <p:sp>
        <p:nvSpPr>
          <p:cNvPr id="45058" name="Rectangle 5"/>
          <p:cNvSpPr/>
          <p:nvPr/>
        </p:nvSpPr>
        <p:spPr>
          <a:xfrm>
            <a:off x="681038" y="836613"/>
            <a:ext cx="6029325" cy="501650"/>
          </a:xfrm>
          <a:prstGeom prst="rect">
            <a:avLst/>
          </a:prstGeom>
          <a:noFill/>
          <a:ln w="9525">
            <a:noFill/>
          </a:ln>
        </p:spPr>
        <p:txBody>
          <a:bodyPr wrap="none" lIns="58968" tIns="30663" rIns="58968" bIns="30663" anchor="t" anchorCtr="1">
            <a:spAutoFit/>
          </a:bodyPr>
          <a:p>
            <a:pPr algn="ctr" fontAlgn="t">
              <a:spcBef>
                <a:spcPct val="0"/>
              </a:spcBef>
            </a:pPr>
            <a:r>
              <a:rPr lang="en-US" altLang="zh-CN" sz="2900" b="1" i="1" dirty="0">
                <a:solidFill>
                  <a:srgbClr val="0000CC"/>
                </a:solidFill>
                <a:latin typeface="Times New Roman" panose="02020603050405020304" pitchFamily="18" charset="0"/>
                <a:ea typeface="黑体" panose="02010609060101010101" pitchFamily="2" charset="-122"/>
              </a:rPr>
              <a:t>                </a:t>
            </a:r>
            <a:r>
              <a:rPr lang="zh-CN" altLang="en-US" sz="2900" b="1" i="1" dirty="0">
                <a:solidFill>
                  <a:srgbClr val="0000CC"/>
                </a:solidFill>
                <a:latin typeface="Times New Roman" panose="02020603050405020304" pitchFamily="18" charset="0"/>
                <a:ea typeface="宋体" panose="02010600030101010101" pitchFamily="2" charset="-122"/>
              </a:rPr>
              <a:t>Ｌ</a:t>
            </a:r>
            <a:r>
              <a:rPr lang="en-US" altLang="zh-CN" sz="2900" b="1" dirty="0">
                <a:solidFill>
                  <a:srgbClr val="0000CC"/>
                </a:solidFill>
                <a:latin typeface="宋体" panose="02010600030101010101" pitchFamily="2" charset="-122"/>
                <a:ea typeface="宋体" panose="02010600030101010101" pitchFamily="2" charset="-122"/>
              </a:rPr>
              <a:t>—</a:t>
            </a:r>
            <a:r>
              <a:rPr lang="zh-CN" altLang="en-US" sz="2900" b="1" dirty="0">
                <a:solidFill>
                  <a:srgbClr val="0000CC"/>
                </a:solidFill>
                <a:latin typeface="Times New Roman" panose="02020603050405020304" pitchFamily="18" charset="0"/>
                <a:ea typeface="宋体" panose="02010600030101010101" pitchFamily="2" charset="-122"/>
              </a:rPr>
              <a:t>发生事故的可能性大小</a:t>
            </a:r>
            <a:endParaRPr lang="zh-CN" altLang="en-US" sz="2900" b="1" dirty="0">
              <a:solidFill>
                <a:srgbClr val="0000CC"/>
              </a:solidFill>
              <a:latin typeface="Times New Roman" panose="02020603050405020304" pitchFamily="18" charset="0"/>
              <a:ea typeface="宋体" panose="02010600030101010101" pitchFamily="2" charset="-122"/>
            </a:endParaRPr>
          </a:p>
        </p:txBody>
      </p:sp>
      <p:graphicFrame>
        <p:nvGraphicFramePr>
          <p:cNvPr id="43012" name="表格 43011"/>
          <p:cNvGraphicFramePr/>
          <p:nvPr/>
        </p:nvGraphicFramePr>
        <p:xfrm>
          <a:off x="1422400" y="1485900"/>
          <a:ext cx="6416675" cy="5326063"/>
        </p:xfrm>
        <a:graphic>
          <a:graphicData uri="http://schemas.openxmlformats.org/drawingml/2006/table">
            <a:tbl>
              <a:tblPr/>
              <a:tblGrid>
                <a:gridCol w="3641725"/>
                <a:gridCol w="2774950"/>
              </a:tblGrid>
              <a:tr h="484188">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1395730" eaLnBrk="1" fontAlgn="t" hangingPunct="1">
                        <a:spcBef>
                          <a:spcPct val="0"/>
                        </a:spcBef>
                        <a:buNone/>
                      </a:pPr>
                      <a:r>
                        <a:rPr lang="zh-CN" altLang="en-US" sz="2000" b="1" dirty="0">
                          <a:solidFill>
                            <a:srgbClr val="FF3300"/>
                          </a:solidFill>
                          <a:latin typeface="楷体_GB2312" pitchFamily="49" charset="-122"/>
                          <a:ea typeface="楷体_GB2312" pitchFamily="49" charset="-122"/>
                        </a:rPr>
                        <a:t>分数值</a:t>
                      </a:r>
                      <a:endParaRPr lang="zh-CN" altLang="en-US" sz="2000" b="1" dirty="0">
                        <a:solidFill>
                          <a:srgbClr val="FF3300"/>
                        </a:solidFill>
                        <a:latin typeface="楷体_GB2312" pitchFamily="49" charset="-122"/>
                        <a:ea typeface="楷体_GB2312" pitchFamily="49" charset="-122"/>
                      </a:endParaRPr>
                    </a:p>
                  </a:txBody>
                  <a:tcPr marL="58968" marR="58968" marT="30663" marB="30663" anchor="ctr">
                    <a:lnL w="28575" cap="flat" cmpd="sng">
                      <a:solidFill>
                        <a:srgbClr val="0000FF"/>
                      </a:solidFill>
                      <a:prstDash val="solid"/>
                      <a:headEnd type="none" w="med" len="med"/>
                      <a:tailEnd type="none" w="med" len="med"/>
                    </a:lnL>
                    <a:lnR w="28575" cap="flat" cmpd="sng">
                      <a:solidFill>
                        <a:srgbClr val="0000FF"/>
                      </a:solidFill>
                      <a:prstDash val="solid"/>
                      <a:headEnd type="none" w="med" len="med"/>
                      <a:tailEnd type="none" w="med" len="med"/>
                    </a:lnR>
                    <a:lnT w="28575" cap="flat" cmpd="sng">
                      <a:solidFill>
                        <a:srgbClr val="0000FF"/>
                      </a:solidFill>
                      <a:prstDash val="solid"/>
                      <a:headEnd type="none" w="med" len="med"/>
                      <a:tailEnd type="none" w="med" len="med"/>
                    </a:lnT>
                    <a:lnB w="28575" cap="flat" cmpd="sng">
                      <a:solidFill>
                        <a:srgbClr val="0000FF"/>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lvl="0" defTabSz="1395730" eaLnBrk="1" fontAlgn="t" hangingPunct="1">
                        <a:spcBef>
                          <a:spcPct val="0"/>
                        </a:spcBef>
                        <a:buNone/>
                      </a:pPr>
                      <a:r>
                        <a:rPr lang="zh-CN" altLang="en-US" sz="2000" b="1" dirty="0">
                          <a:solidFill>
                            <a:srgbClr val="FF3300"/>
                          </a:solidFill>
                          <a:latin typeface="楷体_GB2312" pitchFamily="49" charset="-122"/>
                          <a:ea typeface="楷体_GB2312" pitchFamily="49" charset="-122"/>
                        </a:rPr>
                        <a:t>事故发生的可能性</a:t>
                      </a:r>
                      <a:endParaRPr lang="zh-CN" altLang="en-US" sz="2000" b="1" dirty="0">
                        <a:solidFill>
                          <a:srgbClr val="FF3300"/>
                        </a:solidFill>
                        <a:latin typeface="楷体_GB2312" pitchFamily="49" charset="-122"/>
                        <a:ea typeface="楷体_GB2312" pitchFamily="49" charset="-122"/>
                      </a:endParaRPr>
                    </a:p>
                  </a:txBody>
                  <a:tcPr marL="58968" marR="58968" marT="30663" marB="30663" anchor="ctr">
                    <a:lnL w="28575" cap="flat" cmpd="sng">
                      <a:solidFill>
                        <a:srgbClr val="0000FF"/>
                      </a:solidFill>
                      <a:prstDash val="solid"/>
                      <a:headEnd type="none" w="med" len="med"/>
                      <a:tailEnd type="none" w="med" len="med"/>
                    </a:lnL>
                    <a:lnR w="28575" cap="flat" cmpd="sng">
                      <a:solidFill>
                        <a:srgbClr val="0000FF"/>
                      </a:solidFill>
                      <a:prstDash val="solid"/>
                      <a:headEnd type="none" w="med" len="med"/>
                      <a:tailEnd type="none" w="med" len="med"/>
                    </a:lnR>
                    <a:lnT w="28575" cap="flat" cmpd="sng">
                      <a:solidFill>
                        <a:srgbClr val="0000FF"/>
                      </a:solidFill>
                      <a:prstDash val="solid"/>
                      <a:headEnd type="none" w="med" len="med"/>
                      <a:tailEnd type="none" w="med" len="med"/>
                    </a:lnT>
                    <a:lnB w="28575" cap="flat" cmpd="sng">
                      <a:solidFill>
                        <a:srgbClr val="0000FF"/>
                      </a:solidFill>
                      <a:prstDash val="solid"/>
                      <a:headEnd type="none" w="med" len="med"/>
                      <a:tailEnd type="none" w="med" len="med"/>
                    </a:lnB>
                    <a:lnTlToBr>
                      <a:noFill/>
                    </a:lnTlToBr>
                    <a:lnBlToTr>
                      <a:noFill/>
                    </a:lnBlToTr>
                    <a:noFill/>
                  </a:tcPr>
                </a:tc>
              </a:tr>
              <a:tr h="763587">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1395730" eaLnBrk="1" fontAlgn="t" hangingPunct="1">
                        <a:spcBef>
                          <a:spcPct val="0"/>
                        </a:spcBef>
                        <a:buNone/>
                      </a:pPr>
                      <a:r>
                        <a:rPr lang="en-US" altLang="zh-CN" sz="2000" b="1" dirty="0">
                          <a:solidFill>
                            <a:srgbClr val="FF3300"/>
                          </a:solidFill>
                          <a:latin typeface="楷体_GB2312" pitchFamily="49" charset="-122"/>
                          <a:ea typeface="楷体_GB2312" pitchFamily="49" charset="-122"/>
                        </a:rPr>
                        <a:t>10</a:t>
                      </a:r>
                      <a:endParaRPr lang="en-US" altLang="zh-CN" sz="2000" b="1" dirty="0">
                        <a:solidFill>
                          <a:srgbClr val="FF3300"/>
                        </a:solidFill>
                        <a:latin typeface="楷体_GB2312" pitchFamily="49" charset="-122"/>
                        <a:ea typeface="楷体_GB2312" pitchFamily="49" charset="-122"/>
                      </a:endParaRPr>
                    </a:p>
                  </a:txBody>
                  <a:tcPr marL="58968" marR="58968" marT="30663" marB="30663" anchor="ctr">
                    <a:lnL w="28575" cap="flat" cmpd="sng">
                      <a:solidFill>
                        <a:srgbClr val="0000FF"/>
                      </a:solidFill>
                      <a:prstDash val="solid"/>
                      <a:headEnd type="none" w="med" len="med"/>
                      <a:tailEnd type="none" w="med" len="med"/>
                    </a:lnL>
                    <a:lnR w="28575" cap="flat" cmpd="sng">
                      <a:solidFill>
                        <a:srgbClr val="0000FF"/>
                      </a:solidFill>
                      <a:prstDash val="solid"/>
                      <a:headEnd type="none" w="med" len="med"/>
                      <a:tailEnd type="none" w="med" len="med"/>
                    </a:lnR>
                    <a:lnT w="28575" cap="flat" cmpd="sng">
                      <a:solidFill>
                        <a:srgbClr val="0000FF"/>
                      </a:solidFill>
                      <a:prstDash val="solid"/>
                      <a:headEnd type="none" w="med" len="med"/>
                      <a:tailEnd type="none" w="med" len="med"/>
                    </a:lnT>
                    <a:lnB w="28575" cap="flat" cmpd="sng">
                      <a:solidFill>
                        <a:srgbClr val="0000FF"/>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lvl="0" defTabSz="1395730" eaLnBrk="1" fontAlgn="t" hangingPunct="1">
                        <a:spcBef>
                          <a:spcPct val="0"/>
                        </a:spcBef>
                        <a:buNone/>
                      </a:pPr>
                      <a:r>
                        <a:rPr lang="zh-CN" altLang="en-US" sz="2000" b="1" dirty="0">
                          <a:solidFill>
                            <a:srgbClr val="FF3300"/>
                          </a:solidFill>
                          <a:latin typeface="楷体_GB2312" pitchFamily="49" charset="-122"/>
                          <a:ea typeface="楷体_GB2312" pitchFamily="49" charset="-122"/>
                        </a:rPr>
                        <a:t>完全可以预料</a:t>
                      </a:r>
                      <a:endParaRPr lang="zh-CN" altLang="en-US" sz="2000" b="1" dirty="0">
                        <a:solidFill>
                          <a:srgbClr val="FF3300"/>
                        </a:solidFill>
                        <a:latin typeface="楷体_GB2312" pitchFamily="49" charset="-122"/>
                        <a:ea typeface="楷体_GB2312" pitchFamily="49" charset="-122"/>
                      </a:endParaRPr>
                    </a:p>
                  </a:txBody>
                  <a:tcPr marL="58968" marR="58968" marT="30663" marB="30663" anchor="ctr">
                    <a:lnL w="28575" cap="flat" cmpd="sng">
                      <a:solidFill>
                        <a:srgbClr val="0000FF"/>
                      </a:solidFill>
                      <a:prstDash val="solid"/>
                      <a:headEnd type="none" w="med" len="med"/>
                      <a:tailEnd type="none" w="med" len="med"/>
                    </a:lnL>
                    <a:lnR w="28575" cap="flat" cmpd="sng">
                      <a:solidFill>
                        <a:srgbClr val="0000FF"/>
                      </a:solidFill>
                      <a:prstDash val="solid"/>
                      <a:headEnd type="none" w="med" len="med"/>
                      <a:tailEnd type="none" w="med" len="med"/>
                    </a:lnR>
                    <a:lnT w="28575" cap="flat" cmpd="sng">
                      <a:solidFill>
                        <a:srgbClr val="0000FF"/>
                      </a:solidFill>
                      <a:prstDash val="solid"/>
                      <a:headEnd type="none" w="med" len="med"/>
                      <a:tailEnd type="none" w="med" len="med"/>
                    </a:lnT>
                    <a:lnB w="28575" cap="flat" cmpd="sng">
                      <a:solidFill>
                        <a:srgbClr val="0000FF"/>
                      </a:solidFill>
                      <a:prstDash val="solid"/>
                      <a:headEnd type="none" w="med" len="med"/>
                      <a:tailEnd type="none" w="med" len="med"/>
                    </a:lnB>
                    <a:lnTlToBr>
                      <a:noFill/>
                    </a:lnTlToBr>
                    <a:lnBlToTr>
                      <a:noFill/>
                    </a:lnBlToTr>
                    <a:noFill/>
                  </a:tcPr>
                </a:tc>
              </a:tr>
              <a:tr h="622300">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1395730" eaLnBrk="1" fontAlgn="t" hangingPunct="1">
                        <a:spcBef>
                          <a:spcPct val="0"/>
                        </a:spcBef>
                        <a:buNone/>
                      </a:pPr>
                      <a:r>
                        <a:rPr lang="en-US" altLang="zh-CN" sz="2000" b="1" dirty="0">
                          <a:solidFill>
                            <a:srgbClr val="FF3300"/>
                          </a:solidFill>
                          <a:latin typeface="楷体_GB2312" pitchFamily="49" charset="-122"/>
                          <a:ea typeface="楷体_GB2312" pitchFamily="49" charset="-122"/>
                        </a:rPr>
                        <a:t>6</a:t>
                      </a:r>
                      <a:endParaRPr lang="en-US" altLang="zh-CN" sz="2000" b="1" dirty="0">
                        <a:solidFill>
                          <a:srgbClr val="FF3300"/>
                        </a:solidFill>
                        <a:latin typeface="楷体_GB2312" pitchFamily="49" charset="-122"/>
                        <a:ea typeface="楷体_GB2312" pitchFamily="49" charset="-122"/>
                      </a:endParaRPr>
                    </a:p>
                  </a:txBody>
                  <a:tcPr marL="58968" marR="58968" marT="30663" marB="30663" anchor="ctr">
                    <a:lnL w="28575" cap="flat" cmpd="sng">
                      <a:solidFill>
                        <a:srgbClr val="0000FF"/>
                      </a:solidFill>
                      <a:prstDash val="solid"/>
                      <a:headEnd type="none" w="med" len="med"/>
                      <a:tailEnd type="none" w="med" len="med"/>
                    </a:lnL>
                    <a:lnR w="28575" cap="flat" cmpd="sng">
                      <a:solidFill>
                        <a:srgbClr val="0000FF"/>
                      </a:solidFill>
                      <a:prstDash val="solid"/>
                      <a:headEnd type="none" w="med" len="med"/>
                      <a:tailEnd type="none" w="med" len="med"/>
                    </a:lnR>
                    <a:lnT w="28575" cap="flat" cmpd="sng">
                      <a:solidFill>
                        <a:srgbClr val="0000FF"/>
                      </a:solidFill>
                      <a:prstDash val="solid"/>
                      <a:headEnd type="none" w="med" len="med"/>
                      <a:tailEnd type="none" w="med" len="med"/>
                    </a:lnT>
                    <a:lnB w="28575" cap="flat" cmpd="sng">
                      <a:solidFill>
                        <a:srgbClr val="0000FF"/>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lvl="0" defTabSz="1395730" eaLnBrk="1" fontAlgn="t" hangingPunct="1">
                        <a:spcBef>
                          <a:spcPct val="0"/>
                        </a:spcBef>
                        <a:buNone/>
                      </a:pPr>
                      <a:r>
                        <a:rPr lang="zh-CN" altLang="en-US" sz="2000" b="1" dirty="0">
                          <a:solidFill>
                            <a:srgbClr val="FF3300"/>
                          </a:solidFill>
                          <a:latin typeface="楷体_GB2312" pitchFamily="49" charset="-122"/>
                          <a:ea typeface="楷体_GB2312" pitchFamily="49" charset="-122"/>
                        </a:rPr>
                        <a:t>相当可能</a:t>
                      </a:r>
                      <a:endParaRPr lang="zh-CN" altLang="en-US" sz="2000" b="1" dirty="0">
                        <a:solidFill>
                          <a:srgbClr val="FF3300"/>
                        </a:solidFill>
                        <a:latin typeface="楷体_GB2312" pitchFamily="49" charset="-122"/>
                        <a:ea typeface="楷体_GB2312" pitchFamily="49" charset="-122"/>
                      </a:endParaRPr>
                    </a:p>
                  </a:txBody>
                  <a:tcPr marL="58968" marR="58968" marT="30663" marB="30663" anchor="ctr">
                    <a:lnL w="28575" cap="flat" cmpd="sng">
                      <a:solidFill>
                        <a:srgbClr val="0000FF"/>
                      </a:solidFill>
                      <a:prstDash val="solid"/>
                      <a:headEnd type="none" w="med" len="med"/>
                      <a:tailEnd type="none" w="med" len="med"/>
                    </a:lnL>
                    <a:lnR w="28575" cap="flat" cmpd="sng">
                      <a:solidFill>
                        <a:srgbClr val="0000FF"/>
                      </a:solidFill>
                      <a:prstDash val="solid"/>
                      <a:headEnd type="none" w="med" len="med"/>
                      <a:tailEnd type="none" w="med" len="med"/>
                    </a:lnR>
                    <a:lnT w="28575" cap="flat" cmpd="sng">
                      <a:solidFill>
                        <a:srgbClr val="0000FF"/>
                      </a:solidFill>
                      <a:prstDash val="solid"/>
                      <a:headEnd type="none" w="med" len="med"/>
                      <a:tailEnd type="none" w="med" len="med"/>
                    </a:lnT>
                    <a:lnB w="28575" cap="flat" cmpd="sng">
                      <a:solidFill>
                        <a:srgbClr val="0000FF"/>
                      </a:solidFill>
                      <a:prstDash val="solid"/>
                      <a:headEnd type="none" w="med" len="med"/>
                      <a:tailEnd type="none" w="med" len="med"/>
                    </a:lnB>
                    <a:lnTlToBr>
                      <a:noFill/>
                    </a:lnTlToBr>
                    <a:lnBlToTr>
                      <a:noFill/>
                    </a:lnBlToTr>
                    <a:noFill/>
                  </a:tcPr>
                </a:tc>
              </a:tr>
              <a:tr h="655638">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1395730" eaLnBrk="1" fontAlgn="t" hangingPunct="1">
                        <a:spcBef>
                          <a:spcPct val="0"/>
                        </a:spcBef>
                        <a:buNone/>
                      </a:pPr>
                      <a:r>
                        <a:rPr lang="en-US" altLang="zh-CN" sz="2000" b="1" dirty="0">
                          <a:solidFill>
                            <a:srgbClr val="FF3300"/>
                          </a:solidFill>
                          <a:latin typeface="楷体_GB2312" pitchFamily="49" charset="-122"/>
                          <a:ea typeface="楷体_GB2312" pitchFamily="49" charset="-122"/>
                        </a:rPr>
                        <a:t>3</a:t>
                      </a:r>
                      <a:endParaRPr lang="en-US" altLang="zh-CN" sz="2000" b="1" dirty="0">
                        <a:solidFill>
                          <a:srgbClr val="FF3300"/>
                        </a:solidFill>
                        <a:latin typeface="楷体_GB2312" pitchFamily="49" charset="-122"/>
                        <a:ea typeface="楷体_GB2312" pitchFamily="49" charset="-122"/>
                      </a:endParaRPr>
                    </a:p>
                  </a:txBody>
                  <a:tcPr marL="58968" marR="58968" marT="30663" marB="30663" anchor="ctr">
                    <a:lnL w="28575" cap="flat" cmpd="sng">
                      <a:solidFill>
                        <a:srgbClr val="0000FF"/>
                      </a:solidFill>
                      <a:prstDash val="solid"/>
                      <a:headEnd type="none" w="med" len="med"/>
                      <a:tailEnd type="none" w="med" len="med"/>
                    </a:lnL>
                    <a:lnR w="28575" cap="flat" cmpd="sng">
                      <a:solidFill>
                        <a:srgbClr val="0000FF"/>
                      </a:solidFill>
                      <a:prstDash val="solid"/>
                      <a:headEnd type="none" w="med" len="med"/>
                      <a:tailEnd type="none" w="med" len="med"/>
                    </a:lnR>
                    <a:lnT w="28575" cap="flat" cmpd="sng">
                      <a:solidFill>
                        <a:srgbClr val="0000FF"/>
                      </a:solidFill>
                      <a:prstDash val="solid"/>
                      <a:headEnd type="none" w="med" len="med"/>
                      <a:tailEnd type="none" w="med" len="med"/>
                    </a:lnT>
                    <a:lnB w="28575" cap="flat" cmpd="sng">
                      <a:solidFill>
                        <a:srgbClr val="0000FF"/>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lvl="0" defTabSz="1395730" eaLnBrk="1" fontAlgn="t" hangingPunct="1">
                        <a:spcBef>
                          <a:spcPct val="0"/>
                        </a:spcBef>
                        <a:buNone/>
                      </a:pPr>
                      <a:r>
                        <a:rPr lang="zh-CN" altLang="en-US" sz="2000" b="1" dirty="0">
                          <a:solidFill>
                            <a:srgbClr val="FF3300"/>
                          </a:solidFill>
                          <a:latin typeface="楷体_GB2312" pitchFamily="49" charset="-122"/>
                          <a:ea typeface="楷体_GB2312" pitchFamily="49" charset="-122"/>
                        </a:rPr>
                        <a:t>可能</a:t>
                      </a:r>
                      <a:r>
                        <a:rPr lang="en-US" altLang="zh-CN" sz="2000" b="1" dirty="0">
                          <a:solidFill>
                            <a:srgbClr val="FF3300"/>
                          </a:solidFill>
                          <a:latin typeface="楷体_GB2312" pitchFamily="49" charset="-122"/>
                          <a:ea typeface="楷体_GB2312" pitchFamily="49" charset="-122"/>
                        </a:rPr>
                        <a:t>,</a:t>
                      </a:r>
                      <a:r>
                        <a:rPr lang="zh-CN" altLang="en-US" sz="2000" b="1" dirty="0">
                          <a:solidFill>
                            <a:srgbClr val="FF3300"/>
                          </a:solidFill>
                          <a:latin typeface="楷体_GB2312" pitchFamily="49" charset="-122"/>
                          <a:ea typeface="楷体_GB2312" pitchFamily="49" charset="-122"/>
                        </a:rPr>
                        <a:t>但不经常</a:t>
                      </a:r>
                      <a:endParaRPr lang="zh-CN" altLang="en-US" sz="2000" b="1" dirty="0">
                        <a:solidFill>
                          <a:srgbClr val="FF3300"/>
                        </a:solidFill>
                        <a:latin typeface="楷体_GB2312" pitchFamily="49" charset="-122"/>
                        <a:ea typeface="楷体_GB2312" pitchFamily="49" charset="-122"/>
                      </a:endParaRPr>
                    </a:p>
                  </a:txBody>
                  <a:tcPr marL="58968" marR="58968" marT="30663" marB="30663" anchor="ctr">
                    <a:lnL w="28575" cap="flat" cmpd="sng">
                      <a:solidFill>
                        <a:srgbClr val="0000FF"/>
                      </a:solidFill>
                      <a:prstDash val="solid"/>
                      <a:headEnd type="none" w="med" len="med"/>
                      <a:tailEnd type="none" w="med" len="med"/>
                    </a:lnL>
                    <a:lnR w="28575" cap="flat" cmpd="sng">
                      <a:solidFill>
                        <a:srgbClr val="0000FF"/>
                      </a:solidFill>
                      <a:prstDash val="solid"/>
                      <a:headEnd type="none" w="med" len="med"/>
                      <a:tailEnd type="none" w="med" len="med"/>
                    </a:lnR>
                    <a:lnT w="28575" cap="flat" cmpd="sng">
                      <a:solidFill>
                        <a:srgbClr val="0000FF"/>
                      </a:solidFill>
                      <a:prstDash val="solid"/>
                      <a:headEnd type="none" w="med" len="med"/>
                      <a:tailEnd type="none" w="med" len="med"/>
                    </a:lnT>
                    <a:lnB w="28575" cap="flat" cmpd="sng">
                      <a:solidFill>
                        <a:srgbClr val="0000FF"/>
                      </a:solidFill>
                      <a:prstDash val="solid"/>
                      <a:headEnd type="none" w="med" len="med"/>
                      <a:tailEnd type="none" w="med" len="med"/>
                    </a:lnB>
                    <a:lnTlToBr>
                      <a:noFill/>
                    </a:lnTlToBr>
                    <a:lnBlToTr>
                      <a:noFill/>
                    </a:lnBlToTr>
                    <a:noFill/>
                  </a:tcPr>
                </a:tc>
              </a:tr>
              <a:tr h="698500">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1395730" eaLnBrk="1" fontAlgn="t" hangingPunct="1">
                        <a:spcBef>
                          <a:spcPct val="0"/>
                        </a:spcBef>
                        <a:buNone/>
                      </a:pPr>
                      <a:r>
                        <a:rPr lang="en-US" altLang="zh-CN" sz="2000" b="1" dirty="0">
                          <a:solidFill>
                            <a:srgbClr val="FF3300"/>
                          </a:solidFill>
                          <a:latin typeface="楷体_GB2312" pitchFamily="49" charset="-122"/>
                          <a:ea typeface="楷体_GB2312" pitchFamily="49" charset="-122"/>
                        </a:rPr>
                        <a:t>1</a:t>
                      </a:r>
                      <a:endParaRPr lang="en-US" altLang="zh-CN" sz="2000" b="1" dirty="0">
                        <a:solidFill>
                          <a:srgbClr val="FF3300"/>
                        </a:solidFill>
                        <a:latin typeface="楷体_GB2312" pitchFamily="49" charset="-122"/>
                        <a:ea typeface="楷体_GB2312" pitchFamily="49" charset="-122"/>
                      </a:endParaRPr>
                    </a:p>
                  </a:txBody>
                  <a:tcPr marL="58968" marR="58968" marT="30663" marB="30663" anchor="ctr">
                    <a:lnL w="28575" cap="flat" cmpd="sng">
                      <a:solidFill>
                        <a:srgbClr val="0000FF"/>
                      </a:solidFill>
                      <a:prstDash val="solid"/>
                      <a:headEnd type="none" w="med" len="med"/>
                      <a:tailEnd type="none" w="med" len="med"/>
                    </a:lnL>
                    <a:lnR w="28575" cap="flat" cmpd="sng">
                      <a:solidFill>
                        <a:srgbClr val="0000FF"/>
                      </a:solidFill>
                      <a:prstDash val="solid"/>
                      <a:headEnd type="none" w="med" len="med"/>
                      <a:tailEnd type="none" w="med" len="med"/>
                    </a:lnR>
                    <a:lnT w="28575" cap="flat" cmpd="sng">
                      <a:solidFill>
                        <a:srgbClr val="0000FF"/>
                      </a:solidFill>
                      <a:prstDash val="solid"/>
                      <a:headEnd type="none" w="med" len="med"/>
                      <a:tailEnd type="none" w="med" len="med"/>
                    </a:lnT>
                    <a:lnB w="28575" cap="flat" cmpd="sng">
                      <a:solidFill>
                        <a:srgbClr val="0000FF"/>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lvl="0" defTabSz="1395730" eaLnBrk="1" fontAlgn="t" hangingPunct="1">
                        <a:spcBef>
                          <a:spcPct val="0"/>
                        </a:spcBef>
                        <a:buNone/>
                      </a:pPr>
                      <a:r>
                        <a:rPr lang="zh-CN" altLang="en-US" sz="2000" b="1" dirty="0">
                          <a:solidFill>
                            <a:srgbClr val="FF3300"/>
                          </a:solidFill>
                          <a:latin typeface="楷体_GB2312" pitchFamily="49" charset="-122"/>
                          <a:ea typeface="楷体_GB2312" pitchFamily="49" charset="-122"/>
                        </a:rPr>
                        <a:t>可能性小</a:t>
                      </a:r>
                      <a:r>
                        <a:rPr lang="en-US" altLang="zh-CN" sz="2000" b="1" dirty="0">
                          <a:solidFill>
                            <a:srgbClr val="FF3300"/>
                          </a:solidFill>
                          <a:latin typeface="楷体_GB2312" pitchFamily="49" charset="-122"/>
                          <a:ea typeface="楷体_GB2312" pitchFamily="49" charset="-122"/>
                        </a:rPr>
                        <a:t>,</a:t>
                      </a:r>
                      <a:r>
                        <a:rPr lang="zh-CN" altLang="en-US" sz="2000" b="1" dirty="0">
                          <a:solidFill>
                            <a:srgbClr val="FF3300"/>
                          </a:solidFill>
                          <a:latin typeface="楷体_GB2312" pitchFamily="49" charset="-122"/>
                          <a:ea typeface="楷体_GB2312" pitchFamily="49" charset="-122"/>
                        </a:rPr>
                        <a:t>完全意外</a:t>
                      </a:r>
                      <a:endParaRPr lang="zh-CN" altLang="en-US" sz="2000" b="1" dirty="0">
                        <a:solidFill>
                          <a:srgbClr val="FF3300"/>
                        </a:solidFill>
                        <a:latin typeface="楷体_GB2312" pitchFamily="49" charset="-122"/>
                        <a:ea typeface="楷体_GB2312" pitchFamily="49" charset="-122"/>
                      </a:endParaRPr>
                    </a:p>
                  </a:txBody>
                  <a:tcPr marL="58968" marR="58968" marT="30663" marB="30663" anchor="ctr">
                    <a:lnL w="28575" cap="flat" cmpd="sng">
                      <a:solidFill>
                        <a:srgbClr val="0000FF"/>
                      </a:solidFill>
                      <a:prstDash val="solid"/>
                      <a:headEnd type="none" w="med" len="med"/>
                      <a:tailEnd type="none" w="med" len="med"/>
                    </a:lnL>
                    <a:lnR w="28575" cap="flat" cmpd="sng">
                      <a:solidFill>
                        <a:srgbClr val="0000FF"/>
                      </a:solidFill>
                      <a:prstDash val="solid"/>
                      <a:headEnd type="none" w="med" len="med"/>
                      <a:tailEnd type="none" w="med" len="med"/>
                    </a:lnR>
                    <a:lnT w="28575" cap="flat" cmpd="sng">
                      <a:solidFill>
                        <a:srgbClr val="0000FF"/>
                      </a:solidFill>
                      <a:prstDash val="solid"/>
                      <a:headEnd type="none" w="med" len="med"/>
                      <a:tailEnd type="none" w="med" len="med"/>
                    </a:lnT>
                    <a:lnB w="28575" cap="flat" cmpd="sng">
                      <a:solidFill>
                        <a:srgbClr val="0000FF"/>
                      </a:solidFill>
                      <a:prstDash val="solid"/>
                      <a:headEnd type="none" w="med" len="med"/>
                      <a:tailEnd type="none" w="med" len="med"/>
                    </a:lnB>
                    <a:lnTlToBr>
                      <a:noFill/>
                    </a:lnTlToBr>
                    <a:lnBlToTr>
                      <a:noFill/>
                    </a:lnBlToTr>
                    <a:noFill/>
                  </a:tcPr>
                </a:tc>
              </a:tr>
              <a:tr h="730250">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1395730" eaLnBrk="1" fontAlgn="t" hangingPunct="1">
                        <a:spcBef>
                          <a:spcPct val="0"/>
                        </a:spcBef>
                        <a:buNone/>
                      </a:pPr>
                      <a:r>
                        <a:rPr lang="en-US" altLang="zh-CN" sz="2000" b="1" dirty="0">
                          <a:solidFill>
                            <a:srgbClr val="FF3300"/>
                          </a:solidFill>
                          <a:latin typeface="楷体_GB2312" pitchFamily="49" charset="-122"/>
                          <a:ea typeface="楷体_GB2312" pitchFamily="49" charset="-122"/>
                        </a:rPr>
                        <a:t>0.5</a:t>
                      </a:r>
                      <a:endParaRPr lang="en-US" altLang="zh-CN" sz="2000" b="1" dirty="0">
                        <a:solidFill>
                          <a:srgbClr val="FF3300"/>
                        </a:solidFill>
                        <a:latin typeface="楷体_GB2312" pitchFamily="49" charset="-122"/>
                        <a:ea typeface="楷体_GB2312" pitchFamily="49" charset="-122"/>
                      </a:endParaRPr>
                    </a:p>
                  </a:txBody>
                  <a:tcPr marL="58968" marR="58968" marT="30663" marB="30663" anchor="ctr">
                    <a:lnL w="28575" cap="flat" cmpd="sng">
                      <a:solidFill>
                        <a:srgbClr val="0000FF"/>
                      </a:solidFill>
                      <a:prstDash val="solid"/>
                      <a:headEnd type="none" w="med" len="med"/>
                      <a:tailEnd type="none" w="med" len="med"/>
                    </a:lnL>
                    <a:lnR w="28575" cap="flat" cmpd="sng">
                      <a:solidFill>
                        <a:srgbClr val="0000FF"/>
                      </a:solidFill>
                      <a:prstDash val="solid"/>
                      <a:headEnd type="none" w="med" len="med"/>
                      <a:tailEnd type="none" w="med" len="med"/>
                    </a:lnR>
                    <a:lnT w="28575" cap="flat" cmpd="sng">
                      <a:solidFill>
                        <a:srgbClr val="0000FF"/>
                      </a:solidFill>
                      <a:prstDash val="solid"/>
                      <a:headEnd type="none" w="med" len="med"/>
                      <a:tailEnd type="none" w="med" len="med"/>
                    </a:lnT>
                    <a:lnB w="28575" cap="flat" cmpd="sng">
                      <a:solidFill>
                        <a:srgbClr val="0000FF"/>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lvl="0" defTabSz="1395730" eaLnBrk="1" fontAlgn="t" hangingPunct="1">
                        <a:spcBef>
                          <a:spcPct val="0"/>
                        </a:spcBef>
                        <a:buNone/>
                      </a:pPr>
                      <a:r>
                        <a:rPr lang="zh-CN" altLang="en-US" sz="2000" b="1" dirty="0">
                          <a:solidFill>
                            <a:srgbClr val="FF3300"/>
                          </a:solidFill>
                          <a:latin typeface="楷体_GB2312" pitchFamily="49" charset="-122"/>
                          <a:ea typeface="楷体_GB2312" pitchFamily="49" charset="-122"/>
                        </a:rPr>
                        <a:t>很不可能</a:t>
                      </a:r>
                      <a:r>
                        <a:rPr lang="en-US" altLang="zh-CN" sz="2000" b="1" dirty="0">
                          <a:solidFill>
                            <a:srgbClr val="FF3300"/>
                          </a:solidFill>
                          <a:latin typeface="楷体_GB2312" pitchFamily="49" charset="-122"/>
                          <a:ea typeface="楷体_GB2312" pitchFamily="49" charset="-122"/>
                        </a:rPr>
                        <a:t>,</a:t>
                      </a:r>
                      <a:r>
                        <a:rPr lang="zh-CN" altLang="en-US" sz="2000" b="1" dirty="0">
                          <a:solidFill>
                            <a:srgbClr val="FF3300"/>
                          </a:solidFill>
                          <a:latin typeface="楷体_GB2312" pitchFamily="49" charset="-122"/>
                          <a:ea typeface="楷体_GB2312" pitchFamily="49" charset="-122"/>
                        </a:rPr>
                        <a:t>可以设想</a:t>
                      </a:r>
                      <a:endParaRPr lang="zh-CN" altLang="en-US" sz="2000" b="1" dirty="0">
                        <a:solidFill>
                          <a:srgbClr val="FF3300"/>
                        </a:solidFill>
                        <a:latin typeface="楷体_GB2312" pitchFamily="49" charset="-122"/>
                        <a:ea typeface="楷体_GB2312" pitchFamily="49" charset="-122"/>
                      </a:endParaRPr>
                    </a:p>
                  </a:txBody>
                  <a:tcPr marL="58968" marR="58968" marT="30663" marB="30663" anchor="ctr">
                    <a:lnL w="28575" cap="flat" cmpd="sng">
                      <a:solidFill>
                        <a:srgbClr val="0000FF"/>
                      </a:solidFill>
                      <a:prstDash val="solid"/>
                      <a:headEnd type="none" w="med" len="med"/>
                      <a:tailEnd type="none" w="med" len="med"/>
                    </a:lnL>
                    <a:lnR w="28575" cap="flat" cmpd="sng">
                      <a:solidFill>
                        <a:srgbClr val="0000FF"/>
                      </a:solidFill>
                      <a:prstDash val="solid"/>
                      <a:headEnd type="none" w="med" len="med"/>
                      <a:tailEnd type="none" w="med" len="med"/>
                    </a:lnR>
                    <a:lnT w="28575" cap="flat" cmpd="sng">
                      <a:solidFill>
                        <a:srgbClr val="0000FF"/>
                      </a:solidFill>
                      <a:prstDash val="solid"/>
                      <a:headEnd type="none" w="med" len="med"/>
                      <a:tailEnd type="none" w="med" len="med"/>
                    </a:lnT>
                    <a:lnB w="28575" cap="flat" cmpd="sng">
                      <a:solidFill>
                        <a:srgbClr val="0000FF"/>
                      </a:solidFill>
                      <a:prstDash val="solid"/>
                      <a:headEnd type="none" w="med" len="med"/>
                      <a:tailEnd type="none" w="med" len="med"/>
                    </a:lnB>
                    <a:lnTlToBr>
                      <a:noFill/>
                    </a:lnTlToBr>
                    <a:lnBlToTr>
                      <a:noFill/>
                    </a:lnBlToTr>
                    <a:noFill/>
                  </a:tcPr>
                </a:tc>
              </a:tr>
              <a:tr h="682625">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1395730" eaLnBrk="1" fontAlgn="t" hangingPunct="1">
                        <a:spcBef>
                          <a:spcPct val="0"/>
                        </a:spcBef>
                        <a:buNone/>
                      </a:pPr>
                      <a:r>
                        <a:rPr lang="en-US" altLang="zh-CN" sz="2000" b="1" dirty="0">
                          <a:solidFill>
                            <a:srgbClr val="FF3300"/>
                          </a:solidFill>
                          <a:latin typeface="楷体_GB2312" pitchFamily="49" charset="-122"/>
                          <a:ea typeface="楷体_GB2312" pitchFamily="49" charset="-122"/>
                        </a:rPr>
                        <a:t>0.2</a:t>
                      </a:r>
                      <a:endParaRPr lang="en-US" altLang="zh-CN" sz="2000" b="1" dirty="0">
                        <a:solidFill>
                          <a:srgbClr val="FF3300"/>
                        </a:solidFill>
                        <a:latin typeface="楷体_GB2312" pitchFamily="49" charset="-122"/>
                        <a:ea typeface="楷体_GB2312" pitchFamily="49" charset="-122"/>
                      </a:endParaRPr>
                    </a:p>
                  </a:txBody>
                  <a:tcPr marL="58968" marR="58968" marT="30663" marB="30663" anchor="ctr">
                    <a:lnL w="28575" cap="flat" cmpd="sng">
                      <a:solidFill>
                        <a:srgbClr val="0000FF"/>
                      </a:solidFill>
                      <a:prstDash val="solid"/>
                      <a:headEnd type="none" w="med" len="med"/>
                      <a:tailEnd type="none" w="med" len="med"/>
                    </a:lnL>
                    <a:lnR w="28575" cap="flat" cmpd="sng">
                      <a:solidFill>
                        <a:srgbClr val="0000FF"/>
                      </a:solidFill>
                      <a:prstDash val="solid"/>
                      <a:headEnd type="none" w="med" len="med"/>
                      <a:tailEnd type="none" w="med" len="med"/>
                    </a:lnR>
                    <a:lnT w="28575" cap="flat" cmpd="sng">
                      <a:solidFill>
                        <a:srgbClr val="0000FF"/>
                      </a:solidFill>
                      <a:prstDash val="solid"/>
                      <a:headEnd type="none" w="med" len="med"/>
                      <a:tailEnd type="none" w="med" len="med"/>
                    </a:lnT>
                    <a:lnB w="28575" cap="flat" cmpd="sng">
                      <a:solidFill>
                        <a:srgbClr val="0000FF"/>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lvl="0" defTabSz="1395730" eaLnBrk="1" fontAlgn="t" hangingPunct="1">
                        <a:spcBef>
                          <a:spcPct val="0"/>
                        </a:spcBef>
                        <a:buNone/>
                      </a:pPr>
                      <a:r>
                        <a:rPr lang="zh-CN" altLang="en-US" sz="2000" b="1" dirty="0">
                          <a:solidFill>
                            <a:srgbClr val="FF3300"/>
                          </a:solidFill>
                          <a:latin typeface="楷体_GB2312" pitchFamily="49" charset="-122"/>
                          <a:ea typeface="楷体_GB2312" pitchFamily="49" charset="-122"/>
                        </a:rPr>
                        <a:t>极不可能</a:t>
                      </a:r>
                      <a:endParaRPr lang="zh-CN" altLang="en-US" sz="2000" b="1" dirty="0">
                        <a:solidFill>
                          <a:srgbClr val="FF3300"/>
                        </a:solidFill>
                        <a:latin typeface="楷体_GB2312" pitchFamily="49" charset="-122"/>
                        <a:ea typeface="楷体_GB2312" pitchFamily="49" charset="-122"/>
                      </a:endParaRPr>
                    </a:p>
                  </a:txBody>
                  <a:tcPr marL="58968" marR="58968" marT="30663" marB="30663" anchor="ctr">
                    <a:lnL w="28575" cap="flat" cmpd="sng">
                      <a:solidFill>
                        <a:srgbClr val="0000FF"/>
                      </a:solidFill>
                      <a:prstDash val="solid"/>
                      <a:headEnd type="none" w="med" len="med"/>
                      <a:tailEnd type="none" w="med" len="med"/>
                    </a:lnL>
                    <a:lnR w="28575" cap="flat" cmpd="sng">
                      <a:solidFill>
                        <a:srgbClr val="0000FF"/>
                      </a:solidFill>
                      <a:prstDash val="solid"/>
                      <a:headEnd type="none" w="med" len="med"/>
                      <a:tailEnd type="none" w="med" len="med"/>
                    </a:lnR>
                    <a:lnT w="28575" cap="flat" cmpd="sng">
                      <a:solidFill>
                        <a:srgbClr val="0000FF"/>
                      </a:solidFill>
                      <a:prstDash val="solid"/>
                      <a:headEnd type="none" w="med" len="med"/>
                      <a:tailEnd type="none" w="med" len="med"/>
                    </a:lnT>
                    <a:lnB w="28575" cap="flat" cmpd="sng">
                      <a:solidFill>
                        <a:srgbClr val="0000FF"/>
                      </a:solidFill>
                      <a:prstDash val="solid"/>
                      <a:headEnd type="none" w="med" len="med"/>
                      <a:tailEnd type="none" w="med" len="med"/>
                    </a:lnB>
                    <a:lnTlToBr>
                      <a:noFill/>
                    </a:lnTlToBr>
                    <a:lnBlToTr>
                      <a:noFill/>
                    </a:lnBlToTr>
                    <a:noFill/>
                  </a:tcPr>
                </a:tc>
              </a:tr>
              <a:tr h="688975">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1395730" eaLnBrk="1" fontAlgn="t" hangingPunct="1">
                        <a:spcBef>
                          <a:spcPct val="0"/>
                        </a:spcBef>
                        <a:buNone/>
                      </a:pPr>
                      <a:r>
                        <a:rPr lang="en-US" altLang="zh-CN" sz="2000" b="1" dirty="0">
                          <a:solidFill>
                            <a:srgbClr val="FF3300"/>
                          </a:solidFill>
                          <a:latin typeface="楷体_GB2312" pitchFamily="49" charset="-122"/>
                          <a:ea typeface="楷体_GB2312" pitchFamily="49" charset="-122"/>
                        </a:rPr>
                        <a:t>0.1</a:t>
                      </a:r>
                      <a:endParaRPr lang="en-US" altLang="zh-CN" sz="2000" b="1" dirty="0">
                        <a:solidFill>
                          <a:srgbClr val="FF3300"/>
                        </a:solidFill>
                        <a:latin typeface="楷体_GB2312" pitchFamily="49" charset="-122"/>
                        <a:ea typeface="楷体_GB2312" pitchFamily="49" charset="-122"/>
                      </a:endParaRPr>
                    </a:p>
                  </a:txBody>
                  <a:tcPr marL="58968" marR="58968" marT="30663" marB="30663" anchor="ctr">
                    <a:lnL w="28575" cap="flat" cmpd="sng">
                      <a:solidFill>
                        <a:srgbClr val="0000FF"/>
                      </a:solidFill>
                      <a:prstDash val="solid"/>
                      <a:headEnd type="none" w="med" len="med"/>
                      <a:tailEnd type="none" w="med" len="med"/>
                    </a:lnL>
                    <a:lnR w="28575" cap="flat" cmpd="sng">
                      <a:solidFill>
                        <a:srgbClr val="0000FF"/>
                      </a:solidFill>
                      <a:prstDash val="solid"/>
                      <a:headEnd type="none" w="med" len="med"/>
                      <a:tailEnd type="none" w="med" len="med"/>
                    </a:lnR>
                    <a:lnT w="28575" cap="flat" cmpd="sng">
                      <a:solidFill>
                        <a:srgbClr val="0000FF"/>
                      </a:solidFill>
                      <a:prstDash val="solid"/>
                      <a:headEnd type="none" w="med" len="med"/>
                      <a:tailEnd type="none" w="med" len="med"/>
                    </a:lnT>
                    <a:lnB w="28575" cap="flat" cmpd="sng">
                      <a:solidFill>
                        <a:srgbClr val="0000FF"/>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lvl="0" defTabSz="1395730" eaLnBrk="1" fontAlgn="t" hangingPunct="1">
                        <a:spcBef>
                          <a:spcPct val="0"/>
                        </a:spcBef>
                        <a:buNone/>
                      </a:pPr>
                      <a:r>
                        <a:rPr lang="zh-CN" altLang="en-US" sz="2000" b="1" dirty="0">
                          <a:solidFill>
                            <a:srgbClr val="FF3300"/>
                          </a:solidFill>
                          <a:latin typeface="楷体_GB2312" pitchFamily="49" charset="-122"/>
                          <a:ea typeface="楷体_GB2312" pitchFamily="49" charset="-122"/>
                        </a:rPr>
                        <a:t>实际不可能</a:t>
                      </a:r>
                      <a:endParaRPr lang="zh-CN" altLang="en-US" sz="2000" b="1" dirty="0">
                        <a:solidFill>
                          <a:srgbClr val="FF3300"/>
                        </a:solidFill>
                        <a:latin typeface="楷体_GB2312" pitchFamily="49" charset="-122"/>
                        <a:ea typeface="楷体_GB2312" pitchFamily="49" charset="-122"/>
                      </a:endParaRPr>
                    </a:p>
                  </a:txBody>
                  <a:tcPr marL="58968" marR="58968" marT="30663" marB="30663" anchor="ctr">
                    <a:lnL w="28575" cap="flat" cmpd="sng">
                      <a:solidFill>
                        <a:srgbClr val="0000FF"/>
                      </a:solidFill>
                      <a:prstDash val="solid"/>
                      <a:headEnd type="none" w="med" len="med"/>
                      <a:tailEnd type="none" w="med" len="med"/>
                    </a:lnL>
                    <a:lnR w="28575" cap="flat" cmpd="sng">
                      <a:solidFill>
                        <a:srgbClr val="0000FF"/>
                      </a:solidFill>
                      <a:prstDash val="solid"/>
                      <a:headEnd type="none" w="med" len="med"/>
                      <a:tailEnd type="none" w="med" len="med"/>
                    </a:lnR>
                    <a:lnT w="28575" cap="flat" cmpd="sng">
                      <a:solidFill>
                        <a:srgbClr val="0000FF"/>
                      </a:solidFill>
                      <a:prstDash val="solid"/>
                      <a:headEnd type="none" w="med" len="med"/>
                      <a:tailEnd type="none" w="med" len="med"/>
                    </a:lnT>
                    <a:lnB w="28575" cap="flat" cmpd="sng">
                      <a:solidFill>
                        <a:srgbClr val="0000FF"/>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Rectangle 2"/>
          <p:cNvSpPr/>
          <p:nvPr/>
        </p:nvSpPr>
        <p:spPr>
          <a:xfrm>
            <a:off x="0" y="1073150"/>
            <a:ext cx="9144000" cy="4467225"/>
          </a:xfrm>
          <a:prstGeom prst="rect">
            <a:avLst/>
          </a:prstGeom>
          <a:gradFill rotWithShape="0">
            <a:gsLst>
              <a:gs pos="0">
                <a:srgbClr val="FFFFFF"/>
              </a:gs>
              <a:gs pos="100000">
                <a:srgbClr val="CCECFF"/>
              </a:gs>
            </a:gsLst>
            <a:lin ang="5400000" scaled="1"/>
            <a:tileRect/>
          </a:gradFill>
          <a:ln w="9525">
            <a:noFill/>
          </a:ln>
        </p:spPr>
        <p:txBody>
          <a:bodyPr wrap="none" anchor="ctr" anchorCtr="0"/>
          <a:p>
            <a:pPr>
              <a:spcBef>
                <a:spcPct val="0"/>
              </a:spcBef>
            </a:pPr>
            <a:endParaRPr lang="zh-CN" altLang="en-US" sz="2800" dirty="0">
              <a:latin typeface="Arial" panose="020B0604020202020204" pitchFamily="34" charset="0"/>
              <a:ea typeface="黑体" panose="02010609060101010101" pitchFamily="2" charset="-122"/>
            </a:endParaRPr>
          </a:p>
        </p:txBody>
      </p:sp>
      <p:graphicFrame>
        <p:nvGraphicFramePr>
          <p:cNvPr id="314402" name="Group 34"/>
          <p:cNvGraphicFramePr>
            <a:graphicFrameLocks noGrp="1"/>
          </p:cNvGraphicFramePr>
          <p:nvPr/>
        </p:nvGraphicFramePr>
        <p:xfrm>
          <a:off x="914400" y="1677988"/>
          <a:ext cx="7772400" cy="5135563"/>
        </p:xfrm>
        <a:graphic>
          <a:graphicData uri="http://schemas.openxmlformats.org/drawingml/2006/table">
            <a:tbl>
              <a:tblPr/>
              <a:tblGrid>
                <a:gridCol w="2057400"/>
                <a:gridCol w="5715000"/>
              </a:tblGrid>
              <a:tr h="727075">
                <a:tc>
                  <a:txBody>
                    <a:bodyPr/>
                    <a:lstStyle/>
                    <a:p>
                      <a:pPr marL="523875" marR="0" lvl="0" indent="-523875" algn="ctr" defTabSz="1395095" rtl="0" eaLnBrk="1" fontAlgn="t"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0000"/>
                          </a:solidFill>
                          <a:effectLst/>
                          <a:latin typeface="宋体" panose="02010600030101010101" pitchFamily="2" charset="-122"/>
                          <a:ea typeface="楷体_GB2312" pitchFamily="49" charset="-122"/>
                        </a:rPr>
                        <a:t>分数值</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523875" marR="0" lvl="0" indent="-523875" algn="just" defTabSz="1395095" rtl="0" eaLnBrk="1" fontAlgn="t"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0000"/>
                          </a:solidFill>
                          <a:effectLst/>
                          <a:latin typeface="宋体" panose="02010600030101010101" pitchFamily="2" charset="-122"/>
                          <a:ea typeface="楷体_GB2312" pitchFamily="49" charset="-122"/>
                        </a:rPr>
                        <a:t>暴露于危险环境的频繁程度</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727075">
                <a:tc>
                  <a:txBody>
                    <a:bodyPr/>
                    <a:lstStyle/>
                    <a:p>
                      <a:pPr marL="523875" marR="0" lvl="0" indent="-523875" algn="ctr" defTabSz="1395095" rtl="0" eaLnBrk="1" fontAlgn="t"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rgbClr val="FF0000"/>
                          </a:solidFill>
                          <a:effectLst/>
                          <a:latin typeface="宋体" panose="02010600030101010101" pitchFamily="2" charset="-122"/>
                          <a:ea typeface="楷体_GB2312" pitchFamily="49" charset="-122"/>
                        </a:rPr>
                        <a:t>10</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523875" marR="0" lvl="0" indent="-523875" algn="just" defTabSz="1395095" rtl="0" eaLnBrk="1" fontAlgn="t"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0000"/>
                          </a:solidFill>
                          <a:effectLst/>
                          <a:latin typeface="宋体" panose="02010600030101010101" pitchFamily="2" charset="-122"/>
                          <a:ea typeface="楷体_GB2312" pitchFamily="49" charset="-122"/>
                        </a:rPr>
                        <a:t>连续暴露</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727075">
                <a:tc>
                  <a:txBody>
                    <a:bodyPr/>
                    <a:lstStyle/>
                    <a:p>
                      <a:pPr marL="523875" marR="0" lvl="0" indent="-523875" algn="ctr" defTabSz="1395095" rtl="0" eaLnBrk="1" fontAlgn="t"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rgbClr val="FF0000"/>
                          </a:solidFill>
                          <a:effectLst/>
                          <a:latin typeface="宋体" panose="02010600030101010101" pitchFamily="2" charset="-122"/>
                          <a:ea typeface="楷体_GB2312" pitchFamily="49" charset="-122"/>
                        </a:rPr>
                        <a:t>6</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523875" marR="0" lvl="0" indent="-523875" algn="just" defTabSz="1395095" rtl="0" eaLnBrk="1" fontAlgn="t"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0000"/>
                          </a:solidFill>
                          <a:effectLst/>
                          <a:latin typeface="宋体" panose="02010600030101010101" pitchFamily="2" charset="-122"/>
                          <a:ea typeface="楷体_GB2312" pitchFamily="49" charset="-122"/>
                        </a:rPr>
                        <a:t>每天工作时间内暴露</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727075">
                <a:tc>
                  <a:txBody>
                    <a:bodyPr/>
                    <a:lstStyle/>
                    <a:p>
                      <a:pPr marL="523875" marR="0" lvl="0" indent="-523875" algn="ctr" defTabSz="1395095" rtl="0" eaLnBrk="1" fontAlgn="t"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rgbClr val="FF0000"/>
                          </a:solidFill>
                          <a:effectLst/>
                          <a:latin typeface="宋体" panose="02010600030101010101" pitchFamily="2" charset="-122"/>
                          <a:ea typeface="楷体_GB2312" pitchFamily="49" charset="-122"/>
                        </a:rPr>
                        <a:t>3</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523875" marR="0" lvl="0" indent="-523875" algn="just" defTabSz="1395095" rtl="0" eaLnBrk="1" fontAlgn="t"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0000"/>
                          </a:solidFill>
                          <a:effectLst/>
                          <a:latin typeface="宋体" panose="02010600030101010101" pitchFamily="2" charset="-122"/>
                          <a:ea typeface="楷体_GB2312" pitchFamily="49" charset="-122"/>
                        </a:rPr>
                        <a:t>每周一次</a:t>
                      </a:r>
                      <a:r>
                        <a:rPr kumimoji="0" lang="en-US" altLang="zh-CN" sz="1800" b="1" i="0" u="none" strike="noStrike" cap="none" normalizeH="0" baseline="0" smtClean="0">
                          <a:ln>
                            <a:noFill/>
                          </a:ln>
                          <a:solidFill>
                            <a:srgbClr val="FF0000"/>
                          </a:solidFill>
                          <a:effectLst/>
                          <a:latin typeface="宋体" panose="02010600030101010101" pitchFamily="2" charset="-122"/>
                          <a:ea typeface="楷体_GB2312" pitchFamily="49" charset="-122"/>
                        </a:rPr>
                        <a:t>,</a:t>
                      </a:r>
                      <a:r>
                        <a:rPr kumimoji="0" lang="zh-CN" altLang="en-US" sz="1800" b="1" i="0" u="none" strike="noStrike" cap="none" normalizeH="0" baseline="0" smtClean="0">
                          <a:ln>
                            <a:noFill/>
                          </a:ln>
                          <a:solidFill>
                            <a:srgbClr val="FF0000"/>
                          </a:solidFill>
                          <a:effectLst/>
                          <a:latin typeface="宋体" panose="02010600030101010101" pitchFamily="2" charset="-122"/>
                          <a:ea typeface="楷体_GB2312" pitchFamily="49" charset="-122"/>
                        </a:rPr>
                        <a:t>或偶然暴露</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727075">
                <a:tc>
                  <a:txBody>
                    <a:bodyPr/>
                    <a:lstStyle/>
                    <a:p>
                      <a:pPr marL="523875" marR="0" lvl="0" indent="-523875" algn="ctr" defTabSz="1395095" rtl="0" eaLnBrk="1" fontAlgn="t"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rgbClr val="FF0000"/>
                          </a:solidFill>
                          <a:effectLst/>
                          <a:latin typeface="宋体" panose="02010600030101010101" pitchFamily="2" charset="-122"/>
                          <a:ea typeface="楷体_GB2312" pitchFamily="49" charset="-122"/>
                        </a:rPr>
                        <a:t>2</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523875" marR="0" lvl="0" indent="-523875" algn="just" defTabSz="1395095" rtl="0" eaLnBrk="1" fontAlgn="t"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0000"/>
                          </a:solidFill>
                          <a:effectLst/>
                          <a:latin typeface="宋体" panose="02010600030101010101" pitchFamily="2" charset="-122"/>
                          <a:ea typeface="楷体_GB2312" pitchFamily="49" charset="-122"/>
                        </a:rPr>
                        <a:t>每月一次暴露</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727075">
                <a:tc>
                  <a:txBody>
                    <a:bodyPr/>
                    <a:lstStyle/>
                    <a:p>
                      <a:pPr marL="523875" marR="0" lvl="0" indent="-523875" algn="ctr" defTabSz="1395095" rtl="0" eaLnBrk="1" fontAlgn="t"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rgbClr val="FF0000"/>
                          </a:solidFill>
                          <a:effectLst/>
                          <a:latin typeface="宋体" panose="02010600030101010101" pitchFamily="2" charset="-122"/>
                          <a:ea typeface="楷体_GB2312" pitchFamily="49" charset="-122"/>
                        </a:rPr>
                        <a:t>1</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523875" marR="0" lvl="0" indent="-523875" algn="just" defTabSz="1395095" rtl="0" eaLnBrk="1" fontAlgn="t"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0000"/>
                          </a:solidFill>
                          <a:effectLst/>
                          <a:latin typeface="宋体" panose="02010600030101010101" pitchFamily="2" charset="-122"/>
                          <a:ea typeface="楷体_GB2312" pitchFamily="49" charset="-122"/>
                        </a:rPr>
                        <a:t>每年几次暴露</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773113">
                <a:tc>
                  <a:txBody>
                    <a:bodyPr/>
                    <a:lstStyle/>
                    <a:p>
                      <a:pPr marL="523875" marR="0" lvl="0" indent="-523875" algn="ctr" defTabSz="1395095" rtl="0" eaLnBrk="1" fontAlgn="t"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rgbClr val="FF0000"/>
                          </a:solidFill>
                          <a:effectLst/>
                          <a:latin typeface="宋体" panose="02010600030101010101" pitchFamily="2" charset="-122"/>
                          <a:ea typeface="楷体_GB2312" pitchFamily="49" charset="-122"/>
                        </a:rPr>
                        <a:t>0.5</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523875" marR="0" lvl="0" indent="-523875" algn="just" defTabSz="1395095" rtl="0" eaLnBrk="1" fontAlgn="t"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0000"/>
                          </a:solidFill>
                          <a:effectLst/>
                          <a:latin typeface="宋体" panose="02010600030101010101" pitchFamily="2" charset="-122"/>
                          <a:ea typeface="楷体_GB2312" pitchFamily="49" charset="-122"/>
                        </a:rPr>
                        <a:t>非常罕见地暴露</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bl>
          </a:graphicData>
        </a:graphic>
      </p:graphicFrame>
      <p:sp>
        <p:nvSpPr>
          <p:cNvPr id="46108" name="Rectangle 33"/>
          <p:cNvSpPr/>
          <p:nvPr/>
        </p:nvSpPr>
        <p:spPr>
          <a:xfrm>
            <a:off x="1493838" y="868363"/>
            <a:ext cx="6256337" cy="457200"/>
          </a:xfrm>
          <a:prstGeom prst="rect">
            <a:avLst/>
          </a:prstGeom>
          <a:noFill/>
          <a:ln w="9525">
            <a:noFill/>
          </a:ln>
        </p:spPr>
        <p:txBody>
          <a:bodyPr wrap="none" lIns="58968" tIns="30663" rIns="58968" bIns="30663" anchor="t" anchorCtr="1">
            <a:spAutoFit/>
          </a:bodyPr>
          <a:p>
            <a:pPr algn="ctr" fontAlgn="t">
              <a:spcBef>
                <a:spcPct val="0"/>
              </a:spcBef>
            </a:pPr>
            <a:r>
              <a:rPr lang="en-US" altLang="zh-CN" sz="2600" b="1" i="1" dirty="0">
                <a:solidFill>
                  <a:srgbClr val="0000CC"/>
                </a:solidFill>
                <a:latin typeface="宋体" panose="02010600030101010101" pitchFamily="2" charset="-122"/>
                <a:ea typeface="宋体" panose="02010600030101010101" pitchFamily="2" charset="-122"/>
              </a:rPr>
              <a:t>E</a:t>
            </a:r>
            <a:r>
              <a:rPr lang="en-US" altLang="zh-CN" sz="2600" b="1" dirty="0">
                <a:solidFill>
                  <a:srgbClr val="0000CC"/>
                </a:solidFill>
                <a:latin typeface="宋体" panose="02010600030101010101" pitchFamily="2" charset="-122"/>
                <a:ea typeface="宋体" panose="02010600030101010101" pitchFamily="2" charset="-122"/>
              </a:rPr>
              <a:t>—</a:t>
            </a:r>
            <a:r>
              <a:rPr lang="zh-CN" altLang="en-US" sz="2600" b="1" dirty="0">
                <a:solidFill>
                  <a:srgbClr val="0000CC"/>
                </a:solidFill>
                <a:latin typeface="宋体" panose="02010600030101010101" pitchFamily="2" charset="-122"/>
                <a:ea typeface="宋体" panose="02010600030101010101" pitchFamily="2" charset="-122"/>
              </a:rPr>
              <a:t>人体暴露在这种危险环境中的频繁程度</a:t>
            </a:r>
            <a:endParaRPr lang="zh-CN" altLang="en-US" sz="2600" b="1" dirty="0">
              <a:solidFill>
                <a:srgbClr val="0000CC"/>
              </a:solidFill>
              <a:latin typeface="宋体" panose="02010600030101010101" pitchFamily="2" charset="-122"/>
              <a:ea typeface="宋体" panose="0201060003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Rectangle 2"/>
          <p:cNvSpPr/>
          <p:nvPr/>
        </p:nvSpPr>
        <p:spPr>
          <a:xfrm>
            <a:off x="0" y="990600"/>
            <a:ext cx="9144000" cy="4467225"/>
          </a:xfrm>
          <a:prstGeom prst="rect">
            <a:avLst/>
          </a:prstGeom>
          <a:gradFill rotWithShape="0">
            <a:gsLst>
              <a:gs pos="0">
                <a:srgbClr val="FFFFFF"/>
              </a:gs>
              <a:gs pos="100000">
                <a:srgbClr val="CCECFF"/>
              </a:gs>
            </a:gsLst>
            <a:lin ang="5400000" scaled="1"/>
            <a:tileRect/>
          </a:gradFill>
          <a:ln w="9525">
            <a:noFill/>
          </a:ln>
        </p:spPr>
        <p:txBody>
          <a:bodyPr wrap="none" anchor="ctr" anchorCtr="0"/>
          <a:p>
            <a:pPr>
              <a:spcBef>
                <a:spcPct val="0"/>
              </a:spcBef>
            </a:pPr>
            <a:endParaRPr lang="zh-CN" altLang="en-US" sz="2800" dirty="0">
              <a:latin typeface="Arial" panose="020B0604020202020204" pitchFamily="34" charset="0"/>
              <a:ea typeface="黑体" panose="02010609060101010101" pitchFamily="2" charset="-122"/>
            </a:endParaRPr>
          </a:p>
        </p:txBody>
      </p:sp>
      <p:sp>
        <p:nvSpPr>
          <p:cNvPr id="47106" name="Rectangle 1029"/>
          <p:cNvSpPr/>
          <p:nvPr/>
        </p:nvSpPr>
        <p:spPr>
          <a:xfrm>
            <a:off x="2846388" y="836613"/>
            <a:ext cx="3678237" cy="458787"/>
          </a:xfrm>
          <a:prstGeom prst="rect">
            <a:avLst/>
          </a:prstGeom>
          <a:noFill/>
          <a:ln w="9525">
            <a:noFill/>
          </a:ln>
        </p:spPr>
        <p:txBody>
          <a:bodyPr wrap="none" lIns="58968" tIns="30663" rIns="58968" bIns="30663" anchor="t" anchorCtr="1">
            <a:spAutoFit/>
          </a:bodyPr>
          <a:p>
            <a:pPr algn="ctr" fontAlgn="t">
              <a:spcBef>
                <a:spcPct val="0"/>
              </a:spcBef>
            </a:pPr>
            <a:r>
              <a:rPr lang="en-US" altLang="zh-CN" sz="2600" b="1" i="1" dirty="0">
                <a:solidFill>
                  <a:srgbClr val="0000CC"/>
                </a:solidFill>
                <a:latin typeface="Times New Roman" panose="02020603050405020304" pitchFamily="18" charset="0"/>
                <a:ea typeface="黑体" panose="02010609060101010101" pitchFamily="2" charset="-122"/>
              </a:rPr>
              <a:t>C</a:t>
            </a:r>
            <a:r>
              <a:rPr lang="en-US" altLang="zh-CN" sz="2600" b="1" dirty="0">
                <a:solidFill>
                  <a:srgbClr val="0000CC"/>
                </a:solidFill>
                <a:latin typeface="Times New Roman" panose="02020603050405020304" pitchFamily="18" charset="0"/>
                <a:ea typeface="黑体" panose="02010609060101010101" pitchFamily="2" charset="-122"/>
              </a:rPr>
              <a:t>—</a:t>
            </a:r>
            <a:r>
              <a:rPr lang="zh-CN" altLang="en-US" sz="2600" b="1" dirty="0">
                <a:solidFill>
                  <a:srgbClr val="0000CC"/>
                </a:solidFill>
                <a:latin typeface="Times New Roman" panose="02020603050405020304" pitchFamily="18" charset="0"/>
                <a:ea typeface="黑体" panose="02010609060101010101" pitchFamily="2" charset="-122"/>
              </a:rPr>
              <a:t>发生事故产生的后果</a:t>
            </a:r>
            <a:endParaRPr lang="zh-CN" altLang="en-US" sz="2600" b="1" dirty="0">
              <a:solidFill>
                <a:srgbClr val="0000CC"/>
              </a:solidFill>
              <a:latin typeface="Times New Roman" panose="02020603050405020304" pitchFamily="18" charset="0"/>
              <a:ea typeface="黑体" panose="02010609060101010101" pitchFamily="2" charset="-122"/>
            </a:endParaRPr>
          </a:p>
        </p:txBody>
      </p:sp>
      <p:graphicFrame>
        <p:nvGraphicFramePr>
          <p:cNvPr id="320519" name="Group 1031"/>
          <p:cNvGraphicFramePr>
            <a:graphicFrameLocks noGrp="1"/>
          </p:cNvGraphicFramePr>
          <p:nvPr/>
        </p:nvGraphicFramePr>
        <p:xfrm>
          <a:off x="1646238" y="1539875"/>
          <a:ext cx="6481763" cy="4960938"/>
        </p:xfrm>
        <a:graphic>
          <a:graphicData uri="http://schemas.openxmlformats.org/drawingml/2006/table">
            <a:tbl>
              <a:tblPr/>
              <a:tblGrid>
                <a:gridCol w="2233612"/>
                <a:gridCol w="4248150"/>
              </a:tblGrid>
              <a:tr h="704850">
                <a:tc>
                  <a:txBody>
                    <a:bodyPr/>
                    <a:lstStyle/>
                    <a:p>
                      <a:pPr marL="523875" marR="0" lvl="0" indent="-523875" algn="ctr" defTabSz="1395095" rtl="0" eaLnBrk="1" fontAlgn="t"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rgbClr val="FF0000"/>
                          </a:solidFill>
                          <a:effectLst/>
                          <a:latin typeface="宋体" panose="02010600030101010101" pitchFamily="2" charset="-122"/>
                          <a:ea typeface="楷体_GB2312" pitchFamily="49" charset="-122"/>
                        </a:rPr>
                        <a:t>分数值</a:t>
                      </a:r>
                      <a:endParaRPr kumimoji="0" lang="zh-CN" alt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horzOverflow="overflow">
                    <a:lnL w="25400" cap="flat" cmpd="sng" algn="ctr">
                      <a:solidFill>
                        <a:srgbClr val="0000FF"/>
                      </a:solidFill>
                      <a:prstDash val="solid"/>
                      <a:round/>
                      <a:headEnd type="none" w="med" len="med"/>
                      <a:tailEnd type="none" w="med" len="med"/>
                    </a:lnL>
                    <a:lnR w="25400" cap="flat" cmpd="sng" algn="ctr">
                      <a:solidFill>
                        <a:srgbClr val="0000FF"/>
                      </a:solidFill>
                      <a:prstDash val="solid"/>
                      <a:round/>
                      <a:headEnd type="none" w="med" len="med"/>
                      <a:tailEnd type="none" w="med" len="med"/>
                    </a:lnR>
                    <a:lnT w="25400" cap="flat" cmpd="sng" algn="ctr">
                      <a:solidFill>
                        <a:srgbClr val="0000FF"/>
                      </a:solidFill>
                      <a:prstDash val="solid"/>
                      <a:round/>
                      <a:headEnd type="none" w="med" len="med"/>
                      <a:tailEnd type="none" w="med" len="med"/>
                    </a:lnT>
                    <a:lnB w="25400" cap="flat" cmpd="sng" algn="ctr">
                      <a:solidFill>
                        <a:srgbClr val="0000FF"/>
                      </a:solidFill>
                      <a:prstDash val="solid"/>
                      <a:round/>
                      <a:headEnd type="none" w="med" len="med"/>
                      <a:tailEnd type="none" w="med" len="med"/>
                    </a:lnB>
                    <a:lnTlToBr>
                      <a:noFill/>
                    </a:lnTlToBr>
                    <a:lnBlToTr>
                      <a:noFill/>
                    </a:lnBlToTr>
                    <a:noFill/>
                  </a:tcPr>
                </a:tc>
                <a:tc>
                  <a:txBody>
                    <a:bodyPr/>
                    <a:lstStyle/>
                    <a:p>
                      <a:pPr marL="523875" marR="0" lvl="0" indent="-523875" algn="just" defTabSz="1395095" rtl="0" eaLnBrk="1" fontAlgn="t"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0000"/>
                          </a:solidFill>
                          <a:effectLst/>
                          <a:latin typeface="宋体" panose="02010600030101010101" pitchFamily="2" charset="-122"/>
                          <a:ea typeface="楷体_GB2312" pitchFamily="49" charset="-122"/>
                        </a:rPr>
                        <a:t>发生事故产生的后果</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horzOverflow="overflow">
                    <a:lnL w="25400" cap="flat" cmpd="sng" algn="ctr">
                      <a:solidFill>
                        <a:srgbClr val="0000FF"/>
                      </a:solidFill>
                      <a:prstDash val="solid"/>
                      <a:round/>
                      <a:headEnd type="none" w="med" len="med"/>
                      <a:tailEnd type="none" w="med" len="med"/>
                    </a:lnL>
                    <a:lnR w="25400" cap="flat" cmpd="sng" algn="ctr">
                      <a:solidFill>
                        <a:srgbClr val="0000FF"/>
                      </a:solidFill>
                      <a:prstDash val="solid"/>
                      <a:round/>
                      <a:headEnd type="none" w="med" len="med"/>
                      <a:tailEnd type="none" w="med" len="med"/>
                    </a:lnR>
                    <a:lnT w="25400" cap="flat" cmpd="sng" algn="ctr">
                      <a:solidFill>
                        <a:srgbClr val="0000FF"/>
                      </a:solidFill>
                      <a:prstDash val="solid"/>
                      <a:round/>
                      <a:headEnd type="none" w="med" len="med"/>
                      <a:tailEnd type="none" w="med" len="med"/>
                    </a:lnT>
                    <a:lnB w="25400" cap="flat" cmpd="sng" algn="ctr">
                      <a:solidFill>
                        <a:srgbClr val="0000FF"/>
                      </a:solidFill>
                      <a:prstDash val="solid"/>
                      <a:round/>
                      <a:headEnd type="none" w="med" len="med"/>
                      <a:tailEnd type="none" w="med" len="med"/>
                    </a:lnB>
                    <a:lnTlToBr>
                      <a:noFill/>
                    </a:lnTlToBr>
                    <a:lnBlToTr>
                      <a:noFill/>
                    </a:lnBlToTr>
                    <a:noFill/>
                  </a:tcPr>
                </a:tc>
              </a:tr>
              <a:tr h="704850">
                <a:tc>
                  <a:txBody>
                    <a:bodyPr/>
                    <a:lstStyle/>
                    <a:p>
                      <a:pPr marL="523875" marR="0" lvl="0" indent="-523875" algn="ctr" defTabSz="1395095" rtl="0" eaLnBrk="1" fontAlgn="t"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rgbClr val="FF0000"/>
                          </a:solidFill>
                          <a:effectLst/>
                          <a:latin typeface="宋体" panose="02010600030101010101" pitchFamily="2" charset="-122"/>
                          <a:ea typeface="楷体_GB2312" pitchFamily="49" charset="-122"/>
                        </a:rPr>
                        <a:t>100</a:t>
                      </a:r>
                      <a:endPara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horzOverflow="overflow">
                    <a:lnL w="25400" cap="flat" cmpd="sng" algn="ctr">
                      <a:solidFill>
                        <a:srgbClr val="0000FF"/>
                      </a:solidFill>
                      <a:prstDash val="solid"/>
                      <a:round/>
                      <a:headEnd type="none" w="med" len="med"/>
                      <a:tailEnd type="none" w="med" len="med"/>
                    </a:lnL>
                    <a:lnR w="25400" cap="flat" cmpd="sng" algn="ctr">
                      <a:solidFill>
                        <a:srgbClr val="0000FF"/>
                      </a:solidFill>
                      <a:prstDash val="solid"/>
                      <a:round/>
                      <a:headEnd type="none" w="med" len="med"/>
                      <a:tailEnd type="none" w="med" len="med"/>
                    </a:lnR>
                    <a:lnT w="25400" cap="flat" cmpd="sng" algn="ctr">
                      <a:solidFill>
                        <a:srgbClr val="0000FF"/>
                      </a:solidFill>
                      <a:prstDash val="solid"/>
                      <a:round/>
                      <a:headEnd type="none" w="med" len="med"/>
                      <a:tailEnd type="none" w="med" len="med"/>
                    </a:lnT>
                    <a:lnB w="25400" cap="flat" cmpd="sng" algn="ctr">
                      <a:solidFill>
                        <a:srgbClr val="0000FF"/>
                      </a:solidFill>
                      <a:prstDash val="solid"/>
                      <a:round/>
                      <a:headEnd type="none" w="med" len="med"/>
                      <a:tailEnd type="none" w="med" len="med"/>
                    </a:lnB>
                    <a:lnTlToBr>
                      <a:noFill/>
                    </a:lnTlToBr>
                    <a:lnBlToTr>
                      <a:noFill/>
                    </a:lnBlToTr>
                    <a:noFill/>
                  </a:tcPr>
                </a:tc>
                <a:tc>
                  <a:txBody>
                    <a:bodyPr/>
                    <a:lstStyle/>
                    <a:p>
                      <a:pPr marL="523875" marR="0" lvl="0" indent="-523875" algn="just" defTabSz="1395095" rtl="0" eaLnBrk="1" fontAlgn="t"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0000"/>
                          </a:solidFill>
                          <a:effectLst/>
                          <a:latin typeface="宋体" panose="02010600030101010101" pitchFamily="2" charset="-122"/>
                          <a:ea typeface="楷体_GB2312" pitchFamily="49" charset="-122"/>
                        </a:rPr>
                        <a:t>大灾难，许多人死亡</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horzOverflow="overflow">
                    <a:lnL w="25400" cap="flat" cmpd="sng" algn="ctr">
                      <a:solidFill>
                        <a:srgbClr val="0000FF"/>
                      </a:solidFill>
                      <a:prstDash val="solid"/>
                      <a:round/>
                      <a:headEnd type="none" w="med" len="med"/>
                      <a:tailEnd type="none" w="med" len="med"/>
                    </a:lnL>
                    <a:lnR w="25400" cap="flat" cmpd="sng" algn="ctr">
                      <a:solidFill>
                        <a:srgbClr val="0000FF"/>
                      </a:solidFill>
                      <a:prstDash val="solid"/>
                      <a:round/>
                      <a:headEnd type="none" w="med" len="med"/>
                      <a:tailEnd type="none" w="med" len="med"/>
                    </a:lnR>
                    <a:lnT w="25400" cap="flat" cmpd="sng" algn="ctr">
                      <a:solidFill>
                        <a:srgbClr val="0000FF"/>
                      </a:solidFill>
                      <a:prstDash val="solid"/>
                      <a:round/>
                      <a:headEnd type="none" w="med" len="med"/>
                      <a:tailEnd type="none" w="med" len="med"/>
                    </a:lnT>
                    <a:lnB w="25400" cap="flat" cmpd="sng" algn="ctr">
                      <a:solidFill>
                        <a:srgbClr val="0000FF"/>
                      </a:solidFill>
                      <a:prstDash val="solid"/>
                      <a:round/>
                      <a:headEnd type="none" w="med" len="med"/>
                      <a:tailEnd type="none" w="med" len="med"/>
                    </a:lnB>
                    <a:lnTlToBr>
                      <a:noFill/>
                    </a:lnTlToBr>
                    <a:lnBlToTr>
                      <a:noFill/>
                    </a:lnBlToTr>
                    <a:noFill/>
                  </a:tcPr>
                </a:tc>
              </a:tr>
              <a:tr h="704850">
                <a:tc>
                  <a:txBody>
                    <a:bodyPr/>
                    <a:lstStyle/>
                    <a:p>
                      <a:pPr marL="523875" marR="0" lvl="0" indent="-523875" algn="ctr" defTabSz="1395095" rtl="0" eaLnBrk="1" fontAlgn="t"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rgbClr val="FF0000"/>
                          </a:solidFill>
                          <a:effectLst/>
                          <a:latin typeface="宋体" panose="02010600030101010101" pitchFamily="2" charset="-122"/>
                          <a:ea typeface="楷体_GB2312" pitchFamily="49" charset="-122"/>
                        </a:rPr>
                        <a:t>40</a:t>
                      </a:r>
                      <a:endPara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horzOverflow="overflow">
                    <a:lnL w="25400" cap="flat" cmpd="sng" algn="ctr">
                      <a:solidFill>
                        <a:srgbClr val="0000FF"/>
                      </a:solidFill>
                      <a:prstDash val="solid"/>
                      <a:round/>
                      <a:headEnd type="none" w="med" len="med"/>
                      <a:tailEnd type="none" w="med" len="med"/>
                    </a:lnL>
                    <a:lnR w="25400" cap="flat" cmpd="sng" algn="ctr">
                      <a:solidFill>
                        <a:srgbClr val="0000FF"/>
                      </a:solidFill>
                      <a:prstDash val="solid"/>
                      <a:round/>
                      <a:headEnd type="none" w="med" len="med"/>
                      <a:tailEnd type="none" w="med" len="med"/>
                    </a:lnR>
                    <a:lnT w="25400" cap="flat" cmpd="sng" algn="ctr">
                      <a:solidFill>
                        <a:srgbClr val="0000FF"/>
                      </a:solidFill>
                      <a:prstDash val="solid"/>
                      <a:round/>
                      <a:headEnd type="none" w="med" len="med"/>
                      <a:tailEnd type="none" w="med" len="med"/>
                    </a:lnT>
                    <a:lnB w="25400" cap="flat" cmpd="sng" algn="ctr">
                      <a:solidFill>
                        <a:srgbClr val="0000FF"/>
                      </a:solidFill>
                      <a:prstDash val="solid"/>
                      <a:round/>
                      <a:headEnd type="none" w="med" len="med"/>
                      <a:tailEnd type="none" w="med" len="med"/>
                    </a:lnB>
                    <a:lnTlToBr>
                      <a:noFill/>
                    </a:lnTlToBr>
                    <a:lnBlToTr>
                      <a:noFill/>
                    </a:lnBlToTr>
                    <a:noFill/>
                  </a:tcPr>
                </a:tc>
                <a:tc>
                  <a:txBody>
                    <a:bodyPr/>
                    <a:lstStyle/>
                    <a:p>
                      <a:pPr marL="523875" marR="0" lvl="0" indent="-523875" algn="just" defTabSz="1395095" rtl="0" eaLnBrk="1" fontAlgn="t"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0000"/>
                          </a:solidFill>
                          <a:effectLst/>
                          <a:latin typeface="宋体" panose="02010600030101010101" pitchFamily="2" charset="-122"/>
                          <a:ea typeface="楷体_GB2312" pitchFamily="49" charset="-122"/>
                        </a:rPr>
                        <a:t>灾难，数人死亡</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horzOverflow="overflow">
                    <a:lnL w="25400" cap="flat" cmpd="sng" algn="ctr">
                      <a:solidFill>
                        <a:srgbClr val="0000FF"/>
                      </a:solidFill>
                      <a:prstDash val="solid"/>
                      <a:round/>
                      <a:headEnd type="none" w="med" len="med"/>
                      <a:tailEnd type="none" w="med" len="med"/>
                    </a:lnL>
                    <a:lnR w="25400" cap="flat" cmpd="sng" algn="ctr">
                      <a:solidFill>
                        <a:srgbClr val="0000FF"/>
                      </a:solidFill>
                      <a:prstDash val="solid"/>
                      <a:round/>
                      <a:headEnd type="none" w="med" len="med"/>
                      <a:tailEnd type="none" w="med" len="med"/>
                    </a:lnR>
                    <a:lnT w="25400" cap="flat" cmpd="sng" algn="ctr">
                      <a:solidFill>
                        <a:srgbClr val="0000FF"/>
                      </a:solidFill>
                      <a:prstDash val="solid"/>
                      <a:round/>
                      <a:headEnd type="none" w="med" len="med"/>
                      <a:tailEnd type="none" w="med" len="med"/>
                    </a:lnT>
                    <a:lnB w="25400" cap="flat" cmpd="sng" algn="ctr">
                      <a:solidFill>
                        <a:srgbClr val="0000FF"/>
                      </a:solidFill>
                      <a:prstDash val="solid"/>
                      <a:round/>
                      <a:headEnd type="none" w="med" len="med"/>
                      <a:tailEnd type="none" w="med" len="med"/>
                    </a:lnB>
                    <a:lnTlToBr>
                      <a:noFill/>
                    </a:lnTlToBr>
                    <a:lnBlToTr>
                      <a:noFill/>
                    </a:lnBlToTr>
                    <a:noFill/>
                  </a:tcPr>
                </a:tc>
              </a:tr>
              <a:tr h="704850">
                <a:tc>
                  <a:txBody>
                    <a:bodyPr/>
                    <a:lstStyle/>
                    <a:p>
                      <a:pPr marL="523875" marR="0" lvl="0" indent="-523875" algn="ctr" defTabSz="1395095" rtl="0" eaLnBrk="1" fontAlgn="t"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rgbClr val="FF0000"/>
                          </a:solidFill>
                          <a:effectLst/>
                          <a:latin typeface="宋体" panose="02010600030101010101" pitchFamily="2" charset="-122"/>
                          <a:ea typeface="楷体_GB2312" pitchFamily="49" charset="-122"/>
                        </a:rPr>
                        <a:t>15</a:t>
                      </a:r>
                      <a:endPara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horzOverflow="overflow">
                    <a:lnL w="25400" cap="flat" cmpd="sng" algn="ctr">
                      <a:solidFill>
                        <a:srgbClr val="0000FF"/>
                      </a:solidFill>
                      <a:prstDash val="solid"/>
                      <a:round/>
                      <a:headEnd type="none" w="med" len="med"/>
                      <a:tailEnd type="none" w="med" len="med"/>
                    </a:lnL>
                    <a:lnR w="25400" cap="flat" cmpd="sng" algn="ctr">
                      <a:solidFill>
                        <a:srgbClr val="0000FF"/>
                      </a:solidFill>
                      <a:prstDash val="solid"/>
                      <a:round/>
                      <a:headEnd type="none" w="med" len="med"/>
                      <a:tailEnd type="none" w="med" len="med"/>
                    </a:lnR>
                    <a:lnT w="25400" cap="flat" cmpd="sng" algn="ctr">
                      <a:solidFill>
                        <a:srgbClr val="0000FF"/>
                      </a:solidFill>
                      <a:prstDash val="solid"/>
                      <a:round/>
                      <a:headEnd type="none" w="med" len="med"/>
                      <a:tailEnd type="none" w="med" len="med"/>
                    </a:lnT>
                    <a:lnB w="25400" cap="flat" cmpd="sng" algn="ctr">
                      <a:solidFill>
                        <a:srgbClr val="0000FF"/>
                      </a:solidFill>
                      <a:prstDash val="solid"/>
                      <a:round/>
                      <a:headEnd type="none" w="med" len="med"/>
                      <a:tailEnd type="none" w="med" len="med"/>
                    </a:lnB>
                    <a:lnTlToBr>
                      <a:noFill/>
                    </a:lnTlToBr>
                    <a:lnBlToTr>
                      <a:noFill/>
                    </a:lnBlToTr>
                    <a:noFill/>
                  </a:tcPr>
                </a:tc>
                <a:tc>
                  <a:txBody>
                    <a:bodyPr/>
                    <a:lstStyle/>
                    <a:p>
                      <a:pPr marL="523875" marR="0" lvl="0" indent="-523875" algn="just" defTabSz="1395095" rtl="0" eaLnBrk="1" fontAlgn="t"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rgbClr val="FF0000"/>
                          </a:solidFill>
                          <a:effectLst/>
                          <a:latin typeface="宋体" panose="02010600030101010101" pitchFamily="2" charset="-122"/>
                          <a:ea typeface="楷体_GB2312" pitchFamily="49" charset="-122"/>
                        </a:rPr>
                        <a:t>非常严重，一人死亡</a:t>
                      </a:r>
                      <a:endParaRPr kumimoji="0" lang="zh-CN" alt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horzOverflow="overflow">
                    <a:lnL w="25400" cap="flat" cmpd="sng" algn="ctr">
                      <a:solidFill>
                        <a:srgbClr val="0000FF"/>
                      </a:solidFill>
                      <a:prstDash val="solid"/>
                      <a:round/>
                      <a:headEnd type="none" w="med" len="med"/>
                      <a:tailEnd type="none" w="med" len="med"/>
                    </a:lnL>
                    <a:lnR w="25400" cap="flat" cmpd="sng" algn="ctr">
                      <a:solidFill>
                        <a:srgbClr val="0000FF"/>
                      </a:solidFill>
                      <a:prstDash val="solid"/>
                      <a:round/>
                      <a:headEnd type="none" w="med" len="med"/>
                      <a:tailEnd type="none" w="med" len="med"/>
                    </a:lnR>
                    <a:lnT w="25400" cap="flat" cmpd="sng" algn="ctr">
                      <a:solidFill>
                        <a:srgbClr val="0000FF"/>
                      </a:solidFill>
                      <a:prstDash val="solid"/>
                      <a:round/>
                      <a:headEnd type="none" w="med" len="med"/>
                      <a:tailEnd type="none" w="med" len="med"/>
                    </a:lnT>
                    <a:lnB w="25400" cap="flat" cmpd="sng" algn="ctr">
                      <a:solidFill>
                        <a:srgbClr val="0000FF"/>
                      </a:solidFill>
                      <a:prstDash val="solid"/>
                      <a:round/>
                      <a:headEnd type="none" w="med" len="med"/>
                      <a:tailEnd type="none" w="med" len="med"/>
                    </a:lnB>
                    <a:lnTlToBr>
                      <a:noFill/>
                    </a:lnTlToBr>
                    <a:lnBlToTr>
                      <a:noFill/>
                    </a:lnBlToTr>
                    <a:noFill/>
                  </a:tcPr>
                </a:tc>
              </a:tr>
              <a:tr h="731838">
                <a:tc>
                  <a:txBody>
                    <a:bodyPr/>
                    <a:lstStyle/>
                    <a:p>
                      <a:pPr marL="523875" marR="0" lvl="0" indent="-523875" algn="ctr" defTabSz="1395095" rtl="0" eaLnBrk="1" fontAlgn="t"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rgbClr val="FF0000"/>
                          </a:solidFill>
                          <a:effectLst/>
                          <a:latin typeface="宋体" panose="02010600030101010101" pitchFamily="2" charset="-122"/>
                          <a:ea typeface="楷体_GB2312" pitchFamily="49" charset="-122"/>
                        </a:rPr>
                        <a:t>7</a:t>
                      </a:r>
                      <a:endPara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horzOverflow="overflow">
                    <a:lnL w="25400" cap="flat" cmpd="sng" algn="ctr">
                      <a:solidFill>
                        <a:srgbClr val="0000FF"/>
                      </a:solidFill>
                      <a:prstDash val="solid"/>
                      <a:round/>
                      <a:headEnd type="none" w="med" len="med"/>
                      <a:tailEnd type="none" w="med" len="med"/>
                    </a:lnL>
                    <a:lnR w="25400" cap="flat" cmpd="sng" algn="ctr">
                      <a:solidFill>
                        <a:srgbClr val="0000FF"/>
                      </a:solidFill>
                      <a:prstDash val="solid"/>
                      <a:round/>
                      <a:headEnd type="none" w="med" len="med"/>
                      <a:tailEnd type="none" w="med" len="med"/>
                    </a:lnR>
                    <a:lnT w="25400" cap="flat" cmpd="sng" algn="ctr">
                      <a:solidFill>
                        <a:srgbClr val="0000FF"/>
                      </a:solidFill>
                      <a:prstDash val="solid"/>
                      <a:round/>
                      <a:headEnd type="none" w="med" len="med"/>
                      <a:tailEnd type="none" w="med" len="med"/>
                    </a:lnT>
                    <a:lnB w="25400" cap="flat" cmpd="sng" algn="ctr">
                      <a:solidFill>
                        <a:srgbClr val="0000FF"/>
                      </a:solidFill>
                      <a:prstDash val="solid"/>
                      <a:round/>
                      <a:headEnd type="none" w="med" len="med"/>
                      <a:tailEnd type="none" w="med" len="med"/>
                    </a:lnB>
                    <a:lnTlToBr>
                      <a:noFill/>
                    </a:lnTlToBr>
                    <a:lnBlToTr>
                      <a:noFill/>
                    </a:lnBlToTr>
                    <a:noFill/>
                  </a:tcPr>
                </a:tc>
                <a:tc>
                  <a:txBody>
                    <a:bodyPr/>
                    <a:lstStyle/>
                    <a:p>
                      <a:pPr marL="523875" marR="0" lvl="0" indent="-523875" algn="just" defTabSz="1395095" rtl="0" eaLnBrk="1" fontAlgn="t"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0000"/>
                          </a:solidFill>
                          <a:effectLst/>
                          <a:latin typeface="宋体" panose="02010600030101010101" pitchFamily="2" charset="-122"/>
                          <a:ea typeface="楷体_GB2312" pitchFamily="49" charset="-122"/>
                        </a:rPr>
                        <a:t>严重，重伤</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horzOverflow="overflow">
                    <a:lnL w="25400" cap="flat" cmpd="sng" algn="ctr">
                      <a:solidFill>
                        <a:srgbClr val="0000FF"/>
                      </a:solidFill>
                      <a:prstDash val="solid"/>
                      <a:round/>
                      <a:headEnd type="none" w="med" len="med"/>
                      <a:tailEnd type="none" w="med" len="med"/>
                    </a:lnL>
                    <a:lnR w="25400" cap="flat" cmpd="sng" algn="ctr">
                      <a:solidFill>
                        <a:srgbClr val="0000FF"/>
                      </a:solidFill>
                      <a:prstDash val="solid"/>
                      <a:round/>
                      <a:headEnd type="none" w="med" len="med"/>
                      <a:tailEnd type="none" w="med" len="med"/>
                    </a:lnR>
                    <a:lnT w="25400" cap="flat" cmpd="sng" algn="ctr">
                      <a:solidFill>
                        <a:srgbClr val="0000FF"/>
                      </a:solidFill>
                      <a:prstDash val="solid"/>
                      <a:round/>
                      <a:headEnd type="none" w="med" len="med"/>
                      <a:tailEnd type="none" w="med" len="med"/>
                    </a:lnT>
                    <a:lnB w="25400" cap="flat" cmpd="sng" algn="ctr">
                      <a:solidFill>
                        <a:srgbClr val="0000FF"/>
                      </a:solidFill>
                      <a:prstDash val="solid"/>
                      <a:round/>
                      <a:headEnd type="none" w="med" len="med"/>
                      <a:tailEnd type="none" w="med" len="med"/>
                    </a:lnB>
                    <a:lnTlToBr>
                      <a:noFill/>
                    </a:lnTlToBr>
                    <a:lnBlToTr>
                      <a:noFill/>
                    </a:lnBlToTr>
                    <a:noFill/>
                  </a:tcPr>
                </a:tc>
              </a:tr>
              <a:tr h="704850">
                <a:tc>
                  <a:txBody>
                    <a:bodyPr/>
                    <a:lstStyle/>
                    <a:p>
                      <a:pPr marL="523875" marR="0" lvl="0" indent="-523875" algn="ctr" defTabSz="1395095" rtl="0" eaLnBrk="1" fontAlgn="t"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rgbClr val="FF0000"/>
                          </a:solidFill>
                          <a:effectLst/>
                          <a:latin typeface="宋体" panose="02010600030101010101" pitchFamily="2" charset="-122"/>
                          <a:ea typeface="楷体_GB2312" pitchFamily="49" charset="-122"/>
                        </a:rPr>
                        <a:t>3</a:t>
                      </a:r>
                      <a:endPara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horzOverflow="overflow">
                    <a:lnL w="25400" cap="flat" cmpd="sng" algn="ctr">
                      <a:solidFill>
                        <a:srgbClr val="0000FF"/>
                      </a:solidFill>
                      <a:prstDash val="solid"/>
                      <a:round/>
                      <a:headEnd type="none" w="med" len="med"/>
                      <a:tailEnd type="none" w="med" len="med"/>
                    </a:lnL>
                    <a:lnR w="25400" cap="flat" cmpd="sng" algn="ctr">
                      <a:solidFill>
                        <a:srgbClr val="0000FF"/>
                      </a:solidFill>
                      <a:prstDash val="solid"/>
                      <a:round/>
                      <a:headEnd type="none" w="med" len="med"/>
                      <a:tailEnd type="none" w="med" len="med"/>
                    </a:lnR>
                    <a:lnT w="25400" cap="flat" cmpd="sng" algn="ctr">
                      <a:solidFill>
                        <a:srgbClr val="0000FF"/>
                      </a:solidFill>
                      <a:prstDash val="solid"/>
                      <a:round/>
                      <a:headEnd type="none" w="med" len="med"/>
                      <a:tailEnd type="none" w="med" len="med"/>
                    </a:lnT>
                    <a:lnB w="25400" cap="flat" cmpd="sng" algn="ctr">
                      <a:solidFill>
                        <a:srgbClr val="0000FF"/>
                      </a:solidFill>
                      <a:prstDash val="solid"/>
                      <a:round/>
                      <a:headEnd type="none" w="med" len="med"/>
                      <a:tailEnd type="none" w="med" len="med"/>
                    </a:lnB>
                    <a:lnTlToBr>
                      <a:noFill/>
                    </a:lnTlToBr>
                    <a:lnBlToTr>
                      <a:noFill/>
                    </a:lnBlToTr>
                    <a:noFill/>
                  </a:tcPr>
                </a:tc>
                <a:tc>
                  <a:txBody>
                    <a:bodyPr/>
                    <a:lstStyle/>
                    <a:p>
                      <a:pPr marL="523875" marR="0" lvl="0" indent="-523875" algn="just" defTabSz="1395095" rtl="0" eaLnBrk="1" fontAlgn="t"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0000"/>
                          </a:solidFill>
                          <a:effectLst/>
                          <a:latin typeface="宋体" panose="02010600030101010101" pitchFamily="2" charset="-122"/>
                          <a:ea typeface="楷体_GB2312" pitchFamily="49" charset="-122"/>
                        </a:rPr>
                        <a:t>重大，致残</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horzOverflow="overflow">
                    <a:lnL w="25400" cap="flat" cmpd="sng" algn="ctr">
                      <a:solidFill>
                        <a:srgbClr val="0000FF"/>
                      </a:solidFill>
                      <a:prstDash val="solid"/>
                      <a:round/>
                      <a:headEnd type="none" w="med" len="med"/>
                      <a:tailEnd type="none" w="med" len="med"/>
                    </a:lnL>
                    <a:lnR w="25400" cap="flat" cmpd="sng" algn="ctr">
                      <a:solidFill>
                        <a:srgbClr val="0000FF"/>
                      </a:solidFill>
                      <a:prstDash val="solid"/>
                      <a:round/>
                      <a:headEnd type="none" w="med" len="med"/>
                      <a:tailEnd type="none" w="med" len="med"/>
                    </a:lnR>
                    <a:lnT w="25400" cap="flat" cmpd="sng" algn="ctr">
                      <a:solidFill>
                        <a:srgbClr val="0000FF"/>
                      </a:solidFill>
                      <a:prstDash val="solid"/>
                      <a:round/>
                      <a:headEnd type="none" w="med" len="med"/>
                      <a:tailEnd type="none" w="med" len="med"/>
                    </a:lnT>
                    <a:lnB w="25400" cap="flat" cmpd="sng" algn="ctr">
                      <a:solidFill>
                        <a:srgbClr val="0000FF"/>
                      </a:solidFill>
                      <a:prstDash val="solid"/>
                      <a:round/>
                      <a:headEnd type="none" w="med" len="med"/>
                      <a:tailEnd type="none" w="med" len="med"/>
                    </a:lnB>
                    <a:lnTlToBr>
                      <a:noFill/>
                    </a:lnTlToBr>
                    <a:lnBlToTr>
                      <a:noFill/>
                    </a:lnBlToTr>
                    <a:noFill/>
                  </a:tcPr>
                </a:tc>
              </a:tr>
              <a:tr h="704850">
                <a:tc>
                  <a:txBody>
                    <a:bodyPr/>
                    <a:lstStyle/>
                    <a:p>
                      <a:pPr marL="523875" marR="0" lvl="0" indent="-523875" algn="ctr" defTabSz="1395095" rtl="0" eaLnBrk="1" fontAlgn="t"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rgbClr val="FF0000"/>
                          </a:solidFill>
                          <a:effectLst/>
                          <a:latin typeface="宋体" panose="02010600030101010101" pitchFamily="2" charset="-122"/>
                          <a:ea typeface="楷体_GB2312" pitchFamily="49" charset="-122"/>
                        </a:rPr>
                        <a:t>1</a:t>
                      </a:r>
                      <a:endPara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horzOverflow="overflow">
                    <a:lnL w="25400" cap="flat" cmpd="sng" algn="ctr">
                      <a:solidFill>
                        <a:srgbClr val="0000FF"/>
                      </a:solidFill>
                      <a:prstDash val="solid"/>
                      <a:round/>
                      <a:headEnd type="none" w="med" len="med"/>
                      <a:tailEnd type="none" w="med" len="med"/>
                    </a:lnL>
                    <a:lnR w="25400" cap="flat" cmpd="sng" algn="ctr">
                      <a:solidFill>
                        <a:srgbClr val="0000FF"/>
                      </a:solidFill>
                      <a:prstDash val="solid"/>
                      <a:round/>
                      <a:headEnd type="none" w="med" len="med"/>
                      <a:tailEnd type="none" w="med" len="med"/>
                    </a:lnR>
                    <a:lnT w="25400" cap="flat" cmpd="sng" algn="ctr">
                      <a:solidFill>
                        <a:srgbClr val="0000FF"/>
                      </a:solidFill>
                      <a:prstDash val="solid"/>
                      <a:round/>
                      <a:headEnd type="none" w="med" len="med"/>
                      <a:tailEnd type="none" w="med" len="med"/>
                    </a:lnT>
                    <a:lnB w="25400" cap="flat" cmpd="sng" algn="ctr">
                      <a:solidFill>
                        <a:srgbClr val="0000FF"/>
                      </a:solidFill>
                      <a:prstDash val="solid"/>
                      <a:round/>
                      <a:headEnd type="none" w="med" len="med"/>
                      <a:tailEnd type="none" w="med" len="med"/>
                    </a:lnB>
                    <a:lnTlToBr>
                      <a:noFill/>
                    </a:lnTlToBr>
                    <a:lnBlToTr>
                      <a:noFill/>
                    </a:lnBlToTr>
                    <a:noFill/>
                  </a:tcPr>
                </a:tc>
                <a:tc>
                  <a:txBody>
                    <a:bodyPr/>
                    <a:lstStyle/>
                    <a:p>
                      <a:pPr marL="523875" marR="0" lvl="0" indent="-523875" algn="just" defTabSz="1395095" rtl="0" eaLnBrk="1" fontAlgn="t"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0000"/>
                          </a:solidFill>
                          <a:effectLst/>
                          <a:latin typeface="宋体" panose="02010600030101010101" pitchFamily="2" charset="-122"/>
                          <a:ea typeface="楷体_GB2312" pitchFamily="49" charset="-122"/>
                        </a:rPr>
                        <a:t>引人注目，需要救护</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58968" marR="58968" marT="30663" marB="30663" horzOverflow="overflow">
                    <a:lnL w="25400" cap="flat" cmpd="sng" algn="ctr">
                      <a:solidFill>
                        <a:srgbClr val="0000FF"/>
                      </a:solidFill>
                      <a:prstDash val="solid"/>
                      <a:round/>
                      <a:headEnd type="none" w="med" len="med"/>
                      <a:tailEnd type="none" w="med" len="med"/>
                    </a:lnL>
                    <a:lnR w="25400" cap="flat" cmpd="sng" algn="ctr">
                      <a:solidFill>
                        <a:srgbClr val="0000FF"/>
                      </a:solidFill>
                      <a:prstDash val="solid"/>
                      <a:round/>
                      <a:headEnd type="none" w="med" len="med"/>
                      <a:tailEnd type="none" w="med" len="med"/>
                    </a:lnR>
                    <a:lnT w="25400" cap="flat" cmpd="sng" algn="ctr">
                      <a:solidFill>
                        <a:srgbClr val="0000FF"/>
                      </a:solidFill>
                      <a:prstDash val="solid"/>
                      <a:round/>
                      <a:headEnd type="none" w="med" len="med"/>
                      <a:tailEnd type="none" w="med" len="med"/>
                    </a:lnT>
                    <a:lnB w="25400" cap="flat" cmpd="sng" algn="ctr">
                      <a:solidFill>
                        <a:srgbClr val="0000FF"/>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Rectangle 2"/>
          <p:cNvSpPr/>
          <p:nvPr/>
        </p:nvSpPr>
        <p:spPr>
          <a:xfrm>
            <a:off x="0" y="2246313"/>
            <a:ext cx="9144000" cy="4467225"/>
          </a:xfrm>
          <a:prstGeom prst="rect">
            <a:avLst/>
          </a:prstGeom>
          <a:gradFill rotWithShape="0">
            <a:gsLst>
              <a:gs pos="0">
                <a:srgbClr val="FFFFFF"/>
              </a:gs>
              <a:gs pos="100000">
                <a:srgbClr val="CCECFF"/>
              </a:gs>
            </a:gsLst>
            <a:lin ang="5400000" scaled="1"/>
            <a:tileRect/>
          </a:gradFill>
          <a:ln w="9525">
            <a:noFill/>
          </a:ln>
        </p:spPr>
        <p:txBody>
          <a:bodyPr wrap="none" anchor="ctr" anchorCtr="0"/>
          <a:p>
            <a:pPr>
              <a:spcBef>
                <a:spcPct val="0"/>
              </a:spcBef>
            </a:pPr>
            <a:endParaRPr lang="zh-CN" altLang="en-US" sz="2800" dirty="0">
              <a:latin typeface="Arial" panose="020B0604020202020204" pitchFamily="34" charset="0"/>
              <a:ea typeface="黑体" panose="02010609060101010101" pitchFamily="2" charset="-122"/>
            </a:endParaRPr>
          </a:p>
        </p:txBody>
      </p:sp>
      <p:sp>
        <p:nvSpPr>
          <p:cNvPr id="48130" name="Rectangle 5"/>
          <p:cNvSpPr/>
          <p:nvPr/>
        </p:nvSpPr>
        <p:spPr>
          <a:xfrm>
            <a:off x="1979613" y="908050"/>
            <a:ext cx="5095875" cy="501650"/>
          </a:xfrm>
          <a:prstGeom prst="rect">
            <a:avLst/>
          </a:prstGeom>
          <a:noFill/>
          <a:ln w="9525">
            <a:noFill/>
          </a:ln>
        </p:spPr>
        <p:txBody>
          <a:bodyPr lIns="58968" tIns="30663" rIns="58968" bIns="30663" anchor="b" anchorCtr="0">
            <a:spAutoFit/>
          </a:bodyPr>
          <a:p>
            <a:pPr algn="ctr">
              <a:spcBef>
                <a:spcPct val="0"/>
              </a:spcBef>
            </a:pPr>
            <a:r>
              <a:rPr lang="zh-CN" altLang="en-US" sz="2900" b="1" dirty="0">
                <a:solidFill>
                  <a:srgbClr val="FF3300"/>
                </a:solidFill>
                <a:latin typeface="CastleT" pitchFamily="34" charset="0"/>
                <a:ea typeface="黑体" panose="02010609060101010101" pitchFamily="2" charset="-122"/>
              </a:rPr>
              <a:t>风险等级划分</a:t>
            </a:r>
            <a:endParaRPr lang="zh-CN" altLang="en-US" sz="2900" b="1" dirty="0">
              <a:solidFill>
                <a:srgbClr val="FF3300"/>
              </a:solidFill>
              <a:latin typeface="CastleT" pitchFamily="34" charset="0"/>
              <a:ea typeface="黑体" panose="02010609060101010101" pitchFamily="2" charset="-122"/>
            </a:endParaRPr>
          </a:p>
        </p:txBody>
      </p:sp>
      <p:graphicFrame>
        <p:nvGraphicFramePr>
          <p:cNvPr id="279611" name="Group 59"/>
          <p:cNvGraphicFramePr>
            <a:graphicFrameLocks noGrp="1"/>
          </p:cNvGraphicFramePr>
          <p:nvPr/>
        </p:nvGraphicFramePr>
        <p:xfrm>
          <a:off x="900113" y="1449388"/>
          <a:ext cx="7773988" cy="5075238"/>
        </p:xfrm>
        <a:graphic>
          <a:graphicData uri="http://schemas.openxmlformats.org/drawingml/2006/table">
            <a:tbl>
              <a:tblPr/>
              <a:tblGrid>
                <a:gridCol w="1295400"/>
                <a:gridCol w="1914525"/>
                <a:gridCol w="2771775"/>
                <a:gridCol w="1792287"/>
              </a:tblGrid>
              <a:tr h="86360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chemeClr val="accent2"/>
                          </a:solidFill>
                          <a:effectLst/>
                          <a:latin typeface="宋体" panose="02010600030101010101" pitchFamily="2" charset="-122"/>
                          <a:ea typeface="宋体" panose="02010600030101010101" pitchFamily="2" charset="-122"/>
                        </a:rPr>
                        <a:t>D</a:t>
                      </a:r>
                      <a:r>
                        <a:rPr kumimoji="0" lang="zh-CN" altLang="en-US" sz="1200" b="1" i="0" u="none" strike="noStrike" cap="none" normalizeH="0" baseline="0" dirty="0" smtClean="0">
                          <a:ln>
                            <a:noFill/>
                          </a:ln>
                          <a:solidFill>
                            <a:schemeClr val="accent2"/>
                          </a:solidFill>
                          <a:effectLst/>
                          <a:latin typeface="宋体" panose="02010600030101010101" pitchFamily="2" charset="-122"/>
                          <a:ea typeface="宋体" panose="02010600030101010101" pitchFamily="2" charset="-122"/>
                        </a:rPr>
                        <a:t>值</a:t>
                      </a:r>
                      <a:endParaRPr kumimoji="0" lang="zh-CN" altLang="en-US" sz="1200" b="1" i="0" u="none" strike="noStrike" cap="none" normalizeH="0" baseline="0" dirty="0" smtClean="0">
                        <a:ln>
                          <a:noFill/>
                        </a:ln>
                        <a:solidFill>
                          <a:schemeClr val="accent2"/>
                        </a:solidFill>
                        <a:effectLst/>
                        <a:latin typeface="宋体" panose="02010600030101010101" pitchFamily="2" charset="-122"/>
                        <a:ea typeface="宋体" panose="02010600030101010101" pitchFamily="2" charset="-122"/>
                      </a:endParaRPr>
                    </a:p>
                  </a:txBody>
                  <a:tcPr marL="58968" marR="58968" marT="30663" marB="30663"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风险等级</a:t>
                      </a:r>
                      <a:endParaRPr kumimoji="0" lang="zh-CN" altLang="en-US"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endParaRPr>
                    </a:p>
                  </a:txBody>
                  <a:tcPr marL="58968" marR="58968" marT="30663" marB="30663"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危险程度</a:t>
                      </a:r>
                      <a:endParaRPr kumimoji="0" lang="zh-CN" altLang="en-US"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endParaRPr>
                    </a:p>
                  </a:txBody>
                  <a:tcPr marL="58968" marR="58968" marT="30663" marB="30663"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确定控制措施的基本要求</a:t>
                      </a:r>
                      <a:endParaRPr kumimoji="0" lang="zh-CN" altLang="en-US"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endParaRPr>
                    </a:p>
                  </a:txBody>
                  <a:tcPr marL="58968" marR="58968" marT="30663" marB="30663"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89852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accent2"/>
                          </a:solidFill>
                          <a:effectLst/>
                          <a:latin typeface="Arial" panose="020B0604020202020204" pitchFamily="34" charset="0"/>
                          <a:ea typeface="宋体" panose="02010600030101010101" pitchFamily="2" charset="-122"/>
                        </a:rPr>
                        <a:t>＞</a:t>
                      </a:r>
                      <a:r>
                        <a:rPr kumimoji="0" lang="en-US" altLang="zh-CN" sz="1200" b="1" i="0" u="none" strike="noStrike" cap="none" normalizeH="0" baseline="0" smtClean="0">
                          <a:ln>
                            <a:noFill/>
                          </a:ln>
                          <a:solidFill>
                            <a:schemeClr val="accent2"/>
                          </a:solidFill>
                          <a:effectLst/>
                          <a:latin typeface="Arial" panose="020B0604020202020204" pitchFamily="34" charset="0"/>
                          <a:ea typeface="宋体" panose="02010600030101010101" pitchFamily="2" charset="-122"/>
                        </a:rPr>
                        <a:t>320</a:t>
                      </a:r>
                      <a:endParaRPr kumimoji="0" lang="en-US" altLang="zh-CN" sz="1200" b="1" i="0" u="none" strike="noStrike" cap="none" normalizeH="0" baseline="0" smtClean="0">
                        <a:ln>
                          <a:noFill/>
                        </a:ln>
                        <a:solidFill>
                          <a:schemeClr val="accent2"/>
                        </a:solidFill>
                        <a:effectLst/>
                        <a:latin typeface="Arial" panose="020B0604020202020204" pitchFamily="34" charset="0"/>
                        <a:ea typeface="宋体" panose="02010600030101010101" pitchFamily="2" charset="-122"/>
                      </a:endParaRPr>
                    </a:p>
                  </a:txBody>
                  <a:tcPr marL="58968" marR="58968" marT="30663" marB="30663"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一级</a:t>
                      </a:r>
                      <a:endParaRPr kumimoji="0" lang="zh-CN" altLang="en-US"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endParaRPr>
                    </a:p>
                  </a:txBody>
                  <a:tcPr marL="58968" marR="58968" marT="30663" marB="30663"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极其危险，不能继续作业</a:t>
                      </a:r>
                      <a:endParaRPr kumimoji="0" lang="zh-CN" altLang="en-US"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endParaRPr>
                    </a:p>
                  </a:txBody>
                  <a:tcPr marL="58968" marR="58968" marT="30663" marB="30663"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dirty="0" smtClean="0">
                          <a:ln>
                            <a:noFill/>
                          </a:ln>
                          <a:solidFill>
                            <a:schemeClr val="accent2"/>
                          </a:solidFill>
                          <a:effectLst/>
                          <a:latin typeface="宋体" panose="02010600030101010101" pitchFamily="2" charset="-122"/>
                          <a:ea typeface="宋体" panose="02010600030101010101" pitchFamily="2" charset="-122"/>
                        </a:rPr>
                        <a:t>制定管理方案及应急预案</a:t>
                      </a:r>
                      <a:endParaRPr kumimoji="0" lang="zh-CN" altLang="en-US" sz="1200" b="1" i="0" u="none" strike="noStrike" cap="none" normalizeH="0" baseline="0" dirty="0" smtClean="0">
                        <a:ln>
                          <a:noFill/>
                        </a:ln>
                        <a:solidFill>
                          <a:schemeClr val="accent2"/>
                        </a:solidFill>
                        <a:effectLst/>
                        <a:latin typeface="宋体" panose="02010600030101010101" pitchFamily="2" charset="-122"/>
                        <a:ea typeface="宋体" panose="02010600030101010101" pitchFamily="2" charset="-122"/>
                      </a:endParaRPr>
                    </a:p>
                  </a:txBody>
                  <a:tcPr marL="58968" marR="58968" marT="30663" marB="30663"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89852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160</a:t>
                      </a:r>
                      <a:r>
                        <a:rPr kumimoji="0" lang="zh-CN" altLang="en-US"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a:t>
                      </a:r>
                      <a:r>
                        <a:rPr kumimoji="0" lang="en-US" altLang="zh-CN"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320</a:t>
                      </a:r>
                      <a:endParaRPr kumimoji="0" lang="en-US" altLang="zh-CN"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endParaRPr>
                    </a:p>
                  </a:txBody>
                  <a:tcPr marL="58968" marR="58968" marT="30663" marB="30663"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二级（不可容许）</a:t>
                      </a:r>
                      <a:endParaRPr kumimoji="0" lang="zh-CN" altLang="en-US"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endParaRPr>
                    </a:p>
                  </a:txBody>
                  <a:tcPr marL="58968" marR="58968" marT="30663" marB="30663"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高度危险，要立即整改</a:t>
                      </a:r>
                      <a:endParaRPr kumimoji="0" lang="zh-CN" altLang="en-US"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endParaRPr>
                    </a:p>
                  </a:txBody>
                  <a:tcPr marL="58968" marR="58968" marT="30663" marB="30663"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立即采取相应的隐患治理措施</a:t>
                      </a:r>
                      <a:endParaRPr kumimoji="0" lang="zh-CN" altLang="en-US"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endParaRPr>
                    </a:p>
                  </a:txBody>
                  <a:tcPr marL="58968" marR="58968" marT="30663" marB="30663"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792163">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70</a:t>
                      </a:r>
                      <a:r>
                        <a:rPr kumimoji="0" lang="zh-CN" altLang="en-US"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a:t>
                      </a:r>
                      <a:r>
                        <a:rPr kumimoji="0" lang="en-US" altLang="zh-CN"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160</a:t>
                      </a:r>
                      <a:endParaRPr kumimoji="0" lang="en-US" altLang="zh-CN"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endParaRPr>
                    </a:p>
                  </a:txBody>
                  <a:tcPr marL="58968" marR="58968" marT="30663" marB="30663"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三级（重大）</a:t>
                      </a:r>
                      <a:endParaRPr kumimoji="0" lang="zh-CN" altLang="en-US"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endParaRPr>
                    </a:p>
                  </a:txBody>
                  <a:tcPr marL="58968" marR="58968" marT="30663" marB="30663"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显著危险，需要整改</a:t>
                      </a:r>
                      <a:endParaRPr kumimoji="0" lang="zh-CN" altLang="en-US"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endParaRPr>
                    </a:p>
                  </a:txBody>
                  <a:tcPr marL="58968" marR="58968" marT="30663" marB="30663"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制定管理制度、规定或目标、指标、管理方案，限期治理</a:t>
                      </a:r>
                      <a:endParaRPr kumimoji="0" lang="zh-CN" altLang="en-US"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endParaRPr>
                    </a:p>
                  </a:txBody>
                  <a:tcPr marL="58968" marR="58968" marT="30663" marB="30663"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72072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20</a:t>
                      </a:r>
                      <a:r>
                        <a:rPr kumimoji="0" lang="zh-CN" altLang="en-US"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a:t>
                      </a:r>
                      <a:r>
                        <a:rPr kumimoji="0" lang="en-US" altLang="zh-CN"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70</a:t>
                      </a:r>
                      <a:endParaRPr kumimoji="0" lang="en-US" altLang="zh-CN"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endParaRPr>
                    </a:p>
                  </a:txBody>
                  <a:tcPr marL="58968" marR="58968" marT="30663" marB="30663"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四级（中等）</a:t>
                      </a:r>
                      <a:endParaRPr kumimoji="0" lang="zh-CN" altLang="en-US"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endParaRPr>
                    </a:p>
                  </a:txBody>
                  <a:tcPr marL="58968" marR="58968" marT="30663" marB="30663"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一般危险，需要注意</a:t>
                      </a:r>
                      <a:endParaRPr kumimoji="0" lang="zh-CN" altLang="en-US"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endParaRPr>
                    </a:p>
                  </a:txBody>
                  <a:tcPr marL="58968" marR="58968" marT="30663" marB="30663"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制定管理制度、规定进行控制</a:t>
                      </a:r>
                      <a:endParaRPr kumimoji="0" lang="zh-CN" altLang="en-US"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endParaRPr>
                    </a:p>
                  </a:txBody>
                  <a:tcPr marL="58968" marR="58968" marT="30663" marB="30663"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90170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a:t>
                      </a:r>
                      <a:r>
                        <a:rPr kumimoji="0" lang="en-US" altLang="zh-CN"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20</a:t>
                      </a:r>
                      <a:endParaRPr kumimoji="0" lang="en-US" altLang="zh-CN"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endParaRPr>
                    </a:p>
                  </a:txBody>
                  <a:tcPr marL="58968" marR="58968" marT="30663" marB="30663"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rPr>
                        <a:t>五级（可容许）</a:t>
                      </a:r>
                      <a:endParaRPr kumimoji="0" lang="zh-CN" altLang="en-US" sz="1200" b="1" i="0" u="none" strike="noStrike" cap="none" normalizeH="0" baseline="0" smtClean="0">
                        <a:ln>
                          <a:noFill/>
                        </a:ln>
                        <a:solidFill>
                          <a:schemeClr val="accent2"/>
                        </a:solidFill>
                        <a:effectLst/>
                        <a:latin typeface="宋体" panose="02010600030101010101" pitchFamily="2" charset="-122"/>
                        <a:ea typeface="宋体" panose="02010600030101010101" pitchFamily="2" charset="-122"/>
                      </a:endParaRPr>
                    </a:p>
                  </a:txBody>
                  <a:tcPr marL="58968" marR="58968" marT="30663" marB="30663"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dirty="0" smtClean="0">
                          <a:ln>
                            <a:noFill/>
                          </a:ln>
                          <a:solidFill>
                            <a:schemeClr val="accent2"/>
                          </a:solidFill>
                          <a:effectLst/>
                          <a:latin typeface="宋体" panose="02010600030101010101" pitchFamily="2" charset="-122"/>
                          <a:ea typeface="宋体" panose="02010600030101010101" pitchFamily="2" charset="-122"/>
                        </a:rPr>
                        <a:t>稍有危险，可以接受</a:t>
                      </a:r>
                      <a:endParaRPr kumimoji="0" lang="zh-CN" altLang="en-US" sz="1200" b="1" i="0" u="none" strike="noStrike" cap="none" normalizeH="0" baseline="0" dirty="0" smtClean="0">
                        <a:ln>
                          <a:noFill/>
                        </a:ln>
                        <a:solidFill>
                          <a:schemeClr val="accent2"/>
                        </a:solidFill>
                        <a:effectLst/>
                        <a:latin typeface="宋体" panose="02010600030101010101" pitchFamily="2" charset="-122"/>
                        <a:ea typeface="宋体" panose="02010600030101010101" pitchFamily="2" charset="-122"/>
                      </a:endParaRPr>
                    </a:p>
                  </a:txBody>
                  <a:tcPr marL="58968" marR="58968" marT="30663" marB="30663"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dirty="0" smtClean="0">
                          <a:ln>
                            <a:noFill/>
                          </a:ln>
                          <a:solidFill>
                            <a:schemeClr val="accent2"/>
                          </a:solidFill>
                          <a:effectLst/>
                          <a:latin typeface="宋体" panose="02010600030101010101" pitchFamily="2" charset="-122"/>
                          <a:ea typeface="宋体" panose="02010600030101010101" pitchFamily="2" charset="-122"/>
                        </a:rPr>
                        <a:t>维持现状，保持记录</a:t>
                      </a:r>
                      <a:endParaRPr kumimoji="0" lang="zh-CN" altLang="en-US" sz="1200" b="1" i="0" u="none" strike="noStrike" cap="none" normalizeH="0" baseline="0" dirty="0" smtClean="0">
                        <a:ln>
                          <a:noFill/>
                        </a:ln>
                        <a:solidFill>
                          <a:schemeClr val="accent2"/>
                        </a:solidFill>
                        <a:effectLst/>
                        <a:latin typeface="宋体" panose="02010600030101010101" pitchFamily="2" charset="-122"/>
                        <a:ea typeface="宋体" panose="02010600030101010101" pitchFamily="2" charset="-122"/>
                      </a:endParaRPr>
                    </a:p>
                  </a:txBody>
                  <a:tcPr marL="58968" marR="58968" marT="30663" marB="30663"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Rectangle 2"/>
          <p:cNvSpPr/>
          <p:nvPr/>
        </p:nvSpPr>
        <p:spPr>
          <a:xfrm>
            <a:off x="0" y="0"/>
            <a:ext cx="9144000" cy="457200"/>
          </a:xfrm>
          <a:prstGeom prst="rect">
            <a:avLst/>
          </a:prstGeom>
          <a:noFill/>
          <a:ln w="9525">
            <a:noFill/>
          </a:ln>
        </p:spPr>
        <p:txBody>
          <a:bodyPr wrap="none" anchor="ctr" anchorCtr="0">
            <a:spAutoFit/>
          </a:bodyPr>
          <a:p>
            <a:pPr>
              <a:spcBef>
                <a:spcPct val="0"/>
              </a:spcBef>
              <a:buFont typeface="Arial" panose="020B0604020202020204" pitchFamily="34" charset="0"/>
            </a:pPr>
            <a:endParaRPr lang="zh-CN" altLang="en-US" sz="2800" dirty="0">
              <a:latin typeface="Arial" panose="020B0604020202020204" pitchFamily="34" charset="0"/>
              <a:ea typeface="黑体" panose="02010609060101010101" pitchFamily="2" charset="-122"/>
            </a:endParaRPr>
          </a:p>
        </p:txBody>
      </p:sp>
      <p:sp>
        <p:nvSpPr>
          <p:cNvPr id="49154" name="矩形 5"/>
          <p:cNvSpPr/>
          <p:nvPr/>
        </p:nvSpPr>
        <p:spPr>
          <a:xfrm>
            <a:off x="468313" y="115888"/>
            <a:ext cx="8207375" cy="6715125"/>
          </a:xfrm>
          <a:prstGeom prst="rect">
            <a:avLst/>
          </a:prstGeom>
          <a:noFill/>
          <a:ln w="9525">
            <a:noFill/>
          </a:ln>
        </p:spPr>
        <p:txBody>
          <a:bodyPr anchor="t" anchorCtr="0">
            <a:spAutoFit/>
          </a:bodyPr>
          <a:p>
            <a:pPr>
              <a:spcBef>
                <a:spcPct val="0"/>
              </a:spcBef>
            </a:pPr>
            <a:r>
              <a:rPr lang="zh-CN" altLang="en-US" sz="2800" b="1" dirty="0">
                <a:latin typeface="Arial" panose="020B0604020202020204" pitchFamily="34" charset="0"/>
                <a:ea typeface="黑体" panose="02010609060101010101" pitchFamily="2" charset="-122"/>
              </a:rPr>
              <a:t>应用举例</a:t>
            </a:r>
            <a:r>
              <a:rPr lang="en-US" altLang="zh-CN" sz="2800" b="1" dirty="0">
                <a:latin typeface="Arial" panose="020B0604020202020204" pitchFamily="34" charset="0"/>
                <a:ea typeface="黑体" panose="02010609060101010101" pitchFamily="2" charset="-122"/>
              </a:rPr>
              <a:t>:</a:t>
            </a:r>
            <a:endParaRPr lang="en-US" altLang="zh-CN" sz="2800" b="1" dirty="0">
              <a:latin typeface="Arial" panose="020B0604020202020204" pitchFamily="34" charset="0"/>
              <a:ea typeface="黑体" panose="02010609060101010101" pitchFamily="2" charset="-122"/>
            </a:endParaRPr>
          </a:p>
          <a:p>
            <a:pPr>
              <a:spcBef>
                <a:spcPct val="0"/>
              </a:spcBef>
            </a:pPr>
            <a:endParaRPr lang="zh-CN" altLang="en-US" sz="2800" b="1" dirty="0">
              <a:latin typeface="Arial" panose="020B0604020202020204" pitchFamily="34" charset="0"/>
              <a:ea typeface="黑体" panose="02010609060101010101" pitchFamily="2" charset="-122"/>
            </a:endParaRPr>
          </a:p>
          <a:p>
            <a:pPr>
              <a:lnSpc>
                <a:spcPct val="130000"/>
              </a:lnSpc>
              <a:spcBef>
                <a:spcPct val="0"/>
              </a:spcBef>
            </a:pPr>
            <a:r>
              <a:rPr lang="zh-CN" altLang="en-US" sz="2800" dirty="0">
                <a:latin typeface="Arial" panose="020B0604020202020204" pitchFamily="34" charset="0"/>
                <a:ea typeface="黑体" panose="02010609060101010101" pitchFamily="2" charset="-122"/>
              </a:rPr>
              <a:t>       </a:t>
            </a:r>
            <a:r>
              <a:rPr lang="zh-CN" altLang="en-US" sz="2000" dirty="0">
                <a:latin typeface="Arial" panose="020B0604020202020204" pitchFamily="34" charset="0"/>
                <a:ea typeface="黑体" panose="02010609060101010101" pitchFamily="2" charset="-122"/>
              </a:rPr>
              <a:t>某涤纶化纤厂在生产短丝过程中有一道组件清洗工序，为了评价这一操作条件的危险度，确定每种因素的分数值为：</a:t>
            </a:r>
            <a:endParaRPr lang="zh-CN" altLang="en-US" sz="2000" dirty="0">
              <a:latin typeface="Arial" panose="020B0604020202020204" pitchFamily="34" charset="0"/>
              <a:ea typeface="黑体" panose="02010609060101010101" pitchFamily="2" charset="-122"/>
            </a:endParaRPr>
          </a:p>
          <a:p>
            <a:pPr>
              <a:lnSpc>
                <a:spcPct val="130000"/>
              </a:lnSpc>
              <a:spcBef>
                <a:spcPct val="0"/>
              </a:spcBef>
            </a:pPr>
            <a:r>
              <a:rPr lang="zh-CN" altLang="en-US" sz="2000" b="1" dirty="0">
                <a:latin typeface="Arial" panose="020B0604020202020204" pitchFamily="34" charset="0"/>
                <a:ea typeface="黑体" panose="02010609060101010101" pitchFamily="2" charset="-122"/>
              </a:rPr>
              <a:t>事故发生的可能性（</a:t>
            </a:r>
            <a:r>
              <a:rPr lang="en-US" altLang="zh-CN" sz="2000" b="1" dirty="0">
                <a:latin typeface="Arial" panose="020B0604020202020204" pitchFamily="34" charset="0"/>
                <a:ea typeface="黑体" panose="02010609060101010101" pitchFamily="2" charset="-122"/>
              </a:rPr>
              <a:t>L</a:t>
            </a:r>
            <a:r>
              <a:rPr lang="zh-CN" altLang="en-US" sz="2000" b="1" dirty="0">
                <a:latin typeface="Arial" panose="020B0604020202020204" pitchFamily="34" charset="0"/>
                <a:ea typeface="黑体" panose="02010609060101010101" pitchFamily="2" charset="-122"/>
              </a:rPr>
              <a:t>）：</a:t>
            </a:r>
            <a:r>
              <a:rPr lang="zh-CN" altLang="en-US" sz="2000" dirty="0">
                <a:latin typeface="Arial" panose="020B0604020202020204" pitchFamily="34" charset="0"/>
                <a:ea typeface="黑体" panose="02010609060101010101" pitchFamily="2" charset="-122"/>
              </a:rPr>
              <a:t>组件清洗所使用的三甘醇，属四级可燃液体，如加热至沸点时，其蒸气</a:t>
            </a:r>
            <a:r>
              <a:rPr lang="zh-CN" altLang="en-US" sz="2000" dirty="0">
                <a:latin typeface="Arial" panose="020B0604020202020204" pitchFamily="34" charset="0"/>
                <a:ea typeface="黑体" panose="02010609060101010101" pitchFamily="2" charset="-122"/>
                <a:hlinkClick r:id="rId1" action="ppaction://hlinkfile"/>
              </a:rPr>
              <a:t>爆炸极限</a:t>
            </a:r>
            <a:r>
              <a:rPr lang="zh-CN" altLang="en-US" sz="2000" dirty="0">
                <a:latin typeface="Arial" panose="020B0604020202020204" pitchFamily="34" charset="0"/>
                <a:ea typeface="黑体" panose="02010609060101010101" pitchFamily="2" charset="-122"/>
              </a:rPr>
              <a:t>范围为</a:t>
            </a:r>
            <a:r>
              <a:rPr lang="en-US" altLang="zh-CN" sz="2000" dirty="0">
                <a:latin typeface="Arial" panose="020B0604020202020204" pitchFamily="34" charset="0"/>
                <a:ea typeface="黑体" panose="02010609060101010101" pitchFamily="2" charset="-122"/>
              </a:rPr>
              <a:t>0.9</a:t>
            </a:r>
            <a:r>
              <a:rPr lang="zh-CN" altLang="en-US" sz="2000" dirty="0">
                <a:latin typeface="Arial" panose="020B0604020202020204" pitchFamily="34" charset="0"/>
                <a:ea typeface="黑体" panose="02010609060101010101" pitchFamily="2" charset="-122"/>
              </a:rPr>
              <a:t>～</a:t>
            </a:r>
            <a:r>
              <a:rPr lang="en-US" altLang="zh-CN" sz="2000" dirty="0">
                <a:latin typeface="Arial" panose="020B0604020202020204" pitchFamily="34" charset="0"/>
                <a:ea typeface="黑体" panose="02010609060101010101" pitchFamily="2" charset="-122"/>
              </a:rPr>
              <a:t>9.2%</a:t>
            </a:r>
            <a:r>
              <a:rPr lang="zh-CN" altLang="en-US" sz="2000" dirty="0">
                <a:latin typeface="Arial" panose="020B0604020202020204" pitchFamily="34" charset="0"/>
                <a:ea typeface="黑体" panose="02010609060101010101" pitchFamily="2" charset="-122"/>
              </a:rPr>
              <a:t>，属一级可燃蒸气。而组件清洗时，需将</a:t>
            </a:r>
            <a:r>
              <a:rPr lang="zh-CN" altLang="en-US" sz="2000" dirty="0">
                <a:latin typeface="Arial" panose="020B0604020202020204" pitchFamily="34" charset="0"/>
                <a:ea typeface="黑体" panose="02010609060101010101" pitchFamily="2" charset="-122"/>
                <a:hlinkClick r:id="rId2" action="ppaction://hlinkfile"/>
              </a:rPr>
              <a:t>三甘醇</a:t>
            </a:r>
            <a:r>
              <a:rPr lang="zh-CN" altLang="en-US" sz="2000" dirty="0">
                <a:latin typeface="Arial" panose="020B0604020202020204" pitchFamily="34" charset="0"/>
                <a:ea typeface="黑体" panose="02010609060101010101" pitchFamily="2" charset="-122"/>
              </a:rPr>
              <a:t>加热后使用，致使三甘醇蒸气容易扩散的空间，如室内通风设备不良，具有一定的潜在危险，属“可能，但不经常”，其</a:t>
            </a:r>
            <a:r>
              <a:rPr lang="zh-CN" altLang="en-US" sz="2000" dirty="0">
                <a:latin typeface="Arial" panose="020B0604020202020204" pitchFamily="34" charset="0"/>
                <a:ea typeface="黑体" panose="02010609060101010101" pitchFamily="2" charset="-122"/>
                <a:hlinkClick r:id="rId3" action="ppaction://hlinkfile"/>
              </a:rPr>
              <a:t>分数值</a:t>
            </a:r>
            <a:r>
              <a:rPr lang="en-US" altLang="zh-CN" sz="2000" dirty="0">
                <a:latin typeface="Arial" panose="020B0604020202020204" pitchFamily="34" charset="0"/>
                <a:ea typeface="黑体" panose="02010609060101010101" pitchFamily="2" charset="-122"/>
              </a:rPr>
              <a:t>L=3</a:t>
            </a:r>
            <a:r>
              <a:rPr lang="zh-CN" altLang="en-US" sz="2000" dirty="0">
                <a:latin typeface="Arial" panose="020B0604020202020204" pitchFamily="34" charset="0"/>
                <a:ea typeface="黑体" panose="02010609060101010101" pitchFamily="2" charset="-122"/>
              </a:rPr>
              <a:t>。</a:t>
            </a:r>
            <a:endParaRPr lang="zh-CN" altLang="en-US" sz="2000" dirty="0">
              <a:latin typeface="Arial" panose="020B0604020202020204" pitchFamily="34" charset="0"/>
              <a:ea typeface="黑体" panose="02010609060101010101" pitchFamily="2" charset="-122"/>
            </a:endParaRPr>
          </a:p>
          <a:p>
            <a:pPr>
              <a:lnSpc>
                <a:spcPct val="130000"/>
              </a:lnSpc>
              <a:spcBef>
                <a:spcPct val="0"/>
              </a:spcBef>
            </a:pPr>
            <a:r>
              <a:rPr lang="zh-CN" altLang="en-US" sz="2000" b="1" dirty="0">
                <a:latin typeface="Arial" panose="020B0604020202020204" pitchFamily="34" charset="0"/>
                <a:ea typeface="黑体" panose="02010609060101010101" pitchFamily="2" charset="-122"/>
              </a:rPr>
              <a:t>暴露于危险环境的频繁程度（</a:t>
            </a:r>
            <a:r>
              <a:rPr lang="en-US" altLang="zh-CN" sz="2000" b="1" dirty="0">
                <a:latin typeface="Arial" panose="020B0604020202020204" pitchFamily="34" charset="0"/>
                <a:ea typeface="黑体" panose="02010609060101010101" pitchFamily="2" charset="-122"/>
              </a:rPr>
              <a:t>E</a:t>
            </a:r>
            <a:r>
              <a:rPr lang="zh-CN" altLang="en-US" sz="2000" b="1" dirty="0">
                <a:latin typeface="Arial" panose="020B0604020202020204" pitchFamily="34" charset="0"/>
                <a:ea typeface="黑体" panose="02010609060101010101" pitchFamily="2" charset="-122"/>
              </a:rPr>
              <a:t>）：</a:t>
            </a:r>
            <a:r>
              <a:rPr lang="zh-CN" altLang="en-US" sz="2000" dirty="0">
                <a:latin typeface="Arial" panose="020B0604020202020204" pitchFamily="34" charset="0"/>
                <a:ea typeface="黑体" panose="02010609060101010101" pitchFamily="2" charset="-122"/>
              </a:rPr>
              <a:t>清洗人员每天在此环境中工作，取</a:t>
            </a:r>
            <a:r>
              <a:rPr lang="en-US" altLang="zh-CN" sz="2000" dirty="0">
                <a:latin typeface="Arial" panose="020B0604020202020204" pitchFamily="34" charset="0"/>
                <a:ea typeface="黑体" panose="02010609060101010101" pitchFamily="2" charset="-122"/>
              </a:rPr>
              <a:t>E=6</a:t>
            </a:r>
            <a:r>
              <a:rPr lang="zh-CN" altLang="en-US" sz="2000" dirty="0">
                <a:latin typeface="Arial" panose="020B0604020202020204" pitchFamily="34" charset="0"/>
                <a:ea typeface="黑体" panose="02010609060101010101" pitchFamily="2" charset="-122"/>
              </a:rPr>
              <a:t>。</a:t>
            </a:r>
            <a:endParaRPr lang="zh-CN" altLang="en-US" sz="2000" dirty="0">
              <a:latin typeface="Arial" panose="020B0604020202020204" pitchFamily="34" charset="0"/>
              <a:ea typeface="黑体" panose="02010609060101010101" pitchFamily="2" charset="-122"/>
            </a:endParaRPr>
          </a:p>
          <a:p>
            <a:pPr>
              <a:lnSpc>
                <a:spcPct val="130000"/>
              </a:lnSpc>
              <a:spcBef>
                <a:spcPct val="0"/>
              </a:spcBef>
            </a:pPr>
            <a:r>
              <a:rPr lang="zh-CN" altLang="en-US" sz="2000" b="1" dirty="0">
                <a:latin typeface="Arial" panose="020B0604020202020204" pitchFamily="34" charset="0"/>
                <a:ea typeface="黑体" panose="02010609060101010101" pitchFamily="2" charset="-122"/>
              </a:rPr>
              <a:t>发生事故产生的后果（</a:t>
            </a:r>
            <a:r>
              <a:rPr lang="en-US" altLang="zh-CN" sz="2000" b="1" dirty="0">
                <a:latin typeface="Arial" panose="020B0604020202020204" pitchFamily="34" charset="0"/>
                <a:ea typeface="黑体" panose="02010609060101010101" pitchFamily="2" charset="-122"/>
              </a:rPr>
              <a:t>C</a:t>
            </a:r>
            <a:r>
              <a:rPr lang="zh-CN" altLang="en-US" sz="2000" b="1" dirty="0">
                <a:latin typeface="Arial" panose="020B0604020202020204" pitchFamily="34" charset="0"/>
                <a:ea typeface="黑体" panose="02010609060101010101" pitchFamily="2" charset="-122"/>
              </a:rPr>
              <a:t>）：</a:t>
            </a:r>
            <a:r>
              <a:rPr lang="zh-CN" altLang="en-US" sz="2000" dirty="0">
                <a:latin typeface="Arial" panose="020B0604020202020204" pitchFamily="34" charset="0"/>
                <a:ea typeface="黑体" panose="02010609060101010101" pitchFamily="2" charset="-122"/>
              </a:rPr>
              <a:t>如果发生燃烧爆炸事故，后果将是非常严重的，可能造成人员的伤亡，取</a:t>
            </a:r>
            <a:r>
              <a:rPr lang="en-US" altLang="zh-CN" sz="2000" dirty="0">
                <a:latin typeface="Arial" panose="020B0604020202020204" pitchFamily="34" charset="0"/>
                <a:ea typeface="黑体" panose="02010609060101010101" pitchFamily="2" charset="-122"/>
              </a:rPr>
              <a:t>C=15</a:t>
            </a:r>
            <a:r>
              <a:rPr lang="zh-CN" altLang="en-US" sz="2000" dirty="0">
                <a:latin typeface="Arial" panose="020B0604020202020204" pitchFamily="34" charset="0"/>
                <a:ea typeface="黑体" panose="02010609060101010101" pitchFamily="2" charset="-122"/>
              </a:rPr>
              <a:t>。</a:t>
            </a:r>
            <a:endParaRPr lang="zh-CN" altLang="en-US" sz="2000" dirty="0">
              <a:latin typeface="Arial" panose="020B0604020202020204" pitchFamily="34" charset="0"/>
              <a:ea typeface="黑体" panose="02010609060101010101" pitchFamily="2" charset="-122"/>
            </a:endParaRPr>
          </a:p>
          <a:p>
            <a:pPr>
              <a:lnSpc>
                <a:spcPct val="130000"/>
              </a:lnSpc>
              <a:spcBef>
                <a:spcPct val="0"/>
              </a:spcBef>
            </a:pPr>
            <a:r>
              <a:rPr lang="zh-CN" altLang="en-US" sz="2000" dirty="0">
                <a:latin typeface="Arial" panose="020B0604020202020204" pitchFamily="34" charset="0"/>
                <a:ea typeface="黑体" panose="02010609060101010101" pitchFamily="2" charset="-122"/>
              </a:rPr>
              <a:t>则有：</a:t>
            </a:r>
            <a:r>
              <a:rPr lang="en-US" altLang="zh-CN" sz="2000" dirty="0">
                <a:latin typeface="Arial" panose="020B0604020202020204" pitchFamily="34" charset="0"/>
                <a:ea typeface="黑体" panose="02010609060101010101" pitchFamily="2" charset="-122"/>
              </a:rPr>
              <a:t>D=LEC =3×6×15 =270</a:t>
            </a:r>
            <a:endParaRPr lang="en-US" altLang="zh-CN" sz="2000" dirty="0">
              <a:latin typeface="Arial" panose="020B0604020202020204" pitchFamily="34" charset="0"/>
              <a:ea typeface="黑体" panose="02010609060101010101" pitchFamily="2" charset="-122"/>
            </a:endParaRPr>
          </a:p>
          <a:p>
            <a:pPr>
              <a:lnSpc>
                <a:spcPct val="130000"/>
              </a:lnSpc>
              <a:spcBef>
                <a:spcPct val="0"/>
              </a:spcBef>
            </a:pPr>
            <a:r>
              <a:rPr lang="zh-CN" altLang="en-US" sz="2000" b="1" dirty="0">
                <a:latin typeface="Arial" panose="020B0604020202020204" pitchFamily="34" charset="0"/>
                <a:ea typeface="黑体" panose="02010609060101010101" pitchFamily="2" charset="-122"/>
              </a:rPr>
              <a:t>评价结论</a:t>
            </a:r>
            <a:r>
              <a:rPr lang="zh-CN" altLang="en-US" sz="2000" dirty="0">
                <a:latin typeface="Arial" panose="020B0604020202020204" pitchFamily="34" charset="0"/>
                <a:ea typeface="黑体" panose="02010609060101010101" pitchFamily="2" charset="-122"/>
              </a:rPr>
              <a:t>：</a:t>
            </a:r>
            <a:r>
              <a:rPr lang="en-US" altLang="zh-CN" sz="2000" dirty="0">
                <a:latin typeface="Arial" panose="020B0604020202020204" pitchFamily="34" charset="0"/>
                <a:ea typeface="黑体" panose="02010609060101010101" pitchFamily="2" charset="-122"/>
              </a:rPr>
              <a:t>D</a:t>
            </a:r>
            <a:r>
              <a:rPr lang="zh-CN" altLang="en-US" sz="2000" dirty="0">
                <a:latin typeface="Arial" panose="020B0604020202020204" pitchFamily="34" charset="0"/>
                <a:ea typeface="黑体" panose="02010609060101010101" pitchFamily="2" charset="-122"/>
              </a:rPr>
              <a:t>值</a:t>
            </a:r>
            <a:r>
              <a:rPr lang="en-US" altLang="zh-CN" sz="2000" dirty="0">
                <a:latin typeface="Arial" panose="020B0604020202020204" pitchFamily="34" charset="0"/>
                <a:ea typeface="黑体" panose="02010609060101010101" pitchFamily="2" charset="-122"/>
              </a:rPr>
              <a:t>270</a:t>
            </a:r>
            <a:r>
              <a:rPr lang="zh-CN" altLang="en-US" sz="2000" dirty="0">
                <a:latin typeface="Arial" panose="020B0604020202020204" pitchFamily="34" charset="0"/>
                <a:ea typeface="黑体" panose="02010609060101010101" pitchFamily="2" charset="-122"/>
              </a:rPr>
              <a:t>分处于</a:t>
            </a:r>
            <a:r>
              <a:rPr lang="en-US" altLang="zh-CN" sz="2000" dirty="0">
                <a:latin typeface="Arial" panose="020B0604020202020204" pitchFamily="34" charset="0"/>
                <a:ea typeface="黑体" panose="02010609060101010101" pitchFamily="2" charset="-122"/>
              </a:rPr>
              <a:t>160</a:t>
            </a:r>
            <a:r>
              <a:rPr lang="zh-CN" altLang="en-US" sz="2000" dirty="0">
                <a:latin typeface="Arial" panose="020B0604020202020204" pitchFamily="34" charset="0"/>
                <a:ea typeface="黑体" panose="02010609060101010101" pitchFamily="2" charset="-122"/>
              </a:rPr>
              <a:t>～</a:t>
            </a:r>
            <a:r>
              <a:rPr lang="en-US" altLang="zh-CN" sz="2000" dirty="0">
                <a:latin typeface="Arial" panose="020B0604020202020204" pitchFamily="34" charset="0"/>
                <a:ea typeface="黑体" panose="02010609060101010101" pitchFamily="2" charset="-122"/>
              </a:rPr>
              <a:t>320</a:t>
            </a:r>
            <a:r>
              <a:rPr lang="zh-CN" altLang="en-US" sz="2000" dirty="0">
                <a:latin typeface="Arial" panose="020B0604020202020204" pitchFamily="34" charset="0"/>
                <a:ea typeface="黑体" panose="02010609060101010101" pitchFamily="2" charset="-122"/>
              </a:rPr>
              <a:t>之间，危险等级属“高度危险、需立即整改”的范畴。</a:t>
            </a:r>
            <a:endParaRPr lang="zh-CN" altLang="en-US" sz="2000" dirty="0">
              <a:latin typeface="Arial" panose="020B0604020202020204" pitchFamily="34" charset="0"/>
              <a:ea typeface="黑体" panose="02010609060101010101"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Rectangle 2"/>
          <p:cNvSpPr/>
          <p:nvPr/>
        </p:nvSpPr>
        <p:spPr>
          <a:xfrm>
            <a:off x="0" y="0"/>
            <a:ext cx="9144000" cy="457200"/>
          </a:xfrm>
          <a:prstGeom prst="rect">
            <a:avLst/>
          </a:prstGeom>
          <a:noFill/>
          <a:ln w="9525">
            <a:noFill/>
          </a:ln>
        </p:spPr>
        <p:txBody>
          <a:bodyPr wrap="none" anchor="ctr" anchorCtr="0">
            <a:spAutoFit/>
          </a:bodyPr>
          <a:p>
            <a:pPr>
              <a:spcBef>
                <a:spcPct val="0"/>
              </a:spcBef>
              <a:buFont typeface="Arial" panose="020B0604020202020204" pitchFamily="34" charset="0"/>
            </a:pPr>
            <a:endParaRPr lang="zh-CN" altLang="en-US" sz="2800" dirty="0">
              <a:latin typeface="Arial" panose="020B0604020202020204" pitchFamily="34" charset="0"/>
              <a:ea typeface="黑体" panose="02010609060101010101" pitchFamily="2" charset="-122"/>
            </a:endParaRPr>
          </a:p>
        </p:txBody>
      </p:sp>
      <p:pic>
        <p:nvPicPr>
          <p:cNvPr id="50178" name="对象 1" descr="cid:image001.png@01CEFCDF.8D424480"/>
          <p:cNvPicPr>
            <a:picLocks noChangeAspect="1"/>
          </p:cNvPicPr>
          <p:nvPr/>
        </p:nvPicPr>
        <p:blipFill>
          <a:blip r:embed="rId1" r:link="rId2"/>
          <a:stretch>
            <a:fillRect/>
          </a:stretch>
        </p:blipFill>
        <p:spPr>
          <a:xfrm>
            <a:off x="179388" y="404813"/>
            <a:ext cx="6769100" cy="6119812"/>
          </a:xfrm>
          <a:prstGeom prst="rect">
            <a:avLst/>
          </a:prstGeom>
          <a:noFill/>
          <a:ln w="9525">
            <a:noFill/>
          </a:ln>
        </p:spPr>
      </p:pic>
      <p:sp>
        <p:nvSpPr>
          <p:cNvPr id="50179" name="Rectangle 3"/>
          <p:cNvSpPr/>
          <p:nvPr/>
        </p:nvSpPr>
        <p:spPr>
          <a:xfrm>
            <a:off x="0" y="4572000"/>
            <a:ext cx="9144000" cy="457200"/>
          </a:xfrm>
          <a:prstGeom prst="rect">
            <a:avLst/>
          </a:prstGeom>
          <a:noFill/>
          <a:ln w="9525">
            <a:noFill/>
          </a:ln>
        </p:spPr>
        <p:txBody>
          <a:bodyPr wrap="none" anchor="ctr" anchorCtr="0">
            <a:spAutoFit/>
          </a:bodyPr>
          <a:p>
            <a:pPr>
              <a:spcBef>
                <a:spcPct val="0"/>
              </a:spcBef>
            </a:pPr>
            <a:r>
              <a:rPr lang="zh-CN" altLang="en-US" sz="1000" dirty="0">
                <a:solidFill>
                  <a:srgbClr val="1F497D"/>
                </a:solidFill>
                <a:latin typeface="Arial" panose="020B0604020202020204" pitchFamily="34" charset="0"/>
                <a:ea typeface="宋体" panose="02010600030101010101" pitchFamily="2" charset="-122"/>
              </a:rPr>
              <a:t>行政部 </a:t>
            </a:r>
            <a:r>
              <a:rPr lang="en-US" altLang="zh-CN" sz="1000" dirty="0">
                <a:solidFill>
                  <a:srgbClr val="1F497D"/>
                </a:solidFill>
                <a:latin typeface="Arial" panose="020B0604020202020204" pitchFamily="34" charset="0"/>
                <a:ea typeface="宋体" panose="02010600030101010101" pitchFamily="2" charset="-122"/>
              </a:rPr>
              <a:t>EHS </a:t>
            </a:r>
            <a:r>
              <a:rPr lang="zh-CN" altLang="en-US" sz="1000" dirty="0">
                <a:solidFill>
                  <a:srgbClr val="1F497D"/>
                </a:solidFill>
                <a:latin typeface="Arial" panose="020B0604020202020204" pitchFamily="34" charset="0"/>
                <a:ea typeface="宋体" panose="02010600030101010101" pitchFamily="2" charset="-122"/>
              </a:rPr>
              <a:t>蔡月林</a:t>
            </a:r>
            <a:endParaRPr lang="zh-CN" altLang="en-US" sz="1800" dirty="0">
              <a:latin typeface="Arial" panose="020B0604020202020204" pitchFamily="34" charset="0"/>
              <a:ea typeface="宋体" panose="02010600030101010101" pitchFamily="2" charset="-122"/>
            </a:endParaRPr>
          </a:p>
        </p:txBody>
      </p:sp>
      <p:sp>
        <p:nvSpPr>
          <p:cNvPr id="5" name="Rectangle 3"/>
          <p:cNvSpPr txBox="1">
            <a:spLocks noChangeArrowheads="1"/>
          </p:cNvSpPr>
          <p:nvPr/>
        </p:nvSpPr>
        <p:spPr bwMode="auto">
          <a:xfrm>
            <a:off x="6804025" y="620713"/>
            <a:ext cx="2016125" cy="5545138"/>
          </a:xfrm>
          <a:prstGeom prst="rect">
            <a:avLst/>
          </a:prstGeom>
          <a:noFill/>
          <a:ln w="9525">
            <a:noFill/>
            <a:miter lim="800000"/>
          </a:ln>
        </p:spPr>
        <p:txBody>
          <a:bodyPr anchor="ctr"/>
          <a:lstStyle/>
          <a:p>
            <a:pPr marR="0" algn="ctr" defTabSz="914400" eaLnBrk="0" hangingPunct="0">
              <a:spcBef>
                <a:spcPct val="0"/>
              </a:spcBef>
              <a:buClrTx/>
              <a:buSzTx/>
              <a:buFontTx/>
              <a:buNone/>
              <a:defRPr/>
            </a:pPr>
            <a:endParaRPr kumimoji="0" lang="en-US" altLang="zh-CN" sz="4400" kern="0" cap="none" spc="0" normalizeH="0" baseline="0" noProof="0" dirty="0">
              <a:solidFill>
                <a:srgbClr val="FF0000"/>
              </a:solidFill>
              <a:effectLst>
                <a:outerShdw blurRad="38100" dist="38100" dir="2700000" algn="tl">
                  <a:srgbClr val="C0C0C0"/>
                </a:outerShdw>
              </a:effectLst>
              <a:latin typeface="+mj-lt"/>
              <a:ea typeface="隶书" pitchFamily="49" charset="-122"/>
              <a:cs typeface="+mj-cs"/>
            </a:endParaRPr>
          </a:p>
          <a:p>
            <a:pPr marR="0" algn="ctr" defTabSz="914400" eaLnBrk="0" hangingPunct="0">
              <a:spcBef>
                <a:spcPct val="0"/>
              </a:spcBef>
              <a:buClrTx/>
              <a:buSzTx/>
              <a:buFont typeface="Arial" panose="020B0604020202020204" pitchFamily="34" charset="0"/>
              <a:buNone/>
              <a:defRPr/>
            </a:pPr>
            <a:r>
              <a:rPr kumimoji="0" lang="en-US" altLang="zh-CN" sz="4400" kern="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隶书" pitchFamily="49" charset="-122"/>
                <a:cs typeface="+mn-cs"/>
              </a:rPr>
              <a:t>L―3</a:t>
            </a:r>
            <a:endParaRPr kumimoji="0" lang="en-US" altLang="zh-CN" sz="4400" kern="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隶书" pitchFamily="49" charset="-122"/>
              <a:cs typeface="+mn-cs"/>
            </a:endParaRPr>
          </a:p>
          <a:p>
            <a:pPr marR="0" algn="ctr" defTabSz="914400" eaLnBrk="0" hangingPunct="0">
              <a:spcBef>
                <a:spcPct val="0"/>
              </a:spcBef>
              <a:buClrTx/>
              <a:buSzTx/>
              <a:buFont typeface="Arial" panose="020B0604020202020204" pitchFamily="34" charset="0"/>
              <a:buNone/>
              <a:defRPr/>
            </a:pPr>
            <a:r>
              <a:rPr kumimoji="0" lang="en-US" altLang="zh-CN" sz="4400" kern="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隶书" pitchFamily="49" charset="-122"/>
                <a:cs typeface="+mn-cs"/>
              </a:rPr>
              <a:t>E―2 </a:t>
            </a:r>
            <a:endParaRPr kumimoji="0" lang="en-US" altLang="zh-CN" sz="4400" kern="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隶书" pitchFamily="49" charset="-122"/>
              <a:cs typeface="+mn-cs"/>
            </a:endParaRPr>
          </a:p>
          <a:p>
            <a:pPr marR="0" algn="ctr" defTabSz="914400" eaLnBrk="0" hangingPunct="0">
              <a:spcBef>
                <a:spcPct val="0"/>
              </a:spcBef>
              <a:buClrTx/>
              <a:buSzTx/>
              <a:buFont typeface="Arial" panose="020B0604020202020204" pitchFamily="34" charset="0"/>
              <a:buNone/>
              <a:defRPr/>
            </a:pPr>
            <a:r>
              <a:rPr kumimoji="0" lang="en-US" altLang="zh-CN" sz="4400" kern="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隶书" pitchFamily="49" charset="-122"/>
                <a:cs typeface="+mn-cs"/>
              </a:rPr>
              <a:t>  C</a:t>
            </a:r>
            <a:r>
              <a:rPr kumimoji="0" lang="en-US" sz="4400" kern="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隶书" pitchFamily="49" charset="-122"/>
                <a:cs typeface="+mn-cs"/>
              </a:rPr>
              <a:t>―15</a:t>
            </a:r>
            <a:endParaRPr kumimoji="0" lang="en-US" altLang="zh-CN" sz="4400" kern="0" cap="none" spc="0" normalizeH="0" baseline="0" noProof="0" dirty="0">
              <a:solidFill>
                <a:srgbClr val="FF0000"/>
              </a:solidFill>
              <a:effectLst>
                <a:outerShdw blurRad="38100" dist="38100" dir="2700000" algn="tl">
                  <a:srgbClr val="C0C0C0"/>
                </a:outerShdw>
              </a:effectLst>
              <a:latin typeface="+mj-lt"/>
              <a:ea typeface="隶书" pitchFamily="49" charset="-122"/>
              <a:cs typeface="+mj-cs"/>
            </a:endParaRPr>
          </a:p>
          <a:p>
            <a:pPr marR="0" algn="ctr" defTabSz="914400" eaLnBrk="0" hangingPunct="0">
              <a:spcBef>
                <a:spcPct val="0"/>
              </a:spcBef>
              <a:buClrTx/>
              <a:buSzTx/>
              <a:buFontTx/>
              <a:buNone/>
              <a:defRPr/>
            </a:pPr>
            <a:endParaRPr kumimoji="0" lang="en-US" altLang="zh-CN" sz="4400" kern="0" cap="none" spc="0" normalizeH="0" baseline="0" noProof="0" dirty="0">
              <a:solidFill>
                <a:srgbClr val="FF0000"/>
              </a:solidFill>
              <a:effectLst>
                <a:outerShdw blurRad="38100" dist="38100" dir="2700000" algn="tl">
                  <a:srgbClr val="C0C0C0"/>
                </a:outerShdw>
              </a:effectLst>
              <a:latin typeface="+mj-lt"/>
              <a:ea typeface="隶书" pitchFamily="49" charset="-122"/>
              <a:cs typeface="+mj-cs"/>
            </a:endParaRPr>
          </a:p>
          <a:p>
            <a:pPr marR="0" algn="ctr" defTabSz="914400" eaLnBrk="0" hangingPunct="0">
              <a:spcBef>
                <a:spcPct val="0"/>
              </a:spcBef>
              <a:buClrTx/>
              <a:buSzTx/>
              <a:buFontTx/>
              <a:buNone/>
              <a:defRPr/>
            </a:pPr>
            <a:r>
              <a:rPr kumimoji="0" lang="zh-CN" altLang="en-US" sz="4400" kern="0" cap="none" spc="0" normalizeH="0" baseline="0" noProof="0" dirty="0">
                <a:solidFill>
                  <a:srgbClr val="FF0000"/>
                </a:solidFill>
                <a:effectLst>
                  <a:outerShdw blurRad="38100" dist="38100" dir="2700000" algn="tl">
                    <a:srgbClr val="C0C0C0"/>
                  </a:outerShdw>
                </a:effectLst>
                <a:latin typeface="+mj-lt"/>
                <a:ea typeface="隶书" pitchFamily="49" charset="-122"/>
                <a:cs typeface="+mj-cs"/>
              </a:rPr>
              <a:t>Ｄ</a:t>
            </a:r>
            <a:r>
              <a:rPr kumimoji="0" lang="en-US" sz="4400" kern="0" cap="none" spc="0" normalizeH="0" baseline="0" noProof="0" dirty="0">
                <a:solidFill>
                  <a:srgbClr val="FF0000"/>
                </a:solidFill>
                <a:effectLst>
                  <a:outerShdw blurRad="38100" dist="38100" dir="2700000" algn="tl">
                    <a:srgbClr val="C0C0C0"/>
                  </a:outerShdw>
                </a:effectLst>
                <a:latin typeface="+mj-lt"/>
                <a:ea typeface="隶书" pitchFamily="49" charset="-122"/>
                <a:cs typeface="+mj-cs"/>
              </a:rPr>
              <a:t>=90</a:t>
            </a:r>
            <a:endParaRPr kumimoji="0" lang="en-US" sz="4400" kern="0" cap="none" spc="0" normalizeH="0" baseline="0" noProof="0" dirty="0">
              <a:solidFill>
                <a:srgbClr val="FF0000"/>
              </a:solidFill>
              <a:effectLst>
                <a:outerShdw blurRad="38100" dist="38100" dir="2700000" algn="tl">
                  <a:srgbClr val="C0C0C0"/>
                </a:outerShdw>
              </a:effectLst>
              <a:latin typeface="+mj-lt"/>
              <a:ea typeface="隶书" pitchFamily="49" charset="-122"/>
              <a:cs typeface="+mj-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2"/>
          <p:cNvGrpSpPr/>
          <p:nvPr/>
        </p:nvGrpSpPr>
        <p:grpSpPr>
          <a:xfrm>
            <a:off x="1079500" y="5340350"/>
            <a:ext cx="7124700" cy="1201738"/>
            <a:chOff x="431" y="981"/>
            <a:chExt cx="2339" cy="378"/>
          </a:xfrm>
        </p:grpSpPr>
        <p:pic>
          <p:nvPicPr>
            <p:cNvPr id="51202" name="Rounded Rectangle 9"/>
            <p:cNvPicPr/>
            <p:nvPr/>
          </p:nvPicPr>
          <p:blipFill>
            <a:blip r:embed="rId1"/>
            <a:stretch>
              <a:fillRect/>
            </a:stretch>
          </p:blipFill>
          <p:spPr>
            <a:xfrm>
              <a:off x="431" y="981"/>
              <a:ext cx="2339" cy="378"/>
            </a:xfrm>
            <a:prstGeom prst="rect">
              <a:avLst/>
            </a:prstGeom>
            <a:noFill/>
            <a:ln w="9525">
              <a:noFill/>
            </a:ln>
          </p:spPr>
        </p:pic>
        <p:sp>
          <p:nvSpPr>
            <p:cNvPr id="51203" name="Text Box 4"/>
            <p:cNvSpPr txBox="1"/>
            <p:nvPr/>
          </p:nvSpPr>
          <p:spPr>
            <a:xfrm>
              <a:off x="435" y="981"/>
              <a:ext cx="2309" cy="329"/>
            </a:xfrm>
            <a:prstGeom prst="rect">
              <a:avLst/>
            </a:prstGeom>
            <a:noFill/>
            <a:ln w="9525">
              <a:noFill/>
            </a:ln>
          </p:spPr>
          <p:txBody>
            <a:bodyPr lIns="71894" tIns="35947" rIns="71894" bIns="35947" anchor="ctr" anchorCtr="0"/>
            <a:p>
              <a:pPr algn="ctr" defTabSz="598805">
                <a:spcBef>
                  <a:spcPct val="0"/>
                </a:spcBef>
              </a:pPr>
              <a:endParaRPr lang="zh-CN" altLang="zh-CN" sz="1200" b="1" i="1" dirty="0">
                <a:solidFill>
                  <a:srgbClr val="FFFFFF"/>
                </a:solidFill>
                <a:latin typeface="楷体_GB2312" pitchFamily="49" charset="-122"/>
                <a:ea typeface="楷体_GB2312" pitchFamily="49" charset="-122"/>
              </a:endParaRPr>
            </a:p>
          </p:txBody>
        </p:sp>
      </p:grpSp>
      <p:pic>
        <p:nvPicPr>
          <p:cNvPr id="51204" name="Picture 5" descr="7"/>
          <p:cNvPicPr>
            <a:picLocks noChangeAspect="1"/>
          </p:cNvPicPr>
          <p:nvPr/>
        </p:nvPicPr>
        <p:blipFill>
          <a:blip r:embed="rId2">
            <a:clrChange>
              <a:clrFrom>
                <a:srgbClr val="FFFFFF"/>
              </a:clrFrom>
              <a:clrTo>
                <a:srgbClr val="FFFFFF">
                  <a:alpha val="0"/>
                </a:srgbClr>
              </a:clrTo>
            </a:clrChange>
          </a:blip>
          <a:stretch>
            <a:fillRect/>
          </a:stretch>
        </p:blipFill>
        <p:spPr>
          <a:xfrm>
            <a:off x="1504950" y="3381375"/>
            <a:ext cx="5191125" cy="1890713"/>
          </a:xfrm>
          <a:prstGeom prst="rect">
            <a:avLst/>
          </a:prstGeom>
          <a:noFill/>
          <a:ln w="9525">
            <a:noFill/>
          </a:ln>
        </p:spPr>
      </p:pic>
      <p:sp>
        <p:nvSpPr>
          <p:cNvPr id="51205" name="Rectangle 5"/>
          <p:cNvSpPr/>
          <p:nvPr/>
        </p:nvSpPr>
        <p:spPr>
          <a:xfrm>
            <a:off x="892175" y="1211263"/>
            <a:ext cx="5094288" cy="500062"/>
          </a:xfrm>
          <a:prstGeom prst="rect">
            <a:avLst/>
          </a:prstGeom>
          <a:noFill/>
          <a:ln w="9525">
            <a:noFill/>
          </a:ln>
        </p:spPr>
        <p:txBody>
          <a:bodyPr lIns="59911" tIns="29956" rIns="59911" bIns="29956" anchor="t" anchorCtr="0"/>
          <a:p>
            <a:pPr marL="342900" indent="-342900"/>
            <a:r>
              <a:rPr lang="en-US" altLang="zh-CN" sz="2600" b="1" dirty="0">
                <a:solidFill>
                  <a:schemeClr val="accent2"/>
                </a:solidFill>
                <a:latin typeface="宋体" panose="02010600030101010101" pitchFamily="2" charset="-122"/>
                <a:ea typeface="宋体" panose="02010600030101010101" pitchFamily="2" charset="-122"/>
              </a:rPr>
              <a:t>4</a:t>
            </a:r>
            <a:r>
              <a:rPr lang="zh-CN" altLang="en-US" sz="2600" b="1" dirty="0">
                <a:solidFill>
                  <a:schemeClr val="accent2"/>
                </a:solidFill>
                <a:latin typeface="宋体" panose="02010600030101010101" pitchFamily="2" charset="-122"/>
                <a:ea typeface="宋体" panose="02010600030101010101" pitchFamily="2" charset="-122"/>
              </a:rPr>
              <a:t>、风险控制措施</a:t>
            </a:r>
            <a:endParaRPr lang="zh-CN" altLang="en-US" sz="2600" b="1" dirty="0">
              <a:solidFill>
                <a:schemeClr val="accent2"/>
              </a:solidFill>
              <a:latin typeface="宋体" panose="02010600030101010101" pitchFamily="2" charset="-122"/>
              <a:ea typeface="宋体" panose="02010600030101010101" pitchFamily="2" charset="-122"/>
            </a:endParaRPr>
          </a:p>
        </p:txBody>
      </p:sp>
      <p:sp>
        <p:nvSpPr>
          <p:cNvPr id="281607" name="Rectangle 6"/>
          <p:cNvSpPr>
            <a:spLocks noChangeArrowheads="1"/>
          </p:cNvSpPr>
          <p:nvPr/>
        </p:nvSpPr>
        <p:spPr bwMode="auto">
          <a:xfrm>
            <a:off x="892175" y="2108200"/>
            <a:ext cx="7758113" cy="3513138"/>
          </a:xfrm>
          <a:prstGeom prst="rect">
            <a:avLst/>
          </a:prstGeom>
          <a:noFill/>
          <a:ln w="9525" algn="ctr">
            <a:noFill/>
            <a:miter lim="800000"/>
          </a:ln>
        </p:spPr>
        <p:txBody>
          <a:bodyPr lIns="58968" tIns="30663" rIns="58968" bIns="30663" anchorCtr="1">
            <a:spAutoFit/>
          </a:bodyPr>
          <a:lstStyle/>
          <a:p>
            <a:pPr marL="0" marR="0" lvl="0" indent="0" algn="ctr" defTabSz="914400" rtl="0" eaLnBrk="1" fontAlgn="t" latinLnBrk="0" hangingPunct="1">
              <a:lnSpc>
                <a:spcPct val="100000"/>
              </a:lnSpc>
              <a:spcBef>
                <a:spcPct val="0"/>
              </a:spcBef>
              <a:spcAft>
                <a:spcPct val="0"/>
              </a:spcAft>
              <a:buClrTx/>
              <a:buSzTx/>
              <a:buFontTx/>
              <a:buNone/>
              <a:defRPr/>
            </a:pPr>
            <a:r>
              <a:rPr kumimoji="1" lang="en-US" altLang="zh-CN" sz="1600" b="0" i="0" u="none" strike="noStrike" kern="1200" cap="none" spc="0" normalizeH="0" baseline="0" noProof="0" dirty="0">
                <a:ln>
                  <a:noFill/>
                </a:ln>
                <a:solidFill>
                  <a:srgbClr val="FF3300"/>
                </a:solidFill>
                <a:effectLst>
                  <a:outerShdw blurRad="38100" dist="38100" dir="2700000" algn="tl">
                    <a:srgbClr val="000000"/>
                  </a:outerShdw>
                </a:effectLst>
                <a:uLnTx/>
                <a:uFillTx/>
                <a:latin typeface="宋体" panose="02010600030101010101" pitchFamily="2" charset="-122"/>
                <a:ea typeface="黑体" panose="02010609060101010101" pitchFamily="2" charset="-122"/>
                <a:cs typeface="+mn-cs"/>
              </a:rPr>
              <a:t>——</a:t>
            </a:r>
            <a:r>
              <a:rPr kumimoji="1" lang="zh-CN" altLang="en-US" sz="1600" b="0" i="0" u="none" strike="noStrike" kern="1200" cap="none" spc="0" normalizeH="0" baseline="0" noProof="0" dirty="0">
                <a:ln>
                  <a:noFill/>
                </a:ln>
                <a:solidFill>
                  <a:srgbClr val="FF3300"/>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rPr>
              <a:t>风险控制措施包括固有危险源控制、人为失误控制以及安全目标管理</a:t>
            </a:r>
            <a:endParaRPr kumimoji="1" lang="zh-CN" altLang="en-US" sz="1600" b="0" i="0" u="none" strike="noStrike" kern="1200" cap="none" spc="0" normalizeH="0" baseline="0" noProof="0" dirty="0">
              <a:ln>
                <a:noFill/>
              </a:ln>
              <a:solidFill>
                <a:srgbClr val="FF3300"/>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endParaRPr>
          </a:p>
          <a:p>
            <a:pPr marL="0" marR="0" lvl="0" indent="0" algn="l" defTabSz="914400" rtl="0" eaLnBrk="1" fontAlgn="t" latinLnBrk="0" hangingPunct="1">
              <a:lnSpc>
                <a:spcPct val="100000"/>
              </a:lnSpc>
              <a:spcBef>
                <a:spcPct val="0"/>
              </a:spcBef>
              <a:spcAft>
                <a:spcPct val="0"/>
              </a:spcAft>
              <a:buClrTx/>
              <a:buSzTx/>
              <a:buFontTx/>
              <a:buNone/>
              <a:defRPr/>
            </a:pPr>
            <a:r>
              <a:rPr kumimoji="1" lang="zh-CN" altLang="en-US" sz="1600" b="0" i="0" u="none" strike="noStrike" kern="1200" cap="none" spc="0" normalizeH="0" baseline="0" noProof="0" dirty="0">
                <a:ln>
                  <a:noFill/>
                </a:ln>
                <a:solidFill>
                  <a:schemeClr val="tx1"/>
                </a:solidFill>
                <a:effectLst>
                  <a:outerShdw blurRad="38100" dist="38100" dir="2700000" algn="tl">
                    <a:srgbClr val="FFFFFF"/>
                  </a:outerShdw>
                </a:effectLst>
                <a:uLnTx/>
                <a:uFillTx/>
                <a:latin typeface="宋体" panose="02010600030101010101" pitchFamily="2" charset="-122"/>
                <a:ea typeface="宋体" panose="02010600030101010101" pitchFamily="2" charset="-122"/>
                <a:cs typeface="+mn-cs"/>
              </a:rPr>
              <a:t>事故的发生是由于系统中的能量失控造成的，事故的严重度与系统中危险因素转化为事故时释放的能量有关，也与系统本身的抗灾能力有关。</a:t>
            </a:r>
            <a:endParaRPr kumimoji="1" lang="zh-CN" altLang="en-US" sz="1600" b="0" i="0" u="none" strike="noStrike" kern="1200" cap="none" spc="0" normalizeH="0" baseline="0" noProof="0" dirty="0">
              <a:ln>
                <a:noFill/>
              </a:ln>
              <a:solidFill>
                <a:schemeClr val="tx1"/>
              </a:solidFill>
              <a:effectLst>
                <a:outerShdw blurRad="38100" dist="38100" dir="2700000" algn="tl">
                  <a:srgbClr val="FFFFFF"/>
                </a:outerShdw>
              </a:effectLst>
              <a:uLnTx/>
              <a:uFillTx/>
              <a:latin typeface="宋体" panose="02010600030101010101" pitchFamily="2" charset="-122"/>
              <a:ea typeface="宋体" panose="02010600030101010101" pitchFamily="2" charset="-122"/>
              <a:cs typeface="+mn-cs"/>
            </a:endParaRPr>
          </a:p>
          <a:p>
            <a:pPr marL="0" marR="0" lvl="0" indent="0" algn="l" defTabSz="914400" rtl="0" eaLnBrk="1" fontAlgn="t" latinLnBrk="0" hangingPunct="1">
              <a:lnSpc>
                <a:spcPct val="100000"/>
              </a:lnSpc>
              <a:spcBef>
                <a:spcPct val="0"/>
              </a:spcBef>
              <a:spcAft>
                <a:spcPct val="0"/>
              </a:spcAft>
              <a:buClrTx/>
              <a:buSzTx/>
              <a:buFontTx/>
              <a:buNone/>
              <a:defRPr/>
            </a:pPr>
            <a:endParaRPr kumimoji="1" lang="zh-CN" altLang="en-US" sz="1600" b="0" i="0" u="none" strike="noStrike" kern="1200" cap="none" spc="0" normalizeH="0" baseline="0" noProof="0" dirty="0">
              <a:ln>
                <a:noFill/>
              </a:ln>
              <a:solidFill>
                <a:schemeClr val="tx1"/>
              </a:solidFill>
              <a:effectLst>
                <a:outerShdw blurRad="38100" dist="38100" dir="2700000" algn="tl">
                  <a:srgbClr val="FFFFFF"/>
                </a:outerShdw>
              </a:effectLst>
              <a:uLnTx/>
              <a:uFillTx/>
              <a:latin typeface="宋体" panose="02010600030101010101" pitchFamily="2" charset="-122"/>
              <a:ea typeface="宋体" panose="02010600030101010101" pitchFamily="2" charset="-122"/>
              <a:cs typeface="+mn-cs"/>
            </a:endParaRPr>
          </a:p>
          <a:p>
            <a:pPr marL="0" marR="0" lvl="0" indent="0" algn="l" defTabSz="914400" rtl="0" eaLnBrk="1" fontAlgn="t" latinLnBrk="0" hangingPunct="1">
              <a:lnSpc>
                <a:spcPct val="100000"/>
              </a:lnSpc>
              <a:spcBef>
                <a:spcPct val="0"/>
              </a:spcBef>
              <a:spcAft>
                <a:spcPct val="0"/>
              </a:spcAft>
              <a:buClrTx/>
              <a:buSzTx/>
              <a:buFontTx/>
              <a:buNone/>
              <a:defRPr/>
            </a:pPr>
            <a:r>
              <a:rPr kumimoji="1" lang="zh-CN" altLang="en-US" sz="1600" b="0" i="0" u="none" strike="noStrike" kern="1200" cap="none" spc="0" normalizeH="0" baseline="0" noProof="0" dirty="0">
                <a:ln>
                  <a:noFill/>
                </a:ln>
                <a:solidFill>
                  <a:schemeClr val="tx1"/>
                </a:solidFill>
                <a:effectLst>
                  <a:outerShdw blurRad="38100" dist="38100" dir="2700000" algn="tl">
                    <a:srgbClr val="FFFFFF"/>
                  </a:outerShdw>
                </a:effectLst>
                <a:uLnTx/>
                <a:uFillTx/>
                <a:latin typeface="宋体" panose="02010600030101010101" pitchFamily="2" charset="-122"/>
                <a:ea typeface="宋体" panose="02010600030101010101" pitchFamily="2" charset="-122"/>
                <a:cs typeface="+mn-cs"/>
              </a:rPr>
              <a:t>      对于固有的危险源，控制事故的方法较多，归纳起来有以下六种： </a:t>
            </a:r>
            <a:endParaRPr kumimoji="1" lang="zh-CN" altLang="en-US" sz="1600" b="0" i="0" u="none" strike="noStrike" kern="1200" cap="none" spc="0" normalizeH="0" baseline="0" noProof="0" dirty="0">
              <a:ln>
                <a:noFill/>
              </a:ln>
              <a:solidFill>
                <a:schemeClr val="tx1"/>
              </a:solidFill>
              <a:effectLst>
                <a:outerShdw blurRad="38100" dist="38100" dir="2700000" algn="tl">
                  <a:srgbClr val="FFFFFF"/>
                </a:outerShdw>
              </a:effectLst>
              <a:uLnTx/>
              <a:uFillTx/>
              <a:latin typeface="宋体" panose="02010600030101010101" pitchFamily="2" charset="-122"/>
              <a:ea typeface="宋体" panose="02010600030101010101" pitchFamily="2" charset="-122"/>
              <a:cs typeface="+mn-cs"/>
            </a:endParaRPr>
          </a:p>
          <a:p>
            <a:pPr marL="0" marR="0" lvl="0" indent="0" algn="ctr" defTabSz="914400" rtl="0" eaLnBrk="1" fontAlgn="t" latinLnBrk="0" hangingPunct="1">
              <a:lnSpc>
                <a:spcPct val="100000"/>
              </a:lnSpc>
              <a:spcBef>
                <a:spcPct val="0"/>
              </a:spcBef>
              <a:spcAft>
                <a:spcPct val="0"/>
              </a:spcAft>
              <a:buClrTx/>
              <a:buSzTx/>
              <a:buFontTx/>
              <a:buNone/>
              <a:defRPr/>
            </a:pPr>
            <a:endParaRPr kumimoji="1" lang="zh-CN" altLang="en-US" sz="1600" b="0" i="0" u="none" strike="noStrike" kern="1200" cap="none" spc="0" normalizeH="0" baseline="0" noProof="0" dirty="0">
              <a:ln>
                <a:noFill/>
              </a:ln>
              <a:solidFill>
                <a:schemeClr val="tx1"/>
              </a:solidFill>
              <a:effectLst>
                <a:outerShdw blurRad="38100" dist="38100" dir="2700000" algn="tl">
                  <a:srgbClr val="FFFFFF"/>
                </a:outerShdw>
              </a:effectLst>
              <a:uLnTx/>
              <a:uFillTx/>
              <a:latin typeface="宋体" panose="02010600030101010101" pitchFamily="2" charset="-122"/>
              <a:ea typeface="宋体" panose="02010600030101010101" pitchFamily="2" charset="-122"/>
              <a:cs typeface="+mn-cs"/>
            </a:endParaRPr>
          </a:p>
          <a:p>
            <a:pPr marL="0" marR="0" lvl="0" indent="0" algn="l" defTabSz="914400" rtl="0" eaLnBrk="1" fontAlgn="t" latinLnBrk="0" hangingPunct="1">
              <a:lnSpc>
                <a:spcPct val="100000"/>
              </a:lnSpc>
              <a:spcBef>
                <a:spcPct val="0"/>
              </a:spcBef>
              <a:spcAft>
                <a:spcPct val="0"/>
              </a:spcAft>
              <a:buClrTx/>
              <a:buSzTx/>
              <a:buFontTx/>
              <a:buNone/>
              <a:defRPr/>
            </a:pPr>
            <a:r>
              <a:rPr kumimoji="1" lang="zh-CN" altLang="en-US" sz="1600" b="0" i="0" u="none" strike="noStrike" kern="1200" cap="none" spc="0" normalizeH="0" baseline="0" noProof="0" dirty="0">
                <a:ln>
                  <a:noFill/>
                </a:ln>
                <a:solidFill>
                  <a:schemeClr val="tx1"/>
                </a:solidFill>
                <a:effectLst>
                  <a:outerShdw blurRad="38100" dist="38100" dir="2700000" algn="tl">
                    <a:srgbClr val="FFFFFF"/>
                  </a:outerShdw>
                </a:effectLst>
                <a:uLnTx/>
                <a:uFillTx/>
                <a:latin typeface="宋体" panose="02010600030101010101" pitchFamily="2" charset="-122"/>
                <a:ea typeface="宋体" panose="02010600030101010101" pitchFamily="2" charset="-122"/>
                <a:cs typeface="+mn-cs"/>
              </a:rPr>
              <a:t>       </a:t>
            </a:r>
            <a:r>
              <a:rPr kumimoji="1" lang="en-US" altLang="zh-CN" sz="16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rPr>
              <a:t>1</a:t>
            </a:r>
            <a:r>
              <a:rPr kumimoji="1" lang="zh-CN" altLang="en-US" sz="16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rPr>
              <a:t>、消除法</a:t>
            </a:r>
            <a:r>
              <a:rPr kumimoji="1" lang="en-US" altLang="zh-CN" sz="16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rPr>
              <a:t>——</a:t>
            </a:r>
            <a:r>
              <a:rPr kumimoji="1" lang="zh-CN" altLang="en-US" sz="16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rPr>
              <a:t>消除危险源（本质安全法）；</a:t>
            </a:r>
            <a:endParaRPr kumimoji="1" lang="zh-CN" altLang="en-US" sz="16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endParaRPr>
          </a:p>
          <a:p>
            <a:pPr marL="0" marR="0" lvl="0" indent="0" algn="l" defTabSz="914400" rtl="0" eaLnBrk="1" fontAlgn="t" latinLnBrk="0" hangingPunct="1">
              <a:lnSpc>
                <a:spcPct val="100000"/>
              </a:lnSpc>
              <a:spcBef>
                <a:spcPct val="0"/>
              </a:spcBef>
              <a:spcAft>
                <a:spcPct val="0"/>
              </a:spcAft>
              <a:buClrTx/>
              <a:buSzTx/>
              <a:buFontTx/>
              <a:buNone/>
              <a:defRPr/>
            </a:pPr>
            <a:r>
              <a:rPr kumimoji="1" lang="zh-CN" altLang="en-US" sz="16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rPr>
              <a:t>       </a:t>
            </a:r>
            <a:r>
              <a:rPr kumimoji="1" lang="en-US" altLang="zh-CN" sz="16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rPr>
              <a:t>2</a:t>
            </a:r>
            <a:r>
              <a:rPr kumimoji="1" lang="zh-CN" altLang="en-US" sz="16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rPr>
              <a:t>、限制法</a:t>
            </a:r>
            <a:r>
              <a:rPr kumimoji="1" lang="en-US" altLang="zh-CN" sz="16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rPr>
              <a:t>——</a:t>
            </a:r>
            <a:r>
              <a:rPr kumimoji="1" lang="zh-CN" altLang="en-US" sz="16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rPr>
              <a:t>限制能量或危险物资；</a:t>
            </a:r>
            <a:endParaRPr kumimoji="1" lang="zh-CN" altLang="en-US" sz="16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endParaRPr>
          </a:p>
          <a:p>
            <a:pPr marL="0" marR="0" lvl="0" indent="0" algn="l" defTabSz="914400" rtl="0" eaLnBrk="1" fontAlgn="t" latinLnBrk="0" hangingPunct="1">
              <a:lnSpc>
                <a:spcPct val="100000"/>
              </a:lnSpc>
              <a:spcBef>
                <a:spcPct val="0"/>
              </a:spcBef>
              <a:spcAft>
                <a:spcPct val="0"/>
              </a:spcAft>
              <a:buClrTx/>
              <a:buSzTx/>
              <a:buFontTx/>
              <a:buNone/>
              <a:defRPr/>
            </a:pPr>
            <a:r>
              <a:rPr kumimoji="1" lang="zh-CN" altLang="en-US" sz="16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rPr>
              <a:t>       </a:t>
            </a:r>
            <a:r>
              <a:rPr kumimoji="1" lang="en-US" altLang="zh-CN" sz="16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rPr>
              <a:t>3</a:t>
            </a:r>
            <a:r>
              <a:rPr kumimoji="1" lang="zh-CN" altLang="en-US" sz="16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rPr>
              <a:t>、保护法</a:t>
            </a:r>
            <a:r>
              <a:rPr kumimoji="1" lang="en-US" altLang="zh-CN" sz="16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rPr>
              <a:t>——</a:t>
            </a:r>
            <a:r>
              <a:rPr kumimoji="1" lang="zh-CN" altLang="en-US" sz="16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rPr>
              <a:t>进行故障</a:t>
            </a:r>
            <a:r>
              <a:rPr kumimoji="1" lang="en-US" altLang="zh-CN" sz="16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rPr>
              <a:t>-</a:t>
            </a:r>
            <a:r>
              <a:rPr kumimoji="1" lang="zh-CN" altLang="en-US" sz="16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rPr>
              <a:t>安全设计（不应优先采用）；</a:t>
            </a:r>
            <a:endParaRPr kumimoji="1" lang="zh-CN" altLang="en-US" sz="16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endParaRPr>
          </a:p>
          <a:p>
            <a:pPr marL="0" marR="0" lvl="0" indent="0" algn="l" defTabSz="914400" rtl="0" eaLnBrk="1" fontAlgn="t" latinLnBrk="0" hangingPunct="1">
              <a:lnSpc>
                <a:spcPct val="100000"/>
              </a:lnSpc>
              <a:spcBef>
                <a:spcPct val="0"/>
              </a:spcBef>
              <a:spcAft>
                <a:spcPct val="0"/>
              </a:spcAft>
              <a:buClrTx/>
              <a:buSzTx/>
              <a:buFontTx/>
              <a:buNone/>
              <a:defRPr/>
            </a:pPr>
            <a:r>
              <a:rPr kumimoji="1" lang="zh-CN" altLang="en-US" sz="16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rPr>
              <a:t>       </a:t>
            </a:r>
            <a:r>
              <a:rPr kumimoji="1" lang="en-US" altLang="zh-CN" sz="16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rPr>
              <a:t>4</a:t>
            </a:r>
            <a:r>
              <a:rPr kumimoji="1" lang="zh-CN" altLang="en-US" sz="16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rPr>
              <a:t>、隔离法</a:t>
            </a:r>
            <a:r>
              <a:rPr kumimoji="1" lang="en-US" altLang="zh-CN" sz="16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rPr>
              <a:t>——</a:t>
            </a:r>
            <a:r>
              <a:rPr kumimoji="1" lang="zh-CN" altLang="en-US" sz="16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rPr>
              <a:t>分离、屏蔽；</a:t>
            </a:r>
            <a:endParaRPr kumimoji="1" lang="zh-CN" altLang="en-US" sz="16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endParaRPr>
          </a:p>
          <a:p>
            <a:pPr marL="0" marR="0" lvl="0" indent="0" algn="l" defTabSz="914400" rtl="0" eaLnBrk="1" fontAlgn="t" latinLnBrk="0" hangingPunct="1">
              <a:lnSpc>
                <a:spcPct val="100000"/>
              </a:lnSpc>
              <a:spcBef>
                <a:spcPct val="0"/>
              </a:spcBef>
              <a:spcAft>
                <a:spcPct val="0"/>
              </a:spcAft>
              <a:buClrTx/>
              <a:buSzTx/>
              <a:buFontTx/>
              <a:buNone/>
              <a:defRPr/>
            </a:pPr>
            <a:r>
              <a:rPr kumimoji="1" lang="zh-CN" altLang="en-US" sz="16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rPr>
              <a:t>       </a:t>
            </a:r>
            <a:r>
              <a:rPr kumimoji="1" lang="en-US" altLang="zh-CN" sz="16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rPr>
              <a:t>5</a:t>
            </a:r>
            <a:r>
              <a:rPr kumimoji="1" lang="zh-CN" altLang="en-US" sz="16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rPr>
              <a:t>、保留法</a:t>
            </a:r>
            <a:r>
              <a:rPr kumimoji="1" lang="en-US" altLang="zh-CN" sz="16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rPr>
              <a:t>——</a:t>
            </a:r>
            <a:r>
              <a:rPr kumimoji="1" lang="zh-CN" altLang="en-US" sz="16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rPr>
              <a:t>增加安全系数，减少故障和失误；</a:t>
            </a:r>
            <a:endParaRPr kumimoji="1" lang="zh-CN" altLang="en-US" sz="16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endParaRPr>
          </a:p>
          <a:p>
            <a:pPr marL="0" marR="0" lvl="0" indent="0" algn="l" defTabSz="914400" rtl="0" eaLnBrk="1" fontAlgn="t" latinLnBrk="0" hangingPunct="1">
              <a:lnSpc>
                <a:spcPct val="100000"/>
              </a:lnSpc>
              <a:spcBef>
                <a:spcPct val="0"/>
              </a:spcBef>
              <a:spcAft>
                <a:spcPct val="0"/>
              </a:spcAft>
              <a:buClrTx/>
              <a:buSzTx/>
              <a:buFontTx/>
              <a:buNone/>
              <a:defRPr/>
            </a:pPr>
            <a:r>
              <a:rPr kumimoji="1" lang="zh-CN" altLang="en-US" sz="16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rPr>
              <a:t>       </a:t>
            </a:r>
            <a:r>
              <a:rPr kumimoji="1" lang="en-US" altLang="zh-CN" sz="16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rPr>
              <a:t>6</a:t>
            </a:r>
            <a:r>
              <a:rPr kumimoji="1" lang="zh-CN" altLang="en-US" sz="16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rPr>
              <a:t>、转移法</a:t>
            </a:r>
            <a:r>
              <a:rPr kumimoji="1" lang="en-US" altLang="zh-CN" sz="16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rPr>
              <a:t>——</a:t>
            </a:r>
            <a:r>
              <a:rPr kumimoji="1" lang="zh-CN" altLang="en-US" sz="16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rPr>
              <a:t>转移危险源至无害地带。</a:t>
            </a:r>
            <a:endParaRPr kumimoji="1" lang="zh-CN" altLang="en-US" sz="16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endParaRPr>
          </a:p>
          <a:p>
            <a:pPr marL="0" marR="0" lvl="0" indent="0" algn="l" defTabSz="914400" rtl="0" eaLnBrk="1" fontAlgn="t" latinLnBrk="0" hangingPunct="1">
              <a:lnSpc>
                <a:spcPct val="100000"/>
              </a:lnSpc>
              <a:spcBef>
                <a:spcPct val="0"/>
              </a:spcBef>
              <a:spcAft>
                <a:spcPct val="0"/>
              </a:spcAft>
              <a:buClrTx/>
              <a:buSzTx/>
              <a:buFontTx/>
              <a:buNone/>
              <a:defRPr/>
            </a:pPr>
            <a:endParaRPr kumimoji="1" lang="zh-CN" altLang="en-US" sz="16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endParaRPr>
          </a:p>
          <a:p>
            <a:pPr marL="0" marR="0" lvl="0" indent="0" algn="l" defTabSz="914400" rtl="0" eaLnBrk="1" fontAlgn="t" latinLnBrk="0" hangingPunct="1">
              <a:lnSpc>
                <a:spcPct val="100000"/>
              </a:lnSpc>
              <a:spcBef>
                <a:spcPct val="0"/>
              </a:spcBef>
              <a:spcAft>
                <a:spcPct val="0"/>
              </a:spcAft>
              <a:buClrTx/>
              <a:buSzTx/>
              <a:buFontTx/>
              <a:buNone/>
              <a:defRPr/>
            </a:pPr>
            <a:endParaRPr kumimoji="1" lang="en-US" altLang="zh-CN" sz="18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endParaRPr>
          </a:p>
        </p:txBody>
      </p:sp>
      <p:sp>
        <p:nvSpPr>
          <p:cNvPr id="281608" name="Rectangle 8"/>
          <p:cNvSpPr>
            <a:spLocks noChangeArrowheads="1"/>
          </p:cNvSpPr>
          <p:nvPr/>
        </p:nvSpPr>
        <p:spPr bwMode="auto">
          <a:xfrm>
            <a:off x="1882775" y="5481638"/>
            <a:ext cx="6746875" cy="719138"/>
          </a:xfrm>
          <a:prstGeom prst="rect">
            <a:avLst/>
          </a:prstGeom>
          <a:noFill/>
          <a:ln w="9525" algn="ctr">
            <a:noFill/>
            <a:miter lim="800000"/>
          </a:ln>
          <a:effectLst/>
        </p:spPr>
        <p:txBody>
          <a:bodyPr lIns="59911" tIns="29956" rIns="59911" bIns="29956">
            <a:spAutoFit/>
          </a:bodyPr>
          <a:lstStyle/>
          <a:p>
            <a:pPr marL="0" marR="0" lvl="0" indent="0" algn="l" defTabSz="598170" rtl="0" eaLnBrk="1" fontAlgn="base" latinLnBrk="0" hangingPunct="1">
              <a:lnSpc>
                <a:spcPct val="100000"/>
              </a:lnSpc>
              <a:spcBef>
                <a:spcPct val="0"/>
              </a:spcBef>
              <a:spcAft>
                <a:spcPct val="0"/>
              </a:spcAft>
              <a:buClrTx/>
              <a:buSzTx/>
              <a:buFontTx/>
              <a:buNone/>
              <a:defRPr/>
            </a:pPr>
            <a:r>
              <a:rPr kumimoji="1" lang="zh-CN" altLang="en-US" sz="2200" b="0" i="0" u="none" strike="noStrike" kern="1200" cap="none" spc="0" normalizeH="0" baseline="-25000" noProof="0">
                <a:ln>
                  <a:noFill/>
                </a:ln>
                <a:solidFill>
                  <a:srgbClr val="333300"/>
                </a:solidFill>
                <a:effectLst>
                  <a:outerShdw blurRad="38100" dist="38100" dir="2700000" algn="tl">
                    <a:srgbClr val="000000"/>
                  </a:outerShdw>
                </a:effectLst>
                <a:uLnTx/>
                <a:uFillTx/>
                <a:latin typeface="Times New Roman" panose="02020603050405020304" pitchFamily="18" charset="0"/>
                <a:ea typeface="黑体" panose="02010609060101010101" pitchFamily="2" charset="-122"/>
                <a:cs typeface="+mn-cs"/>
              </a:rPr>
              <a:t>对于人为失误，主要采用人的安全化和操作安全化的方法进行控制。</a:t>
            </a:r>
            <a:endParaRPr kumimoji="1" lang="zh-CN" altLang="en-US" sz="2200" b="0" i="0" u="none" strike="noStrike" kern="1200" cap="none" spc="0" normalizeH="0" baseline="-25000" noProof="0">
              <a:ln>
                <a:noFill/>
              </a:ln>
              <a:solidFill>
                <a:srgbClr val="333300"/>
              </a:solidFill>
              <a:effectLst>
                <a:outerShdw blurRad="38100" dist="38100" dir="2700000" algn="tl">
                  <a:srgbClr val="000000"/>
                </a:outerShdw>
              </a:effectLst>
              <a:uLnTx/>
              <a:uFillTx/>
              <a:latin typeface="Times New Roman" panose="02020603050405020304" pitchFamily="18" charset="0"/>
              <a:ea typeface="黑体" panose="02010609060101010101" pitchFamily="2" charset="-122"/>
              <a:cs typeface="+mn-cs"/>
            </a:endParaRPr>
          </a:p>
          <a:p>
            <a:pPr marL="0" marR="0" lvl="0" indent="0" algn="l" defTabSz="598170" rtl="0" eaLnBrk="1" fontAlgn="base" latinLnBrk="0" hangingPunct="1">
              <a:lnSpc>
                <a:spcPct val="100000"/>
              </a:lnSpc>
              <a:spcBef>
                <a:spcPct val="0"/>
              </a:spcBef>
              <a:spcAft>
                <a:spcPct val="0"/>
              </a:spcAft>
              <a:buClrTx/>
              <a:buSzTx/>
              <a:buFontTx/>
              <a:buNone/>
              <a:defRPr/>
            </a:pPr>
            <a:endParaRPr kumimoji="1" lang="zh-CN" altLang="en-US" sz="2200" b="0" i="0" u="none" strike="noStrike" kern="1200" cap="none" spc="0" normalizeH="0" baseline="-25000" noProof="0">
              <a:ln>
                <a:noFill/>
              </a:ln>
              <a:solidFill>
                <a:srgbClr val="333300"/>
              </a:solidFill>
              <a:effectLst>
                <a:outerShdw blurRad="38100" dist="38100" dir="2700000" algn="tl">
                  <a:srgbClr val="000000"/>
                </a:outerShdw>
              </a:effectLst>
              <a:uLnTx/>
              <a:uFillTx/>
              <a:latin typeface="Times New Roman" panose="02020603050405020304" pitchFamily="18" charset="0"/>
              <a:ea typeface="黑体" panose="02010609060101010101" pitchFamily="2" charset="-122"/>
              <a:cs typeface="+mn-cs"/>
            </a:endParaRPr>
          </a:p>
          <a:p>
            <a:pPr marL="0" marR="0" lvl="0" indent="0" algn="l" defTabSz="598170" rtl="0" eaLnBrk="1" fontAlgn="base" latinLnBrk="0" hangingPunct="1">
              <a:lnSpc>
                <a:spcPct val="100000"/>
              </a:lnSpc>
              <a:spcBef>
                <a:spcPct val="0"/>
              </a:spcBef>
              <a:spcAft>
                <a:spcPct val="0"/>
              </a:spcAft>
              <a:buClrTx/>
              <a:buSzTx/>
              <a:buFontTx/>
              <a:buNone/>
              <a:defRPr/>
            </a:pPr>
            <a:r>
              <a:rPr kumimoji="1" lang="zh-CN" altLang="en-US" sz="2200" b="0" i="0" u="none" strike="noStrike" kern="1200" cap="none" spc="0" normalizeH="0" baseline="-25000" noProof="0">
                <a:ln>
                  <a:noFill/>
                </a:ln>
                <a:solidFill>
                  <a:srgbClr val="333300"/>
                </a:solidFill>
                <a:effectLst>
                  <a:outerShdw blurRad="38100" dist="38100" dir="2700000" algn="tl">
                    <a:srgbClr val="000000"/>
                  </a:outerShdw>
                </a:effectLst>
                <a:uLnTx/>
                <a:uFillTx/>
                <a:latin typeface="Times New Roman" panose="02020603050405020304" pitchFamily="18" charset="0"/>
                <a:ea typeface="黑体" panose="02010609060101010101" pitchFamily="2" charset="-122"/>
                <a:cs typeface="+mn-cs"/>
              </a:rPr>
              <a:t>对于安全目标管理，需要采用法律、经济、教育和工程技术手段进行控制。</a:t>
            </a:r>
            <a:endParaRPr kumimoji="1" lang="zh-CN" altLang="en-US" sz="2200" b="0" i="0" u="none" strike="noStrike" kern="1200" cap="none" spc="0" normalizeH="0" baseline="-25000" noProof="0">
              <a:ln>
                <a:noFill/>
              </a:ln>
              <a:solidFill>
                <a:srgbClr val="333300"/>
              </a:solidFill>
              <a:effectLst>
                <a:outerShdw blurRad="38100" dist="38100" dir="2700000" algn="tl">
                  <a:srgbClr val="000000"/>
                </a:outerShdw>
              </a:effectLst>
              <a:uLnTx/>
              <a:uFillTx/>
              <a:latin typeface="Times New Roman" panose="02020603050405020304" pitchFamily="18" charset="0"/>
              <a:ea typeface="黑体" panose="02010609060101010101" pitchFamily="2" charset="-122"/>
              <a:cs typeface="+mn-cs"/>
            </a:endParaRPr>
          </a:p>
        </p:txBody>
      </p:sp>
      <p:pic>
        <p:nvPicPr>
          <p:cNvPr id="281609" name="Picture 11" descr="C:\Program Files\Microsoft Resource DVD Artwork\DVD_ART\Artwork_Imagery\HARDWARE_IMAGERY\Illustration - Misc Hardware\Miscellaneous\disk person pc laptop person blue.png"/>
          <p:cNvPicPr>
            <a:picLocks noChangeAspect="1"/>
          </p:cNvPicPr>
          <p:nvPr/>
        </p:nvPicPr>
        <p:blipFill>
          <a:blip r:embed="rId3"/>
          <a:stretch>
            <a:fillRect/>
          </a:stretch>
        </p:blipFill>
        <p:spPr>
          <a:xfrm>
            <a:off x="1127125" y="5857875"/>
            <a:ext cx="733425" cy="506413"/>
          </a:xfrm>
          <a:prstGeom prst="rect">
            <a:avLst/>
          </a:prstGeom>
          <a:noFill/>
          <a:ln w="9525">
            <a:noFill/>
          </a:ln>
        </p:spPr>
      </p:pic>
      <p:pic>
        <p:nvPicPr>
          <p:cNvPr id="281610" name="Picture 12" descr="C:\Program Files\Microsoft Resource DVD Artwork\DVD_ART\Artwork_Imagery\HARDWARE_IMAGERY\Illustration - Misc Hardware\Miscellaneous\disk mobile device person yellow.png"/>
          <p:cNvPicPr>
            <a:picLocks noChangeAspect="1"/>
          </p:cNvPicPr>
          <p:nvPr/>
        </p:nvPicPr>
        <p:blipFill>
          <a:blip r:embed="rId4"/>
          <a:stretch>
            <a:fillRect/>
          </a:stretch>
        </p:blipFill>
        <p:spPr>
          <a:xfrm>
            <a:off x="1127125" y="5340350"/>
            <a:ext cx="725488" cy="5318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81610"/>
                                        </p:tgtEl>
                                        <p:attrNameLst>
                                          <p:attrName>style.visibility</p:attrName>
                                        </p:attrNameLst>
                                      </p:cBhvr>
                                      <p:to>
                                        <p:strVal val="visible"/>
                                      </p:to>
                                    </p:set>
                                    <p:anim calcmode="lin" valueType="num">
                                      <p:cBhvr>
                                        <p:cTn id="7" dur="500" fill="hold"/>
                                        <p:tgtEl>
                                          <p:spTgt spid="281610"/>
                                        </p:tgtEl>
                                        <p:attrNameLst>
                                          <p:attrName>ppt_w</p:attrName>
                                        </p:attrNameLst>
                                      </p:cBhvr>
                                      <p:tavLst>
                                        <p:tav tm="0">
                                          <p:val>
                                            <p:fltVal val="0.000000"/>
                                          </p:val>
                                        </p:tav>
                                        <p:tav tm="100000">
                                          <p:val>
                                            <p:strVal val="#ppt_w"/>
                                          </p:val>
                                        </p:tav>
                                      </p:tavLst>
                                    </p:anim>
                                    <p:anim calcmode="lin" valueType="num">
                                      <p:cBhvr>
                                        <p:cTn id="8" dur="500" fill="hold"/>
                                        <p:tgtEl>
                                          <p:spTgt spid="281610"/>
                                        </p:tgtEl>
                                        <p:attrNameLst>
                                          <p:attrName>ppt_h</p:attrName>
                                        </p:attrNameLst>
                                      </p:cBhvr>
                                      <p:tavLst>
                                        <p:tav tm="0">
                                          <p:val>
                                            <p:fltVal val="0.000000"/>
                                          </p:val>
                                        </p:tav>
                                        <p:tav tm="100000">
                                          <p:val>
                                            <p:strVal val="#ppt_h"/>
                                          </p:val>
                                        </p:tav>
                                      </p:tavLst>
                                    </p:anim>
                                    <p:animEffect transition="in" filter="fade">
                                      <p:cBhvr>
                                        <p:cTn id="9" dur="500"/>
                                        <p:tgtEl>
                                          <p:spTgt spid="281610"/>
                                        </p:tgtEl>
                                      </p:cBhvr>
                                    </p:animEffect>
                                  </p:childTnLst>
                                </p:cTn>
                              </p:par>
                              <p:par>
                                <p:cTn id="10" presetID="53" presetClass="entr" presetSubtype="16" fill="hold" nodeType="withEffect">
                                  <p:stCondLst>
                                    <p:cond delay="0"/>
                                  </p:stCondLst>
                                  <p:childTnLst>
                                    <p:set>
                                      <p:cBhvr>
                                        <p:cTn id="11" dur="1" fill="hold">
                                          <p:stCondLst>
                                            <p:cond delay="0"/>
                                          </p:stCondLst>
                                        </p:cTn>
                                        <p:tgtEl>
                                          <p:spTgt spid="281609"/>
                                        </p:tgtEl>
                                        <p:attrNameLst>
                                          <p:attrName>style.visibility</p:attrName>
                                        </p:attrNameLst>
                                      </p:cBhvr>
                                      <p:to>
                                        <p:strVal val="visible"/>
                                      </p:to>
                                    </p:set>
                                    <p:anim calcmode="lin" valueType="num">
                                      <p:cBhvr>
                                        <p:cTn id="12" dur="500" fill="hold"/>
                                        <p:tgtEl>
                                          <p:spTgt spid="281609"/>
                                        </p:tgtEl>
                                        <p:attrNameLst>
                                          <p:attrName>ppt_w</p:attrName>
                                        </p:attrNameLst>
                                      </p:cBhvr>
                                      <p:tavLst>
                                        <p:tav tm="0">
                                          <p:val>
                                            <p:fltVal val="0.000000"/>
                                          </p:val>
                                        </p:tav>
                                        <p:tav tm="100000">
                                          <p:val>
                                            <p:strVal val="#ppt_w"/>
                                          </p:val>
                                        </p:tav>
                                      </p:tavLst>
                                    </p:anim>
                                    <p:anim calcmode="lin" valueType="num">
                                      <p:cBhvr>
                                        <p:cTn id="13" dur="500" fill="hold"/>
                                        <p:tgtEl>
                                          <p:spTgt spid="281609"/>
                                        </p:tgtEl>
                                        <p:attrNameLst>
                                          <p:attrName>ppt_h</p:attrName>
                                        </p:attrNameLst>
                                      </p:cBhvr>
                                      <p:tavLst>
                                        <p:tav tm="0">
                                          <p:val>
                                            <p:fltVal val="0.000000"/>
                                          </p:val>
                                        </p:tav>
                                        <p:tav tm="100000">
                                          <p:val>
                                            <p:strVal val="#ppt_h"/>
                                          </p:val>
                                        </p:tav>
                                      </p:tavLst>
                                    </p:anim>
                                    <p:animEffect transition="in" filter="fade">
                                      <p:cBhvr>
                                        <p:cTn id="14" dur="500"/>
                                        <p:tgtEl>
                                          <p:spTgt spid="281609"/>
                                        </p:tgtEl>
                                      </p:cBhvr>
                                    </p:animEffect>
                                  </p:childTnLst>
                                </p:cTn>
                              </p:par>
                              <p:par>
                                <p:cTn id="15" presetID="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83" name="Text Box 3"/>
          <p:cNvSpPr txBox="1">
            <a:spLocks noChangeArrowheads="1"/>
          </p:cNvSpPr>
          <p:nvPr/>
        </p:nvSpPr>
        <p:spPr bwMode="auto">
          <a:xfrm>
            <a:off x="476250" y="1266825"/>
            <a:ext cx="7548563" cy="4816475"/>
          </a:xfrm>
          <a:prstGeom prst="rect">
            <a:avLst/>
          </a:prstGeom>
          <a:noFill/>
          <a:ln w="9525">
            <a:noFill/>
            <a:miter lim="800000"/>
          </a:ln>
        </p:spPr>
        <p:txBody>
          <a:bodyPr lIns="57185" tIns="28593" rIns="57185" bIns="28593">
            <a:spAutoFit/>
          </a:bodyPr>
          <a:lstStyle/>
          <a:p>
            <a:pPr marR="0" algn="just" defTabSz="571500">
              <a:lnSpc>
                <a:spcPct val="130000"/>
              </a:lnSpc>
              <a:spcBef>
                <a:spcPts val="125"/>
              </a:spcBef>
              <a:buClrTx/>
              <a:buSzTx/>
              <a:buFontTx/>
              <a:buChar char="•"/>
              <a:defRPr/>
            </a:pPr>
            <a:r>
              <a:rPr kumimoji="1" lang="en-US" altLang="zh-CN" sz="1800" b="1" kern="1200" cap="none" spc="0" normalizeH="0" baseline="0" noProof="0" dirty="0">
                <a:solidFill>
                  <a:srgbClr val="0000FF"/>
                </a:solidFill>
                <a:effectLst>
                  <a:outerShdw blurRad="38100" dist="38100" dir="2700000" algn="tl">
                    <a:srgbClr val="000000"/>
                  </a:outerShdw>
                </a:effectLst>
                <a:latin typeface="Times New Roman" panose="02020603050405020304" pitchFamily="18" charset="0"/>
                <a:ea typeface="宋体" panose="02010600030101010101" pitchFamily="2" charset="-122"/>
                <a:cs typeface="+mn-cs"/>
              </a:rPr>
              <a:t> </a:t>
            </a:r>
            <a:r>
              <a:rPr kumimoji="1" lang="zh-CN" altLang="en-US" sz="1800" b="1" kern="1200" cap="none" spc="0" normalizeH="0" baseline="0" noProof="0" dirty="0">
                <a:solidFill>
                  <a:srgbClr val="0000FF"/>
                </a:solidFill>
                <a:effectLst>
                  <a:outerShdw blurRad="38100" dist="38100" dir="2700000" algn="tl">
                    <a:srgbClr val="000000"/>
                  </a:outerShdw>
                </a:effectLst>
                <a:latin typeface="宋体" panose="02010600030101010101" pitchFamily="2" charset="-122"/>
                <a:ea typeface="宋体" panose="02010600030101010101" pitchFamily="2" charset="-122"/>
                <a:cs typeface="+mn-cs"/>
              </a:rPr>
              <a:t>如果可能，完全消除危险源或消灭危险源</a:t>
            </a:r>
            <a:r>
              <a:rPr kumimoji="1" lang="zh-CN" altLang="en-US" sz="1800" kern="1200" cap="none" spc="0" normalizeH="0" baseline="0" noProof="0" dirty="0">
                <a:solidFill>
                  <a:srgbClr val="0000FF"/>
                </a:solidFill>
                <a:effectLst>
                  <a:outerShdw blurRad="38100" dist="38100" dir="2700000" algn="tl">
                    <a:srgbClr val="000000"/>
                  </a:outerShdw>
                </a:effectLst>
                <a:latin typeface="宋体" panose="02010600030101010101" pitchFamily="2" charset="-122"/>
                <a:ea typeface="宋体" panose="02010600030101010101" pitchFamily="2" charset="-122"/>
                <a:cs typeface="+mn-cs"/>
              </a:rPr>
              <a:t>（</a:t>
            </a:r>
            <a:r>
              <a:rPr kumimoji="1" lang="zh-CN" altLang="en-US" sz="1800" kern="1200" cap="none" spc="0" normalizeH="0" baseline="0" noProof="0" dirty="0">
                <a:solidFill>
                  <a:srgbClr val="FF3300"/>
                </a:solidFill>
                <a:effectLst>
                  <a:outerShdw blurRad="38100" dist="38100" dir="2700000" algn="tl">
                    <a:srgbClr val="000000"/>
                  </a:outerShdw>
                </a:effectLst>
                <a:latin typeface="宋体" panose="02010600030101010101" pitchFamily="2" charset="-122"/>
                <a:ea typeface="宋体" panose="02010600030101010101" pitchFamily="2" charset="-122"/>
                <a:cs typeface="+mn-cs"/>
              </a:rPr>
              <a:t>消除法</a:t>
            </a:r>
            <a:r>
              <a:rPr kumimoji="1" lang="zh-CN" altLang="en-US" sz="1800" kern="1200" cap="none" spc="0" normalizeH="0" baseline="0" noProof="0" dirty="0">
                <a:solidFill>
                  <a:srgbClr val="0000FF"/>
                </a:solidFill>
                <a:effectLst>
                  <a:outerShdw blurRad="38100" dist="38100" dir="2700000" algn="tl">
                    <a:srgbClr val="000000"/>
                  </a:outerShdw>
                </a:effectLst>
                <a:latin typeface="宋体" panose="02010600030101010101" pitchFamily="2" charset="-122"/>
                <a:ea typeface="宋体" panose="02010600030101010101" pitchFamily="2" charset="-122"/>
                <a:cs typeface="+mn-cs"/>
              </a:rPr>
              <a:t>）</a:t>
            </a:r>
            <a:r>
              <a:rPr kumimoji="1" lang="zh-CN" altLang="en-US" sz="1800" b="1" kern="1200" cap="none" spc="0" normalizeH="0" baseline="0" noProof="0" dirty="0">
                <a:solidFill>
                  <a:srgbClr val="0000FF"/>
                </a:solidFill>
                <a:effectLst>
                  <a:outerShdw blurRad="38100" dist="38100" dir="2700000" algn="tl">
                    <a:srgbClr val="000000"/>
                  </a:outerShdw>
                </a:effectLst>
                <a:latin typeface="宋体" panose="02010600030101010101" pitchFamily="2" charset="-122"/>
                <a:ea typeface="宋体" panose="02010600030101010101" pitchFamily="2" charset="-122"/>
                <a:cs typeface="+mn-cs"/>
              </a:rPr>
              <a:t>，如用安全品取代危险源品；</a:t>
            </a:r>
            <a:endParaRPr kumimoji="1" lang="zh-CN" altLang="en-US" sz="1800" b="1" kern="1200" cap="none" spc="0" normalizeH="0" baseline="0" noProof="0" dirty="0">
              <a:solidFill>
                <a:srgbClr val="0000FF"/>
              </a:solidFill>
              <a:effectLst>
                <a:outerShdw blurRad="38100" dist="38100" dir="2700000" algn="tl">
                  <a:srgbClr val="000000"/>
                </a:outerShdw>
              </a:effectLst>
              <a:latin typeface="宋体" panose="02010600030101010101" pitchFamily="2" charset="-122"/>
              <a:ea typeface="宋体" panose="02010600030101010101" pitchFamily="2" charset="-122"/>
              <a:cs typeface="+mn-cs"/>
            </a:endParaRPr>
          </a:p>
          <a:p>
            <a:pPr marR="0" algn="just" defTabSz="571500">
              <a:lnSpc>
                <a:spcPct val="130000"/>
              </a:lnSpc>
              <a:spcBef>
                <a:spcPts val="125"/>
              </a:spcBef>
              <a:buClrTx/>
              <a:buSzTx/>
              <a:buFontTx/>
              <a:buChar char="•"/>
              <a:defRPr/>
            </a:pPr>
            <a:r>
              <a:rPr kumimoji="1" lang="zh-CN" altLang="en-US" sz="1800" b="1" kern="1200" cap="none" spc="0" normalizeH="0" baseline="0" noProof="0" dirty="0">
                <a:solidFill>
                  <a:srgbClr val="0000FF"/>
                </a:solidFill>
                <a:effectLst>
                  <a:outerShdw blurRad="38100" dist="38100" dir="2700000" algn="tl">
                    <a:srgbClr val="000000"/>
                  </a:outerShdw>
                </a:effectLst>
                <a:latin typeface="宋体" panose="02010600030101010101" pitchFamily="2" charset="-122"/>
                <a:ea typeface="宋体" panose="02010600030101010101" pitchFamily="2" charset="-122"/>
                <a:cs typeface="+mn-cs"/>
              </a:rPr>
              <a:t> 如果不可能消除，应努力降低危险，如：使用低压电器</a:t>
            </a:r>
            <a:r>
              <a:rPr kumimoji="1" lang="zh-CN" altLang="en-US" sz="1800" kern="1200" cap="none" spc="0" normalizeH="0" baseline="0" noProof="0" dirty="0">
                <a:solidFill>
                  <a:srgbClr val="0000FF"/>
                </a:solidFill>
                <a:effectLst>
                  <a:outerShdw blurRad="38100" dist="38100" dir="2700000" algn="tl">
                    <a:srgbClr val="000000"/>
                  </a:outerShdw>
                </a:effectLst>
                <a:latin typeface="宋体" panose="02010600030101010101" pitchFamily="2" charset="-122"/>
                <a:ea typeface="宋体" panose="02010600030101010101" pitchFamily="2" charset="-122"/>
                <a:cs typeface="+mn-cs"/>
              </a:rPr>
              <a:t>（</a:t>
            </a:r>
            <a:r>
              <a:rPr kumimoji="1" lang="zh-CN" altLang="en-US" sz="1800" kern="1200" cap="none" spc="0" normalizeH="0" baseline="0" noProof="0" dirty="0">
                <a:solidFill>
                  <a:srgbClr val="FF3300"/>
                </a:solidFill>
                <a:effectLst>
                  <a:outerShdw blurRad="38100" dist="38100" dir="2700000" algn="tl">
                    <a:srgbClr val="000000"/>
                  </a:outerShdw>
                </a:effectLst>
                <a:latin typeface="宋体" panose="02010600030101010101" pitchFamily="2" charset="-122"/>
                <a:ea typeface="宋体" panose="02010600030101010101" pitchFamily="2" charset="-122"/>
                <a:cs typeface="+mn-cs"/>
              </a:rPr>
              <a:t>限制使用的电压等级</a:t>
            </a:r>
            <a:r>
              <a:rPr kumimoji="1" lang="zh-CN" altLang="en-US" sz="1800" kern="1200" cap="none" spc="0" normalizeH="0" baseline="0" noProof="0" dirty="0">
                <a:solidFill>
                  <a:srgbClr val="0000FF"/>
                </a:solidFill>
                <a:effectLst>
                  <a:outerShdw blurRad="38100" dist="38100" dir="2700000" algn="tl">
                    <a:srgbClr val="000000"/>
                  </a:outerShdw>
                </a:effectLst>
                <a:latin typeface="宋体" panose="02010600030101010101" pitchFamily="2" charset="-122"/>
                <a:ea typeface="宋体" panose="02010600030101010101" pitchFamily="2" charset="-122"/>
                <a:cs typeface="+mn-cs"/>
              </a:rPr>
              <a:t>）</a:t>
            </a:r>
            <a:r>
              <a:rPr kumimoji="1" lang="zh-CN" altLang="en-US" sz="1800" b="1" kern="1200" cap="none" spc="0" normalizeH="0" baseline="0" noProof="0" dirty="0">
                <a:solidFill>
                  <a:srgbClr val="0000FF"/>
                </a:solidFill>
                <a:effectLst>
                  <a:outerShdw blurRad="38100" dist="38100" dir="2700000" algn="tl">
                    <a:srgbClr val="000000"/>
                  </a:outerShdw>
                </a:effectLst>
                <a:latin typeface="宋体" panose="02010600030101010101" pitchFamily="2" charset="-122"/>
                <a:ea typeface="宋体" panose="02010600030101010101" pitchFamily="2" charset="-122"/>
                <a:cs typeface="+mn-cs"/>
              </a:rPr>
              <a:t>；</a:t>
            </a:r>
            <a:endParaRPr kumimoji="1" lang="zh-CN" altLang="en-US" sz="1800" b="1" kern="1200" cap="none" spc="0" normalizeH="0" baseline="0" noProof="0" dirty="0">
              <a:solidFill>
                <a:srgbClr val="0000FF"/>
              </a:solidFill>
              <a:effectLst>
                <a:outerShdw blurRad="38100" dist="38100" dir="2700000" algn="tl">
                  <a:srgbClr val="000000"/>
                </a:outerShdw>
              </a:effectLst>
              <a:latin typeface="宋体" panose="02010600030101010101" pitchFamily="2" charset="-122"/>
              <a:ea typeface="宋体" panose="02010600030101010101" pitchFamily="2" charset="-122"/>
              <a:cs typeface="+mn-cs"/>
            </a:endParaRPr>
          </a:p>
          <a:p>
            <a:pPr marR="0" algn="just" defTabSz="571500">
              <a:lnSpc>
                <a:spcPct val="130000"/>
              </a:lnSpc>
              <a:spcBef>
                <a:spcPts val="125"/>
              </a:spcBef>
              <a:buClrTx/>
              <a:buSzTx/>
              <a:buFontTx/>
              <a:buChar char="•"/>
              <a:defRPr/>
            </a:pPr>
            <a:r>
              <a:rPr kumimoji="1" lang="zh-CN" altLang="en-US" sz="1800" b="1" kern="1200" cap="none" spc="0" normalizeH="0" baseline="0" noProof="0" dirty="0">
                <a:solidFill>
                  <a:srgbClr val="0000FF"/>
                </a:solidFill>
                <a:effectLst>
                  <a:outerShdw blurRad="38100" dist="38100" dir="2700000" algn="tl">
                    <a:srgbClr val="000000"/>
                  </a:outerShdw>
                </a:effectLst>
                <a:latin typeface="宋体" panose="02010600030101010101" pitchFamily="2" charset="-122"/>
                <a:ea typeface="宋体" panose="02010600030101010101" pitchFamily="2" charset="-122"/>
                <a:cs typeface="+mn-cs"/>
              </a:rPr>
              <a:t> 可能情况下，使工作适合于人，如考虑人的精神和体能等因素；</a:t>
            </a:r>
            <a:endParaRPr kumimoji="1" lang="zh-CN" altLang="en-US" sz="1800" b="1" kern="1200" cap="none" spc="0" normalizeH="0" baseline="0" noProof="0" dirty="0">
              <a:solidFill>
                <a:srgbClr val="0000FF"/>
              </a:solidFill>
              <a:effectLst>
                <a:outerShdw blurRad="38100" dist="38100" dir="2700000" algn="tl">
                  <a:srgbClr val="000000"/>
                </a:outerShdw>
              </a:effectLst>
              <a:latin typeface="宋体" panose="02010600030101010101" pitchFamily="2" charset="-122"/>
              <a:ea typeface="宋体" panose="02010600030101010101" pitchFamily="2" charset="-122"/>
              <a:cs typeface="+mn-cs"/>
            </a:endParaRPr>
          </a:p>
          <a:p>
            <a:pPr marR="0" algn="just" defTabSz="571500">
              <a:lnSpc>
                <a:spcPct val="130000"/>
              </a:lnSpc>
              <a:spcBef>
                <a:spcPts val="125"/>
              </a:spcBef>
              <a:buClrTx/>
              <a:buSzTx/>
              <a:buFontTx/>
              <a:buChar char="•"/>
              <a:defRPr/>
            </a:pPr>
            <a:r>
              <a:rPr kumimoji="1" lang="zh-CN" altLang="en-US" sz="1800" b="1" kern="1200" cap="none" spc="0" normalizeH="0" baseline="0" noProof="0" dirty="0">
                <a:solidFill>
                  <a:srgbClr val="0000FF"/>
                </a:solidFill>
                <a:effectLst>
                  <a:outerShdw blurRad="38100" dist="38100" dir="2700000" algn="tl">
                    <a:srgbClr val="000000"/>
                  </a:outerShdw>
                </a:effectLst>
                <a:latin typeface="宋体" panose="02010600030101010101" pitchFamily="2" charset="-122"/>
                <a:ea typeface="宋体" panose="02010600030101010101" pitchFamily="2" charset="-122"/>
                <a:cs typeface="+mn-cs"/>
              </a:rPr>
              <a:t> 利用技术进步，改善控制措施</a:t>
            </a:r>
            <a:r>
              <a:rPr kumimoji="1" lang="zh-CN" altLang="en-US" sz="1800" kern="1200" cap="none" spc="0" normalizeH="0" baseline="0" noProof="0" dirty="0">
                <a:solidFill>
                  <a:srgbClr val="0000FF"/>
                </a:solidFill>
                <a:effectLst>
                  <a:outerShdw blurRad="38100" dist="38100" dir="2700000" algn="tl">
                    <a:srgbClr val="000000"/>
                  </a:outerShdw>
                </a:effectLst>
                <a:latin typeface="宋体" panose="02010600030101010101" pitchFamily="2" charset="-122"/>
                <a:ea typeface="宋体" panose="02010600030101010101" pitchFamily="2" charset="-122"/>
                <a:cs typeface="+mn-cs"/>
              </a:rPr>
              <a:t>（</a:t>
            </a:r>
            <a:r>
              <a:rPr kumimoji="1" lang="zh-CN" altLang="en-US" sz="1800" kern="1200" cap="none" spc="0" normalizeH="0" baseline="0" noProof="0" dirty="0">
                <a:solidFill>
                  <a:srgbClr val="FF3300"/>
                </a:solidFill>
                <a:effectLst>
                  <a:outerShdw blurRad="38100" dist="38100" dir="2700000" algn="tl">
                    <a:srgbClr val="000000"/>
                  </a:outerShdw>
                </a:effectLst>
                <a:latin typeface="宋体" panose="02010600030101010101" pitchFamily="2" charset="-122"/>
                <a:ea typeface="宋体" panose="02010600030101010101" pitchFamily="2" charset="-122"/>
                <a:cs typeface="+mn-cs"/>
              </a:rPr>
              <a:t>采用遥控措施，提高机械化水平</a:t>
            </a:r>
            <a:r>
              <a:rPr kumimoji="1" lang="zh-CN" altLang="en-US" sz="1800" kern="1200" cap="none" spc="0" normalizeH="0" baseline="0" noProof="0" dirty="0">
                <a:solidFill>
                  <a:srgbClr val="0000FF"/>
                </a:solidFill>
                <a:effectLst>
                  <a:outerShdw blurRad="38100" dist="38100" dir="2700000" algn="tl">
                    <a:srgbClr val="000000"/>
                  </a:outerShdw>
                </a:effectLst>
                <a:latin typeface="宋体" panose="02010600030101010101" pitchFamily="2" charset="-122"/>
                <a:ea typeface="宋体" panose="02010600030101010101" pitchFamily="2" charset="-122"/>
                <a:cs typeface="+mn-cs"/>
              </a:rPr>
              <a:t>）</a:t>
            </a:r>
            <a:r>
              <a:rPr kumimoji="1" lang="zh-CN" altLang="en-US" sz="1800" b="1" kern="1200" cap="none" spc="0" normalizeH="0" baseline="0" noProof="0" dirty="0">
                <a:solidFill>
                  <a:srgbClr val="0000FF"/>
                </a:solidFill>
                <a:effectLst>
                  <a:outerShdw blurRad="38100" dist="38100" dir="2700000" algn="tl">
                    <a:srgbClr val="000000"/>
                  </a:outerShdw>
                </a:effectLst>
                <a:latin typeface="宋体" panose="02010600030101010101" pitchFamily="2" charset="-122"/>
                <a:ea typeface="宋体" panose="02010600030101010101" pitchFamily="2" charset="-122"/>
                <a:cs typeface="+mn-cs"/>
              </a:rPr>
              <a:t>；</a:t>
            </a:r>
            <a:endParaRPr kumimoji="1" lang="zh-CN" altLang="en-US" sz="1800" b="1" kern="1200" cap="none" spc="0" normalizeH="0" baseline="0" noProof="0" dirty="0">
              <a:solidFill>
                <a:srgbClr val="0000FF"/>
              </a:solidFill>
              <a:effectLst>
                <a:outerShdw blurRad="38100" dist="38100" dir="2700000" algn="tl">
                  <a:srgbClr val="000000"/>
                </a:outerShdw>
              </a:effectLst>
              <a:latin typeface="宋体" panose="02010600030101010101" pitchFamily="2" charset="-122"/>
              <a:ea typeface="宋体" panose="02010600030101010101" pitchFamily="2" charset="-122"/>
              <a:cs typeface="+mn-cs"/>
            </a:endParaRPr>
          </a:p>
          <a:p>
            <a:pPr marR="0" algn="just" defTabSz="571500">
              <a:lnSpc>
                <a:spcPct val="130000"/>
              </a:lnSpc>
              <a:spcBef>
                <a:spcPts val="125"/>
              </a:spcBef>
              <a:buClrTx/>
              <a:buSzTx/>
              <a:buFontTx/>
              <a:buChar char="•"/>
              <a:defRPr/>
            </a:pPr>
            <a:r>
              <a:rPr kumimoji="1" lang="zh-CN" altLang="en-US" sz="1800" b="1" kern="1200" cap="none" spc="0" normalizeH="0" baseline="0" noProof="0" dirty="0">
                <a:solidFill>
                  <a:srgbClr val="0000FF"/>
                </a:solidFill>
                <a:effectLst>
                  <a:outerShdw blurRad="38100" dist="38100" dir="2700000" algn="tl">
                    <a:srgbClr val="000000"/>
                  </a:outerShdw>
                </a:effectLst>
                <a:latin typeface="宋体" panose="02010600030101010101" pitchFamily="2" charset="-122"/>
                <a:ea typeface="宋体" panose="02010600030101010101" pitchFamily="2" charset="-122"/>
                <a:cs typeface="+mn-cs"/>
              </a:rPr>
              <a:t> 保护每个工作人员的措施；</a:t>
            </a:r>
            <a:endParaRPr kumimoji="1" lang="zh-CN" altLang="en-US" sz="1800" b="1" kern="1200" cap="none" spc="0" normalizeH="0" baseline="0" noProof="0" dirty="0">
              <a:solidFill>
                <a:srgbClr val="0000FF"/>
              </a:solidFill>
              <a:effectLst>
                <a:outerShdw blurRad="38100" dist="38100" dir="2700000" algn="tl">
                  <a:srgbClr val="000000"/>
                </a:outerShdw>
              </a:effectLst>
              <a:latin typeface="宋体" panose="02010600030101010101" pitchFamily="2" charset="-122"/>
              <a:ea typeface="宋体" panose="02010600030101010101" pitchFamily="2" charset="-122"/>
              <a:cs typeface="+mn-cs"/>
            </a:endParaRPr>
          </a:p>
          <a:p>
            <a:pPr marR="0" algn="just" defTabSz="571500">
              <a:lnSpc>
                <a:spcPct val="130000"/>
              </a:lnSpc>
              <a:spcBef>
                <a:spcPts val="125"/>
              </a:spcBef>
              <a:buClrTx/>
              <a:buSzTx/>
              <a:buFontTx/>
              <a:buChar char="•"/>
              <a:defRPr/>
            </a:pPr>
            <a:r>
              <a:rPr kumimoji="1" lang="zh-CN" altLang="en-US" sz="1800" b="1" kern="1200" cap="none" spc="0" normalizeH="0" baseline="0" noProof="0" dirty="0">
                <a:solidFill>
                  <a:srgbClr val="0000FF"/>
                </a:solidFill>
                <a:effectLst>
                  <a:outerShdw blurRad="38100" dist="38100" dir="2700000" algn="tl">
                    <a:srgbClr val="000000"/>
                  </a:outerShdw>
                </a:effectLst>
                <a:latin typeface="宋体" panose="02010600030101010101" pitchFamily="2" charset="-122"/>
                <a:ea typeface="宋体" panose="02010600030101010101" pitchFamily="2" charset="-122"/>
                <a:cs typeface="+mn-cs"/>
              </a:rPr>
              <a:t> 将技术管理与程序控制结合起来往往十分必要；</a:t>
            </a:r>
            <a:endParaRPr kumimoji="1" lang="zh-CN" altLang="en-US" sz="1800" b="1" kern="1200" cap="none" spc="0" normalizeH="0" baseline="0" noProof="0" dirty="0">
              <a:solidFill>
                <a:srgbClr val="0000FF"/>
              </a:solidFill>
              <a:effectLst>
                <a:outerShdw blurRad="38100" dist="38100" dir="2700000" algn="tl">
                  <a:srgbClr val="000000"/>
                </a:outerShdw>
              </a:effectLst>
              <a:latin typeface="宋体" panose="02010600030101010101" pitchFamily="2" charset="-122"/>
              <a:ea typeface="宋体" panose="02010600030101010101" pitchFamily="2" charset="-122"/>
              <a:cs typeface="+mn-cs"/>
            </a:endParaRPr>
          </a:p>
          <a:p>
            <a:pPr marR="0" algn="just" defTabSz="571500">
              <a:lnSpc>
                <a:spcPct val="130000"/>
              </a:lnSpc>
              <a:spcBef>
                <a:spcPts val="125"/>
              </a:spcBef>
              <a:buClrTx/>
              <a:buSzTx/>
              <a:buFontTx/>
              <a:buChar char="•"/>
              <a:defRPr/>
            </a:pPr>
            <a:r>
              <a:rPr kumimoji="1" lang="zh-CN" altLang="en-US" sz="1800" b="1" kern="1200" cap="none" spc="0" normalizeH="0" baseline="0" noProof="0" dirty="0">
                <a:solidFill>
                  <a:srgbClr val="0000FF"/>
                </a:solidFill>
                <a:effectLst>
                  <a:outerShdw blurRad="38100" dist="38100" dir="2700000" algn="tl">
                    <a:srgbClr val="000000"/>
                  </a:outerShdw>
                </a:effectLst>
                <a:latin typeface="宋体" panose="02010600030101010101" pitchFamily="2" charset="-122"/>
                <a:ea typeface="宋体" panose="02010600030101010101" pitchFamily="2" charset="-122"/>
                <a:cs typeface="+mn-cs"/>
              </a:rPr>
              <a:t> 要求引入计划的维护措施，如：机械安全防护装置；</a:t>
            </a:r>
            <a:endParaRPr kumimoji="1" lang="zh-CN" altLang="en-US" sz="1800" b="1" kern="1200" cap="none" spc="0" normalizeH="0" baseline="0" noProof="0" dirty="0">
              <a:solidFill>
                <a:srgbClr val="0000FF"/>
              </a:solidFill>
              <a:effectLst>
                <a:outerShdw blurRad="38100" dist="38100" dir="2700000" algn="tl">
                  <a:srgbClr val="000000"/>
                </a:outerShdw>
              </a:effectLst>
              <a:latin typeface="宋体" panose="02010600030101010101" pitchFamily="2" charset="-122"/>
              <a:ea typeface="宋体" panose="02010600030101010101" pitchFamily="2" charset="-122"/>
              <a:cs typeface="+mn-cs"/>
            </a:endParaRPr>
          </a:p>
          <a:p>
            <a:pPr marR="0" algn="just" defTabSz="571500">
              <a:lnSpc>
                <a:spcPct val="130000"/>
              </a:lnSpc>
              <a:spcBef>
                <a:spcPts val="125"/>
              </a:spcBef>
              <a:buClrTx/>
              <a:buSzTx/>
              <a:buFontTx/>
              <a:buChar char="•"/>
              <a:defRPr/>
            </a:pPr>
            <a:r>
              <a:rPr kumimoji="1" lang="zh-CN" altLang="en-US" sz="1800" b="1" kern="1200" cap="none" spc="0" normalizeH="0" baseline="0" noProof="0" dirty="0">
                <a:solidFill>
                  <a:srgbClr val="0000FF"/>
                </a:solidFill>
                <a:effectLst>
                  <a:outerShdw blurRad="38100" dist="38100" dir="2700000" algn="tl">
                    <a:srgbClr val="000000"/>
                  </a:outerShdw>
                </a:effectLst>
                <a:latin typeface="宋体" panose="02010600030101010101" pitchFamily="2" charset="-122"/>
                <a:ea typeface="宋体" panose="02010600030101010101" pitchFamily="2" charset="-122"/>
                <a:cs typeface="+mn-cs"/>
              </a:rPr>
              <a:t> </a:t>
            </a:r>
            <a:r>
              <a:rPr kumimoji="1" lang="zh-CN" altLang="en-US" sz="1800" b="1" u="sng" kern="1200" cap="none" spc="0" normalizeH="0" baseline="0" noProof="0" dirty="0">
                <a:solidFill>
                  <a:srgbClr val="FF3300"/>
                </a:solidFill>
                <a:effectLst>
                  <a:outerShdw blurRad="38100" dist="38100" dir="2700000" algn="tl">
                    <a:srgbClr val="000000"/>
                  </a:outerShdw>
                </a:effectLst>
                <a:latin typeface="宋体" panose="02010600030101010101" pitchFamily="2" charset="-122"/>
                <a:ea typeface="宋体" panose="02010600030101010101" pitchFamily="2" charset="-122"/>
                <a:cs typeface="+mn-cs"/>
              </a:rPr>
              <a:t>在其他控制方案均已考虑过后，作为最终手段，使用个人防护用品；</a:t>
            </a:r>
            <a:endParaRPr kumimoji="1" lang="zh-CN" altLang="en-US" sz="1800" b="1" u="sng" kern="1200" cap="none" spc="0" normalizeH="0" baseline="0" noProof="0" dirty="0">
              <a:solidFill>
                <a:srgbClr val="FF3300"/>
              </a:solidFill>
              <a:effectLst>
                <a:outerShdw blurRad="38100" dist="38100" dir="2700000" algn="tl">
                  <a:srgbClr val="000000"/>
                </a:outerShdw>
              </a:effectLst>
              <a:latin typeface="宋体" panose="02010600030101010101" pitchFamily="2" charset="-122"/>
              <a:ea typeface="宋体" panose="02010600030101010101" pitchFamily="2" charset="-122"/>
              <a:cs typeface="+mn-cs"/>
            </a:endParaRPr>
          </a:p>
          <a:p>
            <a:pPr marR="0" algn="just" defTabSz="571500">
              <a:lnSpc>
                <a:spcPct val="130000"/>
              </a:lnSpc>
              <a:spcBef>
                <a:spcPts val="125"/>
              </a:spcBef>
              <a:buClrTx/>
              <a:buSzTx/>
              <a:buFontTx/>
              <a:buChar char="•"/>
              <a:defRPr/>
            </a:pPr>
            <a:r>
              <a:rPr kumimoji="1" lang="zh-CN" altLang="en-US" sz="1800" b="1" kern="1200" cap="none" spc="0" normalizeH="0" baseline="0" noProof="0" dirty="0">
                <a:solidFill>
                  <a:srgbClr val="0000FF"/>
                </a:solidFill>
                <a:effectLst>
                  <a:outerShdw blurRad="38100" dist="38100" dir="2700000" algn="tl">
                    <a:srgbClr val="000000"/>
                  </a:outerShdw>
                </a:effectLst>
                <a:latin typeface="宋体" panose="02010600030101010101" pitchFamily="2" charset="-122"/>
                <a:ea typeface="宋体" panose="02010600030101010101" pitchFamily="2" charset="-122"/>
                <a:cs typeface="+mn-cs"/>
              </a:rPr>
              <a:t> 对应急方案的需求；</a:t>
            </a:r>
            <a:endParaRPr kumimoji="1" lang="zh-CN" altLang="en-US" sz="1800" b="1" kern="1200" cap="none" spc="0" normalizeH="0" baseline="0" noProof="0" dirty="0">
              <a:solidFill>
                <a:srgbClr val="0000FF"/>
              </a:solidFill>
              <a:effectLst>
                <a:outerShdw blurRad="38100" dist="38100" dir="2700000" algn="tl">
                  <a:srgbClr val="000000"/>
                </a:outerShdw>
              </a:effectLst>
              <a:latin typeface="宋体" panose="02010600030101010101" pitchFamily="2" charset="-122"/>
              <a:ea typeface="宋体" panose="02010600030101010101" pitchFamily="2" charset="-122"/>
              <a:cs typeface="+mn-cs"/>
            </a:endParaRPr>
          </a:p>
          <a:p>
            <a:pPr marR="0" algn="just" defTabSz="571500">
              <a:lnSpc>
                <a:spcPct val="130000"/>
              </a:lnSpc>
              <a:spcBef>
                <a:spcPts val="125"/>
              </a:spcBef>
              <a:buClrTx/>
              <a:buSzTx/>
              <a:buFontTx/>
              <a:buChar char="•"/>
              <a:defRPr/>
            </a:pPr>
            <a:r>
              <a:rPr kumimoji="1" lang="zh-CN" altLang="en-US" sz="1800" b="1" kern="1200" cap="none" spc="0" normalizeH="0" baseline="0" noProof="0" dirty="0">
                <a:solidFill>
                  <a:srgbClr val="0000FF"/>
                </a:solidFill>
                <a:effectLst>
                  <a:outerShdw blurRad="38100" dist="38100" dir="2700000" algn="tl">
                    <a:srgbClr val="000000"/>
                  </a:outerShdw>
                </a:effectLst>
                <a:latin typeface="宋体" panose="02010600030101010101" pitchFamily="2" charset="-122"/>
                <a:ea typeface="宋体" panose="02010600030101010101" pitchFamily="2" charset="-122"/>
                <a:cs typeface="+mn-cs"/>
              </a:rPr>
              <a:t> 预防性测定指标对于监测控制措施是否符合计划要求十分必要；</a:t>
            </a:r>
            <a:endParaRPr kumimoji="1" lang="zh-CN" altLang="en-US" sz="1800" b="1" kern="1200" cap="none" spc="0" normalizeH="0" baseline="0" noProof="0" dirty="0">
              <a:solidFill>
                <a:srgbClr val="0000FF"/>
              </a:solidFill>
              <a:effectLst>
                <a:outerShdw blurRad="38100" dist="38100" dir="2700000" algn="tl">
                  <a:srgbClr val="000000"/>
                </a:outerShdw>
              </a:effectLst>
              <a:latin typeface="宋体" panose="02010600030101010101" pitchFamily="2" charset="-122"/>
              <a:ea typeface="宋体" panose="02010600030101010101" pitchFamily="2" charset="-122"/>
              <a:cs typeface="+mn-cs"/>
            </a:endParaRPr>
          </a:p>
          <a:p>
            <a:pPr marR="0" algn="just" defTabSz="571500">
              <a:lnSpc>
                <a:spcPct val="130000"/>
              </a:lnSpc>
              <a:spcBef>
                <a:spcPts val="125"/>
              </a:spcBef>
              <a:buClrTx/>
              <a:buSzTx/>
              <a:buFontTx/>
              <a:buChar char="•"/>
              <a:defRPr/>
            </a:pPr>
            <a:r>
              <a:rPr kumimoji="1" lang="zh-CN" altLang="en-US" sz="1800" b="1" kern="1200" cap="none" spc="0" normalizeH="0" baseline="0" noProof="0" dirty="0">
                <a:solidFill>
                  <a:srgbClr val="0000FF"/>
                </a:solidFill>
                <a:effectLst>
                  <a:outerShdw blurRad="38100" dist="38100" dir="2700000" algn="tl">
                    <a:srgbClr val="000000"/>
                  </a:outerShdw>
                </a:effectLst>
                <a:latin typeface="宋体" panose="02010600030101010101" pitchFamily="2" charset="-122"/>
                <a:ea typeface="宋体" panose="02010600030101010101" pitchFamily="2" charset="-122"/>
                <a:cs typeface="+mn-cs"/>
              </a:rPr>
              <a:t> 还应考虑编制应急和疏散计划并提供与组织的危险源有关的应急设备。</a:t>
            </a:r>
            <a:endParaRPr kumimoji="1" lang="zh-CN" altLang="en-US" sz="1800" b="1" u="sng" kern="1200" cap="none" spc="0" normalizeH="0" baseline="0" noProof="0" dirty="0">
              <a:solidFill>
                <a:srgbClr val="0000FF"/>
              </a:solidFill>
              <a:effectLst>
                <a:outerShdw blurRad="38100" dist="38100" dir="2700000" algn="tl">
                  <a:srgbClr val="000000"/>
                </a:outerShdw>
              </a:effectLst>
              <a:latin typeface="宋体" panose="02010600030101010101" pitchFamily="2" charset="-122"/>
              <a:ea typeface="宋体" panose="02010600030101010101" pitchFamily="2" charset="-122"/>
              <a:cs typeface="+mn-cs"/>
            </a:endParaRPr>
          </a:p>
        </p:txBody>
      </p:sp>
      <p:sp>
        <p:nvSpPr>
          <p:cNvPr id="327684" name="Text Box 4"/>
          <p:cNvSpPr txBox="1">
            <a:spLocks noChangeArrowheads="1"/>
          </p:cNvSpPr>
          <p:nvPr/>
        </p:nvSpPr>
        <p:spPr bwMode="auto">
          <a:xfrm>
            <a:off x="468313" y="765175"/>
            <a:ext cx="5189538" cy="455613"/>
          </a:xfrm>
          <a:prstGeom prst="rect">
            <a:avLst/>
          </a:prstGeom>
          <a:solidFill>
            <a:schemeClr val="folHlink"/>
          </a:solidFill>
          <a:ln w="9525">
            <a:noFill/>
            <a:miter lim="800000"/>
          </a:ln>
        </p:spPr>
        <p:txBody>
          <a:bodyPr lIns="57185" tIns="28593" rIns="57185" bIns="28593">
            <a:spAutoFit/>
          </a:bodyPr>
          <a:lstStyle/>
          <a:p>
            <a:pPr marR="0" defTabSz="571500">
              <a:spcBef>
                <a:spcPct val="50000"/>
              </a:spcBef>
              <a:buClrTx/>
              <a:buSzTx/>
              <a:buFontTx/>
              <a:buNone/>
              <a:defRPr/>
            </a:pPr>
            <a:r>
              <a:rPr kumimoji="1" lang="zh-CN" altLang="en-US" sz="2600" b="1" kern="1200" cap="none" spc="0" normalizeH="0" baseline="0" noProof="0">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选择风险控制时应考虑下列因素：</a:t>
            </a:r>
            <a:endParaRPr kumimoji="1" lang="zh-CN" altLang="en-US" sz="2600" b="1" kern="1200" cap="none" spc="0" normalizeH="0" baseline="0" noProof="0">
              <a:effectLst>
                <a:outerShdw blurRad="38100" dist="38100" dir="2700000" algn="tl">
                  <a:srgbClr val="FFFFFF"/>
                </a:outerShdw>
              </a:effectLst>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Rectangle 5"/>
          <p:cNvSpPr/>
          <p:nvPr/>
        </p:nvSpPr>
        <p:spPr>
          <a:xfrm>
            <a:off x="827088" y="1836738"/>
            <a:ext cx="5095875" cy="466725"/>
          </a:xfrm>
          <a:prstGeom prst="rect">
            <a:avLst/>
          </a:prstGeom>
          <a:noFill/>
          <a:ln w="9525">
            <a:noFill/>
          </a:ln>
        </p:spPr>
        <p:txBody>
          <a:bodyPr lIns="58968" tIns="30663" rIns="58968" bIns="30663" anchor="b" anchorCtr="0">
            <a:spAutoFit/>
          </a:bodyPr>
          <a:p>
            <a:pPr>
              <a:spcBef>
                <a:spcPct val="0"/>
              </a:spcBef>
            </a:pPr>
            <a:r>
              <a:rPr lang="zh-CN" altLang="en-US" sz="2600" b="1" dirty="0">
                <a:solidFill>
                  <a:schemeClr val="accent2"/>
                </a:solidFill>
                <a:latin typeface="CastleT" pitchFamily="34" charset="0"/>
                <a:ea typeface="黑体" panose="02010609060101010101" pitchFamily="2" charset="-122"/>
              </a:rPr>
              <a:t>控制措施的选择原则</a:t>
            </a:r>
            <a:endParaRPr lang="zh-CN" altLang="en-US" sz="2600" b="1" dirty="0">
              <a:solidFill>
                <a:schemeClr val="accent2"/>
              </a:solidFill>
              <a:latin typeface="CastleT" pitchFamily="34" charset="0"/>
              <a:ea typeface="黑体" panose="02010609060101010101" pitchFamily="2" charset="-122"/>
            </a:endParaRPr>
          </a:p>
        </p:txBody>
      </p:sp>
      <p:pic>
        <p:nvPicPr>
          <p:cNvPr id="53250" name="图示 37"/>
          <p:cNvPicPr/>
          <p:nvPr/>
        </p:nvPicPr>
        <p:blipFill>
          <a:blip r:embed="rId1"/>
          <a:stretch>
            <a:fillRect/>
          </a:stretch>
        </p:blipFill>
        <p:spPr>
          <a:xfrm>
            <a:off x="900113" y="1916113"/>
            <a:ext cx="3814762" cy="4194175"/>
          </a:xfrm>
          <a:prstGeom prst="rect">
            <a:avLst/>
          </a:prstGeom>
          <a:noFill/>
          <a:ln w="9525">
            <a:noFill/>
          </a:ln>
        </p:spPr>
      </p:pic>
      <p:sp>
        <p:nvSpPr>
          <p:cNvPr id="53251" name="Rectangle 23"/>
          <p:cNvSpPr/>
          <p:nvPr/>
        </p:nvSpPr>
        <p:spPr>
          <a:xfrm>
            <a:off x="962025" y="4646613"/>
            <a:ext cx="927100" cy="300037"/>
          </a:xfrm>
          <a:prstGeom prst="rect">
            <a:avLst/>
          </a:prstGeom>
          <a:solidFill>
            <a:schemeClr val="bg1"/>
          </a:solidFill>
          <a:ln w="12700" cap="flat" cmpd="sng">
            <a:solidFill>
              <a:schemeClr val="tx1"/>
            </a:solidFill>
            <a:prstDash val="solid"/>
            <a:miter/>
            <a:headEnd type="none" w="med" len="med"/>
            <a:tailEnd type="none" w="med" len="med"/>
          </a:ln>
        </p:spPr>
        <p:txBody>
          <a:bodyPr wrap="none" lIns="57185" tIns="28593" rIns="57185" bIns="28593" anchor="t" anchorCtr="0">
            <a:spAutoFit/>
          </a:bodyPr>
          <a:p>
            <a:pPr algn="ctr" defTabSz="571500">
              <a:spcBef>
                <a:spcPct val="0"/>
              </a:spcBef>
            </a:pPr>
            <a:r>
              <a:rPr lang="zh-CN" altLang="en-US" sz="1600" b="1" dirty="0">
                <a:solidFill>
                  <a:srgbClr val="FF3300"/>
                </a:solidFill>
                <a:latin typeface="Times New Roman" panose="02020603050405020304" pitchFamily="18" charset="0"/>
                <a:ea typeface="宋体" panose="02010600030101010101" pitchFamily="2" charset="-122"/>
              </a:rPr>
              <a:t>消除风险</a:t>
            </a:r>
            <a:endParaRPr lang="zh-CN" altLang="en-US" sz="1600" b="1" dirty="0">
              <a:solidFill>
                <a:srgbClr val="FF3300"/>
              </a:solidFill>
              <a:latin typeface="Times New Roman" panose="02020603050405020304" pitchFamily="18" charset="0"/>
              <a:ea typeface="宋体" panose="02010600030101010101" pitchFamily="2" charset="-122"/>
            </a:endParaRPr>
          </a:p>
        </p:txBody>
      </p:sp>
      <p:sp>
        <p:nvSpPr>
          <p:cNvPr id="53252" name="Rectangle 24"/>
          <p:cNvSpPr/>
          <p:nvPr/>
        </p:nvSpPr>
        <p:spPr>
          <a:xfrm>
            <a:off x="1804988" y="4038600"/>
            <a:ext cx="1060450" cy="338138"/>
          </a:xfrm>
          <a:prstGeom prst="rect">
            <a:avLst/>
          </a:prstGeom>
          <a:solidFill>
            <a:schemeClr val="bg1"/>
          </a:solidFill>
          <a:ln w="12700" cap="flat" cmpd="sng">
            <a:solidFill>
              <a:schemeClr val="tx1"/>
            </a:solidFill>
            <a:prstDash val="solid"/>
            <a:miter/>
            <a:headEnd type="none" w="med" len="med"/>
            <a:tailEnd type="none" w="med" len="med"/>
          </a:ln>
        </p:spPr>
        <p:txBody>
          <a:bodyPr wrap="none" lIns="57185" tIns="28593" rIns="57185" bIns="28593" anchor="t" anchorCtr="0">
            <a:spAutoFit/>
          </a:bodyPr>
          <a:p>
            <a:pPr algn="ctr" defTabSz="571500">
              <a:spcBef>
                <a:spcPct val="0"/>
              </a:spcBef>
            </a:pPr>
            <a:r>
              <a:rPr lang="zh-CN" altLang="en-US" sz="1800" b="1" dirty="0">
                <a:solidFill>
                  <a:srgbClr val="FF3300"/>
                </a:solidFill>
                <a:latin typeface="Times New Roman" panose="02020603050405020304" pitchFamily="18" charset="0"/>
                <a:ea typeface="宋体" panose="02010600030101010101" pitchFamily="2" charset="-122"/>
              </a:rPr>
              <a:t>降低风险</a:t>
            </a:r>
            <a:endParaRPr lang="zh-CN" altLang="en-US" sz="1800" b="1" dirty="0">
              <a:solidFill>
                <a:srgbClr val="FF3300"/>
              </a:solidFill>
              <a:latin typeface="Times New Roman" panose="02020603050405020304" pitchFamily="18" charset="0"/>
              <a:ea typeface="宋体" panose="02010600030101010101" pitchFamily="2" charset="-122"/>
            </a:endParaRPr>
          </a:p>
        </p:txBody>
      </p:sp>
      <p:sp>
        <p:nvSpPr>
          <p:cNvPr id="53253" name="Rectangle 25"/>
          <p:cNvSpPr/>
          <p:nvPr/>
        </p:nvSpPr>
        <p:spPr>
          <a:xfrm>
            <a:off x="2927350" y="3663950"/>
            <a:ext cx="1062038" cy="338138"/>
          </a:xfrm>
          <a:prstGeom prst="rect">
            <a:avLst/>
          </a:prstGeom>
          <a:solidFill>
            <a:schemeClr val="bg1"/>
          </a:solidFill>
          <a:ln w="12700" cap="flat" cmpd="sng">
            <a:solidFill>
              <a:schemeClr val="tx1"/>
            </a:solidFill>
            <a:prstDash val="solid"/>
            <a:miter/>
            <a:headEnd type="none" w="med" len="med"/>
            <a:tailEnd type="none" w="med" len="med"/>
          </a:ln>
        </p:spPr>
        <p:txBody>
          <a:bodyPr wrap="none" lIns="57185" tIns="28593" rIns="57185" bIns="28593" anchor="t" anchorCtr="0">
            <a:spAutoFit/>
          </a:bodyPr>
          <a:p>
            <a:pPr algn="ctr" defTabSz="571500">
              <a:spcBef>
                <a:spcPct val="0"/>
              </a:spcBef>
            </a:pPr>
            <a:r>
              <a:rPr lang="zh-CN" altLang="en-US" sz="1800" b="1" dirty="0">
                <a:solidFill>
                  <a:srgbClr val="FF3300"/>
                </a:solidFill>
                <a:latin typeface="Times New Roman" panose="02020603050405020304" pitchFamily="18" charset="0"/>
                <a:ea typeface="宋体" panose="02010600030101010101" pitchFamily="2" charset="-122"/>
              </a:rPr>
              <a:t>个体保护</a:t>
            </a:r>
            <a:endParaRPr lang="zh-CN" altLang="en-US" sz="1800" b="1" dirty="0">
              <a:solidFill>
                <a:srgbClr val="FF3300"/>
              </a:solidFill>
              <a:latin typeface="Times New Roman" panose="02020603050405020304" pitchFamily="18" charset="0"/>
              <a:ea typeface="宋体" panose="02010600030101010101" pitchFamily="2" charset="-122"/>
            </a:endParaRPr>
          </a:p>
        </p:txBody>
      </p:sp>
      <p:grpSp>
        <p:nvGrpSpPr>
          <p:cNvPr id="53254" name="组合 141"/>
          <p:cNvGrpSpPr/>
          <p:nvPr/>
        </p:nvGrpSpPr>
        <p:grpSpPr>
          <a:xfrm>
            <a:off x="4056063" y="5722938"/>
            <a:ext cx="4822825" cy="561975"/>
            <a:chOff x="0" y="5289939"/>
            <a:chExt cx="9303808" cy="1000132"/>
          </a:xfrm>
        </p:grpSpPr>
        <p:sp>
          <p:nvSpPr>
            <p:cNvPr id="143" name="立方体 142"/>
            <p:cNvSpPr/>
            <p:nvPr/>
          </p:nvSpPr>
          <p:spPr>
            <a:xfrm>
              <a:off x="0" y="5501830"/>
              <a:ext cx="9303808" cy="788241"/>
            </a:xfrm>
            <a:prstGeom prst="cub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3256" name="立方体 4"/>
            <p:cNvSpPr/>
            <p:nvPr/>
          </p:nvSpPr>
          <p:spPr>
            <a:xfrm>
              <a:off x="0" y="5289939"/>
              <a:ext cx="8999608" cy="912600"/>
            </a:xfrm>
            <a:prstGeom prst="rect">
              <a:avLst/>
            </a:prstGeom>
            <a:noFill/>
            <a:ln w="9525">
              <a:noFill/>
            </a:ln>
          </p:spPr>
          <p:txBody>
            <a:bodyPr lIns="162260" tIns="162260" rIns="162260" bIns="162260" anchor="ctr" anchorCtr="0"/>
            <a:p>
              <a:pPr defTabSz="1892300">
                <a:lnSpc>
                  <a:spcPct val="90000"/>
                </a:lnSpc>
                <a:spcBef>
                  <a:spcPct val="0"/>
                </a:spcBef>
                <a:spcAft>
                  <a:spcPct val="35000"/>
                </a:spcAft>
              </a:pPr>
              <a:endParaRPr lang="zh-CN" altLang="zh-CN" sz="4300" baseline="-25000" dirty="0">
                <a:solidFill>
                  <a:srgbClr val="FFFFFF"/>
                </a:solidFill>
                <a:latin typeface="Times New Roman" panose="02020603050405020304" pitchFamily="18" charset="0"/>
                <a:ea typeface="宋体" panose="02010600030101010101" pitchFamily="2" charset="-122"/>
              </a:endParaRPr>
            </a:p>
          </p:txBody>
        </p:sp>
      </p:grpSp>
      <p:grpSp>
        <p:nvGrpSpPr>
          <p:cNvPr id="53257" name="组合 144"/>
          <p:cNvGrpSpPr/>
          <p:nvPr/>
        </p:nvGrpSpPr>
        <p:grpSpPr>
          <a:xfrm>
            <a:off x="4619625" y="5395913"/>
            <a:ext cx="4259263" cy="561975"/>
            <a:chOff x="0" y="5289939"/>
            <a:chExt cx="9303808" cy="1000132"/>
          </a:xfrm>
        </p:grpSpPr>
        <p:sp>
          <p:nvSpPr>
            <p:cNvPr id="146" name="立方体 145"/>
            <p:cNvSpPr/>
            <p:nvPr/>
          </p:nvSpPr>
          <p:spPr>
            <a:xfrm>
              <a:off x="0" y="5501830"/>
              <a:ext cx="9303808" cy="788241"/>
            </a:xfrm>
            <a:prstGeom prst="cub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3259" name="立方体 4"/>
            <p:cNvSpPr/>
            <p:nvPr/>
          </p:nvSpPr>
          <p:spPr>
            <a:xfrm>
              <a:off x="0" y="5289939"/>
              <a:ext cx="8999608" cy="912600"/>
            </a:xfrm>
            <a:prstGeom prst="rect">
              <a:avLst/>
            </a:prstGeom>
            <a:noFill/>
            <a:ln w="9525">
              <a:noFill/>
            </a:ln>
          </p:spPr>
          <p:txBody>
            <a:bodyPr lIns="162260" tIns="162260" rIns="162260" bIns="162260" anchor="ctr" anchorCtr="0"/>
            <a:p>
              <a:pPr defTabSz="1892300">
                <a:lnSpc>
                  <a:spcPct val="90000"/>
                </a:lnSpc>
                <a:spcBef>
                  <a:spcPct val="0"/>
                </a:spcBef>
                <a:spcAft>
                  <a:spcPct val="35000"/>
                </a:spcAft>
              </a:pPr>
              <a:endParaRPr lang="zh-CN" altLang="zh-CN" sz="4300" baseline="-25000" dirty="0">
                <a:solidFill>
                  <a:srgbClr val="FFFFFF"/>
                </a:solidFill>
                <a:latin typeface="Times New Roman" panose="02020603050405020304" pitchFamily="18" charset="0"/>
                <a:ea typeface="宋体" panose="02010600030101010101" pitchFamily="2" charset="-122"/>
              </a:endParaRPr>
            </a:p>
          </p:txBody>
        </p:sp>
      </p:grpSp>
      <p:grpSp>
        <p:nvGrpSpPr>
          <p:cNvPr id="53260" name="组合 147"/>
          <p:cNvGrpSpPr/>
          <p:nvPr/>
        </p:nvGrpSpPr>
        <p:grpSpPr>
          <a:xfrm>
            <a:off x="5181600" y="5067300"/>
            <a:ext cx="3697288" cy="561975"/>
            <a:chOff x="0" y="5289939"/>
            <a:chExt cx="9303808" cy="1000132"/>
          </a:xfrm>
        </p:grpSpPr>
        <p:sp>
          <p:nvSpPr>
            <p:cNvPr id="149" name="立方体 148"/>
            <p:cNvSpPr/>
            <p:nvPr/>
          </p:nvSpPr>
          <p:spPr>
            <a:xfrm>
              <a:off x="0" y="5501832"/>
              <a:ext cx="9303808" cy="788239"/>
            </a:xfrm>
            <a:prstGeom prst="cub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3262" name="立方体 4"/>
            <p:cNvSpPr/>
            <p:nvPr/>
          </p:nvSpPr>
          <p:spPr>
            <a:xfrm>
              <a:off x="0" y="5289939"/>
              <a:ext cx="8999608" cy="912600"/>
            </a:xfrm>
            <a:prstGeom prst="rect">
              <a:avLst/>
            </a:prstGeom>
            <a:noFill/>
            <a:ln w="9525">
              <a:noFill/>
            </a:ln>
          </p:spPr>
          <p:txBody>
            <a:bodyPr lIns="162260" tIns="162260" rIns="162260" bIns="162260" anchor="ctr" anchorCtr="0"/>
            <a:p>
              <a:pPr defTabSz="1892300">
                <a:lnSpc>
                  <a:spcPct val="90000"/>
                </a:lnSpc>
                <a:spcBef>
                  <a:spcPct val="0"/>
                </a:spcBef>
                <a:spcAft>
                  <a:spcPct val="35000"/>
                </a:spcAft>
              </a:pPr>
              <a:endParaRPr lang="zh-CN" altLang="zh-CN" sz="4300" baseline="-25000" dirty="0">
                <a:solidFill>
                  <a:srgbClr val="FFFFFF"/>
                </a:solidFill>
                <a:latin typeface="Times New Roman" panose="02020603050405020304" pitchFamily="18" charset="0"/>
                <a:ea typeface="宋体" panose="02010600030101010101" pitchFamily="2" charset="-122"/>
              </a:endParaRPr>
            </a:p>
          </p:txBody>
        </p:sp>
      </p:grpSp>
      <p:grpSp>
        <p:nvGrpSpPr>
          <p:cNvPr id="53263" name="组合 150"/>
          <p:cNvGrpSpPr/>
          <p:nvPr/>
        </p:nvGrpSpPr>
        <p:grpSpPr>
          <a:xfrm>
            <a:off x="5648325" y="4740275"/>
            <a:ext cx="3230563" cy="561975"/>
            <a:chOff x="0" y="5289939"/>
            <a:chExt cx="9303808" cy="1000132"/>
          </a:xfrm>
        </p:grpSpPr>
        <p:sp>
          <p:nvSpPr>
            <p:cNvPr id="152" name="立方体 151"/>
            <p:cNvSpPr/>
            <p:nvPr/>
          </p:nvSpPr>
          <p:spPr>
            <a:xfrm>
              <a:off x="0" y="5501832"/>
              <a:ext cx="9303808" cy="788239"/>
            </a:xfrm>
            <a:prstGeom prst="cub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3265" name="立方体 4"/>
            <p:cNvSpPr/>
            <p:nvPr/>
          </p:nvSpPr>
          <p:spPr>
            <a:xfrm>
              <a:off x="0" y="5289939"/>
              <a:ext cx="8999608" cy="912600"/>
            </a:xfrm>
            <a:prstGeom prst="rect">
              <a:avLst/>
            </a:prstGeom>
            <a:noFill/>
            <a:ln w="9525">
              <a:noFill/>
            </a:ln>
          </p:spPr>
          <p:txBody>
            <a:bodyPr lIns="162260" tIns="162260" rIns="162260" bIns="162260" anchor="ctr" anchorCtr="0"/>
            <a:p>
              <a:pPr defTabSz="1892300">
                <a:lnSpc>
                  <a:spcPct val="90000"/>
                </a:lnSpc>
                <a:spcBef>
                  <a:spcPct val="0"/>
                </a:spcBef>
                <a:spcAft>
                  <a:spcPct val="35000"/>
                </a:spcAft>
              </a:pPr>
              <a:endParaRPr lang="zh-CN" altLang="zh-CN" sz="4300" baseline="-25000" dirty="0">
                <a:solidFill>
                  <a:srgbClr val="FFFFFF"/>
                </a:solidFill>
                <a:latin typeface="Times New Roman" panose="02020603050405020304" pitchFamily="18" charset="0"/>
                <a:ea typeface="宋体" panose="02010600030101010101" pitchFamily="2" charset="-122"/>
              </a:endParaRPr>
            </a:p>
          </p:txBody>
        </p:sp>
      </p:grpSp>
      <p:grpSp>
        <p:nvGrpSpPr>
          <p:cNvPr id="53266" name="组合 153"/>
          <p:cNvGrpSpPr/>
          <p:nvPr/>
        </p:nvGrpSpPr>
        <p:grpSpPr>
          <a:xfrm>
            <a:off x="6116638" y="4413250"/>
            <a:ext cx="2762250" cy="560388"/>
            <a:chOff x="0" y="5289939"/>
            <a:chExt cx="9303808" cy="1000132"/>
          </a:xfrm>
        </p:grpSpPr>
        <p:sp>
          <p:nvSpPr>
            <p:cNvPr id="155" name="立方体 154"/>
            <p:cNvSpPr/>
            <p:nvPr/>
          </p:nvSpPr>
          <p:spPr>
            <a:xfrm>
              <a:off x="0" y="5502432"/>
              <a:ext cx="9303808" cy="787639"/>
            </a:xfrm>
            <a:prstGeom prst="cub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3268" name="立方体 4"/>
            <p:cNvSpPr/>
            <p:nvPr/>
          </p:nvSpPr>
          <p:spPr>
            <a:xfrm>
              <a:off x="0" y="5289939"/>
              <a:ext cx="8999608" cy="912600"/>
            </a:xfrm>
            <a:prstGeom prst="rect">
              <a:avLst/>
            </a:prstGeom>
            <a:noFill/>
            <a:ln w="9525">
              <a:noFill/>
            </a:ln>
          </p:spPr>
          <p:txBody>
            <a:bodyPr lIns="162260" tIns="162260" rIns="162260" bIns="162260" anchor="ctr" anchorCtr="0"/>
            <a:p>
              <a:pPr defTabSz="1892300">
                <a:lnSpc>
                  <a:spcPct val="90000"/>
                </a:lnSpc>
                <a:spcBef>
                  <a:spcPct val="0"/>
                </a:spcBef>
                <a:spcAft>
                  <a:spcPct val="35000"/>
                </a:spcAft>
              </a:pPr>
              <a:endParaRPr lang="zh-CN" altLang="zh-CN" sz="4300" baseline="-25000" dirty="0">
                <a:solidFill>
                  <a:srgbClr val="FFFFFF"/>
                </a:solidFill>
                <a:latin typeface="Times New Roman" panose="02020603050405020304" pitchFamily="18" charset="0"/>
                <a:ea typeface="宋体" panose="02010600030101010101" pitchFamily="2" charset="-122"/>
              </a:endParaRPr>
            </a:p>
          </p:txBody>
        </p:sp>
      </p:grpSp>
      <p:grpSp>
        <p:nvGrpSpPr>
          <p:cNvPr id="53269" name="组合 156"/>
          <p:cNvGrpSpPr/>
          <p:nvPr/>
        </p:nvGrpSpPr>
        <p:grpSpPr>
          <a:xfrm>
            <a:off x="6491288" y="4084638"/>
            <a:ext cx="2387600" cy="561975"/>
            <a:chOff x="0" y="5289939"/>
            <a:chExt cx="9303808" cy="1000132"/>
          </a:xfrm>
        </p:grpSpPr>
        <p:sp>
          <p:nvSpPr>
            <p:cNvPr id="158" name="立方体 157"/>
            <p:cNvSpPr/>
            <p:nvPr/>
          </p:nvSpPr>
          <p:spPr>
            <a:xfrm>
              <a:off x="0" y="5501830"/>
              <a:ext cx="9303808" cy="788241"/>
            </a:xfrm>
            <a:prstGeom prst="cub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3271" name="立方体 4"/>
            <p:cNvSpPr/>
            <p:nvPr/>
          </p:nvSpPr>
          <p:spPr>
            <a:xfrm>
              <a:off x="0" y="5289939"/>
              <a:ext cx="8999608" cy="912600"/>
            </a:xfrm>
            <a:prstGeom prst="rect">
              <a:avLst/>
            </a:prstGeom>
            <a:noFill/>
            <a:ln w="9525">
              <a:noFill/>
            </a:ln>
          </p:spPr>
          <p:txBody>
            <a:bodyPr lIns="162260" tIns="162260" rIns="162260" bIns="162260" anchor="ctr" anchorCtr="0"/>
            <a:p>
              <a:pPr defTabSz="1892300">
                <a:lnSpc>
                  <a:spcPct val="90000"/>
                </a:lnSpc>
                <a:spcBef>
                  <a:spcPct val="0"/>
                </a:spcBef>
                <a:spcAft>
                  <a:spcPct val="35000"/>
                </a:spcAft>
              </a:pPr>
              <a:endParaRPr lang="zh-CN" altLang="zh-CN" sz="4300" baseline="-25000" dirty="0">
                <a:solidFill>
                  <a:srgbClr val="FFFFFF"/>
                </a:solidFill>
                <a:latin typeface="Times New Roman" panose="02020603050405020304" pitchFamily="18" charset="0"/>
                <a:ea typeface="宋体" panose="02010600030101010101" pitchFamily="2" charset="-122"/>
              </a:endParaRPr>
            </a:p>
          </p:txBody>
        </p:sp>
      </p:grpSp>
      <p:grpSp>
        <p:nvGrpSpPr>
          <p:cNvPr id="53272" name="组合 159"/>
          <p:cNvGrpSpPr/>
          <p:nvPr/>
        </p:nvGrpSpPr>
        <p:grpSpPr>
          <a:xfrm>
            <a:off x="6913563" y="3757613"/>
            <a:ext cx="1965325" cy="561975"/>
            <a:chOff x="0" y="5289939"/>
            <a:chExt cx="9303808" cy="1000132"/>
          </a:xfrm>
        </p:grpSpPr>
        <p:sp>
          <p:nvSpPr>
            <p:cNvPr id="161" name="立方体 160"/>
            <p:cNvSpPr/>
            <p:nvPr/>
          </p:nvSpPr>
          <p:spPr>
            <a:xfrm>
              <a:off x="0" y="5501830"/>
              <a:ext cx="9303808" cy="788241"/>
            </a:xfrm>
            <a:prstGeom prst="cub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3274" name="立方体 4"/>
            <p:cNvSpPr/>
            <p:nvPr/>
          </p:nvSpPr>
          <p:spPr>
            <a:xfrm>
              <a:off x="0" y="5289939"/>
              <a:ext cx="8999608" cy="912600"/>
            </a:xfrm>
            <a:prstGeom prst="rect">
              <a:avLst/>
            </a:prstGeom>
            <a:noFill/>
            <a:ln w="9525">
              <a:noFill/>
            </a:ln>
          </p:spPr>
          <p:txBody>
            <a:bodyPr lIns="162260" tIns="162260" rIns="162260" bIns="162260" anchor="ctr" anchorCtr="0"/>
            <a:p>
              <a:pPr defTabSz="1892300">
                <a:lnSpc>
                  <a:spcPct val="90000"/>
                </a:lnSpc>
                <a:spcBef>
                  <a:spcPct val="0"/>
                </a:spcBef>
                <a:spcAft>
                  <a:spcPct val="35000"/>
                </a:spcAft>
              </a:pPr>
              <a:endParaRPr lang="zh-CN" altLang="zh-CN" sz="4300" baseline="-25000" dirty="0">
                <a:solidFill>
                  <a:srgbClr val="FFFFFF"/>
                </a:solidFill>
                <a:latin typeface="Times New Roman" panose="02020603050405020304" pitchFamily="18" charset="0"/>
                <a:ea typeface="宋体" panose="02010600030101010101" pitchFamily="2" charset="-122"/>
              </a:endParaRPr>
            </a:p>
          </p:txBody>
        </p:sp>
      </p:grpSp>
      <p:grpSp>
        <p:nvGrpSpPr>
          <p:cNvPr id="53275" name="组合 162"/>
          <p:cNvGrpSpPr/>
          <p:nvPr/>
        </p:nvGrpSpPr>
        <p:grpSpPr>
          <a:xfrm>
            <a:off x="7427913" y="3429000"/>
            <a:ext cx="1450975" cy="561975"/>
            <a:chOff x="0" y="5289939"/>
            <a:chExt cx="9303808" cy="1000132"/>
          </a:xfrm>
        </p:grpSpPr>
        <p:sp>
          <p:nvSpPr>
            <p:cNvPr id="164" name="立方体 163"/>
            <p:cNvSpPr/>
            <p:nvPr/>
          </p:nvSpPr>
          <p:spPr>
            <a:xfrm>
              <a:off x="0" y="5501832"/>
              <a:ext cx="9303808" cy="788239"/>
            </a:xfrm>
            <a:prstGeom prst="cub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3277" name="立方体 4"/>
            <p:cNvSpPr/>
            <p:nvPr/>
          </p:nvSpPr>
          <p:spPr>
            <a:xfrm>
              <a:off x="0" y="5289939"/>
              <a:ext cx="8999608" cy="912600"/>
            </a:xfrm>
            <a:prstGeom prst="rect">
              <a:avLst/>
            </a:prstGeom>
            <a:noFill/>
            <a:ln w="9525">
              <a:noFill/>
            </a:ln>
          </p:spPr>
          <p:txBody>
            <a:bodyPr lIns="162260" tIns="162260" rIns="162260" bIns="162260" anchor="ctr" anchorCtr="0"/>
            <a:p>
              <a:pPr defTabSz="1892300">
                <a:lnSpc>
                  <a:spcPct val="90000"/>
                </a:lnSpc>
                <a:spcBef>
                  <a:spcPct val="0"/>
                </a:spcBef>
                <a:spcAft>
                  <a:spcPct val="35000"/>
                </a:spcAft>
              </a:pPr>
              <a:endParaRPr lang="zh-CN" altLang="zh-CN" sz="4300" baseline="-25000" dirty="0">
                <a:solidFill>
                  <a:srgbClr val="FFFFFF"/>
                </a:solidFill>
                <a:latin typeface="Times New Roman" panose="02020603050405020304" pitchFamily="18" charset="0"/>
                <a:ea typeface="宋体" panose="02010600030101010101" pitchFamily="2" charset="-122"/>
              </a:endParaRPr>
            </a:p>
          </p:txBody>
        </p:sp>
      </p:grpSp>
      <p:sp>
        <p:nvSpPr>
          <p:cNvPr id="53278" name="矩形 165"/>
          <p:cNvSpPr/>
          <p:nvPr/>
        </p:nvSpPr>
        <p:spPr>
          <a:xfrm>
            <a:off x="7615238" y="3663950"/>
            <a:ext cx="930275" cy="301625"/>
          </a:xfrm>
          <a:prstGeom prst="rect">
            <a:avLst/>
          </a:prstGeom>
          <a:noFill/>
          <a:ln w="9525">
            <a:noFill/>
          </a:ln>
        </p:spPr>
        <p:txBody>
          <a:bodyPr wrap="none" lIns="59911" tIns="29956" rIns="59911" bIns="29956" anchor="t" anchorCtr="0">
            <a:spAutoFit/>
          </a:bodyPr>
          <a:p>
            <a:pPr defTabSz="571500" eaLnBrk="0" hangingPunct="0">
              <a:spcBef>
                <a:spcPct val="0"/>
              </a:spcBef>
            </a:pPr>
            <a:r>
              <a:rPr lang="zh-CN" altLang="en-US" sz="1600" b="1" dirty="0">
                <a:solidFill>
                  <a:srgbClr val="D93192"/>
                </a:solidFill>
                <a:latin typeface="楷体_GB2312" pitchFamily="49" charset="-122"/>
                <a:ea typeface="楷体_GB2312" pitchFamily="49" charset="-122"/>
              </a:rPr>
              <a:t>个体防护</a:t>
            </a:r>
            <a:endParaRPr lang="zh-TW" altLang="en-US" sz="1600" b="1" dirty="0">
              <a:solidFill>
                <a:srgbClr val="D93192"/>
              </a:solidFill>
              <a:latin typeface="楷体_GB2312" pitchFamily="49" charset="-122"/>
              <a:ea typeface="楷体_GB2312" pitchFamily="49" charset="-122"/>
            </a:endParaRPr>
          </a:p>
        </p:txBody>
      </p:sp>
      <p:sp>
        <p:nvSpPr>
          <p:cNvPr id="53279" name="矩形 166"/>
          <p:cNvSpPr/>
          <p:nvPr/>
        </p:nvSpPr>
        <p:spPr>
          <a:xfrm>
            <a:off x="7615238" y="3990975"/>
            <a:ext cx="930275" cy="301625"/>
          </a:xfrm>
          <a:prstGeom prst="rect">
            <a:avLst/>
          </a:prstGeom>
          <a:noFill/>
          <a:ln w="9525">
            <a:noFill/>
          </a:ln>
        </p:spPr>
        <p:txBody>
          <a:bodyPr wrap="none" lIns="59911" tIns="29956" rIns="59911" bIns="29956" anchor="t" anchorCtr="0">
            <a:spAutoFit/>
          </a:bodyPr>
          <a:p>
            <a:pPr defTabSz="571500" eaLnBrk="0" hangingPunct="0">
              <a:spcBef>
                <a:spcPct val="0"/>
              </a:spcBef>
            </a:pPr>
            <a:r>
              <a:rPr lang="zh-CN" altLang="en-US" sz="1600" b="1" dirty="0">
                <a:solidFill>
                  <a:srgbClr val="AD6900"/>
                </a:solidFill>
                <a:latin typeface="楷体_GB2312" pitchFamily="49" charset="-122"/>
                <a:ea typeface="楷体_GB2312" pitchFamily="49" charset="-122"/>
              </a:rPr>
              <a:t>管理控制</a:t>
            </a:r>
            <a:endParaRPr lang="zh-TW" altLang="en-US" sz="1600" b="1" dirty="0">
              <a:solidFill>
                <a:srgbClr val="AD6900"/>
              </a:solidFill>
              <a:latin typeface="楷体_GB2312" pitchFamily="49" charset="-122"/>
              <a:ea typeface="楷体_GB2312" pitchFamily="49" charset="-122"/>
            </a:endParaRPr>
          </a:p>
        </p:txBody>
      </p:sp>
      <p:sp>
        <p:nvSpPr>
          <p:cNvPr id="53280" name="矩形 167"/>
          <p:cNvSpPr/>
          <p:nvPr/>
        </p:nvSpPr>
        <p:spPr>
          <a:xfrm>
            <a:off x="7213600" y="4319588"/>
            <a:ext cx="1338263" cy="301625"/>
          </a:xfrm>
          <a:prstGeom prst="rect">
            <a:avLst/>
          </a:prstGeom>
          <a:noFill/>
          <a:ln w="9525">
            <a:noFill/>
          </a:ln>
        </p:spPr>
        <p:txBody>
          <a:bodyPr wrap="none" lIns="59911" tIns="29956" rIns="59911" bIns="29956" anchor="t" anchorCtr="0">
            <a:spAutoFit/>
          </a:bodyPr>
          <a:p>
            <a:pPr defTabSz="571500" eaLnBrk="0" hangingPunct="0">
              <a:spcBef>
                <a:spcPct val="0"/>
              </a:spcBef>
            </a:pPr>
            <a:r>
              <a:rPr lang="zh-CN" altLang="en-US" sz="1600" b="1" dirty="0">
                <a:solidFill>
                  <a:srgbClr val="F57B49"/>
                </a:solidFill>
                <a:latin typeface="楷体_GB2312" pitchFamily="49" charset="-122"/>
                <a:ea typeface="楷体_GB2312" pitchFamily="49" charset="-122"/>
              </a:rPr>
              <a:t>工程技术控制</a:t>
            </a:r>
            <a:endParaRPr lang="zh-TW" altLang="en-US" sz="1600" b="1" dirty="0">
              <a:solidFill>
                <a:srgbClr val="F57B49"/>
              </a:solidFill>
              <a:latin typeface="楷体_GB2312" pitchFamily="49" charset="-122"/>
              <a:ea typeface="楷体_GB2312" pitchFamily="49" charset="-122"/>
            </a:endParaRPr>
          </a:p>
        </p:txBody>
      </p:sp>
      <p:sp>
        <p:nvSpPr>
          <p:cNvPr id="53281" name="矩形 168"/>
          <p:cNvSpPr/>
          <p:nvPr/>
        </p:nvSpPr>
        <p:spPr>
          <a:xfrm>
            <a:off x="7416800" y="4646613"/>
            <a:ext cx="1135063" cy="301625"/>
          </a:xfrm>
          <a:prstGeom prst="rect">
            <a:avLst/>
          </a:prstGeom>
          <a:noFill/>
          <a:ln w="9525">
            <a:noFill/>
          </a:ln>
        </p:spPr>
        <p:txBody>
          <a:bodyPr wrap="none" lIns="59911" tIns="29956" rIns="59911" bIns="29956" anchor="t" anchorCtr="0">
            <a:spAutoFit/>
          </a:bodyPr>
          <a:p>
            <a:pPr defTabSz="571500" eaLnBrk="0" hangingPunct="0">
              <a:spcBef>
                <a:spcPct val="0"/>
              </a:spcBef>
            </a:pPr>
            <a:r>
              <a:rPr lang="zh-CN" altLang="en-US" sz="1600" b="1" dirty="0">
                <a:solidFill>
                  <a:schemeClr val="bg1"/>
                </a:solidFill>
                <a:latin typeface="楷体_GB2312" pitchFamily="49" charset="-122"/>
                <a:ea typeface="楷体_GB2312" pitchFamily="49" charset="-122"/>
              </a:rPr>
              <a:t>局限危险源</a:t>
            </a:r>
            <a:endParaRPr lang="zh-TW" altLang="en-US" sz="1600" b="1" dirty="0">
              <a:solidFill>
                <a:schemeClr val="bg1"/>
              </a:solidFill>
              <a:latin typeface="楷体_GB2312" pitchFamily="49" charset="-122"/>
              <a:ea typeface="楷体_GB2312" pitchFamily="49" charset="-122"/>
            </a:endParaRPr>
          </a:p>
        </p:txBody>
      </p:sp>
      <p:sp>
        <p:nvSpPr>
          <p:cNvPr id="53282" name="矩形 169"/>
          <p:cNvSpPr/>
          <p:nvPr/>
        </p:nvSpPr>
        <p:spPr>
          <a:xfrm>
            <a:off x="6761163" y="4999038"/>
            <a:ext cx="1743075" cy="303212"/>
          </a:xfrm>
          <a:prstGeom prst="rect">
            <a:avLst/>
          </a:prstGeom>
          <a:noFill/>
          <a:ln w="9525">
            <a:noFill/>
          </a:ln>
        </p:spPr>
        <p:txBody>
          <a:bodyPr wrap="none" lIns="59911" tIns="29956" rIns="59911" bIns="29956" anchor="t" anchorCtr="0">
            <a:spAutoFit/>
          </a:bodyPr>
          <a:p>
            <a:pPr defTabSz="571500" eaLnBrk="0" hangingPunct="0">
              <a:spcBef>
                <a:spcPct val="0"/>
              </a:spcBef>
            </a:pPr>
            <a:r>
              <a:rPr lang="zh-CN" altLang="en-US" sz="1600" b="1" dirty="0">
                <a:solidFill>
                  <a:schemeClr val="tx2"/>
                </a:solidFill>
                <a:latin typeface="楷体_GB2312" pitchFamily="49" charset="-122"/>
                <a:ea typeface="楷体_GB2312" pitchFamily="49" charset="-122"/>
              </a:rPr>
              <a:t>隔离人员或危险源</a:t>
            </a:r>
            <a:endParaRPr lang="zh-TW" altLang="en-US" sz="1600" b="1" dirty="0">
              <a:solidFill>
                <a:schemeClr val="tx2"/>
              </a:solidFill>
              <a:latin typeface="楷体_GB2312" pitchFamily="49" charset="-122"/>
              <a:ea typeface="楷体_GB2312" pitchFamily="49" charset="-122"/>
            </a:endParaRPr>
          </a:p>
        </p:txBody>
      </p:sp>
      <p:sp>
        <p:nvSpPr>
          <p:cNvPr id="53283" name="矩形 170"/>
          <p:cNvSpPr/>
          <p:nvPr/>
        </p:nvSpPr>
        <p:spPr>
          <a:xfrm>
            <a:off x="6153150" y="5302250"/>
            <a:ext cx="2351088" cy="301625"/>
          </a:xfrm>
          <a:prstGeom prst="rect">
            <a:avLst/>
          </a:prstGeom>
          <a:noFill/>
          <a:ln w="9525">
            <a:noFill/>
          </a:ln>
        </p:spPr>
        <p:txBody>
          <a:bodyPr wrap="none" lIns="59911" tIns="29956" rIns="59911" bIns="29956" anchor="t" anchorCtr="0">
            <a:spAutoFit/>
          </a:bodyPr>
          <a:p>
            <a:pPr defTabSz="571500" eaLnBrk="0" hangingPunct="0">
              <a:spcBef>
                <a:spcPct val="0"/>
              </a:spcBef>
            </a:pPr>
            <a:r>
              <a:rPr lang="zh-CN" altLang="en-US" sz="1600" b="1" dirty="0">
                <a:solidFill>
                  <a:srgbClr val="009688"/>
                </a:solidFill>
                <a:latin typeface="華康楷書體W5" charset="-120"/>
                <a:ea typeface="楷体_GB2312" pitchFamily="49" charset="-122"/>
              </a:rPr>
              <a:t>修改程序以减轻危险源性</a:t>
            </a:r>
            <a:endParaRPr lang="zh-TW" altLang="en-US" sz="1600" b="1" dirty="0">
              <a:solidFill>
                <a:srgbClr val="009688"/>
              </a:solidFill>
              <a:latin typeface="華康楷書體W5" charset="-120"/>
              <a:ea typeface="楷体_GB2312" pitchFamily="49" charset="-122"/>
            </a:endParaRPr>
          </a:p>
        </p:txBody>
      </p:sp>
      <p:sp>
        <p:nvSpPr>
          <p:cNvPr id="53284" name="矩形 171"/>
          <p:cNvSpPr/>
          <p:nvPr/>
        </p:nvSpPr>
        <p:spPr>
          <a:xfrm>
            <a:off x="5997575" y="5654675"/>
            <a:ext cx="2554288" cy="303213"/>
          </a:xfrm>
          <a:prstGeom prst="rect">
            <a:avLst/>
          </a:prstGeom>
          <a:noFill/>
          <a:ln w="9525">
            <a:noFill/>
          </a:ln>
        </p:spPr>
        <p:txBody>
          <a:bodyPr wrap="none" lIns="59911" tIns="29956" rIns="59911" bIns="29956" anchor="t" anchorCtr="0">
            <a:spAutoFit/>
          </a:bodyPr>
          <a:p>
            <a:pPr defTabSz="571500" eaLnBrk="0" hangingPunct="0">
              <a:spcBef>
                <a:spcPct val="0"/>
              </a:spcBef>
            </a:pPr>
            <a:r>
              <a:rPr lang="zh-CN" altLang="en-US" sz="1600" b="1" dirty="0">
                <a:solidFill>
                  <a:srgbClr val="FFFF00"/>
                </a:solidFill>
                <a:latin typeface="華康楷書體W5" charset="-120"/>
                <a:ea typeface="楷体_GB2312" pitchFamily="49" charset="-122"/>
              </a:rPr>
              <a:t>改使用危险源性较低的物质</a:t>
            </a:r>
            <a:endParaRPr lang="zh-TW" altLang="en-US" sz="1600" b="1" dirty="0">
              <a:solidFill>
                <a:srgbClr val="FFFF00"/>
              </a:solidFill>
              <a:latin typeface="華康楷書體W5" charset="-120"/>
              <a:ea typeface="楷体_GB2312" pitchFamily="49" charset="-122"/>
            </a:endParaRPr>
          </a:p>
        </p:txBody>
      </p:sp>
      <p:sp>
        <p:nvSpPr>
          <p:cNvPr id="53285" name="矩形 172"/>
          <p:cNvSpPr/>
          <p:nvPr/>
        </p:nvSpPr>
        <p:spPr>
          <a:xfrm>
            <a:off x="4578350" y="5957888"/>
            <a:ext cx="3973513" cy="301625"/>
          </a:xfrm>
          <a:prstGeom prst="rect">
            <a:avLst/>
          </a:prstGeom>
          <a:noFill/>
          <a:ln w="9525">
            <a:noFill/>
          </a:ln>
        </p:spPr>
        <p:txBody>
          <a:bodyPr wrap="none" lIns="59911" tIns="29956" rIns="59911" bIns="29956" anchor="t" anchorCtr="0">
            <a:spAutoFit/>
          </a:bodyPr>
          <a:p>
            <a:pPr defTabSz="571500" eaLnBrk="0" hangingPunct="0">
              <a:spcBef>
                <a:spcPct val="0"/>
              </a:spcBef>
            </a:pPr>
            <a:r>
              <a:rPr lang="zh-CN" altLang="en-US" sz="1600" b="1" dirty="0">
                <a:solidFill>
                  <a:srgbClr val="081D58"/>
                </a:solidFill>
                <a:latin typeface="華康楷書體W5" charset="-120"/>
                <a:ea typeface="楷体_GB2312" pitchFamily="49" charset="-122"/>
              </a:rPr>
              <a:t>停止使用该危险源性物质，或以无害物代替</a:t>
            </a:r>
            <a:endParaRPr lang="zh-TW" altLang="en-US" sz="1600" b="1" dirty="0">
              <a:solidFill>
                <a:srgbClr val="081D58"/>
              </a:solidFill>
              <a:latin typeface="華康楷書體W5" charset="-120"/>
              <a:ea typeface="楷体_GB2312" pitchFamily="49" charset="-122"/>
            </a:endParaRPr>
          </a:p>
        </p:txBody>
      </p:sp>
      <p:grpSp>
        <p:nvGrpSpPr>
          <p:cNvPr id="53286" name="组合 232"/>
          <p:cNvGrpSpPr/>
          <p:nvPr/>
        </p:nvGrpSpPr>
        <p:grpSpPr>
          <a:xfrm>
            <a:off x="4103688" y="4271963"/>
            <a:ext cx="1077912" cy="1612900"/>
            <a:chOff x="8046252" y="4352126"/>
            <a:chExt cx="1028700" cy="1319212"/>
          </a:xfrm>
        </p:grpSpPr>
        <p:sp>
          <p:nvSpPr>
            <p:cNvPr id="53287" name="Freeform 1148"/>
            <p:cNvSpPr/>
            <p:nvPr/>
          </p:nvSpPr>
          <p:spPr>
            <a:xfrm>
              <a:off x="8414552" y="4352126"/>
              <a:ext cx="103188" cy="18256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31" h="230">
                  <a:moveTo>
                    <a:pt x="2" y="230"/>
                  </a:moveTo>
                  <a:lnTo>
                    <a:pt x="36" y="80"/>
                  </a:lnTo>
                  <a:lnTo>
                    <a:pt x="15" y="84"/>
                  </a:lnTo>
                  <a:lnTo>
                    <a:pt x="19" y="78"/>
                  </a:lnTo>
                  <a:lnTo>
                    <a:pt x="23" y="76"/>
                  </a:lnTo>
                  <a:lnTo>
                    <a:pt x="24" y="74"/>
                  </a:lnTo>
                  <a:lnTo>
                    <a:pt x="26" y="72"/>
                  </a:lnTo>
                  <a:lnTo>
                    <a:pt x="26" y="70"/>
                  </a:lnTo>
                  <a:lnTo>
                    <a:pt x="28" y="68"/>
                  </a:lnTo>
                  <a:lnTo>
                    <a:pt x="32" y="63"/>
                  </a:lnTo>
                  <a:lnTo>
                    <a:pt x="38" y="57"/>
                  </a:lnTo>
                  <a:lnTo>
                    <a:pt x="0" y="59"/>
                  </a:lnTo>
                  <a:lnTo>
                    <a:pt x="5" y="51"/>
                  </a:lnTo>
                  <a:lnTo>
                    <a:pt x="13" y="44"/>
                  </a:lnTo>
                  <a:lnTo>
                    <a:pt x="17" y="40"/>
                  </a:lnTo>
                  <a:lnTo>
                    <a:pt x="24" y="36"/>
                  </a:lnTo>
                  <a:lnTo>
                    <a:pt x="26" y="34"/>
                  </a:lnTo>
                  <a:lnTo>
                    <a:pt x="32" y="34"/>
                  </a:lnTo>
                  <a:lnTo>
                    <a:pt x="36" y="34"/>
                  </a:lnTo>
                  <a:lnTo>
                    <a:pt x="42" y="32"/>
                  </a:lnTo>
                  <a:lnTo>
                    <a:pt x="5" y="27"/>
                  </a:lnTo>
                  <a:lnTo>
                    <a:pt x="9" y="21"/>
                  </a:lnTo>
                  <a:lnTo>
                    <a:pt x="19" y="15"/>
                  </a:lnTo>
                  <a:lnTo>
                    <a:pt x="23" y="11"/>
                  </a:lnTo>
                  <a:lnTo>
                    <a:pt x="26" y="10"/>
                  </a:lnTo>
                  <a:lnTo>
                    <a:pt x="34" y="8"/>
                  </a:lnTo>
                  <a:lnTo>
                    <a:pt x="38" y="6"/>
                  </a:lnTo>
                  <a:lnTo>
                    <a:pt x="43" y="2"/>
                  </a:lnTo>
                  <a:lnTo>
                    <a:pt x="49" y="2"/>
                  </a:lnTo>
                  <a:lnTo>
                    <a:pt x="55" y="2"/>
                  </a:lnTo>
                  <a:lnTo>
                    <a:pt x="61" y="2"/>
                  </a:lnTo>
                  <a:lnTo>
                    <a:pt x="66" y="2"/>
                  </a:lnTo>
                  <a:lnTo>
                    <a:pt x="74" y="2"/>
                  </a:lnTo>
                  <a:lnTo>
                    <a:pt x="80" y="4"/>
                  </a:lnTo>
                  <a:lnTo>
                    <a:pt x="87" y="8"/>
                  </a:lnTo>
                  <a:lnTo>
                    <a:pt x="93" y="4"/>
                  </a:lnTo>
                  <a:lnTo>
                    <a:pt x="99" y="2"/>
                  </a:lnTo>
                  <a:lnTo>
                    <a:pt x="104" y="0"/>
                  </a:lnTo>
                  <a:lnTo>
                    <a:pt x="112" y="2"/>
                  </a:lnTo>
                  <a:lnTo>
                    <a:pt x="116" y="2"/>
                  </a:lnTo>
                  <a:lnTo>
                    <a:pt x="121" y="4"/>
                  </a:lnTo>
                  <a:lnTo>
                    <a:pt x="127" y="8"/>
                  </a:lnTo>
                  <a:lnTo>
                    <a:pt x="131" y="11"/>
                  </a:lnTo>
                  <a:lnTo>
                    <a:pt x="112" y="25"/>
                  </a:lnTo>
                  <a:lnTo>
                    <a:pt x="114" y="87"/>
                  </a:lnTo>
                  <a:lnTo>
                    <a:pt x="104" y="87"/>
                  </a:lnTo>
                  <a:lnTo>
                    <a:pt x="104" y="114"/>
                  </a:lnTo>
                  <a:lnTo>
                    <a:pt x="89" y="114"/>
                  </a:lnTo>
                  <a:lnTo>
                    <a:pt x="112" y="226"/>
                  </a:lnTo>
                  <a:lnTo>
                    <a:pt x="2" y="230"/>
                  </a:lnTo>
                  <a:close/>
                </a:path>
              </a:pathLst>
            </a:custGeom>
            <a:solidFill>
              <a:srgbClr val="000000"/>
            </a:solidFill>
            <a:ln w="9525">
              <a:noFill/>
            </a:ln>
          </p:spPr>
          <p:txBody>
            <a:bodyPr/>
            <a:p>
              <a:endParaRPr lang="zh-CN" altLang="en-US"/>
            </a:p>
          </p:txBody>
        </p:sp>
        <p:sp>
          <p:nvSpPr>
            <p:cNvPr id="53288" name="Freeform 1149"/>
            <p:cNvSpPr/>
            <p:nvPr/>
          </p:nvSpPr>
          <p:spPr>
            <a:xfrm>
              <a:off x="8192302" y="4447376"/>
              <a:ext cx="836613" cy="12096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Lst>
              <a:pathLst>
                <a:path w="1053" h="1525">
                  <a:moveTo>
                    <a:pt x="244" y="494"/>
                  </a:moveTo>
                  <a:lnTo>
                    <a:pt x="318" y="492"/>
                  </a:lnTo>
                  <a:lnTo>
                    <a:pt x="276" y="509"/>
                  </a:lnTo>
                  <a:lnTo>
                    <a:pt x="274" y="1011"/>
                  </a:lnTo>
                  <a:lnTo>
                    <a:pt x="270" y="1013"/>
                  </a:lnTo>
                  <a:lnTo>
                    <a:pt x="263" y="1017"/>
                  </a:lnTo>
                  <a:lnTo>
                    <a:pt x="255" y="1021"/>
                  </a:lnTo>
                  <a:lnTo>
                    <a:pt x="249" y="1025"/>
                  </a:lnTo>
                  <a:lnTo>
                    <a:pt x="242" y="1030"/>
                  </a:lnTo>
                  <a:lnTo>
                    <a:pt x="234" y="1038"/>
                  </a:lnTo>
                  <a:lnTo>
                    <a:pt x="223" y="1045"/>
                  </a:lnTo>
                  <a:lnTo>
                    <a:pt x="213" y="1053"/>
                  </a:lnTo>
                  <a:lnTo>
                    <a:pt x="208" y="1057"/>
                  </a:lnTo>
                  <a:lnTo>
                    <a:pt x="204" y="1063"/>
                  </a:lnTo>
                  <a:lnTo>
                    <a:pt x="198" y="1066"/>
                  </a:lnTo>
                  <a:lnTo>
                    <a:pt x="192" y="1072"/>
                  </a:lnTo>
                  <a:lnTo>
                    <a:pt x="187" y="1078"/>
                  </a:lnTo>
                  <a:lnTo>
                    <a:pt x="181" y="1083"/>
                  </a:lnTo>
                  <a:lnTo>
                    <a:pt x="175" y="1089"/>
                  </a:lnTo>
                  <a:lnTo>
                    <a:pt x="170" y="1097"/>
                  </a:lnTo>
                  <a:lnTo>
                    <a:pt x="164" y="1103"/>
                  </a:lnTo>
                  <a:lnTo>
                    <a:pt x="158" y="1110"/>
                  </a:lnTo>
                  <a:lnTo>
                    <a:pt x="152" y="1118"/>
                  </a:lnTo>
                  <a:lnTo>
                    <a:pt x="149" y="1125"/>
                  </a:lnTo>
                  <a:lnTo>
                    <a:pt x="143" y="1133"/>
                  </a:lnTo>
                  <a:lnTo>
                    <a:pt x="137" y="1141"/>
                  </a:lnTo>
                  <a:lnTo>
                    <a:pt x="132" y="1148"/>
                  </a:lnTo>
                  <a:lnTo>
                    <a:pt x="126" y="1158"/>
                  </a:lnTo>
                  <a:lnTo>
                    <a:pt x="120" y="1165"/>
                  </a:lnTo>
                  <a:lnTo>
                    <a:pt x="114" y="1175"/>
                  </a:lnTo>
                  <a:lnTo>
                    <a:pt x="109" y="1184"/>
                  </a:lnTo>
                  <a:lnTo>
                    <a:pt x="103" y="1194"/>
                  </a:lnTo>
                  <a:lnTo>
                    <a:pt x="97" y="1203"/>
                  </a:lnTo>
                  <a:lnTo>
                    <a:pt x="92" y="1215"/>
                  </a:lnTo>
                  <a:lnTo>
                    <a:pt x="88" y="1224"/>
                  </a:lnTo>
                  <a:lnTo>
                    <a:pt x="82" y="1236"/>
                  </a:lnTo>
                  <a:lnTo>
                    <a:pt x="76" y="1247"/>
                  </a:lnTo>
                  <a:lnTo>
                    <a:pt x="73" y="1258"/>
                  </a:lnTo>
                  <a:lnTo>
                    <a:pt x="69" y="1270"/>
                  </a:lnTo>
                  <a:lnTo>
                    <a:pt x="65" y="1283"/>
                  </a:lnTo>
                  <a:lnTo>
                    <a:pt x="61" y="1295"/>
                  </a:lnTo>
                  <a:lnTo>
                    <a:pt x="57" y="1308"/>
                  </a:lnTo>
                  <a:lnTo>
                    <a:pt x="54" y="1321"/>
                  </a:lnTo>
                  <a:lnTo>
                    <a:pt x="52" y="1334"/>
                  </a:lnTo>
                  <a:lnTo>
                    <a:pt x="48" y="1350"/>
                  </a:lnTo>
                  <a:lnTo>
                    <a:pt x="44" y="1363"/>
                  </a:lnTo>
                  <a:lnTo>
                    <a:pt x="42" y="1378"/>
                  </a:lnTo>
                  <a:lnTo>
                    <a:pt x="40" y="1393"/>
                  </a:lnTo>
                  <a:lnTo>
                    <a:pt x="38" y="1407"/>
                  </a:lnTo>
                  <a:lnTo>
                    <a:pt x="36" y="1424"/>
                  </a:lnTo>
                  <a:lnTo>
                    <a:pt x="35" y="1439"/>
                  </a:lnTo>
                  <a:lnTo>
                    <a:pt x="35" y="1456"/>
                  </a:lnTo>
                  <a:lnTo>
                    <a:pt x="35" y="1471"/>
                  </a:lnTo>
                  <a:lnTo>
                    <a:pt x="35" y="1488"/>
                  </a:lnTo>
                  <a:lnTo>
                    <a:pt x="35" y="1506"/>
                  </a:lnTo>
                  <a:lnTo>
                    <a:pt x="36" y="1525"/>
                  </a:lnTo>
                  <a:lnTo>
                    <a:pt x="380" y="1116"/>
                  </a:lnTo>
                  <a:lnTo>
                    <a:pt x="384" y="1106"/>
                  </a:lnTo>
                  <a:lnTo>
                    <a:pt x="390" y="1097"/>
                  </a:lnTo>
                  <a:lnTo>
                    <a:pt x="394" y="1087"/>
                  </a:lnTo>
                  <a:lnTo>
                    <a:pt x="399" y="1078"/>
                  </a:lnTo>
                  <a:lnTo>
                    <a:pt x="403" y="1068"/>
                  </a:lnTo>
                  <a:lnTo>
                    <a:pt x="407" y="1059"/>
                  </a:lnTo>
                  <a:lnTo>
                    <a:pt x="411" y="1049"/>
                  </a:lnTo>
                  <a:lnTo>
                    <a:pt x="417" y="1040"/>
                  </a:lnTo>
                  <a:lnTo>
                    <a:pt x="418" y="1030"/>
                  </a:lnTo>
                  <a:lnTo>
                    <a:pt x="422" y="1021"/>
                  </a:lnTo>
                  <a:lnTo>
                    <a:pt x="426" y="1011"/>
                  </a:lnTo>
                  <a:lnTo>
                    <a:pt x="430" y="1004"/>
                  </a:lnTo>
                  <a:lnTo>
                    <a:pt x="434" y="994"/>
                  </a:lnTo>
                  <a:lnTo>
                    <a:pt x="437" y="985"/>
                  </a:lnTo>
                  <a:lnTo>
                    <a:pt x="441" y="975"/>
                  </a:lnTo>
                  <a:lnTo>
                    <a:pt x="445" y="966"/>
                  </a:lnTo>
                  <a:lnTo>
                    <a:pt x="447" y="956"/>
                  </a:lnTo>
                  <a:lnTo>
                    <a:pt x="449" y="947"/>
                  </a:lnTo>
                  <a:lnTo>
                    <a:pt x="453" y="937"/>
                  </a:lnTo>
                  <a:lnTo>
                    <a:pt x="455" y="929"/>
                  </a:lnTo>
                  <a:lnTo>
                    <a:pt x="457" y="920"/>
                  </a:lnTo>
                  <a:lnTo>
                    <a:pt x="460" y="910"/>
                  </a:lnTo>
                  <a:lnTo>
                    <a:pt x="462" y="903"/>
                  </a:lnTo>
                  <a:lnTo>
                    <a:pt x="466" y="893"/>
                  </a:lnTo>
                  <a:lnTo>
                    <a:pt x="466" y="886"/>
                  </a:lnTo>
                  <a:lnTo>
                    <a:pt x="470" y="876"/>
                  </a:lnTo>
                  <a:lnTo>
                    <a:pt x="470" y="869"/>
                  </a:lnTo>
                  <a:lnTo>
                    <a:pt x="474" y="859"/>
                  </a:lnTo>
                  <a:lnTo>
                    <a:pt x="474" y="852"/>
                  </a:lnTo>
                  <a:lnTo>
                    <a:pt x="477" y="844"/>
                  </a:lnTo>
                  <a:lnTo>
                    <a:pt x="477" y="836"/>
                  </a:lnTo>
                  <a:lnTo>
                    <a:pt x="481" y="829"/>
                  </a:lnTo>
                  <a:lnTo>
                    <a:pt x="481" y="821"/>
                  </a:lnTo>
                  <a:lnTo>
                    <a:pt x="483" y="814"/>
                  </a:lnTo>
                  <a:lnTo>
                    <a:pt x="483" y="806"/>
                  </a:lnTo>
                  <a:lnTo>
                    <a:pt x="485" y="798"/>
                  </a:lnTo>
                  <a:lnTo>
                    <a:pt x="485" y="791"/>
                  </a:lnTo>
                  <a:lnTo>
                    <a:pt x="487" y="785"/>
                  </a:lnTo>
                  <a:lnTo>
                    <a:pt x="487" y="777"/>
                  </a:lnTo>
                  <a:lnTo>
                    <a:pt x="489" y="772"/>
                  </a:lnTo>
                  <a:lnTo>
                    <a:pt x="489" y="766"/>
                  </a:lnTo>
                  <a:lnTo>
                    <a:pt x="491" y="760"/>
                  </a:lnTo>
                  <a:lnTo>
                    <a:pt x="491" y="755"/>
                  </a:lnTo>
                  <a:lnTo>
                    <a:pt x="493" y="749"/>
                  </a:lnTo>
                  <a:lnTo>
                    <a:pt x="495" y="737"/>
                  </a:lnTo>
                  <a:lnTo>
                    <a:pt x="496" y="730"/>
                  </a:lnTo>
                  <a:lnTo>
                    <a:pt x="496" y="720"/>
                  </a:lnTo>
                  <a:lnTo>
                    <a:pt x="498" y="713"/>
                  </a:lnTo>
                  <a:lnTo>
                    <a:pt x="498" y="705"/>
                  </a:lnTo>
                  <a:lnTo>
                    <a:pt x="500" y="701"/>
                  </a:lnTo>
                  <a:lnTo>
                    <a:pt x="500" y="694"/>
                  </a:lnTo>
                  <a:lnTo>
                    <a:pt x="500" y="692"/>
                  </a:lnTo>
                  <a:lnTo>
                    <a:pt x="762" y="798"/>
                  </a:lnTo>
                  <a:lnTo>
                    <a:pt x="761" y="806"/>
                  </a:lnTo>
                  <a:lnTo>
                    <a:pt x="759" y="815"/>
                  </a:lnTo>
                  <a:lnTo>
                    <a:pt x="759" y="825"/>
                  </a:lnTo>
                  <a:lnTo>
                    <a:pt x="759" y="834"/>
                  </a:lnTo>
                  <a:lnTo>
                    <a:pt x="759" y="844"/>
                  </a:lnTo>
                  <a:lnTo>
                    <a:pt x="761" y="853"/>
                  </a:lnTo>
                  <a:lnTo>
                    <a:pt x="761" y="863"/>
                  </a:lnTo>
                  <a:lnTo>
                    <a:pt x="762" y="872"/>
                  </a:lnTo>
                  <a:lnTo>
                    <a:pt x="764" y="882"/>
                  </a:lnTo>
                  <a:lnTo>
                    <a:pt x="766" y="891"/>
                  </a:lnTo>
                  <a:lnTo>
                    <a:pt x="770" y="899"/>
                  </a:lnTo>
                  <a:lnTo>
                    <a:pt x="772" y="909"/>
                  </a:lnTo>
                  <a:lnTo>
                    <a:pt x="776" y="918"/>
                  </a:lnTo>
                  <a:lnTo>
                    <a:pt x="780" y="928"/>
                  </a:lnTo>
                  <a:lnTo>
                    <a:pt x="783" y="935"/>
                  </a:lnTo>
                  <a:lnTo>
                    <a:pt x="787" y="945"/>
                  </a:lnTo>
                  <a:lnTo>
                    <a:pt x="791" y="952"/>
                  </a:lnTo>
                  <a:lnTo>
                    <a:pt x="795" y="962"/>
                  </a:lnTo>
                  <a:lnTo>
                    <a:pt x="800" y="969"/>
                  </a:lnTo>
                  <a:lnTo>
                    <a:pt x="806" y="979"/>
                  </a:lnTo>
                  <a:lnTo>
                    <a:pt x="810" y="987"/>
                  </a:lnTo>
                  <a:lnTo>
                    <a:pt x="816" y="994"/>
                  </a:lnTo>
                  <a:lnTo>
                    <a:pt x="821" y="1004"/>
                  </a:lnTo>
                  <a:lnTo>
                    <a:pt x="827" y="1011"/>
                  </a:lnTo>
                  <a:lnTo>
                    <a:pt x="833" y="1019"/>
                  </a:lnTo>
                  <a:lnTo>
                    <a:pt x="839" y="1026"/>
                  </a:lnTo>
                  <a:lnTo>
                    <a:pt x="844" y="1032"/>
                  </a:lnTo>
                  <a:lnTo>
                    <a:pt x="852" y="1042"/>
                  </a:lnTo>
                  <a:lnTo>
                    <a:pt x="858" y="1047"/>
                  </a:lnTo>
                  <a:lnTo>
                    <a:pt x="865" y="1057"/>
                  </a:lnTo>
                  <a:lnTo>
                    <a:pt x="871" y="1064"/>
                  </a:lnTo>
                  <a:lnTo>
                    <a:pt x="878" y="1072"/>
                  </a:lnTo>
                  <a:lnTo>
                    <a:pt x="884" y="1076"/>
                  </a:lnTo>
                  <a:lnTo>
                    <a:pt x="892" y="1083"/>
                  </a:lnTo>
                  <a:lnTo>
                    <a:pt x="897" y="1089"/>
                  </a:lnTo>
                  <a:lnTo>
                    <a:pt x="905" y="1097"/>
                  </a:lnTo>
                  <a:lnTo>
                    <a:pt x="911" y="1103"/>
                  </a:lnTo>
                  <a:lnTo>
                    <a:pt x="918" y="1108"/>
                  </a:lnTo>
                  <a:lnTo>
                    <a:pt x="924" y="1114"/>
                  </a:lnTo>
                  <a:lnTo>
                    <a:pt x="932" y="1122"/>
                  </a:lnTo>
                  <a:lnTo>
                    <a:pt x="937" y="1125"/>
                  </a:lnTo>
                  <a:lnTo>
                    <a:pt x="945" y="1131"/>
                  </a:lnTo>
                  <a:lnTo>
                    <a:pt x="951" y="1137"/>
                  </a:lnTo>
                  <a:lnTo>
                    <a:pt x="958" y="1142"/>
                  </a:lnTo>
                  <a:lnTo>
                    <a:pt x="964" y="1146"/>
                  </a:lnTo>
                  <a:lnTo>
                    <a:pt x="970" y="1152"/>
                  </a:lnTo>
                  <a:lnTo>
                    <a:pt x="977" y="1156"/>
                  </a:lnTo>
                  <a:lnTo>
                    <a:pt x="985" y="1161"/>
                  </a:lnTo>
                  <a:lnTo>
                    <a:pt x="989" y="1165"/>
                  </a:lnTo>
                  <a:lnTo>
                    <a:pt x="994" y="1169"/>
                  </a:lnTo>
                  <a:lnTo>
                    <a:pt x="1000" y="1171"/>
                  </a:lnTo>
                  <a:lnTo>
                    <a:pt x="1006" y="1175"/>
                  </a:lnTo>
                  <a:lnTo>
                    <a:pt x="1015" y="1180"/>
                  </a:lnTo>
                  <a:lnTo>
                    <a:pt x="1025" y="1188"/>
                  </a:lnTo>
                  <a:lnTo>
                    <a:pt x="1032" y="1192"/>
                  </a:lnTo>
                  <a:lnTo>
                    <a:pt x="1042" y="1196"/>
                  </a:lnTo>
                  <a:lnTo>
                    <a:pt x="1048" y="1198"/>
                  </a:lnTo>
                  <a:lnTo>
                    <a:pt x="1053" y="1199"/>
                  </a:lnTo>
                  <a:lnTo>
                    <a:pt x="890" y="734"/>
                  </a:lnTo>
                  <a:lnTo>
                    <a:pt x="884" y="722"/>
                  </a:lnTo>
                  <a:lnTo>
                    <a:pt x="878" y="713"/>
                  </a:lnTo>
                  <a:lnTo>
                    <a:pt x="873" y="701"/>
                  </a:lnTo>
                  <a:lnTo>
                    <a:pt x="867" y="692"/>
                  </a:lnTo>
                  <a:lnTo>
                    <a:pt x="861" y="682"/>
                  </a:lnTo>
                  <a:lnTo>
                    <a:pt x="854" y="675"/>
                  </a:lnTo>
                  <a:lnTo>
                    <a:pt x="848" y="665"/>
                  </a:lnTo>
                  <a:lnTo>
                    <a:pt x="842" y="658"/>
                  </a:lnTo>
                  <a:lnTo>
                    <a:pt x="835" y="648"/>
                  </a:lnTo>
                  <a:lnTo>
                    <a:pt x="827" y="641"/>
                  </a:lnTo>
                  <a:lnTo>
                    <a:pt x="820" y="631"/>
                  </a:lnTo>
                  <a:lnTo>
                    <a:pt x="814" y="625"/>
                  </a:lnTo>
                  <a:lnTo>
                    <a:pt x="804" y="616"/>
                  </a:lnTo>
                  <a:lnTo>
                    <a:pt x="799" y="610"/>
                  </a:lnTo>
                  <a:lnTo>
                    <a:pt x="789" y="602"/>
                  </a:lnTo>
                  <a:lnTo>
                    <a:pt x="783" y="597"/>
                  </a:lnTo>
                  <a:lnTo>
                    <a:pt x="774" y="589"/>
                  </a:lnTo>
                  <a:lnTo>
                    <a:pt x="766" y="582"/>
                  </a:lnTo>
                  <a:lnTo>
                    <a:pt x="757" y="576"/>
                  </a:lnTo>
                  <a:lnTo>
                    <a:pt x="749" y="570"/>
                  </a:lnTo>
                  <a:lnTo>
                    <a:pt x="742" y="564"/>
                  </a:lnTo>
                  <a:lnTo>
                    <a:pt x="734" y="559"/>
                  </a:lnTo>
                  <a:lnTo>
                    <a:pt x="724" y="553"/>
                  </a:lnTo>
                  <a:lnTo>
                    <a:pt x="717" y="547"/>
                  </a:lnTo>
                  <a:lnTo>
                    <a:pt x="709" y="542"/>
                  </a:lnTo>
                  <a:lnTo>
                    <a:pt x="700" y="538"/>
                  </a:lnTo>
                  <a:lnTo>
                    <a:pt x="692" y="532"/>
                  </a:lnTo>
                  <a:lnTo>
                    <a:pt x="685" y="528"/>
                  </a:lnTo>
                  <a:lnTo>
                    <a:pt x="675" y="523"/>
                  </a:lnTo>
                  <a:lnTo>
                    <a:pt x="667" y="519"/>
                  </a:lnTo>
                  <a:lnTo>
                    <a:pt x="660" y="515"/>
                  </a:lnTo>
                  <a:lnTo>
                    <a:pt x="652" y="513"/>
                  </a:lnTo>
                  <a:lnTo>
                    <a:pt x="645" y="507"/>
                  </a:lnTo>
                  <a:lnTo>
                    <a:pt x="635" y="504"/>
                  </a:lnTo>
                  <a:lnTo>
                    <a:pt x="629" y="502"/>
                  </a:lnTo>
                  <a:lnTo>
                    <a:pt x="622" y="498"/>
                  </a:lnTo>
                  <a:lnTo>
                    <a:pt x="614" y="494"/>
                  </a:lnTo>
                  <a:lnTo>
                    <a:pt x="607" y="492"/>
                  </a:lnTo>
                  <a:lnTo>
                    <a:pt x="599" y="488"/>
                  </a:lnTo>
                  <a:lnTo>
                    <a:pt x="593" y="487"/>
                  </a:lnTo>
                  <a:lnTo>
                    <a:pt x="586" y="485"/>
                  </a:lnTo>
                  <a:lnTo>
                    <a:pt x="578" y="481"/>
                  </a:lnTo>
                  <a:lnTo>
                    <a:pt x="572" y="479"/>
                  </a:lnTo>
                  <a:lnTo>
                    <a:pt x="567" y="477"/>
                  </a:lnTo>
                  <a:lnTo>
                    <a:pt x="559" y="475"/>
                  </a:lnTo>
                  <a:lnTo>
                    <a:pt x="553" y="473"/>
                  </a:lnTo>
                  <a:lnTo>
                    <a:pt x="548" y="471"/>
                  </a:lnTo>
                  <a:lnTo>
                    <a:pt x="544" y="469"/>
                  </a:lnTo>
                  <a:lnTo>
                    <a:pt x="538" y="469"/>
                  </a:lnTo>
                  <a:lnTo>
                    <a:pt x="533" y="468"/>
                  </a:lnTo>
                  <a:lnTo>
                    <a:pt x="527" y="466"/>
                  </a:lnTo>
                  <a:lnTo>
                    <a:pt x="523" y="464"/>
                  </a:lnTo>
                  <a:lnTo>
                    <a:pt x="515" y="462"/>
                  </a:lnTo>
                  <a:lnTo>
                    <a:pt x="510" y="462"/>
                  </a:lnTo>
                  <a:lnTo>
                    <a:pt x="504" y="460"/>
                  </a:lnTo>
                  <a:lnTo>
                    <a:pt x="500" y="460"/>
                  </a:lnTo>
                  <a:lnTo>
                    <a:pt x="498" y="460"/>
                  </a:lnTo>
                  <a:lnTo>
                    <a:pt x="508" y="205"/>
                  </a:lnTo>
                  <a:lnTo>
                    <a:pt x="508" y="211"/>
                  </a:lnTo>
                  <a:lnTo>
                    <a:pt x="510" y="215"/>
                  </a:lnTo>
                  <a:lnTo>
                    <a:pt x="512" y="218"/>
                  </a:lnTo>
                  <a:lnTo>
                    <a:pt x="512" y="224"/>
                  </a:lnTo>
                  <a:lnTo>
                    <a:pt x="515" y="230"/>
                  </a:lnTo>
                  <a:lnTo>
                    <a:pt x="517" y="236"/>
                  </a:lnTo>
                  <a:lnTo>
                    <a:pt x="519" y="243"/>
                  </a:lnTo>
                  <a:lnTo>
                    <a:pt x="523" y="249"/>
                  </a:lnTo>
                  <a:lnTo>
                    <a:pt x="527" y="258"/>
                  </a:lnTo>
                  <a:lnTo>
                    <a:pt x="529" y="266"/>
                  </a:lnTo>
                  <a:lnTo>
                    <a:pt x="534" y="274"/>
                  </a:lnTo>
                  <a:lnTo>
                    <a:pt x="538" y="283"/>
                  </a:lnTo>
                  <a:lnTo>
                    <a:pt x="544" y="293"/>
                  </a:lnTo>
                  <a:lnTo>
                    <a:pt x="548" y="302"/>
                  </a:lnTo>
                  <a:lnTo>
                    <a:pt x="553" y="310"/>
                  </a:lnTo>
                  <a:lnTo>
                    <a:pt x="559" y="319"/>
                  </a:lnTo>
                  <a:lnTo>
                    <a:pt x="567" y="329"/>
                  </a:lnTo>
                  <a:lnTo>
                    <a:pt x="572" y="338"/>
                  </a:lnTo>
                  <a:lnTo>
                    <a:pt x="580" y="348"/>
                  </a:lnTo>
                  <a:lnTo>
                    <a:pt x="588" y="357"/>
                  </a:lnTo>
                  <a:lnTo>
                    <a:pt x="597" y="367"/>
                  </a:lnTo>
                  <a:lnTo>
                    <a:pt x="605" y="376"/>
                  </a:lnTo>
                  <a:lnTo>
                    <a:pt x="614" y="384"/>
                  </a:lnTo>
                  <a:lnTo>
                    <a:pt x="618" y="388"/>
                  </a:lnTo>
                  <a:lnTo>
                    <a:pt x="622" y="393"/>
                  </a:lnTo>
                  <a:lnTo>
                    <a:pt x="628" y="397"/>
                  </a:lnTo>
                  <a:lnTo>
                    <a:pt x="633" y="401"/>
                  </a:lnTo>
                  <a:lnTo>
                    <a:pt x="639" y="405"/>
                  </a:lnTo>
                  <a:lnTo>
                    <a:pt x="643" y="409"/>
                  </a:lnTo>
                  <a:lnTo>
                    <a:pt x="648" y="412"/>
                  </a:lnTo>
                  <a:lnTo>
                    <a:pt x="654" y="416"/>
                  </a:lnTo>
                  <a:lnTo>
                    <a:pt x="660" y="418"/>
                  </a:lnTo>
                  <a:lnTo>
                    <a:pt x="666" y="422"/>
                  </a:lnTo>
                  <a:lnTo>
                    <a:pt x="671" y="426"/>
                  </a:lnTo>
                  <a:lnTo>
                    <a:pt x="679" y="429"/>
                  </a:lnTo>
                  <a:lnTo>
                    <a:pt x="685" y="431"/>
                  </a:lnTo>
                  <a:lnTo>
                    <a:pt x="690" y="435"/>
                  </a:lnTo>
                  <a:lnTo>
                    <a:pt x="696" y="437"/>
                  </a:lnTo>
                  <a:lnTo>
                    <a:pt x="704" y="441"/>
                  </a:lnTo>
                  <a:lnTo>
                    <a:pt x="709" y="443"/>
                  </a:lnTo>
                  <a:lnTo>
                    <a:pt x="715" y="445"/>
                  </a:lnTo>
                  <a:lnTo>
                    <a:pt x="721" y="448"/>
                  </a:lnTo>
                  <a:lnTo>
                    <a:pt x="728" y="450"/>
                  </a:lnTo>
                  <a:lnTo>
                    <a:pt x="734" y="452"/>
                  </a:lnTo>
                  <a:lnTo>
                    <a:pt x="740" y="454"/>
                  </a:lnTo>
                  <a:lnTo>
                    <a:pt x="745" y="454"/>
                  </a:lnTo>
                  <a:lnTo>
                    <a:pt x="751" y="458"/>
                  </a:lnTo>
                  <a:lnTo>
                    <a:pt x="757" y="460"/>
                  </a:lnTo>
                  <a:lnTo>
                    <a:pt x="762" y="462"/>
                  </a:lnTo>
                  <a:lnTo>
                    <a:pt x="768" y="462"/>
                  </a:lnTo>
                  <a:lnTo>
                    <a:pt x="776" y="466"/>
                  </a:lnTo>
                  <a:lnTo>
                    <a:pt x="780" y="468"/>
                  </a:lnTo>
                  <a:lnTo>
                    <a:pt x="785" y="469"/>
                  </a:lnTo>
                  <a:lnTo>
                    <a:pt x="791" y="469"/>
                  </a:lnTo>
                  <a:lnTo>
                    <a:pt x="797" y="471"/>
                  </a:lnTo>
                  <a:lnTo>
                    <a:pt x="802" y="471"/>
                  </a:lnTo>
                  <a:lnTo>
                    <a:pt x="808" y="475"/>
                  </a:lnTo>
                  <a:lnTo>
                    <a:pt x="814" y="475"/>
                  </a:lnTo>
                  <a:lnTo>
                    <a:pt x="820" y="477"/>
                  </a:lnTo>
                  <a:lnTo>
                    <a:pt x="825" y="477"/>
                  </a:lnTo>
                  <a:lnTo>
                    <a:pt x="831" y="479"/>
                  </a:lnTo>
                  <a:lnTo>
                    <a:pt x="835" y="479"/>
                  </a:lnTo>
                  <a:lnTo>
                    <a:pt x="840" y="481"/>
                  </a:lnTo>
                  <a:lnTo>
                    <a:pt x="850" y="483"/>
                  </a:lnTo>
                  <a:lnTo>
                    <a:pt x="861" y="485"/>
                  </a:lnTo>
                  <a:lnTo>
                    <a:pt x="869" y="485"/>
                  </a:lnTo>
                  <a:lnTo>
                    <a:pt x="878" y="487"/>
                  </a:lnTo>
                  <a:lnTo>
                    <a:pt x="886" y="487"/>
                  </a:lnTo>
                  <a:lnTo>
                    <a:pt x="894" y="488"/>
                  </a:lnTo>
                  <a:lnTo>
                    <a:pt x="901" y="488"/>
                  </a:lnTo>
                  <a:lnTo>
                    <a:pt x="907" y="488"/>
                  </a:lnTo>
                  <a:lnTo>
                    <a:pt x="915" y="490"/>
                  </a:lnTo>
                  <a:lnTo>
                    <a:pt x="920" y="490"/>
                  </a:lnTo>
                  <a:lnTo>
                    <a:pt x="930" y="490"/>
                  </a:lnTo>
                  <a:lnTo>
                    <a:pt x="937" y="490"/>
                  </a:lnTo>
                  <a:lnTo>
                    <a:pt x="941" y="490"/>
                  </a:lnTo>
                  <a:lnTo>
                    <a:pt x="943" y="492"/>
                  </a:lnTo>
                  <a:lnTo>
                    <a:pt x="707" y="319"/>
                  </a:lnTo>
                  <a:lnTo>
                    <a:pt x="705" y="317"/>
                  </a:lnTo>
                  <a:lnTo>
                    <a:pt x="704" y="310"/>
                  </a:lnTo>
                  <a:lnTo>
                    <a:pt x="702" y="304"/>
                  </a:lnTo>
                  <a:lnTo>
                    <a:pt x="700" y="300"/>
                  </a:lnTo>
                  <a:lnTo>
                    <a:pt x="698" y="293"/>
                  </a:lnTo>
                  <a:lnTo>
                    <a:pt x="696" y="287"/>
                  </a:lnTo>
                  <a:lnTo>
                    <a:pt x="692" y="277"/>
                  </a:lnTo>
                  <a:lnTo>
                    <a:pt x="688" y="270"/>
                  </a:lnTo>
                  <a:lnTo>
                    <a:pt x="685" y="260"/>
                  </a:lnTo>
                  <a:lnTo>
                    <a:pt x="681" y="251"/>
                  </a:lnTo>
                  <a:lnTo>
                    <a:pt x="677" y="241"/>
                  </a:lnTo>
                  <a:lnTo>
                    <a:pt x="671" y="232"/>
                  </a:lnTo>
                  <a:lnTo>
                    <a:pt x="669" y="226"/>
                  </a:lnTo>
                  <a:lnTo>
                    <a:pt x="667" y="220"/>
                  </a:lnTo>
                  <a:lnTo>
                    <a:pt x="664" y="215"/>
                  </a:lnTo>
                  <a:lnTo>
                    <a:pt x="662" y="211"/>
                  </a:lnTo>
                  <a:lnTo>
                    <a:pt x="658" y="205"/>
                  </a:lnTo>
                  <a:lnTo>
                    <a:pt x="656" y="199"/>
                  </a:lnTo>
                  <a:lnTo>
                    <a:pt x="652" y="194"/>
                  </a:lnTo>
                  <a:lnTo>
                    <a:pt x="650" y="188"/>
                  </a:lnTo>
                  <a:lnTo>
                    <a:pt x="645" y="182"/>
                  </a:lnTo>
                  <a:lnTo>
                    <a:pt x="643" y="177"/>
                  </a:lnTo>
                  <a:lnTo>
                    <a:pt x="639" y="171"/>
                  </a:lnTo>
                  <a:lnTo>
                    <a:pt x="635" y="165"/>
                  </a:lnTo>
                  <a:lnTo>
                    <a:pt x="631" y="160"/>
                  </a:lnTo>
                  <a:lnTo>
                    <a:pt x="628" y="154"/>
                  </a:lnTo>
                  <a:lnTo>
                    <a:pt x="624" y="148"/>
                  </a:lnTo>
                  <a:lnTo>
                    <a:pt x="620" y="142"/>
                  </a:lnTo>
                  <a:lnTo>
                    <a:pt x="616" y="137"/>
                  </a:lnTo>
                  <a:lnTo>
                    <a:pt x="612" y="131"/>
                  </a:lnTo>
                  <a:lnTo>
                    <a:pt x="609" y="125"/>
                  </a:lnTo>
                  <a:lnTo>
                    <a:pt x="605" y="120"/>
                  </a:lnTo>
                  <a:lnTo>
                    <a:pt x="599" y="114"/>
                  </a:lnTo>
                  <a:lnTo>
                    <a:pt x="595" y="108"/>
                  </a:lnTo>
                  <a:lnTo>
                    <a:pt x="590" y="102"/>
                  </a:lnTo>
                  <a:lnTo>
                    <a:pt x="586" y="99"/>
                  </a:lnTo>
                  <a:lnTo>
                    <a:pt x="574" y="87"/>
                  </a:lnTo>
                  <a:lnTo>
                    <a:pt x="565" y="80"/>
                  </a:lnTo>
                  <a:lnTo>
                    <a:pt x="559" y="74"/>
                  </a:lnTo>
                  <a:lnTo>
                    <a:pt x="553" y="70"/>
                  </a:lnTo>
                  <a:lnTo>
                    <a:pt x="548" y="64"/>
                  </a:lnTo>
                  <a:lnTo>
                    <a:pt x="544" y="63"/>
                  </a:lnTo>
                  <a:lnTo>
                    <a:pt x="538" y="57"/>
                  </a:lnTo>
                  <a:lnTo>
                    <a:pt x="533" y="53"/>
                  </a:lnTo>
                  <a:lnTo>
                    <a:pt x="527" y="51"/>
                  </a:lnTo>
                  <a:lnTo>
                    <a:pt x="521" y="47"/>
                  </a:lnTo>
                  <a:lnTo>
                    <a:pt x="510" y="42"/>
                  </a:lnTo>
                  <a:lnTo>
                    <a:pt x="502" y="38"/>
                  </a:lnTo>
                  <a:lnTo>
                    <a:pt x="491" y="32"/>
                  </a:lnTo>
                  <a:lnTo>
                    <a:pt x="483" y="28"/>
                  </a:lnTo>
                  <a:lnTo>
                    <a:pt x="472" y="25"/>
                  </a:lnTo>
                  <a:lnTo>
                    <a:pt x="464" y="21"/>
                  </a:lnTo>
                  <a:lnTo>
                    <a:pt x="453" y="19"/>
                  </a:lnTo>
                  <a:lnTo>
                    <a:pt x="445" y="15"/>
                  </a:lnTo>
                  <a:lnTo>
                    <a:pt x="434" y="13"/>
                  </a:lnTo>
                  <a:lnTo>
                    <a:pt x="424" y="9"/>
                  </a:lnTo>
                  <a:lnTo>
                    <a:pt x="415" y="7"/>
                  </a:lnTo>
                  <a:lnTo>
                    <a:pt x="405" y="6"/>
                  </a:lnTo>
                  <a:lnTo>
                    <a:pt x="396" y="4"/>
                  </a:lnTo>
                  <a:lnTo>
                    <a:pt x="386" y="2"/>
                  </a:lnTo>
                  <a:lnTo>
                    <a:pt x="375" y="2"/>
                  </a:lnTo>
                  <a:lnTo>
                    <a:pt x="367" y="2"/>
                  </a:lnTo>
                  <a:lnTo>
                    <a:pt x="356" y="0"/>
                  </a:lnTo>
                  <a:lnTo>
                    <a:pt x="346" y="0"/>
                  </a:lnTo>
                  <a:lnTo>
                    <a:pt x="337" y="0"/>
                  </a:lnTo>
                  <a:lnTo>
                    <a:pt x="327" y="0"/>
                  </a:lnTo>
                  <a:lnTo>
                    <a:pt x="318" y="0"/>
                  </a:lnTo>
                  <a:lnTo>
                    <a:pt x="308" y="0"/>
                  </a:lnTo>
                  <a:lnTo>
                    <a:pt x="299" y="2"/>
                  </a:lnTo>
                  <a:lnTo>
                    <a:pt x="291" y="4"/>
                  </a:lnTo>
                  <a:lnTo>
                    <a:pt x="282" y="4"/>
                  </a:lnTo>
                  <a:lnTo>
                    <a:pt x="272" y="6"/>
                  </a:lnTo>
                  <a:lnTo>
                    <a:pt x="263" y="7"/>
                  </a:lnTo>
                  <a:lnTo>
                    <a:pt x="255" y="11"/>
                  </a:lnTo>
                  <a:lnTo>
                    <a:pt x="246" y="13"/>
                  </a:lnTo>
                  <a:lnTo>
                    <a:pt x="238" y="15"/>
                  </a:lnTo>
                  <a:lnTo>
                    <a:pt x="228" y="19"/>
                  </a:lnTo>
                  <a:lnTo>
                    <a:pt x="221" y="23"/>
                  </a:lnTo>
                  <a:lnTo>
                    <a:pt x="211" y="25"/>
                  </a:lnTo>
                  <a:lnTo>
                    <a:pt x="202" y="28"/>
                  </a:lnTo>
                  <a:lnTo>
                    <a:pt x="194" y="32"/>
                  </a:lnTo>
                  <a:lnTo>
                    <a:pt x="185" y="36"/>
                  </a:lnTo>
                  <a:lnTo>
                    <a:pt x="177" y="40"/>
                  </a:lnTo>
                  <a:lnTo>
                    <a:pt x="170" y="44"/>
                  </a:lnTo>
                  <a:lnTo>
                    <a:pt x="162" y="49"/>
                  </a:lnTo>
                  <a:lnTo>
                    <a:pt x="154" y="55"/>
                  </a:lnTo>
                  <a:lnTo>
                    <a:pt x="145" y="59"/>
                  </a:lnTo>
                  <a:lnTo>
                    <a:pt x="137" y="64"/>
                  </a:lnTo>
                  <a:lnTo>
                    <a:pt x="130" y="70"/>
                  </a:lnTo>
                  <a:lnTo>
                    <a:pt x="124" y="76"/>
                  </a:lnTo>
                  <a:lnTo>
                    <a:pt x="116" y="82"/>
                  </a:lnTo>
                  <a:lnTo>
                    <a:pt x="109" y="87"/>
                  </a:lnTo>
                  <a:lnTo>
                    <a:pt x="103" y="93"/>
                  </a:lnTo>
                  <a:lnTo>
                    <a:pt x="97" y="101"/>
                  </a:lnTo>
                  <a:lnTo>
                    <a:pt x="90" y="106"/>
                  </a:lnTo>
                  <a:lnTo>
                    <a:pt x="84" y="112"/>
                  </a:lnTo>
                  <a:lnTo>
                    <a:pt x="78" y="120"/>
                  </a:lnTo>
                  <a:lnTo>
                    <a:pt x="73" y="127"/>
                  </a:lnTo>
                  <a:lnTo>
                    <a:pt x="67" y="133"/>
                  </a:lnTo>
                  <a:lnTo>
                    <a:pt x="61" y="140"/>
                  </a:lnTo>
                  <a:lnTo>
                    <a:pt x="55" y="148"/>
                  </a:lnTo>
                  <a:lnTo>
                    <a:pt x="52" y="158"/>
                  </a:lnTo>
                  <a:lnTo>
                    <a:pt x="46" y="165"/>
                  </a:lnTo>
                  <a:lnTo>
                    <a:pt x="42" y="173"/>
                  </a:lnTo>
                  <a:lnTo>
                    <a:pt x="38" y="180"/>
                  </a:lnTo>
                  <a:lnTo>
                    <a:pt x="35" y="190"/>
                  </a:lnTo>
                  <a:lnTo>
                    <a:pt x="31" y="198"/>
                  </a:lnTo>
                  <a:lnTo>
                    <a:pt x="27" y="207"/>
                  </a:lnTo>
                  <a:lnTo>
                    <a:pt x="25" y="217"/>
                  </a:lnTo>
                  <a:lnTo>
                    <a:pt x="23" y="226"/>
                  </a:lnTo>
                  <a:lnTo>
                    <a:pt x="19" y="234"/>
                  </a:lnTo>
                  <a:lnTo>
                    <a:pt x="17" y="243"/>
                  </a:lnTo>
                  <a:lnTo>
                    <a:pt x="14" y="251"/>
                  </a:lnTo>
                  <a:lnTo>
                    <a:pt x="12" y="260"/>
                  </a:lnTo>
                  <a:lnTo>
                    <a:pt x="10" y="268"/>
                  </a:lnTo>
                  <a:lnTo>
                    <a:pt x="8" y="275"/>
                  </a:lnTo>
                  <a:lnTo>
                    <a:pt x="6" y="285"/>
                  </a:lnTo>
                  <a:lnTo>
                    <a:pt x="6" y="293"/>
                  </a:lnTo>
                  <a:lnTo>
                    <a:pt x="4" y="300"/>
                  </a:lnTo>
                  <a:lnTo>
                    <a:pt x="4" y="308"/>
                  </a:lnTo>
                  <a:lnTo>
                    <a:pt x="0" y="315"/>
                  </a:lnTo>
                  <a:lnTo>
                    <a:pt x="0" y="325"/>
                  </a:lnTo>
                  <a:lnTo>
                    <a:pt x="0" y="333"/>
                  </a:lnTo>
                  <a:lnTo>
                    <a:pt x="0" y="340"/>
                  </a:lnTo>
                  <a:lnTo>
                    <a:pt x="0" y="348"/>
                  </a:lnTo>
                  <a:lnTo>
                    <a:pt x="0" y="355"/>
                  </a:lnTo>
                  <a:lnTo>
                    <a:pt x="0" y="363"/>
                  </a:lnTo>
                  <a:lnTo>
                    <a:pt x="0" y="369"/>
                  </a:lnTo>
                  <a:lnTo>
                    <a:pt x="0" y="376"/>
                  </a:lnTo>
                  <a:lnTo>
                    <a:pt x="0" y="384"/>
                  </a:lnTo>
                  <a:lnTo>
                    <a:pt x="0" y="390"/>
                  </a:lnTo>
                  <a:lnTo>
                    <a:pt x="0" y="397"/>
                  </a:lnTo>
                  <a:lnTo>
                    <a:pt x="2" y="403"/>
                  </a:lnTo>
                  <a:lnTo>
                    <a:pt x="4" y="410"/>
                  </a:lnTo>
                  <a:lnTo>
                    <a:pt x="4" y="416"/>
                  </a:lnTo>
                  <a:lnTo>
                    <a:pt x="4" y="420"/>
                  </a:lnTo>
                  <a:lnTo>
                    <a:pt x="4" y="428"/>
                  </a:lnTo>
                  <a:lnTo>
                    <a:pt x="6" y="433"/>
                  </a:lnTo>
                  <a:lnTo>
                    <a:pt x="6" y="439"/>
                  </a:lnTo>
                  <a:lnTo>
                    <a:pt x="8" y="445"/>
                  </a:lnTo>
                  <a:lnTo>
                    <a:pt x="10" y="450"/>
                  </a:lnTo>
                  <a:lnTo>
                    <a:pt x="12" y="456"/>
                  </a:lnTo>
                  <a:lnTo>
                    <a:pt x="14" y="466"/>
                  </a:lnTo>
                  <a:lnTo>
                    <a:pt x="16" y="475"/>
                  </a:lnTo>
                  <a:lnTo>
                    <a:pt x="19" y="485"/>
                  </a:lnTo>
                  <a:lnTo>
                    <a:pt x="21" y="492"/>
                  </a:lnTo>
                  <a:lnTo>
                    <a:pt x="25" y="498"/>
                  </a:lnTo>
                  <a:lnTo>
                    <a:pt x="27" y="506"/>
                  </a:lnTo>
                  <a:lnTo>
                    <a:pt x="31" y="513"/>
                  </a:lnTo>
                  <a:lnTo>
                    <a:pt x="33" y="519"/>
                  </a:lnTo>
                  <a:lnTo>
                    <a:pt x="36" y="528"/>
                  </a:lnTo>
                  <a:lnTo>
                    <a:pt x="42" y="536"/>
                  </a:lnTo>
                  <a:lnTo>
                    <a:pt x="44" y="540"/>
                  </a:lnTo>
                  <a:lnTo>
                    <a:pt x="46" y="542"/>
                  </a:lnTo>
                  <a:lnTo>
                    <a:pt x="126" y="270"/>
                  </a:lnTo>
                  <a:lnTo>
                    <a:pt x="246" y="196"/>
                  </a:lnTo>
                  <a:lnTo>
                    <a:pt x="244" y="494"/>
                  </a:lnTo>
                  <a:close/>
                </a:path>
              </a:pathLst>
            </a:custGeom>
            <a:solidFill>
              <a:srgbClr val="000000"/>
            </a:solidFill>
            <a:ln w="9525">
              <a:noFill/>
            </a:ln>
          </p:spPr>
          <p:txBody>
            <a:bodyPr/>
            <a:p>
              <a:endParaRPr lang="zh-CN" altLang="en-US"/>
            </a:p>
          </p:txBody>
        </p:sp>
        <p:sp>
          <p:nvSpPr>
            <p:cNvPr id="53289" name="Freeform 1150"/>
            <p:cNvSpPr/>
            <p:nvPr/>
          </p:nvSpPr>
          <p:spPr>
            <a:xfrm>
              <a:off x="8211352" y="4833139"/>
              <a:ext cx="36513" cy="53975"/>
            </a:xfrm>
            <a:custGeom>
              <a:avLst/>
              <a:gdLst/>
              <a:ahLst/>
              <a:cxnLst>
                <a:cxn ang="0">
                  <a:pos x="2147483647" y="0"/>
                </a:cxn>
                <a:cxn ang="0">
                  <a:pos x="2147483647" y="2147483647"/>
                </a:cxn>
                <a:cxn ang="0">
                  <a:pos x="2147483647" y="2147483647"/>
                </a:cxn>
                <a:cxn ang="0">
                  <a:pos x="0" y="2147483647"/>
                </a:cxn>
                <a:cxn ang="0">
                  <a:pos x="2147483647" y="2147483647"/>
                </a:cxn>
                <a:cxn ang="0">
                  <a:pos x="0" y="2147483647"/>
                </a:cxn>
                <a:cxn ang="0">
                  <a:pos x="2147483647" y="0"/>
                </a:cxn>
                <a:cxn ang="0">
                  <a:pos x="2147483647" y="0"/>
                </a:cxn>
              </a:cxnLst>
              <a:pathLst>
                <a:path w="48" h="66">
                  <a:moveTo>
                    <a:pt x="36" y="0"/>
                  </a:moveTo>
                  <a:lnTo>
                    <a:pt x="48" y="38"/>
                  </a:lnTo>
                  <a:lnTo>
                    <a:pt x="40" y="66"/>
                  </a:lnTo>
                  <a:lnTo>
                    <a:pt x="0" y="43"/>
                  </a:lnTo>
                  <a:lnTo>
                    <a:pt x="15" y="41"/>
                  </a:lnTo>
                  <a:lnTo>
                    <a:pt x="0" y="19"/>
                  </a:lnTo>
                  <a:lnTo>
                    <a:pt x="36" y="0"/>
                  </a:lnTo>
                  <a:close/>
                </a:path>
              </a:pathLst>
            </a:custGeom>
            <a:solidFill>
              <a:srgbClr val="000000"/>
            </a:solidFill>
            <a:ln w="9525">
              <a:noFill/>
            </a:ln>
          </p:spPr>
          <p:txBody>
            <a:bodyPr/>
            <a:p>
              <a:endParaRPr lang="zh-CN" altLang="en-US"/>
            </a:p>
          </p:txBody>
        </p:sp>
        <p:sp>
          <p:nvSpPr>
            <p:cNvPr id="53290" name="Freeform 1151"/>
            <p:cNvSpPr/>
            <p:nvPr/>
          </p:nvSpPr>
          <p:spPr>
            <a:xfrm>
              <a:off x="8046252" y="4883939"/>
              <a:ext cx="342900" cy="296862"/>
            </a:xfrm>
            <a:custGeom>
              <a:avLst/>
              <a:gdLst/>
              <a:ahLst/>
              <a:cxnLst>
                <a:cxn ang="0">
                  <a:pos x="0" y="2147483647"/>
                </a:cxn>
                <a:cxn ang="0">
                  <a:pos x="2147483647" y="2147483647"/>
                </a:cxn>
                <a:cxn ang="0">
                  <a:pos x="2147483647" y="2147483647"/>
                </a:cxn>
                <a:cxn ang="0">
                  <a:pos x="2147483647" y="2147483647"/>
                </a:cxn>
                <a:cxn ang="0">
                  <a:pos x="2147483647" y="0"/>
                </a:cxn>
                <a:cxn ang="0">
                  <a:pos x="0" y="2147483647"/>
                </a:cxn>
                <a:cxn ang="0">
                  <a:pos x="0" y="2147483647"/>
                </a:cxn>
              </a:cxnLst>
              <a:pathLst>
                <a:path w="431" h="375">
                  <a:moveTo>
                    <a:pt x="0" y="333"/>
                  </a:moveTo>
                  <a:lnTo>
                    <a:pt x="340" y="375"/>
                  </a:lnTo>
                  <a:lnTo>
                    <a:pt x="416" y="342"/>
                  </a:lnTo>
                  <a:lnTo>
                    <a:pt x="431" y="19"/>
                  </a:lnTo>
                  <a:lnTo>
                    <a:pt x="17" y="0"/>
                  </a:lnTo>
                  <a:lnTo>
                    <a:pt x="0" y="333"/>
                  </a:lnTo>
                  <a:close/>
                </a:path>
              </a:pathLst>
            </a:custGeom>
            <a:solidFill>
              <a:srgbClr val="000000"/>
            </a:solidFill>
            <a:ln w="9525">
              <a:noFill/>
            </a:ln>
          </p:spPr>
          <p:txBody>
            <a:bodyPr/>
            <a:p>
              <a:endParaRPr lang="zh-CN" altLang="en-US"/>
            </a:p>
          </p:txBody>
        </p:sp>
        <p:sp>
          <p:nvSpPr>
            <p:cNvPr id="53291" name="Freeform 1152"/>
            <p:cNvSpPr/>
            <p:nvPr/>
          </p:nvSpPr>
          <p:spPr>
            <a:xfrm>
              <a:off x="8998752" y="5374476"/>
              <a:ext cx="76200" cy="33337"/>
            </a:xfrm>
            <a:custGeom>
              <a:avLst/>
              <a:gdLst/>
              <a:ahLst/>
              <a:cxnLst>
                <a:cxn ang="0">
                  <a:pos x="2147483647" y="0"/>
                </a:cxn>
                <a:cxn ang="0">
                  <a:pos x="2147483647" y="2147483647"/>
                </a:cxn>
                <a:cxn ang="0">
                  <a:pos x="0" y="2147483647"/>
                </a:cxn>
                <a:cxn ang="0">
                  <a:pos x="2147483647" y="0"/>
                </a:cxn>
                <a:cxn ang="0">
                  <a:pos x="2147483647" y="0"/>
                </a:cxn>
              </a:cxnLst>
              <a:pathLst>
                <a:path w="97" h="44">
                  <a:moveTo>
                    <a:pt x="15" y="0"/>
                  </a:moveTo>
                  <a:lnTo>
                    <a:pt x="97" y="34"/>
                  </a:lnTo>
                  <a:lnTo>
                    <a:pt x="0" y="44"/>
                  </a:lnTo>
                  <a:lnTo>
                    <a:pt x="15" y="0"/>
                  </a:lnTo>
                  <a:close/>
                </a:path>
              </a:pathLst>
            </a:custGeom>
            <a:solidFill>
              <a:srgbClr val="000000"/>
            </a:solidFill>
            <a:ln w="9525">
              <a:noFill/>
            </a:ln>
          </p:spPr>
          <p:txBody>
            <a:bodyPr/>
            <a:p>
              <a:endParaRPr lang="zh-CN" altLang="en-US"/>
            </a:p>
          </p:txBody>
        </p:sp>
        <p:sp>
          <p:nvSpPr>
            <p:cNvPr id="53292" name="Freeform 1153"/>
            <p:cNvSpPr/>
            <p:nvPr/>
          </p:nvSpPr>
          <p:spPr>
            <a:xfrm>
              <a:off x="8201827" y="5625301"/>
              <a:ext cx="77788" cy="46037"/>
            </a:xfrm>
            <a:custGeom>
              <a:avLst/>
              <a:gdLst/>
              <a:ahLst/>
              <a:cxnLst>
                <a:cxn ang="0">
                  <a:pos x="2147483647" y="0"/>
                </a:cxn>
                <a:cxn ang="0">
                  <a:pos x="2147483647" y="2147483647"/>
                </a:cxn>
                <a:cxn ang="0">
                  <a:pos x="0" y="2147483647"/>
                </a:cxn>
                <a:cxn ang="0">
                  <a:pos x="2147483647" y="0"/>
                </a:cxn>
                <a:cxn ang="0">
                  <a:pos x="2147483647" y="0"/>
                </a:cxn>
              </a:cxnLst>
              <a:pathLst>
                <a:path w="99" h="57">
                  <a:moveTo>
                    <a:pt x="34" y="0"/>
                  </a:moveTo>
                  <a:lnTo>
                    <a:pt x="99" y="57"/>
                  </a:lnTo>
                  <a:lnTo>
                    <a:pt x="0" y="45"/>
                  </a:lnTo>
                  <a:lnTo>
                    <a:pt x="34" y="0"/>
                  </a:lnTo>
                  <a:close/>
                </a:path>
              </a:pathLst>
            </a:custGeom>
            <a:solidFill>
              <a:srgbClr val="000000"/>
            </a:solidFill>
            <a:ln w="9525">
              <a:noFill/>
            </a:ln>
          </p:spPr>
          <p:txBody>
            <a:bodyPr/>
            <a:p>
              <a:endParaRPr lang="zh-CN" altLang="en-US"/>
            </a:p>
          </p:txBody>
        </p:sp>
        <p:sp>
          <p:nvSpPr>
            <p:cNvPr id="53293" name="Freeform 1154"/>
            <p:cNvSpPr/>
            <p:nvPr/>
          </p:nvSpPr>
          <p:spPr>
            <a:xfrm>
              <a:off x="8881277" y="4804564"/>
              <a:ext cx="96838" cy="52387"/>
            </a:xfrm>
            <a:custGeom>
              <a:avLst/>
              <a:gdLst/>
              <a:ahLst/>
              <a:cxnLst>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Lst>
              <a:pathLst>
                <a:path w="122" h="67">
                  <a:moveTo>
                    <a:pt x="27" y="12"/>
                  </a:moveTo>
                  <a:lnTo>
                    <a:pt x="65" y="0"/>
                  </a:lnTo>
                  <a:lnTo>
                    <a:pt x="101" y="12"/>
                  </a:lnTo>
                  <a:lnTo>
                    <a:pt x="89" y="21"/>
                  </a:lnTo>
                  <a:lnTo>
                    <a:pt x="72" y="12"/>
                  </a:lnTo>
                  <a:lnTo>
                    <a:pt x="59" y="21"/>
                  </a:lnTo>
                  <a:lnTo>
                    <a:pt x="122" y="52"/>
                  </a:lnTo>
                  <a:lnTo>
                    <a:pt x="120" y="52"/>
                  </a:lnTo>
                  <a:lnTo>
                    <a:pt x="118" y="54"/>
                  </a:lnTo>
                  <a:lnTo>
                    <a:pt x="114" y="56"/>
                  </a:lnTo>
                  <a:lnTo>
                    <a:pt x="108" y="59"/>
                  </a:lnTo>
                  <a:lnTo>
                    <a:pt x="101" y="61"/>
                  </a:lnTo>
                  <a:lnTo>
                    <a:pt x="91" y="65"/>
                  </a:lnTo>
                  <a:lnTo>
                    <a:pt x="85" y="65"/>
                  </a:lnTo>
                  <a:lnTo>
                    <a:pt x="82" y="65"/>
                  </a:lnTo>
                  <a:lnTo>
                    <a:pt x="76" y="65"/>
                  </a:lnTo>
                  <a:lnTo>
                    <a:pt x="70" y="67"/>
                  </a:lnTo>
                  <a:lnTo>
                    <a:pt x="63" y="65"/>
                  </a:lnTo>
                  <a:lnTo>
                    <a:pt x="57" y="63"/>
                  </a:lnTo>
                  <a:lnTo>
                    <a:pt x="51" y="61"/>
                  </a:lnTo>
                  <a:lnTo>
                    <a:pt x="47" y="61"/>
                  </a:lnTo>
                  <a:lnTo>
                    <a:pt x="38" y="57"/>
                  </a:lnTo>
                  <a:lnTo>
                    <a:pt x="30" y="54"/>
                  </a:lnTo>
                  <a:lnTo>
                    <a:pt x="23" y="52"/>
                  </a:lnTo>
                  <a:lnTo>
                    <a:pt x="19" y="48"/>
                  </a:lnTo>
                  <a:lnTo>
                    <a:pt x="15" y="46"/>
                  </a:lnTo>
                  <a:lnTo>
                    <a:pt x="0" y="21"/>
                  </a:lnTo>
                  <a:lnTo>
                    <a:pt x="27" y="12"/>
                  </a:lnTo>
                  <a:close/>
                </a:path>
              </a:pathLst>
            </a:custGeom>
            <a:solidFill>
              <a:srgbClr val="000000"/>
            </a:solidFill>
            <a:ln w="9525">
              <a:noFill/>
            </a:ln>
          </p:spPr>
          <p:txBody>
            <a:bodyPr/>
            <a:p>
              <a:endParaRPr lang="zh-CN" altLang="en-US"/>
            </a:p>
          </p:txBody>
        </p:sp>
        <p:sp>
          <p:nvSpPr>
            <p:cNvPr id="53294" name="Freeform 1155"/>
            <p:cNvSpPr/>
            <p:nvPr/>
          </p:nvSpPr>
          <p:spPr>
            <a:xfrm>
              <a:off x="8438364" y="4455314"/>
              <a:ext cx="69850" cy="125412"/>
            </a:xfrm>
            <a:custGeom>
              <a:avLst/>
              <a:gdLst/>
              <a:ahLst/>
              <a:cxnLst>
                <a:cxn ang="0">
                  <a:pos x="0" y="0"/>
                </a:cxn>
                <a:cxn ang="0">
                  <a:pos x="2147483647" y="2147483647"/>
                </a:cxn>
                <a:cxn ang="0">
                  <a:pos x="2147483647" y="2147483647"/>
                </a:cxn>
                <a:cxn ang="0">
                  <a:pos x="2147483647" y="2147483647"/>
                </a:cxn>
                <a:cxn ang="0">
                  <a:pos x="2147483647" y="2147483647"/>
                </a:cxn>
                <a:cxn ang="0">
                  <a:pos x="0" y="0"/>
                </a:cxn>
                <a:cxn ang="0">
                  <a:pos x="0" y="0"/>
                </a:cxn>
              </a:cxnLst>
              <a:pathLst>
                <a:path w="88" h="158">
                  <a:moveTo>
                    <a:pt x="0" y="0"/>
                  </a:moveTo>
                  <a:lnTo>
                    <a:pt x="46" y="12"/>
                  </a:lnTo>
                  <a:lnTo>
                    <a:pt x="74" y="2"/>
                  </a:lnTo>
                  <a:lnTo>
                    <a:pt x="88" y="141"/>
                  </a:lnTo>
                  <a:lnTo>
                    <a:pt x="44" y="158"/>
                  </a:lnTo>
                  <a:lnTo>
                    <a:pt x="0" y="0"/>
                  </a:lnTo>
                  <a:close/>
                </a:path>
              </a:pathLst>
            </a:custGeom>
            <a:solidFill>
              <a:srgbClr val="FFFFFF"/>
            </a:solidFill>
            <a:ln w="9525">
              <a:noFill/>
            </a:ln>
          </p:spPr>
          <p:txBody>
            <a:bodyPr/>
            <a:p>
              <a:endParaRPr lang="zh-CN" altLang="en-US"/>
            </a:p>
          </p:txBody>
        </p:sp>
        <p:sp>
          <p:nvSpPr>
            <p:cNvPr id="53295" name="Freeform 1156"/>
            <p:cNvSpPr/>
            <p:nvPr/>
          </p:nvSpPr>
          <p:spPr>
            <a:xfrm>
              <a:off x="8466939" y="4466426"/>
              <a:ext cx="41275" cy="214312"/>
            </a:xfrm>
            <a:custGeom>
              <a:avLst/>
              <a:gdLst/>
              <a:ahLst/>
              <a:cxnLst>
                <a:cxn ang="0">
                  <a:pos x="2147483647" y="0"/>
                </a:cxn>
                <a:cxn ang="0">
                  <a:pos x="0"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Lst>
              <a:pathLst>
                <a:path w="52" h="269">
                  <a:moveTo>
                    <a:pt x="10" y="0"/>
                  </a:moveTo>
                  <a:lnTo>
                    <a:pt x="0" y="11"/>
                  </a:lnTo>
                  <a:lnTo>
                    <a:pt x="14" y="32"/>
                  </a:lnTo>
                  <a:lnTo>
                    <a:pt x="0" y="127"/>
                  </a:lnTo>
                  <a:lnTo>
                    <a:pt x="38" y="269"/>
                  </a:lnTo>
                  <a:lnTo>
                    <a:pt x="52" y="125"/>
                  </a:lnTo>
                  <a:lnTo>
                    <a:pt x="19" y="32"/>
                  </a:lnTo>
                  <a:lnTo>
                    <a:pt x="25" y="17"/>
                  </a:lnTo>
                  <a:lnTo>
                    <a:pt x="10" y="0"/>
                  </a:lnTo>
                  <a:close/>
                </a:path>
              </a:pathLst>
            </a:custGeom>
            <a:solidFill>
              <a:srgbClr val="800000"/>
            </a:solidFill>
            <a:ln w="9525">
              <a:noFill/>
            </a:ln>
          </p:spPr>
          <p:txBody>
            <a:bodyPr/>
            <a:p>
              <a:endParaRPr lang="zh-CN" altLang="en-US"/>
            </a:p>
          </p:txBody>
        </p:sp>
        <p:sp>
          <p:nvSpPr>
            <p:cNvPr id="53296" name="Freeform 1157"/>
            <p:cNvSpPr/>
            <p:nvPr/>
          </p:nvSpPr>
          <p:spPr>
            <a:xfrm>
              <a:off x="8068477" y="4898226"/>
              <a:ext cx="284163" cy="265112"/>
            </a:xfrm>
            <a:custGeom>
              <a:avLst/>
              <a:gdLst/>
              <a:ahLst/>
              <a:cxnLst>
                <a:cxn ang="0">
                  <a:pos x="0" y="2147483647"/>
                </a:cxn>
                <a:cxn ang="0">
                  <a:pos x="2147483647" y="2147483647"/>
                </a:cxn>
                <a:cxn ang="0">
                  <a:pos x="2147483647" y="2147483647"/>
                </a:cxn>
                <a:cxn ang="0">
                  <a:pos x="2147483647" y="2147483647"/>
                </a:cxn>
                <a:cxn ang="0">
                  <a:pos x="2147483647" y="0"/>
                </a:cxn>
                <a:cxn ang="0">
                  <a:pos x="0" y="2147483647"/>
                </a:cxn>
                <a:cxn ang="0">
                  <a:pos x="0" y="2147483647"/>
                </a:cxn>
              </a:cxnLst>
              <a:pathLst>
                <a:path w="357" h="335">
                  <a:moveTo>
                    <a:pt x="0" y="2"/>
                  </a:moveTo>
                  <a:lnTo>
                    <a:pt x="304" y="52"/>
                  </a:lnTo>
                  <a:lnTo>
                    <a:pt x="311" y="335"/>
                  </a:lnTo>
                  <a:lnTo>
                    <a:pt x="357" y="23"/>
                  </a:lnTo>
                  <a:lnTo>
                    <a:pt x="66" y="0"/>
                  </a:lnTo>
                  <a:lnTo>
                    <a:pt x="0" y="2"/>
                  </a:lnTo>
                  <a:close/>
                </a:path>
              </a:pathLst>
            </a:custGeom>
            <a:solidFill>
              <a:srgbClr val="999999"/>
            </a:solidFill>
            <a:ln w="9525">
              <a:noFill/>
            </a:ln>
          </p:spPr>
          <p:txBody>
            <a:bodyPr/>
            <a:p>
              <a:endParaRPr lang="zh-CN" altLang="en-US"/>
            </a:p>
          </p:txBody>
        </p:sp>
        <p:sp>
          <p:nvSpPr>
            <p:cNvPr id="53297" name="Freeform 1158"/>
            <p:cNvSpPr/>
            <p:nvPr/>
          </p:nvSpPr>
          <p:spPr>
            <a:xfrm>
              <a:off x="8182777" y="4856951"/>
              <a:ext cx="104775" cy="50800"/>
            </a:xfrm>
            <a:custGeom>
              <a:avLst/>
              <a:gdLst/>
              <a:ahLst/>
              <a:cxnLst>
                <a:cxn ang="0">
                  <a:pos x="0" y="2147483647"/>
                </a:cxn>
                <a:cxn ang="0">
                  <a:pos x="0"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Lst>
              <a:pathLst>
                <a:path w="133" h="65">
                  <a:moveTo>
                    <a:pt x="0" y="44"/>
                  </a:moveTo>
                  <a:lnTo>
                    <a:pt x="0" y="0"/>
                  </a:lnTo>
                  <a:lnTo>
                    <a:pt x="133" y="13"/>
                  </a:lnTo>
                  <a:lnTo>
                    <a:pt x="129" y="65"/>
                  </a:lnTo>
                  <a:lnTo>
                    <a:pt x="93" y="55"/>
                  </a:lnTo>
                  <a:lnTo>
                    <a:pt x="107" y="21"/>
                  </a:lnTo>
                  <a:lnTo>
                    <a:pt x="17" y="15"/>
                  </a:lnTo>
                  <a:lnTo>
                    <a:pt x="17" y="49"/>
                  </a:lnTo>
                  <a:lnTo>
                    <a:pt x="0" y="44"/>
                  </a:lnTo>
                  <a:close/>
                </a:path>
              </a:pathLst>
            </a:custGeom>
            <a:solidFill>
              <a:srgbClr val="000000"/>
            </a:solidFill>
            <a:ln w="9525">
              <a:noFill/>
            </a:ln>
          </p:spPr>
          <p:txBody>
            <a:bodyPr/>
            <a:p>
              <a:endParaRPr lang="zh-CN" altLang="en-US"/>
            </a:p>
          </p:txBody>
        </p:sp>
        <p:sp>
          <p:nvSpPr>
            <p:cNvPr id="53298" name="Freeform 1159"/>
            <p:cNvSpPr/>
            <p:nvPr/>
          </p:nvSpPr>
          <p:spPr>
            <a:xfrm>
              <a:off x="8292314" y="4985539"/>
              <a:ext cx="258763"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327" h="705">
                  <a:moveTo>
                    <a:pt x="327" y="0"/>
                  </a:moveTo>
                  <a:lnTo>
                    <a:pt x="321" y="47"/>
                  </a:lnTo>
                  <a:lnTo>
                    <a:pt x="321" y="53"/>
                  </a:lnTo>
                  <a:lnTo>
                    <a:pt x="321" y="58"/>
                  </a:lnTo>
                  <a:lnTo>
                    <a:pt x="319" y="64"/>
                  </a:lnTo>
                  <a:lnTo>
                    <a:pt x="319" y="70"/>
                  </a:lnTo>
                  <a:lnTo>
                    <a:pt x="319" y="76"/>
                  </a:lnTo>
                  <a:lnTo>
                    <a:pt x="319" y="81"/>
                  </a:lnTo>
                  <a:lnTo>
                    <a:pt x="317" y="87"/>
                  </a:lnTo>
                  <a:lnTo>
                    <a:pt x="317" y="95"/>
                  </a:lnTo>
                  <a:lnTo>
                    <a:pt x="315" y="100"/>
                  </a:lnTo>
                  <a:lnTo>
                    <a:pt x="315" y="108"/>
                  </a:lnTo>
                  <a:lnTo>
                    <a:pt x="313" y="116"/>
                  </a:lnTo>
                  <a:lnTo>
                    <a:pt x="313" y="123"/>
                  </a:lnTo>
                  <a:lnTo>
                    <a:pt x="311" y="129"/>
                  </a:lnTo>
                  <a:lnTo>
                    <a:pt x="311" y="138"/>
                  </a:lnTo>
                  <a:lnTo>
                    <a:pt x="310" y="144"/>
                  </a:lnTo>
                  <a:lnTo>
                    <a:pt x="310" y="152"/>
                  </a:lnTo>
                  <a:lnTo>
                    <a:pt x="308" y="159"/>
                  </a:lnTo>
                  <a:lnTo>
                    <a:pt x="306" y="167"/>
                  </a:lnTo>
                  <a:lnTo>
                    <a:pt x="304" y="174"/>
                  </a:lnTo>
                  <a:lnTo>
                    <a:pt x="304" y="182"/>
                  </a:lnTo>
                  <a:lnTo>
                    <a:pt x="302" y="192"/>
                  </a:lnTo>
                  <a:lnTo>
                    <a:pt x="302" y="199"/>
                  </a:lnTo>
                  <a:lnTo>
                    <a:pt x="300" y="207"/>
                  </a:lnTo>
                  <a:lnTo>
                    <a:pt x="298" y="214"/>
                  </a:lnTo>
                  <a:lnTo>
                    <a:pt x="296" y="224"/>
                  </a:lnTo>
                  <a:lnTo>
                    <a:pt x="294" y="231"/>
                  </a:lnTo>
                  <a:lnTo>
                    <a:pt x="292" y="239"/>
                  </a:lnTo>
                  <a:lnTo>
                    <a:pt x="291" y="249"/>
                  </a:lnTo>
                  <a:lnTo>
                    <a:pt x="289" y="256"/>
                  </a:lnTo>
                  <a:lnTo>
                    <a:pt x="289" y="266"/>
                  </a:lnTo>
                  <a:lnTo>
                    <a:pt x="285" y="273"/>
                  </a:lnTo>
                  <a:lnTo>
                    <a:pt x="283" y="281"/>
                  </a:lnTo>
                  <a:lnTo>
                    <a:pt x="281" y="289"/>
                  </a:lnTo>
                  <a:lnTo>
                    <a:pt x="279" y="298"/>
                  </a:lnTo>
                  <a:lnTo>
                    <a:pt x="275" y="306"/>
                  </a:lnTo>
                  <a:lnTo>
                    <a:pt x="273" y="313"/>
                  </a:lnTo>
                  <a:lnTo>
                    <a:pt x="272" y="321"/>
                  </a:lnTo>
                  <a:lnTo>
                    <a:pt x="270" y="328"/>
                  </a:lnTo>
                  <a:lnTo>
                    <a:pt x="268" y="336"/>
                  </a:lnTo>
                  <a:lnTo>
                    <a:pt x="264" y="346"/>
                  </a:lnTo>
                  <a:lnTo>
                    <a:pt x="262" y="353"/>
                  </a:lnTo>
                  <a:lnTo>
                    <a:pt x="258" y="361"/>
                  </a:lnTo>
                  <a:lnTo>
                    <a:pt x="256" y="368"/>
                  </a:lnTo>
                  <a:lnTo>
                    <a:pt x="253" y="376"/>
                  </a:lnTo>
                  <a:lnTo>
                    <a:pt x="251" y="384"/>
                  </a:lnTo>
                  <a:lnTo>
                    <a:pt x="247" y="389"/>
                  </a:lnTo>
                  <a:lnTo>
                    <a:pt x="0" y="705"/>
                  </a:lnTo>
                  <a:lnTo>
                    <a:pt x="0" y="701"/>
                  </a:lnTo>
                  <a:lnTo>
                    <a:pt x="4" y="695"/>
                  </a:lnTo>
                  <a:lnTo>
                    <a:pt x="4" y="690"/>
                  </a:lnTo>
                  <a:lnTo>
                    <a:pt x="6" y="684"/>
                  </a:lnTo>
                  <a:lnTo>
                    <a:pt x="9" y="678"/>
                  </a:lnTo>
                  <a:lnTo>
                    <a:pt x="13" y="673"/>
                  </a:lnTo>
                  <a:lnTo>
                    <a:pt x="15" y="663"/>
                  </a:lnTo>
                  <a:lnTo>
                    <a:pt x="19" y="655"/>
                  </a:lnTo>
                  <a:lnTo>
                    <a:pt x="23" y="646"/>
                  </a:lnTo>
                  <a:lnTo>
                    <a:pt x="28" y="636"/>
                  </a:lnTo>
                  <a:lnTo>
                    <a:pt x="30" y="631"/>
                  </a:lnTo>
                  <a:lnTo>
                    <a:pt x="34" y="625"/>
                  </a:lnTo>
                  <a:lnTo>
                    <a:pt x="36" y="619"/>
                  </a:lnTo>
                  <a:lnTo>
                    <a:pt x="40" y="614"/>
                  </a:lnTo>
                  <a:lnTo>
                    <a:pt x="42" y="608"/>
                  </a:lnTo>
                  <a:lnTo>
                    <a:pt x="45" y="602"/>
                  </a:lnTo>
                  <a:lnTo>
                    <a:pt x="49" y="597"/>
                  </a:lnTo>
                  <a:lnTo>
                    <a:pt x="53" y="593"/>
                  </a:lnTo>
                  <a:lnTo>
                    <a:pt x="55" y="585"/>
                  </a:lnTo>
                  <a:lnTo>
                    <a:pt x="59" y="579"/>
                  </a:lnTo>
                  <a:lnTo>
                    <a:pt x="63" y="572"/>
                  </a:lnTo>
                  <a:lnTo>
                    <a:pt x="66" y="566"/>
                  </a:lnTo>
                  <a:lnTo>
                    <a:pt x="70" y="560"/>
                  </a:lnTo>
                  <a:lnTo>
                    <a:pt x="74" y="553"/>
                  </a:lnTo>
                  <a:lnTo>
                    <a:pt x="78" y="547"/>
                  </a:lnTo>
                  <a:lnTo>
                    <a:pt x="83" y="541"/>
                  </a:lnTo>
                  <a:lnTo>
                    <a:pt x="87" y="534"/>
                  </a:lnTo>
                  <a:lnTo>
                    <a:pt x="91" y="526"/>
                  </a:lnTo>
                  <a:lnTo>
                    <a:pt x="95" y="520"/>
                  </a:lnTo>
                  <a:lnTo>
                    <a:pt x="101" y="513"/>
                  </a:lnTo>
                  <a:lnTo>
                    <a:pt x="106" y="505"/>
                  </a:lnTo>
                  <a:lnTo>
                    <a:pt x="110" y="500"/>
                  </a:lnTo>
                  <a:lnTo>
                    <a:pt x="116" y="492"/>
                  </a:lnTo>
                  <a:lnTo>
                    <a:pt x="121" y="486"/>
                  </a:lnTo>
                  <a:lnTo>
                    <a:pt x="127" y="479"/>
                  </a:lnTo>
                  <a:lnTo>
                    <a:pt x="133" y="473"/>
                  </a:lnTo>
                  <a:lnTo>
                    <a:pt x="139" y="465"/>
                  </a:lnTo>
                  <a:lnTo>
                    <a:pt x="144" y="458"/>
                  </a:lnTo>
                  <a:lnTo>
                    <a:pt x="150" y="450"/>
                  </a:lnTo>
                  <a:lnTo>
                    <a:pt x="156" y="444"/>
                  </a:lnTo>
                  <a:lnTo>
                    <a:pt x="161" y="437"/>
                  </a:lnTo>
                  <a:lnTo>
                    <a:pt x="169" y="431"/>
                  </a:lnTo>
                  <a:lnTo>
                    <a:pt x="173" y="424"/>
                  </a:lnTo>
                  <a:lnTo>
                    <a:pt x="180" y="418"/>
                  </a:lnTo>
                  <a:lnTo>
                    <a:pt x="186" y="410"/>
                  </a:lnTo>
                  <a:lnTo>
                    <a:pt x="194" y="404"/>
                  </a:lnTo>
                  <a:lnTo>
                    <a:pt x="199" y="399"/>
                  </a:lnTo>
                  <a:lnTo>
                    <a:pt x="207" y="393"/>
                  </a:lnTo>
                  <a:lnTo>
                    <a:pt x="215" y="385"/>
                  </a:lnTo>
                  <a:lnTo>
                    <a:pt x="222" y="380"/>
                  </a:lnTo>
                  <a:lnTo>
                    <a:pt x="327" y="0"/>
                  </a:lnTo>
                  <a:close/>
                </a:path>
              </a:pathLst>
            </a:custGeom>
            <a:solidFill>
              <a:srgbClr val="6B949E"/>
            </a:solidFill>
            <a:ln w="9525">
              <a:noFill/>
            </a:ln>
          </p:spPr>
          <p:txBody>
            <a:bodyPr/>
            <a:p>
              <a:endParaRPr lang="zh-CN" altLang="en-US"/>
            </a:p>
          </p:txBody>
        </p:sp>
        <p:sp>
          <p:nvSpPr>
            <p:cNvPr id="53299" name="Freeform 1160"/>
            <p:cNvSpPr/>
            <p:nvPr/>
          </p:nvSpPr>
          <p:spPr>
            <a:xfrm>
              <a:off x="8657439" y="4883939"/>
              <a:ext cx="311150" cy="41433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391" h="523">
                  <a:moveTo>
                    <a:pt x="36" y="4"/>
                  </a:moveTo>
                  <a:lnTo>
                    <a:pt x="38" y="4"/>
                  </a:lnTo>
                  <a:lnTo>
                    <a:pt x="43" y="6"/>
                  </a:lnTo>
                  <a:lnTo>
                    <a:pt x="47" y="8"/>
                  </a:lnTo>
                  <a:lnTo>
                    <a:pt x="53" y="10"/>
                  </a:lnTo>
                  <a:lnTo>
                    <a:pt x="57" y="12"/>
                  </a:lnTo>
                  <a:lnTo>
                    <a:pt x="64" y="15"/>
                  </a:lnTo>
                  <a:lnTo>
                    <a:pt x="72" y="17"/>
                  </a:lnTo>
                  <a:lnTo>
                    <a:pt x="80" y="21"/>
                  </a:lnTo>
                  <a:lnTo>
                    <a:pt x="87" y="25"/>
                  </a:lnTo>
                  <a:lnTo>
                    <a:pt x="97" y="29"/>
                  </a:lnTo>
                  <a:lnTo>
                    <a:pt x="104" y="34"/>
                  </a:lnTo>
                  <a:lnTo>
                    <a:pt x="116" y="38"/>
                  </a:lnTo>
                  <a:lnTo>
                    <a:pt x="119" y="42"/>
                  </a:lnTo>
                  <a:lnTo>
                    <a:pt x="125" y="44"/>
                  </a:lnTo>
                  <a:lnTo>
                    <a:pt x="131" y="48"/>
                  </a:lnTo>
                  <a:lnTo>
                    <a:pt x="137" y="52"/>
                  </a:lnTo>
                  <a:lnTo>
                    <a:pt x="146" y="57"/>
                  </a:lnTo>
                  <a:lnTo>
                    <a:pt x="156" y="63"/>
                  </a:lnTo>
                  <a:lnTo>
                    <a:pt x="161" y="67"/>
                  </a:lnTo>
                  <a:lnTo>
                    <a:pt x="165" y="71"/>
                  </a:lnTo>
                  <a:lnTo>
                    <a:pt x="171" y="74"/>
                  </a:lnTo>
                  <a:lnTo>
                    <a:pt x="176" y="78"/>
                  </a:lnTo>
                  <a:lnTo>
                    <a:pt x="182" y="80"/>
                  </a:lnTo>
                  <a:lnTo>
                    <a:pt x="188" y="86"/>
                  </a:lnTo>
                  <a:lnTo>
                    <a:pt x="192" y="90"/>
                  </a:lnTo>
                  <a:lnTo>
                    <a:pt x="197" y="93"/>
                  </a:lnTo>
                  <a:lnTo>
                    <a:pt x="203" y="97"/>
                  </a:lnTo>
                  <a:lnTo>
                    <a:pt x="209" y="103"/>
                  </a:lnTo>
                  <a:lnTo>
                    <a:pt x="213" y="107"/>
                  </a:lnTo>
                  <a:lnTo>
                    <a:pt x="218" y="112"/>
                  </a:lnTo>
                  <a:lnTo>
                    <a:pt x="228" y="122"/>
                  </a:lnTo>
                  <a:lnTo>
                    <a:pt x="237" y="131"/>
                  </a:lnTo>
                  <a:lnTo>
                    <a:pt x="243" y="137"/>
                  </a:lnTo>
                  <a:lnTo>
                    <a:pt x="247" y="143"/>
                  </a:lnTo>
                  <a:lnTo>
                    <a:pt x="253" y="149"/>
                  </a:lnTo>
                  <a:lnTo>
                    <a:pt x="256" y="154"/>
                  </a:lnTo>
                  <a:lnTo>
                    <a:pt x="260" y="160"/>
                  </a:lnTo>
                  <a:lnTo>
                    <a:pt x="266" y="166"/>
                  </a:lnTo>
                  <a:lnTo>
                    <a:pt x="270" y="171"/>
                  </a:lnTo>
                  <a:lnTo>
                    <a:pt x="273" y="179"/>
                  </a:lnTo>
                  <a:lnTo>
                    <a:pt x="277" y="185"/>
                  </a:lnTo>
                  <a:lnTo>
                    <a:pt x="281" y="190"/>
                  </a:lnTo>
                  <a:lnTo>
                    <a:pt x="285" y="198"/>
                  </a:lnTo>
                  <a:lnTo>
                    <a:pt x="289" y="206"/>
                  </a:lnTo>
                  <a:lnTo>
                    <a:pt x="292" y="213"/>
                  </a:lnTo>
                  <a:lnTo>
                    <a:pt x="296" y="223"/>
                  </a:lnTo>
                  <a:lnTo>
                    <a:pt x="298" y="228"/>
                  </a:lnTo>
                  <a:lnTo>
                    <a:pt x="300" y="234"/>
                  </a:lnTo>
                  <a:lnTo>
                    <a:pt x="302" y="240"/>
                  </a:lnTo>
                  <a:lnTo>
                    <a:pt x="306" y="246"/>
                  </a:lnTo>
                  <a:lnTo>
                    <a:pt x="308" y="249"/>
                  </a:lnTo>
                  <a:lnTo>
                    <a:pt x="310" y="255"/>
                  </a:lnTo>
                  <a:lnTo>
                    <a:pt x="311" y="261"/>
                  </a:lnTo>
                  <a:lnTo>
                    <a:pt x="315" y="268"/>
                  </a:lnTo>
                  <a:lnTo>
                    <a:pt x="317" y="274"/>
                  </a:lnTo>
                  <a:lnTo>
                    <a:pt x="319" y="280"/>
                  </a:lnTo>
                  <a:lnTo>
                    <a:pt x="321" y="287"/>
                  </a:lnTo>
                  <a:lnTo>
                    <a:pt x="325" y="293"/>
                  </a:lnTo>
                  <a:lnTo>
                    <a:pt x="327" y="299"/>
                  </a:lnTo>
                  <a:lnTo>
                    <a:pt x="329" y="306"/>
                  </a:lnTo>
                  <a:lnTo>
                    <a:pt x="330" y="312"/>
                  </a:lnTo>
                  <a:lnTo>
                    <a:pt x="332" y="320"/>
                  </a:lnTo>
                  <a:lnTo>
                    <a:pt x="334" y="325"/>
                  </a:lnTo>
                  <a:lnTo>
                    <a:pt x="336" y="331"/>
                  </a:lnTo>
                  <a:lnTo>
                    <a:pt x="338" y="339"/>
                  </a:lnTo>
                  <a:lnTo>
                    <a:pt x="340" y="346"/>
                  </a:lnTo>
                  <a:lnTo>
                    <a:pt x="342" y="352"/>
                  </a:lnTo>
                  <a:lnTo>
                    <a:pt x="344" y="360"/>
                  </a:lnTo>
                  <a:lnTo>
                    <a:pt x="346" y="365"/>
                  </a:lnTo>
                  <a:lnTo>
                    <a:pt x="349" y="373"/>
                  </a:lnTo>
                  <a:lnTo>
                    <a:pt x="351" y="379"/>
                  </a:lnTo>
                  <a:lnTo>
                    <a:pt x="353" y="386"/>
                  </a:lnTo>
                  <a:lnTo>
                    <a:pt x="355" y="392"/>
                  </a:lnTo>
                  <a:lnTo>
                    <a:pt x="357" y="400"/>
                  </a:lnTo>
                  <a:lnTo>
                    <a:pt x="359" y="405"/>
                  </a:lnTo>
                  <a:lnTo>
                    <a:pt x="361" y="411"/>
                  </a:lnTo>
                  <a:lnTo>
                    <a:pt x="361" y="417"/>
                  </a:lnTo>
                  <a:lnTo>
                    <a:pt x="365" y="424"/>
                  </a:lnTo>
                  <a:lnTo>
                    <a:pt x="365" y="430"/>
                  </a:lnTo>
                  <a:lnTo>
                    <a:pt x="367" y="436"/>
                  </a:lnTo>
                  <a:lnTo>
                    <a:pt x="368" y="441"/>
                  </a:lnTo>
                  <a:lnTo>
                    <a:pt x="370" y="447"/>
                  </a:lnTo>
                  <a:lnTo>
                    <a:pt x="372" y="453"/>
                  </a:lnTo>
                  <a:lnTo>
                    <a:pt x="372" y="458"/>
                  </a:lnTo>
                  <a:lnTo>
                    <a:pt x="374" y="462"/>
                  </a:lnTo>
                  <a:lnTo>
                    <a:pt x="376" y="468"/>
                  </a:lnTo>
                  <a:lnTo>
                    <a:pt x="378" y="477"/>
                  </a:lnTo>
                  <a:lnTo>
                    <a:pt x="382" y="487"/>
                  </a:lnTo>
                  <a:lnTo>
                    <a:pt x="384" y="495"/>
                  </a:lnTo>
                  <a:lnTo>
                    <a:pt x="384" y="500"/>
                  </a:lnTo>
                  <a:lnTo>
                    <a:pt x="386" y="508"/>
                  </a:lnTo>
                  <a:lnTo>
                    <a:pt x="389" y="514"/>
                  </a:lnTo>
                  <a:lnTo>
                    <a:pt x="391" y="521"/>
                  </a:lnTo>
                  <a:lnTo>
                    <a:pt x="391" y="523"/>
                  </a:lnTo>
                  <a:lnTo>
                    <a:pt x="389" y="521"/>
                  </a:lnTo>
                  <a:lnTo>
                    <a:pt x="384" y="514"/>
                  </a:lnTo>
                  <a:lnTo>
                    <a:pt x="382" y="508"/>
                  </a:lnTo>
                  <a:lnTo>
                    <a:pt x="378" y="500"/>
                  </a:lnTo>
                  <a:lnTo>
                    <a:pt x="374" y="495"/>
                  </a:lnTo>
                  <a:lnTo>
                    <a:pt x="370" y="487"/>
                  </a:lnTo>
                  <a:lnTo>
                    <a:pt x="365" y="476"/>
                  </a:lnTo>
                  <a:lnTo>
                    <a:pt x="359" y="466"/>
                  </a:lnTo>
                  <a:lnTo>
                    <a:pt x="357" y="462"/>
                  </a:lnTo>
                  <a:lnTo>
                    <a:pt x="353" y="457"/>
                  </a:lnTo>
                  <a:lnTo>
                    <a:pt x="351" y="451"/>
                  </a:lnTo>
                  <a:lnTo>
                    <a:pt x="349" y="445"/>
                  </a:lnTo>
                  <a:lnTo>
                    <a:pt x="346" y="439"/>
                  </a:lnTo>
                  <a:lnTo>
                    <a:pt x="342" y="434"/>
                  </a:lnTo>
                  <a:lnTo>
                    <a:pt x="340" y="428"/>
                  </a:lnTo>
                  <a:lnTo>
                    <a:pt x="336" y="422"/>
                  </a:lnTo>
                  <a:lnTo>
                    <a:pt x="332" y="415"/>
                  </a:lnTo>
                  <a:lnTo>
                    <a:pt x="330" y="409"/>
                  </a:lnTo>
                  <a:lnTo>
                    <a:pt x="327" y="401"/>
                  </a:lnTo>
                  <a:lnTo>
                    <a:pt x="325" y="396"/>
                  </a:lnTo>
                  <a:lnTo>
                    <a:pt x="321" y="388"/>
                  </a:lnTo>
                  <a:lnTo>
                    <a:pt x="317" y="382"/>
                  </a:lnTo>
                  <a:lnTo>
                    <a:pt x="313" y="375"/>
                  </a:lnTo>
                  <a:lnTo>
                    <a:pt x="311" y="367"/>
                  </a:lnTo>
                  <a:lnTo>
                    <a:pt x="308" y="360"/>
                  </a:lnTo>
                  <a:lnTo>
                    <a:pt x="304" y="354"/>
                  </a:lnTo>
                  <a:lnTo>
                    <a:pt x="302" y="346"/>
                  </a:lnTo>
                  <a:lnTo>
                    <a:pt x="298" y="339"/>
                  </a:lnTo>
                  <a:lnTo>
                    <a:pt x="296" y="331"/>
                  </a:lnTo>
                  <a:lnTo>
                    <a:pt x="292" y="325"/>
                  </a:lnTo>
                  <a:lnTo>
                    <a:pt x="291" y="318"/>
                  </a:lnTo>
                  <a:lnTo>
                    <a:pt x="287" y="310"/>
                  </a:lnTo>
                  <a:lnTo>
                    <a:pt x="285" y="303"/>
                  </a:lnTo>
                  <a:lnTo>
                    <a:pt x="281" y="297"/>
                  </a:lnTo>
                  <a:lnTo>
                    <a:pt x="279" y="289"/>
                  </a:lnTo>
                  <a:lnTo>
                    <a:pt x="277" y="282"/>
                  </a:lnTo>
                  <a:lnTo>
                    <a:pt x="273" y="274"/>
                  </a:lnTo>
                  <a:lnTo>
                    <a:pt x="272" y="266"/>
                  </a:lnTo>
                  <a:lnTo>
                    <a:pt x="270" y="259"/>
                  </a:lnTo>
                  <a:lnTo>
                    <a:pt x="268" y="253"/>
                  </a:lnTo>
                  <a:lnTo>
                    <a:pt x="264" y="246"/>
                  </a:lnTo>
                  <a:lnTo>
                    <a:pt x="264" y="238"/>
                  </a:lnTo>
                  <a:lnTo>
                    <a:pt x="262" y="230"/>
                  </a:lnTo>
                  <a:lnTo>
                    <a:pt x="260" y="225"/>
                  </a:lnTo>
                  <a:lnTo>
                    <a:pt x="258" y="217"/>
                  </a:lnTo>
                  <a:lnTo>
                    <a:pt x="258" y="211"/>
                  </a:lnTo>
                  <a:lnTo>
                    <a:pt x="256" y="204"/>
                  </a:lnTo>
                  <a:lnTo>
                    <a:pt x="256" y="198"/>
                  </a:lnTo>
                  <a:lnTo>
                    <a:pt x="254" y="192"/>
                  </a:lnTo>
                  <a:lnTo>
                    <a:pt x="254" y="187"/>
                  </a:lnTo>
                  <a:lnTo>
                    <a:pt x="254" y="181"/>
                  </a:lnTo>
                  <a:lnTo>
                    <a:pt x="254" y="175"/>
                  </a:lnTo>
                  <a:lnTo>
                    <a:pt x="0" y="0"/>
                  </a:lnTo>
                  <a:lnTo>
                    <a:pt x="36" y="4"/>
                  </a:lnTo>
                  <a:close/>
                </a:path>
              </a:pathLst>
            </a:custGeom>
            <a:solidFill>
              <a:srgbClr val="6B949E"/>
            </a:solidFill>
            <a:ln w="9525">
              <a:noFill/>
            </a:ln>
          </p:spPr>
          <p:txBody>
            <a:bodyPr/>
            <a:p>
              <a:endParaRPr lang="zh-CN" altLang="en-US"/>
            </a:p>
          </p:txBody>
        </p:sp>
        <p:sp>
          <p:nvSpPr>
            <p:cNvPr id="53300" name="Freeform 1161"/>
            <p:cNvSpPr/>
            <p:nvPr/>
          </p:nvSpPr>
          <p:spPr>
            <a:xfrm>
              <a:off x="8851114" y="4795039"/>
              <a:ext cx="47625" cy="33337"/>
            </a:xfrm>
            <a:custGeom>
              <a:avLst/>
              <a:gdLst/>
              <a:ahLst/>
              <a:cxnLst>
                <a:cxn ang="0">
                  <a:pos x="2147483647" y="0"/>
                </a:cxn>
                <a:cxn ang="0">
                  <a:pos x="0" y="2147483647"/>
                </a:cxn>
                <a:cxn ang="0">
                  <a:pos x="2147483647" y="2147483647"/>
                </a:cxn>
                <a:cxn ang="0">
                  <a:pos x="2147483647" y="2147483647"/>
                </a:cxn>
                <a:cxn ang="0">
                  <a:pos x="2147483647" y="0"/>
                </a:cxn>
                <a:cxn ang="0">
                  <a:pos x="2147483647" y="0"/>
                </a:cxn>
              </a:cxnLst>
              <a:pathLst>
                <a:path w="61" h="42">
                  <a:moveTo>
                    <a:pt x="32" y="0"/>
                  </a:moveTo>
                  <a:lnTo>
                    <a:pt x="0" y="32"/>
                  </a:lnTo>
                  <a:lnTo>
                    <a:pt x="46" y="42"/>
                  </a:lnTo>
                  <a:lnTo>
                    <a:pt x="61" y="23"/>
                  </a:lnTo>
                  <a:lnTo>
                    <a:pt x="32" y="0"/>
                  </a:lnTo>
                  <a:close/>
                </a:path>
              </a:pathLst>
            </a:custGeom>
            <a:solidFill>
              <a:srgbClr val="FFFFFF"/>
            </a:solidFill>
            <a:ln w="9525">
              <a:noFill/>
            </a:ln>
          </p:spPr>
          <p:txBody>
            <a:bodyPr/>
            <a:p>
              <a:endParaRPr lang="zh-CN" altLang="en-US"/>
            </a:p>
          </p:txBody>
        </p:sp>
        <p:sp>
          <p:nvSpPr>
            <p:cNvPr id="53301" name="Freeform 1162"/>
            <p:cNvSpPr/>
            <p:nvPr/>
          </p:nvSpPr>
          <p:spPr>
            <a:xfrm>
              <a:off x="8206589" y="4799801"/>
              <a:ext cx="36513" cy="46037"/>
            </a:xfrm>
            <a:custGeom>
              <a:avLst/>
              <a:gdLst/>
              <a:ahLst/>
              <a:cxnLst>
                <a:cxn ang="0">
                  <a:pos x="0" y="2147483647"/>
                </a:cxn>
                <a:cxn ang="0">
                  <a:pos x="2147483647" y="0"/>
                </a:cxn>
                <a:cxn ang="0">
                  <a:pos x="2147483647" y="2147483647"/>
                </a:cxn>
                <a:cxn ang="0">
                  <a:pos x="2147483647" y="2147483647"/>
                </a:cxn>
                <a:cxn ang="0">
                  <a:pos x="0" y="2147483647"/>
                </a:cxn>
                <a:cxn ang="0">
                  <a:pos x="0" y="2147483647"/>
                </a:cxn>
              </a:cxnLst>
              <a:pathLst>
                <a:path w="46" h="57">
                  <a:moveTo>
                    <a:pt x="0" y="13"/>
                  </a:moveTo>
                  <a:lnTo>
                    <a:pt x="46" y="0"/>
                  </a:lnTo>
                  <a:lnTo>
                    <a:pt x="35" y="43"/>
                  </a:lnTo>
                  <a:lnTo>
                    <a:pt x="16" y="57"/>
                  </a:lnTo>
                  <a:lnTo>
                    <a:pt x="0" y="13"/>
                  </a:lnTo>
                  <a:close/>
                </a:path>
              </a:pathLst>
            </a:custGeom>
            <a:solidFill>
              <a:srgbClr val="FFFFFF"/>
            </a:solidFill>
            <a:ln w="9525">
              <a:noFill/>
            </a:ln>
          </p:spPr>
          <p:txBody>
            <a:bodyPr/>
            <a:p>
              <a:endParaRPr lang="zh-CN" altLang="en-US"/>
            </a:p>
          </p:txBody>
        </p:sp>
        <p:sp>
          <p:nvSpPr>
            <p:cNvPr id="53302" name="Freeform 1163"/>
            <p:cNvSpPr/>
            <p:nvPr/>
          </p:nvSpPr>
          <p:spPr>
            <a:xfrm>
              <a:off x="8392327" y="4458489"/>
              <a:ext cx="98425" cy="228600"/>
            </a:xfrm>
            <a:custGeom>
              <a:avLst/>
              <a:gdLst/>
              <a:ahLst/>
              <a:cxnLst>
                <a:cxn ang="0">
                  <a:pos x="2147483647" y="0"/>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Lst>
              <a:pathLst>
                <a:path w="126" h="289">
                  <a:moveTo>
                    <a:pt x="44" y="0"/>
                  </a:moveTo>
                  <a:lnTo>
                    <a:pt x="0" y="12"/>
                  </a:lnTo>
                  <a:lnTo>
                    <a:pt x="17" y="55"/>
                  </a:lnTo>
                  <a:lnTo>
                    <a:pt x="50" y="67"/>
                  </a:lnTo>
                  <a:lnTo>
                    <a:pt x="23" y="99"/>
                  </a:lnTo>
                  <a:lnTo>
                    <a:pt x="126" y="289"/>
                  </a:lnTo>
                  <a:lnTo>
                    <a:pt x="44" y="0"/>
                  </a:lnTo>
                  <a:close/>
                </a:path>
              </a:pathLst>
            </a:custGeom>
            <a:solidFill>
              <a:srgbClr val="6B949E"/>
            </a:solidFill>
            <a:ln w="9525">
              <a:noFill/>
            </a:ln>
          </p:spPr>
          <p:txBody>
            <a:bodyPr/>
            <a:p>
              <a:endParaRPr lang="zh-CN" alt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Rectangle 3"/>
          <p:cNvSpPr>
            <a:spLocks noGrp="1"/>
          </p:cNvSpPr>
          <p:nvPr>
            <p:ph idx="1"/>
          </p:nvPr>
        </p:nvSpPr>
        <p:spPr>
          <a:noFill/>
          <a:ln>
            <a:noFill/>
          </a:ln>
        </p:spPr>
        <p:txBody>
          <a:bodyPr anchor="t" anchorCtr="0"/>
          <a:p>
            <a:pPr eaLnBrk="1" hangingPunct="1">
              <a:buNone/>
            </a:pPr>
            <a:endParaRPr lang="en-US" altLang="zh-CN" sz="2400" dirty="0">
              <a:solidFill>
                <a:srgbClr val="0099FF"/>
              </a:solidFill>
              <a:ea typeface="黑体" panose="02010609060101010101" pitchFamily="2" charset="-122"/>
            </a:endParaRPr>
          </a:p>
          <a:p>
            <a:pPr eaLnBrk="1" hangingPunct="1">
              <a:buNone/>
            </a:pPr>
            <a:endParaRPr lang="en-US" altLang="zh-CN" sz="2400" dirty="0">
              <a:solidFill>
                <a:srgbClr val="0099FF"/>
              </a:solidFill>
              <a:ea typeface="黑体" panose="02010609060101010101" pitchFamily="2" charset="-122"/>
            </a:endParaRPr>
          </a:p>
        </p:txBody>
      </p:sp>
      <p:sp>
        <p:nvSpPr>
          <p:cNvPr id="8194" name="Rectangle 4"/>
          <p:cNvSpPr/>
          <p:nvPr/>
        </p:nvSpPr>
        <p:spPr>
          <a:xfrm>
            <a:off x="323850" y="1268413"/>
            <a:ext cx="8064500" cy="519112"/>
          </a:xfrm>
          <a:prstGeom prst="rect">
            <a:avLst/>
          </a:prstGeom>
          <a:noFill/>
          <a:ln w="9525">
            <a:noFill/>
          </a:ln>
        </p:spPr>
        <p:txBody>
          <a:bodyPr anchor="t" anchorCtr="0">
            <a:spAutoFit/>
          </a:bodyPr>
          <a:p>
            <a:pPr>
              <a:spcBef>
                <a:spcPct val="0"/>
              </a:spcBef>
            </a:pPr>
            <a:endParaRPr lang="zh-CN" altLang="zh-CN" sz="2800" dirty="0">
              <a:solidFill>
                <a:srgbClr val="0099FF"/>
              </a:solidFill>
              <a:latin typeface="宋体" panose="02010600030101010101" pitchFamily="2" charset="-122"/>
              <a:ea typeface="宋体" panose="02010600030101010101" pitchFamily="2" charset="-122"/>
            </a:endParaRPr>
          </a:p>
        </p:txBody>
      </p:sp>
      <p:sp>
        <p:nvSpPr>
          <p:cNvPr id="8195" name="Text Box 8"/>
          <p:cNvSpPr txBox="1"/>
          <p:nvPr/>
        </p:nvSpPr>
        <p:spPr>
          <a:xfrm>
            <a:off x="611188" y="1700213"/>
            <a:ext cx="5905500" cy="457200"/>
          </a:xfrm>
          <a:prstGeom prst="rect">
            <a:avLst/>
          </a:prstGeom>
          <a:noFill/>
          <a:ln w="9525">
            <a:noFill/>
          </a:ln>
        </p:spPr>
        <p:txBody>
          <a:bodyPr anchor="t" anchorCtr="0">
            <a:spAutoFit/>
          </a:bodyPr>
          <a:p>
            <a:pPr>
              <a:spcBef>
                <a:spcPct val="0"/>
              </a:spcBef>
            </a:pPr>
            <a:endParaRPr lang="zh-CN" altLang="zh-CN" sz="2400" dirty="0">
              <a:latin typeface="Arial" panose="020B0604020202020204" pitchFamily="34" charset="0"/>
              <a:ea typeface="宋体" panose="02010600030101010101" pitchFamily="2" charset="-122"/>
            </a:endParaRPr>
          </a:p>
        </p:txBody>
      </p:sp>
      <p:sp>
        <p:nvSpPr>
          <p:cNvPr id="8196" name="Text Box 9"/>
          <p:cNvSpPr txBox="1"/>
          <p:nvPr/>
        </p:nvSpPr>
        <p:spPr>
          <a:xfrm>
            <a:off x="539750" y="1916113"/>
            <a:ext cx="5832475" cy="457200"/>
          </a:xfrm>
          <a:prstGeom prst="rect">
            <a:avLst/>
          </a:prstGeom>
          <a:noFill/>
          <a:ln w="9525">
            <a:noFill/>
          </a:ln>
        </p:spPr>
        <p:txBody>
          <a:bodyPr anchor="t" anchorCtr="0">
            <a:spAutoFit/>
          </a:bodyPr>
          <a:p>
            <a:pPr>
              <a:spcBef>
                <a:spcPct val="0"/>
              </a:spcBef>
            </a:pPr>
            <a:endParaRPr lang="zh-CN" altLang="zh-CN" sz="2400" dirty="0">
              <a:latin typeface="Arial" panose="020B0604020202020204" pitchFamily="34" charset="0"/>
              <a:ea typeface="宋体" panose="02010600030101010101" pitchFamily="2" charset="-122"/>
            </a:endParaRPr>
          </a:p>
        </p:txBody>
      </p:sp>
      <p:sp>
        <p:nvSpPr>
          <p:cNvPr id="8197" name="Text Box 12"/>
          <p:cNvSpPr txBox="1"/>
          <p:nvPr/>
        </p:nvSpPr>
        <p:spPr>
          <a:xfrm>
            <a:off x="611188" y="1125538"/>
            <a:ext cx="7921625" cy="1068387"/>
          </a:xfrm>
          <a:prstGeom prst="rect">
            <a:avLst/>
          </a:prstGeom>
          <a:noFill/>
          <a:ln w="9525">
            <a:noFill/>
          </a:ln>
        </p:spPr>
        <p:txBody>
          <a:bodyPr anchor="t" anchorCtr="0">
            <a:spAutoFit/>
          </a:bodyPr>
          <a:p>
            <a:pPr>
              <a:spcBef>
                <a:spcPct val="0"/>
              </a:spcBef>
            </a:pPr>
            <a:endParaRPr lang="en-US" altLang="zh-CN" sz="2800" b="1" dirty="0">
              <a:latin typeface="Arial" panose="020B0604020202020204" pitchFamily="34" charset="0"/>
              <a:ea typeface="宋体" panose="02010600030101010101" pitchFamily="2" charset="-122"/>
            </a:endParaRPr>
          </a:p>
          <a:p>
            <a:pPr>
              <a:spcBef>
                <a:spcPct val="0"/>
              </a:spcBef>
            </a:pPr>
            <a:endParaRPr lang="en-US" altLang="zh-CN" sz="3600" dirty="0">
              <a:latin typeface="Arial" panose="020B0604020202020204" pitchFamily="34" charset="0"/>
              <a:ea typeface="宋体" panose="02010600030101010101" pitchFamily="2" charset="-122"/>
            </a:endParaRPr>
          </a:p>
        </p:txBody>
      </p:sp>
      <p:sp>
        <p:nvSpPr>
          <p:cNvPr id="19" name="前凸带形 18"/>
          <p:cNvSpPr>
            <a:spLocks noGrp="1" noChangeArrowheads="1"/>
          </p:cNvSpPr>
          <p:nvPr>
            <p:ph type="title"/>
          </p:nvPr>
        </p:nvSpPr>
        <p:spPr bwMode="auto">
          <a:xfrm>
            <a:off x="539750" y="2997200"/>
            <a:ext cx="7643813" cy="850900"/>
          </a:xfrm>
          <a:prstGeom prst="ribbon">
            <a:avLst>
              <a:gd name="adj1" fmla="val 8134"/>
              <a:gd name="adj2" fmla="val 75000"/>
            </a:avLst>
          </a:prstGeom>
          <a:ln>
            <a:noFill/>
          </a:ln>
          <a:effectLst>
            <a:outerShdw dist="20000" dir="5400000" rotWithShape="0">
              <a:schemeClr val="bg2">
                <a:alpha val="37999"/>
              </a:schemeClr>
            </a:outerShdw>
          </a:effectLst>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0" cap="none" spc="0" normalizeH="0" baseline="0" noProof="0" smtClean="0">
                <a:ln>
                  <a:noFill/>
                </a:ln>
                <a:solidFill>
                  <a:schemeClr val="tx1"/>
                </a:solidFill>
                <a:effectLst/>
                <a:uLnTx/>
                <a:uFillTx/>
                <a:latin typeface="+mj-lt"/>
                <a:ea typeface="+mj-ea"/>
                <a:cs typeface="+mj-cs"/>
              </a:rPr>
              <a:t>第一部分：几个概念</a:t>
            </a:r>
            <a:endParaRPr kumimoji="0" lang="zh-CN" altLang="en-US" sz="3600" b="0" i="0" u="none" strike="noStrike" kern="0" cap="none" spc="0" normalizeH="0" baseline="0" noProof="0" smtClean="0">
              <a:ln>
                <a:noFill/>
              </a:ln>
              <a:solidFill>
                <a:schemeClr val="tx1"/>
              </a:solidFill>
              <a:effectLst/>
              <a:uLnTx/>
              <a:uFillTx/>
              <a:latin typeface="+mj-lt"/>
              <a:ea typeface="+mj-ea"/>
              <a:cs typeface="+mj-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4273" name="Picture 2"/>
          <p:cNvPicPr>
            <a:picLocks noChangeAspect="1"/>
          </p:cNvPicPr>
          <p:nvPr/>
        </p:nvPicPr>
        <p:blipFill>
          <a:blip r:embed="rId1"/>
          <a:stretch>
            <a:fillRect/>
          </a:stretch>
        </p:blipFill>
        <p:spPr>
          <a:xfrm>
            <a:off x="1268413" y="4137025"/>
            <a:ext cx="3068637" cy="2532063"/>
          </a:xfrm>
          <a:prstGeom prst="rect">
            <a:avLst/>
          </a:prstGeom>
          <a:noFill/>
          <a:ln w="9525">
            <a:noFill/>
          </a:ln>
        </p:spPr>
      </p:pic>
      <p:sp>
        <p:nvSpPr>
          <p:cNvPr id="54274" name="Rectangle 1029"/>
          <p:cNvSpPr/>
          <p:nvPr/>
        </p:nvSpPr>
        <p:spPr>
          <a:xfrm>
            <a:off x="892175" y="1304925"/>
            <a:ext cx="8067675" cy="379413"/>
          </a:xfrm>
          <a:prstGeom prst="rect">
            <a:avLst/>
          </a:prstGeom>
          <a:noFill/>
          <a:ln w="9525">
            <a:noFill/>
          </a:ln>
        </p:spPr>
        <p:txBody>
          <a:bodyPr lIns="59911" tIns="29956" rIns="59911" bIns="29956" anchor="t" anchorCtr="0"/>
          <a:p>
            <a:pPr marL="342900" indent="-342900"/>
            <a:r>
              <a:rPr lang="en-US" altLang="zh-CN" sz="2600" b="1" dirty="0">
                <a:solidFill>
                  <a:schemeClr val="accent2"/>
                </a:solidFill>
                <a:latin typeface="宋体" panose="02010600030101010101" pitchFamily="2" charset="-122"/>
                <a:ea typeface="宋体" panose="02010600030101010101" pitchFamily="2" charset="-122"/>
              </a:rPr>
              <a:t>5</a:t>
            </a:r>
            <a:r>
              <a:rPr lang="zh-CN" altLang="en-US" sz="2600" b="1" dirty="0">
                <a:solidFill>
                  <a:schemeClr val="accent2"/>
                </a:solidFill>
                <a:latin typeface="宋体" panose="02010600030101010101" pitchFamily="2" charset="-122"/>
                <a:ea typeface="宋体" panose="02010600030101010101" pitchFamily="2" charset="-122"/>
              </a:rPr>
              <a:t>、危险源辨识、风险评价和风险控措施的更新管理</a:t>
            </a:r>
            <a:endParaRPr lang="zh-CN" altLang="en-US" sz="2600" b="1" dirty="0">
              <a:solidFill>
                <a:schemeClr val="accent2"/>
              </a:solidFill>
              <a:latin typeface="宋体" panose="02010600030101010101" pitchFamily="2" charset="-122"/>
              <a:ea typeface="宋体" panose="02010600030101010101" pitchFamily="2" charset="-122"/>
            </a:endParaRPr>
          </a:p>
        </p:txBody>
      </p:sp>
      <p:sp>
        <p:nvSpPr>
          <p:cNvPr id="54275" name="矩形 8"/>
          <p:cNvSpPr/>
          <p:nvPr/>
        </p:nvSpPr>
        <p:spPr>
          <a:xfrm>
            <a:off x="892175" y="1919288"/>
            <a:ext cx="7629525" cy="2138362"/>
          </a:xfrm>
          <a:prstGeom prst="rect">
            <a:avLst/>
          </a:prstGeom>
          <a:noFill/>
          <a:ln w="9525">
            <a:noFill/>
          </a:ln>
        </p:spPr>
        <p:txBody>
          <a:bodyPr lIns="59911" tIns="29956" rIns="59911" bIns="29956" anchor="t" anchorCtr="0">
            <a:spAutoFit/>
          </a:bodyPr>
          <a:p>
            <a:pPr fontAlgn="t">
              <a:lnSpc>
                <a:spcPct val="130000"/>
              </a:lnSpc>
              <a:spcBef>
                <a:spcPct val="0"/>
              </a:spcBef>
            </a:pPr>
            <a:r>
              <a:rPr lang="en-US" altLang="zh-CN" sz="1500" dirty="0">
                <a:latin typeface="黑体" panose="02010609060101010101" pitchFamily="2" charset="-122"/>
                <a:ea typeface="黑体" panose="02010609060101010101" pitchFamily="2" charset="-122"/>
              </a:rPr>
              <a:t>    </a:t>
            </a:r>
            <a:r>
              <a:rPr lang="zh-CN" altLang="en-US" sz="1500" dirty="0">
                <a:latin typeface="宋体" panose="02010600030101010101" pitchFamily="2" charset="-122"/>
                <a:ea typeface="宋体" panose="02010600030101010101" pitchFamily="2" charset="-122"/>
              </a:rPr>
              <a:t>由于人的认识能力有限，有时不能完全认识系统中的危险源及其危害性；即使认识了现有的危险源，随着科学技术的发展，新技术、新工艺、新能源、新材料和新产品的出现，又会产生新的危险源。对于已经认识了的危险源，受技术、资金、劳动力等诸多因素的限制，完全根除也是办不到的。因此，系统安全的目标是努力控制危险源，把后果严重的事故发生的可能性降到最低，或者万一发生事故时，造成的人员伤亡和财产损失最少。 在发现某一危险源的风险可能转化成为重大的、不可容许的风险时，必须及时组织进行跟踪评价，更新危险源及其风险信息。</a:t>
            </a:r>
            <a:r>
              <a:rPr lang="zh-CN" altLang="en-US" sz="1500" dirty="0">
                <a:solidFill>
                  <a:srgbClr val="333300"/>
                </a:solidFill>
                <a:latin typeface="宋体" panose="02010600030101010101" pitchFamily="2" charset="-122"/>
                <a:ea typeface="宋体" panose="02010600030101010101" pitchFamily="2" charset="-122"/>
              </a:rPr>
              <a:t>    </a:t>
            </a:r>
            <a:endParaRPr lang="zh-CN" altLang="en-US" sz="1500" baseline="-25000" dirty="0">
              <a:solidFill>
                <a:srgbClr val="333300"/>
              </a:solidFill>
              <a:latin typeface="宋体" panose="02010600030101010101" pitchFamily="2" charset="-122"/>
              <a:ea typeface="宋体" panose="02010600030101010101" pitchFamily="2" charset="-122"/>
            </a:endParaRPr>
          </a:p>
        </p:txBody>
      </p:sp>
      <p:grpSp>
        <p:nvGrpSpPr>
          <p:cNvPr id="54276" name="Group 5"/>
          <p:cNvGrpSpPr/>
          <p:nvPr/>
        </p:nvGrpSpPr>
        <p:grpSpPr>
          <a:xfrm>
            <a:off x="4572000" y="4232275"/>
            <a:ext cx="3773488" cy="2265363"/>
            <a:chOff x="4622" y="4204"/>
            <a:chExt cx="3628" cy="2178"/>
          </a:xfrm>
        </p:grpSpPr>
        <p:grpSp>
          <p:nvGrpSpPr>
            <p:cNvPr id="54277" name="组合 21"/>
            <p:cNvGrpSpPr/>
            <p:nvPr/>
          </p:nvGrpSpPr>
          <p:grpSpPr>
            <a:xfrm rot="10800000">
              <a:off x="4622" y="4204"/>
              <a:ext cx="3628" cy="545"/>
              <a:chOff x="2428875" y="1643063"/>
              <a:chExt cx="5857875" cy="1214437"/>
            </a:xfrm>
          </p:grpSpPr>
          <p:pic>
            <p:nvPicPr>
              <p:cNvPr id="54278" name="Picture 17" descr="blue-arrow-bot"/>
              <p:cNvPicPr>
                <a:picLocks noChangeAspect="1"/>
              </p:cNvPicPr>
              <p:nvPr/>
            </p:nvPicPr>
            <p:blipFill>
              <a:blip r:embed="rId2">
                <a:lum bright="-12000"/>
              </a:blip>
              <a:stretch>
                <a:fillRect/>
              </a:stretch>
            </p:blipFill>
            <p:spPr>
              <a:xfrm>
                <a:off x="2428875" y="1643063"/>
                <a:ext cx="5857875" cy="1214437"/>
              </a:xfrm>
              <a:prstGeom prst="rect">
                <a:avLst/>
              </a:prstGeom>
              <a:noFill/>
              <a:ln w="9525">
                <a:noFill/>
              </a:ln>
            </p:spPr>
          </p:pic>
          <p:sp>
            <p:nvSpPr>
              <p:cNvPr id="52246" name="Rectangle 12"/>
              <p:cNvSpPr/>
              <p:nvPr/>
            </p:nvSpPr>
            <p:spPr>
              <a:xfrm>
                <a:off x="2485557" y="1775968"/>
                <a:ext cx="5357601" cy="486348"/>
              </a:xfrm>
              <a:prstGeom prst="rect">
                <a:avLst/>
              </a:prstGeom>
              <a:noFill/>
              <a:ln w="9525">
                <a:noFill/>
              </a:ln>
            </p:spPr>
            <p:txBody>
              <a:bodyPr rot="10800000" lIns="59911" tIns="29956" rIns="59911" bIns="29956" anchor="ctr">
                <a:spAutoFit/>
              </a:bodyPr>
              <a:p>
                <a:pPr indent="200025" defTabSz="598805" eaLnBrk="0" fontAlgn="base" hangingPunct="0">
                  <a:lnSpc>
                    <a:spcPts val="1315"/>
                  </a:lnSpc>
                  <a:spcBef>
                    <a:spcPct val="0"/>
                  </a:spcBef>
                </a:pPr>
                <a:endParaRPr lang="zh-CN" altLang="zh-CN" sz="1800" strike="noStrike" noProof="1" dirty="0">
                  <a:effectLst>
                    <a:outerShdw blurRad="38100" dist="38100" dir="2700000">
                      <a:srgbClr val="C0C0C0"/>
                    </a:outerShdw>
                  </a:effectLst>
                  <a:latin typeface="仿宋_GB2312" pitchFamily="49" charset="-122"/>
                  <a:ea typeface="黑体" panose="02010609060101010101" pitchFamily="2" charset="-122"/>
                </a:endParaRPr>
              </a:p>
            </p:txBody>
          </p:sp>
        </p:grpSp>
        <p:sp>
          <p:nvSpPr>
            <p:cNvPr id="54280" name="Rectangle 9"/>
            <p:cNvSpPr/>
            <p:nvPr/>
          </p:nvSpPr>
          <p:spPr>
            <a:xfrm>
              <a:off x="4897" y="4295"/>
              <a:ext cx="3308" cy="240"/>
            </a:xfrm>
            <a:prstGeom prst="rect">
              <a:avLst/>
            </a:prstGeom>
            <a:noFill/>
            <a:ln w="9525">
              <a:noFill/>
            </a:ln>
          </p:spPr>
          <p:txBody>
            <a:bodyPr wrap="none" lIns="59911" tIns="29956" rIns="59911" bIns="29956" anchor="t" anchorCtr="0">
              <a:spAutoFit/>
            </a:bodyPr>
            <a:p>
              <a:pPr algn="ctr" defTabSz="598805">
                <a:spcBef>
                  <a:spcPct val="0"/>
                </a:spcBef>
              </a:pPr>
              <a:r>
                <a:rPr lang="zh-CN" altLang="en-US" sz="1800" baseline="-25000" dirty="0">
                  <a:solidFill>
                    <a:schemeClr val="bg1"/>
                  </a:solidFill>
                  <a:latin typeface="Times New Roman" panose="02020603050405020304" pitchFamily="18" charset="0"/>
                  <a:ea typeface="黑体" panose="02010609060101010101" pitchFamily="2" charset="-122"/>
                </a:rPr>
                <a:t>颁布新的或修订法律、法规、标准及其它要求；</a:t>
              </a:r>
              <a:endParaRPr lang="zh-CN" altLang="en-US" sz="1800" baseline="-25000" dirty="0">
                <a:solidFill>
                  <a:schemeClr val="bg1"/>
                </a:solidFill>
                <a:latin typeface="Times New Roman" panose="02020603050405020304" pitchFamily="18" charset="0"/>
                <a:ea typeface="黑体" panose="02010609060101010101" pitchFamily="2" charset="-122"/>
              </a:endParaRPr>
            </a:p>
          </p:txBody>
        </p:sp>
        <p:grpSp>
          <p:nvGrpSpPr>
            <p:cNvPr id="54281" name="组合 21"/>
            <p:cNvGrpSpPr/>
            <p:nvPr/>
          </p:nvGrpSpPr>
          <p:grpSpPr>
            <a:xfrm rot="10800000">
              <a:off x="4622" y="4748"/>
              <a:ext cx="3628" cy="545"/>
              <a:chOff x="2428875" y="1643063"/>
              <a:chExt cx="5857875" cy="1214437"/>
            </a:xfrm>
          </p:grpSpPr>
          <p:pic>
            <p:nvPicPr>
              <p:cNvPr id="54282" name="Picture 17" descr="blue-arrow-bot"/>
              <p:cNvPicPr>
                <a:picLocks noChangeAspect="1"/>
              </p:cNvPicPr>
              <p:nvPr/>
            </p:nvPicPr>
            <p:blipFill>
              <a:blip r:embed="rId2">
                <a:lum bright="-12000"/>
              </a:blip>
              <a:stretch>
                <a:fillRect/>
              </a:stretch>
            </p:blipFill>
            <p:spPr>
              <a:xfrm>
                <a:off x="2428875" y="1643063"/>
                <a:ext cx="5857875" cy="1214437"/>
              </a:xfrm>
              <a:prstGeom prst="rect">
                <a:avLst/>
              </a:prstGeom>
              <a:noFill/>
              <a:ln w="9525">
                <a:noFill/>
              </a:ln>
            </p:spPr>
          </p:pic>
          <p:sp>
            <p:nvSpPr>
              <p:cNvPr id="52244" name="Rectangle 12"/>
              <p:cNvSpPr/>
              <p:nvPr/>
            </p:nvSpPr>
            <p:spPr>
              <a:xfrm>
                <a:off x="2485557" y="1774004"/>
                <a:ext cx="5357601" cy="489750"/>
              </a:xfrm>
              <a:prstGeom prst="rect">
                <a:avLst/>
              </a:prstGeom>
              <a:noFill/>
              <a:ln w="9525">
                <a:noFill/>
              </a:ln>
            </p:spPr>
            <p:txBody>
              <a:bodyPr rot="10800000" lIns="59911" tIns="29956" rIns="59911" bIns="29956" anchor="ctr">
                <a:spAutoFit/>
              </a:bodyPr>
              <a:p>
                <a:pPr indent="200025" defTabSz="598805" eaLnBrk="0" fontAlgn="base" hangingPunct="0">
                  <a:lnSpc>
                    <a:spcPts val="1315"/>
                  </a:lnSpc>
                  <a:spcBef>
                    <a:spcPct val="0"/>
                  </a:spcBef>
                </a:pPr>
                <a:endParaRPr lang="zh-CN" altLang="zh-CN" sz="1800" strike="noStrike" noProof="1" dirty="0">
                  <a:effectLst>
                    <a:outerShdw blurRad="38100" dist="38100" dir="2700000">
                      <a:srgbClr val="C0C0C0"/>
                    </a:outerShdw>
                  </a:effectLst>
                  <a:latin typeface="仿宋_GB2312" pitchFamily="49" charset="-122"/>
                  <a:ea typeface="黑体" panose="02010609060101010101" pitchFamily="2" charset="-122"/>
                </a:endParaRPr>
              </a:p>
            </p:txBody>
          </p:sp>
        </p:grpSp>
        <p:sp>
          <p:nvSpPr>
            <p:cNvPr id="54284" name="Rectangle 13"/>
            <p:cNvSpPr/>
            <p:nvPr/>
          </p:nvSpPr>
          <p:spPr>
            <a:xfrm>
              <a:off x="5478" y="4839"/>
              <a:ext cx="1940" cy="240"/>
            </a:xfrm>
            <a:prstGeom prst="rect">
              <a:avLst/>
            </a:prstGeom>
            <a:noFill/>
            <a:ln w="9525">
              <a:noFill/>
            </a:ln>
          </p:spPr>
          <p:txBody>
            <a:bodyPr wrap="none" lIns="59911" tIns="29956" rIns="59911" bIns="29956" anchor="t" anchorCtr="0">
              <a:spAutoFit/>
            </a:bodyPr>
            <a:p>
              <a:pPr algn="ctr" defTabSz="598805">
                <a:spcBef>
                  <a:spcPct val="0"/>
                </a:spcBef>
              </a:pPr>
              <a:r>
                <a:rPr lang="zh-CN" altLang="en-US" sz="1800" baseline="-25000" dirty="0">
                  <a:solidFill>
                    <a:schemeClr val="bg1"/>
                  </a:solidFill>
                  <a:latin typeface="Times New Roman" panose="02020603050405020304" pitchFamily="18" charset="0"/>
                  <a:ea typeface="黑体" panose="02010609060101010101" pitchFamily="2" charset="-122"/>
                </a:rPr>
                <a:t>工艺改变或操作要求变化；</a:t>
              </a:r>
              <a:endParaRPr lang="zh-CN" altLang="en-US" sz="1800" baseline="-25000" dirty="0">
                <a:solidFill>
                  <a:schemeClr val="bg1"/>
                </a:solidFill>
                <a:latin typeface="Times New Roman" panose="02020603050405020304" pitchFamily="18" charset="0"/>
                <a:ea typeface="黑体" panose="02010609060101010101" pitchFamily="2" charset="-122"/>
              </a:endParaRPr>
            </a:p>
          </p:txBody>
        </p:sp>
        <p:grpSp>
          <p:nvGrpSpPr>
            <p:cNvPr id="54285" name="组合 21"/>
            <p:cNvGrpSpPr/>
            <p:nvPr/>
          </p:nvGrpSpPr>
          <p:grpSpPr>
            <a:xfrm rot="10800000">
              <a:off x="4622" y="5292"/>
              <a:ext cx="3628" cy="545"/>
              <a:chOff x="2428875" y="1643063"/>
              <a:chExt cx="5857875" cy="1214437"/>
            </a:xfrm>
          </p:grpSpPr>
          <p:pic>
            <p:nvPicPr>
              <p:cNvPr id="54286" name="Picture 17" descr="blue-arrow-bot"/>
              <p:cNvPicPr>
                <a:picLocks noChangeAspect="1"/>
              </p:cNvPicPr>
              <p:nvPr/>
            </p:nvPicPr>
            <p:blipFill>
              <a:blip r:embed="rId2">
                <a:lum bright="-12000"/>
              </a:blip>
              <a:stretch>
                <a:fillRect/>
              </a:stretch>
            </p:blipFill>
            <p:spPr>
              <a:xfrm>
                <a:off x="2428875" y="1643063"/>
                <a:ext cx="5857875" cy="1214437"/>
              </a:xfrm>
              <a:prstGeom prst="rect">
                <a:avLst/>
              </a:prstGeom>
              <a:noFill/>
              <a:ln w="9525">
                <a:noFill/>
              </a:ln>
            </p:spPr>
          </p:pic>
          <p:sp>
            <p:nvSpPr>
              <p:cNvPr id="52242" name="Rectangle 12"/>
              <p:cNvSpPr/>
              <p:nvPr/>
            </p:nvSpPr>
            <p:spPr>
              <a:xfrm>
                <a:off x="2485557" y="1775439"/>
                <a:ext cx="5357601" cy="486350"/>
              </a:xfrm>
              <a:prstGeom prst="rect">
                <a:avLst/>
              </a:prstGeom>
              <a:noFill/>
              <a:ln w="9525">
                <a:noFill/>
              </a:ln>
            </p:spPr>
            <p:txBody>
              <a:bodyPr rot="10800000" lIns="59911" tIns="29956" rIns="59911" bIns="29956" anchor="ctr">
                <a:spAutoFit/>
              </a:bodyPr>
              <a:p>
                <a:pPr indent="200025" defTabSz="598805" eaLnBrk="0" fontAlgn="base" hangingPunct="0">
                  <a:lnSpc>
                    <a:spcPts val="1315"/>
                  </a:lnSpc>
                  <a:spcBef>
                    <a:spcPct val="0"/>
                  </a:spcBef>
                </a:pPr>
                <a:endParaRPr lang="zh-CN" altLang="zh-CN" sz="1800" strike="noStrike" noProof="1" dirty="0">
                  <a:effectLst>
                    <a:outerShdw blurRad="38100" dist="38100" dir="2700000">
                      <a:srgbClr val="C0C0C0"/>
                    </a:outerShdw>
                  </a:effectLst>
                  <a:latin typeface="仿宋_GB2312" pitchFamily="49" charset="-122"/>
                  <a:ea typeface="黑体" panose="02010609060101010101" pitchFamily="2" charset="-122"/>
                </a:endParaRPr>
              </a:p>
            </p:txBody>
          </p:sp>
        </p:grpSp>
        <p:sp>
          <p:nvSpPr>
            <p:cNvPr id="54288" name="Rectangle 17"/>
            <p:cNvSpPr/>
            <p:nvPr/>
          </p:nvSpPr>
          <p:spPr>
            <a:xfrm>
              <a:off x="5172" y="5383"/>
              <a:ext cx="2852" cy="240"/>
            </a:xfrm>
            <a:prstGeom prst="rect">
              <a:avLst/>
            </a:prstGeom>
            <a:noFill/>
            <a:ln w="9525">
              <a:noFill/>
            </a:ln>
          </p:spPr>
          <p:txBody>
            <a:bodyPr wrap="none" lIns="59911" tIns="29956" rIns="59911" bIns="29956" anchor="t" anchorCtr="0">
              <a:spAutoFit/>
            </a:bodyPr>
            <a:p>
              <a:pPr algn="ctr" defTabSz="598805">
                <a:spcBef>
                  <a:spcPct val="0"/>
                </a:spcBef>
              </a:pPr>
              <a:r>
                <a:rPr lang="zh-CN" altLang="en-US" sz="1800" baseline="-25000" dirty="0">
                  <a:solidFill>
                    <a:schemeClr val="bg1"/>
                  </a:solidFill>
                  <a:latin typeface="Times New Roman" panose="02020603050405020304" pitchFamily="18" charset="0"/>
                  <a:ea typeface="黑体" panose="02010609060101010101" pitchFamily="2" charset="-122"/>
                </a:rPr>
                <a:t>出现新项目、新工艺、新设备或新产品；</a:t>
              </a:r>
              <a:endParaRPr lang="zh-CN" altLang="en-US" sz="1800" baseline="-25000" dirty="0">
                <a:solidFill>
                  <a:schemeClr val="bg1"/>
                </a:solidFill>
                <a:latin typeface="Times New Roman" panose="02020603050405020304" pitchFamily="18" charset="0"/>
                <a:ea typeface="黑体" panose="02010609060101010101" pitchFamily="2" charset="-122"/>
              </a:endParaRPr>
            </a:p>
          </p:txBody>
        </p:sp>
        <p:grpSp>
          <p:nvGrpSpPr>
            <p:cNvPr id="54289" name="组合 21"/>
            <p:cNvGrpSpPr/>
            <p:nvPr/>
          </p:nvGrpSpPr>
          <p:grpSpPr>
            <a:xfrm rot="10800000">
              <a:off x="4622" y="5837"/>
              <a:ext cx="3628" cy="545"/>
              <a:chOff x="2428875" y="1643063"/>
              <a:chExt cx="5857875" cy="1214437"/>
            </a:xfrm>
          </p:grpSpPr>
          <p:pic>
            <p:nvPicPr>
              <p:cNvPr id="54290" name="Picture 17" descr="blue-arrow-bot"/>
              <p:cNvPicPr>
                <a:picLocks noChangeAspect="1"/>
              </p:cNvPicPr>
              <p:nvPr/>
            </p:nvPicPr>
            <p:blipFill>
              <a:blip r:embed="rId2">
                <a:lum bright="-12000"/>
              </a:blip>
              <a:stretch>
                <a:fillRect/>
              </a:stretch>
            </p:blipFill>
            <p:spPr>
              <a:xfrm>
                <a:off x="2428875" y="1643063"/>
                <a:ext cx="5857875" cy="1214437"/>
              </a:xfrm>
              <a:prstGeom prst="rect">
                <a:avLst/>
              </a:prstGeom>
              <a:noFill/>
              <a:ln w="9525">
                <a:noFill/>
              </a:ln>
            </p:spPr>
          </p:pic>
          <p:sp>
            <p:nvSpPr>
              <p:cNvPr id="52240" name="Rectangle 12"/>
              <p:cNvSpPr/>
              <p:nvPr/>
            </p:nvSpPr>
            <p:spPr>
              <a:xfrm>
                <a:off x="2500343" y="1775705"/>
                <a:ext cx="5357601" cy="486348"/>
              </a:xfrm>
              <a:prstGeom prst="rect">
                <a:avLst/>
              </a:prstGeom>
              <a:noFill/>
              <a:ln w="9525">
                <a:noFill/>
              </a:ln>
            </p:spPr>
            <p:txBody>
              <a:bodyPr rot="10800000" lIns="59911" tIns="29956" rIns="59911" bIns="29956" anchor="ctr">
                <a:spAutoFit/>
              </a:bodyPr>
              <a:p>
                <a:pPr indent="200025" defTabSz="598805" eaLnBrk="0" fontAlgn="base" hangingPunct="0">
                  <a:lnSpc>
                    <a:spcPts val="1315"/>
                  </a:lnSpc>
                  <a:spcBef>
                    <a:spcPct val="0"/>
                  </a:spcBef>
                </a:pPr>
                <a:endParaRPr lang="zh-CN" altLang="zh-CN" sz="1800" strike="noStrike" noProof="1" dirty="0">
                  <a:effectLst>
                    <a:outerShdw blurRad="38100" dist="38100" dir="2700000">
                      <a:srgbClr val="C0C0C0"/>
                    </a:outerShdw>
                  </a:effectLst>
                  <a:latin typeface="仿宋_GB2312" pitchFamily="49" charset="-122"/>
                  <a:ea typeface="黑体" panose="02010609060101010101" pitchFamily="2" charset="-122"/>
                </a:endParaRPr>
              </a:p>
            </p:txBody>
          </p:sp>
        </p:grpSp>
        <p:sp>
          <p:nvSpPr>
            <p:cNvPr id="54292" name="Rectangle 21"/>
            <p:cNvSpPr/>
            <p:nvPr/>
          </p:nvSpPr>
          <p:spPr>
            <a:xfrm>
              <a:off x="5049" y="5928"/>
              <a:ext cx="3156" cy="240"/>
            </a:xfrm>
            <a:prstGeom prst="rect">
              <a:avLst/>
            </a:prstGeom>
            <a:noFill/>
            <a:ln w="9525">
              <a:noFill/>
            </a:ln>
          </p:spPr>
          <p:txBody>
            <a:bodyPr wrap="none" lIns="59911" tIns="29956" rIns="59911" bIns="29956" anchor="t" anchorCtr="0">
              <a:spAutoFit/>
            </a:bodyPr>
            <a:p>
              <a:pPr algn="ctr" defTabSz="598805">
                <a:spcBef>
                  <a:spcPct val="0"/>
                </a:spcBef>
              </a:pPr>
              <a:r>
                <a:rPr lang="zh-CN" altLang="en-US" sz="1800" baseline="-25000" dirty="0">
                  <a:solidFill>
                    <a:schemeClr val="bg1"/>
                  </a:solidFill>
                  <a:latin typeface="Times New Roman" panose="02020603050405020304" pitchFamily="18" charset="0"/>
                  <a:ea typeface="黑体" panose="02010609060101010101" pitchFamily="2" charset="-122"/>
                </a:rPr>
                <a:t>来自事故、事件或其他来源的新认识理解等。</a:t>
              </a:r>
              <a:endParaRPr lang="zh-CN" altLang="en-US" sz="1800" baseline="-25000" dirty="0">
                <a:solidFill>
                  <a:schemeClr val="bg1"/>
                </a:solidFill>
                <a:latin typeface="Times New Roman" panose="02020603050405020304" pitchFamily="18" charset="0"/>
                <a:ea typeface="黑体" panose="02010609060101010101" pitchFamily="2" charset="-122"/>
              </a:endParaRPr>
            </a:p>
          </p:txBody>
        </p:sp>
      </p:grpSp>
      <p:sp>
        <p:nvSpPr>
          <p:cNvPr id="285718" name="Rectangle 22"/>
          <p:cNvSpPr>
            <a:spLocks noChangeArrowheads="1"/>
          </p:cNvSpPr>
          <p:nvPr/>
        </p:nvSpPr>
        <p:spPr bwMode="auto">
          <a:xfrm>
            <a:off x="1552575" y="4137025"/>
            <a:ext cx="2641600" cy="2092325"/>
          </a:xfrm>
          <a:prstGeom prst="rect">
            <a:avLst/>
          </a:prstGeom>
          <a:noFill/>
          <a:ln w="9525" algn="ctr">
            <a:noFill/>
            <a:miter lim="800000"/>
          </a:ln>
          <a:effectLst/>
        </p:spPr>
        <p:txBody>
          <a:bodyPr lIns="59911" tIns="29956" rIns="59911" bIns="29956">
            <a:spAutoFit/>
          </a:bodyPr>
          <a:lstStyle/>
          <a:p>
            <a:pPr marL="0" marR="0" lvl="0" indent="0" algn="l" defTabSz="598170" rtl="0" eaLnBrk="1" fontAlgn="base" latinLnBrk="0" hangingPunct="1">
              <a:lnSpc>
                <a:spcPct val="150000"/>
              </a:lnSpc>
              <a:spcBef>
                <a:spcPct val="0"/>
              </a:spcBef>
              <a:spcAft>
                <a:spcPct val="0"/>
              </a:spcAft>
              <a:buClrTx/>
              <a:buSzTx/>
              <a:buFontTx/>
              <a:buNone/>
              <a:defRPr/>
            </a:pPr>
            <a:r>
              <a:rPr kumimoji="1" lang="zh-CN" altLang="en-US" sz="2200" b="0" i="0" u="none" strike="noStrike" kern="1200" cap="none" spc="0" normalizeH="0" baseline="-25000" noProof="0" dirty="0">
                <a:ln>
                  <a:noFill/>
                </a:ln>
                <a:solidFill>
                  <a:srgbClr val="3333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各部门应当每年至少进行一次对危险源及其风险信息的重新评审，以确定危险源及其风险信息是否需要更新，在出现下列情形时，要立即组织危险源及其风险信息的重新评审：</a:t>
            </a:r>
            <a:endParaRPr kumimoji="1" lang="zh-CN" altLang="en-US" sz="2200" b="0" i="0" u="none" strike="noStrike" kern="1200" cap="none" spc="0" normalizeH="0" baseline="-25000" noProof="0" dirty="0">
              <a:ln>
                <a:noFill/>
              </a:ln>
              <a:solidFill>
                <a:srgbClr val="3333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TextBox 1"/>
          <p:cNvSpPr txBox="1"/>
          <p:nvPr/>
        </p:nvSpPr>
        <p:spPr>
          <a:xfrm>
            <a:off x="468313" y="115888"/>
            <a:ext cx="2303462" cy="585787"/>
          </a:xfrm>
          <a:prstGeom prst="rect">
            <a:avLst/>
          </a:prstGeom>
          <a:noFill/>
          <a:ln w="9525">
            <a:noFill/>
          </a:ln>
        </p:spPr>
        <p:txBody>
          <a:bodyPr anchor="t" anchorCtr="0">
            <a:spAutoFit/>
          </a:bodyPr>
          <a:p>
            <a:r>
              <a:rPr lang="zh-CN" altLang="en-US" b="1" dirty="0">
                <a:latin typeface="Arial" panose="020B0604020202020204" pitchFamily="34" charset="0"/>
                <a:ea typeface="宋体" panose="02010600030101010101" pitchFamily="2" charset="-122"/>
              </a:rPr>
              <a:t>课程回顾</a:t>
            </a:r>
            <a:endParaRPr lang="zh-CN" altLang="en-US" b="1" dirty="0">
              <a:latin typeface="Arial" panose="020B0604020202020204" pitchFamily="34" charset="0"/>
              <a:ea typeface="宋体" panose="02010600030101010101" pitchFamily="2" charset="-122"/>
            </a:endParaRPr>
          </a:p>
        </p:txBody>
      </p:sp>
      <p:sp>
        <p:nvSpPr>
          <p:cNvPr id="55298" name="TextBox 2"/>
          <p:cNvSpPr txBox="1"/>
          <p:nvPr/>
        </p:nvSpPr>
        <p:spPr>
          <a:xfrm>
            <a:off x="323850" y="765175"/>
            <a:ext cx="6480175" cy="476250"/>
          </a:xfrm>
          <a:prstGeom prst="rect">
            <a:avLst/>
          </a:prstGeom>
          <a:noFill/>
          <a:ln w="9525">
            <a:noFill/>
          </a:ln>
        </p:spPr>
        <p:txBody>
          <a:bodyPr anchor="t" anchorCtr="0">
            <a:spAutoFit/>
          </a:bodyPr>
          <a:p>
            <a:r>
              <a:rPr lang="zh-CN" altLang="en-US" sz="2500" dirty="0">
                <a:latin typeface="Arial" panose="020B0604020202020204" pitchFamily="34" charset="0"/>
                <a:ea typeface="宋体" panose="02010600030101010101" pitchFamily="2" charset="-122"/>
              </a:rPr>
              <a:t>一、安全事故隐患概念介绍</a:t>
            </a:r>
            <a:endParaRPr lang="en-US" altLang="zh-CN" sz="2500" dirty="0">
              <a:latin typeface="Arial" panose="020B0604020202020204" pitchFamily="34" charset="0"/>
              <a:ea typeface="宋体" panose="02010600030101010101" pitchFamily="2" charset="-122"/>
            </a:endParaRPr>
          </a:p>
        </p:txBody>
      </p:sp>
      <p:sp>
        <p:nvSpPr>
          <p:cNvPr id="4" name="左大括号 3"/>
          <p:cNvSpPr/>
          <p:nvPr/>
        </p:nvSpPr>
        <p:spPr>
          <a:xfrm>
            <a:off x="2987675" y="1484313"/>
            <a:ext cx="647700" cy="208915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5300" name="TextBox 4"/>
          <p:cNvSpPr txBox="1"/>
          <p:nvPr/>
        </p:nvSpPr>
        <p:spPr>
          <a:xfrm>
            <a:off x="250825" y="2276475"/>
            <a:ext cx="3241675" cy="477838"/>
          </a:xfrm>
          <a:prstGeom prst="rect">
            <a:avLst/>
          </a:prstGeom>
          <a:noFill/>
          <a:ln w="9525">
            <a:noFill/>
          </a:ln>
        </p:spPr>
        <p:txBody>
          <a:bodyPr anchor="t" anchorCtr="0">
            <a:spAutoFit/>
          </a:bodyPr>
          <a:p>
            <a:r>
              <a:rPr lang="zh-CN" altLang="en-US" sz="2500" dirty="0">
                <a:latin typeface="Arial" panose="020B0604020202020204" pitchFamily="34" charset="0"/>
                <a:ea typeface="宋体" panose="02010600030101010101" pitchFamily="2" charset="-122"/>
              </a:rPr>
              <a:t>二、危险源识别</a:t>
            </a:r>
            <a:endParaRPr lang="en-US" altLang="zh-CN" sz="2500" dirty="0">
              <a:latin typeface="Arial" panose="020B0604020202020204" pitchFamily="34" charset="0"/>
              <a:ea typeface="宋体" panose="02010600030101010101" pitchFamily="2" charset="-122"/>
            </a:endParaRPr>
          </a:p>
        </p:txBody>
      </p:sp>
      <p:sp>
        <p:nvSpPr>
          <p:cNvPr id="6" name="TextBox 5"/>
          <p:cNvSpPr txBox="1"/>
          <p:nvPr/>
        </p:nvSpPr>
        <p:spPr>
          <a:xfrm>
            <a:off x="3491880" y="1340768"/>
            <a:ext cx="3960440" cy="446276"/>
          </a:xfrm>
          <a:prstGeom prst="rect">
            <a:avLst/>
          </a:prstGeom>
          <a:noFill/>
        </p:spPr>
        <p:txBody>
          <a:bodyPr wrap="square" rtlCol="0">
            <a:spAutoFit/>
          </a:bodyPr>
          <a:lstStyle/>
          <a:p>
            <a:pPr marR="0" algn="ctr" defTabSz="914400">
              <a:spcBef>
                <a:spcPct val="0"/>
              </a:spcBef>
              <a:buClrTx/>
              <a:buSzTx/>
              <a:buFont typeface="Arial" panose="020B0604020202020204" pitchFamily="34" charset="0"/>
              <a:buNone/>
              <a:defRPr/>
            </a:pPr>
            <a:r>
              <a:rPr kumimoji="0" lang="zh-CN" altLang="en-US" sz="2300" b="1" kern="1200" cap="none" spc="0" normalizeH="0" baseline="0" noProof="0" dirty="0">
                <a:blipFill dpi="0" rotWithShape="0">
                  <a:blip r:embed="rId1"/>
                  <a:srcRect/>
                  <a:tile tx="0" ty="0" sx="100000" sy="100000" flip="none" algn="tl"/>
                </a:blipFill>
                <a:latin typeface="宋体" panose="02010600030101010101" pitchFamily="2" charset="-122"/>
                <a:ea typeface="宋体" panose="02010600030101010101" pitchFamily="2" charset="-122"/>
                <a:cs typeface="+mn-cs"/>
              </a:rPr>
              <a:t>危害辩识工作的基本程序</a:t>
            </a:r>
            <a:endParaRPr kumimoji="0" lang="zh-CN" altLang="en-US" sz="2300" b="1" kern="1200" cap="none" spc="0" normalizeH="0" baseline="0" noProof="0" dirty="0">
              <a:blipFill dpi="0" rotWithShape="0">
                <a:blip r:embed="rId1"/>
                <a:srcRect/>
                <a:tile tx="0" ty="0" sx="100000" sy="100000" flip="none" algn="tl"/>
              </a:blipFill>
              <a:latin typeface="宋体" panose="02010600030101010101" pitchFamily="2" charset="-122"/>
              <a:ea typeface="宋体" panose="02010600030101010101" pitchFamily="2" charset="-122"/>
              <a:cs typeface="+mn-cs"/>
            </a:endParaRPr>
          </a:p>
        </p:txBody>
      </p:sp>
      <p:sp>
        <p:nvSpPr>
          <p:cNvPr id="7" name="TextBox 6"/>
          <p:cNvSpPr txBox="1"/>
          <p:nvPr/>
        </p:nvSpPr>
        <p:spPr>
          <a:xfrm>
            <a:off x="3491880" y="2276872"/>
            <a:ext cx="2448272" cy="446275"/>
          </a:xfrm>
          <a:prstGeom prst="rect">
            <a:avLst/>
          </a:prstGeom>
          <a:noFill/>
        </p:spPr>
        <p:txBody>
          <a:bodyPr wrap="square" rtlCol="0">
            <a:spAutoFit/>
          </a:bodyPr>
          <a:lstStyle/>
          <a:p>
            <a:pPr marR="0" algn="ctr" defTabSz="914400">
              <a:spcBef>
                <a:spcPct val="0"/>
              </a:spcBef>
              <a:buClrTx/>
              <a:buSzTx/>
              <a:buFontTx/>
              <a:buNone/>
              <a:defRPr/>
            </a:pPr>
            <a:r>
              <a:rPr kumimoji="0" lang="zh-CN" altLang="en-US" sz="2300" b="1" kern="1200" cap="none" spc="0" normalizeH="0" baseline="0" noProof="0" dirty="0">
                <a:blipFill dpi="0" rotWithShape="0">
                  <a:blip r:embed="rId1"/>
                  <a:srcRect/>
                  <a:tile tx="0" ty="0" sx="100000" sy="100000" flip="none" algn="tl"/>
                </a:blipFill>
                <a:latin typeface="宋体" panose="02010600030101010101" pitchFamily="2" charset="-122"/>
                <a:ea typeface="宋体" panose="02010600030101010101" pitchFamily="2" charset="-122"/>
                <a:cs typeface="+mn-cs"/>
              </a:rPr>
              <a:t>危险源的分类</a:t>
            </a:r>
            <a:endParaRPr kumimoji="0" lang="zh-CN" altLang="en-US" sz="2300" b="1" kern="1200" cap="none" spc="0" normalizeH="0" baseline="0" noProof="0" dirty="0">
              <a:blipFill dpi="0" rotWithShape="0">
                <a:blip r:embed="rId1"/>
                <a:srcRect/>
                <a:tile tx="0" ty="0" sx="100000" sy="100000" flip="none" algn="tl"/>
              </a:blipFill>
              <a:latin typeface="宋体" panose="02010600030101010101" pitchFamily="2" charset="-122"/>
              <a:ea typeface="宋体" panose="02010600030101010101" pitchFamily="2" charset="-122"/>
              <a:cs typeface="+mn-cs"/>
            </a:endParaRPr>
          </a:p>
        </p:txBody>
      </p:sp>
      <p:sp>
        <p:nvSpPr>
          <p:cNvPr id="8" name="TextBox 7"/>
          <p:cNvSpPr txBox="1"/>
          <p:nvPr/>
        </p:nvSpPr>
        <p:spPr>
          <a:xfrm>
            <a:off x="3635896" y="3284984"/>
            <a:ext cx="3600400" cy="446277"/>
          </a:xfrm>
          <a:prstGeom prst="rect">
            <a:avLst/>
          </a:prstGeom>
          <a:noFill/>
        </p:spPr>
        <p:txBody>
          <a:bodyPr wrap="square" rtlCol="0">
            <a:spAutoFit/>
          </a:bodyPr>
          <a:lstStyle/>
          <a:p>
            <a:pPr marR="0" algn="ctr" defTabSz="914400">
              <a:spcBef>
                <a:spcPct val="0"/>
              </a:spcBef>
              <a:buClrTx/>
              <a:buSzTx/>
              <a:buFontTx/>
              <a:buNone/>
              <a:defRPr/>
            </a:pPr>
            <a:r>
              <a:rPr kumimoji="0" lang="zh-CN" altLang="en-US" sz="2300" b="1" kern="1200" cap="none" spc="0" normalizeH="0" baseline="0" noProof="0" dirty="0">
                <a:blipFill dpi="0" rotWithShape="0">
                  <a:blip r:embed="rId1"/>
                  <a:srcRect/>
                  <a:tile tx="0" ty="0" sx="100000" sy="100000" flip="none" algn="tl"/>
                </a:blipFill>
                <a:latin typeface="宋体" panose="02010600030101010101" pitchFamily="2" charset="-122"/>
                <a:ea typeface="宋体" panose="02010600030101010101" pitchFamily="2" charset="-122"/>
                <a:cs typeface="+mn-cs"/>
              </a:rPr>
              <a:t>危险源辨识的方法、原则</a:t>
            </a:r>
            <a:endParaRPr kumimoji="0" lang="zh-CN" altLang="en-US" sz="2300" b="1" kern="1200" cap="none" spc="0" normalizeH="0" baseline="0" noProof="0" dirty="0">
              <a:blipFill dpi="0" rotWithShape="0">
                <a:blip r:embed="rId1"/>
                <a:srcRect/>
                <a:tile tx="0" ty="0" sx="100000" sy="100000" flip="none" algn="tl"/>
              </a:blipFill>
              <a:latin typeface="宋体" panose="02010600030101010101" pitchFamily="2" charset="-122"/>
              <a:ea typeface="宋体" panose="02010600030101010101" pitchFamily="2" charset="-122"/>
              <a:cs typeface="+mn-cs"/>
            </a:endParaRPr>
          </a:p>
        </p:txBody>
      </p:sp>
      <p:sp>
        <p:nvSpPr>
          <p:cNvPr id="55304" name="TextBox 8"/>
          <p:cNvSpPr txBox="1"/>
          <p:nvPr/>
        </p:nvSpPr>
        <p:spPr>
          <a:xfrm>
            <a:off x="250825" y="3933825"/>
            <a:ext cx="4033838" cy="476250"/>
          </a:xfrm>
          <a:prstGeom prst="rect">
            <a:avLst/>
          </a:prstGeom>
          <a:noFill/>
          <a:ln w="9525">
            <a:noFill/>
          </a:ln>
        </p:spPr>
        <p:txBody>
          <a:bodyPr anchor="t" anchorCtr="0">
            <a:spAutoFit/>
          </a:bodyPr>
          <a:p>
            <a:r>
              <a:rPr lang="zh-CN" altLang="en-US" sz="2500" dirty="0">
                <a:latin typeface="Arial" panose="020B0604020202020204" pitchFamily="34" charset="0"/>
                <a:ea typeface="宋体" panose="02010600030101010101" pitchFamily="2" charset="-122"/>
              </a:rPr>
              <a:t>三、风险评价的方法</a:t>
            </a:r>
            <a:endParaRPr lang="en-US" altLang="zh-CN" sz="2500" dirty="0">
              <a:latin typeface="Arial" panose="020B0604020202020204" pitchFamily="34" charset="0"/>
              <a:ea typeface="宋体" panose="02010600030101010101" pitchFamily="2" charset="-122"/>
            </a:endParaRPr>
          </a:p>
        </p:txBody>
      </p:sp>
      <p:sp>
        <p:nvSpPr>
          <p:cNvPr id="10" name="矩形 9"/>
          <p:cNvSpPr/>
          <p:nvPr/>
        </p:nvSpPr>
        <p:spPr>
          <a:xfrm>
            <a:off x="1258888" y="4508500"/>
            <a:ext cx="2305050" cy="452438"/>
          </a:xfrm>
          <a:prstGeom prst="rect">
            <a:avLst/>
          </a:prstGeom>
        </p:spPr>
        <p:txBody>
          <a:bodyPr wrap="square">
            <a:spAutoFit/>
          </a:bodyPr>
          <a:lstStyle/>
          <a:p>
            <a:pPr marL="0" marR="0" lvl="0" indent="0" algn="ctr" defTabSz="598170" rtl="0" eaLnBrk="1" fontAlgn="base" latinLnBrk="0" hangingPunct="1">
              <a:lnSpc>
                <a:spcPct val="100000"/>
              </a:lnSpc>
              <a:spcBef>
                <a:spcPct val="0"/>
              </a:spcBef>
              <a:spcAft>
                <a:spcPct val="0"/>
              </a:spcAft>
              <a:buClrTx/>
              <a:buSzTx/>
              <a:buFontTx/>
              <a:buNone/>
              <a:defRPr/>
            </a:pPr>
            <a:r>
              <a:rPr kumimoji="1" lang="zh-CN" altLang="en-US" sz="3500" b="1" i="1" u="none" strike="noStrike" kern="1200" cap="none" spc="0" normalizeH="0" baseline="-25000" noProof="0" dirty="0">
                <a:ln>
                  <a:noFill/>
                </a:ln>
                <a:solidFill>
                  <a:srgbClr val="FF33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Ｄ＝ＬＥＣ</a:t>
            </a:r>
            <a:endParaRPr kumimoji="1" lang="zh-CN" altLang="en-US" sz="3500" b="1" i="1" u="none" strike="noStrike" kern="1200" cap="none" spc="0" normalizeH="0" baseline="-25000" noProof="0" dirty="0">
              <a:ln>
                <a:noFill/>
              </a:ln>
              <a:solidFill>
                <a:srgbClr val="FF33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55306" name="TextBox 10"/>
          <p:cNvSpPr txBox="1"/>
          <p:nvPr/>
        </p:nvSpPr>
        <p:spPr>
          <a:xfrm>
            <a:off x="250825" y="5327650"/>
            <a:ext cx="4033838" cy="477838"/>
          </a:xfrm>
          <a:prstGeom prst="rect">
            <a:avLst/>
          </a:prstGeom>
          <a:noFill/>
          <a:ln w="9525">
            <a:noFill/>
          </a:ln>
        </p:spPr>
        <p:txBody>
          <a:bodyPr anchor="t" anchorCtr="0">
            <a:spAutoFit/>
          </a:bodyPr>
          <a:p>
            <a:r>
              <a:rPr lang="zh-CN" altLang="en-US" sz="2500" dirty="0">
                <a:latin typeface="Arial" panose="020B0604020202020204" pitchFamily="34" charset="0"/>
                <a:ea typeface="宋体" panose="02010600030101010101" pitchFamily="2" charset="-122"/>
              </a:rPr>
              <a:t>四、风险控制措施</a:t>
            </a:r>
            <a:endParaRPr lang="en-US" altLang="zh-CN" sz="2500" dirty="0">
              <a:latin typeface="Arial" panose="020B0604020202020204" pitchFamily="34" charset="0"/>
              <a:ea typeface="宋体" panose="02010600030101010101" pitchFamily="2" charset="-122"/>
            </a:endParaRPr>
          </a:p>
        </p:txBody>
      </p:sp>
      <p:sp>
        <p:nvSpPr>
          <p:cNvPr id="12" name="矩形 11"/>
          <p:cNvSpPr/>
          <p:nvPr/>
        </p:nvSpPr>
        <p:spPr>
          <a:xfrm>
            <a:off x="755650" y="5949950"/>
            <a:ext cx="6083300" cy="400050"/>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Tx/>
              <a:buSzTx/>
              <a:buFontTx/>
              <a:buNone/>
              <a:defRPr/>
            </a:pPr>
            <a:r>
              <a:rPr kumimoji="1" lang="zh-CN" altLang="en-US" sz="2000" b="0" i="0" u="none" strike="noStrike" kern="1200" cap="none" spc="0" normalizeH="0" baseline="0" noProof="0" dirty="0" smtClean="0">
                <a:ln>
                  <a:noFill/>
                </a:ln>
                <a:solidFill>
                  <a:schemeClr val="accent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rPr>
              <a:t>消除法、限制法、保护法、隔离法、保留法、转移法</a:t>
            </a:r>
            <a:endParaRPr kumimoji="0" lang="zh-CN" altLang="en-US" sz="20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53735" y="3968750"/>
            <a:ext cx="307530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76290" y="4231005"/>
            <a:ext cx="100711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8519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907915"/>
            <a:ext cx="79692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Rectangle 3"/>
          <p:cNvSpPr>
            <a:spLocks noGrp="1"/>
          </p:cNvSpPr>
          <p:nvPr>
            <p:ph idx="1"/>
          </p:nvPr>
        </p:nvSpPr>
        <p:spPr>
          <a:noFill/>
          <a:ln>
            <a:noFill/>
          </a:ln>
        </p:spPr>
        <p:txBody>
          <a:bodyPr anchor="t" anchorCtr="0"/>
          <a:p>
            <a:pPr eaLnBrk="1" hangingPunct="1">
              <a:buNone/>
            </a:pPr>
            <a:r>
              <a:rPr lang="zh-CN" altLang="en-US" b="1" dirty="0">
                <a:solidFill>
                  <a:srgbClr val="FF3300"/>
                </a:solidFill>
              </a:rPr>
              <a:t>什么是事故？</a:t>
            </a:r>
            <a:endParaRPr lang="zh-CN" altLang="en-US" b="1" dirty="0"/>
          </a:p>
          <a:p>
            <a:pPr eaLnBrk="1" hangingPunct="1">
              <a:buNone/>
            </a:pPr>
            <a:r>
              <a:rPr lang="zh-CN" altLang="en-US" b="1" dirty="0"/>
              <a:t>       造成死亡、疾病、伤害、财产损失或其它损失的</a:t>
            </a:r>
            <a:r>
              <a:rPr lang="zh-CN" altLang="en-US" b="1" dirty="0">
                <a:solidFill>
                  <a:srgbClr val="FF0000"/>
                </a:solidFill>
              </a:rPr>
              <a:t>意外</a:t>
            </a:r>
            <a:r>
              <a:rPr lang="zh-CN" altLang="en-US" b="1" dirty="0"/>
              <a:t>事件。</a:t>
            </a:r>
            <a:endParaRPr lang="zh-CN" altLang="en-US" b="1" dirty="0"/>
          </a:p>
          <a:p>
            <a:pPr eaLnBrk="1" hangingPunct="1"/>
            <a:endParaRPr lang="en-US" altLang="zh-C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Rectangle 3"/>
          <p:cNvSpPr>
            <a:spLocks noGrp="1"/>
          </p:cNvSpPr>
          <p:nvPr>
            <p:ph idx="1"/>
          </p:nvPr>
        </p:nvSpPr>
        <p:spPr>
          <a:xfrm>
            <a:off x="468313" y="908050"/>
            <a:ext cx="8229600" cy="4525963"/>
          </a:xfrm>
          <a:noFill/>
          <a:ln>
            <a:noFill/>
          </a:ln>
        </p:spPr>
        <p:txBody>
          <a:bodyPr anchor="t" anchorCtr="0"/>
          <a:p>
            <a:pPr eaLnBrk="1" hangingPunct="1">
              <a:buNone/>
            </a:pPr>
            <a:endParaRPr lang="en-US" altLang="zh-CN" sz="2400" dirty="0">
              <a:solidFill>
                <a:srgbClr val="0099FF"/>
              </a:solidFill>
              <a:latin typeface="黑体" panose="02010609060101010101" pitchFamily="2" charset="-122"/>
              <a:ea typeface="黑体" panose="02010609060101010101" pitchFamily="2" charset="-122"/>
            </a:endParaRPr>
          </a:p>
          <a:p>
            <a:pPr eaLnBrk="1" hangingPunct="1"/>
            <a:endParaRPr lang="en-US" altLang="zh-CN" sz="2400" dirty="0">
              <a:solidFill>
                <a:srgbClr val="0099FF"/>
              </a:solidFill>
              <a:latin typeface="黑体" panose="02010609060101010101" pitchFamily="2" charset="-122"/>
              <a:ea typeface="黑体" panose="02010609060101010101" pitchFamily="2" charset="-122"/>
            </a:endParaRPr>
          </a:p>
        </p:txBody>
      </p:sp>
      <p:sp>
        <p:nvSpPr>
          <p:cNvPr id="10242" name="Rectangle 4"/>
          <p:cNvSpPr/>
          <p:nvPr/>
        </p:nvSpPr>
        <p:spPr>
          <a:xfrm>
            <a:off x="539750" y="620713"/>
            <a:ext cx="8351838" cy="6192837"/>
          </a:xfrm>
          <a:prstGeom prst="rect">
            <a:avLst/>
          </a:prstGeom>
          <a:noFill/>
          <a:ln w="9525">
            <a:noFill/>
          </a:ln>
        </p:spPr>
        <p:txBody>
          <a:bodyPr anchor="t" anchorCtr="0">
            <a:spAutoFit/>
          </a:bodyPr>
          <a:p>
            <a:pPr algn="ctr">
              <a:spcBef>
                <a:spcPct val="0"/>
              </a:spcBef>
            </a:pPr>
            <a:r>
              <a:rPr lang="zh-CN" altLang="en-US" sz="3600" b="1" dirty="0">
                <a:solidFill>
                  <a:srgbClr val="FF3300"/>
                </a:solidFill>
                <a:latin typeface="Arial" panose="020B0604020202020204" pitchFamily="34" charset="0"/>
                <a:ea typeface="宋体" panose="02010600030101010101" pitchFamily="2" charset="-122"/>
              </a:rPr>
              <a:t>什么是事故隐患？</a:t>
            </a:r>
            <a:endParaRPr lang="zh-CN" altLang="en-US" sz="3600" dirty="0">
              <a:solidFill>
                <a:srgbClr val="0099FF"/>
              </a:solidFill>
              <a:latin typeface="Arial" panose="020B0604020202020204" pitchFamily="34" charset="0"/>
              <a:ea typeface="宋体" panose="02010600030101010101" pitchFamily="2" charset="-122"/>
            </a:endParaRPr>
          </a:p>
          <a:p>
            <a:pPr>
              <a:spcBef>
                <a:spcPct val="0"/>
              </a:spcBef>
            </a:pPr>
            <a:r>
              <a:rPr lang="zh-CN" altLang="en-US" sz="2800" b="1" dirty="0">
                <a:latin typeface="Arial" panose="020B0604020202020204" pitchFamily="34" charset="0"/>
                <a:ea typeface="宋体" panose="02010600030101010101" pitchFamily="2" charset="-122"/>
              </a:rPr>
              <a:t>       安全生产事故隐患（以下简称事故隐患），是指生产经营单位违反安全生产法律、法规、规章、标准、规程和安全生产管理制度的规定，或者因其他因素在生产经营活动中存在可能导致事故发生的物的危险状态、人的不安全行为和管理上的缺陷。 </a:t>
            </a:r>
            <a:endParaRPr lang="zh-CN" altLang="en-US" sz="2800" b="1" dirty="0">
              <a:latin typeface="Arial" panose="020B0604020202020204" pitchFamily="34" charset="0"/>
              <a:ea typeface="宋体" panose="02010600030101010101" pitchFamily="2" charset="-122"/>
            </a:endParaRPr>
          </a:p>
          <a:p>
            <a:pPr>
              <a:spcBef>
                <a:spcPct val="0"/>
              </a:spcBef>
            </a:pPr>
            <a:r>
              <a:rPr lang="zh-CN" altLang="en-US" sz="2800" b="1" dirty="0">
                <a:latin typeface="Arial" panose="020B0604020202020204" pitchFamily="34" charset="0"/>
                <a:ea typeface="宋体" panose="02010600030101010101" pitchFamily="2" charset="-122"/>
              </a:rPr>
              <a:t>　　事故隐患分为一般事故隐患和重大事故隐患。一般事故隐患，是指危害和整改难度较小，发现后能够立即整改排除的隐患。重大事故隐患，是指危害和整改难度较大，应当全部或者局部停产停业，并经过一定时间整改治理方能排除的隐患，或者因外部因素影响致使生产经营单位自身难以排除的隐患。   </a:t>
            </a:r>
            <a:endParaRPr lang="zh-CN" altLang="en-US" sz="2800" b="1" dirty="0">
              <a:latin typeface="Arial" panose="020B0604020202020204" pitchFamily="34" charset="0"/>
              <a:ea typeface="宋体" panose="02010600030101010101" pitchFamily="2" charset="-122"/>
            </a:endParaRPr>
          </a:p>
          <a:p>
            <a:pPr>
              <a:spcBef>
                <a:spcPct val="0"/>
              </a:spcBef>
            </a:pPr>
            <a:r>
              <a:rPr lang="zh-CN" altLang="en-US" sz="2800" b="1" dirty="0">
                <a:latin typeface="Arial" panose="020B0604020202020204" pitchFamily="34" charset="0"/>
                <a:ea typeface="宋体" panose="02010600030101010101" pitchFamily="2" charset="-122"/>
              </a:rPr>
              <a:t>         见</a:t>
            </a:r>
            <a:r>
              <a:rPr lang="en-US" altLang="zh-CN" sz="2800" b="1" dirty="0">
                <a:latin typeface="Arial" panose="020B0604020202020204" pitchFamily="34" charset="0"/>
                <a:ea typeface="宋体" panose="02010600030101010101" pitchFamily="2" charset="-122"/>
              </a:rPr>
              <a:t>《</a:t>
            </a:r>
            <a:r>
              <a:rPr lang="zh-CN" altLang="en-US" sz="2800" b="1" dirty="0">
                <a:latin typeface="Arial" panose="020B0604020202020204" pitchFamily="34" charset="0"/>
                <a:ea typeface="宋体" panose="02010600030101010101" pitchFamily="2" charset="-122"/>
              </a:rPr>
              <a:t>安全生产事故隐患排查治理暂行规定</a:t>
            </a:r>
            <a:r>
              <a:rPr lang="en-US" altLang="zh-CN" sz="2800" b="1" dirty="0">
                <a:latin typeface="Arial" panose="020B0604020202020204" pitchFamily="34" charset="0"/>
                <a:ea typeface="宋体" panose="02010600030101010101" pitchFamily="2" charset="-122"/>
              </a:rPr>
              <a:t>》</a:t>
            </a:r>
            <a:endParaRPr lang="en-US" altLang="zh-CN" sz="2800" b="1" dirty="0">
              <a:latin typeface="Arial" panose="020B0604020202020204" pitchFamily="34" charset="0"/>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矩形 3"/>
          <p:cNvSpPr/>
          <p:nvPr/>
        </p:nvSpPr>
        <p:spPr>
          <a:xfrm>
            <a:off x="587375" y="115888"/>
            <a:ext cx="3479800" cy="585787"/>
          </a:xfrm>
          <a:prstGeom prst="rect">
            <a:avLst/>
          </a:prstGeom>
          <a:noFill/>
          <a:ln w="9525">
            <a:noFill/>
          </a:ln>
        </p:spPr>
        <p:txBody>
          <a:bodyPr wrap="none" anchor="t" anchorCtr="0">
            <a:spAutoFit/>
          </a:bodyPr>
          <a:p>
            <a:pPr algn="ctr">
              <a:spcBef>
                <a:spcPct val="0"/>
              </a:spcBef>
            </a:pPr>
            <a:r>
              <a:rPr lang="zh-CN" altLang="en-US" b="1" dirty="0">
                <a:solidFill>
                  <a:srgbClr val="FF3300"/>
                </a:solidFill>
                <a:latin typeface="Arial" panose="020B0604020202020204" pitchFamily="34" charset="0"/>
                <a:ea typeface="宋体" panose="02010600030101010101" pitchFamily="2" charset="-122"/>
              </a:rPr>
              <a:t>什么是事故隐患？</a:t>
            </a:r>
            <a:endParaRPr lang="zh-CN" altLang="en-US" dirty="0">
              <a:solidFill>
                <a:srgbClr val="0099FF"/>
              </a:solidFill>
              <a:latin typeface="Arial" panose="020B0604020202020204" pitchFamily="34" charset="0"/>
              <a:ea typeface="宋体" panose="02010600030101010101" pitchFamily="2" charset="-122"/>
            </a:endParaRPr>
          </a:p>
        </p:txBody>
      </p:sp>
      <p:pic>
        <p:nvPicPr>
          <p:cNvPr id="11266" name="Picture 2"/>
          <p:cNvPicPr>
            <a:picLocks noChangeAspect="1"/>
          </p:cNvPicPr>
          <p:nvPr/>
        </p:nvPicPr>
        <p:blipFill>
          <a:blip r:embed="rId1"/>
          <a:stretch>
            <a:fillRect/>
          </a:stretch>
        </p:blipFill>
        <p:spPr>
          <a:xfrm>
            <a:off x="250825" y="908050"/>
            <a:ext cx="4033838" cy="5400675"/>
          </a:xfrm>
          <a:prstGeom prst="rect">
            <a:avLst/>
          </a:prstGeom>
          <a:noFill/>
          <a:ln w="9525">
            <a:noFill/>
          </a:ln>
        </p:spPr>
      </p:pic>
      <p:sp>
        <p:nvSpPr>
          <p:cNvPr id="11267" name="矩形 5"/>
          <p:cNvSpPr/>
          <p:nvPr/>
        </p:nvSpPr>
        <p:spPr>
          <a:xfrm>
            <a:off x="4895850" y="1373188"/>
            <a:ext cx="3481388" cy="584200"/>
          </a:xfrm>
          <a:prstGeom prst="rect">
            <a:avLst/>
          </a:prstGeom>
          <a:noFill/>
          <a:ln w="9525">
            <a:noFill/>
          </a:ln>
        </p:spPr>
        <p:txBody>
          <a:bodyPr wrap="none" anchor="t" anchorCtr="0">
            <a:spAutoFit/>
          </a:bodyPr>
          <a:p>
            <a:r>
              <a:rPr lang="zh-CN" altLang="en-US" b="1" dirty="0">
                <a:latin typeface="Arial" panose="020B0604020202020204" pitchFamily="34" charset="0"/>
                <a:ea typeface="宋体" panose="02010600030101010101" pitchFamily="2" charset="-122"/>
              </a:rPr>
              <a:t>安全生产事故隐患</a:t>
            </a:r>
            <a:endParaRPr lang="zh-CN" altLang="en-US" dirty="0">
              <a:latin typeface="Arial" panose="020B0604020202020204" pitchFamily="34" charset="0"/>
              <a:ea typeface="宋体" panose="02010600030101010101" pitchFamily="2" charset="-122"/>
            </a:endParaRPr>
          </a:p>
        </p:txBody>
      </p:sp>
      <p:sp>
        <p:nvSpPr>
          <p:cNvPr id="11268" name="矩形 6"/>
          <p:cNvSpPr/>
          <p:nvPr/>
        </p:nvSpPr>
        <p:spPr>
          <a:xfrm>
            <a:off x="4537075" y="4684713"/>
            <a:ext cx="1943100" cy="400050"/>
          </a:xfrm>
          <a:prstGeom prst="rect">
            <a:avLst/>
          </a:prstGeom>
          <a:noFill/>
          <a:ln w="9525">
            <a:noFill/>
          </a:ln>
        </p:spPr>
        <p:txBody>
          <a:bodyPr anchor="t" anchorCtr="0">
            <a:spAutoFit/>
          </a:bodyPr>
          <a:p>
            <a:r>
              <a:rPr lang="zh-CN" altLang="en-US" sz="2000" b="1" dirty="0">
                <a:latin typeface="Arial" panose="020B0604020202020204" pitchFamily="34" charset="0"/>
                <a:ea typeface="宋体" panose="02010600030101010101" pitchFamily="2" charset="-122"/>
              </a:rPr>
              <a:t>一般事故隐患</a:t>
            </a:r>
            <a:endParaRPr lang="zh-CN" altLang="en-US" sz="2000" dirty="0">
              <a:latin typeface="Arial" panose="020B0604020202020204" pitchFamily="34" charset="0"/>
              <a:ea typeface="宋体" panose="02010600030101010101" pitchFamily="2" charset="-122"/>
            </a:endParaRPr>
          </a:p>
        </p:txBody>
      </p:sp>
      <p:sp>
        <p:nvSpPr>
          <p:cNvPr id="11269" name="矩形 7"/>
          <p:cNvSpPr/>
          <p:nvPr/>
        </p:nvSpPr>
        <p:spPr>
          <a:xfrm>
            <a:off x="7129463" y="4684713"/>
            <a:ext cx="1731962" cy="400050"/>
          </a:xfrm>
          <a:prstGeom prst="rect">
            <a:avLst/>
          </a:prstGeom>
          <a:noFill/>
          <a:ln w="9525">
            <a:noFill/>
          </a:ln>
        </p:spPr>
        <p:txBody>
          <a:bodyPr wrap="none" anchor="t" anchorCtr="0">
            <a:spAutoFit/>
          </a:bodyPr>
          <a:p>
            <a:r>
              <a:rPr lang="zh-CN" altLang="en-US" sz="2000" b="1" dirty="0">
                <a:latin typeface="Arial" panose="020B0604020202020204" pitchFamily="34" charset="0"/>
                <a:ea typeface="宋体" panose="02010600030101010101" pitchFamily="2" charset="-122"/>
              </a:rPr>
              <a:t>重大事故隐患</a:t>
            </a:r>
            <a:endParaRPr lang="zh-CN" altLang="en-US" sz="2000" dirty="0">
              <a:latin typeface="Arial" panose="020B0604020202020204" pitchFamily="34" charset="0"/>
              <a:ea typeface="宋体" panose="02010600030101010101" pitchFamily="2" charset="-122"/>
            </a:endParaRPr>
          </a:p>
        </p:txBody>
      </p:sp>
      <p:sp>
        <p:nvSpPr>
          <p:cNvPr id="11270" name="矩形 8"/>
          <p:cNvSpPr/>
          <p:nvPr/>
        </p:nvSpPr>
        <p:spPr>
          <a:xfrm>
            <a:off x="4392613" y="2020888"/>
            <a:ext cx="4572000" cy="1938337"/>
          </a:xfrm>
          <a:prstGeom prst="rect">
            <a:avLst/>
          </a:prstGeom>
          <a:noFill/>
          <a:ln w="9525">
            <a:noFill/>
          </a:ln>
        </p:spPr>
        <p:txBody>
          <a:bodyPr anchor="t" anchorCtr="0">
            <a:spAutoFit/>
          </a:bodyPr>
          <a:p>
            <a:r>
              <a:rPr lang="zh-CN" altLang="en-US" sz="2000" b="1" dirty="0">
                <a:latin typeface="Arial" panose="020B0604020202020204" pitchFamily="34" charset="0"/>
                <a:ea typeface="宋体" panose="02010600030101010101" pitchFamily="2" charset="-122"/>
              </a:rPr>
              <a:t>      生产经营单位</a:t>
            </a:r>
            <a:r>
              <a:rPr lang="zh-CN" altLang="en-US" sz="2000" b="1" dirty="0">
                <a:solidFill>
                  <a:srgbClr val="FF0000"/>
                </a:solidFill>
                <a:latin typeface="Arial" panose="020B0604020202020204" pitchFamily="34" charset="0"/>
                <a:ea typeface="宋体" panose="02010600030101010101" pitchFamily="2" charset="-122"/>
              </a:rPr>
              <a:t>违反</a:t>
            </a:r>
            <a:r>
              <a:rPr lang="zh-CN" altLang="en-US" sz="2000" b="1" dirty="0">
                <a:latin typeface="Arial" panose="020B0604020202020204" pitchFamily="34" charset="0"/>
                <a:ea typeface="宋体" panose="02010600030101010101" pitchFamily="2" charset="-122"/>
              </a:rPr>
              <a:t>安全生产法律、法规、规章、标准、规程和安全生产管理制度的</a:t>
            </a:r>
            <a:r>
              <a:rPr lang="zh-CN" altLang="en-US" sz="2000" b="1" dirty="0">
                <a:solidFill>
                  <a:srgbClr val="FF0000"/>
                </a:solidFill>
                <a:latin typeface="Arial" panose="020B0604020202020204" pitchFamily="34" charset="0"/>
                <a:ea typeface="宋体" panose="02010600030101010101" pitchFamily="2" charset="-122"/>
              </a:rPr>
              <a:t>规定</a:t>
            </a:r>
            <a:r>
              <a:rPr lang="zh-CN" altLang="en-US" sz="2000" b="1" dirty="0">
                <a:latin typeface="Arial" panose="020B0604020202020204" pitchFamily="34" charset="0"/>
                <a:ea typeface="宋体" panose="02010600030101010101" pitchFamily="2" charset="-122"/>
              </a:rPr>
              <a:t>，或者因其他因素在生产经营活动中</a:t>
            </a:r>
            <a:r>
              <a:rPr lang="zh-CN" altLang="en-US" sz="2000" b="1" dirty="0">
                <a:solidFill>
                  <a:srgbClr val="FF0000"/>
                </a:solidFill>
                <a:latin typeface="Arial" panose="020B0604020202020204" pitchFamily="34" charset="0"/>
                <a:ea typeface="宋体" panose="02010600030101010101" pitchFamily="2" charset="-122"/>
              </a:rPr>
              <a:t>存在</a:t>
            </a:r>
            <a:r>
              <a:rPr lang="zh-CN" altLang="en-US" sz="2000" b="1" dirty="0">
                <a:latin typeface="Arial" panose="020B0604020202020204" pitchFamily="34" charset="0"/>
                <a:ea typeface="宋体" panose="02010600030101010101" pitchFamily="2" charset="-122"/>
              </a:rPr>
              <a:t>可能导致事故发生的物的危险状态、人的不安全行为和管理上的</a:t>
            </a:r>
            <a:r>
              <a:rPr lang="zh-CN" altLang="en-US" sz="2000" b="1" dirty="0">
                <a:solidFill>
                  <a:srgbClr val="FF0000"/>
                </a:solidFill>
                <a:latin typeface="Arial" panose="020B0604020202020204" pitchFamily="34" charset="0"/>
                <a:ea typeface="宋体" panose="02010600030101010101" pitchFamily="2" charset="-122"/>
              </a:rPr>
              <a:t>缺陷</a:t>
            </a:r>
            <a:r>
              <a:rPr lang="zh-CN" altLang="en-US" sz="2000" b="1" dirty="0">
                <a:latin typeface="Arial" panose="020B0604020202020204" pitchFamily="34" charset="0"/>
                <a:ea typeface="宋体" panose="02010600030101010101" pitchFamily="2" charset="-122"/>
              </a:rPr>
              <a:t>。</a:t>
            </a:r>
            <a:endParaRPr lang="zh-CN" altLang="en-US" sz="2000" dirty="0">
              <a:latin typeface="Arial" panose="020B0604020202020204" pitchFamily="34" charset="0"/>
              <a:ea typeface="宋体" panose="02010600030101010101" pitchFamily="2" charset="-122"/>
            </a:endParaRPr>
          </a:p>
        </p:txBody>
      </p:sp>
      <p:cxnSp>
        <p:nvCxnSpPr>
          <p:cNvPr id="10" name="直接箭头连接符 9"/>
          <p:cNvCxnSpPr/>
          <p:nvPr/>
        </p:nvCxnSpPr>
        <p:spPr>
          <a:xfrm flipH="1">
            <a:off x="5329238" y="3676650"/>
            <a:ext cx="647700" cy="1081088"/>
          </a:xfrm>
          <a:prstGeom prst="straightConnector1">
            <a:avLst/>
          </a:prstGeom>
          <a:ln w="38100" cmpd="sng">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7561263" y="3676650"/>
            <a:ext cx="792163" cy="10810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Rectangle 2"/>
          <p:cNvSpPr>
            <a:spLocks noGrp="1"/>
          </p:cNvSpPr>
          <p:nvPr>
            <p:ph type="title"/>
          </p:nvPr>
        </p:nvSpPr>
        <p:spPr>
          <a:xfrm>
            <a:off x="468313" y="260350"/>
            <a:ext cx="8229600" cy="777875"/>
          </a:xfrm>
          <a:noFill/>
          <a:ln>
            <a:noFill/>
          </a:ln>
        </p:spPr>
        <p:txBody>
          <a:bodyPr anchor="t" anchorCtr="0"/>
          <a:p>
            <a:pPr eaLnBrk="1" hangingPunct="1"/>
            <a:br>
              <a:rPr lang="en-US" altLang="zh-CN" sz="4000" b="1" dirty="0">
                <a:latin typeface="宋体" panose="02010600030101010101" pitchFamily="2" charset="-122"/>
              </a:rPr>
            </a:br>
            <a:endParaRPr lang="en-US" altLang="zh-CN" sz="4000" b="1" dirty="0">
              <a:latin typeface="宋体" panose="02010600030101010101" pitchFamily="2" charset="-122"/>
            </a:endParaRPr>
          </a:p>
        </p:txBody>
      </p:sp>
      <p:sp>
        <p:nvSpPr>
          <p:cNvPr id="218115" name="Rectangle 3"/>
          <p:cNvSpPr>
            <a:spLocks noGrp="1" noChangeArrowheads="1"/>
          </p:cNvSpPr>
          <p:nvPr>
            <p:ph idx="1"/>
          </p:nvPr>
        </p:nvSpPr>
        <p:spPr bwMode="auto">
          <a:xfrm>
            <a:off x="468313" y="981075"/>
            <a:ext cx="8229600" cy="5360988"/>
          </a:xfrm>
          <a:ln>
            <a:solidFill>
              <a:srgbClr val="0099FF"/>
            </a:solidFill>
            <a:miter lim="800000"/>
          </a:ln>
        </p:spPr>
        <p:txBody>
          <a:bodyPr vert="horz" wrap="square" lIns="91440" tIns="45720" rIns="91440" bIns="45720" numCol="1" anchor="t" anchorCtr="0" compatLnSpc="1"/>
          <a:lstStyle/>
          <a:p>
            <a:pPr marL="609600" marR="0" lvl="0" indent="-609600" algn="ctr"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0" cap="none" spc="0" normalizeH="0" baseline="0" noProof="0" smtClean="0">
                <a:ln>
                  <a:noFill/>
                </a:ln>
                <a:solidFill>
                  <a:schemeClr val="tx1"/>
                </a:solidFill>
                <a:effectLst>
                  <a:outerShdw blurRad="38100" dist="38100" dir="2700000" algn="tl">
                    <a:srgbClr val="FFFFFF"/>
                  </a:outerShdw>
                </a:effectLst>
                <a:uLnTx/>
                <a:uFillTx/>
                <a:latin typeface="+mn-lt"/>
                <a:ea typeface="+mn-ea"/>
                <a:cs typeface="+mn-cs"/>
              </a:rPr>
              <a:t>引发事故的四个基本要素</a:t>
            </a:r>
            <a:endParaRPr kumimoji="1" lang="zh-CN" altLang="en-US" sz="3200" b="1" i="0" u="none" strike="noStrike" kern="0" cap="none" spc="0" normalizeH="0" baseline="0" noProof="0" smtClean="0">
              <a:ln>
                <a:noFill/>
              </a:ln>
              <a:solidFill>
                <a:schemeClr val="tx1"/>
              </a:solidFill>
              <a:effectLst>
                <a:outerShdw blurRad="38100" dist="38100" dir="2700000" algn="tl">
                  <a:srgbClr val="FFFFFF"/>
                </a:outerShdw>
              </a:effectLst>
              <a:uLnTx/>
              <a:uFillTx/>
              <a:latin typeface="+mn-lt"/>
              <a:ea typeface="+mn-ea"/>
              <a:cs typeface="+mn-cs"/>
            </a:endParaRPr>
          </a:p>
          <a:p>
            <a:pPr marL="609600" marR="0" lvl="0" indent="-609600" algn="ctr" defTabSz="914400" rtl="0" eaLnBrk="1" fontAlgn="base" latinLnBrk="0" hangingPunct="1">
              <a:lnSpc>
                <a:spcPct val="100000"/>
              </a:lnSpc>
              <a:spcBef>
                <a:spcPct val="20000"/>
              </a:spcBef>
              <a:spcAft>
                <a:spcPct val="0"/>
              </a:spcAft>
              <a:buClrTx/>
              <a:buSzTx/>
              <a:buFontTx/>
              <a:buNone/>
              <a:defRPr/>
            </a:pPr>
            <a:endParaRPr kumimoji="0" lang="en-US" altLang="zh-CN" sz="2000" b="0" i="0" u="none" strike="noStrike" kern="0" cap="none" spc="0" normalizeH="0" baseline="0" noProof="0" smtClean="0">
              <a:ln>
                <a:noFill/>
              </a:ln>
              <a:solidFill>
                <a:srgbClr val="0099FF"/>
              </a:solidFill>
              <a:effectLst/>
              <a:uLnTx/>
              <a:uFillTx/>
              <a:latin typeface="+mn-lt"/>
              <a:ea typeface="+mn-ea"/>
              <a:cs typeface="+mn-cs"/>
            </a:endParaRPr>
          </a:p>
        </p:txBody>
      </p:sp>
      <p:sp>
        <p:nvSpPr>
          <p:cNvPr id="218116" name="Rectangle 4"/>
          <p:cNvSpPr>
            <a:spLocks noChangeArrowheads="1"/>
          </p:cNvSpPr>
          <p:nvPr/>
        </p:nvSpPr>
        <p:spPr bwMode="auto">
          <a:xfrm>
            <a:off x="1620838" y="2493963"/>
            <a:ext cx="946150" cy="549275"/>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1" lang="zh-CN" altLang="en-US" sz="1200" b="0" i="0" u="none" strike="noStrike" kern="1200" cap="none" spc="0" normalizeH="0" baseline="0" noProof="0">
                <a:ln>
                  <a:noFill/>
                </a:ln>
                <a:solidFill>
                  <a:srgbClr val="FF3300"/>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人的不安全</a:t>
            </a:r>
            <a:endParaRPr kumimoji="1" lang="zh-CN" altLang="en-US" sz="1200" b="0" i="0" u="none" strike="noStrike" kern="1200" cap="none" spc="0" normalizeH="0" baseline="0" noProof="0">
              <a:ln>
                <a:noFill/>
              </a:ln>
              <a:solidFill>
                <a:srgbClr val="FF3300"/>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r>
              <a:rPr kumimoji="1" lang="zh-CN" altLang="en-US" sz="1200" b="0" i="0" u="none" strike="noStrike" kern="1200" cap="none" spc="0" normalizeH="0" baseline="0" noProof="0">
                <a:ln>
                  <a:noFill/>
                </a:ln>
                <a:solidFill>
                  <a:srgbClr val="FF3300"/>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行为</a:t>
            </a:r>
            <a:endParaRPr kumimoji="1" lang="zh-CN" altLang="en-US" sz="1200" b="0" i="0" u="none" strike="noStrike" kern="1200" cap="none" spc="0" normalizeH="0" baseline="0" noProof="0">
              <a:ln>
                <a:noFill/>
              </a:ln>
              <a:solidFill>
                <a:srgbClr val="FF3300"/>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18117" name="Rectangle 5"/>
          <p:cNvSpPr>
            <a:spLocks noChangeArrowheads="1"/>
          </p:cNvSpPr>
          <p:nvPr/>
        </p:nvSpPr>
        <p:spPr bwMode="auto">
          <a:xfrm>
            <a:off x="5795963" y="2493963"/>
            <a:ext cx="946150" cy="549275"/>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1" lang="zh-CN" altLang="en-US" sz="1200" b="0" i="0" u="none" strike="noStrike" kern="1200" cap="none" spc="0" normalizeH="0" baseline="0" noProof="0" dirty="0">
                <a:ln>
                  <a:noFill/>
                </a:ln>
                <a:solidFill>
                  <a:srgbClr val="0000CC"/>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环境的不安</a:t>
            </a:r>
            <a:endParaRPr kumimoji="1" lang="zh-CN" altLang="en-US" sz="1200" b="0" i="0" u="none" strike="noStrike" kern="1200" cap="none" spc="0" normalizeH="0" baseline="0" noProof="0" dirty="0">
              <a:ln>
                <a:noFill/>
              </a:ln>
              <a:solidFill>
                <a:srgbClr val="0000CC"/>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r>
              <a:rPr kumimoji="1" lang="zh-CN" altLang="en-US" sz="1200" b="0" i="0" u="none" strike="noStrike" kern="1200" cap="none" spc="0" normalizeH="0" baseline="0" noProof="0" dirty="0">
                <a:ln>
                  <a:noFill/>
                </a:ln>
                <a:solidFill>
                  <a:srgbClr val="0000CC"/>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全条件</a:t>
            </a:r>
            <a:endParaRPr kumimoji="1" lang="zh-CN" altLang="en-US" sz="1200" b="0" i="0" u="none" strike="noStrike" kern="1200" cap="none" spc="0" normalizeH="0" baseline="0" noProof="0" dirty="0">
              <a:ln>
                <a:noFill/>
              </a:ln>
              <a:solidFill>
                <a:srgbClr val="0000CC"/>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218118" name="Rectangle 6"/>
          <p:cNvSpPr>
            <a:spLocks noChangeArrowheads="1"/>
          </p:cNvSpPr>
          <p:nvPr/>
        </p:nvSpPr>
        <p:spPr bwMode="auto">
          <a:xfrm>
            <a:off x="1763713" y="4725988"/>
            <a:ext cx="819150" cy="473075"/>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1" lang="zh-CN" altLang="en-US" sz="10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物的不安全</a:t>
            </a:r>
            <a:endParaRPr kumimoji="1" lang="zh-CN" altLang="en-US" sz="10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r>
              <a:rPr kumimoji="1" lang="zh-CN" altLang="en-US" sz="10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状态</a:t>
            </a:r>
            <a:endParaRPr kumimoji="1" lang="zh-CN" altLang="en-US" sz="10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218119" name="Rectangle 7"/>
          <p:cNvSpPr>
            <a:spLocks noChangeArrowheads="1"/>
          </p:cNvSpPr>
          <p:nvPr/>
        </p:nvSpPr>
        <p:spPr bwMode="auto">
          <a:xfrm>
            <a:off x="6013450" y="4797425"/>
            <a:ext cx="692150" cy="244475"/>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000" b="1" i="0" u="none" strike="noStrike" kern="1200" cap="none" spc="0" normalizeH="0" baseline="0" noProof="0">
                <a:ln>
                  <a:noFill/>
                </a:ln>
                <a:solidFill>
                  <a:srgbClr val="008000"/>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管理缺陷</a:t>
            </a:r>
            <a:endParaRPr kumimoji="1" lang="zh-CN" altLang="en-US" sz="1000" b="1" i="0" u="none" strike="noStrike" kern="1200" cap="none" spc="0" normalizeH="0" baseline="0" noProof="0">
              <a:ln>
                <a:noFill/>
              </a:ln>
              <a:solidFill>
                <a:srgbClr val="008000"/>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12295" name="Rectangle 8"/>
          <p:cNvSpPr/>
          <p:nvPr/>
        </p:nvSpPr>
        <p:spPr>
          <a:xfrm>
            <a:off x="3708400" y="3573463"/>
            <a:ext cx="831850" cy="396875"/>
          </a:xfrm>
          <a:prstGeom prst="rect">
            <a:avLst/>
          </a:prstGeom>
          <a:noFill/>
          <a:ln w="9525">
            <a:noFill/>
          </a:ln>
        </p:spPr>
        <p:txBody>
          <a:bodyPr wrap="none" anchor="t" anchorCtr="0">
            <a:spAutoFit/>
          </a:bodyPr>
          <a:p>
            <a:pPr>
              <a:spcBef>
                <a:spcPct val="50000"/>
              </a:spcBef>
            </a:pPr>
            <a:r>
              <a:rPr lang="zh-CN" altLang="en-US" sz="2000" dirty="0">
                <a:solidFill>
                  <a:srgbClr val="FF3300"/>
                </a:solidFill>
                <a:latin typeface="Arial" panose="020B0604020202020204" pitchFamily="34" charset="0"/>
                <a:ea typeface="宋体" panose="02010600030101010101" pitchFamily="2" charset="-122"/>
              </a:rPr>
              <a:t>事  故</a:t>
            </a:r>
            <a:endParaRPr lang="zh-CN" altLang="en-US" sz="2000" dirty="0">
              <a:solidFill>
                <a:srgbClr val="FF3300"/>
              </a:solidFill>
              <a:latin typeface="Arial" panose="020B0604020202020204" pitchFamily="34" charset="0"/>
              <a:ea typeface="宋体" panose="02010600030101010101" pitchFamily="2" charset="-122"/>
            </a:endParaRPr>
          </a:p>
        </p:txBody>
      </p:sp>
      <p:sp>
        <p:nvSpPr>
          <p:cNvPr id="12296" name="Line 9"/>
          <p:cNvSpPr/>
          <p:nvPr/>
        </p:nvSpPr>
        <p:spPr>
          <a:xfrm>
            <a:off x="2555875" y="2854325"/>
            <a:ext cx="1079500" cy="720725"/>
          </a:xfrm>
          <a:prstGeom prst="line">
            <a:avLst/>
          </a:prstGeom>
          <a:ln w="12700" cap="flat" cmpd="sng">
            <a:solidFill>
              <a:schemeClr val="tx1"/>
            </a:solidFill>
            <a:prstDash val="solid"/>
            <a:round/>
            <a:headEnd type="none" w="med" len="med"/>
            <a:tailEnd type="triangle" w="med" len="med"/>
          </a:ln>
        </p:spPr>
      </p:sp>
      <p:sp>
        <p:nvSpPr>
          <p:cNvPr id="12297" name="Line 10"/>
          <p:cNvSpPr/>
          <p:nvPr/>
        </p:nvSpPr>
        <p:spPr>
          <a:xfrm flipV="1">
            <a:off x="2555875" y="4005263"/>
            <a:ext cx="1152525" cy="817562"/>
          </a:xfrm>
          <a:prstGeom prst="line">
            <a:avLst/>
          </a:prstGeom>
          <a:ln w="12700" cap="flat" cmpd="sng">
            <a:solidFill>
              <a:schemeClr val="tx1"/>
            </a:solidFill>
            <a:prstDash val="solid"/>
            <a:round/>
            <a:headEnd type="none" w="med" len="med"/>
            <a:tailEnd type="triangle" w="med" len="med"/>
          </a:ln>
        </p:spPr>
      </p:sp>
      <p:sp>
        <p:nvSpPr>
          <p:cNvPr id="12298" name="Line 11"/>
          <p:cNvSpPr/>
          <p:nvPr/>
        </p:nvSpPr>
        <p:spPr>
          <a:xfrm flipV="1">
            <a:off x="4572000" y="2997200"/>
            <a:ext cx="1185863" cy="649288"/>
          </a:xfrm>
          <a:prstGeom prst="line">
            <a:avLst/>
          </a:prstGeom>
          <a:ln w="9525" cap="flat" cmpd="sng">
            <a:solidFill>
              <a:schemeClr val="tx1"/>
            </a:solidFill>
            <a:prstDash val="solid"/>
            <a:round/>
            <a:headEnd type="triangle" w="med" len="med"/>
            <a:tailEnd type="none" w="med" len="med"/>
          </a:ln>
        </p:spPr>
      </p:sp>
      <p:sp>
        <p:nvSpPr>
          <p:cNvPr id="12299" name="Line 12"/>
          <p:cNvSpPr/>
          <p:nvPr/>
        </p:nvSpPr>
        <p:spPr>
          <a:xfrm>
            <a:off x="4572000" y="4005263"/>
            <a:ext cx="1441450" cy="865187"/>
          </a:xfrm>
          <a:prstGeom prst="line">
            <a:avLst/>
          </a:prstGeom>
          <a:ln w="9525" cap="flat" cmpd="sng">
            <a:solidFill>
              <a:schemeClr val="tx1"/>
            </a:solidFill>
            <a:prstDash val="solid"/>
            <a:round/>
            <a:headEnd type="triangle" w="med" len="med"/>
            <a:tailEnd type="none" w="med" len="med"/>
          </a:ln>
        </p:spPr>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heme/theme1.xml><?xml version="1.0" encoding="utf-8"?>
<a:theme xmlns:a="http://schemas.openxmlformats.org/drawingml/2006/main" name="1_默认设计模板">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15116</Words>
  <Application>WPS 演示</Application>
  <PresentationFormat/>
  <Paragraphs>1196</Paragraphs>
  <Slides>52</Slides>
  <Notes>0</Notes>
  <HiddenSlides>0</HiddenSlides>
  <MMClips>0</MMClips>
  <ScaleCrop>false</ScaleCrop>
  <HeadingPairs>
    <vt:vector size="8" baseType="variant">
      <vt:variant>
        <vt:lpstr>已用的字体</vt:lpstr>
      </vt:variant>
      <vt:variant>
        <vt:i4>25</vt:i4>
      </vt:variant>
      <vt:variant>
        <vt:lpstr>主题</vt:lpstr>
      </vt:variant>
      <vt:variant>
        <vt:i4>2</vt:i4>
      </vt:variant>
      <vt:variant>
        <vt:lpstr>嵌入 OLE 服务器</vt:lpstr>
      </vt:variant>
      <vt:variant>
        <vt:i4>3</vt:i4>
      </vt:variant>
      <vt:variant>
        <vt:lpstr>幻灯片标题</vt:lpstr>
      </vt:variant>
      <vt:variant>
        <vt:i4>52</vt:i4>
      </vt:variant>
    </vt:vector>
  </HeadingPairs>
  <TitlesOfParts>
    <vt:vector size="82" baseType="lpstr">
      <vt:lpstr>Arial</vt:lpstr>
      <vt:lpstr>宋体</vt:lpstr>
      <vt:lpstr>Wingdings</vt:lpstr>
      <vt:lpstr>黑体</vt:lpstr>
      <vt:lpstr>Times New Roman</vt:lpstr>
      <vt:lpstr>楷体_GB2312</vt:lpstr>
      <vt:lpstr>新宋体</vt:lpstr>
      <vt:lpstr>仿宋_GB2312</vt:lpstr>
      <vt:lpstr>仿宋</vt:lpstr>
      <vt:lpstr>HY견고딕</vt:lpstr>
      <vt:lpstr>ksdb</vt:lpstr>
      <vt:lpstr>HY헤드라인M</vt:lpstr>
      <vt:lpstr>华文细黑</vt:lpstr>
      <vt:lpstr>微软雅黑</vt:lpstr>
      <vt:lpstr>Gulim</vt:lpstr>
      <vt:lpstr>Malgun Gothic</vt:lpstr>
      <vt:lpstr>CastleT</vt:lpstr>
      <vt:lpstr>隶书</vt:lpstr>
      <vt:lpstr>華康楷書體W5</vt:lpstr>
      <vt:lpstr>HanWangKanDaYan</vt:lpstr>
      <vt:lpstr>MingLiU-ExtB</vt:lpstr>
      <vt:lpstr>Arial Unicode MS</vt:lpstr>
      <vt:lpstr>Arial Unicode MS</vt:lpstr>
      <vt:lpstr>楷体</vt:lpstr>
      <vt:lpstr>汉仪旗黑-85S</vt:lpstr>
      <vt:lpstr>1_默认设计模板</vt:lpstr>
      <vt:lpstr>自定义设计方案</vt:lpstr>
      <vt:lpstr>Word.Document.8</vt:lpstr>
      <vt:lpstr>Excel.Sheet.8</vt:lpstr>
      <vt:lpstr>Excel.Sheet.8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添加公众号hsevclass</dc:creator>
  <dc:subject>公众号hsevclass</dc:subject>
  <cp:lastModifiedBy>little fairy</cp:lastModifiedBy>
  <cp:revision>647</cp:revision>
  <dcterms:created xsi:type="dcterms:W3CDTF">2006-10-22T07:50:46Z</dcterms:created>
  <dcterms:modified xsi:type="dcterms:W3CDTF">2023-11-22T07:12:14Z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2052-12.1.0.15990</vt:lpwstr>
  </property>
  <property fmtid="{D5CDD505-2E9C-101B-9397-08002B2CF9AE}" pid="3" name="ICV">
    <vt:lpwstr>7D194A577F61449B9142A74BA704C6BD_13</vt:lpwstr>
  </property>
</Properties>
</file>