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51" r:id="rId4"/>
    <p:sldId id="259" r:id="rId5"/>
    <p:sldId id="260" r:id="rId6"/>
    <p:sldId id="306" r:id="rId7"/>
    <p:sldId id="307" r:id="rId8"/>
    <p:sldId id="263" r:id="rId9"/>
    <p:sldId id="268" r:id="rId10"/>
    <p:sldId id="269" r:id="rId11"/>
    <p:sldId id="270" r:id="rId12"/>
    <p:sldId id="319" r:id="rId13"/>
    <p:sldId id="272" r:id="rId14"/>
    <p:sldId id="274" r:id="rId15"/>
    <p:sldId id="279" r:id="rId16"/>
    <p:sldId id="282" r:id="rId17"/>
    <p:sldId id="284" r:id="rId18"/>
    <p:sldId id="286" r:id="rId19"/>
    <p:sldId id="288" r:id="rId20"/>
    <p:sldId id="290" r:id="rId21"/>
    <p:sldId id="312" r:id="rId22"/>
    <p:sldId id="316" r:id="rId23"/>
    <p:sldId id="313" r:id="rId24"/>
    <p:sldId id="311" r:id="rId25"/>
    <p:sldId id="309" r:id="rId26"/>
    <p:sldId id="310" r:id="rId27"/>
    <p:sldId id="308" r:id="rId28"/>
    <p:sldId id="314" r:id="rId29"/>
    <p:sldId id="315" r:id="rId30"/>
    <p:sldId id="299" r:id="rId31"/>
    <p:sldId id="330" r:id="rId32"/>
    <p:sldId id="332" r:id="rId33"/>
    <p:sldId id="300" r:id="rId34"/>
    <p:sldId id="333" r:id="rId35"/>
    <p:sldId id="301" r:id="rId36"/>
    <p:sldId id="303" r:id="rId37"/>
    <p:sldId id="318" r:id="rId38"/>
    <p:sldId id="304" r:id="rId39"/>
    <p:sldId id="336" r:id="rId40"/>
    <p:sldId id="334" r:id="rId41"/>
    <p:sldId id="320" r:id="rId42"/>
    <p:sldId id="337" r:id="rId43"/>
  </p:sldIdLst>
  <p:sldSz cx="9144000" cy="6858000" type="screen4x3"/>
  <p:notesSz cx="6858000" cy="9144000"/>
  <p:custDataLst>
    <p:tags r:id="rId4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33"/>
    <a:srgbClr val="0000FF"/>
    <a:srgbClr val="B2B2B2"/>
    <a:srgbClr val="CC9900"/>
    <a:srgbClr val="996600"/>
    <a:srgbClr val="333300"/>
    <a:srgbClr val="3333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25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784475"/>
            <a:ext cx="5688012" cy="965200"/>
          </a:xfrm>
          <a:effectLst>
            <a:outerShdw dist="35921" dir="2700000" algn="ctr" rotWithShape="0">
              <a:srgbClr val="DDDDDD">
                <a:alpha val="50000"/>
              </a:srgbClr>
            </a:outerShdw>
          </a:effectLst>
        </p:spPr>
        <p:txBody>
          <a:bodyPr/>
          <a:lstStyle>
            <a:lvl1pPr algn="ctr">
              <a:defRPr sz="4000" b="1">
                <a:solidFill>
                  <a:srgbClr val="996600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794125"/>
            <a:ext cx="5688012" cy="695325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047315-83EF-4072-897B-DC74BA8FAA9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6400"/>
            <a:ext cx="2057400" cy="57197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6400"/>
            <a:ext cx="6019800" cy="57197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tags" Target="../tags/tag9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13" y="-22225"/>
            <a:ext cx="9132887" cy="417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7905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5FD8B-FE80-48EA-A3C6-C7E8CAC9AAA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4043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楷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楷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楷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楷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2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baike.baidu.com/view/1218297.htm" TargetMode="External"/><Relationship Id="rId5" Type="http://schemas.openxmlformats.org/officeDocument/2006/relationships/hyperlink" Target="http://baike.baidu.com/view/264048.htm" TargetMode="External"/><Relationship Id="rId4" Type="http://schemas.openxmlformats.org/officeDocument/2006/relationships/hyperlink" Target="http://baike.baidu.com/view/57051.htm" TargetMode="External"/><Relationship Id="rId3" Type="http://schemas.openxmlformats.org/officeDocument/2006/relationships/hyperlink" Target="http://baike.baidu.com/view/404847.htm" TargetMode="External"/><Relationship Id="rId2" Type="http://schemas.openxmlformats.org/officeDocument/2006/relationships/hyperlink" Target="http://baike.baidu.com/view/53164.htm" TargetMode="External"/><Relationship Id="rId1" Type="http://schemas.openxmlformats.org/officeDocument/2006/relationships/hyperlink" Target="http://baike.baidu.com/view/774054.htm" TargetMode="Externa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hyperlink" Target="http://baike.baidu.com/view/18222.htm" TargetMode="External"/><Relationship Id="rId8" Type="http://schemas.openxmlformats.org/officeDocument/2006/relationships/hyperlink" Target="http://baike.baidu.com/view/1386.htm" TargetMode="External"/><Relationship Id="rId7" Type="http://schemas.openxmlformats.org/officeDocument/2006/relationships/hyperlink" Target="http://baike.baidu.com/view/868422.htm" TargetMode="External"/><Relationship Id="rId6" Type="http://schemas.openxmlformats.org/officeDocument/2006/relationships/hyperlink" Target="http://baike.baidu.com/view/153532.htm" TargetMode="External"/><Relationship Id="rId5" Type="http://schemas.openxmlformats.org/officeDocument/2006/relationships/hyperlink" Target="http://baike.baidu.com/view/16897.htm" TargetMode="External"/><Relationship Id="rId4" Type="http://schemas.openxmlformats.org/officeDocument/2006/relationships/hyperlink" Target="http://baike.baidu.com/view/45467.htm" TargetMode="External"/><Relationship Id="rId3" Type="http://schemas.openxmlformats.org/officeDocument/2006/relationships/hyperlink" Target="http://baike.baidu.com/view/7863.htm" TargetMode="External"/><Relationship Id="rId2" Type="http://schemas.openxmlformats.org/officeDocument/2006/relationships/hyperlink" Target="http://baike.baidu.com/view/43215.htm" TargetMode="Externa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://baike.baidu.com/view/282116.htm" TargetMode="External"/><Relationship Id="rId1" Type="http://schemas.openxmlformats.org/officeDocument/2006/relationships/hyperlink" Target="http://baike.baidu.com/view/44888.ht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slide" Target="slide1.xml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44.jpe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43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hyperlink" Target="http://www.bofety.com/" TargetMode="Externa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39825" y="2636838"/>
            <a:ext cx="7359650" cy="965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中暑的预防与急救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23013" y="160338"/>
            <a:ext cx="20447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安全知识培训教材</a:t>
            </a: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6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3962400"/>
            <a:ext cx="476250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3924459" y="37170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3586959" y="4652979"/>
            <a:ext cx="675000" cy="675000"/>
          </a:xfrm>
          <a:prstGeom prst="ellipse">
            <a:avLst/>
          </a:prstGeom>
          <a:solidFill>
            <a:srgbClr val="00B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4519295" y="4653439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451631" y="4652979"/>
            <a:ext cx="675000" cy="675000"/>
          </a:xfrm>
          <a:prstGeom prst="ellipse">
            <a:avLst/>
          </a:prstGeom>
          <a:solidFill>
            <a:srgbClr val="EBAC07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20650"/>
            <a:ext cx="1522413" cy="5016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中暑表现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95263" y="650875"/>
            <a:ext cx="8948738" cy="8921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在中暑的时候也有轻重不同的临床表现，高温环境下，人们首先可以出现“先兆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中暑”，这时如果及时转移到阴凉通风处，补充水和盐分，短时间内即可恢复。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9388" y="1574800"/>
            <a:ext cx="8713788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先兆中暑：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高温下出现大汗、口渴、无力、头晕、眼花、耳鸣、恶心、心悸、注意力不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集中、四肢发麻等，体温不超过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38℃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12725" y="2941638"/>
            <a:ext cx="8642350" cy="8604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轻度中暑：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上述症状加重，体温在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38℃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以上，面色潮红或苍白，大汗，皮肤湿冷，脉搏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细弱，心率快，血压下降等呼吸及循环衰竭的症状及体征。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5725" y="4330700"/>
            <a:ext cx="8820150" cy="20907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重度中暑：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）中暑高热：开始有先兆中暑症状，以后出现头痛、不安、嗜睡、甚至昏迷。面色潮红，皮肤干热。血压下降，呼吸急促，心率快。体温在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40℃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以上。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）中暑衰竭：表现为面色苍白，皮肤湿冷，脉搏细弱，血压降低，呼吸快而浅，神志不清，腋温低，肛温在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38.5℃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左右。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　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　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Group 28"/>
          <p:cNvGrpSpPr/>
          <p:nvPr/>
        </p:nvGrpSpPr>
        <p:grpSpPr>
          <a:xfrm>
            <a:off x="823913" y="2060575"/>
            <a:ext cx="7623175" cy="3008313"/>
            <a:chOff x="519" y="1298"/>
            <a:chExt cx="4802" cy="1895"/>
          </a:xfrm>
        </p:grpSpPr>
        <p:sp>
          <p:nvSpPr>
            <p:cNvPr id="71686" name="Text Box 5"/>
            <p:cNvSpPr txBox="1">
              <a:spLocks noChangeArrowheads="1"/>
            </p:cNvSpPr>
            <p:nvPr/>
          </p:nvSpPr>
          <p:spPr bwMode="auto">
            <a:xfrm>
              <a:off x="519" y="1298"/>
              <a:ext cx="1284" cy="331"/>
            </a:xfrm>
            <a:prstGeom prst="rect">
              <a:avLst/>
            </a:prstGeom>
            <a:noFill/>
            <a:ln w="28575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产热增加↑</a:t>
              </a: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88" name="Text Box 7"/>
            <p:cNvSpPr txBox="1">
              <a:spLocks noChangeArrowheads="1"/>
            </p:cNvSpPr>
            <p:nvPr/>
          </p:nvSpPr>
          <p:spPr bwMode="auto">
            <a:xfrm>
              <a:off x="519" y="1973"/>
              <a:ext cx="1331" cy="296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体温调节中枢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0" name="Text Box 9"/>
            <p:cNvSpPr txBox="1">
              <a:spLocks noChangeArrowheads="1"/>
            </p:cNvSpPr>
            <p:nvPr/>
          </p:nvSpPr>
          <p:spPr bwMode="auto">
            <a:xfrm>
              <a:off x="2214" y="2000"/>
              <a:ext cx="1283" cy="29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皮肤血管扩张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1" name="Text Box 10"/>
            <p:cNvSpPr txBox="1">
              <a:spLocks noChangeArrowheads="1"/>
            </p:cNvSpPr>
            <p:nvPr/>
          </p:nvSpPr>
          <p:spPr bwMode="auto">
            <a:xfrm>
              <a:off x="549" y="2651"/>
              <a:ext cx="1331" cy="52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心跳加快，心肌收缩力增强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2" name="Text Box 11"/>
            <p:cNvSpPr txBox="1">
              <a:spLocks noChangeArrowheads="1"/>
            </p:cNvSpPr>
            <p:nvPr/>
          </p:nvSpPr>
          <p:spPr bwMode="auto">
            <a:xfrm>
              <a:off x="2247" y="2799"/>
              <a:ext cx="1331" cy="29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心输出量增加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3" name="Text Box 12"/>
            <p:cNvSpPr txBox="1">
              <a:spLocks noChangeArrowheads="1"/>
            </p:cNvSpPr>
            <p:nvPr/>
          </p:nvSpPr>
          <p:spPr bwMode="auto">
            <a:xfrm>
              <a:off x="3972" y="2668"/>
              <a:ext cx="1141" cy="52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经皮肤血管的血流增加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4" name="Text Box 13"/>
            <p:cNvSpPr txBox="1">
              <a:spLocks noChangeArrowheads="1"/>
            </p:cNvSpPr>
            <p:nvPr/>
          </p:nvSpPr>
          <p:spPr bwMode="auto">
            <a:xfrm>
              <a:off x="3990" y="1991"/>
              <a:ext cx="1331" cy="344"/>
            </a:xfrm>
            <a:prstGeom prst="rect">
              <a:avLst/>
            </a:prstGeom>
            <a:noFill/>
            <a:ln w="28575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散热增加↑</a:t>
              </a: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496888" y="431800"/>
            <a:ext cx="5659438" cy="7921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</a:t>
            </a: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--</a:t>
            </a: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病因与机制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2857500" y="34004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5578475" y="46831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 flipV="1">
            <a:off x="7292975" y="38592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2943225" y="47101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1776413" y="3587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1790700" y="26670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5548313" y="3429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299" name="Picture 4" descr="W0200408184251401575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9313" y="0"/>
            <a:ext cx="1944687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713" y="260350"/>
            <a:ext cx="4032250" cy="309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60350"/>
            <a:ext cx="3889375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8" y="3629025"/>
            <a:ext cx="3889375" cy="292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3500438"/>
            <a:ext cx="1944687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6443663" y="3644900"/>
            <a:ext cx="2376488" cy="1800225"/>
          </a:xfrm>
          <a:prstGeom prst="cloudCallout">
            <a:avLst>
              <a:gd name="adj1" fmla="val 27620"/>
              <a:gd name="adj2" fmla="val 918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老人、儿童、孕产妇容易中暑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354013" y="2565400"/>
            <a:ext cx="415925" cy="3743325"/>
          </a:xfrm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容易中暑的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种人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395288" y="188913"/>
            <a:ext cx="1882775" cy="2376488"/>
          </a:xfrm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老年人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由于皮肤汗腺萎缩和循环系统功能衰退，肌体散热不畅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12975" y="219075"/>
            <a:ext cx="3384550" cy="1800225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孕产妇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因为怀孕或产后体力消耗大，身体虚弱，如果逗留在通气不良、温度较高的室内，就容易中暑。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867400" y="276225"/>
            <a:ext cx="3025775" cy="16573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婴幼儿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 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各系统发育不够完善，体温调节功能差，皮下脂肪又比较多，对散热不利。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042988" y="2636838"/>
            <a:ext cx="7850188" cy="10080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正在服药的人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服用抗组织胺药、抗胆碱药、安眠药等的人也会血管收缩，使体温调节中枢发生障碍，容易中暑。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047750" y="3729038"/>
            <a:ext cx="7772400" cy="1223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心血管病患者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炎热天气会使心血管病患者的交感神经兴奋，加重心血管的负荷。尤其是心脏功能不全的，他们体内的热量不能及时散发而积蓄，所以容易中暑。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030288" y="5114925"/>
            <a:ext cx="7862888" cy="11795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糖尿病患者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机体对内外环境温度变化反应迟钝，虽然热量已经积蓄在体内，但病人的自觉症状却出现得较晚，引起中暑。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400"/>
            <a:ext cx="3827463" cy="5746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容易中暑的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种人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27138"/>
            <a:ext cx="8229600" cy="4784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感染性疾病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患一些感染性疾病的患者，因为细菌或病毒性感染可以使人体产生内源性致热原，让机体产热加速。炎症还能使机体释放出一些物质，使血管痉挛收缩，更不利于散热而容易中暑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98475" y="3933825"/>
            <a:ext cx="8229600" cy="20161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营养不良的人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因为营养素的缺乏使血压下降，反射性地引起血管的收缩。他们还容易反复腹泻，导致脱水和电解质紊乱，导致中暑。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400"/>
            <a:ext cx="4906963" cy="5016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三、预防中暑的一般招法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341438"/>
            <a:ext cx="5976938" cy="22320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喝水：喝的时候要慢慢喝，不要渴了就猛喝；要喝温开水，不要喝冰水；要定时饮水，不要等口渴时再喝；要喝烧开过的水，不要喝生水；要喝新鲜温开水，不要喝“陈”水；还可以多喝加淡盐的温开水。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4313" y="1339850"/>
            <a:ext cx="2066925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365625"/>
            <a:ext cx="2736850" cy="199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63925" y="4652963"/>
            <a:ext cx="5356225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喝一些稀释的电解质饮料：要远离酒精、咖啡因和香烟。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7569200" y="347663"/>
            <a:ext cx="1111250" cy="6191250"/>
          </a:xfrm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慢慢地适应气温的转变：从事户外活动的时候要放慢速度，不要逞能。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88" y="3070225"/>
            <a:ext cx="2517775" cy="345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768975" y="336550"/>
            <a:ext cx="1473200" cy="6264275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及时散热：当过于炎热的时候应该用冷水冲淋头部及颈部，让水分蒸发帮助散热。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41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8" y="285750"/>
            <a:ext cx="2519362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265488" y="635000"/>
            <a:ext cx="2160588" cy="5746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留意体重变化：中暑有可能导致身体在连续几天内逐渐虚脱，所以如果出现体重在数天内直线下降的情况，应加以留意。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3170238"/>
            <a:ext cx="3529013" cy="3176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9563" y="333375"/>
            <a:ext cx="8229600" cy="10048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外出戴帽子：夏天外出要戴帽子减缓头颈吸热的速度，特别是秃头或发量不多的人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3170238"/>
            <a:ext cx="4248150" cy="319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Rectangle 9"/>
          <p:cNvSpPr>
            <a:spLocks noGrp="1" noChangeArrowheads="1"/>
          </p:cNvSpPr>
          <p:nvPr>
            <p:ph idx="1"/>
          </p:nvPr>
        </p:nvSpPr>
        <p:spPr>
          <a:xfrm>
            <a:off x="303213" y="1630363"/>
            <a:ext cx="8669338" cy="10493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外出不要打赤膊：以免吸收更多的辐射热，通风的棉衫和赤膊相比更有消暑的作用。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924175"/>
            <a:ext cx="4349750" cy="373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3838" y="260350"/>
            <a:ext cx="8507413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穿浅色的衣服：棉花及聚酯合成的衣物最为透气。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6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2917825"/>
            <a:ext cx="3960813" cy="3713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82575" y="896938"/>
            <a:ext cx="8466138" cy="180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多吃各种瓜类：冬瓜利尿消炎、清热解毒；丝瓜解暑祛风、化痰凉血；苦瓜祛暑清心；黄瓜中的纤维素可以排出肠道中腐败的食物，降低胆固醇；南瓜补中益气，消炎止痛。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19446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多吃凉性蔬菜：像番茄、茄子、生菜、芦笋等等。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多吃苦味菜，有利于泄暑热和燥暑湿，苦瓜、苦菜、苦丁茶、苦笋都是夏季防暑的上乘食品。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95263" y="2263775"/>
            <a:ext cx="6192838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多洗澡：帮汗水离开人体。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463" y="3865563"/>
            <a:ext cx="3994150" cy="271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01613" y="2852738"/>
            <a:ext cx="8632825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保证充足睡眠：合理安排作息时间，不宜在炎热的中午强烈日光下过多活动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48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75" y="3813175"/>
            <a:ext cx="2773363" cy="2773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785" y="1714500"/>
            <a:ext cx="588581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40433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331788"/>
            <a:ext cx="4608513" cy="4302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其他预防中暑的方法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42888" y="982663"/>
            <a:ext cx="8505825" cy="2085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①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气温指数：研究表明，盛夏的气温每升高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，都可能对体弱者或老年人产生不良影响，因而气温的高低本身就有警示作用。比如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时，人就会有热的感觉，这是防暑降温的起始温度。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时，人体赖以散热的辐射、对流、传导形式逐渐减弱或停止，蒸发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出汗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便是最重要乃至惟一的散热方式。因此，此时应及时补足水分及钾、钠、镁等电解质。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39713" y="3573463"/>
            <a:ext cx="8229600" cy="2303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.37℃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，一级警报！此温度下人可能因大量出汗而出现脱水或电解质紊乱。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38~39℃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，二至三级警报！一些人，特别是体质较弱者的心肺会不堪重负，可能出现意外，这时应该进行物理降温和药物防护。医学专家认为，当气温升高到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，或虽然气温是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，但湿度过大时，便是可能发生中暑、心脑血管意外的天气。这种天气状况下，人的皮肤血流量会增加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倍以上，心输出量增加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50%~70%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，因而可以使心衰的发生率增加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倍，使心脏病的死亡率增加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8" descr="1087154176_HuaOC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14525"/>
            <a:ext cx="4284663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1893888"/>
            <a:ext cx="4859337" cy="486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-9525"/>
            <a:ext cx="9139237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2588" y="393700"/>
            <a:ext cx="8280400" cy="52736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③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在室内保持自然通风，外出带上淡绿茶水或淡盐水。盐水调制法：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1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公升水，放入盐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1/2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茶匙水调和，每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分钟喝半杯，一天喝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3-4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次。</a:t>
            </a:r>
            <a:b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④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外出坐车时，冰袋冷敷降温。可到医院购买医用冰袋，或者自制冰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袋：准备 一些湿的绒布把冰块包裹起来，再用一个干净塑料袋套上放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入冰箱。出门擦擦脸和胳膊，会感到凉快。</a:t>
            </a:r>
            <a:b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⑤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回家多用温水洗澡，如果感觉身体发热发烫，可用一些藿香正气水、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风油精等药品擦拭，蒸发吸热。</a:t>
            </a:r>
            <a:b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⑥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凉水冲手腕，每隔几个小时把手腕放在自来水龙头下冲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秒，可以降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低血液 温度。</a:t>
            </a:r>
            <a:b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⑦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喝西瓜皮粥。夏季上火食欲不振，喝西瓜皮粥可以降热解暑，提高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免疫力。具体做法：西瓜皮削去外表硬皮，切成丁，与粳米同煮。先用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旺火煮沸，再转用小火煮成粥状，放入白糖即可。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36525" y="617538"/>
            <a:ext cx="8785225" cy="10810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中暑指数：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有的电台、电视台在进行气象预报时，同时报告中暑指数。中暑指数分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级，到了第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或第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级，即“易中暑”或“极易中暑”时，人们就该采取相应措施以防中暑了。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1844675"/>
            <a:ext cx="8755063" cy="15843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疾病风险指数：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有的电台、电视台在进行气象预报时，常报告疾病风险指数。疾病风险也分为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级：少、偏少、一般、偏多、多。疾病包括呼吸道感染、哮喘、脑溢血、脑梗死、高血压、冠心病、心肌梗死等八种常见病。当听到这些疾病的风险指数是“偏多”或“多”时，应倍加防范。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95288" y="4005263"/>
            <a:ext cx="8229600" cy="19446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室内调节最佳温度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根据日本医学专家的研究，最适宜的室内空调温度是：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穿西装打领带，最适宜的平均温度为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24.4℃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；上着短袖衬衣，下着薄面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料裙、裤的女子，适宜温度为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27.8℃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，男女平均有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2—3℃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的差别。总的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来说，最适宜的空调温度为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27—28℃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，不应低于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。此外，室内温度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还应随室外温度的变化进行调整，以室内外温差小于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为宜。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95275" y="1184275"/>
            <a:ext cx="8569325" cy="50355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★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出行躲避烈日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夏日出门记得要备好防晒用具，最好不要在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点时在烈日下行走，因为这个时间段的阳光最强烈，发生中暑的可能性是平时的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倍！如果此时必须外出，一定要做好防护工作，如打遮阳伞、戴遮阳帽、戴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1"/>
              </a:rPr>
              <a:t>太阳镜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，有条件的最好涂抹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2"/>
              </a:rPr>
              <a:t>防晒霜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；准备充足的水和饮料。此外，在炎热的夏季，防暑降温药品，如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3"/>
              </a:rPr>
              <a:t>十滴水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、龙虎人丹、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4"/>
              </a:rPr>
              <a:t>风油精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等一定要备在身边，以防应急之用。外出时的衣服尽量选用棉、麻、丝类的织物，应少穿化纤品类服装，以免大量出汗时不能及时散热，引起中暑。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老年人、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5"/>
              </a:rPr>
              <a:t>孕妇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、有慢性疾病的人，特别是有心血管疾病的人，在高温季节要尽可能地减少外出活动。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★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别等口渴了才喝水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不要等口渴了才喝水，因为口渴已表示身体已经缺水了。最理想的是根据气温的高低，每天喝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1.5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升水。出汗较多时可适当补充一些盐水，弥补人体因出汗而失去的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6"/>
              </a:rPr>
              <a:t>盐分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。另外，夏季人体容易缺钾，使人感到倦怠疲乏，含钾茶水是极好的消暑饮品。 　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2627313" y="260350"/>
            <a:ext cx="1152525" cy="576263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23850" y="260350"/>
            <a:ext cx="20875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几点小提醒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23850" y="188913"/>
            <a:ext cx="8424863" cy="2014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★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饮食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夏天的食的蔬菜，如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1"/>
              </a:rPr>
              <a:t>生菜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2"/>
              </a:rPr>
              <a:t>黄瓜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3"/>
              </a:rPr>
              <a:t>西红柿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等的含水量较高；新鲜水果，如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4"/>
              </a:rPr>
              <a:t>桃子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、杏、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5"/>
              </a:rPr>
              <a:t>西瓜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6"/>
              </a:rPr>
              <a:t>甜瓜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等水分含量为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％至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％，都可以用来补充水分。另外，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7"/>
              </a:rPr>
              <a:t>乳制品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既能补水，又能满足身体的营养之需。其次，不能避免在高温环境中工作的人，应适当补充含有钾、镁等元素的饮料。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0825" y="2090738"/>
            <a:ext cx="8353425" cy="44862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★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保持充足睡眠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夏天日长夜短，气温高，人体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8"/>
              </a:rPr>
              <a:t>新陈代谢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旺盛，消耗也大，容易感到疲劳。充足的睡眠，可使大脑和身体各系统都得到放松，既利于工作和学习，也是预防中暑的措施。最佳就寝时间是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时，最佳起床时间是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分。睡眠时注意不要躺在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9"/>
              </a:rPr>
              <a:t>空调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的出风口和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  <a:hlinkClick r:id="rId10"/>
              </a:rPr>
              <a:t>电风扇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下，以免患上空调病和热伤风。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★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谨防情绪中暑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相关数据表明，在正常人群中，约有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16%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的人在夏天会发生“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情绪中暑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”。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夏天持续的高温天气，使人变得心烦气躁、情绪低落、食欲不振、思维紊乱、行为异常等。“情绪中暑”的表现有：特别粗心，如打翻热水瓶等引起烫伤意外；上班提不起精神，容易激动或</a:t>
            </a:r>
            <a:r>
              <a:rPr kumimoji="0" lang="zh-CN" altLang="en-US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情绪低落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，不能静心思考；肝火也随着气温往上蹿，常因一件微不足道的小事酿成祸端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</a:t>
            </a:r>
            <a:b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82600" y="239713"/>
            <a:ext cx="34353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四、药物预防中暑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50825" y="1146175"/>
            <a:ext cx="8496300" cy="53101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中暑外治三法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刺血疗法取穴部位：十宣、曲泽、大椎、委中、金津、玉液。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操作方法：常规消毒后，以三棱针点刺放血，或大椎加拔罐。对轻症中暑，刺血后挤出数滴血，片刻诸症即可消失。重症中暑者每天可挤出紫黑血液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毫升，并给予清凉饮料，针后约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分钟患者神志即可清醒，继而热退汗出，诸症消失。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穴位按摩疗法轻症中暑，可取足三里、大椎、曲池、合谷、内关五穴，以单手拇指或双手指顺该穴经络走向，由轻至重在该穴位上掐压，缓慢疏推和点按穴位，反复进行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分钟，以局部产生酸、麻、痛、胀感为度。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重症中暑，除上述穴位按摩外，另增加人中、十宣、委中、阳陵泉、少冲五穴，以点掐、按压为主，每穴点掐、按压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分钟。经上述治疗后，若条件许可，给予清凉含盐饮料，或以银针针刺以上穴位，有增强疗效的作用。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擦药疗法取食盐一把，揉擦两手腕、双足心、两胁、前后心等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处，擦出许多红点后，患者即觉轻松而愈，适用于先兆中暑或轻度中暑。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07963" y="388938"/>
            <a:ext cx="8713788" cy="5584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科学用“两水”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入夏后，藿香正气水与十滴水几乎都成了家庭中必备的防暑应急药品，如果两种药冒然替用，必将引起不良后果。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藿香正气水有解表化湿、理气和中的功效，主治因外感风寒、内伤湿滞所致的头痛昏重、脘腹胀痛、呕吐腹泻等症。中医认为，夏季虽然气候炎热，但因天气骤然变化而防御不及时或因室内空调温度过低等原因，均会受风寒之邪引发疾病。而内伤湿滞，则是指人体因受暑湿之邪而引起的脘腹胀痛、恶心呕吐、肠鸣腹泻等症状。夏季阴雨天气较多，是一年中湿气最盛的季节，当湿气侵犯人体脾胃时，则影响脾胃的功能而引发疾病。现代医学研究证实，藿香正气水可用于夏季感冒、肠胃型感冒、急性胃肠炎、消化不良等疾病。临床表现有恶寒发热、胸膈满闷、恶心呕吐、肠鸣腹泻者可以服用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滴水有健胃、驱风的功效，主治因中暑所致的头晕恶心，胃肠不适，腹痛等症。中医认为，当暑热之邪侵入人体后，上蒸清窍故有头晕或头痛症状。如果暑热兼湿，使脾胃升降失常，有恶心、胃肠不适、腹痛等症状，可急服十滴水。十滴水用于治疗中暑，属于暂短的急性疾病，病程仅数十分钟或数小时，故在发病时服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毫升即可。需要提醒的是，因十滴水所含的药物成分有一定毒性，故不宜多服。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38138" y="219075"/>
            <a:ext cx="8424863" cy="1465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总之，藿香正气水主要擅长治疗夏季风寒湿邪所引起的夏季感冒、胃肠炎等疾病，治疗范围较广泛，既可治疗夏秋的各种感冒及胃肠炎等，亦可用于中暑而引起的胃肠不适。而十滴水仅用于中暑症，即暑热引起的头晕昏迷、胃肠不适等。一药主治风寒湿之邪所致疾病，一药主治暑热湿之邪所致疾病，两者的功效主治截然不同，因此应对症选用。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38138" y="1428750"/>
            <a:ext cx="8555038" cy="50355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中暑无忌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忌大量饮水，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中暑患者应采用少量、多次的饮水方法，每次以不超过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毫升为宜，切忌狂饮。因为大量饮水不仅会冲淡胃液，影响消化功能，还会引起反射性排汗亢进，使体内水分和盐分进一步大量流失，严重时可导致热痉挛。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忌大量食用生冷瓜果，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中暑患者大多脾胃虚弱，大量食用生冷食物和寒性食物会进一步损伤脾胃阳气，重者会出现腹泻，腹痛等症状。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忌吃大量油腻食物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中暑后应少吃油腻食物，以适应夏季肠胃的消化能力。油腻食物会加重胃肠的负担，并使大量血液滞留于胃肠道导致输送到大脑的血液相对减少，人会感到疲倦。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忌纯补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中暑之后，暑气未消，虽有虚症，却不能单纯用补法，过早进补会使暑热不易消退，或使已经逐渐消退的暑热复燃。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忌偏食，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中暑患者应以清淡饮食为主，但可适当佐以鱼、肉、蛋、奶等。以保证人体所需营养成分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1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714375" y="274638"/>
            <a:ext cx="7138988" cy="6034088"/>
          </a:xfrm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移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迅速将病人移至阴凉、通风的地方，解开衣裤，以利呼吸和散热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b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412875"/>
            <a:ext cx="5905500" cy="4783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82600" y="239713"/>
            <a:ext cx="30924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五、中暑的急救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 orient="vert"/>
          </p:nvPr>
        </p:nvSpPr>
        <p:spPr>
          <a:xfrm>
            <a:off x="7724775" y="260350"/>
            <a:ext cx="1162050" cy="3529013"/>
          </a:xfrm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中暑的急救方法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89275" y="908050"/>
            <a:ext cx="3455988" cy="5762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培训内容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27313" y="2479675"/>
            <a:ext cx="3889375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一、中暑的定义和症状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12988" y="3114675"/>
            <a:ext cx="405765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二、中暑的原因分析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25688" y="3689350"/>
            <a:ext cx="4043363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66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三、预防中暑的招法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671763" y="4351338"/>
            <a:ext cx="30416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四、药物预防中暑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686050" y="5030788"/>
            <a:ext cx="28622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五、中暑的急救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24863" cy="3311525"/>
          </a:xfrm>
        </p:spPr>
        <p:txBody>
          <a:bodyPr vert="horz" wrap="square" lIns="92075" tIns="46037" rIns="92075" bIns="46037" numCol="1" anchor="t" anchorCtr="0" compatLnSpc="1"/>
          <a:lstStyle/>
          <a:p>
            <a:pPr marL="98425" marR="0" lvl="0" indent="-98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脱离高热环境，迅速降低体温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98425" marR="0" lvl="0" indent="-98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98425" marR="0" lvl="0" indent="-98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CAA4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先兆与轻度中暑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CAA4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98425" marR="0" lvl="0" indent="-98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CAA4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迅速撤离高温环境，将病人安置在阴凉通风或电扇下，最好移至空调室，脱去外衣，平卧体位。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冷敷或酒精擦浴等物理降温，直至肛温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以下。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饮用含盐清凉饮料。可服人丹、十滴水、藿香正气水等，用清凉油、风油精涂擦太阳穴、合谷等。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体温持续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38.5℃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以上可口服解热药，必要时镇静。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早期呼吸、循环衰竭可静滴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5%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葡萄糖盐水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1000ml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，必要时使用呼吸和循环中枢兴奋剂。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23850" y="4365625"/>
            <a:ext cx="8424863" cy="1366838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7" rIns="92075" bIns="46037"/>
          <a:lstStyle>
            <a:lvl1pPr marL="196850" indent="-1968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7310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196850" marR="0" lvl="0" indent="-196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CAA4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救护原则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抓紧时间、迅速降温、纠正水电解质酸碱平衡失调，防治循环衰竭、休克及肾功衰。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96850" marR="0" lvl="0" indent="-196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2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24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6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67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91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35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35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6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60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85750"/>
            <a:ext cx="8893175" cy="2781300"/>
          </a:xfrm>
        </p:spPr>
        <p:txBody>
          <a:bodyPr vert="horz" wrap="square" lIns="92075" tIns="46037" rIns="92075" bIns="46037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降温是关键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物理降温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环境降温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阴凉通风、电风扇、空调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体表降温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冰水乙醇敷擦、冰水浸浴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15-16℃)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体内降温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(4~10℃5%-10%GNS1000ml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注入股动脉、胃内或灌肠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2643" name="Picture 3" descr="1082512499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3213100"/>
            <a:ext cx="349250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4" descr="h-9308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75" y="3213100"/>
            <a:ext cx="2520950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5" descr="xjfb_1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538" y="3213100"/>
            <a:ext cx="2519362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12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12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3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3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54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54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5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700088" y="274638"/>
            <a:ext cx="7138988" cy="6323013"/>
          </a:xfrm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敷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。可用冷水毛巾敷头部，或冰袋、冰块置于病人头部、腋窝、大腿根部等处。 </a:t>
            </a:r>
            <a:b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b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412750"/>
            <a:ext cx="5764213" cy="590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8" name="Rectangle 6"/>
          <p:cNvSpPr>
            <a:spLocks noGrp="1" noChangeArrowheads="1"/>
          </p:cNvSpPr>
          <p:nvPr>
            <p:ph type="title" orient="vert"/>
          </p:nvPr>
        </p:nvSpPr>
        <p:spPr>
          <a:xfrm>
            <a:off x="7753350" y="260350"/>
            <a:ext cx="1162050" cy="3529013"/>
          </a:xfrm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中暑的急救方法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90550"/>
            <a:ext cx="3683000" cy="422275"/>
          </a:xfrm>
        </p:spPr>
        <p:txBody>
          <a:bodyPr vert="horz" wrap="square" lIns="92075" tIns="46037" rIns="92075" bIns="46037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重症中暑的处理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92075" tIns="46037" rIns="92075" bIns="46037" numCol="1" anchor="t" anchorCtr="0" compatLnSpc="1"/>
          <a:lstStyle/>
          <a:p>
            <a:pPr marL="98425" marR="0" lvl="0" indent="-98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药物降温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氯丙嗪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50mg+4℃5%GNS500ml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静滴或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654-2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98425" marR="0" lvl="0" indent="-98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改善周围循环预防休克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周围循环衰竭静滴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5%GNS1500~2000ml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，速度不宜过快。纠酸补碱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5%NaHCO</a:t>
            </a:r>
            <a:r>
              <a:rPr kumimoji="0" lang="en-US" altLang="zh-CN" sz="2800" b="0" i="0" u="none" strike="noStrike" kern="1200" cap="none" spc="0" normalizeH="0" baseline="-2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200-250ml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98425" marR="0" lvl="0" indent="-98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防治急性肾功衰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早期快速注射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20%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甘露醇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250ml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，静注速尿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20mg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，保持尿量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30ml/h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以上。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6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6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39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39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51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51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10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107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116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116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7354888" cy="1727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促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。将病人置于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4℃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水中，并按摩四肢皮肤，使皮肤血管扩张，加速血液循环，促进散热。待肛门温度降至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38℃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，可停止降温。 </a:t>
            </a:r>
            <a:b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812088" y="1100138"/>
            <a:ext cx="1162050" cy="3529013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中暑的急救方法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96863" y="2060575"/>
            <a:ext cx="2446338" cy="42465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四、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浸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。将患者躯体呈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度浸在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18℃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左右井水中，以浸没乳头为度。老年人、体弱者和心血管病患者，水温过低不能耐受。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84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2788" y="2122488"/>
            <a:ext cx="4506912" cy="4386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7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5435600" y="274638"/>
            <a:ext cx="2449513" cy="6394450"/>
          </a:xfrm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五、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擦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。四个人同时用毛巾擦浸在水中的患者身体四周，把皮肤擦红，一般擦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15—30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分钟左右，即可把体温降至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37—38℃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，大脑未受严重损害者多能迅速清醒。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404813"/>
            <a:ext cx="5148263" cy="432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981950" y="692150"/>
            <a:ext cx="1162050" cy="3529013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中暑的急救方法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1" name="Rectangle 5"/>
          <p:cNvSpPr>
            <a:spLocks noGrp="1" noChangeArrowheads="1"/>
          </p:cNvSpPr>
          <p:nvPr>
            <p:ph idx="1"/>
          </p:nvPr>
        </p:nvSpPr>
        <p:spPr>
          <a:xfrm>
            <a:off x="136525" y="228600"/>
            <a:ext cx="8964613" cy="11080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迅速使病人脱离高温环境移至阴凉通处，解开或脱去外衣，取平臣卧位安静休息。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反复用冷水擦洗面部、四肢或全身，直至体温降至少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度 以下。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对于高热病人，物理降温的同时配合药物降温。常用氯丙嗪等冬眠物。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260350"/>
            <a:ext cx="7666038" cy="574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六、立即将病人转送至医院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最好用空调车转送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3" y="908050"/>
            <a:ext cx="74168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AutoShape 2"/>
          <p:cNvSpPr>
            <a:spLocks noChangeArrowheads="1"/>
          </p:cNvSpPr>
          <p:nvPr/>
        </p:nvSpPr>
        <p:spPr bwMode="auto">
          <a:xfrm>
            <a:off x="2157413" y="2168525"/>
            <a:ext cx="4824413" cy="95091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66552" tIns="33276" rIns="66552" bIns="33276" anchor="ctr"/>
          <a:lstStyle>
            <a:lvl1pPr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337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6548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9885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3032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7875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447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019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591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△评估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ABC		△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开放静脉通路	△心电监护及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SPO</a:t>
            </a:r>
            <a:r>
              <a:rPr kumimoji="1" lang="en-US" altLang="zh-CN" sz="110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监护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△保持呼吸通畅	△评估生命体征	△吸氧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△评估神志、瞳孔、肢体活动及各种反射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39" name="AutoShape 3"/>
          <p:cNvSpPr/>
          <p:nvPr/>
        </p:nvSpPr>
        <p:spPr>
          <a:xfrm flipH="1" flipV="1">
            <a:off x="965200" y="977900"/>
            <a:ext cx="787400" cy="454025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66552" tIns="33276" rIns="66552" bIns="33276" anchor="ctr" anchorCtr="0"/>
          <a:p>
            <a:pPr algn="ctr" defTabSz="665480" eaLnBrk="1" hangingPunct="1">
              <a:buNone/>
            </a:pPr>
            <a:r>
              <a:rPr lang="zh-CN" altLang="en-US" sz="1100" dirty="0">
                <a:latin typeface="Arial" panose="020B0604020202020204" pitchFamily="34" charset="0"/>
                <a:ea typeface="楷体" panose="02010609060101010101" pitchFamily="49" charset="-122"/>
                <a:sym typeface="+mn-lt"/>
              </a:rPr>
              <a:t>诊断</a:t>
            </a:r>
            <a:endParaRPr lang="zh-CN" altLang="en-US" sz="1100" dirty="0">
              <a:latin typeface="Arial" panose="020B0604020202020204" pitchFamily="34" charset="0"/>
              <a:ea typeface="楷体" panose="02010609060101010101" pitchFamily="49" charset="-122"/>
              <a:sym typeface="+mn-lt"/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785813" y="1755775"/>
            <a:ext cx="1147763" cy="13636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66552" tIns="33276" rIns="66552" bIns="33276" anchor="ctr"/>
          <a:lstStyle>
            <a:lvl1pPr indent="27622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910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6548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9885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3032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7875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447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019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591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276225" algn="just" defTabSz="6654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高温或烈日暴晒环境中引起体温调节功能紊乱，以高热、无汗及中枢症状为主的综合征。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289300" y="3551238"/>
            <a:ext cx="2562225" cy="264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66552" tIns="33276" rIns="66552" bIns="33276"/>
          <a:lstStyle>
            <a:lvl1pPr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337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6548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9885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3032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7875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447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019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591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△密切观察神志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瞳孔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生命体征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△病室宜阴凉通风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控制室温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22~25 ℃</a:t>
            </a:r>
            <a:endParaRPr kumimoji="1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保持呼吸道通畅，合理给氧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△静脉输液速度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:5~10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分钟宜慢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30~40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滴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分钟为宜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△体温监护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降至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 ℃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即终止降温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endParaRPr kumimoji="1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但不让体温回升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△血压监护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收缩压维持在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90mmHg</a:t>
            </a:r>
            <a:endParaRPr kumimoji="1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以上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以防脱水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654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△血气分析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电解质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肾功能监测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965825" y="3551238"/>
            <a:ext cx="2136775" cy="264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66552" tIns="33276" rIns="66552" bIns="33276"/>
          <a:lstStyle>
            <a:lvl1pPr marL="186055" indent="-18605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6830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6548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9885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3032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7875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447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019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591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对症处理：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△惊厥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巴比妥类及降温药物改为冬眠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Ⅰ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△脑水肿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DIC</a:t>
            </a:r>
            <a:endParaRPr kumimoji="1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肺水肿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△休克		见相关程序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△肾衰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△感染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86055" marR="0" lvl="0" indent="-186055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△诱发心律失常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758825" y="3551238"/>
            <a:ext cx="2417763" cy="264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66552" tIns="33276" rIns="66552" bIns="33276"/>
          <a:lstStyle>
            <a:lvl1pPr marL="368300" indent="-36830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2423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520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8745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033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7530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4730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1930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99130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△空调房间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20~25℃</a:t>
            </a:r>
            <a:endParaRPr kumimoji="1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物理降温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◎头部置水帽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◎大血管处置冰袋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◎冷水擦身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◎酒精擦浴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◎冰水灌肠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△药物降温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◎氯丙嗪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20~50mg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加入冰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5% </a:t>
            </a:r>
            <a:endParaRPr kumimoji="1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GNS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中静滴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◎消炎痛栓塞肛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◎激素治疗：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Dxm,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氢化可的松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8300" marR="0" lvl="0" indent="-368300" algn="l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△中暑痉挛</a:t>
            </a: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10%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葡酸钙</a:t>
            </a: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10~20 ml</a:t>
            </a: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稀释后静注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9944" name="AutoShape 8"/>
          <p:cNvCxnSpPr/>
          <p:nvPr/>
        </p:nvCxnSpPr>
        <p:spPr>
          <a:xfrm rot="5400000">
            <a:off x="3282950" y="1941513"/>
            <a:ext cx="436563" cy="2786062"/>
          </a:xfrm>
          <a:prstGeom prst="bentConnector3">
            <a:avLst>
              <a:gd name="adj1" fmla="val 49819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stealth" w="med" len="med"/>
          </a:ln>
        </p:spPr>
      </p:cxnSp>
      <p:cxnSp>
        <p:nvCxnSpPr>
          <p:cNvPr id="39945" name="AutoShape 9"/>
          <p:cNvCxnSpPr/>
          <p:nvPr/>
        </p:nvCxnSpPr>
        <p:spPr>
          <a:xfrm>
            <a:off x="4894263" y="3125788"/>
            <a:ext cx="0" cy="436562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cxnSp>
      <p:cxnSp>
        <p:nvCxnSpPr>
          <p:cNvPr id="39946" name="AutoShape 10"/>
          <p:cNvCxnSpPr/>
          <p:nvPr/>
        </p:nvCxnSpPr>
        <p:spPr>
          <a:xfrm rot="-5400000" flipH="1">
            <a:off x="5994400" y="2014538"/>
            <a:ext cx="436563" cy="2638425"/>
          </a:xfrm>
          <a:prstGeom prst="bentConnector3">
            <a:avLst>
              <a:gd name="adj1" fmla="val 49819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stealth" w="med" len="med"/>
          </a:ln>
        </p:spPr>
      </p:cxn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4021138" y="1722438"/>
            <a:ext cx="1084263" cy="2111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66552" tIns="33276" rIns="66552" bIns="33276" anchor="ctr"/>
          <a:lstStyle>
            <a:lvl1pPr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337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65480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9885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30325" defTabSz="665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7875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447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019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59125" defTabSz="665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65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急诊室</a:t>
            </a:r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9948" name="AutoShape 12"/>
          <p:cNvCxnSpPr>
            <a:stCxn id="93195" idx="2"/>
            <a:endCxn id="93186" idx="0"/>
          </p:cNvCxnSpPr>
          <p:nvPr/>
        </p:nvCxnSpPr>
        <p:spPr>
          <a:xfrm>
            <a:off x="4564063" y="1933575"/>
            <a:ext cx="6350" cy="23495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cxnSp>
      <p:sp>
        <p:nvSpPr>
          <p:cNvPr id="39949" name="AutoShape 13"/>
          <p:cNvSpPr/>
          <p:nvPr/>
        </p:nvSpPr>
        <p:spPr>
          <a:xfrm flipH="1" flipV="1">
            <a:off x="4027488" y="981075"/>
            <a:ext cx="1084262" cy="441325"/>
          </a:xfrm>
          <a:prstGeom prst="flowChartProcess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66552" tIns="33276" rIns="66552" bIns="33276" anchor="ctr" anchorCtr="0"/>
          <a:p>
            <a:pPr algn="ctr" defTabSz="665480" eaLnBrk="1" hangingPunct="1">
              <a:buNone/>
            </a:pPr>
            <a:r>
              <a:rPr lang="zh-CN" altLang="en-US" sz="1100" dirty="0">
                <a:latin typeface="Arial" panose="020B0604020202020204" pitchFamily="34" charset="0"/>
                <a:ea typeface="楷体" panose="02010609060101010101" pitchFamily="49" charset="-122"/>
                <a:sym typeface="+mn-lt"/>
              </a:rPr>
              <a:t>现场急救</a:t>
            </a:r>
            <a:endParaRPr lang="zh-CN" altLang="en-US" sz="1100" dirty="0">
              <a:latin typeface="Arial" panose="020B0604020202020204" pitchFamily="34" charset="0"/>
              <a:ea typeface="楷体" panose="02010609060101010101" pitchFamily="49" charset="-122"/>
              <a:sym typeface="+mn-lt"/>
            </a:endParaRPr>
          </a:p>
        </p:txBody>
      </p:sp>
      <p:sp>
        <p:nvSpPr>
          <p:cNvPr id="39950" name="AutoShape 14"/>
          <p:cNvSpPr/>
          <p:nvPr/>
        </p:nvSpPr>
        <p:spPr>
          <a:xfrm flipH="1" flipV="1">
            <a:off x="6745288" y="781050"/>
            <a:ext cx="1643062" cy="846138"/>
          </a:xfrm>
          <a:prstGeom prst="flowChartProcess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66552" tIns="33276" rIns="66552" bIns="33276" anchor="ctr" anchorCtr="0"/>
          <a:p>
            <a:pPr defTabSz="665480" eaLnBrk="1" hangingPunct="1">
              <a:buNone/>
            </a:pPr>
            <a:r>
              <a:rPr lang="zh-CN" altLang="en-US" sz="1100" dirty="0">
                <a:latin typeface="Arial" panose="020B0604020202020204" pitchFamily="34" charset="0"/>
                <a:ea typeface="楷体" panose="02010609060101010101" pitchFamily="49" charset="-122"/>
                <a:sym typeface="+mn-lt"/>
              </a:rPr>
              <a:t>△立即脱离高温环境，</a:t>
            </a:r>
            <a:endParaRPr lang="zh-CN" altLang="en-US" sz="1100" dirty="0">
              <a:latin typeface="Arial" panose="020B0604020202020204" pitchFamily="34" charset="0"/>
              <a:ea typeface="楷体" panose="02010609060101010101" pitchFamily="49" charset="-122"/>
              <a:sym typeface="+mn-lt"/>
            </a:endParaRPr>
          </a:p>
          <a:p>
            <a:pPr defTabSz="665480" eaLnBrk="1" hangingPunct="1">
              <a:buNone/>
            </a:pPr>
            <a:r>
              <a:rPr lang="zh-CN" altLang="en-US" sz="1100" dirty="0">
                <a:latin typeface="Arial" panose="020B0604020202020204" pitchFamily="34" charset="0"/>
                <a:ea typeface="楷体" panose="02010609060101010101" pitchFamily="49" charset="-122"/>
                <a:sym typeface="+mn-lt"/>
              </a:rPr>
              <a:t>  置阴凉处休息</a:t>
            </a:r>
            <a:endParaRPr lang="zh-CN" altLang="en-US" sz="1100" dirty="0">
              <a:latin typeface="Arial" panose="020B0604020202020204" pitchFamily="34" charset="0"/>
              <a:ea typeface="楷体" panose="02010609060101010101" pitchFamily="49" charset="-122"/>
              <a:sym typeface="+mn-lt"/>
            </a:endParaRPr>
          </a:p>
          <a:p>
            <a:pPr defTabSz="665480" eaLnBrk="1" hangingPunct="1">
              <a:buNone/>
            </a:pPr>
            <a:r>
              <a:rPr lang="zh-CN" altLang="en-US" sz="1100" dirty="0">
                <a:latin typeface="Arial" panose="020B0604020202020204" pitchFamily="34" charset="0"/>
                <a:ea typeface="楷体" panose="02010609060101010101" pitchFamily="49" charset="-122"/>
                <a:sym typeface="+mn-lt"/>
              </a:rPr>
              <a:t>△补充含盐饮料</a:t>
            </a:r>
            <a:endParaRPr lang="zh-CN" altLang="en-US" sz="1100" dirty="0">
              <a:latin typeface="Arial" panose="020B0604020202020204" pitchFamily="34" charset="0"/>
              <a:ea typeface="楷体" panose="02010609060101010101" pitchFamily="49" charset="-122"/>
              <a:sym typeface="+mn-lt"/>
            </a:endParaRPr>
          </a:p>
        </p:txBody>
      </p:sp>
      <p:cxnSp>
        <p:nvCxnSpPr>
          <p:cNvPr id="39951" name="AutoShape 15"/>
          <p:cNvCxnSpPr>
            <a:stCxn id="39949" idx="0"/>
            <a:endCxn id="93195" idx="0"/>
          </p:cNvCxnSpPr>
          <p:nvPr/>
        </p:nvCxnSpPr>
        <p:spPr>
          <a:xfrm flipH="1">
            <a:off x="4564063" y="1422400"/>
            <a:ext cx="6350" cy="30003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cxnSp>
      <p:cxnSp>
        <p:nvCxnSpPr>
          <p:cNvPr id="39952" name="AutoShape 16"/>
          <p:cNvCxnSpPr/>
          <p:nvPr/>
        </p:nvCxnSpPr>
        <p:spPr>
          <a:xfrm>
            <a:off x="5148263" y="1196975"/>
            <a:ext cx="1568450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cxnSp>
      <p:cxnSp>
        <p:nvCxnSpPr>
          <p:cNvPr id="39953" name="AutoShape 17"/>
          <p:cNvCxnSpPr>
            <a:stCxn id="39939" idx="1"/>
            <a:endCxn id="39949" idx="3"/>
          </p:cNvCxnSpPr>
          <p:nvPr/>
        </p:nvCxnSpPr>
        <p:spPr>
          <a:xfrm flipV="1">
            <a:off x="1878013" y="1216025"/>
            <a:ext cx="2436812" cy="31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cxnSp>
      <p:sp>
        <p:nvSpPr>
          <p:cNvPr id="93202" name="Rectangle 18"/>
          <p:cNvSpPr>
            <a:spLocks noGrp="1" noChangeArrowheads="1"/>
          </p:cNvSpPr>
          <p:nvPr>
            <p:ph type="title"/>
          </p:nvPr>
        </p:nvSpPr>
        <p:spPr>
          <a:xfrm>
            <a:off x="3263900" y="217488"/>
            <a:ext cx="2349500" cy="4762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医院的中暑急救程序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9955" name="AutoShape 19"/>
          <p:cNvCxnSpPr>
            <a:stCxn id="93188" idx="0"/>
            <a:endCxn id="39939" idx="0"/>
          </p:cNvCxnSpPr>
          <p:nvPr/>
        </p:nvCxnSpPr>
        <p:spPr>
          <a:xfrm flipV="1">
            <a:off x="1455738" y="1449388"/>
            <a:ext cx="0" cy="325437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3204" name="AutoShape 20"/>
          <p:cNvSpPr/>
          <p:nvPr/>
        </p:nvSpPr>
        <p:spPr bwMode="auto">
          <a:xfrm>
            <a:off x="7070725" y="4229100"/>
            <a:ext cx="223838" cy="1055688"/>
          </a:xfrm>
          <a:prstGeom prst="rightBrace">
            <a:avLst>
              <a:gd name="adj1" fmla="val 39303"/>
              <a:gd name="adj2" fmla="val 50000"/>
            </a:avLst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229600" cy="422275"/>
          </a:xfrm>
        </p:spPr>
        <p:txBody>
          <a:bodyPr vert="horz" wrap="square" lIns="92075" tIns="46037" rIns="92075" bIns="46037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中暑护理要点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2736850"/>
          </a:xfrm>
        </p:spPr>
        <p:txBody>
          <a:bodyPr vert="horz" wrap="square" lIns="92075" tIns="46037" rIns="92075" bIns="46037" numCol="1" anchor="t" anchorCtr="0" compatLnSpc="1"/>
          <a:lstStyle/>
          <a:p>
            <a:pPr marL="98425" marR="0" lvl="0" indent="-98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保持有效降温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室温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20~25 ℃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；准确执行各种降温措施。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98425" marR="0" lvl="0" indent="-98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密切观察病情变化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降温效果观察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监测肛温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15-30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分钟测量一次；观察末梢循环；血压下降低于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80mmHg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停止降温。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监测脉搏、呼吸、血压、神志、皮肤出汗情况。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673100" marR="0" lvl="1" indent="-2952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观察与高热同存的其他症状，如寒战、大汗、咳嗽、呕吐、腹泻、出疹或出血。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98425" marR="0" lvl="0" indent="-98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保持呼吸道通畅。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98425" marR="0" lvl="0" indent="-98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加强基础护理。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571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9938" y="3476625"/>
            <a:ext cx="3073400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3" y="3763963"/>
            <a:ext cx="2203450" cy="2836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4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40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88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88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1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10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46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46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55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55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61938"/>
            <a:ext cx="4348163" cy="5603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一、中暑的定义和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症状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6638"/>
            <a:ext cx="8496300" cy="28813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中暑是人体在高温和热辐射的长时间作用下，机体体温调节出现障碍，水、电解质代谢紊乱及神经系统功能损害症状的总称，是热平衡机能紊乱而发生的一种急症。除了高温、烈日曝晒外，工作强度过大、时间过长、睡眠不足、过度疲劳等均为常见的诱因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根据临床表现的轻重，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中暑可分为先兆中暑、轻症中暑和重症中暑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而它们之间的关系是渐进的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9750" y="4281488"/>
            <a:ext cx="82804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先兆中暑症状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●高温环境下，出现头痛、头晕、口渴、多汗、四肢无力发酸、注意力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不集中、动作不协调等症状。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●体温正常或略有升高。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●如及时转移到阴凉通风处，补充水和盐分，短时间内即可恢复。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484313"/>
            <a:ext cx="4021138" cy="5373687"/>
          </a:xfrm>
          <a:ln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1450" y="358775"/>
            <a:ext cx="3421063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小心室内巨大温差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而导致中暑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125913" y="257175"/>
            <a:ext cx="4608513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重庆的李女士没有想到，自己在家里开了空调，居然也会因为中暑而晕倒，专家提醒，在家开空调如果温度过低，可能会因为房间之间的巨大温差而导致中暑。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124325" y="1682750"/>
            <a:ext cx="4826000" cy="50355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李女士很怕热，平时喜欢将空调温度开得很低。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日上午，李女士将客厅的空调温度开到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摄氏度。可是，为了给丈夫熬汤，李女士在客厅和厨房之间来回穿梭，结果，因为厨房的温度约有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摄氏度，巨大的温差让李女士发生中暑，一头栽倒在地上，她丈夫中午下班回家发现后，赶紧将她送到第三军医大学重庆新桥医院急诊科抢救。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新桥医院急诊科主任史忠教授说，李女士是因为厨房和客厅的温差过大，导致中暑。史忠教授提醒说，在封闭的空调环境里，一旦有头昏、头痛、鼻痒、咽干等症状，即便是在室内，也要警惕中暑。室内开空调的适当温度应该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26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摄氏度至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摄氏度之间，室内外的温差最好不要超过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摄氏度。此外，开空调两三个小时后，应开一会儿门窗通风。在空调房内还要多喝水，以防止脱水。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23013" y="160338"/>
            <a:ext cx="20447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安全知识培训教材</a:t>
            </a: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76900" y="3968750"/>
            <a:ext cx="315214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795645" y="4241165"/>
            <a:ext cx="102552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10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95288" y="458788"/>
            <a:ext cx="8208963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轻症中暑症状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●体温往往在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度以上。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●出头晕、口渴外往往有面色潮红、大量出汗、皮肤灼热等表现，或出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现四肢湿冷、面色苍白、血压下降、脉搏增快等表现。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●如及时处理，往往可于数小时内恢复。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09575" y="2792413"/>
            <a:ext cx="8353425" cy="3719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重症中暑症状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顾名思义，是中暑中情况最严重的一种，如不及时救治将会危急生命。这类中暑又可分为四种类型：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热痉挛、热衰竭、日射病和热射病。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热痉挛症状特点：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多发生于大量出汗及口渴，饮水多而盐分补充不足致血中氯化钠浓度急速明显降低时。这类中暑发生时肌肉会突然出现阵发性的痉挛的疼痛。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热衰竭症状特点：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这种中暑常常发生于老年人及一时未能适应高温的人。主要症状为头晕、头痛、心慌、口渴、恶心、呕吐、皮肤湿冷、血压下降、晕厥或神志模糊。此时的体温正常或稍微偏高。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23863" y="838200"/>
            <a:ext cx="8469313" cy="25304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日射病症状特点：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类中暑的原因正像它的名字一样，是因为直接在烈日的曝晒下，强烈的日光穿透头部皮肤及颅骨引起脑细胞受损，进而造成脑组织的充血、水肿；由于受到伤害的主要是头部，所以，最开始出现的不适就是剧烈头痛、恶心呕吐、烦躁不安，继而可出现昏迷及抽搐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热射病症状特点：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还有一部分人在高温环境中从事体力劳动的时间较长，身体产热过多，而散热不足，导致体温急剧升高。发病早期有大量冷汗，继而无汗、呼吸浅快、脉搏细速、躁动不安、神志模糊、血压下降，逐渐向昏迷伴四肢抽搐发展；严重者可产生脑水肿、肺水肿、心力衰竭等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7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0" y="3659188"/>
            <a:ext cx="4392613" cy="29638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4389438" y="3654425"/>
            <a:ext cx="3167063" cy="431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西安持续高温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人中暑死亡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7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636963"/>
            <a:ext cx="3671887" cy="30321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3133725"/>
            <a:ext cx="3827463" cy="3587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高温发生火灾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某部官兵救火中暑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23825"/>
            <a:ext cx="4103688" cy="2957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76200"/>
            <a:ext cx="3960813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953125" y="2982913"/>
            <a:ext cx="14620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运动员中暑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19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3" y="3568700"/>
            <a:ext cx="3952875" cy="295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3455988"/>
            <a:ext cx="4130675" cy="310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243513" y="6529388"/>
            <a:ext cx="3394075" cy="285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沙漠探险者被困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人中暑身亡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042988" y="6572250"/>
            <a:ext cx="3394075" cy="285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炎热夏天户外活动中暑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49225"/>
            <a:ext cx="4057650" cy="4302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二、中暑的原因分析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66713" y="4584700"/>
            <a:ext cx="8424863" cy="20161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在高温作业的车间工作，如果再加上通风差，则极易发生中暑；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农业及露天作业时，受阳光直接暴晒，再加上大地受阳光的暴晒，使大气温度再度升高，使人的脑膜充血，大脑皮层缺血而引起中暑，空气中湿度的增强易诱发中暑；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在公共场所、家中，人群拥挤集中，产热集中，散热困难。再加上人呼吸的二氧化碳浓度增高，如果空气中二氧化碳浓度高至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0.7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％～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％时，使人的嗅觉神经麻痹、呼吸急促、身体抵抗力低下，导致中暑发生。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50" y="1268413"/>
            <a:ext cx="8496300" cy="25923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2573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38300" indent="-2667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95500" indent="-2667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527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30099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671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9243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人体适宜的外界温度是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20-25˚c,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相对湿度为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40%-60%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，通过以下方式散热：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UcPeriod"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辐射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是散热最好途径。气温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15-25˚c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时，辐射散热约占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60%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，散热最多部位是头部（约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50%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），其次为手及足部。温度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33˚c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时，辐射散热降至零。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UcPeriod"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B.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传导与对流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通过对流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接触和靠近皮肤的冷空气变暖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变热的热物质分子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离开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而较冷的物质分子则取而代之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逐渐又变热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如此反复进行。水传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导较空气快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C.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蒸发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每蒸发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1g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水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可散发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2.4kj(0.58kcal)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的热量。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6863" y="811213"/>
            <a:ext cx="2184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人的散热的方式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2088"/>
            <a:ext cx="1954213" cy="3587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中暑的分类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712788"/>
            <a:ext cx="8648700" cy="59563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热痉挛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人在高温环境中，身体会大量出汗，丢失大量盐分，使血液中的钠含量过低，引起肌肉痉挛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热衰竭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由于水盐的大量丢失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使得有效循环血量明显减少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发生低血容量休克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集体为了散热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心输出量大大增加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使得心血管系统的负荷加重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导致心血管功能不全或周围循环衰竭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日射病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烈日的曝晒下，强烈的日光穿透头部皮肤及颅骨引起脑细胞受损，进而造成脑组织的充血、水肿；由于受到伤害的主要是头部，所以，最开始出现的不适就是剧烈头痛、恶心呕吐、烦躁不安，继而可出现昏迷及抽搐。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热射病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是指因高温引起的人体体温调节功能失调，体内热量过度积蓄，从而引发神经器官受损。在中暑的分级中就是重症中暑。该病通常发生在夏季高温同时伴有高湿的天气。这是因为持续闷热会使人的皮肤散热功能下降，而且红外线和紫外线可穿透皮肤直达肌内深层，体内热量不能发散，此时热量集聚在脏器及肌肉组织，引起皮肤干燥、肌肉温度升高、导致汗出不来，进而伤害到中枢神经。继而影响全身各器官组织的功能，患者出现局部肌肉痉挛、高热、无汗、口干、昏迷、血压升高、咳嗽、哮喘、呼吸困难、甚至呼吸衰竭等现象，是中暑最严重的一种类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420cytn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9154</Words>
  <Application>WPS 演示</Application>
  <PresentationFormat>全屏显示(4:3)</PresentationFormat>
  <Paragraphs>412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Arial</vt:lpstr>
      <vt:lpstr>宋体</vt:lpstr>
      <vt:lpstr>Wingdings</vt:lpstr>
      <vt:lpstr>楷体</vt:lpstr>
      <vt:lpstr>Calibri</vt:lpstr>
      <vt:lpstr>+mn-lt</vt:lpstr>
      <vt:lpstr>ksdb</vt:lpstr>
      <vt:lpstr>黑体</vt:lpstr>
      <vt:lpstr>微软雅黑</vt:lpstr>
      <vt:lpstr>Arial Unicode MS</vt:lpstr>
      <vt:lpstr>汉仪旗黑-85S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中暑的预防与急救</dc:title>
  <dc:creator>Wu PeiJie</dc:creator>
  <cp:lastModifiedBy>little fairy</cp:lastModifiedBy>
  <cp:revision>2</cp:revision>
  <dcterms:created xsi:type="dcterms:W3CDTF">2009-06-26T17:16:12Z</dcterms:created>
  <dcterms:modified xsi:type="dcterms:W3CDTF">2023-11-24T03:08:30Z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C1CAF3D9B64F4BF78B13A33344A752C5_13</vt:lpwstr>
  </property>
</Properties>
</file>