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3"/>
    <p:sldId id="436" r:id="rId4"/>
    <p:sldId id="342" r:id="rId5"/>
    <p:sldId id="371" r:id="rId6"/>
    <p:sldId id="364" r:id="rId7"/>
    <p:sldId id="366" r:id="rId8"/>
    <p:sldId id="372" r:id="rId9"/>
    <p:sldId id="367" r:id="rId10"/>
    <p:sldId id="373" r:id="rId11"/>
    <p:sldId id="374" r:id="rId12"/>
    <p:sldId id="418" r:id="rId13"/>
    <p:sldId id="368" r:id="rId14"/>
    <p:sldId id="419" r:id="rId15"/>
    <p:sldId id="370" r:id="rId16"/>
    <p:sldId id="375" r:id="rId17"/>
    <p:sldId id="378" r:id="rId18"/>
    <p:sldId id="380" r:id="rId19"/>
    <p:sldId id="381" r:id="rId20"/>
    <p:sldId id="382" r:id="rId21"/>
    <p:sldId id="383" r:id="rId22"/>
    <p:sldId id="384" r:id="rId23"/>
    <p:sldId id="416" r:id="rId24"/>
    <p:sldId id="438" r:id="rId25"/>
  </p:sldIdLst>
  <p:sldSz cx="9144000" cy="6858000" type="screen4x3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4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8B500"/>
    <a:srgbClr val="0C3D51"/>
    <a:srgbClr val="819DAC"/>
    <a:srgbClr val="DE9B43"/>
    <a:srgbClr val="FBC600"/>
    <a:srgbClr val="0094BB"/>
    <a:srgbClr val="97C600"/>
    <a:srgbClr val="8C8C8C"/>
    <a:srgbClr val="F7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516" y="90"/>
      </p:cViewPr>
      <p:guideLst>
        <p:guide orient="horz" pos="2160"/>
        <p:guide pos="28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43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png"/><Relationship Id="rId14" Type="http://schemas.openxmlformats.org/officeDocument/2006/relationships/tags" Target="../tags/tag8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011591" y="40243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tags" Target="../tags/tag25.xml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tags" Target="../tags/tag26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9.png"/><Relationship Id="rId7" Type="http://schemas.openxmlformats.org/officeDocument/2006/relationships/tags" Target="../tags/tag2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9.png"/><Relationship Id="rId7" Type="http://schemas.openxmlformats.org/officeDocument/2006/relationships/tags" Target="../tags/tag2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tags" Target="../tags/tag30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png"/><Relationship Id="rId8" Type="http://schemas.openxmlformats.org/officeDocument/2006/relationships/image" Target="../media/image47.png"/><Relationship Id="rId7" Type="http://schemas.openxmlformats.org/officeDocument/2006/relationships/image" Target="../media/image46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10" Type="http://schemas.openxmlformats.org/officeDocument/2006/relationships/tags" Target="../tags/tag31.xml"/><Relationship Id="rId1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tags" Target="../tags/tag32.xml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tags" Target="../tags/tag33.xml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6.xml"/><Relationship Id="rId5" Type="http://schemas.openxmlformats.org/officeDocument/2006/relationships/image" Target="../media/image7.png"/><Relationship Id="rId4" Type="http://schemas.openxmlformats.org/officeDocument/2006/relationships/tags" Target="../tags/tag15.xml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tags" Target="../tags/tag34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tags" Target="../tags/tag35.xml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tags" Target="../tags/tag36.xml"/><Relationship Id="rId1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41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40.xml"/><Relationship Id="rId5" Type="http://schemas.openxmlformats.org/officeDocument/2006/relationships/image" Target="../media/image57.jpeg"/><Relationship Id="rId4" Type="http://schemas.openxmlformats.org/officeDocument/2006/relationships/tags" Target="../tags/tag39.xml"/><Relationship Id="rId3" Type="http://schemas.openxmlformats.org/officeDocument/2006/relationships/image" Target="../media/image56.jpeg"/><Relationship Id="rId2" Type="http://schemas.openxmlformats.org/officeDocument/2006/relationships/tags" Target="../tags/tag38.xml"/><Relationship Id="rId11" Type="http://schemas.openxmlformats.org/officeDocument/2006/relationships/slideLayout" Target="../slideLayouts/slideLayout12.xml"/><Relationship Id="rId10" Type="http://schemas.openxmlformats.org/officeDocument/2006/relationships/tags" Target="../tags/tag42.xml"/><Relationship Id="rId1" Type="http://schemas.openxmlformats.org/officeDocument/2006/relationships/tags" Target="../tags/tag3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tags" Target="../tags/tag17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tags" Target="../tags/tag19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tags" Target="../tags/tag20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tags" Target="../tags/tag2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tags" Target="../tags/tag22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tags" Target="../tags/tag23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93875" y="3058795"/>
            <a:ext cx="5574665" cy="920750"/>
          </a:xfrm>
          <a:ln>
            <a:noFill/>
          </a:ln>
        </p:spPr>
        <p:txBody>
          <a:bodyPr anchor="ctr">
            <a:noAutofit/>
          </a:bodyPr>
          <a:lstStyle/>
          <a:p>
            <a:pPr algn="l"/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 </a:t>
            </a:r>
            <a:r>
              <a:rPr lang="zh-CN" altLang="en-US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办公室消防安全培训</a:t>
            </a:r>
            <a:endParaRPr lang="zh-CN" altLang="en-US" b="1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07340" y="410210"/>
            <a:ext cx="3103245" cy="1318895"/>
          </a:xfrm>
          <a:prstGeom prst="rect">
            <a:avLst/>
          </a:prstGeom>
        </p:spPr>
      </p:pic>
      <p:sp>
        <p:nvSpPr>
          <p:cNvPr id="5" name="文本框 4" descr="7b0a2020202022776f7264617274223a20227b5c2269645c223a32353030343531362c5c227469645c223a31333439377d220a7d0a"/>
          <p:cNvSpPr txBox="1"/>
          <p:nvPr>
            <p:custDataLst>
              <p:tags r:id="rId4"/>
            </p:custDataLst>
          </p:nvPr>
        </p:nvSpPr>
        <p:spPr>
          <a:xfrm>
            <a:off x="5910104" y="420534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5"/>
            </p:custDataLst>
          </p:nvPr>
        </p:nvSpPr>
        <p:spPr>
          <a:xfrm>
            <a:off x="5572604" y="5141294"/>
            <a:ext cx="675000" cy="675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6"/>
            </p:custDataLst>
          </p:nvPr>
        </p:nvSpPr>
        <p:spPr>
          <a:xfrm>
            <a:off x="6504940" y="5141754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7"/>
            </p:custDataLst>
          </p:nvPr>
        </p:nvSpPr>
        <p:spPr>
          <a:xfrm>
            <a:off x="7437276" y="5141294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29920" y="2602230"/>
            <a:ext cx="804164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第二章    办公区常见的火灾隐患及预防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5585" y="5480050"/>
            <a:ext cx="1174750" cy="116332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70840" y="435610"/>
            <a:ext cx="222504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endParaRPr lang="zh-CN" altLang="en-US"/>
          </a:p>
        </p:txBody>
      </p:sp>
      <p:sp>
        <p:nvSpPr>
          <p:cNvPr id="7" name="圆角矩形标注 6"/>
          <p:cNvSpPr/>
          <p:nvPr/>
        </p:nvSpPr>
        <p:spPr>
          <a:xfrm>
            <a:off x="6096000" y="1534795"/>
            <a:ext cx="2668905" cy="1180465"/>
          </a:xfrm>
          <a:prstGeom prst="wedgeRoundRectCallout">
            <a:avLst>
              <a:gd name="adj1" fmla="val -43338"/>
              <a:gd name="adj2" fmla="val 724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/>
              <a:t>凡是帮助和支持燃烧的物质（如：空气、氧气等）</a:t>
            </a:r>
            <a:endParaRPr lang="zh-CN" altLang="en-US"/>
          </a:p>
        </p:txBody>
      </p:sp>
      <p:sp>
        <p:nvSpPr>
          <p:cNvPr id="8" name="圆角矩形标注 7"/>
          <p:cNvSpPr/>
          <p:nvPr/>
        </p:nvSpPr>
        <p:spPr>
          <a:xfrm>
            <a:off x="330200" y="1534795"/>
            <a:ext cx="2833370" cy="1181100"/>
          </a:xfrm>
          <a:prstGeom prst="wedgeRoundRectCallout">
            <a:avLst>
              <a:gd name="adj1" fmla="val -89"/>
              <a:gd name="adj2" fmla="val 669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u="sng"/>
              <a:t>凡能引起可燃物质燃烧的热源</a:t>
            </a:r>
            <a:r>
              <a:rPr lang="zh-CN" altLang="en-US"/>
              <a:t>（如：蜡烛、烟头、电火花等）</a:t>
            </a:r>
            <a:endParaRPr lang="zh-CN" altLang="en-US"/>
          </a:p>
        </p:txBody>
      </p:sp>
      <p:sp>
        <p:nvSpPr>
          <p:cNvPr id="10" name="流程图: 摘录 9"/>
          <p:cNvSpPr/>
          <p:nvPr/>
        </p:nvSpPr>
        <p:spPr>
          <a:xfrm>
            <a:off x="2844165" y="1357630"/>
            <a:ext cx="3456305" cy="2520315"/>
          </a:xfrm>
          <a:prstGeom prst="flowChartExtra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 rot="18240000">
            <a:off x="2865120" y="2282190"/>
            <a:ext cx="10706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着火源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38600" y="3965575"/>
            <a:ext cx="10674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可燃物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 rot="3420000">
            <a:off x="5271135" y="2308225"/>
            <a:ext cx="868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助燃物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30200" y="391160"/>
            <a:ext cx="251333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燃烧的三个要素：</a:t>
            </a:r>
            <a:endParaRPr lang="zh-CN" altLang="en-US" sz="2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610" y="2027555"/>
            <a:ext cx="1299845" cy="1777365"/>
          </a:xfrm>
          <a:prstGeom prst="rect">
            <a:avLst/>
          </a:prstGeom>
        </p:spPr>
      </p:pic>
      <p:sp>
        <p:nvSpPr>
          <p:cNvPr id="17" name="圆角矩形标注 16"/>
          <p:cNvSpPr/>
          <p:nvPr/>
        </p:nvSpPr>
        <p:spPr>
          <a:xfrm rot="10800000" flipV="1">
            <a:off x="330200" y="3740150"/>
            <a:ext cx="2434590" cy="1471930"/>
          </a:xfrm>
          <a:prstGeom prst="wedgeRoundRectCallout">
            <a:avLst>
              <a:gd name="adj1" fmla="val -66399"/>
              <a:gd name="adj2" fmla="val 9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u="sng"/>
              <a:t>凡在空气中能够燃烧的物质</a:t>
            </a:r>
            <a:r>
              <a:rPr lang="zh-CN" altLang="en-US"/>
              <a:t>（如：纸箱、文件、桌椅、电器设备等）</a:t>
            </a:r>
            <a:endParaRPr lang="zh-CN" altLang="en-US"/>
          </a:p>
        </p:txBody>
      </p:sp>
      <p:sp>
        <p:nvSpPr>
          <p:cNvPr id="18" name="虚尾箭头 17"/>
          <p:cNvSpPr/>
          <p:nvPr/>
        </p:nvSpPr>
        <p:spPr>
          <a:xfrm>
            <a:off x="5247640" y="4721860"/>
            <a:ext cx="386715" cy="2159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668645" y="4643120"/>
            <a:ext cx="30962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只有这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要素同时存在，缺一不可，相互作用，燃烧才能发生。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5585" y="5480050"/>
            <a:ext cx="1174750" cy="116332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50520" y="247650"/>
            <a:ext cx="329438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办公区常见的火灾隐患：</a:t>
            </a:r>
            <a:endParaRPr lang="zh-CN" altLang="en-US" sz="2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1820" y="800100"/>
            <a:ext cx="2181225" cy="1466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20" y="2404110"/>
            <a:ext cx="2181225" cy="14763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20" y="4032885"/>
            <a:ext cx="2181225" cy="16427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4900" y="1031240"/>
            <a:ext cx="4638040" cy="44951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35585" y="5480050"/>
            <a:ext cx="1174750" cy="1163320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76250" y="339090"/>
            <a:ext cx="4020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办公室火灾发生的主要原因：</a:t>
            </a:r>
            <a:endParaRPr lang="zh-CN" altLang="en-US" sz="2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13125" y="1138555"/>
            <a:ext cx="4907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/>
              <a:t>吸烟是办公场所火灾的主要原因。烟头、香烛、蚊香，因为其面积小容易被人忽略，烟头温度可达</a:t>
            </a:r>
            <a:r>
              <a:rPr lang="en-US" altLang="zh-CN"/>
              <a:t>800</a:t>
            </a:r>
            <a:r>
              <a:rPr lang="zh-CN" altLang="en-US"/>
              <a:t>度，容易引燃布、棉、麻、丝及纸张（这些物质的燃点约为</a:t>
            </a:r>
            <a:r>
              <a:rPr lang="en-US" altLang="zh-CN"/>
              <a:t>200</a:t>
            </a:r>
            <a:r>
              <a:rPr lang="zh-CN" altLang="en-US"/>
              <a:t>度）。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413125" y="2628265"/>
            <a:ext cx="50996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·</a:t>
            </a:r>
            <a:r>
              <a:rPr lang="zh-CN" altLang="en-US"/>
              <a:t>办公室内有众多的电器设备和电气线路，耗电量大，使用、管理、维护不当，极易引发火灾事故，如短路、过载运行、防雷防静电设施不全、电气设备长期连续使用引起电器元件过热等。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413125" y="4309110"/>
            <a:ext cx="53549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·</a:t>
            </a:r>
            <a:r>
              <a:rPr lang="zh-CN" altLang="en-US"/>
              <a:t>明火管理不严也是办公室引发火灾事故的较常见原因，维修设备进行电气焊、烘烤等明火作业中，不履行相应安全管理程序，因操作不当或违反安全操作规程，均易引起火灾。</a:t>
            </a:r>
            <a:endParaRPr lang="zh-CN" altLang="en-US"/>
          </a:p>
        </p:txBody>
      </p:sp>
      <p:sp>
        <p:nvSpPr>
          <p:cNvPr id="10" name="流程图: 可选过程 9"/>
          <p:cNvSpPr/>
          <p:nvPr/>
        </p:nvSpPr>
        <p:spPr>
          <a:xfrm>
            <a:off x="792480" y="1413510"/>
            <a:ext cx="1511935" cy="64833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吸烟不慎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流程图: 可选过程 11"/>
          <p:cNvSpPr/>
          <p:nvPr/>
        </p:nvSpPr>
        <p:spPr>
          <a:xfrm>
            <a:off x="792480" y="2903855"/>
            <a:ext cx="1511935" cy="64833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电气故障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流程图: 可选过程 12"/>
          <p:cNvSpPr/>
          <p:nvPr/>
        </p:nvSpPr>
        <p:spPr>
          <a:xfrm>
            <a:off x="655320" y="4584700"/>
            <a:ext cx="1786255" cy="64833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明火管理不严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5585" y="5480050"/>
            <a:ext cx="1174750" cy="116332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66090" y="224790"/>
            <a:ext cx="7065645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 fontAlgn="auto">
              <a:lnSpc>
                <a:spcPct val="150000"/>
              </a:lnSpc>
            </a:pPr>
            <a:r>
              <a:rPr lang="zh-CN" altLang="en-US" sz="2400" b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</a:rPr>
              <a:t>办公区火险的预防：</a:t>
            </a:r>
            <a:endParaRPr lang="zh-CN" altLang="en-US" sz="2400" b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b="0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</a:rPr>
              <a:t> </a:t>
            </a:r>
            <a:endParaRPr lang="zh-CN" altLang="en-US" b="0"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090" y="3252470"/>
            <a:ext cx="2324735" cy="23926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027430"/>
            <a:ext cx="2247900" cy="2143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760" y="1027430"/>
            <a:ext cx="2228850" cy="1943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465" y="1027430"/>
            <a:ext cx="2247900" cy="1943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7285" y="3252470"/>
            <a:ext cx="2219325" cy="1943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2990" y="3252470"/>
            <a:ext cx="2238375" cy="1962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5585" y="5480050"/>
            <a:ext cx="1174750" cy="1163320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73075" y="537210"/>
            <a:ext cx="3354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办公区火险的预防：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4520" y="1215390"/>
            <a:ext cx="2752090" cy="1924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0" y="3528060"/>
            <a:ext cx="2790190" cy="1898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510" y="1224915"/>
            <a:ext cx="2219325" cy="19335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175" y="1215390"/>
            <a:ext cx="2238375" cy="19526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510" y="3528060"/>
            <a:ext cx="2219325" cy="1933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8750" y="3528060"/>
            <a:ext cx="2209800" cy="19335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5585" y="5480050"/>
            <a:ext cx="1174750" cy="116332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197100" y="2709545"/>
            <a:ext cx="4749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第三章   消防逃生知识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5585" y="5480050"/>
            <a:ext cx="1174750" cy="116332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02285" y="400685"/>
            <a:ext cx="28333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常见的消防器材：</a:t>
            </a:r>
            <a:endParaRPr lang="zh-CN" altLang="en-US" sz="2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  <a:p>
            <a:endParaRPr lang="zh-CN" altLang="en-US" b="1"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2285" y="1422400"/>
            <a:ext cx="29933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消防器材主要包括：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灭火器、消防栓系统、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消防破拆工具等。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2240" y="497205"/>
            <a:ext cx="1905000" cy="1095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120" y="496570"/>
            <a:ext cx="1643380" cy="10960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665" y="1964055"/>
            <a:ext cx="1914525" cy="1200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665" y="3429635"/>
            <a:ext cx="1895475" cy="1219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9655" y="1964055"/>
            <a:ext cx="1553845" cy="12001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9655" y="3429635"/>
            <a:ext cx="1553210" cy="26974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800" y="497205"/>
            <a:ext cx="1815465" cy="2667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2240" y="4926965"/>
            <a:ext cx="1876425" cy="12001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02285" y="2447290"/>
            <a:ext cx="222123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其中常用的有：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灭火器、消防栓、消防警铃、消防梯、消防标牌、消防水带、烟感、温感、消防喷淋头、消防应急灯、安全出口指示灯、救生绳、太平斧等。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5800" y="3429635"/>
            <a:ext cx="1815465" cy="26981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35585" y="5480050"/>
            <a:ext cx="1174750" cy="1163320"/>
          </a:xfrm>
          <a:prstGeom prst="rect">
            <a:avLst/>
          </a:prstGeom>
        </p:spPr>
      </p:pic>
    </p:spTree>
  </p:cSld>
  <p:clrMapOvr>
    <a:masterClrMapping/>
  </p:clrMapOvr>
  <p:transition>
    <p:plu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47675" y="269240"/>
            <a:ext cx="24726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、逃生技巧：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0870" y="1409700"/>
            <a:ext cx="3230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★发现火情，第一时间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报火警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0870" y="3231515"/>
            <a:ext cx="288353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★进入公共场所注意观察安全出口和疏散通道，记住疏散方向，遇到火灾时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沉着、冷静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，迅速正确逃生，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不贪恋财务、不乘坐电梯、不盲目跳楼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6105" y="509270"/>
            <a:ext cx="3856355" cy="27222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835" y="3359785"/>
            <a:ext cx="3857625" cy="2755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5585" y="5480050"/>
            <a:ext cx="1174750" cy="116332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9715" y="287655"/>
            <a:ext cx="86245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06400" fontAlgn="auto"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 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35830" y="556260"/>
            <a:ext cx="3567430" cy="25184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830" y="3285490"/>
            <a:ext cx="3567430" cy="25184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19785" y="665480"/>
            <a:ext cx="25895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★疏散时必须服从指挥，沿指定路线有序撤离。在疏散过程中，在楼道中注意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不要拥挤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9785" y="3285490"/>
            <a:ext cx="293497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★必须穿过浓烟逃生时，尽量用浸湿的衣物保护头部和身体，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捂住口鼻，弯腰低姿前行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，身上着火，可就地打滚或用厚重的衣物覆盖，压灭火苗大火封门无法逃生时，可用浸湿的毛巾衣物堵塞门缝，发出求救信号等待救援。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5585" y="5480050"/>
            <a:ext cx="1174750" cy="1163320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585" y="1714500"/>
            <a:ext cx="5742305" cy="1833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3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3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591" y="402431"/>
            <a:ext cx="898096" cy="45355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8590" y="5640705"/>
            <a:ext cx="1174750" cy="121793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67940" y="2774950"/>
            <a:ext cx="57054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第四章   消防逃生演练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5585" y="5480050"/>
            <a:ext cx="1174750" cy="116332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55905" y="396875"/>
            <a:ext cx="8631555" cy="1783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indent="355600" fontAlgn="auto">
              <a:lnSpc>
                <a:spcPct val="150000"/>
              </a:lnSpc>
            </a:pPr>
            <a:r>
              <a:rPr lang="zh-CN" altLang="en-US" sz="2000" b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</a:rPr>
              <a:t>★</a:t>
            </a:r>
            <a:r>
              <a:rPr lang="zh-CN" altLang="en-US" sz="2000" b="0">
                <a:solidFill>
                  <a:schemeClr val="accent4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</a:rPr>
              <a:t>请跟随指导讲师学习掌握灭火器使用方法，认知本办公区域内的消防安全通道，进行有序的疏散演习。</a:t>
            </a:r>
            <a:endParaRPr lang="zh-CN" altLang="en-US" sz="2000" b="0">
              <a:solidFill>
                <a:schemeClr val="accent4"/>
              </a:solidFill>
              <a:effectLst/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</a:endParaRPr>
          </a:p>
          <a:p>
            <a:pPr indent="355600" fontAlgn="auto">
              <a:lnSpc>
                <a:spcPct val="150000"/>
              </a:lnSpc>
            </a:pPr>
            <a:r>
              <a:rPr lang="zh-CN" altLang="en-US" sz="2000" b="0">
                <a:solidFill>
                  <a:schemeClr val="accent4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</a:rPr>
              <a:t>欢迎学习！</a:t>
            </a:r>
            <a:endParaRPr lang="zh-CN" altLang="en-US" sz="2000" b="0">
              <a:solidFill>
                <a:schemeClr val="accent4"/>
              </a:solidFill>
              <a:effectLst/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</a:endParaRPr>
          </a:p>
          <a:p>
            <a:endParaRPr lang="zh-CN" altLang="en-US" sz="2000" b="0">
              <a:solidFill>
                <a:schemeClr val="accent4"/>
              </a:solidFill>
              <a:effectLst/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45" y="2506980"/>
            <a:ext cx="3799205" cy="27533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315" y="2506980"/>
            <a:ext cx="3769360" cy="27533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5585" y="5480050"/>
            <a:ext cx="1174750" cy="1163320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-15240" y="52705"/>
            <a:ext cx="6025515" cy="1153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06400" fontAlgn="auto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知识拓展：消防教育影片欣赏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  <a:p>
            <a:pPr indent="406400" fontAlgn="auto">
              <a:lnSpc>
                <a:spcPct val="150000"/>
              </a:lnSpc>
            </a:pPr>
            <a:r>
              <a:rPr lang="zh-CN" altLang="en-US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 </a:t>
            </a:r>
            <a:endParaRPr lang="zh-CN" altLang="en-US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1370" y="833755"/>
            <a:ext cx="3431540" cy="47840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293995" y="1755775"/>
            <a:ext cx="228028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《逃出生天》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架构清楚，情感真挚，特效表现结合惊悚片的节奏感，以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3D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形式呈现火灾险情及营救场面，令人有身临其境的感觉。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34280" y="1057275"/>
            <a:ext cx="3429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剧情简介（时长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110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分钟）：</a:t>
            </a:r>
            <a:endParaRPr lang="zh-CN" altLang="en-US" sz="2000" b="1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5585" y="5480050"/>
            <a:ext cx="1174750" cy="116332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983605" y="3969060"/>
            <a:ext cx="2845118" cy="11881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066366" y="4231190"/>
            <a:ext cx="943451" cy="651986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56276" y="4908161"/>
            <a:ext cx="702078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35585" y="5480050"/>
            <a:ext cx="1174750" cy="116332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2" descr="iblrak00648723.jpg"/>
          <p:cNvPicPr>
            <a:picLocks noChangeAspect="1"/>
          </p:cNvPicPr>
          <p:nvPr/>
        </p:nvPicPr>
        <p:blipFill>
          <a:blip r:embed="rId1">
            <a:grayscl/>
          </a:blip>
          <a:srcRect/>
          <a:stretch>
            <a:fillRect/>
          </a:stretch>
        </p:blipFill>
        <p:spPr>
          <a:xfrm>
            <a:off x="0" y="2228548"/>
            <a:ext cx="4437441" cy="2506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Text Box 7"/>
          <p:cNvSpPr/>
          <p:nvPr/>
        </p:nvSpPr>
        <p:spPr>
          <a:xfrm>
            <a:off x="4977190" y="1835452"/>
            <a:ext cx="2680608" cy="29286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</a:lstStyle>
          <a:p>
            <a:pPr marL="0" lvl="0" indent="0" defTabSz="102870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2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一、企业发展概况</a:t>
            </a:r>
            <a:endParaRPr lang="en-US" altLang="x-none" sz="162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lvl="0" indent="0" defTabSz="102870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2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二、产业发展情况</a:t>
            </a:r>
            <a:endParaRPr lang="en-US" altLang="x-none" sz="162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1" defTabSz="10287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24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家具产业</a:t>
            </a:r>
            <a:endParaRPr lang="en-US" altLang="x-none" sz="124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1" defTabSz="10287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24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房地产产业</a:t>
            </a:r>
            <a:endParaRPr lang="en-US" altLang="x-none" sz="124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1" defTabSz="10287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24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旅游产业</a:t>
            </a:r>
            <a:endParaRPr lang="en-US" altLang="x-none" sz="124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1" defTabSz="10287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24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商贸产业</a:t>
            </a:r>
            <a:endParaRPr lang="en-US" altLang="x-none" sz="124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1" defTabSz="10287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24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新能源产业</a:t>
            </a:r>
            <a:endParaRPr lang="en-US" altLang="x-none" sz="124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1" defTabSz="10287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24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投资产业</a:t>
            </a:r>
            <a:endParaRPr lang="en-US" altLang="x-none" sz="124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0" lvl="0" indent="0" defTabSz="102870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2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三、企业前瞻</a:t>
            </a:r>
            <a:endParaRPr lang="en-US" altLang="x-none" sz="162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124" name="标题 1"/>
          <p:cNvSpPr>
            <a:spLocks noGrp="1"/>
          </p:cNvSpPr>
          <p:nvPr>
            <p:ph type="title"/>
          </p:nvPr>
        </p:nvSpPr>
        <p:spPr>
          <a:xfrm>
            <a:off x="1486203" y="2653393"/>
            <a:ext cx="2514297" cy="1353154"/>
          </a:xfrm>
        </p:spPr>
        <p:txBody>
          <a:bodyPr vert="horz" wrap="square" lIns="97971" tIns="48985" rIns="97971" bIns="48985" anchor="ctr">
            <a:normAutofit fontScale="90000"/>
          </a:bodyPr>
          <a:p>
            <a:pPr marL="0" indent="0" eaLnBrk="1" hangingPunct="1"/>
            <a:r>
              <a:rPr lang="zh-CN" altLang="en-US" sz="4570" dirty="0"/>
              <a:t>目录</a:t>
            </a:r>
            <a:br>
              <a:rPr lang="zh-CN" altLang="en-US" sz="2665" dirty="0"/>
            </a:br>
            <a:r>
              <a:rPr lang="zh-CN" altLang="en-US" sz="2665" dirty="0"/>
              <a:t> </a:t>
            </a:r>
            <a:r>
              <a:rPr lang="en-US" altLang="x-none" dirty="0">
                <a:solidFill>
                  <a:srgbClr val="7F7F7F"/>
                </a:solidFill>
                <a:latin typeface="Impact" panose="020B0806030902050204" pitchFamily="2" charset="0"/>
                <a:sym typeface="Impact" panose="020B0806030902050204" pitchFamily="2" charset="0"/>
              </a:rPr>
              <a:t>CONTENTS</a:t>
            </a:r>
            <a:endParaRPr lang="zh-CN" altLang="en-US" sz="2665" dirty="0">
              <a:solidFill>
                <a:srgbClr val="7F7F7F"/>
              </a:solidFill>
              <a:latin typeface="Impact" panose="020B0806030902050204" pitchFamily="2" charset="0"/>
              <a:sym typeface="Impact" panose="020B0806030902050204" pitchFamily="2" charset="0"/>
            </a:endParaRPr>
          </a:p>
        </p:txBody>
      </p:sp>
      <p:sp>
        <p:nvSpPr>
          <p:cNvPr id="5125" name="圆角矩形 1"/>
          <p:cNvSpPr/>
          <p:nvPr/>
        </p:nvSpPr>
        <p:spPr>
          <a:xfrm>
            <a:off x="4754880" y="2129790"/>
            <a:ext cx="3398520" cy="2705100"/>
          </a:xfrm>
          <a:prstGeom prst="roundRect">
            <a:avLst>
              <a:gd name="adj" fmla="val 2472"/>
            </a:avLst>
          </a:prstGeom>
          <a:solidFill>
            <a:schemeClr val="tx1">
              <a:lumMod val="50000"/>
              <a:lumOff val="50000"/>
            </a:schemeClr>
          </a:solidFill>
          <a:ln w="25400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240000"/>
              </a:lnSpc>
            </a:pPr>
            <a:endParaRPr lang="zh-CN" altLang="en-US" sz="162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240000"/>
              </a:lnSpc>
            </a:pPr>
            <a:endParaRPr lang="zh-CN" altLang="en-US" sz="162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240000"/>
              </a:lnSpc>
            </a:pPr>
            <a:endParaRPr lang="zh-CN" altLang="en-US" sz="162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240000"/>
              </a:lnSpc>
            </a:pPr>
            <a:r>
              <a:rPr lang="zh-CN" altLang="en-US" sz="162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一、办公室安全注意事项</a:t>
            </a:r>
            <a:endParaRPr lang="zh-CN" altLang="en-US" sz="162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240000"/>
              </a:lnSpc>
            </a:pPr>
            <a:r>
              <a:rPr lang="zh-CN" altLang="en-US" sz="162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二、办公区常见的火灾隐患及预防</a:t>
            </a:r>
            <a:endParaRPr lang="zh-CN" altLang="en-US" sz="162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240000"/>
              </a:lnSpc>
            </a:pPr>
            <a:r>
              <a:rPr lang="zh-CN" altLang="en-US" sz="162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三、消防逃生知识</a:t>
            </a:r>
            <a:endParaRPr lang="zh-CN" altLang="en-US" sz="162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240000"/>
              </a:lnSpc>
            </a:pPr>
            <a:r>
              <a:rPr lang="zh-CN" altLang="en-US" sz="162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四、消防逃生演练</a:t>
            </a:r>
            <a:endParaRPr lang="zh-CN" altLang="en-US" sz="162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240000"/>
              </a:lnSpc>
            </a:pPr>
            <a:endParaRPr lang="zh-CN" altLang="en-US" sz="162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240000"/>
              </a:lnSpc>
            </a:pPr>
            <a:endParaRPr lang="zh-CN" altLang="en-US" sz="162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240000"/>
              </a:lnSpc>
            </a:pPr>
            <a:endParaRPr lang="zh-CN" altLang="en-US" sz="162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240000"/>
              </a:lnSpc>
            </a:pPr>
            <a:endParaRPr lang="zh-CN" altLang="en-US" sz="162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ctr"/>
            <a:endParaRPr lang="zh-CN" altLang="en-US" sz="143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25470" y="658495"/>
            <a:ext cx="309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5585" y="5480050"/>
            <a:ext cx="1174750" cy="116332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565275" y="2735580"/>
            <a:ext cx="6183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第一章   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办公室安全注意事项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5585" y="5480050"/>
            <a:ext cx="1174750" cy="116332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24815" y="332740"/>
            <a:ext cx="7461250" cy="2999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 fontAlgn="auto"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（一）行走安全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遵守以下基本的行走安全有助于防止事故的发生：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、不要奔跑。走路时不要阅读或看手机，同时注意地板上是否有积水。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、在过道、楼梯或拐角处要靠右行走。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、推门前请敲门，小心后门有人。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、打水、上卫生间注意地面是否有水，注意不要滑倒。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、尽量穿有防滑底的鞋子，午休时，自觉降低行走声音。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21375" y="3822065"/>
            <a:ext cx="2992755" cy="20948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15" y="3822065"/>
            <a:ext cx="2661285" cy="20751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505" y="3822065"/>
            <a:ext cx="2333625" cy="20751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35585" y="5897880"/>
            <a:ext cx="1174750" cy="74549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24180" y="99695"/>
            <a:ext cx="863854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（二）物品摆放安全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1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、物品不可摆放在走道当中，不可阻碍紧急出口或消防设备。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2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、若要在高出工作，拿取或存放物品，应使用稳固的梯子，不要站在木箱或纸箱、旋转椅或其它不稳固的物品上。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3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、物品放置时不能有坠落危险。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4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、烧水壶、水杯、饮料瓶及其它液体应远离电脑或打印机等电气设备。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5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、办公桌应保持整洁，私人物品放置于隐蔽处；锋利及尖锐的文具应小心使用或妥善摆放；文件柜及柜门用完后应立即关上，防止翻倒或绊倒人。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6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、办公室内不得存放易燃易爆及危险品。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     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4985" y="4059555"/>
            <a:ext cx="1882140" cy="17106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395" y="4058920"/>
            <a:ext cx="1873250" cy="1711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15" y="4058920"/>
            <a:ext cx="2933065" cy="18700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35585" y="5480050"/>
            <a:ext cx="1174750" cy="116332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8920" y="311785"/>
            <a:ext cx="794702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（三）搬运物品安全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1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、移动前请考虑是否需要他人帮助或使用工具。看到同志需要帮助时，应上前询问，乐于施助。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2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、检查物体表面是否有锐边，移动过程是否存在滑跌危险。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3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、搬运时均匀用力，使其紧靠身体。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4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、不要迅速扭曲身体，容易闪腰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5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、搬动物品时，不要让物品阻碍前进视线。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6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、放下物品时，留心手指，不要使手指夹在物体下面或之间。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3625" y="3869055"/>
            <a:ext cx="3484245" cy="21323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385" y="3869055"/>
            <a:ext cx="3569335" cy="21323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5585" y="5480050"/>
            <a:ext cx="1174750" cy="1163320"/>
          </a:xfrm>
          <a:prstGeom prst="rect">
            <a:avLst/>
          </a:prstGeom>
        </p:spPr>
      </p:pic>
    </p:spTree>
  </p:cSld>
  <p:clrMapOvr>
    <a:masterClrMapping/>
  </p:clrMapOvr>
  <p:transition>
    <p:wheel spokes="4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81025" y="323850"/>
            <a:ext cx="798131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（四）电器设备安全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000">
                <a:solidFill>
                  <a:srgbClr val="F8B500"/>
                </a:solidFill>
                <a:latin typeface="宋体" panose="02010600030101010101" pitchFamily="2" charset="-122"/>
                <a:ea typeface="宋体" panose="02010600030101010101" pitchFamily="2" charset="-122"/>
                <a:cs typeface="仿宋" panose="02010609060101010101" charset="-122"/>
                <a:sym typeface="+mn-ea"/>
              </a:rPr>
              <a:t>·</a:t>
            </a:r>
            <a:r>
              <a:rPr lang="zh-CN" altLang="en-US">
                <a:solidFill>
                  <a:srgbClr val="F8B500"/>
                </a:solidFill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常用的办公用电设备有：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电脑、打印机、碎纸机、饮水机、充电器、风扇、网络设备等。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000">
                <a:solidFill>
                  <a:srgbClr val="F8B500"/>
                </a:solidFill>
                <a:latin typeface="宋体" panose="02010600030101010101" pitchFamily="2" charset="-122"/>
                <a:ea typeface="宋体" panose="02010600030101010101" pitchFamily="2" charset="-122"/>
                <a:cs typeface="仿宋" panose="02010609060101010101" charset="-122"/>
                <a:sym typeface="+mn-ea"/>
              </a:rPr>
              <a:t>·潜在的伤害：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触电、夹伤、卷入、烫伤、吹麻木等。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安全要求：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1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、使用者应经常目测检查，确保电线和插头完好无损。破损的电线可导致短路和电击，应立即更换。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2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、插线板、插座应保持干燥清洁，不得被任何物体覆盖。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3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、使用碎纸机时，需警惕领带、松散衣服等卷入危险。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4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、欲取出打印机卡纸，应先关闭电源。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5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、充电完成后应及时拔掉充电器。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1190" y="4191635"/>
            <a:ext cx="3232785" cy="19443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5585" y="5480050"/>
            <a:ext cx="1174750" cy="116332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70840" y="435610"/>
            <a:ext cx="8611870" cy="3830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（五）树立安全防范意识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1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、长时间离开座位时，电脑上锁并设定密码。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2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、贵重物品安全存放。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3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、钥匙、公章、重要资料妥善保管，涉及商业信息的自觉保密。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4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、在视线以外（如外出、午餐），离开办公室带好钥匙随手锁门。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5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、对陌生到访人员进行礼貌性询问，发现可疑者及时通知办公室或保安。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6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、下班前检查门是否锁好、窗户管好，并关闭照明和电器用电电源；下班最后离开办公室的人负责检查关闭其他电源开关。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1245" y="4033520"/>
            <a:ext cx="2837815" cy="1838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740" y="3761740"/>
            <a:ext cx="1905000" cy="21101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60" y="4033520"/>
            <a:ext cx="2580640" cy="1838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35585" y="5480050"/>
            <a:ext cx="1174750" cy="116332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3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9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43.xml><?xml version="1.0" encoding="utf-8"?>
<p:tagLst xmlns:p="http://schemas.openxmlformats.org/presentationml/2006/main">
  <p:tag name="commondata" val="eyJoZGlkIjoiM2Q4Y2M0MTAxMGRmZTZkMWUzZjg0NGZmZDVmMDc3NjU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2352</Words>
  <Application>WPS 演示</Application>
  <PresentationFormat>全屏显示(4:3)</PresentationFormat>
  <Paragraphs>185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宋体</vt:lpstr>
      <vt:lpstr>Wingdings</vt:lpstr>
      <vt:lpstr>汉仪旗黑-85S</vt:lpstr>
      <vt:lpstr>黑体</vt:lpstr>
      <vt:lpstr>微软雅黑</vt:lpstr>
      <vt:lpstr>微软雅黑</vt:lpstr>
      <vt:lpstr>楷体</vt:lpstr>
      <vt:lpstr>Calibri</vt:lpstr>
      <vt:lpstr>Impact</vt:lpstr>
      <vt:lpstr>仿宋</vt:lpstr>
      <vt:lpstr>Arial Unicode MS</vt:lpstr>
      <vt:lpstr>Office 主题</vt:lpstr>
      <vt:lpstr> 办公室消防安全培训</vt:lpstr>
      <vt:lpstr>PowerPoint 演示文稿</vt:lpstr>
      <vt:lpstr>目录  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Vivian</cp:lastModifiedBy>
  <cp:revision>82</cp:revision>
  <dcterms:created xsi:type="dcterms:W3CDTF">2015-03-24T06:58:00Z</dcterms:created>
  <dcterms:modified xsi:type="dcterms:W3CDTF">2023-11-29T05:27:50Z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76B3DC2F08FE4B1CA4D444257E14C415_13</vt:lpwstr>
  </property>
</Properties>
</file>