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8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Lst>
  <p:sldSz cx="9906000" cy="6858000"/>
  <p:notesSz cx="6797675" cy="9928225"/>
  <p:embeddedFontLst>
    <p:embeddedFont>
      <p:font typeface="Helvetica Neue" panose="020B0604020202020204"/>
      <p:regular r:id="rId37"/>
    </p:embeddedFont>
    <p:embeddedFont>
      <p:font typeface="Tahoma" panose="020B0604030504040204"/>
      <p:regular r:id="rId38"/>
    </p:embeddedFont>
    <p:embeddedFont>
      <p:font typeface="微软雅黑" panose="020B0503020204020204" charset="-122"/>
      <p:regular r:id="rId39"/>
    </p:embeddedFont>
    <p:embeddedFont>
      <p:font typeface="楷体" panose="02010609060101010101" charset="-122"/>
      <p:regular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9" userDrawn="1">
          <p15:clr>
            <a:srgbClr val="000000"/>
          </p15:clr>
        </p15:guide>
        <p15:guide id="2" pos="4974" userDrawn="1">
          <p15:clr>
            <a:srgbClr val="000000"/>
          </p15:clr>
        </p15:guide>
        <p15:guide id="3" pos="3292" userDrawn="1">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59"/>
        <p:guide pos="4974"/>
        <p:guide pos="3292"/>
      </p:guideLst>
    </p:cSldViewPr>
  </p:slideViewPr>
  <p:notesViewPr>
    <p:cSldViewPr snapToGrid="0">
      <p:cViewPr varScale="1">
        <p:scale>
          <a:sx n="100" d="100"/>
          <a:sy n="100" d="100"/>
        </p:scale>
        <p:origin x="0" y="0"/>
      </p:cViewPr>
      <p:guideLst>
        <p:guide orient="horz" pos="3146"/>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5.xml"/><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 name="Google Shape;4;n"/>
          <p:cNvSpPr txBox="1"/>
          <p:nvPr>
            <p:ph type="hdr" idx="2"/>
          </p:nvPr>
        </p:nvSpPr>
        <p:spPr>
          <a:xfrm>
            <a:off x="0" y="0"/>
            <a:ext cx="2925762" cy="4619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SzPts val="1400"/>
              <a:buNone/>
              <a:defRPr sz="1200" b="0" i="1" u="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5" name="Google Shape;5;n"/>
          <p:cNvSpPr txBox="1"/>
          <p:nvPr>
            <p:ph type="dt" idx="10"/>
          </p:nvPr>
        </p:nvSpPr>
        <p:spPr>
          <a:xfrm>
            <a:off x="3849687" y="0"/>
            <a:ext cx="2925762" cy="46196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240"/>
              </a:spcBef>
              <a:spcAft>
                <a:spcPts val="0"/>
              </a:spcAft>
              <a:buSzPts val="1400"/>
              <a:buNone/>
              <a:defRPr sz="1200" b="0" i="1" u="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6" name="Google Shape;6;n"/>
          <p:cNvSpPr/>
          <p:nvPr>
            <p:ph type="sldImg" idx="3"/>
          </p:nvPr>
        </p:nvSpPr>
        <p:spPr>
          <a:xfrm>
            <a:off x="771525" y="765175"/>
            <a:ext cx="5322887"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p:nvPr>
            <p:ph type="ftr" idx="11"/>
          </p:nvPr>
        </p:nvSpPr>
        <p:spPr>
          <a:xfrm>
            <a:off x="0" y="9436100"/>
            <a:ext cx="2925762" cy="4619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240"/>
              </a:spcBef>
              <a:spcAft>
                <a:spcPts val="0"/>
              </a:spcAft>
              <a:buSzPts val="1400"/>
              <a:buNone/>
              <a:defRPr sz="1200" b="0" i="1" u="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 name="Google Shape;8;n"/>
          <p:cNvSpPr txBox="1"/>
          <p:nvPr>
            <p:ph type="sldNum" idx="4"/>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1" u="none">
                <a:solidFill>
                  <a:srgbClr val="000000"/>
                </a:solidFill>
                <a:latin typeface="Arial" panose="020B0604020202020204"/>
                <a:ea typeface="Arial" panose="020B0604020202020204"/>
                <a:cs typeface="Arial" panose="020B0604020202020204"/>
                <a:sym typeface="Arial" panose="020B0604020202020204"/>
              </a:rPr>
            </a:fld>
            <a:endParaRPr lang="en-US" sz="1200" b="0" i="1" u="none">
              <a:solidFill>
                <a:srgbClr val="000000"/>
              </a:solidFill>
              <a:latin typeface="Arial" panose="020B0604020202020204"/>
              <a:ea typeface="Arial" panose="020B0604020202020204"/>
              <a:cs typeface="Arial" panose="020B0604020202020204"/>
              <a:sym typeface="Arial" panose="020B0604020202020204"/>
            </a:endParaRPr>
          </a:p>
        </p:txBody>
      </p:sp>
      <p:sp>
        <p:nvSpPr>
          <p:cNvPr id="9" name="Google Shape;9;n"/>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 name="Shape 51"/>
        <p:cNvGrpSpPr/>
        <p:nvPr/>
      </p:nvGrpSpPr>
      <p:grpSpPr>
        <a:xfrm>
          <a:off x="0" y="0"/>
          <a:ext cx="0" cy="0"/>
          <a:chOff x="0" y="0"/>
          <a:chExt cx="0" cy="0"/>
        </a:xfrm>
      </p:grpSpPr>
      <p:sp>
        <p:nvSpPr>
          <p:cNvPr id="52" name="Google Shape;52;p1: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53" name="Google Shape;53;p1: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4" name="Google Shape;54;p1: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b="0" i="0">
                <a:solidFill>
                  <a:schemeClr val="dk1"/>
                </a:solidFill>
              </a:rPr>
              <a:t>The  Behavioral Safety Visit is a key means of sustainably eliminating unsafe actions and conditions</a:t>
            </a:r>
            <a:endParaRPr lang="en-US" b="0" i="0">
              <a:solidFill>
                <a:schemeClr val="dk1"/>
              </a:solidFill>
            </a:endParaRPr>
          </a:p>
          <a:p>
            <a:pPr marL="0" lvl="0" indent="0" algn="l" rtl="0">
              <a:spcBef>
                <a:spcPts val="0"/>
              </a:spcBef>
              <a:spcAft>
                <a:spcPts val="0"/>
              </a:spcAft>
              <a:buClr>
                <a:schemeClr val="dk1"/>
              </a:buClr>
              <a:buSzPts val="1800"/>
              <a:buNone/>
            </a:pPr>
            <a:r>
              <a:rPr lang="en-US" b="0" i="0">
                <a:solidFill>
                  <a:schemeClr val="dk1"/>
                </a:solidFill>
              </a:rPr>
              <a:t>It serves :</a:t>
            </a:r>
            <a:endParaRPr lang="en-US" b="0" i="0">
              <a:solidFill>
                <a:schemeClr val="dk1"/>
              </a:solidFill>
            </a:endParaRPr>
          </a:p>
          <a:p>
            <a:pPr marL="0" lvl="0" indent="-114300" algn="l" rtl="0">
              <a:spcBef>
                <a:spcPts val="0"/>
              </a:spcBef>
              <a:spcAft>
                <a:spcPts val="0"/>
              </a:spcAft>
              <a:buClr>
                <a:schemeClr val="dk1"/>
              </a:buClr>
              <a:buSzPts val="1800"/>
              <a:buFont typeface="Noto Sans Symbols"/>
              <a:buChar char="▪"/>
            </a:pPr>
            <a:r>
              <a:rPr lang="en-US" b="0" i="0">
                <a:solidFill>
                  <a:schemeClr val="dk1"/>
                </a:solidFill>
              </a:rPr>
              <a:t> to identify gaps between standards and actual practice in the field</a:t>
            </a:r>
            <a:endParaRPr lang="en-US" b="0" i="0">
              <a:solidFill>
                <a:schemeClr val="dk1"/>
              </a:solidFill>
            </a:endParaRPr>
          </a:p>
          <a:p>
            <a:pPr marL="0" lvl="0" indent="-114300" algn="l" rtl="0">
              <a:spcBef>
                <a:spcPts val="0"/>
              </a:spcBef>
              <a:spcAft>
                <a:spcPts val="0"/>
              </a:spcAft>
              <a:buClr>
                <a:schemeClr val="dk1"/>
              </a:buClr>
              <a:buSzPts val="1800"/>
              <a:buFont typeface="Noto Sans Symbols"/>
              <a:buChar char="▪"/>
            </a:pPr>
            <a:r>
              <a:rPr lang="en-US" b="0" i="0">
                <a:solidFill>
                  <a:schemeClr val="dk1"/>
                </a:solidFill>
              </a:rPr>
              <a:t>To verify that there are standard procedures and that these are appropriate, and  to redefine them if necessary</a:t>
            </a:r>
            <a:endParaRPr lang="en-US" b="0" i="0">
              <a:solidFill>
                <a:schemeClr val="dk1"/>
              </a:solidFill>
            </a:endParaRPr>
          </a:p>
          <a:p>
            <a:pPr marL="0" lvl="0" indent="-114300" algn="l" rtl="0">
              <a:spcBef>
                <a:spcPts val="0"/>
              </a:spcBef>
              <a:spcAft>
                <a:spcPts val="0"/>
              </a:spcAft>
              <a:buClr>
                <a:schemeClr val="dk1"/>
              </a:buClr>
              <a:buSzPts val="1800"/>
              <a:buFont typeface="Noto Sans Symbols"/>
              <a:buChar char="▪"/>
            </a:pPr>
            <a:r>
              <a:rPr lang="en-US" b="0" i="0">
                <a:solidFill>
                  <a:schemeClr val="dk1"/>
                </a:solidFill>
              </a:rPr>
              <a:t>To listen to and dialog with employees</a:t>
            </a:r>
            <a:endParaRPr lang="en-US" b="0" i="0">
              <a:solidFill>
                <a:schemeClr val="dk1"/>
              </a:solidFill>
            </a:endParaRPr>
          </a:p>
          <a:p>
            <a:pPr marL="0" lvl="0" indent="-114300" algn="l" rtl="0">
              <a:spcBef>
                <a:spcPts val="0"/>
              </a:spcBef>
              <a:spcAft>
                <a:spcPts val="0"/>
              </a:spcAft>
              <a:buClr>
                <a:schemeClr val="dk1"/>
              </a:buClr>
              <a:buSzPts val="1800"/>
              <a:buFont typeface="Noto Sans Symbols"/>
              <a:buChar char="▪"/>
            </a:pPr>
            <a:r>
              <a:rPr lang="en-US" b="0" i="0">
                <a:solidFill>
                  <a:schemeClr val="dk1"/>
                </a:solidFill>
              </a:rPr>
              <a:t>To reduce or even eliminate any gap observed.</a:t>
            </a:r>
            <a:endParaRPr lang="en-US" b="0" i="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p10: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46" name="Google Shape;146;p10: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47" name="Google Shape;147;p10: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a:solidFill>
                  <a:srgbClr val="000000"/>
                </a:solidFill>
              </a:rPr>
              <a:t>Respect the different steps before engaging in a dialog</a:t>
            </a:r>
            <a:endParaRPr lang="en-US" b="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11: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61" name="Google Shape;161;p11:notes"/>
          <p:cNvSpPr/>
          <p:nvPr>
            <p:ph type="sldImg" idx="2"/>
          </p:nvPr>
        </p:nvSpPr>
        <p:spPr>
          <a:xfrm>
            <a:off x="771525" y="765175"/>
            <a:ext cx="5322887"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62" name="Google Shape;162;p11: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u="sng">
                <a:solidFill>
                  <a:srgbClr val="000000"/>
                </a:solidFill>
              </a:rPr>
              <a:t>Determine the scope of the visit :</a:t>
            </a:r>
            <a:endParaRPr lang="en-US" b="0" u="sng">
              <a:solidFill>
                <a:srgbClr val="000000"/>
              </a:solidFill>
            </a:endParaRPr>
          </a:p>
          <a:p>
            <a:pPr marL="0" lvl="0" indent="0" algn="l" rtl="0">
              <a:spcBef>
                <a:spcPts val="0"/>
              </a:spcBef>
              <a:spcAft>
                <a:spcPts val="0"/>
              </a:spcAft>
              <a:buNone/>
            </a:pPr>
            <a:r>
              <a:rPr lang="en-US" b="0">
                <a:solidFill>
                  <a:srgbClr val="000000"/>
                </a:solidFill>
              </a:rPr>
              <a:t>You have decided "who to see“  </a:t>
            </a:r>
            <a:endParaRPr lang="en-US" b="0">
              <a:solidFill>
                <a:srgbClr val="000000"/>
              </a:solidFill>
            </a:endParaRPr>
          </a:p>
          <a:p>
            <a:pPr marL="0" lvl="0" indent="0" algn="l" rtl="0">
              <a:spcBef>
                <a:spcPts val="0"/>
              </a:spcBef>
              <a:spcAft>
                <a:spcPts val="0"/>
              </a:spcAft>
              <a:buNone/>
            </a:pPr>
            <a:r>
              <a:rPr lang="en-US" u="sng">
                <a:solidFill>
                  <a:srgbClr val="000000"/>
                </a:solidFill>
              </a:rPr>
              <a:t>Only One person on one workstation</a:t>
            </a:r>
            <a:r>
              <a:rPr lang="en-US" b="0">
                <a:solidFill>
                  <a:srgbClr val="000000"/>
                </a:solidFill>
              </a:rPr>
              <a:t> </a:t>
            </a:r>
            <a:endParaRPr lang="en-US" b="0">
              <a:solidFill>
                <a:srgbClr val="000000"/>
              </a:solidFill>
            </a:endParaRPr>
          </a:p>
          <a:p>
            <a:pPr marL="0" lvl="0" indent="0" algn="l" rtl="0">
              <a:spcBef>
                <a:spcPts val="0"/>
              </a:spcBef>
              <a:spcAft>
                <a:spcPts val="0"/>
              </a:spcAft>
              <a:buNone/>
            </a:pPr>
            <a:r>
              <a:rPr lang="en-US" b="0">
                <a:solidFill>
                  <a:srgbClr val="000000"/>
                </a:solidFill>
              </a:rPr>
              <a:t>when and where.</a:t>
            </a:r>
            <a:endParaRPr lang="en-US" b="0">
              <a:solidFill>
                <a:srgbClr val="000000"/>
              </a:solidFill>
            </a:endParaRPr>
          </a:p>
          <a:p>
            <a:pPr marL="0" lvl="0" indent="0" algn="l" rtl="0">
              <a:spcBef>
                <a:spcPts val="0"/>
              </a:spcBef>
              <a:spcAft>
                <a:spcPts val="0"/>
              </a:spcAft>
              <a:buNone/>
            </a:pPr>
            <a:r>
              <a:rPr lang="en-US" b="0">
                <a:solidFill>
                  <a:srgbClr val="000000"/>
                </a:solidFill>
              </a:rPr>
              <a:t>Doing a defined set of tasks</a:t>
            </a:r>
            <a:endParaRPr lang="en-US" b="0">
              <a:solidFill>
                <a:srgbClr val="000000"/>
              </a:solidFill>
            </a:endParaRPr>
          </a:p>
          <a:p>
            <a:pPr marL="0" lvl="0" indent="0" algn="l" rtl="0">
              <a:spcBef>
                <a:spcPts val="0"/>
              </a:spcBef>
              <a:spcAft>
                <a:spcPts val="0"/>
              </a:spcAft>
              <a:buSzPts val="1800"/>
              <a:buNone/>
            </a:pPr>
            <a:r>
              <a:rPr lang="en-US" b="0"/>
              <a:t>(It is the difference with an anomaly hunt where the scope is generally an area of the plant)</a:t>
            </a:r>
            <a:endParaRPr lang="en-US" b="0"/>
          </a:p>
          <a:p>
            <a:pPr marL="0" lvl="0" indent="0" algn="l" rtl="0">
              <a:spcBef>
                <a:spcPts val="0"/>
              </a:spcBef>
              <a:spcAft>
                <a:spcPts val="0"/>
              </a:spcAft>
              <a:buClr>
                <a:srgbClr val="000000"/>
              </a:buClr>
              <a:buSzPts val="1800"/>
              <a:buNone/>
            </a:pPr>
            <a:r>
              <a:rPr lang="en-US" b="0">
                <a:solidFill>
                  <a:srgbClr val="000000"/>
                </a:solidFill>
              </a:rPr>
              <a:t>You make an appointment with the person.</a:t>
            </a:r>
            <a:endParaRPr lang="en-US" b="0">
              <a:solidFill>
                <a:srgbClr val="000000"/>
              </a:solidFill>
            </a:endParaRPr>
          </a:p>
          <a:p>
            <a:pPr marL="0" lvl="0" indent="0" algn="l" rtl="0">
              <a:spcBef>
                <a:spcPts val="0"/>
              </a:spcBef>
              <a:spcAft>
                <a:spcPts val="0"/>
              </a:spcAft>
              <a:buClr>
                <a:srgbClr val="000000"/>
              </a:buClr>
              <a:buSzPts val="1800"/>
              <a:buNone/>
            </a:pPr>
            <a:r>
              <a:rPr lang="en-US" b="0">
                <a:solidFill>
                  <a:srgbClr val="000000"/>
                </a:solidFill>
              </a:rPr>
              <a:t>After this first step, it’s very important to introduce yourself when you meet the person and explain again why you are making a BSV before beginning the observation </a:t>
            </a:r>
            <a:endParaRPr lang="en-US"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Clr>
                <a:srgbClr val="000000"/>
              </a:buClr>
              <a:buSzPts val="1800"/>
              <a:buNone/>
            </a:pPr>
            <a:r>
              <a:rPr lang="en-US" b="0">
                <a:solidFill>
                  <a:srgbClr val="000000"/>
                </a:solidFill>
              </a:rPr>
              <a:t>Don’t forget  : the relevance of the observations you obtain will depend on your determination to obtain them.</a:t>
            </a:r>
            <a:endParaRPr lang="en-US"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SzPts val="1800"/>
              <a:buNone/>
            </a:pPr>
            <a:endParaRPr b="0">
              <a:solidFill>
                <a:srgbClr val="000000"/>
              </a:solidFill>
            </a:endParaRPr>
          </a:p>
          <a:p>
            <a:pPr marL="0" lvl="0" indent="0" algn="l" rtl="0">
              <a:spcBef>
                <a:spcPts val="0"/>
              </a:spcBef>
              <a:spcAft>
                <a:spcPts val="0"/>
              </a:spcAft>
              <a:buNone/>
            </a:pPr>
            <a:endParaRPr b="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2: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70" name="Google Shape;170;p12: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1" name="Google Shape;171;p12:notes"/>
          <p:cNvSpPr txBox="1"/>
          <p:nvPr>
            <p:ph type="body" idx="1"/>
          </p:nvPr>
        </p:nvSpPr>
        <p:spPr>
          <a:xfrm>
            <a:off x="296862" y="4679950"/>
            <a:ext cx="6132512" cy="5045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000"/>
              <a:buNone/>
            </a:pPr>
            <a:r>
              <a:rPr lang="en-US" sz="1000">
                <a:solidFill>
                  <a:srgbClr val="000000"/>
                </a:solidFill>
              </a:rPr>
              <a:t>Before starting to observe :</a:t>
            </a:r>
            <a:endParaRPr lang="en-US" sz="1000">
              <a:solidFill>
                <a:srgbClr val="000000"/>
              </a:solidFill>
            </a:endParaRPr>
          </a:p>
          <a:p>
            <a:pPr marL="0" lvl="1" indent="-63500" algn="l" rtl="0">
              <a:spcBef>
                <a:spcPts val="0"/>
              </a:spcBef>
              <a:spcAft>
                <a:spcPts val="0"/>
              </a:spcAft>
              <a:buSzPts val="1000"/>
              <a:buFont typeface="Noto Sans Symbols"/>
              <a:buChar char="✔"/>
            </a:pPr>
            <a:r>
              <a:rPr lang="en-US" sz="1000" i="1"/>
              <a:t>Ask to stop the work</a:t>
            </a:r>
            <a:endParaRPr lang="en-US" sz="1000" i="1"/>
          </a:p>
          <a:p>
            <a:pPr marL="0" lvl="1" indent="-63500" algn="l" rtl="0">
              <a:spcBef>
                <a:spcPts val="0"/>
              </a:spcBef>
              <a:spcAft>
                <a:spcPts val="0"/>
              </a:spcAft>
              <a:buSzPts val="1000"/>
              <a:buFont typeface="Noto Sans Symbols"/>
              <a:buChar char="✔"/>
            </a:pPr>
            <a:r>
              <a:rPr lang="en-US" sz="1000" i="1"/>
              <a:t>Introduce yourself</a:t>
            </a:r>
            <a:endParaRPr lang="en-US" sz="1000" i="1"/>
          </a:p>
          <a:p>
            <a:pPr marL="0" lvl="1" indent="-63500" algn="l" rtl="0">
              <a:spcBef>
                <a:spcPts val="0"/>
              </a:spcBef>
              <a:spcAft>
                <a:spcPts val="0"/>
              </a:spcAft>
              <a:buSzPts val="1000"/>
              <a:buFont typeface="Noto Sans Symbols"/>
              <a:buChar char="✔"/>
            </a:pPr>
            <a:r>
              <a:rPr lang="en-US" sz="1000" i="1"/>
              <a:t>Explain why you are there</a:t>
            </a:r>
            <a:endParaRPr sz="1000"/>
          </a:p>
          <a:p>
            <a:pPr marL="0" lvl="0" indent="0" algn="l" rtl="0">
              <a:spcBef>
                <a:spcPts val="0"/>
              </a:spcBef>
              <a:spcAft>
                <a:spcPts val="0"/>
              </a:spcAft>
              <a:buClr>
                <a:srgbClr val="000000"/>
              </a:buClr>
              <a:buSzPts val="1000"/>
              <a:buNone/>
            </a:pPr>
            <a:r>
              <a:rPr lang="en-US" sz="1000" b="0">
                <a:solidFill>
                  <a:srgbClr val="000000"/>
                </a:solidFill>
              </a:rPr>
              <a:t>Observation can only be effective if you have first decided "what to see". The relevance of the observations you obtain will depend on your determination to obtain them.</a:t>
            </a:r>
            <a:endParaRPr lang="en-US" sz="1000" b="0">
              <a:solidFill>
                <a:srgbClr val="000000"/>
              </a:solidFill>
            </a:endParaRPr>
          </a:p>
          <a:p>
            <a:pPr marL="0" lvl="0" indent="0" algn="l" rtl="0">
              <a:spcBef>
                <a:spcPts val="0"/>
              </a:spcBef>
              <a:spcAft>
                <a:spcPts val="0"/>
              </a:spcAft>
              <a:buClr>
                <a:srgbClr val="000000"/>
              </a:buClr>
              <a:buSzPts val="1000"/>
              <a:buNone/>
            </a:pPr>
            <a:r>
              <a:rPr lang="en-US" sz="1000" b="0">
                <a:solidFill>
                  <a:srgbClr val="000000"/>
                </a:solidFill>
              </a:rPr>
              <a:t>The two levels of observation:</a:t>
            </a:r>
            <a:endParaRPr lang="en-US" sz="1000" b="0">
              <a:solidFill>
                <a:srgbClr val="000000"/>
              </a:solidFill>
            </a:endParaRPr>
          </a:p>
          <a:p>
            <a:pPr marL="0" lvl="0" indent="0" algn="l" rtl="0">
              <a:spcBef>
                <a:spcPts val="0"/>
              </a:spcBef>
              <a:spcAft>
                <a:spcPts val="0"/>
              </a:spcAft>
              <a:buClr>
                <a:srgbClr val="000000"/>
              </a:buClr>
              <a:buSzPts val="1000"/>
              <a:buNone/>
            </a:pPr>
            <a:r>
              <a:rPr lang="en-US" sz="1000" b="0" u="sng">
                <a:solidFill>
                  <a:srgbClr val="000000"/>
                </a:solidFill>
              </a:rPr>
              <a:t>Distant observation</a:t>
            </a:r>
            <a:r>
              <a:rPr lang="en-US" sz="1000" b="0">
                <a:solidFill>
                  <a:srgbClr val="000000"/>
                </a:solidFill>
              </a:rPr>
              <a:t> to detect "fugitive" actions, gain an overall understanding of the work environment and of course to ensure your own safety;</a:t>
            </a:r>
            <a:endParaRPr lang="en-US" sz="1000" b="0">
              <a:solidFill>
                <a:srgbClr val="000000"/>
              </a:solidFill>
            </a:endParaRPr>
          </a:p>
          <a:p>
            <a:pPr marL="0" lvl="0" indent="0" algn="l" rtl="0">
              <a:spcBef>
                <a:spcPts val="0"/>
              </a:spcBef>
              <a:spcAft>
                <a:spcPts val="0"/>
              </a:spcAft>
              <a:buClr>
                <a:srgbClr val="000000"/>
              </a:buClr>
              <a:buSzPts val="1000"/>
              <a:buNone/>
            </a:pPr>
            <a:r>
              <a:rPr lang="en-US" sz="1000" b="0" u="sng">
                <a:solidFill>
                  <a:srgbClr val="000000"/>
                </a:solidFill>
              </a:rPr>
              <a:t> Observation at close range,</a:t>
            </a:r>
            <a:r>
              <a:rPr lang="en-US" sz="1000" b="0">
                <a:solidFill>
                  <a:srgbClr val="000000"/>
                </a:solidFill>
              </a:rPr>
              <a:t> to complete what was learned from distant observation. </a:t>
            </a:r>
            <a:r>
              <a:rPr lang="en-US" sz="1000">
                <a:solidFill>
                  <a:srgbClr val="000000"/>
                </a:solidFill>
              </a:rPr>
              <a:t>but not too close !</a:t>
            </a:r>
            <a:endParaRPr lang="en-US" sz="1000">
              <a:solidFill>
                <a:srgbClr val="000000"/>
              </a:solidFill>
            </a:endParaRPr>
          </a:p>
          <a:p>
            <a:pPr marL="0" lvl="0" indent="0" algn="l" rtl="0">
              <a:spcBef>
                <a:spcPts val="0"/>
              </a:spcBef>
              <a:spcAft>
                <a:spcPts val="0"/>
              </a:spcAft>
              <a:buClr>
                <a:srgbClr val="000000"/>
              </a:buClr>
              <a:buSzPts val="1000"/>
              <a:buNone/>
            </a:pPr>
            <a:r>
              <a:rPr lang="en-US" sz="1000">
                <a:solidFill>
                  <a:srgbClr val="000000"/>
                </a:solidFill>
              </a:rPr>
              <a:t>Important : Not to distract the operator</a:t>
            </a:r>
            <a:endParaRPr lang="en-US" sz="1000">
              <a:solidFill>
                <a:srgbClr val="000000"/>
              </a:solidFill>
            </a:endParaRPr>
          </a:p>
          <a:p>
            <a:pPr marL="0" lvl="0" indent="0" algn="l" rtl="0">
              <a:spcBef>
                <a:spcPts val="0"/>
              </a:spcBef>
              <a:spcAft>
                <a:spcPts val="0"/>
              </a:spcAft>
              <a:buClr>
                <a:srgbClr val="000000"/>
              </a:buClr>
              <a:buSzPts val="1000"/>
              <a:buNone/>
            </a:pPr>
            <a:r>
              <a:rPr lang="en-US" sz="1000" b="0">
                <a:solidFill>
                  <a:srgbClr val="000000"/>
                </a:solidFill>
              </a:rPr>
              <a:t>From a distance you will focus on PPE, operation actions, reactions and positions. </a:t>
            </a:r>
            <a:r>
              <a:rPr lang="en-US" sz="1000" b="0" u="sng">
                <a:solidFill>
                  <a:srgbClr val="000000"/>
                </a:solidFill>
              </a:rPr>
              <a:t>To observe properly you must</a:t>
            </a:r>
            <a:r>
              <a:rPr lang="en-US" sz="1000" b="0">
                <a:solidFill>
                  <a:srgbClr val="000000"/>
                </a:solidFill>
              </a:rPr>
              <a:t>:</a:t>
            </a:r>
            <a:endParaRPr lang="en-US" sz="1000" b="0">
              <a:solidFill>
                <a:srgbClr val="000000"/>
              </a:solidFill>
            </a:endParaRPr>
          </a:p>
          <a:p>
            <a:pPr marL="0" lvl="0" indent="0" algn="l" rtl="0">
              <a:spcBef>
                <a:spcPts val="0"/>
              </a:spcBef>
              <a:spcAft>
                <a:spcPts val="0"/>
              </a:spcAft>
              <a:buNone/>
            </a:pPr>
            <a:r>
              <a:rPr lang="en-US" sz="1000" b="0">
                <a:solidFill>
                  <a:srgbClr val="000000"/>
                </a:solidFill>
              </a:rPr>
              <a:t>Be stationary and look in front, above, below, behind and inside.</a:t>
            </a:r>
            <a:endParaRPr lang="en-US" sz="1000" b="0">
              <a:solidFill>
                <a:srgbClr val="000000"/>
              </a:solidFill>
            </a:endParaRPr>
          </a:p>
          <a:p>
            <a:pPr marL="0" lvl="0" indent="0" algn="l" rtl="0">
              <a:spcBef>
                <a:spcPts val="0"/>
              </a:spcBef>
              <a:spcAft>
                <a:spcPts val="0"/>
              </a:spcAft>
              <a:buNone/>
            </a:pPr>
            <a:r>
              <a:rPr lang="en-US" sz="1000" b="0">
                <a:solidFill>
                  <a:srgbClr val="000000"/>
                </a:solidFill>
              </a:rPr>
              <a:t>Use your four senses</a:t>
            </a:r>
            <a:endParaRPr lang="en-US" sz="1000" b="0">
              <a:solidFill>
                <a:srgbClr val="000000"/>
              </a:solidFill>
            </a:endParaRPr>
          </a:p>
          <a:p>
            <a:pPr marL="0" lvl="0" indent="0" algn="l" rtl="0">
              <a:spcBef>
                <a:spcPts val="0"/>
              </a:spcBef>
              <a:spcAft>
                <a:spcPts val="0"/>
              </a:spcAft>
              <a:buNone/>
            </a:pPr>
            <a:r>
              <a:rPr lang="en-US" sz="1000" b="0">
                <a:solidFill>
                  <a:srgbClr val="000000"/>
                </a:solidFill>
              </a:rPr>
              <a:t>See, hear, touch and smell.</a:t>
            </a:r>
            <a:endParaRPr lang="en-US" sz="1000" b="0">
              <a:solidFill>
                <a:srgbClr val="000000"/>
              </a:solidFill>
            </a:endParaRPr>
          </a:p>
          <a:p>
            <a:pPr marL="0" lvl="0" indent="0" algn="l" rtl="0">
              <a:spcBef>
                <a:spcPts val="0"/>
              </a:spcBef>
              <a:spcAft>
                <a:spcPts val="0"/>
              </a:spcAft>
              <a:buClr>
                <a:srgbClr val="000000"/>
              </a:buClr>
              <a:buSzPts val="1000"/>
              <a:buNone/>
            </a:pPr>
            <a:r>
              <a:rPr lang="en-US" sz="1000" b="0" u="sng">
                <a:solidFill>
                  <a:srgbClr val="000000"/>
                </a:solidFill>
              </a:rPr>
              <a:t>Observation at close range:</a:t>
            </a:r>
            <a:endParaRPr lang="en-US" sz="1000" b="0" u="sng">
              <a:solidFill>
                <a:srgbClr val="000000"/>
              </a:solidFill>
            </a:endParaRPr>
          </a:p>
          <a:p>
            <a:pPr marL="0" lvl="0" indent="0" algn="l" rtl="0">
              <a:spcBef>
                <a:spcPts val="0"/>
              </a:spcBef>
              <a:spcAft>
                <a:spcPts val="0"/>
              </a:spcAft>
              <a:buNone/>
            </a:pPr>
            <a:r>
              <a:rPr lang="en-US" sz="1000" b="0">
                <a:solidFill>
                  <a:srgbClr val="000000"/>
                </a:solidFill>
              </a:rPr>
              <a:t>Complete distant observation to detect systematically hazardous conditions</a:t>
            </a:r>
            <a:endParaRPr lang="en-US" sz="1000" b="0">
              <a:solidFill>
                <a:srgbClr val="000000"/>
              </a:solidFill>
            </a:endParaRPr>
          </a:p>
          <a:p>
            <a:pPr marL="0" lvl="0" indent="0" algn="l" rtl="0">
              <a:spcBef>
                <a:spcPts val="0"/>
              </a:spcBef>
              <a:spcAft>
                <a:spcPts val="0"/>
              </a:spcAft>
              <a:buClr>
                <a:srgbClr val="000000"/>
              </a:buClr>
              <a:buSzPts val="1200"/>
              <a:buNone/>
            </a:pPr>
            <a:r>
              <a:rPr lang="en-US" sz="1200" b="0">
                <a:solidFill>
                  <a:srgbClr val="000000"/>
                </a:solidFill>
              </a:rPr>
              <a:t>Even when informed, no one likes to be observed!</a:t>
            </a:r>
            <a:endParaRPr lang="en-US" sz="1200" b="0">
              <a:solidFill>
                <a:srgbClr val="000000"/>
              </a:solidFill>
            </a:endParaRPr>
          </a:p>
          <a:p>
            <a:pPr marL="0" lvl="0" indent="0" algn="l" rtl="0">
              <a:spcBef>
                <a:spcPts val="0"/>
              </a:spcBef>
              <a:spcAft>
                <a:spcPts val="0"/>
              </a:spcAft>
              <a:buClr>
                <a:srgbClr val="000000"/>
              </a:buClr>
              <a:buSzPts val="1200"/>
              <a:buNone/>
            </a:pPr>
            <a:r>
              <a:rPr lang="en-US" sz="1200" b="0">
                <a:solidFill>
                  <a:srgbClr val="000000"/>
                </a:solidFill>
              </a:rPr>
              <a:t>An employee may therefore sometimes react differently</a:t>
            </a:r>
            <a:endParaRPr lang="en-US" sz="1200" b="0">
              <a:solidFill>
                <a:srgbClr val="000000"/>
              </a:solidFill>
            </a:endParaRPr>
          </a:p>
          <a:p>
            <a:pPr marL="0" lvl="0" indent="0" algn="l" rtl="0">
              <a:spcBef>
                <a:spcPts val="0"/>
              </a:spcBef>
              <a:spcAft>
                <a:spcPts val="0"/>
              </a:spcAft>
              <a:buClr>
                <a:srgbClr val="000000"/>
              </a:buClr>
              <a:buSzPts val="1200"/>
              <a:buNone/>
            </a:pPr>
            <a:r>
              <a:rPr lang="en-US" sz="1200" b="0">
                <a:solidFill>
                  <a:srgbClr val="000000"/>
                </a:solidFill>
              </a:rPr>
              <a:t>The usual response to your arrival will be told</a:t>
            </a:r>
            <a:endParaRPr lang="en-US" sz="1200" b="0">
              <a:solidFill>
                <a:srgbClr val="000000"/>
              </a:solidFill>
            </a:endParaRPr>
          </a:p>
          <a:p>
            <a:pPr marL="0" lvl="0" indent="0" algn="l" rtl="0">
              <a:spcBef>
                <a:spcPts val="0"/>
              </a:spcBef>
              <a:spcAft>
                <a:spcPts val="0"/>
              </a:spcAft>
              <a:buClr>
                <a:srgbClr val="000000"/>
              </a:buClr>
              <a:buSzPts val="1200"/>
              <a:buNone/>
            </a:pPr>
            <a:r>
              <a:rPr lang="en-US" sz="1200" b="0">
                <a:solidFill>
                  <a:srgbClr val="000000"/>
                </a:solidFill>
              </a:rPr>
              <a:t>Stop work/Modify work/Change position/Adjust (or put on) PPE</a:t>
            </a:r>
            <a:endParaRPr lang="en-US" sz="1200" b="0">
              <a:solidFill>
                <a:srgbClr val="000000"/>
              </a:solidFill>
            </a:endParaRPr>
          </a:p>
          <a:p>
            <a:pPr marL="0" lvl="0" indent="0" algn="l" rtl="0">
              <a:spcBef>
                <a:spcPts val="0"/>
              </a:spcBef>
              <a:spcAft>
                <a:spcPts val="0"/>
              </a:spcAft>
              <a:buNone/>
            </a:pPr>
            <a:endParaRPr sz="1200" b="0">
              <a:solidFill>
                <a:srgbClr val="000000"/>
              </a:solidFill>
            </a:endParaRPr>
          </a:p>
          <a:p>
            <a:pPr marL="0" lvl="0" indent="0" algn="l" rtl="0">
              <a:spcBef>
                <a:spcPts val="0"/>
              </a:spcBef>
              <a:spcAft>
                <a:spcPts val="0"/>
              </a:spcAft>
              <a:buNone/>
            </a:pPr>
            <a:endParaRPr sz="1200" b="0">
              <a:solidFill>
                <a:srgbClr val="000000"/>
              </a:solidFill>
            </a:endParaRPr>
          </a:p>
        </p:txBody>
      </p:sp>
      <p:sp>
        <p:nvSpPr>
          <p:cNvPr id="172" name="Google Shape;172;p12:notes"/>
          <p:cNvSpPr txBox="1"/>
          <p:nvPr/>
        </p:nvSpPr>
        <p:spPr>
          <a:xfrm>
            <a:off x="1538287" y="9232900"/>
            <a:ext cx="2809875" cy="274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US" sz="1200" b="1" i="1" u="none">
                <a:solidFill>
                  <a:srgbClr val="000000"/>
                </a:solidFill>
                <a:latin typeface="Arial" panose="020B0604020202020204"/>
                <a:ea typeface="Arial" panose="020B0604020202020204"/>
                <a:cs typeface="Arial" panose="020B0604020202020204"/>
                <a:sym typeface="Arial" panose="020B0604020202020204"/>
              </a:rPr>
              <a:t>Don't forget to note positive points !</a:t>
            </a:r>
            <a:endParaRPr lang="en-US" sz="1200" b="1" i="1"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8" name="Shape 178"/>
        <p:cNvGrpSpPr/>
        <p:nvPr/>
      </p:nvGrpSpPr>
      <p:grpSpPr>
        <a:xfrm>
          <a:off x="0" y="0"/>
          <a:ext cx="0" cy="0"/>
          <a:chOff x="0" y="0"/>
          <a:chExt cx="0" cy="0"/>
        </a:xfrm>
      </p:grpSpPr>
      <p:sp>
        <p:nvSpPr>
          <p:cNvPr id="179" name="Google Shape;179;p13: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80" name="Google Shape;180;p13:notes"/>
          <p:cNvSpPr/>
          <p:nvPr>
            <p:ph type="sldImg" idx="2"/>
          </p:nvPr>
        </p:nvSpPr>
        <p:spPr>
          <a:xfrm>
            <a:off x="773112" y="765175"/>
            <a:ext cx="5319712"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1" name="Google Shape;181;p13:notes"/>
          <p:cNvSpPr txBox="1"/>
          <p:nvPr/>
        </p:nvSpPr>
        <p:spPr>
          <a:xfrm>
            <a:off x="261937" y="6554787"/>
            <a:ext cx="5064125"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2" name="Google Shape;182;p13:notes"/>
          <p:cNvSpPr txBox="1"/>
          <p:nvPr>
            <p:ph type="body" idx="1"/>
          </p:nvPr>
        </p:nvSpPr>
        <p:spPr>
          <a:xfrm>
            <a:off x="261937" y="4681537"/>
            <a:ext cx="6296025" cy="4525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8" name="Shape 188"/>
        <p:cNvGrpSpPr/>
        <p:nvPr/>
      </p:nvGrpSpPr>
      <p:grpSpPr>
        <a:xfrm>
          <a:off x="0" y="0"/>
          <a:ext cx="0" cy="0"/>
          <a:chOff x="0" y="0"/>
          <a:chExt cx="0" cy="0"/>
        </a:xfrm>
      </p:grpSpPr>
      <p:sp>
        <p:nvSpPr>
          <p:cNvPr id="189" name="Google Shape;189;p14: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90" name="Google Shape;190;p14: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1" name="Google Shape;191;p14: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15: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99" name="Google Shape;199;p15: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0" name="Google Shape;200;p15:notes"/>
          <p:cNvSpPr txBox="1"/>
          <p:nvPr>
            <p:ph type="body" idx="1"/>
          </p:nvPr>
        </p:nvSpPr>
        <p:spPr>
          <a:xfrm>
            <a:off x="923925" y="4679950"/>
            <a:ext cx="5003800" cy="1982787"/>
          </a:xfrm>
          <a:prstGeom prst="rect">
            <a:avLst/>
          </a:prstGeom>
          <a:noFill/>
          <a:ln>
            <a:noFill/>
          </a:ln>
        </p:spPr>
        <p:txBody>
          <a:bodyPr spcFirstLastPara="1" wrap="square" lIns="91425" tIns="45700" rIns="91425" bIns="45700" anchor="t" anchorCtr="0">
            <a:noAutofit/>
          </a:bodyPr>
          <a:lstStyle/>
          <a:p>
            <a:pPr marL="266700" lvl="0" indent="0" algn="l" rtl="0">
              <a:spcBef>
                <a:spcPts val="0"/>
              </a:spcBef>
              <a:spcAft>
                <a:spcPts val="0"/>
              </a:spcAft>
              <a:buClr>
                <a:srgbClr val="FB1313"/>
              </a:buClr>
              <a:buSzPts val="1800"/>
              <a:buNone/>
            </a:pPr>
            <a:r>
              <a:rPr lang="en-US">
                <a:solidFill>
                  <a:srgbClr val="FB1313"/>
                </a:solidFill>
              </a:rPr>
              <a:t>Explain  actions/ behaviors you have observed</a:t>
            </a:r>
            <a:endParaRPr sz="1200" b="0">
              <a:solidFill>
                <a:srgbClr val="000000"/>
              </a:solidFill>
            </a:endParaRPr>
          </a:p>
          <a:p>
            <a:pPr marL="266700" lvl="0" indent="0" algn="l" rtl="0">
              <a:spcBef>
                <a:spcPts val="0"/>
              </a:spcBef>
              <a:spcAft>
                <a:spcPts val="0"/>
              </a:spcAft>
              <a:buClr>
                <a:srgbClr val="000000"/>
              </a:buClr>
              <a:buSzPts val="1800"/>
              <a:buNone/>
            </a:pPr>
            <a:r>
              <a:rPr lang="en-US" b="0" i="0">
                <a:solidFill>
                  <a:srgbClr val="000000"/>
                </a:solidFill>
              </a:rPr>
              <a:t>Ask the operator questions like :</a:t>
            </a:r>
            <a:endParaRPr lang="en-US" b="0" i="0">
              <a:solidFill>
                <a:srgbClr val="000000"/>
              </a:solidFill>
            </a:endParaRPr>
          </a:p>
          <a:p>
            <a:pPr marL="266700" lvl="0" indent="0" algn="l" rtl="0">
              <a:spcBef>
                <a:spcPts val="0"/>
              </a:spcBef>
              <a:spcAft>
                <a:spcPts val="0"/>
              </a:spcAft>
              <a:buNone/>
            </a:pPr>
            <a:r>
              <a:rPr lang="en-US" b="0" i="0">
                <a:solidFill>
                  <a:srgbClr val="000000"/>
                </a:solidFill>
              </a:rPr>
              <a:t>Is this movement/operation useful and necessary?</a:t>
            </a:r>
            <a:endParaRPr lang="en-US" b="0" i="0">
              <a:solidFill>
                <a:srgbClr val="000000"/>
              </a:solidFill>
            </a:endParaRPr>
          </a:p>
          <a:p>
            <a:pPr marL="266700" lvl="0" indent="0" algn="l" rtl="0">
              <a:spcBef>
                <a:spcPts val="0"/>
              </a:spcBef>
              <a:spcAft>
                <a:spcPts val="0"/>
              </a:spcAft>
              <a:buNone/>
            </a:pPr>
            <a:r>
              <a:rPr lang="en-US" b="0" i="0">
                <a:solidFill>
                  <a:srgbClr val="000000"/>
                </a:solidFill>
              </a:rPr>
              <a:t>Could we do it differently?</a:t>
            </a:r>
            <a:endParaRPr lang="en-US" b="0" i="0">
              <a:solidFill>
                <a:srgbClr val="000000"/>
              </a:solidFill>
            </a:endParaRPr>
          </a:p>
          <a:p>
            <a:pPr marL="266700" lvl="0" indent="0" algn="l" rtl="0">
              <a:spcBef>
                <a:spcPts val="0"/>
              </a:spcBef>
              <a:spcAft>
                <a:spcPts val="0"/>
              </a:spcAft>
              <a:buNone/>
            </a:pPr>
            <a:r>
              <a:rPr lang="en-US" b="0" i="0">
                <a:solidFill>
                  <a:srgbClr val="000000"/>
                </a:solidFill>
              </a:rPr>
              <a:t>What could be the unexpected result?</a:t>
            </a:r>
            <a:endParaRPr lang="en-US" b="0" i="0">
              <a:solidFill>
                <a:srgbClr val="000000"/>
              </a:solidFill>
            </a:endParaRPr>
          </a:p>
          <a:p>
            <a:pPr marL="266700" lvl="0" indent="0" algn="l" rtl="0">
              <a:spcBef>
                <a:spcPts val="0"/>
              </a:spcBef>
              <a:spcAft>
                <a:spcPts val="0"/>
              </a:spcAft>
              <a:buNone/>
            </a:pPr>
            <a:r>
              <a:rPr lang="en-US" b="0" i="0">
                <a:solidFill>
                  <a:srgbClr val="000000"/>
                </a:solidFill>
              </a:rPr>
              <a:t>What would this require?</a:t>
            </a:r>
            <a:endParaRPr lang="en-US" b="0" i="0">
              <a:solidFill>
                <a:srgbClr val="000000"/>
              </a:solidFill>
            </a:endParaRPr>
          </a:p>
          <a:p>
            <a:pPr marL="266700" lvl="0" indent="0" algn="l" rtl="0">
              <a:spcBef>
                <a:spcPts val="0"/>
              </a:spcBef>
              <a:spcAft>
                <a:spcPts val="0"/>
              </a:spcAft>
              <a:buClr>
                <a:srgbClr val="000000"/>
              </a:buClr>
              <a:buSzPts val="1800"/>
              <a:buNone/>
            </a:pPr>
            <a:r>
              <a:rPr lang="en-US" b="0" i="0">
                <a:solidFill>
                  <a:srgbClr val="000000"/>
                </a:solidFill>
              </a:rPr>
              <a:t>Employees must be allowed to explain their behavior</a:t>
            </a:r>
            <a:endParaRPr lang="en-US" b="0" i="0">
              <a:solidFill>
                <a:srgbClr val="000000"/>
              </a:solidFill>
            </a:endParaRPr>
          </a:p>
          <a:p>
            <a:pPr marL="266700" lvl="0" indent="0" algn="l" rtl="0">
              <a:lnSpc>
                <a:spcPct val="110000"/>
              </a:lnSpc>
              <a:spcBef>
                <a:spcPts val="0"/>
              </a:spcBef>
              <a:spcAft>
                <a:spcPts val="0"/>
              </a:spcAft>
              <a:buSzPts val="1800"/>
              <a:buNone/>
            </a:pPr>
            <a:endParaRPr b="0" i="0">
              <a:solidFill>
                <a:srgbClr val="000000"/>
              </a:solidFill>
            </a:endParaRPr>
          </a:p>
          <a:p>
            <a:pPr marL="266700" lvl="0" indent="0" algn="l" rtl="0">
              <a:spcBef>
                <a:spcPts val="0"/>
              </a:spcBef>
              <a:spcAft>
                <a:spcPts val="0"/>
              </a:spcAft>
              <a:buNone/>
            </a:pPr>
            <a:endParaRPr b="0" i="0">
              <a:solidFill>
                <a:srgbClr val="000000"/>
              </a:solidFill>
            </a:endParaRPr>
          </a:p>
          <a:p>
            <a:pPr marL="0" lvl="0" indent="0" algn="l" rtl="0">
              <a:spcBef>
                <a:spcPts val="0"/>
              </a:spcBef>
              <a:spcAft>
                <a:spcPts val="0"/>
              </a:spcAft>
              <a:buNone/>
            </a:pPr>
            <a:endParaRPr b="0" i="0">
              <a:solidFill>
                <a:srgbClr val="000000"/>
              </a:solidFill>
            </a:endParaRPr>
          </a:p>
        </p:txBody>
      </p:sp>
      <p:sp>
        <p:nvSpPr>
          <p:cNvPr id="201" name="Google Shape;201;p15:notes"/>
          <p:cNvSpPr txBox="1"/>
          <p:nvPr/>
        </p:nvSpPr>
        <p:spPr>
          <a:xfrm>
            <a:off x="923925" y="6662737"/>
            <a:ext cx="5511800" cy="265906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1400" b="0" i="1" u="none">
                <a:solidFill>
                  <a:srgbClr val="000000"/>
                </a:solidFill>
                <a:latin typeface="Arial" panose="020B0604020202020204"/>
                <a:ea typeface="Arial" panose="020B0604020202020204"/>
                <a:cs typeface="Arial" panose="020B0604020202020204"/>
                <a:sym typeface="Arial" panose="020B0604020202020204"/>
              </a:rPr>
              <a:t>  </a:t>
            </a:r>
            <a:r>
              <a:rPr lang="en-US" sz="1400" b="0" i="0" u="none">
                <a:solidFill>
                  <a:srgbClr val="000000"/>
                </a:solidFill>
                <a:latin typeface="Arial" panose="020B0604020202020204"/>
                <a:ea typeface="Arial" panose="020B0604020202020204"/>
                <a:cs typeface="Arial" panose="020B0604020202020204"/>
                <a:sym typeface="Arial" panose="020B0604020202020204"/>
              </a:rPr>
              <a:t>You see someone do something dangerous:</a:t>
            </a:r>
            <a:endParaRPr lang="en-US" sz="1400" b="0"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None/>
            </a:pPr>
            <a:r>
              <a:rPr lang="en-US" sz="1400" b="0" i="0" u="none">
                <a:solidFill>
                  <a:srgbClr val="000000"/>
                </a:solidFill>
                <a:latin typeface="Arial" panose="020B0604020202020204"/>
                <a:ea typeface="Arial" panose="020B0604020202020204"/>
                <a:cs typeface="Arial" panose="020B0604020202020204"/>
                <a:sym typeface="Arial" panose="020B0604020202020204"/>
              </a:rPr>
              <a:t>  Start a conversation with this person about his/her job and the task being performed. </a:t>
            </a:r>
            <a:endParaRPr lang="en-US" sz="1400" b="0"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None/>
            </a:pPr>
            <a:r>
              <a:rPr lang="en-US" sz="1400" b="0" i="0" u="none">
                <a:solidFill>
                  <a:srgbClr val="000000"/>
                </a:solidFill>
                <a:latin typeface="Arial" panose="020B0604020202020204"/>
                <a:ea typeface="Arial" panose="020B0604020202020204"/>
                <a:cs typeface="Arial" panose="020B0604020202020204"/>
                <a:sym typeface="Arial" panose="020B0604020202020204"/>
              </a:rPr>
              <a:t>  Try to find out why they did this hazardous act. </a:t>
            </a:r>
            <a:endParaRPr lang="en-US" sz="1400" b="0"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None/>
            </a:pPr>
            <a:r>
              <a:rPr lang="en-US" sz="1400" b="0" i="0" u="none">
                <a:solidFill>
                  <a:srgbClr val="000000"/>
                </a:solidFill>
                <a:latin typeface="Arial" panose="020B0604020202020204"/>
                <a:ea typeface="Arial" panose="020B0604020202020204"/>
                <a:cs typeface="Arial" panose="020B0604020202020204"/>
                <a:sym typeface="Arial" panose="020B0604020202020204"/>
              </a:rPr>
              <a:t>  Ask them what sort of difficulties they encounter during their work.</a:t>
            </a:r>
            <a:endParaRPr lang="en-US" sz="1400" b="0"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None/>
            </a:pPr>
            <a:r>
              <a:rPr lang="en-US" sz="1400" b="0" i="0" u="none">
                <a:solidFill>
                  <a:srgbClr val="000000"/>
                </a:solidFill>
                <a:latin typeface="Arial" panose="020B0604020202020204"/>
                <a:ea typeface="Arial" panose="020B0604020202020204"/>
                <a:cs typeface="Arial" panose="020B0604020202020204"/>
                <a:sym typeface="Arial" panose="020B0604020202020204"/>
              </a:rPr>
              <a:t>  With this person discuss the applicable work procedure and whether it should be modified. </a:t>
            </a:r>
            <a:endParaRPr lang="en-US" sz="1400" b="0"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None/>
            </a:pPr>
            <a:r>
              <a:rPr lang="en-US" sz="1400" b="0" i="0" u="none">
                <a:solidFill>
                  <a:srgbClr val="000000"/>
                </a:solidFill>
                <a:latin typeface="Arial" panose="020B0604020202020204"/>
                <a:ea typeface="Arial" panose="020B0604020202020204"/>
                <a:cs typeface="Arial" panose="020B0604020202020204"/>
                <a:sym typeface="Arial" panose="020B0604020202020204"/>
              </a:rPr>
              <a:t>  If there is no procedure discuss whether there should be one! Ask  for suggestions.</a:t>
            </a:r>
            <a:endParaRPr lang="en-US" sz="1400" b="0"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None/>
            </a:pPr>
            <a:r>
              <a:rPr lang="en-US" sz="1400" b="0" i="0" u="none">
                <a:solidFill>
                  <a:srgbClr val="000000"/>
                </a:solidFill>
                <a:latin typeface="Arial" panose="020B0604020202020204"/>
                <a:ea typeface="Arial" panose="020B0604020202020204"/>
                <a:cs typeface="Arial" panose="020B0604020202020204"/>
                <a:sym typeface="Arial" panose="020B0604020202020204"/>
              </a:rPr>
              <a:t>  To study the problem, write a report on it, organize a meeting about it, etc</a:t>
            </a:r>
            <a:r>
              <a:rPr lang="en-US" sz="1200" b="0" i="0" u="none">
                <a:solidFill>
                  <a:srgbClr val="000000"/>
                </a:solidFill>
                <a:latin typeface="Arial" panose="020B0604020202020204"/>
                <a:ea typeface="Arial" panose="020B0604020202020204"/>
                <a:cs typeface="Arial" panose="020B0604020202020204"/>
                <a:sym typeface="Arial" panose="020B0604020202020204"/>
              </a:rPr>
              <a:t>.</a:t>
            </a:r>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16: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09" name="Google Shape;209;p16:notes"/>
          <p:cNvSpPr/>
          <p:nvPr>
            <p:ph type="sldImg" idx="2"/>
          </p:nvPr>
        </p:nvSpPr>
        <p:spPr>
          <a:xfrm>
            <a:off x="773112" y="765175"/>
            <a:ext cx="5319712"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0" name="Google Shape;210;p16: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a:solidFill>
                  <a:srgbClr val="000000"/>
                </a:solidFill>
              </a:rPr>
              <a:t>If you can get your employees to support corrective efforts you will succeed in correcting hazardous practices and poor habits without making them resentful</a:t>
            </a:r>
            <a:endParaRPr lang="en-US" b="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p17: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18" name="Google Shape;218;p17:notes"/>
          <p:cNvSpPr/>
          <p:nvPr>
            <p:ph type="sldImg" idx="2"/>
          </p:nvPr>
        </p:nvSpPr>
        <p:spPr>
          <a:xfrm>
            <a:off x="773112" y="765175"/>
            <a:ext cx="5319712"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9" name="Google Shape;219;p17: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a:solidFill>
                  <a:srgbClr val="000000"/>
                </a:solidFill>
              </a:rPr>
              <a:t>.</a:t>
            </a:r>
            <a:endParaRPr lang="en-US" b="0">
              <a:solidFill>
                <a:srgbClr val="000000"/>
              </a:solidFill>
            </a:endParaRPr>
          </a:p>
          <a:p>
            <a:pPr marL="0" lvl="0" indent="0" algn="l" rtl="0">
              <a:spcBef>
                <a:spcPts val="0"/>
              </a:spcBef>
              <a:spcAft>
                <a:spcPts val="0"/>
              </a:spcAft>
              <a:buClr>
                <a:srgbClr val="000000"/>
              </a:buClr>
              <a:buSzPts val="1800"/>
              <a:buNone/>
            </a:pPr>
            <a:r>
              <a:rPr lang="en-US" b="0">
                <a:solidFill>
                  <a:srgbClr val="000000"/>
                </a:solidFill>
              </a:rPr>
              <a:t>.</a:t>
            </a:r>
            <a:endParaRPr lang="en-US" b="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p18: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28" name="Google Shape;228;p18:notes"/>
          <p:cNvSpPr/>
          <p:nvPr>
            <p:ph type="sldImg" idx="2"/>
          </p:nvPr>
        </p:nvSpPr>
        <p:spPr>
          <a:xfrm>
            <a:off x="773112" y="765175"/>
            <a:ext cx="5319712"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9" name="Google Shape;229;p18: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5" name="Shape 235"/>
        <p:cNvGrpSpPr/>
        <p:nvPr/>
      </p:nvGrpSpPr>
      <p:grpSpPr>
        <a:xfrm>
          <a:off x="0" y="0"/>
          <a:ext cx="0" cy="0"/>
          <a:chOff x="0" y="0"/>
          <a:chExt cx="0" cy="0"/>
        </a:xfrm>
      </p:grpSpPr>
      <p:sp>
        <p:nvSpPr>
          <p:cNvPr id="236" name="Google Shape;236;p19: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37" name="Google Shape;237;p19: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8" name="Google Shape;238;p19: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solidFill>
                  <a:srgbClr val="000000"/>
                </a:solidFill>
              </a:rPr>
              <a:t>In setting priorities, choose to address the first action which has the highest impact on safety and which is the easiest to implement  (1/green)</a:t>
            </a:r>
            <a:endParaRPr lang="en-US" b="0">
              <a:solidFill>
                <a:srgbClr val="000000"/>
              </a:solidFill>
            </a:endParaRPr>
          </a:p>
          <a:p>
            <a:pPr marL="0" lvl="0" indent="0" algn="l" rtl="0">
              <a:spcBef>
                <a:spcPts val="0"/>
              </a:spcBef>
              <a:spcAft>
                <a:spcPts val="0"/>
              </a:spcAft>
              <a:buNone/>
            </a:pPr>
            <a:r>
              <a:rPr lang="en-US" b="0">
                <a:solidFill>
                  <a:srgbClr val="000000"/>
                </a:solidFill>
              </a:rPr>
              <a:t>Don’t try to do everything at the same time … or you will do nothing or put an unnecessary burden on the teams 🡪 will have a negative impact on the BSV program </a:t>
            </a:r>
            <a:endParaRPr lang="en-US" b="0">
              <a:solidFill>
                <a:srgbClr val="000000"/>
              </a:solidFill>
            </a:endParaRPr>
          </a:p>
          <a:p>
            <a:pPr marL="0" lvl="0" indent="0" algn="l" rtl="0">
              <a:spcBef>
                <a:spcPts val="0"/>
              </a:spcBef>
              <a:spcAft>
                <a:spcPts val="0"/>
              </a:spcAft>
              <a:buNone/>
            </a:pPr>
            <a:r>
              <a:rPr lang="en-US" b="0">
                <a:solidFill>
                  <a:srgbClr val="000000"/>
                </a:solidFill>
              </a:rPr>
              <a:t>Few actions, simple, efficient and implemented</a:t>
            </a:r>
            <a:endParaRPr lang="en-US"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 name="Shape 60"/>
        <p:cNvGrpSpPr/>
        <p:nvPr/>
      </p:nvGrpSpPr>
      <p:grpSpPr>
        <a:xfrm>
          <a:off x="0" y="0"/>
          <a:ext cx="0" cy="0"/>
          <a:chOff x="0" y="0"/>
          <a:chExt cx="0" cy="0"/>
        </a:xfrm>
      </p:grpSpPr>
      <p:sp>
        <p:nvSpPr>
          <p:cNvPr id="61" name="Google Shape;61;p2: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62" name="Google Shape;62;p2:notes"/>
          <p:cNvSpPr/>
          <p:nvPr>
            <p:ph type="sldImg" idx="2"/>
          </p:nvPr>
        </p:nvSpPr>
        <p:spPr>
          <a:xfrm>
            <a:off x="1038225" y="41275"/>
            <a:ext cx="4743450" cy="32829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3" name="Google Shape;63;p2:notes"/>
          <p:cNvSpPr txBox="1"/>
          <p:nvPr>
            <p:ph type="body" idx="1"/>
          </p:nvPr>
        </p:nvSpPr>
        <p:spPr>
          <a:xfrm>
            <a:off x="261937" y="4681537"/>
            <a:ext cx="6296025" cy="4525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269"/>
        <p:cNvGrpSpPr/>
        <p:nvPr/>
      </p:nvGrpSpPr>
      <p:grpSpPr>
        <a:xfrm>
          <a:off x="0" y="0"/>
          <a:ext cx="0" cy="0"/>
          <a:chOff x="0" y="0"/>
          <a:chExt cx="0" cy="0"/>
        </a:xfrm>
      </p:grpSpPr>
      <p:sp>
        <p:nvSpPr>
          <p:cNvPr id="270" name="Google Shape;270;p20: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71" name="Google Shape;271;p20: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2" name="Google Shape;272;p20: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8" name="Shape 278"/>
        <p:cNvGrpSpPr/>
        <p:nvPr/>
      </p:nvGrpSpPr>
      <p:grpSpPr>
        <a:xfrm>
          <a:off x="0" y="0"/>
          <a:ext cx="0" cy="0"/>
          <a:chOff x="0" y="0"/>
          <a:chExt cx="0" cy="0"/>
        </a:xfrm>
      </p:grpSpPr>
      <p:sp>
        <p:nvSpPr>
          <p:cNvPr id="279" name="Google Shape;279;p21: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80" name="Google Shape;280;p21:notes"/>
          <p:cNvSpPr/>
          <p:nvPr>
            <p:ph type="sldImg" idx="2"/>
          </p:nvPr>
        </p:nvSpPr>
        <p:spPr>
          <a:xfrm>
            <a:off x="773112" y="765175"/>
            <a:ext cx="5319712"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1" name="Google Shape;281;p21: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6" name="Shape 286"/>
        <p:cNvGrpSpPr/>
        <p:nvPr/>
      </p:nvGrpSpPr>
      <p:grpSpPr>
        <a:xfrm>
          <a:off x="0" y="0"/>
          <a:ext cx="0" cy="0"/>
          <a:chOff x="0" y="0"/>
          <a:chExt cx="0" cy="0"/>
        </a:xfrm>
      </p:grpSpPr>
      <p:sp>
        <p:nvSpPr>
          <p:cNvPr id="287" name="Google Shape;287;p22: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88" name="Google Shape;288;p22:notes"/>
          <p:cNvSpPr/>
          <p:nvPr>
            <p:ph type="sldImg" idx="2"/>
          </p:nvPr>
        </p:nvSpPr>
        <p:spPr>
          <a:xfrm>
            <a:off x="766762" y="765175"/>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9" name="Google Shape;289;p22:notes"/>
          <p:cNvSpPr txBox="1"/>
          <p:nvPr>
            <p:ph type="body" idx="1"/>
          </p:nvPr>
        </p:nvSpPr>
        <p:spPr>
          <a:xfrm>
            <a:off x="922337" y="4676775"/>
            <a:ext cx="5006975" cy="4529137"/>
          </a:xfrm>
          <a:prstGeom prst="rect">
            <a:avLst/>
          </a:prstGeom>
          <a:noFill/>
          <a:ln>
            <a:noFill/>
          </a:ln>
        </p:spPr>
        <p:txBody>
          <a:bodyPr spcFirstLastPara="1" wrap="square" lIns="91425" tIns="45700" rIns="91425" bIns="45700" anchor="t" anchorCtr="0">
            <a:noAutofit/>
          </a:bodyPr>
          <a:lstStyle/>
          <a:p>
            <a:pPr marL="228600" lvl="0" indent="0" algn="l" rtl="0">
              <a:spcBef>
                <a:spcPts val="0"/>
              </a:spcBef>
              <a:spcAft>
                <a:spcPts val="0"/>
              </a:spcAft>
              <a:buClr>
                <a:srgbClr val="000000"/>
              </a:buClr>
              <a:buSzPts val="1800"/>
              <a:buNone/>
            </a:pPr>
            <a:r>
              <a:rPr lang="en-US" i="0">
                <a:solidFill>
                  <a:srgbClr val="000000"/>
                </a:solidFill>
              </a:rPr>
              <a:t>A Behavioral Safety Approach will only be successful if</a:t>
            </a:r>
            <a:endParaRPr lang="en-US" i="0">
              <a:solidFill>
                <a:srgbClr val="000000"/>
              </a:solidFill>
            </a:endParaRPr>
          </a:p>
          <a:p>
            <a:pPr marL="228600" lvl="0" indent="0" algn="l" rtl="0">
              <a:spcBef>
                <a:spcPts val="0"/>
              </a:spcBef>
              <a:spcAft>
                <a:spcPts val="0"/>
              </a:spcAft>
              <a:buSzPts val="1800"/>
              <a:buNone/>
            </a:pPr>
            <a:endParaRPr>
              <a:solidFill>
                <a:srgbClr val="000000"/>
              </a:solidFill>
            </a:endParaRPr>
          </a:p>
          <a:p>
            <a:pPr marL="228600" lvl="0" indent="-114300" algn="l" rtl="0">
              <a:spcBef>
                <a:spcPts val="0"/>
              </a:spcBef>
              <a:spcAft>
                <a:spcPts val="0"/>
              </a:spcAft>
              <a:buClr>
                <a:srgbClr val="000000"/>
              </a:buClr>
              <a:buSzPts val="1800"/>
              <a:buFont typeface="Noto Sans Symbols"/>
              <a:buChar char="✰"/>
            </a:pPr>
            <a:r>
              <a:rPr lang="en-US">
                <a:solidFill>
                  <a:srgbClr val="000000"/>
                </a:solidFill>
              </a:rPr>
              <a:t>BSVs are done on a regular basis (scheduled)</a:t>
            </a:r>
            <a:endParaRPr lang="en-US">
              <a:solidFill>
                <a:srgbClr val="000000"/>
              </a:solidFill>
            </a:endParaRPr>
          </a:p>
          <a:p>
            <a:pPr marL="228600" lvl="0" indent="-114300" algn="l" rtl="0">
              <a:spcBef>
                <a:spcPts val="0"/>
              </a:spcBef>
              <a:spcAft>
                <a:spcPts val="0"/>
              </a:spcAft>
              <a:buClr>
                <a:srgbClr val="000000"/>
              </a:buClr>
              <a:buSzPts val="1800"/>
              <a:buFont typeface="Noto Sans Symbols"/>
              <a:buChar char="✰"/>
            </a:pPr>
            <a:r>
              <a:rPr lang="en-US">
                <a:solidFill>
                  <a:srgbClr val="000000"/>
                </a:solidFill>
              </a:rPr>
              <a:t> Operational managers play an active role</a:t>
            </a:r>
            <a:endParaRPr lang="en-US">
              <a:solidFill>
                <a:srgbClr val="000000"/>
              </a:solidFill>
            </a:endParaRPr>
          </a:p>
          <a:p>
            <a:pPr marL="228600" lvl="0" indent="-114300" algn="l" rtl="0">
              <a:spcBef>
                <a:spcPts val="0"/>
              </a:spcBef>
              <a:spcAft>
                <a:spcPts val="0"/>
              </a:spcAft>
              <a:buClr>
                <a:srgbClr val="000000"/>
              </a:buClr>
              <a:buSzPts val="1800"/>
              <a:buFont typeface="Noto Sans Symbols"/>
              <a:buChar char="✰"/>
            </a:pPr>
            <a:r>
              <a:rPr lang="en-US">
                <a:solidFill>
                  <a:srgbClr val="000000"/>
                </a:solidFill>
              </a:rPr>
              <a:t> Actions are decided and completed</a:t>
            </a:r>
            <a:endParaRPr lang="en-US">
              <a:solidFill>
                <a:srgbClr val="000000"/>
              </a:solidFill>
            </a:endParaRPr>
          </a:p>
          <a:p>
            <a:pPr marL="228600" lvl="0" indent="-114300" algn="l" rtl="0">
              <a:spcBef>
                <a:spcPts val="0"/>
              </a:spcBef>
              <a:spcAft>
                <a:spcPts val="0"/>
              </a:spcAft>
              <a:buClr>
                <a:srgbClr val="000000"/>
              </a:buClr>
              <a:buSzPts val="1800"/>
              <a:buFont typeface="Noto Sans Symbols"/>
              <a:buChar char="✰"/>
            </a:pPr>
            <a:r>
              <a:rPr lang="en-US">
                <a:solidFill>
                  <a:srgbClr val="000000"/>
                </a:solidFill>
              </a:rPr>
              <a:t> Positive behaviors and changes are highlighted and recognized  </a:t>
            </a:r>
            <a:endParaRPr lang="en-US">
              <a:solidFill>
                <a:srgbClr val="000000"/>
              </a:solidFill>
            </a:endParaRPr>
          </a:p>
          <a:p>
            <a:pPr marL="0" lvl="0" indent="0" algn="l" rtl="0">
              <a:spcBef>
                <a:spcPts val="0"/>
              </a:spcBef>
              <a:spcAft>
                <a:spcPts val="0"/>
              </a:spcAft>
              <a:buNone/>
            </a:pPr>
            <a:endParaRPr>
              <a:solidFill>
                <a:srgbClr val="000000"/>
              </a:solidFill>
            </a:endParaRPr>
          </a:p>
        </p:txBody>
      </p:sp>
      <p:sp>
        <p:nvSpPr>
          <p:cNvPr id="290" name="Google Shape;290;p22:notes"/>
          <p:cNvSpPr txBox="1"/>
          <p:nvPr/>
        </p:nvSpPr>
        <p:spPr>
          <a:xfrm>
            <a:off x="922337" y="6781800"/>
            <a:ext cx="5159375" cy="157797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400"/>
              <a:buFont typeface="Arial" panose="020B0604020202020204"/>
              <a:buNone/>
            </a:pPr>
            <a:r>
              <a:rPr lang="en-US" sz="1400" b="1" i="0" u="none">
                <a:solidFill>
                  <a:srgbClr val="000000"/>
                </a:solidFill>
                <a:latin typeface="Arial" panose="020B0604020202020204"/>
                <a:ea typeface="Arial" panose="020B0604020202020204"/>
                <a:cs typeface="Arial" panose="020B0604020202020204"/>
                <a:sym typeface="Arial" panose="020B0604020202020204"/>
              </a:rPr>
              <a:t>It starts as a structured program</a:t>
            </a:r>
            <a:endParaRPr lang="en-US" sz="1400" b="1"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rgbClr val="000000"/>
              </a:buClr>
              <a:buSzPts val="1400"/>
              <a:buFont typeface="Times New Roman" panose="02020603050405020304"/>
              <a:buNone/>
            </a:pPr>
            <a:endParaRPr sz="1400" b="1"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88900" algn="l" rtl="0">
              <a:lnSpc>
                <a:spcPct val="110000"/>
              </a:lnSpc>
              <a:spcBef>
                <a:spcPts val="0"/>
              </a:spcBef>
              <a:spcAft>
                <a:spcPts val="0"/>
              </a:spcAft>
              <a:buClr>
                <a:srgbClr val="000000"/>
              </a:buClr>
              <a:buSzPts val="1400"/>
              <a:buFont typeface="Noto Sans Symbols"/>
              <a:buChar char=""/>
            </a:pPr>
            <a:r>
              <a:rPr lang="en-US" sz="1400" b="1" i="0" u="none">
                <a:solidFill>
                  <a:srgbClr val="000000"/>
                </a:solidFill>
                <a:latin typeface="Arial" panose="020B0604020202020204"/>
                <a:ea typeface="Arial" panose="020B0604020202020204"/>
                <a:cs typeface="Arial" panose="020B0604020202020204"/>
                <a:sym typeface="Arial" panose="020B0604020202020204"/>
              </a:rPr>
              <a:t>But needs to evolve into a Safety Management Attitude </a:t>
            </a:r>
            <a:endParaRPr lang="en-US" sz="1400" b="1"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88900" algn="l" rtl="0">
              <a:lnSpc>
                <a:spcPct val="110000"/>
              </a:lnSpc>
              <a:spcBef>
                <a:spcPts val="0"/>
              </a:spcBef>
              <a:spcAft>
                <a:spcPts val="0"/>
              </a:spcAft>
              <a:buClr>
                <a:srgbClr val="000000"/>
              </a:buClr>
              <a:buSzPts val="1400"/>
              <a:buFont typeface="Noto Sans Symbols"/>
              <a:buChar char=""/>
            </a:pPr>
            <a:r>
              <a:rPr lang="en-US" sz="1400" b="1" i="0" u="none">
                <a:solidFill>
                  <a:srgbClr val="000000"/>
                </a:solidFill>
                <a:latin typeface="Arial" panose="020B0604020202020204"/>
                <a:ea typeface="Arial" panose="020B0604020202020204"/>
                <a:cs typeface="Arial" panose="020B0604020202020204"/>
                <a:sym typeface="Arial" panose="020B0604020202020204"/>
              </a:rPr>
              <a:t>to achieve sustainable « best in class » </a:t>
            </a:r>
            <a:endParaRPr lang="en-US" sz="1400" b="1"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88900" algn="l" rtl="0">
              <a:lnSpc>
                <a:spcPct val="110000"/>
              </a:lnSpc>
              <a:spcBef>
                <a:spcPts val="0"/>
              </a:spcBef>
              <a:spcAft>
                <a:spcPts val="0"/>
              </a:spcAft>
              <a:buClr>
                <a:srgbClr val="000000"/>
              </a:buClr>
              <a:buSzPts val="1400"/>
              <a:buFont typeface="Noto Sans Symbols"/>
              <a:buChar char=""/>
            </a:pPr>
            <a:r>
              <a:rPr lang="en-US" sz="1400" b="1" i="0" u="none">
                <a:solidFill>
                  <a:srgbClr val="000000"/>
                </a:solidFill>
                <a:latin typeface="Arial" panose="020B0604020202020204"/>
                <a:ea typeface="Arial" panose="020B0604020202020204"/>
                <a:cs typeface="Arial" panose="020B0604020202020204"/>
                <a:sym typeface="Arial" panose="020B0604020202020204"/>
              </a:rPr>
              <a:t>safety performance</a:t>
            </a:r>
            <a:endParaRPr lang="en-US" sz="1400" b="1" i="0" u="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1"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p23: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298" name="Google Shape;298;p23:notes"/>
          <p:cNvSpPr/>
          <p:nvPr>
            <p:ph type="sldImg" idx="2"/>
          </p:nvPr>
        </p:nvSpPr>
        <p:spPr>
          <a:xfrm>
            <a:off x="771525" y="765175"/>
            <a:ext cx="5322887"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9" name="Google Shape;299;p23:notes"/>
          <p:cNvSpPr txBox="1"/>
          <p:nvPr>
            <p:ph type="body" idx="1"/>
          </p:nvPr>
        </p:nvSpPr>
        <p:spPr>
          <a:xfrm>
            <a:off x="261937" y="4681537"/>
            <a:ext cx="6296025" cy="452596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5" name="Shape 305"/>
        <p:cNvGrpSpPr/>
        <p:nvPr/>
      </p:nvGrpSpPr>
      <p:grpSpPr>
        <a:xfrm>
          <a:off x="0" y="0"/>
          <a:ext cx="0" cy="0"/>
          <a:chOff x="0" y="0"/>
          <a:chExt cx="0" cy="0"/>
        </a:xfrm>
      </p:grpSpPr>
      <p:sp>
        <p:nvSpPr>
          <p:cNvPr id="306" name="Google Shape;306;p24: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307" name="Google Shape;307;p24: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08" name="Google Shape;308;p24:notes"/>
          <p:cNvSpPr txBox="1"/>
          <p:nvPr>
            <p:ph type="body" idx="1"/>
          </p:nvPr>
        </p:nvSpPr>
        <p:spPr>
          <a:xfrm>
            <a:off x="261937" y="4681537"/>
            <a:ext cx="6296025" cy="452596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u="sng">
                <a:solidFill>
                  <a:srgbClr val="000000"/>
                </a:solidFill>
              </a:rPr>
              <a:t>Carefully select PPE</a:t>
            </a:r>
            <a:r>
              <a:rPr lang="en-US" b="0">
                <a:solidFill>
                  <a:srgbClr val="000000"/>
                </a:solidFill>
              </a:rPr>
              <a:t>,</a:t>
            </a:r>
            <a:endParaRPr b="0">
              <a:solidFill>
                <a:srgbClr val="000000"/>
              </a:solidFill>
            </a:endParaRPr>
          </a:p>
          <a:p>
            <a:pPr marL="0" lvl="0" indent="0" algn="l" rtl="0">
              <a:spcBef>
                <a:spcPts val="0"/>
              </a:spcBef>
              <a:spcAft>
                <a:spcPts val="0"/>
              </a:spcAft>
              <a:buClr>
                <a:srgbClr val="000000"/>
              </a:buClr>
              <a:buSzPts val="1800"/>
              <a:buNone/>
            </a:pPr>
            <a:r>
              <a:rPr lang="en-US" b="0">
                <a:solidFill>
                  <a:srgbClr val="000000"/>
                </a:solidFill>
              </a:rPr>
              <a:t>What is the person's ultimate means of protection? Is this equipment worn? Are there exceptions to the basic rule? Is there a specific and known rule that can be applied? Is this rule relevant?</a:t>
            </a:r>
            <a:endParaRPr b="0">
              <a:solidFill>
                <a:srgbClr val="000000"/>
              </a:solidFill>
            </a:endParaRPr>
          </a:p>
          <a:p>
            <a:pPr marL="0" lvl="0" indent="0" algn="l" rtl="0">
              <a:spcBef>
                <a:spcPts val="0"/>
              </a:spcBef>
              <a:spcAft>
                <a:spcPts val="0"/>
              </a:spcAft>
              <a:buClr>
                <a:srgbClr val="000000"/>
              </a:buClr>
              <a:buSzPts val="1800"/>
              <a:buNone/>
            </a:pPr>
            <a:r>
              <a:rPr lang="en-US" b="0" u="sng">
                <a:solidFill>
                  <a:srgbClr val="000000"/>
                </a:solidFill>
              </a:rPr>
              <a:t>Tools and equipment</a:t>
            </a:r>
            <a:endParaRPr b="0" u="sng">
              <a:solidFill>
                <a:srgbClr val="000000"/>
              </a:solidFill>
            </a:endParaRPr>
          </a:p>
          <a:p>
            <a:pPr marL="0" lvl="0" indent="0" algn="l" rtl="0">
              <a:spcBef>
                <a:spcPts val="0"/>
              </a:spcBef>
              <a:spcAft>
                <a:spcPts val="0"/>
              </a:spcAft>
              <a:buClr>
                <a:srgbClr val="000000"/>
              </a:buClr>
              <a:buSzPts val="1800"/>
              <a:buNone/>
            </a:pPr>
            <a:r>
              <a:rPr lang="en-US" b="0">
                <a:solidFill>
                  <a:srgbClr val="000000"/>
                </a:solidFill>
              </a:rPr>
              <a:t>A poor tool = poor work. Are work tools and equipment in good condition, suitable for the task at hand and used correctly?</a:t>
            </a:r>
            <a:endParaRPr b="0">
              <a:solidFill>
                <a:srgbClr val="000000"/>
              </a:solidFill>
            </a:endParaRPr>
          </a:p>
          <a:p>
            <a:pPr marL="0" lvl="0" indent="0" algn="l" rtl="0">
              <a:spcBef>
                <a:spcPts val="0"/>
              </a:spcBef>
              <a:spcAft>
                <a:spcPts val="0"/>
              </a:spcAft>
              <a:buClr>
                <a:srgbClr val="000000"/>
              </a:buClr>
              <a:buSzPts val="1800"/>
              <a:buNone/>
            </a:pPr>
            <a:r>
              <a:rPr lang="en-US" b="0" u="sng">
                <a:solidFill>
                  <a:srgbClr val="000000"/>
                </a:solidFill>
              </a:rPr>
              <a:t>Procedures</a:t>
            </a:r>
            <a:r>
              <a:rPr lang="en-US" b="0">
                <a:solidFill>
                  <a:srgbClr val="000000"/>
                </a:solidFill>
              </a:rPr>
              <a:t> - perhaps the most important point is “Are there procedures?” Are they suitable, known, understood and applied?</a:t>
            </a:r>
            <a:endParaRPr b="0">
              <a:solidFill>
                <a:srgbClr val="000000"/>
              </a:solidFill>
            </a:endParaRPr>
          </a:p>
          <a:p>
            <a:pPr marL="0" lvl="0" indent="0" algn="l" rtl="0">
              <a:spcBef>
                <a:spcPts val="0"/>
              </a:spcBef>
              <a:spcAft>
                <a:spcPts val="0"/>
              </a:spcAft>
              <a:buClr>
                <a:srgbClr val="000000"/>
              </a:buClr>
              <a:buSzPts val="1800"/>
              <a:buNone/>
            </a:pPr>
            <a:r>
              <a:rPr lang="en-US" b="0" u="sng">
                <a:solidFill>
                  <a:srgbClr val="000000"/>
                </a:solidFill>
              </a:rPr>
              <a:t>Order and cleanliness</a:t>
            </a:r>
            <a:r>
              <a:rPr lang="en-US" b="0">
                <a:solidFill>
                  <a:srgbClr val="000000"/>
                </a:solidFill>
              </a:rPr>
              <a:t> - The obvious sign that there may or may not be a problem. Is housekeeping adequate? Are sufficient means provided for this and are they readily available?</a:t>
            </a:r>
            <a:endParaRPr lang="en-US" b="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3" name="Shape 313"/>
        <p:cNvGrpSpPr/>
        <p:nvPr/>
      </p:nvGrpSpPr>
      <p:grpSpPr>
        <a:xfrm>
          <a:off x="0" y="0"/>
          <a:ext cx="0" cy="0"/>
          <a:chOff x="0" y="0"/>
          <a:chExt cx="0" cy="0"/>
        </a:xfrm>
      </p:grpSpPr>
      <p:sp>
        <p:nvSpPr>
          <p:cNvPr id="314" name="Google Shape;314;p25: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315" name="Google Shape;315;p25:notes"/>
          <p:cNvSpPr/>
          <p:nvPr>
            <p:ph type="sldImg" idx="2"/>
          </p:nvPr>
        </p:nvSpPr>
        <p:spPr>
          <a:xfrm>
            <a:off x="773112" y="765175"/>
            <a:ext cx="5319712"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16" name="Google Shape;316;p25: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1" name="Shape 321"/>
        <p:cNvGrpSpPr/>
        <p:nvPr/>
      </p:nvGrpSpPr>
      <p:grpSpPr>
        <a:xfrm>
          <a:off x="0" y="0"/>
          <a:ext cx="0" cy="0"/>
          <a:chOff x="0" y="0"/>
          <a:chExt cx="0" cy="0"/>
        </a:xfrm>
      </p:grpSpPr>
      <p:sp>
        <p:nvSpPr>
          <p:cNvPr id="322" name="Google Shape;322;p26: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323" name="Google Shape;323;p26: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24" name="Google Shape;324;p26: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9" name="Shape 329"/>
        <p:cNvGrpSpPr/>
        <p:nvPr/>
      </p:nvGrpSpPr>
      <p:grpSpPr>
        <a:xfrm>
          <a:off x="0" y="0"/>
          <a:ext cx="0" cy="0"/>
          <a:chOff x="0" y="0"/>
          <a:chExt cx="0" cy="0"/>
        </a:xfrm>
      </p:grpSpPr>
      <p:sp>
        <p:nvSpPr>
          <p:cNvPr id="330" name="Google Shape;330;p27: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331" name="Google Shape;331;p27: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32" name="Google Shape;332;p27: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 name="Shape 69"/>
        <p:cNvGrpSpPr/>
        <p:nvPr/>
      </p:nvGrpSpPr>
      <p:grpSpPr>
        <a:xfrm>
          <a:off x="0" y="0"/>
          <a:ext cx="0" cy="0"/>
          <a:chOff x="0" y="0"/>
          <a:chExt cx="0" cy="0"/>
        </a:xfrm>
      </p:grpSpPr>
      <p:sp>
        <p:nvSpPr>
          <p:cNvPr id="70" name="Google Shape;70;p3: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71" name="Google Shape;71;p3: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2" name="Google Shape;72;p3: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 name="Shape 78"/>
        <p:cNvGrpSpPr/>
        <p:nvPr/>
      </p:nvGrpSpPr>
      <p:grpSpPr>
        <a:xfrm>
          <a:off x="0" y="0"/>
          <a:ext cx="0" cy="0"/>
          <a:chOff x="0" y="0"/>
          <a:chExt cx="0" cy="0"/>
        </a:xfrm>
      </p:grpSpPr>
      <p:sp>
        <p:nvSpPr>
          <p:cNvPr id="79" name="Google Shape;79;p4: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80" name="Google Shape;80;p4:notes"/>
          <p:cNvSpPr/>
          <p:nvPr>
            <p:ph type="sldImg" idx="2"/>
          </p:nvPr>
        </p:nvSpPr>
        <p:spPr>
          <a:xfrm>
            <a:off x="771525" y="773112"/>
            <a:ext cx="5310187" cy="36766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81" name="Google Shape;81;p4: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i="0">
                <a:solidFill>
                  <a:srgbClr val="000000"/>
                </a:solidFill>
              </a:rPr>
              <a:t>90% of all accidents could have been avoided with appropriate organization, good procedures and behavior.</a:t>
            </a:r>
            <a:endParaRPr lang="en-US" b="0" i="0">
              <a:solidFill>
                <a:srgbClr val="000000"/>
              </a:solidFill>
            </a:endParaRPr>
          </a:p>
          <a:p>
            <a:pPr marL="0" lvl="0" indent="0" algn="l" rtl="0">
              <a:spcBef>
                <a:spcPts val="0"/>
              </a:spcBef>
              <a:spcAft>
                <a:spcPts val="0"/>
              </a:spcAft>
              <a:buClr>
                <a:srgbClr val="000000"/>
              </a:buClr>
              <a:buSzPts val="1800"/>
              <a:buNone/>
            </a:pPr>
            <a:r>
              <a:rPr lang="en-US" b="0" i="0">
                <a:solidFill>
                  <a:srgbClr val="000000"/>
                </a:solidFill>
              </a:rPr>
              <a:t>Many accidents can therefore be prevented by eliminating unsafe actions and behaviors.</a:t>
            </a:r>
            <a:endParaRPr lang="en-US" b="0" i="0">
              <a:solidFill>
                <a:srgbClr val="000000"/>
              </a:solidFill>
            </a:endParaRPr>
          </a:p>
          <a:p>
            <a:pPr marL="0" lvl="0" indent="0" algn="l" rtl="0">
              <a:spcBef>
                <a:spcPts val="0"/>
              </a:spcBef>
              <a:spcAft>
                <a:spcPts val="0"/>
              </a:spcAft>
              <a:buNone/>
            </a:pPr>
            <a:endParaRPr b="0" i="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5: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90" name="Google Shape;90;p5: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91" name="Google Shape;91;p5:notes"/>
          <p:cNvSpPr txBox="1"/>
          <p:nvPr>
            <p:ph type="body" idx="1"/>
          </p:nvPr>
        </p:nvSpPr>
        <p:spPr>
          <a:xfrm>
            <a:off x="927100" y="464820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None/>
            </a:pPr>
            <a:r>
              <a:rPr lang="en-US" sz="1200" b="0" i="0">
                <a:solidFill>
                  <a:srgbClr val="000000"/>
                </a:solidFill>
              </a:rPr>
              <a:t>1/ </a:t>
            </a:r>
            <a:r>
              <a:rPr lang="en-US" sz="1200" b="0" i="0">
                <a:solidFill>
                  <a:srgbClr val="FF0066"/>
                </a:solidFill>
              </a:rPr>
              <a:t>I can't do it right</a:t>
            </a:r>
            <a:endParaRPr lang="en-US" sz="1200" b="0" i="0">
              <a:solidFill>
                <a:srgbClr val="FF0066"/>
              </a:solidFill>
            </a:endParaRPr>
          </a:p>
          <a:p>
            <a:pPr marL="0" lvl="0" indent="0" algn="l" rtl="0">
              <a:spcBef>
                <a:spcPts val="0"/>
              </a:spcBef>
              <a:spcAft>
                <a:spcPts val="0"/>
              </a:spcAft>
              <a:buClr>
                <a:srgbClr val="000000"/>
              </a:buClr>
              <a:buSzPts val="1200"/>
              <a:buNone/>
            </a:pPr>
            <a:r>
              <a:rPr lang="en-US" sz="1200" b="0" i="0">
                <a:solidFill>
                  <a:srgbClr val="000000"/>
                </a:solidFill>
              </a:rPr>
              <a:t>The employee does not have the means necessary to do the job right; therefore, he does his work as best he can, which may of course end in an accident </a:t>
            </a:r>
            <a:endParaRPr lang="en-US" sz="1200" b="0" i="0">
              <a:solidFill>
                <a:srgbClr val="000000"/>
              </a:solidFill>
            </a:endParaRPr>
          </a:p>
          <a:p>
            <a:pPr marL="0" lvl="0" indent="0" algn="l" rtl="0">
              <a:spcBef>
                <a:spcPts val="0"/>
              </a:spcBef>
              <a:spcAft>
                <a:spcPts val="0"/>
              </a:spcAft>
              <a:buClr>
                <a:srgbClr val="000000"/>
              </a:buClr>
              <a:buSzPts val="1200"/>
              <a:buNone/>
            </a:pPr>
            <a:r>
              <a:rPr lang="en-US" sz="1200" b="0" i="0">
                <a:solidFill>
                  <a:srgbClr val="000000"/>
                </a:solidFill>
              </a:rPr>
              <a:t>For example, if I don't have a hammer within reach I will use an inappropriate tool that I can easily access.</a:t>
            </a:r>
            <a:endParaRPr lang="en-US" sz="1200" b="0" i="0">
              <a:solidFill>
                <a:srgbClr val="000000"/>
              </a:solidFill>
            </a:endParaRPr>
          </a:p>
          <a:p>
            <a:pPr marL="0" lvl="0" indent="0" algn="l" rtl="0">
              <a:spcBef>
                <a:spcPts val="0"/>
              </a:spcBef>
              <a:spcAft>
                <a:spcPts val="0"/>
              </a:spcAft>
              <a:buClr>
                <a:srgbClr val="000000"/>
              </a:buClr>
              <a:buSzPts val="1200"/>
              <a:buNone/>
            </a:pPr>
            <a:r>
              <a:rPr lang="en-US" sz="1200" b="0" i="0">
                <a:solidFill>
                  <a:srgbClr val="000000"/>
                </a:solidFill>
              </a:rPr>
              <a:t>Being able to do the job correctly is the most basic condition and involves appropriate means, tools, rules, weather, organization</a:t>
            </a:r>
            <a:r>
              <a:rPr lang="en-US" b="0" i="0">
                <a:solidFill>
                  <a:srgbClr val="000000"/>
                </a:solidFill>
              </a:rPr>
              <a:t> </a:t>
            </a:r>
            <a:endParaRPr lang="en-US" b="0" i="0">
              <a:solidFill>
                <a:srgbClr val="000000"/>
              </a:solidFill>
            </a:endParaRPr>
          </a:p>
          <a:p>
            <a:pPr marL="0" lvl="0" indent="0" algn="l" rtl="0">
              <a:spcBef>
                <a:spcPts val="0"/>
              </a:spcBef>
              <a:spcAft>
                <a:spcPts val="0"/>
              </a:spcAft>
              <a:buSzPts val="1800"/>
              <a:buNone/>
            </a:pPr>
            <a:endParaRPr b="0" i="0">
              <a:solidFill>
                <a:srgbClr val="000000"/>
              </a:solidFill>
            </a:endParaRPr>
          </a:p>
          <a:p>
            <a:pPr marL="0" lvl="0" indent="0" algn="l" rtl="0">
              <a:spcBef>
                <a:spcPts val="0"/>
              </a:spcBef>
              <a:spcAft>
                <a:spcPts val="0"/>
              </a:spcAft>
              <a:buClr>
                <a:srgbClr val="000000"/>
              </a:buClr>
              <a:buSzPts val="1200"/>
              <a:buNone/>
            </a:pPr>
            <a:r>
              <a:rPr lang="en-US" sz="1200" b="0" i="0">
                <a:solidFill>
                  <a:srgbClr val="000000"/>
                </a:solidFill>
              </a:rPr>
              <a:t>2/ </a:t>
            </a:r>
            <a:r>
              <a:rPr lang="en-US" sz="1200" b="0" i="0">
                <a:solidFill>
                  <a:srgbClr val="FF0066"/>
                </a:solidFill>
              </a:rPr>
              <a:t>I don't know how to do it right</a:t>
            </a:r>
            <a:r>
              <a:rPr lang="en-US" sz="1200" b="0" i="0">
                <a:solidFill>
                  <a:srgbClr val="000000"/>
                </a:solidFill>
              </a:rPr>
              <a:t> - this may be due to insufficient information, the misunderstanding of a new process or tool, the ignorance of a rule or method to be observed or simply the fact that the employee is new to the job, a beginner or is hired on a temporary basis.</a:t>
            </a:r>
            <a:endParaRPr lang="en-US" sz="1200" b="0" i="0">
              <a:solidFill>
                <a:srgbClr val="000000"/>
              </a:solidFill>
            </a:endParaRPr>
          </a:p>
          <a:p>
            <a:pPr marL="0" lvl="0" indent="0" algn="l" rtl="0">
              <a:spcBef>
                <a:spcPts val="0"/>
              </a:spcBef>
              <a:spcAft>
                <a:spcPts val="0"/>
              </a:spcAft>
              <a:buClr>
                <a:srgbClr val="000000"/>
              </a:buClr>
              <a:buSzPts val="1200"/>
              <a:buNone/>
            </a:pPr>
            <a:r>
              <a:rPr lang="en-US" sz="1200" b="0" i="0">
                <a:solidFill>
                  <a:srgbClr val="000000"/>
                </a:solidFill>
              </a:rPr>
              <a:t>Training, information and communication result in know-how.</a:t>
            </a:r>
            <a:endParaRPr lang="en-US" sz="1200" b="0" i="0">
              <a:solidFill>
                <a:srgbClr val="000000"/>
              </a:solidFill>
            </a:endParaRPr>
          </a:p>
          <a:p>
            <a:pPr marL="0" lvl="0" indent="0" algn="l" rtl="0">
              <a:spcBef>
                <a:spcPts val="0"/>
              </a:spcBef>
              <a:spcAft>
                <a:spcPts val="0"/>
              </a:spcAft>
              <a:buSzPts val="1200"/>
              <a:buNone/>
            </a:pPr>
            <a:endParaRPr sz="1200" b="0" i="0">
              <a:solidFill>
                <a:srgbClr val="000000"/>
              </a:solidFill>
            </a:endParaRPr>
          </a:p>
          <a:p>
            <a:pPr marL="0" lvl="0" indent="0" algn="l" rtl="0">
              <a:spcBef>
                <a:spcPts val="0"/>
              </a:spcBef>
              <a:spcAft>
                <a:spcPts val="0"/>
              </a:spcAft>
              <a:buClr>
                <a:srgbClr val="000000"/>
              </a:buClr>
              <a:buSzPts val="1200"/>
              <a:buNone/>
            </a:pPr>
            <a:r>
              <a:rPr lang="en-US" sz="1200" b="0" i="0">
                <a:solidFill>
                  <a:srgbClr val="000000"/>
                </a:solidFill>
              </a:rPr>
              <a:t> </a:t>
            </a:r>
            <a:r>
              <a:rPr lang="en-US" b="0" i="0">
                <a:solidFill>
                  <a:srgbClr val="000000"/>
                </a:solidFill>
              </a:rPr>
              <a:t>3</a:t>
            </a:r>
            <a:r>
              <a:rPr lang="en-US" sz="1200" b="0" i="0">
                <a:solidFill>
                  <a:srgbClr val="000000"/>
                </a:solidFill>
              </a:rPr>
              <a:t>/ </a:t>
            </a:r>
            <a:r>
              <a:rPr lang="en-US" sz="1200" b="0" i="0">
                <a:solidFill>
                  <a:srgbClr val="FF0066"/>
                </a:solidFill>
              </a:rPr>
              <a:t>I don't want to do it right</a:t>
            </a:r>
            <a:r>
              <a:rPr lang="en-US" sz="1200" b="0" i="0">
                <a:solidFill>
                  <a:srgbClr val="000000"/>
                </a:solidFill>
              </a:rPr>
              <a:t> - this inappropriate attitude often results from a lack of motivation and therefore from a weak company safety culture</a:t>
            </a:r>
            <a:endParaRPr lang="en-US" sz="1200" b="0" i="0">
              <a:solidFill>
                <a:srgbClr val="000000"/>
              </a:solidFill>
            </a:endParaRPr>
          </a:p>
          <a:p>
            <a:pPr marL="0" lvl="0" indent="0" algn="l" rtl="0">
              <a:spcBef>
                <a:spcPts val="0"/>
              </a:spcBef>
              <a:spcAft>
                <a:spcPts val="0"/>
              </a:spcAft>
              <a:buClr>
                <a:srgbClr val="000000"/>
              </a:buClr>
              <a:buSzPts val="1200"/>
              <a:buNone/>
            </a:pPr>
            <a:r>
              <a:rPr lang="en-US" sz="1200" b="0" i="0" u="sng">
                <a:solidFill>
                  <a:srgbClr val="000000"/>
                </a:solidFill>
              </a:rPr>
              <a:t>The desire to do things right is the best sign of a strong company culture</a:t>
            </a:r>
            <a:endParaRPr lang="en-US" sz="1200" b="0" i="0" u="sng">
              <a:solidFill>
                <a:srgbClr val="000000"/>
              </a:solidFill>
            </a:endParaRPr>
          </a:p>
          <a:p>
            <a:pPr marL="0" lvl="0" indent="0" algn="l" rtl="0">
              <a:spcBef>
                <a:spcPts val="0"/>
              </a:spcBef>
              <a:spcAft>
                <a:spcPts val="0"/>
              </a:spcAft>
              <a:buSzPts val="1200"/>
              <a:buNone/>
            </a:pPr>
            <a:endParaRPr sz="1200" b="0" i="0">
              <a:solidFill>
                <a:srgbClr val="000000"/>
              </a:solidFill>
            </a:endParaRPr>
          </a:p>
          <a:p>
            <a:pPr marL="0" lvl="0" indent="0" algn="l" rtl="0">
              <a:spcBef>
                <a:spcPts val="0"/>
              </a:spcBef>
              <a:spcAft>
                <a:spcPts val="0"/>
              </a:spcAft>
              <a:buNone/>
            </a:pPr>
            <a:endParaRPr sz="1200" b="0" i="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97"/>
        <p:cNvGrpSpPr/>
        <p:nvPr/>
      </p:nvGrpSpPr>
      <p:grpSpPr>
        <a:xfrm>
          <a:off x="0" y="0"/>
          <a:ext cx="0" cy="0"/>
          <a:chOff x="0" y="0"/>
          <a:chExt cx="0" cy="0"/>
        </a:xfrm>
      </p:grpSpPr>
      <p:sp>
        <p:nvSpPr>
          <p:cNvPr id="98" name="Google Shape;98;p6: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99" name="Google Shape;99;p6: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0" name="Google Shape;100;p6: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7: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08" name="Google Shape;108;p7:notes"/>
          <p:cNvSpPr/>
          <p:nvPr>
            <p:ph type="sldImg" idx="2"/>
          </p:nvPr>
        </p:nvSpPr>
        <p:spPr>
          <a:xfrm>
            <a:off x="769937" y="768350"/>
            <a:ext cx="5314950" cy="3681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9" name="Google Shape;109;p7:notes"/>
          <p:cNvSpPr txBox="1"/>
          <p:nvPr>
            <p:ph type="body" idx="1"/>
          </p:nvPr>
        </p:nvSpPr>
        <p:spPr>
          <a:xfrm>
            <a:off x="923925" y="4679950"/>
            <a:ext cx="5003800" cy="4527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None/>
            </a:pPr>
            <a:r>
              <a:rPr lang="en-US" b="0" i="0">
                <a:solidFill>
                  <a:srgbClr val="000000"/>
                </a:solidFill>
              </a:rPr>
              <a:t>The safety visit serves to identify and correct gaps by focusing on the submerged part of the "iceberg", from which the most serious accidents stem.</a:t>
            </a:r>
            <a:endParaRPr lang="en-US" b="0" i="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4" name="Shape 124"/>
        <p:cNvGrpSpPr/>
        <p:nvPr/>
      </p:nvGrpSpPr>
      <p:grpSpPr>
        <a:xfrm>
          <a:off x="0" y="0"/>
          <a:ext cx="0" cy="0"/>
          <a:chOff x="0" y="0"/>
          <a:chExt cx="0" cy="0"/>
        </a:xfrm>
      </p:grpSpPr>
      <p:sp>
        <p:nvSpPr>
          <p:cNvPr id="125" name="Google Shape;125;p8: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26" name="Google Shape;126;p8:notes"/>
          <p:cNvSpPr/>
          <p:nvPr>
            <p:ph type="sldImg" idx="2"/>
          </p:nvPr>
        </p:nvSpPr>
        <p:spPr>
          <a:xfrm>
            <a:off x="771525" y="765175"/>
            <a:ext cx="5322887"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7" name="Google Shape;127;p8: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4" name="Shape 134"/>
        <p:cNvGrpSpPr/>
        <p:nvPr/>
      </p:nvGrpSpPr>
      <p:grpSpPr>
        <a:xfrm>
          <a:off x="0" y="0"/>
          <a:ext cx="0" cy="0"/>
          <a:chOff x="0" y="0"/>
          <a:chExt cx="0" cy="0"/>
        </a:xfrm>
      </p:grpSpPr>
      <p:sp>
        <p:nvSpPr>
          <p:cNvPr id="135" name="Google Shape;135;p9:notes"/>
          <p:cNvSpPr txBox="1"/>
          <p:nvPr>
            <p:ph type="sldNum" idx="12"/>
          </p:nvPr>
        </p:nvSpPr>
        <p:spPr>
          <a:xfrm>
            <a:off x="3849687" y="9436100"/>
            <a:ext cx="2925762" cy="461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fld>
            <a:endParaRPr lang="en-US"/>
          </a:p>
        </p:txBody>
      </p:sp>
      <p:sp>
        <p:nvSpPr>
          <p:cNvPr id="136" name="Google Shape;136;p9:notes"/>
          <p:cNvSpPr/>
          <p:nvPr>
            <p:ph type="sldImg" idx="2"/>
          </p:nvPr>
        </p:nvSpPr>
        <p:spPr>
          <a:xfrm>
            <a:off x="754062" y="766762"/>
            <a:ext cx="5322887" cy="3684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7" name="Google Shape;137;p9:notes"/>
          <p:cNvSpPr txBox="1"/>
          <p:nvPr>
            <p:ph type="body" idx="1"/>
          </p:nvPr>
        </p:nvSpPr>
        <p:spPr>
          <a:xfrm>
            <a:off x="261937" y="4681537"/>
            <a:ext cx="6296025"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bg>
      <p:bgPr>
        <a:solidFill>
          <a:schemeClr val="dk1"/>
        </a:solidFill>
        <a:effectLst/>
      </p:bgPr>
    </p:bg>
    <p:spTree>
      <p:nvGrpSpPr>
        <p:cNvPr id="25" name="Shape 25"/>
        <p:cNvGrpSpPr/>
        <p:nvPr/>
      </p:nvGrpSpPr>
      <p:grpSpPr>
        <a:xfrm>
          <a:off x="0" y="0"/>
          <a:ext cx="0" cy="0"/>
          <a:chOff x="0" y="0"/>
          <a:chExt cx="0" cy="0"/>
        </a:xfrm>
      </p:grpSpPr>
      <p:pic>
        <p:nvPicPr>
          <p:cNvPr id="26" name="Google Shape;26;p2"/>
          <p:cNvPicPr preferRelativeResize="0"/>
          <p:nvPr userDrawn="1"/>
        </p:nvPicPr>
        <p:blipFill rotWithShape="1">
          <a:blip r:embed="rId2"/>
          <a:srcRect/>
          <a:stretch>
            <a:fillRect/>
          </a:stretch>
        </p:blipFill>
        <p:spPr>
          <a:xfrm>
            <a:off x="0" y="0"/>
            <a:ext cx="1444625" cy="6858000"/>
          </a:xfrm>
          <a:prstGeom prst="rect">
            <a:avLst/>
          </a:prstGeom>
          <a:noFill/>
          <a:ln>
            <a:noFill/>
          </a:ln>
        </p:spPr>
      </p:pic>
      <p:sp>
        <p:nvSpPr>
          <p:cNvPr id="27" name="Google Shape;27;p2"/>
          <p:cNvSpPr txBox="1"/>
          <p:nvPr>
            <p:ph type="ctrTitle"/>
          </p:nvPr>
        </p:nvSpPr>
        <p:spPr>
          <a:xfrm>
            <a:off x="1538287" y="2728912"/>
            <a:ext cx="8367712" cy="1143000"/>
          </a:xfrm>
          <a:prstGeom prst="rect">
            <a:avLst/>
          </a:prstGeom>
          <a:noFill/>
          <a:ln>
            <a:noFill/>
          </a:ln>
        </p:spPr>
        <p:txBody>
          <a:bodyPr spcFirstLastPara="1" wrap="square" lIns="87525" tIns="43750" rIns="87525" bIns="43750" anchor="t" anchorCtr="0">
            <a:noAutofit/>
          </a:bodyPr>
          <a:lstStyle>
            <a:lvl1pPr lvl="0" algn="l">
              <a:lnSpc>
                <a:spcPct val="110000"/>
              </a:lnSpc>
              <a:spcBef>
                <a:spcPts val="0"/>
              </a:spcBef>
              <a:spcAft>
                <a:spcPts val="0"/>
              </a:spcAft>
              <a:buSzPts val="1400"/>
              <a:buNone/>
              <a:defRPr/>
            </a:lvl1pPr>
            <a:lvl2pPr lvl="1" algn="l">
              <a:lnSpc>
                <a:spcPct val="110000"/>
              </a:lnSpc>
              <a:spcBef>
                <a:spcPts val="0"/>
              </a:spcBef>
              <a:spcAft>
                <a:spcPts val="0"/>
              </a:spcAft>
              <a:buSzPts val="1400"/>
              <a:buNone/>
              <a:defRPr/>
            </a:lvl2pPr>
            <a:lvl3pPr lvl="2" algn="l">
              <a:lnSpc>
                <a:spcPct val="110000"/>
              </a:lnSpc>
              <a:spcBef>
                <a:spcPts val="0"/>
              </a:spcBef>
              <a:spcAft>
                <a:spcPts val="0"/>
              </a:spcAft>
              <a:buSzPts val="1400"/>
              <a:buNone/>
              <a:defRPr/>
            </a:lvl3pPr>
            <a:lvl4pPr lvl="3" algn="l">
              <a:lnSpc>
                <a:spcPct val="110000"/>
              </a:lnSpc>
              <a:spcBef>
                <a:spcPts val="0"/>
              </a:spcBef>
              <a:spcAft>
                <a:spcPts val="0"/>
              </a:spcAft>
              <a:buSzPts val="1400"/>
              <a:buNone/>
              <a:defRPr/>
            </a:lvl4pPr>
            <a:lvl5pPr lvl="4" algn="l">
              <a:lnSpc>
                <a:spcPct val="110000"/>
              </a:lnSpc>
              <a:spcBef>
                <a:spcPts val="0"/>
              </a:spcBef>
              <a:spcAft>
                <a:spcPts val="0"/>
              </a:spcAft>
              <a:buSzPts val="1400"/>
              <a:buNone/>
              <a:defRPr/>
            </a:lvl5pPr>
            <a:lvl6pPr lvl="5" algn="l">
              <a:lnSpc>
                <a:spcPct val="110000"/>
              </a:lnSpc>
              <a:spcBef>
                <a:spcPts val="0"/>
              </a:spcBef>
              <a:spcAft>
                <a:spcPts val="0"/>
              </a:spcAft>
              <a:buSzPts val="1400"/>
              <a:buNone/>
              <a:defRPr/>
            </a:lvl6pPr>
            <a:lvl7pPr lvl="6" algn="l">
              <a:lnSpc>
                <a:spcPct val="110000"/>
              </a:lnSpc>
              <a:spcBef>
                <a:spcPts val="0"/>
              </a:spcBef>
              <a:spcAft>
                <a:spcPts val="0"/>
              </a:spcAft>
              <a:buSzPts val="1400"/>
              <a:buNone/>
              <a:defRPr/>
            </a:lvl7pPr>
            <a:lvl8pPr lvl="7" algn="l">
              <a:lnSpc>
                <a:spcPct val="110000"/>
              </a:lnSpc>
              <a:spcBef>
                <a:spcPts val="0"/>
              </a:spcBef>
              <a:spcAft>
                <a:spcPts val="0"/>
              </a:spcAft>
              <a:buSzPts val="1400"/>
              <a:buNone/>
              <a:defRPr/>
            </a:lvl8pPr>
            <a:lvl9pPr lvl="8" algn="l">
              <a:lnSpc>
                <a:spcPct val="110000"/>
              </a:lnSpc>
              <a:spcBef>
                <a:spcPts val="0"/>
              </a:spcBef>
              <a:spcAft>
                <a:spcPts val="0"/>
              </a:spcAft>
              <a:buSzPts val="1400"/>
              <a:buNone/>
              <a:defRPr/>
            </a:lvl9pPr>
          </a:lstStyle>
          <a:p/>
        </p:txBody>
      </p:sp>
      <p:sp>
        <p:nvSpPr>
          <p:cNvPr id="28" name="Google Shape;28;p2"/>
          <p:cNvSpPr txBox="1"/>
          <p:nvPr>
            <p:ph type="subTitle" idx="1"/>
          </p:nvPr>
        </p:nvSpPr>
        <p:spPr>
          <a:xfrm>
            <a:off x="1484312" y="5622925"/>
            <a:ext cx="8421687" cy="806450"/>
          </a:xfrm>
          <a:prstGeom prst="rect">
            <a:avLst/>
          </a:prstGeom>
          <a:noFill/>
          <a:ln>
            <a:noFill/>
          </a:ln>
          <a:effectLst>
            <a:outerShdw blurRad="63500" dist="17960" dir="2700000">
              <a:schemeClr val="dk1"/>
            </a:outerShdw>
          </a:effectLst>
        </p:spPr>
        <p:txBody>
          <a:bodyPr spcFirstLastPara="1" wrap="square" lIns="87525" tIns="43750" rIns="87525" bIns="43750" anchor="t" anchorCtr="0">
            <a:noAutofit/>
          </a:bodyPr>
          <a:lstStyle>
            <a:lvl1pPr lvl="0" algn="l">
              <a:lnSpc>
                <a:spcPct val="100000"/>
              </a:lnSpc>
              <a:spcBef>
                <a:spcPts val="360"/>
              </a:spcBef>
              <a:spcAft>
                <a:spcPts val="0"/>
              </a:spcAft>
              <a:buSzPts val="1440"/>
              <a:buChar char="⬛"/>
              <a:defRPr/>
            </a:lvl1pPr>
            <a:lvl2pPr lvl="1" algn="l">
              <a:lnSpc>
                <a:spcPct val="100000"/>
              </a:lnSpc>
              <a:spcBef>
                <a:spcPts val="360"/>
              </a:spcBef>
              <a:spcAft>
                <a:spcPts val="0"/>
              </a:spcAft>
              <a:buSzPts val="1800"/>
              <a:buChar char="a"/>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Clr>
                <a:srgbClr val="666699"/>
              </a:buClr>
              <a:buSzPts val="1800"/>
              <a:buChar char="–"/>
              <a:defRPr/>
            </a:lvl5pPr>
            <a:lvl6pPr lvl="5" algn="l">
              <a:lnSpc>
                <a:spcPct val="100000"/>
              </a:lnSpc>
              <a:spcBef>
                <a:spcPts val="360"/>
              </a:spcBef>
              <a:spcAft>
                <a:spcPts val="0"/>
              </a:spcAft>
              <a:buClr>
                <a:srgbClr val="666699"/>
              </a:buClr>
              <a:buSzPts val="1800"/>
              <a:buChar char="–"/>
              <a:defRPr/>
            </a:lvl6pPr>
            <a:lvl7pPr lvl="6" algn="l">
              <a:lnSpc>
                <a:spcPct val="100000"/>
              </a:lnSpc>
              <a:spcBef>
                <a:spcPts val="360"/>
              </a:spcBef>
              <a:spcAft>
                <a:spcPts val="0"/>
              </a:spcAft>
              <a:buClr>
                <a:srgbClr val="666699"/>
              </a:buClr>
              <a:buSzPts val="1800"/>
              <a:buChar char="–"/>
              <a:defRPr/>
            </a:lvl7pPr>
            <a:lvl8pPr lvl="7" algn="l">
              <a:lnSpc>
                <a:spcPct val="100000"/>
              </a:lnSpc>
              <a:spcBef>
                <a:spcPts val="360"/>
              </a:spcBef>
              <a:spcAft>
                <a:spcPts val="0"/>
              </a:spcAft>
              <a:buClr>
                <a:srgbClr val="666699"/>
              </a:buClr>
              <a:buSzPts val="1800"/>
              <a:buChar char="–"/>
              <a:defRPr/>
            </a:lvl8pPr>
            <a:lvl9pPr lvl="8" algn="l">
              <a:lnSpc>
                <a:spcPct val="100000"/>
              </a:lnSpc>
              <a:spcBef>
                <a:spcPts val="360"/>
              </a:spcBef>
              <a:spcAft>
                <a:spcPts val="0"/>
              </a:spcAft>
              <a:buClr>
                <a:srgbClr val="666699"/>
              </a:buClr>
              <a:buSzPts val="1800"/>
              <a:buChar char="–"/>
              <a:defRPr/>
            </a:lvl9pPr>
          </a:lstStyle>
          <a:p/>
        </p:txBody>
      </p:sp>
      <p:cxnSp>
        <p:nvCxnSpPr>
          <p:cNvPr id="30" name="Google Shape;30;p2"/>
          <p:cNvCxnSpPr/>
          <p:nvPr userDrawn="1"/>
        </p:nvCxnSpPr>
        <p:spPr>
          <a:xfrm rot="5400000">
            <a:off x="4952206" y="-3532981"/>
            <a:ext cx="1587" cy="9906000"/>
          </a:xfrm>
          <a:prstGeom prst="straightConnector1">
            <a:avLst/>
          </a:prstGeom>
          <a:noFill/>
          <a:ln w="28575" cap="flat" cmpd="sng">
            <a:solidFill>
              <a:schemeClr val="folHlink"/>
            </a:solidFill>
            <a:prstDash val="solid"/>
            <a:miter lim="800000"/>
            <a:headEnd type="none" w="med" len="med"/>
            <a:tailEnd type="none" w="med" len="med"/>
          </a:ln>
        </p:spPr>
      </p:cxnSp>
      <p:cxnSp>
        <p:nvCxnSpPr>
          <p:cNvPr id="31" name="Google Shape;31;p2"/>
          <p:cNvCxnSpPr/>
          <p:nvPr userDrawn="1"/>
        </p:nvCxnSpPr>
        <p:spPr>
          <a:xfrm rot="5400000">
            <a:off x="4952206" y="511968"/>
            <a:ext cx="1587" cy="9906000"/>
          </a:xfrm>
          <a:prstGeom prst="straightConnector1">
            <a:avLst/>
          </a:prstGeom>
          <a:noFill/>
          <a:ln w="28575" cap="flat" cmpd="sng">
            <a:solidFill>
              <a:schemeClr val="folHlink"/>
            </a:solidFill>
            <a:prstDash val="solid"/>
            <a:miter lim="800000"/>
            <a:headEnd type="none" w="med" len="med"/>
            <a:tailEnd type="none" w="med" len="med"/>
          </a:ln>
        </p:spPr>
      </p:cxn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777596" y="145296"/>
            <a:ext cx="972937" cy="491349"/>
          </a:xfrm>
          <a:prstGeom prst="rect">
            <a:avLst/>
          </a:prstGeom>
        </p:spPr>
      </p:pic>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32" name="Shape 32"/>
        <p:cNvGrpSpPr/>
        <p:nvPr/>
      </p:nvGrpSpPr>
      <p:grpSpPr>
        <a:xfrm>
          <a:off x="0" y="0"/>
          <a:ext cx="0" cy="0"/>
          <a:chOff x="0" y="0"/>
          <a:chExt cx="0" cy="0"/>
        </a:xfrm>
      </p:grpSpPr>
      <p:sp>
        <p:nvSpPr>
          <p:cNvPr id="33" name="Google Shape;33;p3"/>
          <p:cNvSpPr txBox="1"/>
          <p:nvPr>
            <p:ph type="title"/>
          </p:nvPr>
        </p:nvSpPr>
        <p:spPr>
          <a:xfrm>
            <a:off x="577850" y="193675"/>
            <a:ext cx="7929562" cy="922337"/>
          </a:xfrm>
          <a:prstGeom prst="rect">
            <a:avLst/>
          </a:prstGeom>
          <a:noFill/>
          <a:ln>
            <a:noFill/>
          </a:ln>
        </p:spPr>
        <p:txBody>
          <a:bodyPr spcFirstLastPara="1" wrap="square" lIns="87525" tIns="43750" rIns="87525" bIns="43750" anchor="t" anchorCtr="0">
            <a:noAutofit/>
          </a:bodyPr>
          <a:lstStyle>
            <a:lvl1pPr lvl="0" algn="l">
              <a:lnSpc>
                <a:spcPct val="110000"/>
              </a:lnSpc>
              <a:spcBef>
                <a:spcPts val="0"/>
              </a:spcBef>
              <a:spcAft>
                <a:spcPts val="0"/>
              </a:spcAft>
              <a:buSzPts val="1400"/>
              <a:buNone/>
              <a:defRPr/>
            </a:lvl1pPr>
            <a:lvl2pPr lvl="1" algn="l">
              <a:lnSpc>
                <a:spcPct val="110000"/>
              </a:lnSpc>
              <a:spcBef>
                <a:spcPts val="0"/>
              </a:spcBef>
              <a:spcAft>
                <a:spcPts val="0"/>
              </a:spcAft>
              <a:buSzPts val="1400"/>
              <a:buNone/>
              <a:defRPr/>
            </a:lvl2pPr>
            <a:lvl3pPr lvl="2" algn="l">
              <a:lnSpc>
                <a:spcPct val="110000"/>
              </a:lnSpc>
              <a:spcBef>
                <a:spcPts val="0"/>
              </a:spcBef>
              <a:spcAft>
                <a:spcPts val="0"/>
              </a:spcAft>
              <a:buSzPts val="1400"/>
              <a:buNone/>
              <a:defRPr/>
            </a:lvl3pPr>
            <a:lvl4pPr lvl="3" algn="l">
              <a:lnSpc>
                <a:spcPct val="110000"/>
              </a:lnSpc>
              <a:spcBef>
                <a:spcPts val="0"/>
              </a:spcBef>
              <a:spcAft>
                <a:spcPts val="0"/>
              </a:spcAft>
              <a:buSzPts val="1400"/>
              <a:buNone/>
              <a:defRPr/>
            </a:lvl4pPr>
            <a:lvl5pPr lvl="4" algn="l">
              <a:lnSpc>
                <a:spcPct val="110000"/>
              </a:lnSpc>
              <a:spcBef>
                <a:spcPts val="0"/>
              </a:spcBef>
              <a:spcAft>
                <a:spcPts val="0"/>
              </a:spcAft>
              <a:buSzPts val="1400"/>
              <a:buNone/>
              <a:defRPr/>
            </a:lvl5pPr>
            <a:lvl6pPr lvl="5" algn="l">
              <a:lnSpc>
                <a:spcPct val="110000"/>
              </a:lnSpc>
              <a:spcBef>
                <a:spcPts val="0"/>
              </a:spcBef>
              <a:spcAft>
                <a:spcPts val="0"/>
              </a:spcAft>
              <a:buSzPts val="1400"/>
              <a:buNone/>
              <a:defRPr/>
            </a:lvl6pPr>
            <a:lvl7pPr lvl="6" algn="l">
              <a:lnSpc>
                <a:spcPct val="110000"/>
              </a:lnSpc>
              <a:spcBef>
                <a:spcPts val="0"/>
              </a:spcBef>
              <a:spcAft>
                <a:spcPts val="0"/>
              </a:spcAft>
              <a:buSzPts val="1400"/>
              <a:buNone/>
              <a:defRPr/>
            </a:lvl7pPr>
            <a:lvl8pPr lvl="7" algn="l">
              <a:lnSpc>
                <a:spcPct val="110000"/>
              </a:lnSpc>
              <a:spcBef>
                <a:spcPts val="0"/>
              </a:spcBef>
              <a:spcAft>
                <a:spcPts val="0"/>
              </a:spcAft>
              <a:buSzPts val="1400"/>
              <a:buNone/>
              <a:defRPr/>
            </a:lvl8pPr>
            <a:lvl9pPr lvl="8" algn="l">
              <a:lnSpc>
                <a:spcPct val="110000"/>
              </a:lnSpc>
              <a:spcBef>
                <a:spcPts val="0"/>
              </a:spcBef>
              <a:spcAft>
                <a:spcPts val="0"/>
              </a:spcAft>
              <a:buSzPts val="1400"/>
              <a:buNone/>
              <a:defRPr/>
            </a:lvl9pPr>
          </a:lstStyle>
          <a:p/>
        </p:txBody>
      </p:sp>
      <p:sp>
        <p:nvSpPr>
          <p:cNvPr id="34" name="Google Shape;34;p3"/>
          <p:cNvSpPr txBox="1"/>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35" name="Google Shape;35;p3"/>
          <p:cNvSpPr txBox="1"/>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36" name="Google Shape;36;p3"/>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lvl1pPr marL="0" lvl="0"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1pPr>
            <a:lvl2pPr marL="0" lvl="1"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2pPr>
            <a:lvl3pPr marL="0" lvl="2"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3pPr>
            <a:lvl4pPr marL="0" lvl="3"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4pPr>
            <a:lvl5pPr marL="0" lvl="4"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5pPr>
            <a:lvl6pPr marL="0" lvl="5"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6pPr>
            <a:lvl7pPr marL="0" lvl="6"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7pPr>
            <a:lvl8pPr marL="0" lvl="7"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8pPr>
            <a:lvl9pPr marL="0" lvl="8"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text on left, text on right">
  <p:cSld name="TITLE_AND_TWO_COLUMNS">
    <p:spTree>
      <p:nvGrpSpPr>
        <p:cNvPr id="37" name="Shape 37"/>
        <p:cNvGrpSpPr/>
        <p:nvPr/>
      </p:nvGrpSpPr>
      <p:grpSpPr>
        <a:xfrm>
          <a:off x="0" y="0"/>
          <a:ext cx="0" cy="0"/>
          <a:chOff x="0" y="0"/>
          <a:chExt cx="0" cy="0"/>
        </a:xfrm>
      </p:grpSpPr>
      <p:sp>
        <p:nvSpPr>
          <p:cNvPr id="38" name="Google Shape;38;p4"/>
          <p:cNvSpPr txBox="1"/>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39" name="Google Shape;39;p4"/>
          <p:cNvSpPr txBox="1"/>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40" name="Google Shape;40;p4"/>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lvl1pPr marL="0" lvl="0"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1pPr>
            <a:lvl2pPr marL="0" lvl="1"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2pPr>
            <a:lvl3pPr marL="0" lvl="2"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3pPr>
            <a:lvl4pPr marL="0" lvl="3"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4pPr>
            <a:lvl5pPr marL="0" lvl="4"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5pPr>
            <a:lvl6pPr marL="0" lvl="5"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6pPr>
            <a:lvl7pPr marL="0" lvl="6"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7pPr>
            <a:lvl8pPr marL="0" lvl="7"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8pPr>
            <a:lvl9pPr marL="0" lvl="8"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and text">
  <p:cSld name="TITLE_AND_BODY">
    <p:spTree>
      <p:nvGrpSpPr>
        <p:cNvPr id="41" name="Shape 41"/>
        <p:cNvGrpSpPr/>
        <p:nvPr/>
      </p:nvGrpSpPr>
      <p:grpSpPr>
        <a:xfrm>
          <a:off x="0" y="0"/>
          <a:ext cx="0" cy="0"/>
          <a:chOff x="0" y="0"/>
          <a:chExt cx="0" cy="0"/>
        </a:xfrm>
      </p:grpSpPr>
      <p:sp>
        <p:nvSpPr>
          <p:cNvPr id="42" name="Google Shape;42;p5"/>
          <p:cNvSpPr txBox="1"/>
          <p:nvPr>
            <p:ph type="title"/>
          </p:nvPr>
        </p:nvSpPr>
        <p:spPr>
          <a:xfrm>
            <a:off x="577850" y="193675"/>
            <a:ext cx="7929562" cy="922337"/>
          </a:xfrm>
          <a:prstGeom prst="rect">
            <a:avLst/>
          </a:prstGeom>
          <a:noFill/>
          <a:ln>
            <a:noFill/>
          </a:ln>
        </p:spPr>
        <p:txBody>
          <a:bodyPr spcFirstLastPara="1" wrap="square" lIns="87525" tIns="43750" rIns="87525" bIns="43750" anchor="t" anchorCtr="0">
            <a:noAutofit/>
          </a:bodyPr>
          <a:lstStyle>
            <a:lvl1pPr lvl="0" algn="l">
              <a:lnSpc>
                <a:spcPct val="110000"/>
              </a:lnSpc>
              <a:spcBef>
                <a:spcPts val="0"/>
              </a:spcBef>
              <a:spcAft>
                <a:spcPts val="0"/>
              </a:spcAft>
              <a:buSzPts val="1400"/>
              <a:buNone/>
              <a:defRPr/>
            </a:lvl1pPr>
            <a:lvl2pPr lvl="1" algn="l">
              <a:lnSpc>
                <a:spcPct val="110000"/>
              </a:lnSpc>
              <a:spcBef>
                <a:spcPts val="0"/>
              </a:spcBef>
              <a:spcAft>
                <a:spcPts val="0"/>
              </a:spcAft>
              <a:buSzPts val="1400"/>
              <a:buNone/>
              <a:defRPr/>
            </a:lvl2pPr>
            <a:lvl3pPr lvl="2" algn="l">
              <a:lnSpc>
                <a:spcPct val="110000"/>
              </a:lnSpc>
              <a:spcBef>
                <a:spcPts val="0"/>
              </a:spcBef>
              <a:spcAft>
                <a:spcPts val="0"/>
              </a:spcAft>
              <a:buSzPts val="1400"/>
              <a:buNone/>
              <a:defRPr/>
            </a:lvl3pPr>
            <a:lvl4pPr lvl="3" algn="l">
              <a:lnSpc>
                <a:spcPct val="110000"/>
              </a:lnSpc>
              <a:spcBef>
                <a:spcPts val="0"/>
              </a:spcBef>
              <a:spcAft>
                <a:spcPts val="0"/>
              </a:spcAft>
              <a:buSzPts val="1400"/>
              <a:buNone/>
              <a:defRPr/>
            </a:lvl4pPr>
            <a:lvl5pPr lvl="4" algn="l">
              <a:lnSpc>
                <a:spcPct val="110000"/>
              </a:lnSpc>
              <a:spcBef>
                <a:spcPts val="0"/>
              </a:spcBef>
              <a:spcAft>
                <a:spcPts val="0"/>
              </a:spcAft>
              <a:buSzPts val="1400"/>
              <a:buNone/>
              <a:defRPr/>
            </a:lvl5pPr>
            <a:lvl6pPr lvl="5" algn="l">
              <a:lnSpc>
                <a:spcPct val="110000"/>
              </a:lnSpc>
              <a:spcBef>
                <a:spcPts val="0"/>
              </a:spcBef>
              <a:spcAft>
                <a:spcPts val="0"/>
              </a:spcAft>
              <a:buSzPts val="1400"/>
              <a:buNone/>
              <a:defRPr/>
            </a:lvl6pPr>
            <a:lvl7pPr lvl="6" algn="l">
              <a:lnSpc>
                <a:spcPct val="110000"/>
              </a:lnSpc>
              <a:spcBef>
                <a:spcPts val="0"/>
              </a:spcBef>
              <a:spcAft>
                <a:spcPts val="0"/>
              </a:spcAft>
              <a:buSzPts val="1400"/>
              <a:buNone/>
              <a:defRPr/>
            </a:lvl7pPr>
            <a:lvl8pPr lvl="7" algn="l">
              <a:lnSpc>
                <a:spcPct val="110000"/>
              </a:lnSpc>
              <a:spcBef>
                <a:spcPts val="0"/>
              </a:spcBef>
              <a:spcAft>
                <a:spcPts val="0"/>
              </a:spcAft>
              <a:buSzPts val="1400"/>
              <a:buNone/>
              <a:defRPr/>
            </a:lvl8pPr>
            <a:lvl9pPr lvl="8" algn="l">
              <a:lnSpc>
                <a:spcPct val="110000"/>
              </a:lnSpc>
              <a:spcBef>
                <a:spcPts val="0"/>
              </a:spcBef>
              <a:spcAft>
                <a:spcPts val="0"/>
              </a:spcAft>
              <a:buSzPts val="1400"/>
              <a:buNone/>
              <a:defRPr/>
            </a:lvl9pPr>
          </a:lstStyle>
          <a:p/>
        </p:txBody>
      </p:sp>
      <p:sp>
        <p:nvSpPr>
          <p:cNvPr id="43" name="Google Shape;43;p5"/>
          <p:cNvSpPr txBox="1"/>
          <p:nvPr>
            <p:ph type="body" idx="1"/>
          </p:nvPr>
        </p:nvSpPr>
        <p:spPr>
          <a:xfrm>
            <a:off x="577850" y="1363662"/>
            <a:ext cx="8348662" cy="5048250"/>
          </a:xfrm>
          <a:prstGeom prst="rect">
            <a:avLst/>
          </a:prstGeom>
          <a:noFill/>
          <a:ln>
            <a:noFill/>
          </a:ln>
        </p:spPr>
        <p:txBody>
          <a:bodyPr spcFirstLastPara="1" wrap="square" lIns="87525" tIns="43750" rIns="87525" bIns="43750" anchor="t" anchorCtr="0">
            <a:noAutofit/>
          </a:bodyPr>
          <a:lstStyle>
            <a:lvl1pPr marL="457200" lvl="0" indent="-320040" algn="l">
              <a:lnSpc>
                <a:spcPct val="100000"/>
              </a:lnSpc>
              <a:spcBef>
                <a:spcPts val="360"/>
              </a:spcBef>
              <a:spcAft>
                <a:spcPts val="0"/>
              </a:spcAft>
              <a:buSzPts val="1440"/>
              <a:buChar char="⬛"/>
              <a:defRPr/>
            </a:lvl1pPr>
            <a:lvl2pPr marL="914400" lvl="1" indent="-342900" algn="l">
              <a:lnSpc>
                <a:spcPct val="100000"/>
              </a:lnSpc>
              <a:spcBef>
                <a:spcPts val="360"/>
              </a:spcBef>
              <a:spcAft>
                <a:spcPts val="0"/>
              </a:spcAft>
              <a:buSzPts val="1800"/>
              <a:buChar char="a"/>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rgbClr val="666699"/>
              </a:buClr>
              <a:buSzPts val="1800"/>
              <a:buChar char="–"/>
              <a:defRPr/>
            </a:lvl5pPr>
            <a:lvl6pPr marL="2743200" lvl="5" indent="-342900" algn="l">
              <a:lnSpc>
                <a:spcPct val="100000"/>
              </a:lnSpc>
              <a:spcBef>
                <a:spcPts val="360"/>
              </a:spcBef>
              <a:spcAft>
                <a:spcPts val="0"/>
              </a:spcAft>
              <a:buClr>
                <a:srgbClr val="666699"/>
              </a:buClr>
              <a:buSzPts val="1800"/>
              <a:buChar char="–"/>
              <a:defRPr/>
            </a:lvl6pPr>
            <a:lvl7pPr marL="3200400" lvl="6" indent="-342900" algn="l">
              <a:lnSpc>
                <a:spcPct val="100000"/>
              </a:lnSpc>
              <a:spcBef>
                <a:spcPts val="360"/>
              </a:spcBef>
              <a:spcAft>
                <a:spcPts val="0"/>
              </a:spcAft>
              <a:buClr>
                <a:srgbClr val="666699"/>
              </a:buClr>
              <a:buSzPts val="1800"/>
              <a:buChar char="–"/>
              <a:defRPr/>
            </a:lvl7pPr>
            <a:lvl8pPr marL="3657600" lvl="7" indent="-342900" algn="l">
              <a:lnSpc>
                <a:spcPct val="100000"/>
              </a:lnSpc>
              <a:spcBef>
                <a:spcPts val="360"/>
              </a:spcBef>
              <a:spcAft>
                <a:spcPts val="0"/>
              </a:spcAft>
              <a:buClr>
                <a:srgbClr val="666699"/>
              </a:buClr>
              <a:buSzPts val="1800"/>
              <a:buChar char="–"/>
              <a:defRPr/>
            </a:lvl8pPr>
            <a:lvl9pPr marL="4114800" lvl="8" indent="-342900" algn="l">
              <a:lnSpc>
                <a:spcPct val="100000"/>
              </a:lnSpc>
              <a:spcBef>
                <a:spcPts val="360"/>
              </a:spcBef>
              <a:spcAft>
                <a:spcPts val="0"/>
              </a:spcAft>
              <a:buClr>
                <a:srgbClr val="666699"/>
              </a:buClr>
              <a:buSzPts val="1800"/>
              <a:buChar char="–"/>
              <a:defRPr/>
            </a:lvl9pPr>
          </a:lstStyle>
          <a:p/>
        </p:txBody>
      </p:sp>
      <p:sp>
        <p:nvSpPr>
          <p:cNvPr id="44" name="Google Shape;44;p5"/>
          <p:cNvSpPr txBox="1"/>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45" name="Google Shape;45;p5"/>
          <p:cNvSpPr txBox="1"/>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46" name="Google Shape;46;p5"/>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lvl1pPr marL="0" lvl="0"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1pPr>
            <a:lvl2pPr marL="0" lvl="1"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2pPr>
            <a:lvl3pPr marL="0" lvl="2"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3pPr>
            <a:lvl4pPr marL="0" lvl="3"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4pPr>
            <a:lvl5pPr marL="0" lvl="4"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5pPr>
            <a:lvl6pPr marL="0" lvl="5"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6pPr>
            <a:lvl7pPr marL="0" lvl="6"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7pPr>
            <a:lvl8pPr marL="0" lvl="7"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8pPr>
            <a:lvl9pPr marL="0" lvl="8"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7" name="Shape 47"/>
        <p:cNvGrpSpPr/>
        <p:nvPr/>
      </p:nvGrpSpPr>
      <p:grpSpPr>
        <a:xfrm>
          <a:off x="0" y="0"/>
          <a:ext cx="0" cy="0"/>
          <a:chOff x="0" y="0"/>
          <a:chExt cx="0" cy="0"/>
        </a:xfrm>
      </p:grpSpPr>
      <p:sp>
        <p:nvSpPr>
          <p:cNvPr id="48" name="Google Shape;48;p6"/>
          <p:cNvSpPr txBox="1"/>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49" name="Google Shape;49;p6"/>
          <p:cNvSpPr txBox="1"/>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50" name="Google Shape;50;p6"/>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lvl1pPr marL="0" lvl="0"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1pPr>
            <a:lvl2pPr marL="0" lvl="1"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2pPr>
            <a:lvl3pPr marL="0" lvl="2"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3pPr>
            <a:lvl4pPr marL="0" lvl="3"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4pPr>
            <a:lvl5pPr marL="0" lvl="4"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5pPr>
            <a:lvl6pPr marL="0" lvl="5"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6pPr>
            <a:lvl7pPr marL="0" lvl="6"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7pPr>
            <a:lvl8pPr marL="0" lvl="7"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8pPr>
            <a:lvl9pPr marL="0" lvl="8" indent="0" algn="ctr">
              <a:lnSpc>
                <a:spcPct val="100000"/>
              </a:lnSpc>
              <a:spcBef>
                <a:spcPts val="0"/>
              </a:spcBef>
              <a:spcAft>
                <a:spcPts val="0"/>
              </a:spcAft>
              <a:buNone/>
              <a:defRPr sz="1000">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70313" y="2662659"/>
            <a:ext cx="4293574"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85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622743" y="6349833"/>
            <a:ext cx="219375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344250" y="6349833"/>
            <a:ext cx="32175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70313" y="3950373"/>
            <a:ext cx="4293574" cy="819151"/>
          </a:xfrm>
        </p:spPr>
        <p:txBody>
          <a:bodyPr lIns="90000" tIns="46800" rIns="90000" bIns="46800"/>
          <a:lstStyle>
            <a:lvl1pPr marL="0" indent="0" algn="ctr">
              <a:buNone/>
              <a:defRPr baseline="0"/>
            </a:lvl1pPr>
            <a:lvl2pPr marL="371475" indent="0">
              <a:buNone/>
              <a:defRPr/>
            </a:lvl2pPr>
          </a:lstStyle>
          <a:p>
            <a:pPr lvl="0"/>
            <a:r>
              <a:rPr lang="zh-CN" altLang="en-US" dirty="0"/>
              <a:t>单击此处编辑文本</a:t>
            </a:r>
            <a:endParaRPr lang="zh-CN" alt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3.jpeg"/><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0" name="Shape 10"/>
        <p:cNvGrpSpPr/>
        <p:nvPr/>
      </p:nvGrpSpPr>
      <p:grpSpPr>
        <a:xfrm>
          <a:off x="0" y="0"/>
          <a:ext cx="0" cy="0"/>
          <a:chOff x="0" y="0"/>
          <a:chExt cx="0" cy="0"/>
        </a:xfrm>
      </p:grpSpPr>
      <p:sp>
        <p:nvSpPr>
          <p:cNvPr id="11" name="Google Shape;11;p1"/>
          <p:cNvSpPr/>
          <p:nvPr userDrawn="1"/>
        </p:nvSpPr>
        <p:spPr>
          <a:xfrm>
            <a:off x="9559925" y="6596062"/>
            <a:ext cx="254000" cy="23495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 name="Google Shape;12;p1"/>
          <p:cNvSpPr txBox="1"/>
          <p:nvPr>
            <p:ph type="body" idx="1"/>
          </p:nvPr>
        </p:nvSpPr>
        <p:spPr>
          <a:xfrm>
            <a:off x="577850" y="1363662"/>
            <a:ext cx="8348662" cy="5048250"/>
          </a:xfrm>
          <a:prstGeom prst="rect">
            <a:avLst/>
          </a:prstGeom>
          <a:noFill/>
          <a:ln>
            <a:noFill/>
          </a:ln>
        </p:spPr>
        <p:txBody>
          <a:bodyPr spcFirstLastPara="1" wrap="square" lIns="87525" tIns="43750" rIns="87525" bIns="43750" anchor="t" anchorCtr="0">
            <a:noAutofit/>
          </a:bodyPr>
          <a:lstStyle>
            <a:lvl1pPr marL="457200" marR="0" lvl="0" indent="-335280" algn="l" rtl="0">
              <a:lnSpc>
                <a:spcPct val="100000"/>
              </a:lnSpc>
              <a:spcBef>
                <a:spcPts val="420"/>
              </a:spcBef>
              <a:spcAft>
                <a:spcPts val="0"/>
              </a:spcAft>
              <a:buClr>
                <a:srgbClr val="C6BE74"/>
              </a:buClr>
              <a:buSzPts val="1680"/>
              <a:buFont typeface="Noto Sans Symbols"/>
              <a:buChar char="⬛"/>
              <a:defRPr sz="21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00000"/>
              </a:lnSpc>
              <a:spcBef>
                <a:spcPts val="380"/>
              </a:spcBef>
              <a:spcAft>
                <a:spcPts val="0"/>
              </a:spcAft>
              <a:buClr>
                <a:srgbClr val="C6BE74"/>
              </a:buClr>
              <a:buSzPts val="1900"/>
              <a:buFont typeface="Arimo"/>
              <a:buChar char="a"/>
              <a:defRPr sz="19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L="1371600" marR="0" lvl="2" indent="-336550" algn="l" rtl="0">
              <a:lnSpc>
                <a:spcPct val="100000"/>
              </a:lnSpc>
              <a:spcBef>
                <a:spcPts val="340"/>
              </a:spcBef>
              <a:spcAft>
                <a:spcPts val="0"/>
              </a:spcAft>
              <a:buClr>
                <a:srgbClr val="C6BE74"/>
              </a:buClr>
              <a:buSzPts val="1700"/>
              <a:buFont typeface="Arial" panose="020B0604020202020204"/>
              <a:buChar char="•"/>
              <a:defRPr sz="17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L="1828800" marR="0" lvl="3" indent="-323850" algn="l" rtl="0">
              <a:lnSpc>
                <a:spcPct val="100000"/>
              </a:lnSpc>
              <a:spcBef>
                <a:spcPts val="300"/>
              </a:spcBef>
              <a:spcAft>
                <a:spcPts val="0"/>
              </a:spcAft>
              <a:buClr>
                <a:srgbClr val="C6BE74"/>
              </a:buClr>
              <a:buSzPts val="1500"/>
              <a:buFont typeface="Arial" panose="020B0604020202020204"/>
              <a:buChar char="•"/>
              <a:defRPr sz="1500" b="0" i="1"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00000"/>
              </a:lnSpc>
              <a:spcBef>
                <a:spcPts val="380"/>
              </a:spcBef>
              <a:spcAft>
                <a:spcPts val="0"/>
              </a:spcAft>
              <a:buClr>
                <a:srgbClr val="666699"/>
              </a:buClr>
              <a:buSzPts val="1900"/>
              <a:buFont typeface="Arial" panose="020B0604020202020204"/>
              <a:buChar char="–"/>
              <a:defRPr sz="1900" b="0" i="0" u="none" strike="noStrike" cap="none">
                <a:solidFill>
                  <a:srgbClr val="666699"/>
                </a:solidFill>
                <a:latin typeface="Arial" panose="020B0604020202020204"/>
                <a:ea typeface="Arial" panose="020B0604020202020204"/>
                <a:cs typeface="Arial" panose="020B0604020202020204"/>
                <a:sym typeface="Arial" panose="020B0604020202020204"/>
              </a:defRPr>
            </a:lvl5pPr>
            <a:lvl6pPr marL="2743200" marR="0" lvl="5" indent="-349250" algn="l" rtl="0">
              <a:lnSpc>
                <a:spcPct val="100000"/>
              </a:lnSpc>
              <a:spcBef>
                <a:spcPts val="380"/>
              </a:spcBef>
              <a:spcAft>
                <a:spcPts val="0"/>
              </a:spcAft>
              <a:buClr>
                <a:srgbClr val="666699"/>
              </a:buClr>
              <a:buSzPts val="1900"/>
              <a:buFont typeface="Arial" panose="020B0604020202020204"/>
              <a:buChar char="–"/>
              <a:defRPr sz="1900" b="0" i="0" u="none" strike="noStrike" cap="none">
                <a:solidFill>
                  <a:srgbClr val="666699"/>
                </a:solidFill>
                <a:latin typeface="Arial" panose="020B0604020202020204"/>
                <a:ea typeface="Arial" panose="020B0604020202020204"/>
                <a:cs typeface="Arial" panose="020B0604020202020204"/>
                <a:sym typeface="Arial" panose="020B0604020202020204"/>
              </a:defRPr>
            </a:lvl6pPr>
            <a:lvl7pPr marL="3200400" marR="0" lvl="6" indent="-349250" algn="l" rtl="0">
              <a:lnSpc>
                <a:spcPct val="100000"/>
              </a:lnSpc>
              <a:spcBef>
                <a:spcPts val="380"/>
              </a:spcBef>
              <a:spcAft>
                <a:spcPts val="0"/>
              </a:spcAft>
              <a:buClr>
                <a:srgbClr val="666699"/>
              </a:buClr>
              <a:buSzPts val="1900"/>
              <a:buFont typeface="Arial" panose="020B0604020202020204"/>
              <a:buChar char="–"/>
              <a:defRPr sz="1900" b="0" i="0" u="none" strike="noStrike" cap="none">
                <a:solidFill>
                  <a:srgbClr val="666699"/>
                </a:solidFill>
                <a:latin typeface="Arial" panose="020B0604020202020204"/>
                <a:ea typeface="Arial" panose="020B0604020202020204"/>
                <a:cs typeface="Arial" panose="020B0604020202020204"/>
                <a:sym typeface="Arial" panose="020B0604020202020204"/>
              </a:defRPr>
            </a:lvl7pPr>
            <a:lvl8pPr marL="3657600" marR="0" lvl="7" indent="-349250" algn="l" rtl="0">
              <a:lnSpc>
                <a:spcPct val="100000"/>
              </a:lnSpc>
              <a:spcBef>
                <a:spcPts val="380"/>
              </a:spcBef>
              <a:spcAft>
                <a:spcPts val="0"/>
              </a:spcAft>
              <a:buClr>
                <a:srgbClr val="666699"/>
              </a:buClr>
              <a:buSzPts val="1900"/>
              <a:buFont typeface="Arial" panose="020B0604020202020204"/>
              <a:buChar char="–"/>
              <a:defRPr sz="1900" b="0" i="0" u="none" strike="noStrike" cap="none">
                <a:solidFill>
                  <a:srgbClr val="666699"/>
                </a:solidFill>
                <a:latin typeface="Arial" panose="020B0604020202020204"/>
                <a:ea typeface="Arial" panose="020B0604020202020204"/>
                <a:cs typeface="Arial" panose="020B0604020202020204"/>
                <a:sym typeface="Arial" panose="020B0604020202020204"/>
              </a:defRPr>
            </a:lvl8pPr>
            <a:lvl9pPr marL="4114800" marR="0" lvl="8" indent="-349250" algn="l" rtl="0">
              <a:lnSpc>
                <a:spcPct val="100000"/>
              </a:lnSpc>
              <a:spcBef>
                <a:spcPts val="380"/>
              </a:spcBef>
              <a:spcAft>
                <a:spcPts val="0"/>
              </a:spcAft>
              <a:buClr>
                <a:srgbClr val="666699"/>
              </a:buClr>
              <a:buSzPts val="1900"/>
              <a:buFont typeface="Arial" panose="020B0604020202020204"/>
              <a:buChar char="–"/>
              <a:defRPr sz="1900" b="0" i="0" u="none" strike="noStrike" cap="none">
                <a:solidFill>
                  <a:srgbClr val="666699"/>
                </a:solidFill>
                <a:latin typeface="Arial" panose="020B0604020202020204"/>
                <a:ea typeface="Arial" panose="020B0604020202020204"/>
                <a:cs typeface="Arial" panose="020B0604020202020204"/>
                <a:sym typeface="Arial" panose="020B0604020202020204"/>
              </a:defRPr>
            </a:lvl9pPr>
          </a:lstStyle>
          <a:p/>
        </p:txBody>
      </p:sp>
      <p:sp>
        <p:nvSpPr>
          <p:cNvPr id="13" name="Google Shape;13;p1"/>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lvl1pPr marL="0" marR="0" lvl="0"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ct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endParaRPr>
          </a:p>
        </p:txBody>
      </p:sp>
      <p:sp>
        <p:nvSpPr>
          <p:cNvPr id="14" name="Google Shape;14;p1"/>
          <p:cNvSpPr txBox="1"/>
          <p:nvPr>
            <p:ph type="title"/>
          </p:nvPr>
        </p:nvSpPr>
        <p:spPr>
          <a:xfrm>
            <a:off x="577850" y="193675"/>
            <a:ext cx="7929562" cy="922337"/>
          </a:xfrm>
          <a:prstGeom prst="rect">
            <a:avLst/>
          </a:prstGeom>
          <a:noFill/>
          <a:ln>
            <a:noFill/>
          </a:ln>
        </p:spPr>
        <p:txBody>
          <a:bodyPr spcFirstLastPara="1" wrap="square" lIns="87525" tIns="43750" rIns="87525" bIns="43750" anchor="t" anchorCtr="0">
            <a:noAutofit/>
          </a:bodyPr>
          <a:lstStyle>
            <a:lvl1pPr marR="0" lvl="0"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l" rtl="0">
              <a:lnSpc>
                <a:spcPct val="110000"/>
              </a:lnSpc>
              <a:spcBef>
                <a:spcPts val="0"/>
              </a:spcBef>
              <a:spcAft>
                <a:spcPts val="0"/>
              </a:spcAft>
              <a:buSzPts val="1400"/>
              <a:buNone/>
              <a:defRPr sz="2500" b="1"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p:txBody>
      </p:sp>
      <p:sp>
        <p:nvSpPr>
          <p:cNvPr id="15" name="Google Shape;15;p1"/>
          <p:cNvSpPr txBox="1"/>
          <p:nvPr userDrawn="1"/>
        </p:nvSpPr>
        <p:spPr>
          <a:xfrm>
            <a:off x="4849812" y="6596062"/>
            <a:ext cx="174625" cy="257175"/>
          </a:xfrm>
          <a:prstGeom prst="rect">
            <a:avLst/>
          </a:prstGeom>
          <a:noFill/>
          <a:ln>
            <a:noFill/>
          </a:ln>
        </p:spPr>
        <p:txBody>
          <a:bodyPr spcFirstLastPara="1" wrap="square" lIns="87525" tIns="43750" rIns="87525" bIns="4375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6" name="Google Shape;16;p1"/>
          <p:cNvCxnSpPr/>
          <p:nvPr userDrawn="1"/>
        </p:nvCxnSpPr>
        <p:spPr>
          <a:xfrm>
            <a:off x="561975" y="-115887"/>
            <a:ext cx="0" cy="7089775"/>
          </a:xfrm>
          <a:prstGeom prst="straightConnector1">
            <a:avLst/>
          </a:prstGeom>
          <a:noFill/>
          <a:ln w="12700" cap="flat" cmpd="sng">
            <a:solidFill>
              <a:srgbClr val="808080"/>
            </a:solidFill>
            <a:prstDash val="solid"/>
            <a:miter lim="800000"/>
            <a:headEnd type="none" w="med" len="med"/>
            <a:tailEnd type="none" w="med" len="med"/>
          </a:ln>
        </p:spPr>
      </p:cxnSp>
      <p:cxnSp>
        <p:nvCxnSpPr>
          <p:cNvPr id="17" name="Google Shape;17;p1"/>
          <p:cNvCxnSpPr/>
          <p:nvPr userDrawn="1"/>
        </p:nvCxnSpPr>
        <p:spPr>
          <a:xfrm rot="5400000">
            <a:off x="4962525" y="-4443412"/>
            <a:ext cx="1587" cy="10307637"/>
          </a:xfrm>
          <a:prstGeom prst="straightConnector1">
            <a:avLst/>
          </a:prstGeom>
          <a:noFill/>
          <a:ln w="12700" cap="flat" cmpd="sng">
            <a:solidFill>
              <a:srgbClr val="808080"/>
            </a:solidFill>
            <a:prstDash val="solid"/>
            <a:miter lim="800000"/>
            <a:headEnd type="none" w="med" len="med"/>
            <a:tailEnd type="none" w="med" len="med"/>
          </a:ln>
        </p:spPr>
      </p:cxnSp>
      <p:pic>
        <p:nvPicPr>
          <p:cNvPr id="19" name="Google Shape;19;p1"/>
          <p:cNvPicPr preferRelativeResize="0"/>
          <p:nvPr userDrawn="1"/>
        </p:nvPicPr>
        <p:blipFill rotWithShape="1">
          <a:blip r:embed="rId7"/>
          <a:srcRect/>
          <a:stretch>
            <a:fillRect/>
          </a:stretch>
        </p:blipFill>
        <p:spPr>
          <a:xfrm>
            <a:off x="0" y="725487"/>
            <a:ext cx="550862" cy="5407025"/>
          </a:xfrm>
          <a:prstGeom prst="rect">
            <a:avLst/>
          </a:prstGeom>
          <a:noFill/>
          <a:ln>
            <a:noFill/>
          </a:ln>
        </p:spPr>
      </p:pic>
      <p:sp>
        <p:nvSpPr>
          <p:cNvPr id="20" name="Google Shape;20;p1"/>
          <p:cNvSpPr txBox="1"/>
          <p:nvPr userDrawn="1"/>
        </p:nvSpPr>
        <p:spPr>
          <a:xfrm>
            <a:off x="550862" y="6411912"/>
            <a:ext cx="4398962" cy="227012"/>
          </a:xfrm>
          <a:prstGeom prst="rect">
            <a:avLst/>
          </a:prstGeom>
          <a:noFill/>
          <a:ln>
            <a:noFill/>
          </a:ln>
        </p:spPr>
        <p:txBody>
          <a:bodyPr spcFirstLastPara="1" wrap="square" lIns="94775" tIns="46550" rIns="94775" bIns="46550" anchor="t" anchorCtr="0">
            <a:spAutoFit/>
          </a:bodyPr>
          <a:lstStyle/>
          <a:p>
            <a:pPr marL="0" marR="0" lvl="0" indent="0" algn="l" rtl="0">
              <a:lnSpc>
                <a:spcPct val="110000"/>
              </a:lnSpc>
              <a:spcBef>
                <a:spcPts val="0"/>
              </a:spcBef>
              <a:spcAft>
                <a:spcPts val="0"/>
              </a:spcAft>
              <a:buClr>
                <a:schemeClr val="lt2"/>
              </a:buClr>
              <a:buSzPts val="800"/>
              <a:buFont typeface="Helvetica Neue" panose="020B0604020202020204"/>
              <a:buNone/>
            </a:pPr>
            <a:r>
              <a:rPr lang="en-US" sz="800" b="0" i="0" u="none">
                <a:solidFill>
                  <a:schemeClr val="lt2"/>
                </a:solidFill>
                <a:latin typeface="Helvetica Neue" panose="020B0604020202020204"/>
                <a:ea typeface="Helvetica Neue" panose="020B0604020202020204"/>
                <a:cs typeface="Helvetica Neue" panose="020B0604020202020204"/>
                <a:sym typeface="Helvetica Neue" panose="020B0604020202020204"/>
              </a:rPr>
              <a:t>Corporate training – IN-TQ-HSE-007 -  02.08</a:t>
            </a:r>
            <a:endParaRPr lang="en-US" sz="800" b="0"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p:txBody>
      </p:sp>
      <p:sp>
        <p:nvSpPr>
          <p:cNvPr id="21" name="Google Shape;21;p1"/>
          <p:cNvSpPr txBox="1"/>
          <p:nvPr userDrawn="1"/>
        </p:nvSpPr>
        <p:spPr>
          <a:xfrm>
            <a:off x="673100" y="6831012"/>
            <a:ext cx="8559800" cy="187325"/>
          </a:xfrm>
          <a:prstGeom prst="rect">
            <a:avLst/>
          </a:prstGeom>
          <a:noFill/>
          <a:ln>
            <a:noFill/>
          </a:ln>
        </p:spPr>
        <p:txBody>
          <a:bodyPr spcFirstLastPara="1" wrap="square" lIns="95775" tIns="47875" rIns="95775" bIns="47875" anchor="ctr" anchorCtr="1">
            <a:spAutoFit/>
          </a:bodyPr>
          <a:lstStyle/>
          <a:p>
            <a:pPr marL="0" marR="0" lvl="0" indent="0" algn="ctr" rtl="0">
              <a:lnSpc>
                <a:spcPct val="100000"/>
              </a:lnSpc>
              <a:spcBef>
                <a:spcPts val="0"/>
              </a:spcBef>
              <a:spcAft>
                <a:spcPts val="0"/>
              </a:spcAft>
              <a:buClr>
                <a:schemeClr val="lt2"/>
              </a:buClr>
              <a:buSzPts val="600"/>
              <a:buFont typeface="Helvetica Neue" panose="020B0604020202020204"/>
              <a:buNone/>
            </a:pPr>
            <a:r>
              <a:rPr lang="en-US" sz="600" b="0" i="0" u="none">
                <a:solidFill>
                  <a:schemeClr val="lt2"/>
                </a:solidFill>
                <a:latin typeface="Helvetica Neue" panose="020B0604020202020204"/>
                <a:ea typeface="Helvetica Neue" panose="020B0604020202020204"/>
                <a:cs typeface="Helvetica Neue" panose="020B0604020202020204"/>
                <a:sym typeface="Helvetica Neue" panose="020B0604020202020204"/>
              </a:rPr>
              <a:t>This document is the property of the AIR LIQUIDE Group and may not be communicated to any party without its formal authorization – This is an uncontrolled copy, the only controlled copy is kept in Alexandria data base</a:t>
            </a:r>
            <a:endParaRPr lang="en-US" sz="600" b="0"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p:txBody>
      </p:sp>
      <p:sp>
        <p:nvSpPr>
          <p:cNvPr id="22" name="Google Shape;22;p1"/>
          <p:cNvSpPr txBox="1"/>
          <p:nvPr userDrawn="1"/>
        </p:nvSpPr>
        <p:spPr>
          <a:xfrm>
            <a:off x="4953000" y="6442075"/>
            <a:ext cx="4348162" cy="227012"/>
          </a:xfrm>
          <a:prstGeom prst="rect">
            <a:avLst/>
          </a:prstGeom>
          <a:noFill/>
          <a:ln>
            <a:noFill/>
          </a:ln>
        </p:spPr>
        <p:txBody>
          <a:bodyPr spcFirstLastPara="1" wrap="square" lIns="94775" tIns="46550" rIns="94775" bIns="46550" anchor="t" anchorCtr="0">
            <a:spAutoFit/>
          </a:bodyPr>
          <a:lstStyle/>
          <a:p>
            <a:pPr marL="0" marR="0" lvl="0" indent="0" algn="r" rtl="0">
              <a:lnSpc>
                <a:spcPct val="110000"/>
              </a:lnSpc>
              <a:spcBef>
                <a:spcPts val="0"/>
              </a:spcBef>
              <a:spcAft>
                <a:spcPts val="0"/>
              </a:spcAft>
              <a:buClr>
                <a:schemeClr val="lt2"/>
              </a:buClr>
              <a:buSzPts val="800"/>
              <a:buFont typeface="Helvetica Neue" panose="020B0604020202020204"/>
              <a:buNone/>
            </a:pPr>
            <a:r>
              <a:rPr lang="en-US" sz="800" b="0" i="0" u="none">
                <a:solidFill>
                  <a:schemeClr val="lt2"/>
                </a:solidFill>
                <a:latin typeface="Helvetica Neue" panose="020B0604020202020204"/>
                <a:ea typeface="Helvetica Neue" panose="020B0604020202020204"/>
                <a:cs typeface="Helvetica Neue" panose="020B0604020202020204"/>
                <a:sym typeface="Helvetica Neue" panose="020B0604020202020204"/>
              </a:rPr>
              <a:t>Module BSV </a:t>
            </a:r>
            <a:endParaRPr lang="en-US" sz="800" b="0"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p:txBody>
      </p:sp>
      <p:sp>
        <p:nvSpPr>
          <p:cNvPr id="23" name="Google Shape;23;p1"/>
          <p:cNvSpPr txBox="1"/>
          <p:nvPr userDrawn="1"/>
        </p:nvSpPr>
        <p:spPr>
          <a:xfrm>
            <a:off x="668337" y="6596062"/>
            <a:ext cx="8559800" cy="187325"/>
          </a:xfrm>
          <a:prstGeom prst="rect">
            <a:avLst/>
          </a:prstGeom>
          <a:noFill/>
          <a:ln>
            <a:noFill/>
          </a:ln>
        </p:spPr>
        <p:txBody>
          <a:bodyPr spcFirstLastPara="1" wrap="square" lIns="95775" tIns="47875" rIns="95775" bIns="47875" anchor="ctr" anchorCtr="1">
            <a:spAutoFit/>
          </a:bodyPr>
          <a:lstStyle/>
          <a:p>
            <a:pPr marL="0" marR="0" lvl="0" indent="0" algn="ctr" rtl="0">
              <a:lnSpc>
                <a:spcPct val="100000"/>
              </a:lnSpc>
              <a:spcBef>
                <a:spcPts val="0"/>
              </a:spcBef>
              <a:spcAft>
                <a:spcPts val="0"/>
              </a:spcAft>
              <a:buClr>
                <a:schemeClr val="lt2"/>
              </a:buClr>
              <a:buSzPts val="600"/>
              <a:buFont typeface="Helvetica Neue" panose="020B0604020202020204"/>
              <a:buNone/>
            </a:pPr>
            <a:r>
              <a:rPr lang="en-US" sz="600" b="0" i="0" u="none">
                <a:solidFill>
                  <a:schemeClr val="lt2"/>
                </a:solidFill>
                <a:latin typeface="Helvetica Neue" panose="020B0604020202020204"/>
                <a:ea typeface="Helvetica Neue" panose="020B0604020202020204"/>
                <a:cs typeface="Helvetica Neue" panose="020B0604020202020204"/>
                <a:sym typeface="Helvetica Neue" panose="020B0604020202020204"/>
              </a:rPr>
              <a:t>This document is the property of the AIR LIQUIDE Group and may not be communicated to any party without its formal authorization – This is an uncontrolled copy, the only controlled copy is kept in Alexandria data base</a:t>
            </a:r>
            <a:endParaRPr lang="en-US" sz="600" b="0"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p:txBody>
      </p:sp>
      <p:pic>
        <p:nvPicPr>
          <p:cNvPr id="24" name="Google Shape;24;p1"/>
          <p:cNvPicPr preferRelativeResize="0"/>
          <p:nvPr userDrawn="1"/>
        </p:nvPicPr>
        <p:blipFill rotWithShape="1">
          <a:blip r:embed="rId8"/>
          <a:srcRect/>
          <a:stretch>
            <a:fillRect/>
          </a:stretch>
        </p:blipFill>
        <p:spPr>
          <a:xfrm>
            <a:off x="4508500" y="6457950"/>
            <a:ext cx="882650" cy="195262"/>
          </a:xfrm>
          <a:prstGeom prst="rect">
            <a:avLst/>
          </a:prstGeom>
          <a:noFill/>
          <a:ln>
            <a:noFill/>
          </a:ln>
        </p:spPr>
      </p:pic>
      <p:pic>
        <p:nvPicPr>
          <p:cNvPr id="8" name="图片 7"/>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8777596" y="145296"/>
            <a:ext cx="972937" cy="49134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9.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4.xml"/><Relationship Id="rId7" Type="http://schemas.openxmlformats.org/officeDocument/2006/relationships/hyperlink" Target="http://www.bofety.com/" TargetMode="External"/><Relationship Id="rId6"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tags" Target="../tags/tag12.xml"/><Relationship Id="rId3" Type="http://schemas.openxmlformats.org/officeDocument/2006/relationships/image" Target="../media/image12.jpeg"/><Relationship Id="rId2" Type="http://schemas.openxmlformats.org/officeDocument/2006/relationships/tags" Target="../tags/tag1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55" name="Shape 55"/>
        <p:cNvGrpSpPr/>
        <p:nvPr/>
      </p:nvGrpSpPr>
      <p:grpSpPr>
        <a:xfrm>
          <a:off x="0" y="0"/>
          <a:ext cx="0" cy="0"/>
          <a:chOff x="0" y="0"/>
          <a:chExt cx="0" cy="0"/>
        </a:xfrm>
      </p:grpSpPr>
      <p:sp>
        <p:nvSpPr>
          <p:cNvPr id="56" name="Google Shape;56;p7"/>
          <p:cNvSpPr txBox="1"/>
          <p:nvPr/>
        </p:nvSpPr>
        <p:spPr>
          <a:xfrm>
            <a:off x="1497012" y="3536950"/>
            <a:ext cx="5986462" cy="129698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lt2"/>
              </a:buClr>
              <a:buSzPts val="2400"/>
              <a:buFont typeface="Arial" panose="020B0604020202020204"/>
              <a:buNone/>
            </a:pPr>
            <a:r>
              <a:rPr lang="en-US" sz="2400" b="0" i="1" u="none">
                <a:solidFill>
                  <a:schemeClr val="lt2"/>
                </a:solidFill>
                <a:latin typeface="Arial" panose="020B0604020202020204"/>
                <a:ea typeface="Arial" panose="020B0604020202020204"/>
                <a:cs typeface="Arial" panose="020B0604020202020204"/>
                <a:sym typeface="Arial" panose="020B0604020202020204"/>
              </a:rPr>
              <a:t>A management approach to </a:t>
            </a:r>
            <a:br>
              <a:rPr lang="en-US" sz="2400" b="0" i="1" u="none">
                <a:solidFill>
                  <a:schemeClr val="lt2"/>
                </a:solidFill>
                <a:latin typeface="Arial" panose="020B0604020202020204"/>
                <a:ea typeface="Arial" panose="020B0604020202020204"/>
                <a:cs typeface="Arial" panose="020B0604020202020204"/>
                <a:sym typeface="Arial" panose="020B0604020202020204"/>
              </a:rPr>
            </a:br>
            <a:r>
              <a:rPr lang="en-US" sz="2400" b="0" i="1" u="none">
                <a:solidFill>
                  <a:schemeClr val="lt2"/>
                </a:solidFill>
                <a:latin typeface="Arial" panose="020B0604020202020204"/>
                <a:ea typeface="Arial" panose="020B0604020202020204"/>
                <a:cs typeface="Arial" panose="020B0604020202020204"/>
                <a:sym typeface="Arial" panose="020B0604020202020204"/>
              </a:rPr>
              <a:t>develop safe behaviors and reduce injuries</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0" i="1" u="none">
                <a:solidFill>
                  <a:schemeClr val="lt2"/>
                </a:solidFill>
                <a:latin typeface="Arial" panose="020B0604020202020204"/>
                <a:ea typeface="Arial" panose="020B0604020202020204"/>
                <a:cs typeface="Arial" panose="020B0604020202020204"/>
                <a:sym typeface="Arial" panose="020B0604020202020204"/>
              </a:rPr>
              <a:t>发扬安全行为和减少伤害的一种管理方法</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p:txBody>
      </p:sp>
      <p:sp>
        <p:nvSpPr>
          <p:cNvPr id="57" name="Google Shape;57;p7"/>
          <p:cNvSpPr txBox="1"/>
          <p:nvPr/>
        </p:nvSpPr>
        <p:spPr>
          <a:xfrm>
            <a:off x="1484312" y="5819775"/>
            <a:ext cx="8421687" cy="438150"/>
          </a:xfrm>
          <a:prstGeom prst="rect">
            <a:avLst/>
          </a:prstGeom>
          <a:noFill/>
          <a:ln>
            <a:noFill/>
          </a:ln>
          <a:effectLst>
            <a:outerShdw blurRad="63500" dist="17960" dir="2700000">
              <a:schemeClr val="dk1"/>
            </a:outerShdw>
          </a:effectLst>
        </p:spPr>
        <p:txBody>
          <a:bodyPr spcFirstLastPara="1" wrap="square" lIns="95775" tIns="47875" rIns="95775" bIns="47875" anchor="t" anchorCtr="0">
            <a:noAutofit/>
          </a:bodyPr>
          <a:lstStyle/>
          <a:p>
            <a:pPr marL="0" marR="0" lvl="0" indent="0" algn="l" rtl="0">
              <a:lnSpc>
                <a:spcPct val="100000"/>
              </a:lnSpc>
              <a:spcBef>
                <a:spcPts val="0"/>
              </a:spcBef>
              <a:spcAft>
                <a:spcPts val="0"/>
              </a:spcAft>
              <a:buClr>
                <a:srgbClr val="000066"/>
              </a:buClr>
              <a:buSzPts val="1600"/>
              <a:buFont typeface="Helvetica Neue" panose="020B0604020202020204"/>
              <a:buNone/>
            </a:pPr>
            <a:r>
              <a:rPr lang="en-US" sz="1600" b="1" i="0" u="none">
                <a:solidFill>
                  <a:srgbClr val="000066"/>
                </a:solidFill>
                <a:latin typeface="Helvetica Neue" panose="020B0604020202020204"/>
                <a:ea typeface="Helvetica Neue" panose="020B0604020202020204"/>
                <a:cs typeface="Helvetica Neue" panose="020B0604020202020204"/>
                <a:sym typeface="Helvetica Neue" panose="020B0604020202020204"/>
              </a:rPr>
              <a:t>Owner : SIS  </a:t>
            </a:r>
            <a:endParaRPr lang="en-US" sz="1600" b="1"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320"/>
              </a:spcBef>
              <a:spcAft>
                <a:spcPts val="0"/>
              </a:spcAft>
              <a:buClr>
                <a:srgbClr val="000066"/>
              </a:buClr>
              <a:buSzPts val="1600"/>
              <a:buFont typeface="Helvetica Neue" panose="020B0604020202020204"/>
              <a:buNone/>
            </a:pPr>
            <a:r>
              <a:rPr lang="en-US" sz="1600" b="1" i="0" u="none">
                <a:solidFill>
                  <a:srgbClr val="000066"/>
                </a:solidFill>
                <a:latin typeface="Helvetica Neue" panose="020B0604020202020204"/>
                <a:ea typeface="Helvetica Neue" panose="020B0604020202020204"/>
                <a:cs typeface="Helvetica Neue" panose="020B0604020202020204"/>
                <a:sym typeface="Helvetica Neue" panose="020B0604020202020204"/>
              </a:rPr>
              <a:t>Corporate training IN-TQ-HSE-007 - 02 - 2008</a:t>
            </a:r>
            <a:endParaRPr sz="1600" b="1"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None/>
            </a:pPr>
            <a:endParaRPr sz="1600" b="1"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p:txBody>
      </p:sp>
      <p:sp>
        <p:nvSpPr>
          <p:cNvPr id="58" name="Google Shape;58;p7"/>
          <p:cNvSpPr txBox="1"/>
          <p:nvPr/>
        </p:nvSpPr>
        <p:spPr>
          <a:xfrm>
            <a:off x="1484312" y="6419850"/>
            <a:ext cx="8421687" cy="438150"/>
          </a:xfrm>
          <a:prstGeom prst="rect">
            <a:avLst/>
          </a:prstGeom>
          <a:noFill/>
          <a:ln>
            <a:noFill/>
          </a:ln>
          <a:effectLst>
            <a:outerShdw blurRad="63500" dist="17960" dir="2700000">
              <a:schemeClr val="dk1"/>
            </a:outerShdw>
          </a:effectLst>
        </p:spPr>
        <p:txBody>
          <a:bodyPr spcFirstLastPara="1" wrap="square" lIns="95775" tIns="47875" rIns="95775" bIns="47875"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9" name="Google Shape;59;p7"/>
          <p:cNvSpPr txBox="1"/>
          <p:nvPr/>
        </p:nvSpPr>
        <p:spPr>
          <a:xfrm>
            <a:off x="1484312" y="1450975"/>
            <a:ext cx="8243887" cy="2466975"/>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FB1313"/>
              </a:buClr>
              <a:buSzPts val="4000"/>
              <a:buFont typeface="Helvetica Neue" panose="020B0604020202020204"/>
              <a:buNone/>
            </a:pPr>
            <a:r>
              <a:rPr lang="en-US" sz="4000" b="1" i="0" u="none">
                <a:solidFill>
                  <a:srgbClr val="FB1313"/>
                </a:solidFill>
                <a:latin typeface="Helvetica Neue" panose="020B0604020202020204"/>
                <a:ea typeface="Helvetica Neue" panose="020B0604020202020204"/>
                <a:cs typeface="Helvetica Neue" panose="020B0604020202020204"/>
                <a:sym typeface="Helvetica Neue" panose="020B0604020202020204"/>
              </a:rPr>
              <a:t>B</a:t>
            </a:r>
            <a:r>
              <a:rPr lang="en-US" sz="4000" b="1" i="0" u="none">
                <a:solidFill>
                  <a:schemeClr val="lt2"/>
                </a:solidFill>
                <a:latin typeface="Helvetica Neue" panose="020B0604020202020204"/>
                <a:ea typeface="Helvetica Neue" panose="020B0604020202020204"/>
                <a:cs typeface="Helvetica Neue" panose="020B0604020202020204"/>
                <a:sym typeface="Helvetica Neue" panose="020B0604020202020204"/>
              </a:rPr>
              <a:t>ehavioral </a:t>
            </a:r>
            <a:r>
              <a:rPr lang="en-US" sz="4000" b="1" i="0" u="none">
                <a:solidFill>
                  <a:srgbClr val="FB1313"/>
                </a:solidFill>
                <a:latin typeface="Helvetica Neue" panose="020B0604020202020204"/>
                <a:ea typeface="Helvetica Neue" panose="020B0604020202020204"/>
                <a:cs typeface="Helvetica Neue" panose="020B0604020202020204"/>
                <a:sym typeface="Helvetica Neue" panose="020B0604020202020204"/>
              </a:rPr>
              <a:t>S</a:t>
            </a:r>
            <a:r>
              <a:rPr lang="en-US" sz="4000" b="1" i="0" u="none">
                <a:solidFill>
                  <a:schemeClr val="lt2"/>
                </a:solidFill>
                <a:latin typeface="Helvetica Neue" panose="020B0604020202020204"/>
                <a:ea typeface="Helvetica Neue" panose="020B0604020202020204"/>
                <a:cs typeface="Helvetica Neue" panose="020B0604020202020204"/>
                <a:sym typeface="Helvetica Neue" panose="020B0604020202020204"/>
              </a:rPr>
              <a:t>afety </a:t>
            </a:r>
            <a:r>
              <a:rPr lang="en-US" sz="4000" b="1" i="0" u="none">
                <a:solidFill>
                  <a:srgbClr val="FB1313"/>
                </a:solidFill>
                <a:latin typeface="Helvetica Neue" panose="020B0604020202020204"/>
                <a:ea typeface="Helvetica Neue" panose="020B0604020202020204"/>
                <a:cs typeface="Helvetica Neue" panose="020B0604020202020204"/>
                <a:sym typeface="Helvetica Neue" panose="020B0604020202020204"/>
              </a:rPr>
              <a:t>V</a:t>
            </a:r>
            <a:r>
              <a:rPr lang="en-US" sz="4000" b="1" i="0" u="none">
                <a:solidFill>
                  <a:schemeClr val="lt2"/>
                </a:solidFill>
                <a:latin typeface="Helvetica Neue" panose="020B0604020202020204"/>
                <a:ea typeface="Helvetica Neue" panose="020B0604020202020204"/>
                <a:cs typeface="Helvetica Neue" panose="020B0604020202020204"/>
                <a:sym typeface="Helvetica Neue" panose="020B0604020202020204"/>
              </a:rPr>
              <a:t>isit</a:t>
            </a:r>
            <a:endParaRPr lang="en-US" sz="4000" b="1"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10000"/>
              </a:lnSpc>
              <a:spcBef>
                <a:spcPts val="0"/>
              </a:spcBef>
              <a:spcAft>
                <a:spcPts val="0"/>
              </a:spcAft>
              <a:buClr>
                <a:schemeClr val="lt2"/>
              </a:buClr>
              <a:buSzPts val="4000"/>
              <a:buFont typeface="Helvetica Neue" panose="020B0604020202020204"/>
              <a:buNone/>
            </a:pPr>
            <a:r>
              <a:rPr lang="en-US" sz="4000" b="1" i="0" u="none">
                <a:solidFill>
                  <a:schemeClr val="lt2"/>
                </a:solidFill>
                <a:latin typeface="Helvetica Neue" panose="020B0604020202020204"/>
                <a:ea typeface="Helvetica Neue" panose="020B0604020202020204"/>
                <a:cs typeface="Helvetica Neue" panose="020B0604020202020204"/>
                <a:sym typeface="Helvetica Neue" panose="020B0604020202020204"/>
              </a:rPr>
              <a:t>行为安全观察</a:t>
            </a:r>
            <a:endParaRPr lang="en-US" sz="4000" b="1"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400"/>
              </a:spcBef>
              <a:spcAft>
                <a:spcPts val="0"/>
              </a:spcAft>
              <a:buClr>
                <a:srgbClr val="000066"/>
              </a:buClr>
              <a:buSzPts val="2000"/>
              <a:buFont typeface="Helvetica Neue" panose="020B0604020202020204"/>
              <a:buNone/>
            </a:pPr>
            <a:r>
              <a:rPr lang="en-US" sz="2000" b="1" i="0" u="none">
                <a:solidFill>
                  <a:srgbClr val="000066"/>
                </a:solidFill>
                <a:latin typeface="Helvetica Neue" panose="020B0604020202020204"/>
                <a:ea typeface="Helvetica Neue" panose="020B0604020202020204"/>
                <a:cs typeface="Helvetica Neue" panose="020B0604020202020204"/>
                <a:sym typeface="Helvetica Neue" panose="020B0604020202020204"/>
              </a:rPr>
              <a:t>Level Standard  - Language English</a:t>
            </a:r>
            <a:endParaRPr lang="en-US" sz="2000" b="1"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10000"/>
              </a:lnSpc>
              <a:spcBef>
                <a:spcPts val="0"/>
              </a:spcBef>
              <a:spcAft>
                <a:spcPts val="0"/>
              </a:spcAft>
              <a:buClr>
                <a:schemeClr val="dk1"/>
              </a:buClr>
              <a:buSzPts val="2000"/>
              <a:buFont typeface="Times New Roman" panose="02020603050405020304"/>
              <a:buNone/>
            </a:pPr>
            <a:endParaRPr sz="2000" b="1"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None/>
            </a:pPr>
            <a:endParaRPr sz="2000" b="1" i="0" u="none">
              <a:solidFill>
                <a:schemeClr val="lt2"/>
              </a:solidFill>
              <a:latin typeface="Helvetica Neue" panose="020B0604020202020204"/>
              <a:ea typeface="Helvetica Neue" panose="020B0604020202020204"/>
              <a:cs typeface="Helvetica Neue" panose="020B0604020202020204"/>
              <a:sym typeface="Helvetica Neue"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38" name="Shape 138"/>
        <p:cNvGrpSpPr/>
        <p:nvPr/>
      </p:nvGrpSpPr>
      <p:grpSpPr>
        <a:xfrm>
          <a:off x="0" y="0"/>
          <a:ext cx="0" cy="0"/>
          <a:chOff x="0" y="0"/>
          <a:chExt cx="0" cy="0"/>
        </a:xfrm>
      </p:grpSpPr>
      <p:sp>
        <p:nvSpPr>
          <p:cNvPr id="139" name="Google Shape;139;p15"/>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0" name="Google Shape;140;p15"/>
          <p:cNvSpPr txBox="1"/>
          <p:nvPr>
            <p:ph type="title"/>
          </p:nvPr>
        </p:nvSpPr>
        <p:spPr>
          <a:xfrm>
            <a:off x="565150" y="206375"/>
            <a:ext cx="7929562" cy="922337"/>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Who are the key actors in a BSV?</a:t>
            </a:r>
            <a:br>
              <a:rPr lang="en-US" sz="2400" b="1" i="0" u="none">
                <a:solidFill>
                  <a:schemeClr val="lt2"/>
                </a:solidFill>
                <a:latin typeface="Arial" panose="020B0604020202020204"/>
                <a:ea typeface="Arial" panose="020B0604020202020204"/>
                <a:cs typeface="Arial" panose="020B0604020202020204"/>
                <a:sym typeface="Arial" panose="020B0604020202020204"/>
              </a:rPr>
            </a:br>
            <a:r>
              <a:rPr lang="en-US" sz="2400" b="1" i="0" u="none">
                <a:solidFill>
                  <a:schemeClr val="lt2"/>
                </a:solidFill>
                <a:latin typeface="Arial" panose="020B0604020202020204"/>
                <a:ea typeface="Arial" panose="020B0604020202020204"/>
                <a:cs typeface="Arial" panose="020B0604020202020204"/>
                <a:sym typeface="Arial" panose="020B0604020202020204"/>
              </a:rPr>
              <a:t>谁是行为安全观察的核心要素？</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41" name="Google Shape;141;p15"/>
          <p:cNvSpPr txBox="1"/>
          <p:nvPr>
            <p:ph type="body" idx="1"/>
          </p:nvPr>
        </p:nvSpPr>
        <p:spPr>
          <a:xfrm>
            <a:off x="952500" y="1192212"/>
            <a:ext cx="8348662" cy="1265237"/>
          </a:xfrm>
          <a:prstGeom prst="rect">
            <a:avLst/>
          </a:prstGeom>
          <a:gradFill>
            <a:gsLst>
              <a:gs pos="0">
                <a:schemeClr val="dk2"/>
              </a:gs>
              <a:gs pos="100000">
                <a:schemeClr val="dk1"/>
              </a:gs>
            </a:gsLst>
            <a:lin ang="5400000" scaled="0"/>
          </a:gradFill>
          <a:ln w="9525" cap="flat" cmpd="sng">
            <a:solidFill>
              <a:srgbClr val="FB1313"/>
            </a:solidFill>
            <a:prstDash val="solid"/>
            <a:miter lim="800000"/>
            <a:headEnd type="none" w="sm" len="sm"/>
            <a:tailEnd type="none" w="sm" len="sm"/>
          </a:ln>
          <a:effectLst>
            <a:outerShdw blurRad="63500" dist="107763" dir="18900000">
              <a:srgbClr val="808080"/>
            </a:outerShdw>
          </a:effectLst>
        </p:spPr>
        <p:txBody>
          <a:bodyPr spcFirstLastPara="1" wrap="square" lIns="91425" tIns="45700" rIns="91425" bIns="45700" anchor="t" anchorCtr="0">
            <a:noAutofit/>
          </a:bodyPr>
          <a:lstStyle/>
          <a:p>
            <a:pPr marL="269875" marR="0" lvl="0" indent="-269875" algn="ctr" rtl="0">
              <a:lnSpc>
                <a:spcPct val="100000"/>
              </a:lnSpc>
              <a:spcBef>
                <a:spcPts val="0"/>
              </a:spcBef>
              <a:spcAft>
                <a:spcPts val="0"/>
              </a:spcAft>
              <a:buClr>
                <a:srgbClr val="C6BE74"/>
              </a:buClr>
              <a:buSzPts val="1600"/>
              <a:buFont typeface="Noto Sans Symbols"/>
              <a:buNone/>
            </a:pPr>
            <a:r>
              <a:rPr lang="en-US" sz="2000" b="1" i="0" u="none">
                <a:solidFill>
                  <a:srgbClr val="FB1313"/>
                </a:solidFill>
                <a:latin typeface="Arial" panose="020B0604020202020204"/>
                <a:ea typeface="Arial" panose="020B0604020202020204"/>
                <a:cs typeface="Arial" panose="020B0604020202020204"/>
                <a:sym typeface="Arial" panose="020B0604020202020204"/>
              </a:rPr>
              <a:t>The Observer: 观察员</a:t>
            </a:r>
            <a:endParaRPr lang="en-US" sz="2000" b="1" i="0" u="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ctr" rtl="0">
              <a:lnSpc>
                <a:spcPct val="100000"/>
              </a:lnSpc>
              <a:spcBef>
                <a:spcPts val="400"/>
              </a:spcBef>
              <a:spcAft>
                <a:spcPts val="0"/>
              </a:spcAft>
              <a:buClr>
                <a:srgbClr val="C6BE74"/>
              </a:buClr>
              <a:buSzPts val="1600"/>
              <a:buFont typeface="Noto Sans Symbols"/>
              <a:buNone/>
            </a:pPr>
            <a:r>
              <a:rPr lang="en-US" sz="2000" b="1" i="0" u="none">
                <a:solidFill>
                  <a:srgbClr val="FB1313"/>
                </a:solidFill>
                <a:latin typeface="Arial" panose="020B0604020202020204"/>
                <a:ea typeface="Arial" panose="020B0604020202020204"/>
                <a:cs typeface="Arial" panose="020B0604020202020204"/>
                <a:sym typeface="Arial" panose="020B0604020202020204"/>
              </a:rPr>
              <a:t> The direct supervisor, his manager… 直接主管，他的经理</a:t>
            </a:r>
            <a:endParaRPr lang="en-US" sz="2000" b="1" i="0" u="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ctr" rtl="0">
              <a:lnSpc>
                <a:spcPct val="100000"/>
              </a:lnSpc>
              <a:spcBef>
                <a:spcPts val="400"/>
              </a:spcBef>
              <a:spcAft>
                <a:spcPts val="0"/>
              </a:spcAft>
              <a:buClr>
                <a:srgbClr val="C6BE74"/>
              </a:buClr>
              <a:buSzPts val="1600"/>
              <a:buFont typeface="Noto Sans Symbols"/>
              <a:buNone/>
            </a:pPr>
            <a:r>
              <a:rPr lang="en-US" sz="2000" b="1" i="0" u="none">
                <a:solidFill>
                  <a:srgbClr val="FB1313"/>
                </a:solidFill>
                <a:latin typeface="Arial" panose="020B0604020202020204"/>
                <a:ea typeface="Arial" panose="020B0604020202020204"/>
                <a:cs typeface="Arial" panose="020B0604020202020204"/>
                <a:sym typeface="Arial" panose="020B0604020202020204"/>
              </a:rPr>
              <a:t>(N+1 and N+2)</a:t>
            </a:r>
            <a:endParaRPr lang="en-US" sz="2000" b="1" i="0" u="none">
              <a:solidFill>
                <a:srgbClr val="FB1313"/>
              </a:solidFill>
              <a:latin typeface="Arial" panose="020B0604020202020204"/>
              <a:ea typeface="Arial" panose="020B0604020202020204"/>
              <a:cs typeface="Arial" panose="020B0604020202020204"/>
              <a:sym typeface="Arial" panose="020B0604020202020204"/>
            </a:endParaRPr>
          </a:p>
        </p:txBody>
      </p:sp>
      <p:sp>
        <p:nvSpPr>
          <p:cNvPr id="142" name="Google Shape;142;p15"/>
          <p:cNvSpPr txBox="1"/>
          <p:nvPr/>
        </p:nvSpPr>
        <p:spPr>
          <a:xfrm>
            <a:off x="952500" y="2735262"/>
            <a:ext cx="8348662" cy="1284287"/>
          </a:xfrm>
          <a:prstGeom prst="rect">
            <a:avLst/>
          </a:prstGeom>
          <a:gradFill>
            <a:gsLst>
              <a:gs pos="0">
                <a:schemeClr val="dk2"/>
              </a:gs>
              <a:gs pos="100000">
                <a:schemeClr val="dk1"/>
              </a:gs>
            </a:gsLst>
            <a:lin ang="5400000" scaled="0"/>
          </a:gradFill>
          <a:ln w="9525" cap="flat" cmpd="sng">
            <a:solidFill>
              <a:srgbClr val="FB1313"/>
            </a:solidFill>
            <a:prstDash val="solid"/>
            <a:miter lim="800000"/>
            <a:headEnd type="none" w="sm" len="sm"/>
            <a:tailEnd type="none" w="sm" len="sm"/>
          </a:ln>
          <a:effectLst>
            <a:outerShdw blurRad="63500" dist="107763" dir="18900000">
              <a:schemeClr val="lt2"/>
            </a:outerShdw>
          </a:effectLst>
        </p:spPr>
        <p:txBody>
          <a:bodyPr spcFirstLastPara="1" wrap="square" lIns="87525" tIns="43750" rIns="87525" bIns="43750" anchor="t" anchorCtr="0">
            <a:noAutofit/>
          </a:bodyPr>
          <a:lstStyle/>
          <a:p>
            <a:pPr marL="269875" marR="0" lvl="0" indent="-269875" algn="ctr" rtl="0">
              <a:lnSpc>
                <a:spcPct val="100000"/>
              </a:lnSpc>
              <a:spcBef>
                <a:spcPts val="0"/>
              </a:spcBef>
              <a:spcAft>
                <a:spcPts val="0"/>
              </a:spcAft>
              <a:buClr>
                <a:srgbClr val="FB1313"/>
              </a:buClr>
              <a:buSzPts val="2400"/>
              <a:buFont typeface="Arial" panose="020B0604020202020204"/>
              <a:buNone/>
            </a:pPr>
            <a:r>
              <a:rPr lang="en-US" sz="2400" b="1" i="0" u="none">
                <a:solidFill>
                  <a:srgbClr val="FB1313"/>
                </a:solidFill>
                <a:latin typeface="Arial" panose="020B0604020202020204"/>
                <a:ea typeface="Arial" panose="020B0604020202020204"/>
                <a:cs typeface="Arial" panose="020B0604020202020204"/>
                <a:sym typeface="Arial" panose="020B0604020202020204"/>
              </a:rPr>
              <a:t>The Observee: 接受观察者</a:t>
            </a:r>
            <a:endParaRPr lang="en-US" sz="2400" b="1" i="0" u="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ctr" rtl="0">
              <a:lnSpc>
                <a:spcPct val="100000"/>
              </a:lnSpc>
              <a:spcBef>
                <a:spcPts val="480"/>
              </a:spcBef>
              <a:spcAft>
                <a:spcPts val="0"/>
              </a:spcAft>
              <a:buClr>
                <a:srgbClr val="FB1313"/>
              </a:buClr>
              <a:buSzPts val="2400"/>
              <a:buFont typeface="Arial" panose="020B0604020202020204"/>
              <a:buNone/>
            </a:pPr>
            <a:r>
              <a:rPr lang="en-US" sz="2400" b="1" i="0" u="none">
                <a:solidFill>
                  <a:srgbClr val="FB1313"/>
                </a:solidFill>
                <a:latin typeface="Arial" panose="020B0604020202020204"/>
                <a:ea typeface="Arial" panose="020B0604020202020204"/>
                <a:cs typeface="Arial" panose="020B0604020202020204"/>
                <a:sym typeface="Arial" panose="020B0604020202020204"/>
              </a:rPr>
              <a:t>the operator or technician performing his job                正在执行工作的操作员或技术员</a:t>
            </a:r>
            <a:endParaRPr lang="en-US" sz="2400" b="1" i="0" u="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2400" b="1" i="0" u="none">
              <a:solidFill>
                <a:srgbClr val="FB1313"/>
              </a:solidFill>
              <a:latin typeface="Arial" panose="020B0604020202020204"/>
              <a:ea typeface="Arial" panose="020B0604020202020204"/>
              <a:cs typeface="Arial" panose="020B0604020202020204"/>
              <a:sym typeface="Arial" panose="020B0604020202020204"/>
            </a:endParaRPr>
          </a:p>
        </p:txBody>
      </p:sp>
      <p:sp>
        <p:nvSpPr>
          <p:cNvPr id="143" name="Google Shape;143;p15"/>
          <p:cNvSpPr txBox="1"/>
          <p:nvPr/>
        </p:nvSpPr>
        <p:spPr>
          <a:xfrm>
            <a:off x="895350" y="4121150"/>
            <a:ext cx="8405812" cy="2254250"/>
          </a:xfrm>
          <a:prstGeom prst="rect">
            <a:avLst/>
          </a:prstGeom>
          <a:noFill/>
          <a:ln>
            <a:noFill/>
          </a:ln>
        </p:spPr>
        <p:txBody>
          <a:bodyPr spcFirstLastPara="1" wrap="square" lIns="87525" tIns="43750" rIns="87525" bIns="43750" anchor="t" anchorCtr="0">
            <a:noAutofit/>
          </a:bodyPr>
          <a:lstStyle/>
          <a:p>
            <a:pPr marL="533400" marR="0" lvl="0" indent="-533400" algn="l" rtl="0">
              <a:lnSpc>
                <a:spcPct val="90000"/>
              </a:lnSpc>
              <a:spcBef>
                <a:spcPts val="0"/>
              </a:spcBef>
              <a:spcAft>
                <a:spcPts val="0"/>
              </a:spcAft>
              <a:buClr>
                <a:srgbClr val="FF0000"/>
              </a:buClr>
              <a:buSzPts val="16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The supervisor knows the people, the tasks they perform, the work instructions 主管了解作业人员和他们执行的工作，以及作业指导书</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F0000"/>
              </a:buClr>
              <a:buSzPts val="16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The manager is the person who can make immediate decisions, reinforces the approach through his engagement  </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chemeClr val="lt2"/>
              </a:buClr>
              <a:buSzPts val="2000"/>
              <a:buFont typeface="Arial" panose="020B0604020202020204"/>
              <a:buNone/>
            </a:pPr>
            <a:r>
              <a:rPr lang="en-US" sz="2000" b="0" i="0" u="none">
                <a:solidFill>
                  <a:schemeClr val="lt2"/>
                </a:solidFill>
                <a:latin typeface="Arial" panose="020B0604020202020204"/>
                <a:ea typeface="Arial" panose="020B0604020202020204"/>
                <a:cs typeface="Arial" panose="020B0604020202020204"/>
                <a:sym typeface="Arial" panose="020B0604020202020204"/>
              </a:rPr>
              <a:t>       经理能立即做出决定，通过他的承诺巩固这种途径</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chemeClr val="dk1"/>
              </a:buClr>
              <a:buSzPts val="2000"/>
              <a:buFont typeface="Times New Roman" panose="02020603050405020304"/>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chemeClr val="lt2"/>
              </a:buClr>
              <a:buSzPts val="2000"/>
              <a:buFont typeface="Arial" panose="020B0604020202020204"/>
              <a:buNone/>
            </a:pPr>
            <a:r>
              <a:rPr lang="en-US" sz="2000" b="0" i="0" u="none">
                <a:solidFill>
                  <a:schemeClr val="lt2"/>
                </a:solidFill>
                <a:latin typeface="Arial" panose="020B0604020202020204"/>
                <a:ea typeface="Arial" panose="020B0604020202020204"/>
                <a:cs typeface="Arial" panose="020B0604020202020204"/>
                <a:sym typeface="Arial" panose="020B0604020202020204"/>
              </a:rPr>
              <a:t>The HSE manager/coordinator can help. HSE经理/协调员可以</a:t>
            </a:r>
            <a:r>
              <a:rPr lang="en-US" sz="2000" b="1" i="0" u="none">
                <a:solidFill>
                  <a:schemeClr val="lt2"/>
                </a:solidFill>
                <a:latin typeface="Arial" panose="020B0604020202020204"/>
                <a:ea typeface="Arial" panose="020B0604020202020204"/>
                <a:cs typeface="Arial" panose="020B0604020202020204"/>
                <a:sym typeface="Arial" panose="020B0604020202020204"/>
              </a:rPr>
              <a:t>帮助执行*</a:t>
            </a:r>
            <a:r>
              <a:rPr lang="en-US" sz="2000" b="0" i="0" u="none">
                <a:solidFill>
                  <a:schemeClr val="lt2"/>
                </a:solidFill>
                <a:latin typeface="Arial" panose="020B0604020202020204"/>
                <a:ea typeface="Arial" panose="020B0604020202020204"/>
                <a:cs typeface="Arial" panose="020B0604020202020204"/>
                <a:sym typeface="Arial" panose="020B0604020202020204"/>
              </a:rPr>
              <a:t>。</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48" name="Shape 148"/>
        <p:cNvGrpSpPr/>
        <p:nvPr/>
      </p:nvGrpSpPr>
      <p:grpSpPr>
        <a:xfrm>
          <a:off x="0" y="0"/>
          <a:ext cx="0" cy="0"/>
          <a:chOff x="0" y="0"/>
          <a:chExt cx="0" cy="0"/>
        </a:xfrm>
      </p:grpSpPr>
      <p:sp>
        <p:nvSpPr>
          <p:cNvPr id="149" name="Google Shape;149;p16"/>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0" name="Google Shape;150;p16"/>
          <p:cNvSpPr txBox="1"/>
          <p:nvPr>
            <p:ph type="title"/>
          </p:nvPr>
        </p:nvSpPr>
        <p:spPr>
          <a:xfrm>
            <a:off x="512762" y="244475"/>
            <a:ext cx="8555037" cy="573087"/>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151" name="Google Shape;151;p16"/>
          <p:cNvSpPr txBox="1"/>
          <p:nvPr/>
        </p:nvSpPr>
        <p:spPr>
          <a:xfrm>
            <a:off x="769937" y="766762"/>
            <a:ext cx="2119312" cy="995362"/>
          </a:xfrm>
          <a:prstGeom prst="rect">
            <a:avLst/>
          </a:prstGeom>
          <a:solidFill>
            <a:srgbClr val="1EF05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Prepare the </a:t>
            </a:r>
            <a:br>
              <a:rPr lang="en-US" sz="2000" b="1" i="0" u="none">
                <a:solidFill>
                  <a:schemeClr val="lt2"/>
                </a:solidFill>
                <a:latin typeface="Arial" panose="020B0604020202020204"/>
                <a:ea typeface="Arial" panose="020B0604020202020204"/>
                <a:cs typeface="Arial" panose="020B0604020202020204"/>
                <a:sym typeface="Arial" panose="020B0604020202020204"/>
              </a:rPr>
            </a:br>
            <a:r>
              <a:rPr lang="en-US" sz="2000" b="1" i="0" u="none">
                <a:solidFill>
                  <a:schemeClr val="lt2"/>
                </a:solidFill>
                <a:latin typeface="Arial" panose="020B0604020202020204"/>
                <a:ea typeface="Arial" panose="020B0604020202020204"/>
                <a:cs typeface="Arial" panose="020B0604020202020204"/>
                <a:sym typeface="Arial" panose="020B0604020202020204"/>
              </a:rPr>
              <a:t>scope 准备活动</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52" name="Google Shape;152;p16"/>
          <p:cNvSpPr txBox="1"/>
          <p:nvPr/>
        </p:nvSpPr>
        <p:spPr>
          <a:xfrm>
            <a:off x="2084387" y="1762125"/>
            <a:ext cx="2155825" cy="950912"/>
          </a:xfrm>
          <a:prstGeom prst="rect">
            <a:avLst/>
          </a:prstGeom>
          <a:solidFill>
            <a:srgbClr val="FFFF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Observe 观察</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53" name="Google Shape;153;p16"/>
          <p:cNvSpPr txBox="1"/>
          <p:nvPr/>
        </p:nvSpPr>
        <p:spPr>
          <a:xfrm>
            <a:off x="4083050" y="3692525"/>
            <a:ext cx="2228850" cy="900112"/>
          </a:xfrm>
          <a:prstGeom prst="rect">
            <a:avLst/>
          </a:prstGeom>
          <a:solidFill>
            <a:srgbClr val="FF66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 Obtain Commitment </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获得许诺</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54" name="Google Shape;154;p16"/>
          <p:cNvSpPr txBox="1"/>
          <p:nvPr/>
        </p:nvSpPr>
        <p:spPr>
          <a:xfrm>
            <a:off x="5160962" y="4592637"/>
            <a:ext cx="2300287" cy="1152525"/>
          </a:xfrm>
          <a:prstGeom prst="rect">
            <a:avLst/>
          </a:prstGeom>
          <a:solidFill>
            <a:srgbClr val="C6BE74"/>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Set priorities</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and prepare action plan </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设置优先整改项和准备行动计划</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55" name="Google Shape;155;p16"/>
          <p:cNvSpPr txBox="1"/>
          <p:nvPr/>
        </p:nvSpPr>
        <p:spPr>
          <a:xfrm>
            <a:off x="6575425" y="5745162"/>
            <a:ext cx="2667000" cy="830262"/>
          </a:xfrm>
          <a:prstGeom prst="rect">
            <a:avLst/>
          </a:prstGeom>
          <a:solidFill>
            <a:srgbClr val="66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Follow-up</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on action Plan </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追踪行动计划</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56" name="Google Shape;156;p16"/>
          <p:cNvSpPr/>
          <p:nvPr/>
        </p:nvSpPr>
        <p:spPr>
          <a:xfrm rot="-3960000">
            <a:off x="126206" y="2299493"/>
            <a:ext cx="2114550" cy="827087"/>
          </a:xfrm>
          <a:prstGeom prst="rightArrow">
            <a:avLst>
              <a:gd name="adj1" fmla="val 50000"/>
              <a:gd name="adj2" fmla="val 50000"/>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7" name="Google Shape;157;p16"/>
          <p:cNvSpPr txBox="1"/>
          <p:nvPr/>
        </p:nvSpPr>
        <p:spPr>
          <a:xfrm>
            <a:off x="2889250" y="2713037"/>
            <a:ext cx="2308225" cy="979487"/>
          </a:xfrm>
          <a:prstGeom prst="rect">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 Listen</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and dialog </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8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倾听和对话 </a:t>
            </a:r>
            <a:r>
              <a:rPr lang="en-US" sz="2400" b="1" i="0" u="none">
                <a:solidFill>
                  <a:schemeClr val="lt2"/>
                </a:solidFill>
                <a:latin typeface="Arial" panose="020B0604020202020204"/>
                <a:ea typeface="Arial" panose="020B0604020202020204"/>
                <a:cs typeface="Arial" panose="020B0604020202020204"/>
                <a:sym typeface="Arial" panose="020B0604020202020204"/>
              </a:rPr>
              <a:t> </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58" name="Google Shape;158;p16"/>
          <p:cNvSpPr/>
          <p:nvPr/>
        </p:nvSpPr>
        <p:spPr>
          <a:xfrm>
            <a:off x="4949825" y="5846762"/>
            <a:ext cx="1790700" cy="485775"/>
          </a:xfrm>
          <a:prstGeom prst="rightArrow">
            <a:avLst>
              <a:gd name="adj1" fmla="val 50000"/>
              <a:gd name="adj2" fmla="val 50000"/>
            </a:avLst>
          </a:prstGeom>
          <a:gradFill>
            <a:gsLst>
              <a:gs pos="0">
                <a:srgbClr val="FB1313"/>
              </a:gs>
              <a:gs pos="100000">
                <a:srgbClr val="B00D0D"/>
              </a:gs>
            </a:gsLst>
            <a:lin ang="5400000" scaled="0"/>
          </a:gradFill>
          <a:ln w="9525" cap="flat" cmpd="sng">
            <a:solidFill>
              <a:srgbClr val="FB13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 calcmode="lin" valueType="num">
                                      <p:cBhvr additive="base">
                                        <p:cTn id="17" dur="500"/>
                                        <p:tgtEl>
                                          <p:spTgt spid="156"/>
                                        </p:tgtEl>
                                        <p:attrNameLst>
                                          <p:attrName>ppt_w</p:attrName>
                                        </p:attrNameLst>
                                      </p:cBhvr>
                                      <p:tavLst>
                                        <p:tav tm="0" fmla="">
                                          <p:val>
                                            <p:fltVal val="0"/>
                                          </p:val>
                                        </p:tav>
                                        <p:tav tm="100000" fmla="">
                                          <p:val>
                                            <p:strVal val="#ppt_w"/>
                                          </p:val>
                                        </p:tav>
                                      </p:tavLst>
                                    </p:anim>
                                    <p:anim calcmode="lin" valueType="num">
                                      <p:cBhvr additive="base">
                                        <p:cTn id="18" dur="500"/>
                                        <p:tgtEl>
                                          <p:spTgt spid="156"/>
                                        </p:tgtEl>
                                        <p:attrNameLst>
                                          <p:attrName>ppt_h</p:attrName>
                                        </p:attrNameLst>
                                      </p:cBhvr>
                                      <p:tavLst>
                                        <p:tav tm="0" fmla="">
                                          <p:val>
                                            <p:fltVal val="0"/>
                                          </p:val>
                                        </p:tav>
                                        <p:tav tm="100000" fmla="">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000"/>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57"/>
                                        </p:tgtEl>
                                        <p:attrNameLst>
                                          <p:attrName>style.visibility</p:attrName>
                                        </p:attrNameLst>
                                      </p:cBhvr>
                                      <p:to>
                                        <p:strVal val="visible"/>
                                      </p:to>
                                    </p:set>
                                    <p:anim calcmode="lin" valueType="num">
                                      <p:cBhvr additive="base">
                                        <p:cTn id="28" dur="500"/>
                                        <p:tgtEl>
                                          <p:spTgt spid="157"/>
                                        </p:tgtEl>
                                        <p:attrNameLst>
                                          <p:attrName>ppt_w</p:attrName>
                                        </p:attrNameLst>
                                      </p:cBhvr>
                                      <p:tavLst>
                                        <p:tav tm="0" fmla="">
                                          <p:val>
                                            <p:fltVal val="0"/>
                                          </p:val>
                                        </p:tav>
                                        <p:tav tm="100000" fmla="">
                                          <p:val>
                                            <p:strVal val="#ppt_w"/>
                                          </p:val>
                                        </p:tav>
                                      </p:tavLst>
                                    </p:anim>
                                    <p:anim calcmode="lin" valueType="num">
                                      <p:cBhvr additive="base">
                                        <p:cTn id="29" dur="500"/>
                                        <p:tgtEl>
                                          <p:spTgt spid="157"/>
                                        </p:tgtEl>
                                        <p:attrNameLst>
                                          <p:attrName>ppt_h</p:attrName>
                                        </p:attrNameLst>
                                      </p:cBhvr>
                                      <p:tavLst>
                                        <p:tav tm="0" fmla="">
                                          <p:val>
                                            <p:fltVal val="0"/>
                                          </p:val>
                                        </p:tav>
                                        <p:tav tm="100000" fmla="">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 calcmode="lin" valueType="num">
                                      <p:cBhvr additive="base">
                                        <p:cTn id="44" dur="500"/>
                                        <p:tgtEl>
                                          <p:spTgt spid="155"/>
                                        </p:tgtEl>
                                        <p:attrNameLst>
                                          <p:attrName>ppt_x</p:attrName>
                                        </p:attrNameLst>
                                      </p:cBhvr>
                                      <p:tavLst>
                                        <p:tav tm="0" fmla="">
                                          <p:val>
                                            <p:strVal val="#ppt_x-1"/>
                                          </p:val>
                                        </p:tav>
                                        <p:tav tm="100000" fmla="">
                                          <p:val>
                                            <p:strVal val="#ppt_x"/>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8"/>
                                        </p:tgtEl>
                                        <p:attrNameLst>
                                          <p:attrName>style.visibility</p:attrName>
                                        </p:attrNameLst>
                                      </p:cBhvr>
                                      <p:to>
                                        <p:strVal val="visible"/>
                                      </p:to>
                                    </p:set>
                                    <p:animEffect transition="in" filter="fade">
                                      <p:cBhvr>
                                        <p:cTn id="49"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63" name="Shape 163"/>
        <p:cNvGrpSpPr/>
        <p:nvPr/>
      </p:nvGrpSpPr>
      <p:grpSpPr>
        <a:xfrm>
          <a:off x="0" y="0"/>
          <a:ext cx="0" cy="0"/>
          <a:chOff x="0" y="0"/>
          <a:chExt cx="0" cy="0"/>
        </a:xfrm>
      </p:grpSpPr>
      <p:sp>
        <p:nvSpPr>
          <p:cNvPr id="164" name="Google Shape;164;p17"/>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5" name="Google Shape;165;p17"/>
          <p:cNvSpPr txBox="1"/>
          <p:nvPr>
            <p:ph type="title"/>
          </p:nvPr>
        </p:nvSpPr>
        <p:spPr>
          <a:xfrm>
            <a:off x="527050" y="282575"/>
            <a:ext cx="8578850" cy="633412"/>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166" name="Google Shape;166;p17"/>
          <p:cNvSpPr txBox="1"/>
          <p:nvPr>
            <p:ph type="body" idx="1"/>
          </p:nvPr>
        </p:nvSpPr>
        <p:spPr>
          <a:xfrm>
            <a:off x="808037" y="2063750"/>
            <a:ext cx="8348662" cy="4410075"/>
          </a:xfrm>
          <a:prstGeom prst="rect">
            <a:avLst/>
          </a:prstGeom>
          <a:gradFill>
            <a:gsLst>
              <a:gs pos="0">
                <a:srgbClr val="1EF05F"/>
              </a:gs>
              <a:gs pos="100000">
                <a:schemeClr val="dk1"/>
              </a:gs>
            </a:gsLst>
            <a:lin ang="5400000" scaled="0"/>
          </a:gradFill>
          <a:ln>
            <a:noFill/>
          </a:ln>
          <a:effectLst>
            <a:outerShdw blurRad="63500" dist="35921" dir="18900000">
              <a:srgbClr val="808080"/>
            </a:outerShdw>
          </a:effectLst>
        </p:spPr>
        <p:txBody>
          <a:bodyPr spcFirstLastPara="1" wrap="square" lIns="91425" tIns="45700" rIns="91425" bIns="45700" anchor="ctr" anchorCtr="0">
            <a:noAutofit/>
          </a:bodyPr>
          <a:lstStyle/>
          <a:p>
            <a:pPr marL="725170" marR="0" lvl="1" indent="-273050" algn="l" rtl="0">
              <a:lnSpc>
                <a:spcPct val="100000"/>
              </a:lnSpc>
              <a:spcBef>
                <a:spcPts val="0"/>
              </a:spcBef>
              <a:spcAft>
                <a:spcPts val="0"/>
              </a:spcAft>
              <a:buClr>
                <a:srgbClr val="C6BE74"/>
              </a:buClr>
              <a:buSzPts val="1800"/>
              <a:buFont typeface="Arimo"/>
              <a:buNone/>
            </a:pPr>
            <a:r>
              <a:rPr lang="en-US" sz="1800" b="0" i="0" u="none" strike="noStrike" cap="none">
                <a:solidFill>
                  <a:schemeClr val="lt2"/>
                </a:solidFill>
                <a:latin typeface="Arial" panose="020B0604020202020204"/>
                <a:ea typeface="Arial" panose="020B0604020202020204"/>
                <a:cs typeface="Arial" panose="020B0604020202020204"/>
                <a:sym typeface="Arial" panose="020B0604020202020204"/>
              </a:rPr>
              <a:t>To determine your target </a:t>
            </a:r>
            <a:r>
              <a:rPr lang="en-US" sz="1800" b="1" i="0" u="none" strike="noStrike" cap="none">
                <a:solidFill>
                  <a:schemeClr val="lt2"/>
                </a:solidFill>
                <a:latin typeface="Arial" panose="020B0604020202020204"/>
                <a:ea typeface="Arial" panose="020B0604020202020204"/>
                <a:cs typeface="Arial" panose="020B0604020202020204"/>
                <a:sym typeface="Arial" panose="020B0604020202020204"/>
              </a:rPr>
              <a:t>确定观察目标</a:t>
            </a:r>
            <a:endParaRPr lang="en-US" sz="1800" b="1"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60"/>
              </a:spcBef>
              <a:spcAft>
                <a:spcPts val="0"/>
              </a:spcAft>
              <a:buClr>
                <a:srgbClr val="C6BE74"/>
              </a:buClr>
              <a:buSzPts val="1800"/>
              <a:buFont typeface="Arimo"/>
              <a:buNone/>
            </a:pPr>
            <a:endParaRPr sz="1800" b="1"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FB1313"/>
              </a:buClr>
              <a:buSzPts val="1800"/>
              <a:buFont typeface="Noto Sans Symbols"/>
              <a:buChar char="✔"/>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You plan who you intend to visit  </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C6BE74"/>
              </a:buClr>
              <a:buSzPts val="1800"/>
              <a:buFont typeface="Arial" panose="020B0604020202020204"/>
              <a:buNone/>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   计划你打算观察的对象</a:t>
            </a:r>
            <a:endParaRPr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FB1313"/>
              </a:buClr>
              <a:buSzPts val="1800"/>
              <a:buFont typeface="Noto Sans Symbols"/>
              <a:buChar char="✔"/>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You list what you want to see  </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C6BE74"/>
              </a:buClr>
              <a:buSzPts val="1800"/>
              <a:buFont typeface="Arial" panose="020B0604020202020204"/>
              <a:buNone/>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   列出你想要看什么</a:t>
            </a:r>
            <a:endParaRPr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FB1313"/>
              </a:buClr>
              <a:buSzPts val="1800"/>
              <a:buFont typeface="Noto Sans Symbols"/>
              <a:buChar char="✔"/>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You make sure you know the procedures of the work place </a:t>
            </a:r>
            <a:endParaRPr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C6BE74"/>
              </a:buClr>
              <a:buSzPts val="1800"/>
              <a:buFont typeface="Arial" panose="020B0604020202020204"/>
              <a:buNone/>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   确信你了解作业场所的程序</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FB1313"/>
              </a:buClr>
              <a:buSzPts val="1800"/>
              <a:buFont typeface="Noto Sans Symbols"/>
              <a:buChar char="✔"/>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You set the duration (between 15 and 20 minutes)</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C6BE74"/>
              </a:buClr>
              <a:buSzPts val="1800"/>
              <a:buFont typeface="Arial" panose="020B0604020202020204"/>
              <a:buNone/>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   设定时限（15到20分钟）</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1098550" marR="0" lvl="2" indent="-190500" algn="l" rtl="0">
              <a:lnSpc>
                <a:spcPct val="100000"/>
              </a:lnSpc>
              <a:spcBef>
                <a:spcPts val="360"/>
              </a:spcBef>
              <a:spcAft>
                <a:spcPts val="0"/>
              </a:spcAft>
              <a:buClr>
                <a:srgbClr val="FB1313"/>
              </a:buClr>
              <a:buSzPts val="1800"/>
              <a:buFont typeface="Noto Sans Symbols"/>
              <a:buChar char="✔"/>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You make an appointment</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60"/>
              </a:spcBef>
              <a:spcAft>
                <a:spcPts val="0"/>
              </a:spcAft>
              <a:buClr>
                <a:srgbClr val="C6BE74"/>
              </a:buClr>
              <a:buSzPts val="1800"/>
              <a:buFont typeface="Arimo"/>
              <a:buNone/>
            </a:pPr>
            <a:r>
              <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rPr>
              <a:t>           安排预约</a:t>
            </a:r>
            <a:endParaRPr lang="en-US" sz="1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200"/>
              </a:spcBef>
              <a:spcAft>
                <a:spcPts val="0"/>
              </a:spcAft>
              <a:buClr>
                <a:srgbClr val="C6BE74"/>
              </a:buClr>
              <a:buSzPts val="800"/>
              <a:buFont typeface="Noto Sans Symbols"/>
              <a:buNone/>
            </a:pPr>
            <a:r>
              <a:rPr lang="en-US" sz="1000" b="1" i="1" u="none">
                <a:solidFill>
                  <a:schemeClr val="lt2"/>
                </a:solidFill>
                <a:latin typeface="Arial" panose="020B0604020202020204"/>
                <a:ea typeface="Arial" panose="020B0604020202020204"/>
                <a:cs typeface="Arial" panose="020B0604020202020204"/>
                <a:sym typeface="Arial" panose="020B0604020202020204"/>
              </a:rPr>
              <a:t>      </a:t>
            </a:r>
            <a:endParaRPr lang="en-US" sz="1000" b="1" i="1"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67" name="Google Shape;167;p17"/>
          <p:cNvSpPr txBox="1"/>
          <p:nvPr/>
        </p:nvSpPr>
        <p:spPr>
          <a:xfrm>
            <a:off x="808037" y="865187"/>
            <a:ext cx="2298700" cy="995362"/>
          </a:xfrm>
          <a:prstGeom prst="rect">
            <a:avLst/>
          </a:prstGeom>
          <a:solidFill>
            <a:srgbClr val="1EF05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Prepare the scope</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准备活动</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6">
                                            <p:txEl>
                                              <p:pRg st="0" end="0"/>
                                            </p:txEl>
                                          </p:spTgt>
                                        </p:tgtEl>
                                        <p:attrNameLst>
                                          <p:attrName>style.visibility</p:attrName>
                                        </p:attrNameLst>
                                      </p:cBhvr>
                                      <p:to>
                                        <p:strVal val="visible"/>
                                      </p:to>
                                    </p:set>
                                    <p:animEffect transition="in" filter="fade">
                                      <p:cBhvr>
                                        <p:cTn id="10" dur="500"/>
                                        <p:tgtEl>
                                          <p:spTgt spid="16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6">
                                            <p:txEl>
                                              <p:pRg st="1" end="1"/>
                                            </p:txEl>
                                          </p:spTgt>
                                        </p:tgtEl>
                                        <p:attrNameLst>
                                          <p:attrName>style.visibility</p:attrName>
                                        </p:attrNameLst>
                                      </p:cBhvr>
                                      <p:to>
                                        <p:strVal val="visible"/>
                                      </p:to>
                                    </p:set>
                                    <p:animEffect transition="in" filter="fade">
                                      <p:cBhvr>
                                        <p:cTn id="13" dur="500"/>
                                        <p:tgtEl>
                                          <p:spTgt spid="16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6">
                                            <p:txEl>
                                              <p:pRg st="2" end="2"/>
                                            </p:txEl>
                                          </p:spTgt>
                                        </p:tgtEl>
                                        <p:attrNameLst>
                                          <p:attrName>style.visibility</p:attrName>
                                        </p:attrNameLst>
                                      </p:cBhvr>
                                      <p:to>
                                        <p:strVal val="visible"/>
                                      </p:to>
                                    </p:set>
                                    <p:animEffect transition="in" filter="fade">
                                      <p:cBhvr>
                                        <p:cTn id="16" dur="500"/>
                                        <p:tgtEl>
                                          <p:spTgt spid="16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animEffect transition="in" filter="fade">
                                      <p:cBhvr>
                                        <p:cTn id="19" dur="500"/>
                                        <p:tgtEl>
                                          <p:spTgt spid="16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6">
                                            <p:txEl>
                                              <p:pRg st="4" end="4"/>
                                            </p:txEl>
                                          </p:spTgt>
                                        </p:tgtEl>
                                        <p:attrNameLst>
                                          <p:attrName>style.visibility</p:attrName>
                                        </p:attrNameLst>
                                      </p:cBhvr>
                                      <p:to>
                                        <p:strVal val="visible"/>
                                      </p:to>
                                    </p:set>
                                    <p:animEffect transition="in" filter="fade">
                                      <p:cBhvr>
                                        <p:cTn id="22" dur="500"/>
                                        <p:tgtEl>
                                          <p:spTgt spid="16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6">
                                            <p:txEl>
                                              <p:pRg st="5" end="5"/>
                                            </p:txEl>
                                          </p:spTgt>
                                        </p:tgtEl>
                                        <p:attrNameLst>
                                          <p:attrName>style.visibility</p:attrName>
                                        </p:attrNameLst>
                                      </p:cBhvr>
                                      <p:to>
                                        <p:strVal val="visible"/>
                                      </p:to>
                                    </p:set>
                                    <p:animEffect transition="in" filter="fade">
                                      <p:cBhvr>
                                        <p:cTn id="25" dur="500"/>
                                        <p:tgtEl>
                                          <p:spTgt spid="16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6">
                                            <p:txEl>
                                              <p:pRg st="6" end="6"/>
                                            </p:txEl>
                                          </p:spTgt>
                                        </p:tgtEl>
                                        <p:attrNameLst>
                                          <p:attrName>style.visibility</p:attrName>
                                        </p:attrNameLst>
                                      </p:cBhvr>
                                      <p:to>
                                        <p:strVal val="visible"/>
                                      </p:to>
                                    </p:set>
                                    <p:animEffect transition="in" filter="fade">
                                      <p:cBhvr>
                                        <p:cTn id="28" dur="500"/>
                                        <p:tgtEl>
                                          <p:spTgt spid="16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6">
                                            <p:txEl>
                                              <p:pRg st="7" end="7"/>
                                            </p:txEl>
                                          </p:spTgt>
                                        </p:tgtEl>
                                        <p:attrNameLst>
                                          <p:attrName>style.visibility</p:attrName>
                                        </p:attrNameLst>
                                      </p:cBhvr>
                                      <p:to>
                                        <p:strVal val="visible"/>
                                      </p:to>
                                    </p:set>
                                    <p:animEffect transition="in" filter="fade">
                                      <p:cBhvr>
                                        <p:cTn id="31" dur="500"/>
                                        <p:tgtEl>
                                          <p:spTgt spid="16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6">
                                            <p:txEl>
                                              <p:pRg st="8" end="8"/>
                                            </p:txEl>
                                          </p:spTgt>
                                        </p:tgtEl>
                                        <p:attrNameLst>
                                          <p:attrName>style.visibility</p:attrName>
                                        </p:attrNameLst>
                                      </p:cBhvr>
                                      <p:to>
                                        <p:strVal val="visible"/>
                                      </p:to>
                                    </p:set>
                                    <p:animEffect transition="in" filter="fade">
                                      <p:cBhvr>
                                        <p:cTn id="34" dur="500"/>
                                        <p:tgtEl>
                                          <p:spTgt spid="166">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6">
                                            <p:txEl>
                                              <p:pRg st="9" end="9"/>
                                            </p:txEl>
                                          </p:spTgt>
                                        </p:tgtEl>
                                        <p:attrNameLst>
                                          <p:attrName>style.visibility</p:attrName>
                                        </p:attrNameLst>
                                      </p:cBhvr>
                                      <p:to>
                                        <p:strVal val="visible"/>
                                      </p:to>
                                    </p:set>
                                    <p:animEffect transition="in" filter="fade">
                                      <p:cBhvr>
                                        <p:cTn id="37" dur="500"/>
                                        <p:tgtEl>
                                          <p:spTgt spid="166">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6">
                                            <p:txEl>
                                              <p:pRg st="10" end="10"/>
                                            </p:txEl>
                                          </p:spTgt>
                                        </p:tgtEl>
                                        <p:attrNameLst>
                                          <p:attrName>style.visibility</p:attrName>
                                        </p:attrNameLst>
                                      </p:cBhvr>
                                      <p:to>
                                        <p:strVal val="visible"/>
                                      </p:to>
                                    </p:set>
                                    <p:animEffect transition="in" filter="fade">
                                      <p:cBhvr>
                                        <p:cTn id="40" dur="500"/>
                                        <p:tgtEl>
                                          <p:spTgt spid="166">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6">
                                            <p:txEl>
                                              <p:pRg st="11" end="11"/>
                                            </p:txEl>
                                          </p:spTgt>
                                        </p:tgtEl>
                                        <p:attrNameLst>
                                          <p:attrName>style.visibility</p:attrName>
                                        </p:attrNameLst>
                                      </p:cBhvr>
                                      <p:to>
                                        <p:strVal val="visible"/>
                                      </p:to>
                                    </p:set>
                                    <p:animEffect transition="in" filter="fade">
                                      <p:cBhvr>
                                        <p:cTn id="43" dur="500"/>
                                        <p:tgtEl>
                                          <p:spTgt spid="166">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6">
                                            <p:txEl>
                                              <p:pRg st="12" end="12"/>
                                            </p:txEl>
                                          </p:spTgt>
                                        </p:tgtEl>
                                        <p:attrNameLst>
                                          <p:attrName>style.visibility</p:attrName>
                                        </p:attrNameLst>
                                      </p:cBhvr>
                                      <p:to>
                                        <p:strVal val="visible"/>
                                      </p:to>
                                    </p:set>
                                    <p:animEffect transition="in" filter="fade">
                                      <p:cBhvr>
                                        <p:cTn id="46" dur="500"/>
                                        <p:tgtEl>
                                          <p:spTgt spid="166">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73" name="Shape 173"/>
        <p:cNvGrpSpPr/>
        <p:nvPr/>
      </p:nvGrpSpPr>
      <p:grpSpPr>
        <a:xfrm>
          <a:off x="0" y="0"/>
          <a:ext cx="0" cy="0"/>
          <a:chOff x="0" y="0"/>
          <a:chExt cx="0" cy="0"/>
        </a:xfrm>
      </p:grpSpPr>
      <p:sp>
        <p:nvSpPr>
          <p:cNvPr id="174" name="Google Shape;174;p18"/>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5" name="Google Shape;175;p18"/>
          <p:cNvSpPr txBox="1"/>
          <p:nvPr>
            <p:ph type="title"/>
          </p:nvPr>
        </p:nvSpPr>
        <p:spPr>
          <a:xfrm>
            <a:off x="576262" y="193675"/>
            <a:ext cx="9047162" cy="920750"/>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176" name="Google Shape;176;p18"/>
          <p:cNvSpPr txBox="1"/>
          <p:nvPr/>
        </p:nvSpPr>
        <p:spPr>
          <a:xfrm>
            <a:off x="906462" y="865187"/>
            <a:ext cx="2393950" cy="1143000"/>
          </a:xfrm>
          <a:prstGeom prst="rect">
            <a:avLst/>
          </a:prstGeom>
          <a:solidFill>
            <a:srgbClr val="FFFF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Observe</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8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观察</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77" name="Google Shape;177;p18"/>
          <p:cNvSpPr txBox="1"/>
          <p:nvPr/>
        </p:nvSpPr>
        <p:spPr>
          <a:xfrm>
            <a:off x="906462" y="2293937"/>
            <a:ext cx="8716962" cy="3305175"/>
          </a:xfrm>
          <a:prstGeom prst="rect">
            <a:avLst/>
          </a:prstGeom>
          <a:gradFill>
            <a:gsLst>
              <a:gs pos="0">
                <a:srgbClr val="CCCC00"/>
              </a:gs>
              <a:gs pos="100000">
                <a:schemeClr val="dk1"/>
              </a:gs>
            </a:gsLst>
            <a:lin ang="5400000" scaled="0"/>
          </a:gradFill>
          <a:ln>
            <a:noFill/>
          </a:ln>
          <a:effectLst>
            <a:outerShdw blurRad="63500" dist="40160" dir="20493903">
              <a:srgbClr val="000000"/>
            </a:outerShdw>
          </a:effectLst>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Six areas of observation</a:t>
            </a:r>
            <a:r>
              <a:rPr lang="en-US" sz="2400" b="1" i="0" u="none">
                <a:solidFill>
                  <a:schemeClr val="accent1"/>
                </a:solidFill>
                <a:latin typeface="Arial" panose="020B0604020202020204"/>
                <a:ea typeface="Arial" panose="020B0604020202020204"/>
                <a:cs typeface="Arial" panose="020B0604020202020204"/>
                <a:sym typeface="Arial" panose="020B0604020202020204"/>
              </a:rPr>
              <a:t>: 6个观察范围</a:t>
            </a:r>
            <a:endParaRPr lang="en-US" sz="2400" b="1" i="0" u="none">
              <a:solidFill>
                <a:schemeClr val="accent1"/>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dk1"/>
              </a:buClr>
              <a:buSzPts val="2400"/>
              <a:buFont typeface="Times New Roman" panose="02020603050405020304"/>
              <a:buNone/>
            </a:pPr>
            <a:endParaRPr sz="2400" b="1" i="0" u="none">
              <a:solidFill>
                <a:schemeClr val="accent1"/>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F0000"/>
              </a:buClr>
              <a:buSzPts val="2400"/>
              <a:buFont typeface="Noto Sans Symbols"/>
              <a:buChar char="✔"/>
            </a:pPr>
            <a:r>
              <a:rPr lang="en-US" sz="2400" b="0" i="0" u="none">
                <a:solidFill>
                  <a:srgbClr val="FF0000"/>
                </a:solidFill>
                <a:latin typeface="Arial" panose="020B0604020202020204"/>
                <a:ea typeface="Arial" panose="020B0604020202020204"/>
                <a:cs typeface="Arial" panose="020B0604020202020204"/>
                <a:sym typeface="Arial" panose="020B0604020202020204"/>
              </a:rPr>
              <a:t>Operator’s reactions  接受观察者的反应</a:t>
            </a:r>
            <a:endParaRPr lang="en-US" sz="2400" b="0" i="0" u="none">
              <a:solidFill>
                <a:srgbClr val="FF0000"/>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F0000"/>
              </a:buClr>
              <a:buSzPts val="2400"/>
              <a:buFont typeface="Noto Sans Symbols"/>
              <a:buChar char="✔"/>
            </a:pPr>
            <a:r>
              <a:rPr lang="en-US" sz="2400" b="0" i="0" u="none">
                <a:solidFill>
                  <a:srgbClr val="FF0000"/>
                </a:solidFill>
                <a:latin typeface="Arial" panose="020B0604020202020204"/>
                <a:ea typeface="Arial" panose="020B0604020202020204"/>
                <a:cs typeface="Arial" panose="020B0604020202020204"/>
                <a:sym typeface="Arial" panose="020B0604020202020204"/>
              </a:rPr>
              <a:t>Operator’s actions and positions  接受观察者的动作和位置</a:t>
            </a:r>
            <a:endParaRPr lang="en-US" sz="2400" b="0" i="0" u="none">
              <a:solidFill>
                <a:srgbClr val="FF0000"/>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F0000"/>
              </a:buClr>
              <a:buSzPts val="2400"/>
              <a:buFont typeface="Noto Sans Symbols"/>
              <a:buChar char="✔"/>
            </a:pPr>
            <a:r>
              <a:rPr lang="en-US" sz="2400" b="0" i="0" u="none">
                <a:solidFill>
                  <a:srgbClr val="FF0000"/>
                </a:solidFill>
                <a:latin typeface="Arial" panose="020B0604020202020204"/>
                <a:ea typeface="Arial" panose="020B0604020202020204"/>
                <a:cs typeface="Arial" panose="020B0604020202020204"/>
                <a:sym typeface="Arial" panose="020B0604020202020204"/>
              </a:rPr>
              <a:t>Rules and procedures  规则和程序</a:t>
            </a:r>
            <a:endParaRPr lang="en-US" sz="2400" b="0" i="0" u="none">
              <a:solidFill>
                <a:srgbClr val="FF0000"/>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F0000"/>
              </a:buClr>
              <a:buSzPts val="2400"/>
              <a:buFont typeface="Noto Sans Symbols"/>
              <a:buChar char="✔"/>
            </a:pPr>
            <a:r>
              <a:rPr lang="en-US" sz="2400" b="0" i="0" u="none">
                <a:solidFill>
                  <a:srgbClr val="FF0000"/>
                </a:solidFill>
                <a:latin typeface="Arial" panose="020B0604020202020204"/>
                <a:ea typeface="Arial" panose="020B0604020202020204"/>
                <a:cs typeface="Arial" panose="020B0604020202020204"/>
                <a:sym typeface="Arial" panose="020B0604020202020204"/>
              </a:rPr>
              <a:t>Protective equipment  防护设备</a:t>
            </a:r>
            <a:endParaRPr lang="en-US" sz="2400" b="0" i="0" u="none">
              <a:solidFill>
                <a:srgbClr val="FF0000"/>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F0000"/>
              </a:buClr>
              <a:buSzPts val="2400"/>
              <a:buFont typeface="Noto Sans Symbols"/>
              <a:buChar char="✔"/>
            </a:pPr>
            <a:r>
              <a:rPr lang="en-US" sz="2400" b="0" i="0" u="none">
                <a:solidFill>
                  <a:srgbClr val="FF0000"/>
                </a:solidFill>
                <a:latin typeface="Arial" panose="020B0604020202020204"/>
                <a:ea typeface="Arial" panose="020B0604020202020204"/>
                <a:cs typeface="Arial" panose="020B0604020202020204"/>
                <a:sym typeface="Arial" panose="020B0604020202020204"/>
              </a:rPr>
              <a:t>Tools and equipment  工具和设备</a:t>
            </a:r>
            <a:endParaRPr lang="en-US" sz="2400" b="0" i="0" u="none">
              <a:solidFill>
                <a:srgbClr val="FF0000"/>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F0000"/>
              </a:buClr>
              <a:buSzPts val="2400"/>
              <a:buFont typeface="Noto Sans Symbols"/>
              <a:buChar char="✔"/>
            </a:pPr>
            <a:r>
              <a:rPr lang="en-US" sz="2400" b="0" i="0" u="none">
                <a:solidFill>
                  <a:srgbClr val="FF0000"/>
                </a:solidFill>
                <a:latin typeface="Arial" panose="020B0604020202020204"/>
                <a:ea typeface="Arial" panose="020B0604020202020204"/>
                <a:cs typeface="Arial" panose="020B0604020202020204"/>
                <a:sym typeface="Arial" panose="020B0604020202020204"/>
              </a:rPr>
              <a:t>Workstation order and cleanliness  工作场所整齐、清洁状态</a:t>
            </a:r>
            <a:endParaRPr lang="en-US" sz="2400" b="0" i="0" u="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7"/>
                                        </p:tgtEl>
                                        <p:attrNameLst>
                                          <p:attrName>style.visibility</p:attrName>
                                        </p:attrNameLst>
                                      </p:cBhvr>
                                      <p:to>
                                        <p:strVal val="visible"/>
                                      </p:to>
                                    </p:set>
                                    <p:anim calcmode="lin" valueType="num">
                                      <p:cBhvr additive="base">
                                        <p:cTn id="17" dur="500"/>
                                        <p:tgtEl>
                                          <p:spTgt spid="177"/>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83" name="Shape 183"/>
        <p:cNvGrpSpPr/>
        <p:nvPr/>
      </p:nvGrpSpPr>
      <p:grpSpPr>
        <a:xfrm>
          <a:off x="0" y="0"/>
          <a:ext cx="0" cy="0"/>
          <a:chOff x="0" y="0"/>
          <a:chExt cx="0" cy="0"/>
        </a:xfrm>
      </p:grpSpPr>
      <p:sp>
        <p:nvSpPr>
          <p:cNvPr id="184" name="Google Shape;184;p19"/>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5" name="Google Shape;185;p19"/>
          <p:cNvSpPr txBox="1"/>
          <p:nvPr>
            <p:ph type="title"/>
          </p:nvPr>
        </p:nvSpPr>
        <p:spPr>
          <a:xfrm>
            <a:off x="550862" y="220662"/>
            <a:ext cx="8845550" cy="682625"/>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186" name="Google Shape;186;p19"/>
          <p:cNvSpPr txBox="1"/>
          <p:nvPr>
            <p:ph type="body" idx="1"/>
          </p:nvPr>
        </p:nvSpPr>
        <p:spPr>
          <a:xfrm>
            <a:off x="882650" y="2466975"/>
            <a:ext cx="8348662" cy="2801937"/>
          </a:xfrm>
          <a:prstGeom prst="rect">
            <a:avLst/>
          </a:prstGeom>
          <a:gradFill>
            <a:gsLst>
              <a:gs pos="0">
                <a:srgbClr val="CCCC00"/>
              </a:gs>
              <a:gs pos="100000">
                <a:schemeClr val="dk1"/>
              </a:gs>
            </a:gsLst>
            <a:lin ang="5400000" scaled="0"/>
          </a:gradFill>
          <a:ln w="9525" cap="flat" cmpd="sng">
            <a:solidFill>
              <a:srgbClr val="FB1313"/>
            </a:solidFill>
            <a:prstDash val="solid"/>
            <a:miter lim="800000"/>
            <a:headEnd type="none" w="sm" len="sm"/>
            <a:tailEnd type="none" w="sm" len="sm"/>
          </a:ln>
          <a:effectLst>
            <a:outerShdw blurRad="63500" dist="107763" dir="18900000">
              <a:srgbClr val="808080"/>
            </a:outerShdw>
          </a:effectLst>
        </p:spPr>
        <p:txBody>
          <a:bodyPr spcFirstLastPara="1" wrap="square" lIns="91425" tIns="45700" rIns="91425" bIns="45700" anchor="t" anchorCtr="0">
            <a:noAutofit/>
          </a:bodyPr>
          <a:lstStyle/>
          <a:p>
            <a:pPr marL="269875" marR="0" lvl="0" indent="-269875" algn="l" rtl="0">
              <a:lnSpc>
                <a:spcPct val="100000"/>
              </a:lnSpc>
              <a:spcBef>
                <a:spcPts val="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Always ask </a:t>
            </a:r>
            <a:r>
              <a:rPr lang="en-US" sz="2400" b="1" i="1" u="sng">
                <a:solidFill>
                  <a:schemeClr val="lt2"/>
                </a:solidFill>
                <a:latin typeface="Arial" panose="020B0604020202020204"/>
                <a:ea typeface="Arial" panose="020B0604020202020204"/>
                <a:cs typeface="Arial" panose="020B0604020202020204"/>
                <a:sym typeface="Arial" panose="020B0604020202020204"/>
              </a:rPr>
              <a:t>yourself</a:t>
            </a:r>
            <a:r>
              <a:rPr lang="en-US" sz="2400" b="1" i="1" u="none">
                <a:solidFill>
                  <a:schemeClr val="lt2"/>
                </a:solidFill>
                <a:latin typeface="Arial" panose="020B0604020202020204"/>
                <a:ea typeface="Arial" panose="020B0604020202020204"/>
                <a:cs typeface="Arial" panose="020B0604020202020204"/>
                <a:sym typeface="Arial" panose="020B0604020202020204"/>
              </a:rPr>
              <a:t> two questions</a:t>
            </a:r>
            <a:r>
              <a:rPr lang="en-US" sz="2400" b="1" i="0" u="none">
                <a:solidFill>
                  <a:schemeClr val="lt2"/>
                </a:solidFill>
                <a:latin typeface="Arial" panose="020B0604020202020204"/>
                <a:ea typeface="Arial" panose="020B0604020202020204"/>
                <a:cs typeface="Arial" panose="020B0604020202020204"/>
                <a:sym typeface="Arial" panose="020B0604020202020204"/>
              </a:rPr>
              <a:t>:</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总是要问自己两个问题：</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0" i="0" u="none">
                <a:solidFill>
                  <a:srgbClr val="FB1313"/>
                </a:solidFill>
                <a:latin typeface="Arial" panose="020B0604020202020204"/>
                <a:ea typeface="Arial" panose="020B0604020202020204"/>
                <a:cs typeface="Arial" panose="020B0604020202020204"/>
                <a:sym typeface="Arial" panose="020B0604020202020204"/>
              </a:rPr>
              <a:t>What could happen if … (the unexpected occurs)?</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0" i="0" u="none">
                <a:solidFill>
                  <a:srgbClr val="FB1313"/>
                </a:solidFill>
                <a:latin typeface="Arial" panose="020B0604020202020204"/>
                <a:ea typeface="Arial" panose="020B0604020202020204"/>
                <a:cs typeface="Arial" panose="020B0604020202020204"/>
                <a:sym typeface="Arial" panose="020B0604020202020204"/>
              </a:rPr>
              <a:t>   如果……会发生什么（意想不到的情况）？</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0" i="0" u="none">
                <a:solidFill>
                  <a:srgbClr val="FB1313"/>
                </a:solidFill>
                <a:latin typeface="Arial" panose="020B0604020202020204"/>
                <a:ea typeface="Arial" panose="020B0604020202020204"/>
                <a:cs typeface="Arial" panose="020B0604020202020204"/>
                <a:sym typeface="Arial" panose="020B0604020202020204"/>
              </a:rPr>
              <a:t>How could we do it in a safer manner ?</a:t>
            </a:r>
            <a:endParaRPr sz="2400" b="0" i="0" u="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0" i="0" u="none">
                <a:solidFill>
                  <a:schemeClr val="lt2"/>
                </a:solidFill>
                <a:latin typeface="Arial" panose="020B0604020202020204"/>
                <a:ea typeface="Arial" panose="020B0604020202020204"/>
                <a:cs typeface="Arial" panose="020B0604020202020204"/>
                <a:sym typeface="Arial" panose="020B0604020202020204"/>
              </a:rPr>
              <a:t>   </a:t>
            </a:r>
            <a:r>
              <a:rPr lang="en-US" sz="2400" b="0" i="0" u="none">
                <a:solidFill>
                  <a:srgbClr val="FB1313"/>
                </a:solidFill>
                <a:latin typeface="Arial" panose="020B0604020202020204"/>
                <a:ea typeface="Arial" panose="020B0604020202020204"/>
                <a:cs typeface="Arial" panose="020B0604020202020204"/>
                <a:sym typeface="Arial" panose="020B0604020202020204"/>
              </a:rPr>
              <a:t>如何用更安全的方式做这件事情？</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p:txBody>
      </p:sp>
      <p:sp>
        <p:nvSpPr>
          <p:cNvPr id="187" name="Google Shape;187;p19"/>
          <p:cNvSpPr txBox="1"/>
          <p:nvPr/>
        </p:nvSpPr>
        <p:spPr>
          <a:xfrm>
            <a:off x="882650" y="865187"/>
            <a:ext cx="2393950" cy="1143000"/>
          </a:xfrm>
          <a:prstGeom prst="rect">
            <a:avLst/>
          </a:prstGeom>
          <a:solidFill>
            <a:srgbClr val="FFFF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Observe</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8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观察</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0" end="0"/>
                                            </p:txEl>
                                          </p:spTgt>
                                        </p:tgtEl>
                                        <p:attrNameLst>
                                          <p:attrName>style.visibility</p:attrName>
                                        </p:attrNameLst>
                                      </p:cBhvr>
                                      <p:to>
                                        <p:strVal val="visible"/>
                                      </p:to>
                                    </p:set>
                                    <p:animEffect transition="in" filter="fade">
                                      <p:cBhvr>
                                        <p:cTn id="17" dur="500"/>
                                        <p:tgtEl>
                                          <p:spTgt spid="1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1" end="1"/>
                                            </p:txEl>
                                          </p:spTgt>
                                        </p:tgtEl>
                                        <p:attrNameLst>
                                          <p:attrName>style.visibility</p:attrName>
                                        </p:attrNameLst>
                                      </p:cBhvr>
                                      <p:to>
                                        <p:strVal val="visible"/>
                                      </p:to>
                                    </p:set>
                                    <p:animEffect transition="in" filter="fade">
                                      <p:cBhvr>
                                        <p:cTn id="22" dur="500"/>
                                        <p:tgtEl>
                                          <p:spTgt spid="18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2" end="2"/>
                                            </p:txEl>
                                          </p:spTgt>
                                        </p:tgtEl>
                                        <p:attrNameLst>
                                          <p:attrName>style.visibility</p:attrName>
                                        </p:attrNameLst>
                                      </p:cBhvr>
                                      <p:to>
                                        <p:strVal val="visible"/>
                                      </p:to>
                                    </p:set>
                                    <p:animEffect transition="in" filter="fade">
                                      <p:cBhvr>
                                        <p:cTn id="27" dur="500"/>
                                        <p:tgtEl>
                                          <p:spTgt spid="18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3" end="3"/>
                                            </p:txEl>
                                          </p:spTgt>
                                        </p:tgtEl>
                                        <p:attrNameLst>
                                          <p:attrName>style.visibility</p:attrName>
                                        </p:attrNameLst>
                                      </p:cBhvr>
                                      <p:to>
                                        <p:strVal val="visible"/>
                                      </p:to>
                                    </p:set>
                                    <p:animEffect transition="in" filter="fade">
                                      <p:cBhvr>
                                        <p:cTn id="32" dur="500"/>
                                        <p:tgtEl>
                                          <p:spTgt spid="18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
                                            <p:txEl>
                                              <p:pRg st="4" end="4"/>
                                            </p:txEl>
                                          </p:spTgt>
                                        </p:tgtEl>
                                        <p:attrNameLst>
                                          <p:attrName>style.visibility</p:attrName>
                                        </p:attrNameLst>
                                      </p:cBhvr>
                                      <p:to>
                                        <p:strVal val="visible"/>
                                      </p:to>
                                    </p:set>
                                    <p:animEffect transition="in" filter="fade">
                                      <p:cBhvr>
                                        <p:cTn id="37" dur="500"/>
                                        <p:tgtEl>
                                          <p:spTgt spid="18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xEl>
                                              <p:pRg st="5" end="5"/>
                                            </p:txEl>
                                          </p:spTgt>
                                        </p:tgtEl>
                                        <p:attrNameLst>
                                          <p:attrName>style.visibility</p:attrName>
                                        </p:attrNameLst>
                                      </p:cBhvr>
                                      <p:to>
                                        <p:strVal val="visible"/>
                                      </p:to>
                                    </p:set>
                                    <p:animEffect transition="in" filter="fade">
                                      <p:cBhvr>
                                        <p:cTn id="42" dur="500"/>
                                        <p:tgtEl>
                                          <p:spTgt spid="18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92" name="Shape 192"/>
        <p:cNvGrpSpPr/>
        <p:nvPr/>
      </p:nvGrpSpPr>
      <p:grpSpPr>
        <a:xfrm>
          <a:off x="0" y="0"/>
          <a:ext cx="0" cy="0"/>
          <a:chOff x="0" y="0"/>
          <a:chExt cx="0" cy="0"/>
        </a:xfrm>
      </p:grpSpPr>
      <p:sp>
        <p:nvSpPr>
          <p:cNvPr id="193" name="Google Shape;193;p20"/>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4" name="Google Shape;194;p20"/>
          <p:cNvSpPr txBox="1"/>
          <p:nvPr>
            <p:ph type="title"/>
          </p:nvPr>
        </p:nvSpPr>
        <p:spPr>
          <a:xfrm>
            <a:off x="576262" y="193675"/>
            <a:ext cx="8872537" cy="671512"/>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195" name="Google Shape;195;p20"/>
          <p:cNvSpPr txBox="1"/>
          <p:nvPr/>
        </p:nvSpPr>
        <p:spPr>
          <a:xfrm>
            <a:off x="1031875" y="2301875"/>
            <a:ext cx="8112125" cy="3649662"/>
          </a:xfrm>
          <a:prstGeom prst="rect">
            <a:avLst/>
          </a:prstGeom>
          <a:gradFill>
            <a:gsLst>
              <a:gs pos="0">
                <a:schemeClr val="accent2"/>
              </a:gs>
              <a:gs pos="100000">
                <a:srgbClr val="FFFFFF"/>
              </a:gs>
            </a:gsLst>
            <a:lin ang="5400000" scaled="0"/>
          </a:gradFill>
          <a:ln w="9525" cap="flat" cmpd="sng">
            <a:solidFill>
              <a:srgbClr val="FB1313"/>
            </a:solidFill>
            <a:prstDash val="solid"/>
            <a:miter lim="800000"/>
            <a:headEnd type="none" w="sm" len="sm"/>
            <a:tailEnd type="none" w="sm" len="sm"/>
          </a:ln>
          <a:effectLst>
            <a:outerShdw blurRad="63500" dist="107763" dir="18900000">
              <a:schemeClr val="lt2"/>
            </a:outerShdw>
          </a:effectLst>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2400"/>
              <a:buFont typeface="Times New Roman" panose="02020603050405020304"/>
              <a:buNone/>
            </a:pPr>
            <a:endParaRPr sz="2400" b="0"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Approach the employee and engage a dialog :</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接近观察者并获得对话：</a:t>
            </a:r>
            <a:endParaRPr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B1313"/>
              </a:buClr>
              <a:buSzPts val="2400"/>
              <a:buFont typeface="Noto Sans Symbols"/>
              <a:buChar char="✔"/>
            </a:pPr>
            <a:r>
              <a:rPr lang="en-US" sz="2400" b="0" i="0" u="none">
                <a:solidFill>
                  <a:srgbClr val="FB1313"/>
                </a:solidFill>
                <a:latin typeface="Arial" panose="020B0604020202020204"/>
                <a:ea typeface="Arial" panose="020B0604020202020204"/>
                <a:cs typeface="Arial" panose="020B0604020202020204"/>
                <a:sym typeface="Arial" panose="020B0604020202020204"/>
              </a:rPr>
              <a:t>Say what you have seen </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rgbClr val="FB1313"/>
              </a:buClr>
              <a:buSzPts val="2400"/>
              <a:buFont typeface="Arial" panose="020B0604020202020204"/>
              <a:buNone/>
            </a:pPr>
            <a:r>
              <a:rPr lang="en-US" sz="2400" b="0" i="0" u="none">
                <a:solidFill>
                  <a:srgbClr val="FB1313"/>
                </a:solidFill>
                <a:latin typeface="Arial" panose="020B0604020202020204"/>
                <a:ea typeface="Arial" panose="020B0604020202020204"/>
                <a:cs typeface="Arial" panose="020B0604020202020204"/>
                <a:sym typeface="Arial" panose="020B0604020202020204"/>
              </a:rPr>
              <a:t>   说你看到了什么</a:t>
            </a:r>
            <a:endParaRPr sz="2400" b="0" i="0" u="none">
              <a:solidFill>
                <a:srgbClr val="FB1313"/>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B1313"/>
              </a:buClr>
              <a:buSzPts val="2400"/>
              <a:buFont typeface="Noto Sans Symbols"/>
              <a:buChar char="✔"/>
            </a:pPr>
            <a:r>
              <a:rPr lang="en-US" sz="2400" b="0" i="0" u="none">
                <a:solidFill>
                  <a:srgbClr val="FB1313"/>
                </a:solidFill>
                <a:latin typeface="Arial" panose="020B0604020202020204"/>
                <a:ea typeface="Arial" panose="020B0604020202020204"/>
                <a:cs typeface="Arial" panose="020B0604020202020204"/>
                <a:sym typeface="Arial" panose="020B0604020202020204"/>
              </a:rPr>
              <a:t>Mention everything </a:t>
            </a:r>
            <a:r>
              <a:rPr lang="en-US" sz="2400" b="0" i="0" u="sng">
                <a:solidFill>
                  <a:srgbClr val="FB1313"/>
                </a:solidFill>
                <a:latin typeface="Arial" panose="020B0604020202020204"/>
                <a:ea typeface="Arial" panose="020B0604020202020204"/>
                <a:cs typeface="Arial" panose="020B0604020202020204"/>
                <a:sym typeface="Arial" panose="020B0604020202020204"/>
              </a:rPr>
              <a:t>that is positive</a:t>
            </a:r>
            <a:r>
              <a:rPr lang="en-US" sz="2400" b="0" i="0" u="none">
                <a:solidFill>
                  <a:srgbClr val="FB1313"/>
                </a:solidFill>
                <a:latin typeface="Arial" panose="020B0604020202020204"/>
                <a:ea typeface="Arial" panose="020B0604020202020204"/>
                <a:cs typeface="Arial" panose="020B0604020202020204"/>
                <a:sym typeface="Arial" panose="020B0604020202020204"/>
              </a:rPr>
              <a:t> and the good practices you have observed  </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rgbClr val="FB1313"/>
              </a:buClr>
              <a:buSzPts val="2400"/>
              <a:buFont typeface="Arial" panose="020B0604020202020204"/>
              <a:buNone/>
            </a:pPr>
            <a:r>
              <a:rPr lang="en-US" sz="2400" b="0" i="0" u="none">
                <a:solidFill>
                  <a:srgbClr val="FB1313"/>
                </a:solidFill>
                <a:latin typeface="Arial" panose="020B0604020202020204"/>
                <a:ea typeface="Arial" panose="020B0604020202020204"/>
                <a:cs typeface="Arial" panose="020B0604020202020204"/>
                <a:sym typeface="Arial" panose="020B0604020202020204"/>
              </a:rPr>
              <a:t>   提及你观察到的积极和良好实践的每件事情</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2400" b="0" i="0" u="none">
              <a:solidFill>
                <a:srgbClr val="FB1313"/>
              </a:solidFill>
              <a:latin typeface="Arial" panose="020B0604020202020204"/>
              <a:ea typeface="Arial" panose="020B0604020202020204"/>
              <a:cs typeface="Arial" panose="020B0604020202020204"/>
              <a:sym typeface="Arial" panose="020B0604020202020204"/>
            </a:endParaRPr>
          </a:p>
        </p:txBody>
      </p:sp>
      <p:sp>
        <p:nvSpPr>
          <p:cNvPr id="196" name="Google Shape;196;p20"/>
          <p:cNvSpPr txBox="1"/>
          <p:nvPr/>
        </p:nvSpPr>
        <p:spPr>
          <a:xfrm>
            <a:off x="1030287" y="865187"/>
            <a:ext cx="2728912" cy="1117600"/>
          </a:xfrm>
          <a:prstGeom prst="rect">
            <a:avLst/>
          </a:prstGeom>
          <a:solidFill>
            <a:srgbClr val="FFCC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Listen and dialog</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8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倾听和对话</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 calcmode="lin" valueType="num">
                                      <p:cBhvr additive="base">
                                        <p:cTn id="12" dur="500"/>
                                        <p:tgtEl>
                                          <p:spTgt spid="196"/>
                                        </p:tgtEl>
                                        <p:attrNameLst>
                                          <p:attrName>ppt_w</p:attrName>
                                        </p:attrNameLst>
                                      </p:cBhvr>
                                      <p:tavLst>
                                        <p:tav tm="0" fmla="">
                                          <p:val>
                                            <p:fltVal val="0"/>
                                          </p:val>
                                        </p:tav>
                                        <p:tav tm="100000" fmla="">
                                          <p:val>
                                            <p:strVal val="#ppt_w"/>
                                          </p:val>
                                        </p:tav>
                                      </p:tavLst>
                                    </p:anim>
                                    <p:anim calcmode="lin" valueType="num">
                                      <p:cBhvr additive="base">
                                        <p:cTn id="13" dur="500"/>
                                        <p:tgtEl>
                                          <p:spTgt spid="196"/>
                                        </p:tgtEl>
                                        <p:attrNameLst>
                                          <p:attrName>ppt_h</p:attrName>
                                        </p:attrNameLst>
                                      </p:cBhvr>
                                      <p:tavLst>
                                        <p:tav tm="0" fmla="">
                                          <p:val>
                                            <p:fltVal val="0"/>
                                          </p:val>
                                        </p:tav>
                                        <p:tav tm="100000" fmla="">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additive="base">
                                        <p:cTn id="18" dur="500"/>
                                        <p:tgtEl>
                                          <p:spTgt spid="195"/>
                                        </p:tgtEl>
                                        <p:attrNameLst>
                                          <p:attrName>ppt_w</p:attrName>
                                        </p:attrNameLst>
                                      </p:cBhvr>
                                      <p:tavLst>
                                        <p:tav tm="0" fmla="">
                                          <p:val>
                                            <p:fltVal val="0"/>
                                          </p:val>
                                        </p:tav>
                                        <p:tav tm="100000" fmla="">
                                          <p:val>
                                            <p:strVal val="#ppt_w"/>
                                          </p:val>
                                        </p:tav>
                                      </p:tavLst>
                                    </p:anim>
                                    <p:anim calcmode="lin" valueType="num">
                                      <p:cBhvr additive="base">
                                        <p:cTn id="19" dur="500"/>
                                        <p:tgtEl>
                                          <p:spTgt spid="195"/>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02" name="Shape 202"/>
        <p:cNvGrpSpPr/>
        <p:nvPr/>
      </p:nvGrpSpPr>
      <p:grpSpPr>
        <a:xfrm>
          <a:off x="0" y="0"/>
          <a:ext cx="0" cy="0"/>
          <a:chOff x="0" y="0"/>
          <a:chExt cx="0" cy="0"/>
        </a:xfrm>
      </p:grpSpPr>
      <p:sp>
        <p:nvSpPr>
          <p:cNvPr id="203" name="Google Shape;203;p21"/>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4" name="Google Shape;204;p21"/>
          <p:cNvSpPr txBox="1"/>
          <p:nvPr>
            <p:ph type="title"/>
          </p:nvPr>
        </p:nvSpPr>
        <p:spPr>
          <a:xfrm>
            <a:off x="576262" y="193675"/>
            <a:ext cx="8923337" cy="920750"/>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205" name="Google Shape;205;p21"/>
          <p:cNvSpPr txBox="1"/>
          <p:nvPr/>
        </p:nvSpPr>
        <p:spPr>
          <a:xfrm>
            <a:off x="866775" y="2308225"/>
            <a:ext cx="8320087" cy="3314700"/>
          </a:xfrm>
          <a:prstGeom prst="rect">
            <a:avLst/>
          </a:prstGeom>
          <a:gradFill>
            <a:gsLst>
              <a:gs pos="0">
                <a:schemeClr val="accent2"/>
              </a:gs>
              <a:gs pos="100000">
                <a:srgbClr val="FFFFFF"/>
              </a:gs>
            </a:gsLst>
            <a:lin ang="5400000" scaled="0"/>
          </a:gradFill>
          <a:ln w="9525" cap="flat" cmpd="sng">
            <a:solidFill>
              <a:srgbClr val="FB1313"/>
            </a:solidFill>
            <a:prstDash val="solid"/>
            <a:miter lim="800000"/>
            <a:headEnd type="none" w="sm" len="sm"/>
            <a:tailEnd type="none" w="sm" len="sm"/>
          </a:ln>
          <a:effectLst>
            <a:outerShdw blurRad="63500" dist="107763" dir="18900000">
              <a:schemeClr val="lt2"/>
            </a:outerShdw>
          </a:effectLst>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lt2"/>
              </a:buClr>
              <a:buSzPts val="2400"/>
              <a:buFont typeface="Arial" panose="020B0604020202020204"/>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Discuss with the operator: 与操作人员讨论</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dk1"/>
              </a:buClr>
              <a:buSzPts val="2400"/>
              <a:buFont typeface="Times New Roman" panose="02020603050405020304"/>
              <a:buNone/>
            </a:pPr>
            <a:endParaRPr sz="2400" b="1"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rgbClr val="FB1313"/>
              </a:buClr>
              <a:buSzPts val="2400"/>
              <a:buFont typeface="Arial" panose="020B0604020202020204"/>
              <a:buNone/>
            </a:pPr>
            <a:r>
              <a:rPr lang="en-US" sz="2400" b="1" i="1" u="none">
                <a:solidFill>
                  <a:srgbClr val="FB1313"/>
                </a:solidFill>
                <a:latin typeface="Arial" panose="020B0604020202020204"/>
                <a:ea typeface="Arial" panose="020B0604020202020204"/>
                <a:cs typeface="Arial" panose="020B0604020202020204"/>
                <a:sym typeface="Arial" panose="020B0604020202020204"/>
              </a:rPr>
              <a:t> Use open questions: 使用开放性问题：</a:t>
            </a:r>
            <a:endParaRPr lang="en-US" sz="2400" b="1" i="1" u="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152400" algn="l" rtl="0">
              <a:lnSpc>
                <a:spcPct val="110000"/>
              </a:lnSpc>
              <a:spcBef>
                <a:spcPts val="0"/>
              </a:spcBef>
              <a:spcAft>
                <a:spcPts val="0"/>
              </a:spcAft>
              <a:buClr>
                <a:srgbClr val="FB1313"/>
              </a:buClr>
              <a:buSzPts val="2400"/>
              <a:buFont typeface="Arial" panose="020B0604020202020204"/>
              <a:buChar char="•"/>
            </a:pPr>
            <a:r>
              <a:rPr lang="en-US" sz="2400" b="1" i="1" u="none" strike="noStrike" cap="none">
                <a:solidFill>
                  <a:srgbClr val="FB1313"/>
                </a:solidFill>
                <a:latin typeface="Arial" panose="020B0604020202020204"/>
                <a:ea typeface="Arial" panose="020B0604020202020204"/>
                <a:cs typeface="Arial" panose="020B0604020202020204"/>
                <a:sym typeface="Arial" panose="020B0604020202020204"/>
              </a:rPr>
              <a:t>How could we do this safer?我们怎样更安全地操作？</a:t>
            </a:r>
            <a:endParaRPr lang="en-US" sz="2400" b="1" i="1"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152400" algn="l" rtl="0">
              <a:lnSpc>
                <a:spcPct val="110000"/>
              </a:lnSpc>
              <a:spcBef>
                <a:spcPts val="0"/>
              </a:spcBef>
              <a:spcAft>
                <a:spcPts val="0"/>
              </a:spcAft>
              <a:buClr>
                <a:srgbClr val="FB1313"/>
              </a:buClr>
              <a:buSzPts val="2400"/>
              <a:buFont typeface="Arial" panose="020B0604020202020204"/>
              <a:buChar char="•"/>
            </a:pPr>
            <a:r>
              <a:rPr lang="en-US" sz="2400" b="1" i="1" u="none" strike="noStrike" cap="none">
                <a:solidFill>
                  <a:srgbClr val="FB1313"/>
                </a:solidFill>
                <a:latin typeface="Arial" panose="020B0604020202020204"/>
                <a:ea typeface="Arial" panose="020B0604020202020204"/>
                <a:cs typeface="Arial" panose="020B0604020202020204"/>
                <a:sym typeface="Arial" panose="020B0604020202020204"/>
              </a:rPr>
              <a:t>What are the risks in doing so?这样做有什么风险？</a:t>
            </a:r>
            <a:endParaRPr lang="en-US" sz="2400" b="1" i="1"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152400" algn="l" rtl="0">
              <a:lnSpc>
                <a:spcPct val="110000"/>
              </a:lnSpc>
              <a:spcBef>
                <a:spcPts val="0"/>
              </a:spcBef>
              <a:spcAft>
                <a:spcPts val="0"/>
              </a:spcAft>
              <a:buClr>
                <a:srgbClr val="FB1313"/>
              </a:buClr>
              <a:buSzPts val="2400"/>
              <a:buFont typeface="Arial" panose="020B0604020202020204"/>
              <a:buChar char="•"/>
            </a:pPr>
            <a:r>
              <a:rPr lang="en-US" sz="2400" b="1" i="1" u="none" strike="noStrike" cap="none">
                <a:solidFill>
                  <a:srgbClr val="FB1313"/>
                </a:solidFill>
                <a:latin typeface="Arial" panose="020B0604020202020204"/>
                <a:ea typeface="Arial" panose="020B0604020202020204"/>
                <a:cs typeface="Arial" panose="020B0604020202020204"/>
                <a:sym typeface="Arial" panose="020B0604020202020204"/>
              </a:rPr>
              <a:t>How can we avoid …. ?我们怎样避免……？</a:t>
            </a:r>
            <a:endParaRPr lang="en-US" sz="2400" b="1" i="1"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0" algn="l" rtl="0">
              <a:lnSpc>
                <a:spcPct val="110000"/>
              </a:lnSpc>
              <a:spcBef>
                <a:spcPts val="0"/>
              </a:spcBef>
              <a:spcAft>
                <a:spcPts val="0"/>
              </a:spcAft>
              <a:buClr>
                <a:schemeClr val="dk1"/>
              </a:buClr>
              <a:buSzPts val="2400"/>
              <a:buFont typeface="Times New Roman" panose="02020603050405020304"/>
              <a:buNone/>
            </a:pPr>
            <a:endParaRPr sz="24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2400" b="1" i="0" u="none" strike="noStrike" cap="none">
              <a:solidFill>
                <a:srgbClr val="FB1313"/>
              </a:solidFill>
              <a:latin typeface="Arial" panose="020B0604020202020204"/>
              <a:ea typeface="Arial" panose="020B0604020202020204"/>
              <a:cs typeface="Arial" panose="020B0604020202020204"/>
              <a:sym typeface="Arial" panose="020B0604020202020204"/>
            </a:endParaRPr>
          </a:p>
        </p:txBody>
      </p:sp>
      <p:sp>
        <p:nvSpPr>
          <p:cNvPr id="206" name="Google Shape;206;p21"/>
          <p:cNvSpPr txBox="1"/>
          <p:nvPr/>
        </p:nvSpPr>
        <p:spPr>
          <a:xfrm>
            <a:off x="866775" y="865187"/>
            <a:ext cx="2728912" cy="1117600"/>
          </a:xfrm>
          <a:prstGeom prst="rect">
            <a:avLst/>
          </a:prstGeom>
          <a:solidFill>
            <a:srgbClr val="FFCC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Listen and dialog</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8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倾听和对话</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 calcmode="lin" valueType="num">
                                      <p:cBhvr additive="base">
                                        <p:cTn id="12" dur="500"/>
                                        <p:tgtEl>
                                          <p:spTgt spid="206"/>
                                        </p:tgtEl>
                                        <p:attrNameLst>
                                          <p:attrName>ppt_w</p:attrName>
                                        </p:attrNameLst>
                                      </p:cBhvr>
                                      <p:tavLst>
                                        <p:tav tm="0" fmla="">
                                          <p:val>
                                            <p:fltVal val="0"/>
                                          </p:val>
                                        </p:tav>
                                        <p:tav tm="100000" fmla="">
                                          <p:val>
                                            <p:strVal val="#ppt_w"/>
                                          </p:val>
                                        </p:tav>
                                      </p:tavLst>
                                    </p:anim>
                                    <p:anim calcmode="lin" valueType="num">
                                      <p:cBhvr additive="base">
                                        <p:cTn id="13" dur="500"/>
                                        <p:tgtEl>
                                          <p:spTgt spid="206"/>
                                        </p:tgtEl>
                                        <p:attrNameLst>
                                          <p:attrName>ppt_h</p:attrName>
                                        </p:attrNameLst>
                                      </p:cBhvr>
                                      <p:tavLst>
                                        <p:tav tm="0" fmla="">
                                          <p:val>
                                            <p:fltVal val="0"/>
                                          </p:val>
                                        </p:tav>
                                        <p:tav tm="100000" fmla="">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5"/>
                                        </p:tgtEl>
                                        <p:attrNameLst>
                                          <p:attrName>style.visibility</p:attrName>
                                        </p:attrNameLst>
                                      </p:cBhvr>
                                      <p:to>
                                        <p:strVal val="visible"/>
                                      </p:to>
                                    </p:set>
                                    <p:anim calcmode="lin" valueType="num">
                                      <p:cBhvr additive="base">
                                        <p:cTn id="18" dur="500"/>
                                        <p:tgtEl>
                                          <p:spTgt spid="205"/>
                                        </p:tgtEl>
                                        <p:attrNameLst>
                                          <p:attrName>ppt_w</p:attrName>
                                        </p:attrNameLst>
                                      </p:cBhvr>
                                      <p:tavLst>
                                        <p:tav tm="0" fmla="">
                                          <p:val>
                                            <p:fltVal val="0"/>
                                          </p:val>
                                        </p:tav>
                                        <p:tav tm="100000" fmla="">
                                          <p:val>
                                            <p:strVal val="#ppt_w"/>
                                          </p:val>
                                        </p:tav>
                                      </p:tavLst>
                                    </p:anim>
                                    <p:anim calcmode="lin" valueType="num">
                                      <p:cBhvr additive="base">
                                        <p:cTn id="19" dur="500"/>
                                        <p:tgtEl>
                                          <p:spTgt spid="205"/>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11" name="Shape 211"/>
        <p:cNvGrpSpPr/>
        <p:nvPr/>
      </p:nvGrpSpPr>
      <p:grpSpPr>
        <a:xfrm>
          <a:off x="0" y="0"/>
          <a:ext cx="0" cy="0"/>
          <a:chOff x="0" y="0"/>
          <a:chExt cx="0" cy="0"/>
        </a:xfrm>
      </p:grpSpPr>
      <p:sp>
        <p:nvSpPr>
          <p:cNvPr id="212" name="Google Shape;212;p22"/>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3" name="Google Shape;213;p22"/>
          <p:cNvSpPr txBox="1"/>
          <p:nvPr>
            <p:ph type="body" idx="1"/>
          </p:nvPr>
        </p:nvSpPr>
        <p:spPr>
          <a:xfrm>
            <a:off x="1376362" y="1074737"/>
            <a:ext cx="2441575" cy="1211262"/>
          </a:xfrm>
          <a:prstGeom prst="rect">
            <a:avLst/>
          </a:prstGeom>
          <a:solidFill>
            <a:srgbClr val="FF6600"/>
          </a:solidFill>
          <a:ln w="9525" cap="flat" cmpd="sng">
            <a:solidFill>
              <a:srgbClr val="000000"/>
            </a:solidFill>
            <a:prstDash val="solid"/>
            <a:miter lim="800000"/>
            <a:headEnd type="none" w="sm" len="sm"/>
            <a:tailEnd type="none" w="sm" len="sm"/>
          </a:ln>
        </p:spPr>
        <p:txBody>
          <a:bodyPr spcFirstLastPara="1" wrap="square" lIns="87525" tIns="43750" rIns="87525" bIns="43750" anchor="t" anchorCtr="0">
            <a:noAutofit/>
          </a:bodyPr>
          <a:lstStyle/>
          <a:p>
            <a:pPr marL="269875" marR="0" lvl="0" indent="-269875" algn="ctr" rtl="0">
              <a:lnSpc>
                <a:spcPct val="90000"/>
              </a:lnSpc>
              <a:spcBef>
                <a:spcPts val="0"/>
              </a:spcBef>
              <a:spcAft>
                <a:spcPts val="0"/>
              </a:spcAft>
              <a:buClr>
                <a:srgbClr val="C6BE74"/>
              </a:buClr>
              <a:buSzPts val="1920"/>
              <a:buFont typeface="Noto Sans Symbols"/>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Obtain commitment</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ctr" rtl="0">
              <a:lnSpc>
                <a:spcPct val="90000"/>
              </a:lnSpc>
              <a:spcBef>
                <a:spcPts val="480"/>
              </a:spcBef>
              <a:spcAft>
                <a:spcPts val="0"/>
              </a:spcAft>
              <a:buClr>
                <a:srgbClr val="C6BE74"/>
              </a:buClr>
              <a:buSzPts val="1920"/>
              <a:buFont typeface="Noto Sans Symbols"/>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获得许诺</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14" name="Google Shape;214;p22"/>
          <p:cNvSpPr txBox="1"/>
          <p:nvPr>
            <p:ph type="title"/>
          </p:nvPr>
        </p:nvSpPr>
        <p:spPr>
          <a:xfrm>
            <a:off x="577850" y="193675"/>
            <a:ext cx="8985250" cy="881062"/>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215" name="Google Shape;215;p22"/>
          <p:cNvSpPr txBox="1"/>
          <p:nvPr/>
        </p:nvSpPr>
        <p:spPr>
          <a:xfrm>
            <a:off x="1376362" y="2508250"/>
            <a:ext cx="7708900" cy="3314700"/>
          </a:xfrm>
          <a:prstGeom prst="rect">
            <a:avLst/>
          </a:prstGeom>
          <a:gradFill>
            <a:gsLst>
              <a:gs pos="0">
                <a:srgbClr val="FF6600"/>
              </a:gs>
              <a:gs pos="100000">
                <a:srgbClr val="FFFFFF"/>
              </a:gs>
            </a:gsLst>
            <a:lin ang="5400000" scaled="0"/>
          </a:gradFill>
          <a:ln w="9525" cap="flat" cmpd="sng">
            <a:solidFill>
              <a:srgbClr val="FB1313"/>
            </a:solidFill>
            <a:prstDash val="solid"/>
            <a:miter lim="800000"/>
            <a:headEnd type="none" w="sm" len="sm"/>
            <a:tailEnd type="none" w="sm" len="sm"/>
          </a:ln>
          <a:effectLst>
            <a:outerShdw blurRad="63500" dist="107763" dir="18900000">
              <a:schemeClr val="lt2"/>
            </a:outerShdw>
          </a:effectLst>
        </p:spPr>
        <p:txBody>
          <a:bodyPr spcFirstLastPara="1" wrap="square" lIns="91425" tIns="45700" rIns="91425" bIns="45700" anchor="t" anchorCtr="0">
            <a:spAutoFit/>
          </a:bodyPr>
          <a:lstStyle/>
          <a:p>
            <a:pPr marL="0" marR="0" lvl="0" indent="-152400" algn="l" rtl="0">
              <a:lnSpc>
                <a:spcPct val="110000"/>
              </a:lnSpc>
              <a:spcBef>
                <a:spcPts val="0"/>
              </a:spcBef>
              <a:spcAft>
                <a:spcPts val="0"/>
              </a:spcAft>
              <a:buClr>
                <a:srgbClr val="FB1313"/>
              </a:buClr>
              <a:buSzPts val="2400"/>
              <a:buFont typeface="Noto Sans Symbols"/>
              <a:buChar char="✔"/>
            </a:pPr>
            <a:r>
              <a:rPr lang="en-US" sz="2400" b="0" i="1" u="none">
                <a:solidFill>
                  <a:schemeClr val="lt2"/>
                </a:solidFill>
                <a:latin typeface="Arial" panose="020B0604020202020204"/>
                <a:ea typeface="Arial" panose="020B0604020202020204"/>
                <a:cs typeface="Arial" panose="020B0604020202020204"/>
                <a:sym typeface="Arial" panose="020B0604020202020204"/>
              </a:rPr>
              <a:t>Do not adopt an attitude of confrontation</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0" i="1" u="none">
                <a:solidFill>
                  <a:schemeClr val="lt2"/>
                </a:solidFill>
                <a:latin typeface="Arial" panose="020B0604020202020204"/>
                <a:ea typeface="Arial" panose="020B0604020202020204"/>
                <a:cs typeface="Arial" panose="020B0604020202020204"/>
                <a:sym typeface="Arial" panose="020B0604020202020204"/>
              </a:rPr>
              <a:t>   不要采用对质的态度</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B1313"/>
              </a:buClr>
              <a:buSzPts val="2400"/>
              <a:buFont typeface="Noto Sans Symbols"/>
              <a:buChar char="✔"/>
            </a:pPr>
            <a:r>
              <a:rPr lang="en-US" sz="2400" b="0" i="1" u="none">
                <a:solidFill>
                  <a:schemeClr val="lt2"/>
                </a:solidFill>
                <a:latin typeface="Arial" panose="020B0604020202020204"/>
                <a:ea typeface="Arial" panose="020B0604020202020204"/>
                <a:cs typeface="Arial" panose="020B0604020202020204"/>
                <a:sym typeface="Arial" panose="020B0604020202020204"/>
              </a:rPr>
              <a:t>Avoid people gathering around</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0" i="1" u="none">
                <a:solidFill>
                  <a:schemeClr val="lt2"/>
                </a:solidFill>
                <a:latin typeface="Arial" panose="020B0604020202020204"/>
                <a:ea typeface="Arial" panose="020B0604020202020204"/>
                <a:cs typeface="Arial" panose="020B0604020202020204"/>
                <a:sym typeface="Arial" panose="020B0604020202020204"/>
              </a:rPr>
              <a:t>   避免人在周围聚集</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B1313"/>
              </a:buClr>
              <a:buSzPts val="2400"/>
              <a:buFont typeface="Noto Sans Symbols"/>
              <a:buChar char="✔"/>
            </a:pPr>
            <a:r>
              <a:rPr lang="en-US" sz="2400" b="0" i="1" u="none">
                <a:solidFill>
                  <a:schemeClr val="lt2"/>
                </a:solidFill>
                <a:latin typeface="Arial" panose="020B0604020202020204"/>
                <a:ea typeface="Arial" panose="020B0604020202020204"/>
                <a:cs typeface="Arial" panose="020B0604020202020204"/>
                <a:sym typeface="Arial" panose="020B0604020202020204"/>
              </a:rPr>
              <a:t>Don't stray from the subject</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0" i="1" u="none">
                <a:solidFill>
                  <a:schemeClr val="lt2"/>
                </a:solidFill>
                <a:latin typeface="Arial" panose="020B0604020202020204"/>
                <a:ea typeface="Arial" panose="020B0604020202020204"/>
                <a:cs typeface="Arial" panose="020B0604020202020204"/>
                <a:sym typeface="Arial" panose="020B0604020202020204"/>
              </a:rPr>
              <a:t>   不要偏离主题</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152400" algn="l" rtl="0">
              <a:lnSpc>
                <a:spcPct val="110000"/>
              </a:lnSpc>
              <a:spcBef>
                <a:spcPts val="0"/>
              </a:spcBef>
              <a:spcAft>
                <a:spcPts val="0"/>
              </a:spcAft>
              <a:buClr>
                <a:srgbClr val="FB1313"/>
              </a:buClr>
              <a:buSzPts val="2400"/>
              <a:buFont typeface="Noto Sans Symbols"/>
              <a:buChar char="✔"/>
            </a:pPr>
            <a:r>
              <a:rPr lang="en-US" sz="2400" b="0" i="1" u="none">
                <a:solidFill>
                  <a:schemeClr val="lt2"/>
                </a:solidFill>
                <a:latin typeface="Arial" panose="020B0604020202020204"/>
                <a:ea typeface="Arial" panose="020B0604020202020204"/>
                <a:cs typeface="Arial" panose="020B0604020202020204"/>
                <a:sym typeface="Arial" panose="020B0604020202020204"/>
              </a:rPr>
              <a:t>Don't let the person change the subject</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10000"/>
              </a:lnSpc>
              <a:spcBef>
                <a:spcPts val="0"/>
              </a:spcBef>
              <a:spcAft>
                <a:spcPts val="0"/>
              </a:spcAft>
              <a:buClr>
                <a:schemeClr val="lt2"/>
              </a:buClr>
              <a:buSzPts val="2400"/>
              <a:buFont typeface="Arial" panose="020B0604020202020204"/>
              <a:buNone/>
            </a:pPr>
            <a:r>
              <a:rPr lang="en-US" sz="2400" b="0" i="1" u="none">
                <a:solidFill>
                  <a:schemeClr val="lt2"/>
                </a:solidFill>
                <a:latin typeface="Arial" panose="020B0604020202020204"/>
                <a:ea typeface="Arial" panose="020B0604020202020204"/>
                <a:cs typeface="Arial" panose="020B0604020202020204"/>
                <a:sym typeface="Arial" panose="020B0604020202020204"/>
              </a:rPr>
              <a:t>   不要让人们改变主题</a:t>
            </a:r>
            <a:endParaRPr lang="en-US" sz="2400" b="0" i="1"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500"/>
                                        <p:tgtEl>
                                          <p:spTgt spid="2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0" end="0"/>
                                            </p:txEl>
                                          </p:spTgt>
                                        </p:tgtEl>
                                        <p:attrNameLst>
                                          <p:attrName>style.visibility</p:attrName>
                                        </p:attrNameLst>
                                      </p:cBhvr>
                                      <p:to>
                                        <p:strVal val="visible"/>
                                      </p:to>
                                    </p:set>
                                    <p:animEffect transition="in" filter="fade">
                                      <p:cBhvr>
                                        <p:cTn id="22" dur="500"/>
                                        <p:tgtEl>
                                          <p:spTgt spid="2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xEl>
                                              <p:pRg st="1" end="1"/>
                                            </p:txEl>
                                          </p:spTgt>
                                        </p:tgtEl>
                                        <p:attrNameLst>
                                          <p:attrName>style.visibility</p:attrName>
                                        </p:attrNameLst>
                                      </p:cBhvr>
                                      <p:to>
                                        <p:strVal val="visible"/>
                                      </p:to>
                                    </p:set>
                                    <p:animEffect transition="in" filter="fade">
                                      <p:cBhvr>
                                        <p:cTn id="27" dur="500"/>
                                        <p:tgtEl>
                                          <p:spTgt spid="21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20" name="Shape 220"/>
        <p:cNvGrpSpPr/>
        <p:nvPr/>
      </p:nvGrpSpPr>
      <p:grpSpPr>
        <a:xfrm>
          <a:off x="0" y="0"/>
          <a:ext cx="0" cy="0"/>
          <a:chOff x="0" y="0"/>
          <a:chExt cx="0" cy="0"/>
        </a:xfrm>
      </p:grpSpPr>
      <p:sp>
        <p:nvSpPr>
          <p:cNvPr id="221" name="Google Shape;221;p23"/>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2" name="Google Shape;222;p23"/>
          <p:cNvSpPr txBox="1"/>
          <p:nvPr>
            <p:ph type="body" idx="1"/>
          </p:nvPr>
        </p:nvSpPr>
        <p:spPr>
          <a:xfrm>
            <a:off x="906462" y="1074737"/>
            <a:ext cx="2628900" cy="1262062"/>
          </a:xfrm>
          <a:prstGeom prst="rect">
            <a:avLst/>
          </a:prstGeom>
          <a:solidFill>
            <a:srgbClr val="FF6600"/>
          </a:solidFill>
          <a:ln w="9525" cap="flat" cmpd="sng">
            <a:solidFill>
              <a:srgbClr val="000000"/>
            </a:solidFill>
            <a:prstDash val="solid"/>
            <a:miter lim="800000"/>
            <a:headEnd type="none" w="sm" len="sm"/>
            <a:tailEnd type="none" w="sm" len="sm"/>
          </a:ln>
        </p:spPr>
        <p:txBody>
          <a:bodyPr spcFirstLastPara="1" wrap="square" lIns="87525" tIns="43750" rIns="87525" bIns="43750" anchor="t" anchorCtr="0">
            <a:noAutofit/>
          </a:bodyPr>
          <a:lstStyle/>
          <a:p>
            <a:pPr marL="269875" marR="0" lvl="0" indent="-269875" algn="ctr" rtl="0">
              <a:lnSpc>
                <a:spcPct val="90000"/>
              </a:lnSpc>
              <a:spcBef>
                <a:spcPts val="0"/>
              </a:spcBef>
              <a:spcAft>
                <a:spcPts val="0"/>
              </a:spcAft>
              <a:buClr>
                <a:srgbClr val="C6BE74"/>
              </a:buClr>
              <a:buSzPts val="1920"/>
              <a:buFont typeface="Noto Sans Symbols"/>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Obtain</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ctr" rtl="0">
              <a:lnSpc>
                <a:spcPct val="90000"/>
              </a:lnSpc>
              <a:spcBef>
                <a:spcPts val="480"/>
              </a:spcBef>
              <a:spcAft>
                <a:spcPts val="0"/>
              </a:spcAft>
              <a:buClr>
                <a:srgbClr val="C6BE74"/>
              </a:buClr>
              <a:buSzPts val="1920"/>
              <a:buFont typeface="Noto Sans Symbols"/>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Commitment</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ctr" rtl="0">
              <a:lnSpc>
                <a:spcPct val="90000"/>
              </a:lnSpc>
              <a:spcBef>
                <a:spcPts val="480"/>
              </a:spcBef>
              <a:spcAft>
                <a:spcPts val="0"/>
              </a:spcAft>
              <a:buClr>
                <a:srgbClr val="C6BE74"/>
              </a:buClr>
              <a:buSzPts val="1920"/>
              <a:buFont typeface="Noto Sans Symbols"/>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获得许诺</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23" name="Google Shape;223;p23"/>
          <p:cNvSpPr txBox="1"/>
          <p:nvPr>
            <p:ph type="title"/>
          </p:nvPr>
        </p:nvSpPr>
        <p:spPr>
          <a:xfrm>
            <a:off x="577850" y="193675"/>
            <a:ext cx="9163050" cy="881062"/>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224" name="Google Shape;224;p23"/>
          <p:cNvSpPr txBox="1"/>
          <p:nvPr/>
        </p:nvSpPr>
        <p:spPr>
          <a:xfrm>
            <a:off x="931862" y="2813050"/>
            <a:ext cx="8123237" cy="3314700"/>
          </a:xfrm>
          <a:prstGeom prst="rect">
            <a:avLst/>
          </a:prstGeom>
          <a:gradFill>
            <a:gsLst>
              <a:gs pos="0">
                <a:srgbClr val="FF6600"/>
              </a:gs>
              <a:gs pos="100000">
                <a:srgbClr val="FFFFFF"/>
              </a:gs>
            </a:gsLst>
            <a:lin ang="5400000" scaled="0"/>
          </a:gradFill>
          <a:ln w="9525" cap="flat" cmpd="sng">
            <a:solidFill>
              <a:srgbClr val="FB1313"/>
            </a:solidFill>
            <a:prstDash val="solid"/>
            <a:miter lim="800000"/>
            <a:headEnd type="none" w="sm" len="sm"/>
            <a:tailEnd type="none" w="sm" len="sm"/>
          </a:ln>
          <a:effectLst>
            <a:outerShdw blurRad="63500" dist="107763" dir="18900000">
              <a:schemeClr val="lt2"/>
            </a:outerShdw>
          </a:effectLst>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lt2"/>
              </a:buClr>
              <a:buSzPts val="2400"/>
              <a:buFont typeface="Arial" panose="020B0604020202020204"/>
              <a:buNone/>
            </a:pPr>
            <a:r>
              <a:rPr lang="en-US" sz="2400" b="0" i="0" u="none">
                <a:solidFill>
                  <a:schemeClr val="lt2"/>
                </a:solidFill>
                <a:latin typeface="Arial" panose="020B0604020202020204"/>
                <a:ea typeface="Arial" panose="020B0604020202020204"/>
                <a:cs typeface="Arial" panose="020B0604020202020204"/>
                <a:sym typeface="Arial" panose="020B0604020202020204"/>
              </a:rPr>
              <a:t>Get the observee to support  the modifications to be made!</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2400"/>
              <a:buFont typeface="Arial" panose="020B0604020202020204"/>
              <a:buNone/>
            </a:pPr>
            <a:r>
              <a:rPr lang="en-US" sz="2400" b="0" i="0" u="none">
                <a:solidFill>
                  <a:schemeClr val="lt2"/>
                </a:solidFill>
                <a:latin typeface="Arial" panose="020B0604020202020204"/>
                <a:ea typeface="Arial" panose="020B0604020202020204"/>
                <a:cs typeface="Arial" panose="020B0604020202020204"/>
                <a:sym typeface="Arial" panose="020B0604020202020204"/>
              </a:rPr>
              <a:t>  Or even better: </a:t>
            </a:r>
            <a:r>
              <a:rPr lang="en-US" sz="2400" b="1" i="0" u="none">
                <a:solidFill>
                  <a:schemeClr val="lt2"/>
                </a:solidFill>
                <a:latin typeface="Arial" panose="020B0604020202020204"/>
                <a:ea typeface="Arial" panose="020B0604020202020204"/>
                <a:cs typeface="Arial" panose="020B0604020202020204"/>
                <a:sym typeface="Arial" panose="020B0604020202020204"/>
              </a:rPr>
              <a:t>get him to suggest them!</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使接受观察者支持提出的改进意见，让他提出意见更好</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2400"/>
              <a:buFont typeface="Arial" panose="020B0604020202020204"/>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You must work together like members of </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2400"/>
              <a:buFont typeface="Arial" panose="020B0604020202020204"/>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the same team with the common objective </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2400"/>
              <a:buFont typeface="Arial" panose="020B0604020202020204"/>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of improving safety</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2400"/>
              <a:buFont typeface="Arial" panose="020B0604020202020204"/>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你必须像和接受观察者同一个团队的人一样和他一起工作，进而实现改进安全的目标。</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25" name="Google Shape;225;p23"/>
          <p:cNvSpPr txBox="1"/>
          <p:nvPr/>
        </p:nvSpPr>
        <p:spPr>
          <a:xfrm>
            <a:off x="3189287" y="892175"/>
            <a:ext cx="6958012" cy="1768475"/>
          </a:xfrm>
          <a:prstGeom prst="rect">
            <a:avLst/>
          </a:prstGeom>
          <a:noFill/>
          <a:ln>
            <a:noFill/>
          </a:ln>
        </p:spPr>
        <p:txBody>
          <a:bodyPr spcFirstLastPara="1" wrap="square" lIns="91425" tIns="45700" rIns="91425" bIns="45700" anchor="t" anchorCtr="0">
            <a:spAutoFit/>
          </a:bodyPr>
          <a:lstStyle/>
          <a:p>
            <a:pPr marL="457200" marR="0" lvl="1" indent="-127000" algn="l" rtl="0">
              <a:lnSpc>
                <a:spcPct val="100000"/>
              </a:lnSpc>
              <a:spcBef>
                <a:spcPts val="0"/>
              </a:spcBef>
              <a:spcAft>
                <a:spcPts val="0"/>
              </a:spcAft>
              <a:buClr>
                <a:srgbClr val="C6BE74"/>
              </a:buClr>
              <a:buSzPts val="2000"/>
              <a:buFont typeface="Noto Sans Symbols"/>
              <a:buChar char="▪"/>
            </a:pPr>
            <a:r>
              <a:rPr lang="en-US" sz="2000" b="0" i="0" u="none" strike="noStrike" cap="none">
                <a:solidFill>
                  <a:schemeClr val="lt2"/>
                </a:solidFill>
                <a:latin typeface="Arial" panose="020B0604020202020204"/>
                <a:ea typeface="Arial" panose="020B0604020202020204"/>
                <a:cs typeface="Arial" panose="020B0604020202020204"/>
                <a:sym typeface="Arial" panose="020B0604020202020204"/>
              </a:rPr>
              <a:t> </a:t>
            </a:r>
            <a:r>
              <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rPr>
              <a:t>Summarize the 3-4 main ideas for 	improving safety</a:t>
            </a:r>
            <a:endParaRPr sz="2000" b="0" i="1"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0" algn="l" rtl="0">
              <a:lnSpc>
                <a:spcPct val="100000"/>
              </a:lnSpc>
              <a:spcBef>
                <a:spcPts val="1000"/>
              </a:spcBef>
              <a:spcAft>
                <a:spcPts val="0"/>
              </a:spcAft>
              <a:buClr>
                <a:srgbClr val="FB1313"/>
              </a:buClr>
              <a:buSzPts val="2000"/>
              <a:buFont typeface="Arial" panose="020B0604020202020204"/>
              <a:buNone/>
            </a:pPr>
            <a:r>
              <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rPr>
              <a:t>   总结3到4点对于改进安全的主要意见</a:t>
            </a:r>
            <a:endPar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127000" algn="l" rtl="0">
              <a:lnSpc>
                <a:spcPct val="100000"/>
              </a:lnSpc>
              <a:spcBef>
                <a:spcPts val="1000"/>
              </a:spcBef>
              <a:spcAft>
                <a:spcPts val="0"/>
              </a:spcAft>
              <a:buClr>
                <a:srgbClr val="C6BE74"/>
              </a:buClr>
              <a:buSzPts val="2000"/>
              <a:buFont typeface="Noto Sans Symbols"/>
              <a:buChar char="▪"/>
            </a:pPr>
            <a:r>
              <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rPr>
              <a:t> Implement some immediately 立即执行一些改进意见</a:t>
            </a:r>
            <a:endPar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457200" marR="0" lvl="1" indent="-127000" algn="l" rtl="0">
              <a:lnSpc>
                <a:spcPct val="100000"/>
              </a:lnSpc>
              <a:spcBef>
                <a:spcPts val="1000"/>
              </a:spcBef>
              <a:spcAft>
                <a:spcPts val="0"/>
              </a:spcAft>
              <a:buClr>
                <a:srgbClr val="C6BE74"/>
              </a:buClr>
              <a:buSzPts val="2000"/>
              <a:buFont typeface="Noto Sans Symbols"/>
              <a:buChar char="▪"/>
            </a:pPr>
            <a:r>
              <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rPr>
              <a:t> Close the visit  结束观察</a:t>
            </a:r>
            <a:endParaRPr lang="en-US" sz="2000" b="0" i="1" u="none" strike="noStrike" cap="none">
              <a:solidFill>
                <a:srgbClr val="FB1313"/>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0" end="0"/>
                                            </p:txEl>
                                          </p:spTgt>
                                        </p:tgtEl>
                                        <p:attrNameLst>
                                          <p:attrName>style.visibility</p:attrName>
                                        </p:attrNameLst>
                                      </p:cBhvr>
                                      <p:to>
                                        <p:strVal val="visible"/>
                                      </p:to>
                                    </p:set>
                                    <p:animEffect transition="in" filter="fade">
                                      <p:cBhvr>
                                        <p:cTn id="17" dur="500"/>
                                        <p:tgtEl>
                                          <p:spTgt spid="2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1" end="1"/>
                                            </p:txEl>
                                          </p:spTgt>
                                        </p:tgtEl>
                                        <p:attrNameLst>
                                          <p:attrName>style.visibility</p:attrName>
                                        </p:attrNameLst>
                                      </p:cBhvr>
                                      <p:to>
                                        <p:strVal val="visible"/>
                                      </p:to>
                                    </p:set>
                                    <p:animEffect transition="in" filter="fade">
                                      <p:cBhvr>
                                        <p:cTn id="22" dur="500"/>
                                        <p:tgtEl>
                                          <p:spTgt spid="2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xEl>
                                              <p:pRg st="2" end="2"/>
                                            </p:txEl>
                                          </p:spTgt>
                                        </p:tgtEl>
                                        <p:attrNameLst>
                                          <p:attrName>style.visibility</p:attrName>
                                        </p:attrNameLst>
                                      </p:cBhvr>
                                      <p:to>
                                        <p:strVal val="visible"/>
                                      </p:to>
                                    </p:set>
                                    <p:animEffect transition="in" filter="fade">
                                      <p:cBhvr>
                                        <p:cTn id="27" dur="500"/>
                                        <p:tgtEl>
                                          <p:spTgt spid="2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gtEl>
                                        <p:attrNameLst>
                                          <p:attrName>style.visibility</p:attrName>
                                        </p:attrNameLst>
                                      </p:cBhvr>
                                      <p:to>
                                        <p:strVal val="visible"/>
                                      </p:to>
                                    </p:set>
                                    <p:animEffect transition="in" filter="fade">
                                      <p:cBhvr>
                                        <p:cTn id="32" dur="2000"/>
                                        <p:tgtEl>
                                          <p:spTgt spid="2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fade">
                                      <p:cBhvr>
                                        <p:cTn id="37"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30" name="Shape 230"/>
        <p:cNvGrpSpPr/>
        <p:nvPr/>
      </p:nvGrpSpPr>
      <p:grpSpPr>
        <a:xfrm>
          <a:off x="0" y="0"/>
          <a:ext cx="0" cy="0"/>
          <a:chOff x="0" y="0"/>
          <a:chExt cx="0" cy="0"/>
        </a:xfrm>
      </p:grpSpPr>
      <p:sp>
        <p:nvSpPr>
          <p:cNvPr id="231" name="Google Shape;231;p24"/>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32" name="Google Shape;232;p24"/>
          <p:cNvSpPr txBox="1"/>
          <p:nvPr>
            <p:ph type="title"/>
          </p:nvPr>
        </p:nvSpPr>
        <p:spPr>
          <a:xfrm>
            <a:off x="577850" y="193675"/>
            <a:ext cx="9201150" cy="922337"/>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233" name="Google Shape;233;p24"/>
          <p:cNvSpPr txBox="1"/>
          <p:nvPr>
            <p:ph type="body" idx="1"/>
          </p:nvPr>
        </p:nvSpPr>
        <p:spPr>
          <a:xfrm>
            <a:off x="641350" y="2060575"/>
            <a:ext cx="9137650" cy="3614737"/>
          </a:xfrm>
          <a:prstGeom prst="rect">
            <a:avLst/>
          </a:prstGeom>
          <a:gradFill>
            <a:gsLst>
              <a:gs pos="0">
                <a:schemeClr val="dk2"/>
              </a:gs>
              <a:gs pos="100000">
                <a:schemeClr val="dk1"/>
              </a:gs>
            </a:gsLst>
            <a:lin ang="5400000" scaled="0"/>
          </a:gradFill>
          <a:ln>
            <a:noFill/>
          </a:ln>
          <a:effectLst>
            <a:outerShdw blurRad="63500" dist="28398" dir="20006097">
              <a:schemeClr val="lt2"/>
            </a:outerShdw>
          </a:effectLst>
        </p:spPr>
        <p:txBody>
          <a:bodyPr spcFirstLastPara="1" wrap="square" lIns="91425" tIns="45700" rIns="91425" bIns="45700" anchor="t" anchorCtr="0">
            <a:noAutofit/>
          </a:bodyPr>
          <a:lstStyle/>
          <a:p>
            <a:pPr marL="725170" marR="0" lvl="1" indent="-273050" algn="ctr" rtl="0">
              <a:lnSpc>
                <a:spcPct val="100000"/>
              </a:lnSpc>
              <a:spcBef>
                <a:spcPts val="0"/>
              </a:spcBef>
              <a:spcAft>
                <a:spcPts val="0"/>
              </a:spcAft>
              <a:buClr>
                <a:srgbClr val="C6BE74"/>
              </a:buClr>
              <a:buSzPts val="2800"/>
              <a:buFont typeface="Arimo"/>
              <a:buNone/>
            </a:pPr>
            <a:r>
              <a:rPr lang="en-US" sz="2800" b="1" i="1" u="none" strike="noStrike" cap="none">
                <a:solidFill>
                  <a:schemeClr val="lt2"/>
                </a:solidFill>
                <a:latin typeface="Arial" panose="020B0604020202020204"/>
                <a:ea typeface="Arial" panose="020B0604020202020204"/>
                <a:cs typeface="Arial" panose="020B0604020202020204"/>
                <a:sym typeface="Arial" panose="020B0604020202020204"/>
              </a:rPr>
              <a:t>Don’t forget ! 不要忘记！</a:t>
            </a:r>
            <a:endParaRPr sz="2800" b="1" i="1"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560"/>
              </a:spcBef>
              <a:spcAft>
                <a:spcPts val="0"/>
              </a:spcAft>
              <a:buClr>
                <a:srgbClr val="FB1313"/>
              </a:buClr>
              <a:buSzPts val="2800"/>
              <a:buFont typeface="Noto Sans Symbols"/>
              <a:buChar char="✔"/>
            </a:pPr>
            <a:r>
              <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rPr>
              <a:t> Thank the employee for his time</a:t>
            </a:r>
            <a:endParaRPr sz="2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560"/>
              </a:spcBef>
              <a:spcAft>
                <a:spcPts val="0"/>
              </a:spcAft>
              <a:buClr>
                <a:srgbClr val="C6BE74"/>
              </a:buClr>
              <a:buSzPts val="2800"/>
              <a:buFont typeface="Arimo"/>
              <a:buNone/>
            </a:pPr>
            <a:r>
              <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rPr>
              <a:t>    感谢员工</a:t>
            </a:r>
            <a:endPar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560"/>
              </a:spcBef>
              <a:spcAft>
                <a:spcPts val="0"/>
              </a:spcAft>
              <a:buClr>
                <a:srgbClr val="FB1313"/>
              </a:buClr>
              <a:buSzPts val="2800"/>
              <a:buFont typeface="Noto Sans Symbols"/>
              <a:buChar char="✔"/>
            </a:pPr>
            <a:r>
              <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rPr>
              <a:t> Thank the employee for the discussion of ideas</a:t>
            </a:r>
            <a:endParaRPr sz="2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560"/>
              </a:spcBef>
              <a:spcAft>
                <a:spcPts val="0"/>
              </a:spcAft>
              <a:buClr>
                <a:srgbClr val="C6BE74"/>
              </a:buClr>
              <a:buSzPts val="2800"/>
              <a:buFont typeface="Arimo"/>
              <a:buNone/>
            </a:pPr>
            <a:r>
              <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rPr>
              <a:t>    感谢员工对意见的讨论</a:t>
            </a:r>
            <a:endPar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560"/>
              </a:spcBef>
              <a:spcAft>
                <a:spcPts val="0"/>
              </a:spcAft>
              <a:buClr>
                <a:srgbClr val="FB1313"/>
              </a:buClr>
              <a:buSzPts val="2800"/>
              <a:buFont typeface="Noto Sans Symbols"/>
              <a:buChar char="✔"/>
            </a:pPr>
            <a:r>
              <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rPr>
              <a:t> Ensure him that actions taken will be followed through 确保他能够执行行动措施</a:t>
            </a:r>
            <a:endParaRPr lang="en-US" sz="2800" b="1" i="0" u="none" strike="noStrike" cap="none">
              <a:solidFill>
                <a:srgbClr val="FB1313"/>
              </a:solidFill>
              <a:latin typeface="Arial" panose="020B0604020202020204"/>
              <a:ea typeface="Arial" panose="020B0604020202020204"/>
              <a:cs typeface="Arial" panose="020B0604020202020204"/>
              <a:sym typeface="Arial" panose="020B0604020202020204"/>
            </a:endParaRPr>
          </a:p>
          <a:p>
            <a:pPr marL="269875" marR="0" lvl="0" indent="-127635" algn="l" rtl="0">
              <a:lnSpc>
                <a:spcPct val="100000"/>
              </a:lnSpc>
              <a:spcBef>
                <a:spcPts val="560"/>
              </a:spcBef>
              <a:spcAft>
                <a:spcPts val="0"/>
              </a:spcAft>
              <a:buClr>
                <a:srgbClr val="C6BE74"/>
              </a:buClr>
              <a:buSzPts val="2240"/>
              <a:buFont typeface="Noto Sans Symbols"/>
              <a:buNone/>
            </a:pPr>
            <a:endParaRPr sz="2800" b="1" i="0" u="none" strike="noStrike" cap="none">
              <a:solidFill>
                <a:srgbClr val="FB1313"/>
              </a:solidFill>
              <a:latin typeface="Arial" panose="020B0604020202020204"/>
              <a:ea typeface="Arial" panose="020B0604020202020204"/>
              <a:cs typeface="Arial" panose="020B0604020202020204"/>
              <a:sym typeface="Arial" panose="020B0604020202020204"/>
            </a:endParaRPr>
          </a:p>
        </p:txBody>
      </p:sp>
      <p:sp>
        <p:nvSpPr>
          <p:cNvPr id="234" name="Google Shape;234;p24"/>
          <p:cNvSpPr txBox="1"/>
          <p:nvPr/>
        </p:nvSpPr>
        <p:spPr>
          <a:xfrm>
            <a:off x="260350" y="903287"/>
            <a:ext cx="3522662" cy="1031875"/>
          </a:xfrm>
          <a:prstGeom prst="rect">
            <a:avLst/>
          </a:prstGeom>
          <a:noFill/>
          <a:ln>
            <a:noFill/>
          </a:ln>
          <a:effectLst>
            <a:outerShdw blurRad="63500" dist="17960" dir="2700000">
              <a:schemeClr val="lt2"/>
            </a:outerShdw>
          </a:effectLst>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lt2"/>
              </a:buClr>
              <a:buSzPts val="2800"/>
              <a:buFont typeface="Arial" panose="020B0604020202020204"/>
              <a:buNone/>
            </a:pPr>
            <a:r>
              <a:rPr lang="en-US" sz="2800" b="1" i="0" u="none" strike="noStrike" cap="none">
                <a:solidFill>
                  <a:schemeClr val="lt2"/>
                </a:solidFill>
                <a:latin typeface="Arial" panose="020B0604020202020204"/>
                <a:ea typeface="Arial" panose="020B0604020202020204"/>
                <a:cs typeface="Arial" panose="020B0604020202020204"/>
                <a:sym typeface="Arial" panose="020B0604020202020204"/>
              </a:rPr>
              <a:t>Closing BSV</a:t>
            </a:r>
            <a:endParaRPr lang="en-US" sz="2800" b="1"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457200" marR="0" lvl="1" indent="0" algn="l" rtl="0">
              <a:lnSpc>
                <a:spcPct val="100000"/>
              </a:lnSpc>
              <a:spcBef>
                <a:spcPts val="560"/>
              </a:spcBef>
              <a:spcAft>
                <a:spcPts val="0"/>
              </a:spcAft>
              <a:buClr>
                <a:schemeClr val="lt2"/>
              </a:buClr>
              <a:buSzPts val="2800"/>
              <a:buFont typeface="Arial" panose="020B0604020202020204"/>
              <a:buNone/>
            </a:pPr>
            <a:r>
              <a:rPr lang="en-US" sz="2800" b="1" i="0" u="none" strike="noStrike" cap="none">
                <a:solidFill>
                  <a:schemeClr val="lt2"/>
                </a:solidFill>
                <a:latin typeface="Arial" panose="020B0604020202020204"/>
                <a:ea typeface="Arial" panose="020B0604020202020204"/>
                <a:cs typeface="Arial" panose="020B0604020202020204"/>
                <a:sym typeface="Arial" panose="020B0604020202020204"/>
              </a:rPr>
              <a:t>关闭行为安全观察</a:t>
            </a:r>
            <a:endParaRPr lang="en-US" sz="2800" b="1" i="0" u="none" strike="noStrike" cap="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ppt_x</p:attrName>
                                        </p:attrNameLst>
                                      </p:cBhvr>
                                      <p:tavLst>
                                        <p:tav tm="0" fmla="">
                                          <p:val>
                                            <p:strVal val="#ppt_x-1"/>
                                          </p:val>
                                        </p:tav>
                                        <p:tav tm="100000" fmla="">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0" end="0"/>
                                            </p:txEl>
                                          </p:spTgt>
                                        </p:tgtEl>
                                        <p:attrNameLst>
                                          <p:attrName>style.visibility</p:attrName>
                                        </p:attrNameLst>
                                      </p:cBhvr>
                                      <p:to>
                                        <p:strVal val="visible"/>
                                      </p:to>
                                    </p:set>
                                    <p:animEffect transition="in" filter="fade">
                                      <p:cBhvr>
                                        <p:cTn id="12" dur="500"/>
                                        <p:tgtEl>
                                          <p:spTgt spid="2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1" end="1"/>
                                            </p:txEl>
                                          </p:spTgt>
                                        </p:tgtEl>
                                        <p:attrNameLst>
                                          <p:attrName>style.visibility</p:attrName>
                                        </p:attrNameLst>
                                      </p:cBhvr>
                                      <p:to>
                                        <p:strVal val="visible"/>
                                      </p:to>
                                    </p:set>
                                    <p:animEffect transition="in" filter="fade">
                                      <p:cBhvr>
                                        <p:cTn id="17" dur="500"/>
                                        <p:tgtEl>
                                          <p:spTgt spid="2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2" end="2"/>
                                            </p:txEl>
                                          </p:spTgt>
                                        </p:tgtEl>
                                        <p:attrNameLst>
                                          <p:attrName>style.visibility</p:attrName>
                                        </p:attrNameLst>
                                      </p:cBhvr>
                                      <p:to>
                                        <p:strVal val="visible"/>
                                      </p:to>
                                    </p:set>
                                    <p:animEffect transition="in" filter="fade">
                                      <p:cBhvr>
                                        <p:cTn id="22" dur="500"/>
                                        <p:tgtEl>
                                          <p:spTgt spid="2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xEl>
                                              <p:pRg st="3" end="3"/>
                                            </p:txEl>
                                          </p:spTgt>
                                        </p:tgtEl>
                                        <p:attrNameLst>
                                          <p:attrName>style.visibility</p:attrName>
                                        </p:attrNameLst>
                                      </p:cBhvr>
                                      <p:to>
                                        <p:strVal val="visible"/>
                                      </p:to>
                                    </p:set>
                                    <p:animEffect transition="in" filter="fade">
                                      <p:cBhvr>
                                        <p:cTn id="27" dur="500"/>
                                        <p:tgtEl>
                                          <p:spTgt spid="2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3">
                                            <p:txEl>
                                              <p:pRg st="4" end="4"/>
                                            </p:txEl>
                                          </p:spTgt>
                                        </p:tgtEl>
                                        <p:attrNameLst>
                                          <p:attrName>style.visibility</p:attrName>
                                        </p:attrNameLst>
                                      </p:cBhvr>
                                      <p:to>
                                        <p:strVal val="visible"/>
                                      </p:to>
                                    </p:set>
                                    <p:animEffect transition="in" filter="fade">
                                      <p:cBhvr>
                                        <p:cTn id="32" dur="500"/>
                                        <p:tgtEl>
                                          <p:spTgt spid="23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3">
                                            <p:txEl>
                                              <p:pRg st="5" end="5"/>
                                            </p:txEl>
                                          </p:spTgt>
                                        </p:tgtEl>
                                        <p:attrNameLst>
                                          <p:attrName>style.visibility</p:attrName>
                                        </p:attrNameLst>
                                      </p:cBhvr>
                                      <p:to>
                                        <p:strVal val="visible"/>
                                      </p:to>
                                    </p:set>
                                    <p:animEffect transition="in" filter="fade">
                                      <p:cBhvr>
                                        <p:cTn id="37" dur="500"/>
                                        <p:tgtEl>
                                          <p:spTgt spid="23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3">
                                            <p:txEl>
                                              <p:pRg st="6" end="6"/>
                                            </p:txEl>
                                          </p:spTgt>
                                        </p:tgtEl>
                                        <p:attrNameLst>
                                          <p:attrName>style.visibility</p:attrName>
                                        </p:attrNameLst>
                                      </p:cBhvr>
                                      <p:to>
                                        <p:strVal val="visible"/>
                                      </p:to>
                                    </p:set>
                                    <p:animEffect transition="in" filter="fade">
                                      <p:cBhvr>
                                        <p:cTn id="42" dur="500"/>
                                        <p:tgtEl>
                                          <p:spTgt spid="23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4874" y="1571625"/>
            <a:ext cx="6030278" cy="189928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714750" y="4171950"/>
            <a:ext cx="5577800" cy="1218565"/>
          </a:xfrm>
          <a:prstGeom prst="rect">
            <a:avLst/>
          </a:prstGeom>
          <a:noFill/>
        </p:spPr>
        <p:txBody>
          <a:bodyPr wrap="square" rtlCol="0" anchor="t">
            <a:spAutoFit/>
          </a:bodyPr>
          <a:lstStyle/>
          <a:p>
            <a:pPr>
              <a:lnSpc>
                <a:spcPct val="150000"/>
              </a:lnSpc>
            </a:pPr>
            <a:r>
              <a:rPr lang="en-US" altLang="zh-CN" sz="1140" b="1" dirty="0">
                <a:solidFill>
                  <a:srgbClr val="002060"/>
                </a:solidFill>
                <a:latin typeface="+mn-ea"/>
                <a:cs typeface="楷体" panose="02010609060101010101" charset="-122"/>
                <a:sym typeface="+mn-ea"/>
              </a:rPr>
              <a:t>   </a:t>
            </a:r>
            <a:r>
              <a:rPr lang="zh-CN" altLang="en-US" sz="1625" b="1" dirty="0">
                <a:solidFill>
                  <a:srgbClr val="002060"/>
                </a:solidFill>
                <a:latin typeface="+mn-ea"/>
                <a:cs typeface="宋体" panose="02010600030101010101" pitchFamily="2" charset="-122"/>
                <a:sym typeface="+mn-ea"/>
              </a:rPr>
              <a:t>博富特认为：一个好的培训课程起始于一个好的设计</a:t>
            </a:r>
            <a:r>
              <a:rPr lang="en-US" altLang="zh-CN" sz="1625" b="1" dirty="0">
                <a:solidFill>
                  <a:srgbClr val="002060"/>
                </a:solidFill>
                <a:latin typeface="+mn-ea"/>
                <a:cs typeface="宋体" panose="02010600030101010101" pitchFamily="2" charset="-122"/>
                <a:sym typeface="+mn-ea"/>
              </a:rPr>
              <a:t>,</a:t>
            </a:r>
            <a:r>
              <a:rPr lang="zh-CN" altLang="en-US" sz="1625" b="1" dirty="0">
                <a:solidFill>
                  <a:srgbClr val="002060"/>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625" b="1" dirty="0">
              <a:solidFill>
                <a:srgbClr val="002060"/>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89585" y="3862388"/>
            <a:ext cx="3057962" cy="2038160"/>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608902" y="1571625"/>
            <a:ext cx="3043515" cy="2028666"/>
          </a:xfrm>
          <a:prstGeom prst="rect">
            <a:avLst/>
          </a:prstGeom>
        </p:spPr>
      </p:pic>
      <p:sp>
        <p:nvSpPr>
          <p:cNvPr id="6" name="标题 3"/>
          <p:cNvSpPr txBox="1"/>
          <p:nvPr/>
        </p:nvSpPr>
        <p:spPr>
          <a:xfrm>
            <a:off x="96996" y="796171"/>
            <a:ext cx="5537557" cy="48498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27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275"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39" name="Shape 239"/>
        <p:cNvGrpSpPr/>
        <p:nvPr/>
      </p:nvGrpSpPr>
      <p:grpSpPr>
        <a:xfrm>
          <a:off x="0" y="0"/>
          <a:ext cx="0" cy="0"/>
          <a:chOff x="0" y="0"/>
          <a:chExt cx="0" cy="0"/>
        </a:xfrm>
      </p:grpSpPr>
      <p:sp>
        <p:nvSpPr>
          <p:cNvPr id="240" name="Google Shape;240;p25"/>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1" name="Google Shape;241;p25"/>
          <p:cNvSpPr txBox="1"/>
          <p:nvPr>
            <p:ph type="title"/>
          </p:nvPr>
        </p:nvSpPr>
        <p:spPr>
          <a:xfrm>
            <a:off x="576262" y="193675"/>
            <a:ext cx="9126537" cy="920750"/>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242" name="Google Shape;242;p25"/>
          <p:cNvSpPr txBox="1"/>
          <p:nvPr/>
        </p:nvSpPr>
        <p:spPr>
          <a:xfrm>
            <a:off x="4037012" y="2300287"/>
            <a:ext cx="1155700" cy="838200"/>
          </a:xfrm>
          <a:prstGeom prst="rect">
            <a:avLst/>
          </a:prstGeom>
          <a:solidFill>
            <a:srgbClr val="00FF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1</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3" name="Google Shape;243;p25"/>
          <p:cNvSpPr txBox="1"/>
          <p:nvPr/>
        </p:nvSpPr>
        <p:spPr>
          <a:xfrm>
            <a:off x="5118100" y="2438400"/>
            <a:ext cx="1155700" cy="838200"/>
          </a:xfrm>
          <a:prstGeom prst="rect">
            <a:avLst/>
          </a:prstGeom>
          <a:solidFill>
            <a:srgbClr val="00FF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1</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4" name="Google Shape;244;p25"/>
          <p:cNvSpPr txBox="1"/>
          <p:nvPr/>
        </p:nvSpPr>
        <p:spPr>
          <a:xfrm>
            <a:off x="6273800" y="2438400"/>
            <a:ext cx="1155700" cy="838200"/>
          </a:xfrm>
          <a:prstGeom prst="rect">
            <a:avLst/>
          </a:prstGeom>
          <a:solidFill>
            <a:srgbClr val="FFFF66"/>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2</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5" name="Google Shape;245;p25"/>
          <p:cNvSpPr txBox="1"/>
          <p:nvPr/>
        </p:nvSpPr>
        <p:spPr>
          <a:xfrm>
            <a:off x="4127500" y="3198812"/>
            <a:ext cx="1155700" cy="838200"/>
          </a:xfrm>
          <a:prstGeom prst="rect">
            <a:avLst/>
          </a:prstGeom>
          <a:solidFill>
            <a:srgbClr val="00FF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1</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6" name="Google Shape;246;p25"/>
          <p:cNvSpPr txBox="1"/>
          <p:nvPr/>
        </p:nvSpPr>
        <p:spPr>
          <a:xfrm>
            <a:off x="6191250" y="4114800"/>
            <a:ext cx="1155700" cy="838200"/>
          </a:xfrm>
          <a:prstGeom prst="rect">
            <a:avLst/>
          </a:prstGeom>
          <a:solidFill>
            <a:srgbClr val="FF0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4</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7" name="Google Shape;247;p25"/>
          <p:cNvSpPr txBox="1"/>
          <p:nvPr/>
        </p:nvSpPr>
        <p:spPr>
          <a:xfrm>
            <a:off x="5118100" y="3198812"/>
            <a:ext cx="1155700" cy="838200"/>
          </a:xfrm>
          <a:prstGeom prst="rect">
            <a:avLst/>
          </a:prstGeom>
          <a:solidFill>
            <a:srgbClr val="FFFF66"/>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2</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8" name="Google Shape;248;p25"/>
          <p:cNvSpPr txBox="1"/>
          <p:nvPr/>
        </p:nvSpPr>
        <p:spPr>
          <a:xfrm>
            <a:off x="5062537" y="4114800"/>
            <a:ext cx="1155700" cy="838200"/>
          </a:xfrm>
          <a:prstGeom prst="rect">
            <a:avLst/>
          </a:prstGeom>
          <a:solidFill>
            <a:srgbClr val="FF66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3</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9" name="Google Shape;249;p25"/>
          <p:cNvSpPr txBox="1"/>
          <p:nvPr/>
        </p:nvSpPr>
        <p:spPr>
          <a:xfrm>
            <a:off x="6273800" y="3198812"/>
            <a:ext cx="1155700" cy="838200"/>
          </a:xfrm>
          <a:prstGeom prst="rect">
            <a:avLst/>
          </a:prstGeom>
          <a:solidFill>
            <a:srgbClr val="FF66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3</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0" name="Google Shape;250;p25"/>
          <p:cNvSpPr txBox="1"/>
          <p:nvPr/>
        </p:nvSpPr>
        <p:spPr>
          <a:xfrm>
            <a:off x="4037012" y="4114800"/>
            <a:ext cx="1155700" cy="838200"/>
          </a:xfrm>
          <a:prstGeom prst="rect">
            <a:avLst/>
          </a:prstGeom>
          <a:solidFill>
            <a:srgbClr val="FFFF66"/>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panose="02020603050405020304"/>
              <a:buNone/>
            </a:pPr>
            <a:r>
              <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rPr>
              <a:t>2</a:t>
            </a:r>
            <a:endParaRPr lang="en-US" sz="2400" b="0" i="0" u="none">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251" name="Google Shape;251;p25"/>
          <p:cNvCxnSpPr/>
          <p:nvPr/>
        </p:nvCxnSpPr>
        <p:spPr>
          <a:xfrm rot="10800000">
            <a:off x="3225800" y="1978025"/>
            <a:ext cx="0" cy="2989262"/>
          </a:xfrm>
          <a:prstGeom prst="straightConnector1">
            <a:avLst/>
          </a:prstGeom>
          <a:noFill/>
          <a:ln w="57150" cap="flat" cmpd="sng">
            <a:solidFill>
              <a:srgbClr val="FF0000"/>
            </a:solidFill>
            <a:prstDash val="solid"/>
            <a:miter lim="800000"/>
            <a:headEnd type="none" w="med" len="med"/>
            <a:tailEnd type="triangle" w="med" len="med"/>
          </a:ln>
        </p:spPr>
      </p:cxnSp>
      <p:cxnSp>
        <p:nvCxnSpPr>
          <p:cNvPr id="252" name="Google Shape;252;p25"/>
          <p:cNvCxnSpPr/>
          <p:nvPr/>
        </p:nvCxnSpPr>
        <p:spPr>
          <a:xfrm>
            <a:off x="3136900" y="5562600"/>
            <a:ext cx="4705350" cy="0"/>
          </a:xfrm>
          <a:prstGeom prst="straightConnector1">
            <a:avLst/>
          </a:prstGeom>
          <a:noFill/>
          <a:ln w="57150" cap="flat" cmpd="sng">
            <a:solidFill>
              <a:srgbClr val="FF0000"/>
            </a:solidFill>
            <a:prstDash val="solid"/>
            <a:miter lim="800000"/>
            <a:headEnd type="none" w="med" len="med"/>
            <a:tailEnd type="triangle" w="med" len="med"/>
          </a:ln>
        </p:spPr>
      </p:cxnSp>
      <p:sp>
        <p:nvSpPr>
          <p:cNvPr id="253" name="Google Shape;253;p25"/>
          <p:cNvSpPr txBox="1"/>
          <p:nvPr/>
        </p:nvSpPr>
        <p:spPr>
          <a:xfrm>
            <a:off x="5095875" y="5713412"/>
            <a:ext cx="109537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panose="020B0604020202020204"/>
              <a:buNone/>
            </a:pPr>
            <a:r>
              <a:rPr lang="en-US" sz="2400" b="1" i="0" u="none">
                <a:solidFill>
                  <a:srgbClr val="FF0000"/>
                </a:solidFill>
                <a:latin typeface="Arial" panose="020B0604020202020204"/>
                <a:ea typeface="Arial" panose="020B0604020202020204"/>
                <a:cs typeface="Arial" panose="020B0604020202020204"/>
                <a:sym typeface="Arial" panose="020B0604020202020204"/>
              </a:rPr>
              <a:t>N</a:t>
            </a:r>
            <a:r>
              <a:rPr lang="en-US" sz="2000" b="1" i="0" u="none">
                <a:solidFill>
                  <a:srgbClr val="FF0000"/>
                </a:solidFill>
                <a:latin typeface="Arial" panose="020B0604020202020204"/>
                <a:ea typeface="Arial" panose="020B0604020202020204"/>
                <a:cs typeface="Arial" panose="020B0604020202020204"/>
                <a:sym typeface="Arial" panose="020B0604020202020204"/>
              </a:rPr>
              <a:t>ormal</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
        <p:nvSpPr>
          <p:cNvPr id="254" name="Google Shape;254;p25"/>
          <p:cNvSpPr txBox="1"/>
          <p:nvPr/>
        </p:nvSpPr>
        <p:spPr>
          <a:xfrm>
            <a:off x="1893887" y="2424112"/>
            <a:ext cx="78581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panose="020B0604020202020204"/>
              <a:buNone/>
            </a:pPr>
            <a:r>
              <a:rPr lang="en-US" sz="2400" b="1" i="0" u="none">
                <a:solidFill>
                  <a:srgbClr val="FF0000"/>
                </a:solidFill>
                <a:latin typeface="Arial" panose="020B0604020202020204"/>
                <a:ea typeface="Arial" panose="020B0604020202020204"/>
                <a:cs typeface="Arial" panose="020B0604020202020204"/>
                <a:sym typeface="Arial" panose="020B0604020202020204"/>
              </a:rPr>
              <a:t>H</a:t>
            </a:r>
            <a:r>
              <a:rPr lang="en-US" sz="2000" b="1" i="0" u="none">
                <a:solidFill>
                  <a:srgbClr val="FF0000"/>
                </a:solidFill>
                <a:latin typeface="Arial" panose="020B0604020202020204"/>
                <a:ea typeface="Arial" panose="020B0604020202020204"/>
                <a:cs typeface="Arial" panose="020B0604020202020204"/>
                <a:sym typeface="Arial" panose="020B0604020202020204"/>
              </a:rPr>
              <a:t>igh</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
        <p:nvSpPr>
          <p:cNvPr id="255" name="Google Shape;255;p25"/>
          <p:cNvSpPr txBox="1"/>
          <p:nvPr/>
        </p:nvSpPr>
        <p:spPr>
          <a:xfrm>
            <a:off x="1538287" y="3351212"/>
            <a:ext cx="11858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panose="020B0604020202020204"/>
              <a:buNone/>
            </a:pPr>
            <a:r>
              <a:rPr lang="en-US" sz="2400" b="1" i="0" u="none">
                <a:solidFill>
                  <a:srgbClr val="FF0000"/>
                </a:solidFill>
                <a:latin typeface="Arial" panose="020B0604020202020204"/>
                <a:ea typeface="Arial" panose="020B0604020202020204"/>
                <a:cs typeface="Arial" panose="020B0604020202020204"/>
                <a:sym typeface="Arial" panose="020B0604020202020204"/>
              </a:rPr>
              <a:t>M</a:t>
            </a:r>
            <a:r>
              <a:rPr lang="en-US" sz="2000" b="1" i="0" u="none">
                <a:solidFill>
                  <a:srgbClr val="FF0000"/>
                </a:solidFill>
                <a:latin typeface="Arial" panose="020B0604020202020204"/>
                <a:ea typeface="Arial" panose="020B0604020202020204"/>
                <a:cs typeface="Arial" panose="020B0604020202020204"/>
                <a:sym typeface="Arial" panose="020B0604020202020204"/>
              </a:rPr>
              <a:t>edium</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
        <p:nvSpPr>
          <p:cNvPr id="256" name="Google Shape;256;p25"/>
          <p:cNvSpPr txBox="1"/>
          <p:nvPr/>
        </p:nvSpPr>
        <p:spPr>
          <a:xfrm>
            <a:off x="7997825" y="5149850"/>
            <a:ext cx="1898650" cy="82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2"/>
              </a:buClr>
              <a:buSzPts val="1600"/>
              <a:buFont typeface="Arial" panose="020B0604020202020204"/>
              <a:buNone/>
            </a:pPr>
            <a:r>
              <a:rPr lang="en-US" sz="1600" b="1" i="0" u="none">
                <a:solidFill>
                  <a:schemeClr val="lt2"/>
                </a:solidFill>
                <a:latin typeface="Arial" panose="020B0604020202020204"/>
                <a:ea typeface="Arial" panose="020B0604020202020204"/>
                <a:cs typeface="Arial" panose="020B0604020202020204"/>
                <a:sym typeface="Arial" panose="020B0604020202020204"/>
              </a:rPr>
              <a:t>Difficulty to implement</a:t>
            </a:r>
            <a:endParaRPr lang="en-US" sz="16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lt2"/>
              </a:buClr>
              <a:buSzPts val="1600"/>
              <a:buFont typeface="Arial" panose="020B0604020202020204"/>
              <a:buNone/>
            </a:pPr>
            <a:r>
              <a:rPr lang="en-US" sz="1600" b="1" i="0" u="none">
                <a:solidFill>
                  <a:schemeClr val="lt2"/>
                </a:solidFill>
                <a:latin typeface="Arial" panose="020B0604020202020204"/>
                <a:ea typeface="Arial" panose="020B0604020202020204"/>
                <a:cs typeface="Arial" panose="020B0604020202020204"/>
                <a:sym typeface="Arial" panose="020B0604020202020204"/>
              </a:rPr>
              <a:t>执行难度</a:t>
            </a:r>
            <a:endParaRPr lang="en-US" sz="16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57" name="Google Shape;257;p25"/>
          <p:cNvSpPr txBox="1"/>
          <p:nvPr/>
        </p:nvSpPr>
        <p:spPr>
          <a:xfrm>
            <a:off x="4037012" y="5713412"/>
            <a:ext cx="81121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panose="020B0604020202020204"/>
              <a:buNone/>
            </a:pPr>
            <a:r>
              <a:rPr lang="en-US" sz="2400" b="1" i="0" u="none">
                <a:solidFill>
                  <a:srgbClr val="FF0000"/>
                </a:solidFill>
                <a:latin typeface="Arial" panose="020B0604020202020204"/>
                <a:ea typeface="Arial" panose="020B0604020202020204"/>
                <a:cs typeface="Arial" panose="020B0604020202020204"/>
                <a:sym typeface="Arial" panose="020B0604020202020204"/>
              </a:rPr>
              <a:t>E</a:t>
            </a:r>
            <a:r>
              <a:rPr lang="en-US" sz="2000" b="1" i="0" u="none">
                <a:solidFill>
                  <a:srgbClr val="FF0000"/>
                </a:solidFill>
                <a:latin typeface="Arial" panose="020B0604020202020204"/>
                <a:ea typeface="Arial" panose="020B0604020202020204"/>
                <a:cs typeface="Arial" panose="020B0604020202020204"/>
                <a:sym typeface="Arial" panose="020B0604020202020204"/>
              </a:rPr>
              <a:t>asy</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
        <p:nvSpPr>
          <p:cNvPr id="258" name="Google Shape;258;p25"/>
          <p:cNvSpPr txBox="1"/>
          <p:nvPr/>
        </p:nvSpPr>
        <p:spPr>
          <a:xfrm>
            <a:off x="1893887" y="4352925"/>
            <a:ext cx="72231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panose="020B0604020202020204"/>
              <a:buNone/>
            </a:pPr>
            <a:r>
              <a:rPr lang="en-US" sz="2400" b="1" i="0" u="none">
                <a:solidFill>
                  <a:srgbClr val="FF0000"/>
                </a:solidFill>
                <a:latin typeface="Arial" panose="020B0604020202020204"/>
                <a:ea typeface="Arial" panose="020B0604020202020204"/>
                <a:cs typeface="Arial" panose="020B0604020202020204"/>
                <a:sym typeface="Arial" panose="020B0604020202020204"/>
              </a:rPr>
              <a:t>L</a:t>
            </a:r>
            <a:r>
              <a:rPr lang="en-US" sz="2000" b="1" i="0" u="none">
                <a:solidFill>
                  <a:srgbClr val="FF0000"/>
                </a:solidFill>
                <a:latin typeface="Arial" panose="020B0604020202020204"/>
                <a:ea typeface="Arial" panose="020B0604020202020204"/>
                <a:cs typeface="Arial" panose="020B0604020202020204"/>
                <a:sym typeface="Arial" panose="020B0604020202020204"/>
              </a:rPr>
              <a:t>ow</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
        <p:nvSpPr>
          <p:cNvPr id="259" name="Google Shape;259;p25"/>
          <p:cNvSpPr txBox="1"/>
          <p:nvPr/>
        </p:nvSpPr>
        <p:spPr>
          <a:xfrm>
            <a:off x="6438900" y="5713412"/>
            <a:ext cx="116363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panose="020B0604020202020204"/>
              <a:buNone/>
            </a:pPr>
            <a:r>
              <a:rPr lang="en-US" sz="2400" b="1" i="0" u="none">
                <a:solidFill>
                  <a:srgbClr val="FF0000"/>
                </a:solidFill>
                <a:latin typeface="Arial" panose="020B0604020202020204"/>
                <a:ea typeface="Arial" panose="020B0604020202020204"/>
                <a:cs typeface="Arial" panose="020B0604020202020204"/>
                <a:sym typeface="Arial" panose="020B0604020202020204"/>
              </a:rPr>
              <a:t>D</a:t>
            </a:r>
            <a:r>
              <a:rPr lang="en-US" sz="2000" b="1" i="0" u="none">
                <a:solidFill>
                  <a:srgbClr val="FF0000"/>
                </a:solidFill>
                <a:latin typeface="Arial" panose="020B0604020202020204"/>
                <a:ea typeface="Arial" panose="020B0604020202020204"/>
                <a:cs typeface="Arial" panose="020B0604020202020204"/>
                <a:sym typeface="Arial" panose="020B0604020202020204"/>
              </a:rPr>
              <a:t>ifficult</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
        <p:nvSpPr>
          <p:cNvPr id="260" name="Google Shape;260;p25"/>
          <p:cNvSpPr txBox="1"/>
          <p:nvPr/>
        </p:nvSpPr>
        <p:spPr>
          <a:xfrm>
            <a:off x="2724150" y="3962400"/>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3</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1" name="Google Shape;261;p25"/>
          <p:cNvSpPr txBox="1"/>
          <p:nvPr/>
        </p:nvSpPr>
        <p:spPr>
          <a:xfrm>
            <a:off x="4127500" y="4953000"/>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3</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2" name="Google Shape;262;p25"/>
          <p:cNvSpPr txBox="1"/>
          <p:nvPr/>
        </p:nvSpPr>
        <p:spPr>
          <a:xfrm>
            <a:off x="2724150" y="3138487"/>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6</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3" name="Google Shape;263;p25"/>
          <p:cNvSpPr txBox="1"/>
          <p:nvPr/>
        </p:nvSpPr>
        <p:spPr>
          <a:xfrm>
            <a:off x="6438900" y="4967287"/>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9</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4" name="Google Shape;264;p25"/>
          <p:cNvSpPr txBox="1"/>
          <p:nvPr/>
        </p:nvSpPr>
        <p:spPr>
          <a:xfrm>
            <a:off x="2724150" y="2286000"/>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9</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5" name="Google Shape;265;p25"/>
          <p:cNvSpPr txBox="1"/>
          <p:nvPr/>
        </p:nvSpPr>
        <p:spPr>
          <a:xfrm>
            <a:off x="5283200" y="4953000"/>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6</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6" name="Google Shape;266;p25"/>
          <p:cNvSpPr txBox="1"/>
          <p:nvPr/>
        </p:nvSpPr>
        <p:spPr>
          <a:xfrm>
            <a:off x="2724150" y="4891087"/>
            <a:ext cx="330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panose="02020603050405020304"/>
              <a:buNone/>
            </a:pPr>
            <a:r>
              <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0</a:t>
            </a:r>
            <a:endParaRPr lang="en-US" sz="18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7" name="Google Shape;267;p25"/>
          <p:cNvSpPr txBox="1"/>
          <p:nvPr/>
        </p:nvSpPr>
        <p:spPr>
          <a:xfrm>
            <a:off x="3378200" y="1247775"/>
            <a:ext cx="2235200" cy="730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2"/>
              </a:buClr>
              <a:buSzPts val="1400"/>
              <a:buFont typeface="Arial" panose="020B0604020202020204"/>
              <a:buNone/>
            </a:pPr>
            <a:r>
              <a:rPr lang="en-US" sz="1400" b="1" i="0" u="none">
                <a:solidFill>
                  <a:schemeClr val="lt2"/>
                </a:solidFill>
                <a:latin typeface="Arial" panose="020B0604020202020204"/>
                <a:ea typeface="Arial" panose="020B0604020202020204"/>
                <a:cs typeface="Arial" panose="020B0604020202020204"/>
                <a:sym typeface="Arial" panose="020B0604020202020204"/>
              </a:rPr>
              <a:t>Impact on safety improvement</a:t>
            </a:r>
            <a:endParaRPr lang="en-US" sz="14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lt2"/>
              </a:buClr>
              <a:buSzPts val="1400"/>
              <a:buFont typeface="Arial" panose="020B0604020202020204"/>
              <a:buNone/>
            </a:pPr>
            <a:r>
              <a:rPr lang="en-US" sz="1400" b="1" i="0" u="none">
                <a:solidFill>
                  <a:schemeClr val="lt2"/>
                </a:solidFill>
                <a:latin typeface="Arial" panose="020B0604020202020204"/>
                <a:ea typeface="Arial" panose="020B0604020202020204"/>
                <a:cs typeface="Arial" panose="020B0604020202020204"/>
                <a:sym typeface="Arial" panose="020B0604020202020204"/>
              </a:rPr>
              <a:t>对改进安全的影响</a:t>
            </a:r>
            <a:endParaRPr lang="en-US" sz="1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68" name="Google Shape;268;p25"/>
          <p:cNvSpPr txBox="1"/>
          <p:nvPr/>
        </p:nvSpPr>
        <p:spPr>
          <a:xfrm>
            <a:off x="627062" y="842962"/>
            <a:ext cx="2362200" cy="1223962"/>
          </a:xfrm>
          <a:prstGeom prst="rect">
            <a:avLst/>
          </a:prstGeom>
          <a:solidFill>
            <a:srgbClr val="C6BE74"/>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1800"/>
              <a:buFont typeface="Arial" panose="020B0604020202020204"/>
              <a:buNone/>
            </a:pPr>
            <a:r>
              <a:rPr lang="en-US" sz="1800" b="1" i="0" u="none">
                <a:solidFill>
                  <a:schemeClr val="lt2"/>
                </a:solidFill>
                <a:latin typeface="Arial" panose="020B0604020202020204"/>
                <a:ea typeface="Arial" panose="020B0604020202020204"/>
                <a:cs typeface="Arial" panose="020B0604020202020204"/>
                <a:sym typeface="Arial" panose="020B0604020202020204"/>
              </a:rPr>
              <a:t>Set priorities and </a:t>
            </a:r>
            <a:endParaRPr lang="en-US" sz="18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360"/>
              </a:spcBef>
              <a:spcAft>
                <a:spcPts val="0"/>
              </a:spcAft>
              <a:buClr>
                <a:schemeClr val="lt2"/>
              </a:buClr>
              <a:buSzPts val="1800"/>
              <a:buFont typeface="Arial" panose="020B0604020202020204"/>
              <a:buNone/>
            </a:pPr>
            <a:r>
              <a:rPr lang="en-US" sz="1800" b="1" i="0" u="none">
                <a:solidFill>
                  <a:schemeClr val="lt2"/>
                </a:solidFill>
                <a:latin typeface="Arial" panose="020B0604020202020204"/>
                <a:ea typeface="Arial" panose="020B0604020202020204"/>
                <a:cs typeface="Arial" panose="020B0604020202020204"/>
                <a:sym typeface="Arial" panose="020B0604020202020204"/>
              </a:rPr>
              <a:t>Prepare an action plan</a:t>
            </a:r>
            <a:endParaRPr lang="en-US" sz="18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360"/>
              </a:spcBef>
              <a:spcAft>
                <a:spcPts val="0"/>
              </a:spcAft>
              <a:buClr>
                <a:schemeClr val="lt2"/>
              </a:buClr>
              <a:buSzPts val="1800"/>
              <a:buFont typeface="Arial" panose="020B0604020202020204"/>
              <a:buNone/>
            </a:pPr>
            <a:r>
              <a:rPr lang="en-US" sz="1800" b="1" i="0" u="none">
                <a:solidFill>
                  <a:schemeClr val="lt2"/>
                </a:solidFill>
                <a:latin typeface="Arial" panose="020B0604020202020204"/>
                <a:ea typeface="Arial" panose="020B0604020202020204"/>
                <a:cs typeface="Arial" panose="020B0604020202020204"/>
                <a:sym typeface="Arial" panose="020B0604020202020204"/>
              </a:rPr>
              <a:t>设置优先整改项</a:t>
            </a:r>
            <a:endParaRPr lang="en-US" sz="18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360"/>
              </a:spcBef>
              <a:spcAft>
                <a:spcPts val="0"/>
              </a:spcAft>
              <a:buClr>
                <a:schemeClr val="lt2"/>
              </a:buClr>
              <a:buSzPts val="1800"/>
              <a:buFont typeface="Arial" panose="020B0604020202020204"/>
              <a:buNone/>
            </a:pPr>
            <a:r>
              <a:rPr lang="en-US" sz="1800" b="1" i="0" u="none">
                <a:solidFill>
                  <a:schemeClr val="lt2"/>
                </a:solidFill>
                <a:latin typeface="Arial" panose="020B0604020202020204"/>
                <a:ea typeface="Arial" panose="020B0604020202020204"/>
                <a:cs typeface="Arial" panose="020B0604020202020204"/>
                <a:sym typeface="Arial" panose="020B0604020202020204"/>
              </a:rPr>
              <a:t>和行动计划</a:t>
            </a:r>
            <a:endParaRPr lang="en-US" sz="18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73" name="Shape 273"/>
        <p:cNvGrpSpPr/>
        <p:nvPr/>
      </p:nvGrpSpPr>
      <p:grpSpPr>
        <a:xfrm>
          <a:off x="0" y="0"/>
          <a:ext cx="0" cy="0"/>
          <a:chOff x="0" y="0"/>
          <a:chExt cx="0" cy="0"/>
        </a:xfrm>
      </p:grpSpPr>
      <p:sp>
        <p:nvSpPr>
          <p:cNvPr id="274" name="Google Shape;274;p26"/>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5" name="Google Shape;275;p26"/>
          <p:cNvSpPr txBox="1"/>
          <p:nvPr>
            <p:ph type="title"/>
          </p:nvPr>
        </p:nvSpPr>
        <p:spPr>
          <a:xfrm>
            <a:off x="577850" y="193675"/>
            <a:ext cx="9175750" cy="922337"/>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process  行为安全观察步骤</a:t>
            </a:r>
            <a:endParaRPr lang="en-US" sz="2400" b="1" i="0" u="none">
              <a:solidFill>
                <a:schemeClr val="lt2"/>
              </a:solidFill>
              <a:latin typeface="Tahoma" panose="020B0604030504040204"/>
              <a:ea typeface="Tahoma" panose="020B0604030504040204"/>
              <a:cs typeface="Tahoma" panose="020B0604030504040204"/>
              <a:sym typeface="Tahoma" panose="020B0604030504040204"/>
            </a:endParaRPr>
          </a:p>
        </p:txBody>
      </p:sp>
      <p:sp>
        <p:nvSpPr>
          <p:cNvPr id="276" name="Google Shape;276;p26"/>
          <p:cNvSpPr txBox="1"/>
          <p:nvPr/>
        </p:nvSpPr>
        <p:spPr>
          <a:xfrm>
            <a:off x="660400" y="914400"/>
            <a:ext cx="2271712" cy="942975"/>
          </a:xfrm>
          <a:prstGeom prst="rect">
            <a:avLst/>
          </a:prstGeom>
          <a:solidFill>
            <a:srgbClr val="66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Follow-up on</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Actions plan</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00"/>
              </a:spcBef>
              <a:spcAft>
                <a:spcPts val="0"/>
              </a:spcAft>
              <a:buClr>
                <a:schemeClr val="lt2"/>
              </a:buClr>
              <a:buSzPts val="2000"/>
              <a:buFont typeface="Arial" panose="020B0604020202020204"/>
              <a:buNone/>
            </a:pPr>
            <a:r>
              <a:rPr lang="en-US" sz="2000" b="1" i="0" u="none">
                <a:solidFill>
                  <a:schemeClr val="lt2"/>
                </a:solidFill>
                <a:latin typeface="Arial" panose="020B0604020202020204"/>
                <a:ea typeface="Arial" panose="020B0604020202020204"/>
                <a:cs typeface="Arial" panose="020B0604020202020204"/>
                <a:sym typeface="Arial" panose="020B0604020202020204"/>
              </a:rPr>
              <a:t>追踪行动计划</a:t>
            </a:r>
            <a:endParaRPr lang="en-US" sz="20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77" name="Google Shape;277;p26"/>
          <p:cNvSpPr txBox="1"/>
          <p:nvPr/>
        </p:nvSpPr>
        <p:spPr>
          <a:xfrm>
            <a:off x="660400" y="2058987"/>
            <a:ext cx="9093200" cy="4265612"/>
          </a:xfrm>
          <a:prstGeom prst="rect">
            <a:avLst/>
          </a:prstGeom>
          <a:noFill/>
          <a:ln>
            <a:noFill/>
          </a:ln>
        </p:spPr>
        <p:txBody>
          <a:bodyPr spcFirstLastPara="1" wrap="square" lIns="87525" tIns="43750" rIns="87525" bIns="43750" anchor="t" anchorCtr="0">
            <a:noAutofit/>
          </a:bodyPr>
          <a:lstStyle/>
          <a:p>
            <a:pPr marL="269875" marR="0" lvl="0" indent="-269875" algn="l" rtl="0">
              <a:lnSpc>
                <a:spcPct val="90000"/>
              </a:lnSpc>
              <a:spcBef>
                <a:spcPts val="0"/>
              </a:spcBef>
              <a:spcAft>
                <a:spcPts val="0"/>
              </a:spcAft>
              <a:buClr>
                <a:srgbClr val="FB1313"/>
              </a:buClr>
              <a:buSzPts val="1680"/>
              <a:buFont typeface="Noto Sans Symbols"/>
              <a:buChar char=""/>
            </a:pPr>
            <a:r>
              <a:rPr lang="en-US" sz="2100" b="0" i="0" u="none">
                <a:solidFill>
                  <a:schemeClr val="lt2"/>
                </a:solidFill>
                <a:latin typeface="Arial" panose="020B0604020202020204"/>
                <a:ea typeface="Arial" panose="020B0604020202020204"/>
                <a:cs typeface="Arial" panose="020B0604020202020204"/>
                <a:sym typeface="Arial" panose="020B0604020202020204"/>
              </a:rPr>
              <a:t>Actions plan is endorsed by management and the people responsible for actions  管理人员和行动负责人签署行动计划</a:t>
            </a:r>
            <a:endParaRPr lang="en-US"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20"/>
              </a:spcBef>
              <a:spcAft>
                <a:spcPts val="0"/>
              </a:spcAft>
              <a:buClr>
                <a:srgbClr val="FB1313"/>
              </a:buClr>
              <a:buSzPts val="1680"/>
              <a:buFont typeface="Noto Sans Symbols"/>
              <a:buChar char=""/>
            </a:pPr>
            <a:r>
              <a:rPr lang="en-US" sz="2100" b="0" i="0" u="none">
                <a:solidFill>
                  <a:schemeClr val="lt2"/>
                </a:solidFill>
                <a:latin typeface="Arial" panose="020B0604020202020204"/>
                <a:ea typeface="Arial" panose="020B0604020202020204"/>
                <a:cs typeface="Arial" panose="020B0604020202020204"/>
                <a:sym typeface="Arial" panose="020B0604020202020204"/>
              </a:rPr>
              <a:t>Actions plan is posted  张贴行动计划</a:t>
            </a:r>
            <a:endParaRPr lang="en-US"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20"/>
              </a:spcBef>
              <a:spcAft>
                <a:spcPts val="0"/>
              </a:spcAft>
              <a:buClr>
                <a:srgbClr val="FB1313"/>
              </a:buClr>
              <a:buSzPts val="1680"/>
              <a:buFont typeface="Noto Sans Symbols"/>
              <a:buChar char=""/>
            </a:pPr>
            <a:r>
              <a:rPr lang="en-US" sz="2100" b="0" i="0" u="none">
                <a:solidFill>
                  <a:schemeClr val="lt2"/>
                </a:solidFill>
                <a:latin typeface="Arial" panose="020B0604020202020204"/>
                <a:ea typeface="Arial" panose="020B0604020202020204"/>
                <a:cs typeface="Arial" panose="020B0604020202020204"/>
                <a:sym typeface="Arial" panose="020B0604020202020204"/>
              </a:rPr>
              <a:t>Actions plan is regularly updated; Percentage of completion is tracked</a:t>
            </a:r>
            <a:endParaRPr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20"/>
              </a:spcBef>
              <a:spcAft>
                <a:spcPts val="0"/>
              </a:spcAft>
              <a:buClr>
                <a:schemeClr val="lt2"/>
              </a:buClr>
              <a:buSzPts val="2100"/>
              <a:buFont typeface="Arial" panose="020B0604020202020204"/>
              <a:buNone/>
            </a:pPr>
            <a:r>
              <a:rPr lang="en-US" sz="2100" b="0" i="0" u="none">
                <a:solidFill>
                  <a:schemeClr val="lt2"/>
                </a:solidFill>
                <a:latin typeface="Arial" panose="020B0604020202020204"/>
                <a:ea typeface="Arial" panose="020B0604020202020204"/>
                <a:cs typeface="Arial" panose="020B0604020202020204"/>
                <a:sym typeface="Arial" panose="020B0604020202020204"/>
              </a:rPr>
              <a:t>   定期修改行动计划，追踪完成百分比</a:t>
            </a:r>
            <a:endParaRPr lang="en-US"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20"/>
              </a:spcBef>
              <a:spcAft>
                <a:spcPts val="0"/>
              </a:spcAft>
              <a:buClr>
                <a:srgbClr val="FB1313"/>
              </a:buClr>
              <a:buSzPts val="1680"/>
              <a:buFont typeface="Noto Sans Symbols"/>
              <a:buChar char=""/>
            </a:pPr>
            <a:r>
              <a:rPr lang="en-US" sz="2100" b="0" i="0" u="none">
                <a:solidFill>
                  <a:schemeClr val="lt2"/>
                </a:solidFill>
                <a:latin typeface="Arial" panose="020B0604020202020204"/>
                <a:ea typeface="Arial" panose="020B0604020202020204"/>
                <a:cs typeface="Arial" panose="020B0604020202020204"/>
                <a:sym typeface="Arial" panose="020B0604020202020204"/>
              </a:rPr>
              <a:t>Effectiveness is checked and ensured</a:t>
            </a:r>
            <a:endParaRPr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20"/>
              </a:spcBef>
              <a:spcAft>
                <a:spcPts val="0"/>
              </a:spcAft>
              <a:buClr>
                <a:schemeClr val="lt2"/>
              </a:buClr>
              <a:buSzPts val="2100"/>
              <a:buFont typeface="Arial" panose="020B0604020202020204"/>
              <a:buNone/>
            </a:pPr>
            <a:r>
              <a:rPr lang="en-US" sz="2100" b="0" i="0" u="none">
                <a:solidFill>
                  <a:schemeClr val="lt2"/>
                </a:solidFill>
                <a:latin typeface="Arial" panose="020B0604020202020204"/>
                <a:ea typeface="Arial" panose="020B0604020202020204"/>
                <a:cs typeface="Arial" panose="020B0604020202020204"/>
                <a:sym typeface="Arial" panose="020B0604020202020204"/>
              </a:rPr>
              <a:t>    检查和确认效力</a:t>
            </a:r>
            <a:endParaRPr lang="en-US"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163195" algn="l" rtl="0">
              <a:lnSpc>
                <a:spcPct val="90000"/>
              </a:lnSpc>
              <a:spcBef>
                <a:spcPts val="420"/>
              </a:spcBef>
              <a:spcAft>
                <a:spcPts val="0"/>
              </a:spcAft>
              <a:buClr>
                <a:srgbClr val="C6BE74"/>
              </a:buClr>
              <a:buSzPts val="1680"/>
              <a:buFont typeface="Noto Sans Symbols"/>
              <a:buNone/>
            </a:pPr>
            <a:endParaRPr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80"/>
              </a:spcBef>
              <a:spcAft>
                <a:spcPts val="0"/>
              </a:spcAft>
              <a:buClr>
                <a:srgbClr val="FB1313"/>
              </a:buClr>
              <a:buSzPts val="1920"/>
              <a:buFont typeface="Noto Sans Symbols"/>
              <a:buChar char="☺"/>
            </a:pPr>
            <a:r>
              <a:rPr lang="en-US" sz="2400" b="0" i="0" u="sng">
                <a:solidFill>
                  <a:srgbClr val="FB1313"/>
                </a:solidFill>
                <a:latin typeface="Arial" panose="020B0604020202020204"/>
                <a:ea typeface="Arial" panose="020B0604020202020204"/>
                <a:cs typeface="Arial" panose="020B0604020202020204"/>
                <a:sym typeface="Arial" panose="020B0604020202020204"/>
              </a:rPr>
              <a:t>Progress is communicated (and celebrated)!</a:t>
            </a:r>
            <a:endParaRPr lang="en-US" sz="2400" b="0" i="0" u="sng">
              <a:solidFill>
                <a:srgbClr val="FB1313"/>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80"/>
              </a:spcBef>
              <a:spcAft>
                <a:spcPts val="0"/>
              </a:spcAft>
              <a:buClr>
                <a:srgbClr val="FB1313"/>
              </a:buClr>
              <a:buSzPts val="1920"/>
              <a:buFont typeface="Noto Sans Symbols"/>
              <a:buChar char="☺"/>
            </a:pPr>
            <a:r>
              <a:rPr lang="en-US" sz="2400" b="0" i="0" u="sng">
                <a:solidFill>
                  <a:srgbClr val="FB1313"/>
                </a:solidFill>
                <a:latin typeface="Arial" panose="020B0604020202020204"/>
                <a:ea typeface="Arial" panose="020B0604020202020204"/>
                <a:cs typeface="Arial" panose="020B0604020202020204"/>
                <a:sym typeface="Arial" panose="020B0604020202020204"/>
              </a:rPr>
              <a:t>沟通进展（表示祝贺）</a:t>
            </a:r>
            <a:endParaRPr lang="en-US" sz="2400" b="0" i="0" u="sng">
              <a:solidFill>
                <a:srgbClr val="FB1313"/>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2400" b="0" i="0" u="sng">
              <a:solidFill>
                <a:srgbClr val="FB1313"/>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p:tgtEl>
                                          <p:spTgt spid="276"/>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82" name="Shape 282"/>
        <p:cNvGrpSpPr/>
        <p:nvPr/>
      </p:nvGrpSpPr>
      <p:grpSpPr>
        <a:xfrm>
          <a:off x="0" y="0"/>
          <a:ext cx="0" cy="0"/>
          <a:chOff x="0" y="0"/>
          <a:chExt cx="0" cy="0"/>
        </a:xfrm>
      </p:grpSpPr>
      <p:sp>
        <p:nvSpPr>
          <p:cNvPr id="283" name="Google Shape;283;p27"/>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4" name="Google Shape;284;p27"/>
          <p:cNvSpPr txBox="1"/>
          <p:nvPr>
            <p:ph type="title"/>
          </p:nvPr>
        </p:nvSpPr>
        <p:spPr>
          <a:xfrm>
            <a:off x="577850" y="193675"/>
            <a:ext cx="7929562" cy="1089025"/>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A Good Behavioral Safety Visit is:</a:t>
            </a:r>
            <a:br>
              <a:rPr lang="en-US" sz="2400" b="1" i="0" u="none">
                <a:solidFill>
                  <a:schemeClr val="lt2"/>
                </a:solidFill>
                <a:latin typeface="Arial" panose="020B0604020202020204"/>
                <a:ea typeface="Arial" panose="020B0604020202020204"/>
                <a:cs typeface="Arial" panose="020B0604020202020204"/>
                <a:sym typeface="Arial" panose="020B0604020202020204"/>
              </a:rPr>
            </a:br>
            <a:r>
              <a:rPr lang="en-US" sz="2400" b="1" i="0" u="none">
                <a:solidFill>
                  <a:schemeClr val="lt2"/>
                </a:solidFill>
                <a:latin typeface="Arial" panose="020B0604020202020204"/>
                <a:ea typeface="Arial" panose="020B0604020202020204"/>
                <a:cs typeface="Arial" panose="020B0604020202020204"/>
                <a:sym typeface="Arial" panose="020B0604020202020204"/>
              </a:rPr>
              <a:t>一个良好的行为安全观察是</a:t>
            </a:r>
            <a:r>
              <a:rPr lang="en-US" sz="2500" b="1" i="0" u="none">
                <a:solidFill>
                  <a:schemeClr val="lt2"/>
                </a:solidFill>
                <a:latin typeface="Arial" panose="020B0604020202020204"/>
                <a:ea typeface="Arial" panose="020B0604020202020204"/>
                <a:cs typeface="Arial" panose="020B0604020202020204"/>
                <a:sym typeface="Arial" panose="020B0604020202020204"/>
              </a:rPr>
              <a:t>：</a:t>
            </a:r>
            <a:endParaRPr lang="en-US" sz="25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85" name="Google Shape;285;p27"/>
          <p:cNvSpPr txBox="1"/>
          <p:nvPr>
            <p:ph type="body" idx="1"/>
          </p:nvPr>
        </p:nvSpPr>
        <p:spPr>
          <a:xfrm>
            <a:off x="1036637" y="1333500"/>
            <a:ext cx="8348662" cy="4775200"/>
          </a:xfrm>
          <a:prstGeom prst="rect">
            <a:avLst/>
          </a:prstGeom>
          <a:gradFill>
            <a:gsLst>
              <a:gs pos="0">
                <a:schemeClr val="accent2"/>
              </a:gs>
              <a:gs pos="100000">
                <a:schemeClr val="dk1"/>
              </a:gs>
            </a:gsLst>
            <a:lin ang="5400000" scaled="0"/>
          </a:gradFill>
          <a:ln w="9525" cap="flat" cmpd="sng">
            <a:solidFill>
              <a:srgbClr val="FB1313"/>
            </a:solidFill>
            <a:prstDash val="solid"/>
            <a:miter lim="800000"/>
            <a:headEnd type="none" w="sm" len="sm"/>
            <a:tailEnd type="none" w="sm" len="sm"/>
          </a:ln>
          <a:effectLst>
            <a:outerShdw blurRad="63500" dist="107763" dir="18900000">
              <a:srgbClr val="808080"/>
            </a:outerShdw>
          </a:effectLst>
        </p:spPr>
        <p:txBody>
          <a:bodyPr spcFirstLastPara="1" wrap="square" lIns="91425" tIns="45700" rIns="91425" bIns="45700" anchor="t" anchorCtr="0">
            <a:noAutofit/>
          </a:bodyPr>
          <a:lstStyle/>
          <a:p>
            <a:pPr marL="269875" marR="0" lvl="0" indent="-269875" algn="ctr" rtl="0">
              <a:lnSpc>
                <a:spcPct val="100000"/>
              </a:lnSpc>
              <a:spcBef>
                <a:spcPts val="0"/>
              </a:spcBef>
              <a:spcAft>
                <a:spcPts val="0"/>
              </a:spcAft>
              <a:buClr>
                <a:srgbClr val="C6BE74"/>
              </a:buClr>
              <a:buSzPts val="1440"/>
              <a:buFont typeface="Noto Sans Symbols"/>
              <a:buNone/>
            </a:pPr>
            <a:endParaRPr sz="18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1" i="0" u="none">
                <a:solidFill>
                  <a:srgbClr val="3333FF"/>
                </a:solidFill>
                <a:latin typeface="Arial" panose="020B0604020202020204"/>
                <a:ea typeface="Arial" panose="020B0604020202020204"/>
                <a:cs typeface="Arial" panose="020B0604020202020204"/>
                <a:sym typeface="Arial" panose="020B0604020202020204"/>
              </a:rPr>
              <a:t> Focused on people  </a:t>
            </a:r>
            <a:endParaRPr lang="en-US"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0" u="none">
                <a:solidFill>
                  <a:srgbClr val="3333FF"/>
                </a:solidFill>
                <a:latin typeface="Arial" panose="020B0604020202020204"/>
                <a:ea typeface="Arial" panose="020B0604020202020204"/>
                <a:cs typeface="Arial" panose="020B0604020202020204"/>
                <a:sym typeface="Arial" panose="020B0604020202020204"/>
              </a:rPr>
              <a:t>    关注于人</a:t>
            </a:r>
            <a:endParaRPr lang="en-US"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1" i="0" u="none">
                <a:solidFill>
                  <a:srgbClr val="3333FF"/>
                </a:solidFill>
                <a:latin typeface="Arial" panose="020B0604020202020204"/>
                <a:ea typeface="Arial" panose="020B0604020202020204"/>
                <a:cs typeface="Arial" panose="020B0604020202020204"/>
                <a:sym typeface="Arial" panose="020B0604020202020204"/>
              </a:rPr>
              <a:t> 1 or 2 positive points as a minimum</a:t>
            </a:r>
            <a:endParaRPr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0" u="none">
                <a:solidFill>
                  <a:srgbClr val="3333FF"/>
                </a:solidFill>
                <a:latin typeface="Arial" panose="020B0604020202020204"/>
                <a:ea typeface="Arial" panose="020B0604020202020204"/>
                <a:cs typeface="Arial" panose="020B0604020202020204"/>
                <a:sym typeface="Arial" panose="020B0604020202020204"/>
              </a:rPr>
              <a:t>    至少1或2个积极意见</a:t>
            </a:r>
            <a:endParaRPr lang="en-US"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1" i="0" u="none">
                <a:solidFill>
                  <a:srgbClr val="3333FF"/>
                </a:solidFill>
                <a:latin typeface="Arial" panose="020B0604020202020204"/>
                <a:ea typeface="Arial" panose="020B0604020202020204"/>
                <a:cs typeface="Arial" panose="020B0604020202020204"/>
                <a:sym typeface="Arial" panose="020B0604020202020204"/>
              </a:rPr>
              <a:t> A few points to improve or change</a:t>
            </a:r>
            <a:endParaRPr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0" u="none">
                <a:solidFill>
                  <a:srgbClr val="3333FF"/>
                </a:solidFill>
                <a:latin typeface="Arial" panose="020B0604020202020204"/>
                <a:ea typeface="Arial" panose="020B0604020202020204"/>
                <a:cs typeface="Arial" panose="020B0604020202020204"/>
                <a:sym typeface="Arial" panose="020B0604020202020204"/>
              </a:rPr>
              <a:t>    几个改进或提高意见</a:t>
            </a:r>
            <a:endParaRPr lang="en-US"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1" i="0" u="none">
                <a:solidFill>
                  <a:srgbClr val="3333FF"/>
                </a:solidFill>
                <a:latin typeface="Arial" panose="020B0604020202020204"/>
                <a:ea typeface="Arial" panose="020B0604020202020204"/>
                <a:cs typeface="Arial" panose="020B0604020202020204"/>
                <a:sym typeface="Arial" panose="020B0604020202020204"/>
              </a:rPr>
              <a:t> 100% dialogue</a:t>
            </a:r>
            <a:endParaRPr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0" u="none">
                <a:solidFill>
                  <a:srgbClr val="3333FF"/>
                </a:solidFill>
                <a:latin typeface="Arial" panose="020B0604020202020204"/>
                <a:ea typeface="Arial" panose="020B0604020202020204"/>
                <a:cs typeface="Arial" panose="020B0604020202020204"/>
                <a:sym typeface="Arial" panose="020B0604020202020204"/>
              </a:rPr>
              <a:t>    百分之百对话</a:t>
            </a:r>
            <a:endParaRPr lang="en-US"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1" i="0" u="none">
                <a:solidFill>
                  <a:srgbClr val="3333FF"/>
                </a:solidFill>
                <a:latin typeface="Arial" panose="020B0604020202020204"/>
                <a:ea typeface="Arial" panose="020B0604020202020204"/>
                <a:cs typeface="Arial" panose="020B0604020202020204"/>
                <a:sym typeface="Arial" panose="020B0604020202020204"/>
              </a:rPr>
              <a:t> 80% immediate action</a:t>
            </a:r>
            <a:endParaRPr sz="2400" b="1" i="0" u="none">
              <a:solidFill>
                <a:srgbClr val="3333FF"/>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0" u="none">
                <a:solidFill>
                  <a:srgbClr val="3333FF"/>
                </a:solidFill>
                <a:latin typeface="Arial" panose="020B0604020202020204"/>
                <a:ea typeface="Arial" panose="020B0604020202020204"/>
                <a:cs typeface="Arial" panose="020B0604020202020204"/>
                <a:sym typeface="Arial" panose="020B0604020202020204"/>
              </a:rPr>
              <a:t>    80%当场行动</a:t>
            </a:r>
            <a:endParaRPr lang="en-US" sz="2400" b="1" i="0" u="none">
              <a:solidFill>
                <a:srgbClr val="3333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291" name="Shape 291"/>
        <p:cNvGrpSpPr/>
        <p:nvPr/>
      </p:nvGrpSpPr>
      <p:grpSpPr>
        <a:xfrm>
          <a:off x="0" y="0"/>
          <a:ext cx="0" cy="0"/>
          <a:chOff x="0" y="0"/>
          <a:chExt cx="0" cy="0"/>
        </a:xfrm>
      </p:grpSpPr>
      <p:sp>
        <p:nvSpPr>
          <p:cNvPr id="292" name="Google Shape;292;p28"/>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3" name="Google Shape;293;p28"/>
          <p:cNvSpPr txBox="1"/>
          <p:nvPr>
            <p:ph type="body" idx="1"/>
          </p:nvPr>
        </p:nvSpPr>
        <p:spPr>
          <a:xfrm>
            <a:off x="577850" y="1246187"/>
            <a:ext cx="8870950" cy="4341812"/>
          </a:xfrm>
          <a:prstGeom prst="rect">
            <a:avLst/>
          </a:prstGeom>
          <a:noFill/>
          <a:ln>
            <a:noFill/>
          </a:ln>
        </p:spPr>
        <p:txBody>
          <a:bodyPr spcFirstLastPara="1" wrap="square" lIns="91425" tIns="45700" rIns="91425" bIns="45700" anchor="t" anchorCtr="0">
            <a:noAutofit/>
          </a:bodyPr>
          <a:lstStyle/>
          <a:p>
            <a:pPr marL="269875" marR="0" lvl="0" indent="-188595" algn="l" rtl="0">
              <a:lnSpc>
                <a:spcPct val="100000"/>
              </a:lnSpc>
              <a:spcBef>
                <a:spcPts val="0"/>
              </a:spcBef>
              <a:spcAft>
                <a:spcPts val="0"/>
              </a:spcAft>
              <a:buClr>
                <a:srgbClr val="C6BE74"/>
              </a:buClr>
              <a:buSzPts val="1280"/>
              <a:buFont typeface="Noto Sans Symbols"/>
              <a:buNone/>
            </a:pPr>
            <a:endParaRPr sz="16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188595" algn="l" rtl="0">
              <a:lnSpc>
                <a:spcPct val="100000"/>
              </a:lnSpc>
              <a:spcBef>
                <a:spcPts val="320"/>
              </a:spcBef>
              <a:spcAft>
                <a:spcPts val="0"/>
              </a:spcAft>
              <a:buClr>
                <a:srgbClr val="C6BE74"/>
              </a:buClr>
              <a:buSzPts val="1280"/>
              <a:buFont typeface="Noto Sans Symbols"/>
              <a:buNone/>
            </a:pPr>
            <a:endParaRPr sz="1600" b="0"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94" name="Google Shape;294;p28"/>
          <p:cNvSpPr txBox="1"/>
          <p:nvPr>
            <p:ph type="title"/>
          </p:nvPr>
        </p:nvSpPr>
        <p:spPr>
          <a:xfrm>
            <a:off x="766762" y="1246187"/>
            <a:ext cx="8870950" cy="5065712"/>
          </a:xfrm>
          <a:prstGeom prst="rect">
            <a:avLst/>
          </a:prstGeom>
          <a:gradFill>
            <a:gsLst>
              <a:gs pos="0">
                <a:srgbClr val="FFFF66"/>
              </a:gs>
              <a:gs pos="100000">
                <a:schemeClr val="dk1"/>
              </a:gs>
            </a:gsLst>
            <a:lin ang="5400000" scaled="0"/>
          </a:gradFill>
          <a:ln>
            <a:noFill/>
          </a:ln>
        </p:spPr>
        <p:txBody>
          <a:bodyPr spcFirstLastPara="1" wrap="square" lIns="91425" tIns="45700" rIns="91425" bIns="45700" anchor="t" anchorCtr="0">
            <a:noAutofit/>
          </a:bodyPr>
          <a:lstStyle/>
          <a:p>
            <a:pPr marL="0" lvl="0" indent="-152400" algn="ctr" rtl="0">
              <a:lnSpc>
                <a:spcPct val="110000"/>
              </a:lnSpc>
              <a:spcBef>
                <a:spcPts val="0"/>
              </a:spcBef>
              <a:spcAft>
                <a:spcPts val="0"/>
              </a:spcAft>
              <a:buClr>
                <a:schemeClr val="lt2"/>
              </a:buClr>
              <a:buSzPts val="2400"/>
              <a:buFont typeface="Noto Sans Symbols"/>
              <a:buChar char=""/>
            </a:pPr>
            <a:r>
              <a:rPr lang="en-US" sz="2400" b="1" i="1" u="none">
                <a:solidFill>
                  <a:schemeClr val="lt2"/>
                </a:solidFill>
                <a:latin typeface="Arial" panose="020B0604020202020204"/>
                <a:ea typeface="Arial" panose="020B0604020202020204"/>
                <a:cs typeface="Arial" panose="020B0604020202020204"/>
                <a:sym typeface="Arial" panose="020B0604020202020204"/>
              </a:rPr>
              <a:t>It is not the « miracle » solution</a:t>
            </a:r>
            <a:br>
              <a:rPr lang="en-US" sz="2400" b="1" i="1" u="none">
                <a:solidFill>
                  <a:schemeClr val="lt2"/>
                </a:solidFill>
                <a:latin typeface="Arial" panose="020B0604020202020204"/>
                <a:ea typeface="Arial" panose="020B0604020202020204"/>
                <a:cs typeface="Arial" panose="020B0604020202020204"/>
                <a:sym typeface="Arial" panose="020B0604020202020204"/>
              </a:rPr>
            </a:br>
            <a:r>
              <a:rPr lang="en-US" sz="2400" b="1" i="1" u="none">
                <a:solidFill>
                  <a:schemeClr val="lt2"/>
                </a:solidFill>
                <a:latin typeface="Arial" panose="020B0604020202020204"/>
                <a:ea typeface="Arial" panose="020B0604020202020204"/>
                <a:cs typeface="Arial" panose="020B0604020202020204"/>
                <a:sym typeface="Arial" panose="020B0604020202020204"/>
              </a:rPr>
              <a:t>他并不是奇迹的解决方案</a:t>
            </a:r>
            <a:br>
              <a:rPr lang="en-US" sz="2400" b="1" i="1" u="none">
                <a:solidFill>
                  <a:schemeClr val="lt2"/>
                </a:solidFill>
                <a:latin typeface="Arial" panose="020B0604020202020204"/>
                <a:ea typeface="Arial" panose="020B0604020202020204"/>
                <a:cs typeface="Arial" panose="020B0604020202020204"/>
                <a:sym typeface="Arial" panose="020B0604020202020204"/>
              </a:rPr>
            </a:br>
            <a:br>
              <a:rPr lang="en-US" sz="2400" b="1" i="1" u="none">
                <a:solidFill>
                  <a:schemeClr val="lt2"/>
                </a:solidFill>
                <a:latin typeface="Arial" panose="020B0604020202020204"/>
                <a:ea typeface="Arial" panose="020B0604020202020204"/>
                <a:cs typeface="Arial" panose="020B0604020202020204"/>
                <a:sym typeface="Arial" panose="020B0604020202020204"/>
              </a:rPr>
            </a:br>
            <a:r>
              <a:rPr lang="en-US" sz="2400" b="1" i="1" u="none">
                <a:solidFill>
                  <a:schemeClr val="lt2"/>
                </a:solidFill>
                <a:latin typeface="Arial" panose="020B0604020202020204"/>
                <a:ea typeface="Arial" panose="020B0604020202020204"/>
                <a:cs typeface="Arial" panose="020B0604020202020204"/>
                <a:sym typeface="Arial" panose="020B0604020202020204"/>
              </a:rPr>
              <a:t>It is complementary to other safety management tools (meetings, trainings, audits, …)</a:t>
            </a:r>
            <a:br>
              <a:rPr lang="en-US" sz="2400" b="1" i="1" u="none">
                <a:solidFill>
                  <a:schemeClr val="lt2"/>
                </a:solidFill>
                <a:latin typeface="Arial" panose="020B0604020202020204"/>
                <a:ea typeface="Arial" panose="020B0604020202020204"/>
                <a:cs typeface="Arial" panose="020B0604020202020204"/>
                <a:sym typeface="Arial" panose="020B0604020202020204"/>
              </a:rPr>
            </a:br>
            <a:r>
              <a:rPr lang="en-US" sz="2400" b="1" i="1" u="none">
                <a:solidFill>
                  <a:schemeClr val="lt2"/>
                </a:solidFill>
                <a:latin typeface="Arial" panose="020B0604020202020204"/>
                <a:ea typeface="Arial" panose="020B0604020202020204"/>
                <a:cs typeface="Arial" panose="020B0604020202020204"/>
                <a:sym typeface="Arial" panose="020B0604020202020204"/>
              </a:rPr>
              <a:t>它是对其他安全管理工具（会议，培训，审计）的补充</a:t>
            </a:r>
            <a:br>
              <a:rPr lang="en-US" sz="2400" b="1" i="1" u="none">
                <a:solidFill>
                  <a:schemeClr val="lt2"/>
                </a:solidFill>
                <a:latin typeface="Arial" panose="020B0604020202020204"/>
                <a:ea typeface="Arial" panose="020B0604020202020204"/>
                <a:cs typeface="Arial" panose="020B0604020202020204"/>
                <a:sym typeface="Arial" panose="020B0604020202020204"/>
              </a:rPr>
            </a:br>
            <a:br>
              <a:rPr lang="en-US" sz="2400" b="1" i="1" u="none">
                <a:solidFill>
                  <a:schemeClr val="lt2"/>
                </a:solidFill>
                <a:latin typeface="Arial" panose="020B0604020202020204"/>
                <a:ea typeface="Arial" panose="020B0604020202020204"/>
                <a:cs typeface="Arial" panose="020B0604020202020204"/>
                <a:sym typeface="Arial" panose="020B0604020202020204"/>
              </a:rPr>
            </a:br>
            <a:r>
              <a:rPr lang="en-US" sz="2400" b="1" i="1" u="none">
                <a:solidFill>
                  <a:schemeClr val="lt2"/>
                </a:solidFill>
                <a:latin typeface="Arial" panose="020B0604020202020204"/>
                <a:ea typeface="Arial" panose="020B0604020202020204"/>
                <a:cs typeface="Arial" panose="020B0604020202020204"/>
                <a:sym typeface="Arial" panose="020B0604020202020204"/>
              </a:rPr>
              <a:t>It requires 100% engagement and belief, good interpersonal &amp; communication skills</a:t>
            </a:r>
            <a:br>
              <a:rPr lang="en-US" sz="2400" b="1" i="1" u="none">
                <a:solidFill>
                  <a:schemeClr val="lt2"/>
                </a:solidFill>
                <a:latin typeface="Arial" panose="020B0604020202020204"/>
                <a:ea typeface="Arial" panose="020B0604020202020204"/>
                <a:cs typeface="Arial" panose="020B0604020202020204"/>
                <a:sym typeface="Arial" panose="020B0604020202020204"/>
              </a:rPr>
            </a:br>
            <a:r>
              <a:rPr lang="en-US" sz="2400" b="1" i="1" u="none">
                <a:solidFill>
                  <a:schemeClr val="lt2"/>
                </a:solidFill>
                <a:latin typeface="Arial" panose="020B0604020202020204"/>
                <a:ea typeface="Arial" panose="020B0604020202020204"/>
                <a:cs typeface="Arial" panose="020B0604020202020204"/>
                <a:sym typeface="Arial" panose="020B0604020202020204"/>
              </a:rPr>
              <a:t>它需要百分白的许诺和信任，良好的人与人之间的沟通技巧</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p:txBody>
      </p:sp>
      <p:sp>
        <p:nvSpPr>
          <p:cNvPr id="295" name="Google Shape;295;p28"/>
          <p:cNvSpPr txBox="1"/>
          <p:nvPr/>
        </p:nvSpPr>
        <p:spPr>
          <a:xfrm>
            <a:off x="552450" y="257175"/>
            <a:ext cx="7929562" cy="1052512"/>
          </a:xfrm>
          <a:prstGeom prst="rect">
            <a:avLst/>
          </a:prstGeom>
          <a:noFill/>
          <a:ln>
            <a:noFill/>
          </a:ln>
        </p:spPr>
        <p:txBody>
          <a:bodyPr spcFirstLastPara="1" wrap="square" lIns="87525" tIns="43750" rIns="87525" bIns="43750" anchor="t" anchorCtr="0">
            <a:noAutofit/>
          </a:bodyPr>
          <a:lstStyle/>
          <a:p>
            <a:pPr marL="0" marR="0" lvl="0" indent="0" algn="l" rtl="0">
              <a:lnSpc>
                <a:spcPct val="110000"/>
              </a:lnSpc>
              <a:spcBef>
                <a:spcPts val="0"/>
              </a:spcBef>
              <a:spcAft>
                <a:spcPts val="0"/>
              </a:spcAft>
              <a:buClr>
                <a:schemeClr val="lt2"/>
              </a:buClr>
              <a:buSzPts val="2400"/>
              <a:buFont typeface="Tahoma" panose="020B0604030504040204"/>
              <a:buNone/>
            </a:pPr>
            <a:r>
              <a:rPr lang="en-US" sz="2400" b="1" i="0" u="none">
                <a:solidFill>
                  <a:schemeClr val="lt2"/>
                </a:solidFill>
                <a:latin typeface="Tahoma" panose="020B0604030504040204"/>
                <a:ea typeface="Tahoma" panose="020B0604030504040204"/>
                <a:cs typeface="Tahoma" panose="020B0604030504040204"/>
                <a:sym typeface="Tahoma" panose="020B0604030504040204"/>
              </a:rPr>
              <a:t>The Behavioral Safety Visit : Closing</a:t>
            </a:r>
            <a:br>
              <a:rPr lang="en-US" sz="2400" b="1" i="0" u="none">
                <a:solidFill>
                  <a:schemeClr val="lt2"/>
                </a:solidFill>
                <a:latin typeface="Tahoma" panose="020B0604030504040204"/>
                <a:ea typeface="Tahoma" panose="020B0604030504040204"/>
                <a:cs typeface="Tahoma" panose="020B0604030504040204"/>
                <a:sym typeface="Tahoma" panose="020B0604030504040204"/>
              </a:rPr>
            </a:br>
            <a:r>
              <a:rPr lang="en-US" sz="2400" b="1" i="0" u="none">
                <a:solidFill>
                  <a:schemeClr val="lt2"/>
                </a:solidFill>
                <a:latin typeface="Tahoma" panose="020B0604030504040204"/>
                <a:ea typeface="Tahoma" panose="020B0604030504040204"/>
                <a:cs typeface="Tahoma" panose="020B0604030504040204"/>
                <a:sym typeface="Tahoma" panose="020B0604030504040204"/>
              </a:rPr>
              <a:t>行为安全观察：关闭</a:t>
            </a:r>
            <a:r>
              <a:rPr lang="en-US" sz="2500" b="1" i="0" u="none">
                <a:solidFill>
                  <a:schemeClr val="lt2"/>
                </a:solidFill>
                <a:latin typeface="Arial" panose="020B0604020202020204"/>
                <a:ea typeface="Arial" panose="020B0604020202020204"/>
                <a:cs typeface="Arial" panose="020B0604020202020204"/>
                <a:sym typeface="Arial" panose="020B0604020202020204"/>
              </a:rPr>
              <a:t> </a:t>
            </a:r>
            <a:endParaRPr lang="en-US" sz="25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300" name="Shape 300"/>
        <p:cNvGrpSpPr/>
        <p:nvPr/>
      </p:nvGrpSpPr>
      <p:grpSpPr>
        <a:xfrm>
          <a:off x="0" y="0"/>
          <a:ext cx="0" cy="0"/>
          <a:chOff x="0" y="0"/>
          <a:chExt cx="0" cy="0"/>
        </a:xfrm>
      </p:grpSpPr>
      <p:sp>
        <p:nvSpPr>
          <p:cNvPr id="301" name="Google Shape;301;p29"/>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02" name="Google Shape;302;p29"/>
          <p:cNvSpPr txBox="1"/>
          <p:nvPr>
            <p:ph type="title"/>
          </p:nvPr>
        </p:nvSpPr>
        <p:spPr>
          <a:xfrm>
            <a:off x="527050" y="269875"/>
            <a:ext cx="7929562" cy="669925"/>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Behavioral Safety Visit 行为安全观察</a:t>
            </a:r>
            <a:br>
              <a:rPr lang="en-US" sz="2800" b="1" i="0" u="none">
                <a:solidFill>
                  <a:schemeClr val="lt2"/>
                </a:solidFill>
                <a:latin typeface="Arial" panose="020B0604020202020204"/>
                <a:ea typeface="Arial" panose="020B0604020202020204"/>
                <a:cs typeface="Arial" panose="020B0604020202020204"/>
                <a:sym typeface="Arial" panose="020B0604020202020204"/>
              </a:rPr>
            </a:br>
            <a:endParaRPr lang="en-US" sz="28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303" name="Google Shape;303;p29"/>
          <p:cNvSpPr txBox="1"/>
          <p:nvPr/>
        </p:nvSpPr>
        <p:spPr>
          <a:xfrm>
            <a:off x="4090987" y="1792287"/>
            <a:ext cx="2241550" cy="1165225"/>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lt2"/>
              </a:buClr>
              <a:buSzPts val="3200"/>
              <a:buFont typeface="Arial" panose="020B0604020202020204"/>
              <a:buNone/>
            </a:pPr>
            <a:r>
              <a:rPr lang="en-US" sz="3200" b="1" i="0" u="none">
                <a:solidFill>
                  <a:schemeClr val="lt2"/>
                </a:solidFill>
                <a:latin typeface="Arial" panose="020B0604020202020204"/>
                <a:ea typeface="Arial" panose="020B0604020202020204"/>
                <a:cs typeface="Arial" panose="020B0604020202020204"/>
                <a:sym typeface="Arial" panose="020B0604020202020204"/>
              </a:rPr>
              <a:t>EXERCISE</a:t>
            </a:r>
            <a:endParaRPr lang="en-US" sz="3200" b="1"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chemeClr val="lt2"/>
              </a:buClr>
              <a:buSzPts val="3200"/>
              <a:buFont typeface="Arial" panose="020B0604020202020204"/>
              <a:buNone/>
            </a:pPr>
            <a:r>
              <a:rPr lang="en-US" sz="3200" b="1" i="0" u="none">
                <a:solidFill>
                  <a:schemeClr val="lt2"/>
                </a:solidFill>
                <a:latin typeface="Arial" panose="020B0604020202020204"/>
                <a:ea typeface="Arial" panose="020B0604020202020204"/>
                <a:cs typeface="Arial" panose="020B0604020202020204"/>
                <a:sym typeface="Arial" panose="020B0604020202020204"/>
              </a:rPr>
              <a:t>练习</a:t>
            </a:r>
            <a:endParaRPr lang="en-US" sz="3200" b="1" i="0" u="none">
              <a:solidFill>
                <a:schemeClr val="lt2"/>
              </a:solidFill>
              <a:latin typeface="Arial" panose="020B0604020202020204"/>
              <a:ea typeface="Arial" panose="020B0604020202020204"/>
              <a:cs typeface="Arial" panose="020B0604020202020204"/>
              <a:sym typeface="Arial" panose="020B0604020202020204"/>
            </a:endParaRPr>
          </a:p>
        </p:txBody>
      </p:sp>
      <p:pic>
        <p:nvPicPr>
          <p:cNvPr id="304" name="Google Shape;304;p29"/>
          <p:cNvPicPr preferRelativeResize="0"/>
          <p:nvPr/>
        </p:nvPicPr>
        <p:blipFill rotWithShape="1">
          <a:blip r:embed="rId1"/>
          <a:srcRect/>
          <a:stretch>
            <a:fillRect/>
          </a:stretch>
        </p:blipFill>
        <p:spPr>
          <a:xfrm>
            <a:off x="2892425" y="3497262"/>
            <a:ext cx="4457700" cy="211137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base">
                                        <p:cTn id="7" dur="500"/>
                                        <p:tgtEl>
                                          <p:spTgt spid="302"/>
                                        </p:tgtEl>
                                        <p:attrNameLst>
                                          <p:attrName>ppt_x</p:attrName>
                                        </p:attrNameLst>
                                      </p:cBhvr>
                                      <p:tavLst>
                                        <p:tav tm="0" fmla="">
                                          <p:val>
                                            <p:strVal val="#ppt_x-1"/>
                                          </p:val>
                                        </p:tav>
                                        <p:tav tm="100000" fmla="">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 calcmode="lin" valueType="num">
                                      <p:cBhvr additive="base">
                                        <p:cTn id="12" dur="500"/>
                                        <p:tgtEl>
                                          <p:spTgt spid="30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309" name="Shape 309"/>
        <p:cNvGrpSpPr/>
        <p:nvPr/>
      </p:nvGrpSpPr>
      <p:grpSpPr>
        <a:xfrm>
          <a:off x="0" y="0"/>
          <a:ext cx="0" cy="0"/>
          <a:chOff x="0" y="0"/>
          <a:chExt cx="0" cy="0"/>
        </a:xfrm>
      </p:grpSpPr>
      <p:sp>
        <p:nvSpPr>
          <p:cNvPr id="310" name="Google Shape;310;p30"/>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11" name="Google Shape;311;p30"/>
          <p:cNvSpPr txBox="1"/>
          <p:nvPr>
            <p:ph type="title"/>
          </p:nvPr>
        </p:nvSpPr>
        <p:spPr>
          <a:xfrm>
            <a:off x="576262" y="193675"/>
            <a:ext cx="7929562" cy="920750"/>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Exercise : principles of the visit 练习：观察原则</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312" name="Google Shape;312;p30"/>
          <p:cNvSpPr txBox="1"/>
          <p:nvPr>
            <p:ph type="body" idx="1"/>
          </p:nvPr>
        </p:nvSpPr>
        <p:spPr>
          <a:xfrm>
            <a:off x="576262" y="749300"/>
            <a:ext cx="9329737" cy="5702300"/>
          </a:xfrm>
          <a:prstGeom prst="rect">
            <a:avLst/>
          </a:prstGeom>
          <a:noFill/>
          <a:ln>
            <a:noFill/>
          </a:ln>
        </p:spPr>
        <p:txBody>
          <a:bodyPr spcFirstLastPara="1" wrap="square" lIns="91425" tIns="45700" rIns="91425" bIns="45700" anchor="t" anchorCtr="0">
            <a:noAutofit/>
          </a:bodyPr>
          <a:lstStyle/>
          <a:p>
            <a:pPr marL="269875" marR="0" lvl="0" indent="-269875" algn="l" rtl="0">
              <a:lnSpc>
                <a:spcPct val="100000"/>
              </a:lnSpc>
              <a:spcBef>
                <a:spcPts val="0"/>
              </a:spcBef>
              <a:spcAft>
                <a:spcPts val="0"/>
              </a:spcAft>
              <a:buClr>
                <a:srgbClr val="FF0000"/>
              </a:buClr>
              <a:buSzPts val="2000"/>
              <a:buFont typeface="Noto Sans Symbols"/>
              <a:buChar char="⬛"/>
            </a:pPr>
            <a:r>
              <a:rPr lang="en-US" sz="2500" b="0" i="0" u="none">
                <a:solidFill>
                  <a:srgbClr val="FF0000"/>
                </a:solidFill>
                <a:latin typeface="Arial" panose="020B0604020202020204"/>
                <a:ea typeface="Arial" panose="020B0604020202020204"/>
                <a:cs typeface="Arial" panose="020B0604020202020204"/>
                <a:sym typeface="Arial" panose="020B0604020202020204"/>
              </a:rPr>
              <a:t>The Behavioral Safety Visit for this exercise </a:t>
            </a:r>
            <a:r>
              <a:rPr lang="en-US" sz="2000" b="1" i="0" u="none">
                <a:solidFill>
                  <a:srgbClr val="FF0000"/>
                </a:solidFill>
                <a:latin typeface="Arial" panose="020B0604020202020204"/>
                <a:ea typeface="Arial" panose="020B0604020202020204"/>
                <a:cs typeface="Arial" panose="020B0604020202020204"/>
                <a:sym typeface="Arial" panose="020B0604020202020204"/>
              </a:rPr>
              <a:t>行为安全观察练习</a:t>
            </a:r>
            <a:endParaRPr sz="2000" b="1" i="0" u="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Form a group (5  max.), with a manager leader. </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C6BE74"/>
              </a:buClr>
              <a:buSzPts val="1900"/>
              <a:buFont typeface="Arimo"/>
              <a:buNone/>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       分组（最多5人），每组一个领导者 </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Identify an employee to visit  确定一个访问的人</a:t>
            </a:r>
            <a:endParaRPr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500"/>
              </a:spcBef>
              <a:spcAft>
                <a:spcPts val="0"/>
              </a:spcAft>
              <a:buClr>
                <a:srgbClr val="FF0000"/>
              </a:buClr>
              <a:buSzPts val="2000"/>
              <a:buFont typeface="Noto Sans Symbols"/>
              <a:buChar char="⬛"/>
            </a:pPr>
            <a:r>
              <a:rPr lang="en-US" sz="2500" b="0" i="0" u="none">
                <a:solidFill>
                  <a:srgbClr val="FF0000"/>
                </a:solidFill>
                <a:latin typeface="Arial" panose="020B0604020202020204"/>
                <a:ea typeface="Arial" panose="020B0604020202020204"/>
                <a:cs typeface="Arial" panose="020B0604020202020204"/>
                <a:sym typeface="Arial" panose="020B0604020202020204"/>
              </a:rPr>
              <a:t>Six steps: 六个步骤：</a:t>
            </a:r>
            <a:endParaRPr lang="en-US" sz="2500" b="0" i="0" u="none">
              <a:solidFill>
                <a:srgbClr val="FF0000"/>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10 minutes to prepare  10分钟准备</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Observation of the employee (duration 15’ to 20’) in the defined zone</a:t>
            </a:r>
            <a:endParaRPr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C6BE74"/>
              </a:buClr>
              <a:buSzPts val="1900"/>
              <a:buFont typeface="Arimo"/>
              <a:buNone/>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       在规定区域对接受观察者进行观察（15到20分钟）</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Dialogue and decisions with the observed employee (duration 15’ to 20’)</a:t>
            </a:r>
            <a:endParaRPr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C6BE74"/>
              </a:buClr>
              <a:buSzPts val="1900"/>
              <a:buFont typeface="Arimo"/>
              <a:buNone/>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       与接受观察者进行对话并做出决定（15到20分钟）</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10 minutes to write the report  编写报告，10分钟</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Analysis of the seriousness of the risks and the difficulty of preventive measures  认真分析存在的风险和预防措施的困难</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FF0000"/>
              </a:buClr>
              <a:buSzPts val="1900"/>
              <a:buFont typeface="Arimo"/>
              <a:buChar char="a"/>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Elaboration of an action plan and definition of priority actions</a:t>
            </a:r>
            <a:endParaRPr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380"/>
              </a:spcBef>
              <a:spcAft>
                <a:spcPts val="0"/>
              </a:spcAft>
              <a:buClr>
                <a:srgbClr val="C6BE74"/>
              </a:buClr>
              <a:buSzPts val="1900"/>
              <a:buFont typeface="Arimo"/>
              <a:buNone/>
            </a:pPr>
            <a:r>
              <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rPr>
              <a:t>       仔细分析行动计划并定义出优先整改项 </a:t>
            </a:r>
            <a:endParaRPr lang="en-US" sz="1900" b="0" i="0" u="none" strike="noStrike" cap="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317" name="Shape 317"/>
        <p:cNvGrpSpPr/>
        <p:nvPr/>
      </p:nvGrpSpPr>
      <p:grpSpPr>
        <a:xfrm>
          <a:off x="0" y="0"/>
          <a:ext cx="0" cy="0"/>
          <a:chOff x="0" y="0"/>
          <a:chExt cx="0" cy="0"/>
        </a:xfrm>
      </p:grpSpPr>
      <p:sp>
        <p:nvSpPr>
          <p:cNvPr id="318" name="Google Shape;318;p31"/>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19" name="Google Shape;319;p31"/>
          <p:cNvSpPr txBox="1"/>
          <p:nvPr/>
        </p:nvSpPr>
        <p:spPr>
          <a:xfrm>
            <a:off x="660400" y="152400"/>
            <a:ext cx="9245600" cy="121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Behavioral Safety Visit form 行为安全观察记录表</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pic>
        <p:nvPicPr>
          <p:cNvPr id="320" name="Google Shape;320;p31"/>
          <p:cNvPicPr preferRelativeResize="0"/>
          <p:nvPr/>
        </p:nvPicPr>
        <p:blipFill rotWithShape="1">
          <a:blip r:embed="rId1"/>
          <a:srcRect/>
          <a:stretch>
            <a:fillRect/>
          </a:stretch>
        </p:blipFill>
        <p:spPr>
          <a:xfrm>
            <a:off x="1566862" y="638175"/>
            <a:ext cx="7300912" cy="6219825"/>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325" name="Shape 325"/>
        <p:cNvGrpSpPr/>
        <p:nvPr/>
      </p:nvGrpSpPr>
      <p:grpSpPr>
        <a:xfrm>
          <a:off x="0" y="0"/>
          <a:ext cx="0" cy="0"/>
          <a:chOff x="0" y="0"/>
          <a:chExt cx="0" cy="0"/>
        </a:xfrm>
      </p:grpSpPr>
      <p:sp>
        <p:nvSpPr>
          <p:cNvPr id="326" name="Google Shape;326;p32"/>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27" name="Google Shape;327;p32"/>
          <p:cNvPicPr preferRelativeResize="0"/>
          <p:nvPr/>
        </p:nvPicPr>
        <p:blipFill rotWithShape="1">
          <a:blip r:embed="rId1"/>
          <a:srcRect/>
          <a:stretch>
            <a:fillRect/>
          </a:stretch>
        </p:blipFill>
        <p:spPr>
          <a:xfrm>
            <a:off x="774700" y="774700"/>
            <a:ext cx="8509000" cy="6007100"/>
          </a:xfrm>
          <a:prstGeom prst="rect">
            <a:avLst/>
          </a:prstGeom>
          <a:noFill/>
          <a:ln>
            <a:noFill/>
          </a:ln>
        </p:spPr>
      </p:pic>
      <p:sp>
        <p:nvSpPr>
          <p:cNvPr id="328" name="Google Shape;328;p32"/>
          <p:cNvSpPr txBox="1"/>
          <p:nvPr/>
        </p:nvSpPr>
        <p:spPr>
          <a:xfrm>
            <a:off x="500062" y="346075"/>
            <a:ext cx="8491537" cy="5683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Behavioral Safety Visit :Analysis card 行为安全观察分析卡</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333" name="Shape 333"/>
        <p:cNvGrpSpPr/>
        <p:nvPr/>
      </p:nvGrpSpPr>
      <p:grpSpPr>
        <a:xfrm>
          <a:off x="0" y="0"/>
          <a:ext cx="0" cy="0"/>
          <a:chOff x="0" y="0"/>
          <a:chExt cx="0" cy="0"/>
        </a:xfrm>
      </p:grpSpPr>
      <p:sp>
        <p:nvSpPr>
          <p:cNvPr id="334" name="Google Shape;334;p33"/>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35" name="Google Shape;335;p33"/>
          <p:cNvPicPr preferRelativeResize="0"/>
          <p:nvPr/>
        </p:nvPicPr>
        <p:blipFill rotWithShape="1">
          <a:blip r:embed="rId1"/>
          <a:srcRect/>
          <a:stretch>
            <a:fillRect/>
          </a:stretch>
        </p:blipFill>
        <p:spPr>
          <a:xfrm>
            <a:off x="855662" y="739775"/>
            <a:ext cx="8432800" cy="5618162"/>
          </a:xfrm>
          <a:prstGeom prst="rect">
            <a:avLst/>
          </a:prstGeom>
          <a:noFill/>
          <a:ln>
            <a:noFill/>
          </a:ln>
        </p:spPr>
      </p:pic>
      <p:sp>
        <p:nvSpPr>
          <p:cNvPr id="336" name="Google Shape;336;p33"/>
          <p:cNvSpPr txBox="1"/>
          <p:nvPr/>
        </p:nvSpPr>
        <p:spPr>
          <a:xfrm>
            <a:off x="550862" y="320675"/>
            <a:ext cx="9139237" cy="546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Behavioral Safety Visit : action plan 行为安全观察：行动计划 </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57414" y="1849290"/>
            <a:ext cx="4293574" cy="958431"/>
          </a:xfrm>
        </p:spPr>
        <p:txBody>
          <a:bodyPr>
            <a:noAutofit/>
          </a:bodyPr>
          <a:lstStyle/>
          <a:p>
            <a:r>
              <a:rPr sz="5365" spc="180" dirty="0">
                <a:solidFill>
                  <a:srgbClr val="002060"/>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365" spc="18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6265545" y="4013835"/>
            <a:ext cx="3298825" cy="128714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40">
              <a:solidFill>
                <a:schemeClr val="lt1"/>
              </a:solidFill>
            </a:endParaRPr>
          </a:p>
        </p:txBody>
      </p:sp>
      <p:pic>
        <p:nvPicPr>
          <p:cNvPr id="5" name="图片 4" descr="公众号二维码"/>
          <p:cNvPicPr>
            <a:picLocks noChangeAspect="1"/>
          </p:cNvPicPr>
          <p:nvPr/>
        </p:nvPicPr>
        <p:blipFill>
          <a:blip r:embed="rId3"/>
          <a:stretch>
            <a:fillRect/>
          </a:stretch>
        </p:blipFill>
        <p:spPr>
          <a:xfrm>
            <a:off x="7493198" y="4109990"/>
            <a:ext cx="965250" cy="965250"/>
          </a:xfrm>
          <a:prstGeom prst="rect">
            <a:avLst/>
          </a:prstGeom>
        </p:spPr>
      </p:pic>
      <p:sp>
        <p:nvSpPr>
          <p:cNvPr id="2" name="文本框 1"/>
          <p:cNvSpPr txBox="1"/>
          <p:nvPr>
            <p:custDataLst>
              <p:tags r:id="rId4"/>
            </p:custDataLst>
          </p:nvPr>
        </p:nvSpPr>
        <p:spPr>
          <a:xfrm>
            <a:off x="6265545" y="4298315"/>
            <a:ext cx="1116330" cy="706120"/>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140" dirty="0">
                <a:solidFill>
                  <a:schemeClr val="tx1"/>
                </a:solidFill>
                <a:latin typeface="宋体" panose="02010600030101010101" pitchFamily="2" charset="-122"/>
                <a:ea typeface="宋体" panose="02010600030101010101" pitchFamily="2" charset="-122"/>
              </a:rPr>
              <a:t>扫码关注我们</a:t>
            </a:r>
            <a:endParaRPr lang="zh-CN" altLang="en-US" sz="114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140" b="1" dirty="0">
                <a:solidFill>
                  <a:schemeClr val="tx1"/>
                </a:solidFill>
                <a:latin typeface="微软雅黑" panose="020B0503020204020204" charset="-122"/>
                <a:ea typeface="微软雅黑" panose="020B0503020204020204" charset="-122"/>
              </a:rPr>
              <a:t>获取第一手安全资讯</a:t>
            </a:r>
            <a:endParaRPr lang="zh-CN" altLang="en-US" sz="114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8580557" y="4110030"/>
            <a:ext cx="899217" cy="877500"/>
          </a:xfrm>
          <a:prstGeom prst="rect">
            <a:avLst/>
          </a:prstGeom>
        </p:spPr>
      </p:pic>
      <p:sp>
        <p:nvSpPr>
          <p:cNvPr id="7" name="文本框 6"/>
          <p:cNvSpPr txBox="1"/>
          <p:nvPr>
            <p:custDataLst>
              <p:tags r:id="rId6"/>
            </p:custDataLst>
          </p:nvPr>
        </p:nvSpPr>
        <p:spPr>
          <a:xfrm>
            <a:off x="1384468" y="4130872"/>
            <a:ext cx="3266290" cy="8642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140" b="1" dirty="0">
              <a:solidFill>
                <a:schemeClr val="accent1">
                  <a:lumMod val="50000"/>
                </a:schemeClr>
              </a:solidFill>
              <a:cs typeface="+mn-ea"/>
              <a:sym typeface="+mn-lt"/>
            </a:endParaRPr>
          </a:p>
          <a:p>
            <a:pPr algn="ctr">
              <a:lnSpc>
                <a:spcPct val="125000"/>
              </a:lnSpc>
            </a:pPr>
            <a:r>
              <a:rPr lang="zh-CN" altLang="en-US" sz="1140" b="1" dirty="0">
                <a:solidFill>
                  <a:schemeClr val="accent5">
                    <a:lumMod val="50000"/>
                  </a:schemeClr>
                </a:solidFill>
                <a:cs typeface="+mn-ea"/>
                <a:sym typeface="+mn-lt"/>
              </a:rPr>
              <a:t>联系我们 </a:t>
            </a:r>
            <a:r>
              <a:rPr lang="en-US" altLang="zh-CN" sz="1140" dirty="0">
                <a:solidFill>
                  <a:schemeClr val="accent5">
                    <a:lumMod val="50000"/>
                  </a:schemeClr>
                </a:solidFill>
                <a:cs typeface="+mn-ea"/>
                <a:sym typeface="+mn-lt"/>
              </a:rPr>
              <a:t>| </a:t>
            </a:r>
            <a:r>
              <a:rPr lang="en-US" altLang="zh-CN" sz="1140" kern="900" dirty="0">
                <a:solidFill>
                  <a:schemeClr val="accent5">
                    <a:lumMod val="50000"/>
                  </a:schemeClr>
                </a:solidFill>
                <a:cs typeface="+mn-ea"/>
                <a:sym typeface="+mn-lt"/>
              </a:rPr>
              <a:t>15250014332 / 0512-68637852</a:t>
            </a:r>
            <a:endParaRPr lang="en-US" altLang="zh-CN" sz="1140" kern="900" dirty="0">
              <a:solidFill>
                <a:schemeClr val="accent5">
                  <a:lumMod val="50000"/>
                </a:schemeClr>
              </a:solidFill>
              <a:cs typeface="+mn-ea"/>
              <a:sym typeface="+mn-lt"/>
            </a:endParaRPr>
          </a:p>
        </p:txBody>
      </p:sp>
      <p:sp>
        <p:nvSpPr>
          <p:cNvPr id="8" name="文本框 7"/>
          <p:cNvSpPr txBox="1"/>
          <p:nvPr/>
        </p:nvSpPr>
        <p:spPr>
          <a:xfrm>
            <a:off x="1726328" y="3077961"/>
            <a:ext cx="2556470" cy="851813"/>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3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140" b="1" dirty="0">
                <a:solidFill>
                  <a:schemeClr val="accent5">
                    <a:lumMod val="50000"/>
                  </a:schemeClr>
                </a:solidFill>
                <a:cs typeface="+mn-ea"/>
                <a:sym typeface="+mn-lt"/>
              </a:rPr>
              <a:t>公司官网</a:t>
            </a:r>
            <a:r>
              <a:rPr lang="zh-CN" altLang="en-US" sz="1300" b="1" dirty="0">
                <a:solidFill>
                  <a:schemeClr val="accent5">
                    <a:lumMod val="50000"/>
                  </a:schemeClr>
                </a:solidFill>
                <a:cs typeface="+mn-ea"/>
                <a:sym typeface="+mn-lt"/>
              </a:rPr>
              <a:t> </a:t>
            </a:r>
            <a:r>
              <a:rPr lang="en-US" altLang="zh-CN" sz="1300" dirty="0">
                <a:solidFill>
                  <a:schemeClr val="accent5">
                    <a:lumMod val="50000"/>
                  </a:schemeClr>
                </a:solidFill>
                <a:cs typeface="+mn-ea"/>
                <a:sym typeface="+mn-lt"/>
              </a:rPr>
              <a:t>| </a:t>
            </a:r>
            <a:r>
              <a:rPr lang="en-US" altLang="zh-CN" sz="1300" dirty="0">
                <a:solidFill>
                  <a:schemeClr val="accent5">
                    <a:lumMod val="50000"/>
                  </a:schemeClr>
                </a:solidFill>
                <a:cs typeface="+mn-ea"/>
                <a:sym typeface="+mn-lt"/>
                <a:hlinkClick r:id="rId7"/>
              </a:rPr>
              <a:t>http://www.bofety.com/</a:t>
            </a:r>
            <a:endParaRPr lang="zh-CN" altLang="en-US" sz="13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644299" y="5031425"/>
            <a:ext cx="760585" cy="229870"/>
          </a:xfrm>
          <a:prstGeom prst="rect">
            <a:avLst/>
          </a:prstGeom>
          <a:noFill/>
        </p:spPr>
        <p:txBody>
          <a:bodyPr wrap="square" rtlCol="0">
            <a:spAutoFit/>
          </a:bodyPr>
          <a:lstStyle/>
          <a:p>
            <a:pPr algn="ctr"/>
            <a:r>
              <a:rPr lang="zh-CN" altLang="en-US" sz="895" dirty="0">
                <a:solidFill>
                  <a:schemeClr val="tx1"/>
                </a:solidFill>
              </a:rPr>
              <a:t>微信公众号</a:t>
            </a:r>
            <a:endParaRPr lang="zh-CN" altLang="en-US" sz="895" dirty="0">
              <a:solidFill>
                <a:schemeClr val="tx1"/>
              </a:solidFill>
            </a:endParaRPr>
          </a:p>
        </p:txBody>
      </p:sp>
      <p:sp>
        <p:nvSpPr>
          <p:cNvPr id="9" name="文本框 8"/>
          <p:cNvSpPr txBox="1"/>
          <p:nvPr/>
        </p:nvSpPr>
        <p:spPr>
          <a:xfrm>
            <a:off x="8604374" y="5030405"/>
            <a:ext cx="760585" cy="229870"/>
          </a:xfrm>
          <a:prstGeom prst="rect">
            <a:avLst/>
          </a:prstGeom>
          <a:noFill/>
        </p:spPr>
        <p:txBody>
          <a:bodyPr wrap="square" rtlCol="0">
            <a:spAutoFit/>
          </a:bodyPr>
          <a:lstStyle/>
          <a:p>
            <a:pPr algn="ctr"/>
            <a:r>
              <a:rPr lang="zh-CN" altLang="en-US" sz="895" dirty="0">
                <a:solidFill>
                  <a:schemeClr val="tx1"/>
                </a:solidFill>
              </a:rPr>
              <a:t>抖音</a:t>
            </a:r>
            <a:endParaRPr lang="zh-CN" altLang="en-US" sz="895" dirty="0">
              <a:solidFill>
                <a:schemeClr val="tx1"/>
              </a:solidFill>
            </a:endParaRPr>
          </a:p>
        </p:txBody>
      </p:sp>
    </p:spTree>
    <p:custDataLst>
      <p:tags r:id="rId8"/>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64" name="Shape 64"/>
        <p:cNvGrpSpPr/>
        <p:nvPr/>
      </p:nvGrpSpPr>
      <p:grpSpPr>
        <a:xfrm>
          <a:off x="0" y="0"/>
          <a:ext cx="0" cy="0"/>
          <a:chOff x="0" y="0"/>
          <a:chExt cx="0" cy="0"/>
        </a:xfrm>
      </p:grpSpPr>
      <p:sp>
        <p:nvSpPr>
          <p:cNvPr id="65" name="Google Shape;65;p8"/>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66" name="Google Shape;66;p8"/>
          <p:cNvSpPr txBox="1"/>
          <p:nvPr>
            <p:ph type="title"/>
          </p:nvPr>
        </p:nvSpPr>
        <p:spPr>
          <a:xfrm>
            <a:off x="577850" y="193675"/>
            <a:ext cx="7929562" cy="922337"/>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500"/>
              <a:buFont typeface="Arial" panose="020B0604020202020204"/>
              <a:buNone/>
            </a:pPr>
            <a:r>
              <a:rPr lang="en-US" sz="2500" b="1" i="0" u="none">
                <a:solidFill>
                  <a:schemeClr val="lt2"/>
                </a:solidFill>
                <a:latin typeface="Arial" panose="020B0604020202020204"/>
                <a:ea typeface="Arial" panose="020B0604020202020204"/>
                <a:cs typeface="Arial" panose="020B0604020202020204"/>
                <a:sym typeface="Arial" panose="020B0604020202020204"/>
              </a:rPr>
              <a:t>Introduction 前言</a:t>
            </a:r>
            <a:endParaRPr lang="en-US" sz="25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67" name="Google Shape;67;p8"/>
          <p:cNvSpPr txBox="1"/>
          <p:nvPr/>
        </p:nvSpPr>
        <p:spPr>
          <a:xfrm>
            <a:off x="685800" y="3838575"/>
            <a:ext cx="9105900" cy="2387600"/>
          </a:xfrm>
          <a:prstGeom prst="rect">
            <a:avLst/>
          </a:prstGeom>
          <a:solidFill>
            <a:schemeClr val="dk1"/>
          </a:solidFill>
          <a:ln w="9525" cap="flat" cmpd="sng">
            <a:solidFill>
              <a:srgbClr val="E55300"/>
            </a:solidFill>
            <a:prstDash val="solid"/>
            <a:miter lim="800000"/>
            <a:headEnd type="none" w="sm" len="sm"/>
            <a:tailEnd type="none" w="sm" len="sm"/>
          </a:ln>
        </p:spPr>
        <p:txBody>
          <a:bodyPr spcFirstLastPara="1" wrap="square" lIns="95775" tIns="47875" rIns="95775" bIns="47875" anchor="t" anchorCtr="0">
            <a:noAutofit/>
          </a:bodyPr>
          <a:lstStyle/>
          <a:p>
            <a:pPr marL="0" marR="0" lvl="0" indent="0" algn="ctr" rtl="0">
              <a:lnSpc>
                <a:spcPct val="100000"/>
              </a:lnSpc>
              <a:spcBef>
                <a:spcPts val="0"/>
              </a:spcBef>
              <a:spcAft>
                <a:spcPts val="0"/>
              </a:spcAft>
              <a:buClr>
                <a:srgbClr val="000066"/>
              </a:buClr>
              <a:buSzPts val="900"/>
              <a:buFont typeface="Helvetica Neue" panose="020B0604020202020204"/>
              <a:buNone/>
            </a:pPr>
            <a:r>
              <a:rPr lang="en-US" sz="900" b="1" i="0" u="none">
                <a:solidFill>
                  <a:srgbClr val="000066"/>
                </a:solidFill>
                <a:latin typeface="Helvetica Neue" panose="020B0604020202020204"/>
                <a:ea typeface="Helvetica Neue" panose="020B0604020202020204"/>
                <a:cs typeface="Helvetica Neue" panose="020B0604020202020204"/>
                <a:sym typeface="Helvetica Neue" panose="020B0604020202020204"/>
              </a:rPr>
              <a:t>DISCLAIMER</a:t>
            </a:r>
            <a:endParaRPr lang="en-US" sz="900" b="1"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rgbClr val="000066"/>
              </a:buClr>
              <a:buSzPts val="900"/>
              <a:buFont typeface="Helvetica Neue" panose="020B0604020202020204"/>
              <a:buNone/>
            </a:pPr>
            <a:r>
              <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rPr>
              <a:t>The information contained in this document has been prepared by L’ Air Liquide S.A. and/or its controlled subsidiaries (“Air Liquide”), exclusively for their use, and is Air Liquide property. Air Liquide believes the information is current and accurate, but circumstances may warrant additional requirements or procedures. This document is subject to periodic review and users are cautioned to obtain the latest edition. </a:t>
            </a:r>
            <a:endPar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chemeClr val="dk1"/>
              </a:buClr>
              <a:buSzPts val="900"/>
              <a:buFont typeface="Times New Roman" panose="02020603050405020304"/>
              <a:buNone/>
            </a:pPr>
            <a:endParaRPr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rgbClr val="000066"/>
              </a:buClr>
              <a:buSzPts val="900"/>
              <a:buFont typeface="Helvetica Neue" panose="020B0604020202020204"/>
              <a:buNone/>
            </a:pPr>
            <a:r>
              <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rPr>
              <a:t>Air Liquide makes no representations or warranties to third parties as to the quality, accuracy or completeness of information contained in this document and EXPRESSLY DISCLAIMS ALL WARRANTIES, INCLUDING, BUT NOT LIMITED TO, THE WARRANTY OF MERCHANTABILITY AND THE WARRANTY OF FITNESS FOR A PARTICULAR PURPOSE.</a:t>
            </a:r>
            <a:endParaRPr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rgbClr val="000066"/>
              </a:buClr>
              <a:buSzPts val="900"/>
              <a:buFont typeface="Helvetica Neue" panose="020B0604020202020204"/>
              <a:buNone/>
            </a:pPr>
            <a:r>
              <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rPr>
              <a:t>No part of this document may be copied or otherwise shown or disclosed to third parties without the prior consent of Air Liquide .</a:t>
            </a:r>
            <a:endParaRPr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chemeClr val="dk1"/>
              </a:buClr>
              <a:buSzPts val="900"/>
              <a:buFont typeface="Times New Roman" panose="02020603050405020304"/>
              <a:buNone/>
            </a:pPr>
            <a:endParaRPr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rgbClr val="000066"/>
              </a:buClr>
              <a:buSzPts val="900"/>
              <a:buFont typeface="Helvetica Neue" panose="020B0604020202020204"/>
              <a:buNone/>
            </a:pPr>
            <a:r>
              <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rPr>
              <a:t>Unauthorized use of this document by any third Party, including Air Liquide contractors and subcontractors, shall be at such Party’s own risk, and Air Liquide assumes no liability in connection with information contained herein. </a:t>
            </a:r>
            <a:endPar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chemeClr val="dk1"/>
              </a:buClr>
              <a:buSzPts val="900"/>
              <a:buFont typeface="Times New Roman" panose="02020603050405020304"/>
              <a:buNone/>
            </a:pPr>
            <a:endParaRPr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rgbClr val="000066"/>
              </a:buClr>
              <a:buSzPts val="900"/>
              <a:buFont typeface="Helvetica Neue" panose="020B0604020202020204"/>
              <a:buNone/>
            </a:pPr>
            <a:r>
              <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rPr>
              <a:t>Air Liquide disclaims any liability for any damage suffered by any company or person as a result of or in connection with the use, application or implementation of the information contained herein or any part thereof. The benefit of this disclaimer shall inure to Air Liquide and its affiliates.</a:t>
            </a:r>
            <a:endPar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chemeClr val="dk1"/>
              </a:buClr>
              <a:buSzPts val="900"/>
              <a:buFont typeface="Times New Roman" panose="02020603050405020304"/>
              <a:buNone/>
            </a:pPr>
            <a:endParaRPr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a:p>
            <a:pPr marL="0" marR="0" lvl="0" indent="0" algn="l" rtl="0">
              <a:lnSpc>
                <a:spcPct val="100000"/>
              </a:lnSpc>
              <a:spcBef>
                <a:spcPts val="0"/>
              </a:spcBef>
              <a:spcAft>
                <a:spcPts val="0"/>
              </a:spcAft>
              <a:buClr>
                <a:srgbClr val="000066"/>
              </a:buClr>
              <a:buSzPts val="900"/>
              <a:buFont typeface="Helvetica Neue" panose="020B0604020202020204"/>
              <a:buNone/>
            </a:pPr>
            <a:r>
              <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rPr>
              <a:t>This document should not be confused with federal, state, provincial, or municipal specifications or regulations, insurance requirements or national safety codes.</a:t>
            </a:r>
            <a:endParaRPr lang="en-US" sz="900" b="0" i="0" u="none">
              <a:solidFill>
                <a:srgbClr val="000066"/>
              </a:solidFill>
              <a:latin typeface="Helvetica Neue" panose="020B0604020202020204"/>
              <a:ea typeface="Helvetica Neue" panose="020B0604020202020204"/>
              <a:cs typeface="Helvetica Neue" panose="020B0604020202020204"/>
              <a:sym typeface="Helvetica Neue" panose="020B0604020202020204"/>
            </a:endParaRPr>
          </a:p>
        </p:txBody>
      </p:sp>
      <p:sp>
        <p:nvSpPr>
          <p:cNvPr id="68" name="Google Shape;68;p8"/>
          <p:cNvSpPr txBox="1"/>
          <p:nvPr>
            <p:ph type="body" idx="4294967295"/>
          </p:nvPr>
        </p:nvSpPr>
        <p:spPr>
          <a:xfrm>
            <a:off x="628650" y="755650"/>
            <a:ext cx="9277350" cy="3016250"/>
          </a:xfrm>
          <a:prstGeom prst="rect">
            <a:avLst/>
          </a:prstGeom>
          <a:noFill/>
          <a:ln>
            <a:noFill/>
          </a:ln>
        </p:spPr>
        <p:txBody>
          <a:bodyPr spcFirstLastPara="1" wrap="square" lIns="91425" tIns="45700" rIns="91425" bIns="45700" anchor="t" anchorCtr="0">
            <a:noAutofit/>
          </a:bodyPr>
          <a:lstStyle/>
          <a:p>
            <a:pPr marL="269875" marR="0" lvl="0" indent="-269875" algn="l" rtl="0">
              <a:lnSpc>
                <a:spcPct val="90000"/>
              </a:lnSpc>
              <a:spcBef>
                <a:spcPts val="0"/>
              </a:spcBef>
              <a:spcAft>
                <a:spcPts val="0"/>
              </a:spcAft>
              <a:buClr>
                <a:srgbClr val="C6BE74"/>
              </a:buClr>
              <a:buSzPts val="1760"/>
              <a:buFont typeface="Noto Sans Symbols"/>
              <a:buNone/>
            </a:pPr>
            <a:r>
              <a:rPr lang="en-US" sz="2200" b="0" i="0" u="none" strike="noStrike" cap="none">
                <a:solidFill>
                  <a:srgbClr val="000066"/>
                </a:solidFill>
                <a:latin typeface="Arial" panose="020B0604020202020204"/>
                <a:ea typeface="Arial" panose="020B0604020202020204"/>
                <a:cs typeface="Arial" panose="020B0604020202020204"/>
                <a:sym typeface="Arial" panose="020B0604020202020204"/>
              </a:rPr>
              <a:t>Objectives 目标</a:t>
            </a:r>
            <a:endParaRPr lang="en-US" sz="2200" b="0" i="0" u="none" strike="noStrike" cap="none">
              <a:solidFill>
                <a:srgbClr val="000066"/>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280"/>
              </a:spcBef>
              <a:spcAft>
                <a:spcPts val="0"/>
              </a:spcAft>
              <a:buClr>
                <a:srgbClr val="C6BE74"/>
              </a:buClr>
              <a:buSzPts val="1120"/>
              <a:buFont typeface="Noto Sans Symbols"/>
              <a:buChar char="⬛"/>
            </a:pPr>
            <a:r>
              <a:rPr lang="en-US" sz="1400" b="0" i="0" u="none" strike="noStrike" cap="none">
                <a:solidFill>
                  <a:schemeClr val="lt2"/>
                </a:solidFill>
                <a:latin typeface="Arial" panose="020B0604020202020204"/>
                <a:ea typeface="Arial" panose="020B0604020202020204"/>
                <a:cs typeface="Arial" panose="020B0604020202020204"/>
                <a:sym typeface="Arial" panose="020B0604020202020204"/>
              </a:rPr>
              <a:t>Its aim is to reduce the number of accidents and incidents linked to unsafe behavior through the implementation of a Behavioral Safety Visit. 通过行为安全观察的执行，减少由不安全行为导致的事故和事件。</a:t>
            </a:r>
            <a:endParaRPr lang="en-US" sz="14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280"/>
              </a:spcBef>
              <a:spcAft>
                <a:spcPts val="0"/>
              </a:spcAft>
              <a:buClr>
                <a:srgbClr val="C6BE74"/>
              </a:buClr>
              <a:buSzPts val="1120"/>
              <a:buFont typeface="Noto Sans Symbols"/>
              <a:buChar char="⬛"/>
            </a:pPr>
            <a:r>
              <a:rPr lang="en-US" sz="1400" b="0" i="0" u="none" strike="noStrike" cap="none">
                <a:solidFill>
                  <a:schemeClr val="lt2"/>
                </a:solidFill>
                <a:latin typeface="Arial" panose="020B0604020202020204"/>
                <a:ea typeface="Arial" panose="020B0604020202020204"/>
                <a:cs typeface="Arial" panose="020B0604020202020204"/>
                <a:sym typeface="Arial" panose="020B0604020202020204"/>
              </a:rPr>
              <a:t>At the conclusion of the training the trainees shall know and understand the method and principles to conduct a Behavioral Safety Visit. 培训完成时，培训者应了解并理解进行行为安全观察的方法和原则。</a:t>
            </a:r>
            <a:endParaRPr sz="1500" b="0" i="0" u="none" strike="noStrike" cap="none">
              <a:solidFill>
                <a:srgbClr val="000066"/>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440"/>
              </a:spcBef>
              <a:spcAft>
                <a:spcPts val="0"/>
              </a:spcAft>
              <a:buClr>
                <a:srgbClr val="C6BE74"/>
              </a:buClr>
              <a:buSzPts val="1760"/>
              <a:buFont typeface="Noto Sans Symbols"/>
              <a:buNone/>
            </a:pPr>
            <a:r>
              <a:rPr lang="en-US" sz="2200" b="0" i="0" u="none" strike="noStrike" cap="none">
                <a:solidFill>
                  <a:srgbClr val="000066"/>
                </a:solidFill>
                <a:latin typeface="Arial" panose="020B0604020202020204"/>
                <a:ea typeface="Arial" panose="020B0604020202020204"/>
                <a:cs typeface="Arial" panose="020B0604020202020204"/>
                <a:sym typeface="Arial" panose="020B0604020202020204"/>
              </a:rPr>
              <a:t>Purpose 目的</a:t>
            </a:r>
            <a:endParaRPr lang="en-US" sz="2200" b="0" i="0" u="none" strike="noStrike" cap="none">
              <a:solidFill>
                <a:srgbClr val="000066"/>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280"/>
              </a:spcBef>
              <a:spcAft>
                <a:spcPts val="0"/>
              </a:spcAft>
              <a:buClr>
                <a:srgbClr val="C6BE74"/>
              </a:buClr>
              <a:buSzPts val="1120"/>
              <a:buFont typeface="Noto Sans Symbols"/>
              <a:buChar char="⬛"/>
            </a:pPr>
            <a:r>
              <a:rPr lang="en-US" sz="1400" b="0" i="0" u="none" strike="noStrike" cap="none">
                <a:solidFill>
                  <a:schemeClr val="lt2"/>
                </a:solidFill>
                <a:latin typeface="Arial" panose="020B0604020202020204"/>
                <a:ea typeface="Arial" panose="020B0604020202020204"/>
                <a:cs typeface="Arial" panose="020B0604020202020204"/>
                <a:sym typeface="Arial" panose="020B0604020202020204"/>
              </a:rPr>
              <a:t>This training package is intended for Facility Managers, Industrial Managers, HSE Managers and Managing Directors. 此培训适用于装置经理，工业经理，HSE经理和管理层总监。</a:t>
            </a:r>
            <a:endParaRPr lang="en-US" sz="14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280"/>
              </a:spcBef>
              <a:spcAft>
                <a:spcPts val="0"/>
              </a:spcAft>
              <a:buClr>
                <a:srgbClr val="C6BE74"/>
              </a:buClr>
              <a:buSzPts val="1120"/>
              <a:buFont typeface="Noto Sans Symbols"/>
              <a:buChar char="⬛"/>
            </a:pPr>
            <a:r>
              <a:rPr lang="en-US" sz="1400" b="0" i="0" u="none" strike="noStrike" cap="none">
                <a:solidFill>
                  <a:schemeClr val="lt2"/>
                </a:solidFill>
                <a:latin typeface="Arial" panose="020B0604020202020204"/>
                <a:ea typeface="Arial" panose="020B0604020202020204"/>
                <a:cs typeface="Arial" panose="020B0604020202020204"/>
                <a:sym typeface="Arial" panose="020B0604020202020204"/>
              </a:rPr>
              <a:t>After translation into the language of the country and customization to the local conditions, it can be used by the Subsidiary relevant trainers to train the personnel.</a:t>
            </a:r>
            <a:r>
              <a:rPr lang="en-US" sz="1400" b="0" i="0" u="none" strike="noStrike" cap="none">
                <a:solidFill>
                  <a:srgbClr val="000066"/>
                </a:solidFill>
                <a:latin typeface="Arial" panose="020B0604020202020204"/>
                <a:ea typeface="Arial" panose="020B0604020202020204"/>
                <a:cs typeface="Arial" panose="020B0604020202020204"/>
                <a:sym typeface="Arial" panose="020B0604020202020204"/>
              </a:rPr>
              <a:t> 被翻译成当地语言并专用于当地条件后，可供下包商相关培训人员使用对其人员进行培训</a:t>
            </a:r>
            <a:endParaRPr lang="en-US" sz="1400" b="0" i="0" u="none" strike="noStrike" cap="none">
              <a:solidFill>
                <a:srgbClr val="000066"/>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73" name="Shape 73"/>
        <p:cNvGrpSpPr/>
        <p:nvPr/>
      </p:nvGrpSpPr>
      <p:grpSpPr>
        <a:xfrm>
          <a:off x="0" y="0"/>
          <a:ext cx="0" cy="0"/>
          <a:chOff x="0" y="0"/>
          <a:chExt cx="0" cy="0"/>
        </a:xfrm>
      </p:grpSpPr>
      <p:sp>
        <p:nvSpPr>
          <p:cNvPr id="74" name="Google Shape;74;p9"/>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75" name="Google Shape;75;p9"/>
          <p:cNvSpPr txBox="1"/>
          <p:nvPr>
            <p:ph type="title" idx="4294967295"/>
          </p:nvPr>
        </p:nvSpPr>
        <p:spPr>
          <a:xfrm>
            <a:off x="552450" y="304800"/>
            <a:ext cx="7929562" cy="560387"/>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2"/>
              </a:buClr>
              <a:buSzPts val="2100"/>
              <a:buFont typeface="Arial" panose="020B0604020202020204"/>
              <a:buNone/>
            </a:pPr>
            <a:r>
              <a:rPr lang="en-US" sz="2100" b="1" i="0" u="none">
                <a:solidFill>
                  <a:schemeClr val="lt2"/>
                </a:solidFill>
                <a:latin typeface="Arial" panose="020B0604020202020204"/>
                <a:ea typeface="Arial" panose="020B0604020202020204"/>
                <a:cs typeface="Arial" panose="020B0604020202020204"/>
                <a:sym typeface="Arial" panose="020B0604020202020204"/>
              </a:rPr>
              <a:t>The  Behavioral Safety Visit : Session Objectives</a:t>
            </a:r>
            <a:br>
              <a:rPr lang="en-US" sz="2100" b="1" i="0" u="none">
                <a:solidFill>
                  <a:schemeClr val="lt2"/>
                </a:solidFill>
                <a:latin typeface="Arial" panose="020B0604020202020204"/>
                <a:ea typeface="Arial" panose="020B0604020202020204"/>
                <a:cs typeface="Arial" panose="020B0604020202020204"/>
                <a:sym typeface="Arial" panose="020B0604020202020204"/>
              </a:rPr>
            </a:br>
            <a:r>
              <a:rPr lang="en-US" sz="2100" b="1" i="0" u="none">
                <a:solidFill>
                  <a:schemeClr val="lt2"/>
                </a:solidFill>
                <a:latin typeface="Arial" panose="020B0604020202020204"/>
                <a:ea typeface="Arial" panose="020B0604020202020204"/>
                <a:cs typeface="Arial" panose="020B0604020202020204"/>
                <a:sym typeface="Arial" panose="020B0604020202020204"/>
              </a:rPr>
              <a:t>行为安全观察：培训目标 </a:t>
            </a:r>
            <a:endParaRPr lang="en-US" sz="21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76" name="Google Shape;76;p9"/>
          <p:cNvSpPr txBox="1"/>
          <p:nvPr>
            <p:ph type="body" idx="4294967295"/>
          </p:nvPr>
        </p:nvSpPr>
        <p:spPr>
          <a:xfrm>
            <a:off x="577850" y="1363662"/>
            <a:ext cx="4097337" cy="5048250"/>
          </a:xfrm>
          <a:prstGeom prst="rect">
            <a:avLst/>
          </a:prstGeom>
          <a:noFill/>
          <a:ln>
            <a:noFill/>
          </a:ln>
        </p:spPr>
        <p:txBody>
          <a:bodyPr spcFirstLastPara="1" wrap="square" lIns="91425" tIns="45700" rIns="91425" bIns="45700" anchor="t" anchorCtr="0">
            <a:noAutofit/>
          </a:bodyPr>
          <a:lstStyle/>
          <a:p>
            <a:pPr marL="269875" marR="0" lvl="0" indent="-127635" algn="l" rtl="0">
              <a:lnSpc>
                <a:spcPct val="90000"/>
              </a:lnSpc>
              <a:spcBef>
                <a:spcPts val="0"/>
              </a:spcBef>
              <a:spcAft>
                <a:spcPts val="0"/>
              </a:spcAft>
              <a:buClr>
                <a:srgbClr val="FF0000"/>
              </a:buClr>
              <a:buSzPts val="2240"/>
              <a:buFont typeface="Noto Sans Symbols"/>
              <a:buNone/>
            </a:pPr>
            <a:endParaRPr sz="28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127635" algn="l" rtl="0">
              <a:lnSpc>
                <a:spcPct val="100000"/>
              </a:lnSpc>
              <a:spcBef>
                <a:spcPts val="560"/>
              </a:spcBef>
              <a:spcAft>
                <a:spcPts val="0"/>
              </a:spcAft>
              <a:buClr>
                <a:srgbClr val="C6BE74"/>
              </a:buClr>
              <a:buSzPts val="2240"/>
              <a:buFont typeface="Noto Sans Symbols"/>
              <a:buNone/>
            </a:pPr>
            <a:endParaRPr sz="2800" b="0"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77" name="Google Shape;77;p9"/>
          <p:cNvSpPr txBox="1"/>
          <p:nvPr/>
        </p:nvSpPr>
        <p:spPr>
          <a:xfrm>
            <a:off x="769937" y="1282700"/>
            <a:ext cx="8867775" cy="5130800"/>
          </a:xfrm>
          <a:prstGeom prst="rect">
            <a:avLst/>
          </a:prstGeom>
          <a:noFill/>
          <a:ln>
            <a:noFill/>
          </a:ln>
        </p:spPr>
        <p:txBody>
          <a:bodyPr spcFirstLastPara="1" wrap="square" lIns="87525" tIns="43750" rIns="87525" bIns="43750" anchor="t" anchorCtr="0">
            <a:noAutofit/>
          </a:bodyPr>
          <a:lstStyle/>
          <a:p>
            <a:pPr marL="533400" marR="0" lvl="0" indent="-533400" algn="l" rtl="0">
              <a:lnSpc>
                <a:spcPct val="90000"/>
              </a:lnSpc>
              <a:spcBef>
                <a:spcPts val="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Scope of a BSV  行为安全观察范围</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1"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Why implement a BSV?  为什么要执行行为安全观察？</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How to implement a BSV?  如何执行行为安全观察？</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How to engage in a dialog?  如何进行对话？</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How to obtain commitment on action?  如何在行动中获得许诺？  </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Who performs a BSV?  谁来执行行为安全观察？</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When to perform a BSV?  什么时候进行行为安全观察？</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406400" algn="l" rtl="0">
              <a:lnSpc>
                <a:spcPct val="90000"/>
              </a:lnSpc>
              <a:spcBef>
                <a:spcPts val="400"/>
              </a:spcBef>
              <a:spcAft>
                <a:spcPts val="0"/>
              </a:spcAft>
              <a:buClr>
                <a:srgbClr val="FB1313"/>
              </a:buClr>
              <a:buSzPts val="2000"/>
              <a:buFont typeface="Noto Sans Symbols"/>
              <a:buNone/>
            </a:pPr>
            <a:endParaRPr sz="2000" b="0" i="0" u="none">
              <a:solidFill>
                <a:schemeClr val="lt2"/>
              </a:solidFill>
              <a:latin typeface="Arial" panose="020B0604020202020204"/>
              <a:ea typeface="Arial" panose="020B0604020202020204"/>
              <a:cs typeface="Arial" panose="020B0604020202020204"/>
              <a:sym typeface="Arial" panose="020B0604020202020204"/>
            </a:endParaRPr>
          </a:p>
          <a:p>
            <a:pPr marL="533400" marR="0" lvl="0" indent="-533400" algn="l" rtl="0">
              <a:lnSpc>
                <a:spcPct val="90000"/>
              </a:lnSpc>
              <a:spcBef>
                <a:spcPts val="400"/>
              </a:spcBef>
              <a:spcAft>
                <a:spcPts val="0"/>
              </a:spcAft>
              <a:buClr>
                <a:srgbClr val="FB1313"/>
              </a:buClr>
              <a:buSzPts val="2000"/>
              <a:buFont typeface="Noto Sans Symbols"/>
              <a:buChar char=""/>
            </a:pPr>
            <a:r>
              <a:rPr lang="en-US" sz="2000" b="0" i="0" u="none">
                <a:solidFill>
                  <a:schemeClr val="lt2"/>
                </a:solidFill>
                <a:latin typeface="Arial" panose="020B0604020202020204"/>
                <a:ea typeface="Arial" panose="020B0604020202020204"/>
                <a:cs typeface="Arial" panose="020B0604020202020204"/>
                <a:sym typeface="Arial" panose="020B0604020202020204"/>
              </a:rPr>
              <a:t>Practice: real exercise  实践：真实演习</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82" name="Shape 82"/>
        <p:cNvGrpSpPr/>
        <p:nvPr/>
      </p:nvGrpSpPr>
      <p:grpSpPr>
        <a:xfrm>
          <a:off x="0" y="0"/>
          <a:ext cx="0" cy="0"/>
          <a:chOff x="0" y="0"/>
          <a:chExt cx="0" cy="0"/>
        </a:xfrm>
      </p:grpSpPr>
      <p:sp>
        <p:nvSpPr>
          <p:cNvPr id="83" name="Google Shape;83;p10"/>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4" name="Google Shape;84;p10"/>
          <p:cNvSpPr txBox="1"/>
          <p:nvPr/>
        </p:nvSpPr>
        <p:spPr>
          <a:xfrm>
            <a:off x="577850" y="244475"/>
            <a:ext cx="8777287" cy="922337"/>
          </a:xfrm>
          <a:prstGeom prst="rect">
            <a:avLst/>
          </a:prstGeom>
          <a:noFill/>
          <a:ln>
            <a:noFill/>
          </a:ln>
        </p:spPr>
        <p:txBody>
          <a:bodyPr spcFirstLastPara="1" wrap="square" lIns="87525" tIns="43750" rIns="87525" bIns="43750" anchor="t" anchorCtr="0">
            <a:noAutofit/>
          </a:bodyPr>
          <a:lstStyle/>
          <a:p>
            <a:pPr marL="0" marR="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Most Lost Time Accidents have a « behavioral » cause</a:t>
            </a:r>
            <a:br>
              <a:rPr lang="en-US" sz="2400" b="1" i="0" u="none">
                <a:solidFill>
                  <a:schemeClr val="lt2"/>
                </a:solidFill>
                <a:latin typeface="Arial" panose="020B0604020202020204"/>
                <a:ea typeface="Arial" panose="020B0604020202020204"/>
                <a:cs typeface="Arial" panose="020B0604020202020204"/>
                <a:sym typeface="Arial" panose="020B0604020202020204"/>
              </a:rPr>
            </a:br>
            <a:r>
              <a:rPr lang="en-US" sz="2400" b="1" i="0" u="none">
                <a:solidFill>
                  <a:schemeClr val="lt2"/>
                </a:solidFill>
                <a:latin typeface="Arial" panose="020B0604020202020204"/>
                <a:ea typeface="Arial" panose="020B0604020202020204"/>
                <a:cs typeface="Arial" panose="020B0604020202020204"/>
                <a:sym typeface="Arial" panose="020B0604020202020204"/>
              </a:rPr>
              <a:t>大多数损时事故都有一个行为原因</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pic>
        <p:nvPicPr>
          <p:cNvPr id="85" name="Google Shape;85;p10"/>
          <p:cNvPicPr preferRelativeResize="0"/>
          <p:nvPr/>
        </p:nvPicPr>
        <p:blipFill rotWithShape="1">
          <a:blip r:embed="rId1"/>
          <a:srcRect l="9559" r="11102"/>
          <a:stretch>
            <a:fillRect/>
          </a:stretch>
        </p:blipFill>
        <p:spPr>
          <a:xfrm>
            <a:off x="581025" y="898525"/>
            <a:ext cx="6835775" cy="4441825"/>
          </a:xfrm>
          <a:prstGeom prst="rect">
            <a:avLst/>
          </a:prstGeom>
          <a:noFill/>
          <a:ln>
            <a:noFill/>
          </a:ln>
        </p:spPr>
      </p:pic>
      <p:sp>
        <p:nvSpPr>
          <p:cNvPr id="86" name="Google Shape;86;p10"/>
          <p:cNvSpPr txBox="1"/>
          <p:nvPr/>
        </p:nvSpPr>
        <p:spPr>
          <a:xfrm>
            <a:off x="7286625" y="1425575"/>
            <a:ext cx="2351087" cy="603250"/>
          </a:xfrm>
          <a:prstGeom prst="rect">
            <a:avLst/>
          </a:prstGeom>
          <a:noFill/>
          <a:ln>
            <a:noFill/>
          </a:ln>
        </p:spPr>
        <p:txBody>
          <a:bodyPr spcFirstLastPara="1" wrap="square" lIns="87525" tIns="43750" rIns="87525" bIns="43750" anchor="t" anchorCtr="0">
            <a:noAutofit/>
          </a:bodyPr>
          <a:lstStyle/>
          <a:p>
            <a:pPr marL="269875" marR="0" lvl="0" indent="-269875" algn="l" rtl="0">
              <a:lnSpc>
                <a:spcPct val="100000"/>
              </a:lnSpc>
              <a:spcBef>
                <a:spcPts val="0"/>
              </a:spcBef>
              <a:spcAft>
                <a:spcPts val="0"/>
              </a:spcAft>
              <a:buClr>
                <a:srgbClr val="000000"/>
              </a:buClr>
              <a:buSzPts val="1800"/>
              <a:buFont typeface="Arial" panose="020B0604020202020204"/>
              <a:buNone/>
            </a:pPr>
            <a:r>
              <a:rPr lang="en-US" sz="1800" b="1" i="0" u="none">
                <a:solidFill>
                  <a:srgbClr val="000000"/>
                </a:solidFill>
                <a:latin typeface="Arial" panose="020B0604020202020204"/>
                <a:ea typeface="Arial" panose="020B0604020202020204"/>
                <a:cs typeface="Arial" panose="020B0604020202020204"/>
                <a:sym typeface="Arial" panose="020B0604020202020204"/>
              </a:rPr>
              <a:t>AL Group data 2005</a:t>
            </a:r>
            <a:endParaRPr lang="en-US" sz="1800" b="1" i="0" u="none">
              <a:solidFill>
                <a:srgbClr val="000000"/>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360"/>
              </a:spcBef>
              <a:spcAft>
                <a:spcPts val="0"/>
              </a:spcAft>
              <a:buClr>
                <a:srgbClr val="000000"/>
              </a:buClr>
              <a:buSzPts val="1800"/>
              <a:buFont typeface="Arial" panose="020B0604020202020204"/>
              <a:buNone/>
            </a:pPr>
            <a:r>
              <a:rPr lang="en-US" sz="1800" b="1" i="0" u="none">
                <a:solidFill>
                  <a:srgbClr val="000000"/>
                </a:solidFill>
                <a:latin typeface="Arial" panose="020B0604020202020204"/>
                <a:ea typeface="Arial" panose="020B0604020202020204"/>
                <a:cs typeface="Arial" panose="020B0604020202020204"/>
                <a:sym typeface="Arial" panose="020B0604020202020204"/>
              </a:rPr>
              <a:t>液空集团2005年数据</a:t>
            </a:r>
            <a:endParaRPr lang="en-US" sz="1800" b="1" i="0" u="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10"/>
          <p:cNvSpPr txBox="1"/>
          <p:nvPr/>
        </p:nvSpPr>
        <p:spPr>
          <a:xfrm>
            <a:off x="581025" y="4310062"/>
            <a:ext cx="8777287" cy="1755775"/>
          </a:xfrm>
          <a:prstGeom prst="rect">
            <a:avLst/>
          </a:prstGeom>
          <a:noFill/>
          <a:ln>
            <a:noFill/>
          </a:ln>
        </p:spPr>
        <p:txBody>
          <a:bodyPr spcFirstLastPara="1" wrap="square" lIns="87525" tIns="43750" rIns="87525" bIns="43750" anchor="t" anchorCtr="0">
            <a:noAutofit/>
          </a:bodyPr>
          <a:lstStyle/>
          <a:p>
            <a:pPr marL="269875" marR="0" lvl="0" indent="-269875" algn="l" rtl="0">
              <a:lnSpc>
                <a:spcPct val="100000"/>
              </a:lnSpc>
              <a:spcBef>
                <a:spcPts val="0"/>
              </a:spcBef>
              <a:spcAft>
                <a:spcPts val="0"/>
              </a:spcAft>
              <a:buClr>
                <a:srgbClr val="DAE575"/>
              </a:buClr>
              <a:buSzPts val="2400"/>
              <a:buFont typeface="Noto Sans Symbols"/>
              <a:buChar char="⬛"/>
            </a:pPr>
            <a:r>
              <a:rPr lang="en-US" sz="2400" b="0" i="0" u="none">
                <a:solidFill>
                  <a:schemeClr val="lt2"/>
                </a:solidFill>
                <a:latin typeface="Arial" panose="020B0604020202020204"/>
                <a:ea typeface="Arial" panose="020B0604020202020204"/>
                <a:cs typeface="Arial" panose="020B0604020202020204"/>
                <a:sym typeface="Arial" panose="020B0604020202020204"/>
              </a:rPr>
              <a:t> Behavior of the injured person  受伤人员的行为</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DAE575"/>
              </a:buClr>
              <a:buSzPts val="2400"/>
              <a:buFont typeface="Noto Sans Symbols"/>
              <a:buChar char="⬛"/>
            </a:pPr>
            <a:r>
              <a:rPr lang="en-US" sz="2400" b="0" i="0" u="none">
                <a:solidFill>
                  <a:schemeClr val="lt2"/>
                </a:solidFill>
                <a:latin typeface="Arial" panose="020B0604020202020204"/>
                <a:ea typeface="Arial" panose="020B0604020202020204"/>
                <a:cs typeface="Arial" panose="020B0604020202020204"/>
                <a:sym typeface="Arial" panose="020B0604020202020204"/>
              </a:rPr>
              <a:t> Behavior of the management/organization  管理/组织行为</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400"/>
              </a:spcBef>
              <a:spcAft>
                <a:spcPts val="0"/>
              </a:spcAft>
              <a:buClr>
                <a:srgbClr val="DAE575"/>
              </a:buClr>
              <a:buSzPts val="2000"/>
              <a:buFont typeface="Arimo"/>
              <a:buChar char="a"/>
            </a:pPr>
            <a:r>
              <a:rPr lang="en-US" sz="2000" b="0" i="0" u="none" strike="noStrike" cap="none">
                <a:solidFill>
                  <a:schemeClr val="lt2"/>
                </a:solidFill>
                <a:latin typeface="Arial" panose="020B0604020202020204"/>
                <a:ea typeface="Arial" panose="020B0604020202020204"/>
                <a:cs typeface="Arial" panose="020B0604020202020204"/>
                <a:sym typeface="Arial" panose="020B0604020202020204"/>
              </a:rPr>
              <a:t>Impacts the behavior of the injured employee  影响受伤员工的行为</a:t>
            </a:r>
            <a:endParaRPr lang="en-US" sz="2000" b="0" i="0" u="none" strike="noStrike" cap="none">
              <a:solidFill>
                <a:schemeClr val="lt2"/>
              </a:solidFill>
              <a:latin typeface="Arial" panose="020B0604020202020204"/>
              <a:ea typeface="Arial" panose="020B0604020202020204"/>
              <a:cs typeface="Arial" panose="020B0604020202020204"/>
              <a:sym typeface="Arial" panose="020B0604020202020204"/>
            </a:endParaRPr>
          </a:p>
          <a:p>
            <a:pPr marL="725170" marR="0" lvl="1" indent="-273050" algn="l" rtl="0">
              <a:lnSpc>
                <a:spcPct val="100000"/>
              </a:lnSpc>
              <a:spcBef>
                <a:spcPts val="400"/>
              </a:spcBef>
              <a:spcAft>
                <a:spcPts val="0"/>
              </a:spcAft>
              <a:buClr>
                <a:srgbClr val="DAE575"/>
              </a:buClr>
              <a:buSzPts val="2000"/>
              <a:buFont typeface="Arimo"/>
              <a:buChar char="a"/>
            </a:pPr>
            <a:r>
              <a:rPr lang="en-US" sz="2000" b="0" i="0" u="none" strike="noStrike" cap="none">
                <a:solidFill>
                  <a:schemeClr val="lt2"/>
                </a:solidFill>
                <a:latin typeface="Arial" panose="020B0604020202020204"/>
                <a:ea typeface="Arial" panose="020B0604020202020204"/>
                <a:cs typeface="Arial" panose="020B0604020202020204"/>
                <a:sym typeface="Arial" panose="020B0604020202020204"/>
              </a:rPr>
              <a:t>Can create unsafe conditions  可以导致不安全条件</a:t>
            </a:r>
            <a:endParaRPr lang="en-US" sz="2000" b="0" i="0" u="none" strike="noStrike" cap="none">
              <a:solidFill>
                <a:schemeClr val="l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500"/>
                                        <p:tgtEl>
                                          <p:spTgt spid="86"/>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92" name="Shape 92"/>
        <p:cNvGrpSpPr/>
        <p:nvPr/>
      </p:nvGrpSpPr>
      <p:grpSpPr>
        <a:xfrm>
          <a:off x="0" y="0"/>
          <a:ext cx="0" cy="0"/>
          <a:chOff x="0" y="0"/>
          <a:chExt cx="0" cy="0"/>
        </a:xfrm>
      </p:grpSpPr>
      <p:sp>
        <p:nvSpPr>
          <p:cNvPr id="93" name="Google Shape;93;p11"/>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4" name="Google Shape;94;p11"/>
          <p:cNvSpPr txBox="1"/>
          <p:nvPr>
            <p:ph type="title" idx="4294967295"/>
          </p:nvPr>
        </p:nvSpPr>
        <p:spPr>
          <a:xfrm>
            <a:off x="539750" y="282575"/>
            <a:ext cx="7929562" cy="1169987"/>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Various responses to an unsafe behavior</a:t>
            </a:r>
            <a:br>
              <a:rPr lang="en-US" sz="2400" b="1" i="0" u="none">
                <a:solidFill>
                  <a:schemeClr val="lt2"/>
                </a:solidFill>
                <a:latin typeface="Arial" panose="020B0604020202020204"/>
                <a:ea typeface="Arial" panose="020B0604020202020204"/>
                <a:cs typeface="Arial" panose="020B0604020202020204"/>
                <a:sym typeface="Arial" panose="020B0604020202020204"/>
              </a:rPr>
            </a:br>
            <a:r>
              <a:rPr lang="en-US" sz="2400" b="1" i="0" u="none">
                <a:solidFill>
                  <a:schemeClr val="lt2"/>
                </a:solidFill>
                <a:latin typeface="Arial" panose="020B0604020202020204"/>
                <a:ea typeface="Arial" panose="020B0604020202020204"/>
                <a:cs typeface="Arial" panose="020B0604020202020204"/>
                <a:sym typeface="Arial" panose="020B0604020202020204"/>
              </a:rPr>
              <a:t>对不安全行为的各种反应</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95" name="Google Shape;95;p11"/>
          <p:cNvSpPr txBox="1"/>
          <p:nvPr>
            <p:ph type="body" idx="4294967295"/>
          </p:nvPr>
        </p:nvSpPr>
        <p:spPr>
          <a:xfrm>
            <a:off x="577850" y="1363662"/>
            <a:ext cx="5178425" cy="5048250"/>
          </a:xfrm>
          <a:prstGeom prst="rect">
            <a:avLst/>
          </a:prstGeom>
          <a:noFill/>
          <a:ln>
            <a:noFill/>
          </a:ln>
        </p:spPr>
        <p:txBody>
          <a:bodyPr spcFirstLastPara="1" wrap="square" lIns="91425" tIns="45700" rIns="91425" bIns="45700" anchor="t" anchorCtr="0">
            <a:noAutofit/>
          </a:bodyPr>
          <a:lstStyle/>
          <a:p>
            <a:pPr marL="269875" marR="0" lvl="0" indent="-269875" algn="l" rtl="0">
              <a:lnSpc>
                <a:spcPct val="100000"/>
              </a:lnSpc>
              <a:spcBef>
                <a:spcPts val="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1/ I can’t do it right !</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   我做得不对！</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endParaRPr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2/ I don’t know how to do it right !</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   我不知道怎么做是对的！</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endParaRPr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3/ I don’t want to do it right !</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C6BE74"/>
              </a:buClr>
              <a:buSzPts val="1920"/>
              <a:buFont typeface="Noto Sans Symbols"/>
              <a:buNone/>
            </a:pPr>
            <a:r>
              <a:rPr lang="en-US" sz="2400" b="1" i="1" u="none">
                <a:solidFill>
                  <a:schemeClr val="lt2"/>
                </a:solidFill>
                <a:latin typeface="Arial" panose="020B0604020202020204"/>
                <a:ea typeface="Arial" panose="020B0604020202020204"/>
                <a:cs typeface="Arial" panose="020B0604020202020204"/>
                <a:sym typeface="Arial" panose="020B0604020202020204"/>
              </a:rPr>
              <a:t>   我不想做对！</a:t>
            </a:r>
            <a:endParaRPr lang="en-US"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147955" algn="l" rtl="0">
              <a:lnSpc>
                <a:spcPct val="100000"/>
              </a:lnSpc>
              <a:spcBef>
                <a:spcPts val="480"/>
              </a:spcBef>
              <a:spcAft>
                <a:spcPts val="0"/>
              </a:spcAft>
              <a:buClr>
                <a:srgbClr val="FF0000"/>
              </a:buClr>
              <a:buSzPts val="1920"/>
              <a:buFont typeface="Noto Sans Symbols"/>
              <a:buNone/>
            </a:pPr>
            <a:endParaRPr sz="2400" b="1" i="1"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147955" algn="l" rtl="0">
              <a:lnSpc>
                <a:spcPct val="100000"/>
              </a:lnSpc>
              <a:spcBef>
                <a:spcPts val="480"/>
              </a:spcBef>
              <a:spcAft>
                <a:spcPts val="0"/>
              </a:spcAft>
              <a:buClr>
                <a:srgbClr val="C6BE74"/>
              </a:buClr>
              <a:buSzPts val="1920"/>
              <a:buFont typeface="Noto Sans Symbols"/>
              <a:buNone/>
            </a:pPr>
            <a:endParaRPr sz="2400" b="1" i="1" u="none">
              <a:solidFill>
                <a:schemeClr val="lt2"/>
              </a:solidFill>
              <a:latin typeface="Arial" panose="020B0604020202020204"/>
              <a:ea typeface="Arial" panose="020B0604020202020204"/>
              <a:cs typeface="Arial" panose="020B0604020202020204"/>
              <a:sym typeface="Arial" panose="020B0604020202020204"/>
            </a:endParaRPr>
          </a:p>
        </p:txBody>
      </p:sp>
      <p:pic>
        <p:nvPicPr>
          <p:cNvPr id="96" name="Google Shape;96;p11"/>
          <p:cNvPicPr preferRelativeResize="0"/>
          <p:nvPr>
            <p:ph type="body" idx="4294967295"/>
          </p:nvPr>
        </p:nvPicPr>
        <p:blipFill rotWithShape="1">
          <a:blip r:embed="rId1"/>
          <a:srcRect/>
          <a:stretch>
            <a:fillRect/>
          </a:stretch>
        </p:blipFill>
        <p:spPr>
          <a:xfrm>
            <a:off x="5756275" y="1116012"/>
            <a:ext cx="3097212" cy="4408487"/>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01" name="Shape 101"/>
        <p:cNvGrpSpPr/>
        <p:nvPr/>
      </p:nvGrpSpPr>
      <p:grpSpPr>
        <a:xfrm>
          <a:off x="0" y="0"/>
          <a:ext cx="0" cy="0"/>
          <a:chOff x="0" y="0"/>
          <a:chExt cx="0" cy="0"/>
        </a:xfrm>
      </p:grpSpPr>
      <p:sp>
        <p:nvSpPr>
          <p:cNvPr id="102" name="Google Shape;102;p12"/>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3" name="Google Shape;103;p12"/>
          <p:cNvSpPr txBox="1"/>
          <p:nvPr>
            <p:ph type="title"/>
          </p:nvPr>
        </p:nvSpPr>
        <p:spPr>
          <a:xfrm>
            <a:off x="527050" y="282575"/>
            <a:ext cx="7929562" cy="593725"/>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The  Behavioral Safety Visit  行为安全观察</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04" name="Google Shape;104;p12"/>
          <p:cNvSpPr txBox="1"/>
          <p:nvPr>
            <p:ph type="body" idx="1"/>
          </p:nvPr>
        </p:nvSpPr>
        <p:spPr>
          <a:xfrm>
            <a:off x="539750" y="1116012"/>
            <a:ext cx="9366250" cy="4114800"/>
          </a:xfrm>
          <a:prstGeom prst="rect">
            <a:avLst/>
          </a:prstGeom>
          <a:noFill/>
          <a:ln>
            <a:noFill/>
          </a:ln>
        </p:spPr>
        <p:txBody>
          <a:bodyPr spcFirstLastPara="1" wrap="square" lIns="91425" tIns="45700" rIns="91425" bIns="45700" anchor="t" anchorCtr="0">
            <a:noAutofit/>
          </a:bodyPr>
          <a:lstStyle/>
          <a:p>
            <a:pPr marL="269875" marR="0" lvl="0" indent="-269875" algn="l" rtl="0">
              <a:lnSpc>
                <a:spcPct val="90000"/>
              </a:lnSpc>
              <a:spcBef>
                <a:spcPts val="0"/>
              </a:spcBef>
              <a:spcAft>
                <a:spcPts val="0"/>
              </a:spcAft>
              <a:buClr>
                <a:srgbClr val="FF0000"/>
              </a:buClr>
              <a:buSzPts val="2400"/>
              <a:buFont typeface="Noto Sans Symbols"/>
              <a:buChar char="⮚"/>
            </a:pPr>
            <a:r>
              <a:rPr lang="en-US" sz="3000" b="0" i="0" u="sng">
                <a:solidFill>
                  <a:srgbClr val="FF0000"/>
                </a:solidFill>
                <a:latin typeface="Arial" panose="020B0604020202020204"/>
                <a:ea typeface="Arial" panose="020B0604020202020204"/>
                <a:cs typeface="Arial" panose="020B0604020202020204"/>
                <a:sym typeface="Arial" panose="020B0604020202020204"/>
              </a:rPr>
              <a:t>It’s an accident prevention tool </a:t>
            </a:r>
            <a:r>
              <a:rPr lang="en-US" sz="3000" b="1" i="0" u="sng">
                <a:solidFill>
                  <a:srgbClr val="FF0000"/>
                </a:solidFill>
                <a:latin typeface="Arial" panose="020B0604020202020204"/>
                <a:ea typeface="Arial" panose="020B0604020202020204"/>
                <a:cs typeface="Arial" panose="020B0604020202020204"/>
                <a:sym typeface="Arial" panose="020B0604020202020204"/>
              </a:rPr>
              <a:t>一个事故预防工具</a:t>
            </a:r>
            <a:endParaRPr lang="en-US" sz="3000" b="1" i="0" u="sng">
              <a:solidFill>
                <a:srgbClr val="FF0000"/>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640"/>
              </a:spcBef>
              <a:spcAft>
                <a:spcPts val="0"/>
              </a:spcAft>
              <a:buClr>
                <a:srgbClr val="C6BE74"/>
              </a:buClr>
              <a:buSzPts val="2560"/>
              <a:buFont typeface="Noto Sans Symbols"/>
              <a:buNone/>
            </a:pPr>
            <a:r>
              <a:rPr lang="en-US" sz="3200" b="0" i="0" u="none">
                <a:solidFill>
                  <a:schemeClr val="lt2"/>
                </a:solidFill>
                <a:latin typeface="Arial" panose="020B0604020202020204"/>
                <a:ea typeface="Arial" panose="020B0604020202020204"/>
                <a:cs typeface="Arial" panose="020B0604020202020204"/>
                <a:sym typeface="Arial" panose="020B0604020202020204"/>
              </a:rPr>
              <a:t>     that aims at detecting and eliminating potential causes of accidents after observation, discussion and agreement with the worker</a:t>
            </a:r>
            <a:endParaRPr lang="en-US" sz="32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90000"/>
              </a:lnSpc>
              <a:spcBef>
                <a:spcPts val="640"/>
              </a:spcBef>
              <a:spcAft>
                <a:spcPts val="0"/>
              </a:spcAft>
              <a:buClr>
                <a:srgbClr val="C6BE74"/>
              </a:buClr>
              <a:buSzPts val="2560"/>
              <a:buFont typeface="Noto Sans Symbols"/>
              <a:buNone/>
            </a:pPr>
            <a:r>
              <a:rPr lang="en-US" sz="3200" b="0" i="0" u="none">
                <a:solidFill>
                  <a:schemeClr val="lt2"/>
                </a:solidFill>
                <a:latin typeface="Arial" panose="020B0604020202020204"/>
                <a:ea typeface="Arial" panose="020B0604020202020204"/>
                <a:cs typeface="Arial" panose="020B0604020202020204"/>
                <a:sym typeface="Arial" panose="020B0604020202020204"/>
              </a:rPr>
              <a:t>     </a:t>
            </a:r>
            <a:r>
              <a:rPr lang="en-US" sz="3200" b="1" i="0" u="none">
                <a:solidFill>
                  <a:schemeClr val="lt2"/>
                </a:solidFill>
                <a:latin typeface="Arial" panose="020B0604020202020204"/>
                <a:ea typeface="Arial" panose="020B0604020202020204"/>
                <a:cs typeface="Arial" panose="020B0604020202020204"/>
                <a:sym typeface="Arial" panose="020B0604020202020204"/>
              </a:rPr>
              <a:t>其目标是在观察、讨论并与员工达成一致后，探测和排除事故潜在原因</a:t>
            </a:r>
            <a:r>
              <a:rPr lang="en-US" sz="2100" b="0" i="0" u="none">
                <a:solidFill>
                  <a:schemeClr val="lt2"/>
                </a:solidFill>
                <a:latin typeface="Arial" panose="020B0604020202020204"/>
                <a:ea typeface="Arial" panose="020B0604020202020204"/>
                <a:cs typeface="Arial" panose="020B0604020202020204"/>
                <a:sym typeface="Arial" panose="020B0604020202020204"/>
              </a:rPr>
              <a:t> </a:t>
            </a:r>
            <a:endParaRPr lang="en-US" sz="2100" b="0" i="0" u="none">
              <a:solidFill>
                <a:schemeClr val="lt2"/>
              </a:solidFill>
              <a:latin typeface="Arial" panose="020B0604020202020204"/>
              <a:ea typeface="Arial" panose="020B0604020202020204"/>
              <a:cs typeface="Arial" panose="020B0604020202020204"/>
              <a:sym typeface="Arial" panose="020B0604020202020204"/>
            </a:endParaRPr>
          </a:p>
        </p:txBody>
      </p:sp>
      <p:pic>
        <p:nvPicPr>
          <p:cNvPr id="105" name="Google Shape;105;p12"/>
          <p:cNvPicPr preferRelativeResize="0"/>
          <p:nvPr/>
        </p:nvPicPr>
        <p:blipFill rotWithShape="1">
          <a:blip r:embed="rId1"/>
          <a:srcRect/>
          <a:stretch>
            <a:fillRect/>
          </a:stretch>
        </p:blipFill>
        <p:spPr>
          <a:xfrm>
            <a:off x="2311400" y="4219575"/>
            <a:ext cx="4457700" cy="2111375"/>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10" name="Shape 110"/>
        <p:cNvGrpSpPr/>
        <p:nvPr/>
      </p:nvGrpSpPr>
      <p:grpSpPr>
        <a:xfrm>
          <a:off x="0" y="0"/>
          <a:ext cx="0" cy="0"/>
          <a:chOff x="0" y="0"/>
          <a:chExt cx="0" cy="0"/>
        </a:xfrm>
      </p:grpSpPr>
      <p:sp>
        <p:nvSpPr>
          <p:cNvPr id="111" name="Google Shape;111;p13"/>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2" name="Google Shape;112;p13"/>
          <p:cNvSpPr txBox="1"/>
          <p:nvPr>
            <p:ph type="title"/>
          </p:nvPr>
        </p:nvSpPr>
        <p:spPr>
          <a:xfrm>
            <a:off x="527050" y="282575"/>
            <a:ext cx="7929562" cy="1114425"/>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Benefit of a BSV : reduce the number of accidents</a:t>
            </a:r>
            <a:br>
              <a:rPr lang="en-US" sz="2400" b="1" i="0" u="none">
                <a:solidFill>
                  <a:schemeClr val="lt2"/>
                </a:solidFill>
                <a:latin typeface="Arial" panose="020B0604020202020204"/>
                <a:ea typeface="Arial" panose="020B0604020202020204"/>
                <a:cs typeface="Arial" panose="020B0604020202020204"/>
                <a:sym typeface="Arial" panose="020B0604020202020204"/>
              </a:rPr>
            </a:br>
            <a:r>
              <a:rPr lang="en-US" sz="2400" b="1" i="0" u="none">
                <a:solidFill>
                  <a:schemeClr val="lt2"/>
                </a:solidFill>
                <a:latin typeface="Arial" panose="020B0604020202020204"/>
                <a:ea typeface="Arial" panose="020B0604020202020204"/>
                <a:cs typeface="Arial" panose="020B0604020202020204"/>
                <a:sym typeface="Arial" panose="020B0604020202020204"/>
              </a:rPr>
              <a:t>行为安全观察：减少事故数量</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13" name="Google Shape;113;p13"/>
          <p:cNvSpPr/>
          <p:nvPr/>
        </p:nvSpPr>
        <p:spPr>
          <a:xfrm>
            <a:off x="1155700" y="1776412"/>
            <a:ext cx="2557462" cy="3748087"/>
          </a:xfrm>
          <a:custGeom>
            <a:avLst/>
            <a:gdLst/>
            <a:ahLst/>
            <a:cxnLst/>
            <a:rect l="l" t="t" r="r" b="b"/>
            <a:pathLst>
              <a:path w="1487" h="2361" extrusionOk="0">
                <a:moveTo>
                  <a:pt x="600" y="409"/>
                </a:moveTo>
                <a:cubicBezTo>
                  <a:pt x="509" y="478"/>
                  <a:pt x="455" y="554"/>
                  <a:pt x="392" y="649"/>
                </a:cubicBezTo>
                <a:cubicBezTo>
                  <a:pt x="392" y="649"/>
                  <a:pt x="354" y="693"/>
                  <a:pt x="352" y="697"/>
                </a:cubicBezTo>
                <a:cubicBezTo>
                  <a:pt x="349" y="708"/>
                  <a:pt x="348" y="719"/>
                  <a:pt x="344" y="729"/>
                </a:cubicBezTo>
                <a:cubicBezTo>
                  <a:pt x="340" y="738"/>
                  <a:pt x="331" y="744"/>
                  <a:pt x="328" y="753"/>
                </a:cubicBezTo>
                <a:cubicBezTo>
                  <a:pt x="314" y="794"/>
                  <a:pt x="316" y="826"/>
                  <a:pt x="296" y="865"/>
                </a:cubicBezTo>
                <a:cubicBezTo>
                  <a:pt x="284" y="923"/>
                  <a:pt x="281" y="992"/>
                  <a:pt x="248" y="1041"/>
                </a:cubicBezTo>
                <a:cubicBezTo>
                  <a:pt x="231" y="1107"/>
                  <a:pt x="182" y="1161"/>
                  <a:pt x="128" y="1201"/>
                </a:cubicBezTo>
                <a:cubicBezTo>
                  <a:pt x="120" y="1217"/>
                  <a:pt x="113" y="1234"/>
                  <a:pt x="104" y="1249"/>
                </a:cubicBezTo>
                <a:cubicBezTo>
                  <a:pt x="94" y="1266"/>
                  <a:pt x="72" y="1297"/>
                  <a:pt x="72" y="1297"/>
                </a:cubicBezTo>
                <a:cubicBezTo>
                  <a:pt x="56" y="1390"/>
                  <a:pt x="47" y="1395"/>
                  <a:pt x="64" y="1521"/>
                </a:cubicBezTo>
                <a:cubicBezTo>
                  <a:pt x="65" y="1531"/>
                  <a:pt x="76" y="1536"/>
                  <a:pt x="80" y="1545"/>
                </a:cubicBezTo>
                <a:cubicBezTo>
                  <a:pt x="86" y="1556"/>
                  <a:pt x="93" y="1591"/>
                  <a:pt x="96" y="1601"/>
                </a:cubicBezTo>
                <a:cubicBezTo>
                  <a:pt x="81" y="1623"/>
                  <a:pt x="62" y="1642"/>
                  <a:pt x="48" y="1665"/>
                </a:cubicBezTo>
                <a:cubicBezTo>
                  <a:pt x="21" y="1709"/>
                  <a:pt x="15" y="1739"/>
                  <a:pt x="0" y="1785"/>
                </a:cubicBezTo>
                <a:cubicBezTo>
                  <a:pt x="3" y="1849"/>
                  <a:pt x="2" y="1913"/>
                  <a:pt x="8" y="1977"/>
                </a:cubicBezTo>
                <a:cubicBezTo>
                  <a:pt x="11" y="2007"/>
                  <a:pt x="32" y="2041"/>
                  <a:pt x="48" y="2065"/>
                </a:cubicBezTo>
                <a:cubicBezTo>
                  <a:pt x="122" y="2175"/>
                  <a:pt x="244" y="2170"/>
                  <a:pt x="360" y="2209"/>
                </a:cubicBezTo>
                <a:cubicBezTo>
                  <a:pt x="492" y="2308"/>
                  <a:pt x="691" y="2304"/>
                  <a:pt x="840" y="2329"/>
                </a:cubicBezTo>
                <a:cubicBezTo>
                  <a:pt x="905" y="2340"/>
                  <a:pt x="965" y="2354"/>
                  <a:pt x="1032" y="2361"/>
                </a:cubicBezTo>
                <a:cubicBezTo>
                  <a:pt x="1092" y="2352"/>
                  <a:pt x="1143" y="2354"/>
                  <a:pt x="1192" y="2321"/>
                </a:cubicBezTo>
                <a:cubicBezTo>
                  <a:pt x="1224" y="2273"/>
                  <a:pt x="1248" y="2239"/>
                  <a:pt x="1304" y="2225"/>
                </a:cubicBezTo>
                <a:cubicBezTo>
                  <a:pt x="1328" y="2153"/>
                  <a:pt x="1341" y="2140"/>
                  <a:pt x="1416" y="2121"/>
                </a:cubicBezTo>
                <a:cubicBezTo>
                  <a:pt x="1436" y="2091"/>
                  <a:pt x="1432" y="2103"/>
                  <a:pt x="1440" y="2065"/>
                </a:cubicBezTo>
                <a:cubicBezTo>
                  <a:pt x="1446" y="2038"/>
                  <a:pt x="1456" y="1985"/>
                  <a:pt x="1456" y="1985"/>
                </a:cubicBezTo>
                <a:cubicBezTo>
                  <a:pt x="1453" y="1934"/>
                  <a:pt x="1453" y="1884"/>
                  <a:pt x="1448" y="1833"/>
                </a:cubicBezTo>
                <a:cubicBezTo>
                  <a:pt x="1444" y="1787"/>
                  <a:pt x="1407" y="1741"/>
                  <a:pt x="1392" y="1697"/>
                </a:cubicBezTo>
                <a:cubicBezTo>
                  <a:pt x="1426" y="1670"/>
                  <a:pt x="1456" y="1645"/>
                  <a:pt x="1480" y="1609"/>
                </a:cubicBezTo>
                <a:cubicBezTo>
                  <a:pt x="1477" y="1537"/>
                  <a:pt x="1487" y="1461"/>
                  <a:pt x="1464" y="1393"/>
                </a:cubicBezTo>
                <a:cubicBezTo>
                  <a:pt x="1444" y="1334"/>
                  <a:pt x="1416" y="1288"/>
                  <a:pt x="1392" y="1233"/>
                </a:cubicBezTo>
                <a:cubicBezTo>
                  <a:pt x="1370" y="1182"/>
                  <a:pt x="1367" y="1120"/>
                  <a:pt x="1328" y="1081"/>
                </a:cubicBezTo>
                <a:cubicBezTo>
                  <a:pt x="1297" y="1050"/>
                  <a:pt x="1265" y="1014"/>
                  <a:pt x="1232" y="985"/>
                </a:cubicBezTo>
                <a:cubicBezTo>
                  <a:pt x="1198" y="955"/>
                  <a:pt x="1158" y="932"/>
                  <a:pt x="1128" y="897"/>
                </a:cubicBezTo>
                <a:cubicBezTo>
                  <a:pt x="1080" y="841"/>
                  <a:pt x="1056" y="770"/>
                  <a:pt x="1024" y="705"/>
                </a:cubicBezTo>
                <a:cubicBezTo>
                  <a:pt x="1016" y="690"/>
                  <a:pt x="1013" y="673"/>
                  <a:pt x="1008" y="657"/>
                </a:cubicBezTo>
                <a:cubicBezTo>
                  <a:pt x="1001" y="636"/>
                  <a:pt x="992" y="593"/>
                  <a:pt x="992" y="593"/>
                </a:cubicBezTo>
                <a:cubicBezTo>
                  <a:pt x="987" y="545"/>
                  <a:pt x="983" y="497"/>
                  <a:pt x="976" y="449"/>
                </a:cubicBezTo>
                <a:cubicBezTo>
                  <a:pt x="966" y="377"/>
                  <a:pt x="864" y="343"/>
                  <a:pt x="808" y="321"/>
                </a:cubicBezTo>
                <a:cubicBezTo>
                  <a:pt x="819" y="268"/>
                  <a:pt x="831" y="215"/>
                  <a:pt x="840" y="161"/>
                </a:cubicBezTo>
                <a:cubicBezTo>
                  <a:pt x="837" y="121"/>
                  <a:pt x="853" y="75"/>
                  <a:pt x="832" y="41"/>
                </a:cubicBezTo>
                <a:cubicBezTo>
                  <a:pt x="807" y="0"/>
                  <a:pt x="742" y="105"/>
                  <a:pt x="736" y="113"/>
                </a:cubicBezTo>
                <a:cubicBezTo>
                  <a:pt x="724" y="148"/>
                  <a:pt x="733" y="239"/>
                  <a:pt x="704" y="249"/>
                </a:cubicBezTo>
                <a:cubicBezTo>
                  <a:pt x="679" y="257"/>
                  <a:pt x="651" y="254"/>
                  <a:pt x="624" y="257"/>
                </a:cubicBezTo>
                <a:cubicBezTo>
                  <a:pt x="577" y="328"/>
                  <a:pt x="647" y="214"/>
                  <a:pt x="600" y="401"/>
                </a:cubicBezTo>
                <a:cubicBezTo>
                  <a:pt x="598" y="409"/>
                  <a:pt x="576" y="401"/>
                  <a:pt x="576" y="409"/>
                </a:cubicBezTo>
                <a:cubicBezTo>
                  <a:pt x="576" y="417"/>
                  <a:pt x="592" y="409"/>
                  <a:pt x="600" y="409"/>
                </a:cubicBezTo>
                <a:close/>
              </a:path>
            </a:pathLst>
          </a:custGeom>
          <a:solidFill>
            <a:schemeClr val="dk2"/>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4" name="Google Shape;114;p13"/>
          <p:cNvSpPr/>
          <p:nvPr/>
        </p:nvSpPr>
        <p:spPr>
          <a:xfrm>
            <a:off x="6821487" y="2309812"/>
            <a:ext cx="1263650" cy="1423987"/>
          </a:xfrm>
          <a:custGeom>
            <a:avLst/>
            <a:gdLst/>
            <a:ahLst/>
            <a:cxnLst/>
            <a:rect l="l" t="t" r="r" b="b"/>
            <a:pathLst>
              <a:path w="1487" h="2361" extrusionOk="0">
                <a:moveTo>
                  <a:pt x="600" y="409"/>
                </a:moveTo>
                <a:cubicBezTo>
                  <a:pt x="509" y="478"/>
                  <a:pt x="455" y="554"/>
                  <a:pt x="392" y="649"/>
                </a:cubicBezTo>
                <a:cubicBezTo>
                  <a:pt x="392" y="649"/>
                  <a:pt x="354" y="693"/>
                  <a:pt x="352" y="697"/>
                </a:cubicBezTo>
                <a:cubicBezTo>
                  <a:pt x="349" y="708"/>
                  <a:pt x="348" y="719"/>
                  <a:pt x="344" y="729"/>
                </a:cubicBezTo>
                <a:cubicBezTo>
                  <a:pt x="340" y="738"/>
                  <a:pt x="331" y="744"/>
                  <a:pt x="328" y="753"/>
                </a:cubicBezTo>
                <a:cubicBezTo>
                  <a:pt x="314" y="794"/>
                  <a:pt x="316" y="826"/>
                  <a:pt x="296" y="865"/>
                </a:cubicBezTo>
                <a:cubicBezTo>
                  <a:pt x="284" y="923"/>
                  <a:pt x="281" y="992"/>
                  <a:pt x="248" y="1041"/>
                </a:cubicBezTo>
                <a:cubicBezTo>
                  <a:pt x="231" y="1107"/>
                  <a:pt x="182" y="1161"/>
                  <a:pt x="128" y="1201"/>
                </a:cubicBezTo>
                <a:cubicBezTo>
                  <a:pt x="120" y="1217"/>
                  <a:pt x="113" y="1234"/>
                  <a:pt x="104" y="1249"/>
                </a:cubicBezTo>
                <a:cubicBezTo>
                  <a:pt x="94" y="1266"/>
                  <a:pt x="72" y="1297"/>
                  <a:pt x="72" y="1297"/>
                </a:cubicBezTo>
                <a:cubicBezTo>
                  <a:pt x="56" y="1390"/>
                  <a:pt x="47" y="1395"/>
                  <a:pt x="64" y="1521"/>
                </a:cubicBezTo>
                <a:cubicBezTo>
                  <a:pt x="65" y="1531"/>
                  <a:pt x="76" y="1536"/>
                  <a:pt x="80" y="1545"/>
                </a:cubicBezTo>
                <a:cubicBezTo>
                  <a:pt x="86" y="1556"/>
                  <a:pt x="93" y="1591"/>
                  <a:pt x="96" y="1601"/>
                </a:cubicBezTo>
                <a:cubicBezTo>
                  <a:pt x="81" y="1623"/>
                  <a:pt x="62" y="1642"/>
                  <a:pt x="48" y="1665"/>
                </a:cubicBezTo>
                <a:cubicBezTo>
                  <a:pt x="21" y="1709"/>
                  <a:pt x="15" y="1739"/>
                  <a:pt x="0" y="1785"/>
                </a:cubicBezTo>
                <a:cubicBezTo>
                  <a:pt x="3" y="1849"/>
                  <a:pt x="2" y="1913"/>
                  <a:pt x="8" y="1977"/>
                </a:cubicBezTo>
                <a:cubicBezTo>
                  <a:pt x="11" y="2007"/>
                  <a:pt x="32" y="2041"/>
                  <a:pt x="48" y="2065"/>
                </a:cubicBezTo>
                <a:cubicBezTo>
                  <a:pt x="122" y="2175"/>
                  <a:pt x="244" y="2170"/>
                  <a:pt x="360" y="2209"/>
                </a:cubicBezTo>
                <a:cubicBezTo>
                  <a:pt x="492" y="2308"/>
                  <a:pt x="691" y="2304"/>
                  <a:pt x="840" y="2329"/>
                </a:cubicBezTo>
                <a:cubicBezTo>
                  <a:pt x="905" y="2340"/>
                  <a:pt x="965" y="2354"/>
                  <a:pt x="1032" y="2361"/>
                </a:cubicBezTo>
                <a:cubicBezTo>
                  <a:pt x="1092" y="2352"/>
                  <a:pt x="1143" y="2354"/>
                  <a:pt x="1192" y="2321"/>
                </a:cubicBezTo>
                <a:cubicBezTo>
                  <a:pt x="1224" y="2273"/>
                  <a:pt x="1248" y="2239"/>
                  <a:pt x="1304" y="2225"/>
                </a:cubicBezTo>
                <a:cubicBezTo>
                  <a:pt x="1328" y="2153"/>
                  <a:pt x="1341" y="2140"/>
                  <a:pt x="1416" y="2121"/>
                </a:cubicBezTo>
                <a:cubicBezTo>
                  <a:pt x="1436" y="2091"/>
                  <a:pt x="1432" y="2103"/>
                  <a:pt x="1440" y="2065"/>
                </a:cubicBezTo>
                <a:cubicBezTo>
                  <a:pt x="1446" y="2038"/>
                  <a:pt x="1456" y="1985"/>
                  <a:pt x="1456" y="1985"/>
                </a:cubicBezTo>
                <a:cubicBezTo>
                  <a:pt x="1453" y="1934"/>
                  <a:pt x="1453" y="1884"/>
                  <a:pt x="1448" y="1833"/>
                </a:cubicBezTo>
                <a:cubicBezTo>
                  <a:pt x="1444" y="1787"/>
                  <a:pt x="1407" y="1741"/>
                  <a:pt x="1392" y="1697"/>
                </a:cubicBezTo>
                <a:cubicBezTo>
                  <a:pt x="1426" y="1670"/>
                  <a:pt x="1456" y="1645"/>
                  <a:pt x="1480" y="1609"/>
                </a:cubicBezTo>
                <a:cubicBezTo>
                  <a:pt x="1477" y="1537"/>
                  <a:pt x="1487" y="1461"/>
                  <a:pt x="1464" y="1393"/>
                </a:cubicBezTo>
                <a:cubicBezTo>
                  <a:pt x="1444" y="1334"/>
                  <a:pt x="1416" y="1288"/>
                  <a:pt x="1392" y="1233"/>
                </a:cubicBezTo>
                <a:cubicBezTo>
                  <a:pt x="1370" y="1182"/>
                  <a:pt x="1367" y="1120"/>
                  <a:pt x="1328" y="1081"/>
                </a:cubicBezTo>
                <a:cubicBezTo>
                  <a:pt x="1297" y="1050"/>
                  <a:pt x="1265" y="1014"/>
                  <a:pt x="1232" y="985"/>
                </a:cubicBezTo>
                <a:cubicBezTo>
                  <a:pt x="1198" y="955"/>
                  <a:pt x="1158" y="932"/>
                  <a:pt x="1128" y="897"/>
                </a:cubicBezTo>
                <a:cubicBezTo>
                  <a:pt x="1080" y="841"/>
                  <a:pt x="1056" y="770"/>
                  <a:pt x="1024" y="705"/>
                </a:cubicBezTo>
                <a:cubicBezTo>
                  <a:pt x="1016" y="690"/>
                  <a:pt x="1013" y="673"/>
                  <a:pt x="1008" y="657"/>
                </a:cubicBezTo>
                <a:cubicBezTo>
                  <a:pt x="1001" y="636"/>
                  <a:pt x="992" y="593"/>
                  <a:pt x="992" y="593"/>
                </a:cubicBezTo>
                <a:cubicBezTo>
                  <a:pt x="987" y="545"/>
                  <a:pt x="983" y="497"/>
                  <a:pt x="976" y="449"/>
                </a:cubicBezTo>
                <a:cubicBezTo>
                  <a:pt x="966" y="377"/>
                  <a:pt x="864" y="343"/>
                  <a:pt x="808" y="321"/>
                </a:cubicBezTo>
                <a:cubicBezTo>
                  <a:pt x="819" y="268"/>
                  <a:pt x="831" y="215"/>
                  <a:pt x="840" y="161"/>
                </a:cubicBezTo>
                <a:cubicBezTo>
                  <a:pt x="837" y="121"/>
                  <a:pt x="853" y="75"/>
                  <a:pt x="832" y="41"/>
                </a:cubicBezTo>
                <a:cubicBezTo>
                  <a:pt x="807" y="0"/>
                  <a:pt x="742" y="105"/>
                  <a:pt x="736" y="113"/>
                </a:cubicBezTo>
                <a:cubicBezTo>
                  <a:pt x="724" y="148"/>
                  <a:pt x="733" y="239"/>
                  <a:pt x="704" y="249"/>
                </a:cubicBezTo>
                <a:cubicBezTo>
                  <a:pt x="679" y="257"/>
                  <a:pt x="651" y="254"/>
                  <a:pt x="624" y="257"/>
                </a:cubicBezTo>
                <a:cubicBezTo>
                  <a:pt x="577" y="328"/>
                  <a:pt x="647" y="214"/>
                  <a:pt x="600" y="401"/>
                </a:cubicBezTo>
                <a:cubicBezTo>
                  <a:pt x="598" y="409"/>
                  <a:pt x="576" y="401"/>
                  <a:pt x="576" y="409"/>
                </a:cubicBezTo>
                <a:cubicBezTo>
                  <a:pt x="576" y="417"/>
                  <a:pt x="592" y="409"/>
                  <a:pt x="600" y="409"/>
                </a:cubicBezTo>
                <a:close/>
              </a:path>
            </a:pathLst>
          </a:custGeom>
          <a:solidFill>
            <a:schemeClr val="dk2"/>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15" name="Google Shape;115;p13"/>
          <p:cNvCxnSpPr/>
          <p:nvPr/>
        </p:nvCxnSpPr>
        <p:spPr>
          <a:xfrm>
            <a:off x="1073150" y="2971800"/>
            <a:ext cx="8172450" cy="0"/>
          </a:xfrm>
          <a:prstGeom prst="straightConnector1">
            <a:avLst/>
          </a:prstGeom>
          <a:noFill/>
          <a:ln w="38100" cap="flat" cmpd="sng">
            <a:solidFill>
              <a:schemeClr val="lt1"/>
            </a:solidFill>
            <a:prstDash val="solid"/>
            <a:miter lim="800000"/>
            <a:headEnd type="none" w="med" len="med"/>
            <a:tailEnd type="none" w="med" len="med"/>
          </a:ln>
        </p:spPr>
      </p:cxnSp>
      <p:sp>
        <p:nvSpPr>
          <p:cNvPr id="116" name="Google Shape;116;p13"/>
          <p:cNvSpPr txBox="1"/>
          <p:nvPr/>
        </p:nvSpPr>
        <p:spPr>
          <a:xfrm>
            <a:off x="1828800" y="5638800"/>
            <a:ext cx="6832600" cy="711200"/>
          </a:xfrm>
          <a:prstGeom prst="rect">
            <a:avLst/>
          </a:prstGeom>
          <a:gradFill>
            <a:gsLst>
              <a:gs pos="0">
                <a:schemeClr val="dk2"/>
              </a:gs>
              <a:gs pos="100000">
                <a:srgbClr val="FFFFFF"/>
              </a:gs>
            </a:gsLst>
            <a:lin ang="5400000" scaled="0"/>
          </a:gradFill>
          <a:ln w="9525" cap="flat" cmpd="sng">
            <a:solidFill>
              <a:schemeClr val="lt2"/>
            </a:solidFill>
            <a:prstDash val="solid"/>
            <a:miter lim="800000"/>
            <a:headEnd type="none" w="sm" len="sm"/>
            <a:tailEnd type="none" w="sm" len="sm"/>
          </a:ln>
          <a:effectLst>
            <a:outerShdw blurRad="63500" dist="107763" dir="18900000">
              <a:schemeClr val="lt2"/>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2"/>
              </a:buClr>
              <a:buSzPts val="2000"/>
              <a:buFont typeface="Arial" panose="020B0604020202020204"/>
              <a:buNone/>
            </a:pPr>
            <a:r>
              <a:rPr lang="en-US" sz="2000" b="0" i="0" u="none">
                <a:solidFill>
                  <a:schemeClr val="lt2"/>
                </a:solidFill>
                <a:latin typeface="Arial" panose="020B0604020202020204"/>
                <a:ea typeface="Arial" panose="020B0604020202020204"/>
                <a:cs typeface="Arial" panose="020B0604020202020204"/>
                <a:sym typeface="Arial" panose="020B0604020202020204"/>
              </a:rPr>
              <a:t>Incidents,  near misses, differences, unsafe behavior, etc.    事件，幸免事件，异常，不安全行为等。</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p:txBody>
      </p:sp>
      <p:cxnSp>
        <p:nvCxnSpPr>
          <p:cNvPr id="117" name="Google Shape;117;p13"/>
          <p:cNvCxnSpPr/>
          <p:nvPr/>
        </p:nvCxnSpPr>
        <p:spPr>
          <a:xfrm rot="10800000" flipH="1">
            <a:off x="6273800" y="4038600"/>
            <a:ext cx="1485900" cy="1600200"/>
          </a:xfrm>
          <a:prstGeom prst="straightConnector1">
            <a:avLst/>
          </a:prstGeom>
          <a:noFill/>
          <a:ln w="28575" cap="flat" cmpd="sng">
            <a:solidFill>
              <a:srgbClr val="000000"/>
            </a:solidFill>
            <a:prstDash val="solid"/>
            <a:miter lim="800000"/>
            <a:headEnd type="none" w="med" len="med"/>
            <a:tailEnd type="triangle" w="med" len="med"/>
          </a:ln>
        </p:spPr>
      </p:cxnSp>
      <p:cxnSp>
        <p:nvCxnSpPr>
          <p:cNvPr id="118" name="Google Shape;118;p13"/>
          <p:cNvCxnSpPr/>
          <p:nvPr/>
        </p:nvCxnSpPr>
        <p:spPr>
          <a:xfrm rot="10800000">
            <a:off x="2146300" y="4191000"/>
            <a:ext cx="1981200" cy="1447800"/>
          </a:xfrm>
          <a:prstGeom prst="straightConnector1">
            <a:avLst/>
          </a:prstGeom>
          <a:noFill/>
          <a:ln w="28575" cap="flat" cmpd="sng">
            <a:solidFill>
              <a:srgbClr val="000000"/>
            </a:solidFill>
            <a:prstDash val="solid"/>
            <a:miter lim="800000"/>
            <a:headEnd type="none" w="med" len="med"/>
            <a:tailEnd type="triangle" w="med" len="med"/>
          </a:ln>
        </p:spPr>
      </p:cxnSp>
      <p:sp>
        <p:nvSpPr>
          <p:cNvPr id="119" name="Google Shape;119;p13"/>
          <p:cNvSpPr txBox="1"/>
          <p:nvPr/>
        </p:nvSpPr>
        <p:spPr>
          <a:xfrm>
            <a:off x="4292600" y="1828800"/>
            <a:ext cx="1285875"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2"/>
              </a:buClr>
              <a:buSzPts val="2000"/>
              <a:buFont typeface="Arial" panose="020B0604020202020204"/>
              <a:buNone/>
            </a:pPr>
            <a:r>
              <a:rPr lang="en-US" sz="2000" b="0" i="0" u="none">
                <a:solidFill>
                  <a:schemeClr val="lt2"/>
                </a:solidFill>
                <a:latin typeface="Arial" panose="020B0604020202020204"/>
                <a:ea typeface="Arial" panose="020B0604020202020204"/>
                <a:cs typeface="Arial" panose="020B0604020202020204"/>
                <a:sym typeface="Arial" panose="020B0604020202020204"/>
              </a:rPr>
              <a:t>Accidents</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lt2"/>
              </a:buClr>
              <a:buSzPts val="2000"/>
              <a:buFont typeface="Arial" panose="020B0604020202020204"/>
              <a:buNone/>
            </a:pPr>
            <a:r>
              <a:rPr lang="en-US" sz="2000" b="0" i="0" u="none">
                <a:solidFill>
                  <a:schemeClr val="lt2"/>
                </a:solidFill>
                <a:latin typeface="Arial" panose="020B0604020202020204"/>
                <a:ea typeface="Arial" panose="020B0604020202020204"/>
                <a:cs typeface="Arial" panose="020B0604020202020204"/>
                <a:sym typeface="Arial" panose="020B0604020202020204"/>
              </a:rPr>
              <a:t>    事故</a:t>
            </a:r>
            <a:endParaRPr lang="en-US" sz="2000" b="0"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20" name="Google Shape;120;p13"/>
          <p:cNvSpPr/>
          <p:nvPr/>
        </p:nvSpPr>
        <p:spPr>
          <a:xfrm>
            <a:off x="4267200" y="4013200"/>
            <a:ext cx="1981200" cy="485775"/>
          </a:xfrm>
          <a:prstGeom prst="notchedRightArrow">
            <a:avLst>
              <a:gd name="adj1" fmla="val 50000"/>
              <a:gd name="adj2" fmla="val 50000"/>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21" name="Google Shape;121;p13"/>
          <p:cNvCxnSpPr/>
          <p:nvPr/>
        </p:nvCxnSpPr>
        <p:spPr>
          <a:xfrm flipH="1">
            <a:off x="2393950" y="2133600"/>
            <a:ext cx="1898650" cy="533400"/>
          </a:xfrm>
          <a:prstGeom prst="straightConnector1">
            <a:avLst/>
          </a:prstGeom>
          <a:noFill/>
          <a:ln w="28575" cap="flat" cmpd="sng">
            <a:solidFill>
              <a:srgbClr val="000000"/>
            </a:solidFill>
            <a:prstDash val="solid"/>
            <a:miter lim="800000"/>
            <a:headEnd type="none" w="med" len="med"/>
            <a:tailEnd type="triangle" w="med" len="med"/>
          </a:ln>
        </p:spPr>
      </p:cxnSp>
      <p:cxnSp>
        <p:nvCxnSpPr>
          <p:cNvPr id="122" name="Google Shape;122;p13"/>
          <p:cNvCxnSpPr/>
          <p:nvPr/>
        </p:nvCxnSpPr>
        <p:spPr>
          <a:xfrm>
            <a:off x="5778500" y="2133600"/>
            <a:ext cx="1651000" cy="685800"/>
          </a:xfrm>
          <a:prstGeom prst="straightConnector1">
            <a:avLst/>
          </a:prstGeom>
          <a:noFill/>
          <a:ln w="28575" cap="flat" cmpd="sng">
            <a:solidFill>
              <a:srgbClr val="000000"/>
            </a:solidFill>
            <a:prstDash val="solid"/>
            <a:miter lim="800000"/>
            <a:headEnd type="none" w="med" len="med"/>
            <a:tailEnd type="triangle" w="med" len="med"/>
          </a:ln>
        </p:spPr>
      </p:cxnSp>
      <p:sp>
        <p:nvSpPr>
          <p:cNvPr id="123" name="Google Shape;123;p13"/>
          <p:cNvSpPr txBox="1"/>
          <p:nvPr/>
        </p:nvSpPr>
        <p:spPr>
          <a:xfrm>
            <a:off x="3830637" y="3071812"/>
            <a:ext cx="2887662" cy="823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Arial" panose="020B0604020202020204"/>
              <a:buNone/>
            </a:pPr>
            <a:r>
              <a:rPr lang="en-US" sz="2000" b="0" i="0" u="none">
                <a:solidFill>
                  <a:srgbClr val="FF0000"/>
                </a:solidFill>
                <a:latin typeface="Arial" panose="020B0604020202020204"/>
                <a:ea typeface="Arial" panose="020B0604020202020204"/>
                <a:cs typeface="Arial" panose="020B0604020202020204"/>
                <a:sym typeface="Arial" panose="020B0604020202020204"/>
              </a:rPr>
              <a:t>BSV </a:t>
            </a:r>
            <a:r>
              <a:rPr lang="en-US" sz="2800" b="0" i="0" u="none">
                <a:solidFill>
                  <a:srgbClr val="FF0000"/>
                </a:solidFill>
                <a:latin typeface="Arial" panose="020B0604020202020204"/>
                <a:ea typeface="Arial" panose="020B0604020202020204"/>
                <a:cs typeface="Arial" panose="020B0604020202020204"/>
                <a:sym typeface="Arial" panose="020B0604020202020204"/>
              </a:rPr>
              <a:t>+</a:t>
            </a:r>
            <a:r>
              <a:rPr lang="en-US" sz="2000" b="0" i="0" u="none">
                <a:solidFill>
                  <a:srgbClr val="FF0000"/>
                </a:solidFill>
                <a:latin typeface="Arial" panose="020B0604020202020204"/>
                <a:ea typeface="Arial" panose="020B0604020202020204"/>
                <a:cs typeface="Arial" panose="020B0604020202020204"/>
                <a:sym typeface="Arial" panose="020B0604020202020204"/>
              </a:rPr>
              <a:t> Anomaly Hunt</a:t>
            </a:r>
            <a:endParaRPr sz="2000" b="0" i="0" u="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0000"/>
              </a:buClr>
              <a:buSzPts val="2000"/>
              <a:buFont typeface="Arial" panose="020B0604020202020204"/>
              <a:buNone/>
            </a:pPr>
            <a:r>
              <a:rPr lang="en-US" sz="2000" b="1" i="0" u="none">
                <a:solidFill>
                  <a:srgbClr val="FF0000"/>
                </a:solidFill>
                <a:latin typeface="Arial" panose="020B0604020202020204"/>
                <a:ea typeface="Arial" panose="020B0604020202020204"/>
                <a:cs typeface="Arial" panose="020B0604020202020204"/>
                <a:sym typeface="Arial" panose="020B0604020202020204"/>
              </a:rPr>
              <a:t>行为安全观察+异常发现</a:t>
            </a:r>
            <a:endParaRPr lang="en-US" sz="2000" b="1" i="0" u="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8" name="Shape 128"/>
        <p:cNvGrpSpPr/>
        <p:nvPr/>
      </p:nvGrpSpPr>
      <p:grpSpPr>
        <a:xfrm>
          <a:off x="0" y="0"/>
          <a:ext cx="0" cy="0"/>
          <a:chOff x="0" y="0"/>
          <a:chExt cx="0" cy="0"/>
        </a:xfrm>
      </p:grpSpPr>
      <p:sp>
        <p:nvSpPr>
          <p:cNvPr id="129" name="Google Shape;129;p14"/>
          <p:cNvSpPr txBox="1"/>
          <p:nvPr>
            <p:ph type="sldNum" idx="12"/>
          </p:nvPr>
        </p:nvSpPr>
        <p:spPr>
          <a:xfrm>
            <a:off x="9190037" y="6578600"/>
            <a:ext cx="990600" cy="279400"/>
          </a:xfrm>
          <a:prstGeom prst="rect">
            <a:avLst/>
          </a:prstGeom>
          <a:noFill/>
          <a:ln>
            <a:noFill/>
          </a:ln>
        </p:spPr>
        <p:txBody>
          <a:bodyPr spcFirstLastPara="1" wrap="square" lIns="87500" tIns="43750" rIns="87500" bIns="43750" anchor="t" anchorCtr="0">
            <a:noAutofit/>
          </a:bodyPr>
          <a:lstStyle/>
          <a:p>
            <a:pPr marL="0" marR="0" lvl="0" indent="0" algn="l" rtl="0">
              <a:lnSpc>
                <a:spcPct val="100000"/>
              </a:lnSpc>
              <a:spcBef>
                <a:spcPts val="0"/>
              </a:spcBef>
              <a:spcAft>
                <a:spcPts val="0"/>
              </a:spcAft>
              <a:buNone/>
            </a:pPr>
            <a:fld id="{00000000-1234-1234-1234-123412341234}" type="slidenum">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0" name="Google Shape;130;p14"/>
          <p:cNvSpPr txBox="1"/>
          <p:nvPr/>
        </p:nvSpPr>
        <p:spPr>
          <a:xfrm>
            <a:off x="766762" y="876300"/>
            <a:ext cx="8559800" cy="2476500"/>
          </a:xfrm>
          <a:prstGeom prst="rect">
            <a:avLst/>
          </a:prstGeom>
          <a:noFill/>
          <a:ln>
            <a:noFill/>
          </a:ln>
        </p:spPr>
        <p:txBody>
          <a:bodyPr spcFirstLastPara="1" wrap="square" lIns="87525" tIns="43750" rIns="87525" bIns="43750" anchor="t" anchorCtr="0">
            <a:noAutofit/>
          </a:bodyPr>
          <a:lstStyle/>
          <a:p>
            <a:pPr marL="269875" marR="0" lvl="0" indent="-269875" algn="l" rtl="0">
              <a:lnSpc>
                <a:spcPct val="100000"/>
              </a:lnSpc>
              <a:spcBef>
                <a:spcPts val="0"/>
              </a:spcBef>
              <a:spcAft>
                <a:spcPts val="0"/>
              </a:spcAft>
              <a:buClr>
                <a:srgbClr val="FB1313"/>
              </a:buClr>
              <a:buSzPts val="1920"/>
              <a:buFont typeface="Noto Sans Symbols"/>
              <a:buChar char="⮚"/>
            </a:pPr>
            <a:r>
              <a:rPr lang="en-US" sz="2400" b="0" i="0" u="none">
                <a:solidFill>
                  <a:schemeClr val="lt2"/>
                </a:solidFill>
                <a:latin typeface="Arial" panose="020B0604020202020204"/>
                <a:ea typeface="Arial" panose="020B0604020202020204"/>
                <a:cs typeface="Arial" panose="020B0604020202020204"/>
                <a:sym typeface="Arial" panose="020B0604020202020204"/>
              </a:rPr>
              <a:t>Based on observing an employee performing a task</a:t>
            </a:r>
            <a:endParaRPr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chemeClr val="lt2"/>
              </a:buClr>
              <a:buSzPts val="2400"/>
              <a:buFont typeface="Arial" panose="020B0604020202020204"/>
              <a:buNone/>
            </a:pPr>
            <a:r>
              <a:rPr lang="en-US" sz="2400" b="0" i="0" u="none">
                <a:solidFill>
                  <a:schemeClr val="lt2"/>
                </a:solidFill>
                <a:latin typeface="Arial" panose="020B0604020202020204"/>
                <a:ea typeface="Arial" panose="020B0604020202020204"/>
                <a:cs typeface="Arial" panose="020B0604020202020204"/>
                <a:sym typeface="Arial" panose="020B0604020202020204"/>
              </a:rPr>
              <a:t>   基于观察员工执行作业</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0" i="0" u="none">
                <a:solidFill>
                  <a:schemeClr val="lt2"/>
                </a:solidFill>
                <a:latin typeface="Arial" panose="020B0604020202020204"/>
                <a:ea typeface="Arial" panose="020B0604020202020204"/>
                <a:cs typeface="Arial" panose="020B0604020202020204"/>
                <a:sym typeface="Arial" panose="020B0604020202020204"/>
              </a:rPr>
              <a:t>Based on an open face-to-face discussion</a:t>
            </a:r>
            <a:endParaRPr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chemeClr val="lt2"/>
              </a:buClr>
              <a:buSzPts val="2400"/>
              <a:buFont typeface="Arial" panose="020B0604020202020204"/>
              <a:buNone/>
            </a:pPr>
            <a:r>
              <a:rPr lang="en-US" sz="2400" b="0" i="0" u="none">
                <a:solidFill>
                  <a:schemeClr val="lt2"/>
                </a:solidFill>
                <a:latin typeface="Arial" panose="020B0604020202020204"/>
                <a:ea typeface="Arial" panose="020B0604020202020204"/>
                <a:cs typeface="Arial" panose="020B0604020202020204"/>
                <a:sym typeface="Arial" panose="020B0604020202020204"/>
              </a:rPr>
              <a:t>   基于一个公开的面对面讨论</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1920"/>
              <a:buFont typeface="Noto Sans Symbols"/>
              <a:buChar char="⮚"/>
            </a:pPr>
            <a:r>
              <a:rPr lang="en-US" sz="2400" b="0" i="0" u="none">
                <a:solidFill>
                  <a:schemeClr val="lt2"/>
                </a:solidFill>
                <a:latin typeface="Arial" panose="020B0604020202020204"/>
                <a:ea typeface="Arial" panose="020B0604020202020204"/>
                <a:cs typeface="Arial" panose="020B0604020202020204"/>
                <a:sym typeface="Arial" panose="020B0604020202020204"/>
              </a:rPr>
              <a:t>Concluded by decisions mutually agreed upon </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chemeClr val="lt2"/>
              </a:buClr>
              <a:buSzPts val="2400"/>
              <a:buFont typeface="Arial" panose="020B0604020202020204"/>
              <a:buNone/>
            </a:pPr>
            <a:r>
              <a:rPr lang="en-US" sz="2400" b="0" i="0" u="none">
                <a:solidFill>
                  <a:schemeClr val="lt2"/>
                </a:solidFill>
                <a:latin typeface="Arial" panose="020B0604020202020204"/>
                <a:ea typeface="Arial" panose="020B0604020202020204"/>
                <a:cs typeface="Arial" panose="020B0604020202020204"/>
                <a:sym typeface="Arial" panose="020B0604020202020204"/>
              </a:rPr>
              <a:t>   对互相讨论的结果意见一致</a:t>
            </a:r>
            <a:endParaRPr lang="en-US" sz="24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80"/>
              </a:spcBef>
              <a:spcAft>
                <a:spcPts val="0"/>
              </a:spcAft>
              <a:buClr>
                <a:srgbClr val="FB1313"/>
              </a:buClr>
              <a:buSzPts val="2400"/>
              <a:buFont typeface="Arial" panose="020B0604020202020204"/>
              <a:buNone/>
            </a:pPr>
            <a:r>
              <a:rPr lang="en-US" sz="2400" b="0" i="0" u="none">
                <a:solidFill>
                  <a:srgbClr val="FB1313"/>
                </a:solidFill>
                <a:latin typeface="Arial" panose="020B0604020202020204"/>
                <a:ea typeface="Arial" panose="020B0604020202020204"/>
                <a:cs typeface="Arial" panose="020B0604020202020204"/>
                <a:sym typeface="Arial" panose="020B0604020202020204"/>
              </a:rPr>
              <a:t> </a:t>
            </a:r>
            <a:endParaRPr lang="en-US" sz="2400" b="0" i="0" u="none">
              <a:solidFill>
                <a:srgbClr val="FB1313"/>
              </a:solidFill>
              <a:latin typeface="Arial" panose="020B0604020202020204"/>
              <a:ea typeface="Arial" panose="020B0604020202020204"/>
              <a:cs typeface="Arial" panose="020B0604020202020204"/>
              <a:sym typeface="Arial" panose="020B0604020202020204"/>
            </a:endParaRPr>
          </a:p>
        </p:txBody>
      </p:sp>
      <p:sp>
        <p:nvSpPr>
          <p:cNvPr id="131" name="Google Shape;131;p14"/>
          <p:cNvSpPr txBox="1"/>
          <p:nvPr>
            <p:ph type="title"/>
          </p:nvPr>
        </p:nvSpPr>
        <p:spPr>
          <a:xfrm>
            <a:off x="552450" y="282575"/>
            <a:ext cx="7929562" cy="682625"/>
          </a:xfrm>
          <a:prstGeom prst="rect">
            <a:avLst/>
          </a:prstGeom>
          <a:noFill/>
          <a:ln>
            <a:noFill/>
          </a:ln>
        </p:spPr>
        <p:txBody>
          <a:bodyPr spcFirstLastPara="1" wrap="square" lIns="87525" tIns="43750" rIns="87525" bIns="43750" anchor="t" anchorCtr="0">
            <a:noAutofit/>
          </a:bodyPr>
          <a:lstStyle/>
          <a:p>
            <a:pPr marL="0" lvl="0" indent="0" algn="l" rtl="0">
              <a:lnSpc>
                <a:spcPct val="110000"/>
              </a:lnSpc>
              <a:spcBef>
                <a:spcPts val="0"/>
              </a:spcBef>
              <a:spcAft>
                <a:spcPts val="0"/>
              </a:spcAft>
              <a:buClr>
                <a:schemeClr val="lt2"/>
              </a:buClr>
              <a:buSzPts val="2400"/>
              <a:buFont typeface="Arial" panose="020B0604020202020204"/>
              <a:buNone/>
            </a:pPr>
            <a:r>
              <a:rPr lang="en-US" sz="2400" b="1" i="0" u="none">
                <a:solidFill>
                  <a:schemeClr val="lt2"/>
                </a:solidFill>
                <a:latin typeface="Arial" panose="020B0604020202020204"/>
                <a:ea typeface="Arial" panose="020B0604020202020204"/>
                <a:cs typeface="Arial" panose="020B0604020202020204"/>
                <a:sym typeface="Arial" panose="020B0604020202020204"/>
              </a:rPr>
              <a:t>What characterizes a BSV? 行为安全观察有什么特征？</a:t>
            </a:r>
            <a:endParaRPr lang="en-US" sz="2400" b="1"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32" name="Google Shape;132;p14"/>
          <p:cNvSpPr txBox="1"/>
          <p:nvPr>
            <p:ph type="body" idx="1"/>
          </p:nvPr>
        </p:nvSpPr>
        <p:spPr>
          <a:xfrm>
            <a:off x="577850" y="1363662"/>
            <a:ext cx="8348662" cy="5048250"/>
          </a:xfrm>
          <a:prstGeom prst="rect">
            <a:avLst/>
          </a:prstGeom>
          <a:noFill/>
          <a:ln>
            <a:noFill/>
          </a:ln>
        </p:spPr>
        <p:txBody>
          <a:bodyPr spcFirstLastPara="1" wrap="square" lIns="91425" tIns="45700" rIns="91425" bIns="45700" anchor="t" anchorCtr="0">
            <a:noAutofit/>
          </a:bodyPr>
          <a:lstStyle/>
          <a:p>
            <a:pPr marL="269875" marR="0" lvl="0" indent="-269875" algn="l" rtl="0">
              <a:lnSpc>
                <a:spcPct val="100000"/>
              </a:lnSpc>
              <a:spcBef>
                <a:spcPts val="0"/>
              </a:spcBef>
              <a:spcAft>
                <a:spcPts val="0"/>
              </a:spcAft>
              <a:buClr>
                <a:srgbClr val="C6BE74"/>
              </a:buClr>
              <a:buSzPts val="1680"/>
              <a:buFont typeface="Noto Sans Symbols"/>
              <a:buNone/>
            </a:pPr>
            <a:endParaRPr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269875" algn="l" rtl="0">
              <a:lnSpc>
                <a:spcPct val="100000"/>
              </a:lnSpc>
              <a:spcBef>
                <a:spcPts val="420"/>
              </a:spcBef>
              <a:spcAft>
                <a:spcPts val="0"/>
              </a:spcAft>
              <a:buClr>
                <a:srgbClr val="C6BE74"/>
              </a:buClr>
              <a:buSzPts val="1680"/>
              <a:buFont typeface="Noto Sans Symbols"/>
              <a:buNone/>
            </a:pPr>
            <a:endParaRPr sz="2100" b="0" i="0" u="none">
              <a:solidFill>
                <a:schemeClr val="lt2"/>
              </a:solidFill>
              <a:latin typeface="Arial" panose="020B0604020202020204"/>
              <a:ea typeface="Arial" panose="020B0604020202020204"/>
              <a:cs typeface="Arial" panose="020B0604020202020204"/>
              <a:sym typeface="Arial" panose="020B0604020202020204"/>
            </a:endParaRPr>
          </a:p>
          <a:p>
            <a:pPr marL="269875" marR="0" lvl="0" indent="-163195" algn="l" rtl="0">
              <a:lnSpc>
                <a:spcPct val="100000"/>
              </a:lnSpc>
              <a:spcBef>
                <a:spcPts val="420"/>
              </a:spcBef>
              <a:spcAft>
                <a:spcPts val="0"/>
              </a:spcAft>
              <a:buClr>
                <a:srgbClr val="C6BE74"/>
              </a:buClr>
              <a:buSzPts val="1680"/>
              <a:buFont typeface="Noto Sans Symbols"/>
              <a:buNone/>
            </a:pPr>
            <a:endParaRPr sz="2100" b="0" i="0" u="none">
              <a:solidFill>
                <a:schemeClr val="lt2"/>
              </a:solidFill>
              <a:latin typeface="Arial" panose="020B0604020202020204"/>
              <a:ea typeface="Arial" panose="020B0604020202020204"/>
              <a:cs typeface="Arial" panose="020B0604020202020204"/>
              <a:sym typeface="Arial" panose="020B0604020202020204"/>
            </a:endParaRPr>
          </a:p>
        </p:txBody>
      </p:sp>
      <p:sp>
        <p:nvSpPr>
          <p:cNvPr id="133" name="Google Shape;133;p14"/>
          <p:cNvSpPr txBox="1"/>
          <p:nvPr/>
        </p:nvSpPr>
        <p:spPr>
          <a:xfrm>
            <a:off x="1098550" y="3773487"/>
            <a:ext cx="8228012" cy="2238375"/>
          </a:xfrm>
          <a:prstGeom prst="rect">
            <a:avLst/>
          </a:prstGeom>
          <a:gradFill>
            <a:gsLst>
              <a:gs pos="0">
                <a:srgbClr val="2CD1E2"/>
              </a:gs>
              <a:gs pos="100000">
                <a:schemeClr val="dk1"/>
              </a:gs>
            </a:gsLst>
            <a:lin ang="5400000" scaled="0"/>
          </a:grad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FB1313"/>
              </a:buClr>
              <a:buSzPts val="3200"/>
              <a:buFont typeface="Arial" panose="020B0604020202020204"/>
              <a:buNone/>
            </a:pPr>
            <a:r>
              <a:rPr lang="en-US" sz="3200" b="1" i="1" u="none">
                <a:solidFill>
                  <a:srgbClr val="FB1313"/>
                </a:solidFill>
                <a:latin typeface="Arial" panose="020B0604020202020204"/>
                <a:ea typeface="Arial" panose="020B0604020202020204"/>
                <a:cs typeface="Arial" panose="020B0604020202020204"/>
                <a:sym typeface="Arial" panose="020B0604020202020204"/>
              </a:rPr>
              <a:t>It is focused on people 它关注于人</a:t>
            </a:r>
            <a:endParaRPr lang="en-US" sz="3200" b="1" i="1" u="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rgbClr val="FB1313"/>
              </a:buClr>
              <a:buSzPts val="3200"/>
              <a:buFont typeface="Arial" panose="020B0604020202020204"/>
              <a:buNone/>
            </a:pPr>
            <a:r>
              <a:rPr lang="en-US" sz="3200" b="1" i="1" u="none">
                <a:solidFill>
                  <a:srgbClr val="FB1313"/>
                </a:solidFill>
                <a:latin typeface="Arial" panose="020B0604020202020204"/>
                <a:ea typeface="Arial" panose="020B0604020202020204"/>
                <a:cs typeface="Arial" panose="020B0604020202020204"/>
                <a:sym typeface="Arial" panose="020B0604020202020204"/>
              </a:rPr>
              <a:t>It is a “Managing act” 它是一种管理行动</a:t>
            </a:r>
            <a:endParaRPr sz="3200" b="0" i="0" u="none">
              <a:solidFill>
                <a:srgbClr val="FB1313"/>
              </a:solidFill>
              <a:latin typeface="Arial" panose="020B0604020202020204"/>
              <a:ea typeface="Arial" panose="020B0604020202020204"/>
              <a:cs typeface="Arial" panose="020B0604020202020204"/>
              <a:sym typeface="Arial" panose="020B0604020202020204"/>
            </a:endParaRPr>
          </a:p>
          <a:p>
            <a:pPr marL="0" marR="0" lvl="0" indent="0" algn="ctr" rtl="0">
              <a:lnSpc>
                <a:spcPct val="110000"/>
              </a:lnSpc>
              <a:spcBef>
                <a:spcPts val="0"/>
              </a:spcBef>
              <a:spcAft>
                <a:spcPts val="0"/>
              </a:spcAft>
              <a:buClr>
                <a:srgbClr val="FB1313"/>
              </a:buClr>
              <a:buSzPts val="3200"/>
              <a:buFont typeface="Arial" panose="020B0604020202020204"/>
              <a:buNone/>
            </a:pPr>
            <a:r>
              <a:rPr lang="en-US" sz="3200" b="1" i="0" u="none">
                <a:solidFill>
                  <a:srgbClr val="FB1313"/>
                </a:solidFill>
                <a:latin typeface="Arial" panose="020B0604020202020204"/>
                <a:ea typeface="Arial" panose="020B0604020202020204"/>
                <a:cs typeface="Arial" panose="020B0604020202020204"/>
                <a:sym typeface="Arial" panose="020B0604020202020204"/>
              </a:rPr>
              <a:t>It is </a:t>
            </a:r>
            <a:r>
              <a:rPr lang="en-US" sz="3200" b="1" i="0" u="sng">
                <a:solidFill>
                  <a:srgbClr val="FB1313"/>
                </a:solidFill>
                <a:latin typeface="Arial" panose="020B0604020202020204"/>
                <a:ea typeface="Arial" panose="020B0604020202020204"/>
                <a:cs typeface="Arial" panose="020B0604020202020204"/>
                <a:sym typeface="Arial" panose="020B0604020202020204"/>
              </a:rPr>
              <a:t>more than</a:t>
            </a:r>
            <a:r>
              <a:rPr lang="en-US" sz="3200" b="1" i="0" u="none">
                <a:solidFill>
                  <a:srgbClr val="FB1313"/>
                </a:solidFill>
                <a:latin typeface="Arial" panose="020B0604020202020204"/>
                <a:ea typeface="Arial" panose="020B0604020202020204"/>
                <a:cs typeface="Arial" panose="020B0604020202020204"/>
                <a:sym typeface="Arial" panose="020B0604020202020204"/>
              </a:rPr>
              <a:t> an anomaly hunt visit!     它胜过一次寻异常观察</a:t>
            </a:r>
            <a:endParaRPr lang="en-US" sz="3200" b="1" i="0" u="none">
              <a:solidFill>
                <a:srgbClr val="FB1313"/>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5.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博富特">
  <a:themeElements>
    <a:clrScheme name="default">
      <a:dk1>
        <a:srgbClr val="FFFFFF"/>
      </a:dk1>
      <a:lt1>
        <a:srgbClr val="0033CC"/>
      </a:lt1>
      <a:dk2>
        <a:srgbClr val="B7CFFF"/>
      </a:dk2>
      <a:lt2>
        <a:srgbClr val="000066"/>
      </a:lt2>
      <a:accent1>
        <a:srgbClr val="DE5930"/>
      </a:accent1>
      <a:accent2>
        <a:srgbClr val="FFCC00"/>
      </a:accent2>
      <a:accent3>
        <a:srgbClr val="0033CC"/>
      </a:accent3>
      <a:accent4>
        <a:srgbClr val="DE5930"/>
      </a:accent4>
      <a:accent5>
        <a:srgbClr val="FFCC00"/>
      </a:accent5>
      <a:accent6>
        <a:srgbClr val="0033CC"/>
      </a:accent6>
      <a:hlink>
        <a:srgbClr val="00CC99"/>
      </a:hlink>
      <a:folHlink>
        <a:srgbClr val="BFBE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9465</Words>
  <Application>WPS 演示</Application>
  <PresentationFormat/>
  <Paragraphs>462</Paragraphs>
  <Slides>29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宋体</vt:lpstr>
      <vt:lpstr>Wingdings</vt:lpstr>
      <vt:lpstr>Arial</vt:lpstr>
      <vt:lpstr>Times New Roman</vt:lpstr>
      <vt:lpstr>Noto Sans Symbols</vt:lpstr>
      <vt:lpstr>ksdb</vt:lpstr>
      <vt:lpstr>Arimo</vt:lpstr>
      <vt:lpstr>Helvetica Neue</vt:lpstr>
      <vt:lpstr>Tahoma</vt:lpstr>
      <vt:lpstr>微软雅黑</vt:lpstr>
      <vt:lpstr>Arial Unicode MS</vt:lpstr>
      <vt:lpstr>楷体</vt:lpstr>
      <vt:lpstr>汉仪旗黑-85S</vt:lpstr>
      <vt:lpstr>黑体</vt:lpstr>
      <vt:lpstr>博富特</vt:lpstr>
      <vt:lpstr>PowerPoint 演示文稿</vt:lpstr>
      <vt:lpstr>PowerPoint 演示文稿</vt:lpstr>
      <vt:lpstr>Introduction 前言</vt:lpstr>
      <vt:lpstr>The  Behavioral Safety Visit : Session Objectives 行为安全观察：培训目标 </vt:lpstr>
      <vt:lpstr>PowerPoint 演示文稿</vt:lpstr>
      <vt:lpstr>Various responses to an unsafe behavior 对不安全行为的各种反应</vt:lpstr>
      <vt:lpstr>The  Behavioral Safety Visit  行为安全观察</vt:lpstr>
      <vt:lpstr>Benefit of a BSV : reduce the number of accidents 行为安全观察：减少事故数量</vt:lpstr>
      <vt:lpstr>What characterizes a BSV? 行为安全观察有什么特征？</vt:lpstr>
      <vt:lpstr>Who are the key actors in a BSV? 谁是行为安全观察的核心要素？</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The Behavioral Safety Visit process  行为安全观察步骤</vt:lpstr>
      <vt:lpstr>A Good Behavioral Safety Visit is: 一个良好的行为安全观察是：</vt:lpstr>
      <vt:lpstr>It is not the « miracle » solution 他并不是奇迹的解决方案  It is complementary to other safety management tools (meetings, trainings, audits, …) 它是对其他安全管理工具（会议，培训，审计）的补充  It requires 100% engagement and belief, good interpersonal &amp; communication skills 它需要百分白的许诺和信任，良好的人与人之间的沟通技巧</vt:lpstr>
      <vt:lpstr>Behavioral Safety Visit 行为安全观察 </vt:lpstr>
      <vt:lpstr>Exercise : principles of the visit 练习：观察原则</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2023-11-24T06:58:21Z</dcterms:created>
  <dcterms:modified xsi:type="dcterms:W3CDTF">2023-11-24T06:58:23Z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1CC98D5930C24A28A5B0DABC2CD44FB6_13</vt:lpwstr>
  </property>
  <property fmtid="{D5CDD505-2E9C-101B-9397-08002B2CF9AE}" pid="3" name="KSOProductBuildVer">
    <vt:lpwstr>2052-12.1.0.15990</vt:lpwstr>
  </property>
</Properties>
</file>