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85" r:id="rId4"/>
  </p:sldMasterIdLst>
  <p:notesMasterIdLst>
    <p:notesMasterId r:id="rId22"/>
  </p:notesMasterIdLst>
  <p:sldIdLst>
    <p:sldId id="256" r:id="rId5"/>
    <p:sldId id="385" r:id="rId6"/>
    <p:sldId id="366" r:id="rId7"/>
    <p:sldId id="367" r:id="rId8"/>
    <p:sldId id="257" r:id="rId9"/>
    <p:sldId id="258" r:id="rId10"/>
    <p:sldId id="259" r:id="rId11"/>
    <p:sldId id="356" r:id="rId12"/>
    <p:sldId id="272" r:id="rId13"/>
    <p:sldId id="357" r:id="rId14"/>
    <p:sldId id="358" r:id="rId15"/>
    <p:sldId id="359" r:id="rId16"/>
    <p:sldId id="360" r:id="rId17"/>
    <p:sldId id="273" r:id="rId18"/>
    <p:sldId id="363" r:id="rId19"/>
    <p:sldId id="364" r:id="rId20"/>
    <p:sldId id="368" r:id="rId21"/>
    <p:sldId id="369" r:id="rId23"/>
    <p:sldId id="365" r:id="rId24"/>
    <p:sldId id="387" r:id="rId25"/>
  </p:sldIdLst>
  <p:sldSz cx="1219835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2" userDrawn="1">
          <p15:clr>
            <a:srgbClr val="A4A3A4"/>
          </p15:clr>
        </p15:guide>
        <p15:guide id="2" pos="38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D3CC"/>
    <a:srgbClr val="F9BD6D"/>
    <a:srgbClr val="7CBE12"/>
    <a:srgbClr val="689A16"/>
    <a:srgbClr val="FF9300"/>
    <a:srgbClr val="F0D076"/>
    <a:srgbClr val="56DC79"/>
    <a:srgbClr val="1E923C"/>
    <a:srgbClr val="FF96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931" autoAdjust="0"/>
    <p:restoredTop sz="94424" autoAdjust="0"/>
  </p:normalViewPr>
  <p:slideViewPr>
    <p:cSldViewPr>
      <p:cViewPr varScale="1">
        <p:scale>
          <a:sx n="70" d="100"/>
          <a:sy n="70" d="100"/>
        </p:scale>
        <p:origin x="-864" y="-108"/>
      </p:cViewPr>
      <p:guideLst>
        <p:guide orient="horz" pos="2182"/>
        <p:guide pos="386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21.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notesMaster" Target="notesMasters/notes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8CA99-93AA-4A2B-B422-E3500CF272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059E4-5EE4-4D75-A261-4421B84AC4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a:xfrm>
            <a:off x="-57150" y="-66675"/>
            <a:ext cx="115888" cy="66675"/>
          </a:xfrm>
        </p:spPr>
        <p:txBody>
          <a:bodyPr/>
          <a:lstStyle/>
          <a:p>
            <a:endParaRPr lang="zh-CN" altLang="en-US"/>
          </a:p>
        </p:txBody>
      </p:sp>
      <p:sp>
        <p:nvSpPr>
          <p:cNvPr id="112643" name="Rectangle 3"/>
          <p:cNvSpPr>
            <a:spLocks noGrp="1" noRot="1" noChangeAspect="1"/>
          </p:cNvSpPr>
          <p:nvPr>
            <p:ph type="body"/>
          </p:nvPr>
        </p:nvSpPr>
        <p:spPr>
          <a:xfrm>
            <a:off x="455613" y="1123950"/>
            <a:ext cx="8229600" cy="5000625"/>
          </a:xfrm>
          <a:prstGeom prst="rect">
            <a:avLst/>
          </a:prstGeom>
          <a:noFill/>
          <a:ln w="9525">
            <a:noFill/>
            <a:miter/>
          </a:ln>
        </p:spPr>
        <p:txBody>
          <a:bodyPr anchor="t"/>
          <a:lstStyle/>
          <a:p>
            <a:pPr lvl="0" eaLnBrk="1" hangingPunct="1"/>
            <a:r>
              <a:rPr lang="zh-CN" altLang="en-US" dirty="0"/>
              <a:t>这是</a:t>
            </a:r>
            <a:r>
              <a:rPr lang="en-US" altLang="zh-CN" dirty="0"/>
              <a:t>1912</a:t>
            </a:r>
            <a:r>
              <a:rPr lang="zh-CN" altLang="en-US" dirty="0"/>
              <a:t>年在美国纽约建造洛克费洛大厦时拍摄的一张照片请大家认真看一下，在这么高的地方没有一个人系上安全带没有任何的防护措施；甚至有人在抽烟，喝酒看报，据报道在建造这</a:t>
            </a:r>
            <a:r>
              <a:rPr lang="en-US" altLang="zh-CN" dirty="0"/>
              <a:t>32</a:t>
            </a:r>
            <a:r>
              <a:rPr lang="zh-CN" altLang="en-US" dirty="0"/>
              <a:t>层死了</a:t>
            </a:r>
            <a:r>
              <a:rPr lang="en-US" altLang="zh-CN" dirty="0"/>
              <a:t>32</a:t>
            </a:r>
            <a:r>
              <a:rPr lang="zh-CN" altLang="en-US" dirty="0"/>
              <a:t>个人平均建造一层就死一个人。以前这样做人们觉得很正常，今天我们觉得不可思议，所以随着人类社会的发展，科学技术的进步人们对安全的要求越来越高以前能认可的今天我们就不能接受，今天能够接受的明天也许不能接受。</a:t>
            </a:r>
            <a:endParaRPr lang="zh-CN" altLang="en-US" dirty="0"/>
          </a:p>
          <a:p>
            <a:pPr lvl="0"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43815" y="0"/>
            <a:ext cx="1226248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圆角矩形 9"/>
          <p:cNvSpPr/>
          <p:nvPr userDrawn="1"/>
        </p:nvSpPr>
        <p:spPr>
          <a:xfrm flipH="1">
            <a:off x="6084470" y="5445276"/>
            <a:ext cx="2016000" cy="936000"/>
          </a:xfrm>
          <a:custGeom>
            <a:avLst/>
            <a:gdLst/>
            <a:ahLst/>
            <a:cxnLst/>
            <a:rect l="l" t="t" r="r" b="b"/>
            <a:pathLst>
              <a:path w="2078246" h="936000">
                <a:moveTo>
                  <a:pt x="156003" y="0"/>
                </a:moveTo>
                <a:lnTo>
                  <a:pt x="1207090" y="0"/>
                </a:lnTo>
                <a:lnTo>
                  <a:pt x="1922243" y="0"/>
                </a:lnTo>
                <a:lnTo>
                  <a:pt x="2078246" y="0"/>
                </a:lnTo>
                <a:lnTo>
                  <a:pt x="2078246" y="156003"/>
                </a:lnTo>
                <a:lnTo>
                  <a:pt x="2078246" y="779997"/>
                </a:lnTo>
                <a:lnTo>
                  <a:pt x="2078246" y="936000"/>
                </a:lnTo>
                <a:lnTo>
                  <a:pt x="1922243" y="936000"/>
                </a:lnTo>
                <a:lnTo>
                  <a:pt x="1207090" y="936000"/>
                </a:lnTo>
                <a:lnTo>
                  <a:pt x="156003" y="936000"/>
                </a:lnTo>
                <a:cubicBezTo>
                  <a:pt x="69845" y="936000"/>
                  <a:pt x="0" y="866155"/>
                  <a:pt x="0" y="779997"/>
                </a:cubicBezTo>
                <a:lnTo>
                  <a:pt x="0" y="156003"/>
                </a:lnTo>
                <a:cubicBezTo>
                  <a:pt x="0" y="69845"/>
                  <a:pt x="69845" y="0"/>
                  <a:pt x="156003" y="0"/>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zh-CN" altLang="en-US" sz="4400">
              <a:solidFill>
                <a:srgbClr val="FF9300"/>
              </a:solidFill>
              <a:latin typeface="华康俪金黑W8(P)" pitchFamily="34" charset="-122"/>
              <a:ea typeface="华康俪金黑W8(P)" pitchFamily="34" charset="-122"/>
            </a:endParaRPr>
          </a:p>
        </p:txBody>
      </p:sp>
      <p:sp>
        <p:nvSpPr>
          <p:cNvPr id="13" name="矩形 12"/>
          <p:cNvSpPr/>
          <p:nvPr userDrawn="1"/>
        </p:nvSpPr>
        <p:spPr>
          <a:xfrm>
            <a:off x="-44493" y="0"/>
            <a:ext cx="6098400"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4" name="TextBox 13"/>
          <p:cNvSpPr txBox="1"/>
          <p:nvPr userDrawn="1"/>
        </p:nvSpPr>
        <p:spPr>
          <a:xfrm>
            <a:off x="842605" y="2060981"/>
            <a:ext cx="7840980" cy="1601470"/>
          </a:xfrm>
          <a:prstGeom prst="rect">
            <a:avLst/>
          </a:prstGeom>
          <a:noFill/>
        </p:spPr>
        <p:txBody>
          <a:bodyPr wrap="none" rtlCol="0">
            <a:spAutoFit/>
          </a:bodyPr>
          <a:lstStyle/>
          <a:p>
            <a:r>
              <a:rPr lang="zh-CN" altLang="en-US" sz="9600" dirty="0" smtClean="0">
                <a:solidFill>
                  <a:srgbClr val="F8F8F8"/>
                </a:solidFill>
                <a:latin typeface="方正正大黑简体" charset="0"/>
                <a:ea typeface="方正正大黑简体" charset="0"/>
                <a:cs typeface="Arial Unicode MS" pitchFamily="34" charset="-122"/>
              </a:rPr>
              <a:t>让安全成 </a:t>
            </a:r>
            <a:r>
              <a:rPr lang="zh-CN" altLang="en-US" sz="9600" dirty="0" smtClean="0">
                <a:solidFill>
                  <a:srgbClr val="FF9300"/>
                </a:solidFill>
                <a:latin typeface="方正正大黑简体" charset="0"/>
                <a:ea typeface="方正正大黑简体" charset="0"/>
                <a:cs typeface="Arial Unicode MS" pitchFamily="34" charset="-122"/>
              </a:rPr>
              <a:t>习惯</a:t>
            </a:r>
            <a:endParaRPr lang="zh-CN" altLang="en-US" sz="9600" dirty="0" smtClean="0">
              <a:solidFill>
                <a:srgbClr val="FF9300"/>
              </a:solidFill>
              <a:latin typeface="方正正大黑简体" charset="0"/>
              <a:ea typeface="方正正大黑简体" charset="0"/>
              <a:cs typeface="Arial Unicode MS" pitchFamily="34" charset="-122"/>
            </a:endParaRPr>
          </a:p>
        </p:txBody>
      </p:sp>
      <p:sp>
        <p:nvSpPr>
          <p:cNvPr id="16" name="矩形 15"/>
          <p:cNvSpPr/>
          <p:nvPr userDrawn="1"/>
        </p:nvSpPr>
        <p:spPr>
          <a:xfrm>
            <a:off x="6098400" y="5445224"/>
            <a:ext cx="200207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400" dirty="0" smtClean="0">
                <a:solidFill>
                  <a:schemeClr val="bg1"/>
                </a:solidFill>
                <a:latin typeface="华康俪金黑W8(P)" pitchFamily="34" charset="-122"/>
                <a:ea typeface="华康俪金黑W8(P)" pitchFamily="34" charset="-122"/>
              </a:rPr>
              <a:t>空间</a:t>
            </a:r>
            <a:endParaRPr lang="zh-CN" altLang="en-US" sz="4400" dirty="0">
              <a:solidFill>
                <a:schemeClr val="bg1"/>
              </a:solidFill>
              <a:latin typeface="华康俪金黑W8(P)" pitchFamily="34" charset="-122"/>
              <a:ea typeface="华康俪金黑W8(P)" pitchFamily="34" charset="-122"/>
            </a:endParaRPr>
          </a:p>
        </p:txBody>
      </p:sp>
      <p:sp>
        <p:nvSpPr>
          <p:cNvPr id="22" name="圆角矩形 9"/>
          <p:cNvSpPr/>
          <p:nvPr userDrawn="1"/>
        </p:nvSpPr>
        <p:spPr>
          <a:xfrm>
            <a:off x="4082400" y="5445276"/>
            <a:ext cx="2016000" cy="936000"/>
          </a:xfrm>
          <a:custGeom>
            <a:avLst/>
            <a:gdLst/>
            <a:ahLst/>
            <a:cxnLst/>
            <a:rect l="l" t="t" r="r" b="b"/>
            <a:pathLst>
              <a:path w="2078246" h="936000">
                <a:moveTo>
                  <a:pt x="156003" y="0"/>
                </a:moveTo>
                <a:lnTo>
                  <a:pt x="1207090" y="0"/>
                </a:lnTo>
                <a:lnTo>
                  <a:pt x="1922243" y="0"/>
                </a:lnTo>
                <a:lnTo>
                  <a:pt x="2078246" y="0"/>
                </a:lnTo>
                <a:lnTo>
                  <a:pt x="2078246" y="156003"/>
                </a:lnTo>
                <a:lnTo>
                  <a:pt x="2078246" y="779997"/>
                </a:lnTo>
                <a:lnTo>
                  <a:pt x="2078246" y="936000"/>
                </a:lnTo>
                <a:lnTo>
                  <a:pt x="1922243" y="936000"/>
                </a:lnTo>
                <a:lnTo>
                  <a:pt x="1207090" y="936000"/>
                </a:lnTo>
                <a:lnTo>
                  <a:pt x="156003" y="936000"/>
                </a:lnTo>
                <a:cubicBezTo>
                  <a:pt x="69845" y="936000"/>
                  <a:pt x="0" y="866155"/>
                  <a:pt x="0" y="779997"/>
                </a:cubicBezTo>
                <a:lnTo>
                  <a:pt x="0" y="156003"/>
                </a:lnTo>
                <a:cubicBezTo>
                  <a:pt x="0" y="69845"/>
                  <a:pt x="69845" y="0"/>
                  <a:pt x="156003" y="0"/>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zh-CN" altLang="en-US" sz="4400">
              <a:solidFill>
                <a:srgbClr val="FF9300"/>
              </a:solidFill>
              <a:latin typeface="华康俪金黑W8(P)" pitchFamily="34" charset="-122"/>
              <a:ea typeface="华康俪金黑W8(P)" pitchFamily="34" charset="-122"/>
            </a:endParaRPr>
          </a:p>
        </p:txBody>
      </p:sp>
      <p:sp>
        <p:nvSpPr>
          <p:cNvPr id="15" name="矩形 14"/>
          <p:cNvSpPr/>
          <p:nvPr userDrawn="1"/>
        </p:nvSpPr>
        <p:spPr>
          <a:xfrm>
            <a:off x="4082951" y="5445224"/>
            <a:ext cx="2015449"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4400" dirty="0">
                <a:solidFill>
                  <a:srgbClr val="FF9300"/>
                </a:solidFill>
                <a:latin typeface="华康俪金黑W8(P)" pitchFamily="34" charset="-122"/>
                <a:ea typeface="华康俪金黑W8(P)" pitchFamily="34" charset="-122"/>
              </a:rPr>
              <a:t>自由</a:t>
            </a:r>
            <a:endParaRPr lang="zh-CN" altLang="en-US" sz="4400" dirty="0">
              <a:solidFill>
                <a:srgbClr val="FF9300"/>
              </a:solidFill>
              <a:latin typeface="华康俪金黑W8(P)" pitchFamily="34" charset="-122"/>
              <a:ea typeface="华康俪金黑W8(P)" pitchFamily="34" charset="-122"/>
            </a:endParaRPr>
          </a:p>
        </p:txBody>
      </p:sp>
      <p:sp>
        <p:nvSpPr>
          <p:cNvPr id="21" name="矩形 29"/>
          <p:cNvSpPr>
            <a:spLocks noChangeArrowheads="1"/>
          </p:cNvSpPr>
          <p:nvPr userDrawn="1"/>
        </p:nvSpPr>
        <p:spPr bwMode="auto">
          <a:xfrm>
            <a:off x="9123582" y="6380818"/>
            <a:ext cx="2316480" cy="319405"/>
          </a:xfrm>
          <a:prstGeom prst="rect">
            <a:avLst/>
          </a:prstGeom>
          <a:noFill/>
          <a:ln w="9525">
            <a:noFill/>
            <a:miter lim="800000"/>
          </a:ln>
        </p:spPr>
        <p:txBody>
          <a:bodyPr wrap="none">
            <a:spAutoFit/>
          </a:bodyPr>
          <a:lstStyle/>
          <a:p>
            <a:pPr algn="l"/>
            <a:r>
              <a:rPr lang="en-US" altLang="zh-CN" sz="1400" b="1" dirty="0" smtClean="0">
                <a:solidFill>
                  <a:srgbClr val="FF9300"/>
                </a:solidFill>
                <a:latin typeface="微软雅黑" panose="020B0503020204020204" pitchFamily="34" charset="-122"/>
                <a:ea typeface="微软雅黑" panose="020B0503020204020204" pitchFamily="34" charset="-122"/>
              </a:rPr>
              <a:t>简单易懂卓越安全管理之道</a:t>
            </a:r>
            <a:endParaRPr lang="en-US" altLang="zh-CN" sz="1400" b="1" dirty="0" smtClean="0">
              <a:solidFill>
                <a:srgbClr val="FF9300"/>
              </a:solidFill>
              <a:latin typeface="微软雅黑" panose="020B0503020204020204" pitchFamily="34" charset="-122"/>
              <a:ea typeface="微软雅黑" panose="020B0503020204020204" pitchFamily="34" charset="-122"/>
            </a:endParaRPr>
          </a:p>
        </p:txBody>
      </p:sp>
      <p:pic>
        <p:nvPicPr>
          <p:cNvPr id="26" name="图片 25" descr="B_H_B_072.png"/>
          <p:cNvPicPr>
            <a:picLocks noChangeAspect="1"/>
          </p:cNvPicPr>
          <p:nvPr userDrawn="1"/>
        </p:nvPicPr>
        <p:blipFill>
          <a:blip r:embed="rId2" cstate="print"/>
          <a:srcRect l="21951"/>
          <a:stretch>
            <a:fillRect/>
          </a:stretch>
        </p:blipFill>
        <p:spPr>
          <a:xfrm>
            <a:off x="10456893" y="1357298"/>
            <a:ext cx="1486835" cy="1428760"/>
          </a:xfrm>
          <a:prstGeom prst="hexagon">
            <a:avLst/>
          </a:prstGeom>
          <a:ln w="12700">
            <a:solidFill>
              <a:srgbClr val="FF9300"/>
            </a:solidFill>
          </a:ln>
        </p:spPr>
      </p:pic>
      <p:sp>
        <p:nvSpPr>
          <p:cNvPr id="28" name="六边形 27"/>
          <p:cNvSpPr/>
          <p:nvPr userDrawn="1"/>
        </p:nvSpPr>
        <p:spPr>
          <a:xfrm>
            <a:off x="10456893" y="2905121"/>
            <a:ext cx="1000132" cy="952507"/>
          </a:xfrm>
          <a:prstGeom prst="hexagon">
            <a:avLst/>
          </a:prstGeom>
          <a:solidFill>
            <a:srgbClr val="FF93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userDrawn="1"/>
        </p:nvSpPr>
        <p:spPr>
          <a:xfrm>
            <a:off x="9849670" y="1214446"/>
            <a:ext cx="750099" cy="714380"/>
          </a:xfrm>
          <a:prstGeom prst="hexagon">
            <a:avLst/>
          </a:prstGeom>
          <a:solidFill>
            <a:srgbClr val="FF93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873" name="Picture 1" descr="F:\QQ文件\新建文件夹 (2)\纳尼兔\PNG\彼格梨.png"/>
          <p:cNvPicPr>
            <a:picLocks noChangeAspect="1" noChangeArrowheads="1"/>
          </p:cNvPicPr>
          <p:nvPr userDrawn="1"/>
        </p:nvPicPr>
        <p:blipFill>
          <a:blip r:embed="rId3" cstate="print"/>
          <a:srcRect t="12878" b="17243"/>
          <a:stretch>
            <a:fillRect/>
          </a:stretch>
        </p:blipFill>
        <p:spPr bwMode="auto">
          <a:xfrm>
            <a:off x="9169028" y="3214686"/>
            <a:ext cx="1430741" cy="1357370"/>
          </a:xfrm>
          <a:prstGeom prst="hexagon">
            <a:avLst/>
          </a:prstGeom>
          <a:noFill/>
          <a:ln>
            <a:solidFill>
              <a:srgbClr val="FF9300"/>
            </a:solidFill>
          </a:ln>
        </p:spPr>
      </p:pic>
      <p:pic>
        <p:nvPicPr>
          <p:cNvPr id="79874" name="Picture 2" descr="F:\QQ文件\新建文件夹 (2)\纳尼兔\PNG\滑板02.png"/>
          <p:cNvPicPr>
            <a:picLocks noChangeAspect="1" noChangeArrowheads="1"/>
          </p:cNvPicPr>
          <p:nvPr userDrawn="1"/>
        </p:nvPicPr>
        <p:blipFill>
          <a:blip r:embed="rId4" cstate="print"/>
          <a:srcRect t="12960" b="18872"/>
          <a:stretch>
            <a:fillRect/>
          </a:stretch>
        </p:blipFill>
        <p:spPr bwMode="auto">
          <a:xfrm>
            <a:off x="8385191" y="214290"/>
            <a:ext cx="1629838" cy="1571636"/>
          </a:xfrm>
          <a:prstGeom prst="hexagon">
            <a:avLst/>
          </a:prstGeom>
          <a:noFill/>
          <a:ln>
            <a:solidFill>
              <a:srgbClr val="FF9300"/>
            </a:solidFill>
          </a:ln>
        </p:spPr>
      </p:pic>
      <p:sp>
        <p:nvSpPr>
          <p:cNvPr id="17" name="六边形 16"/>
          <p:cNvSpPr/>
          <p:nvPr userDrawn="1"/>
        </p:nvSpPr>
        <p:spPr>
          <a:xfrm>
            <a:off x="8742381" y="4286256"/>
            <a:ext cx="642942" cy="571504"/>
          </a:xfrm>
          <a:prstGeom prst="hexagon">
            <a:avLst/>
          </a:prstGeom>
          <a:solidFill>
            <a:srgbClr val="FF93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875" name="Picture 3" descr="F:\QQ文件\新建文件夹 (2)\K兵\一边.png"/>
          <p:cNvPicPr>
            <a:picLocks noChangeAspect="1" noChangeArrowheads="1"/>
          </p:cNvPicPr>
          <p:nvPr userDrawn="1"/>
        </p:nvPicPr>
        <p:blipFill>
          <a:blip r:embed="rId5" cstate="print"/>
          <a:srcRect r="10971"/>
          <a:stretch>
            <a:fillRect/>
          </a:stretch>
        </p:blipFill>
        <p:spPr bwMode="auto">
          <a:xfrm>
            <a:off x="7813687" y="4714884"/>
            <a:ext cx="1178727" cy="1071570"/>
          </a:xfrm>
          <a:prstGeom prst="hexagon">
            <a:avLst/>
          </a:prstGeom>
          <a:noFill/>
          <a:ln>
            <a:solidFill>
              <a:srgbClr val="FF9300"/>
            </a:solidFill>
          </a:ln>
        </p:spPr>
      </p:pic>
      <p:pic>
        <p:nvPicPr>
          <p:cNvPr id="8" name="图片 7"/>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6370"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00"/>
                                        <p:tgtEl>
                                          <p:spTgt spid="14"/>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8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childTnLst>
                                </p:cTn>
                              </p:par>
                              <p:par>
                                <p:cTn id="15" presetID="2" presetClass="entr" presetSubtype="2" decel="10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800" fill="hold"/>
                                        <p:tgtEl>
                                          <p:spTgt spid="15"/>
                                        </p:tgtEl>
                                        <p:attrNameLst>
                                          <p:attrName>ppt_x</p:attrName>
                                        </p:attrNameLst>
                                      </p:cBhvr>
                                      <p:tavLst>
                                        <p:tav tm="0">
                                          <p:val>
                                            <p:strVal val="1+#ppt_w/2"/>
                                          </p:val>
                                        </p:tav>
                                        <p:tav tm="100000">
                                          <p:val>
                                            <p:strVal val="#ppt_x"/>
                                          </p:val>
                                        </p:tav>
                                      </p:tavLst>
                                    </p:anim>
                                    <p:anim calcmode="lin" valueType="num">
                                      <p:cBhvr additive="base">
                                        <p:cTn id="18" dur="800" fill="hold"/>
                                        <p:tgtEl>
                                          <p:spTgt spid="15"/>
                                        </p:tgtEl>
                                        <p:attrNameLst>
                                          <p:attrName>ppt_y</p:attrName>
                                        </p:attrNameLst>
                                      </p:cBhvr>
                                      <p:tavLst>
                                        <p:tav tm="0">
                                          <p:val>
                                            <p:strVal val="#ppt_y"/>
                                          </p:val>
                                        </p:tav>
                                        <p:tav tm="100000">
                                          <p:val>
                                            <p:strVal val="#ppt_y"/>
                                          </p:val>
                                        </p:tav>
                                      </p:tavLst>
                                    </p:anim>
                                  </p:childTnLst>
                                </p:cTn>
                              </p:par>
                              <p:par>
                                <p:cTn id="19" presetID="10"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800"/>
                                        <p:tgtEl>
                                          <p:spTgt spid="15"/>
                                        </p:tgtEl>
                                      </p:cBhvr>
                                    </p:animEffect>
                                  </p:childTnLst>
                                </p:cTn>
                              </p:par>
                              <p:par>
                                <p:cTn id="22" presetID="2" presetClass="entr" presetSubtype="8" decel="10000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800" fill="hold"/>
                                        <p:tgtEl>
                                          <p:spTgt spid="16"/>
                                        </p:tgtEl>
                                        <p:attrNameLst>
                                          <p:attrName>ppt_x</p:attrName>
                                        </p:attrNameLst>
                                      </p:cBhvr>
                                      <p:tavLst>
                                        <p:tav tm="0">
                                          <p:val>
                                            <p:strVal val="0-#ppt_w/2"/>
                                          </p:val>
                                        </p:tav>
                                        <p:tav tm="100000">
                                          <p:val>
                                            <p:strVal val="#ppt_x"/>
                                          </p:val>
                                        </p:tav>
                                      </p:tavLst>
                                    </p:anim>
                                    <p:anim calcmode="lin" valueType="num">
                                      <p:cBhvr additive="base">
                                        <p:cTn id="25" dur="800" fill="hold"/>
                                        <p:tgtEl>
                                          <p:spTgt spid="16"/>
                                        </p:tgtEl>
                                        <p:attrNameLst>
                                          <p:attrName>ppt_y</p:attrName>
                                        </p:attrNameLst>
                                      </p:cBhvr>
                                      <p:tavLst>
                                        <p:tav tm="0">
                                          <p:val>
                                            <p:strVal val="#ppt_y"/>
                                          </p:val>
                                        </p:tav>
                                        <p:tav tm="100000">
                                          <p:val>
                                            <p:strVal val="#ppt_y"/>
                                          </p:val>
                                        </p:tav>
                                      </p:tavLst>
                                    </p:anim>
                                  </p:childTnLst>
                                </p:cTn>
                              </p:par>
                              <p:par>
                                <p:cTn id="26" presetID="10" presetClass="entr" presetSubtype="0" fill="hold" grpId="1"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8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p:bldP spid="16" grpId="0"/>
      <p:bldP spid="16" grpId="1"/>
      <p:bldP spid="22" grpId="0" animBg="1"/>
      <p:bldP spid="15" grpId="0"/>
      <p:bldP spid="15"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1026" name="Picture 2" descr="F:\360云盘\02-个人资料\！PPT图片及版面资源\05-PPT精选插图\04-图标\1255659509.png"/>
          <p:cNvPicPr>
            <a:picLocks noChangeAspect="1" noChangeArrowheads="1"/>
          </p:cNvPicPr>
          <p:nvPr userDrawn="1"/>
        </p:nvPicPr>
        <p:blipFill>
          <a:blip r:embed="rId2"/>
          <a:srcRect/>
          <a:stretch>
            <a:fillRect/>
          </a:stretch>
        </p:blipFill>
        <p:spPr bwMode="auto">
          <a:xfrm>
            <a:off x="4587420" y="692763"/>
            <a:ext cx="288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
          <p:cNvSpPr txBox="1"/>
          <p:nvPr userDrawn="1"/>
        </p:nvSpPr>
        <p:spPr>
          <a:xfrm>
            <a:off x="2105105" y="3464012"/>
            <a:ext cx="8780416" cy="1107996"/>
          </a:xfrm>
          <a:prstGeom prst="rect">
            <a:avLst/>
          </a:prstGeom>
          <a:noFill/>
        </p:spPr>
        <p:txBody>
          <a:bodyPr wrap="square" rtlCol="0"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zh-CN" altLang="en-US" sz="6600" b="1" dirty="0" smtClean="0">
                <a:solidFill>
                  <a:srgbClr val="FF9600"/>
                </a:solidFill>
                <a:effectLst/>
                <a:latin typeface="微软雅黑" panose="020B0503020204020204" pitchFamily="34" charset="-122"/>
                <a:ea typeface="微软雅黑" panose="020B0503020204020204" pitchFamily="34" charset="-122"/>
              </a:rPr>
              <a:t>明日空间与您共创未来</a:t>
            </a:r>
            <a:endParaRPr lang="zh-CN" altLang="en-US" sz="6600" b="1" dirty="0">
              <a:solidFill>
                <a:srgbClr val="FF9600"/>
              </a:solidFill>
              <a:effectLst/>
              <a:latin typeface="微软雅黑" panose="020B0503020204020204" pitchFamily="34" charset="-122"/>
              <a:ea typeface="微软雅黑" panose="020B0503020204020204" pitchFamily="34" charset="-122"/>
            </a:endParaRPr>
          </a:p>
        </p:txBody>
      </p:sp>
      <p:sp>
        <p:nvSpPr>
          <p:cNvPr id="12" name="矩形 11"/>
          <p:cNvSpPr/>
          <p:nvPr userDrawn="1"/>
        </p:nvSpPr>
        <p:spPr>
          <a:xfrm>
            <a:off x="6787716" y="5404348"/>
            <a:ext cx="3954929" cy="458908"/>
          </a:xfrm>
          <a:prstGeom prst="rect">
            <a:avLst/>
          </a:prstGeom>
        </p:spPr>
        <p:txBody>
          <a:bodyPr wrap="none">
            <a:spAutoFit/>
          </a:bodyPr>
          <a:lstStyle/>
          <a:p>
            <a:pPr algn="ctr">
              <a:lnSpc>
                <a:spcPct val="150000"/>
              </a:lnSpc>
            </a:pPr>
            <a:r>
              <a:rPr lang="zh-CN" altLang="en-US" sz="1800" dirty="0" smtClean="0">
                <a:solidFill>
                  <a:srgbClr val="FF9300"/>
                </a:solidFill>
                <a:latin typeface="微软雅黑" panose="020B0503020204020204" pitchFamily="34" charset="-122"/>
                <a:ea typeface="微软雅黑" panose="020B0503020204020204" pitchFamily="34" charset="-122"/>
              </a:rPr>
              <a:t>深圳市南山区粤海路动漫园</a:t>
            </a:r>
            <a:r>
              <a:rPr lang="en-US" altLang="zh-CN" sz="1800" dirty="0" smtClean="0">
                <a:solidFill>
                  <a:srgbClr val="FF9300"/>
                </a:solidFill>
                <a:latin typeface="微软雅黑" panose="020B0503020204020204" pitchFamily="34" charset="-122"/>
                <a:ea typeface="微软雅黑" panose="020B0503020204020204" pitchFamily="34" charset="-122"/>
              </a:rPr>
              <a:t>1</a:t>
            </a:r>
            <a:r>
              <a:rPr lang="zh-CN" altLang="en-US" sz="1800" dirty="0" smtClean="0">
                <a:solidFill>
                  <a:srgbClr val="FF9300"/>
                </a:solidFill>
                <a:latin typeface="微软雅黑" panose="020B0503020204020204" pitchFamily="34" charset="-122"/>
                <a:ea typeface="微软雅黑" panose="020B0503020204020204" pitchFamily="34" charset="-122"/>
              </a:rPr>
              <a:t>栋</a:t>
            </a:r>
            <a:r>
              <a:rPr lang="en-US" altLang="zh-CN" sz="1800" dirty="0" smtClean="0">
                <a:solidFill>
                  <a:srgbClr val="FF9300"/>
                </a:solidFill>
                <a:latin typeface="微软雅黑" panose="020B0503020204020204" pitchFamily="34" charset="-122"/>
                <a:ea typeface="微软雅黑" panose="020B0503020204020204" pitchFamily="34" charset="-122"/>
              </a:rPr>
              <a:t>205</a:t>
            </a:r>
            <a:r>
              <a:rPr lang="zh-CN" altLang="en-US" sz="1800" dirty="0" smtClean="0">
                <a:solidFill>
                  <a:srgbClr val="FF9300"/>
                </a:solidFill>
                <a:latin typeface="微软雅黑" panose="020B0503020204020204" pitchFamily="34" charset="-122"/>
                <a:ea typeface="微软雅黑" panose="020B0503020204020204" pitchFamily="34" charset="-122"/>
              </a:rPr>
              <a:t>室</a:t>
            </a:r>
            <a:endParaRPr lang="en-US" altLang="zh-CN" sz="1800" dirty="0">
              <a:solidFill>
                <a:srgbClr val="FF9300"/>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6500858" y="5863256"/>
            <a:ext cx="4956167" cy="923330"/>
          </a:xfrm>
          <a:prstGeom prst="rect">
            <a:avLst/>
          </a:prstGeom>
        </p:spPr>
        <p:txBody>
          <a:bodyPr wrap="square">
            <a:spAutoFit/>
          </a:bodyPr>
          <a:lstStyle/>
          <a:p>
            <a:pPr>
              <a:lnSpc>
                <a:spcPct val="150000"/>
              </a:lnSpc>
            </a:pPr>
            <a:r>
              <a:rPr lang="en-US" altLang="zh-CN" sz="1800" dirty="0" smtClean="0">
                <a:solidFill>
                  <a:srgbClr val="FF9300"/>
                </a:solidFill>
                <a:latin typeface="微软雅黑" panose="020B0503020204020204" pitchFamily="34" charset="-122"/>
                <a:ea typeface="微软雅黑" panose="020B0503020204020204" pitchFamily="34" charset="-122"/>
              </a:rPr>
              <a:t>0755-26523423       </a:t>
            </a:r>
            <a:r>
              <a:rPr lang="en-US" altLang="en-US" sz="1800" dirty="0" smtClean="0">
                <a:solidFill>
                  <a:srgbClr val="FF9300"/>
                </a:solidFill>
                <a:latin typeface="微软雅黑" panose="020B0503020204020204" pitchFamily="34" charset="-122"/>
                <a:ea typeface="微软雅黑" panose="020B0503020204020204" pitchFamily="34" charset="-122"/>
              </a:rPr>
              <a:t>www.tomome.com</a:t>
            </a:r>
            <a:endParaRPr lang="en-US" altLang="zh-CN" sz="1800" dirty="0" smtClean="0">
              <a:solidFill>
                <a:srgbClr val="FF9300"/>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rgbClr val="FF9300"/>
                </a:solidFill>
              </a:rPr>
              <a:t> </a:t>
            </a:r>
            <a:endParaRPr lang="en-US" altLang="zh-CN" sz="1800" dirty="0">
              <a:solidFill>
                <a:srgbClr val="FF93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边形 3"/>
          <p:cNvSpPr/>
          <p:nvPr userDrawn="1"/>
        </p:nvSpPr>
        <p:spPr>
          <a:xfrm>
            <a:off x="1" y="343835"/>
            <a:ext cx="3290131" cy="432048"/>
          </a:xfrm>
          <a:prstGeom prst="homePlate">
            <a:avLst>
              <a:gd name="adj" fmla="val 26606"/>
            </a:avLst>
          </a:prstGeom>
          <a:solidFill>
            <a:srgbClr val="00B0F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5" name="燕尾形 4"/>
          <p:cNvSpPr/>
          <p:nvPr userDrawn="1"/>
        </p:nvSpPr>
        <p:spPr>
          <a:xfrm>
            <a:off x="3278951" y="343835"/>
            <a:ext cx="216080"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6" name="燕尾形 5"/>
          <p:cNvSpPr/>
          <p:nvPr userDrawn="1"/>
        </p:nvSpPr>
        <p:spPr>
          <a:xfrm>
            <a:off x="3483851" y="343835"/>
            <a:ext cx="216080"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7" name="矩形 6"/>
          <p:cNvSpPr/>
          <p:nvPr userDrawn="1"/>
        </p:nvSpPr>
        <p:spPr>
          <a:xfrm>
            <a:off x="11501181" y="6257927"/>
            <a:ext cx="697169" cy="441340"/>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5"/>
          <p:cNvSpPr txBox="1"/>
          <p:nvPr userDrawn="1"/>
        </p:nvSpPr>
        <p:spPr>
          <a:xfrm>
            <a:off x="11726514" y="6309320"/>
            <a:ext cx="471727" cy="338554"/>
          </a:xfrm>
          <a:prstGeom prst="rect">
            <a:avLst/>
          </a:prstGeom>
          <a:noFill/>
        </p:spPr>
        <p:txBody>
          <a:bodyPr wrap="none" rtlCol="0">
            <a:spAutoFit/>
          </a:bodyPr>
          <a:lstStyle/>
          <a:p>
            <a:fld id="{2EEF1883-7A0E-4F66-9932-E581691AD397}" type="slidenum">
              <a:rPr lang="zh-CN" altLang="en-US" sz="1600" smtClean="0">
                <a:solidFill>
                  <a:schemeClr val="bg1"/>
                </a:solidFill>
              </a:rPr>
            </a:fld>
            <a:r>
              <a:rPr lang="zh-CN" altLang="en-US" sz="1600" dirty="0" smtClean="0">
                <a:solidFill>
                  <a:schemeClr val="bg1"/>
                </a:solidFill>
              </a:rPr>
              <a:t> </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
        <p:nvSpPr>
          <p:cNvPr id="9" name="TextBox 15"/>
          <p:cNvSpPr txBox="1"/>
          <p:nvPr userDrawn="1"/>
        </p:nvSpPr>
        <p:spPr>
          <a:xfrm>
            <a:off x="1201355" y="426150"/>
            <a:ext cx="2077594" cy="338554"/>
          </a:xfrm>
          <a:prstGeom prst="rect">
            <a:avLst/>
          </a:prstGeom>
          <a:noFill/>
        </p:spPr>
        <p:txBody>
          <a:bodyPr wrap="square" rtlCol="0">
            <a:spAutoFit/>
          </a:bodyPr>
          <a:lstStyle/>
          <a:p>
            <a:pPr marL="0" marR="0" indent="0" algn="l" defTabSz="914400" rtl="0" eaLnBrk="1" latinLnBrk="0" hangingPunct="1">
              <a:spcBef>
                <a:spcPts val="0"/>
              </a:spcBef>
              <a:spcAft>
                <a:spcPts val="0"/>
              </a:spcAft>
              <a:buClrTx/>
              <a:buSzTx/>
              <a:buFontTx/>
              <a:buNone/>
              <a:defRPr/>
            </a:pPr>
            <a:r>
              <a:rPr lang="en-US" altLang="zh-CN" sz="1600" b="1" dirty="0" smtClean="0">
                <a:solidFill>
                  <a:schemeClr val="bg1"/>
                </a:solidFill>
                <a:ea typeface="微软雅黑" panose="020B0503020204020204" pitchFamily="34" charset="-122"/>
                <a:cs typeface="Arial Unicode MS" pitchFamily="34" charset="-122"/>
              </a:rPr>
              <a:t>CONTENTS PAGE </a:t>
            </a:r>
            <a:endParaRPr lang="en-US" altLang="zh-CN" sz="1600" b="1" dirty="0" smtClean="0">
              <a:solidFill>
                <a:schemeClr val="bg1"/>
              </a:solidFill>
              <a:ea typeface="微软雅黑" panose="020B0503020204020204" pitchFamily="34" charset="-122"/>
              <a:cs typeface="Arial Unicode MS" pitchFamily="34" charset="-122"/>
            </a:endParaRPr>
          </a:p>
        </p:txBody>
      </p:sp>
      <p:sp>
        <p:nvSpPr>
          <p:cNvPr id="10" name="文本框 9"/>
          <p:cNvSpPr txBox="1"/>
          <p:nvPr userDrawn="1"/>
        </p:nvSpPr>
        <p:spPr>
          <a:xfrm>
            <a:off x="1" y="344417"/>
            <a:ext cx="1201355" cy="430887"/>
          </a:xfrm>
          <a:prstGeom prst="rect">
            <a:avLst/>
          </a:prstGeom>
          <a:noFill/>
        </p:spPr>
        <p:txBody>
          <a:bodyPr wrap="square" rtlCol="0">
            <a:spAutoFit/>
          </a:bodyPr>
          <a:lstStyle/>
          <a:p>
            <a:pPr algn="r"/>
            <a:r>
              <a:rPr lang="zh-CN" altLang="en-US" sz="2200" dirty="0" smtClean="0">
                <a:solidFill>
                  <a:prstClr val="white"/>
                </a:solidFill>
                <a:ea typeface="微软雅黑" panose="020B0503020204020204" pitchFamily="34" charset="-122"/>
              </a:rPr>
              <a:t>目录页</a:t>
            </a:r>
            <a:endParaRPr lang="zh-CN" altLang="en-US" sz="2200" dirty="0">
              <a:solidFill>
                <a:prstClr val="white"/>
              </a:solidFill>
              <a:ea typeface="微软雅黑" panose="020B0503020204020204" pitchFamily="34" charset="-122"/>
            </a:endParaRPr>
          </a:p>
        </p:txBody>
      </p:sp>
      <p:sp>
        <p:nvSpPr>
          <p:cNvPr id="11" name="任意多边形 10"/>
          <p:cNvSpPr/>
          <p:nvPr userDrawn="1"/>
        </p:nvSpPr>
        <p:spPr>
          <a:xfrm flipV="1">
            <a:off x="-813" y="2591148"/>
            <a:ext cx="12199975" cy="1629940"/>
          </a:xfrm>
          <a:custGeom>
            <a:avLst/>
            <a:gdLst>
              <a:gd name="connsiteX0" fmla="*/ 0 w 10087428"/>
              <a:gd name="connsiteY0" fmla="*/ 0 h 1828800"/>
              <a:gd name="connsiteX1" fmla="*/ 4296228 w 10087428"/>
              <a:gd name="connsiteY1" fmla="*/ 0 h 1828800"/>
              <a:gd name="connsiteX2" fmla="*/ 4978400 w 10087428"/>
              <a:gd name="connsiteY2" fmla="*/ 1828800 h 1828800"/>
              <a:gd name="connsiteX3" fmla="*/ 10087428 w 10087428"/>
              <a:gd name="connsiteY3" fmla="*/ 1828800 h 1828800"/>
              <a:gd name="connsiteX0-1" fmla="*/ 0 w 10087428"/>
              <a:gd name="connsiteY0-2" fmla="*/ 0 h 1828800"/>
              <a:gd name="connsiteX1-3" fmla="*/ 4486301 w 10087428"/>
              <a:gd name="connsiteY1-4" fmla="*/ 0 h 1828800"/>
              <a:gd name="connsiteX2-5" fmla="*/ 4978400 w 10087428"/>
              <a:gd name="connsiteY2-6" fmla="*/ 1828800 h 1828800"/>
              <a:gd name="connsiteX3-7" fmla="*/ 10087428 w 10087428"/>
              <a:gd name="connsiteY3-8" fmla="*/ 1828800 h 1828800"/>
              <a:gd name="connsiteX0-9" fmla="*/ 0 w 10521680"/>
              <a:gd name="connsiteY0-10" fmla="*/ 0 h 1828800"/>
              <a:gd name="connsiteX1-11" fmla="*/ 4920553 w 10521680"/>
              <a:gd name="connsiteY1-12" fmla="*/ 0 h 1828800"/>
              <a:gd name="connsiteX2-13" fmla="*/ 5412652 w 10521680"/>
              <a:gd name="connsiteY2-14" fmla="*/ 1828800 h 1828800"/>
              <a:gd name="connsiteX3-15" fmla="*/ 10521680 w 10521680"/>
              <a:gd name="connsiteY3-16" fmla="*/ 1828800 h 1828800"/>
            </a:gdLst>
            <a:ahLst/>
            <a:cxnLst>
              <a:cxn ang="0">
                <a:pos x="connsiteX0-9" y="connsiteY0-10"/>
              </a:cxn>
              <a:cxn ang="0">
                <a:pos x="connsiteX1-11" y="connsiteY1-12"/>
              </a:cxn>
              <a:cxn ang="0">
                <a:pos x="connsiteX2-13" y="connsiteY2-14"/>
              </a:cxn>
              <a:cxn ang="0">
                <a:pos x="connsiteX3-15" y="connsiteY3-16"/>
              </a:cxn>
            </a:cxnLst>
            <a:rect l="l" t="t" r="r" b="b"/>
            <a:pathLst>
              <a:path w="10521680" h="1828800">
                <a:moveTo>
                  <a:pt x="0" y="0"/>
                </a:moveTo>
                <a:lnTo>
                  <a:pt x="4920553" y="0"/>
                </a:lnTo>
                <a:lnTo>
                  <a:pt x="5412652" y="1828800"/>
                </a:lnTo>
                <a:lnTo>
                  <a:pt x="10521680" y="1828800"/>
                </a:lnTo>
              </a:path>
            </a:pathLst>
          </a:cu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grpSp>
        <p:nvGrpSpPr>
          <p:cNvPr id="12" name="组合 11"/>
          <p:cNvGrpSpPr/>
          <p:nvPr userDrawn="1"/>
        </p:nvGrpSpPr>
        <p:grpSpPr>
          <a:xfrm>
            <a:off x="1085240" y="3875013"/>
            <a:ext cx="692330" cy="692150"/>
            <a:chOff x="990600" y="2613025"/>
            <a:chExt cx="692150" cy="692150"/>
          </a:xfrm>
        </p:grpSpPr>
        <p:sp>
          <p:nvSpPr>
            <p:cNvPr id="13" name="椭圆 12"/>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Impact" panose="020B0806030902050204" pitchFamily="34" charset="0"/>
              </a:endParaRPr>
            </a:p>
          </p:txBody>
        </p:sp>
        <p:sp>
          <p:nvSpPr>
            <p:cNvPr id="14" name="椭圆 13"/>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dirty="0">
                  <a:latin typeface="Impact" panose="020B0806030902050204" pitchFamily="34" charset="0"/>
                </a:rPr>
                <a:t>1</a:t>
              </a:r>
              <a:endParaRPr lang="zh-CN" altLang="en-US" dirty="0">
                <a:latin typeface="Impact" panose="020B0806030902050204" pitchFamily="34" charset="0"/>
              </a:endParaRPr>
            </a:p>
          </p:txBody>
        </p:sp>
      </p:grpSp>
      <p:sp>
        <p:nvSpPr>
          <p:cNvPr id="15" name="TextBox 8"/>
          <p:cNvSpPr txBox="1"/>
          <p:nvPr userDrawn="1"/>
        </p:nvSpPr>
        <p:spPr>
          <a:xfrm>
            <a:off x="194519" y="3070702"/>
            <a:ext cx="2620216" cy="830997"/>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专业字体设计服务/WWW.ZTSGC.COM/"/>
                <a:ea typeface="微软雅黑" panose="020B0503020204020204" pitchFamily="34" charset="-122"/>
              </a:rPr>
              <a:t>简易安全管理</a:t>
            </a:r>
            <a:endParaRPr lang="en-US" altLang="zh-CN" sz="2400" b="1" dirty="0" smtClean="0">
              <a:solidFill>
                <a:schemeClr val="tx1">
                  <a:lumMod val="65000"/>
                  <a:lumOff val="35000"/>
                </a:schemeClr>
              </a:solidFill>
              <a:latin typeface="专业字体设计服务/WWW.ZTSGC.COM/"/>
              <a:ea typeface="微软雅黑" panose="020B0503020204020204" pitchFamily="34" charset="-122"/>
            </a:endParaRPr>
          </a:p>
          <a:p>
            <a:pPr algn="ctr"/>
            <a:r>
              <a:rPr lang="zh-CN" altLang="en-US" sz="2400" b="1" dirty="0" smtClean="0">
                <a:solidFill>
                  <a:schemeClr val="tx1">
                    <a:lumMod val="65000"/>
                    <a:lumOff val="35000"/>
                  </a:schemeClr>
                </a:solidFill>
                <a:latin typeface="专业字体设计服务/WWW.ZTSGC.COM/"/>
                <a:ea typeface="微软雅黑" panose="020B0503020204020204" pitchFamily="34" charset="-122"/>
              </a:rPr>
              <a:t>概述</a:t>
            </a:r>
            <a:endParaRPr lang="zh-CN" altLang="en-US" sz="2400" b="1" dirty="0">
              <a:solidFill>
                <a:schemeClr val="tx1">
                  <a:lumMod val="65000"/>
                  <a:lumOff val="35000"/>
                </a:schemeClr>
              </a:solidFill>
              <a:latin typeface="专业字体设计服务/WWW.ZTSGC.COM/"/>
              <a:ea typeface="微软雅黑" panose="020B0503020204020204" pitchFamily="34" charset="-122"/>
            </a:endParaRPr>
          </a:p>
        </p:txBody>
      </p:sp>
      <p:sp>
        <p:nvSpPr>
          <p:cNvPr id="16" name="TextBox 8"/>
          <p:cNvSpPr txBox="1"/>
          <p:nvPr userDrawn="1"/>
        </p:nvSpPr>
        <p:spPr>
          <a:xfrm>
            <a:off x="2549065" y="3044016"/>
            <a:ext cx="2498891" cy="830997"/>
          </a:xfrm>
          <a:prstGeom prst="rect">
            <a:avLst/>
          </a:prstGeom>
          <a:noFill/>
        </p:spPr>
        <p:txBody>
          <a:bodyPr wrap="square" rtlCol="0">
            <a:spAutoFit/>
          </a:bodyPr>
          <a:lstStyle/>
          <a:p>
            <a:pPr algn="ctr"/>
            <a:r>
              <a:rPr lang="zh-CN" altLang="en-US" sz="2400" b="1" dirty="0" smtClean="0">
                <a:solidFill>
                  <a:srgbClr val="5F5E5C"/>
                </a:solidFill>
                <a:latin typeface="微软雅黑" panose="020B0503020204020204" pitchFamily="34" charset="-122"/>
                <a:ea typeface="微软雅黑" panose="020B0503020204020204" pitchFamily="34" charset="-122"/>
              </a:rPr>
              <a:t>简易安全管理</a:t>
            </a:r>
            <a:endParaRPr lang="en-US" altLang="zh-CN" sz="2400" b="1" dirty="0" smtClean="0">
              <a:solidFill>
                <a:srgbClr val="5F5E5C"/>
              </a:solidFill>
              <a:latin typeface="微软雅黑" panose="020B0503020204020204" pitchFamily="34" charset="-122"/>
              <a:ea typeface="微软雅黑" panose="020B0503020204020204" pitchFamily="34" charset="-122"/>
            </a:endParaRPr>
          </a:p>
          <a:p>
            <a:pPr algn="ctr"/>
            <a:r>
              <a:rPr lang="zh-CN" altLang="en-US" sz="2400" b="1" dirty="0" smtClean="0">
                <a:solidFill>
                  <a:srgbClr val="5F5E5C"/>
                </a:solidFill>
                <a:latin typeface="微软雅黑" panose="020B0503020204020204" pitchFamily="34" charset="-122"/>
                <a:ea typeface="微软雅黑" panose="020B0503020204020204" pitchFamily="34" charset="-122"/>
              </a:rPr>
              <a:t>特征</a:t>
            </a:r>
            <a:endParaRPr lang="zh-CN" altLang="en-US" sz="2400" b="1" dirty="0">
              <a:solidFill>
                <a:srgbClr val="5F5E5C"/>
              </a:solidFill>
              <a:latin typeface="微软雅黑" panose="020B0503020204020204" pitchFamily="34" charset="-122"/>
              <a:ea typeface="微软雅黑" panose="020B0503020204020204" pitchFamily="34" charset="-122"/>
            </a:endParaRPr>
          </a:p>
        </p:txBody>
      </p:sp>
      <p:sp>
        <p:nvSpPr>
          <p:cNvPr id="17" name="TextBox 16"/>
          <p:cNvSpPr txBox="1"/>
          <p:nvPr userDrawn="1"/>
        </p:nvSpPr>
        <p:spPr>
          <a:xfrm>
            <a:off x="7006339" y="3223916"/>
            <a:ext cx="2173041" cy="830997"/>
          </a:xfrm>
          <a:prstGeom prst="rect">
            <a:avLst/>
          </a:prstGeom>
          <a:noFill/>
        </p:spPr>
        <p:txBody>
          <a:bodyPr wrap="square" rtlCol="0">
            <a:spAutoFit/>
          </a:bodyPr>
          <a:lstStyle/>
          <a:p>
            <a:pPr algn="ctr"/>
            <a:r>
              <a:rPr lang="zh-CN" altLang="en-US" sz="2400" b="1" dirty="0" smtClean="0">
                <a:solidFill>
                  <a:srgbClr val="5F5E5C"/>
                </a:solidFill>
                <a:latin typeface="微软雅黑" panose="020B0503020204020204" pitchFamily="34" charset="-122"/>
                <a:ea typeface="微软雅黑" panose="020B0503020204020204" pitchFamily="34" charset="-122"/>
              </a:rPr>
              <a:t>简易安全管理</a:t>
            </a:r>
            <a:endParaRPr lang="en-US" altLang="zh-CN" sz="2400" b="1" dirty="0" smtClean="0">
              <a:solidFill>
                <a:srgbClr val="5F5E5C"/>
              </a:solidFill>
              <a:latin typeface="微软雅黑" panose="020B0503020204020204" pitchFamily="34" charset="-122"/>
              <a:ea typeface="微软雅黑" panose="020B0503020204020204" pitchFamily="34" charset="-122"/>
            </a:endParaRPr>
          </a:p>
          <a:p>
            <a:pPr algn="ctr"/>
            <a:r>
              <a:rPr lang="zh-CN" altLang="en-US" sz="2400" b="1" dirty="0" smtClean="0">
                <a:solidFill>
                  <a:srgbClr val="5F5E5C"/>
                </a:solidFill>
                <a:latin typeface="微软雅黑" panose="020B0503020204020204" pitchFamily="34" charset="-122"/>
                <a:ea typeface="微软雅黑" panose="020B0503020204020204" pitchFamily="34" charset="-122"/>
              </a:rPr>
              <a:t>方法</a:t>
            </a:r>
            <a:endParaRPr lang="zh-CN" altLang="en-US" sz="2400" b="1" dirty="0" smtClean="0">
              <a:solidFill>
                <a:srgbClr val="5F5E5C"/>
              </a:solidFill>
              <a:latin typeface="微软雅黑" panose="020B0503020204020204" pitchFamily="34" charset="-122"/>
              <a:ea typeface="微软雅黑" panose="020B0503020204020204" pitchFamily="34" charset="-122"/>
            </a:endParaRPr>
          </a:p>
        </p:txBody>
      </p:sp>
      <p:sp>
        <p:nvSpPr>
          <p:cNvPr id="18" name="TextBox 8"/>
          <p:cNvSpPr txBox="1"/>
          <p:nvPr userDrawn="1"/>
        </p:nvSpPr>
        <p:spPr>
          <a:xfrm>
            <a:off x="9239560" y="3163035"/>
            <a:ext cx="2160802" cy="830997"/>
          </a:xfrm>
          <a:prstGeom prst="rect">
            <a:avLst/>
          </a:prstGeom>
          <a:noFill/>
        </p:spPr>
        <p:txBody>
          <a:bodyPr wrap="square" rtlCol="0">
            <a:spAutoFit/>
          </a:bodyPr>
          <a:lstStyle/>
          <a:p>
            <a:pPr algn="ctr"/>
            <a:r>
              <a:rPr lang="zh-CN" altLang="en-US" sz="2400" b="1" dirty="0" smtClean="0">
                <a:solidFill>
                  <a:srgbClr val="5F5E5C"/>
                </a:solidFill>
                <a:latin typeface="微软雅黑" panose="020B0503020204020204" pitchFamily="34" charset="-122"/>
                <a:ea typeface="微软雅黑" panose="020B0503020204020204" pitchFamily="34" charset="-122"/>
              </a:rPr>
              <a:t>简易安全管理</a:t>
            </a:r>
            <a:endParaRPr lang="en-US" altLang="zh-CN" sz="2400" b="1" dirty="0" smtClean="0">
              <a:solidFill>
                <a:srgbClr val="5F5E5C"/>
              </a:solidFill>
              <a:latin typeface="微软雅黑" panose="020B0503020204020204" pitchFamily="34" charset="-122"/>
              <a:ea typeface="微软雅黑" panose="020B0503020204020204" pitchFamily="34" charset="-122"/>
            </a:endParaRPr>
          </a:p>
          <a:p>
            <a:pPr algn="ctr"/>
            <a:r>
              <a:rPr lang="zh-CN" altLang="en-US" sz="2400" b="1" dirty="0" smtClean="0">
                <a:solidFill>
                  <a:srgbClr val="5F5E5C"/>
                </a:solidFill>
                <a:latin typeface="微软雅黑" panose="020B0503020204020204" pitchFamily="34" charset="-122"/>
                <a:ea typeface="微软雅黑" panose="020B0503020204020204" pitchFamily="34" charset="-122"/>
              </a:rPr>
              <a:t>要点</a:t>
            </a:r>
            <a:endParaRPr lang="zh-CN" altLang="en-US" sz="2400" b="1" dirty="0" smtClean="0">
              <a:solidFill>
                <a:srgbClr val="5F5E5C"/>
              </a:solidFill>
              <a:latin typeface="微软雅黑" panose="020B0503020204020204" pitchFamily="34" charset="-122"/>
              <a:ea typeface="微软雅黑" panose="020B0503020204020204" pitchFamily="34" charset="-122"/>
            </a:endParaRPr>
          </a:p>
        </p:txBody>
      </p:sp>
      <p:grpSp>
        <p:nvGrpSpPr>
          <p:cNvPr id="19" name="组合 18"/>
          <p:cNvGrpSpPr/>
          <p:nvPr userDrawn="1"/>
        </p:nvGrpSpPr>
        <p:grpSpPr>
          <a:xfrm>
            <a:off x="3452346" y="3875013"/>
            <a:ext cx="692330" cy="692150"/>
            <a:chOff x="990600" y="2613025"/>
            <a:chExt cx="692150" cy="692150"/>
          </a:xfrm>
        </p:grpSpPr>
        <p:sp>
          <p:nvSpPr>
            <p:cNvPr id="20" name="椭圆 19"/>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Impact" panose="020B0806030902050204" pitchFamily="34" charset="0"/>
              </a:endParaRPr>
            </a:p>
          </p:txBody>
        </p:sp>
        <p:sp>
          <p:nvSpPr>
            <p:cNvPr id="21" name="椭圆 20"/>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dirty="0" smtClean="0">
                  <a:latin typeface="Impact" panose="020B0806030902050204" pitchFamily="34" charset="0"/>
                </a:rPr>
                <a:t>2</a:t>
              </a:r>
              <a:endParaRPr lang="zh-CN" altLang="en-US" dirty="0">
                <a:latin typeface="Impact" panose="020B0806030902050204" pitchFamily="34" charset="0"/>
              </a:endParaRPr>
            </a:p>
          </p:txBody>
        </p:sp>
      </p:grpSp>
      <p:grpSp>
        <p:nvGrpSpPr>
          <p:cNvPr id="22" name="组合 21"/>
          <p:cNvGrpSpPr/>
          <p:nvPr userDrawn="1"/>
        </p:nvGrpSpPr>
        <p:grpSpPr>
          <a:xfrm>
            <a:off x="7691613" y="2245073"/>
            <a:ext cx="692330" cy="692150"/>
            <a:chOff x="990600" y="2613025"/>
            <a:chExt cx="692150" cy="692150"/>
          </a:xfrm>
        </p:grpSpPr>
        <p:sp>
          <p:nvSpPr>
            <p:cNvPr id="23" name="椭圆 22"/>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Impact" panose="020B0806030902050204" pitchFamily="34" charset="0"/>
              </a:endParaRPr>
            </a:p>
          </p:txBody>
        </p:sp>
        <p:sp>
          <p:nvSpPr>
            <p:cNvPr id="24" name="椭圆 23"/>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dirty="0" smtClean="0">
                  <a:latin typeface="Impact" panose="020B0806030902050204" pitchFamily="34" charset="0"/>
                </a:rPr>
                <a:t>3</a:t>
              </a:r>
              <a:endParaRPr lang="zh-CN" altLang="en-US" dirty="0">
                <a:latin typeface="Impact" panose="020B0806030902050204" pitchFamily="34" charset="0"/>
              </a:endParaRPr>
            </a:p>
          </p:txBody>
        </p:sp>
      </p:grpSp>
      <p:grpSp>
        <p:nvGrpSpPr>
          <p:cNvPr id="25" name="组合 24"/>
          <p:cNvGrpSpPr/>
          <p:nvPr userDrawn="1"/>
        </p:nvGrpSpPr>
        <p:grpSpPr>
          <a:xfrm>
            <a:off x="9916592" y="2209268"/>
            <a:ext cx="692330" cy="692150"/>
            <a:chOff x="990600" y="2613025"/>
            <a:chExt cx="692150" cy="692150"/>
          </a:xfrm>
        </p:grpSpPr>
        <p:sp>
          <p:nvSpPr>
            <p:cNvPr id="26" name="椭圆 25"/>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latin typeface="Impact" panose="020B0806030902050204" pitchFamily="34" charset="0"/>
              </a:endParaRPr>
            </a:p>
          </p:txBody>
        </p:sp>
        <p:sp>
          <p:nvSpPr>
            <p:cNvPr id="27" name="椭圆 26"/>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dirty="0" smtClean="0">
                  <a:latin typeface="Impact" panose="020B0806030902050204" pitchFamily="34" charset="0"/>
                </a:rPr>
                <a:t>4</a:t>
              </a:r>
              <a:endParaRPr lang="zh-CN" altLang="en-US" dirty="0">
                <a:latin typeface="Impact" panose="020B0806030902050204" pitchFamily="34" charset="0"/>
              </a:endParaRPr>
            </a:p>
          </p:txBody>
        </p:sp>
      </p:grpSp>
      <p:sp>
        <p:nvSpPr>
          <p:cNvPr id="28" name="Text Box 2"/>
          <p:cNvSpPr txBox="1">
            <a:spLocks noChangeArrowheads="1"/>
          </p:cNvSpPr>
          <p:nvPr userDrawn="1"/>
        </p:nvSpPr>
        <p:spPr bwMode="auto">
          <a:xfrm>
            <a:off x="5378907" y="3070702"/>
            <a:ext cx="1296481" cy="646331"/>
          </a:xfrm>
          <a:prstGeom prst="rect">
            <a:avLst/>
          </a:prstGeom>
          <a:solidFill>
            <a:srgbClr val="3B79CE"/>
          </a:solid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dirty="0">
                <a:solidFill>
                  <a:schemeClr val="bg1"/>
                </a:solidFill>
                <a:latin typeface="微软雅黑" panose="020B0503020204020204" pitchFamily="34" charset="-122"/>
                <a:ea typeface="微软雅黑" panose="020B0503020204020204" pitchFamily="34" charset="-122"/>
              </a:rPr>
              <a:t>目录</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1"/>
            <a:endCxn id="3" idx="3"/>
          </p:cNvCxnSpPr>
          <p:nvPr userDrawn="1"/>
        </p:nvCxnSpPr>
        <p:spPr>
          <a:xfrm>
            <a:off x="0" y="3429000"/>
            <a:ext cx="12199975" cy="0"/>
          </a:xfrm>
          <a:prstGeom prst="line">
            <a:avLst/>
          </a:pr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cxnSp>
      <p:sp>
        <p:nvSpPr>
          <p:cNvPr id="5" name="椭圆 4"/>
          <p:cNvSpPr/>
          <p:nvPr userDrawn="1"/>
        </p:nvSpPr>
        <p:spPr>
          <a:xfrm>
            <a:off x="1417436" y="1809000"/>
            <a:ext cx="3240844" cy="3240000"/>
          </a:xfrm>
          <a:prstGeom prst="ellipse">
            <a:avLst/>
          </a:prstGeom>
          <a:solidFill>
            <a:schemeClr val="bg1"/>
          </a:solidFill>
          <a:ln w="190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spcBef>
                <a:spcPts val="0"/>
              </a:spcBef>
              <a:spcAft>
                <a:spcPts val="0"/>
              </a:spcAft>
            </a:pPr>
            <a:endParaRPr lang="zh-CN" altLang="en-US">
              <a:latin typeface="Impact" panose="020B0806030902050204" pitchFamily="34" charset="0"/>
            </a:endParaRPr>
          </a:p>
        </p:txBody>
      </p:sp>
      <p:sp>
        <p:nvSpPr>
          <p:cNvPr id="7" name="矩形 6"/>
          <p:cNvSpPr/>
          <p:nvPr userDrawn="1"/>
        </p:nvSpPr>
        <p:spPr>
          <a:xfrm>
            <a:off x="11501181" y="6257927"/>
            <a:ext cx="697169" cy="441340"/>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5"/>
          <p:cNvSpPr txBox="1"/>
          <p:nvPr userDrawn="1"/>
        </p:nvSpPr>
        <p:spPr>
          <a:xfrm>
            <a:off x="11726514" y="6309320"/>
            <a:ext cx="471727" cy="338554"/>
          </a:xfrm>
          <a:prstGeom prst="rect">
            <a:avLst/>
          </a:prstGeom>
          <a:noFill/>
        </p:spPr>
        <p:txBody>
          <a:bodyPr wrap="none" rtlCol="0">
            <a:spAutoFit/>
          </a:bodyPr>
          <a:lstStyle/>
          <a:p>
            <a:fld id="{2EEF1883-7A0E-4F66-9932-E581691AD397}" type="slidenum">
              <a:rPr lang="zh-CN" altLang="en-US" sz="1600" smtClean="0">
                <a:solidFill>
                  <a:schemeClr val="bg1"/>
                </a:solidFill>
              </a:rPr>
            </a:fld>
            <a:r>
              <a:rPr lang="zh-CN" altLang="en-US" sz="1600" dirty="0" smtClean="0">
                <a:solidFill>
                  <a:schemeClr val="bg1"/>
                </a:solidFill>
              </a:rPr>
              <a:t> </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
        <p:nvSpPr>
          <p:cNvPr id="14" name="五边形 13"/>
          <p:cNvSpPr/>
          <p:nvPr userDrawn="1"/>
        </p:nvSpPr>
        <p:spPr>
          <a:xfrm>
            <a:off x="1" y="343835"/>
            <a:ext cx="3290131" cy="432048"/>
          </a:xfrm>
          <a:prstGeom prst="homePlate">
            <a:avLst>
              <a:gd name="adj" fmla="val 26606"/>
            </a:avLst>
          </a:prstGeom>
          <a:solidFill>
            <a:srgbClr val="00B0F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15" name="燕尾形 14"/>
          <p:cNvSpPr/>
          <p:nvPr userDrawn="1"/>
        </p:nvSpPr>
        <p:spPr>
          <a:xfrm>
            <a:off x="3278951" y="343835"/>
            <a:ext cx="216080"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16" name="燕尾形 15"/>
          <p:cNvSpPr/>
          <p:nvPr userDrawn="1"/>
        </p:nvSpPr>
        <p:spPr>
          <a:xfrm>
            <a:off x="3483851" y="343835"/>
            <a:ext cx="216080"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18" name="文本框 17"/>
          <p:cNvSpPr txBox="1"/>
          <p:nvPr userDrawn="1"/>
        </p:nvSpPr>
        <p:spPr>
          <a:xfrm>
            <a:off x="194519" y="352670"/>
            <a:ext cx="2714798" cy="430887"/>
          </a:xfrm>
          <a:prstGeom prst="rect">
            <a:avLst/>
          </a:prstGeom>
          <a:noFill/>
        </p:spPr>
        <p:txBody>
          <a:bodyPr wrap="square" rtlCol="0">
            <a:spAutoFit/>
          </a:bodyPr>
          <a:lstStyle/>
          <a:p>
            <a:pPr algn="r"/>
            <a:r>
              <a:rPr lang="zh-CN" altLang="en-US" sz="2000" dirty="0" smtClean="0">
                <a:solidFill>
                  <a:prstClr val="white"/>
                </a:solidFill>
                <a:ea typeface="微软雅黑" panose="020B0503020204020204" pitchFamily="34" charset="-122"/>
              </a:rPr>
              <a:t>安全为</a:t>
            </a:r>
            <a:r>
              <a:rPr lang="zh-CN" altLang="en-US" sz="2200" b="1" dirty="0" smtClean="0">
                <a:solidFill>
                  <a:prstClr val="white"/>
                </a:solidFill>
                <a:latin typeface="方正正大黑简体" pitchFamily="2" charset="-122"/>
                <a:ea typeface="方正正大黑简体" pitchFamily="2" charset="-122"/>
              </a:rPr>
              <a:t>王    卓</a:t>
            </a:r>
            <a:r>
              <a:rPr lang="zh-CN" altLang="en-US" sz="2000" dirty="0" smtClean="0">
                <a:solidFill>
                  <a:prstClr val="white"/>
                </a:solidFill>
                <a:ea typeface="微软雅黑" panose="020B0503020204020204" pitchFamily="34" charset="-122"/>
              </a:rPr>
              <a:t>越人生       </a:t>
            </a:r>
            <a:endParaRPr lang="zh-CN" altLang="en-US" sz="2000" dirty="0">
              <a:solidFill>
                <a:prstClr val="white"/>
              </a:solidFill>
              <a:ea typeface="微软雅黑" panose="020B0503020204020204" pitchFamily="34" charset="-122"/>
            </a:endParaRPr>
          </a:p>
        </p:txBody>
      </p:sp>
      <p:sp>
        <p:nvSpPr>
          <p:cNvPr id="2" name="燕尾形 1"/>
          <p:cNvSpPr/>
          <p:nvPr userDrawn="1"/>
        </p:nvSpPr>
        <p:spPr>
          <a:xfrm>
            <a:off x="11857308" y="3537584"/>
            <a:ext cx="108028" cy="28800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燕尾形 22"/>
          <p:cNvSpPr/>
          <p:nvPr userDrawn="1"/>
        </p:nvSpPr>
        <p:spPr>
          <a:xfrm>
            <a:off x="11969366" y="3537584"/>
            <a:ext cx="108028" cy="28800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3" name="TextBox 8"/>
          <p:cNvSpPr txBox="1"/>
          <p:nvPr userDrawn="1"/>
        </p:nvSpPr>
        <p:spPr>
          <a:xfrm>
            <a:off x="337035" y="476673"/>
            <a:ext cx="4969846"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第二节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为什么需要培训</a:t>
            </a:r>
            <a:endParaRPr lang="zh-CN" altLang="en-US" sz="2400" dirty="0">
              <a:solidFill>
                <a:srgbClr val="5F5E5C"/>
              </a:solidFill>
              <a:latin typeface="华康俪金黑W8(P)" pitchFamily="34" charset="-122"/>
              <a:ea typeface="华康俪金黑W8(P)" pitchFamily="34" charset="-122"/>
            </a:endParaRPr>
          </a:p>
        </p:txBody>
      </p:sp>
      <p:sp>
        <p:nvSpPr>
          <p:cNvPr id="5" name="TextBox 4"/>
          <p:cNvSpPr txBox="1"/>
          <p:nvPr userDrawn="1"/>
        </p:nvSpPr>
        <p:spPr>
          <a:xfrm>
            <a:off x="769196" y="980729"/>
            <a:ext cx="4177551" cy="492443"/>
          </a:xfrm>
          <a:prstGeom prst="rect">
            <a:avLst/>
          </a:prstGeom>
          <a:noFill/>
        </p:spPr>
        <p:txBody>
          <a:bodyPr wrap="square" rtlCol="0">
            <a:spAutoFit/>
          </a:bodyPr>
          <a:lstStyle/>
          <a:p>
            <a:pPr>
              <a:lnSpc>
                <a:spcPct val="130000"/>
              </a:lnSpc>
            </a:pPr>
            <a:r>
              <a:rPr lang="en-US" altLang="zh-CN" sz="2000" dirty="0" smtClean="0">
                <a:solidFill>
                  <a:srgbClr val="5F5E5C"/>
                </a:solidFill>
                <a:latin typeface="Impact" panose="020B0806030902050204" pitchFamily="34" charset="0"/>
                <a:ea typeface="华康俪金黑W8(P)" pitchFamily="34" charset="-122"/>
              </a:rPr>
              <a:t>1.2.1</a:t>
            </a:r>
            <a:r>
              <a:rPr lang="en-US" altLang="zh-CN" sz="2000" dirty="0" smtClean="0">
                <a:solidFill>
                  <a:srgbClr val="5F5E5C"/>
                </a:solidFill>
                <a:latin typeface="华康俪金黑W8(P)" pitchFamily="34" charset="-122"/>
                <a:ea typeface="华康俪金黑W8(P)" pitchFamily="34" charset="-122"/>
              </a:rPr>
              <a:t> </a:t>
            </a:r>
            <a:r>
              <a:rPr lang="zh-CN" altLang="en-US" sz="2000" dirty="0" smtClean="0">
                <a:solidFill>
                  <a:srgbClr val="5F5E5C"/>
                </a:solidFill>
                <a:latin typeface="华康俪金黑W8(P)" pitchFamily="34" charset="-122"/>
                <a:ea typeface="华康俪金黑W8(P)" pitchFamily="34" charset="-122"/>
              </a:rPr>
              <a:t>培训的重要性</a:t>
            </a:r>
            <a:endParaRPr lang="zh-CN" altLang="en-US" sz="2000" dirty="0">
              <a:solidFill>
                <a:srgbClr val="5F5E5C"/>
              </a:solidFill>
              <a:latin typeface="华康俪金黑W8(P)" pitchFamily="34" charset="-122"/>
              <a:ea typeface="华康俪金黑W8(P)" pitchFamily="34" charset="-122"/>
            </a:endParaRPr>
          </a:p>
        </p:txBody>
      </p:sp>
      <p:pic>
        <p:nvPicPr>
          <p:cNvPr id="6" name="Picture 2" descr="F:\360云盘\漂亮羽箭.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0281" y="1052737"/>
            <a:ext cx="277272" cy="278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矩形 2"/>
          <p:cNvSpPr/>
          <p:nvPr userDrawn="1"/>
        </p:nvSpPr>
        <p:spPr>
          <a:xfrm>
            <a:off x="0" y="0"/>
            <a:ext cx="12199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7"/>
          <p:cNvSpPr/>
          <p:nvPr userDrawn="1"/>
        </p:nvSpPr>
        <p:spPr>
          <a:xfrm>
            <a:off x="8158699" y="0"/>
            <a:ext cx="4039651" cy="6858000"/>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p:cNvSpPr>
            <a:spLocks noGrp="1"/>
          </p:cNvSpPr>
          <p:nvPr>
            <p:ph type="pic" idx="1"/>
          </p:nvPr>
        </p:nvSpPr>
        <p:spPr>
          <a:xfrm>
            <a:off x="0" y="1"/>
            <a:ext cx="8103693" cy="6857999"/>
          </a:xfrm>
          <a:prstGeom prst="rect">
            <a:avLst/>
          </a:prstGeo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a:p>
        </p:txBody>
      </p:sp>
      <p:sp>
        <p:nvSpPr>
          <p:cNvPr id="7" name="标题 1"/>
          <p:cNvSpPr txBox="1">
            <a:spLocks noChangeArrowheads="1"/>
          </p:cNvSpPr>
          <p:nvPr userDrawn="1"/>
        </p:nvSpPr>
        <p:spPr>
          <a:xfrm>
            <a:off x="8331423" y="404664"/>
            <a:ext cx="403349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8000" b="1" dirty="0" smtClean="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谢谢！</a:t>
            </a:r>
            <a:endParaRPr lang="zh-CN" altLang="en-US" sz="8000" b="1" dirty="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sp>
        <p:nvSpPr>
          <p:cNvPr id="8" name="TextBox 10"/>
          <p:cNvSpPr>
            <a:spLocks noChangeArrowheads="1"/>
          </p:cNvSpPr>
          <p:nvPr userDrawn="1"/>
        </p:nvSpPr>
        <p:spPr bwMode="auto">
          <a:xfrm>
            <a:off x="8486336" y="2194596"/>
            <a:ext cx="3384376" cy="46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培训是企业安全管理工作的起点，员工的安全知识、技能、意识、态度等都取决于培训的效果。企业的管理者们，请立刻停止对员工安全意识不高、态度不端正、执行不力、缺少监管的抱怨吧，扪心自问一下，我们在安全培训方面已经做得足够好了吗</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88339E-6 -1.19861 L 3.88339E-6 -3.7037E-6 L 0.00039 -0.12152 L 3.88339E-6 -3.7037E-6 " pathEditMode="relative" rAng="0" ptsTypes="AAAA">
                                      <p:cBhvr>
                                        <p:cTn id="8" dur="600" fill="hold"/>
                                        <p:tgtEl>
                                          <p:spTgt spid="7"/>
                                        </p:tgtEl>
                                        <p:attrNameLst>
                                          <p:attrName>ppt_x</p:attrName>
                                          <p:attrName>ppt_y</p:attrName>
                                        </p:attrNameLst>
                                      </p:cBhvr>
                                      <p:rCtr x="13" y="59931"/>
                                    </p:animMotion>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20320" y="-26670"/>
            <a:ext cx="12303125" cy="6913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2"/>
          <p:cNvSpPr/>
          <p:nvPr userDrawn="1"/>
        </p:nvSpPr>
        <p:spPr>
          <a:xfrm>
            <a:off x="-11722" y="980184"/>
            <a:ext cx="2988996" cy="1581922"/>
          </a:xfrm>
          <a:custGeom>
            <a:avLst/>
            <a:gdLst>
              <a:gd name="connsiteX0" fmla="*/ 0 w 2988996"/>
              <a:gd name="connsiteY0" fmla="*/ 0 h 1581922"/>
              <a:gd name="connsiteX1" fmla="*/ 2977274 w 2988996"/>
              <a:gd name="connsiteY1" fmla="*/ 1042696 h 1581922"/>
              <a:gd name="connsiteX2" fmla="*/ 2988996 w 2988996"/>
              <a:gd name="connsiteY2" fmla="*/ 1581922 h 1581922"/>
              <a:gd name="connsiteX3" fmla="*/ 11723 w 2988996"/>
              <a:gd name="connsiteY3" fmla="*/ 1002590 h 1581922"/>
              <a:gd name="connsiteX4" fmla="*/ 0 w 2988996"/>
              <a:gd name="connsiteY4" fmla="*/ 0 h 1581922"/>
              <a:gd name="connsiteX0-1" fmla="*/ 0 w 2988996"/>
              <a:gd name="connsiteY0-2" fmla="*/ 0 h 1581922"/>
              <a:gd name="connsiteX1-3" fmla="*/ 2977274 w 2988996"/>
              <a:gd name="connsiteY1-4" fmla="*/ 1042696 h 1581922"/>
              <a:gd name="connsiteX2-5" fmla="*/ 2988996 w 2988996"/>
              <a:gd name="connsiteY2-6" fmla="*/ 1581922 h 1581922"/>
              <a:gd name="connsiteX3-7" fmla="*/ 0 w 2988996"/>
              <a:gd name="connsiteY3-8" fmla="*/ 779851 h 1581922"/>
              <a:gd name="connsiteX4-9" fmla="*/ 0 w 2988996"/>
              <a:gd name="connsiteY4-10" fmla="*/ 0 h 15819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88996" h="1581922">
                <a:moveTo>
                  <a:pt x="0" y="0"/>
                </a:moveTo>
                <a:lnTo>
                  <a:pt x="2977274" y="1042696"/>
                </a:lnTo>
                <a:lnTo>
                  <a:pt x="2988996" y="1581922"/>
                </a:lnTo>
                <a:lnTo>
                  <a:pt x="0" y="779851"/>
                </a:lnTo>
                <a:lnTo>
                  <a:pt x="0" y="0"/>
                </a:lnTo>
                <a:close/>
              </a:path>
            </a:pathLst>
          </a:custGeom>
          <a:gradFill flip="none" rotWithShape="1">
            <a:gsLst>
              <a:gs pos="0">
                <a:srgbClr val="FF9300"/>
              </a:gs>
              <a:gs pos="47000">
                <a:srgbClr val="FF9C19"/>
              </a:gs>
              <a:gs pos="100000">
                <a:srgbClr val="FFA52D"/>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 name="五边形 5"/>
          <p:cNvSpPr/>
          <p:nvPr userDrawn="1"/>
        </p:nvSpPr>
        <p:spPr>
          <a:xfrm>
            <a:off x="2964964" y="2540292"/>
            <a:ext cx="2127824" cy="504056"/>
          </a:xfrm>
          <a:prstGeom prst="homePlate">
            <a:avLst/>
          </a:prstGeom>
          <a:gradFill flip="none" rotWithShape="1">
            <a:gsLst>
              <a:gs pos="0">
                <a:srgbClr val="FF9300">
                  <a:lumMod val="72000"/>
                  <a:lumOff val="28000"/>
                </a:srgbClr>
              </a:gs>
              <a:gs pos="27000">
                <a:srgbClr val="FFA52D">
                  <a:lumMod val="45000"/>
                  <a:lumOff val="55000"/>
                </a:srgbClr>
              </a:gs>
              <a:gs pos="100000">
                <a:srgbClr val="FFA52D">
                  <a:lumMod val="45000"/>
                  <a:lumOff val="5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 name="五边形 7"/>
          <p:cNvSpPr/>
          <p:nvPr userDrawn="1"/>
        </p:nvSpPr>
        <p:spPr>
          <a:xfrm>
            <a:off x="2964964" y="3548404"/>
            <a:ext cx="2127824" cy="504056"/>
          </a:xfrm>
          <a:prstGeom prst="homePlate">
            <a:avLst/>
          </a:prstGeom>
          <a:gradFill flip="none" rotWithShape="1">
            <a:gsLst>
              <a:gs pos="0">
                <a:srgbClr val="FF9300">
                  <a:lumMod val="72000"/>
                  <a:lumOff val="28000"/>
                </a:srgbClr>
              </a:gs>
              <a:gs pos="27000">
                <a:srgbClr val="FFA52D">
                  <a:lumMod val="45000"/>
                  <a:lumOff val="55000"/>
                </a:srgbClr>
              </a:gs>
              <a:gs pos="100000">
                <a:srgbClr val="FFA52D">
                  <a:lumMod val="45000"/>
                  <a:lumOff val="5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9" name="五边形 8"/>
          <p:cNvSpPr/>
          <p:nvPr userDrawn="1"/>
        </p:nvSpPr>
        <p:spPr>
          <a:xfrm>
            <a:off x="2964964" y="4556516"/>
            <a:ext cx="2127824" cy="504056"/>
          </a:xfrm>
          <a:prstGeom prst="homePlate">
            <a:avLst/>
          </a:prstGeom>
          <a:gradFill flip="none" rotWithShape="1">
            <a:gsLst>
              <a:gs pos="0">
                <a:srgbClr val="FF9300">
                  <a:lumMod val="72000"/>
                  <a:lumOff val="28000"/>
                </a:srgbClr>
              </a:gs>
              <a:gs pos="27000">
                <a:srgbClr val="FFA52D">
                  <a:lumMod val="45000"/>
                  <a:lumOff val="55000"/>
                </a:srgbClr>
              </a:gs>
              <a:gs pos="100000">
                <a:srgbClr val="FFA52D">
                  <a:lumMod val="45000"/>
                  <a:lumOff val="5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0" name="矩形 2"/>
          <p:cNvSpPr/>
          <p:nvPr userDrawn="1"/>
        </p:nvSpPr>
        <p:spPr>
          <a:xfrm>
            <a:off x="-11722" y="3300056"/>
            <a:ext cx="2976686" cy="992748"/>
          </a:xfrm>
          <a:custGeom>
            <a:avLst/>
            <a:gdLst>
              <a:gd name="connsiteX0" fmla="*/ 0 w 2964963"/>
              <a:gd name="connsiteY0" fmla="*/ 0 h 895715"/>
              <a:gd name="connsiteX1" fmla="*/ 2941517 w 2964963"/>
              <a:gd name="connsiteY1" fmla="*/ 344767 h 895715"/>
              <a:gd name="connsiteX2" fmla="*/ 2964963 w 2964963"/>
              <a:gd name="connsiteY2" fmla="*/ 895715 h 895715"/>
              <a:gd name="connsiteX3" fmla="*/ 0 w 2964963"/>
              <a:gd name="connsiteY3" fmla="*/ 746565 h 895715"/>
              <a:gd name="connsiteX4" fmla="*/ 0 w 2964963"/>
              <a:gd name="connsiteY4" fmla="*/ 0 h 895715"/>
              <a:gd name="connsiteX0-1" fmla="*/ 11723 w 2976686"/>
              <a:gd name="connsiteY0-2" fmla="*/ 0 h 895715"/>
              <a:gd name="connsiteX1-3" fmla="*/ 2953240 w 2976686"/>
              <a:gd name="connsiteY1-4" fmla="*/ 344767 h 895715"/>
              <a:gd name="connsiteX2-5" fmla="*/ 2976686 w 2976686"/>
              <a:gd name="connsiteY2-6" fmla="*/ 895715 h 895715"/>
              <a:gd name="connsiteX3-7" fmla="*/ 0 w 2976686"/>
              <a:gd name="connsiteY3-8" fmla="*/ 887241 h 895715"/>
              <a:gd name="connsiteX4-9" fmla="*/ 11723 w 2976686"/>
              <a:gd name="connsiteY4-10" fmla="*/ 0 h 895715"/>
              <a:gd name="connsiteX0-11" fmla="*/ 11723 w 2976686"/>
              <a:gd name="connsiteY0-12" fmla="*/ 0 h 1016195"/>
              <a:gd name="connsiteX1-13" fmla="*/ 2953240 w 2976686"/>
              <a:gd name="connsiteY1-14" fmla="*/ 344767 h 1016195"/>
              <a:gd name="connsiteX2-15" fmla="*/ 2976686 w 2976686"/>
              <a:gd name="connsiteY2-16" fmla="*/ 895715 h 1016195"/>
              <a:gd name="connsiteX3-17" fmla="*/ 0 w 2976686"/>
              <a:gd name="connsiteY3-18" fmla="*/ 1016195 h 1016195"/>
              <a:gd name="connsiteX4-19" fmla="*/ 11723 w 2976686"/>
              <a:gd name="connsiteY4-20" fmla="*/ 0 h 1016195"/>
              <a:gd name="connsiteX0-21" fmla="*/ 0 w 2976686"/>
              <a:gd name="connsiteY0-22" fmla="*/ 0 h 898964"/>
              <a:gd name="connsiteX1-23" fmla="*/ 2953240 w 2976686"/>
              <a:gd name="connsiteY1-24" fmla="*/ 227536 h 898964"/>
              <a:gd name="connsiteX2-25" fmla="*/ 2976686 w 2976686"/>
              <a:gd name="connsiteY2-26" fmla="*/ 778484 h 898964"/>
              <a:gd name="connsiteX3-27" fmla="*/ 0 w 2976686"/>
              <a:gd name="connsiteY3-28" fmla="*/ 898964 h 898964"/>
              <a:gd name="connsiteX4-29" fmla="*/ 0 w 2976686"/>
              <a:gd name="connsiteY4-30" fmla="*/ 0 h 898964"/>
              <a:gd name="connsiteX0-31" fmla="*/ 0 w 2976686"/>
              <a:gd name="connsiteY0-32" fmla="*/ 0 h 992748"/>
              <a:gd name="connsiteX1-33" fmla="*/ 2953240 w 2976686"/>
              <a:gd name="connsiteY1-34" fmla="*/ 227536 h 992748"/>
              <a:gd name="connsiteX2-35" fmla="*/ 2976686 w 2976686"/>
              <a:gd name="connsiteY2-36" fmla="*/ 778484 h 992748"/>
              <a:gd name="connsiteX3-37" fmla="*/ 0 w 2976686"/>
              <a:gd name="connsiteY3-38" fmla="*/ 992748 h 992748"/>
              <a:gd name="connsiteX4-39" fmla="*/ 0 w 2976686"/>
              <a:gd name="connsiteY4-40" fmla="*/ 0 h 992748"/>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2976686" h="992748">
                <a:moveTo>
                  <a:pt x="0" y="0"/>
                </a:moveTo>
                <a:lnTo>
                  <a:pt x="2953240" y="227536"/>
                </a:lnTo>
                <a:lnTo>
                  <a:pt x="2976686" y="778484"/>
                </a:lnTo>
                <a:lnTo>
                  <a:pt x="0" y="992748"/>
                </a:lnTo>
                <a:lnTo>
                  <a:pt x="0" y="0"/>
                </a:lnTo>
                <a:close/>
              </a:path>
            </a:pathLst>
          </a:custGeom>
          <a:gradFill flip="none" rotWithShape="1">
            <a:gsLst>
              <a:gs pos="0">
                <a:srgbClr val="FF9300">
                  <a:lumMod val="40000"/>
                  <a:lumOff val="60000"/>
                </a:srgbClr>
              </a:gs>
              <a:gs pos="47000">
                <a:srgbClr val="FF9C19">
                  <a:lumMod val="45000"/>
                  <a:lumOff val="55000"/>
                </a:srgbClr>
              </a:gs>
              <a:gs pos="100000">
                <a:srgbClr val="FFA52D">
                  <a:lumMod val="50000"/>
                  <a:lumOff val="50000"/>
                </a:srgb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1" name="矩形 2"/>
          <p:cNvSpPr/>
          <p:nvPr userDrawn="1"/>
        </p:nvSpPr>
        <p:spPr>
          <a:xfrm>
            <a:off x="1" y="1732096"/>
            <a:ext cx="2976687" cy="1312251"/>
          </a:xfrm>
          <a:custGeom>
            <a:avLst/>
            <a:gdLst>
              <a:gd name="connsiteX0" fmla="*/ 0 w 2976687"/>
              <a:gd name="connsiteY0" fmla="*/ 0 h 1312251"/>
              <a:gd name="connsiteX1" fmla="*/ 2953241 w 2976687"/>
              <a:gd name="connsiteY1" fmla="*/ 808196 h 1312251"/>
              <a:gd name="connsiteX2" fmla="*/ 2976687 w 2976687"/>
              <a:gd name="connsiteY2" fmla="*/ 1312251 h 1312251"/>
              <a:gd name="connsiteX3" fmla="*/ 0 w 2976687"/>
              <a:gd name="connsiteY3" fmla="*/ 769898 h 1312251"/>
              <a:gd name="connsiteX4" fmla="*/ 0 w 2976687"/>
              <a:gd name="connsiteY4" fmla="*/ 0 h 1312251"/>
              <a:gd name="connsiteX0-1" fmla="*/ 0 w 2976687"/>
              <a:gd name="connsiteY0-2" fmla="*/ 0 h 1312251"/>
              <a:gd name="connsiteX1-3" fmla="*/ 2953241 w 2976687"/>
              <a:gd name="connsiteY1-4" fmla="*/ 808196 h 1312251"/>
              <a:gd name="connsiteX2-5" fmla="*/ 2976687 w 2976687"/>
              <a:gd name="connsiteY2-6" fmla="*/ 1312251 h 1312251"/>
              <a:gd name="connsiteX3-7" fmla="*/ 0 w 2976687"/>
              <a:gd name="connsiteY3-8" fmla="*/ 664390 h 1312251"/>
              <a:gd name="connsiteX4-9" fmla="*/ 0 w 2976687"/>
              <a:gd name="connsiteY4-10" fmla="*/ 0 h 1312251"/>
              <a:gd name="connsiteX0-11" fmla="*/ 0 w 2976687"/>
              <a:gd name="connsiteY0-12" fmla="*/ 0 h 1312251"/>
              <a:gd name="connsiteX1-13" fmla="*/ 2953241 w 2976687"/>
              <a:gd name="connsiteY1-14" fmla="*/ 808196 h 1312251"/>
              <a:gd name="connsiteX2-15" fmla="*/ 2976687 w 2976687"/>
              <a:gd name="connsiteY2-16" fmla="*/ 1312251 h 1312251"/>
              <a:gd name="connsiteX3-17" fmla="*/ 0 w 2976687"/>
              <a:gd name="connsiteY3-18" fmla="*/ 711282 h 1312251"/>
              <a:gd name="connsiteX4-19" fmla="*/ 0 w 2976687"/>
              <a:gd name="connsiteY4-20" fmla="*/ 0 h 1312251"/>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976687" h="1312251">
                <a:moveTo>
                  <a:pt x="0" y="0"/>
                </a:moveTo>
                <a:lnTo>
                  <a:pt x="2953241" y="808196"/>
                </a:lnTo>
                <a:lnTo>
                  <a:pt x="2976687" y="1312251"/>
                </a:lnTo>
                <a:lnTo>
                  <a:pt x="0" y="711282"/>
                </a:lnTo>
                <a:lnTo>
                  <a:pt x="0" y="0"/>
                </a:lnTo>
                <a:close/>
              </a:path>
            </a:pathLst>
          </a:custGeom>
          <a:gradFill flip="none" rotWithShape="1">
            <a:gsLst>
              <a:gs pos="0">
                <a:srgbClr val="FF9300">
                  <a:lumMod val="40000"/>
                  <a:lumOff val="60000"/>
                </a:srgbClr>
              </a:gs>
              <a:gs pos="47000">
                <a:srgbClr val="FF9C19">
                  <a:lumMod val="45000"/>
                  <a:lumOff val="55000"/>
                </a:srgbClr>
              </a:gs>
              <a:gs pos="100000">
                <a:srgbClr val="FFA52D">
                  <a:lumMod val="50000"/>
                  <a:lumOff val="50000"/>
                </a:srgb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2" name="矩形 2"/>
          <p:cNvSpPr/>
          <p:nvPr userDrawn="1"/>
        </p:nvSpPr>
        <p:spPr>
          <a:xfrm>
            <a:off x="-11724" y="2445819"/>
            <a:ext cx="2976687" cy="1112800"/>
          </a:xfrm>
          <a:custGeom>
            <a:avLst/>
            <a:gdLst>
              <a:gd name="connsiteX0" fmla="*/ 0 w 2976687"/>
              <a:gd name="connsiteY0" fmla="*/ 0 h 1159692"/>
              <a:gd name="connsiteX1" fmla="*/ 2976687 w 2976687"/>
              <a:gd name="connsiteY1" fmla="*/ 632188 h 1159692"/>
              <a:gd name="connsiteX2" fmla="*/ 2964963 w 2976687"/>
              <a:gd name="connsiteY2" fmla="*/ 1159692 h 1159692"/>
              <a:gd name="connsiteX3" fmla="*/ 11723 w 2976687"/>
              <a:gd name="connsiteY3" fmla="*/ 781870 h 1159692"/>
              <a:gd name="connsiteX4" fmla="*/ 0 w 2976687"/>
              <a:gd name="connsiteY4" fmla="*/ 0 h 1159692"/>
              <a:gd name="connsiteX0-1" fmla="*/ 0 w 2976687"/>
              <a:gd name="connsiteY0-2" fmla="*/ 0 h 1159692"/>
              <a:gd name="connsiteX1-3" fmla="*/ 2976687 w 2976687"/>
              <a:gd name="connsiteY1-4" fmla="*/ 632188 h 1159692"/>
              <a:gd name="connsiteX2-5" fmla="*/ 2964963 w 2976687"/>
              <a:gd name="connsiteY2-6" fmla="*/ 1159692 h 1159692"/>
              <a:gd name="connsiteX3-7" fmla="*/ 11723 w 2976687"/>
              <a:gd name="connsiteY3-8" fmla="*/ 899100 h 1159692"/>
              <a:gd name="connsiteX4-9" fmla="*/ 0 w 2976687"/>
              <a:gd name="connsiteY4-10" fmla="*/ 0 h 1159692"/>
              <a:gd name="connsiteX0-11" fmla="*/ 0 w 2976687"/>
              <a:gd name="connsiteY0-12" fmla="*/ 0 h 1112800"/>
              <a:gd name="connsiteX1-13" fmla="*/ 2976687 w 2976687"/>
              <a:gd name="connsiteY1-14" fmla="*/ 585296 h 1112800"/>
              <a:gd name="connsiteX2-15" fmla="*/ 2964963 w 2976687"/>
              <a:gd name="connsiteY2-16" fmla="*/ 1112800 h 1112800"/>
              <a:gd name="connsiteX3-17" fmla="*/ 11723 w 2976687"/>
              <a:gd name="connsiteY3-18" fmla="*/ 852208 h 1112800"/>
              <a:gd name="connsiteX4-19" fmla="*/ 0 w 2976687"/>
              <a:gd name="connsiteY4-20" fmla="*/ 0 h 111280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976687" h="1112800">
                <a:moveTo>
                  <a:pt x="0" y="0"/>
                </a:moveTo>
                <a:lnTo>
                  <a:pt x="2976687" y="585296"/>
                </a:lnTo>
                <a:lnTo>
                  <a:pt x="2964963" y="1112800"/>
                </a:lnTo>
                <a:cubicBezTo>
                  <a:pt x="1980550" y="975136"/>
                  <a:pt x="996136" y="989872"/>
                  <a:pt x="11723" y="852208"/>
                </a:cubicBezTo>
                <a:cubicBezTo>
                  <a:pt x="11723" y="626754"/>
                  <a:pt x="0" y="225454"/>
                  <a:pt x="0" y="0"/>
                </a:cubicBezTo>
                <a:close/>
              </a:path>
            </a:pathLst>
          </a:custGeom>
          <a:gradFill flip="none" rotWithShape="1">
            <a:gsLst>
              <a:gs pos="0">
                <a:srgbClr val="FF9300"/>
              </a:gs>
              <a:gs pos="47000">
                <a:srgbClr val="FF9C19"/>
              </a:gs>
              <a:gs pos="100000">
                <a:srgbClr val="FFA52D"/>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3" name="矩形 2"/>
          <p:cNvSpPr/>
          <p:nvPr userDrawn="1"/>
        </p:nvSpPr>
        <p:spPr>
          <a:xfrm>
            <a:off x="-11723" y="4556518"/>
            <a:ext cx="2977274" cy="1393554"/>
          </a:xfrm>
          <a:custGeom>
            <a:avLst/>
            <a:gdLst>
              <a:gd name="connsiteX0" fmla="*/ 2942105 w 2965551"/>
              <a:gd name="connsiteY0" fmla="*/ 0 h 1006692"/>
              <a:gd name="connsiteX1" fmla="*/ 2965551 w 2965551"/>
              <a:gd name="connsiteY1" fmla="*/ 504055 h 1006692"/>
              <a:gd name="connsiteX2" fmla="*/ 0 w 2965551"/>
              <a:gd name="connsiteY2" fmla="*/ 1006692 h 1006692"/>
              <a:gd name="connsiteX3" fmla="*/ 0 w 2965551"/>
              <a:gd name="connsiteY3" fmla="*/ 45621 h 1006692"/>
              <a:gd name="connsiteX4" fmla="*/ 2942105 w 2965551"/>
              <a:gd name="connsiteY4" fmla="*/ 0 h 1006692"/>
              <a:gd name="connsiteX0-1" fmla="*/ 2953828 w 2977274"/>
              <a:gd name="connsiteY0-2" fmla="*/ 0 h 1006692"/>
              <a:gd name="connsiteX1-3" fmla="*/ 2977274 w 2977274"/>
              <a:gd name="connsiteY1-4" fmla="*/ 504055 h 1006692"/>
              <a:gd name="connsiteX2-5" fmla="*/ 11723 w 2977274"/>
              <a:gd name="connsiteY2-6" fmla="*/ 1006692 h 1006692"/>
              <a:gd name="connsiteX3-7" fmla="*/ 0 w 2977274"/>
              <a:gd name="connsiteY3-8" fmla="*/ 186298 h 1006692"/>
              <a:gd name="connsiteX4-9" fmla="*/ 2953828 w 2977274"/>
              <a:gd name="connsiteY4-10" fmla="*/ 0 h 1006692"/>
              <a:gd name="connsiteX0-11" fmla="*/ 2953828 w 2977274"/>
              <a:gd name="connsiteY0-12" fmla="*/ 0 h 1205985"/>
              <a:gd name="connsiteX1-13" fmla="*/ 2977274 w 2977274"/>
              <a:gd name="connsiteY1-14" fmla="*/ 504055 h 1205985"/>
              <a:gd name="connsiteX2-15" fmla="*/ 11723 w 2977274"/>
              <a:gd name="connsiteY2-16" fmla="*/ 1205985 h 1205985"/>
              <a:gd name="connsiteX3-17" fmla="*/ 0 w 2977274"/>
              <a:gd name="connsiteY3-18" fmla="*/ 186298 h 1205985"/>
              <a:gd name="connsiteX4-19" fmla="*/ 2953828 w 2977274"/>
              <a:gd name="connsiteY4-20" fmla="*/ 0 h 1205985"/>
              <a:gd name="connsiteX0-21" fmla="*/ 2953828 w 2977274"/>
              <a:gd name="connsiteY0-22" fmla="*/ 0 h 1205985"/>
              <a:gd name="connsiteX1-23" fmla="*/ 2977274 w 2977274"/>
              <a:gd name="connsiteY1-24" fmla="*/ 504055 h 1205985"/>
              <a:gd name="connsiteX2-25" fmla="*/ 11723 w 2977274"/>
              <a:gd name="connsiteY2-26" fmla="*/ 1205985 h 1205985"/>
              <a:gd name="connsiteX3-27" fmla="*/ 0 w 2977274"/>
              <a:gd name="connsiteY3-28" fmla="*/ 362144 h 1205985"/>
              <a:gd name="connsiteX4-29" fmla="*/ 2953828 w 2977274"/>
              <a:gd name="connsiteY4-30" fmla="*/ 0 h 1205985"/>
              <a:gd name="connsiteX0-31" fmla="*/ 2953828 w 2977274"/>
              <a:gd name="connsiteY0-32" fmla="*/ 0 h 1393554"/>
              <a:gd name="connsiteX1-33" fmla="*/ 2977274 w 2977274"/>
              <a:gd name="connsiteY1-34" fmla="*/ 504055 h 1393554"/>
              <a:gd name="connsiteX2-35" fmla="*/ 11723 w 2977274"/>
              <a:gd name="connsiteY2-36" fmla="*/ 1393554 h 1393554"/>
              <a:gd name="connsiteX3-37" fmla="*/ 0 w 2977274"/>
              <a:gd name="connsiteY3-38" fmla="*/ 362144 h 1393554"/>
              <a:gd name="connsiteX4-39" fmla="*/ 2953828 w 2977274"/>
              <a:gd name="connsiteY4-40" fmla="*/ 0 h 1393554"/>
              <a:gd name="connsiteX0-41" fmla="*/ 2953828 w 2977274"/>
              <a:gd name="connsiteY0-42" fmla="*/ 0 h 1393554"/>
              <a:gd name="connsiteX1-43" fmla="*/ 2977274 w 2977274"/>
              <a:gd name="connsiteY1-44" fmla="*/ 504055 h 1393554"/>
              <a:gd name="connsiteX2-45" fmla="*/ 11723 w 2977274"/>
              <a:gd name="connsiteY2-46" fmla="*/ 1393554 h 1393554"/>
              <a:gd name="connsiteX3-47" fmla="*/ 0 w 2977274"/>
              <a:gd name="connsiteY3-48" fmla="*/ 491098 h 1393554"/>
              <a:gd name="connsiteX4-49" fmla="*/ 2953828 w 2977274"/>
              <a:gd name="connsiteY4-50" fmla="*/ 0 h 1393554"/>
            </a:gdLst>
            <a:ahLst/>
            <a:cxnLst>
              <a:cxn ang="0">
                <a:pos x="connsiteX0-41" y="connsiteY0-42"/>
              </a:cxn>
              <a:cxn ang="0">
                <a:pos x="connsiteX1-43" y="connsiteY1-44"/>
              </a:cxn>
              <a:cxn ang="0">
                <a:pos x="connsiteX2-45" y="connsiteY2-46"/>
              </a:cxn>
              <a:cxn ang="0">
                <a:pos x="connsiteX3-47" y="connsiteY3-48"/>
              </a:cxn>
              <a:cxn ang="0">
                <a:pos x="connsiteX4-49" y="connsiteY4-50"/>
              </a:cxn>
            </a:cxnLst>
            <a:rect l="l" t="t" r="r" b="b"/>
            <a:pathLst>
              <a:path w="2977274" h="1393554">
                <a:moveTo>
                  <a:pt x="2953828" y="0"/>
                </a:moveTo>
                <a:lnTo>
                  <a:pt x="2977274" y="504055"/>
                </a:lnTo>
                <a:lnTo>
                  <a:pt x="11723" y="1393554"/>
                </a:lnTo>
                <a:lnTo>
                  <a:pt x="0" y="491098"/>
                </a:lnTo>
                <a:lnTo>
                  <a:pt x="2953828" y="0"/>
                </a:lnTo>
                <a:close/>
              </a:path>
            </a:pathLst>
          </a:custGeom>
          <a:gradFill flip="none" rotWithShape="1">
            <a:gsLst>
              <a:gs pos="0">
                <a:srgbClr val="FF9300">
                  <a:lumMod val="40000"/>
                  <a:lumOff val="60000"/>
                </a:srgbClr>
              </a:gs>
              <a:gs pos="47000">
                <a:srgbClr val="FF9C19">
                  <a:lumMod val="45000"/>
                  <a:lumOff val="55000"/>
                </a:srgbClr>
              </a:gs>
              <a:gs pos="100000">
                <a:srgbClr val="FFA52D">
                  <a:lumMod val="50000"/>
                  <a:lumOff val="50000"/>
                </a:srgb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4" name="矩形 2"/>
          <p:cNvSpPr/>
          <p:nvPr userDrawn="1"/>
        </p:nvSpPr>
        <p:spPr>
          <a:xfrm>
            <a:off x="-11724" y="4052460"/>
            <a:ext cx="2976687" cy="994636"/>
          </a:xfrm>
          <a:custGeom>
            <a:avLst/>
            <a:gdLst>
              <a:gd name="connsiteX0" fmla="*/ 0 w 2964964"/>
              <a:gd name="connsiteY0" fmla="*/ 0 h 828291"/>
              <a:gd name="connsiteX1" fmla="*/ 2953242 w 2964964"/>
              <a:gd name="connsiteY1" fmla="*/ 138455 h 828291"/>
              <a:gd name="connsiteX2" fmla="*/ 2964964 w 2964964"/>
              <a:gd name="connsiteY2" fmla="*/ 642512 h 828291"/>
              <a:gd name="connsiteX3" fmla="*/ 0 w 2964964"/>
              <a:gd name="connsiteY3" fmla="*/ 828291 h 828291"/>
              <a:gd name="connsiteX4" fmla="*/ 0 w 2964964"/>
              <a:gd name="connsiteY4" fmla="*/ 0 h 828291"/>
              <a:gd name="connsiteX0-1" fmla="*/ 0 w 2964964"/>
              <a:gd name="connsiteY0-2" fmla="*/ 13945 h 689836"/>
              <a:gd name="connsiteX1-3" fmla="*/ 2953242 w 2964964"/>
              <a:gd name="connsiteY1-4" fmla="*/ 0 h 689836"/>
              <a:gd name="connsiteX2-5" fmla="*/ 2964964 w 2964964"/>
              <a:gd name="connsiteY2-6" fmla="*/ 504057 h 689836"/>
              <a:gd name="connsiteX3-7" fmla="*/ 0 w 2964964"/>
              <a:gd name="connsiteY3-8" fmla="*/ 689836 h 689836"/>
              <a:gd name="connsiteX4-9" fmla="*/ 0 w 2964964"/>
              <a:gd name="connsiteY4-10" fmla="*/ 13945 h 689836"/>
              <a:gd name="connsiteX0-11" fmla="*/ 0 w 2964964"/>
              <a:gd name="connsiteY0-12" fmla="*/ 13945 h 853959"/>
              <a:gd name="connsiteX1-13" fmla="*/ 2953242 w 2964964"/>
              <a:gd name="connsiteY1-14" fmla="*/ 0 h 853959"/>
              <a:gd name="connsiteX2-15" fmla="*/ 2964964 w 2964964"/>
              <a:gd name="connsiteY2-16" fmla="*/ 504057 h 853959"/>
              <a:gd name="connsiteX3-17" fmla="*/ 0 w 2964964"/>
              <a:gd name="connsiteY3-18" fmla="*/ 853959 h 853959"/>
              <a:gd name="connsiteX4-19" fmla="*/ 0 w 2964964"/>
              <a:gd name="connsiteY4-20" fmla="*/ 13945 h 853959"/>
              <a:gd name="connsiteX0-21" fmla="*/ 0 w 2964964"/>
              <a:gd name="connsiteY0-22" fmla="*/ 154622 h 853959"/>
              <a:gd name="connsiteX1-23" fmla="*/ 2953242 w 2964964"/>
              <a:gd name="connsiteY1-24" fmla="*/ 0 h 853959"/>
              <a:gd name="connsiteX2-25" fmla="*/ 2964964 w 2964964"/>
              <a:gd name="connsiteY2-26" fmla="*/ 504057 h 853959"/>
              <a:gd name="connsiteX3-27" fmla="*/ 0 w 2964964"/>
              <a:gd name="connsiteY3-28" fmla="*/ 853959 h 853959"/>
              <a:gd name="connsiteX4-29" fmla="*/ 0 w 2964964"/>
              <a:gd name="connsiteY4-30" fmla="*/ 154622 h 853959"/>
              <a:gd name="connsiteX0-31" fmla="*/ 11723 w 2976687"/>
              <a:gd name="connsiteY0-32" fmla="*/ 154622 h 994636"/>
              <a:gd name="connsiteX1-33" fmla="*/ 2964965 w 2976687"/>
              <a:gd name="connsiteY1-34" fmla="*/ 0 h 994636"/>
              <a:gd name="connsiteX2-35" fmla="*/ 2976687 w 2976687"/>
              <a:gd name="connsiteY2-36" fmla="*/ 504057 h 994636"/>
              <a:gd name="connsiteX3-37" fmla="*/ 0 w 2976687"/>
              <a:gd name="connsiteY3-38" fmla="*/ 994636 h 994636"/>
              <a:gd name="connsiteX4-39" fmla="*/ 11723 w 2976687"/>
              <a:gd name="connsiteY4-40" fmla="*/ 154622 h 994636"/>
              <a:gd name="connsiteX0-41" fmla="*/ 11723 w 2976687"/>
              <a:gd name="connsiteY0-42" fmla="*/ 224960 h 994636"/>
              <a:gd name="connsiteX1-43" fmla="*/ 2964965 w 2976687"/>
              <a:gd name="connsiteY1-44" fmla="*/ 0 h 994636"/>
              <a:gd name="connsiteX2-45" fmla="*/ 2976687 w 2976687"/>
              <a:gd name="connsiteY2-46" fmla="*/ 504057 h 994636"/>
              <a:gd name="connsiteX3-47" fmla="*/ 0 w 2976687"/>
              <a:gd name="connsiteY3-48" fmla="*/ 994636 h 994636"/>
              <a:gd name="connsiteX4-49" fmla="*/ 11723 w 2976687"/>
              <a:gd name="connsiteY4-50" fmla="*/ 224960 h 994636"/>
            </a:gdLst>
            <a:ahLst/>
            <a:cxnLst>
              <a:cxn ang="0">
                <a:pos x="connsiteX0-41" y="connsiteY0-42"/>
              </a:cxn>
              <a:cxn ang="0">
                <a:pos x="connsiteX1-43" y="connsiteY1-44"/>
              </a:cxn>
              <a:cxn ang="0">
                <a:pos x="connsiteX2-45" y="connsiteY2-46"/>
              </a:cxn>
              <a:cxn ang="0">
                <a:pos x="connsiteX3-47" y="connsiteY3-48"/>
              </a:cxn>
              <a:cxn ang="0">
                <a:pos x="connsiteX4-49" y="connsiteY4-50"/>
              </a:cxn>
            </a:cxnLst>
            <a:rect l="l" t="t" r="r" b="b"/>
            <a:pathLst>
              <a:path w="2976687" h="994636">
                <a:moveTo>
                  <a:pt x="11723" y="224960"/>
                </a:moveTo>
                <a:lnTo>
                  <a:pt x="2964965" y="0"/>
                </a:lnTo>
                <a:lnTo>
                  <a:pt x="2976687" y="504057"/>
                </a:lnTo>
                <a:lnTo>
                  <a:pt x="0" y="994636"/>
                </a:lnTo>
                <a:lnTo>
                  <a:pt x="11723" y="224960"/>
                </a:lnTo>
                <a:close/>
              </a:path>
            </a:pathLst>
          </a:custGeom>
          <a:gradFill flip="none" rotWithShape="1">
            <a:gsLst>
              <a:gs pos="0">
                <a:srgbClr val="FF9300"/>
              </a:gs>
              <a:gs pos="47000">
                <a:srgbClr val="FF9C19"/>
              </a:gs>
              <a:gs pos="100000">
                <a:srgbClr val="FFA52D"/>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5" name="TextBox 10"/>
          <p:cNvSpPr txBox="1"/>
          <p:nvPr userDrawn="1"/>
        </p:nvSpPr>
        <p:spPr>
          <a:xfrm>
            <a:off x="5667375" y="1844675"/>
            <a:ext cx="4776470" cy="804545"/>
          </a:xfrm>
          <a:prstGeom prst="rect">
            <a:avLst/>
          </a:prstGeom>
          <a:noFill/>
        </p:spPr>
        <p:txBody>
          <a:bodyPr wrap="square" rtlCol="0">
            <a:spAutoFit/>
          </a:bodyPr>
          <a:lstStyle/>
          <a:p>
            <a:pPr marL="0" marR="0" lvl="0" indent="0" algn="ctr" defTabSz="914400" eaLnBrk="1" latinLnBrk="0" hangingPunct="1">
              <a:lnSpc>
                <a:spcPct val="13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686868"/>
                </a:solidFill>
                <a:effectLst/>
                <a:uLnTx/>
                <a:uFillTx/>
                <a:latin typeface="微软雅黑" panose="020B0503020204020204" pitchFamily="34" charset="-122"/>
                <a:ea typeface="微软雅黑" panose="020B0503020204020204" pitchFamily="34" charset="-122"/>
              </a:rPr>
              <a:t>不安全行为产生的原因</a:t>
            </a:r>
            <a:endParaRPr kumimoji="0" lang="zh-CN" altLang="en-US" sz="3600" b="1" i="0" u="none" strike="noStrike" kern="0" cap="none" spc="0" normalizeH="0" baseline="0" noProof="0" dirty="0" smtClean="0">
              <a:ln>
                <a:noFill/>
              </a:ln>
              <a:solidFill>
                <a:srgbClr val="686868"/>
              </a:solidFill>
              <a:effectLst/>
              <a:uLnTx/>
              <a:uFillTx/>
              <a:latin typeface="微软雅黑" panose="020B0503020204020204" pitchFamily="34" charset="-122"/>
              <a:ea typeface="微软雅黑" panose="020B0503020204020204" pitchFamily="34" charset="-122"/>
            </a:endParaRPr>
          </a:p>
        </p:txBody>
      </p:sp>
      <p:sp>
        <p:nvSpPr>
          <p:cNvPr id="16" name="TextBox 11"/>
          <p:cNvSpPr txBox="1"/>
          <p:nvPr userDrawn="1"/>
        </p:nvSpPr>
        <p:spPr>
          <a:xfrm>
            <a:off x="5523230" y="2924810"/>
            <a:ext cx="4066540" cy="804545"/>
          </a:xfrm>
          <a:prstGeom prst="rect">
            <a:avLst/>
          </a:prstGeom>
          <a:noFill/>
        </p:spPr>
        <p:txBody>
          <a:bodyPr wrap="square" rtlCol="0">
            <a:spAutoFit/>
          </a:bodyPr>
          <a:lstStyle/>
          <a:p>
            <a:pPr marL="0" marR="0" lvl="0" indent="0" algn="ctr" defTabSz="914400" eaLnBrk="1" latinLnBrk="0" hangingPunct="1">
              <a:lnSpc>
                <a:spcPct val="130000"/>
              </a:lnSpc>
              <a:spcBef>
                <a:spcPts val="0"/>
              </a:spcBef>
              <a:spcAft>
                <a:spcPts val="0"/>
              </a:spcAft>
              <a:buClrTx/>
              <a:buSzTx/>
              <a:buFontTx/>
              <a:buNone/>
              <a:defRPr/>
            </a:pPr>
            <a:r>
              <a:rPr lang="zh-CN" altLang="en-US" sz="3600" b="1" kern="0" noProof="0" dirty="0" smtClean="0">
                <a:ln>
                  <a:noFill/>
                </a:ln>
                <a:solidFill>
                  <a:srgbClr val="686868"/>
                </a:solidFill>
                <a:uLnTx/>
                <a:uFillTx/>
                <a:latin typeface="微软雅黑" panose="020B0503020204020204" pitchFamily="34" charset="-122"/>
                <a:ea typeface="微软雅黑" panose="020B0503020204020204" pitchFamily="34" charset="-122"/>
                <a:sym typeface="+mn-ea"/>
              </a:rPr>
              <a:t>不安全</a:t>
            </a:r>
            <a:r>
              <a:rPr kumimoji="0" lang="zh-CN" altLang="en-US" sz="3600" b="1" i="0" u="none" strike="noStrike" kern="0" cap="none" spc="0" normalizeH="0" baseline="0" noProof="0" dirty="0" smtClean="0">
                <a:ln>
                  <a:noFill/>
                </a:ln>
                <a:solidFill>
                  <a:srgbClr val="686868"/>
                </a:solidFill>
                <a:effectLst/>
                <a:uLnTx/>
                <a:uFillTx/>
                <a:latin typeface="微软雅黑" panose="020B0503020204020204" pitchFamily="34" charset="-122"/>
                <a:ea typeface="微软雅黑" panose="020B0503020204020204" pitchFamily="34" charset="-122"/>
              </a:rPr>
              <a:t>行为的特点</a:t>
            </a:r>
            <a:endParaRPr kumimoji="0" lang="zh-CN" altLang="en-US" sz="3600" b="1" i="0" u="none" strike="noStrike" kern="0" cap="none" spc="0" normalizeH="0" baseline="0" noProof="0" dirty="0" smtClean="0">
              <a:ln>
                <a:noFill/>
              </a:ln>
              <a:solidFill>
                <a:srgbClr val="686868"/>
              </a:solidFill>
              <a:effectLst/>
              <a:uLnTx/>
              <a:uFillTx/>
              <a:latin typeface="微软雅黑" panose="020B0503020204020204" pitchFamily="34" charset="-122"/>
              <a:ea typeface="微软雅黑" panose="020B0503020204020204" pitchFamily="34" charset="-122"/>
            </a:endParaRPr>
          </a:p>
        </p:txBody>
      </p:sp>
      <p:sp>
        <p:nvSpPr>
          <p:cNvPr id="17" name="TextBox 12"/>
          <p:cNvSpPr txBox="1"/>
          <p:nvPr userDrawn="1"/>
        </p:nvSpPr>
        <p:spPr>
          <a:xfrm>
            <a:off x="5379085" y="3933190"/>
            <a:ext cx="5762625" cy="804545"/>
          </a:xfrm>
          <a:prstGeom prst="rect">
            <a:avLst/>
          </a:prstGeom>
          <a:noFill/>
        </p:spPr>
        <p:txBody>
          <a:bodyPr wrap="square" rtlCol="0">
            <a:spAutoFit/>
          </a:bodyPr>
          <a:lstStyle/>
          <a:p>
            <a:pPr marL="0" marR="0" lvl="0" indent="0" algn="ctr" defTabSz="914400" eaLnBrk="1" latinLnBrk="0" hangingPunct="1">
              <a:lnSpc>
                <a:spcPct val="13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686868"/>
                </a:solidFill>
                <a:effectLst/>
                <a:uLnTx/>
                <a:uFillTx/>
                <a:latin typeface="微软雅黑" panose="020B0503020204020204" pitchFamily="34" charset="-122"/>
                <a:ea typeface="微软雅黑" panose="020B0503020204020204" pitchFamily="34" charset="-122"/>
              </a:rPr>
              <a:t>安全行为习惯养成的方法</a:t>
            </a:r>
            <a:endParaRPr kumimoji="0" lang="zh-CN" altLang="en-US" sz="3600" b="1" i="0" u="none" strike="noStrike" kern="0" cap="none" spc="0" normalizeH="0" baseline="0" noProof="0" dirty="0" smtClean="0">
              <a:ln>
                <a:noFill/>
              </a:ln>
              <a:solidFill>
                <a:srgbClr val="686868"/>
              </a:solidFill>
              <a:effectLst/>
              <a:uLnTx/>
              <a:uFillTx/>
              <a:latin typeface="微软雅黑" panose="020B0503020204020204" pitchFamily="34" charset="-122"/>
              <a:ea typeface="微软雅黑" panose="020B0503020204020204" pitchFamily="34" charset="-122"/>
            </a:endParaRPr>
          </a:p>
        </p:txBody>
      </p:sp>
      <p:sp>
        <p:nvSpPr>
          <p:cNvPr id="18" name="五边形 17"/>
          <p:cNvSpPr/>
          <p:nvPr userDrawn="1"/>
        </p:nvSpPr>
        <p:spPr>
          <a:xfrm>
            <a:off x="2964964" y="2036236"/>
            <a:ext cx="2543140" cy="504056"/>
          </a:xfrm>
          <a:prstGeom prst="homePlate">
            <a:avLst/>
          </a:prstGeom>
          <a:gradFill flip="none" rotWithShape="1">
            <a:gsLst>
              <a:gs pos="0">
                <a:srgbClr val="FF9300"/>
              </a:gs>
              <a:gs pos="20000">
                <a:srgbClr val="FF9C19"/>
              </a:gs>
              <a:gs pos="100000">
                <a:srgbClr val="FFA52D"/>
              </a:gs>
            </a:gsLst>
            <a:lin ang="0" scaled="1"/>
            <a:tileRect/>
          </a:gra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TextBox 14"/>
          <p:cNvSpPr txBox="1"/>
          <p:nvPr userDrawn="1"/>
        </p:nvSpPr>
        <p:spPr>
          <a:xfrm>
            <a:off x="3131840" y="2039775"/>
            <a:ext cx="1656184" cy="453457"/>
          </a:xfrm>
          <a:prstGeom prst="rect">
            <a:avLst/>
          </a:prstGeom>
          <a:noFill/>
        </p:spPr>
        <p:txBody>
          <a:bodyPr wrap="square" rtlCol="0">
            <a:spAutoFit/>
          </a:bodyPr>
          <a:lstStyle/>
          <a:p>
            <a:pPr marL="0" marR="0" lvl="0" indent="0" algn="ctr" defTabSz="914400" eaLnBrk="1"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第一章</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五边形 19"/>
          <p:cNvSpPr/>
          <p:nvPr userDrawn="1"/>
        </p:nvSpPr>
        <p:spPr>
          <a:xfrm>
            <a:off x="2964964" y="3044348"/>
            <a:ext cx="2543140" cy="504056"/>
          </a:xfrm>
          <a:prstGeom prst="homePlate">
            <a:avLst/>
          </a:prstGeom>
          <a:gradFill flip="none" rotWithShape="1">
            <a:gsLst>
              <a:gs pos="0">
                <a:srgbClr val="FF9300"/>
              </a:gs>
              <a:gs pos="20000">
                <a:srgbClr val="FF9C19"/>
              </a:gs>
              <a:gs pos="100000">
                <a:srgbClr val="FFA52D"/>
              </a:gs>
            </a:gsLst>
            <a:lin ang="0" scaled="1"/>
            <a:tileRect/>
          </a:gra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21" name="TextBox 16"/>
          <p:cNvSpPr txBox="1"/>
          <p:nvPr userDrawn="1"/>
        </p:nvSpPr>
        <p:spPr>
          <a:xfrm>
            <a:off x="3131840" y="3060371"/>
            <a:ext cx="1656184" cy="453457"/>
          </a:xfrm>
          <a:prstGeom prst="rect">
            <a:avLst/>
          </a:prstGeom>
          <a:noFill/>
        </p:spPr>
        <p:txBody>
          <a:bodyPr wrap="square" rtlCol="0">
            <a:spAutoFit/>
          </a:bodyPr>
          <a:lstStyle/>
          <a:p>
            <a:pPr marL="0" marR="0" lvl="0" indent="0" algn="ctr" defTabSz="914400" eaLnBrk="1"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第二章</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五边形 21"/>
          <p:cNvSpPr/>
          <p:nvPr userDrawn="1"/>
        </p:nvSpPr>
        <p:spPr>
          <a:xfrm>
            <a:off x="2964964" y="4052460"/>
            <a:ext cx="2543140" cy="504056"/>
          </a:xfrm>
          <a:prstGeom prst="homePlate">
            <a:avLst/>
          </a:prstGeom>
          <a:gradFill flip="none" rotWithShape="1">
            <a:gsLst>
              <a:gs pos="0">
                <a:srgbClr val="FF9300"/>
              </a:gs>
              <a:gs pos="20000">
                <a:srgbClr val="FF9C19"/>
              </a:gs>
              <a:gs pos="100000">
                <a:srgbClr val="FFA52D"/>
              </a:gs>
            </a:gsLst>
            <a:lin ang="0" scaled="1"/>
            <a:tileRect/>
          </a:gra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23" name="TextBox 18"/>
          <p:cNvSpPr txBox="1"/>
          <p:nvPr userDrawn="1"/>
        </p:nvSpPr>
        <p:spPr>
          <a:xfrm>
            <a:off x="3131840" y="4077759"/>
            <a:ext cx="1656184" cy="453457"/>
          </a:xfrm>
          <a:prstGeom prst="rect">
            <a:avLst/>
          </a:prstGeom>
          <a:noFill/>
        </p:spPr>
        <p:txBody>
          <a:bodyPr wrap="square" rtlCol="0">
            <a:spAutoFit/>
          </a:bodyPr>
          <a:lstStyle/>
          <a:p>
            <a:pPr marL="0" marR="0" lvl="0" indent="0" algn="ctr" defTabSz="914400" eaLnBrk="1"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第三章</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矩形 23"/>
          <p:cNvSpPr/>
          <p:nvPr userDrawn="1"/>
        </p:nvSpPr>
        <p:spPr>
          <a:xfrm rot="5400000">
            <a:off x="-207640" y="3648244"/>
            <a:ext cx="6336000" cy="36000"/>
          </a:xfrm>
          <a:prstGeom prst="rect">
            <a:avLst/>
          </a:prstGeom>
          <a:gradFill>
            <a:gsLst>
              <a:gs pos="49628">
                <a:srgbClr val="FF9504"/>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6" name="五边形 2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25" name="TextBox 15"/>
          <p:cNvSpPr txBox="1"/>
          <p:nvPr userDrawn="1"/>
        </p:nvSpPr>
        <p:spPr>
          <a:xfrm>
            <a:off x="11379831" y="6032823"/>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itchFamily="34" charset="-122"/>
                <a:ea typeface="Arial Unicode MS" pitchFamily="34" charset="-122"/>
                <a:cs typeface="Arial Unicode MS" pitchFamily="34" charset="-122"/>
              </a:rPr>
            </a:fld>
            <a:r>
              <a:rPr lang="zh-CN" altLang="en-US" sz="1600" dirty="0" smtClean="0">
                <a:solidFill>
                  <a:schemeClr val="bg1"/>
                </a:solidFill>
                <a:latin typeface="Arial Unicode MS" pitchFamily="34" charset="-122"/>
                <a:ea typeface="Arial Unicode MS" pitchFamily="34" charset="-122"/>
                <a:cs typeface="Arial Unicode MS" pitchFamily="34" charset="-122"/>
              </a:rPr>
              <a:t> </a:t>
            </a:r>
            <a:endParaRPr lang="zh-CN" altLang="en-US" sz="1600" b="0" dirty="0">
              <a:solidFill>
                <a:schemeClr val="bg1"/>
              </a:solidFill>
              <a:latin typeface="Arial Unicode MS" pitchFamily="34" charset="-122"/>
              <a:ea typeface="Arial Unicode MS" pitchFamily="34" charset="-122"/>
              <a:cs typeface="Arial Unicode MS" pitchFamily="34" charset="-122"/>
            </a:endParaRPr>
          </a:p>
        </p:txBody>
      </p:sp>
      <p:sp>
        <p:nvSpPr>
          <p:cNvPr id="27" name="椭圆 26"/>
          <p:cNvSpPr/>
          <p:nvPr userDrawn="1"/>
        </p:nvSpPr>
        <p:spPr>
          <a:xfrm>
            <a:off x="10124971" y="260078"/>
            <a:ext cx="1760682" cy="1668724"/>
          </a:xfrm>
          <a:prstGeom prst="ellipse">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ltLang="en-US"/>
          </a:p>
        </p:txBody>
      </p:sp>
      <p:sp>
        <p:nvSpPr>
          <p:cNvPr id="28" name="TextBox 15"/>
          <p:cNvSpPr txBox="1"/>
          <p:nvPr userDrawn="1"/>
        </p:nvSpPr>
        <p:spPr>
          <a:xfrm>
            <a:off x="10203631" y="1226210"/>
            <a:ext cx="1512167" cy="338554"/>
          </a:xfrm>
          <a:prstGeom prst="rect">
            <a:avLst/>
          </a:prstGeom>
          <a:noFill/>
        </p:spPr>
        <p:txBody>
          <a:bodyPr wrap="square" rtlCol="0">
            <a:spAutoFit/>
          </a:bodyPr>
          <a:lstStyle/>
          <a:p>
            <a:pPr algn="ctr"/>
            <a:r>
              <a:rPr lang="en-US" altLang="zh-CN" sz="1600" dirty="0" smtClean="0">
                <a:solidFill>
                  <a:schemeClr val="bg1"/>
                </a:solidFill>
                <a:latin typeface="Agency FB" pitchFamily="34" charset="0"/>
                <a:ea typeface="Adobe 宋体 Std L" pitchFamily="18" charset="-122"/>
              </a:rPr>
              <a:t>Contents</a:t>
            </a:r>
            <a:endParaRPr lang="en-US" altLang="zh-CN" sz="1600" dirty="0" smtClean="0">
              <a:solidFill>
                <a:schemeClr val="bg1"/>
              </a:solidFill>
              <a:latin typeface="Agency FB" pitchFamily="34" charset="0"/>
              <a:ea typeface="Adobe 宋体 Std L" pitchFamily="18" charset="-122"/>
            </a:endParaRPr>
          </a:p>
        </p:txBody>
      </p:sp>
      <p:sp>
        <p:nvSpPr>
          <p:cNvPr id="29" name="文本框 8"/>
          <p:cNvSpPr txBox="1"/>
          <p:nvPr userDrawn="1"/>
        </p:nvSpPr>
        <p:spPr>
          <a:xfrm>
            <a:off x="10203631" y="785676"/>
            <a:ext cx="1512167" cy="461665"/>
          </a:xfrm>
          <a:prstGeom prst="rect">
            <a:avLst/>
          </a:prstGeom>
          <a:noFill/>
        </p:spPr>
        <p:txBody>
          <a:bodyPr wrap="square" rtlCol="0">
            <a:spAutoFit/>
          </a:bodyPr>
          <a:lstStyle/>
          <a:p>
            <a:pPr algn="ctr"/>
            <a:r>
              <a:rPr lang="zh-CN" altLang="en-US" sz="2400" b="1" dirty="0" smtClean="0">
                <a:solidFill>
                  <a:schemeClr val="bg1"/>
                </a:solidFill>
                <a:ea typeface="微软雅黑" panose="020B0503020204020204" pitchFamily="34" charset="-122"/>
              </a:rPr>
              <a:t>目录</a:t>
            </a:r>
            <a:endParaRPr lang="zh-CN" altLang="en-US" sz="2400" b="1" dirty="0" smtClean="0">
              <a:solidFill>
                <a:schemeClr val="bg1"/>
              </a:solidFill>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TextBox 4"/>
          <p:cNvSpPr txBox="1"/>
          <p:nvPr userDrawn="1"/>
        </p:nvSpPr>
        <p:spPr>
          <a:xfrm>
            <a:off x="10132672" y="44624"/>
            <a:ext cx="1625543" cy="1177245"/>
          </a:xfrm>
          <a:prstGeom prst="rect">
            <a:avLst/>
          </a:prstGeom>
          <a:noFill/>
        </p:spPr>
        <p:txBody>
          <a:bodyPr wrap="square">
            <a:spAutoFit/>
          </a:bodyPr>
          <a:lstStyle/>
          <a:p>
            <a:pPr algn="l">
              <a:spcBef>
                <a:spcPts val="400"/>
              </a:spcBef>
              <a:spcAft>
                <a:spcPts val="300"/>
              </a:spcAft>
              <a:defRPr/>
            </a:pPr>
            <a:r>
              <a:rPr lang="zh-CN" altLang="en-US" sz="1600" b="0" dirty="0" smtClean="0">
                <a:solidFill>
                  <a:schemeClr val="bg1"/>
                </a:solidFill>
                <a:latin typeface="微软雅黑" panose="020B0503020204020204" pitchFamily="34" charset="-122"/>
                <a:ea typeface="微软雅黑" panose="020B0503020204020204" pitchFamily="34" charset="-122"/>
              </a:rPr>
              <a:t>第二章  </a:t>
            </a:r>
            <a:endParaRPr lang="en-US" altLang="zh-CN" sz="1600" b="0" dirty="0" smtClean="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600" b="0" dirty="0" smtClean="0">
                <a:solidFill>
                  <a:schemeClr val="bg1"/>
                </a:solidFill>
                <a:latin typeface="华康俪金黑W8(P)" pitchFamily="34" charset="-122"/>
                <a:ea typeface="华康俪金黑W8(P)" pitchFamily="34" charset="-122"/>
              </a:rPr>
              <a:t>培训六大要素分析</a:t>
            </a:r>
            <a:endParaRPr lang="en-US" altLang="zh-CN" sz="2600" b="0" dirty="0" smtClean="0">
              <a:solidFill>
                <a:schemeClr val="bg1"/>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TextBox 4"/>
          <p:cNvSpPr txBox="1"/>
          <p:nvPr userDrawn="1"/>
        </p:nvSpPr>
        <p:spPr>
          <a:xfrm>
            <a:off x="10132672" y="44624"/>
            <a:ext cx="1625543" cy="1177245"/>
          </a:xfrm>
          <a:prstGeom prst="rect">
            <a:avLst/>
          </a:prstGeom>
          <a:noFill/>
        </p:spPr>
        <p:txBody>
          <a:bodyPr wrap="square">
            <a:spAutoFit/>
          </a:bodyPr>
          <a:lstStyle/>
          <a:p>
            <a:pPr algn="l">
              <a:spcBef>
                <a:spcPts val="400"/>
              </a:spcBef>
              <a:spcAft>
                <a:spcPts val="300"/>
              </a:spcAft>
              <a:defRPr/>
            </a:pPr>
            <a:r>
              <a:rPr lang="zh-CN" altLang="en-US" sz="1600" b="0" dirty="0" smtClean="0">
                <a:solidFill>
                  <a:schemeClr val="bg1"/>
                </a:solidFill>
                <a:latin typeface="微软雅黑" panose="020B0503020204020204" pitchFamily="34" charset="-122"/>
                <a:ea typeface="微软雅黑" panose="020B0503020204020204" pitchFamily="34" charset="-122"/>
              </a:rPr>
              <a:t>第三章  </a:t>
            </a:r>
            <a:endParaRPr lang="en-US" altLang="zh-CN" sz="1600" b="0" dirty="0" smtClean="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600" b="0" dirty="0" smtClean="0">
                <a:solidFill>
                  <a:schemeClr val="bg1"/>
                </a:solidFill>
                <a:latin typeface="华康俪金黑W8(P)" pitchFamily="34" charset="-122"/>
                <a:ea typeface="华康俪金黑W8(P)" pitchFamily="34" charset="-122"/>
              </a:rPr>
              <a:t>如何建立培训体系</a:t>
            </a:r>
            <a:endParaRPr lang="en-US" altLang="zh-CN" sz="2600" b="0" dirty="0" smtClean="0">
              <a:solidFill>
                <a:schemeClr val="bg1"/>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3050"/>
            <a:ext cx="401317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051"/>
            <a:ext cx="681921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918" y="1435101"/>
            <a:ext cx="401317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0600"/>
            <a:ext cx="731901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775"/>
            <a:ext cx="731901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962" y="5367338"/>
            <a:ext cx="731901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01"/>
            <a:ext cx="10978515"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639"/>
            <a:ext cx="2744629"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639"/>
            <a:ext cx="8030580" cy="5851525"/>
          </a:xfrm>
          <a:prstGeom prst="rect">
            <a:avLst/>
          </a:prstGeo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202"/>
            <a:ext cx="10978515"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6352"/>
            <a:ext cx="2846282" cy="365125"/>
          </a:xfrm>
          <a:prstGeom prst="rect">
            <a:avLst/>
          </a:prstGeom>
        </p:spPr>
        <p:txBody>
          <a:bodyPr/>
          <a:lstStyle>
            <a:lvl1pPr>
              <a:defRPr/>
            </a:lvl1pPr>
          </a:lstStyle>
          <a:p>
            <a:pPr>
              <a:defRPr/>
            </a:pPr>
            <a:fld id="{825791F0-6119-4B8D-9D59-BF82111D2704}" type="datetimeFigureOut">
              <a:rPr lang="zh-CN" altLang="en-US"/>
            </a:fld>
            <a:endParaRPr lang="zh-CN" altLang="en-US"/>
          </a:p>
        </p:txBody>
      </p:sp>
      <p:sp>
        <p:nvSpPr>
          <p:cNvPr id="5" name="页脚占位符 4"/>
          <p:cNvSpPr>
            <a:spLocks noGrp="1"/>
          </p:cNvSpPr>
          <p:nvPr>
            <p:ph type="ftr" sz="quarter" idx="11"/>
          </p:nvPr>
        </p:nvSpPr>
        <p:spPr>
          <a:xfrm>
            <a:off x="4167770" y="6356352"/>
            <a:ext cx="3862811"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42151" y="6356352"/>
            <a:ext cx="2846282" cy="365125"/>
          </a:xfrm>
          <a:prstGeom prst="rect">
            <a:avLst/>
          </a:prstGeom>
        </p:spPr>
        <p:txBody>
          <a:bodyPr/>
          <a:lstStyle>
            <a:lvl1pPr>
              <a:defRPr/>
            </a:lvl1pPr>
          </a:lstStyle>
          <a:p>
            <a:pPr>
              <a:defRPr/>
            </a:pPr>
            <a:fld id="{4C067608-A069-405E-88FD-D3FC7F5C2216}"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userDrawn="1"/>
        </p:nvSpPr>
        <p:spPr>
          <a:xfrm>
            <a:off x="10242579" y="331516"/>
            <a:ext cx="1546368" cy="1525848"/>
          </a:xfrm>
          <a:prstGeom prst="ellipse">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ltLang="en-US"/>
          </a:p>
        </p:txBody>
      </p:sp>
      <p:sp>
        <p:nvSpPr>
          <p:cNvPr id="10" name="TextBox 15"/>
          <p:cNvSpPr txBox="1"/>
          <p:nvPr userDrawn="1"/>
        </p:nvSpPr>
        <p:spPr>
          <a:xfrm>
            <a:off x="10203631" y="1226210"/>
            <a:ext cx="1512167" cy="338554"/>
          </a:xfrm>
          <a:prstGeom prst="rect">
            <a:avLst/>
          </a:prstGeom>
          <a:noFill/>
        </p:spPr>
        <p:txBody>
          <a:bodyPr wrap="square" rtlCol="0">
            <a:spAutoFit/>
          </a:bodyPr>
          <a:lstStyle/>
          <a:p>
            <a:pPr algn="ctr"/>
            <a:r>
              <a:rPr lang="en-US" altLang="zh-CN" sz="1600" dirty="0" smtClean="0">
                <a:solidFill>
                  <a:schemeClr val="bg1"/>
                </a:solidFill>
                <a:latin typeface="Agency FB" pitchFamily="34" charset="0"/>
                <a:ea typeface="Adobe 宋体 Std L" pitchFamily="18" charset="-122"/>
              </a:rPr>
              <a:t>Transition</a:t>
            </a:r>
            <a:endParaRPr lang="en-US" altLang="zh-CN" sz="1600" dirty="0" smtClean="0">
              <a:solidFill>
                <a:schemeClr val="bg1"/>
              </a:solidFill>
              <a:latin typeface="Agency FB" pitchFamily="34" charset="0"/>
              <a:ea typeface="Adobe 宋体 Std L" pitchFamily="18" charset="-122"/>
            </a:endParaRPr>
          </a:p>
        </p:txBody>
      </p:sp>
      <p:sp>
        <p:nvSpPr>
          <p:cNvPr id="11" name="文本框 8"/>
          <p:cNvSpPr txBox="1"/>
          <p:nvPr userDrawn="1"/>
        </p:nvSpPr>
        <p:spPr>
          <a:xfrm>
            <a:off x="10203631" y="785676"/>
            <a:ext cx="1512167" cy="461665"/>
          </a:xfrm>
          <a:prstGeom prst="rect">
            <a:avLst/>
          </a:prstGeom>
          <a:noFill/>
        </p:spPr>
        <p:txBody>
          <a:bodyPr wrap="square" rtlCol="0">
            <a:spAutoFit/>
          </a:bodyPr>
          <a:lstStyle/>
          <a:p>
            <a:pPr algn="ctr"/>
            <a:r>
              <a:rPr lang="zh-CN" altLang="en-US" sz="2400" b="1" dirty="0" smtClean="0">
                <a:solidFill>
                  <a:schemeClr val="bg1"/>
                </a:solidFill>
                <a:ea typeface="微软雅黑" panose="020B0503020204020204" pitchFamily="34" charset="-122"/>
              </a:rPr>
              <a:t>过渡</a:t>
            </a:r>
            <a:endParaRPr lang="zh-CN" altLang="en-US" sz="2400" b="1" dirty="0" smtClean="0">
              <a:solidFill>
                <a:schemeClr val="bg1"/>
              </a:solidFill>
              <a:ea typeface="微软雅黑" panose="020B0503020204020204" pitchFamily="34" charset="-122"/>
            </a:endParaRPr>
          </a:p>
        </p:txBody>
      </p:sp>
      <p:sp>
        <p:nvSpPr>
          <p:cNvPr id="12" name="五边形 11"/>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3" name="TextBox 15"/>
          <p:cNvSpPr txBox="1"/>
          <p:nvPr userDrawn="1"/>
        </p:nvSpPr>
        <p:spPr>
          <a:xfrm>
            <a:off x="11379831" y="6032823"/>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itchFamily="34" charset="-122"/>
                <a:ea typeface="Arial Unicode MS" pitchFamily="34" charset="-122"/>
                <a:cs typeface="Arial Unicode MS" pitchFamily="34" charset="-122"/>
              </a:rPr>
            </a:fld>
            <a:r>
              <a:rPr lang="zh-CN" altLang="en-US" sz="1600" dirty="0" smtClean="0">
                <a:solidFill>
                  <a:schemeClr val="bg1"/>
                </a:solidFill>
                <a:latin typeface="Arial Unicode MS" pitchFamily="34" charset="-122"/>
                <a:ea typeface="Arial Unicode MS" pitchFamily="34" charset="-122"/>
                <a:cs typeface="Arial Unicode MS" pitchFamily="34" charset="-122"/>
              </a:rPr>
              <a:t> </a:t>
            </a:r>
            <a:endParaRPr lang="zh-CN" altLang="en-US" sz="1600" b="0" dirty="0">
              <a:solidFill>
                <a:schemeClr val="bg1"/>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最后空白">
    <p:spTree>
      <p:nvGrpSpPr>
        <p:cNvPr id="1" name=""/>
        <p:cNvGrpSpPr/>
        <p:nvPr/>
      </p:nvGrpSpPr>
      <p:grpSpPr>
        <a:xfrm>
          <a:off x="0" y="0"/>
          <a:ext cx="0" cy="0"/>
          <a:chOff x="0" y="0"/>
          <a:chExt cx="0" cy="0"/>
        </a:xfrm>
      </p:grpSpPr>
      <p:sp>
        <p:nvSpPr>
          <p:cNvPr id="2" name="矩形 1"/>
          <p:cNvSpPr/>
          <p:nvPr userDrawn="1"/>
        </p:nvSpPr>
        <p:spPr>
          <a:xfrm>
            <a:off x="0"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1800"/>
          </a:p>
        </p:txBody>
      </p:sp>
    </p:spTree>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918" y="1600201"/>
            <a:ext cx="10978515"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a:xfrm>
            <a:off x="609917" y="6245225"/>
            <a:ext cx="2846282" cy="476250"/>
          </a:xfrm>
          <a:prstGeom prst="rect">
            <a:avLst/>
          </a:prstGeom>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4167770" y="6245225"/>
            <a:ext cx="3862811" cy="476250"/>
          </a:xfrm>
          <a:prstGeom prst="rect">
            <a:avLst/>
          </a:prstGeo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9112761" y="6356351"/>
            <a:ext cx="2846282" cy="365125"/>
          </a:xfrm>
          <a:prstGeom prst="rect">
            <a:avLst/>
          </a:prstGeom>
        </p:spPr>
        <p:txBody>
          <a:bodyPr/>
          <a:lstStyle>
            <a:lvl1pPr>
              <a:defRPr/>
            </a:lvl1pPr>
          </a:lstStyle>
          <a:p>
            <a:pPr>
              <a:defRPr/>
            </a:pPr>
            <a:fld id="{7E78240E-1E97-42B2-A7A3-BDDE8EDB26C4}" type="slidenum">
              <a:rPr lang="en-US" altLang="zh-CN"/>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02784" y="476250"/>
            <a:ext cx="10363200" cy="1143000"/>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1102784" y="1916114"/>
            <a:ext cx="5080000" cy="4941887"/>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385984" y="1916114"/>
            <a:ext cx="5080000" cy="4941887"/>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a:xfrm>
            <a:off x="623888" y="6400800"/>
            <a:ext cx="2641600" cy="457200"/>
          </a:xfrm>
          <a:prstGeom prst="rect">
            <a:avLst/>
          </a:prstGeom>
        </p:spPr>
        <p:txBody>
          <a:bodyPr/>
          <a:lstStyle>
            <a:lvl1pPr eaLnBrk="0" hangingPunct="0">
              <a:buFontTx/>
              <a:buNone/>
              <a:defRPr>
                <a:latin typeface="Arial" panose="020B0604020202020204" pitchFamily="34" charset="0"/>
              </a:defRPr>
            </a:lvl1pPr>
          </a:lstStyle>
          <a:p>
            <a:pPr>
              <a:defRPr/>
            </a:pPr>
            <a:endParaRPr lang="en-US" altLang="zh-CN"/>
          </a:p>
        </p:txBody>
      </p:sp>
      <p:sp>
        <p:nvSpPr>
          <p:cNvPr id="6" name="页脚占位符 5"/>
          <p:cNvSpPr>
            <a:spLocks noGrp="1"/>
          </p:cNvSpPr>
          <p:nvPr>
            <p:ph type="ftr" sz="quarter" idx="11"/>
          </p:nvPr>
        </p:nvSpPr>
        <p:spPr>
          <a:xfrm>
            <a:off x="4464050" y="6092825"/>
            <a:ext cx="3962400" cy="457200"/>
          </a:xfrm>
          <a:prstGeom prst="rect">
            <a:avLst/>
          </a:prstGeom>
        </p:spPr>
        <p:txBody>
          <a:bodyPr/>
          <a:lstStyle>
            <a:lvl1pPr eaLnBrk="0" hangingPunct="0">
              <a:buFontTx/>
              <a:buNone/>
              <a:defRPr>
                <a:latin typeface="Arial" panose="020B0604020202020204" pitchFamily="34" charset="0"/>
              </a:defRPr>
            </a:lvl1pPr>
          </a:lstStyle>
          <a:p>
            <a:pPr>
              <a:defRPr/>
            </a:pPr>
            <a:endParaRPr lang="en-US" altLang="zh-CN"/>
          </a:p>
        </p:txBody>
      </p:sp>
      <p:sp>
        <p:nvSpPr>
          <p:cNvPr id="7" name="灯片编号占位符 6"/>
          <p:cNvSpPr>
            <a:spLocks noGrp="1"/>
          </p:cNvSpPr>
          <p:nvPr>
            <p:ph type="sldNum" sz="quarter" idx="12"/>
          </p:nvPr>
        </p:nvSpPr>
        <p:spPr>
          <a:xfrm>
            <a:off x="9042400" y="6248400"/>
            <a:ext cx="2540000" cy="457200"/>
          </a:xfrm>
          <a:prstGeom prst="rect">
            <a:avLst/>
          </a:prstGeom>
        </p:spPr>
        <p:txBody>
          <a:bodyPr/>
          <a:lstStyle>
            <a:lvl1pPr eaLnBrk="0" hangingPunct="0">
              <a:buFontTx/>
              <a:buNone/>
              <a:defRPr>
                <a:latin typeface="Arial" panose="020B0604020202020204" pitchFamily="34" charset="0"/>
              </a:defRPr>
            </a:lvl1pPr>
          </a:lstStyle>
          <a:p>
            <a:pPr>
              <a:defRPr/>
            </a:pPr>
            <a:fld id="{F8ED9779-05B8-4316-8A27-EE600C2A7E82}" type="slidenum">
              <a:rPr lang="en-US" altLang="zh-CN"/>
            </a:fld>
            <a:endParaRPr lang="en-US" altLang="zh-CN"/>
          </a:p>
        </p:txBody>
      </p:sp>
    </p:spTree>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784" y="804067"/>
            <a:ext cx="5405081"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2795" y="1800369"/>
            <a:ext cx="3579288"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713" y="2662659"/>
            <a:ext cx="5287151"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852" y="6349833"/>
            <a:ext cx="2701406"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8144" y="6349833"/>
            <a:ext cx="3962063"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5085" y="6349833"/>
            <a:ext cx="2701406"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713" y="3950373"/>
            <a:ext cx="5287151"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347223" y="188595"/>
            <a:ext cx="1238260" cy="625475"/>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363"/>
            <a:ext cx="9148763"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794" y="3602038"/>
            <a:ext cx="914876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4" y="1709738"/>
            <a:ext cx="10521077"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284" y="4589463"/>
            <a:ext cx="10521077"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8" y="1600200"/>
            <a:ext cx="53794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960" y="1600200"/>
            <a:ext cx="53794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25"/>
            <a:ext cx="10521077"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225" y="1681163"/>
            <a:ext cx="516047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225" y="2505075"/>
            <a:ext cx="5160473"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5415" y="1681163"/>
            <a:ext cx="51858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5415" y="2505075"/>
            <a:ext cx="51858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5" y="457200"/>
            <a:ext cx="3934285"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888" y="987425"/>
            <a:ext cx="6175415"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225" y="2057400"/>
            <a:ext cx="393428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5" y="457200"/>
            <a:ext cx="3934285"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888" y="987425"/>
            <a:ext cx="6175415"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40225" y="2057400"/>
            <a:ext cx="393428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638"/>
            <a:ext cx="274462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638"/>
            <a:ext cx="807477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tags" Target="../tags/tag2.xml"/><Relationship Id="rId13" Type="http://schemas.openxmlformats.org/officeDocument/2006/relationships/image" Target="../media/image7.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4" Type="http://schemas.openxmlformats.org/officeDocument/2006/relationships/theme" Target="../theme/theme2.xml"/><Relationship Id="rId23" Type="http://schemas.openxmlformats.org/officeDocument/2006/relationships/slideLayout" Target="../slideLayouts/slideLayout35.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4" Type="http://schemas.openxmlformats.org/officeDocument/2006/relationships/theme" Target="../theme/theme3.xml"/><Relationship Id="rId13" Type="http://schemas.openxmlformats.org/officeDocument/2006/relationships/image" Target="../media/image11.jpeg"/><Relationship Id="rId12" Type="http://schemas.openxmlformats.org/officeDocument/2006/relationships/image" Target="../media/image10.png"/><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872728"/>
            <a:ext cx="12198350" cy="144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788618" y="872728"/>
            <a:ext cx="612000" cy="144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4"/>
          <p:cNvSpPr>
            <a:spLocks noChangeAspect="1"/>
          </p:cNvSpPr>
          <p:nvPr userDrawn="1"/>
        </p:nvSpPr>
        <p:spPr bwMode="auto">
          <a:xfrm>
            <a:off x="813034" y="116632"/>
            <a:ext cx="563168" cy="72000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27" y="connsiteY0-28"/>
              </a:cxn>
              <a:cxn ang="0">
                <a:pos x="connsiteX1-29" y="connsiteY1-30"/>
              </a:cxn>
              <a:cxn ang="0">
                <a:pos x="connsiteX2-31" y="connsiteY2-32"/>
              </a:cxn>
              <a:cxn ang="0">
                <a:pos x="connsiteX3-33" y="connsiteY3-34"/>
              </a:cxn>
              <a:cxn ang="0">
                <a:pos x="connsiteX4-35" y="connsiteY4-36"/>
              </a:cxn>
              <a:cxn ang="0">
                <a:pos x="connsiteX5-37" y="connsiteY5-38"/>
              </a:cxn>
              <a:cxn ang="0">
                <a:pos x="connsiteX6-39" y="connsiteY6-40"/>
              </a:cxn>
              <a:cxn ang="0">
                <a:pos x="connsiteX7-41" y="connsiteY7-42"/>
              </a:cxn>
              <a:cxn ang="0">
                <a:pos x="connsiteX8-43" y="connsiteY8-44"/>
              </a:cxn>
              <a:cxn ang="0">
                <a:pos x="connsiteX9-45" y="connsiteY9-46"/>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93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9" name="矩形 18"/>
          <p:cNvSpPr/>
          <p:nvPr userDrawn="1"/>
        </p:nvSpPr>
        <p:spPr>
          <a:xfrm>
            <a:off x="698575" y="207610"/>
            <a:ext cx="792087" cy="369332"/>
          </a:xfrm>
          <a:prstGeom prst="rect">
            <a:avLst/>
          </a:prstGeom>
        </p:spPr>
        <p:txBody>
          <a:bodyPr/>
          <a:lstStyle/>
          <a:p>
            <a:pPr algn="ctr">
              <a:defRPr/>
            </a:pPr>
            <a:r>
              <a:rPr lang="zh-CN" altLang="en-US" sz="1800" dirty="0" smtClean="0">
                <a:solidFill>
                  <a:schemeClr val="tx1">
                    <a:lumMod val="75000"/>
                    <a:lumOff val="25000"/>
                  </a:schemeClr>
                </a:solidFill>
                <a:latin typeface="Arial Unicode MS" pitchFamily="34" charset="-122"/>
                <a:ea typeface="Arial Unicode MS" pitchFamily="34" charset="-122"/>
                <a:cs typeface="Arial Unicode MS" pitchFamily="34" charset="-122"/>
              </a:rPr>
              <a:t> </a:t>
            </a:r>
            <a:fld id="{2EEF1883-7A0E-4F66-9932-E581691AD397}" type="slidenum">
              <a:rPr lang="zh-CN" altLang="en-US" sz="1800" dirty="0" smtClean="0">
                <a:solidFill>
                  <a:schemeClr val="bg1"/>
                </a:solidFill>
                <a:latin typeface="Arial Unicode MS" pitchFamily="34" charset="-122"/>
                <a:ea typeface="Arial Unicode MS" pitchFamily="34" charset="-122"/>
                <a:cs typeface="Arial Unicode MS" pitchFamily="34" charset="-122"/>
              </a:rPr>
            </a:fld>
            <a:r>
              <a:rPr lang="zh-CN" altLang="en-US" sz="1800" dirty="0">
                <a:solidFill>
                  <a:schemeClr val="tx1">
                    <a:lumMod val="75000"/>
                    <a:lumOff val="25000"/>
                  </a:schemeClr>
                </a:solidFill>
                <a:latin typeface="Arial Unicode MS" pitchFamily="34" charset="-122"/>
                <a:ea typeface="Arial Unicode MS" pitchFamily="34" charset="-122"/>
                <a:cs typeface="Arial Unicode MS" pitchFamily="34" charset="-122"/>
              </a:rPr>
              <a:t>  </a:t>
            </a:r>
            <a:endParaRPr lang="zh-CN" altLang="en-US" sz="1800"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6370"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弦形 6"/>
          <p:cNvSpPr/>
          <p:nvPr userDrawn="1"/>
        </p:nvSpPr>
        <p:spPr>
          <a:xfrm rot="6746465">
            <a:off x="5737587" y="6451264"/>
            <a:ext cx="720000" cy="720000"/>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8" name="直接连接符 7"/>
          <p:cNvCxnSpPr/>
          <p:nvPr userDrawn="1"/>
        </p:nvCxnSpPr>
        <p:spPr>
          <a:xfrm>
            <a:off x="6557575"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0"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10" name="TextBox 15"/>
          <p:cNvSpPr txBox="1"/>
          <p:nvPr userDrawn="1"/>
        </p:nvSpPr>
        <p:spPr>
          <a:xfrm>
            <a:off x="5695891" y="6488668"/>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itchFamily="34" charset="-122"/>
                <a:ea typeface="Arial Unicode MS" pitchFamily="34" charset="-122"/>
                <a:cs typeface="Arial Unicode MS" pitchFamily="34" charset="-122"/>
              </a:rPr>
            </a:fld>
            <a:r>
              <a:rPr lang="zh-CN" altLang="en-US" sz="1800" dirty="0" smtClean="0">
                <a:solidFill>
                  <a:schemeClr val="bg1"/>
                </a:solidFill>
                <a:latin typeface="Arial Unicode MS" pitchFamily="34" charset="-122"/>
                <a:ea typeface="Arial Unicode MS" pitchFamily="34" charset="-122"/>
                <a:cs typeface="Arial Unicode MS" pitchFamily="34" charset="-122"/>
              </a:rPr>
              <a:t> </a:t>
            </a:r>
            <a:endParaRPr lang="zh-CN" altLang="en-US" sz="1800" b="0" dirty="0">
              <a:solidFill>
                <a:schemeClr val="bg1"/>
              </a:solidFill>
              <a:latin typeface="Arial Unicode MS" pitchFamily="34" charset="-122"/>
              <a:ea typeface="Arial Unicode MS" pitchFamily="34" charset="-122"/>
              <a:cs typeface="Arial Unicode MS" pitchFamily="34" charset="-122"/>
            </a:endParaRPr>
          </a:p>
        </p:txBody>
      </p:sp>
      <p:cxnSp>
        <p:nvCxnSpPr>
          <p:cNvPr id="11" name="直接连接符 10"/>
          <p:cNvCxnSpPr/>
          <p:nvPr userDrawn="1"/>
        </p:nvCxnSpPr>
        <p:spPr>
          <a:xfrm>
            <a:off x="-813" y="332656"/>
            <a:ext cx="12196800" cy="0"/>
          </a:xfrm>
          <a:prstGeom prst="line">
            <a:avLst/>
          </a:prstGeom>
          <a:ln w="152400">
            <a:solidFill>
              <a:srgbClr val="C8C8C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rot="16200000">
            <a:off x="10190497" y="-101618"/>
            <a:ext cx="1463041" cy="1666276"/>
            <a:chOff x="4497301" y="2996952"/>
            <a:chExt cx="2260994" cy="1512168"/>
          </a:xfrm>
          <a:solidFill>
            <a:srgbClr val="3B79CE"/>
          </a:solidFill>
        </p:grpSpPr>
        <p:sp>
          <p:nvSpPr>
            <p:cNvPr id="13" name="燕尾形 12"/>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五边形 14"/>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弧形 15"/>
          <p:cNvSpPr/>
          <p:nvPr userDrawn="1"/>
        </p:nvSpPr>
        <p:spPr>
          <a:xfrm>
            <a:off x="5629535" y="6343232"/>
            <a:ext cx="936104" cy="936104"/>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918" y="274638"/>
            <a:ext cx="10978515" cy="1143000"/>
          </a:xfrm>
          <a:prstGeom prst="rect">
            <a:avLst/>
          </a:prstGeom>
          <a:noFill/>
          <a:ln w="9525">
            <a:noFill/>
            <a:miter/>
          </a:ln>
        </p:spPr>
        <p:txBody>
          <a:bodyPr anchor="ctr"/>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609918" y="1600200"/>
            <a:ext cx="10978515" cy="4525963"/>
          </a:xfrm>
          <a:prstGeom prst="rect">
            <a:avLst/>
          </a:prstGeom>
          <a:noFill/>
          <a:ln w="9525">
            <a:noFill/>
            <a:miter/>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918" y="6245225"/>
            <a:ext cx="2846282" cy="476250"/>
          </a:xfrm>
          <a:prstGeom prst="rect">
            <a:avLst/>
          </a:prstGeom>
          <a:noFill/>
          <a:ln w="9525">
            <a:noFill/>
            <a:miter/>
          </a:ln>
        </p:spPr>
        <p:txBody>
          <a:bodyPr/>
          <a:lstStyle>
            <a:lvl1pPr>
              <a:defRPr sz="1400"/>
            </a:lvl1pPr>
          </a:lstStyle>
          <a:p>
            <a:pPr lvl="0"/>
            <a:endParaRPr lang="zh-CN" altLang="en-US" dirty="0"/>
          </a:p>
        </p:txBody>
      </p:sp>
      <p:sp>
        <p:nvSpPr>
          <p:cNvPr id="1029" name="页脚占位符 1028"/>
          <p:cNvSpPr>
            <a:spLocks noGrp="1"/>
          </p:cNvSpPr>
          <p:nvPr>
            <p:ph type="ftr" sz="quarter" idx="3"/>
          </p:nvPr>
        </p:nvSpPr>
        <p:spPr>
          <a:xfrm>
            <a:off x="4167770" y="6245225"/>
            <a:ext cx="3862811" cy="476250"/>
          </a:xfrm>
          <a:prstGeom prst="rect">
            <a:avLst/>
          </a:prstGeom>
          <a:noFill/>
          <a:ln w="9525">
            <a:noFill/>
            <a:miter/>
          </a:ln>
        </p:spPr>
        <p:txBody>
          <a:bodyPr/>
          <a:lstStyle>
            <a:lvl1pPr algn="ctr">
              <a:defRPr sz="1400"/>
            </a:lvl1pPr>
          </a:lstStyle>
          <a:p>
            <a:pPr lvl="0"/>
            <a:endParaRPr lang="zh-CN" altLang="en-US" dirty="0"/>
          </a:p>
        </p:txBody>
      </p:sp>
      <p:sp>
        <p:nvSpPr>
          <p:cNvPr id="1030" name="灯片编号占位符 1029"/>
          <p:cNvSpPr>
            <a:spLocks noGrp="1"/>
          </p:cNvSpPr>
          <p:nvPr>
            <p:ph type="sldNum" sz="quarter" idx="4"/>
          </p:nvPr>
        </p:nvSpPr>
        <p:spPr>
          <a:xfrm>
            <a:off x="8742151" y="6245225"/>
            <a:ext cx="2846282" cy="476250"/>
          </a:xfrm>
          <a:prstGeom prst="rect">
            <a:avLst/>
          </a:prstGeom>
          <a:noFill/>
          <a:ln w="9525">
            <a:noFill/>
            <a:miter/>
          </a:ln>
        </p:spPr>
        <p:txBody>
          <a:bodyPr/>
          <a:lstStyle>
            <a:lvl1pPr algn="r">
              <a:defRPr sz="1400"/>
            </a:lvl1pPr>
          </a:lstStyle>
          <a:p>
            <a:pPr lvl="0"/>
            <a:fld id="{9A0DB2DC-4C9A-4742-B13C-FB6460FD3503}" type="slidenum">
              <a:rPr lang="zh-CN" altLang="en-US" dirty="0"/>
            </a:fld>
            <a:endParaRPr lang="zh-CN" altLang="en-US" dirty="0"/>
          </a:p>
        </p:txBody>
      </p:sp>
      <p:pic>
        <p:nvPicPr>
          <p:cNvPr id="1031" name="图片 1030"/>
          <p:cNvPicPr>
            <a:picLocks noChangeAspect="1"/>
          </p:cNvPicPr>
          <p:nvPr userDrawn="1"/>
        </p:nvPicPr>
        <p:blipFill>
          <a:blip r:embed="rId12" cstate="print"/>
          <a:srcRect l="7597" t="29340" r="6985" b="32256"/>
          <a:stretch>
            <a:fillRect/>
          </a:stretch>
        </p:blipFill>
        <p:spPr>
          <a:xfrm>
            <a:off x="576033" y="6354763"/>
            <a:ext cx="1922934" cy="341312"/>
          </a:xfrm>
          <a:prstGeom prst="rect">
            <a:avLst/>
          </a:prstGeom>
          <a:noFill/>
          <a:ln w="9525">
            <a:noFill/>
            <a:miter/>
          </a:ln>
        </p:spPr>
      </p:pic>
      <p:pic>
        <p:nvPicPr>
          <p:cNvPr id="1032" name="Picture 31" descr="20221137-1_o"/>
          <p:cNvPicPr>
            <a:picLocks noChangeAspect="1"/>
          </p:cNvPicPr>
          <p:nvPr userDrawn="1"/>
        </p:nvPicPr>
        <p:blipFill>
          <a:blip r:embed="rId13" cstate="print"/>
          <a:srcRect/>
          <a:stretch>
            <a:fillRect/>
          </a:stretch>
        </p:blipFill>
        <p:spPr>
          <a:xfrm>
            <a:off x="11143701" y="3175"/>
            <a:ext cx="1056767" cy="1066800"/>
          </a:xfrm>
          <a:prstGeom prst="rect">
            <a:avLst/>
          </a:prstGeom>
          <a:noFill/>
          <a:ln w="9525">
            <a:noFill/>
            <a:miter/>
          </a:ln>
        </p:spPr>
      </p:pic>
      <p:sp>
        <p:nvSpPr>
          <p:cNvPr id="1033" name="Rectangle 20"/>
          <p:cNvSpPr/>
          <p:nvPr userDrawn="1"/>
        </p:nvSpPr>
        <p:spPr>
          <a:xfrm>
            <a:off x="0" y="6781800"/>
            <a:ext cx="12198350" cy="76200"/>
          </a:xfrm>
          <a:prstGeom prst="rect">
            <a:avLst/>
          </a:prstGeom>
          <a:solidFill>
            <a:srgbClr val="800000">
              <a:alpha val="100000"/>
            </a:srgbClr>
          </a:solidFill>
          <a:ln w="9525" cap="flat" cmpd="sng">
            <a:solidFill>
              <a:schemeClr val="tx1"/>
            </a:solidFill>
            <a:prstDash val="solid"/>
            <a:miter/>
            <a:headEnd type="none" w="med" len="med"/>
            <a:tailEnd type="none" w="med" len="med"/>
          </a:ln>
        </p:spPr>
        <p:txBody>
          <a:bodyPr vert="horz" wrap="none" anchor="ctr"/>
          <a:lstStyle/>
          <a:p>
            <a:pPr lvl="0" eaLnBrk="1" hangingPunct="1"/>
            <a:endParaRPr lang="zh-CN" altLang="en-US"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20.jpeg"/><Relationship Id="rId4" Type="http://schemas.openxmlformats.org/officeDocument/2006/relationships/tags" Target="../tags/tag18.xml"/><Relationship Id="rId3" Type="http://schemas.openxmlformats.org/officeDocument/2006/relationships/image" Target="../media/image19.jpeg"/><Relationship Id="rId2" Type="http://schemas.openxmlformats.org/officeDocument/2006/relationships/tags" Target="../tags/tag1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descr="7b0a2020202022776f7264617274223a20227b5c2269645c223a32353030343531362c5c227469645c223a31333439377d220a7d0a"/>
          <p:cNvSpPr txBox="1"/>
          <p:nvPr>
            <p:custDataLst>
              <p:tags r:id="rId1"/>
            </p:custDataLst>
          </p:nvPr>
        </p:nvSpPr>
        <p:spPr>
          <a:xfrm>
            <a:off x="1130935" y="400481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36790" y="5252742"/>
            <a:ext cx="900000" cy="900000"/>
          </a:xfrm>
          <a:prstGeom prst="ellipse">
            <a:avLst/>
          </a:prstGeom>
          <a:solidFill>
            <a:srgbClr val="FFC0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1779905" y="5253355"/>
            <a:ext cx="900000" cy="900000"/>
          </a:xfrm>
          <a:prstGeom prst="ellipse">
            <a:avLst/>
          </a:prstGeom>
          <a:solidFill>
            <a:schemeClr val="accent6">
              <a:lumMod val="75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3023020" y="5252742"/>
            <a:ext cx="900000" cy="900000"/>
          </a:xfrm>
          <a:prstGeom prst="ellipse">
            <a:avLst/>
          </a:prstGeom>
          <a:solidFill>
            <a:srgbClr val="FFFF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1418655" y="261809"/>
            <a:ext cx="5328592" cy="457200"/>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华康俪金黑W8(P)" pitchFamily="34" charset="-122"/>
                <a:ea typeface="华康俪金黑W8(P)" pitchFamily="34" charset="-122"/>
              </a:rPr>
              <a:t>2.1  </a:t>
            </a:r>
            <a:r>
              <a:rPr lang="zh-CN" altLang="en-US" sz="2400" b="1" dirty="0" smtClean="0">
                <a:solidFill>
                  <a:schemeClr val="tx1">
                    <a:lumMod val="65000"/>
                    <a:lumOff val="35000"/>
                  </a:schemeClr>
                </a:solidFill>
                <a:latin typeface="华康俪金黑W8(P)" pitchFamily="34" charset="-122"/>
                <a:ea typeface="华康俪金黑W8(P)" pitchFamily="34" charset="-122"/>
              </a:rPr>
              <a:t>顽固性</a:t>
            </a:r>
            <a:endParaRPr lang="zh-CN" altLang="en-US" sz="2400" b="1" dirty="0" smtClean="0">
              <a:solidFill>
                <a:schemeClr val="tx1">
                  <a:lumMod val="65000"/>
                  <a:lumOff val="35000"/>
                </a:schemeClr>
              </a:solidFill>
              <a:latin typeface="华康俪金黑W8(P)" pitchFamily="34" charset="-122"/>
              <a:ea typeface="华康俪金黑W8(P)" pitchFamily="34" charset="-122"/>
            </a:endParaRPr>
          </a:p>
        </p:txBody>
      </p:sp>
      <p:sp>
        <p:nvSpPr>
          <p:cNvPr id="42" name="TextBox 41"/>
          <p:cNvSpPr txBox="1"/>
          <p:nvPr/>
        </p:nvSpPr>
        <p:spPr>
          <a:xfrm>
            <a:off x="699135" y="2996565"/>
            <a:ext cx="11203940" cy="548640"/>
          </a:xfrm>
          <a:prstGeom prst="rect">
            <a:avLst/>
          </a:prstGeom>
          <a:noFill/>
        </p:spPr>
        <p:txBody>
          <a:bodyPr wrap="square" rtlCol="0">
            <a:spAutoFit/>
          </a:bodyPr>
          <a:lstStyle/>
          <a:p>
            <a:pPr indent="457200">
              <a:lnSpc>
                <a:spcPct val="150000"/>
              </a:lnSpc>
            </a:pPr>
            <a:r>
              <a:rPr sz="2000" dirty="0">
                <a:latin typeface="微软雅黑" panose="020B0503020204020204" pitchFamily="34" charset="-122"/>
                <a:ea typeface="微软雅黑" panose="020B0503020204020204" pitchFamily="34" charset="-122"/>
              </a:rPr>
              <a:t>顽固性表现为多发并且不容纠正的特点。也就是我们常说的“屡教不改”、“犯了又犯”。</a:t>
            </a:r>
            <a:endParaRPr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1418655" y="261809"/>
            <a:ext cx="5328592" cy="457200"/>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华康俪金黑W8(P)" pitchFamily="34" charset="-122"/>
                <a:ea typeface="华康俪金黑W8(P)" pitchFamily="34" charset="-122"/>
              </a:rPr>
              <a:t>2.2  </a:t>
            </a:r>
            <a:r>
              <a:rPr lang="zh-CN" altLang="en-US" sz="2400" b="1" dirty="0" smtClean="0">
                <a:solidFill>
                  <a:schemeClr val="tx1">
                    <a:lumMod val="65000"/>
                    <a:lumOff val="35000"/>
                  </a:schemeClr>
                </a:solidFill>
                <a:latin typeface="华康俪金黑W8(P)" pitchFamily="34" charset="-122"/>
                <a:ea typeface="华康俪金黑W8(P)" pitchFamily="34" charset="-122"/>
              </a:rPr>
              <a:t>潜在性</a:t>
            </a:r>
            <a:endParaRPr lang="zh-CN" altLang="en-US" sz="2400" b="1" dirty="0" smtClean="0">
              <a:solidFill>
                <a:schemeClr val="tx1">
                  <a:lumMod val="65000"/>
                  <a:lumOff val="35000"/>
                </a:schemeClr>
              </a:solidFill>
              <a:latin typeface="华康俪金黑W8(P)" pitchFamily="34" charset="-122"/>
              <a:ea typeface="华康俪金黑W8(P)" pitchFamily="34" charset="-122"/>
            </a:endParaRPr>
          </a:p>
        </p:txBody>
      </p:sp>
      <p:sp>
        <p:nvSpPr>
          <p:cNvPr id="42" name="TextBox 41"/>
          <p:cNvSpPr txBox="1"/>
          <p:nvPr/>
        </p:nvSpPr>
        <p:spPr>
          <a:xfrm>
            <a:off x="699135" y="2996565"/>
            <a:ext cx="11203940" cy="1005840"/>
          </a:xfrm>
          <a:prstGeom prst="rect">
            <a:avLst/>
          </a:prstGeom>
          <a:noFill/>
        </p:spPr>
        <p:txBody>
          <a:bodyPr wrap="square" rtlCol="0">
            <a:spAutoFit/>
          </a:bodyPr>
          <a:lstStyle/>
          <a:p>
            <a:pPr indent="457200">
              <a:lnSpc>
                <a:spcPct val="150000"/>
              </a:lnSpc>
            </a:pPr>
            <a:r>
              <a:rPr sz="2000" dirty="0">
                <a:latin typeface="微软雅黑" panose="020B0503020204020204" pitchFamily="34" charset="-122"/>
                <a:ea typeface="微软雅黑" panose="020B0503020204020204" pitchFamily="34" charset="-122"/>
                <a:sym typeface="+mn-ea"/>
              </a:rPr>
              <a:t>潜在性</a:t>
            </a:r>
            <a:r>
              <a:rPr sz="2000" dirty="0">
                <a:latin typeface="微软雅黑" panose="020B0503020204020204" pitchFamily="34" charset="-122"/>
                <a:ea typeface="微软雅黑" panose="020B0503020204020204" pitchFamily="34" charset="-122"/>
              </a:rPr>
              <a:t>表现为对不安全行为的熟视无睹，习以为常。不发生事故的时候是“人高艺胆大”，对危险丧失警惕性，出了事故却“后悔莫及”。</a:t>
            </a:r>
            <a:endParaRPr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1418655" y="261809"/>
            <a:ext cx="5328592" cy="457200"/>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华康俪金黑W8(P)" pitchFamily="34" charset="-122"/>
                <a:ea typeface="华康俪金黑W8(P)" pitchFamily="34" charset="-122"/>
              </a:rPr>
              <a:t>2.3  </a:t>
            </a:r>
            <a:r>
              <a:rPr lang="zh-CN" altLang="en-US" sz="2400" b="1" dirty="0" smtClean="0">
                <a:solidFill>
                  <a:schemeClr val="tx1">
                    <a:lumMod val="65000"/>
                    <a:lumOff val="35000"/>
                  </a:schemeClr>
                </a:solidFill>
                <a:latin typeface="华康俪金黑W8(P)" pitchFamily="34" charset="-122"/>
                <a:ea typeface="华康俪金黑W8(P)" pitchFamily="34" charset="-122"/>
              </a:rPr>
              <a:t>传染性</a:t>
            </a:r>
            <a:endParaRPr lang="zh-CN" altLang="en-US" sz="2400" b="1" dirty="0" smtClean="0">
              <a:solidFill>
                <a:schemeClr val="tx1">
                  <a:lumMod val="65000"/>
                  <a:lumOff val="35000"/>
                </a:schemeClr>
              </a:solidFill>
              <a:latin typeface="华康俪金黑W8(P)" pitchFamily="34" charset="-122"/>
              <a:ea typeface="华康俪金黑W8(P)" pitchFamily="34" charset="-122"/>
            </a:endParaRPr>
          </a:p>
        </p:txBody>
      </p:sp>
      <p:sp>
        <p:nvSpPr>
          <p:cNvPr id="42" name="TextBox 41"/>
          <p:cNvSpPr txBox="1"/>
          <p:nvPr/>
        </p:nvSpPr>
        <p:spPr>
          <a:xfrm>
            <a:off x="770890" y="2996565"/>
            <a:ext cx="11203940" cy="548640"/>
          </a:xfrm>
          <a:prstGeom prst="rect">
            <a:avLst/>
          </a:prstGeom>
          <a:noFill/>
        </p:spPr>
        <p:txBody>
          <a:bodyPr wrap="square" rtlCol="0">
            <a:spAutoFit/>
          </a:bodyPr>
          <a:lstStyle/>
          <a:p>
            <a:pPr indent="457200">
              <a:lnSpc>
                <a:spcPct val="150000"/>
              </a:lnSpc>
            </a:pPr>
            <a:r>
              <a:rPr sz="2000" dirty="0">
                <a:latin typeface="微软雅黑" panose="020B0503020204020204" pitchFamily="34" charset="-122"/>
                <a:ea typeface="微软雅黑" panose="020B0503020204020204" pitchFamily="34" charset="-122"/>
              </a:rPr>
              <a:t>“省力，不出事”的行为容易被效仿。不良的行为习惯不被根治，必然会传承下去。</a:t>
            </a:r>
            <a:endParaRPr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1418655" y="261809"/>
            <a:ext cx="5328592" cy="457200"/>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华康俪金黑W8(P)" pitchFamily="34" charset="-122"/>
                <a:ea typeface="华康俪金黑W8(P)" pitchFamily="34" charset="-122"/>
              </a:rPr>
              <a:t>2.4  </a:t>
            </a:r>
            <a:r>
              <a:rPr lang="zh-CN" altLang="en-US" sz="2400" b="1" dirty="0" smtClean="0">
                <a:solidFill>
                  <a:schemeClr val="tx1">
                    <a:lumMod val="65000"/>
                    <a:lumOff val="35000"/>
                  </a:schemeClr>
                </a:solidFill>
                <a:latin typeface="华康俪金黑W8(P)" pitchFamily="34" charset="-122"/>
                <a:ea typeface="华康俪金黑W8(P)" pitchFamily="34" charset="-122"/>
              </a:rPr>
              <a:t>排他性</a:t>
            </a:r>
            <a:endParaRPr lang="zh-CN" altLang="en-US" sz="2400" b="1" dirty="0" smtClean="0">
              <a:solidFill>
                <a:schemeClr val="tx1">
                  <a:lumMod val="65000"/>
                  <a:lumOff val="35000"/>
                </a:schemeClr>
              </a:solidFill>
              <a:latin typeface="华康俪金黑W8(P)" pitchFamily="34" charset="-122"/>
              <a:ea typeface="华康俪金黑W8(P)" pitchFamily="34" charset="-122"/>
            </a:endParaRPr>
          </a:p>
        </p:txBody>
      </p:sp>
      <p:sp>
        <p:nvSpPr>
          <p:cNvPr id="42" name="TextBox 41"/>
          <p:cNvSpPr txBox="1"/>
          <p:nvPr/>
        </p:nvSpPr>
        <p:spPr>
          <a:xfrm>
            <a:off x="699135" y="2996565"/>
            <a:ext cx="11203940" cy="548640"/>
          </a:xfrm>
          <a:prstGeom prst="rect">
            <a:avLst/>
          </a:prstGeom>
          <a:noFill/>
        </p:spPr>
        <p:txBody>
          <a:bodyPr wrap="square" rtlCol="0">
            <a:spAutoFit/>
          </a:bodyPr>
          <a:lstStyle/>
          <a:p>
            <a:pPr indent="457200">
              <a:lnSpc>
                <a:spcPct val="150000"/>
              </a:lnSpc>
            </a:pPr>
            <a:r>
              <a:rPr sz="2000" dirty="0">
                <a:latin typeface="微软雅黑" panose="020B0503020204020204" pitchFamily="34" charset="-122"/>
                <a:ea typeface="微软雅黑" panose="020B0503020204020204" pitchFamily="34" charset="-122"/>
              </a:rPr>
              <a:t>排他性</a:t>
            </a:r>
            <a:r>
              <a:rPr lang="zh-CN" sz="2000" dirty="0">
                <a:latin typeface="微软雅黑" panose="020B0503020204020204" pitchFamily="34" charset="-122"/>
                <a:ea typeface="微软雅黑" panose="020B0503020204020204" pitchFamily="34" charset="-122"/>
              </a:rPr>
              <a:t>是</a:t>
            </a:r>
            <a:r>
              <a:rPr sz="2000" dirty="0">
                <a:latin typeface="微软雅黑" panose="020B0503020204020204" pitchFamily="34" charset="-122"/>
                <a:ea typeface="微软雅黑" panose="020B0503020204020204" pitchFamily="34" charset="-122"/>
              </a:rPr>
              <a:t>对安全规程学不进，不遵守，总认为自己的习惯是最“管用”的。</a:t>
            </a:r>
            <a:endParaRPr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1418655" y="261809"/>
            <a:ext cx="5328592" cy="483235"/>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华康俪金黑W8(P)" pitchFamily="34" charset="-122"/>
                <a:ea typeface="华康俪金黑W8(P)" pitchFamily="34" charset="-122"/>
              </a:rPr>
              <a:t>3.1  </a:t>
            </a:r>
            <a:r>
              <a:rPr sz="2400" dirty="0">
                <a:latin typeface="微软雅黑" panose="020B0503020204020204" pitchFamily="34" charset="-122"/>
                <a:ea typeface="微软雅黑" panose="020B0503020204020204" pitchFamily="34" charset="-122"/>
                <a:sym typeface="+mn-ea"/>
              </a:rPr>
              <a:t>日常安全行为规范的养成</a:t>
            </a:r>
            <a:endParaRPr lang="zh-CN" altLang="en-US" sz="2400" b="1" dirty="0" smtClean="0">
              <a:solidFill>
                <a:schemeClr val="tx1">
                  <a:lumMod val="65000"/>
                  <a:lumOff val="35000"/>
                </a:schemeClr>
              </a:solidFill>
              <a:latin typeface="华康俪金黑W8(P)" pitchFamily="34" charset="-122"/>
              <a:ea typeface="华康俪金黑W8(P)" pitchFamily="34" charset="-122"/>
            </a:endParaRPr>
          </a:p>
        </p:txBody>
      </p:sp>
      <p:sp>
        <p:nvSpPr>
          <p:cNvPr id="42" name="TextBox 41"/>
          <p:cNvSpPr txBox="1"/>
          <p:nvPr/>
        </p:nvSpPr>
        <p:spPr>
          <a:xfrm>
            <a:off x="626745" y="2564765"/>
            <a:ext cx="11203940" cy="1463040"/>
          </a:xfrm>
          <a:prstGeom prst="rect">
            <a:avLst/>
          </a:prstGeom>
          <a:noFill/>
        </p:spPr>
        <p:txBody>
          <a:bodyPr wrap="square" rtlCol="0">
            <a:spAutoFit/>
          </a:bodyPr>
          <a:lstStyle/>
          <a:p>
            <a:pPr indent="457200">
              <a:lnSpc>
                <a:spcPct val="150000"/>
              </a:lnSpc>
            </a:pPr>
            <a:r>
              <a:rPr sz="2000" dirty="0">
                <a:latin typeface="微软雅黑" panose="020B0503020204020204" pitchFamily="34" charset="-122"/>
                <a:ea typeface="微软雅黑" panose="020B0503020204020204" pitchFamily="34" charset="-122"/>
              </a:rPr>
              <a:t>安全行为的养成是一个从被动到主动、从不自觉到自觉、从不习惯到习惯成自然的过程。要从学习安全知识和操作技能、服从安全操作规程规定、调适健康身心状态等方面入手，强化有利安全生产的元素，并且阻止有害于安全生产的元素，从而形成员工自觉的日常行为规范。</a:t>
            </a:r>
            <a:endParaRPr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1418655" y="261809"/>
            <a:ext cx="5328592" cy="457200"/>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华康俪金黑W8(P)" pitchFamily="34" charset="-122"/>
                <a:ea typeface="华康俪金黑W8(P)" pitchFamily="34" charset="-122"/>
              </a:rPr>
              <a:t>3.2  </a:t>
            </a:r>
            <a:r>
              <a:rPr lang="zh-CN" altLang="en-US" sz="2400" b="1" dirty="0" smtClean="0">
                <a:solidFill>
                  <a:schemeClr val="tx1">
                    <a:lumMod val="65000"/>
                    <a:lumOff val="35000"/>
                  </a:schemeClr>
                </a:solidFill>
                <a:latin typeface="华康俪金黑W8(P)" pitchFamily="34" charset="-122"/>
                <a:ea typeface="华康俪金黑W8(P)" pitchFamily="34" charset="-122"/>
              </a:rPr>
              <a:t>现场作业前的安全确认法</a:t>
            </a:r>
            <a:endParaRPr lang="zh-CN" altLang="en-US" sz="2400" b="1" dirty="0" smtClean="0">
              <a:solidFill>
                <a:schemeClr val="tx1">
                  <a:lumMod val="65000"/>
                  <a:lumOff val="35000"/>
                </a:schemeClr>
              </a:solidFill>
              <a:latin typeface="华康俪金黑W8(P)" pitchFamily="34" charset="-122"/>
              <a:ea typeface="华康俪金黑W8(P)" pitchFamily="34" charset="-122"/>
            </a:endParaRPr>
          </a:p>
        </p:txBody>
      </p:sp>
      <p:sp>
        <p:nvSpPr>
          <p:cNvPr id="42" name="TextBox 41"/>
          <p:cNvSpPr txBox="1"/>
          <p:nvPr/>
        </p:nvSpPr>
        <p:spPr>
          <a:xfrm>
            <a:off x="554990" y="1484630"/>
            <a:ext cx="11203940" cy="4663440"/>
          </a:xfrm>
          <a:prstGeom prst="rect">
            <a:avLst/>
          </a:prstGeom>
          <a:noFill/>
        </p:spPr>
        <p:txBody>
          <a:bodyPr wrap="square" rtlCol="0">
            <a:spAutoFit/>
          </a:bodyPr>
          <a:lstStyle/>
          <a:p>
            <a:pPr indent="457200" algn="just">
              <a:lnSpc>
                <a:spcPct val="150000"/>
              </a:lnSpc>
            </a:pPr>
            <a:r>
              <a:rPr sz="2000" dirty="0">
                <a:latin typeface="微软雅黑" panose="020B0503020204020204" pitchFamily="34" charset="-122"/>
                <a:ea typeface="微软雅黑" panose="020B0503020204020204" pitchFamily="34" charset="-122"/>
              </a:rPr>
              <a:t>现场作业前的安全确认法。安全确认就是在现场作业前对操作程序、现场环境及其他相关安全因素，进行认真辨识、判断后作出准确、严肃的认定。一般的安全确认的形式有：（1）文字确认，如签字确认；（2）信物确认，如盖章、交换牌证等；（3）语言、信号确认，如面对面言语确认、旗语、手势等；（4）警戒确认，如设置栅栏、悬挂警戒标识等。</a:t>
            </a:r>
            <a:endParaRPr sz="2000" dirty="0">
              <a:latin typeface="微软雅黑" panose="020B0503020204020204" pitchFamily="34" charset="-122"/>
              <a:ea typeface="微软雅黑" panose="020B0503020204020204" pitchFamily="34" charset="-122"/>
            </a:endParaRPr>
          </a:p>
          <a:p>
            <a:pPr indent="457200" algn="just">
              <a:lnSpc>
                <a:spcPct val="150000"/>
              </a:lnSpc>
            </a:pPr>
            <a:r>
              <a:rPr sz="2000" dirty="0">
                <a:latin typeface="微软雅黑" panose="020B0503020204020204" pitchFamily="34" charset="-122"/>
                <a:ea typeface="微软雅黑" panose="020B0503020204020204" pitchFamily="34" charset="-122"/>
              </a:rPr>
              <a:t>“手指口述”是安全确认的一种有效方式。在操作前，用手指着被操作的物或行动去处，眼睛随手指观察，刺激大脑同时思考，并把操作中最关键的话大声说出来。这样，赋予现场作业一定的仪式感，使作业人员用庄重认真的态度去对待习以为常的工作，不管别人如何，一本正经认认真真地把事情做好。</a:t>
            </a:r>
            <a:endParaRPr sz="2000" dirty="0">
              <a:latin typeface="微软雅黑" panose="020B0503020204020204" pitchFamily="34" charset="-122"/>
              <a:ea typeface="微软雅黑" panose="020B0503020204020204" pitchFamily="34" charset="-122"/>
            </a:endParaRPr>
          </a:p>
          <a:p>
            <a:pPr indent="457200" algn="just">
              <a:lnSpc>
                <a:spcPct val="150000"/>
              </a:lnSpc>
            </a:pPr>
            <a:r>
              <a:rPr sz="2000" dirty="0">
                <a:latin typeface="微软雅黑" panose="020B0503020204020204" pitchFamily="34" charset="-122"/>
                <a:ea typeface="微软雅黑" panose="020B0503020204020204" pitchFamily="34" charset="-122"/>
              </a:rPr>
              <a:t>此外，安全行为与不安全行为是相对于行为环境对行为者要求而言的一个相对的概念。所以，对安全行为的养成也不是一劳永逸的，需要随着事物认知的不断深入，不断规范和完善。</a:t>
            </a:r>
            <a:endParaRPr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灯片编号占位符 5"/>
          <p:cNvSpPr>
            <a:spLocks noGrp="1"/>
          </p:cNvSpPr>
          <p:nvPr/>
        </p:nvSpPr>
        <p:spPr>
          <a:xfrm>
            <a:off x="9493250" y="6323013"/>
            <a:ext cx="2154238" cy="290512"/>
          </a:xfrm>
          <a:prstGeom prst="rect">
            <a:avLst/>
          </a:prstGeom>
          <a:noFill/>
          <a:ln w="9525">
            <a:noFill/>
            <a:miter/>
          </a:ln>
        </p:spPr>
        <p:txBody>
          <a:bodyPr anchor="t"/>
          <a:lstStyle/>
          <a:p>
            <a:pPr lvl="0" eaLnBrk="0" hangingPunct="0"/>
            <a:r>
              <a:rPr lang="en-US" altLang="zh-CN" dirty="0">
                <a:latin typeface="Arial" panose="020B0604020202020204" pitchFamily="34" charset="0"/>
                <a:ea typeface="宋体" panose="02010600030101010101" pitchFamily="2" charset="-122"/>
              </a:rPr>
              <a:t>P </a:t>
            </a: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111618" name="Rectangle 2"/>
          <p:cNvSpPr>
            <a:spLocks noGrp="1"/>
          </p:cNvSpPr>
          <p:nvPr>
            <p:ph type="ctrTitle"/>
          </p:nvPr>
        </p:nvSpPr>
        <p:spPr>
          <a:xfrm>
            <a:off x="530225" y="203200"/>
            <a:ext cx="11137900" cy="488950"/>
          </a:xfrm>
          <a:noFill/>
          <a:ln w="9525">
            <a:miter/>
          </a:ln>
        </p:spPr>
        <p:txBody>
          <a:bodyPr anchor="t"/>
          <a:lstStyle/>
          <a:p>
            <a:pPr marL="0" indent="0" eaLnBrk="1" hangingPunct="1"/>
            <a:endParaRPr lang="zh-CN" altLang="zh-CN" dirty="0"/>
          </a:p>
        </p:txBody>
      </p:sp>
      <p:sp>
        <p:nvSpPr>
          <p:cNvPr id="111619" name="Rectangle 3"/>
          <p:cNvSpPr>
            <a:spLocks noGrp="1"/>
          </p:cNvSpPr>
          <p:nvPr>
            <p:ph type="subTitle" idx="1"/>
          </p:nvPr>
        </p:nvSpPr>
        <p:spPr>
          <a:xfrm>
            <a:off x="612775" y="1125538"/>
            <a:ext cx="10972800" cy="5000625"/>
          </a:xfrm>
          <a:noFill/>
          <a:ln w="9525">
            <a:miter/>
          </a:ln>
        </p:spPr>
        <p:txBody>
          <a:bodyPr anchor="t"/>
          <a:lstStyle/>
          <a:p>
            <a:pPr eaLnBrk="1" hangingPunct="1">
              <a:buFont typeface="Arial" panose="020B0604020202020204" pitchFamily="34" charset="0"/>
              <a:buNone/>
            </a:pPr>
            <a:endParaRPr lang="zh-CN" altLang="zh-CN" kern="1200" dirty="0">
              <a:latin typeface="+mn-lt"/>
              <a:ea typeface="+mn-ea"/>
              <a:cs typeface="+mn-cs"/>
              <a:sym typeface="Calibri" panose="020F0502020204030204" pitchFamily="34" charset="0"/>
            </a:endParaRPr>
          </a:p>
        </p:txBody>
      </p:sp>
      <p:pic>
        <p:nvPicPr>
          <p:cNvPr id="111620" name="Picture 4" descr="图片1"/>
          <p:cNvPicPr>
            <a:picLocks noChangeAspect="1"/>
          </p:cNvPicPr>
          <p:nvPr/>
        </p:nvPicPr>
        <p:blipFill>
          <a:blip r:embed="rId1"/>
          <a:srcRect/>
          <a:stretch>
            <a:fillRect/>
          </a:stretch>
        </p:blipFill>
        <p:spPr>
          <a:xfrm>
            <a:off x="3175" y="0"/>
            <a:ext cx="12192000" cy="6858000"/>
          </a:xfrm>
          <a:prstGeom prst="rect">
            <a:avLst/>
          </a:prstGeom>
          <a:noFill/>
          <a:ln w="9525">
            <a:noFill/>
            <a:miter/>
          </a:ln>
        </p:spPr>
      </p:pic>
      <p:sp>
        <p:nvSpPr>
          <p:cNvPr id="61446" name="Rectangle 5"/>
          <p:cNvSpPr/>
          <p:nvPr/>
        </p:nvSpPr>
        <p:spPr>
          <a:xfrm>
            <a:off x="0" y="4508818"/>
            <a:ext cx="12211050" cy="2346960"/>
          </a:xfrm>
          <a:prstGeom prst="rect">
            <a:avLst/>
          </a:prstGeom>
          <a:solidFill>
            <a:srgbClr val="FF9900"/>
          </a:solidFill>
          <a:ln w="9525">
            <a:noFill/>
            <a:miter/>
          </a:ln>
        </p:spPr>
        <p:txBody>
          <a:bodyPr lIns="0" tIns="0" rIns="0" bIns="0" anchor="t">
            <a:spAutoFit/>
          </a:bodyPr>
          <a:lstStyle/>
          <a:p>
            <a:pPr lvl="0" algn="ctr" eaLnBrk="0" hangingPunct="0"/>
            <a:endParaRPr lang="zh-CN" altLang="en-US" sz="2600" b="1" dirty="0">
              <a:latin typeface="Arial" panose="020B0604020202020204" pitchFamily="34" charset="0"/>
              <a:ea typeface="宋体" panose="02010600030101010101" pitchFamily="2" charset="-122"/>
              <a:sym typeface="Franklin Gothic Book" pitchFamily="34" charset="0"/>
            </a:endParaRPr>
          </a:p>
          <a:p>
            <a:pPr lvl="0" algn="ctr" eaLnBrk="0" hangingPunct="0">
              <a:lnSpc>
                <a:spcPct val="150000"/>
              </a:lnSpc>
            </a:pPr>
            <a:r>
              <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昨天认可的，我们今天不能接受，</a:t>
            </a:r>
            <a:endParaRPr lang="en-US" altLang="x-none"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eaLnBrk="0" hangingPunct="0">
              <a:lnSpc>
                <a:spcPct val="150000"/>
              </a:lnSpc>
            </a:pPr>
            <a:r>
              <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我们今天接受的，未来也许不再接受？</a:t>
            </a:r>
            <a:endParaRPr lang="en-US" altLang="x-none"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eaLnBrk="0" hangingPunct="0"/>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p:cTn id="7" dur="1000" fill="hold"/>
                                        <p:tgtEl>
                                          <p:spTgt spid="61446"/>
                                        </p:tgtEl>
                                        <p:attrNameLst>
                                          <p:attrName>ppt_x</p:attrName>
                                        </p:attrNameLst>
                                      </p:cBhvr>
                                      <p:tavLst>
                                        <p:tav tm="0">
                                          <p:val>
                                            <p:strVal val="1+#ppt_w/2"/>
                                          </p:val>
                                        </p:tav>
                                        <p:tav tm="100000">
                                          <p:val>
                                            <p:strVal val="#ppt_x"/>
                                          </p:val>
                                        </p:tav>
                                      </p:tavLst>
                                    </p:anim>
                                    <p:anim calcmode="lin" valueType="num">
                                      <p:cBhvr>
                                        <p:cTn id="8" dur="1000" fill="hold"/>
                                        <p:tgtEl>
                                          <p:spTgt spid="61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p:cNvSpPr>
          <p:nvPr>
            <p:ph idx="1"/>
          </p:nvPr>
        </p:nvSpPr>
        <p:spPr>
          <a:noFill/>
          <a:ln w="9525">
            <a:miter/>
          </a:ln>
        </p:spPr>
        <p:txBody>
          <a:bodyPr anchor="t"/>
          <a:lstStyle/>
          <a:p>
            <a:endParaRPr lang="zh-CN" altLang="zh-CN" dirty="0"/>
          </a:p>
        </p:txBody>
      </p:sp>
      <p:pic>
        <p:nvPicPr>
          <p:cNvPr id="113667" name="Picture 4" descr="14981796_173459424913_2"/>
          <p:cNvPicPr>
            <a:picLocks noChangeAspect="1"/>
          </p:cNvPicPr>
          <p:nvPr/>
        </p:nvPicPr>
        <p:blipFill>
          <a:blip r:embed="rId1"/>
          <a:srcRect l="4665" t="29370" r="4053" b="8649"/>
          <a:stretch>
            <a:fillRect/>
          </a:stretch>
        </p:blipFill>
        <p:spPr>
          <a:xfrm>
            <a:off x="-21907" y="0"/>
            <a:ext cx="12233275" cy="6869113"/>
          </a:xfrm>
          <a:prstGeom prst="rect">
            <a:avLst/>
          </a:prstGeom>
          <a:noFill/>
          <a:ln w="9525">
            <a:noFill/>
            <a:miter/>
          </a:ln>
        </p:spPr>
      </p:pic>
      <p:pic>
        <p:nvPicPr>
          <p:cNvPr id="113668" name="Picture 5" descr="14981796_173459424913_2"/>
          <p:cNvPicPr>
            <a:picLocks noChangeAspect="1"/>
          </p:cNvPicPr>
          <p:nvPr/>
        </p:nvPicPr>
        <p:blipFill>
          <a:blip r:embed="rId1"/>
          <a:srcRect l="49724" t="29588" r="40750" b="63019"/>
          <a:stretch>
            <a:fillRect/>
          </a:stretch>
        </p:blipFill>
        <p:spPr>
          <a:xfrm>
            <a:off x="123825" y="479425"/>
            <a:ext cx="6713538" cy="1581150"/>
          </a:xfrm>
          <a:prstGeom prst="rect">
            <a:avLst/>
          </a:prstGeom>
          <a:noFill/>
          <a:ln w="9525">
            <a:noFill/>
            <a:miter/>
          </a:ln>
        </p:spPr>
      </p:pic>
      <p:pic>
        <p:nvPicPr>
          <p:cNvPr id="113669" name="Picture 6" descr="14981796_173459424913_2"/>
          <p:cNvPicPr>
            <a:picLocks noChangeAspect="1"/>
          </p:cNvPicPr>
          <p:nvPr/>
        </p:nvPicPr>
        <p:blipFill>
          <a:blip r:embed="rId1"/>
          <a:srcRect l="49997" t="38185" r="42162" b="54778"/>
          <a:stretch>
            <a:fillRect/>
          </a:stretch>
        </p:blipFill>
        <p:spPr>
          <a:xfrm>
            <a:off x="3175" y="1917700"/>
            <a:ext cx="6599238" cy="482600"/>
          </a:xfrm>
          <a:prstGeom prst="rect">
            <a:avLst/>
          </a:prstGeom>
          <a:noFill/>
          <a:ln w="9525">
            <a:noFill/>
            <a:miter/>
          </a:ln>
        </p:spPr>
      </p:pic>
      <p:sp>
        <p:nvSpPr>
          <p:cNvPr id="113670" name="TextBox 8"/>
          <p:cNvSpPr/>
          <p:nvPr/>
        </p:nvSpPr>
        <p:spPr>
          <a:xfrm>
            <a:off x="338357" y="4292975"/>
            <a:ext cx="8035709" cy="1920240"/>
          </a:xfrm>
          <a:prstGeom prst="rect">
            <a:avLst/>
          </a:prstGeom>
          <a:solidFill>
            <a:srgbClr val="FF9900"/>
          </a:solidFill>
          <a:ln w="9525">
            <a:noFill/>
            <a:miter/>
          </a:ln>
        </p:spPr>
        <p:txBody>
          <a:bodyPr wrap="square" anchor="ctr">
            <a:spAutoFit/>
          </a:bodyPr>
          <a:lstStyle/>
          <a:p>
            <a:pPr lvl="0" eaLnBrk="1" hangingPunct="1">
              <a:lnSpc>
                <a:spcPct val="150000"/>
              </a:lnSpc>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如果我们总以</a:t>
            </a:r>
            <a:r>
              <a:rPr lang="zh-CN" altLang="en-US" sz="4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过去一样的</a:t>
            </a: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方式做事，</a:t>
            </a:r>
            <a:endPar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那么得到的结果总是同过去的一样。</a:t>
            </a:r>
            <a:endPar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图片 95233" descr="7676544_111011176000_2"/>
          <p:cNvPicPr>
            <a:picLocks noChangeAspect="1"/>
          </p:cNvPicPr>
          <p:nvPr/>
        </p:nvPicPr>
        <p:blipFill>
          <a:blip r:embed="rId1"/>
          <a:srcRect r="21" b="6581"/>
          <a:stretch>
            <a:fillRect/>
          </a:stretch>
        </p:blipFill>
        <p:spPr>
          <a:xfrm>
            <a:off x="-33655" y="-23495"/>
            <a:ext cx="12282805" cy="6885305"/>
          </a:xfrm>
          <a:prstGeom prst="rect">
            <a:avLst/>
          </a:prstGeom>
          <a:noFill/>
          <a:ln w="9525">
            <a:noFill/>
            <a:miter/>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866"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5175"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2664"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7208" y="1143000"/>
            <a:ext cx="3745865" cy="2496820"/>
          </a:xfrm>
          <a:prstGeom prst="rect">
            <a:avLst/>
          </a:prstGeom>
        </p:spPr>
      </p:pic>
      <p:sp>
        <p:nvSpPr>
          <p:cNvPr id="6" name="标题 3"/>
          <p:cNvSpPr txBox="1"/>
          <p:nvPr/>
        </p:nvSpPr>
        <p:spPr>
          <a:xfrm>
            <a:off x="122555"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8454"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80350" y="4149090"/>
            <a:ext cx="389445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4970" y="4213215"/>
            <a:ext cx="1188000" cy="1188000"/>
          </a:xfrm>
          <a:prstGeom prst="rect">
            <a:avLst/>
          </a:prstGeom>
        </p:spPr>
      </p:pic>
      <p:sp>
        <p:nvSpPr>
          <p:cNvPr id="2" name="文本框 1"/>
          <p:cNvSpPr txBox="1"/>
          <p:nvPr>
            <p:custDataLst>
              <p:tags r:id="rId4"/>
            </p:custDataLst>
          </p:nvPr>
        </p:nvSpPr>
        <p:spPr>
          <a:xfrm>
            <a:off x="79710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3860" y="4267191"/>
            <a:ext cx="1106729" cy="1080000"/>
          </a:xfrm>
          <a:prstGeom prst="rect">
            <a:avLst/>
          </a:prstGeom>
        </p:spPr>
      </p:pic>
      <p:sp>
        <p:nvSpPr>
          <p:cNvPr id="7" name="文本框 6"/>
          <p:cNvSpPr txBox="1"/>
          <p:nvPr>
            <p:custDataLst>
              <p:tags r:id="rId6"/>
            </p:custDataLst>
          </p:nvPr>
        </p:nvSpPr>
        <p:spPr>
          <a:xfrm>
            <a:off x="1707136"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7886"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11543"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93174"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175" y="-31298"/>
            <a:ext cx="12202308" cy="6889298"/>
          </a:xfrm>
          <a:prstGeom prst="rect">
            <a:avLst/>
          </a:prstGeom>
        </p:spPr>
      </p:pic>
      <p:sp>
        <p:nvSpPr>
          <p:cNvPr id="3" name="TextBox 8"/>
          <p:cNvSpPr/>
          <p:nvPr/>
        </p:nvSpPr>
        <p:spPr>
          <a:xfrm>
            <a:off x="3291840" y="179705"/>
            <a:ext cx="7560945" cy="3064510"/>
          </a:xfrm>
          <a:prstGeom prst="rect">
            <a:avLst/>
          </a:prstGeom>
          <a:noFill/>
          <a:ln w="9525">
            <a:noFill/>
            <a:miter/>
          </a:ln>
        </p:spPr>
        <p:txBody>
          <a:bodyPr wrap="square" anchor="ctr">
            <a:spAutoFit/>
          </a:bodyPr>
          <a:lstStyle/>
          <a:p>
            <a:pPr lvl="0" eaLnBrk="1" hangingPunct="1"/>
            <a:r>
              <a:rPr lang="zh-CN" altLang="en-US" sz="9600" b="1" dirty="0" smtClean="0">
                <a:solidFill>
                  <a:srgbClr val="C00000"/>
                </a:solidFill>
                <a:latin typeface="方正正大黑简体" pitchFamily="2" charset="-122"/>
                <a:ea typeface="方正正大黑简体" pitchFamily="2" charset="-122"/>
                <a:sym typeface="Arial" panose="020B0604020202020204" pitchFamily="34" charset="0"/>
              </a:rPr>
              <a:t>这是</a:t>
            </a:r>
            <a:endParaRPr lang="en-US" altLang="zh-CN" sz="9600" b="1" dirty="0" smtClean="0">
              <a:solidFill>
                <a:srgbClr val="C00000"/>
              </a:solidFill>
              <a:latin typeface="方正正大黑简体" pitchFamily="2" charset="-122"/>
              <a:ea typeface="方正正大黑简体" pitchFamily="2" charset="-122"/>
              <a:sym typeface="Arial" panose="020B0604020202020204" pitchFamily="34" charset="0"/>
            </a:endParaRPr>
          </a:p>
          <a:p>
            <a:pPr lvl="0" eaLnBrk="1" hangingPunct="1"/>
            <a:r>
              <a:rPr lang="zh-CN" altLang="en-US" sz="9600" b="1" dirty="0" smtClean="0">
                <a:solidFill>
                  <a:srgbClr val="C00000"/>
                </a:solidFill>
                <a:latin typeface="方正正大黑简体" pitchFamily="2" charset="-122"/>
                <a:ea typeface="方正正大黑简体" pitchFamily="2" charset="-122"/>
                <a:sym typeface="Arial" panose="020B0604020202020204" pitchFamily="34" charset="0"/>
              </a:rPr>
              <a:t>什么行为？</a:t>
            </a:r>
            <a:endParaRPr lang="zh-CN" altLang="en-US" sz="9600" b="1" dirty="0">
              <a:solidFill>
                <a:srgbClr val="C00000"/>
              </a:solidFill>
              <a:latin typeface="方正正大黑简体" pitchFamily="2" charset="-122"/>
              <a:ea typeface="方正正大黑简体" pitchFamily="2" charset="-122"/>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descr="H:\图片111.jpg"/>
          <p:cNvPicPr>
            <a:picLocks noGrp="1" noChangeAspect="1" noChangeArrowheads="1"/>
          </p:cNvPicPr>
          <p:nvPr>
            <p:ph idx="4294967295"/>
          </p:nvPr>
        </p:nvPicPr>
        <p:blipFill>
          <a:blip r:embed="rId1">
            <a:extLst>
              <a:ext uri="{28A0092B-C50C-407E-A947-70E740481C1C}">
                <a14:useLocalDpi xmlns:a14="http://schemas.microsoft.com/office/drawing/2010/main" val="0"/>
              </a:ext>
            </a:extLst>
          </a:blip>
          <a:srcRect/>
          <a:stretch>
            <a:fillRect/>
          </a:stretch>
        </p:blipFill>
        <p:spPr bwMode="auto">
          <a:xfrm>
            <a:off x="-59690" y="-26035"/>
            <a:ext cx="12299315" cy="684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p:cNvSpPr/>
          <p:nvPr/>
        </p:nvSpPr>
        <p:spPr>
          <a:xfrm>
            <a:off x="770890" y="3644900"/>
            <a:ext cx="7560945" cy="3064510"/>
          </a:xfrm>
          <a:prstGeom prst="rect">
            <a:avLst/>
          </a:prstGeom>
          <a:noFill/>
          <a:ln w="9525">
            <a:noFill/>
            <a:miter/>
          </a:ln>
        </p:spPr>
        <p:txBody>
          <a:bodyPr wrap="square" anchor="ctr">
            <a:spAutoFit/>
          </a:bodyPr>
          <a:lstStyle/>
          <a:p>
            <a:pPr lvl="0" eaLnBrk="1" hangingPunct="1"/>
            <a:r>
              <a:rPr lang="zh-CN" altLang="en-US" sz="9600" b="1" dirty="0" smtClean="0">
                <a:solidFill>
                  <a:srgbClr val="C00000"/>
                </a:solidFill>
                <a:latin typeface="方正正大黑简体" pitchFamily="2" charset="-122"/>
                <a:ea typeface="方正正大黑简体" pitchFamily="2" charset="-122"/>
                <a:sym typeface="Arial" panose="020B0604020202020204" pitchFamily="34" charset="0"/>
              </a:rPr>
              <a:t>这又是</a:t>
            </a:r>
            <a:endParaRPr lang="en-US" altLang="zh-CN" sz="9600" b="1" dirty="0" smtClean="0">
              <a:solidFill>
                <a:srgbClr val="C00000"/>
              </a:solidFill>
              <a:latin typeface="方正正大黑简体" pitchFamily="2" charset="-122"/>
              <a:ea typeface="方正正大黑简体" pitchFamily="2" charset="-122"/>
              <a:sym typeface="Arial" panose="020B0604020202020204" pitchFamily="34" charset="0"/>
            </a:endParaRPr>
          </a:p>
          <a:p>
            <a:pPr lvl="0" eaLnBrk="1" hangingPunct="1"/>
            <a:r>
              <a:rPr lang="zh-CN" altLang="en-US" sz="9600" b="1" dirty="0" smtClean="0">
                <a:solidFill>
                  <a:srgbClr val="C00000"/>
                </a:solidFill>
                <a:latin typeface="方正正大黑简体" pitchFamily="2" charset="-122"/>
                <a:ea typeface="方正正大黑简体" pitchFamily="2" charset="-122"/>
                <a:sym typeface="Arial" panose="020B0604020202020204" pitchFamily="34" charset="0"/>
              </a:rPr>
              <a:t>什么行为？</a:t>
            </a:r>
            <a:endParaRPr lang="zh-CN" altLang="en-US" sz="9600" b="1" dirty="0">
              <a:solidFill>
                <a:srgbClr val="C00000"/>
              </a:solidFill>
              <a:latin typeface="方正正大黑简体" pitchFamily="2" charset="-122"/>
              <a:ea typeface="方正正大黑简体"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1418655" y="261809"/>
            <a:ext cx="5328592" cy="457200"/>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华康俪金黑W8(P)" pitchFamily="34" charset="-122"/>
                <a:ea typeface="华康俪金黑W8(P)" pitchFamily="34" charset="-122"/>
              </a:rPr>
              <a:t>1.1 </a:t>
            </a:r>
            <a:r>
              <a:rPr lang="zh-CN" altLang="en-US" sz="2400" b="1" dirty="0" smtClean="0">
                <a:solidFill>
                  <a:schemeClr val="tx1">
                    <a:lumMod val="65000"/>
                    <a:lumOff val="35000"/>
                  </a:schemeClr>
                </a:solidFill>
                <a:latin typeface="华康俪金黑W8(P)" pitchFamily="34" charset="-122"/>
                <a:ea typeface="华康俪金黑W8(P)" pitchFamily="34" charset="-122"/>
              </a:rPr>
              <a:t>主观原因</a:t>
            </a:r>
            <a:endParaRPr lang="zh-CN" altLang="en-US" sz="2400" b="1" dirty="0" smtClean="0">
              <a:solidFill>
                <a:schemeClr val="tx1">
                  <a:lumMod val="65000"/>
                  <a:lumOff val="35000"/>
                </a:schemeClr>
              </a:solidFill>
              <a:latin typeface="华康俪金黑W8(P)" pitchFamily="34" charset="-122"/>
              <a:ea typeface="华康俪金黑W8(P)" pitchFamily="34" charset="-122"/>
            </a:endParaRPr>
          </a:p>
        </p:txBody>
      </p:sp>
      <p:sp>
        <p:nvSpPr>
          <p:cNvPr id="42" name="TextBox 41"/>
          <p:cNvSpPr txBox="1"/>
          <p:nvPr/>
        </p:nvSpPr>
        <p:spPr>
          <a:xfrm>
            <a:off x="554990" y="1700530"/>
            <a:ext cx="11203940" cy="4206240"/>
          </a:xfrm>
          <a:prstGeom prst="rect">
            <a:avLst/>
          </a:prstGeom>
          <a:noFill/>
        </p:spPr>
        <p:txBody>
          <a:bodyPr wrap="square" rtlCol="0">
            <a:spAutoFit/>
          </a:bodyPr>
          <a:lstStyle/>
          <a:p>
            <a:pPr indent="457200">
              <a:lnSpc>
                <a:spcPct val="150000"/>
              </a:lnSpc>
            </a:pPr>
            <a:r>
              <a:rPr sz="2000" dirty="0">
                <a:latin typeface="微软雅黑" panose="020B0503020204020204" pitchFamily="34" charset="-122"/>
                <a:ea typeface="微软雅黑" panose="020B0503020204020204" pitchFamily="34" charset="-122"/>
              </a:rPr>
              <a:t>“三违”行为的产生，主要是因为如下十种心理：侥幸心理、惰性心理、麻痹心理、逆反心理、逞能心理、凑趣心理、冒险心理、从众心理、无所谓心理、好奇心理。</a:t>
            </a:r>
            <a:endParaRPr sz="2000" dirty="0">
              <a:latin typeface="微软雅黑" panose="020B0503020204020204" pitchFamily="34" charset="-122"/>
              <a:ea typeface="微软雅黑" panose="020B0503020204020204" pitchFamily="34" charset="-122"/>
            </a:endParaRPr>
          </a:p>
          <a:p>
            <a:pPr indent="457200">
              <a:lnSpc>
                <a:spcPct val="150000"/>
              </a:lnSpc>
            </a:pPr>
            <a:endParaRPr sz="2000" dirty="0">
              <a:latin typeface="微软雅黑" panose="020B0503020204020204" pitchFamily="34" charset="-122"/>
              <a:ea typeface="微软雅黑" panose="020B0503020204020204" pitchFamily="34" charset="-122"/>
            </a:endParaRPr>
          </a:p>
          <a:p>
            <a:pPr indent="457200">
              <a:lnSpc>
                <a:spcPct val="150000"/>
              </a:lnSpc>
            </a:pPr>
            <a:r>
              <a:rPr sz="2000" dirty="0">
                <a:latin typeface="微软雅黑" panose="020B0503020204020204" pitchFamily="34" charset="-122"/>
                <a:ea typeface="微软雅黑" panose="020B0503020204020204" pitchFamily="34" charset="-122"/>
              </a:rPr>
              <a:t>如其中的惰性心理，是指在作业中尽量减少能量支出，能省力便省力，能将就凑合就将就凑合的一种心理状态，它是懒惰行为的心理依据。在实际工作中，常常会看到有些违章操作是由于干活图省事、嫌麻烦造成的。</a:t>
            </a:r>
            <a:endParaRPr sz="2000" dirty="0">
              <a:latin typeface="微软雅黑" panose="020B0503020204020204" pitchFamily="34" charset="-122"/>
              <a:ea typeface="微软雅黑" panose="020B0503020204020204" pitchFamily="34" charset="-122"/>
            </a:endParaRPr>
          </a:p>
          <a:p>
            <a:pPr indent="457200">
              <a:lnSpc>
                <a:spcPct val="150000"/>
              </a:lnSpc>
            </a:pPr>
            <a:endParaRPr sz="2000" dirty="0">
              <a:latin typeface="微软雅黑" panose="020B0503020204020204" pitchFamily="34" charset="-122"/>
              <a:ea typeface="微软雅黑" panose="020B0503020204020204" pitchFamily="34" charset="-122"/>
            </a:endParaRPr>
          </a:p>
          <a:p>
            <a:pPr indent="457200">
              <a:lnSpc>
                <a:spcPct val="150000"/>
              </a:lnSpc>
            </a:pPr>
            <a:r>
              <a:rPr sz="2000" dirty="0">
                <a:latin typeface="微软雅黑" panose="020B0503020204020204" pitchFamily="34" charset="-122"/>
                <a:ea typeface="微软雅黑" panose="020B0503020204020204" pitchFamily="34" charset="-122"/>
              </a:rPr>
              <a:t>例如有的员工宁愿冒点险也不愿多伸一次手、多走一步路、多张一次口；有些人明知机器运转不正常，也不愿停车检查修理，而是让它带“病”工作。凡此种种，都和惰性心理有关。</a:t>
            </a:r>
            <a:endParaRPr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1418655" y="261809"/>
            <a:ext cx="5328592" cy="457200"/>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华康俪金黑W8(P)" pitchFamily="34" charset="-122"/>
                <a:ea typeface="华康俪金黑W8(P)" pitchFamily="34" charset="-122"/>
              </a:rPr>
              <a:t>1.2  </a:t>
            </a:r>
            <a:r>
              <a:rPr lang="zh-CN" altLang="en-US" sz="2400" b="1" dirty="0" smtClean="0">
                <a:solidFill>
                  <a:schemeClr val="tx1">
                    <a:lumMod val="65000"/>
                    <a:lumOff val="35000"/>
                  </a:schemeClr>
                </a:solidFill>
                <a:latin typeface="华康俪金黑W8(P)" pitchFamily="34" charset="-122"/>
                <a:ea typeface="华康俪金黑W8(P)" pitchFamily="34" charset="-122"/>
              </a:rPr>
              <a:t>客观原因</a:t>
            </a:r>
            <a:endParaRPr lang="zh-CN" altLang="en-US" sz="2400" b="1" dirty="0" smtClean="0">
              <a:solidFill>
                <a:schemeClr val="tx1">
                  <a:lumMod val="65000"/>
                  <a:lumOff val="35000"/>
                </a:schemeClr>
              </a:solidFill>
              <a:latin typeface="华康俪金黑W8(P)" pitchFamily="34" charset="-122"/>
              <a:ea typeface="华康俪金黑W8(P)" pitchFamily="34" charset="-122"/>
            </a:endParaRPr>
          </a:p>
        </p:txBody>
      </p:sp>
      <p:sp>
        <p:nvSpPr>
          <p:cNvPr id="42" name="TextBox 41"/>
          <p:cNvSpPr txBox="1"/>
          <p:nvPr/>
        </p:nvSpPr>
        <p:spPr>
          <a:xfrm>
            <a:off x="554990" y="1844675"/>
            <a:ext cx="11203940" cy="3291840"/>
          </a:xfrm>
          <a:prstGeom prst="rect">
            <a:avLst/>
          </a:prstGeom>
          <a:noFill/>
        </p:spPr>
        <p:txBody>
          <a:bodyPr wrap="square" rtlCol="0">
            <a:spAutoFit/>
          </a:bodyPr>
          <a:lstStyle/>
          <a:p>
            <a:pPr indent="457200">
              <a:lnSpc>
                <a:spcPct val="150000"/>
              </a:lnSpc>
            </a:pPr>
            <a:r>
              <a:rPr sz="2000" dirty="0">
                <a:latin typeface="微软雅黑" panose="020B0503020204020204" pitchFamily="34" charset="-122"/>
                <a:ea typeface="微软雅黑" panose="020B0503020204020204" pitchFamily="34" charset="-122"/>
              </a:rPr>
              <a:t>客观原因。操作者由于对规程、规章制度的规定没有完全理解，对自身行为的危害性意识不到，把错的或偏颇的做法视作对的或全面的，把一些错误的“经验”视作为正常的做法，久而久之形成的行为定式。</a:t>
            </a:r>
            <a:endParaRPr sz="2000" dirty="0">
              <a:latin typeface="微软雅黑" panose="020B0503020204020204" pitchFamily="34" charset="-122"/>
              <a:ea typeface="微软雅黑" panose="020B0503020204020204" pitchFamily="34" charset="-122"/>
            </a:endParaRPr>
          </a:p>
          <a:p>
            <a:pPr indent="457200">
              <a:lnSpc>
                <a:spcPct val="150000"/>
              </a:lnSpc>
            </a:pPr>
            <a:endParaRPr sz="2000" dirty="0">
              <a:latin typeface="微软雅黑" panose="020B0503020204020204" pitchFamily="34" charset="-122"/>
              <a:ea typeface="微软雅黑" panose="020B0503020204020204" pitchFamily="34" charset="-122"/>
            </a:endParaRPr>
          </a:p>
          <a:p>
            <a:pPr indent="457200">
              <a:lnSpc>
                <a:spcPct val="150000"/>
              </a:lnSpc>
            </a:pPr>
            <a:r>
              <a:rPr sz="2000" dirty="0">
                <a:latin typeface="微软雅黑" panose="020B0503020204020204" pitchFamily="34" charset="-122"/>
                <a:ea typeface="微软雅黑" panose="020B0503020204020204" pitchFamily="34" charset="-122"/>
              </a:rPr>
              <a:t>产生上述行为的客观原因主要有：（1）岗位培训不到位；（2）作业环境不安全；（3）管理制度不完善；（4）社会环境不理想等。如，岗位培训不到位，常表现为：培训过于程式化，受训人员被动接受，培训的效果只是换来了“安全就是不出事故”的空洞认识。</a:t>
            </a:r>
            <a:endParaRPr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noFill/>
        <a:ln w="57150">
          <a:solidFill>
            <a:srgbClr val="FF9300"/>
          </a:solidFill>
        </a:ln>
      </a:spPr>
      <a:bodyPr/>
      <a:lstStyle/>
      <a:style>
        <a:lnRef idx="2">
          <a:schemeClr val="accent1">
            <a:shade val="50000"/>
          </a:schemeClr>
        </a:lnRef>
        <a:fillRef idx="1">
          <a:schemeClr val="accent1"/>
        </a:fillRef>
        <a:effectRef idx="0">
          <a:schemeClr val="accent1"/>
        </a:effectRef>
        <a:fontRef idx="minor">
          <a:schemeClr val="lt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1645</Words>
  <Application>WPS 演示</Application>
  <PresentationFormat>自定义</PresentationFormat>
  <Paragraphs>87</Paragraphs>
  <Slides>20</Slides>
  <Notes>2</Notes>
  <HiddenSlides>0</HiddenSlides>
  <MMClips>0</MMClips>
  <ScaleCrop>false</ScaleCrop>
  <HeadingPairs>
    <vt:vector size="6" baseType="variant">
      <vt:variant>
        <vt:lpstr>已用的字体</vt:lpstr>
      </vt:variant>
      <vt:variant>
        <vt:i4>25</vt:i4>
      </vt:variant>
      <vt:variant>
        <vt:lpstr>主题</vt:lpstr>
      </vt:variant>
      <vt:variant>
        <vt:i4>3</vt:i4>
      </vt:variant>
      <vt:variant>
        <vt:lpstr>幻灯片标题</vt:lpstr>
      </vt:variant>
      <vt:variant>
        <vt:i4>20</vt:i4>
      </vt:variant>
    </vt:vector>
  </HeadingPairs>
  <TitlesOfParts>
    <vt:vector size="48" baseType="lpstr">
      <vt:lpstr>Arial</vt:lpstr>
      <vt:lpstr>宋体</vt:lpstr>
      <vt:lpstr>Wingdings</vt:lpstr>
      <vt:lpstr>Arial Unicode MS</vt:lpstr>
      <vt:lpstr>华康俪金黑W8(P)</vt:lpstr>
      <vt:lpstr>方正正大黑简体</vt:lpstr>
      <vt:lpstr>黑体</vt:lpstr>
      <vt:lpstr>微软雅黑</vt:lpstr>
      <vt:lpstr>Calibri</vt:lpstr>
      <vt:lpstr>Agency FB</vt:lpstr>
      <vt:lpstr>Adobe 宋体 Std L</vt:lpstr>
      <vt:lpstr>Trebuchet MS</vt:lpstr>
      <vt:lpstr>经典繁仿黑</vt:lpstr>
      <vt:lpstr>Impact</vt:lpstr>
      <vt:lpstr>专业字体设计服务/WWW.ZTSGC.COM/</vt:lpstr>
      <vt:lpstr>Calibri</vt:lpstr>
      <vt:lpstr>方正正大黑简体</vt:lpstr>
      <vt:lpstr>Arial Unicode MS</vt:lpstr>
      <vt:lpstr>Franklin Gothic Book</vt:lpstr>
      <vt:lpstr>Arial Black</vt:lpstr>
      <vt:lpstr>Dotum</vt:lpstr>
      <vt:lpstr>Malgun Gothic</vt:lpstr>
      <vt:lpstr>ksdb</vt:lpstr>
      <vt:lpstr>楷体</vt:lpstr>
      <vt:lpstr>汉仪旗黑-85S</vt:lpstr>
      <vt:lpstr>Office 主题</vt:lpstr>
      <vt:lpstr>1_Office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little fairy</cp:lastModifiedBy>
  <cp:revision>844</cp:revision>
  <dcterms:created xsi:type="dcterms:W3CDTF">2016-03-04T12:44:00Z</dcterms:created>
  <dcterms:modified xsi:type="dcterms:W3CDTF">2023-11-20T02:31:57Z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C442521C7E704D03A795A153A5A65CFB_13</vt:lpwstr>
  </property>
</Properties>
</file>