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60"/>
  </p:notesMasterIdLst>
  <p:sldIdLst>
    <p:sldId id="1891" r:id="rId5"/>
    <p:sldId id="1892" r:id="rId6"/>
    <p:sldId id="1838" r:id="rId7"/>
    <p:sldId id="1839" r:id="rId8"/>
    <p:sldId id="1840" r:id="rId9"/>
    <p:sldId id="1841" r:id="rId10"/>
    <p:sldId id="1842" r:id="rId11"/>
    <p:sldId id="1843" r:id="rId12"/>
    <p:sldId id="1844" r:id="rId13"/>
    <p:sldId id="1845" r:id="rId14"/>
    <p:sldId id="1846" r:id="rId15"/>
    <p:sldId id="1847" r:id="rId16"/>
    <p:sldId id="1848" r:id="rId17"/>
    <p:sldId id="1849" r:id="rId18"/>
    <p:sldId id="1850" r:id="rId19"/>
    <p:sldId id="1851" r:id="rId20"/>
    <p:sldId id="1852" r:id="rId21"/>
    <p:sldId id="1853" r:id="rId22"/>
    <p:sldId id="1854" r:id="rId23"/>
    <p:sldId id="1855" r:id="rId24"/>
    <p:sldId id="1856" r:id="rId25"/>
    <p:sldId id="1857" r:id="rId26"/>
    <p:sldId id="1858" r:id="rId27"/>
    <p:sldId id="1859" r:id="rId28"/>
    <p:sldId id="1860" r:id="rId29"/>
    <p:sldId id="1861" r:id="rId30"/>
    <p:sldId id="1862" r:id="rId31"/>
    <p:sldId id="1863" r:id="rId32"/>
    <p:sldId id="1864" r:id="rId33"/>
    <p:sldId id="1865" r:id="rId34"/>
    <p:sldId id="1866" r:id="rId35"/>
    <p:sldId id="1867" r:id="rId36"/>
    <p:sldId id="1868" r:id="rId37"/>
    <p:sldId id="1869" r:id="rId38"/>
    <p:sldId id="1870" r:id="rId39"/>
    <p:sldId id="1871" r:id="rId40"/>
    <p:sldId id="1872" r:id="rId41"/>
    <p:sldId id="1873" r:id="rId42"/>
    <p:sldId id="1874" r:id="rId43"/>
    <p:sldId id="1875" r:id="rId44"/>
    <p:sldId id="1876" r:id="rId45"/>
    <p:sldId id="1877" r:id="rId46"/>
    <p:sldId id="1878" r:id="rId47"/>
    <p:sldId id="1879" r:id="rId48"/>
    <p:sldId id="1880" r:id="rId49"/>
    <p:sldId id="1881" r:id="rId50"/>
    <p:sldId id="1882" r:id="rId51"/>
    <p:sldId id="1883" r:id="rId52"/>
    <p:sldId id="1884" r:id="rId53"/>
    <p:sldId id="1885" r:id="rId54"/>
    <p:sldId id="1886" r:id="rId55"/>
    <p:sldId id="1887" r:id="rId56"/>
    <p:sldId id="1888" r:id="rId57"/>
    <p:sldId id="1889" r:id="rId58"/>
    <p:sldId id="1893" r:id="rId59"/>
  </p:sldIdLst>
  <p:sldSz cx="12192000" cy="6858000"/>
  <p:notesSz cx="6858000" cy="9144000"/>
  <p:custDataLst>
    <p:tags r:id="rId65"/>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21" userDrawn="1">
          <p15:clr>
            <a:srgbClr val="A4A3A4"/>
          </p15:clr>
        </p15:guide>
        <p15:guide id="2" pos="38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2"/>
      </p:cViewPr>
      <p:guideLst>
        <p:guide orient="horz" pos="2121"/>
        <p:guide pos="3808"/>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5" Type="http://schemas.openxmlformats.org/officeDocument/2006/relationships/tags" Target="tags/tag162.xml"/><Relationship Id="rId64" Type="http://schemas.openxmlformats.org/officeDocument/2006/relationships/commentAuthors" Target="commentAuthors.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notesMaster" Target="notesMasters/notesMaster1.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57" name=""/>
        <p:cNvGrpSpPr/>
        <p:nvPr/>
      </p:nvGrpSpPr>
      <p:grpSpPr>
        <a:xfrm>
          <a:off x="0" y="0"/>
          <a:ext cx="0" cy="0"/>
          <a:chOff x="0" y="0"/>
          <a:chExt cx="0" cy="0"/>
        </a:xfrm>
      </p:grpSpPr>
      <p:sp>
        <p:nvSpPr>
          <p:cNvPr id="1048727" name="Rectangle 2"/>
          <p:cNvSpPr>
            <a:spLocks noGrp="1" noChangeArrowheads="1"/>
          </p:cNvSpPr>
          <p:nvPr>
            <p:ph type="hdr" sz="quarter"/>
          </p:nvPr>
        </p:nvSpPr>
        <p:spPr bwMode="auto">
          <a:xfrm>
            <a:off x="2" y="1"/>
            <a:ext cx="3076575" cy="512763"/>
          </a:xfrm>
          <a:prstGeom prst="rect">
            <a:avLst/>
          </a:prstGeom>
          <a:noFill/>
          <a:ln w="9525">
            <a:noFill/>
            <a:miter lim="800000"/>
          </a:ln>
          <a:effectLst/>
        </p:spPr>
        <p:txBody>
          <a:bodyPr vert="horz" wrap="square" lIns="91492" tIns="45745" rIns="91492" bIns="45745" numCol="1" anchor="t" anchorCtr="0" compatLnSpc="1"/>
          <a:lstStyle>
            <a:lvl1pPr algn="l">
              <a:defRPr sz="1100"/>
            </a:lvl1pPr>
          </a:lstStyle>
          <a:p>
            <a:endParaRPr lang="en-US"/>
          </a:p>
        </p:txBody>
      </p:sp>
      <p:sp>
        <p:nvSpPr>
          <p:cNvPr id="1048728" name="Rectangle 3"/>
          <p:cNvSpPr>
            <a:spLocks noGrp="1" noChangeArrowheads="1"/>
          </p:cNvSpPr>
          <p:nvPr>
            <p:ph type="dt" idx="1"/>
          </p:nvPr>
        </p:nvSpPr>
        <p:spPr bwMode="auto">
          <a:xfrm>
            <a:off x="4021139" y="1"/>
            <a:ext cx="3076575" cy="512763"/>
          </a:xfrm>
          <a:prstGeom prst="rect">
            <a:avLst/>
          </a:prstGeom>
          <a:noFill/>
          <a:ln w="9525">
            <a:noFill/>
            <a:miter lim="800000"/>
          </a:ln>
          <a:effectLst/>
        </p:spPr>
        <p:txBody>
          <a:bodyPr vert="horz" wrap="square" lIns="91492" tIns="45745" rIns="91492" bIns="45745" numCol="1" anchor="t" anchorCtr="0" compatLnSpc="1"/>
          <a:lstStyle>
            <a:lvl1pPr algn="r">
              <a:defRPr sz="1100"/>
            </a:lvl1pPr>
          </a:lstStyle>
          <a:p>
            <a:endParaRPr lang="en-US"/>
          </a:p>
        </p:txBody>
      </p:sp>
      <p:sp>
        <p:nvSpPr>
          <p:cNvPr id="1048729" name="Rectangle 4"/>
          <p:cNvSpPr>
            <a:spLocks noGrp="1" noRot="1" noChangeAspect="1" noChangeArrowheads="1" noTextEdit="1"/>
          </p:cNvSpPr>
          <p:nvPr>
            <p:ph type="sldImg" idx="2"/>
          </p:nvPr>
        </p:nvSpPr>
        <p:spPr bwMode="auto">
          <a:xfrm>
            <a:off x="137583" y="766763"/>
            <a:ext cx="6824133" cy="3838575"/>
          </a:xfrm>
          <a:prstGeom prst="rect">
            <a:avLst/>
          </a:prstGeom>
          <a:noFill/>
          <a:ln w="9525">
            <a:solidFill>
              <a:srgbClr val="000000"/>
            </a:solidFill>
            <a:miter lim="800000"/>
          </a:ln>
          <a:effectLst/>
        </p:spPr>
      </p:sp>
      <p:sp>
        <p:nvSpPr>
          <p:cNvPr id="1048730" name="Rectangle 5"/>
          <p:cNvSpPr>
            <a:spLocks noGrp="1" noChangeArrowheads="1"/>
          </p:cNvSpPr>
          <p:nvPr>
            <p:ph type="body" sz="quarter" idx="3"/>
          </p:nvPr>
        </p:nvSpPr>
        <p:spPr bwMode="auto">
          <a:xfrm>
            <a:off x="709614" y="4862514"/>
            <a:ext cx="5680075" cy="4605337"/>
          </a:xfrm>
          <a:prstGeom prst="rect">
            <a:avLst/>
          </a:prstGeom>
          <a:noFill/>
          <a:ln w="9525">
            <a:noFill/>
            <a:miter lim="800000"/>
          </a:ln>
          <a:effectLst/>
        </p:spPr>
        <p:txBody>
          <a:bodyPr vert="horz" wrap="square" lIns="91492" tIns="45745" rIns="91492" bIns="45745" numCol="1" anchor="t" anchorCtr="0" compatLnSpc="1"/>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1048731" name="Rectangle 6"/>
          <p:cNvSpPr>
            <a:spLocks noGrp="1" noChangeArrowheads="1"/>
          </p:cNvSpPr>
          <p:nvPr>
            <p:ph type="ftr" sz="quarter" idx="4"/>
          </p:nvPr>
        </p:nvSpPr>
        <p:spPr bwMode="auto">
          <a:xfrm>
            <a:off x="2" y="9720264"/>
            <a:ext cx="3076575" cy="512762"/>
          </a:xfrm>
          <a:prstGeom prst="rect">
            <a:avLst/>
          </a:prstGeom>
          <a:noFill/>
          <a:ln w="9525">
            <a:noFill/>
            <a:miter lim="800000"/>
          </a:ln>
          <a:effectLst/>
        </p:spPr>
        <p:txBody>
          <a:bodyPr vert="horz" wrap="square" lIns="91492" tIns="45745" rIns="91492" bIns="45745" numCol="1" anchor="b" anchorCtr="0" compatLnSpc="1"/>
          <a:lstStyle>
            <a:lvl1pPr algn="l">
              <a:defRPr sz="1100"/>
            </a:lvl1pPr>
          </a:lstStyle>
          <a:p>
            <a:endParaRPr lang="en-US"/>
          </a:p>
        </p:txBody>
      </p:sp>
      <p:sp>
        <p:nvSpPr>
          <p:cNvPr id="1048732" name="Rectangle 7"/>
          <p:cNvSpPr>
            <a:spLocks noGrp="1" noChangeArrowheads="1"/>
          </p:cNvSpPr>
          <p:nvPr>
            <p:ph type="sldNum" sz="quarter" idx="5"/>
          </p:nvPr>
        </p:nvSpPr>
        <p:spPr bwMode="auto">
          <a:xfrm>
            <a:off x="4021139" y="9720264"/>
            <a:ext cx="3076575" cy="512762"/>
          </a:xfrm>
          <a:prstGeom prst="rect">
            <a:avLst/>
          </a:prstGeom>
          <a:noFill/>
          <a:ln w="9525">
            <a:noFill/>
            <a:miter lim="800000"/>
          </a:ln>
          <a:effectLst/>
        </p:spPr>
        <p:txBody>
          <a:bodyPr vert="horz" wrap="square" lIns="91492" tIns="45745" rIns="91492" bIns="45745" numCol="1" anchor="b" anchorCtr="0" compatLnSpc="1"/>
          <a:lstStyle>
            <a:lvl1pPr algn="r">
              <a:defRPr sz="1100"/>
            </a:lvl1pPr>
          </a:lstStyle>
          <a:p>
            <a:fld id="{A9A0EA98-5831-4853-B862-C702E6EB345C}" type="slidenum">
              <a:rPr lang="en-US"/>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1" Type="http://schemas.openxmlformats.org/officeDocument/2006/relationships/tags" Target="../tags/tag22.xml"/><Relationship Id="rId10"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3" Type="http://schemas.openxmlformats.org/officeDocument/2006/relationships/image" Target="../media/image1.png"/><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5" Type="http://schemas.openxmlformats.org/officeDocument/2006/relationships/image" Target="../media/image1.png"/><Relationship Id="rId14" Type="http://schemas.openxmlformats.org/officeDocument/2006/relationships/tags" Target="../tags/tag127.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46" name=""/>
        <p:cNvGrpSpPr/>
        <p:nvPr/>
      </p:nvGrpSpPr>
      <p:grpSpPr>
        <a:xfrm>
          <a:off x="0" y="0"/>
          <a:ext cx="0" cy="0"/>
          <a:chOff x="0" y="0"/>
          <a:chExt cx="0" cy="0"/>
        </a:xfrm>
      </p:grpSpPr>
      <p:sp>
        <p:nvSpPr>
          <p:cNvPr id="1048702" name="标题 1"/>
          <p:cNvSpPr>
            <a:spLocks noGrp="1"/>
          </p:cNvSpPr>
          <p:nvPr>
            <p:ph type="ctrTitle"/>
          </p:nvPr>
        </p:nvSpPr>
        <p:spPr>
          <a:xfrm>
            <a:off x="914400" y="2130425"/>
            <a:ext cx="10363200" cy="1470025"/>
          </a:xfrm>
          <a:prstGeom prst="rect">
            <a:avLst/>
          </a:prstGeom>
        </p:spPr>
        <p:txBody>
          <a:bodyPr/>
          <a:p>
            <a:r>
              <a:rPr lang="zh-CN" altLang="en-US" smtClean="0"/>
              <a:t>单击此处编辑母版标题样式</a:t>
            </a:r>
            <a:endParaRPr lang="zh-CN" altLang="en-US"/>
          </a:p>
        </p:txBody>
      </p:sp>
      <p:sp>
        <p:nvSpPr>
          <p:cNvPr id="1048703" name="副标题 2"/>
          <p:cNvSpPr>
            <a:spLocks noGrp="1"/>
          </p:cNvSpPr>
          <p:nvPr>
            <p:ph type="subTitle" idx="1"/>
          </p:nvPr>
        </p:nvSpPr>
        <p:spPr>
          <a:xfrm>
            <a:off x="1828800" y="3886200"/>
            <a:ext cx="8534400" cy="1752600"/>
          </a:xfrm>
          <a:prstGeom prst="rect">
            <a:avLst/>
          </a:prstGeom>
        </p:spPr>
        <p:txBody>
          <a:bodyPr/>
          <a:lstStyle>
            <a:lvl1pPr marL="0" indent="0" algn="ctr">
              <a:buNone/>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51" name=""/>
        <p:cNvGrpSpPr/>
        <p:nvPr/>
      </p:nvGrpSpPr>
      <p:grpSpPr>
        <a:xfrm>
          <a:off x="0" y="0"/>
          <a:ext cx="0" cy="0"/>
          <a:chOff x="0" y="0"/>
          <a:chExt cx="0" cy="0"/>
        </a:xfrm>
      </p:grpSpPr>
      <p:sp>
        <p:nvSpPr>
          <p:cNvPr id="1048712" name="标题 1"/>
          <p:cNvSpPr>
            <a:spLocks noGrp="1"/>
          </p:cNvSpPr>
          <p:nvPr>
            <p:ph type="title"/>
          </p:nvPr>
        </p:nvSpPr>
        <p:spPr>
          <a:xfrm>
            <a:off x="609600" y="274638"/>
            <a:ext cx="10972800" cy="1143000"/>
          </a:xfrm>
          <a:prstGeom prst="rect">
            <a:avLst/>
          </a:prstGeom>
        </p:spPr>
        <p:txBody>
          <a:bodyPr/>
          <a:p>
            <a:r>
              <a:rPr lang="zh-CN" altLang="en-US" smtClean="0"/>
              <a:t>单击此处编辑母版标题样式</a:t>
            </a:r>
            <a:endParaRPr lang="zh-CN" altLang="en-US"/>
          </a:p>
        </p:txBody>
      </p:sp>
      <p:sp>
        <p:nvSpPr>
          <p:cNvPr id="1048713" name="竖排文字占位符 2"/>
          <p:cNvSpPr>
            <a:spLocks noGrp="1"/>
          </p:cNvSpPr>
          <p:nvPr>
            <p:ph type="body" orient="vert" idx="1"/>
          </p:nvPr>
        </p:nvSpPr>
        <p:spPr>
          <a:xfrm>
            <a:off x="609600" y="1600200"/>
            <a:ext cx="10972800" cy="4525963"/>
          </a:xfrm>
          <a:prstGeom prst="rect">
            <a:avLst/>
          </a:prstGeom>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48" name=""/>
        <p:cNvGrpSpPr/>
        <p:nvPr/>
      </p:nvGrpSpPr>
      <p:grpSpPr>
        <a:xfrm>
          <a:off x="0" y="0"/>
          <a:ext cx="0" cy="0"/>
          <a:chOff x="0" y="0"/>
          <a:chExt cx="0" cy="0"/>
        </a:xfrm>
      </p:grpSpPr>
      <p:sp>
        <p:nvSpPr>
          <p:cNvPr id="1048705" name="竖排标题 1"/>
          <p:cNvSpPr>
            <a:spLocks noGrp="1"/>
          </p:cNvSpPr>
          <p:nvPr>
            <p:ph type="title" orient="vert"/>
          </p:nvPr>
        </p:nvSpPr>
        <p:spPr>
          <a:xfrm>
            <a:off x="8839200" y="274638"/>
            <a:ext cx="2743200" cy="5851525"/>
          </a:xfrm>
          <a:prstGeom prst="rect">
            <a:avLst/>
          </a:prstGeom>
        </p:spPr>
        <p:txBody>
          <a:bodyPr vert="eaVert"/>
          <a:p>
            <a:r>
              <a:rPr lang="zh-CN" altLang="en-US" smtClean="0"/>
              <a:t>单击此处编辑母版标题样式</a:t>
            </a:r>
            <a:endParaRPr lang="zh-CN" altLang="en-US"/>
          </a:p>
        </p:txBody>
      </p:sp>
      <p:sp>
        <p:nvSpPr>
          <p:cNvPr id="1048706" name="竖排文字占位符 2"/>
          <p:cNvSpPr>
            <a:spLocks noGrp="1"/>
          </p:cNvSpPr>
          <p:nvPr>
            <p:ph type="body" orient="vert" idx="1"/>
          </p:nvPr>
        </p:nvSpPr>
        <p:spPr>
          <a:xfrm>
            <a:off x="609600" y="274638"/>
            <a:ext cx="8026400" cy="5851525"/>
          </a:xfrm>
          <a:prstGeom prst="rect">
            <a:avLst/>
          </a:prstGeom>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37" name=""/>
        <p:cNvGrpSpPr/>
        <p:nvPr/>
      </p:nvGrpSpPr>
      <p:grpSpPr>
        <a:xfrm>
          <a:off x="0" y="0"/>
          <a:ext cx="0" cy="0"/>
          <a:chOff x="0" y="0"/>
          <a:chExt cx="0" cy="0"/>
        </a:xfrm>
      </p:grpSpPr>
      <p:sp>
        <p:nvSpPr>
          <p:cNvPr id="1048679" name="标题 1"/>
          <p:cNvSpPr>
            <a:spLocks noGrp="1"/>
          </p:cNvSpPr>
          <p:nvPr>
            <p:ph type="ctrTitle"/>
          </p:nvPr>
        </p:nvSpPr>
        <p:spPr>
          <a:xfrm>
            <a:off x="914400" y="2130425"/>
            <a:ext cx="10363200" cy="1470025"/>
          </a:xfrm>
          <a:prstGeom prst="rect">
            <a:avLst/>
          </a:prstGeom>
        </p:spPr>
        <p:txBody>
          <a:bodyPr/>
          <a:p>
            <a:r>
              <a:rPr lang="zh-CN" altLang="en-US" smtClean="0"/>
              <a:t>单击此处编辑母版标题样式</a:t>
            </a:r>
            <a:endParaRPr lang="zh-CN" altLang="en-US"/>
          </a:p>
        </p:txBody>
      </p:sp>
      <p:sp>
        <p:nvSpPr>
          <p:cNvPr id="1048680" name="副标题 2"/>
          <p:cNvSpPr>
            <a:spLocks noGrp="1"/>
          </p:cNvSpPr>
          <p:nvPr>
            <p:ph type="subTitle" idx="1"/>
          </p:nvPr>
        </p:nvSpPr>
        <p:spPr>
          <a:xfrm>
            <a:off x="1828800" y="3886200"/>
            <a:ext cx="8534400" cy="1752600"/>
          </a:xfrm>
          <a:prstGeom prst="rect">
            <a:avLst/>
          </a:prstGeom>
        </p:spPr>
        <p:txBody>
          <a:bodyPr/>
          <a:lstStyle>
            <a:lvl1pPr marL="0" indent="0" algn="ctr">
              <a:buNone/>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36" name=""/>
        <p:cNvGrpSpPr/>
        <p:nvPr/>
      </p:nvGrpSpPr>
      <p:grpSpPr>
        <a:xfrm>
          <a:off x="0" y="0"/>
          <a:ext cx="0" cy="0"/>
          <a:chOff x="0" y="0"/>
          <a:chExt cx="0" cy="0"/>
        </a:xfrm>
      </p:grpSpPr>
      <p:sp>
        <p:nvSpPr>
          <p:cNvPr id="1048677" name="标题 1"/>
          <p:cNvSpPr>
            <a:spLocks noGrp="1"/>
          </p:cNvSpPr>
          <p:nvPr>
            <p:ph type="title"/>
          </p:nvPr>
        </p:nvSpPr>
        <p:spPr>
          <a:xfrm>
            <a:off x="609600" y="274638"/>
            <a:ext cx="10972800" cy="1143000"/>
          </a:xfrm>
          <a:prstGeom prst="rect">
            <a:avLst/>
          </a:prstGeom>
        </p:spPr>
        <p:txBody>
          <a:bodyPr/>
          <a:p>
            <a:r>
              <a:rPr lang="zh-CN" altLang="en-US" smtClean="0"/>
              <a:t>单击此处编辑母版标题样式</a:t>
            </a:r>
            <a:endParaRPr lang="zh-CN" altLang="en-US"/>
          </a:p>
        </p:txBody>
      </p:sp>
      <p:sp>
        <p:nvSpPr>
          <p:cNvPr id="1048678" name="内容占位符 2"/>
          <p:cNvSpPr>
            <a:spLocks noGrp="1"/>
          </p:cNvSpPr>
          <p:nvPr>
            <p:ph idx="1"/>
          </p:nvPr>
        </p:nvSpPr>
        <p:spPr>
          <a:xfrm>
            <a:off x="609600" y="1600200"/>
            <a:ext cx="10972800" cy="4525963"/>
          </a:xfrm>
          <a:prstGeom prst="rect">
            <a:avLst/>
          </a:prstGeo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42" name=""/>
        <p:cNvGrpSpPr/>
        <p:nvPr/>
      </p:nvGrpSpPr>
      <p:grpSpPr>
        <a:xfrm>
          <a:off x="0" y="0"/>
          <a:ext cx="0" cy="0"/>
          <a:chOff x="0" y="0"/>
          <a:chExt cx="0" cy="0"/>
        </a:xfrm>
      </p:grpSpPr>
      <p:sp>
        <p:nvSpPr>
          <p:cNvPr id="1048691" name="标题 1"/>
          <p:cNvSpPr>
            <a:spLocks noGrp="1"/>
          </p:cNvSpPr>
          <p:nvPr>
            <p:ph type="title"/>
          </p:nvPr>
        </p:nvSpPr>
        <p:spPr>
          <a:xfrm>
            <a:off x="963084" y="4406900"/>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1048692"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41" name=""/>
        <p:cNvGrpSpPr/>
        <p:nvPr/>
      </p:nvGrpSpPr>
      <p:grpSpPr>
        <a:xfrm>
          <a:off x="0" y="0"/>
          <a:ext cx="0" cy="0"/>
          <a:chOff x="0" y="0"/>
          <a:chExt cx="0" cy="0"/>
        </a:xfrm>
      </p:grpSpPr>
      <p:sp>
        <p:nvSpPr>
          <p:cNvPr id="1048688" name="标题 1"/>
          <p:cNvSpPr>
            <a:spLocks noGrp="1"/>
          </p:cNvSpPr>
          <p:nvPr>
            <p:ph type="title"/>
          </p:nvPr>
        </p:nvSpPr>
        <p:spPr>
          <a:xfrm>
            <a:off x="609600" y="274638"/>
            <a:ext cx="10972800" cy="1143000"/>
          </a:xfrm>
          <a:prstGeom prst="rect">
            <a:avLst/>
          </a:prstGeom>
        </p:spPr>
        <p:txBody>
          <a:bodyPr/>
          <a:p>
            <a:r>
              <a:rPr lang="zh-CN" altLang="en-US" smtClean="0"/>
              <a:t>单击此处编辑母版标题样式</a:t>
            </a:r>
            <a:endParaRPr lang="zh-CN" altLang="en-US"/>
          </a:p>
        </p:txBody>
      </p:sp>
      <p:sp>
        <p:nvSpPr>
          <p:cNvPr id="1048689" name="内容占位符 2"/>
          <p:cNvSpPr>
            <a:spLocks noGrp="1"/>
          </p:cNvSpPr>
          <p:nvPr>
            <p:ph sz="half" idx="1"/>
          </p:nvPr>
        </p:nvSpPr>
        <p:spPr>
          <a:xfrm>
            <a:off x="609600" y="1600200"/>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90" name="内容占位符 3"/>
          <p:cNvSpPr>
            <a:spLocks noGrp="1"/>
          </p:cNvSpPr>
          <p:nvPr>
            <p:ph sz="half" idx="2"/>
          </p:nvPr>
        </p:nvSpPr>
        <p:spPr>
          <a:xfrm>
            <a:off x="6197600" y="1600200"/>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45" name=""/>
        <p:cNvGrpSpPr/>
        <p:nvPr/>
      </p:nvGrpSpPr>
      <p:grpSpPr>
        <a:xfrm>
          <a:off x="0" y="0"/>
          <a:ext cx="0" cy="0"/>
          <a:chOff x="0" y="0"/>
          <a:chExt cx="0" cy="0"/>
        </a:xfrm>
      </p:grpSpPr>
      <p:sp>
        <p:nvSpPr>
          <p:cNvPr id="1048697" name="标题 1"/>
          <p:cNvSpPr>
            <a:spLocks noGrp="1"/>
          </p:cNvSpPr>
          <p:nvPr>
            <p:ph type="title"/>
          </p:nvPr>
        </p:nvSpPr>
        <p:spPr>
          <a:xfrm>
            <a:off x="609600" y="274638"/>
            <a:ext cx="10972800" cy="1143000"/>
          </a:xfrm>
          <a:prstGeom prst="rect">
            <a:avLst/>
          </a:prstGeom>
        </p:spPr>
        <p:txBody>
          <a:bodyPr/>
          <a:p>
            <a:r>
              <a:rPr lang="zh-CN" altLang="en-US" smtClean="0"/>
              <a:t>单击此处编辑母版标题样式</a:t>
            </a:r>
            <a:endParaRPr lang="zh-CN" altLang="en-US"/>
          </a:p>
        </p:txBody>
      </p:sp>
      <p:sp>
        <p:nvSpPr>
          <p:cNvPr id="1048698"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8699"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00" name="文本占位符 4"/>
          <p:cNvSpPr>
            <a:spLocks noGrp="1"/>
          </p:cNvSpPr>
          <p:nvPr>
            <p:ph type="body" sz="quarter" idx="3"/>
          </p:nvPr>
        </p:nvSpPr>
        <p:spPr>
          <a:xfrm>
            <a:off x="619336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8701" name="内容占位符 5"/>
          <p:cNvSpPr>
            <a:spLocks noGrp="1"/>
          </p:cNvSpPr>
          <p:nvPr>
            <p:ph sz="quarter" idx="4"/>
          </p:nvPr>
        </p:nvSpPr>
        <p:spPr>
          <a:xfrm>
            <a:off x="619336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44" name=""/>
        <p:cNvGrpSpPr/>
        <p:nvPr/>
      </p:nvGrpSpPr>
      <p:grpSpPr>
        <a:xfrm>
          <a:off x="0" y="0"/>
          <a:ext cx="0" cy="0"/>
          <a:chOff x="0" y="0"/>
          <a:chExt cx="0" cy="0"/>
        </a:xfrm>
      </p:grpSpPr>
      <p:sp>
        <p:nvSpPr>
          <p:cNvPr id="1048696" name="标题 1"/>
          <p:cNvSpPr>
            <a:spLocks noGrp="1"/>
          </p:cNvSpPr>
          <p:nvPr>
            <p:ph type="title"/>
          </p:nvPr>
        </p:nvSpPr>
        <p:spPr>
          <a:xfrm>
            <a:off x="609600" y="274638"/>
            <a:ext cx="10972800" cy="1143000"/>
          </a:xfrm>
          <a:prstGeom prst="rect">
            <a:avLst/>
          </a:prstGeom>
        </p:spPr>
        <p:txBody>
          <a:bodyPr/>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82"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43" name=""/>
        <p:cNvGrpSpPr/>
        <p:nvPr/>
      </p:nvGrpSpPr>
      <p:grpSpPr>
        <a:xfrm>
          <a:off x="0" y="0"/>
          <a:ext cx="0" cy="0"/>
          <a:chOff x="0" y="0"/>
          <a:chExt cx="0" cy="0"/>
        </a:xfrm>
      </p:grpSpPr>
      <p:sp>
        <p:nvSpPr>
          <p:cNvPr id="1048693" name="标题 1"/>
          <p:cNvSpPr>
            <a:spLocks noGrp="1"/>
          </p:cNvSpPr>
          <p:nvPr>
            <p:ph type="title"/>
          </p:nvPr>
        </p:nvSpPr>
        <p:spPr>
          <a:xfrm>
            <a:off x="609600" y="273050"/>
            <a:ext cx="4011084"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1048694" name="内容占位符 2"/>
          <p:cNvSpPr>
            <a:spLocks noGrp="1"/>
          </p:cNvSpPr>
          <p:nvPr>
            <p:ph idx="1"/>
          </p:nvPr>
        </p:nvSpPr>
        <p:spPr>
          <a:xfrm>
            <a:off x="4766733" y="273050"/>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95" name="文本占位符 3"/>
          <p:cNvSpPr>
            <a:spLocks noGrp="1"/>
          </p:cNvSpPr>
          <p:nvPr>
            <p:ph type="body" sz="half" idx="2"/>
          </p:nvPr>
        </p:nvSpPr>
        <p:spPr>
          <a:xfrm>
            <a:off x="609600" y="1435100"/>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49" name=""/>
        <p:cNvGrpSpPr/>
        <p:nvPr/>
      </p:nvGrpSpPr>
      <p:grpSpPr>
        <a:xfrm>
          <a:off x="0" y="0"/>
          <a:ext cx="0" cy="0"/>
          <a:chOff x="0" y="0"/>
          <a:chExt cx="0" cy="0"/>
        </a:xfrm>
      </p:grpSpPr>
      <p:sp>
        <p:nvSpPr>
          <p:cNvPr id="1048707" name="标题 1"/>
          <p:cNvSpPr>
            <a:spLocks noGrp="1"/>
          </p:cNvSpPr>
          <p:nvPr>
            <p:ph type="title"/>
          </p:nvPr>
        </p:nvSpPr>
        <p:spPr>
          <a:xfrm>
            <a:off x="609600" y="274638"/>
            <a:ext cx="10972800" cy="1143000"/>
          </a:xfrm>
          <a:prstGeom prst="rect">
            <a:avLst/>
          </a:prstGeom>
        </p:spPr>
        <p:txBody>
          <a:bodyPr/>
          <a:p>
            <a:r>
              <a:rPr lang="zh-CN" altLang="en-US" smtClean="0"/>
              <a:t>单击此处编辑母版标题样式</a:t>
            </a:r>
            <a:endParaRPr lang="zh-CN" altLang="en-US"/>
          </a:p>
        </p:txBody>
      </p:sp>
      <p:sp>
        <p:nvSpPr>
          <p:cNvPr id="1048708" name="内容占位符 2"/>
          <p:cNvSpPr>
            <a:spLocks noGrp="1"/>
          </p:cNvSpPr>
          <p:nvPr>
            <p:ph idx="1"/>
          </p:nvPr>
        </p:nvSpPr>
        <p:spPr>
          <a:xfrm>
            <a:off x="609600" y="1600200"/>
            <a:ext cx="10972800" cy="4525963"/>
          </a:xfrm>
          <a:prstGeom prst="rect">
            <a:avLst/>
          </a:prstGeo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38" name=""/>
        <p:cNvGrpSpPr/>
        <p:nvPr/>
      </p:nvGrpSpPr>
      <p:grpSpPr>
        <a:xfrm>
          <a:off x="0" y="0"/>
          <a:ext cx="0" cy="0"/>
          <a:chOff x="0" y="0"/>
          <a:chExt cx="0" cy="0"/>
        </a:xfrm>
      </p:grpSpPr>
      <p:sp>
        <p:nvSpPr>
          <p:cNvPr id="1048681"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1048682"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1048683"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39" name=""/>
        <p:cNvGrpSpPr/>
        <p:nvPr/>
      </p:nvGrpSpPr>
      <p:grpSpPr>
        <a:xfrm>
          <a:off x="0" y="0"/>
          <a:ext cx="0" cy="0"/>
          <a:chOff x="0" y="0"/>
          <a:chExt cx="0" cy="0"/>
        </a:xfrm>
      </p:grpSpPr>
      <p:sp>
        <p:nvSpPr>
          <p:cNvPr id="1048684" name="标题 1"/>
          <p:cNvSpPr>
            <a:spLocks noGrp="1"/>
          </p:cNvSpPr>
          <p:nvPr>
            <p:ph type="title"/>
          </p:nvPr>
        </p:nvSpPr>
        <p:spPr>
          <a:xfrm>
            <a:off x="609600" y="274638"/>
            <a:ext cx="10972800" cy="1143000"/>
          </a:xfrm>
          <a:prstGeom prst="rect">
            <a:avLst/>
          </a:prstGeom>
        </p:spPr>
        <p:txBody>
          <a:bodyPr/>
          <a:p>
            <a:r>
              <a:rPr lang="zh-CN" altLang="en-US" smtClean="0"/>
              <a:t>单击此处编辑母版标题样式</a:t>
            </a:r>
            <a:endParaRPr lang="zh-CN" altLang="en-US"/>
          </a:p>
        </p:txBody>
      </p:sp>
      <p:sp>
        <p:nvSpPr>
          <p:cNvPr id="1048685" name="竖排文字占位符 2"/>
          <p:cNvSpPr>
            <a:spLocks noGrp="1"/>
          </p:cNvSpPr>
          <p:nvPr>
            <p:ph type="body" orient="vert" idx="1"/>
          </p:nvPr>
        </p:nvSpPr>
        <p:spPr>
          <a:xfrm>
            <a:off x="609600" y="1600200"/>
            <a:ext cx="10972800" cy="4525963"/>
          </a:xfrm>
          <a:prstGeom prst="rect">
            <a:avLst/>
          </a:prstGeom>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40" name=""/>
        <p:cNvGrpSpPr/>
        <p:nvPr/>
      </p:nvGrpSpPr>
      <p:grpSpPr>
        <a:xfrm>
          <a:off x="0" y="0"/>
          <a:ext cx="0" cy="0"/>
          <a:chOff x="0" y="0"/>
          <a:chExt cx="0" cy="0"/>
        </a:xfrm>
      </p:grpSpPr>
      <p:sp>
        <p:nvSpPr>
          <p:cNvPr id="1048686" name="竖排标题 1"/>
          <p:cNvSpPr>
            <a:spLocks noGrp="1"/>
          </p:cNvSpPr>
          <p:nvPr>
            <p:ph type="title" orient="vert"/>
          </p:nvPr>
        </p:nvSpPr>
        <p:spPr>
          <a:xfrm>
            <a:off x="8839200" y="274638"/>
            <a:ext cx="2743200" cy="5851525"/>
          </a:xfrm>
          <a:prstGeom prst="rect">
            <a:avLst/>
          </a:prstGeom>
        </p:spPr>
        <p:txBody>
          <a:bodyPr vert="eaVert"/>
          <a:p>
            <a:r>
              <a:rPr lang="zh-CN" altLang="en-US" smtClean="0"/>
              <a:t>单击此处编辑母版标题样式</a:t>
            </a:r>
            <a:endParaRPr lang="zh-CN" altLang="en-US"/>
          </a:p>
        </p:txBody>
      </p:sp>
      <p:sp>
        <p:nvSpPr>
          <p:cNvPr id="1048687" name="竖排文字占位符 2"/>
          <p:cNvSpPr>
            <a:spLocks noGrp="1"/>
          </p:cNvSpPr>
          <p:nvPr>
            <p:ph type="body" orient="vert" idx="1"/>
          </p:nvPr>
        </p:nvSpPr>
        <p:spPr>
          <a:xfrm>
            <a:off x="609600" y="274638"/>
            <a:ext cx="8026400" cy="5851525"/>
          </a:xfrm>
          <a:prstGeom prst="rect">
            <a:avLst/>
          </a:prstGeom>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52" name=""/>
        <p:cNvGrpSpPr/>
        <p:nvPr/>
      </p:nvGrpSpPr>
      <p:grpSpPr>
        <a:xfrm>
          <a:off x="0" y="0"/>
          <a:ext cx="0" cy="0"/>
          <a:chOff x="0" y="0"/>
          <a:chExt cx="0" cy="0"/>
        </a:xfrm>
      </p:grpSpPr>
      <p:sp>
        <p:nvSpPr>
          <p:cNvPr id="1048714" name="标题 1"/>
          <p:cNvSpPr>
            <a:spLocks noGrp="1"/>
          </p:cNvSpPr>
          <p:nvPr>
            <p:ph type="title"/>
          </p:nvPr>
        </p:nvSpPr>
        <p:spPr>
          <a:xfrm>
            <a:off x="963084" y="4406900"/>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1048715"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53" name=""/>
        <p:cNvGrpSpPr/>
        <p:nvPr/>
      </p:nvGrpSpPr>
      <p:grpSpPr>
        <a:xfrm>
          <a:off x="0" y="0"/>
          <a:ext cx="0" cy="0"/>
          <a:chOff x="0" y="0"/>
          <a:chExt cx="0" cy="0"/>
        </a:xfrm>
      </p:grpSpPr>
      <p:sp>
        <p:nvSpPr>
          <p:cNvPr id="1048716" name="标题 1"/>
          <p:cNvSpPr>
            <a:spLocks noGrp="1"/>
          </p:cNvSpPr>
          <p:nvPr>
            <p:ph type="title"/>
          </p:nvPr>
        </p:nvSpPr>
        <p:spPr>
          <a:xfrm>
            <a:off x="609600" y="274638"/>
            <a:ext cx="10972800" cy="1143000"/>
          </a:xfrm>
          <a:prstGeom prst="rect">
            <a:avLst/>
          </a:prstGeom>
        </p:spPr>
        <p:txBody>
          <a:bodyPr/>
          <a:p>
            <a:r>
              <a:rPr lang="zh-CN" altLang="en-US" smtClean="0"/>
              <a:t>单击此处编辑母版标题样式</a:t>
            </a:r>
            <a:endParaRPr lang="zh-CN" altLang="en-US"/>
          </a:p>
        </p:txBody>
      </p:sp>
      <p:sp>
        <p:nvSpPr>
          <p:cNvPr id="1048717" name="内容占位符 2"/>
          <p:cNvSpPr>
            <a:spLocks noGrp="1"/>
          </p:cNvSpPr>
          <p:nvPr>
            <p:ph sz="half" idx="1"/>
          </p:nvPr>
        </p:nvSpPr>
        <p:spPr>
          <a:xfrm>
            <a:off x="609600" y="1600200"/>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18" name="内容占位符 3"/>
          <p:cNvSpPr>
            <a:spLocks noGrp="1"/>
          </p:cNvSpPr>
          <p:nvPr>
            <p:ph sz="half" idx="2"/>
          </p:nvPr>
        </p:nvSpPr>
        <p:spPr>
          <a:xfrm>
            <a:off x="6197600" y="1600200"/>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54" name=""/>
        <p:cNvGrpSpPr/>
        <p:nvPr/>
      </p:nvGrpSpPr>
      <p:grpSpPr>
        <a:xfrm>
          <a:off x="0" y="0"/>
          <a:ext cx="0" cy="0"/>
          <a:chOff x="0" y="0"/>
          <a:chExt cx="0" cy="0"/>
        </a:xfrm>
      </p:grpSpPr>
      <p:sp>
        <p:nvSpPr>
          <p:cNvPr id="1048719" name="标题 1"/>
          <p:cNvSpPr>
            <a:spLocks noGrp="1"/>
          </p:cNvSpPr>
          <p:nvPr>
            <p:ph type="title"/>
          </p:nvPr>
        </p:nvSpPr>
        <p:spPr>
          <a:xfrm>
            <a:off x="609600" y="274638"/>
            <a:ext cx="10972800" cy="1143000"/>
          </a:xfrm>
          <a:prstGeom prst="rect">
            <a:avLst/>
          </a:prstGeom>
        </p:spPr>
        <p:txBody>
          <a:bodyPr/>
          <a:p>
            <a:r>
              <a:rPr lang="zh-CN" altLang="en-US" smtClean="0"/>
              <a:t>单击此处编辑母版标题样式</a:t>
            </a:r>
            <a:endParaRPr lang="zh-CN" altLang="en-US"/>
          </a:p>
        </p:txBody>
      </p:sp>
      <p:sp>
        <p:nvSpPr>
          <p:cNvPr id="1048720"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8721"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22" name="文本占位符 4"/>
          <p:cNvSpPr>
            <a:spLocks noGrp="1"/>
          </p:cNvSpPr>
          <p:nvPr>
            <p:ph type="body" sz="quarter" idx="3"/>
          </p:nvPr>
        </p:nvSpPr>
        <p:spPr>
          <a:xfrm>
            <a:off x="619336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8723" name="内容占位符 5"/>
          <p:cNvSpPr>
            <a:spLocks noGrp="1"/>
          </p:cNvSpPr>
          <p:nvPr>
            <p:ph sz="quarter" idx="4"/>
          </p:nvPr>
        </p:nvSpPr>
        <p:spPr>
          <a:xfrm>
            <a:off x="619336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47" name=""/>
        <p:cNvGrpSpPr/>
        <p:nvPr/>
      </p:nvGrpSpPr>
      <p:grpSpPr>
        <a:xfrm>
          <a:off x="0" y="0"/>
          <a:ext cx="0" cy="0"/>
          <a:chOff x="0" y="0"/>
          <a:chExt cx="0" cy="0"/>
        </a:xfrm>
      </p:grpSpPr>
      <p:sp>
        <p:nvSpPr>
          <p:cNvPr id="1048704" name="标题 1"/>
          <p:cNvSpPr>
            <a:spLocks noGrp="1"/>
          </p:cNvSpPr>
          <p:nvPr>
            <p:ph type="title"/>
          </p:nvPr>
        </p:nvSpPr>
        <p:spPr>
          <a:xfrm>
            <a:off x="609600" y="274638"/>
            <a:ext cx="10972800" cy="1143000"/>
          </a:xfrm>
          <a:prstGeom prst="rect">
            <a:avLst/>
          </a:prstGeom>
        </p:spPr>
        <p:txBody>
          <a:bodyPr/>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24"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55" name=""/>
        <p:cNvGrpSpPr/>
        <p:nvPr/>
      </p:nvGrpSpPr>
      <p:grpSpPr>
        <a:xfrm>
          <a:off x="0" y="0"/>
          <a:ext cx="0" cy="0"/>
          <a:chOff x="0" y="0"/>
          <a:chExt cx="0" cy="0"/>
        </a:xfrm>
      </p:grpSpPr>
      <p:sp>
        <p:nvSpPr>
          <p:cNvPr id="1048724" name="标题 1"/>
          <p:cNvSpPr>
            <a:spLocks noGrp="1"/>
          </p:cNvSpPr>
          <p:nvPr>
            <p:ph type="title"/>
          </p:nvPr>
        </p:nvSpPr>
        <p:spPr>
          <a:xfrm>
            <a:off x="609600" y="273050"/>
            <a:ext cx="4011084"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1048725" name="内容占位符 2"/>
          <p:cNvSpPr>
            <a:spLocks noGrp="1"/>
          </p:cNvSpPr>
          <p:nvPr>
            <p:ph idx="1"/>
          </p:nvPr>
        </p:nvSpPr>
        <p:spPr>
          <a:xfrm>
            <a:off x="4766733" y="273050"/>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26" name="文本占位符 3"/>
          <p:cNvSpPr>
            <a:spLocks noGrp="1"/>
          </p:cNvSpPr>
          <p:nvPr>
            <p:ph type="body" sz="half" idx="2"/>
          </p:nvPr>
        </p:nvSpPr>
        <p:spPr>
          <a:xfrm>
            <a:off x="609600" y="1435100"/>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50" name=""/>
        <p:cNvGrpSpPr/>
        <p:nvPr/>
      </p:nvGrpSpPr>
      <p:grpSpPr>
        <a:xfrm>
          <a:off x="0" y="0"/>
          <a:ext cx="0" cy="0"/>
          <a:chOff x="0" y="0"/>
          <a:chExt cx="0" cy="0"/>
        </a:xfrm>
      </p:grpSpPr>
      <p:sp>
        <p:nvSpPr>
          <p:cNvPr id="1048709"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1048710"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1048711"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1.png"/><Relationship Id="rId12" Type="http://schemas.openxmlformats.org/officeDocument/2006/relationships/tags" Target="../tags/tag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8" Type="http://schemas.openxmlformats.org/officeDocument/2006/relationships/theme" Target="../theme/theme3.xml"/><Relationship Id="rId27" Type="http://schemas.openxmlformats.org/officeDocument/2006/relationships/image" Target="../media/image1.png"/><Relationship Id="rId26" Type="http://schemas.openxmlformats.org/officeDocument/2006/relationships/tags" Target="../tags/tag146.xml"/><Relationship Id="rId25" Type="http://schemas.openxmlformats.org/officeDocument/2006/relationships/tags" Target="../tags/tag145.xml"/><Relationship Id="rId24" Type="http://schemas.openxmlformats.org/officeDocument/2006/relationships/tags" Target="../tags/tag144.xml"/><Relationship Id="rId23" Type="http://schemas.openxmlformats.org/officeDocument/2006/relationships/tags" Target="../tags/tag143.xml"/><Relationship Id="rId22" Type="http://schemas.openxmlformats.org/officeDocument/2006/relationships/tags" Target="../tags/tag142.xml"/><Relationship Id="rId21" Type="http://schemas.openxmlformats.org/officeDocument/2006/relationships/tags" Target="../tags/tag141.xml"/><Relationship Id="rId20" Type="http://schemas.openxmlformats.org/officeDocument/2006/relationships/tags" Target="../tags/tag140.xml"/><Relationship Id="rId2" Type="http://schemas.openxmlformats.org/officeDocument/2006/relationships/slideLayout" Target="../slideLayouts/slideLayout24.xml"/><Relationship Id="rId19" Type="http://schemas.openxmlformats.org/officeDocument/2006/relationships/image" Target="../media/image3.png"/><Relationship Id="rId18" Type="http://schemas.openxmlformats.org/officeDocument/2006/relationships/slideLayout" Target="../slideLayouts/slideLayout40.xml"/><Relationship Id="rId17" Type="http://schemas.openxmlformats.org/officeDocument/2006/relationships/slideLayout" Target="../slideLayouts/slideLayout39.xml"/><Relationship Id="rId16" Type="http://schemas.openxmlformats.org/officeDocument/2006/relationships/slideLayout" Target="../slideLayouts/slideLayout38.xml"/><Relationship Id="rId15" Type="http://schemas.openxmlformats.org/officeDocument/2006/relationships/slideLayout" Target="../slideLayouts/slideLayout37.xml"/><Relationship Id="rId14" Type="http://schemas.openxmlformats.org/officeDocument/2006/relationships/slideLayout" Target="../slideLayouts/slideLayout36.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2" name=""/>
        <p:cNvGrpSpPr/>
        <p:nvPr/>
      </p:nvGrpSpPr>
      <p:grpSpPr>
        <a:xfrm>
          <a:off x="0" y="0"/>
          <a:ext cx="0" cy="0"/>
          <a:chOff x="0" y="0"/>
          <a:chExt cx="0" cy="0"/>
        </a:xfrm>
      </p:grpSpPr>
      <p:sp>
        <p:nvSpPr>
          <p:cNvPr id="1048576" name="Rectangle 2"/>
          <p:cNvSpPr>
            <a:spLocks noChangeArrowheads="1"/>
          </p:cNvSpPr>
          <p:nvPr userDrawn="1"/>
        </p:nvSpPr>
        <p:spPr bwMode="auto">
          <a:xfrm>
            <a:off x="0" y="0"/>
            <a:ext cx="12192000" cy="4495800"/>
          </a:xfrm>
          <a:prstGeom prst="rect">
            <a:avLst/>
          </a:prstGeom>
          <a:solidFill>
            <a:srgbClr val="E31E2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en-US"/>
          </a:p>
        </p:txBody>
      </p:sp>
      <p:sp>
        <p:nvSpPr>
          <p:cNvPr id="1048577" name="Rectangle 3"/>
          <p:cNvSpPr>
            <a:spLocks noChangeArrowheads="1"/>
          </p:cNvSpPr>
          <p:nvPr userDrawn="1"/>
        </p:nvSpPr>
        <p:spPr bwMode="auto">
          <a:xfrm>
            <a:off x="0" y="0"/>
            <a:ext cx="12192000" cy="1066800"/>
          </a:xfrm>
          <a:prstGeom prst="rect">
            <a:avLst/>
          </a:prstGeom>
          <a:solidFill>
            <a:srgbClr val="E31E2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endParaRPr lang="zh-CN" altLang="en-US"/>
          </a:p>
        </p:txBody>
      </p:sp>
      <p:sp>
        <p:nvSpPr>
          <p:cNvPr id="1048578" name="Rectangle 4"/>
          <p:cNvSpPr>
            <a:spLocks noChangeArrowheads="1"/>
          </p:cNvSpPr>
          <p:nvPr userDrawn="1"/>
        </p:nvSpPr>
        <p:spPr bwMode="auto">
          <a:xfrm>
            <a:off x="0" y="6477000"/>
            <a:ext cx="12192000" cy="381000"/>
          </a:xfrm>
          <a:prstGeom prst="rect">
            <a:avLst/>
          </a:prstGeom>
          <a:solidFill>
            <a:srgbClr val="E31E2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endParaRPr lang="zh-CN" altLang="en-US"/>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 -0.38888 L 0 -4.44444E-6 " pathEditMode="relative" rAng="0" ptsTypes="AA">
                                      <p:cBhvr>
                                        <p:cTn id="6" dur="2000" fill="hold"/>
                                        <p:tgtEl>
                                          <p:spTgt spid="1048576"/>
                                        </p:tgtEl>
                                        <p:attrNameLst>
                                          <p:attrName>ppt_x</p:attrName>
                                          <p:attrName>ppt_y</p:attrName>
                                        </p:attrNameLst>
                                      </p:cBhvr>
                                      <p:rCtr x="0" y="19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76" grpId="0" bldLvl="0" animBg="1" autoUpdateAnimBg="0"/>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70" name=""/>
        <p:cNvGrpSpPr/>
        <p:nvPr/>
      </p:nvGrpSpPr>
      <p:grpSpPr>
        <a:xfrm>
          <a:off x="0" y="0"/>
          <a:ext cx="0" cy="0"/>
          <a:chOff x="0" y="0"/>
          <a:chExt cx="0" cy="0"/>
        </a:xfrm>
      </p:grpSpPr>
      <p:sp>
        <p:nvSpPr>
          <p:cNvPr id="1048580" name="Rectangle 7"/>
          <p:cNvSpPr>
            <a:spLocks noChangeArrowheads="1"/>
          </p:cNvSpPr>
          <p:nvPr userDrawn="1"/>
        </p:nvSpPr>
        <p:spPr bwMode="auto">
          <a:xfrm>
            <a:off x="0" y="6400800"/>
            <a:ext cx="12192000" cy="457200"/>
          </a:xfrm>
          <a:prstGeom prst="rect">
            <a:avLst/>
          </a:prstGeom>
          <a:solidFill>
            <a:srgbClr val="E31E2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endParaRPr lang="zh-CN" altLang="en-US"/>
          </a:p>
        </p:txBody>
      </p:sp>
      <p:sp>
        <p:nvSpPr>
          <p:cNvPr id="1048581" name="Rectangle 8"/>
          <p:cNvSpPr>
            <a:spLocks noChangeArrowheads="1"/>
          </p:cNvSpPr>
          <p:nvPr userDrawn="1"/>
        </p:nvSpPr>
        <p:spPr bwMode="auto">
          <a:xfrm>
            <a:off x="0" y="0"/>
            <a:ext cx="12192000" cy="1066800"/>
          </a:xfrm>
          <a:prstGeom prst="rect">
            <a:avLst/>
          </a:prstGeom>
          <a:solidFill>
            <a:srgbClr val="E31E2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endParaRPr lang="zh-CN" altLang="en-US"/>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jpeg"/><Relationship Id="rId8" Type="http://schemas.openxmlformats.org/officeDocument/2006/relationships/tags" Target="../tags/tag153.xml"/><Relationship Id="rId7" Type="http://schemas.openxmlformats.org/officeDocument/2006/relationships/image" Target="../media/image4.jpeg"/><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1" Type="http://schemas.openxmlformats.org/officeDocument/2006/relationships/slideLayout" Target="../slideLayouts/slideLayout23.xml"/><Relationship Id="rId10" Type="http://schemas.openxmlformats.org/officeDocument/2006/relationships/tags" Target="../tags/tag154.xml"/><Relationship Id="rId1" Type="http://schemas.openxmlformats.org/officeDocument/2006/relationships/tags" Target="../tags/tag14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1.jpeg"/><Relationship Id="rId1"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3.jpeg"/><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7.jpeg"/><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9.jpeg"/><Relationship Id="rId1" Type="http://schemas.openxmlformats.org/officeDocument/2006/relationships/image" Target="../media/image28.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tags" Target="../tags/tag156.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5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1.jpeg"/><Relationship Id="rId1"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2.jpeg"/><Relationship Id="rId1" Type="http://schemas.openxmlformats.org/officeDocument/2006/relationships/hyperlink" Target="http://image.baidu.com/i?ct=503316480&amp;z=1007759650&amp;tn=baiduimagedetail&amp;word=&#30707;&#33167;&#22266;&#23450;&amp;in=5" TargetMode="Externa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30.png"/><Relationship Id="rId2" Type="http://schemas.openxmlformats.org/officeDocument/2006/relationships/image" Target="../media/image32.jpeg"/><Relationship Id="rId1" Type="http://schemas.openxmlformats.org/officeDocument/2006/relationships/hyperlink" Target="http://image.baidu.com/i?ct=503316480&amp;z=1007759650&amp;tn=baiduimagedetail&amp;word=&#30707;&#33167;&#22266;&#23450;&amp;in=5" TargetMode="Externa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4.jpeg"/><Relationship Id="rId1"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6.jpeg"/><Relationship Id="rId1" Type="http://schemas.openxmlformats.org/officeDocument/2006/relationships/image" Target="../media/image3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0.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42.jpeg"/><Relationship Id="rId1" Type="http://schemas.openxmlformats.org/officeDocument/2006/relationships/hyperlink" Target="http://www.beibaoke.com.cn/upload/050309081685508.jpg" TargetMode="Externa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44.jpeg"/><Relationship Id="rId1" Type="http://schemas.openxmlformats.org/officeDocument/2006/relationships/image" Target="../media/image43.jpe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hyperlink" Target="http://www.sh.xinhua.org/zhuanti/csj/2005-07/16/content_4653253.ht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http://image.baidu.com/i?ct=503316480&amp;z=0&amp;tn=baiduimagedetail&amp;word=&#65533;&#1459;&#65533;&#65533;&#65533;&#65533;&#65533;&amp;in=19013&amp;cl=2&amp;cm=1&amp;sc=0&amp;lm=-1&amp;pn=7&amp;rn=1&amp;di=240377896&amp;ln=647" TargetMode="External"/><Relationship Id="rId4" Type="http://schemas.openxmlformats.org/officeDocument/2006/relationships/image" Target="../media/image9.jpeg"/><Relationship Id="rId3" Type="http://schemas.openxmlformats.org/officeDocument/2006/relationships/hyperlink" Target="http://image.baidu.com/i?ct=503316480&amp;z=0&amp;tn=baiduimagedetail&amp;word=&#65533;&#65533;&#65533;&#65533;&amp;in=10321&amp;cl=2&amp;cm=1&amp;sc=0&amp;lm=-1&amp;pn=0&amp;rn=1&amp;di=1365178200&amp;ln=2000" TargetMode="External"/><Relationship Id="rId2" Type="http://schemas.openxmlformats.org/officeDocument/2006/relationships/image" Target="../media/image8.jpeg"/><Relationship Id="rId1" Type="http://schemas.openxmlformats.org/officeDocument/2006/relationships/hyperlink" Target="http://image.baidu.com/i?ct=503316480&amp;z=0&amp;tn=baiduimagedetail&amp;word=&#65533;&#65533;&#65533;&#65533;&amp;in=26445&amp;cl=2&amp;cm=1&amp;sc=0&amp;lm=-1&amp;pn=2&amp;rn=1&amp;di=557215172&amp;ln=2000"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7.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8.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9.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0.jpeg"/></Relationships>
</file>

<file path=ppt/slides/_rels/slide45.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image" Target="../media/image57.png"/><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png"/><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8.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9.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1.jpeg"/><Relationship Id="rId1" Type="http://schemas.openxmlformats.org/officeDocument/2006/relationships/hyperlink" Target="http://news.sohu.com/20040803/n221333454.shtml"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0.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1.png"/></Relationships>
</file>

<file path=ppt/slides/_rels/slide53.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65.png"/><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image" Target="../media/image62.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hyperlink" Target="http://www.bofety.com/" TargetMode="External"/><Relationship Id="rId7" Type="http://schemas.openxmlformats.org/officeDocument/2006/relationships/tags" Target="../tags/tag160.xml"/><Relationship Id="rId6" Type="http://schemas.openxmlformats.org/officeDocument/2006/relationships/image" Target="../media/image68.jpeg"/><Relationship Id="rId5" Type="http://schemas.openxmlformats.org/officeDocument/2006/relationships/tags" Target="../tags/tag159.xml"/><Relationship Id="rId4" Type="http://schemas.openxmlformats.org/officeDocument/2006/relationships/image" Target="../media/image67.jpeg"/><Relationship Id="rId3" Type="http://schemas.openxmlformats.org/officeDocument/2006/relationships/tags" Target="../tags/tag158.xml"/><Relationship Id="rId2" Type="http://schemas.openxmlformats.org/officeDocument/2006/relationships/tags" Target="../tags/tag157.xml"/><Relationship Id="rId10" Type="http://schemas.openxmlformats.org/officeDocument/2006/relationships/slideLayout" Target="../slideLayouts/slideLayout33.xml"/><Relationship Id="rId1" Type="http://schemas.openxmlformats.org/officeDocument/2006/relationships/image" Target="../media/image6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3.jpeg"/><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4.jpeg"/><Relationship Id="rId1" Type="http://schemas.openxmlformats.org/officeDocument/2006/relationships/hyperlink" Target="http://www.beibaoke.com.cn/upload/050309081685509.jpg" TargetMode="Externa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484505" y="1673225"/>
            <a:ext cx="6363335" cy="91376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安全事故急救知识</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2"/>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4"/>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5"/>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2097152" name="图片 1"/>
          <p:cNvPicPr>
            <a:picLocks noChangeAspect="1"/>
          </p:cNvPicPr>
          <p:nvPr>
            <p:custDataLst>
              <p:tags r:id="rId6"/>
            </p:custDataLst>
          </p:nvPr>
        </p:nvPicPr>
        <p:blipFill>
          <a:blip r:embed="rId7"/>
          <a:srcRect/>
          <a:stretch>
            <a:fillRect/>
          </a:stretch>
        </p:blipFill>
        <p:spPr bwMode="auto">
          <a:xfrm>
            <a:off x="8152765" y="1371600"/>
            <a:ext cx="2181225" cy="1771650"/>
          </a:xfrm>
          <a:prstGeom prst="rect">
            <a:avLst/>
          </a:prstGeom>
          <a:noFill/>
          <a:ln w="9525">
            <a:noFill/>
            <a:miter lim="800000"/>
            <a:headEnd/>
            <a:tailEnd/>
          </a:ln>
        </p:spPr>
      </p:pic>
      <p:pic>
        <p:nvPicPr>
          <p:cNvPr id="2097153" name="图片 2"/>
          <p:cNvPicPr>
            <a:picLocks noChangeAspect="1"/>
          </p:cNvPicPr>
          <p:nvPr>
            <p:custDataLst>
              <p:tags r:id="rId8"/>
            </p:custDataLst>
          </p:nvPr>
        </p:nvPicPr>
        <p:blipFill>
          <a:blip r:embed="rId9"/>
          <a:srcRect/>
          <a:stretch>
            <a:fillRect/>
          </a:stretch>
        </p:blipFill>
        <p:spPr bwMode="auto">
          <a:xfrm>
            <a:off x="7757160" y="3581083"/>
            <a:ext cx="2971800" cy="1919287"/>
          </a:xfrm>
          <a:prstGeom prst="rect">
            <a:avLst/>
          </a:prstGeom>
          <a:noFill/>
          <a:ln w="9525">
            <a:noFill/>
            <a:miter lim="800000"/>
            <a:headEnd/>
            <a:tailEnd/>
          </a:ln>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90" name=""/>
        <p:cNvGrpSpPr/>
        <p:nvPr/>
      </p:nvGrpSpPr>
      <p:grpSpPr>
        <a:xfrm>
          <a:off x="0" y="0"/>
          <a:ext cx="0" cy="0"/>
          <a:chOff x="0" y="0"/>
          <a:chExt cx="0" cy="0"/>
        </a:xfrm>
      </p:grpSpPr>
      <p:sp>
        <p:nvSpPr>
          <p:cNvPr id="1048600" name="Text Box 14"/>
          <p:cNvSpPr txBox="1">
            <a:spLocks noChangeArrowheads="1"/>
          </p:cNvSpPr>
          <p:nvPr/>
        </p:nvSpPr>
        <p:spPr bwMode="auto">
          <a:xfrm>
            <a:off x="2971800" y="1143000"/>
            <a:ext cx="6019800" cy="521970"/>
          </a:xfrm>
          <a:prstGeom prst="rect">
            <a:avLst/>
          </a:prstGeom>
          <a:noFill/>
          <a:ln>
            <a:noFill/>
          </a:ln>
          <a:effectLst>
            <a:outerShdw dist="45791" dir="2021404" algn="ctr" rotWithShape="0">
              <a:srgbClr val="C0C0C0"/>
            </a:outerShdw>
          </a:effec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2800">
                <a:latin typeface="黑体" panose="02010609060101010101" pitchFamily="49" charset="-122"/>
                <a:ea typeface="黑体" panose="02010609060101010101" pitchFamily="49" charset="-122"/>
              </a:rPr>
              <a:t>（一）止血</a:t>
            </a:r>
            <a:endParaRPr lang="zh-CN" altLang="en-US" sz="2800">
              <a:latin typeface="黑体" panose="02010609060101010101" pitchFamily="49" charset="-122"/>
              <a:ea typeface="黑体" panose="02010609060101010101" pitchFamily="49" charset="-122"/>
            </a:endParaRPr>
          </a:p>
        </p:txBody>
      </p:sp>
      <p:sp>
        <p:nvSpPr>
          <p:cNvPr id="1048601" name="Rectangle 16"/>
          <p:cNvSpPr>
            <a:spLocks noChangeArrowheads="1"/>
          </p:cNvSpPr>
          <p:nvPr/>
        </p:nvSpPr>
        <p:spPr bwMode="auto">
          <a:xfrm>
            <a:off x="1600200" y="1899920"/>
            <a:ext cx="8915400" cy="4369435"/>
          </a:xfrm>
          <a:prstGeom prst="rect">
            <a:avLst/>
          </a:prstGeom>
          <a:noFill/>
          <a:ln w="9525">
            <a:noFill/>
            <a:miter lim="800000"/>
          </a:ln>
        </p:spPr>
        <p:txBody>
          <a:bodyPr anchor="ctr">
            <a:spAutoFit/>
          </a:bodyPr>
          <a:p>
            <a:pPr eaLnBrk="0" hangingPunct="0">
              <a:tabLst>
                <a:tab pos="228600" algn="l"/>
              </a:tabLst>
            </a:pPr>
            <a:r>
              <a:rPr lang="en-US" altLang="zh-CN" sz="2400" b="1">
                <a:latin typeface="黑体" panose="02010609060101010101" pitchFamily="49" charset="-122"/>
                <a:ea typeface="黑体" panose="02010609060101010101" pitchFamily="49" charset="-122"/>
              </a:rPr>
              <a:t>1</a:t>
            </a:r>
            <a:r>
              <a:rPr lang="zh-CN" altLang="en-US" sz="2400" b="1">
                <a:latin typeface="黑体" panose="02010609060101010101" pitchFamily="49" charset="-122"/>
                <a:ea typeface="黑体" panose="02010609060101010101" pitchFamily="49" charset="-122"/>
              </a:rPr>
              <a:t>、出血的分类及特点：</a:t>
            </a:r>
            <a:endParaRPr lang="zh-CN" altLang="en-US" sz="2400" b="1">
              <a:latin typeface="黑体" panose="02010609060101010101" pitchFamily="49" charset="-122"/>
              <a:ea typeface="黑体" panose="02010609060101010101" pitchFamily="49" charset="-122"/>
            </a:endParaRPr>
          </a:p>
          <a:p>
            <a:pPr eaLnBrk="0" hangingPunct="0">
              <a:tabLst>
                <a:tab pos="228600" algn="l"/>
              </a:tabLst>
            </a:pPr>
            <a:endParaRPr lang="zh-CN" altLang="en-US" sz="2400" b="1">
              <a:latin typeface="黑体" panose="02010609060101010101" pitchFamily="49" charset="-122"/>
              <a:ea typeface="黑体" panose="02010609060101010101" pitchFamily="49" charset="-122"/>
            </a:endParaRPr>
          </a:p>
          <a:p>
            <a:pPr eaLnBrk="0" hangingPunct="0">
              <a:tabLst>
                <a:tab pos="228600" algn="l"/>
              </a:tabLst>
            </a:pPr>
            <a:r>
              <a:rPr lang="zh-CN" altLang="en-US" sz="2000" b="1">
                <a:latin typeface="黑体" panose="02010609060101010101" pitchFamily="49" charset="-122"/>
                <a:ea typeface="黑体" panose="02010609060101010101" pitchFamily="49" charset="-122"/>
              </a:rPr>
              <a:t>（</a:t>
            </a:r>
            <a:r>
              <a:rPr lang="en-US" altLang="zh-CN" sz="2000" b="1">
                <a:latin typeface="黑体" panose="02010609060101010101" pitchFamily="49" charset="-122"/>
                <a:ea typeface="黑体" panose="02010609060101010101" pitchFamily="49" charset="-122"/>
              </a:rPr>
              <a:t>1</a:t>
            </a:r>
            <a:r>
              <a:rPr lang="zh-CN" altLang="en-US" sz="2000" b="1">
                <a:latin typeface="黑体" panose="02010609060101010101" pitchFamily="49" charset="-122"/>
                <a:ea typeface="黑体" panose="02010609060101010101" pitchFamily="49" charset="-122"/>
              </a:rPr>
              <a:t>）按破裂血管不同：</a:t>
            </a:r>
            <a:endParaRPr lang="zh-CN" altLang="en-US" sz="2000" b="1">
              <a:latin typeface="黑体" panose="02010609060101010101" pitchFamily="49" charset="-122"/>
              <a:ea typeface="黑体" panose="02010609060101010101" pitchFamily="49" charset="-122"/>
            </a:endParaRPr>
          </a:p>
          <a:p>
            <a:pPr eaLnBrk="0" hangingPunct="0">
              <a:tabLst>
                <a:tab pos="228600" algn="l"/>
              </a:tabLst>
            </a:pPr>
            <a:r>
              <a:rPr lang="zh-CN" altLang="en-US" sz="2000" b="1">
                <a:latin typeface="黑体" panose="02010609060101010101" pitchFamily="49" charset="-122"/>
                <a:ea typeface="黑体" panose="02010609060101010101" pitchFamily="49" charset="-122"/>
              </a:rPr>
              <a:t> </a:t>
            </a:r>
            <a:endParaRPr lang="zh-CN" altLang="en-US" sz="2000" b="1">
              <a:latin typeface="黑体" panose="02010609060101010101" pitchFamily="49" charset="-122"/>
              <a:ea typeface="黑体" panose="02010609060101010101" pitchFamily="49" charset="-122"/>
            </a:endParaRPr>
          </a:p>
          <a:p>
            <a:pPr eaLnBrk="0" hangingPunct="0">
              <a:tabLst>
                <a:tab pos="228600" algn="l"/>
              </a:tabLst>
            </a:pPr>
            <a:r>
              <a:rPr lang="zh-CN" altLang="en-US" sz="2000" b="1">
                <a:latin typeface="黑体" panose="02010609060101010101" pitchFamily="49" charset="-122"/>
                <a:ea typeface="黑体" panose="02010609060101010101" pitchFamily="49" charset="-122"/>
              </a:rPr>
              <a:t>动脉出血：</a:t>
            </a:r>
            <a:r>
              <a:rPr lang="zh-CN" altLang="en-US">
                <a:latin typeface="黑体" panose="02010609060101010101" pitchFamily="49" charset="-122"/>
                <a:ea typeface="黑体" panose="02010609060101010101" pitchFamily="49" charset="-122"/>
              </a:rPr>
              <a:t>由于动脉血管内压力较高，所以出血时呈泉涌、搏动性，尤其是大的动脉</a:t>
            </a:r>
            <a:endParaRPr lang="zh-CN" altLang="en-US">
              <a:latin typeface="黑体" panose="02010609060101010101" pitchFamily="49" charset="-122"/>
              <a:ea typeface="黑体" panose="02010609060101010101" pitchFamily="49" charset="-122"/>
            </a:endParaRPr>
          </a:p>
          <a:p>
            <a:pPr eaLnBrk="0" hangingPunct="0">
              <a:tabLst>
                <a:tab pos="228600" algn="l"/>
              </a:tabLst>
            </a:pPr>
            <a:endParaRPr lang="zh-CN" altLang="en-US">
              <a:latin typeface="黑体" panose="02010609060101010101" pitchFamily="49" charset="-122"/>
              <a:ea typeface="黑体" panose="02010609060101010101" pitchFamily="49" charset="-122"/>
            </a:endParaRPr>
          </a:p>
          <a:p>
            <a:pPr eaLnBrk="0" hangingPunct="0">
              <a:tabLst>
                <a:tab pos="228600" algn="l"/>
              </a:tabLst>
            </a:pPr>
            <a:r>
              <a:rPr lang="zh-CN" altLang="en-US">
                <a:latin typeface="黑体" panose="02010609060101010101" pitchFamily="49" charset="-122"/>
                <a:ea typeface="黑体" panose="02010609060101010101" pitchFamily="49" charset="-122"/>
              </a:rPr>
              <a:t>           血管破裂，血液呈喷射状，颜色鲜红，常在短时内造成大量失血，易引起  </a:t>
            </a:r>
            <a:endParaRPr lang="zh-CN" altLang="en-US">
              <a:latin typeface="黑体" panose="02010609060101010101" pitchFamily="49" charset="-122"/>
              <a:ea typeface="黑体" panose="02010609060101010101" pitchFamily="49" charset="-122"/>
            </a:endParaRPr>
          </a:p>
          <a:p>
            <a:pPr eaLnBrk="0" hangingPunct="0">
              <a:tabLst>
                <a:tab pos="228600" algn="l"/>
              </a:tabLst>
            </a:pPr>
            <a:endParaRPr lang="zh-CN" altLang="en-US">
              <a:latin typeface="黑体" panose="02010609060101010101" pitchFamily="49" charset="-122"/>
              <a:ea typeface="黑体" panose="02010609060101010101" pitchFamily="49" charset="-122"/>
            </a:endParaRPr>
          </a:p>
          <a:p>
            <a:pPr eaLnBrk="0" hangingPunct="0">
              <a:tabLst>
                <a:tab pos="228600" algn="l"/>
              </a:tabLst>
            </a:pPr>
            <a:r>
              <a:rPr lang="zh-CN" altLang="en-US">
                <a:latin typeface="黑体" panose="02010609060101010101" pitchFamily="49" charset="-122"/>
                <a:ea typeface="黑体" panose="02010609060101010101" pitchFamily="49" charset="-122"/>
              </a:rPr>
              <a:t>           生命危险。</a:t>
            </a:r>
            <a:endParaRPr lang="zh-CN" altLang="en-US">
              <a:latin typeface="黑体" panose="02010609060101010101" pitchFamily="49" charset="-122"/>
              <a:ea typeface="黑体" panose="02010609060101010101" pitchFamily="49" charset="-122"/>
            </a:endParaRPr>
          </a:p>
          <a:p>
            <a:pPr eaLnBrk="0" hangingPunct="0">
              <a:tabLst>
                <a:tab pos="228600" algn="l"/>
              </a:tabLst>
            </a:pPr>
            <a:endParaRPr lang="zh-CN" altLang="en-US">
              <a:latin typeface="黑体" panose="02010609060101010101" pitchFamily="49" charset="-122"/>
              <a:ea typeface="黑体" panose="02010609060101010101" pitchFamily="49" charset="-122"/>
            </a:endParaRPr>
          </a:p>
          <a:p>
            <a:pPr eaLnBrk="0" hangingPunct="0">
              <a:tabLst>
                <a:tab pos="228600" algn="l"/>
              </a:tabLst>
            </a:pPr>
            <a:r>
              <a:rPr lang="zh-CN" altLang="en-US" sz="2000" b="1">
                <a:latin typeface="黑体" panose="02010609060101010101" pitchFamily="49" charset="-122"/>
                <a:ea typeface="黑体" panose="02010609060101010101" pitchFamily="49" charset="-122"/>
              </a:rPr>
              <a:t>静脉出血： </a:t>
            </a:r>
            <a:r>
              <a:rPr lang="zh-CN" altLang="en-US">
                <a:latin typeface="黑体" panose="02010609060101010101" pitchFamily="49" charset="-122"/>
                <a:ea typeface="黑体" panose="02010609060101010101" pitchFamily="49" charset="-122"/>
                <a:sym typeface="Arial" panose="020B0604020202020204" pitchFamily="34" charset="0"/>
              </a:rPr>
              <a:t>出血时缓缓不断地外流，呈紫红色。</a:t>
            </a:r>
            <a:endParaRPr lang="zh-CN" altLang="en-US">
              <a:latin typeface="黑体" panose="02010609060101010101" pitchFamily="49" charset="-122"/>
              <a:ea typeface="黑体" panose="02010609060101010101" pitchFamily="49" charset="-122"/>
              <a:sym typeface="Arial" panose="020B0604020202020204" pitchFamily="34" charset="0"/>
            </a:endParaRPr>
          </a:p>
          <a:p>
            <a:pPr eaLnBrk="0" hangingPunct="0">
              <a:tabLst>
                <a:tab pos="228600" algn="l"/>
              </a:tabLst>
            </a:pPr>
            <a:endParaRPr lang="zh-CN" altLang="en-US" sz="2000" b="1">
              <a:latin typeface="黑体" panose="02010609060101010101" pitchFamily="49" charset="-122"/>
              <a:ea typeface="黑体" panose="02010609060101010101" pitchFamily="49" charset="-122"/>
            </a:endParaRPr>
          </a:p>
          <a:p>
            <a:pPr eaLnBrk="0" hangingPunct="0">
              <a:tabLst>
                <a:tab pos="228600" algn="l"/>
              </a:tabLst>
            </a:pPr>
            <a:r>
              <a:rPr lang="zh-CN" altLang="en-US" sz="2000" b="1">
                <a:latin typeface="黑体" panose="02010609060101010101" pitchFamily="49" charset="-122"/>
                <a:ea typeface="黑体" panose="02010609060101010101" pitchFamily="49" charset="-122"/>
              </a:rPr>
              <a:t>毛细血管出血：</a:t>
            </a:r>
            <a:r>
              <a:rPr lang="zh-CN" altLang="en-US">
                <a:latin typeface="黑体" panose="02010609060101010101" pitchFamily="49" charset="-122"/>
                <a:ea typeface="黑体" panose="02010609060101010101" pitchFamily="49" charset="-122"/>
                <a:sym typeface="Arial" panose="020B0604020202020204" pitchFamily="34" charset="0"/>
              </a:rPr>
              <a:t>出血时，血液成水珠样流出，多能自动凝固止血。</a:t>
            </a:r>
            <a:endParaRPr lang="zh-CN" altLang="en-US">
              <a:latin typeface="黑体" panose="02010609060101010101" pitchFamily="49" charset="-122"/>
              <a:ea typeface="黑体" panose="02010609060101010101" pitchFamily="49" charset="-122"/>
              <a:sym typeface="Arial" panose="020B0604020202020204" pitchFamily="34" charset="0"/>
            </a:endParaRPr>
          </a:p>
          <a:p>
            <a:pPr eaLnBrk="0" hangingPunct="0">
              <a:tabLst>
                <a:tab pos="228600" algn="l"/>
              </a:tabLst>
            </a:pPr>
            <a:endParaRPr lang="zh-CN" altLang="en-US" sz="2000" b="1">
              <a:latin typeface="黑体" panose="02010609060101010101" pitchFamily="49" charset="-122"/>
              <a:ea typeface="黑体" panose="02010609060101010101" pitchFamily="49" charset="-122"/>
            </a:endParaRPr>
          </a:p>
        </p:txBody>
      </p:sp>
      <p:sp>
        <p:nvSpPr>
          <p:cNvPr id="1048602" name="Text Box 17"/>
          <p:cNvSpPr txBox="1">
            <a:spLocks noChangeArrowheads="1"/>
          </p:cNvSpPr>
          <p:nvPr/>
        </p:nvSpPr>
        <p:spPr bwMode="auto">
          <a:xfrm>
            <a:off x="1981200" y="381000"/>
            <a:ext cx="3810000" cy="460375"/>
          </a:xfrm>
          <a:prstGeom prst="rect">
            <a:avLst/>
          </a:prstGeom>
          <a:noFill/>
          <a:ln w="9525">
            <a:noFill/>
            <a:miter lim="800000"/>
          </a:ln>
        </p:spPr>
        <p:txBody>
          <a:bodyPr>
            <a:spAutoFit/>
          </a:bodyPr>
          <a:p>
            <a:pPr eaLnBrk="0" hangingPunct="0"/>
            <a:r>
              <a:rPr lang="zh-CN" altLang="en-US" sz="2400" b="1">
                <a:solidFill>
                  <a:schemeClr val="bg1"/>
                </a:solidFill>
              </a:rPr>
              <a:t>第二节 外伤救治基本技术 </a:t>
            </a:r>
            <a:endParaRPr lang="zh-CN" altLang="en-US" sz="2400" b="1">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91" name=""/>
        <p:cNvGrpSpPr/>
        <p:nvPr/>
      </p:nvGrpSpPr>
      <p:grpSpPr>
        <a:xfrm>
          <a:off x="0" y="0"/>
          <a:ext cx="0" cy="0"/>
          <a:chOff x="0" y="0"/>
          <a:chExt cx="0" cy="0"/>
        </a:xfrm>
      </p:grpSpPr>
      <p:sp>
        <p:nvSpPr>
          <p:cNvPr id="1048603" name="Rectangle 16"/>
          <p:cNvSpPr>
            <a:spLocks noChangeArrowheads="1"/>
          </p:cNvSpPr>
          <p:nvPr/>
        </p:nvSpPr>
        <p:spPr bwMode="auto">
          <a:xfrm>
            <a:off x="1600200" y="1251744"/>
            <a:ext cx="8915400" cy="4584700"/>
          </a:xfrm>
          <a:prstGeom prst="rect">
            <a:avLst/>
          </a:prstGeom>
          <a:noFill/>
          <a:ln w="9525">
            <a:noFill/>
            <a:miter lim="800000"/>
          </a:ln>
        </p:spPr>
        <p:txBody>
          <a:bodyPr anchor="ctr">
            <a:spAutoFit/>
          </a:bodyPr>
          <a:p>
            <a:pPr eaLnBrk="0" hangingPunct="0">
              <a:tabLst>
                <a:tab pos="228600" algn="l"/>
              </a:tabLst>
            </a:pPr>
            <a:r>
              <a:rPr lang="zh-CN" altLang="en-US" sz="2000" b="1">
                <a:latin typeface="黑体" panose="02010609060101010101" pitchFamily="49" charset="-122"/>
                <a:ea typeface="黑体" panose="02010609060101010101" pitchFamily="49" charset="-122"/>
              </a:rPr>
              <a:t>（</a:t>
            </a:r>
            <a:r>
              <a:rPr lang="en-US" altLang="zh-CN" sz="2000" b="1">
                <a:latin typeface="黑体" panose="02010609060101010101" pitchFamily="49" charset="-122"/>
                <a:ea typeface="黑体" panose="02010609060101010101" pitchFamily="49" charset="-122"/>
              </a:rPr>
              <a:t>2</a:t>
            </a:r>
            <a:r>
              <a:rPr lang="zh-CN" altLang="en-US" sz="2000" b="1">
                <a:latin typeface="黑体" panose="02010609060101010101" pitchFamily="49" charset="-122"/>
                <a:ea typeface="黑体" panose="02010609060101010101" pitchFamily="49" charset="-122"/>
              </a:rPr>
              <a:t>）按失血量的多少：</a:t>
            </a:r>
            <a:endParaRPr lang="zh-CN" altLang="en-US" sz="2000" b="1">
              <a:latin typeface="黑体" panose="02010609060101010101" pitchFamily="49" charset="-122"/>
              <a:ea typeface="黑体" panose="02010609060101010101" pitchFamily="49" charset="-122"/>
            </a:endParaRPr>
          </a:p>
          <a:p>
            <a:pPr eaLnBrk="0" hangingPunct="0">
              <a:tabLst>
                <a:tab pos="228600" algn="l"/>
              </a:tabLst>
            </a:pPr>
            <a:r>
              <a:rPr lang="zh-CN" altLang="en-US" sz="2000" b="1">
                <a:latin typeface="黑体" panose="02010609060101010101" pitchFamily="49" charset="-122"/>
                <a:ea typeface="黑体" panose="02010609060101010101" pitchFamily="49" charset="-122"/>
              </a:rPr>
              <a:t>    </a:t>
            </a:r>
            <a:endParaRPr lang="zh-CN" altLang="en-US" sz="2000" b="1">
              <a:latin typeface="黑体" panose="02010609060101010101" pitchFamily="49" charset="-122"/>
              <a:ea typeface="黑体" panose="02010609060101010101" pitchFamily="49" charset="-122"/>
            </a:endParaRPr>
          </a:p>
          <a:p>
            <a:pPr eaLnBrk="0" hangingPunct="0">
              <a:tabLst>
                <a:tab pos="228600" algn="l"/>
              </a:tabLst>
            </a:pPr>
            <a:r>
              <a:rPr lang="zh-CN" altLang="en-US" sz="2000" b="1">
                <a:latin typeface="黑体" panose="02010609060101010101" pitchFamily="49" charset="-122"/>
                <a:ea typeface="黑体" panose="02010609060101010101" pitchFamily="49" charset="-122"/>
              </a:rPr>
              <a:t>    ①小量失血：</a:t>
            </a:r>
            <a:r>
              <a:rPr lang="en-US" altLang="zh-CN" sz="2000" b="1">
                <a:latin typeface="黑体" panose="02010609060101010101" pitchFamily="49" charset="-122"/>
                <a:ea typeface="黑体" panose="02010609060101010101" pitchFamily="49" charset="-122"/>
              </a:rPr>
              <a:t>&lt;500ml</a:t>
            </a:r>
            <a:r>
              <a:rPr lang="zh-CN" altLang="en-US" sz="2000" b="1">
                <a:latin typeface="黑体" panose="02010609060101010101" pitchFamily="49" charset="-122"/>
                <a:ea typeface="黑体" panose="02010609060101010101" pitchFamily="49" charset="-122"/>
              </a:rPr>
              <a:t>；②中等量失血：</a:t>
            </a:r>
            <a:r>
              <a:rPr lang="en-US" altLang="zh-CN" sz="2000" b="1">
                <a:latin typeface="黑体" panose="02010609060101010101" pitchFamily="49" charset="-122"/>
                <a:ea typeface="黑体" panose="02010609060101010101" pitchFamily="49" charset="-122"/>
              </a:rPr>
              <a:t>500~2000ml</a:t>
            </a:r>
            <a:r>
              <a:rPr lang="zh-CN" altLang="en-US" sz="2000" b="1">
                <a:latin typeface="黑体" panose="02010609060101010101" pitchFamily="49" charset="-122"/>
                <a:ea typeface="黑体" panose="02010609060101010101" pitchFamily="49" charset="-122"/>
              </a:rPr>
              <a:t>；③大失血：</a:t>
            </a:r>
            <a:r>
              <a:rPr lang="en-US" altLang="zh-CN" sz="2000" b="1">
                <a:latin typeface="黑体" panose="02010609060101010101" pitchFamily="49" charset="-122"/>
                <a:ea typeface="黑体" panose="02010609060101010101" pitchFamily="49" charset="-122"/>
              </a:rPr>
              <a:t>&gt;2000ml</a:t>
            </a:r>
            <a:endParaRPr lang="en-US" altLang="zh-CN" b="1"/>
          </a:p>
          <a:p>
            <a:pPr eaLnBrk="0" hangingPunct="0">
              <a:tabLst>
                <a:tab pos="228600" algn="l"/>
              </a:tabLst>
            </a:pPr>
            <a:endParaRPr lang="en-US" altLang="zh-CN" b="1"/>
          </a:p>
          <a:p>
            <a:pPr eaLnBrk="0" hangingPunct="0">
              <a:tabLst>
                <a:tab pos="228600" algn="l"/>
              </a:tabLst>
            </a:pPr>
            <a:r>
              <a:rPr lang="zh-CN" altLang="en-US" sz="2000" b="1">
                <a:latin typeface="黑体" panose="02010609060101010101" pitchFamily="49" charset="-122"/>
                <a:ea typeface="黑体" panose="02010609060101010101" pitchFamily="49" charset="-122"/>
              </a:rPr>
              <a:t>（</a:t>
            </a:r>
            <a:r>
              <a:rPr lang="en-US" altLang="zh-CN" sz="2000" b="1">
                <a:latin typeface="黑体" panose="02010609060101010101" pitchFamily="49" charset="-122"/>
                <a:ea typeface="黑体" panose="02010609060101010101" pitchFamily="49" charset="-122"/>
              </a:rPr>
              <a:t>3</a:t>
            </a:r>
            <a:r>
              <a:rPr lang="zh-CN" altLang="en-US" sz="2000" b="1">
                <a:latin typeface="黑体" panose="02010609060101010101" pitchFamily="49" charset="-122"/>
                <a:ea typeface="黑体" panose="02010609060101010101" pitchFamily="49" charset="-122"/>
              </a:rPr>
              <a:t>）按出血的流向：</a:t>
            </a:r>
            <a:endParaRPr lang="zh-CN" altLang="en-US" sz="2000" b="1">
              <a:latin typeface="黑体" panose="02010609060101010101" pitchFamily="49" charset="-122"/>
              <a:ea typeface="黑体" panose="02010609060101010101" pitchFamily="49" charset="-122"/>
            </a:endParaRPr>
          </a:p>
          <a:p>
            <a:pPr eaLnBrk="0" hangingPunct="0">
              <a:tabLst>
                <a:tab pos="228600" algn="l"/>
              </a:tabLst>
            </a:pPr>
            <a:r>
              <a:rPr lang="zh-CN" altLang="en-US" sz="2000" b="1">
                <a:latin typeface="黑体" panose="02010609060101010101" pitchFamily="49" charset="-122"/>
                <a:ea typeface="黑体" panose="02010609060101010101" pitchFamily="49" charset="-122"/>
              </a:rPr>
              <a:t>    </a:t>
            </a:r>
            <a:endParaRPr lang="zh-CN" altLang="en-US" sz="2000" b="1">
              <a:latin typeface="黑体" panose="02010609060101010101" pitchFamily="49" charset="-122"/>
              <a:ea typeface="黑体" panose="02010609060101010101" pitchFamily="49" charset="-122"/>
            </a:endParaRPr>
          </a:p>
          <a:p>
            <a:pPr eaLnBrk="0" hangingPunct="0">
              <a:tabLst>
                <a:tab pos="228600" algn="l"/>
              </a:tabLst>
            </a:pPr>
            <a:r>
              <a:rPr lang="zh-CN" altLang="en-US" sz="2000" b="1">
                <a:latin typeface="黑体" panose="02010609060101010101" pitchFamily="49" charset="-122"/>
                <a:ea typeface="黑体" panose="02010609060101010101" pitchFamily="49" charset="-122"/>
              </a:rPr>
              <a:t>     ①外出血； ②内出血 </a:t>
            </a:r>
            <a:r>
              <a:rPr lang="zh-CN" altLang="en-US" b="1"/>
              <a:t> </a:t>
            </a:r>
            <a:r>
              <a:rPr lang="zh-CN" altLang="en-US" sz="2000" b="1">
                <a:latin typeface="黑体" panose="02010609060101010101" pitchFamily="49" charset="-122"/>
                <a:ea typeface="黑体" panose="02010609060101010101" pitchFamily="49" charset="-122"/>
                <a:sym typeface="Arial" panose="020B0604020202020204" pitchFamily="34" charset="0"/>
              </a:rPr>
              <a:t>③皮下出血</a:t>
            </a:r>
            <a:endParaRPr lang="zh-CN" altLang="en-US" sz="2000" b="1">
              <a:latin typeface="黑体" panose="02010609060101010101" pitchFamily="49" charset="-122"/>
              <a:ea typeface="黑体" panose="02010609060101010101" pitchFamily="49" charset="-122"/>
              <a:sym typeface="Arial" panose="020B0604020202020204" pitchFamily="34" charset="0"/>
            </a:endParaRPr>
          </a:p>
          <a:p>
            <a:pPr eaLnBrk="0" hangingPunct="0">
              <a:tabLst>
                <a:tab pos="228600" algn="l"/>
              </a:tabLst>
            </a:pPr>
            <a:endParaRPr lang="zh-CN" altLang="en-US" b="1"/>
          </a:p>
          <a:p>
            <a:pPr eaLnBrk="0" hangingPunct="0">
              <a:tabLst>
                <a:tab pos="228600" algn="l"/>
              </a:tabLst>
            </a:pPr>
            <a:endParaRPr lang="zh-CN" altLang="en-US" sz="2000" b="1"/>
          </a:p>
          <a:p>
            <a:pPr eaLnBrk="0" hangingPunct="0">
              <a:tabLst>
                <a:tab pos="228600" algn="l"/>
              </a:tabLst>
            </a:pPr>
            <a:r>
              <a:rPr lang="zh-CN" altLang="en-US" sz="2000" b="1">
                <a:sym typeface="Arial" panose="020B0604020202020204" pitchFamily="34" charset="0"/>
              </a:rPr>
              <a:t>一般成人血量为4</a:t>
            </a:r>
            <a:r>
              <a:rPr lang="en-US" altLang="zh-CN" sz="2000" b="1">
                <a:sym typeface="Arial" panose="020B0604020202020204" pitchFamily="34" charset="0"/>
              </a:rPr>
              <a:t>000ml</a:t>
            </a:r>
            <a:r>
              <a:rPr lang="zh-CN" altLang="en-US" sz="2000" b="1">
                <a:sym typeface="Arial" panose="020B0604020202020204" pitchFamily="34" charset="0"/>
              </a:rPr>
              <a:t>左右，如果短时间内失血总量超过1</a:t>
            </a:r>
            <a:r>
              <a:rPr lang="en-US" altLang="zh-CN" sz="2000" b="1">
                <a:sym typeface="Arial" panose="020B0604020202020204" pitchFamily="34" charset="0"/>
              </a:rPr>
              <a:t>000ml</a:t>
            </a:r>
            <a:r>
              <a:rPr lang="zh-CN" altLang="en-US" sz="2000" b="1">
                <a:sym typeface="Arial" panose="020B0604020202020204" pitchFamily="34" charset="0"/>
              </a:rPr>
              <a:t>就会发生休</a:t>
            </a:r>
            <a:endParaRPr lang="zh-CN" altLang="en-US" sz="2000" b="1">
              <a:sym typeface="Arial" panose="020B0604020202020204" pitchFamily="34" charset="0"/>
            </a:endParaRPr>
          </a:p>
          <a:p>
            <a:pPr eaLnBrk="0" hangingPunct="0">
              <a:tabLst>
                <a:tab pos="228600" algn="l"/>
              </a:tabLst>
            </a:pPr>
            <a:endParaRPr lang="zh-CN" altLang="en-US" sz="2000" b="1">
              <a:sym typeface="Arial" panose="020B0604020202020204" pitchFamily="34" charset="0"/>
            </a:endParaRPr>
          </a:p>
          <a:p>
            <a:pPr eaLnBrk="0" hangingPunct="0">
              <a:tabLst>
                <a:tab pos="228600" algn="l"/>
              </a:tabLst>
            </a:pPr>
            <a:r>
              <a:rPr lang="zh-CN" altLang="en-US" sz="2000" b="1">
                <a:sym typeface="Arial" panose="020B0604020202020204" pitchFamily="34" charset="0"/>
              </a:rPr>
              <a:t>克，表现为脸色苍白、出冷汗、脉搏细弱、血压下降</a:t>
            </a:r>
            <a:r>
              <a:rPr lang="zh-CN" altLang="en-US" b="1">
                <a:sym typeface="Arial" panose="020B0604020202020204" pitchFamily="34" charset="0"/>
              </a:rPr>
              <a:t>；</a:t>
            </a:r>
            <a:r>
              <a:rPr lang="zh-CN" altLang="en-US" sz="2000" b="1">
                <a:sym typeface="Arial" panose="020B0604020202020204" pitchFamily="34" charset="0"/>
              </a:rPr>
              <a:t>失血2</a:t>
            </a:r>
            <a:r>
              <a:rPr lang="en-US" altLang="zh-CN" sz="2000" b="1">
                <a:sym typeface="Arial" panose="020B0604020202020204" pitchFamily="34" charset="0"/>
              </a:rPr>
              <a:t>000ml</a:t>
            </a:r>
            <a:r>
              <a:rPr lang="zh-CN" altLang="en-US" sz="2000" b="1">
                <a:sym typeface="Arial" panose="020B0604020202020204" pitchFamily="34" charset="0"/>
              </a:rPr>
              <a:t>就会导致死亡</a:t>
            </a:r>
            <a:endParaRPr lang="en-US" altLang="zh-CN" sz="2000" b="1">
              <a:sym typeface="Arial" panose="020B0604020202020204" pitchFamily="34" charset="0"/>
            </a:endParaRPr>
          </a:p>
          <a:p>
            <a:pPr eaLnBrk="0" hangingPunct="0">
              <a:tabLst>
                <a:tab pos="228600" algn="l"/>
              </a:tabLst>
            </a:pPr>
            <a:endParaRPr lang="en-US" altLang="zh-CN" b="1"/>
          </a:p>
          <a:p>
            <a:pPr eaLnBrk="0" hangingPunct="0">
              <a:tabLst>
                <a:tab pos="228600" algn="l"/>
              </a:tabLst>
            </a:pPr>
            <a:endParaRPr lang="en-US" altLang="zh-CN" b="1"/>
          </a:p>
        </p:txBody>
      </p:sp>
      <p:sp>
        <p:nvSpPr>
          <p:cNvPr id="1048604" name="Text Box 17"/>
          <p:cNvSpPr txBox="1">
            <a:spLocks noChangeArrowheads="1"/>
          </p:cNvSpPr>
          <p:nvPr/>
        </p:nvSpPr>
        <p:spPr bwMode="auto">
          <a:xfrm>
            <a:off x="1981200" y="381000"/>
            <a:ext cx="3810000" cy="460375"/>
          </a:xfrm>
          <a:prstGeom prst="rect">
            <a:avLst/>
          </a:prstGeom>
          <a:noFill/>
          <a:ln w="9525">
            <a:noFill/>
            <a:miter lim="800000"/>
          </a:ln>
        </p:spPr>
        <p:txBody>
          <a:bodyPr>
            <a:spAutoFit/>
          </a:bodyPr>
          <a:p>
            <a:pPr eaLnBrk="0" hangingPunct="0"/>
            <a:r>
              <a:rPr lang="zh-CN" altLang="en-US" sz="2400" b="1">
                <a:solidFill>
                  <a:schemeClr val="bg1"/>
                </a:solidFill>
              </a:rPr>
              <a:t>第二节 外伤救治基本技术 </a:t>
            </a:r>
            <a:endParaRPr lang="zh-CN" altLang="en-US" sz="2400" b="1">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92" name=""/>
        <p:cNvGrpSpPr/>
        <p:nvPr/>
      </p:nvGrpSpPr>
      <p:grpSpPr>
        <a:xfrm>
          <a:off x="0" y="0"/>
          <a:ext cx="0" cy="0"/>
          <a:chOff x="0" y="0"/>
          <a:chExt cx="0" cy="0"/>
        </a:xfrm>
      </p:grpSpPr>
      <p:sp>
        <p:nvSpPr>
          <p:cNvPr id="1048605" name="Rectangle 12"/>
          <p:cNvSpPr>
            <a:spLocks noChangeArrowheads="1"/>
          </p:cNvSpPr>
          <p:nvPr/>
        </p:nvSpPr>
        <p:spPr bwMode="auto">
          <a:xfrm>
            <a:off x="1752600" y="1666082"/>
            <a:ext cx="2621280" cy="2276475"/>
          </a:xfrm>
          <a:prstGeom prst="rect">
            <a:avLst/>
          </a:prstGeom>
          <a:noFill/>
          <a:ln w="9525">
            <a:noFill/>
            <a:miter lim="800000"/>
          </a:ln>
        </p:spPr>
        <p:txBody>
          <a:bodyPr wrap="none" anchor="ctr">
            <a:spAutoFit/>
          </a:bodyPr>
          <a:p>
            <a:r>
              <a:rPr lang="en-US" altLang="zh-CN" sz="2400" b="1">
                <a:latin typeface="黑体" panose="02010609060101010101" pitchFamily="49" charset="-122"/>
                <a:ea typeface="黑体" panose="02010609060101010101" pitchFamily="49" charset="-122"/>
              </a:rPr>
              <a:t>2</a:t>
            </a:r>
            <a:r>
              <a:rPr lang="zh-CN" altLang="en-US" sz="2400" b="1">
                <a:latin typeface="黑体" panose="02010609060101010101" pitchFamily="49" charset="-122"/>
                <a:ea typeface="黑体" panose="02010609060101010101" pitchFamily="49" charset="-122"/>
              </a:rPr>
              <a:t>、止血技术：</a:t>
            </a:r>
            <a:endParaRPr lang="zh-CN" altLang="en-US" sz="2400" b="1">
              <a:latin typeface="黑体" panose="02010609060101010101" pitchFamily="49" charset="-122"/>
              <a:ea typeface="黑体" panose="02010609060101010101" pitchFamily="49" charset="-122"/>
            </a:endParaRPr>
          </a:p>
          <a:p>
            <a:endParaRPr lang="zh-CN" altLang="en-US" b="1"/>
          </a:p>
          <a:p>
            <a:r>
              <a:rPr lang="zh-CN" altLang="en-US" sz="2000" b="1">
                <a:ea typeface="黑体" panose="02010609060101010101" pitchFamily="49" charset="-122"/>
              </a:rPr>
              <a:t>（</a:t>
            </a:r>
            <a:r>
              <a:rPr lang="en-US" altLang="zh-CN" sz="2000" b="1">
                <a:ea typeface="黑体" panose="02010609060101010101" pitchFamily="49" charset="-122"/>
              </a:rPr>
              <a:t>1</a:t>
            </a:r>
            <a:r>
              <a:rPr lang="zh-CN" altLang="en-US" sz="2000" b="1">
                <a:ea typeface="黑体" panose="02010609060101010101" pitchFamily="49" charset="-122"/>
              </a:rPr>
              <a:t>）指压止血法</a:t>
            </a:r>
            <a:endParaRPr lang="zh-CN" altLang="en-US" sz="2000" b="1">
              <a:ea typeface="黑体" panose="02010609060101010101" pitchFamily="49" charset="-122"/>
            </a:endParaRPr>
          </a:p>
          <a:p>
            <a:endParaRPr lang="zh-CN" altLang="en-US" sz="2000" b="1">
              <a:ea typeface="黑体" panose="02010609060101010101" pitchFamily="49" charset="-122"/>
            </a:endParaRPr>
          </a:p>
          <a:p>
            <a:r>
              <a:rPr lang="zh-CN" altLang="en-US" sz="2000" b="1">
                <a:ea typeface="黑体" panose="02010609060101010101" pitchFamily="49" charset="-122"/>
              </a:rPr>
              <a:t>（</a:t>
            </a:r>
            <a:r>
              <a:rPr lang="en-US" altLang="zh-CN" sz="2000" b="1">
                <a:ea typeface="黑体" panose="02010609060101010101" pitchFamily="49" charset="-122"/>
              </a:rPr>
              <a:t>2</a:t>
            </a:r>
            <a:r>
              <a:rPr lang="zh-CN" altLang="en-US" sz="2000" b="1">
                <a:ea typeface="黑体" panose="02010609060101010101" pitchFamily="49" charset="-122"/>
              </a:rPr>
              <a:t>）压迫包扎止血法</a:t>
            </a:r>
            <a:endParaRPr lang="zh-CN" altLang="en-US" sz="2000" b="1">
              <a:ea typeface="黑体" panose="02010609060101010101" pitchFamily="49" charset="-122"/>
            </a:endParaRPr>
          </a:p>
          <a:p>
            <a:endParaRPr lang="zh-CN" altLang="en-US" sz="2000" b="1">
              <a:ea typeface="黑体" panose="02010609060101010101" pitchFamily="49" charset="-122"/>
            </a:endParaRPr>
          </a:p>
          <a:p>
            <a:r>
              <a:rPr lang="zh-CN" altLang="en-US" sz="2000" b="1">
                <a:ea typeface="黑体" panose="02010609060101010101" pitchFamily="49" charset="-122"/>
              </a:rPr>
              <a:t>（3）止血带止血法</a:t>
            </a:r>
            <a:r>
              <a:rPr lang="zh-CN" altLang="en-US"/>
              <a:t>   </a:t>
            </a:r>
            <a:endParaRPr lang="zh-CN" altLang="en-US"/>
          </a:p>
        </p:txBody>
      </p:sp>
      <p:sp>
        <p:nvSpPr>
          <p:cNvPr id="1048606" name="Text Box 14"/>
          <p:cNvSpPr txBox="1">
            <a:spLocks noChangeArrowheads="1"/>
          </p:cNvSpPr>
          <p:nvPr/>
        </p:nvSpPr>
        <p:spPr bwMode="auto">
          <a:xfrm>
            <a:off x="2286000" y="609600"/>
            <a:ext cx="3810000" cy="460375"/>
          </a:xfrm>
          <a:prstGeom prst="rect">
            <a:avLst/>
          </a:prstGeom>
          <a:noFill/>
          <a:ln w="9525">
            <a:noFill/>
            <a:miter lim="800000"/>
          </a:ln>
        </p:spPr>
        <p:txBody>
          <a:bodyPr>
            <a:spAutoFit/>
          </a:bodyPr>
          <a:p>
            <a:pPr eaLnBrk="0" hangingPunct="0"/>
            <a:r>
              <a:rPr lang="zh-CN" altLang="en-US" sz="2400" b="1">
                <a:solidFill>
                  <a:schemeClr val="bg1"/>
                </a:solidFill>
              </a:rPr>
              <a:t>第二节 外伤救治基本技术 </a:t>
            </a:r>
            <a:endParaRPr lang="zh-CN" altLang="en-US" sz="2400" b="1">
              <a:solidFill>
                <a:schemeClr val="bg1"/>
              </a:solidFill>
            </a:endParaRPr>
          </a:p>
        </p:txBody>
      </p:sp>
      <p:pic>
        <p:nvPicPr>
          <p:cNvPr id="2097163" name="Picture 18" descr="xin_ae85a338658d4ab4b76378d1b05a5eaf_1"/>
          <p:cNvPicPr>
            <a:picLocks noChangeAspect="1" noChangeArrowheads="1"/>
          </p:cNvPicPr>
          <p:nvPr/>
        </p:nvPicPr>
        <p:blipFill>
          <a:blip r:embed="rId1"/>
          <a:srcRect/>
          <a:stretch>
            <a:fillRect/>
          </a:stretch>
        </p:blipFill>
        <p:spPr bwMode="auto">
          <a:xfrm>
            <a:off x="7239000" y="3657600"/>
            <a:ext cx="2857500" cy="21621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93" name=""/>
        <p:cNvGrpSpPr/>
        <p:nvPr/>
      </p:nvGrpSpPr>
      <p:grpSpPr>
        <a:xfrm>
          <a:off x="0" y="0"/>
          <a:ext cx="0" cy="0"/>
          <a:chOff x="0" y="0"/>
          <a:chExt cx="0" cy="0"/>
        </a:xfrm>
      </p:grpSpPr>
      <p:pic>
        <p:nvPicPr>
          <p:cNvPr id="2097164" name="Picture 4" descr="01702"/>
          <p:cNvPicPr>
            <a:picLocks noChangeAspect="1" noChangeArrowheads="1"/>
          </p:cNvPicPr>
          <p:nvPr/>
        </p:nvPicPr>
        <p:blipFill>
          <a:blip r:embed="rId1"/>
          <a:srcRect/>
          <a:stretch>
            <a:fillRect/>
          </a:stretch>
        </p:blipFill>
        <p:spPr bwMode="auto">
          <a:xfrm>
            <a:off x="1981200" y="3048000"/>
            <a:ext cx="1876425" cy="2371725"/>
          </a:xfrm>
          <a:prstGeom prst="rect">
            <a:avLst/>
          </a:prstGeom>
          <a:noFill/>
          <a:ln w="9525">
            <a:noFill/>
            <a:miter lim="800000"/>
            <a:headEnd/>
            <a:tailEnd/>
          </a:ln>
        </p:spPr>
      </p:pic>
      <p:pic>
        <p:nvPicPr>
          <p:cNvPr id="2097165" name="Picture 6" descr="01703"/>
          <p:cNvPicPr>
            <a:picLocks noChangeAspect="1" noChangeArrowheads="1"/>
          </p:cNvPicPr>
          <p:nvPr/>
        </p:nvPicPr>
        <p:blipFill>
          <a:blip r:embed="rId2"/>
          <a:srcRect/>
          <a:stretch>
            <a:fillRect/>
          </a:stretch>
        </p:blipFill>
        <p:spPr bwMode="auto">
          <a:xfrm>
            <a:off x="4800600" y="3200400"/>
            <a:ext cx="1781175" cy="2219325"/>
          </a:xfrm>
          <a:prstGeom prst="rect">
            <a:avLst/>
          </a:prstGeom>
          <a:noFill/>
          <a:ln w="9525">
            <a:noFill/>
            <a:miter lim="800000"/>
            <a:headEnd/>
            <a:tailEnd/>
          </a:ln>
        </p:spPr>
      </p:pic>
      <p:pic>
        <p:nvPicPr>
          <p:cNvPr id="2097166" name="Picture 8" descr="01704"/>
          <p:cNvPicPr>
            <a:picLocks noChangeAspect="1" noChangeArrowheads="1"/>
          </p:cNvPicPr>
          <p:nvPr/>
        </p:nvPicPr>
        <p:blipFill>
          <a:blip r:embed="rId3"/>
          <a:srcRect/>
          <a:stretch>
            <a:fillRect/>
          </a:stretch>
        </p:blipFill>
        <p:spPr bwMode="auto">
          <a:xfrm>
            <a:off x="7315200" y="3048000"/>
            <a:ext cx="2466975" cy="2295525"/>
          </a:xfrm>
          <a:prstGeom prst="rect">
            <a:avLst/>
          </a:prstGeom>
          <a:noFill/>
          <a:ln w="9525">
            <a:noFill/>
            <a:miter lim="800000"/>
            <a:headEnd/>
            <a:tailEnd/>
          </a:ln>
        </p:spPr>
      </p:pic>
      <p:sp>
        <p:nvSpPr>
          <p:cNvPr id="1048607" name="Rectangle 9"/>
          <p:cNvSpPr>
            <a:spLocks noChangeArrowheads="1"/>
          </p:cNvSpPr>
          <p:nvPr/>
        </p:nvSpPr>
        <p:spPr bwMode="auto">
          <a:xfrm>
            <a:off x="7772400" y="5714207"/>
            <a:ext cx="1389380" cy="368300"/>
          </a:xfrm>
          <a:prstGeom prst="rect">
            <a:avLst/>
          </a:prstGeom>
          <a:noFill/>
          <a:ln w="9525">
            <a:noFill/>
            <a:miter lim="800000"/>
          </a:ln>
        </p:spPr>
        <p:txBody>
          <a:bodyPr wrap="none" anchor="ctr">
            <a:spAutoFit/>
          </a:bodyPr>
          <a:p>
            <a:r>
              <a:rPr lang="zh-CN" altLang="en-US"/>
              <a:t>肩腋部出血 </a:t>
            </a:r>
            <a:endParaRPr lang="zh-CN" altLang="en-US"/>
          </a:p>
        </p:txBody>
      </p:sp>
      <p:sp>
        <p:nvSpPr>
          <p:cNvPr id="1048608" name="Rectangle 10"/>
          <p:cNvSpPr>
            <a:spLocks noChangeArrowheads="1"/>
          </p:cNvSpPr>
          <p:nvPr/>
        </p:nvSpPr>
        <p:spPr bwMode="auto">
          <a:xfrm>
            <a:off x="5105400" y="5714207"/>
            <a:ext cx="1389380" cy="368300"/>
          </a:xfrm>
          <a:prstGeom prst="rect">
            <a:avLst/>
          </a:prstGeom>
          <a:noFill/>
          <a:ln w="9525">
            <a:noFill/>
            <a:miter lim="800000"/>
          </a:ln>
        </p:spPr>
        <p:txBody>
          <a:bodyPr wrap="none" anchor="ctr">
            <a:spAutoFit/>
          </a:bodyPr>
          <a:p>
            <a:r>
              <a:rPr lang="zh-CN" altLang="en-US"/>
              <a:t>头面部出血 </a:t>
            </a:r>
            <a:endParaRPr lang="zh-CN" altLang="en-US"/>
          </a:p>
        </p:txBody>
      </p:sp>
      <p:sp>
        <p:nvSpPr>
          <p:cNvPr id="1048609" name="Rectangle 11"/>
          <p:cNvSpPr>
            <a:spLocks noChangeArrowheads="1"/>
          </p:cNvSpPr>
          <p:nvPr/>
        </p:nvSpPr>
        <p:spPr bwMode="auto">
          <a:xfrm>
            <a:off x="2286000" y="5714207"/>
            <a:ext cx="1389380" cy="368300"/>
          </a:xfrm>
          <a:prstGeom prst="rect">
            <a:avLst/>
          </a:prstGeom>
          <a:noFill/>
          <a:ln w="9525">
            <a:noFill/>
            <a:miter lim="800000"/>
          </a:ln>
        </p:spPr>
        <p:txBody>
          <a:bodyPr wrap="none" anchor="ctr">
            <a:spAutoFit/>
          </a:bodyPr>
          <a:p>
            <a:r>
              <a:rPr lang="zh-CN" altLang="en-US"/>
              <a:t>颜面部出血 </a:t>
            </a:r>
            <a:endParaRPr lang="zh-CN" altLang="en-US"/>
          </a:p>
        </p:txBody>
      </p:sp>
      <p:sp>
        <p:nvSpPr>
          <p:cNvPr id="1048610" name="Text Box 8"/>
          <p:cNvSpPr txBox="1">
            <a:spLocks noChangeArrowheads="1"/>
          </p:cNvSpPr>
          <p:nvPr/>
        </p:nvSpPr>
        <p:spPr bwMode="auto">
          <a:xfrm>
            <a:off x="1676400" y="1295400"/>
            <a:ext cx="8597900" cy="1506855"/>
          </a:xfrm>
          <a:prstGeom prst="rect">
            <a:avLst/>
          </a:prstGeom>
          <a:noFill/>
          <a:ln w="9525">
            <a:noFill/>
            <a:miter lim="800000"/>
          </a:ln>
        </p:spPr>
        <p:txBody>
          <a:bodyPr>
            <a:spAutoFit/>
          </a:bodyPr>
          <a:p>
            <a:pPr eaLnBrk="0" hangingPunct="0"/>
            <a:r>
              <a:rPr lang="zh-CN" altLang="en-US" sz="2000" b="1"/>
              <a:t>指压止血法：</a:t>
            </a:r>
            <a:r>
              <a:rPr lang="zh-CN" altLang="en-US"/>
              <a:t>根据动脉的走向，在出血伤口的近心端，用手指压住动脉，将中等或</a:t>
            </a:r>
            <a:endParaRPr lang="zh-CN" altLang="en-US"/>
          </a:p>
          <a:p>
            <a:pPr eaLnBrk="0" hangingPunct="0"/>
            <a:r>
              <a:rPr lang="zh-CN" altLang="en-US"/>
              <a:t>                        </a:t>
            </a:r>
            <a:endParaRPr lang="zh-CN" altLang="en-US"/>
          </a:p>
          <a:p>
            <a:pPr eaLnBrk="0" hangingPunct="0"/>
            <a:r>
              <a:rPr lang="zh-CN" altLang="en-US"/>
              <a:t>                        较大的动脉压在骨的浅面，可临时止血。多用于头、颈、四肢动脉        </a:t>
            </a:r>
            <a:endParaRPr lang="zh-CN" altLang="en-US"/>
          </a:p>
          <a:p>
            <a:pPr eaLnBrk="0" hangingPunct="0"/>
            <a:r>
              <a:rPr lang="zh-CN" altLang="en-US"/>
              <a:t>                         </a:t>
            </a:r>
            <a:endParaRPr lang="zh-CN" altLang="en-US"/>
          </a:p>
          <a:p>
            <a:pPr eaLnBrk="0" hangingPunct="0"/>
            <a:r>
              <a:rPr lang="zh-CN" altLang="en-US"/>
              <a:t>                        出血，仅用于短时间内控制动脉出血。</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94" name=""/>
        <p:cNvGrpSpPr/>
        <p:nvPr/>
      </p:nvGrpSpPr>
      <p:grpSpPr>
        <a:xfrm>
          <a:off x="0" y="0"/>
          <a:ext cx="0" cy="0"/>
          <a:chOff x="0" y="0"/>
          <a:chExt cx="0" cy="0"/>
        </a:xfrm>
      </p:grpSpPr>
      <p:pic>
        <p:nvPicPr>
          <p:cNvPr id="2097167" name="Picture 5" descr="01705"/>
          <p:cNvPicPr>
            <a:picLocks noChangeAspect="1" noChangeArrowheads="1"/>
          </p:cNvPicPr>
          <p:nvPr/>
        </p:nvPicPr>
        <p:blipFill>
          <a:blip r:embed="rId1"/>
          <a:srcRect/>
          <a:stretch>
            <a:fillRect/>
          </a:stretch>
        </p:blipFill>
        <p:spPr bwMode="auto">
          <a:xfrm>
            <a:off x="2438400" y="1600200"/>
            <a:ext cx="2889250" cy="3505200"/>
          </a:xfrm>
          <a:prstGeom prst="rect">
            <a:avLst/>
          </a:prstGeom>
          <a:noFill/>
          <a:ln w="9525">
            <a:noFill/>
            <a:miter lim="800000"/>
            <a:headEnd/>
            <a:tailEnd/>
          </a:ln>
        </p:spPr>
      </p:pic>
      <p:pic>
        <p:nvPicPr>
          <p:cNvPr id="2097168" name="Picture 7" descr="01706"/>
          <p:cNvPicPr>
            <a:picLocks noChangeAspect="1" noChangeArrowheads="1"/>
          </p:cNvPicPr>
          <p:nvPr/>
        </p:nvPicPr>
        <p:blipFill>
          <a:blip r:embed="rId2"/>
          <a:srcRect/>
          <a:stretch>
            <a:fillRect/>
          </a:stretch>
        </p:blipFill>
        <p:spPr bwMode="auto">
          <a:xfrm>
            <a:off x="6477000" y="1371600"/>
            <a:ext cx="2370138" cy="3810000"/>
          </a:xfrm>
          <a:prstGeom prst="rect">
            <a:avLst/>
          </a:prstGeom>
          <a:noFill/>
          <a:ln w="9525">
            <a:noFill/>
            <a:miter lim="800000"/>
            <a:headEnd/>
            <a:tailEnd/>
          </a:ln>
        </p:spPr>
      </p:pic>
      <p:sp>
        <p:nvSpPr>
          <p:cNvPr id="1048611" name="Rectangle 8"/>
          <p:cNvSpPr>
            <a:spLocks noChangeArrowheads="1"/>
          </p:cNvSpPr>
          <p:nvPr/>
        </p:nvSpPr>
        <p:spPr bwMode="auto">
          <a:xfrm>
            <a:off x="7315200" y="5714207"/>
            <a:ext cx="1160780" cy="368300"/>
          </a:xfrm>
          <a:prstGeom prst="rect">
            <a:avLst/>
          </a:prstGeom>
          <a:noFill/>
          <a:ln w="9525">
            <a:noFill/>
            <a:miter lim="800000"/>
          </a:ln>
        </p:spPr>
        <p:txBody>
          <a:bodyPr wrap="none" anchor="ctr">
            <a:spAutoFit/>
          </a:bodyPr>
          <a:p>
            <a:r>
              <a:rPr lang="zh-CN" altLang="en-US"/>
              <a:t>手部出血 </a:t>
            </a:r>
            <a:endParaRPr lang="zh-CN" altLang="en-US"/>
          </a:p>
        </p:txBody>
      </p:sp>
      <p:sp>
        <p:nvSpPr>
          <p:cNvPr id="1048612" name="Rectangle 9"/>
          <p:cNvSpPr>
            <a:spLocks noChangeArrowheads="1"/>
          </p:cNvSpPr>
          <p:nvPr/>
        </p:nvSpPr>
        <p:spPr bwMode="auto">
          <a:xfrm>
            <a:off x="3124200" y="5561807"/>
            <a:ext cx="1160780" cy="368300"/>
          </a:xfrm>
          <a:prstGeom prst="rect">
            <a:avLst/>
          </a:prstGeom>
          <a:noFill/>
          <a:ln w="9525">
            <a:noFill/>
            <a:miter lim="800000"/>
          </a:ln>
        </p:spPr>
        <p:txBody>
          <a:bodyPr wrap="none" anchor="ctr">
            <a:spAutoFit/>
          </a:bodyPr>
          <a:p>
            <a:r>
              <a:rPr lang="zh-CN" altLang="en-US"/>
              <a:t>前臂出血 </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95" name=""/>
        <p:cNvGrpSpPr/>
        <p:nvPr/>
      </p:nvGrpSpPr>
      <p:grpSpPr>
        <a:xfrm>
          <a:off x="0" y="0"/>
          <a:ext cx="0" cy="0"/>
          <a:chOff x="0" y="0"/>
          <a:chExt cx="0" cy="0"/>
        </a:xfrm>
      </p:grpSpPr>
      <p:pic>
        <p:nvPicPr>
          <p:cNvPr id="2097169" name="Picture 5" descr="01707"/>
          <p:cNvPicPr>
            <a:picLocks noChangeAspect="1" noChangeArrowheads="1"/>
          </p:cNvPicPr>
          <p:nvPr/>
        </p:nvPicPr>
        <p:blipFill>
          <a:blip r:embed="rId1"/>
          <a:srcRect/>
          <a:stretch>
            <a:fillRect/>
          </a:stretch>
        </p:blipFill>
        <p:spPr bwMode="auto">
          <a:xfrm>
            <a:off x="2514600" y="1981200"/>
            <a:ext cx="3733800" cy="2132013"/>
          </a:xfrm>
          <a:prstGeom prst="rect">
            <a:avLst/>
          </a:prstGeom>
          <a:noFill/>
          <a:ln w="9525">
            <a:noFill/>
            <a:miter lim="800000"/>
            <a:headEnd/>
            <a:tailEnd/>
          </a:ln>
        </p:spPr>
      </p:pic>
      <p:pic>
        <p:nvPicPr>
          <p:cNvPr id="2097170" name="Picture 7" descr="01708"/>
          <p:cNvPicPr>
            <a:picLocks noChangeAspect="1" noChangeArrowheads="1"/>
          </p:cNvPicPr>
          <p:nvPr/>
        </p:nvPicPr>
        <p:blipFill>
          <a:blip r:embed="rId2"/>
          <a:srcRect/>
          <a:stretch>
            <a:fillRect/>
          </a:stretch>
        </p:blipFill>
        <p:spPr bwMode="auto">
          <a:xfrm>
            <a:off x="6934200" y="1524000"/>
            <a:ext cx="2738438" cy="2971800"/>
          </a:xfrm>
          <a:prstGeom prst="rect">
            <a:avLst/>
          </a:prstGeom>
          <a:noFill/>
          <a:ln w="9525">
            <a:noFill/>
            <a:miter lim="800000"/>
            <a:headEnd/>
            <a:tailEnd/>
          </a:ln>
        </p:spPr>
      </p:pic>
      <p:sp>
        <p:nvSpPr>
          <p:cNvPr id="1048613" name="Rectangle 8"/>
          <p:cNvSpPr>
            <a:spLocks noChangeArrowheads="1"/>
          </p:cNvSpPr>
          <p:nvPr/>
        </p:nvSpPr>
        <p:spPr bwMode="auto">
          <a:xfrm>
            <a:off x="8001000" y="5104606"/>
            <a:ext cx="1160780" cy="368300"/>
          </a:xfrm>
          <a:prstGeom prst="rect">
            <a:avLst/>
          </a:prstGeom>
          <a:noFill/>
          <a:ln w="9525">
            <a:noFill/>
            <a:miter lim="800000"/>
          </a:ln>
        </p:spPr>
        <p:txBody>
          <a:bodyPr wrap="none" anchor="ctr">
            <a:spAutoFit/>
          </a:bodyPr>
          <a:p>
            <a:r>
              <a:rPr lang="zh-CN" altLang="en-US"/>
              <a:t>足部出血 </a:t>
            </a:r>
            <a:endParaRPr lang="zh-CN" altLang="en-US"/>
          </a:p>
        </p:txBody>
      </p:sp>
      <p:sp>
        <p:nvSpPr>
          <p:cNvPr id="1048614" name="Rectangle 9"/>
          <p:cNvSpPr>
            <a:spLocks noChangeArrowheads="1"/>
          </p:cNvSpPr>
          <p:nvPr/>
        </p:nvSpPr>
        <p:spPr bwMode="auto">
          <a:xfrm>
            <a:off x="3352800" y="4876007"/>
            <a:ext cx="1617980" cy="368300"/>
          </a:xfrm>
          <a:prstGeom prst="rect">
            <a:avLst/>
          </a:prstGeom>
          <a:noFill/>
          <a:ln w="9525">
            <a:noFill/>
            <a:miter lim="800000"/>
          </a:ln>
        </p:spPr>
        <p:txBody>
          <a:bodyPr wrap="none" anchor="ctr">
            <a:spAutoFit/>
          </a:bodyPr>
          <a:p>
            <a:r>
              <a:rPr lang="zh-CN" altLang="en-US"/>
              <a:t>大腿以下出血 </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96" name=""/>
        <p:cNvGrpSpPr/>
        <p:nvPr/>
      </p:nvGrpSpPr>
      <p:grpSpPr>
        <a:xfrm>
          <a:off x="0" y="0"/>
          <a:ext cx="0" cy="0"/>
          <a:chOff x="0" y="0"/>
          <a:chExt cx="0" cy="0"/>
        </a:xfrm>
      </p:grpSpPr>
      <p:pic>
        <p:nvPicPr>
          <p:cNvPr id="2097171" name="Picture 5" descr="01711"/>
          <p:cNvPicPr>
            <a:picLocks noChangeAspect="1" noChangeArrowheads="1"/>
          </p:cNvPicPr>
          <p:nvPr/>
        </p:nvPicPr>
        <p:blipFill>
          <a:blip r:embed="rId1"/>
          <a:srcRect/>
          <a:stretch>
            <a:fillRect/>
          </a:stretch>
        </p:blipFill>
        <p:spPr bwMode="auto">
          <a:xfrm>
            <a:off x="5715000" y="2590800"/>
            <a:ext cx="2819400" cy="2735263"/>
          </a:xfrm>
          <a:prstGeom prst="rect">
            <a:avLst/>
          </a:prstGeom>
          <a:noFill/>
          <a:ln w="9525">
            <a:noFill/>
            <a:miter lim="800000"/>
            <a:headEnd/>
            <a:tailEnd/>
          </a:ln>
        </p:spPr>
      </p:pic>
      <p:sp>
        <p:nvSpPr>
          <p:cNvPr id="1048615" name="Rectangle 9"/>
          <p:cNvSpPr>
            <a:spLocks noChangeArrowheads="1"/>
          </p:cNvSpPr>
          <p:nvPr/>
        </p:nvSpPr>
        <p:spPr bwMode="auto">
          <a:xfrm>
            <a:off x="6172200" y="5561013"/>
            <a:ext cx="1846580" cy="368300"/>
          </a:xfrm>
          <a:prstGeom prst="rect">
            <a:avLst/>
          </a:prstGeom>
          <a:noFill/>
          <a:ln w="9525">
            <a:noFill/>
            <a:miter lim="800000"/>
          </a:ln>
        </p:spPr>
        <p:txBody>
          <a:bodyPr wrap="none" anchor="ctr">
            <a:spAutoFit/>
          </a:bodyPr>
          <a:p>
            <a:r>
              <a:rPr lang="zh-CN" altLang="en-US"/>
              <a:t>压迫包扎止血法 </a:t>
            </a:r>
            <a:endParaRPr lang="zh-CN" altLang="en-US"/>
          </a:p>
        </p:txBody>
      </p:sp>
      <p:sp>
        <p:nvSpPr>
          <p:cNvPr id="1048616" name="Text Box 4"/>
          <p:cNvSpPr txBox="1">
            <a:spLocks noChangeArrowheads="1"/>
          </p:cNvSpPr>
          <p:nvPr/>
        </p:nvSpPr>
        <p:spPr bwMode="auto">
          <a:xfrm>
            <a:off x="1676400" y="1295400"/>
            <a:ext cx="8597900" cy="1506855"/>
          </a:xfrm>
          <a:prstGeom prst="rect">
            <a:avLst/>
          </a:prstGeom>
          <a:noFill/>
          <a:ln w="9525">
            <a:noFill/>
            <a:miter lim="800000"/>
          </a:ln>
        </p:spPr>
        <p:txBody>
          <a:bodyPr>
            <a:spAutoFit/>
          </a:bodyPr>
          <a:p>
            <a:pPr eaLnBrk="0" hangingPunct="0"/>
            <a:r>
              <a:rPr lang="zh-CN" altLang="en-US" sz="2000" b="1"/>
              <a:t>压迫包扎止血法：</a:t>
            </a:r>
            <a:r>
              <a:rPr lang="zh-CN" altLang="en-US"/>
              <a:t>用消毒的纱布或干净的毛巾、布块折成比伤口稍大的垫，盖住</a:t>
            </a:r>
            <a:endParaRPr lang="zh-CN" altLang="en-US"/>
          </a:p>
          <a:p>
            <a:pPr eaLnBrk="0" hangingPunct="0"/>
            <a:endParaRPr lang="zh-CN" altLang="en-US"/>
          </a:p>
          <a:p>
            <a:pPr eaLnBrk="0" hangingPunct="0"/>
            <a:r>
              <a:rPr lang="zh-CN" altLang="en-US"/>
              <a:t>                                伤口，再用绷带或布带扎紧。但疑有骨折或伤口有异物时不宜   </a:t>
            </a:r>
            <a:endParaRPr lang="zh-CN" altLang="en-US"/>
          </a:p>
          <a:p>
            <a:pPr eaLnBrk="0" hangingPunct="0"/>
            <a:endParaRPr lang="zh-CN" altLang="en-US"/>
          </a:p>
          <a:p>
            <a:pPr eaLnBrk="0" hangingPunct="0"/>
            <a:r>
              <a:rPr lang="zh-CN" altLang="en-US"/>
              <a:t>                                用此法 。</a:t>
            </a: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97" name=""/>
        <p:cNvGrpSpPr/>
        <p:nvPr/>
      </p:nvGrpSpPr>
      <p:grpSpPr>
        <a:xfrm>
          <a:off x="0" y="0"/>
          <a:ext cx="0" cy="0"/>
          <a:chOff x="0" y="0"/>
          <a:chExt cx="0" cy="0"/>
        </a:xfrm>
      </p:grpSpPr>
      <p:pic>
        <p:nvPicPr>
          <p:cNvPr id="2097172" name="Picture 7" descr="01712"/>
          <p:cNvPicPr>
            <a:picLocks noChangeAspect="1" noChangeArrowheads="1"/>
          </p:cNvPicPr>
          <p:nvPr/>
        </p:nvPicPr>
        <p:blipFill>
          <a:blip r:embed="rId1"/>
          <a:srcRect/>
          <a:stretch>
            <a:fillRect/>
          </a:stretch>
        </p:blipFill>
        <p:spPr bwMode="auto">
          <a:xfrm>
            <a:off x="4191000" y="2801938"/>
            <a:ext cx="3124200" cy="2771775"/>
          </a:xfrm>
          <a:prstGeom prst="rect">
            <a:avLst/>
          </a:prstGeom>
          <a:noFill/>
          <a:ln w="9525">
            <a:noFill/>
            <a:miter lim="800000"/>
            <a:headEnd/>
            <a:tailEnd/>
          </a:ln>
        </p:spPr>
      </p:pic>
      <p:sp>
        <p:nvSpPr>
          <p:cNvPr id="1048617" name="Rectangle 8"/>
          <p:cNvSpPr>
            <a:spLocks noChangeArrowheads="1"/>
          </p:cNvSpPr>
          <p:nvPr/>
        </p:nvSpPr>
        <p:spPr bwMode="auto">
          <a:xfrm>
            <a:off x="4724400" y="5790407"/>
            <a:ext cx="2075180" cy="368300"/>
          </a:xfrm>
          <a:prstGeom prst="rect">
            <a:avLst/>
          </a:prstGeom>
          <a:noFill/>
          <a:ln w="9525">
            <a:noFill/>
            <a:miter lim="800000"/>
          </a:ln>
        </p:spPr>
        <p:txBody>
          <a:bodyPr wrap="none" anchor="ctr">
            <a:spAutoFit/>
          </a:bodyPr>
          <a:p>
            <a:r>
              <a:rPr lang="zh-CN" altLang="en-US"/>
              <a:t>橡皮止血带止血法 </a:t>
            </a:r>
            <a:endParaRPr lang="zh-CN" altLang="en-US"/>
          </a:p>
        </p:txBody>
      </p:sp>
      <p:sp>
        <p:nvSpPr>
          <p:cNvPr id="1048618" name="Text Box 4"/>
          <p:cNvSpPr txBox="1">
            <a:spLocks noChangeArrowheads="1"/>
          </p:cNvSpPr>
          <p:nvPr/>
        </p:nvSpPr>
        <p:spPr bwMode="auto">
          <a:xfrm>
            <a:off x="1676400" y="1295400"/>
            <a:ext cx="8597900" cy="953135"/>
          </a:xfrm>
          <a:prstGeom prst="rect">
            <a:avLst/>
          </a:prstGeom>
          <a:noFill/>
          <a:ln w="9525">
            <a:noFill/>
            <a:miter lim="800000"/>
          </a:ln>
        </p:spPr>
        <p:txBody>
          <a:bodyPr>
            <a:spAutoFit/>
          </a:bodyPr>
          <a:p>
            <a:pPr eaLnBrk="0" hangingPunct="0"/>
            <a:r>
              <a:rPr lang="zh-CN" altLang="en-US" b="1"/>
              <a:t>止血带止血法</a:t>
            </a:r>
            <a:r>
              <a:rPr lang="zh-CN" altLang="en-US" sz="2000" b="1"/>
              <a:t>：</a:t>
            </a:r>
            <a:r>
              <a:rPr lang="zh-CN" altLang="en-US"/>
              <a:t>主要是用橡皮管或胶管止血带将血管压瘪而达到止血的目的。这种</a:t>
            </a:r>
            <a:endParaRPr lang="zh-CN" altLang="en-US"/>
          </a:p>
          <a:p>
            <a:pPr eaLnBrk="0" hangingPunct="0"/>
            <a:endParaRPr lang="zh-CN" altLang="en-US"/>
          </a:p>
          <a:p>
            <a:pPr eaLnBrk="0" hangingPunct="0"/>
            <a:r>
              <a:rPr lang="zh-CN" altLang="en-US"/>
              <a:t>                           止血方法较牢固、可靠，但只能用于四肢动脉大出血。</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98" name=""/>
        <p:cNvGrpSpPr/>
        <p:nvPr/>
      </p:nvGrpSpPr>
      <p:grpSpPr>
        <a:xfrm>
          <a:off x="0" y="0"/>
          <a:ext cx="0" cy="0"/>
          <a:chOff x="0" y="0"/>
          <a:chExt cx="0" cy="0"/>
        </a:xfrm>
      </p:grpSpPr>
      <p:pic>
        <p:nvPicPr>
          <p:cNvPr id="2097173" name="Picture 5" descr="1111718156328"/>
          <p:cNvPicPr>
            <a:picLocks noChangeAspect="1" noChangeArrowheads="1"/>
          </p:cNvPicPr>
          <p:nvPr/>
        </p:nvPicPr>
        <p:blipFill>
          <a:blip r:embed="rId1"/>
          <a:srcRect/>
          <a:stretch>
            <a:fillRect/>
          </a:stretch>
        </p:blipFill>
        <p:spPr bwMode="auto">
          <a:xfrm>
            <a:off x="6248400" y="1447800"/>
            <a:ext cx="3962400" cy="3106738"/>
          </a:xfrm>
          <a:prstGeom prst="rect">
            <a:avLst/>
          </a:prstGeom>
          <a:noFill/>
          <a:ln w="9525">
            <a:noFill/>
            <a:miter lim="800000"/>
            <a:headEnd/>
            <a:tailEnd/>
          </a:ln>
        </p:spPr>
      </p:pic>
      <p:pic>
        <p:nvPicPr>
          <p:cNvPr id="2097174" name="Picture 7" descr="xin_1b6c74027e7b431aa0eb308372215ac6_5"/>
          <p:cNvPicPr>
            <a:picLocks noChangeAspect="1" noChangeArrowheads="1"/>
          </p:cNvPicPr>
          <p:nvPr/>
        </p:nvPicPr>
        <p:blipFill>
          <a:blip r:embed="rId2"/>
          <a:srcRect/>
          <a:stretch>
            <a:fillRect/>
          </a:stretch>
        </p:blipFill>
        <p:spPr bwMode="auto">
          <a:xfrm>
            <a:off x="2362200" y="1752600"/>
            <a:ext cx="3505200" cy="2538413"/>
          </a:xfrm>
          <a:prstGeom prst="rect">
            <a:avLst/>
          </a:prstGeom>
          <a:noFill/>
          <a:ln w="9525">
            <a:noFill/>
            <a:miter lim="800000"/>
            <a:headEnd/>
            <a:tailEnd/>
          </a:ln>
        </p:spPr>
      </p:pic>
      <p:sp>
        <p:nvSpPr>
          <p:cNvPr id="1048619" name="Rectangle 8"/>
          <p:cNvSpPr>
            <a:spLocks noChangeArrowheads="1"/>
          </p:cNvSpPr>
          <p:nvPr/>
        </p:nvSpPr>
        <p:spPr bwMode="auto">
          <a:xfrm>
            <a:off x="1905000" y="5148422"/>
            <a:ext cx="8305800" cy="922020"/>
          </a:xfrm>
          <a:prstGeom prst="rect">
            <a:avLst/>
          </a:prstGeom>
          <a:noFill/>
          <a:ln w="9525">
            <a:noFill/>
            <a:miter lim="800000"/>
          </a:ln>
        </p:spPr>
        <p:txBody>
          <a:bodyPr anchor="ctr">
            <a:spAutoFit/>
          </a:bodyPr>
          <a:p>
            <a:r>
              <a:rPr lang="en-US" altLang="zh-CN" b="1">
                <a:latin typeface="黑体" panose="02010609060101010101" pitchFamily="49" charset="-122"/>
                <a:ea typeface="黑体" panose="02010609060101010101" pitchFamily="49" charset="-122"/>
              </a:rPr>
              <a:t>    </a:t>
            </a:r>
            <a:r>
              <a:rPr lang="zh-CN" altLang="en-US" b="1">
                <a:latin typeface="黑体" panose="02010609060101010101" pitchFamily="49" charset="-122"/>
                <a:ea typeface="黑体" panose="02010609060101010101" pitchFamily="49" charset="-122"/>
              </a:rPr>
              <a:t>宽度在</a:t>
            </a:r>
            <a:r>
              <a:rPr lang="en-US" altLang="zh-CN" b="1">
                <a:latin typeface="黑体" panose="02010609060101010101" pitchFamily="49" charset="-122"/>
                <a:ea typeface="黑体" panose="02010609060101010101" pitchFamily="49" charset="-122"/>
              </a:rPr>
              <a:t>3</a:t>
            </a:r>
            <a:r>
              <a:rPr lang="zh-CN" altLang="en-US" b="1">
                <a:latin typeface="黑体" panose="02010609060101010101" pitchFamily="49" charset="-122"/>
                <a:ea typeface="黑体" panose="02010609060101010101" pitchFamily="49" charset="-122"/>
              </a:rPr>
              <a:t>厘米以下的绳索类物品会损伤神经和皮下组织不能作为止血带。止血带的包扎时间如达</a:t>
            </a:r>
            <a:r>
              <a:rPr lang="en-US" altLang="zh-CN" b="1">
                <a:latin typeface="黑体" panose="02010609060101010101" pitchFamily="49" charset="-122"/>
                <a:ea typeface="黑体" panose="02010609060101010101" pitchFamily="49" charset="-122"/>
              </a:rPr>
              <a:t>1</a:t>
            </a:r>
            <a:r>
              <a:rPr lang="zh-CN" altLang="en-US" b="1">
                <a:latin typeface="黑体" panose="02010609060101010101" pitchFamily="49" charset="-122"/>
                <a:ea typeface="黑体" panose="02010609060101010101" pitchFamily="49" charset="-122"/>
              </a:rPr>
              <a:t>小时以上会造成末梢组织血液停顿引起组织坏死所以应在避免大量出血的情况下每隔</a:t>
            </a:r>
            <a:r>
              <a:rPr lang="en-US" altLang="zh-CN" b="1">
                <a:latin typeface="黑体" panose="02010609060101010101" pitchFamily="49" charset="-122"/>
                <a:ea typeface="黑体" panose="02010609060101010101" pitchFamily="49" charset="-122"/>
              </a:rPr>
              <a:t>30</a:t>
            </a:r>
            <a:r>
              <a:rPr lang="zh-CN" altLang="en-US" b="1">
                <a:latin typeface="黑体" panose="02010609060101010101" pitchFamily="49" charset="-122"/>
                <a:ea typeface="黑体" panose="02010609060101010101" pitchFamily="49" charset="-122"/>
              </a:rPr>
              <a:t>分钟松开一次止血带放松一下后再系紧。</a:t>
            </a:r>
            <a:r>
              <a:rPr lang="zh-CN" altLang="en-US"/>
              <a:t>  </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sp>
        <p:nvSpPr>
          <p:cNvPr id="1048620" name="Text Box 113"/>
          <p:cNvSpPr txBox="1">
            <a:spLocks noChangeArrowheads="1"/>
          </p:cNvSpPr>
          <p:nvPr/>
        </p:nvSpPr>
        <p:spPr bwMode="auto">
          <a:xfrm>
            <a:off x="2514600" y="1219200"/>
            <a:ext cx="6019800" cy="521970"/>
          </a:xfrm>
          <a:prstGeom prst="rect">
            <a:avLst/>
          </a:prstGeom>
          <a:noFill/>
          <a:ln>
            <a:noFill/>
          </a:ln>
          <a:effectLst>
            <a:outerShdw dist="45791" dir="2021404" algn="ctr" rotWithShape="0">
              <a:srgbClr val="C0C0C0"/>
            </a:outerShdw>
          </a:effec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2800">
                <a:latin typeface="黑体" panose="02010609060101010101" pitchFamily="49" charset="-122"/>
                <a:ea typeface="黑体" panose="02010609060101010101" pitchFamily="49" charset="-122"/>
              </a:rPr>
              <a:t>（二）包扎</a:t>
            </a:r>
            <a:endParaRPr lang="zh-CN" altLang="en-US" sz="2800">
              <a:latin typeface="黑体" panose="02010609060101010101" pitchFamily="49" charset="-122"/>
              <a:ea typeface="黑体" panose="02010609060101010101" pitchFamily="49" charset="-122"/>
            </a:endParaRPr>
          </a:p>
        </p:txBody>
      </p:sp>
      <p:sp>
        <p:nvSpPr>
          <p:cNvPr id="1048621" name="Rectangle 114"/>
          <p:cNvSpPr>
            <a:spLocks noChangeArrowheads="1"/>
          </p:cNvSpPr>
          <p:nvPr/>
        </p:nvSpPr>
        <p:spPr bwMode="auto">
          <a:xfrm>
            <a:off x="2057400" y="1977390"/>
            <a:ext cx="8119745" cy="829945"/>
          </a:xfrm>
          <a:prstGeom prst="rect">
            <a:avLst/>
          </a:prstGeom>
          <a:noFill/>
          <a:ln w="9525">
            <a:noFill/>
            <a:miter lim="800000"/>
          </a:ln>
        </p:spPr>
        <p:txBody>
          <a:bodyPr wrap="none" anchor="ctr">
            <a:spAutoFit/>
          </a:bodyPr>
          <a:p>
            <a:r>
              <a:rPr lang="en-US" altLang="zh-CN" sz="2400" b="1">
                <a:ea typeface="黑体" panose="02010609060101010101" pitchFamily="49" charset="-122"/>
              </a:rPr>
              <a:t>       </a:t>
            </a:r>
            <a:r>
              <a:rPr lang="zh-CN" altLang="en-US" sz="2400" b="1">
                <a:ea typeface="黑体" panose="02010609060101010101" pitchFamily="49" charset="-122"/>
              </a:rPr>
              <a:t>包扎伤口可以止血、保护伤口、防止污染、固定敷料，</a:t>
            </a:r>
            <a:endParaRPr lang="zh-CN" altLang="en-US" sz="2400" b="1">
              <a:ea typeface="黑体" panose="02010609060101010101" pitchFamily="49" charset="-122"/>
            </a:endParaRPr>
          </a:p>
          <a:p>
            <a:r>
              <a:rPr lang="zh-CN" altLang="en-US" sz="2400" b="1">
                <a:ea typeface="黑体" panose="02010609060101010101" pitchFamily="49" charset="-122"/>
              </a:rPr>
              <a:t>有利于伤口尽早愈合。</a:t>
            </a:r>
            <a:r>
              <a:rPr lang="zh-CN" altLang="en-US"/>
              <a:t> </a:t>
            </a:r>
            <a:endParaRPr lang="zh-CN" altLang="en-US"/>
          </a:p>
        </p:txBody>
      </p:sp>
      <p:sp>
        <p:nvSpPr>
          <p:cNvPr id="1048622" name="Text Box 115"/>
          <p:cNvSpPr txBox="1">
            <a:spLocks noChangeArrowheads="1"/>
          </p:cNvSpPr>
          <p:nvPr/>
        </p:nvSpPr>
        <p:spPr bwMode="auto">
          <a:xfrm>
            <a:off x="2286000" y="609600"/>
            <a:ext cx="3810000" cy="460375"/>
          </a:xfrm>
          <a:prstGeom prst="rect">
            <a:avLst/>
          </a:prstGeom>
          <a:noFill/>
          <a:ln w="9525">
            <a:noFill/>
            <a:miter lim="800000"/>
          </a:ln>
        </p:spPr>
        <p:txBody>
          <a:bodyPr>
            <a:spAutoFit/>
          </a:bodyPr>
          <a:p>
            <a:pPr eaLnBrk="0" hangingPunct="0"/>
            <a:r>
              <a:rPr lang="zh-CN" altLang="en-US" sz="2400" b="1">
                <a:solidFill>
                  <a:schemeClr val="bg1"/>
                </a:solidFill>
              </a:rPr>
              <a:t>第二节 外伤救治基本技术 </a:t>
            </a:r>
            <a:endParaRPr lang="zh-CN" altLang="en-US" sz="2400" b="1">
              <a:solidFill>
                <a:schemeClr val="bg1"/>
              </a:solidFill>
            </a:endParaRPr>
          </a:p>
        </p:txBody>
      </p:sp>
      <p:pic>
        <p:nvPicPr>
          <p:cNvPr id="2097175" name="Picture 119" descr="xin_287a207b03c142d09d2e602f0e2210f0_3"/>
          <p:cNvPicPr>
            <a:picLocks noChangeAspect="1" noChangeArrowheads="1"/>
          </p:cNvPicPr>
          <p:nvPr/>
        </p:nvPicPr>
        <p:blipFill>
          <a:blip r:embed="rId1"/>
          <a:srcRect/>
          <a:stretch>
            <a:fillRect/>
          </a:stretch>
        </p:blipFill>
        <p:spPr bwMode="auto">
          <a:xfrm>
            <a:off x="2209800" y="3505200"/>
            <a:ext cx="3810000" cy="2197100"/>
          </a:xfrm>
          <a:prstGeom prst="rect">
            <a:avLst/>
          </a:prstGeom>
          <a:noFill/>
          <a:ln w="9525">
            <a:noFill/>
            <a:miter lim="800000"/>
            <a:headEnd/>
            <a:tailEnd/>
          </a:ln>
        </p:spPr>
      </p:pic>
      <p:pic>
        <p:nvPicPr>
          <p:cNvPr id="2097176" name="Picture 121" descr="xin_bb036fbe8c1a49c287176a3bbf954dd6_4"/>
          <p:cNvPicPr>
            <a:picLocks noChangeAspect="1" noChangeArrowheads="1"/>
          </p:cNvPicPr>
          <p:nvPr/>
        </p:nvPicPr>
        <p:blipFill>
          <a:blip r:embed="rId2"/>
          <a:srcRect/>
          <a:stretch>
            <a:fillRect/>
          </a:stretch>
        </p:blipFill>
        <p:spPr bwMode="auto">
          <a:xfrm>
            <a:off x="6705600" y="3429000"/>
            <a:ext cx="3276600" cy="26479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00" name=""/>
        <p:cNvGrpSpPr/>
        <p:nvPr/>
      </p:nvGrpSpPr>
      <p:grpSpPr>
        <a:xfrm>
          <a:off x="0" y="0"/>
          <a:ext cx="0" cy="0"/>
          <a:chOff x="0" y="0"/>
          <a:chExt cx="0" cy="0"/>
        </a:xfrm>
      </p:grpSpPr>
      <p:sp>
        <p:nvSpPr>
          <p:cNvPr id="1048623" name="Text Box 4"/>
          <p:cNvSpPr txBox="1">
            <a:spLocks noChangeArrowheads="1"/>
          </p:cNvSpPr>
          <p:nvPr/>
        </p:nvSpPr>
        <p:spPr bwMode="auto">
          <a:xfrm>
            <a:off x="4114800" y="1219200"/>
            <a:ext cx="3048000" cy="521970"/>
          </a:xfrm>
          <a:prstGeom prst="rect">
            <a:avLst/>
          </a:prstGeom>
          <a:noFill/>
          <a:ln>
            <a:noFill/>
          </a:ln>
          <a:effectLst>
            <a:outerShdw dist="45791" dir="2021404" algn="ctr" rotWithShape="0">
              <a:srgbClr val="C0C0C0"/>
            </a:outerShdw>
          </a:effec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2800">
                <a:latin typeface="黑体" panose="02010609060101010101" pitchFamily="49" charset="-122"/>
                <a:ea typeface="黑体" panose="02010609060101010101" pitchFamily="49" charset="-122"/>
              </a:rPr>
              <a:t>（三）固定</a:t>
            </a:r>
            <a:endParaRPr lang="zh-CN" altLang="en-US" sz="2800">
              <a:latin typeface="黑体" panose="02010609060101010101" pitchFamily="49" charset="-122"/>
              <a:ea typeface="黑体" panose="02010609060101010101" pitchFamily="49" charset="-122"/>
            </a:endParaRPr>
          </a:p>
        </p:txBody>
      </p:sp>
      <p:sp>
        <p:nvSpPr>
          <p:cNvPr id="1048624" name="Rectangle 16"/>
          <p:cNvSpPr>
            <a:spLocks noChangeArrowheads="1"/>
          </p:cNvSpPr>
          <p:nvPr/>
        </p:nvSpPr>
        <p:spPr bwMode="auto">
          <a:xfrm>
            <a:off x="1676400" y="1943259"/>
            <a:ext cx="8578850" cy="829945"/>
          </a:xfrm>
          <a:prstGeom prst="rect">
            <a:avLst/>
          </a:prstGeom>
          <a:noFill/>
          <a:ln w="9525">
            <a:noFill/>
            <a:miter lim="800000"/>
          </a:ln>
        </p:spPr>
        <p:txBody>
          <a:bodyPr anchor="ctr">
            <a:spAutoFit/>
          </a:bodyPr>
          <a:p>
            <a:r>
              <a:rPr lang="en-US" altLang="zh-CN" sz="2400" b="1">
                <a:latin typeface="黑体" panose="02010609060101010101" pitchFamily="49" charset="-122"/>
                <a:ea typeface="黑体" panose="02010609060101010101" pitchFamily="49" charset="-122"/>
              </a:rPr>
              <a:t>1</a:t>
            </a:r>
            <a:r>
              <a:rPr lang="zh-CN" altLang="en-US" sz="2400" b="1">
                <a:latin typeface="黑体" panose="02010609060101010101" pitchFamily="49" charset="-122"/>
                <a:ea typeface="黑体" panose="02010609060101010101" pitchFamily="49" charset="-122"/>
              </a:rPr>
              <a:t>、骨折的判断（疼痛、肢体变形）</a:t>
            </a:r>
            <a:endParaRPr lang="zh-CN" altLang="en-US" sz="2400" b="1">
              <a:latin typeface="黑体" panose="02010609060101010101" pitchFamily="49" charset="-122"/>
              <a:ea typeface="黑体" panose="02010609060101010101" pitchFamily="49" charset="-122"/>
            </a:endParaRPr>
          </a:p>
          <a:p>
            <a:r>
              <a:rPr lang="zh-CN" altLang="en-US"/>
              <a:t>骨折有疼痛、肿胀，畸形，骨擦音等症状。骨折的压痛，多呈环状，且为锐痛。</a:t>
            </a:r>
            <a:endParaRPr lang="zh-CN" altLang="en-US" sz="2400" b="1">
              <a:latin typeface="黑体" panose="02010609060101010101" pitchFamily="49" charset="-122"/>
              <a:ea typeface="黑体" panose="02010609060101010101" pitchFamily="49" charset="-122"/>
            </a:endParaRPr>
          </a:p>
        </p:txBody>
      </p:sp>
      <p:sp>
        <p:nvSpPr>
          <p:cNvPr id="1048625" name="Text Box 17"/>
          <p:cNvSpPr txBox="1">
            <a:spLocks noChangeArrowheads="1"/>
          </p:cNvSpPr>
          <p:nvPr/>
        </p:nvSpPr>
        <p:spPr bwMode="auto">
          <a:xfrm>
            <a:off x="2286000" y="609600"/>
            <a:ext cx="3810000" cy="460375"/>
          </a:xfrm>
          <a:prstGeom prst="rect">
            <a:avLst/>
          </a:prstGeom>
          <a:noFill/>
          <a:ln w="9525">
            <a:noFill/>
            <a:miter lim="800000"/>
          </a:ln>
        </p:spPr>
        <p:txBody>
          <a:bodyPr>
            <a:spAutoFit/>
          </a:bodyPr>
          <a:p>
            <a:pPr eaLnBrk="0" hangingPunct="0"/>
            <a:r>
              <a:rPr lang="zh-CN" altLang="en-US" sz="2400" b="1">
                <a:solidFill>
                  <a:schemeClr val="bg1"/>
                </a:solidFill>
              </a:rPr>
              <a:t>第二节 外伤救治基本技术 </a:t>
            </a:r>
            <a:endParaRPr lang="zh-CN" altLang="en-US" sz="2400" b="1">
              <a:solidFill>
                <a:schemeClr val="bg1"/>
              </a:solidFill>
            </a:endParaRPr>
          </a:p>
        </p:txBody>
      </p:sp>
      <p:pic>
        <p:nvPicPr>
          <p:cNvPr id="2097177" name="Picture 6"/>
          <p:cNvPicPr>
            <a:picLocks noChangeAspect="1" noChangeArrowheads="1"/>
          </p:cNvPicPr>
          <p:nvPr/>
        </p:nvPicPr>
        <p:blipFill>
          <a:blip r:embed="rId1"/>
          <a:srcRect/>
          <a:stretch>
            <a:fillRect/>
          </a:stretch>
        </p:blipFill>
        <p:spPr bwMode="auto">
          <a:xfrm>
            <a:off x="1752600" y="3124200"/>
            <a:ext cx="3340100" cy="2971800"/>
          </a:xfrm>
          <a:prstGeom prst="rect">
            <a:avLst/>
          </a:prstGeom>
          <a:noFill/>
          <a:ln w="9525">
            <a:noFill/>
            <a:miter lim="800000"/>
            <a:headEnd/>
            <a:tailEnd/>
          </a:ln>
        </p:spPr>
      </p:pic>
      <p:pic>
        <p:nvPicPr>
          <p:cNvPr id="2097178" name="Picture 8" descr="http://img1.cache.netease.com/catchpic/F/F0/F033C0CB570E04C15F20750AF38487E1.jpg"/>
          <p:cNvPicPr>
            <a:picLocks noChangeAspect="1" noChangeArrowheads="1"/>
          </p:cNvPicPr>
          <p:nvPr/>
        </p:nvPicPr>
        <p:blipFill>
          <a:blip r:embed="rId2"/>
          <a:srcRect/>
          <a:stretch>
            <a:fillRect/>
          </a:stretch>
        </p:blipFill>
        <p:spPr bwMode="auto">
          <a:xfrm>
            <a:off x="6096000" y="3165475"/>
            <a:ext cx="3810000" cy="28543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01" name=""/>
        <p:cNvGrpSpPr/>
        <p:nvPr/>
      </p:nvGrpSpPr>
      <p:grpSpPr>
        <a:xfrm>
          <a:off x="0" y="0"/>
          <a:ext cx="0" cy="0"/>
          <a:chOff x="0" y="0"/>
          <a:chExt cx="0" cy="0"/>
        </a:xfrm>
      </p:grpSpPr>
      <p:sp>
        <p:nvSpPr>
          <p:cNvPr id="1048626" name="Rectangle 16"/>
          <p:cNvSpPr>
            <a:spLocks noChangeArrowheads="1"/>
          </p:cNvSpPr>
          <p:nvPr/>
        </p:nvSpPr>
        <p:spPr bwMode="auto">
          <a:xfrm>
            <a:off x="1524000" y="1067118"/>
            <a:ext cx="8578850" cy="5723890"/>
          </a:xfrm>
          <a:prstGeom prst="rect">
            <a:avLst/>
          </a:prstGeom>
          <a:noFill/>
          <a:ln w="9525">
            <a:noFill/>
            <a:miter lim="800000"/>
          </a:ln>
        </p:spPr>
        <p:txBody>
          <a:bodyPr anchor="ctr">
            <a:spAutoFit/>
          </a:bodyPr>
          <a:p>
            <a:r>
              <a:rPr lang="en-US" altLang="zh-CN" sz="2400" b="1">
                <a:latin typeface="黑体" panose="02010609060101010101" pitchFamily="49" charset="-122"/>
                <a:ea typeface="黑体" panose="02010609060101010101" pitchFamily="49" charset="-122"/>
              </a:rPr>
              <a:t>2</a:t>
            </a:r>
            <a:r>
              <a:rPr lang="zh-CN" altLang="en-US" sz="2400" b="1">
                <a:latin typeface="黑体" panose="02010609060101010101" pitchFamily="49" charset="-122"/>
                <a:ea typeface="黑体" panose="02010609060101010101" pitchFamily="49" charset="-122"/>
              </a:rPr>
              <a:t>、骨折固定注意事项</a:t>
            </a:r>
            <a:r>
              <a:rPr lang="zh-CN" altLang="en-US">
                <a:latin typeface="黑体" panose="02010609060101010101" pitchFamily="49" charset="-122"/>
                <a:ea typeface="黑体" panose="02010609060101010101" pitchFamily="49" charset="-122"/>
              </a:rPr>
              <a:t>（止血、包扎、固定并大体复位，固定包括上下两关节，在骨突处加棉垫防止皮肤压迫坏死）。</a:t>
            </a:r>
            <a:endParaRPr lang="zh-CN" altLang="en-US">
              <a:latin typeface="黑体" panose="02010609060101010101" pitchFamily="49" charset="-122"/>
              <a:ea typeface="黑体" panose="02010609060101010101" pitchFamily="49" charset="-122"/>
            </a:endParaRPr>
          </a:p>
          <a:p>
            <a:pPr>
              <a:lnSpc>
                <a:spcPct val="150000"/>
              </a:lnSpc>
            </a:pPr>
            <a:r>
              <a:rPr lang="en-US" altLang="zh-CN"/>
              <a:t>(1)</a:t>
            </a:r>
            <a:r>
              <a:rPr lang="zh-CN" altLang="en-US"/>
              <a:t>要注意伤口和全身状况。</a:t>
            </a:r>
            <a:br>
              <a:rPr lang="zh-CN" altLang="en-US"/>
            </a:br>
            <a:r>
              <a:rPr lang="en-US" altLang="zh-CN"/>
              <a:t>(2)</a:t>
            </a:r>
            <a:r>
              <a:rPr lang="zh-CN" altLang="en-US"/>
              <a:t>在处理开放性骨折时，局部要做清洁消毒处理，用纱布将伤口仅好，严禁把暴露   在伤口外的骨折端送回伤口内，以免造成伤口污染和再度刺伤血管与神经。 </a:t>
            </a:r>
            <a:br>
              <a:rPr lang="zh-CN" altLang="en-US"/>
            </a:br>
            <a:r>
              <a:rPr lang="en-US" altLang="zh-CN"/>
              <a:t>(3)</a:t>
            </a:r>
            <a:r>
              <a:rPr lang="zh-CN" altLang="en-US"/>
              <a:t>对于大腿、小腿、脊椎骨折的伤者，一般应就地固定，不要随便移动伤者，不要盲目复位，以免加重损伤程度。</a:t>
            </a:r>
            <a:br>
              <a:rPr lang="zh-CN" altLang="en-US"/>
            </a:br>
            <a:r>
              <a:rPr lang="en-US" altLang="zh-CN"/>
              <a:t>(4)</a:t>
            </a:r>
            <a:r>
              <a:rPr lang="zh-CN" altLang="en-US"/>
              <a:t>骨折固定所用的夹板长度与宽度要与骨折肢体相称，其长度一般以超过骨折上下两个关节为宜。</a:t>
            </a:r>
            <a:br>
              <a:rPr lang="zh-CN" altLang="en-US"/>
            </a:br>
            <a:r>
              <a:rPr lang="en-US" altLang="zh-CN"/>
              <a:t>(5)</a:t>
            </a:r>
            <a:r>
              <a:rPr lang="zh-CN" altLang="en-US"/>
              <a:t>固定用的夹板不应直接接触皮肤。</a:t>
            </a:r>
            <a:br>
              <a:rPr lang="zh-CN" altLang="en-US"/>
            </a:br>
            <a:r>
              <a:rPr lang="en-US" altLang="zh-CN"/>
              <a:t>(6)</a:t>
            </a:r>
            <a:r>
              <a:rPr lang="zh-CN" altLang="en-US"/>
              <a:t>固定、捆绑的松紧度要适宜</a:t>
            </a:r>
            <a:br>
              <a:rPr lang="zh-CN" altLang="en-US"/>
            </a:br>
            <a:r>
              <a:rPr lang="en-US" altLang="zh-CN"/>
              <a:t>(7)</a:t>
            </a:r>
            <a:r>
              <a:rPr lang="zh-CN" altLang="en-US"/>
              <a:t>对四肢骨折固定时，应先捆绑骨折端处的上端，</a:t>
            </a:r>
            <a:endParaRPr lang="en-US" altLang="zh-CN"/>
          </a:p>
          <a:p>
            <a:pPr>
              <a:lnSpc>
                <a:spcPct val="150000"/>
              </a:lnSpc>
            </a:pPr>
            <a:r>
              <a:rPr lang="zh-CN" altLang="en-US"/>
              <a:t>   后捆绑骨折端处的下端。</a:t>
            </a:r>
            <a:br>
              <a:rPr lang="zh-CN" altLang="en-US"/>
            </a:br>
            <a:endParaRPr lang="zh-CN" altLang="en-US">
              <a:latin typeface="黑体" panose="02010609060101010101" pitchFamily="49" charset="-122"/>
              <a:ea typeface="黑体" panose="02010609060101010101" pitchFamily="49" charset="-122"/>
            </a:endParaRPr>
          </a:p>
        </p:txBody>
      </p:sp>
      <p:sp>
        <p:nvSpPr>
          <p:cNvPr id="1048627" name="Text Box 17"/>
          <p:cNvSpPr txBox="1">
            <a:spLocks noChangeArrowheads="1"/>
          </p:cNvSpPr>
          <p:nvPr/>
        </p:nvSpPr>
        <p:spPr bwMode="auto">
          <a:xfrm>
            <a:off x="2286000" y="609600"/>
            <a:ext cx="3810000" cy="460375"/>
          </a:xfrm>
          <a:prstGeom prst="rect">
            <a:avLst/>
          </a:prstGeom>
          <a:noFill/>
          <a:ln w="9525">
            <a:noFill/>
            <a:miter lim="800000"/>
          </a:ln>
        </p:spPr>
        <p:txBody>
          <a:bodyPr>
            <a:spAutoFit/>
          </a:bodyPr>
          <a:p>
            <a:pPr eaLnBrk="0" hangingPunct="0"/>
            <a:r>
              <a:rPr lang="zh-CN" altLang="en-US" sz="2400" b="1">
                <a:solidFill>
                  <a:schemeClr val="bg1"/>
                </a:solidFill>
              </a:rPr>
              <a:t>第二节 外伤救治基本技术 </a:t>
            </a:r>
            <a:endParaRPr lang="zh-CN" altLang="en-US" sz="2400" b="1">
              <a:solidFill>
                <a:schemeClr val="bg1"/>
              </a:solidFill>
            </a:endParaRPr>
          </a:p>
        </p:txBody>
      </p:sp>
      <p:pic>
        <p:nvPicPr>
          <p:cNvPr id="2097179" name="Picture 18" descr="u=4173099364,1060338676&amp;gp=0">
            <a:hlinkClick r:id="rId1"/>
          </p:cNvPr>
          <p:cNvPicPr>
            <a:picLocks noChangeAspect="1" noChangeArrowheads="1"/>
          </p:cNvPicPr>
          <p:nvPr/>
        </p:nvPicPr>
        <p:blipFill>
          <a:blip r:embed="rId2"/>
          <a:srcRect/>
          <a:stretch>
            <a:fillRect/>
          </a:stretch>
        </p:blipFill>
        <p:spPr bwMode="auto">
          <a:xfrm>
            <a:off x="7543800" y="3733800"/>
            <a:ext cx="2286000" cy="20574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02" name=""/>
        <p:cNvGrpSpPr/>
        <p:nvPr/>
      </p:nvGrpSpPr>
      <p:grpSpPr>
        <a:xfrm>
          <a:off x="0" y="0"/>
          <a:ext cx="0" cy="0"/>
          <a:chOff x="0" y="0"/>
          <a:chExt cx="0" cy="0"/>
        </a:xfrm>
      </p:grpSpPr>
      <p:sp>
        <p:nvSpPr>
          <p:cNvPr id="1048628" name="Rectangle 16"/>
          <p:cNvSpPr>
            <a:spLocks noChangeArrowheads="1"/>
          </p:cNvSpPr>
          <p:nvPr/>
        </p:nvSpPr>
        <p:spPr bwMode="auto">
          <a:xfrm>
            <a:off x="1676400" y="1418590"/>
            <a:ext cx="8578850" cy="3138170"/>
          </a:xfrm>
          <a:prstGeom prst="rect">
            <a:avLst/>
          </a:prstGeom>
          <a:noFill/>
          <a:ln w="9525">
            <a:noFill/>
            <a:miter lim="800000"/>
          </a:ln>
        </p:spPr>
        <p:txBody>
          <a:bodyPr anchor="ctr">
            <a:spAutoFit/>
          </a:bodyPr>
          <a:p>
            <a:r>
              <a:rPr lang="en-US" altLang="zh-CN" sz="2400" b="1">
                <a:latin typeface="黑体" panose="02010609060101010101" pitchFamily="49" charset="-122"/>
                <a:ea typeface="黑体" panose="02010609060101010101" pitchFamily="49" charset="-122"/>
              </a:rPr>
              <a:t>1</a:t>
            </a:r>
            <a:r>
              <a:rPr lang="zh-CN" altLang="en-US" sz="2400" b="1">
                <a:latin typeface="黑体" panose="02010609060101010101" pitchFamily="49" charset="-122"/>
                <a:ea typeface="黑体" panose="02010609060101010101" pitchFamily="49" charset="-122"/>
              </a:rPr>
              <a:t>、骨折的判断（疼痛、肢体变形）</a:t>
            </a:r>
            <a:endParaRPr lang="zh-CN" altLang="en-US" sz="2400" b="1">
              <a:latin typeface="黑体" panose="02010609060101010101" pitchFamily="49" charset="-122"/>
              <a:ea typeface="黑体" panose="02010609060101010101" pitchFamily="49" charset="-122"/>
            </a:endParaRPr>
          </a:p>
          <a:p>
            <a:r>
              <a:rPr lang="zh-CN" altLang="en-US"/>
              <a:t>骨折有疼痛、肿胀，畸形，骨擦音等症状。骨折的压痛，多呈环状，且为锐痛。</a:t>
            </a:r>
            <a:endParaRPr lang="en-US" altLang="zh-CN"/>
          </a:p>
          <a:p>
            <a:endParaRPr lang="zh-CN" altLang="en-US">
              <a:latin typeface="黑体" panose="02010609060101010101" pitchFamily="49" charset="-122"/>
              <a:ea typeface="黑体" panose="02010609060101010101" pitchFamily="49" charset="-122"/>
            </a:endParaRPr>
          </a:p>
          <a:p>
            <a:r>
              <a:rPr lang="en-US" altLang="zh-CN" sz="2400" b="1">
                <a:latin typeface="黑体" panose="02010609060101010101" pitchFamily="49" charset="-122"/>
                <a:ea typeface="黑体" panose="02010609060101010101" pitchFamily="49" charset="-122"/>
              </a:rPr>
              <a:t>2</a:t>
            </a:r>
            <a:r>
              <a:rPr lang="zh-CN" altLang="en-US" sz="2400" b="1">
                <a:latin typeface="黑体" panose="02010609060101010101" pitchFamily="49" charset="-122"/>
                <a:ea typeface="黑体" panose="02010609060101010101" pitchFamily="49" charset="-122"/>
              </a:rPr>
              <a:t>、骨折固定注意事项（止血、包扎、固定并大体复位，固定包括上下两关节，在骨突处加棉垫防止皮肤压迫坏死）。</a:t>
            </a:r>
            <a:endParaRPr lang="zh-CN" altLang="en-US" sz="2400" b="1">
              <a:latin typeface="黑体" panose="02010609060101010101" pitchFamily="49" charset="-122"/>
              <a:ea typeface="黑体" panose="02010609060101010101" pitchFamily="49" charset="-122"/>
            </a:endParaRPr>
          </a:p>
          <a:p>
            <a:endParaRPr lang="zh-CN" altLang="en-US">
              <a:latin typeface="黑体" panose="02010609060101010101" pitchFamily="49" charset="-122"/>
              <a:ea typeface="黑体" panose="02010609060101010101" pitchFamily="49" charset="-122"/>
            </a:endParaRPr>
          </a:p>
          <a:p>
            <a:r>
              <a:rPr lang="en-US" altLang="zh-CN" sz="2400" b="1">
                <a:latin typeface="黑体" panose="02010609060101010101" pitchFamily="49" charset="-122"/>
                <a:ea typeface="黑体" panose="02010609060101010101" pitchFamily="49" charset="-122"/>
              </a:rPr>
              <a:t>3</a:t>
            </a:r>
            <a:r>
              <a:rPr lang="zh-CN" altLang="en-US" sz="2400" b="1">
                <a:latin typeface="黑体" panose="02010609060101010101" pitchFamily="49" charset="-122"/>
                <a:ea typeface="黑体" panose="02010609060101010101" pitchFamily="49" charset="-122"/>
              </a:rPr>
              <a:t>、固定材料</a:t>
            </a:r>
            <a:endParaRPr lang="zh-CN" altLang="en-US" sz="2400" b="1">
              <a:latin typeface="黑体" panose="02010609060101010101" pitchFamily="49" charset="-122"/>
              <a:ea typeface="黑体" panose="02010609060101010101" pitchFamily="49" charset="-122"/>
            </a:endParaRPr>
          </a:p>
          <a:p>
            <a:endParaRPr lang="zh-CN" altLang="en-US" sz="2400" b="1">
              <a:latin typeface="黑体" panose="02010609060101010101" pitchFamily="49" charset="-122"/>
              <a:ea typeface="黑体" panose="02010609060101010101" pitchFamily="49" charset="-122"/>
            </a:endParaRPr>
          </a:p>
          <a:p>
            <a:r>
              <a:rPr lang="en-US" altLang="zh-CN" sz="2400" b="1">
                <a:latin typeface="黑体" panose="02010609060101010101" pitchFamily="49" charset="-122"/>
                <a:ea typeface="黑体" panose="02010609060101010101" pitchFamily="49" charset="-122"/>
              </a:rPr>
              <a:t>4</a:t>
            </a:r>
            <a:r>
              <a:rPr lang="zh-CN" altLang="en-US" sz="2400" b="1">
                <a:latin typeface="黑体" panose="02010609060101010101" pitchFamily="49" charset="-122"/>
                <a:ea typeface="黑体" panose="02010609060101010101" pitchFamily="49" charset="-122"/>
              </a:rPr>
              <a:t>、临时固定方法</a:t>
            </a:r>
            <a:endParaRPr lang="zh-CN" altLang="en-US" sz="2400" b="1">
              <a:latin typeface="黑体" panose="02010609060101010101" pitchFamily="49" charset="-122"/>
              <a:ea typeface="黑体" panose="02010609060101010101" pitchFamily="49" charset="-122"/>
            </a:endParaRPr>
          </a:p>
        </p:txBody>
      </p:sp>
      <p:sp>
        <p:nvSpPr>
          <p:cNvPr id="1048629" name="Text Box 17"/>
          <p:cNvSpPr txBox="1">
            <a:spLocks noChangeArrowheads="1"/>
          </p:cNvSpPr>
          <p:nvPr/>
        </p:nvSpPr>
        <p:spPr bwMode="auto">
          <a:xfrm>
            <a:off x="2286000" y="609600"/>
            <a:ext cx="3810000" cy="460375"/>
          </a:xfrm>
          <a:prstGeom prst="rect">
            <a:avLst/>
          </a:prstGeom>
          <a:noFill/>
          <a:ln w="9525">
            <a:noFill/>
            <a:miter lim="800000"/>
          </a:ln>
        </p:spPr>
        <p:txBody>
          <a:bodyPr>
            <a:spAutoFit/>
          </a:bodyPr>
          <a:p>
            <a:pPr eaLnBrk="0" hangingPunct="0"/>
            <a:r>
              <a:rPr lang="zh-CN" altLang="en-US" sz="2400" b="1">
                <a:solidFill>
                  <a:schemeClr val="bg1"/>
                </a:solidFill>
              </a:rPr>
              <a:t>第二节 外伤救治基本技术 </a:t>
            </a:r>
            <a:endParaRPr lang="zh-CN" altLang="en-US" sz="2400" b="1">
              <a:solidFill>
                <a:schemeClr val="bg1"/>
              </a:solidFill>
            </a:endParaRPr>
          </a:p>
        </p:txBody>
      </p:sp>
      <p:pic>
        <p:nvPicPr>
          <p:cNvPr id="2097180" name="Picture 18" descr="u=4173099364,1060338676&amp;gp=0">
            <a:hlinkClick r:id="rId1"/>
          </p:cNvPr>
          <p:cNvPicPr>
            <a:picLocks noChangeAspect="1" noChangeArrowheads="1"/>
          </p:cNvPicPr>
          <p:nvPr/>
        </p:nvPicPr>
        <p:blipFill>
          <a:blip r:embed="rId2"/>
          <a:srcRect/>
          <a:stretch>
            <a:fillRect/>
          </a:stretch>
        </p:blipFill>
        <p:spPr bwMode="auto">
          <a:xfrm>
            <a:off x="5181600" y="4267200"/>
            <a:ext cx="2286000" cy="2057400"/>
          </a:xfrm>
          <a:prstGeom prst="rect">
            <a:avLst/>
          </a:prstGeom>
          <a:noFill/>
          <a:ln w="9525">
            <a:noFill/>
            <a:miter lim="800000"/>
            <a:headEnd/>
            <a:tailEnd/>
          </a:ln>
        </p:spPr>
      </p:pic>
      <p:pic>
        <p:nvPicPr>
          <p:cNvPr id="2097181" name="Picture 6"/>
          <p:cNvPicPr>
            <a:picLocks noChangeAspect="1" noChangeArrowheads="1"/>
          </p:cNvPicPr>
          <p:nvPr/>
        </p:nvPicPr>
        <p:blipFill>
          <a:blip r:embed="rId3"/>
          <a:srcRect/>
          <a:stretch>
            <a:fillRect/>
          </a:stretch>
        </p:blipFill>
        <p:spPr bwMode="auto">
          <a:xfrm>
            <a:off x="8077200" y="4343400"/>
            <a:ext cx="1981200" cy="17621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03" name=""/>
        <p:cNvGrpSpPr/>
        <p:nvPr/>
      </p:nvGrpSpPr>
      <p:grpSpPr>
        <a:xfrm>
          <a:off x="0" y="0"/>
          <a:ext cx="0" cy="0"/>
          <a:chOff x="0" y="0"/>
          <a:chExt cx="0" cy="0"/>
        </a:xfrm>
      </p:grpSpPr>
      <p:pic>
        <p:nvPicPr>
          <p:cNvPr id="2097182" name="Picture 5" descr="01903"/>
          <p:cNvPicPr>
            <a:picLocks noChangeAspect="1" noChangeArrowheads="1"/>
          </p:cNvPicPr>
          <p:nvPr/>
        </p:nvPicPr>
        <p:blipFill>
          <a:blip r:embed="rId1"/>
          <a:srcRect/>
          <a:stretch>
            <a:fillRect/>
          </a:stretch>
        </p:blipFill>
        <p:spPr bwMode="auto">
          <a:xfrm>
            <a:off x="2590800" y="1676400"/>
            <a:ext cx="2728913" cy="3657600"/>
          </a:xfrm>
          <a:prstGeom prst="rect">
            <a:avLst/>
          </a:prstGeom>
          <a:noFill/>
          <a:ln w="9525">
            <a:noFill/>
            <a:miter lim="800000"/>
            <a:headEnd/>
            <a:tailEnd/>
          </a:ln>
        </p:spPr>
      </p:pic>
      <p:pic>
        <p:nvPicPr>
          <p:cNvPr id="2097183" name="Picture 9" descr="01902"/>
          <p:cNvPicPr>
            <a:picLocks noChangeAspect="1" noChangeArrowheads="1"/>
          </p:cNvPicPr>
          <p:nvPr/>
        </p:nvPicPr>
        <p:blipFill>
          <a:blip r:embed="rId2"/>
          <a:srcRect/>
          <a:stretch>
            <a:fillRect/>
          </a:stretch>
        </p:blipFill>
        <p:spPr bwMode="auto">
          <a:xfrm>
            <a:off x="6553200" y="1676400"/>
            <a:ext cx="2517775" cy="3581400"/>
          </a:xfrm>
          <a:prstGeom prst="rect">
            <a:avLst/>
          </a:prstGeom>
          <a:noFill/>
          <a:ln w="9525">
            <a:noFill/>
            <a:miter lim="800000"/>
            <a:headEnd/>
            <a:tailEnd/>
          </a:ln>
        </p:spPr>
      </p:pic>
      <p:sp>
        <p:nvSpPr>
          <p:cNvPr id="1048630" name="Rectangle 10"/>
          <p:cNvSpPr>
            <a:spLocks noChangeArrowheads="1"/>
          </p:cNvSpPr>
          <p:nvPr/>
        </p:nvSpPr>
        <p:spPr bwMode="auto">
          <a:xfrm>
            <a:off x="3276600" y="5485607"/>
            <a:ext cx="1617980" cy="368300"/>
          </a:xfrm>
          <a:prstGeom prst="rect">
            <a:avLst/>
          </a:prstGeom>
          <a:noFill/>
          <a:ln w="9525">
            <a:noFill/>
            <a:miter lim="800000"/>
          </a:ln>
        </p:spPr>
        <p:txBody>
          <a:bodyPr wrap="none" anchor="ctr">
            <a:spAutoFit/>
          </a:bodyPr>
          <a:p>
            <a:r>
              <a:rPr lang="zh-CN" altLang="en-US"/>
              <a:t>肱骨骨折固定 </a:t>
            </a:r>
            <a:endParaRPr lang="zh-CN" altLang="en-US"/>
          </a:p>
        </p:txBody>
      </p:sp>
      <p:sp>
        <p:nvSpPr>
          <p:cNvPr id="1048631" name="Rectangle 11"/>
          <p:cNvSpPr>
            <a:spLocks noChangeArrowheads="1"/>
          </p:cNvSpPr>
          <p:nvPr/>
        </p:nvSpPr>
        <p:spPr bwMode="auto">
          <a:xfrm>
            <a:off x="7162800" y="5485607"/>
            <a:ext cx="1617980" cy="368300"/>
          </a:xfrm>
          <a:prstGeom prst="rect">
            <a:avLst/>
          </a:prstGeom>
          <a:noFill/>
          <a:ln w="9525">
            <a:noFill/>
            <a:miter lim="800000"/>
          </a:ln>
        </p:spPr>
        <p:txBody>
          <a:bodyPr wrap="none" anchor="ctr">
            <a:spAutoFit/>
          </a:bodyPr>
          <a:p>
            <a:r>
              <a:rPr lang="zh-CN" altLang="en-US"/>
              <a:t>前臂骨折固定 </a:t>
            </a: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pic>
        <p:nvPicPr>
          <p:cNvPr id="2097184" name="Picture 6" descr="01904"/>
          <p:cNvPicPr>
            <a:picLocks noChangeAspect="1" noChangeArrowheads="1"/>
          </p:cNvPicPr>
          <p:nvPr/>
        </p:nvPicPr>
        <p:blipFill>
          <a:blip r:embed="rId1"/>
          <a:srcRect/>
          <a:stretch>
            <a:fillRect/>
          </a:stretch>
        </p:blipFill>
        <p:spPr bwMode="auto">
          <a:xfrm>
            <a:off x="2819400" y="1600200"/>
            <a:ext cx="6096000" cy="1631950"/>
          </a:xfrm>
          <a:prstGeom prst="rect">
            <a:avLst/>
          </a:prstGeom>
          <a:noFill/>
          <a:ln w="9525">
            <a:noFill/>
            <a:miter lim="800000"/>
            <a:headEnd/>
            <a:tailEnd/>
          </a:ln>
        </p:spPr>
      </p:pic>
      <p:pic>
        <p:nvPicPr>
          <p:cNvPr id="2097185" name="Picture 8" descr="01905"/>
          <p:cNvPicPr>
            <a:picLocks noChangeAspect="1" noChangeArrowheads="1"/>
          </p:cNvPicPr>
          <p:nvPr/>
        </p:nvPicPr>
        <p:blipFill>
          <a:blip r:embed="rId2"/>
          <a:srcRect/>
          <a:stretch>
            <a:fillRect/>
          </a:stretch>
        </p:blipFill>
        <p:spPr bwMode="auto">
          <a:xfrm>
            <a:off x="2971800" y="3962400"/>
            <a:ext cx="5867400" cy="1682750"/>
          </a:xfrm>
          <a:prstGeom prst="rect">
            <a:avLst/>
          </a:prstGeom>
          <a:noFill/>
          <a:ln w="9525">
            <a:noFill/>
            <a:miter lim="800000"/>
            <a:headEnd/>
            <a:tailEnd/>
          </a:ln>
        </p:spPr>
      </p:pic>
      <p:sp>
        <p:nvSpPr>
          <p:cNvPr id="1048632" name="Rectangle 9"/>
          <p:cNvSpPr>
            <a:spLocks noChangeArrowheads="1"/>
          </p:cNvSpPr>
          <p:nvPr/>
        </p:nvSpPr>
        <p:spPr bwMode="auto">
          <a:xfrm>
            <a:off x="5286375" y="3245644"/>
            <a:ext cx="1617980" cy="368300"/>
          </a:xfrm>
          <a:prstGeom prst="rect">
            <a:avLst/>
          </a:prstGeom>
          <a:noFill/>
          <a:ln w="9525">
            <a:noFill/>
            <a:miter lim="800000"/>
          </a:ln>
        </p:spPr>
        <p:txBody>
          <a:bodyPr wrap="none" anchor="ctr">
            <a:spAutoFit/>
          </a:bodyPr>
          <a:p>
            <a:r>
              <a:rPr lang="zh-CN" altLang="en-US"/>
              <a:t>股骨骨折固定 </a:t>
            </a:r>
            <a:endParaRPr lang="zh-CN" altLang="en-US"/>
          </a:p>
        </p:txBody>
      </p:sp>
      <p:sp>
        <p:nvSpPr>
          <p:cNvPr id="1048633" name="Rectangle 10"/>
          <p:cNvSpPr>
            <a:spLocks noChangeArrowheads="1"/>
          </p:cNvSpPr>
          <p:nvPr/>
        </p:nvSpPr>
        <p:spPr bwMode="auto">
          <a:xfrm>
            <a:off x="5410200" y="5866607"/>
            <a:ext cx="1617980" cy="368300"/>
          </a:xfrm>
          <a:prstGeom prst="rect">
            <a:avLst/>
          </a:prstGeom>
          <a:noFill/>
          <a:ln w="9525">
            <a:noFill/>
            <a:miter lim="800000"/>
          </a:ln>
        </p:spPr>
        <p:txBody>
          <a:bodyPr wrap="none" anchor="ctr">
            <a:spAutoFit/>
          </a:bodyPr>
          <a:p>
            <a:r>
              <a:rPr lang="zh-CN" altLang="en-US"/>
              <a:t>小腿骨折固定 </a:t>
            </a: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05" name=""/>
        <p:cNvGrpSpPr/>
        <p:nvPr/>
      </p:nvGrpSpPr>
      <p:grpSpPr>
        <a:xfrm>
          <a:off x="0" y="0"/>
          <a:ext cx="0" cy="0"/>
          <a:chOff x="0" y="0"/>
          <a:chExt cx="0" cy="0"/>
        </a:xfrm>
      </p:grpSpPr>
      <p:sp>
        <p:nvSpPr>
          <p:cNvPr id="1048634" name="Text Box 18"/>
          <p:cNvSpPr txBox="1">
            <a:spLocks noChangeArrowheads="1"/>
          </p:cNvSpPr>
          <p:nvPr/>
        </p:nvSpPr>
        <p:spPr bwMode="auto">
          <a:xfrm>
            <a:off x="2971800" y="1371600"/>
            <a:ext cx="6019800" cy="521970"/>
          </a:xfrm>
          <a:prstGeom prst="rect">
            <a:avLst/>
          </a:prstGeom>
          <a:noFill/>
          <a:ln>
            <a:noFill/>
          </a:ln>
          <a:effectLst>
            <a:outerShdw dist="45791" dir="2021404" algn="ctr" rotWithShape="0">
              <a:srgbClr val="C0C0C0"/>
            </a:outerShdw>
          </a:effec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2800" b="1">
                <a:latin typeface="黑体" panose="02010609060101010101" pitchFamily="49" charset="-122"/>
                <a:ea typeface="黑体" panose="02010609060101010101" pitchFamily="49" charset="-122"/>
              </a:rPr>
              <a:t>（四）搬运和输送</a:t>
            </a:r>
            <a:endParaRPr lang="zh-CN" altLang="en-US" sz="2800" b="1">
              <a:latin typeface="黑体" panose="02010609060101010101" pitchFamily="49" charset="-122"/>
              <a:ea typeface="黑体" panose="02010609060101010101" pitchFamily="49" charset="-122"/>
            </a:endParaRPr>
          </a:p>
        </p:txBody>
      </p:sp>
      <p:sp>
        <p:nvSpPr>
          <p:cNvPr id="1048635" name="Rectangle 19"/>
          <p:cNvSpPr>
            <a:spLocks noChangeArrowheads="1"/>
          </p:cNvSpPr>
          <p:nvPr/>
        </p:nvSpPr>
        <p:spPr bwMode="auto">
          <a:xfrm>
            <a:off x="1905000" y="2580958"/>
            <a:ext cx="8153400" cy="2245360"/>
          </a:xfrm>
          <a:prstGeom prst="rect">
            <a:avLst/>
          </a:prstGeom>
          <a:noFill/>
          <a:ln w="9525">
            <a:noFill/>
            <a:miter lim="800000"/>
          </a:ln>
        </p:spPr>
        <p:txBody>
          <a:bodyPr anchor="ctr">
            <a:spAutoFit/>
          </a:bodyPr>
          <a:p>
            <a:r>
              <a:rPr lang="en-US" altLang="zh-CN" sz="2000" b="1">
                <a:latin typeface="黑体" panose="02010609060101010101" pitchFamily="49" charset="-122"/>
                <a:ea typeface="黑体" panose="02010609060101010101" pitchFamily="49" charset="-122"/>
              </a:rPr>
              <a:t>    </a:t>
            </a:r>
            <a:r>
              <a:rPr lang="zh-CN" altLang="en-US" sz="2000" b="1">
                <a:latin typeface="黑体" panose="02010609060101010101" pitchFamily="49" charset="-122"/>
                <a:ea typeface="黑体" panose="02010609060101010101" pitchFamily="49" charset="-122"/>
              </a:rPr>
              <a:t>需根据外伤病人的伤情，妥善搬运和输送。脊柱骨折的病人，在搬</a:t>
            </a:r>
            <a:endParaRPr lang="zh-CN" altLang="en-US" sz="2000" b="1">
              <a:latin typeface="黑体" panose="02010609060101010101" pitchFamily="49" charset="-122"/>
              <a:ea typeface="黑体" panose="02010609060101010101" pitchFamily="49" charset="-122"/>
            </a:endParaRPr>
          </a:p>
          <a:p>
            <a:endParaRPr lang="zh-CN" altLang="en-US" sz="2000" b="1">
              <a:latin typeface="黑体" panose="02010609060101010101" pitchFamily="49" charset="-122"/>
              <a:ea typeface="黑体" panose="02010609060101010101" pitchFamily="49" charset="-122"/>
            </a:endParaRPr>
          </a:p>
          <a:p>
            <a:r>
              <a:rPr lang="zh-CN" altLang="en-US" sz="2000" b="1">
                <a:latin typeface="黑体" panose="02010609060101010101" pitchFamily="49" charset="-122"/>
                <a:ea typeface="黑体" panose="02010609060101010101" pitchFamily="49" charset="-122"/>
              </a:rPr>
              <a:t>运时候要特别注意，一定要使脊柱保持在伸直的姿势，绝对不能使颈部</a:t>
            </a:r>
            <a:endParaRPr lang="zh-CN" altLang="en-US" sz="2000" b="1">
              <a:latin typeface="黑体" panose="02010609060101010101" pitchFamily="49" charset="-122"/>
              <a:ea typeface="黑体" panose="02010609060101010101" pitchFamily="49" charset="-122"/>
            </a:endParaRPr>
          </a:p>
          <a:p>
            <a:endParaRPr lang="zh-CN" altLang="en-US" sz="2000" b="1">
              <a:latin typeface="黑体" panose="02010609060101010101" pitchFamily="49" charset="-122"/>
              <a:ea typeface="黑体" panose="02010609060101010101" pitchFamily="49" charset="-122"/>
            </a:endParaRPr>
          </a:p>
          <a:p>
            <a:r>
              <a:rPr lang="zh-CN" altLang="en-US" sz="2000" b="1">
                <a:latin typeface="黑体" panose="02010609060101010101" pitchFamily="49" charset="-122"/>
                <a:ea typeface="黑体" panose="02010609060101010101" pitchFamily="49" charset="-122"/>
              </a:rPr>
              <a:t>和躯干前屈旋转，绝对禁止一个人抬肩、一个人抬脚的方法，以避免断</a:t>
            </a:r>
            <a:endParaRPr lang="zh-CN" altLang="en-US" sz="2000" b="1">
              <a:latin typeface="黑体" panose="02010609060101010101" pitchFamily="49" charset="-122"/>
              <a:ea typeface="黑体" panose="02010609060101010101" pitchFamily="49" charset="-122"/>
            </a:endParaRPr>
          </a:p>
          <a:p>
            <a:endParaRPr lang="zh-CN" altLang="en-US" sz="2000" b="1">
              <a:latin typeface="黑体" panose="02010609060101010101" pitchFamily="49" charset="-122"/>
              <a:ea typeface="黑体" panose="02010609060101010101" pitchFamily="49" charset="-122"/>
            </a:endParaRPr>
          </a:p>
          <a:p>
            <a:r>
              <a:rPr lang="zh-CN" altLang="en-US" sz="2000" b="1">
                <a:latin typeface="黑体" panose="02010609060101010101" pitchFamily="49" charset="-122"/>
                <a:ea typeface="黑体" panose="02010609060101010101" pitchFamily="49" charset="-122"/>
              </a:rPr>
              <a:t>端骨刺刺伤脊髓，而造成更大的伤害。</a:t>
            </a:r>
            <a:r>
              <a:rPr lang="zh-CN" altLang="en-US"/>
              <a:t> </a:t>
            </a:r>
            <a:endParaRPr lang="zh-CN" altLang="en-US"/>
          </a:p>
        </p:txBody>
      </p:sp>
      <p:sp>
        <p:nvSpPr>
          <p:cNvPr id="1048636" name="Text Box 20"/>
          <p:cNvSpPr txBox="1">
            <a:spLocks noChangeArrowheads="1"/>
          </p:cNvSpPr>
          <p:nvPr/>
        </p:nvSpPr>
        <p:spPr bwMode="auto">
          <a:xfrm>
            <a:off x="2286000" y="609600"/>
            <a:ext cx="3810000" cy="460375"/>
          </a:xfrm>
          <a:prstGeom prst="rect">
            <a:avLst/>
          </a:prstGeom>
          <a:noFill/>
          <a:ln w="9525">
            <a:noFill/>
            <a:miter lim="800000"/>
          </a:ln>
        </p:spPr>
        <p:txBody>
          <a:bodyPr>
            <a:spAutoFit/>
          </a:bodyPr>
          <a:p>
            <a:pPr eaLnBrk="0" hangingPunct="0"/>
            <a:r>
              <a:rPr lang="zh-CN" altLang="en-US" sz="2400" b="1">
                <a:solidFill>
                  <a:schemeClr val="bg1"/>
                </a:solidFill>
              </a:rPr>
              <a:t>第二节 外伤救治基本技术 </a:t>
            </a:r>
            <a:endParaRPr lang="zh-CN" altLang="en-US" sz="2400" b="1">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37" name="Rectangle 7"/>
          <p:cNvSpPr>
            <a:spLocks noChangeArrowheads="1"/>
          </p:cNvSpPr>
          <p:nvPr/>
        </p:nvSpPr>
        <p:spPr bwMode="auto">
          <a:xfrm>
            <a:off x="3733800" y="4420394"/>
            <a:ext cx="3581400" cy="368300"/>
          </a:xfrm>
          <a:prstGeom prst="rect">
            <a:avLst/>
          </a:prstGeom>
          <a:noFill/>
          <a:ln w="9525">
            <a:noFill/>
            <a:miter lim="800000"/>
          </a:ln>
        </p:spPr>
        <p:txBody>
          <a:bodyPr anchor="ctr">
            <a:spAutoFit/>
          </a:bodyPr>
          <a:p>
            <a:r>
              <a:rPr lang="zh-CN" altLang="en-US" b="1">
                <a:solidFill>
                  <a:srgbClr val="FF0000"/>
                </a:solidFill>
              </a:rPr>
              <a:t>脊柱骨折正确搬运和不正确搬运 </a:t>
            </a:r>
            <a:endParaRPr lang="zh-CN" altLang="en-US" b="1">
              <a:solidFill>
                <a:srgbClr val="FF0000"/>
              </a:solidFill>
            </a:endParaRPr>
          </a:p>
        </p:txBody>
      </p:sp>
      <p:pic>
        <p:nvPicPr>
          <p:cNvPr id="2097186" name="Picture 4"/>
          <p:cNvPicPr>
            <a:picLocks noChangeAspect="1" noChangeArrowheads="1"/>
          </p:cNvPicPr>
          <p:nvPr/>
        </p:nvPicPr>
        <p:blipFill>
          <a:blip r:embed="rId1"/>
          <a:srcRect/>
          <a:stretch>
            <a:fillRect/>
          </a:stretch>
        </p:blipFill>
        <p:spPr bwMode="auto">
          <a:xfrm>
            <a:off x="1752600" y="1524000"/>
            <a:ext cx="2903538" cy="2514600"/>
          </a:xfrm>
          <a:prstGeom prst="rect">
            <a:avLst/>
          </a:prstGeom>
          <a:noFill/>
          <a:ln w="9525">
            <a:noFill/>
            <a:miter lim="800000"/>
            <a:headEnd/>
            <a:tailEnd/>
          </a:ln>
        </p:spPr>
      </p:pic>
      <p:pic>
        <p:nvPicPr>
          <p:cNvPr id="2097187" name="Picture 5"/>
          <p:cNvPicPr>
            <a:picLocks noChangeAspect="1" noChangeArrowheads="1"/>
          </p:cNvPicPr>
          <p:nvPr/>
        </p:nvPicPr>
        <p:blipFill>
          <a:blip r:embed="rId2"/>
          <a:srcRect/>
          <a:stretch>
            <a:fillRect/>
          </a:stretch>
        </p:blipFill>
        <p:spPr bwMode="auto">
          <a:xfrm>
            <a:off x="4648200" y="1447800"/>
            <a:ext cx="2819400" cy="2482850"/>
          </a:xfrm>
          <a:prstGeom prst="rect">
            <a:avLst/>
          </a:prstGeom>
          <a:noFill/>
          <a:ln w="9525">
            <a:noFill/>
            <a:miter lim="800000"/>
            <a:headEnd/>
            <a:tailEnd/>
          </a:ln>
        </p:spPr>
      </p:pic>
      <p:pic>
        <p:nvPicPr>
          <p:cNvPr id="2097188" name="Picture 6"/>
          <p:cNvPicPr>
            <a:picLocks noChangeAspect="1" noChangeArrowheads="1"/>
          </p:cNvPicPr>
          <p:nvPr/>
        </p:nvPicPr>
        <p:blipFill>
          <a:blip r:embed="rId3"/>
          <a:srcRect/>
          <a:stretch>
            <a:fillRect/>
          </a:stretch>
        </p:blipFill>
        <p:spPr bwMode="auto">
          <a:xfrm>
            <a:off x="7696200" y="1219200"/>
            <a:ext cx="2667000" cy="29591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pic>
        <p:nvPicPr>
          <p:cNvPr id="2097189" name="Picture 5" descr="02003"/>
          <p:cNvPicPr>
            <a:picLocks noChangeAspect="1" noChangeArrowheads="1"/>
          </p:cNvPicPr>
          <p:nvPr/>
        </p:nvPicPr>
        <p:blipFill>
          <a:blip r:embed="rId1"/>
          <a:srcRect/>
          <a:stretch>
            <a:fillRect/>
          </a:stretch>
        </p:blipFill>
        <p:spPr bwMode="auto">
          <a:xfrm>
            <a:off x="4267200" y="1295400"/>
            <a:ext cx="3586163" cy="4267200"/>
          </a:xfrm>
          <a:prstGeom prst="rect">
            <a:avLst/>
          </a:prstGeom>
          <a:noFill/>
          <a:ln w="9525">
            <a:noFill/>
            <a:miter lim="800000"/>
            <a:headEnd/>
            <a:tailEnd/>
          </a:ln>
        </p:spPr>
      </p:pic>
      <p:sp>
        <p:nvSpPr>
          <p:cNvPr id="1048638" name="Rectangle 6"/>
          <p:cNvSpPr>
            <a:spLocks noChangeArrowheads="1"/>
          </p:cNvSpPr>
          <p:nvPr/>
        </p:nvSpPr>
        <p:spPr bwMode="auto">
          <a:xfrm>
            <a:off x="3429000" y="5487194"/>
            <a:ext cx="5557520" cy="368300"/>
          </a:xfrm>
          <a:prstGeom prst="rect">
            <a:avLst/>
          </a:prstGeom>
          <a:noFill/>
          <a:ln w="9525">
            <a:noFill/>
            <a:miter lim="800000"/>
          </a:ln>
        </p:spPr>
        <p:txBody>
          <a:bodyPr wrap="none" anchor="ctr">
            <a:spAutoFit/>
          </a:bodyPr>
          <a:p>
            <a:r>
              <a:rPr lang="zh-CN" altLang="en-US" b="1">
                <a:solidFill>
                  <a:srgbClr val="FF0000"/>
                </a:solidFill>
              </a:rPr>
              <a:t>对脊椎受伤的患者向担架上搬动应由</a:t>
            </a:r>
            <a:r>
              <a:rPr lang="en-US" altLang="zh-CN" b="1">
                <a:solidFill>
                  <a:srgbClr val="FF0000"/>
                </a:solidFill>
              </a:rPr>
              <a:t>4</a:t>
            </a:r>
            <a:r>
              <a:rPr lang="zh-CN" altLang="en-US" b="1">
                <a:solidFill>
                  <a:srgbClr val="FF0000"/>
                </a:solidFill>
              </a:rPr>
              <a:t>～</a:t>
            </a:r>
            <a:r>
              <a:rPr lang="en-US" altLang="zh-CN" b="1">
                <a:solidFill>
                  <a:srgbClr val="FF0000"/>
                </a:solidFill>
              </a:rPr>
              <a:t>6</a:t>
            </a:r>
            <a:r>
              <a:rPr lang="zh-CN" altLang="en-US" b="1">
                <a:solidFill>
                  <a:srgbClr val="FF0000"/>
                </a:solidFill>
              </a:rPr>
              <a:t>人一起搬动 </a:t>
            </a:r>
            <a:endParaRPr lang="zh-CN" altLang="en-US" b="1">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08" name=""/>
        <p:cNvGrpSpPr/>
        <p:nvPr/>
      </p:nvGrpSpPr>
      <p:grpSpPr>
        <a:xfrm>
          <a:off x="0" y="0"/>
          <a:ext cx="0" cy="0"/>
          <a:chOff x="0" y="0"/>
          <a:chExt cx="0" cy="0"/>
        </a:xfrm>
      </p:grpSpPr>
      <p:pic>
        <p:nvPicPr>
          <p:cNvPr id="2097190" name="Picture 5" descr="02001"/>
          <p:cNvPicPr>
            <a:picLocks noChangeAspect="1" noChangeArrowheads="1"/>
          </p:cNvPicPr>
          <p:nvPr/>
        </p:nvPicPr>
        <p:blipFill>
          <a:blip r:embed="rId1"/>
          <a:srcRect/>
          <a:stretch>
            <a:fillRect/>
          </a:stretch>
        </p:blipFill>
        <p:spPr bwMode="auto">
          <a:xfrm>
            <a:off x="2209800" y="1524000"/>
            <a:ext cx="7391400" cy="3443288"/>
          </a:xfrm>
          <a:prstGeom prst="rect">
            <a:avLst/>
          </a:prstGeom>
          <a:noFill/>
          <a:ln w="9525">
            <a:noFill/>
            <a:miter lim="800000"/>
            <a:headEnd/>
            <a:tailEnd/>
          </a:ln>
        </p:spPr>
      </p:pic>
      <p:sp>
        <p:nvSpPr>
          <p:cNvPr id="1048639" name="Text Box 6"/>
          <p:cNvSpPr txBox="1">
            <a:spLocks noChangeArrowheads="1"/>
          </p:cNvSpPr>
          <p:nvPr/>
        </p:nvSpPr>
        <p:spPr bwMode="auto">
          <a:xfrm>
            <a:off x="2895600" y="457200"/>
            <a:ext cx="5715000" cy="460375"/>
          </a:xfrm>
          <a:prstGeom prst="rect">
            <a:avLst/>
          </a:prstGeom>
          <a:noFill/>
          <a:ln w="9525">
            <a:noFill/>
            <a:miter lim="800000"/>
          </a:ln>
        </p:spPr>
        <p:txBody>
          <a:bodyPr>
            <a:spAutoFit/>
          </a:bodyPr>
          <a:p>
            <a:pPr eaLnBrk="0" hangingPunct="0">
              <a:spcBef>
                <a:spcPct val="50000"/>
              </a:spcBef>
            </a:pPr>
            <a:r>
              <a:rPr lang="zh-CN" altLang="en-US" sz="2400"/>
              <a:t>无脊柱损伤的搬运</a:t>
            </a:r>
            <a:endParaRPr lang="zh-CN" altLang="en-US"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640" name="Text Box 9"/>
          <p:cNvSpPr txBox="1">
            <a:spLocks noChangeArrowheads="1"/>
          </p:cNvSpPr>
          <p:nvPr/>
        </p:nvSpPr>
        <p:spPr bwMode="auto">
          <a:xfrm>
            <a:off x="1524000" y="3200400"/>
            <a:ext cx="9144000" cy="1014730"/>
          </a:xfrm>
          <a:prstGeom prst="rect">
            <a:avLst/>
          </a:prstGeom>
          <a:noFill/>
          <a:ln w="9525">
            <a:noFill/>
            <a:miter lim="800000"/>
          </a:ln>
        </p:spPr>
        <p:txBody>
          <a:bodyPr>
            <a:spAutoFit/>
          </a:bodyPr>
          <a:p>
            <a:pPr algn="ctr"/>
            <a:r>
              <a:rPr lang="zh-CN" altLang="en-US" sz="6000" b="1">
                <a:solidFill>
                  <a:schemeClr val="bg1"/>
                </a:solidFill>
              </a:rPr>
              <a:t>第四节 心肺复苏(CPR)</a:t>
            </a:r>
            <a:endParaRPr lang="zh-CN" altLang="en-US" sz="6000" b="1">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83" name=""/>
        <p:cNvGrpSpPr/>
        <p:nvPr/>
      </p:nvGrpSpPr>
      <p:grpSpPr>
        <a:xfrm>
          <a:off x="0" y="0"/>
          <a:ext cx="0" cy="0"/>
          <a:chOff x="0" y="0"/>
          <a:chExt cx="0" cy="0"/>
        </a:xfrm>
      </p:grpSpPr>
      <p:sp>
        <p:nvSpPr>
          <p:cNvPr id="1048582" name="Text Box 4"/>
          <p:cNvSpPr txBox="1">
            <a:spLocks noChangeArrowheads="1"/>
          </p:cNvSpPr>
          <p:nvPr/>
        </p:nvSpPr>
        <p:spPr bwMode="auto">
          <a:xfrm>
            <a:off x="1828800" y="304800"/>
            <a:ext cx="3048000" cy="460375"/>
          </a:xfrm>
          <a:prstGeom prst="rect">
            <a:avLst/>
          </a:prstGeom>
          <a:noFill/>
          <a:ln w="9525">
            <a:noFill/>
            <a:miter lim="800000"/>
          </a:ln>
        </p:spPr>
        <p:txBody>
          <a:bodyPr>
            <a:spAutoFit/>
          </a:bodyPr>
          <a:p>
            <a:pPr eaLnBrk="0" hangingPunct="0"/>
            <a:r>
              <a:rPr lang="en-US" altLang="zh-CN" sz="2400" b="1">
                <a:solidFill>
                  <a:schemeClr val="bg1"/>
                </a:solidFill>
              </a:rPr>
              <a:t>  </a:t>
            </a:r>
            <a:r>
              <a:rPr lang="zh-CN" altLang="en-US" sz="2400" b="1">
                <a:solidFill>
                  <a:schemeClr val="bg1"/>
                </a:solidFill>
              </a:rPr>
              <a:t>急救知识</a:t>
            </a:r>
            <a:endParaRPr lang="zh-CN" altLang="en-US" sz="2400" b="1">
              <a:solidFill>
                <a:schemeClr val="bg1"/>
              </a:solidFill>
            </a:endParaRPr>
          </a:p>
        </p:txBody>
      </p:sp>
      <p:sp>
        <p:nvSpPr>
          <p:cNvPr id="1048583" name="Text Box 6"/>
          <p:cNvSpPr txBox="1">
            <a:spLocks noChangeArrowheads="1"/>
          </p:cNvSpPr>
          <p:nvPr/>
        </p:nvSpPr>
        <p:spPr bwMode="auto">
          <a:xfrm>
            <a:off x="2438400" y="1295400"/>
            <a:ext cx="6019800" cy="706755"/>
          </a:xfrm>
          <a:prstGeom prst="rect">
            <a:avLst/>
          </a:prstGeom>
          <a:noFill/>
          <a:ln>
            <a:noFill/>
          </a:ln>
          <a:effectLst>
            <a:outerShdw dist="45791" dir="2021404" algn="ctr" rotWithShape="0">
              <a:srgbClr val="C0C0C0"/>
            </a:outerShdw>
          </a:effec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4000">
                <a:latin typeface="黑体" panose="02010609060101010101" pitchFamily="49" charset="-122"/>
                <a:ea typeface="黑体" panose="02010609060101010101" pitchFamily="49" charset="-122"/>
              </a:rPr>
              <a:t>目录</a:t>
            </a:r>
            <a:endParaRPr lang="zh-CN" altLang="en-US" sz="4000">
              <a:latin typeface="黑体" panose="02010609060101010101" pitchFamily="49" charset="-122"/>
              <a:ea typeface="黑体" panose="02010609060101010101" pitchFamily="49" charset="-122"/>
            </a:endParaRPr>
          </a:p>
        </p:txBody>
      </p:sp>
      <p:sp>
        <p:nvSpPr>
          <p:cNvPr id="1048584" name="Rectangle 7"/>
          <p:cNvSpPr>
            <a:spLocks noChangeArrowheads="1"/>
          </p:cNvSpPr>
          <p:nvPr/>
        </p:nvSpPr>
        <p:spPr bwMode="auto">
          <a:xfrm>
            <a:off x="2743200" y="2286000"/>
            <a:ext cx="4648200" cy="431800"/>
          </a:xfrm>
          <a:prstGeom prst="rect">
            <a:avLst/>
          </a:prstGeom>
          <a:noFill/>
          <a:ln w="9525">
            <a:noFill/>
            <a:miter lim="800000"/>
          </a:ln>
        </p:spPr>
        <p:txBody>
          <a:bodyPr wrap="none" anchor="ctr"/>
          <a:p>
            <a:pPr marL="457200" indent="-457200"/>
            <a:r>
              <a:rPr lang="en-US" altLang="zh-CN" sz="1400" b="1">
                <a:latin typeface="Times New Roman" panose="02020603050405020304" pitchFamily="18" charset="0"/>
                <a:ea typeface="黑体" panose="02010609060101010101" pitchFamily="49" charset="-122"/>
              </a:rPr>
              <a:t>●  </a:t>
            </a:r>
            <a:r>
              <a:rPr lang="zh-CN" altLang="en-US" sz="2400" b="1">
                <a:latin typeface="Times New Roman" panose="02020603050405020304" pitchFamily="18" charset="0"/>
                <a:ea typeface="黑体" panose="02010609060101010101" pitchFamily="49" charset="-122"/>
              </a:rPr>
              <a:t>第一节 </a:t>
            </a:r>
            <a:r>
              <a:rPr lang="zh-CN" altLang="en-US" sz="2400" b="1">
                <a:ea typeface="黑体" panose="02010609060101010101" pitchFamily="49" charset="-122"/>
              </a:rPr>
              <a:t>现场急救的一般原则</a:t>
            </a:r>
            <a:endParaRPr lang="zh-CN" altLang="en-US" sz="2400" b="1">
              <a:ea typeface="黑体" panose="02010609060101010101" pitchFamily="49" charset="-122"/>
            </a:endParaRPr>
          </a:p>
        </p:txBody>
      </p:sp>
      <p:sp>
        <p:nvSpPr>
          <p:cNvPr id="1048585" name="Rectangle 8"/>
          <p:cNvSpPr>
            <a:spLocks noChangeArrowheads="1"/>
          </p:cNvSpPr>
          <p:nvPr/>
        </p:nvSpPr>
        <p:spPr bwMode="auto">
          <a:xfrm>
            <a:off x="2743200" y="2971800"/>
            <a:ext cx="5029200" cy="369888"/>
          </a:xfrm>
          <a:prstGeom prst="rect">
            <a:avLst/>
          </a:prstGeom>
          <a:noFill/>
          <a:ln w="9525">
            <a:noFill/>
            <a:miter lim="800000"/>
          </a:ln>
        </p:spPr>
        <p:txBody>
          <a:bodyPr wrap="none" anchor="ctr"/>
          <a:p>
            <a:r>
              <a:rPr lang="en-US" altLang="zh-CN" sz="1400" b="1">
                <a:latin typeface="Times New Roman" panose="02020603050405020304" pitchFamily="18" charset="0"/>
                <a:ea typeface="黑体" panose="02010609060101010101" pitchFamily="49" charset="-122"/>
              </a:rPr>
              <a:t>●   </a:t>
            </a:r>
            <a:r>
              <a:rPr lang="zh-CN" altLang="en-US" sz="2400" b="1">
                <a:latin typeface="Times New Roman" panose="02020603050405020304" pitchFamily="18" charset="0"/>
                <a:ea typeface="黑体" panose="02010609060101010101" pitchFamily="49" charset="-122"/>
              </a:rPr>
              <a:t>第二节 外伤救治的基本技术 </a:t>
            </a:r>
            <a:r>
              <a:rPr lang="zh-CN" altLang="en-US" sz="2800" b="1">
                <a:latin typeface="Times New Roman" panose="02020603050405020304" pitchFamily="18" charset="0"/>
                <a:ea typeface="黑体" panose="02010609060101010101" pitchFamily="49" charset="-122"/>
              </a:rPr>
              <a:t>         </a:t>
            </a:r>
            <a:endParaRPr lang="zh-CN" altLang="en-US" sz="2800" b="1">
              <a:latin typeface="Times New Roman" panose="02020603050405020304" pitchFamily="18" charset="0"/>
              <a:ea typeface="黑体" panose="02010609060101010101" pitchFamily="49" charset="-122"/>
            </a:endParaRPr>
          </a:p>
        </p:txBody>
      </p:sp>
      <p:sp>
        <p:nvSpPr>
          <p:cNvPr id="1048586" name="Rectangle 9"/>
          <p:cNvSpPr>
            <a:spLocks noChangeArrowheads="1"/>
          </p:cNvSpPr>
          <p:nvPr/>
        </p:nvSpPr>
        <p:spPr bwMode="auto">
          <a:xfrm>
            <a:off x="2743200" y="4267200"/>
            <a:ext cx="4038600" cy="360363"/>
          </a:xfrm>
          <a:prstGeom prst="rect">
            <a:avLst/>
          </a:prstGeom>
          <a:noFill/>
          <a:ln w="9525">
            <a:noFill/>
            <a:miter lim="800000"/>
          </a:ln>
        </p:spPr>
        <p:txBody>
          <a:bodyPr wrap="none" anchor="ctr"/>
          <a:p>
            <a:r>
              <a:rPr lang="en-US" altLang="zh-CN" sz="1400" b="1">
                <a:latin typeface="Times New Roman" panose="02020603050405020304" pitchFamily="18" charset="0"/>
                <a:ea typeface="黑体" panose="02010609060101010101" pitchFamily="49" charset="-122"/>
              </a:rPr>
              <a:t>●  </a:t>
            </a:r>
            <a:r>
              <a:rPr lang="en-US" altLang="zh-CN" sz="2400" b="1">
                <a:latin typeface="Times New Roman" panose="02020603050405020304" pitchFamily="18" charset="0"/>
                <a:ea typeface="黑体" panose="02010609060101010101" pitchFamily="49" charset="-122"/>
              </a:rPr>
              <a:t> </a:t>
            </a:r>
            <a:r>
              <a:rPr lang="zh-CN" altLang="en-US" sz="2400" b="1">
                <a:latin typeface="Times New Roman" panose="02020603050405020304" pitchFamily="18" charset="0"/>
                <a:ea typeface="黑体" panose="02010609060101010101" pitchFamily="49" charset="-122"/>
              </a:rPr>
              <a:t>第六节 溺水救治</a:t>
            </a:r>
            <a:endParaRPr lang="zh-CN" altLang="en-US" sz="2400" b="1">
              <a:latin typeface="Times New Roman" panose="02020603050405020304" pitchFamily="18" charset="0"/>
              <a:ea typeface="黑体" panose="02010609060101010101" pitchFamily="49" charset="-122"/>
            </a:endParaRPr>
          </a:p>
        </p:txBody>
      </p:sp>
      <p:sp>
        <p:nvSpPr>
          <p:cNvPr id="1048587" name="Rectangle 11"/>
          <p:cNvSpPr>
            <a:spLocks noChangeArrowheads="1"/>
          </p:cNvSpPr>
          <p:nvPr/>
        </p:nvSpPr>
        <p:spPr bwMode="auto">
          <a:xfrm>
            <a:off x="2743200" y="3602038"/>
            <a:ext cx="4572000" cy="360362"/>
          </a:xfrm>
          <a:prstGeom prst="rect">
            <a:avLst/>
          </a:prstGeom>
          <a:noFill/>
          <a:ln w="9525">
            <a:noFill/>
            <a:miter lim="800000"/>
          </a:ln>
        </p:spPr>
        <p:txBody>
          <a:bodyPr wrap="none" anchor="ctr"/>
          <a:p>
            <a:r>
              <a:rPr lang="en-US" altLang="zh-CN" sz="1400" b="1">
                <a:latin typeface="Times New Roman" panose="02020603050405020304" pitchFamily="18" charset="0"/>
                <a:ea typeface="黑体" panose="02010609060101010101" pitchFamily="49" charset="-122"/>
              </a:rPr>
              <a:t>●   </a:t>
            </a:r>
            <a:r>
              <a:rPr lang="zh-CN" altLang="en-US" sz="2400" b="1">
                <a:latin typeface="Times New Roman" panose="02020603050405020304" pitchFamily="18" charset="0"/>
                <a:ea typeface="黑体" panose="02010609060101010101" pitchFamily="49" charset="-122"/>
              </a:rPr>
              <a:t>第四节 心肺复苏 </a:t>
            </a:r>
            <a:r>
              <a:rPr lang="zh-CN" altLang="en-US" sz="2800" b="1">
                <a:latin typeface="Times New Roman" panose="02020603050405020304" pitchFamily="18" charset="0"/>
                <a:ea typeface="黑体" panose="02010609060101010101" pitchFamily="49" charset="-122"/>
              </a:rPr>
              <a:t>      </a:t>
            </a:r>
            <a:endParaRPr lang="zh-CN" altLang="en-US" sz="2800" b="1">
              <a:latin typeface="Times New Roman" panose="02020603050405020304" pitchFamily="18" charset="0"/>
              <a:ea typeface="黑体" panose="02010609060101010101" pitchFamily="49" charset="-122"/>
            </a:endParaRPr>
          </a:p>
        </p:txBody>
      </p:sp>
      <p:sp>
        <p:nvSpPr>
          <p:cNvPr id="1048588" name="Rectangle 13"/>
          <p:cNvSpPr>
            <a:spLocks noChangeArrowheads="1"/>
          </p:cNvSpPr>
          <p:nvPr/>
        </p:nvSpPr>
        <p:spPr bwMode="auto">
          <a:xfrm>
            <a:off x="2743200" y="4897438"/>
            <a:ext cx="4038600" cy="360362"/>
          </a:xfrm>
          <a:prstGeom prst="rect">
            <a:avLst/>
          </a:prstGeom>
          <a:noFill/>
          <a:ln w="9525">
            <a:noFill/>
            <a:miter lim="800000"/>
          </a:ln>
        </p:spPr>
        <p:txBody>
          <a:bodyPr wrap="none" anchor="ctr"/>
          <a:p>
            <a:r>
              <a:rPr lang="en-US" altLang="zh-CN" sz="1400" b="1">
                <a:latin typeface="Times New Roman" panose="02020603050405020304" pitchFamily="18" charset="0"/>
                <a:ea typeface="黑体" panose="02010609060101010101" pitchFamily="49" charset="-122"/>
              </a:rPr>
              <a:t>●   </a:t>
            </a:r>
            <a:r>
              <a:rPr lang="zh-CN" altLang="en-US" sz="2400" b="1">
                <a:latin typeface="Times New Roman" panose="02020603050405020304" pitchFamily="18" charset="0"/>
                <a:ea typeface="黑体" panose="02010609060101010101" pitchFamily="49" charset="-122"/>
              </a:rPr>
              <a:t>第七节 烧伤救治   </a:t>
            </a:r>
            <a:r>
              <a:rPr lang="zh-CN" altLang="en-US" sz="2800" b="1">
                <a:latin typeface="Times New Roman" panose="02020603050405020304" pitchFamily="18" charset="0"/>
                <a:ea typeface="黑体" panose="02010609060101010101" pitchFamily="49" charset="-122"/>
              </a:rPr>
              <a:t>     </a:t>
            </a:r>
            <a:endParaRPr lang="zh-CN" altLang="en-US" sz="2800" b="1">
              <a:latin typeface="Times New Roman" panose="02020603050405020304" pitchFamily="18" charset="0"/>
              <a:ea typeface="黑体" panose="02010609060101010101" pitchFamily="49" charset="-122"/>
            </a:endParaRPr>
          </a:p>
        </p:txBody>
      </p:sp>
      <p:sp>
        <p:nvSpPr>
          <p:cNvPr id="1048589" name="Rectangle 14"/>
          <p:cNvSpPr>
            <a:spLocks noChangeArrowheads="1"/>
          </p:cNvSpPr>
          <p:nvPr/>
        </p:nvSpPr>
        <p:spPr bwMode="auto">
          <a:xfrm>
            <a:off x="2743200" y="5562600"/>
            <a:ext cx="4038600" cy="360363"/>
          </a:xfrm>
          <a:prstGeom prst="rect">
            <a:avLst/>
          </a:prstGeom>
          <a:noFill/>
          <a:ln w="9525">
            <a:noFill/>
            <a:miter lim="800000"/>
          </a:ln>
        </p:spPr>
        <p:txBody>
          <a:bodyPr wrap="none" anchor="ctr"/>
          <a:p>
            <a:r>
              <a:rPr lang="en-US" altLang="zh-CN" sz="1400" b="1">
                <a:latin typeface="Times New Roman" panose="02020603050405020304" pitchFamily="18" charset="0"/>
                <a:ea typeface="黑体" panose="02010609060101010101" pitchFamily="49" charset="-122"/>
              </a:rPr>
              <a:t>●   </a:t>
            </a:r>
            <a:r>
              <a:rPr lang="zh-CN" altLang="en-US" sz="2400" b="1">
                <a:latin typeface="Times New Roman" panose="02020603050405020304" pitchFamily="18" charset="0"/>
                <a:ea typeface="黑体" panose="02010609060101010101" pitchFamily="49" charset="-122"/>
              </a:rPr>
              <a:t>第八节 其他伤害的救治</a:t>
            </a:r>
            <a:r>
              <a:rPr lang="zh-CN" altLang="en-US" sz="2800" b="1">
                <a:latin typeface="Times New Roman" panose="02020603050405020304" pitchFamily="18" charset="0"/>
                <a:ea typeface="黑体" panose="02010609060101010101" pitchFamily="49" charset="-122"/>
              </a:rPr>
              <a:t>         </a:t>
            </a:r>
            <a:endParaRPr lang="zh-CN" altLang="en-US" sz="2800" b="1">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par>
    </p:tnLst>
    <p:bldLst>
      <p:bldP spid="1048584" grpId="0" autoUpdateAnimBg="0"/>
      <p:bldP spid="1048585" grpId="0" autoUpdateAnimBg="0"/>
      <p:bldP spid="1048586" grpId="0" autoUpdateAnimBg="0"/>
      <p:bldP spid="1048587" grpId="0" autoUpdateAnimBg="0"/>
      <p:bldP spid="1048588" grpId="0" autoUpdateAnimBg="0"/>
      <p:bldP spid="1048589"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10" name=""/>
        <p:cNvGrpSpPr/>
        <p:nvPr/>
      </p:nvGrpSpPr>
      <p:grpSpPr>
        <a:xfrm>
          <a:off x="0" y="0"/>
          <a:ext cx="0" cy="0"/>
          <a:chOff x="0" y="0"/>
          <a:chExt cx="0" cy="0"/>
        </a:xfrm>
      </p:grpSpPr>
      <p:sp>
        <p:nvSpPr>
          <p:cNvPr id="1048641" name="Text Box 4"/>
          <p:cNvSpPr txBox="1">
            <a:spLocks noChangeArrowheads="1"/>
          </p:cNvSpPr>
          <p:nvPr/>
        </p:nvSpPr>
        <p:spPr bwMode="auto">
          <a:xfrm>
            <a:off x="1524000" y="457200"/>
            <a:ext cx="3657600" cy="460375"/>
          </a:xfrm>
          <a:prstGeom prst="rect">
            <a:avLst/>
          </a:prstGeom>
          <a:noFill/>
          <a:ln w="9525">
            <a:noFill/>
            <a:miter lim="800000"/>
          </a:ln>
        </p:spPr>
        <p:txBody>
          <a:bodyPr>
            <a:spAutoFit/>
          </a:bodyPr>
          <a:p>
            <a:pPr eaLnBrk="0" hangingPunct="0"/>
            <a:r>
              <a:rPr lang="zh-CN" altLang="en-US" sz="2400" b="1">
                <a:solidFill>
                  <a:schemeClr val="bg1"/>
                </a:solidFill>
              </a:rPr>
              <a:t>第四节 心肺复苏(CPR)</a:t>
            </a:r>
            <a:endParaRPr lang="zh-CN" altLang="en-US" sz="2400" b="1">
              <a:solidFill>
                <a:schemeClr val="bg1"/>
              </a:solidFill>
            </a:endParaRPr>
          </a:p>
        </p:txBody>
      </p:sp>
      <p:sp>
        <p:nvSpPr>
          <p:cNvPr id="1048642" name="Rectangle 11"/>
          <p:cNvSpPr>
            <a:spLocks noChangeArrowheads="1"/>
          </p:cNvSpPr>
          <p:nvPr/>
        </p:nvSpPr>
        <p:spPr bwMode="auto">
          <a:xfrm>
            <a:off x="1676400" y="1353185"/>
            <a:ext cx="8839200" cy="4015105"/>
          </a:xfrm>
          <a:prstGeom prst="rect">
            <a:avLst/>
          </a:prstGeom>
          <a:noFill/>
          <a:ln w="9525">
            <a:noFill/>
            <a:miter lim="800000"/>
          </a:ln>
        </p:spPr>
        <p:txBody>
          <a:bodyPr anchor="ctr">
            <a:spAutoFit/>
          </a:bodyPr>
          <a:p>
            <a:pPr>
              <a:lnSpc>
                <a:spcPct val="150000"/>
              </a:lnSpc>
            </a:pPr>
            <a:r>
              <a:rPr lang="zh-CN" altLang="en-US" sz="2800" b="1">
                <a:ea typeface="黑体" panose="02010609060101010101" pitchFamily="49" charset="-122"/>
              </a:rPr>
              <a:t>一、意义：</a:t>
            </a:r>
            <a:br>
              <a:rPr lang="zh-CN" altLang="en-US" sz="2400" b="1">
                <a:ea typeface="黑体" panose="02010609060101010101" pitchFamily="49" charset="-122"/>
              </a:rPr>
            </a:br>
            <a:r>
              <a:rPr lang="zh-CN" altLang="en-US" sz="2400" b="1">
                <a:ea typeface="黑体" panose="02010609060101010101" pitchFamily="49" charset="-122"/>
              </a:rPr>
              <a:t>    </a:t>
            </a:r>
            <a:r>
              <a:rPr lang="zh-CN" altLang="en-US" sz="2000" b="1">
                <a:ea typeface="黑体" panose="02010609060101010101" pitchFamily="49" charset="-122"/>
              </a:rPr>
              <a:t>  </a:t>
            </a:r>
            <a:r>
              <a:rPr lang="zh-CN" altLang="en-US" sz="2000" b="1">
                <a:latin typeface="黑体" panose="02010609060101010101" pitchFamily="49" charset="-122"/>
                <a:ea typeface="黑体" panose="02010609060101010101" pitchFamily="49" charset="-122"/>
              </a:rPr>
              <a:t>据美国近年统计，每年心血管病人死亡数达百万人，约占总死亡病因1/2。而因心脏停搏突然死亡者60-70%发生在院前。因此，美国成年人中约有85%的人有兴趣参加CPR初步训练，结果使40%心脏骤停者复苏成功，每年抢救了约20万人的生命。心脏跳动停止者，如在4分钟内实施初步的CPR，在8分钟内由专业人员进一步心脏救生，死而复生的可能性最大，因此时间就是生命，速度是关键。</a:t>
            </a:r>
            <a:endParaRPr lang="zh-CN" altLang="en-US" sz="2000" b="1">
              <a:latin typeface="黑体" panose="02010609060101010101" pitchFamily="49" charset="-122"/>
              <a:ea typeface="黑体" panose="02010609060101010101" pitchFamily="49" charset="-122"/>
            </a:endParaRPr>
          </a:p>
          <a:p>
            <a:pPr>
              <a:lnSpc>
                <a:spcPct val="150000"/>
              </a:lnSpc>
            </a:pPr>
            <a:endParaRPr lang="zh-CN" altLang="en-US" b="1">
              <a:solidFill>
                <a:schemeClr val="bg1"/>
              </a:solidFill>
              <a:latin typeface="黑体" panose="02010609060101010101" pitchFamily="49" charset="-122"/>
              <a:ea typeface="黑体" panose="02010609060101010101" pitchFamily="49"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11" name=""/>
        <p:cNvGrpSpPr/>
        <p:nvPr/>
      </p:nvGrpSpPr>
      <p:grpSpPr>
        <a:xfrm>
          <a:off x="0" y="0"/>
          <a:ext cx="0" cy="0"/>
          <a:chOff x="0" y="0"/>
          <a:chExt cx="0" cy="0"/>
        </a:xfrm>
      </p:grpSpPr>
      <p:sp>
        <p:nvSpPr>
          <p:cNvPr id="1048643" name="Rectangle 8"/>
          <p:cNvSpPr>
            <a:spLocks noChangeArrowheads="1"/>
          </p:cNvSpPr>
          <p:nvPr/>
        </p:nvSpPr>
        <p:spPr bwMode="auto">
          <a:xfrm>
            <a:off x="1676400" y="1277144"/>
            <a:ext cx="8610600" cy="3876675"/>
          </a:xfrm>
          <a:prstGeom prst="rect">
            <a:avLst/>
          </a:prstGeom>
          <a:noFill/>
          <a:ln w="9525">
            <a:noFill/>
            <a:miter lim="800000"/>
          </a:ln>
        </p:spPr>
        <p:txBody>
          <a:bodyPr anchor="ctr">
            <a:spAutoFit/>
          </a:bodyPr>
          <a:p>
            <a:r>
              <a:rPr lang="zh-CN" altLang="en-US" sz="2800" b="1">
                <a:ea typeface="黑体" panose="02010609060101010101" pitchFamily="49" charset="-122"/>
              </a:rPr>
              <a:t>二、心肺复苏的操作步骤</a:t>
            </a:r>
            <a:endParaRPr lang="zh-CN" altLang="en-US" sz="2800" b="1">
              <a:solidFill>
                <a:schemeClr val="bg1"/>
              </a:solidFill>
              <a:ea typeface="黑体" panose="02010609060101010101" pitchFamily="49" charset="-122"/>
            </a:endParaRPr>
          </a:p>
          <a:p>
            <a:r>
              <a:rPr lang="zh-CN" altLang="en-US"/>
              <a:t> </a:t>
            </a:r>
            <a:endParaRPr lang="zh-CN" altLang="en-US"/>
          </a:p>
          <a:p>
            <a:r>
              <a:rPr lang="zh-CN" altLang="en-US" sz="2000" b="1">
                <a:latin typeface="黑体" panose="02010609060101010101" pitchFamily="49" charset="-122"/>
                <a:ea typeface="黑体" panose="02010609060101010101" pitchFamily="49" charset="-122"/>
              </a:rPr>
              <a:t>★2010（新）：D-R-C-A-B 即：D检查现场是否安全</a:t>
            </a:r>
            <a:r>
              <a:rPr lang="zh-CN" altLang="en-US" sz="2000" b="1"/>
              <a:t>→R检查伤员情况→</a:t>
            </a:r>
            <a:r>
              <a:rPr lang="zh-CN" altLang="en-US" sz="2000" b="1">
                <a:latin typeface="黑体" panose="02010609060101010101" pitchFamily="49" charset="-122"/>
                <a:ea typeface="黑体" panose="02010609060101010101" pitchFamily="49" charset="-122"/>
              </a:rPr>
              <a:t>C胸</a:t>
            </a:r>
            <a:endParaRPr lang="zh-CN" altLang="en-US" sz="2000" b="1">
              <a:latin typeface="黑体" panose="02010609060101010101" pitchFamily="49" charset="-122"/>
              <a:ea typeface="黑体" panose="02010609060101010101" pitchFamily="49" charset="-122"/>
            </a:endParaRPr>
          </a:p>
          <a:p>
            <a:endParaRPr lang="zh-CN" altLang="en-US" sz="2000" b="1">
              <a:latin typeface="黑体" panose="02010609060101010101" pitchFamily="49" charset="-122"/>
              <a:ea typeface="黑体" panose="02010609060101010101" pitchFamily="49" charset="-122"/>
            </a:endParaRPr>
          </a:p>
          <a:p>
            <a:r>
              <a:rPr lang="zh-CN" altLang="en-US" sz="2000" b="1">
                <a:latin typeface="黑体" panose="02010609060101010101" pitchFamily="49" charset="-122"/>
                <a:ea typeface="黑体" panose="02010609060101010101" pitchFamily="49" charset="-122"/>
              </a:rPr>
              <a:t>              外按</a:t>
            </a:r>
            <a:r>
              <a:rPr lang="zh-CN" altLang="en-US" sz="2000" b="1"/>
              <a:t>压</a:t>
            </a:r>
            <a:r>
              <a:rPr lang="zh-CN" altLang="en-US" sz="2000" b="1">
                <a:latin typeface="黑体" panose="02010609060101010101" pitchFamily="49" charset="-122"/>
                <a:ea typeface="黑体" panose="02010609060101010101" pitchFamily="49" charset="-122"/>
              </a:rPr>
              <a:t>→A开放气道→B人工呼吸 　　</a:t>
            </a:r>
            <a:endParaRPr lang="zh-CN" altLang="en-US" sz="2000" b="1">
              <a:latin typeface="黑体" panose="02010609060101010101" pitchFamily="49" charset="-122"/>
              <a:ea typeface="黑体" panose="02010609060101010101" pitchFamily="49" charset="-122"/>
            </a:endParaRPr>
          </a:p>
          <a:p>
            <a:endParaRPr lang="zh-CN" altLang="en-US" sz="2000" b="1">
              <a:latin typeface="黑体" panose="02010609060101010101" pitchFamily="49" charset="-122"/>
              <a:ea typeface="黑体" panose="02010609060101010101" pitchFamily="49" charset="-122"/>
            </a:endParaRPr>
          </a:p>
          <a:p>
            <a:r>
              <a:rPr lang="zh-CN" altLang="en-US" sz="2000" b="1">
                <a:latin typeface="黑体" panose="02010609060101010101" pitchFamily="49" charset="-122"/>
                <a:ea typeface="黑体" panose="02010609060101010101" pitchFamily="49" charset="-122"/>
              </a:rPr>
              <a:t>●2005（旧）：</a:t>
            </a:r>
            <a:r>
              <a:rPr lang="zh-CN" altLang="en-US" sz="2000" b="1"/>
              <a:t>D-R-</a:t>
            </a:r>
            <a:r>
              <a:rPr lang="zh-CN" altLang="en-US" sz="2000" b="1">
                <a:latin typeface="黑体" panose="02010609060101010101" pitchFamily="49" charset="-122"/>
                <a:ea typeface="黑体" panose="02010609060101010101" pitchFamily="49" charset="-122"/>
              </a:rPr>
              <a:t>A-B-C 即：</a:t>
            </a:r>
            <a:r>
              <a:rPr lang="zh-CN" altLang="en-US" sz="2000" b="1"/>
              <a:t>D检查现场是否安全→R检查伤员情况→</a:t>
            </a:r>
            <a:r>
              <a:rPr lang="zh-CN" altLang="en-US" sz="2000" b="1">
                <a:latin typeface="黑体" panose="02010609060101010101" pitchFamily="49" charset="-122"/>
                <a:ea typeface="黑体" panose="02010609060101010101" pitchFamily="49" charset="-122"/>
              </a:rPr>
              <a:t>A开</a:t>
            </a:r>
            <a:endParaRPr lang="zh-CN" altLang="en-US" sz="2000" b="1">
              <a:latin typeface="黑体" panose="02010609060101010101" pitchFamily="49" charset="-122"/>
              <a:ea typeface="黑体" panose="02010609060101010101" pitchFamily="49" charset="-122"/>
            </a:endParaRPr>
          </a:p>
          <a:p>
            <a:endParaRPr lang="zh-CN" altLang="en-US" sz="2000" b="1">
              <a:latin typeface="黑体" panose="02010609060101010101" pitchFamily="49" charset="-122"/>
              <a:ea typeface="黑体" panose="02010609060101010101" pitchFamily="49" charset="-122"/>
            </a:endParaRPr>
          </a:p>
          <a:p>
            <a:r>
              <a:rPr lang="zh-CN" altLang="en-US" sz="2000" b="1">
                <a:latin typeface="黑体" panose="02010609060101010101" pitchFamily="49" charset="-122"/>
                <a:ea typeface="黑体" panose="02010609060101010101" pitchFamily="49" charset="-122"/>
              </a:rPr>
              <a:t>              放气道</a:t>
            </a:r>
            <a:r>
              <a:rPr lang="zh-CN" altLang="en-US" b="1"/>
              <a:t>→B人工呼吸→C胸外按压</a:t>
            </a:r>
            <a:r>
              <a:rPr lang="zh-CN" altLang="en-US" sz="2000" b="1">
                <a:latin typeface="黑体" panose="02010609060101010101" pitchFamily="49" charset="-122"/>
                <a:ea typeface="黑体" panose="02010609060101010101" pitchFamily="49" charset="-122"/>
              </a:rPr>
              <a:t>             </a:t>
            </a:r>
            <a:endParaRPr lang="zh-CN" altLang="en-US" sz="2000" b="1">
              <a:latin typeface="黑体" panose="02010609060101010101" pitchFamily="49" charset="-122"/>
              <a:ea typeface="黑体" panose="02010609060101010101" pitchFamily="49" charset="-122"/>
            </a:endParaRPr>
          </a:p>
          <a:p>
            <a:endParaRPr lang="zh-CN" altLang="en-US" sz="2000" b="1">
              <a:latin typeface="黑体" panose="02010609060101010101" pitchFamily="49" charset="-122"/>
              <a:ea typeface="黑体" panose="02010609060101010101" pitchFamily="49" charset="-122"/>
            </a:endParaRPr>
          </a:p>
          <a:p>
            <a:r>
              <a:rPr lang="zh-CN" altLang="en-US" sz="2000" b="1">
                <a:latin typeface="黑体" panose="02010609060101010101" pitchFamily="49" charset="-122"/>
                <a:ea typeface="黑体" panose="02010609060101010101" pitchFamily="49" charset="-122"/>
              </a:rPr>
              <a:t>                            </a:t>
            </a:r>
            <a:endParaRPr lang="zh-CN" altLang="en-US" sz="2000" b="1">
              <a:latin typeface="黑体" panose="02010609060101010101" pitchFamily="49" charset="-122"/>
              <a:ea typeface="黑体" panose="02010609060101010101" pitchFamily="49" charset="-122"/>
            </a:endParaRPr>
          </a:p>
        </p:txBody>
      </p:sp>
      <p:sp>
        <p:nvSpPr>
          <p:cNvPr id="1048644" name="Text Box 9"/>
          <p:cNvSpPr txBox="1">
            <a:spLocks noChangeArrowheads="1"/>
          </p:cNvSpPr>
          <p:nvPr/>
        </p:nvSpPr>
        <p:spPr bwMode="auto">
          <a:xfrm>
            <a:off x="1600200" y="381000"/>
            <a:ext cx="3735388" cy="460375"/>
          </a:xfrm>
          <a:prstGeom prst="rect">
            <a:avLst/>
          </a:prstGeom>
          <a:noFill/>
          <a:ln w="9525">
            <a:noFill/>
            <a:miter lim="800000"/>
          </a:ln>
        </p:spPr>
        <p:txBody>
          <a:bodyPr>
            <a:spAutoFit/>
          </a:bodyPr>
          <a:p>
            <a:pPr eaLnBrk="0" hangingPunct="0"/>
            <a:r>
              <a:rPr lang="zh-CN" altLang="en-US" sz="2400" b="1">
                <a:solidFill>
                  <a:schemeClr val="bg1"/>
                </a:solidFill>
              </a:rPr>
              <a:t>第四节 心肺复苏(CPR)</a:t>
            </a:r>
            <a:endParaRPr lang="zh-CN" altLang="en-US" sz="2400" b="1">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12" name=""/>
        <p:cNvGrpSpPr/>
        <p:nvPr/>
      </p:nvGrpSpPr>
      <p:grpSpPr>
        <a:xfrm>
          <a:off x="0" y="0"/>
          <a:ext cx="0" cy="0"/>
          <a:chOff x="0" y="0"/>
          <a:chExt cx="0" cy="0"/>
        </a:xfrm>
      </p:grpSpPr>
      <p:sp>
        <p:nvSpPr>
          <p:cNvPr id="1048645" name="Rectangle 4"/>
          <p:cNvSpPr>
            <a:spLocks noChangeArrowheads="1"/>
          </p:cNvSpPr>
          <p:nvPr/>
        </p:nvSpPr>
        <p:spPr bwMode="auto">
          <a:xfrm>
            <a:off x="1600200" y="1255872"/>
            <a:ext cx="8839200" cy="5046345"/>
          </a:xfrm>
          <a:prstGeom prst="rect">
            <a:avLst/>
          </a:prstGeom>
          <a:noFill/>
          <a:ln w="9525">
            <a:noFill/>
            <a:miter lim="800000"/>
          </a:ln>
        </p:spPr>
        <p:txBody>
          <a:bodyPr anchor="ctr">
            <a:spAutoFit/>
          </a:bodyPr>
          <a:p>
            <a:pPr eaLnBrk="0" hangingPunct="0"/>
            <a:r>
              <a:rPr lang="zh-CN" altLang="en-US" sz="2800" b="1">
                <a:latin typeface="黑体" panose="02010609060101010101" pitchFamily="49" charset="-122"/>
                <a:ea typeface="黑体" panose="02010609060101010101" pitchFamily="49" charset="-122"/>
              </a:rPr>
              <a:t>三、实施方法：</a:t>
            </a:r>
            <a:endParaRPr lang="zh-CN" altLang="en-US" sz="2800" b="1">
              <a:latin typeface="黑体" panose="02010609060101010101" pitchFamily="49" charset="-122"/>
              <a:ea typeface="黑体" panose="02010609060101010101" pitchFamily="49" charset="-122"/>
            </a:endParaRPr>
          </a:p>
          <a:p>
            <a:pPr eaLnBrk="0" hangingPunct="0"/>
            <a:endParaRPr lang="zh-CN" altLang="en-US" sz="2000" b="1">
              <a:latin typeface="黑体" panose="02010609060101010101" pitchFamily="49" charset="-122"/>
              <a:ea typeface="黑体" panose="02010609060101010101" pitchFamily="49" charset="-122"/>
            </a:endParaRPr>
          </a:p>
          <a:p>
            <a:pPr eaLnBrk="0" hangingPunct="0"/>
            <a:r>
              <a:rPr lang="zh-CN" altLang="en-US" sz="2000" b="1">
                <a:latin typeface="黑体" panose="02010609060101010101" pitchFamily="49" charset="-122"/>
                <a:ea typeface="黑体" panose="02010609060101010101" pitchFamily="49" charset="-122"/>
              </a:rPr>
              <a:t>D 检查现场是否安全</a:t>
            </a:r>
            <a:endParaRPr lang="zh-CN" altLang="en-US" sz="2000" b="1">
              <a:latin typeface="黑体" panose="02010609060101010101" pitchFamily="49" charset="-122"/>
              <a:ea typeface="黑体" panose="02010609060101010101" pitchFamily="49" charset="-122"/>
            </a:endParaRPr>
          </a:p>
          <a:p>
            <a:pPr eaLnBrk="0" hangingPunct="0"/>
            <a:endParaRPr lang="zh-CN" altLang="en-US" b="1"/>
          </a:p>
          <a:p>
            <a:pPr eaLnBrk="0" hangingPunct="0"/>
            <a:r>
              <a:rPr lang="zh-CN" altLang="en-US"/>
              <a:t> 在发现伤员后应先检查现场是否安全。若安全，可当场进行急救；若不安全，须将伤</a:t>
            </a:r>
            <a:endParaRPr lang="zh-CN" altLang="en-US"/>
          </a:p>
          <a:p>
            <a:pPr eaLnBrk="0" hangingPunct="0"/>
            <a:endParaRPr lang="zh-CN" altLang="en-US"/>
          </a:p>
          <a:p>
            <a:pPr eaLnBrk="0" hangingPunct="0"/>
            <a:r>
              <a:rPr lang="zh-CN" altLang="en-US"/>
              <a:t> 员转移后进行急救。 </a:t>
            </a:r>
            <a:r>
              <a:rPr lang="zh-CN" altLang="en-US" b="1"/>
              <a:t>   </a:t>
            </a:r>
            <a:endParaRPr lang="zh-CN" altLang="en-US" b="1"/>
          </a:p>
          <a:p>
            <a:pPr eaLnBrk="0" hangingPunct="0"/>
            <a:endParaRPr lang="zh-CN" altLang="en-US" b="1"/>
          </a:p>
          <a:p>
            <a:pPr eaLnBrk="0" hangingPunct="0"/>
            <a:r>
              <a:rPr lang="zh-CN" altLang="en-US" sz="2000" b="1"/>
              <a:t>R 检查伤员情况 </a:t>
            </a:r>
            <a:endParaRPr lang="zh-CN" altLang="en-US" sz="2000" b="1"/>
          </a:p>
          <a:p>
            <a:pPr eaLnBrk="0" hangingPunct="0"/>
            <a:endParaRPr lang="zh-CN" altLang="en-US" b="1"/>
          </a:p>
          <a:p>
            <a:pPr eaLnBrk="0" hangingPunct="0"/>
            <a:r>
              <a:rPr lang="zh-CN" altLang="en-US"/>
              <a:t>1.判断神智：轻拍病人双侧肩膀，并在病人两侧耳旁呼叫病人两次，观察是否处于昏迷</a:t>
            </a:r>
            <a:endParaRPr lang="zh-CN" altLang="en-US"/>
          </a:p>
          <a:p>
            <a:pPr eaLnBrk="0" hangingPunct="0"/>
            <a:endParaRPr lang="zh-CN" altLang="en-US"/>
          </a:p>
          <a:p>
            <a:pPr eaLnBrk="0" hangingPunct="0"/>
            <a:r>
              <a:rPr lang="zh-CN" altLang="en-US"/>
              <a:t>状态；</a:t>
            </a:r>
            <a:endParaRPr lang="zh-CN" altLang="en-US"/>
          </a:p>
          <a:p>
            <a:pPr eaLnBrk="0" hangingPunct="0"/>
            <a:endParaRPr lang="zh-CN" altLang="en-US"/>
          </a:p>
          <a:p>
            <a:pPr eaLnBrk="0" hangingPunct="0"/>
            <a:r>
              <a:rPr lang="zh-CN" altLang="en-US"/>
              <a:t>2.判断呼吸：看胸廓起伏，小于10秒，一般为7秒；同时呼救，请求帮助；</a:t>
            </a:r>
            <a:endParaRPr lang="zh-CN" altLang="en-US"/>
          </a:p>
          <a:p>
            <a:pPr eaLnBrk="0" hangingPunct="0"/>
            <a:endParaRPr lang="zh-CN" altLang="en-US" b="1"/>
          </a:p>
          <a:p>
            <a:pPr eaLnBrk="0" hangingPunct="0"/>
            <a:r>
              <a:rPr lang="zh-CN" altLang="en-US">
                <a:sym typeface="Arial" panose="020B0604020202020204" pitchFamily="34" charset="0"/>
              </a:rPr>
              <a:t>3</a:t>
            </a:r>
            <a:r>
              <a:rPr lang="zh-CN" altLang="en-US"/>
              <a:t>.备体位</a:t>
            </a:r>
            <a:endParaRPr lang="zh-CN" altLang="en-US"/>
          </a:p>
        </p:txBody>
      </p:sp>
      <p:sp>
        <p:nvSpPr>
          <p:cNvPr id="1048646" name="Text Box 5"/>
          <p:cNvSpPr txBox="1">
            <a:spLocks noChangeArrowheads="1"/>
          </p:cNvSpPr>
          <p:nvPr/>
        </p:nvSpPr>
        <p:spPr bwMode="auto">
          <a:xfrm>
            <a:off x="1524000" y="381000"/>
            <a:ext cx="4497388" cy="460375"/>
          </a:xfrm>
          <a:prstGeom prst="rect">
            <a:avLst/>
          </a:prstGeom>
          <a:noFill/>
          <a:ln w="9525">
            <a:noFill/>
            <a:miter lim="800000"/>
          </a:ln>
        </p:spPr>
        <p:txBody>
          <a:bodyPr>
            <a:spAutoFit/>
          </a:bodyPr>
          <a:p>
            <a:pPr eaLnBrk="0" hangingPunct="0"/>
            <a:r>
              <a:rPr lang="zh-CN" altLang="en-US" sz="2400" b="1">
                <a:solidFill>
                  <a:schemeClr val="bg1"/>
                </a:solidFill>
              </a:rPr>
              <a:t>第四节 心肺复苏(CPR)</a:t>
            </a:r>
            <a:endParaRPr lang="zh-CN" altLang="en-US" sz="2400" b="1">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13" name=""/>
        <p:cNvGrpSpPr/>
        <p:nvPr/>
      </p:nvGrpSpPr>
      <p:grpSpPr>
        <a:xfrm>
          <a:off x="0" y="0"/>
          <a:ext cx="0" cy="0"/>
          <a:chOff x="0" y="0"/>
          <a:chExt cx="0" cy="0"/>
        </a:xfrm>
      </p:grpSpPr>
      <p:sp>
        <p:nvSpPr>
          <p:cNvPr id="1048647" name="Rectangle 4"/>
          <p:cNvSpPr>
            <a:spLocks noChangeArrowheads="1"/>
          </p:cNvSpPr>
          <p:nvPr/>
        </p:nvSpPr>
        <p:spPr bwMode="auto">
          <a:xfrm>
            <a:off x="1600200" y="1067594"/>
            <a:ext cx="8839200" cy="5692775"/>
          </a:xfrm>
          <a:prstGeom prst="rect">
            <a:avLst/>
          </a:prstGeom>
          <a:noFill/>
          <a:ln w="9525">
            <a:noFill/>
            <a:miter lim="800000"/>
          </a:ln>
        </p:spPr>
        <p:txBody>
          <a:bodyPr anchor="ctr">
            <a:spAutoFit/>
          </a:bodyPr>
          <a:p>
            <a:pPr eaLnBrk="0" hangingPunct="0"/>
            <a:r>
              <a:rPr lang="zh-CN" altLang="en-US"/>
              <a:t>4.检查大动脉搏动：食指、中指并拢触摸同侧颈动脉有无搏动（气管旁开2.5CM），时</a:t>
            </a:r>
            <a:endParaRPr lang="zh-CN" altLang="en-US"/>
          </a:p>
          <a:p>
            <a:pPr eaLnBrk="0" hangingPunct="0"/>
            <a:endParaRPr lang="zh-CN" altLang="en-US"/>
          </a:p>
          <a:p>
            <a:pPr eaLnBrk="0" hangingPunct="0"/>
            <a:r>
              <a:rPr lang="zh-CN" altLang="en-US"/>
              <a:t>间大于10秒；</a:t>
            </a:r>
            <a:endParaRPr lang="zh-CN" altLang="en-US"/>
          </a:p>
          <a:p>
            <a:pPr eaLnBrk="0" hangingPunct="0"/>
            <a:endParaRPr lang="zh-CN" altLang="en-US"/>
          </a:p>
          <a:p>
            <a:pPr eaLnBrk="0" hangingPunct="0"/>
            <a:r>
              <a:rPr lang="zh-CN" altLang="en-US" sz="2000" b="1"/>
              <a:t>C 胸外按压 </a:t>
            </a:r>
            <a:endParaRPr lang="zh-CN" altLang="en-US" sz="2000" b="1"/>
          </a:p>
          <a:p>
            <a:pPr eaLnBrk="0" hangingPunct="0"/>
            <a:endParaRPr lang="zh-CN" altLang="en-US" sz="2000" b="1"/>
          </a:p>
          <a:p>
            <a:pPr eaLnBrk="0" hangingPunct="0"/>
            <a:r>
              <a:rPr lang="zh-CN" altLang="en-US">
                <a:sym typeface="Arial" panose="020B0604020202020204" pitchFamily="34" charset="0"/>
              </a:rPr>
              <a:t>1.定位：</a:t>
            </a:r>
            <a:r>
              <a:rPr lang="zh-CN" altLang="en-US"/>
              <a:t>先以左手的中指、食指定出肋骨下缘，而后将右手掌掌跟放在胸骨下</a:t>
            </a:r>
            <a:r>
              <a:rPr lang="en-US" altLang="zh-CN"/>
              <a:t>1/3</a:t>
            </a:r>
            <a:r>
              <a:rPr lang="zh-CN" altLang="en-US"/>
              <a:t>，再</a:t>
            </a:r>
            <a:endParaRPr lang="en-US" altLang="zh-CN"/>
          </a:p>
          <a:p>
            <a:pPr eaLnBrk="0" hangingPunct="0"/>
            <a:endParaRPr lang="en-US" altLang="zh-CN"/>
          </a:p>
          <a:p>
            <a:pPr eaLnBrk="0" hangingPunct="0"/>
            <a:r>
              <a:rPr lang="en-US" altLang="zh-CN"/>
              <a:t>             </a:t>
            </a:r>
            <a:r>
              <a:rPr lang="zh-CN" altLang="en-US"/>
              <a:t>将左手放在右手上，十指交错，握紧右手。</a:t>
            </a:r>
            <a:endParaRPr lang="zh-CN" altLang="en-US">
              <a:sym typeface="Arial" panose="020B0604020202020204" pitchFamily="34" charset="0"/>
            </a:endParaRPr>
          </a:p>
          <a:p>
            <a:pPr eaLnBrk="0" hangingPunct="0"/>
            <a:endParaRPr lang="zh-CN" altLang="en-US">
              <a:sym typeface="Arial" panose="020B0604020202020204" pitchFamily="34" charset="0"/>
            </a:endParaRPr>
          </a:p>
          <a:p>
            <a:pPr eaLnBrk="0" hangingPunct="0"/>
            <a:r>
              <a:rPr lang="zh-CN" altLang="en-US">
                <a:sym typeface="Arial" panose="020B0604020202020204" pitchFamily="34" charset="0"/>
              </a:rPr>
              <a:t>2.深度：成人至少5cm，儿童5cm，婴幼儿约4cm</a:t>
            </a:r>
            <a:endParaRPr lang="zh-CN" altLang="en-US">
              <a:sym typeface="Arial" panose="020B0604020202020204" pitchFamily="34" charset="0"/>
            </a:endParaRPr>
          </a:p>
          <a:p>
            <a:pPr eaLnBrk="0" hangingPunct="0"/>
            <a:endParaRPr lang="zh-CN" altLang="en-US">
              <a:sym typeface="Arial" panose="020B0604020202020204" pitchFamily="34" charset="0"/>
            </a:endParaRPr>
          </a:p>
          <a:p>
            <a:pPr eaLnBrk="0" hangingPunct="0"/>
            <a:r>
              <a:rPr lang="zh-CN" altLang="en-US">
                <a:sym typeface="Arial" panose="020B0604020202020204" pitchFamily="34" charset="0"/>
              </a:rPr>
              <a:t>3.按压与呼吸比：单人 30:2，双人 15:2</a:t>
            </a:r>
            <a:endParaRPr lang="zh-CN" altLang="en-US">
              <a:sym typeface="Arial" panose="020B0604020202020204" pitchFamily="34" charset="0"/>
            </a:endParaRPr>
          </a:p>
          <a:p>
            <a:pPr eaLnBrk="0" hangingPunct="0"/>
            <a:endParaRPr lang="zh-CN" altLang="en-US">
              <a:sym typeface="Arial" panose="020B0604020202020204" pitchFamily="34" charset="0"/>
            </a:endParaRPr>
          </a:p>
          <a:p>
            <a:pPr eaLnBrk="0" hangingPunct="0"/>
            <a:r>
              <a:rPr lang="zh-CN" altLang="en-US">
                <a:sym typeface="Arial" panose="020B0604020202020204" pitchFamily="34" charset="0"/>
              </a:rPr>
              <a:t>4.按压频率：</a:t>
            </a:r>
            <a:r>
              <a:rPr lang="zh-CN" altLang="en-US">
                <a:latin typeface="宋体" panose="02010600030101010101" pitchFamily="2" charset="-122"/>
                <a:sym typeface="Arial" panose="020B0604020202020204" pitchFamily="34" charset="0"/>
              </a:rPr>
              <a:t>&gt;100次/分</a:t>
            </a:r>
            <a:endParaRPr lang="zh-CN" altLang="en-US">
              <a:latin typeface="宋体" panose="02010600030101010101" pitchFamily="2" charset="-122"/>
              <a:sym typeface="Arial" panose="020B0604020202020204" pitchFamily="34" charset="0"/>
            </a:endParaRPr>
          </a:p>
          <a:p>
            <a:pPr eaLnBrk="0" hangingPunct="0"/>
            <a:endParaRPr lang="zh-CN" altLang="en-US">
              <a:latin typeface="宋体" panose="02010600030101010101" pitchFamily="2" charset="-122"/>
              <a:sym typeface="Arial" panose="020B0604020202020204" pitchFamily="34" charset="0"/>
            </a:endParaRPr>
          </a:p>
          <a:p>
            <a:pPr eaLnBrk="0" hangingPunct="0"/>
            <a:r>
              <a:rPr lang="zh-CN" altLang="en-US">
                <a:sym typeface="Arial" panose="020B0604020202020204" pitchFamily="34" charset="0"/>
              </a:rPr>
              <a:t>5</a:t>
            </a:r>
            <a:r>
              <a:rPr lang="zh-CN" altLang="en-US">
                <a:latin typeface="宋体" panose="02010600030101010101" pitchFamily="2" charset="-122"/>
                <a:sym typeface="Arial" panose="020B0604020202020204" pitchFamily="34" charset="0"/>
              </a:rPr>
              <a:t>.保证每次按压后胸廓完全弹回</a:t>
            </a:r>
            <a:endParaRPr lang="zh-CN" altLang="en-US">
              <a:latin typeface="宋体" panose="02010600030101010101" pitchFamily="2" charset="-122"/>
              <a:sym typeface="Arial" panose="020B0604020202020204" pitchFamily="34" charset="0"/>
            </a:endParaRPr>
          </a:p>
          <a:p>
            <a:pPr eaLnBrk="0" hangingPunct="0"/>
            <a:endParaRPr lang="zh-CN" altLang="en-US">
              <a:latin typeface="宋体" panose="02010600030101010101" pitchFamily="2" charset="-122"/>
              <a:sym typeface="Arial" panose="020B0604020202020204" pitchFamily="34" charset="0"/>
            </a:endParaRPr>
          </a:p>
          <a:p>
            <a:pPr eaLnBrk="0" hangingPunct="0"/>
            <a:r>
              <a:rPr lang="zh-CN" altLang="en-US">
                <a:sym typeface="Arial" panose="020B0604020202020204" pitchFamily="34" charset="0"/>
              </a:rPr>
              <a:t>6</a:t>
            </a:r>
            <a:r>
              <a:rPr lang="zh-CN" altLang="en-US">
                <a:latin typeface="宋体" panose="02010600030101010101" pitchFamily="2" charset="-122"/>
                <a:sym typeface="Arial" panose="020B0604020202020204" pitchFamily="34" charset="0"/>
              </a:rPr>
              <a:t>.尽量减少中断，中断时间控制在10秒内</a:t>
            </a:r>
            <a:endParaRPr lang="zh-CN" altLang="en-US">
              <a:latin typeface="宋体" panose="02010600030101010101" pitchFamily="2" charset="-122"/>
              <a:sym typeface="Arial" panose="020B0604020202020204" pitchFamily="34" charset="0"/>
            </a:endParaRPr>
          </a:p>
          <a:p>
            <a:pPr eaLnBrk="0" hangingPunct="0"/>
            <a:endParaRPr lang="zh-CN" altLang="en-US"/>
          </a:p>
        </p:txBody>
      </p:sp>
      <p:sp>
        <p:nvSpPr>
          <p:cNvPr id="1048648" name="Text Box 5"/>
          <p:cNvSpPr txBox="1">
            <a:spLocks noChangeArrowheads="1"/>
          </p:cNvSpPr>
          <p:nvPr/>
        </p:nvSpPr>
        <p:spPr bwMode="auto">
          <a:xfrm>
            <a:off x="1524000" y="381000"/>
            <a:ext cx="4497388" cy="460375"/>
          </a:xfrm>
          <a:prstGeom prst="rect">
            <a:avLst/>
          </a:prstGeom>
          <a:noFill/>
          <a:ln w="9525">
            <a:noFill/>
            <a:miter lim="800000"/>
          </a:ln>
        </p:spPr>
        <p:txBody>
          <a:bodyPr>
            <a:spAutoFit/>
          </a:bodyPr>
          <a:p>
            <a:pPr eaLnBrk="0" hangingPunct="0"/>
            <a:r>
              <a:rPr lang="zh-CN" altLang="en-US" sz="2400" b="1">
                <a:solidFill>
                  <a:schemeClr val="bg1"/>
                </a:solidFill>
              </a:rPr>
              <a:t>第四节 心肺复苏(CPR)</a:t>
            </a: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14" name=""/>
        <p:cNvGrpSpPr/>
        <p:nvPr/>
      </p:nvGrpSpPr>
      <p:grpSpPr>
        <a:xfrm>
          <a:off x="0" y="0"/>
          <a:ext cx="0" cy="0"/>
          <a:chOff x="0" y="0"/>
          <a:chExt cx="0" cy="0"/>
        </a:xfrm>
      </p:grpSpPr>
      <p:sp>
        <p:nvSpPr>
          <p:cNvPr id="1048649" name="Rectangle 4"/>
          <p:cNvSpPr>
            <a:spLocks noChangeArrowheads="1"/>
          </p:cNvSpPr>
          <p:nvPr/>
        </p:nvSpPr>
        <p:spPr bwMode="auto">
          <a:xfrm>
            <a:off x="1676400" y="1289050"/>
            <a:ext cx="8839200" cy="4584700"/>
          </a:xfrm>
          <a:prstGeom prst="rect">
            <a:avLst/>
          </a:prstGeom>
          <a:noFill/>
          <a:ln w="9525">
            <a:noFill/>
            <a:miter lim="800000"/>
          </a:ln>
        </p:spPr>
        <p:txBody>
          <a:bodyPr anchor="ctr">
            <a:spAutoFit/>
          </a:bodyPr>
          <a:p>
            <a:pPr eaLnBrk="0" hangingPunct="0"/>
            <a:endParaRPr lang="zh-CN" altLang="en-US"/>
          </a:p>
          <a:p>
            <a:pPr eaLnBrk="0" hangingPunct="0"/>
            <a:r>
              <a:rPr lang="zh-CN" altLang="en-US" sz="2000" b="1"/>
              <a:t>A 开放气道 </a:t>
            </a:r>
            <a:endParaRPr lang="zh-CN" altLang="en-US" sz="2000" b="1"/>
          </a:p>
          <a:p>
            <a:pPr eaLnBrk="0" hangingPunct="0"/>
            <a:endParaRPr lang="zh-CN" altLang="en-US" sz="2000" b="1"/>
          </a:p>
          <a:p>
            <a:pPr eaLnBrk="0" hangingPunct="0"/>
            <a:r>
              <a:rPr lang="zh-CN" altLang="en-US">
                <a:sym typeface="Arial" panose="020B0604020202020204" pitchFamily="34" charset="0"/>
              </a:rPr>
              <a:t>以一手置于患者额部使头部后仰，并以另一手抬起后颈部或托起下颏，保持呼吸道通</a:t>
            </a:r>
            <a:endParaRPr lang="zh-CN" altLang="en-US">
              <a:sym typeface="Arial" panose="020B0604020202020204" pitchFamily="34" charset="0"/>
            </a:endParaRPr>
          </a:p>
          <a:p>
            <a:pPr eaLnBrk="0" hangingPunct="0"/>
            <a:endParaRPr lang="zh-CN" altLang="en-US">
              <a:sym typeface="Arial" panose="020B0604020202020204" pitchFamily="34" charset="0"/>
            </a:endParaRPr>
          </a:p>
          <a:p>
            <a:pPr eaLnBrk="0" hangingPunct="0"/>
            <a:r>
              <a:rPr lang="zh-CN" altLang="en-US">
                <a:sym typeface="Arial" panose="020B0604020202020204" pitchFamily="34" charset="0"/>
              </a:rPr>
              <a:t>畅。对怀疑有颈部损伤者只能托举下颏而不能使头部后仰。</a:t>
            </a:r>
            <a:endParaRPr lang="zh-CN" altLang="en-US">
              <a:sym typeface="Arial" panose="020B0604020202020204" pitchFamily="34" charset="0"/>
            </a:endParaRPr>
          </a:p>
          <a:p>
            <a:pPr eaLnBrk="0" hangingPunct="0"/>
            <a:endParaRPr lang="zh-CN" altLang="en-US">
              <a:sym typeface="Arial" panose="020B0604020202020204" pitchFamily="34" charset="0"/>
            </a:endParaRPr>
          </a:p>
          <a:p>
            <a:pPr eaLnBrk="0" hangingPunct="0"/>
            <a:r>
              <a:rPr lang="zh-CN" altLang="en-US" b="1"/>
              <a:t>B 口对口人工呼吸</a:t>
            </a:r>
            <a:endParaRPr lang="zh-CN" altLang="en-US" b="1"/>
          </a:p>
          <a:p>
            <a:pPr eaLnBrk="0" hangingPunct="0"/>
            <a:endParaRPr lang="zh-CN" altLang="en-US">
              <a:sym typeface="Arial" panose="020B0604020202020204" pitchFamily="34" charset="0"/>
            </a:endParaRPr>
          </a:p>
          <a:p>
            <a:pPr eaLnBrk="0" hangingPunct="0"/>
            <a:r>
              <a:rPr lang="zh-CN" altLang="en-US">
                <a:sym typeface="Arial" panose="020B0604020202020204" pitchFamily="34" charset="0"/>
              </a:rPr>
              <a:t>在保持患者仰头抬颏前提下，施救者用一手捏闭的鼻孔 (或口唇 )，然后深吸一大口气</a:t>
            </a:r>
            <a:endParaRPr lang="zh-CN" altLang="en-US">
              <a:sym typeface="Arial" panose="020B0604020202020204" pitchFamily="34" charset="0"/>
            </a:endParaRPr>
          </a:p>
          <a:p>
            <a:pPr eaLnBrk="0" hangingPunct="0"/>
            <a:endParaRPr lang="zh-CN" altLang="en-US">
              <a:sym typeface="Arial" panose="020B0604020202020204" pitchFamily="34" charset="0"/>
            </a:endParaRPr>
          </a:p>
          <a:p>
            <a:pPr eaLnBrk="0" hangingPunct="0"/>
            <a:r>
              <a:rPr lang="zh-CN" altLang="en-US">
                <a:sym typeface="Arial" panose="020B0604020202020204" pitchFamily="34" charset="0"/>
              </a:rPr>
              <a:t>，迅速用力向患者口 (或鼻 )内吹 气 , 然后放松鼻孔(或口唇)，照此每5秒钟反复一次，</a:t>
            </a:r>
            <a:endParaRPr lang="zh-CN" altLang="en-US">
              <a:sym typeface="Arial" panose="020B0604020202020204" pitchFamily="34" charset="0"/>
            </a:endParaRPr>
          </a:p>
          <a:p>
            <a:pPr eaLnBrk="0" hangingPunct="0"/>
            <a:endParaRPr lang="zh-CN" altLang="en-US">
              <a:sym typeface="Arial" panose="020B0604020202020204" pitchFamily="34" charset="0"/>
            </a:endParaRPr>
          </a:p>
          <a:p>
            <a:pPr eaLnBrk="0" hangingPunct="0"/>
            <a:r>
              <a:rPr lang="zh-CN" altLang="en-US">
                <a:sym typeface="Arial" panose="020B0604020202020204" pitchFamily="34" charset="0"/>
              </a:rPr>
              <a:t>直到恢复自主呼吸。</a:t>
            </a:r>
            <a:endParaRPr lang="zh-CN" altLang="en-US">
              <a:sym typeface="Arial" panose="020B0604020202020204" pitchFamily="34" charset="0"/>
            </a:endParaRPr>
          </a:p>
          <a:p>
            <a:pPr eaLnBrk="0" hangingPunct="0"/>
            <a:endParaRPr lang="zh-CN" altLang="en-US" b="1"/>
          </a:p>
          <a:p>
            <a:pPr eaLnBrk="0" hangingPunct="0"/>
            <a:endParaRPr lang="zh-CN" altLang="en-US"/>
          </a:p>
        </p:txBody>
      </p:sp>
      <p:sp>
        <p:nvSpPr>
          <p:cNvPr id="1048650" name="Text Box 5"/>
          <p:cNvSpPr txBox="1">
            <a:spLocks noChangeArrowheads="1"/>
          </p:cNvSpPr>
          <p:nvPr/>
        </p:nvSpPr>
        <p:spPr bwMode="auto">
          <a:xfrm>
            <a:off x="1524000" y="381000"/>
            <a:ext cx="4497388" cy="460375"/>
          </a:xfrm>
          <a:prstGeom prst="rect">
            <a:avLst/>
          </a:prstGeom>
          <a:noFill/>
          <a:ln w="9525">
            <a:noFill/>
            <a:miter lim="800000"/>
          </a:ln>
        </p:spPr>
        <p:txBody>
          <a:bodyPr>
            <a:spAutoFit/>
          </a:bodyPr>
          <a:p>
            <a:pPr eaLnBrk="0" hangingPunct="0"/>
            <a:r>
              <a:rPr lang="zh-CN" altLang="en-US" sz="2400" b="1">
                <a:solidFill>
                  <a:schemeClr val="bg1"/>
                </a:solidFill>
              </a:rPr>
              <a:t>第四节 心肺复苏(CPR)</a:t>
            </a:r>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15" name=""/>
        <p:cNvGrpSpPr/>
        <p:nvPr/>
      </p:nvGrpSpPr>
      <p:grpSpPr>
        <a:xfrm>
          <a:off x="0" y="0"/>
          <a:ext cx="0" cy="0"/>
          <a:chOff x="0" y="0"/>
          <a:chExt cx="0" cy="0"/>
        </a:xfrm>
      </p:grpSpPr>
      <p:sp>
        <p:nvSpPr>
          <p:cNvPr id="1048651" name="Rectangle 4"/>
          <p:cNvSpPr>
            <a:spLocks noChangeArrowheads="1"/>
          </p:cNvSpPr>
          <p:nvPr/>
        </p:nvSpPr>
        <p:spPr bwMode="auto">
          <a:xfrm>
            <a:off x="1676400" y="1394937"/>
            <a:ext cx="8839200" cy="4799965"/>
          </a:xfrm>
          <a:prstGeom prst="rect">
            <a:avLst/>
          </a:prstGeom>
          <a:noFill/>
          <a:ln w="9525">
            <a:noFill/>
            <a:miter lim="800000"/>
          </a:ln>
        </p:spPr>
        <p:txBody>
          <a:bodyPr anchor="ctr">
            <a:spAutoFit/>
          </a:bodyPr>
          <a:p>
            <a:pPr eaLnBrk="0" hangingPunct="0"/>
            <a:r>
              <a:rPr lang="zh-CN" altLang="en-US" sz="2800" b="1"/>
              <a:t>三、效果判断：</a:t>
            </a:r>
            <a:endParaRPr lang="zh-CN" altLang="en-US" sz="2800" b="1"/>
          </a:p>
          <a:p>
            <a:pPr eaLnBrk="0" hangingPunct="0"/>
            <a:endParaRPr lang="zh-CN" altLang="en-US" b="1"/>
          </a:p>
          <a:p>
            <a:pPr eaLnBrk="0" hangingPunct="0"/>
            <a:r>
              <a:rPr lang="zh-CN" altLang="en-US" sz="2000"/>
              <a:t>(1) 观察颈动脉搏动，有效时每次按压后就可触到一次搏动。若停止按压后搏</a:t>
            </a:r>
            <a:endParaRPr lang="zh-CN" altLang="en-US" sz="2000"/>
          </a:p>
          <a:p>
            <a:pPr eaLnBrk="0" hangingPunct="0"/>
            <a:endParaRPr lang="zh-CN" altLang="en-US" sz="2000"/>
          </a:p>
          <a:p>
            <a:pPr eaLnBrk="0" hangingPunct="0"/>
            <a:r>
              <a:rPr lang="zh-CN" altLang="en-US" sz="2000"/>
              <a:t>   动停止，表明应继续进行按压。如停止按压后搏动继续存在，说明病人自主  </a:t>
            </a:r>
            <a:endParaRPr lang="zh-CN" altLang="en-US" sz="2000"/>
          </a:p>
          <a:p>
            <a:pPr eaLnBrk="0" hangingPunct="0"/>
            <a:r>
              <a:rPr lang="zh-CN" altLang="en-US" sz="2000"/>
              <a:t> </a:t>
            </a:r>
            <a:endParaRPr lang="zh-CN" altLang="en-US" sz="2000"/>
          </a:p>
          <a:p>
            <a:pPr eaLnBrk="0" hangingPunct="0"/>
            <a:r>
              <a:rPr lang="zh-CN" altLang="en-US" sz="2000"/>
              <a:t>  心搏已恢复，可以停止胸外心脏按压。 　　</a:t>
            </a:r>
            <a:endParaRPr lang="zh-CN" altLang="en-US" sz="2000"/>
          </a:p>
          <a:p>
            <a:pPr eaLnBrk="0" hangingPunct="0"/>
            <a:endParaRPr lang="zh-CN" altLang="en-US" sz="2000"/>
          </a:p>
          <a:p>
            <a:pPr eaLnBrk="0" hangingPunct="0"/>
            <a:r>
              <a:rPr lang="zh-CN" altLang="en-US" sz="2000"/>
              <a:t>(2) 若无自主呼吸，人工呼吸应继续进行，或自主呼吸很微弱时仍应坚持人工</a:t>
            </a:r>
            <a:endParaRPr lang="zh-CN" altLang="en-US" sz="2000"/>
          </a:p>
          <a:p>
            <a:pPr eaLnBrk="0" hangingPunct="0"/>
            <a:endParaRPr lang="zh-CN" altLang="en-US" sz="2000"/>
          </a:p>
          <a:p>
            <a:pPr eaLnBrk="0" hangingPunct="0"/>
            <a:r>
              <a:rPr lang="zh-CN" altLang="en-US" sz="2000"/>
              <a:t>     呼吸。 　　</a:t>
            </a:r>
            <a:endParaRPr lang="zh-CN" altLang="en-US" sz="2000"/>
          </a:p>
          <a:p>
            <a:pPr eaLnBrk="0" hangingPunct="0"/>
            <a:endParaRPr lang="zh-CN" altLang="en-US" sz="2000"/>
          </a:p>
          <a:p>
            <a:pPr eaLnBrk="0" hangingPunct="0"/>
            <a:r>
              <a:rPr lang="zh-CN" altLang="en-US" sz="2000"/>
              <a:t>(3) 复苏有效时，可见病人有眼球活动，口唇、甲床转红，甚至脚可动；观察</a:t>
            </a:r>
            <a:endParaRPr lang="zh-CN" altLang="en-US" sz="2000"/>
          </a:p>
          <a:p>
            <a:pPr eaLnBrk="0" hangingPunct="0"/>
            <a:endParaRPr lang="zh-CN" altLang="en-US" sz="2000"/>
          </a:p>
          <a:p>
            <a:pPr eaLnBrk="0" hangingPunct="0"/>
            <a:r>
              <a:rPr lang="zh-CN" altLang="en-US" sz="2000"/>
              <a:t>     瞳孔时，可由大变小，并有对光反射。 </a:t>
            </a:r>
            <a:endParaRPr lang="zh-CN" altLang="en-US"/>
          </a:p>
        </p:txBody>
      </p:sp>
      <p:sp>
        <p:nvSpPr>
          <p:cNvPr id="1048652" name="Text Box 5"/>
          <p:cNvSpPr txBox="1">
            <a:spLocks noChangeArrowheads="1"/>
          </p:cNvSpPr>
          <p:nvPr/>
        </p:nvSpPr>
        <p:spPr bwMode="auto">
          <a:xfrm>
            <a:off x="1524000" y="381000"/>
            <a:ext cx="4497388" cy="460375"/>
          </a:xfrm>
          <a:prstGeom prst="rect">
            <a:avLst/>
          </a:prstGeom>
          <a:noFill/>
          <a:ln w="9525">
            <a:noFill/>
            <a:miter lim="800000"/>
          </a:ln>
        </p:spPr>
        <p:txBody>
          <a:bodyPr>
            <a:spAutoFit/>
          </a:bodyPr>
          <a:p>
            <a:pPr eaLnBrk="0" hangingPunct="0"/>
            <a:r>
              <a:rPr lang="zh-CN" altLang="en-US" sz="2400" b="1">
                <a:solidFill>
                  <a:schemeClr val="bg1"/>
                </a:solidFill>
              </a:rPr>
              <a:t>第四节 心肺复苏(CPR)</a:t>
            </a:r>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16" name=""/>
        <p:cNvGrpSpPr/>
        <p:nvPr/>
      </p:nvGrpSpPr>
      <p:grpSpPr>
        <a:xfrm>
          <a:off x="0" y="0"/>
          <a:ext cx="0" cy="0"/>
          <a:chOff x="0" y="0"/>
          <a:chExt cx="0" cy="0"/>
        </a:xfrm>
      </p:grpSpPr>
      <p:pic>
        <p:nvPicPr>
          <p:cNvPr id="2097191" name="Picture 5" descr="click for full size">
            <a:hlinkClick r:id="rId1"/>
          </p:cNvPr>
          <p:cNvPicPr>
            <a:picLocks noChangeAspect="1" noChangeArrowheads="1"/>
          </p:cNvPicPr>
          <p:nvPr/>
        </p:nvPicPr>
        <p:blipFill>
          <a:blip r:embed="rId2"/>
          <a:srcRect/>
          <a:stretch>
            <a:fillRect/>
          </a:stretch>
        </p:blipFill>
        <p:spPr bwMode="auto">
          <a:xfrm>
            <a:off x="1828800" y="1143000"/>
            <a:ext cx="5943600" cy="526573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17" name=""/>
        <p:cNvGrpSpPr/>
        <p:nvPr/>
      </p:nvGrpSpPr>
      <p:grpSpPr>
        <a:xfrm>
          <a:off x="0" y="0"/>
          <a:ext cx="0" cy="0"/>
          <a:chOff x="0" y="0"/>
          <a:chExt cx="0" cy="0"/>
        </a:xfrm>
      </p:grpSpPr>
      <p:pic>
        <p:nvPicPr>
          <p:cNvPr id="2097192" name="Picture 5" descr="01501"/>
          <p:cNvPicPr>
            <a:picLocks noChangeAspect="1" noChangeArrowheads="1"/>
          </p:cNvPicPr>
          <p:nvPr/>
        </p:nvPicPr>
        <p:blipFill>
          <a:blip r:embed="rId1"/>
          <a:srcRect/>
          <a:stretch>
            <a:fillRect/>
          </a:stretch>
        </p:blipFill>
        <p:spPr bwMode="auto">
          <a:xfrm>
            <a:off x="1828800" y="2209800"/>
            <a:ext cx="4267200" cy="2435225"/>
          </a:xfrm>
          <a:prstGeom prst="rect">
            <a:avLst/>
          </a:prstGeom>
          <a:noFill/>
          <a:ln w="9525">
            <a:noFill/>
            <a:miter lim="800000"/>
            <a:headEnd/>
            <a:tailEnd/>
          </a:ln>
        </p:spPr>
      </p:pic>
      <p:pic>
        <p:nvPicPr>
          <p:cNvPr id="2097193" name="Picture 7" descr="01502"/>
          <p:cNvPicPr>
            <a:picLocks noChangeAspect="1" noChangeArrowheads="1"/>
          </p:cNvPicPr>
          <p:nvPr/>
        </p:nvPicPr>
        <p:blipFill>
          <a:blip r:embed="rId2"/>
          <a:srcRect/>
          <a:stretch>
            <a:fillRect/>
          </a:stretch>
        </p:blipFill>
        <p:spPr bwMode="auto">
          <a:xfrm>
            <a:off x="6096000" y="2133600"/>
            <a:ext cx="4419600" cy="2487613"/>
          </a:xfrm>
          <a:prstGeom prst="rect">
            <a:avLst/>
          </a:prstGeom>
          <a:noFill/>
          <a:ln w="9525">
            <a:noFill/>
            <a:miter lim="800000"/>
            <a:headEnd/>
            <a:tailEnd/>
          </a:ln>
        </p:spPr>
      </p:pic>
      <p:sp>
        <p:nvSpPr>
          <p:cNvPr id="1048653" name="Rectangle 8"/>
          <p:cNvSpPr>
            <a:spLocks noChangeArrowheads="1"/>
          </p:cNvSpPr>
          <p:nvPr/>
        </p:nvSpPr>
        <p:spPr bwMode="auto">
          <a:xfrm>
            <a:off x="2743200" y="5333207"/>
            <a:ext cx="1846580" cy="368300"/>
          </a:xfrm>
          <a:prstGeom prst="rect">
            <a:avLst/>
          </a:prstGeom>
          <a:noFill/>
          <a:ln w="9525">
            <a:noFill/>
            <a:miter lim="800000"/>
          </a:ln>
        </p:spPr>
        <p:txBody>
          <a:bodyPr wrap="none" anchor="ctr">
            <a:spAutoFit/>
          </a:bodyPr>
          <a:p>
            <a:r>
              <a:rPr lang="zh-CN" altLang="en-US"/>
              <a:t>胸外心脏按压术 </a:t>
            </a:r>
            <a:endParaRPr lang="zh-CN" altLang="en-US"/>
          </a:p>
        </p:txBody>
      </p:sp>
      <p:sp>
        <p:nvSpPr>
          <p:cNvPr id="1048654" name="Rectangle 9"/>
          <p:cNvSpPr>
            <a:spLocks noChangeArrowheads="1"/>
          </p:cNvSpPr>
          <p:nvPr/>
        </p:nvSpPr>
        <p:spPr bwMode="auto">
          <a:xfrm>
            <a:off x="7543800" y="5257007"/>
            <a:ext cx="1160780" cy="368300"/>
          </a:xfrm>
          <a:prstGeom prst="rect">
            <a:avLst/>
          </a:prstGeom>
          <a:noFill/>
          <a:ln w="9525">
            <a:noFill/>
            <a:miter lim="800000"/>
          </a:ln>
        </p:spPr>
        <p:txBody>
          <a:bodyPr wrap="none" anchor="ctr">
            <a:spAutoFit/>
          </a:bodyPr>
          <a:p>
            <a:r>
              <a:rPr lang="zh-CN" altLang="en-US"/>
              <a:t>人工呼吸 </a:t>
            </a:r>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18" name=""/>
        <p:cNvGrpSpPr/>
        <p:nvPr/>
      </p:nvGrpSpPr>
      <p:grpSpPr>
        <a:xfrm>
          <a:off x="0" y="0"/>
          <a:ext cx="0" cy="0"/>
          <a:chOff x="0" y="0"/>
          <a:chExt cx="0" cy="0"/>
        </a:xfrm>
      </p:grpSpPr>
      <p:pic>
        <p:nvPicPr>
          <p:cNvPr id="2097194" name="Picture 5" descr="xin_36070216144651578105">
            <a:hlinkClick r:id="rId1"/>
          </p:cNvPr>
          <p:cNvPicPr>
            <a:picLocks noChangeAspect="1" noChangeArrowheads="1"/>
          </p:cNvPicPr>
          <p:nvPr/>
        </p:nvPicPr>
        <p:blipFill>
          <a:blip r:embed="rId2"/>
          <a:srcRect/>
          <a:stretch>
            <a:fillRect/>
          </a:stretch>
        </p:blipFill>
        <p:spPr bwMode="auto">
          <a:xfrm>
            <a:off x="1676400" y="1143000"/>
            <a:ext cx="3457575" cy="4762500"/>
          </a:xfrm>
          <a:prstGeom prst="rect">
            <a:avLst/>
          </a:prstGeom>
          <a:noFill/>
          <a:ln w="9525">
            <a:noFill/>
            <a:miter lim="800000"/>
            <a:headEnd/>
            <a:tailEnd/>
          </a:ln>
        </p:spPr>
      </p:pic>
      <p:pic>
        <p:nvPicPr>
          <p:cNvPr id="2097195" name="Picture 6"/>
          <p:cNvPicPr>
            <a:picLocks noChangeAspect="1" noChangeArrowheads="1"/>
          </p:cNvPicPr>
          <p:nvPr/>
        </p:nvPicPr>
        <p:blipFill>
          <a:blip r:embed="rId3"/>
          <a:srcRect/>
          <a:stretch>
            <a:fillRect/>
          </a:stretch>
        </p:blipFill>
        <p:spPr bwMode="auto">
          <a:xfrm>
            <a:off x="5410200" y="1143000"/>
            <a:ext cx="5105400" cy="47244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19" name=""/>
        <p:cNvGrpSpPr/>
        <p:nvPr/>
      </p:nvGrpSpPr>
      <p:grpSpPr>
        <a:xfrm>
          <a:off x="0" y="0"/>
          <a:ext cx="0" cy="0"/>
          <a:chOff x="0" y="0"/>
          <a:chExt cx="0" cy="0"/>
        </a:xfrm>
      </p:grpSpPr>
      <p:sp>
        <p:nvSpPr>
          <p:cNvPr id="1048655" name="Text Box 4"/>
          <p:cNvSpPr txBox="1">
            <a:spLocks noChangeArrowheads="1"/>
          </p:cNvSpPr>
          <p:nvPr/>
        </p:nvSpPr>
        <p:spPr bwMode="auto">
          <a:xfrm>
            <a:off x="1524000" y="3200400"/>
            <a:ext cx="9144000" cy="1014730"/>
          </a:xfrm>
          <a:prstGeom prst="rect">
            <a:avLst/>
          </a:prstGeom>
          <a:noFill/>
          <a:ln w="9525">
            <a:noFill/>
            <a:miter lim="800000"/>
          </a:ln>
        </p:spPr>
        <p:txBody>
          <a:bodyPr>
            <a:spAutoFit/>
          </a:bodyPr>
          <a:p>
            <a:pPr algn="ctr"/>
            <a:r>
              <a:rPr lang="zh-CN" altLang="en-US" sz="6000" b="1">
                <a:solidFill>
                  <a:schemeClr val="bg1"/>
                </a:solidFill>
              </a:rPr>
              <a:t>第六节 溺水救治</a:t>
            </a:r>
            <a:endParaRPr lang="zh-CN" altLang="en-US" sz="6000" b="1">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84" name=""/>
        <p:cNvGrpSpPr/>
        <p:nvPr/>
      </p:nvGrpSpPr>
      <p:grpSpPr>
        <a:xfrm>
          <a:off x="0" y="0"/>
          <a:ext cx="0" cy="0"/>
          <a:chOff x="0" y="0"/>
          <a:chExt cx="0" cy="0"/>
        </a:xfrm>
      </p:grpSpPr>
      <p:sp>
        <p:nvSpPr>
          <p:cNvPr id="1048590" name="Text Box 2"/>
          <p:cNvSpPr txBox="1">
            <a:spLocks noChangeArrowheads="1"/>
          </p:cNvSpPr>
          <p:nvPr/>
        </p:nvSpPr>
        <p:spPr bwMode="auto">
          <a:xfrm>
            <a:off x="1524000" y="1143000"/>
            <a:ext cx="9144000" cy="1014730"/>
          </a:xfrm>
          <a:prstGeom prst="rect">
            <a:avLst/>
          </a:prstGeom>
          <a:noFill/>
          <a:ln w="9525">
            <a:noFill/>
            <a:miter lim="800000"/>
          </a:ln>
        </p:spPr>
        <p:txBody>
          <a:bodyPr>
            <a:spAutoFit/>
          </a:bodyPr>
          <a:p>
            <a:pPr algn="ctr"/>
            <a:r>
              <a:rPr lang="zh-CN" altLang="en-US" sz="6000" b="1">
                <a:solidFill>
                  <a:schemeClr val="bg1"/>
                </a:solidFill>
              </a:rPr>
              <a:t>第一节 现场救治一般原则</a:t>
            </a:r>
            <a:endParaRPr lang="zh-CN" altLang="en-US" sz="6000" b="1">
              <a:solidFill>
                <a:schemeClr val="bg1"/>
              </a:solidFill>
            </a:endParaRPr>
          </a:p>
        </p:txBody>
      </p:sp>
      <p:pic>
        <p:nvPicPr>
          <p:cNvPr id="2097155" name="Picture 3" descr="u=4119004942,2624484519&amp;gp=22">
            <a:hlinkClick r:id="rId1"/>
          </p:cNvPr>
          <p:cNvPicPr>
            <a:picLocks noChangeAspect="1" noChangeArrowheads="1"/>
          </p:cNvPicPr>
          <p:nvPr/>
        </p:nvPicPr>
        <p:blipFill>
          <a:blip r:embed="rId2"/>
          <a:srcRect/>
          <a:stretch>
            <a:fillRect/>
          </a:stretch>
        </p:blipFill>
        <p:spPr bwMode="auto">
          <a:xfrm>
            <a:off x="1905000" y="3733800"/>
            <a:ext cx="2438400" cy="2514600"/>
          </a:xfrm>
          <a:prstGeom prst="rect">
            <a:avLst/>
          </a:prstGeom>
          <a:noFill/>
          <a:ln w="9525">
            <a:noFill/>
            <a:miter lim="800000"/>
            <a:headEnd/>
            <a:tailEnd/>
          </a:ln>
        </p:spPr>
      </p:pic>
      <p:pic>
        <p:nvPicPr>
          <p:cNvPr id="2097156" name="Picture 4" descr="u=3068065388,2842225257&amp;gp=0">
            <a:hlinkClick r:id="rId3"/>
          </p:cNvPr>
          <p:cNvPicPr>
            <a:picLocks noChangeAspect="1" noChangeArrowheads="1"/>
          </p:cNvPicPr>
          <p:nvPr/>
        </p:nvPicPr>
        <p:blipFill>
          <a:blip r:embed="rId4"/>
          <a:srcRect/>
          <a:stretch>
            <a:fillRect/>
          </a:stretch>
        </p:blipFill>
        <p:spPr bwMode="auto">
          <a:xfrm>
            <a:off x="4724400" y="3733800"/>
            <a:ext cx="2133600" cy="2514600"/>
          </a:xfrm>
          <a:prstGeom prst="rect">
            <a:avLst/>
          </a:prstGeom>
          <a:noFill/>
          <a:ln w="9525">
            <a:noFill/>
            <a:miter lim="800000"/>
            <a:headEnd/>
            <a:tailEnd/>
          </a:ln>
        </p:spPr>
      </p:pic>
      <p:pic>
        <p:nvPicPr>
          <p:cNvPr id="2097157" name="Picture 5" descr="u=1929640991,3476535197&amp;gp=46">
            <a:hlinkClick r:id="rId5"/>
          </p:cNvPr>
          <p:cNvPicPr>
            <a:picLocks noChangeAspect="1" noChangeArrowheads="1"/>
          </p:cNvPicPr>
          <p:nvPr/>
        </p:nvPicPr>
        <p:blipFill>
          <a:blip r:embed="rId6"/>
          <a:srcRect/>
          <a:stretch>
            <a:fillRect/>
          </a:stretch>
        </p:blipFill>
        <p:spPr bwMode="auto">
          <a:xfrm>
            <a:off x="7239000" y="3733800"/>
            <a:ext cx="2743200" cy="25908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20" name=""/>
        <p:cNvGrpSpPr/>
        <p:nvPr/>
      </p:nvGrpSpPr>
      <p:grpSpPr>
        <a:xfrm>
          <a:off x="0" y="0"/>
          <a:ext cx="0" cy="0"/>
          <a:chOff x="0" y="0"/>
          <a:chExt cx="0" cy="0"/>
        </a:xfrm>
      </p:grpSpPr>
      <p:sp>
        <p:nvSpPr>
          <p:cNvPr id="1048656" name="Rectangle 4"/>
          <p:cNvSpPr>
            <a:spLocks noChangeArrowheads="1"/>
          </p:cNvSpPr>
          <p:nvPr/>
        </p:nvSpPr>
        <p:spPr bwMode="auto">
          <a:xfrm>
            <a:off x="1676400" y="1013460"/>
            <a:ext cx="8915400" cy="5539105"/>
          </a:xfrm>
          <a:prstGeom prst="rect">
            <a:avLst/>
          </a:prstGeom>
          <a:noFill/>
          <a:ln w="9525">
            <a:noFill/>
            <a:miter lim="800000"/>
          </a:ln>
        </p:spPr>
        <p:txBody>
          <a:bodyPr anchor="ctr">
            <a:spAutoFit/>
          </a:bodyPr>
          <a:p>
            <a:pPr>
              <a:lnSpc>
                <a:spcPct val="150000"/>
              </a:lnSpc>
            </a:pPr>
            <a:r>
              <a:rPr lang="zh-CN" altLang="en-US" sz="2400" b="1">
                <a:latin typeface="黑体" panose="02010609060101010101" pitchFamily="49" charset="-122"/>
                <a:ea typeface="黑体" panose="02010609060101010101" pitchFamily="49" charset="-122"/>
              </a:rPr>
              <a:t>一、落水被淹后一般</a:t>
            </a:r>
            <a:r>
              <a:rPr lang="en-US" altLang="zh-CN" sz="2400" b="1">
                <a:latin typeface="黑体" panose="02010609060101010101" pitchFamily="49" charset="-122"/>
                <a:ea typeface="黑体" panose="02010609060101010101" pitchFamily="49" charset="-122"/>
              </a:rPr>
              <a:t>4~6</a:t>
            </a:r>
            <a:r>
              <a:rPr lang="zh-CN" altLang="en-US" sz="2400" b="1">
                <a:latin typeface="黑体" panose="02010609060101010101" pitchFamily="49" charset="-122"/>
                <a:ea typeface="黑体" panose="02010609060101010101" pitchFamily="49" charset="-122"/>
              </a:rPr>
              <a:t>分钟即可致死。</a:t>
            </a:r>
            <a:endParaRPr lang="zh-CN" altLang="en-US" sz="2000" b="1">
              <a:latin typeface="黑体" panose="02010609060101010101" pitchFamily="49" charset="-122"/>
              <a:ea typeface="黑体" panose="02010609060101010101" pitchFamily="49" charset="-122"/>
            </a:endParaRPr>
          </a:p>
          <a:p>
            <a:pPr>
              <a:lnSpc>
                <a:spcPct val="150000"/>
              </a:lnSpc>
            </a:pPr>
            <a:r>
              <a:rPr lang="zh-CN" altLang="en-US" sz="2000" b="1">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湿性溺水；干性溺水；淡水溺水；海水溺水</a:t>
            </a:r>
            <a:endParaRPr lang="zh-CN" altLang="en-US" sz="2000" b="1">
              <a:latin typeface="黑体" panose="02010609060101010101" pitchFamily="49" charset="-122"/>
              <a:ea typeface="黑体" panose="02010609060101010101" pitchFamily="49" charset="-122"/>
            </a:endParaRPr>
          </a:p>
          <a:p>
            <a:pPr>
              <a:lnSpc>
                <a:spcPct val="150000"/>
              </a:lnSpc>
            </a:pPr>
            <a:r>
              <a:rPr lang="zh-CN" altLang="en-US" sz="2400" b="1">
                <a:latin typeface="黑体" panose="02010609060101010101" pitchFamily="49" charset="-122"/>
                <a:ea typeface="黑体" panose="02010609060101010101" pitchFamily="49" charset="-122"/>
              </a:rPr>
              <a:t>二、临床表现 </a:t>
            </a:r>
            <a:endParaRPr lang="zh-CN" altLang="en-US" sz="2400" b="1">
              <a:latin typeface="黑体" panose="02010609060101010101" pitchFamily="49" charset="-122"/>
              <a:ea typeface="黑体" panose="02010609060101010101" pitchFamily="49" charset="-122"/>
            </a:endParaRPr>
          </a:p>
          <a:p>
            <a:pPr eaLnBrk="0" hangingPunct="0">
              <a:lnSpc>
                <a:spcPct val="150000"/>
              </a:lnSpc>
            </a:pPr>
            <a:r>
              <a:rPr lang="zh-CN" altLang="en-US" sz="2000"/>
              <a:t>    </a:t>
            </a:r>
            <a:r>
              <a:rPr lang="en-US" altLang="zh-CN" sz="2000"/>
              <a:t>1</a:t>
            </a:r>
            <a:r>
              <a:rPr lang="zh-CN" altLang="en-US" sz="2000"/>
              <a:t>．神志不清，面部肿胀、青紫，口腔、鼻腔、支气管内充满血性泡沫，肢体冰冷。</a:t>
            </a:r>
            <a:endParaRPr lang="zh-CN" altLang="en-US" sz="2000"/>
          </a:p>
          <a:p>
            <a:pPr eaLnBrk="0" hangingPunct="0">
              <a:lnSpc>
                <a:spcPct val="150000"/>
              </a:lnSpc>
            </a:pPr>
            <a:r>
              <a:rPr lang="zh-CN" altLang="en-US" sz="2000"/>
              <a:t>    </a:t>
            </a:r>
            <a:r>
              <a:rPr lang="en-US" altLang="zh-CN" sz="2000"/>
              <a:t>2</a:t>
            </a:r>
            <a:r>
              <a:rPr lang="zh-CN" altLang="en-US" sz="2000"/>
              <a:t>．烦躁不安或昏迷，呼吸快而不整，两肺有湿啰音，心音弱，心律不齐。</a:t>
            </a:r>
            <a:endParaRPr lang="zh-CN" altLang="en-US" sz="2000"/>
          </a:p>
          <a:p>
            <a:pPr eaLnBrk="0" hangingPunct="0">
              <a:lnSpc>
                <a:spcPct val="150000"/>
              </a:lnSpc>
            </a:pPr>
            <a:r>
              <a:rPr lang="zh-CN" altLang="en-US" sz="2000"/>
              <a:t>    </a:t>
            </a:r>
            <a:r>
              <a:rPr lang="en-US" altLang="zh-CN" sz="2000"/>
              <a:t>3</a:t>
            </a:r>
            <a:r>
              <a:rPr lang="zh-CN" altLang="en-US" sz="2000"/>
              <a:t>．严重者呼吸停止，上腹部膨胀，心室纤颤或心脏停搏。</a:t>
            </a:r>
            <a:endParaRPr lang="zh-CN" altLang="en-US" sz="2000">
              <a:latin typeface="黑体" panose="02010609060101010101" pitchFamily="49" charset="-122"/>
              <a:ea typeface="黑体" panose="02010609060101010101" pitchFamily="49" charset="-122"/>
            </a:endParaRPr>
          </a:p>
          <a:p>
            <a:pPr>
              <a:lnSpc>
                <a:spcPct val="150000"/>
              </a:lnSpc>
            </a:pPr>
            <a:r>
              <a:rPr lang="zh-CN" altLang="en-US" sz="2400" b="1">
                <a:latin typeface="黑体" panose="02010609060101010101" pitchFamily="49" charset="-122"/>
                <a:ea typeface="黑体" panose="02010609060101010101" pitchFamily="49" charset="-122"/>
              </a:rPr>
              <a:t>三、溺水的救治关键是时间</a:t>
            </a:r>
            <a:r>
              <a:rPr lang="zh-CN" altLang="en-US" sz="2000" b="1">
                <a:latin typeface="黑体" panose="02010609060101010101" pitchFamily="49" charset="-122"/>
                <a:ea typeface="黑体" panose="02010609060101010101" pitchFamily="49" charset="-122"/>
              </a:rPr>
              <a:t>  </a:t>
            </a:r>
            <a:endParaRPr lang="zh-CN" altLang="en-US" sz="2000" b="1">
              <a:latin typeface="黑体" panose="02010609060101010101" pitchFamily="49" charset="-122"/>
              <a:ea typeface="黑体" panose="02010609060101010101" pitchFamily="49" charset="-122"/>
            </a:endParaRPr>
          </a:p>
          <a:p>
            <a:pPr>
              <a:lnSpc>
                <a:spcPct val="150000"/>
              </a:lnSpc>
            </a:pPr>
            <a:r>
              <a:rPr lang="zh-CN" altLang="en-US" sz="2000" b="1">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致命性的循环衰竭最早可以发生在溺水后２分钟，一般溺水</a:t>
            </a:r>
            <a:r>
              <a:rPr lang="en-US" altLang="zh-CN" sz="2000">
                <a:latin typeface="黑体" panose="02010609060101010101" pitchFamily="49" charset="-122"/>
                <a:ea typeface="黑体" panose="02010609060101010101" pitchFamily="49" charset="-122"/>
              </a:rPr>
              <a:t>6-10</a:t>
            </a:r>
            <a:r>
              <a:rPr lang="zh-CN" altLang="en-US" sz="2000">
                <a:latin typeface="黑体" panose="02010609060101010101" pitchFamily="49" charset="-122"/>
                <a:ea typeface="黑体" panose="02010609060101010101" pitchFamily="49" charset="-122"/>
              </a:rPr>
              <a:t>分钟都已经发生致命的循环衰竭。</a:t>
            </a:r>
            <a:endParaRPr lang="zh-CN" altLang="en-US" sz="2000" b="1">
              <a:latin typeface="黑体" panose="02010609060101010101" pitchFamily="49" charset="-122"/>
              <a:ea typeface="黑体" panose="02010609060101010101" pitchFamily="49" charset="-122"/>
            </a:endParaRPr>
          </a:p>
          <a:p>
            <a:pPr>
              <a:lnSpc>
                <a:spcPct val="150000"/>
              </a:lnSpc>
            </a:pPr>
            <a:r>
              <a:rPr lang="zh-CN" altLang="en-US" sz="2400" b="1">
                <a:latin typeface="黑体" panose="02010609060101010101" pitchFamily="49" charset="-122"/>
                <a:ea typeface="黑体" panose="02010609060101010101" pitchFamily="49" charset="-122"/>
              </a:rPr>
              <a:t>四、救治</a:t>
            </a:r>
            <a:endParaRPr lang="zh-CN" altLang="en-US" sz="2400" b="1">
              <a:latin typeface="黑体" panose="02010609060101010101" pitchFamily="49" charset="-122"/>
              <a:ea typeface="黑体" panose="02010609060101010101" pitchFamily="49" charset="-122"/>
            </a:endParaRPr>
          </a:p>
        </p:txBody>
      </p:sp>
      <p:sp>
        <p:nvSpPr>
          <p:cNvPr id="1048657" name="Text Box 5"/>
          <p:cNvSpPr txBox="1">
            <a:spLocks noChangeArrowheads="1"/>
          </p:cNvSpPr>
          <p:nvPr/>
        </p:nvSpPr>
        <p:spPr bwMode="auto">
          <a:xfrm>
            <a:off x="2286000" y="609600"/>
            <a:ext cx="3124200" cy="460375"/>
          </a:xfrm>
          <a:prstGeom prst="rect">
            <a:avLst/>
          </a:prstGeom>
          <a:noFill/>
          <a:ln w="9525">
            <a:noFill/>
            <a:miter lim="800000"/>
          </a:ln>
        </p:spPr>
        <p:txBody>
          <a:bodyPr>
            <a:spAutoFit/>
          </a:bodyPr>
          <a:p>
            <a:pPr eaLnBrk="0" hangingPunct="0"/>
            <a:r>
              <a:rPr lang="zh-CN" altLang="en-US" sz="2400" b="1">
                <a:solidFill>
                  <a:schemeClr val="bg1"/>
                </a:solidFill>
              </a:rPr>
              <a:t>第六节 溺水救治</a:t>
            </a:r>
            <a:endParaRPr lang="zh-CN" altLang="en-US" sz="2400" b="1">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21" name=""/>
        <p:cNvGrpSpPr/>
        <p:nvPr/>
      </p:nvGrpSpPr>
      <p:grpSpPr>
        <a:xfrm>
          <a:off x="0" y="0"/>
          <a:ext cx="0" cy="0"/>
          <a:chOff x="0" y="0"/>
          <a:chExt cx="0" cy="0"/>
        </a:xfrm>
      </p:grpSpPr>
      <p:pic>
        <p:nvPicPr>
          <p:cNvPr id="2097196" name="Picture 5" descr="258_925136"/>
          <p:cNvPicPr>
            <a:picLocks noChangeAspect="1" noChangeArrowheads="1"/>
          </p:cNvPicPr>
          <p:nvPr/>
        </p:nvPicPr>
        <p:blipFill>
          <a:blip r:embed="rId1"/>
          <a:srcRect/>
          <a:stretch>
            <a:fillRect/>
          </a:stretch>
        </p:blipFill>
        <p:spPr bwMode="auto">
          <a:xfrm>
            <a:off x="2743200" y="1143000"/>
            <a:ext cx="6400800" cy="4256088"/>
          </a:xfrm>
          <a:prstGeom prst="rect">
            <a:avLst/>
          </a:prstGeom>
          <a:noFill/>
          <a:ln w="9525">
            <a:noFill/>
            <a:miter lim="800000"/>
            <a:headEnd/>
            <a:tailEnd/>
          </a:ln>
        </p:spPr>
      </p:pic>
      <p:sp>
        <p:nvSpPr>
          <p:cNvPr id="1048658" name="Rectangle 6"/>
          <p:cNvSpPr>
            <a:spLocks noChangeArrowheads="1"/>
          </p:cNvSpPr>
          <p:nvPr/>
        </p:nvSpPr>
        <p:spPr bwMode="auto">
          <a:xfrm>
            <a:off x="4267200" y="5714207"/>
            <a:ext cx="3675380" cy="368300"/>
          </a:xfrm>
          <a:prstGeom prst="rect">
            <a:avLst/>
          </a:prstGeom>
          <a:noFill/>
          <a:ln w="9525">
            <a:noFill/>
            <a:miter lim="800000"/>
          </a:ln>
        </p:spPr>
        <p:txBody>
          <a:bodyPr wrap="none" anchor="ctr">
            <a:spAutoFit/>
          </a:bodyPr>
          <a:p>
            <a:r>
              <a:rPr lang="zh-CN" altLang="en-US"/>
              <a:t>保持溺水者头部浮出水面游向池边 </a:t>
            </a:r>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22" name=""/>
        <p:cNvGrpSpPr/>
        <p:nvPr/>
      </p:nvGrpSpPr>
      <p:grpSpPr>
        <a:xfrm>
          <a:off x="0" y="0"/>
          <a:ext cx="0" cy="0"/>
          <a:chOff x="0" y="0"/>
          <a:chExt cx="0" cy="0"/>
        </a:xfrm>
      </p:grpSpPr>
      <p:pic>
        <p:nvPicPr>
          <p:cNvPr id="2097197" name="Picture 7" descr="259_180400"/>
          <p:cNvPicPr>
            <a:picLocks noChangeAspect="1" noChangeArrowheads="1"/>
          </p:cNvPicPr>
          <p:nvPr/>
        </p:nvPicPr>
        <p:blipFill>
          <a:blip r:embed="rId1"/>
          <a:srcRect/>
          <a:stretch>
            <a:fillRect/>
          </a:stretch>
        </p:blipFill>
        <p:spPr bwMode="auto">
          <a:xfrm>
            <a:off x="3048000" y="1447800"/>
            <a:ext cx="6096000" cy="4052888"/>
          </a:xfrm>
          <a:prstGeom prst="rect">
            <a:avLst/>
          </a:prstGeom>
          <a:noFill/>
          <a:ln w="9525">
            <a:noFill/>
            <a:miter lim="800000"/>
            <a:headEnd/>
            <a:tailEnd/>
          </a:ln>
        </p:spPr>
      </p:pic>
      <p:sp>
        <p:nvSpPr>
          <p:cNvPr id="1048659" name="Rectangle 8"/>
          <p:cNvSpPr>
            <a:spLocks noChangeArrowheads="1"/>
          </p:cNvSpPr>
          <p:nvPr/>
        </p:nvSpPr>
        <p:spPr bwMode="auto">
          <a:xfrm>
            <a:off x="4800600" y="5714207"/>
            <a:ext cx="2989580" cy="368300"/>
          </a:xfrm>
          <a:prstGeom prst="rect">
            <a:avLst/>
          </a:prstGeom>
          <a:noFill/>
          <a:ln w="9525">
            <a:noFill/>
            <a:miter lim="800000"/>
          </a:ln>
        </p:spPr>
        <p:txBody>
          <a:bodyPr wrap="none" anchor="ctr">
            <a:spAutoFit/>
          </a:bodyPr>
          <a:p>
            <a:r>
              <a:rPr lang="zh-CN" altLang="en-US"/>
              <a:t>肩头顶住溺水者心脏，扛起 </a:t>
            </a:r>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23" name=""/>
        <p:cNvGrpSpPr/>
        <p:nvPr/>
      </p:nvGrpSpPr>
      <p:grpSpPr>
        <a:xfrm>
          <a:off x="0" y="0"/>
          <a:ext cx="0" cy="0"/>
          <a:chOff x="0" y="0"/>
          <a:chExt cx="0" cy="0"/>
        </a:xfrm>
      </p:grpSpPr>
      <p:pic>
        <p:nvPicPr>
          <p:cNvPr id="2097198" name="Picture 5" descr="260_730194"/>
          <p:cNvPicPr>
            <a:picLocks noChangeAspect="1" noChangeArrowheads="1"/>
          </p:cNvPicPr>
          <p:nvPr/>
        </p:nvPicPr>
        <p:blipFill>
          <a:blip r:embed="rId1"/>
          <a:srcRect/>
          <a:stretch>
            <a:fillRect/>
          </a:stretch>
        </p:blipFill>
        <p:spPr bwMode="auto">
          <a:xfrm>
            <a:off x="3429000" y="1371600"/>
            <a:ext cx="4953000" cy="4073525"/>
          </a:xfrm>
          <a:prstGeom prst="rect">
            <a:avLst/>
          </a:prstGeom>
          <a:noFill/>
          <a:ln w="9525">
            <a:noFill/>
            <a:miter lim="800000"/>
            <a:headEnd/>
            <a:tailEnd/>
          </a:ln>
        </p:spPr>
      </p:pic>
      <p:sp>
        <p:nvSpPr>
          <p:cNvPr id="1048660" name="Rectangle 6"/>
          <p:cNvSpPr>
            <a:spLocks noChangeArrowheads="1"/>
          </p:cNvSpPr>
          <p:nvPr/>
        </p:nvSpPr>
        <p:spPr bwMode="auto">
          <a:xfrm>
            <a:off x="4419600" y="5638007"/>
            <a:ext cx="3446780" cy="368300"/>
          </a:xfrm>
          <a:prstGeom prst="rect">
            <a:avLst/>
          </a:prstGeom>
          <a:noFill/>
          <a:ln w="9525">
            <a:noFill/>
            <a:miter lim="800000"/>
          </a:ln>
        </p:spPr>
        <p:txBody>
          <a:bodyPr wrap="none" anchor="ctr">
            <a:spAutoFit/>
          </a:bodyPr>
          <a:p>
            <a:r>
              <a:rPr lang="zh-CN" altLang="en-US"/>
              <a:t>轻轻将溺水者放置在平坦地面上 </a:t>
            </a:r>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24" name=""/>
        <p:cNvGrpSpPr/>
        <p:nvPr/>
      </p:nvGrpSpPr>
      <p:grpSpPr>
        <a:xfrm>
          <a:off x="0" y="0"/>
          <a:ext cx="0" cy="0"/>
          <a:chOff x="0" y="0"/>
          <a:chExt cx="0" cy="0"/>
        </a:xfrm>
      </p:grpSpPr>
      <p:pic>
        <p:nvPicPr>
          <p:cNvPr id="2097199" name="Picture 6" descr="261_969451"/>
          <p:cNvPicPr>
            <a:picLocks noChangeAspect="1" noChangeArrowheads="1"/>
          </p:cNvPicPr>
          <p:nvPr/>
        </p:nvPicPr>
        <p:blipFill>
          <a:blip r:embed="rId1"/>
          <a:srcRect/>
          <a:stretch>
            <a:fillRect/>
          </a:stretch>
        </p:blipFill>
        <p:spPr bwMode="auto">
          <a:xfrm>
            <a:off x="2819400" y="1219200"/>
            <a:ext cx="3546475" cy="5133975"/>
          </a:xfrm>
          <a:prstGeom prst="rect">
            <a:avLst/>
          </a:prstGeom>
          <a:noFill/>
          <a:ln w="9525">
            <a:noFill/>
            <a:miter lim="800000"/>
            <a:headEnd/>
            <a:tailEnd/>
          </a:ln>
        </p:spPr>
      </p:pic>
      <p:sp>
        <p:nvSpPr>
          <p:cNvPr id="1048661" name="Rectangle 7"/>
          <p:cNvSpPr>
            <a:spLocks noChangeArrowheads="1"/>
          </p:cNvSpPr>
          <p:nvPr/>
        </p:nvSpPr>
        <p:spPr bwMode="auto">
          <a:xfrm>
            <a:off x="6400800" y="3809206"/>
            <a:ext cx="3675380" cy="368300"/>
          </a:xfrm>
          <a:prstGeom prst="rect">
            <a:avLst/>
          </a:prstGeom>
          <a:noFill/>
          <a:ln w="9525">
            <a:noFill/>
            <a:miter lim="800000"/>
          </a:ln>
        </p:spPr>
        <p:txBody>
          <a:bodyPr wrap="none" anchor="ctr">
            <a:spAutoFit/>
          </a:bodyPr>
          <a:p>
            <a:r>
              <a:rPr lang="zh-CN" altLang="en-US"/>
              <a:t>对溺水者实施心肺复苏和人工呼吸 </a:t>
            </a:r>
            <a:endParaRPr lang="zh-CN"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25" name=""/>
        <p:cNvGrpSpPr/>
        <p:nvPr/>
      </p:nvGrpSpPr>
      <p:grpSpPr>
        <a:xfrm>
          <a:off x="0" y="0"/>
          <a:ext cx="0" cy="0"/>
          <a:chOff x="0" y="0"/>
          <a:chExt cx="0" cy="0"/>
        </a:xfrm>
      </p:grpSpPr>
      <p:pic>
        <p:nvPicPr>
          <p:cNvPr id="2097200" name="Picture 6"/>
          <p:cNvPicPr>
            <a:picLocks noChangeAspect="1" noChangeArrowheads="1"/>
          </p:cNvPicPr>
          <p:nvPr/>
        </p:nvPicPr>
        <p:blipFill>
          <a:blip r:embed="rId1"/>
          <a:srcRect/>
          <a:stretch>
            <a:fillRect/>
          </a:stretch>
        </p:blipFill>
        <p:spPr bwMode="auto">
          <a:xfrm>
            <a:off x="1524000" y="1066800"/>
            <a:ext cx="2532063" cy="1793875"/>
          </a:xfrm>
          <a:prstGeom prst="rect">
            <a:avLst/>
          </a:prstGeom>
          <a:noFill/>
          <a:ln w="9525">
            <a:noFill/>
            <a:miter lim="800000"/>
            <a:headEnd/>
            <a:tailEnd/>
          </a:ln>
        </p:spPr>
      </p:pic>
      <p:pic>
        <p:nvPicPr>
          <p:cNvPr id="2097201" name="Picture 7"/>
          <p:cNvPicPr>
            <a:picLocks noChangeAspect="1" noChangeArrowheads="1"/>
          </p:cNvPicPr>
          <p:nvPr/>
        </p:nvPicPr>
        <p:blipFill>
          <a:blip r:embed="rId2"/>
          <a:srcRect/>
          <a:stretch>
            <a:fillRect/>
          </a:stretch>
        </p:blipFill>
        <p:spPr bwMode="auto">
          <a:xfrm>
            <a:off x="4038600" y="1066800"/>
            <a:ext cx="2622550" cy="1752600"/>
          </a:xfrm>
          <a:prstGeom prst="rect">
            <a:avLst/>
          </a:prstGeom>
          <a:noFill/>
          <a:ln w="9525">
            <a:noFill/>
            <a:miter lim="800000"/>
            <a:headEnd/>
            <a:tailEnd/>
          </a:ln>
        </p:spPr>
      </p:pic>
      <p:pic>
        <p:nvPicPr>
          <p:cNvPr id="2097202" name="Picture 8"/>
          <p:cNvPicPr>
            <a:picLocks noChangeAspect="1" noChangeArrowheads="1"/>
          </p:cNvPicPr>
          <p:nvPr/>
        </p:nvPicPr>
        <p:blipFill>
          <a:blip r:embed="rId3"/>
          <a:srcRect/>
          <a:stretch>
            <a:fillRect/>
          </a:stretch>
        </p:blipFill>
        <p:spPr bwMode="auto">
          <a:xfrm>
            <a:off x="6705600" y="1066800"/>
            <a:ext cx="2674938" cy="1846263"/>
          </a:xfrm>
          <a:prstGeom prst="rect">
            <a:avLst/>
          </a:prstGeom>
          <a:noFill/>
          <a:ln w="9525">
            <a:noFill/>
            <a:miter lim="800000"/>
            <a:headEnd/>
            <a:tailEnd/>
          </a:ln>
        </p:spPr>
      </p:pic>
      <p:pic>
        <p:nvPicPr>
          <p:cNvPr id="2097203" name="Picture 9"/>
          <p:cNvPicPr>
            <a:picLocks noChangeAspect="1" noChangeArrowheads="1"/>
          </p:cNvPicPr>
          <p:nvPr/>
        </p:nvPicPr>
        <p:blipFill>
          <a:blip r:embed="rId4"/>
          <a:srcRect/>
          <a:stretch>
            <a:fillRect/>
          </a:stretch>
        </p:blipFill>
        <p:spPr bwMode="auto">
          <a:xfrm>
            <a:off x="1524000" y="2895600"/>
            <a:ext cx="2590800" cy="1770063"/>
          </a:xfrm>
          <a:prstGeom prst="rect">
            <a:avLst/>
          </a:prstGeom>
          <a:noFill/>
          <a:ln w="9525">
            <a:noFill/>
            <a:miter lim="800000"/>
            <a:headEnd/>
            <a:tailEnd/>
          </a:ln>
        </p:spPr>
      </p:pic>
      <p:pic>
        <p:nvPicPr>
          <p:cNvPr id="2097204" name="Picture 10"/>
          <p:cNvPicPr>
            <a:picLocks noChangeAspect="1" noChangeArrowheads="1"/>
          </p:cNvPicPr>
          <p:nvPr/>
        </p:nvPicPr>
        <p:blipFill>
          <a:blip r:embed="rId5"/>
          <a:srcRect/>
          <a:stretch>
            <a:fillRect/>
          </a:stretch>
        </p:blipFill>
        <p:spPr bwMode="auto">
          <a:xfrm>
            <a:off x="4114800" y="2819400"/>
            <a:ext cx="2514600" cy="1774825"/>
          </a:xfrm>
          <a:prstGeom prst="rect">
            <a:avLst/>
          </a:prstGeom>
          <a:noFill/>
          <a:ln w="9525">
            <a:noFill/>
            <a:miter lim="800000"/>
            <a:headEnd/>
            <a:tailEnd/>
          </a:ln>
        </p:spPr>
      </p:pic>
      <p:pic>
        <p:nvPicPr>
          <p:cNvPr id="2097205" name="Picture 11"/>
          <p:cNvPicPr>
            <a:picLocks noChangeAspect="1" noChangeArrowheads="1"/>
          </p:cNvPicPr>
          <p:nvPr/>
        </p:nvPicPr>
        <p:blipFill>
          <a:blip r:embed="rId6"/>
          <a:srcRect/>
          <a:stretch>
            <a:fillRect/>
          </a:stretch>
        </p:blipFill>
        <p:spPr bwMode="auto">
          <a:xfrm>
            <a:off x="6705600" y="2895600"/>
            <a:ext cx="2554288" cy="1762125"/>
          </a:xfrm>
          <a:prstGeom prst="rect">
            <a:avLst/>
          </a:prstGeom>
          <a:noFill/>
          <a:ln w="9525">
            <a:noFill/>
            <a:miter lim="800000"/>
            <a:headEnd/>
            <a:tailEnd/>
          </a:ln>
        </p:spPr>
      </p:pic>
      <p:pic>
        <p:nvPicPr>
          <p:cNvPr id="2097206" name="Picture 12"/>
          <p:cNvPicPr>
            <a:picLocks noChangeAspect="1" noChangeArrowheads="1"/>
          </p:cNvPicPr>
          <p:nvPr/>
        </p:nvPicPr>
        <p:blipFill>
          <a:blip r:embed="rId7"/>
          <a:srcRect/>
          <a:stretch>
            <a:fillRect/>
          </a:stretch>
        </p:blipFill>
        <p:spPr bwMode="auto">
          <a:xfrm>
            <a:off x="1524000" y="4648200"/>
            <a:ext cx="2362200" cy="177165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26" name=""/>
        <p:cNvGrpSpPr/>
        <p:nvPr/>
      </p:nvGrpSpPr>
      <p:grpSpPr>
        <a:xfrm>
          <a:off x="0" y="0"/>
          <a:ext cx="0" cy="0"/>
          <a:chOff x="0" y="0"/>
          <a:chExt cx="0" cy="0"/>
        </a:xfrm>
      </p:grpSpPr>
      <p:sp>
        <p:nvSpPr>
          <p:cNvPr id="1048662" name="Text Box 4"/>
          <p:cNvSpPr txBox="1">
            <a:spLocks noChangeArrowheads="1"/>
          </p:cNvSpPr>
          <p:nvPr/>
        </p:nvSpPr>
        <p:spPr bwMode="auto">
          <a:xfrm>
            <a:off x="1524000" y="3200400"/>
            <a:ext cx="9144000" cy="1014730"/>
          </a:xfrm>
          <a:prstGeom prst="rect">
            <a:avLst/>
          </a:prstGeom>
          <a:noFill/>
          <a:ln w="9525">
            <a:noFill/>
            <a:miter lim="800000"/>
          </a:ln>
        </p:spPr>
        <p:txBody>
          <a:bodyPr>
            <a:spAutoFit/>
          </a:bodyPr>
          <a:p>
            <a:pPr algn="ctr"/>
            <a:r>
              <a:rPr lang="zh-CN" altLang="en-US" sz="6000" b="1">
                <a:solidFill>
                  <a:schemeClr val="bg1"/>
                </a:solidFill>
              </a:rPr>
              <a:t>第七节 烧伤救治</a:t>
            </a:r>
            <a:endParaRPr lang="zh-CN" altLang="en-US" sz="6000" b="1">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27" name=""/>
        <p:cNvGrpSpPr/>
        <p:nvPr/>
      </p:nvGrpSpPr>
      <p:grpSpPr>
        <a:xfrm>
          <a:off x="0" y="0"/>
          <a:ext cx="0" cy="0"/>
          <a:chOff x="0" y="0"/>
          <a:chExt cx="0" cy="0"/>
        </a:xfrm>
      </p:grpSpPr>
      <p:sp>
        <p:nvSpPr>
          <p:cNvPr id="1048663" name="Rectangle 4"/>
          <p:cNvSpPr>
            <a:spLocks noChangeArrowheads="1"/>
          </p:cNvSpPr>
          <p:nvPr/>
        </p:nvSpPr>
        <p:spPr bwMode="auto">
          <a:xfrm>
            <a:off x="1524000" y="1040765"/>
            <a:ext cx="9144000" cy="5446395"/>
          </a:xfrm>
          <a:prstGeom prst="rect">
            <a:avLst/>
          </a:prstGeom>
          <a:noFill/>
          <a:ln w="9525">
            <a:noFill/>
            <a:miter lim="800000"/>
          </a:ln>
        </p:spPr>
        <p:txBody>
          <a:bodyPr anchor="ctr">
            <a:spAutoFit/>
          </a:bodyPr>
          <a:p>
            <a:pPr>
              <a:lnSpc>
                <a:spcPct val="150000"/>
              </a:lnSpc>
            </a:pPr>
            <a:r>
              <a:rPr lang="zh-CN" altLang="en-US" sz="2400" b="1">
                <a:latin typeface="黑体" panose="02010609060101010101" pitchFamily="49" charset="-122"/>
                <a:ea typeface="黑体" panose="02010609060101010101" pitchFamily="49" charset="-122"/>
              </a:rPr>
              <a:t>一、烧伤的救治的意义</a:t>
            </a:r>
            <a:endParaRPr lang="zh-CN" altLang="en-US" sz="2000" b="1">
              <a:latin typeface="黑体" panose="02010609060101010101" pitchFamily="49" charset="-122"/>
              <a:ea typeface="黑体" panose="02010609060101010101" pitchFamily="49" charset="-122"/>
            </a:endParaRPr>
          </a:p>
          <a:p>
            <a:pPr>
              <a:lnSpc>
                <a:spcPct val="150000"/>
              </a:lnSpc>
            </a:pPr>
            <a:r>
              <a:rPr lang="zh-CN" altLang="en-US" sz="2000">
                <a:latin typeface="黑体" panose="02010609060101010101" pitchFamily="49" charset="-122"/>
                <a:ea typeface="黑体" panose="02010609060101010101" pitchFamily="49" charset="-122"/>
              </a:rPr>
              <a:t>    及时正确的急救处理，可以减轻痛苦，预防或减轻感染，降低休克发生率，挽救生命。</a:t>
            </a:r>
            <a:endParaRPr lang="zh-CN" altLang="en-US" sz="2000" b="1">
              <a:latin typeface="黑体" panose="02010609060101010101" pitchFamily="49" charset="-122"/>
              <a:ea typeface="黑体" panose="02010609060101010101" pitchFamily="49" charset="-122"/>
            </a:endParaRPr>
          </a:p>
          <a:p>
            <a:pPr>
              <a:lnSpc>
                <a:spcPct val="150000"/>
              </a:lnSpc>
            </a:pPr>
            <a:r>
              <a:rPr lang="zh-CN" altLang="en-US" sz="2400" b="1">
                <a:ea typeface="黑体" panose="02010609060101010101" pitchFamily="49" charset="-122"/>
              </a:rPr>
              <a:t>二、烧伤程度的估计</a:t>
            </a:r>
            <a:endParaRPr lang="zh-CN" altLang="en-US" sz="2400" b="1">
              <a:ea typeface="黑体" panose="02010609060101010101" pitchFamily="49" charset="-122"/>
            </a:endParaRPr>
          </a:p>
          <a:p>
            <a:pPr>
              <a:lnSpc>
                <a:spcPct val="150000"/>
              </a:lnSpc>
            </a:pPr>
            <a:r>
              <a:rPr lang="en-US" altLang="zh-CN" b="1">
                <a:ea typeface="黑体" panose="02010609060101010101" pitchFamily="49" charset="-122"/>
              </a:rPr>
              <a:t>1.</a:t>
            </a:r>
            <a:r>
              <a:rPr lang="zh-CN" altLang="en-US" b="1">
                <a:ea typeface="黑体" panose="02010609060101010101" pitchFamily="49" charset="-122"/>
              </a:rPr>
              <a:t>烧伤的深度</a:t>
            </a:r>
            <a:endParaRPr lang="zh-CN" altLang="en-US" b="1">
              <a:ea typeface="黑体" panose="02010609060101010101" pitchFamily="49" charset="-122"/>
            </a:endParaRPr>
          </a:p>
          <a:p>
            <a:pPr>
              <a:lnSpc>
                <a:spcPct val="150000"/>
              </a:lnSpc>
            </a:pPr>
            <a:r>
              <a:rPr lang="zh-CN" altLang="en-US"/>
              <a:t> </a:t>
            </a:r>
            <a:r>
              <a:rPr lang="en-US" altLang="zh-CN"/>
              <a:t>(1)</a:t>
            </a:r>
            <a:r>
              <a:rPr lang="en-US" altLang="zh-CN" b="1"/>
              <a:t>Ⅰ</a:t>
            </a:r>
            <a:r>
              <a:rPr lang="zh-CN" altLang="en-US" b="1"/>
              <a:t>度烧伤</a:t>
            </a:r>
            <a:r>
              <a:rPr lang="zh-CN" altLang="en-US"/>
              <a:t>：称红斑性烧伤，仅伤及表皮浅层， </a:t>
            </a:r>
            <a:r>
              <a:rPr lang="en-US" altLang="zh-CN"/>
              <a:t>3-5</a:t>
            </a:r>
            <a:r>
              <a:rPr lang="zh-CN" altLang="en-US"/>
              <a:t>天内痊愈、脱细屑、不留瘢痕。</a:t>
            </a:r>
            <a:br>
              <a:rPr lang="zh-CN" altLang="en-US"/>
            </a:br>
            <a:r>
              <a:rPr lang="zh-CN" altLang="en-US"/>
              <a:t> </a:t>
            </a:r>
            <a:r>
              <a:rPr lang="en-US" altLang="zh-CN"/>
              <a:t>(2)</a:t>
            </a:r>
            <a:r>
              <a:rPr lang="en-US" altLang="zh-CN" b="1"/>
              <a:t>Ⅱ</a:t>
            </a:r>
            <a:r>
              <a:rPr lang="zh-CN" altLang="en-US" b="1"/>
              <a:t>度烧伤</a:t>
            </a:r>
            <a:r>
              <a:rPr lang="zh-CN" altLang="en-US"/>
              <a:t>：又称水疱性烧伤。</a:t>
            </a:r>
            <a:br>
              <a:rPr lang="zh-CN" altLang="en-US"/>
            </a:br>
            <a:r>
              <a:rPr lang="zh-CN" altLang="en-US"/>
              <a:t> 浅</a:t>
            </a:r>
            <a:r>
              <a:rPr lang="en-US" altLang="zh-CN"/>
              <a:t>Ⅱ</a:t>
            </a:r>
            <a:r>
              <a:rPr lang="zh-CN" altLang="en-US"/>
              <a:t>度：毁及部分生发层或真皮乳头层。如无感染</a:t>
            </a:r>
            <a:r>
              <a:rPr lang="en-US" altLang="zh-CN"/>
              <a:t>8</a:t>
            </a:r>
            <a:r>
              <a:rPr lang="zh-CN" altLang="en-US"/>
              <a:t>～</a:t>
            </a:r>
            <a:r>
              <a:rPr lang="en-US" altLang="zh-CN"/>
              <a:t>14</a:t>
            </a:r>
            <a:r>
              <a:rPr lang="zh-CN" altLang="en-US"/>
              <a:t>天愈合。</a:t>
            </a:r>
            <a:endParaRPr lang="en-US" altLang="zh-CN"/>
          </a:p>
          <a:p>
            <a:pPr>
              <a:lnSpc>
                <a:spcPct val="150000"/>
              </a:lnSpc>
            </a:pPr>
            <a:r>
              <a:rPr lang="zh-CN" altLang="en-US"/>
              <a:t> 深</a:t>
            </a:r>
            <a:r>
              <a:rPr lang="en-US" altLang="zh-CN"/>
              <a:t>Ⅱ</a:t>
            </a:r>
            <a:r>
              <a:rPr lang="zh-CN" altLang="en-US"/>
              <a:t>度：除表皮、全部真皮乳头层烧毁外，真皮网状层部分受累，位于真皮深层的毛囊及汗腺尚有活力。一般需要</a:t>
            </a:r>
            <a:r>
              <a:rPr lang="en-US" altLang="zh-CN"/>
              <a:t>18~24</a:t>
            </a:r>
            <a:r>
              <a:rPr lang="zh-CN" altLang="en-US"/>
              <a:t>天愈合，可遗留瘢痕增生及挛缩畸形</a:t>
            </a:r>
            <a:endParaRPr lang="en-US" altLang="zh-CN"/>
          </a:p>
          <a:p>
            <a:pPr>
              <a:lnSpc>
                <a:spcPct val="150000"/>
              </a:lnSpc>
            </a:pPr>
            <a:r>
              <a:rPr lang="zh-CN" altLang="en-US"/>
              <a:t> </a:t>
            </a:r>
            <a:r>
              <a:rPr lang="en-US" altLang="zh-CN"/>
              <a:t>(3)</a:t>
            </a:r>
            <a:r>
              <a:rPr lang="en-US" altLang="zh-CN" b="1"/>
              <a:t>Ⅲ</a:t>
            </a:r>
            <a:r>
              <a:rPr lang="zh-CN" altLang="en-US" b="1"/>
              <a:t>度烧伤</a:t>
            </a:r>
            <a:r>
              <a:rPr lang="zh-CN" altLang="en-US"/>
              <a:t>：又称焦痂性烧伤。皮肤表皮及真皮全层被毁，深达皮下组织，甚至肌肉、骨骼亦损伤。面积较大的多需植皮方可愈合，且常遗留瘢痕挛缩畸形。</a:t>
            </a:r>
            <a:endParaRPr lang="zh-CN" altLang="en-US"/>
          </a:p>
        </p:txBody>
      </p:sp>
      <p:sp>
        <p:nvSpPr>
          <p:cNvPr id="1048664" name="Text Box 5"/>
          <p:cNvSpPr txBox="1">
            <a:spLocks noChangeArrowheads="1"/>
          </p:cNvSpPr>
          <p:nvPr/>
        </p:nvSpPr>
        <p:spPr bwMode="auto">
          <a:xfrm>
            <a:off x="2286000" y="609600"/>
            <a:ext cx="3124200" cy="460375"/>
          </a:xfrm>
          <a:prstGeom prst="rect">
            <a:avLst/>
          </a:prstGeom>
          <a:noFill/>
          <a:ln w="9525">
            <a:noFill/>
            <a:miter lim="800000"/>
          </a:ln>
        </p:spPr>
        <p:txBody>
          <a:bodyPr>
            <a:spAutoFit/>
          </a:bodyPr>
          <a:p>
            <a:pPr eaLnBrk="0" hangingPunct="0"/>
            <a:r>
              <a:rPr lang="zh-CN" altLang="en-US" sz="2400" b="1">
                <a:solidFill>
                  <a:schemeClr val="bg1"/>
                </a:solidFill>
              </a:rPr>
              <a:t>第七节 烧伤救治</a:t>
            </a:r>
            <a:endParaRPr lang="zh-CN" altLang="en-US" sz="2400" b="1">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28" name=""/>
        <p:cNvGrpSpPr/>
        <p:nvPr/>
      </p:nvGrpSpPr>
      <p:grpSpPr>
        <a:xfrm>
          <a:off x="0" y="0"/>
          <a:ext cx="0" cy="0"/>
          <a:chOff x="0" y="0"/>
          <a:chExt cx="0" cy="0"/>
        </a:xfrm>
      </p:grpSpPr>
      <p:sp>
        <p:nvSpPr>
          <p:cNvPr id="1048665" name="Rectangle 4"/>
          <p:cNvSpPr>
            <a:spLocks noChangeArrowheads="1"/>
          </p:cNvSpPr>
          <p:nvPr/>
        </p:nvSpPr>
        <p:spPr bwMode="auto">
          <a:xfrm>
            <a:off x="1524000" y="1601153"/>
            <a:ext cx="9144000" cy="4338320"/>
          </a:xfrm>
          <a:prstGeom prst="rect">
            <a:avLst/>
          </a:prstGeom>
          <a:noFill/>
          <a:ln w="9525">
            <a:noFill/>
            <a:miter lim="800000"/>
          </a:ln>
        </p:spPr>
        <p:txBody>
          <a:bodyPr anchor="ctr">
            <a:spAutoFit/>
          </a:bodyPr>
          <a:p>
            <a:r>
              <a:rPr lang="zh-CN" altLang="en-US" sz="2400" b="1">
                <a:ea typeface="黑体" panose="02010609060101010101" pitchFamily="49" charset="-122"/>
              </a:rPr>
              <a:t>二、烧伤程度的估计</a:t>
            </a:r>
            <a:endParaRPr lang="zh-CN" altLang="en-US" sz="2400" b="1">
              <a:ea typeface="黑体" panose="02010609060101010101" pitchFamily="49" charset="-122"/>
            </a:endParaRPr>
          </a:p>
          <a:p>
            <a:r>
              <a:rPr lang="en-US" altLang="zh-CN" b="1">
                <a:ea typeface="黑体" panose="02010609060101010101" pitchFamily="49" charset="-122"/>
              </a:rPr>
              <a:t>2.</a:t>
            </a:r>
            <a:r>
              <a:rPr lang="zh-CN" altLang="en-US" b="1">
                <a:ea typeface="黑体" panose="02010609060101010101" pitchFamily="49" charset="-122"/>
              </a:rPr>
              <a:t>烧伤的面积：</a:t>
            </a:r>
            <a:endParaRPr lang="zh-CN" altLang="en-US" b="1">
              <a:ea typeface="黑体" panose="02010609060101010101" pitchFamily="49" charset="-122"/>
            </a:endParaRPr>
          </a:p>
          <a:p>
            <a:r>
              <a:rPr lang="zh-CN" altLang="en-US"/>
              <a:t>“手掌法”：人手掌面积粗略估计，</a:t>
            </a:r>
            <a:endParaRPr lang="zh-CN" altLang="en-US"/>
          </a:p>
          <a:p>
            <a:r>
              <a:rPr lang="zh-CN" altLang="en-US"/>
              <a:t>即五指并拢后的一手掌约等于本人体表面积的</a:t>
            </a:r>
            <a:r>
              <a:rPr lang="en-US" altLang="zh-CN"/>
              <a:t>1%</a:t>
            </a:r>
            <a:r>
              <a:rPr lang="zh-CN" altLang="en-US"/>
              <a:t>。 </a:t>
            </a:r>
            <a:endParaRPr lang="zh-CN" altLang="en-US">
              <a:ea typeface="黑体" panose="02010609060101010101" pitchFamily="49" charset="-122"/>
            </a:endParaRPr>
          </a:p>
          <a:p>
            <a:endParaRPr lang="zh-CN" altLang="en-US" b="1">
              <a:ea typeface="黑体" panose="02010609060101010101" pitchFamily="49" charset="-122"/>
            </a:endParaRPr>
          </a:p>
          <a:p>
            <a:r>
              <a:rPr lang="en-US" altLang="zh-CN" b="1">
                <a:ea typeface="黑体" panose="02010609060101010101" pitchFamily="49" charset="-122"/>
              </a:rPr>
              <a:t>3.</a:t>
            </a:r>
            <a:r>
              <a:rPr lang="zh-CN" altLang="en-US" b="1">
                <a:ea typeface="黑体" panose="02010609060101010101" pitchFamily="49" charset="-122"/>
              </a:rPr>
              <a:t>烧伤的程度</a:t>
            </a:r>
            <a:r>
              <a:rPr lang="zh-CN" altLang="en-US"/>
              <a:t>  </a:t>
            </a:r>
            <a:endParaRPr lang="en-US" altLang="zh-CN"/>
          </a:p>
          <a:p>
            <a:r>
              <a:rPr lang="zh-CN" altLang="en-US" b="1"/>
              <a:t>轻度烧伤</a:t>
            </a:r>
            <a:r>
              <a:rPr lang="zh-CN" altLang="en-US"/>
              <a:t> 总面积</a:t>
            </a:r>
            <a:r>
              <a:rPr lang="en-US" altLang="zh-CN"/>
              <a:t>9%</a:t>
            </a:r>
            <a:r>
              <a:rPr lang="zh-CN" altLang="en-US"/>
              <a:t>以下的</a:t>
            </a:r>
            <a:r>
              <a:rPr lang="en-US" altLang="zh-CN"/>
              <a:t>Ⅱ</a:t>
            </a:r>
            <a:r>
              <a:rPr lang="zh-CN" altLang="en-US"/>
              <a:t>度烧伤</a:t>
            </a:r>
            <a:br>
              <a:rPr lang="zh-CN" altLang="en-US"/>
            </a:br>
            <a:br>
              <a:rPr lang="zh-CN" altLang="en-US"/>
            </a:br>
            <a:r>
              <a:rPr lang="zh-CN" altLang="en-US" b="1"/>
              <a:t>中度烧伤</a:t>
            </a:r>
            <a:r>
              <a:rPr lang="zh-CN" altLang="en-US"/>
              <a:t> 总面积</a:t>
            </a:r>
            <a:r>
              <a:rPr lang="en-US" altLang="zh-CN"/>
              <a:t>10</a:t>
            </a:r>
            <a:r>
              <a:rPr lang="zh-CN" altLang="en-US"/>
              <a:t>～</a:t>
            </a:r>
            <a:r>
              <a:rPr lang="en-US" altLang="zh-CN"/>
              <a:t>29%</a:t>
            </a:r>
            <a:r>
              <a:rPr lang="zh-CN" altLang="en-US"/>
              <a:t>，或</a:t>
            </a:r>
            <a:r>
              <a:rPr lang="en-US" altLang="zh-CN"/>
              <a:t>Ⅲ</a:t>
            </a:r>
            <a:r>
              <a:rPr lang="zh-CN" altLang="en-US"/>
              <a:t>度烧伤面积</a:t>
            </a:r>
            <a:r>
              <a:rPr lang="en-US" altLang="zh-CN"/>
              <a:t>10%</a:t>
            </a:r>
            <a:r>
              <a:rPr lang="zh-CN" altLang="en-US"/>
              <a:t>以下。</a:t>
            </a:r>
            <a:br>
              <a:rPr lang="zh-CN" altLang="en-US"/>
            </a:br>
            <a:br>
              <a:rPr lang="zh-CN" altLang="en-US"/>
            </a:br>
            <a:r>
              <a:rPr lang="zh-CN" altLang="en-US" b="1"/>
              <a:t>重度烧伤</a:t>
            </a:r>
            <a:r>
              <a:rPr lang="zh-CN" altLang="en-US"/>
              <a:t> 总面积</a:t>
            </a:r>
            <a:r>
              <a:rPr lang="en-US" altLang="zh-CN"/>
              <a:t>30</a:t>
            </a:r>
            <a:r>
              <a:rPr lang="zh-CN" altLang="en-US"/>
              <a:t>～</a:t>
            </a:r>
            <a:r>
              <a:rPr lang="en-US" altLang="zh-CN"/>
              <a:t>49%</a:t>
            </a:r>
            <a:r>
              <a:rPr lang="zh-CN" altLang="en-US"/>
              <a:t>，或</a:t>
            </a:r>
            <a:r>
              <a:rPr lang="en-US" altLang="zh-CN"/>
              <a:t>Ⅲ</a:t>
            </a:r>
            <a:r>
              <a:rPr lang="zh-CN" altLang="en-US"/>
              <a:t>度面积</a:t>
            </a:r>
            <a:r>
              <a:rPr lang="en-US" altLang="zh-CN"/>
              <a:t>10</a:t>
            </a:r>
            <a:r>
              <a:rPr lang="zh-CN" altLang="en-US"/>
              <a:t>～</a:t>
            </a:r>
            <a:r>
              <a:rPr lang="en-US" altLang="zh-CN"/>
              <a:t>19%</a:t>
            </a:r>
            <a:r>
              <a:rPr lang="zh-CN" altLang="en-US"/>
              <a:t>；或总面积不足</a:t>
            </a:r>
            <a:r>
              <a:rPr lang="en-US" altLang="zh-CN"/>
              <a:t>30%</a:t>
            </a:r>
            <a:r>
              <a:rPr lang="zh-CN" altLang="en-US"/>
              <a:t>，但全身情况较重或已有休克、复合伤、中重度吸入性损伤者。</a:t>
            </a:r>
            <a:br>
              <a:rPr lang="zh-CN" altLang="en-US"/>
            </a:br>
            <a:br>
              <a:rPr lang="zh-CN" altLang="en-US"/>
            </a:br>
            <a:r>
              <a:rPr lang="zh-CN" altLang="en-US" b="1"/>
              <a:t>特重烧伤</a:t>
            </a:r>
            <a:r>
              <a:rPr lang="zh-CN" altLang="en-US"/>
              <a:t> 总面积</a:t>
            </a:r>
            <a:r>
              <a:rPr lang="en-US" altLang="zh-CN"/>
              <a:t>50%</a:t>
            </a:r>
            <a:r>
              <a:rPr lang="zh-CN" altLang="en-US"/>
              <a:t>以上，</a:t>
            </a:r>
            <a:r>
              <a:rPr lang="en-US" altLang="zh-CN"/>
              <a:t>Ⅲ</a:t>
            </a:r>
            <a:r>
              <a:rPr lang="zh-CN" altLang="en-US"/>
              <a:t>度</a:t>
            </a:r>
            <a:r>
              <a:rPr lang="en-US" altLang="zh-CN"/>
              <a:t>20%</a:t>
            </a:r>
            <a:r>
              <a:rPr lang="zh-CN" altLang="en-US"/>
              <a:t>以上。 </a:t>
            </a:r>
            <a:endParaRPr lang="zh-CN" altLang="en-US"/>
          </a:p>
          <a:p>
            <a:endParaRPr lang="zh-CN" altLang="en-US"/>
          </a:p>
        </p:txBody>
      </p:sp>
      <p:sp>
        <p:nvSpPr>
          <p:cNvPr id="1048666" name="Text Box 5"/>
          <p:cNvSpPr txBox="1">
            <a:spLocks noChangeArrowheads="1"/>
          </p:cNvSpPr>
          <p:nvPr/>
        </p:nvSpPr>
        <p:spPr bwMode="auto">
          <a:xfrm>
            <a:off x="2286000" y="609600"/>
            <a:ext cx="3124200" cy="460375"/>
          </a:xfrm>
          <a:prstGeom prst="rect">
            <a:avLst/>
          </a:prstGeom>
          <a:noFill/>
          <a:ln w="9525">
            <a:noFill/>
            <a:miter lim="800000"/>
          </a:ln>
        </p:spPr>
        <p:txBody>
          <a:bodyPr>
            <a:spAutoFit/>
          </a:bodyPr>
          <a:p>
            <a:pPr eaLnBrk="0" hangingPunct="0"/>
            <a:r>
              <a:rPr lang="zh-CN" altLang="en-US" sz="2400" b="1">
                <a:solidFill>
                  <a:schemeClr val="bg1"/>
                </a:solidFill>
              </a:rPr>
              <a:t>第七节 烧伤救治</a:t>
            </a:r>
            <a:endParaRPr lang="zh-CN" altLang="en-US" sz="2400" b="1">
              <a:solidFill>
                <a:schemeClr val="bg1"/>
              </a:solidFill>
            </a:endParaRPr>
          </a:p>
        </p:txBody>
      </p:sp>
      <p:pic>
        <p:nvPicPr>
          <p:cNvPr id="2097207" name="Picture 9" descr="20058hu877231475848500210250-2"/>
          <p:cNvPicPr>
            <a:picLocks noChangeAspect="1" noChangeArrowheads="1"/>
          </p:cNvPicPr>
          <p:nvPr/>
        </p:nvPicPr>
        <p:blipFill>
          <a:blip r:embed="rId1"/>
          <a:srcRect/>
          <a:stretch>
            <a:fillRect/>
          </a:stretch>
        </p:blipFill>
        <p:spPr bwMode="auto">
          <a:xfrm>
            <a:off x="7848600" y="1371600"/>
            <a:ext cx="2520950" cy="30480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29" name=""/>
        <p:cNvGrpSpPr/>
        <p:nvPr/>
      </p:nvGrpSpPr>
      <p:grpSpPr>
        <a:xfrm>
          <a:off x="0" y="0"/>
          <a:ext cx="0" cy="0"/>
          <a:chOff x="0" y="0"/>
          <a:chExt cx="0" cy="0"/>
        </a:xfrm>
      </p:grpSpPr>
      <p:sp>
        <p:nvSpPr>
          <p:cNvPr id="1048667" name="Rectangle 4"/>
          <p:cNvSpPr>
            <a:spLocks noChangeArrowheads="1"/>
          </p:cNvSpPr>
          <p:nvPr/>
        </p:nvSpPr>
        <p:spPr bwMode="auto">
          <a:xfrm>
            <a:off x="1676400" y="1176179"/>
            <a:ext cx="6629400" cy="4523105"/>
          </a:xfrm>
          <a:prstGeom prst="rect">
            <a:avLst/>
          </a:prstGeom>
          <a:noFill/>
          <a:ln w="9525">
            <a:noFill/>
            <a:miter lim="800000"/>
          </a:ln>
        </p:spPr>
        <p:txBody>
          <a:bodyPr anchor="ctr">
            <a:spAutoFit/>
          </a:bodyPr>
          <a:p>
            <a:pPr>
              <a:lnSpc>
                <a:spcPct val="150000"/>
              </a:lnSpc>
            </a:pPr>
            <a:r>
              <a:rPr lang="zh-CN" altLang="en-US" sz="2400" b="1">
                <a:ea typeface="黑体" panose="02010609060101010101" pitchFamily="49" charset="-122"/>
              </a:rPr>
              <a:t>三、烧伤对人体损害：</a:t>
            </a:r>
            <a:endParaRPr lang="zh-CN" altLang="en-US" sz="2400" b="1">
              <a:ea typeface="黑体" panose="02010609060101010101" pitchFamily="49" charset="-122"/>
            </a:endParaRPr>
          </a:p>
          <a:p>
            <a:pPr>
              <a:lnSpc>
                <a:spcPct val="150000"/>
              </a:lnSpc>
            </a:pPr>
            <a:r>
              <a:rPr lang="zh-CN" altLang="en-US" sz="2400">
                <a:latin typeface="宋体" panose="02010600030101010101" pitchFamily="2" charset="-122"/>
              </a:rPr>
              <a:t>体液渗出（脱水）、感染、休克、器官衰竭死亡。</a:t>
            </a:r>
            <a:endParaRPr lang="zh-CN" altLang="en-US" sz="2400" b="1">
              <a:latin typeface="宋体" panose="02010600030101010101" pitchFamily="2" charset="-122"/>
            </a:endParaRPr>
          </a:p>
          <a:p>
            <a:pPr>
              <a:lnSpc>
                <a:spcPct val="150000"/>
              </a:lnSpc>
            </a:pPr>
            <a:r>
              <a:rPr lang="zh-CN" altLang="en-US" sz="2400" b="1">
                <a:latin typeface="黑体" panose="02010609060101010101" pitchFamily="49" charset="-122"/>
                <a:ea typeface="黑体" panose="02010609060101010101" pitchFamily="49" charset="-122"/>
              </a:rPr>
              <a:t>四、烧伤的现场急救原则 </a:t>
            </a:r>
            <a:endParaRPr lang="zh-CN" altLang="en-US" sz="2400" b="1">
              <a:latin typeface="黑体" panose="02010609060101010101" pitchFamily="49" charset="-122"/>
              <a:ea typeface="黑体" panose="02010609060101010101" pitchFamily="49" charset="-122"/>
            </a:endParaRPr>
          </a:p>
          <a:p>
            <a:pPr>
              <a:lnSpc>
                <a:spcPct val="150000"/>
              </a:lnSpc>
            </a:pPr>
            <a:r>
              <a:rPr lang="zh-CN" altLang="en-US" sz="2400"/>
              <a:t>一、脱离致伤源</a:t>
            </a:r>
            <a:br>
              <a:rPr lang="zh-CN" altLang="en-US" sz="2400"/>
            </a:br>
            <a:r>
              <a:rPr lang="zh-CN" altLang="en-US" sz="2400"/>
              <a:t>二、维护呼吸通畅</a:t>
            </a:r>
            <a:endParaRPr lang="en-US" altLang="zh-CN" sz="2400"/>
          </a:p>
          <a:p>
            <a:pPr>
              <a:lnSpc>
                <a:spcPct val="150000"/>
              </a:lnSpc>
            </a:pPr>
            <a:r>
              <a:rPr lang="zh-CN" altLang="en-US" sz="2400"/>
              <a:t>三、处理致命合并伤</a:t>
            </a:r>
            <a:endParaRPr lang="en-US" altLang="zh-CN" sz="2400"/>
          </a:p>
          <a:p>
            <a:pPr>
              <a:lnSpc>
                <a:spcPct val="150000"/>
              </a:lnSpc>
            </a:pPr>
            <a:r>
              <a:rPr lang="zh-CN" altLang="en-US" sz="2400"/>
              <a:t>四、镇静、止痛</a:t>
            </a:r>
            <a:endParaRPr lang="en-US" altLang="zh-CN" sz="2400"/>
          </a:p>
          <a:p>
            <a:pPr>
              <a:lnSpc>
                <a:spcPct val="150000"/>
              </a:lnSpc>
            </a:pPr>
            <a:r>
              <a:rPr lang="zh-CN" altLang="en-US" sz="2400"/>
              <a:t>五、保护受伤部位</a:t>
            </a:r>
            <a:endParaRPr lang="zh-CN" altLang="en-US" sz="2400" b="1">
              <a:latin typeface="黑体" panose="02010609060101010101" pitchFamily="49" charset="-122"/>
              <a:ea typeface="黑体" panose="02010609060101010101" pitchFamily="49" charset="-122"/>
            </a:endParaRPr>
          </a:p>
        </p:txBody>
      </p:sp>
      <p:sp>
        <p:nvSpPr>
          <p:cNvPr id="1048668" name="Text Box 5"/>
          <p:cNvSpPr txBox="1">
            <a:spLocks noChangeArrowheads="1"/>
          </p:cNvSpPr>
          <p:nvPr/>
        </p:nvSpPr>
        <p:spPr bwMode="auto">
          <a:xfrm>
            <a:off x="2286000" y="609600"/>
            <a:ext cx="3124200" cy="460375"/>
          </a:xfrm>
          <a:prstGeom prst="rect">
            <a:avLst/>
          </a:prstGeom>
          <a:noFill/>
          <a:ln w="9525">
            <a:noFill/>
            <a:miter lim="800000"/>
          </a:ln>
        </p:spPr>
        <p:txBody>
          <a:bodyPr>
            <a:spAutoFit/>
          </a:bodyPr>
          <a:p>
            <a:pPr eaLnBrk="0" hangingPunct="0"/>
            <a:r>
              <a:rPr lang="zh-CN" altLang="en-US" sz="2400" b="1">
                <a:solidFill>
                  <a:schemeClr val="bg1"/>
                </a:solidFill>
              </a:rPr>
              <a:t>第七节 烧伤救治</a:t>
            </a:r>
            <a:endParaRPr lang="zh-CN" altLang="en-US" sz="2400" b="1">
              <a:solidFill>
                <a:schemeClr val="bg1"/>
              </a:solidFill>
            </a:endParaRPr>
          </a:p>
        </p:txBody>
      </p:sp>
      <p:pic>
        <p:nvPicPr>
          <p:cNvPr id="2097208" name="Picture 6" descr="huozai"/>
          <p:cNvPicPr>
            <a:picLocks noChangeAspect="1" noChangeArrowheads="1"/>
          </p:cNvPicPr>
          <p:nvPr/>
        </p:nvPicPr>
        <p:blipFill>
          <a:blip r:embed="rId1"/>
          <a:srcRect/>
          <a:stretch>
            <a:fillRect/>
          </a:stretch>
        </p:blipFill>
        <p:spPr bwMode="auto">
          <a:xfrm>
            <a:off x="7543800" y="2971800"/>
            <a:ext cx="2193925" cy="2209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85" name=""/>
        <p:cNvGrpSpPr/>
        <p:nvPr/>
      </p:nvGrpSpPr>
      <p:grpSpPr>
        <a:xfrm>
          <a:off x="0" y="0"/>
          <a:ext cx="0" cy="0"/>
          <a:chOff x="0" y="0"/>
          <a:chExt cx="0" cy="0"/>
        </a:xfrm>
      </p:grpSpPr>
      <p:sp>
        <p:nvSpPr>
          <p:cNvPr id="1048591" name="Text Box 4"/>
          <p:cNvSpPr txBox="1">
            <a:spLocks noChangeArrowheads="1"/>
          </p:cNvSpPr>
          <p:nvPr/>
        </p:nvSpPr>
        <p:spPr bwMode="auto">
          <a:xfrm>
            <a:off x="2286000" y="609600"/>
            <a:ext cx="3810000" cy="460375"/>
          </a:xfrm>
          <a:prstGeom prst="rect">
            <a:avLst/>
          </a:prstGeom>
          <a:noFill/>
          <a:ln w="9525">
            <a:noFill/>
            <a:miter lim="800000"/>
          </a:ln>
        </p:spPr>
        <p:txBody>
          <a:bodyPr>
            <a:spAutoFit/>
          </a:bodyPr>
          <a:p>
            <a:pPr eaLnBrk="0" hangingPunct="0"/>
            <a:r>
              <a:rPr lang="zh-CN" altLang="en-US" sz="2400" b="1">
                <a:solidFill>
                  <a:schemeClr val="bg1"/>
                </a:solidFill>
              </a:rPr>
              <a:t>第一节 现场救治一般原则</a:t>
            </a:r>
            <a:endParaRPr lang="zh-CN" altLang="en-US" sz="2400" b="1">
              <a:solidFill>
                <a:schemeClr val="bg1"/>
              </a:solidFill>
            </a:endParaRPr>
          </a:p>
        </p:txBody>
      </p:sp>
      <p:sp>
        <p:nvSpPr>
          <p:cNvPr id="1048592" name="Rectangle 16"/>
          <p:cNvSpPr>
            <a:spLocks noChangeArrowheads="1"/>
          </p:cNvSpPr>
          <p:nvPr/>
        </p:nvSpPr>
        <p:spPr bwMode="auto">
          <a:xfrm>
            <a:off x="2133600" y="1438910"/>
            <a:ext cx="7848600" cy="1814830"/>
          </a:xfrm>
          <a:prstGeom prst="rect">
            <a:avLst/>
          </a:prstGeom>
          <a:noFill/>
          <a:ln w="9525">
            <a:noFill/>
            <a:miter lim="800000"/>
          </a:ln>
        </p:spPr>
        <p:txBody>
          <a:bodyPr anchor="ctr">
            <a:spAutoFit/>
          </a:bodyPr>
          <a:p>
            <a:pPr eaLnBrk="0" hangingPunct="0"/>
            <a:r>
              <a:rPr lang="zh-CN" altLang="en-US" sz="2400" b="1">
                <a:latin typeface="黑体" panose="02010609060101010101" pitchFamily="49" charset="-122"/>
                <a:ea typeface="黑体" panose="02010609060101010101" pitchFamily="49" charset="-122"/>
              </a:rPr>
              <a:t>一、现场急救的任务：</a:t>
            </a:r>
            <a:endParaRPr lang="zh-CN" altLang="en-US" sz="2400" b="1">
              <a:latin typeface="黑体" panose="02010609060101010101" pitchFamily="49" charset="-122"/>
              <a:ea typeface="黑体" panose="02010609060101010101" pitchFamily="49" charset="-122"/>
            </a:endParaRPr>
          </a:p>
          <a:p>
            <a:pPr eaLnBrk="0" hangingPunct="0"/>
            <a:r>
              <a:rPr lang="zh-CN" altLang="en-US" sz="2400" b="1">
                <a:latin typeface="黑体" panose="02010609060101010101" pitchFamily="49" charset="-122"/>
                <a:ea typeface="黑体" panose="02010609060101010101" pitchFamily="49" charset="-122"/>
              </a:rPr>
              <a:t>    </a:t>
            </a:r>
            <a:endParaRPr lang="zh-CN" altLang="en-US" sz="2400" b="1">
              <a:latin typeface="黑体" panose="02010609060101010101" pitchFamily="49" charset="-122"/>
              <a:ea typeface="黑体" panose="02010609060101010101" pitchFamily="49" charset="-122"/>
            </a:endParaRPr>
          </a:p>
          <a:p>
            <a:pPr eaLnBrk="0" hangingPunct="0"/>
            <a:r>
              <a:rPr lang="zh-CN" altLang="en-US" sz="2400" b="1">
                <a:latin typeface="黑体" panose="02010609060101010101" pitchFamily="49" charset="-122"/>
                <a:ea typeface="黑体" panose="02010609060101010101" pitchFamily="49" charset="-122"/>
              </a:rPr>
              <a:t>   </a:t>
            </a:r>
            <a:r>
              <a:rPr lang="zh-CN" altLang="en-US" sz="2000" b="1">
                <a:latin typeface="黑体" panose="02010609060101010101" pitchFamily="49" charset="-122"/>
                <a:ea typeface="黑体" panose="02010609060101010101" pitchFamily="49" charset="-122"/>
              </a:rPr>
              <a:t>主要是维持受害者的生命（生命体征：呼吸及循环功能）稳定</a:t>
            </a:r>
            <a:endParaRPr lang="zh-CN" altLang="en-US" sz="2000" b="1">
              <a:latin typeface="黑体" panose="02010609060101010101" pitchFamily="49" charset="-122"/>
              <a:ea typeface="黑体" panose="02010609060101010101" pitchFamily="49" charset="-122"/>
            </a:endParaRPr>
          </a:p>
          <a:p>
            <a:pPr eaLnBrk="0" hangingPunct="0"/>
            <a:endParaRPr lang="zh-CN" altLang="en-US" sz="2000" b="1">
              <a:latin typeface="黑体" panose="02010609060101010101" pitchFamily="49" charset="-122"/>
              <a:ea typeface="黑体" panose="02010609060101010101" pitchFamily="49" charset="-122"/>
            </a:endParaRPr>
          </a:p>
          <a:p>
            <a:pPr eaLnBrk="0" hangingPunct="0"/>
            <a:r>
              <a:rPr lang="zh-CN" altLang="en-US" sz="2000" b="1">
                <a:latin typeface="黑体" panose="02010609060101010101" pitchFamily="49" charset="-122"/>
                <a:ea typeface="黑体" panose="02010609060101010101" pitchFamily="49" charset="-122"/>
              </a:rPr>
              <a:t>伤情，防止继发性损伤和迅速送医疗机构救治；</a:t>
            </a:r>
            <a:endParaRPr lang="zh-CN" altLang="en-US" sz="2000" b="1">
              <a:latin typeface="黑体" panose="02010609060101010101" pitchFamily="49" charset="-122"/>
              <a:ea typeface="黑体" panose="02010609060101010101" pitchFamily="49" charset="-122"/>
            </a:endParaRPr>
          </a:p>
        </p:txBody>
      </p:sp>
      <p:pic>
        <p:nvPicPr>
          <p:cNvPr id="2097158" name="Picture 18" descr="Img221333455">
            <a:hlinkClick r:id="rId1"/>
          </p:cNvPr>
          <p:cNvPicPr>
            <a:picLocks noChangeAspect="1" noChangeArrowheads="1"/>
          </p:cNvPicPr>
          <p:nvPr/>
        </p:nvPicPr>
        <p:blipFill>
          <a:blip r:embed="rId2"/>
          <a:srcRect/>
          <a:stretch>
            <a:fillRect/>
          </a:stretch>
        </p:blipFill>
        <p:spPr bwMode="auto">
          <a:xfrm>
            <a:off x="3886200" y="3581400"/>
            <a:ext cx="4038600" cy="26924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30" name=""/>
        <p:cNvGrpSpPr/>
        <p:nvPr/>
      </p:nvGrpSpPr>
      <p:grpSpPr>
        <a:xfrm>
          <a:off x="0" y="0"/>
          <a:ext cx="0" cy="0"/>
          <a:chOff x="0" y="0"/>
          <a:chExt cx="0" cy="0"/>
        </a:xfrm>
      </p:grpSpPr>
      <p:sp>
        <p:nvSpPr>
          <p:cNvPr id="1048669" name="Text Box 4"/>
          <p:cNvSpPr txBox="1">
            <a:spLocks noChangeArrowheads="1"/>
          </p:cNvSpPr>
          <p:nvPr/>
        </p:nvSpPr>
        <p:spPr bwMode="auto">
          <a:xfrm>
            <a:off x="1524000" y="3200400"/>
            <a:ext cx="9144000" cy="1014730"/>
          </a:xfrm>
          <a:prstGeom prst="rect">
            <a:avLst/>
          </a:prstGeom>
          <a:noFill/>
          <a:ln w="9525">
            <a:noFill/>
            <a:miter lim="800000"/>
          </a:ln>
        </p:spPr>
        <p:txBody>
          <a:bodyPr>
            <a:spAutoFit/>
          </a:bodyPr>
          <a:p>
            <a:pPr algn="ctr"/>
            <a:r>
              <a:rPr lang="zh-CN" altLang="en-US" sz="6000" b="1">
                <a:solidFill>
                  <a:schemeClr val="bg1"/>
                </a:solidFill>
              </a:rPr>
              <a:t>第八节 其他伤害救治</a:t>
            </a:r>
            <a:endParaRPr lang="zh-CN" altLang="en-US" sz="6000" b="1">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31" name=""/>
        <p:cNvGrpSpPr/>
        <p:nvPr/>
      </p:nvGrpSpPr>
      <p:grpSpPr>
        <a:xfrm>
          <a:off x="0" y="0"/>
          <a:ext cx="0" cy="0"/>
          <a:chOff x="0" y="0"/>
          <a:chExt cx="0" cy="0"/>
        </a:xfrm>
      </p:grpSpPr>
      <p:sp>
        <p:nvSpPr>
          <p:cNvPr id="1048670" name="Rectangle 4"/>
          <p:cNvSpPr>
            <a:spLocks noChangeArrowheads="1"/>
          </p:cNvSpPr>
          <p:nvPr/>
        </p:nvSpPr>
        <p:spPr bwMode="auto">
          <a:xfrm>
            <a:off x="1752600" y="1424623"/>
            <a:ext cx="8672830" cy="3415030"/>
          </a:xfrm>
          <a:prstGeom prst="rect">
            <a:avLst/>
          </a:prstGeom>
          <a:noFill/>
          <a:ln w="9525">
            <a:noFill/>
            <a:miter lim="800000"/>
          </a:ln>
        </p:spPr>
        <p:txBody>
          <a:bodyPr wrap="none" anchor="ctr">
            <a:spAutoFit/>
          </a:bodyPr>
          <a:p>
            <a:pPr eaLnBrk="0" hangingPunct="0">
              <a:lnSpc>
                <a:spcPct val="150000"/>
              </a:lnSpc>
            </a:pPr>
            <a:r>
              <a:rPr lang="en-US" altLang="zh-CN" sz="1600" b="1">
                <a:latin typeface="黑体" panose="02010609060101010101" pitchFamily="49" charset="-122"/>
                <a:ea typeface="黑体" panose="02010609060101010101" pitchFamily="49" charset="-122"/>
              </a:rPr>
              <a:t>1</a:t>
            </a:r>
            <a:r>
              <a:rPr lang="zh-CN" altLang="en-US" sz="1600" b="1">
                <a:latin typeface="黑体" panose="02010609060101010101" pitchFamily="49" charset="-122"/>
                <a:ea typeface="黑体" panose="02010609060101010101" pitchFamily="49" charset="-122"/>
              </a:rPr>
              <a:t>、狗咬伤：</a:t>
            </a:r>
            <a:endParaRPr lang="zh-CN" altLang="en-US" sz="1600" b="1">
              <a:latin typeface="黑体" panose="02010609060101010101" pitchFamily="49" charset="-122"/>
              <a:ea typeface="黑体" panose="02010609060101010101" pitchFamily="49" charset="-122"/>
            </a:endParaRPr>
          </a:p>
          <a:p>
            <a:pPr eaLnBrk="0" hangingPunct="0">
              <a:lnSpc>
                <a:spcPct val="150000"/>
              </a:lnSpc>
            </a:pPr>
            <a:r>
              <a:rPr lang="zh-CN" altLang="en-US" sz="1600" b="1">
                <a:latin typeface="黑体" panose="02010609060101010101" pitchFamily="49" charset="-122"/>
                <a:ea typeface="黑体" panose="02010609060101010101" pitchFamily="49" charset="-122"/>
              </a:rPr>
              <a:t>（</a:t>
            </a:r>
            <a:r>
              <a:rPr lang="en-US" altLang="zh-CN" sz="1600" b="1">
                <a:latin typeface="黑体" panose="02010609060101010101" pitchFamily="49" charset="-122"/>
                <a:ea typeface="黑体" panose="02010609060101010101" pitchFamily="49" charset="-122"/>
              </a:rPr>
              <a:t>1</a:t>
            </a:r>
            <a:r>
              <a:rPr lang="zh-CN" altLang="en-US" sz="1600" b="1">
                <a:latin typeface="黑体" panose="02010609060101010101" pitchFamily="49" charset="-122"/>
                <a:ea typeface="黑体" panose="02010609060101010101" pitchFamily="49" charset="-122"/>
              </a:rPr>
              <a:t>）伤口冲洗（肥皂水</a:t>
            </a:r>
            <a:r>
              <a:rPr lang="en-US" altLang="zh-CN" sz="1600" b="1">
                <a:latin typeface="黑体" panose="02010609060101010101" pitchFamily="49" charset="-122"/>
                <a:ea typeface="黑体" panose="02010609060101010101" pitchFamily="49" charset="-122"/>
              </a:rPr>
              <a:t>20-30</a:t>
            </a:r>
            <a:r>
              <a:rPr lang="zh-CN" altLang="en-US" sz="1600" b="1">
                <a:latin typeface="黑体" panose="02010609060101010101" pitchFamily="49" charset="-122"/>
                <a:ea typeface="黑体" panose="02010609060101010101" pitchFamily="49" charset="-122"/>
              </a:rPr>
              <a:t>分钟）排毒；（</a:t>
            </a:r>
            <a:r>
              <a:rPr lang="en-US" altLang="zh-CN" sz="1600" b="1">
                <a:latin typeface="黑体" panose="02010609060101010101" pitchFamily="49" charset="-122"/>
                <a:ea typeface="黑体" panose="02010609060101010101" pitchFamily="49" charset="-122"/>
              </a:rPr>
              <a:t>2</a:t>
            </a:r>
            <a:r>
              <a:rPr lang="zh-CN" altLang="en-US" sz="1600" b="1">
                <a:latin typeface="黑体" panose="02010609060101010101" pitchFamily="49" charset="-122"/>
                <a:ea typeface="黑体" panose="02010609060101010101" pitchFamily="49" charset="-122"/>
              </a:rPr>
              <a:t>）尽快送医院或疾病控制中心注射狂犬病疫苗。</a:t>
            </a:r>
            <a:endParaRPr lang="zh-CN" altLang="en-US" sz="1600" b="1">
              <a:latin typeface="黑体" panose="02010609060101010101" pitchFamily="49" charset="-122"/>
              <a:ea typeface="黑体" panose="02010609060101010101" pitchFamily="49" charset="-122"/>
            </a:endParaRPr>
          </a:p>
          <a:p>
            <a:pPr eaLnBrk="0" hangingPunct="0">
              <a:lnSpc>
                <a:spcPct val="150000"/>
              </a:lnSpc>
            </a:pPr>
            <a:endParaRPr lang="zh-CN" altLang="en-US" sz="1600" b="1">
              <a:latin typeface="黑体" panose="02010609060101010101" pitchFamily="49" charset="-122"/>
              <a:ea typeface="黑体" panose="02010609060101010101" pitchFamily="49" charset="-122"/>
            </a:endParaRPr>
          </a:p>
          <a:p>
            <a:pPr eaLnBrk="0" hangingPunct="0">
              <a:lnSpc>
                <a:spcPct val="150000"/>
              </a:lnSpc>
            </a:pPr>
            <a:r>
              <a:rPr lang="en-US" altLang="zh-CN" sz="1600" b="1">
                <a:latin typeface="黑体" panose="02010609060101010101" pitchFamily="49" charset="-122"/>
                <a:ea typeface="黑体" panose="02010609060101010101" pitchFamily="49" charset="-122"/>
              </a:rPr>
              <a:t>2</a:t>
            </a:r>
            <a:r>
              <a:rPr lang="zh-CN" altLang="en-US" sz="1600" b="1">
                <a:latin typeface="黑体" panose="02010609060101010101" pitchFamily="49" charset="-122"/>
                <a:ea typeface="黑体" panose="02010609060101010101" pitchFamily="49" charset="-122"/>
              </a:rPr>
              <a:t>、急性中毒的现场急救： 原则如下：</a:t>
            </a:r>
            <a:endParaRPr lang="zh-CN" altLang="en-US" sz="1600" b="1">
              <a:latin typeface="黑体" panose="02010609060101010101" pitchFamily="49" charset="-122"/>
              <a:ea typeface="黑体" panose="02010609060101010101" pitchFamily="49" charset="-122"/>
            </a:endParaRPr>
          </a:p>
          <a:p>
            <a:pPr eaLnBrk="0" hangingPunct="0">
              <a:lnSpc>
                <a:spcPct val="150000"/>
              </a:lnSpc>
            </a:pPr>
            <a:r>
              <a:rPr lang="zh-CN" altLang="en-US" sz="1600" b="1">
                <a:latin typeface="黑体" panose="02010609060101010101" pitchFamily="49" charset="-122"/>
                <a:ea typeface="黑体" panose="02010609060101010101" pitchFamily="49" charset="-122"/>
              </a:rPr>
              <a:t>（</a:t>
            </a:r>
            <a:r>
              <a:rPr lang="en-US" altLang="zh-CN" sz="1600" b="1">
                <a:latin typeface="黑体" panose="02010609060101010101" pitchFamily="49" charset="-122"/>
                <a:ea typeface="黑体" panose="02010609060101010101" pitchFamily="49" charset="-122"/>
              </a:rPr>
              <a:t>1</a:t>
            </a:r>
            <a:r>
              <a:rPr lang="zh-CN" altLang="en-US" sz="1600" b="1">
                <a:latin typeface="黑体" panose="02010609060101010101" pitchFamily="49" charset="-122"/>
                <a:ea typeface="黑体" panose="02010609060101010101" pitchFamily="49" charset="-122"/>
              </a:rPr>
              <a:t>）皮肤吸收中毒者，应立即脱离接触，清洗皮肤表面；</a:t>
            </a:r>
            <a:endParaRPr lang="zh-CN" altLang="en-US" sz="1600" b="1">
              <a:latin typeface="黑体" panose="02010609060101010101" pitchFamily="49" charset="-122"/>
              <a:ea typeface="黑体" panose="02010609060101010101" pitchFamily="49" charset="-122"/>
            </a:endParaRPr>
          </a:p>
          <a:p>
            <a:pPr eaLnBrk="0" hangingPunct="0">
              <a:lnSpc>
                <a:spcPct val="150000"/>
              </a:lnSpc>
            </a:pPr>
            <a:r>
              <a:rPr lang="zh-CN" altLang="en-US" sz="1600" b="1">
                <a:latin typeface="黑体" panose="02010609060101010101" pitchFamily="49" charset="-122"/>
                <a:ea typeface="黑体" panose="02010609060101010101" pitchFamily="49" charset="-122"/>
              </a:rPr>
              <a:t>（</a:t>
            </a:r>
            <a:r>
              <a:rPr lang="en-US" altLang="zh-CN" sz="1600" b="1">
                <a:latin typeface="黑体" panose="02010609060101010101" pitchFamily="49" charset="-122"/>
                <a:ea typeface="黑体" panose="02010609060101010101" pitchFamily="49" charset="-122"/>
              </a:rPr>
              <a:t>2</a:t>
            </a:r>
            <a:r>
              <a:rPr lang="zh-CN" altLang="en-US" sz="1600" b="1">
                <a:latin typeface="黑体" panose="02010609060101010101" pitchFamily="49" charset="-122"/>
                <a:ea typeface="黑体" panose="02010609060101010101" pitchFamily="49" charset="-122"/>
              </a:rPr>
              <a:t>）食入毒物中毒者，应尽快催吐、洗胃和导泻；</a:t>
            </a:r>
            <a:endParaRPr lang="zh-CN" altLang="en-US" sz="1600" b="1">
              <a:latin typeface="黑体" panose="02010609060101010101" pitchFamily="49" charset="-122"/>
              <a:ea typeface="黑体" panose="02010609060101010101" pitchFamily="49" charset="-122"/>
            </a:endParaRPr>
          </a:p>
          <a:p>
            <a:pPr eaLnBrk="0" hangingPunct="0">
              <a:lnSpc>
                <a:spcPct val="150000"/>
              </a:lnSpc>
            </a:pPr>
            <a:r>
              <a:rPr lang="zh-CN" altLang="en-US" sz="1600" b="1">
                <a:latin typeface="黑体" panose="02010609060101010101" pitchFamily="49" charset="-122"/>
                <a:ea typeface="黑体" panose="02010609060101010101" pitchFamily="49" charset="-122"/>
              </a:rPr>
              <a:t>（</a:t>
            </a:r>
            <a:r>
              <a:rPr lang="en-US" altLang="zh-CN" sz="1600" b="1">
                <a:latin typeface="黑体" panose="02010609060101010101" pitchFamily="49" charset="-122"/>
                <a:ea typeface="黑体" panose="02010609060101010101" pitchFamily="49" charset="-122"/>
              </a:rPr>
              <a:t>3</a:t>
            </a:r>
            <a:r>
              <a:rPr lang="zh-CN" altLang="en-US" sz="1600" b="1">
                <a:latin typeface="黑体" panose="02010609060101010101" pitchFamily="49" charset="-122"/>
                <a:ea typeface="黑体" panose="02010609060101010101" pitchFamily="49" charset="-122"/>
              </a:rPr>
              <a:t>）吸入毒物中毒者，应尽快将患者转移至痛风处，给予氧气吸入；</a:t>
            </a:r>
            <a:endParaRPr lang="zh-CN" altLang="en-US" sz="1600" b="1">
              <a:latin typeface="黑体" panose="02010609060101010101" pitchFamily="49" charset="-122"/>
              <a:ea typeface="黑体" panose="02010609060101010101" pitchFamily="49" charset="-122"/>
            </a:endParaRPr>
          </a:p>
          <a:p>
            <a:pPr eaLnBrk="0" hangingPunct="0">
              <a:lnSpc>
                <a:spcPct val="150000"/>
              </a:lnSpc>
            </a:pPr>
            <a:r>
              <a:rPr lang="zh-CN" altLang="en-US" sz="1600" b="1">
                <a:latin typeface="黑体" panose="02010609060101010101" pitchFamily="49" charset="-122"/>
                <a:ea typeface="黑体" panose="02010609060101010101" pitchFamily="49" charset="-122"/>
              </a:rPr>
              <a:t>（</a:t>
            </a:r>
            <a:r>
              <a:rPr lang="en-US" altLang="zh-CN" sz="1600" b="1">
                <a:latin typeface="黑体" panose="02010609060101010101" pitchFamily="49" charset="-122"/>
                <a:ea typeface="黑体" panose="02010609060101010101" pitchFamily="49" charset="-122"/>
              </a:rPr>
              <a:t>4</a:t>
            </a:r>
            <a:r>
              <a:rPr lang="zh-CN" altLang="en-US" sz="1600" b="1">
                <a:latin typeface="黑体" panose="02010609060101010101" pitchFamily="49" charset="-122"/>
                <a:ea typeface="黑体" panose="02010609060101010101" pitchFamily="49" charset="-122"/>
              </a:rPr>
              <a:t>）病人有血压下降、休克、呼吸和心跳骤停时，应先进行复苏处理和抗休克治疗；</a:t>
            </a:r>
            <a:endParaRPr lang="zh-CN" altLang="en-US" sz="1600" b="1">
              <a:latin typeface="黑体" panose="02010609060101010101" pitchFamily="49" charset="-122"/>
              <a:ea typeface="黑体" panose="02010609060101010101" pitchFamily="49" charset="-122"/>
            </a:endParaRPr>
          </a:p>
          <a:p>
            <a:pPr eaLnBrk="0" hangingPunct="0">
              <a:lnSpc>
                <a:spcPct val="150000"/>
              </a:lnSpc>
            </a:pPr>
            <a:r>
              <a:rPr lang="zh-CN" altLang="en-US" sz="1600" b="1">
                <a:latin typeface="黑体" panose="02010609060101010101" pitchFamily="49" charset="-122"/>
                <a:ea typeface="黑体" panose="02010609060101010101" pitchFamily="49" charset="-122"/>
              </a:rPr>
              <a:t>（</a:t>
            </a:r>
            <a:r>
              <a:rPr lang="en-US" altLang="zh-CN" sz="1600" b="1">
                <a:latin typeface="黑体" panose="02010609060101010101" pitchFamily="49" charset="-122"/>
                <a:ea typeface="黑体" panose="02010609060101010101" pitchFamily="49" charset="-122"/>
              </a:rPr>
              <a:t>5</a:t>
            </a:r>
            <a:r>
              <a:rPr lang="zh-CN" altLang="en-US" sz="1600" b="1">
                <a:latin typeface="黑体" panose="02010609060101010101" pitchFamily="49" charset="-122"/>
                <a:ea typeface="黑体" panose="02010609060101010101" pitchFamily="49" charset="-122"/>
              </a:rPr>
              <a:t>）经上述急救后，应尽快送医院救治。</a:t>
            </a:r>
            <a:r>
              <a:rPr lang="zh-CN" altLang="en-US" sz="1600"/>
              <a:t> </a:t>
            </a:r>
            <a:endParaRPr lang="zh-CN" altLang="en-US" sz="1600"/>
          </a:p>
        </p:txBody>
      </p:sp>
      <p:pic>
        <p:nvPicPr>
          <p:cNvPr id="2097209" name="Picture 6" descr="23"/>
          <p:cNvPicPr>
            <a:picLocks noChangeAspect="1" noChangeArrowheads="1"/>
          </p:cNvPicPr>
          <p:nvPr/>
        </p:nvPicPr>
        <p:blipFill>
          <a:blip r:embed="rId1"/>
          <a:srcRect/>
          <a:stretch>
            <a:fillRect/>
          </a:stretch>
        </p:blipFill>
        <p:spPr bwMode="auto">
          <a:xfrm>
            <a:off x="7539038" y="4495800"/>
            <a:ext cx="2824162" cy="166687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32" name=""/>
        <p:cNvGrpSpPr/>
        <p:nvPr/>
      </p:nvGrpSpPr>
      <p:grpSpPr>
        <a:xfrm>
          <a:off x="0" y="0"/>
          <a:ext cx="0" cy="0"/>
          <a:chOff x="0" y="0"/>
          <a:chExt cx="0" cy="0"/>
        </a:xfrm>
      </p:grpSpPr>
      <p:sp>
        <p:nvSpPr>
          <p:cNvPr id="1048671" name="Rectangle 4"/>
          <p:cNvSpPr>
            <a:spLocks noChangeArrowheads="1"/>
          </p:cNvSpPr>
          <p:nvPr/>
        </p:nvSpPr>
        <p:spPr bwMode="auto">
          <a:xfrm>
            <a:off x="1752600" y="1067118"/>
            <a:ext cx="8944610" cy="5507990"/>
          </a:xfrm>
          <a:prstGeom prst="rect">
            <a:avLst/>
          </a:prstGeom>
          <a:noFill/>
          <a:ln w="9525">
            <a:noFill/>
            <a:miter lim="800000"/>
          </a:ln>
        </p:spPr>
        <p:txBody>
          <a:bodyPr wrap="none" anchor="ctr">
            <a:spAutoFit/>
          </a:bodyPr>
          <a:p>
            <a:pPr eaLnBrk="0" hangingPunct="0">
              <a:lnSpc>
                <a:spcPct val="150000"/>
              </a:lnSpc>
            </a:pPr>
            <a:r>
              <a:rPr lang="en-US" altLang="zh-CN" sz="1600" b="1">
                <a:latin typeface="黑体" panose="02010609060101010101" pitchFamily="49" charset="-122"/>
                <a:ea typeface="黑体" panose="02010609060101010101" pitchFamily="49" charset="-122"/>
              </a:rPr>
              <a:t>3</a:t>
            </a:r>
            <a:r>
              <a:rPr lang="zh-CN" altLang="en-US" sz="1600" b="1">
                <a:latin typeface="黑体" panose="02010609060101010101" pitchFamily="49" charset="-122"/>
                <a:ea typeface="黑体" panose="02010609060101010101" pitchFamily="49" charset="-122"/>
              </a:rPr>
              <a:t>、触电急救：</a:t>
            </a:r>
            <a:endParaRPr lang="en-US" altLang="zh-CN" sz="1600" b="1">
              <a:latin typeface="黑体" panose="02010609060101010101" pitchFamily="49" charset="-122"/>
              <a:ea typeface="黑体" panose="02010609060101010101" pitchFamily="49" charset="-122"/>
            </a:endParaRPr>
          </a:p>
          <a:p>
            <a:pPr eaLnBrk="0" hangingPunct="0">
              <a:lnSpc>
                <a:spcPct val="150000"/>
              </a:lnSpc>
            </a:pPr>
            <a:r>
              <a:rPr lang="zh-CN" altLang="en-US" sz="1600" b="1">
                <a:latin typeface="黑体" panose="02010609060101010101" pitchFamily="49" charset="-122"/>
                <a:ea typeface="黑体" panose="02010609060101010101" pitchFamily="49" charset="-122"/>
              </a:rPr>
              <a:t>   触电急救最主要的是要动作迅速。快速、正确地使触电者脱离电源</a:t>
            </a:r>
            <a:endParaRPr lang="zh-CN" altLang="en-US" sz="1600" b="1">
              <a:latin typeface="黑体" panose="02010609060101010101" pitchFamily="49" charset="-122"/>
              <a:ea typeface="黑体" panose="02010609060101010101" pitchFamily="49" charset="-122"/>
            </a:endParaRPr>
          </a:p>
          <a:p>
            <a:pPr eaLnBrk="0" hangingPunct="0">
              <a:lnSpc>
                <a:spcPct val="150000"/>
              </a:lnSpc>
            </a:pPr>
            <a:r>
              <a:rPr lang="zh-CN" altLang="en-US" sz="1600" b="1">
                <a:latin typeface="黑体" panose="02010609060101010101" pitchFamily="49" charset="-122"/>
                <a:ea typeface="黑体" panose="02010609060101010101" pitchFamily="49" charset="-122"/>
              </a:rPr>
              <a:t>   第一步，使触电者脱离带电体</a:t>
            </a:r>
            <a:endParaRPr lang="en-US" altLang="zh-CN" sz="1600" b="1">
              <a:latin typeface="黑体" panose="02010609060101010101" pitchFamily="49" charset="-122"/>
              <a:ea typeface="黑体" panose="02010609060101010101" pitchFamily="49" charset="-122"/>
            </a:endParaRPr>
          </a:p>
          <a:p>
            <a:pPr eaLnBrk="0" hangingPunct="0">
              <a:lnSpc>
                <a:spcPct val="150000"/>
              </a:lnSpc>
            </a:pPr>
            <a:r>
              <a:rPr lang="zh-CN" altLang="en-US" sz="1600"/>
              <a:t>                    </a:t>
            </a:r>
            <a:r>
              <a:rPr lang="en-US" altLang="zh-CN" sz="1600"/>
              <a:t>1</a:t>
            </a:r>
            <a:r>
              <a:rPr lang="zh-CN" altLang="en-US" sz="1600"/>
              <a:t>、对于低压触电事故，应立即切断电源或用有绝缘性能的木棍棒挑开和隔绝电流，</a:t>
            </a:r>
            <a:endParaRPr lang="en-US" altLang="zh-CN" sz="1600"/>
          </a:p>
          <a:p>
            <a:pPr eaLnBrk="0" hangingPunct="0">
              <a:lnSpc>
                <a:spcPct val="150000"/>
              </a:lnSpc>
            </a:pPr>
            <a:r>
              <a:rPr lang="en-US" altLang="zh-CN" sz="1600"/>
              <a:t>                    </a:t>
            </a:r>
            <a:r>
              <a:rPr lang="zh-CN" altLang="en-US" sz="1600"/>
              <a:t>如果触电者的衣服干燥，又没有紧缠住身上，可以用一只手抓住他的衣服，</a:t>
            </a:r>
            <a:endParaRPr lang="en-US" altLang="zh-CN" sz="1600"/>
          </a:p>
          <a:p>
            <a:pPr eaLnBrk="0" hangingPunct="0">
              <a:lnSpc>
                <a:spcPct val="150000"/>
              </a:lnSpc>
            </a:pPr>
            <a:r>
              <a:rPr lang="en-US" altLang="zh-CN" sz="1600"/>
              <a:t>                    </a:t>
            </a:r>
            <a:r>
              <a:rPr lang="zh-CN" altLang="en-US" sz="1600"/>
              <a:t>拉离带电体；</a:t>
            </a:r>
            <a:r>
              <a:rPr lang="zh-CN" altLang="en-US" sz="1600">
                <a:solidFill>
                  <a:srgbClr val="FF0000"/>
                </a:solidFill>
              </a:rPr>
              <a:t>但救护人不得接触触电者的皮肤，也不能抓他的鞋。</a:t>
            </a:r>
            <a:endParaRPr lang="en-US" altLang="zh-CN" sz="1600">
              <a:solidFill>
                <a:srgbClr val="FF0000"/>
              </a:solidFill>
            </a:endParaRPr>
          </a:p>
          <a:p>
            <a:pPr eaLnBrk="0" hangingPunct="0">
              <a:lnSpc>
                <a:spcPct val="150000"/>
              </a:lnSpc>
            </a:pPr>
            <a:r>
              <a:rPr lang="zh-CN" altLang="en-US" sz="1600"/>
              <a:t>                    </a:t>
            </a:r>
            <a:r>
              <a:rPr lang="en-US" altLang="zh-CN" sz="1600"/>
              <a:t>2</a:t>
            </a:r>
            <a:r>
              <a:rPr lang="zh-CN" altLang="en-US" sz="1600"/>
              <a:t>、对高压触电者，应立即通知有关部门停电，不能及时停电的，也可抛掷裸金属线，</a:t>
            </a:r>
            <a:endParaRPr lang="en-US" altLang="zh-CN" sz="1600"/>
          </a:p>
          <a:p>
            <a:pPr eaLnBrk="0" hangingPunct="0">
              <a:lnSpc>
                <a:spcPct val="150000"/>
              </a:lnSpc>
            </a:pPr>
            <a:r>
              <a:rPr lang="zh-CN" altLang="en-US" sz="1600"/>
              <a:t>                   使线路短路接地，迫使保护装置动作，断开电源。</a:t>
            </a:r>
            <a:endParaRPr lang="en-US" altLang="zh-CN" sz="1600"/>
          </a:p>
          <a:p>
            <a:pPr eaLnBrk="0" hangingPunct="0">
              <a:lnSpc>
                <a:spcPct val="150000"/>
              </a:lnSpc>
            </a:pPr>
            <a:r>
              <a:rPr lang="zh-CN" altLang="en-US" sz="1600">
                <a:solidFill>
                  <a:srgbClr val="CC3300"/>
                </a:solidFill>
              </a:rPr>
              <a:t>                   注意抛掷金属线前，应将金属线的一端可靠接地，然后抛掷另一端。</a:t>
            </a:r>
            <a:endParaRPr lang="zh-CN" altLang="en-US" sz="1600">
              <a:solidFill>
                <a:srgbClr val="FF0000"/>
              </a:solidFill>
            </a:endParaRPr>
          </a:p>
          <a:p>
            <a:pPr eaLnBrk="0" hangingPunct="0">
              <a:lnSpc>
                <a:spcPct val="150000"/>
              </a:lnSpc>
            </a:pPr>
            <a:r>
              <a:rPr lang="zh-CN" altLang="en-US" sz="1600" b="1"/>
              <a:t>     第二步，应根据触电者的具体情况，迅速对症救护</a:t>
            </a:r>
            <a:endParaRPr lang="en-US" altLang="zh-CN" sz="1600" b="1"/>
          </a:p>
          <a:p>
            <a:pPr eaLnBrk="0" hangingPunct="0">
              <a:lnSpc>
                <a:spcPct val="150000"/>
              </a:lnSpc>
            </a:pPr>
            <a:r>
              <a:rPr lang="zh-CN" altLang="en-US" sz="1600"/>
              <a:t>                    一般人触电后，会出现神经麻痹、呼吸中断、</a:t>
            </a:r>
            <a:endParaRPr lang="en-US" altLang="zh-CN" sz="1600"/>
          </a:p>
          <a:p>
            <a:pPr eaLnBrk="0" hangingPunct="0">
              <a:lnSpc>
                <a:spcPct val="150000"/>
              </a:lnSpc>
            </a:pPr>
            <a:r>
              <a:rPr lang="zh-CN" altLang="en-US" sz="1600"/>
              <a:t>                    心脏停止跳动等征象，外表上呈现昏迷不醒</a:t>
            </a:r>
            <a:endParaRPr lang="en-US" altLang="zh-CN" sz="1600"/>
          </a:p>
          <a:p>
            <a:pPr eaLnBrk="0" hangingPunct="0">
              <a:lnSpc>
                <a:spcPct val="150000"/>
              </a:lnSpc>
            </a:pPr>
            <a:r>
              <a:rPr lang="zh-CN" altLang="en-US" sz="1600"/>
              <a:t>                    的状态，但这不是死亡。</a:t>
            </a:r>
            <a:endParaRPr lang="en-US" altLang="zh-CN" sz="1600"/>
          </a:p>
          <a:p>
            <a:pPr eaLnBrk="0" hangingPunct="0">
              <a:lnSpc>
                <a:spcPct val="150000"/>
              </a:lnSpc>
            </a:pPr>
            <a:r>
              <a:rPr lang="zh-CN" altLang="en-US" sz="1600">
                <a:ea typeface="华文新魏" panose="02010800040101010101" pitchFamily="2" charset="-122"/>
              </a:rPr>
              <a:t>                主要救护方法是</a:t>
            </a:r>
            <a:r>
              <a:rPr lang="zh-CN" altLang="en-US" sz="1600">
                <a:solidFill>
                  <a:srgbClr val="CC3300"/>
                </a:solidFill>
                <a:ea typeface="华文新魏" panose="02010800040101010101" pitchFamily="2" charset="-122"/>
              </a:rPr>
              <a:t>人工呼吸法</a:t>
            </a:r>
            <a:r>
              <a:rPr lang="zh-CN" altLang="en-US" sz="1600">
                <a:ea typeface="华文新魏" panose="02010800040101010101" pitchFamily="2" charset="-122"/>
              </a:rPr>
              <a:t>和</a:t>
            </a:r>
            <a:r>
              <a:rPr lang="zh-CN" altLang="en-US" sz="1600">
                <a:solidFill>
                  <a:srgbClr val="CC3300"/>
                </a:solidFill>
                <a:ea typeface="华文新魏" panose="02010800040101010101" pitchFamily="2" charset="-122"/>
              </a:rPr>
              <a:t>胸外心脏挤压法。</a:t>
            </a:r>
            <a:endParaRPr lang="en-US" altLang="zh-CN" sz="1600">
              <a:solidFill>
                <a:srgbClr val="CC3300"/>
              </a:solidFill>
              <a:ea typeface="华文新魏" panose="02010800040101010101" pitchFamily="2" charset="-122"/>
            </a:endParaRPr>
          </a:p>
          <a:p>
            <a:pPr eaLnBrk="0" hangingPunct="0"/>
            <a:endParaRPr lang="zh-CN" altLang="en-US" sz="1600" b="1">
              <a:latin typeface="黑体" panose="02010609060101010101" pitchFamily="49" charset="-122"/>
              <a:ea typeface="黑体" panose="02010609060101010101" pitchFamily="49" charset="-122"/>
            </a:endParaRPr>
          </a:p>
        </p:txBody>
      </p:sp>
      <p:pic>
        <p:nvPicPr>
          <p:cNvPr id="2097210" name="Picture 2"/>
          <p:cNvPicPr>
            <a:picLocks noChangeAspect="1" noChangeArrowheads="1"/>
          </p:cNvPicPr>
          <p:nvPr/>
        </p:nvPicPr>
        <p:blipFill>
          <a:blip r:embed="rId1"/>
          <a:srcRect/>
          <a:stretch>
            <a:fillRect/>
          </a:stretch>
        </p:blipFill>
        <p:spPr bwMode="auto">
          <a:xfrm>
            <a:off x="7391400" y="3429000"/>
            <a:ext cx="2520950" cy="2981325"/>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33" name=""/>
        <p:cNvGrpSpPr/>
        <p:nvPr/>
      </p:nvGrpSpPr>
      <p:grpSpPr>
        <a:xfrm>
          <a:off x="0" y="0"/>
          <a:ext cx="0" cy="0"/>
          <a:chOff x="0" y="0"/>
          <a:chExt cx="0" cy="0"/>
        </a:xfrm>
      </p:grpSpPr>
      <p:sp>
        <p:nvSpPr>
          <p:cNvPr id="1048672" name="Rectangle 4"/>
          <p:cNvSpPr>
            <a:spLocks noChangeArrowheads="1"/>
          </p:cNvSpPr>
          <p:nvPr/>
        </p:nvSpPr>
        <p:spPr bwMode="auto">
          <a:xfrm>
            <a:off x="1752600" y="1143318"/>
            <a:ext cx="2534920" cy="583565"/>
          </a:xfrm>
          <a:prstGeom prst="rect">
            <a:avLst/>
          </a:prstGeom>
          <a:noFill/>
          <a:ln w="9525">
            <a:noFill/>
            <a:miter lim="800000"/>
          </a:ln>
        </p:spPr>
        <p:txBody>
          <a:bodyPr wrap="none" anchor="ctr">
            <a:spAutoFit/>
          </a:bodyPr>
          <a:p>
            <a:pPr eaLnBrk="0" hangingPunct="0"/>
            <a:r>
              <a:rPr lang="en-US" altLang="zh-CN" sz="1600" b="1">
                <a:latin typeface="黑体" panose="02010609060101010101" pitchFamily="49" charset="-122"/>
                <a:ea typeface="黑体" panose="02010609060101010101" pitchFamily="49" charset="-122"/>
              </a:rPr>
              <a:t>4</a:t>
            </a:r>
            <a:r>
              <a:rPr lang="zh-CN" altLang="en-US" sz="1600" b="1">
                <a:latin typeface="黑体" panose="02010609060101010101" pitchFamily="49" charset="-122"/>
                <a:ea typeface="黑体" panose="02010609060101010101" pitchFamily="49" charset="-122"/>
              </a:rPr>
              <a:t>、化学危险品伤害急救：</a:t>
            </a:r>
            <a:endParaRPr lang="zh-CN" altLang="en-US" sz="1600" b="1">
              <a:latin typeface="黑体" panose="02010609060101010101" pitchFamily="49" charset="-122"/>
              <a:ea typeface="黑体" panose="02010609060101010101" pitchFamily="49" charset="-122"/>
            </a:endParaRPr>
          </a:p>
          <a:p>
            <a:pPr eaLnBrk="0" hangingPunct="0"/>
            <a:endParaRPr lang="zh-CN" altLang="en-US" sz="1600" b="1">
              <a:latin typeface="黑体" panose="02010609060101010101" pitchFamily="49" charset="-122"/>
              <a:ea typeface="黑体" panose="02010609060101010101" pitchFamily="49" charset="-122"/>
            </a:endParaRPr>
          </a:p>
        </p:txBody>
      </p:sp>
      <p:sp>
        <p:nvSpPr>
          <p:cNvPr id="1048673" name="Rectangle 2"/>
          <p:cNvSpPr>
            <a:spLocks noChangeArrowheads="1"/>
          </p:cNvSpPr>
          <p:nvPr/>
        </p:nvSpPr>
        <p:spPr bwMode="auto">
          <a:xfrm>
            <a:off x="1828800" y="1676400"/>
            <a:ext cx="3382963" cy="4092575"/>
          </a:xfrm>
          <a:prstGeom prst="rect">
            <a:avLst/>
          </a:prstGeom>
          <a:solidFill>
            <a:srgbClr val="FFCC99">
              <a:alpha val="20000"/>
            </a:srgbClr>
          </a:solidFill>
          <a:ln w="9525">
            <a:noFill/>
            <a:miter lim="800000"/>
          </a:ln>
        </p:spPr>
        <p:txBody>
          <a:bodyPr>
            <a:spAutoFit/>
          </a:bodyPr>
          <a:p>
            <a:pPr eaLnBrk="0" hangingPunct="0">
              <a:lnSpc>
                <a:spcPct val="130000"/>
              </a:lnSpc>
              <a:buClr>
                <a:srgbClr val="0000FF"/>
              </a:buClr>
              <a:buFont typeface="Wingdings" panose="05000000000000000000" pitchFamily="2" charset="2"/>
              <a:buChar char="ü"/>
            </a:pPr>
            <a:r>
              <a:rPr lang="en-US" altLang="zh-CN" sz="2000">
                <a:solidFill>
                  <a:srgbClr val="FF0000"/>
                </a:solidFill>
                <a:latin typeface="文鼎彩黑"/>
                <a:ea typeface="文鼎彩黑"/>
                <a:cs typeface="文鼎彩黑"/>
              </a:rPr>
              <a:t> </a:t>
            </a:r>
            <a:r>
              <a:rPr lang="zh-CN" altLang="en-US" sz="2000" b="1">
                <a:solidFill>
                  <a:srgbClr val="FF0000"/>
                </a:solidFill>
                <a:latin typeface="文鼎彩黑"/>
                <a:ea typeface="文鼎彩黑"/>
                <a:cs typeface="文鼎彩黑"/>
              </a:rPr>
              <a:t>眼睛接触：</a:t>
            </a:r>
            <a:r>
              <a:rPr lang="zh-CN" altLang="en-US" sz="2000">
                <a:latin typeface="文鼎彩黑"/>
                <a:ea typeface="文鼎彩黑"/>
                <a:cs typeface="文鼎彩黑"/>
              </a:rPr>
              <a:t>立即提起眼睑，用大量流动清水彻底冲洗，就医。</a:t>
            </a:r>
            <a:endParaRPr lang="zh-CN" altLang="en-US" sz="2000">
              <a:latin typeface="文鼎彩黑"/>
              <a:ea typeface="文鼎彩黑"/>
              <a:cs typeface="文鼎彩黑"/>
            </a:endParaRPr>
          </a:p>
          <a:p>
            <a:pPr eaLnBrk="0" hangingPunct="0">
              <a:lnSpc>
                <a:spcPct val="130000"/>
              </a:lnSpc>
              <a:buClr>
                <a:srgbClr val="0000FF"/>
              </a:buClr>
              <a:buFont typeface="Wingdings" panose="05000000000000000000" pitchFamily="2" charset="2"/>
              <a:buChar char="ü"/>
            </a:pPr>
            <a:r>
              <a:rPr lang="zh-CN" altLang="en-US" sz="2000">
                <a:latin typeface="文鼎彩黑"/>
                <a:ea typeface="文鼎彩黑"/>
                <a:cs typeface="文鼎彩黑"/>
              </a:rPr>
              <a:t> </a:t>
            </a:r>
            <a:r>
              <a:rPr lang="zh-CN" altLang="en-US" sz="2000" b="1">
                <a:solidFill>
                  <a:srgbClr val="FF0000"/>
                </a:solidFill>
                <a:latin typeface="文鼎彩黑"/>
                <a:ea typeface="文鼎彩黑"/>
                <a:cs typeface="文鼎彩黑"/>
              </a:rPr>
              <a:t>皮肤接触：</a:t>
            </a:r>
            <a:r>
              <a:rPr lang="zh-CN" altLang="en-US" sz="2000">
                <a:latin typeface="文鼎彩黑"/>
                <a:ea typeface="文鼎彩黑"/>
                <a:cs typeface="文鼎彩黑"/>
              </a:rPr>
              <a:t>用大量流动清</a:t>
            </a:r>
            <a:endParaRPr lang="zh-CN" altLang="en-US" sz="2000">
              <a:latin typeface="文鼎彩黑"/>
              <a:ea typeface="文鼎彩黑"/>
              <a:cs typeface="文鼎彩黑"/>
            </a:endParaRPr>
          </a:p>
          <a:p>
            <a:pPr eaLnBrk="0" hangingPunct="0">
              <a:lnSpc>
                <a:spcPct val="130000"/>
              </a:lnSpc>
              <a:buClr>
                <a:srgbClr val="0000FF"/>
              </a:buClr>
              <a:buFont typeface="Wingdings" panose="05000000000000000000" pitchFamily="2" charset="2"/>
              <a:buNone/>
            </a:pPr>
            <a:r>
              <a:rPr lang="zh-CN" altLang="en-US" sz="2000">
                <a:latin typeface="文鼎彩黑"/>
                <a:ea typeface="文鼎彩黑"/>
                <a:cs typeface="文鼎彩黑"/>
              </a:rPr>
              <a:t>水冲洗，就医。</a:t>
            </a:r>
            <a:endParaRPr lang="zh-CN" altLang="en-US" sz="2000">
              <a:latin typeface="文鼎彩黑"/>
              <a:ea typeface="文鼎彩黑"/>
              <a:cs typeface="文鼎彩黑"/>
            </a:endParaRPr>
          </a:p>
          <a:p>
            <a:pPr eaLnBrk="0" hangingPunct="0">
              <a:lnSpc>
                <a:spcPct val="130000"/>
              </a:lnSpc>
              <a:buClr>
                <a:srgbClr val="0000FF"/>
              </a:buClr>
              <a:buFont typeface="Wingdings" panose="05000000000000000000" pitchFamily="2" charset="2"/>
              <a:buChar char="ü"/>
            </a:pPr>
            <a:r>
              <a:rPr lang="zh-CN" altLang="en-US" sz="2000">
                <a:latin typeface="文鼎彩黑"/>
                <a:ea typeface="文鼎彩黑"/>
                <a:cs typeface="文鼎彩黑"/>
              </a:rPr>
              <a:t> </a:t>
            </a:r>
            <a:r>
              <a:rPr lang="zh-CN" altLang="en-US" sz="2000" b="1">
                <a:solidFill>
                  <a:srgbClr val="FF0000"/>
                </a:solidFill>
                <a:latin typeface="文鼎彩黑"/>
                <a:ea typeface="文鼎彩黑"/>
                <a:cs typeface="文鼎彩黑"/>
              </a:rPr>
              <a:t>食入：</a:t>
            </a:r>
            <a:r>
              <a:rPr lang="zh-CN" altLang="en-US" sz="2000">
                <a:latin typeface="文鼎彩黑"/>
                <a:ea typeface="文鼎彩黑"/>
                <a:cs typeface="文鼎彩黑"/>
              </a:rPr>
              <a:t>用水漱口，饮牛奶或蛋清，就医。</a:t>
            </a:r>
            <a:endParaRPr lang="zh-CN" altLang="en-US" sz="2000">
              <a:latin typeface="文鼎彩黑"/>
              <a:ea typeface="文鼎彩黑"/>
              <a:cs typeface="文鼎彩黑"/>
            </a:endParaRPr>
          </a:p>
          <a:p>
            <a:pPr eaLnBrk="0" hangingPunct="0">
              <a:lnSpc>
                <a:spcPct val="130000"/>
              </a:lnSpc>
              <a:buClr>
                <a:srgbClr val="0000FF"/>
              </a:buClr>
              <a:buFont typeface="Wingdings" panose="05000000000000000000" pitchFamily="2" charset="2"/>
              <a:buChar char="ü"/>
            </a:pPr>
            <a:r>
              <a:rPr lang="zh-CN" altLang="en-US" sz="2000">
                <a:latin typeface="文鼎彩黑"/>
                <a:ea typeface="文鼎彩黑"/>
                <a:cs typeface="文鼎彩黑"/>
              </a:rPr>
              <a:t> </a:t>
            </a:r>
            <a:r>
              <a:rPr lang="zh-CN" altLang="en-US" sz="2000" b="1">
                <a:solidFill>
                  <a:srgbClr val="FF0000"/>
                </a:solidFill>
                <a:latin typeface="文鼎彩黑"/>
                <a:ea typeface="文鼎彩黑"/>
                <a:cs typeface="文鼎彩黑"/>
              </a:rPr>
              <a:t>吸入：</a:t>
            </a:r>
            <a:r>
              <a:rPr lang="zh-CN" altLang="en-US" sz="2000">
                <a:latin typeface="文鼎彩黑"/>
                <a:ea typeface="文鼎彩黑"/>
                <a:cs typeface="文鼎彩黑"/>
              </a:rPr>
              <a:t>迅速脱离现场至空气新鲜处，保持呼吸道畅通，就医。</a:t>
            </a:r>
            <a:endParaRPr lang="zh-CN" altLang="en-US" sz="2000">
              <a:latin typeface="文鼎彩黑"/>
              <a:ea typeface="文鼎彩黑"/>
              <a:cs typeface="文鼎彩黑"/>
            </a:endParaRPr>
          </a:p>
        </p:txBody>
      </p:sp>
      <p:pic>
        <p:nvPicPr>
          <p:cNvPr id="2097211" name="Picture 9"/>
          <p:cNvPicPr>
            <a:picLocks noChangeAspect="1" noChangeArrowheads="1"/>
          </p:cNvPicPr>
          <p:nvPr/>
        </p:nvPicPr>
        <p:blipFill>
          <a:blip r:embed="rId1"/>
          <a:srcRect/>
          <a:stretch>
            <a:fillRect/>
          </a:stretch>
        </p:blipFill>
        <p:spPr bwMode="auto">
          <a:xfrm>
            <a:off x="5664200" y="3789363"/>
            <a:ext cx="1439863" cy="1439862"/>
          </a:xfrm>
          <a:prstGeom prst="rect">
            <a:avLst/>
          </a:prstGeom>
          <a:noFill/>
          <a:ln w="9525">
            <a:noFill/>
            <a:miter lim="800000"/>
            <a:headEnd/>
            <a:tailEnd/>
          </a:ln>
        </p:spPr>
      </p:pic>
      <p:pic>
        <p:nvPicPr>
          <p:cNvPr id="2097212" name="Picture 5"/>
          <p:cNvPicPr>
            <a:picLocks noChangeAspect="1" noChangeArrowheads="1"/>
          </p:cNvPicPr>
          <p:nvPr/>
        </p:nvPicPr>
        <p:blipFill>
          <a:blip r:embed="rId2"/>
          <a:srcRect/>
          <a:stretch>
            <a:fillRect/>
          </a:stretch>
        </p:blipFill>
        <p:spPr bwMode="auto">
          <a:xfrm>
            <a:off x="7680325" y="3357563"/>
            <a:ext cx="1944688" cy="2951162"/>
          </a:xfrm>
          <a:prstGeom prst="rect">
            <a:avLst/>
          </a:prstGeom>
          <a:noFill/>
          <a:ln w="9525">
            <a:noFill/>
            <a:miter lim="800000"/>
            <a:headEnd/>
            <a:tailEnd/>
          </a:ln>
        </p:spPr>
      </p:pic>
      <p:pic>
        <p:nvPicPr>
          <p:cNvPr id="2097213" name="Picture 14" descr="untitled"/>
          <p:cNvPicPr>
            <a:picLocks noChangeAspect="1" noChangeArrowheads="1"/>
          </p:cNvPicPr>
          <p:nvPr/>
        </p:nvPicPr>
        <p:blipFill>
          <a:blip r:embed="rId3"/>
          <a:srcRect/>
          <a:stretch>
            <a:fillRect/>
          </a:stretch>
        </p:blipFill>
        <p:spPr bwMode="auto">
          <a:xfrm>
            <a:off x="5735638" y="1628775"/>
            <a:ext cx="1439862" cy="1655763"/>
          </a:xfrm>
          <a:prstGeom prst="rect">
            <a:avLst/>
          </a:prstGeom>
          <a:noFill/>
          <a:ln w="9525">
            <a:noFill/>
            <a:miter lim="800000"/>
            <a:headEnd/>
            <a:tailEnd/>
          </a:ln>
        </p:spPr>
      </p:pic>
      <p:pic>
        <p:nvPicPr>
          <p:cNvPr id="2097214" name="Picture 13" descr="1"/>
          <p:cNvPicPr>
            <a:picLocks noChangeAspect="1" noChangeArrowheads="1"/>
          </p:cNvPicPr>
          <p:nvPr/>
        </p:nvPicPr>
        <p:blipFill>
          <a:blip r:embed="rId4"/>
          <a:srcRect/>
          <a:stretch>
            <a:fillRect/>
          </a:stretch>
        </p:blipFill>
        <p:spPr bwMode="auto">
          <a:xfrm>
            <a:off x="7824788" y="1628775"/>
            <a:ext cx="1441450" cy="1655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34" name=""/>
        <p:cNvGrpSpPr/>
        <p:nvPr/>
      </p:nvGrpSpPr>
      <p:grpSpPr>
        <a:xfrm>
          <a:off x="0" y="0"/>
          <a:ext cx="0" cy="0"/>
          <a:chOff x="0" y="0"/>
          <a:chExt cx="0" cy="0"/>
        </a:xfrm>
      </p:grpSpPr>
      <p:sp>
        <p:nvSpPr>
          <p:cNvPr id="1048674" name="Rectangle 4"/>
          <p:cNvSpPr>
            <a:spLocks noChangeArrowheads="1"/>
          </p:cNvSpPr>
          <p:nvPr/>
        </p:nvSpPr>
        <p:spPr bwMode="auto">
          <a:xfrm>
            <a:off x="1752600" y="1143635"/>
            <a:ext cx="8706485" cy="2214880"/>
          </a:xfrm>
          <a:prstGeom prst="rect">
            <a:avLst/>
          </a:prstGeom>
          <a:noFill/>
          <a:ln w="9525">
            <a:noFill/>
            <a:miter lim="800000"/>
          </a:ln>
        </p:spPr>
        <p:txBody>
          <a:bodyPr wrap="none" anchor="ctr">
            <a:spAutoFit/>
          </a:bodyPr>
          <a:p>
            <a:pPr eaLnBrk="0" hangingPunct="0"/>
            <a:r>
              <a:rPr lang="en-US" altLang="zh-CN" b="1"/>
              <a:t>5</a:t>
            </a:r>
            <a:r>
              <a:rPr lang="zh-CN" altLang="en-US" b="1"/>
              <a:t>、中暑急救：</a:t>
            </a:r>
            <a:endParaRPr lang="en-US" altLang="en-US" b="1"/>
          </a:p>
          <a:p>
            <a:pPr eaLnBrk="0" hangingPunct="0">
              <a:lnSpc>
                <a:spcPct val="150000"/>
              </a:lnSpc>
            </a:pPr>
            <a:r>
              <a:rPr lang="zh-CN" altLang="en-US" sz="1600"/>
              <a:t>      中暑是由于高温、日晒引起的一种急性疾病。</a:t>
            </a:r>
            <a:endParaRPr lang="zh-CN" altLang="en-US" sz="1600"/>
          </a:p>
          <a:p>
            <a:pPr eaLnBrk="0" hangingPunct="0">
              <a:lnSpc>
                <a:spcPct val="150000"/>
              </a:lnSpc>
            </a:pPr>
            <a:r>
              <a:rPr lang="zh-CN" altLang="en-US" sz="1600"/>
              <a:t>      中暑后会出现头晕、头痛、全身无力、口渴、心悸、恶心、呕吐等症状</a:t>
            </a:r>
            <a:r>
              <a:rPr lang="en-US" altLang="zh-CN" sz="1600"/>
              <a:t>,</a:t>
            </a:r>
            <a:r>
              <a:rPr lang="zh-CN" altLang="en-US" sz="1600"/>
              <a:t>严重时会突然晕倒。</a:t>
            </a:r>
            <a:endParaRPr lang="en-US" altLang="zh-CN" sz="1600"/>
          </a:p>
          <a:p>
            <a:pPr eaLnBrk="0" hangingPunct="0">
              <a:lnSpc>
                <a:spcPct val="150000"/>
              </a:lnSpc>
            </a:pPr>
            <a:r>
              <a:rPr lang="zh-CN" altLang="en-US" sz="1600"/>
              <a:t>      中暑又可分为先兆中暑、轻症中暑及重症中暑。</a:t>
            </a:r>
            <a:endParaRPr lang="zh-CN" altLang="en-US" sz="1600"/>
          </a:p>
          <a:p>
            <a:pPr eaLnBrk="0" hangingPunct="0"/>
            <a:endParaRPr lang="zh-CN" altLang="en-US" sz="1600" b="1">
              <a:latin typeface="黑体" panose="02010609060101010101" pitchFamily="49" charset="-122"/>
              <a:ea typeface="黑体" panose="02010609060101010101" pitchFamily="49" charset="-122"/>
            </a:endParaRPr>
          </a:p>
          <a:p>
            <a:pPr eaLnBrk="0" hangingPunct="0"/>
            <a:endParaRPr lang="zh-CN" altLang="en-US" sz="1600" b="1">
              <a:latin typeface="黑体" panose="02010609060101010101" pitchFamily="49" charset="-122"/>
              <a:ea typeface="黑体" panose="02010609060101010101" pitchFamily="49" charset="-122"/>
            </a:endParaRPr>
          </a:p>
          <a:p>
            <a:pPr eaLnBrk="0" hangingPunct="0"/>
            <a:endParaRPr lang="zh-CN" altLang="en-US" sz="1600" b="1">
              <a:latin typeface="黑体" panose="02010609060101010101" pitchFamily="49" charset="-122"/>
              <a:ea typeface="黑体" panose="02010609060101010101" pitchFamily="49" charset="-122"/>
            </a:endParaRPr>
          </a:p>
        </p:txBody>
      </p:sp>
      <p:sp>
        <p:nvSpPr>
          <p:cNvPr id="1048675" name="矩形 3"/>
          <p:cNvSpPr>
            <a:spLocks noChangeArrowheads="1"/>
          </p:cNvSpPr>
          <p:nvPr/>
        </p:nvSpPr>
        <p:spPr bwMode="auto">
          <a:xfrm>
            <a:off x="1752600" y="2667000"/>
            <a:ext cx="8382000" cy="3692525"/>
          </a:xfrm>
          <a:prstGeom prst="rect">
            <a:avLst/>
          </a:prstGeom>
          <a:noFill/>
          <a:ln w="9525">
            <a:noFill/>
            <a:miter lim="800000"/>
          </a:ln>
        </p:spPr>
        <p:txBody>
          <a:bodyPr>
            <a:spAutoFit/>
          </a:bodyPr>
          <a:p>
            <a:pPr eaLnBrk="0" hangingPunct="0"/>
            <a:r>
              <a:rPr lang="zh-CN" altLang="en-US" b="1"/>
              <a:t>中暑急救的方法：</a:t>
            </a:r>
            <a:endParaRPr lang="zh-CN" altLang="en-US" b="1"/>
          </a:p>
          <a:p>
            <a:pPr eaLnBrk="0" hangingPunct="0">
              <a:lnSpc>
                <a:spcPct val="150000"/>
              </a:lnSpc>
            </a:pPr>
            <a:r>
              <a:rPr lang="zh-CN" altLang="en-US"/>
              <a:t>        让中暑病人立即离开高温环境，转移到阴凉通风处休息，并解开衣服，呈平卧姿势，同时让患者多喝含盐饮料。对于先兆中暑者，可不进行特殊治疗，让他自然恢复正常。对于重症中暑病人，要立即送医院抢救治疗。</a:t>
            </a:r>
            <a:br>
              <a:rPr lang="zh-CN" altLang="en-US"/>
            </a:br>
            <a:r>
              <a:rPr lang="zh-CN" altLang="en-US"/>
              <a:t>        中暑者体温过高时，可以用冰袋放在中暑者的头部、两腋下等处，用冰水（或酒精）擦身；用在凉水中浸湿的毛巾包上冰块擦额部和全身。此外，要用力按摩病人的四肢，防止血液循环停滞。还可进行凉水沐浴，使病人身体浸泡在凉水中（除头部），经</a:t>
            </a:r>
            <a:r>
              <a:rPr lang="en-US" altLang="zh-CN"/>
              <a:t>10-20</a:t>
            </a:r>
            <a:r>
              <a:rPr lang="zh-CN" altLang="en-US"/>
              <a:t>分钟后，擦干身体。在使用上述方法降温的同时，让病人喝含盐清凉饮料和凉开水，服用急救药水、人丹和其他降温药物。</a:t>
            </a:r>
            <a:endParaRPr lang="zh-CN"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86" name=""/>
        <p:cNvGrpSpPr/>
        <p:nvPr/>
      </p:nvGrpSpPr>
      <p:grpSpPr>
        <a:xfrm>
          <a:off x="0" y="0"/>
          <a:ext cx="0" cy="0"/>
          <a:chOff x="0" y="0"/>
          <a:chExt cx="0" cy="0"/>
        </a:xfrm>
      </p:grpSpPr>
      <p:sp>
        <p:nvSpPr>
          <p:cNvPr id="1048593" name="Rectangle 2"/>
          <p:cNvSpPr>
            <a:spLocks noChangeArrowheads="1"/>
          </p:cNvSpPr>
          <p:nvPr/>
        </p:nvSpPr>
        <p:spPr bwMode="auto">
          <a:xfrm>
            <a:off x="1676400" y="1354138"/>
            <a:ext cx="4161790" cy="3784600"/>
          </a:xfrm>
          <a:prstGeom prst="rect">
            <a:avLst/>
          </a:prstGeom>
          <a:noFill/>
          <a:ln w="9525">
            <a:noFill/>
            <a:miter lim="800000"/>
          </a:ln>
        </p:spPr>
        <p:txBody>
          <a:bodyPr wrap="none" anchor="ctr">
            <a:spAutoFit/>
          </a:bodyPr>
          <a:p>
            <a:r>
              <a:rPr lang="zh-CN" altLang="en-US" sz="2400" b="1">
                <a:ea typeface="黑体" panose="02010609060101010101" pitchFamily="49" charset="-122"/>
              </a:rPr>
              <a:t>二、现场急救的程序和原则：</a:t>
            </a:r>
            <a:endParaRPr lang="zh-CN" altLang="en-US" sz="2400" b="1">
              <a:ea typeface="黑体" panose="02010609060101010101" pitchFamily="49" charset="-122"/>
            </a:endParaRPr>
          </a:p>
          <a:p>
            <a:endParaRPr lang="zh-CN" altLang="en-US"/>
          </a:p>
          <a:p>
            <a:r>
              <a:rPr lang="en-US" altLang="zh-CN"/>
              <a:t>1.</a:t>
            </a:r>
            <a:r>
              <a:rPr lang="zh-CN" altLang="en-US" sz="2000" b="1">
                <a:latin typeface="黑体" panose="02010609060101010101" pitchFamily="49" charset="-122"/>
                <a:ea typeface="黑体" panose="02010609060101010101" pitchFamily="49" charset="-122"/>
              </a:rPr>
              <a:t>迅速切断伤害源</a:t>
            </a:r>
            <a:endParaRPr lang="zh-CN" altLang="en-US" sz="2000" b="1">
              <a:latin typeface="黑体" panose="02010609060101010101" pitchFamily="49" charset="-122"/>
              <a:ea typeface="黑体" panose="02010609060101010101" pitchFamily="49" charset="-122"/>
            </a:endParaRPr>
          </a:p>
          <a:p>
            <a:endParaRPr lang="zh-CN" altLang="en-US" sz="2000" b="1">
              <a:latin typeface="黑体" panose="02010609060101010101" pitchFamily="49" charset="-122"/>
              <a:ea typeface="黑体" panose="02010609060101010101" pitchFamily="49" charset="-122"/>
            </a:endParaRPr>
          </a:p>
          <a:p>
            <a:r>
              <a:rPr lang="en-US" altLang="zh-CN" sz="2000" b="1">
                <a:latin typeface="黑体" panose="02010609060101010101" pitchFamily="49" charset="-122"/>
                <a:ea typeface="黑体" panose="02010609060101010101" pitchFamily="49" charset="-122"/>
              </a:rPr>
              <a:t>2.</a:t>
            </a:r>
            <a:r>
              <a:rPr lang="zh-CN" altLang="en-US" sz="2000" b="1">
                <a:latin typeface="黑体" panose="02010609060101010101" pitchFamily="49" charset="-122"/>
                <a:ea typeface="黑体" panose="02010609060101010101" pitchFamily="49" charset="-122"/>
              </a:rPr>
              <a:t>初步判断伤情</a:t>
            </a:r>
            <a:endParaRPr lang="zh-CN" altLang="en-US" sz="2000" b="1">
              <a:latin typeface="黑体" panose="02010609060101010101" pitchFamily="49" charset="-122"/>
              <a:ea typeface="黑体" panose="02010609060101010101" pitchFamily="49" charset="-122"/>
            </a:endParaRPr>
          </a:p>
          <a:p>
            <a:endParaRPr lang="zh-CN" altLang="en-US" sz="2000" b="1">
              <a:latin typeface="黑体" panose="02010609060101010101" pitchFamily="49" charset="-122"/>
              <a:ea typeface="黑体" panose="02010609060101010101" pitchFamily="49" charset="-122"/>
            </a:endParaRPr>
          </a:p>
          <a:p>
            <a:r>
              <a:rPr lang="en-US" altLang="zh-CN" sz="2000" b="1">
                <a:latin typeface="黑体" panose="02010609060101010101" pitchFamily="49" charset="-122"/>
                <a:ea typeface="黑体" panose="02010609060101010101" pitchFamily="49" charset="-122"/>
              </a:rPr>
              <a:t>3.</a:t>
            </a:r>
            <a:r>
              <a:rPr lang="zh-CN" altLang="en-US" sz="2000" b="1">
                <a:latin typeface="黑体" panose="02010609060101010101" pitchFamily="49" charset="-122"/>
                <a:ea typeface="黑体" panose="02010609060101010101" pitchFamily="49" charset="-122"/>
              </a:rPr>
              <a:t>妥善处理伤口</a:t>
            </a:r>
            <a:endParaRPr lang="zh-CN" altLang="en-US" sz="2000" b="1">
              <a:latin typeface="黑体" panose="02010609060101010101" pitchFamily="49" charset="-122"/>
              <a:ea typeface="黑体" panose="02010609060101010101" pitchFamily="49" charset="-122"/>
            </a:endParaRPr>
          </a:p>
          <a:p>
            <a:endParaRPr lang="zh-CN" altLang="en-US" sz="2000" b="1">
              <a:latin typeface="黑体" panose="02010609060101010101" pitchFamily="49" charset="-122"/>
              <a:ea typeface="黑体" panose="02010609060101010101" pitchFamily="49" charset="-122"/>
            </a:endParaRPr>
          </a:p>
          <a:p>
            <a:r>
              <a:rPr lang="en-US" altLang="zh-CN" sz="2000" b="1">
                <a:latin typeface="黑体" panose="02010609060101010101" pitchFamily="49" charset="-122"/>
                <a:ea typeface="黑体" panose="02010609060101010101" pitchFamily="49" charset="-122"/>
              </a:rPr>
              <a:t>4.</a:t>
            </a:r>
            <a:r>
              <a:rPr lang="zh-CN" altLang="en-US" sz="2000" b="1">
                <a:latin typeface="黑体" panose="02010609060101010101" pitchFamily="49" charset="-122"/>
                <a:ea typeface="黑体" panose="02010609060101010101" pitchFamily="49" charset="-122"/>
              </a:rPr>
              <a:t>保存好离断组织</a:t>
            </a:r>
            <a:endParaRPr lang="zh-CN" altLang="en-US" sz="2000" b="1">
              <a:latin typeface="黑体" panose="02010609060101010101" pitchFamily="49" charset="-122"/>
              <a:ea typeface="黑体" panose="02010609060101010101" pitchFamily="49" charset="-122"/>
            </a:endParaRPr>
          </a:p>
          <a:p>
            <a:endParaRPr lang="zh-CN" altLang="en-US" sz="2000" b="1">
              <a:latin typeface="黑体" panose="02010609060101010101" pitchFamily="49" charset="-122"/>
              <a:ea typeface="黑体" panose="02010609060101010101" pitchFamily="49" charset="-122"/>
            </a:endParaRPr>
          </a:p>
          <a:p>
            <a:r>
              <a:rPr lang="en-US" altLang="zh-CN" sz="2000" b="1">
                <a:latin typeface="黑体" panose="02010609060101010101" pitchFamily="49" charset="-122"/>
                <a:ea typeface="黑体" panose="02010609060101010101" pitchFamily="49" charset="-122"/>
              </a:rPr>
              <a:t>5.</a:t>
            </a:r>
            <a:r>
              <a:rPr lang="zh-CN" altLang="en-US" sz="2000" b="1">
                <a:latin typeface="黑体" panose="02010609060101010101" pitchFamily="49" charset="-122"/>
                <a:ea typeface="黑体" panose="02010609060101010101" pitchFamily="49" charset="-122"/>
              </a:rPr>
              <a:t>及时送往医院</a:t>
            </a:r>
            <a:r>
              <a:rPr lang="zh-CN" altLang="en-US"/>
              <a:t>  </a:t>
            </a:r>
            <a:endParaRPr lang="zh-CN" altLang="en-US"/>
          </a:p>
          <a:p>
            <a:endParaRPr lang="en-US" altLang="zh-CN"/>
          </a:p>
        </p:txBody>
      </p:sp>
      <p:sp>
        <p:nvSpPr>
          <p:cNvPr id="1048594" name="Text Box 3"/>
          <p:cNvSpPr txBox="1">
            <a:spLocks noChangeArrowheads="1"/>
          </p:cNvSpPr>
          <p:nvPr/>
        </p:nvSpPr>
        <p:spPr bwMode="auto">
          <a:xfrm>
            <a:off x="2286000" y="609600"/>
            <a:ext cx="3810000" cy="460375"/>
          </a:xfrm>
          <a:prstGeom prst="rect">
            <a:avLst/>
          </a:prstGeom>
          <a:noFill/>
          <a:ln w="9525">
            <a:noFill/>
            <a:miter lim="800000"/>
          </a:ln>
        </p:spPr>
        <p:txBody>
          <a:bodyPr>
            <a:spAutoFit/>
          </a:bodyPr>
          <a:p>
            <a:pPr eaLnBrk="0" hangingPunct="0"/>
            <a:r>
              <a:rPr lang="zh-CN" altLang="en-US" sz="2400" b="1">
                <a:solidFill>
                  <a:schemeClr val="bg1"/>
                </a:solidFill>
              </a:rPr>
              <a:t>第一节 现场救治一般原则</a:t>
            </a:r>
            <a:endParaRPr lang="zh-CN" altLang="en-US" sz="2400" b="1">
              <a:solidFill>
                <a:schemeClr val="bg1"/>
              </a:solidFill>
            </a:endParaRPr>
          </a:p>
        </p:txBody>
      </p:sp>
      <p:pic>
        <p:nvPicPr>
          <p:cNvPr id="2097159" name="Picture 4" descr="050813193843542"/>
          <p:cNvPicPr>
            <a:picLocks noChangeAspect="1" noChangeArrowheads="1"/>
          </p:cNvPicPr>
          <p:nvPr/>
        </p:nvPicPr>
        <p:blipFill>
          <a:blip r:embed="rId1"/>
          <a:srcRect/>
          <a:stretch>
            <a:fillRect/>
          </a:stretch>
        </p:blipFill>
        <p:spPr bwMode="auto">
          <a:xfrm>
            <a:off x="6858000" y="3429000"/>
            <a:ext cx="3200400" cy="2914650"/>
          </a:xfrm>
          <a:prstGeom prst="rect">
            <a:avLst/>
          </a:prstGeom>
          <a:noFill/>
          <a:ln w="9525">
            <a:noFill/>
            <a:miter lim="800000"/>
            <a:headEnd/>
            <a:tailEnd/>
          </a:ln>
        </p:spPr>
      </p:pic>
      <p:pic>
        <p:nvPicPr>
          <p:cNvPr id="2097160" name="Picture 5" descr="文体明星聚集一堂模拟学习医务急救知识(图)"/>
          <p:cNvPicPr>
            <a:picLocks noChangeAspect="1" noChangeArrowheads="1"/>
          </p:cNvPicPr>
          <p:nvPr/>
        </p:nvPicPr>
        <p:blipFill>
          <a:blip r:embed="rId2"/>
          <a:srcRect/>
          <a:stretch>
            <a:fillRect/>
          </a:stretch>
        </p:blipFill>
        <p:spPr bwMode="auto">
          <a:xfrm>
            <a:off x="6248400" y="1066800"/>
            <a:ext cx="3886200" cy="23050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87" name=""/>
        <p:cNvGrpSpPr/>
        <p:nvPr/>
      </p:nvGrpSpPr>
      <p:grpSpPr>
        <a:xfrm>
          <a:off x="0" y="0"/>
          <a:ext cx="0" cy="0"/>
          <a:chOff x="0" y="0"/>
          <a:chExt cx="0" cy="0"/>
        </a:xfrm>
      </p:grpSpPr>
      <p:sp>
        <p:nvSpPr>
          <p:cNvPr id="1048595" name="Text Box 11"/>
          <p:cNvSpPr txBox="1">
            <a:spLocks noChangeArrowheads="1"/>
          </p:cNvSpPr>
          <p:nvPr/>
        </p:nvSpPr>
        <p:spPr bwMode="auto">
          <a:xfrm>
            <a:off x="1524000" y="3200400"/>
            <a:ext cx="9144000" cy="1014730"/>
          </a:xfrm>
          <a:prstGeom prst="rect">
            <a:avLst/>
          </a:prstGeom>
          <a:noFill/>
          <a:ln w="9525">
            <a:noFill/>
            <a:miter lim="800000"/>
          </a:ln>
        </p:spPr>
        <p:txBody>
          <a:bodyPr>
            <a:spAutoFit/>
          </a:bodyPr>
          <a:p>
            <a:pPr algn="ctr"/>
            <a:r>
              <a:rPr lang="zh-CN" altLang="en-US" sz="6000" b="1">
                <a:solidFill>
                  <a:schemeClr val="bg1"/>
                </a:solidFill>
              </a:rPr>
              <a:t>第二节 外伤救治基本技术</a:t>
            </a:r>
            <a:endParaRPr lang="zh-CN" altLang="en-US" sz="6000" b="1">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88" name=""/>
        <p:cNvGrpSpPr/>
        <p:nvPr/>
      </p:nvGrpSpPr>
      <p:grpSpPr>
        <a:xfrm>
          <a:off x="0" y="0"/>
          <a:ext cx="0" cy="0"/>
          <a:chOff x="0" y="0"/>
          <a:chExt cx="0" cy="0"/>
        </a:xfrm>
      </p:grpSpPr>
      <p:sp>
        <p:nvSpPr>
          <p:cNvPr id="1048596" name="Text Box 15"/>
          <p:cNvSpPr txBox="1">
            <a:spLocks noChangeArrowheads="1"/>
          </p:cNvSpPr>
          <p:nvPr/>
        </p:nvSpPr>
        <p:spPr bwMode="auto">
          <a:xfrm>
            <a:off x="2286000" y="609600"/>
            <a:ext cx="3810000" cy="460375"/>
          </a:xfrm>
          <a:prstGeom prst="rect">
            <a:avLst/>
          </a:prstGeom>
          <a:noFill/>
          <a:ln w="9525">
            <a:noFill/>
            <a:miter lim="800000"/>
          </a:ln>
        </p:spPr>
        <p:txBody>
          <a:bodyPr>
            <a:spAutoFit/>
          </a:bodyPr>
          <a:p>
            <a:pPr eaLnBrk="0" hangingPunct="0"/>
            <a:r>
              <a:rPr lang="zh-CN" altLang="en-US" sz="2400" b="1">
                <a:solidFill>
                  <a:schemeClr val="bg1"/>
                </a:solidFill>
              </a:rPr>
              <a:t>第二节 外伤救治基本技术 </a:t>
            </a:r>
            <a:endParaRPr lang="zh-CN" altLang="en-US" sz="2400" b="1">
              <a:solidFill>
                <a:schemeClr val="bg1"/>
              </a:solidFill>
            </a:endParaRPr>
          </a:p>
        </p:txBody>
      </p:sp>
      <p:sp>
        <p:nvSpPr>
          <p:cNvPr id="1048597" name="Rectangle 18"/>
          <p:cNvSpPr>
            <a:spLocks noChangeArrowheads="1"/>
          </p:cNvSpPr>
          <p:nvPr/>
        </p:nvSpPr>
        <p:spPr bwMode="auto">
          <a:xfrm>
            <a:off x="1828800" y="1964055"/>
            <a:ext cx="4800600" cy="3599815"/>
          </a:xfrm>
          <a:prstGeom prst="rect">
            <a:avLst/>
          </a:prstGeom>
          <a:noFill/>
          <a:ln w="9525">
            <a:noFill/>
            <a:miter lim="800000"/>
          </a:ln>
        </p:spPr>
        <p:txBody>
          <a:bodyPr anchor="ctr">
            <a:spAutoFit/>
          </a:bodyPr>
          <a:p>
            <a:pPr eaLnBrk="0" hangingPunct="0"/>
            <a:r>
              <a:rPr lang="zh-CN" altLang="en-US" sz="2400" b="1">
                <a:ea typeface="黑体" panose="02010609060101010101" pitchFamily="49" charset="-122"/>
              </a:rPr>
              <a:t>一、急救技术及其意义；</a:t>
            </a:r>
            <a:endParaRPr lang="zh-CN" altLang="en-US" sz="2400" b="1">
              <a:ea typeface="黑体" panose="02010609060101010101" pitchFamily="49" charset="-122"/>
            </a:endParaRPr>
          </a:p>
          <a:p>
            <a:pPr eaLnBrk="0" hangingPunct="0"/>
            <a:endParaRPr lang="zh-CN" altLang="en-US" sz="2400" b="1">
              <a:ea typeface="黑体" panose="02010609060101010101" pitchFamily="49" charset="-122"/>
            </a:endParaRPr>
          </a:p>
          <a:p>
            <a:pPr eaLnBrk="0" hangingPunct="0"/>
            <a:r>
              <a:rPr lang="zh-CN" altLang="en-US" sz="2000" b="1">
                <a:ea typeface="黑体" panose="02010609060101010101" pitchFamily="49" charset="-122"/>
              </a:rPr>
              <a:t>       急救技术是抢救病人的重要技术，及</a:t>
            </a:r>
            <a:endParaRPr lang="zh-CN" altLang="en-US" sz="2000" b="1">
              <a:ea typeface="黑体" panose="02010609060101010101" pitchFamily="49" charset="-122"/>
            </a:endParaRPr>
          </a:p>
          <a:p>
            <a:pPr eaLnBrk="0" hangingPunct="0"/>
            <a:endParaRPr lang="zh-CN" altLang="en-US" sz="2000" b="1">
              <a:ea typeface="黑体" panose="02010609060101010101" pitchFamily="49" charset="-122"/>
            </a:endParaRPr>
          </a:p>
          <a:p>
            <a:pPr eaLnBrk="0" hangingPunct="0"/>
            <a:r>
              <a:rPr lang="zh-CN" altLang="en-US" sz="2000" b="1">
                <a:ea typeface="黑体" panose="02010609060101010101" pitchFamily="49" charset="-122"/>
              </a:rPr>
              <a:t>时有效地抢救，能挽救病人的生命，防止</a:t>
            </a:r>
            <a:endParaRPr lang="zh-CN" altLang="en-US" sz="2000" b="1">
              <a:ea typeface="黑体" panose="02010609060101010101" pitchFamily="49" charset="-122"/>
            </a:endParaRPr>
          </a:p>
          <a:p>
            <a:pPr eaLnBrk="0" hangingPunct="0"/>
            <a:endParaRPr lang="zh-CN" altLang="en-US" sz="2000" b="1">
              <a:ea typeface="黑体" panose="02010609060101010101" pitchFamily="49" charset="-122"/>
            </a:endParaRPr>
          </a:p>
          <a:p>
            <a:pPr eaLnBrk="0" hangingPunct="0"/>
            <a:r>
              <a:rPr lang="zh-CN" altLang="en-US" sz="2000" b="1">
                <a:ea typeface="黑体" panose="02010609060101010101" pitchFamily="49" charset="-122"/>
              </a:rPr>
              <a:t>伤情恶化，减轻疼痛，预防并发症，从而</a:t>
            </a:r>
            <a:endParaRPr lang="zh-CN" altLang="en-US" sz="2000" b="1">
              <a:ea typeface="黑体" panose="02010609060101010101" pitchFamily="49" charset="-122"/>
            </a:endParaRPr>
          </a:p>
          <a:p>
            <a:pPr eaLnBrk="0" hangingPunct="0"/>
            <a:endParaRPr lang="zh-CN" altLang="en-US" sz="2000" b="1">
              <a:ea typeface="黑体" panose="02010609060101010101" pitchFamily="49" charset="-122"/>
            </a:endParaRPr>
          </a:p>
          <a:p>
            <a:pPr eaLnBrk="0" hangingPunct="0"/>
            <a:r>
              <a:rPr lang="zh-CN" altLang="en-US" sz="2000" b="1">
                <a:ea typeface="黑体" panose="02010609060101010101" pitchFamily="49" charset="-122"/>
              </a:rPr>
              <a:t>提高救治率，减低伤残率，并为后续治疗</a:t>
            </a:r>
            <a:endParaRPr lang="zh-CN" altLang="en-US" sz="2000" b="1">
              <a:ea typeface="黑体" panose="02010609060101010101" pitchFamily="49" charset="-122"/>
            </a:endParaRPr>
          </a:p>
          <a:p>
            <a:pPr eaLnBrk="0" hangingPunct="0"/>
            <a:endParaRPr lang="zh-CN" altLang="en-US" sz="2000" b="1">
              <a:ea typeface="黑体" panose="02010609060101010101" pitchFamily="49" charset="-122"/>
            </a:endParaRPr>
          </a:p>
          <a:p>
            <a:pPr eaLnBrk="0" hangingPunct="0"/>
            <a:r>
              <a:rPr lang="zh-CN" altLang="en-US" sz="2000" b="1">
                <a:ea typeface="黑体" panose="02010609060101010101" pitchFamily="49" charset="-122"/>
              </a:rPr>
              <a:t>创造良好的条件。</a:t>
            </a:r>
            <a:r>
              <a:rPr lang="zh-CN" altLang="en-US"/>
              <a:t> </a:t>
            </a:r>
            <a:endParaRPr lang="zh-CN" altLang="en-US"/>
          </a:p>
        </p:txBody>
      </p:sp>
      <p:pic>
        <p:nvPicPr>
          <p:cNvPr id="2097161" name="Picture 20" descr="click for full size">
            <a:hlinkClick r:id="rId1"/>
          </p:cNvPr>
          <p:cNvPicPr>
            <a:picLocks noChangeAspect="1" noChangeArrowheads="1"/>
          </p:cNvPicPr>
          <p:nvPr/>
        </p:nvPicPr>
        <p:blipFill>
          <a:blip r:embed="rId2"/>
          <a:srcRect/>
          <a:stretch>
            <a:fillRect/>
          </a:stretch>
        </p:blipFill>
        <p:spPr bwMode="auto">
          <a:xfrm>
            <a:off x="6705600" y="1447800"/>
            <a:ext cx="3516313" cy="45529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89" name=""/>
        <p:cNvGrpSpPr/>
        <p:nvPr/>
      </p:nvGrpSpPr>
      <p:grpSpPr>
        <a:xfrm>
          <a:off x="0" y="0"/>
          <a:ext cx="0" cy="0"/>
          <a:chOff x="0" y="0"/>
          <a:chExt cx="0" cy="0"/>
        </a:xfrm>
      </p:grpSpPr>
      <p:sp>
        <p:nvSpPr>
          <p:cNvPr id="1048598" name="Rectangle 19"/>
          <p:cNvSpPr>
            <a:spLocks noChangeArrowheads="1"/>
          </p:cNvSpPr>
          <p:nvPr/>
        </p:nvSpPr>
        <p:spPr bwMode="auto">
          <a:xfrm>
            <a:off x="2362200" y="1962785"/>
            <a:ext cx="4572000" cy="3415030"/>
          </a:xfrm>
          <a:prstGeom prst="rect">
            <a:avLst/>
          </a:prstGeom>
          <a:noFill/>
          <a:ln w="9525">
            <a:noFill/>
            <a:miter lim="800000"/>
          </a:ln>
        </p:spPr>
        <p:txBody>
          <a:bodyPr anchor="ctr">
            <a:spAutoFit/>
          </a:bodyPr>
          <a:p>
            <a:r>
              <a:rPr lang="zh-CN" altLang="en-US" sz="2400" b="1">
                <a:latin typeface="黑体" panose="02010609060101010101" pitchFamily="49" charset="-122"/>
                <a:ea typeface="黑体" panose="02010609060101010101" pitchFamily="49" charset="-122"/>
              </a:rPr>
              <a:t>二</a:t>
            </a:r>
            <a:r>
              <a:rPr lang="en-US" altLang="zh-CN" sz="2400" b="1">
                <a:latin typeface="黑体" panose="02010609060101010101" pitchFamily="49" charset="-122"/>
                <a:ea typeface="黑体" panose="02010609060101010101" pitchFamily="49" charset="-122"/>
              </a:rPr>
              <a:t>. </a:t>
            </a:r>
            <a:r>
              <a:rPr lang="zh-CN" altLang="en-US" sz="2400" b="1">
                <a:latin typeface="黑体" panose="02010609060101010101" pitchFamily="49" charset="-122"/>
                <a:ea typeface="黑体" panose="02010609060101010101" pitchFamily="49" charset="-122"/>
              </a:rPr>
              <a:t>外伤救治的四项基本技术</a:t>
            </a:r>
            <a:endParaRPr lang="zh-CN" altLang="en-US" sz="2400" b="1">
              <a:latin typeface="黑体" panose="02010609060101010101" pitchFamily="49" charset="-122"/>
              <a:ea typeface="黑体" panose="02010609060101010101" pitchFamily="49" charset="-122"/>
            </a:endParaRPr>
          </a:p>
          <a:p>
            <a:endParaRPr lang="zh-CN" altLang="en-US" sz="2400" b="1">
              <a:latin typeface="黑体" panose="02010609060101010101" pitchFamily="49" charset="-122"/>
              <a:ea typeface="黑体" panose="02010609060101010101" pitchFamily="49" charset="-122"/>
            </a:endParaRPr>
          </a:p>
          <a:p>
            <a:r>
              <a:rPr lang="zh-CN" altLang="en-US" sz="2400" b="1">
                <a:latin typeface="黑体" panose="02010609060101010101" pitchFamily="49" charset="-122"/>
                <a:ea typeface="黑体" panose="02010609060101010101" pitchFamily="49" charset="-122"/>
              </a:rPr>
              <a:t>（一）止血</a:t>
            </a:r>
            <a:endParaRPr lang="zh-CN" altLang="en-US" sz="2400" b="1">
              <a:latin typeface="黑体" panose="02010609060101010101" pitchFamily="49" charset="-122"/>
              <a:ea typeface="黑体" panose="02010609060101010101" pitchFamily="49" charset="-122"/>
            </a:endParaRPr>
          </a:p>
          <a:p>
            <a:endParaRPr lang="zh-CN" altLang="en-US" sz="2400" b="1">
              <a:latin typeface="黑体" panose="02010609060101010101" pitchFamily="49" charset="-122"/>
              <a:ea typeface="黑体" panose="02010609060101010101" pitchFamily="49" charset="-122"/>
            </a:endParaRPr>
          </a:p>
          <a:p>
            <a:r>
              <a:rPr lang="zh-CN" altLang="en-US" sz="2400" b="1">
                <a:latin typeface="黑体" panose="02010609060101010101" pitchFamily="49" charset="-122"/>
                <a:ea typeface="黑体" panose="02010609060101010101" pitchFamily="49" charset="-122"/>
              </a:rPr>
              <a:t>（二）包扎</a:t>
            </a:r>
            <a:endParaRPr lang="zh-CN" altLang="en-US" sz="2400" b="1">
              <a:latin typeface="黑体" panose="02010609060101010101" pitchFamily="49" charset="-122"/>
              <a:ea typeface="黑体" panose="02010609060101010101" pitchFamily="49" charset="-122"/>
            </a:endParaRPr>
          </a:p>
          <a:p>
            <a:endParaRPr lang="zh-CN" altLang="en-US" sz="2400" b="1">
              <a:latin typeface="黑体" panose="02010609060101010101" pitchFamily="49" charset="-122"/>
              <a:ea typeface="黑体" panose="02010609060101010101" pitchFamily="49" charset="-122"/>
            </a:endParaRPr>
          </a:p>
          <a:p>
            <a:r>
              <a:rPr lang="zh-CN" altLang="en-US" sz="2400" b="1">
                <a:latin typeface="黑体" panose="02010609060101010101" pitchFamily="49" charset="-122"/>
                <a:ea typeface="黑体" panose="02010609060101010101" pitchFamily="49" charset="-122"/>
              </a:rPr>
              <a:t>（三）固定</a:t>
            </a:r>
            <a:endParaRPr lang="zh-CN" altLang="en-US" sz="2400" b="1">
              <a:latin typeface="黑体" panose="02010609060101010101" pitchFamily="49" charset="-122"/>
              <a:ea typeface="黑体" panose="02010609060101010101" pitchFamily="49" charset="-122"/>
            </a:endParaRPr>
          </a:p>
          <a:p>
            <a:endParaRPr lang="zh-CN" altLang="en-US" sz="2400" b="1">
              <a:latin typeface="黑体" panose="02010609060101010101" pitchFamily="49" charset="-122"/>
              <a:ea typeface="黑体" panose="02010609060101010101" pitchFamily="49" charset="-122"/>
            </a:endParaRPr>
          </a:p>
          <a:p>
            <a:r>
              <a:rPr lang="zh-CN" altLang="en-US" sz="2400" b="1">
                <a:latin typeface="黑体" panose="02010609060101010101" pitchFamily="49" charset="-122"/>
                <a:ea typeface="黑体" panose="02010609060101010101" pitchFamily="49" charset="-122"/>
              </a:rPr>
              <a:t>（四）搬运和输送</a:t>
            </a:r>
            <a:r>
              <a:rPr lang="zh-CN" altLang="en-US"/>
              <a:t> </a:t>
            </a:r>
            <a:endParaRPr lang="zh-CN" altLang="en-US"/>
          </a:p>
        </p:txBody>
      </p:sp>
      <p:sp>
        <p:nvSpPr>
          <p:cNvPr id="1048599" name="Text Box 20"/>
          <p:cNvSpPr txBox="1">
            <a:spLocks noChangeArrowheads="1"/>
          </p:cNvSpPr>
          <p:nvPr/>
        </p:nvSpPr>
        <p:spPr bwMode="auto">
          <a:xfrm>
            <a:off x="2286000" y="609600"/>
            <a:ext cx="3810000" cy="460375"/>
          </a:xfrm>
          <a:prstGeom prst="rect">
            <a:avLst/>
          </a:prstGeom>
          <a:noFill/>
          <a:ln w="9525">
            <a:noFill/>
            <a:miter lim="800000"/>
          </a:ln>
        </p:spPr>
        <p:txBody>
          <a:bodyPr>
            <a:spAutoFit/>
          </a:bodyPr>
          <a:p>
            <a:pPr eaLnBrk="0" hangingPunct="0"/>
            <a:r>
              <a:rPr lang="zh-CN" altLang="en-US" sz="2400" b="1">
                <a:solidFill>
                  <a:schemeClr val="bg1"/>
                </a:solidFill>
              </a:rPr>
              <a:t>第二节 外伤救治基本技术 </a:t>
            </a:r>
            <a:endParaRPr lang="zh-CN" altLang="en-US" sz="2400" b="1">
              <a:solidFill>
                <a:schemeClr val="bg1"/>
              </a:solidFill>
            </a:endParaRPr>
          </a:p>
        </p:txBody>
      </p:sp>
      <p:pic>
        <p:nvPicPr>
          <p:cNvPr id="2097162" name="Picture 23" descr="包扎伤口"/>
          <p:cNvPicPr>
            <a:picLocks noChangeAspect="1" noChangeArrowheads="1"/>
          </p:cNvPicPr>
          <p:nvPr/>
        </p:nvPicPr>
        <p:blipFill>
          <a:blip r:embed="rId1"/>
          <a:srcRect/>
          <a:stretch>
            <a:fillRect/>
          </a:stretch>
        </p:blipFill>
        <p:spPr bwMode="auto">
          <a:xfrm>
            <a:off x="6019800" y="2743200"/>
            <a:ext cx="3962400" cy="2749550"/>
          </a:xfrm>
          <a:prstGeom prst="rect">
            <a:avLst/>
          </a:prstGeom>
          <a:noFill/>
          <a:ln w="9525">
            <a:noFill/>
            <a:miter lim="800000"/>
            <a:headEnd/>
            <a:tailEnd/>
          </a:ln>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6.xml><?xml version="1.0" encoding="utf-8"?>
<p:tagLst xmlns:p="http://schemas.openxmlformats.org/presentationml/2006/main">
  <p:tag name="KSO_WM_SPECIAL_SOURCE" val="bdnull"/>
</p:tagLst>
</file>

<file path=ppt/tags/tag15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2.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章">
  <a:themeElements>
    <a:clrScheme name="章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章">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章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章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章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章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章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章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章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章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章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章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章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章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6068</Words>
  <Application>WPS 演示</Application>
  <PresentationFormat/>
  <Paragraphs>449</Paragraphs>
  <Slides>55</Slides>
  <Notes>0</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55</vt:i4>
      </vt:variant>
    </vt:vector>
  </HeadingPairs>
  <TitlesOfParts>
    <vt:vector size="71" baseType="lpstr">
      <vt:lpstr>Arial</vt:lpstr>
      <vt:lpstr>宋体</vt:lpstr>
      <vt:lpstr>Wingdings</vt:lpstr>
      <vt:lpstr>微软雅黑</vt:lpstr>
      <vt:lpstr>黑体</vt:lpstr>
      <vt:lpstr>Times New Roman</vt:lpstr>
      <vt:lpstr>Arial Unicode MS</vt:lpstr>
      <vt:lpstr>华文新魏</vt:lpstr>
      <vt:lpstr>文鼎彩黑</vt:lpstr>
      <vt:lpstr>隶书</vt:lpstr>
      <vt:lpstr>汉仪旗黑-85S</vt:lpstr>
      <vt:lpstr>李旭科毛笔行书</vt:lpstr>
      <vt:lpstr>楷体</vt:lpstr>
      <vt:lpstr>章</vt:lpstr>
      <vt:lpstr>自定义设计方案</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安全事故急救知识</dc:title>
  <dc:creator>王小伟</dc:creator>
  <cp:lastModifiedBy>monkeyhappy</cp:lastModifiedBy>
  <cp:revision>1</cp:revision>
  <dcterms:created xsi:type="dcterms:W3CDTF">2023-11-21T02:32:07Z</dcterms:created>
  <dcterms:modified xsi:type="dcterms:W3CDTF">2023-11-21T02:32:07Z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2052-12.1.0.15712</vt:lpwstr>
  </property>
  <property fmtid="{D5CDD505-2E9C-101B-9397-08002B2CF9AE}" pid="4" name="ICV">
    <vt:lpwstr>6774F22BEDB047CE9CBDF6781363BA01_12</vt:lpwstr>
  </property>
</Properties>
</file>