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31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21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205"/>
        <p:guide pos="3840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22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>
            <a:off x="-1" y="0"/>
            <a:ext cx="847726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1353800" y="0"/>
            <a:ext cx="8382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tags" Target="../tags/tag19.xml"/><Relationship Id="rId3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70781" y="1047341"/>
            <a:ext cx="5450438" cy="4906193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39614" y="122255"/>
            <a:ext cx="7312771" cy="6582566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0780" y="1814106"/>
            <a:ext cx="5450438" cy="218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有限空间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048885" y="4502785"/>
            <a:ext cx="2283460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537710" y="5425440"/>
            <a:ext cx="818515" cy="832485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781040" y="5426075"/>
            <a:ext cx="818515" cy="832485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024370" y="5425440"/>
            <a:ext cx="818515" cy="832485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4671" y="1440671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5787" y="2590560"/>
            <a:ext cx="121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甲烷</a:t>
            </a:r>
            <a:r>
              <a:rPr lang="en-US" altLang="zh-CN" sz="2000" b="1" dirty="0"/>
              <a:t>(CH4)</a:t>
            </a:r>
            <a:endParaRPr lang="en-US" altLang="zh-CN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435963" y="3235230"/>
            <a:ext cx="8019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甲烷为无色、无味的气体，比空气轻，溶于乙醇、乙醚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微溶于水。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甲烷是油田气、天然气和沼气的主要成分，在极高浓度时成为单纯性窒息剂。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甲烷易燃，爆炸极限为</a:t>
            </a:r>
            <a:r>
              <a:rPr lang="en-US" altLang="zh-CN" sz="2000" b="1" dirty="0">
                <a:latin typeface="+mn-ea"/>
              </a:rPr>
              <a:t>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15%</a:t>
            </a:r>
            <a:r>
              <a:rPr lang="zh-CN" altLang="en-US" sz="2000" b="1" dirty="0">
                <a:latin typeface="+mn-ea"/>
              </a:rPr>
              <a:t>，与空气混合能形成爆炸性混合物，遇热源和明火有燃烧爆炸的危险，造成人员伤亡。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8262" y="1589915"/>
            <a:ext cx="9515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有限</a:t>
            </a:r>
            <a:r>
              <a:rPr lang="zh-CN" altLang="en-US" sz="2000" b="1" dirty="0">
                <a:latin typeface="+mn-ea"/>
              </a:rPr>
              <a:t>空间内有机物分解产生甲烷。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天然</a:t>
            </a:r>
            <a:r>
              <a:rPr lang="zh-CN" altLang="en-US" sz="2000" b="1" dirty="0">
                <a:latin typeface="+mn-ea"/>
              </a:rPr>
              <a:t>气管道泄漏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 marL="0" lvl="1">
              <a:lnSpc>
                <a:spcPct val="150000"/>
              </a:lnSpc>
            </a:pP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对人基本无毒，麻痹作用极弱。但极高浓度时排挤空气中的氧，使空气中氧含量降低，引起单纯性窒息。当空气中甲烷达</a:t>
            </a:r>
            <a:r>
              <a:rPr lang="en-US" altLang="zh-CN" sz="2000" b="1" dirty="0">
                <a:latin typeface="+mn-ea"/>
              </a:rPr>
              <a:t>25%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30%</a:t>
            </a:r>
            <a:r>
              <a:rPr lang="zh-CN" altLang="en-US" sz="2000" b="1" dirty="0">
                <a:latin typeface="+mn-ea"/>
              </a:rPr>
              <a:t>的体积比时，人出现窒息样感觉，如头晕、呼吸加速，心率加快，注意力不集中，乏力和行为失调等。若不及时脱离接触，可致窒息死亡。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燃烧产物为一氧化碳、二氧化碳，引起缺氧或中毒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4001" y="1440671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4341" y="2558283"/>
            <a:ext cx="1202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氩气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Ar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373743" y="329581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 </a:t>
            </a:r>
            <a:r>
              <a:rPr lang="zh-CN" altLang="en-US" sz="2000" b="1" dirty="0">
                <a:latin typeface="+mn-ea"/>
              </a:rPr>
              <a:t>氩气是一种无色、无味的惰性气体，比空气重。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 它的性质十分不活泼，既不能燃烧，也不助燃。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73969" y="1679352"/>
            <a:ext cx="9644062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lvl="1"/>
            <a:r>
              <a:rPr lang="zh-CN" altLang="en-US" dirty="0"/>
              <a:t>主要来源</a:t>
            </a:r>
            <a:r>
              <a:rPr lang="en-US" altLang="zh-CN" dirty="0"/>
              <a:t>: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氩</a:t>
            </a:r>
            <a:r>
              <a:rPr lang="zh-CN" altLang="en-US" sz="2000" b="1" dirty="0">
                <a:latin typeface="+mn-ea"/>
              </a:rPr>
              <a:t>是目前工业上应用很广的稀有气体。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在</a:t>
            </a:r>
            <a:r>
              <a:rPr lang="zh-CN" altLang="en-US" sz="2000" b="1" dirty="0">
                <a:latin typeface="+mn-ea"/>
              </a:rPr>
              <a:t>飞机制造、船舶制造、原子能工业和机械工业领域，焊接特殊金属如铝、镁、铜、合金以及不锈钢时，往往用氩作为焊接保护气，防止焊接件被空气氧化或氮化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常压</a:t>
            </a:r>
            <a:r>
              <a:rPr lang="zh-CN" altLang="en-US" sz="2000" b="1" dirty="0">
                <a:latin typeface="+mn-ea"/>
              </a:rPr>
              <a:t>下无毒。当空气中氩气浓度增高时，可使氧气含量降低，人  会出现呼吸加快、注意力不集中等症状，继之出现疲倦无力、烦躁不安、恶心、呕吐、昏迷、抽搐等症状；在高浓度时导致窒息。液态氩可致皮肤冻伤；眼部接触可引起炎症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5544" y="1383092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有毒物质种类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9527" y="2436672"/>
            <a:ext cx="1991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常见的有毒物质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269527" y="3072348"/>
            <a:ext cx="9072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硫化氢、一氧化碳、苯系物、磷化氢、氯气、氮氧化物、二氧化硫、氨气、氰和腈类化合物、易挥发的有机溶剂、极高浓度刺激性气体等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主要来源</a:t>
            </a:r>
            <a:endParaRPr lang="zh-CN" altLang="en-US" sz="2000" b="1" dirty="0" smtClean="0"/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）有限空间内存储的有毒化学品残留、泄漏或挥发。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）有限空间内物质发生化学反应，产生有毒物质，如有机物分解产生硫化氢。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）某些相连或接近的设备或管道的有毒物质渗漏或扩散。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）作业过程中引入或产生有毒物质，如焊接、喷漆或使用某些有机溶剂进行清洁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6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8124" y="2121277"/>
            <a:ext cx="9975751" cy="41751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/>
              <a:t>对</a:t>
            </a:r>
            <a:r>
              <a:rPr lang="zh-CN" altLang="en-US" sz="2000" b="1" dirty="0"/>
              <a:t>人体的影响</a:t>
            </a:r>
            <a:endParaRPr lang="zh-CN" altLang="en-US" sz="2000" b="1" dirty="0"/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有毒物质对人体的伤害主要体现在刺激性、化学窒息性及致敏性方面，其主要通过呼吸吸入、皮肤接触进入人体，再经血液循环，对人体的呼吸、神经、血液等系统及肝脏、肺、肾脏等脏器造成严重损伤。</a:t>
            </a:r>
            <a:endParaRPr lang="zh-CN" altLang="en-US" dirty="0">
              <a:latin typeface="+mn-lt"/>
            </a:endParaRPr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短时间接触高浓度刺激性有毒物质会引起眼、上呼吸道刺激、中毒性肺炎或肺水肿以及心脏、肾脏等脏器病变。</a:t>
            </a:r>
            <a:endParaRPr lang="zh-CN" altLang="en-US" dirty="0">
              <a:latin typeface="+mn-lt"/>
            </a:endParaRPr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接触化学性、窒息性有毒物质会造成细胞缺氧窒息。</a:t>
            </a:r>
            <a:endParaRPr lang="zh-CN" altLang="en-US" dirty="0">
              <a:latin typeface="+mn-lt"/>
            </a:endParaRPr>
          </a:p>
          <a:p>
            <a:pPr lvl="1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2637" y="1393285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8112" y="2485749"/>
            <a:ext cx="1532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硫化氢</a:t>
            </a:r>
            <a:r>
              <a:rPr lang="en-US" altLang="zh-CN" sz="2000" b="1" dirty="0"/>
              <a:t>(H2S)</a:t>
            </a:r>
            <a:endParaRPr lang="en-US" altLang="zh-CN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388112" y="3385277"/>
            <a:ext cx="78727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理化性质：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无色，有臭鸡蛋气味的气体，剧毒。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比空气重，溶于水生成氢硫酸，可溶于乙醇。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爆炸极限的浓度范围为</a:t>
            </a:r>
            <a:r>
              <a:rPr lang="en-US" altLang="zh-CN" sz="2000" b="1" dirty="0"/>
              <a:t>4%</a:t>
            </a:r>
            <a:r>
              <a:rPr lang="zh-CN" altLang="en-US" sz="2000" b="1" dirty="0"/>
              <a:t>～</a:t>
            </a:r>
            <a:r>
              <a:rPr lang="en-US" altLang="zh-CN" sz="2000" b="1" dirty="0"/>
              <a:t>46%</a:t>
            </a:r>
            <a:r>
              <a:rPr lang="zh-CN" altLang="en-US" sz="2000" b="1" dirty="0"/>
              <a:t>，与空气混合能燃爆，遇明火、高热、氧化剂发生爆炸。</a:t>
            </a:r>
            <a:endParaRPr lang="zh-CN" altLang="en-US" sz="2000" b="1" dirty="0"/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5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5911" y="1474941"/>
            <a:ext cx="9020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主要来源：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(1)</a:t>
            </a:r>
            <a:r>
              <a:rPr lang="zh-CN" altLang="en-US" sz="2000" b="1" dirty="0">
                <a:latin typeface="+mn-ea"/>
              </a:rPr>
              <a:t>加工含硫原油过程的密闭设备。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(2)</a:t>
            </a:r>
            <a:r>
              <a:rPr lang="zh-CN" altLang="en-US" sz="2000" b="1" dirty="0">
                <a:latin typeface="+mn-ea"/>
              </a:rPr>
              <a:t>天然气中含有硫化氢。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(3)</a:t>
            </a:r>
            <a:r>
              <a:rPr lang="zh-CN" altLang="en-US" sz="2000" b="1" dirty="0">
                <a:latin typeface="+mn-ea"/>
              </a:rPr>
              <a:t>有机物发酵腐败场所，如制糖、造纸、制革等。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(4)</a:t>
            </a:r>
            <a:r>
              <a:rPr lang="zh-CN" altLang="en-US" sz="2000" b="1" dirty="0">
                <a:latin typeface="+mn-ea"/>
              </a:rPr>
              <a:t>咸菜、咸鱼腌制的低洼处。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(5)</a:t>
            </a:r>
            <a:r>
              <a:rPr lang="zh-CN" altLang="en-US" sz="2000" b="1" dirty="0">
                <a:latin typeface="+mn-ea"/>
              </a:rPr>
              <a:t>污水管道、窖井、污水泵站、污水池、炼油池、纸浆池、发酵池、垃圾堆放场、粪池等。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5911" y="4885474"/>
            <a:ext cx="9148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latin typeface="+mn-ea"/>
              </a:rPr>
              <a:t>对人体的影响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 smtClean="0">
                <a:latin typeface="+mn-ea"/>
              </a:rPr>
              <a:t>GB5044-85</a:t>
            </a:r>
            <a:r>
              <a:rPr lang="en-US" altLang="zh-CN" sz="2000" b="1" dirty="0">
                <a:latin typeface="+mn-ea"/>
              </a:rPr>
              <a:t>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  </a:t>
            </a:r>
            <a:r>
              <a:rPr lang="zh-CN" altLang="en-US" sz="2000" b="1" dirty="0">
                <a:latin typeface="+mn-ea"/>
              </a:rPr>
              <a:t>中硫化氢被列入</a:t>
            </a:r>
            <a:r>
              <a:rPr lang="en-US" altLang="zh-CN" sz="2000" b="1" dirty="0">
                <a:latin typeface="+mn-ea"/>
              </a:rPr>
              <a:t>Ⅱ</a:t>
            </a:r>
            <a:r>
              <a:rPr lang="zh-CN" altLang="en-US" sz="2000" b="1" dirty="0">
                <a:latin typeface="+mn-ea"/>
              </a:rPr>
              <a:t>级危害（高度危害）。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3725" y="1941647"/>
            <a:ext cx="584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>
                <a:latin typeface="+mn-ea"/>
              </a:rPr>
              <a:t>进入</a:t>
            </a:r>
            <a:r>
              <a:rPr lang="zh-CN" altLang="en-US" sz="2000" b="1" dirty="0">
                <a:latin typeface="+mn-ea"/>
              </a:rPr>
              <a:t>人体的主要途径：呼吸道</a:t>
            </a:r>
            <a:endParaRPr lang="zh-CN" altLang="en-US" sz="2000" b="1" dirty="0">
              <a:latin typeface="+mn-ea"/>
            </a:endParaRPr>
          </a:p>
        </p:txBody>
      </p:sp>
      <p:graphicFrame>
        <p:nvGraphicFramePr>
          <p:cNvPr id="5" name="Group 33"/>
          <p:cNvGraphicFramePr>
            <a:graphicFrameLocks noGrp="1"/>
          </p:cNvGraphicFramePr>
          <p:nvPr/>
        </p:nvGraphicFramePr>
        <p:xfrm>
          <a:off x="1863725" y="2981140"/>
          <a:ext cx="8464550" cy="3301999"/>
        </p:xfrm>
        <a:graphic>
          <a:graphicData uri="http://schemas.openxmlformats.org/drawingml/2006/table">
            <a:tbl>
              <a:tblPr/>
              <a:tblGrid>
                <a:gridCol w="1152525"/>
                <a:gridCol w="1582737"/>
                <a:gridCol w="5729288"/>
              </a:tblGrid>
              <a:tr h="6400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气体名称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气体浓度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mg/m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对人体的影响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硫化氢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0.0007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人对其嗅觉感知的浓度在此范围内波动，远低于引起危害的浓度，因而低浓度的硫化氢能被敏感地发觉。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53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嗅觉疲劳，其臭味减弱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因嗅觉疲劳或嗅神经麻痹而不能觉察硫化氢的存在，接触数小时出现眼和呼吸道刺激。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接触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小时～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小时可发生肺水肿，甚至意识丧失、呼吸衰竭。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6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高于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数秒钟即发生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电击样死亡。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1839" y="1418972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8225" y="2450777"/>
            <a:ext cx="233910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zh-CN" altLang="en-US" sz="2000" b="1" dirty="0">
                <a:latin typeface="+mn-ea"/>
              </a:rPr>
              <a:t>一氧化碳（</a:t>
            </a:r>
            <a:r>
              <a:rPr lang="en-US" altLang="zh-CN" sz="2000" b="1" dirty="0">
                <a:latin typeface="+mn-ea"/>
              </a:rPr>
              <a:t>CO</a:t>
            </a:r>
            <a:r>
              <a:rPr lang="zh-CN" altLang="en-US" sz="2000" b="1" dirty="0">
                <a:latin typeface="+mn-ea"/>
              </a:rPr>
              <a:t>）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78225" y="3500438"/>
            <a:ext cx="76727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理化性质：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无色</a:t>
            </a:r>
            <a:r>
              <a:rPr lang="zh-CN" altLang="en-US" sz="2000" b="1" dirty="0">
                <a:latin typeface="+mn-ea"/>
              </a:rPr>
              <a:t>、无味、无刺激性的气体。与空气比重相当。几乎不溶于水，可溶于氨水。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爆炸</a:t>
            </a:r>
            <a:r>
              <a:rPr lang="zh-CN" altLang="en-US" sz="2000" b="1" dirty="0">
                <a:latin typeface="+mn-ea"/>
              </a:rPr>
              <a:t>极限的浓度范围为</a:t>
            </a:r>
            <a:r>
              <a:rPr lang="en-US" altLang="zh-CN" sz="2000" b="1" dirty="0">
                <a:latin typeface="+mn-ea"/>
              </a:rPr>
              <a:t>12.5%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74.2%</a:t>
            </a:r>
            <a:r>
              <a:rPr lang="zh-CN" altLang="en-US" sz="2000" b="1" dirty="0">
                <a:latin typeface="+mn-ea"/>
              </a:rPr>
              <a:t>。遇热、明火易燃烧爆炸。 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5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4669" y="468791"/>
            <a:ext cx="89426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主要来源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在</a:t>
            </a:r>
            <a:r>
              <a:rPr lang="zh-CN" altLang="en-US" sz="2000" b="1" dirty="0">
                <a:latin typeface="+mn-ea"/>
              </a:rPr>
              <a:t>有限空间中进行焊接作业时含碳物质不完全燃烧会产生一氧化碳。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反应釜</a:t>
            </a:r>
            <a:r>
              <a:rPr lang="zh-CN" altLang="en-US" sz="2000" b="1" dirty="0">
                <a:latin typeface="+mn-ea"/>
              </a:rPr>
              <a:t>中生产合成氨、丙酮、光气、甲醇等化学品时产生的副产物中存在一氧化碳。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使用</a:t>
            </a:r>
            <a:r>
              <a:rPr lang="zh-CN" altLang="en-US" sz="2000" b="1" dirty="0">
                <a:latin typeface="+mn-ea"/>
              </a:rPr>
              <a:t>一氧化碳作为燃料等。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使用</a:t>
            </a:r>
            <a:r>
              <a:rPr lang="zh-CN" altLang="en-US" sz="2000" b="1" dirty="0">
                <a:latin typeface="+mn-ea"/>
              </a:rPr>
              <a:t>柴油发电机、检查燃气管道、清洗反应釜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塔等可能会接触到一氧化碳。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4669" y="3358200"/>
            <a:ext cx="9186206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对人体的影响：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GB5044-85《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中，一氧化碳被列入</a:t>
            </a:r>
            <a:r>
              <a:rPr lang="en-US" altLang="zh-CN" sz="2000" b="1" dirty="0">
                <a:latin typeface="+mn-ea"/>
              </a:rPr>
              <a:t>Ⅱ</a:t>
            </a:r>
            <a:r>
              <a:rPr lang="zh-CN" altLang="en-US" sz="2000" b="1" dirty="0">
                <a:latin typeface="+mn-ea"/>
              </a:rPr>
              <a:t>级危害（高度危害）。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PC-TWA</a:t>
            </a:r>
            <a:r>
              <a:rPr lang="zh-CN" altLang="en-US" sz="2000" b="1" dirty="0">
                <a:latin typeface="+mn-ea"/>
              </a:rPr>
              <a:t>： </a:t>
            </a:r>
            <a:r>
              <a:rPr lang="en-US" altLang="zh-CN" sz="2000" b="1" dirty="0">
                <a:latin typeface="+mn-ea"/>
              </a:rPr>
              <a:t>20mg/m3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PC-STEL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en-US" altLang="zh-CN" sz="2000" b="1" dirty="0">
                <a:latin typeface="+mn-ea"/>
              </a:rPr>
              <a:t>30mg/m3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IDLH</a:t>
            </a:r>
            <a:r>
              <a:rPr lang="zh-CN" altLang="en-US" sz="2000" b="1" dirty="0">
                <a:latin typeface="+mn-ea"/>
              </a:rPr>
              <a:t>：   </a:t>
            </a:r>
            <a:r>
              <a:rPr lang="en-US" altLang="zh-CN" sz="2000" b="1" dirty="0">
                <a:latin typeface="+mn-ea"/>
              </a:rPr>
              <a:t>1700mg/m3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一氧化碳与血红蛋白结合能力大于氧气，造成细胞缺氧窒息，主要损害神经系统。</a:t>
            </a:r>
            <a:endParaRPr lang="zh-CN" altLang="en-US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68488" y="1621185"/>
            <a:ext cx="2351088" cy="350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CC0000"/>
              </a:buClr>
              <a:buNone/>
            </a:pPr>
            <a:r>
              <a:rPr lang="zh-CN" altLang="en-US" sz="2000" b="1" dirty="0">
                <a:latin typeface="+mn-ea"/>
              </a:rPr>
              <a:t>一氧化碳中毒</a:t>
            </a:r>
            <a:endParaRPr lang="zh-CN" altLang="en-US" sz="2000" b="1" dirty="0">
              <a:latin typeface="+mn-ea"/>
            </a:endParaRP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868487" y="2309018"/>
          <a:ext cx="8218487" cy="3571876"/>
        </p:xfrm>
        <a:graphic>
          <a:graphicData uri="http://schemas.openxmlformats.org/drawingml/2006/table">
            <a:tbl>
              <a:tblPr/>
              <a:tblGrid>
                <a:gridCol w="2455862"/>
                <a:gridCol w="3811588"/>
                <a:gridCol w="1951037"/>
              </a:tblGrid>
              <a:tr h="576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浓度（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ppm）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症状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停留时间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最高容许浓度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轻度头痛,不适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头痛,不适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2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1000～2000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轻度心悸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30分钟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5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站立不稳,蹒跚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9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混乱,恶心,头痛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2000～5000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昏迷,失去知觉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30分钟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9"/>
          <p:cNvSpPr>
            <a:spLocks noChangeArrowheads="1"/>
          </p:cNvSpPr>
          <p:nvPr/>
        </p:nvSpPr>
        <p:spPr bwMode="auto">
          <a:xfrm>
            <a:off x="1868487" y="6218238"/>
            <a:ext cx="8218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备注：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1ppm=0.001</a:t>
            </a:r>
            <a:r>
              <a:rPr lang="en-US" altLang="zh-CN" dirty="0" smtClean="0">
                <a:solidFill>
                  <a:srgbClr val="000000"/>
                </a:solidFill>
                <a:ea typeface="黑体" panose="02010609060101010101" pitchFamily="2" charset="-122"/>
              </a:rPr>
              <a:t>‰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（质量百分比浓度）</a:t>
            </a:r>
            <a:endParaRPr lang="zh-CN" altLang="en-US" dirty="0" smtClean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4173" y="1417698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9527" y="2454878"/>
            <a:ext cx="1478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苯（</a:t>
            </a:r>
            <a:r>
              <a:rPr lang="en-US" altLang="zh-CN" sz="2000" b="1" dirty="0">
                <a:latin typeface="+mn-ea"/>
              </a:rPr>
              <a:t>C6H6</a:t>
            </a:r>
            <a:r>
              <a:rPr lang="zh-CN" altLang="en-US" sz="2000" b="1" dirty="0">
                <a:latin typeface="+mn-ea"/>
              </a:rPr>
              <a:t>）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9527" y="3258809"/>
            <a:ext cx="8408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具有特殊芳香气味的无色油状液体。不溶于水，溶于醇、醚、丙酮等多数有机溶剂。易燃，闪点</a:t>
            </a:r>
            <a:r>
              <a:rPr lang="en-US" altLang="zh-CN" sz="2000" b="1" dirty="0">
                <a:latin typeface="+mn-ea"/>
              </a:rPr>
              <a:t>-11℃</a:t>
            </a:r>
            <a:r>
              <a:rPr lang="zh-CN" altLang="en-US" sz="2000" b="1" dirty="0">
                <a:latin typeface="+mn-ea"/>
              </a:rPr>
              <a:t>，爆炸极限的浓度范围为</a:t>
            </a:r>
            <a:r>
              <a:rPr lang="en-US" altLang="zh-CN" sz="2000" b="1" dirty="0">
                <a:latin typeface="+mn-ea"/>
              </a:rPr>
              <a:t>1.2%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8%</a:t>
            </a:r>
            <a:r>
              <a:rPr lang="zh-CN" altLang="en-US" sz="2000" b="1" dirty="0">
                <a:latin typeface="+mn-ea"/>
              </a:rPr>
              <a:t>。其蒸气与空气混合能形成爆炸性混合气体，遇明火、高热极易燃烧爆炸，与氧化剂能发生强烈反应，易产生和聚集静电。其蒸汽比空气密度大，在较低处能扩散至很远处，遇明火会引起回燃。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4038" y="2150473"/>
            <a:ext cx="828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）在反应釜中制作油、脂、橡胶、树脂、油漆、粘结剂和氯丁橡胶等作业时用苯作为溶剂和稀释剂。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）苯用于制造各种化工产品，如苯乙烯、苯酚、顺丁烯二酸酐和许多清洁剂、炸药、化肥、农药和燃料等。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）在地下室、船舱内进行涂刷作业、对反应釜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塔进行清洗、维修作业时会接触到苯。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8063" y="1951616"/>
            <a:ext cx="8318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GB5044-85《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中苯被列入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latin typeface="+mn-ea"/>
              </a:rPr>
              <a:t>Ⅰ</a:t>
            </a:r>
            <a:r>
              <a:rPr lang="zh-CN" altLang="en-US" sz="2000" b="1" dirty="0">
                <a:latin typeface="+mn-ea"/>
              </a:rPr>
              <a:t>级危害（极度危害）。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PC-TWA</a:t>
            </a:r>
            <a:r>
              <a:rPr lang="zh-CN" altLang="en-US" sz="2000" b="1" dirty="0">
                <a:latin typeface="+mn-ea"/>
              </a:rPr>
              <a:t>： </a:t>
            </a:r>
            <a:r>
              <a:rPr lang="en-US" altLang="zh-CN" sz="2000" b="1" dirty="0">
                <a:latin typeface="+mn-ea"/>
              </a:rPr>
              <a:t>6mg/m3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PC-STEL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en-US" altLang="zh-CN" sz="2000" b="1" dirty="0">
                <a:latin typeface="+mn-ea"/>
              </a:rPr>
              <a:t>10mg/m3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IDLH</a:t>
            </a:r>
            <a:r>
              <a:rPr lang="zh-CN" altLang="en-US" sz="2000" b="1" dirty="0">
                <a:latin typeface="+mn-ea"/>
              </a:rPr>
              <a:t>：   </a:t>
            </a:r>
            <a:r>
              <a:rPr lang="en-US" altLang="zh-CN" sz="2000" b="1" dirty="0">
                <a:latin typeface="+mn-ea"/>
              </a:rPr>
              <a:t>9800mg/m3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苯可引起各种类型的白血病，国际癌症研究中心已确认苯为人类致癌物。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4683" y="1403445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爆炸过程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4683" y="2355154"/>
            <a:ext cx="902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易燃易爆物质和空气混合后，在有限空间内容易积聚达到爆炸极限，遇到点火源则造成爆炸，引起火灾，造成对有限空间内作业人员及附近人员的严重伤害。</a:t>
            </a:r>
            <a:endParaRPr lang="zh-CN" altLang="en-US" sz="2000" b="1" dirty="0">
              <a:latin typeface="+mn-ea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3285490" y="4213225"/>
            <a:ext cx="5322887" cy="1512888"/>
            <a:chOff x="1247" y="1071"/>
            <a:chExt cx="3353" cy="95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 rot="3419336">
              <a:off x="1190" y="1192"/>
              <a:ext cx="889" cy="77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>
                <a:solidFill>
                  <a:srgbClr val="000000"/>
                </a:solidFill>
              </a:endParaRPr>
            </a:p>
          </p:txBody>
        </p:sp>
        <p:grpSp>
          <p:nvGrpSpPr>
            <p:cNvPr id="10" name="Group 8"/>
            <p:cNvGrpSpPr/>
            <p:nvPr/>
          </p:nvGrpSpPr>
          <p:grpSpPr bwMode="auto">
            <a:xfrm>
              <a:off x="2017" y="1262"/>
              <a:ext cx="714" cy="127"/>
              <a:chOff x="2003" y="3439"/>
              <a:chExt cx="468" cy="244"/>
            </a:xfrm>
          </p:grpSpPr>
          <p:sp>
            <p:nvSpPr>
              <p:cNvPr id="18" name="Oval 9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gray">
            <a:xfrm rot="3419336">
              <a:off x="2506" y="1131"/>
              <a:ext cx="889" cy="77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4"/>
            <p:cNvGrpSpPr/>
            <p:nvPr/>
          </p:nvGrpSpPr>
          <p:grpSpPr bwMode="auto">
            <a:xfrm>
              <a:off x="3336" y="1262"/>
              <a:ext cx="714" cy="127"/>
              <a:chOff x="2003" y="3439"/>
              <a:chExt cx="468" cy="244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 rot="3419336">
              <a:off x="3770" y="1131"/>
              <a:ext cx="889" cy="7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3645852" y="4502150"/>
            <a:ext cx="719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易燃易爆物质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gray">
          <a:xfrm>
            <a:off x="7749540" y="4573588"/>
            <a:ext cx="720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爆炸极限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01665" y="4718050"/>
            <a:ext cx="79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点火源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8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8611" y="1417418"/>
            <a:ext cx="2659702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易燃易爆物质种类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6988" y="2436672"/>
            <a:ext cx="2379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易燃易爆气体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蒸气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6988" y="3211483"/>
            <a:ext cx="62504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、天然气、氢气、挥发性有机化合物及蒸气等。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466464" y="40380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5208" y="40310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76988" y="4093178"/>
            <a:ext cx="2031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/>
              <a:t>可燃性粉尘：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2376988" y="4906642"/>
            <a:ext cx="7875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/>
              <a:t>炭粒、粮食粉末、纤维、塑料屑以及研磨得很细的其他可燃性粉尘。</a:t>
            </a:r>
            <a:endParaRPr lang="zh-CN" altLang="en-US" sz="2000" b="1" dirty="0"/>
          </a:p>
        </p:txBody>
      </p:sp>
      <p:sp>
        <p:nvSpPr>
          <p:cNvPr id="14" name="圆角矩形 13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7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11338" y="1541114"/>
            <a:ext cx="131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点火源</a:t>
            </a:r>
            <a:endParaRPr lang="zh-CN" altLang="en-US" sz="2000" b="1" dirty="0"/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339" y="2035085"/>
            <a:ext cx="4284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明火，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化学反应放热，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热辐射，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高温表面，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撞击或摩擦发生火花，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绝热压缩形成高温点，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电气火花，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静电放电火花，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雷电作用，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直接日光照射或聚焦的日光照射。</a:t>
            </a:r>
            <a:endParaRPr lang="zh-CN" altLang="en-US" sz="2000" b="1" dirty="0"/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370779"/>
            <a:ext cx="1731564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主要来源：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3923" y="5386309"/>
            <a:ext cx="7026236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空气中氧气含量超过</a:t>
            </a:r>
            <a:r>
              <a:rPr lang="en-US" altLang="zh-CN" sz="2000" b="1" dirty="0">
                <a:latin typeface="+mn-ea"/>
              </a:rPr>
              <a:t>23.5%</a:t>
            </a:r>
            <a:r>
              <a:rPr lang="zh-CN" altLang="en-US" sz="2000" b="1" dirty="0">
                <a:latin typeface="+mn-ea"/>
              </a:rPr>
              <a:t>时，形成了富氧环境。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3923" y="2480221"/>
            <a:ext cx="508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有限空间中易燃气体或液体的泄漏和挥发。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466464" y="3406884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5208" y="3399915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466464" y="4373286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5208" y="4366317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466464" y="533968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5208" y="533271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43923" y="326649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有机物分解，如生活垃圾、动植物腐败物分解等产生甲烷。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43923" y="4452508"/>
            <a:ext cx="7219950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作业过程中引入的，如乙炔气焊产生一氧化碳。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6064" y="1332510"/>
            <a:ext cx="803425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淹溺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064" y="2035085"/>
            <a:ext cx="9232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淹溺导致人窒息、缺氧。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地下</a:t>
            </a:r>
            <a:r>
              <a:rPr lang="zh-CN" altLang="en-US" sz="2000" b="1" dirty="0">
                <a:latin typeface="+mn-ea"/>
              </a:rPr>
              <a:t>有限空间，低于地面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米，有水积蓄，因中毒、受伤或不慎跌落均可致淹溺。</a:t>
            </a:r>
            <a:endParaRPr lang="zh-CN" altLang="en-US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常见于</a:t>
            </a:r>
            <a:r>
              <a:rPr lang="zh-CN" altLang="en-US" sz="2000" b="1" dirty="0">
                <a:latin typeface="+mn-ea"/>
              </a:rPr>
              <a:t>粪坑粪池、腌菜窖、沉淀池、污水池、阴沟下水道的清理、维修等工作，多伴发高处坠落、电击、跌落等事故。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常见</a:t>
            </a:r>
            <a:r>
              <a:rPr lang="zh-CN" altLang="en-US" sz="2000" b="1" dirty="0">
                <a:latin typeface="+mn-ea"/>
              </a:rPr>
              <a:t>的表现为面部或全身青紫、烦躁不安、抽筋、呼吸困难、昏迷、意识丧失、心跳停止。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-1" y="0"/>
            <a:ext cx="847726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1353800" y="0"/>
            <a:ext cx="8382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3897" y="1415122"/>
            <a:ext cx="3570208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引起缺氧窒息的气体种类</a:t>
            </a:r>
            <a:endParaRPr lang="zh-CN" altLang="en-US" sz="24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1269" y="3069719"/>
            <a:ext cx="8946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在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有限空间内由于通风不良、生物呼吸作用或物质氧化作用，使有限空间形成缺氧状态，当空气中氧浓度低于</a:t>
            </a:r>
            <a:r>
              <a:rPr lang="en-US" altLang="zh-CN" sz="2000" b="1" dirty="0">
                <a:solidFill>
                  <a:srgbClr val="000000"/>
                </a:solidFill>
                <a:latin typeface="+mn-ea"/>
              </a:rPr>
              <a:t>19.5%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时就会有缺氧危险，导致窒息事故。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466464" y="4225482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5208" y="4218513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11269" y="2441897"/>
            <a:ext cx="69762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缺氧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11269" y="4261979"/>
            <a:ext cx="608371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二氧化碳、氮气、甲烷、氩气、水蒸气和六氟化硫等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11269" y="4889801"/>
            <a:ext cx="894674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这类单纯性窒息气体，本身无毒，但由于它们的存在对氧气有排斥作用，且这类气体绝大多数比空气重，易在空间底部聚集，并排挤氧空间，而造成进入空间作业的人员缺氧窒息。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412678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高处坠落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021" y="2235100"/>
            <a:ext cx="8484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）安全防护用具不合格，如脚手板和防护栏杆安装、使用不合理等。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）使用的扶梯有缺陷。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）作业面狭窄，作业人员活动受限，四周悬空，手脚易于扑空。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高处</a:t>
            </a:r>
            <a:r>
              <a:rPr lang="zh-CN" altLang="en-US" sz="2000" b="1" dirty="0">
                <a:latin typeface="+mn-ea"/>
              </a:rPr>
              <a:t>坠落可能导致脑部或内脏损伤而致命或使四肢、躯干、腰椎等部位受冲击而造成重伤致残。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5395" y="1397640"/>
            <a:ext cx="803425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触电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395" y="2366587"/>
            <a:ext cx="7467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）操作不当触电。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）电动机械、电器、电线年久失修等。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当</a:t>
            </a:r>
            <a:r>
              <a:rPr lang="zh-CN" altLang="en-US" sz="2000" b="1" dirty="0">
                <a:latin typeface="+mn-ea"/>
              </a:rPr>
              <a:t>通过人体的电流超过</a:t>
            </a:r>
            <a:r>
              <a:rPr lang="en-US" altLang="zh-CN" sz="2000" b="1" dirty="0">
                <a:latin typeface="+mn-ea"/>
              </a:rPr>
              <a:t>50</a:t>
            </a:r>
            <a:r>
              <a:rPr lang="zh-CN" altLang="en-US" sz="2000" b="1" dirty="0">
                <a:latin typeface="+mn-ea"/>
              </a:rPr>
              <a:t>毫安时，就会使人的呼吸和心脏停止而死亡。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413064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机械伤害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338" y="2452888"/>
            <a:ext cx="80105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）作业期间机械的意外启动。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）未实施有效的关停等。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机械</a:t>
            </a:r>
            <a:r>
              <a:rPr lang="zh-CN" altLang="en-US" sz="2000" b="1" dirty="0">
                <a:latin typeface="+mn-ea"/>
              </a:rPr>
              <a:t>伤害可能引发人体多部位受伤，如头部、眼部、颈部、胸部、腰部、脊柱、四肢等，造成外伤性骨折、出血、休克、昏迷，严重的会直接导致死亡。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2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48905" y="4149090"/>
            <a:ext cx="402272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808595" y="4498340"/>
            <a:ext cx="135318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1458" y="1440671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主要来源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1458" y="2633484"/>
            <a:ext cx="929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）有限空间内长期通风不良，氧含量偏低。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）有限空间内存在的物质发生耗氧性化学反应，如燃烧、生物的有氧呼吸等。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）作业过程中引入单纯性窒息气体挤占氧气空间，如使用氮气、氩气、水蒸气进行清洗。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）某些相连或接近的设备或管道的渗漏或扩散，如天然气泄漏。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5</a:t>
            </a:r>
            <a:r>
              <a:rPr lang="zh-CN" altLang="en-US" sz="2000" b="1" dirty="0">
                <a:latin typeface="+mn-ea"/>
              </a:rPr>
              <a:t>）较高的氧气消耗速度，如过多人员同时在有限空间内作业。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7689" y="2073644"/>
            <a:ext cx="8496622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氧气是人体赖以生存的重要物质基础，缺氧会对人体多个系统及脏器造成影响。氧气含量不同，对人体的危害也不同。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1708099" y="1432432"/>
            <a:ext cx="2040943" cy="520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对人体的危害</a:t>
            </a:r>
            <a:endParaRPr lang="en-US" altLang="zh-CN" sz="2400" b="1" dirty="0">
              <a:solidFill>
                <a:srgbClr val="C00000"/>
              </a:solidFill>
              <a:latin typeface="+mn-ea"/>
            </a:endParaRPr>
          </a:p>
        </p:txBody>
      </p:sp>
      <p:graphicFrame>
        <p:nvGraphicFramePr>
          <p:cNvPr id="7" name="Group 37"/>
          <p:cNvGraphicFramePr>
            <a:graphicFrameLocks noGrp="1"/>
          </p:cNvGraphicFramePr>
          <p:nvPr/>
        </p:nvGraphicFramePr>
        <p:xfrm>
          <a:off x="2169319" y="3272219"/>
          <a:ext cx="7853362" cy="3457689"/>
        </p:xfrm>
        <a:graphic>
          <a:graphicData uri="http://schemas.openxmlformats.org/drawingml/2006/table">
            <a:tbl>
              <a:tblPr/>
              <a:tblGrid>
                <a:gridCol w="1655762"/>
                <a:gridCol w="6197600"/>
              </a:tblGrid>
              <a:tr h="579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氧气含量（体积百分比浓度）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对人体的影响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19.5%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最低允许值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19.5%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体力下降，难以从事重体力劳动，动作协调性降低，容易引发冠心病、肺病等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呼吸加重，频率加快，脉搏加快，动作协调性进一步降低，判断能力下降。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呼吸加深加快，几乎丧失判断能力，嘴唇发紫。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精神失常，昏迷，失去知觉，呕吐，脸色死灰。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分钟通过治疗可恢复，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分钟后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致命，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分钟后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致命。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秒后昏迷，痉挛，呼吸减缓，死亡。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1918" y="1437762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527" y="2567369"/>
            <a:ext cx="2071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二氧化碳</a:t>
            </a:r>
            <a:r>
              <a:rPr lang="en-US" altLang="zh-CN" sz="2000" b="1" dirty="0"/>
              <a:t>(CO2)</a:t>
            </a:r>
            <a:endParaRPr lang="en-US" altLang="zh-CN" sz="2000" b="1" dirty="0"/>
          </a:p>
        </p:txBody>
      </p:sp>
      <p:sp>
        <p:nvSpPr>
          <p:cNvPr id="9" name="矩形 8"/>
          <p:cNvSpPr/>
          <p:nvPr/>
        </p:nvSpPr>
        <p:spPr>
          <a:xfrm>
            <a:off x="2269527" y="3234086"/>
            <a:ext cx="8813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二氧化碳别名碳（酸）酐，为无色气体。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比空气重。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溶于水、烃类等多数有机溶剂。水溶剂呈酸性，能被碱性溶液吸收而生成碳酸盐。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二氧化碳加压成液态贮存在钢瓶内，放出时二氧化碳可凝结成为雪花固体，统称干冰。若遇高热，容器内压增大，有开裂和爆炸的危险。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3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5375" y="1847404"/>
            <a:ext cx="10172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）长期不开放的各种矿井、油井、船舱底部及下水道。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）利用植物发酵制糖、酿酒，用玉米制酒精、丙酮以及制造酵母等生产过程，若发酵桶、池的车间是密闭的或隔离的，有较高浓度的二氧化碳产生。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）在不通风的地窖和密闭仓库中储存蔬菜、水果和谷物等可产生高浓度的二氧化碳。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）在有限空间作业人数、时间超限，可造成二氧化碳积蓄。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5</a:t>
            </a:r>
            <a:r>
              <a:rPr lang="zh-CN" altLang="en-US" sz="2000" b="1" dirty="0">
                <a:latin typeface="+mn-ea"/>
              </a:rPr>
              <a:t>）化学工业中在反应釜内以二氧化碳作为原料制造碳酸钠、碳酸氢钠、尿素、碳酸氢胺等多种化工产品。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6</a:t>
            </a:r>
            <a:r>
              <a:rPr lang="zh-CN" altLang="en-US" sz="2000" b="1" dirty="0">
                <a:latin typeface="+mn-ea"/>
              </a:rPr>
              <a:t>）轻工生产中制造汽水、啤酒等饮料充以二氧化碳等过程均可生成多量二氧化碳。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4671" y="1470926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6816" y="2531822"/>
            <a:ext cx="1439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氮气</a:t>
            </a:r>
            <a:r>
              <a:rPr lang="en-US" altLang="zh-CN" sz="2000" b="1" dirty="0"/>
              <a:t>(N2)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346956" y="3308495"/>
            <a:ext cx="6096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理化</a:t>
            </a:r>
            <a:r>
              <a:rPr lang="zh-CN" altLang="en-US" sz="2000" b="1" dirty="0">
                <a:latin typeface="+mn-ea"/>
              </a:rPr>
              <a:t>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氮气</a:t>
            </a:r>
            <a:r>
              <a:rPr lang="zh-CN" altLang="en-US" sz="2000" b="1" dirty="0">
                <a:latin typeface="+mn-ea"/>
              </a:rPr>
              <a:t>为无色无味气体。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微</a:t>
            </a:r>
            <a:r>
              <a:rPr lang="zh-CN" altLang="en-US" sz="2000" b="1" dirty="0">
                <a:latin typeface="+mn-ea"/>
              </a:rPr>
              <a:t>溶于水、乙醇。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用于</a:t>
            </a:r>
            <a:r>
              <a:rPr lang="zh-CN" altLang="en-US" sz="2000" b="1" dirty="0">
                <a:latin typeface="+mn-ea"/>
              </a:rPr>
              <a:t>合成氨、制硝酸、物质保护剂、冷冻剂等。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氮气本身不燃烧。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19051" y="1548383"/>
            <a:ext cx="9553897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+mn-ea"/>
              </a:defRPr>
            </a:lvl1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lvl="1"/>
            <a:r>
              <a:rPr lang="zh-CN" altLang="en-US" dirty="0"/>
              <a:t>主要来源</a:t>
            </a:r>
            <a:r>
              <a:rPr lang="en-US" altLang="zh-CN" dirty="0"/>
              <a:t>:</a:t>
            </a:r>
            <a:endParaRPr lang="en-US" altLang="zh-CN" dirty="0"/>
          </a:p>
          <a:p>
            <a:r>
              <a:rPr lang="zh-CN" altLang="en-US" dirty="0" smtClean="0"/>
              <a:t>由于</a:t>
            </a:r>
            <a:r>
              <a:rPr lang="zh-CN" altLang="en-US" dirty="0"/>
              <a:t>氮的化学惰性，常用作保护气以防止某些物体暴露于空气时被氧所氧化，或用作工业上的清洗剂，洗涤储罐、反应釜中的危险、有毒物质。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dirty="0"/>
              <a:t>对人体的影响</a:t>
            </a:r>
            <a:r>
              <a:rPr lang="en-US" altLang="zh-CN" dirty="0"/>
              <a:t>:</a:t>
            </a:r>
            <a:endParaRPr lang="en-US" altLang="zh-CN" dirty="0"/>
          </a:p>
          <a:p>
            <a:pPr lvl="1"/>
            <a:r>
              <a:rPr lang="zh-CN" altLang="en-US" dirty="0" smtClean="0"/>
              <a:t>吸入</a:t>
            </a:r>
            <a:r>
              <a:rPr lang="zh-CN" altLang="en-US" dirty="0"/>
              <a:t>氮气浓度不太高时，患者最初感觉胸闷、气短、疲软无力；继而有烦躁不安、极度兴奋、乱跑、叫喊、神情恍惚、步态不稳等症状，称之为“氮酩酊”，可进入昏睡或昏迷状态。</a:t>
            </a:r>
            <a:endParaRPr lang="en-US" altLang="zh-CN" dirty="0"/>
          </a:p>
          <a:p>
            <a:pPr lvl="1"/>
            <a:r>
              <a:rPr lang="zh-CN" altLang="en-US" dirty="0" smtClean="0"/>
              <a:t>空气</a:t>
            </a:r>
            <a:r>
              <a:rPr lang="zh-CN" altLang="en-US" dirty="0"/>
              <a:t>中氮气含量过高，使吸入氧气浓度下降，引起缺氧窒息。吸入高浓度，患者可迅速昏迷、因呼吸和心跳停止而死亡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5220</Words>
  <Application>WPS 演示</Application>
  <PresentationFormat>宽屏</PresentationFormat>
  <Paragraphs>494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黑体</vt:lpstr>
      <vt:lpstr>Calibri Light</vt:lpstr>
      <vt:lpstr>楷体</vt:lpstr>
      <vt:lpstr>汉仪旗黑-85S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3</cp:revision>
  <dcterms:created xsi:type="dcterms:W3CDTF">2020-11-02T12:02:00Z</dcterms:created>
  <dcterms:modified xsi:type="dcterms:W3CDTF">2023-11-15T05:52:16Z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FF58AF738B234260B9C233FBA85FDB6A_13</vt:lpwstr>
  </property>
</Properties>
</file>