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4" r:id="rId3"/>
    <p:sldId id="366" r:id="rId4"/>
    <p:sldId id="256" r:id="rId5"/>
    <p:sldId id="294" r:id="rId6"/>
    <p:sldId id="314" r:id="rId7"/>
    <p:sldId id="316" r:id="rId8"/>
    <p:sldId id="317" r:id="rId9"/>
    <p:sldId id="313" r:id="rId10"/>
    <p:sldId id="320" r:id="rId11"/>
    <p:sldId id="322" r:id="rId12"/>
    <p:sldId id="321" r:id="rId13"/>
    <p:sldId id="323" r:id="rId14"/>
    <p:sldId id="311" r:id="rId15"/>
    <p:sldId id="289" r:id="rId16"/>
    <p:sldId id="318" r:id="rId17"/>
    <p:sldId id="319" r:id="rId18"/>
    <p:sldId id="275" r:id="rId19"/>
    <p:sldId id="327" r:id="rId20"/>
    <p:sldId id="326" r:id="rId21"/>
    <p:sldId id="276" r:id="rId22"/>
    <p:sldId id="277" r:id="rId23"/>
    <p:sldId id="278" r:id="rId24"/>
    <p:sldId id="280" r:id="rId25"/>
    <p:sldId id="287" r:id="rId26"/>
    <p:sldId id="281" r:id="rId27"/>
    <p:sldId id="328" r:id="rId28"/>
    <p:sldId id="330" r:id="rId29"/>
    <p:sldId id="331" r:id="rId30"/>
    <p:sldId id="332" r:id="rId31"/>
    <p:sldId id="333" r:id="rId32"/>
    <p:sldId id="335" r:id="rId33"/>
    <p:sldId id="296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25" r:id="rId45"/>
  </p:sldIdLst>
  <p:sldSz cx="9144000" cy="6858000" type="screen4x3"/>
  <p:notesSz cx="6858000" cy="9144000"/>
  <p:custDataLst>
    <p:tags r:id="rId5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2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gs" Target="tags/tag27.xml"/><Relationship Id="rId5" Type="http://schemas.openxmlformats.org/officeDocument/2006/relationships/slide" Target="slides/slide3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1378" name="组合 10137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1379" name="矩形 101378"/>
            <p:cNvSpPr/>
            <p:nvPr/>
          </p:nvSpPr>
          <p:spPr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lvl="0" algn="ctr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1380" name="矩形 101379"/>
            <p:cNvSpPr/>
            <p:nvPr/>
          </p:nvSpPr>
          <p:spPr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pPr lvl="0"/>
              <a:endParaRPr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01381" name="组合 101380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01382" name="矩形 101381"/>
              <p:cNvSpPr/>
              <p:nvPr userDrawn="1"/>
            </p:nvSpPr>
            <p:spPr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83" name="矩形 101382"/>
              <p:cNvSpPr/>
              <p:nvPr userDrawn="1"/>
            </p:nvSpPr>
            <p:spPr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84" name="矩形 101383"/>
              <p:cNvSpPr/>
              <p:nvPr userDrawn="1"/>
            </p:nvSpPr>
            <p:spPr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85" name="矩形 101384"/>
              <p:cNvSpPr/>
              <p:nvPr userDrawn="1"/>
            </p:nvSpPr>
            <p:spPr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pPr lvl="0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86" name="矩形 101385"/>
              <p:cNvSpPr/>
              <p:nvPr userDrawn="1"/>
            </p:nvSpPr>
            <p:spPr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87" name="矩形 101386"/>
              <p:cNvSpPr/>
              <p:nvPr userDrawn="1"/>
            </p:nvSpPr>
            <p:spPr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88" name="矩形 101387"/>
              <p:cNvSpPr/>
              <p:nvPr userDrawn="1"/>
            </p:nvSpPr>
            <p:spPr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pPr lvl="0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89" name="矩形 101388"/>
              <p:cNvSpPr/>
              <p:nvPr userDrawn="1"/>
            </p:nvSpPr>
            <p:spPr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90" name="矩形 101389"/>
              <p:cNvSpPr/>
              <p:nvPr userDrawn="1"/>
            </p:nvSpPr>
            <p:spPr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pPr lvl="0"/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91" name="矩形 101390"/>
              <p:cNvSpPr/>
              <p:nvPr userDrawn="1"/>
            </p:nvSpPr>
            <p:spPr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pPr lvl="0"/>
                <a:endParaRPr sz="24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01392" name="日期占位符 101391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/>
            </a:lvl1pPr>
          </a:lstStyle>
          <a:p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1393" name="页脚占位符 10139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1394" name="灯片编号占位符 10139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1395" name="标题 101394"/>
          <p:cNvSpPr>
            <a:spLocks noGrp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1396" name="副标题 101395"/>
          <p:cNvSpPr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 sz="3400"/>
            </a:lvl1pPr>
            <a:lvl2pPr marL="457200" lvl="1" indent="0" algn="ctr"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 sz="3400"/>
            </a:lvl2pPr>
            <a:lvl3pPr marL="914400" lvl="2" indent="0" algn="ctr">
              <a:buClr>
                <a:schemeClr val="bg2"/>
              </a:buClr>
              <a:buSzPct val="65000"/>
              <a:buFont typeface="Wingdings" panose="05000000000000000000" pitchFamily="2" charset="2"/>
              <a:buNone/>
              <a:defRPr sz="3400"/>
            </a:lvl3pPr>
            <a:lvl4pPr marL="1371600" lvl="3" indent="0" algn="ctr"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3400"/>
            </a:lvl4pPr>
            <a:lvl5pPr marL="1828800" lvl="4" indent="0" algn="ctr">
              <a:buClr>
                <a:schemeClr val="bg2"/>
              </a:buClr>
              <a:buSzTx/>
              <a:buFont typeface="Wingdings" panose="05000000000000000000" pitchFamily="2" charset="2"/>
              <a:buNone/>
              <a:defRPr sz="3400"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5293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2504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81200"/>
            <a:ext cx="4032504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354" name="页脚占位符 10035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0355" name="灯片编号占位符 10035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00356" name="组合 100355"/>
          <p:cNvGrpSpPr/>
          <p:nvPr userDrawn="1"/>
        </p:nvGrpSpPr>
        <p:grpSpPr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0357" name="矩形 100356"/>
            <p:cNvSpPr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lvl="0" algn="ctr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0358" name="矩形 100357"/>
            <p:cNvSpPr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pPr lvl="0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0359" name="矩形 100358"/>
            <p:cNvSpPr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/>
              <a:endParaRPr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360" name="矩形 100359"/>
            <p:cNvSpPr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/>
              <a:endParaRPr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361" name="矩形 100360"/>
            <p:cNvSpPr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/>
              <a:endParaRPr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362" name="矩形 100361"/>
            <p:cNvSpPr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p>
              <a:pPr lvl="0"/>
              <a:endParaRPr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363" name="矩形 100362"/>
            <p:cNvSpPr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pPr lvl="0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0364" name="矩形 100363"/>
            <p:cNvSpPr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/>
              <a:endParaRPr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365" name="矩形 100364"/>
            <p:cNvSpPr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/>
              <a:endParaRPr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0366" name="标题 10036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0367" name="文本占位符 100366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0368" name="日期占位符 1003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06" y="3325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image" Target="../media/image5.jpe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hyperlink" Target="http://www.bofety.com/" TargetMode="Externa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image" Target="../media/image6.jpeg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8" name="标题 103427"/>
          <p:cNvSpPr>
            <a:spLocks noGrp="1"/>
          </p:cNvSpPr>
          <p:nvPr>
            <p:ph type="ctrTitle"/>
          </p:nvPr>
        </p:nvSpPr>
        <p:spPr>
          <a:xfrm>
            <a:off x="2268538" y="1828800"/>
            <a:ext cx="6723062" cy="2209800"/>
          </a:xfrm>
          <a:ln/>
        </p:spPr>
        <p:txBody>
          <a:bodyPr anchor="ctr" anchorCtr="0"/>
          <a:p>
            <a:pPr defTabSz="914400">
              <a:buSzTx/>
              <a:buFontTx/>
              <a:buNone/>
            </a:pPr>
            <a:r>
              <a:rPr lang="zh-CN" altLang="en-US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化学中毒检测技术介绍</a:t>
            </a:r>
            <a:endParaRPr lang="zh-CN" altLang="en-US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702935" y="3717290"/>
            <a:ext cx="2183765" cy="4292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0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0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447030" y="4616450"/>
            <a:ext cx="830580" cy="8102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全面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379210" y="4616450"/>
            <a:ext cx="830580" cy="81026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tx1"/>
                </a:solidFill>
              </a:rPr>
              <a:t>专业</a:t>
            </a:r>
            <a:endParaRPr lang="zh-CN" altLang="en-US" sz="1600" b="1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311390" y="4616450"/>
            <a:ext cx="830580" cy="81026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tx1"/>
                </a:solidFill>
              </a:rPr>
              <a:t>实用</a:t>
            </a:r>
            <a:endParaRPr lang="zh-CN" altLang="en-US" sz="1600" b="1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06" y="33258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标题 972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现场快速中毒检测仪器配置种类：</a:t>
            </a:r>
            <a:endParaRPr lang="zh-CN" altLang="en-US" sz="4000" dirty="0"/>
          </a:p>
        </p:txBody>
      </p:sp>
      <p:sp>
        <p:nvSpPr>
          <p:cNvPr id="97283" name="文本占位符 972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</a:pPr>
            <a:r>
              <a:rPr lang="en-US" altLang="zh-CN"/>
              <a:t>20</a:t>
            </a:r>
            <a:r>
              <a:rPr lang="zh-CN" altLang="en-US" dirty="0"/>
              <a:t>家省级实验室（截至</a:t>
            </a:r>
            <a:r>
              <a:rPr lang="en-US" altLang="zh-CN"/>
              <a:t>2006</a:t>
            </a:r>
            <a:r>
              <a:rPr lang="zh-CN" altLang="en-US" dirty="0"/>
              <a:t>年</a:t>
            </a:r>
            <a:r>
              <a:rPr lang="en-US" altLang="zh-CN"/>
              <a:t>8</a:t>
            </a:r>
            <a:r>
              <a:rPr lang="zh-CN" altLang="en-US" dirty="0"/>
              <a:t>月）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  配备种类</a:t>
            </a:r>
            <a:r>
              <a:rPr lang="en-US" altLang="zh-CN"/>
              <a:t>---- 9</a:t>
            </a:r>
            <a:r>
              <a:rPr lang="zh-CN" altLang="en-US" dirty="0"/>
              <a:t>家</a:t>
            </a:r>
            <a:r>
              <a:rPr lang="en-US" altLang="zh-CN"/>
              <a:t>----0</a:t>
            </a:r>
            <a:r>
              <a:rPr lang="zh-CN" altLang="en-US" dirty="0"/>
              <a:t>种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                 </a:t>
            </a:r>
            <a:r>
              <a:rPr lang="zh-CN" altLang="en-US" dirty="0"/>
              <a:t> </a:t>
            </a:r>
            <a:r>
              <a:rPr lang="en-US" altLang="zh-CN"/>
              <a:t>7</a:t>
            </a:r>
            <a:r>
              <a:rPr lang="zh-CN" altLang="en-US" dirty="0"/>
              <a:t>家</a:t>
            </a:r>
            <a:r>
              <a:rPr lang="en-US" altLang="zh-CN"/>
              <a:t>----1</a:t>
            </a:r>
            <a:r>
              <a:rPr lang="zh-CN" altLang="en-US" dirty="0"/>
              <a:t>种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                      </a:t>
            </a:r>
            <a:r>
              <a:rPr lang="en-US" altLang="zh-CN"/>
              <a:t>3</a:t>
            </a:r>
            <a:r>
              <a:rPr lang="zh-CN" altLang="en-US" dirty="0"/>
              <a:t>家</a:t>
            </a:r>
            <a:r>
              <a:rPr lang="en-US" altLang="zh-CN"/>
              <a:t>-----2</a:t>
            </a:r>
            <a:r>
              <a:rPr lang="zh-CN" altLang="en-US" dirty="0"/>
              <a:t>种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                      </a:t>
            </a:r>
            <a:r>
              <a:rPr lang="en-US" altLang="zh-CN"/>
              <a:t>1</a:t>
            </a:r>
            <a:r>
              <a:rPr lang="zh-CN" altLang="en-US" dirty="0"/>
              <a:t>家</a:t>
            </a:r>
            <a:r>
              <a:rPr lang="en-US" altLang="zh-CN"/>
              <a:t>-----4</a:t>
            </a:r>
            <a:r>
              <a:rPr lang="zh-CN" altLang="en-US" dirty="0"/>
              <a:t>种</a:t>
            </a:r>
            <a:endParaRPr lang="zh-CN" altLang="en-US" dirty="0"/>
          </a:p>
          <a:p>
            <a:pPr>
              <a:lnSpc>
                <a:spcPct val="80000"/>
              </a:lnSpc>
            </a:pPr>
            <a:r>
              <a:rPr lang="en-US" altLang="zh-CN"/>
              <a:t>21</a:t>
            </a:r>
            <a:r>
              <a:rPr lang="zh-CN" altLang="en-US" dirty="0"/>
              <a:t>家市级实验室（截至</a:t>
            </a:r>
            <a:r>
              <a:rPr lang="en-US" altLang="zh-CN"/>
              <a:t>2006</a:t>
            </a:r>
            <a:r>
              <a:rPr lang="zh-CN" altLang="en-US" dirty="0"/>
              <a:t>年</a:t>
            </a:r>
            <a:r>
              <a:rPr lang="en-US" altLang="zh-CN"/>
              <a:t>8</a:t>
            </a:r>
            <a:r>
              <a:rPr lang="zh-CN" altLang="en-US" dirty="0"/>
              <a:t>月）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  配置情况</a:t>
            </a:r>
            <a:r>
              <a:rPr lang="en-US" altLang="zh-CN"/>
              <a:t>---- 12</a:t>
            </a:r>
            <a:r>
              <a:rPr lang="zh-CN" altLang="en-US" dirty="0"/>
              <a:t>家</a:t>
            </a:r>
            <a:r>
              <a:rPr lang="en-US" altLang="zh-CN">
                <a:latin typeface="Arial" panose="020B0604020202020204" pitchFamily="34" charset="0"/>
              </a:rPr>
              <a:t>—</a:t>
            </a:r>
            <a:r>
              <a:rPr lang="en-US" altLang="zh-CN"/>
              <a:t>0</a:t>
            </a:r>
            <a:r>
              <a:rPr lang="zh-CN" altLang="en-US" dirty="0"/>
              <a:t>种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/>
              <a:t>                        </a:t>
            </a:r>
            <a:r>
              <a:rPr lang="en-US" altLang="zh-CN"/>
              <a:t>6</a:t>
            </a:r>
            <a:r>
              <a:rPr lang="zh-CN" altLang="en-US" dirty="0"/>
              <a:t>家</a:t>
            </a:r>
            <a:r>
              <a:rPr lang="en-US" altLang="zh-CN"/>
              <a:t>----1</a:t>
            </a:r>
            <a:r>
              <a:rPr lang="zh-CN" altLang="en-US" dirty="0"/>
              <a:t>种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                       </a:t>
            </a:r>
            <a:r>
              <a:rPr lang="en-US" altLang="zh-CN"/>
              <a:t>1</a:t>
            </a:r>
            <a:r>
              <a:rPr lang="zh-CN" altLang="en-US" dirty="0"/>
              <a:t>家</a:t>
            </a:r>
            <a:r>
              <a:rPr lang="en-US" altLang="zh-CN"/>
              <a:t>---2</a:t>
            </a:r>
            <a:r>
              <a:rPr lang="zh-CN" altLang="en-US" dirty="0"/>
              <a:t>种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                       </a:t>
            </a:r>
            <a:r>
              <a:rPr lang="en-US" altLang="zh-CN"/>
              <a:t>1</a:t>
            </a:r>
            <a:r>
              <a:rPr lang="zh-CN" altLang="en-US" dirty="0"/>
              <a:t>家</a:t>
            </a:r>
            <a:r>
              <a:rPr lang="en-US" altLang="zh-CN"/>
              <a:t>---3</a:t>
            </a:r>
            <a:r>
              <a:rPr lang="zh-CN" altLang="en-US" dirty="0"/>
              <a:t>种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标题 962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现场快速中毒检测仪器配置种类：</a:t>
            </a:r>
            <a:endParaRPr lang="zh-CN" altLang="en-US" sz="4000"/>
          </a:p>
        </p:txBody>
      </p:sp>
      <p:sp>
        <p:nvSpPr>
          <p:cNvPr id="96259" name="文本占位符 962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dirty="0"/>
              <a:t>便携式气相色谱仪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便携式固液测定仪 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便携式分光光度计 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气体快速直读检测仪 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en-US" altLang="zh-CN"/>
              <a:t>TVOC</a:t>
            </a:r>
            <a:r>
              <a:rPr lang="zh-CN" altLang="en-US" dirty="0"/>
              <a:t>测定仪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甲醛分析仪 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便携式气相色谱</a:t>
            </a:r>
            <a:r>
              <a:rPr lang="en-US" altLang="zh-CN"/>
              <a:t>-</a:t>
            </a:r>
            <a:r>
              <a:rPr lang="zh-CN" altLang="en-US" dirty="0"/>
              <a:t>质谱</a:t>
            </a: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标题 983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主要检测的化学中毒：</a:t>
            </a:r>
            <a:endParaRPr lang="zh-CN" altLang="en-US" dirty="0"/>
          </a:p>
        </p:txBody>
      </p:sp>
      <p:sp>
        <p:nvSpPr>
          <p:cNvPr id="98307" name="文本占位符 98306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  <a:ln/>
        </p:spPr>
        <p:txBody>
          <a:bodyPr/>
          <a:p>
            <a:endParaRPr lang="en-US" altLang="zh-CN" sz="2800" dirty="0"/>
          </a:p>
          <a:p>
            <a:r>
              <a:rPr lang="zh-CN" altLang="en-US" sz="2800" dirty="0"/>
              <a:t>有毒气体</a:t>
            </a:r>
            <a:r>
              <a:rPr lang="en-US" altLang="zh-CN" sz="2800"/>
              <a:t>---</a:t>
            </a:r>
            <a:r>
              <a:rPr lang="zh-CN" altLang="en-US" sz="2800" dirty="0"/>
              <a:t>硫化氢、一氧化碳、氮氧化物、氯气、氨气、磷化氢、二硫化碳 、氰化氢 </a:t>
            </a:r>
            <a:endParaRPr lang="zh-CN" altLang="en-US" sz="2800" dirty="0"/>
          </a:p>
          <a:p>
            <a:r>
              <a:rPr lang="zh-CN" altLang="en-US" sz="2800" dirty="0"/>
              <a:t> 挥发性有机物</a:t>
            </a:r>
            <a:r>
              <a:rPr lang="en-US" altLang="zh-CN" sz="2800"/>
              <a:t>---</a:t>
            </a:r>
            <a:r>
              <a:rPr lang="zh-CN" altLang="en-US" sz="2800" dirty="0"/>
              <a:t>苯、三甲基氯化锡、二甲基甲酰胺 、三氯乙烯、氯仿、正己烷 、甲醇、氨基甲酸酯类 </a:t>
            </a:r>
            <a:endParaRPr lang="zh-CN" altLang="en-US" sz="2800" dirty="0"/>
          </a:p>
          <a:p>
            <a:r>
              <a:rPr lang="zh-CN" altLang="en-US" sz="2800" dirty="0"/>
              <a:t> 重金属</a:t>
            </a:r>
            <a:r>
              <a:rPr lang="en-US" altLang="zh-CN" sz="2800"/>
              <a:t>----</a:t>
            </a:r>
            <a:r>
              <a:rPr lang="zh-CN" altLang="en-US" sz="2800" dirty="0"/>
              <a:t>砷、汞、铅、镉、铬、锰、铊</a:t>
            </a:r>
            <a:endParaRPr lang="zh-CN" altLang="en-US" sz="2800" dirty="0"/>
          </a:p>
          <a:p>
            <a:r>
              <a:rPr lang="zh-CN" altLang="en-US" sz="2800" dirty="0"/>
              <a:t> 剧毒化学品</a:t>
            </a:r>
            <a:r>
              <a:rPr lang="en-US" altLang="zh-CN" sz="2800"/>
              <a:t>---</a:t>
            </a:r>
            <a:r>
              <a:rPr lang="zh-CN" altLang="en-US" sz="2800" dirty="0"/>
              <a:t>氰化钠 </a:t>
            </a:r>
            <a:endParaRPr lang="zh-CN" altLang="en-US" sz="2800"/>
          </a:p>
          <a:p>
            <a:r>
              <a:rPr lang="zh-CN" altLang="en-US" sz="2800"/>
              <a:t> </a:t>
            </a:r>
            <a:r>
              <a:rPr lang="zh-CN" altLang="en-US" sz="2800" dirty="0"/>
              <a:t>农药</a:t>
            </a:r>
            <a:r>
              <a:rPr lang="en-US" altLang="zh-CN" sz="2800"/>
              <a:t>-----</a:t>
            </a:r>
            <a:r>
              <a:rPr lang="zh-CN" altLang="en-US" sz="2800" dirty="0"/>
              <a:t>有机磷农药、溴氰菊酯类农药、百草枯</a:t>
            </a:r>
            <a:endParaRPr lang="zh-CN" altLang="en-US" sz="2800" dirty="0"/>
          </a:p>
          <a:p>
            <a:r>
              <a:rPr lang="zh-CN" altLang="en-US" sz="2800" dirty="0"/>
              <a:t> 兽药</a:t>
            </a:r>
            <a:r>
              <a:rPr lang="en-US" altLang="zh-CN" sz="2800"/>
              <a:t>----</a:t>
            </a:r>
            <a:r>
              <a:rPr lang="zh-CN" altLang="en-US" sz="2800" dirty="0"/>
              <a:t>毒鼠强、氟乙酰胺</a:t>
            </a:r>
            <a:endParaRPr lang="zh-CN" altLang="en-US" sz="2800" dirty="0"/>
          </a:p>
          <a:p>
            <a:pPr>
              <a:buNone/>
            </a:pPr>
            <a:endParaRPr lang="zh-CN" altLang="en-US" sz="2800"/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2" name="标题 83971"/>
          <p:cNvSpPr>
            <a:spLocks noGrp="1"/>
          </p:cNvSpPr>
          <p:nvPr>
            <p:ph type="ctrTitle"/>
          </p:nvPr>
        </p:nvSpPr>
        <p:spPr>
          <a:ln/>
        </p:spPr>
        <p:txBody>
          <a:bodyPr anchor="ctr" anchorCtr="0"/>
          <a:p>
            <a:pPr defTabSz="914400">
              <a:buSzTx/>
              <a:buFontTx/>
              <a:buNone/>
            </a:pPr>
            <a:r>
              <a:rPr lang="zh-CN" altLang="en-US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（三）快速检测技术发展情况</a:t>
            </a:r>
            <a:endParaRPr lang="zh-CN" altLang="en-US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3973" name="副标题 8397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5000"/>
            </a:pPr>
            <a:endParaRPr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368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中毒检测技术分类：</a:t>
            </a:r>
            <a:endParaRPr lang="zh-CN" altLang="en-US"/>
          </a:p>
        </p:txBody>
      </p:sp>
      <p:sp>
        <p:nvSpPr>
          <p:cNvPr id="36867" name="文本占位符 368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现场快速检测技术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实验室确证检测技术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标题 931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化学物质定性方法：</a:t>
            </a:r>
            <a:endParaRPr lang="zh-CN" altLang="en-US"/>
          </a:p>
        </p:txBody>
      </p:sp>
      <p:sp>
        <p:nvSpPr>
          <p:cNvPr id="93187" name="文本占位符 93186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8229600" cy="3886200"/>
          </a:xfrm>
          <a:ln/>
        </p:spPr>
        <p:txBody>
          <a:bodyPr/>
          <a:p>
            <a:pPr lvl="1">
              <a:buNone/>
            </a:pPr>
            <a:endParaRPr lang="en-US" altLang="zh-CN" sz="3200" dirty="0"/>
          </a:p>
          <a:p>
            <a:pPr lvl="4"/>
            <a:r>
              <a:rPr lang="zh-CN" altLang="en-US" sz="3600" dirty="0"/>
              <a:t>红外光谱</a:t>
            </a:r>
            <a:endParaRPr lang="zh-CN" altLang="en-US" sz="3600"/>
          </a:p>
          <a:p>
            <a:pPr lvl="4"/>
            <a:r>
              <a:rPr lang="zh-CN" altLang="en-US" sz="3600" dirty="0"/>
              <a:t>紫外光谱</a:t>
            </a:r>
            <a:endParaRPr lang="zh-CN" altLang="en-US" sz="3600" dirty="0"/>
          </a:p>
          <a:p>
            <a:pPr lvl="4"/>
            <a:r>
              <a:rPr lang="zh-CN" altLang="en-US" sz="3600" dirty="0"/>
              <a:t>质谱</a:t>
            </a:r>
            <a:endParaRPr lang="zh-CN" altLang="en-US" sz="3600" dirty="0"/>
          </a:p>
          <a:p>
            <a:pPr lvl="4"/>
            <a:r>
              <a:rPr lang="zh-CN" altLang="en-US" sz="3600" dirty="0"/>
              <a:t>核磁共振</a:t>
            </a:r>
            <a:endParaRPr lang="zh-CN" altLang="en-US"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标题 942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/>
              <a:t>目前现场快速检测设备供应状况：</a:t>
            </a:r>
            <a:endParaRPr lang="zh-CN" altLang="en-US" sz="4000"/>
          </a:p>
        </p:txBody>
      </p:sp>
      <p:sp>
        <p:nvSpPr>
          <p:cNvPr id="94211" name="文本占位符 942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化学法：</a:t>
            </a:r>
            <a:r>
              <a:rPr lang="en-US" altLang="zh-CN"/>
              <a:t>---</a:t>
            </a:r>
            <a:r>
              <a:rPr lang="zh-CN" altLang="en-US" dirty="0"/>
              <a:t>快速检气管</a:t>
            </a:r>
            <a:endParaRPr lang="zh-CN" altLang="en-US" dirty="0"/>
          </a:p>
          <a:p>
            <a:r>
              <a:rPr lang="zh-CN" altLang="en-US" dirty="0"/>
              <a:t>仪器法：</a:t>
            </a:r>
            <a:endParaRPr lang="zh-CN" altLang="en-US" sz="2800" dirty="0"/>
          </a:p>
          <a:p>
            <a:pPr lvl="3"/>
            <a:r>
              <a:rPr lang="zh-CN" altLang="en-US" sz="2800" dirty="0"/>
              <a:t>传感器法</a:t>
            </a:r>
            <a:endParaRPr lang="zh-CN" altLang="en-US" sz="2800" dirty="0"/>
          </a:p>
          <a:p>
            <a:pPr lvl="3"/>
            <a:r>
              <a:rPr lang="zh-CN" altLang="en-US" sz="2800" dirty="0"/>
              <a:t>气相色谱法</a:t>
            </a:r>
            <a:endParaRPr lang="zh-CN" altLang="en-US" sz="2800" dirty="0"/>
          </a:p>
          <a:p>
            <a:pPr lvl="3"/>
            <a:r>
              <a:rPr lang="zh-CN" altLang="en-US" sz="2800" dirty="0"/>
              <a:t>气相色谱质谱法</a:t>
            </a:r>
            <a:endParaRPr lang="zh-CN" altLang="en-US" sz="2800" dirty="0"/>
          </a:p>
          <a:p>
            <a:pPr lvl="3"/>
            <a:r>
              <a:rPr lang="zh-CN" altLang="en-US" sz="2800" dirty="0"/>
              <a:t>光电离子化法</a:t>
            </a:r>
            <a:endParaRPr lang="zh-CN" altLang="en-US" sz="2800" dirty="0"/>
          </a:p>
          <a:p>
            <a:pPr lvl="3"/>
            <a:r>
              <a:rPr lang="zh-CN" altLang="en-US" sz="2800" dirty="0"/>
              <a:t>红外光谱法</a:t>
            </a:r>
            <a:endParaRPr lang="zh-CN" altLang="en-US" sz="2800" dirty="0"/>
          </a:p>
          <a:p>
            <a:pPr lvl="3"/>
            <a:r>
              <a:rPr lang="zh-CN" altLang="en-US" sz="2800" dirty="0"/>
              <a:t>可见光谱法</a:t>
            </a:r>
            <a:endParaRPr lang="zh-CN" altLang="en-US" sz="2800" dirty="0"/>
          </a:p>
          <a:p>
            <a:endParaRPr lang="zh-CN" altLang="en-US" sz="2800" dirty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检气管</a:t>
            </a:r>
            <a:endParaRPr lang="zh-CN" altLang="en-US" dirty="0"/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xfrm>
            <a:off x="1042988" y="1628775"/>
            <a:ext cx="8218487" cy="4238625"/>
          </a:xfrm>
          <a:ln/>
        </p:spPr>
        <p:txBody>
          <a:bodyPr/>
          <a:p>
            <a:r>
              <a:rPr lang="zh-CN" altLang="en-US" sz="2800" dirty="0"/>
              <a:t>苯</a:t>
            </a:r>
            <a:r>
              <a:rPr lang="en-US" altLang="zh-CN" sz="2800"/>
              <a:t>----200ml----80s----</a:t>
            </a:r>
            <a:r>
              <a:rPr lang="zh-CN" altLang="en-US" sz="2800" dirty="0"/>
              <a:t>棕绿色</a:t>
            </a:r>
            <a:endParaRPr lang="zh-CN" altLang="en-US" sz="2800" dirty="0"/>
          </a:p>
          <a:p>
            <a:r>
              <a:rPr lang="zh-CN" altLang="en-US" sz="2800" dirty="0"/>
              <a:t>甲苯</a:t>
            </a:r>
            <a:r>
              <a:rPr lang="en-US" altLang="zh-CN" sz="2800"/>
              <a:t>----100ml----60s----</a:t>
            </a:r>
            <a:r>
              <a:rPr lang="zh-CN" altLang="en-US" sz="2800" dirty="0"/>
              <a:t>褐色</a:t>
            </a:r>
            <a:endParaRPr lang="zh-CN" altLang="en-US" sz="2800" dirty="0"/>
          </a:p>
          <a:p>
            <a:r>
              <a:rPr lang="zh-CN" altLang="en-US" sz="2800" dirty="0"/>
              <a:t>二甲苯</a:t>
            </a:r>
            <a:r>
              <a:rPr lang="en-US" altLang="zh-CN" sz="2800"/>
              <a:t>----100ml----70s----</a:t>
            </a:r>
            <a:r>
              <a:rPr lang="zh-CN" altLang="en-US" sz="2800" dirty="0"/>
              <a:t>褐色</a:t>
            </a:r>
            <a:endParaRPr lang="zh-CN" altLang="en-US" sz="2800" dirty="0"/>
          </a:p>
          <a:p>
            <a:r>
              <a:rPr lang="zh-CN" altLang="en-US" sz="2800" dirty="0"/>
              <a:t>三氯乙烯</a:t>
            </a:r>
            <a:r>
              <a:rPr lang="en-US" altLang="zh-CN" sz="2800"/>
              <a:t>----100ml----60s</a:t>
            </a:r>
            <a:r>
              <a:rPr lang="zh-CN" altLang="en-US" sz="2800" dirty="0"/>
              <a:t>灰黄</a:t>
            </a:r>
            <a:r>
              <a:rPr lang="en-US" altLang="zh-CN" sz="2800"/>
              <a:t>----</a:t>
            </a:r>
            <a:r>
              <a:rPr lang="zh-CN" altLang="en-US" sz="2800" dirty="0"/>
              <a:t>需加氧化管</a:t>
            </a:r>
            <a:endParaRPr lang="zh-CN" altLang="en-US" sz="2800" dirty="0"/>
          </a:p>
          <a:p>
            <a:r>
              <a:rPr lang="zh-CN" altLang="en-US" sz="2800" dirty="0"/>
              <a:t>正己烷</a:t>
            </a:r>
            <a:r>
              <a:rPr lang="en-US" altLang="zh-CN" sz="2800"/>
              <a:t>----100ml----60s----</a:t>
            </a:r>
            <a:r>
              <a:rPr lang="zh-CN" altLang="en-US" sz="2800" dirty="0"/>
              <a:t>绿色</a:t>
            </a:r>
            <a:endParaRPr lang="zh-CN" altLang="en-US" sz="2800" dirty="0"/>
          </a:p>
          <a:p>
            <a:r>
              <a:rPr lang="zh-CN" altLang="en-US" sz="2800" dirty="0"/>
              <a:t>氨</a:t>
            </a:r>
            <a:r>
              <a:rPr lang="en-US" altLang="zh-CN" sz="2800"/>
              <a:t>----100ml----40s----</a:t>
            </a:r>
            <a:r>
              <a:rPr lang="zh-CN" altLang="en-US" sz="2800" dirty="0"/>
              <a:t>兰色</a:t>
            </a:r>
            <a:endParaRPr lang="zh-CN" altLang="en-US" sz="2800" dirty="0"/>
          </a:p>
          <a:p>
            <a:pPr>
              <a:buNone/>
            </a:pPr>
            <a:r>
              <a:rPr lang="zh-CN" altLang="en-US" sz="2800" dirty="0"/>
              <a:t>国内化合物种类较少；</a:t>
            </a:r>
            <a:endParaRPr lang="zh-CN" altLang="en-US" sz="2800" dirty="0"/>
          </a:p>
          <a:p>
            <a:pPr>
              <a:buNone/>
            </a:pPr>
            <a:r>
              <a:rPr lang="zh-CN" altLang="en-US" sz="2800" dirty="0"/>
              <a:t>国外较多，价格较高；</a:t>
            </a:r>
            <a:endParaRPr lang="zh-CN" altLang="en-US" sz="2800" dirty="0"/>
          </a:p>
          <a:p>
            <a:pPr>
              <a:buNone/>
            </a:pPr>
            <a:endParaRPr lang="zh-CN" altLang="en-US" sz="2800" b="1"/>
          </a:p>
          <a:p>
            <a:endParaRPr lang="zh-CN" altLang="en-US" sz="2800" b="1" dirty="0"/>
          </a:p>
          <a:p>
            <a:endParaRPr lang="zh-CN" altLang="en-US" sz="2800" dirty="0"/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标题 1167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主要用途</a:t>
            </a:r>
            <a:endParaRPr lang="zh-CN" altLang="en-US" dirty="0"/>
          </a:p>
        </p:txBody>
      </p:sp>
      <p:sp>
        <p:nvSpPr>
          <p:cNvPr id="116739" name="文本占位符 1167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安全报警</a:t>
            </a:r>
            <a:endParaRPr lang="zh-CN" altLang="en-US" dirty="0"/>
          </a:p>
          <a:p>
            <a:r>
              <a:rPr lang="zh-CN" altLang="en-US" b="1" dirty="0"/>
              <a:t>主要进行定量和半定量分析</a:t>
            </a:r>
            <a:endParaRPr lang="zh-CN" altLang="en-US" b="1" dirty="0"/>
          </a:p>
          <a:p>
            <a:r>
              <a:rPr lang="zh-CN" altLang="en-US" b="1" dirty="0"/>
              <a:t>定性分析的干扰</a:t>
            </a:r>
            <a:endParaRPr lang="zh-CN" altLang="en-US" b="1" dirty="0"/>
          </a:p>
          <a:p>
            <a:r>
              <a:rPr lang="zh-CN" altLang="en-US" b="1" dirty="0"/>
              <a:t>湿度、温度、干扰物质对定量的影响</a:t>
            </a:r>
            <a:endParaRPr lang="zh-CN" altLang="en-US" b="1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标题 1157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使用注意事项：</a:t>
            </a:r>
            <a:endParaRPr lang="zh-CN" altLang="en-US" dirty="0"/>
          </a:p>
        </p:txBody>
      </p:sp>
      <p:sp>
        <p:nvSpPr>
          <p:cNvPr id="115715" name="文本占位符 1157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268" y="1714500"/>
            <a:ext cx="5566410" cy="1768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06" y="33258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快速检测化学试剂盒：</a:t>
            </a:r>
            <a:endParaRPr lang="zh-CN" altLang="en-US" dirty="0"/>
          </a:p>
        </p:txBody>
      </p:sp>
      <p:sp>
        <p:nvSpPr>
          <p:cNvPr id="22531" name="文本占位符 22530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3886200"/>
          </a:xfrm>
          <a:ln/>
        </p:spPr>
        <p:txBody>
          <a:bodyPr/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氨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铝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氯化物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无氯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总氯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铜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氟化物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endParaRPr lang="zh-CN" altLang="en-US" sz="2800" dirty="0"/>
          </a:p>
        </p:txBody>
      </p:sp>
      <p:sp>
        <p:nvSpPr>
          <p:cNvPr id="22532" name="文本占位符 22531"/>
          <p:cNvSpPr>
            <a:spLocks noGrp="1"/>
          </p:cNvSpPr>
          <p:nvPr>
            <p:ph type="body" sz="half" idx="2"/>
          </p:nvPr>
        </p:nvSpPr>
        <p:spPr>
          <a:xfrm>
            <a:off x="4500563" y="1628775"/>
            <a:ext cx="4038600" cy="3886200"/>
          </a:xfrm>
          <a:ln/>
        </p:spPr>
        <p:txBody>
          <a:bodyPr/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铁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硝酸盐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亚硝酸盐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磷酸盐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硅酸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硫酸盐</a:t>
            </a:r>
            <a:endParaRPr lang="zh-CN" altLang="en-US" sz="2800" dirty="0"/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锌</a:t>
            </a:r>
            <a:endParaRPr lang="zh-CN" altLang="en-US" sz="2800" dirty="0"/>
          </a:p>
        </p:txBody>
      </p:sp>
      <p:sp>
        <p:nvSpPr>
          <p:cNvPr id="22533" name="矩形 22532"/>
          <p:cNvSpPr/>
          <p:nvPr/>
        </p:nvSpPr>
        <p:spPr>
          <a:xfrm>
            <a:off x="611188" y="5516563"/>
            <a:ext cx="6192837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3200" dirty="0">
                <a:latin typeface="Arial" panose="020B0604020202020204" pitchFamily="34" charset="0"/>
              </a:rPr>
              <a:t>主要用于常量分析和微量分析</a:t>
            </a:r>
            <a:endParaRPr lang="zh-CN" altLang="en-US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化学常用电化学传感器：</a:t>
            </a:r>
            <a:endParaRPr lang="zh-CN" altLang="en-US" dirty="0"/>
          </a:p>
        </p:txBody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  <a:ln/>
        </p:spPr>
        <p:txBody>
          <a:bodyPr anchor="t" anchorCtr="0"/>
          <a:p>
            <a:pPr>
              <a:lnSpc>
                <a:spcPct val="80000"/>
              </a:lnSpc>
            </a:pPr>
            <a:r>
              <a:rPr lang="en-US" altLang="zh-CN" sz="2400"/>
              <a:t>O</a:t>
            </a:r>
            <a:r>
              <a:rPr lang="en-US" altLang="zh-CN" sz="2400" baseline="-25000"/>
              <a:t>2</a:t>
            </a:r>
            <a:r>
              <a:rPr lang="zh-CN" altLang="en-US" sz="2400" dirty="0"/>
              <a:t>、 </a:t>
            </a:r>
            <a:r>
              <a:rPr lang="en-US" altLang="zh-CN" sz="2400"/>
              <a:t>O</a:t>
            </a:r>
            <a:r>
              <a:rPr lang="en-US" altLang="zh-CN" sz="2400" baseline="-25000"/>
              <a:t>3</a:t>
            </a:r>
            <a:r>
              <a:rPr lang="zh-CN" altLang="en-US" sz="2400" dirty="0"/>
              <a:t>、 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CO</a:t>
            </a:r>
            <a:r>
              <a:rPr lang="zh-CN" altLang="en-US" sz="2400" dirty="0"/>
              <a:t>、</a:t>
            </a:r>
            <a:r>
              <a:rPr lang="en-US" altLang="zh-CN" sz="2400"/>
              <a:t>CO</a:t>
            </a:r>
            <a:r>
              <a:rPr lang="en-US" altLang="zh-CN" sz="2400" baseline="-25000"/>
              <a:t>2</a:t>
            </a:r>
            <a:endParaRPr lang="en-US" altLang="zh-CN" sz="2400"/>
          </a:p>
          <a:p>
            <a:pPr>
              <a:lnSpc>
                <a:spcPct val="80000"/>
              </a:lnSpc>
            </a:pPr>
            <a:r>
              <a:rPr lang="en-US" altLang="zh-CN" sz="2400"/>
              <a:t>H</a:t>
            </a:r>
            <a:r>
              <a:rPr lang="en-US" altLang="zh-CN" sz="2400" baseline="-25000"/>
              <a:t>2</a:t>
            </a:r>
            <a:r>
              <a:rPr lang="en-US" altLang="zh-CN" sz="2400"/>
              <a:t>S</a:t>
            </a:r>
            <a:r>
              <a:rPr lang="zh-CN" altLang="en-US" sz="2400" dirty="0"/>
              <a:t>、</a:t>
            </a:r>
            <a:r>
              <a:rPr lang="en-US" altLang="zh-CN" sz="2400"/>
              <a:t>SO</a:t>
            </a:r>
            <a:r>
              <a:rPr lang="en-US" altLang="zh-CN" sz="2400" baseline="-25000"/>
              <a:t>2</a:t>
            </a:r>
            <a:endParaRPr lang="en-US" altLang="zh-CN" sz="2400"/>
          </a:p>
          <a:p>
            <a:pPr>
              <a:lnSpc>
                <a:spcPct val="80000"/>
              </a:lnSpc>
            </a:pPr>
            <a:r>
              <a:rPr lang="en-US" altLang="zh-CN" sz="2400"/>
              <a:t>Cl</a:t>
            </a:r>
            <a:r>
              <a:rPr lang="en-US" altLang="zh-CN" sz="2400" baseline="-25000"/>
              <a:t>2</a:t>
            </a:r>
            <a:r>
              <a:rPr lang="en-US" altLang="zh-CN" sz="2400"/>
              <a:t> </a:t>
            </a:r>
            <a:r>
              <a:rPr lang="zh-CN" altLang="en-US" sz="2400" dirty="0"/>
              <a:t>、</a:t>
            </a:r>
            <a:r>
              <a:rPr lang="en-US" altLang="zh-CN" sz="2400"/>
              <a:t>ClO</a:t>
            </a:r>
            <a:r>
              <a:rPr lang="en-US" altLang="zh-CN" sz="2400" baseline="-25000"/>
              <a:t>2 </a:t>
            </a:r>
            <a:r>
              <a:rPr lang="zh-CN" altLang="en-US" sz="2400" dirty="0"/>
              <a:t>、</a:t>
            </a:r>
            <a:r>
              <a:rPr lang="en-US" altLang="zh-CN" sz="2400" err="1"/>
              <a:t>HCl</a:t>
            </a:r>
            <a:endParaRPr lang="en-US" altLang="zh-CN" sz="2400"/>
          </a:p>
          <a:p>
            <a:pPr>
              <a:lnSpc>
                <a:spcPct val="80000"/>
              </a:lnSpc>
            </a:pPr>
            <a:r>
              <a:rPr lang="en-US" altLang="zh-CN" sz="2400"/>
              <a:t>NO</a:t>
            </a:r>
            <a:r>
              <a:rPr lang="zh-CN" altLang="en-US" sz="2400" dirty="0"/>
              <a:t>、</a:t>
            </a:r>
            <a:r>
              <a:rPr lang="en-US" altLang="zh-CN" sz="2400"/>
              <a:t>NO</a:t>
            </a:r>
            <a:r>
              <a:rPr lang="en-US" altLang="zh-CN" sz="2400" baseline="-25000"/>
              <a:t>2</a:t>
            </a:r>
            <a:r>
              <a:rPr lang="zh-CN" altLang="en-US" sz="2400" dirty="0"/>
              <a:t>、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H</a:t>
            </a:r>
            <a:r>
              <a:rPr lang="en-US" altLang="zh-CN" sz="2400" baseline="-25000"/>
              <a:t>2</a:t>
            </a:r>
            <a:r>
              <a:rPr lang="zh-CN" altLang="en-US" sz="2400" dirty="0"/>
              <a:t>、</a:t>
            </a:r>
            <a:r>
              <a:rPr lang="en-US" altLang="zh-CN" sz="2400"/>
              <a:t>HF</a:t>
            </a:r>
            <a:r>
              <a:rPr lang="zh-CN" altLang="en-US" sz="2400" dirty="0"/>
              <a:t>、</a:t>
            </a:r>
            <a:r>
              <a:rPr lang="en-US" altLang="zh-CN" sz="2400"/>
              <a:t>PH</a:t>
            </a:r>
            <a:r>
              <a:rPr lang="en-US" altLang="zh-CN" sz="2400" baseline="-25000"/>
              <a:t>3</a:t>
            </a:r>
            <a:r>
              <a:rPr lang="zh-CN" altLang="en-US" sz="2400" dirty="0"/>
              <a:t>、</a:t>
            </a:r>
            <a:r>
              <a:rPr lang="en-US" altLang="zh-CN" sz="2400"/>
              <a:t>HCN</a:t>
            </a:r>
            <a:r>
              <a:rPr lang="zh-CN" altLang="en-US" sz="2400" dirty="0"/>
              <a:t>、</a:t>
            </a:r>
            <a:r>
              <a:rPr lang="en-US" altLang="zh-CN" sz="2400"/>
              <a:t>NH</a:t>
            </a:r>
            <a:r>
              <a:rPr lang="en-US" altLang="zh-CN" sz="2400" baseline="-25000"/>
              <a:t>3</a:t>
            </a:r>
            <a:r>
              <a:rPr lang="zh-CN" altLang="en-US" sz="2400" dirty="0"/>
              <a:t>、</a:t>
            </a:r>
            <a:r>
              <a:rPr lang="en-US" altLang="zh-CN" sz="2400"/>
              <a:t>AsH</a:t>
            </a:r>
            <a:r>
              <a:rPr lang="en-US" altLang="zh-CN" sz="2400" baseline="-25000"/>
              <a:t>3</a:t>
            </a:r>
            <a:endParaRPr lang="en-US" altLang="zh-CN" sz="2400"/>
          </a:p>
          <a:p>
            <a:pPr>
              <a:lnSpc>
                <a:spcPct val="80000"/>
              </a:lnSpc>
            </a:pPr>
            <a:r>
              <a:rPr lang="en-US" altLang="zh-CN" sz="2400"/>
              <a:t>CHOH</a:t>
            </a:r>
            <a:r>
              <a:rPr lang="zh-CN" altLang="en-US" sz="2400" dirty="0"/>
              <a:t>、氯乙烯、甲苯、可燃气等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endParaRPr lang="zh-CN" altLang="en-US" sz="2400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特异性差、干扰、定量；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不能作为定性和定量的依据；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只能作为报警和半定量的参考。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便携式气相色谱仪</a:t>
            </a:r>
            <a:endParaRPr lang="zh-CN" altLang="en-US" dirty="0"/>
          </a:p>
        </p:txBody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色谱原理与实验室的相同</a:t>
            </a:r>
            <a:endParaRPr lang="zh-CN" altLang="en-US" dirty="0"/>
          </a:p>
          <a:p>
            <a:r>
              <a:rPr lang="zh-CN" altLang="en-US" dirty="0"/>
              <a:t>检测器</a:t>
            </a:r>
            <a:endParaRPr lang="zh-CN" altLang="en-US"/>
          </a:p>
          <a:p>
            <a:pPr>
              <a:buNone/>
            </a:pPr>
            <a:r>
              <a:rPr lang="zh-CN" altLang="en-US"/>
              <a:t>           </a:t>
            </a:r>
            <a:r>
              <a:rPr lang="en-US" altLang="zh-CN">
                <a:latin typeface="Arial" panose="020B0604020202020204" pitchFamily="34" charset="0"/>
              </a:rPr>
              <a:t>—</a:t>
            </a:r>
            <a:r>
              <a:rPr lang="en-US" altLang="zh-CN"/>
              <a:t> PID  </a:t>
            </a:r>
            <a:endParaRPr lang="en-US" altLang="zh-CN"/>
          </a:p>
          <a:p>
            <a:pPr>
              <a:buNone/>
            </a:pPr>
            <a:r>
              <a:rPr lang="en-US" altLang="zh-CN"/>
              <a:t>           ---MAID </a:t>
            </a:r>
            <a:endParaRPr lang="en-US" altLang="zh-CN"/>
          </a:p>
          <a:p>
            <a:pPr>
              <a:buNone/>
            </a:pPr>
            <a:r>
              <a:rPr lang="en-US" altLang="zh-CN"/>
              <a:t>           ---FID</a:t>
            </a:r>
            <a:endParaRPr lang="en-US" altLang="zh-CN"/>
          </a:p>
          <a:p>
            <a:pPr>
              <a:buNone/>
            </a:pPr>
            <a:r>
              <a:rPr lang="zh-CN" altLang="en-US" sz="3600" dirty="0"/>
              <a:t>主要进行定量分析；无法进行定性分析</a:t>
            </a:r>
            <a:endParaRPr lang="zh-CN" altLang="en-US" sz="3600"/>
          </a:p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便携式气相色谱</a:t>
            </a:r>
            <a:r>
              <a:rPr lang="en-US" altLang="zh-CN"/>
              <a:t>-</a:t>
            </a:r>
            <a:r>
              <a:rPr lang="zh-CN" altLang="en-US" dirty="0"/>
              <a:t>质谱仪</a:t>
            </a:r>
            <a:endParaRPr lang="zh-CN" altLang="en-US" dirty="0"/>
          </a:p>
        </p:txBody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特点： 未知化合物的定性和定量分析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    仪器操作较复杂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    价格昂贵</a:t>
            </a:r>
            <a:endParaRPr lang="zh-CN" altLang="en-US" dirty="0"/>
          </a:p>
          <a:p>
            <a:r>
              <a:rPr lang="zh-CN" altLang="en-US" dirty="0"/>
              <a:t>适用范围：挥发性有机化合物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          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实验室快速检测技术情况：</a:t>
            </a:r>
            <a:endParaRPr lang="zh-CN" altLang="en-US"/>
          </a:p>
        </p:txBody>
      </p:sp>
      <p:sp>
        <p:nvSpPr>
          <p:cNvPr id="34819" name="文本占位符 348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依据职业卫生检测标准方法</a:t>
            </a:r>
            <a:endParaRPr lang="zh-CN" altLang="en-US" dirty="0"/>
          </a:p>
          <a:p>
            <a:r>
              <a:rPr lang="zh-CN" altLang="en-US" dirty="0"/>
              <a:t>大部分方法是每种方法针对一种化合物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缺乏定性分析的表准方法</a:t>
            </a:r>
            <a:endParaRPr lang="zh-CN" altLang="en-US"/>
          </a:p>
          <a:p>
            <a:endParaRPr lang="zh-CN" altLang="en-US" dirty="0"/>
          </a:p>
          <a:p>
            <a:r>
              <a:rPr lang="zh-CN" altLang="en-US" dirty="0"/>
              <a:t>多通道大容量的检测方法</a:t>
            </a:r>
            <a:r>
              <a:rPr lang="en-US" altLang="zh-CN"/>
              <a:t>---</a:t>
            </a:r>
            <a:r>
              <a:rPr lang="zh-CN" altLang="en-US" dirty="0"/>
              <a:t>研究阶段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亟待解决的问题：</a:t>
            </a:r>
            <a:endParaRPr lang="zh-CN" altLang="en-US" dirty="0"/>
          </a:p>
        </p:txBody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dirty="0"/>
              <a:t>现场样品的收集</a:t>
            </a:r>
            <a:r>
              <a:rPr lang="en-US" altLang="zh-CN"/>
              <a:t>---</a:t>
            </a:r>
            <a:r>
              <a:rPr lang="zh-CN" altLang="en-US" dirty="0"/>
              <a:t>代表性和规范性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快速检测确证仪器</a:t>
            </a:r>
            <a:r>
              <a:rPr lang="en-US" altLang="zh-CN"/>
              <a:t>---</a:t>
            </a:r>
            <a:r>
              <a:rPr lang="zh-CN" altLang="en-US" dirty="0"/>
              <a:t>应用研究和功能扩展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快速检气管的开发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快速检测技术储备</a:t>
            </a:r>
            <a:r>
              <a:rPr lang="en-US" altLang="zh-CN"/>
              <a:t>---</a:t>
            </a:r>
            <a:r>
              <a:rPr lang="zh-CN" altLang="en-US" dirty="0"/>
              <a:t>标准方法的建立</a:t>
            </a:r>
            <a:endParaRPr lang="zh-CN" altLang="en-US" dirty="0"/>
          </a:p>
          <a:p>
            <a:pPr>
              <a:lnSpc>
                <a:spcPct val="90000"/>
              </a:lnSpc>
              <a:buNone/>
            </a:pPr>
            <a:r>
              <a:rPr lang="zh-CN" altLang="en-US"/>
              <a:t>    </a:t>
            </a:r>
            <a:r>
              <a:rPr lang="zh-CN" altLang="en-US" dirty="0"/>
              <a:t>            现场快速应急检测报告的定位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实验室多通道快速检测技术</a:t>
            </a: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中毒检测技术指导规范</a:t>
            </a:r>
            <a:r>
              <a:rPr lang="en-US" altLang="zh-CN"/>
              <a:t>--</a:t>
            </a:r>
            <a:r>
              <a:rPr lang="zh-CN" altLang="en-US" dirty="0"/>
              <a:t>未知原因</a:t>
            </a:r>
            <a:endParaRPr lang="zh-CN" altLang="en-US"/>
          </a:p>
          <a:p>
            <a:pPr>
              <a:lnSpc>
                <a:spcPct val="90000"/>
              </a:lnSpc>
            </a:pPr>
            <a:r>
              <a:rPr lang="zh-CN" altLang="en-US" dirty="0"/>
              <a:t>应急检测技术合作和支持网络</a:t>
            </a: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4" name="标题 117763"/>
          <p:cNvSpPr>
            <a:spLocks noGrp="1"/>
          </p:cNvSpPr>
          <p:nvPr>
            <p:ph type="ctrTitle"/>
          </p:nvPr>
        </p:nvSpPr>
        <p:spPr>
          <a:ln/>
        </p:spPr>
        <p:txBody>
          <a:bodyPr anchor="ctr" anchorCtr="0"/>
          <a:p>
            <a:pPr defTabSz="914400">
              <a:buSzTx/>
              <a:buFontTx/>
              <a:buNone/>
            </a:pPr>
            <a:r>
              <a:rPr lang="zh-CN" altLang="en-US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二、现场样品采集</a:t>
            </a:r>
            <a:endParaRPr lang="zh-CN" altLang="en-US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765" name="副标题 117764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5000"/>
            </a:pPr>
            <a:endParaRPr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标题 1218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已知空气样品采集：</a:t>
            </a:r>
            <a:endParaRPr lang="zh-CN" altLang="en-US"/>
          </a:p>
        </p:txBody>
      </p:sp>
      <p:sp>
        <p:nvSpPr>
          <p:cNvPr id="121859" name="文本占位符 1218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依据检测标准方法进行样品采集</a:t>
            </a:r>
            <a:endParaRPr lang="zh-CN" altLang="en-US" dirty="0"/>
          </a:p>
          <a:p>
            <a:r>
              <a:rPr lang="zh-CN" altLang="en-US" dirty="0"/>
              <a:t>快速样品采集</a:t>
            </a:r>
            <a:endParaRPr lang="zh-CN" altLang="en-US" dirty="0"/>
          </a:p>
          <a:p>
            <a:pPr marL="922655" lvl="2" indent="0"/>
            <a:r>
              <a:rPr lang="zh-CN" altLang="en-US" dirty="0"/>
              <a:t>采气罐</a:t>
            </a:r>
            <a:endParaRPr lang="zh-CN" altLang="en-US" dirty="0"/>
          </a:p>
          <a:p>
            <a:pPr marL="922655" lvl="2" indent="0"/>
            <a:r>
              <a:rPr lang="zh-CN" altLang="en-US" dirty="0"/>
              <a:t>采气袋</a:t>
            </a:r>
            <a:endParaRPr lang="zh-CN" altLang="en-US" dirty="0"/>
          </a:p>
          <a:p>
            <a:pPr marL="922655" lvl="2" indent="0">
              <a:buNone/>
            </a:pPr>
            <a:r>
              <a:rPr lang="zh-CN" altLang="en-US" dirty="0"/>
              <a:t>注意问题：采样的代表性、采样体积、满足分析方法</a:t>
            </a:r>
            <a:endParaRPr lang="zh-CN" altLang="en-US"/>
          </a:p>
          <a:p>
            <a:pPr marL="922655" lvl="2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标题 1228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未知空气样品的采集</a:t>
            </a:r>
            <a:endParaRPr lang="zh-CN" altLang="en-US"/>
          </a:p>
        </p:txBody>
      </p:sp>
      <p:sp>
        <p:nvSpPr>
          <p:cNvPr id="122883" name="文本占位符 122882"/>
          <p:cNvSpPr>
            <a:spLocks noGrp="1"/>
          </p:cNvSpPr>
          <p:nvPr>
            <p:ph type="body" idx="1"/>
          </p:nvPr>
        </p:nvSpPr>
        <p:spPr>
          <a:xfrm>
            <a:off x="1116013" y="1916113"/>
            <a:ext cx="7570787" cy="3951287"/>
          </a:xfrm>
          <a:ln/>
        </p:spPr>
        <p:txBody>
          <a:bodyPr/>
          <a:p>
            <a:r>
              <a:rPr lang="zh-CN" altLang="en-US" dirty="0"/>
              <a:t>采气罐、采气袋</a:t>
            </a:r>
            <a:endParaRPr lang="zh-CN" altLang="en-US" dirty="0"/>
          </a:p>
          <a:p>
            <a:r>
              <a:rPr lang="zh-CN" altLang="en-US" dirty="0"/>
              <a:t>通用型吸附剂采样：</a:t>
            </a:r>
            <a:r>
              <a:rPr lang="en-US" altLang="zh-CN"/>
              <a:t>TENAX</a:t>
            </a:r>
            <a:endParaRPr lang="en-US" altLang="zh-CN"/>
          </a:p>
          <a:p>
            <a:r>
              <a:rPr lang="zh-CN" altLang="en-US" dirty="0"/>
              <a:t>常用吸附剂联合串联采样</a:t>
            </a:r>
            <a:endParaRPr lang="zh-CN" altLang="en-US" dirty="0"/>
          </a:p>
          <a:p>
            <a:pPr lvl="2"/>
            <a:r>
              <a:rPr lang="zh-CN" altLang="en-US" dirty="0"/>
              <a:t>聚四氟乙烯滤膜</a:t>
            </a:r>
            <a:endParaRPr lang="zh-CN" altLang="en-US" dirty="0"/>
          </a:p>
          <a:p>
            <a:pPr lvl="2"/>
            <a:r>
              <a:rPr lang="zh-CN" altLang="en-US" dirty="0"/>
              <a:t>超细纤维滤膜</a:t>
            </a:r>
            <a:endParaRPr lang="zh-CN" altLang="en-US" dirty="0"/>
          </a:p>
          <a:p>
            <a:pPr lvl="2"/>
            <a:r>
              <a:rPr lang="zh-CN" altLang="en-US" dirty="0"/>
              <a:t>活性碳管</a:t>
            </a:r>
            <a:endParaRPr lang="zh-CN" altLang="en-US" dirty="0"/>
          </a:p>
          <a:p>
            <a:pPr lvl="2"/>
            <a:r>
              <a:rPr lang="zh-CN" altLang="en-US" dirty="0"/>
              <a:t>硅胶管</a:t>
            </a:r>
            <a:endParaRPr lang="zh-CN" altLang="en-US" dirty="0"/>
          </a:p>
          <a:p>
            <a:pPr lvl="2"/>
            <a:r>
              <a:rPr lang="en-US" altLang="zh-CN"/>
              <a:t>XAD</a:t>
            </a:r>
            <a:r>
              <a:rPr lang="zh-CN" altLang="en-US" dirty="0"/>
              <a:t>系列</a:t>
            </a:r>
            <a:endParaRPr lang="zh-CN" altLang="en-US" dirty="0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标题 1239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可疑物质样品采集：</a:t>
            </a:r>
            <a:endParaRPr lang="zh-CN" altLang="en-US"/>
          </a:p>
        </p:txBody>
      </p:sp>
      <p:sp>
        <p:nvSpPr>
          <p:cNvPr id="123907" name="文本占位符 123906"/>
          <p:cNvSpPr>
            <a:spLocks noGrp="1"/>
          </p:cNvSpPr>
          <p:nvPr>
            <p:ph type="body" idx="1"/>
          </p:nvPr>
        </p:nvSpPr>
        <p:spPr>
          <a:xfrm>
            <a:off x="1331913" y="1916113"/>
            <a:ext cx="7354887" cy="3951287"/>
          </a:xfrm>
          <a:ln/>
        </p:spPr>
        <p:txBody>
          <a:bodyPr/>
          <a:p>
            <a:pPr>
              <a:buNone/>
            </a:pPr>
            <a:r>
              <a:rPr lang="zh-CN" altLang="en-US" dirty="0"/>
              <a:t>采样容器的选择：</a:t>
            </a:r>
            <a:endParaRPr lang="zh-CN" altLang="en-US" dirty="0"/>
          </a:p>
          <a:p>
            <a:pPr lvl="2"/>
            <a:r>
              <a:rPr lang="zh-CN" altLang="en-US" dirty="0"/>
              <a:t>玻璃</a:t>
            </a:r>
            <a:endParaRPr lang="zh-CN" altLang="en-US" dirty="0"/>
          </a:p>
          <a:p>
            <a:pPr lvl="2"/>
            <a:r>
              <a:rPr lang="zh-CN" altLang="en-US" dirty="0"/>
              <a:t>聚四氟乙烯材料容器</a:t>
            </a:r>
            <a:endParaRPr lang="zh-CN" altLang="en-US" dirty="0"/>
          </a:p>
          <a:p>
            <a:pPr lvl="2">
              <a:buNone/>
            </a:pPr>
            <a:endParaRPr lang="zh-CN" altLang="en-US" dirty="0"/>
          </a:p>
          <a:p>
            <a:r>
              <a:rPr lang="zh-CN" altLang="en-US" dirty="0"/>
              <a:t>采样体积</a:t>
            </a:r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ln/>
        </p:spPr>
        <p:txBody>
          <a:bodyPr anchor="ctr" anchorCtr="0"/>
          <a:p>
            <a:pPr defTabSz="914400">
              <a:buSzTx/>
              <a:buFontTx/>
              <a:buNone/>
            </a:pPr>
            <a:r>
              <a:rPr lang="zh-CN" altLang="en-US" sz="460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一、突发化学中毒应急检测技术</a:t>
            </a:r>
            <a:br>
              <a:rPr lang="zh-CN" altLang="en-US" sz="460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460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现状和发展趋势</a:t>
            </a:r>
            <a:endParaRPr lang="zh-CN" altLang="en-US" sz="4600" b="1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5000"/>
            </a:pPr>
            <a:endParaRPr sz="3000" b="1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06" y="33258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标题 1249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生物样品的采集：</a:t>
            </a:r>
            <a:endParaRPr lang="zh-CN" altLang="en-US"/>
          </a:p>
        </p:txBody>
      </p:sp>
      <p:sp>
        <p:nvSpPr>
          <p:cNvPr id="124931" name="文本占位符 124930"/>
          <p:cNvSpPr>
            <a:spLocks noGrp="1"/>
          </p:cNvSpPr>
          <p:nvPr>
            <p:ph type="body" idx="1"/>
          </p:nvPr>
        </p:nvSpPr>
        <p:spPr>
          <a:xfrm>
            <a:off x="1187450" y="1916113"/>
            <a:ext cx="7499350" cy="3951287"/>
          </a:xfrm>
          <a:ln/>
        </p:spPr>
        <p:txBody>
          <a:bodyPr/>
          <a:p>
            <a:r>
              <a:rPr lang="zh-CN" altLang="en-US" dirty="0"/>
              <a:t>血液</a:t>
            </a:r>
            <a:r>
              <a:rPr lang="en-US" altLang="zh-CN">
                <a:latin typeface="Arial" panose="020B0604020202020204" pitchFamily="34" charset="0"/>
              </a:rPr>
              <a:t>—</a:t>
            </a:r>
            <a:r>
              <a:rPr lang="zh-CN" altLang="en-US" dirty="0"/>
              <a:t>肝素抗凝血   </a:t>
            </a:r>
            <a:r>
              <a:rPr lang="en-US" altLang="zh-CN"/>
              <a:t>&gt;2ml</a:t>
            </a:r>
            <a:endParaRPr lang="en-US" altLang="zh-CN"/>
          </a:p>
          <a:p>
            <a:r>
              <a:rPr lang="zh-CN" altLang="en-US" dirty="0"/>
              <a:t>尿液  </a:t>
            </a:r>
            <a:r>
              <a:rPr lang="en-US" altLang="zh-CN"/>
              <a:t>&gt;50ml</a:t>
            </a:r>
            <a:endParaRPr lang="en-US" altLang="zh-CN"/>
          </a:p>
          <a:p>
            <a:r>
              <a:rPr lang="zh-CN" altLang="en-US" dirty="0"/>
              <a:t>组织  </a:t>
            </a:r>
            <a:r>
              <a:rPr lang="en-US" altLang="zh-CN"/>
              <a:t>&gt;5g</a:t>
            </a:r>
            <a:endParaRPr lang="en-US" altLang="zh-CN"/>
          </a:p>
          <a:p>
            <a:r>
              <a:rPr lang="zh-CN" altLang="en-US" dirty="0"/>
              <a:t>毛发  </a:t>
            </a:r>
            <a:r>
              <a:rPr lang="en-US" altLang="zh-CN"/>
              <a:t>&gt;20mg</a:t>
            </a:r>
            <a:endParaRPr lang="en-US" altLang="zh-CN"/>
          </a:p>
          <a:p>
            <a:r>
              <a:rPr lang="zh-CN" altLang="en-US" dirty="0"/>
              <a:t>体液  </a:t>
            </a:r>
            <a:r>
              <a:rPr lang="en-US" altLang="zh-CN"/>
              <a:t>&gt;5ml</a:t>
            </a:r>
            <a:endParaRPr lang="en-US" altLang="zh-C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标题 1269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容器的选择</a:t>
            </a:r>
            <a:endParaRPr lang="zh-CN" altLang="en-US"/>
          </a:p>
        </p:txBody>
      </p:sp>
      <p:sp>
        <p:nvSpPr>
          <p:cNvPr id="126979" name="文本占位符 126978"/>
          <p:cNvSpPr>
            <a:spLocks noGrp="1"/>
          </p:cNvSpPr>
          <p:nvPr>
            <p:ph type="body" idx="1"/>
          </p:nvPr>
        </p:nvSpPr>
        <p:spPr>
          <a:xfrm>
            <a:off x="1547813" y="1916113"/>
            <a:ext cx="7138987" cy="3951287"/>
          </a:xfrm>
          <a:ln/>
        </p:spPr>
        <p:txBody>
          <a:bodyPr/>
          <a:p>
            <a:r>
              <a:rPr lang="zh-CN" altLang="en-US" dirty="0"/>
              <a:t>玻璃容器</a:t>
            </a:r>
            <a:endParaRPr lang="zh-CN" altLang="en-US" dirty="0"/>
          </a:p>
          <a:p>
            <a:r>
              <a:rPr lang="zh-CN" altLang="en-US" dirty="0"/>
              <a:t>聚氯乙烯</a:t>
            </a:r>
            <a:endParaRPr lang="zh-CN" altLang="en-US" dirty="0"/>
          </a:p>
          <a:p>
            <a:r>
              <a:rPr lang="zh-CN" altLang="en-US" dirty="0"/>
              <a:t>密闭性好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标题 66561"/>
          <p:cNvSpPr>
            <a:spLocks noGrp="1"/>
          </p:cNvSpPr>
          <p:nvPr>
            <p:ph type="ctrTitle"/>
          </p:nvPr>
        </p:nvSpPr>
        <p:spPr>
          <a:xfrm>
            <a:off x="539750" y="1628775"/>
            <a:ext cx="7772400" cy="1600200"/>
          </a:xfrm>
          <a:ln/>
        </p:spPr>
        <p:txBody>
          <a:bodyPr anchor="ctr" anchorCtr="0"/>
          <a:p>
            <a:pPr defTabSz="914400">
              <a:buSzTx/>
              <a:buFontTx/>
              <a:buNone/>
            </a:pPr>
            <a:r>
              <a:rPr lang="zh-CN" altLang="en-US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三、中毒检测质量控制</a:t>
            </a:r>
            <a:endParaRPr lang="zh-CN" altLang="en-US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标题 696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检测质量控制的关键点：</a:t>
            </a:r>
            <a:endParaRPr lang="zh-CN" altLang="en-US"/>
          </a:p>
        </p:txBody>
      </p:sp>
      <p:sp>
        <p:nvSpPr>
          <p:cNvPr id="69635" name="文本占位符 69634"/>
          <p:cNvSpPr>
            <a:spLocks noGrp="1"/>
          </p:cNvSpPr>
          <p:nvPr>
            <p:ph type="body" idx="1"/>
          </p:nvPr>
        </p:nvSpPr>
        <p:spPr>
          <a:xfrm>
            <a:off x="1908175" y="1844675"/>
            <a:ext cx="6778625" cy="4022725"/>
          </a:xfrm>
          <a:ln/>
        </p:spPr>
        <p:txBody>
          <a:bodyPr/>
          <a:p>
            <a:r>
              <a:rPr lang="zh-CN" altLang="en-US" dirty="0"/>
              <a:t>现场样品采集</a:t>
            </a:r>
            <a:endParaRPr lang="zh-CN" altLang="en-US" dirty="0"/>
          </a:p>
          <a:p>
            <a:r>
              <a:rPr lang="zh-CN" altLang="en-US" dirty="0"/>
              <a:t>现场快速检测</a:t>
            </a:r>
            <a:endParaRPr lang="zh-CN" altLang="en-US" dirty="0"/>
          </a:p>
          <a:p>
            <a:r>
              <a:rPr lang="zh-CN" altLang="en-US" dirty="0"/>
              <a:t>实验室检测</a:t>
            </a:r>
            <a:endParaRPr lang="zh-CN" altLang="en-US" dirty="0"/>
          </a:p>
          <a:p>
            <a:r>
              <a:rPr lang="zh-CN" altLang="en-US" dirty="0"/>
              <a:t>结果的处理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标题 706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现场样品的采集：</a:t>
            </a:r>
            <a:endParaRPr lang="zh-CN" altLang="en-US"/>
          </a:p>
        </p:txBody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采样的控制点    症状</a:t>
            </a:r>
            <a:r>
              <a:rPr lang="en-US" altLang="zh-CN">
                <a:latin typeface="Arial" panose="020B0604020202020204" pitchFamily="34" charset="0"/>
              </a:rPr>
              <a:t>—</a:t>
            </a:r>
            <a:r>
              <a:rPr lang="zh-CN" altLang="en-US" dirty="0"/>
              <a:t>推断</a:t>
            </a:r>
            <a:r>
              <a:rPr lang="en-US" altLang="zh-CN"/>
              <a:t>--</a:t>
            </a:r>
            <a:r>
              <a:rPr lang="zh-CN" altLang="en-US" dirty="0"/>
              <a:t>？</a:t>
            </a:r>
            <a:r>
              <a:rPr lang="en-US" altLang="zh-CN"/>
              <a:t>--</a:t>
            </a:r>
            <a:r>
              <a:rPr lang="zh-CN" altLang="en-US" dirty="0"/>
              <a:t>确定检测    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                   对象</a:t>
            </a:r>
            <a:endParaRPr lang="zh-CN" altLang="en-US"/>
          </a:p>
          <a:p>
            <a:r>
              <a:rPr lang="zh-CN" altLang="en-US" dirty="0"/>
              <a:t>容器的选择      </a:t>
            </a:r>
            <a:r>
              <a:rPr lang="en-US" altLang="zh-CN"/>
              <a:t>--</a:t>
            </a:r>
            <a:r>
              <a:rPr lang="zh-CN" altLang="en-US" dirty="0"/>
              <a:t>？</a:t>
            </a:r>
            <a:r>
              <a:rPr lang="en-US" altLang="zh-CN"/>
              <a:t>--    </a:t>
            </a:r>
            <a:r>
              <a:rPr lang="zh-CN" altLang="en-US" dirty="0"/>
              <a:t>空气</a:t>
            </a:r>
            <a:r>
              <a:rPr lang="en-US" altLang="zh-CN"/>
              <a:t>/</a:t>
            </a:r>
            <a:r>
              <a:rPr lang="zh-CN" altLang="en-US" dirty="0"/>
              <a:t>液体</a:t>
            </a:r>
            <a:r>
              <a:rPr lang="en-US" altLang="zh-CN"/>
              <a:t>/</a:t>
            </a:r>
            <a:r>
              <a:rPr lang="zh-CN" altLang="en-US" dirty="0"/>
              <a:t>固体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                </a:t>
            </a:r>
            <a:endParaRPr lang="zh-CN" altLang="en-US"/>
          </a:p>
          <a:p>
            <a:r>
              <a:rPr lang="zh-CN" altLang="en-US" dirty="0"/>
              <a:t>样品的储存和运输   </a:t>
            </a:r>
            <a:r>
              <a:rPr lang="en-US" altLang="zh-CN"/>
              <a:t>--</a:t>
            </a:r>
            <a:r>
              <a:rPr lang="zh-CN" altLang="en-US" dirty="0"/>
              <a:t>？</a:t>
            </a:r>
            <a:r>
              <a:rPr lang="en-US" altLang="zh-CN"/>
              <a:t>---   </a:t>
            </a:r>
            <a:r>
              <a:rPr lang="zh-CN" altLang="en-US" dirty="0"/>
              <a:t>条件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对照品的选择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标题 716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现场快速检测的质量控制：</a:t>
            </a:r>
            <a:endParaRPr lang="zh-CN" altLang="en-US"/>
          </a:p>
        </p:txBody>
      </p:sp>
      <p:sp>
        <p:nvSpPr>
          <p:cNvPr id="71683" name="文本占位符 716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800" dirty="0"/>
              <a:t>确定检测目标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endParaRPr lang="zh-CN" altLang="en-US" sz="2800"/>
          </a:p>
          <a:p>
            <a:pPr>
              <a:lnSpc>
                <a:spcPct val="80000"/>
              </a:lnSpc>
            </a:pPr>
            <a:r>
              <a:rPr lang="zh-CN" altLang="en-US" sz="2800" dirty="0"/>
              <a:t>正确选择检测材料和检测对象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endParaRPr lang="zh-CN" altLang="en-US" sz="2800" dirty="0"/>
          </a:p>
          <a:p>
            <a:pPr>
              <a:lnSpc>
                <a:spcPct val="80000"/>
              </a:lnSpc>
            </a:pPr>
            <a:r>
              <a:rPr lang="zh-CN" altLang="en-US" sz="2800" dirty="0"/>
              <a:t>检测方法的选择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/>
              <a:t>    </a:t>
            </a:r>
            <a:r>
              <a:rPr lang="zh-CN" altLang="en-US" sz="2800" dirty="0"/>
              <a:t>       </a:t>
            </a:r>
            <a:r>
              <a:rPr lang="en-US" altLang="zh-CN" sz="2800"/>
              <a:t>---</a:t>
            </a:r>
            <a:r>
              <a:rPr lang="zh-CN" altLang="en-US" sz="2800" dirty="0"/>
              <a:t>定性      确证技术     干扰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</a:t>
            </a:r>
            <a:r>
              <a:rPr lang="en-US" altLang="zh-CN" sz="2800"/>
              <a:t>---</a:t>
            </a:r>
            <a:r>
              <a:rPr lang="zh-CN" altLang="en-US" sz="2800" dirty="0"/>
              <a:t>定量      方法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           </a:t>
            </a:r>
            <a:r>
              <a:rPr lang="en-US" altLang="zh-CN" sz="2800"/>
              <a:t>---</a:t>
            </a:r>
            <a:r>
              <a:rPr lang="zh-CN" altLang="en-US" sz="2800" dirty="0"/>
              <a:t>职业卫生检测方法的缺欠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endParaRPr lang="zh-CN" altLang="en-US" sz="2800" dirty="0"/>
          </a:p>
          <a:p>
            <a:pPr>
              <a:lnSpc>
                <a:spcPct val="80000"/>
              </a:lnSpc>
            </a:pPr>
            <a:r>
              <a:rPr lang="zh-CN" altLang="en-US" sz="2800" dirty="0"/>
              <a:t>模拟现场的应用</a:t>
            </a:r>
            <a:endParaRPr lang="zh-CN" altLang="en-US" sz="2800"/>
          </a:p>
          <a:p>
            <a:pPr>
              <a:lnSpc>
                <a:spcPct val="80000"/>
              </a:lnSpc>
            </a:pPr>
            <a:endParaRPr lang="zh-CN" alt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标题 727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检测方法的选择</a:t>
            </a:r>
            <a:endParaRPr lang="zh-CN" altLang="en-US"/>
          </a:p>
        </p:txBody>
      </p:sp>
      <p:sp>
        <p:nvSpPr>
          <p:cNvPr id="72707" name="文本占位符 727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标准方法</a:t>
            </a:r>
            <a:endParaRPr lang="zh-CN" altLang="en-US" dirty="0"/>
          </a:p>
          <a:p>
            <a:r>
              <a:rPr lang="zh-CN" altLang="en-US" dirty="0"/>
              <a:t>文献方法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方法的实验室验证</a:t>
            </a:r>
            <a:endParaRPr lang="zh-CN" altLang="en-US"/>
          </a:p>
          <a:p>
            <a:r>
              <a:rPr lang="zh-CN" altLang="en-US" dirty="0"/>
              <a:t>建立的方法</a:t>
            </a:r>
            <a:endParaRPr lang="zh-CN" altLang="en-US" dirty="0"/>
          </a:p>
          <a:p>
            <a:pPr>
              <a:buNone/>
            </a:pPr>
            <a:r>
              <a:rPr lang="zh-CN" altLang="en-US"/>
              <a:t>          </a:t>
            </a:r>
            <a:r>
              <a:rPr lang="zh-CN" altLang="en-US" dirty="0"/>
              <a:t>依据研究规范、技术参数</a:t>
            </a:r>
            <a:endParaRPr lang="zh-CN" altLang="en-US" dirty="0"/>
          </a:p>
          <a:p>
            <a:r>
              <a:rPr lang="zh-CN" altLang="en-US" dirty="0"/>
              <a:t>方法的比对</a:t>
            </a:r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标题 737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实验室内的质量控制：</a:t>
            </a:r>
            <a:endParaRPr lang="zh-CN" altLang="en-US"/>
          </a:p>
        </p:txBody>
      </p:sp>
      <p:sp>
        <p:nvSpPr>
          <p:cNvPr id="73731" name="文本占位符 73730"/>
          <p:cNvSpPr>
            <a:spLocks noGrp="1"/>
          </p:cNvSpPr>
          <p:nvPr>
            <p:ph type="body" idx="1"/>
          </p:nvPr>
        </p:nvSpPr>
        <p:spPr>
          <a:xfrm>
            <a:off x="2051050" y="1989138"/>
            <a:ext cx="6635750" cy="3878262"/>
          </a:xfrm>
          <a:ln/>
        </p:spPr>
        <p:txBody>
          <a:bodyPr/>
          <a:p>
            <a:r>
              <a:rPr lang="zh-CN" altLang="en-US" dirty="0"/>
              <a:t>样品的重复检测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</a:t>
            </a:r>
            <a:r>
              <a:rPr lang="en-US" altLang="zh-CN"/>
              <a:t>----</a:t>
            </a:r>
            <a:r>
              <a:rPr lang="zh-CN" altLang="en-US" dirty="0"/>
              <a:t>人员比对</a:t>
            </a:r>
            <a:endParaRPr lang="zh-CN" altLang="en-US" dirty="0"/>
          </a:p>
          <a:p>
            <a:pPr>
              <a:buNone/>
            </a:pPr>
            <a:r>
              <a:rPr lang="zh-CN" altLang="en-US"/>
              <a:t>   </a:t>
            </a:r>
            <a:r>
              <a:rPr lang="en-US" altLang="zh-CN"/>
              <a:t>----</a:t>
            </a:r>
            <a:r>
              <a:rPr lang="zh-CN" altLang="en-US" dirty="0"/>
              <a:t>仪器比对</a:t>
            </a:r>
            <a:endParaRPr lang="zh-CN" altLang="en-US" dirty="0"/>
          </a:p>
          <a:p>
            <a:r>
              <a:rPr lang="zh-CN" altLang="en-US" dirty="0"/>
              <a:t>留样复检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标题 747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实验室检测过程中的质量控制：</a:t>
            </a:r>
            <a:endParaRPr lang="zh-CN" altLang="en-US"/>
          </a:p>
        </p:txBody>
      </p:sp>
      <p:sp>
        <p:nvSpPr>
          <p:cNvPr id="74755" name="文本占位符 74754"/>
          <p:cNvSpPr>
            <a:spLocks noGrp="1"/>
          </p:cNvSpPr>
          <p:nvPr>
            <p:ph type="body" idx="1"/>
          </p:nvPr>
        </p:nvSpPr>
        <p:spPr>
          <a:xfrm>
            <a:off x="971550" y="1844675"/>
            <a:ext cx="6562725" cy="3951288"/>
          </a:xfrm>
          <a:ln/>
        </p:spPr>
        <p:txBody>
          <a:bodyPr/>
          <a:p>
            <a:r>
              <a:rPr lang="zh-CN" altLang="en-US" dirty="0"/>
              <a:t>样品对照 ：阳性对照、阴性对照</a:t>
            </a:r>
            <a:r>
              <a:rPr lang="zh-CN" altLang="en-US"/>
              <a:t>    </a:t>
            </a:r>
            <a:endParaRPr lang="zh-CN" altLang="en-US"/>
          </a:p>
          <a:p>
            <a:r>
              <a:rPr lang="zh-CN" altLang="en-US" dirty="0"/>
              <a:t>试剂空白</a:t>
            </a:r>
            <a:endParaRPr lang="zh-CN" altLang="en-US" dirty="0"/>
          </a:p>
          <a:p>
            <a:r>
              <a:rPr lang="zh-CN" altLang="en-US" dirty="0"/>
              <a:t>精密度、准确度参数</a:t>
            </a:r>
            <a:endParaRPr lang="zh-CN" altLang="en-US" dirty="0"/>
          </a:p>
          <a:p>
            <a:r>
              <a:rPr lang="zh-CN" altLang="en-US" dirty="0"/>
              <a:t>检出限</a:t>
            </a:r>
            <a:endParaRPr lang="zh-CN" altLang="en-US" dirty="0"/>
          </a:p>
          <a:p>
            <a:r>
              <a:rPr lang="zh-CN" altLang="en-US" dirty="0"/>
              <a:t>一级标准物质的使用</a:t>
            </a:r>
            <a:endParaRPr lang="zh-CN" altLang="en-US" dirty="0"/>
          </a:p>
          <a:p>
            <a:r>
              <a:rPr lang="zh-CN" altLang="en-US" dirty="0"/>
              <a:t>二级标准物质的使用</a:t>
            </a:r>
            <a:endParaRPr lang="zh-CN" altLang="en-US" dirty="0"/>
          </a:p>
          <a:p>
            <a:r>
              <a:rPr lang="zh-CN" altLang="en-US" dirty="0"/>
              <a:t>质量控制物质的使用</a:t>
            </a:r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标题 757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检测结果的处理：</a:t>
            </a:r>
            <a:endParaRPr lang="zh-CN" altLang="en-US"/>
          </a:p>
        </p:txBody>
      </p:sp>
      <p:sp>
        <p:nvSpPr>
          <p:cNvPr id="75779" name="文本占位符 75778"/>
          <p:cNvSpPr>
            <a:spLocks noGrp="1"/>
          </p:cNvSpPr>
          <p:nvPr>
            <p:ph type="body" idx="1"/>
          </p:nvPr>
        </p:nvSpPr>
        <p:spPr>
          <a:xfrm>
            <a:off x="1763713" y="1916113"/>
            <a:ext cx="6923087" cy="3951287"/>
          </a:xfrm>
          <a:ln/>
        </p:spPr>
        <p:txBody>
          <a:bodyPr/>
          <a:p>
            <a:r>
              <a:rPr lang="zh-CN" altLang="en-US" dirty="0"/>
              <a:t>批内检测结果的处理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批间检测结果的处理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  <a:p>
            <a:r>
              <a:rPr lang="zh-CN" altLang="en-US" dirty="0"/>
              <a:t>结果的校正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应急检测工作内容：</a:t>
            </a:r>
            <a:endParaRPr lang="zh-CN" altLang="en-US" dirty="0"/>
          </a:p>
        </p:txBody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xfrm>
            <a:off x="971550" y="1484313"/>
            <a:ext cx="7715250" cy="4641850"/>
          </a:xfrm>
          <a:ln/>
        </p:spPr>
        <p:txBody>
          <a:bodyPr/>
          <a:p>
            <a:r>
              <a:rPr lang="zh-CN" altLang="en-US" dirty="0"/>
              <a:t>事故原因的初步推断</a:t>
            </a:r>
            <a:endParaRPr lang="zh-CN" altLang="en-US" dirty="0"/>
          </a:p>
          <a:p>
            <a:r>
              <a:rPr lang="zh-CN" altLang="en-US" dirty="0"/>
              <a:t>快速捕捉到现场的样品</a:t>
            </a:r>
            <a:endParaRPr lang="zh-CN" altLang="en-US" dirty="0"/>
          </a:p>
          <a:p>
            <a:r>
              <a:rPr lang="zh-CN" altLang="en-US" dirty="0"/>
              <a:t>现场快速检测</a:t>
            </a:r>
            <a:endParaRPr lang="zh-CN" altLang="en-US" dirty="0"/>
          </a:p>
          <a:p>
            <a:r>
              <a:rPr lang="zh-CN" altLang="en-US" dirty="0"/>
              <a:t>实验室确证检测</a:t>
            </a:r>
            <a:endParaRPr lang="zh-CN" altLang="en-US" dirty="0"/>
          </a:p>
          <a:p>
            <a:r>
              <a:rPr lang="zh-CN" altLang="en-US" dirty="0"/>
              <a:t>检测数据的处理</a:t>
            </a:r>
            <a:endParaRPr lang="zh-CN" altLang="en-US"/>
          </a:p>
          <a:p>
            <a:r>
              <a:rPr lang="zh-CN" altLang="en-US" dirty="0"/>
              <a:t>检测结果的判断</a:t>
            </a:r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标题 768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实验室间的质量控制：</a:t>
            </a:r>
            <a:endParaRPr lang="zh-CN" altLang="en-US"/>
          </a:p>
        </p:txBody>
      </p:sp>
      <p:sp>
        <p:nvSpPr>
          <p:cNvPr id="76803" name="文本占位符 768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实验室间的样品检测再现    定性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实验室间的样品检测结果的比对     定量</a:t>
            </a:r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标题 7782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事例：</a:t>
            </a:r>
            <a:endParaRPr lang="zh-CN" altLang="en-US" dirty="0"/>
          </a:p>
        </p:txBody>
      </p:sp>
      <p:sp>
        <p:nvSpPr>
          <p:cNvPr id="77827" name="文本占位符 778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河北承德“铅中毒事件</a:t>
            </a:r>
            <a:r>
              <a:rPr lang="zh-CN" altLang="en-US"/>
              <a:t>”</a:t>
            </a:r>
            <a:endParaRPr lang="zh-CN" altLang="en-US"/>
          </a:p>
          <a:p>
            <a:pPr>
              <a:buNone/>
            </a:pPr>
            <a:r>
              <a:rPr lang="zh-CN" altLang="en-US"/>
              <a:t>   </a:t>
            </a:r>
            <a:r>
              <a:rPr lang="en-US" altLang="zh-CN"/>
              <a:t>---</a:t>
            </a:r>
            <a:r>
              <a:rPr lang="zh-CN" altLang="en-US" dirty="0"/>
              <a:t>实验室检测数据与人群数据资料</a:t>
            </a:r>
            <a:endParaRPr lang="zh-CN" altLang="en-US"/>
          </a:p>
          <a:p>
            <a:r>
              <a:rPr lang="zh-CN" altLang="en-US" dirty="0"/>
              <a:t>甘肃天水“环境污染铅中毒事件</a:t>
            </a:r>
            <a:r>
              <a:rPr lang="zh-CN" altLang="en-US"/>
              <a:t>”</a:t>
            </a:r>
            <a:endParaRPr lang="zh-CN" altLang="en-US"/>
          </a:p>
          <a:p>
            <a:pPr>
              <a:buNone/>
            </a:pPr>
            <a:r>
              <a:rPr lang="zh-CN" altLang="en-US"/>
              <a:t>   </a:t>
            </a:r>
            <a:r>
              <a:rPr lang="en-US" altLang="zh-CN"/>
              <a:t>---</a:t>
            </a:r>
            <a:r>
              <a:rPr lang="zh-CN" altLang="en-US" dirty="0"/>
              <a:t>对照人群的检测</a:t>
            </a:r>
            <a:endParaRPr lang="zh-CN" altLang="en-US" dirty="0"/>
          </a:p>
          <a:p>
            <a:pPr>
              <a:buNone/>
            </a:pPr>
            <a:r>
              <a:rPr lang="zh-CN" altLang="en-US"/>
              <a:t>   </a:t>
            </a:r>
            <a:r>
              <a:rPr lang="en-US" altLang="zh-CN"/>
              <a:t>---</a:t>
            </a:r>
            <a:r>
              <a:rPr lang="zh-CN" altLang="en-US" dirty="0"/>
              <a:t>实验室间的比对</a:t>
            </a:r>
            <a:endParaRPr lang="zh-CN" altLang="en-US" dirty="0"/>
          </a:p>
          <a:p>
            <a:r>
              <a:rPr lang="zh-CN" altLang="en-US" dirty="0"/>
              <a:t>河南“铊投毒案件</a:t>
            </a:r>
            <a:r>
              <a:rPr lang="zh-CN" altLang="en-US"/>
              <a:t>”</a:t>
            </a:r>
            <a:endParaRPr lang="zh-CN" altLang="en-US"/>
          </a:p>
          <a:p>
            <a:pPr>
              <a:buNone/>
            </a:pPr>
            <a:r>
              <a:rPr lang="zh-CN" altLang="en-US"/>
              <a:t>   </a:t>
            </a:r>
            <a:r>
              <a:rPr lang="en-US" altLang="zh-CN"/>
              <a:t>---</a:t>
            </a:r>
            <a:r>
              <a:rPr lang="zh-CN" altLang="en-US" dirty="0"/>
              <a:t>对照样品的检测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标题 7884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案例：</a:t>
            </a:r>
            <a:endParaRPr lang="zh-CN" altLang="en-US" dirty="0"/>
          </a:p>
        </p:txBody>
      </p:sp>
      <p:sp>
        <p:nvSpPr>
          <p:cNvPr id="78851" name="文本占位符 788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韩国大使馆黄正一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 定性</a:t>
            </a:r>
            <a:r>
              <a:rPr lang="en-US" altLang="zh-CN"/>
              <a:t>---</a:t>
            </a:r>
            <a:endParaRPr lang="en-US" altLang="zh-CN"/>
          </a:p>
          <a:p>
            <a:r>
              <a:rPr lang="zh-CN" altLang="en-US" dirty="0"/>
              <a:t>甲案碟啉</a:t>
            </a:r>
            <a:r>
              <a:rPr lang="en-US" altLang="zh-CN"/>
              <a:t>/</a:t>
            </a:r>
            <a:r>
              <a:rPr lang="zh-CN" altLang="en-US" dirty="0"/>
              <a:t>阿糖胞苷</a:t>
            </a:r>
            <a:r>
              <a:rPr lang="en-US" altLang="zh-CN"/>
              <a:t>---</a:t>
            </a:r>
            <a:r>
              <a:rPr lang="zh-CN" altLang="en-US" dirty="0"/>
              <a:t>长春新碱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 定性</a:t>
            </a:r>
            <a:r>
              <a:rPr lang="en-US" altLang="zh-CN"/>
              <a:t>----</a:t>
            </a:r>
            <a:r>
              <a:rPr lang="zh-CN" altLang="en-US" dirty="0"/>
              <a:t>环境所</a:t>
            </a:r>
            <a:endParaRPr lang="zh-CN" altLang="en-US" dirty="0"/>
          </a:p>
          <a:p>
            <a:r>
              <a:rPr lang="zh-CN" altLang="en-US" dirty="0"/>
              <a:t>西南制药厂</a:t>
            </a:r>
            <a:r>
              <a:rPr lang="en-US" altLang="zh-CN"/>
              <a:t>---</a:t>
            </a:r>
            <a:r>
              <a:rPr lang="zh-CN" altLang="en-US" dirty="0"/>
              <a:t>双氯甲醚</a:t>
            </a:r>
            <a:endParaRPr lang="zh-CN" altLang="en-US" dirty="0"/>
          </a:p>
          <a:p>
            <a:pPr>
              <a:buNone/>
            </a:pPr>
            <a:r>
              <a:rPr lang="zh-CN" altLang="en-US"/>
              <a:t>           </a:t>
            </a:r>
            <a:r>
              <a:rPr lang="zh-CN" altLang="en-US" dirty="0"/>
              <a:t>定性</a:t>
            </a:r>
            <a:r>
              <a:rPr lang="en-US" altLang="zh-CN"/>
              <a:t>-----</a:t>
            </a:r>
            <a:r>
              <a:rPr lang="zh-CN" altLang="en-US" dirty="0"/>
              <a:t>重庆</a:t>
            </a:r>
            <a:r>
              <a:rPr lang="en-US" altLang="zh-CN"/>
              <a:t>CDC</a:t>
            </a:r>
            <a:endParaRPr lang="en-US" altLang="zh-C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 userDrawn="1">
            <p:custDataLst>
              <p:tags r:id="rId1"/>
            </p:custDataLst>
          </p:nvPr>
        </p:nvSpPr>
        <p:spPr>
          <a:xfrm>
            <a:off x="323367" y="62118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71799" y="1927626"/>
            <a:ext cx="3963299" cy="884705"/>
          </a:xfrm>
        </p:spPr>
        <p:txBody>
          <a:bodyPr>
            <a:noAutofit/>
          </a:bodyPr>
          <a:p>
            <a:pPr algn="ctr"/>
            <a:r>
              <a:rPr lang="en-US"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457676" y="3836217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773238" y="2864299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5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5868035" y="2606040"/>
            <a:ext cx="317944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79786" y="2654451"/>
            <a:ext cx="891000" cy="8910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004560" y="2868295"/>
            <a:ext cx="102552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8138954" y="2694933"/>
            <a:ext cx="830047" cy="8100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7179945" y="354520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8160939" y="354451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8" name="标题 88067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62913" cy="1600200"/>
          </a:xfrm>
          <a:ln/>
        </p:spPr>
        <p:txBody>
          <a:bodyPr anchor="ctr" anchorCtr="0"/>
          <a:p>
            <a:pPr defTabSz="914400">
              <a:buSzTx/>
              <a:buFontTx/>
              <a:buNone/>
            </a:pPr>
            <a:r>
              <a:rPr lang="zh-CN" altLang="en-US" sz="46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（一）中毒检测技术的国际状况</a:t>
            </a:r>
            <a:endParaRPr lang="zh-CN" altLang="en-US" sz="46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69" name="副标题 88068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5000"/>
            </a:pPr>
            <a:endParaRPr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标题 911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国外情况：</a:t>
            </a:r>
            <a:endParaRPr lang="zh-CN" altLang="en-US"/>
          </a:p>
        </p:txBody>
      </p:sp>
      <p:sp>
        <p:nvSpPr>
          <p:cNvPr id="91139" name="文本占位符 911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dirty="0"/>
              <a:t>美国、英国等国家</a:t>
            </a:r>
            <a:r>
              <a:rPr lang="en-US" altLang="zh-CN"/>
              <a:t>CDC</a:t>
            </a:r>
            <a:r>
              <a:rPr lang="zh-CN" altLang="en-US" dirty="0"/>
              <a:t>或职业卫生研究机构均设有应急支持：</a:t>
            </a:r>
            <a:endParaRPr lang="zh-CN" altLang="en-US" dirty="0"/>
          </a:p>
          <a:p>
            <a:pPr>
              <a:lnSpc>
                <a:spcPct val="90000"/>
              </a:lnSpc>
              <a:buNone/>
            </a:pPr>
            <a:r>
              <a:rPr lang="zh-CN" altLang="en-US" dirty="0"/>
              <a:t>    </a:t>
            </a:r>
            <a:r>
              <a:rPr lang="en-US" altLang="zh-CN"/>
              <a:t>---</a:t>
            </a:r>
            <a:r>
              <a:rPr lang="zh-CN" altLang="en-US" dirty="0"/>
              <a:t>毒物的介绍 、使用情况、接触情况、作用机理、中毒症状、治疗、进一步联系等</a:t>
            </a:r>
            <a:endParaRPr lang="zh-CN" altLang="en-US" dirty="0"/>
          </a:p>
          <a:p>
            <a:pPr>
              <a:lnSpc>
                <a:spcPct val="90000"/>
              </a:lnSpc>
              <a:buNone/>
            </a:pPr>
            <a:r>
              <a:rPr lang="zh-CN" altLang="en-US"/>
              <a:t>    </a:t>
            </a:r>
            <a:r>
              <a:rPr lang="en-US" altLang="zh-CN"/>
              <a:t>---</a:t>
            </a:r>
            <a:r>
              <a:rPr lang="zh-CN" altLang="en-US" dirty="0"/>
              <a:t>中毒检测网络实验室（三级）</a:t>
            </a:r>
            <a:endParaRPr lang="zh-CN" altLang="en-US"/>
          </a:p>
          <a:p>
            <a:pPr>
              <a:lnSpc>
                <a:spcPct val="90000"/>
              </a:lnSpc>
            </a:pPr>
            <a:r>
              <a:rPr lang="zh-CN" altLang="en-US" dirty="0"/>
              <a:t>中毒检测方法技术：</a:t>
            </a:r>
            <a:endParaRPr lang="zh-CN" altLang="en-US" dirty="0"/>
          </a:p>
          <a:p>
            <a:pPr>
              <a:lnSpc>
                <a:spcPct val="90000"/>
              </a:lnSpc>
              <a:buNone/>
            </a:pPr>
            <a:r>
              <a:rPr lang="zh-CN" altLang="en-US" dirty="0"/>
              <a:t>    </a:t>
            </a:r>
            <a:r>
              <a:rPr lang="en-US" altLang="zh-CN"/>
              <a:t>---</a:t>
            </a:r>
            <a:r>
              <a:rPr lang="zh-CN" altLang="en-US" dirty="0"/>
              <a:t>依据</a:t>
            </a:r>
            <a:r>
              <a:rPr lang="en-US" altLang="zh-CN"/>
              <a:t>NIOSH Methods </a:t>
            </a:r>
            <a:r>
              <a:rPr lang="zh-CN" altLang="en-US" dirty="0"/>
              <a:t>和 </a:t>
            </a:r>
            <a:r>
              <a:rPr lang="en-US" altLang="zh-CN"/>
              <a:t>EPA Methods</a:t>
            </a:r>
            <a:endParaRPr lang="en-US" altLang="zh-CN"/>
          </a:p>
          <a:p>
            <a:pPr>
              <a:lnSpc>
                <a:spcPct val="90000"/>
              </a:lnSpc>
            </a:pPr>
            <a:endParaRPr lang="en-US" altLang="zh-CN"/>
          </a:p>
          <a:p>
            <a:pPr>
              <a:lnSpc>
                <a:spcPct val="90000"/>
              </a:lnSpc>
            </a:pPr>
            <a:endParaRPr lang="en-US" altLang="zh-CN"/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标题 921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3600" dirty="0"/>
              <a:t>美国</a:t>
            </a:r>
            <a:r>
              <a:rPr lang="en-US" altLang="zh-CN" sz="3600"/>
              <a:t>NIOSH </a:t>
            </a:r>
            <a:r>
              <a:rPr lang="zh-CN" altLang="en-US" sz="3600" dirty="0"/>
              <a:t>部分便携式仪器检测方法</a:t>
            </a:r>
            <a:r>
              <a:rPr lang="en-US" altLang="zh-CN" sz="3600"/>
              <a:t>:</a:t>
            </a:r>
            <a:endParaRPr lang="en-US" altLang="zh-CN" sz="3600"/>
          </a:p>
        </p:txBody>
      </p:sp>
      <p:sp>
        <p:nvSpPr>
          <p:cNvPr id="92163" name="文本占位符 92162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8291512" cy="4824412"/>
          </a:xfrm>
          <a:ln/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000" dirty="0"/>
              <a:t>便携式气相色谱</a:t>
            </a:r>
            <a:endParaRPr lang="zh-CN" altLang="en-US" sz="2000"/>
          </a:p>
          <a:p>
            <a:pPr>
              <a:lnSpc>
                <a:spcPct val="80000"/>
              </a:lnSpc>
              <a:buNone/>
            </a:pPr>
            <a:r>
              <a:rPr lang="zh-CN" altLang="en-US" sz="2000" dirty="0"/>
              <a:t>      		苯 			</a:t>
            </a:r>
            <a:r>
              <a:rPr lang="en-US" altLang="zh-CN" sz="2000"/>
              <a:t>3700</a:t>
            </a:r>
            <a:endParaRPr lang="en-US" altLang="zh-CN" sz="2000"/>
          </a:p>
          <a:p>
            <a:pPr>
              <a:lnSpc>
                <a:spcPct val="80000"/>
              </a:lnSpc>
              <a:buNone/>
            </a:pPr>
            <a:r>
              <a:rPr lang="en-US" altLang="zh-CN" sz="2000"/>
              <a:t>			</a:t>
            </a:r>
            <a:r>
              <a:rPr lang="zh-CN" altLang="en-US" sz="2000" dirty="0"/>
              <a:t>三氯乙烯		</a:t>
            </a:r>
            <a:r>
              <a:rPr lang="en-US" altLang="zh-CN" sz="2000"/>
              <a:t>3701</a:t>
            </a:r>
            <a:endParaRPr lang="en-US" altLang="zh-CN" sz="2000"/>
          </a:p>
          <a:p>
            <a:pPr>
              <a:lnSpc>
                <a:spcPct val="80000"/>
              </a:lnSpc>
              <a:buNone/>
            </a:pPr>
            <a:r>
              <a:rPr lang="en-US" altLang="zh-CN" sz="2000"/>
              <a:t>			</a:t>
            </a:r>
            <a:r>
              <a:rPr lang="zh-CN" altLang="en-US" sz="2000" dirty="0"/>
              <a:t>环氧乙烷</a:t>
            </a:r>
            <a:r>
              <a:rPr lang="zh-CN" altLang="en-US" sz="2000"/>
              <a:t>		</a:t>
            </a:r>
            <a:r>
              <a:rPr lang="en-US" altLang="zh-CN" sz="2000"/>
              <a:t>3702</a:t>
            </a:r>
            <a:endParaRPr lang="en-US" altLang="zh-CN" sz="2000"/>
          </a:p>
          <a:p>
            <a:pPr>
              <a:lnSpc>
                <a:spcPct val="80000"/>
              </a:lnSpc>
              <a:buNone/>
            </a:pPr>
            <a:r>
              <a:rPr lang="en-US" altLang="zh-CN" sz="2000"/>
              <a:t>			</a:t>
            </a:r>
            <a:r>
              <a:rPr lang="zh-CN" altLang="en-US" sz="2000" dirty="0"/>
              <a:t>全氯乙烯 		</a:t>
            </a:r>
            <a:r>
              <a:rPr lang="en-US" altLang="zh-CN" sz="2000"/>
              <a:t>3704</a:t>
            </a:r>
            <a:endParaRPr lang="en-US" altLang="zh-CN" sz="2000"/>
          </a:p>
          <a:p>
            <a:pPr>
              <a:lnSpc>
                <a:spcPct val="80000"/>
              </a:lnSpc>
              <a:buNone/>
            </a:pPr>
            <a:r>
              <a:rPr lang="en-US" altLang="zh-CN" sz="2000"/>
              <a:t>      		</a:t>
            </a:r>
            <a:r>
              <a:rPr lang="zh-CN" altLang="en-US" sz="2000" dirty="0"/>
              <a:t>六氟化硫		</a:t>
            </a:r>
            <a:r>
              <a:rPr lang="en-US" altLang="zh-CN" sz="2000"/>
              <a:t>6602</a:t>
            </a:r>
            <a:endParaRPr lang="en-US" altLang="zh-CN" sz="2000"/>
          </a:p>
          <a:p>
            <a:pPr>
              <a:lnSpc>
                <a:spcPct val="80000"/>
              </a:lnSpc>
              <a:buNone/>
            </a:pPr>
            <a:r>
              <a:rPr lang="en-US" altLang="zh-CN" sz="2000"/>
              <a:t>			</a:t>
            </a:r>
            <a:r>
              <a:rPr lang="zh-CN" altLang="en-US" sz="2000" dirty="0"/>
              <a:t>二氧化碳		</a:t>
            </a:r>
            <a:r>
              <a:rPr lang="en-US" altLang="zh-CN" sz="2000"/>
              <a:t>6603</a:t>
            </a:r>
            <a:endParaRPr lang="en-US" altLang="zh-CN" sz="2000"/>
          </a:p>
          <a:p>
            <a:pPr>
              <a:lnSpc>
                <a:spcPct val="80000"/>
              </a:lnSpc>
            </a:pPr>
            <a:r>
              <a:rPr lang="zh-CN" altLang="en-US" sz="2000" dirty="0"/>
              <a:t>便携式</a:t>
            </a:r>
            <a:r>
              <a:rPr lang="en-US" altLang="zh-CN" sz="2000"/>
              <a:t>X</a:t>
            </a:r>
            <a:r>
              <a:rPr lang="zh-CN" altLang="en-US" sz="2000" dirty="0"/>
              <a:t>衍射荧光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zh-CN" altLang="en-US" sz="2000" dirty="0"/>
              <a:t>	   		铅			</a:t>
            </a:r>
            <a:r>
              <a:rPr lang="en-US" altLang="zh-CN" sz="2000"/>
              <a:t>7702</a:t>
            </a:r>
            <a:endParaRPr lang="en-US" altLang="zh-CN" sz="2000"/>
          </a:p>
          <a:p>
            <a:pPr>
              <a:lnSpc>
                <a:spcPct val="80000"/>
              </a:lnSpc>
            </a:pPr>
            <a:r>
              <a:rPr lang="zh-CN" altLang="en-US" sz="2000" dirty="0"/>
              <a:t>便携式红外光谱仪</a:t>
            </a:r>
            <a:endParaRPr lang="zh-CN" altLang="en-US" sz="2000" dirty="0"/>
          </a:p>
          <a:p>
            <a:pPr lvl="3">
              <a:lnSpc>
                <a:spcPct val="80000"/>
              </a:lnSpc>
              <a:buNone/>
            </a:pPr>
            <a:r>
              <a:rPr lang="zh-CN" altLang="en-US" dirty="0"/>
              <a:t>		氧化亚氮		</a:t>
            </a:r>
            <a:r>
              <a:rPr lang="en-US" altLang="zh-CN"/>
              <a:t>6600  </a:t>
            </a:r>
            <a:endParaRPr lang="en-US" altLang="zh-CN" sz="1400"/>
          </a:p>
          <a:p>
            <a:pPr>
              <a:lnSpc>
                <a:spcPct val="80000"/>
              </a:lnSpc>
            </a:pPr>
            <a:r>
              <a:rPr lang="zh-CN" altLang="en-US" sz="2000" dirty="0"/>
              <a:t>电化学传感器检测方法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zh-CN" altLang="en-US" sz="2000" dirty="0"/>
              <a:t>			氧          		</a:t>
            </a:r>
            <a:r>
              <a:rPr lang="en-US" altLang="zh-CN" sz="2000"/>
              <a:t>6601 </a:t>
            </a:r>
            <a:endParaRPr lang="en-US" altLang="zh-CN" sz="2000"/>
          </a:p>
          <a:p>
            <a:pPr>
              <a:lnSpc>
                <a:spcPct val="80000"/>
              </a:lnSpc>
              <a:buNone/>
            </a:pPr>
            <a:r>
              <a:rPr lang="en-US" altLang="zh-CN" sz="2000"/>
              <a:t>			</a:t>
            </a:r>
            <a:r>
              <a:rPr lang="zh-CN" altLang="en-US" sz="2000" dirty="0"/>
              <a:t>一氧化碳		</a:t>
            </a:r>
            <a:r>
              <a:rPr lang="en-US" altLang="zh-CN" sz="2000"/>
              <a:t>6604                        </a:t>
            </a:r>
            <a:endParaRPr lang="en-US" altLang="zh-CN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20" name="标题 86019"/>
          <p:cNvSpPr>
            <a:spLocks noGrp="1"/>
          </p:cNvSpPr>
          <p:nvPr>
            <p:ph type="ctrTitle"/>
          </p:nvPr>
        </p:nvSpPr>
        <p:spPr>
          <a:ln/>
        </p:spPr>
        <p:txBody>
          <a:bodyPr anchor="ctr" anchorCtr="0"/>
          <a:p>
            <a:pPr defTabSz="914400">
              <a:buSzTx/>
              <a:buFontTx/>
              <a:buNone/>
            </a:pPr>
            <a:r>
              <a:rPr lang="zh-CN" altLang="en-US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（二）国内中毒检测技术的现状</a:t>
            </a:r>
            <a:endParaRPr lang="zh-CN" altLang="en-US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21" name="副标题 86020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5000"/>
            </a:pPr>
            <a:endParaRPr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标题 952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实验室状况：</a:t>
            </a:r>
            <a:endParaRPr lang="zh-CN" altLang="en-US"/>
          </a:p>
        </p:txBody>
      </p:sp>
      <p:sp>
        <p:nvSpPr>
          <p:cNvPr id="95235" name="文本占位符 952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数据来源：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    全国</a:t>
            </a:r>
            <a:r>
              <a:rPr lang="en-US" altLang="zh-CN"/>
              <a:t>46</a:t>
            </a:r>
            <a:r>
              <a:rPr lang="zh-CN" altLang="en-US" dirty="0"/>
              <a:t>家省、市、行业疾病预防控制中心和职业病防治院中毒监测实验室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参与中毒检测方式：单纯实验室检测</a:t>
            </a:r>
            <a:endParaRPr lang="zh-CN" altLang="en-US" dirty="0"/>
          </a:p>
          <a:p>
            <a:pPr>
              <a:buNone/>
            </a:pPr>
            <a:r>
              <a:rPr lang="zh-CN" altLang="en-US"/>
              <a:t>                           </a:t>
            </a:r>
            <a:r>
              <a:rPr lang="zh-CN" altLang="en-US" dirty="0"/>
              <a:t>        现场与实验室结合</a:t>
            </a:r>
            <a:endParaRPr lang="zh-CN" altLang="en-US"/>
          </a:p>
          <a:p>
            <a:r>
              <a:rPr lang="zh-CN" altLang="en-US" dirty="0"/>
              <a:t>人员配置：</a:t>
            </a:r>
            <a:r>
              <a:rPr lang="en-US" altLang="zh-CN"/>
              <a:t>2---24</a:t>
            </a:r>
            <a:r>
              <a:rPr lang="zh-CN" altLang="en-US" dirty="0"/>
              <a:t>人</a:t>
            </a:r>
            <a:endParaRPr lang="zh-CN" altLang="en-US" dirty="0"/>
          </a:p>
          <a:p>
            <a:endParaRPr lang="zh-CN" altLang="en-US" dirty="0"/>
          </a:p>
          <a:p>
            <a:pPr>
              <a:buNone/>
            </a:pPr>
            <a:r>
              <a:rPr lang="zh-CN" altLang="en-US"/>
              <a:t> </a:t>
            </a:r>
            <a:endParaRPr lang="zh-CN" altLang="en-US"/>
          </a:p>
          <a:p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"/>
  <p:tag name="KSO_WM_UNIT_PRESET_TEXT" val="感谢观看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0066FF"/>
        </a:lt2>
        <a:accent1>
          <a:srgbClr val="6699FF"/>
        </a:accent1>
        <a:accent2>
          <a:srgbClr val="3333FF"/>
        </a:accent2>
        <a:accent3>
          <a:srgbClr val="AAAAB9"/>
        </a:accent3>
        <a:accent4>
          <a:srgbClr val="DCDCDC"/>
        </a:accent4>
        <a:accent5>
          <a:srgbClr val="B9CAFF"/>
        </a:accent5>
        <a:accent6>
          <a:srgbClr val="2D2DE5"/>
        </a:accent6>
        <a:hlink>
          <a:srgbClr val="FFCC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4B49"/>
        </a:lt1>
        <a:dk2>
          <a:srgbClr val="FFFFFF"/>
        </a:dk2>
        <a:lt2>
          <a:srgbClr val="009999"/>
        </a:lt2>
        <a:accent1>
          <a:srgbClr val="33CCCC"/>
        </a:accent1>
        <a:accent2>
          <a:srgbClr val="008080"/>
        </a:accent2>
        <a:accent3>
          <a:srgbClr val="ADB2B1"/>
        </a:accent3>
        <a:accent4>
          <a:srgbClr val="DCDCDC"/>
        </a:accent4>
        <a:accent5>
          <a:srgbClr val="ADE2E2"/>
        </a:accent5>
        <a:accent6>
          <a:srgbClr val="007272"/>
        </a:accent6>
        <a:hlink>
          <a:srgbClr val="FFCC00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3399"/>
        </a:lt1>
        <a:dk2>
          <a:srgbClr val="FFFFFF"/>
        </a:dk2>
        <a:lt2>
          <a:srgbClr val="006699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CDCDC"/>
        </a:accent4>
        <a:accent5>
          <a:srgbClr val="AACAE2"/>
        </a:accent5>
        <a:accent6>
          <a:srgbClr val="02789D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F978D"/>
        </a:lt1>
        <a:dk2>
          <a:srgbClr val="FFFFFF"/>
        </a:dk2>
        <a:lt2>
          <a:srgbClr val="008080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CDCDC"/>
        </a:accent4>
        <a:accent5>
          <a:srgbClr val="AACAFF"/>
        </a:accent5>
        <a:accent6>
          <a:srgbClr val="008989"/>
        </a:accent6>
        <a:hlink>
          <a:srgbClr val="FFFFCC"/>
        </a:hlink>
        <a:folHlink>
          <a:srgbClr val="70CA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822504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CDCDC"/>
        </a:accent4>
        <a:accent5>
          <a:srgbClr val="FFCAAA"/>
        </a:accent5>
        <a:accent6>
          <a:srgbClr val="8D2504"/>
        </a:accent6>
        <a:hlink>
          <a:srgbClr val="FF3300"/>
        </a:hlink>
        <a:folHlink>
          <a:srgbClr val="7C07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A7911"/>
        </a:lt1>
        <a:dk2>
          <a:srgbClr val="FFFFFF"/>
        </a:dk2>
        <a:lt2>
          <a:srgbClr val="336600"/>
        </a:lt2>
        <a:accent1>
          <a:srgbClr val="666633"/>
        </a:accent1>
        <a:accent2>
          <a:srgbClr val="669900"/>
        </a:accent2>
        <a:accent3>
          <a:srgbClr val="B2BEAA"/>
        </a:accent3>
        <a:accent4>
          <a:srgbClr val="DCDCDC"/>
        </a:accent4>
        <a:accent5>
          <a:srgbClr val="B9B9AD"/>
        </a:accent5>
        <a:accent6>
          <a:srgbClr val="5B8900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B89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C0465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192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CAEC1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989B7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3450</Words>
  <Application>WPS 演示</Application>
  <PresentationFormat>在屏幕上显示</PresentationFormat>
  <Paragraphs>401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5" baseType="lpstr">
      <vt:lpstr>Arial</vt:lpstr>
      <vt:lpstr>宋体</vt:lpstr>
      <vt:lpstr>Wingdings</vt:lpstr>
      <vt:lpstr>Times New Roman</vt:lpstr>
      <vt:lpstr>Arial Black</vt:lpstr>
      <vt:lpstr>微软雅黑</vt:lpstr>
      <vt:lpstr>Arial Unicode MS</vt:lpstr>
      <vt:lpstr>Calibri</vt:lpstr>
      <vt:lpstr>楷体</vt:lpstr>
      <vt:lpstr>汉仪旗黑-85S</vt:lpstr>
      <vt:lpstr>黑体</vt:lpstr>
      <vt:lpstr>Pixel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突发化学中毒应急检测技术现状和发展趋势</dc:title>
  <dc:creator>yanhuifang</dc:creator>
  <cp:lastModifiedBy>little fairy</cp:lastModifiedBy>
  <cp:revision>45</cp:revision>
  <dcterms:created xsi:type="dcterms:W3CDTF">2007-10-17T13:02:54Z</dcterms:created>
  <dcterms:modified xsi:type="dcterms:W3CDTF">2023-11-07T09:09:04Z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2FCEE39F854242C9B3324575705AFB55_13</vt:lpwstr>
  </property>
  <property fmtid="{D5CDD505-2E9C-101B-9397-08002B2CF9AE}" pid="3" name="KSOProductBuildVer">
    <vt:lpwstr>2052-12.1.0.15933</vt:lpwstr>
  </property>
</Properties>
</file>