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5" r:id="rId39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69"/>
    <p:restoredTop sz="94660"/>
  </p:normalViewPr>
  <p:slideViewPr>
    <p:cSldViewPr showGuides="1">
      <p:cViewPr varScale="1">
        <p:scale>
          <a:sx n="60" d="100"/>
          <a:sy n="60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20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enwen.soso.com/z/Search.e?sp=S%E6%B7%B7%E5%87%9D%E5%9C%9F&amp;ch=w.search.yjjlink&amp;cid=w.search.yjjlink" TargetMode="External"/><Relationship Id="rId1" Type="http://schemas.openxmlformats.org/officeDocument/2006/relationships/hyperlink" Target="http://wenwen.soso.com/z/Search.e?sp=S%E7%9B%B8%E5%AF%B9%E6%B9%BF%E5%BA%A6&amp;ch=w.search.yjjlink&amp;cid=w.search.yjjlin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tags" Target="../tags/tag17.xml"/><Relationship Id="rId3" Type="http://schemas.openxmlformats.org/officeDocument/2006/relationships/image" Target="../media/image4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4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新技术   新标准</a:t>
            </a: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2641600"/>
          </a:xfrm>
          <a:ln/>
        </p:spPr>
        <p:txBody>
          <a:bodyPr/>
          <a:p>
            <a:pPr defTabSz="914400">
              <a:buClrTx/>
              <a:buSzTx/>
              <a:buFontTx/>
            </a:pPr>
            <a:r>
              <a:rPr lang="zh-CN" altLang="en-US" sz="40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讲    义</a:t>
            </a:r>
            <a:endParaRPr lang="zh-CN" altLang="en-US" sz="40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endParaRPr lang="zh-CN" altLang="en-US" sz="40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724684" y="386117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387184" y="4797124"/>
            <a:ext cx="675000" cy="675000"/>
          </a:xfrm>
          <a:prstGeom prst="ellipse">
            <a:avLst/>
          </a:prstGeom>
          <a:solidFill>
            <a:srgbClr val="00B0F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319520" y="479758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251856" y="479712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en-US" altLang="zh-CN" dirty="0"/>
              <a:t> </a:t>
            </a:r>
            <a:r>
              <a:rPr lang="zh-CN" altLang="en-US" dirty="0"/>
              <a:t>对涉及结构安全和使用功能项目的抽样检测、对进入施工现场的建筑材料及构配件的见证取样检测、室内环境质量检测、建筑结构可靠性鉴定、质量事故鉴定等由项目建设单位委托；质量纠纷及投诉鉴定检测由举证一方或纠纷双方共同委托 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地方质量监督规定送指定单位检测的比例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施工组织设计及专项施工方案</a:t>
            </a:r>
            <a:endParaRPr lang="zh-CN" altLang="en-US" dirty="0"/>
          </a:p>
          <a:p>
            <a:pPr lvl="2"/>
            <a:r>
              <a:rPr lang="zh-CN" altLang="en-US" dirty="0"/>
              <a:t>谁编写？</a:t>
            </a:r>
            <a:endParaRPr lang="zh-CN" altLang="en-US" dirty="0"/>
          </a:p>
          <a:p>
            <a:pPr lvl="2"/>
            <a:r>
              <a:rPr lang="zh-CN" altLang="en-US" dirty="0"/>
              <a:t>谁审批？</a:t>
            </a:r>
            <a:endParaRPr lang="zh-CN" altLang="en-US" dirty="0"/>
          </a:p>
          <a:p>
            <a:pPr lvl="2"/>
            <a:r>
              <a:rPr lang="zh-CN" altLang="en-US" dirty="0"/>
              <a:t>谁审定签认</a:t>
            </a:r>
            <a:r>
              <a:rPr lang="en-US" altLang="zh-CN"/>
              <a:t>?</a:t>
            </a:r>
            <a:endParaRPr lang="en-US" altLang="zh-CN"/>
          </a:p>
          <a:p>
            <a:pPr>
              <a:buNone/>
            </a:pPr>
            <a:r>
              <a:rPr lang="en-US" altLang="zh-CN" dirty="0"/>
              <a:t>       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xfrm>
            <a:off x="250825" y="981075"/>
            <a:ext cx="8229600" cy="5876925"/>
          </a:xfrm>
          <a:ln/>
        </p:spPr>
        <p:txBody>
          <a:bodyPr/>
          <a:p>
            <a:r>
              <a:rPr lang="zh-CN" altLang="en-US" dirty="0"/>
              <a:t>验收</a:t>
            </a:r>
            <a:endParaRPr lang="zh-CN" altLang="en-US" dirty="0"/>
          </a:p>
          <a:p>
            <a:pPr lvl="1"/>
            <a:r>
              <a:rPr lang="zh-CN" altLang="en-US" dirty="0"/>
              <a:t>节能验收规定</a:t>
            </a:r>
            <a:endParaRPr lang="zh-CN" altLang="en-US" dirty="0"/>
          </a:p>
          <a:p>
            <a:pPr lvl="2"/>
            <a:r>
              <a:rPr lang="zh-CN" altLang="en-US" dirty="0"/>
              <a:t>节能资料独立归档</a:t>
            </a:r>
            <a:endParaRPr lang="zh-CN" altLang="en-US" dirty="0"/>
          </a:p>
          <a:p>
            <a:pPr lvl="2"/>
            <a:r>
              <a:rPr lang="zh-CN" altLang="en-US" dirty="0"/>
              <a:t>建设单位委托能效测评</a:t>
            </a:r>
            <a:endParaRPr lang="zh-CN" altLang="en-US" dirty="0"/>
          </a:p>
          <a:p>
            <a:pPr lvl="2"/>
            <a:r>
              <a:rPr lang="zh-CN" altLang="en-US" dirty="0"/>
              <a:t>办理竣工备案前提</a:t>
            </a:r>
            <a:endParaRPr lang="zh-CN" altLang="en-US" dirty="0"/>
          </a:p>
          <a:p>
            <a:pPr lvl="2">
              <a:buNone/>
            </a:pPr>
            <a:endParaRPr lang="zh-CN" altLang="en-US" dirty="0"/>
          </a:p>
          <a:p>
            <a:pPr lvl="1"/>
            <a:r>
              <a:rPr lang="zh-CN" altLang="en-US" dirty="0"/>
              <a:t>竣工验收</a:t>
            </a:r>
            <a:endParaRPr lang="zh-CN" altLang="en-US" dirty="0"/>
          </a:p>
          <a:p>
            <a:pPr lvl="2"/>
            <a:r>
              <a:rPr lang="zh-CN" altLang="en-US" dirty="0"/>
              <a:t>交工主体与验收主体</a:t>
            </a:r>
            <a:endParaRPr lang="zh-CN" altLang="en-US" dirty="0"/>
          </a:p>
          <a:p>
            <a:pPr lvl="2"/>
            <a:r>
              <a:rPr lang="zh-CN" altLang="en-US" dirty="0"/>
              <a:t>验收管理程序</a:t>
            </a:r>
            <a:endParaRPr lang="zh-CN" altLang="en-US" dirty="0"/>
          </a:p>
          <a:p>
            <a:pPr lvl="1"/>
            <a:r>
              <a:rPr lang="zh-CN" altLang="en-US" dirty="0"/>
              <a:t>材料验收</a:t>
            </a:r>
            <a:endParaRPr lang="zh-CN" altLang="en-US" dirty="0"/>
          </a:p>
          <a:p>
            <a:pPr lvl="2"/>
            <a:r>
              <a:rPr lang="zh-CN" altLang="en-US" dirty="0"/>
              <a:t>合格证、质检报告；外观检查；新材料认定书；复验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见证取样</a:t>
            </a:r>
            <a:endParaRPr lang="zh-CN" altLang="en-US" dirty="0"/>
          </a:p>
          <a:p>
            <a:pPr lvl="1"/>
            <a:r>
              <a:rPr lang="zh-CN" altLang="en-US" dirty="0"/>
              <a:t>人员</a:t>
            </a:r>
            <a:endParaRPr lang="zh-CN" altLang="en-US" dirty="0"/>
          </a:p>
          <a:p>
            <a:pPr lvl="1"/>
            <a:r>
              <a:rPr lang="zh-CN" altLang="en-US" dirty="0"/>
              <a:t>谁委托</a:t>
            </a:r>
            <a:endParaRPr lang="zh-CN" altLang="en-US" dirty="0"/>
          </a:p>
          <a:p>
            <a:pPr lvl="1"/>
            <a:r>
              <a:rPr lang="zh-CN" altLang="en-US" dirty="0"/>
              <a:t>谁取样</a:t>
            </a:r>
            <a:endParaRPr lang="zh-CN" altLang="en-US" dirty="0"/>
          </a:p>
          <a:p>
            <a:pPr lvl="1"/>
            <a:r>
              <a:rPr lang="zh-CN" altLang="en-US" dirty="0"/>
              <a:t>谁见证</a:t>
            </a:r>
            <a:endParaRPr lang="zh-CN" altLang="en-US" dirty="0"/>
          </a:p>
          <a:p>
            <a:pPr lvl="1"/>
            <a:r>
              <a:rPr lang="zh-CN" altLang="en-US" dirty="0"/>
              <a:t>标识</a:t>
            </a:r>
            <a:endParaRPr lang="zh-CN" altLang="en-US" dirty="0"/>
          </a:p>
          <a:p>
            <a:pPr lvl="1"/>
            <a:r>
              <a:rPr lang="zh-CN" altLang="en-US" dirty="0"/>
              <a:t>档案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养护的几种形式</a:t>
            </a:r>
            <a:endParaRPr lang="zh-CN" altLang="en-US" dirty="0"/>
          </a:p>
          <a:p>
            <a:pPr lvl="1"/>
            <a:r>
              <a:rPr lang="zh-CN" altLang="en-US" dirty="0"/>
              <a:t>标准养护：</a:t>
            </a:r>
            <a:r>
              <a:rPr lang="zh-CN" altLang="en-US" sz="2000" dirty="0"/>
              <a:t>试块在温度为</a:t>
            </a:r>
            <a:r>
              <a:rPr lang="en-US" altLang="zh-CN" sz="2000"/>
              <a:t>20±3℃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"/>
              </a:rPr>
              <a:t>相对湿度</a:t>
            </a:r>
            <a:r>
              <a:rPr lang="zh-CN" altLang="en-US" sz="2000" dirty="0"/>
              <a:t>在</a:t>
            </a:r>
            <a:r>
              <a:rPr lang="en-US" altLang="zh-CN" sz="2000"/>
              <a:t>90%</a:t>
            </a:r>
            <a:r>
              <a:rPr lang="zh-CN" altLang="en-US" sz="2000" dirty="0"/>
              <a:t>以上的环境中养护</a:t>
            </a:r>
            <a:r>
              <a:rPr lang="zh-CN" altLang="en-US" dirty="0"/>
              <a:t> </a:t>
            </a:r>
            <a:endParaRPr lang="zh-CN" altLang="en-US" dirty="0"/>
          </a:p>
          <a:p>
            <a:pPr lvl="1"/>
            <a:r>
              <a:rPr lang="zh-CN" altLang="en-US" dirty="0"/>
              <a:t>同条件养护：</a:t>
            </a:r>
            <a:r>
              <a:rPr lang="zh-CN" altLang="en-US" sz="2000" dirty="0"/>
              <a:t>试块和构件在同样温度、湿度环境下进行养护 </a:t>
            </a:r>
            <a:endParaRPr lang="zh-CN" altLang="en-US" sz="2000" dirty="0"/>
          </a:p>
          <a:p>
            <a:pPr lvl="1"/>
            <a:r>
              <a:rPr lang="zh-CN" altLang="en-US" dirty="0"/>
              <a:t>自然养护：</a:t>
            </a:r>
            <a:r>
              <a:rPr lang="zh-CN" altLang="en-US" sz="2000" dirty="0"/>
              <a:t>平均气温高于</a:t>
            </a:r>
            <a:r>
              <a:rPr lang="en-US" altLang="zh-CN" sz="2000"/>
              <a:t>+5℃</a:t>
            </a:r>
            <a:r>
              <a:rPr lang="zh-CN" altLang="en-US" sz="2000" dirty="0"/>
              <a:t>的条件下于一定时间内使</a:t>
            </a:r>
            <a:r>
              <a:rPr lang="zh-CN" altLang="en-US" sz="2000" dirty="0">
                <a:hlinkClick r:id="rId2"/>
              </a:rPr>
              <a:t>混凝土</a:t>
            </a:r>
            <a:r>
              <a:rPr lang="zh-CN" altLang="en-US" sz="2000" dirty="0"/>
              <a:t>保持湿润状态 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基础验收</a:t>
            </a:r>
            <a:endParaRPr lang="zh-CN" altLang="en-US"/>
          </a:p>
          <a:p>
            <a:pPr lvl="1"/>
            <a:r>
              <a:rPr lang="zh-CN" altLang="en-US" dirty="0"/>
              <a:t>基坑验坑槽（谁组织？谁参与？）</a:t>
            </a:r>
            <a:endParaRPr lang="zh-CN" altLang="en-US" dirty="0"/>
          </a:p>
          <a:p>
            <a:pPr lvl="1"/>
            <a:r>
              <a:rPr lang="zh-CN" altLang="en-US" dirty="0"/>
              <a:t>基础阶段验收</a:t>
            </a:r>
            <a:endParaRPr lang="zh-CN" altLang="en-US" dirty="0"/>
          </a:p>
          <a:p>
            <a:pPr lvl="1"/>
            <a:endParaRPr lang="zh-CN" altLang="en-US" dirty="0"/>
          </a:p>
          <a:p>
            <a:r>
              <a:rPr lang="zh-CN" altLang="en-US" dirty="0"/>
              <a:t>混凝土验收</a:t>
            </a:r>
            <a:endParaRPr lang="zh-CN" altLang="en-US" dirty="0"/>
          </a:p>
          <a:p>
            <a:pPr lvl="1"/>
            <a:r>
              <a:rPr lang="zh-CN" altLang="en-US" dirty="0"/>
              <a:t>塌落度</a:t>
            </a:r>
            <a:endParaRPr lang="zh-CN" altLang="en-US" dirty="0"/>
          </a:p>
          <a:p>
            <a:pPr lvl="1"/>
            <a:r>
              <a:rPr lang="zh-CN" altLang="en-US" dirty="0"/>
              <a:t>浇灌许可</a:t>
            </a:r>
            <a:endParaRPr lang="zh-CN" altLang="en-US" dirty="0"/>
          </a:p>
          <a:p>
            <a:pPr lvl="1"/>
            <a:r>
              <a:rPr lang="zh-CN" altLang="en-US" dirty="0"/>
              <a:t>实体检测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质量验收</a:t>
            </a:r>
            <a:endParaRPr lang="zh-CN" altLang="en-US" dirty="0"/>
          </a:p>
          <a:p>
            <a:pPr lvl="1"/>
            <a:r>
              <a:rPr lang="zh-CN" altLang="en-US" dirty="0"/>
              <a:t>程序</a:t>
            </a:r>
            <a:endParaRPr lang="zh-CN" altLang="en-US" dirty="0"/>
          </a:p>
          <a:p>
            <a:pPr lvl="2"/>
            <a:r>
              <a:rPr lang="zh-CN" altLang="en-US" dirty="0"/>
              <a:t>工序验收</a:t>
            </a:r>
            <a:endParaRPr lang="zh-CN" altLang="en-US" dirty="0"/>
          </a:p>
          <a:p>
            <a:pPr lvl="2"/>
            <a:r>
              <a:rPr lang="zh-CN" altLang="en-US" dirty="0"/>
              <a:t>检验批验收</a:t>
            </a:r>
            <a:endParaRPr lang="zh-CN" altLang="en-US" dirty="0"/>
          </a:p>
          <a:p>
            <a:pPr lvl="2"/>
            <a:r>
              <a:rPr lang="zh-CN" altLang="en-US" dirty="0"/>
              <a:t>分部验收</a:t>
            </a:r>
            <a:endParaRPr lang="zh-CN" altLang="en-US" dirty="0"/>
          </a:p>
          <a:p>
            <a:pPr lvl="1"/>
            <a:r>
              <a:rPr lang="zh-CN" altLang="en-US" dirty="0"/>
              <a:t>验收规定</a:t>
            </a:r>
            <a:endParaRPr lang="zh-CN" altLang="en-US" dirty="0"/>
          </a:p>
          <a:p>
            <a:pPr lvl="2"/>
            <a:r>
              <a:rPr lang="zh-CN" altLang="en-US" dirty="0"/>
              <a:t>检验批合格规定</a:t>
            </a:r>
            <a:endParaRPr lang="zh-CN" altLang="en-US" dirty="0"/>
          </a:p>
          <a:p>
            <a:pPr lvl="2"/>
            <a:r>
              <a:rPr lang="zh-CN" altLang="en-US" dirty="0"/>
              <a:t>分项工程合格规定</a:t>
            </a:r>
            <a:endParaRPr lang="zh-CN" altLang="en-US" dirty="0"/>
          </a:p>
          <a:p>
            <a:pPr lvl="2"/>
            <a:r>
              <a:rPr lang="zh-CN" altLang="en-US" dirty="0"/>
              <a:t>分部工程合格规定</a:t>
            </a:r>
            <a:endParaRPr lang="zh-CN" altLang="en-US" dirty="0"/>
          </a:p>
          <a:p>
            <a:pPr lvl="2"/>
            <a:r>
              <a:rPr lang="zh-CN" altLang="en-US" dirty="0"/>
              <a:t>单位工程合格规定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pPr>
              <a:buNone/>
            </a:pPr>
            <a:r>
              <a:rPr lang="zh-CN" altLang="en-US" dirty="0"/>
              <a:t>质量事故处理程序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r>
              <a:rPr lang="zh-CN" altLang="en-US" dirty="0"/>
              <a:t>质量缺陷处理（施工单位调查、提方案）</a:t>
            </a:r>
            <a:endParaRPr lang="zh-CN" altLang="en-US" dirty="0"/>
          </a:p>
          <a:p>
            <a:r>
              <a:rPr lang="zh-CN" altLang="en-US" dirty="0"/>
              <a:t>质量事故处理</a:t>
            </a:r>
            <a:endParaRPr lang="zh-CN" altLang="en-US" dirty="0"/>
          </a:p>
          <a:p>
            <a:pPr lvl="1"/>
            <a:r>
              <a:rPr lang="zh-CN" altLang="en-US" dirty="0"/>
              <a:t>建设单位调查，</a:t>
            </a:r>
            <a:endParaRPr lang="zh-CN" altLang="en-US" dirty="0"/>
          </a:p>
          <a:p>
            <a:pPr lvl="1"/>
            <a:r>
              <a:rPr lang="zh-CN" altLang="en-US" dirty="0"/>
              <a:t>涉及安全的由设计单位提出技术方案</a:t>
            </a:r>
            <a:endParaRPr lang="zh-CN" altLang="en-US" dirty="0"/>
          </a:p>
          <a:p>
            <a:pPr lvl="1"/>
            <a:r>
              <a:rPr lang="zh-CN" altLang="en-US" dirty="0"/>
              <a:t>施工单位提施工方案</a:t>
            </a:r>
            <a:endParaRPr lang="zh-CN" altLang="en-US" dirty="0"/>
          </a:p>
          <a:p>
            <a:pPr lvl="1"/>
            <a:r>
              <a:rPr lang="zh-CN" altLang="en-US" dirty="0"/>
              <a:t>施工单位技术负责人、总监审批</a:t>
            </a:r>
            <a:endParaRPr lang="zh-CN" altLang="en-US" dirty="0"/>
          </a:p>
          <a:p>
            <a:pPr lvl="1"/>
            <a:r>
              <a:rPr lang="zh-CN" altLang="en-US" dirty="0"/>
              <a:t>重新验收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949950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800" b="1" dirty="0"/>
              <a:t>存档技术文件</a:t>
            </a:r>
            <a:endParaRPr lang="zh-CN" altLang="en-US" sz="2800" b="1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施工组织设计及方案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图纸会审及技术交底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原材料合格证、复检报告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施工试验报告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施工记录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测量复核记录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隐蔽验收记录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质量评定资料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功能性试验记录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事故处理报告与记录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设计变更与洽商单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能效测评与标识评价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竣工总结与竣工图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竣工报告与验收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其他技术资料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dirty="0"/>
              <a:t>安全报监资料（</a:t>
            </a:r>
            <a:r>
              <a:rPr lang="zh-CN" altLang="en-US" sz="2400" dirty="0"/>
              <a:t>和书不同，</a:t>
            </a:r>
            <a:r>
              <a:rPr lang="en-US" altLang="zh-CN" sz="2400"/>
              <a:t>《</a:t>
            </a:r>
            <a:r>
              <a:rPr lang="zh-CN" altLang="en-US" sz="2400" dirty="0"/>
              <a:t>关于规范房屋建筑和市政基础设施工程安全监督档案的通知</a:t>
            </a:r>
            <a:r>
              <a:rPr lang="en-US" altLang="zh-CN" sz="2400"/>
              <a:t>》</a:t>
            </a:r>
            <a:r>
              <a:rPr lang="zh-CN" altLang="en-US" sz="2400" dirty="0"/>
              <a:t>渝建安发</a:t>
            </a:r>
            <a:r>
              <a:rPr lang="zh-CN" altLang="en-US" sz="2400"/>
              <a:t>〔</a:t>
            </a:r>
            <a:r>
              <a:rPr lang="en-US" altLang="zh-CN" sz="2400"/>
              <a:t>2011</a:t>
            </a:r>
            <a:r>
              <a:rPr lang="zh-CN" altLang="en-US" sz="2400"/>
              <a:t>〕</a:t>
            </a:r>
            <a:r>
              <a:rPr lang="en-US" altLang="zh-CN" sz="2400"/>
              <a:t>13</a:t>
            </a:r>
            <a:r>
              <a:rPr lang="zh-CN" altLang="en-US" sz="2400" dirty="0"/>
              <a:t>号</a:t>
            </a:r>
            <a:r>
              <a:rPr lang="zh-CN" altLang="en-US" dirty="0"/>
              <a:t>）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/>
              <a:t>附件资料包括：</a:t>
            </a:r>
            <a:r>
              <a:rPr lang="en-US" altLang="zh-CN"/>
              <a:t>1</a:t>
            </a:r>
            <a:r>
              <a:rPr lang="zh-CN" altLang="en-US" dirty="0"/>
              <a:t>、安全生产责任书；</a:t>
            </a:r>
            <a:r>
              <a:rPr lang="en-US" altLang="zh-CN"/>
              <a:t>2</a:t>
            </a:r>
            <a:r>
              <a:rPr lang="zh-CN" altLang="en-US" dirty="0"/>
              <a:t>、安全生产专项施工方案；</a:t>
            </a:r>
            <a:r>
              <a:rPr lang="en-US" altLang="zh-CN"/>
              <a:t>3</a:t>
            </a:r>
            <a:r>
              <a:rPr lang="zh-CN" altLang="en-US" dirty="0"/>
              <a:t>、施工现场地下管线资料</a:t>
            </a:r>
            <a:r>
              <a:rPr lang="en-US" altLang="zh-CN"/>
              <a:t>4</a:t>
            </a:r>
            <a:r>
              <a:rPr lang="zh-CN" altLang="en-US" dirty="0"/>
              <a:t>、监理单位、总监资格及施工单位人员安全考核合格证；</a:t>
            </a:r>
            <a:r>
              <a:rPr lang="en-US" altLang="zh-CN"/>
              <a:t>5</a:t>
            </a:r>
            <a:r>
              <a:rPr lang="zh-CN" altLang="en-US" dirty="0"/>
              <a:t>、建设单位的安全管理报告；</a:t>
            </a:r>
            <a:r>
              <a:rPr lang="en-US" altLang="zh-CN"/>
              <a:t>6</a:t>
            </a:r>
            <a:r>
              <a:rPr lang="zh-CN" altLang="en-US" dirty="0"/>
              <a:t>、开工安全生产条件审核表；</a:t>
            </a:r>
            <a:r>
              <a:rPr lang="en-US" altLang="zh-CN"/>
              <a:t>7</a:t>
            </a:r>
            <a:r>
              <a:rPr lang="zh-CN" altLang="en-US" dirty="0"/>
              <a:t>、危险性较大的分部分项工程清单；</a:t>
            </a:r>
            <a:r>
              <a:rPr lang="en-US" altLang="zh-CN"/>
              <a:t>8</a:t>
            </a:r>
            <a:r>
              <a:rPr lang="zh-CN" altLang="en-US" dirty="0"/>
              <a:t>、伤害保险；</a:t>
            </a:r>
            <a:r>
              <a:rPr lang="en-US" altLang="zh-CN"/>
              <a:t>9</a:t>
            </a:r>
            <a:r>
              <a:rPr lang="zh-CN" altLang="en-US" dirty="0"/>
              <a:t>、安全文明措施费使用计划；</a:t>
            </a:r>
            <a:r>
              <a:rPr lang="en-US" altLang="zh-CN"/>
              <a:t>10</a:t>
            </a:r>
            <a:r>
              <a:rPr lang="zh-CN" altLang="en-US" dirty="0"/>
              <a:t>、其他有关资料。</a:t>
            </a:r>
            <a:endParaRPr lang="zh-CN" altLang="en-US" dirty="0"/>
          </a:p>
          <a:p>
            <a:pPr lvl="3"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停工复工的安全报监管理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88073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b="1" dirty="0"/>
              <a:t>安全档案</a:t>
            </a:r>
            <a:endParaRPr lang="zh-CN" altLang="en-US" b="1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（一）建设工程安全管理报监书及附件资料；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（二）安全监督部门审核通过的建设工程开工前安全生产条件审核表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（三）建设工程施工许可证复印件；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（四）重庆市房屋建筑和市政基础设施工程安全监督工作方案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（五）建设工程安全交底暨第一次联席会会议纪要（附件四）；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（六）重庆市房屋建筑和市政基础设施工程安全生产监督记录本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（七）建设工程安全生产阶段核验申请表（附件六）及建设工程安全生产竣工评定表；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（八）重庆市建设工程安全隐患整改通知书及整改回复报告；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（九）建筑起重机械安装告知书、使用登记表、拆卸告知书；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（十）工程建设重大生产安全事故快报表单及事故处理结案报告；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（十一）建设工程奖励及处罚有关资料；</a:t>
            </a:r>
            <a:endParaRPr lang="zh-CN" altLang="en-US" sz="2000" dirty="0"/>
          </a:p>
          <a:p>
            <a:pPr lvl="1">
              <a:lnSpc>
                <a:spcPct val="90000"/>
              </a:lnSpc>
            </a:pPr>
            <a:r>
              <a:rPr lang="zh-CN" altLang="en-US" sz="2000" dirty="0"/>
              <a:t>（十二）其它重要文书及有关资料。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专项安全施工方案</a:t>
            </a:r>
            <a:endParaRPr lang="zh-CN" altLang="en-US" dirty="0"/>
          </a:p>
          <a:p>
            <a:pPr lvl="1"/>
            <a:r>
              <a:rPr lang="zh-CN" altLang="en-US" dirty="0"/>
              <a:t>范围</a:t>
            </a:r>
            <a:endParaRPr lang="zh-CN" altLang="en-US" dirty="0"/>
          </a:p>
          <a:p>
            <a:pPr lvl="1"/>
            <a:r>
              <a:rPr lang="zh-CN" altLang="en-US" dirty="0"/>
              <a:t>内容</a:t>
            </a:r>
            <a:endParaRPr lang="zh-CN" altLang="en-US" dirty="0"/>
          </a:p>
          <a:p>
            <a:pPr lvl="1"/>
            <a:r>
              <a:rPr lang="zh-CN" altLang="en-US" dirty="0"/>
              <a:t>审批程序</a:t>
            </a:r>
            <a:endParaRPr lang="zh-CN" altLang="en-US" dirty="0"/>
          </a:p>
          <a:p>
            <a:pPr lvl="1"/>
            <a:r>
              <a:rPr lang="zh-CN" altLang="en-US" dirty="0"/>
              <a:t>专家论证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安全技术交底规定</a:t>
            </a:r>
            <a:endParaRPr lang="zh-CN" altLang="en-US" dirty="0"/>
          </a:p>
          <a:p>
            <a:pPr lvl="1"/>
            <a:r>
              <a:rPr lang="zh-CN" altLang="en-US" dirty="0"/>
              <a:t>技术员交底</a:t>
            </a:r>
            <a:endParaRPr lang="zh-CN" altLang="en-US" dirty="0"/>
          </a:p>
          <a:p>
            <a:pPr lvl="1"/>
            <a:r>
              <a:rPr lang="zh-CN" altLang="en-US" dirty="0"/>
              <a:t>按方案进行</a:t>
            </a:r>
            <a:endParaRPr lang="zh-CN" altLang="en-US" dirty="0"/>
          </a:p>
          <a:p>
            <a:pPr lvl="1"/>
            <a:r>
              <a:rPr lang="zh-CN" altLang="en-US" dirty="0"/>
              <a:t>书面签字</a:t>
            </a:r>
            <a:endParaRPr lang="zh-CN" altLang="en-US" dirty="0"/>
          </a:p>
          <a:p>
            <a:r>
              <a:rPr lang="zh-CN" altLang="en-US" dirty="0"/>
              <a:t>安全检查规定</a:t>
            </a:r>
            <a:endParaRPr lang="zh-CN" altLang="en-US" dirty="0"/>
          </a:p>
          <a:p>
            <a:pPr lvl="1"/>
            <a:r>
              <a:rPr lang="zh-CN" altLang="en-US" dirty="0"/>
              <a:t>定期检查</a:t>
            </a:r>
            <a:endParaRPr lang="zh-CN" altLang="en-US" dirty="0"/>
          </a:p>
          <a:p>
            <a:pPr lvl="1"/>
            <a:r>
              <a:rPr lang="zh-CN" altLang="en-US" dirty="0"/>
              <a:t>特殊天气</a:t>
            </a:r>
            <a:endParaRPr lang="zh-CN" altLang="en-US" dirty="0"/>
          </a:p>
          <a:p>
            <a:pPr lvl="1"/>
            <a:r>
              <a:rPr lang="zh-CN" altLang="en-US" dirty="0"/>
              <a:t>三定整改</a:t>
            </a:r>
            <a:endParaRPr lang="zh-CN" altLang="en-US" dirty="0"/>
          </a:p>
          <a:p>
            <a:pPr lvl="1"/>
            <a:r>
              <a:rPr lang="zh-CN" altLang="en-US" dirty="0"/>
              <a:t>监理巡查、抽查、专项检查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  <a:ln/>
        </p:spPr>
        <p:txBody>
          <a:bodyPr/>
          <a:p>
            <a:r>
              <a:rPr lang="zh-CN" altLang="en-US" sz="2800" dirty="0"/>
              <a:t>特种作业人员条件</a:t>
            </a:r>
            <a:endParaRPr lang="zh-CN" altLang="en-US" sz="2800" dirty="0"/>
          </a:p>
          <a:p>
            <a:pPr lvl="1"/>
            <a:r>
              <a:rPr lang="zh-CN" altLang="en-US" sz="2400" dirty="0"/>
              <a:t>持证及证书留现场</a:t>
            </a:r>
            <a:endParaRPr lang="zh-CN" altLang="en-US" sz="2400" dirty="0"/>
          </a:p>
          <a:p>
            <a:pPr lvl="1"/>
            <a:r>
              <a:rPr lang="zh-CN" altLang="en-US" sz="2400" dirty="0"/>
              <a:t>体检及复审</a:t>
            </a:r>
            <a:endParaRPr lang="zh-CN" altLang="en-US" sz="2400" dirty="0"/>
          </a:p>
          <a:p>
            <a:r>
              <a:rPr lang="zh-CN" altLang="en-US" sz="2800" dirty="0"/>
              <a:t>安全事故处理规定</a:t>
            </a:r>
            <a:endParaRPr lang="zh-CN" altLang="en-US" sz="2800" dirty="0"/>
          </a:p>
          <a:p>
            <a:pPr lvl="1"/>
            <a:r>
              <a:rPr lang="zh-CN" altLang="en-US" sz="2400" dirty="0"/>
              <a:t>应急预案</a:t>
            </a:r>
            <a:endParaRPr lang="zh-CN" altLang="en-US" sz="2400" dirty="0"/>
          </a:p>
          <a:p>
            <a:pPr lvl="1"/>
            <a:r>
              <a:rPr lang="zh-CN" altLang="en-US" sz="2400" dirty="0"/>
              <a:t>事故档案</a:t>
            </a:r>
            <a:endParaRPr lang="zh-CN" altLang="en-US" sz="2400" dirty="0"/>
          </a:p>
          <a:p>
            <a:pPr lvl="1"/>
            <a:r>
              <a:rPr lang="zh-CN" altLang="en-US" sz="2400" dirty="0"/>
              <a:t>事故发生后上报及处理</a:t>
            </a:r>
            <a:endParaRPr lang="zh-CN" altLang="en-US" sz="2400" dirty="0"/>
          </a:p>
          <a:p>
            <a:pPr lvl="1"/>
            <a:r>
              <a:rPr lang="zh-CN" altLang="en-US" sz="2400" dirty="0"/>
              <a:t>事故后“四不放过”原则</a:t>
            </a:r>
            <a:endParaRPr lang="zh-CN" altLang="en-US" sz="2400" dirty="0"/>
          </a:p>
          <a:p>
            <a:pPr lvl="2"/>
            <a:r>
              <a:rPr lang="zh-CN" altLang="en-US" sz="2000" dirty="0"/>
              <a:t>原因未查清不放过； </a:t>
            </a:r>
            <a:endParaRPr lang="zh-CN" altLang="en-US" sz="2000" dirty="0"/>
          </a:p>
          <a:p>
            <a:pPr lvl="2"/>
            <a:r>
              <a:rPr lang="zh-CN" altLang="en-US" sz="2000" dirty="0"/>
              <a:t>责任人未受到处理不放过； </a:t>
            </a:r>
            <a:endParaRPr lang="zh-CN" altLang="en-US" sz="2000" dirty="0"/>
          </a:p>
          <a:p>
            <a:pPr lvl="2"/>
            <a:r>
              <a:rPr lang="zh-CN" altLang="en-US" sz="2000" dirty="0"/>
              <a:t>有关人员没有受到教育不放过； </a:t>
            </a:r>
            <a:endParaRPr lang="zh-CN" altLang="en-US" sz="2000" dirty="0"/>
          </a:p>
          <a:p>
            <a:pPr lvl="2"/>
            <a:r>
              <a:rPr lang="zh-CN" altLang="en-US" sz="2000" dirty="0"/>
              <a:t>整改措施不到位不放过。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en-US" altLang="zh-CN"/>
              <a:t>2</a:t>
            </a:r>
            <a:r>
              <a:rPr lang="zh-CN" altLang="en-US" dirty="0"/>
              <a:t>．</a:t>
            </a:r>
            <a:r>
              <a:rPr lang="en-US" altLang="zh-CN"/>
              <a:t>1</a:t>
            </a:r>
            <a:r>
              <a:rPr lang="zh-CN" altLang="en-US" dirty="0"/>
              <a:t>．</a:t>
            </a:r>
            <a:r>
              <a:rPr lang="en-US" altLang="zh-CN"/>
              <a:t>47 </a:t>
            </a:r>
            <a:r>
              <a:rPr lang="zh-CN" altLang="en-US" dirty="0"/>
              <a:t>立杆步距（步）</a:t>
            </a:r>
            <a:br>
              <a:rPr lang="zh-CN" altLang="en-US" dirty="0"/>
            </a:br>
            <a:r>
              <a:rPr lang="zh-CN" altLang="en-US" dirty="0"/>
              <a:t>　　上下水平杆轴线间的距离。</a:t>
            </a:r>
            <a:br>
              <a:rPr lang="zh-CN" altLang="en-US" dirty="0"/>
            </a:br>
            <a:r>
              <a:rPr lang="zh-CN" altLang="en-US" dirty="0"/>
              <a:t>　　</a:t>
            </a:r>
            <a:r>
              <a:rPr lang="en-US" altLang="zh-CN"/>
              <a:t>2</a:t>
            </a:r>
            <a:r>
              <a:rPr lang="zh-CN" altLang="en-US" dirty="0"/>
              <a:t>．</a:t>
            </a:r>
            <a:r>
              <a:rPr lang="en-US" altLang="zh-CN"/>
              <a:t>1</a:t>
            </a:r>
            <a:r>
              <a:rPr lang="zh-CN" altLang="en-US" dirty="0"/>
              <a:t>．</a:t>
            </a:r>
            <a:r>
              <a:rPr lang="en-US" altLang="zh-CN"/>
              <a:t>48 </a:t>
            </a:r>
            <a:r>
              <a:rPr lang="zh-CN" altLang="en-US" dirty="0"/>
              <a:t>立杆间距</a:t>
            </a:r>
            <a:br>
              <a:rPr lang="zh-CN" altLang="en-US" dirty="0"/>
            </a:br>
            <a:r>
              <a:rPr lang="zh-CN" altLang="en-US" dirty="0"/>
              <a:t>　　脚手架相邻立杆之间的轴线距离。</a:t>
            </a:r>
            <a:br>
              <a:rPr lang="zh-CN" altLang="en-US" dirty="0"/>
            </a:br>
            <a:r>
              <a:rPr lang="zh-CN" altLang="en-US" dirty="0"/>
              <a:t>　　</a:t>
            </a:r>
            <a:r>
              <a:rPr lang="en-US" altLang="zh-CN"/>
              <a:t>2</a:t>
            </a:r>
            <a:r>
              <a:rPr lang="zh-CN" altLang="en-US" dirty="0"/>
              <a:t>．</a:t>
            </a:r>
            <a:r>
              <a:rPr lang="en-US" altLang="zh-CN"/>
              <a:t>1</a:t>
            </a:r>
            <a:r>
              <a:rPr lang="zh-CN" altLang="en-US" dirty="0"/>
              <a:t>．</a:t>
            </a:r>
            <a:r>
              <a:rPr lang="en-US" altLang="zh-CN"/>
              <a:t>49 </a:t>
            </a:r>
            <a:r>
              <a:rPr lang="zh-CN" altLang="en-US" dirty="0"/>
              <a:t>立杆纵距（跨）</a:t>
            </a:r>
            <a:br>
              <a:rPr lang="zh-CN" altLang="en-US" dirty="0"/>
            </a:br>
            <a:r>
              <a:rPr lang="zh-CN" altLang="en-US" dirty="0"/>
              <a:t>　　脚手架立杆的纵向间距</a:t>
            </a:r>
            <a:br>
              <a:rPr lang="zh-CN" altLang="en-US" dirty="0"/>
            </a:br>
            <a:r>
              <a:rPr lang="zh-CN" altLang="en-US" dirty="0"/>
              <a:t>　　</a:t>
            </a:r>
            <a:r>
              <a:rPr lang="en-US" altLang="zh-CN"/>
              <a:t>2</a:t>
            </a:r>
            <a:r>
              <a:rPr lang="zh-CN" altLang="en-US" dirty="0"/>
              <a:t>．</a:t>
            </a:r>
            <a:r>
              <a:rPr lang="en-US" altLang="zh-CN"/>
              <a:t>1</a:t>
            </a:r>
            <a:r>
              <a:rPr lang="zh-CN" altLang="en-US" dirty="0"/>
              <a:t>．</a:t>
            </a:r>
            <a:r>
              <a:rPr lang="en-US" altLang="zh-CN"/>
              <a:t>50 </a:t>
            </a:r>
            <a:r>
              <a:rPr lang="zh-CN" altLang="en-US" dirty="0"/>
              <a:t>立杆横距</a:t>
            </a:r>
            <a:br>
              <a:rPr lang="zh-CN" altLang="en-US" dirty="0"/>
            </a:br>
            <a:r>
              <a:rPr lang="zh-CN" altLang="en-US" dirty="0"/>
              <a:t>　　脚手架立杆的横向间距，单排脚手架为外立杆轴线至墙面的距离。</a:t>
            </a: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491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9155" name="文本占位符 49154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第一章      建筑施工现场管理标准 </a:t>
            </a:r>
            <a:endParaRPr lang="zh-CN" altLang="en-US" sz="4000"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  <a:ln/>
        </p:spPr>
        <p:txBody>
          <a:bodyPr/>
          <a:p>
            <a:r>
              <a:rPr lang="zh-CN" altLang="en-US" dirty="0"/>
              <a:t>重庆市地方标准：</a:t>
            </a:r>
            <a:r>
              <a:rPr lang="en-US" altLang="zh-CN"/>
              <a:t>DBJ50-077-2008</a:t>
            </a:r>
            <a:endParaRPr lang="en-US" altLang="zh-CN"/>
          </a:p>
          <a:p>
            <a:endParaRPr lang="en-US" altLang="zh-CN" dirty="0"/>
          </a:p>
          <a:p>
            <a:r>
              <a:rPr lang="zh-CN" altLang="en-US" dirty="0"/>
              <a:t>部分内容已有新标准代替，例：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渝建发</a:t>
            </a:r>
            <a:r>
              <a:rPr lang="zh-CN" altLang="en-US"/>
              <a:t>〔</a:t>
            </a:r>
            <a:r>
              <a:rPr lang="en-US" altLang="zh-CN"/>
              <a:t>2008</a:t>
            </a:r>
            <a:r>
              <a:rPr lang="zh-CN" altLang="en-US"/>
              <a:t>〕</a:t>
            </a:r>
            <a:r>
              <a:rPr lang="en-US" altLang="zh-CN"/>
              <a:t>169</a:t>
            </a:r>
            <a:r>
              <a:rPr lang="zh-CN" altLang="en-US" dirty="0"/>
              <a:t>号</a:t>
            </a:r>
            <a:r>
              <a:rPr lang="en-US" altLang="zh-CN"/>
              <a:t>《</a:t>
            </a:r>
            <a:r>
              <a:rPr lang="zh-CN" altLang="en-US" dirty="0"/>
              <a:t>重庆市房屋建筑和市政基础设施工程现场文明施工标准</a:t>
            </a:r>
            <a:r>
              <a:rPr lang="en-US" altLang="zh-CN"/>
              <a:t>》</a:t>
            </a:r>
            <a:br>
              <a:rPr lang="en-US" altLang="zh-CN"/>
            </a:br>
            <a:endParaRPr lang="en-US" altLang="zh-C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532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542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552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563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573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583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第二节        安全生产管理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31180" y="3968750"/>
            <a:ext cx="319786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19775" y="4231005"/>
            <a:ext cx="105156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32625" y="4907915"/>
            <a:ext cx="72580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  <a:ln/>
        </p:spPr>
        <p:txBody>
          <a:bodyPr/>
          <a:p>
            <a:r>
              <a:rPr lang="en-US" altLang="zh-CN"/>
              <a:t>1</a:t>
            </a:r>
            <a:r>
              <a:rPr lang="zh-CN" altLang="en-US" dirty="0"/>
              <a:t>、质量控制</a:t>
            </a:r>
            <a:r>
              <a:rPr lang="en-US" altLang="zh-CN"/>
              <a:t>6</a:t>
            </a:r>
            <a:r>
              <a:rPr lang="zh-CN" altLang="en-US" dirty="0"/>
              <a:t>个点 </a:t>
            </a:r>
            <a:endParaRPr lang="zh-CN" altLang="en-US" dirty="0"/>
          </a:p>
          <a:p>
            <a:r>
              <a:rPr lang="en-US" altLang="zh-CN"/>
              <a:t>2</a:t>
            </a:r>
            <a:r>
              <a:rPr lang="zh-CN" altLang="en-US" dirty="0"/>
              <a:t>、三检制度 </a:t>
            </a:r>
            <a:endParaRPr lang="zh-CN" altLang="en-US" dirty="0"/>
          </a:p>
          <a:p>
            <a:r>
              <a:rPr lang="zh-CN" altLang="en-US" dirty="0"/>
              <a:t>两个层次 ：</a:t>
            </a:r>
            <a:endParaRPr lang="zh-CN" altLang="en-US" dirty="0"/>
          </a:p>
          <a:p>
            <a:pPr lvl="2"/>
            <a:r>
              <a:rPr lang="zh-CN" altLang="en-US" dirty="0"/>
              <a:t>政府层次</a:t>
            </a:r>
            <a:r>
              <a:rPr lang="en-US" altLang="zh-CN"/>
              <a:t>:</a:t>
            </a:r>
            <a:r>
              <a:rPr lang="zh-CN" altLang="en-US" dirty="0"/>
              <a:t>施工单位自检</a:t>
            </a:r>
            <a:r>
              <a:rPr lang="en-US" altLang="zh-CN"/>
              <a:t>\</a:t>
            </a:r>
            <a:r>
              <a:rPr lang="zh-CN" altLang="en-US" dirty="0"/>
              <a:t>监理组抽检</a:t>
            </a:r>
            <a:r>
              <a:rPr lang="en-US" altLang="zh-CN"/>
              <a:t>\</a:t>
            </a:r>
            <a:r>
              <a:rPr lang="zh-CN" altLang="en-US" dirty="0"/>
              <a:t>业主或质监站检查</a:t>
            </a:r>
            <a:endParaRPr lang="zh-CN" altLang="en-US" dirty="0"/>
          </a:p>
          <a:p>
            <a:pPr lvl="2"/>
            <a:r>
              <a:rPr lang="zh-CN" altLang="en-US" dirty="0"/>
              <a:t>企业层次</a:t>
            </a:r>
            <a:r>
              <a:rPr lang="en-US" altLang="zh-CN"/>
              <a:t>: </a:t>
            </a:r>
            <a:r>
              <a:rPr lang="zh-CN" altLang="en-US" dirty="0"/>
              <a:t>班组长自检</a:t>
            </a:r>
            <a:r>
              <a:rPr lang="en-US" altLang="zh-CN"/>
              <a:t>\</a:t>
            </a:r>
            <a:r>
              <a:rPr lang="zh-CN" altLang="en-US" dirty="0"/>
              <a:t>上下工序间的互检</a:t>
            </a:r>
            <a:r>
              <a:rPr lang="en-US" altLang="zh-CN"/>
              <a:t>\</a:t>
            </a:r>
            <a:r>
              <a:rPr lang="zh-CN" altLang="en-US" dirty="0"/>
              <a:t>质检部门专检 </a:t>
            </a:r>
            <a:endParaRPr lang="zh-CN" altLang="en-US" dirty="0"/>
          </a:p>
          <a:p>
            <a:r>
              <a:rPr lang="zh-CN" altLang="en-US" dirty="0"/>
              <a:t>企业层次“三检制度”定义：操作者的自检、工人之间的互检和专职检验人员的专检相结合的一种检验制度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686800" cy="4929187"/>
          </a:xfrm>
          <a:ln/>
        </p:spPr>
        <p:txBody>
          <a:bodyPr/>
          <a:p>
            <a:r>
              <a:rPr lang="en-US" altLang="zh-CN"/>
              <a:t>3</a:t>
            </a:r>
            <a:r>
              <a:rPr lang="zh-CN" altLang="en-US" dirty="0"/>
              <a:t>、隐蔽工程：指建筑施工中，地基、电气管线、供水供热管线等需要覆盖、掩盖的分部工程，以及混凝土、砌筑、节能等各分部工程施工中会被覆盖的钢筋等分项工程。</a:t>
            </a:r>
            <a:endParaRPr lang="zh-CN" altLang="en-US" dirty="0"/>
          </a:p>
          <a:p>
            <a:r>
              <a:rPr lang="zh-CN" altLang="en-US" dirty="0"/>
              <a:t>要求：在隐蔽工程隐蔽以前，应当通知发包人检查，发包人检查合格的，方可进行隐蔽工程。</a:t>
            </a:r>
            <a:endParaRPr lang="zh-CN" altLang="en-US" dirty="0"/>
          </a:p>
          <a:p>
            <a:r>
              <a:rPr lang="zh-CN" altLang="en-US" dirty="0"/>
              <a:t>作用：检查已完工程合格或符合设计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防止返工损失 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en-US" altLang="zh-CN"/>
              <a:t>4</a:t>
            </a:r>
            <a:r>
              <a:rPr lang="zh-CN" altLang="en-US" dirty="0"/>
              <a:t>、质量报监</a:t>
            </a:r>
            <a:endParaRPr lang="zh-CN" altLang="en-US" dirty="0"/>
          </a:p>
          <a:p>
            <a:r>
              <a:rPr lang="zh-CN" altLang="en-US" dirty="0"/>
              <a:t>谁报？</a:t>
            </a:r>
            <a:endParaRPr lang="zh-CN" altLang="en-US" dirty="0"/>
          </a:p>
          <a:p>
            <a:r>
              <a:rPr lang="zh-CN" altLang="en-US" dirty="0"/>
              <a:t>报那些资料？</a:t>
            </a:r>
            <a:endParaRPr lang="zh-CN" altLang="en-US" dirty="0"/>
          </a:p>
          <a:p>
            <a:r>
              <a:rPr lang="zh-CN" altLang="en-US" dirty="0"/>
              <a:t>从哪里知道这些信息？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提交材料 </a:t>
            </a:r>
            <a:endParaRPr lang="zh-CN" altLang="en-US" dirty="0"/>
          </a:p>
          <a:p>
            <a:r>
              <a:rPr lang="zh-CN" altLang="en-US" dirty="0"/>
              <a:t>（一）</a:t>
            </a:r>
            <a:r>
              <a:rPr lang="en-US" altLang="zh-CN"/>
              <a:t>《</a:t>
            </a:r>
            <a:r>
              <a:rPr lang="zh-CN" altLang="en-US" dirty="0"/>
              <a:t>工程质量监督登记表</a:t>
            </a:r>
            <a:r>
              <a:rPr lang="en-US" altLang="zh-CN"/>
              <a:t>》</a:t>
            </a:r>
            <a:r>
              <a:rPr lang="zh-CN" altLang="en-US" dirty="0"/>
              <a:t>（原件） </a:t>
            </a:r>
            <a:endParaRPr lang="zh-CN" altLang="en-US" dirty="0"/>
          </a:p>
          <a:p>
            <a:r>
              <a:rPr lang="zh-CN" altLang="en-US" dirty="0"/>
              <a:t>（二）监理单位资质证书 （复印件） </a:t>
            </a:r>
            <a:endParaRPr lang="zh-CN" altLang="en-US" dirty="0"/>
          </a:p>
          <a:p>
            <a:r>
              <a:rPr lang="zh-CN" altLang="en-US" dirty="0"/>
              <a:t>（三）监理人员岗位证书 （出示原件提供复印件） </a:t>
            </a:r>
            <a:endParaRPr lang="zh-CN" altLang="en-US" dirty="0"/>
          </a:p>
          <a:p>
            <a:r>
              <a:rPr lang="zh-CN" altLang="en-US" dirty="0"/>
              <a:t>（四）监理合同（原件） </a:t>
            </a:r>
            <a:endParaRPr lang="zh-CN" altLang="en-US" dirty="0"/>
          </a:p>
          <a:p>
            <a:r>
              <a:rPr lang="zh-CN" altLang="en-US" dirty="0"/>
              <a:t>（五）经审查合格的施工图图纸（原件） 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en-US" altLang="zh-CN"/>
              <a:t>5</a:t>
            </a:r>
            <a:r>
              <a:rPr lang="zh-CN" altLang="en-US" dirty="0"/>
              <a:t>、工程检测</a:t>
            </a:r>
            <a:endParaRPr lang="zh-CN" altLang="en-US" dirty="0"/>
          </a:p>
          <a:p>
            <a:r>
              <a:rPr lang="zh-CN" altLang="en-US" dirty="0"/>
              <a:t>谁委托？</a:t>
            </a:r>
            <a:endParaRPr lang="zh-CN" altLang="en-US" dirty="0"/>
          </a:p>
          <a:p>
            <a:r>
              <a:rPr lang="zh-CN" altLang="en-US" dirty="0"/>
              <a:t>哪些要检测？</a:t>
            </a:r>
            <a:endParaRPr lang="zh-CN" altLang="en-US" dirty="0"/>
          </a:p>
          <a:p>
            <a:r>
              <a:rPr lang="zh-CN" altLang="en-US" dirty="0"/>
              <a:t>在哪里检测？</a:t>
            </a:r>
            <a:endParaRPr lang="zh-CN" altLang="en-US" dirty="0"/>
          </a:p>
          <a:p>
            <a:r>
              <a:rPr lang="zh-CN" altLang="en-US" dirty="0"/>
              <a:t>检测后有那些工作？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第一节        工程质量管理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  <a:ln/>
        </p:spPr>
        <p:txBody>
          <a:bodyPr/>
          <a:p>
            <a:r>
              <a:rPr lang="zh-CN" altLang="en-US" dirty="0"/>
              <a:t>建设单位委托：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 结构、设备安装、室内环境</a:t>
            </a:r>
            <a:endParaRPr lang="zh-CN" altLang="en-US" dirty="0"/>
          </a:p>
          <a:p>
            <a:r>
              <a:rPr lang="zh-CN" altLang="en-US" dirty="0"/>
              <a:t>施工单位委托：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材料、施工自检等以及按合同约定由施工单位委托的其他项目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en-US" altLang="zh-CN"/>
              <a:t>《</a:t>
            </a:r>
            <a:r>
              <a:rPr lang="zh-CN" altLang="en-US" dirty="0"/>
              <a:t>重庆市建设工程质量检测管理规定</a:t>
            </a:r>
            <a:r>
              <a:rPr lang="en-US" altLang="zh-CN"/>
              <a:t>》</a:t>
            </a:r>
            <a:r>
              <a:rPr lang="zh-CN" altLang="en-US" dirty="0"/>
              <a:t>（渝建发</a:t>
            </a:r>
            <a:r>
              <a:rPr lang="zh-CN" altLang="en-US"/>
              <a:t>〔</a:t>
            </a:r>
            <a:r>
              <a:rPr lang="en-US" altLang="zh-CN"/>
              <a:t>2009</a:t>
            </a:r>
            <a:r>
              <a:rPr lang="zh-CN" altLang="en-US"/>
              <a:t>〕</a:t>
            </a:r>
            <a:r>
              <a:rPr lang="en-US" altLang="zh-CN"/>
              <a:t>123</a:t>
            </a:r>
            <a:r>
              <a:rPr lang="zh-CN" altLang="en-US" dirty="0"/>
              <a:t>号） 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3112</Words>
  <Application>WPS 演示</Application>
  <PresentationFormat>在屏幕上显示</PresentationFormat>
  <Paragraphs>286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Arial Unicode MS</vt:lpstr>
      <vt:lpstr>Calibri</vt:lpstr>
      <vt:lpstr>楷体</vt:lpstr>
      <vt:lpstr>汉仪旗黑-85S</vt:lpstr>
      <vt:lpstr>黑体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新技术   新标准</dc:title>
  <dc:creator>lenovo</dc:creator>
  <cp:lastModifiedBy>little fairy</cp:lastModifiedBy>
  <cp:revision>11</cp:revision>
  <dcterms:created xsi:type="dcterms:W3CDTF">2011-04-04T08:57:35Z</dcterms:created>
  <dcterms:modified xsi:type="dcterms:W3CDTF">2023-11-15T06:46:54Z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9D7536AB26C24C108C9185A68AC28CBA_13</vt:lpwstr>
  </property>
  <property fmtid="{D5CDD505-2E9C-101B-9397-08002B2CF9AE}" pid="3" name="KSOProductBuildVer">
    <vt:lpwstr>2052-12.1.0.15933</vt:lpwstr>
  </property>
</Properties>
</file>