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08" r:id="rId3"/>
    <p:sldId id="378" r:id="rId4"/>
    <p:sldId id="313" r:id="rId5"/>
    <p:sldId id="314" r:id="rId6"/>
    <p:sldId id="315" r:id="rId7"/>
    <p:sldId id="316" r:id="rId8"/>
    <p:sldId id="317" r:id="rId9"/>
    <p:sldId id="318" r:id="rId10"/>
    <p:sldId id="319" r:id="rId11"/>
    <p:sldId id="320" r:id="rId12"/>
    <p:sldId id="321" r:id="rId13"/>
    <p:sldId id="295" r:id="rId14"/>
    <p:sldId id="296" r:id="rId15"/>
    <p:sldId id="322" r:id="rId16"/>
    <p:sldId id="329" r:id="rId17"/>
    <p:sldId id="301" r:id="rId18"/>
    <p:sldId id="327" r:id="rId19"/>
    <p:sldId id="302" r:id="rId20"/>
    <p:sldId id="303" r:id="rId21"/>
    <p:sldId id="339" r:id="rId22"/>
    <p:sldId id="342" r:id="rId23"/>
    <p:sldId id="340" r:id="rId24"/>
    <p:sldId id="343" r:id="rId25"/>
    <p:sldId id="341" r:id="rId26"/>
    <p:sldId id="344" r:id="rId27"/>
    <p:sldId id="345" r:id="rId28"/>
    <p:sldId id="346" r:id="rId29"/>
    <p:sldId id="338" r:id="rId30"/>
    <p:sldId id="347" r:id="rId31"/>
    <p:sldId id="328" r:id="rId32"/>
    <p:sldId id="312" r:id="rId33"/>
    <p:sldId id="380" r:id="rId34"/>
  </p:sldIdLst>
  <p:sldSz cx="12192000" cy="6858000"/>
  <p:notesSz cx="6858000" cy="9144000"/>
  <p:custDataLst>
    <p:tags r:id="rId4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4168"/>
    <a:srgbClr val="1D087D"/>
    <a:srgbClr val="FFFFFF"/>
    <a:srgbClr val="FBFBFB"/>
    <a:srgbClr val="F477FF"/>
    <a:srgbClr val="39278D"/>
    <a:srgbClr val="133CA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3" d="100"/>
          <a:sy n="83" d="100"/>
        </p:scale>
        <p:origin x="658"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27.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28E782-80BF-4A10-AA1A-56CA0E48BC64}" type="doc">
      <dgm:prSet loTypeId="urn:microsoft.com/office/officeart/2005/8/layout/list1#1" loCatId="list" qsTypeId="urn:microsoft.com/office/officeart/2005/8/quickstyle/3d2#1" qsCatId="3D" csTypeId="urn:microsoft.com/office/officeart/2005/8/colors/colorful5#1" csCatId="colorful" phldr="1"/>
      <dgm:spPr/>
      <dgm:t>
        <a:bodyPr/>
        <a:lstStyle/>
        <a:p>
          <a:endParaRPr lang="zh-CN" altLang="en-US"/>
        </a:p>
      </dgm:t>
    </dgm:pt>
    <dgm:pt modelId="{AD65CD1D-4D5C-4DDB-BDCC-952CFC9FC14C}" type="pres">
      <dgm:prSet presAssocID="{2528E782-80BF-4A10-AA1A-56CA0E48BC64}" presName="linear" presStyleCnt="0">
        <dgm:presLayoutVars>
          <dgm:dir/>
          <dgm:animLvl val="lvl"/>
          <dgm:resizeHandles val="exact"/>
        </dgm:presLayoutVars>
      </dgm:prSet>
      <dgm:spPr/>
      <dgm:t>
        <a:bodyPr/>
        <a:lstStyle/>
        <a:p>
          <a:endParaRPr lang="zh-CN" altLang="en-US"/>
        </a:p>
      </dgm:t>
    </dgm:pt>
  </dgm:ptLst>
  <dgm:cxnLst>
    <dgm:cxn modelId="{C54F3804-C54A-4C50-B580-16CAB52E317A}" type="presOf" srcId="{2528E782-80BF-4A10-AA1A-56CA0E48BC64}" destId="{AD65CD1D-4D5C-4DDB-BDCC-952CFC9FC14C}" srcOrd="0"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B44B0-806E-4135-AEB8-D2D3DBD51B3E}" type="doc">
      <dgm:prSet loTypeId="urn:microsoft.com/office/officeart/2005/8/layout/hierarchy3#1" loCatId="list" qsTypeId="urn:microsoft.com/office/officeart/2005/8/quickstyle/3d1#1" qsCatId="3D" csTypeId="urn:microsoft.com/office/officeart/2005/8/colors/colorful3#1" csCatId="colorful" phldr="1"/>
      <dgm:spPr/>
      <dgm:t>
        <a:bodyPr/>
        <a:lstStyle/>
        <a:p>
          <a:endParaRPr lang="zh-CN" altLang="en-US"/>
        </a:p>
      </dgm:t>
    </dgm:pt>
    <dgm:pt modelId="{7EDF2CD3-D034-45AA-936B-9A510AAAD098}">
      <dgm:prSet phldrT="[文本]" custT="1"/>
      <dgm:spPr/>
      <dgm:t>
        <a:bodyPr/>
        <a:lstStyle/>
        <a:p>
          <a:pPr algn="l"/>
          <a:r>
            <a:rPr lang="en-US" altLang="zh-CN" sz="2400" dirty="0"/>
            <a:t>2.  </a:t>
          </a:r>
          <a:r>
            <a:rPr lang="zh-CN" altLang="en-US" sz="2400" dirty="0"/>
            <a:t>机械事故发生的常见原因分析</a:t>
          </a:r>
        </a:p>
      </dgm:t>
    </dgm:pt>
    <dgm:pt modelId="{20D8C4C7-F117-4CB1-A2E1-48CE8B2E583F}" cxnId="{96AD0E81-34F4-48EF-BAB0-DFF367C5F222}" type="parTrans">
      <dgm:prSet/>
      <dgm:spPr/>
      <dgm:t>
        <a:bodyPr/>
        <a:lstStyle/>
        <a:p>
          <a:pPr algn="l"/>
          <a:endParaRPr lang="zh-CN" altLang="en-US"/>
        </a:p>
      </dgm:t>
    </dgm:pt>
    <dgm:pt modelId="{F68C870E-04DD-46CB-92C0-3605B99FC5C6}" cxnId="{96AD0E81-34F4-48EF-BAB0-DFF367C5F222}" type="sibTrans">
      <dgm:prSet/>
      <dgm:spPr/>
      <dgm:t>
        <a:bodyPr/>
        <a:lstStyle/>
        <a:p>
          <a:pPr algn="l"/>
          <a:endParaRPr lang="zh-CN" altLang="en-US"/>
        </a:p>
      </dgm:t>
    </dgm:pt>
    <dgm:pt modelId="{3AF95930-F6ED-4088-B7D5-4DFBF6B86B28}">
      <dgm:prSet phldrT="[文本]"/>
      <dgm:spPr>
        <a:solidFill>
          <a:srgbClr val="00B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t>
        <a:bodyPr anchor="ctr"/>
        <a:lstStyle/>
        <a:p>
          <a:pPr algn="l"/>
          <a:r>
            <a:rPr lang="zh-CN" altLang="en-US" dirty="0">
              <a:solidFill>
                <a:schemeClr val="bg1"/>
              </a:solidFill>
            </a:rPr>
            <a:t>人的不安全行为</a:t>
          </a:r>
        </a:p>
      </dgm:t>
    </dgm:pt>
    <dgm:pt modelId="{F3FEE185-2FA4-4A47-BFF1-8631F9CC3418}" cxnId="{89A352C3-26E4-4C01-9779-2F1990328669}" type="parTrans">
      <dgm:prSet/>
      <dgm:spPr/>
      <dgm:t>
        <a:bodyPr/>
        <a:lstStyle/>
        <a:p>
          <a:pPr algn="l"/>
          <a:endParaRPr lang="zh-CN" altLang="en-US"/>
        </a:p>
      </dgm:t>
    </dgm:pt>
    <dgm:pt modelId="{4AC642E7-334B-4421-A24B-752DAE0E9A83}" cxnId="{89A352C3-26E4-4C01-9779-2F1990328669}" type="sibTrans">
      <dgm:prSet/>
      <dgm:spPr/>
      <dgm:t>
        <a:bodyPr/>
        <a:lstStyle/>
        <a:p>
          <a:pPr algn="l"/>
          <a:endParaRPr lang="zh-CN" altLang="en-US"/>
        </a:p>
      </dgm:t>
    </dgm:pt>
    <dgm:pt modelId="{093FBC35-5A0F-4048-B0AF-A226B06E1C20}">
      <dgm:prSet phldrT="[文本]"/>
      <dgm:spPr>
        <a:solidFill>
          <a:srgbClr val="00B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t>
        <a:bodyPr/>
        <a:lstStyle/>
        <a:p>
          <a:pPr algn="l"/>
          <a:r>
            <a:rPr lang="zh-CN" altLang="en-US" dirty="0">
              <a:solidFill>
                <a:schemeClr val="bg1"/>
              </a:solidFill>
            </a:rPr>
            <a:t>物的不安全状态</a:t>
          </a:r>
        </a:p>
      </dgm:t>
    </dgm:pt>
    <dgm:pt modelId="{ABBA4BB7-0ECF-480F-A803-F25D41E73862}" cxnId="{27F2286C-BCC5-4257-9566-0566C32ABC4D}" type="parTrans">
      <dgm:prSet/>
      <dgm:spPr/>
      <dgm:t>
        <a:bodyPr/>
        <a:lstStyle/>
        <a:p>
          <a:pPr algn="l"/>
          <a:endParaRPr lang="zh-CN" altLang="en-US"/>
        </a:p>
      </dgm:t>
    </dgm:pt>
    <dgm:pt modelId="{49CEF2C7-5555-4975-BFE5-FA35A76AB405}" cxnId="{27F2286C-BCC5-4257-9566-0566C32ABC4D}" type="sibTrans">
      <dgm:prSet/>
      <dgm:spPr/>
      <dgm:t>
        <a:bodyPr/>
        <a:lstStyle/>
        <a:p>
          <a:pPr algn="l"/>
          <a:endParaRPr lang="zh-CN" altLang="en-US"/>
        </a:p>
      </dgm:t>
    </dgm:pt>
    <dgm:pt modelId="{C706026E-389F-45BB-816C-563E4B61DF8D}" type="pres">
      <dgm:prSet presAssocID="{B41B44B0-806E-4135-AEB8-D2D3DBD51B3E}" presName="diagram" presStyleCnt="0">
        <dgm:presLayoutVars>
          <dgm:chPref val="1"/>
          <dgm:dir/>
          <dgm:animOne val="branch"/>
          <dgm:animLvl val="lvl"/>
          <dgm:resizeHandles/>
        </dgm:presLayoutVars>
      </dgm:prSet>
      <dgm:spPr/>
      <dgm:t>
        <a:bodyPr/>
        <a:lstStyle/>
        <a:p>
          <a:endParaRPr lang="zh-CN" altLang="en-US"/>
        </a:p>
      </dgm:t>
    </dgm:pt>
    <dgm:pt modelId="{88D5540C-B288-4541-B871-5F289860D5FC}" type="pres">
      <dgm:prSet presAssocID="{7EDF2CD3-D034-45AA-936B-9A510AAAD098}" presName="root" presStyleCnt="0"/>
      <dgm:spPr/>
    </dgm:pt>
    <dgm:pt modelId="{E5F8AF07-BDEF-4672-B4A7-8B635A3829F7}" type="pres">
      <dgm:prSet presAssocID="{7EDF2CD3-D034-45AA-936B-9A510AAAD098}" presName="rootComposite" presStyleCnt="0"/>
      <dgm:spPr/>
    </dgm:pt>
    <dgm:pt modelId="{CE08D613-DA2D-4ADC-BA3E-F54604EEEE3D}" type="pres">
      <dgm:prSet presAssocID="{7EDF2CD3-D034-45AA-936B-9A510AAAD098}" presName="rootText" presStyleLbl="node1" presStyleIdx="0" presStyleCnt="1" custScaleX="214372" custScaleY="48440"/>
      <dgm:spPr/>
      <dgm:t>
        <a:bodyPr/>
        <a:lstStyle/>
        <a:p>
          <a:endParaRPr lang="zh-CN" altLang="en-US"/>
        </a:p>
      </dgm:t>
    </dgm:pt>
    <dgm:pt modelId="{A6973C09-C51B-4636-943C-28BB453BBD17}" type="pres">
      <dgm:prSet presAssocID="{7EDF2CD3-D034-45AA-936B-9A510AAAD098}" presName="rootConnector" presStyleLbl="node1" presStyleIdx="0" presStyleCnt="1"/>
      <dgm:spPr/>
      <dgm:t>
        <a:bodyPr/>
        <a:lstStyle/>
        <a:p>
          <a:endParaRPr lang="zh-CN" altLang="en-US"/>
        </a:p>
      </dgm:t>
    </dgm:pt>
    <dgm:pt modelId="{0137A986-3EC3-49EF-9FCC-F75A002FAE37}" type="pres">
      <dgm:prSet presAssocID="{7EDF2CD3-D034-45AA-936B-9A510AAAD098}" presName="childShape" presStyleCnt="0"/>
      <dgm:spPr/>
    </dgm:pt>
    <dgm:pt modelId="{37D11BBE-ED80-4095-98E9-9A6D1ABA4B65}" type="pres">
      <dgm:prSet presAssocID="{F3FEE185-2FA4-4A47-BFF1-8631F9CC3418}" presName="Name13" presStyleLbl="parChTrans1D2" presStyleIdx="0" presStyleCnt="2"/>
      <dgm:spPr/>
      <dgm:t>
        <a:bodyPr/>
        <a:lstStyle/>
        <a:p>
          <a:endParaRPr lang="zh-CN" altLang="en-US"/>
        </a:p>
      </dgm:t>
    </dgm:pt>
    <dgm:pt modelId="{01E15462-1EF5-4086-9366-9E651AE8AFA8}" type="pres">
      <dgm:prSet presAssocID="{3AF95930-F6ED-4088-B7D5-4DFBF6B86B28}" presName="childText" presStyleLbl="bgAcc1" presStyleIdx="0" presStyleCnt="2" custScaleX="195474" custScaleY="48986">
        <dgm:presLayoutVars>
          <dgm:bulletEnabled val="1"/>
        </dgm:presLayoutVars>
      </dgm:prSet>
      <dgm:spPr/>
      <dgm:t>
        <a:bodyPr/>
        <a:lstStyle/>
        <a:p>
          <a:endParaRPr lang="zh-CN" altLang="en-US"/>
        </a:p>
      </dgm:t>
    </dgm:pt>
    <dgm:pt modelId="{2D65D2F6-D347-465B-85E7-406353E2EBA3}" type="pres">
      <dgm:prSet presAssocID="{ABBA4BB7-0ECF-480F-A803-F25D41E73862}" presName="Name13" presStyleLbl="parChTrans1D2" presStyleIdx="1" presStyleCnt="2"/>
      <dgm:spPr/>
      <dgm:t>
        <a:bodyPr/>
        <a:lstStyle/>
        <a:p>
          <a:endParaRPr lang="zh-CN" altLang="en-US"/>
        </a:p>
      </dgm:t>
    </dgm:pt>
    <dgm:pt modelId="{1E7D5C2A-9B3E-4ECF-9326-B2604CF6916B}" type="pres">
      <dgm:prSet presAssocID="{093FBC35-5A0F-4048-B0AF-A226B06E1C20}" presName="childText" presStyleLbl="bgAcc1" presStyleIdx="1" presStyleCnt="2" custScaleX="194088" custScaleY="49762">
        <dgm:presLayoutVars>
          <dgm:bulletEnabled val="1"/>
        </dgm:presLayoutVars>
      </dgm:prSet>
      <dgm:spPr/>
      <dgm:t>
        <a:bodyPr/>
        <a:lstStyle/>
        <a:p>
          <a:endParaRPr lang="zh-CN" altLang="en-US"/>
        </a:p>
      </dgm:t>
    </dgm:pt>
  </dgm:ptLst>
  <dgm:cxnLst>
    <dgm:cxn modelId="{76E74BB9-A87B-48E2-86DF-8270B1FDAB67}" type="presOf" srcId="{7EDF2CD3-D034-45AA-936B-9A510AAAD098}" destId="{A6973C09-C51B-4636-943C-28BB453BBD17}" srcOrd="1" destOrd="0" presId="urn:microsoft.com/office/officeart/2005/8/layout/hierarchy3#1"/>
    <dgm:cxn modelId="{38C95787-7B36-4C24-B2D6-89E699249C39}" type="presOf" srcId="{7EDF2CD3-D034-45AA-936B-9A510AAAD098}" destId="{CE08D613-DA2D-4ADC-BA3E-F54604EEEE3D}" srcOrd="0" destOrd="0" presId="urn:microsoft.com/office/officeart/2005/8/layout/hierarchy3#1"/>
    <dgm:cxn modelId="{89A352C3-26E4-4C01-9779-2F1990328669}" srcId="{7EDF2CD3-D034-45AA-936B-9A510AAAD098}" destId="{3AF95930-F6ED-4088-B7D5-4DFBF6B86B28}" srcOrd="0" destOrd="0" parTransId="{F3FEE185-2FA4-4A47-BFF1-8631F9CC3418}" sibTransId="{4AC642E7-334B-4421-A24B-752DAE0E9A83}"/>
    <dgm:cxn modelId="{96AD0E81-34F4-48EF-BAB0-DFF367C5F222}" srcId="{B41B44B0-806E-4135-AEB8-D2D3DBD51B3E}" destId="{7EDF2CD3-D034-45AA-936B-9A510AAAD098}" srcOrd="0" destOrd="0" parTransId="{20D8C4C7-F117-4CB1-A2E1-48CE8B2E583F}" sibTransId="{F68C870E-04DD-46CB-92C0-3605B99FC5C6}"/>
    <dgm:cxn modelId="{D1D8C6CE-D0A4-4A27-829A-058DA258474A}" type="presOf" srcId="{ABBA4BB7-0ECF-480F-A803-F25D41E73862}" destId="{2D65D2F6-D347-465B-85E7-406353E2EBA3}" srcOrd="0" destOrd="0" presId="urn:microsoft.com/office/officeart/2005/8/layout/hierarchy3#1"/>
    <dgm:cxn modelId="{8B9641A3-5680-4DAC-A94D-990727F6033B}" type="presOf" srcId="{093FBC35-5A0F-4048-B0AF-A226B06E1C20}" destId="{1E7D5C2A-9B3E-4ECF-9326-B2604CF6916B}" srcOrd="0" destOrd="0" presId="urn:microsoft.com/office/officeart/2005/8/layout/hierarchy3#1"/>
    <dgm:cxn modelId="{6ECD88C6-3AB2-46D9-B194-0FAAFA41E44A}" type="presOf" srcId="{3AF95930-F6ED-4088-B7D5-4DFBF6B86B28}" destId="{01E15462-1EF5-4086-9366-9E651AE8AFA8}" srcOrd="0" destOrd="0" presId="urn:microsoft.com/office/officeart/2005/8/layout/hierarchy3#1"/>
    <dgm:cxn modelId="{27F2286C-BCC5-4257-9566-0566C32ABC4D}" srcId="{7EDF2CD3-D034-45AA-936B-9A510AAAD098}" destId="{093FBC35-5A0F-4048-B0AF-A226B06E1C20}" srcOrd="1" destOrd="0" parTransId="{ABBA4BB7-0ECF-480F-A803-F25D41E73862}" sibTransId="{49CEF2C7-5555-4975-BFE5-FA35A76AB405}"/>
    <dgm:cxn modelId="{F7DE98B8-750D-4106-A005-F8902CD5A6BF}" type="presOf" srcId="{B41B44B0-806E-4135-AEB8-D2D3DBD51B3E}" destId="{C706026E-389F-45BB-816C-563E4B61DF8D}" srcOrd="0" destOrd="0" presId="urn:microsoft.com/office/officeart/2005/8/layout/hierarchy3#1"/>
    <dgm:cxn modelId="{369000C5-5AAE-4AA0-B723-AB5E70A19F13}" type="presOf" srcId="{F3FEE185-2FA4-4A47-BFF1-8631F9CC3418}" destId="{37D11BBE-ED80-4095-98E9-9A6D1ABA4B65}" srcOrd="0" destOrd="0" presId="urn:microsoft.com/office/officeart/2005/8/layout/hierarchy3#1"/>
    <dgm:cxn modelId="{E01D697F-7B6D-47B3-A6FF-A9794279B985}" type="presParOf" srcId="{C706026E-389F-45BB-816C-563E4B61DF8D}" destId="{88D5540C-B288-4541-B871-5F289860D5FC}" srcOrd="0" destOrd="0" presId="urn:microsoft.com/office/officeart/2005/8/layout/hierarchy3#1"/>
    <dgm:cxn modelId="{4ACD2A5F-225A-4662-A1B4-B7B1750E6526}" type="presParOf" srcId="{88D5540C-B288-4541-B871-5F289860D5FC}" destId="{E5F8AF07-BDEF-4672-B4A7-8B635A3829F7}" srcOrd="0" destOrd="0" presId="urn:microsoft.com/office/officeart/2005/8/layout/hierarchy3#1"/>
    <dgm:cxn modelId="{A62B3B3C-3A65-4D55-AAAB-3DADB0B982DC}" type="presParOf" srcId="{E5F8AF07-BDEF-4672-B4A7-8B635A3829F7}" destId="{CE08D613-DA2D-4ADC-BA3E-F54604EEEE3D}" srcOrd="0" destOrd="0" presId="urn:microsoft.com/office/officeart/2005/8/layout/hierarchy3#1"/>
    <dgm:cxn modelId="{453C824A-C065-41EA-A87E-45062E9B3D72}" type="presParOf" srcId="{E5F8AF07-BDEF-4672-B4A7-8B635A3829F7}" destId="{A6973C09-C51B-4636-943C-28BB453BBD17}" srcOrd="1" destOrd="0" presId="urn:microsoft.com/office/officeart/2005/8/layout/hierarchy3#1"/>
    <dgm:cxn modelId="{5A673EDB-E599-4585-A8CA-C0641E2EE08C}" type="presParOf" srcId="{88D5540C-B288-4541-B871-5F289860D5FC}" destId="{0137A986-3EC3-49EF-9FCC-F75A002FAE37}" srcOrd="1" destOrd="0" presId="urn:microsoft.com/office/officeart/2005/8/layout/hierarchy3#1"/>
    <dgm:cxn modelId="{20076B99-01D0-435E-BAEC-A183FF7A1A1B}" type="presParOf" srcId="{0137A986-3EC3-49EF-9FCC-F75A002FAE37}" destId="{37D11BBE-ED80-4095-98E9-9A6D1ABA4B65}" srcOrd="0" destOrd="0" presId="urn:microsoft.com/office/officeart/2005/8/layout/hierarchy3#1"/>
    <dgm:cxn modelId="{975C2040-6C0C-408B-B74E-411849094E67}" type="presParOf" srcId="{0137A986-3EC3-49EF-9FCC-F75A002FAE37}" destId="{01E15462-1EF5-4086-9366-9E651AE8AFA8}" srcOrd="1" destOrd="0" presId="urn:microsoft.com/office/officeart/2005/8/layout/hierarchy3#1"/>
    <dgm:cxn modelId="{692E45FF-15D9-4328-819A-D68F361E2D6A}" type="presParOf" srcId="{0137A986-3EC3-49EF-9FCC-F75A002FAE37}" destId="{2D65D2F6-D347-465B-85E7-406353E2EBA3}" srcOrd="2" destOrd="0" presId="urn:microsoft.com/office/officeart/2005/8/layout/hierarchy3#1"/>
    <dgm:cxn modelId="{2DDE59A4-6E1B-4D32-AC34-58A826475C9C}" type="presParOf" srcId="{0137A986-3EC3-49EF-9FCC-F75A002FAE37}" destId="{1E7D5C2A-9B3E-4ECF-9326-B2604CF6916B}" srcOrd="3" destOrd="0" presId="urn:microsoft.com/office/officeart/2005/8/layout/hierarchy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832648" cy="3168352"/>
        <a:chOff x="0" y="0"/>
        <a:chExt cx="5832648" cy="3168352"/>
      </a:xfrm>
    </dsp:grpSpPr>
    <dsp:sp modelId="{CE08D613-DA2D-4ADC-BA3E-F54604EEEE3D}">
      <dsp:nvSpPr>
        <dsp:cNvPr id="3" name="圆角矩形 2"/>
        <dsp:cNvSpPr/>
      </dsp:nvSpPr>
      <dsp:spPr bwMode="white">
        <a:xfrm>
          <a:off x="0" y="242900"/>
          <a:ext cx="5832648" cy="658979"/>
        </a:xfrm>
        <a:prstGeom prst="roundRect">
          <a:avLst>
            <a:gd name="adj" fmla="val 10000"/>
          </a:avLst>
        </a:prstGeom>
        <a:sp3d prstMaterial="plastic">
          <a:bevelT w="120900" h="88900"/>
          <a:bevelB w="88900" h="31750" prst="angle"/>
        </a:sp3d>
      </dsp:spPr>
      <dsp:style>
        <a:lnRef idx="0">
          <a:schemeClr val="lt1"/>
        </a:lnRef>
        <a:fillRef idx="3">
          <a:schemeClr val="accent3"/>
        </a:fillRef>
        <a:effectRef idx="2">
          <a:scrgbClr r="0" g="0" b="0"/>
        </a:effectRef>
        <a:fontRef idx="minor">
          <a:schemeClr val="lt1"/>
        </a:fontRef>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2400" dirty="0"/>
            <a:t>2.  </a:t>
          </a:r>
          <a:r>
            <a:rPr lang="zh-CN" altLang="en-US" sz="2400" dirty="0"/>
            <a:t>机械事故发生的常见原因分析</a:t>
          </a:r>
        </a:p>
      </dsp:txBody>
      <dsp:txXfrm>
        <a:off x="0" y="242900"/>
        <a:ext cx="5832648" cy="658979"/>
      </dsp:txXfrm>
    </dsp:sp>
    <dsp:sp modelId="{37D11BBE-ED80-4095-98E9-9A6D1ABA4B65}">
      <dsp:nvSpPr>
        <dsp:cNvPr id="5" name="任意多边形 4"/>
        <dsp:cNvSpPr/>
      </dsp:nvSpPr>
      <dsp:spPr bwMode="white">
        <a:xfrm>
          <a:off x="583265" y="901879"/>
          <a:ext cx="583265" cy="673305"/>
        </a:xfrm>
        <a:custGeom>
          <a:avLst/>
          <a:gdLst/>
          <a:ahLst/>
          <a:cxnLst/>
          <a:pathLst>
            <a:path w="919" h="1060">
              <a:moveTo>
                <a:pt x="0" y="0"/>
              </a:moveTo>
              <a:lnTo>
                <a:pt x="0" y="1060"/>
              </a:lnTo>
              <a:lnTo>
                <a:pt x="919" y="1060"/>
              </a:lnTo>
            </a:path>
          </a:pathLst>
        </a:custGeom>
        <a:sp3d prstMaterial="matte"/>
      </dsp:spPr>
      <dsp:style>
        <a:lnRef idx="2">
          <a:schemeClr val="accent4"/>
        </a:lnRef>
        <a:fillRef idx="0">
          <a:schemeClr val="accent2">
            <a:tint val="90000"/>
          </a:schemeClr>
        </a:fillRef>
        <a:effectRef idx="0">
          <a:scrgbClr r="0" g="0" b="0"/>
        </a:effectRef>
        <a:fontRef idx="minor"/>
      </dsp:style>
      <dsp:txXfrm>
        <a:off x="583265" y="901879"/>
        <a:ext cx="583265" cy="673305"/>
      </dsp:txXfrm>
    </dsp:sp>
    <dsp:sp modelId="{01E15462-1EF5-4086-9366-9E651AE8AFA8}">
      <dsp:nvSpPr>
        <dsp:cNvPr id="6" name="圆角矩形 5"/>
        <dsp:cNvSpPr/>
      </dsp:nvSpPr>
      <dsp:spPr bwMode="white">
        <a:xfrm>
          <a:off x="1166530" y="1241980"/>
          <a:ext cx="4254776" cy="666407"/>
        </a:xfrm>
        <a:prstGeom prst="roundRect">
          <a:avLst>
            <a:gd name="adj" fmla="val 10000"/>
          </a:avLst>
        </a:prstGeom>
        <a:solidFill>
          <a:srgbClr val="00B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sp:spPr>
      <dsp:style>
        <a:lnRef idx="1">
          <a:schemeClr val="accent3">
            <a:hueOff val="0"/>
            <a:satOff val="0"/>
            <a:lumOff val="0"/>
            <a:alpha val="100000"/>
          </a:schemeClr>
        </a:lnRef>
        <a:fillRef idx="1">
          <a:schemeClr val="lt1">
            <a:alpha val="90000"/>
          </a:schemeClr>
        </a:fillRef>
        <a:effectRef idx="2">
          <a:scrgbClr r="0" g="0" b="0"/>
        </a:effectRef>
        <a:fontRef idx="minor"/>
      </dsp:style>
      <dsp:txBody>
        <a:bodyPr lIns="62865" tIns="41910" rIns="62865" bIns="4191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gn="l">
            <a:lnSpc>
              <a:spcPct val="100000"/>
            </a:lnSpc>
            <a:spcBef>
              <a:spcPct val="0"/>
            </a:spcBef>
            <a:spcAft>
              <a:spcPct val="35000"/>
            </a:spcAft>
          </a:pPr>
          <a:r>
            <a:rPr lang="zh-CN" altLang="en-US" dirty="0">
              <a:solidFill>
                <a:schemeClr val="bg1"/>
              </a:solidFill>
            </a:rPr>
            <a:t>人的不安全行为</a:t>
          </a:r>
          <a:endParaRPr>
            <a:solidFill>
              <a:schemeClr val="dk1"/>
            </a:solidFill>
          </a:endParaRPr>
        </a:p>
      </dsp:txBody>
      <dsp:txXfrm>
        <a:off x="1166530" y="1241980"/>
        <a:ext cx="4254776" cy="666407"/>
      </dsp:txXfrm>
    </dsp:sp>
    <dsp:sp modelId="{2D65D2F6-D347-465B-85E7-406353E2EBA3}">
      <dsp:nvSpPr>
        <dsp:cNvPr id="7" name="任意多边形 6"/>
        <dsp:cNvSpPr/>
      </dsp:nvSpPr>
      <dsp:spPr bwMode="white">
        <a:xfrm>
          <a:off x="583265" y="901879"/>
          <a:ext cx="583265" cy="1685091"/>
        </a:xfrm>
        <a:custGeom>
          <a:avLst/>
          <a:gdLst/>
          <a:ahLst/>
          <a:cxnLst/>
          <a:pathLst>
            <a:path w="919" h="2654">
              <a:moveTo>
                <a:pt x="0" y="0"/>
              </a:moveTo>
              <a:lnTo>
                <a:pt x="0" y="2654"/>
              </a:lnTo>
              <a:lnTo>
                <a:pt x="919" y="2654"/>
              </a:lnTo>
            </a:path>
          </a:pathLst>
        </a:custGeom>
        <a:sp3d prstMaterial="matte"/>
      </dsp:spPr>
      <dsp:style>
        <a:lnRef idx="2">
          <a:schemeClr val="accent4"/>
        </a:lnRef>
        <a:fillRef idx="0">
          <a:schemeClr val="accent2">
            <a:tint val="90000"/>
          </a:schemeClr>
        </a:fillRef>
        <a:effectRef idx="0">
          <a:scrgbClr r="0" g="0" b="0"/>
        </a:effectRef>
        <a:fontRef idx="minor"/>
      </dsp:style>
      <dsp:txXfrm>
        <a:off x="583265" y="901879"/>
        <a:ext cx="583265" cy="1685091"/>
      </dsp:txXfrm>
    </dsp:sp>
    <dsp:sp modelId="{1E7D5C2A-9B3E-4ECF-9326-B2604CF6916B}">
      <dsp:nvSpPr>
        <dsp:cNvPr id="8" name="圆角矩形 7"/>
        <dsp:cNvSpPr/>
      </dsp:nvSpPr>
      <dsp:spPr bwMode="white">
        <a:xfrm>
          <a:off x="1166530" y="2248488"/>
          <a:ext cx="4224608" cy="676964"/>
        </a:xfrm>
        <a:prstGeom prst="roundRect">
          <a:avLst>
            <a:gd name="adj" fmla="val 10000"/>
          </a:avLst>
        </a:prstGeom>
        <a:solidFill>
          <a:srgbClr val="00B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sp:spPr>
      <dsp:style>
        <a:lnRef idx="1">
          <a:schemeClr val="accent3">
            <a:hueOff val="0"/>
            <a:satOff val="0"/>
            <a:lumOff val="-99999"/>
            <a:alpha val="100000"/>
          </a:schemeClr>
        </a:lnRef>
        <a:fillRef idx="1">
          <a:schemeClr val="lt1">
            <a:alpha val="90000"/>
          </a:schemeClr>
        </a:fillRef>
        <a:effectRef idx="2">
          <a:scrgbClr r="0" g="0" b="0"/>
        </a:effectRef>
        <a:fontRef idx="minor"/>
      </dsp:style>
      <dsp:txBody>
        <a:bodyPr lIns="62865" tIns="41910" rIns="62865" bIns="41910" anchor="ctr"/>
        <a:lstStyle>
          <a:lvl1pPr algn="ctr">
            <a:defRPr sz="3300"/>
          </a:lvl1pPr>
          <a:lvl2pPr marL="228600" indent="-228600" algn="ctr">
            <a:defRPr sz="2500"/>
          </a:lvl2pPr>
          <a:lvl3pPr marL="457200" indent="-228600" algn="ctr">
            <a:defRPr sz="2500"/>
          </a:lvl3pPr>
          <a:lvl4pPr marL="685800" indent="-228600" algn="ctr">
            <a:defRPr sz="2500"/>
          </a:lvl4pPr>
          <a:lvl5pPr marL="914400" indent="-228600" algn="ctr">
            <a:defRPr sz="2500"/>
          </a:lvl5pPr>
          <a:lvl6pPr marL="1143000" indent="-228600" algn="ctr">
            <a:defRPr sz="2500"/>
          </a:lvl6pPr>
          <a:lvl7pPr marL="1371600" indent="-228600" algn="ctr">
            <a:defRPr sz="2500"/>
          </a:lvl7pPr>
          <a:lvl8pPr marL="1600200" indent="-228600" algn="ctr">
            <a:defRPr sz="2500"/>
          </a:lvl8pPr>
          <a:lvl9pPr marL="1828800" indent="-228600" algn="ctr">
            <a:defRPr sz="2500"/>
          </a:lvl9pPr>
        </a:lstStyle>
        <a:p>
          <a:pPr lvl="0" algn="l">
            <a:lnSpc>
              <a:spcPct val="100000"/>
            </a:lnSpc>
            <a:spcBef>
              <a:spcPct val="0"/>
            </a:spcBef>
            <a:spcAft>
              <a:spcPct val="35000"/>
            </a:spcAft>
          </a:pPr>
          <a:r>
            <a:rPr lang="zh-CN" altLang="en-US" dirty="0">
              <a:solidFill>
                <a:schemeClr val="bg1"/>
              </a:solidFill>
            </a:rPr>
            <a:t>物的不安全状态</a:t>
          </a:r>
          <a:endParaRPr>
            <a:solidFill>
              <a:schemeClr val="dk1"/>
            </a:solidFill>
          </a:endParaRPr>
        </a:p>
      </dsp:txBody>
      <dsp:txXfrm>
        <a:off x="1166530" y="2248488"/>
        <a:ext cx="4224608" cy="676964"/>
      </dsp:txXfrm>
    </dsp:sp>
    <dsp:sp modelId="{A6973C09-C51B-4636-943C-28BB453BBD17}">
      <dsp:nvSpPr>
        <dsp:cNvPr id="4" name="圆角矩形 3" hidden="1"/>
        <dsp:cNvSpPr/>
      </dsp:nvSpPr>
      <dsp:spPr>
        <a:xfrm>
          <a:off x="0" y="242900"/>
          <a:ext cx="1166530" cy="658979"/>
        </a:xfrm>
        <a:prstGeom prst="roundRect">
          <a:avLst>
            <a:gd name="adj" fmla="val 10000"/>
          </a:avLst>
        </a:prstGeom>
      </dsp:spPr>
      <dsp:txXfrm>
        <a:off x="0" y="242900"/>
        <a:ext cx="1166530" cy="658979"/>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A751BFEC-24AA-480F-9E45-952AF7E5DB6B}"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4BDC4F8C-45DC-457D-A487-8171D20F5C2D}"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1"/>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5123"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D7AB3DE-D0B7-4F83-B32A-5AAB359C97CA}" type="datetimeFigureOut">
              <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3076" name="幻灯片图像占位符 3"/>
          <p:cNvSpPr>
            <a:spLocks noGrp="1"/>
          </p:cNvSpPr>
          <p:nvPr>
            <p:ph type="sldImg" idx="2"/>
          </p:nvPr>
        </p:nvSpPr>
        <p:spPr>
          <a:xfrm>
            <a:off x="685800" y="1143000"/>
            <a:ext cx="5486400" cy="3086100"/>
          </a:xfrm>
          <a:prstGeom prst="rect">
            <a:avLst/>
          </a:prstGeom>
          <a:noFill/>
          <a:ln w="9525">
            <a:noFill/>
          </a:ln>
        </p:spPr>
      </p:sp>
      <p:sp>
        <p:nvSpPr>
          <p:cNvPr id="5125" name="备注占位符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5126"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等线" panose="02010600030101010101" pitchFamily="2" charset="-122"/>
              <a:ea typeface="等线" panose="02010600030101010101" pitchFamily="2" charset="-122"/>
              <a:cs typeface="+mn-cs"/>
            </a:endParaRPr>
          </a:p>
        </p:txBody>
      </p:sp>
      <p:sp>
        <p:nvSpPr>
          <p:cNvPr id="5127"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等线" panose="02010600030101010101" pitchFamily="2" charset="-122"/>
                <a:ea typeface="等线"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1E920F5-3342-47C1-ACF8-1288DBACBE56}" type="slidenum">
              <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等线" panose="02010600030101010101" pitchFamily="2" charset="-122"/>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ACA7FCA-503A-4E4A-95FD-528188AD1C4F}" type="datetimeFigureOut">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C5A04E8-2615-4ED9-9B7D-D5952FB53F9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de section">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06400" y="111125"/>
            <a:ext cx="10363200" cy="727075"/>
          </a:xfrm>
          <a:prstGeom prst="rect">
            <a:avLst/>
          </a:prstGeom>
        </p:spPr>
        <p:txBody>
          <a:bodyPr anchor="ctr">
            <a:noAutofit/>
          </a:bodyPr>
          <a:lstStyle>
            <a:lvl1pPr marL="0" indent="0" algn="l">
              <a:buNone/>
              <a:defRPr sz="2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10" name="Espace réservé du numéro de diapositive 5"/>
          <p:cNvSpPr>
            <a:spLocks noGrp="1"/>
          </p:cNvSpPr>
          <p:nvPr>
            <p:ph type="sldNum" sz="quarter" idx="4"/>
          </p:nvPr>
        </p:nvSpPr>
        <p:spPr bwMode="auto">
          <a:xfrm>
            <a:off x="11277600" y="6172200"/>
            <a:ext cx="914400" cy="365125"/>
          </a:xfrm>
          <a:prstGeom prst="rect">
            <a:avLst/>
          </a:prstGeom>
        </p:spPr>
        <p:txBody>
          <a:bodyPr vert="horz" wrap="square" lIns="91440" tIns="45720" rIns="91440" bIns="45720" numCol="1" anchor="t" anchorCtr="0" compatLnSpc="1"/>
          <a:lstStyle>
            <a:lvl1pPr algn="l">
              <a:defRPr sz="1400">
                <a:solidFill>
                  <a:srgbClr val="7F7F7F"/>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DA59C8F-6C03-4899-A4BB-1624A483F77D}" type="slidenum">
              <a:rPr kumimoji="0" lang="zh-CN" altLang="en-US" sz="1400" b="0" i="0" u="none" strike="noStrike" kern="1200" cap="none" spc="0" normalizeH="0" baseline="0" noProof="0" smtClean="0">
                <a:ln>
                  <a:noFill/>
                </a:ln>
                <a:solidFill>
                  <a:srgbClr val="7F7F7F"/>
                </a:solidFill>
                <a:effectLst/>
                <a:uLnTx/>
                <a:uFillTx/>
                <a:latin typeface="Arial" panose="020B0604020202020204" pitchFamily="34" charset="0"/>
                <a:ea typeface="微软雅黑" panose="020B0503020204020204" pitchFamily="34" charset="-122"/>
                <a:cs typeface="+mn-cs"/>
              </a:rPr>
            </a:fld>
            <a:endParaRPr kumimoji="0" lang="zh-CN" altLang="en-US" sz="1400" b="0" i="0" u="none" strike="noStrike" kern="1200" cap="none" spc="0" normalizeH="0" baseline="0" noProof="0" smtClean="0">
              <a:ln>
                <a:noFill/>
              </a:ln>
              <a:solidFill>
                <a:srgbClr val="7F7F7F"/>
              </a:solidFill>
              <a:effectLst/>
              <a:uLnTx/>
              <a:uFillTx/>
              <a:latin typeface="Arial" panose="020B0604020202020204" pitchFamily="34" charset="0"/>
              <a:ea typeface="微软雅黑" panose="020B0503020204020204" pitchFamily="34" charset="-122"/>
              <a:cs typeface="+mn-cs"/>
            </a:endParaRPr>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ACA7FCA-503A-4E4A-95FD-528188AD1C4F}" type="datetimeFigureOut">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tags" Target="../tags/tag14.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组合 1"/>
          <p:cNvGrpSpPr/>
          <p:nvPr userDrawn="1"/>
        </p:nvGrpSpPr>
        <p:grpSpPr>
          <a:xfrm>
            <a:off x="-101600" y="-330200"/>
            <a:ext cx="942975" cy="1646238"/>
            <a:chOff x="0" y="0"/>
            <a:chExt cx="733744" cy="1280272"/>
          </a:xfrm>
        </p:grpSpPr>
        <p:sp>
          <p:nvSpPr>
            <p:cNvPr id="1030" name="任意多边形 2"/>
            <p:cNvSpPr/>
            <p:nvPr/>
          </p:nvSpPr>
          <p:spPr>
            <a:xfrm rot="1746009">
              <a:off x="0" y="26023"/>
              <a:ext cx="715648" cy="907407"/>
            </a:xfrm>
            <a:custGeom>
              <a:avLst/>
              <a:gdLst/>
              <a:ahLst/>
              <a:cxnLst>
                <a:cxn ang="0">
                  <a:pos x="0" y="398327"/>
                </a:cxn>
                <a:cxn ang="0">
                  <a:pos x="715648" y="0"/>
                </a:cxn>
                <a:cxn ang="0">
                  <a:pos x="661389" y="135823"/>
                </a:cxn>
                <a:cxn ang="0">
                  <a:pos x="441751" y="604984"/>
                </a:cxn>
                <a:cxn ang="0">
                  <a:pos x="283352" y="907407"/>
                </a:cxn>
                <a:cxn ang="0">
                  <a:pos x="0" y="398327"/>
                </a:cxn>
              </a:cxnLst>
              <a:pathLst>
                <a:path w="715648" h="907407">
                  <a:moveTo>
                    <a:pt x="0" y="398327"/>
                  </a:moveTo>
                  <a:lnTo>
                    <a:pt x="715648" y="0"/>
                  </a:lnTo>
                  <a:lnTo>
                    <a:pt x="661389" y="135823"/>
                  </a:lnTo>
                  <a:cubicBezTo>
                    <a:pt x="592959" y="299104"/>
                    <a:pt x="519324" y="452660"/>
                    <a:pt x="441751" y="604984"/>
                  </a:cubicBezTo>
                  <a:lnTo>
                    <a:pt x="283352" y="907407"/>
                  </a:lnTo>
                  <a:lnTo>
                    <a:pt x="0" y="398327"/>
                  </a:lnTo>
                  <a:close/>
                </a:path>
              </a:pathLst>
            </a:custGeom>
            <a:solidFill>
              <a:srgbClr val="1D087D">
                <a:alpha val="100000"/>
              </a:srgbClr>
            </a:solidFill>
            <a:ln w="9525">
              <a:noFill/>
            </a:ln>
          </p:spPr>
          <p:txBody>
            <a:bodyPr/>
            <a:p>
              <a:endParaRPr lang="zh-CN" altLang="en-US"/>
            </a:p>
          </p:txBody>
        </p:sp>
        <p:sp>
          <p:nvSpPr>
            <p:cNvPr id="1031" name="任意多边形 3"/>
            <p:cNvSpPr/>
            <p:nvPr/>
          </p:nvSpPr>
          <p:spPr>
            <a:xfrm rot="-3653990">
              <a:off x="-125964" y="420564"/>
              <a:ext cx="1280272" cy="439144"/>
            </a:xfrm>
            <a:custGeom>
              <a:avLst/>
              <a:gdLst/>
              <a:ahLst/>
              <a:cxnLst>
                <a:cxn ang="0">
                  <a:pos x="1280272" y="439144"/>
                </a:cxn>
                <a:cxn ang="0">
                  <a:pos x="233785" y="126437"/>
                </a:cxn>
                <a:cxn ang="0">
                  <a:pos x="0" y="69933"/>
                </a:cxn>
                <a:cxn ang="0">
                  <a:pos x="125644" y="0"/>
                </a:cxn>
                <a:cxn ang="0">
                  <a:pos x="213835" y="35102"/>
                </a:cxn>
                <a:cxn ang="0">
                  <a:pos x="1280272" y="439144"/>
                </a:cxn>
              </a:cxnLst>
              <a:pathLst>
                <a:path w="1280272" h="439144">
                  <a:moveTo>
                    <a:pt x="1280272" y="439144"/>
                  </a:moveTo>
                  <a:cubicBezTo>
                    <a:pt x="1014053" y="349571"/>
                    <a:pt x="628735" y="228007"/>
                    <a:pt x="233785" y="126437"/>
                  </a:cubicBezTo>
                  <a:lnTo>
                    <a:pt x="0" y="69933"/>
                  </a:lnTo>
                  <a:lnTo>
                    <a:pt x="125644" y="0"/>
                  </a:lnTo>
                  <a:lnTo>
                    <a:pt x="213835" y="35102"/>
                  </a:lnTo>
                  <a:cubicBezTo>
                    <a:pt x="707879" y="230606"/>
                    <a:pt x="1028940" y="349571"/>
                    <a:pt x="1280272" y="439144"/>
                  </a:cubicBezTo>
                  <a:close/>
                </a:path>
              </a:pathLst>
            </a:custGeom>
            <a:solidFill>
              <a:srgbClr val="F4F9A7">
                <a:alpha val="100000"/>
              </a:srgbClr>
            </a:solidFill>
            <a:ln w="9525">
              <a:noFill/>
            </a:ln>
          </p:spPr>
          <p:txBody>
            <a:bodyPr/>
            <a:p>
              <a:endParaRPr lang="zh-CN" altLang="en-US"/>
            </a:p>
          </p:txBody>
        </p:sp>
        <p:sp>
          <p:nvSpPr>
            <p:cNvPr id="1032" name="任意多边形 4"/>
            <p:cNvSpPr/>
            <p:nvPr/>
          </p:nvSpPr>
          <p:spPr>
            <a:xfrm rot="-3653990">
              <a:off x="-52818" y="367052"/>
              <a:ext cx="1056292" cy="473299"/>
            </a:xfrm>
            <a:custGeom>
              <a:avLst/>
              <a:gdLst/>
              <a:ahLst/>
              <a:cxnLst>
                <a:cxn ang="0">
                  <a:pos x="1033611" y="432549"/>
                </a:cxn>
                <a:cxn ang="0">
                  <a:pos x="1056292" y="473299"/>
                </a:cxn>
                <a:cxn ang="0">
                  <a:pos x="951107" y="435234"/>
                </a:cxn>
                <a:cxn ang="0">
                  <a:pos x="88300" y="104328"/>
                </a:cxn>
                <a:cxn ang="0">
                  <a:pos x="0" y="69133"/>
                </a:cxn>
                <a:cxn ang="0">
                  <a:pos x="124207" y="0"/>
                </a:cxn>
                <a:cxn ang="0">
                  <a:pos x="128577" y="2307"/>
                </a:cxn>
                <a:cxn ang="0">
                  <a:pos x="817312" y="343686"/>
                </a:cxn>
                <a:cxn ang="0">
                  <a:pos x="1033611" y="432549"/>
                </a:cxn>
              </a:cxnLst>
              <a:pathLst>
                <a:path w="1056292" h="473299">
                  <a:moveTo>
                    <a:pt x="1033611" y="432549"/>
                  </a:moveTo>
                  <a:lnTo>
                    <a:pt x="1056292" y="473299"/>
                  </a:lnTo>
                  <a:lnTo>
                    <a:pt x="951107" y="435234"/>
                  </a:lnTo>
                  <a:cubicBezTo>
                    <a:pt x="731732" y="354752"/>
                    <a:pt x="458643" y="251086"/>
                    <a:pt x="88300" y="104328"/>
                  </a:cubicBezTo>
                  <a:lnTo>
                    <a:pt x="0" y="69133"/>
                  </a:lnTo>
                  <a:lnTo>
                    <a:pt x="124207" y="0"/>
                  </a:lnTo>
                  <a:lnTo>
                    <a:pt x="128577" y="2307"/>
                  </a:lnTo>
                  <a:cubicBezTo>
                    <a:pt x="358346" y="124046"/>
                    <a:pt x="578629" y="239074"/>
                    <a:pt x="817312" y="343686"/>
                  </a:cubicBezTo>
                  <a:lnTo>
                    <a:pt x="1033611" y="432549"/>
                  </a:lnTo>
                  <a:close/>
                </a:path>
              </a:pathLst>
            </a:custGeom>
            <a:solidFill>
              <a:srgbClr val="F477FF">
                <a:alpha val="100000"/>
              </a:srgbClr>
            </a:solidFill>
            <a:ln w="9525">
              <a:noFill/>
            </a:ln>
          </p:spPr>
          <p:txBody>
            <a:bodyPr/>
            <a:p>
              <a:endParaRPr lang="zh-CN" altLang="en-US"/>
            </a:p>
          </p:txBody>
        </p:sp>
        <p:sp>
          <p:nvSpPr>
            <p:cNvPr id="1033" name="任意多边形 5"/>
            <p:cNvSpPr/>
            <p:nvPr/>
          </p:nvSpPr>
          <p:spPr>
            <a:xfrm rot="-3653990">
              <a:off x="-31059" y="233594"/>
              <a:ext cx="907004" cy="565120"/>
            </a:xfrm>
            <a:custGeom>
              <a:avLst/>
              <a:gdLst/>
              <a:ahLst/>
              <a:cxnLst>
                <a:cxn ang="0">
                  <a:pos x="832339" y="430975"/>
                </a:cxn>
                <a:cxn ang="0">
                  <a:pos x="907004" y="565120"/>
                </a:cxn>
                <a:cxn ang="0">
                  <a:pos x="692735" y="477176"/>
                </a:cxn>
                <a:cxn ang="0">
                  <a:pos x="3918" y="136088"/>
                </a:cxn>
                <a:cxn ang="0">
                  <a:pos x="0" y="134021"/>
                </a:cxn>
                <a:cxn ang="0">
                  <a:pos x="240787" y="0"/>
                </a:cxn>
                <a:cxn ang="0">
                  <a:pos x="333387" y="71417"/>
                </a:cxn>
                <a:cxn ang="0">
                  <a:pos x="673893" y="322304"/>
                </a:cxn>
                <a:cxn ang="0">
                  <a:pos x="832339" y="430975"/>
                </a:cxn>
              </a:cxnLst>
              <a:pathLst>
                <a:path w="907004" h="565120">
                  <a:moveTo>
                    <a:pt x="832339" y="430975"/>
                  </a:moveTo>
                  <a:lnTo>
                    <a:pt x="907004" y="565120"/>
                  </a:lnTo>
                  <a:lnTo>
                    <a:pt x="692735" y="477176"/>
                  </a:lnTo>
                  <a:cubicBezTo>
                    <a:pt x="454024" y="372653"/>
                    <a:pt x="233714" y="257724"/>
                    <a:pt x="3918" y="136088"/>
                  </a:cubicBezTo>
                  <a:lnTo>
                    <a:pt x="0" y="134021"/>
                  </a:lnTo>
                  <a:lnTo>
                    <a:pt x="240787" y="0"/>
                  </a:lnTo>
                  <a:lnTo>
                    <a:pt x="333387" y="71417"/>
                  </a:lnTo>
                  <a:cubicBezTo>
                    <a:pt x="454384" y="163246"/>
                    <a:pt x="568301" y="247075"/>
                    <a:pt x="673893" y="322304"/>
                  </a:cubicBezTo>
                  <a:lnTo>
                    <a:pt x="832339" y="430975"/>
                  </a:lnTo>
                  <a:close/>
                </a:path>
              </a:pathLst>
            </a:custGeom>
            <a:solidFill>
              <a:srgbClr val="F44168">
                <a:alpha val="100000"/>
              </a:srgbClr>
            </a:solidFill>
            <a:ln w="9525">
              <a:noFill/>
            </a:ln>
          </p:spPr>
          <p:txBody>
            <a:bodyPr/>
            <a:p>
              <a:endParaRPr lang="zh-CN" altLang="en-US"/>
            </a:p>
          </p:txBody>
        </p:sp>
      </p:grpSp>
      <p:sp>
        <p:nvSpPr>
          <p:cNvPr id="2055" name="日期占位符 3"/>
          <p:cNvSpPr>
            <a:spLocks noGrp="1" noChangeArrowheads="1"/>
          </p:cNvSpPr>
          <p:nvPr>
            <p:ph type="dt" sz="half" idx="2"/>
          </p:nvPr>
        </p:nvSpPr>
        <p:spPr bwMode="auto">
          <a:xfrm>
            <a:off x="0" y="0"/>
            <a:ext cx="0" cy="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ACA7FCA-503A-4E4A-95FD-528188AD1C4F}" type="datetimeFigureOut">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
        <p:nvSpPr>
          <p:cNvPr id="2056" name="页脚占位符 4"/>
          <p:cNvSpPr>
            <a:spLocks noGrp="1" noChangeArrowheads="1"/>
          </p:cNvSpPr>
          <p:nvPr>
            <p:ph type="ftr" sz="quarter" idx="3"/>
          </p:nvPr>
        </p:nvSpPr>
        <p:spPr bwMode="auto">
          <a:xfrm>
            <a:off x="0" y="0"/>
            <a:ext cx="0" cy="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
        <p:nvSpPr>
          <p:cNvPr id="2057" name="灯片编号占位符 5"/>
          <p:cNvSpPr>
            <a:spLocks noGrp="1" noChangeArrowheads="1"/>
          </p:cNvSpPr>
          <p:nvPr>
            <p:ph type="sldNum" sz="quarter" idx="4"/>
          </p:nvPr>
        </p:nvSpPr>
        <p:spPr bwMode="auto">
          <a:xfrm>
            <a:off x="0" y="0"/>
            <a:ext cx="0" cy="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C5A04E8-2615-4ED9-9B7D-D5952FB53F9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微软雅黑" panose="020B0503020204020204" pitchFamily="34" charset="-122"/>
              <a:cs typeface="+mn-cs"/>
            </a:endParaRPr>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0.xml"/><Relationship Id="rId1"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6.xml"/><Relationship Id="rId7" Type="http://schemas.openxmlformats.org/officeDocument/2006/relationships/hyperlink" Target="http://www.bofety.com/" TargetMode="External"/><Relationship Id="rId6" Type="http://schemas.openxmlformats.org/officeDocument/2006/relationships/tags" Target="../tags/tag25.xml"/><Relationship Id="rId5" Type="http://schemas.openxmlformats.org/officeDocument/2006/relationships/image" Target="../media/image41.jpeg"/><Relationship Id="rId4" Type="http://schemas.openxmlformats.org/officeDocument/2006/relationships/tags" Target="../tags/tag24.xml"/><Relationship Id="rId3" Type="http://schemas.openxmlformats.org/officeDocument/2006/relationships/image" Target="../media/image40.jpeg"/><Relationship Id="rId2" Type="http://schemas.openxmlformats.org/officeDocument/2006/relationships/tags" Target="../tags/tag2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hyperlink" Target="http://images.google.cn/imgres?imgurl=http://www.007swz.cn/cpimg/dianzuan/WphXJJZv84_1246826524.jpg&amp;imgrefurl=http://www.007swz.cn/jlgjd/product/product-dianzuan.html&amp;usg=__nbBiSJVcRbuFicUQeXLxYguwq6Q=&amp;h=476&amp;w=583&amp;sz=25&amp;hl=zh-CN&amp;start=64&amp;tbnid=xzfKCMHcjFRBtM:&amp;tbnh=109&amp;tbnw=134&amp;prev=/images?q=%E7%A0%82%E8%BD%AE%E6%9C%BA+%E6%9C%BA%E6%A2%B0%E5%9B%BE%E7%89%87&amp;gbv=2&amp;ndsp=20&amp;hl=zh-CN&amp;sa=N&amp;start=60&amp;newwindow=1" TargetMode="External"/><Relationship Id="rId6" Type="http://schemas.openxmlformats.org/officeDocument/2006/relationships/image" Target="../media/image10.jpeg"/><Relationship Id="rId5" Type="http://schemas.openxmlformats.org/officeDocument/2006/relationships/hyperlink" Target="http://images.google.cn/imgres?imgurl=http://www.007swz.cn/cpimg/diandongshalunji/wpeaYFtLK5_1240672501.jpg&amp;imgrefurl=http://www.007swz.cn/rwmm/product/product-diandongshalunji.html&amp;usg=__Y8aneqYsNMC6ntEJTkyEx_szSP8=&amp;h=394&amp;w=279&amp;sz=11&amp;hl=zh-CN&amp;start=4&amp;tbnid=xaYmHf8tF6IKNM:&amp;tbnh=124&amp;tbnw=88&amp;prev=/images?q=%E7%A0%82%E8%BD%AE%E6%9C%BA+%E6%9C%BA%E6%A2%B0%E5%9B%BE%E7%89%87&amp;gbv=2&amp;hl=zh-CN&amp;sa=G&amp;newwindow=1" TargetMode="Externa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3" Type="http://schemas.openxmlformats.org/officeDocument/2006/relationships/slideLayout" Target="../slideLayouts/slideLayout2.xml"/><Relationship Id="rId12" Type="http://schemas.openxmlformats.org/officeDocument/2006/relationships/image" Target="../media/image15.jpeg"/><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2" name="组合 81"/>
          <p:cNvGrpSpPr/>
          <p:nvPr/>
        </p:nvGrpSpPr>
        <p:grpSpPr>
          <a:xfrm>
            <a:off x="0" y="1588"/>
            <a:ext cx="12192000" cy="3598862"/>
            <a:chOff x="0" y="0"/>
            <a:chExt cx="12077282" cy="3913201"/>
          </a:xfrm>
        </p:grpSpPr>
        <p:sp>
          <p:nvSpPr>
            <p:cNvPr id="5124" name="任意多边形 68"/>
            <p:cNvSpPr/>
            <p:nvPr/>
          </p:nvSpPr>
          <p:spPr>
            <a:xfrm>
              <a:off x="0" y="1905902"/>
              <a:ext cx="2134696" cy="1738097"/>
            </a:xfrm>
            <a:custGeom>
              <a:avLst/>
              <a:gdLst/>
              <a:ahLst/>
              <a:cxnLst>
                <a:cxn ang="0">
                  <a:pos x="1404997" y="1"/>
                </a:cxn>
                <a:cxn ang="0">
                  <a:pos x="1993461" y="70682"/>
                </a:cxn>
                <a:cxn ang="0">
                  <a:pos x="2129860" y="111734"/>
                </a:cxn>
                <a:cxn ang="0">
                  <a:pos x="2134696" y="462816"/>
                </a:cxn>
                <a:cxn ang="0">
                  <a:pos x="2111841" y="478304"/>
                </a:cxn>
                <a:cxn ang="0">
                  <a:pos x="2047462" y="468928"/>
                </a:cxn>
                <a:cxn ang="0">
                  <a:pos x="1833064" y="451463"/>
                </a:cxn>
                <a:cxn ang="0">
                  <a:pos x="1557987" y="650049"/>
                </a:cxn>
                <a:cxn ang="0">
                  <a:pos x="58026" y="1697989"/>
                </a:cxn>
                <a:cxn ang="0">
                  <a:pos x="0" y="1738097"/>
                </a:cxn>
                <a:cxn ang="0">
                  <a:pos x="0" y="362543"/>
                </a:cxn>
                <a:cxn ang="0">
                  <a:pos x="4519" y="360003"/>
                </a:cxn>
                <a:cxn ang="0">
                  <a:pos x="1404997" y="1"/>
                </a:cxn>
              </a:cxnLst>
              <a:pathLst>
                <a:path w="2134696" h="1738097">
                  <a:moveTo>
                    <a:pt x="1404997" y="1"/>
                  </a:moveTo>
                  <a:cubicBezTo>
                    <a:pt x="1593045" y="-42"/>
                    <a:pt x="1791012" y="20370"/>
                    <a:pt x="1993461" y="70682"/>
                  </a:cubicBezTo>
                  <a:lnTo>
                    <a:pt x="2129860" y="111734"/>
                  </a:lnTo>
                  <a:lnTo>
                    <a:pt x="2134696" y="462816"/>
                  </a:lnTo>
                  <a:lnTo>
                    <a:pt x="2111841" y="478304"/>
                  </a:lnTo>
                  <a:lnTo>
                    <a:pt x="2047462" y="468928"/>
                  </a:lnTo>
                  <a:cubicBezTo>
                    <a:pt x="1976018" y="460772"/>
                    <a:pt x="1904584" y="454911"/>
                    <a:pt x="1833064" y="451463"/>
                  </a:cubicBezTo>
                  <a:cubicBezTo>
                    <a:pt x="1745039" y="517658"/>
                    <a:pt x="1651513" y="583854"/>
                    <a:pt x="1557987" y="650049"/>
                  </a:cubicBezTo>
                  <a:cubicBezTo>
                    <a:pt x="1209328" y="901039"/>
                    <a:pt x="363103" y="1487057"/>
                    <a:pt x="58026" y="1697989"/>
                  </a:cubicBezTo>
                  <a:lnTo>
                    <a:pt x="0" y="1738097"/>
                  </a:lnTo>
                  <a:lnTo>
                    <a:pt x="0" y="362543"/>
                  </a:lnTo>
                  <a:lnTo>
                    <a:pt x="4519" y="360003"/>
                  </a:lnTo>
                  <a:cubicBezTo>
                    <a:pt x="159326" y="275337"/>
                    <a:pt x="715486" y="160"/>
                    <a:pt x="1404997" y="1"/>
                  </a:cubicBezTo>
                  <a:close/>
                </a:path>
              </a:pathLst>
            </a:custGeom>
            <a:solidFill>
              <a:schemeClr val="accent1">
                <a:alpha val="100000"/>
              </a:schemeClr>
            </a:solidFill>
            <a:ln w="9525">
              <a:noFill/>
            </a:ln>
          </p:spPr>
          <p:txBody>
            <a:bodyPr/>
            <a:p>
              <a:endParaRPr lang="zh-CN" altLang="en-US"/>
            </a:p>
          </p:txBody>
        </p:sp>
        <p:sp>
          <p:nvSpPr>
            <p:cNvPr id="5125" name="任意多边形 77"/>
            <p:cNvSpPr/>
            <p:nvPr/>
          </p:nvSpPr>
          <p:spPr>
            <a:xfrm>
              <a:off x="0" y="0"/>
              <a:ext cx="12077282" cy="3679404"/>
            </a:xfrm>
            <a:custGeom>
              <a:avLst/>
              <a:gdLst/>
              <a:ahLst/>
              <a:cxnLst>
                <a:cxn ang="0">
                  <a:pos x="0" y="0"/>
                </a:cxn>
                <a:cxn ang="0">
                  <a:pos x="53624" y="0"/>
                </a:cxn>
                <a:cxn ang="0">
                  <a:pos x="6506808" y="0"/>
                </a:cxn>
                <a:cxn ang="0">
                  <a:pos x="5819348" y="2627309"/>
                </a:cxn>
                <a:cxn ang="0">
                  <a:pos x="9322642" y="0"/>
                </a:cxn>
                <a:cxn ang="0">
                  <a:pos x="12077282" y="0"/>
                </a:cxn>
                <a:cxn ang="0">
                  <a:pos x="12077282" y="2433366"/>
                </a:cxn>
                <a:cxn ang="0">
                  <a:pos x="11967026" y="2383207"/>
                </a:cxn>
                <a:cxn ang="0">
                  <a:pos x="9762617" y="2268538"/>
                </a:cxn>
                <a:cxn ang="0">
                  <a:pos x="6501308" y="3565633"/>
                </a:cxn>
                <a:cxn ang="0">
                  <a:pos x="4515926" y="3212382"/>
                </a:cxn>
                <a:cxn ang="0">
                  <a:pos x="2200560" y="2069833"/>
                </a:cxn>
                <a:cxn ang="0">
                  <a:pos x="23" y="2290562"/>
                </a:cxn>
                <a:cxn ang="0">
                  <a:pos x="0" y="2290575"/>
                </a:cxn>
                <a:cxn ang="0">
                  <a:pos x="0" y="0"/>
                </a:cxn>
              </a:cxnLst>
              <a:pathLst>
                <a:path w="12077282" h="3679404">
                  <a:moveTo>
                    <a:pt x="0" y="0"/>
                  </a:moveTo>
                  <a:lnTo>
                    <a:pt x="53624" y="0"/>
                  </a:lnTo>
                  <a:cubicBezTo>
                    <a:pt x="360918" y="0"/>
                    <a:pt x="1590096" y="0"/>
                    <a:pt x="6506808" y="0"/>
                  </a:cubicBezTo>
                  <a:cubicBezTo>
                    <a:pt x="6253824" y="380849"/>
                    <a:pt x="5599361" y="1501319"/>
                    <a:pt x="5819348" y="2627309"/>
                  </a:cubicBezTo>
                  <a:cubicBezTo>
                    <a:pt x="5819348" y="2627309"/>
                    <a:pt x="8222707" y="2743219"/>
                    <a:pt x="9322642" y="0"/>
                  </a:cubicBezTo>
                  <a:lnTo>
                    <a:pt x="12077282" y="0"/>
                  </a:lnTo>
                  <a:lnTo>
                    <a:pt x="12077282" y="2433366"/>
                  </a:lnTo>
                  <a:lnTo>
                    <a:pt x="11967026" y="2383207"/>
                  </a:lnTo>
                  <a:cubicBezTo>
                    <a:pt x="11166968" y="2046030"/>
                    <a:pt x="10401954" y="2118475"/>
                    <a:pt x="9762617" y="2268538"/>
                  </a:cubicBezTo>
                  <a:cubicBezTo>
                    <a:pt x="9080657" y="2434124"/>
                    <a:pt x="7216266" y="3273097"/>
                    <a:pt x="6501308" y="3565633"/>
                  </a:cubicBezTo>
                  <a:cubicBezTo>
                    <a:pt x="5780850" y="3863689"/>
                    <a:pt x="5225383" y="3515957"/>
                    <a:pt x="4515926" y="3212382"/>
                  </a:cubicBezTo>
                  <a:cubicBezTo>
                    <a:pt x="3800967" y="2914326"/>
                    <a:pt x="3366492" y="2478281"/>
                    <a:pt x="2200560" y="2069833"/>
                  </a:cubicBezTo>
                  <a:cubicBezTo>
                    <a:pt x="1180370" y="1707613"/>
                    <a:pt x="223340" y="2169444"/>
                    <a:pt x="23" y="2290562"/>
                  </a:cubicBezTo>
                  <a:lnTo>
                    <a:pt x="0" y="2290575"/>
                  </a:lnTo>
                  <a:lnTo>
                    <a:pt x="0" y="0"/>
                  </a:lnTo>
                  <a:close/>
                </a:path>
              </a:pathLst>
            </a:custGeom>
            <a:solidFill>
              <a:srgbClr val="1D087D">
                <a:alpha val="100000"/>
              </a:srgbClr>
            </a:solidFill>
            <a:ln w="9525">
              <a:noFill/>
            </a:ln>
          </p:spPr>
          <p:txBody>
            <a:bodyPr/>
            <a:p>
              <a:endParaRPr lang="zh-CN" altLang="en-US"/>
            </a:p>
          </p:txBody>
        </p:sp>
        <p:sp>
          <p:nvSpPr>
            <p:cNvPr id="5126" name="任意多边形 69"/>
            <p:cNvSpPr/>
            <p:nvPr/>
          </p:nvSpPr>
          <p:spPr>
            <a:xfrm>
              <a:off x="0" y="2357366"/>
              <a:ext cx="4587618" cy="1555835"/>
            </a:xfrm>
            <a:custGeom>
              <a:avLst/>
              <a:gdLst/>
              <a:ahLst/>
              <a:cxnLst>
                <a:cxn ang="0">
                  <a:pos x="1825852" y="0"/>
                </a:cxn>
                <a:cxn ang="0">
                  <a:pos x="3575337" y="485432"/>
                </a:cxn>
                <a:cxn ang="0">
                  <a:pos x="4587618" y="910184"/>
                </a:cxn>
                <a:cxn ang="0">
                  <a:pos x="2898649" y="474399"/>
                </a:cxn>
                <a:cxn ang="0">
                  <a:pos x="138343" y="1444116"/>
                </a:cxn>
                <a:cxn ang="0">
                  <a:pos x="0" y="1555835"/>
                </a:cxn>
                <a:cxn ang="0">
                  <a:pos x="0" y="1281649"/>
                </a:cxn>
                <a:cxn ang="0">
                  <a:pos x="50814" y="1246526"/>
                </a:cxn>
                <a:cxn ang="0">
                  <a:pos x="1550775" y="198586"/>
                </a:cxn>
                <a:cxn ang="0">
                  <a:pos x="1825852" y="0"/>
                </a:cxn>
              </a:cxnLst>
              <a:pathLst>
                <a:path w="4587618" h="1555835">
                  <a:moveTo>
                    <a:pt x="1825852" y="0"/>
                  </a:moveTo>
                  <a:cubicBezTo>
                    <a:pt x="2398011" y="27582"/>
                    <a:pt x="2964668" y="209619"/>
                    <a:pt x="3575337" y="485432"/>
                  </a:cubicBezTo>
                  <a:cubicBezTo>
                    <a:pt x="4064973" y="700566"/>
                    <a:pt x="4362056" y="821924"/>
                    <a:pt x="4587618" y="910184"/>
                  </a:cubicBezTo>
                  <a:cubicBezTo>
                    <a:pt x="4169502" y="755729"/>
                    <a:pt x="3377282" y="490948"/>
                    <a:pt x="2898649" y="474399"/>
                  </a:cubicBezTo>
                  <a:cubicBezTo>
                    <a:pt x="2233309" y="453713"/>
                    <a:pt x="1142459" y="675441"/>
                    <a:pt x="138343" y="1444116"/>
                  </a:cubicBezTo>
                  <a:lnTo>
                    <a:pt x="0" y="1555835"/>
                  </a:lnTo>
                  <a:lnTo>
                    <a:pt x="0" y="1281649"/>
                  </a:lnTo>
                  <a:lnTo>
                    <a:pt x="50814" y="1246526"/>
                  </a:lnTo>
                  <a:cubicBezTo>
                    <a:pt x="355891" y="1035594"/>
                    <a:pt x="1202116" y="449576"/>
                    <a:pt x="1550775" y="198586"/>
                  </a:cubicBezTo>
                  <a:cubicBezTo>
                    <a:pt x="1644301" y="132391"/>
                    <a:pt x="1737827" y="66195"/>
                    <a:pt x="1825852" y="0"/>
                  </a:cubicBezTo>
                  <a:close/>
                </a:path>
              </a:pathLst>
            </a:custGeom>
            <a:solidFill>
              <a:srgbClr val="F4F9A7">
                <a:alpha val="100000"/>
              </a:srgbClr>
            </a:solidFill>
            <a:ln w="9525">
              <a:noFill/>
            </a:ln>
          </p:spPr>
          <p:txBody>
            <a:bodyPr/>
            <a:p>
              <a:endParaRPr lang="zh-CN" altLang="en-US"/>
            </a:p>
          </p:txBody>
        </p:sp>
        <p:sp>
          <p:nvSpPr>
            <p:cNvPr id="5127" name="任意多边形 66"/>
            <p:cNvSpPr/>
            <p:nvPr/>
          </p:nvSpPr>
          <p:spPr>
            <a:xfrm>
              <a:off x="0" y="1933927"/>
              <a:ext cx="2228194" cy="844195"/>
            </a:xfrm>
            <a:custGeom>
              <a:avLst/>
              <a:gdLst/>
              <a:ahLst/>
              <a:cxnLst>
                <a:cxn ang="0">
                  <a:pos x="1334038" y="279"/>
                </a:cxn>
                <a:cxn ang="0">
                  <a:pos x="2199959" y="136037"/>
                </a:cxn>
                <a:cxn ang="0">
                  <a:pos x="2228194" y="147070"/>
                </a:cxn>
                <a:cxn ang="0">
                  <a:pos x="1815968" y="422897"/>
                </a:cxn>
                <a:cxn ang="0">
                  <a:pos x="1245628" y="444963"/>
                </a:cxn>
                <a:cxn ang="0">
                  <a:pos x="35650" y="825113"/>
                </a:cxn>
                <a:cxn ang="0">
                  <a:pos x="0" y="844195"/>
                </a:cxn>
                <a:cxn ang="0">
                  <a:pos x="0" y="326384"/>
                </a:cxn>
                <a:cxn ang="0">
                  <a:pos x="917" y="325917"/>
                </a:cxn>
                <a:cxn ang="0">
                  <a:pos x="1334038" y="279"/>
                </a:cxn>
              </a:cxnLst>
              <a:pathLst>
                <a:path w="2228194" h="844195">
                  <a:moveTo>
                    <a:pt x="1334038" y="279"/>
                  </a:moveTo>
                  <a:cubicBezTo>
                    <a:pt x="1606678" y="-3600"/>
                    <a:pt x="1900672" y="32603"/>
                    <a:pt x="2199959" y="136037"/>
                  </a:cubicBezTo>
                  <a:cubicBezTo>
                    <a:pt x="2205606" y="136037"/>
                    <a:pt x="2216900" y="141554"/>
                    <a:pt x="2228194" y="147070"/>
                  </a:cubicBezTo>
                  <a:cubicBezTo>
                    <a:pt x="2092668" y="218785"/>
                    <a:pt x="1957141" y="318083"/>
                    <a:pt x="1815968" y="422897"/>
                  </a:cubicBezTo>
                  <a:cubicBezTo>
                    <a:pt x="1623972" y="411864"/>
                    <a:pt x="1437623" y="417380"/>
                    <a:pt x="1245628" y="444963"/>
                  </a:cubicBezTo>
                  <a:cubicBezTo>
                    <a:pt x="698228" y="513230"/>
                    <a:pt x="257591" y="709261"/>
                    <a:pt x="35650" y="825113"/>
                  </a:cubicBezTo>
                  <a:lnTo>
                    <a:pt x="0" y="844195"/>
                  </a:lnTo>
                  <a:lnTo>
                    <a:pt x="0" y="326384"/>
                  </a:lnTo>
                  <a:lnTo>
                    <a:pt x="917" y="325917"/>
                  </a:lnTo>
                  <a:cubicBezTo>
                    <a:pt x="215250" y="220644"/>
                    <a:pt x="720595" y="9006"/>
                    <a:pt x="1334038" y="279"/>
                  </a:cubicBezTo>
                  <a:close/>
                </a:path>
              </a:pathLst>
            </a:custGeom>
            <a:solidFill>
              <a:srgbClr val="133CA5">
                <a:alpha val="100000"/>
              </a:srgbClr>
            </a:solidFill>
            <a:ln w="9525">
              <a:noFill/>
            </a:ln>
          </p:spPr>
          <p:txBody>
            <a:bodyPr/>
            <a:p>
              <a:endParaRPr lang="zh-CN" altLang="en-US"/>
            </a:p>
          </p:txBody>
        </p:sp>
        <p:sp>
          <p:nvSpPr>
            <p:cNvPr id="5128" name="Freeform 10"/>
            <p:cNvSpPr/>
            <p:nvPr/>
          </p:nvSpPr>
          <p:spPr>
            <a:xfrm>
              <a:off x="1826368" y="2081240"/>
              <a:ext cx="3084769" cy="1308503"/>
            </a:xfrm>
            <a:custGeom>
              <a:avLst/>
              <a:gdLst/>
              <a:ahLst/>
              <a:cxnLst>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Lst>
              <a:pathLst>
                <a:path w="561" h="237">
                  <a:moveTo>
                    <a:pt x="551" y="233"/>
                  </a:moveTo>
                  <a:cubicBezTo>
                    <a:pt x="551" y="233"/>
                    <a:pt x="551" y="233"/>
                    <a:pt x="550" y="232"/>
                  </a:cubicBezTo>
                  <a:cubicBezTo>
                    <a:pt x="530" y="223"/>
                    <a:pt x="510" y="214"/>
                    <a:pt x="489" y="205"/>
                  </a:cubicBezTo>
                  <a:cubicBezTo>
                    <a:pt x="360" y="151"/>
                    <a:pt x="281" y="74"/>
                    <a:pt x="73" y="0"/>
                  </a:cubicBezTo>
                  <a:cubicBezTo>
                    <a:pt x="49" y="13"/>
                    <a:pt x="25" y="31"/>
                    <a:pt x="0" y="50"/>
                  </a:cubicBezTo>
                  <a:cubicBezTo>
                    <a:pt x="104" y="55"/>
                    <a:pt x="207" y="88"/>
                    <a:pt x="318" y="138"/>
                  </a:cubicBezTo>
                  <a:cubicBezTo>
                    <a:pt x="407" y="177"/>
                    <a:pt x="461" y="199"/>
                    <a:pt x="502" y="215"/>
                  </a:cubicBezTo>
                  <a:cubicBezTo>
                    <a:pt x="540" y="229"/>
                    <a:pt x="561" y="237"/>
                    <a:pt x="551" y="233"/>
                  </a:cubicBezTo>
                  <a:close/>
                </a:path>
              </a:pathLst>
            </a:custGeom>
            <a:solidFill>
              <a:srgbClr val="F477FF">
                <a:alpha val="100000"/>
              </a:srgbClr>
            </a:solidFill>
            <a:ln w="9525">
              <a:noFill/>
            </a:ln>
          </p:spPr>
          <p:txBody>
            <a:bodyPr/>
            <a:p>
              <a:endParaRPr lang="zh-CN" altLang="en-US"/>
            </a:p>
          </p:txBody>
        </p:sp>
        <p:sp>
          <p:nvSpPr>
            <p:cNvPr id="5129" name="任意多边形 80"/>
            <p:cNvSpPr/>
            <p:nvPr/>
          </p:nvSpPr>
          <p:spPr>
            <a:xfrm>
              <a:off x="7392140" y="2669742"/>
              <a:ext cx="4685142" cy="1008081"/>
            </a:xfrm>
            <a:custGeom>
              <a:avLst/>
              <a:gdLst/>
              <a:ahLst/>
              <a:cxnLst>
                <a:cxn ang="0">
                  <a:pos x="2241505" y="1606"/>
                </a:cxn>
                <a:cxn ang="0">
                  <a:pos x="4666875" y="557279"/>
                </a:cxn>
                <a:cxn ang="0">
                  <a:pos x="4685142" y="567892"/>
                </a:cxn>
                <a:cxn ang="0">
                  <a:pos x="4685142" y="1008081"/>
                </a:cxn>
                <a:cxn ang="0">
                  <a:pos x="4653527" y="985133"/>
                </a:cxn>
                <a:cxn ang="0">
                  <a:pos x="0" y="531333"/>
                </a:cxn>
                <a:cxn ang="0">
                  <a:pos x="1099642" y="150827"/>
                </a:cxn>
                <a:cxn ang="0">
                  <a:pos x="2241505" y="1606"/>
                </a:cxn>
              </a:cxnLst>
              <a:pathLst>
                <a:path w="4685142" h="1008081">
                  <a:moveTo>
                    <a:pt x="2241505" y="1606"/>
                  </a:moveTo>
                  <a:cubicBezTo>
                    <a:pt x="3533549" y="-30161"/>
                    <a:pt x="4423596" y="418483"/>
                    <a:pt x="4666875" y="557279"/>
                  </a:cubicBezTo>
                  <a:lnTo>
                    <a:pt x="4685142" y="567892"/>
                  </a:lnTo>
                  <a:lnTo>
                    <a:pt x="4685142" y="1008081"/>
                  </a:lnTo>
                  <a:lnTo>
                    <a:pt x="4653527" y="985133"/>
                  </a:lnTo>
                  <a:cubicBezTo>
                    <a:pt x="4256475" y="702629"/>
                    <a:pt x="2511308" y="-370990"/>
                    <a:pt x="0" y="531333"/>
                  </a:cubicBezTo>
                  <a:cubicBezTo>
                    <a:pt x="285907" y="421041"/>
                    <a:pt x="676280" y="277662"/>
                    <a:pt x="1099642" y="150827"/>
                  </a:cubicBezTo>
                  <a:cubicBezTo>
                    <a:pt x="1506854" y="54666"/>
                    <a:pt x="1889130" y="10270"/>
                    <a:pt x="2241505" y="1606"/>
                  </a:cubicBezTo>
                  <a:close/>
                </a:path>
              </a:pathLst>
            </a:custGeom>
            <a:solidFill>
              <a:srgbClr val="F0F68C">
                <a:alpha val="100000"/>
              </a:srgbClr>
            </a:solidFill>
            <a:ln w="9525">
              <a:noFill/>
            </a:ln>
          </p:spPr>
          <p:txBody>
            <a:bodyPr/>
            <a:p>
              <a:endParaRPr lang="zh-CN" altLang="en-US"/>
            </a:p>
          </p:txBody>
        </p:sp>
        <p:sp>
          <p:nvSpPr>
            <p:cNvPr id="5130" name="任意多边形 79"/>
            <p:cNvSpPr/>
            <p:nvPr/>
          </p:nvSpPr>
          <p:spPr>
            <a:xfrm>
              <a:off x="8492518" y="2477548"/>
              <a:ext cx="3584764" cy="760973"/>
            </a:xfrm>
            <a:custGeom>
              <a:avLst/>
              <a:gdLst/>
              <a:ahLst/>
              <a:cxnLst>
                <a:cxn ang="0">
                  <a:pos x="1700236" y="2562"/>
                </a:cxn>
                <a:cxn ang="0">
                  <a:pos x="3512551" y="278243"/>
                </a:cxn>
                <a:cxn ang="0">
                  <a:pos x="3584764" y="304068"/>
                </a:cxn>
                <a:cxn ang="0">
                  <a:pos x="3584764" y="760973"/>
                </a:cxn>
                <a:cxn ang="0">
                  <a:pos x="3566511" y="750358"/>
                </a:cxn>
                <a:cxn ang="0">
                  <a:pos x="0" y="343601"/>
                </a:cxn>
                <a:cxn ang="0">
                  <a:pos x="896027" y="100778"/>
                </a:cxn>
                <a:cxn ang="0">
                  <a:pos x="1700236" y="2562"/>
                </a:cxn>
              </a:cxnLst>
              <a:pathLst>
                <a:path w="3584764" h="760973">
                  <a:moveTo>
                    <a:pt x="1700236" y="2562"/>
                  </a:moveTo>
                  <a:cubicBezTo>
                    <a:pt x="2414279" y="-20914"/>
                    <a:pt x="3052323" y="120595"/>
                    <a:pt x="3512551" y="278243"/>
                  </a:cubicBezTo>
                  <a:lnTo>
                    <a:pt x="3584764" y="304068"/>
                  </a:lnTo>
                  <a:lnTo>
                    <a:pt x="3584764" y="760973"/>
                  </a:lnTo>
                  <a:lnTo>
                    <a:pt x="3566511" y="750358"/>
                  </a:lnTo>
                  <a:cubicBezTo>
                    <a:pt x="3256945" y="573576"/>
                    <a:pt x="1899935" y="-105484"/>
                    <a:pt x="0" y="343601"/>
                  </a:cubicBezTo>
                  <a:cubicBezTo>
                    <a:pt x="291346" y="249783"/>
                    <a:pt x="604681" y="161484"/>
                    <a:pt x="896027" y="100778"/>
                  </a:cubicBezTo>
                  <a:cubicBezTo>
                    <a:pt x="1170882" y="41452"/>
                    <a:pt x="1440584" y="11099"/>
                    <a:pt x="1700236" y="2562"/>
                  </a:cubicBezTo>
                  <a:close/>
                </a:path>
              </a:pathLst>
            </a:custGeom>
            <a:solidFill>
              <a:srgbClr val="F37AFB">
                <a:alpha val="100000"/>
              </a:srgbClr>
            </a:solidFill>
            <a:ln w="9525">
              <a:noFill/>
            </a:ln>
          </p:spPr>
          <p:txBody>
            <a:bodyPr/>
            <a:p>
              <a:endParaRPr lang="zh-CN" altLang="en-US"/>
            </a:p>
          </p:txBody>
        </p:sp>
        <p:sp>
          <p:nvSpPr>
            <p:cNvPr id="5131" name="任意多边形 78"/>
            <p:cNvSpPr/>
            <p:nvPr/>
          </p:nvSpPr>
          <p:spPr>
            <a:xfrm>
              <a:off x="7594082" y="2141793"/>
              <a:ext cx="4483200" cy="959461"/>
            </a:xfrm>
            <a:custGeom>
              <a:avLst/>
              <a:gdLst/>
              <a:ahLst/>
              <a:cxnLst>
                <a:cxn ang="0">
                  <a:pos x="3093176" y="874"/>
                </a:cxn>
                <a:cxn ang="0">
                  <a:pos x="3702639" y="43548"/>
                </a:cxn>
                <a:cxn ang="0">
                  <a:pos x="4323126" y="219679"/>
                </a:cxn>
                <a:cxn ang="0">
                  <a:pos x="4483200" y="291414"/>
                </a:cxn>
                <a:cxn ang="0">
                  <a:pos x="4483200" y="638065"/>
                </a:cxn>
                <a:cxn ang="0">
                  <a:pos x="4412261" y="612722"/>
                </a:cxn>
                <a:cxn ang="0">
                  <a:pos x="1793551" y="435294"/>
                </a:cxn>
                <a:cxn ang="0">
                  <a:pos x="896776" y="678066"/>
                </a:cxn>
                <a:cxn ang="0">
                  <a:pos x="0" y="959461"/>
                </a:cxn>
                <a:cxn ang="0">
                  <a:pos x="2030124" y="164934"/>
                </a:cxn>
                <a:cxn ang="0">
                  <a:pos x="2167667" y="126312"/>
                </a:cxn>
                <a:cxn ang="0">
                  <a:pos x="3093176" y="874"/>
                </a:cxn>
              </a:cxnLst>
              <a:pathLst>
                <a:path w="4483200" h="959461">
                  <a:moveTo>
                    <a:pt x="3093176" y="874"/>
                  </a:moveTo>
                  <a:cubicBezTo>
                    <a:pt x="3290528" y="-3523"/>
                    <a:pt x="3494263" y="8374"/>
                    <a:pt x="3702639" y="43548"/>
                  </a:cubicBezTo>
                  <a:cubicBezTo>
                    <a:pt x="3904826" y="76654"/>
                    <a:pt x="4113202" y="134588"/>
                    <a:pt x="4323126" y="219679"/>
                  </a:cubicBezTo>
                  <a:lnTo>
                    <a:pt x="4483200" y="291414"/>
                  </a:lnTo>
                  <a:lnTo>
                    <a:pt x="4483200" y="638065"/>
                  </a:lnTo>
                  <a:lnTo>
                    <a:pt x="4412261" y="612722"/>
                  </a:lnTo>
                  <a:cubicBezTo>
                    <a:pt x="3784154" y="397792"/>
                    <a:pt x="2825119" y="212868"/>
                    <a:pt x="1793551" y="435294"/>
                  </a:cubicBezTo>
                  <a:cubicBezTo>
                    <a:pt x="1501962" y="495987"/>
                    <a:pt x="1188365" y="584268"/>
                    <a:pt x="896776" y="678066"/>
                  </a:cubicBezTo>
                  <a:cubicBezTo>
                    <a:pt x="605186" y="744277"/>
                    <a:pt x="308095" y="838075"/>
                    <a:pt x="0" y="959461"/>
                  </a:cubicBezTo>
                  <a:cubicBezTo>
                    <a:pt x="720722" y="650479"/>
                    <a:pt x="1551477" y="302873"/>
                    <a:pt x="2030124" y="164934"/>
                  </a:cubicBezTo>
                  <a:cubicBezTo>
                    <a:pt x="2079639" y="148382"/>
                    <a:pt x="2123653" y="137347"/>
                    <a:pt x="2167667" y="126312"/>
                  </a:cubicBezTo>
                  <a:cubicBezTo>
                    <a:pt x="2453067" y="60791"/>
                    <a:pt x="2764257" y="8202"/>
                    <a:pt x="3093176" y="874"/>
                  </a:cubicBezTo>
                  <a:close/>
                </a:path>
              </a:pathLst>
            </a:custGeom>
            <a:solidFill>
              <a:srgbClr val="F44168">
                <a:alpha val="100000"/>
              </a:srgbClr>
            </a:solidFill>
            <a:ln w="9525">
              <a:noFill/>
            </a:ln>
          </p:spPr>
          <p:txBody>
            <a:bodyPr/>
            <a:p>
              <a:endParaRPr lang="zh-CN" altLang="en-US"/>
            </a:p>
          </p:txBody>
        </p:sp>
        <p:sp>
          <p:nvSpPr>
            <p:cNvPr id="5132" name="Freeform 28"/>
            <p:cNvSpPr/>
            <p:nvPr/>
          </p:nvSpPr>
          <p:spPr>
            <a:xfrm>
              <a:off x="2228191" y="1943178"/>
              <a:ext cx="2623187" cy="141771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477" h="257">
                  <a:moveTo>
                    <a:pt x="477" y="257"/>
                  </a:moveTo>
                  <a:cubicBezTo>
                    <a:pt x="448" y="244"/>
                    <a:pt x="383" y="197"/>
                    <a:pt x="299" y="125"/>
                  </a:cubicBezTo>
                  <a:cubicBezTo>
                    <a:pt x="214" y="51"/>
                    <a:pt x="167" y="7"/>
                    <a:pt x="91" y="2"/>
                  </a:cubicBezTo>
                  <a:cubicBezTo>
                    <a:pt x="59" y="0"/>
                    <a:pt x="29" y="9"/>
                    <a:pt x="0" y="25"/>
                  </a:cubicBezTo>
                  <a:cubicBezTo>
                    <a:pt x="208" y="99"/>
                    <a:pt x="287" y="176"/>
                    <a:pt x="416" y="230"/>
                  </a:cubicBezTo>
                  <a:cubicBezTo>
                    <a:pt x="437" y="239"/>
                    <a:pt x="457" y="248"/>
                    <a:pt x="477" y="257"/>
                  </a:cubicBezTo>
                  <a:close/>
                </a:path>
              </a:pathLst>
            </a:custGeom>
            <a:solidFill>
              <a:srgbClr val="F44168">
                <a:alpha val="100000"/>
              </a:srgbClr>
            </a:solidFill>
            <a:ln w="9525">
              <a:noFill/>
            </a:ln>
          </p:spPr>
          <p:txBody>
            <a:bodyPr/>
            <a:p>
              <a:endParaRPr lang="zh-CN" altLang="en-US"/>
            </a:p>
          </p:txBody>
        </p:sp>
      </p:grpSp>
      <p:sp>
        <p:nvSpPr>
          <p:cNvPr id="6147" name="文本框 84"/>
          <p:cNvSpPr txBox="1">
            <a:spLocks noChangeArrowheads="1"/>
          </p:cNvSpPr>
          <p:nvPr/>
        </p:nvSpPr>
        <p:spPr bwMode="auto">
          <a:xfrm>
            <a:off x="3237865" y="3533140"/>
            <a:ext cx="6643370" cy="922020"/>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5400" b="1" i="0" u="none" strike="noStrike" kern="1200" cap="none" spc="0" normalizeH="0" baseline="0" noProof="0" dirty="0">
                <a:ln>
                  <a:noFill/>
                </a:ln>
                <a:solidFill>
                  <a:prstClr val="black"/>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机械伤害安全培训</a:t>
            </a:r>
            <a:endParaRPr kumimoji="0" lang="zh-CN" altLang="en-US" sz="5400" b="1" i="0" u="none" strike="noStrike" kern="1200" cap="none" spc="0" normalizeH="0" baseline="0" noProof="0" dirty="0">
              <a:ln>
                <a:noFill/>
              </a:ln>
              <a:solidFill>
                <a:prstClr val="black"/>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8998585" y="460361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8548585" y="5851547"/>
            <a:ext cx="900000" cy="900000"/>
          </a:xfrm>
          <a:prstGeom prst="ellipse">
            <a:avLst/>
          </a:prstGeom>
          <a:solidFill>
            <a:srgbClr val="FFC00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9791700" y="585216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11034815" y="585154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4193909" y="980728"/>
            <a:ext cx="3804185" cy="576000"/>
            <a:chOff x="354022" y="2976155"/>
            <a:chExt cx="4956313" cy="856080"/>
          </a:xfrm>
          <a:scene3d>
            <a:camera prst="orthographicFront"/>
            <a:lightRig rig="flat" dir="t"/>
          </a:scene3d>
        </p:grpSpPr>
        <p:sp>
          <p:nvSpPr>
            <p:cNvPr id="9" name="圆角矩形 8"/>
            <p:cNvSpPr/>
            <p:nvPr/>
          </p:nvSpPr>
          <p:spPr>
            <a:xfrm>
              <a:off x="354022" y="2976155"/>
              <a:ext cx="4956313" cy="856080"/>
            </a:xfrm>
            <a:prstGeom prst="roundRect">
              <a:avLst/>
            </a:prstGeom>
          </p:spPr>
          <p:style>
            <a:lnRef idx="0">
              <a:schemeClr val="accent3"/>
            </a:lnRef>
            <a:fillRef idx="3">
              <a:schemeClr val="accent3"/>
            </a:fillRef>
            <a:effectRef idx="3">
              <a:schemeClr val="accent3"/>
            </a:effectRef>
            <a:fontRef idx="minor">
              <a:schemeClr val="lt1"/>
            </a:fontRef>
          </p:style>
        </p:sp>
        <p:sp>
          <p:nvSpPr>
            <p:cNvPr id="10" name="圆角矩形 4"/>
            <p:cNvSpPr/>
            <p:nvPr/>
          </p:nvSpPr>
          <p:spPr>
            <a:xfrm>
              <a:off x="395812" y="3017945"/>
              <a:ext cx="4872733" cy="772500"/>
            </a:xfrm>
            <a:prstGeom prst="rect">
              <a:avLst/>
            </a:prstGeom>
          </p:spPr>
          <p:style>
            <a:lnRef idx="0">
              <a:schemeClr val="accent3"/>
            </a:lnRef>
            <a:fillRef idx="3">
              <a:schemeClr val="accent3"/>
            </a:fillRef>
            <a:effectRef idx="3">
              <a:schemeClr val="accent3"/>
            </a:effectRef>
            <a:fontRef idx="minor">
              <a:schemeClr val="lt1"/>
            </a:fontRef>
          </p:style>
          <p:txBody>
            <a:bodyPr lIns="187337" tIns="0" rIns="187337" bIns="0" spcCol="1270" anchor="ctr"/>
            <a:lstStyle/>
            <a:p>
              <a:pPr marL="457200" marR="0" lvl="0" indent="-457200" algn="ctr" defTabSz="1289050" rtl="0" eaLnBrk="1" fontAlgn="auto" latinLnBrk="0" hangingPunct="1">
                <a:lnSpc>
                  <a:spcPct val="90000"/>
                </a:lnSpc>
                <a:spcBef>
                  <a:spcPct val="0"/>
                </a:spcBef>
                <a:spcAft>
                  <a:spcPct val="35000"/>
                </a:spcAft>
                <a:buClrTx/>
                <a:buSzTx/>
                <a:buFont typeface="+mj-lt"/>
                <a:buAutoNum type="arabicPeriod"/>
                <a:defRPr/>
              </a:pPr>
              <a:r>
                <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事故发生的原因模型</a:t>
              </a:r>
              <a:endPar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grpSp>
      <p:grpSp>
        <p:nvGrpSpPr>
          <p:cNvPr id="14339" name="组合 14"/>
          <p:cNvGrpSpPr/>
          <p:nvPr/>
        </p:nvGrpSpPr>
        <p:grpSpPr>
          <a:xfrm>
            <a:off x="5448300" y="1628775"/>
            <a:ext cx="1481138" cy="1481138"/>
            <a:chOff x="5640292" y="0"/>
            <a:chExt cx="1481579" cy="1481579"/>
          </a:xfrm>
        </p:grpSpPr>
        <p:sp>
          <p:nvSpPr>
            <p:cNvPr id="16" name="椭圆 15"/>
            <p:cNvSpPr/>
            <p:nvPr/>
          </p:nvSpPr>
          <p:spPr>
            <a:xfrm>
              <a:off x="5640292" y="0"/>
              <a:ext cx="1481579" cy="1481579"/>
            </a:xfrm>
            <a:prstGeom prst="ellipse">
              <a:avLst/>
            </a:pr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管理缺陷</a:t>
              </a:r>
              <a:endPar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7" name="椭圆 4"/>
            <p:cNvSpPr/>
            <p:nvPr/>
          </p:nvSpPr>
          <p:spPr>
            <a:xfrm>
              <a:off x="5857845" y="217553"/>
              <a:ext cx="1046473" cy="1046473"/>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grpSp>
      <p:grpSp>
        <p:nvGrpSpPr>
          <p:cNvPr id="14340" name="组合 17"/>
          <p:cNvGrpSpPr/>
          <p:nvPr/>
        </p:nvGrpSpPr>
        <p:grpSpPr>
          <a:xfrm>
            <a:off x="3071813" y="1628775"/>
            <a:ext cx="1481137" cy="1481138"/>
            <a:chOff x="945388" y="458"/>
            <a:chExt cx="1481579" cy="1481579"/>
          </a:xfrm>
        </p:grpSpPr>
        <p:sp>
          <p:nvSpPr>
            <p:cNvPr id="19" name="椭圆 18"/>
            <p:cNvSpPr/>
            <p:nvPr/>
          </p:nvSpPr>
          <p:spPr>
            <a:xfrm>
              <a:off x="945388" y="458"/>
              <a:ext cx="1481579" cy="148157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物的不安全状态</a:t>
              </a:r>
              <a:endPar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20" name="椭圆 4"/>
            <p:cNvSpPr/>
            <p:nvPr/>
          </p:nvSpPr>
          <p:spPr>
            <a:xfrm>
              <a:off x="1162940" y="218011"/>
              <a:ext cx="1046475" cy="1046473"/>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grpSp>
      <p:grpSp>
        <p:nvGrpSpPr>
          <p:cNvPr id="14341" name="组合 20"/>
          <p:cNvGrpSpPr/>
          <p:nvPr/>
        </p:nvGrpSpPr>
        <p:grpSpPr>
          <a:xfrm>
            <a:off x="5159375" y="4508500"/>
            <a:ext cx="2160588" cy="1081088"/>
            <a:chOff x="1247808" y="1100839"/>
            <a:chExt cx="2299030" cy="2370876"/>
          </a:xfrm>
        </p:grpSpPr>
        <p:sp>
          <p:nvSpPr>
            <p:cNvPr id="22" name="椭圆 21"/>
            <p:cNvSpPr/>
            <p:nvPr/>
          </p:nvSpPr>
          <p:spPr>
            <a:xfrm>
              <a:off x="1247808" y="1100839"/>
              <a:ext cx="2299030" cy="2370876"/>
            </a:xfrm>
            <a:prstGeom prst="ellipse">
              <a:avLst/>
            </a:pr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latin typeface="Lucida Sans Unicode" panose="020B0602030504020204"/>
                  <a:ea typeface="黑体" panose="02010609060101010101" pitchFamily="49" charset="-122"/>
                  <a:cs typeface="+mn-cs"/>
                </a:rPr>
                <a:t>事故</a:t>
              </a:r>
              <a:endParaRPr kumimoji="0" lang="zh-CN" altLang="en-US" sz="3200" b="0" i="0" u="none" strike="noStrike" kern="1200" cap="none" spc="0" normalizeH="0" baseline="0" noProof="0" dirty="0">
                <a:ln>
                  <a:noFill/>
                </a:ln>
                <a:solidFill>
                  <a:srgbClr val="FF0000"/>
                </a:solidFill>
                <a:effectLst/>
                <a:uLnTx/>
                <a:uFillTx/>
                <a:latin typeface="Lucida Sans Unicode" panose="020B0602030504020204"/>
                <a:ea typeface="黑体" panose="02010609060101010101" pitchFamily="49" charset="-122"/>
                <a:cs typeface="+mn-cs"/>
              </a:endParaRPr>
            </a:p>
          </p:txBody>
        </p:sp>
        <p:sp>
          <p:nvSpPr>
            <p:cNvPr id="23" name="椭圆 4"/>
            <p:cNvSpPr/>
            <p:nvPr/>
          </p:nvSpPr>
          <p:spPr>
            <a:xfrm>
              <a:off x="1681938" y="1536023"/>
              <a:ext cx="1481446" cy="1618878"/>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spcCol="1270" anchor="ct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zh-CN" altLang="en-US" sz="65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grpSp>
      <p:grpSp>
        <p:nvGrpSpPr>
          <p:cNvPr id="14342" name="组合 23"/>
          <p:cNvGrpSpPr/>
          <p:nvPr/>
        </p:nvGrpSpPr>
        <p:grpSpPr>
          <a:xfrm>
            <a:off x="4587875" y="1916113"/>
            <a:ext cx="860425" cy="860425"/>
            <a:chOff x="23668" y="0"/>
            <a:chExt cx="859316" cy="859316"/>
          </a:xfrm>
        </p:grpSpPr>
        <p:sp>
          <p:nvSpPr>
            <p:cNvPr id="25" name="加号 24"/>
            <p:cNvSpPr/>
            <p:nvPr/>
          </p:nvSpPr>
          <p:spPr>
            <a:xfrm>
              <a:off x="23668" y="0"/>
              <a:ext cx="859316" cy="859316"/>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加号 4"/>
            <p:cNvSpPr/>
            <p:nvPr/>
          </p:nvSpPr>
          <p:spPr>
            <a:xfrm>
              <a:off x="137821" y="328188"/>
              <a:ext cx="631011" cy="20293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622300" rtl="0" eaLnBrk="1" fontAlgn="auto" latinLnBrk="0" hangingPunct="1">
                <a:lnSpc>
                  <a:spcPct val="90000"/>
                </a:lnSpc>
                <a:spcBef>
                  <a:spcPct val="0"/>
                </a:spcBef>
                <a:spcAft>
                  <a:spcPct val="3500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grpSp>
      <p:grpSp>
        <p:nvGrpSpPr>
          <p:cNvPr id="14343" name="组合 29"/>
          <p:cNvGrpSpPr/>
          <p:nvPr/>
        </p:nvGrpSpPr>
        <p:grpSpPr>
          <a:xfrm>
            <a:off x="7710488" y="1628775"/>
            <a:ext cx="1481137" cy="1481138"/>
            <a:chOff x="5640292" y="0"/>
            <a:chExt cx="1481579" cy="1481579"/>
          </a:xfrm>
        </p:grpSpPr>
        <p:sp>
          <p:nvSpPr>
            <p:cNvPr id="31" name="椭圆 30"/>
            <p:cNvSpPr/>
            <p:nvPr/>
          </p:nvSpPr>
          <p:spPr>
            <a:xfrm>
              <a:off x="5640292" y="0"/>
              <a:ext cx="1481579" cy="1481579"/>
            </a:xfrm>
            <a:prstGeom prst="ellipse">
              <a:avLst/>
            </a:prstGeom>
            <a:solidFill>
              <a:srgbClr val="0070C0"/>
            </a:solidFill>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人的不安全因素</a:t>
              </a:r>
              <a:endParaRPr kumimoji="0" lang="zh-CN" altLang="en-US" sz="18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32" name="椭圆 4"/>
            <p:cNvSpPr/>
            <p:nvPr/>
          </p:nvSpPr>
          <p:spPr>
            <a:xfrm>
              <a:off x="5857844" y="217553"/>
              <a:ext cx="1046475" cy="1046473"/>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marL="0" marR="0" lvl="0" indent="0" algn="ctr" defTabSz="1422400" rtl="0" eaLnBrk="1" fontAlgn="auto" latinLnBrk="0" hangingPunct="1">
                <a:lnSpc>
                  <a:spcPct val="90000"/>
                </a:lnSpc>
                <a:spcBef>
                  <a:spcPct val="0"/>
                </a:spcBef>
                <a:spcAft>
                  <a:spcPct val="3500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grpSp>
      <p:sp>
        <p:nvSpPr>
          <p:cNvPr id="33" name="椭圆 32"/>
          <p:cNvSpPr/>
          <p:nvPr/>
        </p:nvSpPr>
        <p:spPr>
          <a:xfrm>
            <a:off x="3000375" y="2852738"/>
            <a:ext cx="1655763"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潜在危险</a:t>
            </a:r>
            <a:endParaRPr kumimoji="0" lang="zh-CN" altLang="en-US" sz="1800" b="1"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nvGrpSpPr>
          <p:cNvPr id="14345" name="组合 36"/>
          <p:cNvGrpSpPr/>
          <p:nvPr/>
        </p:nvGrpSpPr>
        <p:grpSpPr>
          <a:xfrm>
            <a:off x="6892925" y="1916113"/>
            <a:ext cx="858838" cy="860425"/>
            <a:chOff x="23668" y="0"/>
            <a:chExt cx="859316" cy="859316"/>
          </a:xfrm>
        </p:grpSpPr>
        <p:sp>
          <p:nvSpPr>
            <p:cNvPr id="38" name="加号 37"/>
            <p:cNvSpPr/>
            <p:nvPr/>
          </p:nvSpPr>
          <p:spPr>
            <a:xfrm>
              <a:off x="23668" y="0"/>
              <a:ext cx="859316" cy="859316"/>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9" name="加号 4"/>
            <p:cNvSpPr/>
            <p:nvPr/>
          </p:nvSpPr>
          <p:spPr>
            <a:xfrm>
              <a:off x="138032" y="328188"/>
              <a:ext cx="630589" cy="20293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marL="0" marR="0" lvl="0" indent="0" algn="ctr" defTabSz="622300" rtl="0" eaLnBrk="1" fontAlgn="auto" latinLnBrk="0" hangingPunct="1">
                <a:lnSpc>
                  <a:spcPct val="90000"/>
                </a:lnSpc>
                <a:spcBef>
                  <a:spcPct val="0"/>
                </a:spcBef>
                <a:spcAft>
                  <a:spcPct val="3500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grpSp>
      <p:sp>
        <p:nvSpPr>
          <p:cNvPr id="40" name="右大括号 39"/>
          <p:cNvSpPr/>
          <p:nvPr/>
        </p:nvSpPr>
        <p:spPr>
          <a:xfrm rot="5400000">
            <a:off x="5844381" y="1664494"/>
            <a:ext cx="792163" cy="489585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Lucida Sans Unicode" panose="020B0602030504020204"/>
              <a:ea typeface="黑体" panose="02010609060101010101" pitchFamily="49" charset="-122"/>
              <a:cs typeface="+mn-cs"/>
            </a:endParaRPr>
          </a:p>
        </p:txBody>
      </p:sp>
      <p:sp>
        <p:nvSpPr>
          <p:cNvPr id="41" name="椭圆 40"/>
          <p:cNvSpPr/>
          <p:nvPr/>
        </p:nvSpPr>
        <p:spPr>
          <a:xfrm>
            <a:off x="5087938" y="2852738"/>
            <a:ext cx="2303463"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物的不安全状态未被排除</a:t>
            </a:r>
            <a:endParaRPr kumimoji="0" lang="zh-CN" altLang="en-US" sz="1800" b="1"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sp>
        <p:nvSpPr>
          <p:cNvPr id="42" name="椭圆 41"/>
          <p:cNvSpPr/>
          <p:nvPr/>
        </p:nvSpPr>
        <p:spPr>
          <a:xfrm>
            <a:off x="7535863" y="2852738"/>
            <a:ext cx="1944688"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如违章行为</a:t>
            </a:r>
            <a:endParaRPr kumimoji="0" lang="zh-CN" altLang="en-US" sz="1800" b="1"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pic>
        <p:nvPicPr>
          <p:cNvPr id="14349" name="图片 42" descr="1.jpg"/>
          <p:cNvPicPr>
            <a:picLocks noChangeAspect="1"/>
          </p:cNvPicPr>
          <p:nvPr/>
        </p:nvPicPr>
        <p:blipFill>
          <a:blip r:embed="rId1"/>
          <a:stretch>
            <a:fillRect/>
          </a:stretch>
        </p:blipFill>
        <p:spPr>
          <a:xfrm>
            <a:off x="3287713" y="4292600"/>
            <a:ext cx="1152525" cy="1428750"/>
          </a:xfrm>
          <a:prstGeom prst="rect">
            <a:avLst/>
          </a:prstGeom>
          <a:noFill/>
          <a:ln w="9525">
            <a:noFill/>
          </a:ln>
        </p:spPr>
      </p:pic>
      <p:pic>
        <p:nvPicPr>
          <p:cNvPr id="14350" name="图片 43" descr="2.jpg"/>
          <p:cNvPicPr>
            <a:picLocks noChangeAspect="1"/>
          </p:cNvPicPr>
          <p:nvPr/>
        </p:nvPicPr>
        <p:blipFill>
          <a:blip r:embed="rId2"/>
          <a:stretch>
            <a:fillRect/>
          </a:stretch>
        </p:blipFill>
        <p:spPr>
          <a:xfrm>
            <a:off x="7824788" y="4298950"/>
            <a:ext cx="1533525" cy="1362075"/>
          </a:xfrm>
          <a:prstGeom prst="rect">
            <a:avLst/>
          </a:prstGeom>
          <a:noFill/>
          <a:ln w="9525">
            <a:noFill/>
          </a:ln>
        </p:spPr>
      </p:pic>
      <p:grpSp>
        <p:nvGrpSpPr>
          <p:cNvPr id="45" name="组合 44"/>
          <p:cNvGrpSpPr/>
          <p:nvPr/>
        </p:nvGrpSpPr>
        <p:grpSpPr>
          <a:xfrm>
            <a:off x="1919605" y="260986"/>
            <a:ext cx="3506470" cy="575945"/>
            <a:chOff x="354022" y="2307636"/>
            <a:chExt cx="4956313" cy="738000"/>
          </a:xfrm>
          <a:scene3d>
            <a:camera prst="orthographicFront"/>
            <a:lightRig rig="threePt" dir="t">
              <a:rot lat="0" lon="0" rev="7500000"/>
            </a:lightRig>
          </a:scene3d>
        </p:grpSpPr>
        <p:sp>
          <p:nvSpPr>
            <p:cNvPr id="46" name="圆角矩形 45"/>
            <p:cNvSpPr/>
            <p:nvPr/>
          </p:nvSpPr>
          <p:spPr>
            <a:xfrm>
              <a:off x="354022" y="2307636"/>
              <a:ext cx="4956313" cy="73800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sp>
        <p:sp>
          <p:nvSpPr>
            <p:cNvPr id="47" name="圆角矩形 4"/>
            <p:cNvSpPr/>
            <p:nvPr/>
          </p:nvSpPr>
          <p:spPr>
            <a:xfrm>
              <a:off x="390048" y="2343662"/>
              <a:ext cx="4884261" cy="665948"/>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111125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机械伤害常见原因分析</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 name="图示 9"/>
          <p:cNvGraphicFramePr/>
          <p:nvPr/>
        </p:nvGraphicFramePr>
        <p:xfrm>
          <a:off x="2833792" y="1653575"/>
          <a:ext cx="5832648" cy="31683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6" name="组合 5"/>
          <p:cNvGrpSpPr/>
          <p:nvPr/>
        </p:nvGrpSpPr>
        <p:grpSpPr>
          <a:xfrm>
            <a:off x="1919606" y="260351"/>
            <a:ext cx="3475355" cy="575945"/>
            <a:chOff x="354022" y="2307636"/>
            <a:chExt cx="4956313" cy="738000"/>
          </a:xfrm>
          <a:scene3d>
            <a:camera prst="orthographicFront"/>
            <a:lightRig rig="threePt" dir="t">
              <a:rot lat="0" lon="0" rev="7500000"/>
            </a:lightRig>
          </a:scene3d>
        </p:grpSpPr>
        <p:sp>
          <p:nvSpPr>
            <p:cNvPr id="11" name="圆角矩形 10"/>
            <p:cNvSpPr/>
            <p:nvPr/>
          </p:nvSpPr>
          <p:spPr>
            <a:xfrm>
              <a:off x="354022" y="2307636"/>
              <a:ext cx="4956313" cy="73800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sp>
        <p:sp>
          <p:nvSpPr>
            <p:cNvPr id="12" name="圆角矩形 4"/>
            <p:cNvSpPr/>
            <p:nvPr/>
          </p:nvSpPr>
          <p:spPr>
            <a:xfrm>
              <a:off x="390048" y="2343662"/>
              <a:ext cx="4884261" cy="665948"/>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111125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机械伤害常见原因分析</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847215" y="188596"/>
            <a:ext cx="2354580" cy="575945"/>
            <a:chOff x="1167168" y="1242105"/>
            <a:chExt cx="4253223" cy="666164"/>
          </a:xfrm>
          <a:scene3d>
            <a:camera prst="orthographicFront">
              <a:rot lat="0" lon="0" rev="0"/>
            </a:camera>
            <a:lightRig rig="balanced" dir="t">
              <a:rot lat="0" lon="0" rev="8700000"/>
            </a:lightRig>
          </a:scene3d>
        </p:grpSpPr>
        <p:sp>
          <p:nvSpPr>
            <p:cNvPr id="5" name="圆角矩形 4"/>
            <p:cNvSpPr/>
            <p:nvPr/>
          </p:nvSpPr>
          <p:spPr>
            <a:xfrm>
              <a:off x="1167168" y="1242105"/>
              <a:ext cx="4253223" cy="666164"/>
            </a:xfrm>
            <a:prstGeom prst="roundRect">
              <a:avLst>
                <a:gd name="adj" fmla="val 10000"/>
              </a:avLst>
            </a:prstGeom>
            <a:solidFill>
              <a:srgbClr val="00B050">
                <a:alpha val="90000"/>
              </a:srgbClr>
            </a:solidFill>
            <a:ln>
              <a:noFill/>
            </a:ln>
            <a:effectLst>
              <a:outerShdw blurRad="44450" dist="27940" dir="5400000" algn="ctr">
                <a:srgbClr val="000000">
                  <a:alpha val="32000"/>
                </a:srgbClr>
              </a:outerShdw>
            </a:effectLst>
            <a:sp3d z="-190500">
              <a:bevelT w="190500" h="381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6" name="圆角矩形 4"/>
            <p:cNvSpPr/>
            <p:nvPr/>
          </p:nvSpPr>
          <p:spPr>
            <a:xfrm>
              <a:off x="1186679" y="1261616"/>
              <a:ext cx="4214201" cy="627142"/>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rIns="68580" spcCol="1270" anchor="ctr"/>
            <a:lstStyle/>
            <a:p>
              <a:pPr marL="0" marR="0" lvl="0" indent="0" algn="l" defTabSz="160020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人的不安全行为</a:t>
              </a:r>
              <a:endPar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grpSp>
      <p:sp>
        <p:nvSpPr>
          <p:cNvPr id="7" name="TextBox 6"/>
          <p:cNvSpPr txBox="1"/>
          <p:nvPr/>
        </p:nvSpPr>
        <p:spPr>
          <a:xfrm>
            <a:off x="1754188" y="836613"/>
            <a:ext cx="8766175" cy="5016500"/>
          </a:xfrm>
          <a:prstGeom prst="rect">
            <a:avLst/>
          </a:prstGeom>
          <a:noFill/>
        </p:spPr>
        <p:txBody>
          <a:bodyPr>
            <a:spAutoFit/>
          </a:bodyPr>
          <a:lstStyle/>
          <a:p>
            <a:pPr marL="342900" marR="0" indent="-342900" defTabSz="914400" eaLnBrk="1" fontAlgn="auto" hangingPunct="1">
              <a:spcBef>
                <a:spcPts val="0"/>
              </a:spcBef>
              <a:spcAft>
                <a:spcPts val="0"/>
              </a:spcAft>
              <a:buClr>
                <a:srgbClr val="00B050"/>
              </a:buClr>
              <a:buSzTx/>
              <a:buFont typeface="+mj-lt"/>
              <a:buAutoNum type="alphaLcParenR"/>
              <a:defRPr/>
            </a:pPr>
            <a:r>
              <a:rPr kumimoji="0" lang="zh-CN" altLang="en-US" sz="1600" b="1" kern="1200" cap="none" spc="0" normalizeH="0" baseline="0" noProof="0" dirty="0">
                <a:solidFill>
                  <a:srgbClr val="00B050"/>
                </a:solidFill>
                <a:latin typeface="Lucida Sans Unicode" panose="020B0602030504020204"/>
                <a:ea typeface="黑体" panose="02010609060101010101" pitchFamily="49" charset="-122"/>
                <a:cs typeface="+mn-cs"/>
              </a:rPr>
              <a:t>操作失误的主要原因有： </a:t>
            </a:r>
            <a:endParaRPr kumimoji="0" lang="zh-CN" altLang="en-US" sz="1600" b="1" kern="1200" cap="none" spc="0" normalizeH="0" baseline="0" noProof="0" dirty="0">
              <a:solidFill>
                <a:srgbClr val="00B050"/>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1</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）机械产生的噪声使操作者的知觉和听觉麻痹，导致不易判断或判断错误；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2</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）依据错误或不完整的信息操纵或控制机械造成失误；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3</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）机械的显示器、指示信号等显示失误使操作者误操作；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4</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）控制与操纵系统的识别性、标准化不良而使操作者产生操作失误；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5</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）时间紧迫致使没有充分考虑而处理问题；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6</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）缺乏对动机械危险性的认识而产生操作失误；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7</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）技术不熟练，操作方法不当；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8</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）准备不充分，安排不周密，因仓促而导致操作失误；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9</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）作业程序不当，监督检查不够，违章作业；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10</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）人为的使机器处于不安全状态，如取下安全罩、切除联锁装置等。走捷径、图方便、忽略安全程序。如不盘车、不置换分析等。</a:t>
            </a:r>
            <a:endPar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L="342900" marR="0" indent="-342900" defTabSz="914400" eaLnBrk="1" fontAlgn="auto" hangingPunct="1">
              <a:spcBef>
                <a:spcPts val="0"/>
              </a:spcBef>
              <a:spcAft>
                <a:spcPts val="0"/>
              </a:spcAft>
              <a:buClr>
                <a:srgbClr val="00B050"/>
              </a:buClr>
              <a:buSzTx/>
              <a:buFont typeface="+mj-lt"/>
              <a:buAutoNum type="alphaLcParenR" startAt="2"/>
              <a:defRPr/>
            </a:pPr>
            <a:r>
              <a:rPr kumimoji="0" lang="zh-CN" altLang="en-US" sz="1600" b="1" kern="1200" cap="none" spc="0" normalizeH="0" baseline="0" noProof="0" dirty="0">
                <a:solidFill>
                  <a:srgbClr val="00B050"/>
                </a:solidFill>
                <a:latin typeface="Lucida Sans Unicode" panose="020B0602030504020204"/>
                <a:ea typeface="黑体" panose="02010609060101010101" pitchFamily="49" charset="-122"/>
                <a:cs typeface="+mn-cs"/>
              </a:rPr>
              <a:t>误入危区的原因主要有： </a:t>
            </a:r>
            <a:endParaRPr kumimoji="0" lang="zh-CN" altLang="en-US" sz="1600" b="1" kern="1200" cap="none" spc="0" normalizeH="0" baseline="0" noProof="0" dirty="0">
              <a:solidFill>
                <a:srgbClr val="00B050"/>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1</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）操作机器的变化，如改变操作条件或改进安全装置时；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2</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）图省事、走捷径的心理，对熟悉的机器，会有意省掉某些程序而误入危区；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3</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）单调、的操作使操作者疲劳而误入危区；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4</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）由于身体或环境影响造成视觉或听觉失误而误入危区；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5</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）错误的思维和记忆，尤其是对机器及操作不熟悉的新工人容易误入危区；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6</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）指挥者错误指挥，操作者未能抵制而误入危区； </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R="0" defTabSz="914400" eaLnBrk="1" fontAlgn="auto" hangingPunct="1">
              <a:spcBef>
                <a:spcPts val="0"/>
              </a:spcBef>
              <a:spcAft>
                <a:spcPts val="0"/>
              </a:spcAft>
              <a:buClrTx/>
              <a:buSzTx/>
              <a:buFontTx/>
              <a:buNone/>
              <a:defRPr/>
            </a:pP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7</a:t>
            </a:r>
            <a:r>
              <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rPr>
              <a:t>）异常状态及其它条件下的失误。</a:t>
            </a:r>
            <a:endParaRPr kumimoji="0" lang="zh-CN" altLang="en-US" sz="1600" kern="1200" cap="none" spc="0" normalizeH="0" baseline="0" noProof="0" dirty="0">
              <a:solidFill>
                <a:prstClr val="black"/>
              </a:solidFill>
              <a:latin typeface="Lucida Sans Unicode" panose="020B0602030504020204"/>
              <a:ea typeface="黑体" panose="02010609060101010101"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847216" y="188596"/>
            <a:ext cx="2416175" cy="575945"/>
            <a:chOff x="1167168" y="1242105"/>
            <a:chExt cx="4253223" cy="666164"/>
          </a:xfrm>
          <a:scene3d>
            <a:camera prst="orthographicFront">
              <a:rot lat="0" lon="0" rev="0"/>
            </a:camera>
            <a:lightRig rig="balanced" dir="t">
              <a:rot lat="0" lon="0" rev="8700000"/>
            </a:lightRig>
          </a:scene3d>
        </p:grpSpPr>
        <p:sp>
          <p:nvSpPr>
            <p:cNvPr id="5" name="圆角矩形 4"/>
            <p:cNvSpPr/>
            <p:nvPr/>
          </p:nvSpPr>
          <p:spPr>
            <a:xfrm>
              <a:off x="1167168" y="1242105"/>
              <a:ext cx="4253223" cy="666164"/>
            </a:xfrm>
            <a:prstGeom prst="roundRect">
              <a:avLst>
                <a:gd name="adj" fmla="val 10000"/>
              </a:avLst>
            </a:prstGeom>
            <a:solidFill>
              <a:srgbClr val="00B050">
                <a:alpha val="90000"/>
              </a:srgbClr>
            </a:solidFill>
            <a:ln>
              <a:noFill/>
            </a:ln>
            <a:effectLst>
              <a:outerShdw blurRad="44450" dist="27940" dir="5400000" algn="ctr">
                <a:srgbClr val="000000">
                  <a:alpha val="32000"/>
                </a:srgbClr>
              </a:outerShdw>
            </a:effectLst>
            <a:sp3d z="-190500">
              <a:bevelT w="190500" h="38100"/>
            </a:sp3d>
          </p:spPr>
          <p:style>
            <a:lnRef idx="1">
              <a:scrgbClr r="0" g="0" b="0"/>
            </a:lnRef>
            <a:fillRef idx="1">
              <a:scrgbClr r="0" g="0" b="0"/>
            </a:fillRef>
            <a:effectRef idx="2">
              <a:scrgbClr r="0" g="0" b="0"/>
            </a:effectRef>
            <a:fontRef idx="minor">
              <a:schemeClr val="dk1">
                <a:hueOff val="0"/>
                <a:satOff val="0"/>
                <a:lumOff val="0"/>
                <a:alphaOff val="0"/>
              </a:schemeClr>
            </a:fontRef>
          </p:style>
        </p:sp>
        <p:sp>
          <p:nvSpPr>
            <p:cNvPr id="6" name="圆角矩形 4"/>
            <p:cNvSpPr/>
            <p:nvPr/>
          </p:nvSpPr>
          <p:spPr>
            <a:xfrm>
              <a:off x="1186679" y="1261616"/>
              <a:ext cx="4214201" cy="627142"/>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rIns="68580" spcCol="1270" anchor="ctr"/>
            <a:lstStyle/>
            <a:p>
              <a:pPr marL="0" marR="0" lvl="0" indent="0" algn="l" defTabSz="160020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物的不安全状态</a:t>
              </a:r>
              <a:endPar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grpSp>
      <p:sp>
        <p:nvSpPr>
          <p:cNvPr id="17411" name="TextBox 6"/>
          <p:cNvSpPr txBox="1"/>
          <p:nvPr/>
        </p:nvSpPr>
        <p:spPr>
          <a:xfrm>
            <a:off x="1992313" y="1052513"/>
            <a:ext cx="8207375" cy="369887"/>
          </a:xfrm>
          <a:prstGeom prst="rect">
            <a:avLst/>
          </a:prstGeom>
          <a:noFill/>
          <a:ln w="9525">
            <a:noFill/>
          </a:ln>
        </p:spPr>
        <p:txBody>
          <a:bodyPr>
            <a:spAutoFit/>
          </a:bodyPr>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7412" name="TextBox 7"/>
          <p:cNvSpPr txBox="1"/>
          <p:nvPr/>
        </p:nvSpPr>
        <p:spPr>
          <a:xfrm>
            <a:off x="1992313" y="1571625"/>
            <a:ext cx="8280400" cy="3138488"/>
          </a:xfrm>
          <a:prstGeom prst="rect">
            <a:avLst/>
          </a:prstGeom>
          <a:noFill/>
          <a:ln w="9525">
            <a:noFill/>
          </a:ln>
        </p:spPr>
        <p:txBody>
          <a:bodyPr>
            <a:spAutoFit/>
          </a:bodyPr>
          <a:p>
            <a:pPr eaLnBrk="1" hangingPunct="1"/>
            <a:r>
              <a:rPr lang="zh-CN" altLang="en-US" dirty="0">
                <a:solidFill>
                  <a:srgbClr val="000000"/>
                </a:solidFill>
                <a:latin typeface="Lucida Sans Unicode" panose="020B0602030504020204" pitchFamily="34" charset="0"/>
                <a:ea typeface="黑体" panose="02010609060101010101" pitchFamily="49" charset="-122"/>
              </a:rPr>
              <a:t>         </a:t>
            </a:r>
            <a:r>
              <a:rPr lang="zh-CN" altLang="en-US" b="1" dirty="0">
                <a:solidFill>
                  <a:srgbClr val="00B050"/>
                </a:solidFill>
                <a:latin typeface="Lucida Sans Unicode" panose="020B0602030504020204" pitchFamily="34" charset="0"/>
                <a:ea typeface="黑体" panose="02010609060101010101" pitchFamily="49" charset="-122"/>
              </a:rPr>
              <a:t>机械的不安全状态，如机器的安全防护设施不完善，通风、防毒、防尘、照明、防震、防噪声以及气象条件等安全卫生设施缺乏等均能诱发事故。</a:t>
            </a:r>
            <a:r>
              <a:rPr lang="zh-CN" altLang="en-US" dirty="0">
                <a:solidFill>
                  <a:srgbClr val="000000"/>
                </a:solidFill>
                <a:latin typeface="Lucida Sans Unicode" panose="020B0602030504020204" pitchFamily="34" charset="0"/>
                <a:ea typeface="黑体" panose="02010609060101010101" pitchFamily="49" charset="-122"/>
              </a:rPr>
              <a:t>动机械所造成的伤害事故的危险源常常存在于下列部位： </a:t>
            </a:r>
            <a:endParaRPr lang="zh-CN" altLang="en-US" dirty="0">
              <a:solidFill>
                <a:srgbClr val="000000"/>
              </a:solidFill>
              <a:latin typeface="Lucida Sans Unicode" panose="020B0602030504020204" pitchFamily="34" charset="0"/>
              <a:ea typeface="黑体" panose="02010609060101010101" pitchFamily="49" charset="-122"/>
            </a:endParaRPr>
          </a:p>
          <a:p>
            <a:pPr eaLnBrk="1" hangingPunct="1"/>
            <a:r>
              <a:rPr lang="zh-CN" altLang="en-US" dirty="0">
                <a:solidFill>
                  <a:srgbClr val="000000"/>
                </a:solidFill>
                <a:latin typeface="Lucida Sans Unicode" panose="020B0602030504020204" pitchFamily="34" charset="0"/>
                <a:ea typeface="黑体" panose="02010609060101010101" pitchFamily="49" charset="-122"/>
              </a:rPr>
              <a:t>　　</a:t>
            </a:r>
            <a:r>
              <a:rPr lang="en-US" altLang="zh-CN" dirty="0">
                <a:solidFill>
                  <a:srgbClr val="000000"/>
                </a:solidFill>
                <a:latin typeface="Lucida Sans Unicode" panose="020B0602030504020204" pitchFamily="34" charset="0"/>
                <a:ea typeface="黑体" panose="02010609060101010101" pitchFamily="49" charset="-122"/>
              </a:rPr>
              <a:t>1</a:t>
            </a:r>
            <a:r>
              <a:rPr lang="zh-CN" altLang="en-US" dirty="0">
                <a:solidFill>
                  <a:srgbClr val="000000"/>
                </a:solidFill>
                <a:latin typeface="Lucida Sans Unicode" panose="020B0602030504020204" pitchFamily="34" charset="0"/>
                <a:ea typeface="黑体" panose="02010609060101010101" pitchFamily="49" charset="-122"/>
              </a:rPr>
              <a:t>、旋转的机件具有将人体或物体从外部卷入的危险；机床的卡盘、钻头、铣刀等、传动部件和旋转轴的突出部分有钩挂衣袖、裤腿、长发等而将人卷入的危险；风翅、叶轮有绞碾的危险；相对接触而旋转的滚筒有使人被卷入的危险。 </a:t>
            </a:r>
            <a:endParaRPr lang="zh-CN" altLang="en-US" dirty="0">
              <a:solidFill>
                <a:srgbClr val="000000"/>
              </a:solidFill>
              <a:latin typeface="Lucida Sans Unicode" panose="020B0602030504020204" pitchFamily="34" charset="0"/>
              <a:ea typeface="黑体" panose="02010609060101010101" pitchFamily="49" charset="-122"/>
            </a:endParaRPr>
          </a:p>
          <a:p>
            <a:pPr eaLnBrk="1" hangingPunct="1"/>
            <a:r>
              <a:rPr lang="zh-CN" altLang="en-US" dirty="0">
                <a:solidFill>
                  <a:srgbClr val="000000"/>
                </a:solidFill>
                <a:latin typeface="Lucida Sans Unicode" panose="020B0602030504020204" pitchFamily="34" charset="0"/>
                <a:ea typeface="黑体" panose="02010609060101010101" pitchFamily="49" charset="-122"/>
              </a:rPr>
              <a:t>　　</a:t>
            </a:r>
            <a:r>
              <a:rPr lang="en-US" altLang="zh-CN" dirty="0">
                <a:solidFill>
                  <a:srgbClr val="000000"/>
                </a:solidFill>
                <a:latin typeface="Lucida Sans Unicode" panose="020B0602030504020204" pitchFamily="34" charset="0"/>
                <a:ea typeface="黑体" panose="02010609060101010101" pitchFamily="49" charset="-122"/>
              </a:rPr>
              <a:t>2</a:t>
            </a:r>
            <a:r>
              <a:rPr lang="zh-CN" altLang="en-US" dirty="0">
                <a:solidFill>
                  <a:srgbClr val="000000"/>
                </a:solidFill>
                <a:latin typeface="Lucida Sans Unicode" panose="020B0602030504020204" pitchFamily="34" charset="0"/>
                <a:ea typeface="黑体" panose="02010609060101010101" pitchFamily="49" charset="-122"/>
              </a:rPr>
              <a:t>、作直线往复运动的部位存在着撞伤和挤伤的危险。冲压、剪切、锻压等机械的模具、锤头、刀口等部位存在着撞压、剪切的危险。 </a:t>
            </a:r>
            <a:endParaRPr lang="zh-CN" altLang="en-US" dirty="0">
              <a:solidFill>
                <a:srgbClr val="000000"/>
              </a:solidFill>
              <a:latin typeface="Lucida Sans Unicode" panose="020B0602030504020204" pitchFamily="34" charset="0"/>
              <a:ea typeface="黑体" panose="02010609060101010101" pitchFamily="49" charset="-122"/>
            </a:endParaRPr>
          </a:p>
          <a:p>
            <a:pPr eaLnBrk="1" hangingPunct="1"/>
            <a:r>
              <a:rPr lang="zh-CN" altLang="en-US" dirty="0">
                <a:solidFill>
                  <a:srgbClr val="000000"/>
                </a:solidFill>
                <a:latin typeface="Lucida Sans Unicode" panose="020B0602030504020204" pitchFamily="34" charset="0"/>
                <a:ea typeface="黑体" panose="02010609060101010101" pitchFamily="49" charset="-122"/>
              </a:rPr>
              <a:t>　　</a:t>
            </a:r>
            <a:r>
              <a:rPr lang="en-US" altLang="zh-CN" dirty="0">
                <a:solidFill>
                  <a:srgbClr val="000000"/>
                </a:solidFill>
                <a:latin typeface="Lucida Sans Unicode" panose="020B0602030504020204" pitchFamily="34" charset="0"/>
                <a:ea typeface="黑体" panose="02010609060101010101" pitchFamily="49" charset="-122"/>
              </a:rPr>
              <a:t>3</a:t>
            </a:r>
            <a:r>
              <a:rPr lang="zh-CN" altLang="en-US" dirty="0">
                <a:solidFill>
                  <a:srgbClr val="000000"/>
                </a:solidFill>
                <a:latin typeface="Lucida Sans Unicode" panose="020B0602030504020204" pitchFamily="34" charset="0"/>
                <a:ea typeface="黑体" panose="02010609060101010101" pitchFamily="49" charset="-122"/>
              </a:rPr>
              <a:t>、机械的摇摆部位又存在着撞击的危险。 </a:t>
            </a:r>
            <a:endParaRPr lang="zh-CN" altLang="en-US" dirty="0">
              <a:solidFill>
                <a:srgbClr val="000000"/>
              </a:solidFill>
              <a:latin typeface="Lucida Sans Unicode" panose="020B0602030504020204" pitchFamily="34" charset="0"/>
              <a:ea typeface="黑体" panose="02010609060101010101" pitchFamily="49" charset="-122"/>
            </a:endParaRPr>
          </a:p>
          <a:p>
            <a:pPr eaLnBrk="1" hangingPunct="1"/>
            <a:r>
              <a:rPr lang="zh-CN" altLang="en-US" dirty="0">
                <a:solidFill>
                  <a:srgbClr val="000000"/>
                </a:solidFill>
                <a:latin typeface="Lucida Sans Unicode" panose="020B0602030504020204" pitchFamily="34" charset="0"/>
                <a:ea typeface="黑体" panose="02010609060101010101" pitchFamily="49" charset="-122"/>
              </a:rPr>
              <a:t>　　</a:t>
            </a:r>
            <a:r>
              <a:rPr lang="en-US" altLang="zh-CN" dirty="0">
                <a:solidFill>
                  <a:srgbClr val="000000"/>
                </a:solidFill>
                <a:latin typeface="Lucida Sans Unicode" panose="020B0602030504020204" pitchFamily="34" charset="0"/>
                <a:ea typeface="黑体" panose="02010609060101010101" pitchFamily="49" charset="-122"/>
              </a:rPr>
              <a:t>4</a:t>
            </a:r>
            <a:r>
              <a:rPr lang="zh-CN" altLang="en-US" dirty="0">
                <a:solidFill>
                  <a:srgbClr val="000000"/>
                </a:solidFill>
                <a:latin typeface="Lucida Sans Unicode" panose="020B0602030504020204" pitchFamily="34" charset="0"/>
                <a:ea typeface="黑体" panose="02010609060101010101" pitchFamily="49" charset="-122"/>
              </a:rPr>
              <a:t>、机械的控制点、操纵点、检查点、取样点、送料过程等也都存在着不同的潜在危险因素。</a:t>
            </a:r>
            <a:endParaRPr lang="zh-CN" altLang="en-US" dirty="0">
              <a:solidFill>
                <a:srgbClr val="000000"/>
              </a:solidFill>
              <a:latin typeface="Lucida Sans Unicode" panose="020B0602030504020204" pitchFamily="34" charset="0"/>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992313" y="908050"/>
            <a:ext cx="8135938" cy="54737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Lucida Sans Unicode" panose="020B0602030504020204"/>
              <a:ea typeface="黑体" panose="02010609060101010101" pitchFamily="49" charset="-122"/>
              <a:cs typeface="+mn-cs"/>
            </a:endParaRPr>
          </a:p>
        </p:txBody>
      </p:sp>
      <p:sp>
        <p:nvSpPr>
          <p:cNvPr id="5" name="Freeform 2"/>
          <p:cNvSpPr>
            <a:spLocks noEditPoints="1"/>
          </p:cNvSpPr>
          <p:nvPr/>
        </p:nvSpPr>
        <p:spPr>
          <a:xfrm>
            <a:off x="1992313" y="981075"/>
            <a:ext cx="8135937" cy="5472113"/>
          </a:xfrm>
          <a:custGeom>
            <a:avLst/>
            <a:gdLst/>
            <a:ahLst/>
            <a:cxnLst>
              <a:cxn ang="0">
                <a:pos x="3150512" y="93958"/>
              </a:cxn>
              <a:cxn ang="0">
                <a:pos x="2371539" y="315699"/>
              </a:cxn>
              <a:cxn ang="0">
                <a:pos x="1713740" y="563748"/>
              </a:cxn>
              <a:cxn ang="0">
                <a:pos x="1171344" y="838105"/>
              </a:cxn>
              <a:cxn ang="0">
                <a:pos x="732811" y="1135012"/>
              </a:cxn>
              <a:cxn ang="0">
                <a:pos x="403912" y="1450711"/>
              </a:cxn>
              <a:cxn ang="0">
                <a:pos x="173105" y="1773927"/>
              </a:cxn>
              <a:cxn ang="0">
                <a:pos x="40391" y="2108417"/>
              </a:cxn>
              <a:cxn ang="0">
                <a:pos x="0" y="2442908"/>
              </a:cxn>
              <a:cxn ang="0">
                <a:pos x="51932" y="2773640"/>
              </a:cxn>
              <a:cxn ang="0">
                <a:pos x="184645" y="3100613"/>
              </a:cxn>
              <a:cxn ang="0">
                <a:pos x="398142" y="3416312"/>
              </a:cxn>
              <a:cxn ang="0">
                <a:pos x="686650" y="3716978"/>
              </a:cxn>
              <a:cxn ang="0">
                <a:pos x="1050171" y="3995093"/>
              </a:cxn>
              <a:cxn ang="0">
                <a:pos x="1477163" y="4250659"/>
              </a:cxn>
              <a:cxn ang="0">
                <a:pos x="1973397" y="4476158"/>
              </a:cxn>
              <a:cxn ang="0">
                <a:pos x="2521563" y="4667833"/>
              </a:cxn>
              <a:cxn ang="0">
                <a:pos x="3133201" y="4818165"/>
              </a:cxn>
              <a:cxn ang="0">
                <a:pos x="3791000" y="4927157"/>
              </a:cxn>
              <a:cxn ang="0">
                <a:pos x="4494961" y="4987290"/>
              </a:cxn>
              <a:cxn ang="0">
                <a:pos x="5245083" y="4994806"/>
              </a:cxn>
              <a:cxn ang="0">
                <a:pos x="6029826" y="4945948"/>
              </a:cxn>
              <a:cxn ang="0">
                <a:pos x="6849190" y="4836957"/>
              </a:cxn>
              <a:cxn ang="0">
                <a:pos x="7339654" y="5472113"/>
              </a:cxn>
              <a:cxn ang="0">
                <a:pos x="5389337" y="2916456"/>
              </a:cxn>
              <a:cxn ang="0">
                <a:pos x="5643224" y="3596712"/>
              </a:cxn>
              <a:cxn ang="0">
                <a:pos x="5158530" y="3638053"/>
              </a:cxn>
              <a:cxn ang="0">
                <a:pos x="4662296" y="3634295"/>
              </a:cxn>
              <a:cxn ang="0">
                <a:pos x="4160291" y="3592953"/>
              </a:cxn>
              <a:cxn ang="0">
                <a:pos x="3669827" y="3517787"/>
              </a:cxn>
              <a:cxn ang="0">
                <a:pos x="3196673" y="3405037"/>
              </a:cxn>
              <a:cxn ang="0">
                <a:pos x="2746600" y="3262221"/>
              </a:cxn>
              <a:cxn ang="0">
                <a:pos x="2336918" y="3093097"/>
              </a:cxn>
              <a:cxn ang="0">
                <a:pos x="1973397" y="2897664"/>
              </a:cxn>
              <a:cxn ang="0">
                <a:pos x="1667579" y="2683440"/>
              </a:cxn>
              <a:cxn ang="0">
                <a:pos x="1425232" y="2450424"/>
              </a:cxn>
              <a:cxn ang="0">
                <a:pos x="1263667" y="2198617"/>
              </a:cxn>
              <a:cxn ang="0">
                <a:pos x="1182884" y="1939293"/>
              </a:cxn>
              <a:cxn ang="0">
                <a:pos x="1200195" y="1668694"/>
              </a:cxn>
              <a:cxn ang="0">
                <a:pos x="1327139" y="1394336"/>
              </a:cxn>
              <a:cxn ang="0">
                <a:pos x="1569486" y="1112463"/>
              </a:cxn>
              <a:cxn ang="0">
                <a:pos x="1933006" y="834347"/>
              </a:cxn>
              <a:cxn ang="0">
                <a:pos x="2435011" y="559990"/>
              </a:cxn>
              <a:cxn ang="0">
                <a:pos x="3087040" y="289391"/>
              </a:cxn>
              <a:cxn ang="0">
                <a:pos x="3889093" y="30067"/>
              </a:cxn>
              <a:cxn ang="0">
                <a:pos x="3589045" y="0"/>
              </a:cxn>
              <a:cxn ang="0">
                <a:pos x="8135937" y="3634295"/>
              </a:cxn>
              <a:cxn ang="0">
                <a:pos x="8135937" y="3634295"/>
              </a:cxn>
            </a:cxnLst>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2">
                  <a:alpha val="100000"/>
                </a:schemeClr>
              </a:gs>
              <a:gs pos="100000">
                <a:schemeClr val="hlink">
                  <a:alpha val="100000"/>
                </a:schemeClr>
              </a:gs>
            </a:gsLst>
            <a:lin ang="5400000" scaled="1"/>
            <a:tileRect/>
          </a:gradFill>
          <a:ln w="0">
            <a:noFill/>
          </a:ln>
          <a:effectLst>
            <a:outerShdw dist="206741" dir="8249373" algn="ctr" rotWithShape="0">
              <a:srgbClr val="C1D1D3">
                <a:alpha val="50000"/>
              </a:srgbClr>
            </a:outerShdw>
          </a:effectLst>
        </p:spPr>
        <p:txBody>
          <a:bodyPr/>
          <a:p>
            <a:endParaRPr lang="zh-CN" altLang="en-US"/>
          </a:p>
        </p:txBody>
      </p:sp>
      <p:grpSp>
        <p:nvGrpSpPr>
          <p:cNvPr id="6" name="Group 3"/>
          <p:cNvGrpSpPr/>
          <p:nvPr/>
        </p:nvGrpSpPr>
        <p:grpSpPr>
          <a:xfrm>
            <a:off x="3719513" y="1196975"/>
            <a:ext cx="1084262" cy="722313"/>
            <a:chOff x="1202" y="935"/>
            <a:chExt cx="683" cy="455"/>
          </a:xfrm>
        </p:grpSpPr>
        <p:grpSp>
          <p:nvGrpSpPr>
            <p:cNvPr id="18467" name="Group 4"/>
            <p:cNvGrpSpPr/>
            <p:nvPr/>
          </p:nvGrpSpPr>
          <p:grpSpPr>
            <a:xfrm>
              <a:off x="1202" y="935"/>
              <a:ext cx="683" cy="455"/>
              <a:chOff x="1440" y="960"/>
              <a:chExt cx="672" cy="522"/>
            </a:xfrm>
          </p:grpSpPr>
          <p:pic>
            <p:nvPicPr>
              <p:cNvPr id="18469" name="Picture 5" descr="Picture1"/>
              <p:cNvPicPr>
                <a:picLocks noChangeAspect="1"/>
              </p:cNvPicPr>
              <p:nvPr/>
            </p:nvPicPr>
            <p:blipFill>
              <a:blip r:embed="rId1"/>
              <a:stretch>
                <a:fillRect/>
              </a:stretch>
            </p:blipFill>
            <p:spPr>
              <a:xfrm>
                <a:off x="1440" y="1296"/>
                <a:ext cx="672" cy="186"/>
              </a:xfrm>
              <a:prstGeom prst="rect">
                <a:avLst/>
              </a:prstGeom>
              <a:noFill/>
              <a:ln w="9525">
                <a:noFill/>
              </a:ln>
            </p:spPr>
          </p:pic>
          <p:sp>
            <p:nvSpPr>
              <p:cNvPr id="18470" name="Oval 6"/>
              <p:cNvSpPr/>
              <p:nvPr/>
            </p:nvSpPr>
            <p:spPr>
              <a:xfrm>
                <a:off x="1565" y="960"/>
                <a:ext cx="430" cy="430"/>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71" name="Oval 7"/>
              <p:cNvSpPr/>
              <p:nvPr/>
            </p:nvSpPr>
            <p:spPr>
              <a:xfrm>
                <a:off x="1571" y="962"/>
                <a:ext cx="419" cy="42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72" name="Oval 8"/>
              <p:cNvSpPr/>
              <p:nvPr/>
            </p:nvSpPr>
            <p:spPr>
              <a:xfrm>
                <a:off x="1575" y="966"/>
                <a:ext cx="399" cy="39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73" name="Oval 9"/>
              <p:cNvSpPr/>
              <p:nvPr/>
            </p:nvSpPr>
            <p:spPr>
              <a:xfrm>
                <a:off x="1598" y="978"/>
                <a:ext cx="355" cy="31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grpSp>
        <p:sp>
          <p:nvSpPr>
            <p:cNvPr id="18468" name="Text Box 10"/>
            <p:cNvSpPr txBox="1"/>
            <p:nvPr/>
          </p:nvSpPr>
          <p:spPr>
            <a:xfrm>
              <a:off x="1383" y="1026"/>
              <a:ext cx="351" cy="231"/>
            </a:xfrm>
            <a:prstGeom prst="rect">
              <a:avLst/>
            </a:prstGeom>
            <a:noFill/>
            <a:ln w="9525">
              <a:noFill/>
            </a:ln>
          </p:spPr>
          <p:txBody>
            <a:bodyPr>
              <a:spAutoFit/>
            </a:bodyPr>
            <a:p>
              <a:pPr algn="ctr" eaLnBrk="1" hangingPunct="1"/>
              <a:r>
                <a:rPr lang="zh-CN" altLang="en-US" b="1" dirty="0">
                  <a:solidFill>
                    <a:srgbClr val="000000"/>
                  </a:solidFill>
                  <a:latin typeface="Lucida Sans Unicode" panose="020B0602030504020204" pitchFamily="34" charset="0"/>
                  <a:ea typeface="黑体" panose="02010609060101010101" pitchFamily="49" charset="-122"/>
                </a:rPr>
                <a:t>１</a:t>
              </a:r>
              <a:endParaRPr lang="zh-CN" altLang="en-US" dirty="0">
                <a:solidFill>
                  <a:srgbClr val="000000"/>
                </a:solidFill>
                <a:latin typeface="Lucida Sans Unicode" panose="020B0602030504020204" pitchFamily="34" charset="0"/>
                <a:ea typeface="黑体" panose="02010609060101010101" pitchFamily="49" charset="-122"/>
              </a:endParaRPr>
            </a:p>
          </p:txBody>
        </p:sp>
      </p:grpSp>
      <p:sp>
        <p:nvSpPr>
          <p:cNvPr id="14" name="Text Box 35"/>
          <p:cNvSpPr txBox="1"/>
          <p:nvPr/>
        </p:nvSpPr>
        <p:spPr>
          <a:xfrm>
            <a:off x="4800600" y="1412875"/>
            <a:ext cx="4032250" cy="366713"/>
          </a:xfrm>
          <a:prstGeom prst="rect">
            <a:avLst/>
          </a:prstGeom>
          <a:noFill/>
          <a:ln w="9525">
            <a:noFill/>
          </a:ln>
        </p:spPr>
        <p:txBody>
          <a:bodyPr>
            <a:spAutoFit/>
          </a:bodyPr>
          <a:p>
            <a:pPr eaLnBrk="1" hangingPunct="1"/>
            <a:r>
              <a:rPr lang="zh-CN" altLang="en-US" b="1" dirty="0">
                <a:solidFill>
                  <a:srgbClr val="FF0000"/>
                </a:solidFill>
                <a:latin typeface="Lucida Sans Unicode" panose="020B0602030504020204" pitchFamily="34" charset="0"/>
                <a:ea typeface="黑体" panose="02010609060101010101" pitchFamily="49" charset="-122"/>
              </a:rPr>
              <a:t>人员伤亡的发生是事故的结果。</a:t>
            </a:r>
            <a:endParaRPr lang="zh-CN" altLang="en-US" b="1" dirty="0">
              <a:solidFill>
                <a:srgbClr val="FF0000"/>
              </a:solidFill>
              <a:latin typeface="Lucida Sans Unicode" panose="020B0602030504020204" pitchFamily="34" charset="0"/>
              <a:ea typeface="黑体" panose="02010609060101010101" pitchFamily="49" charset="-122"/>
            </a:endParaRPr>
          </a:p>
        </p:txBody>
      </p:sp>
      <p:grpSp>
        <p:nvGrpSpPr>
          <p:cNvPr id="15" name="Group 11"/>
          <p:cNvGrpSpPr/>
          <p:nvPr/>
        </p:nvGrpSpPr>
        <p:grpSpPr>
          <a:xfrm>
            <a:off x="2279650" y="1919288"/>
            <a:ext cx="1395413" cy="1052512"/>
            <a:chOff x="431" y="1392"/>
            <a:chExt cx="879" cy="663"/>
          </a:xfrm>
        </p:grpSpPr>
        <p:grpSp>
          <p:nvGrpSpPr>
            <p:cNvPr id="18460" name="Group 12"/>
            <p:cNvGrpSpPr/>
            <p:nvPr/>
          </p:nvGrpSpPr>
          <p:grpSpPr>
            <a:xfrm>
              <a:off x="431" y="1392"/>
              <a:ext cx="879" cy="663"/>
              <a:chOff x="432" y="1326"/>
              <a:chExt cx="864" cy="759"/>
            </a:xfrm>
          </p:grpSpPr>
          <p:pic>
            <p:nvPicPr>
              <p:cNvPr id="18462" name="Picture 13" descr="Picture1"/>
              <p:cNvPicPr>
                <a:picLocks noChangeAspect="1"/>
              </p:cNvPicPr>
              <p:nvPr/>
            </p:nvPicPr>
            <p:blipFill>
              <a:blip r:embed="rId1"/>
              <a:stretch>
                <a:fillRect/>
              </a:stretch>
            </p:blipFill>
            <p:spPr>
              <a:xfrm>
                <a:off x="432" y="1847"/>
                <a:ext cx="864" cy="238"/>
              </a:xfrm>
              <a:prstGeom prst="rect">
                <a:avLst/>
              </a:prstGeom>
              <a:noFill/>
              <a:ln w="9525">
                <a:noFill/>
              </a:ln>
            </p:spPr>
          </p:pic>
          <p:sp>
            <p:nvSpPr>
              <p:cNvPr id="18463" name="Oval 14"/>
              <p:cNvSpPr/>
              <p:nvPr/>
            </p:nvSpPr>
            <p:spPr>
              <a:xfrm>
                <a:off x="560" y="1326"/>
                <a:ext cx="645" cy="64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64" name="Oval 15"/>
              <p:cNvSpPr/>
              <p:nvPr/>
            </p:nvSpPr>
            <p:spPr>
              <a:xfrm>
                <a:off x="568" y="1329"/>
                <a:ext cx="630" cy="630"/>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65" name="Oval 16"/>
              <p:cNvSpPr/>
              <p:nvPr/>
            </p:nvSpPr>
            <p:spPr>
              <a:xfrm>
                <a:off x="575" y="1336"/>
                <a:ext cx="599" cy="588"/>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66" name="Oval 17"/>
              <p:cNvSpPr/>
              <p:nvPr/>
            </p:nvSpPr>
            <p:spPr>
              <a:xfrm>
                <a:off x="609" y="1352"/>
                <a:ext cx="534" cy="47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grpSp>
        <p:sp>
          <p:nvSpPr>
            <p:cNvPr id="18461" name="Text Box 18"/>
            <p:cNvSpPr txBox="1"/>
            <p:nvPr/>
          </p:nvSpPr>
          <p:spPr>
            <a:xfrm>
              <a:off x="731" y="1545"/>
              <a:ext cx="279" cy="252"/>
            </a:xfrm>
            <a:prstGeom prst="rect">
              <a:avLst/>
            </a:prstGeom>
            <a:noFill/>
            <a:ln w="9525">
              <a:noFill/>
            </a:ln>
          </p:spPr>
          <p:txBody>
            <a:bodyPr wrap="none">
              <a:spAutoFit/>
            </a:bodyPr>
            <a:p>
              <a:pPr algn="ctr" eaLnBrk="1" hangingPunct="1"/>
              <a:r>
                <a:rPr lang="zh-CN" altLang="en-US" sz="2000" b="1" dirty="0">
                  <a:solidFill>
                    <a:srgbClr val="000000"/>
                  </a:solidFill>
                  <a:latin typeface="Lucida Sans Unicode" panose="020B0602030504020204" pitchFamily="34" charset="0"/>
                  <a:ea typeface="黑体" panose="02010609060101010101" pitchFamily="49" charset="-122"/>
                </a:rPr>
                <a:t>２</a:t>
              </a:r>
              <a:endParaRPr lang="zh-CN" altLang="en-US" sz="2000" dirty="0">
                <a:solidFill>
                  <a:srgbClr val="000000"/>
                </a:solidFill>
                <a:latin typeface="Lucida Sans Unicode" panose="020B0602030504020204" pitchFamily="34" charset="0"/>
                <a:ea typeface="黑体" panose="02010609060101010101" pitchFamily="49" charset="-122"/>
              </a:endParaRPr>
            </a:p>
          </p:txBody>
        </p:sp>
      </p:grpSp>
      <p:sp>
        <p:nvSpPr>
          <p:cNvPr id="23" name="Text Box 38"/>
          <p:cNvSpPr txBox="1"/>
          <p:nvPr/>
        </p:nvSpPr>
        <p:spPr>
          <a:xfrm>
            <a:off x="3863975" y="2060575"/>
            <a:ext cx="4824413" cy="1016000"/>
          </a:xfrm>
          <a:prstGeom prst="rect">
            <a:avLst/>
          </a:prstGeom>
          <a:noFill/>
          <a:ln w="9525">
            <a:noFill/>
          </a:ln>
        </p:spPr>
        <p:txBody>
          <a:bodyPr>
            <a:spAutoFit/>
          </a:bodyPr>
          <a:p>
            <a:pPr eaLnBrk="1" hangingPunct="1"/>
            <a:r>
              <a:rPr lang="zh-CN" altLang="en-US" sz="2000" b="1" dirty="0">
                <a:solidFill>
                  <a:srgbClr val="FF0000"/>
                </a:solidFill>
                <a:latin typeface="Lucida Sans Unicode" panose="020B0602030504020204" pitchFamily="34" charset="0"/>
                <a:ea typeface="黑体" panose="02010609060101010101" pitchFamily="49" charset="-122"/>
              </a:rPr>
              <a:t>事故的发生是由于：①人的不安全行为；                                     </a:t>
            </a:r>
            <a:endParaRPr lang="zh-CN" altLang="en-US" sz="2000" b="1" dirty="0">
              <a:solidFill>
                <a:srgbClr val="FF0000"/>
              </a:solidFill>
              <a:latin typeface="Lucida Sans Unicode" panose="020B0602030504020204" pitchFamily="34" charset="0"/>
              <a:ea typeface="黑体" panose="02010609060101010101" pitchFamily="49" charset="-122"/>
            </a:endParaRPr>
          </a:p>
          <a:p>
            <a:pPr eaLnBrk="1" hangingPunct="1"/>
            <a:r>
              <a:rPr lang="zh-CN" altLang="en-US" sz="2000" b="1" dirty="0">
                <a:solidFill>
                  <a:srgbClr val="FF0000"/>
                </a:solidFill>
                <a:latin typeface="Lucida Sans Unicode" panose="020B0602030504020204" pitchFamily="34" charset="0"/>
                <a:ea typeface="黑体" panose="02010609060101010101" pitchFamily="49" charset="-122"/>
              </a:rPr>
              <a:t>                                         ②物的不安全状态。</a:t>
            </a:r>
            <a:endParaRPr lang="zh-CN" altLang="en-US" sz="2000" b="1" dirty="0">
              <a:solidFill>
                <a:srgbClr val="FF0000"/>
              </a:solidFill>
              <a:latin typeface="Lucida Sans Unicode" panose="020B0602030504020204" pitchFamily="34" charset="0"/>
              <a:ea typeface="黑体" panose="02010609060101010101" pitchFamily="49" charset="-122"/>
            </a:endParaRPr>
          </a:p>
        </p:txBody>
      </p:sp>
      <p:grpSp>
        <p:nvGrpSpPr>
          <p:cNvPr id="24" name="Group 19"/>
          <p:cNvGrpSpPr/>
          <p:nvPr/>
        </p:nvGrpSpPr>
        <p:grpSpPr>
          <a:xfrm>
            <a:off x="2711450" y="3789363"/>
            <a:ext cx="1704975" cy="1422400"/>
            <a:chOff x="578" y="2142"/>
            <a:chExt cx="1074" cy="896"/>
          </a:xfrm>
        </p:grpSpPr>
        <p:grpSp>
          <p:nvGrpSpPr>
            <p:cNvPr id="18453" name="Group 20"/>
            <p:cNvGrpSpPr/>
            <p:nvPr/>
          </p:nvGrpSpPr>
          <p:grpSpPr>
            <a:xfrm>
              <a:off x="578" y="2146"/>
              <a:ext cx="1074" cy="898"/>
              <a:chOff x="576" y="2188"/>
              <a:chExt cx="1056" cy="1028"/>
            </a:xfrm>
          </p:grpSpPr>
          <p:pic>
            <p:nvPicPr>
              <p:cNvPr id="18455" name="Picture 21" descr="Picture1"/>
              <p:cNvPicPr>
                <a:picLocks noChangeAspect="1"/>
              </p:cNvPicPr>
              <p:nvPr/>
            </p:nvPicPr>
            <p:blipFill>
              <a:blip r:embed="rId1"/>
              <a:stretch>
                <a:fillRect/>
              </a:stretch>
            </p:blipFill>
            <p:spPr>
              <a:xfrm>
                <a:off x="576" y="2924"/>
                <a:ext cx="1056" cy="292"/>
              </a:xfrm>
              <a:prstGeom prst="rect">
                <a:avLst/>
              </a:prstGeom>
              <a:noFill/>
              <a:ln w="9525">
                <a:noFill/>
              </a:ln>
            </p:spPr>
          </p:pic>
          <p:sp>
            <p:nvSpPr>
              <p:cNvPr id="18456" name="Oval 22"/>
              <p:cNvSpPr/>
              <p:nvPr/>
            </p:nvSpPr>
            <p:spPr>
              <a:xfrm>
                <a:off x="714" y="2188"/>
                <a:ext cx="860" cy="860"/>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57" name="Oval 23"/>
              <p:cNvSpPr/>
              <p:nvPr/>
            </p:nvSpPr>
            <p:spPr>
              <a:xfrm>
                <a:off x="725" y="2193"/>
                <a:ext cx="839" cy="83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58" name="Oval 24"/>
              <p:cNvSpPr/>
              <p:nvPr/>
            </p:nvSpPr>
            <p:spPr>
              <a:xfrm>
                <a:off x="734" y="2201"/>
                <a:ext cx="798" cy="784"/>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59" name="Oval 25"/>
              <p:cNvSpPr/>
              <p:nvPr/>
            </p:nvSpPr>
            <p:spPr>
              <a:xfrm>
                <a:off x="780" y="2223"/>
                <a:ext cx="710" cy="63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grpSp>
        <p:sp>
          <p:nvSpPr>
            <p:cNvPr id="18454" name="Text Box 26"/>
            <p:cNvSpPr txBox="1"/>
            <p:nvPr/>
          </p:nvSpPr>
          <p:spPr>
            <a:xfrm>
              <a:off x="938" y="2276"/>
              <a:ext cx="404" cy="404"/>
            </a:xfrm>
            <a:prstGeom prst="rect">
              <a:avLst/>
            </a:prstGeom>
            <a:noFill/>
            <a:ln w="9525">
              <a:noFill/>
            </a:ln>
          </p:spPr>
          <p:txBody>
            <a:bodyPr wrap="none" anchor="ctr" anchorCtr="0">
              <a:spAutoFit/>
            </a:bodyPr>
            <a:p>
              <a:pPr algn="ctr" eaLnBrk="1" hangingPunct="1"/>
              <a:r>
                <a:rPr lang="zh-CN" altLang="en-US" sz="3600" dirty="0">
                  <a:solidFill>
                    <a:srgbClr val="000000"/>
                  </a:solidFill>
                  <a:latin typeface="Lucida Sans Unicode" panose="020B0602030504020204" pitchFamily="34" charset="0"/>
                  <a:ea typeface="黑体" panose="02010609060101010101" pitchFamily="49" charset="-122"/>
                </a:rPr>
                <a:t>３</a:t>
              </a:r>
              <a:endParaRPr lang="zh-CN" altLang="en-US" sz="3600" dirty="0">
                <a:solidFill>
                  <a:srgbClr val="000000"/>
                </a:solidFill>
                <a:latin typeface="Lucida Sans Unicode" panose="020B0602030504020204" pitchFamily="34" charset="0"/>
                <a:ea typeface="黑体" panose="02010609060101010101" pitchFamily="49" charset="-122"/>
              </a:endParaRPr>
            </a:p>
          </p:txBody>
        </p:sp>
      </p:grpSp>
      <p:sp>
        <p:nvSpPr>
          <p:cNvPr id="32" name="Text Box 37"/>
          <p:cNvSpPr txBox="1"/>
          <p:nvPr/>
        </p:nvSpPr>
        <p:spPr>
          <a:xfrm>
            <a:off x="1847850" y="5013325"/>
            <a:ext cx="3419475" cy="1200150"/>
          </a:xfrm>
          <a:prstGeom prst="rect">
            <a:avLst/>
          </a:prstGeom>
          <a:noFill/>
          <a:ln w="9525">
            <a:noFill/>
          </a:ln>
        </p:spPr>
        <p:txBody>
          <a:bodyPr>
            <a:spAutoFit/>
          </a:bodyPr>
          <a:p>
            <a:pPr eaLnBrk="1" hangingPunct="1"/>
            <a:r>
              <a:rPr lang="zh-CN" altLang="en-US" sz="2400" b="1" dirty="0">
                <a:solidFill>
                  <a:srgbClr val="FF0000"/>
                </a:solidFill>
                <a:latin typeface="Lucida Sans Unicode" panose="020B0602030504020204" pitchFamily="34" charset="0"/>
                <a:ea typeface="黑体" panose="02010609060101010101" pitchFamily="49" charset="-122"/>
              </a:rPr>
              <a:t>人的不安全行为或物的不安全状态是由于人的缺点造成的。</a:t>
            </a:r>
            <a:endParaRPr lang="zh-CN" altLang="en-US" sz="2400" b="1" dirty="0">
              <a:solidFill>
                <a:srgbClr val="FF0000"/>
              </a:solidFill>
              <a:latin typeface="Lucida Sans Unicode" panose="020B0602030504020204" pitchFamily="34" charset="0"/>
              <a:ea typeface="黑体" panose="02010609060101010101" pitchFamily="49" charset="-122"/>
            </a:endParaRPr>
          </a:p>
        </p:txBody>
      </p:sp>
      <p:grpSp>
        <p:nvGrpSpPr>
          <p:cNvPr id="33" name="Group 27"/>
          <p:cNvGrpSpPr/>
          <p:nvPr/>
        </p:nvGrpSpPr>
        <p:grpSpPr>
          <a:xfrm>
            <a:off x="5951538" y="4365625"/>
            <a:ext cx="2016125" cy="1770063"/>
            <a:chOff x="2000" y="2296"/>
            <a:chExt cx="1270" cy="1115"/>
          </a:xfrm>
        </p:grpSpPr>
        <p:grpSp>
          <p:nvGrpSpPr>
            <p:cNvPr id="18446" name="Group 28"/>
            <p:cNvGrpSpPr/>
            <p:nvPr/>
          </p:nvGrpSpPr>
          <p:grpSpPr>
            <a:xfrm>
              <a:off x="2000" y="2296"/>
              <a:ext cx="1270" cy="1115"/>
              <a:chOff x="1776" y="2417"/>
              <a:chExt cx="1248" cy="1279"/>
            </a:xfrm>
          </p:grpSpPr>
          <p:pic>
            <p:nvPicPr>
              <p:cNvPr id="18448" name="Picture 29" descr="Picture1"/>
              <p:cNvPicPr>
                <a:picLocks noChangeAspect="1"/>
              </p:cNvPicPr>
              <p:nvPr/>
            </p:nvPicPr>
            <p:blipFill>
              <a:blip r:embed="rId1"/>
              <a:stretch>
                <a:fillRect/>
              </a:stretch>
            </p:blipFill>
            <p:spPr>
              <a:xfrm>
                <a:off x="1776" y="3353"/>
                <a:ext cx="1248" cy="343"/>
              </a:xfrm>
              <a:prstGeom prst="rect">
                <a:avLst/>
              </a:prstGeom>
              <a:noFill/>
              <a:ln w="9525">
                <a:noFill/>
              </a:ln>
            </p:spPr>
          </p:pic>
          <p:sp>
            <p:nvSpPr>
              <p:cNvPr id="18449" name="Oval 30"/>
              <p:cNvSpPr/>
              <p:nvPr/>
            </p:nvSpPr>
            <p:spPr>
              <a:xfrm>
                <a:off x="1877" y="2417"/>
                <a:ext cx="1074" cy="10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50" name="Oval 31"/>
              <p:cNvSpPr/>
              <p:nvPr/>
            </p:nvSpPr>
            <p:spPr>
              <a:xfrm>
                <a:off x="1890" y="2423"/>
                <a:ext cx="1049" cy="1048"/>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51" name="Oval 32"/>
              <p:cNvSpPr/>
              <p:nvPr/>
            </p:nvSpPr>
            <p:spPr>
              <a:xfrm>
                <a:off x="1901" y="2433"/>
                <a:ext cx="998" cy="98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8452" name="Oval 33"/>
              <p:cNvSpPr/>
              <p:nvPr/>
            </p:nvSpPr>
            <p:spPr>
              <a:xfrm>
                <a:off x="1959" y="2461"/>
                <a:ext cx="888" cy="795"/>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grpSp>
        <p:sp>
          <p:nvSpPr>
            <p:cNvPr id="18447" name="Text Box 34"/>
            <p:cNvSpPr txBox="1"/>
            <p:nvPr/>
          </p:nvSpPr>
          <p:spPr>
            <a:xfrm>
              <a:off x="2374" y="2478"/>
              <a:ext cx="548" cy="576"/>
            </a:xfrm>
            <a:prstGeom prst="rect">
              <a:avLst/>
            </a:prstGeom>
            <a:noFill/>
            <a:ln w="9525">
              <a:noFill/>
            </a:ln>
          </p:spPr>
          <p:txBody>
            <a:bodyPr wrap="none">
              <a:spAutoFit/>
            </a:bodyPr>
            <a:p>
              <a:pPr algn="ctr" eaLnBrk="1" hangingPunct="1"/>
              <a:r>
                <a:rPr lang="zh-CN" altLang="en-US" sz="5400" dirty="0">
                  <a:solidFill>
                    <a:srgbClr val="000000"/>
                  </a:solidFill>
                  <a:latin typeface="Lucida Sans Unicode" panose="020B0602030504020204" pitchFamily="34" charset="0"/>
                  <a:ea typeface="黑体" panose="02010609060101010101" pitchFamily="49" charset="-122"/>
                </a:rPr>
                <a:t>４</a:t>
              </a:r>
              <a:endParaRPr lang="zh-CN" altLang="en-US" sz="5400" dirty="0">
                <a:solidFill>
                  <a:srgbClr val="000000"/>
                </a:solidFill>
                <a:latin typeface="Lucida Sans Unicode" panose="020B0602030504020204" pitchFamily="34" charset="0"/>
                <a:ea typeface="黑体" panose="02010609060101010101" pitchFamily="49" charset="-122"/>
              </a:endParaRPr>
            </a:p>
          </p:txBody>
        </p:sp>
      </p:grpSp>
      <p:sp>
        <p:nvSpPr>
          <p:cNvPr id="41" name="Text Box 36"/>
          <p:cNvSpPr txBox="1"/>
          <p:nvPr/>
        </p:nvSpPr>
        <p:spPr>
          <a:xfrm>
            <a:off x="5808663" y="3213100"/>
            <a:ext cx="4176712" cy="1200150"/>
          </a:xfrm>
          <a:prstGeom prst="rect">
            <a:avLst/>
          </a:prstGeom>
          <a:noFill/>
          <a:ln w="9525">
            <a:noFill/>
          </a:ln>
        </p:spPr>
        <p:txBody>
          <a:bodyPr>
            <a:spAutoFit/>
          </a:bodyPr>
          <a:p>
            <a:pPr eaLnBrk="1" hangingPunct="1"/>
            <a:r>
              <a:rPr lang="zh-CN" altLang="en-US" sz="2400" b="1" dirty="0">
                <a:solidFill>
                  <a:srgbClr val="FF0000"/>
                </a:solidFill>
                <a:latin typeface="Times New Roman" panose="02020603050405020304" pitchFamily="18" charset="0"/>
                <a:ea typeface="黑体" panose="02010609060101010101" pitchFamily="49" charset="-122"/>
              </a:rPr>
              <a:t>人的缺点是由于不良环境诱发的，或者是由先天的遗传因素造成的。</a:t>
            </a:r>
            <a:r>
              <a:rPr lang="zh-CN" altLang="en-US" dirty="0">
                <a:solidFill>
                  <a:srgbClr val="000000"/>
                </a:solidFill>
                <a:latin typeface="Lucida Sans Unicode" panose="020B0602030504020204" pitchFamily="34" charset="0"/>
                <a:ea typeface="黑体" panose="02010609060101010101" pitchFamily="49" charset="-122"/>
              </a:rPr>
              <a:t> </a:t>
            </a:r>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42" name="动作按钮: 结束 41">
            <a:hlinkClick r:id="rId2" action="ppaction://hlinksldjump" highlightClick="1"/>
          </p:cNvPr>
          <p:cNvSpPr/>
          <p:nvPr/>
        </p:nvSpPr>
        <p:spPr>
          <a:xfrm>
            <a:off x="9551988" y="6021388"/>
            <a:ext cx="576263" cy="431800"/>
          </a:xfrm>
          <a:prstGeom prst="actionButtonEnd">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grpSp>
        <p:nvGrpSpPr>
          <p:cNvPr id="43" name="组合 42"/>
          <p:cNvGrpSpPr/>
          <p:nvPr/>
        </p:nvGrpSpPr>
        <p:grpSpPr>
          <a:xfrm>
            <a:off x="1919605" y="260351"/>
            <a:ext cx="3599180" cy="575945"/>
            <a:chOff x="354022" y="2307636"/>
            <a:chExt cx="4956313" cy="738000"/>
          </a:xfrm>
          <a:scene3d>
            <a:camera prst="orthographicFront"/>
            <a:lightRig rig="threePt" dir="t">
              <a:rot lat="0" lon="0" rev="7500000"/>
            </a:lightRig>
          </a:scene3d>
        </p:grpSpPr>
        <p:sp>
          <p:nvSpPr>
            <p:cNvPr id="44" name="圆角矩形 43"/>
            <p:cNvSpPr/>
            <p:nvPr/>
          </p:nvSpPr>
          <p:spPr>
            <a:xfrm>
              <a:off x="354022" y="2307636"/>
              <a:ext cx="4956313" cy="73800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sp>
        <p:sp>
          <p:nvSpPr>
            <p:cNvPr id="45" name="圆角矩形 4"/>
            <p:cNvSpPr/>
            <p:nvPr/>
          </p:nvSpPr>
          <p:spPr>
            <a:xfrm>
              <a:off x="390048" y="2343662"/>
              <a:ext cx="4884261" cy="665948"/>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111125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机械伤害常见原因分析</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from="(-#ppt_w/2)" to="(#ppt_x)" calcmode="lin" valueType="num">
                                      <p:cBhvr>
                                        <p:cTn id="17" dur="600" fill="hold">
                                          <p:stCondLst>
                                            <p:cond delay="0"/>
                                          </p:stCondLst>
                                        </p:cTn>
                                        <p:tgtEl>
                                          <p:spTgt spid="6"/>
                                        </p:tgtEl>
                                        <p:attrNameLst>
                                          <p:attrName>ppt_x</p:attrName>
                                        </p:attrNameLst>
                                      </p:cBhvr>
                                    </p:anim>
                                    <p:anim from="0" to="-1.0" calcmode="lin" valueType="num">
                                      <p:cBhvr>
                                        <p:cTn id="18" dur="200" decel="50000" autoRev="1" fill="hold">
                                          <p:stCondLst>
                                            <p:cond delay="600"/>
                                          </p:stCondLst>
                                        </p:cTn>
                                        <p:tgtEl>
                                          <p:spTgt spid="6"/>
                                        </p:tgtEl>
                                        <p:attrNameLst>
                                          <p:attrName>xshear</p:attrName>
                                        </p:attrNameLst>
                                      </p:cBhvr>
                                    </p:anim>
                                    <p:animScale>
                                      <p:cBhvr>
                                        <p:cTn id="19" dur="200" decel="100000" autoRev="1" fill="hold">
                                          <p:stCondLst>
                                            <p:cond delay="600"/>
                                          </p:stCondLst>
                                        </p:cTn>
                                        <p:tgtEl>
                                          <p:spTgt spid="6"/>
                                        </p:tgtEl>
                                      </p:cBhvr>
                                      <p:from x="100000" y="100000"/>
                                      <p:to x="80000" y="100000"/>
                                    </p:animScale>
                                    <p:anim by="(#ppt_h/3+#ppt_w*0.1)" calcmode="lin" valueType="num">
                                      <p:cBhvr additive="sum">
                                        <p:cTn id="20" dur="200" decel="100000" autoRev="1" fill="hold">
                                          <p:stCondLst>
                                            <p:cond delay="600"/>
                                          </p:stCondLst>
                                        </p:cTn>
                                        <p:tgtEl>
                                          <p:spTgt spid="6"/>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cBhvr>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00000"/>
                                          </p:val>
                                        </p:tav>
                                        <p:tav tm="100000">
                                          <p:val>
                                            <p:fltVal val="1.000000"/>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000000"/>
                                          </p:val>
                                        </p:tav>
                                        <p:tav tm="100000">
                                          <p:val>
                                            <p:fltVal val="1.000000"/>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000000"/>
                                          </p:val>
                                        </p:tav>
                                        <p:tav tm="100000">
                                          <p:val>
                                            <p:fltVal val="1.000000"/>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000000"/>
                                          </p:val>
                                        </p:tav>
                                        <p:tav tm="100000">
                                          <p:val>
                                            <p:fltVal val="1.000000"/>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edge">
                                      <p:cBhvr>
                                        <p:cTn id="48" dur="2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600" decel="100000"/>
                                        <p:tgtEl>
                                          <p:spTgt spid="24"/>
                                        </p:tgtEl>
                                      </p:cBhvr>
                                    </p:animEffect>
                                    <p:anim calcmode="lin" valueType="num">
                                      <p:cBhvr>
                                        <p:cTn id="54" dur="1600" decel="100000" fill="hold"/>
                                        <p:tgtEl>
                                          <p:spTgt spid="24"/>
                                        </p:tgtEl>
                                        <p:attrNameLst>
                                          <p:attrName>style.rotation</p:attrName>
                                        </p:attrNameLst>
                                      </p:cBhvr>
                                      <p:tavLst>
                                        <p:tav tm="0">
                                          <p:val>
                                            <p:fltVal val="-90.000000"/>
                                          </p:val>
                                        </p:tav>
                                        <p:tav tm="100000">
                                          <p:val>
                                            <p:fltVal val="0.000000"/>
                                          </p:val>
                                        </p:tav>
                                      </p:tavLst>
                                    </p:anim>
                                    <p:anim calcmode="lin" valueType="num">
                                      <p:cBhvr>
                                        <p:cTn id="55" dur="1600" decel="100000" fill="hold"/>
                                        <p:tgtEl>
                                          <p:spTgt spid="24"/>
                                        </p:tgtEl>
                                        <p:attrNameLst>
                                          <p:attrName>ppt_x</p:attrName>
                                        </p:attrNameLst>
                                      </p:cBhvr>
                                      <p:tavLst>
                                        <p:tav tm="0">
                                          <p:val>
                                            <p:strVal val="#ppt_x+0.4"/>
                                          </p:val>
                                        </p:tav>
                                        <p:tav tm="100000">
                                          <p:val>
                                            <p:strVal val="#ppt_x-0.05"/>
                                          </p:val>
                                        </p:tav>
                                      </p:tavLst>
                                    </p:anim>
                                    <p:anim calcmode="lin" valueType="num">
                                      <p:cBhvr>
                                        <p:cTn id="56" dur="1600" decel="100000" fill="hold"/>
                                        <p:tgtEl>
                                          <p:spTgt spid="24"/>
                                        </p:tgtEl>
                                        <p:attrNameLst>
                                          <p:attrName>ppt_y</p:attrName>
                                        </p:attrNameLst>
                                      </p:cBhvr>
                                      <p:tavLst>
                                        <p:tav tm="0">
                                          <p:val>
                                            <p:strVal val="#ppt_y-0.4"/>
                                          </p:val>
                                        </p:tav>
                                        <p:tav tm="100000">
                                          <p:val>
                                            <p:strVal val="#ppt_y+0.1"/>
                                          </p:val>
                                        </p:tav>
                                      </p:tavLst>
                                    </p:anim>
                                    <p:anim calcmode="lin" valueType="num">
                                      <p:cBhvr>
                                        <p:cTn id="57" dur="400" accel="100000" fill="hold">
                                          <p:stCondLst>
                                            <p:cond delay="1600"/>
                                          </p:stCondLst>
                                        </p:cTn>
                                        <p:tgtEl>
                                          <p:spTgt spid="24"/>
                                        </p:tgtEl>
                                        <p:attrNameLst>
                                          <p:attrName>ppt_x</p:attrName>
                                        </p:attrNameLst>
                                      </p:cBhvr>
                                      <p:tavLst>
                                        <p:tav tm="0">
                                          <p:val>
                                            <p:strVal val="#ppt_x-0.05"/>
                                          </p:val>
                                        </p:tav>
                                        <p:tav tm="100000">
                                          <p:val>
                                            <p:strVal val="#ppt_x"/>
                                          </p:val>
                                        </p:tav>
                                      </p:tavLst>
                                    </p:anim>
                                    <p:anim calcmode="lin" valueType="num">
                                      <p:cBhvr>
                                        <p:cTn id="58" dur="400" accel="100000" fill="hold">
                                          <p:stCondLst>
                                            <p:cond delay="16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slide(fromBottom)">
                                      <p:cBhvr>
                                        <p:cTn id="63" dur="20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51"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770" decel="100000"/>
                                        <p:tgtEl>
                                          <p:spTgt spid="33"/>
                                        </p:tgtEl>
                                      </p:cBhvr>
                                    </p:animEffect>
                                    <p:animScale>
                                      <p:cBhvr>
                                        <p:cTn id="69" dur="770" decel="100000"/>
                                        <p:tgtEl>
                                          <p:spTgt spid="33"/>
                                        </p:tgtEl>
                                      </p:cBhvr>
                                      <p:from x="10000" y="10000"/>
                                      <p:to x="200000" y="450000"/>
                                    </p:animScale>
                                    <p:animScale>
                                      <p:cBhvr>
                                        <p:cTn id="70" dur="1230" accel="100000" fill="hold">
                                          <p:stCondLst>
                                            <p:cond delay="770"/>
                                          </p:stCondLst>
                                        </p:cTn>
                                        <p:tgtEl>
                                          <p:spTgt spid="33"/>
                                        </p:tgtEl>
                                      </p:cBhvr>
                                      <p:from x="200000" y="450000"/>
                                      <p:to x="100000" y="100000"/>
                                    </p:animScale>
                                    <p:set>
                                      <p:cBhvr>
                                        <p:cTn id="71" dur="770" fill="hold"/>
                                        <p:tgtEl>
                                          <p:spTgt spid="33"/>
                                        </p:tgtEl>
                                        <p:attrNameLst>
                                          <p:attrName>ppt_x</p:attrName>
                                        </p:attrNameLst>
                                      </p:cBhvr>
                                      <p:to>
                                        <p:strVal val="(0.5)"/>
                                      </p:to>
                                    </p:set>
                                    <p:anim from="(0.5)" to="(#ppt_x)" calcmode="lin" valueType="num">
                                      <p:cBhvr>
                                        <p:cTn id="72" dur="1230" accel="100000" fill="hold">
                                          <p:stCondLst>
                                            <p:cond delay="770"/>
                                          </p:stCondLst>
                                        </p:cTn>
                                        <p:tgtEl>
                                          <p:spTgt spid="33"/>
                                        </p:tgtEl>
                                        <p:attrNameLst>
                                          <p:attrName>ppt_x</p:attrName>
                                        </p:attrNameLst>
                                      </p:cBhvr>
                                    </p:anim>
                                    <p:set>
                                      <p:cBhvr>
                                        <p:cTn id="73" dur="770" fill="hold"/>
                                        <p:tgtEl>
                                          <p:spTgt spid="33"/>
                                        </p:tgtEl>
                                        <p:attrNameLst>
                                          <p:attrName>ppt_y</p:attrName>
                                        </p:attrNameLst>
                                      </p:cBhvr>
                                      <p:to>
                                        <p:strVal val="(#ppt_y+0.4)"/>
                                      </p:to>
                                    </p:set>
                                    <p:anim from="(#ppt_y+0.4)" to="(#ppt_y)" calcmode="lin" valueType="num">
                                      <p:cBhvr>
                                        <p:cTn id="74" dur="1230" accel="100000" fill="hold">
                                          <p:stCondLst>
                                            <p:cond delay="770"/>
                                          </p:stCondLst>
                                        </p:cTn>
                                        <p:tgtEl>
                                          <p:spTgt spid="33"/>
                                        </p:tgtEl>
                                        <p:attrNameLst>
                                          <p:attrName>ppt_y</p:attrName>
                                        </p:attrNameLst>
                                      </p:cBhvr>
                                    </p:anim>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iterate type="lt">
                                    <p:tmPct val="10000"/>
                                  </p:iterate>
                                  <p:childTnLst>
                                    <p:set>
                                      <p:cBhvr>
                                        <p:cTn id="78" dur="1" fill="hold">
                                          <p:stCondLst>
                                            <p:cond delay="0"/>
                                          </p:stCondLst>
                                        </p:cTn>
                                        <p:tgtEl>
                                          <p:spTgt spid="41"/>
                                        </p:tgtEl>
                                        <p:attrNameLst>
                                          <p:attrName>style.visibility</p:attrName>
                                        </p:attrNameLst>
                                      </p:cBhvr>
                                      <p:to>
                                        <p:strVal val="visible"/>
                                      </p:to>
                                    </p:set>
                                    <p:animEffect transition="in" filter="fade">
                                      <p:cBhvr>
                                        <p:cTn id="79" dur="2000"/>
                                        <p:tgtEl>
                                          <p:spTgt spid="41"/>
                                        </p:tgtEl>
                                      </p:cBhvr>
                                    </p:animEffect>
                                    <p:anim calcmode="lin" valueType="num">
                                      <p:cBhvr>
                                        <p:cTn id="80" dur="2000" fill="hold"/>
                                        <p:tgtEl>
                                          <p:spTgt spid="41"/>
                                        </p:tgtEl>
                                        <p:attrNameLst>
                                          <p:attrName>ppt_w</p:attrName>
                                        </p:attrNameLst>
                                      </p:cBhvr>
                                      <p:tavLst>
                                        <p:tav tm="0" fmla="#ppt_w*sin(2.5*pi*$)">
                                          <p:val>
                                            <p:fltVal val="0.000000"/>
                                          </p:val>
                                        </p:tav>
                                        <p:tav tm="100000">
                                          <p:val>
                                            <p:fltVal val="1.000000"/>
                                          </p:val>
                                        </p:tav>
                                      </p:tavLst>
                                    </p:anim>
                                    <p:anim calcmode="lin" valueType="num">
                                      <p:cBhvr>
                                        <p:cTn id="81" dur="20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23" grpId="0"/>
      <p:bldP spid="32"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2554288" y="1616075"/>
            <a:ext cx="6762750" cy="3838575"/>
          </a:xfrm>
        </p:spPr>
        <p:txBody>
          <a:bodyPr anchor="ctr">
            <a:noAutofit/>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1</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）侥幸心理；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2</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）逞能心理；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3</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）从众心理；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4</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）逆反心理；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5</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）惰性心理；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6</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）好奇心理；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7</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）疲劳厌倦心理；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8</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）情绪波动，思想不集中心理；</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44" name="圆角矩形 43"/>
          <p:cNvSpPr/>
          <p:nvPr/>
        </p:nvSpPr>
        <p:spPr>
          <a:xfrm>
            <a:off x="1919605" y="260351"/>
            <a:ext cx="3888740"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   </a:t>
            </a:r>
            <a:r>
              <a:rPr kumimoji="0" lang="zh-CN"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常见的不安全心理因素</a:t>
            </a:r>
            <a:endParaRPr kumimoji="0" lang="zh-CN"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6"/>
          <p:cNvSpPr txBox="1"/>
          <p:nvPr/>
        </p:nvSpPr>
        <p:spPr>
          <a:xfrm>
            <a:off x="1992313" y="1063625"/>
            <a:ext cx="8208962" cy="646113"/>
          </a:xfrm>
          <a:prstGeom prst="rect">
            <a:avLst/>
          </a:prstGeom>
          <a:noFill/>
          <a:ln w="9525">
            <a:noFill/>
          </a:ln>
        </p:spPr>
        <p:txBody>
          <a:bodyPr>
            <a:spAutoFit/>
          </a:bodyPr>
          <a:p>
            <a:pPr eaLnBrk="1" hangingPunct="1">
              <a:buClr>
                <a:srgbClr val="00B050"/>
              </a:buClr>
              <a:buFont typeface="Wingdings" panose="05000000000000000000" pitchFamily="2" charset="2"/>
              <a:buChar char="Ø"/>
            </a:pPr>
            <a:r>
              <a:rPr lang="zh-CN" altLang="en-US" dirty="0">
                <a:solidFill>
                  <a:srgbClr val="000000"/>
                </a:solidFill>
                <a:latin typeface="Lucida Sans Unicode" panose="020B0602030504020204" pitchFamily="34" charset="0"/>
                <a:ea typeface="黑体" panose="02010609060101010101" pitchFamily="49" charset="-122"/>
              </a:rPr>
              <a:t>由上述事故可以看出，公司内部发生的事故除了交通事故以外，机械伤害事故占据了很大的比例，在此总结下公司内部机械伤害的基本类型：</a:t>
            </a:r>
            <a:endParaRPr lang="en-US" altLang="zh-CN" dirty="0">
              <a:solidFill>
                <a:srgbClr val="000000"/>
              </a:solidFill>
              <a:latin typeface="Lucida Sans Unicode" panose="020B0602030504020204" pitchFamily="34" charset="0"/>
              <a:ea typeface="黑体" panose="02010609060101010101" pitchFamily="49" charset="-122"/>
            </a:endParaRPr>
          </a:p>
        </p:txBody>
      </p:sp>
      <p:sp>
        <p:nvSpPr>
          <p:cNvPr id="20483" name="TextBox 7"/>
          <p:cNvSpPr txBox="1"/>
          <p:nvPr/>
        </p:nvSpPr>
        <p:spPr>
          <a:xfrm>
            <a:off x="3554413" y="2125663"/>
            <a:ext cx="4752975" cy="3046412"/>
          </a:xfrm>
          <a:prstGeom prst="rect">
            <a:avLst/>
          </a:prstGeom>
          <a:noFill/>
          <a:ln w="9525">
            <a:noFill/>
          </a:ln>
        </p:spPr>
        <p:txBody>
          <a:bodyPr>
            <a:spAutoFit/>
          </a:bodyPr>
          <a:p>
            <a:pPr marL="400050" indent="-400050" eaLnBrk="1" hangingPunct="1">
              <a:buClr>
                <a:srgbClr val="00B050"/>
              </a:buClr>
              <a:buFont typeface="Arial" panose="020B0604020202020204" pitchFamily="34" charset="0"/>
              <a:buAutoNum type="romanUcPeriod"/>
            </a:pPr>
            <a:r>
              <a:rPr lang="en-US" altLang="zh-CN" sz="2400" dirty="0">
                <a:solidFill>
                  <a:srgbClr val="000000"/>
                </a:solidFill>
                <a:latin typeface="Lucida Sans Unicode" panose="020B0602030504020204" pitchFamily="34" charset="0"/>
                <a:ea typeface="黑体" panose="02010609060101010101" pitchFamily="49" charset="-122"/>
              </a:rPr>
              <a:t> </a:t>
            </a:r>
            <a:r>
              <a:rPr lang="zh-CN" altLang="en-US" sz="2400" dirty="0">
                <a:solidFill>
                  <a:srgbClr val="000000"/>
                </a:solidFill>
                <a:latin typeface="Lucida Sans Unicode" panose="020B0602030504020204" pitchFamily="34" charset="0"/>
                <a:ea typeface="黑体" panose="02010609060101010101" pitchFamily="49" charset="-122"/>
              </a:rPr>
              <a:t>绞缠、卷入和碾压</a:t>
            </a:r>
            <a:endParaRPr lang="en-US" altLang="zh-CN" sz="2400" dirty="0">
              <a:solidFill>
                <a:srgbClr val="000000"/>
              </a:solidFill>
              <a:latin typeface="Lucida Sans Unicode" panose="020B0602030504020204" pitchFamily="34" charset="0"/>
              <a:ea typeface="黑体" panose="02010609060101010101" pitchFamily="49" charset="-122"/>
            </a:endParaRPr>
          </a:p>
          <a:p>
            <a:pPr marL="400050" indent="-400050" eaLnBrk="1" hangingPunct="1">
              <a:buClr>
                <a:srgbClr val="00B050"/>
              </a:buClr>
              <a:buFont typeface="Arial" panose="020B0604020202020204" pitchFamily="34" charset="0"/>
              <a:buAutoNum type="romanUcPeriod"/>
            </a:pPr>
            <a:r>
              <a:rPr lang="zh-CN" altLang="en-US" sz="2400" dirty="0">
                <a:solidFill>
                  <a:srgbClr val="000000"/>
                </a:solidFill>
                <a:latin typeface="Lucida Sans Unicode" panose="020B0602030504020204" pitchFamily="34" charset="0"/>
                <a:ea typeface="黑体" panose="02010609060101010101" pitchFamily="49" charset="-122"/>
              </a:rPr>
              <a:t> 挤压、剪切和冲撞</a:t>
            </a:r>
            <a:endParaRPr lang="en-US" altLang="zh-CN" sz="2400" dirty="0">
              <a:solidFill>
                <a:srgbClr val="000000"/>
              </a:solidFill>
              <a:latin typeface="Lucida Sans Unicode" panose="020B0602030504020204" pitchFamily="34" charset="0"/>
              <a:ea typeface="黑体" panose="02010609060101010101" pitchFamily="49" charset="-122"/>
            </a:endParaRPr>
          </a:p>
          <a:p>
            <a:pPr marL="400050" indent="-400050" eaLnBrk="1" hangingPunct="1">
              <a:buClr>
                <a:srgbClr val="00B050"/>
              </a:buClr>
              <a:buFont typeface="Arial" panose="020B0604020202020204" pitchFamily="34" charset="0"/>
              <a:buAutoNum type="romanUcPeriod"/>
            </a:pPr>
            <a:r>
              <a:rPr lang="zh-CN" altLang="en-US" sz="2400" dirty="0">
                <a:solidFill>
                  <a:srgbClr val="000000"/>
                </a:solidFill>
                <a:latin typeface="Lucida Sans Unicode" panose="020B0602030504020204" pitchFamily="34" charset="0"/>
                <a:ea typeface="黑体" panose="02010609060101010101" pitchFamily="49" charset="-122"/>
              </a:rPr>
              <a:t> 飞出物打击</a:t>
            </a:r>
            <a:endParaRPr lang="en-US" altLang="zh-CN" sz="2400" dirty="0">
              <a:solidFill>
                <a:srgbClr val="000000"/>
              </a:solidFill>
              <a:latin typeface="Lucida Sans Unicode" panose="020B0602030504020204" pitchFamily="34" charset="0"/>
              <a:ea typeface="黑体" panose="02010609060101010101" pitchFamily="49" charset="-122"/>
            </a:endParaRPr>
          </a:p>
          <a:p>
            <a:pPr marL="400050" indent="-400050" eaLnBrk="1" hangingPunct="1">
              <a:buClr>
                <a:srgbClr val="00B050"/>
              </a:buClr>
              <a:buFont typeface="Arial" panose="020B0604020202020204" pitchFamily="34" charset="0"/>
              <a:buAutoNum type="romanUcPeriod"/>
            </a:pPr>
            <a:r>
              <a:rPr lang="zh-CN" altLang="en-US" sz="2400" dirty="0">
                <a:solidFill>
                  <a:srgbClr val="000000"/>
                </a:solidFill>
                <a:latin typeface="Lucida Sans Unicode" panose="020B0602030504020204" pitchFamily="34" charset="0"/>
                <a:ea typeface="黑体" panose="02010609060101010101" pitchFamily="49" charset="-122"/>
              </a:rPr>
              <a:t> 物体坠落打击</a:t>
            </a:r>
            <a:endParaRPr lang="en-US" altLang="zh-CN" sz="2400" dirty="0">
              <a:solidFill>
                <a:srgbClr val="000000"/>
              </a:solidFill>
              <a:latin typeface="Lucida Sans Unicode" panose="020B0602030504020204" pitchFamily="34" charset="0"/>
              <a:ea typeface="黑体" panose="02010609060101010101" pitchFamily="49" charset="-122"/>
            </a:endParaRPr>
          </a:p>
          <a:p>
            <a:pPr marL="400050" indent="-400050" eaLnBrk="1" hangingPunct="1">
              <a:buClr>
                <a:srgbClr val="00B050"/>
              </a:buClr>
              <a:buFont typeface="Arial" panose="020B0604020202020204" pitchFamily="34" charset="0"/>
              <a:buAutoNum type="romanUcPeriod"/>
            </a:pPr>
            <a:r>
              <a:rPr lang="zh-CN" altLang="en-US" sz="2400" dirty="0">
                <a:solidFill>
                  <a:srgbClr val="000000"/>
                </a:solidFill>
                <a:latin typeface="Lucida Sans Unicode" panose="020B0602030504020204" pitchFamily="34" charset="0"/>
                <a:ea typeface="黑体" panose="02010609060101010101" pitchFamily="49" charset="-122"/>
              </a:rPr>
              <a:t> 切割和擦伤</a:t>
            </a:r>
            <a:endParaRPr lang="en-US" altLang="zh-CN" sz="2400" dirty="0">
              <a:solidFill>
                <a:srgbClr val="000000"/>
              </a:solidFill>
              <a:latin typeface="Lucida Sans Unicode" panose="020B0602030504020204" pitchFamily="34" charset="0"/>
              <a:ea typeface="黑体" panose="02010609060101010101" pitchFamily="49" charset="-122"/>
            </a:endParaRPr>
          </a:p>
          <a:p>
            <a:pPr marL="400050" indent="-400050" eaLnBrk="1" hangingPunct="1">
              <a:buClr>
                <a:srgbClr val="00B050"/>
              </a:buClr>
              <a:buFont typeface="Arial" panose="020B0604020202020204" pitchFamily="34" charset="0"/>
              <a:buAutoNum type="romanUcPeriod"/>
            </a:pPr>
            <a:r>
              <a:rPr lang="zh-CN" altLang="en-US" sz="2400" dirty="0">
                <a:solidFill>
                  <a:srgbClr val="000000"/>
                </a:solidFill>
                <a:latin typeface="Lucida Sans Unicode" panose="020B0602030504020204" pitchFamily="34" charset="0"/>
                <a:ea typeface="黑体" panose="02010609060101010101" pitchFamily="49" charset="-122"/>
              </a:rPr>
              <a:t> 碰撞和刮蹭</a:t>
            </a:r>
            <a:endParaRPr lang="en-US" altLang="zh-CN" sz="2400" dirty="0">
              <a:solidFill>
                <a:srgbClr val="000000"/>
              </a:solidFill>
              <a:latin typeface="Lucida Sans Unicode" panose="020B0602030504020204" pitchFamily="34" charset="0"/>
              <a:ea typeface="黑体" panose="02010609060101010101" pitchFamily="49" charset="-122"/>
            </a:endParaRPr>
          </a:p>
          <a:p>
            <a:pPr marL="400050" indent="-400050" eaLnBrk="1" hangingPunct="1">
              <a:buClr>
                <a:srgbClr val="00B050"/>
              </a:buClr>
              <a:buFont typeface="Arial" panose="020B0604020202020204" pitchFamily="34" charset="0"/>
              <a:buAutoNum type="romanUcPeriod"/>
            </a:pPr>
            <a:r>
              <a:rPr lang="zh-CN" altLang="en-US" sz="2400" dirty="0">
                <a:solidFill>
                  <a:srgbClr val="000000"/>
                </a:solidFill>
                <a:latin typeface="Lucida Sans Unicode" panose="020B0602030504020204" pitchFamily="34" charset="0"/>
                <a:ea typeface="黑体" panose="02010609060101010101" pitchFamily="49" charset="-122"/>
              </a:rPr>
              <a:t> 跌倒、坠落</a:t>
            </a:r>
            <a:endParaRPr lang="en-US" altLang="zh-CN" sz="2400" dirty="0">
              <a:solidFill>
                <a:srgbClr val="000000"/>
              </a:solidFill>
              <a:latin typeface="Lucida Sans Unicode" panose="020B0602030504020204" pitchFamily="34" charset="0"/>
              <a:ea typeface="黑体" panose="02010609060101010101" pitchFamily="49" charset="-122"/>
            </a:endParaRPr>
          </a:p>
          <a:p>
            <a:pPr marL="400050" indent="-400050" eaLnBrk="1" hangingPunct="1">
              <a:buClr>
                <a:srgbClr val="00B050"/>
              </a:buClr>
              <a:buFont typeface="Arial" panose="020B0604020202020204" pitchFamily="34" charset="0"/>
              <a:buAutoNum type="romanUcPeriod"/>
            </a:pPr>
            <a:r>
              <a:rPr lang="zh-CN" altLang="en-US" sz="2400" dirty="0">
                <a:solidFill>
                  <a:srgbClr val="000000"/>
                </a:solidFill>
                <a:latin typeface="Lucida Sans Unicode" panose="020B0602030504020204" pitchFamily="34" charset="0"/>
                <a:ea typeface="黑体" panose="02010609060101010101" pitchFamily="49" charset="-122"/>
              </a:rPr>
              <a:t>场内车辆伤害</a:t>
            </a:r>
            <a:endParaRPr lang="zh-CN" altLang="en-US" sz="2400" dirty="0">
              <a:solidFill>
                <a:srgbClr val="000000"/>
              </a:solidFill>
              <a:latin typeface="Lucida Sans Unicode" panose="020B0602030504020204" pitchFamily="34" charset="0"/>
              <a:ea typeface="黑体" panose="02010609060101010101" pitchFamily="49" charset="-122"/>
            </a:endParaRPr>
          </a:p>
        </p:txBody>
      </p:sp>
      <p:sp>
        <p:nvSpPr>
          <p:cNvPr id="10" name="圆角矩形 9"/>
          <p:cNvSpPr/>
          <p:nvPr/>
        </p:nvSpPr>
        <p:spPr>
          <a:xfrm>
            <a:off x="1849755" y="208916"/>
            <a:ext cx="2095500"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 </a:t>
            </a:r>
            <a:r>
              <a:rPr kumimoji="0" lang="zh-CN" altLang="en-US" sz="20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常见机械伤害</a:t>
            </a:r>
            <a:endParaRPr kumimoji="0" lang="zh-CN" altLang="en-US" sz="20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933575" y="1511300"/>
            <a:ext cx="8324850" cy="4511675"/>
          </a:xfrm>
        </p:spPr>
        <p:txBody>
          <a:bodyPr anchor="ctr">
            <a:noAutofit/>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分为直接、间接和指导性安全措施：</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1</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、直接安全措施： 指在设计机器时，消除机器本身的不安全因素。</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2</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、间接安全措施：指采用各种安全有效的防护装置。</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3</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、指导性安全措施：指制定机器安装、使用、维修保养的安全规程及设置安全标志。</a:t>
            </a: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 name="圆角矩形 4"/>
          <p:cNvSpPr/>
          <p:nvPr/>
        </p:nvSpPr>
        <p:spPr>
          <a:xfrm>
            <a:off x="1859916" y="188596"/>
            <a:ext cx="2820035"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  </a:t>
            </a: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机械的安全措施</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1847215" y="188596"/>
            <a:ext cx="3083560"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机械伤害事故的预防</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sp>
        <p:nvSpPr>
          <p:cNvPr id="22533" name="文本框 1"/>
          <p:cNvSpPr txBox="1"/>
          <p:nvPr/>
        </p:nvSpPr>
        <p:spPr>
          <a:xfrm>
            <a:off x="2514600" y="1168400"/>
            <a:ext cx="7162800" cy="4522788"/>
          </a:xfrm>
          <a:prstGeom prst="rect">
            <a:avLst/>
          </a:prstGeom>
          <a:noFill/>
          <a:ln w="9525">
            <a:noFill/>
          </a:ln>
        </p:spPr>
        <p:txBody>
          <a:bodyPr>
            <a:spAutoFit/>
          </a:bodyPr>
          <a:p>
            <a:pPr eaLnBrk="1" hangingPunct="1"/>
            <a:r>
              <a:rPr lang="zh-CN" altLang="zh-CN" dirty="0">
                <a:solidFill>
                  <a:srgbClr val="000000"/>
                </a:solidFill>
                <a:latin typeface="Lucida Sans Unicode" panose="020B0602030504020204" pitchFamily="34" charset="0"/>
                <a:ea typeface="黑体" panose="02010609060101010101" pitchFamily="49" charset="-122"/>
                <a:sym typeface="+mn-ea"/>
              </a:rPr>
              <a:t>要预防机械伤害事故，主要从以下几方面入手：</a:t>
            </a:r>
            <a:r>
              <a:rPr lang="en-US" altLang="zh-CN" dirty="0">
                <a:solidFill>
                  <a:srgbClr val="000000"/>
                </a:solidFill>
                <a:latin typeface="Lucida Sans Unicode" panose="020B0602030504020204" pitchFamily="34" charset="0"/>
                <a:ea typeface="黑体" panose="02010609060101010101" pitchFamily="49" charset="-122"/>
                <a:sym typeface="+mn-ea"/>
              </a:rPr>
              <a:t> </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en-US" altLang="zh-CN" u="sng" dirty="0">
                <a:solidFill>
                  <a:srgbClr val="000000"/>
                </a:solidFill>
                <a:latin typeface="Lucida Sans Unicode" panose="020B0602030504020204" pitchFamily="34" charset="0"/>
                <a:ea typeface="黑体" panose="02010609060101010101" pitchFamily="49" charset="-122"/>
                <a:sym typeface="+mn-ea"/>
              </a:rPr>
              <a:t>1</a:t>
            </a:r>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zh-CN" altLang="zh-CN" u="sng" dirty="0">
                <a:solidFill>
                  <a:srgbClr val="000000"/>
                </a:solidFill>
                <a:latin typeface="Lucida Sans Unicode" panose="020B0602030504020204" pitchFamily="34" charset="0"/>
                <a:ea typeface="黑体" panose="02010609060101010101" pitchFamily="49" charset="-122"/>
                <a:sym typeface="+mn-ea"/>
              </a:rPr>
              <a:t>配备本质安全型机械设备</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zh-CN" dirty="0">
                <a:solidFill>
                  <a:srgbClr val="000000"/>
                </a:solidFill>
                <a:latin typeface="Lucida Sans Unicode" panose="020B0602030504020204" pitchFamily="34" charset="0"/>
                <a:ea typeface="黑体" panose="02010609060101010101" pitchFamily="49" charset="-122"/>
                <a:sym typeface="+mn-ea"/>
              </a:rPr>
              <a:t>本质安全型机械设备配备有自动探测装置，在有人手等肢体处于机械设备的危险部位如刀口下时，此时即使有人员误触动设备开关，设备也不会动作，从而保护人员安全。</a:t>
            </a:r>
            <a:endParaRPr lang="en-US"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en-US" altLang="zh-CN" u="sng" dirty="0">
                <a:solidFill>
                  <a:srgbClr val="000000"/>
                </a:solidFill>
                <a:latin typeface="Lucida Sans Unicode" panose="020B0602030504020204" pitchFamily="34" charset="0"/>
                <a:ea typeface="黑体" panose="02010609060101010101" pitchFamily="49" charset="-122"/>
                <a:sym typeface="+mn-ea"/>
              </a:rPr>
              <a:t>2</a:t>
            </a:r>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zh-CN" altLang="zh-CN" u="sng" dirty="0">
                <a:solidFill>
                  <a:srgbClr val="000000"/>
                </a:solidFill>
                <a:latin typeface="Lucida Sans Unicode" panose="020B0602030504020204" pitchFamily="34" charset="0"/>
                <a:ea typeface="黑体" panose="02010609060101010101" pitchFamily="49" charset="-122"/>
                <a:sym typeface="+mn-ea"/>
              </a:rPr>
              <a:t>加强对机械设备及操作人员的管理</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zh-CN" dirty="0">
                <a:solidFill>
                  <a:srgbClr val="000000"/>
                </a:solidFill>
                <a:latin typeface="Lucida Sans Unicode" panose="020B0602030504020204" pitchFamily="34" charset="0"/>
                <a:ea typeface="黑体" panose="02010609060101010101" pitchFamily="49" charset="-122"/>
                <a:sym typeface="+mn-ea"/>
              </a:rPr>
              <a:t>·制定详细的机械设备操作规程，并对设备操作人员加强培训，使职工提高安全意识，认识到操作过程中的危险因素。</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zh-CN" dirty="0">
                <a:solidFill>
                  <a:srgbClr val="000000"/>
                </a:solidFill>
                <a:latin typeface="Lucida Sans Unicode" panose="020B0602030504020204" pitchFamily="34" charset="0"/>
                <a:ea typeface="黑体" panose="02010609060101010101" pitchFamily="49" charset="-122"/>
                <a:sym typeface="+mn-ea"/>
              </a:rPr>
              <a:t>·为职工配备合格的个人劳动保护用品，并督促职工正确使用。</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zh-CN" dirty="0">
                <a:solidFill>
                  <a:srgbClr val="000000"/>
                </a:solidFill>
                <a:latin typeface="Lucida Sans Unicode" panose="020B0602030504020204" pitchFamily="34" charset="0"/>
                <a:ea typeface="黑体" panose="02010609060101010101" pitchFamily="49" charset="-122"/>
                <a:sym typeface="+mn-ea"/>
              </a:rPr>
              <a:t>·加强对设备操作区域的管理，及时清理杂物，使操作区保持干净整洁、通道畅通。</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zh-CN" dirty="0">
                <a:solidFill>
                  <a:srgbClr val="000000"/>
                </a:solidFill>
                <a:latin typeface="Lucida Sans Unicode" panose="020B0602030504020204" pitchFamily="34" charset="0"/>
                <a:ea typeface="黑体" panose="02010609060101010101" pitchFamily="49" charset="-122"/>
                <a:sym typeface="+mn-ea"/>
              </a:rPr>
              <a:t>·定期对机械设备进行检查，及时处理设备存在的隐患和问题，使机械设备的各种安全防护措施处于完好状态。</a:t>
            </a:r>
            <a:endParaRPr lang="en-US" altLang="zh-CN" dirty="0">
              <a:solidFill>
                <a:srgbClr val="000000"/>
              </a:solidFill>
              <a:latin typeface="Lucida Sans Unicode" panose="020B0602030504020204" pitchFamily="34" charset="0"/>
              <a:ea typeface="黑体" panose="02010609060101010101" pitchFamily="49" charset="-122"/>
            </a:endParaRPr>
          </a:p>
          <a:p>
            <a:pPr eaLnBrk="1" hangingPunct="1"/>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en-US" altLang="zh-CN" u="sng" dirty="0">
                <a:solidFill>
                  <a:srgbClr val="000000"/>
                </a:solidFill>
                <a:latin typeface="Lucida Sans Unicode" panose="020B0602030504020204" pitchFamily="34" charset="0"/>
                <a:ea typeface="黑体" panose="02010609060101010101" pitchFamily="49" charset="-122"/>
                <a:sym typeface="+mn-ea"/>
              </a:rPr>
              <a:t>3</a:t>
            </a:r>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zh-CN" altLang="zh-CN" u="sng" dirty="0">
                <a:solidFill>
                  <a:srgbClr val="000000"/>
                </a:solidFill>
                <a:latin typeface="Lucida Sans Unicode" panose="020B0602030504020204" pitchFamily="34" charset="0"/>
                <a:ea typeface="黑体" panose="02010609060101010101" pitchFamily="49" charset="-122"/>
                <a:sym typeface="+mn-ea"/>
              </a:rPr>
              <a:t>创造良好的工作环境。</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r>
              <a:rPr lang="en-US" altLang="zh-CN" dirty="0">
                <a:solidFill>
                  <a:srgbClr val="000000"/>
                </a:solidFill>
                <a:latin typeface="Lucida Sans Unicode" panose="020B0602030504020204" pitchFamily="34" charset="0"/>
                <a:ea typeface="黑体" panose="02010609060101010101" pitchFamily="49" charset="-122"/>
                <a:sym typeface="+mn-ea"/>
              </a:rPr>
              <a:t> </a:t>
            </a:r>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en-US" altLang="zh-CN" u="sng" dirty="0">
                <a:solidFill>
                  <a:srgbClr val="000000"/>
                </a:solidFill>
                <a:latin typeface="Lucida Sans Unicode" panose="020B0602030504020204" pitchFamily="34" charset="0"/>
                <a:ea typeface="黑体" panose="02010609060101010101" pitchFamily="49" charset="-122"/>
                <a:sym typeface="+mn-ea"/>
              </a:rPr>
              <a:t>4</a:t>
            </a:r>
            <a:r>
              <a:rPr lang="zh-CN" altLang="en-US" u="sng" dirty="0">
                <a:solidFill>
                  <a:srgbClr val="000000"/>
                </a:solidFill>
                <a:latin typeface="Lucida Sans Unicode" panose="020B0602030504020204" pitchFamily="34" charset="0"/>
                <a:ea typeface="黑体" panose="02010609060101010101" pitchFamily="49" charset="-122"/>
                <a:sym typeface="+mn-ea"/>
              </a:rPr>
              <a:t>）</a:t>
            </a:r>
            <a:r>
              <a:rPr lang="zh-CN" altLang="zh-CN" u="sng" dirty="0">
                <a:solidFill>
                  <a:srgbClr val="000000"/>
                </a:solidFill>
                <a:latin typeface="Lucida Sans Unicode" panose="020B0602030504020204" pitchFamily="34" charset="0"/>
                <a:ea typeface="黑体" panose="02010609060101010101" pitchFamily="49" charset="-122"/>
                <a:sym typeface="+mn-ea"/>
              </a:rPr>
              <a:t>作业人员应注意作息时间，充分休息，保持良好的状态。</a:t>
            </a:r>
            <a:endParaRPr lang="zh-CN" altLang="zh-CN" dirty="0">
              <a:solidFill>
                <a:srgbClr val="000000"/>
              </a:solidFill>
              <a:latin typeface="Lucida Sans Unicode" panose="020B0602030504020204" pitchFamily="34" charset="0"/>
              <a:ea typeface="黑体" panose="02010609060101010101" pitchFamily="49" charset="-122"/>
            </a:endParaRPr>
          </a:p>
          <a:p>
            <a:pPr eaLnBrk="1" hangingPunct="1"/>
            <a:endParaRPr lang="zh-CN" altLang="en-US" dirty="0">
              <a:solidFill>
                <a:srgbClr val="000000"/>
              </a:solidFill>
              <a:latin typeface="Lucida Sans Unicode" panose="020B0602030504020204" pitchFamily="34" charset="0"/>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4" descr="11"/>
          <p:cNvPicPr>
            <a:picLocks noGrp="1" noChangeAspect="1"/>
          </p:cNvPicPr>
          <p:nvPr>
            <p:ph type="body" idx="1"/>
          </p:nvPr>
        </p:nvPicPr>
        <p:blipFill>
          <a:blip r:embed="rId1"/>
          <a:stretch>
            <a:fillRect/>
          </a:stretch>
        </p:blipFill>
        <p:spPr>
          <a:xfrm>
            <a:off x="1919288" y="908050"/>
            <a:ext cx="3578225" cy="2386013"/>
          </a:xfrm>
          <a:noFill/>
          <a:ln>
            <a:noFill/>
          </a:ln>
        </p:spPr>
      </p:pic>
      <p:pic>
        <p:nvPicPr>
          <p:cNvPr id="23555" name="Picture 5" descr="11"/>
          <p:cNvPicPr>
            <a:picLocks noChangeAspect="1"/>
          </p:cNvPicPr>
          <p:nvPr/>
        </p:nvPicPr>
        <p:blipFill>
          <a:blip r:embed="rId2"/>
          <a:stretch>
            <a:fillRect/>
          </a:stretch>
        </p:blipFill>
        <p:spPr>
          <a:xfrm>
            <a:off x="1919288" y="3041650"/>
            <a:ext cx="2517775" cy="2627313"/>
          </a:xfrm>
          <a:prstGeom prst="rect">
            <a:avLst/>
          </a:prstGeom>
          <a:noFill/>
          <a:ln w="9525">
            <a:noFill/>
          </a:ln>
        </p:spPr>
      </p:pic>
      <p:pic>
        <p:nvPicPr>
          <p:cNvPr id="23556" name="Picture 6" descr="11"/>
          <p:cNvPicPr>
            <a:picLocks noChangeAspect="1"/>
          </p:cNvPicPr>
          <p:nvPr/>
        </p:nvPicPr>
        <p:blipFill>
          <a:blip r:embed="rId3"/>
          <a:srcRect t="-1437"/>
          <a:stretch>
            <a:fillRect/>
          </a:stretch>
        </p:blipFill>
        <p:spPr>
          <a:xfrm>
            <a:off x="4451350" y="2944813"/>
            <a:ext cx="2508250" cy="2724150"/>
          </a:xfrm>
          <a:prstGeom prst="rect">
            <a:avLst/>
          </a:prstGeom>
          <a:noFill/>
          <a:ln w="9525">
            <a:noFill/>
          </a:ln>
        </p:spPr>
      </p:pic>
      <p:pic>
        <p:nvPicPr>
          <p:cNvPr id="23557" name="Picture 7" descr="11"/>
          <p:cNvPicPr>
            <a:picLocks noChangeAspect="1"/>
          </p:cNvPicPr>
          <p:nvPr/>
        </p:nvPicPr>
        <p:blipFill>
          <a:blip r:embed="rId4"/>
          <a:stretch>
            <a:fillRect/>
          </a:stretch>
        </p:blipFill>
        <p:spPr>
          <a:xfrm>
            <a:off x="4451350" y="908050"/>
            <a:ext cx="3124200" cy="2255838"/>
          </a:xfrm>
          <a:prstGeom prst="rect">
            <a:avLst/>
          </a:prstGeom>
          <a:noFill/>
          <a:ln w="9525">
            <a:noFill/>
          </a:ln>
        </p:spPr>
      </p:pic>
      <p:pic>
        <p:nvPicPr>
          <p:cNvPr id="23558" name="Picture 8" descr="SSL10079"/>
          <p:cNvPicPr>
            <a:picLocks noChangeAspect="1"/>
          </p:cNvPicPr>
          <p:nvPr/>
        </p:nvPicPr>
        <p:blipFill>
          <a:blip r:embed="rId5"/>
          <a:stretch>
            <a:fillRect/>
          </a:stretch>
        </p:blipFill>
        <p:spPr>
          <a:xfrm>
            <a:off x="7558088" y="908050"/>
            <a:ext cx="2819400" cy="2406650"/>
          </a:xfrm>
          <a:prstGeom prst="rect">
            <a:avLst/>
          </a:prstGeom>
          <a:noFill/>
          <a:ln w="9525">
            <a:noFill/>
          </a:ln>
        </p:spPr>
      </p:pic>
      <p:pic>
        <p:nvPicPr>
          <p:cNvPr id="23559" name="Picture 9" descr="SSL10086"/>
          <p:cNvPicPr>
            <a:picLocks noChangeAspect="1"/>
          </p:cNvPicPr>
          <p:nvPr/>
        </p:nvPicPr>
        <p:blipFill>
          <a:blip r:embed="rId6"/>
          <a:stretch>
            <a:fillRect/>
          </a:stretch>
        </p:blipFill>
        <p:spPr>
          <a:xfrm>
            <a:off x="7024688" y="3346450"/>
            <a:ext cx="3352800" cy="2322513"/>
          </a:xfrm>
          <a:prstGeom prst="rect">
            <a:avLst/>
          </a:prstGeom>
          <a:noFill/>
          <a:ln w="9525">
            <a:noFill/>
          </a:ln>
        </p:spPr>
      </p:pic>
      <p:pic>
        <p:nvPicPr>
          <p:cNvPr id="23560" name="Picture 10" descr="11"/>
          <p:cNvPicPr>
            <a:picLocks noChangeAspect="1"/>
          </p:cNvPicPr>
          <p:nvPr/>
        </p:nvPicPr>
        <p:blipFill>
          <a:blip r:embed="rId7"/>
          <a:stretch>
            <a:fillRect/>
          </a:stretch>
        </p:blipFill>
        <p:spPr>
          <a:xfrm>
            <a:off x="6415088" y="2584450"/>
            <a:ext cx="2057400" cy="1771650"/>
          </a:xfrm>
          <a:prstGeom prst="rect">
            <a:avLst/>
          </a:prstGeom>
          <a:noFill/>
          <a:ln w="9525">
            <a:noFill/>
          </a:ln>
        </p:spPr>
      </p:pic>
      <p:sp>
        <p:nvSpPr>
          <p:cNvPr id="23561" name="Oval 11"/>
          <p:cNvSpPr/>
          <p:nvPr/>
        </p:nvSpPr>
        <p:spPr>
          <a:xfrm>
            <a:off x="3276600" y="1712913"/>
            <a:ext cx="1143000" cy="838200"/>
          </a:xfrm>
          <a:prstGeom prst="ellipse">
            <a:avLst/>
          </a:prstGeom>
          <a:noFill/>
          <a:ln w="9525">
            <a:noFill/>
          </a:ln>
        </p:spPr>
        <p:txBody>
          <a:bodyPr wrap="none" anchor="ctr" anchorCtr="0"/>
          <a:p>
            <a:pPr algn="ctr" eaLnBrk="1" hangingPunct="1"/>
            <a:r>
              <a:rPr lang="en-US" altLang="zh-CN" sz="4800" dirty="0">
                <a:solidFill>
                  <a:srgbClr val="00CC00"/>
                </a:solidFill>
                <a:latin typeface="Lucida Sans Unicode" panose="020B0602030504020204" pitchFamily="34" charset="0"/>
                <a:ea typeface="黑体" panose="02010609060101010101" pitchFamily="49" charset="-122"/>
              </a:rPr>
              <a:t>√</a:t>
            </a:r>
            <a:endParaRPr lang="en-US" altLang="zh-CN" sz="4800" dirty="0">
              <a:solidFill>
                <a:srgbClr val="00CC00"/>
              </a:solidFill>
              <a:latin typeface="Lucida Sans Unicode" panose="020B0602030504020204" pitchFamily="34" charset="0"/>
              <a:ea typeface="黑体" panose="02010609060101010101" pitchFamily="49" charset="-122"/>
            </a:endParaRPr>
          </a:p>
        </p:txBody>
      </p:sp>
      <p:sp>
        <p:nvSpPr>
          <p:cNvPr id="23562" name="Oval 12"/>
          <p:cNvSpPr/>
          <p:nvPr/>
        </p:nvSpPr>
        <p:spPr>
          <a:xfrm>
            <a:off x="5334000" y="1560513"/>
            <a:ext cx="1143000" cy="838200"/>
          </a:xfrm>
          <a:prstGeom prst="ellipse">
            <a:avLst/>
          </a:prstGeom>
          <a:noFill/>
          <a:ln w="9525">
            <a:noFill/>
          </a:ln>
        </p:spPr>
        <p:txBody>
          <a:bodyPr wrap="none" anchor="ctr" anchorCtr="0"/>
          <a:p>
            <a:pPr algn="ctr" eaLnBrk="1" hangingPunct="1"/>
            <a:r>
              <a:rPr lang="en-US" altLang="zh-CN" sz="4800" dirty="0">
                <a:solidFill>
                  <a:srgbClr val="00CC00"/>
                </a:solidFill>
                <a:latin typeface="Lucida Sans Unicode" panose="020B0602030504020204" pitchFamily="34" charset="0"/>
                <a:ea typeface="黑体" panose="02010609060101010101" pitchFamily="49" charset="-122"/>
              </a:rPr>
              <a:t>√</a:t>
            </a:r>
            <a:endParaRPr lang="en-US" altLang="zh-CN" sz="4800" dirty="0">
              <a:solidFill>
                <a:srgbClr val="00CC00"/>
              </a:solidFill>
              <a:latin typeface="Lucida Sans Unicode" panose="020B0602030504020204" pitchFamily="34" charset="0"/>
              <a:ea typeface="黑体" panose="02010609060101010101" pitchFamily="49" charset="-122"/>
            </a:endParaRPr>
          </a:p>
        </p:txBody>
      </p:sp>
      <p:sp>
        <p:nvSpPr>
          <p:cNvPr id="23563" name="Oval 13"/>
          <p:cNvSpPr/>
          <p:nvPr/>
        </p:nvSpPr>
        <p:spPr>
          <a:xfrm>
            <a:off x="2590800" y="3998913"/>
            <a:ext cx="1143000" cy="838200"/>
          </a:xfrm>
          <a:prstGeom prst="ellipse">
            <a:avLst/>
          </a:prstGeom>
          <a:noFill/>
          <a:ln w="9525">
            <a:noFill/>
          </a:ln>
        </p:spPr>
        <p:txBody>
          <a:bodyPr wrap="none" anchor="ctr" anchorCtr="0"/>
          <a:p>
            <a:pPr algn="ctr" eaLnBrk="1" hangingPunct="1"/>
            <a:r>
              <a:rPr lang="en-US" altLang="zh-CN" sz="4800" dirty="0">
                <a:solidFill>
                  <a:srgbClr val="00CC00"/>
                </a:solidFill>
                <a:latin typeface="Lucida Sans Unicode" panose="020B0602030504020204" pitchFamily="34" charset="0"/>
                <a:ea typeface="黑体" panose="02010609060101010101" pitchFamily="49" charset="-122"/>
              </a:rPr>
              <a:t>√</a:t>
            </a:r>
            <a:endParaRPr lang="en-US" altLang="zh-CN" sz="4800" dirty="0">
              <a:solidFill>
                <a:srgbClr val="00CC00"/>
              </a:solidFill>
              <a:latin typeface="Lucida Sans Unicode" panose="020B0602030504020204" pitchFamily="34" charset="0"/>
              <a:ea typeface="黑体" panose="02010609060101010101" pitchFamily="49" charset="-122"/>
            </a:endParaRPr>
          </a:p>
        </p:txBody>
      </p:sp>
      <p:sp>
        <p:nvSpPr>
          <p:cNvPr id="23564" name="Oval 14"/>
          <p:cNvSpPr/>
          <p:nvPr/>
        </p:nvSpPr>
        <p:spPr>
          <a:xfrm>
            <a:off x="5105400" y="4303713"/>
            <a:ext cx="1143000" cy="838200"/>
          </a:xfrm>
          <a:prstGeom prst="ellipse">
            <a:avLst/>
          </a:prstGeom>
          <a:noFill/>
          <a:ln w="9525">
            <a:noFill/>
          </a:ln>
        </p:spPr>
        <p:txBody>
          <a:bodyPr wrap="none" anchor="ctr" anchorCtr="0"/>
          <a:p>
            <a:pPr algn="ctr" eaLnBrk="1" hangingPunct="1"/>
            <a:r>
              <a:rPr lang="en-US" altLang="zh-CN" sz="4800" dirty="0">
                <a:solidFill>
                  <a:srgbClr val="00CC00"/>
                </a:solidFill>
                <a:latin typeface="Lucida Sans Unicode" panose="020B0602030504020204" pitchFamily="34" charset="0"/>
                <a:ea typeface="黑体" panose="02010609060101010101" pitchFamily="49" charset="-122"/>
              </a:rPr>
              <a:t>√</a:t>
            </a:r>
            <a:endParaRPr lang="en-US" altLang="zh-CN" sz="4800" dirty="0">
              <a:solidFill>
                <a:srgbClr val="00CC00"/>
              </a:solidFill>
              <a:latin typeface="Lucida Sans Unicode" panose="020B0602030504020204" pitchFamily="34" charset="0"/>
              <a:ea typeface="黑体" panose="02010609060101010101" pitchFamily="49" charset="-122"/>
            </a:endParaRPr>
          </a:p>
        </p:txBody>
      </p:sp>
      <p:sp>
        <p:nvSpPr>
          <p:cNvPr id="23565" name="Oval 15"/>
          <p:cNvSpPr/>
          <p:nvPr/>
        </p:nvSpPr>
        <p:spPr>
          <a:xfrm>
            <a:off x="7010400" y="3357563"/>
            <a:ext cx="1143000" cy="838200"/>
          </a:xfrm>
          <a:prstGeom prst="ellipse">
            <a:avLst/>
          </a:prstGeom>
          <a:noFill/>
          <a:ln w="9525">
            <a:noFill/>
          </a:ln>
        </p:spPr>
        <p:txBody>
          <a:bodyPr wrap="none" anchor="ctr" anchorCtr="0"/>
          <a:p>
            <a:pPr algn="ctr" eaLnBrk="1" hangingPunct="1"/>
            <a:r>
              <a:rPr lang="en-US" altLang="zh-CN" sz="6000" dirty="0">
                <a:solidFill>
                  <a:srgbClr val="FF8119"/>
                </a:solidFill>
                <a:latin typeface="Lucida Sans Unicode" panose="020B0602030504020204" pitchFamily="34" charset="0"/>
                <a:ea typeface="黑体" panose="02010609060101010101" pitchFamily="49" charset="-122"/>
              </a:rPr>
              <a:t>×</a:t>
            </a:r>
            <a:endParaRPr lang="en-US" altLang="zh-CN" sz="6000" dirty="0">
              <a:solidFill>
                <a:srgbClr val="FF8119"/>
              </a:solidFill>
              <a:latin typeface="Lucida Sans Unicode" panose="020B0602030504020204" pitchFamily="34" charset="0"/>
              <a:ea typeface="黑体" panose="02010609060101010101" pitchFamily="49" charset="-122"/>
            </a:endParaRPr>
          </a:p>
        </p:txBody>
      </p:sp>
      <p:sp>
        <p:nvSpPr>
          <p:cNvPr id="23566" name="Oval 16"/>
          <p:cNvSpPr/>
          <p:nvPr/>
        </p:nvSpPr>
        <p:spPr>
          <a:xfrm>
            <a:off x="8229600" y="1484313"/>
            <a:ext cx="1143000" cy="838200"/>
          </a:xfrm>
          <a:prstGeom prst="ellipse">
            <a:avLst/>
          </a:prstGeom>
          <a:noFill/>
          <a:ln w="9525">
            <a:noFill/>
          </a:ln>
        </p:spPr>
        <p:txBody>
          <a:bodyPr wrap="none" anchor="ctr" anchorCtr="0"/>
          <a:p>
            <a:pPr algn="ctr" eaLnBrk="1" hangingPunct="1"/>
            <a:r>
              <a:rPr lang="en-US" altLang="zh-CN" sz="6000" dirty="0">
                <a:solidFill>
                  <a:srgbClr val="FF8119"/>
                </a:solidFill>
                <a:latin typeface="Lucida Sans Unicode" panose="020B0602030504020204" pitchFamily="34" charset="0"/>
                <a:ea typeface="黑体" panose="02010609060101010101" pitchFamily="49" charset="-122"/>
              </a:rPr>
              <a:t>×</a:t>
            </a:r>
            <a:endParaRPr lang="en-US" altLang="zh-CN" sz="6000" dirty="0">
              <a:solidFill>
                <a:srgbClr val="FF8119"/>
              </a:solidFill>
              <a:latin typeface="Lucida Sans Unicode" panose="020B0602030504020204" pitchFamily="34" charset="0"/>
              <a:ea typeface="黑体" panose="02010609060101010101" pitchFamily="49" charset="-122"/>
            </a:endParaRPr>
          </a:p>
        </p:txBody>
      </p:sp>
      <p:sp>
        <p:nvSpPr>
          <p:cNvPr id="23567" name="Oval 17"/>
          <p:cNvSpPr/>
          <p:nvPr/>
        </p:nvSpPr>
        <p:spPr>
          <a:xfrm>
            <a:off x="8458200" y="3998913"/>
            <a:ext cx="1143000" cy="838200"/>
          </a:xfrm>
          <a:prstGeom prst="ellipse">
            <a:avLst/>
          </a:prstGeom>
          <a:noFill/>
          <a:ln w="9525">
            <a:noFill/>
          </a:ln>
        </p:spPr>
        <p:txBody>
          <a:bodyPr wrap="none" anchor="ctr" anchorCtr="0"/>
          <a:p>
            <a:pPr algn="ctr" eaLnBrk="1" hangingPunct="1"/>
            <a:r>
              <a:rPr lang="en-US" altLang="zh-CN" sz="6000" dirty="0">
                <a:solidFill>
                  <a:srgbClr val="FF8119"/>
                </a:solidFill>
                <a:latin typeface="Lucida Sans Unicode" panose="020B0602030504020204" pitchFamily="34" charset="0"/>
                <a:ea typeface="黑体" panose="02010609060101010101" pitchFamily="49" charset="-122"/>
              </a:rPr>
              <a:t>×</a:t>
            </a:r>
            <a:endParaRPr lang="en-US" altLang="zh-CN" sz="6000" dirty="0">
              <a:solidFill>
                <a:srgbClr val="FF8119"/>
              </a:solidFill>
              <a:latin typeface="Lucida Sans Unicode" panose="020B0602030504020204" pitchFamily="34" charset="0"/>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933575" y="1398588"/>
            <a:ext cx="8324850" cy="5006975"/>
          </a:xfrm>
        </p:spPr>
        <p:txBody>
          <a:bodyPr anchor="ctr">
            <a:noAutofit/>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楷体_GB2312" charset="-122"/>
                <a:cs typeface="Times New Roman" panose="02020603050405020304" pitchFamily="18" charset="0"/>
                <a:sym typeface="+mn-ea"/>
              </a:rPr>
              <a:t>      </a:t>
            </a:r>
            <a:r>
              <a:rPr kumimoji="0" lang="zh-CN" sz="28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楷体_GB2312" charset="-122"/>
                <a:cs typeface="Times New Roman" panose="02020603050405020304" pitchFamily="18" charset="0"/>
                <a:sym typeface="+mn-ea"/>
              </a:rPr>
              <a:t>某公司项目部职工甲和班组成员一起在叉车配合下，给某塔平台不锈钢钢板用剪板机下料。</a:t>
            </a:r>
            <a:r>
              <a:rPr kumimoji="0" lang="en-US" altLang="zh-CN" sz="28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楷体_GB2312" charset="-122"/>
                <a:cs typeface="Times New Roman" panose="02020603050405020304" pitchFamily="18" charset="0"/>
                <a:sym typeface="+mn-ea"/>
              </a:rPr>
              <a:t>16</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楷体_GB2312" charset="-122"/>
                <a:cs typeface="Times New Roman" panose="02020603050405020304" pitchFamily="18" charset="0"/>
                <a:sym typeface="+mn-ea"/>
              </a:rPr>
              <a:t>时</a:t>
            </a:r>
            <a:r>
              <a:rPr kumimoji="0" lang="en-US" altLang="zh-CN" sz="28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楷体_GB2312" charset="-122"/>
                <a:cs typeface="Times New Roman" panose="02020603050405020304" pitchFamily="18" charset="0"/>
                <a:sym typeface="+mn-ea"/>
              </a:rPr>
              <a:t>10</a:t>
            </a:r>
            <a:r>
              <a:rPr kumimoji="0" lang="zh-CN" altLang="en-US" sz="28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楷体_GB2312" charset="-122"/>
                <a:cs typeface="Times New Roman" panose="02020603050405020304" pitchFamily="18" charset="0"/>
                <a:sym typeface="+mn-ea"/>
              </a:rPr>
              <a:t>分，加工厂提出更换操作工，当职工甲把白钢板送至剪板机刀口，用手调整尺寸时，新更换的操作工注意力不集中，没有注意到正在剪板机上进行调整剪板距作业的职工甲，在没有得到裁切信号的情况下，启动了剪板机的操作手柄，剪板机突然启动，职工甲的手来不及脱离危险区域，造成右手中指剪断二分之一，无名指剪断三分之一。</a:t>
            </a:r>
            <a:endParaRPr kumimoji="0" lang="zh-CN" altLang="en-US" sz="2800" b="0" i="0" u="none" strike="noStrike" kern="1200" cap="none" spc="0" normalizeH="0" baseline="0" noProof="0" dirty="0">
              <a:ln>
                <a:noFill/>
              </a:ln>
              <a:solidFill>
                <a:schemeClr val="tx1"/>
              </a:solidFill>
              <a:effectLst/>
              <a:uLnTx/>
              <a:uFillTx/>
              <a:latin typeface="+mn-lt"/>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 name="圆角矩形 4"/>
          <p:cNvSpPr/>
          <p:nvPr/>
        </p:nvSpPr>
        <p:spPr>
          <a:xfrm>
            <a:off x="1887220" y="216536"/>
            <a:ext cx="2374900" cy="52006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机械伤害的预防措施及操作注意事项</a:t>
            </a:r>
            <a:endPar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8" name="圆角矩形 7"/>
          <p:cNvSpPr/>
          <p:nvPr/>
        </p:nvSpPr>
        <p:spPr>
          <a:xfrm>
            <a:off x="1847216" y="188596"/>
            <a:ext cx="2431415"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 </a:t>
            </a: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机械伤害案例</a:t>
            </a:r>
            <a:r>
              <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1</a:t>
            </a:r>
            <a:endPar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pic>
        <p:nvPicPr>
          <p:cNvPr id="24585" name="Picture 6" descr="http://image5.huangye88.com/2013/03/18/24d2cab0e3343a8c.jpg"/>
          <p:cNvPicPr>
            <a:picLocks noChangeAspect="1"/>
          </p:cNvPicPr>
          <p:nvPr/>
        </p:nvPicPr>
        <p:blipFill>
          <a:blip r:embed="rId1"/>
          <a:stretch>
            <a:fillRect/>
          </a:stretch>
        </p:blipFill>
        <p:spPr>
          <a:xfrm>
            <a:off x="5808663" y="4437063"/>
            <a:ext cx="4175125" cy="220503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933575" y="1316038"/>
            <a:ext cx="8324850" cy="5006975"/>
          </a:xfrm>
        </p:spPr>
        <p:txBody>
          <a:bodyPr anchor="ctr">
            <a:normAutofit fontScale="80000" lnSpcReduction="10000"/>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n-lt"/>
                <a:ea typeface="+mn-ea"/>
                <a:cs typeface="+mn-cs"/>
                <a:sym typeface="+mn-ea"/>
              </a:rPr>
              <a:t>直接原因</a:t>
            </a:r>
            <a:endParaRPr kumimoji="0" lang="zh-CN" altLang="zh-CN" sz="2800" b="1" i="0" u="none" strike="noStrike" kern="1200" cap="none" spc="0" normalizeH="0" baseline="0" noProof="0" dirty="0">
              <a:ln>
                <a:noFill/>
              </a:ln>
              <a:solidFill>
                <a:srgbClr val="FF0000"/>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sym typeface="+mn-ea"/>
              </a:rPr>
              <a:t>①剪板机操作人员误操作，误启动剪板机；</a:t>
            </a:r>
            <a:endParaRPr kumimoji="0" lang="en-US"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sym typeface="+mn-ea"/>
              </a:rPr>
              <a:t>②职工甲在调整板距时将手伸到剪板机压板及刃口下方，导致事故发生。</a:t>
            </a:r>
            <a:endPar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n-lt"/>
                <a:ea typeface="+mn-ea"/>
                <a:cs typeface="+mn-cs"/>
                <a:sym typeface="+mn-ea"/>
              </a:rPr>
              <a:t>间接原因</a:t>
            </a:r>
            <a:endParaRPr kumimoji="0" lang="zh-CN" altLang="zh-CN" sz="2800" b="1" i="0" u="none" strike="noStrike" kern="1200" cap="none" spc="0" normalizeH="0" baseline="0" noProof="0" dirty="0">
              <a:ln>
                <a:noFill/>
              </a:ln>
              <a:solidFill>
                <a:srgbClr val="FF0000"/>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sym typeface="+mn-ea"/>
              </a:rPr>
              <a:t>①剪板机操作人员未经专业培训即被安排上岗作业，是导致此次事故的管理上的原因；</a:t>
            </a:r>
            <a:endParaRPr kumimoji="0" lang="en-US"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sym typeface="+mn-ea"/>
              </a:rPr>
              <a:t>②剪板机操作人员注意力不集中，不熟悉剪板机操作规程</a:t>
            </a:r>
            <a:endParaRPr kumimoji="0" lang="en-US"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sym typeface="+mn-ea"/>
              </a:rPr>
              <a:t>③职工甲违反剪板机安全操作规程，将手伸到剪板机压板及刃口下方；</a:t>
            </a:r>
            <a:endParaRPr kumimoji="0" lang="en-US"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sym typeface="+mn-ea"/>
              </a:rPr>
              <a:t>④剪板机缺少本质安全型防护装置，在有手伸到剪板机压板及刃口下方时，也能动作，是导致此次事故的客观原因。</a:t>
            </a:r>
            <a:endPar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accent1">
                    <a:lumMod val="75000"/>
                  </a:schemeClr>
                </a:solidFill>
                <a:effectLst/>
                <a:uLnTx/>
                <a:uFillTx/>
                <a:latin typeface="+mn-lt"/>
                <a:ea typeface="+mn-ea"/>
                <a:cs typeface="+mn-cs"/>
                <a:sym typeface="+mn-ea"/>
              </a:rPr>
              <a:t> </a:t>
            </a:r>
            <a:endParaRPr kumimoji="0" lang="zh-CN" altLang="zh-CN" sz="28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pic>
        <p:nvPicPr>
          <p:cNvPr id="25603" name="Picture 4" descr="http://t03.pic.sogou.com/ac75323d6b6de243-ec94ab63938bc10f-762e7b9a558d381e51b935f421d4550a_i.jpg"/>
          <p:cNvPicPr>
            <a:picLocks noChangeAspect="1"/>
          </p:cNvPicPr>
          <p:nvPr/>
        </p:nvPicPr>
        <p:blipFill>
          <a:blip r:embed="rId1"/>
          <a:stretch>
            <a:fillRect/>
          </a:stretch>
        </p:blipFill>
        <p:spPr>
          <a:xfrm>
            <a:off x="7194550" y="5054600"/>
            <a:ext cx="2628900" cy="16256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933575" y="1244600"/>
            <a:ext cx="8324850" cy="5006975"/>
          </a:xfrm>
        </p:spPr>
        <p:txBody>
          <a:bodyPr anchor="ctr">
            <a:noAutofit/>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rgbClr val="0070C0"/>
                </a:solidFill>
                <a:effectLst/>
                <a:uLnTx/>
                <a:uFillTx/>
                <a:latin typeface="+mn-lt"/>
                <a:ea typeface="+mn-ea"/>
                <a:cs typeface="+mn-cs"/>
                <a:sym typeface="+mn-ea"/>
              </a:rPr>
              <a:t>某公司管工乙，在某空分装置铝管预制厂房内进行铝管切割作业。职工乙在对曲线切割机进行切割片的更换后，将曲线切割机放置身体一侧地面上，未检查切割机开关是否断开，就将切割机电源插头插到插座上，接通了电源，导致切割机在无人控制的状态下转动，切割片在触碰到地面后，弹起，落到职工乙左脚面上（未穿安全鞋），高速旋转的切割机造成职工乙左脚拇趾不完全离断伤。</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 name="圆角矩形 4"/>
          <p:cNvSpPr/>
          <p:nvPr/>
        </p:nvSpPr>
        <p:spPr>
          <a:xfrm>
            <a:off x="1858011" y="178436"/>
            <a:ext cx="2431415"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 </a:t>
            </a: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机械伤害案例</a:t>
            </a:r>
            <a:r>
              <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2</a:t>
            </a:r>
            <a:endPar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pic>
        <p:nvPicPr>
          <p:cNvPr id="26630" name="Picture 1"/>
          <p:cNvPicPr>
            <a:picLocks noChangeAspect="1"/>
          </p:cNvPicPr>
          <p:nvPr/>
        </p:nvPicPr>
        <p:blipFill>
          <a:blip r:embed="rId1"/>
          <a:stretch>
            <a:fillRect/>
          </a:stretch>
        </p:blipFill>
        <p:spPr>
          <a:xfrm>
            <a:off x="5092700" y="4229100"/>
            <a:ext cx="4887913" cy="22987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占位符 2"/>
          <p:cNvSpPr>
            <a:spLocks noGrp="1"/>
          </p:cNvSpPr>
          <p:nvPr>
            <p:ph type="body" idx="1"/>
          </p:nvPr>
        </p:nvSpPr>
        <p:spPr>
          <a:xfrm>
            <a:off x="1933575" y="1139825"/>
            <a:ext cx="8324850" cy="5006975"/>
          </a:xfrm>
          <a:noFill/>
          <a:ln>
            <a:noFill/>
          </a:ln>
        </p:spPr>
        <p:txBody>
          <a:bodyPr anchor="ctr" anchorCtr="0"/>
          <a:p>
            <a:pPr indent="376555">
              <a:spcBef>
                <a:spcPct val="0"/>
              </a:spcBef>
            </a:pPr>
            <a:r>
              <a:rPr lang="zh-CN" altLang="zh-CN" kern="1200" dirty="0">
                <a:solidFill>
                  <a:srgbClr val="FF0000"/>
                </a:solidFill>
                <a:latin typeface="黑体" panose="02010609060101010101" pitchFamily="49" charset="-122"/>
                <a:ea typeface="黑体" panose="02010609060101010101" pitchFamily="49" charset="-122"/>
                <a:cs typeface="+mn-cs"/>
                <a:sym typeface="+mn-ea"/>
              </a:rPr>
              <a:t>直接原因</a:t>
            </a:r>
            <a:endParaRPr lang="zh-CN" altLang="zh-CN" kern="1200" dirty="0">
              <a:solidFill>
                <a:srgbClr val="FF0000"/>
              </a:solidFill>
              <a:latin typeface="+mn-lt"/>
              <a:ea typeface="黑体" panose="02010609060101010101" pitchFamily="49" charset="-122"/>
              <a:cs typeface="+mn-cs"/>
            </a:endParaRPr>
          </a:p>
          <a:p>
            <a:pPr indent="376555">
              <a:spcBef>
                <a:spcPct val="0"/>
              </a:spcBef>
            </a:pPr>
            <a:r>
              <a:rPr lang="zh-CN" altLang="zh-CN" kern="1200" dirty="0">
                <a:solidFill>
                  <a:srgbClr val="2E75B6"/>
                </a:solidFill>
                <a:latin typeface="Times New Roman" panose="02020603050405020304" pitchFamily="18" charset="0"/>
                <a:ea typeface="楷体_GB2312"/>
                <a:cs typeface="+mn-cs"/>
                <a:sym typeface="+mn-ea"/>
              </a:rPr>
              <a:t>当事人在更换切割片后，未检查曲线切割机开关是否断开，就接通曲线切割机电源，使切割机在无人控制的状态下高速转动，弹起后落在脚上，是造成这次事故的直接原因。</a:t>
            </a:r>
            <a:endParaRPr lang="zh-CN" altLang="zh-CN" kern="1200" dirty="0">
              <a:solidFill>
                <a:srgbClr val="2E75B6"/>
              </a:solidFill>
              <a:latin typeface="+mn-lt"/>
              <a:ea typeface="宋体" panose="02010600030101010101" pitchFamily="2" charset="-122"/>
              <a:cs typeface="+mn-cs"/>
            </a:endParaRPr>
          </a:p>
          <a:p>
            <a:pPr indent="376555">
              <a:spcBef>
                <a:spcPct val="0"/>
              </a:spcBef>
            </a:pPr>
            <a:r>
              <a:rPr lang="zh-CN" altLang="zh-CN" kern="1200" dirty="0">
                <a:solidFill>
                  <a:srgbClr val="FF0000"/>
                </a:solidFill>
                <a:latin typeface="黑体" panose="02010609060101010101" pitchFamily="49" charset="-122"/>
                <a:ea typeface="黑体" panose="02010609060101010101" pitchFamily="49" charset="-122"/>
                <a:cs typeface="+mn-cs"/>
                <a:sym typeface="+mn-ea"/>
              </a:rPr>
              <a:t>间接原因</a:t>
            </a:r>
            <a:endParaRPr lang="zh-CN" altLang="zh-CN" kern="1200" dirty="0">
              <a:solidFill>
                <a:srgbClr val="FF0000"/>
              </a:solidFill>
              <a:latin typeface="+mn-lt"/>
              <a:ea typeface="宋体" panose="02010600030101010101" pitchFamily="2" charset="-122"/>
              <a:cs typeface="+mn-cs"/>
            </a:endParaRPr>
          </a:p>
          <a:p>
            <a:pPr indent="376555">
              <a:spcBef>
                <a:spcPct val="0"/>
              </a:spcBef>
            </a:pPr>
            <a:r>
              <a:rPr lang="zh-CN" altLang="zh-CN" kern="1200" dirty="0">
                <a:solidFill>
                  <a:srgbClr val="2E75B6"/>
                </a:solidFill>
                <a:latin typeface="Times New Roman" panose="02020603050405020304" pitchFamily="18" charset="0"/>
                <a:ea typeface="楷体_GB2312"/>
                <a:cs typeface="+mn-cs"/>
                <a:sym typeface="+mn-ea"/>
              </a:rPr>
              <a:t>①当事人安全意识差，没有认识到切割机的危险性；</a:t>
            </a:r>
            <a:endParaRPr lang="en-US" altLang="zh-CN" kern="1200" dirty="0">
              <a:solidFill>
                <a:srgbClr val="2E75B6"/>
              </a:solidFill>
              <a:latin typeface="Times New Roman" panose="02020603050405020304" pitchFamily="18" charset="0"/>
              <a:ea typeface="楷体_GB2312"/>
              <a:cs typeface="+mn-cs"/>
            </a:endParaRPr>
          </a:p>
          <a:p>
            <a:pPr indent="376555">
              <a:spcBef>
                <a:spcPct val="0"/>
              </a:spcBef>
            </a:pPr>
            <a:r>
              <a:rPr lang="zh-CN" altLang="zh-CN" kern="1200" dirty="0">
                <a:solidFill>
                  <a:srgbClr val="2E75B6"/>
                </a:solidFill>
                <a:latin typeface="Times New Roman" panose="02020603050405020304" pitchFamily="18" charset="0"/>
                <a:ea typeface="楷体_GB2312"/>
                <a:cs typeface="+mn-cs"/>
                <a:sym typeface="+mn-ea"/>
              </a:rPr>
              <a:t>②当事人对切割机的操作不熟练；</a:t>
            </a:r>
            <a:endParaRPr lang="en-US" altLang="zh-CN" kern="1200" dirty="0">
              <a:solidFill>
                <a:srgbClr val="2E75B6"/>
              </a:solidFill>
              <a:latin typeface="Times New Roman" panose="02020603050405020304" pitchFamily="18" charset="0"/>
              <a:ea typeface="楷体_GB2312"/>
              <a:cs typeface="+mn-cs"/>
            </a:endParaRPr>
          </a:p>
          <a:p>
            <a:pPr indent="376555">
              <a:spcBef>
                <a:spcPct val="0"/>
              </a:spcBef>
            </a:pPr>
            <a:r>
              <a:rPr lang="zh-CN" altLang="zh-CN" kern="1200" dirty="0">
                <a:solidFill>
                  <a:srgbClr val="2E75B6"/>
                </a:solidFill>
                <a:latin typeface="Times New Roman" panose="02020603050405020304" pitchFamily="18" charset="0"/>
                <a:ea typeface="楷体_GB2312"/>
                <a:cs typeface="+mn-cs"/>
                <a:sym typeface="+mn-ea"/>
              </a:rPr>
              <a:t>③当事人违反公司规定，未穿防护鞋进入施工现场作业；</a:t>
            </a:r>
            <a:endParaRPr lang="en-US" altLang="zh-CN" kern="1200" dirty="0">
              <a:solidFill>
                <a:srgbClr val="2E75B6"/>
              </a:solidFill>
              <a:latin typeface="Times New Roman" panose="02020603050405020304" pitchFamily="18" charset="0"/>
              <a:ea typeface="楷体_GB2312"/>
              <a:cs typeface="+mn-cs"/>
            </a:endParaRPr>
          </a:p>
          <a:p>
            <a:pPr indent="376555">
              <a:spcBef>
                <a:spcPct val="0"/>
              </a:spcBef>
            </a:pPr>
            <a:r>
              <a:rPr lang="zh-CN" altLang="zh-CN" kern="1200" dirty="0">
                <a:solidFill>
                  <a:srgbClr val="2E75B6"/>
                </a:solidFill>
                <a:latin typeface="Times New Roman" panose="02020603050405020304" pitchFamily="18" charset="0"/>
                <a:ea typeface="楷体_GB2312"/>
                <a:cs typeface="+mn-cs"/>
                <a:sym typeface="+mn-ea"/>
              </a:rPr>
              <a:t>④项目部对职工的个人劳动保护用品的配备与穿戴监督管理不到位</a:t>
            </a:r>
            <a:endParaRPr lang="zh-CN" altLang="en-US" kern="1200" dirty="0">
              <a:solidFill>
                <a:srgbClr val="595959"/>
              </a:solidFill>
              <a:latin typeface="+mn-lt"/>
              <a:ea typeface="+mn-ea"/>
              <a:cs typeface="+mn-cs"/>
            </a:endParaRPr>
          </a:p>
        </p:txBody>
      </p:sp>
      <p:pic>
        <p:nvPicPr>
          <p:cNvPr id="27651" name="Picture 4" descr="http://t04.pic.sogou.com/00c808820a2b47b9-0e34b70da67fb615-819fdcbb6cf51303e0e7e7b0542986b0.jpg"/>
          <p:cNvPicPr>
            <a:picLocks noChangeAspect="1"/>
          </p:cNvPicPr>
          <p:nvPr/>
        </p:nvPicPr>
        <p:blipFill>
          <a:blip r:embed="rId1"/>
          <a:stretch>
            <a:fillRect/>
          </a:stretch>
        </p:blipFill>
        <p:spPr>
          <a:xfrm>
            <a:off x="6905625" y="4632325"/>
            <a:ext cx="2200275" cy="19907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933575" y="1160463"/>
            <a:ext cx="8324850" cy="5006975"/>
          </a:xfrm>
        </p:spPr>
        <p:txBody>
          <a:bodyPr anchor="ctr">
            <a:noAutofit/>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n-lt"/>
                <a:ea typeface="+mn-ea"/>
                <a:cs typeface="+mn-cs"/>
                <a:sym typeface="+mn-ea"/>
              </a:rPr>
              <a:t>一、事故经过</a:t>
            </a:r>
            <a:endParaRPr kumimoji="0" lang="zh-CN" altLang="zh-CN" sz="2800" b="0" i="0" u="none" strike="noStrike" kern="1200" cap="none" spc="0" normalizeH="0" baseline="0" noProof="0" dirty="0">
              <a:ln>
                <a:noFill/>
              </a:ln>
              <a:solidFill>
                <a:srgbClr val="FF0000"/>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0070C0"/>
                </a:solidFill>
                <a:effectLst/>
                <a:uLnTx/>
                <a:uFillTx/>
                <a:latin typeface="+mn-lt"/>
                <a:ea typeface="+mn-ea"/>
                <a:cs typeface="+mn-cs"/>
                <a:sym typeface="+mn-ea"/>
              </a:rPr>
              <a:t>2005 </a:t>
            </a:r>
            <a:r>
              <a:rPr kumimoji="0" lang="zh-CN" altLang="zh-CN" sz="2800" b="0" i="0" u="none" strike="noStrike" kern="1200" cap="none" spc="0" normalizeH="0" baseline="0" noProof="0" dirty="0">
                <a:ln>
                  <a:noFill/>
                </a:ln>
                <a:solidFill>
                  <a:srgbClr val="0070C0"/>
                </a:solidFill>
                <a:effectLst/>
                <a:uLnTx/>
                <a:uFillTx/>
                <a:latin typeface="+mn-lt"/>
                <a:ea typeface="+mn-ea"/>
                <a:cs typeface="+mn-cs"/>
                <a:sym typeface="+mn-ea"/>
              </a:rPr>
              <a:t>年</a:t>
            </a:r>
            <a:r>
              <a:rPr kumimoji="0" lang="en-US" altLang="zh-CN" sz="2800" b="0" i="0" u="none" strike="noStrike" kern="1200" cap="none" spc="0" normalizeH="0" baseline="0" noProof="0" dirty="0">
                <a:ln>
                  <a:noFill/>
                </a:ln>
                <a:solidFill>
                  <a:srgbClr val="0070C0"/>
                </a:solidFill>
                <a:effectLst/>
                <a:uLnTx/>
                <a:uFillTx/>
                <a:latin typeface="+mn-lt"/>
                <a:ea typeface="+mn-ea"/>
                <a:cs typeface="+mn-cs"/>
                <a:sym typeface="+mn-ea"/>
              </a:rPr>
              <a:t>12</a:t>
            </a:r>
            <a:r>
              <a:rPr kumimoji="0" lang="zh-CN" altLang="zh-CN" sz="2800" b="0" i="0" u="none" strike="noStrike" kern="1200" cap="none" spc="0" normalizeH="0" baseline="0" noProof="0" dirty="0">
                <a:ln>
                  <a:noFill/>
                </a:ln>
                <a:solidFill>
                  <a:srgbClr val="0070C0"/>
                </a:solidFill>
                <a:effectLst/>
                <a:uLnTx/>
                <a:uFillTx/>
                <a:latin typeface="+mn-lt"/>
                <a:ea typeface="+mn-ea"/>
                <a:cs typeface="+mn-cs"/>
                <a:sym typeface="+mn-ea"/>
              </a:rPr>
              <a:t>月</a:t>
            </a:r>
            <a:r>
              <a:rPr kumimoji="0" lang="en-US" altLang="zh-CN" sz="2800" b="0" i="0" u="none" strike="noStrike" kern="1200" cap="none" spc="0" normalizeH="0" baseline="0" noProof="0" dirty="0">
                <a:ln>
                  <a:noFill/>
                </a:ln>
                <a:solidFill>
                  <a:srgbClr val="0070C0"/>
                </a:solidFill>
                <a:effectLst/>
                <a:uLnTx/>
                <a:uFillTx/>
                <a:latin typeface="+mn-lt"/>
                <a:ea typeface="+mn-ea"/>
                <a:cs typeface="+mn-cs"/>
                <a:sym typeface="+mn-ea"/>
              </a:rPr>
              <a:t>29</a:t>
            </a:r>
            <a:r>
              <a:rPr kumimoji="0" lang="zh-CN" altLang="zh-CN" sz="2800" b="0" i="0" u="none" strike="noStrike" kern="1200" cap="none" spc="0" normalizeH="0" baseline="0" noProof="0" dirty="0">
                <a:ln>
                  <a:noFill/>
                </a:ln>
                <a:solidFill>
                  <a:srgbClr val="0070C0"/>
                </a:solidFill>
                <a:effectLst/>
                <a:uLnTx/>
                <a:uFillTx/>
                <a:latin typeface="+mn-lt"/>
                <a:ea typeface="+mn-ea"/>
                <a:cs typeface="+mn-cs"/>
                <a:sym typeface="+mn-ea"/>
              </a:rPr>
              <a:t>日中午</a:t>
            </a:r>
            <a:r>
              <a:rPr kumimoji="0" lang="en-US" altLang="zh-CN" sz="2800" b="0" i="0" u="none" strike="noStrike" kern="1200" cap="none" spc="0" normalizeH="0" baseline="0" noProof="0" dirty="0">
                <a:ln>
                  <a:noFill/>
                </a:ln>
                <a:solidFill>
                  <a:srgbClr val="0070C0"/>
                </a:solidFill>
                <a:effectLst/>
                <a:uLnTx/>
                <a:uFillTx/>
                <a:latin typeface="+mn-lt"/>
                <a:ea typeface="+mn-ea"/>
                <a:cs typeface="+mn-cs"/>
                <a:sym typeface="+mn-ea"/>
              </a:rPr>
              <a:t>10:50 </a:t>
            </a:r>
            <a:r>
              <a:rPr kumimoji="0" lang="zh-CN" altLang="zh-CN" sz="2800" b="0" i="0" u="none" strike="noStrike" kern="1200" cap="none" spc="0" normalizeH="0" baseline="0" noProof="0" dirty="0">
                <a:ln>
                  <a:noFill/>
                </a:ln>
                <a:solidFill>
                  <a:srgbClr val="0070C0"/>
                </a:solidFill>
                <a:effectLst/>
                <a:uLnTx/>
                <a:uFillTx/>
                <a:latin typeface="+mn-lt"/>
                <a:ea typeface="+mn-ea"/>
                <a:cs typeface="+mn-cs"/>
                <a:sym typeface="+mn-ea"/>
              </a:rPr>
              <a:t>左右，某公司田某，在打磨钻头时，砂轮片突然爆裂，飞出的砂轮片击中其左侧颈动脉，致失血过多，经医院抢救无效死亡。</a:t>
            </a:r>
            <a:endParaRPr kumimoji="0" lang="zh-CN" altLang="zh-CN" sz="2800" b="0" i="0" u="none" strike="noStrike" kern="1200" cap="none" spc="0" normalizeH="0" baseline="0" noProof="0" dirty="0">
              <a:ln>
                <a:noFill/>
              </a:ln>
              <a:solidFill>
                <a:srgbClr val="0070C0"/>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n-lt"/>
                <a:ea typeface="+mn-ea"/>
                <a:cs typeface="+mn-cs"/>
                <a:sym typeface="+mn-ea"/>
              </a:rPr>
              <a:t>二、原因分析</a:t>
            </a:r>
            <a:endParaRPr kumimoji="0" lang="zh-CN" altLang="zh-CN" sz="2800" b="0" i="0" u="none" strike="noStrike" kern="1200" cap="none" spc="0" normalizeH="0" baseline="0" noProof="0" dirty="0">
              <a:ln>
                <a:noFill/>
              </a:ln>
              <a:solidFill>
                <a:srgbClr val="FF0000"/>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经调查发现，该打磨设备属于自制简易打磨设备，转动装置简单地固定在临时的板子上。该设备不是专门生产厂家的合格出厂设备，更无安全检验。</a:t>
            </a:r>
            <a:endParaRPr kumimoji="0" lang="zh-CN" alt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 name="圆角矩形 4"/>
          <p:cNvSpPr/>
          <p:nvPr/>
        </p:nvSpPr>
        <p:spPr>
          <a:xfrm>
            <a:off x="1847215" y="188596"/>
            <a:ext cx="2400300"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 </a:t>
            </a: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机械伤害案例</a:t>
            </a:r>
            <a:r>
              <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3</a:t>
            </a:r>
            <a:endPar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pic>
        <p:nvPicPr>
          <p:cNvPr id="28678" name="Picture 2" descr="http://img.bmlink.com/big/trade/20105/0522/10052220491087.jpg"/>
          <p:cNvPicPr>
            <a:picLocks noChangeAspect="1"/>
          </p:cNvPicPr>
          <p:nvPr/>
        </p:nvPicPr>
        <p:blipFill>
          <a:blip r:embed="rId1"/>
          <a:stretch>
            <a:fillRect/>
          </a:stretch>
        </p:blipFill>
        <p:spPr>
          <a:xfrm>
            <a:off x="6829425" y="4303713"/>
            <a:ext cx="2981325" cy="22352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933575" y="1263650"/>
            <a:ext cx="8324850" cy="5006975"/>
          </a:xfrm>
        </p:spPr>
        <p:txBody>
          <a:bodyPr anchor="ctr">
            <a:noAutofit/>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n-lt"/>
                <a:ea typeface="+mn-ea"/>
                <a:cs typeface="+mn-cs"/>
                <a:sym typeface="+mn-ea"/>
              </a:rPr>
              <a:t>三、启示</a:t>
            </a:r>
            <a:endParaRPr kumimoji="0" lang="zh-CN" altLang="zh-CN" sz="2800" b="0" i="0" u="none" strike="noStrike" kern="1200" cap="none" spc="0" normalizeH="0" baseline="0" noProof="0" dirty="0">
              <a:ln>
                <a:noFill/>
              </a:ln>
              <a:solidFill>
                <a:srgbClr val="FF0000"/>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施工前，要对进场设备和机具进行检查验收，保证进场机具设备的安全性能符合要求。施工中，要对机具设备的管理、日常检查、维护与监督检查到位，确保机具设备性能可靠。同时，操作人员要严格按规程操作，避免发生事故。</a:t>
            </a:r>
            <a:endPar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pic>
        <p:nvPicPr>
          <p:cNvPr id="29699" name="Picture 2" descr="http://img.gc.gcimg.net/jichuang/keywordpic/2012-07/0/0/0/5ab6be24a22af7505a3a37f145ea3263.jpg"/>
          <p:cNvPicPr>
            <a:picLocks noChangeAspect="1"/>
          </p:cNvPicPr>
          <p:nvPr/>
        </p:nvPicPr>
        <p:blipFill>
          <a:blip r:embed="rId1"/>
          <a:stretch>
            <a:fillRect/>
          </a:stretch>
        </p:blipFill>
        <p:spPr>
          <a:xfrm>
            <a:off x="6451600" y="3630613"/>
            <a:ext cx="2974975" cy="239236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4" descr="http://img7.007swz.com/cpimg/changshangzuoyejixie/g6t8hQgwzV_1338583475.jpg"/>
          <p:cNvPicPr>
            <a:picLocks noChangeAspect="1"/>
          </p:cNvPicPr>
          <p:nvPr/>
        </p:nvPicPr>
        <p:blipFill>
          <a:blip r:embed="rId1"/>
          <a:stretch>
            <a:fillRect/>
          </a:stretch>
        </p:blipFill>
        <p:spPr>
          <a:xfrm>
            <a:off x="9217025" y="5653088"/>
            <a:ext cx="2324100" cy="1558925"/>
          </a:xfrm>
          <a:prstGeom prst="rect">
            <a:avLst/>
          </a:prstGeom>
          <a:noFill/>
          <a:ln w="9525">
            <a:noFill/>
          </a:ln>
        </p:spPr>
      </p:pic>
      <p:sp>
        <p:nvSpPr>
          <p:cNvPr id="7" name="文本占位符 2"/>
          <p:cNvSpPr txBox="1"/>
          <p:nvPr/>
        </p:nvSpPr>
        <p:spPr>
          <a:xfrm>
            <a:off x="1609725" y="1851025"/>
            <a:ext cx="8324850" cy="5006975"/>
          </a:xfrm>
          <a:prstGeom prst="rect">
            <a:avLst/>
          </a:prstGeom>
        </p:spPr>
        <p:txBody>
          <a:bodyPr>
            <a:norm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4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0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marL="109855" marR="0" lvl="0" indent="0" algn="l" defTabSz="914400" rtl="0" eaLnBrk="1" fontAlgn="auto" latinLnBrk="0" hangingPunct="1">
              <a:lnSpc>
                <a:spcPct val="100000"/>
              </a:lnSpc>
              <a:spcBef>
                <a:spcPts val="400"/>
              </a:spcBef>
              <a:spcAft>
                <a:spcPts val="0"/>
              </a:spcAft>
              <a:buClr>
                <a:srgbClr val="2DA2BF"/>
              </a:buClr>
              <a:buSzPct val="68000"/>
              <a:buFont typeface="Wingdings 3" panose="05040102010807070707"/>
              <a:buNone/>
              <a:defRPr/>
            </a:pPr>
            <a:r>
              <a:rPr kumimoji="0" lang="zh-CN" altLang="zh-CN" sz="2400" b="1" i="0" u="none" strike="noStrike" kern="1200" cap="none" spc="0" normalizeH="0" baseline="0" noProof="0" dirty="0">
                <a:ln>
                  <a:noFill/>
                </a:ln>
                <a:solidFill>
                  <a:srgbClr val="FF0000"/>
                </a:solidFill>
                <a:effectLst/>
                <a:uLnTx/>
                <a:uFillTx/>
                <a:latin typeface="Lucida Sans Unicode" panose="020B0602030504020204"/>
                <a:ea typeface="黑体" panose="02010609060101010101" pitchFamily="49" charset="-122"/>
                <a:cs typeface="+mn-cs"/>
                <a:sym typeface="+mn-ea"/>
              </a:rPr>
              <a:t>一、事故经过</a:t>
            </a:r>
            <a:endParaRPr kumimoji="0" lang="zh-CN" altLang="zh-CN" sz="2400" b="0" i="0" u="none" strike="noStrike" kern="1200" cap="none" spc="0" normalizeH="0" baseline="0" noProof="0" dirty="0">
              <a:ln>
                <a:noFill/>
              </a:ln>
              <a:solidFill>
                <a:srgbClr val="FF0000"/>
              </a:solidFill>
              <a:effectLst/>
              <a:uLnTx/>
              <a:uFillTx/>
              <a:latin typeface="Lucida Sans Unicode" panose="020B0602030504020204"/>
              <a:ea typeface="黑体" panose="02010609060101010101" pitchFamily="49" charset="-122"/>
              <a:cs typeface="+mn-cs"/>
            </a:endParaRPr>
          </a:p>
          <a:p>
            <a:pPr marL="109855" marR="0" lvl="0" indent="0" algn="l" defTabSz="914400" rtl="0" eaLnBrk="1" fontAlgn="auto" latinLnBrk="0" hangingPunct="1">
              <a:lnSpc>
                <a:spcPct val="100000"/>
              </a:lnSpc>
              <a:spcBef>
                <a:spcPts val="400"/>
              </a:spcBef>
              <a:spcAft>
                <a:spcPts val="0"/>
              </a:spcAft>
              <a:buClr>
                <a:srgbClr val="2DA2BF"/>
              </a:buClr>
              <a:buSzPct val="68000"/>
              <a:buFont typeface="Wingdings 3" panose="05040102010807070707"/>
              <a:buNone/>
              <a:defRPr/>
            </a:pPr>
            <a:r>
              <a:rPr kumimoji="0" lang="en-US"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2008</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年</a:t>
            </a:r>
            <a:r>
              <a:rPr kumimoji="0" lang="en-US"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3</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月</a:t>
            </a:r>
            <a:r>
              <a:rPr kumimoji="0" lang="en-US"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16</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日晚，某厂</a:t>
            </a:r>
            <a:r>
              <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一名</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工人正在操作废料机，不小心将袖口卷入了废料机的铁链之中，而此时铁链正处在高速运转</a:t>
            </a:r>
            <a:r>
              <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状态</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，瞬间就将其手臂扭断</a:t>
            </a:r>
            <a:r>
              <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导致</a:t>
            </a:r>
            <a:r>
              <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其</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左手小臂折断，手掌与手臂分离。</a:t>
            </a:r>
            <a:endPar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a:p>
            <a:pPr marL="109855" marR="0" lvl="0" indent="0" algn="l" defTabSz="914400" rtl="0" eaLnBrk="1" fontAlgn="auto" latinLnBrk="0" hangingPunct="1">
              <a:lnSpc>
                <a:spcPct val="100000"/>
              </a:lnSpc>
              <a:spcBef>
                <a:spcPts val="400"/>
              </a:spcBef>
              <a:spcAft>
                <a:spcPts val="0"/>
              </a:spcAft>
              <a:buClr>
                <a:srgbClr val="2DA2BF"/>
              </a:buClr>
              <a:buSzPct val="68000"/>
              <a:buFont typeface="Wingdings 3" panose="05040102010807070707"/>
              <a:buNone/>
              <a:defRPr/>
            </a:pPr>
            <a:r>
              <a:rPr kumimoji="0" lang="zh-CN" altLang="zh-CN" sz="2400" b="1" i="0" u="none" strike="noStrike" kern="1200" cap="none" spc="0" normalizeH="0" baseline="0" noProof="0" dirty="0">
                <a:ln>
                  <a:noFill/>
                </a:ln>
                <a:solidFill>
                  <a:srgbClr val="FF0000"/>
                </a:solidFill>
                <a:effectLst/>
                <a:uLnTx/>
                <a:uFillTx/>
                <a:latin typeface="Lucida Sans Unicode" panose="020B0602030504020204"/>
                <a:ea typeface="黑体" panose="02010609060101010101" pitchFamily="49" charset="-122"/>
                <a:cs typeface="+mn-cs"/>
                <a:sym typeface="+mn-ea"/>
              </a:rPr>
              <a:t>二、原因分析</a:t>
            </a:r>
            <a:endParaRPr kumimoji="0" lang="zh-CN" altLang="zh-CN" sz="2400" b="0" i="0" u="none" strike="noStrike" kern="1200" cap="none" spc="0" normalizeH="0" baseline="0" noProof="0" dirty="0">
              <a:ln>
                <a:noFill/>
              </a:ln>
              <a:solidFill>
                <a:srgbClr val="FF0000"/>
              </a:solidFill>
              <a:effectLst/>
              <a:uLnTx/>
              <a:uFillTx/>
              <a:latin typeface="Lucida Sans Unicode" panose="020B0602030504020204"/>
              <a:ea typeface="黑体" panose="02010609060101010101" pitchFamily="49" charset="-122"/>
              <a:cs typeface="+mn-cs"/>
            </a:endParaRPr>
          </a:p>
          <a:p>
            <a:pPr marL="109855" marR="0" lvl="0" indent="0" algn="l" defTabSz="914400" rtl="0" eaLnBrk="1" fontAlgn="auto" latinLnBrk="0" hangingPunct="1">
              <a:lnSpc>
                <a:spcPct val="100000"/>
              </a:lnSpc>
              <a:spcBef>
                <a:spcPts val="400"/>
              </a:spcBef>
              <a:spcAft>
                <a:spcPts val="0"/>
              </a:spcAft>
              <a:buClr>
                <a:srgbClr val="2DA2BF"/>
              </a:buClr>
              <a:buSzPct val="68000"/>
              <a:buFont typeface="Wingdings 3" panose="05040102010807070707"/>
              <a:buNone/>
              <a:defRPr/>
            </a:pPr>
            <a:r>
              <a:rPr kumimoji="0" lang="en-US"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1</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、废料机传动铁链没有安装防护罩，致使该名工人手臂被卷入绞断。</a:t>
            </a:r>
            <a:endPar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a:p>
            <a:pPr marL="109855" marR="0" lvl="0" indent="0" algn="l" defTabSz="914400" rtl="0" eaLnBrk="1" fontAlgn="auto" latinLnBrk="0" hangingPunct="1">
              <a:lnSpc>
                <a:spcPct val="100000"/>
              </a:lnSpc>
              <a:spcBef>
                <a:spcPts val="400"/>
              </a:spcBef>
              <a:spcAft>
                <a:spcPts val="0"/>
              </a:spcAft>
              <a:buClr>
                <a:srgbClr val="2DA2BF"/>
              </a:buClr>
              <a:buSzPct val="68000"/>
              <a:buFont typeface="Wingdings 3" panose="05040102010807070707"/>
              <a:buNone/>
              <a:defRPr/>
            </a:pPr>
            <a:r>
              <a:rPr kumimoji="0" lang="en-US"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2</a:t>
            </a: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、该工人安全意识淡薄，没有意识到裸露的链条高速运转时存在的风险。衣服袖口没有束紧。</a:t>
            </a:r>
            <a:endPar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a:p>
            <a:pPr marL="365760" marR="0" lvl="0" indent="-255905" algn="l" defTabSz="914400" rtl="0" eaLnBrk="1" fontAlgn="auto" latinLnBrk="0" hangingPunct="1">
              <a:lnSpc>
                <a:spcPct val="100000"/>
              </a:lnSpc>
              <a:spcBef>
                <a:spcPts val="400"/>
              </a:spcBef>
              <a:spcAft>
                <a:spcPts val="0"/>
              </a:spcAft>
              <a:buClr>
                <a:srgbClr val="2DA2BF"/>
              </a:buClr>
              <a:buSzPct val="68000"/>
              <a:buFont typeface="Wingdings 3" panose="05040102010807070707"/>
              <a:buChar char=""/>
              <a:defRPr/>
            </a:pPr>
            <a:endPar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p:txBody>
      </p:sp>
      <p:sp>
        <p:nvSpPr>
          <p:cNvPr id="8" name="圆角矩形 4"/>
          <p:cNvSpPr/>
          <p:nvPr/>
        </p:nvSpPr>
        <p:spPr>
          <a:xfrm>
            <a:off x="1610042" y="540288"/>
            <a:ext cx="2400935" cy="575945"/>
          </a:xfrm>
          <a:prstGeom prst="roundRect">
            <a:avLst/>
          </a:prstGeom>
          <a:gradFill rotWithShape="1">
            <a:gsLst>
              <a:gs pos="0">
                <a:srgbClr val="474B78">
                  <a:hueOff val="-9933876"/>
                  <a:satOff val="39811"/>
                  <a:lumOff val="8628"/>
                  <a:alphaOff val="0"/>
                  <a:shade val="15000"/>
                  <a:satMod val="180000"/>
                </a:srgbClr>
              </a:gs>
              <a:gs pos="50000">
                <a:srgbClr val="474B78">
                  <a:hueOff val="-9933876"/>
                  <a:satOff val="39811"/>
                  <a:lumOff val="8628"/>
                  <a:alphaOff val="0"/>
                  <a:shade val="45000"/>
                  <a:satMod val="170000"/>
                </a:srgbClr>
              </a:gs>
              <a:gs pos="70000">
                <a:srgbClr val="474B78">
                  <a:hueOff val="-9933876"/>
                  <a:satOff val="39811"/>
                  <a:lumOff val="8628"/>
                  <a:alphaOff val="0"/>
                  <a:tint val="99000"/>
                  <a:shade val="65000"/>
                  <a:satMod val="155000"/>
                </a:srgbClr>
              </a:gs>
              <a:gs pos="100000">
                <a:srgbClr val="474B78">
                  <a:hueOff val="-9933876"/>
                  <a:satOff val="39811"/>
                  <a:lumOff val="8628"/>
                  <a:alphaOff val="0"/>
                  <a:tint val="95500"/>
                  <a:shade val="100000"/>
                  <a:satMod val="155000"/>
                </a:srgb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机械伤害案例</a:t>
            </a:r>
            <a:r>
              <a:rPr kumimoji="0" lang="en-US" altLang="zh-CN" sz="2400" b="0" i="0" u="none" strike="noStrike" kern="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4</a:t>
            </a:r>
            <a:endParaRPr kumimoji="0" lang="en-US" altLang="zh-CN" sz="2400" b="0" i="0" u="none" strike="noStrike" kern="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933575" y="1004888"/>
            <a:ext cx="8324850" cy="5006975"/>
          </a:xfrm>
        </p:spPr>
        <p:txBody>
          <a:bodyPr anchor="ctr">
            <a:noAutofit/>
          </a:bodyPr>
          <a:lstStyle/>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rgbClr val="FF0000"/>
                </a:solidFill>
                <a:effectLst/>
                <a:uLnTx/>
                <a:uFillTx/>
                <a:latin typeface="+mn-lt"/>
                <a:ea typeface="+mn-ea"/>
                <a:cs typeface="+mn-cs"/>
                <a:sym typeface="+mn-ea"/>
              </a:rPr>
              <a:t>三、启示</a:t>
            </a:r>
            <a:endParaRPr kumimoji="0" lang="zh-CN" altLang="zh-CN" sz="2800" b="0" i="0" u="none" strike="noStrike" kern="1200" cap="none" spc="0" normalizeH="0" baseline="0" noProof="0" dirty="0">
              <a:ln>
                <a:noFill/>
              </a:ln>
              <a:solidFill>
                <a:srgbClr val="FF0000"/>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1</a:t>
            </a:r>
            <a:r>
              <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、凡是安装在设备外部需用链条传动的部位，都要加装安全防护罩，避免衣服、人体部位被绞入发生事故。</a:t>
            </a:r>
            <a:endPar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2</a:t>
            </a:r>
            <a:r>
              <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、工作服要做到领口紧、袖口紧和下摆紧。女同志留有长发的应将长发收入帽子中。</a:t>
            </a:r>
            <a:endPar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109855"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3</a:t>
            </a:r>
            <a:r>
              <a:rPr kumimoji="0" lang="zh-CN" altLang="zh-CN" sz="2800" b="0" i="0" u="none" strike="noStrike" kern="1200" cap="none" spc="0" normalizeH="0" baseline="0" noProof="0" dirty="0">
                <a:ln>
                  <a:noFill/>
                </a:ln>
                <a:solidFill>
                  <a:schemeClr val="tx1">
                    <a:lumMod val="65000"/>
                    <a:lumOff val="35000"/>
                  </a:schemeClr>
                </a:solidFill>
                <a:effectLst/>
                <a:uLnTx/>
                <a:uFillTx/>
                <a:latin typeface="+mn-lt"/>
                <a:ea typeface="+mn-ea"/>
                <a:cs typeface="+mn-cs"/>
                <a:sym typeface="+mn-ea"/>
              </a:rPr>
              <a:t>、要按章操作，同时要注意休息，确保精力充沛，防止意外事故的发生。</a:t>
            </a:r>
            <a:endParaRPr kumimoji="0" lang="zh-CN" altLang="en-US" sz="280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pic>
        <p:nvPicPr>
          <p:cNvPr id="31747" name="Picture 2" descr="http://img.wjw.cn/mbr1203/mbr120309130540093813/PicNatural/IMG150609172751671816.jpg"/>
          <p:cNvPicPr>
            <a:picLocks noChangeAspect="1"/>
          </p:cNvPicPr>
          <p:nvPr/>
        </p:nvPicPr>
        <p:blipFill>
          <a:blip r:embed="rId1"/>
          <a:stretch>
            <a:fillRect/>
          </a:stretch>
        </p:blipFill>
        <p:spPr>
          <a:xfrm>
            <a:off x="6921500" y="3865563"/>
            <a:ext cx="2959100" cy="252412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409575" y="324802"/>
            <a:ext cx="4046220"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  </a:t>
            </a: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发生机械伤害的应急处理</a:t>
            </a:r>
            <a:r>
              <a:rPr kumimoji="0" lang="zh-CN" altLang="en-US" sz="18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 </a:t>
            </a:r>
            <a:endParaRPr kumimoji="0" lang="zh-CN" altLang="en-US" sz="18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pic>
        <p:nvPicPr>
          <p:cNvPr id="32773" name="Picture 2" descr="http://www.tianjindaily.com.cn/jkpd/ysbj/201407/W020140707325166252667.jpg"/>
          <p:cNvPicPr>
            <a:picLocks noChangeAspect="1"/>
          </p:cNvPicPr>
          <p:nvPr/>
        </p:nvPicPr>
        <p:blipFill>
          <a:blip r:embed="rId1"/>
          <a:stretch>
            <a:fillRect/>
          </a:stretch>
        </p:blipFill>
        <p:spPr>
          <a:xfrm>
            <a:off x="6261100" y="4827588"/>
            <a:ext cx="3997325" cy="1598612"/>
          </a:xfrm>
          <a:prstGeom prst="rect">
            <a:avLst/>
          </a:prstGeom>
          <a:noFill/>
          <a:ln w="9525">
            <a:noFill/>
          </a:ln>
        </p:spPr>
      </p:pic>
      <p:sp>
        <p:nvSpPr>
          <p:cNvPr id="7" name="文本占位符 2"/>
          <p:cNvSpPr txBox="1"/>
          <p:nvPr/>
        </p:nvSpPr>
        <p:spPr>
          <a:xfrm>
            <a:off x="409575" y="1016000"/>
            <a:ext cx="8324850" cy="5006975"/>
          </a:xfrm>
          <a:prstGeom prst="rect">
            <a:avLst/>
          </a:prstGeom>
        </p:spPr>
        <p:txBody>
          <a:bodyPr>
            <a:normAutofit/>
          </a:bodyPr>
          <a:lst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4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0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a:lstStyle>
          <a:p>
            <a:pPr marL="365760" marR="0" lvl="0" indent="-255905" algn="l" defTabSz="914400" rtl="0" eaLnBrk="1" fontAlgn="auto" latinLnBrk="0" hangingPunct="1">
              <a:lnSpc>
                <a:spcPct val="100000"/>
              </a:lnSpc>
              <a:spcBef>
                <a:spcPts val="400"/>
              </a:spcBef>
              <a:spcAft>
                <a:spcPts val="0"/>
              </a:spcAft>
              <a:buClr>
                <a:srgbClr val="2DA2BF"/>
              </a:buClr>
              <a:buSzPct val="68000"/>
              <a:buFont typeface="Wingdings 3" panose="05040102010807070707"/>
              <a:buChar char=""/>
              <a:defRPr/>
            </a:pPr>
            <a:endPar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endParaRPr>
          </a:p>
          <a:p>
            <a:pPr marL="109855" marR="0" lvl="0" indent="0" algn="l" defTabSz="914400" rtl="0" eaLnBrk="1" fontAlgn="auto" latinLnBrk="0" hangingPunct="1">
              <a:lnSpc>
                <a:spcPct val="100000"/>
              </a:lnSpc>
              <a:spcBef>
                <a:spcPts val="400"/>
              </a:spcBef>
              <a:spcAft>
                <a:spcPts val="0"/>
              </a:spcAft>
              <a:buClr>
                <a:srgbClr val="2DA2BF"/>
              </a:buClr>
              <a:buSzPct val="68000"/>
              <a:buFont typeface="Wingdings 3" panose="05040102010807070707"/>
              <a:buNone/>
              <a:defRPr/>
            </a:pPr>
            <a:r>
              <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sym typeface="+mn-ea"/>
              </a:rPr>
              <a:t>      现场急救对抢救受伤非常关键，如果现场急救正确及时，不仅可以减轻伤者的痛苦，降低事故的严重程度，而且可以为抢救争取时间，挽救更多人的生命。</a:t>
            </a:r>
            <a:endParaRPr kumimoji="0" lang="zh-CN" altLang="zh-CN"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a:p>
            <a:pPr marL="365760" marR="0" lvl="0" indent="-255905" algn="l" defTabSz="914400" rtl="0" eaLnBrk="1" fontAlgn="auto" latinLnBrk="0" hangingPunct="1">
              <a:lnSpc>
                <a:spcPct val="100000"/>
              </a:lnSpc>
              <a:spcBef>
                <a:spcPts val="400"/>
              </a:spcBef>
              <a:spcAft>
                <a:spcPts val="0"/>
              </a:spcAft>
              <a:buClr>
                <a:srgbClr val="2DA2BF"/>
              </a:buClr>
              <a:buSzPct val="68000"/>
              <a:buFont typeface="Wingdings 3" panose="05040102010807070707"/>
              <a:buChar char=""/>
              <a:defRPr/>
            </a:pPr>
            <a:endPar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a:p>
            <a:pPr marL="109855" marR="0" lvl="0" indent="0" algn="l" defTabSz="914400" rtl="0" eaLnBrk="1" fontAlgn="auto" latinLnBrk="0" hangingPunct="1">
              <a:lnSpc>
                <a:spcPct val="100000"/>
              </a:lnSpc>
              <a:spcBef>
                <a:spcPts val="400"/>
              </a:spcBef>
              <a:spcAft>
                <a:spcPts val="0"/>
              </a:spcAft>
              <a:buClr>
                <a:srgbClr val="2DA2BF"/>
              </a:buClr>
              <a:buSzPct val="68000"/>
              <a:buFont typeface="Wingdings 3" panose="05040102010807070707"/>
              <a:buNone/>
              <a:defRPr/>
            </a:pPr>
            <a:endPar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a:p>
            <a:pPr marL="342900" marR="0" lvl="0" indent="-342900" algn="l" defTabSz="914400" rtl="0" eaLnBrk="1" fontAlgn="auto" latinLnBrk="0" hangingPunct="1">
              <a:lnSpc>
                <a:spcPct val="100000"/>
              </a:lnSpc>
              <a:spcBef>
                <a:spcPts val="400"/>
              </a:spcBef>
              <a:spcAft>
                <a:spcPts val="0"/>
              </a:spcAft>
              <a:buClr>
                <a:srgbClr val="2DA2BF"/>
              </a:buClr>
              <a:buSzPct val="68000"/>
              <a:buFont typeface="+mj-lt"/>
              <a:buAutoNum type="alphaUcPeriod"/>
              <a:defRPr/>
            </a:pPr>
            <a:r>
              <a:rPr kumimoji="0" lang="zh-CN" altLang="en-US" sz="24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sym typeface="+mn-ea"/>
              </a:rPr>
              <a:t>快抢：迅速将伤员移至安全处；</a:t>
            </a:r>
            <a:endParaRPr kumimoji="0" lang="en-US" altLang="zh-CN" sz="24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auto" latinLnBrk="0" hangingPunct="1">
              <a:lnSpc>
                <a:spcPct val="100000"/>
              </a:lnSpc>
              <a:spcBef>
                <a:spcPts val="400"/>
              </a:spcBef>
              <a:spcAft>
                <a:spcPts val="0"/>
              </a:spcAft>
              <a:buClr>
                <a:srgbClr val="2DA2BF"/>
              </a:buClr>
              <a:buSzPct val="68000"/>
              <a:buFont typeface="+mj-lt"/>
              <a:buAutoNum type="alphaUcPeriod"/>
              <a:defRPr/>
            </a:pPr>
            <a:r>
              <a:rPr kumimoji="0" lang="zh-CN" altLang="en-US" sz="24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sym typeface="+mn-ea"/>
              </a:rPr>
              <a:t>快救：根据伤情，做力所能及的现场紧急处理；</a:t>
            </a:r>
            <a:endParaRPr kumimoji="0" lang="en-US" altLang="zh-CN" sz="24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auto" latinLnBrk="0" hangingPunct="1">
              <a:lnSpc>
                <a:spcPct val="100000"/>
              </a:lnSpc>
              <a:spcBef>
                <a:spcPts val="400"/>
              </a:spcBef>
              <a:spcAft>
                <a:spcPts val="0"/>
              </a:spcAft>
              <a:buClr>
                <a:srgbClr val="2DA2BF"/>
              </a:buClr>
              <a:buSzPct val="68000"/>
              <a:buFont typeface="+mj-lt"/>
              <a:buAutoNum type="alphaUcPeriod"/>
              <a:defRPr/>
            </a:pPr>
            <a:r>
              <a:rPr kumimoji="0" lang="zh-CN" altLang="en-US" sz="24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sym typeface="+mn-ea"/>
              </a:rPr>
              <a:t>快送：通知、送医。</a:t>
            </a:r>
            <a:endParaRPr kumimoji="0" lang="en-US" altLang="zh-CN" sz="2400" b="1"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mn-cs"/>
            </a:endParaRPr>
          </a:p>
          <a:p>
            <a:pPr marL="365760" marR="0" lvl="0" indent="-255905" algn="l" defTabSz="914400" rtl="0" eaLnBrk="1" fontAlgn="auto" latinLnBrk="0" hangingPunct="1">
              <a:lnSpc>
                <a:spcPct val="100000"/>
              </a:lnSpc>
              <a:spcBef>
                <a:spcPts val="400"/>
              </a:spcBef>
              <a:spcAft>
                <a:spcPts val="0"/>
              </a:spcAft>
              <a:buClr>
                <a:srgbClr val="2DA2BF"/>
              </a:buClr>
              <a:buSzPct val="68000"/>
              <a:buFont typeface="Wingdings 3" panose="05040102010807070707"/>
              <a:buChar char=""/>
              <a:defRPr/>
            </a:pPr>
            <a:endParaRPr kumimoji="0" lang="zh-CN" altLang="en-US" sz="2400" b="0" i="0" u="none" strike="noStrike" kern="1200" cap="none" spc="0" normalizeH="0" baseline="0" noProof="0" dirty="0">
              <a:ln>
                <a:noFill/>
              </a:ln>
              <a:solidFill>
                <a:sysClr val="windowText" lastClr="000000"/>
              </a:solidFill>
              <a:effectLst/>
              <a:uLnTx/>
              <a:uFillTx/>
              <a:latin typeface="Lucida Sans Unicode" panose="020B0602030504020204"/>
              <a:ea typeface="黑体" panose="02010609060101010101" pitchFamily="49"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3"/>
          <p:cNvGrpSpPr/>
          <p:nvPr/>
        </p:nvGrpSpPr>
        <p:grpSpPr>
          <a:xfrm>
            <a:off x="1919536" y="244867"/>
            <a:ext cx="3993515" cy="575945"/>
            <a:chOff x="354022" y="3441636"/>
            <a:chExt cx="4956313" cy="738000"/>
          </a:xfrm>
          <a:scene3d>
            <a:camera prst="orthographicFront"/>
            <a:lightRig rig="threePt" dir="t">
              <a:rot lat="0" lon="0" rev="7500000"/>
            </a:lightRig>
          </a:scene3d>
        </p:grpSpPr>
        <p:sp>
          <p:nvSpPr>
            <p:cNvPr id="5" name="圆角矩形 4"/>
            <p:cNvSpPr/>
            <p:nvPr/>
          </p:nvSpPr>
          <p:spPr>
            <a:xfrm>
              <a:off x="354022" y="3441636"/>
              <a:ext cx="4956313" cy="738000"/>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6" name="圆角矩形 4"/>
            <p:cNvSpPr/>
            <p:nvPr/>
          </p:nvSpPr>
          <p:spPr>
            <a:xfrm>
              <a:off x="390048" y="3477662"/>
              <a:ext cx="4884261" cy="665948"/>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发生机械伤害的应急处理</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sp>
        <p:nvSpPr>
          <p:cNvPr id="33795" name="TextBox 7"/>
          <p:cNvSpPr txBox="1"/>
          <p:nvPr/>
        </p:nvSpPr>
        <p:spPr>
          <a:xfrm>
            <a:off x="1990725" y="1643063"/>
            <a:ext cx="8208963" cy="3416300"/>
          </a:xfrm>
          <a:prstGeom prst="rect">
            <a:avLst/>
          </a:prstGeom>
          <a:noFill/>
          <a:ln w="9525">
            <a:noFill/>
          </a:ln>
        </p:spPr>
        <p:txBody>
          <a:bodyPr>
            <a:spAutoFit/>
          </a:bodyPr>
          <a:p>
            <a:pPr marL="342900" indent="-342900" eaLnBrk="1" hangingPunct="1">
              <a:buNone/>
            </a:pPr>
            <a:r>
              <a:rPr lang="zh-CN" altLang="en-US" b="1" dirty="0">
                <a:solidFill>
                  <a:srgbClr val="00B050"/>
                </a:solidFill>
                <a:latin typeface="宋体" panose="02010600030101010101" pitchFamily="2" charset="-122"/>
                <a:ea typeface="宋体" panose="02010600030101010101" pitchFamily="2" charset="-122"/>
              </a:rPr>
              <a:t>伤害发生时，应保持冷静，首选最简便、迅速、有效的方法：</a:t>
            </a:r>
            <a:endParaRPr lang="en-US" altLang="zh-CN" b="1" dirty="0">
              <a:solidFill>
                <a:srgbClr val="00B050"/>
              </a:solidFill>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AutoNum type="alphaUcPeriod"/>
            </a:pPr>
            <a:r>
              <a:rPr lang="zh-CN" altLang="en-US" b="1" dirty="0">
                <a:solidFill>
                  <a:srgbClr val="0000FF"/>
                </a:solidFill>
                <a:latin typeface="宋体" panose="02010600030101010101" pitchFamily="2" charset="-122"/>
                <a:ea typeface="宋体" panose="02010600030101010101" pitchFamily="2" charset="-122"/>
              </a:rPr>
              <a:t>无创伤，只出现红、肿、热、痛等</a:t>
            </a:r>
            <a:r>
              <a:rPr lang="en-US" altLang="zh-CN" b="1" dirty="0">
                <a:solidFill>
                  <a:srgbClr val="0000FF"/>
                </a:solidFill>
                <a:latin typeface="宋体" panose="02010600030101010101" pitchFamily="2" charset="-122"/>
                <a:ea typeface="宋体" panose="02010600030101010101" pitchFamily="2" charset="-122"/>
              </a:rPr>
              <a:t>——</a:t>
            </a:r>
            <a:r>
              <a:rPr lang="zh-CN" altLang="en-US" b="1" dirty="0">
                <a:solidFill>
                  <a:srgbClr val="0000FF"/>
                </a:solidFill>
                <a:latin typeface="宋体" panose="02010600030101010101" pitchFamily="2" charset="-122"/>
                <a:ea typeface="宋体" panose="02010600030101010101" pitchFamily="2" charset="-122"/>
              </a:rPr>
              <a:t>可视伤情处理；</a:t>
            </a:r>
            <a:endParaRPr lang="en-US" altLang="zh-CN" b="1" dirty="0">
              <a:solidFill>
                <a:srgbClr val="0000FF"/>
              </a:solidFill>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AutoNum type="alphaUcPeriod"/>
            </a:pPr>
            <a:r>
              <a:rPr lang="zh-CN" altLang="en-US" b="1" dirty="0">
                <a:solidFill>
                  <a:srgbClr val="0000FF"/>
                </a:solidFill>
                <a:latin typeface="宋体" panose="02010600030101010101" pitchFamily="2" charset="-122"/>
                <a:ea typeface="宋体" panose="02010600030101010101" pitchFamily="2" charset="-122"/>
              </a:rPr>
              <a:t>有创口（小范围、表浅），少量出血</a:t>
            </a:r>
            <a:r>
              <a:rPr lang="en-US" altLang="zh-CN" b="1" dirty="0">
                <a:solidFill>
                  <a:srgbClr val="0000FF"/>
                </a:solidFill>
                <a:latin typeface="宋体" panose="02010600030101010101" pitchFamily="2" charset="-122"/>
                <a:ea typeface="宋体" panose="02010600030101010101" pitchFamily="2" charset="-122"/>
              </a:rPr>
              <a:t>——</a:t>
            </a:r>
            <a:r>
              <a:rPr lang="zh-CN" altLang="en-US" b="1" dirty="0">
                <a:solidFill>
                  <a:srgbClr val="0000FF"/>
                </a:solidFill>
                <a:latin typeface="宋体" panose="02010600030101010101" pitchFamily="2" charset="-122"/>
                <a:ea typeface="宋体" panose="02010600030101010101" pitchFamily="2" charset="-122"/>
              </a:rPr>
              <a:t>加压包扎，（如无医疗药品，如云南白药，万花油时，可直接使用手指、手掌或干净的的等，压迫伤口，加压止血）；</a:t>
            </a:r>
            <a:endParaRPr lang="en-US" altLang="zh-CN" b="1" dirty="0">
              <a:solidFill>
                <a:srgbClr val="0000FF"/>
              </a:solidFill>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AutoNum type="alphaUcPeriod"/>
            </a:pPr>
            <a:r>
              <a:rPr lang="zh-CN" altLang="en-US" b="1" dirty="0">
                <a:solidFill>
                  <a:srgbClr val="0000FF"/>
                </a:solidFill>
                <a:latin typeface="宋体" panose="02010600030101010101" pitchFamily="2" charset="-122"/>
                <a:ea typeface="宋体" panose="02010600030101010101" pitchFamily="2" charset="-122"/>
              </a:rPr>
              <a:t>创口较深，创面大，出血多，用上述方法难止血时</a:t>
            </a:r>
            <a:r>
              <a:rPr lang="en-US" altLang="zh-CN" b="1" dirty="0">
                <a:solidFill>
                  <a:srgbClr val="0000FF"/>
                </a:solidFill>
                <a:latin typeface="宋体" panose="02010600030101010101" pitchFamily="2" charset="-122"/>
                <a:ea typeface="宋体" panose="02010600030101010101" pitchFamily="2" charset="-122"/>
              </a:rPr>
              <a:t>----</a:t>
            </a:r>
            <a:r>
              <a:rPr lang="zh-CN" altLang="en-US" b="1" dirty="0">
                <a:solidFill>
                  <a:srgbClr val="0000FF"/>
                </a:solidFill>
                <a:latin typeface="宋体" panose="02010600030101010101" pitchFamily="2" charset="-122"/>
                <a:ea typeface="宋体" panose="02010600030101010101" pitchFamily="2" charset="-122"/>
              </a:rPr>
              <a:t>捆绑止血（可利用手巾、布条绑扎伤口）；</a:t>
            </a:r>
            <a:endParaRPr lang="en-US" altLang="zh-CN" b="1" dirty="0">
              <a:solidFill>
                <a:srgbClr val="0000FF"/>
              </a:solidFill>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AutoNum type="alphaUcPeriod"/>
            </a:pPr>
            <a:r>
              <a:rPr lang="zh-CN" altLang="en-US" b="1" dirty="0">
                <a:solidFill>
                  <a:srgbClr val="0000FF"/>
                </a:solidFill>
                <a:latin typeface="宋体" panose="02010600030101010101" pitchFamily="2" charset="-122"/>
                <a:ea typeface="宋体" panose="02010600030101010101" pitchFamily="2" charset="-122"/>
              </a:rPr>
              <a:t>伤口部位举止高于心脏的位置，有异物时按压四周，手掌近端禁止绑扎止血（损坏神经），间隔</a:t>
            </a:r>
            <a:r>
              <a:rPr lang="en-US" altLang="zh-CN" b="1" dirty="0">
                <a:solidFill>
                  <a:srgbClr val="0000FF"/>
                </a:solidFill>
                <a:latin typeface="宋体" panose="02010600030101010101" pitchFamily="2" charset="-122"/>
                <a:ea typeface="宋体" panose="02010600030101010101" pitchFamily="2" charset="-122"/>
              </a:rPr>
              <a:t>30</a:t>
            </a:r>
            <a:r>
              <a:rPr lang="zh-CN" altLang="en-US" b="1" dirty="0">
                <a:solidFill>
                  <a:srgbClr val="0000FF"/>
                </a:solidFill>
                <a:latin typeface="宋体" panose="02010600030101010101" pitchFamily="2" charset="-122"/>
                <a:ea typeface="宋体" panose="02010600030101010101" pitchFamily="2" charset="-122"/>
              </a:rPr>
              <a:t>分钟放松一次；</a:t>
            </a:r>
            <a:endParaRPr lang="en-US" altLang="zh-CN" b="1" dirty="0">
              <a:solidFill>
                <a:srgbClr val="0000FF"/>
              </a:solidFill>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AutoNum type="alphaUcPeriod"/>
            </a:pPr>
            <a:r>
              <a:rPr lang="zh-CN" altLang="en-US" b="1" dirty="0">
                <a:solidFill>
                  <a:srgbClr val="0000FF"/>
                </a:solidFill>
                <a:latin typeface="宋体" panose="02010600030101010101" pitchFamily="2" charset="-122"/>
                <a:ea typeface="宋体" panose="02010600030101010101" pitchFamily="2" charset="-122"/>
              </a:rPr>
              <a:t>烧伤、烫伤时，立刻用冷水冲洗或浸入冷水中半小时或一小时。范围大火油水泡时，应保护皮肤表面干净就医；</a:t>
            </a:r>
            <a:endParaRPr lang="en-US" altLang="zh-CN" b="1" dirty="0">
              <a:solidFill>
                <a:srgbClr val="0000FF"/>
              </a:solidFill>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AutoNum type="alphaUcPeriod"/>
            </a:pPr>
            <a:r>
              <a:rPr lang="zh-CN" altLang="en-US" b="1" dirty="0">
                <a:solidFill>
                  <a:srgbClr val="0000FF"/>
                </a:solidFill>
                <a:latin typeface="宋体" panose="02010600030101010101" pitchFamily="2" charset="-122"/>
                <a:ea typeface="宋体" panose="02010600030101010101" pitchFamily="2" charset="-122"/>
              </a:rPr>
              <a:t>触电</a:t>
            </a:r>
            <a:r>
              <a:rPr lang="en-US" altLang="zh-CN" b="1" dirty="0">
                <a:solidFill>
                  <a:srgbClr val="0000FF"/>
                </a:solidFill>
                <a:latin typeface="宋体" panose="02010600030101010101" pitchFamily="2" charset="-122"/>
                <a:ea typeface="宋体" panose="02010600030101010101" pitchFamily="2" charset="-122"/>
              </a:rPr>
              <a:t>——</a:t>
            </a:r>
            <a:r>
              <a:rPr lang="zh-CN" altLang="en-US" b="1" dirty="0">
                <a:solidFill>
                  <a:srgbClr val="0000FF"/>
                </a:solidFill>
                <a:latin typeface="宋体" panose="02010600030101010101" pitchFamily="2" charset="-122"/>
                <a:ea typeface="宋体" panose="02010600030101010101" pitchFamily="2" charset="-122"/>
              </a:rPr>
              <a:t>立即切断电源，或用绝缘物使患者脱离电源。</a:t>
            </a:r>
            <a:endParaRPr lang="en-US" altLang="zh-CN" b="1" dirty="0">
              <a:solidFill>
                <a:srgbClr val="0000FF"/>
              </a:solidFill>
              <a:latin typeface="宋体" panose="02010600030101010101" pitchFamily="2" charset="-122"/>
              <a:ea typeface="宋体" panose="02010600030101010101" pitchFamily="2" charset="-122"/>
            </a:endParaRPr>
          </a:p>
        </p:txBody>
      </p:sp>
      <p:sp>
        <p:nvSpPr>
          <p:cNvPr id="33796" name="TextBox 10"/>
          <p:cNvSpPr txBox="1"/>
          <p:nvPr/>
        </p:nvSpPr>
        <p:spPr>
          <a:xfrm>
            <a:off x="1919288" y="4252913"/>
            <a:ext cx="8208962" cy="644525"/>
          </a:xfrm>
          <a:prstGeom prst="rect">
            <a:avLst/>
          </a:prstGeom>
          <a:noFill/>
          <a:ln w="9525">
            <a:noFill/>
          </a:ln>
        </p:spPr>
        <p:txBody>
          <a:bodyPr>
            <a:spAutoFit/>
          </a:bodyPr>
          <a:p>
            <a:pPr marL="342900" indent="-342900" eaLnBrk="1" hangingPunct="1">
              <a:buNone/>
            </a:pPr>
            <a:endParaRPr lang="en-US" altLang="zh-CN" b="1" dirty="0">
              <a:solidFill>
                <a:srgbClr val="00B050"/>
              </a:solidFill>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endParaRPr lang="en-US" altLang="zh-CN" b="1" dirty="0">
              <a:solidFill>
                <a:srgbClr val="0000FF"/>
              </a:solidFill>
              <a:latin typeface="宋体" panose="02010600030101010101" pitchFamily="2" charset="-122"/>
              <a:ea typeface="宋体" panose="02010600030101010101" pitchFamily="2" charset="-122"/>
            </a:endParaRPr>
          </a:p>
        </p:txBody>
      </p:sp>
      <p:pic>
        <p:nvPicPr>
          <p:cNvPr id="33797" name="图片 11" descr="1.jpg"/>
          <p:cNvPicPr>
            <a:picLocks noChangeAspect="1"/>
          </p:cNvPicPr>
          <p:nvPr/>
        </p:nvPicPr>
        <p:blipFill>
          <a:blip r:embed="rId1"/>
          <a:stretch>
            <a:fillRect/>
          </a:stretch>
        </p:blipFill>
        <p:spPr>
          <a:xfrm>
            <a:off x="8401050" y="5157788"/>
            <a:ext cx="1457325" cy="10858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1862257" y="902623"/>
          <a:ext cx="7080448" cy="44802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圆角矩形 4"/>
          <p:cNvSpPr/>
          <p:nvPr/>
        </p:nvSpPr>
        <p:spPr>
          <a:xfrm>
            <a:off x="1753235" y="1136016"/>
            <a:ext cx="2614573" cy="575945"/>
          </a:xfrm>
          <a:prstGeom prst="roundRect">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1</a:t>
            </a:r>
            <a:r>
              <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rPr>
              <a:t>、机械伤害简介</a:t>
            </a:r>
            <a:endParaRPr kumimoji="0" lang="zh-CN" altLang="en-US" sz="2400" b="0" i="0" u="none" strike="noStrike" kern="1200" cap="none" spc="0" normalizeH="0" baseline="0" noProof="0" dirty="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8" name="圆角矩形 7"/>
          <p:cNvSpPr/>
          <p:nvPr/>
        </p:nvSpPr>
        <p:spPr>
          <a:xfrm>
            <a:off x="1753236" y="1956436"/>
            <a:ext cx="4521835" cy="575945"/>
          </a:xfrm>
          <a:prstGeom prst="roundRect">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2</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、机械设备危害及造成的损害</a:t>
            </a:r>
            <a:endPar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46" name="圆角矩形 45"/>
          <p:cNvSpPr/>
          <p:nvPr/>
        </p:nvSpPr>
        <p:spPr>
          <a:xfrm>
            <a:off x="1753235" y="2776221"/>
            <a:ext cx="3878580"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3</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、机械伤害常见原因分析</a:t>
            </a:r>
            <a:endPar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0" name="圆角矩形 9"/>
          <p:cNvSpPr/>
          <p:nvPr/>
        </p:nvSpPr>
        <p:spPr>
          <a:xfrm>
            <a:off x="1748155" y="3578861"/>
            <a:ext cx="3883660"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4</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a:t>
            </a:r>
            <a:r>
              <a:rPr kumimoji="0" lang="zh-CN"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常见的不安全心理因素</a:t>
            </a:r>
            <a:endParaRPr kumimoji="0" lang="zh-CN"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1" name="圆角矩形 10"/>
          <p:cNvSpPr/>
          <p:nvPr/>
        </p:nvSpPr>
        <p:spPr>
          <a:xfrm>
            <a:off x="1753235" y="4381501"/>
            <a:ext cx="2664460"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5</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、常见机械伤害</a:t>
            </a:r>
            <a:endPar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2" name="圆角矩形 11"/>
          <p:cNvSpPr/>
          <p:nvPr/>
        </p:nvSpPr>
        <p:spPr>
          <a:xfrm>
            <a:off x="6344921" y="1136016"/>
            <a:ext cx="3006725"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 6</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、机械的安全措施</a:t>
            </a:r>
            <a:endPar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3" name="圆角矩形 12"/>
          <p:cNvSpPr/>
          <p:nvPr/>
        </p:nvSpPr>
        <p:spPr>
          <a:xfrm>
            <a:off x="6344920" y="1956436"/>
            <a:ext cx="3641090"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7</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、机械伤害事故的预防</a:t>
            </a:r>
            <a:endPar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4" name="圆角矩形 13"/>
          <p:cNvSpPr/>
          <p:nvPr/>
        </p:nvSpPr>
        <p:spPr>
          <a:xfrm>
            <a:off x="6344921" y="2776221"/>
            <a:ext cx="2713355"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 8</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、机械伤害案例</a:t>
            </a:r>
            <a:endPar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6" name="圆角矩形 15"/>
          <p:cNvSpPr/>
          <p:nvPr/>
        </p:nvSpPr>
        <p:spPr>
          <a:xfrm>
            <a:off x="6344921" y="3578861"/>
            <a:ext cx="4293235"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9</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、发生机械伤害的应急处理</a:t>
            </a:r>
            <a:endPar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8" name="圆角矩形 17"/>
          <p:cNvSpPr/>
          <p:nvPr/>
        </p:nvSpPr>
        <p:spPr>
          <a:xfrm>
            <a:off x="6344920" y="4381501"/>
            <a:ext cx="2442210" cy="575945"/>
          </a:xfrm>
          <a:prstGeom prst="round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10</a:t>
            </a:r>
            <a:r>
              <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rPr>
              <a:t>、问题思考</a:t>
            </a:r>
            <a:endParaRPr kumimoji="0" lang="zh-CN" altLang="en-US" sz="2400" b="0" i="0" u="none" strike="noStrike" kern="1200" cap="none" spc="0" normalizeH="0" baseline="0" noProof="0">
              <a:ln>
                <a:noFill/>
              </a:ln>
              <a:solidFill>
                <a:prstClr val="white"/>
              </a:solidFill>
              <a:effectLst/>
              <a:uLnTx/>
              <a:uFillTx/>
              <a:latin typeface="Lucida Sans Unicode" panose="020B0602030504020204"/>
              <a:ea typeface="黑体" panose="02010609060101010101" pitchFamily="49" charset="-122"/>
              <a:cs typeface="+mn-cs"/>
            </a:endParaRPr>
          </a:p>
        </p:txBody>
      </p:sp>
      <p:sp>
        <p:nvSpPr>
          <p:cNvPr id="19" name="圆角矩形 18"/>
          <p:cNvSpPr/>
          <p:nvPr/>
        </p:nvSpPr>
        <p:spPr>
          <a:xfrm>
            <a:off x="2138681" y="326391"/>
            <a:ext cx="1050925"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目录：</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图片 3"/>
          <p:cNvPicPr>
            <a:picLocks noChangeAspect="1"/>
          </p:cNvPicPr>
          <p:nvPr/>
        </p:nvPicPr>
        <p:blipFill>
          <a:blip r:embed="rId1"/>
          <a:stretch>
            <a:fillRect/>
          </a:stretch>
        </p:blipFill>
        <p:spPr>
          <a:xfrm>
            <a:off x="8377238" y="4189413"/>
            <a:ext cx="2286000" cy="2286000"/>
          </a:xfrm>
          <a:prstGeom prst="rect">
            <a:avLst/>
          </a:prstGeom>
          <a:noFill/>
          <a:ln w="9525">
            <a:noFill/>
          </a:ln>
        </p:spPr>
      </p:pic>
      <p:sp>
        <p:nvSpPr>
          <p:cNvPr id="6" name="圆角矩形 5"/>
          <p:cNvSpPr/>
          <p:nvPr/>
        </p:nvSpPr>
        <p:spPr>
          <a:xfrm>
            <a:off x="1990909" y="240959"/>
            <a:ext cx="2741930" cy="57594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      </a:t>
            </a: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问题思考</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sp>
        <p:nvSpPr>
          <p:cNvPr id="34822" name="TextBox 6"/>
          <p:cNvSpPr txBox="1"/>
          <p:nvPr/>
        </p:nvSpPr>
        <p:spPr>
          <a:xfrm>
            <a:off x="1992313" y="379413"/>
            <a:ext cx="8208962" cy="4094162"/>
          </a:xfrm>
          <a:prstGeom prst="rect">
            <a:avLst/>
          </a:prstGeom>
          <a:noFill/>
          <a:ln w="9525">
            <a:noFill/>
          </a:ln>
        </p:spPr>
        <p:txBody>
          <a:bodyPr>
            <a:spAutoFit/>
          </a:bodyPr>
          <a:p>
            <a:pPr eaLnBrk="1" hangingPunct="1">
              <a:lnSpc>
                <a:spcPct val="170000"/>
              </a:lnSpc>
            </a:pPr>
            <a:endParaRPr lang="zh-CN" altLang="en-US" sz="3200" b="1" dirty="0">
              <a:solidFill>
                <a:srgbClr val="0000FF"/>
              </a:solidFill>
              <a:latin typeface="宋体" panose="02010600030101010101" pitchFamily="2" charset="-122"/>
              <a:ea typeface="宋体" panose="02010600030101010101" pitchFamily="2" charset="-122"/>
            </a:endParaRPr>
          </a:p>
          <a:p>
            <a:pPr eaLnBrk="1" hangingPunct="1">
              <a:lnSpc>
                <a:spcPct val="170000"/>
              </a:lnSpc>
            </a:pPr>
            <a:r>
              <a:rPr lang="zh-CN" altLang="en-US" sz="6600" b="1" dirty="0">
                <a:solidFill>
                  <a:srgbClr val="0000FF"/>
                </a:solidFill>
                <a:latin typeface="宋体" panose="02010600030101010101" pitchFamily="2" charset="-122"/>
                <a:ea typeface="宋体" panose="02010600030101010101" pitchFamily="2" charset="-122"/>
              </a:rPr>
              <a:t>   </a:t>
            </a:r>
            <a:r>
              <a:rPr lang="zh-CN" altLang="en-US" sz="6600" b="1" dirty="0">
                <a:solidFill>
                  <a:srgbClr val="0000FF"/>
                </a:solidFill>
                <a:latin typeface="黑体" panose="02010609060101010101" pitchFamily="49" charset="-122"/>
                <a:ea typeface="黑体" panose="02010609060101010101" pitchFamily="49" charset="-122"/>
              </a:rPr>
              <a:t>如何才能避免受到机械伤害呢？</a:t>
            </a:r>
            <a:endParaRPr lang="zh-CN" altLang="en-US" sz="66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矩形 12"/>
          <p:cNvSpPr/>
          <p:nvPr/>
        </p:nvSpPr>
        <p:spPr>
          <a:xfrm>
            <a:off x="2319338" y="1614488"/>
            <a:ext cx="7553325" cy="1382712"/>
          </a:xfrm>
          <a:prstGeom prst="rect">
            <a:avLst/>
          </a:prstGeom>
          <a:noFill/>
          <a:ln w="9525">
            <a:noFill/>
          </a:ln>
        </p:spPr>
        <p:txBody>
          <a:bodyPr>
            <a:spAutoFit/>
          </a:bodyPr>
          <a:p>
            <a:pPr eaLnBrk="1" hangingPunct="1"/>
            <a:r>
              <a:rPr lang="en-US" altLang="zh-CN" sz="2800" b="1" dirty="0">
                <a:solidFill>
                  <a:srgbClr val="000000"/>
                </a:solidFill>
                <a:latin typeface="Arial" panose="020B0604020202020204" pitchFamily="34" charset="0"/>
                <a:ea typeface="宋体" panose="02010600030101010101" pitchFamily="2" charset="-122"/>
              </a:rPr>
              <a:t>1</a:t>
            </a:r>
            <a:r>
              <a:rPr lang="zh-CN" altLang="en-US" sz="2800" b="1" dirty="0">
                <a:solidFill>
                  <a:srgbClr val="000000"/>
                </a:solidFill>
                <a:latin typeface="Arial" panose="020B0604020202020204" pitchFamily="34" charset="0"/>
                <a:ea typeface="宋体" panose="02010600030101010101" pitchFamily="2" charset="-122"/>
              </a:rPr>
              <a:t>、</a:t>
            </a:r>
            <a:r>
              <a:rPr lang="en-US" altLang="zh-CN" sz="2800" b="1" dirty="0">
                <a:solidFill>
                  <a:srgbClr val="000000"/>
                </a:solidFill>
                <a:latin typeface="Arial" panose="020B0604020202020204" pitchFamily="34" charset="0"/>
                <a:ea typeface="宋体" panose="02010600030101010101" pitchFamily="2" charset="-122"/>
              </a:rPr>
              <a:t>“</a:t>
            </a:r>
            <a:r>
              <a:rPr lang="zh-CN" altLang="en-US" sz="2800" b="1" dirty="0">
                <a:solidFill>
                  <a:srgbClr val="000000"/>
                </a:solidFill>
                <a:latin typeface="Arial" panose="020B0604020202020204" pitchFamily="34" charset="0"/>
                <a:ea typeface="宋体" panose="02010600030101010101" pitchFamily="2" charset="-122"/>
              </a:rPr>
              <a:t>我的安全我负责，别人的安全我有责”！</a:t>
            </a:r>
            <a:endParaRPr lang="zh-CN" altLang="en-US" sz="2800" b="1" dirty="0">
              <a:solidFill>
                <a:srgbClr val="000000"/>
              </a:solidFill>
              <a:latin typeface="Arial" panose="020B0604020202020204" pitchFamily="34" charset="0"/>
              <a:ea typeface="宋体" panose="02010600030101010101" pitchFamily="2" charset="-122"/>
            </a:endParaRPr>
          </a:p>
          <a:p>
            <a:pPr eaLnBrk="1" hangingPunct="1"/>
            <a:r>
              <a:rPr lang="zh-CN" altLang="en-US" sz="2800" b="1" dirty="0">
                <a:solidFill>
                  <a:srgbClr val="000000"/>
                </a:solidFill>
                <a:latin typeface="Arial" panose="020B0604020202020204" pitchFamily="34" charset="0"/>
                <a:ea typeface="宋体" panose="02010600030101010101" pitchFamily="2" charset="-122"/>
              </a:rPr>
              <a:t>       </a:t>
            </a:r>
            <a:endParaRPr lang="zh-CN" altLang="en-US" sz="2800" b="1" dirty="0">
              <a:solidFill>
                <a:srgbClr val="000000"/>
              </a:solidFill>
              <a:latin typeface="Arial" panose="020B0604020202020204" pitchFamily="34" charset="0"/>
              <a:ea typeface="宋体" panose="02010600030101010101" pitchFamily="2" charset="-122"/>
            </a:endParaRPr>
          </a:p>
          <a:p>
            <a:pPr eaLnBrk="1" hangingPunct="1"/>
            <a:r>
              <a:rPr lang="en-US" altLang="zh-CN" sz="2800" b="1" dirty="0">
                <a:solidFill>
                  <a:srgbClr val="000000"/>
                </a:solidFill>
                <a:latin typeface="Arial" panose="020B0604020202020204" pitchFamily="34" charset="0"/>
                <a:ea typeface="宋体" panose="02010600030101010101" pitchFamily="2" charset="-122"/>
              </a:rPr>
              <a:t>2</a:t>
            </a:r>
            <a:r>
              <a:rPr lang="zh-CN" altLang="en-US" sz="2800" b="1" dirty="0">
                <a:solidFill>
                  <a:srgbClr val="000000"/>
                </a:solidFill>
                <a:latin typeface="Arial" panose="020B0604020202020204" pitchFamily="34" charset="0"/>
                <a:ea typeface="宋体" panose="02010600030101010101" pitchFamily="2" charset="-122"/>
              </a:rPr>
              <a:t>、只有安全才有团圆！</a:t>
            </a:r>
            <a:endParaRPr lang="zh-CN" altLang="en-US" sz="28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666990" y="4149090"/>
            <a:ext cx="410464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03703"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847530" y="188640"/>
            <a:ext cx="2376263" cy="576000"/>
            <a:chOff x="354022" y="18575"/>
            <a:chExt cx="4956313" cy="1003680"/>
          </a:xfrm>
          <a:scene3d>
            <a:camera prst="orthographicFront"/>
            <a:lightRig rig="flat" dir="t"/>
          </a:scene3d>
        </p:grpSpPr>
        <p:sp>
          <p:nvSpPr>
            <p:cNvPr id="5" name="圆角矩形 4"/>
            <p:cNvSpPr/>
            <p:nvPr/>
          </p:nvSpPr>
          <p:spPr>
            <a:xfrm>
              <a:off x="354022" y="18575"/>
              <a:ext cx="4956313" cy="10036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6" name="圆角矩形 4"/>
            <p:cNvSpPr/>
            <p:nvPr/>
          </p:nvSpPr>
          <p:spPr>
            <a:xfrm>
              <a:off x="403018" y="67571"/>
              <a:ext cx="4858321" cy="905688"/>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ctr" defTabSz="151130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机械伤害简介</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sp>
        <p:nvSpPr>
          <p:cNvPr id="8195" name="TextBox 6"/>
          <p:cNvSpPr txBox="1"/>
          <p:nvPr/>
        </p:nvSpPr>
        <p:spPr>
          <a:xfrm>
            <a:off x="1870075" y="1123950"/>
            <a:ext cx="4651375" cy="4524375"/>
          </a:xfrm>
          <a:prstGeom prst="rect">
            <a:avLst/>
          </a:prstGeom>
          <a:noFill/>
          <a:ln w="9525">
            <a:noFill/>
          </a:ln>
        </p:spPr>
        <p:txBody>
          <a:bodyPr>
            <a:spAutoFit/>
          </a:bodyPr>
          <a:p>
            <a:pPr eaLnBrk="1" hangingPunct="1">
              <a:buClr>
                <a:srgbClr val="00B050"/>
              </a:buClr>
              <a:buFont typeface="Wingdings" panose="05000000000000000000" pitchFamily="2" charset="2"/>
              <a:buChar char="Ø"/>
            </a:pPr>
            <a:r>
              <a:rPr lang="zh-CN" altLang="en-US" b="1" dirty="0">
                <a:solidFill>
                  <a:srgbClr val="00B050"/>
                </a:solidFill>
                <a:latin typeface="Lucida Sans Unicode" panose="020B0602030504020204" pitchFamily="34" charset="0"/>
                <a:ea typeface="黑体" panose="02010609060101010101" pitchFamily="49" charset="-122"/>
              </a:rPr>
              <a:t>机械设备概述</a:t>
            </a:r>
            <a:endParaRPr lang="en-US" altLang="zh-CN" b="1" dirty="0">
              <a:solidFill>
                <a:srgbClr val="00B050"/>
              </a:solidFill>
              <a:latin typeface="Lucida Sans Unicode" panose="020B0602030504020204" pitchFamily="34" charset="0"/>
              <a:ea typeface="黑体" panose="02010609060101010101" pitchFamily="49" charset="-122"/>
            </a:endParaRPr>
          </a:p>
          <a:p>
            <a:pPr eaLnBrk="1" hangingPunct="1">
              <a:buClr>
                <a:srgbClr val="00B050"/>
              </a:buClr>
            </a:pPr>
            <a:r>
              <a:rPr lang="en-US" altLang="zh-CN" b="1" dirty="0">
                <a:solidFill>
                  <a:srgbClr val="00B050"/>
                </a:solidFill>
                <a:latin typeface="Lucida Sans Unicode" panose="020B0602030504020204" pitchFamily="34" charset="0"/>
                <a:ea typeface="黑体" panose="02010609060101010101" pitchFamily="49" charset="-122"/>
              </a:rPr>
              <a:t>      </a:t>
            </a:r>
            <a:r>
              <a:rPr lang="zh-CN" altLang="en-US" dirty="0">
                <a:solidFill>
                  <a:srgbClr val="000000"/>
                </a:solidFill>
                <a:latin typeface="Lucida Sans Unicode" panose="020B0602030504020204" pitchFamily="34" charset="0"/>
                <a:ea typeface="黑体" panose="02010609060101010101" pitchFamily="49" charset="-122"/>
                <a:sym typeface="+mn-ea"/>
              </a:rPr>
              <a:t>机械设备是现代生产中各行各业不可缺少的设备，不仅工业生产要用到各种机械，其它行业也不同程度上用到各种机械，它是各行各业解放劳动力、提高生产率的有力工具，也是现代工业的基础。</a:t>
            </a:r>
            <a:endParaRPr lang="zh-CN" altLang="en-US" dirty="0">
              <a:solidFill>
                <a:srgbClr val="000000"/>
              </a:solidFill>
              <a:latin typeface="Lucida Sans Unicode" panose="020B0602030504020204" pitchFamily="34" charset="0"/>
              <a:ea typeface="黑体" panose="02010609060101010101" pitchFamily="49" charset="-122"/>
            </a:endParaRPr>
          </a:p>
          <a:p>
            <a:pPr eaLnBrk="1" hangingPunct="1">
              <a:buClr>
                <a:srgbClr val="00B050"/>
              </a:buClr>
            </a:pPr>
            <a:endParaRPr lang="en-US" altLang="zh-CN" dirty="0">
              <a:solidFill>
                <a:srgbClr val="000000"/>
              </a:solidFill>
              <a:latin typeface="Lucida Sans Unicode" panose="020B0602030504020204" pitchFamily="34" charset="0"/>
              <a:ea typeface="黑体" panose="02010609060101010101" pitchFamily="49" charset="-122"/>
            </a:endParaRPr>
          </a:p>
          <a:p>
            <a:pPr eaLnBrk="1" hangingPunct="1">
              <a:buClr>
                <a:srgbClr val="00B050"/>
              </a:buClr>
              <a:buFont typeface="Wingdings" panose="05000000000000000000" pitchFamily="2" charset="2"/>
              <a:buChar char="Ø"/>
            </a:pPr>
            <a:r>
              <a:rPr lang="zh-CN" altLang="en-US" b="1" dirty="0">
                <a:solidFill>
                  <a:srgbClr val="00B050"/>
                </a:solidFill>
                <a:latin typeface="Lucida Sans Unicode" panose="020B0602030504020204" pitchFamily="34" charset="0"/>
                <a:ea typeface="黑体" panose="02010609060101010101" pitchFamily="49" charset="-122"/>
              </a:rPr>
              <a:t>什么是机械伤害？</a:t>
            </a:r>
            <a:endParaRPr lang="en-US" altLang="zh-CN" b="1" dirty="0">
              <a:solidFill>
                <a:srgbClr val="00B050"/>
              </a:solidFill>
              <a:latin typeface="Lucida Sans Unicode" panose="020B0602030504020204" pitchFamily="34" charset="0"/>
              <a:ea typeface="黑体" panose="02010609060101010101" pitchFamily="49" charset="-122"/>
            </a:endParaRPr>
          </a:p>
          <a:p>
            <a:pPr eaLnBrk="1" hangingPunct="1"/>
            <a:r>
              <a:rPr lang="zh-CN" altLang="en-US" dirty="0">
                <a:solidFill>
                  <a:srgbClr val="000000"/>
                </a:solidFill>
                <a:latin typeface="Lucida Sans Unicode" panose="020B0602030504020204" pitchFamily="34" charset="0"/>
                <a:ea typeface="黑体" panose="02010609060101010101" pitchFamily="49" charset="-122"/>
              </a:rPr>
              <a:t>      机械性伤害主要指机械设备运动</a:t>
            </a:r>
            <a:r>
              <a:rPr lang="en-US" altLang="zh-CN" dirty="0">
                <a:solidFill>
                  <a:srgbClr val="000000"/>
                </a:solidFill>
                <a:latin typeface="Lucida Sans Unicode" panose="020B0602030504020204" pitchFamily="34" charset="0"/>
                <a:ea typeface="黑体" panose="02010609060101010101" pitchFamily="49" charset="-122"/>
              </a:rPr>
              <a:t>(</a:t>
            </a:r>
            <a:r>
              <a:rPr lang="zh-CN" altLang="en-US" dirty="0">
                <a:solidFill>
                  <a:srgbClr val="000000"/>
                </a:solidFill>
                <a:latin typeface="Lucida Sans Unicode" panose="020B0602030504020204" pitchFamily="34" charset="0"/>
                <a:ea typeface="黑体" panose="02010609060101010101" pitchFamily="49" charset="-122"/>
              </a:rPr>
              <a:t>静止</a:t>
            </a:r>
            <a:r>
              <a:rPr lang="en-US" altLang="zh-CN" dirty="0">
                <a:solidFill>
                  <a:srgbClr val="000000"/>
                </a:solidFill>
                <a:latin typeface="Lucida Sans Unicode" panose="020B0602030504020204" pitchFamily="34" charset="0"/>
                <a:ea typeface="黑体" panose="02010609060101010101" pitchFamily="49" charset="-122"/>
              </a:rPr>
              <a:t>)</a:t>
            </a:r>
            <a:r>
              <a:rPr lang="zh-CN" altLang="en-US" dirty="0">
                <a:solidFill>
                  <a:srgbClr val="000000"/>
                </a:solidFill>
                <a:latin typeface="Lucida Sans Unicode" panose="020B0602030504020204" pitchFamily="34" charset="0"/>
                <a:ea typeface="黑体" panose="02010609060101010101" pitchFamily="49" charset="-122"/>
              </a:rPr>
              <a:t>部件、工具、加工件直接与人体接触引起的</a:t>
            </a:r>
            <a:r>
              <a:rPr lang="zh-CN" altLang="en-US" b="1" dirty="0">
                <a:solidFill>
                  <a:srgbClr val="00B050"/>
                </a:solidFill>
                <a:latin typeface="Lucida Sans Unicode" panose="020B0602030504020204" pitchFamily="34" charset="0"/>
                <a:ea typeface="黑体" panose="02010609060101010101" pitchFamily="49" charset="-122"/>
              </a:rPr>
              <a:t>夹击、碰撞、剪切、卷入、绞、碾、割、刺</a:t>
            </a:r>
            <a:r>
              <a:rPr lang="zh-CN" altLang="en-US" dirty="0">
                <a:solidFill>
                  <a:srgbClr val="000000"/>
                </a:solidFill>
                <a:latin typeface="Lucida Sans Unicode" panose="020B0602030504020204" pitchFamily="34" charset="0"/>
                <a:ea typeface="黑体" panose="02010609060101010101" pitchFamily="49" charset="-122"/>
              </a:rPr>
              <a:t>等形式的伤害。各类转动机械的外露传动部分</a:t>
            </a:r>
            <a:r>
              <a:rPr lang="en-US" altLang="zh-CN" dirty="0">
                <a:solidFill>
                  <a:srgbClr val="000000"/>
                </a:solidFill>
                <a:latin typeface="Lucida Sans Unicode" panose="020B0602030504020204" pitchFamily="34" charset="0"/>
                <a:ea typeface="黑体" panose="02010609060101010101" pitchFamily="49" charset="-122"/>
              </a:rPr>
              <a:t>(</a:t>
            </a:r>
            <a:r>
              <a:rPr lang="zh-CN" altLang="en-US" dirty="0">
                <a:solidFill>
                  <a:srgbClr val="000000"/>
                </a:solidFill>
                <a:latin typeface="Lucida Sans Unicode" panose="020B0602030504020204" pitchFamily="34" charset="0"/>
                <a:ea typeface="黑体" panose="02010609060101010101" pitchFamily="49" charset="-122"/>
              </a:rPr>
              <a:t>如齿轮、轴、履带等</a:t>
            </a:r>
            <a:r>
              <a:rPr lang="en-US" altLang="zh-CN" dirty="0">
                <a:solidFill>
                  <a:srgbClr val="000000"/>
                </a:solidFill>
                <a:latin typeface="Lucida Sans Unicode" panose="020B0602030504020204" pitchFamily="34" charset="0"/>
                <a:ea typeface="黑体" panose="02010609060101010101" pitchFamily="49" charset="-122"/>
              </a:rPr>
              <a:t>)</a:t>
            </a:r>
            <a:r>
              <a:rPr lang="zh-CN" altLang="en-US" dirty="0">
                <a:solidFill>
                  <a:srgbClr val="000000"/>
                </a:solidFill>
                <a:latin typeface="Lucida Sans Unicode" panose="020B0602030504020204" pitchFamily="34" charset="0"/>
                <a:ea typeface="黑体" panose="02010609060101010101" pitchFamily="49" charset="-122"/>
              </a:rPr>
              <a:t>和往复运动部分都有可能对人体造成机械伤害。</a:t>
            </a:r>
            <a:endParaRPr lang="en-US" altLang="zh-CN" dirty="0">
              <a:solidFill>
                <a:srgbClr val="000000"/>
              </a:solidFill>
              <a:latin typeface="Lucida Sans Unicode" panose="020B0602030504020204" pitchFamily="34" charset="0"/>
              <a:ea typeface="黑体" panose="02010609060101010101" pitchFamily="49" charset="-122"/>
            </a:endParaRPr>
          </a:p>
          <a:p>
            <a:pPr eaLnBrk="1" hangingPunct="1">
              <a:buClr>
                <a:srgbClr val="00B050"/>
              </a:buClr>
            </a:pPr>
            <a:r>
              <a:rPr lang="en-US" altLang="zh-CN" dirty="0">
                <a:solidFill>
                  <a:srgbClr val="000000"/>
                </a:solidFill>
                <a:latin typeface="Lucida Sans Unicode" panose="020B0602030504020204" pitchFamily="34" charset="0"/>
                <a:ea typeface="黑体" panose="02010609060101010101" pitchFamily="49" charset="-122"/>
              </a:rPr>
              <a:t>      </a:t>
            </a:r>
            <a:r>
              <a:rPr lang="zh-CN" altLang="en-US" b="1" dirty="0">
                <a:solidFill>
                  <a:srgbClr val="00B0F0"/>
                </a:solidFill>
                <a:latin typeface="Lucida Sans Unicode" panose="020B0602030504020204" pitchFamily="34" charset="0"/>
                <a:ea typeface="黑体" panose="02010609060101010101" pitchFamily="49" charset="-122"/>
              </a:rPr>
              <a:t>简单来说，机械伤害是指机械作出强大的功能作用于人体的伤害。</a:t>
            </a:r>
            <a:endParaRPr lang="zh-CN" altLang="en-US" b="1" dirty="0">
              <a:solidFill>
                <a:srgbClr val="00B0F0"/>
              </a:solidFill>
              <a:latin typeface="Lucida Sans Unicode" panose="020B0602030504020204" pitchFamily="34" charset="0"/>
              <a:ea typeface="黑体" panose="02010609060101010101" pitchFamily="49" charset="-122"/>
            </a:endParaRPr>
          </a:p>
        </p:txBody>
      </p:sp>
      <p:pic>
        <p:nvPicPr>
          <p:cNvPr id="8196" name="Picture 2"/>
          <p:cNvPicPr>
            <a:picLocks noChangeAspect="1"/>
          </p:cNvPicPr>
          <p:nvPr/>
        </p:nvPicPr>
        <p:blipFill>
          <a:blip r:embed="rId1"/>
          <a:stretch>
            <a:fillRect/>
          </a:stretch>
        </p:blipFill>
        <p:spPr>
          <a:xfrm>
            <a:off x="6777038" y="1054100"/>
            <a:ext cx="3632200" cy="466248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847528" y="188640"/>
            <a:ext cx="4104456" cy="576064"/>
            <a:chOff x="354022" y="1660716"/>
            <a:chExt cx="4956313" cy="856080"/>
          </a:xfrm>
          <a:scene3d>
            <a:camera prst="orthographicFront"/>
            <a:lightRig rig="flat" dir="t"/>
          </a:scene3d>
        </p:grpSpPr>
        <p:sp>
          <p:nvSpPr>
            <p:cNvPr id="5" name="圆角矩形 4"/>
            <p:cNvSpPr/>
            <p:nvPr/>
          </p:nvSpPr>
          <p:spPr>
            <a:xfrm>
              <a:off x="354022" y="1660716"/>
              <a:ext cx="4956313" cy="856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6" name="圆角矩形 4"/>
            <p:cNvSpPr/>
            <p:nvPr/>
          </p:nvSpPr>
          <p:spPr>
            <a:xfrm>
              <a:off x="395811" y="1702506"/>
              <a:ext cx="4872733" cy="772500"/>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128905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机械设备危害及造成的伤害</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sp>
        <p:nvSpPr>
          <p:cNvPr id="7" name="TextBox 6"/>
          <p:cNvSpPr txBox="1"/>
          <p:nvPr/>
        </p:nvSpPr>
        <p:spPr>
          <a:xfrm>
            <a:off x="1990725" y="908050"/>
            <a:ext cx="8178800" cy="4770438"/>
          </a:xfrm>
          <a:prstGeom prst="rect">
            <a:avLst/>
          </a:prstGeom>
          <a:noFill/>
        </p:spPr>
        <p:txBody>
          <a:bodyPr>
            <a:spAutoFit/>
          </a:bodyPr>
          <a:lstStyle/>
          <a:p>
            <a:pPr marR="0" defTabSz="914400" eaLnBrk="1" fontAlgn="auto" hangingPunct="1">
              <a:spcBef>
                <a:spcPts val="0"/>
              </a:spcBef>
              <a:spcAft>
                <a:spcPts val="0"/>
              </a:spcAft>
              <a:buClr>
                <a:srgbClr val="00B050"/>
              </a:buClr>
              <a:buSzTx/>
              <a:buFont typeface="Wingdings" panose="05000000000000000000" pitchFamily="2" charset="2"/>
              <a:buChar char="Ø"/>
              <a:defRPr/>
            </a:pPr>
            <a:r>
              <a:rPr kumimoji="0" lang="zh-CN" altLang="en-US" sz="1600" b="1" kern="1200" cap="none" spc="0" normalizeH="0" baseline="0" noProof="0" dirty="0">
                <a:solidFill>
                  <a:srgbClr val="00B050"/>
                </a:solidFill>
                <a:latin typeface="Lucida Sans Unicode" panose="020B0602030504020204"/>
                <a:ea typeface="黑体" panose="02010609060101010101" pitchFamily="49" charset="-122"/>
                <a:cs typeface="+mn-cs"/>
              </a:rPr>
              <a:t>机械设备存在哪些危险？</a:t>
            </a:r>
            <a:endPar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L="400050" marR="0" indent="-400050" defTabSz="914400" eaLnBrk="1" fontAlgn="auto" hangingPunct="1">
              <a:spcBef>
                <a:spcPts val="0"/>
              </a:spcBef>
              <a:spcAft>
                <a:spcPts val="0"/>
              </a:spcAft>
              <a:buClr>
                <a:srgbClr val="00B050"/>
              </a:buClr>
              <a:buSzTx/>
              <a:buFont typeface="+mj-lt"/>
              <a:buAutoNum type="romanUcPeriod"/>
              <a:defRPr/>
            </a:pPr>
            <a:r>
              <a:rPr kumimoji="0" lang="zh-CN" altLang="en-US" sz="1600" b="1" kern="1200" cap="none" spc="0" normalizeH="0" baseline="0" noProof="0" dirty="0">
                <a:solidFill>
                  <a:srgbClr val="00B0F0"/>
                </a:solidFill>
                <a:latin typeface="Lucida Sans Unicode" panose="020B0602030504020204"/>
                <a:ea typeface="黑体" panose="02010609060101010101" pitchFamily="49" charset="-122"/>
                <a:cs typeface="+mn-cs"/>
              </a:rPr>
              <a:t>静止的危险</a:t>
            </a:r>
            <a:endParaRPr kumimoji="0" lang="en-US" altLang="zh-CN" sz="1600" b="1" kern="1200" cap="none" spc="0" normalizeH="0" baseline="0" noProof="0" dirty="0">
              <a:solidFill>
                <a:srgbClr val="00B0F0"/>
              </a:solidFill>
              <a:latin typeface="Lucida Sans Unicode" panose="020B0602030504020204"/>
              <a:ea typeface="黑体" panose="02010609060101010101" pitchFamily="49" charset="-122"/>
              <a:cs typeface="+mn-cs"/>
            </a:endParaRPr>
          </a:p>
          <a:p>
            <a:pPr marL="400050" marR="0" indent="-400050" defTabSz="914400" eaLnBrk="1" fontAlgn="auto" hangingPunct="1">
              <a:spcBef>
                <a:spcPts val="0"/>
              </a:spcBef>
              <a:spcAft>
                <a:spcPts val="0"/>
              </a:spcAft>
              <a:buClr>
                <a:srgbClr val="00B050"/>
              </a:buClr>
              <a:buSzTx/>
              <a:buFontTx/>
              <a:buNone/>
              <a:defRPr/>
            </a:pP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设备处于静止状态时存在的危险即当人接触或与静止设备作相对运动时可引起的危险。包括：</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(l)</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切削刀具有刀刃。</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(2)</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机械设备突出的较长的部分，如设备表面上的螺栓、吊钩、手柄等。</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(3)</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毛坯、工具、设备边缘锋利和粗糙表面，如未打磨的毛刺、锐角、翘起的铭牌等。</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(4)</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引起滑跌的工作平台，尤其是平台有水或油时更为危险。</a:t>
            </a:r>
            <a:endPar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endParaRPr>
          </a:p>
          <a:p>
            <a:pPr marL="400050" marR="0" indent="-400050" defTabSz="914400" eaLnBrk="1" fontAlgn="auto" hangingPunct="1">
              <a:spcBef>
                <a:spcPts val="0"/>
              </a:spcBef>
              <a:spcAft>
                <a:spcPts val="0"/>
              </a:spcAft>
              <a:buClr>
                <a:srgbClr val="00B050"/>
              </a:buClr>
              <a:buSzTx/>
              <a:buFont typeface="+mj-lt"/>
              <a:buAutoNum type="romanUcPeriod" startAt="2"/>
              <a:defRPr/>
            </a:pPr>
            <a:r>
              <a:rPr kumimoji="0" lang="zh-CN" altLang="zh-CN" sz="1600" b="1" kern="1200" cap="none" spc="0" normalizeH="0" baseline="0" noProof="0" dirty="0">
                <a:solidFill>
                  <a:srgbClr val="00B0F0"/>
                </a:solidFill>
                <a:latin typeface="Lucida Sans Unicode" panose="020B0602030504020204"/>
                <a:ea typeface="黑体" panose="02010609060101010101" pitchFamily="49" charset="-122"/>
                <a:cs typeface="+mn-cs"/>
              </a:rPr>
              <a:t>直线运动的危险</a:t>
            </a:r>
            <a:endParaRPr kumimoji="0" lang="en-US" altLang="zh-CN" sz="1600" b="1" kern="1200" cap="none" spc="0" normalizeH="0" baseline="0" noProof="0" dirty="0">
              <a:solidFill>
                <a:srgbClr val="00B0F0"/>
              </a:solidFill>
              <a:latin typeface="Lucida Sans Unicode" panose="020B0602030504020204"/>
              <a:ea typeface="黑体" panose="02010609060101010101" pitchFamily="49" charset="-122"/>
              <a:cs typeface="+mn-cs"/>
            </a:endParaRPr>
          </a:p>
          <a:p>
            <a:pPr marL="400050" marR="0" indent="-400050" defTabSz="914400" eaLnBrk="1" fontAlgn="auto" hangingPunct="1">
              <a:spcBef>
                <a:spcPts val="0"/>
              </a:spcBef>
              <a:spcAft>
                <a:spcPts val="0"/>
              </a:spcAft>
              <a:buClr>
                <a:srgbClr val="00B050"/>
              </a:buClr>
              <a:buSzTx/>
              <a:buFontTx/>
              <a:buNone/>
              <a:defRPr/>
            </a:pP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指作直线运动的机械所引起的危险，又可分接近式的危险和经过式的危险。</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(l)</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接近式的危险：这种机械进行往复的直线运动，当人处在机械直线运动的正前方而未及时躲让时将受到运动机械的撞击或挤压。</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①</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纵向运动的构件，如龙门刨床的工作台、牛头刨床的滑枕、磨床的往复工作台等。</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②</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横向运动的构件，如升降式铣床的工作台。</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(2)</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经过式的危险指人体经过运动的部件引起的危险。包括：</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①</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单纯作直线运动的部位，如运转中的带键、冲模。</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②</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作直线运动的凸起部分，如运动时的金属接头。</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③</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运动部位和静止部位的组合，如工作台与底座组合，压力机的滑块与模具。</a:t>
            </a: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 </a:t>
            </a:r>
            <a:b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br>
            <a:r>
              <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rPr>
              <a:t>④</a:t>
            </a:r>
            <a:r>
              <a:rPr kumimoji="0" lang="zh-CN" altLang="zh-CN" sz="1600" kern="1200" cap="none" spc="0" normalizeH="0" baseline="0" noProof="0" dirty="0">
                <a:solidFill>
                  <a:prstClr val="black"/>
                </a:solidFill>
                <a:latin typeface="Lucida Sans Unicode" panose="020B0602030504020204"/>
                <a:ea typeface="黑体" panose="02010609060101010101" pitchFamily="49" charset="-122"/>
                <a:cs typeface="+mn-cs"/>
              </a:rPr>
              <a:t>作直线运动的刃物，如牛头刨床的刨刀、带锯床的带锯。</a:t>
            </a:r>
            <a:endParaRPr kumimoji="0" lang="en-US" altLang="zh-CN" sz="1600" kern="1200" cap="none" spc="0" normalizeH="0" baseline="0" noProof="0" dirty="0">
              <a:solidFill>
                <a:prstClr val="black"/>
              </a:solidFill>
              <a:latin typeface="Lucida Sans Unicode" panose="020B0602030504020204"/>
              <a:ea typeface="黑体" panose="02010609060101010101" pitchFamily="49"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724025" y="835025"/>
            <a:ext cx="7896225" cy="5186363"/>
          </a:xfrm>
        </p:spPr>
        <p:txBody>
          <a:bodyPr anchor="ctr">
            <a:normAutofit/>
          </a:bodyPr>
          <a:lstStyle/>
          <a:p>
            <a:pPr marL="514350" marR="0" lvl="0" indent="-514350" algn="l" defTabSz="914400" rtl="0" eaLnBrk="0" fontAlgn="base" latinLnBrk="0" hangingPunct="0">
              <a:lnSpc>
                <a:spcPct val="90000"/>
              </a:lnSpc>
              <a:spcBef>
                <a:spcPts val="1000"/>
              </a:spcBef>
              <a:spcAft>
                <a:spcPct val="0"/>
              </a:spcAft>
              <a:buClr>
                <a:srgbClr val="00B050"/>
              </a:buClr>
              <a:buSzTx/>
              <a:buFont typeface="+mj-lt"/>
              <a:buAutoNum type="romanUcPeriod" startAt="3"/>
              <a:defRPr/>
            </a:pPr>
            <a:r>
              <a:rPr kumimoji="0" lang="zh-CN" altLang="zh-CN" sz="1600" b="1" i="0" u="none" strike="noStrike" kern="1200" cap="none" spc="0" normalizeH="0" baseline="0" noProof="0" dirty="0">
                <a:ln>
                  <a:noFill/>
                </a:ln>
                <a:solidFill>
                  <a:srgbClr val="00B0F0"/>
                </a:solidFill>
                <a:effectLst/>
                <a:uLnTx/>
                <a:uFillTx/>
                <a:latin typeface="+mn-lt"/>
                <a:ea typeface="+mn-ea"/>
                <a:cs typeface="+mn-cs"/>
              </a:rPr>
              <a:t>机械旋转运动的危险</a:t>
            </a:r>
            <a:endParaRPr kumimoji="0" lang="en-US" altLang="zh-CN" sz="1600" b="1" i="0" u="none" strike="noStrike" kern="1200" cap="none" spc="0" normalizeH="0" baseline="0" noProof="0" dirty="0">
              <a:ln>
                <a:noFill/>
              </a:ln>
              <a:solidFill>
                <a:srgbClr val="00B0F0"/>
              </a:solidFill>
              <a:effectLst/>
              <a:uLnTx/>
              <a:uFillTx/>
              <a:latin typeface="+mn-lt"/>
              <a:ea typeface="+mn-ea"/>
              <a:cs typeface="+mn-cs"/>
            </a:endParaRPr>
          </a:p>
          <a:p>
            <a:pPr marL="514350" marR="0" lvl="0" indent="-514350" algn="l" defTabSz="914400" rtl="0" eaLnBrk="0" fontAlgn="base" latinLnBrk="0" hangingPunct="0">
              <a:lnSpc>
                <a:spcPct val="90000"/>
              </a:lnSpc>
              <a:spcBef>
                <a:spcPts val="1000"/>
              </a:spcBef>
              <a:spcAft>
                <a:spcPct val="0"/>
              </a:spcAft>
              <a:buClr>
                <a:srgbClr val="00B050"/>
              </a:buClr>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指人体或衣服被卷进旋转机械部位引起的危险。</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(l)</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卷进单独旋转运动机械部件中的危险，如主轴、卡盘、进给丝杠等单独旋转的机械部件以及磨削砂轮、各种切削刀具，如铣刀、锯片等加工刃具。</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(2)</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卷进旋转运动中两个机械部件间的危险，如朝相反方向旋转的两个轧辊之间，相互啮合的齿轮。</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(3)</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卷进旋转机械部件与固定构件间的危险，如砂轮与砂轮支架之间，有辐条的手轮与机身之间。</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(4)</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卷进旋转机械部件与直线运动部件间的危险，如皮带与皮带轮、链条与链轮、齿条与齿轮、滑轮与绳索间、卷场机绞筒与绞盘等。</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(5)</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旋转运动加工件打击或绞轧的危险，如伸出机床的细长加工件。</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(6)</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旋转运动件上凸出物的打击、如皮带上的金属皮带扣、转轴上的键、定位螺丝、联轴器螺丝等。</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(7)</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孔洞部分有些旋转零部件，由于有孔洞部分而具有更大的危险性。如风扇、叶片，带幅条的滑轮、齿轮和飞轮等。</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(8)</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旋转运动和直线运动引起的复合运动，如凸轮传动机构、连杆和曲轴。</a:t>
            </a:r>
            <a:endPar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514350" marR="0" lvl="0" indent="-514350" algn="l" defTabSz="914400" rtl="0" eaLnBrk="0" fontAlgn="base" latinLnBrk="0" hangingPunct="0">
              <a:lnSpc>
                <a:spcPct val="90000"/>
              </a:lnSpc>
              <a:spcBef>
                <a:spcPts val="1000"/>
              </a:spcBef>
              <a:spcAft>
                <a:spcPct val="0"/>
              </a:spcAft>
              <a:buClr>
                <a:srgbClr val="00B050"/>
              </a:buClr>
              <a:buSzTx/>
              <a:buFont typeface="+mj-lt"/>
              <a:buAutoNum type="romanUcPeriod" startAt="4"/>
              <a:defRPr/>
            </a:pPr>
            <a:r>
              <a:rPr kumimoji="0" lang="zh-CN" altLang="zh-CN" sz="1600" b="1" i="0" u="none" strike="noStrike" kern="1200" cap="none" spc="0" normalizeH="0" baseline="0" noProof="0" dirty="0">
                <a:ln>
                  <a:noFill/>
                </a:ln>
                <a:solidFill>
                  <a:srgbClr val="00B0F0"/>
                </a:solidFill>
                <a:effectLst/>
                <a:uLnTx/>
                <a:uFillTx/>
                <a:latin typeface="+mn-lt"/>
                <a:ea typeface="+mn-ea"/>
                <a:cs typeface="+mn-cs"/>
              </a:rPr>
              <a:t>机械飞出物击伤的危险</a:t>
            </a:r>
            <a:endParaRPr kumimoji="0" lang="en-US" altLang="zh-CN" sz="1600" b="1" i="0" u="none" strike="noStrike" kern="1200" cap="none" spc="0" normalizeH="0" baseline="0" noProof="0" dirty="0">
              <a:ln>
                <a:noFill/>
              </a:ln>
              <a:solidFill>
                <a:srgbClr val="00B0F0"/>
              </a:solidFill>
              <a:effectLst/>
              <a:uLnTx/>
              <a:uFillTx/>
              <a:latin typeface="+mn-lt"/>
              <a:ea typeface="+mn-ea"/>
              <a:cs typeface="+mn-cs"/>
            </a:endParaRPr>
          </a:p>
          <a:p>
            <a:pPr marL="514350" marR="0" lvl="0" indent="-514350" algn="l" defTabSz="914400" rtl="0" eaLnBrk="0" fontAlgn="base" latinLnBrk="0" hangingPunct="0">
              <a:lnSpc>
                <a:spcPct val="90000"/>
              </a:lnSpc>
              <a:spcBef>
                <a:spcPts val="1000"/>
              </a:spcBef>
              <a:spcAft>
                <a:spcPct val="0"/>
              </a:spcAft>
              <a:buClr>
                <a:srgbClr val="00B050"/>
              </a:buClr>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(l)</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飞出的刀具或机械部件，如未夹紧的刀片、紧固不牢的接头、破碎的砂轮片等。</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(2)</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飞出的切屑或工件，如连续排出或破碎而飞散的切屑、锻造加工中飞出的工件。</a:t>
            </a:r>
            <a:endParaRPr kumimoji="0" lang="zh-CN" altLang="en-US" sz="1600" b="1"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a:xfrm>
            <a:off x="1774825" y="1016000"/>
            <a:ext cx="8712200" cy="4737100"/>
          </a:xfrm>
        </p:spPr>
        <p:txBody>
          <a:bodyPr anchor="ctr">
            <a:noAutofit/>
          </a:bodyPr>
          <a:lstStyle/>
          <a:p>
            <a:pPr marL="0" marR="0" lvl="0" indent="0" algn="l" defTabSz="914400" rtl="0" eaLnBrk="0" fontAlgn="base" latinLnBrk="0" hangingPunct="0">
              <a:lnSpc>
                <a:spcPct val="90000"/>
              </a:lnSpc>
              <a:spcBef>
                <a:spcPts val="1000"/>
              </a:spcBef>
              <a:spcAft>
                <a:spcPct val="0"/>
              </a:spcAft>
              <a:buClr>
                <a:srgbClr val="0070C0"/>
              </a:buClr>
              <a:buSzTx/>
              <a:buFont typeface="Arial" panose="020B0604020202020204" pitchFamily="34" charset="0"/>
              <a:buNone/>
              <a:defRPr/>
            </a:pPr>
            <a:r>
              <a:rPr kumimoji="0" lang="zh-CN" altLang="en-US" sz="1600" b="1" i="0" u="none" strike="noStrike" kern="1200" cap="none" spc="0" normalizeH="0" baseline="0" noProof="0" dirty="0">
                <a:ln>
                  <a:noFill/>
                </a:ln>
                <a:solidFill>
                  <a:srgbClr val="00B0F0"/>
                </a:solidFill>
                <a:effectLst/>
                <a:uLnTx/>
                <a:uFillTx/>
                <a:latin typeface="+mn-lt"/>
                <a:ea typeface="+mn-ea"/>
                <a:cs typeface="+mn-cs"/>
              </a:rPr>
              <a:t>机械事故造成的伤害包括以下几种：</a:t>
            </a:r>
            <a:endParaRPr kumimoji="0" lang="en-US" altLang="zh-CN" sz="1600" b="1" i="0" u="none" strike="noStrike" kern="1200" cap="none" spc="0" normalizeH="0" baseline="0" noProof="0" dirty="0">
              <a:ln>
                <a:noFill/>
              </a:ln>
              <a:solidFill>
                <a:srgbClr val="00B0F0"/>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
                <a:srgbClr val="0070C0"/>
              </a:buClr>
              <a:buSzTx/>
              <a:buFont typeface="Arial" panose="020B0604020202020204" pitchFamily="34" charset="0"/>
              <a:buNone/>
              <a:defRPr/>
            </a:pP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1</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机械设备的零、部件作直线运动时造成的伤害。</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例如锻锤、冲床、切钣．几的施压部件、牛头刨床的床头、龙门</a:t>
            </a:r>
            <a:r>
              <a:rPr kumimoji="0" lang="zh-CN" altLang="en-US"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刨床</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的床面及桥式吊车大、小车和升降机构等，都是作直线运动的。作直线运动的零、部件造成的伤害事故主要有</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压伤、砸伤、挤伤</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2</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机械设备零、部件作旋转运动时造成的伤害。</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例如机械、设备中的齿轮、支带轮、滑轮、卡盘、轴、光杠、丝杠、供轴节等零、部件都是作旋转运动的。旋转运动造成人员伤害的主要形式是</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绞绕和物体打击伤</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3</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刀具造成的伤害。</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例如车床上的车刀、铣床上的铣刀、钻床上的钻头、磨床上的磨轮、锯床上的锯条等等都是加工零件用的刀具。刀具在加工零件时造成的伤害主要有</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烫伤、刺伤、割伤</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4</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被加工的零件造成的伤害。</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机械设备在对零件进行加工的过程中，有可能对人身造成伤害。这类伤害事故主要有：</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①</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被加工零件固定不牢被甩出打伤人，例如车床卡盘夹不牢，在旋转时就会将工件甩出伤人。</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②</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被加工的零件在吊运和装卸过程中，可能造成砸伤。</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5</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手用工具造成的伤害</a:t>
            </a:r>
            <a:r>
              <a:rPr kumimoji="0" lang="zh-CN" altLang="zh-CN" sz="1600" b="0" i="0" u="none" strike="noStrike" kern="1200" cap="none" spc="0" normalizeH="0" baseline="0" noProof="0" dirty="0">
                <a:ln>
                  <a:noFill/>
                </a:ln>
                <a:solidFill>
                  <a:srgbClr val="00B050"/>
                </a:solidFill>
                <a:effectLst/>
                <a:uLnTx/>
                <a:uFillTx/>
                <a:latin typeface="+mn-lt"/>
                <a:ea typeface="+mn-ea"/>
                <a:cs typeface="+mn-cs"/>
              </a:rPr>
              <a:t>。</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6</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电气系统造成的伤害。</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工厂里使用的机械设备，其动力绝大多数是电能，因此每台机械设备都有自己的电气系统。主要包括电动机、配电箱、开关、按钮、局部照明灯以及接零</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地</a:t>
            </a: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和馈电导线等。电气系统对人的伤害主要是</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电击</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b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kumimoji="0" lang="en-US"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7</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a:t>
            </a:r>
            <a:r>
              <a:rPr kumimoji="0" lang="zh-CN" altLang="zh-CN" sz="1600" b="1" i="0" u="none" strike="noStrike" kern="1200" cap="none" spc="0" normalizeH="0" baseline="0" noProof="0" dirty="0">
                <a:ln>
                  <a:noFill/>
                </a:ln>
                <a:solidFill>
                  <a:srgbClr val="00B050"/>
                </a:solidFill>
                <a:effectLst/>
                <a:uLnTx/>
                <a:uFillTx/>
                <a:latin typeface="+mn-lt"/>
                <a:ea typeface="+mn-ea"/>
                <a:cs typeface="+mn-cs"/>
              </a:rPr>
              <a:t>其他的伤害。</a:t>
            </a:r>
            <a:r>
              <a:rPr kumimoji="0" lang="zh-CN" altLang="zh-CN"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机械设备除去能造成上述各种伤害外，还可能造成其他一些伤害。例如有的机械设备在使用时伴随着发生强光、高温，还有的放出化学能、辐射能，以及尘毒危害物质等等，这些对人体都可能造成伤害。</a:t>
            </a:r>
            <a:endParaRPr kumimoji="0" lang="zh-CN" altLang="en-US" sz="1600" b="1" i="0" u="none" strike="noStrike" kern="1200" cap="none" spc="0" normalizeH="0" baseline="0" noProof="0" dirty="0">
              <a:ln>
                <a:noFill/>
              </a:ln>
              <a:solidFill>
                <a:srgbClr val="00B0F0"/>
              </a:solidFill>
              <a:effectLst/>
              <a:uLnTx/>
              <a:uFillTx/>
              <a:latin typeface="+mn-lt"/>
              <a:ea typeface="+mn-ea"/>
              <a:cs typeface="+mn-cs"/>
            </a:endParaRPr>
          </a:p>
        </p:txBody>
      </p:sp>
      <p:grpSp>
        <p:nvGrpSpPr>
          <p:cNvPr id="4" name="组合 3"/>
          <p:cNvGrpSpPr/>
          <p:nvPr/>
        </p:nvGrpSpPr>
        <p:grpSpPr>
          <a:xfrm>
            <a:off x="1847528" y="188640"/>
            <a:ext cx="3384376" cy="576064"/>
            <a:chOff x="354022" y="1660716"/>
            <a:chExt cx="4956313" cy="856080"/>
          </a:xfrm>
          <a:scene3d>
            <a:camera prst="orthographicFront"/>
            <a:lightRig rig="flat" dir="t"/>
          </a:scene3d>
        </p:grpSpPr>
        <p:sp>
          <p:nvSpPr>
            <p:cNvPr id="5" name="圆角矩形 4"/>
            <p:cNvSpPr/>
            <p:nvPr/>
          </p:nvSpPr>
          <p:spPr>
            <a:xfrm>
              <a:off x="354022" y="1660716"/>
              <a:ext cx="4956313" cy="856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6" name="圆角矩形 4"/>
            <p:cNvSpPr/>
            <p:nvPr/>
          </p:nvSpPr>
          <p:spPr>
            <a:xfrm>
              <a:off x="395809" y="1702506"/>
              <a:ext cx="4817342" cy="772500"/>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128905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机械事故造成的伤害</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847528" y="188640"/>
            <a:ext cx="2376264" cy="576064"/>
            <a:chOff x="354022" y="1660716"/>
            <a:chExt cx="4956313" cy="856080"/>
          </a:xfrm>
          <a:scene3d>
            <a:camera prst="orthographicFront"/>
            <a:lightRig rig="flat" dir="t"/>
          </a:scene3d>
        </p:grpSpPr>
        <p:sp>
          <p:nvSpPr>
            <p:cNvPr id="5" name="圆角矩形 4"/>
            <p:cNvSpPr/>
            <p:nvPr/>
          </p:nvSpPr>
          <p:spPr>
            <a:xfrm>
              <a:off x="354022" y="1660716"/>
              <a:ext cx="4956313" cy="856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6" name="圆角矩形 4"/>
            <p:cNvSpPr/>
            <p:nvPr/>
          </p:nvSpPr>
          <p:spPr>
            <a:xfrm>
              <a:off x="395809" y="1702506"/>
              <a:ext cx="4817342" cy="772500"/>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128905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机械伤害图例</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pic>
        <p:nvPicPr>
          <p:cNvPr id="7" name="Picture 5" descr="img200809250157192"/>
          <p:cNvPicPr>
            <a:picLocks noChangeAspect="1" noChangeArrowheads="1"/>
          </p:cNvPicPr>
          <p:nvPr/>
        </p:nvPicPr>
        <p:blipFill>
          <a:blip r:embed="rId1" cstate="print"/>
          <a:srcRect/>
          <a:stretch>
            <a:fillRect/>
          </a:stretch>
        </p:blipFill>
        <p:spPr bwMode="auto">
          <a:xfrm>
            <a:off x="1991544" y="1052737"/>
            <a:ext cx="1944216" cy="2000201"/>
          </a:xfrm>
          <a:prstGeom prst="rect">
            <a:avLst/>
          </a:prstGeom>
          <a:ln>
            <a:noFill/>
          </a:ln>
          <a:effectLst>
            <a:softEdge rad="112500"/>
          </a:effectLst>
        </p:spPr>
      </p:pic>
      <p:pic>
        <p:nvPicPr>
          <p:cNvPr id="8" name="Picture 7"/>
          <p:cNvPicPr>
            <a:picLocks noChangeAspect="1" noChangeArrowheads="1"/>
          </p:cNvPicPr>
          <p:nvPr/>
        </p:nvPicPr>
        <p:blipFill>
          <a:blip r:embed="rId2" cstate="print"/>
          <a:srcRect/>
          <a:stretch>
            <a:fillRect/>
          </a:stretch>
        </p:blipFill>
        <p:spPr bwMode="auto">
          <a:xfrm>
            <a:off x="4007768" y="1124744"/>
            <a:ext cx="2088232" cy="1944216"/>
          </a:xfrm>
          <a:prstGeom prst="rect">
            <a:avLst/>
          </a:prstGeom>
          <a:ln>
            <a:noFill/>
          </a:ln>
          <a:effectLst>
            <a:softEdge rad="112500"/>
          </a:effectLst>
        </p:spPr>
      </p:pic>
      <p:pic>
        <p:nvPicPr>
          <p:cNvPr id="9" name="图片 8" descr="201108091124.jpg"/>
          <p:cNvPicPr>
            <a:picLocks noChangeAspect="1"/>
          </p:cNvPicPr>
          <p:nvPr/>
        </p:nvPicPr>
        <p:blipFill>
          <a:blip r:embed="rId3" cstate="print"/>
          <a:stretch>
            <a:fillRect/>
          </a:stretch>
        </p:blipFill>
        <p:spPr>
          <a:xfrm>
            <a:off x="6096000" y="1124744"/>
            <a:ext cx="24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4" name="TextBox 11"/>
          <p:cNvSpPr txBox="1"/>
          <p:nvPr/>
        </p:nvSpPr>
        <p:spPr>
          <a:xfrm>
            <a:off x="8543925" y="1557338"/>
            <a:ext cx="1800225" cy="368300"/>
          </a:xfrm>
          <a:prstGeom prst="rect">
            <a:avLst/>
          </a:prstGeom>
          <a:noFill/>
          <a:ln w="9525">
            <a:noFill/>
          </a:ln>
        </p:spPr>
        <p:txBody>
          <a:bodyPr>
            <a:spAutoFit/>
          </a:bodyPr>
          <a:p>
            <a:pPr eaLnBrk="1" hangingPunct="1"/>
            <a:r>
              <a:rPr lang="zh-CN" altLang="en-US" dirty="0">
                <a:solidFill>
                  <a:srgbClr val="000000"/>
                </a:solidFill>
                <a:latin typeface="Lucida Sans Unicode" panose="020B0602030504020204" pitchFamily="34" charset="0"/>
                <a:ea typeface="黑体" panose="02010609060101010101" pitchFamily="49" charset="-122"/>
              </a:rPr>
              <a:t>卷统</a:t>
            </a:r>
            <a:r>
              <a:rPr lang="en-US" altLang="zh-CN" dirty="0">
                <a:solidFill>
                  <a:srgbClr val="000000"/>
                </a:solidFill>
                <a:latin typeface="Lucida Sans Unicode" panose="020B0602030504020204" pitchFamily="34" charset="0"/>
                <a:ea typeface="黑体" panose="02010609060101010101" pitchFamily="49" charset="-122"/>
              </a:rPr>
              <a:t>\</a:t>
            </a:r>
            <a:r>
              <a:rPr lang="zh-CN" altLang="en-US" dirty="0">
                <a:solidFill>
                  <a:srgbClr val="000000"/>
                </a:solidFill>
                <a:latin typeface="Lucida Sans Unicode" panose="020B0602030504020204" pitchFamily="34" charset="0"/>
                <a:ea typeface="黑体" panose="02010609060101010101" pitchFamily="49" charset="-122"/>
              </a:rPr>
              <a:t>绞缠</a:t>
            </a:r>
            <a:r>
              <a:rPr lang="en-US" altLang="zh-CN" dirty="0">
                <a:solidFill>
                  <a:srgbClr val="000000"/>
                </a:solidFill>
                <a:latin typeface="Lucida Sans Unicode" panose="020B0602030504020204" pitchFamily="34" charset="0"/>
                <a:ea typeface="黑体" panose="02010609060101010101" pitchFamily="49" charset="-122"/>
              </a:rPr>
              <a:t>\</a:t>
            </a:r>
            <a:r>
              <a:rPr lang="zh-CN" altLang="en-US" dirty="0">
                <a:solidFill>
                  <a:srgbClr val="000000"/>
                </a:solidFill>
                <a:latin typeface="Lucida Sans Unicode" panose="020B0602030504020204" pitchFamily="34" charset="0"/>
                <a:ea typeface="黑体" panose="02010609060101010101" pitchFamily="49" charset="-122"/>
              </a:rPr>
              <a:t>碾压</a:t>
            </a:r>
            <a:endParaRPr lang="zh-CN" altLang="en-US" dirty="0">
              <a:solidFill>
                <a:srgbClr val="000000"/>
              </a:solidFill>
              <a:latin typeface="Lucida Sans Unicode" panose="020B0602030504020204" pitchFamily="34" charset="0"/>
              <a:ea typeface="黑体" panose="02010609060101010101" pitchFamily="49" charset="-122"/>
            </a:endParaRPr>
          </a:p>
        </p:txBody>
      </p:sp>
      <p:sp>
        <p:nvSpPr>
          <p:cNvPr id="12295" name="TextBox 12"/>
          <p:cNvSpPr txBox="1"/>
          <p:nvPr/>
        </p:nvSpPr>
        <p:spPr>
          <a:xfrm>
            <a:off x="2208213" y="5084763"/>
            <a:ext cx="1800225" cy="369887"/>
          </a:xfrm>
          <a:prstGeom prst="rect">
            <a:avLst/>
          </a:prstGeom>
          <a:noFill/>
          <a:ln w="9525">
            <a:noFill/>
          </a:ln>
        </p:spPr>
        <p:txBody>
          <a:bodyPr>
            <a:spAutoFit/>
          </a:bodyPr>
          <a:p>
            <a:pPr algn="ctr" eaLnBrk="1" hangingPunct="1"/>
            <a:r>
              <a:rPr lang="zh-CN" altLang="en-US" dirty="0">
                <a:solidFill>
                  <a:srgbClr val="000000"/>
                </a:solidFill>
                <a:latin typeface="Lucida Sans Unicode" panose="020B0602030504020204" pitchFamily="34" charset="0"/>
                <a:ea typeface="黑体" panose="02010609060101010101" pitchFamily="49" charset="-122"/>
              </a:rPr>
              <a:t>挤压</a:t>
            </a:r>
            <a:endParaRPr lang="zh-CN" altLang="en-US" dirty="0">
              <a:solidFill>
                <a:srgbClr val="000000"/>
              </a:solidFill>
              <a:latin typeface="Lucida Sans Unicode" panose="020B0602030504020204" pitchFamily="34" charset="0"/>
              <a:ea typeface="黑体" panose="02010609060101010101" pitchFamily="49" charset="-122"/>
            </a:endParaRPr>
          </a:p>
        </p:txBody>
      </p:sp>
      <p:pic>
        <p:nvPicPr>
          <p:cNvPr id="14" name="Picture 5" descr="F2009051910524595922318"/>
          <p:cNvPicPr>
            <a:picLocks noChangeAspect="1" noChangeArrowheads="1"/>
          </p:cNvPicPr>
          <p:nvPr/>
        </p:nvPicPr>
        <p:blipFill>
          <a:blip r:embed="rId4" cstate="print"/>
          <a:srcRect/>
          <a:stretch>
            <a:fillRect/>
          </a:stretch>
        </p:blipFill>
        <p:spPr bwMode="auto">
          <a:xfrm>
            <a:off x="4799856" y="3068961"/>
            <a:ext cx="1224136" cy="873217"/>
          </a:xfrm>
          <a:prstGeom prst="ellipse">
            <a:avLst/>
          </a:prstGeom>
          <a:ln>
            <a:noFill/>
          </a:ln>
          <a:effectLst>
            <a:softEdge rad="112500"/>
          </a:effectLst>
        </p:spPr>
      </p:pic>
      <p:pic>
        <p:nvPicPr>
          <p:cNvPr id="15" name="Picture 9">
            <a:hlinkClick r:id="rId5"/>
          </p:cNvPr>
          <p:cNvPicPr>
            <a:picLocks noChangeAspect="1" noChangeArrowheads="1"/>
          </p:cNvPicPr>
          <p:nvPr/>
        </p:nvPicPr>
        <p:blipFill>
          <a:blip r:embed="rId6" cstate="print"/>
          <a:srcRect/>
          <a:stretch>
            <a:fillRect/>
          </a:stretch>
        </p:blipFill>
        <p:spPr bwMode="auto">
          <a:xfrm>
            <a:off x="6096000" y="3140968"/>
            <a:ext cx="1296144" cy="1826208"/>
          </a:xfrm>
          <a:prstGeom prst="ellipse">
            <a:avLst/>
          </a:prstGeom>
          <a:ln>
            <a:noFill/>
          </a:ln>
          <a:effectLst>
            <a:softEdge rad="112500"/>
          </a:effectLst>
        </p:spPr>
      </p:pic>
      <p:pic>
        <p:nvPicPr>
          <p:cNvPr id="16" name="Picture 13">
            <a:hlinkClick r:id="rId7"/>
          </p:cNvPr>
          <p:cNvPicPr>
            <a:picLocks noChangeAspect="1" noChangeArrowheads="1"/>
          </p:cNvPicPr>
          <p:nvPr/>
        </p:nvPicPr>
        <p:blipFill>
          <a:blip r:embed="rId8" cstate="print"/>
          <a:srcRect/>
          <a:stretch>
            <a:fillRect/>
          </a:stretch>
        </p:blipFill>
        <p:spPr bwMode="auto">
          <a:xfrm>
            <a:off x="4799856" y="4005064"/>
            <a:ext cx="1276350" cy="1038226"/>
          </a:xfrm>
          <a:prstGeom prst="ellipse">
            <a:avLst/>
          </a:prstGeom>
          <a:ln>
            <a:noFill/>
          </a:ln>
          <a:effectLst>
            <a:softEdge rad="112500"/>
          </a:effectLst>
        </p:spPr>
      </p:pic>
      <p:sp>
        <p:nvSpPr>
          <p:cNvPr id="12299" name="TextBox 16"/>
          <p:cNvSpPr txBox="1"/>
          <p:nvPr/>
        </p:nvSpPr>
        <p:spPr>
          <a:xfrm>
            <a:off x="5159375" y="5084763"/>
            <a:ext cx="1800225" cy="369887"/>
          </a:xfrm>
          <a:prstGeom prst="rect">
            <a:avLst/>
          </a:prstGeom>
          <a:noFill/>
          <a:ln w="9525">
            <a:noFill/>
          </a:ln>
        </p:spPr>
        <p:txBody>
          <a:bodyPr>
            <a:spAutoFit/>
          </a:bodyPr>
          <a:p>
            <a:pPr algn="ctr" eaLnBrk="1" hangingPunct="1"/>
            <a:r>
              <a:rPr lang="zh-CN" altLang="en-US" dirty="0">
                <a:solidFill>
                  <a:srgbClr val="000000"/>
                </a:solidFill>
                <a:latin typeface="Lucida Sans Unicode" panose="020B0602030504020204" pitchFamily="34" charset="0"/>
                <a:ea typeface="黑体" panose="02010609060101010101" pitchFamily="49" charset="-122"/>
              </a:rPr>
              <a:t>飞出物打击</a:t>
            </a:r>
            <a:endParaRPr lang="zh-CN" altLang="en-US" dirty="0">
              <a:solidFill>
                <a:srgbClr val="000000"/>
              </a:solidFill>
              <a:latin typeface="Lucida Sans Unicode" panose="020B0602030504020204" pitchFamily="34" charset="0"/>
              <a:ea typeface="黑体" panose="02010609060101010101" pitchFamily="49" charset="-122"/>
            </a:endParaRPr>
          </a:p>
        </p:txBody>
      </p:sp>
      <p:pic>
        <p:nvPicPr>
          <p:cNvPr id="18" name="Picture 9"/>
          <p:cNvPicPr>
            <a:picLocks noChangeAspect="1" noChangeArrowheads="1"/>
          </p:cNvPicPr>
          <p:nvPr/>
        </p:nvPicPr>
        <p:blipFill>
          <a:blip r:embed="rId9" cstate="print"/>
          <a:srcRect/>
          <a:stretch>
            <a:fillRect/>
          </a:stretch>
        </p:blipFill>
        <p:spPr bwMode="auto">
          <a:xfrm>
            <a:off x="7392144" y="4005064"/>
            <a:ext cx="1180330" cy="865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0"/>
          <p:cNvPicPr>
            <a:picLocks noChangeAspect="1" noChangeArrowheads="1"/>
          </p:cNvPicPr>
          <p:nvPr/>
        </p:nvPicPr>
        <p:blipFill>
          <a:blip r:embed="rId10" cstate="print"/>
          <a:srcRect/>
          <a:stretch>
            <a:fillRect/>
          </a:stretch>
        </p:blipFill>
        <p:spPr bwMode="auto">
          <a:xfrm>
            <a:off x="7392144" y="2996952"/>
            <a:ext cx="1185290" cy="895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image006"/>
          <p:cNvPicPr>
            <a:picLocks noChangeAspect="1" noChangeArrowheads="1"/>
          </p:cNvPicPr>
          <p:nvPr/>
        </p:nvPicPr>
        <p:blipFill>
          <a:blip r:embed="rId11"/>
          <a:srcRect/>
          <a:stretch>
            <a:fillRect/>
          </a:stretch>
        </p:blipFill>
        <p:spPr bwMode="auto">
          <a:xfrm>
            <a:off x="8616950" y="2997200"/>
            <a:ext cx="1739900" cy="1871663"/>
          </a:xfrm>
          <a:prstGeom prst="rect">
            <a:avLst/>
          </a:prstGeom>
          <a:ln>
            <a:noFill/>
          </a:ln>
          <a:effectLst>
            <a:outerShdw blurRad="292100" dist="139700" dir="2700000" algn="tl" rotWithShape="0">
              <a:srgbClr val="333333">
                <a:alpha val="65000"/>
              </a:srgbClr>
            </a:outerShdw>
          </a:effectLst>
        </p:spPr>
      </p:pic>
      <p:sp>
        <p:nvSpPr>
          <p:cNvPr id="12303" name="TextBox 19"/>
          <p:cNvSpPr txBox="1"/>
          <p:nvPr/>
        </p:nvSpPr>
        <p:spPr>
          <a:xfrm>
            <a:off x="7824788" y="5084763"/>
            <a:ext cx="1800225" cy="369887"/>
          </a:xfrm>
          <a:prstGeom prst="rect">
            <a:avLst/>
          </a:prstGeom>
          <a:noFill/>
          <a:ln w="9525">
            <a:noFill/>
          </a:ln>
        </p:spPr>
        <p:txBody>
          <a:bodyPr>
            <a:spAutoFit/>
          </a:bodyPr>
          <a:p>
            <a:pPr algn="ctr" eaLnBrk="1" hangingPunct="1"/>
            <a:r>
              <a:rPr lang="zh-CN" altLang="en-US" dirty="0">
                <a:solidFill>
                  <a:srgbClr val="000000"/>
                </a:solidFill>
                <a:latin typeface="Lucida Sans Unicode" panose="020B0602030504020204" pitchFamily="34" charset="0"/>
                <a:ea typeface="黑体" panose="02010609060101010101" pitchFamily="49" charset="-122"/>
              </a:rPr>
              <a:t>物体坠落</a:t>
            </a:r>
            <a:endParaRPr lang="zh-CN" altLang="en-US" dirty="0">
              <a:solidFill>
                <a:srgbClr val="000000"/>
              </a:solidFill>
              <a:latin typeface="Lucida Sans Unicode" panose="020B0602030504020204" pitchFamily="34" charset="0"/>
              <a:ea typeface="黑体" panose="02010609060101010101" pitchFamily="49" charset="-122"/>
            </a:endParaRPr>
          </a:p>
        </p:txBody>
      </p:sp>
      <p:pic>
        <p:nvPicPr>
          <p:cNvPr id="12304" name="Picture 4" descr="http://file.youboy.com/a/94/94/46/4/8856074.jpg"/>
          <p:cNvPicPr>
            <a:picLocks noChangeAspect="1"/>
          </p:cNvPicPr>
          <p:nvPr/>
        </p:nvPicPr>
        <p:blipFill>
          <a:blip r:embed="rId12"/>
          <a:stretch>
            <a:fillRect/>
          </a:stretch>
        </p:blipFill>
        <p:spPr>
          <a:xfrm>
            <a:off x="2063750" y="3140075"/>
            <a:ext cx="2078038" cy="17303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847528" y="188640"/>
            <a:ext cx="2376264" cy="576064"/>
            <a:chOff x="354022" y="1660716"/>
            <a:chExt cx="4956313" cy="856080"/>
          </a:xfrm>
          <a:scene3d>
            <a:camera prst="orthographicFront"/>
            <a:lightRig rig="flat" dir="t"/>
          </a:scene3d>
        </p:grpSpPr>
        <p:sp>
          <p:nvSpPr>
            <p:cNvPr id="5" name="圆角矩形 4"/>
            <p:cNvSpPr/>
            <p:nvPr/>
          </p:nvSpPr>
          <p:spPr>
            <a:xfrm>
              <a:off x="354022" y="1660716"/>
              <a:ext cx="4956313" cy="8560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6" name="圆角矩形 4"/>
            <p:cNvSpPr/>
            <p:nvPr/>
          </p:nvSpPr>
          <p:spPr>
            <a:xfrm>
              <a:off x="395809" y="1702506"/>
              <a:ext cx="4817342" cy="772500"/>
            </a:xfrm>
            <a:prstGeom prst="rect">
              <a:avLst/>
            </a:prstGeom>
            <a:sp3d/>
          </p:spPr>
          <p:style>
            <a:lnRef idx="0">
              <a:scrgbClr r="0" g="0" b="0"/>
            </a:lnRef>
            <a:fillRef idx="0">
              <a:scrgbClr r="0" g="0" b="0"/>
            </a:fillRef>
            <a:effectRef idx="0">
              <a:scrgbClr r="0" g="0" b="0"/>
            </a:effectRef>
            <a:fontRef idx="minor">
              <a:schemeClr val="lt1"/>
            </a:fontRef>
          </p:style>
          <p:txBody>
            <a:bodyPr lIns="187337" tIns="0" rIns="187337" bIns="0" spcCol="1270" anchor="ctr"/>
            <a:lstStyle/>
            <a:p>
              <a:pPr marL="0" marR="0" lvl="0" indent="0" algn="l" defTabSz="1289050" rtl="0" eaLnBrk="1" fontAlgn="auto" latinLnBrk="0" hangingPunct="1">
                <a:lnSpc>
                  <a:spcPct val="90000"/>
                </a:lnSpc>
                <a:spcBef>
                  <a:spcPct val="0"/>
                </a:spcBef>
                <a:spcAft>
                  <a:spcPct val="35000"/>
                </a:spcAft>
                <a:buClrTx/>
                <a:buSzTx/>
                <a:buFontTx/>
                <a:buNone/>
                <a:defRPr/>
              </a:pPr>
              <a:r>
                <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rPr>
                <a:t>机械伤害图例</a:t>
              </a:r>
              <a:endParaRPr kumimoji="0" lang="zh-CN" altLang="en-US" sz="2400" b="0" i="0" u="none" strike="noStrike" kern="1200" cap="none" spc="0" normalizeH="0" baseline="0" noProof="0" dirty="0">
                <a:ln>
                  <a:noFill/>
                </a:ln>
                <a:solidFill>
                  <a:srgbClr val="00B050"/>
                </a:solidFill>
                <a:effectLst/>
                <a:uLnTx/>
                <a:uFillTx/>
                <a:latin typeface="Lucida Sans Unicode" panose="020B0602030504020204"/>
                <a:ea typeface="黑体" panose="02010609060101010101" pitchFamily="49" charset="-122"/>
                <a:cs typeface="+mn-cs"/>
              </a:endParaRPr>
            </a:p>
          </p:txBody>
        </p:sp>
      </p:grpSp>
      <p:pic>
        <p:nvPicPr>
          <p:cNvPr id="2051" name="Picture 3" descr="F:\设备评估\MB内圆截断机\1.jpg"/>
          <p:cNvPicPr>
            <a:picLocks noChangeAspect="1" noChangeArrowheads="1"/>
          </p:cNvPicPr>
          <p:nvPr/>
        </p:nvPicPr>
        <p:blipFill>
          <a:blip r:embed="rId1" cstate="print"/>
          <a:srcRect/>
          <a:stretch>
            <a:fillRect/>
          </a:stretch>
        </p:blipFill>
        <p:spPr bwMode="auto">
          <a:xfrm>
            <a:off x="2577614" y="1844571"/>
            <a:ext cx="122413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6" name="TextBox 8"/>
          <p:cNvSpPr txBox="1"/>
          <p:nvPr/>
        </p:nvSpPr>
        <p:spPr>
          <a:xfrm>
            <a:off x="2289175" y="3717925"/>
            <a:ext cx="1800225" cy="368300"/>
          </a:xfrm>
          <a:prstGeom prst="rect">
            <a:avLst/>
          </a:prstGeom>
          <a:noFill/>
          <a:ln w="9525">
            <a:noFill/>
          </a:ln>
        </p:spPr>
        <p:txBody>
          <a:bodyPr>
            <a:spAutoFit/>
          </a:bodyPr>
          <a:p>
            <a:pPr algn="ctr" eaLnBrk="1" hangingPunct="1"/>
            <a:r>
              <a:rPr lang="zh-CN" altLang="en-US" dirty="0">
                <a:solidFill>
                  <a:srgbClr val="000000"/>
                </a:solidFill>
                <a:latin typeface="Lucida Sans Unicode" panose="020B0602030504020204" pitchFamily="34" charset="0"/>
                <a:ea typeface="黑体" panose="02010609060101010101" pitchFamily="49" charset="-122"/>
              </a:rPr>
              <a:t>切割擦伤</a:t>
            </a:r>
            <a:endParaRPr lang="zh-CN" altLang="en-US" dirty="0">
              <a:solidFill>
                <a:srgbClr val="000000"/>
              </a:solidFill>
              <a:latin typeface="Lucida Sans Unicode" panose="020B0602030504020204" pitchFamily="34" charset="0"/>
              <a:ea typeface="黑体" panose="02010609060101010101" pitchFamily="49" charset="-122"/>
            </a:endParaRPr>
          </a:p>
        </p:txBody>
      </p:sp>
      <p:pic>
        <p:nvPicPr>
          <p:cNvPr id="10" name="Picture 8" descr="硅料打磨"/>
          <p:cNvPicPr>
            <a:picLocks noChangeAspect="1" noChangeArrowheads="1"/>
          </p:cNvPicPr>
          <p:nvPr/>
        </p:nvPicPr>
        <p:blipFill>
          <a:blip r:embed="rId2" cstate="print"/>
          <a:srcRect/>
          <a:stretch>
            <a:fillRect/>
          </a:stretch>
        </p:blipFill>
        <p:spPr bwMode="auto">
          <a:xfrm>
            <a:off x="5195828" y="2528467"/>
            <a:ext cx="1800000" cy="1465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8" name="TextBox 10"/>
          <p:cNvSpPr txBox="1"/>
          <p:nvPr/>
        </p:nvSpPr>
        <p:spPr>
          <a:xfrm>
            <a:off x="5195888" y="4205288"/>
            <a:ext cx="1800225" cy="369887"/>
          </a:xfrm>
          <a:prstGeom prst="rect">
            <a:avLst/>
          </a:prstGeom>
          <a:noFill/>
          <a:ln w="9525">
            <a:noFill/>
          </a:ln>
        </p:spPr>
        <p:txBody>
          <a:bodyPr>
            <a:spAutoFit/>
          </a:bodyPr>
          <a:p>
            <a:pPr algn="ctr" eaLnBrk="1" hangingPunct="1"/>
            <a:r>
              <a:rPr lang="zh-CN" altLang="en-US" dirty="0">
                <a:solidFill>
                  <a:srgbClr val="000000"/>
                </a:solidFill>
                <a:latin typeface="Lucida Sans Unicode" panose="020B0602030504020204" pitchFamily="34" charset="0"/>
                <a:ea typeface="黑体" panose="02010609060101010101" pitchFamily="49" charset="-122"/>
              </a:rPr>
              <a:t>硅料打磨</a:t>
            </a:r>
            <a:endParaRPr lang="zh-CN" altLang="en-US" dirty="0">
              <a:solidFill>
                <a:srgbClr val="000000"/>
              </a:solidFill>
              <a:latin typeface="Lucida Sans Unicode" panose="020B0602030504020204" pitchFamily="34" charset="0"/>
              <a:ea typeface="黑体" panose="02010609060101010101" pitchFamily="49" charset="-122"/>
            </a:endParaRPr>
          </a:p>
        </p:txBody>
      </p:sp>
      <p:pic>
        <p:nvPicPr>
          <p:cNvPr id="12" name="Picture 5" descr="제조32"/>
          <p:cNvPicPr>
            <a:picLocks noChangeAspect="1" noChangeArrowheads="1"/>
          </p:cNvPicPr>
          <p:nvPr/>
        </p:nvPicPr>
        <p:blipFill>
          <a:blip r:embed="rId3" cstate="print"/>
          <a:srcRect/>
          <a:stretch>
            <a:fillRect/>
          </a:stretch>
        </p:blipFill>
        <p:spPr bwMode="auto">
          <a:xfrm>
            <a:off x="7680177" y="1772816"/>
            <a:ext cx="2703621" cy="1872209"/>
          </a:xfrm>
          <a:prstGeom prst="rect">
            <a:avLst/>
          </a:prstGeom>
          <a:ln>
            <a:noFill/>
          </a:ln>
          <a:effectLst>
            <a:softEdge rad="112500"/>
          </a:effectLst>
        </p:spPr>
      </p:pic>
      <p:sp>
        <p:nvSpPr>
          <p:cNvPr id="13320" name="TextBox 12"/>
          <p:cNvSpPr txBox="1"/>
          <p:nvPr/>
        </p:nvSpPr>
        <p:spPr>
          <a:xfrm>
            <a:off x="8472488" y="3716338"/>
            <a:ext cx="1293812" cy="369887"/>
          </a:xfrm>
          <a:prstGeom prst="rect">
            <a:avLst/>
          </a:prstGeom>
          <a:noFill/>
          <a:ln w="9525">
            <a:noFill/>
          </a:ln>
        </p:spPr>
        <p:txBody>
          <a:bodyPr>
            <a:spAutoFit/>
          </a:bodyPr>
          <a:p>
            <a:pPr algn="ctr" eaLnBrk="1" hangingPunct="1"/>
            <a:r>
              <a:rPr lang="zh-CN" altLang="en-US" dirty="0">
                <a:solidFill>
                  <a:srgbClr val="000000"/>
                </a:solidFill>
                <a:latin typeface="Lucida Sans Unicode" panose="020B0602030504020204" pitchFamily="34" charset="0"/>
                <a:ea typeface="黑体" panose="02010609060101010101" pitchFamily="49" charset="-122"/>
              </a:rPr>
              <a:t>车辆伤害</a:t>
            </a:r>
            <a:endParaRPr lang="zh-CN" altLang="en-US" dirty="0">
              <a:solidFill>
                <a:srgbClr val="000000"/>
              </a:solidFill>
              <a:latin typeface="Lucida Sans Unicode" panose="020B0602030504020204" pitchFamily="34" charset="0"/>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7.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6132</Words>
  <Application>WPS 演示</Application>
  <PresentationFormat>宽屏</PresentationFormat>
  <Paragraphs>319</Paragraphs>
  <Slides>32</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32</vt:i4>
      </vt:variant>
    </vt:vector>
  </HeadingPairs>
  <TitlesOfParts>
    <vt:vector size="56" baseType="lpstr">
      <vt:lpstr>Arial</vt:lpstr>
      <vt:lpstr>宋体</vt:lpstr>
      <vt:lpstr>Wingdings</vt:lpstr>
      <vt:lpstr>微软雅黑</vt:lpstr>
      <vt:lpstr>等线</vt:lpstr>
      <vt:lpstr>黑体</vt:lpstr>
      <vt:lpstr>Lucida Sans Unicode</vt:lpstr>
      <vt:lpstr>+mn-ea</vt:lpstr>
      <vt:lpstr>ksdb</vt:lpstr>
      <vt:lpstr>Times New Roman</vt:lpstr>
      <vt:lpstr>楷体_GB2312</vt:lpstr>
      <vt:lpstr>新宋体</vt:lpstr>
      <vt:lpstr>Wingdings 3</vt:lpstr>
      <vt:lpstr>Symbol</vt:lpstr>
      <vt:lpstr>Lucida Sans Unicode</vt:lpstr>
      <vt:lpstr>Arial Unicode MS</vt:lpstr>
      <vt:lpstr>楷体_GB2312</vt:lpstr>
      <vt:lpstr>Wingdings 3</vt:lpstr>
      <vt:lpstr>Verdana</vt:lpstr>
      <vt:lpstr>Wingdings 2</vt:lpstr>
      <vt:lpstr>Wingdings</vt:lpstr>
      <vt:lpstr>楷体</vt:lpstr>
      <vt:lpstr>汉仪旗黑-85S</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PeiJie</dc:creator>
  <cp:lastModifiedBy>little fairy</cp:lastModifiedBy>
  <cp:revision>2</cp:revision>
  <dcterms:created xsi:type="dcterms:W3CDTF">2015-07-10T05:07:58Z</dcterms:created>
  <dcterms:modified xsi:type="dcterms:W3CDTF">2023-11-14T08:16:21Z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78BA375C928B49A0B4191DE21B6D3CC6_13</vt:lpwstr>
  </property>
</Properties>
</file>