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wmf" ContentType="image/x-wmf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commentAuthors.xml" ContentType="application/vnd.openxmlformats-officedocument.presentationml.commentAuthors+xml"/>
  <Override PartName="/ppt/handoutMasters/handoutMaster1.xml" ContentType="application/vnd.openxmlformats-officedocument.presentationml.handoutMaster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68" r:id="rId3"/>
    <p:sldMasterId id="2147483681" r:id="rId4"/>
  </p:sldMasterIdLst>
  <p:notesMasterIdLst>
    <p:notesMasterId r:id="rId6"/>
  </p:notesMasterIdLst>
  <p:handoutMasterIdLst>
    <p:handoutMasterId r:id="rId31"/>
  </p:handoutMasterIdLst>
  <p:sldIdLst>
    <p:sldId id="256" r:id="rId5"/>
    <p:sldId id="388" r:id="rId7"/>
    <p:sldId id="258" r:id="rId8"/>
    <p:sldId id="337" r:id="rId9"/>
    <p:sldId id="264" r:id="rId10"/>
    <p:sldId id="266" r:id="rId11"/>
    <p:sldId id="369" r:id="rId12"/>
    <p:sldId id="340" r:id="rId13"/>
    <p:sldId id="349" r:id="rId14"/>
    <p:sldId id="309" r:id="rId15"/>
    <p:sldId id="306" r:id="rId16"/>
    <p:sldId id="342" r:id="rId17"/>
    <p:sldId id="341" r:id="rId18"/>
    <p:sldId id="366" r:id="rId19"/>
    <p:sldId id="368" r:id="rId20"/>
    <p:sldId id="351" r:id="rId21"/>
    <p:sldId id="370" r:id="rId22"/>
    <p:sldId id="362" r:id="rId23"/>
    <p:sldId id="363" r:id="rId24"/>
    <p:sldId id="381" r:id="rId25"/>
    <p:sldId id="374" r:id="rId26"/>
    <p:sldId id="376" r:id="rId27"/>
    <p:sldId id="377" r:id="rId28"/>
    <p:sldId id="364" r:id="rId29"/>
    <p:sldId id="390" r:id="rId30"/>
  </p:sldIdLst>
  <p:sldSz cx="9144000" cy="6858000" type="screen4x3"/>
  <p:notesSz cx="6669405" cy="9926955"/>
  <p:custDataLst>
    <p:tags r:id="rId36"/>
  </p:custDataLst>
  <p:defaultTextStyle>
    <a:defPPr>
      <a:defRPr lang="zh-CN"/>
    </a:defPPr>
    <a:lvl1pPr marL="0" lvl="0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anose="05000000000000000000" pitchFamily="2" charset="2"/>
      <a:buChar char="l"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1pPr>
    <a:lvl2pPr marL="457200" lvl="1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anose="05000000000000000000" pitchFamily="2" charset="2"/>
      <a:buChar char="l"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2pPr>
    <a:lvl3pPr marL="914400" lvl="2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anose="05000000000000000000" pitchFamily="2" charset="2"/>
      <a:buChar char="l"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3pPr>
    <a:lvl4pPr marL="1371600" lvl="3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anose="05000000000000000000" pitchFamily="2" charset="2"/>
      <a:buChar char="l"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4pPr>
    <a:lvl5pPr marL="1828800" lvl="4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anose="05000000000000000000" pitchFamily="2" charset="2"/>
      <a:buChar char="l"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5pPr>
    <a:lvl6pPr marL="2286000" lvl="5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anose="05000000000000000000" pitchFamily="2" charset="2"/>
      <a:buChar char="l"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6pPr>
    <a:lvl7pPr marL="2743200" lvl="6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anose="05000000000000000000" pitchFamily="2" charset="2"/>
      <a:buChar char="l"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7pPr>
    <a:lvl8pPr marL="3200400" lvl="7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anose="05000000000000000000" pitchFamily="2" charset="2"/>
      <a:buChar char="l"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8pPr>
    <a:lvl9pPr marL="3657600" lvl="8" indent="0" algn="l" defTabSz="914400" rtl="0" eaLnBrk="1" fontAlgn="base" latinLnBrk="0" hangingPunct="1">
      <a:lnSpc>
        <a:spcPct val="100000"/>
      </a:lnSpc>
      <a:spcBef>
        <a:spcPct val="20000"/>
      </a:spcBef>
      <a:spcAft>
        <a:spcPct val="0"/>
      </a:spcAft>
      <a:buClr>
        <a:schemeClr val="bg2"/>
      </a:buClr>
      <a:buSzPct val="70000"/>
      <a:buFont typeface="Wingdings" panose="05000000000000000000" pitchFamily="2" charset="2"/>
      <a:buChar char="l"/>
      <a:defRPr sz="4000" b="1" i="0" u="none" kern="1200" baseline="0">
        <a:solidFill>
          <a:schemeClr val="tx2"/>
        </a:solidFill>
        <a:latin typeface="Arial" panose="020B0604020202020204" pitchFamily="34" charset="0"/>
        <a:ea typeface="华文中宋" pitchFamily="2" charset="-122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584" userDrawn="1">
          <p15:clr>
            <a:srgbClr val="A4A3A4"/>
          </p15:clr>
        </p15:guide>
        <p15:guide id="2" pos="3360" userDrawn="1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光启" initials="光" lastIdx="1" clrIdx="0"/>
  <p:cmAuthor id="2" name="微软用户" initials="微" lastIdx="1" clrIdx="0"/>
  <p:cmAuthor id="3" name="幸全" initials="幸" lastIdx="1" clrIdx="0"/>
  <p:cmAuthor id="4" name="CHEN Yanni" initials="CY" lastIdx="1" clrIdx="3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ABD"/>
    <a:srgbClr val="FF896D"/>
    <a:srgbClr val="00CC00"/>
    <a:srgbClr val="000066"/>
    <a:srgbClr val="66FF33"/>
    <a:srgbClr val="0000FF"/>
    <a:srgbClr val="FFFFCC"/>
    <a:srgbClr val="FF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9235"/>
    <p:restoredTop sz="96933"/>
  </p:normalViewPr>
  <p:slideViewPr>
    <p:cSldViewPr showGuides="1">
      <p:cViewPr>
        <p:scale>
          <a:sx n="50" d="100"/>
          <a:sy n="50" d="100"/>
        </p:scale>
        <p:origin x="-480" y="-624"/>
      </p:cViewPr>
      <p:guideLst>
        <p:guide orient="horz" pos="1584"/>
        <p:guide pos="336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 showFormatting="0">
    <p:cViewPr>
      <p:scale>
        <a:sx n="66" d="100"/>
        <a:sy n="66" d="100"/>
      </p:scale>
      <p:origin x="0" y="495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4.xml"/><Relationship Id="rId8" Type="http://schemas.openxmlformats.org/officeDocument/2006/relationships/slide" Target="slides/slide3.xml"/><Relationship Id="rId7" Type="http://schemas.openxmlformats.org/officeDocument/2006/relationships/slide" Target="slides/slide2.xml"/><Relationship Id="rId6" Type="http://schemas.openxmlformats.org/officeDocument/2006/relationships/notesMaster" Target="notesMasters/notesMaster1.xml"/><Relationship Id="rId5" Type="http://schemas.openxmlformats.org/officeDocument/2006/relationships/slide" Target="slides/slide1.xml"/><Relationship Id="rId4" Type="http://schemas.openxmlformats.org/officeDocument/2006/relationships/slideMaster" Target="slideMasters/slideMaster3.xml"/><Relationship Id="rId36" Type="http://schemas.openxmlformats.org/officeDocument/2006/relationships/tags" Target="tags/tag22.xml"/><Relationship Id="rId35" Type="http://schemas.openxmlformats.org/officeDocument/2006/relationships/commentAuthors" Target="commentAuthors.xml"/><Relationship Id="rId34" Type="http://schemas.openxmlformats.org/officeDocument/2006/relationships/tableStyles" Target="tableStyles.xml"/><Relationship Id="rId33" Type="http://schemas.openxmlformats.org/officeDocument/2006/relationships/viewProps" Target="viewProps.xml"/><Relationship Id="rId32" Type="http://schemas.openxmlformats.org/officeDocument/2006/relationships/presProps" Target="presProps.xml"/><Relationship Id="rId31" Type="http://schemas.openxmlformats.org/officeDocument/2006/relationships/handoutMaster" Target="handoutMasters/handoutMaster1.xml"/><Relationship Id="rId30" Type="http://schemas.openxmlformats.org/officeDocument/2006/relationships/slide" Target="slides/slide25.xml"/><Relationship Id="rId3" Type="http://schemas.openxmlformats.org/officeDocument/2006/relationships/slideMaster" Target="slideMasters/slideMaster2.xml"/><Relationship Id="rId29" Type="http://schemas.openxmlformats.org/officeDocument/2006/relationships/slide" Target="slides/slide24.xml"/><Relationship Id="rId28" Type="http://schemas.openxmlformats.org/officeDocument/2006/relationships/slide" Target="slides/slide23.xml"/><Relationship Id="rId27" Type="http://schemas.openxmlformats.org/officeDocument/2006/relationships/slide" Target="slides/slide22.xml"/><Relationship Id="rId26" Type="http://schemas.openxmlformats.org/officeDocument/2006/relationships/slide" Target="slides/slide21.xml"/><Relationship Id="rId25" Type="http://schemas.openxmlformats.org/officeDocument/2006/relationships/slide" Target="slides/slide20.xml"/><Relationship Id="rId24" Type="http://schemas.openxmlformats.org/officeDocument/2006/relationships/slide" Target="slides/slide19.xml"/><Relationship Id="rId23" Type="http://schemas.openxmlformats.org/officeDocument/2006/relationships/slide" Target="slides/slide18.xml"/><Relationship Id="rId22" Type="http://schemas.openxmlformats.org/officeDocument/2006/relationships/slide" Target="slides/slide17.xml"/><Relationship Id="rId21" Type="http://schemas.openxmlformats.org/officeDocument/2006/relationships/slide" Target="slides/slide16.xml"/><Relationship Id="rId20" Type="http://schemas.openxmlformats.org/officeDocument/2006/relationships/slide" Target="slides/slide15.xml"/><Relationship Id="rId2" Type="http://schemas.openxmlformats.org/officeDocument/2006/relationships/theme" Target="theme/theme1.xml"/><Relationship Id="rId19" Type="http://schemas.openxmlformats.org/officeDocument/2006/relationships/slide" Target="slides/slide14.xml"/><Relationship Id="rId18" Type="http://schemas.openxmlformats.org/officeDocument/2006/relationships/slide" Target="slides/slide13.xml"/><Relationship Id="rId17" Type="http://schemas.openxmlformats.org/officeDocument/2006/relationships/slide" Target="slides/slide12.xml"/><Relationship Id="rId16" Type="http://schemas.openxmlformats.org/officeDocument/2006/relationships/slide" Target="slides/slide11.xml"/><Relationship Id="rId15" Type="http://schemas.openxmlformats.org/officeDocument/2006/relationships/slide" Target="slides/slide10.xml"/><Relationship Id="rId14" Type="http://schemas.openxmlformats.org/officeDocument/2006/relationships/slide" Target="slides/slide9.xml"/><Relationship Id="rId13" Type="http://schemas.openxmlformats.org/officeDocument/2006/relationships/slide" Target="slides/slide8.xml"/><Relationship Id="rId12" Type="http://schemas.openxmlformats.org/officeDocument/2006/relationships/slide" Target="slides/slide7.xml"/><Relationship Id="rId11" Type="http://schemas.openxmlformats.org/officeDocument/2006/relationships/slide" Target="slides/slide6.xml"/><Relationship Id="rId10" Type="http://schemas.openxmlformats.org/officeDocument/2006/relationships/slide" Target="slides/slide5.xml"/><Relationship Id="rId1" Type="http://schemas.openxmlformats.org/officeDocument/2006/relationships/slideMaster" Target="slideMasters/slide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55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6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6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安全教育</a:t>
            </a:r>
            <a:endParaRPr kumimoji="0" lang="zh-CN" altLang="en-US" sz="16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2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2974975" y="1146175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02EA020C-0580-4A44-A3EF-8CF09075DA8E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2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8163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552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046413" y="9212263"/>
            <a:ext cx="741363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zh-CN" sz="1200" b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200" b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66567" name="Line 1031"/>
          <p:cNvSpPr>
            <a:spLocks noChangeShapeType="1"/>
          </p:cNvSpPr>
          <p:nvPr/>
        </p:nvSpPr>
        <p:spPr bwMode="auto">
          <a:xfrm>
            <a:off x="454025" y="468313"/>
            <a:ext cx="5832475" cy="0"/>
          </a:xfrm>
          <a:prstGeom prst="line">
            <a:avLst/>
          </a:prstGeom>
          <a:noFill/>
          <a:ln w="9525">
            <a:solidFill>
              <a:srgbClr val="00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23142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安全教育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142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778250" y="0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r"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15D229E7-E4F4-4CC6-8558-F1BE7E2D7BBD}" type="datetime1"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</a:fld>
            <a:endParaRPr kumimoji="0" lang="en-US" altLang="zh-CN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30724" name="Rectangle 4"/>
          <p:cNvSpPr>
            <a:spLocks noRot="1" noTextEdit="1"/>
          </p:cNvSpPr>
          <p:nvPr>
            <p:ph type="sldImg" idx="2"/>
          </p:nvPr>
        </p:nvSpPr>
        <p:spPr>
          <a:xfrm>
            <a:off x="852488" y="744538"/>
            <a:ext cx="4964112" cy="3722687"/>
          </a:xfrm>
          <a:prstGeom prst="rect">
            <a:avLst/>
          </a:prstGeom>
          <a:noFill/>
          <a:ln w="9525" cap="flat" cmpd="sng">
            <a:solidFill>
              <a:srgbClr val="000000"/>
            </a:solidFill>
            <a:prstDash val="solid"/>
            <a:miter/>
            <a:headEnd type="none" w="med" len="med"/>
            <a:tailEnd type="none" w="med" len="med"/>
          </a:ln>
        </p:spPr>
      </p:sp>
      <p:sp>
        <p:nvSpPr>
          <p:cNvPr id="23142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66750" y="4714875"/>
            <a:ext cx="5335588" cy="446722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单击此处编辑母版文本样式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第二级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第三级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第四级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宋体" panose="02010600030101010101" pitchFamily="2" charset="-122"/>
                <a:cs typeface="+mn-cs"/>
              </a:rPr>
              <a:t>第五级</a:t>
            </a: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143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9428163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lstStyle>
            <a:lvl1pPr>
              <a:spcBef>
                <a:spcPct val="0"/>
              </a:spcBef>
              <a:buClrTx/>
              <a:buSzTx/>
              <a:buFontTx/>
              <a:buNone/>
              <a:defRPr sz="1200" b="0">
                <a:solidFill>
                  <a:schemeClr val="tx1"/>
                </a:solidFill>
                <a:ea typeface="宋体" panose="02010600030101010101" pitchFamily="2" charset="-122"/>
              </a:defRPr>
            </a:lvl1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23143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778250" y="9428163"/>
            <a:ext cx="2889250" cy="496888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b" anchorCtr="0" compatLnSpc="1"/>
          <a:p>
            <a:pPr lvl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2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宋体" panose="02010600030101010101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5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1746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0" dirty="0">
                <a:solidFill>
                  <a:schemeClr val="tx1"/>
                </a:solidFill>
                <a:ea typeface="宋体" panose="02010600030101010101" pitchFamily="2" charset="-122"/>
              </a:rPr>
              <a:t>安全教育</a:t>
            </a:r>
            <a:endParaRPr lang="zh-CN" altLang="en-US" sz="12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1747" name="Rectangle 7"/>
          <p:cNvSpPr txBox="1">
            <a:spLocks noGrp="1"/>
          </p:cNvSpPr>
          <p:nvPr>
            <p:ph type="sldNum" sz="quarter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2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1748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1749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endParaRPr lang="zh-CN" alt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32770" name="Rectangle 2"/>
          <p:cNvSpPr txBox="1">
            <a:spLocks noGrp="1"/>
          </p:cNvSpPr>
          <p:nvPr>
            <p:ph type="hdr" sz="quarter"/>
          </p:nvPr>
        </p:nvSpPr>
        <p:spPr>
          <a:xfrm>
            <a:off x="0" y="0"/>
            <a:ext cx="2889250" cy="496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 eaLnBrk="1" hangingPunct="1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1200" b="0" dirty="0">
                <a:solidFill>
                  <a:schemeClr val="tx1"/>
                </a:solidFill>
                <a:ea typeface="宋体" panose="02010600030101010101" pitchFamily="2" charset="-122"/>
              </a:rPr>
              <a:t>安全教育</a:t>
            </a:r>
            <a:endParaRPr lang="zh-CN" altLang="en-US" sz="12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71" name="Rectangle 7"/>
          <p:cNvSpPr txBox="1">
            <a:spLocks noGrp="1"/>
          </p:cNvSpPr>
          <p:nvPr>
            <p:ph type="sldNum" sz="quarter"/>
          </p:nvPr>
        </p:nvSpPr>
        <p:spPr>
          <a:xfrm>
            <a:off x="3778250" y="9428163"/>
            <a:ext cx="2889250" cy="496887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 algn="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zh-CN" sz="1200" b="0" dirty="0">
                <a:solidFill>
                  <a:schemeClr val="tx1"/>
                </a:solidFill>
                <a:ea typeface="宋体" panose="02010600030101010101" pitchFamily="2" charset="-122"/>
              </a:rPr>
            </a:fld>
            <a:endParaRPr lang="en-US" altLang="zh-CN" sz="1200" b="0" dirty="0">
              <a:solidFill>
                <a:schemeClr val="tx1"/>
              </a:solidFill>
              <a:ea typeface="宋体" panose="02010600030101010101" pitchFamily="2" charset="-122"/>
            </a:endParaRPr>
          </a:p>
        </p:txBody>
      </p:sp>
      <p:sp>
        <p:nvSpPr>
          <p:cNvPr id="32772" name="Rectangle 2"/>
          <p:cNvSpPr>
            <a:spLocks noRot="1" noTextEdit="1"/>
          </p:cNvSpPr>
          <p:nvPr>
            <p:ph type="sldImg"/>
          </p:nvPr>
        </p:nvSpPr>
        <p:spPr>
          <a:ln/>
        </p:spPr>
      </p:sp>
      <p:sp>
        <p:nvSpPr>
          <p:cNvPr id="32773" name="Rectangle 3"/>
          <p:cNvSpPr>
            <a:spLocks noGrp="1"/>
          </p:cNvSpPr>
          <p:nvPr>
            <p:ph type="body" idx="1"/>
          </p:nvPr>
        </p:nvSpPr>
        <p:spPr>
          <a:ln/>
        </p:spPr>
        <p:txBody>
          <a:bodyPr wrap="square" lIns="91440" tIns="45720" rIns="91440" bIns="45720" anchor="t" anchorCtr="0"/>
          <a:p>
            <a:pPr lvl="0"/>
            <a:r>
              <a:rPr lang="zh-CN" altLang="en-US" dirty="0"/>
              <a:t>问题意识养成，对待问题的态度，</a:t>
            </a:r>
            <a:r>
              <a:rPr lang="en-US" altLang="zh-CN" dirty="0"/>
              <a:t>PDCA</a:t>
            </a:r>
            <a:r>
              <a:rPr lang="zh-CN" altLang="en-US" dirty="0"/>
              <a:t>解决问题的原则及步骤</a:t>
            </a:r>
            <a:endParaRPr lang="zh-CN" alt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tags" Target="../tags/tag1.xml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1.xml.rels><?xml version="1.0" encoding="UTF-8" standalone="yes"?>
<Relationships xmlns="http://schemas.openxmlformats.org/package/2006/relationships"><Relationship Id="rId8" Type="http://schemas.openxmlformats.org/officeDocument/2006/relationships/tags" Target="../tags/tag9.xml"/><Relationship Id="rId7" Type="http://schemas.openxmlformats.org/officeDocument/2006/relationships/tags" Target="../tags/tag8.xml"/><Relationship Id="rId6" Type="http://schemas.openxmlformats.org/officeDocument/2006/relationships/tags" Target="../tags/tag7.xml"/><Relationship Id="rId5" Type="http://schemas.openxmlformats.org/officeDocument/2006/relationships/tags" Target="../tags/tag6.xml"/><Relationship Id="rId4" Type="http://schemas.openxmlformats.org/officeDocument/2006/relationships/tags" Target="../tags/tag5.xml"/><Relationship Id="rId3" Type="http://schemas.openxmlformats.org/officeDocument/2006/relationships/tags" Target="../tags/tag4.xml"/><Relationship Id="rId2" Type="http://schemas.openxmlformats.org/officeDocument/2006/relationships/tags" Target="../tags/tag3.xml"/><Relationship Id="rId1" Type="http://schemas.openxmlformats.org/officeDocument/2006/relationships/slideMaster" Target="../slideMasters/slideMaster2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 userDrawn="1"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2" name="AutoShape 3"/>
          <p:cNvSpPr>
            <a:spLocks noChangeArrowheads="1"/>
          </p:cNvSpPr>
          <p:nvPr userDrawn="1"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24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3" name="AutoShape 4"/>
          <p:cNvSpPr>
            <a:spLocks noChangeArrowheads="1"/>
          </p:cNvSpPr>
          <p:nvPr userDrawn="1"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zh-CN" sz="18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27685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327686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AB55AD6-4E78-4395-A22A-BC0A9D6EA330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91275"/>
            <a:ext cx="28956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1275"/>
            <a:ext cx="1600200" cy="457200"/>
          </a:xfrm>
          <a:prstGeom prst="rect">
            <a:avLst/>
          </a:prstGeom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zh-CN"/>
            </a:fld>
            <a:endParaRPr lang="en-US" altLang="zh-CN"/>
          </a:p>
        </p:txBody>
      </p:sp>
      <p:pic>
        <p:nvPicPr>
          <p:cNvPr id="8" name="图片 7"/>
          <p:cNvPicPr>
            <a:picLocks noChangeAspect="1"/>
          </p:cNvPicPr>
          <p:nvPr userDrawn="1">
            <p:custDataLst>
              <p:tags r:id="rId2"/>
            </p:custDataLst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1" y="476726"/>
            <a:ext cx="898096" cy="453553"/>
          </a:xfrm>
          <a:prstGeom prst="rect">
            <a:avLst/>
          </a:prstGeom>
        </p:spPr>
      </p:pic>
    </p:spTree>
  </p:cSld>
  <p:clrMapOvr>
    <a:masterClrMapping/>
  </p:clrMapOvr>
  <p:transition>
    <p:zo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标题和文本在内容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76962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标题和图示或组织结构图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SmartArt 占位符 2"/>
          <p:cNvSpPr>
            <a:spLocks noGrp="1"/>
          </p:cNvSpPr>
          <p:nvPr>
            <p:ph type="dgm" idx="1"/>
          </p:nvPr>
        </p:nvSpPr>
        <p:spPr>
          <a:xfrm>
            <a:off x="762000" y="1905000"/>
            <a:ext cx="7696200" cy="4038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kumimoji="0" lang="zh-CN" altLang="en-US" sz="3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标题，文本与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标题，文本与两项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内容占位符 4"/>
          <p:cNvSpPr>
            <a:spLocks noGrp="1"/>
          </p:cNvSpPr>
          <p:nvPr>
            <p:ph sz="quarter" idx="3"/>
          </p:nvPr>
        </p:nvSpPr>
        <p:spPr>
          <a:xfrm>
            <a:off x="4686300" y="4000500"/>
            <a:ext cx="37719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标题和两项内容在文本之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4686300" y="1905000"/>
            <a:ext cx="37719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762000" y="4000500"/>
            <a:ext cx="76962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VertTx" preserve="1">
  <p:cSld name="标题，剪贴画与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剪贴画占位符 2"/>
          <p:cNvSpPr>
            <a:spLocks noGrp="1"/>
          </p:cNvSpPr>
          <p:nvPr>
            <p:ph type="clipArt" sz="half" idx="1"/>
          </p:nvPr>
        </p:nvSpPr>
        <p:spPr>
          <a:xfrm>
            <a:off x="762000" y="1905000"/>
            <a:ext cx="3771900" cy="4038600"/>
          </a:xfrm>
        </p:spPr>
        <p:txBody>
          <a:bodyPr vert="horz" wrap="square" lIns="91440" tIns="45720" rIns="91440" bIns="45720" numCol="1" anchor="t" anchorCtr="0" compatLnSpc="1"/>
          <a:lstStyle/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kumimoji="0" lang="zh-CN" altLang="en-US" sz="31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竖排文字占位符 3"/>
          <p:cNvSpPr>
            <a:spLocks noGrp="1"/>
          </p:cNvSpPr>
          <p:nvPr>
            <p:ph type="body" orient="vert" sz="half" idx="2"/>
          </p:nvPr>
        </p:nvSpPr>
        <p:spPr>
          <a:xfrm>
            <a:off x="4686300" y="1905000"/>
            <a:ext cx="3771900" cy="4038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内容占位符 1"/>
          <p:cNvSpPr>
            <a:spLocks noGrp="1"/>
          </p:cNvSpPr>
          <p:nvPr>
            <p:ph/>
          </p:nvPr>
        </p:nvSpPr>
        <p:spPr>
          <a:xfrm>
            <a:off x="762000" y="533400"/>
            <a:ext cx="7696200" cy="54102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 preserve="1">
  <p:cSld name="标题，两项内容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quarter" idx="1"/>
          </p:nvPr>
        </p:nvSpPr>
        <p:spPr>
          <a:xfrm>
            <a:off x="762000" y="1905000"/>
            <a:ext cx="37719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quarter" idx="2"/>
          </p:nvPr>
        </p:nvSpPr>
        <p:spPr>
          <a:xfrm>
            <a:off x="762000" y="4000500"/>
            <a:ext cx="3771900" cy="19431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half" idx="3"/>
          </p:nvPr>
        </p:nvSpPr>
        <p:spPr>
          <a:xfrm>
            <a:off x="4686300" y="1905000"/>
            <a:ext cx="3771900" cy="4038600"/>
          </a:xfr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日期占位符 5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页脚占位符 6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灯片编号占位符 7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 showMasterSp="0">
  <p:cSld name="标题幻灯片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AutoShape 2"/>
          <p:cNvSpPr>
            <a:spLocks noChangeArrowheads="1"/>
          </p:cNvSpPr>
          <p:nvPr/>
        </p:nvSpPr>
        <p:spPr bwMode="auto">
          <a:xfrm>
            <a:off x="228600" y="381000"/>
            <a:ext cx="8686800" cy="5638800"/>
          </a:xfrm>
          <a:prstGeom prst="roundRect">
            <a:avLst>
              <a:gd name="adj" fmla="val 7912"/>
            </a:avLst>
          </a:prstGeom>
          <a:solidFill>
            <a:schemeClr val="folHlink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2" name="AutoShape 3"/>
          <p:cNvSpPr>
            <a:spLocks noChangeArrowheads="1"/>
          </p:cNvSpPr>
          <p:nvPr/>
        </p:nvSpPr>
        <p:spPr bwMode="white">
          <a:xfrm>
            <a:off x="327025" y="488950"/>
            <a:ext cx="8435975" cy="4768850"/>
          </a:xfrm>
          <a:prstGeom prst="roundRect">
            <a:avLst>
              <a:gd name="adj" fmla="val 7310"/>
            </a:avLst>
          </a:prstGeom>
          <a:solidFill>
            <a:schemeClr val="bg1"/>
          </a:solidFill>
          <a:ln w="9525">
            <a:noFill/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anose="02020603050405020304" pitchFamily="18" charset="0"/>
              <a:ea typeface="华文中宋" pitchFamily="2" charset="-122"/>
              <a:cs typeface="+mn-cs"/>
            </a:endParaRPr>
          </a:p>
        </p:txBody>
      </p:sp>
      <p:sp>
        <p:nvSpPr>
          <p:cNvPr id="13" name="AutoShape 4"/>
          <p:cNvSpPr>
            <a:spLocks noChangeArrowheads="1"/>
          </p:cNvSpPr>
          <p:nvPr/>
        </p:nvSpPr>
        <p:spPr bwMode="blackWhite">
          <a:xfrm>
            <a:off x="1371600" y="3338513"/>
            <a:ext cx="6400800" cy="2286000"/>
          </a:xfrm>
          <a:prstGeom prst="roundRect">
            <a:avLst>
              <a:gd name="adj" fmla="val 16667"/>
            </a:avLst>
          </a:prstGeom>
          <a:solidFill>
            <a:schemeClr val="bg1"/>
          </a:solidFill>
          <a:ln w="50800">
            <a:solidFill>
              <a:schemeClr val="bg2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22213" name="Rectangle 5"/>
          <p:cNvSpPr>
            <a:spLocks noGrp="1" noChangeArrowheads="1"/>
          </p:cNvSpPr>
          <p:nvPr>
            <p:ph type="ctrTitle"/>
          </p:nvPr>
        </p:nvSpPr>
        <p:spPr>
          <a:xfrm>
            <a:off x="685800" y="857250"/>
            <a:ext cx="7772400" cy="2266950"/>
          </a:xfrm>
        </p:spPr>
        <p:txBody>
          <a:bodyPr anchor="ctr" anchorCtr="1"/>
          <a:lstStyle>
            <a:lvl1pPr algn="ctr">
              <a:defRPr sz="4100" i="1"/>
            </a:lvl1pPr>
          </a:lstStyle>
          <a:p>
            <a:r>
              <a:rPr lang="zh-CN" altLang="en-US"/>
              <a:t>单击此处编辑母版标题样式</a:t>
            </a:r>
            <a:endParaRPr lang="zh-CN" altLang="en-US"/>
          </a:p>
        </p:txBody>
      </p:sp>
      <p:sp>
        <p:nvSpPr>
          <p:cNvPr id="222214" name="Rectangle 6"/>
          <p:cNvSpPr>
            <a:spLocks noGrp="1" noChangeArrowheads="1"/>
          </p:cNvSpPr>
          <p:nvPr>
            <p:ph type="subTitle" idx="1"/>
          </p:nvPr>
        </p:nvSpPr>
        <p:spPr>
          <a:xfrm>
            <a:off x="1752600" y="3567113"/>
            <a:ext cx="5410200" cy="1905000"/>
          </a:xfrm>
        </p:spPr>
        <p:txBody>
          <a:bodyPr anchor="ctr"/>
          <a:lstStyle>
            <a:lvl1pPr marL="0" indent="0" algn="ctr">
              <a:buFont typeface="Wingdings" panose="05000000000000000000" pitchFamily="2" charset="2"/>
              <a:buNone/>
              <a:defRPr sz="3300"/>
            </a:lvl1pPr>
          </a:lstStyle>
          <a:p>
            <a:r>
              <a:rPr lang="zh-CN" altLang="en-US"/>
              <a:t>单击此处编辑母版副标题样式</a:t>
            </a:r>
            <a:endParaRPr lang="zh-CN" altLang="en-US"/>
          </a:p>
        </p:txBody>
      </p:sp>
      <p:sp>
        <p:nvSpPr>
          <p:cNvPr id="14" name="Rectangle 7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E8AB28EA-9168-44CD-BCFA-1891B9014B6B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15" name="Rectangle 8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391275"/>
            <a:ext cx="28956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lstStyle>
            <a:lvl1pPr>
              <a:defRPr/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16" name="Rectangle 9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391275"/>
            <a:ext cx="1600200" cy="457200"/>
          </a:xfrm>
          <a:prstGeom prst="rect">
            <a:avLst/>
          </a:prstGeom>
          <a:noFill/>
          <a:ln>
            <a:miter lim="800000"/>
          </a:ln>
        </p:spPr>
        <p:txBody>
          <a:bodyPr vert="horz" wrap="square" lIns="91440" tIns="45720" rIns="91440" bIns="45720" numCol="1" anchor="t" anchorCtr="0" compatLnSpc="1"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dirty="0"/>
            </a:fld>
            <a:endParaRPr lang="zh-CN" altLang="en-US" dirty="0"/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/>
      </p:par>
    </p:tnLst>
  </p:timing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534150" y="533400"/>
            <a:ext cx="1924050" cy="54102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762000" y="533400"/>
            <a:ext cx="5619750" cy="54102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末尾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椭圆 5"/>
          <p:cNvSpPr/>
          <p:nvPr userDrawn="1">
            <p:custDataLst>
              <p:tags r:id="rId2"/>
            </p:custDataLst>
          </p:nvPr>
        </p:nvSpPr>
        <p:spPr>
          <a:xfrm>
            <a:off x="714965" y="804067"/>
            <a:ext cx="4051700" cy="5402267"/>
          </a:xfrm>
          <a:prstGeom prst="ellipse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solidFill>
                <a:schemeClr val="tx1"/>
              </a:solidFill>
            </a:endParaRPr>
          </a:p>
        </p:txBody>
      </p:sp>
      <p:sp>
        <p:nvSpPr>
          <p:cNvPr id="10" name="弧形 9"/>
          <p:cNvSpPr/>
          <p:nvPr userDrawn="1">
            <p:custDataLst>
              <p:tags r:id="rId3"/>
            </p:custDataLst>
          </p:nvPr>
        </p:nvSpPr>
        <p:spPr>
          <a:xfrm>
            <a:off x="3150455" y="1800369"/>
            <a:ext cx="2683069" cy="3577425"/>
          </a:xfrm>
          <a:prstGeom prst="arc">
            <a:avLst>
              <a:gd name="adj1" fmla="val 16386768"/>
              <a:gd name="adj2" fmla="val 16114273"/>
            </a:avLst>
          </a:prstGeom>
          <a:ln>
            <a:solidFill>
              <a:schemeClr val="bg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zh-CN" altLang="en-US" sz="3000"/>
          </a:p>
        </p:txBody>
      </p:sp>
      <p:sp>
        <p:nvSpPr>
          <p:cNvPr id="2" name="标题 1"/>
          <p:cNvSpPr>
            <a:spLocks noGrp="1"/>
          </p:cNvSpPr>
          <p:nvPr>
            <p:ph type="title" hasCustomPrompt="1"/>
            <p:custDataLst>
              <p:tags r:id="rId4"/>
            </p:custDataLst>
          </p:nvPr>
        </p:nvSpPr>
        <p:spPr>
          <a:xfrm>
            <a:off x="803366" y="2662659"/>
            <a:ext cx="3963299" cy="1179607"/>
          </a:xfrm>
        </p:spPr>
        <p:txBody>
          <a:bodyPr vert="horz" lIns="90000" tIns="46800" rIns="90000" bIns="0" rtlCol="0" anchor="b" anchorCtr="0">
            <a:normAutofit/>
          </a:bodyPr>
          <a:lstStyle>
            <a:lvl1pPr marL="0" marR="0" algn="ctr" defTabSz="914400" rtl="0" eaLnBrk="1" fontAlgn="auto" latinLnBrk="0" hangingPunct="1">
              <a:lnSpc>
                <a:spcPct val="100000"/>
              </a:lnSpc>
              <a:buNone/>
              <a:defRPr kumimoji="0" lang="zh-CN" altLang="en-US" sz="5400" b="1" i="0" u="none" strike="noStrike" kern="1200" cap="none" spc="600" normalizeH="0" baseline="0" noProof="1" dirty="0">
                <a:solidFill>
                  <a:schemeClr val="accent1"/>
                </a:solidFill>
                <a:uFillTx/>
                <a:latin typeface="Arial" panose="020B0604020202020204" pitchFamily="34" charset="0"/>
                <a:ea typeface="汉仪旗黑-85S" panose="00020600040101010101" pitchFamily="18" charset="-122"/>
                <a:cs typeface="+mj-cs"/>
                <a:sym typeface="+mn-ea"/>
              </a:defRPr>
            </a:lvl1pPr>
          </a:lstStyle>
          <a:p>
            <a:pPr lvl="0"/>
            <a:r>
              <a:rPr dirty="0">
                <a:sym typeface="+mn-ea"/>
              </a:rPr>
              <a:t>编辑标题</a:t>
            </a:r>
            <a:endParaRPr dirty="0">
              <a:sym typeface="+mn-ea"/>
            </a:endParaRPr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  <p:custDataLst>
              <p:tags r:id="rId5"/>
            </p:custDataLst>
          </p:nvPr>
        </p:nvSpPr>
        <p:spPr/>
        <p:txBody>
          <a:bodyPr/>
          <a:lstStyle/>
          <a:p>
            <a:fld id="{760FBDFE-C587-4B4C-A407-44438C67B59E}" type="datetimeFigureOut">
              <a:rPr lang="zh-CN" altLang="en-US" smtClean="0"/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  <p:custDataLst>
              <p:tags r:id="rId6"/>
            </p:custDataLst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  <p:custDataLst>
              <p:tags r:id="rId7"/>
            </p:custDataLst>
          </p:nvPr>
        </p:nvSpPr>
        <p:spPr/>
        <p:txBody>
          <a:bodyPr/>
          <a:lstStyle/>
          <a:p>
            <a:fld id="{49AE70B2-8BF9-45C0-BB95-33D1B9D3A854}" type="slidenum">
              <a:rPr lang="zh-CN" altLang="en-US" smtClean="0"/>
            </a:fld>
            <a:endParaRPr lang="zh-CN" altLang="en-US"/>
          </a:p>
        </p:txBody>
      </p:sp>
      <p:sp>
        <p:nvSpPr>
          <p:cNvPr id="12" name="文本占位符 11"/>
          <p:cNvSpPr>
            <a:spLocks noGrp="1"/>
          </p:cNvSpPr>
          <p:nvPr>
            <p:ph type="body" sz="quarter" idx="16" hasCustomPrompt="1"/>
            <p:custDataLst>
              <p:tags r:id="rId8"/>
            </p:custDataLst>
          </p:nvPr>
        </p:nvSpPr>
        <p:spPr>
          <a:xfrm>
            <a:off x="803366" y="3950373"/>
            <a:ext cx="3963299" cy="819151"/>
          </a:xfrm>
        </p:spPr>
        <p:txBody>
          <a:bodyPr lIns="90000" tIns="46800" rIns="90000" bIns="46800"/>
          <a:lstStyle>
            <a:lvl1pPr marL="0" indent="0" algn="ctr">
              <a:buNone/>
              <a:defRPr baseline="0"/>
            </a:lvl1pPr>
            <a:lvl2pPr marL="342900" indent="0">
              <a:buNone/>
              <a:defRPr/>
            </a:lvl2pPr>
          </a:lstStyle>
          <a:p>
            <a:pPr lvl="0"/>
            <a:r>
              <a:rPr lang="zh-CN" altLang="en-US" dirty="0"/>
              <a:t>单击此处编辑文本</a:t>
            </a:r>
            <a:endParaRPr lang="zh-CN" altLang="en-US" dirty="0"/>
          </a:p>
        </p:txBody>
      </p:sp>
    </p:spTree>
  </p:cSld>
  <p:clrMapOvr>
    <a:masterClrMapping/>
  </p:clrMapOvr>
  <p:transition>
    <p:zoom/>
  </p:transition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  <p:transition/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7620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86300" y="1905000"/>
            <a:ext cx="3771900" cy="4038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</p:spTree>
  </p:cSld>
  <p:clrMapOvr>
    <a:masterClrMapping/>
  </p:clrMapOvr>
  <p:transition/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  <a:p>
            <a:pPr lvl="1"/>
            <a:r>
              <a:rPr lang="zh-CN" altLang="en-US" smtClean="0"/>
              <a:t>第二级</a:t>
            </a:r>
            <a:endParaRPr lang="zh-CN" altLang="en-US" smtClean="0"/>
          </a:p>
          <a:p>
            <a:pPr lvl="2"/>
            <a:r>
              <a:rPr lang="zh-CN" altLang="en-US" smtClean="0"/>
              <a:t>第三级</a:t>
            </a:r>
            <a:endParaRPr lang="zh-CN" altLang="en-US" smtClean="0"/>
          </a:p>
          <a:p>
            <a:pPr lvl="3"/>
            <a:r>
              <a:rPr lang="zh-CN" altLang="en-US" smtClean="0"/>
              <a:t>第四级</a:t>
            </a:r>
            <a:endParaRPr lang="zh-CN" altLang="en-US" smtClean="0"/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vert="horz" wrap="square" lIns="91440" tIns="45720" rIns="91440" bIns="45720" numCol="1" anchor="t" anchorCtr="0" compatLnSpc="1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endParaRPr kumimoji="0" lang="zh-CN" altLang="en-US" sz="3200" b="0" i="0" u="none" strike="noStrike" kern="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  <a:endParaRPr lang="zh-CN" altLang="en-US" smtClean="0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2" Type="http://schemas.openxmlformats.org/officeDocument/2006/relationships/theme" Target="../theme/theme1.xml"/><Relationship Id="rId21" Type="http://schemas.openxmlformats.org/officeDocument/2006/relationships/image" Target="../media/image1.png"/><Relationship Id="rId20" Type="http://schemas.openxmlformats.org/officeDocument/2006/relationships/tags" Target="../tags/tag2.xml"/><Relationship Id="rId2" Type="http://schemas.openxmlformats.org/officeDocument/2006/relationships/slideLayout" Target="../slideLayouts/slideLayout2.xml"/><Relationship Id="rId19" Type="http://schemas.openxmlformats.org/officeDocument/2006/relationships/slideLayout" Target="../slideLayouts/slideLayout19.xml"/><Relationship Id="rId18" Type="http://schemas.openxmlformats.org/officeDocument/2006/relationships/slideLayout" Target="../slideLayouts/slideLayout18.xml"/><Relationship Id="rId17" Type="http://schemas.openxmlformats.org/officeDocument/2006/relationships/slideLayout" Target="../slideLayouts/slideLayout17.xml"/><Relationship Id="rId16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15.xml"/><Relationship Id="rId14" Type="http://schemas.openxmlformats.org/officeDocument/2006/relationships/slideLayout" Target="../slideLayouts/slideLayout14.xml"/><Relationship Id="rId13" Type="http://schemas.openxmlformats.org/officeDocument/2006/relationships/slideLayout" Target="../slideLayouts/slideLayout13.xml"/><Relationship Id="rId12" Type="http://schemas.openxmlformats.org/officeDocument/2006/relationships/slideLayout" Target="../slideLayouts/slideLayout12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28.xml"/><Relationship Id="rId8" Type="http://schemas.openxmlformats.org/officeDocument/2006/relationships/slideLayout" Target="../slideLayouts/slideLayout27.xml"/><Relationship Id="rId7" Type="http://schemas.openxmlformats.org/officeDocument/2006/relationships/slideLayout" Target="../slideLayouts/slideLayout26.xml"/><Relationship Id="rId6" Type="http://schemas.openxmlformats.org/officeDocument/2006/relationships/slideLayout" Target="../slideLayouts/slideLayout25.xml"/><Relationship Id="rId5" Type="http://schemas.openxmlformats.org/officeDocument/2006/relationships/slideLayout" Target="../slideLayouts/slideLayout24.xml"/><Relationship Id="rId4" Type="http://schemas.openxmlformats.org/officeDocument/2006/relationships/slideLayout" Target="../slideLayouts/slideLayout23.xml"/><Relationship Id="rId3" Type="http://schemas.openxmlformats.org/officeDocument/2006/relationships/slideLayout" Target="../slideLayouts/slideLayout22.xml"/><Relationship Id="rId2" Type="http://schemas.openxmlformats.org/officeDocument/2006/relationships/slideLayout" Target="../slideLayouts/slideLayout21.xml"/><Relationship Id="rId15" Type="http://schemas.openxmlformats.org/officeDocument/2006/relationships/theme" Target="../theme/theme2.xml"/><Relationship Id="rId14" Type="http://schemas.openxmlformats.org/officeDocument/2006/relationships/image" Target="../media/image1.png"/><Relationship Id="rId13" Type="http://schemas.openxmlformats.org/officeDocument/2006/relationships/tags" Target="../tags/tag10.xml"/><Relationship Id="rId12" Type="http://schemas.openxmlformats.org/officeDocument/2006/relationships/slideLayout" Target="../slideLayouts/slideLayout31.xml"/><Relationship Id="rId11" Type="http://schemas.openxmlformats.org/officeDocument/2006/relationships/slideLayout" Target="../slideLayouts/slideLayout30.xml"/><Relationship Id="rId10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40.xml"/><Relationship Id="rId8" Type="http://schemas.openxmlformats.org/officeDocument/2006/relationships/slideLayout" Target="../slideLayouts/slideLayout39.xml"/><Relationship Id="rId7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3.xml"/><Relationship Id="rId14" Type="http://schemas.openxmlformats.org/officeDocument/2006/relationships/theme" Target="../theme/theme3.xml"/><Relationship Id="rId13" Type="http://schemas.openxmlformats.org/officeDocument/2006/relationships/image" Target="../media/image3.png"/><Relationship Id="rId12" Type="http://schemas.openxmlformats.org/officeDocument/2006/relationships/image" Target="../media/image2.png"/><Relationship Id="rId11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1.xml"/><Relationship Id="rId1" Type="http://schemas.openxmlformats.org/officeDocument/2006/relationships/slideLayout" Target="../slideLayouts/slideLayout3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3074" name="Rectang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3075" name="Rectangle 3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326660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C1579304-B011-4339-9D16-7CE5B46A81E5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26661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26662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defRPr sz="1400" b="0">
                <a:solidFill>
                  <a:schemeClr val="tx1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en-US" altLang="zh-CN">
                <a:latin typeface="Arial" panose="020B0604020202020204" pitchFamily="34" charset="0"/>
              </a:rPr>
            </a:fld>
            <a:endParaRPr lang="en-US" altLang="zh-CN">
              <a:latin typeface="Arial" panose="020B0604020202020204" pitchFamily="34" charset="0"/>
            </a:endParaRPr>
          </a:p>
        </p:txBody>
      </p:sp>
      <p:grpSp>
        <p:nvGrpSpPr>
          <p:cNvPr id="3079" name="Group 7"/>
          <p:cNvGrpSpPr/>
          <p:nvPr userDrawn="1"/>
        </p:nvGrpSpPr>
        <p:grpSpPr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326664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zh-CN" sz="24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endParaRPr>
            </a:p>
          </p:txBody>
        </p:sp>
        <p:sp>
          <p:nvSpPr>
            <p:cNvPr id="326665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</a:ln>
            <a:effectLst/>
          </p:spPr>
          <p:txBody>
            <a:bodyPr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1800" b="0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 userDrawn="1">
            <p:custDataLst>
              <p:tags r:id="rId20"/>
            </p:custDataLst>
          </p:nvPr>
        </p:nvPicPr>
        <p:blipFill>
          <a:blip r:embed="rId2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1" y="4767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  <p:sldLayoutId id="2147483666" r:id="rId18"/>
    <p:sldLayoutId id="2147483667" r:id="rId19"/>
  </p:sldLayoutIdLst>
  <p:transition>
    <p:zoom/>
  </p:transition>
  <p:hf sldNum="0"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/>
      <p:sp>
        <p:nvSpPr>
          <p:cNvPr id="4098" name="Rectangle 2"/>
          <p:cNvSpPr>
            <a:spLocks noGrp="1"/>
          </p:cNvSpPr>
          <p:nvPr>
            <p:ph type="title"/>
          </p:nvPr>
        </p:nvSpPr>
        <p:spPr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 lvl="0"/>
            <a:r>
              <a:rPr lang="zh-CN" altLang="en-US" dirty="0"/>
              <a:t>单击此处编辑母版标题样式</a:t>
            </a:r>
            <a:endParaRPr lang="zh-CN" altLang="en-US" dirty="0"/>
          </a:p>
        </p:txBody>
      </p:sp>
      <p:sp>
        <p:nvSpPr>
          <p:cNvPr id="4099" name="Rectangle 3"/>
          <p:cNvSpPr>
            <a:spLocks noGrp="1"/>
          </p:cNvSpPr>
          <p:nvPr>
            <p:ph type="body" idx="1"/>
          </p:nvPr>
        </p:nvSpPr>
        <p:spPr>
          <a:xfrm>
            <a:off x="762000" y="1905000"/>
            <a:ext cx="7696200" cy="4038600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lvl="0"/>
            <a:r>
              <a:rPr lang="zh-CN" altLang="en-US" dirty="0"/>
              <a:t>单击此处编辑母版文本样式</a:t>
            </a:r>
            <a:endParaRPr lang="zh-CN" altLang="en-US" dirty="0"/>
          </a:p>
          <a:p>
            <a:pPr lvl="1"/>
            <a:r>
              <a:rPr lang="zh-CN" altLang="en-US" dirty="0"/>
              <a:t>第二级</a:t>
            </a:r>
            <a:endParaRPr lang="zh-CN" altLang="en-US" dirty="0"/>
          </a:p>
          <a:p>
            <a:pPr lvl="2"/>
            <a:r>
              <a:rPr lang="zh-CN" altLang="en-US" dirty="0"/>
              <a:t>第三级</a:t>
            </a:r>
            <a:endParaRPr lang="zh-CN" altLang="en-US" dirty="0"/>
          </a:p>
          <a:p>
            <a:pPr lvl="3"/>
            <a:r>
              <a:rPr lang="zh-CN" altLang="en-US" dirty="0"/>
              <a:t>第四级</a:t>
            </a:r>
            <a:endParaRPr lang="zh-CN" altLang="en-US" dirty="0"/>
          </a:p>
          <a:p>
            <a:pPr lvl="4"/>
            <a:r>
              <a:rPr lang="zh-CN" altLang="en-US" dirty="0"/>
              <a:t>第五级</a:t>
            </a:r>
            <a:endParaRPr lang="zh-CN" altLang="en-US" dirty="0"/>
          </a:p>
        </p:txBody>
      </p:sp>
      <p:sp>
        <p:nvSpPr>
          <p:cNvPr id="22118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762000" y="6391275"/>
            <a:ext cx="20574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86865E6-A686-413F-98D6-63AA4CC9EEDF}" type="datetime1">
              <a:rPr kumimoji="0" lang="zh-CN" alt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</a:fld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2118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403975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spcBef>
                <a:spcPct val="0"/>
              </a:spcBef>
              <a:buClrTx/>
              <a:buSzTx/>
              <a:buFontTx/>
              <a:buNone/>
              <a:defRPr sz="1400" b="0">
                <a:solidFill>
                  <a:schemeClr val="tx1"/>
                </a:solidFill>
              </a:defRPr>
            </a:lvl1pPr>
          </a:lstStyle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14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2119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858000" y="6400800"/>
            <a:ext cx="16002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1440" tIns="45720" rIns="91440" bIns="45720" numCol="1" anchor="t" anchorCtr="0" compatLnSpc="1"/>
          <a:lstStyle>
            <a:lvl1pPr algn="ctr">
              <a:buFontTx/>
              <a:defRPr sz="1400" b="0">
                <a:solidFill>
                  <a:schemeClr val="tx1"/>
                </a:solidFill>
              </a:defRPr>
            </a:lvl1pPr>
          </a:lstStyle>
          <a:p>
            <a:pPr lvl="0" eaLnBrk="1" hangingPunct="1">
              <a:spcBef>
                <a:spcPct val="0"/>
              </a:spcBef>
              <a:buClrTx/>
              <a:buSzTx/>
              <a:buNone/>
            </a:pPr>
            <a:fld id="{9A0DB2DC-4C9A-4742-B13C-FB6460FD3503}" type="slidenum">
              <a:rPr lang="zh-CN" altLang="en-US" dirty="0">
                <a:latin typeface="Arial" panose="020B0604020202020204" pitchFamily="34" charset="0"/>
              </a:rPr>
            </a:fld>
            <a:endParaRPr lang="zh-CN" altLang="en-US" dirty="0">
              <a:latin typeface="Arial" panose="020B0604020202020204" pitchFamily="34" charset="0"/>
            </a:endParaRPr>
          </a:p>
        </p:txBody>
      </p:sp>
      <p:grpSp>
        <p:nvGrpSpPr>
          <p:cNvPr id="4103" name="Group 7"/>
          <p:cNvGrpSpPr/>
          <p:nvPr userDrawn="1"/>
        </p:nvGrpSpPr>
        <p:grpSpPr>
          <a:xfrm>
            <a:off x="168275" y="228600"/>
            <a:ext cx="8823325" cy="6096000"/>
            <a:chOff x="106" y="144"/>
            <a:chExt cx="5558" cy="3840"/>
          </a:xfrm>
        </p:grpSpPr>
        <p:sp>
          <p:nvSpPr>
            <p:cNvPr id="221192" name="AutoShape 8"/>
            <p:cNvSpPr>
              <a:spLocks noChangeArrowheads="1"/>
            </p:cNvSpPr>
            <p:nvPr/>
          </p:nvSpPr>
          <p:spPr bwMode="auto">
            <a:xfrm>
              <a:off x="106" y="144"/>
              <a:ext cx="5558" cy="3840"/>
            </a:xfrm>
            <a:prstGeom prst="roundRect">
              <a:avLst>
                <a:gd name="adj" fmla="val 11046"/>
              </a:avLst>
            </a:prstGeom>
            <a:noFill/>
            <a:ln w="28575">
              <a:solidFill>
                <a:schemeClr val="folHlink"/>
              </a:solidFill>
              <a:round/>
            </a:ln>
            <a:effectLst/>
          </p:spPr>
          <p:txBody>
            <a:bodyPr wrap="none" anchor="ctr"/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endParaRPr kumimoji="0" lang="zh-CN" altLang="en-US" sz="2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anose="02020603050405020304" pitchFamily="18" charset="0"/>
                <a:ea typeface="华文中宋" pitchFamily="2" charset="-122"/>
                <a:cs typeface="+mn-cs"/>
              </a:endParaRPr>
            </a:p>
          </p:txBody>
        </p:sp>
        <p:sp>
          <p:nvSpPr>
            <p:cNvPr id="221193" name="Line 9"/>
            <p:cNvSpPr>
              <a:spLocks noChangeShapeType="1"/>
            </p:cNvSpPr>
            <p:nvPr/>
          </p:nvSpPr>
          <p:spPr bwMode="auto">
            <a:xfrm>
              <a:off x="480" y="1077"/>
              <a:ext cx="4848" cy="0"/>
            </a:xfrm>
            <a:prstGeom prst="line">
              <a:avLst/>
            </a:prstGeom>
            <a:noFill/>
            <a:ln w="38100">
              <a:solidFill>
                <a:schemeClr val="folHlink"/>
              </a:solidFill>
              <a:round/>
            </a:ln>
            <a:effectLst/>
          </p:spPr>
          <p:txBody>
            <a:bodyPr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/>
              </a:pPr>
              <a:endPara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endParaRPr>
            </a:p>
          </p:txBody>
        </p:sp>
      </p:grpSp>
      <p:pic>
        <p:nvPicPr>
          <p:cNvPr id="8" name="图片 7"/>
          <p:cNvPicPr>
            <a:picLocks noChangeAspect="1"/>
          </p:cNvPicPr>
          <p:nvPr userDrawn="1">
            <p:custDataLst>
              <p:tags r:id="rId13"/>
            </p:custDataLst>
          </p:nvPr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12201" y="476726"/>
            <a:ext cx="898096" cy="453553"/>
          </a:xfrm>
          <a:prstGeom prst="rect">
            <a:avLst/>
          </a:prstGeom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  <p:sldLayoutId id="2147483680" r:id="rId12"/>
  </p:sldLayoutIdLst>
  <p:transition>
    <p:zoom/>
  </p:transition>
  <p:hf sldNum="0" hdr="0" ftr="0" dt="0"/>
  <p:txStyles>
    <p:titleStyle>
      <a:lvl1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+mj-lt"/>
          <a:ea typeface="+mj-ea"/>
          <a:cs typeface="+mj-cs"/>
        </a:defRPr>
      </a:lvl1pPr>
      <a:lvl2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2pPr>
      <a:lvl3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3pPr>
      <a:lvl4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4pPr>
      <a:lvl5pPr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3300">
          <a:solidFill>
            <a:schemeClr val="tx2"/>
          </a:solidFill>
          <a:latin typeface="Arial Black" panose="020B0A04020102020204" pitchFamily="34" charset="0"/>
          <a:ea typeface="华文中宋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lr>
          <a:schemeClr val="bg2"/>
        </a:buClr>
        <a:buSzPct val="70000"/>
        <a:buFont typeface="Wingdings" panose="05000000000000000000" pitchFamily="2" charset="2"/>
        <a:buChar char="l"/>
        <a:defRPr sz="31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lr>
          <a:schemeClr val="accent1"/>
        </a:buClr>
        <a:buSzPct val="150000"/>
        <a:buChar char="•"/>
        <a:defRPr sz="26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lr>
          <a:schemeClr val="tx1"/>
        </a:buClr>
        <a:buSzPct val="150000"/>
        <a:buChar char="•"/>
        <a:defRPr sz="22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lr>
          <a:schemeClr val="tx2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150000"/>
        <a:buChar char="•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gradFill rotWithShape="0">
          <a:gsLst>
            <a:gs pos="0">
              <a:srgbClr val="5E9EFF">
                <a:alpha val="100000"/>
              </a:srgbClr>
            </a:gs>
            <a:gs pos="39999">
              <a:srgbClr val="85C2FF">
                <a:alpha val="100000"/>
              </a:srgbClr>
            </a:gs>
            <a:gs pos="70000">
              <a:srgbClr val="C4D6EB">
                <a:alpha val="100000"/>
              </a:srgbClr>
            </a:gs>
            <a:gs pos="100000">
              <a:srgbClr val="FFEBFA">
                <a:alpha val="100000"/>
              </a:srgbClr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/>
      <p:sp>
        <p:nvSpPr>
          <p:cNvPr id="224258" name="Rectangle 2" descr="Light horizontal"/>
          <p:cNvSpPr>
            <a:spLocks noChangeArrowheads="1"/>
          </p:cNvSpPr>
          <p:nvPr/>
        </p:nvSpPr>
        <p:spPr bwMode="gray">
          <a:xfrm rot="5400000">
            <a:off x="-2857500" y="3162300"/>
            <a:ext cx="6858000" cy="53340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24259" name="Rectangle 3" descr="Light horizontal"/>
          <p:cNvSpPr>
            <a:spLocks noChangeArrowheads="1"/>
          </p:cNvSpPr>
          <p:nvPr/>
        </p:nvSpPr>
        <p:spPr bwMode="gray">
          <a:xfrm>
            <a:off x="11113" y="381000"/>
            <a:ext cx="9132888" cy="609600"/>
          </a:xfrm>
          <a:prstGeom prst="rect">
            <a:avLst/>
          </a:prstGeom>
          <a:blipFill dpi="0" rotWithShape="0">
            <a:blip r:embed="rId12"/>
            <a:srcRect/>
            <a:tile tx="0" ty="0" sx="100000" sy="100000" flip="none" algn="tl"/>
          </a:blipFill>
          <a:ln w="9525">
            <a:noFill/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/>
            </a:pPr>
            <a:endParaRPr kumimoji="0" lang="zh-CN" altLang="en-US" sz="40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24260" name="Text Box 4"/>
          <p:cNvSpPr txBox="1">
            <a:spLocks noChangeArrowheads="1"/>
          </p:cNvSpPr>
          <p:nvPr/>
        </p:nvSpPr>
        <p:spPr bwMode="auto">
          <a:xfrm>
            <a:off x="838200" y="0"/>
            <a:ext cx="8305800" cy="366713"/>
          </a:xfrm>
          <a:prstGeom prst="rect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 w="9525">
            <a:noFill/>
            <a:miter lim="800000"/>
          </a:ln>
          <a:effectLst/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5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1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Imprint MT Shadow" pitchFamily="82" charset="0"/>
                <a:ea typeface="华文行楷" pitchFamily="2" charset="-122"/>
                <a:cs typeface="+mn-cs"/>
              </a:rPr>
              <a:t>                                                                                                           每天进步一点点</a:t>
            </a:r>
            <a:endParaRPr kumimoji="0" lang="zh-CN" altLang="en-US" sz="1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Imprint MT Shadow" pitchFamily="82" charset="0"/>
              <a:ea typeface="华文行楷" pitchFamily="2" charset="-122"/>
              <a:cs typeface="+mn-cs"/>
            </a:endParaRPr>
          </a:p>
        </p:txBody>
      </p:sp>
      <p:pic>
        <p:nvPicPr>
          <p:cNvPr id="5125" name="Picture 5" descr="未标题-1 拷贝"/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341313" y="514350"/>
            <a:ext cx="1912937" cy="365125"/>
          </a:xfrm>
          <a:prstGeom prst="rect">
            <a:avLst/>
          </a:prstGeom>
          <a:noFill/>
          <a:ln w="9525">
            <a:noFill/>
          </a:ln>
        </p:spPr>
      </p:pic>
      <p:grpSp>
        <p:nvGrpSpPr>
          <p:cNvPr id="5126" name="Group 6"/>
          <p:cNvGrpSpPr/>
          <p:nvPr/>
        </p:nvGrpSpPr>
        <p:grpSpPr>
          <a:xfrm>
            <a:off x="-171450" y="5410200"/>
            <a:ext cx="838200" cy="1295400"/>
            <a:chOff x="1632" y="1248"/>
            <a:chExt cx="2682" cy="2286"/>
          </a:xfrm>
        </p:grpSpPr>
        <p:sp>
          <p:nvSpPr>
            <p:cNvPr id="224263" name="Gear"/>
            <p:cNvSpPr>
              <a:spLocks noEditPoints="1" noChangeArrowheads="1"/>
            </p:cNvSpPr>
            <p:nvPr/>
          </p:nvSpPr>
          <p:spPr bwMode="auto">
            <a:xfrm>
              <a:off x="3119" y="1248"/>
              <a:ext cx="1195" cy="1048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/>
              </a:pPr>
              <a:endPara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endParaRPr>
            </a:p>
          </p:txBody>
        </p:sp>
        <p:sp>
          <p:nvSpPr>
            <p:cNvPr id="224264" name="AutoShape 8"/>
            <p:cNvSpPr>
              <a:spLocks noEditPoints="1" noChangeArrowheads="1"/>
            </p:cNvSpPr>
            <p:nvPr/>
          </p:nvSpPr>
          <p:spPr bwMode="auto">
            <a:xfrm>
              <a:off x="1632" y="1680"/>
              <a:ext cx="1429" cy="1253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solidFill>
              <a:srgbClr val="C0C0C0"/>
            </a:solidFill>
            <a:ln w="9525">
              <a:miter lim="800000"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C0C0C0"/>
              </a:extrusionClr>
            </a:sp3d>
          </p:spPr>
          <p:txBody>
            <a:bodyPr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/>
              </a:pPr>
              <a:endPara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endParaRPr>
            </a:p>
          </p:txBody>
        </p:sp>
        <p:sp>
          <p:nvSpPr>
            <p:cNvPr id="224265" name="AutoShape 9"/>
            <p:cNvSpPr>
              <a:spLocks noEditPoints="1" noChangeArrowheads="1"/>
            </p:cNvSpPr>
            <p:nvPr/>
          </p:nvSpPr>
          <p:spPr bwMode="auto">
            <a:xfrm>
              <a:off x="2559" y="2142"/>
              <a:ext cx="1588" cy="1392"/>
            </a:xfrm>
            <a:custGeom>
              <a:avLst/>
              <a:gdLst>
                <a:gd name="T0" fmla="*/ 10800 w 21600"/>
                <a:gd name="T1" fmla="*/ 0 h 21600"/>
                <a:gd name="T2" fmla="*/ 21600 w 21600"/>
                <a:gd name="T3" fmla="*/ 10800 h 21600"/>
                <a:gd name="T4" fmla="*/ 10800 w 21600"/>
                <a:gd name="T5" fmla="*/ 21600 h 21600"/>
                <a:gd name="T6" fmla="*/ 0 w 21600"/>
                <a:gd name="T7" fmla="*/ 10800 h 21600"/>
                <a:gd name="T8" fmla="*/ 4374 w 21600"/>
                <a:gd name="T9" fmla="*/ 3964 h 21600"/>
                <a:gd name="T10" fmla="*/ 17841 w 21600"/>
                <a:gd name="T11" fmla="*/ 17635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  <a:cxn ang="0">
                  <a:pos x="T6" y="T7"/>
                </a:cxn>
              </a:cxnLst>
              <a:rect l="T8" t="T9" r="T10" b="T11"/>
              <a:pathLst>
                <a:path w="21600" h="21600">
                  <a:moveTo>
                    <a:pt x="9689" y="1725"/>
                  </a:moveTo>
                  <a:lnTo>
                    <a:pt x="10304" y="85"/>
                  </a:lnTo>
                  <a:lnTo>
                    <a:pt x="11637" y="85"/>
                  </a:lnTo>
                  <a:lnTo>
                    <a:pt x="12303" y="1777"/>
                  </a:lnTo>
                  <a:lnTo>
                    <a:pt x="13072" y="1931"/>
                  </a:lnTo>
                  <a:lnTo>
                    <a:pt x="14303" y="598"/>
                  </a:lnTo>
                  <a:lnTo>
                    <a:pt x="15533" y="1110"/>
                  </a:lnTo>
                  <a:lnTo>
                    <a:pt x="15584" y="2905"/>
                  </a:lnTo>
                  <a:lnTo>
                    <a:pt x="16405" y="3520"/>
                  </a:lnTo>
                  <a:lnTo>
                    <a:pt x="17891" y="2751"/>
                  </a:lnTo>
                  <a:lnTo>
                    <a:pt x="18917" y="3674"/>
                  </a:lnTo>
                  <a:lnTo>
                    <a:pt x="18199" y="5314"/>
                  </a:lnTo>
                  <a:lnTo>
                    <a:pt x="18763" y="6083"/>
                  </a:lnTo>
                  <a:lnTo>
                    <a:pt x="20403" y="6032"/>
                  </a:lnTo>
                  <a:lnTo>
                    <a:pt x="20865" y="7211"/>
                  </a:lnTo>
                  <a:lnTo>
                    <a:pt x="19737" y="8185"/>
                  </a:lnTo>
                  <a:lnTo>
                    <a:pt x="20096" y="9723"/>
                  </a:lnTo>
                  <a:lnTo>
                    <a:pt x="21634" y="10287"/>
                  </a:lnTo>
                  <a:lnTo>
                    <a:pt x="21582" y="11620"/>
                  </a:lnTo>
                  <a:lnTo>
                    <a:pt x="20147" y="12184"/>
                  </a:lnTo>
                  <a:lnTo>
                    <a:pt x="19942" y="13158"/>
                  </a:lnTo>
                  <a:lnTo>
                    <a:pt x="21070" y="14234"/>
                  </a:lnTo>
                  <a:lnTo>
                    <a:pt x="20608" y="15362"/>
                  </a:lnTo>
                  <a:lnTo>
                    <a:pt x="19019" y="15465"/>
                  </a:lnTo>
                  <a:lnTo>
                    <a:pt x="18404" y="16439"/>
                  </a:lnTo>
                  <a:lnTo>
                    <a:pt x="19122" y="17925"/>
                  </a:lnTo>
                  <a:lnTo>
                    <a:pt x="18096" y="18797"/>
                  </a:lnTo>
                  <a:lnTo>
                    <a:pt x="16763" y="18284"/>
                  </a:lnTo>
                  <a:lnTo>
                    <a:pt x="15431" y="19002"/>
                  </a:lnTo>
                  <a:lnTo>
                    <a:pt x="15277" y="20848"/>
                  </a:lnTo>
                  <a:lnTo>
                    <a:pt x="14149" y="21155"/>
                  </a:lnTo>
                  <a:lnTo>
                    <a:pt x="13021" y="19925"/>
                  </a:lnTo>
                  <a:lnTo>
                    <a:pt x="12252" y="20181"/>
                  </a:lnTo>
                  <a:lnTo>
                    <a:pt x="11739" y="21668"/>
                  </a:lnTo>
                  <a:lnTo>
                    <a:pt x="10201" y="21668"/>
                  </a:lnTo>
                  <a:lnTo>
                    <a:pt x="9740" y="20130"/>
                  </a:lnTo>
                  <a:lnTo>
                    <a:pt x="8253" y="19771"/>
                  </a:lnTo>
                  <a:lnTo>
                    <a:pt x="7125" y="21001"/>
                  </a:lnTo>
                  <a:lnTo>
                    <a:pt x="5895" y="20489"/>
                  </a:lnTo>
                  <a:lnTo>
                    <a:pt x="5946" y="18592"/>
                  </a:lnTo>
                  <a:lnTo>
                    <a:pt x="5177" y="18131"/>
                  </a:lnTo>
                  <a:lnTo>
                    <a:pt x="3383" y="18848"/>
                  </a:lnTo>
                  <a:lnTo>
                    <a:pt x="2614" y="17874"/>
                  </a:lnTo>
                  <a:lnTo>
                    <a:pt x="3383" y="16182"/>
                  </a:lnTo>
                  <a:lnTo>
                    <a:pt x="2922" y="15465"/>
                  </a:lnTo>
                  <a:lnTo>
                    <a:pt x="922" y="15516"/>
                  </a:lnTo>
                  <a:lnTo>
                    <a:pt x="512" y="14234"/>
                  </a:lnTo>
                  <a:lnTo>
                    <a:pt x="1948" y="12901"/>
                  </a:lnTo>
                  <a:lnTo>
                    <a:pt x="1896" y="12184"/>
                  </a:lnTo>
                  <a:lnTo>
                    <a:pt x="0" y="11415"/>
                  </a:lnTo>
                  <a:lnTo>
                    <a:pt x="51" y="10031"/>
                  </a:lnTo>
                  <a:lnTo>
                    <a:pt x="1948" y="9313"/>
                  </a:lnTo>
                  <a:lnTo>
                    <a:pt x="2101" y="8595"/>
                  </a:lnTo>
                  <a:lnTo>
                    <a:pt x="615" y="7160"/>
                  </a:lnTo>
                  <a:lnTo>
                    <a:pt x="1127" y="5878"/>
                  </a:lnTo>
                  <a:lnTo>
                    <a:pt x="3178" y="5981"/>
                  </a:lnTo>
                  <a:lnTo>
                    <a:pt x="3588" y="5417"/>
                  </a:lnTo>
                  <a:lnTo>
                    <a:pt x="2819" y="3520"/>
                  </a:lnTo>
                  <a:lnTo>
                    <a:pt x="3742" y="2597"/>
                  </a:lnTo>
                  <a:lnTo>
                    <a:pt x="5536" y="3417"/>
                  </a:lnTo>
                  <a:lnTo>
                    <a:pt x="6049" y="3058"/>
                  </a:lnTo>
                  <a:lnTo>
                    <a:pt x="6100" y="1264"/>
                  </a:lnTo>
                  <a:lnTo>
                    <a:pt x="7228" y="700"/>
                  </a:lnTo>
                  <a:lnTo>
                    <a:pt x="8510" y="2033"/>
                  </a:lnTo>
                  <a:lnTo>
                    <a:pt x="9689" y="1725"/>
                  </a:lnTo>
                  <a:close/>
                  <a:moveTo>
                    <a:pt x="10817" y="14422"/>
                  </a:moveTo>
                  <a:lnTo>
                    <a:pt x="11175" y="14388"/>
                  </a:lnTo>
                  <a:lnTo>
                    <a:pt x="11534" y="14354"/>
                  </a:lnTo>
                  <a:lnTo>
                    <a:pt x="11893" y="14268"/>
                  </a:lnTo>
                  <a:lnTo>
                    <a:pt x="12218" y="14166"/>
                  </a:lnTo>
                  <a:lnTo>
                    <a:pt x="12508" y="13995"/>
                  </a:lnTo>
                  <a:lnTo>
                    <a:pt x="12816" y="13807"/>
                  </a:lnTo>
                  <a:lnTo>
                    <a:pt x="13106" y="13602"/>
                  </a:lnTo>
                  <a:lnTo>
                    <a:pt x="13329" y="13380"/>
                  </a:lnTo>
                  <a:lnTo>
                    <a:pt x="13568" y="13106"/>
                  </a:lnTo>
                  <a:lnTo>
                    <a:pt x="13790" y="12850"/>
                  </a:lnTo>
                  <a:lnTo>
                    <a:pt x="13961" y="12560"/>
                  </a:lnTo>
                  <a:lnTo>
                    <a:pt x="14115" y="12269"/>
                  </a:lnTo>
                  <a:lnTo>
                    <a:pt x="14217" y="11927"/>
                  </a:lnTo>
                  <a:lnTo>
                    <a:pt x="14320" y="11568"/>
                  </a:lnTo>
                  <a:lnTo>
                    <a:pt x="14388" y="11210"/>
                  </a:lnTo>
                  <a:lnTo>
                    <a:pt x="14388" y="10851"/>
                  </a:lnTo>
                  <a:lnTo>
                    <a:pt x="14388" y="10492"/>
                  </a:lnTo>
                  <a:lnTo>
                    <a:pt x="14320" y="10133"/>
                  </a:lnTo>
                  <a:lnTo>
                    <a:pt x="14217" y="9808"/>
                  </a:lnTo>
                  <a:lnTo>
                    <a:pt x="14115" y="9467"/>
                  </a:lnTo>
                  <a:lnTo>
                    <a:pt x="13961" y="9142"/>
                  </a:lnTo>
                  <a:lnTo>
                    <a:pt x="13790" y="8851"/>
                  </a:lnTo>
                  <a:lnTo>
                    <a:pt x="13568" y="8595"/>
                  </a:lnTo>
                  <a:lnTo>
                    <a:pt x="13329" y="8322"/>
                  </a:lnTo>
                  <a:lnTo>
                    <a:pt x="13106" y="8100"/>
                  </a:lnTo>
                  <a:lnTo>
                    <a:pt x="12816" y="7894"/>
                  </a:lnTo>
                  <a:lnTo>
                    <a:pt x="12508" y="7741"/>
                  </a:lnTo>
                  <a:lnTo>
                    <a:pt x="12218" y="7570"/>
                  </a:lnTo>
                  <a:lnTo>
                    <a:pt x="11893" y="7433"/>
                  </a:lnTo>
                  <a:lnTo>
                    <a:pt x="11534" y="7382"/>
                  </a:lnTo>
                  <a:lnTo>
                    <a:pt x="11175" y="7313"/>
                  </a:lnTo>
                  <a:lnTo>
                    <a:pt x="10817" y="7313"/>
                  </a:lnTo>
                  <a:lnTo>
                    <a:pt x="10441" y="7313"/>
                  </a:lnTo>
                  <a:lnTo>
                    <a:pt x="10082" y="7382"/>
                  </a:lnTo>
                  <a:lnTo>
                    <a:pt x="9757" y="7433"/>
                  </a:lnTo>
                  <a:lnTo>
                    <a:pt x="9432" y="7570"/>
                  </a:lnTo>
                  <a:lnTo>
                    <a:pt x="9142" y="7741"/>
                  </a:lnTo>
                  <a:lnTo>
                    <a:pt x="8834" y="7894"/>
                  </a:lnTo>
                  <a:lnTo>
                    <a:pt x="8544" y="8100"/>
                  </a:lnTo>
                  <a:lnTo>
                    <a:pt x="8287" y="8322"/>
                  </a:lnTo>
                  <a:lnTo>
                    <a:pt x="8048" y="8595"/>
                  </a:lnTo>
                  <a:lnTo>
                    <a:pt x="7860" y="8851"/>
                  </a:lnTo>
                  <a:lnTo>
                    <a:pt x="7689" y="9142"/>
                  </a:lnTo>
                  <a:lnTo>
                    <a:pt x="7536" y="9467"/>
                  </a:lnTo>
                  <a:lnTo>
                    <a:pt x="7399" y="9808"/>
                  </a:lnTo>
                  <a:lnTo>
                    <a:pt x="7331" y="10133"/>
                  </a:lnTo>
                  <a:lnTo>
                    <a:pt x="7262" y="10492"/>
                  </a:lnTo>
                  <a:lnTo>
                    <a:pt x="7262" y="10851"/>
                  </a:lnTo>
                  <a:lnTo>
                    <a:pt x="7262" y="11210"/>
                  </a:lnTo>
                  <a:lnTo>
                    <a:pt x="7331" y="11568"/>
                  </a:lnTo>
                  <a:lnTo>
                    <a:pt x="7399" y="11927"/>
                  </a:lnTo>
                  <a:lnTo>
                    <a:pt x="7536" y="12269"/>
                  </a:lnTo>
                  <a:lnTo>
                    <a:pt x="7689" y="12560"/>
                  </a:lnTo>
                  <a:lnTo>
                    <a:pt x="7860" y="12850"/>
                  </a:lnTo>
                  <a:lnTo>
                    <a:pt x="8048" y="13106"/>
                  </a:lnTo>
                  <a:lnTo>
                    <a:pt x="8287" y="13380"/>
                  </a:lnTo>
                  <a:lnTo>
                    <a:pt x="8544" y="13602"/>
                  </a:lnTo>
                  <a:lnTo>
                    <a:pt x="8834" y="13807"/>
                  </a:lnTo>
                  <a:lnTo>
                    <a:pt x="9142" y="13995"/>
                  </a:lnTo>
                  <a:lnTo>
                    <a:pt x="9432" y="14166"/>
                  </a:lnTo>
                  <a:lnTo>
                    <a:pt x="9757" y="14268"/>
                  </a:lnTo>
                  <a:lnTo>
                    <a:pt x="10082" y="14354"/>
                  </a:lnTo>
                  <a:lnTo>
                    <a:pt x="10441" y="14388"/>
                  </a:lnTo>
                  <a:lnTo>
                    <a:pt x="10817" y="14422"/>
                  </a:lnTo>
                  <a:close/>
                </a:path>
              </a:pathLst>
            </a:custGeom>
            <a:gradFill rotWithShape="1">
              <a:gsLst>
                <a:gs pos="0">
                  <a:srgbClr val="FFFFFF"/>
                </a:gs>
                <a:gs pos="7001">
                  <a:srgbClr val="E6E6E6"/>
                </a:gs>
                <a:gs pos="32001">
                  <a:srgbClr val="7D8496"/>
                </a:gs>
                <a:gs pos="47000">
                  <a:srgbClr val="E6E6E6"/>
                </a:gs>
                <a:gs pos="85001">
                  <a:srgbClr val="7D8496"/>
                </a:gs>
                <a:gs pos="100000">
                  <a:srgbClr val="E6E6E6"/>
                </a:gs>
              </a:gsLst>
              <a:lin ang="2700000" scaled="1"/>
            </a:gradFill>
            <a:ln w="9525">
              <a:miter lim="800000"/>
            </a:ln>
            <a:effectLst/>
            <a:scene3d>
              <a:camera prst="legacyPerspectiveFront">
                <a:rot lat="20099999" lon="1500000" rev="0"/>
              </a:camera>
              <a:lightRig rig="legacyFlat4" dir="b"/>
            </a:scene3d>
            <a:sp3d extrusionH="430200" prstMaterial="legacyMatte">
              <a:bevelT w="13500" h="13500" prst="angle"/>
              <a:bevelB w="13500" h="13500" prst="angle"/>
              <a:extrusionClr>
                <a:srgbClr val="FFFFFF"/>
              </a:extrusionClr>
            </a:sp3d>
          </p:spPr>
          <p:txBody>
            <a:bodyPr>
              <a:flatTx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20000"/>
                </a:spcBef>
                <a:spcAft>
                  <a:spcPct val="0"/>
                </a:spcAft>
                <a:buClr>
                  <a:schemeClr val="bg2"/>
                </a:buClr>
                <a:buSzPct val="70000"/>
                <a:buFont typeface="Wingdings" panose="05000000000000000000" pitchFamily="2" charset="2"/>
                <a:buChar char="l"/>
                <a:defRPr/>
              </a:pPr>
              <a:endParaRPr kumimoji="0" lang="zh-CN" altLang="en-US" sz="40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endParaRPr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2" r:id="rId1"/>
    <p:sldLayoutId id="2147483683" r:id="rId2"/>
    <p:sldLayoutId id="2147483684" r:id="rId3"/>
    <p:sldLayoutId id="2147483685" r:id="rId4"/>
    <p:sldLayoutId id="2147483686" r:id="rId5"/>
    <p:sldLayoutId id="2147483687" r:id="rId6"/>
    <p:sldLayoutId id="2147483688" r:id="rId7"/>
    <p:sldLayoutId id="2147483689" r:id="rId8"/>
    <p:sldLayoutId id="2147483690" r:id="rId9"/>
    <p:sldLayoutId id="2147483691" r:id="rId10"/>
    <p:sldLayoutId id="2147483692" r:id="rId11"/>
  </p:sldLayoutIdLst>
  <p:transition/>
  <p:timing>
    <p:tnLst>
      <p:par>
        <p:cTn id="1" dur="indefinite" restart="never" nodeType="tmRoot"/>
      </p:par>
    </p:tnLst>
  </p:timing>
  <p:hf sldNum="0" hdr="0" ftr="0" dt="0"/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anose="020B0604020202020204" pitchFamily="34" charset="0"/>
          <a:ea typeface="华文中宋" pitchFamily="2" charset="-122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ea typeface="+mn-ea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ea typeface="+mn-ea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1.xml"/><Relationship Id="rId5" Type="http://schemas.openxmlformats.org/officeDocument/2006/relationships/slideLayout" Target="../slideLayouts/slideLayout1.xml"/><Relationship Id="rId4" Type="http://schemas.openxmlformats.org/officeDocument/2006/relationships/tags" Target="../tags/tag14.xml"/><Relationship Id="rId3" Type="http://schemas.openxmlformats.org/officeDocument/2006/relationships/tags" Target="../tags/tag13.xml"/><Relationship Id="rId2" Type="http://schemas.openxmlformats.org/officeDocument/2006/relationships/tags" Target="../tags/tag12.xml"/><Relationship Id="rId1" Type="http://schemas.openxmlformats.org/officeDocument/2006/relationships/tags" Target="../tags/tag1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2.jpeg"/><Relationship Id="rId1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4.jpeg"/><Relationship Id="rId1" Type="http://schemas.openxmlformats.org/officeDocument/2006/relationships/image" Target="../media/image13.jpe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5.jpe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16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7.jpeg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18.jpe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3.xml"/><Relationship Id="rId1" Type="http://schemas.openxmlformats.org/officeDocument/2006/relationships/image" Target="../media/image19.jpe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0.jpe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6.xml"/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tags" Target="../tags/tag15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1.xml"/><Relationship Id="rId2" Type="http://schemas.openxmlformats.org/officeDocument/2006/relationships/hyperlink" Target="file:///F:\&#39134;&#40509;&#25991;&#26723;\&#37026;&#22372;\&#23433;&#20840;\&#28040;&#38450;&#28436;&#32451;&#23454;&#20363;.doc" TargetMode="External"/><Relationship Id="rId1" Type="http://schemas.openxmlformats.org/officeDocument/2006/relationships/image" Target="../media/image21.wmf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image" Target="../media/image22.wmf"/></Relationships>
</file>

<file path=ppt/slides/_rels/slide25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31.xml"/><Relationship Id="rId8" Type="http://schemas.openxmlformats.org/officeDocument/2006/relationships/tags" Target="../tags/tag21.xml"/><Relationship Id="rId7" Type="http://schemas.openxmlformats.org/officeDocument/2006/relationships/hyperlink" Target="http://www.bofety.com/" TargetMode="External"/><Relationship Id="rId6" Type="http://schemas.openxmlformats.org/officeDocument/2006/relationships/tags" Target="../tags/tag20.xml"/><Relationship Id="rId5" Type="http://schemas.openxmlformats.org/officeDocument/2006/relationships/image" Target="../media/image24.jpeg"/><Relationship Id="rId4" Type="http://schemas.openxmlformats.org/officeDocument/2006/relationships/tags" Target="../tags/tag19.xml"/><Relationship Id="rId3" Type="http://schemas.openxmlformats.org/officeDocument/2006/relationships/image" Target="../media/image23.jpeg"/><Relationship Id="rId2" Type="http://schemas.openxmlformats.org/officeDocument/2006/relationships/tags" Target="../tags/tag18.xml"/><Relationship Id="rId1" Type="http://schemas.openxmlformats.org/officeDocument/2006/relationships/tags" Target="../tags/tag1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6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7.jpeg"/><Relationship Id="rId1" Type="http://schemas.openxmlformats.org/officeDocument/2006/relationships/hyperlink" Target="http://www.anquan.com.cn//Photo/UploadPhotos/200508/20050819152928665.jpg" TargetMode="External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notesSlide" Target="../notesSlides/notesSlide2.xml"/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8.png"/><Relationship Id="rId1" Type="http://schemas.openxmlformats.org/officeDocument/2006/relationships/hyperlink" Target="http://www.anquan.com.cn//Photo/UploadPhotos/200508/20050819154100935.gif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1.xml"/><Relationship Id="rId1" Type="http://schemas.openxmlformats.org/officeDocument/2006/relationships/hyperlink" Target="file:///F:\&#39134;&#40509;&#25991;&#26723;\&#37026;&#22372;\&#23433;&#20840;\&#23433;&#20840;&#22270;&#20363;" TargetMode="Externa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6.xml"/><Relationship Id="rId1" Type="http://schemas.openxmlformats.org/officeDocument/2006/relationships/image" Target="../media/image9.wmf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6.xml"/><Relationship Id="rId2" Type="http://schemas.openxmlformats.org/officeDocument/2006/relationships/image" Target="../media/image10.png"/><Relationship Id="rId1" Type="http://schemas.openxmlformats.org/officeDocument/2006/relationships/hyperlink" Target="http://www.anquan.com.cn//Photo/UploadPhotos/200508/20050819141149881.gif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8194" name="Rectangle 9"/>
          <p:cNvSpPr txBox="1">
            <a:spLocks noGrp="1"/>
          </p:cNvSpPr>
          <p:nvPr>
            <p:ph type="sldNum" sz="quarter" idx="4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en-US" altLang="zh-CN" sz="1400" b="0">
                <a:solidFill>
                  <a:schemeClr val="tx1"/>
                </a:solidFill>
              </a:rPr>
            </a:fld>
            <a:endParaRPr lang="en-US" altLang="zh-CN" sz="1400" b="0">
              <a:solidFill>
                <a:schemeClr val="tx1"/>
              </a:solidFill>
            </a:endParaRPr>
          </a:p>
        </p:txBody>
      </p:sp>
      <p:sp>
        <p:nvSpPr>
          <p:cNvPr id="2" name="Rectangle 2"/>
          <p:cNvSpPr>
            <a:spLocks noGrp="1" noChangeArrowheads="1"/>
          </p:cNvSpPr>
          <p:nvPr>
            <p:ph type="ctrTitle"/>
          </p:nvPr>
        </p:nvSpPr>
        <p:spPr/>
        <p:txBody>
          <a:bodyPr vert="horz" wrap="square" lIns="91440" tIns="45720" rIns="91440" bIns="45720" numCol="1" anchor="ctr" anchorCtr="1" compatLnSpc="1"/>
          <a:p>
            <a:pPr>
              <a:buClrTx/>
              <a:buSzTx/>
              <a:buFontTx/>
            </a:pPr>
            <a:r>
              <a:rPr lang="zh-CN" altLang="en-US" sz="5400" b="1" i="0" dirty="0">
                <a:effectLst>
                  <a:outerShdw blurRad="38100" dist="38100" dir="2700000">
                    <a:srgbClr val="C0C0C0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  <a:cs typeface="+mj-cs"/>
              </a:rPr>
              <a:t>施工现场安全教育</a:t>
            </a:r>
            <a:endParaRPr lang="zh-CN" altLang="en-US" sz="3200" i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  <a:cs typeface="+mj-cs"/>
            </a:endParaRPr>
          </a:p>
        </p:txBody>
      </p:sp>
      <p:sp>
        <p:nvSpPr>
          <p:cNvPr id="8196" name="Rectangle 7"/>
          <p:cNvSpPr/>
          <p:nvPr/>
        </p:nvSpPr>
        <p:spPr>
          <a:xfrm>
            <a:off x="1403350" y="3500438"/>
            <a:ext cx="6481763" cy="1752600"/>
          </a:xfrm>
          <a:prstGeom prst="rect">
            <a:avLst/>
          </a:prstGeom>
          <a:noFill/>
          <a:ln w="9525">
            <a:noFill/>
          </a:ln>
        </p:spPr>
        <p:txBody>
          <a:bodyPr anchor="ctr" anchorCtr="0"/>
          <a:p>
            <a:pPr>
              <a:lnSpc>
                <a:spcPct val="90000"/>
              </a:lnSpc>
              <a:buNone/>
            </a:pP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课程用时：</a:t>
            </a:r>
            <a:r>
              <a:rPr lang="en-US" altLang="zh-CN" sz="280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60</a:t>
            </a: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分钟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buNone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课程目标：使员工对现场的伤害事故有一定的了解，提高安全意识，做到预防安全事故。     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3" name="文本框 2" descr="7b0a2020202022776f7264617274223a20227b5c2269645c223a32353030343531362c5c227469645c223a31333439377d220a7d0a"/>
          <p:cNvSpPr txBox="1"/>
          <p:nvPr>
            <p:custDataLst>
              <p:tags r:id="rId1"/>
            </p:custDataLst>
          </p:nvPr>
        </p:nvSpPr>
        <p:spPr>
          <a:xfrm>
            <a:off x="6228239" y="2564506"/>
            <a:ext cx="1773555" cy="358140"/>
          </a:xfrm>
          <a:prstGeom prst="rect">
            <a:avLst/>
          </a:prstGeom>
          <a:solidFill>
            <a:schemeClr val="accent3">
              <a:lumMod val="75000"/>
            </a:schemeClr>
          </a:solidFill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p>
            <a:pPr algn="dist">
              <a:buNone/>
            </a:pPr>
            <a:r>
              <a:rPr lang="zh-CN" altLang="en-US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博富特咨询</a:t>
            </a:r>
            <a:r>
              <a:rPr lang="en-US" altLang="zh-CN" sz="1800" b="1" dirty="0">
                <a:solidFill>
                  <a:schemeClr val="lt1"/>
                </a:solidFill>
                <a:effectLst/>
                <a:latin typeface="微软雅黑" panose="020B0503020204020204" charset="-122"/>
                <a:ea typeface="微软雅黑" panose="020B0503020204020204" charset="-122"/>
              </a:rPr>
              <a:t> </a:t>
            </a:r>
            <a:endParaRPr lang="en-US" altLang="zh-CN" sz="1800" b="1" dirty="0">
              <a:solidFill>
                <a:schemeClr val="lt1"/>
              </a:solidFill>
              <a:effectLst/>
              <a:latin typeface="微软雅黑" panose="020B0503020204020204" charset="-122"/>
              <a:ea typeface="微软雅黑" panose="020B0503020204020204" charset="-122"/>
            </a:endParaRPr>
          </a:p>
        </p:txBody>
      </p:sp>
      <p:sp>
        <p:nvSpPr>
          <p:cNvPr id="8" name="椭圆 7"/>
          <p:cNvSpPr/>
          <p:nvPr>
            <p:custDataLst>
              <p:tags r:id="rId2"/>
            </p:custDataLst>
          </p:nvPr>
        </p:nvSpPr>
        <p:spPr>
          <a:xfrm>
            <a:off x="4958559" y="3501089"/>
            <a:ext cx="675000" cy="675000"/>
          </a:xfrm>
          <a:prstGeom prst="ellipse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>
              <a:buNone/>
            </a:pPr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全面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9" name="椭圆 8"/>
          <p:cNvSpPr/>
          <p:nvPr>
            <p:custDataLst>
              <p:tags r:id="rId3"/>
            </p:custDataLst>
          </p:nvPr>
        </p:nvSpPr>
        <p:spPr>
          <a:xfrm>
            <a:off x="5890895" y="3501549"/>
            <a:ext cx="675000" cy="675000"/>
          </a:xfrm>
          <a:prstGeom prst="ellipse">
            <a:avLst/>
          </a:prstGeom>
          <a:solidFill>
            <a:schemeClr val="accent5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>
              <a:buNone/>
            </a:pPr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专业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  <p:sp>
        <p:nvSpPr>
          <p:cNvPr id="10" name="椭圆 9"/>
          <p:cNvSpPr/>
          <p:nvPr>
            <p:custDataLst>
              <p:tags r:id="rId4"/>
            </p:custDataLst>
          </p:nvPr>
        </p:nvSpPr>
        <p:spPr>
          <a:xfrm>
            <a:off x="6823231" y="3501089"/>
            <a:ext cx="675000" cy="675000"/>
          </a:xfrm>
          <a:prstGeom prst="ellipse">
            <a:avLst/>
          </a:prstGeom>
          <a:solidFill>
            <a:schemeClr val="accent2"/>
          </a:solidFill>
          <a:ln>
            <a:solidFill>
              <a:schemeClr val="lt1"/>
            </a:solidFill>
          </a:ln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rtlCol="0" anchor="ctr"/>
          <a:p>
            <a:pPr algn="ctr">
              <a:buNone/>
            </a:pPr>
            <a:r>
              <a:rPr lang="zh-CN" altLang="en-US" sz="1600" b="1">
                <a:solidFill>
                  <a:schemeClr val="dk1">
                    <a:lumMod val="85000"/>
                    <a:lumOff val="15000"/>
                  </a:schemeClr>
                </a:solidFill>
              </a:rPr>
              <a:t>实用</a:t>
            </a:r>
            <a:endParaRPr lang="zh-CN" altLang="en-US" sz="1600" b="1">
              <a:solidFill>
                <a:schemeClr val="dk1">
                  <a:lumMod val="85000"/>
                  <a:lumOff val="15000"/>
                </a:schemeClr>
              </a:solidFill>
            </a:endParaRPr>
          </a:p>
        </p:txBody>
      </p:sp>
    </p:spTree>
  </p:cSld>
  <p:clrMapOvr>
    <a:masterClrMapping/>
  </p:clrMapOvr>
  <p:transition>
    <p:zoom/>
  </p:transition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6386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40962" name="Rectangle 4"/>
          <p:cNvSpPr>
            <a:spLocks noGrp="1"/>
          </p:cNvSpPr>
          <p:nvPr>
            <p:ph type="title" idx="4294967295"/>
          </p:nvPr>
        </p:nvSpPr>
        <p:spPr>
          <a:xfrm>
            <a:off x="762000" y="701675"/>
            <a:ext cx="76962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、高空坠落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6388" name="Rectangle 13"/>
          <p:cNvSpPr>
            <a:spLocks noGrp="1"/>
          </p:cNvSpPr>
          <p:nvPr>
            <p:ph type="body" sz="half" idx="4294967295"/>
          </p:nvPr>
        </p:nvSpPr>
        <p:spPr>
          <a:xfrm>
            <a:off x="4716463" y="2060575"/>
            <a:ext cx="3743325" cy="4105275"/>
          </a:xfrm>
          <a:solidFill>
            <a:srgbClr val="FFFFCC">
              <a:alpha val="100000"/>
            </a:srgbClr>
          </a:solidFill>
          <a:ln w="38100">
            <a:solidFill>
              <a:srgbClr val="FF9900">
                <a:alpha val="100000"/>
              </a:srgbClr>
            </a:solidFill>
            <a:prstDash val="sysDot"/>
            <a:miter/>
          </a:ln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0000"/>
              <a:buFont typeface="Wingdings" panose="05000000000000000000" pitchFamily="2" charset="2"/>
              <a:defRPr sz="2700"/>
            </a:lvl1pPr>
            <a:lvl2pPr lvl="1">
              <a:buClr>
                <a:schemeClr val="accent1"/>
              </a:buClr>
              <a:buSzPct val="150000"/>
              <a:buFontTx/>
              <a:defRPr sz="2200"/>
            </a:lvl2pPr>
            <a:lvl3pPr lvl="2">
              <a:buClr>
                <a:schemeClr val="tx1"/>
              </a:buClr>
              <a:buSzPct val="150000"/>
              <a:buFontTx/>
              <a:defRPr sz="2000"/>
            </a:lvl3pPr>
            <a:lvl4pPr lvl="3">
              <a:buClr>
                <a:schemeClr val="tx2"/>
              </a:buClr>
              <a:buSzPct val="150000"/>
              <a:buFontTx/>
              <a:defRPr sz="1800"/>
            </a:lvl4pPr>
            <a:lvl5pPr lvl="4">
              <a:buClr>
                <a:schemeClr val="folHlink"/>
              </a:buClr>
              <a:buSzPct val="150000"/>
              <a:buFontTx/>
              <a:defRPr sz="1800"/>
            </a:lvl5pPr>
          </a:lstStyle>
          <a:p>
            <a:pPr lvl="0" eaLnBrk="1" hangingPunct="1">
              <a:buClr>
                <a:srgbClr val="FF0000"/>
              </a:buClr>
            </a:pPr>
            <a:r>
              <a:rPr lang="zh-CN" altLang="en-US" sz="3200" b="1" dirty="0">
                <a:ea typeface="黑体" panose="02010609060101010101" pitchFamily="2" charset="-122"/>
              </a:rPr>
              <a:t>做好临边防护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3200" b="1" dirty="0">
                <a:ea typeface="黑体" panose="02010609060101010101" pitchFamily="2" charset="-122"/>
              </a:rPr>
              <a:t>高空作业时要戴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   安全带</a:t>
            </a:r>
            <a:r>
              <a:rPr lang="zh-CN" altLang="en-US" sz="3200" b="1" dirty="0">
                <a:ea typeface="黑体" panose="02010609060101010101" pitchFamily="2" charset="-122"/>
              </a:rPr>
              <a:t>！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3200" b="1" dirty="0">
                <a:ea typeface="黑体" panose="02010609060101010101" pitchFamily="2" charset="-122"/>
              </a:rPr>
              <a:t>不乱动安全设施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3200" b="1" dirty="0">
                <a:ea typeface="黑体" panose="02010609060101010101" pitchFamily="2" charset="-122"/>
              </a:rPr>
              <a:t>防护设施损坏要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  <a:buNone/>
            </a:pPr>
            <a:r>
              <a:rPr lang="zh-CN" altLang="en-US" sz="3200" b="1" dirty="0">
                <a:solidFill>
                  <a:srgbClr val="FF0000"/>
                </a:solidFill>
                <a:ea typeface="黑体" panose="02010609060101010101" pitchFamily="2" charset="-122"/>
              </a:rPr>
              <a:t>   及时维修</a:t>
            </a:r>
            <a:r>
              <a:rPr lang="zh-CN" altLang="en-US" sz="3200" b="1" dirty="0">
                <a:ea typeface="黑体" panose="02010609060101010101" pitchFamily="2" charset="-122"/>
              </a:rPr>
              <a:t>！</a:t>
            </a:r>
            <a:endParaRPr lang="zh-CN" altLang="en-US" sz="3200" b="1" dirty="0">
              <a:ea typeface="黑体" panose="02010609060101010101" pitchFamily="2" charset="-122"/>
            </a:endParaRPr>
          </a:p>
        </p:txBody>
      </p:sp>
      <p:pic>
        <p:nvPicPr>
          <p:cNvPr id="16389" name="Picture 16" descr="7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611188" y="1844675"/>
            <a:ext cx="3671887" cy="1943100"/>
          </a:xfrm>
          <a:ln/>
        </p:spPr>
      </p:pic>
      <p:pic>
        <p:nvPicPr>
          <p:cNvPr id="16390" name="Picture 19" descr="8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468313" y="4076700"/>
            <a:ext cx="3743325" cy="2016125"/>
          </a:xfrm>
          <a:ln/>
        </p:spPr>
      </p:pic>
      <p:sp>
        <p:nvSpPr>
          <p:cNvPr id="245760" name="Down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3495675" cy="6477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预防措施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6392" name="Rectangle 2049"/>
          <p:cNvSpPr/>
          <p:nvPr/>
        </p:nvSpPr>
        <p:spPr>
          <a:xfrm>
            <a:off x="539750" y="1700213"/>
            <a:ext cx="3671888" cy="208915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6393" name="Rectangle 2050"/>
          <p:cNvSpPr/>
          <p:nvPr/>
        </p:nvSpPr>
        <p:spPr>
          <a:xfrm>
            <a:off x="539750" y="4005263"/>
            <a:ext cx="3743325" cy="2159000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09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7410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41986" name="Rectangle 4"/>
          <p:cNvSpPr>
            <a:spLocks noGrp="1"/>
          </p:cNvSpPr>
          <p:nvPr>
            <p:ph type="title" idx="4294967295"/>
          </p:nvPr>
        </p:nvSpPr>
        <p:spPr>
          <a:xfrm>
            <a:off x="755650" y="836613"/>
            <a:ext cx="7696200" cy="855662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3、触电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7412" name="Rectangle 7"/>
          <p:cNvSpPr>
            <a:spLocks noGrp="1"/>
          </p:cNvSpPr>
          <p:nvPr>
            <p:ph type="body" sz="half" idx="4294967295"/>
          </p:nvPr>
        </p:nvSpPr>
        <p:spPr>
          <a:xfrm>
            <a:off x="3779838" y="1916113"/>
            <a:ext cx="5040312" cy="3960812"/>
          </a:xfrm>
          <a:solidFill>
            <a:srgbClr val="CCFFFF">
              <a:alpha val="100000"/>
            </a:srgbClr>
          </a:solidFill>
          <a:ln w="38100">
            <a:solidFill>
              <a:srgbClr val="FF0000">
                <a:alpha val="100000"/>
              </a:srgbClr>
            </a:solidFill>
            <a:prstDash val="sysDot"/>
            <a:miter/>
          </a:ln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0000"/>
              <a:buFont typeface="Wingdings" panose="05000000000000000000" pitchFamily="2" charset="2"/>
              <a:defRPr sz="2700"/>
            </a:lvl1pPr>
            <a:lvl2pPr lvl="1">
              <a:buClr>
                <a:schemeClr val="accent1"/>
              </a:buClr>
              <a:buSzPct val="150000"/>
              <a:buFontTx/>
              <a:defRPr sz="2200"/>
            </a:lvl2pPr>
            <a:lvl3pPr lvl="2">
              <a:buClr>
                <a:schemeClr val="tx1"/>
              </a:buClr>
              <a:buSzPct val="150000"/>
              <a:buFontTx/>
              <a:defRPr sz="2000"/>
            </a:lvl3pPr>
            <a:lvl4pPr lvl="3">
              <a:buClr>
                <a:schemeClr val="tx2"/>
              </a:buClr>
              <a:buSzPct val="150000"/>
              <a:buFontTx/>
              <a:defRPr sz="1800"/>
            </a:lvl4pPr>
            <a:lvl5pPr lvl="4">
              <a:buClr>
                <a:schemeClr val="folHlink"/>
              </a:buClr>
              <a:buSzPct val="150000"/>
              <a:buFontTx/>
              <a:defRPr sz="1800"/>
            </a:lvl5pPr>
          </a:lstStyle>
          <a:p>
            <a:pPr lvl="0" eaLnBrk="1" hangingPunct="1">
              <a:spcBef>
                <a:spcPct val="0"/>
              </a:spcBef>
              <a:buClr>
                <a:srgbClr val="FF0000"/>
              </a:buClr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不乱动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通电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设备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spcBef>
                <a:spcPct val="0"/>
              </a:spcBef>
              <a:buClr>
                <a:srgbClr val="FF0000"/>
              </a:buClr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不用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湿手</a:t>
            </a: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触摸开关和电线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spcBef>
                <a:spcPct val="0"/>
              </a:spcBef>
              <a:buClr>
                <a:srgbClr val="FF0000"/>
              </a:buClr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电器移动要</a:t>
            </a:r>
            <a:r>
              <a:rPr lang="zh-CN" altLang="en-US" sz="3200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切断电源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spcBef>
                <a:spcPct val="0"/>
              </a:spcBef>
              <a:buClr>
                <a:srgbClr val="FF0000"/>
              </a:buClr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戴绝缘手套，穿绝缘鞋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spcBef>
                <a:spcPct val="0"/>
              </a:spcBef>
              <a:buClr>
                <a:srgbClr val="FF0000"/>
              </a:buClr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特殊工种持证上岗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spcBef>
                <a:spcPct val="0"/>
              </a:spcBef>
              <a:buClr>
                <a:srgbClr val="FF0000"/>
              </a:buClr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电器出现问题,应立即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spcBef>
                <a:spcPct val="0"/>
              </a:spcBef>
              <a:buClr>
                <a:srgbClr val="FF0000"/>
              </a:buClr>
              <a:buNone/>
            </a:pPr>
            <a:r>
              <a:rPr lang="zh-CN" altLang="en-US" sz="3200" dirty="0">
                <a:latin typeface="黑体" panose="02010609060101010101" pitchFamily="2" charset="-122"/>
                <a:ea typeface="黑体" panose="02010609060101010101" pitchFamily="2" charset="-122"/>
              </a:rPr>
              <a:t>  通知上级,不要擅自修理</a:t>
            </a:r>
            <a:endParaRPr lang="zh-CN" altLang="en-US" sz="32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7413" name="Picture 10" descr="9"/>
          <p:cNvPicPr>
            <a:picLocks noGrp="1" noChangeAspect="1"/>
          </p:cNvPicPr>
          <p:nvPr>
            <p:ph sz="quarter"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39750" y="1916113"/>
            <a:ext cx="3095625" cy="1887537"/>
          </a:xfrm>
          <a:ln/>
        </p:spPr>
      </p:pic>
      <p:pic>
        <p:nvPicPr>
          <p:cNvPr id="17414" name="Picture 13" descr="10"/>
          <p:cNvPicPr>
            <a:picLocks noGrp="1" noChangeAspect="1"/>
          </p:cNvPicPr>
          <p:nvPr>
            <p:ph sz="quarter" idx="1"/>
          </p:nvPr>
        </p:nvPicPr>
        <p:blipFill>
          <a:blip r:embed="rId2"/>
          <a:srcRect/>
          <a:stretch>
            <a:fillRect/>
          </a:stretch>
        </p:blipFill>
        <p:spPr>
          <a:xfrm>
            <a:off x="539750" y="4221163"/>
            <a:ext cx="2862263" cy="1951037"/>
          </a:xfrm>
          <a:ln/>
        </p:spPr>
      </p:pic>
      <p:sp>
        <p:nvSpPr>
          <p:cNvPr id="246784" name="Down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3638550" cy="6477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预防措施</a:t>
            </a:r>
            <a:endParaRPr kumimoji="0" lang="zh-CN" altLang="en-US" sz="2800" b="1" i="0" u="none" strike="noStrike" kern="1200" cap="none" spc="0" normalizeH="0" baseline="0" noProof="0" dirty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17416" name="Rectangle 1025"/>
          <p:cNvSpPr/>
          <p:nvPr/>
        </p:nvSpPr>
        <p:spPr>
          <a:xfrm>
            <a:off x="468313" y="1916113"/>
            <a:ext cx="3167062" cy="1944687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17417" name="Rectangle 1026"/>
          <p:cNvSpPr/>
          <p:nvPr/>
        </p:nvSpPr>
        <p:spPr>
          <a:xfrm>
            <a:off x="468313" y="4149725"/>
            <a:ext cx="3167062" cy="2087563"/>
          </a:xfrm>
          <a:prstGeom prst="rect">
            <a:avLst/>
          </a:prstGeom>
          <a:noFill/>
          <a:ln w="9525" cap="flat" cmpd="sng">
            <a:solidFill>
              <a:srgbClr val="FF00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419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98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8434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8435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701675"/>
            <a:ext cx="76962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4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、机械伤害</a:t>
            </a:r>
            <a:endParaRPr lang="en-US" altLang="zh-CN" sz="400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8436" name="Rectangle 3"/>
          <p:cNvSpPr>
            <a:spLocks noGrp="1"/>
          </p:cNvSpPr>
          <p:nvPr>
            <p:ph type="body" sz="half" idx="4294967295"/>
          </p:nvPr>
        </p:nvSpPr>
        <p:spPr>
          <a:xfrm>
            <a:off x="4140200" y="1844675"/>
            <a:ext cx="4392613" cy="4403725"/>
          </a:xfrm>
          <a:solidFill>
            <a:srgbClr val="CCFFCC">
              <a:alpha val="100000"/>
            </a:srgbClr>
          </a:solidFill>
          <a:ln w="38100">
            <a:solidFill>
              <a:srgbClr val="FF0000">
                <a:alpha val="100000"/>
              </a:srgbClr>
            </a:solidFill>
            <a:prstDash val="sysDot"/>
            <a:miter/>
          </a:ln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0000"/>
              <a:buFont typeface="Wingdings" panose="05000000000000000000" pitchFamily="2" charset="2"/>
              <a:defRPr sz="2700"/>
            </a:lvl1pPr>
            <a:lvl2pPr lvl="1">
              <a:buClr>
                <a:schemeClr val="accent1"/>
              </a:buClr>
              <a:buSzPct val="150000"/>
              <a:buFontTx/>
              <a:defRPr sz="2200"/>
            </a:lvl2pPr>
            <a:lvl3pPr lvl="2">
              <a:buClr>
                <a:schemeClr val="tx1"/>
              </a:buClr>
              <a:buSzPct val="150000"/>
              <a:buFontTx/>
              <a:defRPr sz="2000"/>
            </a:lvl3pPr>
            <a:lvl4pPr lvl="3">
              <a:buClr>
                <a:schemeClr val="tx2"/>
              </a:buClr>
              <a:buSzPct val="150000"/>
              <a:buFontTx/>
              <a:defRPr sz="1800"/>
            </a:lvl4pPr>
            <a:lvl5pPr lvl="4">
              <a:buClr>
                <a:schemeClr val="folHlink"/>
              </a:buClr>
              <a:buSzPct val="150000"/>
              <a:buFontTx/>
              <a:defRPr sz="1800"/>
            </a:lvl5pPr>
          </a:lstStyle>
          <a:p>
            <a:pPr lvl="0" eaLnBrk="1" hangingPunct="1">
              <a:buClr>
                <a:srgbClr val="FF0000"/>
              </a:buClr>
            </a:pPr>
            <a:r>
              <a:rPr lang="zh-CN" altLang="en-US" sz="2800" b="1" dirty="0">
                <a:ea typeface="黑体" panose="02010609060101010101" pitchFamily="2" charset="-122"/>
              </a:rPr>
              <a:t>机械工、信号工持证</a:t>
            </a:r>
            <a:endParaRPr lang="zh-CN" altLang="en-US" sz="28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  <a:buNone/>
            </a:pPr>
            <a:r>
              <a:rPr lang="zh-CN" altLang="en-US" sz="2800" b="1" dirty="0">
                <a:ea typeface="黑体" panose="02010609060101010101" pitchFamily="2" charset="-122"/>
              </a:rPr>
              <a:t>    上岗</a:t>
            </a:r>
            <a:endParaRPr lang="zh-CN" altLang="en-US" sz="28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3200" b="1" dirty="0">
                <a:ea typeface="黑体" panose="02010609060101010101" pitchFamily="2" charset="-122"/>
              </a:rPr>
              <a:t>不乱动不懂的设备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3200" b="1" dirty="0">
                <a:ea typeface="黑体" panose="02010609060101010101" pitchFamily="2" charset="-122"/>
              </a:rPr>
              <a:t>严格执行操作规程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3200" b="1" dirty="0">
                <a:ea typeface="黑体" panose="02010609060101010101" pitchFamily="2" charset="-122"/>
              </a:rPr>
              <a:t>搅拌机清理要断电，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  <a:buNone/>
            </a:pPr>
            <a:r>
              <a:rPr lang="zh-CN" altLang="en-US" sz="3200" b="1" dirty="0">
                <a:ea typeface="黑体" panose="02010609060101010101" pitchFamily="2" charset="-122"/>
              </a:rPr>
              <a:t>   锁好闸箱，专人看管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3200" b="1" dirty="0">
                <a:ea typeface="黑体" panose="02010609060101010101" pitchFamily="2" charset="-122"/>
              </a:rPr>
              <a:t>严禁违章指挥</a:t>
            </a:r>
            <a:endParaRPr lang="zh-CN" altLang="en-US" sz="3200" b="1" dirty="0">
              <a:ea typeface="黑体" panose="02010609060101010101" pitchFamily="2" charset="-122"/>
            </a:endParaRPr>
          </a:p>
          <a:p>
            <a:pPr lvl="0" eaLnBrk="1" hangingPunct="1">
              <a:buNone/>
            </a:pPr>
            <a:endParaRPr lang="zh-CN" altLang="en-US" sz="2500" b="1" dirty="0"/>
          </a:p>
        </p:txBody>
      </p:sp>
      <p:pic>
        <p:nvPicPr>
          <p:cNvPr id="44039" name="Picture 1031" descr="1172539027519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1828800"/>
            <a:ext cx="3178175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47808" name="Down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3095625" cy="6477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预防措施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4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9458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9459" name="Rectangle 2"/>
          <p:cNvSpPr>
            <a:spLocks noGrp="1"/>
          </p:cNvSpPr>
          <p:nvPr>
            <p:ph type="title" idx="4294967295"/>
          </p:nvPr>
        </p:nvSpPr>
        <p:spPr>
          <a:xfrm>
            <a:off x="762000" y="701675"/>
            <a:ext cx="7696200" cy="1143000"/>
          </a:xfrm>
          <a:ln/>
        </p:spPr>
        <p:txBody>
          <a:bodyPr vert="horz" wrap="square" lIns="91440" tIns="45720" rIns="91440" bIns="45720" anchor="ctr" anchorCtr="0"/>
          <a:p>
            <a:pPr eaLnBrk="1" hangingPunct="1"/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</a:rPr>
              <a:t>5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、火灾伤害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946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3779838" y="2057400"/>
            <a:ext cx="4968875" cy="4108450"/>
          </a:xfrm>
          <a:solidFill>
            <a:schemeClr val="accent2">
              <a:alpha val="100000"/>
            </a:schemeClr>
          </a:solidFill>
          <a:ln w="38100">
            <a:solidFill>
              <a:srgbClr val="339966">
                <a:alpha val="100000"/>
              </a:srgbClr>
            </a:solidFill>
            <a:prstDash val="sysDot"/>
            <a:miter/>
          </a:ln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0000"/>
              <a:buFont typeface="Wingdings" panose="05000000000000000000" pitchFamily="2" charset="2"/>
              <a:defRPr sz="2700"/>
            </a:lvl1pPr>
            <a:lvl2pPr lvl="1">
              <a:buClr>
                <a:schemeClr val="accent1"/>
              </a:buClr>
              <a:buSzPct val="150000"/>
              <a:buFontTx/>
              <a:defRPr sz="2200"/>
            </a:lvl2pPr>
            <a:lvl3pPr lvl="2">
              <a:buClr>
                <a:schemeClr val="tx1"/>
              </a:buClr>
              <a:buSzPct val="150000"/>
              <a:buFontTx/>
              <a:defRPr sz="2000"/>
            </a:lvl3pPr>
            <a:lvl4pPr lvl="3">
              <a:buClr>
                <a:schemeClr val="tx2"/>
              </a:buClr>
              <a:buSzPct val="150000"/>
              <a:buFontTx/>
              <a:defRPr sz="1800"/>
            </a:lvl4pPr>
            <a:lvl5pPr lvl="4">
              <a:buClr>
                <a:schemeClr val="folHlink"/>
              </a:buClr>
              <a:buSzPct val="150000"/>
              <a:buFontTx/>
              <a:defRPr sz="1800"/>
            </a:lvl5pPr>
          </a:lstStyle>
          <a:p>
            <a:pPr lvl="0" eaLnBrk="1" hangingPunct="1">
              <a:buClr>
                <a:srgbClr val="FF0000"/>
              </a:buClr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消防设施配备齐全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定期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检修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zh-CN" altLang="en-US" sz="2800" b="1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检测</a:t>
            </a: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各种消防设施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不在现场吸烟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油漆、稀料安全存放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正确使用灭火器材进行扑救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buClr>
                <a:srgbClr val="FF0000"/>
              </a:buClr>
            </a:pPr>
            <a:r>
              <a:rPr lang="zh-CN" altLang="en-US" sz="2800" b="1" dirty="0">
                <a:latin typeface="黑体" panose="02010609060101010101" pitchFamily="2" charset="-122"/>
                <a:ea typeface="黑体" panose="02010609060101010101" pitchFamily="2" charset="-122"/>
              </a:rPr>
              <a:t>严重火灾打119报警</a:t>
            </a:r>
            <a:endParaRPr lang="zh-CN" altLang="en-US" sz="28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45063" name="Picture 7" descr="060924167c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57200" y="2514600"/>
            <a:ext cx="2962275" cy="35052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9462" name="Rectangle 8"/>
          <p:cNvSpPr/>
          <p:nvPr/>
        </p:nvSpPr>
        <p:spPr>
          <a:xfrm>
            <a:off x="368300" y="2108200"/>
            <a:ext cx="3486150" cy="396875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4D004D"/>
            </a:prstShdw>
          </a:effectLst>
        </p:spPr>
        <p:txBody>
          <a:bodyPr wrap="none">
            <a:spAutoFit/>
          </a:bodyPr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0" dirty="0">
                <a:latin typeface="黑体" panose="02010609060101010101" pitchFamily="2" charset="-122"/>
                <a:ea typeface="黑体" panose="02010609060101010101" pitchFamily="2" charset="-122"/>
              </a:rPr>
              <a:t>哈尔滨华联商厦施工现场火灾</a:t>
            </a:r>
            <a:endParaRPr lang="zh-CN" altLang="en-US" sz="20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8832" name="Down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3095625" cy="6477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预防措施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0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450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048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0483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6.坍塌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50534" name="Picture 6" descr="img738971_1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859338" y="3284538"/>
            <a:ext cx="3886200" cy="2908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0485" name="Rectangle 7"/>
          <p:cNvSpPr/>
          <p:nvPr/>
        </p:nvSpPr>
        <p:spPr>
          <a:xfrm>
            <a:off x="4787900" y="1700213"/>
            <a:ext cx="3889375" cy="1552575"/>
          </a:xfrm>
          <a:prstGeom prst="rect">
            <a:avLst/>
          </a:prstGeom>
          <a:noFill/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0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2007年8月10日，菲律宾马尼拉一所学校正在建设中的建筑发生倒塌事件，共有3名工人遇难，另有2人受伤</a:t>
            </a:r>
            <a:endParaRPr lang="zh-CN" altLang="en-US" sz="2400" b="0" u="sng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9856" name="Down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3095625" cy="6477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案例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grpSp>
        <p:nvGrpSpPr>
          <p:cNvPr id="20487" name="Group 1025"/>
          <p:cNvGrpSpPr/>
          <p:nvPr/>
        </p:nvGrpSpPr>
        <p:grpSpPr>
          <a:xfrm>
            <a:off x="1371600" y="2743200"/>
            <a:ext cx="2438400" cy="3276600"/>
            <a:chOff x="864" y="1728"/>
            <a:chExt cx="1536" cy="2064"/>
          </a:xfrm>
        </p:grpSpPr>
        <p:sp>
          <p:nvSpPr>
            <p:cNvPr id="249858" name="AutoShape 1026"/>
            <p:cNvSpPr>
              <a:spLocks noChangeArrowheads="1"/>
            </p:cNvSpPr>
            <p:nvPr/>
          </p:nvSpPr>
          <p:spPr bwMode="auto">
            <a:xfrm>
              <a:off x="864" y="1728"/>
              <a:ext cx="1536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华文中宋" pitchFamily="2" charset="-122"/>
                  <a:ea typeface="华文中宋" pitchFamily="2" charset="-122"/>
                  <a:cs typeface="+mn-cs"/>
                </a:rPr>
                <a:t>  未经计算</a:t>
              </a:r>
              <a:endPara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endParaRPr>
            </a:p>
          </p:txBody>
        </p:sp>
        <p:sp>
          <p:nvSpPr>
            <p:cNvPr id="249859" name="AutoShape 1027"/>
            <p:cNvSpPr>
              <a:spLocks noChangeArrowheads="1"/>
            </p:cNvSpPr>
            <p:nvPr/>
          </p:nvSpPr>
          <p:spPr bwMode="auto">
            <a:xfrm>
              <a:off x="864" y="2304"/>
              <a:ext cx="1536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华文中宋" pitchFamily="2" charset="-122"/>
                  <a:ea typeface="华文中宋" pitchFamily="2" charset="-122"/>
                  <a:cs typeface="+mn-cs"/>
                </a:rPr>
                <a:t>  局部失稳</a:t>
              </a:r>
              <a:endPara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endParaRPr>
            </a:p>
          </p:txBody>
        </p:sp>
        <p:sp>
          <p:nvSpPr>
            <p:cNvPr id="249860" name="AutoShape 1028"/>
            <p:cNvSpPr>
              <a:spLocks noChangeArrowheads="1"/>
            </p:cNvSpPr>
            <p:nvPr/>
          </p:nvSpPr>
          <p:spPr bwMode="auto">
            <a:xfrm>
              <a:off x="864" y="3360"/>
              <a:ext cx="1536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华文中宋" pitchFamily="2" charset="-122"/>
                  <a:ea typeface="华文中宋" pitchFamily="2" charset="-122"/>
                  <a:cs typeface="+mn-cs"/>
                </a:rPr>
                <a:t>  荷载过大</a:t>
              </a:r>
              <a:endPara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endParaRPr>
            </a:p>
          </p:txBody>
        </p:sp>
        <p:sp>
          <p:nvSpPr>
            <p:cNvPr id="249861" name="AutoShape 1029"/>
            <p:cNvSpPr>
              <a:spLocks noChangeArrowheads="1"/>
            </p:cNvSpPr>
            <p:nvPr/>
          </p:nvSpPr>
          <p:spPr bwMode="auto">
            <a:xfrm>
              <a:off x="864" y="2832"/>
              <a:ext cx="1536" cy="432"/>
            </a:xfrm>
            <a:prstGeom prst="roundRect">
              <a:avLst>
                <a:gd name="adj" fmla="val 16667"/>
              </a:avLst>
            </a:prstGeom>
            <a:solidFill>
              <a:schemeClr val="accent1"/>
            </a:solidFill>
            <a:ln w="9525">
              <a:noFill/>
              <a:round/>
            </a:ln>
            <a:effectLst/>
          </p:spPr>
          <p:txBody>
            <a:bodyPr wrap="none" anchor="ctr"/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r>
                <a:rPr kumimoji="0" lang="zh-CN" altLang="en-US" sz="2800" b="0" i="0" u="none" strike="noStrike" kern="1200" cap="none" spc="0" normalizeH="0" baseline="0" noProof="0" smtClean="0">
                  <a:ln>
                    <a:noFill/>
                  </a:ln>
                  <a:solidFill>
                    <a:schemeClr val="tx1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uLnTx/>
                  <a:uFillTx/>
                  <a:latin typeface="华文中宋" pitchFamily="2" charset="-122"/>
                  <a:ea typeface="华文中宋" pitchFamily="2" charset="-122"/>
                  <a:cs typeface="+mn-cs"/>
                </a:rPr>
                <a:t>  拉结点少</a:t>
              </a:r>
              <a:endPara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endParaRPr>
            </a:p>
          </p:txBody>
        </p:sp>
      </p:grpSp>
      <p:sp>
        <p:nvSpPr>
          <p:cNvPr id="20488" name="Rectangle 1030"/>
          <p:cNvSpPr/>
          <p:nvPr/>
        </p:nvSpPr>
        <p:spPr>
          <a:xfrm>
            <a:off x="827088" y="1844675"/>
            <a:ext cx="3067050" cy="701675"/>
          </a:xfrm>
          <a:prstGeom prst="rect">
            <a:avLst/>
          </a:prstGeom>
          <a:noFill/>
          <a:ln w="9525">
            <a:noFill/>
          </a:ln>
        </p:spPr>
        <p:txBody>
          <a:bodyPr wrap="none">
            <a:spAutoFit/>
          </a:bodyPr>
          <a:p>
            <a:pPr marL="342900" indent="-342900"/>
            <a:r>
              <a:rPr lang="zh-CN" altLang="en-US" b="0" dirty="0">
                <a:solidFill>
                  <a:schemeClr val="tx1"/>
                </a:solidFill>
                <a:latin typeface="Arial" panose="020B0604020202020204" pitchFamily="34" charset="0"/>
              </a:rPr>
              <a:t>脚手架坍塌</a:t>
            </a:r>
            <a:endParaRPr lang="zh-CN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05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505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150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1507" name="Rectangle 102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6.坍塌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21508" name="Picture 1038" descr="W02005120451946140416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4643438" y="1916113"/>
            <a:ext cx="3810000" cy="2665412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1509" name="Rectangle 1039"/>
          <p:cNvSpPr/>
          <p:nvPr/>
        </p:nvSpPr>
        <p:spPr>
          <a:xfrm>
            <a:off x="4716463" y="4724400"/>
            <a:ext cx="3455987" cy="1512888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 eaLnBrk="0" hangingPunct="0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0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2005年12月4日，首都机场三号航站楼工地模板支撑钢管</a:t>
            </a:r>
            <a:r>
              <a:rPr lang="zh-CN" altLang="en-US" sz="2400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脚手架坍塌</a:t>
            </a:r>
            <a:r>
              <a:rPr lang="zh-CN" altLang="en-US" sz="2400" b="0" u="sng" dirty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。</a:t>
            </a:r>
            <a:endParaRPr lang="zh-CN" altLang="en-US" sz="3200" b="0" u="sng" dirty="0">
              <a:solidFill>
                <a:srgbClr val="FF00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0880" name="Down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3095625" cy="6477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案例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250881" name="AutoShape 2049"/>
          <p:cNvSpPr>
            <a:spLocks noChangeArrowheads="1"/>
          </p:cNvSpPr>
          <p:nvPr/>
        </p:nvSpPr>
        <p:spPr bwMode="auto">
          <a:xfrm flipH="1">
            <a:off x="468313" y="1989138"/>
            <a:ext cx="3762375" cy="2519363"/>
          </a:xfrm>
          <a:prstGeom prst="cloudCallout">
            <a:avLst>
              <a:gd name="adj1" fmla="val -63125"/>
              <a:gd name="adj2" fmla="val 87366"/>
            </a:avLst>
          </a:prstGeom>
          <a:solidFill>
            <a:schemeClr val="accent1"/>
          </a:solidFill>
          <a:ln w="9525">
            <a:noFill/>
            <a:round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模板支撑架必须经过设计计算，单凭经验不行！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08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500"/>
                                        <p:tgtEl>
                                          <p:spTgt spid="2508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0881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2530" name="灯片编号占位符 6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2531" name="Rectangle 102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7.扎伤、划伤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2532" name="Rectangle 1027"/>
          <p:cNvSpPr>
            <a:spLocks noGrp="1"/>
          </p:cNvSpPr>
          <p:nvPr>
            <p:ph sz="half" idx="1"/>
          </p:nvPr>
        </p:nvSpPr>
        <p:spPr>
          <a:ln/>
        </p:spPr>
        <p:txBody>
          <a:bodyPr vert="horz" wrap="square" lIns="91440" tIns="45720" rIns="91440" bIns="45720" anchor="t" anchorCtr="0"/>
          <a:p>
            <a:pPr eaLnBrk="1" hangingPunct="1">
              <a:buSzPct val="70000"/>
            </a:pPr>
            <a:endParaRPr lang="zh-CN" altLang="en-US" sz="2700" dirty="0">
              <a:latin typeface="+mn-lt"/>
              <a:ea typeface="+mn-ea"/>
              <a:cs typeface="+mn-cs"/>
            </a:endParaRPr>
          </a:p>
        </p:txBody>
      </p:sp>
      <p:sp>
        <p:nvSpPr>
          <p:cNvPr id="22533" name="Rectangle 1028"/>
          <p:cNvSpPr>
            <a:spLocks noGrp="1"/>
          </p:cNvSpPr>
          <p:nvPr>
            <p:ph sz="half" idx="2"/>
          </p:nvPr>
        </p:nvSpPr>
        <p:spPr>
          <a:xfrm>
            <a:off x="4716463" y="2636838"/>
            <a:ext cx="3702050" cy="2676525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SzPct val="70000"/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做好工地5</a:t>
            </a:r>
            <a:r>
              <a:rPr lang="en-US" altLang="zh-CN" sz="3200" b="1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S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eaLnBrk="1" hangingPunct="1">
              <a:buSzPct val="70000"/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穿硬底鞋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eaLnBrk="1" hangingPunct="1">
              <a:buSzPct val="70000"/>
            </a:pPr>
            <a:r>
              <a:rPr lang="zh-CN" altLang="en-US" sz="3200" b="1" dirty="0">
                <a:solidFill>
                  <a:srgbClr val="FF3300"/>
                </a:solidFill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带防护手套</a:t>
            </a:r>
            <a:endParaRPr lang="zh-CN" altLang="en-US" sz="3200" b="1" dirty="0">
              <a:solidFill>
                <a:srgbClr val="FF3300"/>
              </a:solidFill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  <a:p>
            <a:pPr eaLnBrk="1" hangingPunct="1">
              <a:buSzPct val="70000"/>
            </a:pP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117765" name="Picture 1029" descr="2006123135339190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62000" y="1905000"/>
            <a:ext cx="3554413" cy="40386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1904" name="Down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3495675" cy="6477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预防措施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7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500"/>
                                        <p:tgtEl>
                                          <p:spTgt spid="1177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355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3555" name="Rectangle 1026"/>
          <p:cNvSpPr>
            <a:spLocks noGrp="1"/>
          </p:cNvSpPr>
          <p:nvPr>
            <p:ph type="title"/>
          </p:nvPr>
        </p:nvSpPr>
        <p:spPr>
          <a:xfrm>
            <a:off x="762000" y="981075"/>
            <a:ext cx="8058150" cy="695325"/>
          </a:xfrm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ea typeface="黑体" panose="02010609060101010101" pitchFamily="2" charset="-122"/>
              </a:rPr>
              <a:t>三、施工现场安全管理及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</a:rPr>
              <a:t>事故处理</a:t>
            </a:r>
            <a:endParaRPr lang="zh-CN" altLang="en-US" sz="40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3556" name="Rectangle 1027" descr="蓝色面巾纸"/>
          <p:cNvSpPr>
            <a:spLocks noGrp="1"/>
          </p:cNvSpPr>
          <p:nvPr>
            <p:ph idx="1"/>
          </p:nvPr>
        </p:nvSpPr>
        <p:spPr>
          <a:xfrm>
            <a:off x="971550" y="2636838"/>
            <a:ext cx="7345363" cy="3529012"/>
          </a:xfrm>
          <a:blipFill rotWithShape="1">
            <a:blip r:embed="rId1"/>
          </a:blipFill>
          <a:ln>
            <a:solidFill>
              <a:srgbClr val="00FF00">
                <a:alpha val="100000"/>
              </a:srgbClr>
            </a:solidFill>
            <a:prstDash val="sysDot"/>
            <a:miter/>
          </a:ln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en-US" altLang="zh-CN" sz="2800" b="1">
                <a:solidFill>
                  <a:srgbClr val="000066"/>
                </a:solidFill>
              </a:rPr>
              <a:t>1</a:t>
            </a:r>
            <a:r>
              <a:rPr lang="zh-CN" altLang="en-US" sz="2800" b="1" dirty="0">
                <a:solidFill>
                  <a:srgbClr val="000066"/>
                </a:solidFill>
              </a:rPr>
              <a:t>、加强现场的安全检查监督 </a:t>
            </a:r>
            <a:endParaRPr lang="zh-CN" altLang="en-US" sz="2800" b="1" dirty="0">
              <a:solidFill>
                <a:srgbClr val="000066"/>
              </a:solidFill>
            </a:endParaRPr>
          </a:p>
          <a:p>
            <a:pPr eaLnBrk="1" hangingPunct="1">
              <a:buNone/>
            </a:pPr>
            <a:r>
              <a:rPr lang="en-US" altLang="zh-CN" sz="2800" b="1">
                <a:solidFill>
                  <a:srgbClr val="000066"/>
                </a:solidFill>
              </a:rPr>
              <a:t>2</a:t>
            </a:r>
            <a:r>
              <a:rPr lang="zh-CN" altLang="en-US" sz="2800" b="1" dirty="0">
                <a:solidFill>
                  <a:srgbClr val="000066"/>
                </a:solidFill>
              </a:rPr>
              <a:t>、施工现场的大型机械设备、施工机具、脚手架、洞口、临边、安全网架设、施工用电安全管理 </a:t>
            </a:r>
            <a:endParaRPr lang="zh-CN" altLang="en-US" sz="2800" b="1" dirty="0">
              <a:solidFill>
                <a:srgbClr val="000066"/>
              </a:solidFill>
            </a:endParaRPr>
          </a:p>
          <a:p>
            <a:pPr eaLnBrk="1" hangingPunct="1">
              <a:buNone/>
            </a:pPr>
            <a:r>
              <a:rPr lang="en-US" altLang="zh-CN" sz="2800" b="1">
                <a:solidFill>
                  <a:srgbClr val="000066"/>
                </a:solidFill>
              </a:rPr>
              <a:t>3</a:t>
            </a:r>
            <a:r>
              <a:rPr lang="zh-CN" altLang="en-US" sz="2800" b="1" dirty="0">
                <a:solidFill>
                  <a:srgbClr val="000066"/>
                </a:solidFill>
              </a:rPr>
              <a:t>、使用合格的安全防护用品</a:t>
            </a:r>
            <a:endParaRPr lang="zh-CN" altLang="en-US" sz="2800" b="1" dirty="0">
              <a:solidFill>
                <a:srgbClr val="000066"/>
              </a:solidFill>
            </a:endParaRPr>
          </a:p>
          <a:p>
            <a:pPr eaLnBrk="1" hangingPunct="1">
              <a:buNone/>
            </a:pPr>
            <a:r>
              <a:rPr lang="en-US" altLang="zh-CN" sz="2800" b="1">
                <a:solidFill>
                  <a:srgbClr val="000066"/>
                </a:solidFill>
              </a:rPr>
              <a:t>4</a:t>
            </a:r>
            <a:r>
              <a:rPr lang="zh-CN" altLang="en-US" sz="2800" b="1" dirty="0">
                <a:solidFill>
                  <a:srgbClr val="000066"/>
                </a:solidFill>
              </a:rPr>
              <a:t>、改善作业环境 </a:t>
            </a:r>
            <a:endParaRPr lang="zh-CN" altLang="en-US" sz="2800" b="1" dirty="0">
              <a:solidFill>
                <a:srgbClr val="000066"/>
              </a:solidFill>
            </a:endParaRPr>
          </a:p>
          <a:p>
            <a:pPr eaLnBrk="1" hangingPunct="1">
              <a:buNone/>
            </a:pPr>
            <a:r>
              <a:rPr lang="en-US" altLang="zh-CN" sz="2800" b="1">
                <a:solidFill>
                  <a:srgbClr val="000066"/>
                </a:solidFill>
              </a:rPr>
              <a:t>5</a:t>
            </a:r>
            <a:r>
              <a:rPr lang="zh-CN" altLang="en-US" sz="2800" b="1" dirty="0">
                <a:solidFill>
                  <a:srgbClr val="000066"/>
                </a:solidFill>
              </a:rPr>
              <a:t>、推行施工现场安全标准化管理</a:t>
            </a:r>
            <a:r>
              <a:rPr lang="zh-CN" altLang="en-US" dirty="0">
                <a:solidFill>
                  <a:srgbClr val="000066"/>
                </a:solidFill>
              </a:rPr>
              <a:t> </a:t>
            </a:r>
            <a:endParaRPr lang="zh-CN" altLang="en-US" dirty="0">
              <a:solidFill>
                <a:srgbClr val="000066"/>
              </a:solidFill>
            </a:endParaRPr>
          </a:p>
        </p:txBody>
      </p:sp>
      <p:sp>
        <p:nvSpPr>
          <p:cNvPr id="23557" name="AutoShape 1028"/>
          <p:cNvSpPr/>
          <p:nvPr/>
        </p:nvSpPr>
        <p:spPr>
          <a:xfrm rot="-350194">
            <a:off x="6335713" y="5157788"/>
            <a:ext cx="2808287" cy="1412875"/>
          </a:xfrm>
          <a:prstGeom prst="cloudCallout">
            <a:avLst>
              <a:gd name="adj1" fmla="val -26292"/>
              <a:gd name="adj2" fmla="val -87171"/>
            </a:avLst>
          </a:prstGeom>
          <a:solidFill>
            <a:srgbClr val="FF6600"/>
          </a:solidFill>
          <a:ln w="9525">
            <a:noFill/>
          </a:ln>
        </p:spPr>
        <p:txBody>
          <a:bodyPr anchor="ctr" anchorCtr="0"/>
          <a:p>
            <a:pPr algn="ctr" eaLnBrk="0" hangingPunct="0">
              <a:buNone/>
            </a:pPr>
            <a:r>
              <a:rPr lang="zh-CN" altLang="en-US" sz="28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重点是</a:t>
            </a:r>
            <a:r>
              <a:rPr lang="en-US" altLang="zh-CN" sz="2800" b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&gt;&gt;&gt;&gt;</a:t>
            </a:r>
            <a:endParaRPr lang="en-US" altLang="zh-CN" sz="2800" b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41664" name="Rectangle 2048"/>
          <p:cNvSpPr>
            <a:spLocks noChangeArrowheads="1"/>
          </p:cNvSpPr>
          <p:nvPr/>
        </p:nvSpPr>
        <p:spPr bwMode="auto">
          <a:xfrm>
            <a:off x="900113" y="1773238"/>
            <a:ext cx="5832475" cy="579438"/>
          </a:xfrm>
          <a:prstGeom prst="rect">
            <a:avLst/>
          </a:prstGeom>
          <a:solidFill>
            <a:srgbClr val="00FF00"/>
          </a:solidFill>
          <a:ln w="9525" algn="ctr">
            <a:noFill/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(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一</a:t>
            </a:r>
            <a:r>
              <a:rPr kumimoji="0" lang="en-US" altLang="zh-CN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) </a:t>
            </a:r>
            <a:r>
              <a:rPr kumimoji="0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施工现场安全管理重点</a:t>
            </a:r>
            <a:endParaRPr kumimoji="0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2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457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457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ea typeface="黑体" panose="02010609060101010101" pitchFamily="2" charset="-122"/>
              </a:rPr>
              <a:t>三、现场安全管理</a:t>
            </a:r>
            <a:r>
              <a:rPr lang="zh-CN" altLang="en-US" sz="4400" dirty="0">
                <a:ea typeface="黑体" panose="02010609060101010101" pitchFamily="2" charset="-122"/>
              </a:rPr>
              <a:t>及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事故处理</a:t>
            </a:r>
            <a:endParaRPr lang="zh-CN" altLang="en-US" sz="4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4580" name="Rectangle 3"/>
          <p:cNvSpPr>
            <a:spLocks noGrp="1"/>
          </p:cNvSpPr>
          <p:nvPr>
            <p:ph idx="1"/>
          </p:nvPr>
        </p:nvSpPr>
        <p:spPr>
          <a:xfrm>
            <a:off x="611188" y="3284538"/>
            <a:ext cx="3673475" cy="576262"/>
          </a:xfrm>
          <a:solidFill>
            <a:srgbClr val="FFFF99">
              <a:alpha val="100000"/>
            </a:srgbClr>
          </a:solidFill>
          <a:ln>
            <a:solidFill>
              <a:srgbClr val="FF00FF">
                <a:alpha val="100000"/>
              </a:srgbClr>
            </a:solidFill>
            <a:miter/>
          </a:ln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sz="2800" dirty="0">
                <a:solidFill>
                  <a:srgbClr val="99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en-US" altLang="zh-CN" sz="2800">
                <a:solidFill>
                  <a:srgbClr val="99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).</a:t>
            </a:r>
            <a:r>
              <a:rPr lang="zh-CN" altLang="en-US" sz="2800" dirty="0">
                <a:solidFill>
                  <a:srgbClr val="9933FF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发生事故及时上报</a:t>
            </a:r>
            <a:endParaRPr lang="zh-CN" altLang="en-US" sz="2800" dirty="0">
              <a:solidFill>
                <a:srgbClr val="9933FF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grpSp>
        <p:nvGrpSpPr>
          <p:cNvPr id="24581" name="Group 4"/>
          <p:cNvGrpSpPr/>
          <p:nvPr/>
        </p:nvGrpSpPr>
        <p:grpSpPr>
          <a:xfrm>
            <a:off x="3995738" y="2133600"/>
            <a:ext cx="4895850" cy="3384550"/>
            <a:chOff x="2018" y="1162"/>
            <a:chExt cx="2540" cy="2359"/>
          </a:xfrm>
        </p:grpSpPr>
        <p:sp>
          <p:nvSpPr>
            <p:cNvPr id="24584" name="AutoShape 5"/>
            <p:cNvSpPr/>
            <p:nvPr/>
          </p:nvSpPr>
          <p:spPr>
            <a:xfrm>
              <a:off x="2971" y="2024"/>
              <a:ext cx="499" cy="454"/>
            </a:xfrm>
            <a:prstGeom prst="downArrow">
              <a:avLst>
                <a:gd name="adj1" fmla="val 50000"/>
                <a:gd name="adj2" fmla="val 25000"/>
              </a:avLst>
            </a:prstGeom>
            <a:noFill/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marL="342900" indent="-342900"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报告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585" name="Oval 6"/>
            <p:cNvSpPr/>
            <p:nvPr/>
          </p:nvSpPr>
          <p:spPr>
            <a:xfrm>
              <a:off x="2018" y="1162"/>
              <a:ext cx="2540" cy="817"/>
            </a:xfrm>
            <a:prstGeom prst="ellipse">
              <a:avLst/>
            </a:prstGeom>
            <a:noFill/>
            <a:ln w="38100" cap="flat" cmpd="sng">
              <a:solidFill>
                <a:srgbClr val="FF000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marL="342900" indent="-342900"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事故发生后，</a:t>
              </a:r>
              <a:endPara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  <a:p>
              <a:pPr marL="342900" indent="-342900"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dirty="0">
                  <a:solidFill>
                    <a:srgbClr val="FF0000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当事人或现场人员</a:t>
              </a:r>
              <a:endParaRPr lang="zh-CN" altLang="en-US" sz="2800" dirty="0">
                <a:solidFill>
                  <a:srgbClr val="FF0000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586" name="AutoShape 7"/>
            <p:cNvSpPr/>
            <p:nvPr/>
          </p:nvSpPr>
          <p:spPr>
            <a:xfrm>
              <a:off x="2200" y="2523"/>
              <a:ext cx="2041" cy="499"/>
            </a:xfrm>
            <a:prstGeom prst="flowChartPreparation">
              <a:avLst/>
            </a:prstGeom>
            <a:solidFill>
              <a:srgbClr val="FFFF99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marL="342900" indent="-342900"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800" dirty="0">
                  <a:solidFill>
                    <a:srgbClr val="0000FF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部门负责人</a:t>
              </a:r>
              <a:endParaRPr lang="zh-CN" altLang="en-US" sz="2800" dirty="0">
                <a:solidFill>
                  <a:srgbClr val="0000FF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  <p:sp>
          <p:nvSpPr>
            <p:cNvPr id="24587" name="AutoShape 8"/>
            <p:cNvSpPr/>
            <p:nvPr/>
          </p:nvSpPr>
          <p:spPr>
            <a:xfrm>
              <a:off x="2971" y="3067"/>
              <a:ext cx="499" cy="454"/>
            </a:xfrm>
            <a:prstGeom prst="downArrow">
              <a:avLst>
                <a:gd name="adj1" fmla="val 50000"/>
                <a:gd name="adj2" fmla="val 25000"/>
              </a:avLst>
            </a:prstGeom>
            <a:solidFill>
              <a:srgbClr val="FFFF99"/>
            </a:solidFill>
            <a:ln w="38100" cap="flat" cmpd="sng">
              <a:solidFill>
                <a:srgbClr val="FF0000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marL="342900" indent="-342900"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1600" dirty="0">
                  <a:solidFill>
                    <a:schemeClr val="tx1"/>
                  </a:solidFill>
                  <a:latin typeface="Times New Roman" panose="02020603050405020304" pitchFamily="18" charset="0"/>
                  <a:ea typeface="宋体" panose="02010600030101010101" pitchFamily="2" charset="-122"/>
                </a:rPr>
                <a:t>报告</a:t>
              </a:r>
              <a:endParaRPr lang="zh-CN" altLang="en-US" sz="160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endParaRPr>
            </a:p>
          </p:txBody>
        </p:sp>
      </p:grpSp>
      <p:sp>
        <p:nvSpPr>
          <p:cNvPr id="24582" name="Oval 9"/>
          <p:cNvSpPr/>
          <p:nvPr/>
        </p:nvSpPr>
        <p:spPr>
          <a:xfrm>
            <a:off x="5364163" y="5589588"/>
            <a:ext cx="1905000" cy="762000"/>
          </a:xfrm>
          <a:prstGeom prst="ellipse">
            <a:avLst/>
          </a:prstGeom>
          <a:solidFill>
            <a:schemeClr val="accent1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Times New Roman" panose="02020603050405020304" pitchFamily="18" charset="0"/>
                <a:ea typeface="宋体" panose="02010600030101010101" pitchFamily="2" charset="-122"/>
              </a:rPr>
              <a:t>公司领导</a:t>
            </a:r>
            <a:endParaRPr lang="zh-CN" altLang="en-US" sz="2400" b="0" dirty="0">
              <a:solidFill>
                <a:schemeClr val="tx1"/>
              </a:solidFill>
              <a:latin typeface="Times New Roman" panose="02020603050405020304" pitchFamily="18" charset="0"/>
              <a:ea typeface="宋体" panose="02010600030101010101" pitchFamily="2" charset="-122"/>
            </a:endParaRPr>
          </a:p>
        </p:txBody>
      </p:sp>
      <p:sp>
        <p:nvSpPr>
          <p:cNvPr id="24583" name="Rectangle 1024"/>
          <p:cNvSpPr/>
          <p:nvPr/>
        </p:nvSpPr>
        <p:spPr>
          <a:xfrm>
            <a:off x="611188" y="1844675"/>
            <a:ext cx="3455987" cy="576263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/>
          <a:p>
            <a:pPr marL="342900" indent="-342900">
              <a:buNone/>
            </a:pPr>
            <a:r>
              <a:rPr lang="en-US" altLang="zh-CN" sz="32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32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</a:t>
            </a:r>
            <a:r>
              <a:rPr lang="en-US" altLang="zh-CN" sz="32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32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安全事故处理</a:t>
            </a:r>
            <a:endParaRPr lang="zh-CN" altLang="en-US" sz="3200" b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5602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5603" name="Rectangle 102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ea typeface="黑体" panose="02010609060101010101" pitchFamily="2" charset="-122"/>
              </a:rPr>
              <a:t>三、现场安全管理</a:t>
            </a:r>
            <a:r>
              <a:rPr lang="zh-CN" altLang="en-US" sz="4400" dirty="0">
                <a:ea typeface="黑体" panose="02010609060101010101" pitchFamily="2" charset="-122"/>
              </a:rPr>
              <a:t>及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事故处理</a:t>
            </a:r>
            <a:endParaRPr lang="zh-CN" altLang="en-US" sz="4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4" name="AutoShape 2048"/>
          <p:cNvSpPr/>
          <p:nvPr/>
        </p:nvSpPr>
        <p:spPr>
          <a:xfrm>
            <a:off x="539750" y="3141663"/>
            <a:ext cx="7632700" cy="3168650"/>
          </a:xfrm>
          <a:prstGeom prst="plaque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5605" name="Rectangle 2049"/>
          <p:cNvSpPr/>
          <p:nvPr/>
        </p:nvSpPr>
        <p:spPr>
          <a:xfrm>
            <a:off x="755650" y="3429000"/>
            <a:ext cx="7272338" cy="2227263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­"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积极抢救负伤人员的同时，保护好事故现场 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­"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分清造成事故的安全责任，总结教训。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­"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以事故为例、召开事故分析会进行安全教育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eaLnBrk="0" hangingPunct="0">
              <a:spcBef>
                <a:spcPct val="0"/>
              </a:spcBef>
              <a:buClr>
                <a:srgbClr val="FF0000"/>
              </a:buClr>
              <a:buFont typeface="Wingdings" panose="05000000000000000000" pitchFamily="2" charset="2"/>
              <a:buChar char="­"/>
            </a:pPr>
            <a:r>
              <a:rPr lang="zh-CN" altLang="en-US" sz="28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采取预防类似事故重复发生的措施，并组织彻底的整改 </a:t>
            </a:r>
            <a:endParaRPr lang="zh-CN" altLang="en-US" sz="2800" b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6" name="Rectangle 2050"/>
          <p:cNvSpPr/>
          <p:nvPr/>
        </p:nvSpPr>
        <p:spPr>
          <a:xfrm>
            <a:off x="611188" y="1844675"/>
            <a:ext cx="3455987" cy="576263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/>
          <a:p>
            <a:pPr marL="342900" indent="-342900">
              <a:buNone/>
            </a:pPr>
            <a:r>
              <a:rPr lang="en-US" altLang="zh-CN" sz="32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32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</a:t>
            </a:r>
            <a:r>
              <a:rPr lang="en-US" altLang="zh-CN" sz="32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32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安全事故处理</a:t>
            </a:r>
            <a:endParaRPr lang="zh-CN" altLang="en-US" sz="3200" b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5607" name="AutoShape 2052"/>
          <p:cNvSpPr/>
          <p:nvPr/>
        </p:nvSpPr>
        <p:spPr>
          <a:xfrm>
            <a:off x="5795963" y="1700213"/>
            <a:ext cx="3024187" cy="1366837"/>
          </a:xfrm>
          <a:prstGeom prst="cloudCallout">
            <a:avLst>
              <a:gd name="adj1" fmla="val -17560"/>
              <a:gd name="adj2" fmla="val 85889"/>
            </a:avLst>
          </a:prstGeom>
          <a:solidFill>
            <a:srgbClr val="CCFFFF"/>
          </a:solidFill>
          <a:ln w="9525">
            <a:noFill/>
          </a:ln>
        </p:spPr>
        <p:txBody>
          <a:bodyPr/>
          <a:p>
            <a:pPr marL="342900" indent="-342900" algn="ctr">
              <a:buNone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处理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marL="342900" indent="-342900" algn="ctr">
              <a:buNone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原则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70815" y="1714500"/>
            <a:ext cx="5894070" cy="1942465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 indent="304800" algn="just">
              <a:lnSpc>
                <a:spcPct val="140000"/>
              </a:lnSpc>
            </a:pP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博富特培训已拥有专业且强大的培训师团队</a:t>
            </a:r>
            <a:r>
              <a:rPr lang="en-US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-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旗下培训师都拥有丰富的国际大公司生产一线及管理岗位工作经验，接受过系统的培训师培训、训练及能力评估，能够开发并讲授从高层管理到基层安全技术、技能培训等一系列课程。</a:t>
            </a:r>
            <a:endParaRPr lang="zh-CN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</a:endParaRPr>
          </a:p>
          <a:p>
            <a:pPr indent="304800" algn="just">
              <a:lnSpc>
                <a:spcPct val="140000"/>
              </a:lnSpc>
            </a:pPr>
            <a:r>
              <a:rPr lang="en-US" alt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 </a:t>
            </a:r>
            <a:r>
              <a:rPr lang="zh-CN" sz="1400" dirty="0">
                <a:solidFill>
                  <a:srgbClr val="000000"/>
                </a:solidFill>
                <a:latin typeface="微软雅黑" panose="020B0503020204020204" charset="-122"/>
                <a:ea typeface="微软雅黑" panose="020B0503020204020204" charset="-122"/>
                <a:cs typeface="宋体" panose="02010600030101010101" pitchFamily="2" charset="-122"/>
                <a:sym typeface="+mn-ea"/>
              </a:rPr>
              <a:t>我们致力于为客户提供高品质且实用性强的培训服务，为企业提供有效且针对性强的定制性培训服务，满足不同行业、不同人群的培训需求。</a:t>
            </a:r>
            <a:endParaRPr lang="zh-CN" altLang="en-US" sz="1400" dirty="0">
              <a:solidFill>
                <a:srgbClr val="000000"/>
              </a:solidFill>
              <a:latin typeface="微软雅黑" panose="020B0503020204020204" charset="-122"/>
              <a:ea typeface="微软雅黑" panose="020B0503020204020204" charset="-122"/>
              <a:cs typeface="宋体" panose="02010600030101010101" pitchFamily="2" charset="-122"/>
              <a:sym typeface="+mn-ea"/>
            </a:endParaRPr>
          </a:p>
        </p:txBody>
      </p:sp>
      <p:sp>
        <p:nvSpPr>
          <p:cNvPr id="3" name="文本框 2"/>
          <p:cNvSpPr txBox="1"/>
          <p:nvPr>
            <p:custDataLst>
              <p:tags r:id="rId1"/>
            </p:custDataLst>
          </p:nvPr>
        </p:nvSpPr>
        <p:spPr>
          <a:xfrm>
            <a:off x="3491865" y="3861435"/>
            <a:ext cx="5148739" cy="1568450"/>
          </a:xfrm>
          <a:prstGeom prst="rect">
            <a:avLst/>
          </a:prstGeom>
          <a:noFill/>
        </p:spPr>
        <p:txBody>
          <a:bodyPr wrap="square" rtlCol="0" anchor="t">
            <a:spAutoFit/>
          </a:bodyPr>
          <a:lstStyle/>
          <a:p>
            <a:pPr>
              <a:lnSpc>
                <a:spcPct val="150000"/>
              </a:lnSpc>
            </a:pPr>
            <a:r>
              <a:rPr lang="en-US" altLang="zh-CN" sz="3200" b="1" dirty="0">
                <a:solidFill>
                  <a:schemeClr val="dk1"/>
                </a:solidFill>
                <a:latin typeface="+mn-ea"/>
                <a:cs typeface="楷体" panose="02010609060101010101" charset="-122"/>
                <a:sym typeface="+mn-ea"/>
              </a:rPr>
              <a:t>   </a:t>
            </a:r>
            <a:r>
              <a:rPr lang="zh-CN" altLang="en-US" sz="16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博富特认为：一个好的培训课程起始于一个好的设计</a:t>
            </a:r>
            <a:r>
              <a:rPr lang="en-US" altLang="zh-CN" sz="16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,</a:t>
            </a:r>
            <a:r>
              <a:rPr lang="zh-CN" altLang="en-US" sz="1600" b="1" dirty="0">
                <a:solidFill>
                  <a:schemeClr val="dk1"/>
                </a:solidFill>
                <a:latin typeface="+mn-ea"/>
                <a:cs typeface="宋体" panose="02010600030101010101" pitchFamily="2" charset="-122"/>
                <a:sym typeface="+mn-ea"/>
              </a:rPr>
              <a:t>课程设计注重培训目的、培训对象、逻辑关系、各章节具体产出和培训方法应用等关键问题。</a:t>
            </a:r>
            <a:endParaRPr lang="zh-CN" altLang="en-US" sz="1600" b="1" dirty="0">
              <a:solidFill>
                <a:schemeClr val="dk1"/>
              </a:solidFill>
              <a:latin typeface="+mn-ea"/>
              <a:cs typeface="宋体" panose="02010600030101010101" pitchFamily="2" charset="-122"/>
              <a:sym typeface="+mn-ea"/>
            </a:endParaRPr>
          </a:p>
        </p:txBody>
      </p:sp>
      <p:pic>
        <p:nvPicPr>
          <p:cNvPr id="4" name="http://photo-static-api.fotomore.com/creative/vcg/veer/400/new/VCG41N492573603.jpg" descr="&amp;pky220_sjzg_VCG41N492573603&amp;2&amp;src_replace_replace1&amp;"/>
          <p:cNvPicPr/>
          <p:nvPr/>
        </p:nvPicPr>
        <p:blipFill>
          <a:blip r:embed="rId2"/>
          <a:srcRect/>
          <a:stretch>
            <a:fillRect/>
          </a:stretch>
        </p:blipFill>
        <p:spPr>
          <a:xfrm>
            <a:off x="359617" y="3829050"/>
            <a:ext cx="2822734" cy="1881378"/>
          </a:xfrm>
          <a:prstGeom prst="rect">
            <a:avLst/>
          </a:prstGeom>
        </p:spPr>
      </p:pic>
      <p:pic>
        <p:nvPicPr>
          <p:cNvPr id="5" name="http://photo-static-api.fotomore.com/creative/vcg/400/new/VCG41N842001834.jpg" descr="&amp;pky230_sjzg_VCG41N842001834&amp;2&amp;src_replace_replace1&amp;"/>
          <p:cNvPicPr/>
          <p:nvPr/>
        </p:nvPicPr>
        <p:blipFill>
          <a:blip r:embed="rId3"/>
          <a:srcRect/>
          <a:stretch>
            <a:fillRect/>
          </a:stretch>
        </p:blipFill>
        <p:spPr>
          <a:xfrm>
            <a:off x="6100525" y="1714500"/>
            <a:ext cx="2809399" cy="1872615"/>
          </a:xfrm>
          <a:prstGeom prst="rect">
            <a:avLst/>
          </a:prstGeom>
        </p:spPr>
      </p:pic>
      <p:sp>
        <p:nvSpPr>
          <p:cNvPr id="6" name="标题 3"/>
          <p:cNvSpPr txBox="1"/>
          <p:nvPr/>
        </p:nvSpPr>
        <p:spPr>
          <a:xfrm>
            <a:off x="179705" y="1094581"/>
            <a:ext cx="5111591" cy="447675"/>
          </a:xfrm>
          <a:prstGeom prst="rect">
            <a:avLst/>
          </a:prstGeom>
        </p:spPr>
        <p:txBody>
          <a:bodyPr/>
          <a:lstStyle>
            <a:lvl1pPr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buNone/>
              <a:defRPr sz="2400" b="1" u="none" strike="noStrike" kern="1200" cap="none" spc="200" normalizeH="0" baseline="0">
                <a:solidFill>
                  <a:schemeClr val="tx1">
                    <a:lumMod val="85000"/>
                    <a:lumOff val="15000"/>
                  </a:schemeClr>
                </a:solidFill>
                <a:uFillTx/>
                <a:latin typeface="Arial" panose="020B0604020202020204" pitchFamily="34" charset="0"/>
                <a:ea typeface="微软雅黑" panose="020B0503020204020204" charset="-122"/>
                <a:cs typeface="+mj-cs"/>
              </a:defRPr>
            </a:lvl1pPr>
          </a:lstStyle>
          <a:p>
            <a:pPr>
              <a:spcAft>
                <a:spcPts val="0"/>
              </a:spcAft>
            </a:pPr>
            <a:r>
              <a:rPr lang="zh-CN" altLang="en-US" sz="2100" dirty="0">
                <a:solidFill>
                  <a:schemeClr val="accent1">
                    <a:lumMod val="75000"/>
                  </a:schemeClr>
                </a:solidFill>
                <a:latin typeface="微软雅黑" panose="020B0503020204020204" charset="-122"/>
                <a:sym typeface="宋体" panose="02010600030101010101" pitchFamily="2" charset="-122"/>
              </a:rPr>
              <a:t>关于博富特</a:t>
            </a:r>
            <a:endParaRPr lang="zh-CN" altLang="en-US" sz="2100" dirty="0">
              <a:solidFill>
                <a:schemeClr val="accent1">
                  <a:lumMod val="75000"/>
                </a:schemeClr>
              </a:solidFill>
              <a:latin typeface="微软雅黑" panose="020B0503020204020204" charset="-122"/>
              <a:sym typeface="宋体" panose="02010600030101010101" pitchFamily="2" charset="-122"/>
            </a:endParaRPr>
          </a:p>
        </p:txBody>
      </p:sp>
    </p:spTree>
    <p:custDataLst>
      <p:tags r:id="rId4"/>
    </p:custDataLst>
  </p:cSld>
  <p:clrMapOvr>
    <a:masterClrMapping/>
  </p:clrMapOvr>
  <p:transition>
    <p:zoom/>
  </p:transition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662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6627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dirty="0">
                <a:ea typeface="黑体" panose="02010609060101010101" pitchFamily="2" charset="-122"/>
              </a:rPr>
              <a:t>三、现场安全管理</a:t>
            </a:r>
            <a:r>
              <a:rPr lang="zh-CN" altLang="en-US" sz="4400" dirty="0">
                <a:ea typeface="黑体" panose="02010609060101010101" pitchFamily="2" charset="-122"/>
              </a:rPr>
              <a:t>及</a:t>
            </a:r>
            <a:r>
              <a:rPr lang="zh-CN" altLang="en-US" sz="4400" dirty="0">
                <a:latin typeface="黑体" panose="02010609060101010101" pitchFamily="2" charset="-122"/>
                <a:ea typeface="黑体" panose="02010609060101010101" pitchFamily="2" charset="-122"/>
              </a:rPr>
              <a:t>事故处理</a:t>
            </a:r>
            <a:endParaRPr lang="zh-CN" altLang="en-US" sz="440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28" name="AutoShape 3"/>
          <p:cNvSpPr/>
          <p:nvPr/>
        </p:nvSpPr>
        <p:spPr>
          <a:xfrm>
            <a:off x="539750" y="3141663"/>
            <a:ext cx="6480175" cy="3168650"/>
          </a:xfrm>
          <a:prstGeom prst="plaque">
            <a:avLst>
              <a:gd name="adj" fmla="val 16667"/>
            </a:avLst>
          </a:prstGeom>
          <a:solidFill>
            <a:srgbClr val="FFFFCC"/>
          </a:solidFill>
          <a:ln w="9525" cap="flat" cmpd="sng">
            <a:solidFill>
              <a:srgbClr val="FF6600"/>
            </a:solidFill>
            <a:prstDash val="solid"/>
            <a:miter/>
            <a:headEnd type="none" w="med" len="med"/>
            <a:tailEnd type="none" w="med" len="med"/>
          </a:ln>
        </p:spPr>
        <p:txBody>
          <a:bodyPr wrap="none" anchor="ctr" anchorCtr="0"/>
          <a:p>
            <a:endParaRPr lang="zh-CN" altLang="en-US" dirty="0">
              <a:latin typeface="Arial" panose="020B0604020202020204" pitchFamily="34" charset="0"/>
            </a:endParaRPr>
          </a:p>
        </p:txBody>
      </p:sp>
      <p:sp>
        <p:nvSpPr>
          <p:cNvPr id="26629" name="Rectangle 4"/>
          <p:cNvSpPr/>
          <p:nvPr/>
        </p:nvSpPr>
        <p:spPr>
          <a:xfrm>
            <a:off x="971550" y="3429000"/>
            <a:ext cx="5616575" cy="2528888"/>
          </a:xfrm>
          <a:prstGeom prst="rect">
            <a:avLst/>
          </a:prstGeom>
          <a:solidFill>
            <a:srgbClr val="FFFFCC"/>
          </a:solidFill>
          <a:ln w="9525">
            <a:noFill/>
          </a:ln>
        </p:spPr>
        <p:txBody>
          <a:bodyPr>
            <a:spAutoFit/>
          </a:bodyPr>
          <a:p>
            <a:pPr eaLnBrk="0" hangingPunct="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事故原因分析不清楚不放过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责任人没有收到处罚不放过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肇事者和群众没有受到教育不放过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eaLnBrk="0" hangingPunct="0">
              <a:spcBef>
                <a:spcPct val="0"/>
              </a:spcBef>
              <a:buClr>
                <a:schemeClr val="tx1"/>
              </a:buClr>
              <a:buFont typeface="Wingdings" panose="05000000000000000000" pitchFamily="2" charset="2"/>
              <a:buChar char="u"/>
            </a:pPr>
            <a:r>
              <a:rPr lang="zh-CN" altLang="en-US" sz="3200" dirty="0">
                <a:solidFill>
                  <a:srgbClr val="FF0000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没有制定防范措施不放过</a:t>
            </a:r>
            <a:endParaRPr lang="zh-CN" altLang="en-US" sz="3200" dirty="0">
              <a:solidFill>
                <a:srgbClr val="FF0000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  <p:sp>
        <p:nvSpPr>
          <p:cNvPr id="26630" name="Rectangle 5"/>
          <p:cNvSpPr/>
          <p:nvPr/>
        </p:nvSpPr>
        <p:spPr>
          <a:xfrm>
            <a:off x="611188" y="1844675"/>
            <a:ext cx="3455987" cy="576263"/>
          </a:xfrm>
          <a:prstGeom prst="rect">
            <a:avLst/>
          </a:prstGeom>
          <a:solidFill>
            <a:srgbClr val="00FF00"/>
          </a:solidFill>
          <a:ln w="9525">
            <a:noFill/>
          </a:ln>
        </p:spPr>
        <p:txBody>
          <a:bodyPr/>
          <a:p>
            <a:pPr marL="342900" indent="-342900">
              <a:buNone/>
            </a:pPr>
            <a:r>
              <a:rPr lang="en-US" altLang="zh-CN" sz="32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(</a:t>
            </a:r>
            <a:r>
              <a:rPr lang="zh-CN" altLang="en-US" sz="32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二</a:t>
            </a:r>
            <a:r>
              <a:rPr lang="en-US" altLang="zh-CN" sz="3200" b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)</a:t>
            </a:r>
            <a:r>
              <a:rPr lang="zh-CN" altLang="en-US" sz="3200" b="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安全事故处理</a:t>
            </a:r>
            <a:endParaRPr lang="zh-CN" altLang="en-US" sz="3200" b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26631" name="AutoShape 6"/>
          <p:cNvSpPr/>
          <p:nvPr/>
        </p:nvSpPr>
        <p:spPr>
          <a:xfrm>
            <a:off x="5795963" y="1700213"/>
            <a:ext cx="3024187" cy="1366837"/>
          </a:xfrm>
          <a:prstGeom prst="cloudCallout">
            <a:avLst>
              <a:gd name="adj1" fmla="val -17560"/>
              <a:gd name="adj2" fmla="val 85889"/>
            </a:avLst>
          </a:prstGeom>
          <a:solidFill>
            <a:srgbClr val="CCFFFF"/>
          </a:solidFill>
          <a:ln w="9525">
            <a:noFill/>
          </a:ln>
        </p:spPr>
        <p:txBody>
          <a:bodyPr/>
          <a:p>
            <a:pPr marL="342900" indent="-342900" algn="ctr">
              <a:buNone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四不放过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 marL="342900" indent="-342900" algn="ctr">
              <a:buNone/>
            </a:pPr>
            <a:r>
              <a:rPr lang="zh-CN" altLang="en-US" sz="320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原则</a:t>
            </a:r>
            <a:endParaRPr lang="zh-CN" altLang="en-US" sz="320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7650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7651" name="Rectangle 1026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b="1" dirty="0"/>
              <a:t>四</a:t>
            </a:r>
            <a:r>
              <a:rPr lang="zh-CN" altLang="en-US" sz="4000" dirty="0"/>
              <a:t>、</a:t>
            </a:r>
            <a:r>
              <a:rPr lang="en-US" altLang="zh-CN" sz="4000"/>
              <a:t>KYT</a:t>
            </a:r>
            <a:r>
              <a:rPr lang="zh-CN" altLang="en-US" sz="4000" b="1" dirty="0"/>
              <a:t>活动</a:t>
            </a:r>
            <a:endParaRPr lang="zh-CN" altLang="en-US" sz="4000" b="1" dirty="0"/>
          </a:p>
        </p:txBody>
      </p:sp>
      <p:sp>
        <p:nvSpPr>
          <p:cNvPr id="27652" name="Rectangle 1027"/>
          <p:cNvSpPr>
            <a:spLocks noGrp="1"/>
          </p:cNvSpPr>
          <p:nvPr>
            <p:ph idx="1"/>
          </p:nvPr>
        </p:nvSpPr>
        <p:spPr>
          <a:xfrm>
            <a:off x="533400" y="1905000"/>
            <a:ext cx="7924800" cy="4038600"/>
          </a:xfrm>
          <a:ln/>
        </p:spPr>
        <p:txBody>
          <a:bodyPr vert="horz" wrap="square" lIns="91440" tIns="45720" rIns="91440" bIns="45720" anchor="t" anchorCtr="0"/>
          <a:p>
            <a:pPr eaLnBrk="1" hangingPunct="1">
              <a:buNone/>
            </a:pPr>
            <a:r>
              <a:rPr lang="zh-CN" altLang="en-US" dirty="0"/>
              <a:t>1、</a:t>
            </a:r>
            <a:endParaRPr lang="zh-CN" altLang="en-US" dirty="0"/>
          </a:p>
        </p:txBody>
      </p:sp>
      <p:sp>
        <p:nvSpPr>
          <p:cNvPr id="27653" name="Rectangle 7"/>
          <p:cNvSpPr/>
          <p:nvPr/>
        </p:nvSpPr>
        <p:spPr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33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82953" name="Oval 9"/>
          <p:cNvSpPr>
            <a:spLocks noChangeArrowheads="1"/>
          </p:cNvSpPr>
          <p:nvPr/>
        </p:nvSpPr>
        <p:spPr bwMode="auto">
          <a:xfrm>
            <a:off x="1116013" y="1844675"/>
            <a:ext cx="2016125" cy="10080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FF0000">
                  <a:alpha val="59000"/>
                </a:srgbClr>
              </a:gs>
            </a:gsLst>
            <a:path path="shape">
              <a:fillToRect l="50000" t="50000" r="50000" b="50000"/>
            </a:path>
          </a:gradFill>
          <a:ln w="9525">
            <a:solidFill>
              <a:srgbClr val="FF00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K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KIKEN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）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危险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82954" name="Oval 10"/>
          <p:cNvSpPr>
            <a:spLocks noChangeArrowheads="1"/>
          </p:cNvSpPr>
          <p:nvPr/>
        </p:nvSpPr>
        <p:spPr bwMode="auto">
          <a:xfrm>
            <a:off x="3563938" y="1844675"/>
            <a:ext cx="2016125" cy="10080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FFFF00">
                  <a:alpha val="75000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rgbClr val="FFFF00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Y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YOCHI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）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预知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sp>
        <p:nvSpPr>
          <p:cNvPr id="82955" name="Oval 11"/>
          <p:cNvSpPr>
            <a:spLocks noChangeArrowheads="1"/>
          </p:cNvSpPr>
          <p:nvPr/>
        </p:nvSpPr>
        <p:spPr bwMode="auto">
          <a:xfrm>
            <a:off x="5940425" y="1844675"/>
            <a:ext cx="2016125" cy="1008063"/>
          </a:xfrm>
          <a:prstGeom prst="ellipse">
            <a:avLst/>
          </a:prstGeom>
          <a:gradFill rotWithShape="1">
            <a:gsLst>
              <a:gs pos="0">
                <a:schemeClr val="accent1"/>
              </a:gs>
              <a:gs pos="100000">
                <a:srgbClr val="0000CC">
                  <a:alpha val="60001"/>
                </a:srgbClr>
              </a:gs>
            </a:gsLst>
            <a:path path="shape">
              <a:fillToRect l="50000" t="50000" r="50000" b="50000"/>
            </a:path>
          </a:gradFill>
          <a:ln w="9525" algn="ctr">
            <a:solidFill>
              <a:schemeClr val="hlink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T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（</a:t>
            </a:r>
            <a:r>
              <a:rPr kumimoji="0" lang="en-US" altLang="zh-CN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TRAINING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）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训练</a:t>
            </a:r>
            <a:endParaRPr kumimoji="0" lang="zh-CN" altLang="en-US" sz="24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27657" name="Picture 15" descr="j0127077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3733800" y="3856038"/>
            <a:ext cx="2354263" cy="20193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82961" name="AutoShape 17"/>
          <p:cNvSpPr>
            <a:spLocks noChangeArrowheads="1"/>
          </p:cNvSpPr>
          <p:nvPr/>
        </p:nvSpPr>
        <p:spPr bwMode="auto">
          <a:xfrm>
            <a:off x="468313" y="4797425"/>
            <a:ext cx="3887788" cy="1439863"/>
          </a:xfrm>
          <a:prstGeom prst="rightArrowCallout">
            <a:avLst>
              <a:gd name="adj1" fmla="val 13102"/>
              <a:gd name="adj2" fmla="val 14204"/>
              <a:gd name="adj3" fmla="val 33489"/>
              <a:gd name="adj4" fmla="val 82958"/>
            </a:avLst>
          </a:prstGeom>
          <a:gradFill rotWithShape="1">
            <a:gsLst>
              <a:gs pos="0">
                <a:schemeClr val="accent1"/>
              </a:gs>
              <a:gs pos="100000">
                <a:srgbClr val="CC99FF"/>
              </a:gs>
            </a:gsLst>
            <a:lin ang="0" scaled="1"/>
          </a:gradFill>
          <a:ln w="9525">
            <a:solidFill>
              <a:srgbClr val="800080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环境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对</a:t>
            </a:r>
            <a:r>
              <a:rPr kumimoji="0" lang="zh-CN" altLang="en-US" sz="2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职场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、</a:t>
            </a:r>
            <a:r>
              <a:rPr kumimoji="0" lang="zh-CN" altLang="en-US" sz="2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作业自主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的发现、把握、解决</a:t>
            </a:r>
            <a:r>
              <a:rPr kumimoji="0" lang="zh-CN" altLang="en-US" sz="2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潜在的危险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；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82962" name="AutoShape 18"/>
          <p:cNvSpPr>
            <a:spLocks noChangeArrowheads="1"/>
          </p:cNvSpPr>
          <p:nvPr/>
        </p:nvSpPr>
        <p:spPr bwMode="auto">
          <a:xfrm>
            <a:off x="5580063" y="3716338"/>
            <a:ext cx="3240088" cy="1657350"/>
          </a:xfrm>
          <a:prstGeom prst="leftArrowCallout">
            <a:avLst>
              <a:gd name="adj1" fmla="val 11630"/>
              <a:gd name="adj2" fmla="val 12792"/>
              <a:gd name="adj3" fmla="val 22799"/>
              <a:gd name="adj4" fmla="val 85019"/>
            </a:avLst>
          </a:prstGeom>
          <a:gradFill rotWithShape="1">
            <a:gsLst>
              <a:gs pos="0">
                <a:srgbClr val="CC99FF"/>
              </a:gs>
              <a:gs pos="100000">
                <a:schemeClr val="accent1"/>
              </a:gs>
            </a:gsLst>
            <a:lin ang="0" scaled="1"/>
          </a:gradFill>
          <a:ln w="9525" algn="ctr">
            <a:solidFill>
              <a:srgbClr val="800080"/>
            </a:solidFill>
            <a:miter lim="800000"/>
          </a:ln>
          <a:effectLst/>
        </p:spPr>
        <p:txBody>
          <a:bodyPr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人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：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楷体_GB2312" pitchFamily="49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提高对危险的</a:t>
            </a:r>
            <a:r>
              <a:rPr kumimoji="0" lang="zh-CN" altLang="en-US" sz="2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感受性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、问题解决的</a:t>
            </a:r>
            <a:r>
              <a:rPr kumimoji="0" lang="zh-CN" altLang="en-US" sz="2400" b="1" i="0" u="sng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意愿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楷体_GB2312" pitchFamily="49" charset="-122"/>
                <a:cs typeface="+mn-cs"/>
              </a:rPr>
              <a:t>；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楷体_GB2312" pitchFamily="49" charset="-122"/>
              <a:cs typeface="+mn-cs"/>
            </a:endParaRPr>
          </a:p>
        </p:txBody>
      </p:sp>
      <p:sp>
        <p:nvSpPr>
          <p:cNvPr id="82963" name="AutoShape 19" descr="编织物"/>
          <p:cNvSpPr>
            <a:spLocks noChangeArrowheads="1"/>
          </p:cNvSpPr>
          <p:nvPr/>
        </p:nvSpPr>
        <p:spPr bwMode="auto">
          <a:xfrm>
            <a:off x="1187450" y="3068638"/>
            <a:ext cx="6840538" cy="863600"/>
          </a:xfrm>
          <a:prstGeom prst="horizontalScroll">
            <a:avLst>
              <a:gd name="adj" fmla="val 12500"/>
            </a:avLst>
          </a:prstGeom>
          <a:solidFill>
            <a:srgbClr val="FFFFCC">
              <a:alpha val="25000"/>
            </a:srgbClr>
          </a:solidFill>
          <a:ln w="9525">
            <a:solidFill>
              <a:schemeClr val="tx1"/>
            </a:solidFill>
            <a:round/>
          </a:ln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SzPct val="65000"/>
              <a:buFont typeface="Wingdings" panose="05000000000000000000" pitchFamily="2" charset="2"/>
              <a:buNone/>
              <a:defRPr/>
            </a:pP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  <a:hlinkClick r:id="rId2" action="ppaction://hlinkfile"/>
              </a:rPr>
              <a:t>在</a:t>
            </a:r>
            <a:r>
              <a:rPr kumimoji="0" lang="zh-CN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  <a:hlinkClick r:id="rId2" action="ppaction://hlinkfile"/>
              </a:rPr>
              <a:t>短时间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  <a:hlinkClick r:id="rId2" action="ppaction://hlinkfile"/>
              </a:rPr>
              <a:t>里举行的一种</a:t>
            </a:r>
            <a:r>
              <a:rPr kumimoji="0" lang="zh-CN" altLang="en-US" sz="2400" b="1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  <a:hlinkClick r:id="rId2" action="ppaction://hlinkfile"/>
              </a:rPr>
              <a:t>危险预知</a:t>
            </a:r>
            <a:r>
              <a:rPr kumimoji="0" lang="zh-CN" altLang="en-US" sz="24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黑体" panose="02010609060101010101" pitchFamily="2" charset="-122"/>
                <a:cs typeface="+mn-cs"/>
                <a:hlinkClick r:id="rId2" action="ppaction://hlinkfile"/>
              </a:rPr>
              <a:t>活动的训练；</a:t>
            </a:r>
            <a:endParaRPr kumimoji="0" lang="zh-CN" altLang="en-US" sz="2400" b="1" i="1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9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Abs val="75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74"/>
                                          </p:stCondLst>
                                        </p:cTn>
                                        <p:tgtEl>
                                          <p:spTgt spid="829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2961" grpId="0" animBg="1"/>
      <p:bldP spid="82962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867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91145" name="AutoShape 9"/>
          <p:cNvSpPr>
            <a:spLocks noChangeArrowheads="1"/>
          </p:cNvSpPr>
          <p:nvPr/>
        </p:nvSpPr>
        <p:spPr bwMode="auto">
          <a:xfrm>
            <a:off x="971550" y="1844675"/>
            <a:ext cx="4248150" cy="6477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1R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：潜藏着怎样的危险？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6" name="AutoShape 10"/>
          <p:cNvSpPr>
            <a:spLocks noChangeArrowheads="1"/>
          </p:cNvSpPr>
          <p:nvPr/>
        </p:nvSpPr>
        <p:spPr bwMode="auto">
          <a:xfrm>
            <a:off x="971550" y="2997200"/>
            <a:ext cx="4248150" cy="6477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2R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：主要的危险点是什么？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7" name="AutoShape 11"/>
          <p:cNvSpPr>
            <a:spLocks noChangeArrowheads="1"/>
          </p:cNvSpPr>
          <p:nvPr/>
        </p:nvSpPr>
        <p:spPr bwMode="auto">
          <a:xfrm>
            <a:off x="971550" y="4151313"/>
            <a:ext cx="4248150" cy="719138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3R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：如果是你该怎么办？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48" name="AutoShape 12"/>
          <p:cNvSpPr>
            <a:spLocks noChangeArrowheads="1"/>
          </p:cNvSpPr>
          <p:nvPr/>
        </p:nvSpPr>
        <p:spPr bwMode="auto">
          <a:xfrm>
            <a:off x="971550" y="5373688"/>
            <a:ext cx="4248150" cy="647700"/>
          </a:xfrm>
          <a:prstGeom prst="bevel">
            <a:avLst>
              <a:gd name="adj" fmla="val 12500"/>
            </a:avLst>
          </a:prstGeom>
          <a:solidFill>
            <a:srgbClr val="C0C0C0"/>
          </a:soli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1" i="0" u="none" strike="noStrike" kern="1200" cap="none" spc="0" normalizeH="0" baseline="0" noProof="0">
                <a:ln>
                  <a:noFill/>
                </a:ln>
                <a:solidFill>
                  <a:srgbClr val="FF3399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4R</a:t>
            </a: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：我们这样去做吧！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sp>
        <p:nvSpPr>
          <p:cNvPr id="91152" name="AutoShape 16"/>
          <p:cNvSpPr>
            <a:spLocks noChangeArrowheads="1"/>
          </p:cNvSpPr>
          <p:nvPr/>
        </p:nvSpPr>
        <p:spPr bwMode="auto">
          <a:xfrm>
            <a:off x="5435600" y="5229225"/>
            <a:ext cx="2736850" cy="8636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8BE1"/>
              </a:gs>
              <a:gs pos="50000">
                <a:schemeClr val="accent1"/>
              </a:gs>
              <a:gs pos="100000">
                <a:srgbClr val="FF8BE1"/>
              </a:gs>
            </a:gsLst>
            <a:lin ang="0" scaled="1"/>
          </a:gradFill>
          <a:ln w="952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华文彩云" pitchFamily="2" charset="-122"/>
                <a:cs typeface="+mn-cs"/>
              </a:rPr>
              <a:t>确定目标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华文彩云" pitchFamily="2" charset="-122"/>
              <a:cs typeface="+mn-cs"/>
            </a:endParaRPr>
          </a:p>
        </p:txBody>
      </p:sp>
      <p:sp>
        <p:nvSpPr>
          <p:cNvPr id="91153" name="AutoShape 17"/>
          <p:cNvSpPr>
            <a:spLocks noChangeArrowheads="1"/>
          </p:cNvSpPr>
          <p:nvPr/>
        </p:nvSpPr>
        <p:spPr bwMode="auto">
          <a:xfrm>
            <a:off x="5435600" y="4006850"/>
            <a:ext cx="2736850" cy="8636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8BE1"/>
              </a:gs>
              <a:gs pos="50000">
                <a:schemeClr val="accent1"/>
              </a:gs>
              <a:gs pos="100000">
                <a:srgbClr val="FF8BE1"/>
              </a:gs>
            </a:gsLst>
            <a:lin ang="0" scaled="1"/>
          </a:gradFill>
          <a:ln w="952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华文彩云" pitchFamily="2" charset="-122"/>
                <a:cs typeface="+mn-cs"/>
              </a:rPr>
              <a:t>对策是什么？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华文彩云" pitchFamily="2" charset="-122"/>
              <a:cs typeface="+mn-cs"/>
            </a:endParaRPr>
          </a:p>
        </p:txBody>
      </p:sp>
      <p:sp>
        <p:nvSpPr>
          <p:cNvPr id="91154" name="AutoShape 18"/>
          <p:cNvSpPr>
            <a:spLocks noChangeArrowheads="1"/>
          </p:cNvSpPr>
          <p:nvPr/>
        </p:nvSpPr>
        <p:spPr bwMode="auto">
          <a:xfrm>
            <a:off x="5435600" y="2852738"/>
            <a:ext cx="2736850" cy="8636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8BE1"/>
              </a:gs>
              <a:gs pos="50000">
                <a:schemeClr val="accent1"/>
              </a:gs>
              <a:gs pos="100000">
                <a:srgbClr val="FF8BE1"/>
              </a:gs>
            </a:gsLst>
            <a:lin ang="0" scaled="1"/>
          </a:gradFill>
          <a:ln w="952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华文彩云" pitchFamily="2" charset="-122"/>
                <a:cs typeface="+mn-cs"/>
              </a:rPr>
              <a:t>找出危险的关键点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华文彩云" pitchFamily="2" charset="-122"/>
              <a:cs typeface="+mn-cs"/>
            </a:endParaRPr>
          </a:p>
        </p:txBody>
      </p:sp>
      <p:sp>
        <p:nvSpPr>
          <p:cNvPr id="91155" name="AutoShape 19"/>
          <p:cNvSpPr>
            <a:spLocks noChangeArrowheads="1"/>
          </p:cNvSpPr>
          <p:nvPr/>
        </p:nvSpPr>
        <p:spPr bwMode="auto">
          <a:xfrm>
            <a:off x="5435600" y="1773238"/>
            <a:ext cx="2736850" cy="863600"/>
          </a:xfrm>
          <a:prstGeom prst="wave">
            <a:avLst>
              <a:gd name="adj1" fmla="val 13005"/>
              <a:gd name="adj2" fmla="val 0"/>
            </a:avLst>
          </a:prstGeom>
          <a:gradFill rotWithShape="1">
            <a:gsLst>
              <a:gs pos="0">
                <a:srgbClr val="FF8BE1"/>
              </a:gs>
              <a:gs pos="50000">
                <a:schemeClr val="accent1"/>
              </a:gs>
              <a:gs pos="100000">
                <a:srgbClr val="FF8BE1"/>
              </a:gs>
            </a:gsLst>
            <a:lin ang="0" scaled="1"/>
          </a:gradFill>
          <a:ln w="9525">
            <a:solidFill>
              <a:srgbClr val="FF33CC"/>
            </a:solidFill>
            <a:round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400" b="1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Tahoma" panose="020B0604030504040204" pitchFamily="34" charset="0"/>
                <a:ea typeface="华文彩云" pitchFamily="2" charset="-122"/>
                <a:cs typeface="+mn-cs"/>
              </a:rPr>
              <a:t>找出危险</a:t>
            </a:r>
            <a:endParaRPr kumimoji="0" lang="zh-CN" altLang="en-US" sz="2400" b="1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Tahoma" panose="020B0604030504040204" pitchFamily="34" charset="0"/>
              <a:ea typeface="华文彩云" pitchFamily="2" charset="-122"/>
              <a:cs typeface="+mn-cs"/>
            </a:endParaRPr>
          </a:p>
        </p:txBody>
      </p:sp>
      <p:sp>
        <p:nvSpPr>
          <p:cNvPr id="91157" name="AutoShape 21"/>
          <p:cNvSpPr>
            <a:spLocks noChangeArrowheads="1"/>
          </p:cNvSpPr>
          <p:nvPr/>
        </p:nvSpPr>
        <p:spPr bwMode="auto">
          <a:xfrm rot="5400000">
            <a:off x="2772569" y="2420144"/>
            <a:ext cx="503238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91158" name="AutoShape 22"/>
          <p:cNvSpPr>
            <a:spLocks noChangeArrowheads="1"/>
          </p:cNvSpPr>
          <p:nvPr/>
        </p:nvSpPr>
        <p:spPr bwMode="auto">
          <a:xfrm rot="5400000">
            <a:off x="2772569" y="3572669"/>
            <a:ext cx="503238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91159" name="AutoShape 23"/>
          <p:cNvSpPr>
            <a:spLocks noChangeArrowheads="1"/>
          </p:cNvSpPr>
          <p:nvPr/>
        </p:nvSpPr>
        <p:spPr bwMode="auto">
          <a:xfrm rot="5400000">
            <a:off x="2772569" y="4796631"/>
            <a:ext cx="503238" cy="6477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rgbClr val="FFFFFF"/>
              </a:gs>
              <a:gs pos="100000">
                <a:srgbClr val="C0C0C0"/>
              </a:gs>
            </a:gsLst>
            <a:lin ang="0" scaled="1"/>
          </a:gradFill>
          <a:ln w="9525" algn="ctr">
            <a:solidFill>
              <a:schemeClr val="tx1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8686" name="Rectangle 7"/>
          <p:cNvSpPr/>
          <p:nvPr/>
        </p:nvSpPr>
        <p:spPr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300" b="0">
                <a:latin typeface="黑体" panose="02010609060101010101" pitchFamily="2" charset="-122"/>
                <a:ea typeface="黑体" panose="02010609060101010101" pitchFamily="2" charset="-122"/>
              </a:rPr>
              <a:t>2</a:t>
            </a:r>
            <a:r>
              <a:rPr lang="zh-CN" altLang="en-US" sz="3300" b="0" dirty="0">
                <a:latin typeface="黑体" panose="02010609060101010101" pitchFamily="2" charset="-122"/>
                <a:ea typeface="黑体" panose="02010609060101010101" pitchFamily="2" charset="-122"/>
              </a:rPr>
              <a:t>、</a:t>
            </a:r>
            <a:r>
              <a:rPr lang="en-US" altLang="zh-CN" sz="3300" b="0">
                <a:latin typeface="黑体" panose="02010609060101010101" pitchFamily="2" charset="-122"/>
                <a:ea typeface="黑体" panose="02010609060101010101" pitchFamily="2" charset="-122"/>
              </a:rPr>
              <a:t>KYT</a:t>
            </a:r>
            <a:r>
              <a:rPr lang="zh-CN" altLang="en-US" sz="3300" b="0" dirty="0">
                <a:latin typeface="黑体" panose="02010609060101010101" pitchFamily="2" charset="-122"/>
                <a:ea typeface="黑体" panose="02010609060101010101" pitchFamily="2" charset="-122"/>
              </a:rPr>
              <a:t>活动的方法 </a:t>
            </a:r>
            <a:r>
              <a:rPr lang="en-US" altLang="zh-CN" sz="3300" b="0">
                <a:latin typeface="黑体" panose="02010609060101010101" pitchFamily="2" charset="-122"/>
                <a:ea typeface="黑体" panose="02010609060101010101" pitchFamily="2" charset="-122"/>
              </a:rPr>
              <a:t>-- </a:t>
            </a:r>
            <a:r>
              <a:rPr lang="en-US" altLang="zh-CN" sz="45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4R</a:t>
            </a:r>
            <a:endParaRPr lang="en-US" altLang="zh-CN" sz="4500" b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36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29392" name="AutoShape 16"/>
          <p:cNvSpPr>
            <a:spLocks noChangeArrowheads="1"/>
          </p:cNvSpPr>
          <p:nvPr/>
        </p:nvSpPr>
        <p:spPr bwMode="auto">
          <a:xfrm>
            <a:off x="611188" y="1989138"/>
            <a:ext cx="1152525" cy="1125538"/>
          </a:xfrm>
          <a:prstGeom prst="star8">
            <a:avLst>
              <a:gd name="adj" fmla="val 38250"/>
            </a:avLst>
          </a:prstGeom>
          <a:gradFill rotWithShape="1">
            <a:gsLst>
              <a:gs pos="0">
                <a:srgbClr val="156B13"/>
              </a:gs>
              <a:gs pos="50000">
                <a:srgbClr val="9CB86E"/>
              </a:gs>
              <a:gs pos="100000">
                <a:srgbClr val="DDEBCF"/>
              </a:gs>
            </a:gsLst>
            <a:lin ang="5400000" scaled="1"/>
          </a:gradFill>
          <a:ln w="9525">
            <a:solidFill>
              <a:srgbClr val="339966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0" u="none" strike="noStrike" kern="1200" cap="none" spc="0" normalizeH="0" baseline="0" noProof="0">
                <a:ln>
                  <a:noFill/>
                </a:ln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uLnTx/>
                <a:uFillTx/>
                <a:latin typeface="隶书" pitchFamily="49" charset="-122"/>
                <a:ea typeface="隶书" pitchFamily="49" charset="-122"/>
                <a:cs typeface="+mn-cs"/>
              </a:rPr>
              <a:t>★</a:t>
            </a:r>
            <a:endParaRPr kumimoji="0" lang="en-US" altLang="zh-CN" sz="2400" b="0" i="0" u="none" strike="noStrike" kern="1200" cap="none" spc="0" normalizeH="0" baseline="0" noProof="0">
              <a:ln>
                <a:noFill/>
              </a:ln>
              <a:solidFill>
                <a:srgbClr val="FFFF00"/>
              </a:solidFill>
              <a:effectLst>
                <a:outerShdw blurRad="38100" dist="38100" dir="2700000" algn="tl">
                  <a:srgbClr val="000000"/>
                </a:outerShdw>
              </a:effectLst>
              <a:uLnTx/>
              <a:uFillTx/>
              <a:latin typeface="隶书" pitchFamily="49" charset="-122"/>
              <a:ea typeface="隶书" pitchFamily="49" charset="-122"/>
              <a:cs typeface="+mn-cs"/>
            </a:endParaRPr>
          </a:p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400" b="0" i="1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ahoma" panose="020B0604030504040204" pitchFamily="34" charset="0"/>
                <a:ea typeface="宋体" panose="02010600030101010101" pitchFamily="2" charset="-122"/>
                <a:cs typeface="+mn-cs"/>
              </a:rPr>
              <a:t>4round</a:t>
            </a:r>
            <a:endParaRPr kumimoji="0" lang="en-US" altLang="zh-CN" sz="2400" b="0" i="1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ahoma" panose="020B0604030504040204" pitchFamily="34" charset="0"/>
              <a:ea typeface="宋体" panose="02010600030101010101" pitchFamily="2" charset="-122"/>
              <a:cs typeface="+mn-cs"/>
            </a:endParaRPr>
          </a:p>
        </p:txBody>
      </p:sp>
      <p:grpSp>
        <p:nvGrpSpPr>
          <p:cNvPr id="1026" name="Diagram 19"/>
          <p:cNvGrpSpPr>
            <a:grpSpLocks noChangeAspect="1"/>
          </p:cNvGrpSpPr>
          <p:nvPr/>
        </p:nvGrpSpPr>
        <p:grpSpPr>
          <a:xfrm>
            <a:off x="457200" y="1844675"/>
            <a:ext cx="8686800" cy="4783138"/>
            <a:chOff x="266" y="707"/>
            <a:chExt cx="5184" cy="2854"/>
          </a:xfrm>
        </p:grpSpPr>
        <p:sp>
          <p:nvSpPr>
            <p:cNvPr id="1027" name="AutoShape 18"/>
            <p:cNvSpPr>
              <a:spLocks noChangeAspect="1" noTextEdit="1"/>
            </p:cNvSpPr>
            <p:nvPr/>
          </p:nvSpPr>
          <p:spPr>
            <a:xfrm>
              <a:off x="266" y="707"/>
              <a:ext cx="5184" cy="2854"/>
            </a:xfrm>
            <a:prstGeom prst="rect">
              <a:avLst/>
            </a:prstGeom>
            <a:noFill/>
            <a:ln w="9525">
              <a:noFill/>
            </a:ln>
          </p:spPr>
          <p:txBody>
            <a:bodyPr/>
            <a:p>
              <a:endParaRPr lang="zh-CN" altLang="en-US"/>
            </a:p>
          </p:txBody>
        </p:sp>
        <p:sp>
          <p:nvSpPr>
            <p:cNvPr id="1028" name="_s1028"/>
            <p:cNvSpPr>
              <a:spLocks noTextEdit="1"/>
            </p:cNvSpPr>
            <p:nvPr/>
          </p:nvSpPr>
          <p:spPr>
            <a:xfrm>
              <a:off x="1500" y="1116"/>
              <a:ext cx="2036" cy="2036"/>
            </a:xfrm>
            <a:custGeom>
              <a:avLst/>
              <a:gdLst>
                <a:gd name="txL" fmla="*/ 3163 w 21600"/>
                <a:gd name="txT" fmla="*/ 3163 h 21600"/>
                <a:gd name="txR" fmla="*/ 18437 w 21600"/>
                <a:gd name="txB" fmla="*/ 18437 h 21600"/>
              </a:gdLst>
              <a:ahLst/>
              <a:cxnLst>
                <a:cxn ang="270">
                  <a:pos x="10800" y="0"/>
                </a:cxn>
                <a:cxn ang="270">
                  <a:pos x="3163" y="3163"/>
                </a:cxn>
                <a:cxn ang="180">
                  <a:pos x="0" y="10800"/>
                </a:cxn>
                <a:cxn ang="90">
                  <a:pos x="3163" y="18437"/>
                </a:cxn>
                <a:cxn ang="90">
                  <a:pos x="10800" y="21600"/>
                </a:cxn>
                <a:cxn ang="90">
                  <a:pos x="18437" y="18437"/>
                </a:cxn>
                <a:cxn ang="0">
                  <a:pos x="21600" y="10800"/>
                </a:cxn>
                <a:cxn ang="270">
                  <a:pos x="18437" y="3163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arcTo wR="10800" hR="10800" stAng="10800000" swAng="5400000"/>
                  <a:arcTo wR="10800" hR="10800" stAng="-5400000" swAng="5400000"/>
                  <a:arcTo wR="10800" hR="10800" stAng="0" swAng="5400000"/>
                  <a:arcTo wR="10800" hR="10800" stAng="5400000" swAng="5400000"/>
                  <a:close/>
                  <a:moveTo>
                    <a:pt x="2700" y="10800"/>
                  </a:moveTo>
                  <a:arcTo wR="8100" hR="8100" stAng="10800000" swAng="-5400000"/>
                  <a:arcTo wR="8100" hR="8100" stAng="5400000" swAng="-5400000"/>
                  <a:arcTo wR="8100" hR="8100" stAng="0" swAng="-5400000"/>
                  <a:arcTo wR="8100" hR="8100" stAng="-5400000" swAng="-5400000"/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hlink"/>
                </a:gs>
              </a:gsLst>
              <a:path path="rect">
                <a:fillToRect t="100000" r="100000"/>
              </a:path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/>
            <a:p>
              <a:endParaRPr lang="zh-CN" altLang="en-US"/>
            </a:p>
          </p:txBody>
        </p:sp>
        <p:sp>
          <p:nvSpPr>
            <p:cNvPr id="1029" name="_s1029"/>
            <p:cNvSpPr/>
            <p:nvPr/>
          </p:nvSpPr>
          <p:spPr>
            <a:xfrm>
              <a:off x="3809" y="1589"/>
              <a:ext cx="407" cy="271"/>
            </a:xfrm>
            <a:prstGeom prst="callout2">
              <a:avLst>
                <a:gd name="adj1" fmla="val 25176"/>
                <a:gd name="adj2" fmla="val -11190"/>
                <a:gd name="adj3" fmla="val 25176"/>
                <a:gd name="adj4" fmla="val -19347"/>
                <a:gd name="adj5" fmla="val 201051"/>
                <a:gd name="adj6" fmla="val -9837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61063" tIns="30532" rIns="61063" bIns="30532"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华文中宋" pitchFamily="2" charset="-122"/>
                </a:rPr>
                <a:t>1R:</a:t>
              </a:r>
              <a:r>
                <a:rPr lang="zh-CN" altLang="en-US" sz="2000" i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华文中宋" pitchFamily="2" charset="-122"/>
                </a:rPr>
                <a:t>找出危险</a:t>
              </a:r>
              <a:endParaRPr lang="zh-CN" altLang="en-US" sz="2000" i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itchFamily="2" charset="-122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2000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itchFamily="2" charset="-122"/>
              </a:endParaRPr>
            </a:p>
          </p:txBody>
        </p:sp>
        <p:sp>
          <p:nvSpPr>
            <p:cNvPr id="1030" name="_s1030"/>
            <p:cNvSpPr>
              <a:spLocks noTextEdit="1"/>
            </p:cNvSpPr>
            <p:nvPr/>
          </p:nvSpPr>
          <p:spPr>
            <a:xfrm>
              <a:off x="1755" y="1371"/>
              <a:ext cx="1527" cy="1527"/>
            </a:xfrm>
            <a:custGeom>
              <a:avLst/>
              <a:gdLst>
                <a:gd name="txL" fmla="*/ 3163 w 21600"/>
                <a:gd name="txT" fmla="*/ 3163 h 21600"/>
                <a:gd name="txR" fmla="*/ 18437 w 21600"/>
                <a:gd name="txB" fmla="*/ 18437 h 21600"/>
              </a:gdLst>
              <a:ahLst/>
              <a:cxnLst>
                <a:cxn ang="270">
                  <a:pos x="10800" y="0"/>
                </a:cxn>
                <a:cxn ang="270">
                  <a:pos x="3163" y="3163"/>
                </a:cxn>
                <a:cxn ang="180">
                  <a:pos x="0" y="10800"/>
                </a:cxn>
                <a:cxn ang="90">
                  <a:pos x="3163" y="18437"/>
                </a:cxn>
                <a:cxn ang="90">
                  <a:pos x="10800" y="21600"/>
                </a:cxn>
                <a:cxn ang="90">
                  <a:pos x="18437" y="18437"/>
                </a:cxn>
                <a:cxn ang="0">
                  <a:pos x="21600" y="10800"/>
                </a:cxn>
                <a:cxn ang="270">
                  <a:pos x="18437" y="3163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arcTo wR="10800" hR="10800" stAng="10800000" swAng="5400000"/>
                  <a:arcTo wR="10800" hR="10800" stAng="-5400000" swAng="5400000"/>
                  <a:arcTo wR="10800" hR="10800" stAng="0" swAng="5400000"/>
                  <a:arcTo wR="10800" hR="10800" stAng="5400000" swAng="5400000"/>
                  <a:close/>
                  <a:moveTo>
                    <a:pt x="3600" y="10800"/>
                  </a:moveTo>
                  <a:arcTo wR="7200" hR="7200" stAng="10800000" swAng="-5400000"/>
                  <a:arcTo wR="7200" hR="7200" stAng="5400000" swAng="-5400000"/>
                  <a:arcTo wR="7200" hR="7200" stAng="0" swAng="-5400000"/>
                  <a:arcTo wR="7200" hR="7200" stAng="-5400000" swAng="-5400000"/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accent1"/>
                </a:gs>
              </a:gsLst>
              <a:path path="rect">
                <a:fillToRect t="100000" r="100000"/>
              </a:path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/>
            <a:p>
              <a:endParaRPr lang="zh-CN" altLang="en-US"/>
            </a:p>
          </p:txBody>
        </p:sp>
        <p:sp>
          <p:nvSpPr>
            <p:cNvPr id="1031" name="_s1031"/>
            <p:cNvSpPr/>
            <p:nvPr/>
          </p:nvSpPr>
          <p:spPr>
            <a:xfrm>
              <a:off x="3809" y="1318"/>
              <a:ext cx="407" cy="271"/>
            </a:xfrm>
            <a:prstGeom prst="callout2">
              <a:avLst>
                <a:gd name="adj1" fmla="val 25176"/>
                <a:gd name="adj2" fmla="val -11190"/>
                <a:gd name="adj3" fmla="val 25176"/>
                <a:gd name="adj4" fmla="val -19347"/>
                <a:gd name="adj5" fmla="val 301051"/>
                <a:gd name="adj6" fmla="val -160606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61063" tIns="30532" rIns="61063" bIns="30532"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华文中宋" pitchFamily="2" charset="-122"/>
                </a:rPr>
                <a:t>2R:</a:t>
              </a:r>
              <a:r>
                <a:rPr lang="zh-CN" altLang="en-US" sz="2000" i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华文中宋" pitchFamily="2" charset="-122"/>
                </a:rPr>
                <a:t>找出危险的关键点</a:t>
              </a:r>
              <a:endParaRPr lang="zh-CN" altLang="en-US" sz="2000" i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itchFamily="2" charset="-122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2000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itchFamily="2" charset="-122"/>
              </a:endParaRPr>
            </a:p>
          </p:txBody>
        </p:sp>
        <p:sp>
          <p:nvSpPr>
            <p:cNvPr id="1032" name="_s1032"/>
            <p:cNvSpPr>
              <a:spLocks noTextEdit="1"/>
            </p:cNvSpPr>
            <p:nvPr/>
          </p:nvSpPr>
          <p:spPr>
            <a:xfrm>
              <a:off x="2009" y="1625"/>
              <a:ext cx="1018" cy="1018"/>
            </a:xfrm>
            <a:custGeom>
              <a:avLst/>
              <a:gdLst>
                <a:gd name="txL" fmla="*/ 3163 w 21600"/>
                <a:gd name="txT" fmla="*/ 3163 h 21600"/>
                <a:gd name="txR" fmla="*/ 18437 w 21600"/>
                <a:gd name="txB" fmla="*/ 18437 h 21600"/>
              </a:gdLst>
              <a:ahLst/>
              <a:cxnLst>
                <a:cxn ang="270">
                  <a:pos x="10800" y="0"/>
                </a:cxn>
                <a:cxn ang="270">
                  <a:pos x="3163" y="3163"/>
                </a:cxn>
                <a:cxn ang="180">
                  <a:pos x="0" y="10800"/>
                </a:cxn>
                <a:cxn ang="90">
                  <a:pos x="3163" y="18437"/>
                </a:cxn>
                <a:cxn ang="90">
                  <a:pos x="10800" y="21600"/>
                </a:cxn>
                <a:cxn ang="90">
                  <a:pos x="18437" y="18437"/>
                </a:cxn>
                <a:cxn ang="0">
                  <a:pos x="21600" y="10800"/>
                </a:cxn>
                <a:cxn ang="270">
                  <a:pos x="18437" y="3163"/>
                </a:cxn>
              </a:cxnLst>
              <a:rect l="txL" t="txT" r="txR" b="txB"/>
              <a:pathLst>
                <a:path w="21600" h="21600">
                  <a:moveTo>
                    <a:pt x="0" y="10800"/>
                  </a:moveTo>
                  <a:arcTo wR="10800" hR="10800" stAng="10800000" swAng="5400000"/>
                  <a:arcTo wR="10800" hR="10800" stAng="-5400000" swAng="5400000"/>
                  <a:arcTo wR="10800" hR="10800" stAng="0" swAng="5400000"/>
                  <a:arcTo wR="10800" hR="10800" stAng="5400000" swAng="5400000"/>
                  <a:close/>
                  <a:moveTo>
                    <a:pt x="5400" y="10800"/>
                  </a:moveTo>
                  <a:arcTo wR="5400" hR="5400" stAng="10800000" swAng="-5400000"/>
                  <a:arcTo wR="5400" hR="5400" stAng="5400000" swAng="-5400000"/>
                  <a:arcTo wR="5400" hR="5400" stAng="0" swAng="-5400000"/>
                  <a:arcTo wR="5400" hR="5400" stAng="-5400000" swAng="-5400000"/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chemeClr val="folHlink"/>
                </a:gs>
              </a:gsLst>
              <a:path path="rect">
                <a:fillToRect t="100000" r="100000"/>
              </a:path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/>
            <a:p>
              <a:endParaRPr lang="zh-CN" altLang="en-US"/>
            </a:p>
          </p:txBody>
        </p:sp>
        <p:sp>
          <p:nvSpPr>
            <p:cNvPr id="1033" name="_s1033"/>
            <p:cNvSpPr/>
            <p:nvPr/>
          </p:nvSpPr>
          <p:spPr>
            <a:xfrm>
              <a:off x="3809" y="1047"/>
              <a:ext cx="407" cy="271"/>
            </a:xfrm>
            <a:prstGeom prst="callout2">
              <a:avLst>
                <a:gd name="adj1" fmla="val 25176"/>
                <a:gd name="adj2" fmla="val -11190"/>
                <a:gd name="adj3" fmla="val 25176"/>
                <a:gd name="adj4" fmla="val -19347"/>
                <a:gd name="adj5" fmla="val 401051"/>
                <a:gd name="adj6" fmla="val -223310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61063" tIns="30532" rIns="61063" bIns="30532"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华文中宋" pitchFamily="2" charset="-122"/>
                </a:rPr>
                <a:t>3R:</a:t>
              </a:r>
              <a:r>
                <a:rPr lang="zh-CN" altLang="en-US" sz="2000" i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华文中宋" pitchFamily="2" charset="-122"/>
                </a:rPr>
                <a:t>对策是什么？</a:t>
              </a:r>
              <a:endParaRPr lang="zh-CN" altLang="en-US" sz="2000" i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itchFamily="2" charset="-122"/>
              </a:endParaRPr>
            </a:p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endParaRPr lang="en-US" altLang="zh-CN" sz="2000" i="1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itchFamily="2" charset="-122"/>
              </a:endParaRPr>
            </a:p>
          </p:txBody>
        </p:sp>
        <p:sp>
          <p:nvSpPr>
            <p:cNvPr id="1034" name="_s1034"/>
            <p:cNvSpPr>
              <a:spLocks noTextEdit="1"/>
            </p:cNvSpPr>
            <p:nvPr/>
          </p:nvSpPr>
          <p:spPr>
            <a:xfrm>
              <a:off x="2264" y="1880"/>
              <a:ext cx="509" cy="509"/>
            </a:xfrm>
            <a:prstGeom prst="ellipse">
              <a:avLst/>
            </a:prstGeom>
            <a:gradFill rotWithShape="1">
              <a:gsLst>
                <a:gs pos="0">
                  <a:schemeClr val="bg1"/>
                </a:gs>
                <a:gs pos="100000">
                  <a:schemeClr val="bg2"/>
                </a:gs>
              </a:gsLst>
              <a:path path="rect">
                <a:fillToRect t="100000" r="100000"/>
              </a:path>
              <a:tileRect/>
            </a:gradFill>
            <a:ln w="9525"/>
            <a:scene3d>
              <a:camera prst="legacyPerspectiveBottom">
                <a:rot lat="0" lon="0" rev="0"/>
              </a:camera>
              <a:lightRig rig="legacyFlat3" dir="t"/>
            </a:scene3d>
            <a:sp3d extrusionH="430200" prstMaterial="legacyMatte">
              <a:bevelT w="13500" h="13500" prst="angle"/>
              <a:bevelB w="13500" h="13500" prst="angle"/>
              <a:extrusionClr>
                <a:schemeClr val="bg1"/>
              </a:extrusionClr>
            </a:sp3d>
          </p:spPr>
          <p:txBody>
            <a:bodyPr/>
            <a:p>
              <a:endParaRPr lang="zh-CN" altLang="en-US"/>
            </a:p>
          </p:txBody>
        </p:sp>
        <p:sp>
          <p:nvSpPr>
            <p:cNvPr id="1035" name="_s1035"/>
            <p:cNvSpPr/>
            <p:nvPr/>
          </p:nvSpPr>
          <p:spPr>
            <a:xfrm>
              <a:off x="3809" y="776"/>
              <a:ext cx="407" cy="271"/>
            </a:xfrm>
            <a:prstGeom prst="callout2">
              <a:avLst>
                <a:gd name="adj1" fmla="val 25176"/>
                <a:gd name="adj2" fmla="val -11190"/>
                <a:gd name="adj3" fmla="val 25176"/>
                <a:gd name="adj4" fmla="val -19347"/>
                <a:gd name="adj5" fmla="val 501051"/>
                <a:gd name="adj6" fmla="val -317019"/>
              </a:avLst>
            </a:prstGeom>
            <a:noFill/>
            <a:ln w="9525" cap="flat" cmpd="sng">
              <a:solidFill>
                <a:schemeClr val="tx1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wrap="none" lIns="61063" tIns="30532" rIns="61063" bIns="30532"/>
            <a:p>
              <a:pPr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en-US" altLang="zh-CN" sz="2000" i="1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华文中宋" pitchFamily="2" charset="-122"/>
                </a:rPr>
                <a:t>4R:</a:t>
              </a:r>
              <a:r>
                <a:rPr lang="zh-CN" altLang="en-US" sz="2000" i="1" dirty="0">
                  <a:solidFill>
                    <a:schemeClr val="tx1"/>
                  </a:solidFill>
                  <a:effectLst>
                    <a:outerShdw blurRad="38100" dist="38100" dir="2700000">
                      <a:srgbClr val="C0C0C0"/>
                    </a:outerShdw>
                  </a:effectLst>
                  <a:latin typeface="华文中宋" pitchFamily="2" charset="-122"/>
                </a:rPr>
                <a:t>确定目标</a:t>
              </a:r>
              <a:endParaRPr lang="zh-CN" altLang="en-US" sz="2000" i="1" dirty="0">
                <a:solidFill>
                  <a:schemeClr val="tx1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华文中宋" pitchFamily="2" charset="-122"/>
              </a:endParaRPr>
            </a:p>
          </p:txBody>
        </p:sp>
      </p:grpSp>
      <p:sp>
        <p:nvSpPr>
          <p:cNvPr id="229405" name="WordArt 29"/>
          <p:cNvSpPr>
            <a:spLocks noChangeArrowheads="1" noChangeShapeType="1" noTextEdit="1"/>
          </p:cNvSpPr>
          <p:nvPr/>
        </p:nvSpPr>
        <p:spPr bwMode="auto">
          <a:xfrm>
            <a:off x="179388" y="4724400"/>
            <a:ext cx="3600450" cy="1801813"/>
          </a:xfrm>
          <a:prstGeom prst="rect">
            <a:avLst/>
          </a:prstGeom>
        </p:spPr>
        <p:txBody>
          <a:bodyPr wrap="none" numCol="1" fromWordArt="1">
            <a:prstTxWarp prst="textSlantUp">
              <a:avLst>
                <a:gd name="adj" fmla="val 32056"/>
              </a:avLst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600" b="1" i="0" u="sng" strike="noStrike" kern="10" cap="none" spc="0" normalizeH="0" baseline="0" noProof="0">
                <a:ln w="9525">
                  <a:solidFill>
                    <a:srgbClr val="CC99FF"/>
                  </a:solidFill>
                  <a:round/>
                </a:ln>
                <a:gradFill rotWithShape="0">
                  <a:gsLst>
                    <a:gs pos="0">
                      <a:srgbClr val="6600CC"/>
                    </a:gs>
                    <a:gs pos="100000">
                      <a:srgbClr val="CC00CC"/>
                    </a:gs>
                  </a:gsLst>
                  <a:lin ang="5400000" scaled="1"/>
                </a:gradFill>
                <a:effectLst>
                  <a:outerShdw dist="53882" dir="2700000" algn="ctr" rotWithShape="0">
                    <a:srgbClr val="9999FF">
                      <a:alpha val="80000"/>
                    </a:srgbClr>
                  </a:outerShdw>
                </a:effectLst>
                <a:uLnTx/>
                <a:uFillTx/>
                <a:latin typeface="华文新魏"/>
                <a:ea typeface="华文新魏"/>
                <a:cs typeface="+mn-cs"/>
              </a:rPr>
              <a:t>我们的行动目标！</a:t>
            </a:r>
            <a:endParaRPr kumimoji="0" lang="zh-CN" altLang="en-US" sz="3600" b="1" i="0" u="sng" strike="noStrike" kern="10" cap="none" spc="0" normalizeH="0" baseline="0" noProof="0">
              <a:ln w="9525">
                <a:solidFill>
                  <a:srgbClr val="CC99FF"/>
                </a:solidFill>
                <a:round/>
              </a:ln>
              <a:gradFill rotWithShape="0">
                <a:gsLst>
                  <a:gs pos="0">
                    <a:srgbClr val="6600CC"/>
                  </a:gs>
                  <a:gs pos="100000">
                    <a:srgbClr val="CC00CC"/>
                  </a:gs>
                </a:gsLst>
                <a:lin ang="5400000" scaled="1"/>
              </a:gradFill>
              <a:effectLst>
                <a:outerShdw dist="53882" dir="2700000" algn="ctr" rotWithShape="0">
                  <a:srgbClr val="9999FF">
                    <a:alpha val="80000"/>
                  </a:srgbClr>
                </a:outerShdw>
              </a:effectLst>
              <a:uLnTx/>
              <a:uFillTx/>
              <a:latin typeface="华文新魏"/>
              <a:ea typeface="华文新魏"/>
              <a:cs typeface="+mn-cs"/>
            </a:endParaRPr>
          </a:p>
        </p:txBody>
      </p:sp>
      <p:sp>
        <p:nvSpPr>
          <p:cNvPr id="229406" name="AutoShape 30"/>
          <p:cNvSpPr>
            <a:spLocks noChangeArrowheads="1"/>
          </p:cNvSpPr>
          <p:nvPr/>
        </p:nvSpPr>
        <p:spPr bwMode="auto">
          <a:xfrm rot="-1655285">
            <a:off x="2124075" y="4508500"/>
            <a:ext cx="2016125" cy="215900"/>
          </a:xfrm>
          <a:custGeom>
            <a:avLst/>
            <a:gdLst>
              <a:gd name="G0" fmla="+- 16200 0 0"/>
              <a:gd name="G1" fmla="+- 5400 0 0"/>
              <a:gd name="G2" fmla="+- 21600 0 5400"/>
              <a:gd name="G3" fmla="+- 10800 0 5400"/>
              <a:gd name="G4" fmla="+- 21600 0 16200"/>
              <a:gd name="G5" fmla="*/ G4 G3 10800"/>
              <a:gd name="G6" fmla="+- 21600 0 G5"/>
              <a:gd name="T0" fmla="*/ 16200 w 21600"/>
              <a:gd name="T1" fmla="*/ 0 h 21600"/>
              <a:gd name="T2" fmla="*/ 0 w 21600"/>
              <a:gd name="T3" fmla="*/ 10800 h 21600"/>
              <a:gd name="T4" fmla="*/ 16200 w 21600"/>
              <a:gd name="T5" fmla="*/ 21600 h 21600"/>
              <a:gd name="T6" fmla="*/ 21600 w 21600"/>
              <a:gd name="T7" fmla="*/ 1080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3375 w 21600"/>
              <a:gd name="T13" fmla="*/ G1 h 21600"/>
              <a:gd name="T14" fmla="*/ G6 w 21600"/>
              <a:gd name="T15" fmla="*/ G2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16200" y="0"/>
                </a:moveTo>
                <a:lnTo>
                  <a:pt x="16200" y="5400"/>
                </a:lnTo>
                <a:lnTo>
                  <a:pt x="3375" y="5400"/>
                </a:lnTo>
                <a:lnTo>
                  <a:pt x="3375" y="16200"/>
                </a:lnTo>
                <a:lnTo>
                  <a:pt x="16200" y="16200"/>
                </a:lnTo>
                <a:lnTo>
                  <a:pt x="16200" y="21600"/>
                </a:lnTo>
                <a:lnTo>
                  <a:pt x="21600" y="10800"/>
                </a:lnTo>
                <a:close/>
              </a:path>
              <a:path w="21600" h="21600">
                <a:moveTo>
                  <a:pt x="1350" y="5400"/>
                </a:moveTo>
                <a:lnTo>
                  <a:pt x="1350" y="16200"/>
                </a:lnTo>
                <a:lnTo>
                  <a:pt x="2700" y="16200"/>
                </a:lnTo>
                <a:lnTo>
                  <a:pt x="2700" y="5400"/>
                </a:lnTo>
                <a:close/>
              </a:path>
              <a:path w="21600" h="21600">
                <a:moveTo>
                  <a:pt x="0" y="5400"/>
                </a:moveTo>
                <a:lnTo>
                  <a:pt x="0" y="16200"/>
                </a:lnTo>
                <a:lnTo>
                  <a:pt x="675" y="16200"/>
                </a:lnTo>
                <a:lnTo>
                  <a:pt x="675" y="5400"/>
                </a:ln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rgbClr val="9900CC"/>
              </a:gs>
            </a:gsLst>
            <a:lin ang="0" scaled="1"/>
          </a:gradFill>
          <a:ln w="9525">
            <a:solidFill>
              <a:srgbClr val="9900CC"/>
            </a:solidFill>
            <a:miter lim="800000"/>
          </a:ln>
          <a:effectLst/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1800" b="0" i="0" u="sng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1040" name="Rectangle 14"/>
          <p:cNvSpPr/>
          <p:nvPr/>
        </p:nvSpPr>
        <p:spPr>
          <a:xfrm>
            <a:off x="762000" y="533400"/>
            <a:ext cx="7696200" cy="1143000"/>
          </a:xfrm>
          <a:prstGeom prst="rect">
            <a:avLst/>
          </a:prstGeom>
          <a:noFill/>
          <a:ln w="9525">
            <a:noFill/>
          </a:ln>
        </p:spPr>
        <p:txBody>
          <a:bodyPr anchor="b" anchorCtr="0"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3300" b="0">
                <a:latin typeface="黑体" panose="02010609060101010101" pitchFamily="2" charset="-122"/>
                <a:ea typeface="黑体" panose="02010609060101010101" pitchFamily="2" charset="-122"/>
              </a:rPr>
              <a:t>3.KYT</a:t>
            </a:r>
            <a:r>
              <a:rPr lang="zh-CN" altLang="en-US" sz="3300" b="0" dirty="0">
                <a:latin typeface="黑体" panose="02010609060101010101" pitchFamily="2" charset="-122"/>
                <a:ea typeface="黑体" panose="02010609060101010101" pitchFamily="2" charset="-122"/>
              </a:rPr>
              <a:t>活动中的</a:t>
            </a:r>
            <a:r>
              <a:rPr lang="en-US" altLang="zh-CN" sz="3300" b="0">
                <a:solidFill>
                  <a:srgbClr val="FF00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4R</a:t>
            </a:r>
            <a:r>
              <a:rPr lang="zh-CN" altLang="en-US" sz="3300" b="0" dirty="0">
                <a:latin typeface="黑体" panose="02010609060101010101" pitchFamily="2" charset="-122"/>
                <a:ea typeface="黑体" panose="02010609060101010101" pitchFamily="2" charset="-122"/>
              </a:rPr>
              <a:t>是什么？</a:t>
            </a:r>
            <a:endParaRPr lang="zh-CN" altLang="en-US" sz="3300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294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94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2294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29406" grpId="0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29698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29699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en-US" sz="4000" dirty="0">
                <a:ea typeface="黑体" panose="02010609060101010101" pitchFamily="2" charset="-122"/>
              </a:rPr>
              <a:t>课程回顾</a:t>
            </a:r>
            <a:endParaRPr lang="zh-CN" altLang="en-US" sz="4000" dirty="0">
              <a:ea typeface="黑体" panose="02010609060101010101" pitchFamily="2" charset="-122"/>
            </a:endParaRPr>
          </a:p>
        </p:txBody>
      </p:sp>
      <p:pic>
        <p:nvPicPr>
          <p:cNvPr id="29700" name="Picture 4" descr="PE07663_[1]"/>
          <p:cNvPicPr>
            <a:picLocks noChangeAspect="1"/>
          </p:cNvPicPr>
          <p:nvPr>
            <p:ph idx="1"/>
          </p:nvPr>
        </p:nvPicPr>
        <p:blipFill>
          <a:blip r:embed="rId1"/>
          <a:srcRect/>
          <a:stretch>
            <a:fillRect/>
          </a:stretch>
        </p:blipFill>
        <p:spPr>
          <a:xfrm>
            <a:off x="5292725" y="3167063"/>
            <a:ext cx="3279775" cy="2624137"/>
          </a:xfrm>
          <a:ln/>
        </p:spPr>
      </p:pic>
      <p:sp>
        <p:nvSpPr>
          <p:cNvPr id="29701" name="Rectangle 5"/>
          <p:cNvSpPr/>
          <p:nvPr/>
        </p:nvSpPr>
        <p:spPr>
          <a:xfrm>
            <a:off x="990600" y="2057400"/>
            <a:ext cx="4229100" cy="2100263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4D004D"/>
            </a:prstShdw>
          </a:effectLst>
        </p:spPr>
        <p:txBody>
          <a:bodyPr>
            <a:spAutoFit/>
          </a:bodyPr>
          <a:p>
            <a:pPr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黑体" panose="02010609060101010101" pitchFamily="2" charset="-122"/>
              </a:rPr>
              <a:t>一、安全基础知识</a:t>
            </a:r>
            <a:endParaRPr lang="zh-CN" altLang="en-US" sz="2400" dirty="0">
              <a:solidFill>
                <a:schemeClr val="tx1"/>
              </a:solidFill>
              <a:latin typeface="楷体_GB2312" pitchFamily="49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黑体" panose="02010609060101010101" pitchFamily="2" charset="-122"/>
              </a:rPr>
              <a:t>二、现场七大伤害及预防</a:t>
            </a:r>
            <a:endParaRPr lang="zh-CN" altLang="en-US" sz="2400" dirty="0">
              <a:solidFill>
                <a:schemeClr val="tx1"/>
              </a:solidFill>
              <a:latin typeface="楷体_GB2312" pitchFamily="49" charset="-122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黑体" panose="02010609060101010101" pitchFamily="2" charset="-122"/>
              </a:rPr>
              <a:t>三、现场安全管理及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事故处理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  <a:p>
            <a:pPr>
              <a:spcBef>
                <a:spcPct val="50000"/>
              </a:spcBef>
              <a:buNone/>
            </a:pPr>
            <a:r>
              <a:rPr lang="zh-CN" altLang="en-US" sz="2400" dirty="0">
                <a:solidFill>
                  <a:schemeClr val="tx1"/>
                </a:solidFill>
                <a:latin typeface="楷体_GB2312" pitchFamily="49" charset="-122"/>
                <a:ea typeface="黑体" panose="02010609060101010101" pitchFamily="2" charset="-122"/>
              </a:rPr>
              <a:t>四、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安全</a:t>
            </a:r>
            <a:r>
              <a:rPr lang="en-US" altLang="zh-CN" sz="240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KYT</a:t>
            </a: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  <a:ea typeface="黑体" panose="02010609060101010101" pitchFamily="2" charset="-122"/>
              </a:rPr>
              <a:t>活动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标题 5"/>
          <p:cNvSpPr>
            <a:spLocks noGrp="1"/>
          </p:cNvSpPr>
          <p:nvPr>
            <p:ph type="title"/>
            <p:custDataLst>
              <p:tags r:id="rId1"/>
            </p:custDataLst>
          </p:nvPr>
        </p:nvSpPr>
        <p:spPr>
          <a:xfrm>
            <a:off x="791459" y="1970806"/>
            <a:ext cx="3963299" cy="884705"/>
          </a:xfrm>
        </p:spPr>
        <p:txBody>
          <a:bodyPr>
            <a:noAutofit/>
          </a:bodyPr>
          <a:lstStyle/>
          <a:p>
            <a:r>
              <a:rPr sz="4950" spc="180" dirty="0">
                <a:solidFill>
                  <a:schemeClr val="tx1">
                    <a:lumMod val="75000"/>
                    <a:lumOff val="25000"/>
                  </a:schemeClr>
                </a:solidFill>
                <a:latin typeface="微软雅黑" panose="020B0503020204020204" charset="-122"/>
                <a:ea typeface="微软雅黑" panose="020B0503020204020204" charset="-122"/>
                <a:cs typeface="微软雅黑" panose="020B0503020204020204" charset="-122"/>
                <a:sym typeface="+mn-ea"/>
              </a:rPr>
              <a:t>感谢聆听</a:t>
            </a:r>
            <a:endParaRPr lang="zh-CN" altLang="en-US" sz="4950" spc="180" dirty="0">
              <a:solidFill>
                <a:schemeClr val="tx1">
                  <a:lumMod val="75000"/>
                  <a:lumOff val="25000"/>
                </a:schemeClr>
              </a:solidFill>
              <a:latin typeface="微软雅黑" panose="020B0503020204020204" charset="-122"/>
              <a:ea typeface="微软雅黑" panose="020B0503020204020204" charset="-122"/>
              <a:cs typeface="微软雅黑" panose="020B0503020204020204" charset="-122"/>
              <a:sym typeface="+mn-ea"/>
            </a:endParaRPr>
          </a:p>
        </p:txBody>
      </p:sp>
      <p:sp>
        <p:nvSpPr>
          <p:cNvPr id="13" name="矩形 12"/>
          <p:cNvSpPr/>
          <p:nvPr>
            <p:custDataLst>
              <p:tags r:id="rId2"/>
            </p:custDataLst>
          </p:nvPr>
        </p:nvSpPr>
        <p:spPr>
          <a:xfrm>
            <a:off x="5821045" y="3968750"/>
            <a:ext cx="3007995" cy="1188085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CN" altLang="en-US" sz="3000">
              <a:solidFill>
                <a:schemeClr val="lt1"/>
              </a:solidFill>
            </a:endParaRPr>
          </a:p>
        </p:txBody>
      </p:sp>
      <p:pic>
        <p:nvPicPr>
          <p:cNvPr id="5" name="图片 4" descr="公众号二维码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61346" y="4017161"/>
            <a:ext cx="891000" cy="891000"/>
          </a:xfrm>
          <a:prstGeom prst="rect">
            <a:avLst/>
          </a:prstGeom>
        </p:spPr>
      </p:pic>
      <p:sp>
        <p:nvSpPr>
          <p:cNvPr id="2" name="文本框 1"/>
          <p:cNvSpPr txBox="1"/>
          <p:nvPr>
            <p:custDataLst>
              <p:tags r:id="rId4"/>
            </p:custDataLst>
          </p:nvPr>
        </p:nvSpPr>
        <p:spPr>
          <a:xfrm>
            <a:off x="5903595" y="4215765"/>
            <a:ext cx="1057910" cy="652145"/>
          </a:xfrm>
          <a:prstGeom prst="rect">
            <a:avLst/>
          </a:prstGeom>
          <a:solidFill>
            <a:schemeClr val="lt2"/>
          </a:solidFill>
        </p:spPr>
        <p:txBody>
          <a:bodyPr wrap="square" rtlCol="0">
            <a:noAutofit/>
          </a:bodyPr>
          <a:lstStyle/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dirty="0">
                <a:solidFill>
                  <a:schemeClr val="accent5">
                    <a:lumMod val="50000"/>
                  </a:schemeClr>
                </a:solidFill>
                <a:latin typeface="宋体" panose="02010600030101010101" pitchFamily="2" charset="-122"/>
                <a:ea typeface="宋体" panose="02010600030101010101" pitchFamily="2" charset="-122"/>
              </a:rPr>
              <a:t>扫码关注我们</a:t>
            </a:r>
            <a:endParaRPr lang="zh-CN" altLang="en-US" sz="1050" dirty="0">
              <a:solidFill>
                <a:schemeClr val="accent5">
                  <a:lumMod val="50000"/>
                </a:schemeClr>
              </a:solidFill>
              <a:latin typeface="宋体" panose="02010600030101010101" pitchFamily="2" charset="-122"/>
              <a:ea typeface="宋体" panose="02010600030101010101" pitchFamily="2" charset="-122"/>
            </a:endParaRPr>
          </a:p>
          <a:p>
            <a:pPr algn="ctr" latinLnBrk="0">
              <a:lnSpc>
                <a:spcPct val="100000"/>
              </a:lnSpc>
              <a:spcAft>
                <a:spcPts val="1200"/>
              </a:spcAft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latin typeface="微软雅黑" panose="020B0503020204020204" charset="-122"/>
                <a:ea typeface="微软雅黑" panose="020B0503020204020204" charset="-122"/>
              </a:rPr>
              <a:t>获取第一手安全资讯</a:t>
            </a:r>
            <a:endParaRPr lang="zh-CN" altLang="en-US" sz="1050" b="1" dirty="0">
              <a:solidFill>
                <a:schemeClr val="accent5">
                  <a:lumMod val="50000"/>
                </a:schemeClr>
              </a:solidFill>
              <a:latin typeface="微软雅黑" panose="020B0503020204020204" charset="-122"/>
              <a:ea typeface="微软雅黑" panose="020B0503020204020204" charset="-122"/>
            </a:endParaRPr>
          </a:p>
        </p:txBody>
      </p:sp>
      <p:pic>
        <p:nvPicPr>
          <p:cNvPr id="4" name="图片 3"/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72" t="14301" r="17073" b="42649"/>
          <a:stretch>
            <a:fillRect/>
          </a:stretch>
        </p:blipFill>
        <p:spPr>
          <a:xfrm>
            <a:off x="7920514" y="4057643"/>
            <a:ext cx="830047" cy="810000"/>
          </a:xfrm>
          <a:prstGeom prst="rect">
            <a:avLst/>
          </a:prstGeom>
        </p:spPr>
      </p:pic>
      <p:sp>
        <p:nvSpPr>
          <p:cNvPr id="7" name="文本框 6"/>
          <p:cNvSpPr txBox="1"/>
          <p:nvPr>
            <p:custDataLst>
              <p:tags r:id="rId6"/>
            </p:custDataLst>
          </p:nvPr>
        </p:nvSpPr>
        <p:spPr>
          <a:xfrm>
            <a:off x="1277971" y="4076882"/>
            <a:ext cx="3015037" cy="88519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contourW="12700"/>
          </a:bodyPr>
          <a:lstStyle/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lt"/>
              </a:rPr>
              <a:t>如需进一步沟通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  <a:sym typeface="+mn-lt"/>
            </a:endParaRPr>
          </a:p>
          <a:p>
            <a:pPr algn="ctr">
              <a:lnSpc>
                <a:spcPct val="100000"/>
              </a:lnSpc>
              <a:spcAft>
                <a:spcPts val="600"/>
              </a:spcAft>
              <a:buClrTx/>
              <a:buSzTx/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  <a:sym typeface="+mn-ea"/>
              </a:rPr>
              <a:t>↓↓↓</a:t>
            </a:r>
            <a:endParaRPr lang="zh-CN" altLang="en-US" sz="1050" b="1" dirty="0">
              <a:solidFill>
                <a:schemeClr val="accent1">
                  <a:lumMod val="50000"/>
                </a:schemeClr>
              </a:solidFill>
              <a:cs typeface="+mn-ea"/>
              <a:sym typeface="+mn-lt"/>
            </a:endParaRPr>
          </a:p>
          <a:p>
            <a:pPr algn="ctr">
              <a:lnSpc>
                <a:spcPct val="125000"/>
              </a:lnSpc>
              <a:buNone/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联系我们 </a:t>
            </a:r>
            <a:r>
              <a:rPr lang="en-US" altLang="zh-CN" sz="105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050" kern="9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15250014332 / 0512-68637852</a:t>
            </a:r>
            <a:endParaRPr lang="en-US" altLang="zh-CN" sz="1050" kern="900" dirty="0">
              <a:solidFill>
                <a:schemeClr val="accent5">
                  <a:lumMod val="50000"/>
                </a:schemeClr>
              </a:solidFill>
              <a:cs typeface="+mn-ea"/>
              <a:sym typeface="+mn-lt"/>
            </a:endParaRPr>
          </a:p>
        </p:txBody>
      </p:sp>
      <p:sp>
        <p:nvSpPr>
          <p:cNvPr id="8" name="文本框 7"/>
          <p:cNvSpPr txBox="1"/>
          <p:nvPr/>
        </p:nvSpPr>
        <p:spPr>
          <a:xfrm>
            <a:off x="1593533" y="3104964"/>
            <a:ext cx="2359819" cy="786289"/>
          </a:xfrm>
          <a:prstGeom prst="rect">
            <a:avLst/>
          </a:prstGeom>
          <a:noFill/>
        </p:spPr>
        <p:txBody>
          <a:bodyPr wrap="square" rtlCol="0">
            <a:noAutofit/>
            <a:scene3d>
              <a:camera prst="orthographicFront"/>
              <a:lightRig rig="threePt" dir="t"/>
            </a:scene3d>
          </a:bodyPr>
          <a:lstStyle/>
          <a:p>
            <a:pPr algn="ctr" latinLnBrk="0">
              <a:spcAft>
                <a:spcPts val="600"/>
              </a:spcAft>
              <a:buNone/>
            </a:pPr>
            <a:r>
              <a:rPr lang="zh-CN" altLang="en-US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资源整合，产品服务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 latinLnBrk="0">
              <a:spcAft>
                <a:spcPts val="600"/>
              </a:spcAft>
              <a:buNone/>
            </a:pPr>
            <a:r>
              <a:rPr lang="en-US" altLang="zh-CN" sz="1200" b="1" dirty="0">
                <a:solidFill>
                  <a:schemeClr val="accent1">
                    <a:lumMod val="50000"/>
                  </a:schemeClr>
                </a:solidFill>
                <a:effectLst>
                  <a:outerShdw blurRad="38100" dist="19050" dir="2700000" algn="tl" rotWithShape="0">
                    <a:schemeClr val="dk1">
                      <a:alpha val="40000"/>
                    </a:schemeClr>
                  </a:outerShdw>
                </a:effectLst>
                <a:cs typeface="+mn-ea"/>
              </a:rPr>
              <a:t>↓↓↓</a:t>
            </a:r>
            <a:endParaRPr lang="zh-CN" altLang="en-US" sz="1200" b="1" dirty="0">
              <a:solidFill>
                <a:schemeClr val="accent1">
                  <a:lumMod val="50000"/>
                </a:schemeClr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  <a:p>
            <a:pPr algn="ctr">
              <a:buNone/>
            </a:pPr>
            <a:r>
              <a:rPr lang="zh-CN" altLang="en-US" sz="105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公司官网</a:t>
            </a:r>
            <a:r>
              <a:rPr lang="zh-CN" altLang="en-US" sz="1200" b="1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</a:rPr>
              <a:t>| </a:t>
            </a:r>
            <a:r>
              <a:rPr lang="en-US" altLang="zh-CN" sz="1200" dirty="0">
                <a:solidFill>
                  <a:schemeClr val="accent5">
                    <a:lumMod val="50000"/>
                  </a:schemeClr>
                </a:solidFill>
                <a:cs typeface="+mn-ea"/>
                <a:sym typeface="+mn-lt"/>
                <a:hlinkClick r:id="rId7"/>
              </a:rPr>
              <a:t>http://www.bofety.com/</a:t>
            </a:r>
            <a:endParaRPr lang="zh-CN" altLang="en-US" sz="1200" b="1" dirty="0">
              <a:solidFill>
                <a:schemeClr val="tx1"/>
              </a:solidFill>
              <a:effectLst>
                <a:outerShdw blurRad="38100" dist="19050" dir="2700000" algn="tl" rotWithShape="0">
                  <a:schemeClr val="dk1">
                    <a:alpha val="40000"/>
                  </a:schemeClr>
                </a:outerShdw>
              </a:effectLst>
              <a:cs typeface="+mn-ea"/>
            </a:endParaRPr>
          </a:p>
        </p:txBody>
      </p:sp>
      <p:sp>
        <p:nvSpPr>
          <p:cNvPr id="3" name="文本框 2"/>
          <p:cNvSpPr txBox="1"/>
          <p:nvPr/>
        </p:nvSpPr>
        <p:spPr>
          <a:xfrm>
            <a:off x="6961505" y="4907915"/>
            <a:ext cx="796925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微信公众号</a:t>
            </a:r>
            <a:endParaRPr lang="zh-CN" altLang="en-US" sz="825" dirty="0"/>
          </a:p>
        </p:txBody>
      </p:sp>
      <p:sp>
        <p:nvSpPr>
          <p:cNvPr id="9" name="文本框 8"/>
          <p:cNvSpPr txBox="1"/>
          <p:nvPr/>
        </p:nvSpPr>
        <p:spPr>
          <a:xfrm>
            <a:off x="7942499" y="4907220"/>
            <a:ext cx="702078" cy="21844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825" dirty="0"/>
              <a:t>抖音</a:t>
            </a:r>
            <a:endParaRPr lang="zh-CN" altLang="en-US" sz="825" dirty="0"/>
          </a:p>
        </p:txBody>
      </p:sp>
    </p:spTree>
    <p:custDataLst>
      <p:tags r:id="rId8"/>
    </p:custDataLst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9218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9219" name="Rectangle 2"/>
          <p:cNvSpPr>
            <a:spLocks noGrp="1"/>
          </p:cNvSpPr>
          <p:nvPr>
            <p:ph type="title" idx="4294967295"/>
          </p:nvPr>
        </p:nvSpPr>
        <p:spPr>
          <a:xfrm>
            <a:off x="755650" y="836613"/>
            <a:ext cx="7696200" cy="782637"/>
          </a:xfrm>
          <a:ln/>
        </p:spPr>
        <p:txBody>
          <a:bodyPr vert="horz" wrap="square" lIns="91440" tIns="45720" rIns="91440" bIns="45720" anchor="b" anchorCtr="0"/>
          <a:p>
            <a:pPr algn="ctr" eaLnBrk="1" hangingPunct="1"/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目 录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9220" name="Rectangle 3"/>
          <p:cNvSpPr>
            <a:spLocks noGrp="1"/>
          </p:cNvSpPr>
          <p:nvPr>
            <p:ph type="body" sz="half" idx="4294967295"/>
          </p:nvPr>
        </p:nvSpPr>
        <p:spPr>
          <a:xfrm>
            <a:off x="684213" y="1773238"/>
            <a:ext cx="6192837" cy="3702050"/>
          </a:xfrm>
          <a:ln/>
        </p:spPr>
        <p:txBody>
          <a:bodyPr vert="horz" wrap="square" lIns="91440" tIns="45720" rIns="91440" bIns="45720" anchor="t" anchorCtr="0"/>
          <a:lstStyle>
            <a:lvl1pPr lvl="0">
              <a:buClr>
                <a:schemeClr val="bg2"/>
              </a:buClr>
              <a:buSzPct val="70000"/>
              <a:buFont typeface="Wingdings" panose="05000000000000000000" pitchFamily="2" charset="2"/>
              <a:defRPr sz="2700"/>
            </a:lvl1pPr>
            <a:lvl2pPr lvl="1">
              <a:buClr>
                <a:schemeClr val="accent1"/>
              </a:buClr>
              <a:buSzPct val="150000"/>
              <a:buFontTx/>
              <a:defRPr sz="2200"/>
            </a:lvl2pPr>
            <a:lvl3pPr lvl="2">
              <a:buClr>
                <a:schemeClr val="tx1"/>
              </a:buClr>
              <a:buSzPct val="150000"/>
              <a:buFontTx/>
              <a:defRPr sz="2000"/>
            </a:lvl3pPr>
            <a:lvl4pPr lvl="3">
              <a:buClr>
                <a:schemeClr val="tx2"/>
              </a:buClr>
              <a:buSzPct val="150000"/>
              <a:buFontTx/>
              <a:defRPr sz="1800"/>
            </a:lvl4pPr>
            <a:lvl5pPr lvl="4">
              <a:buClr>
                <a:schemeClr val="folHlink"/>
              </a:buClr>
              <a:buSzPct val="150000"/>
              <a:buFontTx/>
              <a:defRPr sz="1800"/>
            </a:lvl5pPr>
          </a:lstStyle>
          <a:p>
            <a:pPr lvl="0" eaLnBrk="1" hangingPunct="1">
              <a:buNone/>
            </a:pPr>
            <a:r>
              <a:rPr lang="en-US" altLang="zh-CN" sz="3200" b="1">
                <a:latin typeface="楷体_GB2312" pitchFamily="49" charset="-122"/>
                <a:ea typeface="楷体_GB2312" pitchFamily="49" charset="-122"/>
              </a:rPr>
              <a:t>   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一、安全基础知识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二、现场七大伤害及预防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三、现场安全管理及事故处理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 lvl="0" eaLnBrk="1" hangingPunct="1">
              <a:buNone/>
            </a:pP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   四、安全</a:t>
            </a:r>
            <a:r>
              <a:rPr lang="en-US" altLang="zh-CN" sz="3200" b="1">
                <a:latin typeface="黑体" panose="02010609060101010101" pitchFamily="2" charset="-122"/>
                <a:ea typeface="黑体" panose="02010609060101010101" pitchFamily="2" charset="-122"/>
              </a:rPr>
              <a:t>KYT</a:t>
            </a:r>
            <a:r>
              <a:rPr lang="zh-CN" altLang="en-US" sz="3200" b="1" dirty="0">
                <a:latin typeface="黑体" panose="02010609060101010101" pitchFamily="2" charset="-122"/>
                <a:ea typeface="黑体" panose="02010609060101010101" pitchFamily="2" charset="-122"/>
              </a:rPr>
              <a:t>活动</a:t>
            </a:r>
            <a:endParaRPr lang="zh-CN" altLang="en-US" sz="32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9222" name="Picture 1030" descr="lijia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27763" y="3644900"/>
            <a:ext cx="2057400" cy="25034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9223" name="AutoShape 1031"/>
          <p:cNvSpPr/>
          <p:nvPr/>
        </p:nvSpPr>
        <p:spPr>
          <a:xfrm>
            <a:off x="7596188" y="2492375"/>
            <a:ext cx="1296987" cy="865188"/>
          </a:xfrm>
          <a:prstGeom prst="cloudCallout">
            <a:avLst>
              <a:gd name="adj1" fmla="val -61630"/>
              <a:gd name="adj2" fmla="val 65231"/>
            </a:avLst>
          </a:prstGeom>
          <a:solidFill>
            <a:srgbClr val="F5FBA3"/>
          </a:solidFill>
          <a:ln w="9525" cap="flat" cmpd="sng">
            <a:solidFill>
              <a:schemeClr val="tx1"/>
            </a:solidFill>
            <a:prstDash val="solid"/>
            <a:headEnd type="none" w="med" len="med"/>
            <a:tailEnd type="none" w="med" len="med"/>
          </a:ln>
        </p:spPr>
        <p:txBody>
          <a:bodyPr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dirty="0">
                <a:solidFill>
                  <a:srgbClr val="FF0066"/>
                </a:solidFill>
                <a:latin typeface="Arial" panose="020B0604020202020204" pitchFamily="34" charset="0"/>
                <a:ea typeface="楷体_GB2312" pitchFamily="49" charset="-122"/>
              </a:rPr>
              <a:t>警钟长鸣</a:t>
            </a:r>
            <a:endParaRPr lang="zh-CN" altLang="en-US" sz="2000" dirty="0">
              <a:solidFill>
                <a:srgbClr val="FF0066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4" presetClass="entr" presetSubtype="3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11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2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0242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33382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476250"/>
            <a:ext cx="7696200" cy="1143000"/>
          </a:xfrm>
        </p:spPr>
        <p:txBody>
          <a:bodyPr vert="horz" wrap="square" lIns="91440" tIns="45720" rIns="91440" bIns="45720" numCol="1" anchor="b" anchorCtr="0" compatLnSpc="1"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1" i="0" u="none" strike="noStrike" kern="0" cap="none" spc="0" normalizeH="0" baseline="0" noProof="0" smtClean="0">
                <a:ln>
                  <a:noFill/>
                </a:ln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+mj-lt"/>
                <a:ea typeface="黑体" panose="02010609060101010101" pitchFamily="2" charset="-122"/>
                <a:cs typeface="+mj-cs"/>
              </a:rPr>
              <a:t>一、安全基础知识</a:t>
            </a:r>
            <a:endParaRPr kumimoji="0" lang="zh-CN" altLang="en-US" sz="4000" b="1" i="0" u="none" strike="noStrike" kern="0" cap="none" spc="0" normalizeH="0" baseline="0" noProof="0" smtClean="0">
              <a:ln>
                <a:noFill/>
              </a:ln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+mj-lt"/>
              <a:ea typeface="黑体" panose="02010609060101010101" pitchFamily="2" charset="-122"/>
              <a:cs typeface="+mj-cs"/>
            </a:endParaRPr>
          </a:p>
        </p:txBody>
      </p:sp>
      <p:sp>
        <p:nvSpPr>
          <p:cNvPr id="333832" name="Rectangle 8"/>
          <p:cNvSpPr>
            <a:spLocks noChangeArrowheads="1"/>
          </p:cNvSpPr>
          <p:nvPr/>
        </p:nvSpPr>
        <p:spPr bwMode="auto">
          <a:xfrm>
            <a:off x="6443663" y="2492375"/>
            <a:ext cx="1728788" cy="1295400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3200" b="0" i="0" u="sng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sp>
        <p:nvSpPr>
          <p:cNvPr id="333833" name="Rectangle 9"/>
          <p:cNvSpPr>
            <a:spLocks noChangeArrowheads="1"/>
          </p:cNvSpPr>
          <p:nvPr/>
        </p:nvSpPr>
        <p:spPr bwMode="auto">
          <a:xfrm>
            <a:off x="6443663" y="2420938"/>
            <a:ext cx="1728788" cy="13684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3200" b="0" i="0" u="sng" strike="noStrike" kern="1200" cap="none" spc="0" normalizeH="0" baseline="0" noProof="0" smtClean="0">
              <a:ln>
                <a:noFill/>
              </a:ln>
              <a:solidFill>
                <a:srgbClr val="FF0000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黑体" panose="02010609060101010101" pitchFamily="2" charset="-122"/>
              <a:cs typeface="+mn-cs"/>
            </a:endParaRPr>
          </a:p>
        </p:txBody>
      </p:sp>
      <p:pic>
        <p:nvPicPr>
          <p:cNvPr id="10247" name="Picture 7" descr="2005081915292866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59113" y="1989138"/>
            <a:ext cx="2782887" cy="41910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254976" name="AutoShape 1024"/>
          <p:cNvSpPr>
            <a:spLocks noChangeArrowheads="1"/>
          </p:cNvSpPr>
          <p:nvPr/>
        </p:nvSpPr>
        <p:spPr bwMode="auto">
          <a:xfrm>
            <a:off x="539750" y="3716338"/>
            <a:ext cx="2160588" cy="1944688"/>
          </a:xfrm>
          <a:prstGeom prst="flowChartAlternateProcess">
            <a:avLst/>
          </a:prstGeom>
          <a:solidFill>
            <a:srgbClr val="FF99CC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  <a:t>安全是</a:t>
            </a:r>
            <a:endParaRPr kumimoji="0" lang="zh-CN" altLang="en-US" sz="40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None/>
              <a:defRPr/>
            </a:pPr>
            <a:r>
              <a:rPr kumimoji="0" lang="zh-CN" alt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  <a:t>什么</a:t>
            </a:r>
            <a:r>
              <a:rPr kumimoji="0" lang="en-US" altLang="zh-CN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  <a:t>?</a:t>
            </a:r>
            <a:endParaRPr kumimoji="0" lang="zh-CN" altLang="en-US" sz="40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54977" name="AutoShape 1025"/>
          <p:cNvSpPr>
            <a:spLocks noChangeArrowheads="1"/>
          </p:cNvSpPr>
          <p:nvPr/>
        </p:nvSpPr>
        <p:spPr bwMode="auto">
          <a:xfrm>
            <a:off x="6300788" y="3789363"/>
            <a:ext cx="2016125" cy="1943100"/>
          </a:xfrm>
          <a:prstGeom prst="flowChartAlternateProcess">
            <a:avLst/>
          </a:prstGeom>
          <a:solidFill>
            <a:srgbClr val="FF99CC"/>
          </a:solidFill>
          <a:ln w="9525" algn="ctr">
            <a:noFill/>
            <a:miter lim="800000"/>
          </a:ln>
          <a:effectLst/>
        </p:spPr>
        <p:txBody>
          <a:bodyPr wrap="none" anchor="ctr"/>
          <a:lstStyle/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  <a:t>安全防</a:t>
            </a:r>
            <a:endParaRPr kumimoji="0" lang="zh-CN" altLang="en-US" sz="4000" b="0" i="0" u="sng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FFFFFF"/>
                </a:outerShdw>
              </a:effectLst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  <a:p>
            <a:pPr marL="342900" marR="0" lvl="0" indent="-34290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4000" b="0" i="0" u="sng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FFFFFF"/>
                  </a:outerShdw>
                </a:effectLst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  <a:t>护术语</a:t>
            </a:r>
            <a:endParaRPr kumimoji="0" lang="zh-CN" altLang="en-US" sz="40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254978" name="Rectangle 1026"/>
          <p:cNvSpPr>
            <a:spLocks noChangeArrowheads="1"/>
          </p:cNvSpPr>
          <p:nvPr/>
        </p:nvSpPr>
        <p:spPr bwMode="auto">
          <a:xfrm>
            <a:off x="900113" y="2924175"/>
            <a:ext cx="1223963" cy="7016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 marL="342900" indent="-3429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1</a:t>
            </a:r>
            <a:endParaRPr lang="en-US" altLang="zh-CN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  <p:sp>
        <p:nvSpPr>
          <p:cNvPr id="254979" name="Rectangle 1027"/>
          <p:cNvSpPr>
            <a:spLocks noChangeArrowheads="1"/>
          </p:cNvSpPr>
          <p:nvPr/>
        </p:nvSpPr>
        <p:spPr bwMode="auto">
          <a:xfrm>
            <a:off x="6804025" y="3068638"/>
            <a:ext cx="935038" cy="70167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>
            <a:spAutoFit/>
          </a:bodyPr>
          <a:p>
            <a:pPr marL="342900" indent="-342900"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>
                <a:solidFill>
                  <a:srgbClr val="FF0000"/>
                </a:solidFill>
                <a:effectLst>
                  <a:outerShdw blurRad="38100" dist="38100" dir="2700000">
                    <a:srgbClr val="C0C0C0"/>
                  </a:outerShdw>
                </a:effectLst>
                <a:latin typeface="Arial" panose="020B0604020202020204" pitchFamily="34" charset="0"/>
              </a:rPr>
              <a:t>2</a:t>
            </a:r>
            <a:endParaRPr lang="en-US" altLang="zh-CN">
              <a:solidFill>
                <a:srgbClr val="FF0000"/>
              </a:solidFill>
              <a:effectLst>
                <a:outerShdw blurRad="38100" dist="38100" dir="2700000">
                  <a:srgbClr val="C0C0C0"/>
                </a:outerShdw>
              </a:effectLst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02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1266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1267" name="Rectangle 9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b" anchorCtr="0"/>
          <a:p>
            <a:pPr marL="838200" indent="-838200" eaLnBrk="1" hangingPunct="1"/>
            <a:r>
              <a:rPr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、安全是什么？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68" name="Rectangle 11"/>
          <p:cNvSpPr/>
          <p:nvPr/>
        </p:nvSpPr>
        <p:spPr>
          <a:xfrm>
            <a:off x="827088" y="1773238"/>
            <a:ext cx="4392612" cy="3527425"/>
          </a:xfrm>
          <a:prstGeom prst="rect">
            <a:avLst/>
          </a:prstGeom>
          <a:noFill/>
          <a:ln w="9525">
            <a:noFill/>
          </a:ln>
        </p:spPr>
        <p:txBody>
          <a:bodyPr/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32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32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endParaRPr lang="zh-CN" altLang="en-US" sz="3400" dirty="0">
              <a:solidFill>
                <a:srgbClr val="0066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rgbClr val="00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只有在安全的前提下</a:t>
            </a:r>
            <a:r>
              <a:rPr lang="en-US" altLang="zh-CN" sz="2800">
                <a:solidFill>
                  <a:srgbClr val="00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dirty="0">
                <a:solidFill>
                  <a:srgbClr val="00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 员工的身体健康和家庭幸福才能得到保证</a:t>
            </a:r>
            <a:r>
              <a:rPr lang="en-US" altLang="zh-CN" sz="2800">
                <a:solidFill>
                  <a:srgbClr val="00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,</a:t>
            </a:r>
            <a:r>
              <a:rPr lang="zh-CN" altLang="en-US" sz="2800" dirty="0">
                <a:solidFill>
                  <a:srgbClr val="006600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公司才能得以发展。</a:t>
            </a:r>
            <a:endParaRPr lang="zh-CN" altLang="en-US" sz="2800" dirty="0">
              <a:solidFill>
                <a:srgbClr val="006600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1273" name="AutoShape 9"/>
          <p:cNvSpPr/>
          <p:nvPr/>
        </p:nvSpPr>
        <p:spPr>
          <a:xfrm>
            <a:off x="5638800" y="838200"/>
            <a:ext cx="2808288" cy="1223963"/>
          </a:xfrm>
          <a:prstGeom prst="wedgeEllipseCallout">
            <a:avLst>
              <a:gd name="adj1" fmla="val -2514"/>
              <a:gd name="adj2" fmla="val 88264"/>
            </a:avLst>
          </a:prstGeom>
          <a:solidFill>
            <a:srgbClr val="FFFFCC"/>
          </a:solidFill>
          <a:ln w="9525" cap="flat" cmpd="sng">
            <a:solidFill>
              <a:schemeClr val="hlink"/>
            </a:solidFill>
            <a:prstDash val="solid"/>
            <a:miter/>
            <a:headEnd type="none" w="med" len="med"/>
            <a:tailEnd type="none" w="med" len="med"/>
          </a:ln>
        </p:spPr>
        <p:txBody>
          <a:bodyPr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dirty="0">
                <a:solidFill>
                  <a:srgbClr val="FF00FF"/>
                </a:solidFill>
                <a:latin typeface="Arial" panose="020B0604020202020204" pitchFamily="34" charset="0"/>
                <a:ea typeface="楷体_GB2312" pitchFamily="49" charset="-122"/>
              </a:rPr>
              <a:t>安全是幸福的守护神！</a:t>
            </a:r>
            <a:endParaRPr lang="zh-CN" altLang="en-US" sz="2400" dirty="0">
              <a:solidFill>
                <a:srgbClr val="FF00FF"/>
              </a:solidFill>
              <a:latin typeface="Arial" panose="020B0604020202020204" pitchFamily="34" charset="0"/>
              <a:ea typeface="楷体_GB2312" pitchFamily="49" charset="-122"/>
            </a:endParaRPr>
          </a:p>
          <a:p>
            <a:pPr algn="ctr">
              <a:spcBef>
                <a:spcPct val="0"/>
              </a:spcBef>
              <a:buClrTx/>
              <a:buSzTx/>
              <a:buFontTx/>
              <a:buNone/>
            </a:pPr>
            <a:endParaRPr lang="zh-CN" altLang="en-US" sz="2400" b="0" dirty="0">
              <a:solidFill>
                <a:srgbClr val="FF00FF"/>
              </a:solidFill>
              <a:latin typeface="Arial" panose="020B0604020202020204" pitchFamily="34" charset="0"/>
              <a:ea typeface="楷体_GB2312" pitchFamily="49" charset="-122"/>
            </a:endParaRPr>
          </a:p>
        </p:txBody>
      </p:sp>
      <p:pic>
        <p:nvPicPr>
          <p:cNvPr id="11274" name="Picture 10" descr="20050819154100935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410200" y="2590800"/>
            <a:ext cx="2743200" cy="3352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275" name="AutoShape 11"/>
          <p:cNvSpPr>
            <a:spLocks noChangeArrowheads="1"/>
          </p:cNvSpPr>
          <p:nvPr/>
        </p:nvSpPr>
        <p:spPr bwMode="auto">
          <a:xfrm>
            <a:off x="838200" y="2209800"/>
            <a:ext cx="4525963" cy="914400"/>
          </a:xfrm>
          <a:prstGeom prst="roundRect">
            <a:avLst>
              <a:gd name="adj" fmla="val 16667"/>
            </a:avLst>
          </a:prstGeom>
          <a:solidFill>
            <a:schemeClr val="accent1">
              <a:alpha val="83000"/>
            </a:schemeClr>
          </a:solidFill>
          <a:ln w="9525">
            <a:noFill/>
            <a:rou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1" lang="zh-CN" altLang="en-US" sz="3200" b="1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黑体" panose="02010609060101010101" pitchFamily="2" charset="-122"/>
                <a:ea typeface="黑体" panose="02010609060101010101" pitchFamily="2" charset="-122"/>
                <a:cs typeface="+mn-cs"/>
              </a:rPr>
              <a:t>安全是一切工作的基础</a:t>
            </a:r>
            <a:endParaRPr kumimoji="1" lang="zh-CN" altLang="en-US" sz="3200" b="1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黑体" panose="02010609060101010101" pitchFamily="2" charset="-122"/>
              <a:ea typeface="黑体" panose="02010609060101010101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2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112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73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2290" name="灯片编号占位符 4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2291" name="Rectangle 7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4000" b="1">
                <a:latin typeface="黑体" panose="02010609060101010101" pitchFamily="2" charset="-122"/>
                <a:ea typeface="黑体" panose="02010609060101010101" pitchFamily="2" charset="-122"/>
              </a:rPr>
              <a:t>1</a:t>
            </a:r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、安全是什么？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2292" name="WordArt 9"/>
          <p:cNvSpPr>
            <a:spLocks noTextEdit="1"/>
          </p:cNvSpPr>
          <p:nvPr/>
        </p:nvSpPr>
        <p:spPr>
          <a:xfrm>
            <a:off x="762000" y="1905000"/>
            <a:ext cx="7696200" cy="40386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347"/>
              </a:avLst>
            </a:prstTxWarp>
            <a:normAutofit/>
          </a:bodyPr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隶书" charset="0"/>
                <a:ea typeface="隶书" charset="0"/>
              </a:rPr>
              <a:t>安全是所有工作的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隶书" charset="0"/>
              <a:ea typeface="隶书" charset="0"/>
            </a:endParaRPr>
          </a:p>
          <a:p>
            <a:pPr algn="ctr" eaLnBrk="0" hangingPunct="0"/>
            <a:r>
              <a:rPr lang="zh-CN" altLang="en-US" sz="3600" b="1">
                <a:ln w="19050" cap="flat" cmpd="sng">
                  <a:solidFill>
                    <a:srgbClr val="99CCFF"/>
                  </a:solidFill>
                  <a:prstDash val="solid"/>
                  <a:headEnd type="none" w="med" len="med"/>
                  <a:tailEnd type="none" w="med" len="med"/>
                </a:ln>
                <a:solidFill>
                  <a:srgbClr val="0066CC"/>
                </a:solidFill>
                <a:effectLst>
                  <a:outerShdw dist="35921" dir="2699999" algn="ctr" rotWithShape="0">
                    <a:srgbClr val="990000"/>
                  </a:outerShdw>
                </a:effectLst>
                <a:latin typeface="隶书" charset="0"/>
                <a:ea typeface="隶书" charset="0"/>
              </a:rPr>
              <a:t>入口和基础！</a:t>
            </a:r>
            <a:endParaRPr lang="zh-CN" altLang="en-US" sz="3600" b="1">
              <a:ln w="19050" cap="flat" cmpd="sng">
                <a:solidFill>
                  <a:srgbClr val="99CCFF"/>
                </a:solidFill>
                <a:prstDash val="solid"/>
                <a:headEnd type="none" w="med" len="med"/>
                <a:tailEnd type="none" w="med" len="med"/>
              </a:ln>
              <a:solidFill>
                <a:srgbClr val="0066CC"/>
              </a:solidFill>
              <a:effectLst>
                <a:outerShdw dist="35921" dir="2699999" algn="ctr" rotWithShape="0">
                  <a:srgbClr val="990000"/>
                </a:outerShdw>
              </a:effectLst>
              <a:latin typeface="隶书" charset="0"/>
              <a:ea typeface="隶书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4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7" dur="500"/>
                                        <p:tgtEl>
                                          <p:spTgt spid="122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3314" name="灯片编号占位符 5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3315" name="Rectangle 2"/>
          <p:cNvSpPr>
            <a:spLocks noGrp="1"/>
          </p:cNvSpPr>
          <p:nvPr>
            <p:ph type="title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en-US" altLang="zh-CN" sz="4000">
                <a:latin typeface="黑体" panose="02010609060101010101" pitchFamily="2" charset="-122"/>
                <a:ea typeface="黑体" panose="02010609060101010101" pitchFamily="2" charset="-122"/>
                <a:hlinkClick r:id="rId1" action="ppaction://hlinkfile"/>
              </a:rPr>
              <a:t>2</a:t>
            </a:r>
            <a:r>
              <a:rPr lang="zh-CN" altLang="en-US" sz="4000" dirty="0">
                <a:latin typeface="黑体" panose="02010609060101010101" pitchFamily="2" charset="-122"/>
                <a:ea typeface="黑体" panose="02010609060101010101" pitchFamily="2" charset="-122"/>
                <a:hlinkClick r:id="rId1" action="ppaction://hlinkfile"/>
              </a:rPr>
              <a:t>、安全防护术语</a:t>
            </a:r>
            <a:endParaRPr lang="zh-CN" altLang="en-US" dirty="0"/>
          </a:p>
        </p:txBody>
      </p:sp>
      <p:grpSp>
        <p:nvGrpSpPr>
          <p:cNvPr id="2" name="Group 9"/>
          <p:cNvGrpSpPr/>
          <p:nvPr/>
        </p:nvGrpSpPr>
        <p:grpSpPr>
          <a:xfrm>
            <a:off x="2819400" y="1905000"/>
            <a:ext cx="5105400" cy="609600"/>
            <a:chOff x="1776" y="1200"/>
            <a:chExt cx="3216" cy="384"/>
          </a:xfrm>
        </p:grpSpPr>
        <p:sp>
          <p:nvSpPr>
            <p:cNvPr id="13330" name="AutoShape 4"/>
            <p:cNvSpPr/>
            <p:nvPr/>
          </p:nvSpPr>
          <p:spPr>
            <a:xfrm>
              <a:off x="1776" y="1200"/>
              <a:ext cx="816" cy="384"/>
            </a:xfrm>
            <a:prstGeom prst="roundRect">
              <a:avLst>
                <a:gd name="adj" fmla="val 16667"/>
              </a:avLst>
            </a:prstGeom>
            <a:solidFill>
              <a:srgbClr val="FFCABD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安全帽</a:t>
              </a:r>
              <a:endPara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1" name="AutoShape 6"/>
            <p:cNvSpPr/>
            <p:nvPr/>
          </p:nvSpPr>
          <p:spPr>
            <a:xfrm>
              <a:off x="2976" y="1200"/>
              <a:ext cx="864" cy="384"/>
            </a:xfrm>
            <a:prstGeom prst="roundRect">
              <a:avLst>
                <a:gd name="adj" fmla="val 16667"/>
              </a:avLst>
            </a:prstGeom>
            <a:solidFill>
              <a:srgbClr val="FFCABD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安全带</a:t>
              </a:r>
              <a:endPara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32" name="AutoShape 7"/>
            <p:cNvSpPr/>
            <p:nvPr/>
          </p:nvSpPr>
          <p:spPr>
            <a:xfrm>
              <a:off x="4128" y="1200"/>
              <a:ext cx="864" cy="384"/>
            </a:xfrm>
            <a:prstGeom prst="roundRect">
              <a:avLst>
                <a:gd name="adj" fmla="val 16667"/>
              </a:avLst>
            </a:prstGeom>
            <a:solidFill>
              <a:srgbClr val="FFCABD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安全网</a:t>
              </a:r>
              <a:endPara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156680" name="AutoShape 8"/>
          <p:cNvSpPr/>
          <p:nvPr/>
        </p:nvSpPr>
        <p:spPr>
          <a:xfrm>
            <a:off x="2484438" y="3068638"/>
            <a:ext cx="12954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rgbClr val="CCCC00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rPr>
              <a:t>楼梯口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1" name="AutoShape 9"/>
          <p:cNvSpPr/>
          <p:nvPr/>
        </p:nvSpPr>
        <p:spPr>
          <a:xfrm>
            <a:off x="4067175" y="3068638"/>
            <a:ext cx="13716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rPr>
              <a:t>电梯井口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2" name="AutoShape 10"/>
          <p:cNvSpPr/>
          <p:nvPr/>
        </p:nvSpPr>
        <p:spPr>
          <a:xfrm>
            <a:off x="5724525" y="3068638"/>
            <a:ext cx="13716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rPr>
              <a:t>预留洞口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56683" name="AutoShape 11"/>
          <p:cNvSpPr/>
          <p:nvPr/>
        </p:nvSpPr>
        <p:spPr>
          <a:xfrm>
            <a:off x="7380288" y="3068638"/>
            <a:ext cx="1219200" cy="6858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solidFill>
              <a:schemeClr val="accent1"/>
            </a:solid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rPr>
              <a:t>通道口</a:t>
            </a:r>
            <a:endParaRPr lang="zh-CN" altLang="en-US" sz="24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grpSp>
        <p:nvGrpSpPr>
          <p:cNvPr id="3" name="Group 10"/>
          <p:cNvGrpSpPr/>
          <p:nvPr/>
        </p:nvGrpSpPr>
        <p:grpSpPr>
          <a:xfrm>
            <a:off x="1828800" y="4267200"/>
            <a:ext cx="6781800" cy="1752600"/>
            <a:chOff x="1152" y="2688"/>
            <a:chExt cx="4272" cy="1104"/>
          </a:xfrm>
        </p:grpSpPr>
        <p:sp>
          <p:nvSpPr>
            <p:cNvPr id="13325" name="AutoShape 12"/>
            <p:cNvSpPr/>
            <p:nvPr/>
          </p:nvSpPr>
          <p:spPr>
            <a:xfrm>
              <a:off x="1968" y="2688"/>
              <a:ext cx="1008" cy="38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ap="flat" cmpd="sng">
              <a:solidFill>
                <a:srgbClr val="C0C0C0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阳台周边</a:t>
              </a:r>
              <a:endPara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6" name="AutoShape 13"/>
            <p:cNvSpPr/>
            <p:nvPr/>
          </p:nvSpPr>
          <p:spPr>
            <a:xfrm>
              <a:off x="1152" y="3408"/>
              <a:ext cx="1152" cy="38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屋面周边</a:t>
              </a:r>
              <a:endPara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7" name="AutoShape 14"/>
            <p:cNvSpPr/>
            <p:nvPr/>
          </p:nvSpPr>
          <p:spPr>
            <a:xfrm>
              <a:off x="3408" y="2688"/>
              <a:ext cx="1008" cy="38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楼层周边</a:t>
              </a:r>
              <a:endPara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8" name="AutoShape 15"/>
            <p:cNvSpPr/>
            <p:nvPr/>
          </p:nvSpPr>
          <p:spPr>
            <a:xfrm>
              <a:off x="2592" y="3408"/>
              <a:ext cx="1344" cy="38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跑道及斜道侧边</a:t>
              </a:r>
              <a:endPara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  <p:sp>
          <p:nvSpPr>
            <p:cNvPr id="13329" name="AutoShape 16"/>
            <p:cNvSpPr/>
            <p:nvPr/>
          </p:nvSpPr>
          <p:spPr>
            <a:xfrm>
              <a:off x="4224" y="3408"/>
              <a:ext cx="1200" cy="384"/>
            </a:xfrm>
            <a:prstGeom prst="roundRect">
              <a:avLst>
                <a:gd name="adj" fmla="val 16667"/>
              </a:avLst>
            </a:prstGeom>
            <a:solidFill>
              <a:srgbClr val="C0C0C0"/>
            </a:solidFill>
            <a:ln w="9525" cap="flat" cmpd="sng">
              <a:solidFill>
                <a:schemeClr val="accent1"/>
              </a:solidFill>
              <a:prstDash val="solid"/>
              <a:headEnd type="none" w="med" len="med"/>
              <a:tailEnd type="none" w="med" len="med"/>
            </a:ln>
          </p:spPr>
          <p:txBody>
            <a:bodyPr wrap="none" anchor="ctr" anchorCtr="0"/>
            <a:p>
              <a:pPr algn="ctr">
                <a:spcBef>
                  <a:spcPct val="0"/>
                </a:spcBef>
                <a:buClrTx/>
                <a:buSzTx/>
                <a:buFontTx/>
                <a:buNone/>
              </a:pPr>
              <a:r>
                <a:rPr lang="zh-CN" altLang="en-US" sz="2400" b="0" dirty="0">
                  <a:solidFill>
                    <a:schemeClr val="tx1"/>
                  </a:solidFill>
                  <a:latin typeface="Arial" panose="020B0604020202020204" pitchFamily="34" charset="0"/>
                </a:rPr>
                <a:t>卸料平台侧边</a:t>
              </a:r>
              <a:endParaRPr lang="zh-CN" altLang="en-US" sz="2400" b="0" dirty="0">
                <a:solidFill>
                  <a:schemeClr val="tx1"/>
                </a:solidFill>
                <a:latin typeface="Arial" panose="020B0604020202020204" pitchFamily="34" charset="0"/>
              </a:endParaRPr>
            </a:p>
          </p:txBody>
        </p:sp>
      </p:grpSp>
      <p:sp>
        <p:nvSpPr>
          <p:cNvPr id="234498" name="Rectangle 2"/>
          <p:cNvSpPr/>
          <p:nvPr/>
        </p:nvSpPr>
        <p:spPr>
          <a:xfrm>
            <a:off x="684213" y="1844675"/>
            <a:ext cx="1295400" cy="679450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9900"/>
            </a:solidFill>
            <a:prstDash val="sysDot"/>
            <a:miter/>
            <a:headEnd type="none" w="med" len="med"/>
            <a:tailEnd type="none" w="med" len="med"/>
          </a:ln>
        </p:spPr>
        <p:txBody>
          <a:bodyPr>
            <a:spAutoFit/>
          </a:bodyPr>
          <a:p>
            <a:pPr marL="342900" indent="-342900">
              <a:buNone/>
            </a:pPr>
            <a:r>
              <a:rPr lang="zh-CN" altLang="en-US" sz="3600" b="0" dirty="0">
                <a:solidFill>
                  <a:schemeClr val="tx1"/>
                </a:solidFill>
                <a:latin typeface="Arial" panose="020B0604020202020204" pitchFamily="34" charset="0"/>
              </a:rPr>
              <a:t>三宝</a:t>
            </a:r>
            <a:endParaRPr lang="zh-CN" altLang="en-US" sz="3600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4499" name="Rectangle 3"/>
          <p:cNvSpPr/>
          <p:nvPr/>
        </p:nvSpPr>
        <p:spPr>
          <a:xfrm>
            <a:off x="684213" y="2924175"/>
            <a:ext cx="1238250" cy="73977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99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marL="342900" indent="-342900">
              <a:buNone/>
            </a:pPr>
            <a:r>
              <a:rPr lang="zh-CN" altLang="en-US" b="0" dirty="0">
                <a:solidFill>
                  <a:schemeClr val="tx1"/>
                </a:solidFill>
                <a:latin typeface="Arial" panose="020B0604020202020204" pitchFamily="34" charset="0"/>
              </a:rPr>
              <a:t>四口</a:t>
            </a:r>
            <a:endParaRPr lang="zh-CN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234500" name="Rectangle 4"/>
          <p:cNvSpPr/>
          <p:nvPr/>
        </p:nvSpPr>
        <p:spPr>
          <a:xfrm>
            <a:off x="684213" y="4149725"/>
            <a:ext cx="1746250" cy="739775"/>
          </a:xfrm>
          <a:prstGeom prst="rect">
            <a:avLst/>
          </a:prstGeom>
          <a:solidFill>
            <a:srgbClr val="FFFF00"/>
          </a:solidFill>
          <a:ln w="38100" cap="flat" cmpd="sng">
            <a:solidFill>
              <a:srgbClr val="FF9900"/>
            </a:solidFill>
            <a:prstDash val="sysDot"/>
            <a:miter/>
            <a:headEnd type="none" w="med" len="med"/>
            <a:tailEnd type="none" w="med" len="med"/>
          </a:ln>
        </p:spPr>
        <p:txBody>
          <a:bodyPr wrap="none">
            <a:spAutoFit/>
          </a:bodyPr>
          <a:p>
            <a:pPr marL="342900" indent="-342900">
              <a:buNone/>
            </a:pPr>
            <a:r>
              <a:rPr lang="zh-CN" altLang="en-US" b="0" dirty="0">
                <a:solidFill>
                  <a:schemeClr val="tx1"/>
                </a:solidFill>
                <a:latin typeface="Arial" panose="020B0604020202020204" pitchFamily="34" charset="0"/>
              </a:rPr>
              <a:t>五临边</a:t>
            </a:r>
            <a:endParaRPr lang="zh-CN" altLang="en-US" b="0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7" dur="500"/>
                                        <p:tgtEl>
                                          <p:spTgt spid="2344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2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4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7" dur="500"/>
                                        <p:tgtEl>
                                          <p:spTgt spid="2344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2" dur="500"/>
                                        <p:tgtEl>
                                          <p:spTgt spid="1566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5" dur="500"/>
                                        <p:tgtEl>
                                          <p:spTgt spid="15668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8" dur="500"/>
                                        <p:tgtEl>
                                          <p:spTgt spid="1566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66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566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45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2345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680" grpId="0" animBg="1"/>
      <p:bldP spid="156681" grpId="0" animBg="1"/>
      <p:bldP spid="156682" grpId="0" animBg="1"/>
      <p:bldP spid="156683" grpId="0" animBg="1"/>
      <p:bldP spid="234498" grpId="0" animBg="1"/>
      <p:bldP spid="234499" grpId="0" animBg="1"/>
      <p:bldP spid="23450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4338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4339" name="Rectangle 2"/>
          <p:cNvSpPr>
            <a:spLocks noGrp="1"/>
          </p:cNvSpPr>
          <p:nvPr>
            <p:ph type="title" idx="4294967295"/>
          </p:nvPr>
        </p:nvSpPr>
        <p:spPr>
          <a:ln/>
        </p:spPr>
        <p:txBody>
          <a:bodyPr vert="horz" wrap="square" lIns="91440" tIns="45720" rIns="91440" bIns="45720" anchor="b" anchorCtr="0"/>
          <a:p>
            <a:pPr eaLnBrk="1" hangingPunct="1"/>
            <a:r>
              <a:rPr lang="zh-CN" altLang="en-US" sz="4000" b="1" dirty="0">
                <a:latin typeface="黑体" panose="02010609060101010101" pitchFamily="2" charset="-122"/>
                <a:ea typeface="黑体" panose="02010609060101010101" pitchFamily="2" charset="-122"/>
              </a:rPr>
              <a:t>二、施工现场七大伤害及预防</a:t>
            </a:r>
            <a:endParaRPr lang="zh-CN" altLang="en-US" sz="4000" b="1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36867" name="Picture 5" descr="PE02967_[1]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248400" y="3581400"/>
            <a:ext cx="1709738" cy="1665288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337926" name="Rectangle 6"/>
          <p:cNvSpPr>
            <a:spLocks noChangeArrowheads="1"/>
          </p:cNvSpPr>
          <p:nvPr/>
        </p:nvSpPr>
        <p:spPr bwMode="auto">
          <a:xfrm>
            <a:off x="755650" y="1844675"/>
            <a:ext cx="6788150" cy="576263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9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32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Arial" panose="020B0604020202020204" pitchFamily="34" charset="0"/>
                <a:ea typeface="华文中宋" pitchFamily="2" charset="-122"/>
                <a:cs typeface="+mn-cs"/>
              </a:rPr>
              <a:t>讨论：施工现场的七大伤害是什么？</a:t>
            </a:r>
            <a:endParaRPr kumimoji="0" lang="zh-CN" altLang="en-US" sz="32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Arial" panose="020B0604020202020204" pitchFamily="34" charset="0"/>
              <a:ea typeface="华文中宋" pitchFamily="2" charset="-122"/>
              <a:cs typeface="+mn-cs"/>
            </a:endParaRPr>
          </a:p>
        </p:txBody>
      </p:sp>
      <p:sp>
        <p:nvSpPr>
          <p:cNvPr id="337928" name="Rectangle 8"/>
          <p:cNvSpPr>
            <a:spLocks noChangeArrowheads="1"/>
          </p:cNvSpPr>
          <p:nvPr/>
        </p:nvSpPr>
        <p:spPr bwMode="auto">
          <a:xfrm>
            <a:off x="762000" y="2514600"/>
            <a:ext cx="6026150" cy="3679825"/>
          </a:xfrm>
          <a:prstGeom prst="rect">
            <a:avLst/>
          </a:prstGeom>
          <a:noFill/>
          <a:ln w="9525" algn="ctr">
            <a:noFill/>
            <a:miter lim="800000"/>
          </a:ln>
          <a:effectLst/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en-US" altLang="zh-CN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                        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en-US" altLang="zh-CN" sz="28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                         </a:t>
            </a: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zh-CN" altLang="en-US" sz="2800" b="0" i="0" u="none" strike="noStrike" kern="1200" cap="none" spc="0" normalizeH="0" baseline="0" noProof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C0C0C0"/>
                </a:outerShdw>
              </a:effectLst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  <p:sp>
        <p:nvSpPr>
          <p:cNvPr id="36872" name="AutoShape 1032"/>
          <p:cNvSpPr/>
          <p:nvPr/>
        </p:nvSpPr>
        <p:spPr>
          <a:xfrm>
            <a:off x="7162800" y="2438400"/>
            <a:ext cx="1828800" cy="914400"/>
          </a:xfrm>
          <a:prstGeom prst="cloudCallout">
            <a:avLst>
              <a:gd name="adj1" fmla="val -30208"/>
              <a:gd name="adj2" fmla="val 63370"/>
            </a:avLst>
          </a:prstGeom>
          <a:solidFill>
            <a:srgbClr val="FFCC99">
              <a:alpha val="83136"/>
            </a:srgbClr>
          </a:solidFill>
          <a:ln w="9525">
            <a:noFill/>
          </a:ln>
          <a:effectLst>
            <a:prstShdw prst="shdw17" dist="17961" dir="2699999">
              <a:srgbClr val="997A5C"/>
            </a:prstShdw>
          </a:effectLst>
        </p:spPr>
        <p:txBody>
          <a:bodyPr anchor="ctr" anchorCtr="0"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000" b="0" u="sng" dirty="0">
                <a:solidFill>
                  <a:schemeClr val="tx1"/>
                </a:solidFill>
                <a:latin typeface="Arial" panose="020B0604020202020204" pitchFamily="34" charset="0"/>
              </a:rPr>
              <a:t>追悔莫及</a:t>
            </a:r>
            <a:endParaRPr lang="zh-CN" altLang="en-US" sz="2000" b="0" u="sng" dirty="0">
              <a:solidFill>
                <a:schemeClr val="tx1"/>
              </a:solidFill>
              <a:latin typeface="Arial" panose="020B0604020202020204" pitchFamily="34" charset="0"/>
            </a:endParaRPr>
          </a:p>
        </p:txBody>
      </p:sp>
      <p:sp>
        <p:nvSpPr>
          <p:cNvPr id="14344" name="AutoShape 1033"/>
          <p:cNvSpPr/>
          <p:nvPr/>
        </p:nvSpPr>
        <p:spPr>
          <a:xfrm>
            <a:off x="914400" y="26670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pattFill prst="pct50">
              <a:fgClr>
                <a:srgbClr val="00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1.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物体打击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45" name="AutoShape 1034"/>
          <p:cNvSpPr/>
          <p:nvPr/>
        </p:nvSpPr>
        <p:spPr>
          <a:xfrm>
            <a:off x="3851275" y="2636838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pattFill prst="pct50">
              <a:fgClr>
                <a:srgbClr val="00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2.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高空坠落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46" name="AutoShape 1035"/>
          <p:cNvSpPr/>
          <p:nvPr/>
        </p:nvSpPr>
        <p:spPr>
          <a:xfrm>
            <a:off x="914400" y="36576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pattFill prst="pct50">
              <a:fgClr>
                <a:srgbClr val="00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3.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触电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47" name="AutoShape 1036"/>
          <p:cNvSpPr/>
          <p:nvPr/>
        </p:nvSpPr>
        <p:spPr>
          <a:xfrm>
            <a:off x="3886200" y="36576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pattFill prst="pct50">
              <a:fgClr>
                <a:srgbClr val="00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 algn="ctr"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4.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机械伤害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48" name="AutoShape 1037"/>
          <p:cNvSpPr/>
          <p:nvPr/>
        </p:nvSpPr>
        <p:spPr>
          <a:xfrm>
            <a:off x="914400" y="46482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pattFill prst="pct50">
              <a:fgClr>
                <a:srgbClr val="00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5.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火灾伤害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49" name="AutoShape 1038"/>
          <p:cNvSpPr/>
          <p:nvPr/>
        </p:nvSpPr>
        <p:spPr>
          <a:xfrm>
            <a:off x="3886200" y="4648200"/>
            <a:ext cx="2270125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pattFill prst="pct50">
              <a:fgClr>
                <a:srgbClr val="00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en-US" altLang="zh-CN" sz="280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6.</a:t>
            </a: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 坍塌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4350" name="AutoShape 1039"/>
          <p:cNvSpPr/>
          <p:nvPr/>
        </p:nvSpPr>
        <p:spPr>
          <a:xfrm>
            <a:off x="2362200" y="5562600"/>
            <a:ext cx="2286000" cy="609600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9525" cap="flat" cmpd="sng">
            <a:pattFill prst="pct50">
              <a:fgClr>
                <a:srgbClr val="000000"/>
              </a:fgClr>
              <a:bgClr>
                <a:srgbClr val="FFFFFF"/>
              </a:bgClr>
            </a:pattFill>
            <a:prstDash val="solid"/>
            <a:headEnd type="none" w="med" len="med"/>
            <a:tailEnd type="none" w="med" len="med"/>
          </a:ln>
        </p:spPr>
        <p:txBody>
          <a:bodyPr wrap="none" anchor="ctr" anchorCtr="0"/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2800" dirty="0">
                <a:solidFill>
                  <a:schemeClr val="tx1"/>
                </a:solidFill>
                <a:effectLst>
                  <a:outerShdw blurRad="38100" dist="38100" dir="2700000">
                    <a:srgbClr val="FFFFFF"/>
                  </a:outerShdw>
                </a:effectLst>
                <a:latin typeface="黑体" panose="02010609060101010101" pitchFamily="2" charset="-122"/>
                <a:ea typeface="黑体" panose="02010609060101010101" pitchFamily="2" charset="-122"/>
              </a:rPr>
              <a:t>7.扎伤、划伤</a:t>
            </a:r>
            <a:endParaRPr lang="zh-CN" altLang="en-US" sz="2800" dirty="0">
              <a:solidFill>
                <a:schemeClr val="tx1"/>
              </a:solidFill>
              <a:effectLst>
                <a:outerShdw blurRad="38100" dist="38100" dir="2700000">
                  <a:srgbClr val="FFFFFF"/>
                </a:outerShdw>
              </a:effectLst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36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68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16" dur="500"/>
                                        <p:tgtEl>
                                          <p:spTgt spid="143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1" dur="500"/>
                                        <p:tgtEl>
                                          <p:spTgt spid="143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26" dur="500"/>
                                        <p:tgtEl>
                                          <p:spTgt spid="143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1" dur="500"/>
                                        <p:tgtEl>
                                          <p:spTgt spid="143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36" dur="500"/>
                                        <p:tgtEl>
                                          <p:spTgt spid="143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1" dur="500"/>
                                        <p:tgtEl>
                                          <p:spTgt spid="143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lide(fromBottom)">
                                      <p:cBhvr>
                                        <p:cTn id="46" dur="500"/>
                                        <p:tgtEl>
                                          <p:spTgt spid="143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72" grpId="0" animBg="1"/>
      <p:bldP spid="14344" grpId="0" animBg="1"/>
      <p:bldP spid="14345" grpId="0" animBg="1"/>
      <p:bldP spid="14346" grpId="0" animBg="1"/>
      <p:bldP spid="14347" grpId="0" animBg="1"/>
      <p:bldP spid="14348" grpId="0" animBg="1"/>
      <p:bldP spid="14349" grpId="0" animBg="1"/>
      <p:bldP spid="14350" grpId="0" animBg="1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/>
      <p:sp>
        <p:nvSpPr>
          <p:cNvPr id="15362" name="灯片编号占位符 3"/>
          <p:cNvSpPr txBox="1">
            <a:spLocks noGrp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 marL="0" lvl="0" indent="0" algn="l" defTabSz="914400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</a:defRPr>
            </a:lvl1pPr>
            <a:lvl2pPr marL="457200" lvl="1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2pPr>
            <a:lvl3pPr marL="914400" lvl="2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3pPr>
            <a:lvl4pPr marL="1371600" lvl="3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4pPr>
            <a:lvl5pPr marL="1828800" lvl="4" indent="0" algn="l" defTabSz="914400" rtl="0" eaLnBrk="1" fontAlgn="base" latinLnBrk="0" hangingPunct="1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>
                <a:schemeClr val="bg2"/>
              </a:buClr>
              <a:buSzPct val="70000"/>
              <a:buFont typeface="Wingdings" panose="05000000000000000000" pitchFamily="2" charset="2"/>
              <a:buChar char="l"/>
              <a:defRPr sz="4000" b="1" i="0" u="none" kern="1200" baseline="0">
                <a:solidFill>
                  <a:schemeClr val="tx2"/>
                </a:solidFill>
                <a:latin typeface="Arial" panose="020B0604020202020204" pitchFamily="34" charset="0"/>
                <a:ea typeface="华文中宋" pitchFamily="2" charset="-122"/>
                <a:cs typeface="+mn-cs"/>
              </a:defRPr>
            </a:lvl5pPr>
          </a:lstStyle>
          <a:p>
            <a:pPr lvl="0" algn="ctr" eaLnBrk="1" hangingPunct="1">
              <a:spcBef>
                <a:spcPct val="0"/>
              </a:spcBef>
              <a:buClrTx/>
              <a:buSzTx/>
              <a:buFontTx/>
              <a:buNone/>
            </a:pPr>
            <a:fld id="{9A0DB2DC-4C9A-4742-B13C-FB6460FD3503}" type="slidenum">
              <a:rPr lang="zh-CN" altLang="en-US" sz="1400" b="0" dirty="0">
                <a:solidFill>
                  <a:schemeClr val="tx1"/>
                </a:solidFill>
              </a:rPr>
            </a:fld>
            <a:endParaRPr lang="zh-CN" altLang="en-US" sz="1400" b="0" dirty="0">
              <a:solidFill>
                <a:schemeClr val="tx1"/>
              </a:solidFill>
            </a:endParaRPr>
          </a:p>
        </p:txBody>
      </p:sp>
      <p:sp>
        <p:nvSpPr>
          <p:cNvPr id="15363" name="Rectangle 2"/>
          <p:cNvSpPr/>
          <p:nvPr/>
        </p:nvSpPr>
        <p:spPr>
          <a:xfrm>
            <a:off x="838200" y="990600"/>
            <a:ext cx="5899150" cy="762000"/>
          </a:xfrm>
          <a:prstGeom prst="rect">
            <a:avLst/>
          </a:prstGeom>
          <a:noFill/>
          <a:ln w="9525">
            <a:noFill/>
          </a:ln>
          <a:effectLst>
            <a:prstShdw prst="shdw17" dist="17961" dir="2699999">
              <a:srgbClr val="4D004D"/>
            </a:prstShdw>
          </a:effectLst>
        </p:spPr>
        <p:txBody>
          <a:bodyPr>
            <a:spAutoFit/>
          </a:bodyPr>
          <a:p>
            <a:pPr>
              <a:spcBef>
                <a:spcPct val="0"/>
              </a:spcBef>
              <a:buClrTx/>
              <a:buSzTx/>
              <a:buFontTx/>
              <a:buNone/>
            </a:pPr>
            <a:r>
              <a:rPr lang="zh-CN" altLang="en-US" sz="4400" b="0" dirty="0">
                <a:latin typeface="黑体" panose="02010609060101010101" pitchFamily="2" charset="-122"/>
                <a:ea typeface="黑体" panose="02010609060101010101" pitchFamily="2" charset="-122"/>
              </a:rPr>
              <a:t>1. </a:t>
            </a:r>
            <a:r>
              <a:rPr lang="zh-CN" altLang="en-US" b="0" dirty="0">
                <a:latin typeface="黑体" panose="02010609060101010101" pitchFamily="2" charset="-122"/>
                <a:ea typeface="黑体" panose="02010609060101010101" pitchFamily="2" charset="-122"/>
              </a:rPr>
              <a:t>物体打击</a:t>
            </a:r>
            <a:endParaRPr lang="zh-CN" altLang="en-US" b="0" dirty="0"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sp>
        <p:nvSpPr>
          <p:cNvPr id="15364" name="Rectangle 3"/>
          <p:cNvSpPr/>
          <p:nvPr/>
        </p:nvSpPr>
        <p:spPr>
          <a:xfrm>
            <a:off x="4932363" y="1916113"/>
            <a:ext cx="3657600" cy="4067175"/>
          </a:xfrm>
          <a:prstGeom prst="rect">
            <a:avLst/>
          </a:prstGeom>
          <a:solidFill>
            <a:srgbClr val="CCFFCC">
              <a:alpha val="83136"/>
            </a:srgbClr>
          </a:solidFill>
          <a:ln w="9525">
            <a:noFill/>
          </a:ln>
          <a:effectLst>
            <a:prstShdw prst="shdw17" dist="17961" dir="2699999">
              <a:srgbClr val="7A997A"/>
            </a:prstShdw>
          </a:effectLst>
        </p:spPr>
        <p:txBody>
          <a:bodyPr>
            <a:spAutoFit/>
          </a:bodyPr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做好安全防护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正确佩戴安全帽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走安全通道            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避免在危险地带停留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服从安全管理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r>
              <a:rPr lang="zh-CN" altLang="en-US" sz="2800" dirty="0">
                <a:solidFill>
                  <a:schemeClr val="tx1"/>
                </a:solidFill>
                <a:latin typeface="黑体" panose="02010609060101010101" pitchFamily="2" charset="-122"/>
                <a:ea typeface="黑体" panose="02010609060101010101" pitchFamily="2" charset="-122"/>
              </a:rPr>
              <a:t>高空重物安全堆放</a:t>
            </a:r>
            <a:endParaRPr lang="zh-CN" altLang="en-US" sz="280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  <a:p>
            <a:pPr>
              <a:lnSpc>
                <a:spcPct val="90000"/>
              </a:lnSpc>
              <a:spcBef>
                <a:spcPct val="50000"/>
              </a:spcBef>
              <a:buClrTx/>
              <a:buSzTx/>
              <a:buFontTx/>
              <a:buChar char="•"/>
            </a:pPr>
            <a:endParaRPr lang="zh-CN" altLang="en-US" sz="2800" b="0" dirty="0">
              <a:solidFill>
                <a:schemeClr val="tx1"/>
              </a:solidFill>
              <a:latin typeface="黑体" panose="02010609060101010101" pitchFamily="2" charset="-122"/>
              <a:ea typeface="黑体" panose="02010609060101010101" pitchFamily="2" charset="-122"/>
            </a:endParaRPr>
          </a:p>
        </p:txBody>
      </p:sp>
      <p:pic>
        <p:nvPicPr>
          <p:cNvPr id="114692" name="Picture 4" descr="20050819141149881">
            <a:hlinkClick r:id="rId1"/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42988" y="1844675"/>
            <a:ext cx="3124200" cy="4114800"/>
          </a:xfrm>
          <a:prstGeom prst="rect">
            <a:avLst/>
          </a:prstGeom>
          <a:noFill/>
          <a:ln w="9525">
            <a:noFill/>
          </a:ln>
        </p:spPr>
      </p:pic>
      <p:sp>
        <p:nvSpPr>
          <p:cNvPr id="114688" name="DownRibbonSharp"/>
          <p:cNvSpPr>
            <a:spLocks noEditPoints="1" noChangeArrowheads="1"/>
          </p:cNvSpPr>
          <p:nvPr/>
        </p:nvSpPr>
        <p:spPr bwMode="auto">
          <a:xfrm>
            <a:off x="5076825" y="981075"/>
            <a:ext cx="3495675" cy="647700"/>
          </a:xfrm>
          <a:custGeom>
            <a:avLst/>
            <a:gdLst>
              <a:gd name="G0" fmla="+- 0 0 0"/>
              <a:gd name="G1" fmla="+- 5400 0 0"/>
              <a:gd name="G2" fmla="+- 5400 2700 0"/>
              <a:gd name="G3" fmla="+- 21600 0 G2"/>
              <a:gd name="G4" fmla="+- 21600 0 G1"/>
              <a:gd name="G5" fmla="+- 21600 0 2700"/>
              <a:gd name="G6" fmla="*/ G5 1 2"/>
              <a:gd name="G7" fmla="+- 2700 0 0"/>
              <a:gd name="T0" fmla="*/ 10800 w 21600"/>
              <a:gd name="T1" fmla="*/ 2700 h 21600"/>
              <a:gd name="T2" fmla="*/ 2700 w 21600"/>
              <a:gd name="T3" fmla="*/ 9450 h 21600"/>
              <a:gd name="T4" fmla="*/ 10800 w 21600"/>
              <a:gd name="T5" fmla="*/ 21600 h 21600"/>
              <a:gd name="T6" fmla="*/ 18900 w 21600"/>
              <a:gd name="T7" fmla="*/ 9450 h 21600"/>
              <a:gd name="T8" fmla="*/ 17694720 60000 65536"/>
              <a:gd name="T9" fmla="*/ 11796480 60000 65536"/>
              <a:gd name="T10" fmla="*/ 5898240 60000 65536"/>
              <a:gd name="T11" fmla="*/ 0 60000 65536"/>
              <a:gd name="T12" fmla="*/ G1 w 21600"/>
              <a:gd name="T13" fmla="*/ G7 h 21600"/>
              <a:gd name="T14" fmla="*/ G4 w 21600"/>
              <a:gd name="T15" fmla="*/ 216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 extrusionOk="0">
                <a:moveTo>
                  <a:pt x="0" y="0"/>
                </a:moveTo>
                <a:lnTo>
                  <a:pt x="8100" y="0"/>
                </a:lnTo>
                <a:lnTo>
                  <a:pt x="8100" y="2700"/>
                </a:lnTo>
                <a:lnTo>
                  <a:pt x="13500" y="2700"/>
                </a:lnTo>
                <a:lnTo>
                  <a:pt x="13500" y="0"/>
                </a:lnTo>
                <a:lnTo>
                  <a:pt x="21600" y="0"/>
                </a:lnTo>
                <a:lnTo>
                  <a:pt x="18900" y="9450"/>
                </a:lnTo>
                <a:lnTo>
                  <a:pt x="21600" y="18900"/>
                </a:lnTo>
                <a:lnTo>
                  <a:pt x="16200" y="18900"/>
                </a:lnTo>
                <a:lnTo>
                  <a:pt x="16200" y="21600"/>
                </a:lnTo>
                <a:lnTo>
                  <a:pt x="5400" y="21600"/>
                </a:lnTo>
                <a:lnTo>
                  <a:pt x="5400" y="18900"/>
                </a:lnTo>
                <a:lnTo>
                  <a:pt x="0" y="18900"/>
                </a:lnTo>
                <a:lnTo>
                  <a:pt x="2700" y="9450"/>
                </a:lnTo>
                <a:close/>
              </a:path>
              <a:path w="21600" h="21600" fill="none" extrusionOk="0">
                <a:moveTo>
                  <a:pt x="8100" y="2700"/>
                </a:moveTo>
                <a:lnTo>
                  <a:pt x="5400" y="2700"/>
                </a:lnTo>
                <a:lnTo>
                  <a:pt x="5400" y="18900"/>
                </a:lnTo>
              </a:path>
              <a:path w="21600" h="21600" fill="none" extrusionOk="0">
                <a:moveTo>
                  <a:pt x="5400" y="2700"/>
                </a:moveTo>
                <a:lnTo>
                  <a:pt x="8100" y="0"/>
                </a:lnTo>
              </a:path>
              <a:path w="21600" h="21600" fill="none" extrusionOk="0">
                <a:moveTo>
                  <a:pt x="13500" y="2700"/>
                </a:moveTo>
                <a:lnTo>
                  <a:pt x="16200" y="2700"/>
                </a:lnTo>
                <a:lnTo>
                  <a:pt x="16200" y="18900"/>
                </a:lnTo>
              </a:path>
              <a:path w="21600" h="21600" fill="none" extrusionOk="0">
                <a:moveTo>
                  <a:pt x="16200" y="2700"/>
                </a:moveTo>
                <a:lnTo>
                  <a:pt x="13500" y="0"/>
                </a:lnTo>
              </a:path>
            </a:pathLst>
          </a:custGeom>
          <a:solidFill>
            <a:srgbClr val="FFFF00"/>
          </a:solidFill>
          <a:ln w="9525">
            <a:solidFill>
              <a:srgbClr val="000000"/>
            </a:solidFill>
            <a:miter lim="800000"/>
          </a:ln>
          <a:effectLst>
            <a:outerShdw dist="107763" dir="2700000" algn="ctr" rotWithShape="0">
              <a:srgbClr val="808080"/>
            </a:outerShdw>
          </a:effectLst>
        </p:spPr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zh-CN" altLang="en-US" sz="2800" b="1" i="0" u="none" strike="noStrike" kern="1200" cap="none" spc="0" normalizeH="0" baseline="0" noProof="0" smtClean="0">
                <a:ln>
                  <a:noFill/>
                </a:ln>
                <a:solidFill>
                  <a:srgbClr val="FF3300"/>
                </a:solidFill>
                <a:effectLst/>
                <a:uLnTx/>
                <a:uFillTx/>
                <a:latin typeface="华文中宋" pitchFamily="2" charset="-122"/>
                <a:ea typeface="华文中宋" pitchFamily="2" charset="-122"/>
                <a:cs typeface="+mn-cs"/>
              </a:rPr>
              <a:t>预防措施</a:t>
            </a:r>
            <a:endParaRPr kumimoji="0" lang="zh-CN" altLang="en-US" sz="2800" b="1" i="0" u="none" strike="noStrike" kern="1200" cap="none" spc="0" normalizeH="0" baseline="0" noProof="0" smtClean="0">
              <a:ln>
                <a:noFill/>
              </a:ln>
              <a:solidFill>
                <a:srgbClr val="FF3300"/>
              </a:solidFill>
              <a:effectLst/>
              <a:uLnTx/>
              <a:uFillTx/>
              <a:latin typeface="华文中宋" pitchFamily="2" charset="-122"/>
              <a:ea typeface="华文中宋" pitchFamily="2" charset="-122"/>
              <a:cs typeface="+mn-cs"/>
            </a:endParaRPr>
          </a:p>
        </p:txBody>
      </p:sp>
    </p:spTree>
  </p:cSld>
  <p:clrMapOvr>
    <a:masterClrMapping/>
  </p:clrMapOvr>
  <p:transition>
    <p:zoom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6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in)">
                                      <p:cBhvr>
                                        <p:cTn id="7" dur="500"/>
                                        <p:tgtEl>
                                          <p:spTgt spid="1146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KSO_WM_BEAUTIFY_FLAG" val=""/>
</p:tagLst>
</file>

<file path=ppt/tags/tag10.xml><?xml version="1.0" encoding="utf-8"?>
<p:tagLst xmlns:p="http://schemas.openxmlformats.org/presentationml/2006/main">
  <p:tag name="KSO_WM_BEAUTIFY_FLAG" val=""/>
</p:tagLst>
</file>

<file path=ppt/tags/tag11.xml><?xml version="1.0" encoding="utf-8"?>
<p:tagLst xmlns:p="http://schemas.openxmlformats.org/presentationml/2006/main">
  <p:tag name="KSO_WM_UNIT_FILL_FORE_SCHEMECOLOR_INDEX_BRIGHTNESS" val="-0.25"/>
  <p:tag name="KSO_WM_UNIT_FILL_FORE_SCHEMECOLOR_INDEX" val="7"/>
  <p:tag name="KSO_WM_UNIT_FILL_TYPE" val="1"/>
  <p:tag name="KSO_WM_UNIT_TEXT_FILL_FORE_SCHEMECOLOR_INDEX_BRIGHTNESS" val="-0.05"/>
  <p:tag name="KSO_WM_UNIT_TEXT_FILL_FORE_SCHEMECOLOR_INDEX" val="14"/>
  <p:tag name="KSO_WM_UNIT_TEXT_FILL_TYPE" val="1"/>
  <p:tag name="KSO_WM_BEAUTIFY_FLAG" val=""/>
</p:tagLst>
</file>

<file path=ppt/tags/tag12.xml><?xml version="1.0" encoding="utf-8"?>
<p:tagLst xmlns:p="http://schemas.openxmlformats.org/presentationml/2006/main">
  <p:tag name="KSO_WM_UNIT_FILL_FORE_SCHEMECOLOR_INDEX_BRIGHTNESS" val="0"/>
  <p:tag name="KSO_WM_UNIT_FILL_FORE_SCHEMECOLOR_INDEX" val="8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3.xml><?xml version="1.0" encoding="utf-8"?>
<p:tagLst xmlns:p="http://schemas.openxmlformats.org/presentationml/2006/main">
  <p:tag name="KSO_WM_UNIT_FILL_FORE_SCHEMECOLOR_INDEX_BRIGHTNESS" val="0"/>
  <p:tag name="KSO_WM_UNIT_FILL_FORE_SCHEMECOLOR_INDEX" val="9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4.xml><?xml version="1.0" encoding="utf-8"?>
<p:tagLst xmlns:p="http://schemas.openxmlformats.org/presentationml/2006/main">
  <p:tag name="KSO_WM_UNIT_FILL_FORE_SCHEMECOLOR_INDEX_BRIGHTNESS" val="0"/>
  <p:tag name="KSO_WM_UNIT_FILL_FORE_SCHEMECOLOR_INDEX" val="6"/>
  <p:tag name="KSO_WM_UNIT_FILL_TYPE" val="1"/>
  <p:tag name="KSO_WM_UNIT_LINE_FORE_SCHEMECOLOR_INDEX_BRIGHTNESS" val="0"/>
  <p:tag name="KSO_WM_UNIT_LINE_FORE_SCHEMECOLOR_INDEX" val="2"/>
  <p:tag name="KSO_WM_UNIT_LINE_FILL_TYPE" val="2"/>
  <p:tag name="KSO_WM_UNIT_TEXT_FILL_FORE_SCHEMECOLOR_INDEX_BRIGHTNESS" val="0"/>
  <p:tag name="KSO_WM_UNIT_TEXT_FILL_FORE_SCHEMECOLOR_INDEX" val="14"/>
  <p:tag name="KSO_WM_UNIT_TEXT_FILL_TYPE" val="1"/>
  <p:tag name="KSO_WM_BEAUTIFY_FLAG" val=""/>
</p:tagLst>
</file>

<file path=ppt/tags/tag15.xml><?xml version="1.0" encoding="utf-8"?>
<p:tagLst xmlns:p="http://schemas.openxmlformats.org/presentationml/2006/main">
  <p:tag name="KSO_WM_UNIT_TEXT_FILL_FORE_SCHEMECOLOR_INDEX_BRIGHTNESS" val="0"/>
  <p:tag name="KSO_WM_UNIT_TEXT_FILL_FORE_SCHEMECOLOR_INDEX" val="13"/>
  <p:tag name="KSO_WM_UNIT_TEXT_FILL_TYPE" val="1"/>
</p:tagLst>
</file>

<file path=ppt/tags/tag16.xml><?xml version="1.0" encoding="utf-8"?>
<p:tagLst xmlns:p="http://schemas.openxmlformats.org/presentationml/2006/main">
  <p:tag name="KSO_WM_SPECIAL_SOURCE" val="bdnull"/>
</p:tagLst>
</file>

<file path=ppt/tags/tag17.xml><?xml version="1.0" encoding="utf-8"?>
<p:tagLst xmlns:p="http://schemas.openxmlformats.org/presentationml/2006/main">
  <p:tag name="KSO_WM_UNIT_ISCONTENTSTITLE" val="0"/>
  <p:tag name="KSO_WM_UNIT_ISNUMDGMTITLE" val="0"/>
  <p:tag name="KSO_WM_UNIT_NOCLEAR" val="1"/>
  <p:tag name="KSO_WM_UNIT_HIGHLIGHT" val="0"/>
  <p:tag name="KSO_WM_UNIT_COMPATIBLE" val="0"/>
  <p:tag name="KSO_WM_UNIT_DIAGRAM_ISNUMVISUAL" val="0"/>
  <p:tag name="KSO_WM_UNIT_DIAGRAM_ISREFERUNIT" val="0"/>
  <p:tag name="KSO_WM_UNIT_TYPE" val="a"/>
  <p:tag name="KSO_WM_UNIT_INDEX" val="1"/>
  <p:tag name="KSO_WM_UNIT_ID" val="custom20203621_34*a*1"/>
  <p:tag name="KSO_WM_TEMPLATE_CATEGORY" val="custom"/>
  <p:tag name="KSO_WM_TEMPLATE_INDEX" val="20203621"/>
  <p:tag name="KSO_WM_UNIT_LAYERLEVEL" val="1"/>
  <p:tag name="KSO_WM_TAG_VERSION" val="1.0"/>
  <p:tag name="KSO_WM_BEAUTIFY_FLAG" val="#wm#"/>
  <p:tag name="KSO_WM_UNIT_PRESET_TEXT" val="感谢观看"/>
</p:tagLst>
</file>

<file path=ppt/tags/tag18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0"/>
  <p:tag name="KSO_WM_UNIT_TEXT_FILL_FORE_SCHEMECOLOR_INDEX" val="2"/>
  <p:tag name="KSO_WM_UNIT_TEXT_FILL_TYPE" val="1"/>
</p:tagLst>
</file>

<file path=ppt/tags/tag19.xml><?xml version="1.0" encoding="utf-8"?>
<p:tagLst xmlns:p="http://schemas.openxmlformats.org/presentationml/2006/main">
  <p:tag name="KSO_WM_UNIT_FILL_FORE_SCHEMECOLOR_INDEX_BRIGHTNESS" val="0"/>
  <p:tag name="KSO_WM_UNIT_FILL_FORE_SCHEMECOLOR_INDEX" val="16"/>
  <p:tag name="KSO_WM_UNIT_FILL_TYPE" val="1"/>
  <p:tag name="KSO_WM_UNIT_TEXT_FILL_FORE_SCHEMECOLOR_INDEX_BRIGHTNESS" val="-0.25"/>
  <p:tag name="KSO_WM_UNIT_TEXT_FILL_FORE_SCHEMECOLOR_INDEX" val="9"/>
  <p:tag name="KSO_WM_UNIT_TEXT_FILL_TYPE" val="1"/>
</p:tagLst>
</file>

<file path=ppt/tags/tag2.xml><?xml version="1.0" encoding="utf-8"?>
<p:tagLst xmlns:p="http://schemas.openxmlformats.org/presentationml/2006/main">
  <p:tag name="KSO_WM_BEAUTIFY_FLAG" val=""/>
</p:tagLst>
</file>

<file path=ppt/tags/tag20.xml><?xml version="1.0" encoding="utf-8"?>
<p:tagLst xmlns:p="http://schemas.openxmlformats.org/presentationml/2006/main">
  <p:tag name="KSO_WM_UNIT_TEXT_FILL_FORE_SCHEMECOLOR_INDEX_BRIGHTNESS" val="-0.25"/>
  <p:tag name="KSO_WM_UNIT_TEXT_FILL_FORE_SCHEMECOLOR_INDEX" val="9"/>
  <p:tag name="KSO_WM_UNIT_TEXT_FILL_TYPE" val="1"/>
</p:tagLst>
</file>

<file path=ppt/tags/tag21.xml><?xml version="1.0" encoding="utf-8"?>
<p:tagLst xmlns:p="http://schemas.openxmlformats.org/presentationml/2006/main">
  <p:tag name="KSO_WM_SLIDE_ID" val="custom20203621_34"/>
  <p:tag name="KSO_WM_TEMPLATE_SUBCATEGORY" val="0"/>
  <p:tag name="KSO_WM_TEMPLATE_MASTER_TYPE" val="1"/>
  <p:tag name="KSO_WM_TEMPLATE_COLOR_TYPE" val="1"/>
  <p:tag name="KSO_WM_SLIDE_TYPE" val="endPage"/>
  <p:tag name="KSO_WM_SLIDE_SUBTYPE" val="pureTxt"/>
  <p:tag name="KSO_WM_SLIDE_ITEM_CNT" val="0"/>
  <p:tag name="KSO_WM_SLIDE_INDEX" val="34"/>
  <p:tag name="KSO_WM_TAG_VERSION" val="1.0"/>
  <p:tag name="KSO_WM_BEAUTIFY_FLAG" val="#wm#"/>
  <p:tag name="KSO_WM_TEMPLATE_CATEGORY" val="custom"/>
  <p:tag name="KSO_WM_TEMPLATE_INDEX" val="20203621"/>
  <p:tag name="KSO_WM_SLIDE_LAYOUT" val="a_b"/>
  <p:tag name="KSO_WM_SLIDE_LAYOUT_CNT" val="1_1"/>
  <p:tag name="KSO_WM_SPECIAL_SOURCE" val="bdnull"/>
</p:tagLst>
</file>

<file path=ppt/tags/tag22.xml><?xml version="1.0" encoding="utf-8"?>
<p:tagLst xmlns:p="http://schemas.openxmlformats.org/presentationml/2006/main">
  <p:tag name="commondata" val="eyJoZGlkIjoiNDY1MmY4MTY3YzFkZTg4NGM1MWI4N2I1NTA1MWI4MWEifQ=="/>
</p:tagLst>
</file>

<file path=ppt/tags/tag3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4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5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6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7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8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ags/tag9.xml><?xml version="1.0" encoding="utf-8"?>
<p:tagLst xmlns:p="http://schemas.openxmlformats.org/presentationml/2006/main">
  <p:tag name="KSO_WM_UNIT_HIGHLIGHT" val="0"/>
  <p:tag name="KSO_WM_UNIT_COMPATIBLE" val="0"/>
  <p:tag name="KSO_WM_UNIT_DIAGRAM_ISNUMVISUAL" val="0"/>
  <p:tag name="KSO_WM_UNIT_DIAGRAM_ISREFERUNIT" val="0"/>
  <p:tag name="KSO_WM_UNIT_ID" val="_11**"/>
  <p:tag name="KSO_WM_UNIT_LAYERLEVEL" val="1"/>
  <p:tag name="KSO_WM_TAG_VERSION" val="1.0"/>
  <p:tag name="KSO_WM_BEAUTIFY_FLAG" val="#wm#"/>
</p:tagLst>
</file>

<file path=ppt/theme/theme1.xml><?xml version="1.0" encoding="utf-8"?>
<a:theme xmlns:a="http://schemas.openxmlformats.org/drawingml/2006/main" name="Studio">
  <a:themeElements>
    <a:clrScheme name="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Studio">
      <a:majorFont>
        <a:latin typeface="Arial Black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80">
            <a:alpha val="83000"/>
          </a:srgb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华文中宋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800080">
            <a:alpha val="83000"/>
          </a:srgbClr>
        </a:solidFill>
        <a:ln w="9525" cap="flat" cmpd="sng" algn="ctr">
          <a:solidFill>
            <a:srgbClr val="000000"/>
          </a:solidFill>
          <a:prstDash val="solid"/>
          <a:round/>
          <a:headEnd type="none" w="med" len="med"/>
          <a:tailEnd type="none" w="med" len="med"/>
        </a:ln>
      </a:spPr>
      <a:bodyPr vert="horz" wrap="none" lIns="91440" tIns="45720" rIns="91440" bIns="45720" numCol="1" anchor="ctr" anchorCtr="0" compatLnSpc="1"/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zh-CN" altLang="en-US" sz="1800" b="0" i="0" u="sng" strike="noStrike" cap="none" normalizeH="0" baseline="0" smtClean="0">
            <a:ln>
              <a:noFill/>
            </a:ln>
            <a:solidFill>
              <a:schemeClr val="tx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Arial" panose="020B0604020202020204" pitchFamily="34" charset="0"/>
            <a:ea typeface="华文中宋" pitchFamily="2" charset="-122"/>
          </a:defRPr>
        </a:defPPr>
      </a:lstStyle>
    </a:lnDef>
  </a:objectDefaults>
  <a:extraClrSchemeLst>
    <a:extraClrScheme>
      <a:clrScheme name="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2_Studio">
  <a:themeElements>
    <a:clrScheme name="2_Studio 1">
      <a:dk1>
        <a:srgbClr val="000000"/>
      </a:dk1>
      <a:lt1>
        <a:srgbClr val="FFFFFF"/>
      </a:lt1>
      <a:dk2>
        <a:srgbClr val="336666"/>
      </a:dk2>
      <a:lt2>
        <a:srgbClr val="CCCC99"/>
      </a:lt2>
      <a:accent1>
        <a:srgbClr val="97CDCC"/>
      </a:accent1>
      <a:accent2>
        <a:srgbClr val="D6E0E0"/>
      </a:accent2>
      <a:accent3>
        <a:srgbClr val="FFFFFF"/>
      </a:accent3>
      <a:accent4>
        <a:srgbClr val="000000"/>
      </a:accent4>
      <a:accent5>
        <a:srgbClr val="C9E3E2"/>
      </a:accent5>
      <a:accent6>
        <a:srgbClr val="C2CBCB"/>
      </a:accent6>
      <a:hlink>
        <a:srgbClr val="99CC00"/>
      </a:hlink>
      <a:folHlink>
        <a:srgbClr val="336666"/>
      </a:folHlink>
    </a:clrScheme>
    <a:fontScheme name="2_Studio">
      <a:majorFont>
        <a:latin typeface="Arial Black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2_Studio 1">
        <a:dk1>
          <a:srgbClr val="000000"/>
        </a:dk1>
        <a:lt1>
          <a:srgbClr val="FFFFFF"/>
        </a:lt1>
        <a:dk2>
          <a:srgbClr val="336666"/>
        </a:dk2>
        <a:lt2>
          <a:srgbClr val="CCCC99"/>
        </a:lt2>
        <a:accent1>
          <a:srgbClr val="97CDCC"/>
        </a:accent1>
        <a:accent2>
          <a:srgbClr val="D6E0E0"/>
        </a:accent2>
        <a:accent3>
          <a:srgbClr val="FFFFFF"/>
        </a:accent3>
        <a:accent4>
          <a:srgbClr val="000000"/>
        </a:accent4>
        <a:accent5>
          <a:srgbClr val="C9E3E2"/>
        </a:accent5>
        <a:accent6>
          <a:srgbClr val="C2CBCB"/>
        </a:accent6>
        <a:hlink>
          <a:srgbClr val="99CC00"/>
        </a:hlink>
        <a:folHlink>
          <a:srgbClr val="3366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2">
        <a:dk1>
          <a:srgbClr val="000000"/>
        </a:dk1>
        <a:lt1>
          <a:srgbClr val="FFFFFF"/>
        </a:lt1>
        <a:dk2>
          <a:srgbClr val="3732A0"/>
        </a:dk2>
        <a:lt2>
          <a:srgbClr val="666699"/>
        </a:lt2>
        <a:accent1>
          <a:srgbClr val="CCCCFF"/>
        </a:accent1>
        <a:accent2>
          <a:srgbClr val="009999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8A8A"/>
        </a:accent6>
        <a:hlink>
          <a:srgbClr val="3366CC"/>
        </a:hlink>
        <a:folHlink>
          <a:srgbClr val="9094B8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3">
        <a:dk1>
          <a:srgbClr val="000000"/>
        </a:dk1>
        <a:lt1>
          <a:srgbClr val="FFFFFF"/>
        </a:lt1>
        <a:dk2>
          <a:srgbClr val="CD0505"/>
        </a:dk2>
        <a:lt2>
          <a:srgbClr val="5F5F5F"/>
        </a:lt2>
        <a:accent1>
          <a:srgbClr val="D2D5DE"/>
        </a:accent1>
        <a:accent2>
          <a:srgbClr val="D55757"/>
        </a:accent2>
        <a:accent3>
          <a:srgbClr val="FFFFFF"/>
        </a:accent3>
        <a:accent4>
          <a:srgbClr val="000000"/>
        </a:accent4>
        <a:accent5>
          <a:srgbClr val="E5E7EC"/>
        </a:accent5>
        <a:accent6>
          <a:srgbClr val="C14E4E"/>
        </a:accent6>
        <a:hlink>
          <a:srgbClr val="F42D1E"/>
        </a:hlink>
        <a:folHlink>
          <a:srgbClr val="7C849E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4">
        <a:dk1>
          <a:srgbClr val="000000"/>
        </a:dk1>
        <a:lt1>
          <a:srgbClr val="FFFFFF"/>
        </a:lt1>
        <a:dk2>
          <a:srgbClr val="551A07"/>
        </a:dk2>
        <a:lt2>
          <a:srgbClr val="CC3300"/>
        </a:lt2>
        <a:accent1>
          <a:srgbClr val="F4B400"/>
        </a:accent1>
        <a:accent2>
          <a:srgbClr val="993300"/>
        </a:accent2>
        <a:accent3>
          <a:srgbClr val="FFFFFF"/>
        </a:accent3>
        <a:accent4>
          <a:srgbClr val="000000"/>
        </a:accent4>
        <a:accent5>
          <a:srgbClr val="F8D6AA"/>
        </a:accent5>
        <a:accent6>
          <a:srgbClr val="8A2D00"/>
        </a:accent6>
        <a:hlink>
          <a:srgbClr val="FF3300"/>
        </a:hlink>
        <a:folHlink>
          <a:srgbClr val="6666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5">
        <a:dk1>
          <a:srgbClr val="000000"/>
        </a:dk1>
        <a:lt1>
          <a:srgbClr val="FFFFFF"/>
        </a:lt1>
        <a:dk2>
          <a:srgbClr val="FF0000"/>
        </a:dk2>
        <a:lt2>
          <a:srgbClr val="FFCC00"/>
        </a:lt2>
        <a:accent1>
          <a:srgbClr val="66CCFF"/>
        </a:accent1>
        <a:accent2>
          <a:srgbClr val="009900"/>
        </a:accent2>
        <a:accent3>
          <a:srgbClr val="FFFFFF"/>
        </a:accent3>
        <a:accent4>
          <a:srgbClr val="000000"/>
        </a:accent4>
        <a:accent5>
          <a:srgbClr val="B8E2FF"/>
        </a:accent5>
        <a:accent6>
          <a:srgbClr val="008A00"/>
        </a:accent6>
        <a:hlink>
          <a:srgbClr val="FF3300"/>
        </a:hlink>
        <a:folHlink>
          <a:srgbClr val="6600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2_Studio 6">
        <a:dk1>
          <a:srgbClr val="666633"/>
        </a:dk1>
        <a:lt1>
          <a:srgbClr val="FFFFFF"/>
        </a:lt1>
        <a:dk2>
          <a:srgbClr val="000000"/>
        </a:dk2>
        <a:lt2>
          <a:srgbClr val="CC3300"/>
        </a:lt2>
        <a:accent1>
          <a:srgbClr val="808000"/>
        </a:accent1>
        <a:accent2>
          <a:srgbClr val="FF9900"/>
        </a:accent2>
        <a:accent3>
          <a:srgbClr val="AAAAAA"/>
        </a:accent3>
        <a:accent4>
          <a:srgbClr val="DADADA"/>
        </a:accent4>
        <a:accent5>
          <a:srgbClr val="C0C0AA"/>
        </a:accent5>
        <a:accent6>
          <a:srgbClr val="E78A00"/>
        </a:accent6>
        <a:hlink>
          <a:srgbClr val="CC6600"/>
        </a:hlink>
        <a:folHlink>
          <a:srgbClr val="434B1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udio 7">
        <a:dk1>
          <a:srgbClr val="766997"/>
        </a:dk1>
        <a:lt1>
          <a:srgbClr val="FFFFFF"/>
        </a:lt1>
        <a:dk2>
          <a:srgbClr val="530901"/>
        </a:dk2>
        <a:lt2>
          <a:srgbClr val="FFFFFF"/>
        </a:lt2>
        <a:accent1>
          <a:srgbClr val="FF3300"/>
        </a:accent1>
        <a:accent2>
          <a:srgbClr val="CC6600"/>
        </a:accent2>
        <a:accent3>
          <a:srgbClr val="B3AAAA"/>
        </a:accent3>
        <a:accent4>
          <a:srgbClr val="DADADA"/>
        </a:accent4>
        <a:accent5>
          <a:srgbClr val="FFADAA"/>
        </a:accent5>
        <a:accent6>
          <a:srgbClr val="B95C00"/>
        </a:accent6>
        <a:hlink>
          <a:srgbClr val="FF9900"/>
        </a:hlink>
        <a:folHlink>
          <a:srgbClr val="99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udio 8">
        <a:dk1>
          <a:srgbClr val="666699"/>
        </a:dk1>
        <a:lt1>
          <a:srgbClr val="FFFFFF"/>
        </a:lt1>
        <a:dk2>
          <a:srgbClr val="4C004C"/>
        </a:dk2>
        <a:lt2>
          <a:srgbClr val="FFFFFF"/>
        </a:lt2>
        <a:accent1>
          <a:srgbClr val="0099CC"/>
        </a:accent1>
        <a:accent2>
          <a:srgbClr val="993366"/>
        </a:accent2>
        <a:accent3>
          <a:srgbClr val="B2AAB2"/>
        </a:accent3>
        <a:accent4>
          <a:srgbClr val="DADADA"/>
        </a:accent4>
        <a:accent5>
          <a:srgbClr val="AACAE2"/>
        </a:accent5>
        <a:accent6>
          <a:srgbClr val="8A2D5C"/>
        </a:accent6>
        <a:hlink>
          <a:srgbClr val="99CC00"/>
        </a:hlink>
        <a:folHlink>
          <a:srgbClr val="0066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udio 9">
        <a:dk1>
          <a:srgbClr val="565682"/>
        </a:dk1>
        <a:lt1>
          <a:srgbClr val="FFFFFF"/>
        </a:lt1>
        <a:dk2>
          <a:srgbClr val="1E1551"/>
        </a:dk2>
        <a:lt2>
          <a:srgbClr val="CCFFFF"/>
        </a:lt2>
        <a:accent1>
          <a:srgbClr val="33CCCC"/>
        </a:accent1>
        <a:accent2>
          <a:srgbClr val="009999"/>
        </a:accent2>
        <a:accent3>
          <a:srgbClr val="ABAAB3"/>
        </a:accent3>
        <a:accent4>
          <a:srgbClr val="DADADA"/>
        </a:accent4>
        <a:accent5>
          <a:srgbClr val="ADE2E2"/>
        </a:accent5>
        <a:accent6>
          <a:srgbClr val="008A8A"/>
        </a:accent6>
        <a:hlink>
          <a:srgbClr val="FF9900"/>
        </a:hlink>
        <a:folHlink>
          <a:srgbClr val="00598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2_Studio 10">
        <a:dk1>
          <a:srgbClr val="CCCC99"/>
        </a:dk1>
        <a:lt1>
          <a:srgbClr val="FFFFFF"/>
        </a:lt1>
        <a:dk2>
          <a:srgbClr val="2E5D5C"/>
        </a:dk2>
        <a:lt2>
          <a:srgbClr val="FFFFFF"/>
        </a:lt2>
        <a:accent1>
          <a:srgbClr val="0099CC"/>
        </a:accent1>
        <a:accent2>
          <a:srgbClr val="D6E0E0"/>
        </a:accent2>
        <a:accent3>
          <a:srgbClr val="ADB6B5"/>
        </a:accent3>
        <a:accent4>
          <a:srgbClr val="DADADA"/>
        </a:accent4>
        <a:accent5>
          <a:srgbClr val="AACAE2"/>
        </a:accent5>
        <a:accent6>
          <a:srgbClr val="C2CBCB"/>
        </a:accent6>
        <a:hlink>
          <a:srgbClr val="CCCC99"/>
        </a:hlink>
        <a:folHlink>
          <a:srgbClr val="428A8C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1_默认设计模板">
  <a:themeElements>
    <a:clrScheme name="1_默认设计模板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1_默认设计模板">
      <a:majorFont>
        <a:latin typeface="Arial"/>
        <a:ea typeface="华文中宋"/>
        <a:cs typeface=""/>
      </a:majorFont>
      <a:minorFont>
        <a:latin typeface="Arial"/>
        <a:ea typeface="华文中宋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raClrSchemeLst>
    <a:extraClrScheme>
      <a:clrScheme name="1_默认设计模板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默认设计模板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默认设计模板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4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5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模板</Template>
  <TotalTime>0</TotalTime>
  <Words>1999</Words>
  <Application>WPS 演示</Application>
  <PresentationFormat>在屏幕上显示</PresentationFormat>
  <Paragraphs>391</Paragraphs>
  <Slides>25</Slides>
  <Notes>2</Notes>
  <HiddenSlides>0</HiddenSlides>
  <MMClips>0</MMClips>
  <ScaleCrop>false</ScaleCrop>
  <HeadingPairs>
    <vt:vector size="6" baseType="variant">
      <vt:variant>
        <vt:lpstr>已用的字体</vt:lpstr>
      </vt:variant>
      <vt:variant>
        <vt:i4>23</vt:i4>
      </vt:variant>
      <vt:variant>
        <vt:lpstr>主题</vt:lpstr>
      </vt:variant>
      <vt:variant>
        <vt:i4>3</vt:i4>
      </vt:variant>
      <vt:variant>
        <vt:lpstr>幻灯片标题</vt:lpstr>
      </vt:variant>
      <vt:variant>
        <vt:i4>25</vt:i4>
      </vt:variant>
    </vt:vector>
  </HeadingPairs>
  <TitlesOfParts>
    <vt:vector size="51" baseType="lpstr">
      <vt:lpstr>Arial</vt:lpstr>
      <vt:lpstr>宋体</vt:lpstr>
      <vt:lpstr>Wingdings</vt:lpstr>
      <vt:lpstr>华文中宋</vt:lpstr>
      <vt:lpstr>Arial Black</vt:lpstr>
      <vt:lpstr>Times New Roman</vt:lpstr>
      <vt:lpstr>Imprint MT Shadow</vt:lpstr>
      <vt:lpstr>ksdb</vt:lpstr>
      <vt:lpstr>华文行楷</vt:lpstr>
      <vt:lpstr>微软雅黑</vt:lpstr>
      <vt:lpstr>黑体</vt:lpstr>
      <vt:lpstr>楷体_GB2312</vt:lpstr>
      <vt:lpstr>新宋体</vt:lpstr>
      <vt:lpstr>隶书</vt:lpstr>
      <vt:lpstr>Tahoma</vt:lpstr>
      <vt:lpstr>华文彩云</vt:lpstr>
      <vt:lpstr>隶书</vt:lpstr>
      <vt:lpstr>Arial Unicode MS</vt:lpstr>
      <vt:lpstr>华文新魏</vt:lpstr>
      <vt:lpstr>华文行楷</vt:lpstr>
      <vt:lpstr>楷体</vt:lpstr>
      <vt:lpstr>华文中宋</vt:lpstr>
      <vt:lpstr>汉仪旗黑-85S</vt:lpstr>
      <vt:lpstr>Studio</vt:lpstr>
      <vt:lpstr>2_Studio</vt:lpstr>
      <vt:lpstr>1_默认设计模板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感谢聆听</vt:lpstr>
    </vt:vector>
  </TitlesOfParts>
  <Company>ttmc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T/M安全教育</dc:title>
  <dc:creator>10697</dc:creator>
  <cp:lastModifiedBy>little fairy</cp:lastModifiedBy>
  <cp:revision>775</cp:revision>
  <dcterms:created xsi:type="dcterms:W3CDTF">2003-07-02T01:53:28Z</dcterms:created>
  <dcterms:modified xsi:type="dcterms:W3CDTF">2023-11-15T06:40:24Z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CA7713FA0032445789A6B04D86274B2A_13</vt:lpwstr>
  </property>
  <property fmtid="{D5CDD505-2E9C-101B-9397-08002B2CF9AE}" pid="3" name="KSOProductBuildVer">
    <vt:lpwstr>2052-12.1.0.15933</vt:lpwstr>
  </property>
</Properties>
</file>