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70" r:id="rId4"/>
    <p:sldId id="257" r:id="rId5"/>
    <p:sldId id="258" r:id="rId6"/>
    <p:sldId id="259" r:id="rId7"/>
    <p:sldId id="314" r:id="rId8"/>
    <p:sldId id="313" r:id="rId9"/>
    <p:sldId id="312" r:id="rId10"/>
    <p:sldId id="260" r:id="rId11"/>
    <p:sldId id="271" r:id="rId12"/>
    <p:sldId id="272" r:id="rId13"/>
    <p:sldId id="273" r:id="rId14"/>
    <p:sldId id="261" r:id="rId15"/>
    <p:sldId id="311" r:id="rId16"/>
    <p:sldId id="262" r:id="rId17"/>
    <p:sldId id="263" r:id="rId18"/>
    <p:sldId id="264" r:id="rId19"/>
    <p:sldId id="265" r:id="rId20"/>
    <p:sldId id="266" r:id="rId21"/>
    <p:sldId id="267" r:id="rId22"/>
    <p:sldId id="268" r:id="rId23"/>
    <p:sldId id="269" r:id="rId24"/>
    <p:sldId id="299" r:id="rId25"/>
    <p:sldId id="297" r:id="rId26"/>
    <p:sldId id="270" r:id="rId27"/>
    <p:sldId id="274" r:id="rId28"/>
    <p:sldId id="295" r:id="rId29"/>
    <p:sldId id="300" r:id="rId30"/>
    <p:sldId id="301" r:id="rId31"/>
    <p:sldId id="302" r:id="rId32"/>
    <p:sldId id="315" r:id="rId33"/>
    <p:sldId id="303" r:id="rId34"/>
    <p:sldId id="304" r:id="rId35"/>
    <p:sldId id="305" r:id="rId36"/>
    <p:sldId id="306" r:id="rId37"/>
    <p:sldId id="309" r:id="rId38"/>
    <p:sldId id="307" r:id="rId39"/>
    <p:sldId id="308" r:id="rId40"/>
    <p:sldId id="275" r:id="rId41"/>
    <p:sldId id="276" r:id="rId42"/>
    <p:sldId id="277" r:id="rId43"/>
    <p:sldId id="278" r:id="rId44"/>
    <p:sldId id="310" r:id="rId45"/>
    <p:sldId id="279" r:id="rId46"/>
    <p:sldId id="316" r:id="rId47"/>
    <p:sldId id="280" r:id="rId48"/>
    <p:sldId id="281" r:id="rId49"/>
    <p:sldId id="291" r:id="rId50"/>
    <p:sldId id="292" r:id="rId51"/>
    <p:sldId id="293" r:id="rId52"/>
    <p:sldId id="317" r:id="rId53"/>
    <p:sldId id="294" r:id="rId54"/>
    <p:sldId id="282" r:id="rId55"/>
    <p:sldId id="286" r:id="rId56"/>
    <p:sldId id="287" r:id="rId57"/>
    <p:sldId id="288" r:id="rId58"/>
    <p:sldId id="283" r:id="rId59"/>
    <p:sldId id="289" r:id="rId60"/>
    <p:sldId id="290" r:id="rId61"/>
    <p:sldId id="284" r:id="rId62"/>
    <p:sldId id="318" r:id="rId63"/>
    <p:sldId id="371" r:id="rId64"/>
  </p:sldIdLst>
  <p:sldSz cx="9144000" cy="6858000" type="screen4x3"/>
  <p:notesSz cx="6858000" cy="9144000"/>
  <p:custDataLst>
    <p:tags r:id="rId6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636B6"/>
    <a:srgbClr val="5CD06F"/>
    <a:srgbClr val="FFFF00"/>
    <a:srgbClr val="DE6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43"/>
    <p:restoredTop sz="91836"/>
  </p:normalViewPr>
  <p:slideViewPr>
    <p:cSldViewPr showGuides="1">
      <p:cViewPr varScale="1">
        <p:scale>
          <a:sx n="73" d="100"/>
          <a:sy n="73" d="100"/>
        </p:scale>
        <p:origin x="-76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9" Type="http://schemas.openxmlformats.org/officeDocument/2006/relationships/tags" Target="tags/tag22.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chemeClr val="bg1">
                <a:gamma/>
                <a:shade val="46275"/>
                <a:invGamma/>
              </a:schemeClr>
            </a:gs>
            <a:gs pos="100000">
              <a:schemeClr val="bg1"/>
            </a:gs>
          </a:gsLst>
          <a:lin ang="5400000" scaled="1"/>
          <a:tileRect/>
        </a:gradFill>
        <a:effectLst/>
      </p:bgPr>
    </p:bg>
    <p:spTree>
      <p:nvGrpSpPr>
        <p:cNvPr id="1" name=""/>
        <p:cNvGrpSpPr/>
        <p:nvPr/>
      </p:nvGrpSpPr>
      <p:grpSpPr/>
      <p:grpSp>
        <p:nvGrpSpPr>
          <p:cNvPr id="11266" name="组合 11265"/>
          <p:cNvGrpSpPr/>
          <p:nvPr userDrawn="1"/>
        </p:nvGrpSpPr>
        <p:grpSpPr>
          <a:xfrm>
            <a:off x="-6350" y="20638"/>
            <a:ext cx="9144000" cy="6858000"/>
            <a:chOff x="0" y="0"/>
            <a:chExt cx="5760" cy="4320"/>
          </a:xfrm>
        </p:grpSpPr>
        <p:sp>
          <p:nvSpPr>
            <p:cNvPr id="11267" name="任意多边形 11266"/>
            <p:cNvSpPr/>
            <p:nvPr/>
          </p:nvSpPr>
          <p:spPr>
            <a:xfrm>
              <a:off x="0" y="3072"/>
              <a:ext cx="5760" cy="1248"/>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zh-CN" altLang="en-US"/>
            </a:p>
          </p:txBody>
        </p:sp>
        <p:sp>
          <p:nvSpPr>
            <p:cNvPr id="11268" name="任意多边形 11267"/>
            <p:cNvSpPr/>
            <p:nvPr/>
          </p:nvSpPr>
          <p:spPr>
            <a:xfrm>
              <a:off x="0" y="0"/>
              <a:ext cx="5760" cy="3072"/>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tileRect/>
            </a:gradFill>
            <a:ln w="9525">
              <a:noFill/>
            </a:ln>
          </p:spPr>
          <p:txBody>
            <a:bodyPr/>
            <a:p>
              <a:endParaRPr lang="zh-CN" altLang="en-US"/>
            </a:p>
          </p:txBody>
        </p:sp>
      </p:grpSp>
      <p:sp>
        <p:nvSpPr>
          <p:cNvPr id="11269" name="任意多边形 11268"/>
          <p:cNvSpPr/>
          <p:nvPr userDrawn="1"/>
        </p:nvSpPr>
        <p:spPr>
          <a:xfrm>
            <a:off x="6242050" y="6269038"/>
            <a:ext cx="2895600" cy="609600"/>
          </a:xfrm>
          <a:custGeom>
            <a:avLst/>
            <a:gdLst/>
            <a:ahLst/>
            <a:cxnLst/>
            <a:pathLst>
              <a:path w="5748" h="246">
                <a:moveTo>
                  <a:pt x="5748" y="246"/>
                </a:moveTo>
                <a:lnTo>
                  <a:pt x="0" y="246"/>
                </a:lnTo>
                <a:lnTo>
                  <a:pt x="0" y="0"/>
                </a:lnTo>
                <a:lnTo>
                  <a:pt x="5748" y="0"/>
                </a:lnTo>
                <a:lnTo>
                  <a:pt x="5748" y="246"/>
                </a:lnTo>
                <a:lnTo>
                  <a:pt x="5748" y="246"/>
                </a:lnTo>
                <a:close/>
              </a:path>
            </a:pathLst>
          </a:custGeom>
          <a:gradFill rotWithShape="0">
            <a:gsLst>
              <a:gs pos="0">
                <a:schemeClr val="bg1">
                  <a:alpha val="100000"/>
                </a:schemeClr>
              </a:gs>
              <a:gs pos="100000">
                <a:schemeClr val="hlink">
                  <a:alpha val="100000"/>
                </a:schemeClr>
              </a:gs>
            </a:gsLst>
            <a:lin ang="18900000" scaled="1"/>
            <a:tileRect/>
          </a:gradFill>
          <a:ln w="9525">
            <a:noFill/>
          </a:ln>
        </p:spPr>
        <p:txBody>
          <a:bodyPr/>
          <a:p>
            <a:endParaRPr lang="zh-CN" altLang="en-US"/>
          </a:p>
        </p:txBody>
      </p:sp>
      <p:grpSp>
        <p:nvGrpSpPr>
          <p:cNvPr id="11270" name="组合 11269"/>
          <p:cNvGrpSpPr/>
          <p:nvPr userDrawn="1"/>
        </p:nvGrpSpPr>
        <p:grpSpPr>
          <a:xfrm>
            <a:off x="-1587" y="6034088"/>
            <a:ext cx="7845425" cy="850900"/>
            <a:chOff x="0" y="3792"/>
            <a:chExt cx="4942" cy="536"/>
          </a:xfrm>
        </p:grpSpPr>
        <p:sp>
          <p:nvSpPr>
            <p:cNvPr id="11271" name="任意多边形 11270"/>
            <p:cNvSpPr/>
            <p:nvPr userDrawn="1"/>
          </p:nvSpPr>
          <p:spPr>
            <a:xfrm>
              <a:off x="1488" y="3792"/>
              <a:ext cx="3240" cy="536"/>
            </a:xfrm>
            <a:custGeom>
              <a:avLst/>
              <a:gdLst/>
              <a:ahLst/>
              <a:cxnLst/>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tileRect/>
            </a:gradFill>
            <a:ln w="9525">
              <a:noFill/>
            </a:ln>
          </p:spPr>
          <p:txBody>
            <a:bodyPr/>
            <a:p>
              <a:endParaRPr lang="zh-CN" altLang="en-US"/>
            </a:p>
          </p:txBody>
        </p:sp>
        <p:grpSp>
          <p:nvGrpSpPr>
            <p:cNvPr id="11272" name="组合 11271"/>
            <p:cNvGrpSpPr/>
            <p:nvPr userDrawn="1"/>
          </p:nvGrpSpPr>
          <p:grpSpPr>
            <a:xfrm>
              <a:off x="2486" y="3792"/>
              <a:ext cx="2456" cy="536"/>
              <a:chOff x="2486" y="3792"/>
              <a:chExt cx="2456" cy="536"/>
            </a:xfrm>
          </p:grpSpPr>
          <p:sp>
            <p:nvSpPr>
              <p:cNvPr id="11273" name="任意多边形 11272"/>
              <p:cNvSpPr/>
              <p:nvPr userDrawn="1"/>
            </p:nvSpPr>
            <p:spPr>
              <a:xfrm>
                <a:off x="3948" y="3799"/>
                <a:ext cx="994" cy="529"/>
              </a:xfrm>
              <a:custGeom>
                <a:avLst/>
                <a:gdLst/>
                <a:ahLst/>
                <a:cxnLst/>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ln>
            </p:spPr>
            <p:txBody>
              <a:bodyPr/>
              <a:p>
                <a:endParaRPr lang="zh-CN" altLang="en-US"/>
              </a:p>
            </p:txBody>
          </p:sp>
          <p:sp>
            <p:nvSpPr>
              <p:cNvPr id="11274" name="任意多边形 11273"/>
              <p:cNvSpPr/>
              <p:nvPr userDrawn="1"/>
            </p:nvSpPr>
            <p:spPr>
              <a:xfrm>
                <a:off x="2677" y="3792"/>
                <a:ext cx="186" cy="395"/>
              </a:xfrm>
              <a:custGeom>
                <a:avLst/>
                <a:gdLst/>
                <a:ahLst/>
                <a:cxnLst/>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ln>
            </p:spPr>
            <p:txBody>
              <a:bodyPr/>
              <a:p>
                <a:endParaRPr lang="zh-CN" altLang="en-US"/>
              </a:p>
            </p:txBody>
          </p:sp>
          <p:sp>
            <p:nvSpPr>
              <p:cNvPr id="11275" name="任意多边形 11274"/>
              <p:cNvSpPr/>
              <p:nvPr userDrawn="1"/>
            </p:nvSpPr>
            <p:spPr>
              <a:xfrm>
                <a:off x="3030" y="3893"/>
                <a:ext cx="378" cy="271"/>
              </a:xfrm>
              <a:custGeom>
                <a:avLst/>
                <a:gdLst/>
                <a:ahLst/>
                <a:cxnLst/>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ln>
            </p:spPr>
            <p:txBody>
              <a:bodyPr/>
              <a:p>
                <a:endParaRPr lang="zh-CN" altLang="en-US"/>
              </a:p>
            </p:txBody>
          </p:sp>
          <p:sp>
            <p:nvSpPr>
              <p:cNvPr id="11276" name="任意多边形 11275"/>
              <p:cNvSpPr/>
              <p:nvPr userDrawn="1"/>
            </p:nvSpPr>
            <p:spPr>
              <a:xfrm>
                <a:off x="3628" y="3866"/>
                <a:ext cx="155" cy="74"/>
              </a:xfrm>
              <a:custGeom>
                <a:avLst/>
                <a:gdLst/>
                <a:ahLst/>
                <a:cxnLst/>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ln>
            </p:spPr>
            <p:txBody>
              <a:bodyPr/>
              <a:p>
                <a:endParaRPr lang="zh-CN" altLang="en-US"/>
              </a:p>
            </p:txBody>
          </p:sp>
          <p:sp>
            <p:nvSpPr>
              <p:cNvPr id="11277" name="任意多边形 11276"/>
              <p:cNvSpPr/>
              <p:nvPr userDrawn="1"/>
            </p:nvSpPr>
            <p:spPr>
              <a:xfrm>
                <a:off x="2486" y="3859"/>
                <a:ext cx="42" cy="81"/>
              </a:xfrm>
              <a:custGeom>
                <a:avLst/>
                <a:gdLst/>
                <a:ahLst/>
                <a:cxnLst/>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ln>
            </p:spPr>
            <p:txBody>
              <a:bodyPr/>
              <a:p>
                <a:endParaRPr lang="zh-CN" altLang="en-US"/>
              </a:p>
            </p:txBody>
          </p:sp>
        </p:grpSp>
        <p:sp>
          <p:nvSpPr>
            <p:cNvPr id="11278" name="任意多边形 11277"/>
            <p:cNvSpPr/>
            <p:nvPr userDrawn="1"/>
          </p:nvSpPr>
          <p:spPr>
            <a:xfrm>
              <a:off x="0" y="3792"/>
              <a:ext cx="3976" cy="535"/>
            </a:xfrm>
            <a:custGeom>
              <a:avLst/>
              <a:gdLst/>
              <a:ahLst/>
              <a:cxnLst/>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tileRect/>
            </a:gradFill>
            <a:ln w="9525">
              <a:noFill/>
            </a:ln>
          </p:spPr>
          <p:txBody>
            <a:bodyPr/>
            <a:p>
              <a:endParaRPr lang="zh-CN" altLang="en-US"/>
            </a:p>
          </p:txBody>
        </p:sp>
      </p:grpSp>
      <p:grpSp>
        <p:nvGrpSpPr>
          <p:cNvPr id="11279" name="组合 11278"/>
          <p:cNvGrpSpPr/>
          <p:nvPr userDrawn="1"/>
        </p:nvGrpSpPr>
        <p:grpSpPr>
          <a:xfrm>
            <a:off x="627063" y="6021388"/>
            <a:ext cx="5684837" cy="849312"/>
            <a:chOff x="395" y="3793"/>
            <a:chExt cx="3581" cy="535"/>
          </a:xfrm>
        </p:grpSpPr>
        <p:sp>
          <p:nvSpPr>
            <p:cNvPr id="11280" name="任意多边形 11279"/>
            <p:cNvSpPr/>
            <p:nvPr userDrawn="1"/>
          </p:nvSpPr>
          <p:spPr>
            <a:xfrm>
              <a:off x="1196" y="3793"/>
              <a:ext cx="365" cy="291"/>
            </a:xfrm>
            <a:custGeom>
              <a:avLst/>
              <a:gdLst/>
              <a:ahLst/>
              <a:cxnLst/>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ln>
          </p:spPr>
          <p:txBody>
            <a:bodyPr/>
            <a:p>
              <a:endParaRPr lang="zh-CN" altLang="en-US"/>
            </a:p>
          </p:txBody>
        </p:sp>
        <p:sp>
          <p:nvSpPr>
            <p:cNvPr id="11281" name="任意多边形 11280"/>
            <p:cNvSpPr/>
            <p:nvPr userDrawn="1"/>
          </p:nvSpPr>
          <p:spPr>
            <a:xfrm>
              <a:off x="1943" y="3829"/>
              <a:ext cx="2033" cy="499"/>
            </a:xfrm>
            <a:custGeom>
              <a:avLst/>
              <a:gdLst/>
              <a:ahLst/>
              <a:cxnLst/>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ln>
          </p:spPr>
          <p:txBody>
            <a:bodyPr/>
            <a:p>
              <a:endParaRPr lang="zh-CN" altLang="en-US"/>
            </a:p>
          </p:txBody>
        </p:sp>
        <p:sp>
          <p:nvSpPr>
            <p:cNvPr id="11282" name="任意多边形 11281"/>
            <p:cNvSpPr/>
            <p:nvPr userDrawn="1"/>
          </p:nvSpPr>
          <p:spPr>
            <a:xfrm>
              <a:off x="1830" y="3823"/>
              <a:ext cx="71" cy="61"/>
            </a:xfrm>
            <a:custGeom>
              <a:avLst/>
              <a:gdLst/>
              <a:ahLst/>
              <a:cxnLst/>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ln>
          </p:spPr>
          <p:txBody>
            <a:bodyPr/>
            <a:p>
              <a:endParaRPr lang="zh-CN" altLang="en-US"/>
            </a:p>
          </p:txBody>
        </p:sp>
        <p:sp>
          <p:nvSpPr>
            <p:cNvPr id="11283" name="任意多边形 11282"/>
            <p:cNvSpPr/>
            <p:nvPr userDrawn="1"/>
          </p:nvSpPr>
          <p:spPr>
            <a:xfrm>
              <a:off x="855" y="3842"/>
              <a:ext cx="161" cy="164"/>
            </a:xfrm>
            <a:custGeom>
              <a:avLst/>
              <a:gdLst/>
              <a:ahLst/>
              <a:cxnLst/>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ln>
          </p:spPr>
          <p:txBody>
            <a:bodyPr/>
            <a:p>
              <a:endParaRPr lang="zh-CN" altLang="en-US"/>
            </a:p>
          </p:txBody>
        </p:sp>
        <p:sp>
          <p:nvSpPr>
            <p:cNvPr id="11284" name="任意多边形 11283"/>
            <p:cNvSpPr/>
            <p:nvPr userDrawn="1"/>
          </p:nvSpPr>
          <p:spPr>
            <a:xfrm>
              <a:off x="706" y="3854"/>
              <a:ext cx="59" cy="61"/>
            </a:xfrm>
            <a:custGeom>
              <a:avLst/>
              <a:gdLst/>
              <a:ahLst/>
              <a:cxnLst/>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ln>
          </p:spPr>
          <p:txBody>
            <a:bodyPr/>
            <a:p>
              <a:endParaRPr lang="zh-CN" altLang="en-US"/>
            </a:p>
          </p:txBody>
        </p:sp>
        <p:sp>
          <p:nvSpPr>
            <p:cNvPr id="11285" name="任意多边形 11284"/>
            <p:cNvSpPr/>
            <p:nvPr userDrawn="1"/>
          </p:nvSpPr>
          <p:spPr>
            <a:xfrm>
              <a:off x="395" y="3811"/>
              <a:ext cx="245" cy="207"/>
            </a:xfrm>
            <a:custGeom>
              <a:avLst/>
              <a:gdLst/>
              <a:ahLst/>
              <a:cxnLst/>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ln>
          </p:spPr>
          <p:txBody>
            <a:bodyPr/>
            <a:p>
              <a:endParaRPr lang="zh-CN" altLang="en-US"/>
            </a:p>
          </p:txBody>
        </p:sp>
      </p:grpSp>
      <p:sp>
        <p:nvSpPr>
          <p:cNvPr id="11286" name="标题 11285"/>
          <p:cNvSpPr>
            <a:spLocks noGrp="1"/>
          </p:cNvSpPr>
          <p:nvPr>
            <p:ph type="ctrTitle" sz="quarter"/>
          </p:nvPr>
        </p:nvSpPr>
        <p:spPr>
          <a:xfrm>
            <a:off x="457200" y="1447800"/>
            <a:ext cx="8229600" cy="1736725"/>
          </a:xfrm>
          <a:prstGeom prst="rect">
            <a:avLst/>
          </a:prstGeom>
          <a:noFill/>
          <a:ln w="9525">
            <a:noFill/>
          </a:ln>
        </p:spPr>
        <p:txBody>
          <a:bodyPr anchor="ctr" anchorCtr="0"/>
          <a:lstStyle>
            <a:lvl1pPr lvl="0">
              <a:buClrTx/>
              <a:buSzTx/>
              <a:buFontTx/>
              <a:defRPr sz="5400"/>
            </a:lvl1pPr>
          </a:lstStyle>
          <a:p>
            <a:pPr lvl="0"/>
            <a:r>
              <a:rPr lang="zh-CN" altLang="en-US" dirty="0"/>
              <a:t>单击此处编辑母版标题样式</a:t>
            </a:r>
            <a:endParaRPr lang="zh-CN" altLang="en-US" dirty="0"/>
          </a:p>
        </p:txBody>
      </p:sp>
      <p:sp>
        <p:nvSpPr>
          <p:cNvPr id="11287" name="副标题 11286"/>
          <p:cNvSpPr>
            <a:spLocks noGrp="1"/>
          </p:cNvSpPr>
          <p:nvPr>
            <p:ph type="subTitle" sz="quarter" idx="1"/>
          </p:nvPr>
        </p:nvSpPr>
        <p:spPr>
          <a:xfrm>
            <a:off x="1371600" y="3429000"/>
            <a:ext cx="6400800" cy="1752600"/>
          </a:xfrm>
          <a:prstGeom prst="rect">
            <a:avLst/>
          </a:prstGeom>
          <a:noFill/>
          <a:ln w="9525">
            <a:noFill/>
          </a:ln>
        </p:spPr>
        <p:txBody>
          <a:bodyPr anchor="t" anchorCtr="0"/>
          <a:lstStyle>
            <a:lvl1pPr marL="0" lvl="0" indent="0" algn="ctr">
              <a:buClr>
                <a:schemeClr val="tx2"/>
              </a:buClr>
              <a:buSzTx/>
              <a:buFontTx/>
              <a:buNone/>
              <a:defRPr>
                <a:effectLst>
                  <a:outerShdw blurRad="38100" dist="38100" dir="2700000">
                    <a:srgbClr val="C0C0C0"/>
                  </a:outerShdw>
                </a:effectLst>
              </a:defRPr>
            </a:lvl1pPr>
            <a:lvl2pPr marL="457200" lvl="1" indent="0" algn="ctr">
              <a:buClrTx/>
              <a:buSzTx/>
              <a:buFontTx/>
              <a:buNone/>
              <a:defRPr>
                <a:effectLst>
                  <a:outerShdw blurRad="38100" dist="38100" dir="2700000">
                    <a:srgbClr val="C0C0C0"/>
                  </a:outerShdw>
                </a:effectLst>
              </a:defRPr>
            </a:lvl2pPr>
            <a:lvl3pPr marL="914400" lvl="2" indent="0" algn="ctr">
              <a:buClr>
                <a:schemeClr val="tx2"/>
              </a:buClr>
              <a:buSzTx/>
              <a:buFontTx/>
              <a:buNone/>
              <a:defRPr>
                <a:effectLst>
                  <a:outerShdw blurRad="38100" dist="38100" dir="2700000">
                    <a:srgbClr val="C0C0C0"/>
                  </a:outerShdw>
                </a:effectLst>
              </a:defRPr>
            </a:lvl3pPr>
            <a:lvl4pPr marL="1371600" lvl="3" indent="0" algn="ctr">
              <a:buClrTx/>
              <a:buSzTx/>
              <a:buFontTx/>
              <a:buNone/>
              <a:defRPr>
                <a:effectLst>
                  <a:outerShdw blurRad="38100" dist="38100" dir="2700000">
                    <a:srgbClr val="C0C0C0"/>
                  </a:outerShdw>
                </a:effectLst>
              </a:defRPr>
            </a:lvl4pPr>
            <a:lvl5pPr marL="1828800" lvl="4" indent="0" algn="ctr">
              <a:buClr>
                <a:schemeClr val="tx2"/>
              </a:buClr>
              <a:buSzTx/>
              <a:buFontTx/>
              <a:buNone/>
              <a:defRPr>
                <a:effectLst>
                  <a:outerShdw blurRad="38100" dist="38100" dir="2700000">
                    <a:srgbClr val="C0C0C0"/>
                  </a:outerShdw>
                </a:effectLst>
              </a:defRPr>
            </a:lvl5pPr>
          </a:lstStyle>
          <a:p>
            <a:pPr lvl="0"/>
            <a:r>
              <a:rPr lang="zh-CN" altLang="en-US" dirty="0"/>
              <a:t>单击此处编辑母版副标题样式</a:t>
            </a:r>
            <a:endParaRPr lang="zh-CN" altLang="en-US" dirty="0"/>
          </a:p>
        </p:txBody>
      </p:sp>
      <p:sp>
        <p:nvSpPr>
          <p:cNvPr id="11288" name="日期占位符 11287"/>
          <p:cNvSpPr>
            <a:spLocks noGrp="1"/>
          </p:cNvSpPr>
          <p:nvPr>
            <p:ph type="dt" sz="quarter" idx="2"/>
          </p:nvPr>
        </p:nvSpPr>
        <p:spPr>
          <a:xfrm>
            <a:off x="457200" y="6248400"/>
            <a:ext cx="2133600" cy="457200"/>
          </a:xfrm>
          <a:prstGeom prst="rect">
            <a:avLst/>
          </a:prstGeom>
          <a:noFill/>
          <a:ln w="9525">
            <a:noFill/>
          </a:ln>
        </p:spPr>
        <p:txBody>
          <a:bodyPr anchor="b" anchorCtr="0"/>
          <a:lstStyle>
            <a:lvl1pPr>
              <a:defRPr sz="1200"/>
            </a:lvl1pPr>
          </a:lstStyle>
          <a:p>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11289" name="灯片编号占位符 11288"/>
          <p:cNvSpPr>
            <a:spLocks noGrp="1"/>
          </p:cNvSpPr>
          <p:nvPr>
            <p:ph type="sldNum" sz="quarter" idx="4"/>
          </p:nvPr>
        </p:nvSpPr>
        <p:spPr>
          <a:xfrm>
            <a:off x="6553200" y="6248400"/>
            <a:ext cx="2133600" cy="457200"/>
          </a:xfrm>
          <a:prstGeom prst="rect">
            <a:avLst/>
          </a:prstGeom>
          <a:noFill/>
          <a:ln w="9525">
            <a:noFill/>
          </a:ln>
        </p:spPr>
        <p:txBody>
          <a:bodyPr anchor="b" anchorCtr="0"/>
          <a:lstStyle>
            <a:lvl1pPr algn="r">
              <a:defRPr sz="1200"/>
            </a:lvl1pPr>
          </a:lstStyle>
          <a:p>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11290" name="页脚占位符 11289"/>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vl1pPr>
          </a:lstStyle>
          <a:p>
            <a:endParaRPr lang="zh-CN" altLang="en-US" dirty="0">
              <a:effectLst>
                <a:outerShdw blurRad="38100" dist="38100" dir="2700000">
                  <a:srgbClr val="C0C0C0"/>
                </a:outerShdw>
              </a:effectLst>
              <a:latin typeface="Arial" panose="020B0604020202020204" pitchFamily="34" charset="0"/>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72246" y="260826"/>
            <a:ext cx="898096" cy="453553"/>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67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52930" cy="5867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298450" y="836930"/>
            <a:ext cx="4769485" cy="5153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495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495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tileRect/>
        </a:gradFill>
        <a:effectLst/>
      </p:bgPr>
    </p:bg>
    <p:spTree>
      <p:nvGrpSpPr>
        <p:cNvPr id="1" name=""/>
        <p:cNvGrpSpPr/>
        <p:nvPr/>
      </p:nvGrpSpPr>
      <p:grpSpPr/>
      <p:grpSp>
        <p:nvGrpSpPr>
          <p:cNvPr id="10242" name="组合 10241"/>
          <p:cNvGrpSpPr/>
          <p:nvPr userDrawn="1"/>
        </p:nvGrpSpPr>
        <p:grpSpPr>
          <a:xfrm>
            <a:off x="0" y="0"/>
            <a:ext cx="9144000" cy="6858000"/>
            <a:chOff x="0" y="0"/>
            <a:chExt cx="5760" cy="4320"/>
          </a:xfrm>
        </p:grpSpPr>
        <p:sp>
          <p:nvSpPr>
            <p:cNvPr id="10243" name="任意多边形 10242"/>
            <p:cNvSpPr/>
            <p:nvPr/>
          </p:nvSpPr>
          <p:spPr>
            <a:xfrm>
              <a:off x="0" y="3072"/>
              <a:ext cx="5760" cy="1248"/>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zh-CN" altLang="en-US"/>
            </a:p>
          </p:txBody>
        </p:sp>
        <p:sp>
          <p:nvSpPr>
            <p:cNvPr id="10244" name="任意多边形 10243"/>
            <p:cNvSpPr/>
            <p:nvPr/>
          </p:nvSpPr>
          <p:spPr>
            <a:xfrm>
              <a:off x="0" y="0"/>
              <a:ext cx="5760" cy="3072"/>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tileRect/>
            </a:gradFill>
            <a:ln w="9525">
              <a:noFill/>
            </a:ln>
          </p:spPr>
          <p:txBody>
            <a:bodyPr/>
            <a:p>
              <a:endParaRPr lang="zh-CN" altLang="en-US"/>
            </a:p>
          </p:txBody>
        </p:sp>
      </p:grpSp>
      <p:sp>
        <p:nvSpPr>
          <p:cNvPr id="10245" name="任意多边形 10244"/>
          <p:cNvSpPr/>
          <p:nvPr userDrawn="1"/>
        </p:nvSpPr>
        <p:spPr>
          <a:xfrm>
            <a:off x="6248400" y="6262688"/>
            <a:ext cx="2895600" cy="609600"/>
          </a:xfrm>
          <a:custGeom>
            <a:avLst/>
            <a:gdLst/>
            <a:ahLst/>
            <a:cxnLst/>
            <a:pathLst>
              <a:path w="5748" h="246">
                <a:moveTo>
                  <a:pt x="5748" y="246"/>
                </a:moveTo>
                <a:lnTo>
                  <a:pt x="0" y="246"/>
                </a:lnTo>
                <a:lnTo>
                  <a:pt x="0" y="0"/>
                </a:lnTo>
                <a:lnTo>
                  <a:pt x="5748" y="0"/>
                </a:lnTo>
                <a:lnTo>
                  <a:pt x="5748" y="246"/>
                </a:lnTo>
                <a:lnTo>
                  <a:pt x="5748" y="246"/>
                </a:lnTo>
                <a:close/>
              </a:path>
            </a:pathLst>
          </a:custGeom>
          <a:gradFill rotWithShape="0">
            <a:gsLst>
              <a:gs pos="0">
                <a:schemeClr val="bg1">
                  <a:alpha val="100000"/>
                </a:schemeClr>
              </a:gs>
              <a:gs pos="100000">
                <a:schemeClr val="hlink">
                  <a:alpha val="100000"/>
                </a:schemeClr>
              </a:gs>
            </a:gsLst>
            <a:lin ang="18900000" scaled="1"/>
            <a:tileRect/>
          </a:gradFill>
          <a:ln w="9525">
            <a:noFill/>
          </a:ln>
        </p:spPr>
        <p:txBody>
          <a:bodyPr/>
          <a:p>
            <a:endParaRPr lang="zh-CN" altLang="en-US"/>
          </a:p>
        </p:txBody>
      </p:sp>
      <p:grpSp>
        <p:nvGrpSpPr>
          <p:cNvPr id="10246" name="组合 10245"/>
          <p:cNvGrpSpPr/>
          <p:nvPr userDrawn="1"/>
        </p:nvGrpSpPr>
        <p:grpSpPr>
          <a:xfrm>
            <a:off x="0" y="6019800"/>
            <a:ext cx="7848600" cy="857250"/>
            <a:chOff x="0" y="3792"/>
            <a:chExt cx="4944" cy="540"/>
          </a:xfrm>
        </p:grpSpPr>
        <p:sp>
          <p:nvSpPr>
            <p:cNvPr id="10247" name="任意多边形 10246"/>
            <p:cNvSpPr/>
            <p:nvPr userDrawn="1"/>
          </p:nvSpPr>
          <p:spPr>
            <a:xfrm>
              <a:off x="1488" y="3792"/>
              <a:ext cx="3240" cy="536"/>
            </a:xfrm>
            <a:custGeom>
              <a:avLst/>
              <a:gdLst/>
              <a:ahLst/>
              <a:cxnLst/>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tileRect/>
            </a:gradFill>
            <a:ln w="9525">
              <a:noFill/>
            </a:ln>
          </p:spPr>
          <p:txBody>
            <a:bodyPr/>
            <a:p>
              <a:endParaRPr lang="zh-CN" altLang="en-US"/>
            </a:p>
          </p:txBody>
        </p:sp>
        <p:grpSp>
          <p:nvGrpSpPr>
            <p:cNvPr id="10248" name="组合 10247"/>
            <p:cNvGrpSpPr/>
            <p:nvPr userDrawn="1"/>
          </p:nvGrpSpPr>
          <p:grpSpPr>
            <a:xfrm>
              <a:off x="2486" y="3792"/>
              <a:ext cx="2458" cy="540"/>
              <a:chOff x="2486" y="3792"/>
              <a:chExt cx="2458" cy="540"/>
            </a:xfrm>
          </p:grpSpPr>
          <p:sp>
            <p:nvSpPr>
              <p:cNvPr id="10249" name="任意多边形 10248"/>
              <p:cNvSpPr/>
              <p:nvPr userDrawn="1"/>
            </p:nvSpPr>
            <p:spPr>
              <a:xfrm>
                <a:off x="3948" y="3799"/>
                <a:ext cx="996" cy="533"/>
              </a:xfrm>
              <a:custGeom>
                <a:avLst/>
                <a:gdLst/>
                <a:ahLst/>
                <a:cxnLst/>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ln>
            </p:spPr>
            <p:txBody>
              <a:bodyPr/>
              <a:p>
                <a:endParaRPr lang="zh-CN" altLang="en-US"/>
              </a:p>
            </p:txBody>
          </p:sp>
          <p:sp>
            <p:nvSpPr>
              <p:cNvPr id="10250" name="任意多边形 10249"/>
              <p:cNvSpPr/>
              <p:nvPr userDrawn="1"/>
            </p:nvSpPr>
            <p:spPr>
              <a:xfrm>
                <a:off x="2677" y="3792"/>
                <a:ext cx="186" cy="395"/>
              </a:xfrm>
              <a:custGeom>
                <a:avLst/>
                <a:gdLst/>
                <a:ahLst/>
                <a:cxnLst/>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ln>
            </p:spPr>
            <p:txBody>
              <a:bodyPr/>
              <a:p>
                <a:endParaRPr lang="zh-CN" altLang="en-US"/>
              </a:p>
            </p:txBody>
          </p:sp>
          <p:sp>
            <p:nvSpPr>
              <p:cNvPr id="10251" name="任意多边形 10250"/>
              <p:cNvSpPr/>
              <p:nvPr userDrawn="1"/>
            </p:nvSpPr>
            <p:spPr>
              <a:xfrm>
                <a:off x="3030" y="3893"/>
                <a:ext cx="378" cy="271"/>
              </a:xfrm>
              <a:custGeom>
                <a:avLst/>
                <a:gdLst/>
                <a:ahLst/>
                <a:cxnLst/>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ln>
            </p:spPr>
            <p:txBody>
              <a:bodyPr/>
              <a:p>
                <a:endParaRPr lang="zh-CN" altLang="en-US"/>
              </a:p>
            </p:txBody>
          </p:sp>
          <p:sp>
            <p:nvSpPr>
              <p:cNvPr id="10252" name="任意多边形 10251"/>
              <p:cNvSpPr/>
              <p:nvPr userDrawn="1"/>
            </p:nvSpPr>
            <p:spPr>
              <a:xfrm>
                <a:off x="3628" y="3866"/>
                <a:ext cx="155" cy="74"/>
              </a:xfrm>
              <a:custGeom>
                <a:avLst/>
                <a:gdLst/>
                <a:ahLst/>
                <a:cxnLst/>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ln>
            </p:spPr>
            <p:txBody>
              <a:bodyPr/>
              <a:p>
                <a:endParaRPr lang="zh-CN" altLang="en-US"/>
              </a:p>
            </p:txBody>
          </p:sp>
          <p:sp>
            <p:nvSpPr>
              <p:cNvPr id="10253" name="任意多边形 10252"/>
              <p:cNvSpPr/>
              <p:nvPr userDrawn="1"/>
            </p:nvSpPr>
            <p:spPr>
              <a:xfrm>
                <a:off x="2486" y="3859"/>
                <a:ext cx="42" cy="81"/>
              </a:xfrm>
              <a:custGeom>
                <a:avLst/>
                <a:gdLst/>
                <a:ahLst/>
                <a:cxnLst/>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ln>
            </p:spPr>
            <p:txBody>
              <a:bodyPr/>
              <a:p>
                <a:endParaRPr lang="zh-CN" altLang="en-US"/>
              </a:p>
            </p:txBody>
          </p:sp>
        </p:grpSp>
        <p:sp>
          <p:nvSpPr>
            <p:cNvPr id="10254" name="任意多边形 10253"/>
            <p:cNvSpPr/>
            <p:nvPr userDrawn="1"/>
          </p:nvSpPr>
          <p:spPr>
            <a:xfrm>
              <a:off x="0" y="3792"/>
              <a:ext cx="3976" cy="535"/>
            </a:xfrm>
            <a:custGeom>
              <a:avLst/>
              <a:gdLst/>
              <a:ahLst/>
              <a:cxnLst/>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tileRect/>
            </a:gradFill>
            <a:ln w="9525">
              <a:noFill/>
            </a:ln>
          </p:spPr>
          <p:txBody>
            <a:bodyPr/>
            <a:p>
              <a:endParaRPr lang="zh-CN" altLang="en-US"/>
            </a:p>
          </p:txBody>
        </p:sp>
      </p:grpSp>
      <p:grpSp>
        <p:nvGrpSpPr>
          <p:cNvPr id="10255" name="组合 10254"/>
          <p:cNvGrpSpPr/>
          <p:nvPr userDrawn="1"/>
        </p:nvGrpSpPr>
        <p:grpSpPr>
          <a:xfrm>
            <a:off x="627063" y="6021388"/>
            <a:ext cx="5684837" cy="849312"/>
            <a:chOff x="395" y="3793"/>
            <a:chExt cx="3581" cy="535"/>
          </a:xfrm>
        </p:grpSpPr>
        <p:sp>
          <p:nvSpPr>
            <p:cNvPr id="10256" name="任意多边形 10255"/>
            <p:cNvSpPr/>
            <p:nvPr/>
          </p:nvSpPr>
          <p:spPr>
            <a:xfrm>
              <a:off x="1196" y="3793"/>
              <a:ext cx="365" cy="291"/>
            </a:xfrm>
            <a:custGeom>
              <a:avLst/>
              <a:gdLst/>
              <a:ahLst/>
              <a:cxnLst/>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ln>
          </p:spPr>
          <p:txBody>
            <a:bodyPr/>
            <a:p>
              <a:endParaRPr lang="zh-CN" altLang="en-US"/>
            </a:p>
          </p:txBody>
        </p:sp>
        <p:sp>
          <p:nvSpPr>
            <p:cNvPr id="10257" name="任意多边形 10256"/>
            <p:cNvSpPr/>
            <p:nvPr/>
          </p:nvSpPr>
          <p:spPr>
            <a:xfrm>
              <a:off x="1943" y="3829"/>
              <a:ext cx="2033" cy="499"/>
            </a:xfrm>
            <a:custGeom>
              <a:avLst/>
              <a:gdLst/>
              <a:ahLst/>
              <a:cxnLst/>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ln>
          </p:spPr>
          <p:txBody>
            <a:bodyPr/>
            <a:p>
              <a:endParaRPr lang="zh-CN" altLang="en-US"/>
            </a:p>
          </p:txBody>
        </p:sp>
        <p:sp>
          <p:nvSpPr>
            <p:cNvPr id="10258" name="任意多边形 10257"/>
            <p:cNvSpPr/>
            <p:nvPr/>
          </p:nvSpPr>
          <p:spPr>
            <a:xfrm>
              <a:off x="1830" y="3823"/>
              <a:ext cx="71" cy="61"/>
            </a:xfrm>
            <a:custGeom>
              <a:avLst/>
              <a:gdLst/>
              <a:ahLst/>
              <a:cxnLst/>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ln>
          </p:spPr>
          <p:txBody>
            <a:bodyPr/>
            <a:p>
              <a:endParaRPr lang="zh-CN" altLang="en-US"/>
            </a:p>
          </p:txBody>
        </p:sp>
        <p:sp>
          <p:nvSpPr>
            <p:cNvPr id="10259" name="任意多边形 10258"/>
            <p:cNvSpPr/>
            <p:nvPr/>
          </p:nvSpPr>
          <p:spPr>
            <a:xfrm>
              <a:off x="855" y="3842"/>
              <a:ext cx="161" cy="164"/>
            </a:xfrm>
            <a:custGeom>
              <a:avLst/>
              <a:gdLst/>
              <a:ahLst/>
              <a:cxnLst/>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ln>
          </p:spPr>
          <p:txBody>
            <a:bodyPr/>
            <a:p>
              <a:endParaRPr lang="zh-CN" altLang="en-US"/>
            </a:p>
          </p:txBody>
        </p:sp>
        <p:sp>
          <p:nvSpPr>
            <p:cNvPr id="10260" name="任意多边形 10259"/>
            <p:cNvSpPr/>
            <p:nvPr/>
          </p:nvSpPr>
          <p:spPr>
            <a:xfrm>
              <a:off x="706" y="3854"/>
              <a:ext cx="59" cy="61"/>
            </a:xfrm>
            <a:custGeom>
              <a:avLst/>
              <a:gdLst/>
              <a:ahLst/>
              <a:cxnLst/>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ln>
          </p:spPr>
          <p:txBody>
            <a:bodyPr/>
            <a:p>
              <a:endParaRPr lang="zh-CN" altLang="en-US"/>
            </a:p>
          </p:txBody>
        </p:sp>
        <p:sp>
          <p:nvSpPr>
            <p:cNvPr id="10261" name="任意多边形 10260"/>
            <p:cNvSpPr/>
            <p:nvPr/>
          </p:nvSpPr>
          <p:spPr>
            <a:xfrm>
              <a:off x="395" y="3811"/>
              <a:ext cx="245" cy="207"/>
            </a:xfrm>
            <a:custGeom>
              <a:avLst/>
              <a:gdLst/>
              <a:ahLst/>
              <a:cxnLst/>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ln>
          </p:spPr>
          <p:txBody>
            <a:bodyPr/>
            <a:p>
              <a:endParaRPr lang="zh-CN" altLang="en-US"/>
            </a:p>
          </p:txBody>
        </p:sp>
      </p:grpSp>
      <p:sp>
        <p:nvSpPr>
          <p:cNvPr id="10262" name="标题 10261"/>
          <p:cNvSpPr>
            <a:spLocks noGrp="1"/>
          </p:cNvSpPr>
          <p:nvPr>
            <p:ph type="title"/>
          </p:nvPr>
        </p:nvSpPr>
        <p:spPr>
          <a:xfrm>
            <a:off x="457200" y="228600"/>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63" name="文本占位符 10262"/>
          <p:cNvSpPr>
            <a:spLocks noGrp="1"/>
          </p:cNvSpPr>
          <p:nvPr>
            <p:ph type="body" idx="1"/>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64" name="日期占位符 10263"/>
          <p:cNvSpPr>
            <a:spLocks noGrp="1"/>
          </p:cNvSpPr>
          <p:nvPr>
            <p:ph type="dt" sz="half" idx="2"/>
          </p:nvPr>
        </p:nvSpPr>
        <p:spPr>
          <a:xfrm>
            <a:off x="457200" y="6248400"/>
            <a:ext cx="2133600" cy="457200"/>
          </a:xfrm>
          <a:prstGeom prst="rect">
            <a:avLst/>
          </a:prstGeom>
          <a:noFill/>
          <a:ln w="9525">
            <a:noFill/>
          </a:ln>
        </p:spPr>
        <p:txBody>
          <a:bodyPr anchor="b" anchorCtr="0"/>
          <a:lstStyle>
            <a:lvl1pPr>
              <a:defRPr sz="1200"/>
            </a:lvl1p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10265" name="页脚占位符 10264"/>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vl1p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10266" name="灯片编号占位符 10265"/>
          <p:cNvSpPr>
            <a:spLocks noGrp="1"/>
          </p:cNvSpPr>
          <p:nvPr>
            <p:ph type="sldNum" sz="quarter" idx="4"/>
          </p:nvPr>
        </p:nvSpPr>
        <p:spPr>
          <a:xfrm>
            <a:off x="6553200" y="6248400"/>
            <a:ext cx="2133600" cy="457200"/>
          </a:xfrm>
          <a:prstGeom prst="rect">
            <a:avLst/>
          </a:prstGeom>
          <a:noFill/>
          <a:ln w="9525">
            <a:noFill/>
          </a:ln>
        </p:spPr>
        <p:txBody>
          <a:bodyPr anchor="b" anchorCtr="0"/>
          <a:lstStyle>
            <a:lvl1pPr algn="r">
              <a:defRPr sz="1200"/>
            </a:lvl1p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72246" y="2608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2"/>
        </a:buClr>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tx2"/>
        </a:buClr>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1.png"/><Relationship Id="rId2" Type="http://schemas.openxmlformats.org/officeDocument/2006/relationships/tags" Target="../tags/tag10.xml"/><Relationship Id="rId1"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10.jpeg"/><Relationship Id="rId4" Type="http://schemas.openxmlformats.org/officeDocument/2006/relationships/tags" Target="../tags/tag19.xml"/><Relationship Id="rId3" Type="http://schemas.openxmlformats.org/officeDocument/2006/relationships/image" Target="../media/image9.jpeg"/><Relationship Id="rId2" Type="http://schemas.openxmlformats.org/officeDocument/2006/relationships/tags" Target="../tags/tag18.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3" name="图片 2052" descr="j0240695"/>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050" name="标题 2049"/>
          <p:cNvSpPr>
            <a:spLocks noGrp="1"/>
          </p:cNvSpPr>
          <p:nvPr>
            <p:ph type="ctrTitle"/>
          </p:nvPr>
        </p:nvSpPr>
        <p:spPr>
          <a:xfrm>
            <a:off x="468313" y="1916113"/>
            <a:ext cx="8229600" cy="1736725"/>
          </a:xfrm>
          <a:ln/>
        </p:spPr>
        <p:txBody>
          <a:bodyPr anchor="ctr" anchorCtr="0"/>
          <a:p>
            <a:pPr defTabSz="914400">
              <a:buSzTx/>
              <a:buFontTx/>
              <a:buNone/>
            </a:pPr>
            <a:r>
              <a:rPr lang="zh-CN" altLang="en-US" sz="7200" b="1" i="1" kern="1200" baseline="0" dirty="0">
                <a:solidFill>
                  <a:srgbClr val="FFFF00"/>
                </a:solidFill>
                <a:latin typeface="华文行楷" pitchFamily="2" charset="-122"/>
                <a:ea typeface="华文行楷" pitchFamily="2" charset="-122"/>
              </a:rPr>
              <a:t>金属焊接与热切割</a:t>
            </a:r>
            <a:endParaRPr lang="zh-CN" altLang="en-US" sz="7200" b="1" i="1" kern="1200" baseline="0" dirty="0">
              <a:solidFill>
                <a:srgbClr val="FFFF00"/>
              </a:solidFill>
              <a:latin typeface="华文行楷" pitchFamily="2" charset="-122"/>
              <a:ea typeface="华文行楷" pitchFamily="2" charset="-122"/>
            </a:endParaRPr>
          </a:p>
        </p:txBody>
      </p:sp>
      <p:sp>
        <p:nvSpPr>
          <p:cNvPr id="2051" name="副标题 2050"/>
          <p:cNvSpPr>
            <a:spLocks noGrp="1"/>
          </p:cNvSpPr>
          <p:nvPr>
            <p:ph type="subTitle" idx="1"/>
          </p:nvPr>
        </p:nvSpPr>
        <p:spPr>
          <a:xfrm>
            <a:off x="468313" y="404813"/>
            <a:ext cx="6400800" cy="647700"/>
          </a:xfrm>
          <a:ln/>
        </p:spPr>
        <p:txBody>
          <a:bodyPr anchor="t" anchorCtr="0"/>
          <a:p>
            <a:pPr algn="l" defTabSz="914400">
              <a:buSzTx/>
            </a:pPr>
            <a:r>
              <a:rPr lang="zh-CN" altLang="en-US" kern="1200" baseline="0" dirty="0">
                <a:solidFill>
                  <a:srgbClr val="DE634E"/>
                </a:solidFill>
                <a:latin typeface="Arial" panose="020B0604020202020204" pitchFamily="34" charset="0"/>
                <a:ea typeface="宋体" panose="02010600030101010101" pitchFamily="2" charset="-122"/>
              </a:rPr>
              <a:t>特种作业人员安全培训</a:t>
            </a:r>
            <a:endParaRPr lang="zh-CN" altLang="en-US" kern="1200" baseline="0" dirty="0">
              <a:solidFill>
                <a:srgbClr val="DE634E"/>
              </a:solidFill>
              <a:latin typeface="Arial" panose="020B0604020202020204" pitchFamily="34" charset="0"/>
              <a:ea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72246" y="260826"/>
            <a:ext cx="898096" cy="453553"/>
          </a:xfrm>
          <a:prstGeom prst="rect">
            <a:avLst/>
          </a:prstGeom>
        </p:spPr>
      </p:pic>
      <p:sp>
        <p:nvSpPr>
          <p:cNvPr id="3" name="文本框 2" descr="7b0a2020202022776f7264617274223a20227b5c2269645c223a32353030343531362c5c227469645c223a31333439377d220a7d0a"/>
          <p:cNvSpPr txBox="1"/>
          <p:nvPr>
            <p:custDataLst>
              <p:tags r:id="rId4"/>
            </p:custDataLst>
          </p:nvPr>
        </p:nvSpPr>
        <p:spPr>
          <a:xfrm>
            <a:off x="6588284" y="479716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2" name="椭圆 1"/>
          <p:cNvSpPr/>
          <p:nvPr>
            <p:custDataLst>
              <p:tags r:id="rId5"/>
            </p:custDataLst>
          </p:nvPr>
        </p:nvSpPr>
        <p:spPr>
          <a:xfrm>
            <a:off x="6250784" y="573311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6"/>
            </p:custDataLst>
          </p:nvPr>
        </p:nvSpPr>
        <p:spPr>
          <a:xfrm>
            <a:off x="7183120" y="573357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7"/>
            </p:custDataLst>
          </p:nvPr>
        </p:nvSpPr>
        <p:spPr>
          <a:xfrm>
            <a:off x="8115456" y="573311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26625"/>
          <p:cNvSpPr>
            <a:spLocks noGrp="1"/>
          </p:cNvSpPr>
          <p:nvPr>
            <p:ph type="title"/>
          </p:nvPr>
        </p:nvSpPr>
        <p:spPr>
          <a:xfrm>
            <a:off x="457200" y="228600"/>
            <a:ext cx="8229600" cy="752475"/>
          </a:xfrm>
          <a:ln/>
        </p:spPr>
        <p:txBody>
          <a:bodyPr anchor="ctr" anchorCtr="0"/>
          <a:p>
            <a:pPr algn="l"/>
            <a:r>
              <a:rPr lang="zh-CN" altLang="en-US" sz="3600" b="1" dirty="0">
                <a:solidFill>
                  <a:schemeClr val="hlink"/>
                </a:solidFill>
              </a:rPr>
              <a:t>三、回火</a:t>
            </a:r>
            <a:endParaRPr lang="zh-CN" altLang="en-US" sz="3600" b="1" dirty="0">
              <a:solidFill>
                <a:schemeClr val="hlink"/>
              </a:solidFill>
            </a:endParaRPr>
          </a:p>
        </p:txBody>
      </p:sp>
      <p:sp>
        <p:nvSpPr>
          <p:cNvPr id="26627" name="文本占位符 26626"/>
          <p:cNvSpPr>
            <a:spLocks noGrp="1"/>
          </p:cNvSpPr>
          <p:nvPr>
            <p:ph type="body" idx="1"/>
          </p:nvPr>
        </p:nvSpPr>
        <p:spPr>
          <a:xfrm>
            <a:off x="468313" y="1268413"/>
            <a:ext cx="8229600" cy="4495800"/>
          </a:xfrm>
          <a:ln/>
        </p:spPr>
        <p:txBody>
          <a:bodyPr/>
          <a:p>
            <a:pPr>
              <a:lnSpc>
                <a:spcPct val="90000"/>
              </a:lnSpc>
            </a:pPr>
            <a:r>
              <a:rPr lang="zh-CN" altLang="en-US" dirty="0"/>
              <a:t>定义：由于预热火焰燃烧速度失去平衡而引起的火焰倒流现象。</a:t>
            </a:r>
            <a:endParaRPr lang="zh-CN" altLang="en-US" dirty="0"/>
          </a:p>
          <a:p>
            <a:pPr>
              <a:lnSpc>
                <a:spcPct val="90000"/>
              </a:lnSpc>
            </a:pPr>
            <a:r>
              <a:rPr lang="zh-CN" altLang="en-US" dirty="0">
                <a:solidFill>
                  <a:srgbClr val="FFFF00"/>
                </a:solidFill>
              </a:rPr>
              <a:t>回火产生的原因</a:t>
            </a:r>
            <a:r>
              <a:rPr lang="zh-CN" altLang="en-US" dirty="0"/>
              <a:t>：</a:t>
            </a:r>
            <a:endParaRPr lang="zh-CN" altLang="en-US" dirty="0"/>
          </a:p>
          <a:p>
            <a:pPr>
              <a:lnSpc>
                <a:spcPct val="90000"/>
              </a:lnSpc>
              <a:buNone/>
            </a:pPr>
            <a:r>
              <a:rPr lang="zh-CN" altLang="en-US" dirty="0"/>
              <a:t>   </a:t>
            </a:r>
            <a:r>
              <a:rPr lang="en-US" altLang="zh-CN"/>
              <a:t>1</a:t>
            </a:r>
            <a:r>
              <a:rPr lang="zh-CN" altLang="en-US" dirty="0"/>
              <a:t>、割嘴沾有金属飞溅物；</a:t>
            </a:r>
            <a:endParaRPr lang="zh-CN" altLang="en-US" dirty="0"/>
          </a:p>
          <a:p>
            <a:pPr>
              <a:lnSpc>
                <a:spcPct val="90000"/>
              </a:lnSpc>
              <a:buNone/>
            </a:pPr>
            <a:r>
              <a:rPr lang="zh-CN" altLang="en-US" dirty="0"/>
              <a:t>   </a:t>
            </a:r>
            <a:r>
              <a:rPr lang="en-US" altLang="zh-CN"/>
              <a:t>2</a:t>
            </a:r>
            <a:r>
              <a:rPr lang="zh-CN" altLang="en-US" dirty="0"/>
              <a:t>、割嘴过热；</a:t>
            </a:r>
            <a:endParaRPr lang="zh-CN" altLang="en-US" dirty="0"/>
          </a:p>
          <a:p>
            <a:pPr>
              <a:lnSpc>
                <a:spcPct val="90000"/>
              </a:lnSpc>
              <a:buNone/>
            </a:pPr>
            <a:r>
              <a:rPr lang="zh-CN" altLang="en-US" dirty="0"/>
              <a:t>   </a:t>
            </a:r>
            <a:r>
              <a:rPr lang="en-US" altLang="zh-CN"/>
              <a:t>3</a:t>
            </a:r>
            <a:r>
              <a:rPr lang="zh-CN" altLang="en-US" dirty="0"/>
              <a:t>、割嘴与工件的距离过小；</a:t>
            </a:r>
            <a:endParaRPr lang="zh-CN" altLang="en-US" dirty="0"/>
          </a:p>
          <a:p>
            <a:pPr>
              <a:lnSpc>
                <a:spcPct val="90000"/>
              </a:lnSpc>
              <a:buNone/>
            </a:pPr>
            <a:r>
              <a:rPr lang="zh-CN" altLang="en-US" dirty="0"/>
              <a:t>   </a:t>
            </a:r>
            <a:r>
              <a:rPr lang="en-US" altLang="zh-CN"/>
              <a:t>4</a:t>
            </a:r>
            <a:r>
              <a:rPr lang="zh-CN" altLang="en-US" dirty="0"/>
              <a:t>、乙炔开得过小；</a:t>
            </a:r>
            <a:endParaRPr lang="zh-CN" altLang="en-US" dirty="0"/>
          </a:p>
          <a:p>
            <a:pPr>
              <a:lnSpc>
                <a:spcPct val="90000"/>
              </a:lnSpc>
              <a:buNone/>
            </a:pPr>
            <a:r>
              <a:rPr lang="zh-CN" altLang="en-US" dirty="0"/>
              <a:t>   </a:t>
            </a:r>
            <a:r>
              <a:rPr lang="en-US" altLang="zh-CN"/>
              <a:t>5</a:t>
            </a:r>
            <a:r>
              <a:rPr lang="zh-CN" altLang="en-US" dirty="0"/>
              <a:t>、割炬阀体密封不严。</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文本占位符 27650"/>
          <p:cNvSpPr>
            <a:spLocks noGrp="1"/>
          </p:cNvSpPr>
          <p:nvPr>
            <p:ph type="body" idx="1"/>
          </p:nvPr>
        </p:nvSpPr>
        <p:spPr>
          <a:xfrm>
            <a:off x="468313" y="404813"/>
            <a:ext cx="8207375" cy="6119812"/>
          </a:xfrm>
          <a:ln/>
        </p:spPr>
        <p:txBody>
          <a:bodyPr/>
          <a:p>
            <a:pPr>
              <a:lnSpc>
                <a:spcPct val="80000"/>
              </a:lnSpc>
            </a:pPr>
            <a:r>
              <a:rPr lang="zh-CN" altLang="en-US" sz="3600" b="1" dirty="0">
                <a:solidFill>
                  <a:schemeClr val="hlink"/>
                </a:solidFill>
              </a:rPr>
              <a:t>回火与灭火的特征：</a:t>
            </a:r>
            <a:endParaRPr lang="zh-CN" altLang="en-US" sz="3600" b="1" dirty="0">
              <a:solidFill>
                <a:schemeClr val="hlink"/>
              </a:solidFill>
            </a:endParaRPr>
          </a:p>
          <a:p>
            <a:pPr>
              <a:lnSpc>
                <a:spcPct val="80000"/>
              </a:lnSpc>
            </a:pPr>
            <a:r>
              <a:rPr lang="zh-CN" altLang="en-US" sz="2800" b="1" dirty="0">
                <a:solidFill>
                  <a:srgbClr val="FFFF00"/>
                </a:solidFill>
              </a:rPr>
              <a:t>回火</a:t>
            </a:r>
            <a:endParaRPr lang="zh-CN" altLang="en-US" sz="2800" b="1" dirty="0">
              <a:solidFill>
                <a:srgbClr val="FFFF00"/>
              </a:solidFill>
            </a:endParaRPr>
          </a:p>
          <a:p>
            <a:pPr>
              <a:lnSpc>
                <a:spcPct val="80000"/>
              </a:lnSpc>
              <a:buNone/>
            </a:pPr>
            <a:r>
              <a:rPr lang="zh-CN" altLang="en-US" sz="2400" dirty="0"/>
              <a:t>      </a:t>
            </a:r>
            <a:r>
              <a:rPr lang="en-US" altLang="zh-CN" sz="2400"/>
              <a:t>1</a:t>
            </a:r>
            <a:r>
              <a:rPr lang="zh-CN" altLang="en-US" sz="2400" dirty="0"/>
              <a:t>、回火时伴有“叭叭”爆鸣响声；</a:t>
            </a:r>
            <a:endParaRPr lang="zh-CN" altLang="en-US" sz="2400" dirty="0"/>
          </a:p>
          <a:p>
            <a:pPr>
              <a:lnSpc>
                <a:spcPct val="80000"/>
              </a:lnSpc>
              <a:buNone/>
            </a:pPr>
            <a:r>
              <a:rPr lang="zh-CN" altLang="en-US" sz="2400" dirty="0"/>
              <a:t>      </a:t>
            </a:r>
            <a:r>
              <a:rPr lang="en-US" altLang="zh-CN" sz="2400"/>
              <a:t>2</a:t>
            </a:r>
            <a:r>
              <a:rPr lang="zh-CN" altLang="en-US" sz="2400" dirty="0"/>
              <a:t>、回火后正常火焰消失，燃烧倒流；</a:t>
            </a:r>
            <a:endParaRPr lang="zh-CN" altLang="en-US" sz="2400" dirty="0"/>
          </a:p>
          <a:p>
            <a:pPr>
              <a:lnSpc>
                <a:spcPct val="80000"/>
              </a:lnSpc>
              <a:buNone/>
            </a:pPr>
            <a:r>
              <a:rPr lang="zh-CN" altLang="en-US" sz="2400" dirty="0"/>
              <a:t>      </a:t>
            </a:r>
            <a:r>
              <a:rPr lang="en-US" altLang="zh-CN" sz="2400"/>
              <a:t>3</a:t>
            </a:r>
            <a:r>
              <a:rPr lang="zh-CN" altLang="en-US" sz="2400" dirty="0"/>
              <a:t>、有时可看到从割嘴闪出微弱火星；</a:t>
            </a:r>
            <a:endParaRPr lang="zh-CN" altLang="en-US" sz="2400" dirty="0"/>
          </a:p>
          <a:p>
            <a:pPr>
              <a:lnSpc>
                <a:spcPct val="80000"/>
              </a:lnSpc>
              <a:buNone/>
            </a:pPr>
            <a:r>
              <a:rPr lang="zh-CN" altLang="en-US" sz="2400" dirty="0"/>
              <a:t>      </a:t>
            </a:r>
            <a:r>
              <a:rPr lang="en-US" altLang="zh-CN" sz="2400"/>
              <a:t>4</a:t>
            </a:r>
            <a:r>
              <a:rPr lang="zh-CN" altLang="en-US" sz="2400" dirty="0"/>
              <a:t>、从割炬内发出“嘶嘶”响声；</a:t>
            </a:r>
            <a:endParaRPr lang="zh-CN" altLang="en-US" sz="2400" dirty="0"/>
          </a:p>
          <a:p>
            <a:pPr>
              <a:lnSpc>
                <a:spcPct val="80000"/>
              </a:lnSpc>
              <a:buNone/>
            </a:pPr>
            <a:r>
              <a:rPr lang="zh-CN" altLang="en-US" sz="2400" dirty="0"/>
              <a:t>      </a:t>
            </a:r>
            <a:r>
              <a:rPr lang="en-US" altLang="zh-CN" sz="2400"/>
              <a:t>5</a:t>
            </a:r>
            <a:r>
              <a:rPr lang="zh-CN" altLang="en-US" sz="2400" dirty="0"/>
              <a:t>、割嘴内无乙炔流出，无乙炔嗅味；</a:t>
            </a:r>
            <a:endParaRPr lang="zh-CN" altLang="en-US" sz="2400" dirty="0"/>
          </a:p>
          <a:p>
            <a:pPr>
              <a:lnSpc>
                <a:spcPct val="80000"/>
              </a:lnSpc>
              <a:buNone/>
            </a:pPr>
            <a:r>
              <a:rPr lang="zh-CN" altLang="en-US" sz="2400" dirty="0"/>
              <a:t>      </a:t>
            </a:r>
            <a:r>
              <a:rPr lang="en-US" altLang="zh-CN" sz="2400"/>
              <a:t>6</a:t>
            </a:r>
            <a:r>
              <a:rPr lang="zh-CN" altLang="en-US" sz="2400" dirty="0"/>
              <a:t>、割炬射吸管的温度急剧上升，摸着烫手。</a:t>
            </a:r>
            <a:endParaRPr lang="zh-CN" altLang="en-US" sz="2400" dirty="0"/>
          </a:p>
          <a:p>
            <a:pPr>
              <a:lnSpc>
                <a:spcPct val="80000"/>
              </a:lnSpc>
            </a:pPr>
            <a:r>
              <a:rPr lang="zh-CN" altLang="en-US" sz="2400" b="1" dirty="0">
                <a:solidFill>
                  <a:srgbClr val="FFFF00"/>
                </a:solidFill>
              </a:rPr>
              <a:t>灭火</a:t>
            </a:r>
            <a:r>
              <a:rPr lang="zh-CN" altLang="en-US" sz="2400" b="1" dirty="0"/>
              <a:t>：</a:t>
            </a:r>
            <a:endParaRPr lang="zh-CN" altLang="en-US" sz="2400" b="1" dirty="0"/>
          </a:p>
          <a:p>
            <a:pPr>
              <a:lnSpc>
                <a:spcPct val="80000"/>
              </a:lnSpc>
              <a:buNone/>
            </a:pPr>
            <a:r>
              <a:rPr lang="zh-CN" altLang="en-US" sz="2400" dirty="0"/>
              <a:t>      </a:t>
            </a:r>
            <a:r>
              <a:rPr lang="en-US" altLang="zh-CN" sz="2400"/>
              <a:t>1</a:t>
            </a:r>
            <a:r>
              <a:rPr lang="zh-CN" altLang="en-US" sz="2400" dirty="0"/>
              <a:t>、灭火时伴有“叭叭”爆鸣响声；</a:t>
            </a:r>
            <a:endParaRPr lang="zh-CN" altLang="en-US" sz="2400" dirty="0"/>
          </a:p>
          <a:p>
            <a:pPr>
              <a:lnSpc>
                <a:spcPct val="80000"/>
              </a:lnSpc>
              <a:buNone/>
            </a:pPr>
            <a:r>
              <a:rPr lang="zh-CN" altLang="en-US" sz="2400" dirty="0"/>
              <a:t>      </a:t>
            </a:r>
            <a:r>
              <a:rPr lang="en-US" altLang="zh-CN" sz="2400"/>
              <a:t>2</a:t>
            </a:r>
            <a:r>
              <a:rPr lang="zh-CN" altLang="en-US" sz="2400" dirty="0"/>
              <a:t>、正常火焰消失；</a:t>
            </a:r>
            <a:endParaRPr lang="zh-CN" altLang="en-US" sz="2400" dirty="0"/>
          </a:p>
          <a:p>
            <a:pPr>
              <a:lnSpc>
                <a:spcPct val="80000"/>
              </a:lnSpc>
              <a:buNone/>
            </a:pPr>
            <a:r>
              <a:rPr lang="zh-CN" altLang="en-US" sz="2400" dirty="0"/>
              <a:t>      </a:t>
            </a:r>
            <a:r>
              <a:rPr lang="en-US" altLang="zh-CN" sz="2400"/>
              <a:t>3</a:t>
            </a:r>
            <a:r>
              <a:rPr lang="zh-CN" altLang="en-US" sz="2400" dirty="0"/>
              <a:t>、有时可看到从割嘴闪出微弱火星。</a:t>
            </a:r>
            <a:endParaRPr lang="zh-CN" altLang="en-US" sz="2400" dirty="0"/>
          </a:p>
          <a:p>
            <a:pPr>
              <a:lnSpc>
                <a:spcPct val="80000"/>
              </a:lnSpc>
              <a:buNone/>
            </a:pPr>
            <a:r>
              <a:rPr lang="zh-CN" altLang="en-US" sz="2400" dirty="0"/>
              <a:t>      </a:t>
            </a:r>
            <a:r>
              <a:rPr lang="en-US" altLang="zh-CN" sz="2400"/>
              <a:t>4</a:t>
            </a:r>
            <a:r>
              <a:rPr lang="zh-CN" altLang="en-US" sz="2400" dirty="0"/>
              <a:t>、没有火星闪出；</a:t>
            </a:r>
            <a:endParaRPr lang="zh-CN" altLang="en-US" sz="2400" dirty="0"/>
          </a:p>
          <a:p>
            <a:pPr>
              <a:lnSpc>
                <a:spcPct val="80000"/>
              </a:lnSpc>
              <a:buNone/>
            </a:pPr>
            <a:r>
              <a:rPr lang="zh-CN" altLang="en-US" sz="2400" dirty="0"/>
              <a:t>      </a:t>
            </a:r>
            <a:r>
              <a:rPr lang="en-US" altLang="zh-CN" sz="2400"/>
              <a:t>5</a:t>
            </a:r>
            <a:r>
              <a:rPr lang="zh-CN" altLang="en-US" sz="2400" dirty="0"/>
              <a:t>、有少量乙炔流出，有嗅味；</a:t>
            </a:r>
            <a:endParaRPr lang="zh-CN" altLang="en-US" sz="2400" dirty="0"/>
          </a:p>
          <a:p>
            <a:pPr>
              <a:lnSpc>
                <a:spcPct val="80000"/>
              </a:lnSpc>
              <a:buNone/>
            </a:pPr>
            <a:r>
              <a:rPr lang="zh-CN" altLang="en-US" sz="2400" dirty="0"/>
              <a:t>      </a:t>
            </a:r>
            <a:r>
              <a:rPr lang="en-US" altLang="zh-CN" sz="2400"/>
              <a:t>6</a:t>
            </a:r>
            <a:r>
              <a:rPr lang="zh-CN" altLang="en-US" sz="2400" dirty="0"/>
              <a:t>、温度没有明显上升。</a:t>
            </a:r>
            <a:endParaRPr lang="zh-CN"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文本占位符 28674"/>
          <p:cNvSpPr>
            <a:spLocks noGrp="1"/>
          </p:cNvSpPr>
          <p:nvPr>
            <p:ph type="body" idx="1"/>
          </p:nvPr>
        </p:nvSpPr>
        <p:spPr>
          <a:xfrm>
            <a:off x="468313" y="404813"/>
            <a:ext cx="8424862" cy="6453187"/>
          </a:xfrm>
          <a:ln/>
        </p:spPr>
        <p:txBody>
          <a:bodyPr/>
          <a:p>
            <a:pPr>
              <a:lnSpc>
                <a:spcPct val="110000"/>
              </a:lnSpc>
            </a:pPr>
            <a:r>
              <a:rPr lang="zh-CN" altLang="en-US" sz="3600" b="1" dirty="0">
                <a:solidFill>
                  <a:srgbClr val="FFFF00"/>
                </a:solidFill>
              </a:rPr>
              <a:t>回火排除：</a:t>
            </a:r>
            <a:endParaRPr lang="zh-CN" altLang="en-US" sz="3600" b="1" dirty="0">
              <a:solidFill>
                <a:srgbClr val="FFFF00"/>
              </a:solidFill>
            </a:endParaRPr>
          </a:p>
          <a:p>
            <a:pPr>
              <a:lnSpc>
                <a:spcPct val="110000"/>
              </a:lnSpc>
              <a:buNone/>
            </a:pPr>
            <a:r>
              <a:rPr lang="zh-CN" altLang="en-US" dirty="0"/>
              <a:t>     </a:t>
            </a:r>
            <a:r>
              <a:rPr lang="en-US" altLang="zh-CN"/>
              <a:t>1</a:t>
            </a:r>
            <a:r>
              <a:rPr lang="zh-CN" altLang="en-US" dirty="0"/>
              <a:t>、初学者一定要树立战胜回火的信心，做到临危不乱；</a:t>
            </a:r>
            <a:endParaRPr lang="zh-CN" altLang="en-US" dirty="0"/>
          </a:p>
          <a:p>
            <a:pPr>
              <a:lnSpc>
                <a:spcPct val="110000"/>
              </a:lnSpc>
              <a:buNone/>
            </a:pPr>
            <a:r>
              <a:rPr lang="zh-CN" altLang="en-US" dirty="0"/>
              <a:t>     </a:t>
            </a:r>
            <a:r>
              <a:rPr lang="en-US" altLang="zh-CN"/>
              <a:t>2</a:t>
            </a:r>
            <a:r>
              <a:rPr lang="zh-CN" altLang="en-US" dirty="0"/>
              <a:t>、从回火到爆炸有一定时间，对排除回火来说绰绰有余，保持清醒头脑，不要把割炬仍掉不管； </a:t>
            </a:r>
            <a:endParaRPr lang="zh-CN" altLang="en-US" dirty="0"/>
          </a:p>
          <a:p>
            <a:pPr>
              <a:lnSpc>
                <a:spcPct val="110000"/>
              </a:lnSpc>
              <a:buNone/>
            </a:pPr>
            <a:r>
              <a:rPr lang="zh-CN" altLang="en-US" dirty="0"/>
              <a:t>     </a:t>
            </a:r>
            <a:r>
              <a:rPr lang="en-US" altLang="zh-CN"/>
              <a:t>3</a:t>
            </a:r>
            <a:r>
              <a:rPr lang="zh-CN" altLang="en-US" dirty="0"/>
              <a:t>、排除回火常用的方法：回火一旦发生，在右手食指控制下的预热氧阀应迅速关闭，将回火排除后，需打开预热氧阀吹出内部杂质。</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a:xfrm>
            <a:off x="468313" y="260350"/>
            <a:ext cx="8229600" cy="968375"/>
          </a:xfrm>
          <a:ln/>
        </p:spPr>
        <p:txBody>
          <a:bodyPr anchor="ctr" anchorCtr="0"/>
          <a:p>
            <a:pPr algn="l"/>
            <a:r>
              <a:rPr lang="zh-CN" altLang="en-US" sz="3600" b="1" dirty="0">
                <a:solidFill>
                  <a:schemeClr val="hlink"/>
                </a:solidFill>
              </a:rPr>
              <a:t>四、安全用电</a:t>
            </a:r>
            <a:endParaRPr lang="zh-CN" altLang="en-US" sz="3600" b="1" dirty="0">
              <a:solidFill>
                <a:schemeClr val="hlink"/>
              </a:solidFill>
            </a:endParaRPr>
          </a:p>
        </p:txBody>
      </p:sp>
      <p:sp>
        <p:nvSpPr>
          <p:cNvPr id="16387" name="文本占位符 16386"/>
          <p:cNvSpPr>
            <a:spLocks noGrp="1"/>
          </p:cNvSpPr>
          <p:nvPr>
            <p:ph type="body" idx="1"/>
          </p:nvPr>
        </p:nvSpPr>
        <p:spPr>
          <a:xfrm>
            <a:off x="468313" y="1484313"/>
            <a:ext cx="8229600" cy="4464050"/>
          </a:xfrm>
          <a:ln/>
        </p:spPr>
        <p:txBody>
          <a:bodyPr/>
          <a:p>
            <a:r>
              <a:rPr lang="en-US" altLang="zh-CN">
                <a:solidFill>
                  <a:srgbClr val="5CD06F"/>
                </a:solidFill>
              </a:rPr>
              <a:t>1</a:t>
            </a:r>
            <a:r>
              <a:rPr lang="zh-CN" altLang="en-US" dirty="0">
                <a:solidFill>
                  <a:srgbClr val="5CD06F"/>
                </a:solidFill>
              </a:rPr>
              <a:t>、人体触电的形式</a:t>
            </a:r>
            <a:endParaRPr lang="zh-CN" altLang="en-US" dirty="0">
              <a:solidFill>
                <a:srgbClr val="5CD06F"/>
              </a:solidFill>
            </a:endParaRPr>
          </a:p>
          <a:p>
            <a:pPr>
              <a:buNone/>
            </a:pPr>
            <a:r>
              <a:rPr lang="zh-CN" altLang="en-US" dirty="0"/>
              <a:t>                           低压单相触电</a:t>
            </a:r>
            <a:endParaRPr lang="zh-CN" altLang="en-US" dirty="0"/>
          </a:p>
          <a:p>
            <a:pPr>
              <a:buNone/>
            </a:pPr>
            <a:r>
              <a:rPr lang="zh-CN" altLang="en-US" dirty="0"/>
              <a:t>                           低压两相触电</a:t>
            </a:r>
            <a:endParaRPr lang="zh-CN" altLang="en-US" dirty="0"/>
          </a:p>
          <a:p>
            <a:pPr>
              <a:buNone/>
            </a:pPr>
            <a:r>
              <a:rPr lang="zh-CN" altLang="en-US" dirty="0"/>
              <a:t>      触电分类</a:t>
            </a:r>
            <a:endParaRPr lang="zh-CN" altLang="en-US" dirty="0"/>
          </a:p>
          <a:p>
            <a:pPr>
              <a:buNone/>
            </a:pPr>
            <a:r>
              <a:rPr lang="zh-CN" altLang="en-US" dirty="0"/>
              <a:t>                           跨步电压触电</a:t>
            </a:r>
            <a:endParaRPr lang="zh-CN" altLang="en-US" dirty="0"/>
          </a:p>
          <a:p>
            <a:pPr>
              <a:buNone/>
            </a:pPr>
            <a:r>
              <a:rPr lang="zh-CN" altLang="en-US" dirty="0"/>
              <a:t>                           高压触电</a:t>
            </a:r>
            <a:endParaRPr lang="zh-CN" altLang="en-US" dirty="0"/>
          </a:p>
        </p:txBody>
      </p:sp>
      <p:sp>
        <p:nvSpPr>
          <p:cNvPr id="16388" name="左大括号 16387"/>
          <p:cNvSpPr/>
          <p:nvPr/>
        </p:nvSpPr>
        <p:spPr>
          <a:xfrm>
            <a:off x="3203575" y="1916113"/>
            <a:ext cx="144463" cy="2303462"/>
          </a:xfrm>
          <a:prstGeom prst="leftBrace">
            <a:avLst>
              <a:gd name="adj1" fmla="val 132874"/>
              <a:gd name="adj2" fmla="val 50000"/>
            </a:avLst>
          </a:prstGeom>
          <a:no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71681"/>
          <p:cNvSpPr>
            <a:spLocks noGrp="1"/>
          </p:cNvSpPr>
          <p:nvPr>
            <p:ph type="title"/>
          </p:nvPr>
        </p:nvSpPr>
        <p:spPr>
          <a:ln/>
        </p:spPr>
        <p:txBody>
          <a:bodyPr anchor="ctr" anchorCtr="0"/>
          <a:p>
            <a:pPr algn="l"/>
            <a:r>
              <a:rPr lang="en-US" altLang="zh-CN" sz="4000" b="1" dirty="0">
                <a:solidFill>
                  <a:srgbClr val="FFFF00"/>
                </a:solidFill>
              </a:rPr>
              <a:t> </a:t>
            </a:r>
            <a:r>
              <a:rPr lang="en-US" altLang="zh-CN" sz="4000" b="1">
                <a:solidFill>
                  <a:srgbClr val="FFFF00"/>
                </a:solidFill>
              </a:rPr>
              <a:t>2</a:t>
            </a:r>
            <a:r>
              <a:rPr lang="zh-CN" altLang="en-US" sz="4000" b="1" dirty="0">
                <a:solidFill>
                  <a:srgbClr val="FFFF00"/>
                </a:solidFill>
              </a:rPr>
              <a:t>、电流对人体的伤害</a:t>
            </a:r>
            <a:r>
              <a:rPr lang="zh-CN" altLang="en-US" b="1" dirty="0"/>
              <a:t> </a:t>
            </a:r>
            <a:endParaRPr lang="zh-CN" altLang="en-US" b="1" dirty="0"/>
          </a:p>
        </p:txBody>
      </p:sp>
      <p:sp>
        <p:nvSpPr>
          <p:cNvPr id="71684" name="文本占位符 71683"/>
          <p:cNvSpPr>
            <a:spLocks noGrp="1"/>
          </p:cNvSpPr>
          <p:nvPr>
            <p:ph type="body" idx="1"/>
          </p:nvPr>
        </p:nvSpPr>
        <p:spPr>
          <a:xfrm>
            <a:off x="0" y="981075"/>
            <a:ext cx="9144000" cy="5589588"/>
          </a:xfrm>
          <a:ln/>
        </p:spPr>
        <p:txBody>
          <a:bodyPr vert="horz" wrap="square" lIns="91440" tIns="45720" rIns="91440" bIns="45720" anchor="t" anchorCtr="0"/>
          <a:p>
            <a:pPr>
              <a:buNone/>
            </a:pPr>
            <a:endParaRPr lang="en-US" altLang="zh-CN" sz="2000" b="1" dirty="0"/>
          </a:p>
          <a:p>
            <a:r>
              <a:rPr lang="en-US" altLang="zh-CN" sz="2800" b="1" dirty="0"/>
              <a:t> </a:t>
            </a:r>
            <a:r>
              <a:rPr lang="zh-CN" altLang="en-US" sz="2800" b="1" dirty="0"/>
              <a:t>电流对人体的伤害有三种：</a:t>
            </a:r>
            <a:r>
              <a:rPr lang="zh-CN" altLang="en-US" sz="2800" b="1" dirty="0">
                <a:solidFill>
                  <a:srgbClr val="DE634E"/>
                </a:solidFill>
              </a:rPr>
              <a:t>电击、电伤和电磁场</a:t>
            </a:r>
            <a:r>
              <a:rPr lang="zh-CN" altLang="en-US" sz="2800" b="1" dirty="0"/>
              <a:t>生理伤害。</a:t>
            </a:r>
            <a:endParaRPr lang="zh-CN" altLang="en-US" sz="2800" b="1" dirty="0"/>
          </a:p>
          <a:p>
            <a:r>
              <a:rPr lang="zh-CN" altLang="en-US" sz="2800" b="1" dirty="0"/>
              <a:t>   </a:t>
            </a:r>
            <a:r>
              <a:rPr lang="zh-CN" altLang="en-US" sz="2800" b="1" dirty="0">
                <a:solidFill>
                  <a:srgbClr val="FFFF00"/>
                </a:solidFill>
              </a:rPr>
              <a:t>电击</a:t>
            </a:r>
            <a:r>
              <a:rPr lang="en-US" altLang="zh-CN" sz="2800" b="1">
                <a:latin typeface="Arial" panose="020B0604020202020204" pitchFamily="34" charset="0"/>
              </a:rPr>
              <a:t>——</a:t>
            </a:r>
            <a:r>
              <a:rPr lang="zh-CN" altLang="en-US" sz="2800" b="1" dirty="0"/>
              <a:t>是指电流通过人体，破坏人体心脏、肺及神经系统的正常功能。</a:t>
            </a:r>
            <a:endParaRPr lang="zh-CN" altLang="en-US" sz="2800" b="1" dirty="0"/>
          </a:p>
          <a:p>
            <a:r>
              <a:rPr lang="zh-CN" altLang="en-US" sz="2800" b="1" dirty="0">
                <a:solidFill>
                  <a:srgbClr val="FFFF00"/>
                </a:solidFill>
              </a:rPr>
              <a:t>  电伤</a:t>
            </a:r>
            <a:r>
              <a:rPr lang="en-US" altLang="zh-CN" sz="2800" b="1">
                <a:latin typeface="Arial" panose="020B0604020202020204" pitchFamily="34" charset="0"/>
              </a:rPr>
              <a:t>——</a:t>
            </a:r>
            <a:r>
              <a:rPr lang="zh-CN" altLang="en-US" sz="2800" b="1" dirty="0"/>
              <a:t>是指电流的热效应、化学效应和机械效应对人体的伤害，主要是指电弧烧伤、熔化金属溅出烫伤等。</a:t>
            </a:r>
            <a:endParaRPr lang="zh-CN" altLang="en-US" sz="2800" b="1" dirty="0"/>
          </a:p>
          <a:p>
            <a:r>
              <a:rPr lang="zh-CN" altLang="en-US" sz="2800" b="1" dirty="0"/>
              <a:t>  </a:t>
            </a:r>
            <a:r>
              <a:rPr lang="zh-CN" altLang="en-US" sz="2800" b="1" dirty="0">
                <a:solidFill>
                  <a:srgbClr val="FFFF00"/>
                </a:solidFill>
              </a:rPr>
              <a:t>电磁场伤害</a:t>
            </a:r>
            <a:r>
              <a:rPr lang="en-US" altLang="zh-CN" sz="2800" b="1">
                <a:latin typeface="Arial" panose="020B0604020202020204" pitchFamily="34" charset="0"/>
              </a:rPr>
              <a:t>——</a:t>
            </a:r>
            <a:r>
              <a:rPr lang="zh-CN" altLang="en-US" sz="2800" b="1" dirty="0"/>
              <a:t>是指在高频磁场的作用下，人会出现头晕、乏力、记忆力减退、失眠、多梦等神经系统的症状。</a:t>
            </a:r>
            <a:endParaRPr lang="zh-CN" altLang="en-US"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文本占位符 17410"/>
          <p:cNvSpPr>
            <a:spLocks noGrp="1"/>
          </p:cNvSpPr>
          <p:nvPr>
            <p:ph type="body" idx="1"/>
          </p:nvPr>
        </p:nvSpPr>
        <p:spPr>
          <a:xfrm>
            <a:off x="468313" y="168275"/>
            <a:ext cx="8229600" cy="5903913"/>
          </a:xfrm>
          <a:ln/>
        </p:spPr>
        <p:txBody>
          <a:bodyPr/>
          <a:p>
            <a:pPr>
              <a:buNone/>
            </a:pPr>
            <a:r>
              <a:rPr lang="en-US" altLang="zh-CN" sz="3600" b="1">
                <a:solidFill>
                  <a:schemeClr val="hlink"/>
                </a:solidFill>
              </a:rPr>
              <a:t>3</a:t>
            </a:r>
            <a:r>
              <a:rPr lang="zh-CN" altLang="en-US" sz="3600" b="1" dirty="0">
                <a:solidFill>
                  <a:schemeClr val="hlink"/>
                </a:solidFill>
              </a:rPr>
              <a:t>、影响电流对人体伤害程度的因素</a:t>
            </a:r>
            <a:endParaRPr lang="zh-CN" altLang="en-US" sz="3600" b="1" dirty="0">
              <a:solidFill>
                <a:schemeClr val="hlink"/>
              </a:solidFill>
            </a:endParaRPr>
          </a:p>
          <a:p>
            <a:pPr>
              <a:buNone/>
            </a:pPr>
            <a:r>
              <a:rPr lang="zh-CN" altLang="en-US" sz="2800" dirty="0"/>
              <a:t>  </a:t>
            </a:r>
            <a:r>
              <a:rPr lang="en-US" altLang="zh-CN" sz="2800"/>
              <a:t>1</a:t>
            </a:r>
            <a:r>
              <a:rPr lang="zh-CN" altLang="en-US" sz="2800" dirty="0"/>
              <a:t>）、流经人体的电流强度   </a:t>
            </a:r>
            <a:r>
              <a:rPr lang="zh-CN" altLang="en-US" sz="2800" dirty="0">
                <a:solidFill>
                  <a:srgbClr val="FFFF00"/>
                </a:solidFill>
              </a:rPr>
              <a:t>外部电压，人体电阻</a:t>
            </a:r>
            <a:endParaRPr lang="zh-CN" altLang="en-US" sz="2800" dirty="0">
              <a:solidFill>
                <a:srgbClr val="FFFF00"/>
              </a:solidFill>
            </a:endParaRPr>
          </a:p>
          <a:p>
            <a:pPr>
              <a:buNone/>
            </a:pPr>
            <a:r>
              <a:rPr lang="zh-CN" altLang="en-US" sz="2800" dirty="0"/>
              <a:t>   </a:t>
            </a:r>
            <a:r>
              <a:rPr lang="en-US" altLang="zh-CN" sz="2800" dirty="0"/>
              <a:t>①</a:t>
            </a:r>
            <a:r>
              <a:rPr lang="zh-CN" altLang="en-US" sz="2800" dirty="0"/>
              <a:t>、人体电阻  按</a:t>
            </a:r>
            <a:r>
              <a:rPr lang="en-US" altLang="zh-CN" sz="2800"/>
              <a:t>1000-1500</a:t>
            </a:r>
            <a:r>
              <a:rPr lang="el-GR" altLang="zh-CN" sz="2800" dirty="0">
                <a:cs typeface="Arial" panose="020B0604020202020204" pitchFamily="34" charset="0"/>
              </a:rPr>
              <a:t>Ω</a:t>
            </a:r>
            <a:r>
              <a:rPr lang="zh-CN" altLang="en-US" sz="2800" dirty="0">
                <a:cs typeface="Arial" panose="020B0604020202020204" pitchFamily="34" charset="0"/>
              </a:rPr>
              <a:t>计算</a:t>
            </a:r>
            <a:endParaRPr lang="zh-CN" altLang="en-US" sz="2800" dirty="0">
              <a:cs typeface="Arial" panose="020B0604020202020204" pitchFamily="34" charset="0"/>
            </a:endParaRPr>
          </a:p>
          <a:p>
            <a:pPr>
              <a:buNone/>
            </a:pPr>
            <a:r>
              <a:rPr lang="zh-CN" altLang="en-US" sz="2800" dirty="0"/>
              <a:t>   </a:t>
            </a:r>
            <a:r>
              <a:rPr lang="zh-CN" altLang="el-GR" sz="2800" dirty="0"/>
              <a:t>②</a:t>
            </a:r>
            <a:r>
              <a:rPr lang="zh-CN" altLang="en-US" sz="2800" dirty="0"/>
              <a:t>、安全电压  危险环境   </a:t>
            </a:r>
            <a:r>
              <a:rPr lang="en-US" altLang="zh-CN" sz="2800"/>
              <a:t>36V</a:t>
            </a:r>
            <a:r>
              <a:rPr lang="zh-CN" altLang="en-US" sz="2800" dirty="0"/>
              <a:t>以下电压</a:t>
            </a:r>
            <a:endParaRPr lang="zh-CN" altLang="en-US" sz="2800" dirty="0"/>
          </a:p>
          <a:p>
            <a:pPr>
              <a:buNone/>
            </a:pPr>
            <a:r>
              <a:rPr lang="zh-CN" altLang="en-US" sz="2800" dirty="0"/>
              <a:t>                           特别危险   </a:t>
            </a:r>
            <a:r>
              <a:rPr lang="en-US" altLang="zh-CN" sz="2800"/>
              <a:t>12V </a:t>
            </a:r>
            <a:endParaRPr lang="en-US" altLang="zh-CN" sz="2800"/>
          </a:p>
          <a:p>
            <a:pPr>
              <a:buNone/>
            </a:pPr>
            <a:r>
              <a:rPr lang="en-US" altLang="zh-CN" sz="2800"/>
              <a:t>                           </a:t>
            </a:r>
            <a:r>
              <a:rPr lang="zh-CN" altLang="en-US" sz="2800" dirty="0"/>
              <a:t>水下           </a:t>
            </a:r>
            <a:r>
              <a:rPr lang="en-US" altLang="zh-CN" sz="2800"/>
              <a:t>2.5V</a:t>
            </a:r>
            <a:endParaRPr lang="en-US" altLang="zh-CN" sz="2800"/>
          </a:p>
          <a:p>
            <a:pPr>
              <a:buNone/>
            </a:pPr>
            <a:r>
              <a:rPr lang="en-US" altLang="zh-CN" sz="2800"/>
              <a:t>  2</a:t>
            </a:r>
            <a:r>
              <a:rPr lang="zh-CN" altLang="en-US" sz="2800" dirty="0"/>
              <a:t>）、电流作用时间</a:t>
            </a:r>
            <a:endParaRPr lang="zh-CN" altLang="en-US" sz="2800" dirty="0"/>
          </a:p>
          <a:p>
            <a:pPr>
              <a:buNone/>
            </a:pPr>
            <a:r>
              <a:rPr lang="zh-CN" altLang="en-US" sz="2800" dirty="0"/>
              <a:t>  电流流过人体的时间越长，电击伤害程度越严重。</a:t>
            </a:r>
            <a:endParaRPr lang="zh-CN" altLang="en-US" sz="2800" dirty="0"/>
          </a:p>
          <a:p>
            <a:pPr>
              <a:buNone/>
            </a:pPr>
            <a:r>
              <a:rPr lang="zh-CN" altLang="en-US" sz="2800" dirty="0"/>
              <a:t>  </a:t>
            </a:r>
            <a:r>
              <a:rPr lang="en-US" altLang="zh-CN" sz="2800"/>
              <a:t>3</a:t>
            </a:r>
            <a:r>
              <a:rPr lang="zh-CN" altLang="en-US" sz="2800" dirty="0"/>
              <a:t>）、电流流经人体的途径</a:t>
            </a:r>
            <a:endParaRPr lang="zh-CN" altLang="en-US" sz="2800" dirty="0"/>
          </a:p>
          <a:p>
            <a:pPr>
              <a:buNone/>
            </a:pPr>
            <a:r>
              <a:rPr lang="zh-CN" altLang="en-US" sz="2800" dirty="0"/>
              <a:t>  </a:t>
            </a:r>
            <a:r>
              <a:rPr lang="en-US" altLang="zh-CN" sz="2800"/>
              <a:t>4</a:t>
            </a:r>
            <a:r>
              <a:rPr lang="zh-CN" altLang="en-US" sz="2800" dirty="0"/>
              <a:t>）、电流频率  工频交流电最危险</a:t>
            </a:r>
            <a:endParaRPr lang="zh-CN" altLang="en-US" sz="2800" dirty="0"/>
          </a:p>
          <a:p>
            <a:pPr>
              <a:buNone/>
            </a:pPr>
            <a:r>
              <a:rPr lang="zh-CN" altLang="en-US" sz="2800" dirty="0"/>
              <a:t>  </a:t>
            </a:r>
            <a:r>
              <a:rPr lang="en-US" altLang="zh-CN" sz="2800"/>
              <a:t>5</a:t>
            </a:r>
            <a:r>
              <a:rPr lang="zh-CN" altLang="en-US" sz="2800" dirty="0"/>
              <a:t>）、人体健康状况</a:t>
            </a:r>
            <a:endParaRPr lang="zh-CN" altLang="el-G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文本占位符 18434"/>
          <p:cNvSpPr>
            <a:spLocks noGrp="1"/>
          </p:cNvSpPr>
          <p:nvPr>
            <p:ph type="body" idx="1"/>
          </p:nvPr>
        </p:nvSpPr>
        <p:spPr>
          <a:xfrm>
            <a:off x="539750" y="333375"/>
            <a:ext cx="8229600" cy="5472113"/>
          </a:xfrm>
          <a:ln/>
        </p:spPr>
        <p:txBody>
          <a:bodyPr/>
          <a:p>
            <a:r>
              <a:rPr lang="zh-CN" altLang="en-US" sz="3600" b="1" dirty="0">
                <a:solidFill>
                  <a:schemeClr val="hlink"/>
                </a:solidFill>
              </a:rPr>
              <a:t>电流热效应的危险性</a:t>
            </a:r>
            <a:endParaRPr lang="zh-CN" altLang="en-US" sz="3600" b="1" dirty="0">
              <a:solidFill>
                <a:schemeClr val="hlink"/>
              </a:solidFill>
            </a:endParaRPr>
          </a:p>
          <a:p>
            <a:pPr>
              <a:buNone/>
            </a:pPr>
            <a:r>
              <a:rPr lang="zh-CN" altLang="en-US" sz="2800" dirty="0"/>
              <a:t>   </a:t>
            </a:r>
            <a:r>
              <a:rPr lang="en-US" altLang="zh-CN" sz="2800"/>
              <a:t>1</a:t>
            </a:r>
            <a:r>
              <a:rPr lang="zh-CN" altLang="en-US" sz="2800" dirty="0"/>
              <a:t>、危险温度  电器设备过热造成的</a:t>
            </a:r>
            <a:endParaRPr lang="zh-CN" altLang="en-US" sz="2800" dirty="0"/>
          </a:p>
          <a:p>
            <a:pPr>
              <a:buNone/>
            </a:pPr>
            <a:r>
              <a:rPr lang="zh-CN" altLang="en-US" sz="2800" dirty="0"/>
              <a:t>        因素有</a:t>
            </a:r>
            <a:r>
              <a:rPr lang="en-US" altLang="zh-CN" sz="2800"/>
              <a:t>: ①</a:t>
            </a:r>
            <a:r>
              <a:rPr lang="zh-CN" altLang="en-US" sz="2800" dirty="0"/>
              <a:t>短路；</a:t>
            </a:r>
            <a:r>
              <a:rPr lang="en-US" altLang="zh-CN" sz="2800" dirty="0"/>
              <a:t>②</a:t>
            </a:r>
            <a:r>
              <a:rPr lang="zh-CN" altLang="en-US" sz="2800" dirty="0"/>
              <a:t>超负荷；</a:t>
            </a:r>
            <a:r>
              <a:rPr lang="en-US" altLang="zh-CN" sz="2800" dirty="0"/>
              <a:t>③</a:t>
            </a:r>
            <a:r>
              <a:rPr lang="zh-CN" altLang="en-US" sz="2800" dirty="0"/>
              <a:t>接触电阻过大；</a:t>
            </a:r>
            <a:r>
              <a:rPr lang="en-US" altLang="zh-CN" sz="2800" dirty="0"/>
              <a:t>④</a:t>
            </a:r>
            <a:r>
              <a:rPr lang="zh-CN" altLang="en-US" sz="2800" dirty="0"/>
              <a:t>其他原因</a:t>
            </a:r>
            <a:endParaRPr lang="zh-CN" altLang="en-US" sz="2800" dirty="0"/>
          </a:p>
          <a:p>
            <a:pPr>
              <a:buNone/>
            </a:pPr>
            <a:r>
              <a:rPr lang="zh-CN" altLang="en-US" sz="2800" dirty="0"/>
              <a:t>        要求：橡皮绝缘线 </a:t>
            </a:r>
            <a:r>
              <a:rPr lang="en-US" altLang="zh-CN" sz="2800"/>
              <a:t>&lt;65</a:t>
            </a:r>
            <a:r>
              <a:rPr lang="en-US" altLang="zh-CN" sz="2800">
                <a:cs typeface="Arial" panose="020B0604020202020204" pitchFamily="34" charset="0"/>
              </a:rPr>
              <a:t>°</a:t>
            </a:r>
            <a:endParaRPr lang="en-US" altLang="zh-CN" sz="2800">
              <a:cs typeface="Arial" panose="020B0604020202020204" pitchFamily="34" charset="0"/>
            </a:endParaRPr>
          </a:p>
          <a:p>
            <a:pPr>
              <a:buNone/>
            </a:pPr>
            <a:r>
              <a:rPr lang="en-US" altLang="zh-CN" sz="2800">
                <a:cs typeface="Arial" panose="020B0604020202020204" pitchFamily="34" charset="0"/>
              </a:rPr>
              <a:t>                   </a:t>
            </a:r>
            <a:r>
              <a:rPr lang="zh-CN" altLang="en-US" sz="2800" dirty="0">
                <a:cs typeface="Arial" panose="020B0604020202020204" pitchFamily="34" charset="0"/>
              </a:rPr>
              <a:t>塑料绝缘线 </a:t>
            </a:r>
            <a:r>
              <a:rPr lang="en-US" altLang="zh-CN" sz="2800">
                <a:cs typeface="Arial" panose="020B0604020202020204" pitchFamily="34" charset="0"/>
              </a:rPr>
              <a:t>&lt;70°</a:t>
            </a:r>
            <a:endParaRPr lang="en-US" altLang="zh-CN" sz="2800">
              <a:cs typeface="Arial" panose="020B0604020202020204" pitchFamily="34" charset="0"/>
            </a:endParaRPr>
          </a:p>
          <a:p>
            <a:pPr>
              <a:buNone/>
            </a:pPr>
            <a:r>
              <a:rPr lang="en-US" altLang="zh-CN" sz="2800">
                <a:cs typeface="Arial" panose="020B0604020202020204" pitchFamily="34" charset="0"/>
              </a:rPr>
              <a:t>   2</a:t>
            </a:r>
            <a:r>
              <a:rPr lang="zh-CN" altLang="en-US" sz="2800" dirty="0">
                <a:cs typeface="Arial" panose="020B0604020202020204" pitchFamily="34" charset="0"/>
              </a:rPr>
              <a:t>、电火花  （包括工作火花；事故火花）</a:t>
            </a:r>
            <a:endParaRPr lang="zh-CN" altLang="en-US" sz="2800" dirty="0">
              <a:cs typeface="Arial" panose="020B0604020202020204" pitchFamily="34" charset="0"/>
            </a:endParaRPr>
          </a:p>
          <a:p>
            <a:r>
              <a:rPr lang="zh-CN" altLang="en-US" sz="3600" b="1" dirty="0">
                <a:solidFill>
                  <a:srgbClr val="5CD06F"/>
                </a:solidFill>
              </a:rPr>
              <a:t>触电急救</a:t>
            </a:r>
            <a:endParaRPr lang="zh-CN" altLang="en-US" sz="3600" b="1" dirty="0">
              <a:solidFill>
                <a:srgbClr val="5CD06F"/>
              </a:solidFill>
            </a:endParaRPr>
          </a:p>
          <a:p>
            <a:pPr>
              <a:buNone/>
            </a:pPr>
            <a:r>
              <a:rPr lang="zh-CN" altLang="en-US" sz="2800" b="1" dirty="0">
                <a:solidFill>
                  <a:srgbClr val="5CD06F"/>
                </a:solidFill>
              </a:rPr>
              <a:t>  </a:t>
            </a:r>
            <a:r>
              <a:rPr lang="en-US" altLang="zh-CN" sz="2800"/>
              <a:t>1</a:t>
            </a:r>
            <a:r>
              <a:rPr lang="zh-CN" altLang="en-US" sz="2800" dirty="0"/>
              <a:t>、解脱电源</a:t>
            </a:r>
            <a:endParaRPr lang="zh-CN" altLang="en-US" sz="2800" dirty="0"/>
          </a:p>
          <a:p>
            <a:pPr>
              <a:buNone/>
            </a:pPr>
            <a:r>
              <a:rPr lang="zh-CN" altLang="en-US" sz="2800" dirty="0"/>
              <a:t>  </a:t>
            </a:r>
            <a:r>
              <a:rPr lang="en-US" altLang="zh-CN" sz="2800"/>
              <a:t>2</a:t>
            </a:r>
            <a:r>
              <a:rPr lang="zh-CN" altLang="en-US" sz="2800" dirty="0"/>
              <a:t>、救治方法   人工呼吸  心脏挤压</a:t>
            </a:r>
            <a:endParaRPr lang="zh-CN" altLang="en-US" sz="2800" dirty="0">
              <a:ea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文本占位符 19458"/>
          <p:cNvSpPr>
            <a:spLocks noGrp="1"/>
          </p:cNvSpPr>
          <p:nvPr>
            <p:ph type="body" idx="1"/>
          </p:nvPr>
        </p:nvSpPr>
        <p:spPr>
          <a:xfrm>
            <a:off x="323850" y="1052513"/>
            <a:ext cx="8229600" cy="5072062"/>
          </a:xfrm>
          <a:ln/>
        </p:spPr>
        <p:txBody>
          <a:bodyPr/>
          <a:p>
            <a:pPr>
              <a:buNone/>
            </a:pPr>
            <a:r>
              <a:rPr lang="zh-CN" altLang="en-US" sz="3600" b="1" dirty="0">
                <a:solidFill>
                  <a:schemeClr val="hlink"/>
                </a:solidFill>
              </a:rPr>
              <a:t>一、电石和乙炔的特性及安全使用</a:t>
            </a:r>
            <a:endParaRPr lang="zh-CN" altLang="en-US" sz="3600" b="1" dirty="0">
              <a:solidFill>
                <a:schemeClr val="hlink"/>
              </a:solidFill>
            </a:endParaRPr>
          </a:p>
          <a:p>
            <a:pPr>
              <a:buNone/>
            </a:pPr>
            <a:r>
              <a:rPr lang="en-US" altLang="zh-CN"/>
              <a:t>1</a:t>
            </a:r>
            <a:r>
              <a:rPr lang="zh-CN" altLang="en-US" dirty="0"/>
              <a:t>、乙炔 </a:t>
            </a:r>
            <a:endParaRPr lang="zh-CN" altLang="en-US" dirty="0"/>
          </a:p>
          <a:p>
            <a:pPr>
              <a:buNone/>
            </a:pPr>
            <a:r>
              <a:rPr lang="zh-CN" altLang="en-US" dirty="0"/>
              <a:t>    乙炔与铜、银、水银等金属长期接触时，会生成乙炔铜和乙炔银等爆炸性混合物。</a:t>
            </a:r>
            <a:endParaRPr lang="zh-CN" altLang="en-US" dirty="0"/>
          </a:p>
          <a:p>
            <a:pPr>
              <a:buNone/>
            </a:pPr>
            <a:r>
              <a:rPr lang="zh-CN" altLang="en-US" dirty="0"/>
              <a:t>   因此：</a:t>
            </a:r>
            <a:r>
              <a:rPr lang="zh-CN" altLang="en-US" dirty="0">
                <a:solidFill>
                  <a:srgbClr val="FFFF00"/>
                </a:solidFill>
              </a:rPr>
              <a:t>凡供乙炔使用的器材都不能用含铜量</a:t>
            </a:r>
            <a:r>
              <a:rPr lang="en-US" altLang="zh-CN">
                <a:solidFill>
                  <a:srgbClr val="FFFF00"/>
                </a:solidFill>
              </a:rPr>
              <a:t>70%</a:t>
            </a:r>
            <a:r>
              <a:rPr lang="zh-CN" altLang="en-US" dirty="0">
                <a:solidFill>
                  <a:srgbClr val="FFFF00"/>
                </a:solidFill>
              </a:rPr>
              <a:t>以上铜合金制造</a:t>
            </a:r>
            <a:r>
              <a:rPr lang="zh-CN" altLang="en-US" dirty="0"/>
              <a:t>。</a:t>
            </a:r>
            <a:endParaRPr lang="zh-CN" altLang="en-US" dirty="0"/>
          </a:p>
          <a:p>
            <a:pPr>
              <a:buNone/>
            </a:pPr>
            <a:r>
              <a:rPr lang="zh-CN" altLang="en-US" dirty="0"/>
              <a:t>  乙炔与氯、次氯酸盐等化合，在日光照射下以及加热等条件下就会发生燃烧和爆炸。</a:t>
            </a:r>
            <a:endParaRPr lang="zh-CN" altLang="en-US" dirty="0"/>
          </a:p>
          <a:p>
            <a:pPr>
              <a:buNone/>
            </a:pPr>
            <a:r>
              <a:rPr lang="zh-CN" altLang="en-US" dirty="0"/>
              <a:t>   所以：</a:t>
            </a:r>
            <a:r>
              <a:rPr lang="zh-CN" altLang="en-US" dirty="0">
                <a:solidFill>
                  <a:srgbClr val="FFFF00"/>
                </a:solidFill>
              </a:rPr>
              <a:t>绝对禁止使用四氯化碳灭火</a:t>
            </a:r>
            <a:r>
              <a:rPr lang="zh-CN" altLang="en-US" dirty="0"/>
              <a:t>。</a:t>
            </a:r>
            <a:endParaRPr lang="zh-CN" altLang="en-US" dirty="0"/>
          </a:p>
        </p:txBody>
      </p:sp>
      <p:sp>
        <p:nvSpPr>
          <p:cNvPr id="19460" name="标题 19459"/>
          <p:cNvSpPr>
            <a:spLocks noGrp="1"/>
          </p:cNvSpPr>
          <p:nvPr>
            <p:ph type="title"/>
          </p:nvPr>
        </p:nvSpPr>
        <p:spPr>
          <a:xfrm>
            <a:off x="457200" y="228600"/>
            <a:ext cx="8229600" cy="752475"/>
          </a:xfrm>
          <a:ln/>
        </p:spPr>
        <p:txBody>
          <a:bodyPr vert="horz" wrap="square" lIns="91440" tIns="45720" rIns="91440" bIns="45720" anchor="ctr" anchorCtr="0"/>
          <a:p>
            <a:pPr algn="l"/>
            <a:r>
              <a:rPr lang="zh-CN" altLang="en-US" b="1" i="1">
                <a:solidFill>
                  <a:srgbClr val="F636B6"/>
                </a:solidFill>
                <a:effectLst/>
              </a:rPr>
              <a:t>§</a:t>
            </a:r>
            <a:r>
              <a:rPr lang="en-US" altLang="zh-CN" b="1" i="1">
                <a:solidFill>
                  <a:srgbClr val="F636B6"/>
                </a:solidFill>
                <a:effectLst/>
              </a:rPr>
              <a:t>1.3</a:t>
            </a:r>
            <a:r>
              <a:rPr lang="zh-CN" altLang="en-US" b="1" i="1" dirty="0">
                <a:solidFill>
                  <a:srgbClr val="F636B6"/>
                </a:solidFill>
                <a:effectLst/>
              </a:rPr>
              <a:t>气焊与气割安全技术</a:t>
            </a:r>
            <a:endParaRPr lang="zh-CN" altLang="en-US" b="1" i="1" dirty="0">
              <a:solidFill>
                <a:srgbClr val="F636B6"/>
              </a:solidFill>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20481"/>
          <p:cNvSpPr>
            <a:spLocks noGrp="1"/>
          </p:cNvSpPr>
          <p:nvPr>
            <p:ph type="title"/>
          </p:nvPr>
        </p:nvSpPr>
        <p:spPr>
          <a:xfrm>
            <a:off x="457200" y="228600"/>
            <a:ext cx="8229600" cy="752475"/>
          </a:xfrm>
          <a:ln/>
        </p:spPr>
        <p:txBody>
          <a:bodyPr anchor="ctr" anchorCtr="0"/>
          <a:p>
            <a:pPr algn="l"/>
            <a:r>
              <a:rPr lang="zh-CN" altLang="en-US" sz="3600" b="1" dirty="0">
                <a:solidFill>
                  <a:schemeClr val="hlink"/>
                </a:solidFill>
              </a:rPr>
              <a:t>二、乙炔发生器的安全使用要求</a:t>
            </a:r>
            <a:endParaRPr lang="zh-CN" altLang="en-US" sz="3600" b="1" dirty="0">
              <a:solidFill>
                <a:schemeClr val="hlink"/>
              </a:solidFill>
            </a:endParaRPr>
          </a:p>
        </p:txBody>
      </p:sp>
      <p:sp>
        <p:nvSpPr>
          <p:cNvPr id="20483" name="文本占位符 20482"/>
          <p:cNvSpPr>
            <a:spLocks noGrp="1"/>
          </p:cNvSpPr>
          <p:nvPr>
            <p:ph type="body" idx="1"/>
          </p:nvPr>
        </p:nvSpPr>
        <p:spPr>
          <a:xfrm>
            <a:off x="468313" y="1125538"/>
            <a:ext cx="8229600" cy="5399087"/>
          </a:xfrm>
          <a:ln/>
        </p:spPr>
        <p:txBody>
          <a:bodyPr/>
          <a:p>
            <a:pPr>
              <a:lnSpc>
                <a:spcPct val="90000"/>
              </a:lnSpc>
            </a:pPr>
            <a:r>
              <a:rPr lang="zh-CN" altLang="en-US" dirty="0"/>
              <a:t>乙炔发生器必须装设必要的安全装置，有回火防止器、安全阀、泄压膜、压力表、水位计和温度计等。</a:t>
            </a:r>
            <a:endParaRPr lang="zh-CN" altLang="en-US" dirty="0"/>
          </a:p>
          <a:p>
            <a:pPr>
              <a:lnSpc>
                <a:spcPct val="90000"/>
              </a:lnSpc>
            </a:pPr>
            <a:r>
              <a:rPr lang="zh-CN" altLang="en-US" dirty="0"/>
              <a:t>乙炔发生器最高工作压力不超过</a:t>
            </a:r>
            <a:r>
              <a:rPr lang="en-US" altLang="zh-CN"/>
              <a:t>0.15MPa</a:t>
            </a:r>
            <a:r>
              <a:rPr lang="zh-CN" altLang="en-US" dirty="0"/>
              <a:t>。</a:t>
            </a:r>
            <a:endParaRPr lang="zh-CN" altLang="en-US" dirty="0"/>
          </a:p>
          <a:p>
            <a:pPr>
              <a:lnSpc>
                <a:spcPct val="90000"/>
              </a:lnSpc>
            </a:pPr>
            <a:r>
              <a:rPr lang="zh-CN" altLang="en-US" dirty="0"/>
              <a:t>当发生器着火时不得使用水、泡沫灭火器和四氯化碳灭火，可使用二氧化碳和干粉灭火器扑救。</a:t>
            </a:r>
            <a:endParaRPr lang="zh-CN" altLang="en-US" dirty="0"/>
          </a:p>
          <a:p>
            <a:pPr>
              <a:lnSpc>
                <a:spcPct val="90000"/>
              </a:lnSpc>
            </a:pPr>
            <a:r>
              <a:rPr lang="zh-CN" altLang="en-US" dirty="0"/>
              <a:t>乙炔发生器不得放在高压线下，热源的水平距离应不小于</a:t>
            </a:r>
            <a:r>
              <a:rPr lang="en-US" altLang="zh-CN"/>
              <a:t>10m.</a:t>
            </a:r>
            <a:endParaRPr lang="en-US" altLang="zh-CN"/>
          </a:p>
          <a:p>
            <a:pPr>
              <a:lnSpc>
                <a:spcPct val="90000"/>
              </a:lnSpc>
            </a:pPr>
            <a:r>
              <a:rPr lang="zh-CN" altLang="en-US" dirty="0"/>
              <a:t>焊割结束后，应关闭氧气瓶阀和乙炔瓶阀，再将减压器调节螺钉松开。</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21505"/>
          <p:cNvSpPr>
            <a:spLocks noGrp="1"/>
          </p:cNvSpPr>
          <p:nvPr>
            <p:ph type="title"/>
          </p:nvPr>
        </p:nvSpPr>
        <p:spPr>
          <a:xfrm>
            <a:off x="468313" y="0"/>
            <a:ext cx="8229600" cy="752475"/>
          </a:xfrm>
          <a:ln/>
        </p:spPr>
        <p:txBody>
          <a:bodyPr anchor="ctr" anchorCtr="0"/>
          <a:p>
            <a:pPr algn="l"/>
            <a:r>
              <a:rPr lang="zh-CN" altLang="en-US" sz="3600" b="1" dirty="0">
                <a:solidFill>
                  <a:schemeClr val="hlink"/>
                </a:solidFill>
              </a:rPr>
              <a:t>二、气瓶和减压器的安全技术</a:t>
            </a:r>
            <a:endParaRPr lang="zh-CN" altLang="en-US" sz="3600" b="1" dirty="0">
              <a:solidFill>
                <a:schemeClr val="hlink"/>
              </a:solidFill>
            </a:endParaRPr>
          </a:p>
        </p:txBody>
      </p:sp>
      <p:sp>
        <p:nvSpPr>
          <p:cNvPr id="21507" name="文本占位符 21506"/>
          <p:cNvSpPr>
            <a:spLocks noGrp="1"/>
          </p:cNvSpPr>
          <p:nvPr>
            <p:ph type="body" idx="1"/>
          </p:nvPr>
        </p:nvSpPr>
        <p:spPr>
          <a:xfrm>
            <a:off x="468313" y="765175"/>
            <a:ext cx="8675687" cy="5732463"/>
          </a:xfrm>
          <a:ln/>
        </p:spPr>
        <p:txBody>
          <a:bodyPr/>
          <a:p>
            <a:pPr>
              <a:lnSpc>
                <a:spcPct val="80000"/>
              </a:lnSpc>
            </a:pPr>
            <a:r>
              <a:rPr lang="zh-CN" altLang="en-US" b="1" dirty="0">
                <a:solidFill>
                  <a:srgbClr val="5CD06F"/>
                </a:solidFill>
              </a:rPr>
              <a:t>氧气瓶的安全技术</a:t>
            </a:r>
            <a:endParaRPr lang="zh-CN" altLang="en-US" b="1" dirty="0">
              <a:solidFill>
                <a:srgbClr val="5CD06F"/>
              </a:solidFill>
            </a:endParaRPr>
          </a:p>
          <a:p>
            <a:pPr>
              <a:lnSpc>
                <a:spcPct val="80000"/>
              </a:lnSpc>
              <a:buNone/>
            </a:pPr>
            <a:r>
              <a:rPr lang="en-US" altLang="zh-CN" sz="2800"/>
              <a:t>1</a:t>
            </a:r>
            <a:r>
              <a:rPr lang="zh-CN" altLang="en-US" sz="2800" dirty="0"/>
              <a:t>、</a:t>
            </a:r>
            <a:r>
              <a:rPr lang="zh-CN" altLang="en-US" sz="2800" dirty="0">
                <a:solidFill>
                  <a:srgbClr val="DE634E"/>
                </a:solidFill>
              </a:rPr>
              <a:t>氧气瓶</a:t>
            </a:r>
            <a:r>
              <a:rPr lang="zh-CN" altLang="en-US" sz="2800" dirty="0"/>
              <a:t>    最高工作压力</a:t>
            </a:r>
            <a:r>
              <a:rPr lang="en-US" altLang="zh-CN" sz="2800"/>
              <a:t>15MPa,</a:t>
            </a:r>
            <a:r>
              <a:rPr lang="zh-CN" altLang="en-US" sz="2800" dirty="0"/>
              <a:t>外表漆成</a:t>
            </a:r>
            <a:r>
              <a:rPr lang="zh-CN" altLang="en-US" sz="2800" dirty="0">
                <a:solidFill>
                  <a:srgbClr val="FFFF00"/>
                </a:solidFill>
              </a:rPr>
              <a:t>天蓝色</a:t>
            </a:r>
            <a:r>
              <a:rPr lang="zh-CN" altLang="en-US" sz="2800" dirty="0"/>
              <a:t>，黑漆标注“</a:t>
            </a:r>
            <a:r>
              <a:rPr lang="zh-CN" altLang="en-US" sz="2800" dirty="0">
                <a:solidFill>
                  <a:srgbClr val="FFFF00"/>
                </a:solidFill>
              </a:rPr>
              <a:t>氧气</a:t>
            </a:r>
            <a:r>
              <a:rPr lang="zh-CN" altLang="en-US" sz="2800" dirty="0"/>
              <a:t>”字样，常用容积为</a:t>
            </a:r>
            <a:r>
              <a:rPr lang="en-US" altLang="zh-CN" sz="2800"/>
              <a:t>40L</a:t>
            </a:r>
            <a:r>
              <a:rPr lang="zh-CN" altLang="en-US" sz="2800" dirty="0"/>
              <a:t>。</a:t>
            </a:r>
            <a:endParaRPr lang="zh-CN" altLang="en-US" sz="2800" dirty="0"/>
          </a:p>
          <a:p>
            <a:pPr>
              <a:lnSpc>
                <a:spcPct val="80000"/>
              </a:lnSpc>
              <a:buNone/>
            </a:pPr>
            <a:r>
              <a:rPr lang="zh-CN" altLang="en-US" sz="2800" dirty="0"/>
              <a:t>   氧气是无色、无味的助燃气体。与油脂和细微的可燃粉尘接触，会发生自燃，引起火灾和爆炸。</a:t>
            </a:r>
            <a:endParaRPr lang="zh-CN" altLang="en-US" sz="2800" dirty="0"/>
          </a:p>
          <a:p>
            <a:pPr>
              <a:lnSpc>
                <a:spcPct val="80000"/>
              </a:lnSpc>
              <a:buNone/>
            </a:pPr>
            <a:r>
              <a:rPr lang="en-US" altLang="zh-CN" sz="2800"/>
              <a:t>2</a:t>
            </a:r>
            <a:r>
              <a:rPr lang="zh-CN" altLang="en-US" sz="2800" dirty="0"/>
              <a:t>、氧气瓶的安全使用要求</a:t>
            </a:r>
            <a:endParaRPr lang="zh-CN" altLang="en-US" sz="2800" dirty="0"/>
          </a:p>
          <a:p>
            <a:pPr>
              <a:lnSpc>
                <a:spcPct val="80000"/>
              </a:lnSpc>
              <a:buNone/>
            </a:pPr>
            <a:r>
              <a:rPr lang="zh-CN" altLang="en-US" sz="2800" dirty="0"/>
              <a:t>  </a:t>
            </a:r>
            <a:r>
              <a:rPr lang="en-US" altLang="zh-CN" sz="2800" dirty="0"/>
              <a:t>⑴</a:t>
            </a:r>
            <a:r>
              <a:rPr lang="zh-CN" altLang="en-US" sz="2800" dirty="0"/>
              <a:t>、开启减压器时人应站在侧面，工作结束后，先关气瓶，再关减压器。</a:t>
            </a:r>
            <a:endParaRPr lang="zh-CN" altLang="en-US" sz="2800" dirty="0"/>
          </a:p>
          <a:p>
            <a:pPr>
              <a:lnSpc>
                <a:spcPct val="80000"/>
              </a:lnSpc>
              <a:buNone/>
            </a:pPr>
            <a:r>
              <a:rPr lang="zh-CN" altLang="en-US" sz="2800" dirty="0"/>
              <a:t>  </a:t>
            </a:r>
            <a:r>
              <a:rPr lang="en-US" altLang="zh-CN" sz="2800" dirty="0"/>
              <a:t>⑵</a:t>
            </a:r>
            <a:r>
              <a:rPr lang="zh-CN" altLang="en-US" sz="2800" dirty="0"/>
              <a:t>、瓶内气体不允许全部用尽，应留有</a:t>
            </a:r>
            <a:r>
              <a:rPr lang="en-US" altLang="zh-CN" sz="2800">
                <a:solidFill>
                  <a:srgbClr val="FFFF00"/>
                </a:solidFill>
              </a:rPr>
              <a:t>0.1~0.3MPa</a:t>
            </a:r>
            <a:r>
              <a:rPr lang="zh-CN" altLang="en-US" sz="2800" dirty="0"/>
              <a:t>的余气。</a:t>
            </a:r>
            <a:endParaRPr lang="zh-CN" altLang="en-US" sz="2800" dirty="0"/>
          </a:p>
          <a:p>
            <a:pPr>
              <a:lnSpc>
                <a:spcPct val="80000"/>
              </a:lnSpc>
              <a:buNone/>
            </a:pPr>
            <a:r>
              <a:rPr lang="zh-CN" altLang="en-US" sz="2800" dirty="0"/>
              <a:t>  </a:t>
            </a:r>
            <a:r>
              <a:rPr lang="en-US" altLang="zh-CN" sz="2800" dirty="0"/>
              <a:t>⑶</a:t>
            </a:r>
            <a:r>
              <a:rPr lang="zh-CN" altLang="en-US" sz="2800" dirty="0"/>
              <a:t>、气瓶</a:t>
            </a:r>
            <a:r>
              <a:rPr lang="zh-CN" altLang="en-US" sz="2800" dirty="0">
                <a:solidFill>
                  <a:srgbClr val="FFFF00"/>
                </a:solidFill>
              </a:rPr>
              <a:t>不得沾污油脂</a:t>
            </a:r>
            <a:r>
              <a:rPr lang="zh-CN" altLang="en-US" sz="2800" dirty="0"/>
              <a:t>，禁止与乙炔气瓶或其他可燃气体气瓶混合存放。</a:t>
            </a:r>
            <a:endParaRPr lang="zh-CN" altLang="en-US" sz="2800" dirty="0"/>
          </a:p>
          <a:p>
            <a:pPr>
              <a:lnSpc>
                <a:spcPct val="80000"/>
              </a:lnSpc>
              <a:buNone/>
            </a:pPr>
            <a:r>
              <a:rPr lang="zh-CN" altLang="en-US" sz="2800" dirty="0"/>
              <a:t>  </a:t>
            </a:r>
            <a:r>
              <a:rPr lang="en-US" altLang="zh-CN" sz="2800" dirty="0"/>
              <a:t>⑷</a:t>
            </a:r>
            <a:r>
              <a:rPr lang="zh-CN" altLang="en-US" sz="2800" dirty="0"/>
              <a:t>、气瓶应远离明火、高温热源，</a:t>
            </a:r>
            <a:r>
              <a:rPr lang="zh-CN" altLang="en-US" sz="2800" dirty="0">
                <a:solidFill>
                  <a:srgbClr val="FFFF00"/>
                </a:solidFill>
              </a:rPr>
              <a:t>不少于</a:t>
            </a:r>
            <a:r>
              <a:rPr lang="en-US" altLang="zh-CN" sz="2800">
                <a:solidFill>
                  <a:srgbClr val="FFFF00"/>
                </a:solidFill>
              </a:rPr>
              <a:t>10m</a:t>
            </a:r>
            <a:r>
              <a:rPr lang="zh-CN" altLang="en-US" sz="2800" dirty="0"/>
              <a:t>，不得暴晒 </a:t>
            </a:r>
            <a:endParaRPr lang="zh-CN"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714500"/>
            <a:ext cx="5566410" cy="1768475"/>
          </a:xfrm>
          <a:prstGeom prst="rect">
            <a:avLst/>
          </a:prstGeom>
          <a:noFill/>
        </p:spPr>
        <p:txBody>
          <a:bodyPr wrap="square" rtlCol="0" anchor="t">
            <a:spAutoFit/>
          </a:bodyPr>
          <a:lstStyle/>
          <a:p>
            <a:pPr indent="304800" algn="just">
              <a:lnSpc>
                <a:spcPct val="140000"/>
              </a:lnSpc>
            </a:pP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246" y="2608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文本占位符 22530"/>
          <p:cNvSpPr>
            <a:spLocks noGrp="1"/>
          </p:cNvSpPr>
          <p:nvPr>
            <p:ph type="body" idx="1"/>
          </p:nvPr>
        </p:nvSpPr>
        <p:spPr>
          <a:xfrm>
            <a:off x="171450" y="0"/>
            <a:ext cx="8972550" cy="6858000"/>
          </a:xfrm>
          <a:ln/>
        </p:spPr>
        <p:txBody>
          <a:bodyPr/>
          <a:p>
            <a:r>
              <a:rPr lang="zh-CN" altLang="en-US" b="1" dirty="0">
                <a:solidFill>
                  <a:srgbClr val="5CD06F"/>
                </a:solidFill>
              </a:rPr>
              <a:t>溶解乙炔瓶的安全技术</a:t>
            </a:r>
            <a:endParaRPr lang="zh-CN" altLang="en-US" b="1" dirty="0">
              <a:solidFill>
                <a:srgbClr val="5CD06F"/>
              </a:solidFill>
            </a:endParaRPr>
          </a:p>
          <a:p>
            <a:pPr>
              <a:buNone/>
            </a:pPr>
            <a:r>
              <a:rPr lang="zh-CN" altLang="en-US" sz="2800" dirty="0"/>
              <a:t>   </a:t>
            </a:r>
            <a:r>
              <a:rPr lang="en-US" altLang="zh-CN" sz="2800"/>
              <a:t>1</a:t>
            </a:r>
            <a:r>
              <a:rPr lang="zh-CN" altLang="en-US" sz="2800" dirty="0"/>
              <a:t>、乙炔瓶    瓶体表面涂“白漆”，印有“乙炔气瓶”，“火不可近”等红色字样。瓶内装有浸满丙酮的多孔性填料，工作压力</a:t>
            </a:r>
            <a:r>
              <a:rPr lang="en-US" altLang="zh-CN" sz="2800"/>
              <a:t>1.5MPa</a:t>
            </a:r>
            <a:r>
              <a:rPr lang="zh-CN" altLang="en-US" sz="2800" dirty="0"/>
              <a:t>，水压试验为</a:t>
            </a:r>
            <a:r>
              <a:rPr lang="en-US" altLang="zh-CN" sz="2800"/>
              <a:t>6MPa</a:t>
            </a:r>
            <a:r>
              <a:rPr lang="zh-CN" altLang="en-US" sz="2800" dirty="0"/>
              <a:t>。</a:t>
            </a:r>
            <a:endParaRPr lang="zh-CN" altLang="en-US" sz="2800" dirty="0"/>
          </a:p>
          <a:p>
            <a:pPr>
              <a:buNone/>
            </a:pPr>
            <a:r>
              <a:rPr lang="zh-CN" altLang="en-US" sz="2800" dirty="0"/>
              <a:t>   </a:t>
            </a:r>
            <a:r>
              <a:rPr lang="en-US" altLang="zh-CN" sz="2800"/>
              <a:t>2</a:t>
            </a:r>
            <a:r>
              <a:rPr lang="zh-CN" altLang="en-US" sz="2800" dirty="0"/>
              <a:t>、乙炔瓶的安全使用要求：</a:t>
            </a:r>
            <a:endParaRPr lang="zh-CN" altLang="en-US" sz="2800" dirty="0"/>
          </a:p>
          <a:p>
            <a:r>
              <a:rPr lang="zh-CN" altLang="en-US" sz="2800" dirty="0"/>
              <a:t>使用乙炔瓶不得敲击、碰撞，禁止在瓶体上引弧，不得靠近热源和电气设备，与明火的距离不得小于</a:t>
            </a:r>
            <a:r>
              <a:rPr lang="en-US" altLang="zh-CN" sz="2800"/>
              <a:t>10m</a:t>
            </a:r>
            <a:r>
              <a:rPr lang="zh-CN" altLang="en-US" sz="2800" dirty="0"/>
              <a:t>。</a:t>
            </a:r>
            <a:endParaRPr lang="zh-CN" altLang="en-US" sz="2800" dirty="0"/>
          </a:p>
          <a:p>
            <a:r>
              <a:rPr lang="zh-CN" altLang="en-US" sz="2800" dirty="0"/>
              <a:t>乙炔瓶与专用的减压器，回火防止器配套使用，开启、关闭阀门时，动作要轻缓。正常使用时输出压力不得超过</a:t>
            </a:r>
            <a:r>
              <a:rPr lang="en-US" altLang="zh-CN" sz="2800"/>
              <a:t>0.15MPa.</a:t>
            </a:r>
            <a:r>
              <a:rPr lang="zh-CN" altLang="en-US" sz="2800" dirty="0"/>
              <a:t>输气速度不应超过</a:t>
            </a:r>
            <a:r>
              <a:rPr lang="en-US" altLang="zh-CN" sz="2800"/>
              <a:t>1.5~2.0</a:t>
            </a:r>
            <a:r>
              <a:rPr lang="zh-CN" altLang="en-US" sz="2800"/>
              <a:t>㎥</a:t>
            </a:r>
            <a:r>
              <a:rPr lang="zh-CN" altLang="en-US" sz="2800" dirty="0"/>
              <a:t>时瓶。</a:t>
            </a:r>
            <a:endParaRPr lang="zh-CN" altLang="en-US" sz="2800" dirty="0"/>
          </a:p>
          <a:p>
            <a:r>
              <a:rPr lang="zh-CN" altLang="en-US" sz="2800" dirty="0"/>
              <a:t>气瓶应放置不超过</a:t>
            </a:r>
            <a:r>
              <a:rPr lang="en-US" altLang="zh-CN" sz="2800"/>
              <a:t>40℃</a:t>
            </a:r>
            <a:r>
              <a:rPr lang="zh-CN" altLang="en-US" sz="2800" dirty="0"/>
              <a:t>的地方，避免阳光直接照射，禁止在炎日下曝晒。</a:t>
            </a:r>
            <a:endParaRPr lang="zh-CN" altLang="en-US" sz="2800" dirty="0"/>
          </a:p>
          <a:p>
            <a:r>
              <a:rPr lang="zh-CN" altLang="en-US" sz="2800" dirty="0"/>
              <a:t>气瓶与明火的水平距离一般不少于</a:t>
            </a:r>
            <a:r>
              <a:rPr lang="en-US" altLang="zh-CN" sz="2800"/>
              <a:t>10</a:t>
            </a:r>
            <a:r>
              <a:rPr lang="zh-CN" altLang="en-US" sz="2800" dirty="0"/>
              <a:t>米。</a:t>
            </a:r>
            <a:endParaRPr lang="zh-CN"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文本占位符 23554"/>
          <p:cNvSpPr>
            <a:spLocks noGrp="1"/>
          </p:cNvSpPr>
          <p:nvPr>
            <p:ph type="body" idx="1"/>
          </p:nvPr>
        </p:nvSpPr>
        <p:spPr>
          <a:xfrm>
            <a:off x="457200" y="333375"/>
            <a:ext cx="8229600" cy="5762625"/>
          </a:xfrm>
          <a:ln/>
        </p:spPr>
        <p:txBody>
          <a:bodyPr/>
          <a:p>
            <a:pPr>
              <a:lnSpc>
                <a:spcPct val="90000"/>
              </a:lnSpc>
              <a:buNone/>
            </a:pPr>
            <a:r>
              <a:rPr lang="en-US" altLang="zh-CN" dirty="0">
                <a:solidFill>
                  <a:srgbClr val="5CD06F"/>
                </a:solidFill>
              </a:rPr>
              <a:t> </a:t>
            </a:r>
            <a:r>
              <a:rPr lang="en-US" altLang="zh-CN">
                <a:solidFill>
                  <a:srgbClr val="5CD06F"/>
                </a:solidFill>
              </a:rPr>
              <a:t>2</a:t>
            </a:r>
            <a:r>
              <a:rPr lang="zh-CN" altLang="en-US" dirty="0">
                <a:solidFill>
                  <a:srgbClr val="5CD06F"/>
                </a:solidFill>
              </a:rPr>
              <a:t>、乙炔瓶的安全使用要求：</a:t>
            </a:r>
            <a:endParaRPr lang="zh-CN" altLang="en-US" dirty="0">
              <a:solidFill>
                <a:srgbClr val="5CD06F"/>
              </a:solidFill>
            </a:endParaRPr>
          </a:p>
          <a:p>
            <a:pPr>
              <a:lnSpc>
                <a:spcPct val="90000"/>
              </a:lnSpc>
            </a:pPr>
            <a:r>
              <a:rPr lang="zh-CN" altLang="en-US" dirty="0"/>
              <a:t>严禁与液氯、氟、氟化氢等钢瓶同室存放，与氧气瓶的距离尽可能远些。</a:t>
            </a:r>
            <a:endParaRPr lang="zh-CN" altLang="en-US" dirty="0"/>
          </a:p>
          <a:p>
            <a:pPr>
              <a:lnSpc>
                <a:spcPct val="90000"/>
              </a:lnSpc>
            </a:pPr>
            <a:r>
              <a:rPr lang="zh-CN" altLang="en-US" dirty="0"/>
              <a:t>使用时，乙炔气瓶应立放，严禁卧放使用，以免瓶内溶剂大量随气喷出引起火灾或爆炸，已躺卧的气瓶，必须直立</a:t>
            </a:r>
            <a:r>
              <a:rPr lang="en-US" altLang="zh-CN"/>
              <a:t>20</a:t>
            </a:r>
            <a:r>
              <a:rPr lang="zh-CN" altLang="en-US" dirty="0"/>
              <a:t>分钟方可使用。开启瓶阀时不得超过一周，一般只开启</a:t>
            </a:r>
            <a:r>
              <a:rPr lang="en-US" altLang="zh-CN"/>
              <a:t>3/4</a:t>
            </a:r>
            <a:r>
              <a:rPr lang="zh-CN" altLang="en-US" dirty="0"/>
              <a:t>周。</a:t>
            </a:r>
            <a:endParaRPr lang="zh-CN" altLang="en-US" dirty="0"/>
          </a:p>
          <a:p>
            <a:pPr>
              <a:lnSpc>
                <a:spcPct val="90000"/>
              </a:lnSpc>
            </a:pPr>
            <a:r>
              <a:rPr lang="zh-CN" altLang="en-US" dirty="0"/>
              <a:t>严禁银、铜、汞及其制品与乙炔接触，必须使用铜合金是，含铜量应低于</a:t>
            </a:r>
            <a:r>
              <a:rPr lang="en-US" altLang="zh-CN"/>
              <a:t>70%</a:t>
            </a:r>
            <a:r>
              <a:rPr lang="zh-CN" altLang="en-US" dirty="0"/>
              <a:t>。</a:t>
            </a:r>
            <a:endParaRPr lang="zh-CN" altLang="en-US" dirty="0"/>
          </a:p>
          <a:p>
            <a:pPr>
              <a:lnSpc>
                <a:spcPct val="90000"/>
              </a:lnSpc>
            </a:pPr>
            <a:r>
              <a:rPr lang="zh-CN" altLang="en-US" dirty="0"/>
              <a:t>瓶内乙炔不能用尽，必须留有</a:t>
            </a:r>
            <a:r>
              <a:rPr lang="en-US" altLang="zh-CN"/>
              <a:t>0.05~0.3MPa</a:t>
            </a:r>
            <a:r>
              <a:rPr lang="zh-CN" altLang="en-US" dirty="0"/>
              <a:t>余压力。</a:t>
            </a:r>
            <a:endParaRPr lang="zh-CN" altLang="en-US" dirty="0"/>
          </a:p>
          <a:p>
            <a:pPr>
              <a:lnSpc>
                <a:spcPct val="90000"/>
              </a:lnSpc>
            </a:pP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24577"/>
          <p:cNvSpPr>
            <a:spLocks noGrp="1"/>
          </p:cNvSpPr>
          <p:nvPr>
            <p:ph type="title"/>
          </p:nvPr>
        </p:nvSpPr>
        <p:spPr>
          <a:xfrm>
            <a:off x="468313" y="0"/>
            <a:ext cx="6346825" cy="896938"/>
          </a:xfrm>
          <a:ln/>
        </p:spPr>
        <p:txBody>
          <a:bodyPr anchor="ctr" anchorCtr="0"/>
          <a:p>
            <a:pPr algn="l"/>
            <a:r>
              <a:rPr lang="zh-CN" altLang="en-US" sz="3600" b="1" dirty="0">
                <a:solidFill>
                  <a:schemeClr val="hlink"/>
                </a:solidFill>
              </a:rPr>
              <a:t>三、液化石油气瓶的安全技术</a:t>
            </a:r>
            <a:endParaRPr lang="zh-CN" altLang="en-US" sz="3600" b="1" dirty="0">
              <a:solidFill>
                <a:schemeClr val="hlink"/>
              </a:solidFill>
            </a:endParaRPr>
          </a:p>
        </p:txBody>
      </p:sp>
      <p:sp>
        <p:nvSpPr>
          <p:cNvPr id="24579" name="文本占位符 24578"/>
          <p:cNvSpPr>
            <a:spLocks noGrp="1"/>
          </p:cNvSpPr>
          <p:nvPr>
            <p:ph type="body" idx="1"/>
          </p:nvPr>
        </p:nvSpPr>
        <p:spPr>
          <a:xfrm>
            <a:off x="0" y="765175"/>
            <a:ext cx="9144000" cy="3455988"/>
          </a:xfrm>
          <a:ln/>
        </p:spPr>
        <p:txBody>
          <a:bodyPr/>
          <a:p>
            <a:pPr>
              <a:buNone/>
            </a:pPr>
            <a:r>
              <a:rPr lang="en-US" altLang="zh-CN" sz="2800" dirty="0"/>
              <a:t>     </a:t>
            </a:r>
            <a:r>
              <a:rPr lang="en-US" altLang="zh-CN" sz="2800"/>
              <a:t>1</a:t>
            </a:r>
            <a:r>
              <a:rPr lang="zh-CN" altLang="en-US" sz="2800" dirty="0"/>
              <a:t>、液化石油气瓶   气瓶涂银灰色，并写上“液</a:t>
            </a:r>
            <a:endParaRPr lang="zh-CN" altLang="en-US" sz="2800" dirty="0"/>
          </a:p>
          <a:p>
            <a:pPr>
              <a:buNone/>
            </a:pPr>
            <a:r>
              <a:rPr lang="zh-CN" altLang="en-US" sz="2800" dirty="0"/>
              <a:t>化石油气”红色字样。</a:t>
            </a:r>
            <a:endParaRPr lang="zh-CN" altLang="en-US" sz="2800" dirty="0"/>
          </a:p>
          <a:p>
            <a:pPr>
              <a:buNone/>
            </a:pPr>
            <a:r>
              <a:rPr lang="zh-CN" altLang="en-US" sz="2800" dirty="0"/>
              <a:t>     </a:t>
            </a:r>
            <a:r>
              <a:rPr lang="en-US" altLang="zh-CN" sz="2800"/>
              <a:t>2</a:t>
            </a:r>
            <a:r>
              <a:rPr lang="zh-CN" altLang="en-US" sz="2800" dirty="0"/>
              <a:t>、液化石油气瓶安全使用要求</a:t>
            </a:r>
            <a:endParaRPr lang="zh-CN" altLang="en-US" sz="2800" dirty="0"/>
          </a:p>
          <a:p>
            <a:pPr>
              <a:buNone/>
            </a:pPr>
            <a:r>
              <a:rPr lang="zh-CN" altLang="en-US" sz="3600" b="1" dirty="0">
                <a:solidFill>
                  <a:schemeClr val="hlink"/>
                </a:solidFill>
              </a:rPr>
              <a:t>   四、减压器的安全技术</a:t>
            </a:r>
            <a:endParaRPr lang="zh-CN" altLang="en-US" sz="3600" b="1" dirty="0">
              <a:solidFill>
                <a:schemeClr val="hlink"/>
              </a:solidFill>
            </a:endParaRPr>
          </a:p>
          <a:p>
            <a:pPr>
              <a:buNone/>
            </a:pPr>
            <a:endParaRPr lang="zh-CN" altLang="en-US" b="1" dirty="0">
              <a:solidFill>
                <a:schemeClr val="hlink"/>
              </a:solidFill>
            </a:endParaRPr>
          </a:p>
        </p:txBody>
      </p:sp>
      <p:sp>
        <p:nvSpPr>
          <p:cNvPr id="24582" name="矩形 24581"/>
          <p:cNvSpPr/>
          <p:nvPr/>
        </p:nvSpPr>
        <p:spPr>
          <a:xfrm>
            <a:off x="0" y="2924175"/>
            <a:ext cx="5651500" cy="2227263"/>
          </a:xfrm>
          <a:prstGeom prst="rect">
            <a:avLst/>
          </a:prstGeom>
          <a:noFill/>
          <a:ln w="9525">
            <a:noFill/>
          </a:ln>
        </p:spPr>
        <p:txBody>
          <a:bodyPr anchor="ctr" anchorCtr="0">
            <a:spAutoFit/>
          </a:bodyPr>
          <a:p>
            <a:pPr indent="333375" defTabSz="914400">
              <a:tabLst>
                <a:tab pos="5097780" algn="l"/>
                <a:tab pos="6012180" algn="l"/>
              </a:tabLst>
            </a:pPr>
            <a:r>
              <a:rPr lang="en-US" altLang="zh-CN" sz="2800" dirty="0">
                <a:latin typeface="Arial" panose="020B0604020202020204" pitchFamily="34" charset="0"/>
              </a:rPr>
              <a:t> </a:t>
            </a:r>
            <a:r>
              <a:rPr lang="en-US" altLang="zh-CN" sz="2800">
                <a:latin typeface="Arial" panose="020B0604020202020204" pitchFamily="34" charset="0"/>
              </a:rPr>
              <a:t>1</a:t>
            </a:r>
            <a:r>
              <a:rPr lang="zh-CN" altLang="en-US" sz="2800" dirty="0">
                <a:latin typeface="Arial" panose="020B0604020202020204" pitchFamily="34" charset="0"/>
              </a:rPr>
              <a:t>、在打开气瓶和减压器时，动作必须缓慢。否则，当迅速打开阀门时，烧坏减压器。</a:t>
            </a:r>
            <a:endParaRPr lang="zh-CN" altLang="en-US" sz="2800" dirty="0">
              <a:latin typeface="Arial" panose="020B0604020202020204" pitchFamily="34" charset="0"/>
            </a:endParaRPr>
          </a:p>
          <a:p>
            <a:pPr indent="333375" defTabSz="914400">
              <a:tabLst>
                <a:tab pos="5097780" algn="l"/>
                <a:tab pos="6012180" algn="l"/>
              </a:tabLst>
            </a:pPr>
            <a:r>
              <a:rPr lang="zh-CN" altLang="en-US" sz="2800" dirty="0">
                <a:latin typeface="Arial" panose="020B0604020202020204" pitchFamily="34" charset="0"/>
              </a:rPr>
              <a:t> </a:t>
            </a:r>
            <a:r>
              <a:rPr lang="en-US" altLang="zh-CN" sz="2800">
                <a:latin typeface="Arial" panose="020B0604020202020204" pitchFamily="34" charset="0"/>
              </a:rPr>
              <a:t>2</a:t>
            </a:r>
            <a:r>
              <a:rPr lang="zh-CN" altLang="en-US" sz="2800" dirty="0">
                <a:latin typeface="Arial" panose="020B0604020202020204" pitchFamily="34" charset="0"/>
              </a:rPr>
              <a:t>、安装减压器前，要略打开氧气阀门，吹出污物。</a:t>
            </a:r>
            <a:endParaRPr lang="zh-CN" altLang="en-US" sz="2800" dirty="0">
              <a:latin typeface="Arial" panose="020B0604020202020204" pitchFamily="34" charset="0"/>
            </a:endParaRPr>
          </a:p>
        </p:txBody>
      </p:sp>
      <p:sp>
        <p:nvSpPr>
          <p:cNvPr id="24584" name="矩形 24583"/>
          <p:cNvSpPr/>
          <p:nvPr/>
        </p:nvSpPr>
        <p:spPr>
          <a:xfrm>
            <a:off x="0" y="5300663"/>
            <a:ext cx="5867400" cy="519112"/>
          </a:xfrm>
          <a:prstGeom prst="rect">
            <a:avLst/>
          </a:prstGeom>
          <a:noFill/>
          <a:ln w="9525">
            <a:noFill/>
          </a:ln>
        </p:spPr>
        <p:txBody>
          <a:bodyPr>
            <a:spAutoFit/>
          </a:bodyPr>
          <a:p>
            <a:r>
              <a:rPr lang="en-US" altLang="zh-CN" sz="2800" dirty="0">
                <a:latin typeface="Arial" panose="020B0604020202020204" pitchFamily="34" charset="0"/>
              </a:rPr>
              <a:t>     </a:t>
            </a:r>
            <a:r>
              <a:rPr lang="en-US" altLang="zh-CN" sz="2800">
                <a:latin typeface="Arial" panose="020B0604020202020204" pitchFamily="34" charset="0"/>
              </a:rPr>
              <a:t>3</a:t>
            </a:r>
            <a:r>
              <a:rPr lang="zh-CN" altLang="en-US" sz="2800" dirty="0">
                <a:latin typeface="Arial" panose="020B0604020202020204" pitchFamily="34" charset="0"/>
              </a:rPr>
              <a:t>、各种气体的减压器不能换用。</a:t>
            </a:r>
            <a:endParaRPr lang="zh-CN" altLang="en-US" sz="2800" dirty="0">
              <a:latin typeface="Arial" panose="020B0604020202020204" pitchFamily="34" charset="0"/>
            </a:endParaRPr>
          </a:p>
        </p:txBody>
      </p:sp>
      <p:pic>
        <p:nvPicPr>
          <p:cNvPr id="24586" name="图片 24585" descr="582A0B3A"/>
          <p:cNvPicPr>
            <a:picLocks noChangeAspect="1"/>
          </p:cNvPicPr>
          <p:nvPr/>
        </p:nvPicPr>
        <p:blipFill>
          <a:blip r:embed="rId1">
            <a:lum bright="23999"/>
          </a:blip>
          <a:stretch>
            <a:fillRect/>
          </a:stretch>
        </p:blipFill>
        <p:spPr>
          <a:xfrm>
            <a:off x="5508625" y="2276475"/>
            <a:ext cx="3635375" cy="3367088"/>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56321"/>
          <p:cNvSpPr>
            <a:spLocks noGrp="1"/>
          </p:cNvSpPr>
          <p:nvPr>
            <p:ph type="title"/>
          </p:nvPr>
        </p:nvSpPr>
        <p:spPr>
          <a:ln/>
        </p:spPr>
        <p:txBody>
          <a:bodyPr anchor="ctr" anchorCtr="0"/>
          <a:p>
            <a:pPr algn="l"/>
            <a:r>
              <a:rPr lang="zh-CN" altLang="en-US" sz="3600" b="1" dirty="0">
                <a:solidFill>
                  <a:srgbClr val="F636B6"/>
                </a:solidFill>
              </a:rPr>
              <a:t>五、割炬的构造、原理和安全使用要求</a:t>
            </a:r>
            <a:endParaRPr lang="zh-CN" altLang="en-US" sz="3600" b="1" dirty="0">
              <a:solidFill>
                <a:srgbClr val="F636B6"/>
              </a:solidFill>
            </a:endParaRPr>
          </a:p>
        </p:txBody>
      </p:sp>
      <p:sp>
        <p:nvSpPr>
          <p:cNvPr id="56323" name="文本占位符 56322"/>
          <p:cNvSpPr>
            <a:spLocks noGrp="1"/>
          </p:cNvSpPr>
          <p:nvPr>
            <p:ph type="body" idx="1"/>
          </p:nvPr>
        </p:nvSpPr>
        <p:spPr>
          <a:ln/>
        </p:spPr>
        <p:txBody>
          <a:bodyPr/>
          <a:p>
            <a:pPr>
              <a:buNone/>
            </a:pPr>
            <a:r>
              <a:rPr lang="en-US" altLang="zh-CN" dirty="0"/>
              <a:t> </a:t>
            </a:r>
            <a:r>
              <a:rPr lang="en-US" altLang="zh-CN"/>
              <a:t>1</a:t>
            </a:r>
            <a:r>
              <a:rPr lang="zh-CN" altLang="en-US" dirty="0"/>
              <a:t>、原理</a:t>
            </a:r>
            <a:endParaRPr lang="zh-CN" altLang="en-US" dirty="0"/>
          </a:p>
          <a:p>
            <a:pPr>
              <a:buNone/>
            </a:pPr>
            <a:r>
              <a:rPr lang="zh-CN" altLang="en-US" dirty="0"/>
              <a:t>     割矩的作用是使氧气与乙炔按比例进行混</a:t>
            </a:r>
            <a:endParaRPr lang="zh-CN" altLang="en-US" dirty="0"/>
          </a:p>
          <a:p>
            <a:pPr>
              <a:buNone/>
            </a:pPr>
            <a:r>
              <a:rPr lang="zh-CN" altLang="en-US" dirty="0"/>
              <a:t>合，形成预热火焰，并将高压纯氧喷射到被</a:t>
            </a:r>
            <a:endParaRPr lang="zh-CN" altLang="en-US" dirty="0"/>
          </a:p>
          <a:p>
            <a:pPr>
              <a:buNone/>
            </a:pPr>
            <a:r>
              <a:rPr lang="zh-CN" altLang="en-US" dirty="0"/>
              <a:t>切割的工件上，使其在氧射流中燃烧，氧射</a:t>
            </a:r>
            <a:endParaRPr lang="zh-CN" altLang="en-US" dirty="0"/>
          </a:p>
          <a:p>
            <a:pPr>
              <a:buNone/>
            </a:pPr>
            <a:r>
              <a:rPr lang="zh-CN" altLang="en-US" dirty="0"/>
              <a:t>流并把燃烧生成物吹走而形成割缝 。</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5" name="文本占位符 54274"/>
          <p:cNvSpPr>
            <a:spLocks noGrp="1"/>
          </p:cNvSpPr>
          <p:nvPr>
            <p:ph type="body" idx="1"/>
          </p:nvPr>
        </p:nvSpPr>
        <p:spPr>
          <a:xfrm>
            <a:off x="395288" y="549275"/>
            <a:ext cx="8353425" cy="4495800"/>
          </a:xfrm>
          <a:ln/>
        </p:spPr>
        <p:txBody>
          <a:bodyPr/>
          <a:p>
            <a:pPr>
              <a:buNone/>
            </a:pPr>
            <a:r>
              <a:rPr lang="en-US" altLang="zh-CN" dirty="0"/>
              <a:t>   </a:t>
            </a:r>
            <a:r>
              <a:rPr lang="en-US" altLang="zh-CN"/>
              <a:t>2</a:t>
            </a:r>
            <a:r>
              <a:rPr lang="zh-CN" altLang="en-US" dirty="0"/>
              <a:t>、分类 </a:t>
            </a:r>
            <a:endParaRPr lang="zh-CN" altLang="en-US" dirty="0"/>
          </a:p>
          <a:p>
            <a:pPr>
              <a:buNone/>
            </a:pPr>
            <a:r>
              <a:rPr lang="zh-CN" altLang="en-US" dirty="0"/>
              <a:t>  （</a:t>
            </a:r>
            <a:r>
              <a:rPr lang="en-US" altLang="zh-CN"/>
              <a:t>1</a:t>
            </a:r>
            <a:r>
              <a:rPr lang="zh-CN" altLang="en-US" dirty="0"/>
              <a:t>）、按气体分：射吸式和等压式</a:t>
            </a:r>
            <a:endParaRPr lang="zh-CN" altLang="en-US" dirty="0"/>
          </a:p>
          <a:p>
            <a:pPr>
              <a:buNone/>
            </a:pPr>
            <a:r>
              <a:rPr lang="zh-CN" altLang="en-US" dirty="0"/>
              <a:t>  （</a:t>
            </a:r>
            <a:r>
              <a:rPr lang="en-US" altLang="zh-CN"/>
              <a:t>2</a:t>
            </a:r>
            <a:r>
              <a:rPr lang="zh-CN" altLang="en-US" dirty="0"/>
              <a:t>）、按用途分：普通割炬、重型割炬、焊割两用割炬。</a:t>
            </a:r>
            <a:endParaRPr lang="zh-CN" altLang="en-US" dirty="0"/>
          </a:p>
          <a:p>
            <a:pPr>
              <a:buNone/>
            </a:pPr>
            <a:r>
              <a:rPr lang="zh-CN" altLang="en-US" dirty="0"/>
              <a:t>     普通割炬型号：</a:t>
            </a:r>
            <a:r>
              <a:rPr lang="en-US" altLang="zh-CN"/>
              <a:t>G01-30</a:t>
            </a:r>
            <a:r>
              <a:rPr lang="zh-CN" altLang="en-US" dirty="0"/>
              <a:t>、 </a:t>
            </a:r>
            <a:r>
              <a:rPr lang="en-US" altLang="zh-CN"/>
              <a:t>D01-100</a:t>
            </a:r>
            <a:r>
              <a:rPr lang="zh-CN" altLang="en-US" dirty="0"/>
              <a:t>、 </a:t>
            </a:r>
            <a:r>
              <a:rPr lang="en-US" altLang="zh-CN"/>
              <a:t>G01-300</a:t>
            </a:r>
            <a:r>
              <a:rPr lang="zh-CN" altLang="en-US" dirty="0"/>
              <a:t>、（射吸式） </a:t>
            </a:r>
            <a:r>
              <a:rPr lang="en-US" altLang="zh-CN"/>
              <a:t>GD01-100</a:t>
            </a:r>
            <a:r>
              <a:rPr lang="zh-CN" altLang="en-US" dirty="0"/>
              <a:t>（等压式）。</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文本占位符 25602"/>
          <p:cNvSpPr>
            <a:spLocks noGrp="1"/>
          </p:cNvSpPr>
          <p:nvPr>
            <p:ph type="body" idx="1"/>
          </p:nvPr>
        </p:nvSpPr>
        <p:spPr>
          <a:xfrm>
            <a:off x="468313" y="260350"/>
            <a:ext cx="8229600" cy="6048375"/>
          </a:xfrm>
          <a:ln/>
        </p:spPr>
        <p:txBody>
          <a:bodyPr/>
          <a:p>
            <a:pPr>
              <a:buNone/>
            </a:pPr>
            <a:r>
              <a:rPr lang="en-US" altLang="zh-CN" dirty="0"/>
              <a:t> </a:t>
            </a:r>
            <a:r>
              <a:rPr lang="en-US" altLang="zh-CN">
                <a:solidFill>
                  <a:srgbClr val="5CD06F"/>
                </a:solidFill>
              </a:rPr>
              <a:t>3</a:t>
            </a:r>
            <a:r>
              <a:rPr lang="zh-CN" altLang="en-US" dirty="0">
                <a:solidFill>
                  <a:srgbClr val="5CD06F"/>
                </a:solidFill>
              </a:rPr>
              <a:t>、焊割炬的安全使用要求</a:t>
            </a:r>
            <a:endParaRPr lang="zh-CN" altLang="en-US" dirty="0">
              <a:solidFill>
                <a:srgbClr val="5CD06F"/>
              </a:solidFill>
            </a:endParaRPr>
          </a:p>
          <a:p>
            <a:pPr>
              <a:buNone/>
            </a:pPr>
            <a:r>
              <a:rPr lang="zh-CN" altLang="en-US" sz="2800" dirty="0">
                <a:solidFill>
                  <a:srgbClr val="5CD06F"/>
                </a:solidFill>
              </a:rPr>
              <a:t>  </a:t>
            </a:r>
            <a:r>
              <a:rPr lang="en-US" altLang="zh-CN" sz="2800" dirty="0"/>
              <a:t>⑴</a:t>
            </a:r>
            <a:r>
              <a:rPr lang="zh-CN" altLang="en-US" sz="2800" dirty="0"/>
              <a:t>、使用前必须检查射吸情况。</a:t>
            </a:r>
            <a:endParaRPr lang="zh-CN" altLang="en-US" sz="2800" dirty="0"/>
          </a:p>
          <a:p>
            <a:pPr>
              <a:buNone/>
            </a:pPr>
            <a:r>
              <a:rPr lang="zh-CN" altLang="en-US" sz="2800" dirty="0"/>
              <a:t>  </a:t>
            </a:r>
            <a:r>
              <a:rPr lang="en-US" altLang="zh-CN" sz="2800" dirty="0"/>
              <a:t>⑵</a:t>
            </a:r>
            <a:r>
              <a:rPr lang="zh-CN" altLang="en-US" sz="2800" dirty="0"/>
              <a:t>、连接好氧气、乙炔橡皮管。</a:t>
            </a:r>
            <a:endParaRPr lang="zh-CN" altLang="en-US" sz="2800" dirty="0"/>
          </a:p>
          <a:p>
            <a:pPr>
              <a:buNone/>
            </a:pPr>
            <a:r>
              <a:rPr lang="zh-CN" altLang="en-US" sz="2800" dirty="0"/>
              <a:t>  </a:t>
            </a:r>
            <a:r>
              <a:rPr lang="en-US" altLang="zh-CN" sz="2800" dirty="0"/>
              <a:t>⑶</a:t>
            </a:r>
            <a:r>
              <a:rPr lang="zh-CN" altLang="en-US" sz="2800" dirty="0"/>
              <a:t>、稍微打开氧气调节阀，再打开乙炔调节阀进行点火（也可先打开乙炔调节阀进行点火）。</a:t>
            </a:r>
            <a:endParaRPr lang="zh-CN" altLang="en-US" sz="2800" dirty="0"/>
          </a:p>
          <a:p>
            <a:pPr>
              <a:buNone/>
            </a:pPr>
            <a:r>
              <a:rPr lang="zh-CN" altLang="en-US" sz="2800" dirty="0"/>
              <a:t>  </a:t>
            </a:r>
            <a:r>
              <a:rPr lang="en-US" altLang="zh-CN" sz="2800" dirty="0"/>
              <a:t>⑷</a:t>
            </a:r>
            <a:r>
              <a:rPr lang="zh-CN" altLang="en-US" sz="2800" dirty="0"/>
              <a:t>、停止使用时，先关切割氧，再关乙炔和氧气；使用中若发生回火，应迅速关闭切割氧气，然后同时关闭预热氧和乙炔。</a:t>
            </a:r>
            <a:endParaRPr lang="zh-CN" altLang="en-US" sz="2800" dirty="0"/>
          </a:p>
          <a:p>
            <a:pPr>
              <a:buNone/>
            </a:pPr>
            <a:r>
              <a:rPr lang="zh-CN" altLang="en-US" sz="2800" dirty="0"/>
              <a:t>  </a:t>
            </a:r>
            <a:r>
              <a:rPr lang="en-US" altLang="zh-CN" sz="2800" dirty="0"/>
              <a:t>⑸</a:t>
            </a:r>
            <a:r>
              <a:rPr lang="zh-CN" altLang="en-US" sz="2800" dirty="0"/>
              <a:t>、焊、割炬各气体通路不得沾染油脂；焊、割嘴应经常保持清洁光滑，孔道要用透针清除干净。</a:t>
            </a:r>
            <a:endParaRPr lang="zh-CN" altLang="en-US" sz="2800" dirty="0"/>
          </a:p>
          <a:p>
            <a:pPr>
              <a:buNone/>
            </a:pPr>
            <a:r>
              <a:rPr lang="zh-CN" altLang="en-US" sz="2800" dirty="0"/>
              <a:t>  </a:t>
            </a:r>
            <a:r>
              <a:rPr lang="en-US" altLang="zh-CN" sz="2800" dirty="0"/>
              <a:t>⑹</a:t>
            </a:r>
            <a:r>
              <a:rPr lang="zh-CN" altLang="en-US" sz="2800" dirty="0"/>
              <a:t>、工件表面的厚锈、油水和污物要清理掉，在水泥地面上切割时要垫高。 </a:t>
            </a:r>
            <a:endParaRPr lang="zh-CN" alt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29697"/>
          <p:cNvSpPr>
            <a:spLocks noGrp="1"/>
          </p:cNvSpPr>
          <p:nvPr>
            <p:ph type="title"/>
          </p:nvPr>
        </p:nvSpPr>
        <p:spPr>
          <a:ln/>
        </p:spPr>
        <p:txBody>
          <a:bodyPr anchor="ctr" anchorCtr="0"/>
          <a:p>
            <a:pPr algn="l"/>
            <a:r>
              <a:rPr lang="zh-CN" altLang="en-US" sz="3200" b="1" dirty="0">
                <a:solidFill>
                  <a:schemeClr val="hlink"/>
                </a:solidFill>
              </a:rPr>
              <a:t>六、橡皮管及焊割辅助工具安全使用要求</a:t>
            </a:r>
            <a:endParaRPr lang="zh-CN" altLang="en-US" sz="3200" b="1" dirty="0">
              <a:solidFill>
                <a:schemeClr val="hlink"/>
              </a:solidFill>
            </a:endParaRPr>
          </a:p>
        </p:txBody>
      </p:sp>
      <p:sp>
        <p:nvSpPr>
          <p:cNvPr id="29699" name="文本占位符 29698"/>
          <p:cNvSpPr>
            <a:spLocks noGrp="1"/>
          </p:cNvSpPr>
          <p:nvPr>
            <p:ph type="body" idx="1"/>
          </p:nvPr>
        </p:nvSpPr>
        <p:spPr>
          <a:xfrm>
            <a:off x="468313" y="1412875"/>
            <a:ext cx="8229600" cy="4495800"/>
          </a:xfrm>
          <a:ln/>
        </p:spPr>
        <p:txBody>
          <a:bodyPr/>
          <a:p>
            <a:pPr>
              <a:lnSpc>
                <a:spcPct val="90000"/>
              </a:lnSpc>
              <a:buNone/>
            </a:pPr>
            <a:r>
              <a:rPr lang="en-US" altLang="zh-CN" dirty="0"/>
              <a:t>   </a:t>
            </a:r>
            <a:r>
              <a:rPr lang="en-US" altLang="zh-CN"/>
              <a:t>1</a:t>
            </a:r>
            <a:r>
              <a:rPr lang="zh-CN" altLang="en-US" dirty="0"/>
              <a:t>、氧气管为</a:t>
            </a:r>
            <a:r>
              <a:rPr lang="zh-CN" altLang="en-US" dirty="0">
                <a:solidFill>
                  <a:srgbClr val="5CD06F"/>
                </a:solidFill>
              </a:rPr>
              <a:t>蓝色</a:t>
            </a:r>
            <a:r>
              <a:rPr lang="zh-CN" altLang="en-US" dirty="0"/>
              <a:t>（原红色），工作压力</a:t>
            </a:r>
            <a:endParaRPr lang="zh-CN" altLang="en-US" dirty="0"/>
          </a:p>
          <a:p>
            <a:pPr>
              <a:lnSpc>
                <a:spcPct val="90000"/>
              </a:lnSpc>
              <a:buNone/>
            </a:pPr>
            <a:r>
              <a:rPr lang="en-US" altLang="zh-CN"/>
              <a:t>2MPa</a:t>
            </a:r>
            <a:r>
              <a:rPr lang="zh-CN" altLang="en-US" dirty="0"/>
              <a:t>；乙炔管为</a:t>
            </a:r>
            <a:r>
              <a:rPr lang="zh-CN" altLang="en-US" dirty="0">
                <a:solidFill>
                  <a:srgbClr val="DE634E"/>
                </a:solidFill>
              </a:rPr>
              <a:t>红色</a:t>
            </a:r>
            <a:r>
              <a:rPr lang="zh-CN" altLang="en-US" dirty="0"/>
              <a:t>（原黑色），工作压力</a:t>
            </a:r>
            <a:endParaRPr lang="zh-CN" altLang="en-US" dirty="0"/>
          </a:p>
          <a:p>
            <a:pPr>
              <a:lnSpc>
                <a:spcPct val="90000"/>
              </a:lnSpc>
              <a:buNone/>
            </a:pPr>
            <a:r>
              <a:rPr lang="en-US" altLang="zh-CN"/>
              <a:t>0.3MPa</a:t>
            </a:r>
            <a:r>
              <a:rPr lang="zh-CN" altLang="en-US" dirty="0"/>
              <a:t>。两种胶管不能互相换用或代用。</a:t>
            </a:r>
            <a:endParaRPr lang="zh-CN" altLang="en-US" dirty="0"/>
          </a:p>
          <a:p>
            <a:pPr>
              <a:lnSpc>
                <a:spcPct val="90000"/>
              </a:lnSpc>
              <a:buNone/>
            </a:pPr>
            <a:r>
              <a:rPr lang="zh-CN" altLang="en-US" dirty="0"/>
              <a:t>   </a:t>
            </a:r>
            <a:r>
              <a:rPr lang="en-US" altLang="zh-CN"/>
              <a:t>2</a:t>
            </a:r>
            <a:r>
              <a:rPr lang="zh-CN" altLang="en-US" dirty="0"/>
              <a:t>、橡皮管不能短于</a:t>
            </a:r>
            <a:r>
              <a:rPr lang="en-US" altLang="zh-CN"/>
              <a:t>5m,</a:t>
            </a:r>
            <a:r>
              <a:rPr lang="zh-CN" altLang="en-US" dirty="0"/>
              <a:t>一般</a:t>
            </a:r>
            <a:r>
              <a:rPr lang="en-US" altLang="zh-CN"/>
              <a:t>10~15m</a:t>
            </a:r>
            <a:r>
              <a:rPr lang="zh-CN" altLang="en-US" dirty="0"/>
              <a:t>。</a:t>
            </a:r>
            <a:endParaRPr lang="zh-CN" altLang="en-US" dirty="0"/>
          </a:p>
          <a:p>
            <a:pPr>
              <a:lnSpc>
                <a:spcPct val="90000"/>
              </a:lnSpc>
              <a:buNone/>
            </a:pPr>
            <a:r>
              <a:rPr lang="zh-CN" altLang="en-US" dirty="0"/>
              <a:t>   </a:t>
            </a:r>
            <a:r>
              <a:rPr lang="en-US" altLang="zh-CN"/>
              <a:t>3</a:t>
            </a:r>
            <a:r>
              <a:rPr lang="zh-CN" altLang="en-US" dirty="0"/>
              <a:t>、使用新管可用压缩空气吹干净使用，禁</a:t>
            </a:r>
            <a:endParaRPr lang="zh-CN" altLang="en-US" dirty="0"/>
          </a:p>
          <a:p>
            <a:pPr>
              <a:lnSpc>
                <a:spcPct val="90000"/>
              </a:lnSpc>
              <a:buNone/>
            </a:pPr>
            <a:r>
              <a:rPr lang="zh-CN" altLang="en-US" dirty="0"/>
              <a:t>止使用回火烧损的胶管。</a:t>
            </a:r>
            <a:endParaRPr lang="zh-CN" altLang="en-US" dirty="0"/>
          </a:p>
          <a:p>
            <a:pPr>
              <a:lnSpc>
                <a:spcPct val="90000"/>
              </a:lnSpc>
              <a:buNone/>
            </a:pPr>
            <a:r>
              <a:rPr lang="zh-CN" altLang="en-US" dirty="0"/>
              <a:t>   </a:t>
            </a:r>
            <a:r>
              <a:rPr lang="en-US" altLang="zh-CN"/>
              <a:t>4</a:t>
            </a:r>
            <a:r>
              <a:rPr lang="zh-CN" altLang="en-US" dirty="0"/>
              <a:t>、禁止使用折胶管的办法来熄灭火焰。</a:t>
            </a:r>
            <a:endParaRPr lang="zh-CN" altLang="en-US" dirty="0"/>
          </a:p>
          <a:p>
            <a:pPr>
              <a:lnSpc>
                <a:spcPct val="90000"/>
              </a:lnSpc>
              <a:buNone/>
            </a:pPr>
            <a:r>
              <a:rPr lang="zh-CN" altLang="en-US" dirty="0"/>
              <a:t>   </a:t>
            </a:r>
            <a:r>
              <a:rPr lang="en-US" altLang="zh-CN"/>
              <a:t>5</a:t>
            </a:r>
            <a:r>
              <a:rPr lang="zh-CN" altLang="en-US" dirty="0"/>
              <a:t>、护目镜一般用</a:t>
            </a:r>
            <a:r>
              <a:rPr lang="en-US" altLang="zh-CN"/>
              <a:t>3~7</a:t>
            </a:r>
            <a:r>
              <a:rPr lang="zh-CN" altLang="en-US" dirty="0"/>
              <a:t>号的黄绿色镜片。</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52225"/>
          <p:cNvSpPr>
            <a:spLocks noGrp="1"/>
          </p:cNvSpPr>
          <p:nvPr>
            <p:ph type="title"/>
          </p:nvPr>
        </p:nvSpPr>
        <p:spPr>
          <a:ln/>
        </p:spPr>
        <p:txBody>
          <a:bodyPr anchor="ctr" anchorCtr="0"/>
          <a:p>
            <a:pPr algn="l"/>
            <a:r>
              <a:rPr lang="zh-CN" altLang="en-US" b="1" dirty="0">
                <a:solidFill>
                  <a:srgbClr val="DE634E"/>
                </a:solidFill>
              </a:rPr>
              <a:t>七、手工气割的基本操作</a:t>
            </a:r>
            <a:endParaRPr lang="zh-CN" altLang="en-US" b="1" dirty="0">
              <a:solidFill>
                <a:srgbClr val="DE634E"/>
              </a:solidFill>
            </a:endParaRPr>
          </a:p>
        </p:txBody>
      </p:sp>
      <p:sp>
        <p:nvSpPr>
          <p:cNvPr id="52227" name="文本占位符 52226"/>
          <p:cNvSpPr>
            <a:spLocks noGrp="1"/>
          </p:cNvSpPr>
          <p:nvPr>
            <p:ph type="body" idx="1"/>
          </p:nvPr>
        </p:nvSpPr>
        <p:spPr>
          <a:xfrm>
            <a:off x="0" y="1600200"/>
            <a:ext cx="9144000" cy="4495800"/>
          </a:xfrm>
          <a:ln/>
        </p:spPr>
        <p:txBody>
          <a:bodyPr/>
          <a:p>
            <a:pPr>
              <a:buNone/>
            </a:pPr>
            <a:r>
              <a:rPr lang="en-US" altLang="zh-CN"/>
              <a:t>1</a:t>
            </a:r>
            <a:r>
              <a:rPr lang="zh-CN" altLang="en-US" dirty="0"/>
              <a:t>、手工气割所用割炬和气体压力参考</a:t>
            </a:r>
            <a:endParaRPr lang="zh-CN" altLang="en-US" dirty="0"/>
          </a:p>
          <a:p>
            <a:pPr>
              <a:buNone/>
            </a:pPr>
            <a:r>
              <a:rPr lang="zh-CN" altLang="en-US" sz="2800" dirty="0"/>
              <a:t>板材厚度</a:t>
            </a:r>
            <a:r>
              <a:rPr lang="en-US" altLang="zh-CN" sz="2800"/>
              <a:t>mm  </a:t>
            </a:r>
            <a:r>
              <a:rPr lang="zh-CN" altLang="en-US" sz="2800" dirty="0"/>
              <a:t>割炬型号  割嘴号   氧气</a:t>
            </a:r>
            <a:r>
              <a:rPr lang="en-US" altLang="zh-CN" sz="2800" err="1"/>
              <a:t>MPa</a:t>
            </a:r>
            <a:r>
              <a:rPr lang="en-US" altLang="zh-CN" sz="2800"/>
              <a:t>    </a:t>
            </a:r>
            <a:r>
              <a:rPr lang="zh-CN" altLang="en-US" sz="2800" dirty="0"/>
              <a:t>乙炔</a:t>
            </a:r>
            <a:r>
              <a:rPr lang="en-US" altLang="zh-CN" sz="2800" err="1"/>
              <a:t>MPa</a:t>
            </a:r>
            <a:endParaRPr lang="en-US" altLang="zh-CN" sz="2800"/>
          </a:p>
          <a:p>
            <a:pPr>
              <a:buNone/>
            </a:pPr>
            <a:r>
              <a:rPr lang="en-US" altLang="zh-CN" sz="2800"/>
              <a:t>  4.0</a:t>
            </a:r>
            <a:r>
              <a:rPr lang="zh-CN" altLang="en-US" sz="2800" dirty="0"/>
              <a:t>以下        </a:t>
            </a:r>
            <a:r>
              <a:rPr lang="en-US" altLang="zh-CN" sz="2800"/>
              <a:t>G01-30        1         0.3~0.4    0.001~0.12</a:t>
            </a:r>
            <a:endParaRPr lang="en-US" altLang="zh-CN" sz="2800"/>
          </a:p>
          <a:p>
            <a:pPr>
              <a:buNone/>
            </a:pPr>
            <a:r>
              <a:rPr lang="en-US" altLang="zh-CN" sz="2800"/>
              <a:t>  4~10            G01-30       1~2      0.4~0.5    0.001~0.12</a:t>
            </a:r>
            <a:endParaRPr lang="en-US" altLang="zh-CN" sz="2800"/>
          </a:p>
          <a:p>
            <a:pPr>
              <a:buNone/>
            </a:pPr>
            <a:r>
              <a:rPr lang="en-US" altLang="zh-CN" sz="2800"/>
              <a:t> 10~25           G01-30       2~3      0.5~0.7    0.001~0.12</a:t>
            </a:r>
            <a:endParaRPr lang="en-US" altLang="zh-CN"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1" name="文本占位符 58370"/>
          <p:cNvSpPr>
            <a:spLocks noGrp="1"/>
          </p:cNvSpPr>
          <p:nvPr>
            <p:ph type="body" idx="1"/>
          </p:nvPr>
        </p:nvSpPr>
        <p:spPr>
          <a:xfrm>
            <a:off x="395288" y="404813"/>
            <a:ext cx="8229600" cy="5688012"/>
          </a:xfrm>
          <a:ln/>
        </p:spPr>
        <p:txBody>
          <a:bodyPr/>
          <a:p>
            <a:pPr>
              <a:lnSpc>
                <a:spcPct val="140000"/>
              </a:lnSpc>
              <a:buNone/>
            </a:pPr>
            <a:r>
              <a:rPr lang="en-US" altLang="zh-CN" dirty="0"/>
              <a:t>   </a:t>
            </a:r>
            <a:r>
              <a:rPr lang="en-US" altLang="zh-CN"/>
              <a:t>2</a:t>
            </a:r>
            <a:r>
              <a:rPr lang="zh-CN" altLang="en-US" dirty="0"/>
              <a:t>、切割速度</a:t>
            </a:r>
            <a:endParaRPr lang="zh-CN" altLang="en-US" dirty="0"/>
          </a:p>
          <a:p>
            <a:pPr>
              <a:lnSpc>
                <a:spcPct val="140000"/>
              </a:lnSpc>
            </a:pPr>
            <a:r>
              <a:rPr lang="zh-CN" altLang="en-US" dirty="0"/>
              <a:t>割速太慢，会使割口边缘不齐，产生局部熔化现象；割速太快，后拖量大，割口不光洁，产生割不透现象。</a:t>
            </a:r>
            <a:endParaRPr lang="zh-CN" altLang="en-US" dirty="0"/>
          </a:p>
          <a:p>
            <a:pPr>
              <a:lnSpc>
                <a:spcPct val="140000"/>
              </a:lnSpc>
            </a:pPr>
            <a:r>
              <a:rPr lang="zh-CN" altLang="en-US" dirty="0"/>
              <a:t>切割火焰太小，切割速度太慢，切割困难；切割火焰太大，会造成表面熔化，背面粘渣的现象。</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5" name="文本占位符 59394"/>
          <p:cNvSpPr>
            <a:spLocks noGrp="1"/>
          </p:cNvSpPr>
          <p:nvPr>
            <p:ph type="body" idx="1"/>
          </p:nvPr>
        </p:nvSpPr>
        <p:spPr>
          <a:xfrm>
            <a:off x="0" y="620713"/>
            <a:ext cx="4392613" cy="5545137"/>
          </a:xfrm>
          <a:ln/>
        </p:spPr>
        <p:txBody>
          <a:bodyPr/>
          <a:p>
            <a:pPr>
              <a:lnSpc>
                <a:spcPct val="140000"/>
              </a:lnSpc>
              <a:buNone/>
            </a:pPr>
            <a:r>
              <a:rPr lang="en-US" altLang="zh-CN" dirty="0"/>
              <a:t>  </a:t>
            </a:r>
            <a:r>
              <a:rPr lang="en-US" altLang="zh-CN"/>
              <a:t>3</a:t>
            </a:r>
            <a:r>
              <a:rPr lang="zh-CN" altLang="en-US" dirty="0"/>
              <a:t>、割嘴和割件的倾角</a:t>
            </a:r>
            <a:endParaRPr lang="zh-CN" altLang="en-US" dirty="0"/>
          </a:p>
          <a:p>
            <a:pPr>
              <a:lnSpc>
                <a:spcPct val="140000"/>
              </a:lnSpc>
              <a:buNone/>
            </a:pPr>
            <a:r>
              <a:rPr lang="zh-CN" altLang="en-US" dirty="0"/>
              <a:t> 割件厚度   </a:t>
            </a:r>
            <a:r>
              <a:rPr lang="en-US" altLang="zh-CN"/>
              <a:t>&lt; 6    6~30</a:t>
            </a:r>
            <a:endParaRPr lang="en-US" altLang="zh-CN"/>
          </a:p>
          <a:p>
            <a:pPr>
              <a:lnSpc>
                <a:spcPct val="140000"/>
              </a:lnSpc>
              <a:buNone/>
            </a:pPr>
            <a:r>
              <a:rPr lang="en-US" altLang="zh-CN"/>
              <a:t> </a:t>
            </a:r>
            <a:r>
              <a:rPr lang="zh-CN" altLang="en-US" dirty="0"/>
              <a:t>倾角方向   后倾   垂直</a:t>
            </a:r>
            <a:endParaRPr lang="zh-CN" altLang="en-US" dirty="0"/>
          </a:p>
          <a:p>
            <a:pPr>
              <a:lnSpc>
                <a:spcPct val="140000"/>
              </a:lnSpc>
              <a:buNone/>
            </a:pPr>
            <a:r>
              <a:rPr lang="zh-CN" altLang="en-US" dirty="0"/>
              <a:t> 倾角度数   </a:t>
            </a:r>
            <a:r>
              <a:rPr lang="en-US" altLang="zh-CN"/>
              <a:t>25~45    0</a:t>
            </a:r>
            <a:endParaRPr lang="en-US" altLang="zh-CN"/>
          </a:p>
          <a:p>
            <a:pPr>
              <a:lnSpc>
                <a:spcPct val="140000"/>
              </a:lnSpc>
              <a:buNone/>
            </a:pPr>
            <a:r>
              <a:rPr lang="en-US" altLang="zh-CN"/>
              <a:t>  4</a:t>
            </a:r>
            <a:r>
              <a:rPr lang="zh-CN" altLang="en-US" dirty="0"/>
              <a:t>、割嘴离割件表面距</a:t>
            </a:r>
            <a:endParaRPr lang="zh-CN" altLang="en-US" dirty="0"/>
          </a:p>
          <a:p>
            <a:pPr>
              <a:lnSpc>
                <a:spcPct val="140000"/>
              </a:lnSpc>
              <a:buNone/>
            </a:pPr>
            <a:r>
              <a:rPr lang="zh-CN" altLang="en-US" dirty="0"/>
              <a:t>离：一般为</a:t>
            </a:r>
            <a:r>
              <a:rPr lang="en-US" altLang="zh-CN"/>
              <a:t>3~5mm</a:t>
            </a:r>
            <a:r>
              <a:rPr lang="zh-CN" altLang="en-US" dirty="0"/>
              <a:t>。</a:t>
            </a:r>
            <a:endParaRPr lang="zh-CN" altLang="en-US" dirty="0"/>
          </a:p>
        </p:txBody>
      </p:sp>
      <p:pic>
        <p:nvPicPr>
          <p:cNvPr id="59396" name="图片 59395" descr="msotw9_temp0"/>
          <p:cNvPicPr>
            <a:picLocks noChangeAspect="1"/>
          </p:cNvPicPr>
          <p:nvPr/>
        </p:nvPicPr>
        <p:blipFill>
          <a:blip r:embed="rId1">
            <a:grayscl/>
            <a:lum bright="29999"/>
          </a:blip>
          <a:stretch>
            <a:fillRect/>
          </a:stretch>
        </p:blipFill>
        <p:spPr>
          <a:xfrm>
            <a:off x="4716463" y="908050"/>
            <a:ext cx="4427537" cy="48260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p:cNvSpPr>
          <p:nvPr>
            <p:ph type="title"/>
          </p:nvPr>
        </p:nvSpPr>
        <p:spPr>
          <a:ln/>
        </p:spPr>
        <p:txBody>
          <a:bodyPr anchor="ctr" anchorCtr="0"/>
          <a:p>
            <a:r>
              <a:rPr lang="zh-CN" altLang="en-US" b="1" i="1" dirty="0">
                <a:solidFill>
                  <a:srgbClr val="FFFF00"/>
                </a:solidFill>
              </a:rPr>
              <a:t>第一章  焊接切割安全技术</a:t>
            </a:r>
            <a:endParaRPr lang="zh-CN" altLang="en-US" b="1" i="1" dirty="0">
              <a:solidFill>
                <a:srgbClr val="FFFF00"/>
              </a:solidFill>
            </a:endParaRPr>
          </a:p>
        </p:txBody>
      </p:sp>
      <p:sp>
        <p:nvSpPr>
          <p:cNvPr id="12291" name="文本占位符 12290"/>
          <p:cNvSpPr>
            <a:spLocks noGrp="1"/>
          </p:cNvSpPr>
          <p:nvPr>
            <p:ph type="body" idx="1"/>
          </p:nvPr>
        </p:nvSpPr>
        <p:spPr>
          <a:xfrm>
            <a:off x="468313" y="2276475"/>
            <a:ext cx="8229600" cy="3311525"/>
          </a:xfrm>
          <a:ln/>
        </p:spPr>
        <p:txBody>
          <a:bodyPr/>
          <a:p>
            <a:r>
              <a:rPr lang="zh-CN" altLang="en-US" dirty="0">
                <a:solidFill>
                  <a:srgbClr val="5CD06F"/>
                </a:solidFill>
              </a:rPr>
              <a:t>金属焊接</a:t>
            </a:r>
            <a:r>
              <a:rPr lang="zh-CN" altLang="en-US" dirty="0"/>
              <a:t>  利用加热、加压或两者并用，用或不用填充金属使工件达到原子结合的一种加工方法。</a:t>
            </a:r>
            <a:endParaRPr lang="zh-CN" altLang="en-US" dirty="0"/>
          </a:p>
          <a:p>
            <a:r>
              <a:rPr lang="zh-CN" altLang="en-US" dirty="0">
                <a:solidFill>
                  <a:srgbClr val="5CD06F"/>
                </a:solidFill>
              </a:rPr>
              <a:t>焊接类型  </a:t>
            </a:r>
            <a:r>
              <a:rPr lang="en-US" altLang="zh-CN"/>
              <a:t>1</a:t>
            </a:r>
            <a:r>
              <a:rPr lang="zh-CN" altLang="en-US" dirty="0"/>
              <a:t>、熔化焊   </a:t>
            </a:r>
            <a:r>
              <a:rPr lang="en-US" altLang="zh-CN"/>
              <a:t>2</a:t>
            </a:r>
            <a:r>
              <a:rPr lang="zh-CN" altLang="en-US" dirty="0"/>
              <a:t>、压力焊   </a:t>
            </a:r>
            <a:r>
              <a:rPr lang="en-US" altLang="zh-CN"/>
              <a:t>3</a:t>
            </a:r>
            <a:r>
              <a:rPr lang="zh-CN" altLang="en-US" dirty="0"/>
              <a:t>、钎焊</a:t>
            </a:r>
            <a:endParaRPr lang="zh-CN" altLang="en-US" dirty="0"/>
          </a:p>
          <a:p>
            <a:r>
              <a:rPr lang="zh-CN" altLang="en-US" dirty="0">
                <a:solidFill>
                  <a:srgbClr val="5CD06F"/>
                </a:solidFill>
              </a:rPr>
              <a:t>焊接过程  </a:t>
            </a:r>
            <a:r>
              <a:rPr lang="en-US" altLang="zh-CN"/>
              <a:t>1</a:t>
            </a:r>
            <a:r>
              <a:rPr lang="zh-CN" altLang="en-US" dirty="0"/>
              <a:t>、准备阶段  </a:t>
            </a:r>
            <a:r>
              <a:rPr lang="en-US" altLang="zh-CN"/>
              <a:t>2</a:t>
            </a:r>
            <a:r>
              <a:rPr lang="zh-CN" altLang="en-US" dirty="0"/>
              <a:t>、施焊阶段  </a:t>
            </a:r>
            <a:r>
              <a:rPr lang="en-US" altLang="zh-CN"/>
              <a:t>3</a:t>
            </a:r>
            <a:r>
              <a:rPr lang="zh-CN" altLang="en-US" dirty="0"/>
              <a:t>、质检和验收阶段</a:t>
            </a:r>
            <a:endParaRPr lang="zh-CN" altLang="en-US" dirty="0"/>
          </a:p>
          <a:p>
            <a:pPr>
              <a:buNone/>
            </a:pPr>
            <a:endParaRPr lang="zh-CN" altLang="en-US" dirty="0"/>
          </a:p>
        </p:txBody>
      </p:sp>
      <p:sp>
        <p:nvSpPr>
          <p:cNvPr id="12292" name="矩形 12291"/>
          <p:cNvSpPr/>
          <p:nvPr/>
        </p:nvSpPr>
        <p:spPr>
          <a:xfrm>
            <a:off x="539750" y="1435100"/>
            <a:ext cx="3527425" cy="641350"/>
          </a:xfrm>
          <a:prstGeom prst="rect">
            <a:avLst/>
          </a:prstGeom>
          <a:noFill/>
          <a:ln w="9525">
            <a:noFill/>
          </a:ln>
        </p:spPr>
        <p:txBody>
          <a:bodyPr>
            <a:spAutoFit/>
          </a:bodyPr>
          <a:p>
            <a:r>
              <a:rPr lang="zh-CN" altLang="en-US" sz="3600" b="1" i="1">
                <a:solidFill>
                  <a:srgbClr val="DE634E"/>
                </a:solidFill>
                <a:latin typeface="Arial" panose="020B0604020202020204" pitchFamily="34" charset="0"/>
              </a:rPr>
              <a:t>§</a:t>
            </a:r>
            <a:r>
              <a:rPr lang="en-US" altLang="zh-CN" sz="3600" b="1" i="1">
                <a:solidFill>
                  <a:srgbClr val="DE634E"/>
                </a:solidFill>
                <a:latin typeface="Arial" panose="020B0604020202020204" pitchFamily="34" charset="0"/>
              </a:rPr>
              <a:t>1 </a:t>
            </a:r>
            <a:r>
              <a:rPr lang="zh-CN" altLang="en-US" sz="3600" b="1" i="1" dirty="0">
                <a:solidFill>
                  <a:srgbClr val="DE634E"/>
                </a:solidFill>
                <a:latin typeface="Arial" panose="020B0604020202020204" pitchFamily="34" charset="0"/>
              </a:rPr>
              <a:t>概述</a:t>
            </a:r>
            <a:endParaRPr lang="zh-CN" altLang="en-US" sz="3600" b="1" i="1" dirty="0">
              <a:solidFill>
                <a:srgbClr val="DE634E"/>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9" name="文本占位符 60418"/>
          <p:cNvSpPr>
            <a:spLocks noGrp="1"/>
          </p:cNvSpPr>
          <p:nvPr>
            <p:ph type="body" idx="1"/>
          </p:nvPr>
        </p:nvSpPr>
        <p:spPr>
          <a:xfrm>
            <a:off x="0" y="206375"/>
            <a:ext cx="9144000" cy="5905500"/>
          </a:xfrm>
          <a:ln/>
        </p:spPr>
        <p:txBody>
          <a:bodyPr/>
          <a:p>
            <a:pPr>
              <a:buNone/>
            </a:pPr>
            <a:r>
              <a:rPr lang="en-US" altLang="zh-CN" dirty="0"/>
              <a:t>     </a:t>
            </a:r>
            <a:r>
              <a:rPr lang="en-US" altLang="zh-CN"/>
              <a:t>5</a:t>
            </a:r>
            <a:r>
              <a:rPr lang="zh-CN" altLang="en-US" dirty="0"/>
              <a:t>、点火：点火前先检查割炬的射吸力，打开</a:t>
            </a:r>
            <a:endParaRPr lang="zh-CN" altLang="en-US" dirty="0"/>
          </a:p>
          <a:p>
            <a:pPr>
              <a:buNone/>
            </a:pPr>
            <a:r>
              <a:rPr lang="zh-CN" altLang="en-US" dirty="0"/>
              <a:t>炔阀点火，火焰调节为中性焰。</a:t>
            </a:r>
            <a:endParaRPr lang="zh-CN" altLang="en-US" dirty="0"/>
          </a:p>
          <a:p>
            <a:pPr>
              <a:buNone/>
            </a:pPr>
            <a:r>
              <a:rPr lang="zh-CN" altLang="en-US" dirty="0"/>
              <a:t>    </a:t>
            </a:r>
            <a:r>
              <a:rPr lang="en-US" altLang="zh-CN"/>
              <a:t>6</a:t>
            </a:r>
            <a:r>
              <a:rPr lang="zh-CN" altLang="en-US" dirty="0"/>
              <a:t>、起割：一般从右向左切割。</a:t>
            </a:r>
            <a:endParaRPr lang="zh-CN" altLang="en-US" dirty="0"/>
          </a:p>
          <a:p>
            <a:pPr>
              <a:buNone/>
            </a:pPr>
            <a:r>
              <a:rPr lang="zh-CN" altLang="en-US" dirty="0"/>
              <a:t>    </a:t>
            </a:r>
            <a:r>
              <a:rPr lang="en-US" altLang="zh-CN"/>
              <a:t>7</a:t>
            </a:r>
            <a:r>
              <a:rPr lang="zh-CN" altLang="en-US" dirty="0"/>
              <a:t>、正常气割：在气割过程中，出现爆鸣和回火</a:t>
            </a:r>
            <a:endParaRPr lang="zh-CN" altLang="en-US" dirty="0"/>
          </a:p>
          <a:p>
            <a:pPr>
              <a:buNone/>
            </a:pPr>
            <a:r>
              <a:rPr lang="zh-CN" altLang="en-US" dirty="0"/>
              <a:t>现象时，必须迅速关闭切割氧阀门，切断氧气，以</a:t>
            </a:r>
            <a:endParaRPr lang="zh-CN" altLang="en-US" dirty="0"/>
          </a:p>
          <a:p>
            <a:pPr>
              <a:buNone/>
            </a:pPr>
            <a:r>
              <a:rPr lang="zh-CN" altLang="en-US" dirty="0"/>
              <a:t>防氧气倒流入乙炔管内。出现回火，如果仍然听到</a:t>
            </a:r>
            <a:endParaRPr lang="zh-CN" altLang="en-US" dirty="0"/>
          </a:p>
          <a:p>
            <a:pPr>
              <a:buNone/>
            </a:pPr>
            <a:r>
              <a:rPr lang="zh-CN" altLang="en-US" dirty="0"/>
              <a:t>割炬内还有嘶嘶的响声，则说明火焰没有熄灭，应</a:t>
            </a:r>
            <a:endParaRPr lang="zh-CN" altLang="en-US" dirty="0"/>
          </a:p>
          <a:p>
            <a:pPr>
              <a:buNone/>
            </a:pPr>
            <a:r>
              <a:rPr lang="zh-CN" altLang="en-US" dirty="0"/>
              <a:t>迅速关闭乙炔阀门，或者拨下乙炔管子，使回火的</a:t>
            </a:r>
            <a:endParaRPr lang="zh-CN" altLang="en-US" dirty="0"/>
          </a:p>
          <a:p>
            <a:pPr>
              <a:buNone/>
            </a:pPr>
            <a:r>
              <a:rPr lang="zh-CN" altLang="en-US" dirty="0"/>
              <a:t>火焰排出。</a:t>
            </a:r>
            <a:endParaRPr lang="zh-CN" altLang="en-US" dirty="0"/>
          </a:p>
          <a:p>
            <a:pPr>
              <a:buNone/>
            </a:pPr>
            <a:r>
              <a:rPr lang="zh-CN" altLang="en-US" dirty="0"/>
              <a:t>   </a:t>
            </a:r>
            <a:r>
              <a:rPr lang="en-US" altLang="zh-CN"/>
              <a:t>8</a:t>
            </a:r>
            <a:r>
              <a:rPr lang="zh-CN" altLang="en-US" dirty="0"/>
              <a:t>、停割：先关高压氧、预热氧、乙炔阀门。</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标题 75777"/>
          <p:cNvSpPr>
            <a:spLocks noGrp="1"/>
          </p:cNvSpPr>
          <p:nvPr>
            <p:ph type="title"/>
          </p:nvPr>
        </p:nvSpPr>
        <p:spPr>
          <a:xfrm>
            <a:off x="468313" y="0"/>
            <a:ext cx="8229600" cy="1143000"/>
          </a:xfrm>
          <a:ln/>
        </p:spPr>
        <p:txBody>
          <a:bodyPr anchor="ctr" anchorCtr="0"/>
          <a:p>
            <a:r>
              <a:rPr lang="zh-CN" altLang="en-US" b="1" dirty="0">
                <a:solidFill>
                  <a:srgbClr val="FFFF00"/>
                </a:solidFill>
              </a:rPr>
              <a:t>复习题一</a:t>
            </a:r>
            <a:endParaRPr lang="zh-CN" altLang="en-US" b="1" dirty="0">
              <a:solidFill>
                <a:srgbClr val="FFFF00"/>
              </a:solidFill>
            </a:endParaRPr>
          </a:p>
        </p:txBody>
      </p:sp>
      <p:sp>
        <p:nvSpPr>
          <p:cNvPr id="75779" name="文本占位符 75778"/>
          <p:cNvSpPr>
            <a:spLocks noGrp="1"/>
          </p:cNvSpPr>
          <p:nvPr>
            <p:ph type="body" idx="1"/>
          </p:nvPr>
        </p:nvSpPr>
        <p:spPr>
          <a:xfrm>
            <a:off x="468313" y="1412875"/>
            <a:ext cx="8229600" cy="4495800"/>
          </a:xfrm>
          <a:ln/>
        </p:spPr>
        <p:txBody>
          <a:bodyPr/>
          <a:p>
            <a:pPr>
              <a:lnSpc>
                <a:spcPct val="90000"/>
              </a:lnSpc>
            </a:pPr>
            <a:r>
              <a:rPr lang="en-US" altLang="zh-CN"/>
              <a:t>1</a:t>
            </a:r>
            <a:r>
              <a:rPr lang="zh-CN" altLang="en-US" dirty="0"/>
              <a:t>、氧气瓶外表涂</a:t>
            </a:r>
            <a:r>
              <a:rPr lang="zh-CN" altLang="en-US" b="1" dirty="0">
                <a:solidFill>
                  <a:srgbClr val="DE634E"/>
                </a:solidFill>
              </a:rPr>
              <a:t>天蓝色</a:t>
            </a:r>
            <a:r>
              <a:rPr lang="zh-CN" altLang="en-US" dirty="0"/>
              <a:t>，并用</a:t>
            </a:r>
            <a:r>
              <a:rPr lang="zh-CN" altLang="en-US" b="1" dirty="0">
                <a:solidFill>
                  <a:srgbClr val="DE634E"/>
                </a:solidFill>
              </a:rPr>
              <a:t>黑漆色</a:t>
            </a:r>
            <a:r>
              <a:rPr lang="zh-CN" altLang="en-US" dirty="0"/>
              <a:t>标注 “氧气”字样，乙炔瓶外表涂</a:t>
            </a:r>
            <a:r>
              <a:rPr lang="zh-CN" altLang="en-US" b="1" dirty="0">
                <a:solidFill>
                  <a:srgbClr val="FFFF00"/>
                </a:solidFill>
              </a:rPr>
              <a:t>白色</a:t>
            </a:r>
            <a:r>
              <a:rPr lang="zh-CN" altLang="en-US" dirty="0"/>
              <a:t>，并用</a:t>
            </a:r>
            <a:r>
              <a:rPr lang="zh-CN" altLang="en-US" b="1" dirty="0">
                <a:solidFill>
                  <a:srgbClr val="FFFF00"/>
                </a:solidFill>
              </a:rPr>
              <a:t>红色</a:t>
            </a:r>
            <a:r>
              <a:rPr lang="zh-CN" altLang="en-US" dirty="0"/>
              <a:t>标注</a:t>
            </a:r>
            <a:r>
              <a:rPr lang="zh-CN" altLang="en-US" b="1" dirty="0">
                <a:solidFill>
                  <a:srgbClr val="DE634E"/>
                </a:solidFill>
              </a:rPr>
              <a:t>乙炔</a:t>
            </a:r>
            <a:r>
              <a:rPr lang="zh-CN" altLang="en-US" dirty="0"/>
              <a:t>和</a:t>
            </a:r>
            <a:r>
              <a:rPr lang="zh-CN" altLang="en-US" b="1" dirty="0">
                <a:solidFill>
                  <a:srgbClr val="DE634E"/>
                </a:solidFill>
              </a:rPr>
              <a:t>火不可近</a:t>
            </a:r>
            <a:r>
              <a:rPr lang="zh-CN" altLang="en-US" dirty="0"/>
              <a:t>字样。</a:t>
            </a:r>
            <a:endParaRPr lang="zh-CN" altLang="en-US" dirty="0"/>
          </a:p>
          <a:p>
            <a:pPr>
              <a:lnSpc>
                <a:spcPct val="90000"/>
              </a:lnSpc>
            </a:pPr>
            <a:r>
              <a:rPr lang="en-US" altLang="zh-CN"/>
              <a:t>2</a:t>
            </a:r>
            <a:r>
              <a:rPr lang="zh-CN" altLang="en-US" dirty="0"/>
              <a:t>、乙炔瓶的储存仓库应与明火距离不得小于</a:t>
            </a:r>
            <a:r>
              <a:rPr lang="en-US" altLang="zh-CN" b="1">
                <a:solidFill>
                  <a:srgbClr val="DE634E"/>
                </a:solidFill>
              </a:rPr>
              <a:t>10</a:t>
            </a:r>
            <a:r>
              <a:rPr lang="zh-CN" altLang="en-US" dirty="0"/>
              <a:t>米。</a:t>
            </a:r>
            <a:endParaRPr lang="zh-CN" altLang="en-US" dirty="0"/>
          </a:p>
          <a:p>
            <a:pPr>
              <a:lnSpc>
                <a:spcPct val="90000"/>
              </a:lnSpc>
            </a:pPr>
            <a:r>
              <a:rPr lang="en-US" altLang="zh-CN"/>
              <a:t>3</a:t>
            </a:r>
            <a:r>
              <a:rPr lang="zh-CN" altLang="en-US" dirty="0"/>
              <a:t>、爆炸可分为</a:t>
            </a:r>
            <a:r>
              <a:rPr lang="zh-CN" altLang="en-US" b="1" dirty="0">
                <a:solidFill>
                  <a:srgbClr val="DE634E"/>
                </a:solidFill>
              </a:rPr>
              <a:t>物理性</a:t>
            </a:r>
            <a:r>
              <a:rPr lang="zh-CN" altLang="en-US" dirty="0"/>
              <a:t>爆炸和</a:t>
            </a:r>
            <a:r>
              <a:rPr lang="zh-CN" altLang="en-US" b="1" dirty="0">
                <a:solidFill>
                  <a:srgbClr val="DE634E"/>
                </a:solidFill>
              </a:rPr>
              <a:t>化学性</a:t>
            </a:r>
            <a:r>
              <a:rPr lang="zh-CN" altLang="en-US" dirty="0"/>
              <a:t>爆炸两大类。</a:t>
            </a:r>
            <a:endParaRPr lang="zh-CN" altLang="en-US" dirty="0"/>
          </a:p>
          <a:p>
            <a:pPr>
              <a:lnSpc>
                <a:spcPct val="90000"/>
              </a:lnSpc>
            </a:pPr>
            <a:r>
              <a:rPr lang="en-US" altLang="zh-CN"/>
              <a:t>4</a:t>
            </a:r>
            <a:r>
              <a:rPr lang="zh-CN" altLang="en-US" dirty="0"/>
              <a:t>、在</a:t>
            </a:r>
            <a:r>
              <a:rPr lang="en-US" altLang="zh-CN"/>
              <a:t>25</a:t>
            </a:r>
            <a:r>
              <a:rPr lang="en-US" altLang="zh-CN">
                <a:latin typeface="Arial" panose="020B0604020202020204" pitchFamily="34" charset="0"/>
              </a:rPr>
              <a:t>—</a:t>
            </a:r>
            <a:r>
              <a:rPr lang="en-US" altLang="zh-CN"/>
              <a:t>40℃</a:t>
            </a:r>
            <a:r>
              <a:rPr lang="zh-CN" altLang="en-US" dirty="0"/>
              <a:t>温度之间我国规定乙炔气瓶的剩余压力为</a:t>
            </a:r>
            <a:r>
              <a:rPr lang="en-US" altLang="zh-CN" b="1">
                <a:solidFill>
                  <a:srgbClr val="FFFF00"/>
                </a:solidFill>
              </a:rPr>
              <a:t>0.3</a:t>
            </a:r>
            <a:r>
              <a:rPr lang="en-US" altLang="zh-CN"/>
              <a:t>Mpa</a:t>
            </a:r>
            <a:endParaRPr lang="en-US" altLang="zh-C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61441"/>
          <p:cNvSpPr>
            <a:spLocks noGrp="1"/>
          </p:cNvSpPr>
          <p:nvPr>
            <p:ph type="title"/>
          </p:nvPr>
        </p:nvSpPr>
        <p:spPr>
          <a:ln/>
        </p:spPr>
        <p:txBody>
          <a:bodyPr anchor="ctr" anchorCtr="0"/>
          <a:p>
            <a:pPr algn="l"/>
            <a:r>
              <a:rPr lang="zh-CN" altLang="en-US" b="1" i="1">
                <a:solidFill>
                  <a:srgbClr val="DE634E"/>
                </a:solidFill>
                <a:effectLst/>
              </a:rPr>
              <a:t>§</a:t>
            </a:r>
            <a:r>
              <a:rPr lang="en-US" altLang="zh-CN" b="1" i="1">
                <a:solidFill>
                  <a:srgbClr val="DE634E"/>
                </a:solidFill>
                <a:effectLst/>
              </a:rPr>
              <a:t>1.4 </a:t>
            </a:r>
            <a:r>
              <a:rPr lang="zh-CN" altLang="en-US" b="1" i="1" dirty="0">
                <a:solidFill>
                  <a:srgbClr val="DE634E"/>
                </a:solidFill>
                <a:effectLst/>
              </a:rPr>
              <a:t>电焊安全技术</a:t>
            </a:r>
            <a:endParaRPr lang="zh-CN" altLang="en-US" b="1" i="1" dirty="0">
              <a:solidFill>
                <a:srgbClr val="DE634E"/>
              </a:solidFill>
              <a:effectLst/>
            </a:endParaRPr>
          </a:p>
        </p:txBody>
      </p:sp>
      <p:sp>
        <p:nvSpPr>
          <p:cNvPr id="61443" name="文本占位符 61442"/>
          <p:cNvSpPr>
            <a:spLocks noGrp="1"/>
          </p:cNvSpPr>
          <p:nvPr>
            <p:ph type="body" idx="1"/>
          </p:nvPr>
        </p:nvSpPr>
        <p:spPr>
          <a:xfrm>
            <a:off x="468313" y="1341438"/>
            <a:ext cx="8229600" cy="4495800"/>
          </a:xfrm>
          <a:ln/>
        </p:spPr>
        <p:txBody>
          <a:bodyPr/>
          <a:p>
            <a:r>
              <a:rPr lang="zh-CN" altLang="en-US" sz="2800" dirty="0"/>
              <a:t>一、电弧焊机</a:t>
            </a:r>
            <a:endParaRPr lang="zh-CN" altLang="en-US" sz="2800" dirty="0"/>
          </a:p>
          <a:p>
            <a:r>
              <a:rPr lang="en-US" altLang="zh-CN" sz="2800"/>
              <a:t>1</a:t>
            </a:r>
            <a:r>
              <a:rPr lang="zh-CN" altLang="en-US" sz="2800" dirty="0"/>
              <a:t>、分类：按电流可分为直流焊机和交流焊机；按结构可分为弧焊变压器、弧焊发电机和弧焊整流器三种。</a:t>
            </a:r>
            <a:endParaRPr lang="zh-CN" altLang="en-US" sz="2800" dirty="0"/>
          </a:p>
          <a:p>
            <a:r>
              <a:rPr lang="zh-CN" altLang="en-US" sz="2800" dirty="0"/>
              <a:t>（</a:t>
            </a:r>
            <a:r>
              <a:rPr lang="en-US" altLang="zh-CN" sz="2800"/>
              <a:t>1</a:t>
            </a:r>
            <a:r>
              <a:rPr lang="zh-CN" altLang="en-US" sz="2800" dirty="0"/>
              <a:t>）</a:t>
            </a:r>
            <a:r>
              <a:rPr lang="en-US" altLang="zh-CN" sz="2800"/>
              <a:t>BX1-330</a:t>
            </a:r>
            <a:r>
              <a:rPr lang="zh-CN" altLang="en-US" sz="2800" dirty="0"/>
              <a:t>型弧焊变压器</a:t>
            </a:r>
            <a:endParaRPr lang="zh-CN" altLang="en-US" sz="2800" dirty="0"/>
          </a:p>
          <a:p>
            <a:r>
              <a:rPr lang="en-US" altLang="zh-CN" sz="2800"/>
              <a:t>B</a:t>
            </a:r>
            <a:r>
              <a:rPr lang="en-US" altLang="zh-CN" sz="2800">
                <a:latin typeface="Arial" panose="020B0604020202020204" pitchFamily="34" charset="0"/>
              </a:rPr>
              <a:t>——</a:t>
            </a:r>
            <a:r>
              <a:rPr lang="zh-CN" altLang="en-US" sz="2800" dirty="0"/>
              <a:t>焊接变压器</a:t>
            </a:r>
            <a:endParaRPr lang="zh-CN" altLang="en-US" sz="2800" dirty="0"/>
          </a:p>
          <a:p>
            <a:r>
              <a:rPr lang="en-US" altLang="zh-CN" sz="2800"/>
              <a:t>X</a:t>
            </a:r>
            <a:r>
              <a:rPr lang="en-US" altLang="zh-CN" sz="2800">
                <a:latin typeface="Arial" panose="020B0604020202020204" pitchFamily="34" charset="0"/>
              </a:rPr>
              <a:t>——</a:t>
            </a:r>
            <a:r>
              <a:rPr lang="zh-CN" altLang="en-US" sz="2800" dirty="0"/>
              <a:t>焊接电源外特性为下降特性</a:t>
            </a:r>
            <a:endParaRPr lang="zh-CN" altLang="en-US" sz="2800" dirty="0"/>
          </a:p>
          <a:p>
            <a:r>
              <a:rPr lang="en-US" altLang="zh-CN" sz="2800"/>
              <a:t>1</a:t>
            </a:r>
            <a:r>
              <a:rPr lang="en-US" altLang="zh-CN" sz="2800">
                <a:latin typeface="Arial" panose="020B0604020202020204" pitchFamily="34" charset="0"/>
              </a:rPr>
              <a:t>——</a:t>
            </a:r>
            <a:r>
              <a:rPr lang="zh-CN" altLang="en-US" sz="2800" dirty="0"/>
              <a:t>产品系列序号</a:t>
            </a:r>
            <a:endParaRPr lang="zh-CN" altLang="en-US" sz="2800" dirty="0"/>
          </a:p>
          <a:p>
            <a:r>
              <a:rPr lang="en-US" altLang="zh-CN" sz="2800"/>
              <a:t>330</a:t>
            </a:r>
            <a:r>
              <a:rPr lang="en-US" altLang="zh-CN" sz="2800">
                <a:latin typeface="Arial" panose="020B0604020202020204" pitchFamily="34" charset="0"/>
              </a:rPr>
              <a:t>——</a:t>
            </a:r>
            <a:r>
              <a:rPr lang="zh-CN" altLang="en-US" sz="2800" dirty="0"/>
              <a:t>表示额定焊接电流为</a:t>
            </a:r>
            <a:r>
              <a:rPr lang="en-US" altLang="zh-CN" sz="2800"/>
              <a:t>330A</a:t>
            </a:r>
            <a:endParaRPr lang="en-US" altLang="zh-CN"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标题 62465"/>
          <p:cNvSpPr>
            <a:spLocks noGrp="1"/>
          </p:cNvSpPr>
          <p:nvPr>
            <p:ph type="title"/>
          </p:nvPr>
        </p:nvSpPr>
        <p:spPr>
          <a:xfrm>
            <a:off x="250825" y="333375"/>
            <a:ext cx="8229600" cy="1111250"/>
          </a:xfrm>
          <a:ln/>
        </p:spPr>
        <p:txBody>
          <a:bodyPr anchor="ctr" anchorCtr="0"/>
          <a:p>
            <a:pPr algn="l"/>
            <a:r>
              <a:rPr lang="zh-CN" altLang="en-US" sz="4000" dirty="0"/>
              <a:t>（</a:t>
            </a:r>
            <a:r>
              <a:rPr lang="en-US" altLang="zh-CN" sz="4000"/>
              <a:t>2</a:t>
            </a:r>
            <a:r>
              <a:rPr lang="zh-CN" altLang="en-US" sz="4000" dirty="0"/>
              <a:t>）电焊机外部接线、电流调节</a:t>
            </a:r>
            <a:endParaRPr lang="zh-CN" altLang="en-US" sz="4000" dirty="0"/>
          </a:p>
        </p:txBody>
      </p:sp>
      <p:sp>
        <p:nvSpPr>
          <p:cNvPr id="62467" name="文本占位符 62466"/>
          <p:cNvSpPr>
            <a:spLocks noGrp="1"/>
          </p:cNvSpPr>
          <p:nvPr>
            <p:ph type="body" idx="1"/>
          </p:nvPr>
        </p:nvSpPr>
        <p:spPr>
          <a:xfrm>
            <a:off x="395288" y="1412875"/>
            <a:ext cx="8137525" cy="4176713"/>
          </a:xfrm>
          <a:ln/>
        </p:spPr>
        <p:txBody>
          <a:bodyPr/>
          <a:p>
            <a:r>
              <a:rPr lang="zh-CN" altLang="en-US" dirty="0"/>
              <a:t>粗调：连接片接</a:t>
            </a:r>
            <a:r>
              <a:rPr lang="en-US" altLang="zh-CN"/>
              <a:t>Ⅰ</a:t>
            </a:r>
            <a:r>
              <a:rPr lang="zh-CN" altLang="en-US" dirty="0"/>
              <a:t>位置 电流较小 </a:t>
            </a:r>
            <a:r>
              <a:rPr lang="en-US" altLang="zh-CN"/>
              <a:t>50~80A</a:t>
            </a:r>
            <a:endParaRPr lang="en-US" altLang="zh-CN"/>
          </a:p>
          <a:p>
            <a:r>
              <a:rPr lang="zh-CN" altLang="en-US" dirty="0"/>
              <a:t>连接片接</a:t>
            </a:r>
            <a:r>
              <a:rPr lang="en-US" altLang="zh-CN"/>
              <a:t>Ⅱ</a:t>
            </a:r>
            <a:r>
              <a:rPr lang="zh-CN" altLang="en-US" dirty="0"/>
              <a:t>位置 电流较大 </a:t>
            </a:r>
            <a:r>
              <a:rPr lang="en-US" altLang="zh-CN"/>
              <a:t>160~450A</a:t>
            </a:r>
            <a:endParaRPr lang="en-US" altLang="zh-CN"/>
          </a:p>
          <a:p>
            <a:r>
              <a:rPr lang="zh-CN" altLang="en-US" dirty="0"/>
              <a:t>细调：反时针</a:t>
            </a:r>
            <a:endParaRPr lang="zh-CN" altLang="en-US" dirty="0"/>
          </a:p>
          <a:p>
            <a:pPr>
              <a:buNone/>
            </a:pPr>
            <a:r>
              <a:rPr lang="zh-CN" altLang="en-US" dirty="0"/>
              <a:t>转动调节手柄，</a:t>
            </a:r>
            <a:endParaRPr lang="zh-CN" altLang="en-US" dirty="0"/>
          </a:p>
          <a:p>
            <a:pPr>
              <a:buNone/>
            </a:pPr>
            <a:r>
              <a:rPr lang="zh-CN" altLang="en-US" dirty="0"/>
              <a:t>铁芯外移，电</a:t>
            </a:r>
            <a:endParaRPr lang="zh-CN" altLang="en-US" dirty="0"/>
          </a:p>
          <a:p>
            <a:pPr>
              <a:buNone/>
            </a:pPr>
            <a:r>
              <a:rPr lang="zh-CN" altLang="en-US" dirty="0"/>
              <a:t>流增大，反之</a:t>
            </a:r>
            <a:endParaRPr lang="zh-CN" altLang="en-US" dirty="0"/>
          </a:p>
          <a:p>
            <a:pPr>
              <a:buNone/>
            </a:pPr>
            <a:r>
              <a:rPr lang="zh-CN" altLang="en-US" dirty="0"/>
              <a:t>减小。</a:t>
            </a:r>
            <a:endParaRPr lang="zh-CN" altLang="en-US" dirty="0"/>
          </a:p>
        </p:txBody>
      </p:sp>
      <p:pic>
        <p:nvPicPr>
          <p:cNvPr id="62468" name="图片 62467" descr="msotw9_temp0"/>
          <p:cNvPicPr>
            <a:picLocks noChangeAspect="1"/>
          </p:cNvPicPr>
          <p:nvPr/>
        </p:nvPicPr>
        <p:blipFill>
          <a:blip r:embed="rId1">
            <a:grayscl/>
            <a:lum bright="29999"/>
          </a:blip>
          <a:stretch>
            <a:fillRect/>
          </a:stretch>
        </p:blipFill>
        <p:spPr>
          <a:xfrm>
            <a:off x="3906838" y="2852738"/>
            <a:ext cx="5113337" cy="296862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63489"/>
          <p:cNvSpPr>
            <a:spLocks noGrp="1"/>
          </p:cNvSpPr>
          <p:nvPr>
            <p:ph type="title"/>
          </p:nvPr>
        </p:nvSpPr>
        <p:spPr>
          <a:xfrm>
            <a:off x="457200" y="228600"/>
            <a:ext cx="8229600" cy="608013"/>
          </a:xfrm>
          <a:ln/>
        </p:spPr>
        <p:txBody>
          <a:bodyPr anchor="ctr" anchorCtr="0"/>
          <a:p>
            <a:pPr algn="l"/>
            <a:r>
              <a:rPr lang="zh-CN" altLang="en-US" sz="3200" b="1" dirty="0"/>
              <a:t>二、电焊条</a:t>
            </a:r>
            <a:endParaRPr lang="zh-CN" altLang="en-US" sz="3200" b="1" dirty="0"/>
          </a:p>
        </p:txBody>
      </p:sp>
      <p:sp>
        <p:nvSpPr>
          <p:cNvPr id="63491" name="文本占位符 63490"/>
          <p:cNvSpPr>
            <a:spLocks noGrp="1"/>
          </p:cNvSpPr>
          <p:nvPr>
            <p:ph type="body" idx="1"/>
          </p:nvPr>
        </p:nvSpPr>
        <p:spPr>
          <a:xfrm>
            <a:off x="0" y="981075"/>
            <a:ext cx="9144000" cy="5616575"/>
          </a:xfrm>
          <a:ln/>
        </p:spPr>
        <p:txBody>
          <a:bodyPr/>
          <a:p>
            <a:pPr>
              <a:lnSpc>
                <a:spcPct val="90000"/>
              </a:lnSpc>
              <a:buNone/>
            </a:pPr>
            <a:r>
              <a:rPr lang="en-US" altLang="zh-CN" sz="2800"/>
              <a:t>1</a:t>
            </a:r>
            <a:r>
              <a:rPr lang="zh-CN" altLang="en-US" sz="2800" dirty="0"/>
              <a:t>、规格 直径：</a:t>
            </a:r>
            <a:r>
              <a:rPr lang="en-US" altLang="zh-CN" sz="2800"/>
              <a:t>1.6</a:t>
            </a:r>
            <a:r>
              <a:rPr lang="zh-CN" altLang="en-US" sz="2800" dirty="0"/>
              <a:t>； </a:t>
            </a:r>
            <a:r>
              <a:rPr lang="en-US" altLang="zh-CN" sz="2800"/>
              <a:t>2.0</a:t>
            </a:r>
            <a:r>
              <a:rPr lang="zh-CN" altLang="en-US" sz="2800" dirty="0"/>
              <a:t>； </a:t>
            </a:r>
            <a:r>
              <a:rPr lang="en-US" altLang="zh-CN" sz="2800"/>
              <a:t>3.2</a:t>
            </a:r>
            <a:r>
              <a:rPr lang="zh-CN" altLang="en-US" sz="2800" dirty="0"/>
              <a:t>； </a:t>
            </a:r>
            <a:r>
              <a:rPr lang="en-US" altLang="zh-CN" sz="2800"/>
              <a:t>4.0</a:t>
            </a:r>
            <a:r>
              <a:rPr lang="zh-CN" altLang="en-US" sz="2800" dirty="0"/>
              <a:t>； </a:t>
            </a:r>
            <a:r>
              <a:rPr lang="en-US" altLang="zh-CN" sz="2800"/>
              <a:t>5</a:t>
            </a:r>
            <a:r>
              <a:rPr lang="zh-CN" altLang="en-US" sz="2800" dirty="0"/>
              <a:t>； </a:t>
            </a:r>
            <a:r>
              <a:rPr lang="en-US" altLang="zh-CN" sz="2800"/>
              <a:t>5.8</a:t>
            </a:r>
            <a:r>
              <a:rPr lang="zh-CN" altLang="en-US" sz="2800" dirty="0"/>
              <a:t>； </a:t>
            </a:r>
            <a:r>
              <a:rPr lang="en-US" altLang="zh-CN" sz="2800"/>
              <a:t>6mm</a:t>
            </a:r>
            <a:endParaRPr lang="en-US" altLang="zh-CN" sz="2800"/>
          </a:p>
          <a:p>
            <a:pPr>
              <a:lnSpc>
                <a:spcPct val="90000"/>
              </a:lnSpc>
              <a:buNone/>
            </a:pPr>
            <a:r>
              <a:rPr lang="en-US" altLang="zh-CN" sz="2800"/>
              <a:t>             </a:t>
            </a:r>
            <a:r>
              <a:rPr lang="zh-CN" altLang="en-US" sz="2800" dirty="0"/>
              <a:t>长度：  </a:t>
            </a:r>
            <a:r>
              <a:rPr lang="en-US" altLang="zh-CN" sz="2800"/>
              <a:t>250~450 mm</a:t>
            </a:r>
            <a:endParaRPr lang="en-US" altLang="zh-CN" sz="2800"/>
          </a:p>
          <a:p>
            <a:pPr>
              <a:lnSpc>
                <a:spcPct val="90000"/>
              </a:lnSpc>
              <a:buNone/>
            </a:pPr>
            <a:r>
              <a:rPr lang="en-US" altLang="zh-CN" sz="2800"/>
              <a:t>2</a:t>
            </a:r>
            <a:r>
              <a:rPr lang="zh-CN" altLang="en-US" sz="2800" dirty="0"/>
              <a:t>、焊芯  优质焊条钢：含碳量少，含硫、磷量低。</a:t>
            </a:r>
            <a:endParaRPr lang="zh-CN" altLang="en-US" sz="2800" dirty="0"/>
          </a:p>
          <a:p>
            <a:pPr>
              <a:lnSpc>
                <a:spcPct val="90000"/>
              </a:lnSpc>
              <a:buNone/>
            </a:pPr>
            <a:r>
              <a:rPr lang="en-US" altLang="zh-CN" sz="2800"/>
              <a:t>3</a:t>
            </a:r>
            <a:r>
              <a:rPr lang="zh-CN" altLang="en-US" sz="2800" dirty="0"/>
              <a:t>、药皮  稳定电弧、保护熔滴和溶池、脱氧、渗合金作用。</a:t>
            </a:r>
            <a:endParaRPr lang="zh-CN" altLang="en-US" sz="2800" dirty="0"/>
          </a:p>
          <a:p>
            <a:pPr>
              <a:lnSpc>
                <a:spcPct val="90000"/>
              </a:lnSpc>
              <a:buNone/>
            </a:pPr>
            <a:r>
              <a:rPr lang="en-US" altLang="zh-CN" sz="2800"/>
              <a:t>4</a:t>
            </a:r>
            <a:r>
              <a:rPr lang="zh-CN" altLang="en-US" sz="2800" dirty="0"/>
              <a:t>、常用结构钢焊条</a:t>
            </a:r>
            <a:endParaRPr lang="zh-CN" altLang="en-US" sz="2800" dirty="0"/>
          </a:p>
          <a:p>
            <a:pPr>
              <a:lnSpc>
                <a:spcPct val="90000"/>
              </a:lnSpc>
              <a:buNone/>
            </a:pPr>
            <a:r>
              <a:rPr lang="zh-CN" altLang="en-US" sz="2800" dirty="0"/>
              <a:t>  （</a:t>
            </a:r>
            <a:r>
              <a:rPr lang="en-US" altLang="zh-CN" sz="2800"/>
              <a:t>1</a:t>
            </a:r>
            <a:r>
              <a:rPr lang="zh-CN" altLang="en-US" sz="2800" dirty="0"/>
              <a:t>）、</a:t>
            </a:r>
            <a:r>
              <a:rPr lang="en-US" altLang="zh-CN" sz="2800"/>
              <a:t>E4303</a:t>
            </a:r>
            <a:r>
              <a:rPr lang="zh-CN" altLang="en-US" sz="2800" dirty="0"/>
              <a:t>（结</a:t>
            </a:r>
            <a:r>
              <a:rPr lang="en-US" altLang="zh-CN" sz="2800"/>
              <a:t>422</a:t>
            </a:r>
            <a:r>
              <a:rPr lang="zh-CN" altLang="en-US" sz="2800" dirty="0"/>
              <a:t>焊条）酸性焊条</a:t>
            </a:r>
            <a:endParaRPr lang="zh-CN" altLang="en-US" sz="2800" dirty="0"/>
          </a:p>
          <a:p>
            <a:pPr>
              <a:lnSpc>
                <a:spcPct val="90000"/>
              </a:lnSpc>
            </a:pPr>
            <a:r>
              <a:rPr lang="zh-CN" altLang="en-US" sz="2800" dirty="0"/>
              <a:t>特点：工艺性能好，电弧稳定、脱渣容易、熔深适中、</a:t>
            </a:r>
            <a:endParaRPr lang="zh-CN" altLang="en-US" sz="2800" dirty="0"/>
          </a:p>
          <a:p>
            <a:pPr>
              <a:lnSpc>
                <a:spcPct val="90000"/>
              </a:lnSpc>
              <a:buNone/>
            </a:pPr>
            <a:r>
              <a:rPr lang="zh-CN" altLang="en-US" sz="2800" dirty="0"/>
              <a:t>飞溅少、焊缝成形好、焊接时产生的有害气体少、强度差。</a:t>
            </a:r>
            <a:endParaRPr lang="zh-CN" altLang="en-US" sz="2800" dirty="0"/>
          </a:p>
          <a:p>
            <a:pPr>
              <a:lnSpc>
                <a:spcPct val="90000"/>
              </a:lnSpc>
              <a:buNone/>
            </a:pPr>
            <a:r>
              <a:rPr lang="zh-CN" altLang="en-US" sz="2800" dirty="0"/>
              <a:t> （</a:t>
            </a:r>
            <a:r>
              <a:rPr lang="en-US" altLang="zh-CN" sz="2800"/>
              <a:t>2</a:t>
            </a:r>
            <a:r>
              <a:rPr lang="zh-CN" altLang="en-US" sz="2800" dirty="0"/>
              <a:t>）、</a:t>
            </a:r>
            <a:r>
              <a:rPr lang="en-US" altLang="zh-CN" sz="2800"/>
              <a:t>E5015 (</a:t>
            </a:r>
            <a:r>
              <a:rPr lang="zh-CN" altLang="en-US" sz="2800" dirty="0"/>
              <a:t>结</a:t>
            </a:r>
            <a:r>
              <a:rPr lang="en-US" altLang="zh-CN" sz="2800"/>
              <a:t>507</a:t>
            </a:r>
            <a:r>
              <a:rPr lang="zh-CN" altLang="en-US" sz="2800" dirty="0"/>
              <a:t>焊条</a:t>
            </a:r>
            <a:r>
              <a:rPr lang="en-US" altLang="zh-CN" sz="2800"/>
              <a:t>)</a:t>
            </a:r>
            <a:r>
              <a:rPr lang="zh-CN" altLang="en-US" sz="2800" dirty="0"/>
              <a:t>碱性焊条</a:t>
            </a:r>
            <a:endParaRPr lang="zh-CN" altLang="en-US" sz="2800" dirty="0"/>
          </a:p>
          <a:p>
            <a:pPr>
              <a:lnSpc>
                <a:spcPct val="90000"/>
              </a:lnSpc>
            </a:pPr>
            <a:r>
              <a:rPr lang="zh-CN" altLang="en-US" sz="2800" dirty="0"/>
              <a:t>特点：工艺性不如酸性焊条好、稳弧性差、飞溅较多、焊道表面成形较差、脱渣性差、焊接时产生的有害气体较多、有害健康、强度较好。</a:t>
            </a:r>
            <a:endParaRPr lang="zh-CN"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64513"/>
          <p:cNvSpPr>
            <a:spLocks noGrp="1"/>
          </p:cNvSpPr>
          <p:nvPr>
            <p:ph type="title"/>
          </p:nvPr>
        </p:nvSpPr>
        <p:spPr>
          <a:ln/>
        </p:spPr>
        <p:txBody>
          <a:bodyPr anchor="ctr" anchorCtr="0"/>
          <a:p>
            <a:pPr algn="l"/>
            <a:r>
              <a:rPr lang="en-US" altLang="zh-CN"/>
              <a:t>5</a:t>
            </a:r>
            <a:r>
              <a:rPr lang="zh-CN" altLang="en-US" dirty="0"/>
              <a:t>、焊条直径的选择</a:t>
            </a:r>
            <a:endParaRPr lang="zh-CN" altLang="en-US" dirty="0"/>
          </a:p>
        </p:txBody>
      </p:sp>
      <p:sp>
        <p:nvSpPr>
          <p:cNvPr id="64515" name="文本占位符 64514"/>
          <p:cNvSpPr>
            <a:spLocks noGrp="1"/>
          </p:cNvSpPr>
          <p:nvPr>
            <p:ph type="body" idx="1"/>
          </p:nvPr>
        </p:nvSpPr>
        <p:spPr>
          <a:ln/>
        </p:spPr>
        <p:txBody>
          <a:bodyPr/>
          <a:p>
            <a:pPr>
              <a:lnSpc>
                <a:spcPct val="110000"/>
              </a:lnSpc>
            </a:pPr>
            <a:r>
              <a:rPr lang="zh-CN" altLang="en-US" dirty="0"/>
              <a:t>焊件厚度 </a:t>
            </a:r>
            <a:r>
              <a:rPr lang="en-US" altLang="zh-CN" dirty="0"/>
              <a:t>≤</a:t>
            </a:r>
            <a:r>
              <a:rPr lang="en-US" altLang="zh-CN"/>
              <a:t>1.5   2   3    4~5    6~12    ≥12</a:t>
            </a:r>
            <a:endParaRPr lang="en-US" altLang="zh-CN"/>
          </a:p>
          <a:p>
            <a:pPr>
              <a:lnSpc>
                <a:spcPct val="110000"/>
              </a:lnSpc>
            </a:pPr>
            <a:r>
              <a:rPr lang="zh-CN" altLang="en-US" dirty="0"/>
              <a:t>焊条直径  </a:t>
            </a:r>
            <a:r>
              <a:rPr lang="en-US" altLang="zh-CN"/>
              <a:t>1.6    2  3.2  3.2~4   4~5     4~6</a:t>
            </a:r>
            <a:endParaRPr lang="en-US" altLang="zh-CN"/>
          </a:p>
          <a:p>
            <a:pPr>
              <a:lnSpc>
                <a:spcPct val="110000"/>
              </a:lnSpc>
            </a:pPr>
            <a:r>
              <a:rPr lang="zh-CN" altLang="en-US" dirty="0"/>
              <a:t>平焊时，焊条直径应大些；立焊时，焊条直径不超过</a:t>
            </a:r>
            <a:r>
              <a:rPr lang="en-US" altLang="zh-CN"/>
              <a:t>5mm</a:t>
            </a:r>
            <a:r>
              <a:rPr lang="zh-CN" altLang="en-US" dirty="0"/>
              <a:t>；仰焊、横焊时，不超过</a:t>
            </a:r>
            <a:r>
              <a:rPr lang="en-US" altLang="zh-CN"/>
              <a:t>4mm</a:t>
            </a:r>
            <a:r>
              <a:rPr lang="zh-CN" altLang="en-US" dirty="0"/>
              <a:t>。</a:t>
            </a:r>
            <a:endParaRPr lang="zh-CN" altLang="en-US" dirty="0"/>
          </a:p>
          <a:p>
            <a:pPr>
              <a:lnSpc>
                <a:spcPct val="110000"/>
              </a:lnSpc>
            </a:pPr>
            <a:r>
              <a:rPr lang="zh-CN" altLang="en-US" dirty="0"/>
              <a:t>第一层焊道应采用较小焊条，以后各层增大。</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67585"/>
          <p:cNvSpPr>
            <a:spLocks noGrp="1"/>
          </p:cNvSpPr>
          <p:nvPr>
            <p:ph type="title"/>
          </p:nvPr>
        </p:nvSpPr>
        <p:spPr>
          <a:ln/>
        </p:spPr>
        <p:txBody>
          <a:bodyPr anchor="ctr" anchorCtr="0"/>
          <a:p>
            <a:pPr algn="l"/>
            <a:r>
              <a:rPr lang="zh-CN" altLang="en-US" b="1" dirty="0">
                <a:solidFill>
                  <a:schemeClr val="hlink"/>
                </a:solidFill>
              </a:rPr>
              <a:t>三、焊接用电特点</a:t>
            </a:r>
            <a:endParaRPr lang="zh-CN" altLang="en-US" b="1" dirty="0">
              <a:solidFill>
                <a:schemeClr val="hlink"/>
              </a:solidFill>
            </a:endParaRPr>
          </a:p>
        </p:txBody>
      </p:sp>
      <p:sp>
        <p:nvSpPr>
          <p:cNvPr id="67587" name="文本占位符 67586"/>
          <p:cNvSpPr>
            <a:spLocks noGrp="1"/>
          </p:cNvSpPr>
          <p:nvPr>
            <p:ph type="body" idx="1"/>
          </p:nvPr>
        </p:nvSpPr>
        <p:spPr>
          <a:ln/>
        </p:spPr>
        <p:txBody>
          <a:bodyPr/>
          <a:p>
            <a:pPr>
              <a:lnSpc>
                <a:spcPct val="180000"/>
              </a:lnSpc>
              <a:buNone/>
            </a:pPr>
            <a:r>
              <a:rPr lang="en-US" altLang="zh-CN" b="1" dirty="0">
                <a:solidFill>
                  <a:schemeClr val="hlink"/>
                </a:solidFill>
              </a:rPr>
              <a:t>    </a:t>
            </a:r>
            <a:r>
              <a:rPr lang="zh-CN" altLang="en-US" b="1" dirty="0">
                <a:solidFill>
                  <a:schemeClr val="hlink"/>
                </a:solidFill>
              </a:rPr>
              <a:t>手工弧焊机</a:t>
            </a:r>
            <a:r>
              <a:rPr lang="zh-CN" altLang="en-US" b="1" dirty="0"/>
              <a:t>的空载电压限制在</a:t>
            </a:r>
            <a:r>
              <a:rPr lang="en-US" altLang="zh-CN" b="1"/>
              <a:t>90V</a:t>
            </a:r>
            <a:r>
              <a:rPr lang="zh-CN" altLang="en-US" b="1" dirty="0"/>
              <a:t>以下</a:t>
            </a:r>
            <a:endParaRPr lang="zh-CN" altLang="en-US" b="1" dirty="0">
              <a:solidFill>
                <a:schemeClr val="hlink"/>
              </a:solidFill>
            </a:endParaRPr>
          </a:p>
          <a:p>
            <a:pPr>
              <a:lnSpc>
                <a:spcPct val="180000"/>
              </a:lnSpc>
            </a:pPr>
            <a:r>
              <a:rPr lang="zh-CN" altLang="en-US" b="1" dirty="0"/>
              <a:t>一般弧焊变压器空载电压      </a:t>
            </a:r>
            <a:r>
              <a:rPr lang="en-US" altLang="zh-CN" b="1"/>
              <a:t>60~85V</a:t>
            </a:r>
            <a:endParaRPr lang="en-US" altLang="zh-CN" b="1"/>
          </a:p>
          <a:p>
            <a:pPr>
              <a:lnSpc>
                <a:spcPct val="180000"/>
              </a:lnSpc>
            </a:pPr>
            <a:r>
              <a:rPr lang="zh-CN" altLang="en-US" b="1" dirty="0"/>
              <a:t>直流弧焊发电机空载电压      </a:t>
            </a:r>
            <a:r>
              <a:rPr lang="en-US" altLang="zh-CN" b="1"/>
              <a:t>55~90V</a:t>
            </a:r>
            <a:endParaRPr lang="en-US" altLang="zh-CN" b="1"/>
          </a:p>
          <a:p>
            <a:pPr>
              <a:lnSpc>
                <a:spcPct val="180000"/>
              </a:lnSpc>
            </a:pPr>
            <a:r>
              <a:rPr lang="zh-CN" altLang="en-US" b="1" dirty="0"/>
              <a:t>输入电压为</a:t>
            </a:r>
            <a:r>
              <a:rPr lang="en-US" altLang="zh-CN" b="1"/>
              <a:t>220/380V,</a:t>
            </a:r>
            <a:r>
              <a:rPr lang="zh-CN" altLang="en-US" b="1" dirty="0"/>
              <a:t>频率为</a:t>
            </a:r>
            <a:r>
              <a:rPr lang="en-US" altLang="zh-CN" b="1"/>
              <a:t>50HZ</a:t>
            </a:r>
            <a:r>
              <a:rPr lang="zh-CN" altLang="en-US" b="1" dirty="0"/>
              <a:t>。</a:t>
            </a:r>
            <a:endParaRPr lang="zh-CN" alt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65537"/>
          <p:cNvSpPr>
            <a:spLocks noGrp="1"/>
          </p:cNvSpPr>
          <p:nvPr>
            <p:ph type="title"/>
          </p:nvPr>
        </p:nvSpPr>
        <p:spPr>
          <a:xfrm>
            <a:off x="468313" y="0"/>
            <a:ext cx="8229600" cy="679450"/>
          </a:xfrm>
          <a:ln/>
        </p:spPr>
        <p:txBody>
          <a:bodyPr anchor="ctr" anchorCtr="0"/>
          <a:p>
            <a:pPr algn="l"/>
            <a:r>
              <a:rPr lang="zh-CN" altLang="en-US" sz="4000" dirty="0">
                <a:solidFill>
                  <a:schemeClr val="hlink"/>
                </a:solidFill>
              </a:rPr>
              <a:t>四、焊接电流</a:t>
            </a:r>
            <a:endParaRPr lang="zh-CN" altLang="en-US" sz="4000" dirty="0">
              <a:solidFill>
                <a:schemeClr val="hlink"/>
              </a:solidFill>
            </a:endParaRPr>
          </a:p>
        </p:txBody>
      </p:sp>
      <p:sp>
        <p:nvSpPr>
          <p:cNvPr id="65539" name="文本占位符 65538"/>
          <p:cNvSpPr>
            <a:spLocks noGrp="1"/>
          </p:cNvSpPr>
          <p:nvPr>
            <p:ph type="body" idx="1"/>
          </p:nvPr>
        </p:nvSpPr>
        <p:spPr>
          <a:xfrm>
            <a:off x="20638" y="773113"/>
            <a:ext cx="9144000" cy="5876925"/>
          </a:xfrm>
          <a:ln/>
        </p:spPr>
        <p:txBody>
          <a:bodyPr/>
          <a:p>
            <a:pPr>
              <a:lnSpc>
                <a:spcPct val="120000"/>
              </a:lnSpc>
            </a:pPr>
            <a:r>
              <a:rPr lang="zh-CN" altLang="en-US" sz="2800" dirty="0"/>
              <a:t>增大焊接电流能提高生产率，但电流过大易造成焊缝咬</a:t>
            </a:r>
            <a:endParaRPr lang="zh-CN" altLang="en-US" sz="2800" dirty="0"/>
          </a:p>
          <a:p>
            <a:pPr>
              <a:lnSpc>
                <a:spcPct val="120000"/>
              </a:lnSpc>
              <a:buNone/>
            </a:pPr>
            <a:r>
              <a:rPr lang="zh-CN" altLang="en-US" sz="2800" dirty="0"/>
              <a:t>边，烧穿等缺陷；电流过小易造成夹渣未焊透等缺陷。选</a:t>
            </a:r>
            <a:endParaRPr lang="zh-CN" altLang="en-US" sz="2800" dirty="0"/>
          </a:p>
          <a:p>
            <a:pPr>
              <a:lnSpc>
                <a:spcPct val="120000"/>
              </a:lnSpc>
              <a:buNone/>
            </a:pPr>
            <a:r>
              <a:rPr lang="zh-CN" altLang="en-US" sz="2800" dirty="0"/>
              <a:t>择合适的电流与焊条类型、直径、焊件厚度、接头形式、</a:t>
            </a:r>
            <a:endParaRPr lang="zh-CN" altLang="en-US" sz="2800" dirty="0"/>
          </a:p>
          <a:p>
            <a:pPr>
              <a:lnSpc>
                <a:spcPct val="120000"/>
              </a:lnSpc>
              <a:buNone/>
            </a:pPr>
            <a:r>
              <a:rPr lang="zh-CN" altLang="en-US" sz="2800" dirty="0"/>
              <a:t>焊接位置、焊道层次等有关。</a:t>
            </a:r>
            <a:endParaRPr lang="zh-CN" altLang="en-US" sz="2800" dirty="0"/>
          </a:p>
          <a:p>
            <a:pPr>
              <a:lnSpc>
                <a:spcPct val="120000"/>
              </a:lnSpc>
              <a:buNone/>
            </a:pPr>
            <a:r>
              <a:rPr lang="zh-CN" altLang="en-US" sz="2800" dirty="0"/>
              <a:t>（</a:t>
            </a:r>
            <a:r>
              <a:rPr lang="en-US" altLang="zh-CN" sz="2800"/>
              <a:t>1</a:t>
            </a:r>
            <a:r>
              <a:rPr lang="zh-CN" altLang="en-US" sz="2800" dirty="0"/>
              <a:t>）、焊接电流与焊条直径的关系</a:t>
            </a:r>
            <a:endParaRPr lang="zh-CN" altLang="en-US" sz="2800" dirty="0"/>
          </a:p>
          <a:p>
            <a:pPr>
              <a:lnSpc>
                <a:spcPct val="120000"/>
              </a:lnSpc>
              <a:buNone/>
            </a:pPr>
            <a:r>
              <a:rPr lang="zh-CN" altLang="en-US" sz="2400" dirty="0"/>
              <a:t>焊条直径</a:t>
            </a:r>
            <a:r>
              <a:rPr lang="en-US" altLang="zh-CN" sz="2400"/>
              <a:t>mm  2              2.5       3.2          4              5            6</a:t>
            </a:r>
            <a:endParaRPr lang="en-US" altLang="zh-CN" sz="2400"/>
          </a:p>
          <a:p>
            <a:pPr>
              <a:lnSpc>
                <a:spcPct val="120000"/>
              </a:lnSpc>
              <a:buNone/>
            </a:pPr>
            <a:r>
              <a:rPr lang="zh-CN" altLang="en-US" sz="2400" dirty="0"/>
              <a:t>焊接电流</a:t>
            </a:r>
            <a:r>
              <a:rPr lang="en-US" altLang="zh-CN" sz="2400"/>
              <a:t>A     40~70  70~90  90~130 140~210 220~270  270~320</a:t>
            </a:r>
            <a:endParaRPr lang="en-US" altLang="zh-CN" sz="2400"/>
          </a:p>
          <a:p>
            <a:pPr>
              <a:lnSpc>
                <a:spcPct val="120000"/>
              </a:lnSpc>
              <a:buNone/>
            </a:pPr>
            <a:r>
              <a:rPr lang="zh-CN" altLang="en-US" sz="2800" dirty="0"/>
              <a:t>（</a:t>
            </a:r>
            <a:r>
              <a:rPr lang="en-US" altLang="zh-CN" sz="2800"/>
              <a:t>2</a:t>
            </a:r>
            <a:r>
              <a:rPr lang="zh-CN" altLang="en-US" sz="2800" dirty="0"/>
              <a:t>）、平焊时，可选择较大的焊接电流。其他位置，可</a:t>
            </a:r>
            <a:endParaRPr lang="zh-CN" altLang="en-US" sz="2800" dirty="0"/>
          </a:p>
          <a:p>
            <a:pPr>
              <a:lnSpc>
                <a:spcPct val="120000"/>
              </a:lnSpc>
              <a:buNone/>
            </a:pPr>
            <a:r>
              <a:rPr lang="zh-CN" altLang="en-US" sz="2800" dirty="0"/>
              <a:t>适当减小。立焊小</a:t>
            </a:r>
            <a:r>
              <a:rPr lang="en-US" altLang="zh-CN" sz="2800"/>
              <a:t>10~15%</a:t>
            </a:r>
            <a:r>
              <a:rPr lang="zh-CN" altLang="en-US" sz="2800" dirty="0"/>
              <a:t>；仰焊小</a:t>
            </a:r>
            <a:r>
              <a:rPr lang="en-US" altLang="zh-CN" sz="2800"/>
              <a:t>10~20%</a:t>
            </a:r>
            <a:r>
              <a:rPr lang="zh-CN" altLang="en-US" sz="2800" dirty="0"/>
              <a:t>；碱性焊条</a:t>
            </a:r>
            <a:endParaRPr lang="zh-CN" altLang="en-US" sz="2800" dirty="0"/>
          </a:p>
          <a:p>
            <a:pPr>
              <a:lnSpc>
                <a:spcPct val="120000"/>
              </a:lnSpc>
              <a:buNone/>
            </a:pPr>
            <a:r>
              <a:rPr lang="zh-CN" altLang="en-US" sz="2800" dirty="0"/>
              <a:t>比酸性焊条小</a:t>
            </a:r>
            <a:r>
              <a:rPr lang="en-US" altLang="zh-CN" sz="2800"/>
              <a:t>10%</a:t>
            </a:r>
            <a:r>
              <a:rPr lang="zh-CN" altLang="en-US" sz="2800" dirty="0"/>
              <a:t>。</a:t>
            </a:r>
            <a:endParaRPr lang="zh-CN" alt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66561"/>
          <p:cNvSpPr>
            <a:spLocks noGrp="1"/>
          </p:cNvSpPr>
          <p:nvPr>
            <p:ph type="title"/>
          </p:nvPr>
        </p:nvSpPr>
        <p:spPr>
          <a:xfrm>
            <a:off x="0" y="260350"/>
            <a:ext cx="8229600" cy="679450"/>
          </a:xfrm>
          <a:ln/>
        </p:spPr>
        <p:txBody>
          <a:bodyPr anchor="ctr" anchorCtr="0"/>
          <a:p>
            <a:pPr algn="l"/>
            <a:r>
              <a:rPr lang="zh-CN" altLang="en-US" sz="2800" dirty="0"/>
              <a:t>（</a:t>
            </a:r>
            <a:r>
              <a:rPr lang="en-US" altLang="zh-CN" sz="2800"/>
              <a:t>3</a:t>
            </a:r>
            <a:r>
              <a:rPr lang="zh-CN" altLang="en-US" sz="2800" dirty="0"/>
              <a:t>）、焊接时，可以从下述几个方面判断焊接电流。</a:t>
            </a:r>
            <a:endParaRPr lang="zh-CN" altLang="en-US" sz="2800" dirty="0"/>
          </a:p>
        </p:txBody>
      </p:sp>
      <p:sp>
        <p:nvSpPr>
          <p:cNvPr id="66563" name="文本占位符 66562"/>
          <p:cNvSpPr>
            <a:spLocks noGrp="1"/>
          </p:cNvSpPr>
          <p:nvPr>
            <p:ph type="body" idx="1"/>
          </p:nvPr>
        </p:nvSpPr>
        <p:spPr>
          <a:xfrm>
            <a:off x="0" y="981075"/>
            <a:ext cx="9144000" cy="5545138"/>
          </a:xfrm>
          <a:ln/>
        </p:spPr>
        <p:txBody>
          <a:bodyPr/>
          <a:p>
            <a:pPr>
              <a:buNone/>
            </a:pPr>
            <a:r>
              <a:rPr lang="en-US" altLang="zh-CN" sz="2800" dirty="0"/>
              <a:t>    ①</a:t>
            </a:r>
            <a:r>
              <a:rPr lang="zh-CN" altLang="en-US" sz="2800" dirty="0"/>
              <a:t>、飞溅：电流过大，电弧吹力大，看到较大颗粒向熔</a:t>
            </a:r>
            <a:endParaRPr lang="zh-CN" altLang="en-US" sz="2800" dirty="0"/>
          </a:p>
          <a:p>
            <a:pPr>
              <a:buNone/>
            </a:pPr>
            <a:r>
              <a:rPr lang="zh-CN" altLang="en-US" sz="2800" dirty="0"/>
              <a:t>池外飞溅，爆裂声大，焊件表面不干净；电流过小，熔渣</a:t>
            </a:r>
            <a:endParaRPr lang="zh-CN" altLang="en-US" sz="2800" dirty="0"/>
          </a:p>
          <a:p>
            <a:pPr>
              <a:buNone/>
            </a:pPr>
            <a:r>
              <a:rPr lang="zh-CN" altLang="en-US" sz="2800" dirty="0"/>
              <a:t>和铁水不易分开。</a:t>
            </a:r>
            <a:endParaRPr lang="zh-CN" altLang="en-US" sz="2800" dirty="0"/>
          </a:p>
          <a:p>
            <a:pPr>
              <a:buNone/>
            </a:pPr>
            <a:r>
              <a:rPr lang="zh-CN" altLang="en-US" sz="2800" dirty="0"/>
              <a:t>    </a:t>
            </a:r>
            <a:r>
              <a:rPr lang="en-US" altLang="zh-CN" sz="2800" dirty="0"/>
              <a:t>②</a:t>
            </a:r>
            <a:r>
              <a:rPr lang="zh-CN" altLang="en-US" sz="2800" dirty="0"/>
              <a:t>、焊缝成形：电流过大，熔深大，焊缝宽，两边易产</a:t>
            </a:r>
            <a:endParaRPr lang="zh-CN" altLang="en-US" sz="2800" dirty="0"/>
          </a:p>
          <a:p>
            <a:pPr>
              <a:buNone/>
            </a:pPr>
            <a:r>
              <a:rPr lang="zh-CN" altLang="en-US" sz="2800" dirty="0"/>
              <a:t>生咬边；电流过小，焊缝窄小，两侧与金属熔合不好；电</a:t>
            </a:r>
            <a:endParaRPr lang="zh-CN" altLang="en-US" sz="2800" dirty="0"/>
          </a:p>
          <a:p>
            <a:pPr>
              <a:buNone/>
            </a:pPr>
            <a:r>
              <a:rPr lang="zh-CN" altLang="en-US" sz="2800" dirty="0"/>
              <a:t>流适中，焊缝两侧与基本金属熔合很好。</a:t>
            </a:r>
            <a:endParaRPr lang="zh-CN" altLang="en-US" sz="2800" dirty="0"/>
          </a:p>
          <a:p>
            <a:pPr>
              <a:buNone/>
            </a:pPr>
            <a:r>
              <a:rPr lang="zh-CN" altLang="en-US" sz="2800" dirty="0"/>
              <a:t>   </a:t>
            </a:r>
            <a:r>
              <a:rPr lang="en-US" altLang="zh-CN" sz="2800" dirty="0"/>
              <a:t>③</a:t>
            </a:r>
            <a:r>
              <a:rPr lang="zh-CN" altLang="en-US" sz="2800" dirty="0"/>
              <a:t>、焊条熔化状况：电流过大，焊条烧了大半根，其余</a:t>
            </a:r>
            <a:endParaRPr lang="zh-CN" altLang="en-US" sz="2800" dirty="0"/>
          </a:p>
          <a:p>
            <a:pPr>
              <a:buNone/>
            </a:pPr>
            <a:r>
              <a:rPr lang="zh-CN" altLang="en-US" sz="2800" dirty="0"/>
              <a:t>部分即已发红；电流过小时，弧燃烧不稳定，焊条易粘在</a:t>
            </a:r>
            <a:endParaRPr lang="zh-CN" altLang="en-US" sz="2800" dirty="0"/>
          </a:p>
          <a:p>
            <a:pPr>
              <a:buNone/>
            </a:pPr>
            <a:r>
              <a:rPr lang="zh-CN" altLang="en-US" sz="2800" dirty="0"/>
              <a:t>焊件上。</a:t>
            </a:r>
            <a:endParaRPr lang="zh-CN" alt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5" name="标题 30724"/>
          <p:cNvSpPr>
            <a:spLocks noGrp="1"/>
          </p:cNvSpPr>
          <p:nvPr>
            <p:ph type="ctrTitle"/>
          </p:nvPr>
        </p:nvSpPr>
        <p:spPr>
          <a:xfrm>
            <a:off x="468313" y="333375"/>
            <a:ext cx="8229600" cy="935038"/>
          </a:xfrm>
          <a:ln/>
        </p:spPr>
        <p:txBody>
          <a:bodyPr anchor="ctr" anchorCtr="0"/>
          <a:p>
            <a:pPr algn="l" defTabSz="914400">
              <a:buSzTx/>
              <a:buFontTx/>
              <a:buNone/>
            </a:pPr>
            <a:r>
              <a:rPr lang="en-US" altLang="zh-CN" sz="3600" b="1" kern="1200" baseline="0" dirty="0">
                <a:solidFill>
                  <a:schemeClr val="hlink"/>
                </a:solidFill>
                <a:latin typeface="Arial" panose="020B0604020202020204" pitchFamily="34" charset="0"/>
                <a:ea typeface="宋体" panose="02010600030101010101" pitchFamily="2" charset="-122"/>
              </a:rPr>
              <a:t> </a:t>
            </a:r>
            <a:r>
              <a:rPr lang="zh-CN" altLang="en-US" sz="3600" b="1" kern="1200" baseline="0" dirty="0">
                <a:solidFill>
                  <a:schemeClr val="hlink"/>
                </a:solidFill>
                <a:effectLst/>
                <a:latin typeface="Arial" panose="020B0604020202020204" pitchFamily="34" charset="0"/>
                <a:ea typeface="宋体" panose="02010600030101010101" pitchFamily="2" charset="-122"/>
              </a:rPr>
              <a:t>五、面罩</a:t>
            </a:r>
            <a:r>
              <a:rPr lang="zh-CN" altLang="en-US" kern="1200" baseline="0" dirty="0">
                <a:latin typeface="Arial" panose="020B0604020202020204" pitchFamily="34" charset="0"/>
                <a:ea typeface="宋体" panose="02010600030101010101" pitchFamily="2" charset="-122"/>
              </a:rPr>
              <a:t> </a:t>
            </a:r>
            <a:endParaRPr lang="zh-CN" altLang="en-US" kern="1200" baseline="0" dirty="0">
              <a:latin typeface="Arial" panose="020B0604020202020204" pitchFamily="34" charset="0"/>
              <a:ea typeface="宋体" panose="02010600030101010101" pitchFamily="2" charset="-122"/>
            </a:endParaRPr>
          </a:p>
        </p:txBody>
      </p:sp>
      <p:sp>
        <p:nvSpPr>
          <p:cNvPr id="30723" name="副标题 30722"/>
          <p:cNvSpPr>
            <a:spLocks noGrp="1"/>
          </p:cNvSpPr>
          <p:nvPr>
            <p:ph type="subTitle" idx="1"/>
          </p:nvPr>
        </p:nvSpPr>
        <p:spPr>
          <a:xfrm>
            <a:off x="250825" y="2852738"/>
            <a:ext cx="8353425" cy="3384550"/>
          </a:xfrm>
          <a:ln/>
        </p:spPr>
        <p:txBody>
          <a:bodyPr anchor="t" anchorCtr="0"/>
          <a:p>
            <a:pPr algn="l" defTabSz="914400">
              <a:lnSpc>
                <a:spcPct val="130000"/>
              </a:lnSpc>
              <a:buSzTx/>
            </a:pPr>
            <a:r>
              <a:rPr lang="en-US" altLang="zh-CN" sz="3600" b="1" kern="1200" baseline="0" dirty="0">
                <a:solidFill>
                  <a:schemeClr val="hlink"/>
                </a:solidFill>
                <a:latin typeface="Arial" panose="020B0604020202020204" pitchFamily="34" charset="0"/>
                <a:ea typeface="宋体" panose="02010600030101010101" pitchFamily="2" charset="-122"/>
              </a:rPr>
              <a:t>  </a:t>
            </a:r>
            <a:r>
              <a:rPr lang="zh-CN" altLang="en-US" sz="3600" b="1" kern="1200" baseline="0" dirty="0">
                <a:solidFill>
                  <a:schemeClr val="hlink"/>
                </a:solidFill>
                <a:latin typeface="Arial" panose="020B0604020202020204" pitchFamily="34" charset="0"/>
                <a:ea typeface="宋体" panose="02010600030101010101" pitchFamily="2" charset="-122"/>
              </a:rPr>
              <a:t>六、电焊操作中的危险因素</a:t>
            </a:r>
            <a:endParaRPr lang="zh-CN" altLang="en-US" sz="3600" b="1" kern="1200" baseline="0" dirty="0">
              <a:solidFill>
                <a:schemeClr val="hlink"/>
              </a:solidFill>
              <a:latin typeface="Arial" panose="020B0604020202020204" pitchFamily="34" charset="0"/>
              <a:ea typeface="宋体" panose="02010600030101010101" pitchFamily="2" charset="-122"/>
            </a:endParaRPr>
          </a:p>
          <a:p>
            <a:pPr algn="l" defTabSz="914400">
              <a:lnSpc>
                <a:spcPct val="130000"/>
              </a:lnSpc>
              <a:buSzTx/>
            </a:pPr>
            <a:r>
              <a:rPr lang="zh-CN" altLang="en-US" sz="3600" b="1" kern="1200" baseline="0" dirty="0">
                <a:solidFill>
                  <a:schemeClr val="hlink"/>
                </a:solidFill>
                <a:latin typeface="Arial" panose="020B0604020202020204" pitchFamily="34" charset="0"/>
                <a:ea typeface="宋体" panose="02010600030101010101" pitchFamily="2" charset="-122"/>
              </a:rPr>
              <a:t>  七、焊接发生触电事故的原因</a:t>
            </a:r>
            <a:endParaRPr lang="zh-CN" altLang="en-US" sz="3600" b="1" kern="1200" baseline="0" dirty="0">
              <a:solidFill>
                <a:schemeClr val="hlink"/>
              </a:solidFill>
              <a:latin typeface="Arial" panose="020B0604020202020204" pitchFamily="34" charset="0"/>
              <a:ea typeface="宋体" panose="02010600030101010101" pitchFamily="2" charset="-122"/>
            </a:endParaRPr>
          </a:p>
          <a:p>
            <a:pPr algn="l" defTabSz="914400">
              <a:lnSpc>
                <a:spcPct val="130000"/>
              </a:lnSpc>
              <a:buSzTx/>
            </a:pPr>
            <a:r>
              <a:rPr lang="zh-CN" altLang="en-US" b="1" kern="1200" baseline="0" dirty="0">
                <a:latin typeface="Arial" panose="020B0604020202020204" pitchFamily="34" charset="0"/>
                <a:ea typeface="宋体" panose="02010600030101010101" pitchFamily="2" charset="-122"/>
              </a:rPr>
              <a:t>      </a:t>
            </a:r>
            <a:r>
              <a:rPr lang="en-US" altLang="zh-CN" b="1" kern="1200" baseline="0">
                <a:latin typeface="Arial" panose="020B0604020202020204" pitchFamily="34" charset="0"/>
                <a:ea typeface="宋体" panose="02010600030101010101" pitchFamily="2" charset="-122"/>
              </a:rPr>
              <a:t>1</a:t>
            </a:r>
            <a:r>
              <a:rPr lang="zh-CN" altLang="en-US" b="1" kern="1200" baseline="0" dirty="0">
                <a:latin typeface="Arial" panose="020B0604020202020204" pitchFamily="34" charset="0"/>
                <a:ea typeface="宋体" panose="02010600030101010101" pitchFamily="2" charset="-122"/>
              </a:rPr>
              <a:t>、直接电击。</a:t>
            </a:r>
            <a:endParaRPr lang="zh-CN" altLang="en-US" b="1" kern="1200" baseline="0" dirty="0">
              <a:latin typeface="Arial" panose="020B0604020202020204" pitchFamily="34" charset="0"/>
              <a:ea typeface="宋体" panose="02010600030101010101" pitchFamily="2" charset="-122"/>
            </a:endParaRPr>
          </a:p>
          <a:p>
            <a:pPr algn="l" defTabSz="914400">
              <a:lnSpc>
                <a:spcPct val="130000"/>
              </a:lnSpc>
              <a:buSzTx/>
            </a:pPr>
            <a:r>
              <a:rPr lang="zh-CN" altLang="en-US" b="1" kern="1200" baseline="0" dirty="0">
                <a:latin typeface="Arial" panose="020B0604020202020204" pitchFamily="34" charset="0"/>
                <a:ea typeface="宋体" panose="02010600030101010101" pitchFamily="2" charset="-122"/>
              </a:rPr>
              <a:t>      </a:t>
            </a:r>
            <a:r>
              <a:rPr lang="en-US" altLang="zh-CN" b="1" kern="1200" baseline="0">
                <a:latin typeface="Arial" panose="020B0604020202020204" pitchFamily="34" charset="0"/>
                <a:ea typeface="宋体" panose="02010600030101010101" pitchFamily="2" charset="-122"/>
              </a:rPr>
              <a:t>2</a:t>
            </a:r>
            <a:r>
              <a:rPr lang="zh-CN" altLang="en-US" b="1" kern="1200" baseline="0" dirty="0">
                <a:latin typeface="Arial" panose="020B0604020202020204" pitchFamily="34" charset="0"/>
                <a:ea typeface="宋体" panose="02010600030101010101" pitchFamily="2" charset="-122"/>
              </a:rPr>
              <a:t>、间接电击</a:t>
            </a:r>
            <a:endParaRPr lang="zh-CN" altLang="en-US" b="1" kern="1200" baseline="0" dirty="0">
              <a:latin typeface="Arial" panose="020B0604020202020204" pitchFamily="34" charset="0"/>
              <a:ea typeface="宋体" panose="02010600030101010101" pitchFamily="2" charset="-122"/>
            </a:endParaRPr>
          </a:p>
          <a:p>
            <a:pPr algn="l" defTabSz="914400">
              <a:lnSpc>
                <a:spcPct val="130000"/>
              </a:lnSpc>
              <a:buSzTx/>
            </a:pPr>
            <a:endParaRPr lang="zh-CN" altLang="en-US" b="1" kern="1200" baseline="0" dirty="0">
              <a:latin typeface="Arial" panose="020B0604020202020204" pitchFamily="34" charset="0"/>
              <a:ea typeface="宋体" panose="02010600030101010101" pitchFamily="2" charset="-122"/>
            </a:endParaRPr>
          </a:p>
        </p:txBody>
      </p:sp>
      <p:sp>
        <p:nvSpPr>
          <p:cNvPr id="30726" name="矩形 30725"/>
          <p:cNvSpPr/>
          <p:nvPr/>
        </p:nvSpPr>
        <p:spPr>
          <a:xfrm>
            <a:off x="755650" y="1484313"/>
            <a:ext cx="8388350" cy="1212850"/>
          </a:xfrm>
          <a:prstGeom prst="rect">
            <a:avLst/>
          </a:prstGeom>
          <a:noFill/>
          <a:ln w="9525">
            <a:noFill/>
          </a:ln>
        </p:spPr>
        <p:txBody>
          <a:bodyPr>
            <a:spAutoFit/>
          </a:bodyPr>
          <a:p>
            <a:r>
              <a:rPr lang="zh-CN" altLang="en-US" sz="3200" dirty="0">
                <a:latin typeface="Arial" panose="020B0604020202020204" pitchFamily="34" charset="0"/>
              </a:rPr>
              <a:t>黑玻璃的选用  颜色：绿色和橙色</a:t>
            </a:r>
            <a:endParaRPr lang="zh-CN" altLang="en-US" sz="3200" dirty="0">
              <a:latin typeface="Arial" panose="020B0604020202020204" pitchFamily="34" charset="0"/>
            </a:endParaRPr>
          </a:p>
          <a:p>
            <a:pPr>
              <a:lnSpc>
                <a:spcPct val="130000"/>
              </a:lnSpc>
            </a:pPr>
            <a:r>
              <a:rPr lang="zh-CN" altLang="en-US" sz="3200" dirty="0">
                <a:latin typeface="Arial" panose="020B0604020202020204" pitchFamily="34" charset="0"/>
              </a:rPr>
              <a:t>按颜色深浅分为</a:t>
            </a:r>
            <a:r>
              <a:rPr lang="en-US" altLang="zh-CN" sz="3200">
                <a:latin typeface="Arial" panose="020B0604020202020204" pitchFamily="34" charset="0"/>
              </a:rPr>
              <a:t>6</a:t>
            </a:r>
            <a:r>
              <a:rPr lang="zh-CN" altLang="en-US" sz="3200" dirty="0">
                <a:latin typeface="Arial" panose="020B0604020202020204" pitchFamily="34" charset="0"/>
              </a:rPr>
              <a:t>个型号：</a:t>
            </a:r>
            <a:r>
              <a:rPr lang="en-US" altLang="zh-CN" sz="3200">
                <a:latin typeface="Arial" panose="020B0604020202020204" pitchFamily="34" charset="0"/>
              </a:rPr>
              <a:t>7~12</a:t>
            </a:r>
            <a:r>
              <a:rPr lang="zh-CN" altLang="en-US" sz="3200" dirty="0">
                <a:latin typeface="Arial" panose="020B0604020202020204" pitchFamily="34" charset="0"/>
              </a:rPr>
              <a:t>号，越大越深</a:t>
            </a:r>
            <a:endParaRPr lang="zh-CN" altLang="en-US" sz="3200"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文本占位符 13314"/>
          <p:cNvSpPr>
            <a:spLocks noGrp="1"/>
          </p:cNvSpPr>
          <p:nvPr>
            <p:ph type="body" idx="1"/>
          </p:nvPr>
        </p:nvSpPr>
        <p:spPr>
          <a:xfrm>
            <a:off x="468313" y="1412875"/>
            <a:ext cx="8229600" cy="4495800"/>
          </a:xfrm>
          <a:ln/>
        </p:spPr>
        <p:txBody>
          <a:bodyPr/>
          <a:p>
            <a:r>
              <a:rPr lang="zh-CN" altLang="en-US" b="1" dirty="0"/>
              <a:t>焊工在焊接与气割工作时需要与电、可燃气体、易燃液体、压力容器等接触，一旦失控，就容易发生工伤事故，焊接过程中产生的电焊</a:t>
            </a:r>
            <a:r>
              <a:rPr lang="zh-CN" altLang="en-US" b="1" dirty="0">
                <a:solidFill>
                  <a:srgbClr val="FFFF00"/>
                </a:solidFill>
              </a:rPr>
              <a:t>烟尘、有毒气体、弧光、噪声、高频电磁场、射线</a:t>
            </a:r>
            <a:r>
              <a:rPr lang="zh-CN" altLang="en-US" b="1" dirty="0"/>
              <a:t>等有害物质，直接侵害工人健康。我国规定，焊接操作为特种作业。焊接操作人员必须经</a:t>
            </a:r>
            <a:r>
              <a:rPr lang="zh-CN" altLang="en-US" b="1" dirty="0">
                <a:solidFill>
                  <a:srgbClr val="FFFF00"/>
                </a:solidFill>
              </a:rPr>
              <a:t>安全技术培训并考试合格并取得操作证后</a:t>
            </a:r>
            <a:r>
              <a:rPr lang="zh-CN" altLang="en-US" b="1" dirty="0"/>
              <a:t>，才可独立操作。</a:t>
            </a:r>
            <a:r>
              <a:rPr lang="zh-CN" altLang="en-US" dirty="0"/>
              <a:t> </a:t>
            </a:r>
            <a:endParaRPr lang="zh-CN" altLang="en-US" dirty="0"/>
          </a:p>
        </p:txBody>
      </p:sp>
      <p:sp>
        <p:nvSpPr>
          <p:cNvPr id="13316" name="标题 13315"/>
          <p:cNvSpPr/>
          <p:nvPr>
            <p:ph type="title"/>
          </p:nvPr>
        </p:nvSpPr>
        <p:spPr>
          <a:ln/>
        </p:spPr>
        <p:txBody>
          <a:bodyPr vert="horz" wrap="square" lIns="91440" tIns="45720" rIns="91440" bIns="45720" anchor="ctr" anchorCtr="0"/>
          <a:p>
            <a:pPr algn="l"/>
            <a:r>
              <a:rPr lang="zh-CN" altLang="en-US" sz="4000" b="1" i="1">
                <a:solidFill>
                  <a:srgbClr val="DE634E"/>
                </a:solidFill>
                <a:effectLst/>
              </a:rPr>
              <a:t>§</a:t>
            </a:r>
            <a:r>
              <a:rPr lang="en-US" altLang="zh-CN" sz="4000" b="1" i="1">
                <a:solidFill>
                  <a:srgbClr val="DE634E"/>
                </a:solidFill>
                <a:effectLst/>
              </a:rPr>
              <a:t>1.1 </a:t>
            </a:r>
            <a:r>
              <a:rPr lang="zh-CN" altLang="en-US" sz="4000" b="1" i="1" dirty="0">
                <a:solidFill>
                  <a:srgbClr val="DE634E"/>
                </a:solidFill>
                <a:effectLst/>
              </a:rPr>
              <a:t>安全作业</a:t>
            </a:r>
            <a:endParaRPr lang="zh-CN" altLang="en-US" sz="4000" b="1" i="1" dirty="0">
              <a:solidFill>
                <a:srgbClr val="DE634E"/>
              </a:solidFill>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31745"/>
          <p:cNvSpPr>
            <a:spLocks noGrp="1"/>
          </p:cNvSpPr>
          <p:nvPr>
            <p:ph type="title"/>
          </p:nvPr>
        </p:nvSpPr>
        <p:spPr>
          <a:xfrm>
            <a:off x="468313" y="0"/>
            <a:ext cx="8229600" cy="752475"/>
          </a:xfrm>
          <a:ln/>
        </p:spPr>
        <p:txBody>
          <a:bodyPr anchor="ctr" anchorCtr="0"/>
          <a:p>
            <a:pPr algn="l"/>
            <a:r>
              <a:rPr lang="zh-CN" altLang="en-US" sz="3600" b="1" dirty="0">
                <a:solidFill>
                  <a:schemeClr val="hlink"/>
                </a:solidFill>
              </a:rPr>
              <a:t>八、焊接电源的安全措施</a:t>
            </a:r>
            <a:endParaRPr lang="zh-CN" altLang="en-US" sz="3600" b="1" dirty="0">
              <a:solidFill>
                <a:schemeClr val="hlink"/>
              </a:solidFill>
            </a:endParaRPr>
          </a:p>
        </p:txBody>
      </p:sp>
      <p:sp>
        <p:nvSpPr>
          <p:cNvPr id="31747" name="文本占位符 31746"/>
          <p:cNvSpPr>
            <a:spLocks noGrp="1"/>
          </p:cNvSpPr>
          <p:nvPr>
            <p:ph type="body" idx="1"/>
          </p:nvPr>
        </p:nvSpPr>
        <p:spPr>
          <a:xfrm>
            <a:off x="323850" y="692150"/>
            <a:ext cx="8229600" cy="5876925"/>
          </a:xfrm>
          <a:ln/>
        </p:spPr>
        <p:txBody>
          <a:bodyPr/>
          <a:p>
            <a:pPr>
              <a:buNone/>
            </a:pPr>
            <a:r>
              <a:rPr lang="en-US" altLang="zh-CN" sz="2800" b="1" dirty="0">
                <a:solidFill>
                  <a:schemeClr val="hlink"/>
                </a:solidFill>
              </a:rPr>
              <a:t>  </a:t>
            </a:r>
            <a:r>
              <a:rPr lang="en-US" altLang="zh-CN" sz="2800" b="1">
                <a:solidFill>
                  <a:schemeClr val="hlink"/>
                </a:solidFill>
              </a:rPr>
              <a:t>1</a:t>
            </a:r>
            <a:r>
              <a:rPr lang="zh-CN" altLang="en-US" sz="2800" b="1" dirty="0">
                <a:solidFill>
                  <a:schemeClr val="hlink"/>
                </a:solidFill>
              </a:rPr>
              <a:t>、焊机的保护性接地与接零</a:t>
            </a:r>
            <a:endParaRPr lang="zh-CN" altLang="en-US" sz="2800" b="1" dirty="0">
              <a:solidFill>
                <a:schemeClr val="hlink"/>
              </a:solidFill>
            </a:endParaRPr>
          </a:p>
          <a:p>
            <a:r>
              <a:rPr lang="zh-CN" altLang="en-US" sz="2800" dirty="0"/>
              <a:t>三相三线制：焊机必须装保护性接地装置。</a:t>
            </a:r>
            <a:endParaRPr lang="zh-CN" altLang="en-US" sz="2800" dirty="0"/>
          </a:p>
          <a:p>
            <a:r>
              <a:rPr lang="zh-CN" altLang="en-US" sz="2800" dirty="0"/>
              <a:t>三相四线制中性点接地的供电系统中：</a:t>
            </a:r>
            <a:endParaRPr lang="zh-CN" altLang="en-US" sz="2800" dirty="0"/>
          </a:p>
          <a:p>
            <a:pPr>
              <a:buNone/>
            </a:pPr>
            <a:r>
              <a:rPr lang="zh-CN" altLang="en-US" sz="2800" dirty="0"/>
              <a:t>          焊机必须安装保护性接零装置。</a:t>
            </a:r>
            <a:endParaRPr lang="zh-CN" altLang="en-US" sz="2800" dirty="0"/>
          </a:p>
          <a:p>
            <a:r>
              <a:rPr lang="zh-CN" altLang="en-US" sz="2800" dirty="0"/>
              <a:t>接地装置打入地里深度不小于</a:t>
            </a:r>
            <a:r>
              <a:rPr lang="en-US" altLang="zh-CN" sz="2800"/>
              <a:t>1m,</a:t>
            </a:r>
            <a:r>
              <a:rPr lang="zh-CN" altLang="en-US" sz="2800" dirty="0"/>
              <a:t>接地电阻应小于</a:t>
            </a:r>
            <a:r>
              <a:rPr lang="en-US" altLang="zh-CN" sz="2800"/>
              <a:t>4</a:t>
            </a:r>
            <a:r>
              <a:rPr lang="el-GR" altLang="zh-CN" sz="2800" dirty="0">
                <a:cs typeface="Arial" panose="020B0604020202020204" pitchFamily="34" charset="0"/>
              </a:rPr>
              <a:t>Ω</a:t>
            </a:r>
            <a:r>
              <a:rPr lang="zh-CN" altLang="en-US" sz="2800" dirty="0">
                <a:cs typeface="Arial" panose="020B0604020202020204" pitchFamily="34" charset="0"/>
              </a:rPr>
              <a:t>。</a:t>
            </a:r>
            <a:endParaRPr lang="zh-CN" altLang="en-US" sz="2800" dirty="0">
              <a:cs typeface="Arial" panose="020B0604020202020204" pitchFamily="34" charset="0"/>
            </a:endParaRPr>
          </a:p>
          <a:p>
            <a:r>
              <a:rPr lang="zh-CN" altLang="en-US" sz="2800" dirty="0">
                <a:cs typeface="Arial" panose="020B0604020202020204" pitchFamily="34" charset="0"/>
              </a:rPr>
              <a:t>在</a:t>
            </a:r>
            <a:r>
              <a:rPr lang="en-US" altLang="zh-CN" sz="2800">
                <a:cs typeface="Arial" panose="020B0604020202020204" pitchFamily="34" charset="0"/>
              </a:rPr>
              <a:t>380V</a:t>
            </a:r>
            <a:r>
              <a:rPr lang="zh-CN" altLang="en-US" sz="2800" dirty="0">
                <a:cs typeface="Arial" panose="020B0604020202020204" pitchFamily="34" charset="0"/>
              </a:rPr>
              <a:t>低压系统中，焊机接地电阻不得大于</a:t>
            </a:r>
            <a:r>
              <a:rPr lang="en-US" altLang="zh-CN" sz="2800">
                <a:cs typeface="Arial" panose="020B0604020202020204" pitchFamily="34" charset="0"/>
              </a:rPr>
              <a:t>4</a:t>
            </a:r>
            <a:r>
              <a:rPr lang="el-GR" altLang="zh-CN" sz="2800" dirty="0">
                <a:cs typeface="Arial" panose="020B0604020202020204" pitchFamily="34" charset="0"/>
              </a:rPr>
              <a:t>Ω</a:t>
            </a:r>
            <a:r>
              <a:rPr lang="zh-CN" altLang="en-US" sz="2800" dirty="0">
                <a:cs typeface="Arial" panose="020B0604020202020204" pitchFamily="34" charset="0"/>
              </a:rPr>
              <a:t>。</a:t>
            </a:r>
            <a:endParaRPr lang="zh-CN" altLang="en-US" sz="2800" dirty="0">
              <a:cs typeface="Arial" panose="020B0604020202020204" pitchFamily="34" charset="0"/>
            </a:endParaRPr>
          </a:p>
          <a:p>
            <a:r>
              <a:rPr lang="zh-CN" altLang="en-US" sz="2800" dirty="0">
                <a:cs typeface="Arial" panose="020B0604020202020204" pitchFamily="34" charset="0"/>
              </a:rPr>
              <a:t>所有焊机的外壳均必须装设保护性接地或接零装置弧焊变压器的二次线圈与焊件相接的一端必须接地或接零。则焊件不应接地或接零。凡在有接地或接零装置的焊件上进行电焊时，应将焊件的接地线（或接零线）暂时拆除，焊完后恢复。</a:t>
            </a:r>
            <a:endParaRPr lang="zh-CN" altLang="en-US" sz="2800" dirty="0">
              <a:cs typeface="Arial" panose="020B0604020202020204" pitchFamily="34" charset="0"/>
            </a:endParaRPr>
          </a:p>
          <a:p>
            <a:endParaRPr lang="zh-CN" altLang="el-GR" sz="2800" dirty="0">
              <a:ea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32769"/>
          <p:cNvSpPr>
            <a:spLocks noGrp="1"/>
          </p:cNvSpPr>
          <p:nvPr>
            <p:ph type="title"/>
          </p:nvPr>
        </p:nvSpPr>
        <p:spPr>
          <a:xfrm>
            <a:off x="457200" y="228600"/>
            <a:ext cx="8229600" cy="896938"/>
          </a:xfrm>
          <a:ln/>
        </p:spPr>
        <p:txBody>
          <a:bodyPr anchor="ctr" anchorCtr="0"/>
          <a:p>
            <a:pPr algn="l"/>
            <a:r>
              <a:rPr lang="en-US" altLang="zh-CN" sz="3600" b="1" dirty="0">
                <a:solidFill>
                  <a:schemeClr val="hlink"/>
                </a:solidFill>
              </a:rPr>
              <a:t>  </a:t>
            </a:r>
            <a:r>
              <a:rPr lang="en-US" altLang="zh-CN" sz="3600" b="1">
                <a:solidFill>
                  <a:schemeClr val="hlink"/>
                </a:solidFill>
              </a:rPr>
              <a:t>2</a:t>
            </a:r>
            <a:r>
              <a:rPr lang="zh-CN" altLang="en-US" sz="3600" b="1" dirty="0">
                <a:solidFill>
                  <a:schemeClr val="hlink"/>
                </a:solidFill>
              </a:rPr>
              <a:t>、焊机空载自动断电保护装置</a:t>
            </a:r>
            <a:endParaRPr lang="zh-CN" altLang="en-US" sz="3600" b="1" dirty="0">
              <a:solidFill>
                <a:schemeClr val="hlink"/>
              </a:solidFill>
            </a:endParaRPr>
          </a:p>
        </p:txBody>
      </p:sp>
      <p:sp>
        <p:nvSpPr>
          <p:cNvPr id="32771" name="文本占位符 32770"/>
          <p:cNvSpPr>
            <a:spLocks noGrp="1"/>
          </p:cNvSpPr>
          <p:nvPr>
            <p:ph type="body" idx="1"/>
          </p:nvPr>
        </p:nvSpPr>
        <p:spPr>
          <a:xfrm>
            <a:off x="468313" y="981075"/>
            <a:ext cx="8229600" cy="5111750"/>
          </a:xfrm>
          <a:ln/>
        </p:spPr>
        <p:txBody>
          <a:bodyPr/>
          <a:p>
            <a:pPr>
              <a:lnSpc>
                <a:spcPct val="110000"/>
              </a:lnSpc>
            </a:pPr>
            <a:r>
              <a:rPr lang="zh-CN" altLang="en-US" sz="2800" dirty="0"/>
              <a:t>安全规则规定  焊机一般都应装设空载自动断电保护装置。</a:t>
            </a:r>
            <a:endParaRPr lang="zh-CN" altLang="en-US" sz="2800" dirty="0"/>
          </a:p>
          <a:p>
            <a:pPr>
              <a:lnSpc>
                <a:spcPct val="110000"/>
              </a:lnSpc>
              <a:buNone/>
            </a:pPr>
            <a:r>
              <a:rPr lang="zh-CN" altLang="en-US" b="1" dirty="0">
                <a:solidFill>
                  <a:schemeClr val="hlink"/>
                </a:solidFill>
              </a:rPr>
              <a:t>  </a:t>
            </a:r>
            <a:r>
              <a:rPr lang="en-US" altLang="zh-CN" b="1">
                <a:solidFill>
                  <a:schemeClr val="hlink"/>
                </a:solidFill>
              </a:rPr>
              <a:t>3</a:t>
            </a:r>
            <a:r>
              <a:rPr lang="zh-CN" altLang="en-US" b="1" dirty="0">
                <a:solidFill>
                  <a:schemeClr val="hlink"/>
                </a:solidFill>
              </a:rPr>
              <a:t>、焊机的维护保养</a:t>
            </a:r>
            <a:endParaRPr lang="zh-CN" altLang="en-US" b="1" dirty="0">
              <a:solidFill>
                <a:schemeClr val="hlink"/>
              </a:solidFill>
            </a:endParaRPr>
          </a:p>
          <a:p>
            <a:pPr>
              <a:lnSpc>
                <a:spcPct val="110000"/>
              </a:lnSpc>
              <a:buNone/>
            </a:pPr>
            <a:r>
              <a:rPr lang="zh-CN" altLang="en-US" sz="3600" b="1" dirty="0">
                <a:solidFill>
                  <a:schemeClr val="hlink"/>
                </a:solidFill>
              </a:rPr>
              <a:t>九、焊接电缆安全使用要求</a:t>
            </a:r>
            <a:endParaRPr lang="zh-CN" altLang="en-US" sz="3600" b="1" dirty="0">
              <a:solidFill>
                <a:schemeClr val="hlink"/>
              </a:solidFill>
            </a:endParaRPr>
          </a:p>
          <a:p>
            <a:pPr>
              <a:lnSpc>
                <a:spcPct val="110000"/>
              </a:lnSpc>
            </a:pPr>
            <a:r>
              <a:rPr lang="zh-CN" altLang="en-US" sz="2800" dirty="0"/>
              <a:t>焊接电缆一般为</a:t>
            </a:r>
            <a:r>
              <a:rPr lang="en-US" altLang="zh-CN" sz="2800"/>
              <a:t>20~30m</a:t>
            </a:r>
            <a:r>
              <a:rPr lang="zh-CN" altLang="en-US" sz="2800" dirty="0"/>
              <a:t>。</a:t>
            </a:r>
            <a:endParaRPr lang="zh-CN" altLang="en-US" sz="2800" dirty="0"/>
          </a:p>
          <a:p>
            <a:pPr>
              <a:lnSpc>
                <a:spcPct val="110000"/>
              </a:lnSpc>
            </a:pPr>
            <a:r>
              <a:rPr lang="zh-CN" altLang="en-US" sz="2800" dirty="0"/>
              <a:t>焊接电缆接头不应超过</a:t>
            </a:r>
            <a:r>
              <a:rPr lang="en-US" altLang="zh-CN" sz="2800"/>
              <a:t>2</a:t>
            </a:r>
            <a:r>
              <a:rPr lang="zh-CN" altLang="en-US" sz="2800" dirty="0"/>
              <a:t>个。</a:t>
            </a:r>
            <a:endParaRPr lang="zh-CN" altLang="en-US" sz="2800" dirty="0"/>
          </a:p>
          <a:p>
            <a:pPr>
              <a:lnSpc>
                <a:spcPct val="110000"/>
              </a:lnSpc>
            </a:pPr>
            <a:r>
              <a:rPr lang="zh-CN" altLang="en-US" sz="2800" dirty="0"/>
              <a:t>严禁利用厂房的金属结构、管道、轨道或其他金属作为导线用。</a:t>
            </a:r>
            <a:endParaRPr lang="zh-CN" altLang="en-US" sz="2800" dirty="0"/>
          </a:p>
          <a:p>
            <a:pPr>
              <a:lnSpc>
                <a:spcPct val="110000"/>
              </a:lnSpc>
            </a:pPr>
            <a:r>
              <a:rPr lang="zh-CN" altLang="en-US" sz="2800" dirty="0"/>
              <a:t>焊接电缆的绝缘一般半年检查一次。</a:t>
            </a:r>
            <a:endParaRPr lang="zh-CN" alt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33793"/>
          <p:cNvSpPr>
            <a:spLocks noGrp="1"/>
          </p:cNvSpPr>
          <p:nvPr>
            <p:ph type="title"/>
          </p:nvPr>
        </p:nvSpPr>
        <p:spPr>
          <a:xfrm>
            <a:off x="468313" y="0"/>
            <a:ext cx="8229600" cy="896938"/>
          </a:xfrm>
          <a:ln/>
        </p:spPr>
        <p:txBody>
          <a:bodyPr anchor="ctr" anchorCtr="0"/>
          <a:p>
            <a:pPr algn="l"/>
            <a:r>
              <a:rPr lang="zh-CN" altLang="en-US" sz="3600" b="1" dirty="0">
                <a:solidFill>
                  <a:schemeClr val="hlink"/>
                </a:solidFill>
              </a:rPr>
              <a:t>十、焊钳与焊枪的安全使用要求</a:t>
            </a:r>
            <a:endParaRPr lang="zh-CN" altLang="en-US" sz="3600" b="1" dirty="0">
              <a:solidFill>
                <a:schemeClr val="hlink"/>
              </a:solidFill>
            </a:endParaRPr>
          </a:p>
        </p:txBody>
      </p:sp>
      <p:sp>
        <p:nvSpPr>
          <p:cNvPr id="33795" name="文本占位符 33794"/>
          <p:cNvSpPr>
            <a:spLocks noGrp="1"/>
          </p:cNvSpPr>
          <p:nvPr>
            <p:ph type="body" idx="1"/>
          </p:nvPr>
        </p:nvSpPr>
        <p:spPr>
          <a:xfrm>
            <a:off x="468313" y="836613"/>
            <a:ext cx="8229600" cy="647700"/>
          </a:xfrm>
          <a:ln/>
        </p:spPr>
        <p:txBody>
          <a:bodyPr/>
          <a:p>
            <a:pPr>
              <a:buNone/>
            </a:pPr>
            <a:r>
              <a:rPr lang="zh-CN" altLang="en-US" sz="3600" b="1" dirty="0">
                <a:solidFill>
                  <a:schemeClr val="hlink"/>
                </a:solidFill>
              </a:rPr>
              <a:t>十一、电焊安全操作</a:t>
            </a:r>
            <a:endParaRPr lang="zh-CN" altLang="en-US" sz="3600" b="1" dirty="0">
              <a:solidFill>
                <a:schemeClr val="hlink"/>
              </a:solidFill>
            </a:endParaRPr>
          </a:p>
          <a:p>
            <a:endParaRPr lang="zh-CN" altLang="en-US" sz="3600" b="1" dirty="0">
              <a:solidFill>
                <a:schemeClr val="hlink"/>
              </a:solidFill>
            </a:endParaRPr>
          </a:p>
        </p:txBody>
      </p:sp>
      <p:sp>
        <p:nvSpPr>
          <p:cNvPr id="33796" name="矩形 33795"/>
          <p:cNvSpPr/>
          <p:nvPr/>
        </p:nvSpPr>
        <p:spPr>
          <a:xfrm>
            <a:off x="323850" y="1557338"/>
            <a:ext cx="8820150" cy="4911725"/>
          </a:xfrm>
          <a:prstGeom prst="rect">
            <a:avLst/>
          </a:prstGeom>
          <a:noFill/>
          <a:ln w="9525">
            <a:noFill/>
          </a:ln>
        </p:spPr>
        <p:txBody>
          <a:bodyPr anchor="ctr" anchorCtr="0">
            <a:spAutoFit/>
          </a:bodyPr>
          <a:p>
            <a:pPr indent="279400">
              <a:lnSpc>
                <a:spcPct val="120000"/>
              </a:lnSpc>
            </a:pPr>
            <a:r>
              <a:rPr lang="en-US" altLang="zh-CN" sz="2400" dirty="0">
                <a:latin typeface="Arial" panose="020B0604020202020204" pitchFamily="34" charset="0"/>
              </a:rPr>
              <a:t>    </a:t>
            </a:r>
            <a:r>
              <a:rPr lang="en-US" altLang="zh-CN" sz="2400">
                <a:latin typeface="Arial" panose="020B0604020202020204" pitchFamily="34" charset="0"/>
              </a:rPr>
              <a:t>1</a:t>
            </a:r>
            <a:r>
              <a:rPr lang="zh-CN" altLang="en-US" sz="2400" dirty="0">
                <a:latin typeface="Arial" panose="020B0604020202020204" pitchFamily="34" charset="0"/>
              </a:rPr>
              <a:t>．焊接密封容器应打开孔洞和设立绝缘保护；</a:t>
            </a:r>
            <a:endParaRPr lang="zh-CN" altLang="en-US" sz="2400" dirty="0">
              <a:latin typeface="Arial" panose="020B0604020202020204" pitchFamily="34" charset="0"/>
            </a:endParaRPr>
          </a:p>
          <a:p>
            <a:pPr indent="279400">
              <a:lnSpc>
                <a:spcPct val="120000"/>
              </a:lnSpc>
            </a:pPr>
            <a:r>
              <a:rPr lang="zh-CN" altLang="en-US" sz="2400" dirty="0">
                <a:latin typeface="Arial" panose="020B0604020202020204" pitchFamily="34" charset="0"/>
              </a:rPr>
              <a:t>    </a:t>
            </a:r>
            <a:r>
              <a:rPr lang="en-US" altLang="zh-CN" sz="2400">
                <a:latin typeface="Arial" panose="020B0604020202020204" pitchFamily="34" charset="0"/>
              </a:rPr>
              <a:t>2</a:t>
            </a:r>
            <a:r>
              <a:rPr lang="zh-CN" altLang="en-US" sz="2400" dirty="0">
                <a:latin typeface="Arial" panose="020B0604020202020204" pitchFamily="34" charset="0"/>
              </a:rPr>
              <a:t>．禁止焊接带压</a:t>
            </a:r>
            <a:r>
              <a:rPr lang="en-US" altLang="zh-CN" sz="2400">
                <a:latin typeface="Arial" panose="020B0604020202020204" pitchFamily="34" charset="0"/>
              </a:rPr>
              <a:t>(</a:t>
            </a:r>
            <a:r>
              <a:rPr lang="zh-CN" altLang="en-US" sz="2400" dirty="0">
                <a:latin typeface="Arial" panose="020B0604020202020204" pitchFamily="34" charset="0"/>
              </a:rPr>
              <a:t>压力和电压</a:t>
            </a:r>
            <a:r>
              <a:rPr lang="en-US" altLang="zh-CN" sz="2400">
                <a:latin typeface="Arial" panose="020B0604020202020204" pitchFamily="34" charset="0"/>
              </a:rPr>
              <a:t>)</a:t>
            </a:r>
            <a:r>
              <a:rPr lang="zh-CN" altLang="en-US" sz="2400" dirty="0">
                <a:latin typeface="Arial" panose="020B0604020202020204" pitchFamily="34" charset="0"/>
              </a:rPr>
              <a:t>设备和容器；</a:t>
            </a:r>
            <a:endParaRPr lang="zh-CN" altLang="en-US" sz="2400" dirty="0">
              <a:latin typeface="Arial" panose="020B0604020202020204" pitchFamily="34" charset="0"/>
            </a:endParaRPr>
          </a:p>
          <a:p>
            <a:pPr indent="279400">
              <a:lnSpc>
                <a:spcPct val="120000"/>
              </a:lnSpc>
            </a:pPr>
            <a:r>
              <a:rPr lang="zh-CN" altLang="en-US" sz="2400" dirty="0">
                <a:latin typeface="Arial" panose="020B0604020202020204" pitchFamily="34" charset="0"/>
              </a:rPr>
              <a:t>    </a:t>
            </a:r>
            <a:r>
              <a:rPr lang="en-US" altLang="zh-CN" sz="2400">
                <a:latin typeface="Arial" panose="020B0604020202020204" pitchFamily="34" charset="0"/>
              </a:rPr>
              <a:t>3</a:t>
            </a:r>
            <a:r>
              <a:rPr lang="zh-CN" altLang="en-US" sz="2400" dirty="0">
                <a:latin typeface="Arial" panose="020B0604020202020204" pitchFamily="34" charset="0"/>
              </a:rPr>
              <a:t>．高处焊接应采取相应的防护措施，工作过程中设专人监护；</a:t>
            </a:r>
            <a:endParaRPr lang="zh-CN" altLang="en-US" sz="2400" dirty="0">
              <a:latin typeface="Arial" panose="020B0604020202020204" pitchFamily="34" charset="0"/>
            </a:endParaRPr>
          </a:p>
          <a:p>
            <a:pPr indent="279400">
              <a:lnSpc>
                <a:spcPct val="120000"/>
              </a:lnSpc>
            </a:pPr>
            <a:r>
              <a:rPr lang="zh-CN" altLang="en-US" sz="2400" dirty="0">
                <a:latin typeface="Arial" panose="020B0604020202020204" pitchFamily="34" charset="0"/>
              </a:rPr>
              <a:t>    </a:t>
            </a:r>
            <a:r>
              <a:rPr lang="en-US" altLang="zh-CN" sz="2400">
                <a:latin typeface="Arial" panose="020B0604020202020204" pitchFamily="34" charset="0"/>
              </a:rPr>
              <a:t>4</a:t>
            </a:r>
            <a:r>
              <a:rPr lang="zh-CN" altLang="en-US" sz="2400" dirty="0">
                <a:latin typeface="Arial" panose="020B0604020202020204" pitchFamily="34" charset="0"/>
              </a:rPr>
              <a:t>．转动机器设备进行焊接时，必须断电和设有“修理施工、禁止运转”的安全标志或设专人负责看守；</a:t>
            </a:r>
            <a:endParaRPr lang="zh-CN" altLang="en-US" sz="2400" dirty="0">
              <a:latin typeface="Arial" panose="020B0604020202020204" pitchFamily="34" charset="0"/>
            </a:endParaRPr>
          </a:p>
          <a:p>
            <a:pPr indent="279400">
              <a:lnSpc>
                <a:spcPct val="120000"/>
              </a:lnSpc>
            </a:pPr>
            <a:r>
              <a:rPr lang="zh-CN" altLang="en-US" sz="2400" dirty="0">
                <a:latin typeface="Arial" panose="020B0604020202020204" pitchFamily="34" charset="0"/>
              </a:rPr>
              <a:t>    </a:t>
            </a:r>
            <a:r>
              <a:rPr lang="en-US" altLang="zh-CN" sz="2400">
                <a:latin typeface="Arial" panose="020B0604020202020204" pitchFamily="34" charset="0"/>
              </a:rPr>
              <a:t>5</a:t>
            </a:r>
            <a:r>
              <a:rPr lang="zh-CN" altLang="en-US" sz="2400" dirty="0">
                <a:latin typeface="Arial" panose="020B0604020202020204" pitchFamily="34" charset="0"/>
              </a:rPr>
              <a:t>．禁止焊接悬挂在起重机上的工件和设备；</a:t>
            </a:r>
            <a:endParaRPr lang="zh-CN" altLang="en-US" sz="2400" dirty="0">
              <a:latin typeface="Arial" panose="020B0604020202020204" pitchFamily="34" charset="0"/>
            </a:endParaRPr>
          </a:p>
          <a:p>
            <a:pPr indent="279400">
              <a:lnSpc>
                <a:spcPct val="120000"/>
              </a:lnSpc>
            </a:pPr>
            <a:r>
              <a:rPr lang="zh-CN" altLang="en-US" sz="2400" dirty="0">
                <a:latin typeface="Arial" panose="020B0604020202020204" pitchFamily="34" charset="0"/>
              </a:rPr>
              <a:t>    </a:t>
            </a:r>
            <a:r>
              <a:rPr lang="en-US" altLang="zh-CN" sz="2400">
                <a:latin typeface="Arial" panose="020B0604020202020204" pitchFamily="34" charset="0"/>
              </a:rPr>
              <a:t>6</a:t>
            </a:r>
            <a:r>
              <a:rPr lang="zh-CN" altLang="en-US" sz="2400" dirty="0">
                <a:latin typeface="Arial" panose="020B0604020202020204" pitchFamily="34" charset="0"/>
              </a:rPr>
              <a:t>．露天作业遇到六级以上大风或大雨时应停止焊接作业；</a:t>
            </a:r>
            <a:endParaRPr lang="zh-CN" altLang="en-US" sz="2400" dirty="0">
              <a:latin typeface="Arial" panose="020B0604020202020204" pitchFamily="34" charset="0"/>
            </a:endParaRPr>
          </a:p>
          <a:p>
            <a:pPr indent="279400">
              <a:lnSpc>
                <a:spcPct val="120000"/>
              </a:lnSpc>
            </a:pPr>
            <a:r>
              <a:rPr lang="zh-CN" altLang="en-US" sz="2400" dirty="0">
                <a:latin typeface="Arial" panose="020B0604020202020204" pitchFamily="34" charset="0"/>
              </a:rPr>
              <a:t>    </a:t>
            </a:r>
            <a:r>
              <a:rPr lang="en-US" altLang="zh-CN" sz="2400">
                <a:latin typeface="Arial" panose="020B0604020202020204" pitchFamily="34" charset="0"/>
              </a:rPr>
              <a:t>7</a:t>
            </a:r>
            <a:r>
              <a:rPr lang="zh-CN" altLang="en-US" sz="2400" dirty="0">
                <a:latin typeface="Arial" panose="020B0604020202020204" pitchFamily="34" charset="0"/>
              </a:rPr>
              <a:t>．作业点与易燃易爆物相距</a:t>
            </a:r>
            <a:r>
              <a:rPr lang="en-US" altLang="zh-CN" sz="2400">
                <a:latin typeface="Arial" panose="020B0604020202020204" pitchFamily="34" charset="0"/>
              </a:rPr>
              <a:t>10</a:t>
            </a:r>
            <a:r>
              <a:rPr lang="zh-CN" altLang="en-US" sz="2400" dirty="0">
                <a:latin typeface="Arial" panose="020B0604020202020204" pitchFamily="34" charset="0"/>
              </a:rPr>
              <a:t>米以上，并且焊接现场要配备灭火器；</a:t>
            </a:r>
            <a:endParaRPr lang="zh-CN" altLang="en-US" sz="2400" dirty="0">
              <a:latin typeface="Arial" panose="020B0604020202020204" pitchFamily="34" charset="0"/>
            </a:endParaRPr>
          </a:p>
          <a:p>
            <a:pPr indent="279400">
              <a:lnSpc>
                <a:spcPct val="120000"/>
              </a:lnSpc>
            </a:pPr>
            <a:r>
              <a:rPr lang="zh-CN" altLang="en-US" sz="2400" dirty="0">
                <a:latin typeface="Arial" panose="020B0604020202020204" pitchFamily="34" charset="0"/>
              </a:rPr>
              <a:t>    </a:t>
            </a:r>
            <a:r>
              <a:rPr lang="en-US" altLang="zh-CN" sz="2400">
                <a:latin typeface="Arial" panose="020B0604020202020204" pitchFamily="34" charset="0"/>
              </a:rPr>
              <a:t>8</a:t>
            </a:r>
            <a:r>
              <a:rPr lang="zh-CN" altLang="en-US" sz="2400" dirty="0">
                <a:latin typeface="Arial" panose="020B0604020202020204" pitchFamily="34" charset="0"/>
              </a:rPr>
              <a:t>．在禁火区动火，必须实行审批制度和安全措施。</a:t>
            </a:r>
            <a:endParaRPr lang="zh-CN" altLang="en-US" sz="2400" dirty="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69633"/>
          <p:cNvSpPr>
            <a:spLocks noGrp="1"/>
          </p:cNvSpPr>
          <p:nvPr>
            <p:ph type="title"/>
          </p:nvPr>
        </p:nvSpPr>
        <p:spPr>
          <a:xfrm>
            <a:off x="457200" y="228600"/>
            <a:ext cx="8229600" cy="679450"/>
          </a:xfrm>
          <a:ln/>
        </p:spPr>
        <p:txBody>
          <a:bodyPr anchor="ctr" anchorCtr="0"/>
          <a:p>
            <a:pPr algn="l"/>
            <a:r>
              <a:rPr lang="zh-CN" altLang="en-US" sz="3600" b="1" dirty="0">
                <a:solidFill>
                  <a:srgbClr val="F636B6"/>
                </a:solidFill>
              </a:rPr>
              <a:t>十二、焊接操作要领</a:t>
            </a:r>
            <a:endParaRPr lang="zh-CN" altLang="en-US" sz="3600" b="1" dirty="0">
              <a:solidFill>
                <a:srgbClr val="F636B6"/>
              </a:solidFill>
            </a:endParaRPr>
          </a:p>
        </p:txBody>
      </p:sp>
      <p:sp>
        <p:nvSpPr>
          <p:cNvPr id="69635" name="文本占位符 69634"/>
          <p:cNvSpPr>
            <a:spLocks noGrp="1"/>
          </p:cNvSpPr>
          <p:nvPr>
            <p:ph type="body" idx="1"/>
          </p:nvPr>
        </p:nvSpPr>
        <p:spPr>
          <a:xfrm>
            <a:off x="0" y="908050"/>
            <a:ext cx="8675688" cy="5041900"/>
          </a:xfrm>
          <a:ln/>
        </p:spPr>
        <p:txBody>
          <a:bodyPr/>
          <a:p>
            <a:pPr>
              <a:lnSpc>
                <a:spcPct val="80000"/>
              </a:lnSpc>
            </a:pPr>
            <a:endParaRPr lang="en-US" altLang="zh-CN" sz="2400" dirty="0"/>
          </a:p>
          <a:p>
            <a:pPr>
              <a:lnSpc>
                <a:spcPct val="80000"/>
              </a:lnSpc>
              <a:buNone/>
            </a:pPr>
            <a:r>
              <a:rPr lang="en-US" altLang="zh-CN" sz="2400" dirty="0"/>
              <a:t>      </a:t>
            </a:r>
            <a:r>
              <a:rPr lang="en-US" altLang="zh-CN" sz="2400"/>
              <a:t>1</a:t>
            </a:r>
            <a:r>
              <a:rPr lang="zh-CN" altLang="en-US" sz="2400" dirty="0"/>
              <a:t>、引弧</a:t>
            </a:r>
            <a:endParaRPr lang="zh-CN" altLang="en-US" sz="2400" dirty="0"/>
          </a:p>
          <a:p>
            <a:pPr>
              <a:lnSpc>
                <a:spcPct val="80000"/>
              </a:lnSpc>
              <a:buNone/>
            </a:pPr>
            <a:r>
              <a:rPr lang="zh-CN" altLang="en-US" sz="2400" dirty="0"/>
              <a:t>     （</a:t>
            </a:r>
            <a:r>
              <a:rPr lang="en-US" altLang="zh-CN" sz="2400"/>
              <a:t>1</a:t>
            </a:r>
            <a:r>
              <a:rPr lang="zh-CN" altLang="en-US" sz="2400" dirty="0"/>
              <a:t>）、划擦法：轻轻划擦一下，焊条提起</a:t>
            </a:r>
            <a:r>
              <a:rPr lang="en-US" altLang="zh-CN" sz="2400"/>
              <a:t>2~4mm</a:t>
            </a:r>
            <a:r>
              <a:rPr lang="zh-CN" altLang="en-US" sz="2400" dirty="0"/>
              <a:t>。</a:t>
            </a:r>
            <a:endParaRPr lang="zh-CN" altLang="en-US" sz="2400" dirty="0"/>
          </a:p>
          <a:p>
            <a:pPr>
              <a:lnSpc>
                <a:spcPct val="80000"/>
              </a:lnSpc>
              <a:buNone/>
            </a:pPr>
            <a:r>
              <a:rPr lang="zh-CN" altLang="en-US" sz="2400" dirty="0"/>
              <a:t>     （</a:t>
            </a:r>
            <a:r>
              <a:rPr lang="en-US" altLang="zh-CN" sz="2400"/>
              <a:t>2</a:t>
            </a:r>
            <a:r>
              <a:rPr lang="zh-CN" altLang="en-US" sz="2400" dirty="0"/>
              <a:t>）、直击法：轻碰一下焊件，提起</a:t>
            </a:r>
            <a:r>
              <a:rPr lang="en-US" altLang="zh-CN" sz="2400"/>
              <a:t>2~4mm</a:t>
            </a:r>
            <a:r>
              <a:rPr lang="zh-CN" altLang="en-US" sz="2400" dirty="0"/>
              <a:t>。</a:t>
            </a:r>
            <a:endParaRPr lang="zh-CN" altLang="en-US" sz="2400" dirty="0"/>
          </a:p>
          <a:p>
            <a:pPr>
              <a:lnSpc>
                <a:spcPct val="80000"/>
              </a:lnSpc>
              <a:buNone/>
            </a:pPr>
            <a:r>
              <a:rPr lang="zh-CN" altLang="en-US" sz="2400" dirty="0"/>
              <a:t>     </a:t>
            </a:r>
            <a:r>
              <a:rPr lang="en-US" altLang="zh-CN" sz="2400"/>
              <a:t>2</a:t>
            </a:r>
            <a:r>
              <a:rPr lang="zh-CN" altLang="en-US" sz="2400" dirty="0"/>
              <a:t>、平敷焊</a:t>
            </a:r>
            <a:endParaRPr lang="zh-CN" altLang="en-US" sz="2400" dirty="0"/>
          </a:p>
          <a:p>
            <a:pPr>
              <a:lnSpc>
                <a:spcPct val="80000"/>
              </a:lnSpc>
              <a:buNone/>
            </a:pPr>
            <a:r>
              <a:rPr lang="zh-CN" altLang="en-US" sz="2400" dirty="0"/>
              <a:t>     （</a:t>
            </a:r>
            <a:r>
              <a:rPr lang="en-US" altLang="zh-CN" sz="2400"/>
              <a:t>1</a:t>
            </a:r>
            <a:r>
              <a:rPr lang="zh-CN" altLang="en-US" sz="2400" dirty="0"/>
              <a:t>）、起头：在引弧后先将电弧稍微拉长，使电弧对端头</a:t>
            </a:r>
            <a:endParaRPr lang="zh-CN" altLang="en-US" sz="2400" dirty="0"/>
          </a:p>
          <a:p>
            <a:pPr>
              <a:lnSpc>
                <a:spcPct val="80000"/>
              </a:lnSpc>
              <a:buNone/>
            </a:pPr>
            <a:r>
              <a:rPr lang="zh-CN" altLang="en-US" sz="2400" dirty="0"/>
              <a:t>有预热作用，然后适当缩短电弧进行正式焊接。</a:t>
            </a:r>
            <a:endParaRPr lang="zh-CN" altLang="en-US" sz="2400" dirty="0"/>
          </a:p>
          <a:p>
            <a:pPr>
              <a:lnSpc>
                <a:spcPct val="80000"/>
              </a:lnSpc>
              <a:buNone/>
            </a:pPr>
            <a:r>
              <a:rPr lang="zh-CN" altLang="en-US" sz="2400" dirty="0"/>
              <a:t>     （</a:t>
            </a:r>
            <a:r>
              <a:rPr lang="en-US" altLang="zh-CN" sz="2400"/>
              <a:t>2</a:t>
            </a:r>
            <a:r>
              <a:rPr lang="zh-CN" altLang="en-US" sz="2400" dirty="0"/>
              <a:t>）、运条：</a:t>
            </a:r>
            <a:endParaRPr lang="zh-CN" altLang="en-US" sz="2400" dirty="0"/>
          </a:p>
          <a:p>
            <a:pPr>
              <a:lnSpc>
                <a:spcPct val="80000"/>
              </a:lnSpc>
              <a:buNone/>
            </a:pPr>
            <a:r>
              <a:rPr lang="zh-CN" altLang="en-US" sz="2400" dirty="0"/>
              <a:t>                                沿焊条中心向熔池送进。</a:t>
            </a:r>
            <a:endParaRPr lang="zh-CN" altLang="en-US" sz="2400" dirty="0"/>
          </a:p>
          <a:p>
            <a:pPr>
              <a:lnSpc>
                <a:spcPct val="80000"/>
              </a:lnSpc>
              <a:buNone/>
            </a:pPr>
            <a:r>
              <a:rPr lang="zh-CN" altLang="en-US" sz="2400" dirty="0"/>
              <a:t>    三个基本运动      沿焊接方向移动。</a:t>
            </a:r>
            <a:endParaRPr lang="zh-CN" altLang="en-US" sz="2400" dirty="0"/>
          </a:p>
          <a:p>
            <a:pPr>
              <a:lnSpc>
                <a:spcPct val="80000"/>
              </a:lnSpc>
              <a:buNone/>
            </a:pPr>
            <a:r>
              <a:rPr lang="zh-CN" altLang="en-US" sz="2400" dirty="0"/>
              <a:t>                                横向摆动。</a:t>
            </a:r>
            <a:endParaRPr lang="zh-CN" altLang="en-US" sz="2400" dirty="0"/>
          </a:p>
          <a:p>
            <a:pPr>
              <a:lnSpc>
                <a:spcPct val="80000"/>
              </a:lnSpc>
              <a:buNone/>
            </a:pPr>
            <a:r>
              <a:rPr lang="zh-CN" altLang="en-US" sz="2400" dirty="0"/>
              <a:t>    （</a:t>
            </a:r>
            <a:r>
              <a:rPr lang="en-US" altLang="zh-CN" sz="2400"/>
              <a:t>3</a:t>
            </a:r>
            <a:r>
              <a:rPr lang="zh-CN" altLang="en-US" sz="2400" dirty="0"/>
              <a:t>）、焊道收尾：</a:t>
            </a:r>
            <a:endParaRPr lang="zh-CN" altLang="en-US" sz="2400" dirty="0"/>
          </a:p>
          <a:p>
            <a:pPr>
              <a:lnSpc>
                <a:spcPct val="80000"/>
              </a:lnSpc>
              <a:buNone/>
            </a:pPr>
            <a:r>
              <a:rPr lang="zh-CN" altLang="en-US" sz="2400" dirty="0"/>
              <a:t>         </a:t>
            </a:r>
            <a:r>
              <a:rPr lang="en-US" altLang="zh-CN" sz="2400" dirty="0"/>
              <a:t>①</a:t>
            </a:r>
            <a:r>
              <a:rPr lang="zh-CN" altLang="en-US" sz="2400" dirty="0"/>
              <a:t>、划圈法 </a:t>
            </a:r>
            <a:endParaRPr lang="zh-CN" altLang="en-US" sz="2400" dirty="0"/>
          </a:p>
          <a:p>
            <a:pPr>
              <a:lnSpc>
                <a:spcPct val="80000"/>
              </a:lnSpc>
              <a:buNone/>
            </a:pPr>
            <a:r>
              <a:rPr lang="zh-CN" altLang="en-US" sz="2400" dirty="0"/>
              <a:t>         </a:t>
            </a:r>
            <a:r>
              <a:rPr lang="en-US" altLang="zh-CN" sz="2400" dirty="0"/>
              <a:t>②</a:t>
            </a:r>
            <a:r>
              <a:rPr lang="zh-CN" altLang="en-US" sz="2400" dirty="0"/>
              <a:t>、反复断弧法</a:t>
            </a:r>
            <a:endParaRPr lang="zh-CN" altLang="en-US" sz="2400" dirty="0"/>
          </a:p>
          <a:p>
            <a:pPr>
              <a:lnSpc>
                <a:spcPct val="80000"/>
              </a:lnSpc>
              <a:buNone/>
            </a:pPr>
            <a:r>
              <a:rPr lang="zh-CN" altLang="en-US" sz="2400" dirty="0"/>
              <a:t>         </a:t>
            </a:r>
            <a:r>
              <a:rPr lang="en-US" altLang="zh-CN" sz="2400" dirty="0"/>
              <a:t>③</a:t>
            </a:r>
            <a:r>
              <a:rPr lang="zh-CN" altLang="en-US" sz="2400" dirty="0"/>
              <a:t>、回焊法</a:t>
            </a:r>
            <a:endParaRPr lang="zh-CN" altLang="en-US" sz="2400" dirty="0"/>
          </a:p>
        </p:txBody>
      </p:sp>
      <p:pic>
        <p:nvPicPr>
          <p:cNvPr id="69636" name="图片 69635" descr="msotw9_temp0"/>
          <p:cNvPicPr>
            <a:picLocks noChangeAspect="1"/>
          </p:cNvPicPr>
          <p:nvPr/>
        </p:nvPicPr>
        <p:blipFill>
          <a:blip r:embed="rId1">
            <a:grayscl/>
            <a:lum bright="12000"/>
          </a:blip>
          <a:stretch>
            <a:fillRect/>
          </a:stretch>
        </p:blipFill>
        <p:spPr>
          <a:xfrm>
            <a:off x="5795963" y="4221163"/>
            <a:ext cx="3132137" cy="2447925"/>
          </a:xfrm>
          <a:prstGeom prst="rect">
            <a:avLst/>
          </a:prstGeom>
          <a:noFill/>
          <a:ln w="9525">
            <a:noFill/>
          </a:ln>
        </p:spPr>
      </p:pic>
      <p:sp>
        <p:nvSpPr>
          <p:cNvPr id="69637" name="左大括号 69636"/>
          <p:cNvSpPr/>
          <p:nvPr/>
        </p:nvSpPr>
        <p:spPr>
          <a:xfrm>
            <a:off x="2484438" y="3933825"/>
            <a:ext cx="152400" cy="914400"/>
          </a:xfrm>
          <a:prstGeom prst="leftBrace">
            <a:avLst>
              <a:gd name="adj1" fmla="val 50000"/>
              <a:gd name="adj2" fmla="val 50000"/>
            </a:avLst>
          </a:prstGeom>
          <a:no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34817"/>
          <p:cNvSpPr>
            <a:spLocks noGrp="1"/>
          </p:cNvSpPr>
          <p:nvPr>
            <p:ph type="title"/>
          </p:nvPr>
        </p:nvSpPr>
        <p:spPr>
          <a:ln/>
        </p:spPr>
        <p:txBody>
          <a:bodyPr anchor="ctr" anchorCtr="0"/>
          <a:p>
            <a:pPr algn="l"/>
            <a:r>
              <a:rPr lang="zh-CN" altLang="en-US" b="1" i="1">
                <a:solidFill>
                  <a:srgbClr val="DE634E"/>
                </a:solidFill>
                <a:effectLst/>
              </a:rPr>
              <a:t>§</a:t>
            </a:r>
            <a:r>
              <a:rPr lang="en-US" altLang="zh-CN" b="1" i="1">
                <a:solidFill>
                  <a:srgbClr val="DE634E"/>
                </a:solidFill>
                <a:effectLst/>
              </a:rPr>
              <a:t>1.5 </a:t>
            </a:r>
            <a:r>
              <a:rPr lang="zh-CN" altLang="en-US" b="1" i="1" dirty="0">
                <a:solidFill>
                  <a:srgbClr val="DE634E"/>
                </a:solidFill>
                <a:effectLst/>
              </a:rPr>
              <a:t>特殊焊接作业安全技术</a:t>
            </a:r>
            <a:endParaRPr lang="zh-CN" altLang="en-US" b="1" i="1" dirty="0">
              <a:solidFill>
                <a:srgbClr val="DE634E"/>
              </a:solidFill>
              <a:effectLst/>
            </a:endParaRPr>
          </a:p>
        </p:txBody>
      </p:sp>
      <p:sp>
        <p:nvSpPr>
          <p:cNvPr id="34819" name="文本占位符 34818"/>
          <p:cNvSpPr>
            <a:spLocks noGrp="1"/>
          </p:cNvSpPr>
          <p:nvPr>
            <p:ph type="body" idx="1"/>
          </p:nvPr>
        </p:nvSpPr>
        <p:spPr>
          <a:xfrm>
            <a:off x="468313" y="1341438"/>
            <a:ext cx="8229600" cy="4495800"/>
          </a:xfrm>
          <a:ln/>
        </p:spPr>
        <p:txBody>
          <a:bodyPr/>
          <a:p>
            <a:pPr>
              <a:buNone/>
            </a:pPr>
            <a:r>
              <a:rPr lang="zh-CN" altLang="en-US" sz="3600" b="1" dirty="0">
                <a:solidFill>
                  <a:schemeClr val="hlink"/>
                </a:solidFill>
              </a:rPr>
              <a:t>一、燃料容器置换动火安全技术</a:t>
            </a:r>
            <a:endParaRPr lang="zh-CN" altLang="en-US" sz="3600" b="1" dirty="0">
              <a:solidFill>
                <a:schemeClr val="hlink"/>
              </a:solidFill>
            </a:endParaRPr>
          </a:p>
          <a:p>
            <a:r>
              <a:rPr lang="en-US" altLang="zh-CN"/>
              <a:t>1</a:t>
            </a:r>
            <a:r>
              <a:rPr lang="zh-CN" altLang="en-US" dirty="0"/>
              <a:t>、发生着火爆炸的原因：</a:t>
            </a:r>
            <a:endParaRPr lang="zh-CN" altLang="en-US" dirty="0"/>
          </a:p>
          <a:p>
            <a:r>
              <a:rPr lang="zh-CN" altLang="en-US" dirty="0"/>
              <a:t>焊接前对容器内的可燃物转换不彻底。</a:t>
            </a:r>
            <a:endParaRPr lang="zh-CN" altLang="en-US" dirty="0"/>
          </a:p>
          <a:p>
            <a:r>
              <a:rPr lang="zh-CN" altLang="en-US" dirty="0"/>
              <a:t>焊补过程中，动火条件发生了变化。</a:t>
            </a:r>
            <a:endParaRPr lang="zh-CN" altLang="en-US" dirty="0"/>
          </a:p>
          <a:p>
            <a:r>
              <a:rPr lang="zh-CN" altLang="en-US" dirty="0"/>
              <a:t>动火检修的容器未与生产系统隔绝。</a:t>
            </a:r>
            <a:endParaRPr lang="zh-CN" altLang="en-US" dirty="0"/>
          </a:p>
          <a:p>
            <a:r>
              <a:rPr lang="zh-CN" altLang="en-US" dirty="0"/>
              <a:t>在尚具有燃烧爆炸危险的车间、仓库焊补。</a:t>
            </a:r>
            <a:endParaRPr lang="zh-CN" altLang="en-US" dirty="0"/>
          </a:p>
          <a:p>
            <a:r>
              <a:rPr lang="zh-CN" altLang="en-US" dirty="0"/>
              <a:t>烧焊时未经安全处理或开孔洞的密封容器。</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3" name="文本占位符 76802"/>
          <p:cNvSpPr>
            <a:spLocks noGrp="1"/>
          </p:cNvSpPr>
          <p:nvPr>
            <p:ph type="body" idx="1"/>
          </p:nvPr>
        </p:nvSpPr>
        <p:spPr>
          <a:ln/>
        </p:spPr>
        <p:txBody>
          <a:bodyPr/>
          <a:p>
            <a:pPr>
              <a:lnSpc>
                <a:spcPct val="90000"/>
              </a:lnSpc>
              <a:buNone/>
            </a:pPr>
            <a:r>
              <a:rPr lang="en-US" altLang="zh-CN"/>
              <a:t>1</a:t>
            </a:r>
            <a:r>
              <a:rPr lang="zh-CN" altLang="en-US" dirty="0"/>
              <a:t>、我国规定手工电弧焊机的额定负载率为</a:t>
            </a:r>
            <a:r>
              <a:rPr lang="en-US" altLang="zh-CN">
                <a:solidFill>
                  <a:srgbClr val="FFFF00"/>
                </a:solidFill>
              </a:rPr>
              <a:t>60</a:t>
            </a:r>
            <a:r>
              <a:rPr lang="zh-CN" altLang="en-US" dirty="0"/>
              <a:t>％。</a:t>
            </a:r>
            <a:endParaRPr lang="zh-CN" altLang="en-US" dirty="0"/>
          </a:p>
          <a:p>
            <a:pPr>
              <a:lnSpc>
                <a:spcPct val="90000"/>
              </a:lnSpc>
              <a:buNone/>
            </a:pPr>
            <a:r>
              <a:rPr lang="en-US" altLang="zh-CN"/>
              <a:t>2</a:t>
            </a:r>
            <a:r>
              <a:rPr lang="zh-CN" altLang="en-US" dirty="0"/>
              <a:t>、氩弧焊按电极的不同分为</a:t>
            </a:r>
            <a:r>
              <a:rPr lang="zh-CN" altLang="en-US" dirty="0">
                <a:solidFill>
                  <a:srgbClr val="FFFF00"/>
                </a:solidFill>
              </a:rPr>
              <a:t>熔化极</a:t>
            </a:r>
            <a:r>
              <a:rPr lang="zh-CN" altLang="en-US" dirty="0"/>
              <a:t>和</a:t>
            </a:r>
            <a:r>
              <a:rPr lang="zh-CN" altLang="en-US" dirty="0">
                <a:solidFill>
                  <a:srgbClr val="FFFF00"/>
                </a:solidFill>
              </a:rPr>
              <a:t>非熔极</a:t>
            </a:r>
            <a:r>
              <a:rPr lang="zh-CN" altLang="en-US" dirty="0"/>
              <a:t>两种。</a:t>
            </a:r>
            <a:endParaRPr lang="zh-CN" altLang="en-US" dirty="0"/>
          </a:p>
          <a:p>
            <a:pPr>
              <a:lnSpc>
                <a:spcPct val="90000"/>
              </a:lnSpc>
              <a:buNone/>
            </a:pPr>
            <a:r>
              <a:rPr lang="en-US" altLang="zh-CN"/>
              <a:t>3</a:t>
            </a:r>
            <a:r>
              <a:rPr lang="zh-CN" altLang="en-US" dirty="0"/>
              <a:t>、弧光辐射主要包括</a:t>
            </a:r>
            <a:r>
              <a:rPr lang="zh-CN" altLang="en-US" b="1" dirty="0">
                <a:solidFill>
                  <a:srgbClr val="DE634E"/>
                </a:solidFill>
              </a:rPr>
              <a:t>紫外线、红外线</a:t>
            </a:r>
            <a:r>
              <a:rPr lang="zh-CN" altLang="en-US" b="1" dirty="0"/>
              <a:t>和</a:t>
            </a:r>
            <a:r>
              <a:rPr lang="zh-CN" altLang="en-US" b="1" dirty="0">
                <a:solidFill>
                  <a:srgbClr val="DE634E"/>
                </a:solidFill>
              </a:rPr>
              <a:t>可见光线</a:t>
            </a:r>
            <a:r>
              <a:rPr lang="zh-CN" altLang="en-US" dirty="0"/>
              <a:t>三部分。</a:t>
            </a:r>
            <a:endParaRPr lang="zh-CN" altLang="en-US" dirty="0"/>
          </a:p>
          <a:p>
            <a:pPr>
              <a:lnSpc>
                <a:spcPct val="90000"/>
              </a:lnSpc>
              <a:buNone/>
            </a:pPr>
            <a:r>
              <a:rPr lang="en-US" altLang="zh-CN"/>
              <a:t>4</a:t>
            </a:r>
            <a:r>
              <a:rPr lang="zh-CN" altLang="en-US" dirty="0"/>
              <a:t>、电焊作业安全用电的一般措施是</a:t>
            </a:r>
            <a:r>
              <a:rPr lang="zh-CN" altLang="en-US" b="1" dirty="0">
                <a:solidFill>
                  <a:srgbClr val="F636B6"/>
                </a:solidFill>
              </a:rPr>
              <a:t>绝缘、屏护、隔离、自动断电和个人防护</a:t>
            </a:r>
            <a:r>
              <a:rPr lang="zh-CN" altLang="en-US" dirty="0"/>
              <a:t>。</a:t>
            </a:r>
            <a:endParaRPr lang="zh-CN" altLang="en-US" dirty="0"/>
          </a:p>
          <a:p>
            <a:pPr>
              <a:lnSpc>
                <a:spcPct val="90000"/>
              </a:lnSpc>
              <a:buNone/>
            </a:pPr>
            <a:r>
              <a:rPr lang="en-US" altLang="zh-CN"/>
              <a:t>5</a:t>
            </a:r>
            <a:r>
              <a:rPr lang="zh-CN" altLang="en-US" dirty="0"/>
              <a:t>、当焊工发生触电事故时，应立即</a:t>
            </a:r>
            <a:r>
              <a:rPr lang="zh-CN" altLang="en-US" b="1" dirty="0">
                <a:solidFill>
                  <a:srgbClr val="FFFF00"/>
                </a:solidFill>
              </a:rPr>
              <a:t>切断电源</a:t>
            </a:r>
            <a:r>
              <a:rPr lang="zh-CN" altLang="en-US" dirty="0"/>
              <a:t>。</a:t>
            </a:r>
            <a:endParaRPr lang="zh-CN" altLang="en-US" dirty="0"/>
          </a:p>
        </p:txBody>
      </p:sp>
      <p:sp>
        <p:nvSpPr>
          <p:cNvPr id="76804" name="标题 76803"/>
          <p:cNvSpPr>
            <a:spLocks noGrp="1"/>
          </p:cNvSpPr>
          <p:nvPr>
            <p:ph type="title"/>
          </p:nvPr>
        </p:nvSpPr>
        <p:spPr>
          <a:ln/>
        </p:spPr>
        <p:txBody>
          <a:bodyPr vert="horz" wrap="square" lIns="91440" tIns="45720" rIns="91440" bIns="45720" anchor="ctr" anchorCtr="0"/>
          <a:p>
            <a:r>
              <a:rPr lang="zh-CN" altLang="en-US" b="1" i="1" dirty="0">
                <a:solidFill>
                  <a:srgbClr val="FFFF00"/>
                </a:solidFill>
              </a:rPr>
              <a:t>复习题二</a:t>
            </a:r>
            <a:endParaRPr lang="zh-CN" altLang="en-US" b="1" i="1" dirty="0">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35841"/>
          <p:cNvSpPr>
            <a:spLocks noGrp="1"/>
          </p:cNvSpPr>
          <p:nvPr>
            <p:ph type="title"/>
          </p:nvPr>
        </p:nvSpPr>
        <p:spPr>
          <a:ln/>
        </p:spPr>
        <p:txBody>
          <a:bodyPr anchor="ctr" anchorCtr="0"/>
          <a:p>
            <a:pPr algn="l"/>
            <a:r>
              <a:rPr lang="en-US" altLang="zh-CN" sz="3600" b="1">
                <a:solidFill>
                  <a:schemeClr val="hlink"/>
                </a:solidFill>
              </a:rPr>
              <a:t>2</a:t>
            </a:r>
            <a:r>
              <a:rPr lang="zh-CN" altLang="en-US" sz="3600" b="1" dirty="0">
                <a:solidFill>
                  <a:schemeClr val="hlink"/>
                </a:solidFill>
              </a:rPr>
              <a:t>、置换动火的安全措施</a:t>
            </a:r>
            <a:endParaRPr lang="zh-CN" altLang="en-US" sz="3600" b="1" dirty="0">
              <a:solidFill>
                <a:schemeClr val="hlink"/>
              </a:solidFill>
            </a:endParaRPr>
          </a:p>
        </p:txBody>
      </p:sp>
      <p:sp>
        <p:nvSpPr>
          <p:cNvPr id="35843" name="文本占位符 35842"/>
          <p:cNvSpPr>
            <a:spLocks noGrp="1"/>
          </p:cNvSpPr>
          <p:nvPr>
            <p:ph type="body" idx="1"/>
          </p:nvPr>
        </p:nvSpPr>
        <p:spPr>
          <a:xfrm>
            <a:off x="468313" y="1268413"/>
            <a:ext cx="8229600" cy="5184775"/>
          </a:xfrm>
          <a:ln/>
        </p:spPr>
        <p:txBody>
          <a:bodyPr/>
          <a:p>
            <a:pPr>
              <a:lnSpc>
                <a:spcPct val="80000"/>
              </a:lnSpc>
              <a:buNone/>
            </a:pPr>
            <a:r>
              <a:rPr lang="en-US" altLang="zh-CN" dirty="0">
                <a:solidFill>
                  <a:srgbClr val="FFFF00"/>
                </a:solidFill>
              </a:rPr>
              <a:t>  ⑴</a:t>
            </a:r>
            <a:r>
              <a:rPr lang="zh-CN" altLang="en-US" dirty="0">
                <a:solidFill>
                  <a:srgbClr val="FFFF00"/>
                </a:solidFill>
              </a:rPr>
              <a:t>、安全隔离</a:t>
            </a:r>
            <a:r>
              <a:rPr lang="zh-CN" altLang="en-US" sz="2800" dirty="0"/>
              <a:t>   </a:t>
            </a:r>
            <a:endParaRPr lang="zh-CN" altLang="en-US" sz="2800" dirty="0"/>
          </a:p>
          <a:p>
            <a:pPr>
              <a:lnSpc>
                <a:spcPct val="80000"/>
              </a:lnSpc>
            </a:pPr>
            <a:r>
              <a:rPr lang="zh-CN" altLang="en-US" sz="2800" dirty="0"/>
              <a:t> 盲板隔离。</a:t>
            </a:r>
            <a:endParaRPr lang="zh-CN" altLang="en-US" sz="2800" dirty="0"/>
          </a:p>
          <a:p>
            <a:pPr>
              <a:lnSpc>
                <a:spcPct val="80000"/>
              </a:lnSpc>
            </a:pPr>
            <a:r>
              <a:rPr lang="zh-CN" altLang="en-US" sz="2800" dirty="0"/>
              <a:t>固定动火区防火与防爆要求：</a:t>
            </a:r>
            <a:endParaRPr lang="zh-CN" altLang="en-US" sz="2800" dirty="0"/>
          </a:p>
          <a:p>
            <a:pPr>
              <a:lnSpc>
                <a:spcPct val="80000"/>
              </a:lnSpc>
              <a:buNone/>
            </a:pPr>
            <a:r>
              <a:rPr lang="zh-CN" altLang="en-US" sz="2800" dirty="0"/>
              <a:t>   </a:t>
            </a:r>
            <a:r>
              <a:rPr lang="en-US" altLang="zh-CN" sz="2800" dirty="0"/>
              <a:t>①</a:t>
            </a:r>
            <a:r>
              <a:rPr lang="zh-CN" altLang="en-US" sz="2800" dirty="0"/>
              <a:t>、无可然管道和设备，距易燃易爆设备</a:t>
            </a:r>
            <a:r>
              <a:rPr lang="en-US" altLang="zh-CN" sz="2800"/>
              <a:t>10</a:t>
            </a:r>
            <a:r>
              <a:rPr lang="zh-CN" altLang="en-US" sz="2800" dirty="0"/>
              <a:t>米以</a:t>
            </a:r>
            <a:endParaRPr lang="zh-CN" altLang="en-US" sz="2800" dirty="0"/>
          </a:p>
          <a:p>
            <a:pPr>
              <a:lnSpc>
                <a:spcPct val="80000"/>
              </a:lnSpc>
              <a:buNone/>
            </a:pPr>
            <a:r>
              <a:rPr lang="zh-CN" altLang="en-US" sz="2800" dirty="0"/>
              <a:t>上；</a:t>
            </a:r>
            <a:endParaRPr lang="zh-CN" altLang="en-US" sz="2800" dirty="0"/>
          </a:p>
          <a:p>
            <a:pPr>
              <a:lnSpc>
                <a:spcPct val="80000"/>
              </a:lnSpc>
              <a:buNone/>
            </a:pPr>
            <a:r>
              <a:rPr lang="zh-CN" altLang="en-US" sz="2800" dirty="0"/>
              <a:t>   </a:t>
            </a:r>
            <a:r>
              <a:rPr lang="en-US" altLang="en-US" sz="2800"/>
              <a:t>②</a:t>
            </a:r>
            <a:r>
              <a:rPr lang="zh-CN" altLang="en-US" sz="2800" dirty="0"/>
              <a:t>、与防爆的生产现场隔开；</a:t>
            </a:r>
            <a:endParaRPr lang="zh-CN" altLang="en-US" sz="2800" dirty="0"/>
          </a:p>
          <a:p>
            <a:pPr>
              <a:lnSpc>
                <a:spcPct val="80000"/>
              </a:lnSpc>
              <a:buNone/>
            </a:pPr>
            <a:r>
              <a:rPr lang="zh-CN" altLang="en-US" sz="2800" dirty="0"/>
              <a:t>   </a:t>
            </a:r>
            <a:r>
              <a:rPr lang="en-US" altLang="zh-CN" sz="2800" dirty="0"/>
              <a:t>③</a:t>
            </a:r>
            <a:r>
              <a:rPr lang="zh-CN" altLang="en-US" sz="2800" dirty="0"/>
              <a:t>、一旦发生事故时，可燃气体不能扩散到固定</a:t>
            </a:r>
            <a:endParaRPr lang="zh-CN" altLang="en-US" sz="2800" dirty="0"/>
          </a:p>
          <a:p>
            <a:pPr>
              <a:lnSpc>
                <a:spcPct val="80000"/>
              </a:lnSpc>
              <a:buNone/>
            </a:pPr>
            <a:r>
              <a:rPr lang="zh-CN" altLang="en-US" sz="2800" dirty="0"/>
              <a:t>动火区；</a:t>
            </a:r>
            <a:endParaRPr lang="zh-CN" altLang="en-US" sz="2800" dirty="0"/>
          </a:p>
          <a:p>
            <a:pPr>
              <a:lnSpc>
                <a:spcPct val="80000"/>
              </a:lnSpc>
              <a:buNone/>
            </a:pPr>
            <a:r>
              <a:rPr lang="zh-CN" altLang="en-US" sz="2800" dirty="0"/>
              <a:t>   </a:t>
            </a:r>
            <a:r>
              <a:rPr lang="en-US" altLang="en-US" sz="2800"/>
              <a:t>④</a:t>
            </a:r>
            <a:r>
              <a:rPr lang="zh-CN" altLang="en-US" sz="2800" dirty="0"/>
              <a:t>、要备有灭火工具和设备；</a:t>
            </a:r>
            <a:endParaRPr lang="zh-CN" altLang="en-US" sz="2800" dirty="0"/>
          </a:p>
          <a:p>
            <a:pPr>
              <a:lnSpc>
                <a:spcPct val="80000"/>
              </a:lnSpc>
              <a:buNone/>
            </a:pPr>
            <a:r>
              <a:rPr lang="zh-CN" altLang="en-US" sz="2800" dirty="0"/>
              <a:t>   </a:t>
            </a:r>
            <a:r>
              <a:rPr lang="en-US" altLang="zh-CN" sz="2800" dirty="0"/>
              <a:t>⑤</a:t>
            </a:r>
            <a:r>
              <a:rPr lang="zh-CN" altLang="en-US" sz="2800" dirty="0"/>
              <a:t>、禁止使用各种易燃易爆物质；</a:t>
            </a:r>
            <a:endParaRPr lang="zh-CN" altLang="en-US" sz="2800" dirty="0"/>
          </a:p>
          <a:p>
            <a:pPr>
              <a:lnSpc>
                <a:spcPct val="80000"/>
              </a:lnSpc>
              <a:buNone/>
            </a:pPr>
            <a:r>
              <a:rPr lang="zh-CN" altLang="en-US" sz="2800" dirty="0"/>
              <a:t>   </a:t>
            </a:r>
            <a:r>
              <a:rPr lang="en-US" altLang="zh-CN" sz="2800" dirty="0"/>
              <a:t>⑥</a:t>
            </a:r>
            <a:r>
              <a:rPr lang="zh-CN" altLang="en-US" sz="2800" dirty="0"/>
              <a:t>、要划定界线，并有“动火区”字样安全标志；</a:t>
            </a:r>
            <a:endParaRPr lang="zh-CN" alt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36865"/>
          <p:cNvSpPr>
            <a:spLocks noGrp="1"/>
          </p:cNvSpPr>
          <p:nvPr>
            <p:ph type="title"/>
          </p:nvPr>
        </p:nvSpPr>
        <p:spPr>
          <a:xfrm>
            <a:off x="468313" y="1268413"/>
            <a:ext cx="8229600" cy="534987"/>
          </a:xfrm>
          <a:ln/>
        </p:spPr>
        <p:txBody>
          <a:bodyPr anchor="ctr" anchorCtr="0"/>
          <a:p>
            <a:pPr algn="l"/>
            <a:r>
              <a:rPr lang="en-US" altLang="zh-CN" sz="3600" b="1" dirty="0">
                <a:solidFill>
                  <a:srgbClr val="FFFF00"/>
                </a:solidFill>
              </a:rPr>
              <a:t>⑵</a:t>
            </a:r>
            <a:r>
              <a:rPr lang="zh-CN" altLang="en-US" sz="3600" b="1" dirty="0">
                <a:solidFill>
                  <a:srgbClr val="FFFF00"/>
                </a:solidFill>
              </a:rPr>
              <a:t>、严格控制可燃物含量</a:t>
            </a:r>
            <a:endParaRPr lang="zh-CN" altLang="en-US" sz="3600" b="1" dirty="0">
              <a:solidFill>
                <a:srgbClr val="FFFF00"/>
              </a:solidFill>
            </a:endParaRPr>
          </a:p>
        </p:txBody>
      </p:sp>
      <p:sp>
        <p:nvSpPr>
          <p:cNvPr id="36867" name="文本占位符 36866"/>
          <p:cNvSpPr>
            <a:spLocks noGrp="1"/>
          </p:cNvSpPr>
          <p:nvPr>
            <p:ph type="body" idx="1"/>
          </p:nvPr>
        </p:nvSpPr>
        <p:spPr>
          <a:xfrm>
            <a:off x="323850" y="1989138"/>
            <a:ext cx="8229600" cy="4495800"/>
          </a:xfrm>
          <a:ln/>
        </p:spPr>
        <p:txBody>
          <a:bodyPr/>
          <a:p>
            <a:r>
              <a:rPr lang="zh-CN" altLang="en-US" dirty="0"/>
              <a:t>焊接前，采用蒸汽蒸煮，用置换介质法将可燃和有毒物质置换排除。</a:t>
            </a:r>
            <a:endParaRPr lang="zh-CN" altLang="en-US" dirty="0"/>
          </a:p>
          <a:p>
            <a:r>
              <a:rPr lang="zh-CN" altLang="en-US" dirty="0"/>
              <a:t>操作者不进入容器焊补，内部可燃物含量不超过爆炸下限的</a:t>
            </a:r>
            <a:r>
              <a:rPr lang="en-US" altLang="zh-CN"/>
              <a:t>1/3-1/4</a:t>
            </a:r>
            <a:r>
              <a:rPr lang="zh-CN" altLang="en-US" dirty="0"/>
              <a:t>。</a:t>
            </a:r>
            <a:endParaRPr lang="zh-CN" altLang="en-US" dirty="0"/>
          </a:p>
          <a:p>
            <a:r>
              <a:rPr lang="zh-CN" altLang="en-US" dirty="0"/>
              <a:t>操作者要进入容器焊补，不得超过上述标准外，还应保证容器内含氧量为</a:t>
            </a:r>
            <a:r>
              <a:rPr lang="en-US" altLang="zh-CN"/>
              <a:t>18~20%</a:t>
            </a:r>
            <a:r>
              <a:rPr lang="zh-CN" altLang="en-US" dirty="0"/>
              <a:t>。</a:t>
            </a:r>
            <a:endParaRPr lang="zh-CN" altLang="en-US" dirty="0"/>
          </a:p>
          <a:p>
            <a:r>
              <a:rPr lang="zh-CN" altLang="en-US" dirty="0"/>
              <a:t>常用的置换介质有氮气、二氧化碳、水蒸汽或水。</a:t>
            </a:r>
            <a:endParaRPr lang="zh-CN" altLang="en-US" dirty="0"/>
          </a:p>
        </p:txBody>
      </p:sp>
      <p:sp>
        <p:nvSpPr>
          <p:cNvPr id="36869" name="矩形 36868"/>
          <p:cNvSpPr/>
          <p:nvPr/>
        </p:nvSpPr>
        <p:spPr>
          <a:xfrm>
            <a:off x="468313" y="333375"/>
            <a:ext cx="7775575" cy="641350"/>
          </a:xfrm>
          <a:prstGeom prst="rect">
            <a:avLst/>
          </a:prstGeom>
          <a:noFill/>
          <a:ln w="9525">
            <a:noFill/>
          </a:ln>
        </p:spPr>
        <p:txBody>
          <a:bodyPr>
            <a:spAutoFit/>
          </a:bodyPr>
          <a:p>
            <a:r>
              <a:rPr lang="en-US" altLang="zh-CN" sz="3600" b="1">
                <a:solidFill>
                  <a:schemeClr val="hlink"/>
                </a:solidFill>
                <a:effectLst>
                  <a:outerShdw blurRad="38100" dist="38100" dir="2700000">
                    <a:srgbClr val="C0C0C0"/>
                  </a:outerShdw>
                </a:effectLst>
                <a:latin typeface="Arial" panose="020B0604020202020204" pitchFamily="34" charset="0"/>
              </a:rPr>
              <a:t>2</a:t>
            </a:r>
            <a:r>
              <a:rPr lang="zh-CN" altLang="en-US" sz="3600" b="1" dirty="0">
                <a:solidFill>
                  <a:schemeClr val="hlink"/>
                </a:solidFill>
                <a:effectLst>
                  <a:outerShdw blurRad="38100" dist="38100" dir="2700000">
                    <a:srgbClr val="C0C0C0"/>
                  </a:outerShdw>
                </a:effectLst>
                <a:latin typeface="Arial" panose="020B0604020202020204" pitchFamily="34" charset="0"/>
              </a:rPr>
              <a:t>、置换动火的安全措施</a:t>
            </a:r>
            <a:endParaRPr lang="zh-CN" altLang="en-US" sz="3600" b="1" dirty="0">
              <a:solidFill>
                <a:schemeClr val="hlink"/>
              </a:solidFill>
              <a:effectLst>
                <a:outerShdw blurRad="38100" dist="38100" dir="2700000">
                  <a:srgbClr val="C0C0C0"/>
                </a:outerShdw>
              </a:effectLst>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47105"/>
          <p:cNvSpPr>
            <a:spLocks noGrp="1"/>
          </p:cNvSpPr>
          <p:nvPr>
            <p:ph type="title"/>
          </p:nvPr>
        </p:nvSpPr>
        <p:spPr>
          <a:xfrm>
            <a:off x="468313" y="1196975"/>
            <a:ext cx="8229600" cy="1143000"/>
          </a:xfrm>
          <a:ln/>
        </p:spPr>
        <p:txBody>
          <a:bodyPr anchor="ctr" anchorCtr="0"/>
          <a:p>
            <a:pPr algn="l"/>
            <a:r>
              <a:rPr lang="en-US" altLang="zh-CN" sz="3600" b="1" dirty="0">
                <a:solidFill>
                  <a:srgbClr val="FFFF00"/>
                </a:solidFill>
              </a:rPr>
              <a:t>⑶</a:t>
            </a:r>
            <a:r>
              <a:rPr lang="zh-CN" altLang="en-US" sz="3600" b="1" dirty="0">
                <a:solidFill>
                  <a:srgbClr val="FFFF00"/>
                </a:solidFill>
              </a:rPr>
              <a:t>、 清洗工作</a:t>
            </a:r>
            <a:endParaRPr lang="zh-CN" altLang="en-US" sz="3600" b="1" dirty="0">
              <a:solidFill>
                <a:srgbClr val="FFFF00"/>
              </a:solidFill>
            </a:endParaRPr>
          </a:p>
        </p:txBody>
      </p:sp>
      <p:sp>
        <p:nvSpPr>
          <p:cNvPr id="47107" name="文本占位符 47106"/>
          <p:cNvSpPr>
            <a:spLocks noGrp="1"/>
          </p:cNvSpPr>
          <p:nvPr>
            <p:ph type="body" idx="1"/>
          </p:nvPr>
        </p:nvSpPr>
        <p:spPr>
          <a:xfrm>
            <a:off x="468313" y="2060575"/>
            <a:ext cx="8229600" cy="4495800"/>
          </a:xfrm>
          <a:ln/>
        </p:spPr>
        <p:txBody>
          <a:bodyPr/>
          <a:p>
            <a:pPr>
              <a:buNone/>
            </a:pPr>
            <a:r>
              <a:rPr lang="en-US" altLang="zh-CN" sz="3600" b="1" dirty="0">
                <a:solidFill>
                  <a:srgbClr val="FFFF00"/>
                </a:solidFill>
              </a:rPr>
              <a:t>⑷</a:t>
            </a:r>
            <a:r>
              <a:rPr lang="zh-CN" altLang="en-US" sz="3600" b="1" dirty="0">
                <a:solidFill>
                  <a:srgbClr val="FFFF00"/>
                </a:solidFill>
              </a:rPr>
              <a:t>、空气分析和监视</a:t>
            </a:r>
            <a:endParaRPr lang="zh-CN" altLang="en-US" sz="3600" b="1" dirty="0">
              <a:solidFill>
                <a:srgbClr val="FFFF00"/>
              </a:solidFill>
            </a:endParaRPr>
          </a:p>
          <a:p>
            <a:pPr>
              <a:buNone/>
            </a:pPr>
            <a:r>
              <a:rPr lang="en-US" altLang="en-US" sz="3600" b="1">
                <a:solidFill>
                  <a:srgbClr val="FFFF00"/>
                </a:solidFill>
              </a:rPr>
              <a:t>⑸</a:t>
            </a:r>
            <a:r>
              <a:rPr lang="zh-CN" altLang="en-US" sz="3600" b="1" dirty="0">
                <a:solidFill>
                  <a:srgbClr val="FFFF00"/>
                </a:solidFill>
              </a:rPr>
              <a:t>、安全组织措施</a:t>
            </a:r>
            <a:endParaRPr lang="zh-CN" altLang="en-US" sz="3600" b="1" dirty="0">
              <a:solidFill>
                <a:srgbClr val="FFFF00"/>
              </a:solidFill>
            </a:endParaRPr>
          </a:p>
          <a:p>
            <a:pPr>
              <a:buNone/>
            </a:pPr>
            <a:r>
              <a:rPr lang="zh-CN" altLang="en-US" sz="3600" b="1" dirty="0">
                <a:solidFill>
                  <a:srgbClr val="FFFF00"/>
                </a:solidFill>
              </a:rPr>
              <a:t> </a:t>
            </a:r>
            <a:r>
              <a:rPr lang="en-US" altLang="zh-CN" b="1" dirty="0"/>
              <a:t>①</a:t>
            </a:r>
            <a:r>
              <a:rPr lang="zh-CN" altLang="en-US" b="1" dirty="0"/>
              <a:t>、检修动火前必须制定计划；</a:t>
            </a:r>
            <a:endParaRPr lang="zh-CN" altLang="en-US" b="1" dirty="0"/>
          </a:p>
          <a:p>
            <a:pPr>
              <a:buNone/>
            </a:pPr>
            <a:r>
              <a:rPr lang="zh-CN" altLang="en-US" b="1" dirty="0"/>
              <a:t> </a:t>
            </a:r>
            <a:r>
              <a:rPr lang="en-US" altLang="zh-CN" b="1" dirty="0"/>
              <a:t>②</a:t>
            </a:r>
            <a:r>
              <a:rPr lang="zh-CN" altLang="en-US" b="1" dirty="0"/>
              <a:t>、工作地点十米内停止其他用火工作；</a:t>
            </a:r>
            <a:endParaRPr lang="zh-CN" altLang="en-US" b="1" dirty="0"/>
          </a:p>
          <a:p>
            <a:pPr>
              <a:buNone/>
            </a:pPr>
            <a:r>
              <a:rPr lang="zh-CN" altLang="en-US" b="1" dirty="0"/>
              <a:t> </a:t>
            </a:r>
            <a:r>
              <a:rPr lang="en-US" altLang="zh-CN" b="1" dirty="0"/>
              <a:t>③</a:t>
            </a:r>
            <a:r>
              <a:rPr lang="zh-CN" altLang="en-US" b="1" dirty="0"/>
              <a:t>、准备好消防器材。</a:t>
            </a:r>
            <a:endParaRPr lang="zh-CN" altLang="en-US" b="1" dirty="0"/>
          </a:p>
        </p:txBody>
      </p:sp>
      <p:sp>
        <p:nvSpPr>
          <p:cNvPr id="47108" name="矩形 47107"/>
          <p:cNvSpPr/>
          <p:nvPr/>
        </p:nvSpPr>
        <p:spPr>
          <a:xfrm>
            <a:off x="395288" y="404813"/>
            <a:ext cx="7416800" cy="641350"/>
          </a:xfrm>
          <a:prstGeom prst="rect">
            <a:avLst/>
          </a:prstGeom>
          <a:noFill/>
          <a:ln w="9525">
            <a:noFill/>
          </a:ln>
        </p:spPr>
        <p:txBody>
          <a:bodyPr>
            <a:spAutoFit/>
          </a:bodyPr>
          <a:p>
            <a:r>
              <a:rPr lang="en-US" altLang="zh-CN" sz="3600" b="1">
                <a:solidFill>
                  <a:schemeClr val="hlink"/>
                </a:solidFill>
                <a:effectLst>
                  <a:outerShdw blurRad="38100" dist="38100" dir="2700000">
                    <a:srgbClr val="C0C0C0"/>
                  </a:outerShdw>
                </a:effectLst>
                <a:latin typeface="Arial" panose="020B0604020202020204" pitchFamily="34" charset="0"/>
              </a:rPr>
              <a:t>2</a:t>
            </a:r>
            <a:r>
              <a:rPr lang="zh-CN" altLang="en-US" sz="3600" b="1" dirty="0">
                <a:solidFill>
                  <a:schemeClr val="hlink"/>
                </a:solidFill>
                <a:effectLst>
                  <a:outerShdw blurRad="38100" dist="38100" dir="2700000">
                    <a:srgbClr val="C0C0C0"/>
                  </a:outerShdw>
                </a:effectLst>
                <a:latin typeface="Arial" panose="020B0604020202020204" pitchFamily="34" charset="0"/>
              </a:rPr>
              <a:t>、置换动火的安全措施</a:t>
            </a:r>
            <a:endParaRPr lang="zh-CN" altLang="en-US" sz="3600" b="1" dirty="0">
              <a:solidFill>
                <a:schemeClr val="hlink"/>
              </a:solidFill>
              <a:effectLst>
                <a:outerShdw blurRad="38100" dist="38100" dir="2700000">
                  <a:srgbClr val="C0C0C0"/>
                </a:outerShdw>
              </a:effectLst>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49153"/>
          <p:cNvSpPr>
            <a:spLocks noGrp="1"/>
          </p:cNvSpPr>
          <p:nvPr>
            <p:ph type="title"/>
          </p:nvPr>
        </p:nvSpPr>
        <p:spPr>
          <a:ln/>
        </p:spPr>
        <p:txBody>
          <a:bodyPr anchor="ctr" anchorCtr="0"/>
          <a:p>
            <a:pPr algn="l"/>
            <a:r>
              <a:rPr lang="zh-CN" altLang="en-US" b="1" dirty="0">
                <a:solidFill>
                  <a:srgbClr val="F636B6"/>
                </a:solidFill>
              </a:rPr>
              <a:t>二、水下焊接与切割安全技术</a:t>
            </a:r>
            <a:endParaRPr lang="zh-CN" altLang="en-US" b="1" dirty="0">
              <a:solidFill>
                <a:srgbClr val="F636B6"/>
              </a:solidFill>
            </a:endParaRPr>
          </a:p>
        </p:txBody>
      </p:sp>
      <p:sp>
        <p:nvSpPr>
          <p:cNvPr id="49155" name="文本占位符 49154"/>
          <p:cNvSpPr>
            <a:spLocks noGrp="1"/>
          </p:cNvSpPr>
          <p:nvPr>
            <p:ph type="body" idx="1"/>
          </p:nvPr>
        </p:nvSpPr>
        <p:spPr>
          <a:ln/>
        </p:spPr>
        <p:txBody>
          <a:bodyPr/>
          <a:p>
            <a:r>
              <a:rPr lang="zh-CN" altLang="en-US" dirty="0"/>
              <a:t>发生工伤事故的原因；</a:t>
            </a:r>
            <a:endParaRPr lang="zh-CN" altLang="en-US" dirty="0"/>
          </a:p>
          <a:p>
            <a:r>
              <a:rPr lang="zh-CN" altLang="en-US" dirty="0"/>
              <a:t>准备工作安全要求；</a:t>
            </a:r>
            <a:endParaRPr lang="zh-CN" altLang="en-US" dirty="0"/>
          </a:p>
          <a:p>
            <a:r>
              <a:rPr lang="zh-CN" altLang="en-US" dirty="0"/>
              <a:t>预防爆炸安全措施；</a:t>
            </a:r>
            <a:endParaRPr lang="zh-CN" altLang="en-US" dirty="0"/>
          </a:p>
          <a:p>
            <a:r>
              <a:rPr lang="zh-CN" altLang="en-US" dirty="0"/>
              <a:t>预防灼烫安全措施；</a:t>
            </a:r>
            <a:endParaRPr lang="zh-CN" altLang="en-US" dirty="0"/>
          </a:p>
          <a:p>
            <a:r>
              <a:rPr lang="zh-CN" altLang="en-US" dirty="0"/>
              <a:t>预防触电安全措施；</a:t>
            </a:r>
            <a:endParaRPr lang="zh-CN" altLang="en-US" dirty="0"/>
          </a:p>
          <a:p>
            <a:r>
              <a:rPr lang="zh-CN" altLang="en-US" dirty="0"/>
              <a:t>预防物体打击安全要求。</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p:cNvSpPr>
          <p:nvPr>
            <p:ph type="title"/>
          </p:nvPr>
        </p:nvSpPr>
        <p:spPr>
          <a:xfrm>
            <a:off x="323850" y="476250"/>
            <a:ext cx="8229600" cy="1143000"/>
          </a:xfrm>
          <a:ln/>
        </p:spPr>
        <p:txBody>
          <a:bodyPr anchor="ctr" anchorCtr="0"/>
          <a:p>
            <a:pPr algn="l"/>
            <a:r>
              <a:rPr lang="zh-CN" altLang="en-US" sz="4000" b="1" i="1">
                <a:solidFill>
                  <a:srgbClr val="DE634E"/>
                </a:solidFill>
                <a:effectLst/>
              </a:rPr>
              <a:t>§</a:t>
            </a:r>
            <a:r>
              <a:rPr lang="en-US" altLang="zh-CN" sz="4000" b="1" i="1">
                <a:solidFill>
                  <a:srgbClr val="DE634E"/>
                </a:solidFill>
                <a:effectLst/>
              </a:rPr>
              <a:t>1.2</a:t>
            </a:r>
            <a:r>
              <a:rPr lang="zh-CN" altLang="en-US" sz="4000" b="1" i="1" dirty="0">
                <a:solidFill>
                  <a:srgbClr val="DE634E"/>
                </a:solidFill>
                <a:effectLst/>
              </a:rPr>
              <a:t>防火、防毒、防爆安全技术</a:t>
            </a:r>
            <a:endParaRPr lang="zh-CN" altLang="en-US" sz="4000" b="1" i="1" dirty="0">
              <a:solidFill>
                <a:srgbClr val="DE634E"/>
              </a:solidFill>
              <a:effectLst/>
            </a:endParaRPr>
          </a:p>
        </p:txBody>
      </p:sp>
      <p:sp>
        <p:nvSpPr>
          <p:cNvPr id="14339" name="文本占位符 14338"/>
          <p:cNvSpPr>
            <a:spLocks noGrp="1"/>
          </p:cNvSpPr>
          <p:nvPr>
            <p:ph type="body" idx="1"/>
          </p:nvPr>
        </p:nvSpPr>
        <p:spPr>
          <a:xfrm>
            <a:off x="468313" y="2205038"/>
            <a:ext cx="8229600" cy="3197225"/>
          </a:xfrm>
          <a:ln/>
        </p:spPr>
        <p:txBody>
          <a:bodyPr/>
          <a:p>
            <a:pPr>
              <a:buNone/>
            </a:pPr>
            <a:r>
              <a:rPr lang="zh-CN" altLang="en-US" dirty="0">
                <a:solidFill>
                  <a:srgbClr val="5CD06F"/>
                </a:solidFill>
              </a:rPr>
              <a:t>一、燃烧</a:t>
            </a:r>
            <a:r>
              <a:rPr lang="zh-CN" altLang="en-US" dirty="0"/>
              <a:t>   是一种同时放热和发光的强烈氧化反应。</a:t>
            </a:r>
            <a:endParaRPr lang="zh-CN" altLang="en-US" dirty="0"/>
          </a:p>
          <a:p>
            <a:r>
              <a:rPr lang="zh-CN" altLang="en-US" dirty="0"/>
              <a:t>燃烧的三个必要条件</a:t>
            </a:r>
            <a:endParaRPr lang="zh-CN" altLang="en-US" dirty="0"/>
          </a:p>
          <a:p>
            <a:r>
              <a:rPr lang="en-US" altLang="zh-CN" dirty="0"/>
              <a:t>①</a:t>
            </a:r>
            <a:r>
              <a:rPr lang="zh-CN" altLang="en-US" dirty="0"/>
              <a:t>、可然物质   </a:t>
            </a:r>
            <a:r>
              <a:rPr lang="en-US" altLang="zh-CN" dirty="0"/>
              <a:t>②</a:t>
            </a:r>
            <a:r>
              <a:rPr lang="zh-CN" altLang="en-US" dirty="0"/>
              <a:t>、助燃物（氧或氧化剂）   </a:t>
            </a:r>
            <a:r>
              <a:rPr lang="en-US" altLang="zh-CN" dirty="0"/>
              <a:t>③</a:t>
            </a:r>
            <a:r>
              <a:rPr lang="zh-CN" altLang="en-US" dirty="0"/>
              <a:t>着火源</a:t>
            </a:r>
            <a:endParaRPr lang="zh-CN" altLang="en-US" dirty="0"/>
          </a:p>
          <a:p>
            <a:pPr>
              <a:buNone/>
            </a:pPr>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50177"/>
          <p:cNvSpPr>
            <a:spLocks noGrp="1"/>
          </p:cNvSpPr>
          <p:nvPr>
            <p:ph type="title"/>
          </p:nvPr>
        </p:nvSpPr>
        <p:spPr>
          <a:xfrm>
            <a:off x="468313" y="0"/>
            <a:ext cx="8229600" cy="908050"/>
          </a:xfrm>
          <a:ln/>
        </p:spPr>
        <p:txBody>
          <a:bodyPr anchor="ctr" anchorCtr="0"/>
          <a:p>
            <a:pPr algn="l"/>
            <a:r>
              <a:rPr lang="zh-CN" altLang="en-US" sz="3600" b="1" dirty="0">
                <a:solidFill>
                  <a:srgbClr val="F636B6"/>
                </a:solidFill>
              </a:rPr>
              <a:t>三、登高焊割作业安全措施</a:t>
            </a:r>
            <a:endParaRPr lang="zh-CN" altLang="en-US" sz="3600" b="1" dirty="0">
              <a:solidFill>
                <a:srgbClr val="F636B6"/>
              </a:solidFill>
            </a:endParaRPr>
          </a:p>
        </p:txBody>
      </p:sp>
      <p:sp>
        <p:nvSpPr>
          <p:cNvPr id="50179" name="文本占位符 50178"/>
          <p:cNvSpPr>
            <a:spLocks noGrp="1"/>
          </p:cNvSpPr>
          <p:nvPr>
            <p:ph type="body" idx="1"/>
          </p:nvPr>
        </p:nvSpPr>
        <p:spPr>
          <a:xfrm>
            <a:off x="395288" y="981075"/>
            <a:ext cx="8229600" cy="5184775"/>
          </a:xfrm>
          <a:ln/>
        </p:spPr>
        <p:txBody>
          <a:bodyPr/>
          <a:p>
            <a:pPr>
              <a:lnSpc>
                <a:spcPct val="90000"/>
              </a:lnSpc>
            </a:pPr>
            <a:r>
              <a:rPr lang="zh-CN" altLang="en-US" sz="2800" dirty="0"/>
              <a:t>焊工在离地面</a:t>
            </a:r>
            <a:r>
              <a:rPr lang="en-US" altLang="zh-CN" sz="2800"/>
              <a:t>2m</a:t>
            </a:r>
            <a:r>
              <a:rPr lang="zh-CN" altLang="en-US" sz="2800" dirty="0"/>
              <a:t>以上进行操作时，称为登高作业。</a:t>
            </a:r>
            <a:endParaRPr lang="zh-CN" altLang="en-US" sz="2800" dirty="0"/>
          </a:p>
          <a:p>
            <a:pPr>
              <a:lnSpc>
                <a:spcPct val="90000"/>
              </a:lnSpc>
            </a:pPr>
            <a:r>
              <a:rPr lang="zh-CN" altLang="en-US" sz="2800" dirty="0"/>
              <a:t>接近高压线或裸导线，或距离低压线小于</a:t>
            </a:r>
            <a:r>
              <a:rPr lang="en-US" altLang="zh-CN" sz="2800"/>
              <a:t>2.5m</a:t>
            </a:r>
            <a:r>
              <a:rPr lang="zh-CN" altLang="en-US" sz="2800" dirty="0"/>
              <a:t>时，必须停电确认无误后，方准操作。并在电闸上挂上“有人工作，严禁合闸”警告牌。</a:t>
            </a:r>
            <a:endParaRPr lang="zh-CN" altLang="en-US" sz="2800" dirty="0"/>
          </a:p>
          <a:p>
            <a:pPr>
              <a:lnSpc>
                <a:spcPct val="90000"/>
              </a:lnSpc>
            </a:pPr>
            <a:r>
              <a:rPr lang="zh-CN" altLang="en-US" sz="2800" dirty="0"/>
              <a:t>登高作业时，穿戴好防护用品，安全带应坚固牢靠，绳长不可超过</a:t>
            </a:r>
            <a:r>
              <a:rPr lang="en-US" altLang="zh-CN" sz="2800"/>
              <a:t>2m</a:t>
            </a:r>
            <a:r>
              <a:rPr lang="zh-CN" altLang="en-US" sz="2800" dirty="0"/>
              <a:t>，不得使用尼龙绳。</a:t>
            </a:r>
            <a:endParaRPr lang="zh-CN" altLang="en-US" sz="2800" dirty="0"/>
          </a:p>
          <a:p>
            <a:pPr>
              <a:lnSpc>
                <a:spcPct val="90000"/>
              </a:lnSpc>
            </a:pPr>
            <a:r>
              <a:rPr lang="zh-CN" altLang="en-US" sz="2800" dirty="0"/>
              <a:t>不准两人在一个梯子上同时作业。</a:t>
            </a:r>
            <a:endParaRPr lang="zh-CN" altLang="en-US" sz="2800" dirty="0"/>
          </a:p>
          <a:p>
            <a:pPr>
              <a:lnSpc>
                <a:spcPct val="90000"/>
              </a:lnSpc>
            </a:pPr>
            <a:r>
              <a:rPr lang="zh-CN" altLang="en-US" sz="2800" dirty="0"/>
              <a:t>焊条头不得随意向下扔。</a:t>
            </a:r>
            <a:endParaRPr lang="zh-CN" altLang="en-US" sz="2800" dirty="0"/>
          </a:p>
          <a:p>
            <a:pPr>
              <a:lnSpc>
                <a:spcPct val="90000"/>
              </a:lnSpc>
            </a:pPr>
            <a:r>
              <a:rPr lang="zh-CN" altLang="en-US" sz="2800" dirty="0"/>
              <a:t>地面</a:t>
            </a:r>
            <a:r>
              <a:rPr lang="en-US" altLang="zh-CN" sz="2800"/>
              <a:t>10m</a:t>
            </a:r>
            <a:r>
              <a:rPr lang="zh-CN" altLang="en-US" sz="2800" dirty="0"/>
              <a:t>内应设栏杆，下面要专人看火。</a:t>
            </a:r>
            <a:endParaRPr lang="zh-CN" altLang="en-US" sz="2800" dirty="0"/>
          </a:p>
          <a:p>
            <a:pPr>
              <a:lnSpc>
                <a:spcPct val="90000"/>
              </a:lnSpc>
            </a:pPr>
            <a:r>
              <a:rPr lang="zh-CN" altLang="en-US" sz="2800" dirty="0"/>
              <a:t>登高人员必须经过健康检查。</a:t>
            </a:r>
            <a:endParaRPr lang="zh-CN" altLang="en-US" sz="2800" dirty="0"/>
          </a:p>
          <a:p>
            <a:pPr>
              <a:lnSpc>
                <a:spcPct val="90000"/>
              </a:lnSpc>
            </a:pPr>
            <a:r>
              <a:rPr lang="en-US" altLang="zh-CN" sz="2800"/>
              <a:t>6</a:t>
            </a:r>
            <a:r>
              <a:rPr lang="zh-CN" altLang="en-US" sz="2800" dirty="0"/>
              <a:t>级以上大风、雨天、大雪和雾天严禁登高焊割。</a:t>
            </a:r>
            <a:endParaRPr lang="zh-CN" alt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7" name="文本占位符 77826"/>
          <p:cNvSpPr>
            <a:spLocks noGrp="1"/>
          </p:cNvSpPr>
          <p:nvPr>
            <p:ph type="body" idx="1"/>
          </p:nvPr>
        </p:nvSpPr>
        <p:spPr>
          <a:ln/>
        </p:spPr>
        <p:txBody>
          <a:bodyPr/>
          <a:p>
            <a:pPr>
              <a:lnSpc>
                <a:spcPct val="80000"/>
              </a:lnSpc>
            </a:pPr>
            <a:r>
              <a:rPr lang="en-US" altLang="zh-CN" sz="2800"/>
              <a:t>1</a:t>
            </a:r>
            <a:r>
              <a:rPr lang="zh-CN" altLang="en-US" sz="2800" dirty="0"/>
              <a:t>、置换焊补的安全措施有哪些</a:t>
            </a:r>
            <a:r>
              <a:rPr lang="en-US" altLang="zh-CN" sz="2800"/>
              <a:t>? </a:t>
            </a:r>
            <a:endParaRPr lang="en-US" altLang="zh-CN" sz="2800"/>
          </a:p>
          <a:p>
            <a:pPr>
              <a:lnSpc>
                <a:spcPct val="80000"/>
              </a:lnSpc>
            </a:pPr>
            <a:r>
              <a:rPr lang="zh-CN" altLang="en-US" sz="2800" dirty="0"/>
              <a:t>答：</a:t>
            </a:r>
            <a:r>
              <a:rPr lang="en-US" altLang="zh-CN" sz="2800"/>
              <a:t>(1)</a:t>
            </a:r>
            <a:r>
              <a:rPr lang="zh-CN" altLang="en-US" sz="2800" dirty="0"/>
              <a:t>安全隔离，焊补处应与整个生产系统的前后环节彻底隔离。</a:t>
            </a:r>
            <a:endParaRPr lang="zh-CN" altLang="en-US" sz="2800" dirty="0"/>
          </a:p>
          <a:p>
            <a:pPr>
              <a:lnSpc>
                <a:spcPct val="80000"/>
              </a:lnSpc>
            </a:pPr>
            <a:r>
              <a:rPr lang="zh-CN" altLang="en-US" sz="2800" dirty="0"/>
              <a:t>    </a:t>
            </a:r>
            <a:r>
              <a:rPr lang="en-US" altLang="zh-CN" sz="2800"/>
              <a:t>(2)</a:t>
            </a:r>
            <a:r>
              <a:rPr lang="zh-CN" altLang="en-US" sz="2800" dirty="0"/>
              <a:t>严格按规定进行置换作业，严格控制容器内部的可燃物含量，使其达到合格，才能保证安全。</a:t>
            </a:r>
            <a:endParaRPr lang="zh-CN" altLang="en-US" sz="2800" dirty="0"/>
          </a:p>
          <a:p>
            <a:pPr>
              <a:lnSpc>
                <a:spcPct val="80000"/>
              </a:lnSpc>
            </a:pPr>
            <a:r>
              <a:rPr lang="zh-CN" altLang="en-US" sz="2800" dirty="0"/>
              <a:t>    </a:t>
            </a:r>
            <a:r>
              <a:rPr lang="en-US" altLang="zh-CN" sz="2800"/>
              <a:t>(3)</a:t>
            </a:r>
            <a:r>
              <a:rPr lang="zh-CN" altLang="en-US" sz="2800" dirty="0"/>
              <a:t>彻底清洗容器。</a:t>
            </a:r>
            <a:endParaRPr lang="zh-CN" altLang="en-US" sz="2800" dirty="0"/>
          </a:p>
          <a:p>
            <a:pPr>
              <a:lnSpc>
                <a:spcPct val="80000"/>
              </a:lnSpc>
            </a:pPr>
            <a:r>
              <a:rPr lang="zh-CN" altLang="en-US" sz="2800" dirty="0"/>
              <a:t>    </a:t>
            </a:r>
            <a:r>
              <a:rPr lang="en-US" altLang="zh-CN" sz="2800"/>
              <a:t>(4)</a:t>
            </a:r>
            <a:r>
              <a:rPr lang="zh-CN" altLang="en-US" sz="2800" dirty="0"/>
              <a:t>空气分析和监视。</a:t>
            </a:r>
            <a:endParaRPr lang="zh-CN" altLang="en-US" sz="2800" dirty="0"/>
          </a:p>
          <a:p>
            <a:pPr>
              <a:lnSpc>
                <a:spcPct val="80000"/>
              </a:lnSpc>
            </a:pPr>
            <a:r>
              <a:rPr lang="zh-CN" altLang="en-US" sz="2800" dirty="0"/>
              <a:t>    </a:t>
            </a:r>
            <a:r>
              <a:rPr lang="en-US" altLang="zh-CN" sz="2800"/>
              <a:t>(5)</a:t>
            </a:r>
            <a:r>
              <a:rPr lang="zh-CN" altLang="en-US" sz="2800" dirty="0"/>
              <a:t>严禁焊补未开孔洞的密封容器。</a:t>
            </a:r>
            <a:endParaRPr lang="zh-CN" altLang="en-US" sz="2800" dirty="0"/>
          </a:p>
          <a:p>
            <a:pPr>
              <a:lnSpc>
                <a:spcPct val="80000"/>
              </a:lnSpc>
            </a:pPr>
            <a:r>
              <a:rPr lang="zh-CN" altLang="en-US" sz="2800" dirty="0"/>
              <a:t>    </a:t>
            </a:r>
            <a:r>
              <a:rPr lang="en-US" altLang="zh-CN" sz="2800"/>
              <a:t>(6)</a:t>
            </a:r>
            <a:r>
              <a:rPr lang="zh-CN" altLang="en-US" sz="2800" dirty="0"/>
              <a:t>安全组织措施。</a:t>
            </a:r>
            <a:endParaRPr lang="zh-CN" altLang="en-US" sz="2800" dirty="0"/>
          </a:p>
          <a:p>
            <a:pPr>
              <a:lnSpc>
                <a:spcPct val="80000"/>
              </a:lnSpc>
            </a:pPr>
            <a:br>
              <a:rPr lang="zh-CN" altLang="en-US" sz="2800" dirty="0"/>
            </a:br>
            <a:endParaRPr lang="zh-CN" altLang="en-US" sz="2800" dirty="0"/>
          </a:p>
        </p:txBody>
      </p:sp>
      <p:sp>
        <p:nvSpPr>
          <p:cNvPr id="77828" name="标题 77827"/>
          <p:cNvSpPr>
            <a:spLocks noGrp="1"/>
          </p:cNvSpPr>
          <p:nvPr>
            <p:ph type="title"/>
          </p:nvPr>
        </p:nvSpPr>
        <p:spPr>
          <a:ln/>
        </p:spPr>
        <p:txBody>
          <a:bodyPr vert="horz" wrap="square" lIns="91440" tIns="45720" rIns="91440" bIns="45720" anchor="ctr" anchorCtr="0"/>
          <a:p>
            <a:r>
              <a:rPr lang="zh-CN" altLang="en-US" b="1" i="1" dirty="0">
                <a:solidFill>
                  <a:srgbClr val="FFFF00"/>
                </a:solidFill>
              </a:rPr>
              <a:t>复习题三</a:t>
            </a:r>
            <a:endParaRPr lang="zh-CN" altLang="en-US" b="1" i="1" dirty="0">
              <a:solidFill>
                <a:srgbClr val="FFFF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51201"/>
          <p:cNvSpPr>
            <a:spLocks noGrp="1"/>
          </p:cNvSpPr>
          <p:nvPr>
            <p:ph type="title"/>
          </p:nvPr>
        </p:nvSpPr>
        <p:spPr>
          <a:ln/>
        </p:spPr>
        <p:txBody>
          <a:bodyPr anchor="ctr" anchorCtr="0"/>
          <a:p>
            <a:pPr algn="l"/>
            <a:r>
              <a:rPr lang="zh-CN" altLang="en-US" b="1" i="1">
                <a:solidFill>
                  <a:srgbClr val="DE634E"/>
                </a:solidFill>
                <a:effectLst/>
              </a:rPr>
              <a:t>§</a:t>
            </a:r>
            <a:r>
              <a:rPr lang="en-US" altLang="zh-CN" b="1" i="1">
                <a:solidFill>
                  <a:srgbClr val="DE634E"/>
                </a:solidFill>
                <a:effectLst/>
              </a:rPr>
              <a:t>1.6</a:t>
            </a:r>
            <a:r>
              <a:rPr lang="zh-CN" altLang="en-US" b="1" i="1" dirty="0">
                <a:solidFill>
                  <a:srgbClr val="DE634E"/>
                </a:solidFill>
                <a:effectLst/>
              </a:rPr>
              <a:t>焊接劳动卫生与防护</a:t>
            </a:r>
            <a:endParaRPr lang="zh-CN" altLang="en-US" b="1" i="1" dirty="0">
              <a:solidFill>
                <a:srgbClr val="DE634E"/>
              </a:solidFill>
              <a:effectLst/>
            </a:endParaRPr>
          </a:p>
        </p:txBody>
      </p:sp>
      <p:sp>
        <p:nvSpPr>
          <p:cNvPr id="51203" name="文本占位符 51202"/>
          <p:cNvSpPr>
            <a:spLocks noGrp="1"/>
          </p:cNvSpPr>
          <p:nvPr>
            <p:ph type="body" idx="1"/>
          </p:nvPr>
        </p:nvSpPr>
        <p:spPr>
          <a:ln/>
        </p:spPr>
        <p:txBody>
          <a:bodyPr/>
          <a:p>
            <a:r>
              <a:rPr lang="zh-CN" altLang="en-US" dirty="0"/>
              <a:t>弧光辐射防护   </a:t>
            </a:r>
            <a:r>
              <a:rPr lang="zh-CN" altLang="en-US" dirty="0">
                <a:solidFill>
                  <a:srgbClr val="FFFF00"/>
                </a:solidFill>
              </a:rPr>
              <a:t>红外线、可见光线和紫外线</a:t>
            </a:r>
            <a:endParaRPr lang="zh-CN" altLang="en-US" dirty="0">
              <a:solidFill>
                <a:srgbClr val="FFFF00"/>
              </a:solidFill>
            </a:endParaRPr>
          </a:p>
          <a:p>
            <a:r>
              <a:rPr lang="zh-CN" altLang="en-US" dirty="0">
                <a:solidFill>
                  <a:srgbClr val="5CD06F"/>
                </a:solidFill>
              </a:rPr>
              <a:t>焊接烟尘和有毒气体防护</a:t>
            </a:r>
            <a:endParaRPr lang="zh-CN" altLang="en-US" dirty="0">
              <a:solidFill>
                <a:srgbClr val="5CD06F"/>
              </a:solidFill>
            </a:endParaRPr>
          </a:p>
          <a:p>
            <a:r>
              <a:rPr lang="zh-CN" altLang="en-US" dirty="0"/>
              <a:t>放射性防护   主要防止含钍的气溶胶和粉尘。</a:t>
            </a:r>
            <a:endParaRPr lang="zh-CN" altLang="en-US" dirty="0"/>
          </a:p>
          <a:p>
            <a:r>
              <a:rPr lang="zh-CN" altLang="en-US" dirty="0"/>
              <a:t>高频电磁场防护</a:t>
            </a:r>
            <a:endParaRPr lang="zh-CN" altLang="en-US" dirty="0"/>
          </a:p>
          <a:p>
            <a:r>
              <a:rPr lang="zh-CN" altLang="en-US" dirty="0"/>
              <a:t>噪声防护</a:t>
            </a:r>
            <a:endParaRPr lang="zh-CN" altLang="en-US" dirty="0"/>
          </a:p>
          <a:p>
            <a:r>
              <a:rPr lang="zh-CN" altLang="en-US" dirty="0"/>
              <a:t>热辐射防护</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37889"/>
          <p:cNvSpPr>
            <a:spLocks noGrp="1"/>
          </p:cNvSpPr>
          <p:nvPr>
            <p:ph type="title"/>
          </p:nvPr>
        </p:nvSpPr>
        <p:spPr>
          <a:xfrm>
            <a:off x="457200" y="228600"/>
            <a:ext cx="7931150" cy="823913"/>
          </a:xfrm>
          <a:ln/>
        </p:spPr>
        <p:txBody>
          <a:bodyPr anchor="ctr" anchorCtr="0"/>
          <a:p>
            <a:r>
              <a:rPr lang="zh-CN" altLang="en-US" b="1" i="1" dirty="0">
                <a:solidFill>
                  <a:srgbClr val="DE634E"/>
                </a:solidFill>
              </a:rPr>
              <a:t>第二章  典型事故案例</a:t>
            </a:r>
            <a:endParaRPr lang="zh-CN" altLang="en-US" b="1" i="1" dirty="0">
              <a:solidFill>
                <a:srgbClr val="DE634E"/>
              </a:solidFill>
            </a:endParaRPr>
          </a:p>
        </p:txBody>
      </p:sp>
      <p:sp>
        <p:nvSpPr>
          <p:cNvPr id="37891" name="文本占位符 37890"/>
          <p:cNvSpPr>
            <a:spLocks noGrp="1"/>
          </p:cNvSpPr>
          <p:nvPr>
            <p:ph type="body" idx="1"/>
          </p:nvPr>
        </p:nvSpPr>
        <p:spPr>
          <a:xfrm>
            <a:off x="0" y="1341438"/>
            <a:ext cx="9144000" cy="5732462"/>
          </a:xfrm>
          <a:ln/>
        </p:spPr>
        <p:txBody>
          <a:bodyPr/>
          <a:p>
            <a:pPr>
              <a:lnSpc>
                <a:spcPct val="80000"/>
              </a:lnSpc>
              <a:buNone/>
            </a:pPr>
            <a:r>
              <a:rPr lang="en-US" altLang="zh-CN" sz="2800" dirty="0"/>
              <a:t>   </a:t>
            </a:r>
            <a:r>
              <a:rPr lang="en-US" altLang="en-US" sz="2800"/>
              <a:t>§</a:t>
            </a:r>
            <a:r>
              <a:rPr lang="en-US" altLang="zh-CN" sz="2800"/>
              <a:t>2.1  </a:t>
            </a:r>
            <a:r>
              <a:rPr lang="zh-CN" altLang="en-US" sz="2800" dirty="0"/>
              <a:t>氧气挪作他用，发生严重烧伤事故</a:t>
            </a:r>
            <a:r>
              <a:rPr lang="en-US" altLang="zh-CN" sz="2800" dirty="0"/>
              <a:t>  </a:t>
            </a:r>
            <a:br>
              <a:rPr lang="en-US" altLang="zh-CN" sz="2800" dirty="0"/>
            </a:br>
            <a:br>
              <a:rPr lang="en-US" altLang="zh-CN" sz="2800" dirty="0"/>
            </a:br>
            <a:r>
              <a:rPr lang="en-US" altLang="zh-CN" sz="2800" dirty="0"/>
              <a:t>    </a:t>
            </a:r>
            <a:r>
              <a:rPr lang="en-US" altLang="zh-CN" sz="2800"/>
              <a:t>1995</a:t>
            </a:r>
            <a:r>
              <a:rPr lang="zh-CN" altLang="en-US" sz="2800" dirty="0"/>
              <a:t>年夏天，某电厂一名参加工作不久、经考核刚取得电力</a:t>
            </a:r>
            <a:r>
              <a:rPr lang="en-US" altLang="zh-CN" sz="2800"/>
              <a:t>Ⅲ</a:t>
            </a:r>
            <a:r>
              <a:rPr lang="zh-CN" altLang="en-US" sz="2800" dirty="0"/>
              <a:t>类证的焊工，参加机组大修时在冷灰斗内同时放置了电焊工具</a:t>
            </a:r>
            <a:r>
              <a:rPr lang="en-US" altLang="zh-CN" sz="2800"/>
              <a:t>(</a:t>
            </a:r>
            <a:r>
              <a:rPr lang="zh-CN" altLang="en-US" sz="2800" dirty="0"/>
              <a:t>电焊线</a:t>
            </a:r>
            <a:r>
              <a:rPr lang="en-US" altLang="zh-CN" sz="2800"/>
              <a:t>)</a:t>
            </a:r>
            <a:r>
              <a:rPr lang="zh-CN" altLang="en-US" sz="2800" dirty="0"/>
              <a:t>和火焰切割工具</a:t>
            </a:r>
            <a:r>
              <a:rPr lang="en-US" altLang="zh-CN" sz="2800"/>
              <a:t>(</a:t>
            </a:r>
            <a:r>
              <a:rPr lang="zh-CN" altLang="en-US" sz="2800" dirty="0"/>
              <a:t>氧气乙炔胶管</a:t>
            </a:r>
            <a:r>
              <a:rPr lang="en-US" altLang="zh-CN" sz="2800"/>
              <a:t>)</a:t>
            </a:r>
            <a:r>
              <a:rPr lang="zh-CN" altLang="en-US" sz="2800" dirty="0"/>
              <a:t>，当时天气炎热，中途休息时该焊工在冷灰斗内打开割枪的高压氧阀门，用高速流出的氧气来降温，之后关掉割枪阀门，爬出冷灰斗休息。当再次进入冷灰斗内开始电焊工作时，电焊钳上的电焊条刚一接触起弧，就发生了爆炸着火，造成焊工背部全烧伤。</a:t>
            </a:r>
            <a:r>
              <a:rPr lang="en-US" altLang="zh-CN" sz="2800" dirty="0"/>
              <a:t>  </a:t>
            </a:r>
            <a:br>
              <a:rPr lang="en-US" altLang="zh-CN" sz="2800" dirty="0"/>
            </a:br>
            <a:br>
              <a:rPr lang="en-US" altLang="zh-CN" sz="2800" dirty="0"/>
            </a:br>
            <a:r>
              <a:rPr lang="en-US" altLang="zh-CN" sz="2800" dirty="0"/>
              <a:t>    </a:t>
            </a:r>
            <a:r>
              <a:rPr lang="zh-CN" altLang="en-US" sz="2800" dirty="0"/>
              <a:t>烧伤事故的直接原因是，在容器狭小的空间内，由于直接打开割枪的氧气高压阀门释放了氧气，使氧气和空气的混合比例达到了爆炸极限，电焊接触起弧产生的明火直接引爆了混合气体。</a:t>
            </a:r>
            <a:r>
              <a:rPr lang="en-US" altLang="zh-CN" sz="2800" dirty="0"/>
              <a:t>   </a:t>
            </a:r>
            <a:endParaRPr lang="en-US" altLang="zh-CN"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41985"/>
          <p:cNvSpPr>
            <a:spLocks noGrp="1"/>
          </p:cNvSpPr>
          <p:nvPr>
            <p:ph type="title"/>
          </p:nvPr>
        </p:nvSpPr>
        <p:spPr>
          <a:ln/>
        </p:spPr>
        <p:txBody>
          <a:bodyPr anchor="ctr" anchorCtr="0"/>
          <a:p>
            <a:r>
              <a:rPr lang="en-US" altLang="zh-CN" dirty="0"/>
              <a:t> </a:t>
            </a:r>
            <a:r>
              <a:rPr lang="en-US" altLang="zh-CN" b="1" dirty="0">
                <a:solidFill>
                  <a:srgbClr val="DE634E"/>
                </a:solidFill>
              </a:rPr>
              <a:t> </a:t>
            </a:r>
            <a:r>
              <a:rPr lang="zh-CN" altLang="en-US" b="1" dirty="0">
                <a:solidFill>
                  <a:srgbClr val="DE634E"/>
                </a:solidFill>
              </a:rPr>
              <a:t>防范焊接安全事故的措施</a:t>
            </a:r>
            <a:r>
              <a:rPr lang="en-US" altLang="zh-CN" b="1" dirty="0">
                <a:solidFill>
                  <a:srgbClr val="DE634E"/>
                </a:solidFill>
              </a:rPr>
              <a:t>  </a:t>
            </a:r>
            <a:r>
              <a:rPr lang="en-US" altLang="zh-CN" dirty="0"/>
              <a:t> </a:t>
            </a:r>
            <a:endParaRPr lang="en-US" altLang="zh-CN" dirty="0"/>
          </a:p>
        </p:txBody>
      </p:sp>
      <p:sp>
        <p:nvSpPr>
          <p:cNvPr id="41987" name="文本占位符 41986"/>
          <p:cNvSpPr>
            <a:spLocks noGrp="1"/>
          </p:cNvSpPr>
          <p:nvPr>
            <p:ph type="body" idx="1"/>
          </p:nvPr>
        </p:nvSpPr>
        <p:spPr>
          <a:ln/>
        </p:spPr>
        <p:txBody>
          <a:bodyPr/>
          <a:p>
            <a:r>
              <a:rPr lang="en-US" altLang="zh-CN"/>
              <a:t>2.1  </a:t>
            </a:r>
            <a:r>
              <a:rPr lang="zh-CN" altLang="en-US" dirty="0"/>
              <a:t>安全意识的强化及基本素质的培养和提高</a:t>
            </a:r>
            <a:r>
              <a:rPr lang="en-US" altLang="zh-CN" dirty="0"/>
              <a:t>  </a:t>
            </a:r>
            <a:br>
              <a:rPr lang="en-US" altLang="zh-CN" dirty="0"/>
            </a:br>
            <a:br>
              <a:rPr lang="en-US" altLang="zh-CN" dirty="0"/>
            </a:br>
            <a:r>
              <a:rPr lang="en-US" altLang="zh-CN" dirty="0"/>
              <a:t>    </a:t>
            </a:r>
            <a:r>
              <a:rPr lang="zh-CN" altLang="en-US" dirty="0"/>
              <a:t>从这例事故来看，事故完全是人为因素引起的。为了防止此类事故的发生，可以从以下几个方面来制定防范措施，确保人身和设备安全。</a:t>
            </a:r>
            <a:r>
              <a:rPr lang="en-US" altLang="zh-CN" dirty="0"/>
              <a:t>   </a:t>
            </a:r>
            <a:endParaRPr lang="en-US" altLang="zh-C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1" name="文本占位符 43010"/>
          <p:cNvSpPr>
            <a:spLocks noGrp="1"/>
          </p:cNvSpPr>
          <p:nvPr>
            <p:ph type="body" idx="1"/>
          </p:nvPr>
        </p:nvSpPr>
        <p:spPr>
          <a:xfrm>
            <a:off x="193675" y="280988"/>
            <a:ext cx="8686800" cy="5546725"/>
          </a:xfrm>
          <a:ln/>
        </p:spPr>
        <p:txBody>
          <a:bodyPr/>
          <a:p>
            <a:pPr>
              <a:lnSpc>
                <a:spcPct val="90000"/>
              </a:lnSpc>
            </a:pPr>
            <a:r>
              <a:rPr lang="en-US" altLang="zh-CN" b="1" i="1">
                <a:solidFill>
                  <a:srgbClr val="DE634E"/>
                </a:solidFill>
              </a:rPr>
              <a:t>2.1.1  </a:t>
            </a:r>
            <a:r>
              <a:rPr lang="zh-CN" altLang="en-US" b="1" i="1" dirty="0">
                <a:solidFill>
                  <a:srgbClr val="DE634E"/>
                </a:solidFill>
              </a:rPr>
              <a:t>强化焊接操作人员的安全意识</a:t>
            </a:r>
            <a:r>
              <a:rPr lang="en-US" altLang="zh-CN" b="1" i="1" dirty="0">
                <a:solidFill>
                  <a:srgbClr val="DE634E"/>
                </a:solidFill>
              </a:rPr>
              <a:t>  </a:t>
            </a:r>
            <a:br>
              <a:rPr lang="en-US" altLang="zh-CN" b="1" i="1" dirty="0">
                <a:solidFill>
                  <a:srgbClr val="DE634E"/>
                </a:solidFill>
              </a:rPr>
            </a:br>
            <a:br>
              <a:rPr lang="en-US" altLang="zh-CN" dirty="0"/>
            </a:br>
            <a:r>
              <a:rPr lang="en-US" altLang="zh-CN" dirty="0"/>
              <a:t>    </a:t>
            </a:r>
            <a:r>
              <a:rPr lang="en-US" altLang="zh-CN"/>
              <a:t>(1) </a:t>
            </a:r>
            <a:r>
              <a:rPr lang="zh-CN" altLang="en-US" dirty="0"/>
              <a:t>学习</a:t>
            </a:r>
            <a:r>
              <a:rPr lang="en-US" altLang="zh-CN"/>
              <a:t>《</a:t>
            </a:r>
            <a:r>
              <a:rPr lang="zh-CN" altLang="en-US" dirty="0"/>
              <a:t>电焊安全工作规程</a:t>
            </a:r>
            <a:r>
              <a:rPr lang="en-US" altLang="zh-CN"/>
              <a:t>》</a:t>
            </a:r>
            <a:r>
              <a:rPr lang="zh-CN" altLang="en-US" dirty="0"/>
              <a:t>、“安全管理制度”、“安全工作规定”等，从理论上提高认识；</a:t>
            </a:r>
            <a:r>
              <a:rPr lang="en-US" altLang="zh-CN" dirty="0"/>
              <a:t>  </a:t>
            </a:r>
            <a:br>
              <a:rPr lang="en-US" altLang="zh-CN" dirty="0"/>
            </a:br>
            <a:br>
              <a:rPr lang="en-US" altLang="zh-CN" dirty="0"/>
            </a:br>
            <a:r>
              <a:rPr lang="en-US" altLang="zh-CN" dirty="0"/>
              <a:t>    </a:t>
            </a:r>
            <a:r>
              <a:rPr lang="en-US" altLang="zh-CN"/>
              <a:t>(2) </a:t>
            </a:r>
            <a:r>
              <a:rPr lang="zh-CN" altLang="en-US" dirty="0"/>
              <a:t>学习“事故案例”、“安全通报”等，播放“事故案例”的录像教材，从事例中吸取经验教训，强化安全意识；</a:t>
            </a:r>
            <a:r>
              <a:rPr lang="en-US" altLang="zh-CN" dirty="0"/>
              <a:t>  </a:t>
            </a:r>
            <a:br>
              <a:rPr lang="en-US" altLang="zh-CN" dirty="0"/>
            </a:br>
            <a:br>
              <a:rPr lang="en-US" altLang="zh-CN" dirty="0"/>
            </a:br>
            <a:r>
              <a:rPr lang="en-US" altLang="zh-CN" dirty="0"/>
              <a:t>    </a:t>
            </a:r>
            <a:r>
              <a:rPr lang="en-US" altLang="zh-CN"/>
              <a:t>(3) </a:t>
            </a:r>
            <a:r>
              <a:rPr lang="zh-CN" altLang="en-US" dirty="0"/>
              <a:t>加强对焊接操作人员施工时的检查，严防违章作业。</a:t>
            </a:r>
            <a:r>
              <a:rPr lang="en-US" altLang="zh-CN" dirty="0"/>
              <a:t>  </a:t>
            </a:r>
            <a:endParaRPr lang="en-US" altLang="zh-C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5" name="文本占位符 44034"/>
          <p:cNvSpPr>
            <a:spLocks noGrp="1"/>
          </p:cNvSpPr>
          <p:nvPr>
            <p:ph type="body" idx="1"/>
          </p:nvPr>
        </p:nvSpPr>
        <p:spPr>
          <a:xfrm>
            <a:off x="395288" y="549275"/>
            <a:ext cx="8229600" cy="5903913"/>
          </a:xfrm>
          <a:ln/>
        </p:spPr>
        <p:txBody>
          <a:bodyPr/>
          <a:p>
            <a:pPr>
              <a:lnSpc>
                <a:spcPct val="140000"/>
              </a:lnSpc>
            </a:pPr>
            <a:r>
              <a:rPr lang="en-US" altLang="zh-CN" sz="3600" b="1" i="1">
                <a:solidFill>
                  <a:srgbClr val="DE634E"/>
                </a:solidFill>
              </a:rPr>
              <a:t>2.1.2  </a:t>
            </a:r>
            <a:r>
              <a:rPr lang="zh-CN" altLang="en-US" sz="3600" b="1" i="1" dirty="0">
                <a:solidFill>
                  <a:srgbClr val="DE634E"/>
                </a:solidFill>
              </a:rPr>
              <a:t>加强安全知识的培训</a:t>
            </a:r>
            <a:r>
              <a:rPr lang="en-US" altLang="zh-CN" b="1" i="1" dirty="0">
                <a:solidFill>
                  <a:srgbClr val="DE634E"/>
                </a:solidFill>
              </a:rPr>
              <a:t> </a:t>
            </a:r>
            <a:r>
              <a:rPr lang="en-US" altLang="zh-CN" dirty="0"/>
              <a:t> </a:t>
            </a:r>
            <a:br>
              <a:rPr lang="en-US" altLang="zh-CN" dirty="0"/>
            </a:br>
            <a:r>
              <a:rPr lang="en-US" altLang="zh-CN" dirty="0"/>
              <a:t>       </a:t>
            </a:r>
            <a:r>
              <a:rPr lang="zh-CN" altLang="en-US" dirty="0"/>
              <a:t>焊接过程与电和火联系紧密，对焊接工作人员要有计划地进行电的相关知识培训，以防止人身触电和设备损坏；同时还要进行燃烧知识的培训，让焊接工作人员了解发生燃烧的</a:t>
            </a:r>
            <a:r>
              <a:rPr lang="en-US" altLang="zh-CN"/>
              <a:t>3</a:t>
            </a:r>
            <a:r>
              <a:rPr lang="zh-CN" altLang="en-US" dirty="0"/>
              <a:t>个条件，有效防止人身烧伤和设备损坏。</a:t>
            </a:r>
            <a:r>
              <a:rPr lang="en-US" altLang="zh-CN" dirty="0"/>
              <a:t>  </a:t>
            </a:r>
            <a:endParaRPr lang="en-US" altLang="zh-C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文本占位符 38914"/>
          <p:cNvSpPr>
            <a:spLocks noGrp="1"/>
          </p:cNvSpPr>
          <p:nvPr>
            <p:ph type="body" idx="1"/>
          </p:nvPr>
        </p:nvSpPr>
        <p:spPr>
          <a:xfrm>
            <a:off x="0" y="333375"/>
            <a:ext cx="9144000" cy="6858000"/>
          </a:xfrm>
          <a:ln/>
        </p:spPr>
        <p:txBody>
          <a:bodyPr/>
          <a:p>
            <a:r>
              <a:rPr lang="en-US" altLang="zh-CN" sz="2800" b="1">
                <a:solidFill>
                  <a:srgbClr val="FFFF00"/>
                </a:solidFill>
              </a:rPr>
              <a:t>2.2  </a:t>
            </a:r>
            <a:r>
              <a:rPr lang="zh-CN" altLang="en-US" sz="2800" b="1" dirty="0">
                <a:solidFill>
                  <a:srgbClr val="FFFF00"/>
                </a:solidFill>
              </a:rPr>
              <a:t>缺少配套工器具，焊工手胸被烧伤</a:t>
            </a:r>
            <a:r>
              <a:rPr lang="en-US" altLang="zh-CN" sz="2800" b="1" dirty="0">
                <a:solidFill>
                  <a:srgbClr val="FFFF00"/>
                </a:solidFill>
              </a:rPr>
              <a:t> </a:t>
            </a:r>
            <a:r>
              <a:rPr lang="en-US" altLang="zh-CN" sz="2800" dirty="0"/>
              <a:t> </a:t>
            </a:r>
            <a:br>
              <a:rPr lang="en-US" altLang="zh-CN" sz="2800" dirty="0"/>
            </a:br>
            <a:br>
              <a:rPr lang="en-US" altLang="zh-CN" sz="2800" dirty="0"/>
            </a:br>
            <a:r>
              <a:rPr lang="en-US" altLang="zh-CN" sz="2800" dirty="0"/>
              <a:t>    </a:t>
            </a:r>
            <a:r>
              <a:rPr lang="en-US" altLang="zh-CN" sz="2800"/>
              <a:t>2003</a:t>
            </a:r>
            <a:r>
              <a:rPr lang="zh-CN" altLang="en-US" sz="2800" dirty="0"/>
              <a:t>年秋的某天早上，某电厂</a:t>
            </a:r>
            <a:r>
              <a:rPr lang="en-US" altLang="zh-CN" sz="2800"/>
              <a:t>4</a:t>
            </a:r>
            <a:r>
              <a:rPr lang="zh-CN" altLang="en-US" sz="2800" dirty="0"/>
              <a:t>名焊工在一次风机平台上加热其联轴器靠背轮准备回装。焊工甲和乙各手持一把加热焊枪，当加热约</a:t>
            </a:r>
            <a:r>
              <a:rPr lang="en-US" altLang="zh-CN" sz="2800"/>
              <a:t>5</a:t>
            </a:r>
            <a:r>
              <a:rPr lang="zh-CN" altLang="en-US" sz="2800" dirty="0"/>
              <a:t>～</a:t>
            </a:r>
            <a:r>
              <a:rPr lang="en-US" altLang="zh-CN" sz="2800"/>
              <a:t>6 min</a:t>
            </a:r>
            <a:r>
              <a:rPr lang="zh-CN" altLang="en-US" sz="2800" dirty="0"/>
              <a:t>时，焊工甲因加热枪乙炔气用完停止加热和焊工丙一起去换气，换好后，焊工甲就拿起焊枪对着焊工乙加热的火焰点火，但连续点了</a:t>
            </a:r>
            <a:r>
              <a:rPr lang="en-US" altLang="zh-CN" sz="2800"/>
              <a:t>2</a:t>
            </a:r>
            <a:r>
              <a:rPr lang="zh-CN" altLang="en-US" sz="2800" dirty="0"/>
              <a:t>次都没点着，而且点火时出现“啪啪”几声鸣爆的声响，于是叫焊工丙去检查减压阀阀门顶针是否打开，发现没开，焊工丙就用手去开阀门顶针，焊工甲就一边等开气一边点火，就在焊工丙刚打开阀门的瞬间，突然听到一声很大的爆炸声，只见乙炔气瓶减压阀接头处喷出一条</a:t>
            </a:r>
            <a:r>
              <a:rPr lang="en-US" altLang="zh-CN" sz="2800"/>
              <a:t>30</a:t>
            </a:r>
            <a:r>
              <a:rPr lang="zh-CN" altLang="en-US" sz="2800" dirty="0"/>
              <a:t>～</a:t>
            </a:r>
            <a:r>
              <a:rPr lang="en-US" altLang="zh-CN" sz="2800"/>
              <a:t>40 cm</a:t>
            </a:r>
            <a:r>
              <a:rPr lang="zh-CN" altLang="en-US" sz="2800" dirty="0"/>
              <a:t>的火焰，焊工丙的左手掌、胸前的皮肤被喷出的乙炔火焰烧伤，面积约</a:t>
            </a:r>
            <a:r>
              <a:rPr lang="en-US" altLang="zh-CN" sz="2800"/>
              <a:t>5%</a:t>
            </a:r>
            <a:r>
              <a:rPr lang="zh-CN" altLang="en-US" sz="2800" dirty="0"/>
              <a:t>，程度为</a:t>
            </a:r>
            <a:r>
              <a:rPr lang="en-US" altLang="zh-CN" sz="2800"/>
              <a:t>1.5</a:t>
            </a:r>
            <a:r>
              <a:rPr lang="zh-CN" altLang="en-US" sz="2800" dirty="0"/>
              <a:t>～</a:t>
            </a:r>
            <a:r>
              <a:rPr lang="en-US" altLang="zh-CN" sz="2800"/>
              <a:t>2</a:t>
            </a:r>
            <a:r>
              <a:rPr lang="zh-CN" altLang="en-US" sz="2800" dirty="0"/>
              <a:t>级。 </a:t>
            </a:r>
            <a:endParaRPr lang="zh-CN" alt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文本占位符 45058"/>
          <p:cNvSpPr>
            <a:spLocks noGrp="1"/>
          </p:cNvSpPr>
          <p:nvPr>
            <p:ph type="body" idx="1"/>
          </p:nvPr>
        </p:nvSpPr>
        <p:spPr>
          <a:xfrm>
            <a:off x="0" y="333375"/>
            <a:ext cx="9144000" cy="6858000"/>
          </a:xfrm>
          <a:ln/>
        </p:spPr>
        <p:txBody>
          <a:bodyPr/>
          <a:p>
            <a:r>
              <a:rPr lang="en-US" altLang="zh-CN" sz="2800" b="1">
                <a:solidFill>
                  <a:srgbClr val="F636B6"/>
                </a:solidFill>
              </a:rPr>
              <a:t>2.2  </a:t>
            </a:r>
            <a:r>
              <a:rPr lang="zh-CN" altLang="en-US" sz="2800" b="1" dirty="0">
                <a:solidFill>
                  <a:srgbClr val="F636B6"/>
                </a:solidFill>
              </a:rPr>
              <a:t>完善焊接工器具的配备和不断改进焊接工序</a:t>
            </a:r>
            <a:r>
              <a:rPr lang="en-US" altLang="zh-CN" sz="2800" b="1" dirty="0">
                <a:solidFill>
                  <a:srgbClr val="F636B6"/>
                </a:solidFill>
              </a:rPr>
              <a:t>  </a:t>
            </a:r>
            <a:endParaRPr lang="en-US" altLang="zh-CN" sz="2800" b="1" dirty="0">
              <a:solidFill>
                <a:srgbClr val="F636B6"/>
              </a:solidFill>
            </a:endParaRPr>
          </a:p>
          <a:p>
            <a:pPr>
              <a:buNone/>
            </a:pPr>
            <a:br>
              <a:rPr lang="en-US" altLang="zh-CN" sz="2800" dirty="0"/>
            </a:br>
            <a:r>
              <a:rPr lang="en-US" altLang="zh-CN" sz="2800" dirty="0"/>
              <a:t>     </a:t>
            </a:r>
            <a:r>
              <a:rPr lang="zh-CN" altLang="en-US" sz="2800" dirty="0"/>
              <a:t>从这个案例中我们发现，事故发生主要有两方面的因素：一为硬件，即必要的安全工器具，如此案例中的乙炔回火器；二为软件，即焊接工序。</a:t>
            </a:r>
            <a:r>
              <a:rPr lang="en-US" altLang="zh-CN" sz="2800" dirty="0"/>
              <a:t>  </a:t>
            </a:r>
            <a:br>
              <a:rPr lang="en-US" altLang="zh-CN" sz="2800" dirty="0"/>
            </a:br>
            <a:r>
              <a:rPr lang="en-US" altLang="zh-CN" sz="2800" dirty="0"/>
              <a:t>     </a:t>
            </a:r>
            <a:r>
              <a:rPr lang="zh-CN" altLang="en-US" sz="2800" dirty="0"/>
              <a:t>如果在乙炔减压阀前装上回火器，就可以避免回火引爆乙炔瓶；如果在加热枪的乙炔管接头上加装一个回火器，就可以阻止回火进入乙炔胶管，从而避免事故的发生。</a:t>
            </a:r>
            <a:r>
              <a:rPr lang="en-US" altLang="zh-CN" sz="2800" dirty="0"/>
              <a:t>  </a:t>
            </a:r>
            <a:br>
              <a:rPr lang="en-US" altLang="zh-CN" sz="2800" dirty="0"/>
            </a:br>
            <a:r>
              <a:rPr lang="en-US" altLang="zh-CN" sz="2800" dirty="0"/>
              <a:t>    </a:t>
            </a:r>
            <a:r>
              <a:rPr lang="zh-CN" altLang="en-US" sz="2800" dirty="0"/>
              <a:t>如果制定了详细的工作程序，即先做什么，后做什么，并严格按程序去做，可以减少直至避免事故的发生。在此案例中，应规定只有在乙炔气换好后，加热枪才能点火。这里主要是由于没有进行有效沟通，以致在换气人开减压阀时点火，导致了事故的发生。</a:t>
            </a:r>
            <a:r>
              <a:rPr lang="en-US" altLang="zh-CN" sz="2800" dirty="0"/>
              <a:t>   </a:t>
            </a:r>
            <a:endParaRPr lang="en-US" altLang="zh-CN"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46081"/>
          <p:cNvSpPr>
            <a:spLocks noGrp="1"/>
          </p:cNvSpPr>
          <p:nvPr>
            <p:ph type="title"/>
          </p:nvPr>
        </p:nvSpPr>
        <p:spPr>
          <a:xfrm>
            <a:off x="468313" y="0"/>
            <a:ext cx="8229600" cy="1143000"/>
          </a:xfrm>
          <a:ln/>
        </p:spPr>
        <p:txBody>
          <a:bodyPr anchor="ctr" anchorCtr="0"/>
          <a:p>
            <a:r>
              <a:rPr lang="en-US" altLang="zh-CN" sz="2800" b="1">
                <a:solidFill>
                  <a:srgbClr val="FFFF00"/>
                </a:solidFill>
              </a:rPr>
              <a:t>2.2  </a:t>
            </a:r>
            <a:r>
              <a:rPr lang="zh-CN" altLang="en-US" sz="2800" b="1" dirty="0">
                <a:solidFill>
                  <a:srgbClr val="FFFF00"/>
                </a:solidFill>
              </a:rPr>
              <a:t>完善焊接工器具的配备和不断改进焊接工序</a:t>
            </a:r>
            <a:r>
              <a:rPr lang="en-US" altLang="zh-CN" sz="2800" dirty="0"/>
              <a:t> </a:t>
            </a:r>
            <a:endParaRPr lang="en-US" altLang="zh-CN" sz="2800" dirty="0"/>
          </a:p>
        </p:txBody>
      </p:sp>
      <p:sp>
        <p:nvSpPr>
          <p:cNvPr id="46083" name="文本占位符 46082"/>
          <p:cNvSpPr>
            <a:spLocks noGrp="1"/>
          </p:cNvSpPr>
          <p:nvPr>
            <p:ph type="body" idx="1"/>
          </p:nvPr>
        </p:nvSpPr>
        <p:spPr>
          <a:xfrm>
            <a:off x="0" y="1052513"/>
            <a:ext cx="9144000" cy="5805487"/>
          </a:xfrm>
          <a:ln/>
        </p:spPr>
        <p:txBody>
          <a:bodyPr/>
          <a:p>
            <a:pPr>
              <a:lnSpc>
                <a:spcPct val="85000"/>
              </a:lnSpc>
            </a:pPr>
            <a:r>
              <a:rPr lang="zh-CN" altLang="en-US" sz="2400" dirty="0"/>
              <a:t>针对此类事故，可采取以下措施：</a:t>
            </a:r>
            <a:r>
              <a:rPr lang="en-US" altLang="zh-CN" sz="2400" dirty="0"/>
              <a:t>  </a:t>
            </a:r>
            <a:br>
              <a:rPr lang="en-US" altLang="zh-CN" sz="2400" dirty="0"/>
            </a:br>
            <a:br>
              <a:rPr lang="en-US" altLang="zh-CN" sz="2400" dirty="0"/>
            </a:br>
            <a:r>
              <a:rPr lang="en-US" altLang="zh-CN" sz="2400" dirty="0"/>
              <a:t>    </a:t>
            </a:r>
            <a:r>
              <a:rPr lang="en-US" altLang="zh-CN" sz="2400"/>
              <a:t>(1) </a:t>
            </a:r>
            <a:r>
              <a:rPr lang="zh-CN" altLang="en-US" sz="2400" dirty="0"/>
              <a:t>使用的工器具要确保安全可靠，工作前要对工器具进行检查，如胶管有无破损、减压阀是否正常、焊机有无接地等；</a:t>
            </a:r>
            <a:r>
              <a:rPr lang="en-US" altLang="zh-CN" sz="2400" dirty="0"/>
              <a:t>  </a:t>
            </a:r>
            <a:br>
              <a:rPr lang="en-US" altLang="zh-CN" sz="2400" dirty="0"/>
            </a:br>
            <a:br>
              <a:rPr lang="en-US" altLang="zh-CN" sz="2400" dirty="0"/>
            </a:br>
            <a:r>
              <a:rPr lang="en-US" altLang="zh-CN" sz="2400" dirty="0"/>
              <a:t>    </a:t>
            </a:r>
            <a:r>
              <a:rPr lang="en-US" altLang="zh-CN" sz="2400"/>
              <a:t>(2) </a:t>
            </a:r>
            <a:r>
              <a:rPr lang="zh-CN" altLang="en-US" sz="2400" dirty="0"/>
              <a:t>个人防护用品</a:t>
            </a:r>
            <a:r>
              <a:rPr lang="en-US" altLang="zh-CN" sz="2400"/>
              <a:t>(</a:t>
            </a:r>
            <a:r>
              <a:rPr lang="zh-CN" altLang="en-US" sz="2400" dirty="0"/>
              <a:t>如电焊手套、工作鞋、工作服、面罩等</a:t>
            </a:r>
            <a:r>
              <a:rPr lang="en-US" altLang="zh-CN" sz="2400"/>
              <a:t>)</a:t>
            </a:r>
            <a:r>
              <a:rPr lang="zh-CN" altLang="en-US" sz="2400" dirty="0"/>
              <a:t>必须备齐和完好；</a:t>
            </a:r>
            <a:r>
              <a:rPr lang="en-US" altLang="zh-CN" sz="2400" dirty="0"/>
              <a:t>  </a:t>
            </a:r>
            <a:br>
              <a:rPr lang="en-US" altLang="zh-CN" sz="2400" dirty="0"/>
            </a:br>
            <a:br>
              <a:rPr lang="en-US" altLang="zh-CN" sz="2400" dirty="0"/>
            </a:br>
            <a:r>
              <a:rPr lang="en-US" altLang="zh-CN" sz="2400" dirty="0"/>
              <a:t>    </a:t>
            </a:r>
            <a:r>
              <a:rPr lang="en-US" altLang="zh-CN" sz="2400"/>
              <a:t>(3) </a:t>
            </a:r>
            <a:r>
              <a:rPr lang="zh-CN" altLang="en-US" sz="2400" dirty="0"/>
              <a:t>工作前需仔细观察和询问周围的环境，做好隔离措施，如潮湿的环境要做好防触电的措施，周围的油管或氢气设备要做好防火措施，上下交叉作业要做好隔离等；</a:t>
            </a:r>
            <a:r>
              <a:rPr lang="en-US" altLang="zh-CN" sz="2400" dirty="0"/>
              <a:t>  </a:t>
            </a:r>
            <a:br>
              <a:rPr lang="en-US" altLang="zh-CN" sz="2400" dirty="0"/>
            </a:br>
            <a:br>
              <a:rPr lang="en-US" altLang="zh-CN" sz="2400" dirty="0"/>
            </a:br>
            <a:r>
              <a:rPr lang="en-US" altLang="zh-CN" sz="2400" dirty="0"/>
              <a:t>    </a:t>
            </a:r>
            <a:r>
              <a:rPr lang="en-US" altLang="zh-CN" sz="2400"/>
              <a:t>(4) </a:t>
            </a:r>
            <a:r>
              <a:rPr lang="zh-CN" altLang="en-US" sz="2400" dirty="0"/>
              <a:t>工作要有工序，并严格按工序去做，要坚持持续改进，使工序更趋合理，更符合安全要求；</a:t>
            </a:r>
            <a:r>
              <a:rPr lang="en-US" altLang="zh-CN" sz="2400" dirty="0"/>
              <a:t>  </a:t>
            </a:r>
            <a:br>
              <a:rPr lang="en-US" altLang="zh-CN" sz="2400" dirty="0"/>
            </a:br>
            <a:br>
              <a:rPr lang="en-US" altLang="zh-CN" sz="2400" dirty="0"/>
            </a:br>
            <a:r>
              <a:rPr lang="en-US" altLang="zh-CN" sz="2400" dirty="0"/>
              <a:t>    </a:t>
            </a:r>
            <a:r>
              <a:rPr lang="en-US" altLang="zh-CN" sz="2400"/>
              <a:t>(5) </a:t>
            </a:r>
            <a:r>
              <a:rPr lang="zh-CN" altLang="en-US" sz="2400" dirty="0"/>
              <a:t>使用最先进的安全器具，并对工作中存在的安全隐患进行分析，提出防范措施。</a:t>
            </a:r>
            <a:endParaRPr lang="zh-CN"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74753"/>
          <p:cNvSpPr>
            <a:spLocks noGrp="1"/>
          </p:cNvSpPr>
          <p:nvPr>
            <p:ph type="title"/>
          </p:nvPr>
        </p:nvSpPr>
        <p:spPr>
          <a:xfrm>
            <a:off x="457200" y="228600"/>
            <a:ext cx="8229600" cy="752475"/>
          </a:xfrm>
          <a:ln/>
        </p:spPr>
        <p:txBody>
          <a:bodyPr anchor="ctr" anchorCtr="0"/>
          <a:p>
            <a:r>
              <a:rPr lang="zh-CN" altLang="en-US" sz="3600" b="1" dirty="0">
                <a:solidFill>
                  <a:srgbClr val="FFFF00"/>
                </a:solidFill>
              </a:rPr>
              <a:t>燃烧的三种类型</a:t>
            </a:r>
            <a:endParaRPr lang="zh-CN" altLang="en-US" sz="3600" b="1" dirty="0">
              <a:solidFill>
                <a:srgbClr val="FFFF00"/>
              </a:solidFill>
            </a:endParaRPr>
          </a:p>
        </p:txBody>
      </p:sp>
      <p:sp>
        <p:nvSpPr>
          <p:cNvPr id="74756" name="文本占位符 74755"/>
          <p:cNvSpPr>
            <a:spLocks noGrp="1"/>
          </p:cNvSpPr>
          <p:nvPr>
            <p:ph type="body" idx="1"/>
          </p:nvPr>
        </p:nvSpPr>
        <p:spPr>
          <a:xfrm>
            <a:off x="0" y="1052513"/>
            <a:ext cx="9144000" cy="5805487"/>
          </a:xfrm>
          <a:ln/>
        </p:spPr>
        <p:txBody>
          <a:bodyPr vert="horz" wrap="square" lIns="91440" tIns="45720" rIns="91440" bIns="45720" anchor="t" anchorCtr="0"/>
          <a:p>
            <a:pPr>
              <a:lnSpc>
                <a:spcPct val="105000"/>
              </a:lnSpc>
              <a:buNone/>
            </a:pPr>
            <a:r>
              <a:rPr lang="en-US" altLang="zh-CN" sz="2400" b="1" dirty="0"/>
              <a:t>  </a:t>
            </a:r>
            <a:r>
              <a:rPr lang="zh-CN" altLang="en-US" sz="2400" b="1" dirty="0">
                <a:solidFill>
                  <a:srgbClr val="DE634E"/>
                </a:solidFill>
              </a:rPr>
              <a:t>（</a:t>
            </a:r>
            <a:r>
              <a:rPr lang="en-US" altLang="zh-CN" sz="2400" b="1">
                <a:solidFill>
                  <a:srgbClr val="DE634E"/>
                </a:solidFill>
              </a:rPr>
              <a:t>1</a:t>
            </a:r>
            <a:r>
              <a:rPr lang="zh-CN" altLang="en-US" sz="2400" b="1" dirty="0">
                <a:solidFill>
                  <a:srgbClr val="DE634E"/>
                </a:solidFill>
              </a:rPr>
              <a:t>）闪燃</a:t>
            </a:r>
            <a:endParaRPr lang="zh-CN" altLang="en-US" sz="2400" b="1" dirty="0">
              <a:solidFill>
                <a:srgbClr val="DE634E"/>
              </a:solidFill>
            </a:endParaRPr>
          </a:p>
          <a:p>
            <a:pPr>
              <a:lnSpc>
                <a:spcPct val="105000"/>
              </a:lnSpc>
              <a:buNone/>
            </a:pPr>
            <a:r>
              <a:rPr lang="zh-CN" altLang="en-US" sz="2400" b="1" dirty="0"/>
              <a:t>        指遇火能产生一闪即灭的燃烧现象，是一种瞬间现象。</a:t>
            </a:r>
            <a:endParaRPr lang="zh-CN" altLang="en-US" sz="2400" b="1" dirty="0"/>
          </a:p>
          <a:p>
            <a:pPr>
              <a:lnSpc>
                <a:spcPct val="105000"/>
              </a:lnSpc>
              <a:buNone/>
            </a:pPr>
            <a:r>
              <a:rPr lang="zh-CN" altLang="en-US" sz="2400" b="1" dirty="0"/>
              <a:t>    闪点是产生闪燃的最低温度，是表示可燃液体性质的指标之一。</a:t>
            </a:r>
            <a:endParaRPr lang="zh-CN" altLang="en-US" sz="2400" b="1" dirty="0"/>
          </a:p>
          <a:p>
            <a:pPr>
              <a:lnSpc>
                <a:spcPct val="105000"/>
              </a:lnSpc>
              <a:buNone/>
            </a:pPr>
            <a:r>
              <a:rPr lang="zh-CN" altLang="en-US" sz="2400" b="1" dirty="0"/>
              <a:t>  </a:t>
            </a:r>
            <a:r>
              <a:rPr lang="zh-CN" altLang="en-US" sz="2400" b="1" dirty="0">
                <a:solidFill>
                  <a:srgbClr val="DE634E"/>
                </a:solidFill>
              </a:rPr>
              <a:t>（</a:t>
            </a:r>
            <a:r>
              <a:rPr lang="en-US" altLang="zh-CN" sz="2400" b="1">
                <a:solidFill>
                  <a:srgbClr val="DE634E"/>
                </a:solidFill>
              </a:rPr>
              <a:t>2</a:t>
            </a:r>
            <a:r>
              <a:rPr lang="zh-CN" altLang="en-US" sz="2400" b="1" dirty="0">
                <a:solidFill>
                  <a:srgbClr val="DE634E"/>
                </a:solidFill>
              </a:rPr>
              <a:t>）着火</a:t>
            </a:r>
            <a:endParaRPr lang="zh-CN" altLang="en-US" sz="2400" b="1" dirty="0">
              <a:solidFill>
                <a:srgbClr val="DE634E"/>
              </a:solidFill>
            </a:endParaRPr>
          </a:p>
          <a:p>
            <a:pPr>
              <a:lnSpc>
                <a:spcPct val="105000"/>
              </a:lnSpc>
              <a:buNone/>
            </a:pPr>
            <a:r>
              <a:rPr lang="zh-CN" altLang="en-US" sz="2400" b="1" dirty="0"/>
              <a:t>        指可燃物质在空气中与火源接触，达到某一温度时，开始产生</a:t>
            </a:r>
            <a:endParaRPr lang="zh-CN" altLang="en-US" sz="2400" b="1" dirty="0"/>
          </a:p>
          <a:p>
            <a:pPr>
              <a:lnSpc>
                <a:spcPct val="105000"/>
              </a:lnSpc>
              <a:buNone/>
            </a:pPr>
            <a:r>
              <a:rPr lang="zh-CN" altLang="en-US" sz="2400" b="1" dirty="0"/>
              <a:t>有火焰的 燃烧，并在火源移去后仍能持续燃烧的现象。</a:t>
            </a:r>
            <a:endParaRPr lang="zh-CN" altLang="en-US" sz="2400" b="1" dirty="0"/>
          </a:p>
          <a:p>
            <a:pPr>
              <a:lnSpc>
                <a:spcPct val="105000"/>
              </a:lnSpc>
              <a:buNone/>
            </a:pPr>
            <a:r>
              <a:rPr lang="zh-CN" altLang="en-US" sz="2400" b="1" dirty="0"/>
              <a:t>         燃点是一种物质燃烧时放出的燃烧热，使该物质能蒸发出足</a:t>
            </a:r>
            <a:endParaRPr lang="zh-CN" altLang="en-US" sz="2400" b="1" dirty="0"/>
          </a:p>
          <a:p>
            <a:pPr>
              <a:lnSpc>
                <a:spcPct val="105000"/>
              </a:lnSpc>
              <a:buNone/>
            </a:pPr>
            <a:r>
              <a:rPr lang="zh-CN" altLang="en-US" sz="2400" b="1" dirty="0"/>
              <a:t>够的蒸气来维持其燃烧所需的最低温度。</a:t>
            </a:r>
            <a:endParaRPr lang="zh-CN" altLang="en-US" sz="2400" b="1" dirty="0"/>
          </a:p>
          <a:p>
            <a:pPr>
              <a:lnSpc>
                <a:spcPct val="105000"/>
              </a:lnSpc>
              <a:buNone/>
            </a:pPr>
            <a:r>
              <a:rPr lang="zh-CN" altLang="en-US" sz="2400" b="1" dirty="0"/>
              <a:t>         一切可燃液体的燃点都高于闪点。</a:t>
            </a:r>
            <a:endParaRPr lang="zh-CN" altLang="en-US" sz="2400" b="1" dirty="0"/>
          </a:p>
          <a:p>
            <a:pPr>
              <a:lnSpc>
                <a:spcPct val="105000"/>
              </a:lnSpc>
              <a:buNone/>
            </a:pPr>
            <a:r>
              <a:rPr lang="zh-CN" altLang="en-US" sz="2400" b="1" dirty="0"/>
              <a:t>  </a:t>
            </a:r>
            <a:r>
              <a:rPr lang="zh-CN" altLang="en-US" sz="2400" b="1" dirty="0">
                <a:solidFill>
                  <a:srgbClr val="DE634E"/>
                </a:solidFill>
              </a:rPr>
              <a:t>（</a:t>
            </a:r>
            <a:r>
              <a:rPr lang="en-US" altLang="zh-CN" sz="2400" b="1">
                <a:solidFill>
                  <a:srgbClr val="DE634E"/>
                </a:solidFill>
              </a:rPr>
              <a:t>3</a:t>
            </a:r>
            <a:r>
              <a:rPr lang="zh-CN" altLang="en-US" sz="2400" b="1" dirty="0">
                <a:solidFill>
                  <a:srgbClr val="DE634E"/>
                </a:solidFill>
              </a:rPr>
              <a:t>）自燃</a:t>
            </a:r>
            <a:endParaRPr lang="zh-CN" altLang="en-US" sz="2400" b="1" dirty="0">
              <a:solidFill>
                <a:srgbClr val="DE634E"/>
              </a:solidFill>
            </a:endParaRPr>
          </a:p>
          <a:p>
            <a:pPr>
              <a:lnSpc>
                <a:spcPct val="105000"/>
              </a:lnSpc>
              <a:buNone/>
            </a:pPr>
            <a:r>
              <a:rPr lang="zh-CN" altLang="en-US" sz="2400" b="1" dirty="0"/>
              <a:t>          指可燃物质在没有外部火花、火焰等火源的作用，因受热或</a:t>
            </a:r>
            <a:endParaRPr lang="zh-CN" altLang="en-US" sz="2400" b="1" dirty="0"/>
          </a:p>
          <a:p>
            <a:pPr>
              <a:lnSpc>
                <a:spcPct val="105000"/>
              </a:lnSpc>
              <a:buNone/>
            </a:pPr>
            <a:r>
              <a:rPr lang="zh-CN" altLang="en-US" sz="2400" b="1" dirty="0"/>
              <a:t>自身发热积热不散引起的燃烧。</a:t>
            </a:r>
            <a:endParaRPr lang="zh-CN" alt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文本占位符 39938"/>
          <p:cNvSpPr>
            <a:spLocks noGrp="1"/>
          </p:cNvSpPr>
          <p:nvPr>
            <p:ph type="body" idx="1"/>
          </p:nvPr>
        </p:nvSpPr>
        <p:spPr>
          <a:xfrm>
            <a:off x="0" y="333375"/>
            <a:ext cx="9144000" cy="6524625"/>
          </a:xfrm>
          <a:ln/>
        </p:spPr>
        <p:txBody>
          <a:bodyPr/>
          <a:p>
            <a:pPr>
              <a:lnSpc>
                <a:spcPct val="90000"/>
              </a:lnSpc>
            </a:pPr>
            <a:r>
              <a:rPr lang="en-US" altLang="zh-CN" b="1">
                <a:solidFill>
                  <a:srgbClr val="DE634E"/>
                </a:solidFill>
              </a:rPr>
              <a:t>2.3  </a:t>
            </a:r>
            <a:r>
              <a:rPr lang="zh-CN" altLang="en-US" b="1" dirty="0">
                <a:solidFill>
                  <a:srgbClr val="DE634E"/>
                </a:solidFill>
              </a:rPr>
              <a:t>焊接接头缺陷引发的焊接安全事故</a:t>
            </a:r>
            <a:r>
              <a:rPr lang="en-US" altLang="zh-CN" b="1" dirty="0">
                <a:solidFill>
                  <a:srgbClr val="DE634E"/>
                </a:solidFill>
              </a:rPr>
              <a:t> </a:t>
            </a:r>
            <a:r>
              <a:rPr lang="en-US" altLang="zh-CN" sz="2800" dirty="0"/>
              <a:t> </a:t>
            </a:r>
            <a:br>
              <a:rPr lang="en-US" altLang="zh-CN" sz="2800" dirty="0"/>
            </a:br>
            <a:br>
              <a:rPr lang="en-US" altLang="zh-CN" sz="2800" dirty="0"/>
            </a:br>
            <a:r>
              <a:rPr lang="en-US" altLang="zh-CN" sz="2800" dirty="0"/>
              <a:t>    </a:t>
            </a:r>
            <a:r>
              <a:rPr lang="en-US" altLang="zh-CN" sz="2800"/>
              <a:t>2003</a:t>
            </a:r>
            <a:r>
              <a:rPr lang="zh-CN" altLang="en-US" sz="2800" dirty="0"/>
              <a:t>年</a:t>
            </a:r>
            <a:r>
              <a:rPr lang="en-US" altLang="zh-CN" sz="2800"/>
              <a:t>8</a:t>
            </a:r>
            <a:r>
              <a:rPr lang="zh-CN" altLang="en-US" sz="2800" dirty="0"/>
              <a:t>月某日，某电厂一名焊工进厂处理</a:t>
            </a:r>
            <a:r>
              <a:rPr lang="en-US" altLang="zh-CN" sz="2800"/>
              <a:t>200 MW</a:t>
            </a:r>
            <a:r>
              <a:rPr lang="zh-CN" altLang="en-US" sz="2800" dirty="0"/>
              <a:t>汽机给水泵平衡管泄漏缺陷。焊接采用氩弧焊，焊前经询问钳工确认材料为不锈钢，因切下的管子及锁母均无坡口，就直接采用不锈钢焊丝对口焊接。钳工回装试泵时发现无泄漏，</a:t>
            </a:r>
            <a:r>
              <a:rPr lang="en-US" altLang="zh-CN" sz="2800"/>
              <a:t>2</a:t>
            </a:r>
            <a:r>
              <a:rPr lang="zh-CN" altLang="en-US" sz="2800" dirty="0"/>
              <a:t>天后给水泵平衡管又泄漏，检查发现为焊缝热影响区拉裂。经分析造成焊接缺陷的原因有：</a:t>
            </a:r>
            <a:r>
              <a:rPr lang="en-US" altLang="zh-CN" sz="2800" dirty="0"/>
              <a:t>  </a:t>
            </a:r>
            <a:br>
              <a:rPr lang="en-US" altLang="zh-CN" sz="2800" dirty="0"/>
            </a:br>
            <a:br>
              <a:rPr lang="en-US" altLang="zh-CN" sz="2800" dirty="0"/>
            </a:br>
            <a:r>
              <a:rPr lang="en-US" altLang="zh-CN" sz="2800" dirty="0"/>
              <a:t>    </a:t>
            </a:r>
            <a:r>
              <a:rPr lang="en-US" altLang="zh-CN" sz="2800"/>
              <a:t>(1) </a:t>
            </a:r>
            <a:r>
              <a:rPr lang="zh-CN" altLang="en-US" sz="2800" dirty="0"/>
              <a:t>对拉裂侧锁母打光谱确认材料为碳钢，焊缝应为异种钢焊接，焊丝选择也不正确；</a:t>
            </a:r>
            <a:r>
              <a:rPr lang="en-US" altLang="zh-CN" sz="2800" dirty="0"/>
              <a:t>  </a:t>
            </a:r>
            <a:br>
              <a:rPr lang="en-US" altLang="zh-CN" sz="2800" dirty="0"/>
            </a:br>
            <a:br>
              <a:rPr lang="en-US" altLang="zh-CN" sz="2800" dirty="0"/>
            </a:br>
            <a:r>
              <a:rPr lang="en-US" altLang="zh-CN" sz="2800" dirty="0"/>
              <a:t>    </a:t>
            </a:r>
            <a:r>
              <a:rPr lang="en-US" altLang="zh-CN" sz="2800"/>
              <a:t>(2) </a:t>
            </a:r>
            <a:r>
              <a:rPr lang="zh-CN" altLang="en-US" sz="2800" dirty="0"/>
              <a:t>未开坡口，致使焊缝强度不足；</a:t>
            </a:r>
            <a:r>
              <a:rPr lang="en-US" altLang="zh-CN" sz="2800" dirty="0"/>
              <a:t>  </a:t>
            </a:r>
            <a:br>
              <a:rPr lang="en-US" altLang="zh-CN" sz="2800" dirty="0"/>
            </a:br>
            <a:br>
              <a:rPr lang="en-US" altLang="zh-CN" sz="2800" dirty="0"/>
            </a:br>
            <a:r>
              <a:rPr lang="en-US" altLang="zh-CN" sz="2800" dirty="0"/>
              <a:t>    </a:t>
            </a:r>
            <a:r>
              <a:rPr lang="en-US" altLang="zh-CN" sz="2800"/>
              <a:t>(3) </a:t>
            </a:r>
            <a:r>
              <a:rPr lang="zh-CN" altLang="en-US" sz="2800" dirty="0"/>
              <a:t>两侧焊口离热影响区较近，造成应力集中。</a:t>
            </a:r>
            <a:r>
              <a:rPr lang="en-US" altLang="zh-CN" sz="2800" dirty="0"/>
              <a:t>   </a:t>
            </a:r>
            <a:endParaRPr lang="en-US" altLang="zh-CN"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1" name="文本占位符 78850"/>
          <p:cNvSpPr>
            <a:spLocks noGrp="1"/>
          </p:cNvSpPr>
          <p:nvPr>
            <p:ph type="body" idx="1"/>
          </p:nvPr>
        </p:nvSpPr>
        <p:spPr>
          <a:xfrm>
            <a:off x="0" y="981075"/>
            <a:ext cx="9144000" cy="5876925"/>
          </a:xfrm>
          <a:ln/>
        </p:spPr>
        <p:txBody>
          <a:bodyPr/>
          <a:p>
            <a:pPr>
              <a:lnSpc>
                <a:spcPct val="90000"/>
              </a:lnSpc>
            </a:pPr>
            <a:r>
              <a:rPr lang="zh-CN" altLang="en-US" sz="2800" b="1" dirty="0"/>
              <a:t>一、案例分析题：</a:t>
            </a:r>
            <a:endParaRPr lang="zh-CN" altLang="en-US" sz="2800" dirty="0"/>
          </a:p>
          <a:p>
            <a:pPr>
              <a:lnSpc>
                <a:spcPct val="90000"/>
              </a:lnSpc>
            </a:pPr>
            <a:r>
              <a:rPr lang="zh-CN" altLang="en-US" sz="2800" dirty="0"/>
              <a:t>    某机械厂的汽车队有一个汽油桶因腐蚀发生穿孔而漏油，队长派一位司机拿着空汽油桶到焊工班焊补，司机给气焊工说明油桶已经放置很长时间，里面是空的，油也干了，等等，由于该气焊工与司机平时两人关系较好，没有推辞就答应给焊一下，连加油盖子也未打开。当点燃焊炬刚烤焊接部位时，汽油桶即发生爆炸，桶体成了一张平板，气焊工当场死亡。</a:t>
            </a:r>
            <a:endParaRPr lang="zh-CN" altLang="en-US" sz="2800" dirty="0"/>
          </a:p>
          <a:p>
            <a:pPr>
              <a:lnSpc>
                <a:spcPct val="90000"/>
              </a:lnSpc>
            </a:pPr>
            <a:r>
              <a:rPr lang="zh-CN" altLang="en-US" sz="2800" dirty="0"/>
              <a:t>问：此案例中气焊工是否违章操作</a:t>
            </a:r>
            <a:r>
              <a:rPr lang="en-US" altLang="zh-CN" sz="2800"/>
              <a:t>?</a:t>
            </a:r>
            <a:r>
              <a:rPr lang="zh-CN" altLang="en-US" sz="2800" dirty="0"/>
              <a:t>如是．请指出违章在哪里</a:t>
            </a:r>
            <a:r>
              <a:rPr lang="en-US" altLang="zh-CN" sz="2800"/>
              <a:t>?</a:t>
            </a:r>
            <a:endParaRPr lang="en-US" altLang="zh-CN" sz="2800"/>
          </a:p>
          <a:p>
            <a:pPr>
              <a:lnSpc>
                <a:spcPct val="90000"/>
              </a:lnSpc>
            </a:pPr>
            <a:r>
              <a:rPr lang="zh-CN" altLang="en-US" sz="2800" dirty="0"/>
              <a:t>答：此气焊工属于违章操作。首先气焊工没有置换汽油桶里的汽油；其次气焊工在焊补时没有打开加油盖子。气焊工违反了严禁焊补开孔洞的密封容器这一安全措施。</a:t>
            </a:r>
            <a:endParaRPr lang="zh-CN" altLang="en-US" sz="2800" dirty="0"/>
          </a:p>
        </p:txBody>
      </p:sp>
      <p:sp>
        <p:nvSpPr>
          <p:cNvPr id="78852" name="标题 78851"/>
          <p:cNvSpPr>
            <a:spLocks noGrp="1"/>
          </p:cNvSpPr>
          <p:nvPr>
            <p:ph type="title"/>
          </p:nvPr>
        </p:nvSpPr>
        <p:spPr>
          <a:xfrm>
            <a:off x="468313" y="0"/>
            <a:ext cx="8229600" cy="823913"/>
          </a:xfrm>
          <a:ln/>
        </p:spPr>
        <p:txBody>
          <a:bodyPr vert="horz" wrap="square" lIns="91440" tIns="45720" rIns="91440" bIns="45720" anchor="ctr" anchorCtr="0"/>
          <a:p>
            <a:r>
              <a:rPr lang="zh-CN" altLang="en-US" b="1" i="1" dirty="0">
                <a:solidFill>
                  <a:srgbClr val="FFFF00"/>
                </a:solidFill>
              </a:rPr>
              <a:t>复习题 四</a:t>
            </a:r>
            <a:endParaRPr lang="zh-CN" altLang="en-US" b="1" i="1" dirty="0">
              <a:solidFill>
                <a:srgbClr val="FFFF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827296"/>
            <a:ext cx="3963299" cy="884705"/>
          </a:xfrm>
        </p:spPr>
        <p:txBody>
          <a:bodyPr>
            <a:noAutofit/>
          </a:bodyPr>
          <a:lstStyle/>
          <a:p>
            <a:r>
              <a:rPr sz="4950" spc="180" dirty="0">
                <a:solidFill>
                  <a:schemeClr val="bg1"/>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680710" y="3968750"/>
            <a:ext cx="314833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42000" y="4231005"/>
            <a:ext cx="105156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393337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96145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73729"/>
          <p:cNvSpPr>
            <a:spLocks noGrp="1"/>
          </p:cNvSpPr>
          <p:nvPr>
            <p:ph type="title"/>
          </p:nvPr>
        </p:nvSpPr>
        <p:spPr>
          <a:xfrm>
            <a:off x="457200" y="228600"/>
            <a:ext cx="8229600" cy="823913"/>
          </a:xfrm>
          <a:ln/>
        </p:spPr>
        <p:txBody>
          <a:bodyPr anchor="ctr" anchorCtr="0"/>
          <a:p>
            <a:r>
              <a:rPr lang="zh-CN" altLang="en-US" sz="3600" b="1" dirty="0">
                <a:solidFill>
                  <a:srgbClr val="FFFF00"/>
                </a:solidFill>
              </a:rPr>
              <a:t>常用的三种灭火方法</a:t>
            </a:r>
            <a:endParaRPr lang="zh-CN" altLang="en-US" sz="3600" b="1" dirty="0">
              <a:solidFill>
                <a:srgbClr val="FFFF00"/>
              </a:solidFill>
            </a:endParaRPr>
          </a:p>
        </p:txBody>
      </p:sp>
      <p:sp>
        <p:nvSpPr>
          <p:cNvPr id="73732" name="文本占位符 73731"/>
          <p:cNvSpPr>
            <a:spLocks noGrp="1"/>
          </p:cNvSpPr>
          <p:nvPr>
            <p:ph type="body" idx="1"/>
          </p:nvPr>
        </p:nvSpPr>
        <p:spPr>
          <a:xfrm>
            <a:off x="0" y="981075"/>
            <a:ext cx="9144000" cy="5876925"/>
          </a:xfrm>
          <a:ln/>
        </p:spPr>
        <p:txBody>
          <a:bodyPr vert="horz" wrap="square" lIns="91440" tIns="45720" rIns="91440" bIns="45720" anchor="t" anchorCtr="0"/>
          <a:p>
            <a:pPr>
              <a:lnSpc>
                <a:spcPct val="110000"/>
              </a:lnSpc>
              <a:buNone/>
            </a:pPr>
            <a:r>
              <a:rPr lang="en-US" altLang="zh-CN" sz="2800" b="1" dirty="0">
                <a:solidFill>
                  <a:srgbClr val="DE634E"/>
                </a:solidFill>
              </a:rPr>
              <a:t>    </a:t>
            </a:r>
            <a:r>
              <a:rPr lang="zh-CN" altLang="en-US" sz="2800" b="1" dirty="0">
                <a:solidFill>
                  <a:srgbClr val="DE634E"/>
                </a:solidFill>
              </a:rPr>
              <a:t>（</a:t>
            </a:r>
            <a:r>
              <a:rPr lang="en-US" altLang="zh-CN" sz="2800" b="1">
                <a:solidFill>
                  <a:srgbClr val="DE634E"/>
                </a:solidFill>
              </a:rPr>
              <a:t>1</a:t>
            </a:r>
            <a:r>
              <a:rPr lang="zh-CN" altLang="en-US" sz="2800" b="1" dirty="0">
                <a:solidFill>
                  <a:srgbClr val="DE634E"/>
                </a:solidFill>
              </a:rPr>
              <a:t>）冷却灭火</a:t>
            </a:r>
            <a:endParaRPr lang="zh-CN" altLang="en-US" sz="2800" b="1" dirty="0">
              <a:solidFill>
                <a:srgbClr val="DE634E"/>
              </a:solidFill>
            </a:endParaRPr>
          </a:p>
          <a:p>
            <a:pPr>
              <a:lnSpc>
                <a:spcPct val="110000"/>
              </a:lnSpc>
            </a:pPr>
            <a:r>
              <a:rPr lang="zh-CN" altLang="en-US" sz="2000" b="1" dirty="0"/>
              <a:t>      是根据可燃物质发生燃烧时必须达到一定的温度这个条件，将灭火剂直接喷洒在燃烧的物质上，使可燃物质的温度降到燃点以下，从而使燃烧停止。</a:t>
            </a:r>
            <a:endParaRPr lang="zh-CN" altLang="en-US" sz="2000" b="1" dirty="0"/>
          </a:p>
          <a:p>
            <a:pPr>
              <a:lnSpc>
                <a:spcPct val="110000"/>
              </a:lnSpc>
            </a:pPr>
            <a:r>
              <a:rPr lang="zh-CN" altLang="en-US" sz="2000" b="1" dirty="0"/>
              <a:t>      用水冷却灭火，是扑救火灾的常用方法。</a:t>
            </a:r>
            <a:endParaRPr lang="zh-CN" altLang="en-US" sz="2000" b="1" dirty="0"/>
          </a:p>
          <a:p>
            <a:pPr>
              <a:lnSpc>
                <a:spcPct val="110000"/>
              </a:lnSpc>
              <a:buNone/>
            </a:pPr>
            <a:r>
              <a:rPr lang="zh-CN" altLang="en-US" sz="2000" b="1" dirty="0"/>
              <a:t>     </a:t>
            </a:r>
            <a:r>
              <a:rPr lang="zh-CN" altLang="en-US" sz="2800" b="1" dirty="0">
                <a:solidFill>
                  <a:srgbClr val="DE634E"/>
                </a:solidFill>
              </a:rPr>
              <a:t>（</a:t>
            </a:r>
            <a:r>
              <a:rPr lang="en-US" altLang="zh-CN" sz="2800" b="1">
                <a:solidFill>
                  <a:srgbClr val="DE634E"/>
                </a:solidFill>
              </a:rPr>
              <a:t>2</a:t>
            </a:r>
            <a:r>
              <a:rPr lang="zh-CN" altLang="en-US" sz="2800" b="1" dirty="0">
                <a:solidFill>
                  <a:srgbClr val="DE634E"/>
                </a:solidFill>
              </a:rPr>
              <a:t>）隔离灭火</a:t>
            </a:r>
            <a:endParaRPr lang="zh-CN" altLang="en-US" sz="2800" b="1" dirty="0">
              <a:solidFill>
                <a:srgbClr val="DE634E"/>
              </a:solidFill>
            </a:endParaRPr>
          </a:p>
          <a:p>
            <a:pPr>
              <a:lnSpc>
                <a:spcPct val="110000"/>
              </a:lnSpc>
            </a:pPr>
            <a:r>
              <a:rPr lang="zh-CN" altLang="en-US" sz="2000" b="1" dirty="0"/>
              <a:t>      是根据发生燃烧必须具备可燃物这个条件，将燃烧物与附近的可燃物隔离或分散开，使燃烧停止。</a:t>
            </a:r>
            <a:endParaRPr lang="zh-CN" altLang="en-US" sz="2000" b="1" dirty="0"/>
          </a:p>
          <a:p>
            <a:pPr>
              <a:lnSpc>
                <a:spcPct val="110000"/>
              </a:lnSpc>
            </a:pPr>
            <a:r>
              <a:rPr lang="zh-CN" altLang="en-US" sz="2000" b="1" dirty="0"/>
              <a:t>      这种灭火方法，是扑救火灾比较常用的一种方法，适用于扑救各种</a:t>
            </a:r>
            <a:endParaRPr lang="zh-CN" altLang="en-US" sz="2000" b="1" dirty="0"/>
          </a:p>
          <a:p>
            <a:pPr>
              <a:lnSpc>
                <a:spcPct val="110000"/>
              </a:lnSpc>
            </a:pPr>
            <a:r>
              <a:rPr lang="zh-CN" altLang="en-US" sz="2000" b="1" dirty="0"/>
              <a:t>固体、液体和气体火灾。</a:t>
            </a:r>
            <a:endParaRPr lang="zh-CN" altLang="en-US" sz="2000" b="1" dirty="0"/>
          </a:p>
          <a:p>
            <a:pPr>
              <a:lnSpc>
                <a:spcPct val="110000"/>
              </a:lnSpc>
              <a:buNone/>
            </a:pPr>
            <a:r>
              <a:rPr lang="zh-CN" altLang="en-US" sz="2800" b="1" dirty="0">
                <a:solidFill>
                  <a:srgbClr val="DE634E"/>
                </a:solidFill>
              </a:rPr>
              <a:t>    （</a:t>
            </a:r>
            <a:r>
              <a:rPr lang="en-US" altLang="zh-CN" sz="2800" b="1">
                <a:solidFill>
                  <a:srgbClr val="DE634E"/>
                </a:solidFill>
              </a:rPr>
              <a:t>3</a:t>
            </a:r>
            <a:r>
              <a:rPr lang="zh-CN" altLang="en-US" sz="2800" b="1" dirty="0">
                <a:solidFill>
                  <a:srgbClr val="DE634E"/>
                </a:solidFill>
              </a:rPr>
              <a:t>）窒息灭火</a:t>
            </a:r>
            <a:endParaRPr lang="zh-CN" altLang="en-US" sz="2800" b="1" dirty="0">
              <a:solidFill>
                <a:srgbClr val="DE634E"/>
              </a:solidFill>
            </a:endParaRPr>
          </a:p>
          <a:p>
            <a:pPr>
              <a:lnSpc>
                <a:spcPct val="110000"/>
              </a:lnSpc>
            </a:pPr>
            <a:r>
              <a:rPr lang="zh-CN" altLang="en-US" sz="2000" b="1" dirty="0"/>
              <a:t>      是根据可燃物质发生燃烧通常需要足够的空气（氧）这个条件，采取适当措施来防止空气流入燃烧区，或者用惰性气体稀释空气中氧的含量，使燃烧物质因缺乏或断绝氧而熄灭。</a:t>
            </a:r>
            <a:endParaRPr lang="zh-CN" altLang="en-US" sz="2000" b="1" dirty="0"/>
          </a:p>
          <a:p>
            <a:pPr>
              <a:lnSpc>
                <a:spcPct val="110000"/>
              </a:lnSpc>
              <a:buNone/>
            </a:pPr>
            <a:r>
              <a:rPr lang="zh-CN" altLang="en-US" sz="2000" b="1" dirty="0"/>
              <a:t>          这种灭火方法，适用于扑救封闭性较强的空间或设备容器内的火灾。</a:t>
            </a:r>
            <a:endParaRPr lang="zh-CN" altLang="en-US"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72705"/>
          <p:cNvSpPr>
            <a:spLocks noGrp="1"/>
          </p:cNvSpPr>
          <p:nvPr>
            <p:ph type="title"/>
          </p:nvPr>
        </p:nvSpPr>
        <p:spPr>
          <a:xfrm>
            <a:off x="468313" y="0"/>
            <a:ext cx="8229600" cy="1143000"/>
          </a:xfrm>
          <a:ln/>
        </p:spPr>
        <p:txBody>
          <a:bodyPr anchor="ctr" anchorCtr="0"/>
          <a:p>
            <a:r>
              <a:rPr lang="zh-CN" altLang="en-US" sz="3600" b="1" dirty="0">
                <a:solidFill>
                  <a:srgbClr val="FFFF00"/>
                </a:solidFill>
              </a:rPr>
              <a:t>四种常用灭火器的名称和用途</a:t>
            </a:r>
            <a:endParaRPr lang="zh-CN" altLang="en-US" sz="3600" b="1" dirty="0">
              <a:solidFill>
                <a:srgbClr val="FFFF00"/>
              </a:solidFill>
            </a:endParaRPr>
          </a:p>
        </p:txBody>
      </p:sp>
      <p:sp>
        <p:nvSpPr>
          <p:cNvPr id="72708" name="文本占位符 72707"/>
          <p:cNvSpPr>
            <a:spLocks noGrp="1"/>
          </p:cNvSpPr>
          <p:nvPr>
            <p:ph type="body" idx="1"/>
          </p:nvPr>
        </p:nvSpPr>
        <p:spPr>
          <a:xfrm>
            <a:off x="0" y="1125538"/>
            <a:ext cx="9144000" cy="5732462"/>
          </a:xfrm>
          <a:ln/>
        </p:spPr>
        <p:txBody>
          <a:bodyPr vert="horz" wrap="square" lIns="91440" tIns="45720" rIns="91440" bIns="45720" anchor="t" anchorCtr="0"/>
          <a:p>
            <a:pPr>
              <a:lnSpc>
                <a:spcPct val="110000"/>
              </a:lnSpc>
              <a:buNone/>
            </a:pPr>
            <a:r>
              <a:rPr lang="en-US" altLang="zh-CN" sz="2400" b="1" dirty="0">
                <a:solidFill>
                  <a:srgbClr val="DE634E"/>
                </a:solidFill>
              </a:rPr>
              <a:t> </a:t>
            </a:r>
            <a:r>
              <a:rPr lang="zh-CN" altLang="en-US" sz="2400" b="1" dirty="0">
                <a:solidFill>
                  <a:srgbClr val="DE634E"/>
                </a:solidFill>
              </a:rPr>
              <a:t>（</a:t>
            </a:r>
            <a:r>
              <a:rPr lang="en-US" altLang="zh-CN" sz="2400" b="1">
                <a:solidFill>
                  <a:srgbClr val="DE634E"/>
                </a:solidFill>
              </a:rPr>
              <a:t>1</a:t>
            </a:r>
            <a:r>
              <a:rPr lang="zh-CN" altLang="en-US" sz="2400" b="1" dirty="0">
                <a:solidFill>
                  <a:srgbClr val="DE634E"/>
                </a:solidFill>
              </a:rPr>
              <a:t>）二氧化碳灭火器</a:t>
            </a:r>
            <a:endParaRPr lang="zh-CN" altLang="en-US" sz="2400" b="1" dirty="0">
              <a:solidFill>
                <a:srgbClr val="DE634E"/>
              </a:solidFill>
            </a:endParaRPr>
          </a:p>
          <a:p>
            <a:pPr>
              <a:lnSpc>
                <a:spcPct val="110000"/>
              </a:lnSpc>
            </a:pPr>
            <a:r>
              <a:rPr lang="zh-CN" altLang="en-US" sz="2400" b="1" dirty="0"/>
              <a:t>     不导电，扑救电气、精密仪器、油类和酸类火灾，不能扑救钾、钠、镁、铝物质火灾。</a:t>
            </a:r>
            <a:endParaRPr lang="zh-CN" altLang="en-US" sz="2400" b="1" dirty="0"/>
          </a:p>
          <a:p>
            <a:pPr>
              <a:lnSpc>
                <a:spcPct val="110000"/>
              </a:lnSpc>
              <a:buNone/>
            </a:pPr>
            <a:r>
              <a:rPr lang="zh-CN" altLang="en-US" sz="2400" b="1" dirty="0"/>
              <a:t> </a:t>
            </a:r>
            <a:r>
              <a:rPr lang="zh-CN" altLang="en-US" sz="2400" b="1" dirty="0">
                <a:solidFill>
                  <a:srgbClr val="DE634E"/>
                </a:solidFill>
              </a:rPr>
              <a:t>（</a:t>
            </a:r>
            <a:r>
              <a:rPr lang="en-US" altLang="zh-CN" sz="2400" b="1">
                <a:solidFill>
                  <a:srgbClr val="DE634E"/>
                </a:solidFill>
              </a:rPr>
              <a:t>2</a:t>
            </a:r>
            <a:r>
              <a:rPr lang="zh-CN" altLang="en-US" sz="2400" b="1" dirty="0">
                <a:solidFill>
                  <a:srgbClr val="DE634E"/>
                </a:solidFill>
              </a:rPr>
              <a:t>）干粉灭火器</a:t>
            </a:r>
            <a:endParaRPr lang="zh-CN" altLang="en-US" sz="2400" b="1" dirty="0">
              <a:solidFill>
                <a:srgbClr val="DE634E"/>
              </a:solidFill>
            </a:endParaRPr>
          </a:p>
          <a:p>
            <a:pPr>
              <a:lnSpc>
                <a:spcPct val="110000"/>
              </a:lnSpc>
            </a:pPr>
            <a:r>
              <a:rPr lang="zh-CN" altLang="en-US" sz="2400" b="1" dirty="0"/>
              <a:t>    不导电，可扑救电气设备火灾，但不宜扑救旋转电机火灾。可扑救石油、石油产品、油漆、有机溶剂、天然气和天然气设备火灾。</a:t>
            </a:r>
            <a:endParaRPr lang="zh-CN" altLang="en-US" sz="2400" b="1" dirty="0"/>
          </a:p>
          <a:p>
            <a:pPr>
              <a:lnSpc>
                <a:spcPct val="110000"/>
              </a:lnSpc>
              <a:buNone/>
            </a:pPr>
            <a:r>
              <a:rPr lang="zh-CN" altLang="en-US" sz="2400" b="1" dirty="0">
                <a:solidFill>
                  <a:srgbClr val="DE634E"/>
                </a:solidFill>
              </a:rPr>
              <a:t> （</a:t>
            </a:r>
            <a:r>
              <a:rPr lang="en-US" altLang="zh-CN" sz="2400" b="1">
                <a:solidFill>
                  <a:srgbClr val="DE634E"/>
                </a:solidFill>
              </a:rPr>
              <a:t>3</a:t>
            </a:r>
            <a:r>
              <a:rPr lang="zh-CN" altLang="en-US" sz="2400" b="1" dirty="0">
                <a:solidFill>
                  <a:srgbClr val="DE634E"/>
                </a:solidFill>
              </a:rPr>
              <a:t>）“</a:t>
            </a:r>
            <a:r>
              <a:rPr lang="en-US" altLang="zh-CN" sz="2400" b="1">
                <a:solidFill>
                  <a:srgbClr val="DE634E"/>
                </a:solidFill>
              </a:rPr>
              <a:t>1211” </a:t>
            </a:r>
            <a:r>
              <a:rPr lang="zh-CN" altLang="en-US" sz="2400" b="1" dirty="0">
                <a:solidFill>
                  <a:srgbClr val="DE634E"/>
                </a:solidFill>
              </a:rPr>
              <a:t>灭火器</a:t>
            </a:r>
            <a:endParaRPr lang="zh-CN" altLang="en-US" sz="2400" b="1" dirty="0">
              <a:solidFill>
                <a:srgbClr val="DE634E"/>
              </a:solidFill>
            </a:endParaRPr>
          </a:p>
          <a:p>
            <a:pPr>
              <a:lnSpc>
                <a:spcPct val="110000"/>
              </a:lnSpc>
            </a:pPr>
            <a:r>
              <a:rPr lang="zh-CN" altLang="en-US" sz="2400" b="1" dirty="0"/>
              <a:t> 不导电，扑救油类、电气设备，化工化纤原料等的初起火灾。</a:t>
            </a:r>
            <a:endParaRPr lang="zh-CN" altLang="en-US" sz="2400" b="1" dirty="0"/>
          </a:p>
          <a:p>
            <a:pPr>
              <a:lnSpc>
                <a:spcPct val="110000"/>
              </a:lnSpc>
              <a:buNone/>
            </a:pPr>
            <a:r>
              <a:rPr lang="zh-CN" altLang="en-US" sz="2400" b="1" dirty="0">
                <a:solidFill>
                  <a:srgbClr val="DE634E"/>
                </a:solidFill>
              </a:rPr>
              <a:t> （</a:t>
            </a:r>
            <a:r>
              <a:rPr lang="en-US" altLang="zh-CN" sz="2400" b="1">
                <a:solidFill>
                  <a:srgbClr val="DE634E"/>
                </a:solidFill>
              </a:rPr>
              <a:t>4</a:t>
            </a:r>
            <a:r>
              <a:rPr lang="zh-CN" altLang="en-US" sz="2400" b="1" dirty="0">
                <a:solidFill>
                  <a:srgbClr val="DE634E"/>
                </a:solidFill>
              </a:rPr>
              <a:t>）泡沫灭火器</a:t>
            </a:r>
            <a:endParaRPr lang="zh-CN" altLang="en-US" sz="2400" b="1" dirty="0">
              <a:solidFill>
                <a:srgbClr val="DE634E"/>
              </a:solidFill>
            </a:endParaRPr>
          </a:p>
          <a:p>
            <a:pPr>
              <a:lnSpc>
                <a:spcPct val="110000"/>
              </a:lnSpc>
            </a:pPr>
            <a:r>
              <a:rPr lang="zh-CN" altLang="en-US" sz="2400" b="1" dirty="0"/>
              <a:t> 有一定导电性，扑救油类、或其他易燃液体火灾。不能扑救忌水和带电物火灾。</a:t>
            </a:r>
            <a:endParaRPr lang="zh-CN" alt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占位符 15362"/>
          <p:cNvSpPr>
            <a:spLocks noGrp="1"/>
          </p:cNvSpPr>
          <p:nvPr>
            <p:ph type="body" idx="1"/>
          </p:nvPr>
        </p:nvSpPr>
        <p:spPr>
          <a:xfrm>
            <a:off x="468313" y="69850"/>
            <a:ext cx="8229600" cy="6191250"/>
          </a:xfrm>
          <a:ln/>
        </p:spPr>
        <p:txBody>
          <a:bodyPr/>
          <a:p>
            <a:pPr>
              <a:lnSpc>
                <a:spcPct val="120000"/>
              </a:lnSpc>
              <a:buNone/>
            </a:pPr>
            <a:r>
              <a:rPr lang="zh-CN" altLang="en-US" sz="3600" b="1" dirty="0">
                <a:solidFill>
                  <a:schemeClr val="hlink"/>
                </a:solidFill>
              </a:rPr>
              <a:t>二、爆炸</a:t>
            </a:r>
            <a:r>
              <a:rPr lang="zh-CN" altLang="en-US" sz="2400" b="1" dirty="0">
                <a:solidFill>
                  <a:schemeClr val="hlink"/>
                </a:solidFill>
              </a:rPr>
              <a:t>：</a:t>
            </a:r>
            <a:endParaRPr lang="zh-CN" altLang="en-US" sz="2400" b="1" dirty="0">
              <a:solidFill>
                <a:schemeClr val="hlink"/>
              </a:solidFill>
            </a:endParaRPr>
          </a:p>
          <a:p>
            <a:pPr>
              <a:lnSpc>
                <a:spcPct val="120000"/>
              </a:lnSpc>
              <a:buNone/>
            </a:pPr>
            <a:r>
              <a:rPr lang="zh-CN" altLang="en-US" sz="2400" dirty="0"/>
              <a:t>           物质瞬间由一种状态变为另一种状态，并同时以机械功的形式放出大量气体和能量的现象。分为物理和化学爆炸两大类。</a:t>
            </a:r>
            <a:endParaRPr lang="zh-CN" altLang="en-US" sz="2400" dirty="0"/>
          </a:p>
          <a:p>
            <a:pPr>
              <a:lnSpc>
                <a:spcPct val="120000"/>
              </a:lnSpc>
            </a:pPr>
            <a:r>
              <a:rPr lang="zh-CN" altLang="en-US" sz="2400" dirty="0">
                <a:solidFill>
                  <a:srgbClr val="5CD06F"/>
                </a:solidFill>
              </a:rPr>
              <a:t>物理爆炸</a:t>
            </a:r>
            <a:r>
              <a:rPr lang="zh-CN" altLang="en-US" sz="2400" dirty="0"/>
              <a:t>  由物理变化引起的，爆炸前后物质性质和化学成分均不改变。</a:t>
            </a:r>
            <a:endParaRPr lang="zh-CN" altLang="en-US" sz="2400" dirty="0"/>
          </a:p>
          <a:p>
            <a:pPr>
              <a:lnSpc>
                <a:spcPct val="120000"/>
              </a:lnSpc>
            </a:pPr>
            <a:r>
              <a:rPr lang="zh-CN" altLang="en-US" sz="2400" dirty="0">
                <a:solidFill>
                  <a:srgbClr val="5CD06F"/>
                </a:solidFill>
              </a:rPr>
              <a:t>化学爆炸</a:t>
            </a:r>
            <a:r>
              <a:rPr lang="zh-CN" altLang="en-US" sz="2400" dirty="0"/>
              <a:t>  物质在极短时间内完成的化学反应。</a:t>
            </a:r>
            <a:endParaRPr lang="zh-CN" altLang="en-US" sz="2400" dirty="0"/>
          </a:p>
          <a:p>
            <a:pPr>
              <a:lnSpc>
                <a:spcPct val="120000"/>
              </a:lnSpc>
            </a:pPr>
            <a:r>
              <a:rPr lang="zh-CN" altLang="en-US" sz="2400" dirty="0">
                <a:solidFill>
                  <a:srgbClr val="5CD06F"/>
                </a:solidFill>
              </a:rPr>
              <a:t>化学爆炸必需具备三个条件</a:t>
            </a:r>
            <a:r>
              <a:rPr lang="zh-CN" altLang="en-US" sz="2400" dirty="0"/>
              <a:t>：</a:t>
            </a:r>
            <a:endParaRPr lang="zh-CN" altLang="en-US" sz="2400" dirty="0"/>
          </a:p>
          <a:p>
            <a:pPr>
              <a:lnSpc>
                <a:spcPct val="120000"/>
              </a:lnSpc>
              <a:buNone/>
            </a:pPr>
            <a:r>
              <a:rPr lang="zh-CN" altLang="en-US" sz="2400" dirty="0"/>
              <a:t>  </a:t>
            </a:r>
            <a:r>
              <a:rPr lang="en-US" altLang="zh-CN" sz="2400" dirty="0"/>
              <a:t>①</a:t>
            </a:r>
            <a:r>
              <a:rPr lang="zh-CN" altLang="en-US" sz="2400" dirty="0"/>
              <a:t>、可然易爆物；</a:t>
            </a:r>
            <a:endParaRPr lang="zh-CN" altLang="en-US" sz="2400" dirty="0"/>
          </a:p>
          <a:p>
            <a:pPr>
              <a:lnSpc>
                <a:spcPct val="120000"/>
              </a:lnSpc>
              <a:buNone/>
            </a:pPr>
            <a:r>
              <a:rPr lang="zh-CN" altLang="en-US" sz="2400" dirty="0"/>
              <a:t>  </a:t>
            </a:r>
            <a:r>
              <a:rPr lang="en-US" altLang="zh-CN" sz="2400" dirty="0"/>
              <a:t>②</a:t>
            </a:r>
            <a:r>
              <a:rPr lang="zh-CN" altLang="en-US" sz="2400" dirty="0"/>
              <a:t>、可然易爆物与空气混合并达到爆炸极限形成爆炸性混合物；</a:t>
            </a:r>
            <a:endParaRPr lang="zh-CN" altLang="en-US" sz="2400" dirty="0"/>
          </a:p>
          <a:p>
            <a:pPr>
              <a:lnSpc>
                <a:spcPct val="120000"/>
              </a:lnSpc>
              <a:buNone/>
            </a:pPr>
            <a:r>
              <a:rPr lang="zh-CN" altLang="en-US" sz="2400" dirty="0"/>
              <a:t>  </a:t>
            </a:r>
            <a:r>
              <a:rPr lang="en-US" altLang="zh-CN" sz="2400" dirty="0"/>
              <a:t>③</a:t>
            </a:r>
            <a:r>
              <a:rPr lang="zh-CN" altLang="en-US" sz="2400" dirty="0"/>
              <a:t>爆炸性混合物在火源的作用下。</a:t>
            </a:r>
            <a:endParaRPr lang="zh-CN" altLang="en-US" sz="2400" dirty="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Mountain Top">
  <a:themeElements>
    <a:clrScheme name="">
      <a:dk1>
        <a:srgbClr val="FFFFFF"/>
      </a:dk1>
      <a:lt1>
        <a:srgbClr val="003399"/>
      </a:lt1>
      <a:dk2>
        <a:srgbClr val="E3E3FF"/>
      </a:dk2>
      <a:lt2>
        <a:srgbClr val="463416"/>
      </a:lt2>
      <a:accent1>
        <a:srgbClr val="3399FF"/>
      </a:accent1>
      <a:accent2>
        <a:srgbClr val="33CCCC"/>
      </a:accent2>
      <a:accent3>
        <a:srgbClr val="AAADCA"/>
      </a:accent3>
      <a:accent4>
        <a:srgbClr val="DCDCDC"/>
      </a:accent4>
      <a:accent5>
        <a:srgbClr val="ADCAFF"/>
      </a:accent5>
      <a:accent6>
        <a:srgbClr val="2DB7B7"/>
      </a:accent6>
      <a:hlink>
        <a:srgbClr val="00FFCC"/>
      </a:hlink>
      <a:folHlink>
        <a:srgbClr val="8080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993300"/>
        </a:lt1>
        <a:dk2>
          <a:srgbClr val="CCAA00"/>
        </a:dk2>
        <a:lt2>
          <a:srgbClr val="4C3A1C"/>
        </a:lt2>
        <a:accent1>
          <a:srgbClr val="FF3300"/>
        </a:accent1>
        <a:accent2>
          <a:srgbClr val="9E6600"/>
        </a:accent2>
        <a:accent3>
          <a:srgbClr val="CAADAA"/>
        </a:accent3>
        <a:accent4>
          <a:srgbClr val="DCDCDC"/>
        </a:accent4>
        <a:accent5>
          <a:srgbClr val="FFADAA"/>
        </a:accent5>
        <a:accent6>
          <a:srgbClr val="8D5B00"/>
        </a:accent6>
        <a:hlink>
          <a:srgbClr val="FFCC00"/>
        </a:hlink>
        <a:folHlink>
          <a:srgbClr val="F7DC97"/>
        </a:folHlink>
      </a:clrScheme>
      <a:clrMap bg1="lt1" tx1="dk1" bg2="lt2" tx2="dk2" accent1="accent1" accent2="accent2" accent3="accent3" accent4="accent4" accent5="accent5" accent6="accent6" hlink="hlink" folHlink="folHlink"/>
    </a:extraClrScheme>
    <a:extraClrScheme>
      <a:clrScheme name="">
        <a:dk1>
          <a:srgbClr val="FFFFFF"/>
        </a:dk1>
        <a:lt1>
          <a:srgbClr val="9188B0"/>
        </a:lt1>
        <a:dk2>
          <a:srgbClr val="DDE0DC"/>
        </a:dk2>
        <a:lt2>
          <a:srgbClr val="3D0058"/>
        </a:lt2>
        <a:accent1>
          <a:srgbClr val="FFCC00"/>
        </a:accent1>
        <a:accent2>
          <a:srgbClr val="4C3D78"/>
        </a:accent2>
        <a:accent3>
          <a:srgbClr val="C7C4D4"/>
        </a:accent3>
        <a:accent4>
          <a:srgbClr val="DCDCDC"/>
        </a:accent4>
        <a:accent5>
          <a:srgbClr val="FFE2AA"/>
        </a:accent5>
        <a:accent6>
          <a:srgbClr val="43366B"/>
        </a:accent6>
        <a:hlink>
          <a:srgbClr val="743D78"/>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C6CCD4"/>
        </a:dk2>
        <a:lt2>
          <a:srgbClr val="10104C"/>
        </a:lt2>
        <a:accent1>
          <a:srgbClr val="33CCFF"/>
        </a:accent1>
        <a:accent2>
          <a:srgbClr val="5B5B8D"/>
        </a:accent2>
        <a:accent3>
          <a:srgbClr val="AAADB9"/>
        </a:accent3>
        <a:accent4>
          <a:srgbClr val="DCDCDC"/>
        </a:accent4>
        <a:accent5>
          <a:srgbClr val="ADE2FF"/>
        </a:accent5>
        <a:accent6>
          <a:srgbClr val="51517E"/>
        </a:accent6>
        <a:hlink>
          <a:srgbClr val="4529AB"/>
        </a:hlink>
        <a:folHlink>
          <a:srgbClr val="00CC9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FFFFFF"/>
        </a:dk2>
        <a:lt2>
          <a:srgbClr val="B0C8CA"/>
        </a:lt2>
        <a:accent1>
          <a:srgbClr val="89C4FF"/>
        </a:accent1>
        <a:accent2>
          <a:srgbClr val="00008C"/>
        </a:accent2>
        <a:accent3>
          <a:srgbClr val="AAAACA"/>
        </a:accent3>
        <a:accent4>
          <a:srgbClr val="DCDCDC"/>
        </a:accent4>
        <a:accent5>
          <a:srgbClr val="C4DEFF"/>
        </a:accent5>
        <a:accent6>
          <a:srgbClr val="00007D"/>
        </a:accent6>
        <a:hlink>
          <a:srgbClr val="6666FF"/>
        </a:hlink>
        <a:folHlink>
          <a:srgbClr val="C0C0C0"/>
        </a:folHlink>
      </a:clrScheme>
      <a:clrMap bg1="lt1" tx1="dk1" bg2="lt2" tx2="dk2" accent1="accent1" accent2="accent2" accent3="accent3" accent4="accent4" accent5="accent5" accent6="accent6" hlink="hlink" folHlink="folHlink"/>
    </a:extraClrScheme>
    <a:extraClrScheme>
      <a:clrScheme name="">
        <a:dk1>
          <a:srgbClr val="FFFFFF"/>
        </a:dk1>
        <a:lt1>
          <a:srgbClr val="003399"/>
        </a:lt1>
        <a:dk2>
          <a:srgbClr val="E3E3FF"/>
        </a:dk2>
        <a:lt2>
          <a:srgbClr val="463416"/>
        </a:lt2>
        <a:accent1>
          <a:srgbClr val="3399FF"/>
        </a:accent1>
        <a:accent2>
          <a:srgbClr val="33CCCC"/>
        </a:accent2>
        <a:accent3>
          <a:srgbClr val="AAADCA"/>
        </a:accent3>
        <a:accent4>
          <a:srgbClr val="DCDCDC"/>
        </a:accent4>
        <a:accent5>
          <a:srgbClr val="ADCAFF"/>
        </a:accent5>
        <a:accent6>
          <a:srgbClr val="2DB7B7"/>
        </a:accent6>
        <a:hlink>
          <a:srgbClr val="00FFCC"/>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6699FF"/>
        </a:lt1>
        <a:dk2>
          <a:srgbClr val="B3EDFF"/>
        </a:dk2>
        <a:lt2>
          <a:srgbClr val="809296"/>
        </a:lt2>
        <a:accent1>
          <a:srgbClr val="FF9933"/>
        </a:accent1>
        <a:accent2>
          <a:srgbClr val="FFAA99"/>
        </a:accent2>
        <a:accent3>
          <a:srgbClr val="B9CAFF"/>
        </a:accent3>
        <a:accent4>
          <a:srgbClr val="DCDCDC"/>
        </a:accent4>
        <a:accent5>
          <a:srgbClr val="FFCAAD"/>
        </a:accent5>
        <a:accent6>
          <a:srgbClr val="E59889"/>
        </a:accent6>
        <a:hlink>
          <a:srgbClr val="FFCFAB"/>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5D1E3"/>
        </a:lt1>
        <a:dk2>
          <a:srgbClr val="CCFFFF"/>
        </a:dk2>
        <a:lt2>
          <a:srgbClr val="006666"/>
        </a:lt2>
        <a:accent1>
          <a:srgbClr val="FFCC00"/>
        </a:accent1>
        <a:accent2>
          <a:srgbClr val="00CC99"/>
        </a:accent2>
        <a:accent3>
          <a:srgbClr val="C3E4EE"/>
        </a:accent3>
        <a:accent4>
          <a:srgbClr val="DCDCDC"/>
        </a:accent4>
        <a:accent5>
          <a:srgbClr val="FFE2AA"/>
        </a:accent5>
        <a:accent6>
          <a:srgbClr val="00B789"/>
        </a:accent6>
        <a:hlink>
          <a:srgbClr val="0099FF"/>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A7A491"/>
        </a:lt1>
        <a:dk2>
          <a:srgbClr val="CCD0CA"/>
        </a:dk2>
        <a:lt2>
          <a:srgbClr val="404B3D"/>
        </a:lt2>
        <a:accent1>
          <a:srgbClr val="33CCCC"/>
        </a:accent1>
        <a:accent2>
          <a:srgbClr val="004E4C"/>
        </a:accent2>
        <a:accent3>
          <a:srgbClr val="D0CFC7"/>
        </a:accent3>
        <a:accent4>
          <a:srgbClr val="DCDCDC"/>
        </a:accent4>
        <a:accent5>
          <a:srgbClr val="ADE2E2"/>
        </a:accent5>
        <a:accent6>
          <a:srgbClr val="004543"/>
        </a:accent6>
        <a:hlink>
          <a:srgbClr val="477781"/>
        </a:hlink>
        <a:folHlink>
          <a:srgbClr val="85CC74"/>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9E2FF"/>
        </a:accent5>
        <a:accent6>
          <a:srgbClr val="B7D3E5"/>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0</TotalTime>
  <Words>11441</Words>
  <Application>WPS 演示</Application>
  <PresentationFormat/>
  <Paragraphs>554</Paragraphs>
  <Slides>62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62</vt:i4>
      </vt:variant>
    </vt:vector>
  </HeadingPairs>
  <TitlesOfParts>
    <vt:vector size="73" baseType="lpstr">
      <vt:lpstr>Arial</vt:lpstr>
      <vt:lpstr>宋体</vt:lpstr>
      <vt:lpstr>Wingdings</vt:lpstr>
      <vt:lpstr>华文行楷</vt:lpstr>
      <vt:lpstr>微软雅黑</vt:lpstr>
      <vt:lpstr>Arial Unicode MS</vt:lpstr>
      <vt:lpstr>Calibri</vt:lpstr>
      <vt:lpstr>楷体</vt:lpstr>
      <vt:lpstr>汉仪旗黑-85S</vt:lpstr>
      <vt:lpstr>黑体</vt:lpstr>
      <vt:lpstr>Mountain Top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 焊 工</dc:title>
  <dc:creator>微软用户</dc:creator>
  <cp:lastModifiedBy>little fairy</cp:lastModifiedBy>
  <cp:revision>36</cp:revision>
  <dcterms:created xsi:type="dcterms:W3CDTF">2008-06-29T22:30:50Z</dcterms:created>
  <dcterms:modified xsi:type="dcterms:W3CDTF">2023-11-10T08:47:23Z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8078E63DAA00451F9D55BA954D9DF94F_13</vt:lpwstr>
  </property>
  <property fmtid="{D5CDD505-2E9C-101B-9397-08002B2CF9AE}" pid="3" name="KSOProductBuildVer">
    <vt:lpwstr>2052-12.1.0.15933</vt:lpwstr>
  </property>
</Properties>
</file>