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sldIdLst>
    <p:sldId id="296" r:id="rId4"/>
    <p:sldId id="295" r:id="rId5"/>
    <p:sldId id="272" r:id="rId6"/>
    <p:sldId id="276" r:id="rId8"/>
    <p:sldId id="283" r:id="rId9"/>
    <p:sldId id="284" r:id="rId10"/>
    <p:sldId id="285" r:id="rId11"/>
    <p:sldId id="281" r:id="rId12"/>
    <p:sldId id="273" r:id="rId13"/>
    <p:sldId id="271" r:id="rId14"/>
    <p:sldId id="275" r:id="rId15"/>
    <p:sldId id="278" r:id="rId16"/>
    <p:sldId id="280" r:id="rId17"/>
    <p:sldId id="287" r:id="rId18"/>
    <p:sldId id="288" r:id="rId19"/>
    <p:sldId id="289" r:id="rId20"/>
    <p:sldId id="298" r:id="rId21"/>
  </p:sldIdLst>
  <p:sldSz cx="10801350" cy="7560945"/>
  <p:notesSz cx="6858000" cy="9144000"/>
  <p:custDataLst>
    <p:tags r:id="rId26"/>
  </p:custDataLst>
  <p:defaultTextStyle>
    <a:defPPr>
      <a:defRPr lang="zh-CN"/>
    </a:defPPr>
    <a:lvl1pPr algn="l" defTabSz="10477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523875" indent="-66675" algn="l" defTabSz="10477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047750" indent="-133350" algn="l" defTabSz="10477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573530" indent="-201930" algn="l" defTabSz="10477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97405" indent="-268605" algn="l" defTabSz="10477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9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5" autoAdjust="0"/>
    <p:restoredTop sz="94660"/>
  </p:normalViewPr>
  <p:slideViewPr>
    <p:cSldViewPr showGuides="1">
      <p:cViewPr varScale="1">
        <p:scale>
          <a:sx n="73" d="100"/>
          <a:sy n="73" d="100"/>
        </p:scale>
        <p:origin x="1522" y="67"/>
      </p:cViewPr>
      <p:guideLst>
        <p:guide orient="horz" pos="2399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67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79639-BB8B-46BE-BA12-24BFD6FC3B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9DC06-14A4-448C-93D1-3FA8734759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9DC06-14A4-448C-93D1-3FA8734759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tags" Target="../tags/tag28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3" Type="http://schemas.openxmlformats.org/officeDocument/2006/relationships/image" Target="../media/image2.png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5" Type="http://schemas.openxmlformats.org/officeDocument/2006/relationships/image" Target="../media/image2.png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FD33-7469-4FCC-A73A-03A842C1CB7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0E01-7089-485E-B18B-9EAA8DB7FB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4AE-E57F-48B1-AC1D-ADF0F8898F1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3170-C651-4859-B37A-BFB3832E94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50532" y="334306"/>
            <a:ext cx="2870983" cy="71131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7579" y="334306"/>
            <a:ext cx="8432930" cy="71131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D0BA-8FF0-43D9-95AB-F7C974F2983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42704-BD81-4A74-A1E4-8B99206A964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844553" y="886484"/>
            <a:ext cx="4786071" cy="59559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721475" y="1984907"/>
            <a:ext cx="3169375" cy="3944111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6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48976" y="2935582"/>
            <a:ext cx="4681647" cy="130051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38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948976" y="4355286"/>
            <a:ext cx="4681647" cy="903114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0513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47381" y="210026"/>
            <a:ext cx="1096450" cy="6895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624452" y="417802"/>
            <a:ext cx="5442868" cy="6773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010" tIns="40505" rIns="81010" bIns="4050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595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016607" y="2303656"/>
            <a:ext cx="4751604" cy="1155234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545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015544" y="3538129"/>
            <a:ext cx="4751604" cy="576256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125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05130" indent="0" algn="ctr">
              <a:buNone/>
              <a:defRPr sz="1770"/>
            </a:lvl2pPr>
            <a:lvl3pPr marL="810260" indent="0" algn="ctr">
              <a:buNone/>
              <a:defRPr sz="1595"/>
            </a:lvl3pPr>
            <a:lvl4pPr marL="1215390" indent="0" algn="ctr">
              <a:buNone/>
              <a:defRPr sz="1420"/>
            </a:lvl4pPr>
            <a:lvl5pPr marL="1620520" indent="0" algn="ctr">
              <a:buNone/>
              <a:defRPr sz="1420"/>
            </a:lvl5pPr>
            <a:lvl6pPr marL="2025015" indent="0" algn="ctr">
              <a:buNone/>
              <a:defRPr sz="1420"/>
            </a:lvl6pPr>
            <a:lvl7pPr marL="2430145" indent="0" algn="ctr">
              <a:buNone/>
              <a:defRPr sz="1420"/>
            </a:lvl7pPr>
            <a:lvl8pPr marL="2835275" indent="0" algn="ctr">
              <a:buNone/>
              <a:defRPr sz="1420"/>
            </a:lvl8pPr>
            <a:lvl9pPr marL="3240405" indent="0" algn="ctr">
              <a:buNone/>
              <a:defRPr sz="142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16241" y="4199492"/>
            <a:ext cx="4750906" cy="90536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93474" y="488667"/>
            <a:ext cx="9614404" cy="487265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25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93474" y="1050140"/>
            <a:ext cx="9614404" cy="5941270"/>
          </a:xfrm>
        </p:spPr>
        <p:txBody>
          <a:bodyPr vert="horz" lIns="90000" tIns="46800" rIns="90000" bIns="46800" rtlCol="0">
            <a:normAutofit/>
          </a:bodyPr>
          <a:lstStyle>
            <a:lvl1pPr marL="202565" marR="0" lvl="0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07695" marR="0" lvl="1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012825" marR="0" lvl="2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417955" marR="0" lvl="3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2450" marR="0" lvl="4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046257" y="1599341"/>
            <a:ext cx="5755095" cy="5961604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5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2821853" y="-1184548"/>
            <a:ext cx="7979497" cy="9930041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595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124842" y="1820945"/>
            <a:ext cx="1394022" cy="1734783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5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24043" y="5052884"/>
            <a:ext cx="4957652" cy="826104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19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50" y="2687226"/>
            <a:ext cx="4884223" cy="4873719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411401" y="4973928"/>
            <a:ext cx="582939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93474" y="488667"/>
            <a:ext cx="9614404" cy="487265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25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93517" y="1050140"/>
            <a:ext cx="4680623" cy="5941270"/>
          </a:xfrm>
        </p:spPr>
        <p:txBody>
          <a:bodyPr vert="horz" lIns="90000" tIns="46800" rIns="90000" bIns="46800" rtlCol="0">
            <a:normAutofit/>
          </a:bodyPr>
          <a:lstStyle>
            <a:lvl1pPr marL="202565" marR="0" lvl="0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07695" marR="0" lvl="1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012825" marR="0" lvl="2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417955" marR="0" lvl="3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2450" marR="0" lvl="4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527255" y="1050140"/>
            <a:ext cx="4680623" cy="5941270"/>
          </a:xfrm>
        </p:spPr>
        <p:txBody>
          <a:bodyPr lIns="90000" tIns="46800" rIns="90000" bIns="46800">
            <a:normAutofit/>
          </a:bodyPr>
          <a:lstStyle>
            <a:lvl1pPr>
              <a:defRPr sz="142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2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2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2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2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93474" y="488667"/>
            <a:ext cx="9614404" cy="487265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25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93517" y="1050140"/>
            <a:ext cx="4680623" cy="420056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77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05130" indent="0">
              <a:buNone/>
              <a:defRPr sz="1770" b="1"/>
            </a:lvl2pPr>
            <a:lvl3pPr marL="810260" indent="0">
              <a:buNone/>
              <a:defRPr sz="1595" b="1"/>
            </a:lvl3pPr>
            <a:lvl4pPr marL="1215390" indent="0">
              <a:buNone/>
              <a:defRPr sz="1420" b="1"/>
            </a:lvl4pPr>
            <a:lvl5pPr marL="1620520" indent="0">
              <a:buNone/>
              <a:defRPr sz="1420" b="1"/>
            </a:lvl5pPr>
            <a:lvl6pPr marL="2025015" indent="0">
              <a:buNone/>
              <a:defRPr sz="1420" b="1"/>
            </a:lvl6pPr>
            <a:lvl7pPr marL="2430145" indent="0">
              <a:buNone/>
              <a:defRPr sz="1420" b="1"/>
            </a:lvl7pPr>
            <a:lvl8pPr marL="2835275" indent="0">
              <a:buNone/>
              <a:defRPr sz="1420" b="1"/>
            </a:lvl8pPr>
            <a:lvl9pPr marL="3240405" indent="0">
              <a:buNone/>
              <a:defRPr sz="142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93512" y="1550694"/>
            <a:ext cx="4680585" cy="5440564"/>
          </a:xfrm>
        </p:spPr>
        <p:txBody>
          <a:bodyPr vert="horz" lIns="90000" tIns="46800" rIns="90000" bIns="46800" rtlCol="0">
            <a:normAutofit/>
          </a:bodyPr>
          <a:lstStyle>
            <a:lvl1pPr marL="202565" marR="0" lvl="0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07695" marR="0" lvl="1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012825" marR="0" lvl="2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417955" marR="0" lvl="3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2450" marR="0" lvl="4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5524486" y="1050140"/>
            <a:ext cx="4680623" cy="420056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77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05130" indent="0">
              <a:buNone/>
              <a:defRPr sz="1770" b="1"/>
            </a:lvl2pPr>
            <a:lvl3pPr marL="810260" indent="0">
              <a:buNone/>
              <a:defRPr sz="1595" b="1"/>
            </a:lvl3pPr>
            <a:lvl4pPr marL="1215390" indent="0">
              <a:buNone/>
              <a:defRPr sz="1420" b="1"/>
            </a:lvl4pPr>
            <a:lvl5pPr marL="1620520" indent="0">
              <a:buNone/>
              <a:defRPr sz="1420" b="1"/>
            </a:lvl5pPr>
            <a:lvl6pPr marL="2025015" indent="0">
              <a:buNone/>
              <a:defRPr sz="1420" b="1"/>
            </a:lvl6pPr>
            <a:lvl7pPr marL="2430145" indent="0">
              <a:buNone/>
              <a:defRPr sz="1420" b="1"/>
            </a:lvl7pPr>
            <a:lvl8pPr marL="2835275" indent="0">
              <a:buNone/>
              <a:defRPr sz="1420" b="1"/>
            </a:lvl8pPr>
            <a:lvl9pPr marL="3240405" indent="0">
              <a:buNone/>
              <a:defRPr sz="142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524486" y="1550694"/>
            <a:ext cx="4680623" cy="5440564"/>
          </a:xfrm>
        </p:spPr>
        <p:txBody>
          <a:bodyPr vert="horz" lIns="90000" tIns="46800" rIns="90000" bIns="46800" rtlCol="0">
            <a:normAutofit/>
          </a:bodyPr>
          <a:lstStyle>
            <a:lvl1pPr marL="202565" marR="0" lvl="0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07695" marR="0" lvl="1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012825" marR="0" lvl="2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417955" marR="0" lvl="3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2450" marR="0" lvl="4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53814"/>
            <a:ext cx="504535" cy="1255731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34" tIns="41461" rIns="79734" bIns="41461" rtlCol="0" anchor="ctr">
            <a:normAutofit/>
          </a:bodyPr>
          <a:lstStyle/>
          <a:p>
            <a:pPr algn="ctr"/>
            <a:endParaRPr lang="zh-CN" altLang="en-US" sz="1595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25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DCCF-4CD2-43C4-9B00-A6FDAB2997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272E-F779-4DF4-9110-3435E2681A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93517" y="488667"/>
            <a:ext cx="9614404" cy="487265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25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93517" y="1050140"/>
            <a:ext cx="4680623" cy="594127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07695" marR="0" lvl="1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12825" marR="0" lvl="2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417955" marR="0" lvl="3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2450" marR="0" lvl="4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5527298" y="1050140"/>
            <a:ext cx="4680623" cy="5941270"/>
          </a:xfrm>
        </p:spPr>
        <p:txBody>
          <a:bodyPr vert="horz" lIns="90000" tIns="46800" rIns="90000" bIns="46800" rtlCol="0">
            <a:normAutofit/>
          </a:bodyPr>
          <a:lstStyle>
            <a:lvl1pPr marL="202565" marR="0" lvl="0" indent="-2025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365365" y="1050140"/>
            <a:ext cx="842512" cy="594127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25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93512" y="1050131"/>
            <a:ext cx="8707083" cy="5941270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93517" y="1050140"/>
            <a:ext cx="9614404" cy="594127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506095" y="886460"/>
            <a:ext cx="5302885" cy="5956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5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721475" y="1984907"/>
            <a:ext cx="3169375" cy="3944111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595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48976" y="2935582"/>
            <a:ext cx="4681647" cy="130051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38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948976" y="4355286"/>
            <a:ext cx="4681647" cy="903114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0513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47381" y="210026"/>
            <a:ext cx="1096450" cy="6895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8248968" y="6886761"/>
            <a:ext cx="2415114" cy="674184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34" tIns="41461" rIns="79734" bIns="41461" rtlCol="0" anchor="ctr">
            <a:normAutofit/>
          </a:bodyPr>
          <a:lstStyle/>
          <a:p>
            <a:pPr algn="ctr"/>
            <a:endParaRPr lang="zh-CN" altLang="en-US" sz="1595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59403" y="1081253"/>
            <a:ext cx="10244840" cy="614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34" tIns="41461" rIns="79734" bIns="41461" rtlCol="0" anchor="ctr">
            <a:normAutofit/>
          </a:bodyPr>
          <a:lstStyle/>
          <a:p>
            <a:pPr algn="ctr"/>
            <a:endParaRPr lang="zh-CN" altLang="en-US" sz="1595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35418" y="1377243"/>
            <a:ext cx="8528389" cy="797769"/>
          </a:xfrm>
        </p:spPr>
        <p:txBody>
          <a:bodyPr lIns="90000" tIns="46800" rIns="90000" bIns="46800" anchor="ctr">
            <a:normAutofit/>
          </a:bodyPr>
          <a:lstStyle>
            <a:lvl1pPr>
              <a:defRPr sz="28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134986" y="2385369"/>
            <a:ext cx="8528566" cy="3798333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010376" y="-2047056"/>
            <a:ext cx="2623828" cy="3462634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734" tIns="41461" rIns="79734" bIns="41461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9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734" tIns="41461" rIns="79734" bIns="41461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9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9183398" y="6185273"/>
            <a:ext cx="2623828" cy="3462634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734" tIns="41461" rIns="79734" bIns="41461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9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734" tIns="41461" rIns="79734" bIns="41461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9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273284" cy="757004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9734" tIns="41461" rIns="79734" bIns="41461" rtlCol="0" anchor="ctr">
            <a:normAutofit/>
          </a:bodyPr>
          <a:lstStyle/>
          <a:p>
            <a:pPr lvl="0" algn="ctr"/>
            <a:endParaRPr lang="en-US" altLang="zh-CN" sz="1595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16679" y="849366"/>
            <a:ext cx="3508313" cy="972405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1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4519344" y="848858"/>
            <a:ext cx="5740875" cy="5609451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000813" y="6181774"/>
            <a:ext cx="2623828" cy="3462634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734" tIns="41461" rIns="79734" bIns="41461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9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734" tIns="41461" rIns="79734" bIns="41461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9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19868" y="1944810"/>
            <a:ext cx="3505123" cy="4512753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0801350" cy="293706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9734" tIns="41461" rIns="79734" bIns="41461" rtlCol="0" anchor="ctr">
            <a:normAutofit/>
          </a:bodyPr>
          <a:lstStyle/>
          <a:p>
            <a:pPr lvl="0" algn="ctr"/>
            <a:endParaRPr lang="en-US" altLang="zh-CN" sz="1595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42880" y="3095820"/>
            <a:ext cx="9714836" cy="378245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010376" y="-2047056"/>
            <a:ext cx="2623828" cy="3462634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734" tIns="41461" rIns="79734" bIns="41461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9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734" tIns="41461" rIns="79734" bIns="41461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9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42194" y="861273"/>
            <a:ext cx="9724404" cy="690606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1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42194" y="1829709"/>
            <a:ext cx="9724028" cy="91287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956" y="207926"/>
            <a:ext cx="1060876" cy="666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544694"/>
            <a:ext cx="10801350" cy="201625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9734" tIns="41461" rIns="79734" bIns="41461" rtlCol="0" anchor="ctr">
            <a:normAutofit/>
          </a:bodyPr>
          <a:lstStyle/>
          <a:p>
            <a:pPr lvl="0" algn="ctr"/>
            <a:endParaRPr lang="en-US" altLang="zh-CN" sz="1595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35848" y="1853523"/>
            <a:ext cx="9737162" cy="3540348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26247" y="5711391"/>
            <a:ext cx="9746730" cy="1115289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9194087" y="-2044956"/>
            <a:ext cx="2623828" cy="3462634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734" tIns="41461" rIns="79734" bIns="41461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9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734" tIns="41461" rIns="79734" bIns="41461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9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35815" y="738234"/>
            <a:ext cx="9724404" cy="623133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8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0801350" cy="100812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9734" tIns="41461" rIns="79734" bIns="41461" rtlCol="0" anchor="ctr">
            <a:normAutofit/>
          </a:bodyPr>
          <a:lstStyle/>
          <a:p>
            <a:pPr lvl="0" algn="ctr"/>
            <a:endParaRPr lang="en-US" altLang="zh-CN" sz="1595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13489" y="261954"/>
            <a:ext cx="9778624" cy="487265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13489" y="1833678"/>
            <a:ext cx="4733033" cy="3191076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530376" y="1833678"/>
            <a:ext cx="4755358" cy="3191076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07111" y="5310522"/>
            <a:ext cx="4733033" cy="861273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5539944" y="5306553"/>
            <a:ext cx="4755358" cy="861273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9183398" y="6185273"/>
            <a:ext cx="2623828" cy="3462634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734" tIns="41461" rIns="79734" bIns="41461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9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734" tIns="41461" rIns="79734" bIns="41461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9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956" y="207926"/>
            <a:ext cx="1060876" cy="666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5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0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4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6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2C76-7D1F-406C-9381-B40F7A6E113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3DF4-AFF9-4DBF-8A69-30E3B10C777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057544"/>
            <a:ext cx="10801350" cy="5445857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9734" tIns="41461" rIns="79734" bIns="41461" rtlCol="0" anchor="ctr">
            <a:normAutofit/>
          </a:bodyPr>
          <a:lstStyle/>
          <a:p>
            <a:pPr lvl="0" algn="ctr"/>
            <a:endParaRPr lang="en-US" altLang="zh-CN" sz="1595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349106" y="1476468"/>
            <a:ext cx="8101013" cy="2631447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531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348763" y="4258737"/>
            <a:ext cx="8101013" cy="182574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9183398" y="6185273"/>
            <a:ext cx="2623828" cy="3462634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734" tIns="41461" rIns="79734" bIns="41461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9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734" tIns="41461" rIns="79734" bIns="41461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9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995187" y="-2076458"/>
            <a:ext cx="2623828" cy="3462634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734" tIns="41461" rIns="79734" bIns="41461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9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734" tIns="41461" rIns="79734" bIns="41461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9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7580" y="1944575"/>
            <a:ext cx="5651956" cy="55029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69559" y="1944575"/>
            <a:ext cx="5651956" cy="55029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99C16-9875-47FA-91A8-DC9C3571EDC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F26D-6A9D-4A80-B0A5-683081A9956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510" indent="0">
              <a:buNone/>
              <a:defRPr sz="2300" b="1"/>
            </a:lvl2pPr>
            <a:lvl3pPr marL="1049020" indent="0">
              <a:buNone/>
              <a:defRPr sz="2100" b="1"/>
            </a:lvl3pPr>
            <a:lvl4pPr marL="1574165" indent="0">
              <a:buNone/>
              <a:defRPr sz="1800" b="1"/>
            </a:lvl4pPr>
            <a:lvl5pPr marL="2098675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695" indent="0">
              <a:buNone/>
              <a:defRPr sz="1800" b="1"/>
            </a:lvl7pPr>
            <a:lvl8pPr marL="3672205" indent="0">
              <a:buNone/>
              <a:defRPr sz="1800" b="1"/>
            </a:lvl8pPr>
            <a:lvl9pPr marL="4197350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510" indent="0">
              <a:buNone/>
              <a:defRPr sz="2300" b="1"/>
            </a:lvl2pPr>
            <a:lvl3pPr marL="1049020" indent="0">
              <a:buNone/>
              <a:defRPr sz="2100" b="1"/>
            </a:lvl3pPr>
            <a:lvl4pPr marL="1574165" indent="0">
              <a:buNone/>
              <a:defRPr sz="1800" b="1"/>
            </a:lvl4pPr>
            <a:lvl5pPr marL="2098675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695" indent="0">
              <a:buNone/>
              <a:defRPr sz="1800" b="1"/>
            </a:lvl7pPr>
            <a:lvl8pPr marL="3672205" indent="0">
              <a:buNone/>
              <a:defRPr sz="1800" b="1"/>
            </a:lvl8pPr>
            <a:lvl9pPr marL="4197350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C86C9-CE09-4319-9515-7643BCA92136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3B31-4EF1-403B-9E80-80665968620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E1DC-07EA-4096-9440-783C0467DDB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9DDB-72FC-42DC-AF81-A5629D83B1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71DA-443D-4676-9718-54296B43AB1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8CD4-1CE5-4D13-9427-05470EC930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510" indent="0">
              <a:buNone/>
              <a:defRPr sz="1400"/>
            </a:lvl2pPr>
            <a:lvl3pPr marL="1049020" indent="0">
              <a:buNone/>
              <a:defRPr sz="1100"/>
            </a:lvl3pPr>
            <a:lvl4pPr marL="1574165" indent="0">
              <a:buNone/>
              <a:defRPr sz="1000"/>
            </a:lvl4pPr>
            <a:lvl5pPr marL="2098675" indent="0">
              <a:buNone/>
              <a:defRPr sz="1000"/>
            </a:lvl5pPr>
            <a:lvl6pPr marL="2623185" indent="0">
              <a:buNone/>
              <a:defRPr sz="1000"/>
            </a:lvl6pPr>
            <a:lvl7pPr marL="3147695" indent="0">
              <a:buNone/>
              <a:defRPr sz="1000"/>
            </a:lvl7pPr>
            <a:lvl8pPr marL="3672205" indent="0">
              <a:buNone/>
              <a:defRPr sz="1000"/>
            </a:lvl8pPr>
            <a:lvl9pPr marL="419735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4DD-3075-4BCE-873B-0F25FEE8E47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71C5-8953-42AB-8885-D6DAF91CD87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4510" indent="0">
              <a:buNone/>
              <a:defRPr sz="3200"/>
            </a:lvl2pPr>
            <a:lvl3pPr marL="1049020" indent="0">
              <a:buNone/>
              <a:defRPr sz="2800"/>
            </a:lvl3pPr>
            <a:lvl4pPr marL="1574165" indent="0">
              <a:buNone/>
              <a:defRPr sz="2300"/>
            </a:lvl4pPr>
            <a:lvl5pPr marL="2098675" indent="0">
              <a:buNone/>
              <a:defRPr sz="2300"/>
            </a:lvl5pPr>
            <a:lvl6pPr marL="2623185" indent="0">
              <a:buNone/>
              <a:defRPr sz="2300"/>
            </a:lvl6pPr>
            <a:lvl7pPr marL="3147695" indent="0">
              <a:buNone/>
              <a:defRPr sz="2300"/>
            </a:lvl7pPr>
            <a:lvl8pPr marL="3672205" indent="0">
              <a:buNone/>
              <a:defRPr sz="2300"/>
            </a:lvl8pPr>
            <a:lvl9pPr marL="4197350" indent="0">
              <a:buNone/>
              <a:defRPr sz="23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510" indent="0">
              <a:buNone/>
              <a:defRPr sz="1400"/>
            </a:lvl2pPr>
            <a:lvl3pPr marL="1049020" indent="0">
              <a:buNone/>
              <a:defRPr sz="1100"/>
            </a:lvl3pPr>
            <a:lvl4pPr marL="1574165" indent="0">
              <a:buNone/>
              <a:defRPr sz="1000"/>
            </a:lvl4pPr>
            <a:lvl5pPr marL="2098675" indent="0">
              <a:buNone/>
              <a:defRPr sz="1000"/>
            </a:lvl5pPr>
            <a:lvl6pPr marL="2623185" indent="0">
              <a:buNone/>
              <a:defRPr sz="1000"/>
            </a:lvl6pPr>
            <a:lvl7pPr marL="3147695" indent="0">
              <a:buNone/>
              <a:defRPr sz="1000"/>
            </a:lvl7pPr>
            <a:lvl8pPr marL="3672205" indent="0">
              <a:buNone/>
              <a:defRPr sz="1000"/>
            </a:lvl8pPr>
            <a:lvl9pPr marL="419735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8221-6121-46E3-B5E4-E045BF27591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D233-9C20-4D5B-B024-83D749E7A2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8" Type="http://schemas.openxmlformats.org/officeDocument/2006/relationships/theme" Target="../theme/theme2.xml"/><Relationship Id="rId27" Type="http://schemas.openxmlformats.org/officeDocument/2006/relationships/image" Target="../media/image2.png"/><Relationship Id="rId26" Type="http://schemas.openxmlformats.org/officeDocument/2006/relationships/tags" Target="../tags/tag152.xml"/><Relationship Id="rId25" Type="http://schemas.openxmlformats.org/officeDocument/2006/relationships/tags" Target="../tags/tag151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slideLayout" Target="../slideLayouts/slideLayout14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539750" y="303213"/>
            <a:ext cx="97218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27" tIns="52464" rIns="104927" bIns="52464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39750" y="1763713"/>
            <a:ext cx="97218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27" tIns="52464" rIns="104927" bIns="52464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9750" y="7008813"/>
            <a:ext cx="2520950" cy="40163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 defTabSz="1049020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C024F53-91B7-4883-B1E0-7678D5FF68E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938" y="7008813"/>
            <a:ext cx="3419475" cy="40163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 defTabSz="1049020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650" y="7008813"/>
            <a:ext cx="2520950" cy="40163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 defTabSz="1049020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EBC5E0-24EB-456A-985F-4B333CC095B2}" type="slidenum">
              <a:rPr lang="zh-CN" altLang="en-US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956" y="539471"/>
            <a:ext cx="1060876" cy="5357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775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92430" indent="-392430" algn="l" defTabSz="1047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805" indent="-327025" algn="l" defTabSz="1047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275" indent="-262255" algn="l" defTabSz="1047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5150" indent="-262255" algn="l" defTabSz="1047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930" indent="-262255" algn="l" defTabSz="1047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440" indent="-262255" algn="l" defTabSz="104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9950" indent="-262255" algn="l" defTabSz="104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5095" indent="-262255" algn="l" defTabSz="104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605" indent="-262255" algn="l" defTabSz="104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510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020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4165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675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695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205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350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93474" y="488662"/>
            <a:ext cx="9614404" cy="487265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93474" y="1050140"/>
            <a:ext cx="9614404" cy="594127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79029" y="7000691"/>
            <a:ext cx="2392031" cy="34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6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646519" y="7000691"/>
            <a:ext cx="3508313" cy="34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6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7628453" y="7000691"/>
            <a:ext cx="2392031" cy="34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6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5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956" y="207926"/>
            <a:ext cx="1060876" cy="6667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810260" rtl="0" eaLnBrk="1" fontAlgn="auto" latinLnBrk="0" hangingPunct="1">
        <a:lnSpc>
          <a:spcPct val="100000"/>
        </a:lnSpc>
        <a:spcBef>
          <a:spcPct val="0"/>
        </a:spcBef>
        <a:buNone/>
        <a:defRPr sz="2125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02565" indent="-202565" algn="l" defTabSz="81026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2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07695" indent="-202565" algn="l" defTabSz="81026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426210" algn="l"/>
        </a:tabLst>
        <a:defRPr sz="142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012825" indent="-202565" algn="l" defTabSz="81026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2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417955" indent="-202565" algn="l" defTabSz="81026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2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2450" indent="-202565" algn="l" defTabSz="81026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2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27580" indent="-202565" algn="l" defTabSz="810260" rtl="0" eaLnBrk="1" latinLnBrk="0" hangingPunct="1">
        <a:lnSpc>
          <a:spcPct val="90000"/>
        </a:lnSpc>
        <a:spcBef>
          <a:spcPct val="89000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0" indent="-202565" algn="l" defTabSz="810260" rtl="0" eaLnBrk="1" latinLnBrk="0" hangingPunct="1">
        <a:lnSpc>
          <a:spcPct val="90000"/>
        </a:lnSpc>
        <a:spcBef>
          <a:spcPct val="89000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840" indent="-202565" algn="l" defTabSz="810260" rtl="0" eaLnBrk="1" latinLnBrk="0" hangingPunct="1">
        <a:lnSpc>
          <a:spcPct val="90000"/>
        </a:lnSpc>
        <a:spcBef>
          <a:spcPct val="89000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970" indent="-202565" algn="l" defTabSz="810260" rtl="0" eaLnBrk="1" latinLnBrk="0" hangingPunct="1">
        <a:lnSpc>
          <a:spcPct val="90000"/>
        </a:lnSpc>
        <a:spcBef>
          <a:spcPct val="89000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130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260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390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520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015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145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405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6" Type="http://schemas.openxmlformats.org/officeDocument/2006/relationships/image" Target="../media/image19.jpeg"/><Relationship Id="rId5" Type="http://schemas.openxmlformats.org/officeDocument/2006/relationships/image" Target="../media/image24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42.jpe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6" Type="http://schemas.openxmlformats.org/officeDocument/2006/relationships/image" Target="../media/image19.jpeg"/><Relationship Id="rId5" Type="http://schemas.openxmlformats.org/officeDocument/2006/relationships/image" Target="../media/image24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42.jpe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9.jpeg"/><Relationship Id="rId4" Type="http://schemas.openxmlformats.org/officeDocument/2006/relationships/image" Target="../media/image24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165.xml"/><Relationship Id="rId6" Type="http://schemas.openxmlformats.org/officeDocument/2006/relationships/image" Target="../media/image44.jpeg"/><Relationship Id="rId5" Type="http://schemas.openxmlformats.org/officeDocument/2006/relationships/tags" Target="../tags/tag164.xml"/><Relationship Id="rId4" Type="http://schemas.openxmlformats.org/officeDocument/2006/relationships/image" Target="../media/image43.jpeg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0" Type="http://schemas.openxmlformats.org/officeDocument/2006/relationships/slideLayout" Target="../slideLayouts/slideLayout23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9.jpeg"/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845185" y="1299845"/>
            <a:ext cx="6002020" cy="1758950"/>
          </a:xfrm>
        </p:spPr>
        <p:txBody>
          <a:bodyPr>
            <a:noAutofit/>
          </a:bodyPr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12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职业危害</a:t>
            </a:r>
            <a:r>
              <a:rPr lang="zh-CN" altLang="en-US" sz="512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告知卡</a:t>
            </a:r>
            <a:endParaRPr lang="zh-CN" altLang="en-US" sz="512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4" name="文本框 23" descr="7b0a2020202022776f7264617274223a20227b5c2269645c223a32353030343531362c5c227469645c223a31333439377d220a7d0a"/>
          <p:cNvSpPr txBox="1"/>
          <p:nvPr>
            <p:custDataLst>
              <p:tags r:id="rId4"/>
            </p:custDataLst>
          </p:nvPr>
        </p:nvSpPr>
        <p:spPr>
          <a:xfrm>
            <a:off x="2602865" y="369366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椭圆 24"/>
          <p:cNvSpPr/>
          <p:nvPr>
            <p:custDataLst>
              <p:tags r:id="rId5"/>
            </p:custDataLst>
          </p:nvPr>
        </p:nvSpPr>
        <p:spPr>
          <a:xfrm>
            <a:off x="2152865" y="494159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椭圆 25"/>
          <p:cNvSpPr/>
          <p:nvPr>
            <p:custDataLst>
              <p:tags r:id="rId6"/>
            </p:custDataLst>
          </p:nvPr>
        </p:nvSpPr>
        <p:spPr>
          <a:xfrm>
            <a:off x="3395980" y="494220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椭圆 26"/>
          <p:cNvSpPr/>
          <p:nvPr>
            <p:custDataLst>
              <p:tags r:id="rId7"/>
            </p:custDataLst>
          </p:nvPr>
        </p:nvSpPr>
        <p:spPr>
          <a:xfrm>
            <a:off x="4639095" y="494159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 bwMode="auto">
          <a:xfrm>
            <a:off x="1119186" y="6588943"/>
            <a:ext cx="8215200" cy="457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1119188" y="1116383"/>
            <a:ext cx="8215312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宋体" panose="02010600030101010101" pitchFamily="2" charset="-122"/>
              </a:rPr>
              <a:t>工作场所存在粉尘，对人体有损害，请注意防护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19188" y="1535113"/>
            <a:ext cx="2952750" cy="2087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4071938" y="1548423"/>
            <a:ext cx="1616769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理化特性</a:t>
            </a:r>
            <a:endParaRPr lang="zh-CN" altLang="en-US" sz="2000" b="1" dirty="0"/>
          </a:p>
        </p:txBody>
      </p:sp>
      <p:sp>
        <p:nvSpPr>
          <p:cNvPr id="16" name="矩形 15"/>
          <p:cNvSpPr/>
          <p:nvPr/>
        </p:nvSpPr>
        <p:spPr bwMode="auto">
          <a:xfrm>
            <a:off x="5688707" y="1535112"/>
            <a:ext cx="3645793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健康危害</a:t>
            </a:r>
            <a:endParaRPr lang="zh-CN" altLang="en-US" sz="2000" b="1" dirty="0"/>
          </a:p>
        </p:txBody>
      </p:sp>
      <p:sp>
        <p:nvSpPr>
          <p:cNvPr id="17" name="矩形 16"/>
          <p:cNvSpPr/>
          <p:nvPr/>
        </p:nvSpPr>
        <p:spPr bwMode="auto">
          <a:xfrm>
            <a:off x="1119188" y="3622675"/>
            <a:ext cx="2952750" cy="2978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4071938" y="4011613"/>
            <a:ext cx="5262562" cy="427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 bwMode="auto">
          <a:xfrm>
            <a:off x="4071938" y="4438650"/>
            <a:ext cx="5262562" cy="216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1119188" y="7057751"/>
            <a:ext cx="8215312" cy="3952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 bwMode="auto">
          <a:xfrm>
            <a:off x="4071938" y="1908423"/>
            <a:ext cx="3887787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 bwMode="auto">
          <a:xfrm>
            <a:off x="5688707" y="1908423"/>
            <a:ext cx="3645793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45" name="TextBox 13"/>
          <p:cNvSpPr txBox="1">
            <a:spLocks noChangeArrowheads="1"/>
          </p:cNvSpPr>
          <p:nvPr/>
        </p:nvSpPr>
        <p:spPr bwMode="auto">
          <a:xfrm>
            <a:off x="1152203" y="7057999"/>
            <a:ext cx="4248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急救电话：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   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消防电话：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Box 14"/>
          <p:cNvSpPr txBox="1">
            <a:spLocks noChangeArrowheads="1"/>
          </p:cNvSpPr>
          <p:nvPr/>
        </p:nvSpPr>
        <p:spPr bwMode="auto">
          <a:xfrm>
            <a:off x="5400675" y="7057998"/>
            <a:ext cx="3765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职业卫生咨询电话：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7" name="TextBox 15"/>
          <p:cNvSpPr txBox="1">
            <a:spLocks noChangeArrowheads="1"/>
          </p:cNvSpPr>
          <p:nvPr/>
        </p:nvSpPr>
        <p:spPr bwMode="auto">
          <a:xfrm>
            <a:off x="1119687" y="1692399"/>
            <a:ext cx="29520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600" dirty="0">
                <a:latin typeface="黑体" panose="02010609060101010101" pitchFamily="2" charset="-122"/>
                <a:ea typeface="黑体" panose="02010609060101010101" pitchFamily="2" charset="-122"/>
              </a:rPr>
              <a:t>粉尘</a:t>
            </a:r>
            <a:endParaRPr lang="zh-CN" altLang="en-US" sz="6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48" name="TextBox 16"/>
          <p:cNvSpPr txBox="1">
            <a:spLocks noChangeArrowheads="1"/>
          </p:cNvSpPr>
          <p:nvPr/>
        </p:nvSpPr>
        <p:spPr bwMode="auto">
          <a:xfrm>
            <a:off x="1122360" y="2723885"/>
            <a:ext cx="294935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endParaRPr lang="zh-CN" alt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Box 17"/>
          <p:cNvSpPr txBox="1">
            <a:spLocks noChangeArrowheads="1"/>
          </p:cNvSpPr>
          <p:nvPr/>
        </p:nvSpPr>
        <p:spPr bwMode="auto">
          <a:xfrm>
            <a:off x="5760716" y="1980431"/>
            <a:ext cx="338437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zh-CN" altLang="en-US" sz="1400" dirty="0">
                <a:latin typeface="Arial" panose="020B0604020202020204" pitchFamily="34" charset="0"/>
              </a:rPr>
              <a:t>长期接触生产性粉尘的作业人员，当吸入的粉尘达到一定数量时即可引发肺病。还可引发鼻炎、咽炎、支气管炎、皮疹、眼结膜损害等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0" name="TextBox 18"/>
          <p:cNvSpPr txBox="1">
            <a:spLocks noChangeArrowheads="1"/>
          </p:cNvSpPr>
          <p:nvPr/>
        </p:nvSpPr>
        <p:spPr bwMode="auto">
          <a:xfrm>
            <a:off x="4320555" y="2124447"/>
            <a:ext cx="115212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无机性粉尘</a:t>
            </a:r>
            <a:endParaRPr lang="en-US" altLang="zh-CN" sz="1400" dirty="0">
              <a:latin typeface="Arial" panose="020B0604020202020204" pitchFamily="34" charset="0"/>
            </a:endParaRPr>
          </a:p>
          <a:p>
            <a:pPr algn="ctr"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有机性粉尘</a:t>
            </a:r>
            <a:endParaRPr lang="en-US" altLang="zh-CN" sz="1400" dirty="0">
              <a:latin typeface="Arial" panose="020B0604020202020204" pitchFamily="34" charset="0"/>
            </a:endParaRPr>
          </a:p>
          <a:p>
            <a:pPr algn="ctr"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混合型粉尘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1" name="TextBox 20"/>
          <p:cNvSpPr txBox="1">
            <a:spLocks noChangeArrowheads="1"/>
          </p:cNvSpPr>
          <p:nvPr/>
        </p:nvSpPr>
        <p:spPr bwMode="auto">
          <a:xfrm>
            <a:off x="4083634" y="3974298"/>
            <a:ext cx="5226259" cy="3744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>
                <a:latin typeface="Arial" panose="020B0604020202020204" pitchFamily="34" charset="0"/>
              </a:rPr>
              <a:t>发现身体状况异常时，要及时去医院进行检查、确诊。</a:t>
            </a:r>
            <a:endParaRPr lang="zh-CN" altLang="en-US" sz="1400"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4071938" y="363061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应急处理</a:t>
            </a:r>
            <a:endParaRPr lang="zh-CN" altLang="en-US" sz="2000" b="1" dirty="0"/>
          </a:p>
        </p:txBody>
      </p:sp>
      <p:pic>
        <p:nvPicPr>
          <p:cNvPr id="5129" name="Picture 2" descr="D:\自编教材类\安全手册（6项）\安全手册：警示标示标准化\3蓝\必须戴防尘口罩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19" y="5400952"/>
            <a:ext cx="842891" cy="111598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3" descr="D:\自编教材类\安全手册（6项）\安全手册：警示标示标准化\2黄\注意防尘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7280" r="2083" b="27757"/>
          <a:stretch>
            <a:fillRect/>
          </a:stretch>
        </p:blipFill>
        <p:spPr bwMode="auto">
          <a:xfrm>
            <a:off x="1421376" y="3996895"/>
            <a:ext cx="239512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20"/>
          <p:cNvSpPr txBox="1">
            <a:spLocks noChangeArrowheads="1"/>
          </p:cNvSpPr>
          <p:nvPr/>
        </p:nvSpPr>
        <p:spPr bwMode="auto">
          <a:xfrm>
            <a:off x="4080124" y="4779608"/>
            <a:ext cx="5230372" cy="65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必须佩戴个人防护用品。按时、按规定对身体状况进行定期检查，对除尘设施定期维护和检修，确保除尘设施运转正常。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pic>
        <p:nvPicPr>
          <p:cNvPr id="5132" name="Picture 29" descr="D:\自编教材类\安全手册（6项）\安全手册：警示标示标准化\3蓝\必须穿防护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67" y="5400952"/>
            <a:ext cx="842892" cy="111598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0" t="22223" r="26555" b="15407"/>
          <a:stretch>
            <a:fillRect/>
          </a:stretch>
        </p:blipFill>
        <p:spPr bwMode="auto">
          <a:xfrm>
            <a:off x="7560915" y="5400952"/>
            <a:ext cx="844479" cy="111598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1"/>
          <p:cNvSpPr txBox="1">
            <a:spLocks noChangeArrowheads="1"/>
          </p:cNvSpPr>
          <p:nvPr/>
        </p:nvSpPr>
        <p:spPr bwMode="auto">
          <a:xfrm>
            <a:off x="1098549" y="6660951"/>
            <a:ext cx="81185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/>
              <a:t>标准极限：</a:t>
            </a:r>
            <a:r>
              <a:rPr lang="en-US" altLang="zh-CN" sz="1600" dirty="0"/>
              <a:t>4mg/m³              </a:t>
            </a:r>
            <a:r>
              <a:rPr lang="zh-CN" altLang="en-US" sz="1600" dirty="0"/>
              <a:t>检测结果：           </a:t>
            </a:r>
            <a:r>
              <a:rPr lang="en-US" altLang="zh-CN" sz="1600" dirty="0"/>
              <a:t>mg/m³               </a:t>
            </a:r>
            <a:r>
              <a:rPr lang="zh-CN" altLang="en-US" sz="1600" dirty="0"/>
              <a:t>检测日期：         年       月      日</a:t>
            </a:r>
            <a:endParaRPr lang="zh-CN" altLang="en-US" sz="1600" dirty="0"/>
          </a:p>
        </p:txBody>
      </p:sp>
      <p:sp>
        <p:nvSpPr>
          <p:cNvPr id="29" name="矩形 28"/>
          <p:cNvSpPr/>
          <p:nvPr/>
        </p:nvSpPr>
        <p:spPr bwMode="auto">
          <a:xfrm>
            <a:off x="4071938" y="442870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防范措施</a:t>
            </a:r>
            <a:endParaRPr lang="zh-CN" altLang="en-US" sz="2000" b="1" dirty="0"/>
          </a:p>
        </p:txBody>
      </p:sp>
      <p:sp>
        <p:nvSpPr>
          <p:cNvPr id="33" name="矩形 32"/>
          <p:cNvSpPr/>
          <p:nvPr/>
        </p:nvSpPr>
        <p:spPr bwMode="auto">
          <a:xfrm>
            <a:off x="2229157" y="225425"/>
            <a:ext cx="5835814" cy="8617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职业病危害告知卡</a:t>
            </a:r>
            <a:endParaRPr lang="zh-CN" alt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 bwMode="auto">
          <a:xfrm>
            <a:off x="1119186" y="6588943"/>
            <a:ext cx="8215200" cy="457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1119188" y="1116383"/>
            <a:ext cx="8215312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宋体" panose="02010600030101010101" pitchFamily="2" charset="-122"/>
              </a:rPr>
              <a:t>工作场所存在噪声，对人体有损害，请注意防护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19188" y="1535113"/>
            <a:ext cx="2952750" cy="2087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4071938" y="1548423"/>
            <a:ext cx="1616769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理化特性</a:t>
            </a:r>
            <a:endParaRPr lang="zh-CN" altLang="en-US" sz="2000" b="1" dirty="0"/>
          </a:p>
        </p:txBody>
      </p:sp>
      <p:sp>
        <p:nvSpPr>
          <p:cNvPr id="16" name="矩形 15"/>
          <p:cNvSpPr/>
          <p:nvPr/>
        </p:nvSpPr>
        <p:spPr bwMode="auto">
          <a:xfrm>
            <a:off x="5688707" y="1535112"/>
            <a:ext cx="3645793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健康危害</a:t>
            </a:r>
            <a:endParaRPr lang="zh-CN" altLang="en-US" sz="2000" b="1" dirty="0"/>
          </a:p>
        </p:txBody>
      </p:sp>
      <p:sp>
        <p:nvSpPr>
          <p:cNvPr id="17" name="矩形 16"/>
          <p:cNvSpPr/>
          <p:nvPr/>
        </p:nvSpPr>
        <p:spPr bwMode="auto">
          <a:xfrm>
            <a:off x="1119188" y="3622675"/>
            <a:ext cx="2952750" cy="2978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4071938" y="4011613"/>
            <a:ext cx="5262562" cy="427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 bwMode="auto">
          <a:xfrm>
            <a:off x="4071938" y="4438650"/>
            <a:ext cx="5262562" cy="216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1119188" y="7057751"/>
            <a:ext cx="8215312" cy="3952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 bwMode="auto">
          <a:xfrm>
            <a:off x="4071938" y="1908423"/>
            <a:ext cx="3887787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 bwMode="auto">
          <a:xfrm>
            <a:off x="5688707" y="1908423"/>
            <a:ext cx="3645793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45" name="TextBox 13"/>
          <p:cNvSpPr txBox="1">
            <a:spLocks noChangeArrowheads="1"/>
          </p:cNvSpPr>
          <p:nvPr/>
        </p:nvSpPr>
        <p:spPr bwMode="auto">
          <a:xfrm>
            <a:off x="1152203" y="7057999"/>
            <a:ext cx="4248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急救电话：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   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消防电话：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Box 14"/>
          <p:cNvSpPr txBox="1">
            <a:spLocks noChangeArrowheads="1"/>
          </p:cNvSpPr>
          <p:nvPr/>
        </p:nvSpPr>
        <p:spPr bwMode="auto">
          <a:xfrm>
            <a:off x="5400675" y="7057998"/>
            <a:ext cx="3765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职业卫生咨询电话：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7" name="TextBox 15"/>
          <p:cNvSpPr txBox="1">
            <a:spLocks noChangeArrowheads="1"/>
          </p:cNvSpPr>
          <p:nvPr/>
        </p:nvSpPr>
        <p:spPr bwMode="auto">
          <a:xfrm>
            <a:off x="1119687" y="1692399"/>
            <a:ext cx="29520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600" dirty="0">
                <a:latin typeface="黑体" panose="02010609060101010101" pitchFamily="2" charset="-122"/>
                <a:ea typeface="黑体" panose="02010609060101010101" pitchFamily="2" charset="-122"/>
              </a:rPr>
              <a:t>噪声</a:t>
            </a:r>
            <a:endParaRPr lang="zh-CN" altLang="en-US" sz="6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48" name="TextBox 16"/>
          <p:cNvSpPr txBox="1">
            <a:spLocks noChangeArrowheads="1"/>
          </p:cNvSpPr>
          <p:nvPr/>
        </p:nvSpPr>
        <p:spPr bwMode="auto">
          <a:xfrm>
            <a:off x="1122360" y="2723885"/>
            <a:ext cx="294935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endParaRPr lang="zh-CN" alt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Box 17"/>
          <p:cNvSpPr txBox="1">
            <a:spLocks noChangeArrowheads="1"/>
          </p:cNvSpPr>
          <p:nvPr/>
        </p:nvSpPr>
        <p:spPr bwMode="auto">
          <a:xfrm>
            <a:off x="5760716" y="1980431"/>
            <a:ext cx="3384376" cy="147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噪声损害人的听力，可造成人体听力损失。长期接触噪声可引起头痛、耳鸣、惊慌、记忆减退，甚至引起神经官能症。也能导致心跳加速、血管痉挛、高血压、冠心病、食欲下降等。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0" name="TextBox 18"/>
          <p:cNvSpPr txBox="1">
            <a:spLocks noChangeArrowheads="1"/>
          </p:cNvSpPr>
          <p:nvPr/>
        </p:nvSpPr>
        <p:spPr bwMode="auto">
          <a:xfrm>
            <a:off x="4176539" y="2193840"/>
            <a:ext cx="144016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声强和频率的变化无规律，杂乱无章的声音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1" name="TextBox 20"/>
          <p:cNvSpPr txBox="1">
            <a:spLocks noChangeArrowheads="1"/>
          </p:cNvSpPr>
          <p:nvPr/>
        </p:nvSpPr>
        <p:spPr bwMode="auto">
          <a:xfrm>
            <a:off x="4083634" y="3974298"/>
            <a:ext cx="5226259" cy="624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如发现听力异常，噪声聋症状须及时到医院检查、确诊，并循序报告上级部门，调离现属岗位。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4071938" y="363061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应急处理</a:t>
            </a:r>
            <a:endParaRPr lang="zh-CN" altLang="en-US" sz="2000" b="1" dirty="0"/>
          </a:p>
        </p:txBody>
      </p:sp>
      <p:sp>
        <p:nvSpPr>
          <p:cNvPr id="5124" name="TextBox 31"/>
          <p:cNvSpPr txBox="1">
            <a:spLocks noChangeArrowheads="1"/>
          </p:cNvSpPr>
          <p:nvPr/>
        </p:nvSpPr>
        <p:spPr bwMode="auto">
          <a:xfrm>
            <a:off x="1098549" y="6660951"/>
            <a:ext cx="81185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/>
              <a:t>接触限值：</a:t>
            </a:r>
            <a:r>
              <a:rPr lang="en-US" altLang="zh-CN" sz="1600" dirty="0"/>
              <a:t>85dB            </a:t>
            </a:r>
            <a:r>
              <a:rPr lang="zh-CN" altLang="en-US" sz="1600" dirty="0"/>
              <a:t>检测结果：     </a:t>
            </a:r>
            <a:r>
              <a:rPr lang="en-US" altLang="zh-CN" sz="1600" dirty="0"/>
              <a:t>dB                  </a:t>
            </a:r>
            <a:r>
              <a:rPr lang="zh-CN" altLang="en-US" sz="1600" dirty="0"/>
              <a:t>检测日期：         年       月      日</a:t>
            </a:r>
            <a:endParaRPr lang="zh-CN" altLang="en-US" sz="1600" dirty="0"/>
          </a:p>
        </p:txBody>
      </p:sp>
      <p:sp>
        <p:nvSpPr>
          <p:cNvPr id="29" name="矩形 28"/>
          <p:cNvSpPr/>
          <p:nvPr/>
        </p:nvSpPr>
        <p:spPr bwMode="auto">
          <a:xfrm>
            <a:off x="4071938" y="4644727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防范措施</a:t>
            </a:r>
            <a:endParaRPr lang="zh-CN" altLang="en-US" sz="2000" b="1" dirty="0"/>
          </a:p>
        </p:txBody>
      </p:sp>
      <p:pic>
        <p:nvPicPr>
          <p:cNvPr id="34" name="Picture 4" descr="D:\自编教材类\安全手册（6项）\安全手册：警示标示标准化\2黄\噪声有害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6979" r="2705" b="27898"/>
          <a:stretch>
            <a:fillRect/>
          </a:stretch>
        </p:blipFill>
        <p:spPr bwMode="auto">
          <a:xfrm>
            <a:off x="1440235" y="4068663"/>
            <a:ext cx="236342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D:\自编教材类\安全手册（6项）\安全手册：警示标示标准化\3蓝\必须戴护耳器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83" y="5364807"/>
            <a:ext cx="868269" cy="115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20"/>
          <p:cNvSpPr txBox="1">
            <a:spLocks noChangeArrowheads="1"/>
          </p:cNvSpPr>
          <p:nvPr/>
        </p:nvSpPr>
        <p:spPr bwMode="auto">
          <a:xfrm>
            <a:off x="4134856" y="5027860"/>
            <a:ext cx="5082243" cy="3744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利用吸声材料或吸声结构；佩戴耳塞；使用隔声罩</a:t>
            </a:r>
            <a:r>
              <a:rPr lang="en-US" altLang="zh-CN" sz="1400" dirty="0">
                <a:latin typeface="Arial" panose="020B0604020202020204" pitchFamily="34" charset="0"/>
              </a:rPr>
              <a:t>/</a:t>
            </a:r>
            <a:r>
              <a:rPr lang="zh-CN" altLang="en-US" sz="1400" dirty="0">
                <a:latin typeface="Arial" panose="020B0604020202020204" pitchFamily="34" charset="0"/>
              </a:rPr>
              <a:t>屏</a:t>
            </a:r>
            <a:r>
              <a:rPr lang="en-US" altLang="zh-CN" sz="1400" dirty="0">
                <a:latin typeface="Arial" panose="020B0604020202020204" pitchFamily="34" charset="0"/>
              </a:rPr>
              <a:t>/</a:t>
            </a:r>
            <a:r>
              <a:rPr lang="zh-CN" altLang="en-US" sz="1400" dirty="0">
                <a:latin typeface="Arial" panose="020B0604020202020204" pitchFamily="34" charset="0"/>
              </a:rPr>
              <a:t>间来隔断。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5008" y="5364807"/>
            <a:ext cx="856989" cy="1152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33" name="矩形 32"/>
          <p:cNvSpPr/>
          <p:nvPr/>
        </p:nvSpPr>
        <p:spPr bwMode="auto">
          <a:xfrm>
            <a:off x="2229157" y="225425"/>
            <a:ext cx="5835814" cy="8617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职业病危害告知卡</a:t>
            </a:r>
            <a:endParaRPr lang="zh-CN" alt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 bwMode="auto">
          <a:xfrm>
            <a:off x="1119186" y="6588943"/>
            <a:ext cx="8215200" cy="457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1119188" y="1116383"/>
            <a:ext cx="8215312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宋体" panose="02010600030101010101" pitchFamily="2" charset="-122"/>
              </a:rPr>
              <a:t>工作场所存在弧光，对人体有损害，请注意防护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19188" y="1535113"/>
            <a:ext cx="2952750" cy="2087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4071938" y="1548423"/>
            <a:ext cx="1616769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理化特性</a:t>
            </a:r>
            <a:endParaRPr lang="zh-CN" altLang="en-US" sz="2000" b="1" dirty="0"/>
          </a:p>
        </p:txBody>
      </p:sp>
      <p:sp>
        <p:nvSpPr>
          <p:cNvPr id="16" name="矩形 15"/>
          <p:cNvSpPr/>
          <p:nvPr/>
        </p:nvSpPr>
        <p:spPr bwMode="auto">
          <a:xfrm>
            <a:off x="5688707" y="1535112"/>
            <a:ext cx="3645793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健康危害</a:t>
            </a:r>
            <a:endParaRPr lang="zh-CN" altLang="en-US" sz="2000" b="1" dirty="0"/>
          </a:p>
        </p:txBody>
      </p:sp>
      <p:sp>
        <p:nvSpPr>
          <p:cNvPr id="17" name="矩形 16"/>
          <p:cNvSpPr/>
          <p:nvPr/>
        </p:nvSpPr>
        <p:spPr bwMode="auto">
          <a:xfrm>
            <a:off x="1119188" y="3622675"/>
            <a:ext cx="2952750" cy="2978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4071938" y="4011613"/>
            <a:ext cx="5262562" cy="427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 bwMode="auto">
          <a:xfrm>
            <a:off x="4071938" y="4438650"/>
            <a:ext cx="5262562" cy="216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1119188" y="7057751"/>
            <a:ext cx="8215312" cy="3952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 bwMode="auto">
          <a:xfrm>
            <a:off x="4071938" y="1908423"/>
            <a:ext cx="3887787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 bwMode="auto">
          <a:xfrm>
            <a:off x="5688707" y="1908423"/>
            <a:ext cx="3645793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45" name="TextBox 13"/>
          <p:cNvSpPr txBox="1">
            <a:spLocks noChangeArrowheads="1"/>
          </p:cNvSpPr>
          <p:nvPr/>
        </p:nvSpPr>
        <p:spPr bwMode="auto">
          <a:xfrm>
            <a:off x="1152203" y="7057999"/>
            <a:ext cx="4248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急救电话：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   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消防电话：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Box 14"/>
          <p:cNvSpPr txBox="1">
            <a:spLocks noChangeArrowheads="1"/>
          </p:cNvSpPr>
          <p:nvPr/>
        </p:nvSpPr>
        <p:spPr bwMode="auto">
          <a:xfrm>
            <a:off x="5400675" y="7057998"/>
            <a:ext cx="3765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职业卫生咨询电话：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7" name="TextBox 15"/>
          <p:cNvSpPr txBox="1">
            <a:spLocks noChangeArrowheads="1"/>
          </p:cNvSpPr>
          <p:nvPr/>
        </p:nvSpPr>
        <p:spPr bwMode="auto">
          <a:xfrm>
            <a:off x="1119687" y="1692399"/>
            <a:ext cx="29520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600" dirty="0">
                <a:latin typeface="黑体" panose="02010609060101010101" pitchFamily="2" charset="-122"/>
                <a:ea typeface="黑体" panose="02010609060101010101" pitchFamily="2" charset="-122"/>
              </a:rPr>
              <a:t>弧光</a:t>
            </a:r>
            <a:endParaRPr lang="zh-CN" altLang="en-US" sz="6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48" name="TextBox 16"/>
          <p:cNvSpPr txBox="1">
            <a:spLocks noChangeArrowheads="1"/>
          </p:cNvSpPr>
          <p:nvPr/>
        </p:nvSpPr>
        <p:spPr bwMode="auto">
          <a:xfrm>
            <a:off x="1122360" y="2723885"/>
            <a:ext cx="29493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Light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Box 17"/>
          <p:cNvSpPr txBox="1">
            <a:spLocks noChangeArrowheads="1"/>
          </p:cNvSpPr>
          <p:nvPr/>
        </p:nvSpPr>
        <p:spPr bwMode="auto">
          <a:xfrm>
            <a:off x="5688707" y="1943263"/>
            <a:ext cx="3600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8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强烈的电焊弧光对眼睛，会产生急、慢性损伤，会引起眼睛畏光、流泪、疼痛、晶体改变等症状，致使视力减退，重者可导致角膜结膜炎或白内障；对皮肤会产生急、慢性损伤，出现皮肤烧伤感、红肿、发痒、脱皮，形成皮肤红斑病，严重可诱发皮肤癌变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0" name="TextBox 18"/>
          <p:cNvSpPr txBox="1">
            <a:spLocks noChangeArrowheads="1"/>
          </p:cNvSpPr>
          <p:nvPr/>
        </p:nvSpPr>
        <p:spPr bwMode="auto">
          <a:xfrm>
            <a:off x="4032523" y="1963588"/>
            <a:ext cx="16561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</a:rPr>
              <a:t>弧光由紫外线、红外线和可见光组成，光辐射作用人体，被体内组织吸收，引起组织的热作用、光化学作用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1" name="TextBox 20"/>
          <p:cNvSpPr txBox="1">
            <a:spLocks noChangeArrowheads="1"/>
          </p:cNvSpPr>
          <p:nvPr/>
        </p:nvSpPr>
        <p:spPr bwMode="auto">
          <a:xfrm>
            <a:off x="4083634" y="3974298"/>
            <a:ext cx="5226259" cy="3428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轻症无需特殊处理。重者可用地卡因滴眼，牛奶滴眼效果明显。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4071938" y="363061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应急处理</a:t>
            </a:r>
            <a:endParaRPr lang="zh-CN" altLang="en-US" sz="2000" b="1" dirty="0"/>
          </a:p>
        </p:txBody>
      </p:sp>
      <p:sp>
        <p:nvSpPr>
          <p:cNvPr id="29" name="矩形 28"/>
          <p:cNvSpPr/>
          <p:nvPr/>
        </p:nvSpPr>
        <p:spPr bwMode="auto">
          <a:xfrm>
            <a:off x="4071938" y="442870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防范措施</a:t>
            </a:r>
            <a:endParaRPr lang="zh-CN" altLang="en-US" sz="2000" b="1" dirty="0"/>
          </a:p>
        </p:txBody>
      </p:sp>
      <p:sp>
        <p:nvSpPr>
          <p:cNvPr id="39" name="TextBox 20"/>
          <p:cNvSpPr txBox="1">
            <a:spLocks noChangeArrowheads="1"/>
          </p:cNvSpPr>
          <p:nvPr/>
        </p:nvSpPr>
        <p:spPr bwMode="auto">
          <a:xfrm>
            <a:off x="4104531" y="4788743"/>
            <a:ext cx="5226259" cy="6565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焊工必须使用特殊防护眼镜或头盔、焊工服、防护手套、防护鞋。</a:t>
            </a:r>
            <a:endParaRPr lang="en-US" altLang="zh-CN" sz="1400" dirty="0">
              <a:latin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保证工作场所照明，利用吸收材料减少弧光反射。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pic>
        <p:nvPicPr>
          <p:cNvPr id="33" name="Picture 2" descr="D:\自编教材类\安全手册（6项）\安全手册：警示标示标准化\2黄\当心弧光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6636" r="4382" b="32799"/>
          <a:stretch>
            <a:fillRect/>
          </a:stretch>
        </p:blipFill>
        <p:spPr bwMode="auto">
          <a:xfrm>
            <a:off x="1482879" y="4068663"/>
            <a:ext cx="233362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D:\自编教材类\安全手册（6项）\安全手册：警示标示标准化\3蓝\必须戴防护手套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19" y="5436815"/>
            <a:ext cx="868342" cy="115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9" descr="D:\自编教材类\安全手册（6项）\安全手册：警示标示标准化\3蓝\必须穿防护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104" y="5436815"/>
            <a:ext cx="868342" cy="115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1" descr="D:\自编教材类\安全手册（6项）\安全手册：警示标示标准化\3蓝\必须戴防护眼镜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521" y="5436815"/>
            <a:ext cx="841355" cy="115083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4" descr="必须戴防护面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37" y="5435227"/>
            <a:ext cx="868341" cy="115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 bwMode="auto">
          <a:xfrm>
            <a:off x="2229157" y="225425"/>
            <a:ext cx="5835814" cy="8617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职业病危害告知卡</a:t>
            </a:r>
            <a:endParaRPr lang="zh-CN" alt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 bwMode="auto">
          <a:xfrm>
            <a:off x="1119186" y="6588943"/>
            <a:ext cx="8215200" cy="457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1119188" y="1116383"/>
            <a:ext cx="8215312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宋体" panose="02010600030101010101" pitchFamily="2" charset="-122"/>
              </a:rPr>
              <a:t>工作场所存在高温，对人体有损害，请注意防护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19188" y="1535113"/>
            <a:ext cx="2952750" cy="2087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4071938" y="1548423"/>
            <a:ext cx="1616769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理化特性</a:t>
            </a:r>
            <a:endParaRPr lang="zh-CN" altLang="en-US" sz="2000" b="1" dirty="0"/>
          </a:p>
        </p:txBody>
      </p:sp>
      <p:sp>
        <p:nvSpPr>
          <p:cNvPr id="16" name="矩形 15"/>
          <p:cNvSpPr/>
          <p:nvPr/>
        </p:nvSpPr>
        <p:spPr bwMode="auto">
          <a:xfrm>
            <a:off x="5688707" y="1535112"/>
            <a:ext cx="3645793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健康危害</a:t>
            </a:r>
            <a:endParaRPr lang="zh-CN" altLang="en-US" sz="2000" b="1" dirty="0"/>
          </a:p>
        </p:txBody>
      </p:sp>
      <p:sp>
        <p:nvSpPr>
          <p:cNvPr id="17" name="矩形 16"/>
          <p:cNvSpPr/>
          <p:nvPr/>
        </p:nvSpPr>
        <p:spPr bwMode="auto">
          <a:xfrm>
            <a:off x="1119188" y="3622675"/>
            <a:ext cx="2952750" cy="2978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4071938" y="4011613"/>
            <a:ext cx="5262562" cy="427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 bwMode="auto">
          <a:xfrm>
            <a:off x="4071938" y="4438650"/>
            <a:ext cx="5262562" cy="216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1119188" y="7057751"/>
            <a:ext cx="8215312" cy="3952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 bwMode="auto">
          <a:xfrm>
            <a:off x="4071938" y="1908423"/>
            <a:ext cx="3887787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 bwMode="auto">
          <a:xfrm>
            <a:off x="5688707" y="1908423"/>
            <a:ext cx="3645793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45" name="TextBox 13"/>
          <p:cNvSpPr txBox="1">
            <a:spLocks noChangeArrowheads="1"/>
          </p:cNvSpPr>
          <p:nvPr/>
        </p:nvSpPr>
        <p:spPr bwMode="auto">
          <a:xfrm>
            <a:off x="1152203" y="7057999"/>
            <a:ext cx="4248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急救电话：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   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消防电话：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Box 14"/>
          <p:cNvSpPr txBox="1">
            <a:spLocks noChangeArrowheads="1"/>
          </p:cNvSpPr>
          <p:nvPr/>
        </p:nvSpPr>
        <p:spPr bwMode="auto">
          <a:xfrm>
            <a:off x="5400675" y="7057998"/>
            <a:ext cx="3765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职业卫生咨询电话：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7" name="TextBox 15"/>
          <p:cNvSpPr txBox="1">
            <a:spLocks noChangeArrowheads="1"/>
          </p:cNvSpPr>
          <p:nvPr/>
        </p:nvSpPr>
        <p:spPr bwMode="auto">
          <a:xfrm>
            <a:off x="1119687" y="1692399"/>
            <a:ext cx="29520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600" dirty="0">
                <a:latin typeface="黑体" panose="02010609060101010101" pitchFamily="2" charset="-122"/>
                <a:ea typeface="黑体" panose="02010609060101010101" pitchFamily="2" charset="-122"/>
              </a:rPr>
              <a:t>高温</a:t>
            </a:r>
            <a:endParaRPr lang="zh-CN" altLang="en-US" sz="6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48" name="TextBox 16"/>
          <p:cNvSpPr txBox="1">
            <a:spLocks noChangeArrowheads="1"/>
          </p:cNvSpPr>
          <p:nvPr/>
        </p:nvSpPr>
        <p:spPr bwMode="auto">
          <a:xfrm>
            <a:off x="1122360" y="2897371"/>
            <a:ext cx="2949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Box 17"/>
          <p:cNvSpPr txBox="1">
            <a:spLocks noChangeArrowheads="1"/>
          </p:cNvSpPr>
          <p:nvPr/>
        </p:nvSpPr>
        <p:spPr bwMode="auto">
          <a:xfrm>
            <a:off x="5688707" y="1943263"/>
            <a:ext cx="3600400" cy="118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对人体温度调节、水盐代谢、循环系统、消化系统等生理功能产生影响的同时，还可能导致中暑性疾病，如热射病、热痉挛、热衰竭。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0" name="TextBox 18"/>
          <p:cNvSpPr txBox="1">
            <a:spLocks noChangeArrowheads="1"/>
          </p:cNvSpPr>
          <p:nvPr/>
        </p:nvSpPr>
        <p:spPr bwMode="auto">
          <a:xfrm>
            <a:off x="4032523" y="1980431"/>
            <a:ext cx="16561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</a:rPr>
              <a:t>热处理产生热辐射，以对流和辐射热作用于人体。气象特点是气温高，热辐射强，相对湿度低，形成干热环境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1" name="TextBox 20"/>
          <p:cNvSpPr txBox="1">
            <a:spLocks noChangeArrowheads="1"/>
          </p:cNvSpPr>
          <p:nvPr/>
        </p:nvSpPr>
        <p:spPr bwMode="auto">
          <a:xfrm>
            <a:off x="4083634" y="3974298"/>
            <a:ext cx="5226259" cy="5352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8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将患者移至阴凉通风处，同时垫高头部，解开衣服，用毛巾或并冰块置于头部或腋窝处，并及时送医院进行治疗。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4071938" y="363061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应急处理</a:t>
            </a:r>
            <a:endParaRPr lang="zh-CN" altLang="en-US" sz="2000" b="1" dirty="0"/>
          </a:p>
        </p:txBody>
      </p:sp>
      <p:sp>
        <p:nvSpPr>
          <p:cNvPr id="29" name="矩形 28"/>
          <p:cNvSpPr/>
          <p:nvPr/>
        </p:nvSpPr>
        <p:spPr bwMode="auto">
          <a:xfrm>
            <a:off x="4071938" y="4500751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防范措施</a:t>
            </a:r>
            <a:endParaRPr lang="zh-CN" altLang="en-US" sz="2000" b="1" dirty="0"/>
          </a:p>
        </p:txBody>
      </p:sp>
      <p:sp>
        <p:nvSpPr>
          <p:cNvPr id="39" name="TextBox 20"/>
          <p:cNvSpPr txBox="1">
            <a:spLocks noChangeArrowheads="1"/>
          </p:cNvSpPr>
          <p:nvPr/>
        </p:nvSpPr>
        <p:spPr bwMode="auto">
          <a:xfrm>
            <a:off x="4104531" y="4788743"/>
            <a:ext cx="5226259" cy="3447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隔热、通风、个人防护、合理的劳动休息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pic>
        <p:nvPicPr>
          <p:cNvPr id="34" name="Picture 2" descr="D:\自编教材类\安全手册（6项）\安全手册：警示标示标准化\2黄\注意高温（自制）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6898" r="2631" b="27570"/>
          <a:stretch>
            <a:fillRect/>
          </a:stretch>
        </p:blipFill>
        <p:spPr bwMode="auto">
          <a:xfrm>
            <a:off x="1389395" y="4053326"/>
            <a:ext cx="2355096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D:\自编教材类\安全手册（6项）\安全手册：警示标示标准化\3蓝\必须戴防护手套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31" y="5436815"/>
            <a:ext cx="815956" cy="107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9" descr="D:\自编教材类\安全手册（6项）\安全手册：警示标示标准化\3蓝\必须穿防护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35" y="5436815"/>
            <a:ext cx="814369" cy="107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0" t="22223" r="26555" b="15407"/>
          <a:stretch>
            <a:fillRect/>
          </a:stretch>
        </p:blipFill>
        <p:spPr bwMode="auto">
          <a:xfrm>
            <a:off x="6215246" y="5436815"/>
            <a:ext cx="817544" cy="10796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/>
          <p:nvPr/>
        </p:nvSpPr>
        <p:spPr bwMode="auto">
          <a:xfrm>
            <a:off x="2229157" y="225425"/>
            <a:ext cx="5835814" cy="8617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职业病危害告知卡</a:t>
            </a:r>
            <a:endParaRPr lang="zh-CN" alt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 bwMode="auto">
          <a:xfrm>
            <a:off x="1119186" y="6588943"/>
            <a:ext cx="8215200" cy="457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1119188" y="1116383"/>
            <a:ext cx="8215312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宋体" panose="02010600030101010101" pitchFamily="2" charset="-122"/>
              </a:rPr>
              <a:t>工作场所存在硫酸，对人体有损害，请注意防护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19188" y="1535113"/>
            <a:ext cx="2952750" cy="2087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4071938" y="1548423"/>
            <a:ext cx="1616769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理化特性</a:t>
            </a:r>
            <a:endParaRPr lang="zh-CN" altLang="en-US" sz="2000" b="1" dirty="0"/>
          </a:p>
        </p:txBody>
      </p:sp>
      <p:sp>
        <p:nvSpPr>
          <p:cNvPr id="16" name="矩形 15"/>
          <p:cNvSpPr/>
          <p:nvPr/>
        </p:nvSpPr>
        <p:spPr bwMode="auto">
          <a:xfrm>
            <a:off x="5688707" y="1535112"/>
            <a:ext cx="3645793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健康危害</a:t>
            </a:r>
            <a:endParaRPr lang="zh-CN" altLang="en-US" sz="2000" b="1" dirty="0"/>
          </a:p>
        </p:txBody>
      </p:sp>
      <p:sp>
        <p:nvSpPr>
          <p:cNvPr id="17" name="矩形 16"/>
          <p:cNvSpPr/>
          <p:nvPr/>
        </p:nvSpPr>
        <p:spPr bwMode="auto">
          <a:xfrm>
            <a:off x="1119188" y="3622675"/>
            <a:ext cx="2952750" cy="2978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4071938" y="4011613"/>
            <a:ext cx="5262562" cy="427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 bwMode="auto">
          <a:xfrm>
            <a:off x="4071938" y="4438650"/>
            <a:ext cx="5262562" cy="216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1119188" y="7057751"/>
            <a:ext cx="8215312" cy="3952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 bwMode="auto">
          <a:xfrm>
            <a:off x="5688707" y="1908423"/>
            <a:ext cx="3645793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45" name="TextBox 13"/>
          <p:cNvSpPr txBox="1">
            <a:spLocks noChangeArrowheads="1"/>
          </p:cNvSpPr>
          <p:nvPr/>
        </p:nvSpPr>
        <p:spPr bwMode="auto">
          <a:xfrm>
            <a:off x="1152203" y="7057999"/>
            <a:ext cx="4248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急救电话：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   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消防电话：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Box 14"/>
          <p:cNvSpPr txBox="1">
            <a:spLocks noChangeArrowheads="1"/>
          </p:cNvSpPr>
          <p:nvPr/>
        </p:nvSpPr>
        <p:spPr bwMode="auto">
          <a:xfrm>
            <a:off x="5400675" y="7057998"/>
            <a:ext cx="3765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职业卫生咨询电话：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7" name="TextBox 15"/>
          <p:cNvSpPr txBox="1">
            <a:spLocks noChangeArrowheads="1"/>
          </p:cNvSpPr>
          <p:nvPr/>
        </p:nvSpPr>
        <p:spPr bwMode="auto">
          <a:xfrm>
            <a:off x="1119687" y="1692399"/>
            <a:ext cx="29520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600" dirty="0">
                <a:latin typeface="黑体" panose="02010609060101010101" pitchFamily="2" charset="-122"/>
                <a:ea typeface="黑体" panose="02010609060101010101" pitchFamily="2" charset="-122"/>
              </a:rPr>
              <a:t>硫酸</a:t>
            </a:r>
            <a:endParaRPr lang="zh-CN" altLang="en-US" sz="6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48" name="TextBox 16"/>
          <p:cNvSpPr txBox="1">
            <a:spLocks noChangeArrowheads="1"/>
          </p:cNvSpPr>
          <p:nvPr/>
        </p:nvSpPr>
        <p:spPr bwMode="auto">
          <a:xfrm>
            <a:off x="1122360" y="2907824"/>
            <a:ext cx="2949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Sulfuric Acid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Box 17"/>
          <p:cNvSpPr txBox="1">
            <a:spLocks noChangeArrowheads="1"/>
          </p:cNvSpPr>
          <p:nvPr/>
        </p:nvSpPr>
        <p:spPr bwMode="auto">
          <a:xfrm>
            <a:off x="5688707" y="1943263"/>
            <a:ext cx="3600400" cy="15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对皮肤、粘膜等组织有强烈的刺激和腐蚀作用。吸入或食入可能致死，会腐蚀眼镜、皮肤、呼吸道，可能造成失明、肺水肿（症状可能延迟发生），含硫酸的无机酸雾滴具有致癌性。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0" name="TextBox 18"/>
          <p:cNvSpPr txBox="1">
            <a:spLocks noChangeArrowheads="1"/>
          </p:cNvSpPr>
          <p:nvPr/>
        </p:nvSpPr>
        <p:spPr bwMode="auto">
          <a:xfrm>
            <a:off x="4032523" y="1958590"/>
            <a:ext cx="1656184" cy="16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无色至暗褐色液体，具有油性、吸湿性、无味，加热有窒息味，稀释硫酸时只能注酸入水，切不可注水入酸。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1" name="TextBox 20"/>
          <p:cNvSpPr txBox="1">
            <a:spLocks noChangeArrowheads="1"/>
          </p:cNvSpPr>
          <p:nvPr/>
        </p:nvSpPr>
        <p:spPr bwMode="auto">
          <a:xfrm>
            <a:off x="4083634" y="3974298"/>
            <a:ext cx="5226259" cy="11552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400"/>
              </a:lnSpc>
            </a:pPr>
            <a:r>
              <a:rPr lang="zh-CN" altLang="en-US" sz="1100" dirty="0">
                <a:latin typeface="Arial" panose="020B0604020202020204" pitchFamily="34" charset="0"/>
              </a:rPr>
              <a:t>吸入：移走污染源或将患者移至新鲜空气处。皮肤接触：以温水缓和冲洗受污染的部位至少</a:t>
            </a:r>
            <a:r>
              <a:rPr lang="en-US" altLang="zh-CN" sz="1100" dirty="0">
                <a:latin typeface="Arial" panose="020B0604020202020204" pitchFamily="34" charset="0"/>
              </a:rPr>
              <a:t>20-30</a:t>
            </a:r>
            <a:r>
              <a:rPr lang="zh-CN" altLang="en-US" sz="1100" dirty="0">
                <a:latin typeface="Arial" panose="020B0604020202020204" pitchFamily="34" charset="0"/>
              </a:rPr>
              <a:t>分钟。脱掉受污染的衣服、鞋子或皮饰品，立即就医。眼睛接触：立即将眼皮睁开，用缓和流动的温水冲洗污染的眼镜</a:t>
            </a:r>
            <a:r>
              <a:rPr lang="en-US" altLang="zh-CN" sz="1100" dirty="0">
                <a:latin typeface="Arial" panose="020B0604020202020204" pitchFamily="34" charset="0"/>
              </a:rPr>
              <a:t>20</a:t>
            </a:r>
            <a:r>
              <a:rPr lang="zh-CN" altLang="en-US" sz="1100" dirty="0">
                <a:latin typeface="Arial" panose="020B0604020202020204" pitchFamily="34" charset="0"/>
              </a:rPr>
              <a:t>分钟，如果刺激感持续，反复冲洗，立即就医。食入：患者如丧失意识或痉挛，不可口喂食。若意识清除，让其用水彻底漱口，不可催吐，喝</a:t>
            </a:r>
            <a:r>
              <a:rPr lang="en-US" altLang="zh-CN" sz="1100" dirty="0">
                <a:latin typeface="Arial" panose="020B0604020202020204" pitchFamily="34" charset="0"/>
              </a:rPr>
              <a:t>240-300</a:t>
            </a:r>
            <a:r>
              <a:rPr lang="zh-CN" altLang="en-US" sz="1100" dirty="0">
                <a:latin typeface="Arial" panose="020B0604020202020204" pitchFamily="34" charset="0"/>
              </a:rPr>
              <a:t>毫升水，如有牛奶，可给予牛奶喝下。如自发性呕吐，将其身体向前倾，反复给水漱口，立即就医。</a:t>
            </a:r>
            <a:endParaRPr lang="zh-CN" altLang="en-US" sz="1100" dirty="0"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4071938" y="363061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应急处理</a:t>
            </a:r>
            <a:endParaRPr lang="zh-CN" altLang="en-US" sz="2000" b="1" dirty="0"/>
          </a:p>
        </p:txBody>
      </p:sp>
      <p:sp>
        <p:nvSpPr>
          <p:cNvPr id="29" name="矩形 28"/>
          <p:cNvSpPr/>
          <p:nvPr/>
        </p:nvSpPr>
        <p:spPr bwMode="auto">
          <a:xfrm>
            <a:off x="4071938" y="514882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防范措施</a:t>
            </a:r>
            <a:endParaRPr lang="zh-CN" altLang="en-US" sz="2000" b="1" dirty="0"/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0" t="22223" r="26555" b="15407"/>
          <a:stretch>
            <a:fillRect/>
          </a:stretch>
        </p:blipFill>
        <p:spPr bwMode="auto">
          <a:xfrm>
            <a:off x="8364318" y="5580935"/>
            <a:ext cx="708765" cy="936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自编教材类\安全手册（6项）\安全手册：警示标示标准化\2黄\当心腐蚀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6459" r="4395" b="32245"/>
          <a:stretch>
            <a:fillRect/>
          </a:stretch>
        </p:blipFill>
        <p:spPr bwMode="auto">
          <a:xfrm>
            <a:off x="1506285" y="4140911"/>
            <a:ext cx="231021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D:\自编教材类\安全手册（6项）\安全手册：警示标示标准化\3蓝\必须戴防护手套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20" y="5580935"/>
            <a:ext cx="70738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9" descr="D:\自编教材类\安全手册（6项）\安全手册：警示标示标准化\3蓝\必须穿防护服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55" y="5580935"/>
            <a:ext cx="706012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1" descr="D:\自编教材类\安全手册（6项）\安全手册：警示标示标准化\3蓝\必须戴防护眼镜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33" y="5580935"/>
            <a:ext cx="684296" cy="936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1" descr="D:\自编教材类\安全手册（6项）\安全手册：警示标示标准化\3蓝\必须戴防毒面罩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95" y="5580935"/>
            <a:ext cx="76655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 descr="D:\自编教材类\安全手册（6项）\安全手册：警示标示标准化\3蓝\必须穿防护鞋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475" y="5580935"/>
            <a:ext cx="70617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 bwMode="auto">
          <a:xfrm>
            <a:off x="2229157" y="225425"/>
            <a:ext cx="5835814" cy="8617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职业病危害告知卡</a:t>
            </a:r>
            <a:endParaRPr lang="zh-CN" alt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 bwMode="auto">
          <a:xfrm>
            <a:off x="1119186" y="6588943"/>
            <a:ext cx="8215200" cy="457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1119188" y="1116383"/>
            <a:ext cx="8215312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宋体" panose="02010600030101010101" pitchFamily="2" charset="-122"/>
              </a:rPr>
              <a:t>工作场所存在过氧化氢，对人体有损害，请注意防护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19188" y="1535113"/>
            <a:ext cx="2952750" cy="2087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4071938" y="1548423"/>
            <a:ext cx="1616769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理化特性</a:t>
            </a:r>
            <a:endParaRPr lang="zh-CN" altLang="en-US" sz="2000" b="1" dirty="0"/>
          </a:p>
        </p:txBody>
      </p:sp>
      <p:sp>
        <p:nvSpPr>
          <p:cNvPr id="16" name="矩形 15"/>
          <p:cNvSpPr/>
          <p:nvPr/>
        </p:nvSpPr>
        <p:spPr bwMode="auto">
          <a:xfrm>
            <a:off x="5688707" y="1535112"/>
            <a:ext cx="3645793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健康危害</a:t>
            </a:r>
            <a:endParaRPr lang="zh-CN" altLang="en-US" sz="2000" b="1" dirty="0"/>
          </a:p>
        </p:txBody>
      </p:sp>
      <p:sp>
        <p:nvSpPr>
          <p:cNvPr id="17" name="矩形 16"/>
          <p:cNvSpPr/>
          <p:nvPr/>
        </p:nvSpPr>
        <p:spPr bwMode="auto">
          <a:xfrm>
            <a:off x="1119188" y="3622675"/>
            <a:ext cx="2952750" cy="2978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4071938" y="4011613"/>
            <a:ext cx="5262562" cy="427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 bwMode="auto">
          <a:xfrm>
            <a:off x="4071938" y="4438650"/>
            <a:ext cx="5262562" cy="216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1119188" y="7057751"/>
            <a:ext cx="8215312" cy="3952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 bwMode="auto">
          <a:xfrm>
            <a:off x="5688707" y="1908423"/>
            <a:ext cx="3645793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45" name="TextBox 13"/>
          <p:cNvSpPr txBox="1">
            <a:spLocks noChangeArrowheads="1"/>
          </p:cNvSpPr>
          <p:nvPr/>
        </p:nvSpPr>
        <p:spPr bwMode="auto">
          <a:xfrm>
            <a:off x="1152203" y="7057999"/>
            <a:ext cx="4248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急救电话：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   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消防电话：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Box 14"/>
          <p:cNvSpPr txBox="1">
            <a:spLocks noChangeArrowheads="1"/>
          </p:cNvSpPr>
          <p:nvPr/>
        </p:nvSpPr>
        <p:spPr bwMode="auto">
          <a:xfrm>
            <a:off x="5400675" y="7057998"/>
            <a:ext cx="3765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职业卫生咨询电话：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7" name="TextBox 15"/>
          <p:cNvSpPr txBox="1">
            <a:spLocks noChangeArrowheads="1"/>
          </p:cNvSpPr>
          <p:nvPr/>
        </p:nvSpPr>
        <p:spPr bwMode="auto">
          <a:xfrm>
            <a:off x="1119687" y="1849189"/>
            <a:ext cx="29520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过氧化氢</a:t>
            </a:r>
            <a:endParaRPr lang="zh-CN" altLang="en-US" sz="5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48" name="TextBox 16"/>
          <p:cNvSpPr txBox="1">
            <a:spLocks noChangeArrowheads="1"/>
          </p:cNvSpPr>
          <p:nvPr/>
        </p:nvSpPr>
        <p:spPr bwMode="auto">
          <a:xfrm>
            <a:off x="1122360" y="2907824"/>
            <a:ext cx="2949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 Peroxide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Box 17"/>
          <p:cNvSpPr txBox="1">
            <a:spLocks noChangeArrowheads="1"/>
          </p:cNvSpPr>
          <p:nvPr/>
        </p:nvSpPr>
        <p:spPr bwMode="auto">
          <a:xfrm>
            <a:off x="5688707" y="1943263"/>
            <a:ext cx="36004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侧击感、皮肤刺痛及暂时性变白、红肿、起泡、眼疾、胃出血。当为腐蚀性伤害时，严重时可能造成失明、组织坏死、肺水肿。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0" name="TextBox 18"/>
          <p:cNvSpPr txBox="1">
            <a:spLocks noChangeArrowheads="1"/>
          </p:cNvSpPr>
          <p:nvPr/>
        </p:nvSpPr>
        <p:spPr bwMode="auto">
          <a:xfrm>
            <a:off x="4032523" y="1958590"/>
            <a:ext cx="1656184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水溶液为无色透明液体，有微弱的特殊气味。纯过氧化氢是淡蓝色的油状液体。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1" name="TextBox 20"/>
          <p:cNvSpPr txBox="1">
            <a:spLocks noChangeArrowheads="1"/>
          </p:cNvSpPr>
          <p:nvPr/>
        </p:nvSpPr>
        <p:spPr bwMode="auto">
          <a:xfrm>
            <a:off x="4083634" y="3974298"/>
            <a:ext cx="5226259" cy="12327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800"/>
              </a:lnSpc>
            </a:pPr>
            <a:r>
              <a:rPr lang="zh-CN" altLang="en-US" sz="1400" dirty="0"/>
              <a:t>吸入：迅速脱离现场至新鲜空气处。保持呼吸道畅通。如呼吸困难，给输氧。如呼吸停止，立即人工呼吸，送医。误食：饮足量温水，催吐，就医。皮肤接触：脱去被污染衣服，用大量流动清水冲洗。眼睛接触：立即提起眼睑，用大量流动清水或生理盐水彻底冲洗至少</a:t>
            </a:r>
            <a:r>
              <a:rPr lang="en-US" altLang="zh-CN" sz="1400" dirty="0"/>
              <a:t>15</a:t>
            </a:r>
            <a:r>
              <a:rPr lang="zh-CN" altLang="en-US" sz="1400" dirty="0"/>
              <a:t>分钟，就医。</a:t>
            </a:r>
            <a:endParaRPr lang="zh-CN" altLang="en-US" sz="1400" dirty="0"/>
          </a:p>
        </p:txBody>
      </p:sp>
      <p:sp>
        <p:nvSpPr>
          <p:cNvPr id="31" name="矩形 30"/>
          <p:cNvSpPr/>
          <p:nvPr/>
        </p:nvSpPr>
        <p:spPr bwMode="auto">
          <a:xfrm>
            <a:off x="4071938" y="363061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应急处理</a:t>
            </a:r>
            <a:endParaRPr lang="zh-CN" altLang="en-US" sz="2000" b="1" dirty="0"/>
          </a:p>
        </p:txBody>
      </p:sp>
      <p:sp>
        <p:nvSpPr>
          <p:cNvPr id="29" name="矩形 28"/>
          <p:cNvSpPr/>
          <p:nvPr/>
        </p:nvSpPr>
        <p:spPr bwMode="auto">
          <a:xfrm>
            <a:off x="4071938" y="514882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防范措施</a:t>
            </a:r>
            <a:endParaRPr lang="zh-CN" altLang="en-US" sz="2000" b="1" dirty="0"/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0" t="22223" r="26555" b="15407"/>
          <a:stretch>
            <a:fillRect/>
          </a:stretch>
        </p:blipFill>
        <p:spPr bwMode="auto">
          <a:xfrm>
            <a:off x="8364318" y="5580935"/>
            <a:ext cx="708765" cy="936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自编教材类\安全手册（6项）\安全手册：警示标示标准化\2黄\当心腐蚀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6459" r="4395" b="32245"/>
          <a:stretch>
            <a:fillRect/>
          </a:stretch>
        </p:blipFill>
        <p:spPr bwMode="auto">
          <a:xfrm>
            <a:off x="1506285" y="4140911"/>
            <a:ext cx="231021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D:\自编教材类\安全手册（6项）\安全手册：警示标示标准化\3蓝\必须戴防护手套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20" y="5580935"/>
            <a:ext cx="70738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9" descr="D:\自编教材类\安全手册（6项）\安全手册：警示标示标准化\3蓝\必须穿防护服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55" y="5580935"/>
            <a:ext cx="706012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1" descr="D:\自编教材类\安全手册（6项）\安全手册：警示标示标准化\3蓝\必须戴防护眼镜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33" y="5580935"/>
            <a:ext cx="684296" cy="936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1" descr="D:\自编教材类\安全手册（6项）\安全手册：警示标示标准化\3蓝\必须戴防毒面罩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95" y="5580935"/>
            <a:ext cx="76655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 descr="D:\自编教材类\安全手册（6项）\安全手册：警示标示标准化\3蓝\必须穿防护鞋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475" y="5580935"/>
            <a:ext cx="70617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 bwMode="auto">
          <a:xfrm>
            <a:off x="2229157" y="225425"/>
            <a:ext cx="5835814" cy="8617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职业病危害告知卡</a:t>
            </a:r>
            <a:endParaRPr lang="zh-CN" alt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 bwMode="auto">
          <a:xfrm>
            <a:off x="1119186" y="6588943"/>
            <a:ext cx="8215200" cy="457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1119188" y="1116383"/>
            <a:ext cx="8215312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宋体" panose="02010600030101010101" pitchFamily="2" charset="-122"/>
              </a:rPr>
              <a:t>工作场所存在氢氧化钠，对人体有损害，请注意防护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19188" y="1535113"/>
            <a:ext cx="2952750" cy="2087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4071938" y="1548423"/>
            <a:ext cx="1616769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理化特性</a:t>
            </a:r>
            <a:endParaRPr lang="zh-CN" altLang="en-US" sz="2000" b="1" dirty="0"/>
          </a:p>
        </p:txBody>
      </p:sp>
      <p:sp>
        <p:nvSpPr>
          <p:cNvPr id="16" name="矩形 15"/>
          <p:cNvSpPr/>
          <p:nvPr/>
        </p:nvSpPr>
        <p:spPr bwMode="auto">
          <a:xfrm>
            <a:off x="5688707" y="1535112"/>
            <a:ext cx="3645793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健康危害</a:t>
            </a:r>
            <a:endParaRPr lang="zh-CN" altLang="en-US" sz="2000" b="1" dirty="0"/>
          </a:p>
        </p:txBody>
      </p:sp>
      <p:sp>
        <p:nvSpPr>
          <p:cNvPr id="17" name="矩形 16"/>
          <p:cNvSpPr/>
          <p:nvPr/>
        </p:nvSpPr>
        <p:spPr bwMode="auto">
          <a:xfrm>
            <a:off x="1119188" y="3622675"/>
            <a:ext cx="2952750" cy="2978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4071938" y="4011613"/>
            <a:ext cx="5262562" cy="427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 bwMode="auto">
          <a:xfrm>
            <a:off x="4071938" y="4438650"/>
            <a:ext cx="5262562" cy="216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1119188" y="7057751"/>
            <a:ext cx="8215312" cy="3952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 bwMode="auto">
          <a:xfrm>
            <a:off x="5688707" y="1908423"/>
            <a:ext cx="3645793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45" name="TextBox 13"/>
          <p:cNvSpPr txBox="1">
            <a:spLocks noChangeArrowheads="1"/>
          </p:cNvSpPr>
          <p:nvPr/>
        </p:nvSpPr>
        <p:spPr bwMode="auto">
          <a:xfrm>
            <a:off x="1152203" y="7057999"/>
            <a:ext cx="4248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急救电话：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   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消防电话：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Box 14"/>
          <p:cNvSpPr txBox="1">
            <a:spLocks noChangeArrowheads="1"/>
          </p:cNvSpPr>
          <p:nvPr/>
        </p:nvSpPr>
        <p:spPr bwMode="auto">
          <a:xfrm>
            <a:off x="5400675" y="7057998"/>
            <a:ext cx="3765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职业卫生咨询电话：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7" name="TextBox 15"/>
          <p:cNvSpPr txBox="1">
            <a:spLocks noChangeArrowheads="1"/>
          </p:cNvSpPr>
          <p:nvPr/>
        </p:nvSpPr>
        <p:spPr bwMode="auto">
          <a:xfrm>
            <a:off x="1119687" y="1849189"/>
            <a:ext cx="29520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氢氧化钠</a:t>
            </a:r>
            <a:endParaRPr lang="zh-CN" altLang="en-US" sz="5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48" name="TextBox 16"/>
          <p:cNvSpPr txBox="1">
            <a:spLocks noChangeArrowheads="1"/>
          </p:cNvSpPr>
          <p:nvPr/>
        </p:nvSpPr>
        <p:spPr bwMode="auto">
          <a:xfrm>
            <a:off x="1122360" y="2907824"/>
            <a:ext cx="2949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Box 17"/>
          <p:cNvSpPr txBox="1">
            <a:spLocks noChangeArrowheads="1"/>
          </p:cNvSpPr>
          <p:nvPr/>
        </p:nvSpPr>
        <p:spPr bwMode="auto">
          <a:xfrm>
            <a:off x="5688707" y="1943263"/>
            <a:ext cx="3600400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触及皮肤有强烈刺激作用而造成灼伤；有强腐蚀性；水溶液有强腐蚀性。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0" name="TextBox 18"/>
          <p:cNvSpPr txBox="1">
            <a:spLocks noChangeArrowheads="1"/>
          </p:cNvSpPr>
          <p:nvPr/>
        </p:nvSpPr>
        <p:spPr bwMode="auto">
          <a:xfrm>
            <a:off x="4032523" y="1958590"/>
            <a:ext cx="165618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熔点：</a:t>
            </a:r>
            <a:r>
              <a:rPr lang="en-US" altLang="zh-CN" sz="1400" dirty="0">
                <a:latin typeface="Arial" panose="020B0604020202020204" pitchFamily="34" charset="0"/>
              </a:rPr>
              <a:t>318.4</a:t>
            </a:r>
            <a:r>
              <a:rPr lang="zh-CN" altLang="en-US" sz="1400" dirty="0">
                <a:latin typeface="Arial" panose="020B0604020202020204" pitchFamily="34" charset="0"/>
              </a:rPr>
              <a:t>℃</a:t>
            </a:r>
            <a:endParaRPr lang="en-US" altLang="zh-CN" sz="1400" dirty="0">
              <a:latin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沸点：</a:t>
            </a:r>
            <a:r>
              <a:rPr lang="en-US" altLang="zh-CN" sz="1400" dirty="0">
                <a:latin typeface="Arial" panose="020B0604020202020204" pitchFamily="34" charset="0"/>
              </a:rPr>
              <a:t>1390</a:t>
            </a:r>
            <a:r>
              <a:rPr lang="zh-CN" altLang="en-US" sz="1400" dirty="0">
                <a:latin typeface="Arial" panose="020B0604020202020204" pitchFamily="34" charset="0"/>
              </a:rPr>
              <a:t>℃</a:t>
            </a:r>
            <a:endParaRPr lang="en-US" altLang="zh-CN" sz="1400" dirty="0">
              <a:latin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相对密度：</a:t>
            </a:r>
            <a:r>
              <a:rPr lang="en-US" altLang="zh-CN" sz="1400" dirty="0">
                <a:latin typeface="Arial" panose="020B0604020202020204" pitchFamily="34" charset="0"/>
              </a:rPr>
              <a:t>2.12</a:t>
            </a:r>
            <a:endParaRPr lang="en-US" altLang="zh-CN" sz="1400" dirty="0">
              <a:latin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（水</a:t>
            </a:r>
            <a:r>
              <a:rPr lang="en-US" altLang="zh-CN" sz="1400" dirty="0">
                <a:latin typeface="Arial" panose="020B0604020202020204" pitchFamily="34" charset="0"/>
              </a:rPr>
              <a:t>=1</a:t>
            </a:r>
            <a:r>
              <a:rPr lang="zh-CN" altLang="en-US" sz="1400" dirty="0">
                <a:latin typeface="Arial" panose="020B0604020202020204" pitchFamily="34" charset="0"/>
              </a:rPr>
              <a:t>）</a:t>
            </a:r>
            <a:endParaRPr lang="en-US" altLang="zh-CN" sz="1400" dirty="0">
              <a:latin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饱和蒸汽压：</a:t>
            </a:r>
            <a:r>
              <a:rPr lang="en-US" altLang="zh-CN" sz="1400" dirty="0">
                <a:latin typeface="Arial" panose="020B0604020202020204" pitchFamily="34" charset="0"/>
              </a:rPr>
              <a:t>0.13kPa</a:t>
            </a:r>
            <a:r>
              <a:rPr lang="zh-CN" altLang="en-US" sz="1400" dirty="0">
                <a:latin typeface="Arial" panose="020B0604020202020204" pitchFamily="34" charset="0"/>
              </a:rPr>
              <a:t>（</a:t>
            </a:r>
            <a:r>
              <a:rPr lang="en-US" altLang="zh-CN" sz="1400" dirty="0">
                <a:latin typeface="Arial" panose="020B0604020202020204" pitchFamily="34" charset="0"/>
              </a:rPr>
              <a:t>739</a:t>
            </a:r>
            <a:r>
              <a:rPr lang="zh-CN" altLang="en-US" sz="1400" dirty="0">
                <a:latin typeface="Arial" panose="020B0604020202020204" pitchFamily="34" charset="0"/>
              </a:rPr>
              <a:t>℃）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1" name="TextBox 20"/>
          <p:cNvSpPr txBox="1">
            <a:spLocks noChangeArrowheads="1"/>
          </p:cNvSpPr>
          <p:nvPr/>
        </p:nvSpPr>
        <p:spPr bwMode="auto">
          <a:xfrm>
            <a:off x="4083634" y="3974298"/>
            <a:ext cx="5226259" cy="9121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 dirty="0"/>
              <a:t>食入：误服者用水漱口，给饮牛奶或蛋清，就医。皮肤接触：脱去被污染衣服，用大量流动清水冲洗。眼睛接触：立即提起眼睑，用大量流动清水或生理盐水彻底冲洗至少</a:t>
            </a:r>
            <a:r>
              <a:rPr lang="en-US" altLang="zh-CN" sz="1400" dirty="0"/>
              <a:t>15</a:t>
            </a:r>
            <a:r>
              <a:rPr lang="zh-CN" altLang="en-US" sz="1400" dirty="0"/>
              <a:t>分钟，就医。</a:t>
            </a:r>
            <a:endParaRPr lang="zh-CN" altLang="en-US" sz="1400" dirty="0"/>
          </a:p>
        </p:txBody>
      </p:sp>
      <p:sp>
        <p:nvSpPr>
          <p:cNvPr id="31" name="矩形 30"/>
          <p:cNvSpPr/>
          <p:nvPr/>
        </p:nvSpPr>
        <p:spPr bwMode="auto">
          <a:xfrm>
            <a:off x="4071938" y="363061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应急处理</a:t>
            </a:r>
            <a:endParaRPr lang="zh-CN" altLang="en-US" sz="2000" b="1" dirty="0"/>
          </a:p>
        </p:txBody>
      </p:sp>
      <p:sp>
        <p:nvSpPr>
          <p:cNvPr id="29" name="矩形 28"/>
          <p:cNvSpPr/>
          <p:nvPr/>
        </p:nvSpPr>
        <p:spPr bwMode="auto">
          <a:xfrm>
            <a:off x="4071938" y="4932759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防范措施</a:t>
            </a:r>
            <a:endParaRPr lang="zh-CN" altLang="en-US" sz="2000" b="1" dirty="0"/>
          </a:p>
        </p:txBody>
      </p:sp>
      <p:pic>
        <p:nvPicPr>
          <p:cNvPr id="33" name="Picture 3" descr="D:\自编教材类\安全手册（6项）\安全手册：警示标示标准化\2黄\当心腐蚀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6459" r="4395" b="32245"/>
          <a:stretch>
            <a:fillRect/>
          </a:stretch>
        </p:blipFill>
        <p:spPr bwMode="auto">
          <a:xfrm>
            <a:off x="1506285" y="4140911"/>
            <a:ext cx="231021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D:\自编教材类\安全手册（6项）\安全手册：警示标示标准化\3蓝\必须戴防护手套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09" y="5508927"/>
            <a:ext cx="70738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9" descr="D:\自编教材类\安全手册（6项）\安全手册：警示标示标准化\3蓝\必须穿防护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44" y="5508927"/>
            <a:ext cx="706012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1" descr="D:\自编教材类\安全手册（6项）\安全手册：警示标示标准化\3蓝\必须戴防护眼镜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22" y="5508927"/>
            <a:ext cx="684296" cy="936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1" descr="D:\自编教材类\安全手册（6项）\安全手册：警示标示标准化\3蓝\必须戴防毒面罩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84" y="5508927"/>
            <a:ext cx="76655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 descr="D:\自编教材类\安全手册（6项）\安全手册：警示标示标准化\3蓝\必须穿防护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64" y="5508927"/>
            <a:ext cx="70617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 bwMode="auto">
          <a:xfrm>
            <a:off x="2229157" y="225425"/>
            <a:ext cx="5835814" cy="8617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职业病危害告知卡</a:t>
            </a:r>
            <a:endParaRPr lang="zh-CN" alt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1401" y="2057981"/>
            <a:ext cx="4681647" cy="1045058"/>
          </a:xfrm>
        </p:spPr>
        <p:txBody>
          <a:bodyPr>
            <a:noAutofit/>
          </a:bodyPr>
          <a:lstStyle/>
          <a:p>
            <a:r>
              <a:rPr sz="5845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5845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7068133" y="4418418"/>
            <a:ext cx="3360796" cy="140348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5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090" y="4475238"/>
            <a:ext cx="1052494" cy="1052494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7092950" y="4728210"/>
            <a:ext cx="1187450" cy="77025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24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24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24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24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9356107" y="4523057"/>
            <a:ext cx="980493" cy="956813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366093" y="4545783"/>
            <a:ext cx="3561512" cy="9194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42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42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42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24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24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24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4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24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38851" y="3397705"/>
            <a:ext cx="2787536" cy="928804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42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42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42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42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24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42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2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2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42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35226" y="5527732"/>
            <a:ext cx="829330" cy="24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75" dirty="0"/>
              <a:t>微信公众号</a:t>
            </a:r>
            <a:endParaRPr lang="zh-CN" altLang="en-US" sz="975" dirty="0"/>
          </a:p>
        </p:txBody>
      </p:sp>
      <p:sp>
        <p:nvSpPr>
          <p:cNvPr id="9" name="文本框 8"/>
          <p:cNvSpPr txBox="1"/>
          <p:nvPr/>
        </p:nvSpPr>
        <p:spPr>
          <a:xfrm>
            <a:off x="9382077" y="5526620"/>
            <a:ext cx="829330" cy="24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75" dirty="0"/>
              <a:t>抖音</a:t>
            </a:r>
            <a:endParaRPr lang="zh-CN" altLang="en-US" sz="975" dirty="0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7911" y="1413589"/>
            <a:ext cx="6575322" cy="2501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050506" y="4590574"/>
            <a:ext cx="6081948" cy="1337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77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77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77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77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797" y="4253032"/>
            <a:ext cx="3334354" cy="2222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206245" y="1755219"/>
            <a:ext cx="3318602" cy="2212026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215618" y="545821"/>
            <a:ext cx="6038067" cy="528816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48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48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20726" y="756295"/>
          <a:ext cx="9072439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466"/>
                <a:gridCol w="2476466"/>
                <a:gridCol w="4119507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项目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制作数量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备注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电焊烟尘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8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尺寸</a:t>
                      </a:r>
                      <a:r>
                        <a:rPr lang="en-US" altLang="zh-CN" sz="1800" dirty="0"/>
                        <a:t>600mm×420mm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柴油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/>
                        <a:t>尺寸</a:t>
                      </a:r>
                      <a:r>
                        <a:rPr lang="en-US" altLang="zh-CN" sz="1800"/>
                        <a:t>600mm×420mm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丙烷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4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/>
                        <a:t>尺寸</a:t>
                      </a:r>
                      <a:r>
                        <a:rPr lang="en-US" altLang="zh-CN" sz="1800"/>
                        <a:t>600mm×420mm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振动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/>
                        <a:t>尺寸</a:t>
                      </a:r>
                      <a:r>
                        <a:rPr lang="en-US" altLang="zh-CN" sz="1800"/>
                        <a:t>600mm×420mm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激光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/>
                        <a:t>尺寸</a:t>
                      </a:r>
                      <a:r>
                        <a:rPr lang="en-US" altLang="zh-CN" sz="1800"/>
                        <a:t>600mm×420mm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工频电磁场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/>
                        <a:t>尺寸</a:t>
                      </a:r>
                      <a:r>
                        <a:rPr lang="en-US" altLang="zh-CN" sz="1800"/>
                        <a:t>600mm×420mm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粉尘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4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/>
                        <a:t>尺寸</a:t>
                      </a:r>
                      <a:r>
                        <a:rPr lang="en-US" altLang="zh-CN" sz="1800"/>
                        <a:t>600mm×420mm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10490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噪声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10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/>
                        <a:t>尺寸</a:t>
                      </a:r>
                      <a:r>
                        <a:rPr lang="en-US" altLang="zh-CN" sz="1800"/>
                        <a:t>600mm×420mm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弧光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8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/>
                        <a:t>尺寸</a:t>
                      </a:r>
                      <a:r>
                        <a:rPr lang="en-US" altLang="zh-CN" sz="1800"/>
                        <a:t>600mm×420mm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高温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4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/>
                        <a:t>尺寸</a:t>
                      </a:r>
                      <a:r>
                        <a:rPr lang="en-US" altLang="zh-CN" sz="1800"/>
                        <a:t>600mm×420mm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硫酸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/>
                        <a:t>尺寸</a:t>
                      </a:r>
                      <a:r>
                        <a:rPr lang="en-US" altLang="zh-CN" sz="1800"/>
                        <a:t>600mm×420mm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过氧化氢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尺寸</a:t>
                      </a:r>
                      <a:r>
                        <a:rPr lang="en-US" altLang="zh-CN" sz="1800" dirty="0"/>
                        <a:t>600mm×420mm</a:t>
                      </a:r>
                      <a:endParaRPr lang="zh-CN" altLang="en-US" sz="1800" dirty="0"/>
                    </a:p>
                  </a:txBody>
                  <a:tcPr marL="91430" marR="91430" marT="45713" marB="45713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1663" y="0"/>
            <a:ext cx="6842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制作清单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 bwMode="auto">
          <a:xfrm>
            <a:off x="1119186" y="6588943"/>
            <a:ext cx="8215200" cy="457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1119188" y="1116383"/>
            <a:ext cx="8215312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宋体" panose="02010600030101010101" pitchFamily="2" charset="-122"/>
              </a:rPr>
              <a:t>工作场所存在电焊烟尘，对人体有损害，请注意防护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19188" y="1535113"/>
            <a:ext cx="2952750" cy="2087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4071938" y="1548423"/>
            <a:ext cx="1616769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理化特性</a:t>
            </a:r>
            <a:endParaRPr lang="zh-CN" altLang="en-US" sz="2000" b="1" dirty="0"/>
          </a:p>
        </p:txBody>
      </p:sp>
      <p:sp>
        <p:nvSpPr>
          <p:cNvPr id="16" name="矩形 15"/>
          <p:cNvSpPr/>
          <p:nvPr/>
        </p:nvSpPr>
        <p:spPr bwMode="auto">
          <a:xfrm>
            <a:off x="5688707" y="1535112"/>
            <a:ext cx="3645793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健康危害</a:t>
            </a:r>
            <a:endParaRPr lang="zh-CN" altLang="en-US" sz="2000" b="1" dirty="0"/>
          </a:p>
        </p:txBody>
      </p:sp>
      <p:sp>
        <p:nvSpPr>
          <p:cNvPr id="17" name="矩形 16"/>
          <p:cNvSpPr/>
          <p:nvPr/>
        </p:nvSpPr>
        <p:spPr bwMode="auto">
          <a:xfrm>
            <a:off x="1119188" y="3622675"/>
            <a:ext cx="2952750" cy="2978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4071938" y="4011613"/>
            <a:ext cx="5262562" cy="427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 bwMode="auto">
          <a:xfrm>
            <a:off x="4071938" y="4438650"/>
            <a:ext cx="5262562" cy="216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1119188" y="7057751"/>
            <a:ext cx="8215312" cy="3952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 bwMode="auto">
          <a:xfrm>
            <a:off x="5688707" y="1908423"/>
            <a:ext cx="3645793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45" name="TextBox 13"/>
          <p:cNvSpPr txBox="1">
            <a:spLocks noChangeArrowheads="1"/>
          </p:cNvSpPr>
          <p:nvPr/>
        </p:nvSpPr>
        <p:spPr bwMode="auto">
          <a:xfrm>
            <a:off x="1152203" y="7057999"/>
            <a:ext cx="4248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急救电话：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   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消防电话：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Box 14"/>
          <p:cNvSpPr txBox="1">
            <a:spLocks noChangeArrowheads="1"/>
          </p:cNvSpPr>
          <p:nvPr/>
        </p:nvSpPr>
        <p:spPr bwMode="auto">
          <a:xfrm>
            <a:off x="5400675" y="7057998"/>
            <a:ext cx="3765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职业卫生咨询电话：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7" name="TextBox 15"/>
          <p:cNvSpPr txBox="1">
            <a:spLocks noChangeArrowheads="1"/>
          </p:cNvSpPr>
          <p:nvPr/>
        </p:nvSpPr>
        <p:spPr bwMode="auto">
          <a:xfrm>
            <a:off x="1119687" y="1777181"/>
            <a:ext cx="29520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电焊烟尘</a:t>
            </a:r>
            <a:endParaRPr lang="zh-CN" altLang="en-US" sz="5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48" name="TextBox 16"/>
          <p:cNvSpPr txBox="1">
            <a:spLocks noChangeArrowheads="1"/>
          </p:cNvSpPr>
          <p:nvPr/>
        </p:nvSpPr>
        <p:spPr bwMode="auto">
          <a:xfrm>
            <a:off x="1122360" y="2723885"/>
            <a:ext cx="2949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Welding Fume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Box 17"/>
          <p:cNvSpPr txBox="1">
            <a:spLocks noChangeArrowheads="1"/>
          </p:cNvSpPr>
          <p:nvPr/>
        </p:nvSpPr>
        <p:spPr bwMode="auto">
          <a:xfrm>
            <a:off x="5760716" y="1980431"/>
            <a:ext cx="3384376" cy="15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zh-CN" altLang="en-US" sz="1400" dirty="0">
                <a:latin typeface="Arial" panose="020B0604020202020204" pitchFamily="34" charset="0"/>
              </a:rPr>
              <a:t>烟尘中含有二氧化锰、氮氧化物、氟化物、臭氧等，漂浮在空气中对人体造成危害。人们吸入这种烟尘以后能引起头晕、头疼、咳嗽、胸闷气短等，严重的可能导致烟气中毒或尘肺病。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0" name="TextBox 18"/>
          <p:cNvSpPr txBox="1">
            <a:spLocks noChangeArrowheads="1"/>
          </p:cNvSpPr>
          <p:nvPr/>
        </p:nvSpPr>
        <p:spPr bwMode="auto">
          <a:xfrm>
            <a:off x="4104531" y="1980431"/>
            <a:ext cx="1656184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焊条、焊丝与焊件接触时，在电流的作用下，高温燃烧而产生的烟尘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1" name="TextBox 20"/>
          <p:cNvSpPr txBox="1">
            <a:spLocks noChangeArrowheads="1"/>
          </p:cNvSpPr>
          <p:nvPr/>
        </p:nvSpPr>
        <p:spPr bwMode="auto">
          <a:xfrm>
            <a:off x="4083634" y="3974298"/>
            <a:ext cx="5226259" cy="5352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8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电焊作业中如发生不适症状或中毒现象，应立即停止工作，脱离现场到新鲜空气处，并及时送医院就医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4071938" y="363061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应急处理</a:t>
            </a:r>
            <a:endParaRPr lang="zh-CN" altLang="en-US" sz="2000" b="1" dirty="0"/>
          </a:p>
        </p:txBody>
      </p:sp>
      <p:sp>
        <p:nvSpPr>
          <p:cNvPr id="5" name="矩形 4"/>
          <p:cNvSpPr/>
          <p:nvPr/>
        </p:nvSpPr>
        <p:spPr bwMode="auto">
          <a:xfrm>
            <a:off x="2229157" y="225425"/>
            <a:ext cx="5835814" cy="8617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职业病危害告知卡</a:t>
            </a:r>
            <a:endParaRPr lang="zh-CN" alt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129" name="Picture 2" descr="D:\自编教材类\安全手册（6项）\安全手册：警示标示标准化\3蓝\必须戴防尘口罩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19" y="5472960"/>
            <a:ext cx="842891" cy="111598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3" descr="D:\自编教材类\安全手册（6项）\安全手册：警示标示标准化\2黄\注意防尘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7280" r="2083" b="27757"/>
          <a:stretch>
            <a:fillRect/>
          </a:stretch>
        </p:blipFill>
        <p:spPr bwMode="auto">
          <a:xfrm>
            <a:off x="1421376" y="3996895"/>
            <a:ext cx="239512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20"/>
          <p:cNvSpPr txBox="1">
            <a:spLocks noChangeArrowheads="1"/>
          </p:cNvSpPr>
          <p:nvPr/>
        </p:nvSpPr>
        <p:spPr bwMode="auto">
          <a:xfrm>
            <a:off x="4080124" y="4860751"/>
            <a:ext cx="5230372" cy="7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8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加强现场通风；加强个人劳动防护，焊接人员必须佩戴防尘面罩或口罩；加强岗前、中职业健康体检和作业环境监测，改进焊接技术。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pic>
        <p:nvPicPr>
          <p:cNvPr id="5132" name="Picture 29" descr="D:\自编教材类\安全手册（6项）\安全手册：警示标示标准化\3蓝\必须穿防护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67" y="5472960"/>
            <a:ext cx="842892" cy="111598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0" t="22223" r="26555" b="15407"/>
          <a:stretch>
            <a:fillRect/>
          </a:stretch>
        </p:blipFill>
        <p:spPr bwMode="auto">
          <a:xfrm>
            <a:off x="7560915" y="5472960"/>
            <a:ext cx="844479" cy="111598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1"/>
          <p:cNvSpPr txBox="1">
            <a:spLocks noChangeArrowheads="1"/>
          </p:cNvSpPr>
          <p:nvPr/>
        </p:nvSpPr>
        <p:spPr bwMode="auto">
          <a:xfrm>
            <a:off x="1098549" y="6660951"/>
            <a:ext cx="81185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/>
              <a:t>标准极限：</a:t>
            </a:r>
            <a:r>
              <a:rPr lang="en-US" altLang="zh-CN" sz="1600" dirty="0"/>
              <a:t>4mg/m³              </a:t>
            </a:r>
            <a:r>
              <a:rPr lang="zh-CN" altLang="en-US" sz="1600" dirty="0"/>
              <a:t>检测结果：           </a:t>
            </a:r>
            <a:r>
              <a:rPr lang="en-US" altLang="zh-CN" sz="1600" dirty="0"/>
              <a:t>mg/m³               </a:t>
            </a:r>
            <a:r>
              <a:rPr lang="zh-CN" altLang="en-US" sz="1600" dirty="0"/>
              <a:t>检测日期：         年       月      日</a:t>
            </a:r>
            <a:endParaRPr lang="zh-CN" altLang="en-US" sz="1600" dirty="0"/>
          </a:p>
        </p:txBody>
      </p:sp>
      <p:sp>
        <p:nvSpPr>
          <p:cNvPr id="29" name="矩形 28"/>
          <p:cNvSpPr/>
          <p:nvPr/>
        </p:nvSpPr>
        <p:spPr bwMode="auto">
          <a:xfrm>
            <a:off x="4071938" y="4500711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防范措施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 bwMode="auto">
          <a:xfrm>
            <a:off x="1119186" y="6588943"/>
            <a:ext cx="8215200" cy="457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1119188" y="1116383"/>
            <a:ext cx="8215312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宋体" panose="02010600030101010101" pitchFamily="2" charset="-122"/>
              </a:rPr>
              <a:t>工作场所存在易燃液体，对人体有损害，请注意防护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19188" y="1535113"/>
            <a:ext cx="2952750" cy="2087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4071938" y="1548423"/>
            <a:ext cx="1616769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理化特性</a:t>
            </a:r>
            <a:endParaRPr lang="zh-CN" altLang="en-US" sz="2000" b="1" dirty="0"/>
          </a:p>
        </p:txBody>
      </p:sp>
      <p:sp>
        <p:nvSpPr>
          <p:cNvPr id="16" name="矩形 15"/>
          <p:cNvSpPr/>
          <p:nvPr/>
        </p:nvSpPr>
        <p:spPr bwMode="auto">
          <a:xfrm>
            <a:off x="5688707" y="1535112"/>
            <a:ext cx="3645793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健康危害</a:t>
            </a:r>
            <a:endParaRPr lang="zh-CN" altLang="en-US" sz="2000" b="1" dirty="0"/>
          </a:p>
        </p:txBody>
      </p:sp>
      <p:sp>
        <p:nvSpPr>
          <p:cNvPr id="17" name="矩形 16"/>
          <p:cNvSpPr/>
          <p:nvPr/>
        </p:nvSpPr>
        <p:spPr bwMode="auto">
          <a:xfrm>
            <a:off x="1119188" y="3622675"/>
            <a:ext cx="2952750" cy="2978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4071938" y="4011613"/>
            <a:ext cx="5262562" cy="427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 bwMode="auto">
          <a:xfrm>
            <a:off x="4071938" y="4438650"/>
            <a:ext cx="5262562" cy="216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1119188" y="7057751"/>
            <a:ext cx="8215312" cy="3952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 bwMode="auto">
          <a:xfrm>
            <a:off x="5688707" y="1908423"/>
            <a:ext cx="3645793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45" name="TextBox 13"/>
          <p:cNvSpPr txBox="1">
            <a:spLocks noChangeArrowheads="1"/>
          </p:cNvSpPr>
          <p:nvPr/>
        </p:nvSpPr>
        <p:spPr bwMode="auto">
          <a:xfrm>
            <a:off x="1152203" y="7057999"/>
            <a:ext cx="4248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急救电话：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   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消防电话：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Box 14"/>
          <p:cNvSpPr txBox="1">
            <a:spLocks noChangeArrowheads="1"/>
          </p:cNvSpPr>
          <p:nvPr/>
        </p:nvSpPr>
        <p:spPr bwMode="auto">
          <a:xfrm>
            <a:off x="5400675" y="7057998"/>
            <a:ext cx="3765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职业卫生咨询电话：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7" name="TextBox 15"/>
          <p:cNvSpPr txBox="1">
            <a:spLocks noChangeArrowheads="1"/>
          </p:cNvSpPr>
          <p:nvPr/>
        </p:nvSpPr>
        <p:spPr bwMode="auto">
          <a:xfrm>
            <a:off x="1119687" y="1777181"/>
            <a:ext cx="29520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柴油</a:t>
            </a:r>
            <a:endParaRPr lang="zh-CN" altLang="en-US" sz="5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48" name="TextBox 16"/>
          <p:cNvSpPr txBox="1">
            <a:spLocks noChangeArrowheads="1"/>
          </p:cNvSpPr>
          <p:nvPr/>
        </p:nvSpPr>
        <p:spPr bwMode="auto">
          <a:xfrm>
            <a:off x="1122360" y="2723885"/>
            <a:ext cx="2949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Diesel Oil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Box 17"/>
          <p:cNvSpPr txBox="1">
            <a:spLocks noChangeArrowheads="1"/>
          </p:cNvSpPr>
          <p:nvPr/>
        </p:nvSpPr>
        <p:spPr bwMode="auto">
          <a:xfrm>
            <a:off x="5688707" y="1908423"/>
            <a:ext cx="36004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zh-CN" altLang="en-US" sz="1400" dirty="0">
                <a:latin typeface="Arial" panose="020B0604020202020204" pitchFamily="34" charset="0"/>
              </a:rPr>
              <a:t>皮肤接触可为主要吸收途径，可致急性肾脏损害。柴油可引起接触性皮炎、油性痤疮。吸入其雾滴或液体呛人可引起吸入性肺炎。柴油废气可引起眼、鼻刺激症状、头晕及头痛。遇明火、高热或与氧化剂接触，有引起燃烧爆炸的危险。若遇高温，容器内压增大，有开裂和爆炸的危险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0" name="TextBox 18"/>
          <p:cNvSpPr txBox="1">
            <a:spLocks noChangeArrowheads="1"/>
          </p:cNvSpPr>
          <p:nvPr/>
        </p:nvSpPr>
        <p:spPr bwMode="auto">
          <a:xfrm>
            <a:off x="4104531" y="1980431"/>
            <a:ext cx="1656184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稍有粘性的液体，闪电大于</a:t>
            </a:r>
            <a:r>
              <a:rPr lang="en-US" altLang="zh-CN" sz="1400" dirty="0">
                <a:latin typeface="Arial" panose="020B0604020202020204" pitchFamily="34" charset="0"/>
              </a:rPr>
              <a:t>50</a:t>
            </a:r>
            <a:r>
              <a:rPr lang="zh-CN" altLang="en-US" sz="1400" dirty="0">
                <a:latin typeface="Arial" panose="020B0604020202020204" pitchFamily="34" charset="0"/>
              </a:rPr>
              <a:t>℃，引起燃温度</a:t>
            </a:r>
            <a:r>
              <a:rPr lang="en-US" altLang="zh-CN" sz="1400" dirty="0">
                <a:latin typeface="Arial" panose="020B0604020202020204" pitchFamily="34" charset="0"/>
              </a:rPr>
              <a:t>257</a:t>
            </a:r>
            <a:r>
              <a:rPr lang="zh-CN" altLang="en-US" sz="1400" dirty="0">
                <a:latin typeface="Arial" panose="020B0604020202020204" pitchFamily="34" charset="0"/>
              </a:rPr>
              <a:t>℃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1" name="TextBox 20"/>
          <p:cNvSpPr txBox="1">
            <a:spLocks noChangeArrowheads="1"/>
          </p:cNvSpPr>
          <p:nvPr/>
        </p:nvSpPr>
        <p:spPr bwMode="auto">
          <a:xfrm>
            <a:off x="4083634" y="3974298"/>
            <a:ext cx="5226259" cy="5352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8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电焊作业中如发生不适症状或中毒现象，应立即停止工作，脱离现场到新鲜空气处，并及时送医院就医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4071938" y="363061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应急处理</a:t>
            </a:r>
            <a:endParaRPr lang="zh-CN" altLang="en-US" sz="2000" b="1" dirty="0"/>
          </a:p>
        </p:txBody>
      </p:sp>
      <p:pic>
        <p:nvPicPr>
          <p:cNvPr id="5130" name="Picture 3" descr="D:\自编教材类\安全手册（6项）\安全手册：警示标示标准化\2黄\注意防尘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7280" r="2083" b="27757"/>
          <a:stretch>
            <a:fillRect/>
          </a:stretch>
        </p:blipFill>
        <p:spPr bwMode="auto">
          <a:xfrm>
            <a:off x="1421376" y="3996895"/>
            <a:ext cx="239512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20"/>
          <p:cNvSpPr txBox="1">
            <a:spLocks noChangeArrowheads="1"/>
          </p:cNvSpPr>
          <p:nvPr/>
        </p:nvSpPr>
        <p:spPr bwMode="auto">
          <a:xfrm>
            <a:off x="4080124" y="4860751"/>
            <a:ext cx="5230372" cy="7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8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加强现场通风；加强个人劳动防护，焊接人员必须佩戴防尘面罩或口罩；加强岗前、中职业健康体检和作业环境监测，改进焊接技术。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pic>
        <p:nvPicPr>
          <p:cNvPr id="5132" name="Picture 29" descr="D:\自编教材类\安全手册（6项）\安全手册：警示标示标准化\3蓝\必须穿防护服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17" y="5652943"/>
            <a:ext cx="706952" cy="936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0" t="22223" r="26555" b="15407"/>
          <a:stretch>
            <a:fillRect/>
          </a:stretch>
        </p:blipFill>
        <p:spPr bwMode="auto">
          <a:xfrm>
            <a:off x="8111818" y="5652943"/>
            <a:ext cx="708283" cy="936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/>
          <p:nvPr/>
        </p:nvSpPr>
        <p:spPr bwMode="auto">
          <a:xfrm>
            <a:off x="4071938" y="4500711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防范措施</a:t>
            </a:r>
            <a:endParaRPr lang="zh-CN" altLang="en-US" sz="2000" b="1" dirty="0"/>
          </a:p>
        </p:txBody>
      </p:sp>
      <p:pic>
        <p:nvPicPr>
          <p:cNvPr id="33" name="Picture 31" descr="D:\自编教材类\安全手册（6项）\安全手册：警示标示标准化\3蓝\必须戴防毒面罩.jp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09" y="5652943"/>
            <a:ext cx="70954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1" descr="D:\自编教材类\安全手册（6项）\安全手册：警示标示标准化\3蓝\必须戴防护眼镜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95" y="5652943"/>
            <a:ext cx="684296" cy="936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D:\自编教材类\安全手册（6项）\安全手册：警示标示标准化\3蓝\必须戴防护手套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45" y="5652943"/>
            <a:ext cx="706245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矩形 35"/>
          <p:cNvSpPr/>
          <p:nvPr/>
        </p:nvSpPr>
        <p:spPr bwMode="auto">
          <a:xfrm>
            <a:off x="2229157" y="225425"/>
            <a:ext cx="5835814" cy="8617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职业病危害告知卡</a:t>
            </a:r>
            <a:endParaRPr lang="zh-CN" alt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 bwMode="auto">
          <a:xfrm>
            <a:off x="1119186" y="6588943"/>
            <a:ext cx="8215200" cy="457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1119188" y="1116383"/>
            <a:ext cx="8215312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宋体" panose="02010600030101010101" pitchFamily="2" charset="-122"/>
              </a:rPr>
              <a:t>工作场所存在有毒气体，对人体有损害，请注意防护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19188" y="1535113"/>
            <a:ext cx="2952750" cy="2087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4071938" y="1548423"/>
            <a:ext cx="1616769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理化特性</a:t>
            </a:r>
            <a:endParaRPr lang="zh-CN" altLang="en-US" sz="2000" b="1" dirty="0"/>
          </a:p>
        </p:txBody>
      </p:sp>
      <p:sp>
        <p:nvSpPr>
          <p:cNvPr id="16" name="矩形 15"/>
          <p:cNvSpPr/>
          <p:nvPr/>
        </p:nvSpPr>
        <p:spPr bwMode="auto">
          <a:xfrm>
            <a:off x="5688707" y="1535112"/>
            <a:ext cx="3645793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健康危害</a:t>
            </a:r>
            <a:endParaRPr lang="zh-CN" altLang="en-US" sz="2000" b="1" dirty="0"/>
          </a:p>
        </p:txBody>
      </p:sp>
      <p:sp>
        <p:nvSpPr>
          <p:cNvPr id="17" name="矩形 16"/>
          <p:cNvSpPr/>
          <p:nvPr/>
        </p:nvSpPr>
        <p:spPr bwMode="auto">
          <a:xfrm>
            <a:off x="1119188" y="3622675"/>
            <a:ext cx="2952750" cy="2978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4071938" y="4011613"/>
            <a:ext cx="5262562" cy="427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 bwMode="auto">
          <a:xfrm>
            <a:off x="4071938" y="4438650"/>
            <a:ext cx="5262562" cy="216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1119188" y="7057751"/>
            <a:ext cx="8215312" cy="3952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 bwMode="auto">
          <a:xfrm>
            <a:off x="4071938" y="1908423"/>
            <a:ext cx="3887787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 bwMode="auto">
          <a:xfrm>
            <a:off x="5688707" y="1908423"/>
            <a:ext cx="3645793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45" name="TextBox 13"/>
          <p:cNvSpPr txBox="1">
            <a:spLocks noChangeArrowheads="1"/>
          </p:cNvSpPr>
          <p:nvPr/>
        </p:nvSpPr>
        <p:spPr bwMode="auto">
          <a:xfrm>
            <a:off x="1152203" y="7057999"/>
            <a:ext cx="4248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急救电话：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   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消防电话：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Box 14"/>
          <p:cNvSpPr txBox="1">
            <a:spLocks noChangeArrowheads="1"/>
          </p:cNvSpPr>
          <p:nvPr/>
        </p:nvSpPr>
        <p:spPr bwMode="auto">
          <a:xfrm>
            <a:off x="5400675" y="7057998"/>
            <a:ext cx="3765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职业卫生咨询电话：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7" name="TextBox 15"/>
          <p:cNvSpPr txBox="1">
            <a:spLocks noChangeArrowheads="1"/>
          </p:cNvSpPr>
          <p:nvPr/>
        </p:nvSpPr>
        <p:spPr bwMode="auto">
          <a:xfrm>
            <a:off x="1119687" y="1692399"/>
            <a:ext cx="29520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600" dirty="0">
                <a:latin typeface="黑体" panose="02010609060101010101" pitchFamily="2" charset="-122"/>
                <a:ea typeface="黑体" panose="02010609060101010101" pitchFamily="2" charset="-122"/>
              </a:rPr>
              <a:t>丙烷</a:t>
            </a:r>
            <a:endParaRPr lang="zh-CN" altLang="en-US" sz="6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48" name="TextBox 16"/>
          <p:cNvSpPr txBox="1">
            <a:spLocks noChangeArrowheads="1"/>
          </p:cNvSpPr>
          <p:nvPr/>
        </p:nvSpPr>
        <p:spPr bwMode="auto">
          <a:xfrm>
            <a:off x="1122360" y="2784713"/>
            <a:ext cx="29493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Propane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Box 17"/>
          <p:cNvSpPr txBox="1">
            <a:spLocks noChangeArrowheads="1"/>
          </p:cNvSpPr>
          <p:nvPr/>
        </p:nvSpPr>
        <p:spPr bwMode="auto">
          <a:xfrm>
            <a:off x="5688707" y="1943263"/>
            <a:ext cx="3600400" cy="16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急性中毒：有头晕、头痛、兴奋或嗜睡、恶心、呕吐、脉缓等；重症者可突然倒下，尿失禁，意识丧失，甚至呼吸停止。可致皮肤冻伤。慢性影响：长期接触低浓度者，可出现头痛、头晕、睡眠不佳、易疲劳、情绪不稳以及植物神经功能紊乱等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0" name="TextBox 18"/>
          <p:cNvSpPr txBox="1">
            <a:spLocks noChangeArrowheads="1"/>
          </p:cNvSpPr>
          <p:nvPr/>
        </p:nvSpPr>
        <p:spPr bwMode="auto">
          <a:xfrm>
            <a:off x="4032523" y="1980431"/>
            <a:ext cx="16561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</a:rPr>
              <a:t>外观与性状：无色无臭气体。引燃温度：</a:t>
            </a:r>
            <a:r>
              <a:rPr lang="en-US" altLang="zh-CN" sz="1400" dirty="0">
                <a:latin typeface="Arial" panose="020B0604020202020204" pitchFamily="34" charset="0"/>
              </a:rPr>
              <a:t>305</a:t>
            </a:r>
            <a:r>
              <a:rPr lang="zh-CN" altLang="en-US" sz="1400" dirty="0">
                <a:latin typeface="Arial" panose="020B0604020202020204" pitchFamily="34" charset="0"/>
              </a:rPr>
              <a:t>℃。爆炸上限</a:t>
            </a:r>
            <a:r>
              <a:rPr lang="en-US" altLang="zh-CN" sz="1400" dirty="0">
                <a:latin typeface="Arial" panose="020B0604020202020204" pitchFamily="34" charset="0"/>
              </a:rPr>
              <a:t>%</a:t>
            </a:r>
            <a:r>
              <a:rPr lang="zh-CN" altLang="en-US" sz="1400" dirty="0">
                <a:latin typeface="Arial" panose="020B0604020202020204" pitchFamily="34" charset="0"/>
              </a:rPr>
              <a:t>（</a:t>
            </a:r>
            <a:r>
              <a:rPr lang="en-US" altLang="zh-CN" sz="1400" dirty="0">
                <a:latin typeface="Arial" panose="020B0604020202020204" pitchFamily="34" charset="0"/>
              </a:rPr>
              <a:t>V/V</a:t>
            </a:r>
            <a:r>
              <a:rPr lang="zh-CN" altLang="en-US" sz="1400" dirty="0">
                <a:latin typeface="Arial" panose="020B0604020202020204" pitchFamily="34" charset="0"/>
              </a:rPr>
              <a:t>）：</a:t>
            </a:r>
            <a:r>
              <a:rPr lang="en-US" altLang="zh-CN" sz="1400" dirty="0">
                <a:latin typeface="Arial" panose="020B0604020202020204" pitchFamily="34" charset="0"/>
              </a:rPr>
              <a:t>9.5</a:t>
            </a:r>
            <a:r>
              <a:rPr lang="zh-CN" altLang="en-US" sz="1400" dirty="0">
                <a:latin typeface="Arial" panose="020B0604020202020204" pitchFamily="34" charset="0"/>
              </a:rPr>
              <a:t>。爆炸下限</a:t>
            </a:r>
            <a:r>
              <a:rPr lang="en-US" altLang="zh-CN" sz="1400" dirty="0">
                <a:latin typeface="Arial" panose="020B0604020202020204" pitchFamily="34" charset="0"/>
              </a:rPr>
              <a:t>%</a:t>
            </a:r>
            <a:r>
              <a:rPr lang="zh-CN" altLang="en-US" sz="1400" dirty="0">
                <a:latin typeface="Arial" panose="020B0604020202020204" pitchFamily="34" charset="0"/>
              </a:rPr>
              <a:t>（</a:t>
            </a:r>
            <a:r>
              <a:rPr lang="en-US" altLang="zh-CN" sz="1400" dirty="0">
                <a:latin typeface="Arial" panose="020B0604020202020204" pitchFamily="34" charset="0"/>
              </a:rPr>
              <a:t>V/V</a:t>
            </a:r>
            <a:r>
              <a:rPr lang="zh-CN" altLang="en-US" sz="1400" dirty="0">
                <a:latin typeface="Arial" panose="020B0604020202020204" pitchFamily="34" charset="0"/>
              </a:rPr>
              <a:t>）：</a:t>
            </a:r>
            <a:r>
              <a:rPr lang="en-US" altLang="zh-CN" sz="1400" dirty="0">
                <a:latin typeface="Arial" panose="020B0604020202020204" pitchFamily="34" charset="0"/>
              </a:rPr>
              <a:t>2.1</a:t>
            </a:r>
            <a:r>
              <a:rPr lang="zh-CN" altLang="en-US" sz="1400" dirty="0">
                <a:latin typeface="Arial" panose="020B0604020202020204" pitchFamily="34" charset="0"/>
              </a:rPr>
              <a:t>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1" name="TextBox 20"/>
          <p:cNvSpPr txBox="1">
            <a:spLocks noChangeArrowheads="1"/>
          </p:cNvSpPr>
          <p:nvPr/>
        </p:nvSpPr>
        <p:spPr bwMode="auto">
          <a:xfrm>
            <a:off x="4083634" y="3974298"/>
            <a:ext cx="5226259" cy="689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600"/>
              </a:lnSpc>
            </a:pPr>
            <a:r>
              <a:rPr lang="zh-CN" altLang="en-US" sz="1200" dirty="0">
                <a:latin typeface="Arial" panose="020B0604020202020204" pitchFamily="34" charset="0"/>
              </a:rPr>
              <a:t>迅速撤离至上风处并隔离，限制出入。切断火源，应急人员戴自给正压呼吸器，穿防静电服，尽可能切断泄漏源。合理通风，加速扩散。喷雾状水西施、溶解。漏气容器要稳妥处理，修复、检验后再用。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4071938" y="363061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应急处理</a:t>
            </a:r>
            <a:endParaRPr lang="zh-CN" altLang="en-US" sz="2000" b="1" dirty="0"/>
          </a:p>
        </p:txBody>
      </p:sp>
      <p:sp>
        <p:nvSpPr>
          <p:cNvPr id="29" name="矩形 28"/>
          <p:cNvSpPr/>
          <p:nvPr/>
        </p:nvSpPr>
        <p:spPr bwMode="auto">
          <a:xfrm>
            <a:off x="4071938" y="4644727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防范措施</a:t>
            </a:r>
            <a:endParaRPr lang="zh-CN" altLang="en-US" sz="2000" b="1" dirty="0"/>
          </a:p>
        </p:txBody>
      </p:sp>
      <p:pic>
        <p:nvPicPr>
          <p:cNvPr id="35" name="Picture 5" descr="D:\自编教材类\安全手册（6项）\安全手册：警示标示标准化\3蓝\必须戴防护手套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18" y="5652943"/>
            <a:ext cx="70738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9" descr="D:\自编教材类\安全手册（6项）\安全手册：警示标示标准化\3蓝\必须穿防护服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43" y="5652943"/>
            <a:ext cx="706012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1" descr="D:\自编教材类\安全手册（6项）\安全手册：警示标示标准化\3蓝\必须戴防毒面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632" y="5652943"/>
            <a:ext cx="76655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20"/>
          <p:cNvSpPr txBox="1">
            <a:spLocks noChangeArrowheads="1"/>
          </p:cNvSpPr>
          <p:nvPr/>
        </p:nvSpPr>
        <p:spPr bwMode="auto">
          <a:xfrm>
            <a:off x="4062848" y="5004767"/>
            <a:ext cx="5154251" cy="689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600"/>
              </a:lnSpc>
            </a:pPr>
            <a:r>
              <a:rPr lang="zh-CN" altLang="en-US" sz="1200" dirty="0">
                <a:latin typeface="Arial" panose="020B0604020202020204" pitchFamily="34" charset="0"/>
              </a:rPr>
              <a:t>密封操作，全面通风。操作人员必须经专门培训，严格遵守操作规程。操作人员穿静电服，远离火种、热源，工作场所禁止吸烟，使用防爆的通风系统和设备，防止气体泄漏到工作区中。避免与氧化剂、酸类、卤素接触。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pic>
        <p:nvPicPr>
          <p:cNvPr id="40" name="Picture 2" descr="D:\自编教材类\安全手册（6项）\安全手册：警示标示标准化\2黄\当心中毒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t="6796" r="4813" b="33185"/>
          <a:stretch>
            <a:fillRect/>
          </a:stretch>
        </p:blipFill>
        <p:spPr bwMode="auto">
          <a:xfrm>
            <a:off x="1357105" y="4068903"/>
            <a:ext cx="253140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矩形 41"/>
          <p:cNvSpPr/>
          <p:nvPr/>
        </p:nvSpPr>
        <p:spPr>
          <a:xfrm>
            <a:off x="4062848" y="5603865"/>
            <a:ext cx="2808387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zh-CN" altLang="en-US" sz="1200" dirty="0">
                <a:latin typeface="Arial" panose="020B0604020202020204" pitchFamily="34" charset="0"/>
              </a:rPr>
              <a:t>在传送过程中，钢瓶和容器必须接地和跨界，防止产生静电。搬运时轻装轻卸，防止碰损。配备相应品种和数量的消防器材及泄漏应急处理设备。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2229157" y="225425"/>
            <a:ext cx="5835814" cy="8617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职业病危害告知卡</a:t>
            </a:r>
            <a:endParaRPr lang="zh-CN" alt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 bwMode="auto">
          <a:xfrm>
            <a:off x="1119186" y="6588943"/>
            <a:ext cx="8215200" cy="457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1119188" y="1116383"/>
            <a:ext cx="8215312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宋体" panose="02010600030101010101" pitchFamily="2" charset="-122"/>
              </a:rPr>
              <a:t>工作场所存在振动，对人体有损害，请注意防护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19188" y="1535113"/>
            <a:ext cx="2952750" cy="2087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4071938" y="1548423"/>
            <a:ext cx="1616769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理化特性</a:t>
            </a:r>
            <a:endParaRPr lang="zh-CN" altLang="en-US" sz="2000" b="1" dirty="0"/>
          </a:p>
        </p:txBody>
      </p:sp>
      <p:sp>
        <p:nvSpPr>
          <p:cNvPr id="16" name="矩形 15"/>
          <p:cNvSpPr/>
          <p:nvPr/>
        </p:nvSpPr>
        <p:spPr bwMode="auto">
          <a:xfrm>
            <a:off x="5688707" y="1535112"/>
            <a:ext cx="3645793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健康危害</a:t>
            </a:r>
            <a:endParaRPr lang="zh-CN" altLang="en-US" sz="2000" b="1" dirty="0"/>
          </a:p>
        </p:txBody>
      </p:sp>
      <p:sp>
        <p:nvSpPr>
          <p:cNvPr id="17" name="矩形 16"/>
          <p:cNvSpPr/>
          <p:nvPr/>
        </p:nvSpPr>
        <p:spPr bwMode="auto">
          <a:xfrm>
            <a:off x="1119188" y="3622675"/>
            <a:ext cx="2952750" cy="2978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4071938" y="4011613"/>
            <a:ext cx="5262562" cy="427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 bwMode="auto">
          <a:xfrm>
            <a:off x="4071938" y="4438650"/>
            <a:ext cx="5262562" cy="216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1119188" y="7057751"/>
            <a:ext cx="8215312" cy="3952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 bwMode="auto">
          <a:xfrm>
            <a:off x="4071938" y="1908423"/>
            <a:ext cx="3887787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 bwMode="auto">
          <a:xfrm>
            <a:off x="5688707" y="1908423"/>
            <a:ext cx="3645793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45" name="TextBox 13"/>
          <p:cNvSpPr txBox="1">
            <a:spLocks noChangeArrowheads="1"/>
          </p:cNvSpPr>
          <p:nvPr/>
        </p:nvSpPr>
        <p:spPr bwMode="auto">
          <a:xfrm>
            <a:off x="1152203" y="7057999"/>
            <a:ext cx="4248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急救电话：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   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消防电话：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Box 14"/>
          <p:cNvSpPr txBox="1">
            <a:spLocks noChangeArrowheads="1"/>
          </p:cNvSpPr>
          <p:nvPr/>
        </p:nvSpPr>
        <p:spPr bwMode="auto">
          <a:xfrm>
            <a:off x="5400675" y="7057998"/>
            <a:ext cx="3765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职业卫生咨询电话：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7" name="TextBox 15"/>
          <p:cNvSpPr txBox="1">
            <a:spLocks noChangeArrowheads="1"/>
          </p:cNvSpPr>
          <p:nvPr/>
        </p:nvSpPr>
        <p:spPr bwMode="auto">
          <a:xfrm>
            <a:off x="1119687" y="1692399"/>
            <a:ext cx="29520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600" dirty="0">
                <a:latin typeface="黑体" panose="02010609060101010101" pitchFamily="2" charset="-122"/>
                <a:ea typeface="黑体" panose="02010609060101010101" pitchFamily="2" charset="-122"/>
              </a:rPr>
              <a:t>振动</a:t>
            </a:r>
            <a:endParaRPr lang="zh-CN" altLang="en-US" sz="6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48" name="TextBox 16"/>
          <p:cNvSpPr txBox="1">
            <a:spLocks noChangeArrowheads="1"/>
          </p:cNvSpPr>
          <p:nvPr/>
        </p:nvSpPr>
        <p:spPr bwMode="auto">
          <a:xfrm>
            <a:off x="1122360" y="2784713"/>
            <a:ext cx="29493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Box 17"/>
          <p:cNvSpPr txBox="1">
            <a:spLocks noChangeArrowheads="1"/>
          </p:cNvSpPr>
          <p:nvPr/>
        </p:nvSpPr>
        <p:spPr bwMode="auto">
          <a:xfrm>
            <a:off x="5688707" y="1943263"/>
            <a:ext cx="3600400" cy="13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对人体是全身性的影响，长期接触较强的局部振动，可能引起外周和中枢神经系统的功能改变，外周血管发生痉挛，出现典型的雷诺现象。典型临床表现为振动性白指（</a:t>
            </a:r>
            <a:r>
              <a:rPr lang="en-US" altLang="zh-CN" sz="1400" dirty="0">
                <a:latin typeface="Arial" panose="020B0604020202020204" pitchFamily="34" charset="0"/>
              </a:rPr>
              <a:t>VWF</a:t>
            </a:r>
            <a:r>
              <a:rPr lang="zh-CN" altLang="en-US" sz="1400" dirty="0">
                <a:latin typeface="Arial" panose="020B0604020202020204" pitchFamily="34" charset="0"/>
              </a:rPr>
              <a:t>）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0" name="TextBox 18"/>
          <p:cNvSpPr txBox="1">
            <a:spLocks noChangeArrowheads="1"/>
          </p:cNvSpPr>
          <p:nvPr/>
        </p:nvSpPr>
        <p:spPr bwMode="auto">
          <a:xfrm>
            <a:off x="4032523" y="1980431"/>
            <a:ext cx="1656184" cy="101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手传振动</a:t>
            </a:r>
            <a:r>
              <a:rPr lang="en-US" altLang="zh-CN" sz="1400" dirty="0">
                <a:latin typeface="Arial" panose="020B0604020202020204" pitchFamily="34" charset="0"/>
              </a:rPr>
              <a:t>4h</a:t>
            </a:r>
            <a:r>
              <a:rPr lang="zh-CN" altLang="en-US" sz="1400" dirty="0">
                <a:latin typeface="Arial" panose="020B0604020202020204" pitchFamily="34" charset="0"/>
              </a:rPr>
              <a:t>等能量频率计权振动加速度限值</a:t>
            </a:r>
            <a:r>
              <a:rPr lang="en-US" altLang="zh-CN" sz="1400" dirty="0">
                <a:latin typeface="Arial" panose="020B0604020202020204" pitchFamily="34" charset="0"/>
              </a:rPr>
              <a:t>5m/s²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1" name="TextBox 20"/>
          <p:cNvSpPr txBox="1">
            <a:spLocks noChangeArrowheads="1"/>
          </p:cNvSpPr>
          <p:nvPr/>
        </p:nvSpPr>
        <p:spPr bwMode="auto">
          <a:xfrm>
            <a:off x="4083634" y="3974298"/>
            <a:ext cx="5226259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600"/>
              </a:lnSpc>
            </a:pPr>
            <a:r>
              <a:rPr lang="zh-CN" altLang="en-US" sz="1200" dirty="0">
                <a:latin typeface="Arial" panose="020B0604020202020204" pitchFamily="34" charset="0"/>
              </a:rPr>
              <a:t>根据病情进行综合性治疗，应用扩张血管及营养神经的药物，改善末梢循环。必要时进行外科治疗。患者应加强个人防护，注意手部和全身保障，减少白指的发生。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4071938" y="363061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应急处理</a:t>
            </a:r>
            <a:endParaRPr lang="zh-CN" altLang="en-US" sz="2000" b="1" dirty="0"/>
          </a:p>
        </p:txBody>
      </p:sp>
      <p:sp>
        <p:nvSpPr>
          <p:cNvPr id="29" name="矩形 28"/>
          <p:cNvSpPr/>
          <p:nvPr/>
        </p:nvSpPr>
        <p:spPr bwMode="auto">
          <a:xfrm>
            <a:off x="4071938" y="4644727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防范措施</a:t>
            </a:r>
            <a:endParaRPr lang="zh-CN" altLang="en-US" sz="2000" b="1" dirty="0"/>
          </a:p>
        </p:txBody>
      </p:sp>
      <p:sp>
        <p:nvSpPr>
          <p:cNvPr id="38" name="TextBox 20"/>
          <p:cNvSpPr txBox="1">
            <a:spLocks noChangeArrowheads="1"/>
          </p:cNvSpPr>
          <p:nvPr/>
        </p:nvSpPr>
        <p:spPr bwMode="auto">
          <a:xfrm>
            <a:off x="4062848" y="5004767"/>
            <a:ext cx="5154251" cy="70788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600"/>
              </a:lnSpc>
            </a:pPr>
            <a:r>
              <a:rPr lang="zh-CN" altLang="en-US" sz="1200" dirty="0">
                <a:latin typeface="Arial" panose="020B0604020202020204" pitchFamily="34" charset="0"/>
              </a:rPr>
              <a:t>在可能的条件下以液压、焊接、粘结代替铆接；设计自动、半自动操作或操纵装置防止直接接触振动；机器设置隔振地基，墙壁装设隔振材料；调整劳动休息制度，减少接触振动时间。就业前体检，处理禁忌症。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pic>
        <p:nvPicPr>
          <p:cNvPr id="33" name="Picture 5" descr="D:\自编教材类\安全手册（6项）\安全手册：警示标示标准化\3蓝\必须戴防护手套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43" y="5652943"/>
            <a:ext cx="70738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9" descr="D:\自编教材类\安全手册（6项）\安全手册：警示标示标准化\3蓝\必须穿防护服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55" y="5652943"/>
            <a:ext cx="706012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 descr="D:\自编教材类\安全手册（6项）\安全手册：警示标示标准化\3蓝\必须戴护耳器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23" y="5652839"/>
            <a:ext cx="706137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11" y="5652839"/>
            <a:ext cx="696304" cy="936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43" name="Picture 4" descr="http://pic50.nipic.com/file/20141012/18265930_113953120663_2.jpg"/>
          <p:cNvPicPr>
            <a:picLocks noChangeAspect="1" noChangeArrowheads="1"/>
          </p:cNvPicPr>
          <p:nvPr/>
        </p:nvPicPr>
        <p:blipFill>
          <a:blip r:embed="rId5" cstate="print"/>
          <a:srcRect l="5951" t="5517" r="7447" b="38374"/>
          <a:stretch>
            <a:fillRect/>
          </a:stretch>
        </p:blipFill>
        <p:spPr bwMode="auto">
          <a:xfrm>
            <a:off x="1440235" y="4140671"/>
            <a:ext cx="2415789" cy="2160000"/>
          </a:xfrm>
          <a:prstGeom prst="rect">
            <a:avLst/>
          </a:prstGeom>
          <a:noFill/>
        </p:spPr>
      </p:pic>
      <p:sp>
        <p:nvSpPr>
          <p:cNvPr id="35" name="矩形 34"/>
          <p:cNvSpPr/>
          <p:nvPr/>
        </p:nvSpPr>
        <p:spPr bwMode="auto">
          <a:xfrm>
            <a:off x="2229157" y="225425"/>
            <a:ext cx="5835814" cy="8617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职业病危害告知卡</a:t>
            </a:r>
            <a:endParaRPr lang="zh-CN" alt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 bwMode="auto">
          <a:xfrm>
            <a:off x="1119186" y="6588943"/>
            <a:ext cx="8215200" cy="457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1119188" y="1116383"/>
            <a:ext cx="8215312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宋体" panose="02010600030101010101" pitchFamily="2" charset="-122"/>
              </a:rPr>
              <a:t>工作场所存在激光，对人体有损害，请注意防护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19188" y="1535113"/>
            <a:ext cx="2952750" cy="2087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4071938" y="1548423"/>
            <a:ext cx="1616769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理化特性</a:t>
            </a:r>
            <a:endParaRPr lang="zh-CN" altLang="en-US" sz="2000" b="1" dirty="0"/>
          </a:p>
        </p:txBody>
      </p:sp>
      <p:sp>
        <p:nvSpPr>
          <p:cNvPr id="16" name="矩形 15"/>
          <p:cNvSpPr/>
          <p:nvPr/>
        </p:nvSpPr>
        <p:spPr bwMode="auto">
          <a:xfrm>
            <a:off x="5688707" y="1535112"/>
            <a:ext cx="3645793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健康危害</a:t>
            </a:r>
            <a:endParaRPr lang="zh-CN" altLang="en-US" sz="2000" b="1" dirty="0"/>
          </a:p>
        </p:txBody>
      </p:sp>
      <p:sp>
        <p:nvSpPr>
          <p:cNvPr id="17" name="矩形 16"/>
          <p:cNvSpPr/>
          <p:nvPr/>
        </p:nvSpPr>
        <p:spPr bwMode="auto">
          <a:xfrm>
            <a:off x="1119188" y="3622675"/>
            <a:ext cx="2952750" cy="2978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4071938" y="4011613"/>
            <a:ext cx="5262562" cy="427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 bwMode="auto">
          <a:xfrm>
            <a:off x="4071938" y="4438650"/>
            <a:ext cx="5262562" cy="216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1119188" y="7057751"/>
            <a:ext cx="8215312" cy="3952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 bwMode="auto">
          <a:xfrm>
            <a:off x="4071938" y="1908423"/>
            <a:ext cx="3887787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 bwMode="auto">
          <a:xfrm>
            <a:off x="5688707" y="1908423"/>
            <a:ext cx="3645793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45" name="TextBox 13"/>
          <p:cNvSpPr txBox="1">
            <a:spLocks noChangeArrowheads="1"/>
          </p:cNvSpPr>
          <p:nvPr/>
        </p:nvSpPr>
        <p:spPr bwMode="auto">
          <a:xfrm>
            <a:off x="1152203" y="7057999"/>
            <a:ext cx="4248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急救电话：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   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消防电话：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Box 14"/>
          <p:cNvSpPr txBox="1">
            <a:spLocks noChangeArrowheads="1"/>
          </p:cNvSpPr>
          <p:nvPr/>
        </p:nvSpPr>
        <p:spPr bwMode="auto">
          <a:xfrm>
            <a:off x="5400675" y="7057998"/>
            <a:ext cx="3765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职业卫生咨询电话：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7" name="TextBox 15"/>
          <p:cNvSpPr txBox="1">
            <a:spLocks noChangeArrowheads="1"/>
          </p:cNvSpPr>
          <p:nvPr/>
        </p:nvSpPr>
        <p:spPr bwMode="auto">
          <a:xfrm>
            <a:off x="1119687" y="1692399"/>
            <a:ext cx="29520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600" dirty="0">
                <a:latin typeface="黑体" panose="02010609060101010101" pitchFamily="2" charset="-122"/>
                <a:ea typeface="黑体" panose="02010609060101010101" pitchFamily="2" charset="-122"/>
              </a:rPr>
              <a:t>激光</a:t>
            </a:r>
            <a:endParaRPr lang="zh-CN" altLang="en-US" sz="6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48" name="TextBox 16"/>
          <p:cNvSpPr txBox="1">
            <a:spLocks noChangeArrowheads="1"/>
          </p:cNvSpPr>
          <p:nvPr/>
        </p:nvSpPr>
        <p:spPr bwMode="auto">
          <a:xfrm>
            <a:off x="1122360" y="2784713"/>
            <a:ext cx="29493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Box 17"/>
          <p:cNvSpPr txBox="1">
            <a:spLocks noChangeArrowheads="1"/>
          </p:cNvSpPr>
          <p:nvPr/>
        </p:nvSpPr>
        <p:spPr bwMode="auto">
          <a:xfrm>
            <a:off x="5688707" y="1943263"/>
            <a:ext cx="3600400" cy="15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对眼镜会产生伤害，诱发皮肤癌变。强烈的激光能够损伤眼组织，导致结膜炎，损害角膜、晶状体，是白内障的主要诱因。</a:t>
            </a:r>
            <a:endParaRPr lang="en-US" altLang="zh-CN" sz="1400" dirty="0">
              <a:latin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主要危害是对人体血液成分中的白细胞具有一定的杀伤力，导致免疫机能下降引发疾病。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0" name="TextBox 18"/>
          <p:cNvSpPr txBox="1">
            <a:spLocks noChangeArrowheads="1"/>
          </p:cNvSpPr>
          <p:nvPr/>
        </p:nvSpPr>
        <p:spPr bwMode="auto">
          <a:xfrm>
            <a:off x="4032523" y="1980431"/>
            <a:ext cx="16561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</a:rPr>
              <a:t>是一种量子光，它们既不带电荷，又无质量，但具有很强穿透力，能轻易穿透人的身体，对人体造成危害。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151" name="TextBox 20"/>
          <p:cNvSpPr txBox="1">
            <a:spLocks noChangeArrowheads="1"/>
          </p:cNvSpPr>
          <p:nvPr/>
        </p:nvSpPr>
        <p:spPr bwMode="auto">
          <a:xfrm>
            <a:off x="4083634" y="3974298"/>
            <a:ext cx="5226259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8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立即通知同工作场所的工作人员离开，并及时上报。</a:t>
            </a:r>
            <a:endParaRPr lang="en-US" altLang="zh-CN" sz="1400" dirty="0">
              <a:latin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划出禁区，无关人员禁止进入，立即与医疗急救单位联系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4071938" y="363061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应急处理</a:t>
            </a:r>
            <a:endParaRPr lang="zh-CN" altLang="en-US" sz="2000" b="1" dirty="0"/>
          </a:p>
        </p:txBody>
      </p:sp>
      <p:sp>
        <p:nvSpPr>
          <p:cNvPr id="29" name="矩形 28"/>
          <p:cNvSpPr/>
          <p:nvPr/>
        </p:nvSpPr>
        <p:spPr bwMode="auto">
          <a:xfrm>
            <a:off x="4071938" y="4500751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防范措施</a:t>
            </a:r>
            <a:endParaRPr lang="zh-CN" altLang="en-US" sz="2000" b="1" dirty="0"/>
          </a:p>
        </p:txBody>
      </p:sp>
      <p:sp>
        <p:nvSpPr>
          <p:cNvPr id="39" name="TextBox 20"/>
          <p:cNvSpPr txBox="1">
            <a:spLocks noChangeArrowheads="1"/>
          </p:cNvSpPr>
          <p:nvPr/>
        </p:nvSpPr>
        <p:spPr bwMode="auto">
          <a:xfrm>
            <a:off x="4104531" y="4860751"/>
            <a:ext cx="5226259" cy="78483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800"/>
              </a:lnSpc>
            </a:pPr>
            <a:r>
              <a:rPr lang="zh-CN" altLang="en-US" sz="1400" dirty="0">
                <a:latin typeface="Arial" panose="020B0604020202020204" pitchFamily="34" charset="0"/>
              </a:rPr>
              <a:t>安装激光开启与光 束止动的连锁装置；所有参加激光作业的人员，必须先接 受激光危害及安全防护的教育；设置醒目的警告牌，无关人员禁止入内；严禁裸眼观看激光束。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pic>
        <p:nvPicPr>
          <p:cNvPr id="35" name="Picture 5" descr="D:\自编教材类\安全手册（6项）\安全手册：警示标示标准化\3蓝\必须戴防护手套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64" y="5652943"/>
            <a:ext cx="70738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9" descr="D:\自编教材类\安全手册（6项）\安全手册：警示标示标准化\3蓝\必须穿防护服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69" y="5652943"/>
            <a:ext cx="706012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1" descr="D:\自编教材类\安全手册（6项）\安全手册：警示标示标准化\3蓝\必须戴防护眼镜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99" y="5652943"/>
            <a:ext cx="684296" cy="936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1" descr="D:\自编教材类\安全手册（6项）\安全手册：警示标示标准化\3蓝\必须戴防毒面罩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72" y="5652943"/>
            <a:ext cx="76655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D:\自编教材类\安全手册（6项）\安全手册：警示标示标准化\3蓝\必须穿防护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84" y="5652943"/>
            <a:ext cx="70617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http://pic35.nipic.com/20131113/2993965_171322437174_2.jpg"/>
          <p:cNvPicPr>
            <a:picLocks noChangeAspect="1" noChangeArrowheads="1"/>
          </p:cNvPicPr>
          <p:nvPr/>
        </p:nvPicPr>
        <p:blipFill>
          <a:blip r:embed="rId6" cstate="print"/>
          <a:srcRect l="9489" t="7383" r="9323" b="40200"/>
          <a:stretch>
            <a:fillRect/>
          </a:stretch>
        </p:blipFill>
        <p:spPr bwMode="auto">
          <a:xfrm>
            <a:off x="1368227" y="4068663"/>
            <a:ext cx="2342535" cy="2160000"/>
          </a:xfrm>
          <a:prstGeom prst="rect">
            <a:avLst/>
          </a:prstGeom>
          <a:noFill/>
        </p:spPr>
      </p:pic>
      <p:sp>
        <p:nvSpPr>
          <p:cNvPr id="34" name="矩形 33"/>
          <p:cNvSpPr/>
          <p:nvPr/>
        </p:nvSpPr>
        <p:spPr bwMode="auto">
          <a:xfrm>
            <a:off x="2229157" y="225425"/>
            <a:ext cx="5835814" cy="8617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职业病危害告知卡</a:t>
            </a:r>
            <a:endParaRPr lang="zh-CN" alt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 bwMode="auto">
          <a:xfrm>
            <a:off x="1119186" y="6588943"/>
            <a:ext cx="8215200" cy="457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1119188" y="1116383"/>
            <a:ext cx="8215312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宋体" panose="02010600030101010101" pitchFamily="2" charset="-122"/>
              </a:rPr>
              <a:t>工作场所存在工频电磁场，对人体有损害，请注意防护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19188" y="1535113"/>
            <a:ext cx="2952750" cy="2087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4071938" y="1548423"/>
            <a:ext cx="1616769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理化特性</a:t>
            </a:r>
            <a:endParaRPr lang="zh-CN" altLang="en-US" sz="2000" b="1" dirty="0"/>
          </a:p>
        </p:txBody>
      </p:sp>
      <p:sp>
        <p:nvSpPr>
          <p:cNvPr id="16" name="矩形 15"/>
          <p:cNvSpPr/>
          <p:nvPr/>
        </p:nvSpPr>
        <p:spPr bwMode="auto">
          <a:xfrm>
            <a:off x="5688707" y="1535112"/>
            <a:ext cx="3645793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健康危害</a:t>
            </a:r>
            <a:endParaRPr lang="zh-CN" altLang="en-US" sz="2000" b="1" dirty="0"/>
          </a:p>
        </p:txBody>
      </p:sp>
      <p:sp>
        <p:nvSpPr>
          <p:cNvPr id="17" name="矩形 16"/>
          <p:cNvSpPr/>
          <p:nvPr/>
        </p:nvSpPr>
        <p:spPr bwMode="auto">
          <a:xfrm>
            <a:off x="1119188" y="3622675"/>
            <a:ext cx="2952750" cy="2978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4071938" y="4011613"/>
            <a:ext cx="5262562" cy="2577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1119188" y="7057751"/>
            <a:ext cx="8215312" cy="3952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 bwMode="auto">
          <a:xfrm>
            <a:off x="4071938" y="1908423"/>
            <a:ext cx="3887787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 bwMode="auto">
          <a:xfrm>
            <a:off x="5688707" y="1908423"/>
            <a:ext cx="3645793" cy="1714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45" name="TextBox 13"/>
          <p:cNvSpPr txBox="1">
            <a:spLocks noChangeArrowheads="1"/>
          </p:cNvSpPr>
          <p:nvPr/>
        </p:nvSpPr>
        <p:spPr bwMode="auto">
          <a:xfrm>
            <a:off x="1152203" y="7057999"/>
            <a:ext cx="4248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急救电话：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   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消防电话：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Box 14"/>
          <p:cNvSpPr txBox="1">
            <a:spLocks noChangeArrowheads="1"/>
          </p:cNvSpPr>
          <p:nvPr/>
        </p:nvSpPr>
        <p:spPr bwMode="auto">
          <a:xfrm>
            <a:off x="5400675" y="7057998"/>
            <a:ext cx="3765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职业卫生咨询电话：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7" name="TextBox 15"/>
          <p:cNvSpPr txBox="1">
            <a:spLocks noChangeArrowheads="1"/>
          </p:cNvSpPr>
          <p:nvPr/>
        </p:nvSpPr>
        <p:spPr bwMode="auto">
          <a:xfrm>
            <a:off x="1119687" y="1920617"/>
            <a:ext cx="29520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工频电磁场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48" name="TextBox 16"/>
          <p:cNvSpPr txBox="1">
            <a:spLocks noChangeArrowheads="1"/>
          </p:cNvSpPr>
          <p:nvPr/>
        </p:nvSpPr>
        <p:spPr bwMode="auto">
          <a:xfrm>
            <a:off x="1122360" y="2723885"/>
            <a:ext cx="294935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Power Frequency Electric Field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zh-CN" alt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Box 17"/>
          <p:cNvSpPr txBox="1">
            <a:spLocks noChangeArrowheads="1"/>
          </p:cNvSpPr>
          <p:nvPr/>
        </p:nvSpPr>
        <p:spPr bwMode="auto">
          <a:xfrm>
            <a:off x="5760716" y="1980431"/>
            <a:ext cx="3384376" cy="98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22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长期接触可能导致神经衰弱和记忆力减退；并可能增加肿瘤的发生风险。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>
              <a:lnSpc>
                <a:spcPts val="22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操作不当导致触电事故的发生。</a:t>
            </a:r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150" name="TextBox 18"/>
          <p:cNvSpPr txBox="1">
            <a:spLocks noChangeArrowheads="1"/>
          </p:cNvSpPr>
          <p:nvPr/>
        </p:nvSpPr>
        <p:spPr bwMode="auto">
          <a:xfrm>
            <a:off x="4248547" y="2124447"/>
            <a:ext cx="1368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电磁频率</a:t>
            </a:r>
            <a:r>
              <a:rPr lang="en-US" altLang="zh-CN" sz="1400" dirty="0">
                <a:solidFill>
                  <a:prstClr val="black"/>
                </a:solidFill>
                <a:latin typeface="Arial" panose="020B0604020202020204" pitchFamily="34" charset="0"/>
              </a:rPr>
              <a:t>50Hz</a:t>
            </a:r>
            <a:r>
              <a:rPr lang="zh-CN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1400" dirty="0">
                <a:solidFill>
                  <a:prstClr val="black"/>
                </a:solidFill>
                <a:latin typeface="Arial" panose="020B0604020202020204" pitchFamily="34" charset="0"/>
              </a:rPr>
              <a:t>1000</a:t>
            </a:r>
            <a:r>
              <a:rPr lang="zh-CN" alt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伏特</a:t>
            </a:r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4071938" y="3630613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应急处理</a:t>
            </a:r>
            <a:endParaRPr lang="zh-CN" altLang="en-US" sz="2000" b="1" dirty="0"/>
          </a:p>
        </p:txBody>
      </p:sp>
      <p:sp>
        <p:nvSpPr>
          <p:cNvPr id="5124" name="TextBox 31"/>
          <p:cNvSpPr txBox="1">
            <a:spLocks noChangeArrowheads="1"/>
          </p:cNvSpPr>
          <p:nvPr/>
        </p:nvSpPr>
        <p:spPr bwMode="auto">
          <a:xfrm>
            <a:off x="1098549" y="6660951"/>
            <a:ext cx="81185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prstClr val="black"/>
                </a:solidFill>
              </a:rPr>
              <a:t>PC-TWA</a:t>
            </a:r>
            <a:r>
              <a:rPr lang="zh-CN" altLang="en-US" sz="1600" dirty="0">
                <a:solidFill>
                  <a:prstClr val="black"/>
                </a:solidFill>
              </a:rPr>
              <a:t>：</a:t>
            </a:r>
            <a:r>
              <a:rPr lang="en-US" altLang="zh-CN" sz="1600" dirty="0">
                <a:solidFill>
                  <a:prstClr val="black"/>
                </a:solidFill>
              </a:rPr>
              <a:t>   5 kV/m           </a:t>
            </a:r>
            <a:r>
              <a:rPr lang="zh-CN" altLang="en-US" sz="1600" dirty="0">
                <a:solidFill>
                  <a:prstClr val="black"/>
                </a:solidFill>
              </a:rPr>
              <a:t>检测结果：        </a:t>
            </a:r>
            <a:r>
              <a:rPr lang="en-US" altLang="zh-CN" sz="1600" dirty="0">
                <a:solidFill>
                  <a:prstClr val="black"/>
                </a:solidFill>
              </a:rPr>
              <a:t>kV/m                  </a:t>
            </a:r>
            <a:r>
              <a:rPr lang="zh-CN" altLang="en-US" sz="1600" dirty="0"/>
              <a:t>检测日期：         年       月      日</a:t>
            </a:r>
            <a:endParaRPr lang="zh-CN" altLang="en-US" sz="1600" dirty="0"/>
          </a:p>
        </p:txBody>
      </p:sp>
      <p:sp>
        <p:nvSpPr>
          <p:cNvPr id="33" name="TextBox 20"/>
          <p:cNvSpPr txBox="1">
            <a:spLocks noChangeArrowheads="1"/>
          </p:cNvSpPr>
          <p:nvPr/>
        </p:nvSpPr>
        <p:spPr bwMode="auto">
          <a:xfrm>
            <a:off x="4083634" y="3974298"/>
            <a:ext cx="5226259" cy="9743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477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400"/>
              </a:lnSpc>
            </a:pPr>
            <a:r>
              <a:rPr lang="zh-CN" altLang="en-US" sz="1050" dirty="0">
                <a:solidFill>
                  <a:prstClr val="black"/>
                </a:solidFill>
                <a:latin typeface="Arial" panose="020B0604020202020204" pitchFamily="34" charset="0"/>
              </a:rPr>
              <a:t>触电急救，首先要使触电者迅速脱离电源，越快越好。因为电流作用的时间越长，伤害越重。触电伤员如神志清醒者，应使其就地躺平，严密观察，暂时不要站立或走动。触电伤员如神志不清者，应就地仰面躺平，且确保气道通畅，并用</a:t>
            </a:r>
            <a:r>
              <a:rPr lang="en-US" altLang="zh-CN" sz="1050" dirty="0">
                <a:solidFill>
                  <a:prstClr val="black"/>
                </a:solidFill>
                <a:latin typeface="Arial" panose="020B0604020202020204" pitchFamily="34" charset="0"/>
              </a:rPr>
              <a:t>5s</a:t>
            </a:r>
            <a:r>
              <a:rPr lang="zh-CN" altLang="en-US" sz="1050" dirty="0">
                <a:solidFill>
                  <a:prstClr val="black"/>
                </a:solidFill>
                <a:latin typeface="Arial" panose="020B0604020202020204" pitchFamily="34" charset="0"/>
              </a:rPr>
              <a:t>时间，呼叫伤员或轻拍其肩部，以判定伤员是否意识丧失。禁止摇动伤员呼叫伤员。触电伤员呼吸和心跳均停止时，应立即按心肺复苏法支持生命的三项基本措施，正确进行就地抢救。</a:t>
            </a:r>
            <a:endParaRPr lang="zh-CN" altLang="en-US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4071938" y="4932759"/>
            <a:ext cx="5262562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防范措施</a:t>
            </a:r>
            <a:endParaRPr lang="zh-CN" altLang="en-US" sz="2000" b="1" dirty="0"/>
          </a:p>
        </p:txBody>
      </p:sp>
      <p:pic>
        <p:nvPicPr>
          <p:cNvPr id="34" name="Picture 30" descr="D:\自编教材类\安全手册（6项）\安全手册：警示标示标准化\3蓝\必须戴防护手套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24" y="5378768"/>
            <a:ext cx="910751" cy="116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D:\自编教材类\安全手册（6项）\安全手册：警示标示标准化\3蓝\必须穿防护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72" y="5365098"/>
            <a:ext cx="895864" cy="118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9" descr="D:\自编教材类\安全手册（6项）\安全手册：警示标示标准化\3蓝\必须穿防护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25" y="5365098"/>
            <a:ext cx="895501" cy="118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571" y="5364807"/>
            <a:ext cx="892356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C:\Users\01238151\Desktop\当心触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9" y="3996895"/>
            <a:ext cx="2376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 bwMode="auto">
          <a:xfrm>
            <a:off x="2229157" y="225425"/>
            <a:ext cx="5835814" cy="8617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9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职业病危害告知卡</a:t>
            </a:r>
            <a:endParaRPr lang="zh-CN" alt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"/>
  <p:tag name="KSO_WM_UNIT_TEXT_FILL_FORE_SCHEMECOLOR_INDEX_BRIGHTNESS" val="0"/>
  <p:tag name="KSO_WM_UNIT_TEXT_FILL_FORE_SCHEMECOLOR_INDEX" val="5"/>
  <p:tag name="KSO_WM_UNIT_TEXT_FILL_TYPE" val="1"/>
</p:tagLst>
</file>

<file path=ppt/tags/tag155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59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SPECIAL_SOURCE" val="bdnull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65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66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7.xml><?xml version="1.0" encoding="utf-8"?>
<p:tagLst xmlns:p="http://schemas.openxmlformats.org/presentationml/2006/main">
  <p:tag name="COMMONDATA" val="eyJoZGlkIjoiNDY1MmY4MTY3YzFkZTg4NGM1MWI4N2I1NTA1MWI4MWE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5282</Words>
  <Application>WPS 演示</Application>
  <PresentationFormat>自定义</PresentationFormat>
  <Paragraphs>491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Times New Roman</vt:lpstr>
      <vt:lpstr>黑体</vt:lpstr>
      <vt:lpstr>微软雅黑</vt:lpstr>
      <vt:lpstr>Arial Unicode MS</vt:lpstr>
      <vt:lpstr>楷体</vt:lpstr>
      <vt:lpstr>汉仪旗黑-85S</vt:lpstr>
      <vt:lpstr>Office 主题​​</vt:lpstr>
      <vt:lpstr>1_Office 主题​​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李伟</dc:creator>
  <cp:lastModifiedBy>little fairy</cp:lastModifiedBy>
  <cp:revision>81</cp:revision>
  <dcterms:created xsi:type="dcterms:W3CDTF">2012-10-16T09:02:00Z</dcterms:created>
  <dcterms:modified xsi:type="dcterms:W3CDTF">2023-11-03T03:46:35Z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309C699DD09844C8ACAD774D65054834_13</vt:lpwstr>
  </property>
  <property fmtid="{D5CDD505-2E9C-101B-9397-08002B2CF9AE}" pid="3" name="KSOProductBuildVer">
    <vt:lpwstr>2052-12.1.0.15398</vt:lpwstr>
  </property>
</Properties>
</file>